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6" r:id="rId4"/>
    <p:sldId id="293" r:id="rId5"/>
    <p:sldId id="277" r:id="rId6"/>
    <p:sldId id="279" r:id="rId7"/>
    <p:sldId id="291" r:id="rId8"/>
    <p:sldId id="290" r:id="rId9"/>
    <p:sldId id="29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Vasquez Balanta" initials="EVB" lastIdx="1" clrIdx="0">
    <p:extLst>
      <p:ext uri="{19B8F6BF-5375-455C-9EA6-DF929625EA0E}">
        <p15:presenceInfo xmlns:p15="http://schemas.microsoft.com/office/powerpoint/2012/main" userId="20e1d2fb25cbd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7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UENEBULAFSAP\msdesarrollo$\MDR\PQRS\REP_PQR_CONS_LOC_2022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UENEBULAFSAP\msdesarrollo$\MDR\PQRS\REP_PQR_CONS_LOC_2022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36462635743588E-2"/>
          <c:y val="3.6553859491020101E-2"/>
          <c:w val="0.88350527941324719"/>
          <c:h val="0.77303578787047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'TD mensual'!$L$5</c:f>
              <c:strCache>
                <c:ptCount val="1"/>
                <c:pt idx="0">
                  <c:v>01. PETICION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14"/>
              <c:layout>
                <c:manualLayout>
                  <c:x val="0"/>
                  <c:y val="1.26154418471589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0FD5-44BC-9D9B-80A30FA58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mensual'!$K$6:$K$23</c:f>
              <c:strCache>
                <c:ptCount val="18"/>
                <c:pt idx="0">
                  <c:v>2022/1</c:v>
                </c:pt>
                <c:pt idx="1">
                  <c:v>2022/2</c:v>
                </c:pt>
                <c:pt idx="2">
                  <c:v>2022/3</c:v>
                </c:pt>
                <c:pt idx="3">
                  <c:v>2022/4</c:v>
                </c:pt>
                <c:pt idx="4">
                  <c:v>2022/5</c:v>
                </c:pt>
                <c:pt idx="5">
                  <c:v>2022/6</c:v>
                </c:pt>
                <c:pt idx="6">
                  <c:v>2022/7</c:v>
                </c:pt>
                <c:pt idx="7">
                  <c:v>2022/8</c:v>
                </c:pt>
                <c:pt idx="8">
                  <c:v>2022/9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2023/1</c:v>
                </c:pt>
                <c:pt idx="13">
                  <c:v>2023/2</c:v>
                </c:pt>
                <c:pt idx="14">
                  <c:v>2023/3</c:v>
                </c:pt>
                <c:pt idx="15">
                  <c:v>2023/4</c:v>
                </c:pt>
                <c:pt idx="16">
                  <c:v>2023/5</c:v>
                </c:pt>
                <c:pt idx="17">
                  <c:v>2023/6</c:v>
                </c:pt>
              </c:strCache>
            </c:strRef>
          </c:cat>
          <c:val>
            <c:numRef>
              <c:f>'TD mensual'!$L$6:$L$23</c:f>
              <c:numCache>
                <c:formatCode>_(* #,##0_);_(* \(#,##0\);_(* "-"_);_(@_)</c:formatCode>
                <c:ptCount val="18"/>
                <c:pt idx="0">
                  <c:v>1464</c:v>
                </c:pt>
                <c:pt idx="1">
                  <c:v>1546</c:v>
                </c:pt>
                <c:pt idx="2">
                  <c:v>2704</c:v>
                </c:pt>
                <c:pt idx="3">
                  <c:v>1323</c:v>
                </c:pt>
                <c:pt idx="4">
                  <c:v>1334</c:v>
                </c:pt>
                <c:pt idx="5">
                  <c:v>912</c:v>
                </c:pt>
                <c:pt idx="6">
                  <c:v>744</c:v>
                </c:pt>
                <c:pt idx="7">
                  <c:v>990</c:v>
                </c:pt>
                <c:pt idx="8">
                  <c:v>673</c:v>
                </c:pt>
                <c:pt idx="9">
                  <c:v>730</c:v>
                </c:pt>
                <c:pt idx="10">
                  <c:v>763</c:v>
                </c:pt>
                <c:pt idx="11">
                  <c:v>636</c:v>
                </c:pt>
                <c:pt idx="12">
                  <c:v>659</c:v>
                </c:pt>
                <c:pt idx="13">
                  <c:v>724</c:v>
                </c:pt>
                <c:pt idx="14">
                  <c:v>1158</c:v>
                </c:pt>
                <c:pt idx="15">
                  <c:v>1036</c:v>
                </c:pt>
                <c:pt idx="16">
                  <c:v>1432</c:v>
                </c:pt>
                <c:pt idx="17">
                  <c:v>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5-44BC-9D9B-80A30FA58FAA}"/>
            </c:ext>
          </c:extLst>
        </c:ser>
        <c:ser>
          <c:idx val="1"/>
          <c:order val="1"/>
          <c:tx>
            <c:strRef>
              <c:f>'TD mensual'!$M$5</c:f>
              <c:strCache>
                <c:ptCount val="1"/>
                <c:pt idx="0">
                  <c:v>02. QUEJA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226777548534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D5-44BC-9D9B-80A30FA58FAA}"/>
                </c:ext>
              </c:extLst>
            </c:dLbl>
            <c:dLbl>
              <c:idx val="1"/>
              <c:layout>
                <c:manualLayout>
                  <c:x val="0"/>
                  <c:y val="-1.2051970594927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5-44BC-9D9B-80A30FA58FAA}"/>
                </c:ext>
              </c:extLst>
            </c:dLbl>
            <c:dLbl>
              <c:idx val="2"/>
              <c:layout>
                <c:manualLayout>
                  <c:x val="1.030976145080817E-3"/>
                  <c:y val="-1.56393740717308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917346662107909E-2"/>
                      <c:h val="3.7078732590301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D5-44BC-9D9B-80A30FA58FAA}"/>
                </c:ext>
              </c:extLst>
            </c:dLbl>
            <c:dLbl>
              <c:idx val="3"/>
              <c:layout>
                <c:manualLayout>
                  <c:x val="0"/>
                  <c:y val="-2.15244208608193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D5-44BC-9D9B-80A30FA58FAA}"/>
                </c:ext>
              </c:extLst>
            </c:dLbl>
            <c:dLbl>
              <c:idx val="4"/>
              <c:layout>
                <c:manualLayout>
                  <c:x val="0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D5-44BC-9D9B-80A30FA58FAA}"/>
                </c:ext>
              </c:extLst>
            </c:dLbl>
            <c:dLbl>
              <c:idx val="5"/>
              <c:layout>
                <c:manualLayout>
                  <c:x val="1.7375747530302079E-4"/>
                  <c:y val="-2.13590813575451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D5-44BC-9D9B-80A30FA58FAA}"/>
                </c:ext>
              </c:extLst>
            </c:dLbl>
            <c:dLbl>
              <c:idx val="6"/>
              <c:layout>
                <c:manualLayout>
                  <c:x val="1.0473279242282161E-3"/>
                  <c:y val="-2.4372075965427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D5-44BC-9D9B-80A30FA58FAA}"/>
                </c:ext>
              </c:extLst>
            </c:dLbl>
            <c:dLbl>
              <c:idx val="7"/>
              <c:layout>
                <c:manualLayout>
                  <c:x val="-1.2210853995312755E-3"/>
                  <c:y val="-1.8212027198477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D5-44BC-9D9B-80A30FA58FAA}"/>
                </c:ext>
              </c:extLst>
            </c:dLbl>
            <c:dLbl>
              <c:idx val="8"/>
              <c:layout>
                <c:manualLayout>
                  <c:x val="0"/>
                  <c:y val="-2.12250218063595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D5-44BC-9D9B-80A30FA58FAA}"/>
                </c:ext>
              </c:extLst>
            </c:dLbl>
            <c:dLbl>
              <c:idx val="9"/>
              <c:layout>
                <c:manualLayout>
                  <c:x val="0"/>
                  <c:y val="-1.5064932230343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D5-44BC-9D9B-80A30FA58FAA}"/>
                </c:ext>
              </c:extLst>
            </c:dLbl>
            <c:dLbl>
              <c:idx val="10"/>
              <c:layout>
                <c:manualLayout>
                  <c:x val="1.2210828120094042E-3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D5-44BC-9D9B-80A30FA58FAA}"/>
                </c:ext>
              </c:extLst>
            </c:dLbl>
            <c:dLbl>
              <c:idx val="11"/>
              <c:layout>
                <c:manualLayout>
                  <c:x val="9.2973352226689821E-4"/>
                  <c:y val="-1.66161365054144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D5-44BC-9D9B-80A30FA58FAA}"/>
                </c:ext>
              </c:extLst>
            </c:dLbl>
            <c:dLbl>
              <c:idx val="12"/>
              <c:layout>
                <c:manualLayout>
                  <c:x val="0"/>
                  <c:y val="-1.64863398612658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D5-44BC-9D9B-80A30FA58FAA}"/>
                </c:ext>
              </c:extLst>
            </c:dLbl>
            <c:dLbl>
              <c:idx val="13"/>
              <c:layout>
                <c:manualLayout>
                  <c:x val="0"/>
                  <c:y val="-2.7763956070097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D5-44BC-9D9B-80A30FA58FAA}"/>
                </c:ext>
              </c:extLst>
            </c:dLbl>
            <c:dLbl>
              <c:idx val="14"/>
              <c:layout>
                <c:manualLayout>
                  <c:x val="-1.5360632108014286E-16"/>
                  <c:y val="-1.2588216636269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0FD5-44BC-9D9B-80A30FA58FAA}"/>
                </c:ext>
              </c:extLst>
            </c:dLbl>
            <c:dLbl>
              <c:idx val="15"/>
              <c:layout>
                <c:manualLayout>
                  <c:x val="0"/>
                  <c:y val="-1.25882166362700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0FD5-44BC-9D9B-80A30FA58FAA}"/>
                </c:ext>
              </c:extLst>
            </c:dLbl>
            <c:dLbl>
              <c:idx val="16"/>
              <c:layout>
                <c:manualLayout>
                  <c:x val="0"/>
                  <c:y val="-6.29410831813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0FD5-44BC-9D9B-80A30FA58FAA}"/>
                </c:ext>
              </c:extLst>
            </c:dLbl>
            <c:dLbl>
              <c:idx val="17"/>
              <c:layout>
                <c:manualLayout>
                  <c:x val="0"/>
                  <c:y val="-1.21929091033026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D5-44BC-9D9B-80A30FA58FAA}"/>
                </c:ext>
              </c:extLst>
            </c:dLbl>
            <c:dLbl>
              <c:idx val="18"/>
              <c:layout>
                <c:manualLayout>
                  <c:x val="0"/>
                  <c:y val="-1.7070072744623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D5-44BC-9D9B-80A30FA58FAA}"/>
                </c:ext>
              </c:extLst>
            </c:dLbl>
            <c:dLbl>
              <c:idx val="19"/>
              <c:layout>
                <c:manualLayout>
                  <c:x val="0"/>
                  <c:y val="-1.4631490923963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D5-44BC-9D9B-80A30FA58FAA}"/>
                </c:ext>
              </c:extLst>
            </c:dLbl>
            <c:dLbl>
              <c:idx val="20"/>
              <c:layout>
                <c:manualLayout>
                  <c:x val="-1.3470254818782292E-16"/>
                  <c:y val="-2.68244000272659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D5-44BC-9D9B-80A30FA58FAA}"/>
                </c:ext>
              </c:extLst>
            </c:dLbl>
            <c:dLbl>
              <c:idx val="21"/>
              <c:layout>
                <c:manualLayout>
                  <c:x val="0"/>
                  <c:y val="-1.7070072744624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D5-44BC-9D9B-80A30FA58FAA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mensual'!$K$6:$K$23</c:f>
              <c:strCache>
                <c:ptCount val="18"/>
                <c:pt idx="0">
                  <c:v>2022/1</c:v>
                </c:pt>
                <c:pt idx="1">
                  <c:v>2022/2</c:v>
                </c:pt>
                <c:pt idx="2">
                  <c:v>2022/3</c:v>
                </c:pt>
                <c:pt idx="3">
                  <c:v>2022/4</c:v>
                </c:pt>
                <c:pt idx="4">
                  <c:v>2022/5</c:v>
                </c:pt>
                <c:pt idx="5">
                  <c:v>2022/6</c:v>
                </c:pt>
                <c:pt idx="6">
                  <c:v>2022/7</c:v>
                </c:pt>
                <c:pt idx="7">
                  <c:v>2022/8</c:v>
                </c:pt>
                <c:pt idx="8">
                  <c:v>2022/9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2023/1</c:v>
                </c:pt>
                <c:pt idx="13">
                  <c:v>2023/2</c:v>
                </c:pt>
                <c:pt idx="14">
                  <c:v>2023/3</c:v>
                </c:pt>
                <c:pt idx="15">
                  <c:v>2023/4</c:v>
                </c:pt>
                <c:pt idx="16">
                  <c:v>2023/5</c:v>
                </c:pt>
                <c:pt idx="17">
                  <c:v>2023/6</c:v>
                </c:pt>
              </c:strCache>
            </c:strRef>
          </c:cat>
          <c:val>
            <c:numRef>
              <c:f>'TD mensual'!$M$6:$M$23</c:f>
              <c:numCache>
                <c:formatCode>_(* #,##0_);_(* \(#,##0\);_(* "-"_);_(@_)</c:formatCode>
                <c:ptCount val="18"/>
                <c:pt idx="0">
                  <c:v>57</c:v>
                </c:pt>
                <c:pt idx="1">
                  <c:v>56</c:v>
                </c:pt>
                <c:pt idx="2">
                  <c:v>182</c:v>
                </c:pt>
                <c:pt idx="3">
                  <c:v>45</c:v>
                </c:pt>
                <c:pt idx="4">
                  <c:v>37</c:v>
                </c:pt>
                <c:pt idx="5">
                  <c:v>37</c:v>
                </c:pt>
                <c:pt idx="6">
                  <c:v>27</c:v>
                </c:pt>
                <c:pt idx="7">
                  <c:v>42</c:v>
                </c:pt>
                <c:pt idx="8">
                  <c:v>40</c:v>
                </c:pt>
                <c:pt idx="9">
                  <c:v>29</c:v>
                </c:pt>
                <c:pt idx="10">
                  <c:v>38</c:v>
                </c:pt>
                <c:pt idx="11">
                  <c:v>33</c:v>
                </c:pt>
                <c:pt idx="12">
                  <c:v>31</c:v>
                </c:pt>
                <c:pt idx="13">
                  <c:v>48</c:v>
                </c:pt>
                <c:pt idx="14">
                  <c:v>46</c:v>
                </c:pt>
                <c:pt idx="15">
                  <c:v>29</c:v>
                </c:pt>
                <c:pt idx="16">
                  <c:v>44</c:v>
                </c:pt>
                <c:pt idx="1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FD5-44BC-9D9B-80A30FA58FAA}"/>
            </c:ext>
          </c:extLst>
        </c:ser>
        <c:ser>
          <c:idx val="2"/>
          <c:order val="2"/>
          <c:tx>
            <c:strRef>
              <c:f>'TD mensual'!$N$5</c:f>
              <c:strCache>
                <c:ptCount val="1"/>
                <c:pt idx="0">
                  <c:v>03. RECLAMO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mensual'!$K$6:$K$23</c:f>
              <c:strCache>
                <c:ptCount val="18"/>
                <c:pt idx="0">
                  <c:v>2022/1</c:v>
                </c:pt>
                <c:pt idx="1">
                  <c:v>2022/2</c:v>
                </c:pt>
                <c:pt idx="2">
                  <c:v>2022/3</c:v>
                </c:pt>
                <c:pt idx="3">
                  <c:v>2022/4</c:v>
                </c:pt>
                <c:pt idx="4">
                  <c:v>2022/5</c:v>
                </c:pt>
                <c:pt idx="5">
                  <c:v>2022/6</c:v>
                </c:pt>
                <c:pt idx="6">
                  <c:v>2022/7</c:v>
                </c:pt>
                <c:pt idx="7">
                  <c:v>2022/8</c:v>
                </c:pt>
                <c:pt idx="8">
                  <c:v>2022/9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2023/1</c:v>
                </c:pt>
                <c:pt idx="13">
                  <c:v>2023/2</c:v>
                </c:pt>
                <c:pt idx="14">
                  <c:v>2023/3</c:v>
                </c:pt>
                <c:pt idx="15">
                  <c:v>2023/4</c:v>
                </c:pt>
                <c:pt idx="16">
                  <c:v>2023/5</c:v>
                </c:pt>
                <c:pt idx="17">
                  <c:v>2023/6</c:v>
                </c:pt>
              </c:strCache>
            </c:strRef>
          </c:cat>
          <c:val>
            <c:numRef>
              <c:f>'TD mensual'!$N$6:$N$23</c:f>
              <c:numCache>
                <c:formatCode>_(* #,##0_);_(* \(#,##0\);_(* "-"_);_(@_)</c:formatCode>
                <c:ptCount val="18"/>
                <c:pt idx="0">
                  <c:v>8228</c:v>
                </c:pt>
                <c:pt idx="1">
                  <c:v>9684</c:v>
                </c:pt>
                <c:pt idx="2">
                  <c:v>8227</c:v>
                </c:pt>
                <c:pt idx="3">
                  <c:v>7172</c:v>
                </c:pt>
                <c:pt idx="4">
                  <c:v>8476</c:v>
                </c:pt>
                <c:pt idx="5">
                  <c:v>7584</c:v>
                </c:pt>
                <c:pt idx="6">
                  <c:v>7873</c:v>
                </c:pt>
                <c:pt idx="7">
                  <c:v>8225</c:v>
                </c:pt>
                <c:pt idx="8">
                  <c:v>7722</c:v>
                </c:pt>
                <c:pt idx="9">
                  <c:v>7826</c:v>
                </c:pt>
                <c:pt idx="10">
                  <c:v>6631</c:v>
                </c:pt>
                <c:pt idx="11">
                  <c:v>6205</c:v>
                </c:pt>
                <c:pt idx="12">
                  <c:v>6459</c:v>
                </c:pt>
                <c:pt idx="13">
                  <c:v>6756</c:v>
                </c:pt>
                <c:pt idx="14">
                  <c:v>6855</c:v>
                </c:pt>
                <c:pt idx="15">
                  <c:v>5977</c:v>
                </c:pt>
                <c:pt idx="16">
                  <c:v>8041</c:v>
                </c:pt>
                <c:pt idx="17">
                  <c:v>7117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FD5-44BC-9D9B-80A30FA58FAA}"/>
            </c:ext>
          </c:extLst>
        </c:ser>
        <c:ser>
          <c:idx val="3"/>
          <c:order val="3"/>
          <c:tx>
            <c:strRef>
              <c:f>'TD mensual'!$O$5</c:f>
              <c:strCache>
                <c:ptCount val="1"/>
                <c:pt idx="0">
                  <c:v>04. RECURSO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969732218526821E-4"/>
                  <c:y val="1.5779928551472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D5-44BC-9D9B-80A30FA58FAA}"/>
                </c:ext>
              </c:extLst>
            </c:dLbl>
            <c:dLbl>
              <c:idx val="2"/>
              <c:layout>
                <c:manualLayout>
                  <c:x val="0"/>
                  <c:y val="1.0156905206323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FD5-44BC-9D9B-80A30FA58FAA}"/>
                </c:ext>
              </c:extLst>
            </c:dLbl>
            <c:dLbl>
              <c:idx val="4"/>
              <c:layout>
                <c:manualLayout>
                  <c:x val="-9.2973352226689821E-4"/>
                  <c:y val="-1.9044616721673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D5-44BC-9D9B-80A30FA58FAA}"/>
                </c:ext>
              </c:extLst>
            </c:dLbl>
            <c:dLbl>
              <c:idx val="5"/>
              <c:layout>
                <c:manualLayout>
                  <c:x val="2.7094960370551286E-4"/>
                  <c:y val="9.63966729102065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FD5-44BC-9D9B-80A30FA58FAA}"/>
                </c:ext>
              </c:extLst>
            </c:dLbl>
            <c:dLbl>
              <c:idx val="9"/>
              <c:layout>
                <c:manualLayout>
                  <c:x val="0"/>
                  <c:y val="1.2442796726410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FD5-44BC-9D9B-80A30FA58FAA}"/>
                </c:ext>
              </c:extLst>
            </c:dLbl>
            <c:dLbl>
              <c:idx val="10"/>
              <c:layout>
                <c:manualLayout>
                  <c:x val="0"/>
                  <c:y val="2.874030060143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FD5-44BC-9D9B-80A30FA58FAA}"/>
                </c:ext>
              </c:extLst>
            </c:dLbl>
            <c:dLbl>
              <c:idx val="11"/>
              <c:layout>
                <c:manualLayout>
                  <c:x val="0"/>
                  <c:y val="-3.53987721945139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FD5-44BC-9D9B-80A30FA58FAA}"/>
                </c:ext>
              </c:extLst>
            </c:dLbl>
            <c:dLbl>
              <c:idx val="13"/>
              <c:layout>
                <c:manualLayout>
                  <c:x val="-1.6253692249521296E-3"/>
                  <c:y val="-1.62983970384064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FD5-44BC-9D9B-80A30FA58FAA}"/>
                </c:ext>
              </c:extLst>
            </c:dLbl>
            <c:dLbl>
              <c:idx val="14"/>
              <c:layout>
                <c:manualLayout>
                  <c:x val="-1.2360591844920982E-16"/>
                  <c:y val="1.943454863752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FD5-44BC-9D9B-80A30FA58FAA}"/>
                </c:ext>
              </c:extLst>
            </c:dLbl>
            <c:dLbl>
              <c:idx val="22"/>
              <c:layout>
                <c:manualLayout>
                  <c:x val="0"/>
                  <c:y val="3.7147587296830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FD5-44BC-9D9B-80A30FA58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mensual'!$K$6:$K$23</c:f>
              <c:strCache>
                <c:ptCount val="18"/>
                <c:pt idx="0">
                  <c:v>2022/1</c:v>
                </c:pt>
                <c:pt idx="1">
                  <c:v>2022/2</c:v>
                </c:pt>
                <c:pt idx="2">
                  <c:v>2022/3</c:v>
                </c:pt>
                <c:pt idx="3">
                  <c:v>2022/4</c:v>
                </c:pt>
                <c:pt idx="4">
                  <c:v>2022/5</c:v>
                </c:pt>
                <c:pt idx="5">
                  <c:v>2022/6</c:v>
                </c:pt>
                <c:pt idx="6">
                  <c:v>2022/7</c:v>
                </c:pt>
                <c:pt idx="7">
                  <c:v>2022/8</c:v>
                </c:pt>
                <c:pt idx="8">
                  <c:v>2022/9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2023/1</c:v>
                </c:pt>
                <c:pt idx="13">
                  <c:v>2023/2</c:v>
                </c:pt>
                <c:pt idx="14">
                  <c:v>2023/3</c:v>
                </c:pt>
                <c:pt idx="15">
                  <c:v>2023/4</c:v>
                </c:pt>
                <c:pt idx="16">
                  <c:v>2023/5</c:v>
                </c:pt>
                <c:pt idx="17">
                  <c:v>2023/6</c:v>
                </c:pt>
              </c:strCache>
            </c:strRef>
          </c:cat>
          <c:val>
            <c:numRef>
              <c:f>'TD mensual'!$O$6:$O$23</c:f>
              <c:numCache>
                <c:formatCode>_(* #,##0_);_(* \(#,##0\);_(* "-"_);_(@_)</c:formatCode>
                <c:ptCount val="18"/>
                <c:pt idx="0">
                  <c:v>1305</c:v>
                </c:pt>
                <c:pt idx="1">
                  <c:v>1427</c:v>
                </c:pt>
                <c:pt idx="2">
                  <c:v>1736</c:v>
                </c:pt>
                <c:pt idx="3">
                  <c:v>1150</c:v>
                </c:pt>
                <c:pt idx="4">
                  <c:v>1510</c:v>
                </c:pt>
                <c:pt idx="5">
                  <c:v>1289</c:v>
                </c:pt>
                <c:pt idx="6">
                  <c:v>1201</c:v>
                </c:pt>
                <c:pt idx="7">
                  <c:v>1459</c:v>
                </c:pt>
                <c:pt idx="8">
                  <c:v>1423</c:v>
                </c:pt>
                <c:pt idx="9">
                  <c:v>1215</c:v>
                </c:pt>
                <c:pt idx="10">
                  <c:v>1328</c:v>
                </c:pt>
                <c:pt idx="11">
                  <c:v>1161</c:v>
                </c:pt>
                <c:pt idx="12">
                  <c:v>1230</c:v>
                </c:pt>
                <c:pt idx="13">
                  <c:v>1135</c:v>
                </c:pt>
                <c:pt idx="14">
                  <c:v>1158</c:v>
                </c:pt>
                <c:pt idx="15">
                  <c:v>992</c:v>
                </c:pt>
                <c:pt idx="16">
                  <c:v>1320</c:v>
                </c:pt>
                <c:pt idx="17">
                  <c:v>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FD5-44BC-9D9B-80A30FA58F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591784"/>
        <c:axId val="413592112"/>
      </c:barChar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33"/>
        <c:overlap val="44"/>
        <c:axId val="1562436392"/>
        <c:axId val="1562432128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'TD mensual'!$P$5</c15:sqref>
                        </c15:formulaRef>
                      </c:ext>
                    </c:extLst>
                    <c:strCache>
                      <c:ptCount val="1"/>
                      <c:pt idx="0">
                        <c:v>04. FALLO RECURSO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'TD mensual'!$P$6:$P$19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4"/>
                      <c:pt idx="0">
                        <c:v>252</c:v>
                      </c:pt>
                      <c:pt idx="1">
                        <c:v>369</c:v>
                      </c:pt>
                      <c:pt idx="2">
                        <c:v>883</c:v>
                      </c:pt>
                      <c:pt idx="3">
                        <c:v>666</c:v>
                      </c:pt>
                      <c:pt idx="4">
                        <c:v>1607</c:v>
                      </c:pt>
                      <c:pt idx="5">
                        <c:v>1260</c:v>
                      </c:pt>
                      <c:pt idx="6">
                        <c:v>19</c:v>
                      </c:pt>
                      <c:pt idx="7">
                        <c:v>215</c:v>
                      </c:pt>
                      <c:pt idx="8">
                        <c:v>768</c:v>
                      </c:pt>
                      <c:pt idx="9">
                        <c:v>1031</c:v>
                      </c:pt>
                      <c:pt idx="10">
                        <c:v>1248</c:v>
                      </c:pt>
                      <c:pt idx="11">
                        <c:v>1334</c:v>
                      </c:pt>
                      <c:pt idx="12">
                        <c:v>1410</c:v>
                      </c:pt>
                      <c:pt idx="13">
                        <c:v>1178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C-0FD5-44BC-9D9B-80A30FA58FA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4"/>
          <c:tx>
            <c:strRef>
              <c:f>'TD mensual'!$Q$5</c:f>
              <c:strCache>
                <c:ptCount val="1"/>
                <c:pt idx="0">
                  <c:v>05. SOLICITUD</c:v>
                </c:pt>
              </c:strCache>
            </c:strRef>
          </c:tx>
          <c:spPr>
            <a:ln w="28575" cap="rnd">
              <a:solidFill>
                <a:srgbClr val="CC66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141255458780426E-2"/>
                  <c:y val="-2.9337099374129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FD5-44BC-9D9B-80A30FA58FAA}"/>
                </c:ext>
              </c:extLst>
            </c:dLbl>
            <c:dLbl>
              <c:idx val="1"/>
              <c:layout>
                <c:manualLayout>
                  <c:x val="-3.7735997095707761E-2"/>
                  <c:y val="-4.988819966416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FD5-44BC-9D9B-80A30FA58FAA}"/>
                </c:ext>
              </c:extLst>
            </c:dLbl>
            <c:dLbl>
              <c:idx val="2"/>
              <c:layout>
                <c:manualLayout>
                  <c:x val="-3.8913032513252704E-2"/>
                  <c:y val="-2.040651350964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FD5-44BC-9D9B-80A30FA58FAA}"/>
                </c:ext>
              </c:extLst>
            </c:dLbl>
            <c:dLbl>
              <c:idx val="3"/>
              <c:layout>
                <c:manualLayout>
                  <c:x val="-1.672172409348284E-2"/>
                  <c:y val="1.0870890533598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FD5-44BC-9D9B-80A30FA58FAA}"/>
                </c:ext>
              </c:extLst>
            </c:dLbl>
            <c:dLbl>
              <c:idx val="4"/>
              <c:layout>
                <c:manualLayout>
                  <c:x val="-3.0783131442263804E-2"/>
                  <c:y val="-2.054495583190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FD5-44BC-9D9B-80A30FA58FAA}"/>
                </c:ext>
              </c:extLst>
            </c:dLbl>
            <c:dLbl>
              <c:idx val="5"/>
              <c:layout>
                <c:manualLayout>
                  <c:x val="-2.1983449768634266E-2"/>
                  <c:y val="-1.823079928839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FD5-44BC-9D9B-80A30FA58FAA}"/>
                </c:ext>
              </c:extLst>
            </c:dLbl>
            <c:dLbl>
              <c:idx val="6"/>
              <c:layout>
                <c:manualLayout>
                  <c:x val="-3.7417670725244864E-2"/>
                  <c:y val="2.495456461233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FD5-44BC-9D9B-80A30FA58FAA}"/>
                </c:ext>
              </c:extLst>
            </c:dLbl>
            <c:dLbl>
              <c:idx val="7"/>
              <c:layout>
                <c:manualLayout>
                  <c:x val="-2.7826905677131624E-2"/>
                  <c:y val="-2.522415271282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FD5-44BC-9D9B-80A30FA58FAA}"/>
                </c:ext>
              </c:extLst>
            </c:dLbl>
            <c:dLbl>
              <c:idx val="8"/>
              <c:layout>
                <c:manualLayout>
                  <c:x val="-3.4345248362443716E-2"/>
                  <c:y val="2.842464734170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FD5-44BC-9D9B-80A30FA58FAA}"/>
                </c:ext>
              </c:extLst>
            </c:dLbl>
            <c:dLbl>
              <c:idx val="9"/>
              <c:layout>
                <c:manualLayout>
                  <c:x val="-3.3890549779282506E-2"/>
                  <c:y val="-2.600200270932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FD5-44BC-9D9B-80A30FA58FAA}"/>
                </c:ext>
              </c:extLst>
            </c:dLbl>
            <c:dLbl>
              <c:idx val="10"/>
              <c:layout>
                <c:manualLayout>
                  <c:x val="-3.6378377469566889E-2"/>
                  <c:y val="3.657872730990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FD5-44BC-9D9B-80A30FA58FAA}"/>
                </c:ext>
              </c:extLst>
            </c:dLbl>
            <c:dLbl>
              <c:idx val="11"/>
              <c:layout>
                <c:manualLayout>
                  <c:x val="-3.5835628517111091E-2"/>
                  <c:y val="2.630999367312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FD5-44BC-9D9B-80A30FA58FAA}"/>
                </c:ext>
              </c:extLst>
            </c:dLbl>
            <c:dLbl>
              <c:idx val="12"/>
              <c:layout>
                <c:manualLayout>
                  <c:x val="-3.3789637106747157E-3"/>
                  <c:y val="-2.866084155295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FD5-44BC-9D9B-80A30FA58FAA}"/>
                </c:ext>
              </c:extLst>
            </c:dLbl>
            <c:dLbl>
              <c:idx val="13"/>
              <c:layout>
                <c:manualLayout>
                  <c:x val="-1.2590869270174491E-2"/>
                  <c:y val="3.162095751646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FD5-44BC-9D9B-80A30FA58FAA}"/>
                </c:ext>
              </c:extLst>
            </c:dLbl>
            <c:dLbl>
              <c:idx val="14"/>
              <c:layout>
                <c:manualLayout>
                  <c:x val="-2.3876025402073054E-2"/>
                  <c:y val="3.1343412938923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FD5-44BC-9D9B-80A30FA58FAA}"/>
                </c:ext>
              </c:extLst>
            </c:dLbl>
            <c:dLbl>
              <c:idx val="15"/>
              <c:layout>
                <c:manualLayout>
                  <c:x val="-1.481874170213668E-2"/>
                  <c:y val="2.317609176272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FD5-44BC-9D9B-80A30FA58FAA}"/>
                </c:ext>
              </c:extLst>
            </c:dLbl>
            <c:dLbl>
              <c:idx val="16"/>
              <c:layout>
                <c:manualLayout>
                  <c:x val="-2.41015230424209E-2"/>
                  <c:y val="6.1561949967015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07763715079938E-2"/>
                      <c:h val="5.2740207873119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0FD5-44BC-9D9B-80A30FA58FAA}"/>
                </c:ext>
              </c:extLst>
            </c:dLbl>
            <c:dLbl>
              <c:idx val="17"/>
              <c:layout>
                <c:manualLayout>
                  <c:x val="-2.0649513194558811E-2"/>
                  <c:y val="4.775491077182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FD5-44BC-9D9B-80A30FA58FAA}"/>
                </c:ext>
              </c:extLst>
            </c:dLbl>
            <c:dLbl>
              <c:idx val="18"/>
              <c:layout>
                <c:manualLayout>
                  <c:x val="-4.1163171394825318E-3"/>
                  <c:y val="4.924919499578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FD5-44BC-9D9B-80A30FA58FAA}"/>
                </c:ext>
              </c:extLst>
            </c:dLbl>
            <c:dLbl>
              <c:idx val="19"/>
              <c:layout>
                <c:manualLayout>
                  <c:x val="-1.2319815765400774E-2"/>
                  <c:y val="6.95282752881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FD5-44BC-9D9B-80A30FA58FAA}"/>
                </c:ext>
              </c:extLst>
            </c:dLbl>
            <c:dLbl>
              <c:idx val="20"/>
              <c:layout>
                <c:manualLayout>
                  <c:x val="-1.2632464139752416E-2"/>
                  <c:y val="-2.317609176272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FD5-44BC-9D9B-80A30FA58FAA}"/>
                </c:ext>
              </c:extLst>
            </c:dLbl>
            <c:dLbl>
              <c:idx val="21"/>
              <c:layout>
                <c:manualLayout>
                  <c:x val="-9.9255075383769265E-3"/>
                  <c:y val="-2.317609176272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FD5-44BC-9D9B-80A30FA58FAA}"/>
                </c:ext>
              </c:extLst>
            </c:dLbl>
            <c:dLbl>
              <c:idx val="22"/>
              <c:layout>
                <c:manualLayout>
                  <c:x val="-3.472448763702643E-2"/>
                  <c:y val="4.8577614157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FD5-44BC-9D9B-80A30FA58FAA}"/>
                </c:ext>
              </c:extLst>
            </c:dLbl>
            <c:dLbl>
              <c:idx val="23"/>
              <c:layout>
                <c:manualLayout>
                  <c:x val="-1.9158338006635446E-2"/>
                  <c:y val="4.572010744225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FD5-44BC-9D9B-80A30FA58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'TD mensual'!$J$6:$J$20</c:f>
              <c:numCache>
                <c:formatCode>_(* #,##0_);_(* \(#,##0\);_(* "-"_);_(@_)</c:formatCode>
                <c:ptCount val="15"/>
                <c:pt idx="0">
                  <c:v>76662</c:v>
                </c:pt>
                <c:pt idx="1">
                  <c:v>85049</c:v>
                </c:pt>
                <c:pt idx="2">
                  <c:v>90623</c:v>
                </c:pt>
                <c:pt idx="3">
                  <c:v>76434</c:v>
                </c:pt>
                <c:pt idx="4">
                  <c:v>94144</c:v>
                </c:pt>
                <c:pt idx="5">
                  <c:v>87091</c:v>
                </c:pt>
                <c:pt idx="6">
                  <c:v>81416</c:v>
                </c:pt>
                <c:pt idx="7">
                  <c:v>90042</c:v>
                </c:pt>
                <c:pt idx="8">
                  <c:v>86558</c:v>
                </c:pt>
                <c:pt idx="9">
                  <c:v>88465</c:v>
                </c:pt>
                <c:pt idx="10">
                  <c:v>87596</c:v>
                </c:pt>
                <c:pt idx="11">
                  <c:v>77115</c:v>
                </c:pt>
                <c:pt idx="12">
                  <c:v>85450</c:v>
                </c:pt>
                <c:pt idx="13">
                  <c:v>84300</c:v>
                </c:pt>
                <c:pt idx="14">
                  <c:v>89364</c:v>
                </c:pt>
              </c:numCache>
            </c:numRef>
          </c:cat>
          <c:val>
            <c:numRef>
              <c:f>'TD mensual'!$Q$6:$Q$23</c:f>
              <c:numCache>
                <c:formatCode>_(* #,##0_);_(* \(#,##0\);_(* "-"_);_(@_)</c:formatCode>
                <c:ptCount val="18"/>
                <c:pt idx="0">
                  <c:v>61989</c:v>
                </c:pt>
                <c:pt idx="1">
                  <c:v>67602</c:v>
                </c:pt>
                <c:pt idx="2">
                  <c:v>73667</c:v>
                </c:pt>
                <c:pt idx="3">
                  <c:v>62353</c:v>
                </c:pt>
                <c:pt idx="4">
                  <c:v>77263</c:v>
                </c:pt>
                <c:pt idx="5">
                  <c:v>72546</c:v>
                </c:pt>
                <c:pt idx="6">
                  <c:v>68226</c:v>
                </c:pt>
                <c:pt idx="7">
                  <c:v>74809</c:v>
                </c:pt>
                <c:pt idx="8">
                  <c:v>71235</c:v>
                </c:pt>
                <c:pt idx="9">
                  <c:v>73002</c:v>
                </c:pt>
                <c:pt idx="10">
                  <c:v>75345</c:v>
                </c:pt>
                <c:pt idx="11">
                  <c:v>66306</c:v>
                </c:pt>
                <c:pt idx="12">
                  <c:v>73272</c:v>
                </c:pt>
                <c:pt idx="13">
                  <c:v>72805</c:v>
                </c:pt>
                <c:pt idx="14">
                  <c:v>77666</c:v>
                </c:pt>
                <c:pt idx="15">
                  <c:v>64603</c:v>
                </c:pt>
                <c:pt idx="16">
                  <c:v>76381</c:v>
                </c:pt>
                <c:pt idx="17">
                  <c:v>67787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0FD5-44BC-9D9B-80A30FA58FAA}"/>
            </c:ext>
          </c:extLst>
        </c:ser>
        <c:ser>
          <c:idx val="6"/>
          <c:order val="6"/>
          <c:tx>
            <c:strRef>
              <c:f>'TD mensual'!$S$5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376911066403054E-2"/>
                  <c:y val="-3.52879393973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FD5-44BC-9D9B-80A30FA58FAA}"/>
                </c:ext>
              </c:extLst>
            </c:dLbl>
            <c:dLbl>
              <c:idx val="1"/>
              <c:layout>
                <c:manualLayout>
                  <c:x val="-3.659680455145143E-2"/>
                  <c:y val="-3.52879393973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FD5-44BC-9D9B-80A30FA58FAA}"/>
                </c:ext>
              </c:extLst>
            </c:dLbl>
            <c:dLbl>
              <c:idx val="2"/>
              <c:layout>
                <c:manualLayout>
                  <c:x val="-2.8057550156112748E-2"/>
                  <c:y val="-2.8230351517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FD5-44BC-9D9B-80A30FA58FAA}"/>
                </c:ext>
              </c:extLst>
            </c:dLbl>
            <c:dLbl>
              <c:idx val="3"/>
              <c:layout>
                <c:manualLayout>
                  <c:x val="-2.6837656671064365E-2"/>
                  <c:y val="-4.940311515630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FD5-44BC-9D9B-80A30FA58FAA}"/>
                </c:ext>
              </c:extLst>
            </c:dLbl>
            <c:dLbl>
              <c:idx val="4"/>
              <c:layout>
                <c:manualLayout>
                  <c:x val="-3.0497337126209462E-2"/>
                  <c:y val="-3.058288081104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FD5-44BC-9D9B-80A30FA58FAA}"/>
                </c:ext>
              </c:extLst>
            </c:dLbl>
            <c:dLbl>
              <c:idx val="5"/>
              <c:layout>
                <c:manualLayout>
                  <c:x val="-1.8298402275725704E-2"/>
                  <c:y val="-3.293541010420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FD5-44BC-9D9B-80A30FA58FAA}"/>
                </c:ext>
              </c:extLst>
            </c:dLbl>
            <c:dLbl>
              <c:idx val="6"/>
              <c:layout>
                <c:manualLayout>
                  <c:x val="-2.5617763186015986E-2"/>
                  <c:y val="-3.9992997983678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FD5-44BC-9D9B-80A30FA58FAA}"/>
                </c:ext>
              </c:extLst>
            </c:dLbl>
            <c:dLbl>
              <c:idx val="7"/>
              <c:layout>
                <c:manualLayout>
                  <c:x val="-2.5617763186015986E-2"/>
                  <c:y val="-2.587782222473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FD5-44BC-9D9B-80A30FA58FAA}"/>
                </c:ext>
              </c:extLst>
            </c:dLbl>
            <c:dLbl>
              <c:idx val="8"/>
              <c:layout>
                <c:manualLayout>
                  <c:x val="-2.1958082730870757E-2"/>
                  <c:y val="-3.764046869052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FD5-44BC-9D9B-80A30FA58FAA}"/>
                </c:ext>
              </c:extLst>
            </c:dLbl>
            <c:dLbl>
              <c:idx val="9"/>
              <c:layout>
                <c:manualLayout>
                  <c:x val="-3.1717230611257981E-2"/>
                  <c:y val="-2.352529293157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FD5-44BC-9D9B-80A30FA58FAA}"/>
                </c:ext>
              </c:extLst>
            </c:dLbl>
            <c:dLbl>
              <c:idx val="10"/>
              <c:layout>
                <c:manualLayout>
                  <c:x val="-2.1958082730870847E-2"/>
                  <c:y val="-2.8230351517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FD5-44BC-9D9B-80A30FA58FAA}"/>
                </c:ext>
              </c:extLst>
            </c:dLbl>
            <c:dLbl>
              <c:idx val="11"/>
              <c:layout>
                <c:manualLayout>
                  <c:x val="-2.4397869700967786E-2"/>
                  <c:y val="-3.528793939736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FD5-44BC-9D9B-80A30FA58FAA}"/>
                </c:ext>
              </c:extLst>
            </c:dLbl>
            <c:dLbl>
              <c:idx val="12"/>
              <c:layout>
                <c:manualLayout>
                  <c:x val="-1.9518295760774084E-2"/>
                  <c:y val="-2.587782222473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FD5-44BC-9D9B-80A30FA58FAA}"/>
                </c:ext>
              </c:extLst>
            </c:dLbl>
            <c:dLbl>
              <c:idx val="15"/>
              <c:layout>
                <c:manualLayout>
                  <c:x val="-2.6183198105705404E-2"/>
                  <c:y val="-5.9923348774005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0FD5-44BC-9D9B-80A30FA58FAA}"/>
                </c:ext>
              </c:extLst>
            </c:dLbl>
            <c:dLbl>
              <c:idx val="17"/>
              <c:layout>
                <c:manualLayout>
                  <c:x val="-1.7804574711879677E-2"/>
                  <c:y val="2.52308836943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0FD5-44BC-9D9B-80A30FA58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'TD mensual'!$J$6:$J$20</c:f>
              <c:numCache>
                <c:formatCode>_(* #,##0_);_(* \(#,##0\);_(* "-"_);_(@_)</c:formatCode>
                <c:ptCount val="15"/>
                <c:pt idx="0">
                  <c:v>76662</c:v>
                </c:pt>
                <c:pt idx="1">
                  <c:v>85049</c:v>
                </c:pt>
                <c:pt idx="2">
                  <c:v>90623</c:v>
                </c:pt>
                <c:pt idx="3">
                  <c:v>76434</c:v>
                </c:pt>
                <c:pt idx="4">
                  <c:v>94144</c:v>
                </c:pt>
                <c:pt idx="5">
                  <c:v>87091</c:v>
                </c:pt>
                <c:pt idx="6">
                  <c:v>81416</c:v>
                </c:pt>
                <c:pt idx="7">
                  <c:v>90042</c:v>
                </c:pt>
                <c:pt idx="8">
                  <c:v>86558</c:v>
                </c:pt>
                <c:pt idx="9">
                  <c:v>88465</c:v>
                </c:pt>
                <c:pt idx="10">
                  <c:v>87596</c:v>
                </c:pt>
                <c:pt idx="11">
                  <c:v>77115</c:v>
                </c:pt>
                <c:pt idx="12">
                  <c:v>85450</c:v>
                </c:pt>
                <c:pt idx="13">
                  <c:v>84300</c:v>
                </c:pt>
                <c:pt idx="14">
                  <c:v>89364</c:v>
                </c:pt>
              </c:numCache>
            </c:numRef>
          </c:cat>
          <c:val>
            <c:numRef>
              <c:f>'TD mensual'!$S$6:$S$23</c:f>
              <c:numCache>
                <c:formatCode>_(* #,##0_);_(* \(#,##0\);_(* "-"_);_(@_)</c:formatCode>
                <c:ptCount val="18"/>
                <c:pt idx="0">
                  <c:v>73295</c:v>
                </c:pt>
                <c:pt idx="1">
                  <c:v>80684</c:v>
                </c:pt>
                <c:pt idx="2">
                  <c:v>87399</c:v>
                </c:pt>
                <c:pt idx="3">
                  <c:v>72709</c:v>
                </c:pt>
                <c:pt idx="4">
                  <c:v>90227</c:v>
                </c:pt>
                <c:pt idx="5">
                  <c:v>83628</c:v>
                </c:pt>
                <c:pt idx="6">
                  <c:v>78090</c:v>
                </c:pt>
                <c:pt idx="7">
                  <c:v>85740</c:v>
                </c:pt>
                <c:pt idx="8">
                  <c:v>81861</c:v>
                </c:pt>
                <c:pt idx="9">
                  <c:v>83833</c:v>
                </c:pt>
                <c:pt idx="10">
                  <c:v>85353</c:v>
                </c:pt>
                <c:pt idx="11">
                  <c:v>75675</c:v>
                </c:pt>
                <c:pt idx="12">
                  <c:v>83061</c:v>
                </c:pt>
                <c:pt idx="13">
                  <c:v>82646</c:v>
                </c:pt>
                <c:pt idx="14">
                  <c:v>87143</c:v>
                </c:pt>
                <c:pt idx="15">
                  <c:v>72700</c:v>
                </c:pt>
                <c:pt idx="16">
                  <c:v>87638</c:v>
                </c:pt>
                <c:pt idx="17">
                  <c:v>77753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0FD5-44BC-9D9B-80A30FA58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436392"/>
        <c:axId val="1562432128"/>
        <c:extLst>
          <c:ext xmlns:c15="http://schemas.microsoft.com/office/drawing/2012/chart" uri="{02D57815-91ED-43cb-92C2-25804820EDAC}">
            <c15:filteredLineSeries>
              <c15:ser>
                <c:idx val="4"/>
                <c:order val="5"/>
                <c:tx>
                  <c:strRef>
                    <c:extLst>
                      <c:ext uri="{02D57815-91ED-43cb-92C2-25804820EDAC}">
                        <c15:formulaRef>
                          <c15:sqref>'TD mensual'!$R$5</c15:sqref>
                        </c15:formulaRef>
                      </c:ext>
                    </c:extLst>
                    <c:strCache>
                      <c:ptCount val="1"/>
                      <c:pt idx="0">
                        <c:v>OTROS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8.232732979192765E-4"/>
                        <c:y val="-2.2177290678287781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0FD5-44BC-9D9B-80A30FA58FAA}"/>
                      </c:ext>
                    </c:extLst>
                  </c:dLbl>
                  <c:dLbl>
                    <c:idx val="1"/>
                    <c:layout>
                      <c:manualLayout>
                        <c:x val="-1.9524381213868632E-2"/>
                        <c:y val="-2.883843819395174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0FD5-44BC-9D9B-80A30FA58FAA}"/>
                      </c:ext>
                    </c:extLst>
                  </c:dLbl>
                  <c:dLbl>
                    <c:idx val="2"/>
                    <c:layout>
                      <c:manualLayout>
                        <c:x val="-5.4063419370795453E-3"/>
                        <c:y val="3.5551547609583389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5.0618423528551032E-2"/>
                            <c:h val="3.9075087116678626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4A-0FD5-44BC-9D9B-80A30FA58FAA}"/>
                      </c:ext>
                    </c:extLst>
                  </c:dLbl>
                  <c:dLbl>
                    <c:idx val="3"/>
                    <c:layout>
                      <c:manualLayout>
                        <c:x val="3.9888496399808253E-3"/>
                        <c:y val="1.83999656097209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0FD5-44BC-9D9B-80A30FA58FAA}"/>
                      </c:ext>
                    </c:extLst>
                  </c:dLbl>
                  <c:dLbl>
                    <c:idx val="4"/>
                    <c:layout>
                      <c:manualLayout>
                        <c:x val="-9.4569478517879026E-3"/>
                        <c:y val="-2.920264207182502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0FD5-44BC-9D9B-80A30FA58FAA}"/>
                      </c:ext>
                    </c:extLst>
                  </c:dLbl>
                  <c:dLbl>
                    <c:idx val="5"/>
                    <c:layout>
                      <c:manualLayout>
                        <c:x val="0"/>
                        <c:y val="-2.32767537709340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0FD5-44BC-9D9B-80A30FA58FAA}"/>
                      </c:ext>
                    </c:extLst>
                  </c:dLbl>
                  <c:dLbl>
                    <c:idx val="6"/>
                    <c:layout>
                      <c:manualLayout>
                        <c:x val="-6.5081346558682873E-3"/>
                        <c:y val="-3.385709639408594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0FD5-44BC-9D9B-80A30FA58FAA}"/>
                      </c:ext>
                    </c:extLst>
                  </c:dLbl>
                  <c:dLbl>
                    <c:idx val="7"/>
                    <c:layout>
                      <c:manualLayout>
                        <c:x val="-9.2973352226683001E-4"/>
                        <c:y val="-2.116068524630372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0FD5-44BC-9D9B-80A30FA58FAA}"/>
                      </c:ext>
                    </c:extLst>
                  </c:dLbl>
                  <c:dLbl>
                    <c:idx val="8"/>
                    <c:layout>
                      <c:manualLayout>
                        <c:x val="0"/>
                        <c:y val="-2.116068524630372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0FD5-44BC-9D9B-80A30FA58FAA}"/>
                      </c:ext>
                    </c:extLst>
                  </c:dLbl>
                  <c:dLbl>
                    <c:idx val="9"/>
                    <c:layout>
                      <c:manualLayout>
                        <c:x val="-5.4139132027509786E-3"/>
                        <c:y val="-1.158804588136214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0FD5-44BC-9D9B-80A30FA58FAA}"/>
                      </c:ext>
                    </c:extLst>
                  </c:dLbl>
                  <c:dLbl>
                    <c:idx val="11"/>
                    <c:layout>
                      <c:manualLayout>
                        <c:x val="-9.9115123860089668E-17"/>
                        <c:y val="-1.777542389487253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2-0FD5-44BC-9D9B-80A30FA58FAA}"/>
                      </c:ext>
                    </c:extLst>
                  </c:dLbl>
                  <c:dLbl>
                    <c:idx val="16"/>
                    <c:layout>
                      <c:manualLayout>
                        <c:x val="-1.2074390791422302E-16"/>
                        <c:y val="3.054000500182761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3-0FD5-44BC-9D9B-80A30FA58FAA}"/>
                      </c:ext>
                    </c:extLst>
                  </c:dLbl>
                  <c:dLbl>
                    <c:idx val="17"/>
                    <c:layout>
                      <c:manualLayout>
                        <c:x val="-6.5861074231718577E-3"/>
                        <c:y val="-1.388182045537617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4-0FD5-44BC-9D9B-80A30FA58FAA}"/>
                      </c:ext>
                    </c:extLst>
                  </c:dLbl>
                  <c:dLbl>
                    <c:idx val="18"/>
                    <c:layout>
                      <c:manualLayout>
                        <c:x val="-4.9395805673788928E-3"/>
                        <c:y val="-2.6555631705198018E-1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5-0FD5-44BC-9D9B-80A30FA58FAA}"/>
                      </c:ext>
                    </c:extLst>
                  </c:dLbl>
                  <c:dLbl>
                    <c:idx val="19"/>
                    <c:layout>
                      <c:manualLayout>
                        <c:x val="-2.0239697328872701E-2"/>
                        <c:y val="-1.73820688220432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6-0FD5-44BC-9D9B-80A30FA58FAA}"/>
                      </c:ext>
                    </c:extLst>
                  </c:dLbl>
                  <c:dLbl>
                    <c:idx val="20"/>
                    <c:layout>
                      <c:manualLayout>
                        <c:x val="-1.7144059693441762E-2"/>
                        <c:y val="-6.083724087715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7-0FD5-44BC-9D9B-80A30FA58FAA}"/>
                      </c:ext>
                    </c:extLst>
                  </c:dLbl>
                  <c:dLbl>
                    <c:idx val="21"/>
                    <c:layout>
                      <c:manualLayout>
                        <c:x val="-1.8046377342503393E-2"/>
                        <c:y val="-2.897011470340533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8-0FD5-44BC-9D9B-80A30FA58FAA}"/>
                      </c:ext>
                    </c:extLst>
                  </c:dLbl>
                  <c:dLbl>
                    <c:idx val="22"/>
                    <c:layout>
                      <c:manualLayout>
                        <c:x val="-1.2696458746048236E-2"/>
                        <c:y val="-3.714758729683014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9-0FD5-44BC-9D9B-80A30FA58FAA}"/>
                      </c:ext>
                    </c:extLst>
                  </c:dLbl>
                  <c:dLbl>
                    <c:idx val="23"/>
                    <c:layout>
                      <c:manualLayout>
                        <c:x val="-1.1973961254147045E-2"/>
                        <c:y val="-5.715013430281563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A-0FD5-44BC-9D9B-80A30FA58F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'TD mensual'!$J$6:$J$20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5"/>
                      <c:pt idx="0">
                        <c:v>76662</c:v>
                      </c:pt>
                      <c:pt idx="1">
                        <c:v>85049</c:v>
                      </c:pt>
                      <c:pt idx="2">
                        <c:v>90623</c:v>
                      </c:pt>
                      <c:pt idx="3">
                        <c:v>76434</c:v>
                      </c:pt>
                      <c:pt idx="4">
                        <c:v>94144</c:v>
                      </c:pt>
                      <c:pt idx="5">
                        <c:v>87091</c:v>
                      </c:pt>
                      <c:pt idx="6">
                        <c:v>81416</c:v>
                      </c:pt>
                      <c:pt idx="7">
                        <c:v>90042</c:v>
                      </c:pt>
                      <c:pt idx="8">
                        <c:v>86558</c:v>
                      </c:pt>
                      <c:pt idx="9">
                        <c:v>88465</c:v>
                      </c:pt>
                      <c:pt idx="10">
                        <c:v>87596</c:v>
                      </c:pt>
                      <c:pt idx="11">
                        <c:v>77115</c:v>
                      </c:pt>
                      <c:pt idx="12">
                        <c:v>85450</c:v>
                      </c:pt>
                      <c:pt idx="13">
                        <c:v>84300</c:v>
                      </c:pt>
                      <c:pt idx="14">
                        <c:v>89364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'TD mensual'!$R$6:$R$19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4"/>
                      <c:pt idx="0">
                        <c:v>2004</c:v>
                      </c:pt>
                      <c:pt idx="1">
                        <c:v>2630</c:v>
                      </c:pt>
                      <c:pt idx="2">
                        <c:v>2680</c:v>
                      </c:pt>
                      <c:pt idx="3">
                        <c:v>2281</c:v>
                      </c:pt>
                      <c:pt idx="4">
                        <c:v>1947</c:v>
                      </c:pt>
                      <c:pt idx="5">
                        <c:v>1665</c:v>
                      </c:pt>
                      <c:pt idx="6">
                        <c:v>1995</c:v>
                      </c:pt>
                      <c:pt idx="7">
                        <c:v>2510</c:v>
                      </c:pt>
                      <c:pt idx="8">
                        <c:v>2666</c:v>
                      </c:pt>
                      <c:pt idx="9">
                        <c:v>2574</c:v>
                      </c:pt>
                      <c:pt idx="10">
                        <c:v>157</c:v>
                      </c:pt>
                      <c:pt idx="11">
                        <c:v>75</c:v>
                      </c:pt>
                      <c:pt idx="12">
                        <c:v>104</c:v>
                      </c:pt>
                      <c:pt idx="13">
                        <c:v>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5B-0FD5-44BC-9D9B-80A30FA58FAA}"/>
                  </c:ext>
                </c:extLst>
              </c15:ser>
            </c15:filteredLineSeries>
          </c:ext>
        </c:extLst>
      </c:lineChart>
      <c:catAx>
        <c:axId val="41359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3592112"/>
        <c:crosses val="autoZero"/>
        <c:auto val="1"/>
        <c:lblAlgn val="ctr"/>
        <c:lblOffset val="100"/>
        <c:noMultiLvlLbl val="0"/>
      </c:catAx>
      <c:valAx>
        <c:axId val="413592112"/>
        <c:scaling>
          <c:orientation val="minMax"/>
          <c:max val="18000"/>
          <c:min val="0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3591784"/>
        <c:crosses val="autoZero"/>
        <c:crossBetween val="between"/>
      </c:valAx>
      <c:valAx>
        <c:axId val="1562432128"/>
        <c:scaling>
          <c:orientation val="minMax"/>
        </c:scaling>
        <c:delete val="0"/>
        <c:axPos val="r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2436392"/>
        <c:crosses val="max"/>
        <c:crossBetween val="between"/>
      </c:valAx>
      <c:catAx>
        <c:axId val="1562436392"/>
        <c:scaling>
          <c:orientation val="minMax"/>
        </c:scaling>
        <c:delete val="1"/>
        <c:axPos val="b"/>
        <c:numFmt formatCode="_(* #,##0_);_(* \(#,##0\);_(* &quot;-&quot;_);_(@_)" sourceLinked="1"/>
        <c:majorTickMark val="out"/>
        <c:minorTickMark val="none"/>
        <c:tickLblPos val="nextTo"/>
        <c:crossAx val="156243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ysClr val="windowText" lastClr="000000"/>
                </a:solidFill>
              </a:rPr>
              <a:t>HOMOLOGACIÓN CONTACTOS</a:t>
            </a:r>
            <a:r>
              <a:rPr lang="es-CO" b="1" baseline="0">
                <a:solidFill>
                  <a:sysClr val="windowText" lastClr="000000"/>
                </a:solidFill>
              </a:rPr>
              <a:t> EN EL SISTEMA COMERCIAL EAAB</a:t>
            </a:r>
            <a:endParaRPr lang="es-CO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'contactos operacion suit'!$X$2</c:f>
              <c:strCache>
                <c:ptCount val="1"/>
                <c:pt idx="0">
                  <c:v>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suit'!$X$3:$X$12</c:f>
              <c:numCache>
                <c:formatCode>_(* #,##0_);_(* \(#,##0\);_(* "-"_);_(@_)</c:formatCode>
                <c:ptCount val="10"/>
                <c:pt idx="0">
                  <c:v>183</c:v>
                </c:pt>
                <c:pt idx="1">
                  <c:v>408</c:v>
                </c:pt>
                <c:pt idx="2">
                  <c:v>33</c:v>
                </c:pt>
                <c:pt idx="3">
                  <c:v>19</c:v>
                </c:pt>
                <c:pt idx="4">
                  <c:v>1958</c:v>
                </c:pt>
                <c:pt idx="5">
                  <c:v>142</c:v>
                </c:pt>
                <c:pt idx="6">
                  <c:v>1780</c:v>
                </c:pt>
                <c:pt idx="7">
                  <c:v>164</c:v>
                </c:pt>
                <c:pt idx="8">
                  <c:v>2104</c:v>
                </c:pt>
                <c:pt idx="9">
                  <c:v>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E-4EE9-B0F0-8EDDF2A7AE0A}"/>
            </c:ext>
          </c:extLst>
        </c:ser>
        <c:ser>
          <c:idx val="1"/>
          <c:order val="1"/>
          <c:tx>
            <c:strRef>
              <c:f>'contactos operacion suit'!$Y$2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suit'!$Y$3:$Y$12</c:f>
              <c:numCache>
                <c:formatCode>_(* #,##0_);_(* \(#,##0\);_(* "-"_);_(@_)</c:formatCode>
                <c:ptCount val="10"/>
                <c:pt idx="0">
                  <c:v>147</c:v>
                </c:pt>
                <c:pt idx="1">
                  <c:v>455</c:v>
                </c:pt>
                <c:pt idx="2">
                  <c:v>59</c:v>
                </c:pt>
                <c:pt idx="3">
                  <c:v>45</c:v>
                </c:pt>
                <c:pt idx="4">
                  <c:v>1917</c:v>
                </c:pt>
                <c:pt idx="5">
                  <c:v>158</c:v>
                </c:pt>
                <c:pt idx="6">
                  <c:v>1887</c:v>
                </c:pt>
                <c:pt idx="7">
                  <c:v>169</c:v>
                </c:pt>
                <c:pt idx="8">
                  <c:v>2155</c:v>
                </c:pt>
                <c:pt idx="9">
                  <c:v>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E-4EE9-B0F0-8EDDF2A7AE0A}"/>
            </c:ext>
          </c:extLst>
        </c:ser>
        <c:ser>
          <c:idx val="2"/>
          <c:order val="2"/>
          <c:tx>
            <c:strRef>
              <c:f>'contactos operacion suit'!$Z$2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suit'!$Z$3:$Z$12</c:f>
              <c:numCache>
                <c:formatCode>_(* #,##0_);_(* \(#,##0\);_(* "-"_);_(@_)</c:formatCode>
                <c:ptCount val="10"/>
                <c:pt idx="0">
                  <c:v>213</c:v>
                </c:pt>
                <c:pt idx="1">
                  <c:v>469</c:v>
                </c:pt>
                <c:pt idx="2">
                  <c:v>75</c:v>
                </c:pt>
                <c:pt idx="3">
                  <c:v>68</c:v>
                </c:pt>
                <c:pt idx="4">
                  <c:v>2300</c:v>
                </c:pt>
                <c:pt idx="5">
                  <c:v>189</c:v>
                </c:pt>
                <c:pt idx="6">
                  <c:v>1967</c:v>
                </c:pt>
                <c:pt idx="7">
                  <c:v>241</c:v>
                </c:pt>
                <c:pt idx="8">
                  <c:v>2645</c:v>
                </c:pt>
                <c:pt idx="9">
                  <c:v>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E-4EE9-B0F0-8EDDF2A7AE0A}"/>
            </c:ext>
          </c:extLst>
        </c:ser>
        <c:ser>
          <c:idx val="3"/>
          <c:order val="3"/>
          <c:tx>
            <c:strRef>
              <c:f>'contactos operacion suit'!$AA$2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suit'!$AA$3:$AA$12</c:f>
              <c:numCache>
                <c:formatCode>_(* #,##0_);_(* \(#,##0\);_(* "-"_);_(@_)</c:formatCode>
                <c:ptCount val="10"/>
                <c:pt idx="0">
                  <c:v>158</c:v>
                </c:pt>
                <c:pt idx="1">
                  <c:v>325</c:v>
                </c:pt>
                <c:pt idx="2">
                  <c:v>58</c:v>
                </c:pt>
                <c:pt idx="3">
                  <c:v>36</c:v>
                </c:pt>
                <c:pt idx="4">
                  <c:v>1746</c:v>
                </c:pt>
                <c:pt idx="5">
                  <c:v>135</c:v>
                </c:pt>
                <c:pt idx="6">
                  <c:v>1654</c:v>
                </c:pt>
                <c:pt idx="7">
                  <c:v>203</c:v>
                </c:pt>
                <c:pt idx="8">
                  <c:v>2598</c:v>
                </c:pt>
                <c:pt idx="9">
                  <c:v>4362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E-4EE9-B0F0-8EDDF2A7AE0A}"/>
            </c:ext>
          </c:extLst>
        </c:ser>
        <c:ser>
          <c:idx val="4"/>
          <c:order val="4"/>
          <c:tx>
            <c:strRef>
              <c:f>'contactos operacion suit'!$AB$2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suit'!$AB$3:$AB$12</c:f>
              <c:numCache>
                <c:formatCode>_(* #,##0_);_(* \(#,##0\);_(* "-"_);_(@_)</c:formatCode>
                <c:ptCount val="10"/>
                <c:pt idx="0">
                  <c:v>202</c:v>
                </c:pt>
                <c:pt idx="1">
                  <c:v>423</c:v>
                </c:pt>
                <c:pt idx="2">
                  <c:v>89</c:v>
                </c:pt>
                <c:pt idx="3">
                  <c:v>63</c:v>
                </c:pt>
                <c:pt idx="4">
                  <c:v>1733</c:v>
                </c:pt>
                <c:pt idx="5">
                  <c:v>172</c:v>
                </c:pt>
                <c:pt idx="6">
                  <c:v>2045</c:v>
                </c:pt>
                <c:pt idx="7">
                  <c:v>219</c:v>
                </c:pt>
                <c:pt idx="8">
                  <c:v>2784</c:v>
                </c:pt>
                <c:pt idx="9">
                  <c:v>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E-4EE9-B0F0-8EDDF2A7AE0A}"/>
            </c:ext>
          </c:extLst>
        </c:ser>
        <c:ser>
          <c:idx val="5"/>
          <c:order val="5"/>
          <c:tx>
            <c:strRef>
              <c:f>'contactos operacion suit'!$AC$2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'contactos operacion suit'!$W$3:$W$12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suit'!$AC$3:$AC$12</c:f>
              <c:numCache>
                <c:formatCode>_(* #,##0_);_(* \(#,##0\);_(* "-"_);_(@_)</c:formatCode>
                <c:ptCount val="10"/>
                <c:pt idx="0">
                  <c:v>251</c:v>
                </c:pt>
                <c:pt idx="1">
                  <c:v>318</c:v>
                </c:pt>
                <c:pt idx="2">
                  <c:v>69</c:v>
                </c:pt>
                <c:pt idx="3">
                  <c:v>39</c:v>
                </c:pt>
                <c:pt idx="4">
                  <c:v>1836</c:v>
                </c:pt>
                <c:pt idx="5">
                  <c:v>183</c:v>
                </c:pt>
                <c:pt idx="6">
                  <c:v>1725</c:v>
                </c:pt>
                <c:pt idx="7">
                  <c:v>167</c:v>
                </c:pt>
                <c:pt idx="8">
                  <c:v>2273</c:v>
                </c:pt>
                <c:pt idx="9">
                  <c:v>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5E-4EE9-B0F0-8EDDF2A7A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9326968"/>
        <c:axId val="849331232"/>
      </c:barChart>
      <c:catAx>
        <c:axId val="84932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9331232"/>
        <c:crosses val="autoZero"/>
        <c:auto val="1"/>
        <c:lblAlgn val="ctr"/>
        <c:lblOffset val="100"/>
        <c:noMultiLvlLbl val="0"/>
      </c:catAx>
      <c:valAx>
        <c:axId val="84933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932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62917-31B3-443D-8FE4-DB74E5BB20A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2B9C6A4-F6A0-49F5-A1AB-24BAD5B26638}">
      <dgm:prSet phldrT="[Texto]" custT="1"/>
      <dgm:spPr/>
      <dgm:t>
        <a:bodyPr/>
        <a:lstStyle/>
        <a:p>
          <a:r>
            <a:rPr lang="es-MX" sz="2800" b="1" kern="1200" dirty="0">
              <a:latin typeface="Century Gothic" panose="020B0502020202020204" pitchFamily="34" charset="0"/>
            </a:rPr>
            <a:t>Escrito</a:t>
          </a:r>
          <a:r>
            <a:rPr lang="es-MX" sz="2000" b="1" kern="1200" dirty="0">
              <a:latin typeface="Century Gothic" panose="020B0502020202020204" pitchFamily="34" charset="0"/>
            </a:rPr>
            <a:t> </a:t>
          </a:r>
        </a:p>
        <a:p>
          <a:r>
            <a:rPr lang="es-MX" sz="2000" kern="1200" dirty="0">
              <a:latin typeface="Century Gothic" panose="020B0502020202020204" pitchFamily="34" charset="0"/>
            </a:rPr>
            <a:t> se registraron 70.644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es-CO" sz="2000" b="0" i="0" u="none" kern="1200" dirty="0">
              <a:latin typeface="Century Gothic" panose="020B0502020202020204" pitchFamily="34" charset="0"/>
            </a:rPr>
            <a:t>contactos equivalente al 14%</a:t>
          </a:r>
          <a:endParaRPr lang="es-CO" sz="2000" kern="1200" dirty="0">
            <a:latin typeface="Century Gothic" panose="020B0502020202020204" pitchFamily="34" charset="0"/>
          </a:endParaRPr>
        </a:p>
      </dgm:t>
    </dgm:pt>
    <dgm:pt modelId="{BF2A9DFD-AB4D-434D-966F-98A6C779065C}" type="parTrans" cxnId="{D68B9A32-2C77-4E87-9A54-204B72CC900D}">
      <dgm:prSet/>
      <dgm:spPr/>
      <dgm:t>
        <a:bodyPr/>
        <a:lstStyle/>
        <a:p>
          <a:endParaRPr lang="es-CO"/>
        </a:p>
      </dgm:t>
    </dgm:pt>
    <dgm:pt modelId="{A46FB56E-F87A-4BD4-8419-78B07C37A5DE}" type="sibTrans" cxnId="{D68B9A32-2C77-4E87-9A54-204B72CC900D}">
      <dgm:prSet/>
      <dgm:spPr/>
      <dgm:t>
        <a:bodyPr/>
        <a:lstStyle/>
        <a:p>
          <a:endParaRPr lang="es-CO"/>
        </a:p>
      </dgm:t>
    </dgm:pt>
    <dgm:pt modelId="{139FA86B-0C5B-495E-80AF-FFAC5E445ECC}">
      <dgm:prSet phldrT="[Texto]" custT="1"/>
      <dgm:spPr/>
      <dgm:t>
        <a:bodyPr/>
        <a:lstStyle/>
        <a:p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Verbal </a:t>
          </a:r>
        </a:p>
        <a:p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275.189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contactos equivalente al 55%</a:t>
          </a:r>
        </a:p>
      </dgm:t>
    </dgm:pt>
    <dgm:pt modelId="{6C39631E-1479-4F1E-B8D6-362CC5690887}" type="parTrans" cxnId="{254072E0-C989-4311-9BF5-11D64F0CA8D4}">
      <dgm:prSet/>
      <dgm:spPr/>
      <dgm:t>
        <a:bodyPr/>
        <a:lstStyle/>
        <a:p>
          <a:endParaRPr lang="es-CO"/>
        </a:p>
      </dgm:t>
    </dgm:pt>
    <dgm:pt modelId="{8736E541-A06C-42E0-99F8-ED563124A3B7}" type="sibTrans" cxnId="{254072E0-C989-4311-9BF5-11D64F0CA8D4}">
      <dgm:prSet/>
      <dgm:spPr/>
      <dgm:t>
        <a:bodyPr/>
        <a:lstStyle/>
        <a:p>
          <a:endParaRPr lang="es-CO"/>
        </a:p>
      </dgm:t>
    </dgm:pt>
    <dgm:pt modelId="{9F694976-84BC-467D-B337-A718D08A44D4}">
      <dgm:prSet phldrT="[Texto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Telefónico</a:t>
          </a: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156.881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 contactos equivalente al 31%</a:t>
          </a:r>
        </a:p>
      </dgm:t>
    </dgm:pt>
    <dgm:pt modelId="{B0D2271F-6DAE-4B49-ABF7-01CD9E4E49EE}" type="parTrans" cxnId="{E49D5E8F-3E45-4B17-8C92-E4B3C0338891}">
      <dgm:prSet/>
      <dgm:spPr/>
      <dgm:t>
        <a:bodyPr/>
        <a:lstStyle/>
        <a:p>
          <a:endParaRPr lang="es-CO"/>
        </a:p>
      </dgm:t>
    </dgm:pt>
    <dgm:pt modelId="{A0349F98-F9FF-4A7C-BF36-7973A90F2BCD}" type="sibTrans" cxnId="{E49D5E8F-3E45-4B17-8C92-E4B3C0338891}">
      <dgm:prSet/>
      <dgm:spPr/>
      <dgm:t>
        <a:bodyPr/>
        <a:lstStyle/>
        <a:p>
          <a:endParaRPr lang="es-CO"/>
        </a:p>
      </dgm:t>
    </dgm:pt>
    <dgm:pt modelId="{F05DFCB4-8DF9-4349-9513-31ECD2ECCCBD}" type="pres">
      <dgm:prSet presAssocID="{37862917-31B3-443D-8FE4-DB74E5BB20A2}" presName="Name0" presStyleCnt="0">
        <dgm:presLayoutVars>
          <dgm:dir/>
          <dgm:resizeHandles val="exact"/>
        </dgm:presLayoutVars>
      </dgm:prSet>
      <dgm:spPr/>
    </dgm:pt>
    <dgm:pt modelId="{C46F7D9F-AAEE-4072-A4CB-41F41883CD55}" type="pres">
      <dgm:prSet presAssocID="{37862917-31B3-443D-8FE4-DB74E5BB20A2}" presName="bkgdShp" presStyleLbl="alignAccFollowNode1" presStyleIdx="0" presStyleCnt="1" custLinFactNeighborX="3761"/>
      <dgm:spPr>
        <a:solidFill>
          <a:schemeClr val="accent5">
            <a:alpha val="90000"/>
          </a:schemeClr>
        </a:solidFill>
      </dgm:spPr>
    </dgm:pt>
    <dgm:pt modelId="{5C46051B-E68F-4B95-84DC-57AC3B695379}" type="pres">
      <dgm:prSet presAssocID="{37862917-31B3-443D-8FE4-DB74E5BB20A2}" presName="linComp" presStyleCnt="0"/>
      <dgm:spPr/>
    </dgm:pt>
    <dgm:pt modelId="{5F47A981-EEF5-4A6B-8B58-0736D21662D4}" type="pres">
      <dgm:prSet presAssocID="{B2B9C6A4-F6A0-49F5-A1AB-24BAD5B26638}" presName="compNode" presStyleCnt="0"/>
      <dgm:spPr/>
    </dgm:pt>
    <dgm:pt modelId="{13E67C7C-AD14-4215-809A-8F60183BB6C5}" type="pres">
      <dgm:prSet presAssocID="{B2B9C6A4-F6A0-49F5-A1AB-24BAD5B26638}" presName="node" presStyleLbl="node1" presStyleIdx="0" presStyleCnt="3" custScaleX="111645">
        <dgm:presLayoutVars>
          <dgm:bulletEnabled val="1"/>
        </dgm:presLayoutVars>
      </dgm:prSet>
      <dgm:spPr/>
    </dgm:pt>
    <dgm:pt modelId="{19804C18-3E5C-4A7E-9962-82CF603F76FC}" type="pres">
      <dgm:prSet presAssocID="{B2B9C6A4-F6A0-49F5-A1AB-24BAD5B26638}" presName="invisiNode" presStyleLbl="node1" presStyleIdx="0" presStyleCnt="3"/>
      <dgm:spPr/>
    </dgm:pt>
    <dgm:pt modelId="{A85CB03C-AA4E-455C-9046-3647360B7FCF}" type="pres">
      <dgm:prSet presAssocID="{B2B9C6A4-F6A0-49F5-A1AB-24BAD5B26638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B9AFB1F-86E7-4B67-9210-9FA45D90077C}" type="pres">
      <dgm:prSet presAssocID="{A46FB56E-F87A-4BD4-8419-78B07C37A5DE}" presName="sibTrans" presStyleLbl="sibTrans2D1" presStyleIdx="0" presStyleCnt="0"/>
      <dgm:spPr/>
    </dgm:pt>
    <dgm:pt modelId="{B0EDE092-AA50-4109-B042-156815FA7656}" type="pres">
      <dgm:prSet presAssocID="{139FA86B-0C5B-495E-80AF-FFAC5E445ECC}" presName="compNode" presStyleCnt="0"/>
      <dgm:spPr/>
    </dgm:pt>
    <dgm:pt modelId="{6EDF3D99-758E-4A8C-A671-D84B45BF7CE4}" type="pres">
      <dgm:prSet presAssocID="{139FA86B-0C5B-495E-80AF-FFAC5E445ECC}" presName="node" presStyleLbl="node1" presStyleIdx="1" presStyleCnt="3" custScaleX="111019" custScaleY="103132" custLinFactNeighborX="1833" custLinFactNeighborY="-1643">
        <dgm:presLayoutVars>
          <dgm:bulletEnabled val="1"/>
        </dgm:presLayoutVars>
      </dgm:prSet>
      <dgm:spPr/>
    </dgm:pt>
    <dgm:pt modelId="{77C54B71-137E-4746-B316-3A6B8BD43B8A}" type="pres">
      <dgm:prSet presAssocID="{139FA86B-0C5B-495E-80AF-FFAC5E445ECC}" presName="invisiNode" presStyleLbl="node1" presStyleIdx="1" presStyleCnt="3"/>
      <dgm:spPr/>
    </dgm:pt>
    <dgm:pt modelId="{389EDD37-037B-4B9E-9CC8-2E2D478A2199}" type="pres">
      <dgm:prSet presAssocID="{139FA86B-0C5B-495E-80AF-FFAC5E445ECC}" presName="imagNode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BDEDED3-9750-491D-AA61-DB4F3270F007}" type="pres">
      <dgm:prSet presAssocID="{8736E541-A06C-42E0-99F8-ED563124A3B7}" presName="sibTrans" presStyleLbl="sibTrans2D1" presStyleIdx="0" presStyleCnt="0"/>
      <dgm:spPr/>
    </dgm:pt>
    <dgm:pt modelId="{4F79BE73-5283-43A7-B0DD-0E4546A3A56E}" type="pres">
      <dgm:prSet presAssocID="{9F694976-84BC-467D-B337-A718D08A44D4}" presName="compNode" presStyleCnt="0"/>
      <dgm:spPr/>
    </dgm:pt>
    <dgm:pt modelId="{4FE91FAC-B02A-4218-8D68-616B17A213F9}" type="pres">
      <dgm:prSet presAssocID="{9F694976-84BC-467D-B337-A718D08A44D4}" presName="node" presStyleLbl="node1" presStyleIdx="2" presStyleCnt="3" custScaleX="122396">
        <dgm:presLayoutVars>
          <dgm:bulletEnabled val="1"/>
        </dgm:presLayoutVars>
      </dgm:prSet>
      <dgm:spPr/>
    </dgm:pt>
    <dgm:pt modelId="{B9D3DA81-EC1C-47A1-8F5B-65C030674E14}" type="pres">
      <dgm:prSet presAssocID="{9F694976-84BC-467D-B337-A718D08A44D4}" presName="invisiNode" presStyleLbl="node1" presStyleIdx="2" presStyleCnt="3"/>
      <dgm:spPr/>
    </dgm:pt>
    <dgm:pt modelId="{1C29B4FC-4127-4D3B-B700-EA696AEF52F8}" type="pres">
      <dgm:prSet presAssocID="{9F694976-84BC-467D-B337-A718D08A44D4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B6830D0A-D0B5-4EC9-B68D-5B609516546C}" type="presOf" srcId="{B2B9C6A4-F6A0-49F5-A1AB-24BAD5B26638}" destId="{13E67C7C-AD14-4215-809A-8F60183BB6C5}" srcOrd="0" destOrd="0" presId="urn:microsoft.com/office/officeart/2005/8/layout/pList2"/>
    <dgm:cxn modelId="{1E826230-5A63-419A-9927-F7A9129EE989}" type="presOf" srcId="{8736E541-A06C-42E0-99F8-ED563124A3B7}" destId="{6BDEDED3-9750-491D-AA61-DB4F3270F007}" srcOrd="0" destOrd="0" presId="urn:microsoft.com/office/officeart/2005/8/layout/pList2"/>
    <dgm:cxn modelId="{D68B9A32-2C77-4E87-9A54-204B72CC900D}" srcId="{37862917-31B3-443D-8FE4-DB74E5BB20A2}" destId="{B2B9C6A4-F6A0-49F5-A1AB-24BAD5B26638}" srcOrd="0" destOrd="0" parTransId="{BF2A9DFD-AB4D-434D-966F-98A6C779065C}" sibTransId="{A46FB56E-F87A-4BD4-8419-78B07C37A5DE}"/>
    <dgm:cxn modelId="{D26A8364-247B-4023-A854-6A9BDE33CBC2}" type="presOf" srcId="{37862917-31B3-443D-8FE4-DB74E5BB20A2}" destId="{F05DFCB4-8DF9-4349-9513-31ECD2ECCCBD}" srcOrd="0" destOrd="0" presId="urn:microsoft.com/office/officeart/2005/8/layout/pList2"/>
    <dgm:cxn modelId="{F5E41247-9331-4F03-A619-AA7354785209}" type="presOf" srcId="{139FA86B-0C5B-495E-80AF-FFAC5E445ECC}" destId="{6EDF3D99-758E-4A8C-A671-D84B45BF7CE4}" srcOrd="0" destOrd="0" presId="urn:microsoft.com/office/officeart/2005/8/layout/pList2"/>
    <dgm:cxn modelId="{2BFDAC6A-7753-4606-BE76-B90E665E0D13}" type="presOf" srcId="{9F694976-84BC-467D-B337-A718D08A44D4}" destId="{4FE91FAC-B02A-4218-8D68-616B17A213F9}" srcOrd="0" destOrd="0" presId="urn:microsoft.com/office/officeart/2005/8/layout/pList2"/>
    <dgm:cxn modelId="{E49D5E8F-3E45-4B17-8C92-E4B3C0338891}" srcId="{37862917-31B3-443D-8FE4-DB74E5BB20A2}" destId="{9F694976-84BC-467D-B337-A718D08A44D4}" srcOrd="2" destOrd="0" parTransId="{B0D2271F-6DAE-4B49-ABF7-01CD9E4E49EE}" sibTransId="{A0349F98-F9FF-4A7C-BF36-7973A90F2BCD}"/>
    <dgm:cxn modelId="{6BA649C8-140A-47FC-B0F5-664FC33A023C}" type="presOf" srcId="{A46FB56E-F87A-4BD4-8419-78B07C37A5DE}" destId="{FB9AFB1F-86E7-4B67-9210-9FA45D90077C}" srcOrd="0" destOrd="0" presId="urn:microsoft.com/office/officeart/2005/8/layout/pList2"/>
    <dgm:cxn modelId="{254072E0-C989-4311-9BF5-11D64F0CA8D4}" srcId="{37862917-31B3-443D-8FE4-DB74E5BB20A2}" destId="{139FA86B-0C5B-495E-80AF-FFAC5E445ECC}" srcOrd="1" destOrd="0" parTransId="{6C39631E-1479-4F1E-B8D6-362CC5690887}" sibTransId="{8736E541-A06C-42E0-99F8-ED563124A3B7}"/>
    <dgm:cxn modelId="{8A89CB8A-3DEF-40E4-AAFB-C8A217065BC3}" type="presParOf" srcId="{F05DFCB4-8DF9-4349-9513-31ECD2ECCCBD}" destId="{C46F7D9F-AAEE-4072-A4CB-41F41883CD55}" srcOrd="0" destOrd="0" presId="urn:microsoft.com/office/officeart/2005/8/layout/pList2"/>
    <dgm:cxn modelId="{0C7C843E-5466-4805-A793-35AFF1296568}" type="presParOf" srcId="{F05DFCB4-8DF9-4349-9513-31ECD2ECCCBD}" destId="{5C46051B-E68F-4B95-84DC-57AC3B695379}" srcOrd="1" destOrd="0" presId="urn:microsoft.com/office/officeart/2005/8/layout/pList2"/>
    <dgm:cxn modelId="{D5E1AA75-BB53-4A29-9725-17D136B01F53}" type="presParOf" srcId="{5C46051B-E68F-4B95-84DC-57AC3B695379}" destId="{5F47A981-EEF5-4A6B-8B58-0736D21662D4}" srcOrd="0" destOrd="0" presId="urn:microsoft.com/office/officeart/2005/8/layout/pList2"/>
    <dgm:cxn modelId="{E9BBD512-0678-44D7-B685-BF89E4AEA3DB}" type="presParOf" srcId="{5F47A981-EEF5-4A6B-8B58-0736D21662D4}" destId="{13E67C7C-AD14-4215-809A-8F60183BB6C5}" srcOrd="0" destOrd="0" presId="urn:microsoft.com/office/officeart/2005/8/layout/pList2"/>
    <dgm:cxn modelId="{E59E9782-FA51-49FB-88A2-924D7CE45DD9}" type="presParOf" srcId="{5F47A981-EEF5-4A6B-8B58-0736D21662D4}" destId="{19804C18-3E5C-4A7E-9962-82CF603F76FC}" srcOrd="1" destOrd="0" presId="urn:microsoft.com/office/officeart/2005/8/layout/pList2"/>
    <dgm:cxn modelId="{5BC386FE-3CB7-40D2-AE2B-ED2159D29721}" type="presParOf" srcId="{5F47A981-EEF5-4A6B-8B58-0736D21662D4}" destId="{A85CB03C-AA4E-455C-9046-3647360B7FCF}" srcOrd="2" destOrd="0" presId="urn:microsoft.com/office/officeart/2005/8/layout/pList2"/>
    <dgm:cxn modelId="{B424C7F7-F6E9-4AFA-84FC-7623B048504F}" type="presParOf" srcId="{5C46051B-E68F-4B95-84DC-57AC3B695379}" destId="{FB9AFB1F-86E7-4B67-9210-9FA45D90077C}" srcOrd="1" destOrd="0" presId="urn:microsoft.com/office/officeart/2005/8/layout/pList2"/>
    <dgm:cxn modelId="{DD860C40-A773-4C97-989A-5B30D3C666F9}" type="presParOf" srcId="{5C46051B-E68F-4B95-84DC-57AC3B695379}" destId="{B0EDE092-AA50-4109-B042-156815FA7656}" srcOrd="2" destOrd="0" presId="urn:microsoft.com/office/officeart/2005/8/layout/pList2"/>
    <dgm:cxn modelId="{4B48D13B-943C-46D1-AD54-A1098B256566}" type="presParOf" srcId="{B0EDE092-AA50-4109-B042-156815FA7656}" destId="{6EDF3D99-758E-4A8C-A671-D84B45BF7CE4}" srcOrd="0" destOrd="0" presId="urn:microsoft.com/office/officeart/2005/8/layout/pList2"/>
    <dgm:cxn modelId="{2EF73477-1F0A-4900-B3DA-B81286F8DAAE}" type="presParOf" srcId="{B0EDE092-AA50-4109-B042-156815FA7656}" destId="{77C54B71-137E-4746-B316-3A6B8BD43B8A}" srcOrd="1" destOrd="0" presId="urn:microsoft.com/office/officeart/2005/8/layout/pList2"/>
    <dgm:cxn modelId="{A2203B67-7832-4B14-B3D5-35CB86C38AD3}" type="presParOf" srcId="{B0EDE092-AA50-4109-B042-156815FA7656}" destId="{389EDD37-037B-4B9E-9CC8-2E2D478A2199}" srcOrd="2" destOrd="0" presId="urn:microsoft.com/office/officeart/2005/8/layout/pList2"/>
    <dgm:cxn modelId="{049C4923-C92D-447F-9D5F-858AAB987922}" type="presParOf" srcId="{5C46051B-E68F-4B95-84DC-57AC3B695379}" destId="{6BDEDED3-9750-491D-AA61-DB4F3270F007}" srcOrd="3" destOrd="0" presId="urn:microsoft.com/office/officeart/2005/8/layout/pList2"/>
    <dgm:cxn modelId="{6D618B63-4682-4207-B1B8-68E3845D63D1}" type="presParOf" srcId="{5C46051B-E68F-4B95-84DC-57AC3B695379}" destId="{4F79BE73-5283-43A7-B0DD-0E4546A3A56E}" srcOrd="4" destOrd="0" presId="urn:microsoft.com/office/officeart/2005/8/layout/pList2"/>
    <dgm:cxn modelId="{26E51E9D-9285-41F5-BC60-2ED57EBA4AB8}" type="presParOf" srcId="{4F79BE73-5283-43A7-B0DD-0E4546A3A56E}" destId="{4FE91FAC-B02A-4218-8D68-616B17A213F9}" srcOrd="0" destOrd="0" presId="urn:microsoft.com/office/officeart/2005/8/layout/pList2"/>
    <dgm:cxn modelId="{47B1349D-CA1F-4238-BD1F-83F0E07CEED8}" type="presParOf" srcId="{4F79BE73-5283-43A7-B0DD-0E4546A3A56E}" destId="{B9D3DA81-EC1C-47A1-8F5B-65C030674E14}" srcOrd="1" destOrd="0" presId="urn:microsoft.com/office/officeart/2005/8/layout/pList2"/>
    <dgm:cxn modelId="{E08BECF1-49F9-4C30-8001-4F69E4144358}" type="presParOf" srcId="{4F79BE73-5283-43A7-B0DD-0E4546A3A56E}" destId="{1C29B4FC-4127-4D3B-B700-EA696AEF52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7D9F-AAEE-4072-A4CB-41F41883CD55}">
      <dsp:nvSpPr>
        <dsp:cNvPr id="0" name=""/>
        <dsp:cNvSpPr/>
      </dsp:nvSpPr>
      <dsp:spPr>
        <a:xfrm>
          <a:off x="0" y="0"/>
          <a:ext cx="7588375" cy="2193266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CB03C-AA4E-455C-9046-3647360B7FCF}">
      <dsp:nvSpPr>
        <dsp:cNvPr id="0" name=""/>
        <dsp:cNvSpPr/>
      </dsp:nvSpPr>
      <dsp:spPr>
        <a:xfrm>
          <a:off x="344814" y="29243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67C7C-AD14-4215-809A-8F60183BB6C5}">
      <dsp:nvSpPr>
        <dsp:cNvPr id="0" name=""/>
        <dsp:cNvSpPr/>
      </dsp:nvSpPr>
      <dsp:spPr>
        <a:xfrm rot="10800000">
          <a:off x="231157" y="2193266"/>
          <a:ext cx="2179337" cy="2680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latin typeface="Century Gothic" panose="020B0502020202020204" pitchFamily="34" charset="0"/>
            </a:rPr>
            <a:t>Escrito</a:t>
          </a:r>
          <a:r>
            <a:rPr lang="es-MX" sz="2000" b="1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 se registraron 70.644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es-CO" sz="2000" b="0" i="0" u="none" kern="1200" dirty="0">
              <a:latin typeface="Century Gothic" panose="020B0502020202020204" pitchFamily="34" charset="0"/>
            </a:rPr>
            <a:t>contactos equivalente al 14%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 rot="10800000">
        <a:off x="298179" y="2193266"/>
        <a:ext cx="2045293" cy="2613637"/>
      </dsp:txXfrm>
    </dsp:sp>
    <dsp:sp modelId="{389EDD37-037B-4B9E-9CC8-2E2D478A2199}">
      <dsp:nvSpPr>
        <dsp:cNvPr id="0" name=""/>
        <dsp:cNvSpPr/>
      </dsp:nvSpPr>
      <dsp:spPr>
        <a:xfrm>
          <a:off x="2713244" y="27144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F3D99-758E-4A8C-A671-D84B45BF7CE4}">
      <dsp:nvSpPr>
        <dsp:cNvPr id="0" name=""/>
        <dsp:cNvSpPr/>
      </dsp:nvSpPr>
      <dsp:spPr>
        <a:xfrm rot="10800000">
          <a:off x="2641478" y="2086254"/>
          <a:ext cx="2167117" cy="276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Verbal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275.189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contactos equivalente al 55%</a:t>
          </a:r>
        </a:p>
      </dsp:txBody>
      <dsp:txXfrm rot="10800000">
        <a:off x="2708124" y="2086254"/>
        <a:ext cx="2033825" cy="2697971"/>
      </dsp:txXfrm>
    </dsp:sp>
    <dsp:sp modelId="{1C29B4FC-4127-4D3B-B700-EA696AEF52F8}">
      <dsp:nvSpPr>
        <dsp:cNvPr id="0" name=""/>
        <dsp:cNvSpPr/>
      </dsp:nvSpPr>
      <dsp:spPr>
        <a:xfrm>
          <a:off x="5186605" y="29243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91FAC-B02A-4218-8D68-616B17A213F9}">
      <dsp:nvSpPr>
        <dsp:cNvPr id="0" name=""/>
        <dsp:cNvSpPr/>
      </dsp:nvSpPr>
      <dsp:spPr>
        <a:xfrm rot="10800000">
          <a:off x="4968017" y="2193266"/>
          <a:ext cx="2389199" cy="2680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Telefónico</a:t>
          </a: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156.881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 contactos equivalente al 31%</a:t>
          </a:r>
        </a:p>
      </dsp:txBody>
      <dsp:txXfrm rot="10800000">
        <a:off x="5041493" y="2193266"/>
        <a:ext cx="2242247" cy="260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989" y="208447"/>
            <a:ext cx="9144000" cy="4218259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EMPRESA DE ACUEDUCTO Y ALCANTARILLADO DE BOGOTÁ E.S.P. </a:t>
            </a:r>
            <a:br>
              <a:rPr lang="es-CO" sz="8800" b="1" dirty="0">
                <a:solidFill>
                  <a:schemeClr val="bg1"/>
                </a:solidFill>
              </a:rPr>
            </a:br>
            <a:endParaRPr lang="en-US" sz="8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AECBDD-B599-4882-ABD8-3A0C1AB54642}"/>
              </a:ext>
            </a:extLst>
          </p:cNvPr>
          <p:cNvSpPr txBox="1"/>
          <p:nvPr/>
        </p:nvSpPr>
        <p:spPr>
          <a:xfrm>
            <a:off x="0" y="3580320"/>
            <a:ext cx="7375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MÁS CERCA DE NUESTROS USUARIOS</a:t>
            </a:r>
          </a:p>
          <a:p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CONSOLIDADO PQRS MES DE JUNIO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1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CANALES DE ATENCIÓN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22993-F619-4DBF-9B41-556AF2E95A55}"/>
              </a:ext>
            </a:extLst>
          </p:cNvPr>
          <p:cNvSpPr txBox="1"/>
          <p:nvPr/>
        </p:nvSpPr>
        <p:spPr>
          <a:xfrm>
            <a:off x="1" y="1934898"/>
            <a:ext cx="3184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Contact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Center</a:t>
            </a:r>
          </a:p>
          <a:p>
            <a:pPr algn="ctr"/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Llamadas, chat, videollamada</a:t>
            </a:r>
          </a:p>
          <a:p>
            <a:pPr algn="ctr"/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7*24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16" name="Gráfico 15" descr="Correo electrónico">
            <a:extLst>
              <a:ext uri="{FF2B5EF4-FFF2-40B4-BE49-F238E27FC236}">
                <a16:creationId xmlns:a16="http://schemas.microsoft.com/office/drawing/2014/main" id="{768FEC58-BE33-4E54-B648-213ED8972F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438" y="910368"/>
            <a:ext cx="899536" cy="8995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BF2C457-3661-4BD4-BAA4-48C512E75918}"/>
              </a:ext>
            </a:extLst>
          </p:cNvPr>
          <p:cNvSpPr txBox="1"/>
          <p:nvPr/>
        </p:nvSpPr>
        <p:spPr>
          <a:xfrm>
            <a:off x="9297206" y="1030559"/>
            <a:ext cx="25892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CORREOS ELECTRONICOS CORPORATIVOS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5A982C0-8E76-48B1-A84E-7168E59D9C5C}"/>
              </a:ext>
            </a:extLst>
          </p:cNvPr>
          <p:cNvSpPr txBox="1"/>
          <p:nvPr/>
        </p:nvSpPr>
        <p:spPr>
          <a:xfrm>
            <a:off x="3624870" y="1897529"/>
            <a:ext cx="30676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WEB</a:t>
            </a:r>
          </a:p>
          <a:p>
            <a:pPr algn="ctr"/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Recepción PQR a través de la página web Bogotá te escucha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75D4BA-89D8-40F2-9EB8-A09C34D636ED}"/>
              </a:ext>
            </a:extLst>
          </p:cNvPr>
          <p:cNvSpPr txBox="1"/>
          <p:nvPr/>
        </p:nvSpPr>
        <p:spPr>
          <a:xfrm>
            <a:off x="7434470" y="1934898"/>
            <a:ext cx="46250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Recepción de algunas tipologías de solicitudes por correo electrónico . </a:t>
            </a:r>
            <a:r>
              <a:rPr lang="es-E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Ej</a:t>
            </a:r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: Acuerdos de pago y recuperación de consumos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F993A60-3BCA-43E7-BA53-8D2CB55B5C6B}"/>
              </a:ext>
            </a:extLst>
          </p:cNvPr>
          <p:cNvSpPr txBox="1"/>
          <p:nvPr/>
        </p:nvSpPr>
        <p:spPr>
          <a:xfrm>
            <a:off x="132522" y="4384801"/>
            <a:ext cx="44498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Clientes Preferenciales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Atención por un staff de Profesionales quienes recepcionan y atienden las solicitudes de Grandes consumidores y entidades oficiales por diversos canales corporativos para tal fin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8B8B18-8722-4C97-88D0-93AB115F517C}"/>
              </a:ext>
            </a:extLst>
          </p:cNvPr>
          <p:cNvSpPr txBox="1"/>
          <p:nvPr/>
        </p:nvSpPr>
        <p:spPr>
          <a:xfrm>
            <a:off x="6692527" y="4070525"/>
            <a:ext cx="5304451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Atención presencial</a:t>
            </a:r>
          </a:p>
          <a:p>
            <a:pPr algn="just"/>
            <a:r>
              <a:rPr lang="es-ES" sz="1550" dirty="0">
                <a:latin typeface="Century Gothic" panose="020B0502020202020204" pitchFamily="34" charset="0"/>
                <a:cs typeface="Calibri" panose="020F0502020204030204" pitchFamily="34" charset="0"/>
              </a:rPr>
              <a:t>Red Cade: </a:t>
            </a:r>
            <a:r>
              <a:rPr lang="es-ES" sz="155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Supercade</a:t>
            </a:r>
            <a:r>
              <a:rPr lang="es-ES" sz="1550" dirty="0">
                <a:latin typeface="Century Gothic" panose="020B0502020202020204" pitchFamily="34" charset="0"/>
                <a:cs typeface="Calibri" panose="020F0502020204030204" pitchFamily="34" charset="0"/>
              </a:rPr>
              <a:t> Suba - 20 de Julio -CAD - Bosa – Américas, Manitas, Engativá Servitá, Santa Lucía.  </a:t>
            </a:r>
          </a:p>
          <a:p>
            <a:pPr algn="just"/>
            <a:r>
              <a:rPr lang="es-MX" sz="1550" dirty="0">
                <a:latin typeface="Century Gothic" panose="020B0502020202020204" pitchFamily="34" charset="0"/>
                <a:cs typeface="Calibri" panose="020F0502020204030204" pitchFamily="34" charset="0"/>
              </a:rPr>
              <a:t>Punto de Atención Pau Niza - Zona 1, Punto de Atención San Diego - Zona 2, </a:t>
            </a:r>
            <a:r>
              <a:rPr lang="es-ES" sz="1550" dirty="0">
                <a:latin typeface="Century Gothic" panose="020B0502020202020204" pitchFamily="34" charset="0"/>
                <a:cs typeface="Calibri" panose="020F0502020204030204" pitchFamily="34" charset="0"/>
              </a:rPr>
              <a:t>Centro Nariño Zona 3, </a:t>
            </a:r>
            <a:r>
              <a:rPr lang="es-MX" sz="1550" dirty="0">
                <a:latin typeface="Century Gothic" panose="020B0502020202020204" pitchFamily="34" charset="0"/>
                <a:cs typeface="Calibri" panose="020F0502020204030204" pitchFamily="34" charset="0"/>
              </a:rPr>
              <a:t>Punto de Atención San Benito – Zona 4, Punto de Atención UNISUR - Zona 5</a:t>
            </a:r>
            <a:endParaRPr lang="es-ES" sz="155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262E01-61AB-498F-864A-CF38D28C31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291" y="752391"/>
            <a:ext cx="1175899" cy="1148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107CA1-2DE8-4AD5-BCFD-7B45BA8E9F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47" y="789373"/>
            <a:ext cx="1152708" cy="1126570"/>
          </a:xfrm>
          <a:prstGeom prst="rect">
            <a:avLst/>
          </a:prstGeom>
        </p:spPr>
      </p:pic>
      <p:grpSp>
        <p:nvGrpSpPr>
          <p:cNvPr id="21" name="Google Shape;17883;p86">
            <a:extLst>
              <a:ext uri="{FF2B5EF4-FFF2-40B4-BE49-F238E27FC236}">
                <a16:creationId xmlns:a16="http://schemas.microsoft.com/office/drawing/2014/main" id="{05E51E10-6968-4D17-9DDF-7FDC4C45DC26}"/>
              </a:ext>
            </a:extLst>
          </p:cNvPr>
          <p:cNvGrpSpPr/>
          <p:nvPr/>
        </p:nvGrpSpPr>
        <p:grpSpPr>
          <a:xfrm>
            <a:off x="8847438" y="3184016"/>
            <a:ext cx="1162064" cy="899887"/>
            <a:chOff x="1328387" y="2500814"/>
            <a:chExt cx="404183" cy="289151"/>
          </a:xfrm>
        </p:grpSpPr>
        <p:sp>
          <p:nvSpPr>
            <p:cNvPr id="22" name="Google Shape;17884;p86">
              <a:extLst>
                <a:ext uri="{FF2B5EF4-FFF2-40B4-BE49-F238E27FC236}">
                  <a16:creationId xmlns:a16="http://schemas.microsoft.com/office/drawing/2014/main" id="{40A314F0-8B02-4346-995E-5F33AA5E5FE0}"/>
                </a:ext>
              </a:extLst>
            </p:cNvPr>
            <p:cNvSpPr/>
            <p:nvPr/>
          </p:nvSpPr>
          <p:spPr>
            <a:xfrm>
              <a:off x="1561491" y="2601479"/>
              <a:ext cx="125281" cy="118859"/>
            </a:xfrm>
            <a:custGeom>
              <a:avLst/>
              <a:gdLst/>
              <a:ahLst/>
              <a:cxnLst/>
              <a:rect l="l" t="t" r="r" b="b"/>
              <a:pathLst>
                <a:path w="4779" h="4534" extrusionOk="0">
                  <a:moveTo>
                    <a:pt x="1675" y="0"/>
                  </a:moveTo>
                  <a:lnTo>
                    <a:pt x="1675" y="405"/>
                  </a:lnTo>
                  <a:cubicBezTo>
                    <a:pt x="1675" y="506"/>
                    <a:pt x="1603" y="607"/>
                    <a:pt x="1502" y="621"/>
                  </a:cubicBezTo>
                  <a:lnTo>
                    <a:pt x="520" y="910"/>
                  </a:lnTo>
                  <a:cubicBezTo>
                    <a:pt x="203" y="996"/>
                    <a:pt x="1" y="1271"/>
                    <a:pt x="1" y="1603"/>
                  </a:cubicBezTo>
                  <a:lnTo>
                    <a:pt x="1" y="4533"/>
                  </a:lnTo>
                  <a:lnTo>
                    <a:pt x="3826" y="4533"/>
                  </a:lnTo>
                  <a:cubicBezTo>
                    <a:pt x="4346" y="4533"/>
                    <a:pt x="4779" y="4100"/>
                    <a:pt x="4779" y="3580"/>
                  </a:cubicBezTo>
                  <a:lnTo>
                    <a:pt x="4779" y="1588"/>
                  </a:lnTo>
                  <a:cubicBezTo>
                    <a:pt x="4779" y="1285"/>
                    <a:pt x="4577" y="996"/>
                    <a:pt x="4274" y="910"/>
                  </a:cubicBezTo>
                  <a:lnTo>
                    <a:pt x="3306" y="621"/>
                  </a:lnTo>
                  <a:cubicBezTo>
                    <a:pt x="3191" y="607"/>
                    <a:pt x="3119" y="506"/>
                    <a:pt x="3119" y="405"/>
                  </a:cubicBezTo>
                  <a:lnTo>
                    <a:pt x="3119" y="0"/>
                  </a:lnTo>
                  <a:close/>
                </a:path>
              </a:pathLst>
            </a:custGeom>
            <a:solidFill>
              <a:srgbClr val="AABBC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885;p86">
              <a:extLst>
                <a:ext uri="{FF2B5EF4-FFF2-40B4-BE49-F238E27FC236}">
                  <a16:creationId xmlns:a16="http://schemas.microsoft.com/office/drawing/2014/main" id="{7E3DF326-1E34-4028-9FC7-640E2B52AC36}"/>
                </a:ext>
              </a:extLst>
            </p:cNvPr>
            <p:cNvSpPr/>
            <p:nvPr/>
          </p:nvSpPr>
          <p:spPr>
            <a:xfrm>
              <a:off x="1561884" y="2620407"/>
              <a:ext cx="125281" cy="99932"/>
            </a:xfrm>
            <a:custGeom>
              <a:avLst/>
              <a:gdLst/>
              <a:ahLst/>
              <a:cxnLst/>
              <a:rect l="l" t="t" r="r" b="b"/>
              <a:pathLst>
                <a:path w="4779" h="3812" extrusionOk="0">
                  <a:moveTo>
                    <a:pt x="1155" y="0"/>
                  </a:moveTo>
                  <a:lnTo>
                    <a:pt x="520" y="188"/>
                  </a:lnTo>
                  <a:cubicBezTo>
                    <a:pt x="217" y="274"/>
                    <a:pt x="0" y="549"/>
                    <a:pt x="0" y="881"/>
                  </a:cubicBezTo>
                  <a:lnTo>
                    <a:pt x="0" y="3811"/>
                  </a:lnTo>
                  <a:lnTo>
                    <a:pt x="3826" y="3811"/>
                  </a:lnTo>
                  <a:cubicBezTo>
                    <a:pt x="4360" y="3811"/>
                    <a:pt x="4778" y="3378"/>
                    <a:pt x="4778" y="2858"/>
                  </a:cubicBezTo>
                  <a:lnTo>
                    <a:pt x="4778" y="866"/>
                  </a:lnTo>
                  <a:cubicBezTo>
                    <a:pt x="4778" y="549"/>
                    <a:pt x="4576" y="274"/>
                    <a:pt x="4259" y="188"/>
                  </a:cubicBezTo>
                  <a:lnTo>
                    <a:pt x="3624" y="0"/>
                  </a:lnTo>
                  <a:cubicBezTo>
                    <a:pt x="3349" y="476"/>
                    <a:pt x="2869" y="715"/>
                    <a:pt x="2389" y="715"/>
                  </a:cubicBezTo>
                  <a:cubicBezTo>
                    <a:pt x="1909" y="715"/>
                    <a:pt x="1429" y="476"/>
                    <a:pt x="115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886;p86">
              <a:extLst>
                <a:ext uri="{FF2B5EF4-FFF2-40B4-BE49-F238E27FC236}">
                  <a16:creationId xmlns:a16="http://schemas.microsoft.com/office/drawing/2014/main" id="{FA0B1D10-91A3-48A4-B1C0-D9F0399FE66F}"/>
                </a:ext>
              </a:extLst>
            </p:cNvPr>
            <p:cNvSpPr/>
            <p:nvPr/>
          </p:nvSpPr>
          <p:spPr>
            <a:xfrm>
              <a:off x="1603881" y="2601479"/>
              <a:ext cx="40895" cy="18953"/>
            </a:xfrm>
            <a:custGeom>
              <a:avLst/>
              <a:gdLst/>
              <a:ahLst/>
              <a:cxnLst/>
              <a:rect l="l" t="t" r="r" b="b"/>
              <a:pathLst>
                <a:path w="1560" h="723" extrusionOk="0">
                  <a:moveTo>
                    <a:pt x="58" y="0"/>
                  </a:moveTo>
                  <a:lnTo>
                    <a:pt x="58" y="405"/>
                  </a:lnTo>
                  <a:cubicBezTo>
                    <a:pt x="58" y="448"/>
                    <a:pt x="44" y="506"/>
                    <a:pt x="1" y="549"/>
                  </a:cubicBezTo>
                  <a:cubicBezTo>
                    <a:pt x="246" y="664"/>
                    <a:pt x="520" y="722"/>
                    <a:pt x="794" y="722"/>
                  </a:cubicBezTo>
                  <a:cubicBezTo>
                    <a:pt x="1054" y="722"/>
                    <a:pt x="1314" y="664"/>
                    <a:pt x="1560" y="549"/>
                  </a:cubicBezTo>
                  <a:cubicBezTo>
                    <a:pt x="1531" y="506"/>
                    <a:pt x="1502" y="448"/>
                    <a:pt x="1502" y="405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94A5B3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87;p86">
              <a:extLst>
                <a:ext uri="{FF2B5EF4-FFF2-40B4-BE49-F238E27FC236}">
                  <a16:creationId xmlns:a16="http://schemas.microsoft.com/office/drawing/2014/main" id="{82F9167A-0E85-42F2-AC16-CC8B7239DCE1}"/>
                </a:ext>
              </a:extLst>
            </p:cNvPr>
            <p:cNvSpPr/>
            <p:nvPr/>
          </p:nvSpPr>
          <p:spPr>
            <a:xfrm>
              <a:off x="1580785" y="2513685"/>
              <a:ext cx="31458" cy="68893"/>
            </a:xfrm>
            <a:custGeom>
              <a:avLst/>
              <a:gdLst/>
              <a:ahLst/>
              <a:cxnLst/>
              <a:rect l="l" t="t" r="r" b="b"/>
              <a:pathLst>
                <a:path w="1200" h="2628" extrusionOk="0">
                  <a:moveTo>
                    <a:pt x="723" y="0"/>
                  </a:moveTo>
                  <a:cubicBezTo>
                    <a:pt x="319" y="0"/>
                    <a:pt x="1" y="318"/>
                    <a:pt x="1" y="722"/>
                  </a:cubicBezTo>
                  <a:lnTo>
                    <a:pt x="1" y="881"/>
                  </a:lnTo>
                  <a:cubicBezTo>
                    <a:pt x="1" y="1083"/>
                    <a:pt x="30" y="1285"/>
                    <a:pt x="88" y="1487"/>
                  </a:cubicBezTo>
                  <a:lnTo>
                    <a:pt x="477" y="2628"/>
                  </a:lnTo>
                  <a:lnTo>
                    <a:pt x="1199" y="262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667A8C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88;p86">
              <a:extLst>
                <a:ext uri="{FF2B5EF4-FFF2-40B4-BE49-F238E27FC236}">
                  <a16:creationId xmlns:a16="http://schemas.microsoft.com/office/drawing/2014/main" id="{0F9AFC99-2A34-4E71-9CF8-3E37EBA9CDCC}"/>
                </a:ext>
              </a:extLst>
            </p:cNvPr>
            <p:cNvSpPr/>
            <p:nvPr/>
          </p:nvSpPr>
          <p:spPr>
            <a:xfrm>
              <a:off x="1593290" y="2507236"/>
              <a:ext cx="75342" cy="7534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cubicBezTo>
                    <a:pt x="0" y="983"/>
                    <a:pt x="217" y="1199"/>
                    <a:pt x="477" y="1199"/>
                  </a:cubicBezTo>
                  <a:lnTo>
                    <a:pt x="2397" y="2874"/>
                  </a:lnTo>
                  <a:lnTo>
                    <a:pt x="2801" y="1459"/>
                  </a:lnTo>
                  <a:cubicBezTo>
                    <a:pt x="2844" y="1286"/>
                    <a:pt x="2873" y="1098"/>
                    <a:pt x="2873" y="925"/>
                  </a:cubicBezTo>
                  <a:lnTo>
                    <a:pt x="2873" y="477"/>
                  </a:lnTo>
                  <a:cubicBezTo>
                    <a:pt x="2873" y="203"/>
                    <a:pt x="2656" y="1"/>
                    <a:pt x="2397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89;p86">
              <a:extLst>
                <a:ext uri="{FF2B5EF4-FFF2-40B4-BE49-F238E27FC236}">
                  <a16:creationId xmlns:a16="http://schemas.microsoft.com/office/drawing/2014/main" id="{ECE0ABBB-3DD6-497C-B3F2-0C90BAA4A02A}"/>
                </a:ext>
              </a:extLst>
            </p:cNvPr>
            <p:cNvSpPr/>
            <p:nvPr/>
          </p:nvSpPr>
          <p:spPr>
            <a:xfrm>
              <a:off x="1586841" y="2538668"/>
              <a:ext cx="74975" cy="68893"/>
            </a:xfrm>
            <a:custGeom>
              <a:avLst/>
              <a:gdLst/>
              <a:ahLst/>
              <a:cxnLst/>
              <a:rect l="l" t="t" r="r" b="b"/>
              <a:pathLst>
                <a:path w="2860" h="2628" extrusionOk="0">
                  <a:moveTo>
                    <a:pt x="910" y="0"/>
                  </a:moveTo>
                  <a:cubicBezTo>
                    <a:pt x="780" y="0"/>
                    <a:pt x="665" y="43"/>
                    <a:pt x="564" y="144"/>
                  </a:cubicBezTo>
                  <a:lnTo>
                    <a:pt x="131" y="577"/>
                  </a:lnTo>
                  <a:cubicBezTo>
                    <a:pt x="44" y="664"/>
                    <a:pt x="1" y="780"/>
                    <a:pt x="1" y="910"/>
                  </a:cubicBezTo>
                  <a:lnTo>
                    <a:pt x="1" y="1184"/>
                  </a:lnTo>
                  <a:cubicBezTo>
                    <a:pt x="1" y="1992"/>
                    <a:pt x="636" y="2627"/>
                    <a:pt x="1444" y="2627"/>
                  </a:cubicBezTo>
                  <a:cubicBezTo>
                    <a:pt x="2224" y="2613"/>
                    <a:pt x="2859" y="1978"/>
                    <a:pt x="2859" y="1184"/>
                  </a:cubicBezTo>
                  <a:lnTo>
                    <a:pt x="2859" y="881"/>
                  </a:lnTo>
                  <a:cubicBezTo>
                    <a:pt x="2859" y="751"/>
                    <a:pt x="2816" y="635"/>
                    <a:pt x="2715" y="534"/>
                  </a:cubicBezTo>
                  <a:cubicBezTo>
                    <a:pt x="2354" y="173"/>
                    <a:pt x="1675" y="15"/>
                    <a:pt x="910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90;p86">
              <a:extLst>
                <a:ext uri="{FF2B5EF4-FFF2-40B4-BE49-F238E27FC236}">
                  <a16:creationId xmlns:a16="http://schemas.microsoft.com/office/drawing/2014/main" id="{F5EEB264-07A8-4FB2-B955-7128A977AE61}"/>
                </a:ext>
              </a:extLst>
            </p:cNvPr>
            <p:cNvSpPr/>
            <p:nvPr/>
          </p:nvSpPr>
          <p:spPr>
            <a:xfrm>
              <a:off x="1587234" y="2538983"/>
              <a:ext cx="74949" cy="67451"/>
            </a:xfrm>
            <a:custGeom>
              <a:avLst/>
              <a:gdLst/>
              <a:ahLst/>
              <a:cxnLst/>
              <a:rect l="l" t="t" r="r" b="b"/>
              <a:pathLst>
                <a:path w="2859" h="2573" extrusionOk="0">
                  <a:moveTo>
                    <a:pt x="884" y="0"/>
                  </a:moveTo>
                  <a:cubicBezTo>
                    <a:pt x="768" y="0"/>
                    <a:pt x="655" y="55"/>
                    <a:pt x="578" y="132"/>
                  </a:cubicBezTo>
                  <a:lnTo>
                    <a:pt x="145" y="565"/>
                  </a:lnTo>
                  <a:cubicBezTo>
                    <a:pt x="44" y="667"/>
                    <a:pt x="0" y="782"/>
                    <a:pt x="0" y="912"/>
                  </a:cubicBezTo>
                  <a:lnTo>
                    <a:pt x="0" y="1186"/>
                  </a:lnTo>
                  <a:cubicBezTo>
                    <a:pt x="0" y="1821"/>
                    <a:pt x="419" y="2384"/>
                    <a:pt x="1040" y="2572"/>
                  </a:cubicBezTo>
                  <a:cubicBezTo>
                    <a:pt x="823" y="2312"/>
                    <a:pt x="708" y="1995"/>
                    <a:pt x="722" y="1663"/>
                  </a:cubicBezTo>
                  <a:lnTo>
                    <a:pt x="708" y="970"/>
                  </a:lnTo>
                  <a:cubicBezTo>
                    <a:pt x="708" y="690"/>
                    <a:pt x="924" y="478"/>
                    <a:pt x="1187" y="478"/>
                  </a:cubicBezTo>
                  <a:cubicBezTo>
                    <a:pt x="1196" y="478"/>
                    <a:pt x="1204" y="478"/>
                    <a:pt x="1213" y="479"/>
                  </a:cubicBezTo>
                  <a:cubicBezTo>
                    <a:pt x="1704" y="522"/>
                    <a:pt x="2411" y="594"/>
                    <a:pt x="2859" y="811"/>
                  </a:cubicBezTo>
                  <a:cubicBezTo>
                    <a:pt x="2844" y="710"/>
                    <a:pt x="2801" y="609"/>
                    <a:pt x="2729" y="537"/>
                  </a:cubicBezTo>
                  <a:cubicBezTo>
                    <a:pt x="2353" y="176"/>
                    <a:pt x="1675" y="17"/>
                    <a:pt x="924" y="3"/>
                  </a:cubicBezTo>
                  <a:cubicBezTo>
                    <a:pt x="911" y="1"/>
                    <a:pt x="897" y="0"/>
                    <a:pt x="8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91;p86">
              <a:extLst>
                <a:ext uri="{FF2B5EF4-FFF2-40B4-BE49-F238E27FC236}">
                  <a16:creationId xmlns:a16="http://schemas.microsoft.com/office/drawing/2014/main" id="{F0EA02E9-38B9-4CA9-B5EE-7E338751E581}"/>
                </a:ext>
              </a:extLst>
            </p:cNvPr>
            <p:cNvSpPr/>
            <p:nvPr/>
          </p:nvSpPr>
          <p:spPr>
            <a:xfrm>
              <a:off x="1561884" y="2632518"/>
              <a:ext cx="24983" cy="87820"/>
            </a:xfrm>
            <a:custGeom>
              <a:avLst/>
              <a:gdLst/>
              <a:ahLst/>
              <a:cxnLst/>
              <a:rect l="l" t="t" r="r" b="b"/>
              <a:pathLst>
                <a:path w="953" h="3350" extrusionOk="0">
                  <a:moveTo>
                    <a:pt x="130" y="0"/>
                  </a:moveTo>
                  <a:cubicBezTo>
                    <a:pt x="44" y="130"/>
                    <a:pt x="0" y="260"/>
                    <a:pt x="0" y="419"/>
                  </a:cubicBezTo>
                  <a:lnTo>
                    <a:pt x="0" y="3349"/>
                  </a:lnTo>
                  <a:lnTo>
                    <a:pt x="953" y="3349"/>
                  </a:lnTo>
                  <a:lnTo>
                    <a:pt x="953" y="1126"/>
                  </a:lnTo>
                  <a:cubicBezTo>
                    <a:pt x="953" y="938"/>
                    <a:pt x="881" y="751"/>
                    <a:pt x="751" y="621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667A8C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92;p86">
              <a:extLst>
                <a:ext uri="{FF2B5EF4-FFF2-40B4-BE49-F238E27FC236}">
                  <a16:creationId xmlns:a16="http://schemas.microsoft.com/office/drawing/2014/main" id="{ECA13955-54BE-4A91-999E-A07337DB3A6F}"/>
                </a:ext>
              </a:extLst>
            </p:cNvPr>
            <p:cNvSpPr/>
            <p:nvPr/>
          </p:nvSpPr>
          <p:spPr>
            <a:xfrm>
              <a:off x="1630751" y="2632518"/>
              <a:ext cx="56415" cy="87820"/>
            </a:xfrm>
            <a:custGeom>
              <a:avLst/>
              <a:gdLst/>
              <a:ahLst/>
              <a:cxnLst/>
              <a:rect l="l" t="t" r="r" b="b"/>
              <a:pathLst>
                <a:path w="2152" h="3350" extrusionOk="0">
                  <a:moveTo>
                    <a:pt x="2021" y="0"/>
                  </a:moveTo>
                  <a:lnTo>
                    <a:pt x="1415" y="621"/>
                  </a:lnTo>
                  <a:cubicBezTo>
                    <a:pt x="1271" y="751"/>
                    <a:pt x="1199" y="938"/>
                    <a:pt x="1199" y="1126"/>
                  </a:cubicBezTo>
                  <a:lnTo>
                    <a:pt x="1199" y="2165"/>
                  </a:lnTo>
                  <a:cubicBezTo>
                    <a:pt x="1199" y="2295"/>
                    <a:pt x="1098" y="2396"/>
                    <a:pt x="953" y="2396"/>
                  </a:cubicBezTo>
                  <a:lnTo>
                    <a:pt x="0" y="2396"/>
                  </a:lnTo>
                  <a:lnTo>
                    <a:pt x="0" y="3349"/>
                  </a:lnTo>
                  <a:lnTo>
                    <a:pt x="1199" y="3349"/>
                  </a:lnTo>
                  <a:cubicBezTo>
                    <a:pt x="1733" y="3349"/>
                    <a:pt x="2151" y="2916"/>
                    <a:pt x="2151" y="2396"/>
                  </a:cubicBezTo>
                  <a:lnTo>
                    <a:pt x="2151" y="404"/>
                  </a:lnTo>
                  <a:cubicBezTo>
                    <a:pt x="2151" y="260"/>
                    <a:pt x="2108" y="116"/>
                    <a:pt x="202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893;p86">
              <a:extLst>
                <a:ext uri="{FF2B5EF4-FFF2-40B4-BE49-F238E27FC236}">
                  <a16:creationId xmlns:a16="http://schemas.microsoft.com/office/drawing/2014/main" id="{8415F206-9BFF-4B57-AA95-7C2484F326BD}"/>
                </a:ext>
              </a:extLst>
            </p:cNvPr>
            <p:cNvSpPr/>
            <p:nvPr/>
          </p:nvSpPr>
          <p:spPr>
            <a:xfrm>
              <a:off x="1348442" y="2726735"/>
              <a:ext cx="364074" cy="18953"/>
            </a:xfrm>
            <a:custGeom>
              <a:avLst/>
              <a:gdLst/>
              <a:ahLst/>
              <a:cxnLst/>
              <a:rect l="l" t="t" r="r" b="b"/>
              <a:pathLst>
                <a:path w="1388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13888" y="722"/>
                  </a:lnTo>
                  <a:lnTo>
                    <a:pt x="13888" y="0"/>
                  </a:lnTo>
                  <a:close/>
                </a:path>
              </a:pathLst>
            </a:custGeom>
            <a:solidFill>
              <a:srgbClr val="AABBC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94;p86">
              <a:extLst>
                <a:ext uri="{FF2B5EF4-FFF2-40B4-BE49-F238E27FC236}">
                  <a16:creationId xmlns:a16="http://schemas.microsoft.com/office/drawing/2014/main" id="{C81B7421-76DA-4468-B62A-3E49F51B69A6}"/>
                </a:ext>
              </a:extLst>
            </p:cNvPr>
            <p:cNvSpPr/>
            <p:nvPr/>
          </p:nvSpPr>
          <p:spPr>
            <a:xfrm>
              <a:off x="1342019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0" y="2325"/>
                    <a:pt x="127" y="2411"/>
                    <a:pt x="253" y="2411"/>
                  </a:cubicBezTo>
                  <a:cubicBezTo>
                    <a:pt x="379" y="2411"/>
                    <a:pt x="505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895;p86">
              <a:extLst>
                <a:ext uri="{FF2B5EF4-FFF2-40B4-BE49-F238E27FC236}">
                  <a16:creationId xmlns:a16="http://schemas.microsoft.com/office/drawing/2014/main" id="{2C590666-9C87-498F-98E1-E232BEFD4C28}"/>
                </a:ext>
              </a:extLst>
            </p:cNvPr>
            <p:cNvSpPr/>
            <p:nvPr/>
          </p:nvSpPr>
          <p:spPr>
            <a:xfrm>
              <a:off x="1705674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1" y="2325"/>
                    <a:pt x="127" y="2411"/>
                    <a:pt x="253" y="2411"/>
                  </a:cubicBezTo>
                  <a:cubicBezTo>
                    <a:pt x="380" y="2411"/>
                    <a:pt x="506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96;p86">
              <a:extLst>
                <a:ext uri="{FF2B5EF4-FFF2-40B4-BE49-F238E27FC236}">
                  <a16:creationId xmlns:a16="http://schemas.microsoft.com/office/drawing/2014/main" id="{4C753E92-F554-472B-8DD8-B939227401FD}"/>
                </a:ext>
              </a:extLst>
            </p:cNvPr>
            <p:cNvSpPr/>
            <p:nvPr/>
          </p:nvSpPr>
          <p:spPr>
            <a:xfrm>
              <a:off x="1342386" y="2726735"/>
              <a:ext cx="12531" cy="18953"/>
            </a:xfrm>
            <a:custGeom>
              <a:avLst/>
              <a:gdLst/>
              <a:ahLst/>
              <a:cxnLst/>
              <a:rect l="l" t="t" r="r" b="b"/>
              <a:pathLst>
                <a:path w="47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7" y="7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4A5B3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897;p86">
              <a:extLst>
                <a:ext uri="{FF2B5EF4-FFF2-40B4-BE49-F238E27FC236}">
                  <a16:creationId xmlns:a16="http://schemas.microsoft.com/office/drawing/2014/main" id="{9BF88D94-3313-48E1-A4B5-6194ACE2CD06}"/>
                </a:ext>
              </a:extLst>
            </p:cNvPr>
            <p:cNvSpPr/>
            <p:nvPr/>
          </p:nvSpPr>
          <p:spPr>
            <a:xfrm>
              <a:off x="1706067" y="2726735"/>
              <a:ext cx="12505" cy="18953"/>
            </a:xfrm>
            <a:custGeom>
              <a:avLst/>
              <a:gdLst/>
              <a:ahLst/>
              <a:cxnLst/>
              <a:rect l="l" t="t" r="r" b="b"/>
              <a:pathLst>
                <a:path w="477" h="723" extrusionOk="0">
                  <a:moveTo>
                    <a:pt x="0" y="0"/>
                  </a:moveTo>
                  <a:lnTo>
                    <a:pt x="0" y="722"/>
                  </a:lnTo>
                  <a:lnTo>
                    <a:pt x="476" y="7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4A5B3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898;p86">
              <a:extLst>
                <a:ext uri="{FF2B5EF4-FFF2-40B4-BE49-F238E27FC236}">
                  <a16:creationId xmlns:a16="http://schemas.microsoft.com/office/drawing/2014/main" id="{3F6483A0-F409-4848-AB91-C2933987C768}"/>
                </a:ext>
              </a:extLst>
            </p:cNvPr>
            <p:cNvSpPr/>
            <p:nvPr/>
          </p:nvSpPr>
          <p:spPr>
            <a:xfrm>
              <a:off x="1328387" y="2720679"/>
              <a:ext cx="404183" cy="12505"/>
            </a:xfrm>
            <a:custGeom>
              <a:avLst/>
              <a:gdLst/>
              <a:ahLst/>
              <a:cxnLst/>
              <a:rect l="l" t="t" r="r" b="b"/>
              <a:pathLst>
                <a:path w="15418" h="477" extrusionOk="0">
                  <a:moveTo>
                    <a:pt x="289" y="0"/>
                  </a:moveTo>
                  <a:cubicBezTo>
                    <a:pt x="1" y="15"/>
                    <a:pt x="1" y="448"/>
                    <a:pt x="289" y="477"/>
                  </a:cubicBezTo>
                  <a:lnTo>
                    <a:pt x="15129" y="477"/>
                  </a:lnTo>
                  <a:cubicBezTo>
                    <a:pt x="15418" y="448"/>
                    <a:pt x="15418" y="15"/>
                    <a:pt x="1512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99;p86">
              <a:extLst>
                <a:ext uri="{FF2B5EF4-FFF2-40B4-BE49-F238E27FC236}">
                  <a16:creationId xmlns:a16="http://schemas.microsoft.com/office/drawing/2014/main" id="{130BC5C0-2BD0-4D30-849B-DCCF18973005}"/>
                </a:ext>
              </a:extLst>
            </p:cNvPr>
            <p:cNvSpPr/>
            <p:nvPr/>
          </p:nvSpPr>
          <p:spPr>
            <a:xfrm>
              <a:off x="1624695" y="2708148"/>
              <a:ext cx="37487" cy="12557"/>
            </a:xfrm>
            <a:custGeom>
              <a:avLst/>
              <a:gdLst/>
              <a:ahLst/>
              <a:cxnLst/>
              <a:rect l="l" t="t" r="r" b="b"/>
              <a:pathLst>
                <a:path w="1430" h="479" extrusionOk="0">
                  <a:moveTo>
                    <a:pt x="1221" y="1"/>
                  </a:moveTo>
                  <a:cubicBezTo>
                    <a:pt x="1213" y="1"/>
                    <a:pt x="1206" y="1"/>
                    <a:pt x="1199" y="2"/>
                  </a:cubicBezTo>
                  <a:lnTo>
                    <a:pt x="0" y="2"/>
                  </a:lnTo>
                  <a:lnTo>
                    <a:pt x="0" y="478"/>
                  </a:lnTo>
                  <a:lnTo>
                    <a:pt x="1199" y="478"/>
                  </a:lnTo>
                  <a:cubicBezTo>
                    <a:pt x="1329" y="478"/>
                    <a:pt x="1430" y="363"/>
                    <a:pt x="1430" y="233"/>
                  </a:cubicBezTo>
                  <a:cubicBezTo>
                    <a:pt x="1430" y="111"/>
                    <a:pt x="1340" y="1"/>
                    <a:pt x="12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00;p86">
              <a:extLst>
                <a:ext uri="{FF2B5EF4-FFF2-40B4-BE49-F238E27FC236}">
                  <a16:creationId xmlns:a16="http://schemas.microsoft.com/office/drawing/2014/main" id="{C8D25BEC-823E-409A-8FAE-EA866B7C0F41}"/>
                </a:ext>
              </a:extLst>
            </p:cNvPr>
            <p:cNvSpPr/>
            <p:nvPr/>
          </p:nvSpPr>
          <p:spPr>
            <a:xfrm>
              <a:off x="1549380" y="2657868"/>
              <a:ext cx="87820" cy="62837"/>
            </a:xfrm>
            <a:custGeom>
              <a:avLst/>
              <a:gdLst/>
              <a:ahLst/>
              <a:cxnLst/>
              <a:rect l="l" t="t" r="r" b="b"/>
              <a:pathLst>
                <a:path w="3350" h="2397" extrusionOk="0">
                  <a:moveTo>
                    <a:pt x="232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2151"/>
                  </a:lnTo>
                  <a:cubicBezTo>
                    <a:pt x="1" y="2281"/>
                    <a:pt x="102" y="2396"/>
                    <a:pt x="232" y="2396"/>
                  </a:cubicBezTo>
                  <a:lnTo>
                    <a:pt x="3104" y="2396"/>
                  </a:lnTo>
                  <a:cubicBezTo>
                    <a:pt x="3234" y="2396"/>
                    <a:pt x="3350" y="2281"/>
                    <a:pt x="3350" y="2151"/>
                  </a:cubicBezTo>
                  <a:lnTo>
                    <a:pt x="3350" y="246"/>
                  </a:lnTo>
                  <a:cubicBezTo>
                    <a:pt x="3350" y="101"/>
                    <a:pt x="3234" y="0"/>
                    <a:pt x="310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1;p86">
              <a:extLst>
                <a:ext uri="{FF2B5EF4-FFF2-40B4-BE49-F238E27FC236}">
                  <a16:creationId xmlns:a16="http://schemas.microsoft.com/office/drawing/2014/main" id="{30AC997E-DDC1-465D-8B73-908F09E3A1A6}"/>
                </a:ext>
              </a:extLst>
            </p:cNvPr>
            <p:cNvSpPr/>
            <p:nvPr/>
          </p:nvSpPr>
          <p:spPr>
            <a:xfrm>
              <a:off x="1585714" y="2682825"/>
              <a:ext cx="15178" cy="12531"/>
            </a:xfrm>
            <a:custGeom>
              <a:avLst/>
              <a:gdLst/>
              <a:ahLst/>
              <a:cxnLst/>
              <a:rect l="l" t="t" r="r" b="b"/>
              <a:pathLst>
                <a:path w="579" h="478" extrusionOk="0">
                  <a:moveTo>
                    <a:pt x="289" y="1"/>
                  </a:moveTo>
                  <a:cubicBezTo>
                    <a:pt x="1" y="30"/>
                    <a:pt x="1" y="463"/>
                    <a:pt x="289" y="477"/>
                  </a:cubicBezTo>
                  <a:cubicBezTo>
                    <a:pt x="578" y="463"/>
                    <a:pt x="578" y="30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02;p86">
              <a:extLst>
                <a:ext uri="{FF2B5EF4-FFF2-40B4-BE49-F238E27FC236}">
                  <a16:creationId xmlns:a16="http://schemas.microsoft.com/office/drawing/2014/main" id="{B5412539-D731-4874-A448-56B7BD06A159}"/>
                </a:ext>
              </a:extLst>
            </p:cNvPr>
            <p:cNvSpPr/>
            <p:nvPr/>
          </p:nvSpPr>
          <p:spPr>
            <a:xfrm>
              <a:off x="1386296" y="2607535"/>
              <a:ext cx="125648" cy="113170"/>
            </a:xfrm>
            <a:custGeom>
              <a:avLst/>
              <a:gdLst/>
              <a:ahLst/>
              <a:cxnLst/>
              <a:rect l="l" t="t" r="r" b="b"/>
              <a:pathLst>
                <a:path w="4793" h="4317" extrusionOk="0">
                  <a:moveTo>
                    <a:pt x="1675" y="0"/>
                  </a:moveTo>
                  <a:lnTo>
                    <a:pt x="1675" y="116"/>
                  </a:lnTo>
                  <a:cubicBezTo>
                    <a:pt x="1675" y="332"/>
                    <a:pt x="1530" y="520"/>
                    <a:pt x="1328" y="578"/>
                  </a:cubicBezTo>
                  <a:lnTo>
                    <a:pt x="520" y="809"/>
                  </a:lnTo>
                  <a:cubicBezTo>
                    <a:pt x="217" y="910"/>
                    <a:pt x="0" y="1184"/>
                    <a:pt x="0" y="1502"/>
                  </a:cubicBezTo>
                  <a:lnTo>
                    <a:pt x="0" y="3595"/>
                  </a:lnTo>
                  <a:cubicBezTo>
                    <a:pt x="0" y="3984"/>
                    <a:pt x="318" y="4316"/>
                    <a:pt x="722" y="4316"/>
                  </a:cubicBezTo>
                  <a:lnTo>
                    <a:pt x="4071" y="4316"/>
                  </a:lnTo>
                  <a:cubicBezTo>
                    <a:pt x="4461" y="4316"/>
                    <a:pt x="4793" y="3984"/>
                    <a:pt x="4793" y="3595"/>
                  </a:cubicBezTo>
                  <a:lnTo>
                    <a:pt x="4793" y="1502"/>
                  </a:lnTo>
                  <a:cubicBezTo>
                    <a:pt x="4793" y="1184"/>
                    <a:pt x="4576" y="895"/>
                    <a:pt x="4259" y="809"/>
                  </a:cubicBezTo>
                  <a:lnTo>
                    <a:pt x="3465" y="578"/>
                  </a:lnTo>
                  <a:cubicBezTo>
                    <a:pt x="3248" y="520"/>
                    <a:pt x="3118" y="332"/>
                    <a:pt x="3118" y="116"/>
                  </a:cubicBezTo>
                  <a:lnTo>
                    <a:pt x="311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03;p86">
              <a:extLst>
                <a:ext uri="{FF2B5EF4-FFF2-40B4-BE49-F238E27FC236}">
                  <a16:creationId xmlns:a16="http://schemas.microsoft.com/office/drawing/2014/main" id="{0C17E508-E73E-445B-B166-4E8EAA88E0EE}"/>
                </a:ext>
              </a:extLst>
            </p:cNvPr>
            <p:cNvSpPr/>
            <p:nvPr/>
          </p:nvSpPr>
          <p:spPr>
            <a:xfrm>
              <a:off x="1386296" y="2636293"/>
              <a:ext cx="24983" cy="84412"/>
            </a:xfrm>
            <a:custGeom>
              <a:avLst/>
              <a:gdLst/>
              <a:ahLst/>
              <a:cxnLst/>
              <a:rect l="l" t="t" r="r" b="b"/>
              <a:pathLst>
                <a:path w="953" h="3220" extrusionOk="0">
                  <a:moveTo>
                    <a:pt x="130" y="0"/>
                  </a:moveTo>
                  <a:cubicBezTo>
                    <a:pt x="43" y="116"/>
                    <a:pt x="0" y="260"/>
                    <a:pt x="0" y="405"/>
                  </a:cubicBezTo>
                  <a:lnTo>
                    <a:pt x="0" y="2498"/>
                  </a:lnTo>
                  <a:cubicBezTo>
                    <a:pt x="0" y="2887"/>
                    <a:pt x="318" y="3219"/>
                    <a:pt x="722" y="3219"/>
                  </a:cubicBezTo>
                  <a:lnTo>
                    <a:pt x="953" y="3219"/>
                  </a:lnTo>
                  <a:lnTo>
                    <a:pt x="953" y="82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04;p86">
              <a:extLst>
                <a:ext uri="{FF2B5EF4-FFF2-40B4-BE49-F238E27FC236}">
                  <a16:creationId xmlns:a16="http://schemas.microsoft.com/office/drawing/2014/main" id="{99DD9BC5-E789-4B16-99DA-D8A2ED354F14}"/>
                </a:ext>
              </a:extLst>
            </p:cNvPr>
            <p:cNvSpPr/>
            <p:nvPr/>
          </p:nvSpPr>
          <p:spPr>
            <a:xfrm>
              <a:off x="1486569" y="2636293"/>
              <a:ext cx="25376" cy="84412"/>
            </a:xfrm>
            <a:custGeom>
              <a:avLst/>
              <a:gdLst/>
              <a:ahLst/>
              <a:cxnLst/>
              <a:rect l="l" t="t" r="r" b="b"/>
              <a:pathLst>
                <a:path w="968" h="3220" extrusionOk="0">
                  <a:moveTo>
                    <a:pt x="823" y="0"/>
                  </a:moveTo>
                  <a:lnTo>
                    <a:pt x="1" y="823"/>
                  </a:lnTo>
                  <a:lnTo>
                    <a:pt x="1" y="3219"/>
                  </a:lnTo>
                  <a:lnTo>
                    <a:pt x="246" y="3219"/>
                  </a:lnTo>
                  <a:cubicBezTo>
                    <a:pt x="636" y="3219"/>
                    <a:pt x="968" y="2887"/>
                    <a:pt x="968" y="2498"/>
                  </a:cubicBezTo>
                  <a:lnTo>
                    <a:pt x="968" y="405"/>
                  </a:lnTo>
                  <a:cubicBezTo>
                    <a:pt x="953" y="260"/>
                    <a:pt x="910" y="116"/>
                    <a:pt x="82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05;p86">
              <a:extLst>
                <a:ext uri="{FF2B5EF4-FFF2-40B4-BE49-F238E27FC236}">
                  <a16:creationId xmlns:a16="http://schemas.microsoft.com/office/drawing/2014/main" id="{A22BA209-4BB5-4DF3-8871-28BE6B0027A1}"/>
                </a:ext>
              </a:extLst>
            </p:cNvPr>
            <p:cNvSpPr/>
            <p:nvPr/>
          </p:nvSpPr>
          <p:spPr>
            <a:xfrm>
              <a:off x="1418829" y="2607535"/>
              <a:ext cx="60190" cy="18953"/>
            </a:xfrm>
            <a:custGeom>
              <a:avLst/>
              <a:gdLst/>
              <a:ahLst/>
              <a:cxnLst/>
              <a:rect l="l" t="t" r="r" b="b"/>
              <a:pathLst>
                <a:path w="2296" h="723" extrusionOk="0">
                  <a:moveTo>
                    <a:pt x="434" y="0"/>
                  </a:moveTo>
                  <a:lnTo>
                    <a:pt x="434" y="116"/>
                  </a:lnTo>
                  <a:cubicBezTo>
                    <a:pt x="434" y="332"/>
                    <a:pt x="289" y="520"/>
                    <a:pt x="87" y="578"/>
                  </a:cubicBezTo>
                  <a:lnTo>
                    <a:pt x="1" y="607"/>
                  </a:lnTo>
                  <a:cubicBezTo>
                    <a:pt x="376" y="679"/>
                    <a:pt x="766" y="722"/>
                    <a:pt x="1155" y="722"/>
                  </a:cubicBezTo>
                  <a:cubicBezTo>
                    <a:pt x="1531" y="722"/>
                    <a:pt x="1921" y="679"/>
                    <a:pt x="2296" y="607"/>
                  </a:cubicBezTo>
                  <a:lnTo>
                    <a:pt x="2224" y="578"/>
                  </a:lnTo>
                  <a:cubicBezTo>
                    <a:pt x="2007" y="520"/>
                    <a:pt x="1877" y="332"/>
                    <a:pt x="1877" y="116"/>
                  </a:cubicBezTo>
                  <a:lnTo>
                    <a:pt x="1877" y="0"/>
                  </a:ln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06;p86">
              <a:extLst>
                <a:ext uri="{FF2B5EF4-FFF2-40B4-BE49-F238E27FC236}">
                  <a16:creationId xmlns:a16="http://schemas.microsoft.com/office/drawing/2014/main" id="{3CF4E9BF-678F-46FD-BE72-0FA8B861A707}"/>
                </a:ext>
              </a:extLst>
            </p:cNvPr>
            <p:cNvSpPr/>
            <p:nvPr/>
          </p:nvSpPr>
          <p:spPr>
            <a:xfrm>
              <a:off x="1393846" y="2500814"/>
              <a:ext cx="110549" cy="113170"/>
            </a:xfrm>
            <a:custGeom>
              <a:avLst/>
              <a:gdLst/>
              <a:ahLst/>
              <a:cxnLst/>
              <a:rect l="l" t="t" r="r" b="b"/>
              <a:pathLst>
                <a:path w="4217" h="4317" extrusionOk="0">
                  <a:moveTo>
                    <a:pt x="2108" y="1"/>
                  </a:moveTo>
                  <a:cubicBezTo>
                    <a:pt x="1185" y="1"/>
                    <a:pt x="492" y="766"/>
                    <a:pt x="434" y="1704"/>
                  </a:cubicBezTo>
                  <a:cubicBezTo>
                    <a:pt x="376" y="2368"/>
                    <a:pt x="246" y="3032"/>
                    <a:pt x="44" y="3682"/>
                  </a:cubicBezTo>
                  <a:cubicBezTo>
                    <a:pt x="1" y="3811"/>
                    <a:pt x="59" y="3941"/>
                    <a:pt x="189" y="3985"/>
                  </a:cubicBezTo>
                  <a:cubicBezTo>
                    <a:pt x="795" y="4201"/>
                    <a:pt x="1444" y="4317"/>
                    <a:pt x="2108" y="4317"/>
                  </a:cubicBezTo>
                  <a:cubicBezTo>
                    <a:pt x="2758" y="4302"/>
                    <a:pt x="3408" y="4187"/>
                    <a:pt x="4028" y="3970"/>
                  </a:cubicBezTo>
                  <a:cubicBezTo>
                    <a:pt x="4144" y="3927"/>
                    <a:pt x="4216" y="3797"/>
                    <a:pt x="4173" y="3667"/>
                  </a:cubicBezTo>
                  <a:cubicBezTo>
                    <a:pt x="3971" y="3032"/>
                    <a:pt x="3841" y="2368"/>
                    <a:pt x="3783" y="1704"/>
                  </a:cubicBezTo>
                  <a:cubicBezTo>
                    <a:pt x="3711" y="766"/>
                    <a:pt x="3032" y="1"/>
                    <a:pt x="2108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07;p86">
              <a:extLst>
                <a:ext uri="{FF2B5EF4-FFF2-40B4-BE49-F238E27FC236}">
                  <a16:creationId xmlns:a16="http://schemas.microsoft.com/office/drawing/2014/main" id="{4B1D33D7-4EC2-4377-B27A-9EC359A7A30C}"/>
                </a:ext>
              </a:extLst>
            </p:cNvPr>
            <p:cNvSpPr/>
            <p:nvPr/>
          </p:nvSpPr>
          <p:spPr>
            <a:xfrm>
              <a:off x="1405197" y="2751718"/>
              <a:ext cx="12531" cy="37854"/>
            </a:xfrm>
            <a:custGeom>
              <a:avLst/>
              <a:gdLst/>
              <a:ahLst/>
              <a:cxnLst/>
              <a:rect l="l" t="t" r="r" b="b"/>
              <a:pathLst>
                <a:path w="478" h="1444" extrusionOk="0">
                  <a:moveTo>
                    <a:pt x="1" y="0"/>
                  </a:moveTo>
                  <a:lnTo>
                    <a:pt x="1" y="1198"/>
                  </a:lnTo>
                  <a:cubicBezTo>
                    <a:pt x="1" y="1328"/>
                    <a:pt x="102" y="1444"/>
                    <a:pt x="232" y="1444"/>
                  </a:cubicBezTo>
                  <a:cubicBezTo>
                    <a:pt x="362" y="1444"/>
                    <a:pt x="477" y="1328"/>
                    <a:pt x="477" y="1198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D1DBE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08;p86">
              <a:extLst>
                <a:ext uri="{FF2B5EF4-FFF2-40B4-BE49-F238E27FC236}">
                  <a16:creationId xmlns:a16="http://schemas.microsoft.com/office/drawing/2014/main" id="{86C96059-37CE-47A8-842B-E6753861F9C9}"/>
                </a:ext>
              </a:extLst>
            </p:cNvPr>
            <p:cNvSpPr/>
            <p:nvPr/>
          </p:nvSpPr>
          <p:spPr>
            <a:xfrm>
              <a:off x="1405197" y="2745662"/>
              <a:ext cx="12531" cy="24983"/>
            </a:xfrm>
            <a:custGeom>
              <a:avLst/>
              <a:gdLst/>
              <a:ahLst/>
              <a:cxnLst/>
              <a:rect l="l" t="t" r="r" b="b"/>
              <a:pathLst>
                <a:path w="47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477" y="95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1A8B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09;p86">
              <a:extLst>
                <a:ext uri="{FF2B5EF4-FFF2-40B4-BE49-F238E27FC236}">
                  <a16:creationId xmlns:a16="http://schemas.microsoft.com/office/drawing/2014/main" id="{B5A5F97E-E4EC-40E0-82FA-E519ADE7985D}"/>
                </a:ext>
              </a:extLst>
            </p:cNvPr>
            <p:cNvSpPr/>
            <p:nvPr/>
          </p:nvSpPr>
          <p:spPr>
            <a:xfrm>
              <a:off x="1480146" y="2751718"/>
              <a:ext cx="12872" cy="37854"/>
            </a:xfrm>
            <a:custGeom>
              <a:avLst/>
              <a:gdLst/>
              <a:ahLst/>
              <a:cxnLst/>
              <a:rect l="l" t="t" r="r" b="b"/>
              <a:pathLst>
                <a:path w="491" h="1444" extrusionOk="0">
                  <a:moveTo>
                    <a:pt x="0" y="0"/>
                  </a:moveTo>
                  <a:lnTo>
                    <a:pt x="0" y="1198"/>
                  </a:lnTo>
                  <a:cubicBezTo>
                    <a:pt x="15" y="1328"/>
                    <a:pt x="116" y="1444"/>
                    <a:pt x="246" y="1444"/>
                  </a:cubicBezTo>
                  <a:cubicBezTo>
                    <a:pt x="375" y="1444"/>
                    <a:pt x="491" y="1328"/>
                    <a:pt x="491" y="1198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D1DBE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10;p86">
              <a:extLst>
                <a:ext uri="{FF2B5EF4-FFF2-40B4-BE49-F238E27FC236}">
                  <a16:creationId xmlns:a16="http://schemas.microsoft.com/office/drawing/2014/main" id="{4C1887A6-23A4-48DA-A8DE-B2F500DFCA60}"/>
                </a:ext>
              </a:extLst>
            </p:cNvPr>
            <p:cNvSpPr/>
            <p:nvPr/>
          </p:nvSpPr>
          <p:spPr>
            <a:xfrm>
              <a:off x="1480146" y="2745662"/>
              <a:ext cx="12872" cy="24983"/>
            </a:xfrm>
            <a:custGeom>
              <a:avLst/>
              <a:gdLst/>
              <a:ahLst/>
              <a:cxnLst/>
              <a:rect l="l" t="t" r="r" b="b"/>
              <a:pathLst>
                <a:path w="49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91" y="95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91A8B8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911;p86">
              <a:extLst>
                <a:ext uri="{FF2B5EF4-FFF2-40B4-BE49-F238E27FC236}">
                  <a16:creationId xmlns:a16="http://schemas.microsoft.com/office/drawing/2014/main" id="{A1FB4A19-A68D-4A35-B4B0-7B1DF7480EC1}"/>
                </a:ext>
              </a:extLst>
            </p:cNvPr>
            <p:cNvSpPr/>
            <p:nvPr/>
          </p:nvSpPr>
          <p:spPr>
            <a:xfrm>
              <a:off x="1404830" y="2651419"/>
              <a:ext cx="88187" cy="106747"/>
            </a:xfrm>
            <a:custGeom>
              <a:avLst/>
              <a:gdLst/>
              <a:ahLst/>
              <a:cxnLst/>
              <a:rect l="l" t="t" r="r" b="b"/>
              <a:pathLst>
                <a:path w="3364" h="4072" extrusionOk="0">
                  <a:moveTo>
                    <a:pt x="722" y="1"/>
                  </a:moveTo>
                  <a:cubicBezTo>
                    <a:pt x="333" y="1"/>
                    <a:pt x="0" y="333"/>
                    <a:pt x="0" y="723"/>
                  </a:cubicBezTo>
                  <a:lnTo>
                    <a:pt x="0" y="3841"/>
                  </a:lnTo>
                  <a:cubicBezTo>
                    <a:pt x="0" y="3971"/>
                    <a:pt x="116" y="4072"/>
                    <a:pt x="246" y="4072"/>
                  </a:cubicBezTo>
                  <a:lnTo>
                    <a:pt x="3119" y="4072"/>
                  </a:lnTo>
                  <a:cubicBezTo>
                    <a:pt x="3248" y="4072"/>
                    <a:pt x="3364" y="3971"/>
                    <a:pt x="3364" y="3841"/>
                  </a:cubicBezTo>
                  <a:lnTo>
                    <a:pt x="3364" y="723"/>
                  </a:lnTo>
                  <a:cubicBezTo>
                    <a:pt x="3350" y="333"/>
                    <a:pt x="3032" y="15"/>
                    <a:pt x="2642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12;p86">
              <a:extLst>
                <a:ext uri="{FF2B5EF4-FFF2-40B4-BE49-F238E27FC236}">
                  <a16:creationId xmlns:a16="http://schemas.microsoft.com/office/drawing/2014/main" id="{805B3C61-2224-40EF-957F-8E02A3CB8F05}"/>
                </a:ext>
              </a:extLst>
            </p:cNvPr>
            <p:cNvSpPr/>
            <p:nvPr/>
          </p:nvSpPr>
          <p:spPr>
            <a:xfrm>
              <a:off x="1393846" y="2501181"/>
              <a:ext cx="67399" cy="110916"/>
            </a:xfrm>
            <a:custGeom>
              <a:avLst/>
              <a:gdLst/>
              <a:ahLst/>
              <a:cxnLst/>
              <a:rect l="l" t="t" r="r" b="b"/>
              <a:pathLst>
                <a:path w="2571" h="4231" extrusionOk="0">
                  <a:moveTo>
                    <a:pt x="2108" y="1"/>
                  </a:moveTo>
                  <a:cubicBezTo>
                    <a:pt x="1185" y="1"/>
                    <a:pt x="492" y="752"/>
                    <a:pt x="434" y="1690"/>
                  </a:cubicBezTo>
                  <a:cubicBezTo>
                    <a:pt x="376" y="2368"/>
                    <a:pt x="246" y="3018"/>
                    <a:pt x="44" y="3668"/>
                  </a:cubicBezTo>
                  <a:cubicBezTo>
                    <a:pt x="1" y="3797"/>
                    <a:pt x="59" y="3927"/>
                    <a:pt x="189" y="3971"/>
                  </a:cubicBezTo>
                  <a:cubicBezTo>
                    <a:pt x="506" y="4086"/>
                    <a:pt x="824" y="4158"/>
                    <a:pt x="1156" y="4231"/>
                  </a:cubicBezTo>
                  <a:cubicBezTo>
                    <a:pt x="1141" y="4173"/>
                    <a:pt x="1141" y="4115"/>
                    <a:pt x="1156" y="4072"/>
                  </a:cubicBezTo>
                  <a:cubicBezTo>
                    <a:pt x="1329" y="3350"/>
                    <a:pt x="1444" y="2614"/>
                    <a:pt x="1502" y="1878"/>
                  </a:cubicBezTo>
                  <a:cubicBezTo>
                    <a:pt x="1545" y="1011"/>
                    <a:pt x="1964" y="290"/>
                    <a:pt x="2570" y="59"/>
                  </a:cubicBezTo>
                  <a:cubicBezTo>
                    <a:pt x="2412" y="15"/>
                    <a:pt x="2267" y="1"/>
                    <a:pt x="2108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8038;p86">
            <a:extLst>
              <a:ext uri="{FF2B5EF4-FFF2-40B4-BE49-F238E27FC236}">
                <a16:creationId xmlns:a16="http://schemas.microsoft.com/office/drawing/2014/main" id="{892C7A3F-C259-4E60-AFBC-3BC1D2DD2EBA}"/>
              </a:ext>
            </a:extLst>
          </p:cNvPr>
          <p:cNvGrpSpPr/>
          <p:nvPr/>
        </p:nvGrpSpPr>
        <p:grpSpPr>
          <a:xfrm>
            <a:off x="1780999" y="3223163"/>
            <a:ext cx="1207738" cy="1200329"/>
            <a:chOff x="8023882" y="1977458"/>
            <a:chExt cx="320557" cy="347794"/>
          </a:xfrm>
        </p:grpSpPr>
        <p:sp>
          <p:nvSpPr>
            <p:cNvPr id="57" name="Google Shape;18039;p86">
              <a:extLst>
                <a:ext uri="{FF2B5EF4-FFF2-40B4-BE49-F238E27FC236}">
                  <a16:creationId xmlns:a16="http://schemas.microsoft.com/office/drawing/2014/main" id="{F449F0D0-4E3B-46F1-968D-1F48FAA541C4}"/>
                </a:ext>
              </a:extLst>
            </p:cNvPr>
            <p:cNvSpPr/>
            <p:nvPr/>
          </p:nvSpPr>
          <p:spPr>
            <a:xfrm>
              <a:off x="8053007" y="1977458"/>
              <a:ext cx="291432" cy="291799"/>
            </a:xfrm>
            <a:custGeom>
              <a:avLst/>
              <a:gdLst/>
              <a:ahLst/>
              <a:cxnLst/>
              <a:rect l="l" t="t" r="r" b="b"/>
              <a:pathLst>
                <a:path w="11117" h="11131" extrusionOk="0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0;p86">
              <a:extLst>
                <a:ext uri="{FF2B5EF4-FFF2-40B4-BE49-F238E27FC236}">
                  <a16:creationId xmlns:a16="http://schemas.microsoft.com/office/drawing/2014/main" id="{AF835C50-D627-4591-9BE2-4E28695779AC}"/>
                </a:ext>
              </a:extLst>
            </p:cNvPr>
            <p:cNvSpPr/>
            <p:nvPr/>
          </p:nvSpPr>
          <p:spPr>
            <a:xfrm>
              <a:off x="8023882" y="1980866"/>
              <a:ext cx="277407" cy="288549"/>
            </a:xfrm>
            <a:custGeom>
              <a:avLst/>
              <a:gdLst/>
              <a:ahLst/>
              <a:cxnLst/>
              <a:rect l="l" t="t" r="r" b="b"/>
              <a:pathLst>
                <a:path w="10582" h="11007" extrusionOk="0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41;p86">
              <a:extLst>
                <a:ext uri="{FF2B5EF4-FFF2-40B4-BE49-F238E27FC236}">
                  <a16:creationId xmlns:a16="http://schemas.microsoft.com/office/drawing/2014/main" id="{09164204-FE7E-4C0B-9AA1-0C5093F512EE}"/>
                </a:ext>
              </a:extLst>
            </p:cNvPr>
            <p:cNvSpPr/>
            <p:nvPr/>
          </p:nvSpPr>
          <p:spPr>
            <a:xfrm>
              <a:off x="8053007" y="1977825"/>
              <a:ext cx="291432" cy="291039"/>
            </a:xfrm>
            <a:custGeom>
              <a:avLst/>
              <a:gdLst/>
              <a:ahLst/>
              <a:cxnLst/>
              <a:rect l="l" t="t" r="r" b="b"/>
              <a:pathLst>
                <a:path w="11117" h="11102" extrusionOk="0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42;p86">
              <a:extLst>
                <a:ext uri="{FF2B5EF4-FFF2-40B4-BE49-F238E27FC236}">
                  <a16:creationId xmlns:a16="http://schemas.microsoft.com/office/drawing/2014/main" id="{575F727C-567E-4F8E-9BCF-8A89B61BF893}"/>
                </a:ext>
              </a:extLst>
            </p:cNvPr>
            <p:cNvSpPr/>
            <p:nvPr/>
          </p:nvSpPr>
          <p:spPr>
            <a:xfrm>
              <a:off x="8052640" y="1981233"/>
              <a:ext cx="220258" cy="288024"/>
            </a:xfrm>
            <a:custGeom>
              <a:avLst/>
              <a:gdLst/>
              <a:ahLst/>
              <a:cxnLst/>
              <a:rect l="l" t="t" r="r" b="b"/>
              <a:pathLst>
                <a:path w="8402" h="10987" extrusionOk="0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43;p86">
              <a:extLst>
                <a:ext uri="{FF2B5EF4-FFF2-40B4-BE49-F238E27FC236}">
                  <a16:creationId xmlns:a16="http://schemas.microsoft.com/office/drawing/2014/main" id="{A24D0917-FCDE-4758-8847-B24087A07A87}"/>
                </a:ext>
              </a:extLst>
            </p:cNvPr>
            <p:cNvSpPr/>
            <p:nvPr/>
          </p:nvSpPr>
          <p:spPr>
            <a:xfrm>
              <a:off x="8097677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44;p86">
              <a:extLst>
                <a:ext uri="{FF2B5EF4-FFF2-40B4-BE49-F238E27FC236}">
                  <a16:creationId xmlns:a16="http://schemas.microsoft.com/office/drawing/2014/main" id="{383649CF-7E03-47C0-807B-760A495393C3}"/>
                </a:ext>
              </a:extLst>
            </p:cNvPr>
            <p:cNvSpPr/>
            <p:nvPr/>
          </p:nvSpPr>
          <p:spPr>
            <a:xfrm>
              <a:off x="8096524" y="2201858"/>
              <a:ext cx="24642" cy="16961"/>
            </a:xfrm>
            <a:custGeom>
              <a:avLst/>
              <a:gdLst/>
              <a:ahLst/>
              <a:cxnLst/>
              <a:rect l="l" t="t" r="r" b="b"/>
              <a:pathLst>
                <a:path w="940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45;p86">
              <a:extLst>
                <a:ext uri="{FF2B5EF4-FFF2-40B4-BE49-F238E27FC236}">
                  <a16:creationId xmlns:a16="http://schemas.microsoft.com/office/drawing/2014/main" id="{98975E8A-1362-4A50-A66C-79C5762F0BD1}"/>
                </a:ext>
              </a:extLst>
            </p:cNvPr>
            <p:cNvSpPr/>
            <p:nvPr/>
          </p:nvSpPr>
          <p:spPr>
            <a:xfrm>
              <a:off x="8075342" y="2219658"/>
              <a:ext cx="67373" cy="83259"/>
            </a:xfrm>
            <a:custGeom>
              <a:avLst/>
              <a:gdLst/>
              <a:ahLst/>
              <a:cxnLst/>
              <a:rect l="l" t="t" r="r" b="b"/>
              <a:pathLst>
                <a:path w="2570" h="3176" extrusionOk="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46;p86">
              <a:extLst>
                <a:ext uri="{FF2B5EF4-FFF2-40B4-BE49-F238E27FC236}">
                  <a16:creationId xmlns:a16="http://schemas.microsoft.com/office/drawing/2014/main" id="{32502AB4-C07F-4895-B6BD-FEB2FB35055B}"/>
                </a:ext>
              </a:extLst>
            </p:cNvPr>
            <p:cNvSpPr/>
            <p:nvPr/>
          </p:nvSpPr>
          <p:spPr>
            <a:xfrm>
              <a:off x="8086693" y="2302891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047;p86">
              <a:extLst>
                <a:ext uri="{FF2B5EF4-FFF2-40B4-BE49-F238E27FC236}">
                  <a16:creationId xmlns:a16="http://schemas.microsoft.com/office/drawing/2014/main" id="{9244E64D-FC9C-40A6-AD62-3D7187BE3E6B}"/>
                </a:ext>
              </a:extLst>
            </p:cNvPr>
            <p:cNvSpPr/>
            <p:nvPr/>
          </p:nvSpPr>
          <p:spPr>
            <a:xfrm>
              <a:off x="8075342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048;p86">
              <a:extLst>
                <a:ext uri="{FF2B5EF4-FFF2-40B4-BE49-F238E27FC236}">
                  <a16:creationId xmlns:a16="http://schemas.microsoft.com/office/drawing/2014/main" id="{20AD2B66-6A21-409A-B926-99A606E21FB1}"/>
                </a:ext>
              </a:extLst>
            </p:cNvPr>
            <p:cNvSpPr/>
            <p:nvPr/>
          </p:nvSpPr>
          <p:spPr>
            <a:xfrm>
              <a:off x="8131337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049;p86">
              <a:extLst>
                <a:ext uri="{FF2B5EF4-FFF2-40B4-BE49-F238E27FC236}">
                  <a16:creationId xmlns:a16="http://schemas.microsoft.com/office/drawing/2014/main" id="{AD3B2844-A3EB-45CC-8CC0-BFF467519D59}"/>
                </a:ext>
              </a:extLst>
            </p:cNvPr>
            <p:cNvSpPr/>
            <p:nvPr/>
          </p:nvSpPr>
          <p:spPr>
            <a:xfrm>
              <a:off x="8091621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050;p86">
              <a:extLst>
                <a:ext uri="{FF2B5EF4-FFF2-40B4-BE49-F238E27FC236}">
                  <a16:creationId xmlns:a16="http://schemas.microsoft.com/office/drawing/2014/main" id="{FF4AD83C-3F8D-4679-B222-8A255D00290D}"/>
                </a:ext>
              </a:extLst>
            </p:cNvPr>
            <p:cNvSpPr/>
            <p:nvPr/>
          </p:nvSpPr>
          <p:spPr>
            <a:xfrm>
              <a:off x="8105987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051;p86">
              <a:extLst>
                <a:ext uri="{FF2B5EF4-FFF2-40B4-BE49-F238E27FC236}">
                  <a16:creationId xmlns:a16="http://schemas.microsoft.com/office/drawing/2014/main" id="{7F60F79E-9971-4B47-80A0-A7F265F3CDAB}"/>
                </a:ext>
              </a:extLst>
            </p:cNvPr>
            <p:cNvSpPr/>
            <p:nvPr/>
          </p:nvSpPr>
          <p:spPr>
            <a:xfrm>
              <a:off x="8086326" y="2156821"/>
              <a:ext cx="45037" cy="50752"/>
            </a:xfrm>
            <a:custGeom>
              <a:avLst/>
              <a:gdLst/>
              <a:ahLst/>
              <a:cxnLst/>
              <a:rect l="l" t="t" r="r" b="b"/>
              <a:pathLst>
                <a:path w="1718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052;p86">
              <a:extLst>
                <a:ext uri="{FF2B5EF4-FFF2-40B4-BE49-F238E27FC236}">
                  <a16:creationId xmlns:a16="http://schemas.microsoft.com/office/drawing/2014/main" id="{411A0D56-8B1B-4FA7-9706-209F3BD117EB}"/>
                </a:ext>
              </a:extLst>
            </p:cNvPr>
            <p:cNvSpPr/>
            <p:nvPr/>
          </p:nvSpPr>
          <p:spPr>
            <a:xfrm>
              <a:off x="8086693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053;p86">
              <a:extLst>
                <a:ext uri="{FF2B5EF4-FFF2-40B4-BE49-F238E27FC236}">
                  <a16:creationId xmlns:a16="http://schemas.microsoft.com/office/drawing/2014/main" id="{5E447D96-2624-4705-B810-D270BE4FBCA4}"/>
                </a:ext>
              </a:extLst>
            </p:cNvPr>
            <p:cNvSpPr/>
            <p:nvPr/>
          </p:nvSpPr>
          <p:spPr>
            <a:xfrm>
              <a:off x="8086693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054;p86">
              <a:extLst>
                <a:ext uri="{FF2B5EF4-FFF2-40B4-BE49-F238E27FC236}">
                  <a16:creationId xmlns:a16="http://schemas.microsoft.com/office/drawing/2014/main" id="{B39985C8-01B3-487A-BADB-1DF5A8328350}"/>
                </a:ext>
              </a:extLst>
            </p:cNvPr>
            <p:cNvSpPr/>
            <p:nvPr/>
          </p:nvSpPr>
          <p:spPr>
            <a:xfrm>
              <a:off x="8086693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055;p86">
              <a:extLst>
                <a:ext uri="{FF2B5EF4-FFF2-40B4-BE49-F238E27FC236}">
                  <a16:creationId xmlns:a16="http://schemas.microsoft.com/office/drawing/2014/main" id="{87FFBCCC-65B0-44E0-9766-DD7C9291EE32}"/>
                </a:ext>
              </a:extLst>
            </p:cNvPr>
            <p:cNvSpPr/>
            <p:nvPr/>
          </p:nvSpPr>
          <p:spPr>
            <a:xfrm>
              <a:off x="8187359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056;p86">
              <a:extLst>
                <a:ext uri="{FF2B5EF4-FFF2-40B4-BE49-F238E27FC236}">
                  <a16:creationId xmlns:a16="http://schemas.microsoft.com/office/drawing/2014/main" id="{471ACC54-180B-4C49-AA48-69CC747F2B94}"/>
                </a:ext>
              </a:extLst>
            </p:cNvPr>
            <p:cNvSpPr/>
            <p:nvPr/>
          </p:nvSpPr>
          <p:spPr>
            <a:xfrm>
              <a:off x="8186231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57;p86">
              <a:extLst>
                <a:ext uri="{FF2B5EF4-FFF2-40B4-BE49-F238E27FC236}">
                  <a16:creationId xmlns:a16="http://schemas.microsoft.com/office/drawing/2014/main" id="{8FE1877C-0667-491A-948A-5AC58CEB7FD2}"/>
                </a:ext>
              </a:extLst>
            </p:cNvPr>
            <p:cNvSpPr/>
            <p:nvPr/>
          </p:nvSpPr>
          <p:spPr>
            <a:xfrm>
              <a:off x="8165023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058;p86">
              <a:extLst>
                <a:ext uri="{FF2B5EF4-FFF2-40B4-BE49-F238E27FC236}">
                  <a16:creationId xmlns:a16="http://schemas.microsoft.com/office/drawing/2014/main" id="{2E75897C-8CE5-43B9-86FB-ACE90571578A}"/>
                </a:ext>
              </a:extLst>
            </p:cNvPr>
            <p:cNvSpPr/>
            <p:nvPr/>
          </p:nvSpPr>
          <p:spPr>
            <a:xfrm>
              <a:off x="8176374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059;p86">
              <a:extLst>
                <a:ext uri="{FF2B5EF4-FFF2-40B4-BE49-F238E27FC236}">
                  <a16:creationId xmlns:a16="http://schemas.microsoft.com/office/drawing/2014/main" id="{E5948030-9C36-40CA-AFF3-338199601C36}"/>
                </a:ext>
              </a:extLst>
            </p:cNvPr>
            <p:cNvSpPr/>
            <p:nvPr/>
          </p:nvSpPr>
          <p:spPr>
            <a:xfrm>
              <a:off x="8165023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060;p86">
              <a:extLst>
                <a:ext uri="{FF2B5EF4-FFF2-40B4-BE49-F238E27FC236}">
                  <a16:creationId xmlns:a16="http://schemas.microsoft.com/office/drawing/2014/main" id="{E7D9C0F4-1666-4BBA-ABC5-A18515D30DA5}"/>
                </a:ext>
              </a:extLst>
            </p:cNvPr>
            <p:cNvSpPr/>
            <p:nvPr/>
          </p:nvSpPr>
          <p:spPr>
            <a:xfrm>
              <a:off x="822104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061;p86">
              <a:extLst>
                <a:ext uri="{FF2B5EF4-FFF2-40B4-BE49-F238E27FC236}">
                  <a16:creationId xmlns:a16="http://schemas.microsoft.com/office/drawing/2014/main" id="{97E701E6-0B42-4D7B-A4E3-F9D3F3857631}"/>
                </a:ext>
              </a:extLst>
            </p:cNvPr>
            <p:cNvSpPr/>
            <p:nvPr/>
          </p:nvSpPr>
          <p:spPr>
            <a:xfrm>
              <a:off x="8181303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062;p86">
              <a:extLst>
                <a:ext uri="{FF2B5EF4-FFF2-40B4-BE49-F238E27FC236}">
                  <a16:creationId xmlns:a16="http://schemas.microsoft.com/office/drawing/2014/main" id="{5CBEF8F9-D1AB-4FAD-883D-8B8DFA2FD78F}"/>
                </a:ext>
              </a:extLst>
            </p:cNvPr>
            <p:cNvSpPr/>
            <p:nvPr/>
          </p:nvSpPr>
          <p:spPr>
            <a:xfrm>
              <a:off x="8195669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063;p86">
              <a:extLst>
                <a:ext uri="{FF2B5EF4-FFF2-40B4-BE49-F238E27FC236}">
                  <a16:creationId xmlns:a16="http://schemas.microsoft.com/office/drawing/2014/main" id="{7F883FAF-CBEC-4E5F-8ADF-2DBCD27A8625}"/>
                </a:ext>
              </a:extLst>
            </p:cNvPr>
            <p:cNvSpPr/>
            <p:nvPr/>
          </p:nvSpPr>
          <p:spPr>
            <a:xfrm>
              <a:off x="8176374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064;p86">
              <a:extLst>
                <a:ext uri="{FF2B5EF4-FFF2-40B4-BE49-F238E27FC236}">
                  <a16:creationId xmlns:a16="http://schemas.microsoft.com/office/drawing/2014/main" id="{99B82F79-35AA-4AFC-942B-E5C1529F874C}"/>
                </a:ext>
              </a:extLst>
            </p:cNvPr>
            <p:cNvSpPr/>
            <p:nvPr/>
          </p:nvSpPr>
          <p:spPr>
            <a:xfrm>
              <a:off x="8176374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065;p86">
              <a:extLst>
                <a:ext uri="{FF2B5EF4-FFF2-40B4-BE49-F238E27FC236}">
                  <a16:creationId xmlns:a16="http://schemas.microsoft.com/office/drawing/2014/main" id="{8838175F-1B33-4AF6-87B3-AAAF84AC53A5}"/>
                </a:ext>
              </a:extLst>
            </p:cNvPr>
            <p:cNvSpPr/>
            <p:nvPr/>
          </p:nvSpPr>
          <p:spPr>
            <a:xfrm>
              <a:off x="8176007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066;p86">
              <a:extLst>
                <a:ext uri="{FF2B5EF4-FFF2-40B4-BE49-F238E27FC236}">
                  <a16:creationId xmlns:a16="http://schemas.microsoft.com/office/drawing/2014/main" id="{A4E7D805-4403-40E0-ABF6-613EAD5A92EB}"/>
                </a:ext>
              </a:extLst>
            </p:cNvPr>
            <p:cNvSpPr/>
            <p:nvPr/>
          </p:nvSpPr>
          <p:spPr>
            <a:xfrm>
              <a:off x="8176374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067;p86">
              <a:extLst>
                <a:ext uri="{FF2B5EF4-FFF2-40B4-BE49-F238E27FC236}">
                  <a16:creationId xmlns:a16="http://schemas.microsoft.com/office/drawing/2014/main" id="{55C9D482-2A7C-4B5D-93FD-EB5D2E6F92B1}"/>
                </a:ext>
              </a:extLst>
            </p:cNvPr>
            <p:cNvSpPr/>
            <p:nvPr/>
          </p:nvSpPr>
          <p:spPr>
            <a:xfrm>
              <a:off x="8277040" y="2201858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068;p86">
              <a:extLst>
                <a:ext uri="{FF2B5EF4-FFF2-40B4-BE49-F238E27FC236}">
                  <a16:creationId xmlns:a16="http://schemas.microsoft.com/office/drawing/2014/main" id="{1F496072-813F-4ED4-86EB-CC56870BB28C}"/>
                </a:ext>
              </a:extLst>
            </p:cNvPr>
            <p:cNvSpPr/>
            <p:nvPr/>
          </p:nvSpPr>
          <p:spPr>
            <a:xfrm>
              <a:off x="8275913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069;p86">
              <a:extLst>
                <a:ext uri="{FF2B5EF4-FFF2-40B4-BE49-F238E27FC236}">
                  <a16:creationId xmlns:a16="http://schemas.microsoft.com/office/drawing/2014/main" id="{E023EAA6-BA16-462F-8EB6-E8B2535CE3DA}"/>
                </a:ext>
              </a:extLst>
            </p:cNvPr>
            <p:cNvSpPr/>
            <p:nvPr/>
          </p:nvSpPr>
          <p:spPr>
            <a:xfrm>
              <a:off x="8254705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070;p86">
              <a:extLst>
                <a:ext uri="{FF2B5EF4-FFF2-40B4-BE49-F238E27FC236}">
                  <a16:creationId xmlns:a16="http://schemas.microsoft.com/office/drawing/2014/main" id="{810D6C42-1544-486A-B02A-0BCAD0A45F2E}"/>
                </a:ext>
              </a:extLst>
            </p:cNvPr>
            <p:cNvSpPr/>
            <p:nvPr/>
          </p:nvSpPr>
          <p:spPr>
            <a:xfrm>
              <a:off x="8266056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071;p86">
              <a:extLst>
                <a:ext uri="{FF2B5EF4-FFF2-40B4-BE49-F238E27FC236}">
                  <a16:creationId xmlns:a16="http://schemas.microsoft.com/office/drawing/2014/main" id="{FBC773DF-1966-47C5-84B5-E6C4726F9C4E}"/>
                </a:ext>
              </a:extLst>
            </p:cNvPr>
            <p:cNvSpPr/>
            <p:nvPr/>
          </p:nvSpPr>
          <p:spPr>
            <a:xfrm>
              <a:off x="825470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72;p86">
              <a:extLst>
                <a:ext uri="{FF2B5EF4-FFF2-40B4-BE49-F238E27FC236}">
                  <a16:creationId xmlns:a16="http://schemas.microsoft.com/office/drawing/2014/main" id="{A0F298C9-F027-4DE7-916E-F5B522B3EAA0}"/>
                </a:ext>
              </a:extLst>
            </p:cNvPr>
            <p:cNvSpPr/>
            <p:nvPr/>
          </p:nvSpPr>
          <p:spPr>
            <a:xfrm>
              <a:off x="8310726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73;p86">
              <a:extLst>
                <a:ext uri="{FF2B5EF4-FFF2-40B4-BE49-F238E27FC236}">
                  <a16:creationId xmlns:a16="http://schemas.microsoft.com/office/drawing/2014/main" id="{7EA9F5C0-5F5A-44EF-8D9B-9EA00A1D3BFA}"/>
                </a:ext>
              </a:extLst>
            </p:cNvPr>
            <p:cNvSpPr/>
            <p:nvPr/>
          </p:nvSpPr>
          <p:spPr>
            <a:xfrm>
              <a:off x="8270984" y="2213314"/>
              <a:ext cx="34473" cy="89603"/>
            </a:xfrm>
            <a:custGeom>
              <a:avLst/>
              <a:gdLst/>
              <a:ahLst/>
              <a:cxnLst/>
              <a:rect l="l" t="t" r="r" b="b"/>
              <a:pathLst>
                <a:path w="1315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74;p86">
              <a:extLst>
                <a:ext uri="{FF2B5EF4-FFF2-40B4-BE49-F238E27FC236}">
                  <a16:creationId xmlns:a16="http://schemas.microsoft.com/office/drawing/2014/main" id="{FB706E37-E8F1-4C76-A4D4-E6AF141BFCB3}"/>
                </a:ext>
              </a:extLst>
            </p:cNvPr>
            <p:cNvSpPr/>
            <p:nvPr/>
          </p:nvSpPr>
          <p:spPr>
            <a:xfrm>
              <a:off x="8285376" y="2313875"/>
              <a:ext cx="5689" cy="11377"/>
            </a:xfrm>
            <a:custGeom>
              <a:avLst/>
              <a:gdLst/>
              <a:ahLst/>
              <a:cxnLst/>
              <a:rect l="l" t="t" r="r" b="b"/>
              <a:pathLst>
                <a:path w="217" h="434" extrusionOk="0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75;p86">
              <a:extLst>
                <a:ext uri="{FF2B5EF4-FFF2-40B4-BE49-F238E27FC236}">
                  <a16:creationId xmlns:a16="http://schemas.microsoft.com/office/drawing/2014/main" id="{6DEC4E6E-DEBC-41AA-84A3-81C69C818D4B}"/>
                </a:ext>
              </a:extLst>
            </p:cNvPr>
            <p:cNvSpPr/>
            <p:nvPr/>
          </p:nvSpPr>
          <p:spPr>
            <a:xfrm>
              <a:off x="8266056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76;p86">
              <a:extLst>
                <a:ext uri="{FF2B5EF4-FFF2-40B4-BE49-F238E27FC236}">
                  <a16:creationId xmlns:a16="http://schemas.microsoft.com/office/drawing/2014/main" id="{0A3E5373-9813-421B-9C18-EA7942898CAD}"/>
                </a:ext>
              </a:extLst>
            </p:cNvPr>
            <p:cNvSpPr/>
            <p:nvPr/>
          </p:nvSpPr>
          <p:spPr>
            <a:xfrm>
              <a:off x="8266056" y="2156821"/>
              <a:ext cx="31065" cy="50569"/>
            </a:xfrm>
            <a:custGeom>
              <a:avLst/>
              <a:gdLst/>
              <a:ahLst/>
              <a:cxnLst/>
              <a:rect l="l" t="t" r="r" b="b"/>
              <a:pathLst>
                <a:path w="1185" h="1929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77;p86">
              <a:extLst>
                <a:ext uri="{FF2B5EF4-FFF2-40B4-BE49-F238E27FC236}">
                  <a16:creationId xmlns:a16="http://schemas.microsoft.com/office/drawing/2014/main" id="{F1C093E2-F174-4297-807B-E1765D6C1AC4}"/>
                </a:ext>
              </a:extLst>
            </p:cNvPr>
            <p:cNvSpPr/>
            <p:nvPr/>
          </p:nvSpPr>
          <p:spPr>
            <a:xfrm>
              <a:off x="8265689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78;p86">
              <a:extLst>
                <a:ext uri="{FF2B5EF4-FFF2-40B4-BE49-F238E27FC236}">
                  <a16:creationId xmlns:a16="http://schemas.microsoft.com/office/drawing/2014/main" id="{6D36C969-B09A-46D0-ABEE-A642C28F33C3}"/>
                </a:ext>
              </a:extLst>
            </p:cNvPr>
            <p:cNvSpPr/>
            <p:nvPr/>
          </p:nvSpPr>
          <p:spPr>
            <a:xfrm>
              <a:off x="8266056" y="2156821"/>
              <a:ext cx="31065" cy="20474"/>
            </a:xfrm>
            <a:custGeom>
              <a:avLst/>
              <a:gdLst/>
              <a:ahLst/>
              <a:cxnLst/>
              <a:rect l="l" t="t" r="r" b="b"/>
              <a:pathLst>
                <a:path w="1185" h="78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00972DE-737F-463B-898E-3D6E8B0E99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190" y="1098614"/>
            <a:ext cx="1175900" cy="4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PUNTOS DE ATENCIÓN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EC0A370-5C99-415D-A763-CA44F5E55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01147"/>
              </p:ext>
            </p:extLst>
          </p:nvPr>
        </p:nvGraphicFramePr>
        <p:xfrm>
          <a:off x="93464" y="906416"/>
          <a:ext cx="6237668" cy="4838232"/>
        </p:xfrm>
        <a:graphic>
          <a:graphicData uri="http://schemas.openxmlformats.org/drawingml/2006/table">
            <a:tbl>
              <a:tblPr/>
              <a:tblGrid>
                <a:gridCol w="619343">
                  <a:extLst>
                    <a:ext uri="{9D8B030D-6E8A-4147-A177-3AD203B41FA5}">
                      <a16:colId xmlns:a16="http://schemas.microsoft.com/office/drawing/2014/main" val="44651896"/>
                    </a:ext>
                  </a:extLst>
                </a:gridCol>
                <a:gridCol w="1473814">
                  <a:extLst>
                    <a:ext uri="{9D8B030D-6E8A-4147-A177-3AD203B41FA5}">
                      <a16:colId xmlns:a16="http://schemas.microsoft.com/office/drawing/2014/main" val="3911775178"/>
                    </a:ext>
                  </a:extLst>
                </a:gridCol>
                <a:gridCol w="1438056">
                  <a:extLst>
                    <a:ext uri="{9D8B030D-6E8A-4147-A177-3AD203B41FA5}">
                      <a16:colId xmlns:a16="http://schemas.microsoft.com/office/drawing/2014/main" val="2645769865"/>
                    </a:ext>
                  </a:extLst>
                </a:gridCol>
                <a:gridCol w="2706455">
                  <a:extLst>
                    <a:ext uri="{9D8B030D-6E8A-4147-A177-3AD203B41FA5}">
                      <a16:colId xmlns:a16="http://schemas.microsoft.com/office/drawing/2014/main" val="3188147614"/>
                    </a:ext>
                  </a:extLst>
                </a:gridCol>
              </a:tblGrid>
              <a:tr h="31530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RED CADES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172399"/>
                  </a:ext>
                </a:extLst>
              </a:tr>
              <a:tr h="481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Zona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Sedes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Dirección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Horario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62036"/>
                  </a:ext>
                </a:extLst>
              </a:tr>
              <a:tr h="4895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SUBA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 45 103B 90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2730"/>
                  </a:ext>
                </a:extLst>
              </a:tr>
              <a:tr h="207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CADE SERVITA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165 #7-39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58923"/>
                  </a:ext>
                </a:extLst>
              </a:tr>
              <a:tr h="4895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CAD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AK 30 No. 25-90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97290"/>
                  </a:ext>
                </a:extLst>
              </a:tr>
              <a:tr h="4895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ENGATIVA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 113b #66-54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92484"/>
                  </a:ext>
                </a:extLst>
              </a:tr>
              <a:tr h="489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20 JULIO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KR 5A 30C 20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91889"/>
                  </a:ext>
                </a:extLst>
              </a:tr>
              <a:tr h="4895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MANITAS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Carrera 18 L 70 B-50 SUR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64395"/>
                  </a:ext>
                </a:extLst>
              </a:tr>
              <a:tr h="4076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CADE SANTA LUCIA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Av. Caracas No. 41B – 30 sur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551136"/>
                  </a:ext>
                </a:extLst>
              </a:tr>
              <a:tr h="4895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186" marR="6186" marT="61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BOSA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 57R SUR 72D 12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28951"/>
                  </a:ext>
                </a:extLst>
              </a:tr>
              <a:tr h="4895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SUPERCADE AMERICAS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AK 86 43 55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 a viernes de 7:00 a.m. a 4:00 p.m.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Sábados de 8:00 a.m. a 12 m.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8343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D3A833A-1A29-4655-99BF-CEBF2F5AB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39238"/>
              </p:ext>
            </p:extLst>
          </p:nvPr>
        </p:nvGraphicFramePr>
        <p:xfrm>
          <a:off x="6476104" y="906416"/>
          <a:ext cx="5646056" cy="4838234"/>
        </p:xfrm>
        <a:graphic>
          <a:graphicData uri="http://schemas.openxmlformats.org/drawingml/2006/table">
            <a:tbl>
              <a:tblPr/>
              <a:tblGrid>
                <a:gridCol w="485518">
                  <a:extLst>
                    <a:ext uri="{9D8B030D-6E8A-4147-A177-3AD203B41FA5}">
                      <a16:colId xmlns:a16="http://schemas.microsoft.com/office/drawing/2014/main" val="3219439665"/>
                    </a:ext>
                  </a:extLst>
                </a:gridCol>
                <a:gridCol w="1853218">
                  <a:extLst>
                    <a:ext uri="{9D8B030D-6E8A-4147-A177-3AD203B41FA5}">
                      <a16:colId xmlns:a16="http://schemas.microsoft.com/office/drawing/2014/main" val="591411118"/>
                    </a:ext>
                  </a:extLst>
                </a:gridCol>
                <a:gridCol w="1485113">
                  <a:extLst>
                    <a:ext uri="{9D8B030D-6E8A-4147-A177-3AD203B41FA5}">
                      <a16:colId xmlns:a16="http://schemas.microsoft.com/office/drawing/2014/main" val="839609864"/>
                    </a:ext>
                  </a:extLst>
                </a:gridCol>
                <a:gridCol w="1822207">
                  <a:extLst>
                    <a:ext uri="{9D8B030D-6E8A-4147-A177-3AD203B41FA5}">
                      <a16:colId xmlns:a16="http://schemas.microsoft.com/office/drawing/2014/main" val="1608191335"/>
                    </a:ext>
                  </a:extLst>
                </a:gridCol>
              </a:tblGrid>
              <a:tr h="37859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PUNTOS PROPIOS ATENCIÓN PRESENCIAL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20912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PUNTO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HORARIO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83967"/>
                  </a:ext>
                </a:extLst>
              </a:tr>
              <a:tr h="79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Atención Niza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 SUBA 118-53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Horario: Lunes a viernes de 8:00 am a 4:30pm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73033"/>
                  </a:ext>
                </a:extLst>
              </a:tr>
              <a:tr h="79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Atención San Diego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CARRERA 7 # 33 - 53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Horario: Lunes a viernes de 8:00 am a 4:30pm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89511"/>
                  </a:ext>
                </a:extLst>
              </a:tr>
              <a:tr h="79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Atención Centro Nariño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22C # 40 - 99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Horario: Lunes a viernes de 8:00 am a 4:30pm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33249"/>
                  </a:ext>
                </a:extLst>
              </a:tr>
              <a:tr h="79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Atención San Benito – Zona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Carrera 19 C No.55-64/72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Horario: Lunes a viernes de 8:00 am a 4:30pm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20988"/>
                  </a:ext>
                </a:extLst>
              </a:tr>
              <a:tr h="79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Atención UNISUR - Zona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Carrera 4 No. 28 -10 (Soacha)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Horario: Lunes a viernes de 8:00 am a 4:30pm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1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PUNTOS DE ATENCIÓN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69582E-7FBC-484B-B6FD-ACC036612F46}"/>
              </a:ext>
            </a:extLst>
          </p:cNvPr>
          <p:cNvSpPr txBox="1"/>
          <p:nvPr/>
        </p:nvSpPr>
        <p:spPr>
          <a:xfrm>
            <a:off x="6211816" y="3744427"/>
            <a:ext cx="5046977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La Empresa de Acueducto y Alcantarillado de Bogotá ha venido renovando los Puntos de Atención </a:t>
            </a:r>
            <a:r>
              <a:rPr lang="es-MX" dirty="0">
                <a:solidFill>
                  <a:schemeClr val="bg1"/>
                </a:solidFill>
                <a:effectLst/>
              </a:rPr>
              <a:t>de la ciudad para mejorar la experiencia de los usuarios y facilitar el acceso a la población con discapacidad física y visual.</a:t>
            </a:r>
            <a:r>
              <a:rPr lang="es-CO" dirty="0">
                <a:solidFill>
                  <a:schemeClr val="bg1"/>
                </a:solidFill>
              </a:rPr>
              <a:t> Actualmente ya están todos los puntos propios funcionando.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862E7D-C0D8-4E76-8DA4-D1436DD8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920469"/>
            <a:ext cx="3400668" cy="26438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376B90-8D59-421B-B37B-02223ACEC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53" y="763870"/>
            <a:ext cx="3704997" cy="51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-21138" y="614098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-21138" y="105668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Comportamiento General de las PQR 2022 – 2023	</a:t>
            </a:r>
            <a:endParaRPr lang="en-US" sz="28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28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B1235-5026-4BD0-90AA-2491F4BDE839}"/>
              </a:ext>
            </a:extLst>
          </p:cNvPr>
          <p:cNvSpPr txBox="1"/>
          <p:nvPr/>
        </p:nvSpPr>
        <p:spPr>
          <a:xfrm>
            <a:off x="65903" y="4643464"/>
            <a:ext cx="12126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En esta gráfica general de las PQRS presentadas en el  año 2022 y  comparada con lo que va del año 2023 (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junio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), en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promedio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se evidencia que presenta disminución en las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reclamaciones 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 facturación, presentando un descenso del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-17%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; esto obedece a que el promedio del año 2022 presentó picos altos en varios meses del año y que en los últimos 5 meses se acerca al comportamiento del año 2019 que era de 5.500 reclamos promedio 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El promedio mensual de las PQRS de este año (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Corte junio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 es de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81.824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PQRS, y comparado con el año anterior (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Corte a junio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 fue de 81.324, por lo tanto se evidencia un aumento del 0,6%, esto obedece a que se han recibido en promedio 500 más PQRS.</a:t>
            </a:r>
          </a:p>
          <a:p>
            <a:pPr algn="just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115265F-973D-41E5-BD84-2D0DBD2BC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69440"/>
              </p:ext>
            </p:extLst>
          </p:nvPr>
        </p:nvGraphicFramePr>
        <p:xfrm>
          <a:off x="0" y="780318"/>
          <a:ext cx="12126097" cy="403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459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Comportamiento PQRS Por Clase y actividad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829AC50-5635-48DD-B43D-AE52A9A44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53750"/>
              </p:ext>
            </p:extLst>
          </p:nvPr>
        </p:nvGraphicFramePr>
        <p:xfrm>
          <a:off x="152030" y="804622"/>
          <a:ext cx="5064403" cy="1835080"/>
        </p:xfrm>
        <a:graphic>
          <a:graphicData uri="http://schemas.openxmlformats.org/drawingml/2006/table">
            <a:tbl>
              <a:tblPr firstRow="1" firstCol="1" bandRow="1"/>
              <a:tblGrid>
                <a:gridCol w="1665626">
                  <a:extLst>
                    <a:ext uri="{9D8B030D-6E8A-4147-A177-3AD203B41FA5}">
                      <a16:colId xmlns:a16="http://schemas.microsoft.com/office/drawing/2014/main" val="4196081092"/>
                    </a:ext>
                  </a:extLst>
                </a:gridCol>
                <a:gridCol w="1665626">
                  <a:extLst>
                    <a:ext uri="{9D8B030D-6E8A-4147-A177-3AD203B41FA5}">
                      <a16:colId xmlns:a16="http://schemas.microsoft.com/office/drawing/2014/main" val="3965518587"/>
                    </a:ext>
                  </a:extLst>
                </a:gridCol>
                <a:gridCol w="1733151">
                  <a:extLst>
                    <a:ext uri="{9D8B030D-6E8A-4147-A177-3AD203B41FA5}">
                      <a16:colId xmlns:a16="http://schemas.microsoft.com/office/drawing/2014/main" val="936962474"/>
                    </a:ext>
                  </a:extLst>
                </a:gridCol>
              </a:tblGrid>
              <a:tr h="6435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PETICIONES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347472" algn="l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Verificar chequeo medidor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4.813 registros equivalente al 74% del total de Peticiones.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6471887"/>
                  </a:ext>
                </a:extLst>
              </a:tr>
              <a:tr h="646286">
                <a:tc vMerge="1">
                  <a:txBody>
                    <a:bodyPr/>
                    <a:lstStyle/>
                    <a:p>
                      <a:pPr algn="ctr" rtl="0" fontAlgn="ctr"/>
                      <a:endParaRPr lang="es-CO" sz="9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50800" dir="5400000" sx="130000" sy="130000" algn="ctr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347472" algn="l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Servicio a Solicitud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1.135 registros equivalente al 17% del total de Peticiones.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3946402"/>
                  </a:ext>
                </a:extLst>
              </a:tr>
              <a:tr h="460030">
                <a:tc vMerge="1">
                  <a:txBody>
                    <a:bodyPr/>
                    <a:lstStyle/>
                    <a:p>
                      <a:pPr algn="ctr" rtl="0" fontAlgn="ctr"/>
                      <a:endParaRPr lang="es-CO" sz="9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50800" dir="5400000" sx="130000" sy="130000" algn="ctr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total de Peticiones a JUNIO para el 2022 fue de 9.283 V/S 6.547 para el 2023, marca una disminución del -29%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968578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2E548-5634-4EF4-BC86-FABD74810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57123"/>
              </p:ext>
            </p:extLst>
          </p:nvPr>
        </p:nvGraphicFramePr>
        <p:xfrm>
          <a:off x="152030" y="2640218"/>
          <a:ext cx="5064404" cy="1907892"/>
        </p:xfrm>
        <a:graphic>
          <a:graphicData uri="http://schemas.openxmlformats.org/drawingml/2006/table">
            <a:tbl>
              <a:tblPr/>
              <a:tblGrid>
                <a:gridCol w="1643710">
                  <a:extLst>
                    <a:ext uri="{9D8B030D-6E8A-4147-A177-3AD203B41FA5}">
                      <a16:colId xmlns:a16="http://schemas.microsoft.com/office/drawing/2014/main" val="4124422354"/>
                    </a:ext>
                  </a:extLst>
                </a:gridCol>
                <a:gridCol w="1710347">
                  <a:extLst>
                    <a:ext uri="{9D8B030D-6E8A-4147-A177-3AD203B41FA5}">
                      <a16:colId xmlns:a16="http://schemas.microsoft.com/office/drawing/2014/main" val="4110372747"/>
                    </a:ext>
                  </a:extLst>
                </a:gridCol>
                <a:gridCol w="1710347">
                  <a:extLst>
                    <a:ext uri="{9D8B030D-6E8A-4147-A177-3AD203B41FA5}">
                      <a16:colId xmlns:a16="http://schemas.microsoft.com/office/drawing/2014/main" val="2758528704"/>
                    </a:ext>
                  </a:extLst>
                </a:gridCol>
              </a:tblGrid>
              <a:tr h="81560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RECLAMOS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Revisiones internas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36.012 registros equivalente al 87% del total de Reclamos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93214"/>
                  </a:ext>
                </a:extLst>
              </a:tr>
              <a:tr h="5554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Desviación Significativa alto consumo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1.294 registros equivalente al  3% del total de reclamos.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25552"/>
                  </a:ext>
                </a:extLst>
              </a:tr>
              <a:tr h="5368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Disminución del  -17% entre el año 2023 y el 2022, con 8.166 menos reclamos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7751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8DF94DF-0CB7-4F18-AB07-913CCAEE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56539"/>
              </p:ext>
            </p:extLst>
          </p:nvPr>
        </p:nvGraphicFramePr>
        <p:xfrm>
          <a:off x="6385468" y="890823"/>
          <a:ext cx="5466897" cy="1399184"/>
        </p:xfrm>
        <a:graphic>
          <a:graphicData uri="http://schemas.openxmlformats.org/drawingml/2006/table">
            <a:tbl>
              <a:tblPr/>
              <a:tblGrid>
                <a:gridCol w="1801945">
                  <a:extLst>
                    <a:ext uri="{9D8B030D-6E8A-4147-A177-3AD203B41FA5}">
                      <a16:colId xmlns:a16="http://schemas.microsoft.com/office/drawing/2014/main" val="2864926867"/>
                    </a:ext>
                  </a:extLst>
                </a:gridCol>
                <a:gridCol w="1339255">
                  <a:extLst>
                    <a:ext uri="{9D8B030D-6E8A-4147-A177-3AD203B41FA5}">
                      <a16:colId xmlns:a16="http://schemas.microsoft.com/office/drawing/2014/main" val="615895663"/>
                    </a:ext>
                  </a:extLst>
                </a:gridCol>
                <a:gridCol w="2325697">
                  <a:extLst>
                    <a:ext uri="{9D8B030D-6E8A-4147-A177-3AD203B41FA5}">
                      <a16:colId xmlns:a16="http://schemas.microsoft.com/office/drawing/2014/main" val="3113470151"/>
                    </a:ext>
                  </a:extLst>
                </a:gridCol>
              </a:tblGrid>
              <a:tr h="6995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QUEJAS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Quejas Contra la actuación de un funcionario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 de JUNIO de 2023 fue de 235 registros.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97572"/>
                  </a:ext>
                </a:extLst>
              </a:tr>
              <a:tr h="6995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registros a corte JUNIO 2022: 414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registros a corte JUNIO 2023: 235</a:t>
                      </a:r>
                    </a:p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Disminuyó -43% entre el año 2022 y el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76681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6CB2BBE-E917-4DE9-87FF-B3D8D9DEE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85298"/>
              </p:ext>
            </p:extLst>
          </p:nvPr>
        </p:nvGraphicFramePr>
        <p:xfrm>
          <a:off x="6385469" y="2397365"/>
          <a:ext cx="5466897" cy="1452942"/>
        </p:xfrm>
        <a:graphic>
          <a:graphicData uri="http://schemas.openxmlformats.org/drawingml/2006/table">
            <a:tbl>
              <a:tblPr/>
              <a:tblGrid>
                <a:gridCol w="1798002">
                  <a:extLst>
                    <a:ext uri="{9D8B030D-6E8A-4147-A177-3AD203B41FA5}">
                      <a16:colId xmlns:a16="http://schemas.microsoft.com/office/drawing/2014/main" val="2901927129"/>
                    </a:ext>
                  </a:extLst>
                </a:gridCol>
                <a:gridCol w="1798002">
                  <a:extLst>
                    <a:ext uri="{9D8B030D-6E8A-4147-A177-3AD203B41FA5}">
                      <a16:colId xmlns:a16="http://schemas.microsoft.com/office/drawing/2014/main" val="970413888"/>
                    </a:ext>
                  </a:extLst>
                </a:gridCol>
                <a:gridCol w="1870893">
                  <a:extLst>
                    <a:ext uri="{9D8B030D-6E8A-4147-A177-3AD203B41FA5}">
                      <a16:colId xmlns:a16="http://schemas.microsoft.com/office/drawing/2014/main" val="4031748234"/>
                    </a:ext>
                  </a:extLst>
                </a:gridCol>
              </a:tblGrid>
              <a:tr h="41082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RECURSOS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de Reposición y Subsidiario de Apelación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6.563 registros equivalente al 94% del total.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65253"/>
                  </a:ext>
                </a:extLst>
              </a:tr>
              <a:tr h="5704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Recurso de Reposición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registros equivalente al  3% del total.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36411"/>
                  </a:ext>
                </a:extLst>
              </a:tr>
              <a:tr h="471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Disminuyó el -17% en la tipología relacionada con Recursos entre el año 2023 y el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7464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511B37A3-47CD-4CEC-89C3-1039969D3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30819"/>
              </p:ext>
            </p:extLst>
          </p:nvPr>
        </p:nvGraphicFramePr>
        <p:xfrm>
          <a:off x="6385469" y="4117400"/>
          <a:ext cx="5466897" cy="1834206"/>
        </p:xfrm>
        <a:graphic>
          <a:graphicData uri="http://schemas.openxmlformats.org/drawingml/2006/table">
            <a:tbl>
              <a:tblPr/>
              <a:tblGrid>
                <a:gridCol w="1798002">
                  <a:extLst>
                    <a:ext uri="{9D8B030D-6E8A-4147-A177-3AD203B41FA5}">
                      <a16:colId xmlns:a16="http://schemas.microsoft.com/office/drawing/2014/main" val="2486657013"/>
                    </a:ext>
                  </a:extLst>
                </a:gridCol>
                <a:gridCol w="1798002">
                  <a:extLst>
                    <a:ext uri="{9D8B030D-6E8A-4147-A177-3AD203B41FA5}">
                      <a16:colId xmlns:a16="http://schemas.microsoft.com/office/drawing/2014/main" val="1541211336"/>
                    </a:ext>
                  </a:extLst>
                </a:gridCol>
                <a:gridCol w="1870893">
                  <a:extLst>
                    <a:ext uri="{9D8B030D-6E8A-4147-A177-3AD203B41FA5}">
                      <a16:colId xmlns:a16="http://schemas.microsoft.com/office/drawing/2014/main" val="1126297007"/>
                    </a:ext>
                  </a:extLst>
                </a:gridCol>
              </a:tblGrid>
              <a:tr h="66487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SOLICITUDES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EAAB-ESP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247.063 registros equivalente al 57% del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098192"/>
                  </a:ext>
                </a:extLst>
              </a:tr>
              <a:tr h="6648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40.993 registros  equivalente al 9% del total.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603768"/>
                  </a:ext>
                </a:extLst>
              </a:tr>
              <a:tr h="5044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del 4% entre el año 2023 y el 2022 Corte a JUNIO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3577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B95E9EB-1F0C-4C3F-96AC-1967888FE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59291"/>
              </p:ext>
            </p:extLst>
          </p:nvPr>
        </p:nvGraphicFramePr>
        <p:xfrm>
          <a:off x="152031" y="4633858"/>
          <a:ext cx="5064402" cy="1419522"/>
        </p:xfrm>
        <a:graphic>
          <a:graphicData uri="http://schemas.openxmlformats.org/drawingml/2006/table">
            <a:tbl>
              <a:tblPr/>
              <a:tblGrid>
                <a:gridCol w="1665626">
                  <a:extLst>
                    <a:ext uri="{9D8B030D-6E8A-4147-A177-3AD203B41FA5}">
                      <a16:colId xmlns:a16="http://schemas.microsoft.com/office/drawing/2014/main" val="2901927129"/>
                    </a:ext>
                  </a:extLst>
                </a:gridCol>
                <a:gridCol w="1665626">
                  <a:extLst>
                    <a:ext uri="{9D8B030D-6E8A-4147-A177-3AD203B41FA5}">
                      <a16:colId xmlns:a16="http://schemas.microsoft.com/office/drawing/2014/main" val="970413888"/>
                    </a:ext>
                  </a:extLst>
                </a:gridCol>
                <a:gridCol w="1733150">
                  <a:extLst>
                    <a:ext uri="{9D8B030D-6E8A-4147-A177-3AD203B41FA5}">
                      <a16:colId xmlns:a16="http://schemas.microsoft.com/office/drawing/2014/main" val="4031748234"/>
                    </a:ext>
                  </a:extLst>
                </a:gridCol>
              </a:tblGrid>
              <a:tr h="37320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FALLOS RECURSOS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 Recurso de Reposición en Subsidio de Apelación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2.979 registros equivalente al 87% del total.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65253"/>
                  </a:ext>
                </a:extLst>
              </a:tr>
              <a:tr h="6178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 SSPD Aclaratorio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registros equivalente al  6% del total.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36411"/>
                  </a:ext>
                </a:extLst>
              </a:tr>
              <a:tr h="4285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Disminución del  -32% en la tipología de Fallos de la SSPD relacionados con Recursos entre el año 2023 y el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0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Canales de Atención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2D03BA-2C90-427C-96DC-E7C76E435D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0419" y="807301"/>
            <a:ext cx="1651884" cy="15342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1FB074D-43CA-445A-A81F-EE5114603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680917"/>
              </p:ext>
            </p:extLst>
          </p:nvPr>
        </p:nvGraphicFramePr>
        <p:xfrm>
          <a:off x="4526060" y="992037"/>
          <a:ext cx="7588375" cy="487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519A7-08C2-41DC-B8F8-F08B6D4F1821}"/>
              </a:ext>
            </a:extLst>
          </p:cNvPr>
          <p:cNvSpPr txBox="1"/>
          <p:nvPr/>
        </p:nvSpPr>
        <p:spPr>
          <a:xfrm>
            <a:off x="77565" y="4892978"/>
            <a:ext cx="4334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Century Gothic" panose="020B0502020202020204" pitchFamily="34" charset="0"/>
              </a:rPr>
              <a:t>*Es importante aclarar que los datos del canal telefónico son todos aquellos que ameritan generación de contacto en Sistema de Información Comercial.</a:t>
            </a:r>
          </a:p>
          <a:p>
            <a:pPr algn="just"/>
            <a:r>
              <a:rPr lang="es-MX" sz="1100" dirty="0">
                <a:latin typeface="Century Gothic" panose="020B0502020202020204" pitchFamily="34" charset="0"/>
              </a:rPr>
              <a:t>No todas las llamadas que entran a la línea 116 son registradas en SAP, ejemplo horarios de atención, datos de apertura de caminatas ecológicas, etc. 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8CE29A7-DBAA-4D5C-AD5C-BD2EB35B2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44499"/>
              </p:ext>
            </p:extLst>
          </p:nvPr>
        </p:nvGraphicFramePr>
        <p:xfrm>
          <a:off x="77564" y="2864731"/>
          <a:ext cx="4448496" cy="1850144"/>
        </p:xfrm>
        <a:graphic>
          <a:graphicData uri="http://schemas.openxmlformats.org/drawingml/2006/table">
            <a:tbl>
              <a:tblPr/>
              <a:tblGrid>
                <a:gridCol w="1070828">
                  <a:extLst>
                    <a:ext uri="{9D8B030D-6E8A-4147-A177-3AD203B41FA5}">
                      <a16:colId xmlns:a16="http://schemas.microsoft.com/office/drawing/2014/main" val="3349344632"/>
                    </a:ext>
                  </a:extLst>
                </a:gridCol>
                <a:gridCol w="743315">
                  <a:extLst>
                    <a:ext uri="{9D8B030D-6E8A-4147-A177-3AD203B41FA5}">
                      <a16:colId xmlns:a16="http://schemas.microsoft.com/office/drawing/2014/main" val="2194061673"/>
                    </a:ext>
                  </a:extLst>
                </a:gridCol>
                <a:gridCol w="743315">
                  <a:extLst>
                    <a:ext uri="{9D8B030D-6E8A-4147-A177-3AD203B41FA5}">
                      <a16:colId xmlns:a16="http://schemas.microsoft.com/office/drawing/2014/main" val="4238837684"/>
                    </a:ext>
                  </a:extLst>
                </a:gridCol>
                <a:gridCol w="877168">
                  <a:extLst>
                    <a:ext uri="{9D8B030D-6E8A-4147-A177-3AD203B41FA5}">
                      <a16:colId xmlns:a16="http://schemas.microsoft.com/office/drawing/2014/main" val="1243040844"/>
                    </a:ext>
                  </a:extLst>
                </a:gridCol>
                <a:gridCol w="1013870">
                  <a:extLst>
                    <a:ext uri="{9D8B030D-6E8A-4147-A177-3AD203B41FA5}">
                      <a16:colId xmlns:a16="http://schemas.microsoft.com/office/drawing/2014/main" val="1361826077"/>
                    </a:ext>
                  </a:extLst>
                </a:gridCol>
              </a:tblGrid>
              <a:tr h="6027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PROCENTAJE DEL TOTAL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VARIACIÓN % 2022 V/S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02567"/>
                  </a:ext>
                </a:extLst>
              </a:tr>
              <a:tr h="2083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247801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03265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242.474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275.189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122024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8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2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Contactos Operación SUIT 2023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0A05D96-D02C-4912-96F6-B664252A8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286863"/>
              </p:ext>
            </p:extLst>
          </p:nvPr>
        </p:nvGraphicFramePr>
        <p:xfrm>
          <a:off x="304799" y="585883"/>
          <a:ext cx="11582402" cy="310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7BAF8F7-E9F7-4EE1-8CB7-4DE7979F2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6070"/>
              </p:ext>
            </p:extLst>
          </p:nvPr>
        </p:nvGraphicFramePr>
        <p:xfrm>
          <a:off x="1628774" y="3828690"/>
          <a:ext cx="9525002" cy="2044388"/>
        </p:xfrm>
        <a:graphic>
          <a:graphicData uri="http://schemas.openxmlformats.org/drawingml/2006/table">
            <a:tbl>
              <a:tblPr/>
              <a:tblGrid>
                <a:gridCol w="799300">
                  <a:extLst>
                    <a:ext uri="{9D8B030D-6E8A-4147-A177-3AD203B41FA5}">
                      <a16:colId xmlns:a16="http://schemas.microsoft.com/office/drawing/2014/main" val="1724207635"/>
                    </a:ext>
                  </a:extLst>
                </a:gridCol>
                <a:gridCol w="3672976">
                  <a:extLst>
                    <a:ext uri="{9D8B030D-6E8A-4147-A177-3AD203B41FA5}">
                      <a16:colId xmlns:a16="http://schemas.microsoft.com/office/drawing/2014/main" val="3368456496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4155170960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3039093274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1852918674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26862391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1896517478"/>
                    </a:ext>
                  </a:extLst>
                </a:gridCol>
                <a:gridCol w="842121">
                  <a:extLst>
                    <a:ext uri="{9D8B030D-6E8A-4147-A177-3AD203B41FA5}">
                      <a16:colId xmlns:a16="http://schemas.microsoft.com/office/drawing/2014/main" val="3828748326"/>
                    </a:ext>
                  </a:extLst>
                </a:gridCol>
              </a:tblGrid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87981"/>
                  </a:ext>
                </a:extLst>
              </a:tr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Suspesión del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428697"/>
                  </a:ext>
                </a:extLst>
              </a:tr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Independización del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462110"/>
                  </a:ext>
                </a:extLst>
              </a:tr>
              <a:tr h="1758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Viabilidad y Disponibilidad de servicios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63665"/>
                  </a:ext>
                </a:extLst>
              </a:tr>
              <a:tr h="1758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Instalación temporal del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026389"/>
                  </a:ext>
                </a:extLst>
              </a:tr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Restablecimiento del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1.958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1.917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1.746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1.733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1.836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224682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de la Clase de uso de un inmueble al cual se le presta 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51072"/>
                  </a:ext>
                </a:extLst>
              </a:tr>
              <a:tr h="1758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Cambios en la factura del servicio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1.780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1.887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1.967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1.654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2.045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3747"/>
                  </a:ext>
                </a:extLst>
              </a:tr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a los servicios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331224"/>
                  </a:ext>
                </a:extLst>
              </a:tr>
              <a:tr h="1758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Instalación, mantenimiento o reparación de medidores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2.104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2.155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2.645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2.598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2.784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56692"/>
                  </a:ext>
                </a:extLst>
              </a:tr>
              <a:tr h="87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Duplicado de recibos de 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5.754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5.387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5.261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4.362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4.818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5.030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99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43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A05FEA7-C2FD-43A7-A342-CC5951C1B04D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Información de Interés para nuestros usuarios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EABCF-E55D-42B3-86EA-0A132FC0A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3925"/>
            <a:ext cx="7658100" cy="36014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2B9968-DA7D-4956-B1C6-97FA55223E0A}"/>
              </a:ext>
            </a:extLst>
          </p:cNvPr>
          <p:cNvSpPr txBox="1"/>
          <p:nvPr/>
        </p:nvSpPr>
        <p:spPr>
          <a:xfrm>
            <a:off x="8201024" y="2008092"/>
            <a:ext cx="37623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14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El 2 de julio, la Empresa de Acueducto y Alcantarillado de Bogotá (EAAB) llegó a sus 135 años.</a:t>
            </a:r>
          </a:p>
          <a:p>
            <a:pPr algn="just" rtl="0"/>
            <a:endParaRPr lang="es-MX" sz="1400" b="1" dirty="0">
              <a:solidFill>
                <a:srgbClr val="005095"/>
              </a:solidFill>
              <a:latin typeface="Century Gothic"/>
              <a:ea typeface="+mj-lt"/>
              <a:cs typeface="+mj-lt"/>
            </a:endParaRPr>
          </a:p>
          <a:p>
            <a:pPr algn="just" rtl="0"/>
            <a:r>
              <a:rPr lang="es-MX" sz="14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Una fecha para recordar ese día de 1888 cuando se instaló la primera tubería en hierro y que dio inicio al suministro de agua para la ciudad.</a:t>
            </a:r>
          </a:p>
          <a:p>
            <a:pPr algn="just" rtl="0"/>
            <a:endParaRPr lang="es-MX" sz="1400" b="1" dirty="0">
              <a:solidFill>
                <a:srgbClr val="005095"/>
              </a:solidFill>
              <a:latin typeface="Century Gothic"/>
              <a:ea typeface="+mj-lt"/>
              <a:cs typeface="+mj-lt"/>
            </a:endParaRPr>
          </a:p>
          <a:p>
            <a:pPr algn="just" rtl="0"/>
            <a:r>
              <a:rPr lang="es-MX" sz="14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La empresa es hoy un modelo de modernización sostenible gracias a los retos que asumió para llevar desarrollo y bienestar a la ciudadanía en medio de su rápido crecimiento y la adaptación a los cambios tecnológicas, culturales y ambientales e incluso la pandemia.</a:t>
            </a:r>
          </a:p>
        </p:txBody>
      </p:sp>
    </p:spTree>
    <p:extLst>
      <p:ext uri="{BB962C8B-B14F-4D97-AF65-F5344CB8AC3E}">
        <p14:creationId xmlns:p14="http://schemas.microsoft.com/office/powerpoint/2010/main" val="426026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9924</TotalTime>
  <Words>1578</Words>
  <Application>Microsoft Office PowerPoint</Application>
  <PresentationFormat>Panorámica</PresentationFormat>
  <Paragraphs>311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EMPRESA DE ACUEDUCTO Y ALCANTARILLADO DE BOGOTÁ E.S.P.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Vasquez Balanta</dc:creator>
  <cp:lastModifiedBy>Hugo Mauricio D Vivero Rodriguez</cp:lastModifiedBy>
  <cp:revision>222</cp:revision>
  <dcterms:created xsi:type="dcterms:W3CDTF">2020-08-10T12:19:35Z</dcterms:created>
  <dcterms:modified xsi:type="dcterms:W3CDTF">2023-07-11T17:14:30Z</dcterms:modified>
</cp:coreProperties>
</file>