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4" r:id="rId3"/>
    <p:sldId id="297" r:id="rId4"/>
    <p:sldId id="298" r:id="rId5"/>
    <p:sldId id="300" r:id="rId6"/>
    <p:sldId id="301" r:id="rId7"/>
    <p:sldId id="307" r:id="rId8"/>
    <p:sldId id="308" r:id="rId9"/>
    <p:sldId id="306" r:id="rId10"/>
    <p:sldId id="309" r:id="rId11"/>
    <p:sldId id="304" r:id="rId12"/>
    <p:sldId id="305" r:id="rId13"/>
    <p:sldId id="265" r:id="rId1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 Vasquez Balanta" initials="EVB" lastIdx="1" clrIdx="0">
    <p:extLst>
      <p:ext uri="{19B8F6BF-5375-455C-9EA6-DF929625EA0E}">
        <p15:presenceInfo xmlns:p15="http://schemas.microsoft.com/office/powerpoint/2012/main" userId="20e1d2fb25cbd9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6357" autoAdjust="0"/>
  </p:normalViewPr>
  <p:slideViewPr>
    <p:cSldViewPr snapToGrid="0">
      <p:cViewPr varScale="1">
        <p:scale>
          <a:sx n="63" d="100"/>
          <a:sy n="63" d="100"/>
        </p:scale>
        <p:origin x="61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5B5A8E-410D-4FB7-9F4A-6E69CA2C168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3545"/>
            <a:ext cx="12192000" cy="6858000"/>
          </a:xfrm>
          <a:prstGeom prst="rect">
            <a:avLst/>
          </a:prstGeom>
        </p:spPr>
      </p:pic>
      <p:pic>
        <p:nvPicPr>
          <p:cNvPr id="4" name="Imagen 3">
            <a:extLst>
              <a:ext uri="{FF2B5EF4-FFF2-40B4-BE49-F238E27FC236}">
                <a16:creationId xmlns:a16="http://schemas.microsoft.com/office/drawing/2014/main" id="{39EC7EA2-C2DF-2AEC-CC78-8957E215EEA9}"/>
              </a:ext>
            </a:extLst>
          </p:cNvPr>
          <p:cNvPicPr>
            <a:picLocks noChangeAspect="1"/>
          </p:cNvPicPr>
          <p:nvPr/>
        </p:nvPicPr>
        <p:blipFill>
          <a:blip r:embed="rId3"/>
          <a:stretch>
            <a:fillRect/>
          </a:stretch>
        </p:blipFill>
        <p:spPr>
          <a:xfrm>
            <a:off x="4187429" y="5355237"/>
            <a:ext cx="3817142" cy="853178"/>
          </a:xfrm>
          <a:prstGeom prst="rect">
            <a:avLst/>
          </a:prstGeom>
        </p:spPr>
      </p:pic>
      <p:sp>
        <p:nvSpPr>
          <p:cNvPr id="7" name="CuadroTexto 6">
            <a:extLst>
              <a:ext uri="{FF2B5EF4-FFF2-40B4-BE49-F238E27FC236}">
                <a16:creationId xmlns:a16="http://schemas.microsoft.com/office/drawing/2014/main" id="{D6F99864-D834-9CC9-4058-1EC20F9024F0}"/>
              </a:ext>
            </a:extLst>
          </p:cNvPr>
          <p:cNvSpPr txBox="1"/>
          <p:nvPr/>
        </p:nvSpPr>
        <p:spPr>
          <a:xfrm>
            <a:off x="478631" y="1371724"/>
            <a:ext cx="6602653" cy="2862322"/>
          </a:xfrm>
          <a:prstGeom prst="rect">
            <a:avLst/>
          </a:prstGeom>
          <a:noFill/>
        </p:spPr>
        <p:txBody>
          <a:bodyPr wrap="square" rtlCol="0">
            <a:spAutoFit/>
          </a:bodyPr>
          <a:lstStyle/>
          <a:p>
            <a:pPr>
              <a:lnSpc>
                <a:spcPts val="5400"/>
              </a:lnSpc>
            </a:pPr>
            <a:r>
              <a:rPr lang="es-CO" sz="4800" b="1" dirty="0">
                <a:solidFill>
                  <a:schemeClr val="bg1"/>
                </a:solidFill>
                <a:latin typeface="Arial Black" panose="020B0604020202020204" pitchFamily="34" charset="0"/>
                <a:cs typeface="Arial Black" panose="020B0604020202020204" pitchFamily="34" charset="0"/>
              </a:rPr>
              <a:t>EMPRESA DE ACUEDUCTO Y ALCANTARILLADO DE BOGOTÁ E.S.P. </a:t>
            </a:r>
          </a:p>
        </p:txBody>
      </p:sp>
      <p:sp>
        <p:nvSpPr>
          <p:cNvPr id="9" name="CuadroTexto 8">
            <a:extLst>
              <a:ext uri="{FF2B5EF4-FFF2-40B4-BE49-F238E27FC236}">
                <a16:creationId xmlns:a16="http://schemas.microsoft.com/office/drawing/2014/main" id="{10B1B100-A22F-A76A-6DF2-BE31962D95C1}"/>
              </a:ext>
            </a:extLst>
          </p:cNvPr>
          <p:cNvSpPr txBox="1"/>
          <p:nvPr/>
        </p:nvSpPr>
        <p:spPr>
          <a:xfrm>
            <a:off x="7761766" y="1525613"/>
            <a:ext cx="3951601" cy="2554545"/>
          </a:xfrm>
          <a:prstGeom prst="rect">
            <a:avLst/>
          </a:prstGeom>
          <a:noFill/>
        </p:spPr>
        <p:txBody>
          <a:bodyPr wrap="square" rtlCol="0">
            <a:spAutoFit/>
          </a:bodyPr>
          <a:lstStyle/>
          <a:p>
            <a:pPr>
              <a:lnSpc>
                <a:spcPts val="4000"/>
              </a:lnSpc>
            </a:pPr>
            <a:r>
              <a:rPr lang="es-CO" sz="4000" dirty="0">
                <a:solidFill>
                  <a:schemeClr val="bg1"/>
                </a:solidFill>
                <a:latin typeface="Arial" panose="020B0604020202020204" pitchFamily="34" charset="0"/>
                <a:cs typeface="Arial" panose="020B0604020202020204" pitchFamily="34" charset="0"/>
              </a:rPr>
              <a:t>MÁS CERCA DE NUESTROS USUARIOS</a:t>
            </a:r>
          </a:p>
          <a:p>
            <a:pPr>
              <a:lnSpc>
                <a:spcPts val="2400"/>
              </a:lnSpc>
            </a:pPr>
            <a:r>
              <a:rPr lang="es-CO" sz="2400" spc="300" dirty="0">
                <a:solidFill>
                  <a:schemeClr val="bg1"/>
                </a:solidFill>
                <a:latin typeface="Arial" panose="020B0604020202020204" pitchFamily="34" charset="0"/>
                <a:cs typeface="Arial" panose="020B0604020202020204" pitchFamily="34" charset="0"/>
              </a:rPr>
              <a:t>CONSOLIDADO PQRS MES DE </a:t>
            </a:r>
            <a:r>
              <a:rPr lang="es-CO" sz="2400" b="1" spc="300" dirty="0">
                <a:solidFill>
                  <a:schemeClr val="bg1"/>
                </a:solidFill>
                <a:latin typeface="Arial" panose="020B0604020202020204" pitchFamily="34" charset="0"/>
                <a:cs typeface="Arial" panose="020B0604020202020204" pitchFamily="34" charset="0"/>
              </a:rPr>
              <a:t>FEBRERO 2024</a:t>
            </a:r>
          </a:p>
        </p:txBody>
      </p:sp>
    </p:spTree>
    <p:extLst>
      <p:ext uri="{BB962C8B-B14F-4D97-AF65-F5344CB8AC3E}">
        <p14:creationId xmlns:p14="http://schemas.microsoft.com/office/powerpoint/2010/main" val="1159156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965577"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DE USO CORTE A FEBRERO 2023 - 2024</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4" name="Imagen 3">
            <a:extLst>
              <a:ext uri="{FF2B5EF4-FFF2-40B4-BE49-F238E27FC236}">
                <a16:creationId xmlns:a16="http://schemas.microsoft.com/office/drawing/2014/main" id="{6AA77D70-580C-49ED-9B43-5C807932E7ED}"/>
              </a:ext>
            </a:extLst>
          </p:cNvPr>
          <p:cNvPicPr>
            <a:picLocks noChangeAspect="1"/>
          </p:cNvPicPr>
          <p:nvPr/>
        </p:nvPicPr>
        <p:blipFill>
          <a:blip r:embed="rId3"/>
          <a:stretch>
            <a:fillRect/>
          </a:stretch>
        </p:blipFill>
        <p:spPr>
          <a:xfrm>
            <a:off x="1776548" y="702995"/>
            <a:ext cx="7559720" cy="5263329"/>
          </a:xfrm>
          <a:prstGeom prst="rect">
            <a:avLst/>
          </a:prstGeom>
        </p:spPr>
      </p:pic>
    </p:spTree>
    <p:extLst>
      <p:ext uri="{BB962C8B-B14F-4D97-AF65-F5344CB8AC3E}">
        <p14:creationId xmlns:p14="http://schemas.microsoft.com/office/powerpoint/2010/main" val="4894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9831979"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CANALES DE ATENCIÓN FEBRERO  2023 - 2024</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AA31B428-81F9-4B7B-95F5-AC1745495CFE}"/>
              </a:ext>
            </a:extLst>
          </p:cNvPr>
          <p:cNvSpPr txBox="1"/>
          <p:nvPr/>
        </p:nvSpPr>
        <p:spPr>
          <a:xfrm>
            <a:off x="9672452" y="2008884"/>
            <a:ext cx="2063932" cy="2292935"/>
          </a:xfrm>
          <a:prstGeom prst="rect">
            <a:avLst/>
          </a:prstGeom>
          <a:noFill/>
        </p:spPr>
        <p:txBody>
          <a:bodyPr wrap="square" rtlCol="0">
            <a:spAutoFit/>
          </a:bodyPr>
          <a:lstStyle/>
          <a:p>
            <a:pPr algn="just"/>
            <a:r>
              <a:rPr lang="es-MX" sz="1100" b="1" dirty="0">
                <a:latin typeface="Century Gothic" panose="020B0502020202020204" pitchFamily="34" charset="0"/>
              </a:rPr>
              <a:t>*Es importante aclarar que los datos del canal telefónico son todos aquellos que ameritan generación de contacto en Sistema de Información Comercial.</a:t>
            </a:r>
          </a:p>
          <a:p>
            <a:pPr algn="just"/>
            <a:r>
              <a:rPr lang="es-MX" sz="1100" dirty="0">
                <a:latin typeface="Century Gothic" panose="020B0502020202020204" pitchFamily="34" charset="0"/>
              </a:rPr>
              <a:t>No todas las llamadas que entran a la línea 116 son registradas en SAP, ejemplo horarios de atención, datos de apertura de caminatas ecológicas, etc. </a:t>
            </a:r>
            <a:endParaRPr lang="es-CO" sz="1100" dirty="0">
              <a:latin typeface="Century Gothic" panose="020B0502020202020204" pitchFamily="34" charset="0"/>
            </a:endParaRPr>
          </a:p>
        </p:txBody>
      </p:sp>
      <p:pic>
        <p:nvPicPr>
          <p:cNvPr id="14" name="Imagen 13">
            <a:extLst>
              <a:ext uri="{FF2B5EF4-FFF2-40B4-BE49-F238E27FC236}">
                <a16:creationId xmlns:a16="http://schemas.microsoft.com/office/drawing/2014/main" id="{AC963B4E-07D7-4D50-89D4-C9B51AF7378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831980" y="4643557"/>
            <a:ext cx="808011" cy="808011"/>
          </a:xfrm>
          <a:prstGeom prst="rect">
            <a:avLst/>
          </a:prstGeom>
        </p:spPr>
      </p:pic>
      <p:pic>
        <p:nvPicPr>
          <p:cNvPr id="15" name="Imagen 14">
            <a:extLst>
              <a:ext uri="{FF2B5EF4-FFF2-40B4-BE49-F238E27FC236}">
                <a16:creationId xmlns:a16="http://schemas.microsoft.com/office/drawing/2014/main" id="{246FB8D9-3A88-4CAA-8147-DAAD1963E66B}"/>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758343" y="4643557"/>
            <a:ext cx="401695" cy="401695"/>
          </a:xfrm>
          <a:prstGeom prst="rect">
            <a:avLst/>
          </a:prstGeom>
        </p:spPr>
      </p:pic>
      <p:pic>
        <p:nvPicPr>
          <p:cNvPr id="16" name="Imagen 15">
            <a:extLst>
              <a:ext uri="{FF2B5EF4-FFF2-40B4-BE49-F238E27FC236}">
                <a16:creationId xmlns:a16="http://schemas.microsoft.com/office/drawing/2014/main" id="{8475233C-D059-48CA-8E6C-F210AFA4C916}"/>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160038" y="5045252"/>
            <a:ext cx="320564" cy="320564"/>
          </a:xfrm>
          <a:prstGeom prst="rect">
            <a:avLst/>
          </a:prstGeom>
        </p:spPr>
      </p:pic>
      <p:pic>
        <p:nvPicPr>
          <p:cNvPr id="17" name="Imagen 16">
            <a:extLst>
              <a:ext uri="{FF2B5EF4-FFF2-40B4-BE49-F238E27FC236}">
                <a16:creationId xmlns:a16="http://schemas.microsoft.com/office/drawing/2014/main" id="{47DD0056-51F0-47A8-B620-F2265C0952AC}"/>
              </a:ext>
            </a:extLst>
          </p:cNvPr>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576855" y="5451568"/>
            <a:ext cx="319058" cy="319058"/>
          </a:xfrm>
          <a:prstGeom prst="rect">
            <a:avLst/>
          </a:prstGeom>
        </p:spPr>
      </p:pic>
      <p:pic>
        <p:nvPicPr>
          <p:cNvPr id="10" name="Imagen 9">
            <a:extLst>
              <a:ext uri="{FF2B5EF4-FFF2-40B4-BE49-F238E27FC236}">
                <a16:creationId xmlns:a16="http://schemas.microsoft.com/office/drawing/2014/main" id="{12470447-2DF5-4DF3-BA41-679167D6C638}"/>
              </a:ext>
            </a:extLst>
          </p:cNvPr>
          <p:cNvPicPr>
            <a:picLocks noChangeAspect="1"/>
          </p:cNvPicPr>
          <p:nvPr/>
        </p:nvPicPr>
        <p:blipFill>
          <a:blip r:embed="rId7"/>
          <a:stretch>
            <a:fillRect/>
          </a:stretch>
        </p:blipFill>
        <p:spPr>
          <a:xfrm>
            <a:off x="67557" y="730380"/>
            <a:ext cx="9455578" cy="5200157"/>
          </a:xfrm>
          <a:prstGeom prst="rect">
            <a:avLst/>
          </a:prstGeom>
        </p:spPr>
      </p:pic>
    </p:spTree>
    <p:extLst>
      <p:ext uri="{BB962C8B-B14F-4D97-AF65-F5344CB8AC3E}">
        <p14:creationId xmlns:p14="http://schemas.microsoft.com/office/powerpoint/2010/main" val="158948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1" y="115844"/>
            <a:ext cx="6487886"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INFORMACIÓN DE INTERÉS</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9762BCA9-AA0A-403F-963B-6D5FF54A7CCE}"/>
              </a:ext>
            </a:extLst>
          </p:cNvPr>
          <p:cNvSpPr txBox="1"/>
          <p:nvPr/>
        </p:nvSpPr>
        <p:spPr>
          <a:xfrm>
            <a:off x="402820" y="2647865"/>
            <a:ext cx="10752860" cy="3308598"/>
          </a:xfrm>
          <a:prstGeom prst="rect">
            <a:avLst/>
          </a:prstGeom>
          <a:noFill/>
        </p:spPr>
        <p:txBody>
          <a:bodyPr wrap="square">
            <a:spAutoFit/>
          </a:bodyPr>
          <a:lstStyle/>
          <a:p>
            <a:pPr algn="just" rtl="0">
              <a:buFont typeface="Arial" panose="020B0604020202020204" pitchFamily="34" charset="0"/>
              <a:buChar char="•"/>
            </a:pPr>
            <a:r>
              <a:rPr lang="es-MX" sz="1100" dirty="0"/>
              <a:t>Para ampliar la conducción de agua potable al occidente de la ciudad, la EAAB instaló 10,5 kilómetros de tubería por debajo de la Avenida Boyacá.</a:t>
            </a:r>
          </a:p>
          <a:p>
            <a:pPr algn="just" rtl="0">
              <a:buFont typeface="Arial" panose="020B0604020202020204" pitchFamily="34" charset="0"/>
              <a:buChar char="•"/>
            </a:pPr>
            <a:r>
              <a:rPr lang="es-MX" sz="1100" dirty="0"/>
              <a:t>En su construcción se empleó una moderna tecnología que evitó romper vías y disminuyó impactos en la movilidad.</a:t>
            </a:r>
          </a:p>
          <a:p>
            <a:pPr algn="just" rtl="0">
              <a:buFont typeface="Arial" panose="020B0604020202020204" pitchFamily="34" charset="0"/>
              <a:buChar char="•"/>
            </a:pPr>
            <a:r>
              <a:rPr lang="es-MX" sz="1100" dirty="0"/>
              <a:t>La EAAB invirtió más de 303 mil millones de pesos en este proyecto.</a:t>
            </a:r>
          </a:p>
          <a:p>
            <a:pPr algn="just" rtl="0"/>
            <a:endParaRPr lang="es-MX" sz="1100" dirty="0"/>
          </a:p>
          <a:p>
            <a:pPr algn="just" rtl="0"/>
            <a:r>
              <a:rPr lang="es-MX" sz="1100" dirty="0"/>
              <a:t>La Empresa de Acueducto y Alcantarillado de Bogotá (EAAB) alcanzó un nuevo hito en la construcción del túnel de la línea </a:t>
            </a:r>
            <a:r>
              <a:rPr lang="es-MX" sz="1100" dirty="0" err="1"/>
              <a:t>Tibitoc</a:t>
            </a:r>
            <a:r>
              <a:rPr lang="es-MX" sz="1100" dirty="0"/>
              <a:t>– Casablanca, la cual reforzará el suministro de agua en el occidente de Bogotá y los municipios vecinos.</a:t>
            </a:r>
          </a:p>
          <a:p>
            <a:pPr algn="just" rtl="0"/>
            <a:endParaRPr lang="es-MX" sz="1100" dirty="0"/>
          </a:p>
          <a:p>
            <a:pPr algn="just" rtl="0"/>
            <a:r>
              <a:rPr lang="es-MX" sz="1100" dirty="0"/>
              <a:t>Estas obras se ejecutaron a través de dos potentes máquinas tuneladoras, bautizadas con el nombre de Guadalupe y Monserrate. La primera avanzó de sur a norte y la otra de norte a sur, y en sus trayectos instalaron 10, 5 kilómetros de redes, entre la calle 80 (Engativá) y la Avenida El Ferrocarril del Sur (Kennedy).</a:t>
            </a:r>
          </a:p>
          <a:p>
            <a:pPr algn="just" rtl="0"/>
            <a:endParaRPr lang="es-MX" sz="1100" dirty="0"/>
          </a:p>
          <a:p>
            <a:pPr algn="just" rtl="0"/>
            <a:r>
              <a:rPr lang="es-MX" sz="1100" dirty="0"/>
              <a:t>Este proyecto conocido como la Manija </a:t>
            </a:r>
            <a:r>
              <a:rPr lang="es-MX" sz="1100" dirty="0" err="1"/>
              <a:t>Tibitoc</a:t>
            </a:r>
            <a:r>
              <a:rPr lang="es-MX" sz="1100" dirty="0"/>
              <a:t>-Casablanca hace parte del programa de obras para mejorar la confiabilidad del servicio de agua y beneficia a más de tres millones de habitantes de siete localidades del sur y occidente, entre ellas, Engativá, Kennedy, Bosa, Fontibón y los municipios de Funza, Madrid, Mosquera, Zona Industrial Autopista Medellín (Cota – Tenjo).</a:t>
            </a:r>
          </a:p>
          <a:p>
            <a:pPr algn="just" rtl="0"/>
            <a:r>
              <a:rPr lang="es-MX" sz="1100" dirty="0"/>
              <a:t>Con estas obras, las cuales estarán en operación en el mes de junio de 2024, una vez termine la instalación de 800 metros de tubería con el método de zanja abierta, dejará completamente modernizada la principal tubería de la ciudad.</a:t>
            </a:r>
          </a:p>
          <a:p>
            <a:pPr algn="just" rtl="0"/>
            <a:endParaRPr lang="es-MX" sz="1100" dirty="0"/>
          </a:p>
          <a:p>
            <a:pPr algn="just" rtl="0"/>
            <a:r>
              <a:rPr lang="es-MX" sz="1100" dirty="0"/>
              <a:t>Luego de la construcción de la Manija </a:t>
            </a:r>
            <a:r>
              <a:rPr lang="es-MX" sz="1100" dirty="0" err="1"/>
              <a:t>Tibitoc</a:t>
            </a:r>
            <a:r>
              <a:rPr lang="es-MX" sz="1100" dirty="0"/>
              <a:t>-Casablanca, se podrá rehabilitar la conducción existente que se localiza en la parte central de la Avenida Boyacá. Este proyecto traerá beneficios adicionales para Bogotá, ya que con esta nueva tubería se podrán adelantar los proyectos viales por la Avenida Boyacá.</a:t>
            </a:r>
          </a:p>
          <a:p>
            <a:pPr algn="just" rtl="0"/>
            <a:r>
              <a:rPr lang="es-MX" sz="1100" dirty="0"/>
              <a:t>En este proyecto, la EAAB invirtió más de 303 mil millones de pesos que incluyen la obra e interventoría.</a:t>
            </a:r>
          </a:p>
        </p:txBody>
      </p:sp>
      <p:pic>
        <p:nvPicPr>
          <p:cNvPr id="4" name="Imagen 3">
            <a:extLst>
              <a:ext uri="{FF2B5EF4-FFF2-40B4-BE49-F238E27FC236}">
                <a16:creationId xmlns:a16="http://schemas.microsoft.com/office/drawing/2014/main" id="{99A1A251-0DB0-466D-8E4A-962018208CD5}"/>
              </a:ext>
            </a:extLst>
          </p:cNvPr>
          <p:cNvPicPr>
            <a:picLocks noChangeAspect="1"/>
          </p:cNvPicPr>
          <p:nvPr/>
        </p:nvPicPr>
        <p:blipFill>
          <a:blip r:embed="rId3"/>
          <a:stretch>
            <a:fillRect/>
          </a:stretch>
        </p:blipFill>
        <p:spPr>
          <a:xfrm>
            <a:off x="2112509" y="585314"/>
            <a:ext cx="6486525" cy="1628775"/>
          </a:xfrm>
          <a:prstGeom prst="rect">
            <a:avLst/>
          </a:prstGeom>
        </p:spPr>
      </p:pic>
      <p:sp>
        <p:nvSpPr>
          <p:cNvPr id="10" name="CuadroTexto 9">
            <a:extLst>
              <a:ext uri="{FF2B5EF4-FFF2-40B4-BE49-F238E27FC236}">
                <a16:creationId xmlns:a16="http://schemas.microsoft.com/office/drawing/2014/main" id="{22B1B306-58B1-4146-8FE0-22A996A0EBCA}"/>
              </a:ext>
            </a:extLst>
          </p:cNvPr>
          <p:cNvSpPr txBox="1"/>
          <p:nvPr/>
        </p:nvSpPr>
        <p:spPr>
          <a:xfrm>
            <a:off x="550865" y="2015641"/>
            <a:ext cx="990552" cy="276999"/>
          </a:xfrm>
          <a:prstGeom prst="rect">
            <a:avLst/>
          </a:prstGeom>
          <a:noFill/>
        </p:spPr>
        <p:txBody>
          <a:bodyPr wrap="square">
            <a:spAutoFit/>
          </a:bodyPr>
          <a:lstStyle/>
          <a:p>
            <a:r>
              <a:rPr lang="es-CO" sz="1200" b="1" dirty="0"/>
              <a:t>19 feb. 2024</a:t>
            </a:r>
          </a:p>
        </p:txBody>
      </p:sp>
    </p:spTree>
    <p:extLst>
      <p:ext uri="{BB962C8B-B14F-4D97-AF65-F5344CB8AC3E}">
        <p14:creationId xmlns:p14="http://schemas.microsoft.com/office/powerpoint/2010/main" val="1640604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F6857C6-A808-0E50-EA85-0BF89A409AA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Imagen 5">
            <a:extLst>
              <a:ext uri="{FF2B5EF4-FFF2-40B4-BE49-F238E27FC236}">
                <a16:creationId xmlns:a16="http://schemas.microsoft.com/office/drawing/2014/main" id="{B1DA6A0E-9A56-934D-5E98-4469AFFCE1F2}"/>
              </a:ext>
            </a:extLst>
          </p:cNvPr>
          <p:cNvPicPr>
            <a:picLocks noChangeAspect="1"/>
          </p:cNvPicPr>
          <p:nvPr/>
        </p:nvPicPr>
        <p:blipFill>
          <a:blip r:embed="rId3"/>
          <a:stretch>
            <a:fillRect/>
          </a:stretch>
        </p:blipFill>
        <p:spPr>
          <a:xfrm>
            <a:off x="3815316" y="2668772"/>
            <a:ext cx="4561368" cy="1520456"/>
          </a:xfrm>
          <a:prstGeom prst="rect">
            <a:avLst/>
          </a:prstGeom>
        </p:spPr>
      </p:pic>
      <p:sp>
        <p:nvSpPr>
          <p:cNvPr id="8" name="CuadroTexto 7">
            <a:extLst>
              <a:ext uri="{FF2B5EF4-FFF2-40B4-BE49-F238E27FC236}">
                <a16:creationId xmlns:a16="http://schemas.microsoft.com/office/drawing/2014/main" id="{F065F4DE-ECF1-4499-B239-C1D8FEAF3FC0}"/>
              </a:ext>
            </a:extLst>
          </p:cNvPr>
          <p:cNvSpPr txBox="1"/>
          <p:nvPr/>
        </p:nvSpPr>
        <p:spPr>
          <a:xfrm>
            <a:off x="4678135" y="1899331"/>
            <a:ext cx="2835729" cy="769441"/>
          </a:xfrm>
          <a:prstGeom prst="rect">
            <a:avLst/>
          </a:prstGeom>
          <a:noFill/>
        </p:spPr>
        <p:txBody>
          <a:bodyPr wrap="square">
            <a:spAutoFit/>
          </a:bodyPr>
          <a:lstStyle/>
          <a:p>
            <a:r>
              <a:rPr lang="es-CO" sz="4400" b="1" dirty="0">
                <a:solidFill>
                  <a:schemeClr val="bg1"/>
                </a:solidFill>
                <a:latin typeface="Arial" panose="020B0604020202020204" pitchFamily="34" charset="0"/>
                <a:cs typeface="Arial" panose="020B0604020202020204" pitchFamily="34" charset="0"/>
              </a:rPr>
              <a:t>GRACIAS</a:t>
            </a:r>
            <a:endParaRPr lang="es-CO" sz="4400" b="1" dirty="0"/>
          </a:p>
        </p:txBody>
      </p:sp>
    </p:spTree>
    <p:extLst>
      <p:ext uri="{BB962C8B-B14F-4D97-AF65-F5344CB8AC3E}">
        <p14:creationId xmlns:p14="http://schemas.microsoft.com/office/powerpoint/2010/main" val="405999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2"/>
            <a:ext cx="12192000" cy="5080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8" y="134655"/>
            <a:ext cx="3554692"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CANALES DE ATENCIÓN</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9" name="CuadroTexto 98">
            <a:extLst>
              <a:ext uri="{FF2B5EF4-FFF2-40B4-BE49-F238E27FC236}">
                <a16:creationId xmlns:a16="http://schemas.microsoft.com/office/drawing/2014/main" id="{54875AB3-24D7-47DA-B685-1D53A80837B4}"/>
              </a:ext>
            </a:extLst>
          </p:cNvPr>
          <p:cNvSpPr txBox="1"/>
          <p:nvPr/>
        </p:nvSpPr>
        <p:spPr>
          <a:xfrm>
            <a:off x="487118" y="2216901"/>
            <a:ext cx="2348834" cy="769441"/>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CONTACT CENTER</a:t>
            </a:r>
          </a:p>
          <a:p>
            <a:r>
              <a:rPr lang="es-ES" sz="1400" dirty="0">
                <a:solidFill>
                  <a:schemeClr val="tx1">
                    <a:lumMod val="75000"/>
                    <a:lumOff val="25000"/>
                  </a:schemeClr>
                </a:solidFill>
                <a:latin typeface="Arial" panose="020B0604020202020204" pitchFamily="34" charset="0"/>
                <a:cs typeface="Arial" panose="020B0604020202020204" pitchFamily="34" charset="0"/>
              </a:rPr>
              <a:t>Llamadas, chat, videollamada 7*24</a:t>
            </a:r>
            <a:endParaRPr lang="es-CO"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0" name="CuadroTexto 99">
            <a:extLst>
              <a:ext uri="{FF2B5EF4-FFF2-40B4-BE49-F238E27FC236}">
                <a16:creationId xmlns:a16="http://schemas.microsoft.com/office/drawing/2014/main" id="{109C0991-F6B7-4C0E-B870-7C7231D00B8D}"/>
              </a:ext>
            </a:extLst>
          </p:cNvPr>
          <p:cNvSpPr txBox="1"/>
          <p:nvPr/>
        </p:nvSpPr>
        <p:spPr>
          <a:xfrm>
            <a:off x="4287066" y="2205304"/>
            <a:ext cx="3068634" cy="769441"/>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WEB</a:t>
            </a:r>
          </a:p>
          <a:p>
            <a:r>
              <a:rPr lang="es-ES" sz="1400" dirty="0">
                <a:solidFill>
                  <a:schemeClr val="tx1">
                    <a:lumMod val="75000"/>
                    <a:lumOff val="25000"/>
                  </a:schemeClr>
                </a:solidFill>
                <a:latin typeface="Arial" panose="020B0604020202020204" pitchFamily="34" charset="0"/>
                <a:cs typeface="Arial" panose="020B0604020202020204" pitchFamily="34" charset="0"/>
              </a:rPr>
              <a:t>Recepción PQR a través de la página web Bogotá te escucha</a:t>
            </a:r>
          </a:p>
        </p:txBody>
      </p:sp>
      <p:sp>
        <p:nvSpPr>
          <p:cNvPr id="101" name="CuadroTexto 100">
            <a:extLst>
              <a:ext uri="{FF2B5EF4-FFF2-40B4-BE49-F238E27FC236}">
                <a16:creationId xmlns:a16="http://schemas.microsoft.com/office/drawing/2014/main" id="{97E69F3D-1AB9-44DA-B418-31D0860B676A}"/>
              </a:ext>
            </a:extLst>
          </p:cNvPr>
          <p:cNvSpPr txBox="1"/>
          <p:nvPr/>
        </p:nvSpPr>
        <p:spPr>
          <a:xfrm>
            <a:off x="8162772" y="2193676"/>
            <a:ext cx="3498356" cy="954107"/>
          </a:xfrm>
          <a:prstGeom prst="rect">
            <a:avLst/>
          </a:prstGeom>
          <a:noFill/>
        </p:spPr>
        <p:txBody>
          <a:bodyPr wrap="square">
            <a:spAutoFit/>
          </a:bodyPr>
          <a:lstStyle/>
          <a:p>
            <a:r>
              <a:rPr lang="es-ES" sz="1400" dirty="0">
                <a:solidFill>
                  <a:schemeClr val="tx1">
                    <a:lumMod val="75000"/>
                    <a:lumOff val="25000"/>
                  </a:schemeClr>
                </a:solidFill>
                <a:latin typeface="Arial" panose="020B0604020202020204" pitchFamily="34" charset="0"/>
                <a:cs typeface="Arial" panose="020B0604020202020204" pitchFamily="34" charset="0"/>
              </a:rPr>
              <a:t>Recepción de algunas tipologías de solicitudes por correo electrónico. </a:t>
            </a:r>
            <a:r>
              <a:rPr lang="es-ES" sz="1400" dirty="0" err="1">
                <a:solidFill>
                  <a:schemeClr val="tx1">
                    <a:lumMod val="75000"/>
                    <a:lumOff val="25000"/>
                  </a:schemeClr>
                </a:solidFill>
                <a:latin typeface="Arial" panose="020B0604020202020204" pitchFamily="34" charset="0"/>
                <a:cs typeface="Arial" panose="020B0604020202020204" pitchFamily="34" charset="0"/>
              </a:rPr>
              <a:t>Ej</a:t>
            </a:r>
            <a:r>
              <a:rPr lang="es-ES" sz="1400" dirty="0">
                <a:solidFill>
                  <a:schemeClr val="tx1">
                    <a:lumMod val="75000"/>
                    <a:lumOff val="25000"/>
                  </a:schemeClr>
                </a:solidFill>
                <a:latin typeface="Arial" panose="020B0604020202020204" pitchFamily="34" charset="0"/>
                <a:cs typeface="Arial" panose="020B0604020202020204" pitchFamily="34" charset="0"/>
              </a:rPr>
              <a:t>: Acuerdos de pago y recuperación de consumos</a:t>
            </a:r>
          </a:p>
        </p:txBody>
      </p:sp>
      <p:pic>
        <p:nvPicPr>
          <p:cNvPr id="102" name="Imagen 101">
            <a:extLst>
              <a:ext uri="{FF2B5EF4-FFF2-40B4-BE49-F238E27FC236}">
                <a16:creationId xmlns:a16="http://schemas.microsoft.com/office/drawing/2014/main" id="{BF473C00-1E01-4548-893C-7750BDFF5DB6}"/>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174" y="963089"/>
            <a:ext cx="1207893" cy="1207893"/>
          </a:xfrm>
          <a:prstGeom prst="rect">
            <a:avLst/>
          </a:prstGeom>
          <a:ln>
            <a:noFill/>
          </a:ln>
        </p:spPr>
      </p:pic>
      <p:pic>
        <p:nvPicPr>
          <p:cNvPr id="103" name="Imagen 102">
            <a:extLst>
              <a:ext uri="{FF2B5EF4-FFF2-40B4-BE49-F238E27FC236}">
                <a16:creationId xmlns:a16="http://schemas.microsoft.com/office/drawing/2014/main" id="{CC619B95-0F2A-4998-B493-4D2739B519AB}"/>
              </a:ext>
            </a:extLst>
          </p:cNvPr>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84317" y="1038847"/>
            <a:ext cx="1248606" cy="1248606"/>
          </a:xfrm>
          <a:prstGeom prst="rect">
            <a:avLst/>
          </a:prstGeom>
        </p:spPr>
      </p:pic>
      <p:pic>
        <p:nvPicPr>
          <p:cNvPr id="104" name="Imagen 103">
            <a:extLst>
              <a:ext uri="{FF2B5EF4-FFF2-40B4-BE49-F238E27FC236}">
                <a16:creationId xmlns:a16="http://schemas.microsoft.com/office/drawing/2014/main" id="{A76239A4-CDDA-4B52-AB6C-93B3B5DE5D40}"/>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258453" y="963089"/>
            <a:ext cx="1207893" cy="1207893"/>
          </a:xfrm>
          <a:prstGeom prst="rect">
            <a:avLst/>
          </a:prstGeom>
        </p:spPr>
      </p:pic>
      <p:sp>
        <p:nvSpPr>
          <p:cNvPr id="105" name="CuadroTexto 104">
            <a:extLst>
              <a:ext uri="{FF2B5EF4-FFF2-40B4-BE49-F238E27FC236}">
                <a16:creationId xmlns:a16="http://schemas.microsoft.com/office/drawing/2014/main" id="{AC16819A-F74D-4693-BEFF-AACAC778CFE1}"/>
              </a:ext>
            </a:extLst>
          </p:cNvPr>
          <p:cNvSpPr txBox="1"/>
          <p:nvPr/>
        </p:nvSpPr>
        <p:spPr>
          <a:xfrm>
            <a:off x="9466346" y="1151764"/>
            <a:ext cx="1865143" cy="738664"/>
          </a:xfrm>
          <a:prstGeom prst="rect">
            <a:avLst/>
          </a:prstGeom>
          <a:noFill/>
        </p:spPr>
        <p:txBody>
          <a:bodyPr wrap="square">
            <a:spAutoFit/>
          </a:bodyPr>
          <a:lstStyle/>
          <a:p>
            <a:r>
              <a:rPr lang="es-ES" sz="1400" b="1" dirty="0">
                <a:solidFill>
                  <a:schemeClr val="accent1">
                    <a:lumMod val="75000"/>
                  </a:schemeClr>
                </a:solidFill>
                <a:latin typeface="Arial Black" panose="020B0604020202020204" pitchFamily="34" charset="0"/>
                <a:cs typeface="Arial Black" panose="020B0604020202020204" pitchFamily="34" charset="0"/>
              </a:rPr>
              <a:t>CORREOS ELECTRONICOS CORPORATIVOS</a:t>
            </a:r>
          </a:p>
        </p:txBody>
      </p:sp>
      <p:pic>
        <p:nvPicPr>
          <p:cNvPr id="106" name="Picture 2" descr="Card image cap">
            <a:extLst>
              <a:ext uri="{FF2B5EF4-FFF2-40B4-BE49-F238E27FC236}">
                <a16:creationId xmlns:a16="http://schemas.microsoft.com/office/drawing/2014/main" id="{8D474972-E5A2-486D-AE4F-D71AE89A3AE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82762" y="1325825"/>
            <a:ext cx="1355859" cy="527739"/>
          </a:xfrm>
          <a:prstGeom prst="rect">
            <a:avLst/>
          </a:prstGeom>
          <a:noFill/>
          <a:extLst>
            <a:ext uri="{909E8E84-426E-40DD-AFC4-6F175D3DCCD1}">
              <a14:hiddenFill xmlns:a14="http://schemas.microsoft.com/office/drawing/2010/main">
                <a:solidFill>
                  <a:srgbClr val="FFFFFF"/>
                </a:solidFill>
              </a14:hiddenFill>
            </a:ext>
          </a:extLst>
        </p:spPr>
      </p:pic>
      <p:sp>
        <p:nvSpPr>
          <p:cNvPr id="107" name="CuadroTexto 106">
            <a:extLst>
              <a:ext uri="{FF2B5EF4-FFF2-40B4-BE49-F238E27FC236}">
                <a16:creationId xmlns:a16="http://schemas.microsoft.com/office/drawing/2014/main" id="{6D8BD4D9-1A12-435D-BD3C-99B2C69F696B}"/>
              </a:ext>
            </a:extLst>
          </p:cNvPr>
          <p:cNvSpPr txBox="1"/>
          <p:nvPr/>
        </p:nvSpPr>
        <p:spPr>
          <a:xfrm>
            <a:off x="428102" y="4560215"/>
            <a:ext cx="3554692" cy="1415772"/>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CLIENTES PREFERENCIALES</a:t>
            </a:r>
          </a:p>
          <a:p>
            <a:r>
              <a:rPr lang="es-ES" sz="1400" dirty="0">
                <a:solidFill>
                  <a:schemeClr val="tx1">
                    <a:lumMod val="75000"/>
                    <a:lumOff val="25000"/>
                  </a:schemeClr>
                </a:solidFill>
                <a:latin typeface="Arial" panose="020B0604020202020204" pitchFamily="34" charset="0"/>
                <a:cs typeface="Arial" panose="020B0604020202020204" pitchFamily="34" charset="0"/>
              </a:rPr>
              <a:t>Atención por un staff de Profesionales quienes recepcionan y atienden las solicitudes de Grandes consumidores y entidades oficiales por diversos canales corporativos para tal fin</a:t>
            </a:r>
          </a:p>
        </p:txBody>
      </p:sp>
      <p:sp>
        <p:nvSpPr>
          <p:cNvPr id="108" name="CuadroTexto 107">
            <a:extLst>
              <a:ext uri="{FF2B5EF4-FFF2-40B4-BE49-F238E27FC236}">
                <a16:creationId xmlns:a16="http://schemas.microsoft.com/office/drawing/2014/main" id="{B74FF990-F000-40EA-9DB3-7FD87CB3CF81}"/>
              </a:ext>
            </a:extLst>
          </p:cNvPr>
          <p:cNvSpPr txBox="1"/>
          <p:nvPr/>
        </p:nvSpPr>
        <p:spPr>
          <a:xfrm>
            <a:off x="6244045" y="4452493"/>
            <a:ext cx="5873325" cy="1631216"/>
          </a:xfrm>
          <a:prstGeom prst="rect">
            <a:avLst/>
          </a:prstGeom>
          <a:noFill/>
        </p:spPr>
        <p:txBody>
          <a:bodyPr wrap="square">
            <a:spAutoFit/>
          </a:bodyPr>
          <a:lstStyle/>
          <a:p>
            <a:r>
              <a:rPr lang="es-ES" sz="1600" b="1" dirty="0">
                <a:solidFill>
                  <a:schemeClr val="accent1">
                    <a:lumMod val="75000"/>
                  </a:schemeClr>
                </a:solidFill>
                <a:latin typeface="Arial Black" panose="020B0604020202020204" pitchFamily="34" charset="0"/>
                <a:cs typeface="Arial Black" panose="020B0604020202020204" pitchFamily="34" charset="0"/>
              </a:rPr>
              <a:t>ATENCIÓN PRESENCIAL</a:t>
            </a:r>
          </a:p>
          <a:p>
            <a:pPr algn="just"/>
            <a:r>
              <a:rPr lang="es-ES" sz="1400" b="1" dirty="0">
                <a:solidFill>
                  <a:schemeClr val="tx1">
                    <a:lumMod val="75000"/>
                    <a:lumOff val="25000"/>
                  </a:schemeClr>
                </a:solidFill>
                <a:latin typeface="Arial" panose="020B0604020202020204" pitchFamily="34" charset="0"/>
                <a:cs typeface="Arial" panose="020B0604020202020204" pitchFamily="34" charset="0"/>
              </a:rPr>
              <a:t>SuperCADE</a:t>
            </a:r>
            <a:r>
              <a:rPr lang="es-ES" sz="1400" dirty="0">
                <a:solidFill>
                  <a:schemeClr val="tx1">
                    <a:lumMod val="75000"/>
                    <a:lumOff val="25000"/>
                  </a:schemeClr>
                </a:solidFill>
                <a:latin typeface="Arial" panose="020B0604020202020204" pitchFamily="34" charset="0"/>
                <a:cs typeface="Arial" panose="020B0604020202020204" pitchFamily="34" charset="0"/>
              </a:rPr>
              <a:t>: Suba - CAD - 20 de Julio – Engativá – Manitas – Bosa - Américas. </a:t>
            </a:r>
          </a:p>
          <a:p>
            <a:pPr algn="just"/>
            <a:r>
              <a:rPr lang="es-ES" sz="1400" b="1" dirty="0">
                <a:solidFill>
                  <a:schemeClr val="tx1">
                    <a:lumMod val="75000"/>
                    <a:lumOff val="25000"/>
                  </a:schemeClr>
                </a:solidFill>
                <a:latin typeface="Arial" panose="020B0604020202020204" pitchFamily="34" charset="0"/>
                <a:cs typeface="Arial" panose="020B0604020202020204" pitchFamily="34" charset="0"/>
              </a:rPr>
              <a:t>CADE: </a:t>
            </a:r>
            <a:r>
              <a:rPr lang="es-ES" sz="1400" dirty="0">
                <a:solidFill>
                  <a:schemeClr val="tx1">
                    <a:lumMod val="75000"/>
                    <a:lumOff val="25000"/>
                  </a:schemeClr>
                </a:solidFill>
                <a:latin typeface="Arial" panose="020B0604020202020204" pitchFamily="34" charset="0"/>
                <a:cs typeface="Arial" panose="020B0604020202020204" pitchFamily="34" charset="0"/>
              </a:rPr>
              <a:t>Servitá - Santa Lucía</a:t>
            </a:r>
          </a:p>
          <a:p>
            <a:pPr algn="just"/>
            <a:r>
              <a:rPr lang="es-MX" sz="1400" b="1" dirty="0">
                <a:solidFill>
                  <a:schemeClr val="tx1">
                    <a:lumMod val="75000"/>
                    <a:lumOff val="25000"/>
                  </a:schemeClr>
                </a:solidFill>
                <a:latin typeface="Arial" panose="020B0604020202020204" pitchFamily="34" charset="0"/>
                <a:cs typeface="Arial" panose="020B0604020202020204" pitchFamily="34" charset="0"/>
              </a:rPr>
              <a:t>Punto de Atención: </a:t>
            </a:r>
            <a:r>
              <a:rPr lang="es-MX" sz="1400" dirty="0">
                <a:solidFill>
                  <a:schemeClr val="tx1">
                    <a:lumMod val="75000"/>
                    <a:lumOff val="25000"/>
                  </a:schemeClr>
                </a:solidFill>
                <a:latin typeface="Arial" panose="020B0604020202020204" pitchFamily="34" charset="0"/>
                <a:cs typeface="Arial" panose="020B0604020202020204" pitchFamily="34" charset="0"/>
              </a:rPr>
              <a:t>Pau Niza Zona 1, Punto de Atención San Diego Zona 2, </a:t>
            </a:r>
            <a:r>
              <a:rPr lang="es-ES" sz="1400" dirty="0">
                <a:solidFill>
                  <a:schemeClr val="tx1">
                    <a:lumMod val="75000"/>
                    <a:lumOff val="25000"/>
                  </a:schemeClr>
                </a:solidFill>
                <a:latin typeface="Arial" panose="020B0604020202020204" pitchFamily="34" charset="0"/>
                <a:cs typeface="Arial" panose="020B0604020202020204" pitchFamily="34" charset="0"/>
              </a:rPr>
              <a:t>Centro Nariño Zona 3, </a:t>
            </a:r>
            <a:r>
              <a:rPr lang="es-MX" sz="1400" dirty="0">
                <a:solidFill>
                  <a:schemeClr val="tx1">
                    <a:lumMod val="75000"/>
                    <a:lumOff val="25000"/>
                  </a:schemeClr>
                </a:solidFill>
                <a:latin typeface="Arial" panose="020B0604020202020204" pitchFamily="34" charset="0"/>
                <a:cs typeface="Arial" panose="020B0604020202020204" pitchFamily="34" charset="0"/>
              </a:rPr>
              <a:t>Punto de Atención San Benito Zona 4, Punto de Atención UNISUR  y Centro Comercial Soacha Parque zona 5.</a:t>
            </a:r>
            <a:endParaRPr lang="es-E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9" name="Imagen 108">
            <a:extLst>
              <a:ext uri="{FF2B5EF4-FFF2-40B4-BE49-F238E27FC236}">
                <a16:creationId xmlns:a16="http://schemas.microsoft.com/office/drawing/2014/main" id="{B1D37F8B-D436-4428-A96D-FD0A589B897F}"/>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189829" y="3202935"/>
            <a:ext cx="1207893" cy="1207893"/>
          </a:xfrm>
          <a:prstGeom prst="rect">
            <a:avLst/>
          </a:prstGeom>
        </p:spPr>
      </p:pic>
      <p:pic>
        <p:nvPicPr>
          <p:cNvPr id="110" name="Imagen 109">
            <a:extLst>
              <a:ext uri="{FF2B5EF4-FFF2-40B4-BE49-F238E27FC236}">
                <a16:creationId xmlns:a16="http://schemas.microsoft.com/office/drawing/2014/main" id="{1B185A44-108B-4543-BB36-C0E23A5CFD17}"/>
              </a:ext>
            </a:extLst>
          </p:cNvPr>
          <p:cNvPicPr>
            <a:picLocks noChangeAspect="1"/>
          </p:cNvPicPr>
          <p:nvPr/>
        </p:nvPicPr>
        <p:blipFill>
          <a:blip r:embed="rId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0174" y="3405712"/>
            <a:ext cx="1154503" cy="1154503"/>
          </a:xfrm>
          <a:prstGeom prst="rect">
            <a:avLst/>
          </a:prstGeom>
        </p:spPr>
      </p:pic>
    </p:spTree>
    <p:extLst>
      <p:ext uri="{BB962C8B-B14F-4D97-AF65-F5344CB8AC3E}">
        <p14:creationId xmlns:p14="http://schemas.microsoft.com/office/powerpoint/2010/main" val="382786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16037"/>
            <a:ext cx="12192000" cy="50801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8" y="134655"/>
            <a:ext cx="3554692"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CANALES DE ATENCIÓN </a:t>
            </a:r>
            <a:endParaRPr lang="en-US" sz="2000" b="1" dirty="0">
              <a:solidFill>
                <a:schemeClr val="bg1"/>
              </a:solidFill>
              <a:latin typeface="Arial Black" panose="020B0604020202020204" pitchFamily="34" charset="0"/>
              <a:cs typeface="Arial Black" panose="020B0604020202020204" pitchFamily="34" charset="0"/>
            </a:endParaRPr>
          </a:p>
        </p:txBody>
      </p:sp>
      <p:graphicFrame>
        <p:nvGraphicFramePr>
          <p:cNvPr id="17" name="Tabla 16">
            <a:extLst>
              <a:ext uri="{FF2B5EF4-FFF2-40B4-BE49-F238E27FC236}">
                <a16:creationId xmlns:a16="http://schemas.microsoft.com/office/drawing/2014/main" id="{DA15A332-DBFE-49F2-93A8-F9556932D116}"/>
              </a:ext>
            </a:extLst>
          </p:cNvPr>
          <p:cNvGraphicFramePr>
            <a:graphicFrameLocks noGrp="1"/>
          </p:cNvGraphicFramePr>
          <p:nvPr>
            <p:extLst>
              <p:ext uri="{D42A27DB-BD31-4B8C-83A1-F6EECF244321}">
                <p14:modId xmlns:p14="http://schemas.microsoft.com/office/powerpoint/2010/main" val="682636853"/>
              </p:ext>
            </p:extLst>
          </p:nvPr>
        </p:nvGraphicFramePr>
        <p:xfrm>
          <a:off x="7890480" y="951158"/>
          <a:ext cx="4171408" cy="4443822"/>
        </p:xfrm>
        <a:graphic>
          <a:graphicData uri="http://schemas.openxmlformats.org/drawingml/2006/table">
            <a:tbl>
              <a:tblPr/>
              <a:tblGrid>
                <a:gridCol w="444403">
                  <a:extLst>
                    <a:ext uri="{9D8B030D-6E8A-4147-A177-3AD203B41FA5}">
                      <a16:colId xmlns:a16="http://schemas.microsoft.com/office/drawing/2014/main" val="44651896"/>
                    </a:ext>
                  </a:extLst>
                </a:gridCol>
                <a:gridCol w="1057518">
                  <a:extLst>
                    <a:ext uri="{9D8B030D-6E8A-4147-A177-3AD203B41FA5}">
                      <a16:colId xmlns:a16="http://schemas.microsoft.com/office/drawing/2014/main" val="3911775178"/>
                    </a:ext>
                  </a:extLst>
                </a:gridCol>
                <a:gridCol w="1031859">
                  <a:extLst>
                    <a:ext uri="{9D8B030D-6E8A-4147-A177-3AD203B41FA5}">
                      <a16:colId xmlns:a16="http://schemas.microsoft.com/office/drawing/2014/main" val="2645769865"/>
                    </a:ext>
                  </a:extLst>
                </a:gridCol>
                <a:gridCol w="1637628">
                  <a:extLst>
                    <a:ext uri="{9D8B030D-6E8A-4147-A177-3AD203B41FA5}">
                      <a16:colId xmlns:a16="http://schemas.microsoft.com/office/drawing/2014/main" val="3188147614"/>
                    </a:ext>
                  </a:extLst>
                </a:gridCol>
              </a:tblGrid>
              <a:tr h="171486">
                <a:tc gridSpan="4">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RED CADES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658172399"/>
                  </a:ext>
                </a:extLst>
              </a:tr>
              <a:tr h="269478">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Zona</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Sedes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Dirección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Horario</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033362036"/>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SUBA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CL 45 103B 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722730"/>
                  </a:ext>
                </a:extLst>
              </a:tr>
              <a:tr h="269478">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CADE SERVITA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Calle 165 #7-39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52358923"/>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CAD</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AK 30 No. 25-90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41797290"/>
                  </a:ext>
                </a:extLst>
              </a:tr>
              <a:tr h="465462">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ENGATIVA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Tv 113b #66-54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5192484"/>
                  </a:ext>
                </a:extLst>
              </a:tr>
              <a:tr h="465462">
                <a:tc rowSpan="3">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SUPERCADE 20 JULIO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KR 5A 30C 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1991889"/>
                  </a:ext>
                </a:extLst>
              </a:tr>
              <a:tr h="465462">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MANITAS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18 L 70 B-50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71464395"/>
                  </a:ext>
                </a:extLst>
              </a:tr>
              <a:tr h="367470">
                <a:tc vMerge="1">
                  <a:txBody>
                    <a:bodyPr/>
                    <a:lstStyle/>
                    <a:p>
                      <a:endParaRPr lang="es-CO"/>
                    </a:p>
                  </a:txBody>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CADE SANTA LUCIA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Av. Caracas No. 41B – 30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3551136"/>
                  </a:ext>
                </a:extLst>
              </a:tr>
              <a:tr h="465462">
                <a:tc rowSpan="2">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SUPERCADE BOSA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AC 57R SUR 72D 12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1828951"/>
                  </a:ext>
                </a:extLst>
              </a:tr>
              <a:tr h="465462">
                <a:tc vMerge="1">
                  <a:txBody>
                    <a:bodyPr/>
                    <a:lstStyle/>
                    <a:p>
                      <a:endParaRPr lang="es-CO"/>
                    </a:p>
                  </a:txBody>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SUPERCADE AMERICAS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AK 86 43 55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Lunes a viernes de 7:00 a.m. a 4:00 p.m.</a:t>
                      </a:r>
                      <a:b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b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Sábados de 8:00 a.m. a 12 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6483435"/>
                  </a:ext>
                </a:extLst>
              </a:tr>
            </a:tbl>
          </a:graphicData>
        </a:graphic>
      </p:graphicFrame>
      <p:graphicFrame>
        <p:nvGraphicFramePr>
          <p:cNvPr id="18" name="Tabla 17">
            <a:extLst>
              <a:ext uri="{FF2B5EF4-FFF2-40B4-BE49-F238E27FC236}">
                <a16:creationId xmlns:a16="http://schemas.microsoft.com/office/drawing/2014/main" id="{CDDBBDC5-B11F-4AD9-8116-3227B2879034}"/>
              </a:ext>
            </a:extLst>
          </p:cNvPr>
          <p:cNvGraphicFramePr>
            <a:graphicFrameLocks noGrp="1"/>
          </p:cNvGraphicFramePr>
          <p:nvPr>
            <p:extLst>
              <p:ext uri="{D42A27DB-BD31-4B8C-83A1-F6EECF244321}">
                <p14:modId xmlns:p14="http://schemas.microsoft.com/office/powerpoint/2010/main" val="797615028"/>
              </p:ext>
            </p:extLst>
          </p:nvPr>
        </p:nvGraphicFramePr>
        <p:xfrm>
          <a:off x="3486307" y="951158"/>
          <a:ext cx="4301814" cy="3623447"/>
        </p:xfrm>
        <a:graphic>
          <a:graphicData uri="http://schemas.openxmlformats.org/drawingml/2006/table">
            <a:tbl>
              <a:tblPr/>
              <a:tblGrid>
                <a:gridCol w="476069">
                  <a:extLst>
                    <a:ext uri="{9D8B030D-6E8A-4147-A177-3AD203B41FA5}">
                      <a16:colId xmlns:a16="http://schemas.microsoft.com/office/drawing/2014/main" val="3219439665"/>
                    </a:ext>
                  </a:extLst>
                </a:gridCol>
                <a:gridCol w="1305848">
                  <a:extLst>
                    <a:ext uri="{9D8B030D-6E8A-4147-A177-3AD203B41FA5}">
                      <a16:colId xmlns:a16="http://schemas.microsoft.com/office/drawing/2014/main" val="591411118"/>
                    </a:ext>
                  </a:extLst>
                </a:gridCol>
                <a:gridCol w="1131530">
                  <a:extLst>
                    <a:ext uri="{9D8B030D-6E8A-4147-A177-3AD203B41FA5}">
                      <a16:colId xmlns:a16="http://schemas.microsoft.com/office/drawing/2014/main" val="839609864"/>
                    </a:ext>
                  </a:extLst>
                </a:gridCol>
                <a:gridCol w="1388367">
                  <a:extLst>
                    <a:ext uri="{9D8B030D-6E8A-4147-A177-3AD203B41FA5}">
                      <a16:colId xmlns:a16="http://schemas.microsoft.com/office/drawing/2014/main" val="1608191335"/>
                    </a:ext>
                  </a:extLst>
                </a:gridCol>
              </a:tblGrid>
              <a:tr h="0">
                <a:tc gridSpan="4">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PUNTOS PROPIOS ATENCIÓN PRESENCIAL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5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05320912"/>
                  </a:ext>
                </a:extLst>
              </a:tr>
              <a:tr h="320975">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ZONA</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PUNTO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a:solidFill>
                            <a:srgbClr val="FFFFFF"/>
                          </a:solidFill>
                          <a:effectLst/>
                          <a:latin typeface="Arial" panose="020B0604020202020204" pitchFamily="34" charset="0"/>
                          <a:cs typeface="Arial" panose="020B0604020202020204" pitchFamily="34" charset="0"/>
                        </a:rPr>
                        <a:t>DIRECCIÓN</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rtl="0" fontAlgn="ctr"/>
                      <a:r>
                        <a:rPr lang="es-CO" sz="800" b="1" i="0" u="none" strike="noStrike" dirty="0">
                          <a:solidFill>
                            <a:srgbClr val="FFFFFF"/>
                          </a:solidFill>
                          <a:effectLst/>
                          <a:latin typeface="Arial" panose="020B0604020202020204" pitchFamily="34" charset="0"/>
                          <a:cs typeface="Arial" panose="020B0604020202020204" pitchFamily="34" charset="0"/>
                        </a:rPr>
                        <a:t>HORARIO</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691183967"/>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Niza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a:solidFill>
                            <a:schemeClr val="tx1">
                              <a:lumMod val="75000"/>
                              <a:lumOff val="25000"/>
                            </a:schemeClr>
                          </a:solidFill>
                          <a:effectLst/>
                          <a:latin typeface="Arial" panose="020B0604020202020204" pitchFamily="34" charset="0"/>
                          <a:cs typeface="Arial" panose="020B0604020202020204" pitchFamily="34" charset="0"/>
                        </a:rPr>
                        <a:t>AV SUBA 118-53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9173033"/>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2</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San Diego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7 # 33 - 53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8389511"/>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3</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Centro Nariño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Calle 22C # 40 - 99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1833249"/>
                  </a:ext>
                </a:extLst>
              </a:tr>
              <a:tr h="47509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4</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San Benito</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19 C No.55-64/72 sur</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1520988"/>
                  </a:ext>
                </a:extLst>
              </a:tr>
              <a:tr h="1103788">
                <a:tc>
                  <a:txBody>
                    <a:bodyPr/>
                    <a:lstStyle/>
                    <a:p>
                      <a:pPr algn="ctr" rtl="0" fontAlgn="ctr"/>
                      <a:r>
                        <a:rPr lang="es-CO" sz="800" b="1" i="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p>
                  </a:txBody>
                  <a:tcPr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Punto de Atención UNISUR</a:t>
                      </a:r>
                    </a:p>
                    <a:p>
                      <a:pPr algn="l" rtl="0" fontAlgn="ctr"/>
                      <a:endPar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endPar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r>
                        <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Centro Comercial Soacha parque </a:t>
                      </a:r>
                      <a:endParaRPr lang="es-MX"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Carrera 4 No. 28 -10 (Soacha)</a:t>
                      </a:r>
                    </a:p>
                    <a:p>
                      <a:pPr marL="0" algn="l" defTabSz="914400" rtl="0" eaLnBrk="1" fontAlgn="ctr" latinLnBrk="0" hangingPunct="1"/>
                      <a:endPar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endPar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endParaRPr>
                    </a:p>
                    <a:p>
                      <a:pPr marL="0" algn="l" defTabSz="914400" rtl="0" eaLnBrk="1" fontAlgn="ctr" latinLnBrk="0" hangingPunct="1"/>
                      <a:r>
                        <a:rPr lang="es-CO" sz="800" b="0" i="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Carrera 7 No. 12 - 42 Local 258 (Soacha)</a:t>
                      </a:r>
                    </a:p>
                    <a:p>
                      <a:pPr algn="l" rtl="0" fontAlgn="ctr"/>
                      <a:endPar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l" rtl="0" fontAlgn="ctr"/>
                      <a:endParaRPr lang="es-CO" sz="8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MX" sz="800" b="0" i="0" u="none" strike="noStrike" dirty="0">
                          <a:solidFill>
                            <a:schemeClr val="tx1">
                              <a:lumMod val="75000"/>
                              <a:lumOff val="25000"/>
                            </a:schemeClr>
                          </a:solidFill>
                          <a:effectLst/>
                          <a:latin typeface="Arial" panose="020B0604020202020204" pitchFamily="34" charset="0"/>
                          <a:cs typeface="Arial" panose="020B0604020202020204" pitchFamily="34" charset="0"/>
                        </a:rPr>
                        <a:t>Horario: Lunes a viernes de 8:00 am a 4:30pm</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33711433"/>
                  </a:ext>
                </a:extLst>
              </a:tr>
            </a:tbl>
          </a:graphicData>
        </a:graphic>
      </p:graphicFrame>
      <p:pic>
        <p:nvPicPr>
          <p:cNvPr id="3" name="Imagen 2">
            <a:extLst>
              <a:ext uri="{FF2B5EF4-FFF2-40B4-BE49-F238E27FC236}">
                <a16:creationId xmlns:a16="http://schemas.microsoft.com/office/drawing/2014/main" id="{C4B4E1D4-9124-4B7B-ACBA-5EE92B2CA6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10" y="1033796"/>
            <a:ext cx="3384718" cy="5086427"/>
          </a:xfrm>
          <a:prstGeom prst="rect">
            <a:avLst/>
          </a:prstGeom>
        </p:spPr>
      </p:pic>
      <p:sp>
        <p:nvSpPr>
          <p:cNvPr id="21" name="CuadroTexto 20">
            <a:extLst>
              <a:ext uri="{FF2B5EF4-FFF2-40B4-BE49-F238E27FC236}">
                <a16:creationId xmlns:a16="http://schemas.microsoft.com/office/drawing/2014/main" id="{5261ACAA-53AD-443F-9B84-93CEEA5DBF7C}"/>
              </a:ext>
            </a:extLst>
          </p:cNvPr>
          <p:cNvSpPr txBox="1"/>
          <p:nvPr/>
        </p:nvSpPr>
        <p:spPr>
          <a:xfrm>
            <a:off x="3537487" y="4765580"/>
            <a:ext cx="4108639" cy="1600438"/>
          </a:xfrm>
          <a:prstGeom prst="rect">
            <a:avLst/>
          </a:prstGeom>
          <a:noFill/>
        </p:spPr>
        <p:txBody>
          <a:bodyPr wrap="square" rtlCol="0">
            <a:spAutoFit/>
          </a:bodyPr>
          <a:lstStyle/>
          <a:p>
            <a:pPr marL="285750" indent="-285750">
              <a:buFont typeface="Arial" panose="020B0604020202020204" pitchFamily="34" charset="0"/>
              <a:buChar char="•"/>
            </a:pPr>
            <a:r>
              <a:rPr lang="es-CO" sz="1400" b="1" dirty="0">
                <a:latin typeface="Century Gothic" panose="020B0502020202020204" pitchFamily="34" charset="0"/>
              </a:rPr>
              <a:t>Actualmente la EAAB-ESP tiene 6 puntos propios funcionando.</a:t>
            </a:r>
          </a:p>
          <a:p>
            <a:pPr marL="285750" indent="-285750">
              <a:buFont typeface="Arial" panose="020B0604020202020204" pitchFamily="34" charset="0"/>
              <a:buChar char="•"/>
            </a:pPr>
            <a:endParaRPr lang="es-CO" sz="1400" b="1" dirty="0">
              <a:latin typeface="Century Gothic" panose="020B0502020202020204" pitchFamily="34" charset="0"/>
            </a:endParaRPr>
          </a:p>
          <a:p>
            <a:pPr marL="285750" indent="-285750">
              <a:buFont typeface="Arial" panose="020B0604020202020204" pitchFamily="34" charset="0"/>
              <a:buChar char="•"/>
            </a:pPr>
            <a:r>
              <a:rPr lang="es-CO" sz="1400" b="1" dirty="0">
                <a:latin typeface="Century Gothic" panose="020B0502020202020204" pitchFamily="34" charset="0"/>
              </a:rPr>
              <a:t>También tiene presencia en 9 puntos de la Red CADE</a:t>
            </a:r>
          </a:p>
          <a:p>
            <a:endParaRPr lang="es-CO" sz="1400" b="1" dirty="0"/>
          </a:p>
          <a:p>
            <a:endParaRPr lang="es-CO" sz="1400" b="1" dirty="0"/>
          </a:p>
        </p:txBody>
      </p:sp>
    </p:spTree>
    <p:extLst>
      <p:ext uri="{BB962C8B-B14F-4D97-AF65-F5344CB8AC3E}">
        <p14:creationId xmlns:p14="http://schemas.microsoft.com/office/powerpoint/2010/main" val="15534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462006" y="134655"/>
            <a:ext cx="6156507"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PQRS 2023 – 2024 CORTE FEBRERO</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9" name="CuadroTexto 8">
            <a:extLst>
              <a:ext uri="{FF2B5EF4-FFF2-40B4-BE49-F238E27FC236}">
                <a16:creationId xmlns:a16="http://schemas.microsoft.com/office/drawing/2014/main" id="{53C8E30D-FA31-4A0F-A9F8-2F8EEE6FFFB9}"/>
              </a:ext>
            </a:extLst>
          </p:cNvPr>
          <p:cNvSpPr txBox="1"/>
          <p:nvPr/>
        </p:nvSpPr>
        <p:spPr>
          <a:xfrm>
            <a:off x="8803392" y="2413337"/>
            <a:ext cx="3144767" cy="2031325"/>
          </a:xfrm>
          <a:prstGeom prst="rect">
            <a:avLst/>
          </a:prstGeom>
          <a:noFill/>
        </p:spPr>
        <p:txBody>
          <a:bodyPr wrap="square" rtlCol="0">
            <a:spAutoFit/>
          </a:bodyPr>
          <a:lstStyle/>
          <a:p>
            <a:pPr marL="285750" indent="-285750" algn="just">
              <a:buFont typeface="Arial" panose="020B0604020202020204" pitchFamily="34" charset="0"/>
              <a:buChar char="•"/>
            </a:pPr>
            <a:r>
              <a:rPr lang="es-CO" sz="1400" dirty="0">
                <a:latin typeface="Century Gothic" panose="020B0502020202020204" pitchFamily="34" charset="0"/>
                <a:cs typeface="Calibri" panose="020F0502020204030204" pitchFamily="34" charset="0"/>
              </a:rPr>
              <a:t>En esta gráfica se ve el comportamiento total de las Peticiones, Quejas, Reclamos, Recursos, Fallos de Recursos de la SSPD y Solicitudes; lo anterior con corte al mes de </a:t>
            </a:r>
            <a:r>
              <a:rPr lang="es-CO" sz="1400" b="1" dirty="0">
                <a:latin typeface="Century Gothic" panose="020B0502020202020204" pitchFamily="34" charset="0"/>
                <a:cs typeface="Calibri" panose="020F0502020204030204" pitchFamily="34" charset="0"/>
              </a:rPr>
              <a:t>febrero</a:t>
            </a:r>
            <a:r>
              <a:rPr lang="es-CO" sz="1400" dirty="0">
                <a:latin typeface="Century Gothic" panose="020B0502020202020204" pitchFamily="34" charset="0"/>
                <a:cs typeface="Calibri" panose="020F0502020204030204" pitchFamily="34" charset="0"/>
              </a:rPr>
              <a:t> para los años 2023 y 2024.</a:t>
            </a:r>
          </a:p>
          <a:p>
            <a:pPr algn="just"/>
            <a:endParaRPr lang="es-CO" sz="1400" dirty="0">
              <a:solidFill>
                <a:schemeClr val="tx1">
                  <a:lumMod val="65000"/>
                  <a:lumOff val="35000"/>
                </a:schemeClr>
              </a:solidFill>
              <a:latin typeface="Century Gothic" panose="020B0502020202020204" pitchFamily="34" charset="0"/>
              <a:cs typeface="Calibri" panose="020F0502020204030204" pitchFamily="34" charset="0"/>
            </a:endParaRPr>
          </a:p>
        </p:txBody>
      </p:sp>
      <p:pic>
        <p:nvPicPr>
          <p:cNvPr id="3" name="Imagen 2">
            <a:extLst>
              <a:ext uri="{FF2B5EF4-FFF2-40B4-BE49-F238E27FC236}">
                <a16:creationId xmlns:a16="http://schemas.microsoft.com/office/drawing/2014/main" id="{0964D618-163E-4674-8D8C-95A6C0D8F00D}"/>
              </a:ext>
            </a:extLst>
          </p:cNvPr>
          <p:cNvPicPr>
            <a:picLocks noChangeAspect="1"/>
          </p:cNvPicPr>
          <p:nvPr/>
        </p:nvPicPr>
        <p:blipFill>
          <a:blip r:embed="rId3"/>
          <a:stretch>
            <a:fillRect/>
          </a:stretch>
        </p:blipFill>
        <p:spPr>
          <a:xfrm>
            <a:off x="34104" y="627043"/>
            <a:ext cx="5194361" cy="2665303"/>
          </a:xfrm>
          <a:prstGeom prst="rect">
            <a:avLst/>
          </a:prstGeom>
        </p:spPr>
      </p:pic>
      <p:pic>
        <p:nvPicPr>
          <p:cNvPr id="7" name="Imagen 6">
            <a:extLst>
              <a:ext uri="{FF2B5EF4-FFF2-40B4-BE49-F238E27FC236}">
                <a16:creationId xmlns:a16="http://schemas.microsoft.com/office/drawing/2014/main" id="{0157ACF1-3FE4-4661-B43E-53166129F967}"/>
              </a:ext>
            </a:extLst>
          </p:cNvPr>
          <p:cNvPicPr>
            <a:picLocks noChangeAspect="1"/>
          </p:cNvPicPr>
          <p:nvPr/>
        </p:nvPicPr>
        <p:blipFill>
          <a:blip r:embed="rId4"/>
          <a:stretch>
            <a:fillRect/>
          </a:stretch>
        </p:blipFill>
        <p:spPr>
          <a:xfrm>
            <a:off x="34104" y="3310742"/>
            <a:ext cx="5194361" cy="2712706"/>
          </a:xfrm>
          <a:prstGeom prst="rect">
            <a:avLst/>
          </a:prstGeom>
        </p:spPr>
      </p:pic>
      <p:pic>
        <p:nvPicPr>
          <p:cNvPr id="10" name="Imagen 9">
            <a:extLst>
              <a:ext uri="{FF2B5EF4-FFF2-40B4-BE49-F238E27FC236}">
                <a16:creationId xmlns:a16="http://schemas.microsoft.com/office/drawing/2014/main" id="{4E309E57-4A30-4EA1-8242-2E624359149A}"/>
              </a:ext>
            </a:extLst>
          </p:cNvPr>
          <p:cNvPicPr>
            <a:picLocks noChangeAspect="1"/>
          </p:cNvPicPr>
          <p:nvPr/>
        </p:nvPicPr>
        <p:blipFill>
          <a:blip r:embed="rId5"/>
          <a:stretch>
            <a:fillRect/>
          </a:stretch>
        </p:blipFill>
        <p:spPr>
          <a:xfrm>
            <a:off x="5444299" y="1107206"/>
            <a:ext cx="3038475" cy="1704975"/>
          </a:xfrm>
          <a:prstGeom prst="rect">
            <a:avLst/>
          </a:prstGeom>
        </p:spPr>
      </p:pic>
      <p:pic>
        <p:nvPicPr>
          <p:cNvPr id="14" name="Imagen 13">
            <a:extLst>
              <a:ext uri="{FF2B5EF4-FFF2-40B4-BE49-F238E27FC236}">
                <a16:creationId xmlns:a16="http://schemas.microsoft.com/office/drawing/2014/main" id="{DFD994A0-DAB8-4170-A2E0-4C57A1D925D4}"/>
              </a:ext>
            </a:extLst>
          </p:cNvPr>
          <p:cNvPicPr>
            <a:picLocks noChangeAspect="1"/>
          </p:cNvPicPr>
          <p:nvPr/>
        </p:nvPicPr>
        <p:blipFill>
          <a:blip r:embed="rId6"/>
          <a:stretch>
            <a:fillRect/>
          </a:stretch>
        </p:blipFill>
        <p:spPr>
          <a:xfrm>
            <a:off x="5444298" y="3757457"/>
            <a:ext cx="3038475" cy="1819275"/>
          </a:xfrm>
          <a:prstGeom prst="rect">
            <a:avLst/>
          </a:prstGeom>
        </p:spPr>
      </p:pic>
    </p:spTree>
    <p:extLst>
      <p:ext uri="{BB962C8B-B14F-4D97-AF65-F5344CB8AC3E}">
        <p14:creationId xmlns:p14="http://schemas.microsoft.com/office/powerpoint/2010/main" val="15030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95794" y="134655"/>
            <a:ext cx="10589623" cy="269094"/>
          </a:xfrm>
          <a:prstGeom prst="rect">
            <a:avLst/>
          </a:prstGeom>
        </p:spPr>
        <p:txBody>
          <a:bodyPr anchor="t">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0258245"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LINEAL PQRS 2023 – 2024 CORTE MES DE FEBRERO</a:t>
            </a:r>
            <a:endParaRPr lang="en-US" sz="2000" b="1" dirty="0">
              <a:solidFill>
                <a:schemeClr val="bg1"/>
              </a:solidFill>
              <a:latin typeface="Arial Black" panose="020B0604020202020204" pitchFamily="34" charset="0"/>
              <a:cs typeface="Arial Black" panose="020B0604020202020204" pitchFamily="34" charset="0"/>
            </a:endParaRPr>
          </a:p>
        </p:txBody>
      </p:sp>
      <p:sp>
        <p:nvSpPr>
          <p:cNvPr id="10" name="CuadroTexto 9">
            <a:extLst>
              <a:ext uri="{FF2B5EF4-FFF2-40B4-BE49-F238E27FC236}">
                <a16:creationId xmlns:a16="http://schemas.microsoft.com/office/drawing/2014/main" id="{3FE1603E-ABA2-4C37-997F-0E6CD3970B0D}"/>
              </a:ext>
            </a:extLst>
          </p:cNvPr>
          <p:cNvSpPr txBox="1"/>
          <p:nvPr/>
        </p:nvSpPr>
        <p:spPr>
          <a:xfrm>
            <a:off x="496389" y="5709294"/>
            <a:ext cx="11477897" cy="261610"/>
          </a:xfrm>
          <a:prstGeom prst="rect">
            <a:avLst/>
          </a:prstGeom>
          <a:noFill/>
        </p:spPr>
        <p:txBody>
          <a:bodyPr wrap="square" rtlCol="0">
            <a:spAutoFit/>
          </a:bodyPr>
          <a:lstStyle/>
          <a:p>
            <a:pPr algn="just"/>
            <a:r>
              <a:rPr lang="es-CO" sz="1100" b="1" dirty="0">
                <a:solidFill>
                  <a:schemeClr val="accent1">
                    <a:lumMod val="50000"/>
                  </a:schemeClr>
                </a:solidFill>
                <a:highlight>
                  <a:srgbClr val="00FFFF"/>
                </a:highlight>
                <a:latin typeface="Century Gothic" panose="020B0502020202020204" pitchFamily="34" charset="0"/>
                <a:cs typeface="Calibri" panose="020F0502020204030204" pitchFamily="34" charset="0"/>
              </a:rPr>
              <a:t>En estas gráficas se visualiza el comparativo de las PQRS años 2023 v/s 2024. Específicamente en las Reclamaciones se evidencia un aumento en febrero de este año</a:t>
            </a:r>
          </a:p>
        </p:txBody>
      </p:sp>
      <p:pic>
        <p:nvPicPr>
          <p:cNvPr id="5" name="Imagen 4">
            <a:extLst>
              <a:ext uri="{FF2B5EF4-FFF2-40B4-BE49-F238E27FC236}">
                <a16:creationId xmlns:a16="http://schemas.microsoft.com/office/drawing/2014/main" id="{D3C33CE6-68A2-45D5-96B1-2BAB89A83FC2}"/>
              </a:ext>
            </a:extLst>
          </p:cNvPr>
          <p:cNvPicPr>
            <a:picLocks noChangeAspect="1"/>
          </p:cNvPicPr>
          <p:nvPr/>
        </p:nvPicPr>
        <p:blipFill>
          <a:blip r:embed="rId3"/>
          <a:stretch>
            <a:fillRect/>
          </a:stretch>
        </p:blipFill>
        <p:spPr>
          <a:xfrm>
            <a:off x="0" y="826653"/>
            <a:ext cx="4066903" cy="2295890"/>
          </a:xfrm>
          <a:prstGeom prst="rect">
            <a:avLst/>
          </a:prstGeom>
        </p:spPr>
      </p:pic>
      <p:pic>
        <p:nvPicPr>
          <p:cNvPr id="9" name="Imagen 8">
            <a:extLst>
              <a:ext uri="{FF2B5EF4-FFF2-40B4-BE49-F238E27FC236}">
                <a16:creationId xmlns:a16="http://schemas.microsoft.com/office/drawing/2014/main" id="{4B29940F-2C51-4C0C-A961-3A085882E89A}"/>
              </a:ext>
            </a:extLst>
          </p:cNvPr>
          <p:cNvPicPr>
            <a:picLocks noChangeAspect="1"/>
          </p:cNvPicPr>
          <p:nvPr/>
        </p:nvPicPr>
        <p:blipFill>
          <a:blip r:embed="rId4"/>
          <a:stretch>
            <a:fillRect/>
          </a:stretch>
        </p:blipFill>
        <p:spPr>
          <a:xfrm>
            <a:off x="4066903" y="830104"/>
            <a:ext cx="4058196" cy="2292438"/>
          </a:xfrm>
          <a:prstGeom prst="rect">
            <a:avLst/>
          </a:prstGeom>
        </p:spPr>
      </p:pic>
      <p:pic>
        <p:nvPicPr>
          <p:cNvPr id="17" name="Imagen 16">
            <a:extLst>
              <a:ext uri="{FF2B5EF4-FFF2-40B4-BE49-F238E27FC236}">
                <a16:creationId xmlns:a16="http://schemas.microsoft.com/office/drawing/2014/main" id="{F8290D54-20C1-496B-8408-E4486BFD6836}"/>
              </a:ext>
            </a:extLst>
          </p:cNvPr>
          <p:cNvPicPr>
            <a:picLocks noChangeAspect="1"/>
          </p:cNvPicPr>
          <p:nvPr/>
        </p:nvPicPr>
        <p:blipFill>
          <a:blip r:embed="rId5"/>
          <a:stretch>
            <a:fillRect/>
          </a:stretch>
        </p:blipFill>
        <p:spPr>
          <a:xfrm>
            <a:off x="8133806" y="839245"/>
            <a:ext cx="3944601" cy="2292438"/>
          </a:xfrm>
          <a:prstGeom prst="rect">
            <a:avLst/>
          </a:prstGeom>
        </p:spPr>
      </p:pic>
      <p:pic>
        <p:nvPicPr>
          <p:cNvPr id="19" name="Imagen 18">
            <a:extLst>
              <a:ext uri="{FF2B5EF4-FFF2-40B4-BE49-F238E27FC236}">
                <a16:creationId xmlns:a16="http://schemas.microsoft.com/office/drawing/2014/main" id="{7E67B49E-7698-48D2-A26E-23287C12C826}"/>
              </a:ext>
            </a:extLst>
          </p:cNvPr>
          <p:cNvPicPr>
            <a:picLocks noChangeAspect="1"/>
          </p:cNvPicPr>
          <p:nvPr/>
        </p:nvPicPr>
        <p:blipFill>
          <a:blip r:embed="rId6"/>
          <a:stretch>
            <a:fillRect/>
          </a:stretch>
        </p:blipFill>
        <p:spPr>
          <a:xfrm>
            <a:off x="8708" y="3131683"/>
            <a:ext cx="4058195" cy="2551106"/>
          </a:xfrm>
          <a:prstGeom prst="rect">
            <a:avLst/>
          </a:prstGeom>
        </p:spPr>
      </p:pic>
      <p:pic>
        <p:nvPicPr>
          <p:cNvPr id="25" name="Imagen 24">
            <a:extLst>
              <a:ext uri="{FF2B5EF4-FFF2-40B4-BE49-F238E27FC236}">
                <a16:creationId xmlns:a16="http://schemas.microsoft.com/office/drawing/2014/main" id="{C5F319D7-6627-4BCB-85F7-5766C625FC6C}"/>
              </a:ext>
            </a:extLst>
          </p:cNvPr>
          <p:cNvPicPr>
            <a:picLocks noChangeAspect="1"/>
          </p:cNvPicPr>
          <p:nvPr/>
        </p:nvPicPr>
        <p:blipFill>
          <a:blip r:embed="rId7"/>
          <a:stretch>
            <a:fillRect/>
          </a:stretch>
        </p:blipFill>
        <p:spPr>
          <a:xfrm>
            <a:off x="4075611" y="3131683"/>
            <a:ext cx="4058195" cy="2551107"/>
          </a:xfrm>
          <a:prstGeom prst="rect">
            <a:avLst/>
          </a:prstGeom>
        </p:spPr>
      </p:pic>
      <p:pic>
        <p:nvPicPr>
          <p:cNvPr id="29" name="Imagen 28">
            <a:extLst>
              <a:ext uri="{FF2B5EF4-FFF2-40B4-BE49-F238E27FC236}">
                <a16:creationId xmlns:a16="http://schemas.microsoft.com/office/drawing/2014/main" id="{3B2F57F6-9DB8-408B-9987-45557C7B6AD6}"/>
              </a:ext>
            </a:extLst>
          </p:cNvPr>
          <p:cNvPicPr>
            <a:picLocks noChangeAspect="1"/>
          </p:cNvPicPr>
          <p:nvPr/>
        </p:nvPicPr>
        <p:blipFill>
          <a:blip r:embed="rId8"/>
          <a:stretch>
            <a:fillRect/>
          </a:stretch>
        </p:blipFill>
        <p:spPr>
          <a:xfrm>
            <a:off x="8133806" y="3167328"/>
            <a:ext cx="3944601" cy="2551106"/>
          </a:xfrm>
          <a:prstGeom prst="rect">
            <a:avLst/>
          </a:prstGeom>
        </p:spPr>
      </p:pic>
    </p:spTree>
    <p:extLst>
      <p:ext uri="{BB962C8B-B14F-4D97-AF65-F5344CB8AC3E}">
        <p14:creationId xmlns:p14="http://schemas.microsoft.com/office/powerpoint/2010/main" val="385289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A FEBRERO</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3" name="Imagen 2">
            <a:extLst>
              <a:ext uri="{FF2B5EF4-FFF2-40B4-BE49-F238E27FC236}">
                <a16:creationId xmlns:a16="http://schemas.microsoft.com/office/drawing/2014/main" id="{46AFCF4B-B1F6-4C7A-B277-930397D33C33}"/>
              </a:ext>
            </a:extLst>
          </p:cNvPr>
          <p:cNvPicPr>
            <a:picLocks noChangeAspect="1"/>
          </p:cNvPicPr>
          <p:nvPr/>
        </p:nvPicPr>
        <p:blipFill>
          <a:blip r:embed="rId3"/>
          <a:stretch>
            <a:fillRect/>
          </a:stretch>
        </p:blipFill>
        <p:spPr>
          <a:xfrm>
            <a:off x="0" y="556087"/>
            <a:ext cx="7924800" cy="2858125"/>
          </a:xfrm>
          <a:prstGeom prst="rect">
            <a:avLst/>
          </a:prstGeom>
        </p:spPr>
      </p:pic>
      <p:pic>
        <p:nvPicPr>
          <p:cNvPr id="12" name="Imagen 11">
            <a:extLst>
              <a:ext uri="{FF2B5EF4-FFF2-40B4-BE49-F238E27FC236}">
                <a16:creationId xmlns:a16="http://schemas.microsoft.com/office/drawing/2014/main" id="{FE680D79-9712-4825-8170-5AEA8476C966}"/>
              </a:ext>
            </a:extLst>
          </p:cNvPr>
          <p:cNvPicPr>
            <a:picLocks noChangeAspect="1"/>
          </p:cNvPicPr>
          <p:nvPr/>
        </p:nvPicPr>
        <p:blipFill>
          <a:blip r:embed="rId4"/>
          <a:stretch>
            <a:fillRect/>
          </a:stretch>
        </p:blipFill>
        <p:spPr>
          <a:xfrm>
            <a:off x="4180115" y="3414212"/>
            <a:ext cx="7924800" cy="2525034"/>
          </a:xfrm>
          <a:prstGeom prst="rect">
            <a:avLst/>
          </a:prstGeom>
        </p:spPr>
      </p:pic>
    </p:spTree>
    <p:extLst>
      <p:ext uri="{BB962C8B-B14F-4D97-AF65-F5344CB8AC3E}">
        <p14:creationId xmlns:p14="http://schemas.microsoft.com/office/powerpoint/2010/main" val="64988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A FEBRERO</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3" name="Imagen 2">
            <a:extLst>
              <a:ext uri="{FF2B5EF4-FFF2-40B4-BE49-F238E27FC236}">
                <a16:creationId xmlns:a16="http://schemas.microsoft.com/office/drawing/2014/main" id="{A018E26D-2FDB-401A-B1F4-656EE9EF0F9F}"/>
              </a:ext>
            </a:extLst>
          </p:cNvPr>
          <p:cNvPicPr>
            <a:picLocks noChangeAspect="1"/>
          </p:cNvPicPr>
          <p:nvPr/>
        </p:nvPicPr>
        <p:blipFill>
          <a:blip r:embed="rId3"/>
          <a:stretch>
            <a:fillRect/>
          </a:stretch>
        </p:blipFill>
        <p:spPr>
          <a:xfrm>
            <a:off x="0" y="481626"/>
            <a:ext cx="7855131" cy="2852017"/>
          </a:xfrm>
          <a:prstGeom prst="rect">
            <a:avLst/>
          </a:prstGeom>
        </p:spPr>
      </p:pic>
      <p:pic>
        <p:nvPicPr>
          <p:cNvPr id="11" name="Imagen 10">
            <a:extLst>
              <a:ext uri="{FF2B5EF4-FFF2-40B4-BE49-F238E27FC236}">
                <a16:creationId xmlns:a16="http://schemas.microsoft.com/office/drawing/2014/main" id="{32644C43-9A8B-4487-8357-D7FB5EB20F87}"/>
              </a:ext>
            </a:extLst>
          </p:cNvPr>
          <p:cNvPicPr>
            <a:picLocks noChangeAspect="1"/>
          </p:cNvPicPr>
          <p:nvPr/>
        </p:nvPicPr>
        <p:blipFill>
          <a:blip r:embed="rId4"/>
          <a:stretch>
            <a:fillRect/>
          </a:stretch>
        </p:blipFill>
        <p:spPr>
          <a:xfrm>
            <a:off x="4162697" y="3333644"/>
            <a:ext cx="7916544" cy="2657854"/>
          </a:xfrm>
          <a:prstGeom prst="rect">
            <a:avLst/>
          </a:prstGeom>
        </p:spPr>
      </p:pic>
    </p:spTree>
    <p:extLst>
      <p:ext uri="{BB962C8B-B14F-4D97-AF65-F5344CB8AC3E}">
        <p14:creationId xmlns:p14="http://schemas.microsoft.com/office/powerpoint/2010/main" val="3222286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CLASE Y ACTIVIDAD CORTE A FEBRERO</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8" name="Imagen 7">
            <a:extLst>
              <a:ext uri="{FF2B5EF4-FFF2-40B4-BE49-F238E27FC236}">
                <a16:creationId xmlns:a16="http://schemas.microsoft.com/office/drawing/2014/main" id="{F501E72D-3AF9-417A-AA1A-5C9B60EAD951}"/>
              </a:ext>
            </a:extLst>
          </p:cNvPr>
          <p:cNvPicPr>
            <a:picLocks noChangeAspect="1"/>
          </p:cNvPicPr>
          <p:nvPr/>
        </p:nvPicPr>
        <p:blipFill>
          <a:blip r:embed="rId3"/>
          <a:stretch>
            <a:fillRect/>
          </a:stretch>
        </p:blipFill>
        <p:spPr>
          <a:xfrm>
            <a:off x="152219" y="585314"/>
            <a:ext cx="7916545" cy="2721071"/>
          </a:xfrm>
          <a:prstGeom prst="rect">
            <a:avLst/>
          </a:prstGeom>
        </p:spPr>
      </p:pic>
      <p:pic>
        <p:nvPicPr>
          <p:cNvPr id="11" name="Imagen 10">
            <a:extLst>
              <a:ext uri="{FF2B5EF4-FFF2-40B4-BE49-F238E27FC236}">
                <a16:creationId xmlns:a16="http://schemas.microsoft.com/office/drawing/2014/main" id="{A87AE91C-4E36-4DF0-BE17-B0C936CF4BA4}"/>
              </a:ext>
            </a:extLst>
          </p:cNvPr>
          <p:cNvPicPr>
            <a:picLocks noChangeAspect="1"/>
          </p:cNvPicPr>
          <p:nvPr/>
        </p:nvPicPr>
        <p:blipFill>
          <a:blip r:embed="rId4"/>
          <a:stretch>
            <a:fillRect/>
          </a:stretch>
        </p:blipFill>
        <p:spPr>
          <a:xfrm>
            <a:off x="4289243" y="3306385"/>
            <a:ext cx="7559041" cy="2687659"/>
          </a:xfrm>
          <a:prstGeom prst="rect">
            <a:avLst/>
          </a:prstGeom>
        </p:spPr>
      </p:pic>
    </p:spTree>
    <p:extLst>
      <p:ext uri="{BB962C8B-B14F-4D97-AF65-F5344CB8AC3E}">
        <p14:creationId xmlns:p14="http://schemas.microsoft.com/office/powerpoint/2010/main" val="3468290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A402F1-E5EB-44EE-9D3E-E3AFFFB214E5}"/>
              </a:ext>
            </a:extLst>
          </p:cNvPr>
          <p:cNvSpPr txBox="1">
            <a:spLocks/>
          </p:cNvSpPr>
          <p:nvPr/>
        </p:nvSpPr>
        <p:spPr>
          <a:xfrm>
            <a:off x="314553" y="134655"/>
            <a:ext cx="9144000" cy="90131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5095"/>
              </a:solidFill>
              <a:latin typeface="Century Gothic"/>
              <a:cs typeface="Calibri Light"/>
            </a:endParaRPr>
          </a:p>
          <a:p>
            <a:endParaRPr lang="en-US" sz="3600" dirty="0">
              <a:solidFill>
                <a:srgbClr val="005095"/>
              </a:solidFill>
              <a:cs typeface="Calibri Light"/>
            </a:endParaRPr>
          </a:p>
        </p:txBody>
      </p:sp>
      <p:sp>
        <p:nvSpPr>
          <p:cNvPr id="97" name="Rectángulo 96">
            <a:extLst>
              <a:ext uri="{FF2B5EF4-FFF2-40B4-BE49-F238E27FC236}">
                <a16:creationId xmlns:a16="http://schemas.microsoft.com/office/drawing/2014/main" id="{FCE669E9-A7BA-4DA6-81A8-92752A07345F}"/>
              </a:ext>
            </a:extLst>
          </p:cNvPr>
          <p:cNvSpPr/>
          <p:nvPr/>
        </p:nvSpPr>
        <p:spPr>
          <a:xfrm>
            <a:off x="0" y="-2921"/>
            <a:ext cx="12192000" cy="52543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Title 1">
            <a:extLst>
              <a:ext uri="{FF2B5EF4-FFF2-40B4-BE49-F238E27FC236}">
                <a16:creationId xmlns:a16="http://schemas.microsoft.com/office/drawing/2014/main" id="{CDEC8199-BAA1-4A7F-A2E8-C87A608ABE57}"/>
              </a:ext>
            </a:extLst>
          </p:cNvPr>
          <p:cNvSpPr txBox="1">
            <a:spLocks/>
          </p:cNvSpPr>
          <p:nvPr/>
        </p:nvSpPr>
        <p:spPr>
          <a:xfrm>
            <a:off x="0" y="115844"/>
            <a:ext cx="11382103" cy="2879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chemeClr val="bg1"/>
                </a:solidFill>
                <a:latin typeface="Arial Black" panose="020B0604020202020204" pitchFamily="34" charset="0"/>
                <a:ea typeface="+mj-lt"/>
                <a:cs typeface="Arial Black" panose="020B0604020202020204" pitchFamily="34" charset="0"/>
              </a:rPr>
              <a:t>COMPORTAMIENTO PQRS POR LOCALIDAD CORTE A FEBRERO 2023 - 2024</a:t>
            </a:r>
            <a:endParaRPr lang="en-US" sz="2000" b="1" dirty="0">
              <a:solidFill>
                <a:schemeClr val="bg1"/>
              </a:solidFill>
              <a:latin typeface="Arial Black" panose="020B0604020202020204" pitchFamily="34" charset="0"/>
              <a:cs typeface="Arial Black" panose="020B0604020202020204" pitchFamily="34" charset="0"/>
            </a:endParaRPr>
          </a:p>
        </p:txBody>
      </p:sp>
      <p:pic>
        <p:nvPicPr>
          <p:cNvPr id="3" name="Imagen 2">
            <a:extLst>
              <a:ext uri="{FF2B5EF4-FFF2-40B4-BE49-F238E27FC236}">
                <a16:creationId xmlns:a16="http://schemas.microsoft.com/office/drawing/2014/main" id="{FEEC06EE-5085-4E21-835C-6D073B0ABFB6}"/>
              </a:ext>
            </a:extLst>
          </p:cNvPr>
          <p:cNvPicPr>
            <a:picLocks noChangeAspect="1"/>
          </p:cNvPicPr>
          <p:nvPr/>
        </p:nvPicPr>
        <p:blipFill>
          <a:blip r:embed="rId3"/>
          <a:stretch>
            <a:fillRect/>
          </a:stretch>
        </p:blipFill>
        <p:spPr>
          <a:xfrm>
            <a:off x="1343409" y="522514"/>
            <a:ext cx="9289892" cy="5403396"/>
          </a:xfrm>
          <a:prstGeom prst="rect">
            <a:avLst/>
          </a:prstGeom>
        </p:spPr>
      </p:pic>
    </p:spTree>
    <p:extLst>
      <p:ext uri="{BB962C8B-B14F-4D97-AF65-F5344CB8AC3E}">
        <p14:creationId xmlns:p14="http://schemas.microsoft.com/office/powerpoint/2010/main" val="13719126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21612</TotalTime>
  <Words>1173</Words>
  <Application>Microsoft Office PowerPoint</Application>
  <PresentationFormat>Panorámica</PresentationFormat>
  <Paragraphs>115</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Calibri</vt:lpstr>
      <vt:lpstr>Calibri Light</vt:lpstr>
      <vt:lpstr>Century Gothic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Vasquez Balanta</dc:creator>
  <cp:lastModifiedBy>Cesar Augusto Paez Sequera</cp:lastModifiedBy>
  <cp:revision>278</cp:revision>
  <cp:lastPrinted>2024-01-15T18:50:11Z</cp:lastPrinted>
  <dcterms:created xsi:type="dcterms:W3CDTF">2020-08-10T12:19:35Z</dcterms:created>
  <dcterms:modified xsi:type="dcterms:W3CDTF">2024-03-14T21:27:49Z</dcterms:modified>
</cp:coreProperties>
</file>