
<file path=[Content_Types].xml><?xml version="1.0" encoding="utf-8"?>
<Types xmlns="http://schemas.openxmlformats.org/package/2006/content-types">
  <Default Extension="docx" ContentType="application/vnd.openxmlformats-officedocument.wordprocessingml.document"/>
  <Default Extension="jpeg" ContentType="image/jpeg"/>
  <Default Extension="png" ContentType="image/png"/>
  <Default Extension="rels" ContentType="application/vnd.openxmlformats-package.relationships+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charts/chart15.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6.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7.xml" ContentType="application/vnd.openxmlformats-officedocument.drawingml.chart+xml"/>
  <Override PartName="/ppt/theme/themeOverride2.xml" ContentType="application/vnd.openxmlformats-officedocument.themeOverride+xml"/>
  <Override PartName="/ppt/charts/chart18.xml" ContentType="application/vnd.openxmlformats-officedocument.drawingml.chart+xml"/>
  <Override PartName="/ppt/charts/chart19.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theme/themeOverride3.xml" ContentType="application/vnd.openxmlformats-officedocument.themeOverr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theme/themeOverride4.xml" ContentType="application/vnd.openxmlformats-officedocument.themeOverr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theme/themeOverride5.xml" ContentType="application/vnd.openxmlformats-officedocument.themeOverride+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theme/themeOverride6.xml" ContentType="application/vnd.openxmlformats-officedocument.themeOverr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50" r:id="rId2"/>
    <p:sldMasterId id="2147483759" r:id="rId3"/>
  </p:sldMasterIdLst>
  <p:notesMasterIdLst>
    <p:notesMasterId r:id="rId111"/>
  </p:notesMasterIdLst>
  <p:handoutMasterIdLst>
    <p:handoutMasterId r:id="rId112"/>
  </p:handoutMasterIdLst>
  <p:sldIdLst>
    <p:sldId id="641" r:id="rId4"/>
    <p:sldId id="942" r:id="rId5"/>
    <p:sldId id="943" r:id="rId6"/>
    <p:sldId id="947" r:id="rId7"/>
    <p:sldId id="999" r:id="rId8"/>
    <p:sldId id="949" r:id="rId9"/>
    <p:sldId id="640" r:id="rId10"/>
    <p:sldId id="906" r:id="rId11"/>
    <p:sldId id="1008" r:id="rId12"/>
    <p:sldId id="948" r:id="rId13"/>
    <p:sldId id="897" r:id="rId14"/>
    <p:sldId id="936" r:id="rId15"/>
    <p:sldId id="891" r:id="rId16"/>
    <p:sldId id="852" r:id="rId17"/>
    <p:sldId id="1006" r:id="rId18"/>
    <p:sldId id="960" r:id="rId19"/>
    <p:sldId id="907" r:id="rId20"/>
    <p:sldId id="961" r:id="rId21"/>
    <p:sldId id="937" r:id="rId22"/>
    <p:sldId id="969" r:id="rId23"/>
    <p:sldId id="909" r:id="rId24"/>
    <p:sldId id="910" r:id="rId25"/>
    <p:sldId id="962" r:id="rId26"/>
    <p:sldId id="963" r:id="rId27"/>
    <p:sldId id="912" r:id="rId28"/>
    <p:sldId id="966" r:id="rId29"/>
    <p:sldId id="967" r:id="rId30"/>
    <p:sldId id="968" r:id="rId31"/>
    <p:sldId id="938" r:id="rId32"/>
    <p:sldId id="970" r:id="rId33"/>
    <p:sldId id="913" r:id="rId34"/>
    <p:sldId id="1009" r:id="rId35"/>
    <p:sldId id="914" r:id="rId36"/>
    <p:sldId id="971" r:id="rId37"/>
    <p:sldId id="972" r:id="rId38"/>
    <p:sldId id="973" r:id="rId39"/>
    <p:sldId id="939" r:id="rId40"/>
    <p:sldId id="964" r:id="rId41"/>
    <p:sldId id="915" r:id="rId42"/>
    <p:sldId id="974" r:id="rId43"/>
    <p:sldId id="916" r:id="rId44"/>
    <p:sldId id="975" r:id="rId45"/>
    <p:sldId id="976" r:id="rId46"/>
    <p:sldId id="977" r:id="rId47"/>
    <p:sldId id="917" r:id="rId48"/>
    <p:sldId id="1010" r:id="rId49"/>
    <p:sldId id="1011" r:id="rId50"/>
    <p:sldId id="918" r:id="rId51"/>
    <p:sldId id="978" r:id="rId52"/>
    <p:sldId id="919" r:id="rId53"/>
    <p:sldId id="1012" r:id="rId54"/>
    <p:sldId id="920" r:id="rId55"/>
    <p:sldId id="921" r:id="rId56"/>
    <p:sldId id="940" r:id="rId57"/>
    <p:sldId id="965" r:id="rId58"/>
    <p:sldId id="922" r:id="rId59"/>
    <p:sldId id="1013" r:id="rId60"/>
    <p:sldId id="923" r:id="rId61"/>
    <p:sldId id="979" r:id="rId62"/>
    <p:sldId id="980" r:id="rId63"/>
    <p:sldId id="981" r:id="rId64"/>
    <p:sldId id="924" r:id="rId65"/>
    <p:sldId id="1014" r:id="rId66"/>
    <p:sldId id="959" r:id="rId67"/>
    <p:sldId id="925" r:id="rId68"/>
    <p:sldId id="1015" r:id="rId69"/>
    <p:sldId id="1016" r:id="rId70"/>
    <p:sldId id="927" r:id="rId71"/>
    <p:sldId id="1017" r:id="rId72"/>
    <p:sldId id="928" r:id="rId73"/>
    <p:sldId id="929" r:id="rId74"/>
    <p:sldId id="895" r:id="rId75"/>
    <p:sldId id="930" r:id="rId76"/>
    <p:sldId id="982" r:id="rId77"/>
    <p:sldId id="983" r:id="rId78"/>
    <p:sldId id="984" r:id="rId79"/>
    <p:sldId id="985" r:id="rId80"/>
    <p:sldId id="931" r:id="rId81"/>
    <p:sldId id="986" r:id="rId82"/>
    <p:sldId id="932" r:id="rId83"/>
    <p:sldId id="933" r:id="rId84"/>
    <p:sldId id="987" r:id="rId85"/>
    <p:sldId id="988" r:id="rId86"/>
    <p:sldId id="989" r:id="rId87"/>
    <p:sldId id="990" r:id="rId88"/>
    <p:sldId id="991" r:id="rId89"/>
    <p:sldId id="992" r:id="rId90"/>
    <p:sldId id="993" r:id="rId91"/>
    <p:sldId id="934" r:id="rId92"/>
    <p:sldId id="1021" r:id="rId93"/>
    <p:sldId id="1022" r:id="rId94"/>
    <p:sldId id="1019" r:id="rId95"/>
    <p:sldId id="1020" r:id="rId96"/>
    <p:sldId id="944" r:id="rId97"/>
    <p:sldId id="1023" r:id="rId98"/>
    <p:sldId id="950" r:id="rId99"/>
    <p:sldId id="951" r:id="rId100"/>
    <p:sldId id="952" r:id="rId101"/>
    <p:sldId id="953" r:id="rId102"/>
    <p:sldId id="954" r:id="rId103"/>
    <p:sldId id="955" r:id="rId104"/>
    <p:sldId id="956" r:id="rId105"/>
    <p:sldId id="995" r:id="rId106"/>
    <p:sldId id="996" r:id="rId107"/>
    <p:sldId id="997" r:id="rId108"/>
    <p:sldId id="998" r:id="rId109"/>
    <p:sldId id="957" r:id="rId110"/>
  </p:sldIdLst>
  <p:sldSz cx="9144000" cy="5145088"/>
  <p:notesSz cx="6858000" cy="9144000"/>
  <p:defaultTextStyle>
    <a:defPPr>
      <a:defRPr lang="es-CO"/>
    </a:defPPr>
    <a:lvl1pPr algn="l" rtl="0" fontAlgn="base">
      <a:spcBef>
        <a:spcPct val="0"/>
      </a:spcBef>
      <a:spcAft>
        <a:spcPct val="0"/>
      </a:spcAft>
      <a:defRPr sz="1000" b="1" kern="1200">
        <a:solidFill>
          <a:schemeClr val="tx1"/>
        </a:solidFill>
        <a:latin typeface="Calibri" pitchFamily="34" charset="0"/>
        <a:ea typeface="+mn-ea"/>
        <a:cs typeface="Arial" charset="0"/>
      </a:defRPr>
    </a:lvl1pPr>
    <a:lvl2pPr marL="457200" algn="l" rtl="0" fontAlgn="base">
      <a:spcBef>
        <a:spcPct val="0"/>
      </a:spcBef>
      <a:spcAft>
        <a:spcPct val="0"/>
      </a:spcAft>
      <a:defRPr sz="1000" b="1" kern="1200">
        <a:solidFill>
          <a:schemeClr val="tx1"/>
        </a:solidFill>
        <a:latin typeface="Calibri" pitchFamily="34" charset="0"/>
        <a:ea typeface="+mn-ea"/>
        <a:cs typeface="Arial" charset="0"/>
      </a:defRPr>
    </a:lvl2pPr>
    <a:lvl3pPr marL="914400" algn="l" rtl="0" fontAlgn="base">
      <a:spcBef>
        <a:spcPct val="0"/>
      </a:spcBef>
      <a:spcAft>
        <a:spcPct val="0"/>
      </a:spcAft>
      <a:defRPr sz="1000" b="1" kern="1200">
        <a:solidFill>
          <a:schemeClr val="tx1"/>
        </a:solidFill>
        <a:latin typeface="Calibri" pitchFamily="34" charset="0"/>
        <a:ea typeface="+mn-ea"/>
        <a:cs typeface="Arial" charset="0"/>
      </a:defRPr>
    </a:lvl3pPr>
    <a:lvl4pPr marL="1371600" algn="l" rtl="0" fontAlgn="base">
      <a:spcBef>
        <a:spcPct val="0"/>
      </a:spcBef>
      <a:spcAft>
        <a:spcPct val="0"/>
      </a:spcAft>
      <a:defRPr sz="1000" b="1" kern="1200">
        <a:solidFill>
          <a:schemeClr val="tx1"/>
        </a:solidFill>
        <a:latin typeface="Calibri" pitchFamily="34" charset="0"/>
        <a:ea typeface="+mn-ea"/>
        <a:cs typeface="Arial" charset="0"/>
      </a:defRPr>
    </a:lvl4pPr>
    <a:lvl5pPr marL="1828800" algn="l" rtl="0" fontAlgn="base">
      <a:spcBef>
        <a:spcPct val="0"/>
      </a:spcBef>
      <a:spcAft>
        <a:spcPct val="0"/>
      </a:spcAft>
      <a:defRPr sz="1000" b="1" kern="1200">
        <a:solidFill>
          <a:schemeClr val="tx1"/>
        </a:solidFill>
        <a:latin typeface="Calibri" pitchFamily="34" charset="0"/>
        <a:ea typeface="+mn-ea"/>
        <a:cs typeface="Arial" charset="0"/>
      </a:defRPr>
    </a:lvl5pPr>
    <a:lvl6pPr marL="2286000" algn="l" defTabSz="914400" rtl="0" eaLnBrk="1" latinLnBrk="0" hangingPunct="1">
      <a:defRPr sz="1000" b="1" kern="1200">
        <a:solidFill>
          <a:schemeClr val="tx1"/>
        </a:solidFill>
        <a:latin typeface="Calibri" pitchFamily="34" charset="0"/>
        <a:ea typeface="+mn-ea"/>
        <a:cs typeface="Arial" charset="0"/>
      </a:defRPr>
    </a:lvl6pPr>
    <a:lvl7pPr marL="2743200" algn="l" defTabSz="914400" rtl="0" eaLnBrk="1" latinLnBrk="0" hangingPunct="1">
      <a:defRPr sz="1000" b="1" kern="1200">
        <a:solidFill>
          <a:schemeClr val="tx1"/>
        </a:solidFill>
        <a:latin typeface="Calibri" pitchFamily="34" charset="0"/>
        <a:ea typeface="+mn-ea"/>
        <a:cs typeface="Arial" charset="0"/>
      </a:defRPr>
    </a:lvl7pPr>
    <a:lvl8pPr marL="3200400" algn="l" defTabSz="914400" rtl="0" eaLnBrk="1" latinLnBrk="0" hangingPunct="1">
      <a:defRPr sz="1000" b="1" kern="1200">
        <a:solidFill>
          <a:schemeClr val="tx1"/>
        </a:solidFill>
        <a:latin typeface="Calibri" pitchFamily="34" charset="0"/>
        <a:ea typeface="+mn-ea"/>
        <a:cs typeface="Arial" charset="0"/>
      </a:defRPr>
    </a:lvl8pPr>
    <a:lvl9pPr marL="3657600" algn="l" defTabSz="914400" rtl="0" eaLnBrk="1" latinLnBrk="0" hangingPunct="1">
      <a:defRPr sz="1000" b="1"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15:clr>
            <a:srgbClr val="A4A3A4"/>
          </p15:clr>
        </p15:guide>
        <p15:guide id="2" pos="2975">
          <p15:clr>
            <a:srgbClr val="A4A3A4"/>
          </p15:clr>
        </p15:guide>
        <p15:guide id="3" pos="971">
          <p15:clr>
            <a:srgbClr val="A4A3A4"/>
          </p15:clr>
        </p15:guide>
        <p15:guide id="4" pos="4539">
          <p15:clr>
            <a:srgbClr val="A4A3A4"/>
          </p15:clr>
        </p15:guide>
        <p15:guide id="5" pos="4735">
          <p15:clr>
            <a:srgbClr val="A4A3A4"/>
          </p15:clr>
        </p15:guide>
        <p15:guide id="6" pos="493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D0F0"/>
    <a:srgbClr val="285EA6"/>
    <a:srgbClr val="4B4C4B"/>
    <a:srgbClr val="1DA9E2"/>
    <a:srgbClr val="295FA9"/>
    <a:srgbClr val="404040"/>
    <a:srgbClr val="D27D00"/>
    <a:srgbClr val="F8F8F8"/>
    <a:srgbClr val="FFCC03"/>
    <a:srgbClr val="8517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68" autoAdjust="0"/>
    <p:restoredTop sz="94364" autoAdjust="0"/>
  </p:normalViewPr>
  <p:slideViewPr>
    <p:cSldViewPr snapToGrid="0" showGuides="1">
      <p:cViewPr varScale="1">
        <p:scale>
          <a:sx n="92" d="100"/>
          <a:sy n="92" d="100"/>
        </p:scale>
        <p:origin x="1014" y="84"/>
      </p:cViewPr>
      <p:guideLst>
        <p:guide orient="horz"/>
        <p:guide pos="2975"/>
        <p:guide pos="971"/>
        <p:guide pos="4539"/>
        <p:guide pos="4735"/>
        <p:guide pos="4931"/>
      </p:guideLst>
    </p:cSldViewPr>
  </p:slideViewPr>
  <p:notesTextViewPr>
    <p:cViewPr>
      <p:scale>
        <a:sx n="3" d="2"/>
        <a:sy n="3" d="2"/>
      </p:scale>
      <p:origin x="0" y="0"/>
    </p:cViewPr>
  </p:notesTextViewPr>
  <p:sorterViewPr>
    <p:cViewPr>
      <p:scale>
        <a:sx n="66" d="100"/>
        <a:sy n="66" d="100"/>
      </p:scale>
      <p:origin x="0" y="0"/>
    </p:cViewPr>
  </p:sorterViewPr>
  <p:notesViewPr>
    <p:cSldViewPr snapToGrid="0" showGuides="1">
      <p:cViewPr varScale="1">
        <p:scale>
          <a:sx n="85" d="100"/>
          <a:sy n="85" d="100"/>
        </p:scale>
        <p:origin x="-3786" y="-96"/>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handoutMaster" Target="handoutMasters/handoutMaster1.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presProps" Target="presProps.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theme" Target="theme/theme1.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image" Target="../media/image8.png"/><Relationship Id="rId1" Type="http://schemas.openxmlformats.org/officeDocument/2006/relationships/image" Target="../media/image7.png"/></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openxmlformats.org/officeDocument/2006/relationships/image" Target="../media/image12.png"/><Relationship Id="rId1" Type="http://schemas.openxmlformats.org/officeDocument/2006/relationships/image" Target="../media/image11.png"/></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openxmlformats.org/officeDocument/2006/relationships/image" Target="../media/image19.png"/><Relationship Id="rId1" Type="http://schemas.openxmlformats.org/officeDocument/2006/relationships/image" Target="../media/image11.png"/></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openxmlformats.org/officeDocument/2006/relationships/image" Target="../media/image12.png"/><Relationship Id="rId1" Type="http://schemas.openxmlformats.org/officeDocument/2006/relationships/image" Target="../media/image11.png"/></Relationships>
</file>

<file path=ppt/charts/_rels/chart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 Id="rId4"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xml"/></Relationships>
</file>

<file path=ppt/charts/_rels/chart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 Id="rId4"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 Id="rId4"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2.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openxmlformats.org/officeDocument/2006/relationships/image" Target="../media/image12.png"/><Relationship Id="rId1" Type="http://schemas.openxmlformats.org/officeDocument/2006/relationships/image" Target="../media/image11.png"/></Relationships>
</file>

<file path=ppt/charts/_rels/chart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 Id="rId4"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image" Target="../media/image10.png"/><Relationship Id="rId1" Type="http://schemas.openxmlformats.org/officeDocument/2006/relationships/image" Target="../media/image9.png"/></Relationships>
</file>

<file path=ppt/charts/_rels/chart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4"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 Id="rId4"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3.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openxmlformats.org/officeDocument/2006/relationships/image" Target="../media/image19.png"/><Relationship Id="rId1" Type="http://schemas.openxmlformats.org/officeDocument/2006/relationships/image" Target="../media/image11.png"/></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openxmlformats.org/officeDocument/2006/relationships/image" Target="../media/image12.png"/><Relationship Id="rId1" Type="http://schemas.openxmlformats.org/officeDocument/2006/relationships/image" Target="../media/image11.png"/></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openxmlformats.org/officeDocument/2006/relationships/image" Target="../media/image12.png"/><Relationship Id="rId1" Type="http://schemas.openxmlformats.org/officeDocument/2006/relationships/image" Target="../media/image11.png"/></Relationships>
</file>

<file path=ppt/charts/_rels/chart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 Id="rId4"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4.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openxmlformats.org/officeDocument/2006/relationships/image" Target="../media/image19.png"/><Relationship Id="rId1" Type="http://schemas.openxmlformats.org/officeDocument/2006/relationships/image" Target="../media/image11.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openxmlformats.org/officeDocument/2006/relationships/image" Target="../media/image14.png"/><Relationship Id="rId1" Type="http://schemas.openxmlformats.org/officeDocument/2006/relationships/image" Target="../media/image13.png"/></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image" Target="../media/image12.png"/><Relationship Id="rId1" Type="http://schemas.openxmlformats.org/officeDocument/2006/relationships/image" Target="../media/image11.png"/></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openxmlformats.org/officeDocument/2006/relationships/image" Target="../media/image14.png"/><Relationship Id="rId1" Type="http://schemas.openxmlformats.org/officeDocument/2006/relationships/image" Target="../media/image13.png"/></Relationships>
</file>

<file path=ppt/charts/_rels/chart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 Id="rId4"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openxmlformats.org/officeDocument/2006/relationships/image" Target="../media/image12.png"/><Relationship Id="rId1" Type="http://schemas.openxmlformats.org/officeDocument/2006/relationships/image" Target="../media/image11.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themeOverride" Target="../theme/themeOverride5.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image" Target="../media/image10.png"/><Relationship Id="rId1" Type="http://schemas.openxmlformats.org/officeDocument/2006/relationships/image" Target="../media/image9.png"/></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openxmlformats.org/officeDocument/2006/relationships/image" Target="../media/image19.png"/><Relationship Id="rId1" Type="http://schemas.openxmlformats.org/officeDocument/2006/relationships/image" Target="../media/image11.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openxmlformats.org/officeDocument/2006/relationships/image" Target="../media/image19.png"/><Relationship Id="rId1" Type="http://schemas.openxmlformats.org/officeDocument/2006/relationships/image" Target="../media/image11.png"/></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openxmlformats.org/officeDocument/2006/relationships/image" Target="../media/image14.png"/><Relationship Id="rId1" Type="http://schemas.openxmlformats.org/officeDocument/2006/relationships/image" Target="../media/image13.png"/></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 Id="rId4" Type="http://schemas.openxmlformats.org/officeDocument/2006/relationships/package" Target="../embeddings/Microsoft_Excel_Worksheet47.xlsx"/></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24.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24.png"/></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openxmlformats.org/officeDocument/2006/relationships/image" Target="../media/image14.png"/><Relationship Id="rId1" Type="http://schemas.openxmlformats.org/officeDocument/2006/relationships/image" Target="../media/image13.png"/></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themeOverride" Target="../theme/themeOverride6.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openxmlformats.org/officeDocument/2006/relationships/image" Target="../media/image12.png"/><Relationship Id="rId1" Type="http://schemas.openxmlformats.org/officeDocument/2006/relationships/image" Target="../media/image11.png"/></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openxmlformats.org/officeDocument/2006/relationships/image" Target="../media/image19.png"/><Relationship Id="rId1" Type="http://schemas.openxmlformats.org/officeDocument/2006/relationships/image" Target="../media/image11.png"/></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openxmlformats.org/officeDocument/2006/relationships/image" Target="../media/image12.png"/><Relationship Id="rId1" Type="http://schemas.openxmlformats.org/officeDocument/2006/relationships/image" Target="../media/image11.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openxmlformats.org/officeDocument/2006/relationships/image" Target="../media/image19.png"/><Relationship Id="rId1" Type="http://schemas.openxmlformats.org/officeDocument/2006/relationships/image" Target="../media/image11.png"/></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openxmlformats.org/officeDocument/2006/relationships/image" Target="../media/image12.png"/><Relationship Id="rId1" Type="http://schemas.openxmlformats.org/officeDocument/2006/relationships/image" Target="../media/image11.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24.png"/></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openxmlformats.org/officeDocument/2006/relationships/image" Target="../media/image10.png"/><Relationship Id="rId1" Type="http://schemas.openxmlformats.org/officeDocument/2006/relationships/image" Target="../media/image9.png"/></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openxmlformats.org/officeDocument/2006/relationships/image" Target="../media/image12.png"/><Relationship Id="rId1" Type="http://schemas.openxmlformats.org/officeDocument/2006/relationships/image" Target="../media/image11.png"/></Relationships>
</file>

<file path=ppt/charts/_rels/char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image" Target="../media/image11.png"/><Relationship Id="rId4"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4"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4321372854914198E-2"/>
          <c:y val="8.977014198627295E-2"/>
          <c:w val="0.93135725429017158"/>
          <c:h val="0.80546790035817162"/>
        </c:manualLayout>
      </c:layout>
      <c:barChart>
        <c:barDir val="col"/>
        <c:grouping val="stacked"/>
        <c:varyColors val="0"/>
        <c:ser>
          <c:idx val="0"/>
          <c:order val="0"/>
          <c:tx>
            <c:strRef>
              <c:f>Hoja1!$B$1</c:f>
              <c:strCache>
                <c:ptCount val="1"/>
                <c:pt idx="0">
                  <c:v>Barra</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dPt>
            <c:idx val="1"/>
            <c:invertIfNegative val="0"/>
            <c:bubble3D val="0"/>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extLst>
              <c:ext xmlns:c16="http://schemas.microsoft.com/office/drawing/2014/chart" uri="{C3380CC4-5D6E-409C-BE32-E72D297353CC}">
                <c16:uniqueId val="{00000001-BCDB-4844-B78D-FAA30E6E5F1C}"/>
              </c:ext>
            </c:extLst>
          </c:dPt>
          <c:dPt>
            <c:idx val="3"/>
            <c:invertIfNegative val="0"/>
            <c:bubble3D val="0"/>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extLst>
              <c:ext xmlns:c16="http://schemas.microsoft.com/office/drawing/2014/chart" uri="{C3380CC4-5D6E-409C-BE32-E72D297353CC}">
                <c16:uniqueId val="{00000003-BCDB-4844-B78D-FAA30E6E5F1C}"/>
              </c:ext>
            </c:extLst>
          </c:dPt>
          <c:dPt>
            <c:idx val="5"/>
            <c:invertIfNegative val="0"/>
            <c:bubble3D val="0"/>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extLst>
              <c:ext xmlns:c16="http://schemas.microsoft.com/office/drawing/2014/chart" uri="{C3380CC4-5D6E-409C-BE32-E72D297353CC}">
                <c16:uniqueId val="{00000005-BCDB-4844-B78D-FAA30E6E5F1C}"/>
              </c:ext>
            </c:extLst>
          </c:dPt>
          <c:dLbls>
            <c:dLbl>
              <c:idx val="0"/>
              <c:layout>
                <c:manualLayout>
                  <c:x val="0"/>
                  <c:y val="-0.2528014040090598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CDB-4844-B78D-FAA30E6E5F1C}"/>
                </c:ext>
              </c:extLst>
            </c:dLbl>
            <c:dLbl>
              <c:idx val="1"/>
              <c:layout>
                <c:manualLayout>
                  <c:x val="0"/>
                  <c:y val="-0.3623462219291593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CDB-4844-B78D-FAA30E6E5F1C}"/>
                </c:ext>
              </c:extLst>
            </c:dLbl>
            <c:dLbl>
              <c:idx val="2"/>
              <c:layout>
                <c:manualLayout>
                  <c:x val="-1.629528091923635E-7"/>
                  <c:y val="-0.3716392997323052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CDB-4844-B78D-FAA30E6E5F1C}"/>
                </c:ext>
              </c:extLst>
            </c:dLbl>
            <c:dLbl>
              <c:idx val="3"/>
              <c:layout>
                <c:manualLayout>
                  <c:x val="0"/>
                  <c:y val="-0.3191283107157679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CDB-4844-B78D-FAA30E6E5F1C}"/>
                </c:ext>
              </c:extLst>
            </c:dLbl>
            <c:dLbl>
              <c:idx val="4"/>
              <c:layout>
                <c:manualLayout>
                  <c:x val="-1.629528091923635E-7"/>
                  <c:y val="-0.2638767574095709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CDB-4844-B78D-FAA30E6E5F1C}"/>
                </c:ext>
              </c:extLst>
            </c:dLbl>
            <c:dLbl>
              <c:idx val="5"/>
              <c:layout>
                <c:manualLayout>
                  <c:x val="0"/>
                  <c:y val="-0.2781677802943934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CDB-4844-B78D-FAA30E6E5F1C}"/>
                </c:ext>
              </c:extLst>
            </c:dLbl>
            <c:dLbl>
              <c:idx val="6"/>
              <c:layout>
                <c:manualLayout>
                  <c:x val="0"/>
                  <c:y val="-0.2720570489757216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CDB-4844-B78D-FAA30E6E5F1C}"/>
                </c:ext>
              </c:extLst>
            </c:dLbl>
            <c:numFmt formatCode="General\%" sourceLinked="0"/>
            <c:spPr>
              <a:noFill/>
              <a:ln>
                <a:noFill/>
              </a:ln>
              <a:effectLst/>
            </c:spPr>
            <c:txPr>
              <a:bodyPr/>
              <a:lstStyle/>
              <a:p>
                <a:pPr>
                  <a:defRPr sz="2400" b="1">
                    <a:solidFill>
                      <a:srgbClr val="1DA9E2"/>
                    </a:solidFill>
                    <a:latin typeface="Century Gothic" panose="020B0502020202020204" pitchFamily="34" charset="0"/>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Hoja1!$A$2:$A$7</c:f>
              <c:numCache>
                <c:formatCode>General</c:formatCode>
                <c:ptCount val="6"/>
                <c:pt idx="0">
                  <c:v>1</c:v>
                </c:pt>
                <c:pt idx="1">
                  <c:v>2</c:v>
                </c:pt>
                <c:pt idx="2">
                  <c:v>3</c:v>
                </c:pt>
                <c:pt idx="3">
                  <c:v>4</c:v>
                </c:pt>
                <c:pt idx="4">
                  <c:v>5</c:v>
                </c:pt>
                <c:pt idx="5">
                  <c:v>6</c:v>
                </c:pt>
              </c:numCache>
            </c:numRef>
          </c:cat>
          <c:val>
            <c:numRef>
              <c:f>Hoja1!$B$2:$B$7</c:f>
              <c:numCache>
                <c:formatCode>General</c:formatCode>
                <c:ptCount val="6"/>
                <c:pt idx="0">
                  <c:v>14</c:v>
                </c:pt>
                <c:pt idx="1">
                  <c:v>51</c:v>
                </c:pt>
                <c:pt idx="2">
                  <c:v>28</c:v>
                </c:pt>
                <c:pt idx="3">
                  <c:v>5</c:v>
                </c:pt>
                <c:pt idx="4">
                  <c:v>1</c:v>
                </c:pt>
                <c:pt idx="5">
                  <c:v>1</c:v>
                </c:pt>
              </c:numCache>
            </c:numRef>
          </c:val>
          <c:extLst>
            <c:ext xmlns:c16="http://schemas.microsoft.com/office/drawing/2014/chart" uri="{C3380CC4-5D6E-409C-BE32-E72D297353CC}">
              <c16:uniqueId val="{0000000A-BCDB-4844-B78D-FAA30E6E5F1C}"/>
            </c:ext>
          </c:extLst>
        </c:ser>
        <c:ser>
          <c:idx val="1"/>
          <c:order val="1"/>
          <c:tx>
            <c:strRef>
              <c:f>Hoja1!$C$1</c:f>
              <c:strCache>
                <c:ptCount val="1"/>
                <c:pt idx="0">
                  <c:v>Casa</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dPt>
            <c:idx val="1"/>
            <c:invertIfNegative val="0"/>
            <c:bubble3D val="0"/>
            <c:extLst>
              <c:ext xmlns:c16="http://schemas.microsoft.com/office/drawing/2014/chart" uri="{C3380CC4-5D6E-409C-BE32-E72D297353CC}">
                <c16:uniqueId val="{0000000B-BCDB-4844-B78D-FAA30E6E5F1C}"/>
              </c:ext>
            </c:extLst>
          </c:dPt>
          <c:dPt>
            <c:idx val="3"/>
            <c:invertIfNegative val="0"/>
            <c:bubble3D val="0"/>
            <c:extLst>
              <c:ext xmlns:c16="http://schemas.microsoft.com/office/drawing/2014/chart" uri="{C3380CC4-5D6E-409C-BE32-E72D297353CC}">
                <c16:uniqueId val="{0000000C-BCDB-4844-B78D-FAA30E6E5F1C}"/>
              </c:ext>
            </c:extLst>
          </c:dPt>
          <c:dPt>
            <c:idx val="5"/>
            <c:invertIfNegative val="0"/>
            <c:bubble3D val="0"/>
            <c:extLst>
              <c:ext xmlns:c16="http://schemas.microsoft.com/office/drawing/2014/chart" uri="{C3380CC4-5D6E-409C-BE32-E72D297353CC}">
                <c16:uniqueId val="{0000000D-BCDB-4844-B78D-FAA30E6E5F1C}"/>
              </c:ext>
            </c:extLst>
          </c:dPt>
          <c:cat>
            <c:numRef>
              <c:f>Hoja1!$A$2:$A$7</c:f>
              <c:numCache>
                <c:formatCode>General</c:formatCode>
                <c:ptCount val="6"/>
                <c:pt idx="0">
                  <c:v>1</c:v>
                </c:pt>
                <c:pt idx="1">
                  <c:v>2</c:v>
                </c:pt>
                <c:pt idx="2">
                  <c:v>3</c:v>
                </c:pt>
                <c:pt idx="3">
                  <c:v>4</c:v>
                </c:pt>
                <c:pt idx="4">
                  <c:v>5</c:v>
                </c:pt>
                <c:pt idx="5">
                  <c:v>6</c:v>
                </c:pt>
              </c:numCache>
            </c:numRef>
          </c:cat>
          <c:val>
            <c:numRef>
              <c:f>Hoja1!$C$2:$C$7</c:f>
              <c:numCache>
                <c:formatCode>General</c:formatCode>
                <c:ptCount val="6"/>
                <c:pt idx="0">
                  <c:v>30</c:v>
                </c:pt>
                <c:pt idx="1">
                  <c:v>30</c:v>
                </c:pt>
                <c:pt idx="2">
                  <c:v>30</c:v>
                </c:pt>
                <c:pt idx="3">
                  <c:v>30</c:v>
                </c:pt>
                <c:pt idx="4">
                  <c:v>30</c:v>
                </c:pt>
                <c:pt idx="5">
                  <c:v>30</c:v>
                </c:pt>
              </c:numCache>
            </c:numRef>
          </c:val>
          <c:extLst>
            <c:ext xmlns:c16="http://schemas.microsoft.com/office/drawing/2014/chart" uri="{C3380CC4-5D6E-409C-BE32-E72D297353CC}">
              <c16:uniqueId val="{0000000E-BCDB-4844-B78D-FAA30E6E5F1C}"/>
            </c:ext>
          </c:extLst>
        </c:ser>
        <c:dLbls>
          <c:showLegendKey val="0"/>
          <c:showVal val="0"/>
          <c:showCatName val="0"/>
          <c:showSerName val="0"/>
          <c:showPercent val="0"/>
          <c:showBubbleSize val="0"/>
        </c:dLbls>
        <c:gapWidth val="0"/>
        <c:overlap val="100"/>
        <c:axId val="769686528"/>
        <c:axId val="150524992"/>
      </c:barChart>
      <c:catAx>
        <c:axId val="769686528"/>
        <c:scaling>
          <c:orientation val="minMax"/>
        </c:scaling>
        <c:delete val="1"/>
        <c:axPos val="b"/>
        <c:numFmt formatCode="General" sourceLinked="1"/>
        <c:majorTickMark val="none"/>
        <c:minorTickMark val="none"/>
        <c:tickLblPos val="none"/>
        <c:crossAx val="150524992"/>
        <c:crosses val="autoZero"/>
        <c:auto val="1"/>
        <c:lblAlgn val="ctr"/>
        <c:lblOffset val="100"/>
        <c:noMultiLvlLbl val="0"/>
      </c:catAx>
      <c:valAx>
        <c:axId val="150524992"/>
        <c:scaling>
          <c:orientation val="minMax"/>
          <c:max val="140"/>
          <c:min val="0"/>
        </c:scaling>
        <c:delete val="1"/>
        <c:axPos val="l"/>
        <c:numFmt formatCode="General" sourceLinked="1"/>
        <c:majorTickMark val="out"/>
        <c:minorTickMark val="none"/>
        <c:tickLblPos val="nextTo"/>
        <c:crossAx val="769686528"/>
        <c:crosses val="autoZero"/>
        <c:crossBetween val="between"/>
      </c:valAx>
    </c:plotArea>
    <c:plotVisOnly val="1"/>
    <c:dispBlanksAs val="gap"/>
    <c:showDLblsOverMax val="0"/>
  </c:chart>
  <c:txPr>
    <a:bodyPr/>
    <a:lstStyle/>
    <a:p>
      <a:pPr>
        <a:defRPr sz="1800"/>
      </a:pPr>
      <a:endParaRPr lang="es-C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136595503942394E-2"/>
          <c:y val="3.9422017351895829E-2"/>
          <c:w val="0.50698174260697493"/>
          <c:h val="0.92115596529620836"/>
        </c:manualLayout>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cat>
            <c:strRef>
              <c:f>Hoja1!$A$2:$A$13</c:f>
              <c:strCache>
                <c:ptCount val="4"/>
                <c:pt idx="0">
                  <c:v>Categoría 1</c:v>
                </c:pt>
                <c:pt idx="1">
                  <c:v>Categoría 2</c:v>
                </c:pt>
                <c:pt idx="2">
                  <c:v>Categoría 3</c:v>
                </c:pt>
                <c:pt idx="3">
                  <c:v>Categoría 4</c:v>
                </c:pt>
              </c:strCache>
            </c:strRef>
          </c:cat>
          <c:val>
            <c:numRef>
              <c:f>Hoja1!$B$2:$B$13</c:f>
              <c:numCache>
                <c:formatCode>General</c:formatCode>
                <c:ptCount val="12"/>
                <c:pt idx="0">
                  <c:v>100</c:v>
                </c:pt>
                <c:pt idx="1">
                  <c:v>100</c:v>
                </c:pt>
                <c:pt idx="2">
                  <c:v>100</c:v>
                </c:pt>
                <c:pt idx="3">
                  <c:v>100</c:v>
                </c:pt>
                <c:pt idx="4">
                  <c:v>100</c:v>
                </c:pt>
                <c:pt idx="5">
                  <c:v>100</c:v>
                </c:pt>
                <c:pt idx="6">
                  <c:v>100</c:v>
                </c:pt>
                <c:pt idx="7">
                  <c:v>100</c:v>
                </c:pt>
                <c:pt idx="8">
                  <c:v>100</c:v>
                </c:pt>
                <c:pt idx="9">
                  <c:v>100</c:v>
                </c:pt>
                <c:pt idx="10">
                  <c:v>100</c:v>
                </c:pt>
                <c:pt idx="11">
                  <c:v>100</c:v>
                </c:pt>
              </c:numCache>
            </c:numRef>
          </c:val>
          <c:extLst>
            <c:ext xmlns:c16="http://schemas.microsoft.com/office/drawing/2014/chart" uri="{C3380CC4-5D6E-409C-BE32-E72D297353CC}">
              <c16:uniqueId val="{00000000-F62F-6A4C-A43B-F8DAD7C39B81}"/>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200" b="1">
                    <a:solidFill>
                      <a:schemeClr val="tx1">
                        <a:lumMod val="75000"/>
                        <a:lumOff val="25000"/>
                      </a:schemeClr>
                    </a:solidFill>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Hoja1!$A$2:$A$13</c:f>
              <c:strCache>
                <c:ptCount val="4"/>
                <c:pt idx="0">
                  <c:v>Categoría 1</c:v>
                </c:pt>
                <c:pt idx="1">
                  <c:v>Categoría 2</c:v>
                </c:pt>
                <c:pt idx="2">
                  <c:v>Categoría 3</c:v>
                </c:pt>
                <c:pt idx="3">
                  <c:v>Categoría 4</c:v>
                </c:pt>
              </c:strCache>
            </c:strRef>
          </c:cat>
          <c:val>
            <c:numRef>
              <c:f>Hoja1!$C$2:$C$13</c:f>
              <c:numCache>
                <c:formatCode>General</c:formatCode>
                <c:ptCount val="12"/>
                <c:pt idx="0">
                  <c:v>52</c:v>
                </c:pt>
                <c:pt idx="1">
                  <c:v>14</c:v>
                </c:pt>
                <c:pt idx="2">
                  <c:v>11</c:v>
                </c:pt>
                <c:pt idx="3">
                  <c:v>11</c:v>
                </c:pt>
                <c:pt idx="4">
                  <c:v>9</c:v>
                </c:pt>
                <c:pt idx="5">
                  <c:v>8</c:v>
                </c:pt>
                <c:pt idx="6">
                  <c:v>7</c:v>
                </c:pt>
                <c:pt idx="7">
                  <c:v>7</c:v>
                </c:pt>
                <c:pt idx="8">
                  <c:v>5</c:v>
                </c:pt>
                <c:pt idx="9">
                  <c:v>2</c:v>
                </c:pt>
                <c:pt idx="10">
                  <c:v>5</c:v>
                </c:pt>
                <c:pt idx="11">
                  <c:v>3</c:v>
                </c:pt>
              </c:numCache>
            </c:numRef>
          </c:val>
          <c:extLst>
            <c:ext xmlns:c16="http://schemas.microsoft.com/office/drawing/2014/chart" uri="{C3380CC4-5D6E-409C-BE32-E72D297353CC}">
              <c16:uniqueId val="{00000001-F62F-6A4C-A43B-F8DAD7C39B81}"/>
            </c:ext>
          </c:extLst>
        </c:ser>
        <c:dLbls>
          <c:showLegendKey val="0"/>
          <c:showVal val="0"/>
          <c:showCatName val="0"/>
          <c:showSerName val="0"/>
          <c:showPercent val="0"/>
          <c:showBubbleSize val="0"/>
        </c:dLbls>
        <c:gapWidth val="51"/>
        <c:overlap val="100"/>
        <c:axId val="988723200"/>
        <c:axId val="809833536"/>
      </c:barChart>
      <c:catAx>
        <c:axId val="988723200"/>
        <c:scaling>
          <c:orientation val="maxMin"/>
        </c:scaling>
        <c:delete val="1"/>
        <c:axPos val="l"/>
        <c:numFmt formatCode="General" sourceLinked="0"/>
        <c:majorTickMark val="out"/>
        <c:minorTickMark val="none"/>
        <c:tickLblPos val="nextTo"/>
        <c:crossAx val="809833536"/>
        <c:crosses val="autoZero"/>
        <c:auto val="1"/>
        <c:lblAlgn val="ctr"/>
        <c:lblOffset val="100"/>
        <c:noMultiLvlLbl val="0"/>
      </c:catAx>
      <c:valAx>
        <c:axId val="809833536"/>
        <c:scaling>
          <c:orientation val="minMax"/>
          <c:max val="103"/>
          <c:min val="0"/>
        </c:scaling>
        <c:delete val="1"/>
        <c:axPos val="t"/>
        <c:numFmt formatCode="General" sourceLinked="1"/>
        <c:majorTickMark val="out"/>
        <c:minorTickMark val="none"/>
        <c:tickLblPos val="nextTo"/>
        <c:crossAx val="988723200"/>
        <c:crosses val="autoZero"/>
        <c:crossBetween val="between"/>
      </c:valAx>
    </c:plotArea>
    <c:plotVisOnly val="1"/>
    <c:dispBlanksAs val="gap"/>
    <c:showDLblsOverMax val="0"/>
  </c:chart>
  <c:txPr>
    <a:bodyPr/>
    <a:lstStyle/>
    <a:p>
      <a:pPr>
        <a:defRPr sz="1800"/>
      </a:pPr>
      <a:endParaRPr lang="es-CO"/>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136595503942394E-2"/>
          <c:y val="3.9422017351895829E-2"/>
          <c:w val="0.50698174260697493"/>
          <c:h val="0.92115596529620836"/>
        </c:manualLayout>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cat>
            <c:strRef>
              <c:f>Hoja1!$A$2:$A$13</c:f>
              <c:strCache>
                <c:ptCount val="4"/>
                <c:pt idx="0">
                  <c:v>Categoría 1</c:v>
                </c:pt>
                <c:pt idx="1">
                  <c:v>Categoría 2</c:v>
                </c:pt>
                <c:pt idx="2">
                  <c:v>Categoría 3</c:v>
                </c:pt>
                <c:pt idx="3">
                  <c:v>Categoría 4</c:v>
                </c:pt>
              </c:strCache>
            </c:strRef>
          </c:cat>
          <c:val>
            <c:numRef>
              <c:f>Hoja1!$B$2:$B$13</c:f>
              <c:numCache>
                <c:formatCode>General</c:formatCode>
                <c:ptCount val="12"/>
                <c:pt idx="0">
                  <c:v>100</c:v>
                </c:pt>
                <c:pt idx="1">
                  <c:v>100</c:v>
                </c:pt>
                <c:pt idx="2">
                  <c:v>100</c:v>
                </c:pt>
                <c:pt idx="3">
                  <c:v>100</c:v>
                </c:pt>
                <c:pt idx="4">
                  <c:v>100</c:v>
                </c:pt>
                <c:pt idx="5">
                  <c:v>100</c:v>
                </c:pt>
                <c:pt idx="6">
                  <c:v>100</c:v>
                </c:pt>
                <c:pt idx="7">
                  <c:v>100</c:v>
                </c:pt>
                <c:pt idx="8">
                  <c:v>100</c:v>
                </c:pt>
                <c:pt idx="9">
                  <c:v>100</c:v>
                </c:pt>
                <c:pt idx="10">
                  <c:v>100</c:v>
                </c:pt>
                <c:pt idx="11">
                  <c:v>100</c:v>
                </c:pt>
              </c:numCache>
            </c:numRef>
          </c:val>
          <c:extLst>
            <c:ext xmlns:c16="http://schemas.microsoft.com/office/drawing/2014/chart" uri="{C3380CC4-5D6E-409C-BE32-E72D297353CC}">
              <c16:uniqueId val="{00000000-EC82-9741-97FC-B2C13EB632F6}"/>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200" b="1">
                    <a:solidFill>
                      <a:schemeClr val="tx1">
                        <a:lumMod val="75000"/>
                        <a:lumOff val="25000"/>
                      </a:schemeClr>
                    </a:solidFill>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Hoja1!$A$2:$A$13</c:f>
              <c:strCache>
                <c:ptCount val="4"/>
                <c:pt idx="0">
                  <c:v>Categoría 1</c:v>
                </c:pt>
                <c:pt idx="1">
                  <c:v>Categoría 2</c:v>
                </c:pt>
                <c:pt idx="2">
                  <c:v>Categoría 3</c:v>
                </c:pt>
                <c:pt idx="3">
                  <c:v>Categoría 4</c:v>
                </c:pt>
              </c:strCache>
            </c:strRef>
          </c:cat>
          <c:val>
            <c:numRef>
              <c:f>Hoja1!$C$2:$C$13</c:f>
              <c:numCache>
                <c:formatCode>General</c:formatCode>
                <c:ptCount val="12"/>
                <c:pt idx="0">
                  <c:v>43</c:v>
                </c:pt>
                <c:pt idx="1">
                  <c:v>22</c:v>
                </c:pt>
                <c:pt idx="2">
                  <c:v>15</c:v>
                </c:pt>
                <c:pt idx="3">
                  <c:v>13</c:v>
                </c:pt>
                <c:pt idx="4">
                  <c:v>10</c:v>
                </c:pt>
                <c:pt idx="5">
                  <c:v>10</c:v>
                </c:pt>
                <c:pt idx="6">
                  <c:v>7</c:v>
                </c:pt>
                <c:pt idx="7">
                  <c:v>7</c:v>
                </c:pt>
                <c:pt idx="8">
                  <c:v>5</c:v>
                </c:pt>
                <c:pt idx="9">
                  <c:v>4</c:v>
                </c:pt>
                <c:pt idx="10">
                  <c:v>3</c:v>
                </c:pt>
                <c:pt idx="11">
                  <c:v>1</c:v>
                </c:pt>
              </c:numCache>
            </c:numRef>
          </c:val>
          <c:extLst>
            <c:ext xmlns:c16="http://schemas.microsoft.com/office/drawing/2014/chart" uri="{C3380CC4-5D6E-409C-BE32-E72D297353CC}">
              <c16:uniqueId val="{00000001-EC82-9741-97FC-B2C13EB632F6}"/>
            </c:ext>
          </c:extLst>
        </c:ser>
        <c:dLbls>
          <c:showLegendKey val="0"/>
          <c:showVal val="0"/>
          <c:showCatName val="0"/>
          <c:showSerName val="0"/>
          <c:showPercent val="0"/>
          <c:showBubbleSize val="0"/>
        </c:dLbls>
        <c:gapWidth val="51"/>
        <c:overlap val="100"/>
        <c:axId val="837967360"/>
        <c:axId val="801094976"/>
      </c:barChart>
      <c:catAx>
        <c:axId val="837967360"/>
        <c:scaling>
          <c:orientation val="maxMin"/>
        </c:scaling>
        <c:delete val="1"/>
        <c:axPos val="l"/>
        <c:numFmt formatCode="General" sourceLinked="0"/>
        <c:majorTickMark val="out"/>
        <c:minorTickMark val="none"/>
        <c:tickLblPos val="nextTo"/>
        <c:crossAx val="801094976"/>
        <c:crosses val="autoZero"/>
        <c:auto val="1"/>
        <c:lblAlgn val="ctr"/>
        <c:lblOffset val="100"/>
        <c:noMultiLvlLbl val="0"/>
      </c:catAx>
      <c:valAx>
        <c:axId val="801094976"/>
        <c:scaling>
          <c:orientation val="minMax"/>
          <c:max val="103"/>
          <c:min val="0"/>
        </c:scaling>
        <c:delete val="1"/>
        <c:axPos val="t"/>
        <c:numFmt formatCode="General" sourceLinked="1"/>
        <c:majorTickMark val="out"/>
        <c:minorTickMark val="none"/>
        <c:tickLblPos val="nextTo"/>
        <c:crossAx val="837967360"/>
        <c:crosses val="autoZero"/>
        <c:crossBetween val="between"/>
      </c:valAx>
    </c:plotArea>
    <c:plotVisOnly val="1"/>
    <c:dispBlanksAs val="gap"/>
    <c:showDLblsOverMax val="0"/>
  </c:chart>
  <c:txPr>
    <a:bodyPr/>
    <a:lstStyle/>
    <a:p>
      <a:pPr>
        <a:defRPr sz="1800"/>
      </a:pPr>
      <a:endParaRPr lang="es-CO"/>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136595503942394E-2"/>
          <c:y val="3.9422017351895829E-2"/>
          <c:w val="0.50698174260697493"/>
          <c:h val="0.92115596529620836"/>
        </c:manualLayout>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cat>
            <c:strRef>
              <c:f>Hoja1!$A$2:$A$13</c:f>
              <c:strCache>
                <c:ptCount val="4"/>
                <c:pt idx="0">
                  <c:v>Categoría 1</c:v>
                </c:pt>
                <c:pt idx="1">
                  <c:v>Categoría 2</c:v>
                </c:pt>
                <c:pt idx="2">
                  <c:v>Categoría 3</c:v>
                </c:pt>
                <c:pt idx="3">
                  <c:v>Categoría 4</c:v>
                </c:pt>
              </c:strCache>
            </c:strRef>
          </c:cat>
          <c:val>
            <c:numRef>
              <c:f>Hoja1!$B$2:$B$13</c:f>
              <c:numCache>
                <c:formatCode>General</c:formatCode>
                <c:ptCount val="12"/>
                <c:pt idx="0">
                  <c:v>100</c:v>
                </c:pt>
                <c:pt idx="1">
                  <c:v>100</c:v>
                </c:pt>
                <c:pt idx="2">
                  <c:v>100</c:v>
                </c:pt>
                <c:pt idx="3">
                  <c:v>100</c:v>
                </c:pt>
                <c:pt idx="4">
                  <c:v>100</c:v>
                </c:pt>
                <c:pt idx="5">
                  <c:v>100</c:v>
                </c:pt>
                <c:pt idx="6">
                  <c:v>100</c:v>
                </c:pt>
                <c:pt idx="7">
                  <c:v>100</c:v>
                </c:pt>
                <c:pt idx="8">
                  <c:v>100</c:v>
                </c:pt>
                <c:pt idx="9">
                  <c:v>100</c:v>
                </c:pt>
                <c:pt idx="10">
                  <c:v>100</c:v>
                </c:pt>
                <c:pt idx="11">
                  <c:v>100</c:v>
                </c:pt>
              </c:numCache>
            </c:numRef>
          </c:val>
          <c:extLst>
            <c:ext xmlns:c16="http://schemas.microsoft.com/office/drawing/2014/chart" uri="{C3380CC4-5D6E-409C-BE32-E72D297353CC}">
              <c16:uniqueId val="{00000000-20B5-0E48-9C24-80A659F20C1E}"/>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200" b="1">
                    <a:solidFill>
                      <a:schemeClr val="tx1">
                        <a:lumMod val="75000"/>
                        <a:lumOff val="25000"/>
                      </a:schemeClr>
                    </a:solidFill>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Hoja1!$A$2:$A$13</c:f>
              <c:strCache>
                <c:ptCount val="4"/>
                <c:pt idx="0">
                  <c:v>Categoría 1</c:v>
                </c:pt>
                <c:pt idx="1">
                  <c:v>Categoría 2</c:v>
                </c:pt>
                <c:pt idx="2">
                  <c:v>Categoría 3</c:v>
                </c:pt>
                <c:pt idx="3">
                  <c:v>Categoría 4</c:v>
                </c:pt>
              </c:strCache>
            </c:strRef>
          </c:cat>
          <c:val>
            <c:numRef>
              <c:f>Hoja1!$C$2:$C$13</c:f>
              <c:numCache>
                <c:formatCode>General</c:formatCode>
                <c:ptCount val="12"/>
                <c:pt idx="0">
                  <c:v>33</c:v>
                </c:pt>
                <c:pt idx="1">
                  <c:v>25</c:v>
                </c:pt>
                <c:pt idx="2">
                  <c:v>20</c:v>
                </c:pt>
                <c:pt idx="3">
                  <c:v>18</c:v>
                </c:pt>
                <c:pt idx="4">
                  <c:v>17</c:v>
                </c:pt>
                <c:pt idx="5">
                  <c:v>10</c:v>
                </c:pt>
                <c:pt idx="6">
                  <c:v>5</c:v>
                </c:pt>
                <c:pt idx="7">
                  <c:v>5</c:v>
                </c:pt>
                <c:pt idx="8">
                  <c:v>5</c:v>
                </c:pt>
                <c:pt idx="9">
                  <c:v>3</c:v>
                </c:pt>
                <c:pt idx="10">
                  <c:v>2</c:v>
                </c:pt>
                <c:pt idx="11">
                  <c:v>2</c:v>
                </c:pt>
              </c:numCache>
            </c:numRef>
          </c:val>
          <c:extLst>
            <c:ext xmlns:c16="http://schemas.microsoft.com/office/drawing/2014/chart" uri="{C3380CC4-5D6E-409C-BE32-E72D297353CC}">
              <c16:uniqueId val="{00000001-20B5-0E48-9C24-80A659F20C1E}"/>
            </c:ext>
          </c:extLst>
        </c:ser>
        <c:dLbls>
          <c:showLegendKey val="0"/>
          <c:showVal val="0"/>
          <c:showCatName val="0"/>
          <c:showSerName val="0"/>
          <c:showPercent val="0"/>
          <c:showBubbleSize val="0"/>
        </c:dLbls>
        <c:gapWidth val="51"/>
        <c:overlap val="100"/>
        <c:axId val="1056634880"/>
        <c:axId val="801107904"/>
      </c:barChart>
      <c:catAx>
        <c:axId val="1056634880"/>
        <c:scaling>
          <c:orientation val="maxMin"/>
        </c:scaling>
        <c:delete val="1"/>
        <c:axPos val="l"/>
        <c:numFmt formatCode="General" sourceLinked="0"/>
        <c:majorTickMark val="out"/>
        <c:minorTickMark val="none"/>
        <c:tickLblPos val="nextTo"/>
        <c:crossAx val="801107904"/>
        <c:crosses val="autoZero"/>
        <c:auto val="1"/>
        <c:lblAlgn val="ctr"/>
        <c:lblOffset val="100"/>
        <c:noMultiLvlLbl val="0"/>
      </c:catAx>
      <c:valAx>
        <c:axId val="801107904"/>
        <c:scaling>
          <c:orientation val="minMax"/>
          <c:max val="103"/>
          <c:min val="0"/>
        </c:scaling>
        <c:delete val="1"/>
        <c:axPos val="t"/>
        <c:numFmt formatCode="General" sourceLinked="1"/>
        <c:majorTickMark val="out"/>
        <c:minorTickMark val="none"/>
        <c:tickLblPos val="nextTo"/>
        <c:crossAx val="1056634880"/>
        <c:crosses val="autoZero"/>
        <c:crossBetween val="between"/>
      </c:valAx>
    </c:plotArea>
    <c:plotVisOnly val="1"/>
    <c:dispBlanksAs val="gap"/>
    <c:showDLblsOverMax val="0"/>
  </c:chart>
  <c:txPr>
    <a:bodyPr/>
    <a:lstStyle/>
    <a:p>
      <a:pPr>
        <a:defRPr sz="1800"/>
      </a:pPr>
      <a:endParaRPr lang="es-CO"/>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300" b="1">
                    <a:solidFill>
                      <a:schemeClr val="bg1"/>
                    </a:solidFill>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Hoja1!$A$2:$A$8</c:f>
              <c:strCache>
                <c:ptCount val="4"/>
                <c:pt idx="0">
                  <c:v>Categoría 1</c:v>
                </c:pt>
                <c:pt idx="1">
                  <c:v>Categoría 2</c:v>
                </c:pt>
                <c:pt idx="2">
                  <c:v>Categoría 3</c:v>
                </c:pt>
                <c:pt idx="3">
                  <c:v>Categoría 4</c:v>
                </c:pt>
              </c:strCache>
            </c:strRef>
          </c:cat>
          <c:val>
            <c:numRef>
              <c:f>Hoja1!$B$2:$B$8</c:f>
              <c:numCache>
                <c:formatCode>General</c:formatCode>
                <c:ptCount val="7"/>
                <c:pt idx="0">
                  <c:v>83</c:v>
                </c:pt>
                <c:pt idx="2">
                  <c:v>42</c:v>
                </c:pt>
              </c:numCache>
            </c:numRef>
          </c:val>
          <c:extLst>
            <c:ext xmlns:c16="http://schemas.microsoft.com/office/drawing/2014/chart" uri="{C3380CC4-5D6E-409C-BE32-E72D297353CC}">
              <c16:uniqueId val="{00000000-F3A0-41BF-8F5A-019EF0F6CC06}"/>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000" b="1"/>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Hoja1!$A$2:$A$8</c:f>
              <c:strCache>
                <c:ptCount val="4"/>
                <c:pt idx="0">
                  <c:v>Categoría 1</c:v>
                </c:pt>
                <c:pt idx="1">
                  <c:v>Categoría 2</c:v>
                </c:pt>
                <c:pt idx="2">
                  <c:v>Categoría 3</c:v>
                </c:pt>
                <c:pt idx="3">
                  <c:v>Categoría 4</c:v>
                </c:pt>
              </c:strCache>
            </c:strRef>
          </c:cat>
          <c:val>
            <c:numRef>
              <c:f>Hoja1!$C$2:$C$8</c:f>
              <c:numCache>
                <c:formatCode>General</c:formatCode>
                <c:ptCount val="7"/>
                <c:pt idx="0">
                  <c:v>12</c:v>
                </c:pt>
                <c:pt idx="2">
                  <c:v>29</c:v>
                </c:pt>
              </c:numCache>
            </c:numRef>
          </c:val>
          <c:extLst>
            <c:ext xmlns:c16="http://schemas.microsoft.com/office/drawing/2014/chart" uri="{C3380CC4-5D6E-409C-BE32-E72D297353CC}">
              <c16:uniqueId val="{00000001-F3A0-41BF-8F5A-019EF0F6CC06}"/>
            </c:ext>
          </c:extLst>
        </c:ser>
        <c:ser>
          <c:idx val="2"/>
          <c:order val="2"/>
          <c:tx>
            <c:strRef>
              <c:f>Hoja1!$D$1</c:f>
              <c:strCache>
                <c:ptCount val="1"/>
                <c:pt idx="0">
                  <c:v>Serie 3</c:v>
                </c:pt>
              </c:strCache>
            </c:strRef>
          </c:tx>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invertIfNegative val="0"/>
          <c:dLbls>
            <c:dLbl>
              <c:idx val="0"/>
              <c:layout>
                <c:manualLayout>
                  <c:x val="2.3187447967925493E-2"/>
                  <c:y val="0"/>
                </c:manualLayout>
              </c:layout>
              <c:numFmt formatCode="General\%" sourceLinked="0"/>
              <c:spPr>
                <a:solidFill>
                  <a:srgbClr val="4B4C4B"/>
                </a:solidFill>
                <a:ln>
                  <a:noFill/>
                </a:ln>
                <a:effectLst/>
              </c:spPr>
              <c:txPr>
                <a:bodyPr/>
                <a:lstStyle/>
                <a:p>
                  <a:pPr>
                    <a:defRPr sz="800" b="1">
                      <a:solidFill>
                        <a:schemeClr val="bg1"/>
                      </a:solidFill>
                    </a:defRPr>
                  </a:pPr>
                  <a:endParaRPr lang="es-CO"/>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870-4E15-B4A1-95B490930759}"/>
                </c:ext>
              </c:extLst>
            </c:dLbl>
            <c:numFmt formatCode="General\%" sourceLinked="0"/>
            <c:spPr>
              <a:noFill/>
              <a:ln>
                <a:noFill/>
              </a:ln>
              <a:effectLst/>
            </c:spPr>
            <c:txPr>
              <a:bodyPr/>
              <a:lstStyle/>
              <a:p>
                <a:pPr>
                  <a:defRPr sz="800" b="1">
                    <a:solidFill>
                      <a:schemeClr val="bg1"/>
                    </a:solidFill>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Hoja1!$A$2:$A$8</c:f>
              <c:strCache>
                <c:ptCount val="4"/>
                <c:pt idx="0">
                  <c:v>Categoría 1</c:v>
                </c:pt>
                <c:pt idx="1">
                  <c:v>Categoría 2</c:v>
                </c:pt>
                <c:pt idx="2">
                  <c:v>Categoría 3</c:v>
                </c:pt>
                <c:pt idx="3">
                  <c:v>Categoría 4</c:v>
                </c:pt>
              </c:strCache>
            </c:strRef>
          </c:cat>
          <c:val>
            <c:numRef>
              <c:f>Hoja1!$D$2:$D$8</c:f>
              <c:numCache>
                <c:formatCode>General</c:formatCode>
                <c:ptCount val="7"/>
                <c:pt idx="0">
                  <c:v>5</c:v>
                </c:pt>
                <c:pt idx="2">
                  <c:v>29</c:v>
                </c:pt>
              </c:numCache>
            </c:numRef>
          </c:val>
          <c:extLst>
            <c:ext xmlns:c16="http://schemas.microsoft.com/office/drawing/2014/chart" uri="{C3380CC4-5D6E-409C-BE32-E72D297353CC}">
              <c16:uniqueId val="{00000002-F3A0-41BF-8F5A-019EF0F6CC06}"/>
            </c:ext>
          </c:extLst>
        </c:ser>
        <c:dLbls>
          <c:showLegendKey val="0"/>
          <c:showVal val="0"/>
          <c:showCatName val="0"/>
          <c:showSerName val="0"/>
          <c:showPercent val="0"/>
          <c:showBubbleSize val="0"/>
        </c:dLbls>
        <c:gapWidth val="70"/>
        <c:overlap val="100"/>
        <c:axId val="780758016"/>
        <c:axId val="623847104"/>
      </c:barChart>
      <c:catAx>
        <c:axId val="780758016"/>
        <c:scaling>
          <c:orientation val="maxMin"/>
        </c:scaling>
        <c:delete val="1"/>
        <c:axPos val="l"/>
        <c:numFmt formatCode="General" sourceLinked="0"/>
        <c:majorTickMark val="out"/>
        <c:minorTickMark val="none"/>
        <c:tickLblPos val="nextTo"/>
        <c:crossAx val="623847104"/>
        <c:crosses val="autoZero"/>
        <c:auto val="1"/>
        <c:lblAlgn val="ctr"/>
        <c:lblOffset val="100"/>
        <c:noMultiLvlLbl val="0"/>
      </c:catAx>
      <c:valAx>
        <c:axId val="623847104"/>
        <c:scaling>
          <c:orientation val="minMax"/>
          <c:max val="103"/>
          <c:min val="0"/>
        </c:scaling>
        <c:delete val="1"/>
        <c:axPos val="t"/>
        <c:numFmt formatCode="General" sourceLinked="1"/>
        <c:majorTickMark val="out"/>
        <c:minorTickMark val="none"/>
        <c:tickLblPos val="nextTo"/>
        <c:crossAx val="780758016"/>
        <c:crosses val="autoZero"/>
        <c:crossBetween val="between"/>
      </c:valAx>
    </c:plotArea>
    <c:plotVisOnly val="1"/>
    <c:dispBlanksAs val="gap"/>
    <c:showDLblsOverMax val="0"/>
  </c:chart>
  <c:txPr>
    <a:bodyPr/>
    <a:lstStyle/>
    <a:p>
      <a:pPr>
        <a:defRPr sz="1800"/>
      </a:pPr>
      <a:endParaRPr lang="es-CO"/>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Hoja1!$B$1</c:f>
              <c:strCache>
                <c:ptCount val="1"/>
                <c:pt idx="0">
                  <c:v>Ventas</c:v>
                </c:pt>
              </c:strCache>
            </c:strRef>
          </c:tx>
          <c:spPr>
            <a:ln w="12700"/>
          </c:spPr>
          <c:dPt>
            <c:idx val="0"/>
            <c:bubble3D val="0"/>
            <c:spPr>
              <a:solidFill>
                <a:srgbClr val="1DA9E2"/>
              </a:solidFill>
              <a:ln w="12700">
                <a:solidFill>
                  <a:schemeClr val="bg1"/>
                </a:solidFill>
              </a:ln>
            </c:spPr>
            <c:extLst>
              <c:ext xmlns:c16="http://schemas.microsoft.com/office/drawing/2014/chart" uri="{C3380CC4-5D6E-409C-BE32-E72D297353CC}">
                <c16:uniqueId val="{00000001-24FF-4909-8EB4-05B86924BCB6}"/>
              </c:ext>
            </c:extLst>
          </c:dPt>
          <c:dPt>
            <c:idx val="1"/>
            <c:bubble3D val="0"/>
            <c:spPr>
              <a:solidFill>
                <a:schemeClr val="bg1">
                  <a:lumMod val="85000"/>
                </a:schemeClr>
              </a:solidFill>
              <a:ln w="12700">
                <a:solidFill>
                  <a:schemeClr val="bg1"/>
                </a:solidFill>
              </a:ln>
            </c:spPr>
            <c:extLst>
              <c:ext xmlns:c16="http://schemas.microsoft.com/office/drawing/2014/chart" uri="{C3380CC4-5D6E-409C-BE32-E72D297353CC}">
                <c16:uniqueId val="{00000003-24FF-4909-8EB4-05B86924BCB6}"/>
              </c:ext>
            </c:extLst>
          </c:dPt>
          <c:dPt>
            <c:idx val="2"/>
            <c:bubble3D val="0"/>
            <c:spPr>
              <a:solidFill>
                <a:schemeClr val="tx1">
                  <a:lumMod val="75000"/>
                  <a:lumOff val="25000"/>
                </a:schemeClr>
              </a:solidFill>
              <a:ln w="12700">
                <a:solidFill>
                  <a:schemeClr val="bg1"/>
                </a:solidFill>
              </a:ln>
            </c:spPr>
            <c:extLst>
              <c:ext xmlns:c16="http://schemas.microsoft.com/office/drawing/2014/chart" uri="{C3380CC4-5D6E-409C-BE32-E72D297353CC}">
                <c16:uniqueId val="{00000005-24FF-4909-8EB4-05B86924BCB6}"/>
              </c:ext>
            </c:extLst>
          </c:dPt>
          <c:dPt>
            <c:idx val="3"/>
            <c:bubble3D val="0"/>
            <c:extLst>
              <c:ext xmlns:c16="http://schemas.microsoft.com/office/drawing/2014/chart" uri="{C3380CC4-5D6E-409C-BE32-E72D297353CC}">
                <c16:uniqueId val="{00000006-24FF-4909-8EB4-05B86924BCB6}"/>
              </c:ext>
            </c:extLst>
          </c:dPt>
          <c:cat>
            <c:strRef>
              <c:f>Hoja1!$A$2:$A$5</c:f>
              <c:strCache>
                <c:ptCount val="4"/>
                <c:pt idx="0">
                  <c:v>1er trim.</c:v>
                </c:pt>
                <c:pt idx="1">
                  <c:v>2º trim.</c:v>
                </c:pt>
                <c:pt idx="2">
                  <c:v>3er trim.</c:v>
                </c:pt>
                <c:pt idx="3">
                  <c:v>4º trim.</c:v>
                </c:pt>
              </c:strCache>
            </c:strRef>
          </c:cat>
          <c:val>
            <c:numRef>
              <c:f>Hoja1!$B$2:$B$5</c:f>
              <c:numCache>
                <c:formatCode>General</c:formatCode>
                <c:ptCount val="4"/>
                <c:pt idx="0">
                  <c:v>24</c:v>
                </c:pt>
                <c:pt idx="1">
                  <c:v>76</c:v>
                </c:pt>
              </c:numCache>
            </c:numRef>
          </c:val>
          <c:extLst>
            <c:ext xmlns:c16="http://schemas.microsoft.com/office/drawing/2014/chart" uri="{C3380CC4-5D6E-409C-BE32-E72D297353CC}">
              <c16:uniqueId val="{00000007-24FF-4909-8EB4-05B86924BCB6}"/>
            </c:ext>
          </c:extLst>
        </c:ser>
        <c:dLbls>
          <c:showLegendKey val="0"/>
          <c:showVal val="0"/>
          <c:showCatName val="0"/>
          <c:showSerName val="0"/>
          <c:showPercent val="0"/>
          <c:showBubbleSize val="0"/>
          <c:showLeaderLines val="1"/>
        </c:dLbls>
        <c:firstSliceAng val="0"/>
      </c:pieChart>
      <c:spPr>
        <a:noFill/>
        <a:ln w="25358">
          <a:noFill/>
        </a:ln>
      </c:spPr>
    </c:plotArea>
    <c:plotVisOnly val="1"/>
    <c:dispBlanksAs val="gap"/>
    <c:showDLblsOverMax val="0"/>
  </c:chart>
  <c:spPr>
    <a:ln w="37910">
      <a:noFill/>
    </a:ln>
  </c:spPr>
  <c:txPr>
    <a:bodyPr/>
    <a:lstStyle/>
    <a:p>
      <a:pPr>
        <a:defRPr sz="1792"/>
      </a:pPr>
      <a:endParaRPr lang="es-CO"/>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300" b="1">
                    <a:solidFill>
                      <a:schemeClr val="bg1"/>
                    </a:solidFill>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Hoja1!$A$2:$A$8</c:f>
              <c:strCache>
                <c:ptCount val="4"/>
                <c:pt idx="0">
                  <c:v>Categoría 1</c:v>
                </c:pt>
                <c:pt idx="1">
                  <c:v>Categoría 2</c:v>
                </c:pt>
                <c:pt idx="2">
                  <c:v>Categoría 3</c:v>
                </c:pt>
                <c:pt idx="3">
                  <c:v>Categoría 4</c:v>
                </c:pt>
              </c:strCache>
            </c:strRef>
          </c:cat>
          <c:val>
            <c:numRef>
              <c:f>Hoja1!$B$2:$B$8</c:f>
              <c:numCache>
                <c:formatCode>General</c:formatCode>
                <c:ptCount val="7"/>
                <c:pt idx="0">
                  <c:v>72</c:v>
                </c:pt>
                <c:pt idx="2">
                  <c:v>58</c:v>
                </c:pt>
                <c:pt idx="4">
                  <c:v>50</c:v>
                </c:pt>
              </c:numCache>
            </c:numRef>
          </c:val>
          <c:extLst>
            <c:ext xmlns:c16="http://schemas.microsoft.com/office/drawing/2014/chart" uri="{C3380CC4-5D6E-409C-BE32-E72D297353CC}">
              <c16:uniqueId val="{00000000-7C9C-4D04-9D74-25C3BFEB0D6E}"/>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000" b="1"/>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Hoja1!$A$2:$A$8</c:f>
              <c:strCache>
                <c:ptCount val="4"/>
                <c:pt idx="0">
                  <c:v>Categoría 1</c:v>
                </c:pt>
                <c:pt idx="1">
                  <c:v>Categoría 2</c:v>
                </c:pt>
                <c:pt idx="2">
                  <c:v>Categoría 3</c:v>
                </c:pt>
                <c:pt idx="3">
                  <c:v>Categoría 4</c:v>
                </c:pt>
              </c:strCache>
            </c:strRef>
          </c:cat>
          <c:val>
            <c:numRef>
              <c:f>Hoja1!$C$2:$C$8</c:f>
              <c:numCache>
                <c:formatCode>General</c:formatCode>
                <c:ptCount val="7"/>
                <c:pt idx="0">
                  <c:v>22</c:v>
                </c:pt>
                <c:pt idx="2">
                  <c:v>21</c:v>
                </c:pt>
                <c:pt idx="4">
                  <c:v>28</c:v>
                </c:pt>
              </c:numCache>
            </c:numRef>
          </c:val>
          <c:extLst>
            <c:ext xmlns:c16="http://schemas.microsoft.com/office/drawing/2014/chart" uri="{C3380CC4-5D6E-409C-BE32-E72D297353CC}">
              <c16:uniqueId val="{00000001-7C9C-4D04-9D74-25C3BFEB0D6E}"/>
            </c:ext>
          </c:extLst>
        </c:ser>
        <c:ser>
          <c:idx val="2"/>
          <c:order val="2"/>
          <c:tx>
            <c:strRef>
              <c:f>Hoja1!$D$1</c:f>
              <c:strCache>
                <c:ptCount val="1"/>
                <c:pt idx="0">
                  <c:v>Serie 3</c:v>
                </c:pt>
              </c:strCache>
            </c:strRef>
          </c:tx>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invertIfNegative val="0"/>
          <c:dLbls>
            <c:dLbl>
              <c:idx val="0"/>
              <c:layout>
                <c:manualLayout>
                  <c:x val="2.1579093143298165E-3"/>
                  <c:y val="1.5067822399503452E-17"/>
                </c:manualLayout>
              </c:layout>
              <c:numFmt formatCode="General\%" sourceLinked="0"/>
              <c:spPr>
                <a:solidFill>
                  <a:srgbClr val="4B4C4B"/>
                </a:solidFill>
                <a:ln>
                  <a:noFill/>
                </a:ln>
                <a:effectLst/>
              </c:spPr>
              <c:txPr>
                <a:bodyPr/>
                <a:lstStyle/>
                <a:p>
                  <a:pPr>
                    <a:defRPr sz="800" b="1">
                      <a:solidFill>
                        <a:schemeClr val="bg1"/>
                      </a:solidFill>
                    </a:defRPr>
                  </a:pPr>
                  <a:endParaRPr lang="es-CO"/>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90C-4CAC-8D5C-83A6038F3C02}"/>
                </c:ext>
              </c:extLst>
            </c:dLbl>
            <c:numFmt formatCode="General\%" sourceLinked="0"/>
            <c:spPr>
              <a:noFill/>
              <a:ln>
                <a:noFill/>
              </a:ln>
              <a:effectLst/>
            </c:spPr>
            <c:txPr>
              <a:bodyPr/>
              <a:lstStyle/>
              <a:p>
                <a:pPr>
                  <a:defRPr sz="800" b="1">
                    <a:solidFill>
                      <a:schemeClr val="bg1"/>
                    </a:solidFill>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Hoja1!$A$2:$A$8</c:f>
              <c:strCache>
                <c:ptCount val="4"/>
                <c:pt idx="0">
                  <c:v>Categoría 1</c:v>
                </c:pt>
                <c:pt idx="1">
                  <c:v>Categoría 2</c:v>
                </c:pt>
                <c:pt idx="2">
                  <c:v>Categoría 3</c:v>
                </c:pt>
                <c:pt idx="3">
                  <c:v>Categoría 4</c:v>
                </c:pt>
              </c:strCache>
            </c:strRef>
          </c:cat>
          <c:val>
            <c:numRef>
              <c:f>Hoja1!$D$2:$D$8</c:f>
              <c:numCache>
                <c:formatCode>General</c:formatCode>
                <c:ptCount val="7"/>
                <c:pt idx="0">
                  <c:v>6</c:v>
                </c:pt>
                <c:pt idx="2">
                  <c:v>21</c:v>
                </c:pt>
                <c:pt idx="4">
                  <c:v>22</c:v>
                </c:pt>
              </c:numCache>
            </c:numRef>
          </c:val>
          <c:extLst>
            <c:ext xmlns:c16="http://schemas.microsoft.com/office/drawing/2014/chart" uri="{C3380CC4-5D6E-409C-BE32-E72D297353CC}">
              <c16:uniqueId val="{00000002-7C9C-4D04-9D74-25C3BFEB0D6E}"/>
            </c:ext>
          </c:extLst>
        </c:ser>
        <c:dLbls>
          <c:showLegendKey val="0"/>
          <c:showVal val="0"/>
          <c:showCatName val="0"/>
          <c:showSerName val="0"/>
          <c:showPercent val="0"/>
          <c:showBubbleSize val="0"/>
        </c:dLbls>
        <c:gapWidth val="70"/>
        <c:overlap val="100"/>
        <c:axId val="785163776"/>
        <c:axId val="844228288"/>
      </c:barChart>
      <c:catAx>
        <c:axId val="785163776"/>
        <c:scaling>
          <c:orientation val="maxMin"/>
        </c:scaling>
        <c:delete val="1"/>
        <c:axPos val="l"/>
        <c:numFmt formatCode="General" sourceLinked="0"/>
        <c:majorTickMark val="out"/>
        <c:minorTickMark val="none"/>
        <c:tickLblPos val="nextTo"/>
        <c:crossAx val="844228288"/>
        <c:crosses val="autoZero"/>
        <c:auto val="1"/>
        <c:lblAlgn val="ctr"/>
        <c:lblOffset val="100"/>
        <c:noMultiLvlLbl val="0"/>
      </c:catAx>
      <c:valAx>
        <c:axId val="844228288"/>
        <c:scaling>
          <c:orientation val="minMax"/>
          <c:max val="103"/>
          <c:min val="0"/>
        </c:scaling>
        <c:delete val="1"/>
        <c:axPos val="t"/>
        <c:numFmt formatCode="General" sourceLinked="1"/>
        <c:majorTickMark val="out"/>
        <c:minorTickMark val="none"/>
        <c:tickLblPos val="nextTo"/>
        <c:crossAx val="785163776"/>
        <c:crosses val="autoZero"/>
        <c:crossBetween val="between"/>
      </c:valAx>
    </c:plotArea>
    <c:plotVisOnly val="1"/>
    <c:dispBlanksAs val="gap"/>
    <c:showDLblsOverMax val="0"/>
  </c:chart>
  <c:txPr>
    <a:bodyPr/>
    <a:lstStyle/>
    <a:p>
      <a:pPr>
        <a:defRPr sz="1800"/>
      </a:pPr>
      <a:endParaRPr lang="es-CO"/>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300" b="1">
                    <a:solidFill>
                      <a:schemeClr val="bg1"/>
                    </a:solidFill>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Hoja1!$A$2:$A$6</c:f>
              <c:strCache>
                <c:ptCount val="4"/>
                <c:pt idx="0">
                  <c:v>Categoría 1</c:v>
                </c:pt>
                <c:pt idx="1">
                  <c:v>Categoría 2</c:v>
                </c:pt>
                <c:pt idx="2">
                  <c:v>Categoría 3</c:v>
                </c:pt>
                <c:pt idx="3">
                  <c:v>Categoría 4</c:v>
                </c:pt>
              </c:strCache>
            </c:strRef>
          </c:cat>
          <c:val>
            <c:numRef>
              <c:f>Hoja1!$B$2:$B$6</c:f>
              <c:numCache>
                <c:formatCode>General</c:formatCode>
                <c:ptCount val="5"/>
                <c:pt idx="0">
                  <c:v>71</c:v>
                </c:pt>
                <c:pt idx="1">
                  <c:v>46</c:v>
                </c:pt>
                <c:pt idx="2">
                  <c:v>44</c:v>
                </c:pt>
                <c:pt idx="3">
                  <c:v>44</c:v>
                </c:pt>
                <c:pt idx="4">
                  <c:v>42</c:v>
                </c:pt>
              </c:numCache>
            </c:numRef>
          </c:val>
          <c:extLst>
            <c:ext xmlns:c16="http://schemas.microsoft.com/office/drawing/2014/chart" uri="{C3380CC4-5D6E-409C-BE32-E72D297353CC}">
              <c16:uniqueId val="{00000000-D7F4-44B6-A014-608A0295F8D2}"/>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000" b="1"/>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Hoja1!$A$2:$A$6</c:f>
              <c:strCache>
                <c:ptCount val="4"/>
                <c:pt idx="0">
                  <c:v>Categoría 1</c:v>
                </c:pt>
                <c:pt idx="1">
                  <c:v>Categoría 2</c:v>
                </c:pt>
                <c:pt idx="2">
                  <c:v>Categoría 3</c:v>
                </c:pt>
                <c:pt idx="3">
                  <c:v>Categoría 4</c:v>
                </c:pt>
              </c:strCache>
            </c:strRef>
          </c:cat>
          <c:val>
            <c:numRef>
              <c:f>Hoja1!$C$2:$C$6</c:f>
              <c:numCache>
                <c:formatCode>General</c:formatCode>
                <c:ptCount val="5"/>
                <c:pt idx="0">
                  <c:v>17</c:v>
                </c:pt>
                <c:pt idx="1">
                  <c:v>31</c:v>
                </c:pt>
                <c:pt idx="2">
                  <c:v>35</c:v>
                </c:pt>
                <c:pt idx="3">
                  <c:v>22</c:v>
                </c:pt>
                <c:pt idx="4">
                  <c:v>32</c:v>
                </c:pt>
              </c:numCache>
            </c:numRef>
          </c:val>
          <c:extLst>
            <c:ext xmlns:c16="http://schemas.microsoft.com/office/drawing/2014/chart" uri="{C3380CC4-5D6E-409C-BE32-E72D297353CC}">
              <c16:uniqueId val="{00000001-D7F4-44B6-A014-608A0295F8D2}"/>
            </c:ext>
          </c:extLst>
        </c:ser>
        <c:ser>
          <c:idx val="2"/>
          <c:order val="2"/>
          <c:tx>
            <c:strRef>
              <c:f>Hoja1!$D$1</c:f>
              <c:strCache>
                <c:ptCount val="1"/>
                <c:pt idx="0">
                  <c:v>Serie 3</c:v>
                </c:pt>
              </c:strCache>
            </c:strRef>
          </c:tx>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invertIfNegative val="0"/>
          <c:dLbls>
            <c:dLbl>
              <c:idx val="2"/>
              <c:layout>
                <c:manualLayout>
                  <c:x val="4.5616614504886126E-2"/>
                  <c:y val="7.2339936690339638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7F4-44B6-A014-608A0295F8D2}"/>
                </c:ext>
              </c:extLst>
            </c:dLbl>
            <c:dLbl>
              <c:idx val="3"/>
              <c:layout>
                <c:manualLayout>
                  <c:x val="4.0548101782121003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7F4-44B6-A014-608A0295F8D2}"/>
                </c:ext>
              </c:extLst>
            </c:dLbl>
            <c:dLbl>
              <c:idx val="4"/>
              <c:layout>
                <c:manualLayout>
                  <c:x val="4.5616614504886126E-2"/>
                  <c:y val="7.2339936690339638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7F4-44B6-A014-608A0295F8D2}"/>
                </c:ext>
              </c:extLst>
            </c:dLbl>
            <c:dLbl>
              <c:idx val="5"/>
              <c:layout>
                <c:manualLayout>
                  <c:x val="4.0548101782121003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7F4-44B6-A014-608A0295F8D2}"/>
                </c:ext>
              </c:extLst>
            </c:dLbl>
            <c:numFmt formatCode="General\%" sourceLinked="0"/>
            <c:spPr>
              <a:noFill/>
              <a:ln>
                <a:noFill/>
              </a:ln>
              <a:effectLst/>
            </c:spPr>
            <c:txPr>
              <a:bodyPr/>
              <a:lstStyle/>
              <a:p>
                <a:pPr>
                  <a:defRPr sz="800" b="1">
                    <a:solidFill>
                      <a:schemeClr val="bg1"/>
                    </a:solidFill>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Hoja1!$A$2:$A$6</c:f>
              <c:strCache>
                <c:ptCount val="4"/>
                <c:pt idx="0">
                  <c:v>Categoría 1</c:v>
                </c:pt>
                <c:pt idx="1">
                  <c:v>Categoría 2</c:v>
                </c:pt>
                <c:pt idx="2">
                  <c:v>Categoría 3</c:v>
                </c:pt>
                <c:pt idx="3">
                  <c:v>Categoría 4</c:v>
                </c:pt>
              </c:strCache>
            </c:strRef>
          </c:cat>
          <c:val>
            <c:numRef>
              <c:f>Hoja1!$D$2:$D$6</c:f>
              <c:numCache>
                <c:formatCode>General</c:formatCode>
                <c:ptCount val="5"/>
                <c:pt idx="0">
                  <c:v>13</c:v>
                </c:pt>
                <c:pt idx="1">
                  <c:v>23</c:v>
                </c:pt>
                <c:pt idx="2">
                  <c:v>21</c:v>
                </c:pt>
                <c:pt idx="3">
                  <c:v>34</c:v>
                </c:pt>
                <c:pt idx="4">
                  <c:v>26</c:v>
                </c:pt>
              </c:numCache>
            </c:numRef>
          </c:val>
          <c:extLst>
            <c:ext xmlns:c16="http://schemas.microsoft.com/office/drawing/2014/chart" uri="{C3380CC4-5D6E-409C-BE32-E72D297353CC}">
              <c16:uniqueId val="{00000006-D7F4-44B6-A014-608A0295F8D2}"/>
            </c:ext>
          </c:extLst>
        </c:ser>
        <c:dLbls>
          <c:showLegendKey val="0"/>
          <c:showVal val="0"/>
          <c:showCatName val="0"/>
          <c:showSerName val="0"/>
          <c:showPercent val="0"/>
          <c:showBubbleSize val="0"/>
        </c:dLbls>
        <c:gapWidth val="70"/>
        <c:overlap val="100"/>
        <c:axId val="789922816"/>
        <c:axId val="844232320"/>
      </c:barChart>
      <c:catAx>
        <c:axId val="789922816"/>
        <c:scaling>
          <c:orientation val="maxMin"/>
        </c:scaling>
        <c:delete val="1"/>
        <c:axPos val="l"/>
        <c:numFmt formatCode="General" sourceLinked="0"/>
        <c:majorTickMark val="out"/>
        <c:minorTickMark val="none"/>
        <c:tickLblPos val="nextTo"/>
        <c:crossAx val="844232320"/>
        <c:crosses val="autoZero"/>
        <c:auto val="1"/>
        <c:lblAlgn val="ctr"/>
        <c:lblOffset val="100"/>
        <c:noMultiLvlLbl val="0"/>
      </c:catAx>
      <c:valAx>
        <c:axId val="844232320"/>
        <c:scaling>
          <c:orientation val="minMax"/>
          <c:max val="103"/>
          <c:min val="0"/>
        </c:scaling>
        <c:delete val="1"/>
        <c:axPos val="t"/>
        <c:numFmt formatCode="General" sourceLinked="1"/>
        <c:majorTickMark val="out"/>
        <c:minorTickMark val="none"/>
        <c:tickLblPos val="nextTo"/>
        <c:crossAx val="789922816"/>
        <c:crosses val="autoZero"/>
        <c:crossBetween val="between"/>
      </c:valAx>
    </c:plotArea>
    <c:plotVisOnly val="1"/>
    <c:dispBlanksAs val="gap"/>
    <c:showDLblsOverMax val="0"/>
  </c:chart>
  <c:txPr>
    <a:bodyPr/>
    <a:lstStyle/>
    <a:p>
      <a:pPr>
        <a:defRPr sz="1800"/>
      </a:pPr>
      <a:endParaRPr lang="es-CO"/>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Hoja1!$B$1</c:f>
              <c:strCache>
                <c:ptCount val="1"/>
                <c:pt idx="0">
                  <c:v>Ventas</c:v>
                </c:pt>
              </c:strCache>
            </c:strRef>
          </c:tx>
          <c:spPr>
            <a:ln w="12700"/>
          </c:spPr>
          <c:dPt>
            <c:idx val="0"/>
            <c:bubble3D val="0"/>
            <c:spPr>
              <a:solidFill>
                <a:srgbClr val="295FA9"/>
              </a:solidFill>
              <a:ln w="12700">
                <a:solidFill>
                  <a:schemeClr val="bg1"/>
                </a:solidFill>
              </a:ln>
            </c:spPr>
            <c:extLst>
              <c:ext xmlns:c16="http://schemas.microsoft.com/office/drawing/2014/chart" uri="{C3380CC4-5D6E-409C-BE32-E72D297353CC}">
                <c16:uniqueId val="{00000001-61CE-4657-BEF6-864D1D5F18EE}"/>
              </c:ext>
            </c:extLst>
          </c:dPt>
          <c:dPt>
            <c:idx val="1"/>
            <c:bubble3D val="0"/>
            <c:spPr>
              <a:solidFill>
                <a:schemeClr val="bg1">
                  <a:lumMod val="85000"/>
                </a:schemeClr>
              </a:solidFill>
              <a:ln w="12700">
                <a:solidFill>
                  <a:schemeClr val="bg1"/>
                </a:solidFill>
              </a:ln>
            </c:spPr>
            <c:extLst>
              <c:ext xmlns:c16="http://schemas.microsoft.com/office/drawing/2014/chart" uri="{C3380CC4-5D6E-409C-BE32-E72D297353CC}">
                <c16:uniqueId val="{00000003-61CE-4657-BEF6-864D1D5F18EE}"/>
              </c:ext>
            </c:extLst>
          </c:dPt>
          <c:dPt>
            <c:idx val="2"/>
            <c:bubble3D val="0"/>
            <c:spPr>
              <a:solidFill>
                <a:schemeClr val="tx1">
                  <a:lumMod val="75000"/>
                  <a:lumOff val="25000"/>
                </a:schemeClr>
              </a:solidFill>
              <a:ln w="12700">
                <a:solidFill>
                  <a:schemeClr val="bg1"/>
                </a:solidFill>
              </a:ln>
            </c:spPr>
            <c:extLst>
              <c:ext xmlns:c16="http://schemas.microsoft.com/office/drawing/2014/chart" uri="{C3380CC4-5D6E-409C-BE32-E72D297353CC}">
                <c16:uniqueId val="{00000005-61CE-4657-BEF6-864D1D5F18EE}"/>
              </c:ext>
            </c:extLst>
          </c:dPt>
          <c:dPt>
            <c:idx val="3"/>
            <c:bubble3D val="0"/>
            <c:extLst>
              <c:ext xmlns:c16="http://schemas.microsoft.com/office/drawing/2014/chart" uri="{C3380CC4-5D6E-409C-BE32-E72D297353CC}">
                <c16:uniqueId val="{00000006-61CE-4657-BEF6-864D1D5F18EE}"/>
              </c:ext>
            </c:extLst>
          </c:dPt>
          <c:cat>
            <c:strRef>
              <c:f>Hoja1!$A$2:$A$5</c:f>
              <c:strCache>
                <c:ptCount val="4"/>
                <c:pt idx="0">
                  <c:v>1er trim.</c:v>
                </c:pt>
                <c:pt idx="1">
                  <c:v>2º trim.</c:v>
                </c:pt>
                <c:pt idx="2">
                  <c:v>3er trim.</c:v>
                </c:pt>
                <c:pt idx="3">
                  <c:v>4º trim.</c:v>
                </c:pt>
              </c:strCache>
            </c:strRef>
          </c:cat>
          <c:val>
            <c:numRef>
              <c:f>Hoja1!$B$2:$B$5</c:f>
              <c:numCache>
                <c:formatCode>General</c:formatCode>
                <c:ptCount val="4"/>
                <c:pt idx="0">
                  <c:v>46</c:v>
                </c:pt>
                <c:pt idx="1">
                  <c:v>54</c:v>
                </c:pt>
              </c:numCache>
            </c:numRef>
          </c:val>
          <c:extLst>
            <c:ext xmlns:c16="http://schemas.microsoft.com/office/drawing/2014/chart" uri="{C3380CC4-5D6E-409C-BE32-E72D297353CC}">
              <c16:uniqueId val="{00000007-61CE-4657-BEF6-864D1D5F18EE}"/>
            </c:ext>
          </c:extLst>
        </c:ser>
        <c:dLbls>
          <c:showLegendKey val="0"/>
          <c:showVal val="0"/>
          <c:showCatName val="0"/>
          <c:showSerName val="0"/>
          <c:showPercent val="0"/>
          <c:showBubbleSize val="0"/>
          <c:showLeaderLines val="1"/>
        </c:dLbls>
        <c:firstSliceAng val="0"/>
      </c:pieChart>
      <c:spPr>
        <a:noFill/>
        <a:ln w="25358">
          <a:noFill/>
        </a:ln>
      </c:spPr>
    </c:plotArea>
    <c:plotVisOnly val="1"/>
    <c:dispBlanksAs val="gap"/>
    <c:showDLblsOverMax val="0"/>
  </c:chart>
  <c:spPr>
    <a:ln w="37910">
      <a:noFill/>
    </a:ln>
  </c:spPr>
  <c:txPr>
    <a:bodyPr/>
    <a:lstStyle/>
    <a:p>
      <a:pPr>
        <a:defRPr sz="1792"/>
      </a:pPr>
      <a:endParaRPr lang="es-CO"/>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136595503942394E-2"/>
          <c:y val="3.9422017351895829E-2"/>
          <c:w val="0.59115559143017427"/>
          <c:h val="0.92115596529620836"/>
        </c:manualLayout>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cat>
            <c:strRef>
              <c:f>Hoja1!$A$2:$A$13</c:f>
              <c:strCache>
                <c:ptCount val="4"/>
                <c:pt idx="0">
                  <c:v>Categoría 1</c:v>
                </c:pt>
                <c:pt idx="1">
                  <c:v>Categoría 2</c:v>
                </c:pt>
                <c:pt idx="2">
                  <c:v>Categoría 3</c:v>
                </c:pt>
                <c:pt idx="3">
                  <c:v>Categoría 4</c:v>
                </c:pt>
              </c:strCache>
            </c:strRef>
          </c:cat>
          <c:val>
            <c:numRef>
              <c:f>Hoja1!$B$2:$B$13</c:f>
              <c:numCache>
                <c:formatCode>General</c:formatCode>
                <c:ptCount val="12"/>
                <c:pt idx="0">
                  <c:v>100</c:v>
                </c:pt>
                <c:pt idx="1">
                  <c:v>100</c:v>
                </c:pt>
                <c:pt idx="2">
                  <c:v>100</c:v>
                </c:pt>
                <c:pt idx="3">
                  <c:v>100</c:v>
                </c:pt>
                <c:pt idx="4">
                  <c:v>100</c:v>
                </c:pt>
                <c:pt idx="5">
                  <c:v>100</c:v>
                </c:pt>
                <c:pt idx="6">
                  <c:v>100</c:v>
                </c:pt>
                <c:pt idx="7">
                  <c:v>100</c:v>
                </c:pt>
                <c:pt idx="8">
                  <c:v>100</c:v>
                </c:pt>
                <c:pt idx="9">
                  <c:v>100</c:v>
                </c:pt>
                <c:pt idx="10">
                  <c:v>100</c:v>
                </c:pt>
                <c:pt idx="11">
                  <c:v>100</c:v>
                </c:pt>
              </c:numCache>
            </c:numRef>
          </c:val>
          <c:extLst>
            <c:ext xmlns:c16="http://schemas.microsoft.com/office/drawing/2014/chart" uri="{C3380CC4-5D6E-409C-BE32-E72D297353CC}">
              <c16:uniqueId val="{00000000-2137-6049-B86A-FF20B83720DA}"/>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200" b="1">
                    <a:solidFill>
                      <a:schemeClr val="tx1">
                        <a:lumMod val="75000"/>
                        <a:lumOff val="25000"/>
                      </a:schemeClr>
                    </a:solidFill>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Hoja1!$A$2:$A$13</c:f>
              <c:strCache>
                <c:ptCount val="4"/>
                <c:pt idx="0">
                  <c:v>Categoría 1</c:v>
                </c:pt>
                <c:pt idx="1">
                  <c:v>Categoría 2</c:v>
                </c:pt>
                <c:pt idx="2">
                  <c:v>Categoría 3</c:v>
                </c:pt>
                <c:pt idx="3">
                  <c:v>Categoría 4</c:v>
                </c:pt>
              </c:strCache>
            </c:strRef>
          </c:cat>
          <c:val>
            <c:numRef>
              <c:f>Hoja1!$C$2:$C$13</c:f>
              <c:numCache>
                <c:formatCode>General</c:formatCode>
                <c:ptCount val="12"/>
                <c:pt idx="0">
                  <c:v>59</c:v>
                </c:pt>
                <c:pt idx="1">
                  <c:v>25</c:v>
                </c:pt>
                <c:pt idx="2">
                  <c:v>24</c:v>
                </c:pt>
                <c:pt idx="3">
                  <c:v>22</c:v>
                </c:pt>
                <c:pt idx="4">
                  <c:v>13</c:v>
                </c:pt>
                <c:pt idx="5">
                  <c:v>12</c:v>
                </c:pt>
                <c:pt idx="6">
                  <c:v>11</c:v>
                </c:pt>
                <c:pt idx="7">
                  <c:v>9</c:v>
                </c:pt>
                <c:pt idx="8">
                  <c:v>7</c:v>
                </c:pt>
                <c:pt idx="9">
                  <c:v>7</c:v>
                </c:pt>
                <c:pt idx="10">
                  <c:v>6</c:v>
                </c:pt>
                <c:pt idx="11">
                  <c:v>6</c:v>
                </c:pt>
              </c:numCache>
            </c:numRef>
          </c:val>
          <c:extLst>
            <c:ext xmlns:c16="http://schemas.microsoft.com/office/drawing/2014/chart" uri="{C3380CC4-5D6E-409C-BE32-E72D297353CC}">
              <c16:uniqueId val="{00000001-2137-6049-B86A-FF20B83720DA}"/>
            </c:ext>
          </c:extLst>
        </c:ser>
        <c:dLbls>
          <c:showLegendKey val="0"/>
          <c:showVal val="0"/>
          <c:showCatName val="0"/>
          <c:showSerName val="0"/>
          <c:showPercent val="0"/>
          <c:showBubbleSize val="0"/>
        </c:dLbls>
        <c:gapWidth val="51"/>
        <c:overlap val="100"/>
        <c:axId val="807069184"/>
        <c:axId val="790978560"/>
      </c:barChart>
      <c:catAx>
        <c:axId val="807069184"/>
        <c:scaling>
          <c:orientation val="maxMin"/>
        </c:scaling>
        <c:delete val="1"/>
        <c:axPos val="l"/>
        <c:numFmt formatCode="General" sourceLinked="0"/>
        <c:majorTickMark val="out"/>
        <c:minorTickMark val="none"/>
        <c:tickLblPos val="nextTo"/>
        <c:crossAx val="790978560"/>
        <c:crosses val="autoZero"/>
        <c:auto val="1"/>
        <c:lblAlgn val="ctr"/>
        <c:lblOffset val="100"/>
        <c:noMultiLvlLbl val="0"/>
      </c:catAx>
      <c:valAx>
        <c:axId val="790978560"/>
        <c:scaling>
          <c:orientation val="minMax"/>
          <c:max val="103"/>
          <c:min val="0"/>
        </c:scaling>
        <c:delete val="1"/>
        <c:axPos val="t"/>
        <c:numFmt formatCode="General" sourceLinked="1"/>
        <c:majorTickMark val="out"/>
        <c:minorTickMark val="none"/>
        <c:tickLblPos val="nextTo"/>
        <c:crossAx val="807069184"/>
        <c:crosses val="autoZero"/>
        <c:crossBetween val="between"/>
      </c:valAx>
    </c:plotArea>
    <c:plotVisOnly val="1"/>
    <c:dispBlanksAs val="gap"/>
    <c:showDLblsOverMax val="0"/>
  </c:chart>
  <c:txPr>
    <a:bodyPr/>
    <a:lstStyle/>
    <a:p>
      <a:pPr>
        <a:defRPr sz="1800"/>
      </a:pPr>
      <a:endParaRPr lang="es-CO"/>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300" b="1">
                    <a:solidFill>
                      <a:schemeClr val="bg1"/>
                    </a:solidFill>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Hoja1!$A$2:$A$6</c:f>
              <c:strCache>
                <c:ptCount val="4"/>
                <c:pt idx="0">
                  <c:v>Categoría 1</c:v>
                </c:pt>
                <c:pt idx="1">
                  <c:v>Categoría 2</c:v>
                </c:pt>
                <c:pt idx="2">
                  <c:v>Categoría 3</c:v>
                </c:pt>
                <c:pt idx="3">
                  <c:v>Categoría 4</c:v>
                </c:pt>
              </c:strCache>
            </c:strRef>
          </c:cat>
          <c:val>
            <c:numRef>
              <c:f>Hoja1!$B$2:$B$6</c:f>
              <c:numCache>
                <c:formatCode>General</c:formatCode>
                <c:ptCount val="5"/>
                <c:pt idx="0">
                  <c:v>85</c:v>
                </c:pt>
                <c:pt idx="1">
                  <c:v>59</c:v>
                </c:pt>
                <c:pt idx="2">
                  <c:v>58</c:v>
                </c:pt>
                <c:pt idx="3">
                  <c:v>44</c:v>
                </c:pt>
                <c:pt idx="4">
                  <c:v>37</c:v>
                </c:pt>
              </c:numCache>
            </c:numRef>
          </c:val>
          <c:extLst>
            <c:ext xmlns:c16="http://schemas.microsoft.com/office/drawing/2014/chart" uri="{C3380CC4-5D6E-409C-BE32-E72D297353CC}">
              <c16:uniqueId val="{00000000-4343-4B03-AFBA-D22D590C42B1}"/>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000" b="1"/>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Hoja1!$A$2:$A$6</c:f>
              <c:strCache>
                <c:ptCount val="4"/>
                <c:pt idx="0">
                  <c:v>Categoría 1</c:v>
                </c:pt>
                <c:pt idx="1">
                  <c:v>Categoría 2</c:v>
                </c:pt>
                <c:pt idx="2">
                  <c:v>Categoría 3</c:v>
                </c:pt>
                <c:pt idx="3">
                  <c:v>Categoría 4</c:v>
                </c:pt>
              </c:strCache>
            </c:strRef>
          </c:cat>
          <c:val>
            <c:numRef>
              <c:f>Hoja1!$C$2:$C$6</c:f>
              <c:numCache>
                <c:formatCode>General</c:formatCode>
                <c:ptCount val="5"/>
                <c:pt idx="0">
                  <c:v>10</c:v>
                </c:pt>
                <c:pt idx="1">
                  <c:v>28</c:v>
                </c:pt>
                <c:pt idx="2">
                  <c:v>25</c:v>
                </c:pt>
                <c:pt idx="3">
                  <c:v>22</c:v>
                </c:pt>
                <c:pt idx="4">
                  <c:v>22</c:v>
                </c:pt>
              </c:numCache>
            </c:numRef>
          </c:val>
          <c:extLst>
            <c:ext xmlns:c16="http://schemas.microsoft.com/office/drawing/2014/chart" uri="{C3380CC4-5D6E-409C-BE32-E72D297353CC}">
              <c16:uniqueId val="{00000001-4343-4B03-AFBA-D22D590C42B1}"/>
            </c:ext>
          </c:extLst>
        </c:ser>
        <c:ser>
          <c:idx val="2"/>
          <c:order val="2"/>
          <c:tx>
            <c:strRef>
              <c:f>Hoja1!$D$1</c:f>
              <c:strCache>
                <c:ptCount val="1"/>
                <c:pt idx="0">
                  <c:v>Serie 3</c:v>
                </c:pt>
              </c:strCache>
            </c:strRef>
          </c:tx>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invertIfNegative val="0"/>
          <c:dLbls>
            <c:dLbl>
              <c:idx val="0"/>
              <c:layout>
                <c:manualLayout>
                  <c:x val="1.5205538168295375E-2"/>
                  <c:y val="0"/>
                </c:manualLayout>
              </c:layout>
              <c:numFmt formatCode="General\%" sourceLinked="0"/>
              <c:spPr>
                <a:solidFill>
                  <a:srgbClr val="4B4C4B"/>
                </a:solidFill>
                <a:ln>
                  <a:noFill/>
                </a:ln>
                <a:effectLst/>
              </c:spPr>
              <c:txPr>
                <a:bodyPr/>
                <a:lstStyle/>
                <a:p>
                  <a:pPr>
                    <a:defRPr sz="800" b="1">
                      <a:solidFill>
                        <a:schemeClr val="bg1"/>
                      </a:solidFill>
                    </a:defRPr>
                  </a:pPr>
                  <a:endParaRPr lang="es-CO"/>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03C-41A1-8D07-B52CF3A01885}"/>
                </c:ext>
              </c:extLst>
            </c:dLbl>
            <c:dLbl>
              <c:idx val="2"/>
              <c:layout>
                <c:manualLayout>
                  <c:x val="5.0685127227649389E-3"/>
                  <c:y val="4.483037099682188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343-4B03-AFBA-D22D590C42B1}"/>
                </c:ext>
              </c:extLst>
            </c:dLbl>
            <c:dLbl>
              <c:idx val="3"/>
              <c:layout>
                <c:manualLayout>
                  <c:x val="4.0548101782121003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343-4B03-AFBA-D22D590C42B1}"/>
                </c:ext>
              </c:extLst>
            </c:dLbl>
            <c:dLbl>
              <c:idx val="4"/>
              <c:layout>
                <c:manualLayout>
                  <c:x val="4.5616614504886126E-2"/>
                  <c:y val="7.2339936690339638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343-4B03-AFBA-D22D590C42B1}"/>
                </c:ext>
              </c:extLst>
            </c:dLbl>
            <c:dLbl>
              <c:idx val="5"/>
              <c:layout>
                <c:manualLayout>
                  <c:x val="4.0548101782121003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343-4B03-AFBA-D22D590C42B1}"/>
                </c:ext>
              </c:extLst>
            </c:dLbl>
            <c:numFmt formatCode="General\%" sourceLinked="0"/>
            <c:spPr>
              <a:noFill/>
              <a:ln>
                <a:noFill/>
              </a:ln>
              <a:effectLst/>
            </c:spPr>
            <c:txPr>
              <a:bodyPr/>
              <a:lstStyle/>
              <a:p>
                <a:pPr>
                  <a:defRPr sz="800" b="1">
                    <a:solidFill>
                      <a:schemeClr val="bg1"/>
                    </a:solidFill>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Hoja1!$A$2:$A$6</c:f>
              <c:strCache>
                <c:ptCount val="4"/>
                <c:pt idx="0">
                  <c:v>Categoría 1</c:v>
                </c:pt>
                <c:pt idx="1">
                  <c:v>Categoría 2</c:v>
                </c:pt>
                <c:pt idx="2">
                  <c:v>Categoría 3</c:v>
                </c:pt>
                <c:pt idx="3">
                  <c:v>Categoría 4</c:v>
                </c:pt>
              </c:strCache>
            </c:strRef>
          </c:cat>
          <c:val>
            <c:numRef>
              <c:f>Hoja1!$D$2:$D$6</c:f>
              <c:numCache>
                <c:formatCode>General</c:formatCode>
                <c:ptCount val="5"/>
                <c:pt idx="0">
                  <c:v>4</c:v>
                </c:pt>
                <c:pt idx="1">
                  <c:v>14</c:v>
                </c:pt>
                <c:pt idx="2">
                  <c:v>17</c:v>
                </c:pt>
                <c:pt idx="3">
                  <c:v>33</c:v>
                </c:pt>
                <c:pt idx="4">
                  <c:v>41</c:v>
                </c:pt>
              </c:numCache>
            </c:numRef>
          </c:val>
          <c:extLst>
            <c:ext xmlns:c16="http://schemas.microsoft.com/office/drawing/2014/chart" uri="{C3380CC4-5D6E-409C-BE32-E72D297353CC}">
              <c16:uniqueId val="{00000006-4343-4B03-AFBA-D22D590C42B1}"/>
            </c:ext>
          </c:extLst>
        </c:ser>
        <c:dLbls>
          <c:showLegendKey val="0"/>
          <c:showVal val="0"/>
          <c:showCatName val="0"/>
          <c:showSerName val="0"/>
          <c:showPercent val="0"/>
          <c:showBubbleSize val="0"/>
        </c:dLbls>
        <c:gapWidth val="70"/>
        <c:overlap val="100"/>
        <c:axId val="793244672"/>
        <c:axId val="875713600"/>
      </c:barChart>
      <c:catAx>
        <c:axId val="793244672"/>
        <c:scaling>
          <c:orientation val="maxMin"/>
        </c:scaling>
        <c:delete val="1"/>
        <c:axPos val="l"/>
        <c:numFmt formatCode="General" sourceLinked="0"/>
        <c:majorTickMark val="out"/>
        <c:minorTickMark val="none"/>
        <c:tickLblPos val="nextTo"/>
        <c:crossAx val="875713600"/>
        <c:crosses val="autoZero"/>
        <c:auto val="1"/>
        <c:lblAlgn val="ctr"/>
        <c:lblOffset val="100"/>
        <c:noMultiLvlLbl val="0"/>
      </c:catAx>
      <c:valAx>
        <c:axId val="875713600"/>
        <c:scaling>
          <c:orientation val="minMax"/>
          <c:max val="103"/>
          <c:min val="0"/>
        </c:scaling>
        <c:delete val="1"/>
        <c:axPos val="t"/>
        <c:numFmt formatCode="General" sourceLinked="1"/>
        <c:majorTickMark val="out"/>
        <c:minorTickMark val="none"/>
        <c:tickLblPos val="nextTo"/>
        <c:crossAx val="793244672"/>
        <c:crosses val="autoZero"/>
        <c:crossBetween val="between"/>
      </c:valAx>
    </c:plotArea>
    <c:plotVisOnly val="1"/>
    <c:dispBlanksAs val="gap"/>
    <c:showDLblsOverMax val="0"/>
  </c:chart>
  <c:txPr>
    <a:bodyPr/>
    <a:lstStyle/>
    <a:p>
      <a:pPr>
        <a:defRPr sz="1800"/>
      </a:pPr>
      <a:endParaRPr lang="es-CO"/>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cat>
            <c:strRef>
              <c:f>Hoja1!$A$2</c:f>
              <c:strCache>
                <c:ptCount val="1"/>
                <c:pt idx="0">
                  <c:v>Categoría 1</c:v>
                </c:pt>
              </c:strCache>
            </c:strRef>
          </c:cat>
          <c:val>
            <c:numRef>
              <c:f>Hoja1!$B$2</c:f>
              <c:numCache>
                <c:formatCode>General</c:formatCode>
                <c:ptCount val="1"/>
                <c:pt idx="0">
                  <c:v>100</c:v>
                </c:pt>
              </c:numCache>
            </c:numRef>
          </c:val>
          <c:extLst>
            <c:ext xmlns:c16="http://schemas.microsoft.com/office/drawing/2014/chart" uri="{C3380CC4-5D6E-409C-BE32-E72D297353CC}">
              <c16:uniqueId val="{00000000-2387-49B5-B5B5-A7C16652C24D}"/>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cat>
            <c:strRef>
              <c:f>Hoja1!$A$2</c:f>
              <c:strCache>
                <c:ptCount val="1"/>
                <c:pt idx="0">
                  <c:v>Categoría 1</c:v>
                </c:pt>
              </c:strCache>
            </c:strRef>
          </c:cat>
          <c:val>
            <c:numRef>
              <c:f>Hoja1!$C$2</c:f>
              <c:numCache>
                <c:formatCode>General</c:formatCode>
                <c:ptCount val="1"/>
                <c:pt idx="0">
                  <c:v>90</c:v>
                </c:pt>
              </c:numCache>
            </c:numRef>
          </c:val>
          <c:extLst>
            <c:ext xmlns:c16="http://schemas.microsoft.com/office/drawing/2014/chart" uri="{C3380CC4-5D6E-409C-BE32-E72D297353CC}">
              <c16:uniqueId val="{00000001-2387-49B5-B5B5-A7C16652C24D}"/>
            </c:ext>
          </c:extLst>
        </c:ser>
        <c:dLbls>
          <c:showLegendKey val="0"/>
          <c:showVal val="0"/>
          <c:showCatName val="0"/>
          <c:showSerName val="0"/>
          <c:showPercent val="0"/>
          <c:showBubbleSize val="0"/>
        </c:dLbls>
        <c:gapWidth val="19"/>
        <c:overlap val="100"/>
        <c:axId val="769713664"/>
        <c:axId val="150526720"/>
      </c:barChart>
      <c:catAx>
        <c:axId val="769713664"/>
        <c:scaling>
          <c:orientation val="minMax"/>
        </c:scaling>
        <c:delete val="1"/>
        <c:axPos val="b"/>
        <c:numFmt formatCode="General" sourceLinked="0"/>
        <c:majorTickMark val="out"/>
        <c:minorTickMark val="none"/>
        <c:tickLblPos val="nextTo"/>
        <c:crossAx val="150526720"/>
        <c:crosses val="autoZero"/>
        <c:auto val="1"/>
        <c:lblAlgn val="ctr"/>
        <c:lblOffset val="100"/>
        <c:noMultiLvlLbl val="0"/>
      </c:catAx>
      <c:valAx>
        <c:axId val="150526720"/>
        <c:scaling>
          <c:orientation val="minMax"/>
          <c:max val="101"/>
          <c:min val="0"/>
        </c:scaling>
        <c:delete val="1"/>
        <c:axPos val="l"/>
        <c:numFmt formatCode="General" sourceLinked="1"/>
        <c:majorTickMark val="out"/>
        <c:minorTickMark val="none"/>
        <c:tickLblPos val="nextTo"/>
        <c:crossAx val="769713664"/>
        <c:crosses val="autoZero"/>
        <c:crossBetween val="between"/>
      </c:valAx>
    </c:plotArea>
    <c:plotVisOnly val="1"/>
    <c:dispBlanksAs val="gap"/>
    <c:showDLblsOverMax val="0"/>
  </c:chart>
  <c:txPr>
    <a:bodyPr/>
    <a:lstStyle/>
    <a:p>
      <a:pPr>
        <a:defRPr sz="1800"/>
      </a:pPr>
      <a:endParaRPr lang="es-CO"/>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643126120205033"/>
          <c:y val="3.6423987257151715E-2"/>
          <c:w val="0.6053702160415807"/>
          <c:h val="0.93377483443708609"/>
        </c:manualLayout>
      </c:layout>
      <c:barChart>
        <c:barDir val="col"/>
        <c:grouping val="stacked"/>
        <c:varyColors val="0"/>
        <c:ser>
          <c:idx val="0"/>
          <c:order val="0"/>
          <c:tx>
            <c:strRef>
              <c:f>Sheet1!$B$1</c:f>
              <c:strCache>
                <c:ptCount val="1"/>
                <c:pt idx="0">
                  <c:v>T2B</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w="25399">
              <a:noFill/>
            </a:ln>
          </c:spPr>
          <c:invertIfNegative val="0"/>
          <c:pictureOptions>
            <c:pictureFormat val="stretch"/>
          </c:pictureOptions>
          <c:dPt>
            <c:idx val="0"/>
            <c:invertIfNegative val="0"/>
            <c:bubble3D val="0"/>
            <c:extLst>
              <c:ext xmlns:c16="http://schemas.microsoft.com/office/drawing/2014/chart" uri="{C3380CC4-5D6E-409C-BE32-E72D297353CC}">
                <c16:uniqueId val="{00000000-156D-412B-8450-F2F94926DC79}"/>
              </c:ext>
            </c:extLst>
          </c:dPt>
          <c:dPt>
            <c:idx val="1"/>
            <c:invertIfNegative val="0"/>
            <c:bubble3D val="0"/>
            <c:extLst>
              <c:ext xmlns:c16="http://schemas.microsoft.com/office/drawing/2014/chart" uri="{C3380CC4-5D6E-409C-BE32-E72D297353CC}">
                <c16:uniqueId val="{00000001-156D-412B-8450-F2F94926DC79}"/>
              </c:ext>
            </c:extLst>
          </c:dPt>
          <c:dLbls>
            <c:numFmt formatCode="General\%" sourceLinked="0"/>
            <c:spPr>
              <a:noFill/>
              <a:ln>
                <a:noFill/>
              </a:ln>
              <a:effectLst/>
            </c:spPr>
            <c:txPr>
              <a:bodyPr/>
              <a:lstStyle/>
              <a:p>
                <a:pPr>
                  <a:defRPr sz="1400">
                    <a:solidFill>
                      <a:schemeClr val="bg1"/>
                    </a:solidFill>
                    <a:latin typeface="+mj-lt"/>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Sheet1!$B$2</c:f>
              <c:numCache>
                <c:formatCode>General</c:formatCode>
                <c:ptCount val="1"/>
                <c:pt idx="0">
                  <c:v>54</c:v>
                </c:pt>
              </c:numCache>
            </c:numRef>
          </c:val>
          <c:extLst>
            <c:ext xmlns:c16="http://schemas.microsoft.com/office/drawing/2014/chart" uri="{C3380CC4-5D6E-409C-BE32-E72D297353CC}">
              <c16:uniqueId val="{00000002-156D-412B-8450-F2F94926DC79}"/>
            </c:ext>
          </c:extLst>
        </c:ser>
        <c:ser>
          <c:idx val="1"/>
          <c:order val="1"/>
          <c:tx>
            <c:strRef>
              <c:f>Sheet1!$C$1</c:f>
              <c:strCache>
                <c:ptCount val="1"/>
                <c:pt idx="0">
                  <c:v>Media</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a:ln w="25399">
              <a:noFill/>
            </a:ln>
          </c:spPr>
          <c:invertIfNegative val="0"/>
          <c:pictureOptions>
            <c:pictureFormat val="stretch"/>
          </c:pictureOptions>
          <c:dPt>
            <c:idx val="0"/>
            <c:invertIfNegative val="0"/>
            <c:bubble3D val="0"/>
            <c:extLst>
              <c:ext xmlns:c16="http://schemas.microsoft.com/office/drawing/2014/chart" uri="{C3380CC4-5D6E-409C-BE32-E72D297353CC}">
                <c16:uniqueId val="{00000003-156D-412B-8450-F2F94926DC79}"/>
              </c:ext>
            </c:extLst>
          </c:dPt>
          <c:dPt>
            <c:idx val="1"/>
            <c:invertIfNegative val="0"/>
            <c:bubble3D val="0"/>
            <c:extLst>
              <c:ext xmlns:c16="http://schemas.microsoft.com/office/drawing/2014/chart" uri="{C3380CC4-5D6E-409C-BE32-E72D297353CC}">
                <c16:uniqueId val="{00000004-156D-412B-8450-F2F94926DC79}"/>
              </c:ext>
            </c:extLst>
          </c:dPt>
          <c:dPt>
            <c:idx val="3"/>
            <c:invertIfNegative val="0"/>
            <c:bubble3D val="0"/>
            <c:extLst>
              <c:ext xmlns:c16="http://schemas.microsoft.com/office/drawing/2014/chart" uri="{C3380CC4-5D6E-409C-BE32-E72D297353CC}">
                <c16:uniqueId val="{00000005-156D-412B-8450-F2F94926DC79}"/>
              </c:ext>
            </c:extLst>
          </c:dPt>
          <c:dPt>
            <c:idx val="5"/>
            <c:invertIfNegative val="0"/>
            <c:bubble3D val="0"/>
            <c:extLst>
              <c:ext xmlns:c16="http://schemas.microsoft.com/office/drawing/2014/chart" uri="{C3380CC4-5D6E-409C-BE32-E72D297353CC}">
                <c16:uniqueId val="{00000006-156D-412B-8450-F2F94926DC79}"/>
              </c:ext>
            </c:extLst>
          </c:dPt>
          <c:dPt>
            <c:idx val="7"/>
            <c:invertIfNegative val="0"/>
            <c:bubble3D val="0"/>
            <c:extLst>
              <c:ext xmlns:c16="http://schemas.microsoft.com/office/drawing/2014/chart" uri="{C3380CC4-5D6E-409C-BE32-E72D297353CC}">
                <c16:uniqueId val="{00000007-156D-412B-8450-F2F94926DC79}"/>
              </c:ext>
            </c:extLst>
          </c:dPt>
          <c:dLbls>
            <c:numFmt formatCode="General\%" sourceLinked="0"/>
            <c:spPr>
              <a:noFill/>
              <a:ln>
                <a:noFill/>
              </a:ln>
              <a:effectLst/>
            </c:spPr>
            <c:txPr>
              <a:bodyPr/>
              <a:lstStyle/>
              <a:p>
                <a:pPr>
                  <a:defRPr sz="1100">
                    <a:latin typeface="+mj-lt"/>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Sheet1!$C$2</c:f>
              <c:numCache>
                <c:formatCode>General</c:formatCode>
                <c:ptCount val="1"/>
                <c:pt idx="0">
                  <c:v>30</c:v>
                </c:pt>
              </c:numCache>
            </c:numRef>
          </c:val>
          <c:extLst>
            <c:ext xmlns:c16="http://schemas.microsoft.com/office/drawing/2014/chart" uri="{C3380CC4-5D6E-409C-BE32-E72D297353CC}">
              <c16:uniqueId val="{00000008-156D-412B-8450-F2F94926DC79}"/>
            </c:ext>
          </c:extLst>
        </c:ser>
        <c:ser>
          <c:idx val="2"/>
          <c:order val="2"/>
          <c:tx>
            <c:strRef>
              <c:f>Sheet1!$D$1</c:f>
              <c:strCache>
                <c:ptCount val="1"/>
                <c:pt idx="0">
                  <c:v>B2B</c:v>
                </c:pt>
              </c:strCache>
            </c:strRef>
          </c:tx>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invertIfNegative val="0"/>
          <c:pictureOptions>
            <c:pictureFormat val="stretch"/>
          </c:pictureOptions>
          <c:dLbls>
            <c:numFmt formatCode="General\%" sourceLinked="0"/>
            <c:spPr>
              <a:noFill/>
              <a:ln>
                <a:noFill/>
              </a:ln>
              <a:effectLst/>
            </c:spPr>
            <c:txPr>
              <a:bodyPr/>
              <a:lstStyle/>
              <a:p>
                <a:pPr>
                  <a:defRPr sz="1050">
                    <a:solidFill>
                      <a:schemeClr val="bg1"/>
                    </a:solidFill>
                    <a:latin typeface="+mj-lt"/>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Sheet1!$D$2</c:f>
              <c:numCache>
                <c:formatCode>General</c:formatCode>
                <c:ptCount val="1"/>
                <c:pt idx="0">
                  <c:v>16</c:v>
                </c:pt>
              </c:numCache>
            </c:numRef>
          </c:val>
          <c:extLst>
            <c:ext xmlns:c16="http://schemas.microsoft.com/office/drawing/2014/chart" uri="{C3380CC4-5D6E-409C-BE32-E72D297353CC}">
              <c16:uniqueId val="{00000009-156D-412B-8450-F2F94926DC79}"/>
            </c:ext>
          </c:extLst>
        </c:ser>
        <c:dLbls>
          <c:showLegendKey val="0"/>
          <c:showVal val="0"/>
          <c:showCatName val="0"/>
          <c:showSerName val="0"/>
          <c:showPercent val="0"/>
          <c:showBubbleSize val="0"/>
        </c:dLbls>
        <c:gapWidth val="160"/>
        <c:overlap val="100"/>
        <c:axId val="797806080"/>
        <c:axId val="937495360"/>
      </c:barChart>
      <c:catAx>
        <c:axId val="797806080"/>
        <c:scaling>
          <c:orientation val="maxMin"/>
        </c:scaling>
        <c:delete val="1"/>
        <c:axPos val="t"/>
        <c:numFmt formatCode="General" sourceLinked="1"/>
        <c:majorTickMark val="out"/>
        <c:minorTickMark val="none"/>
        <c:tickLblPos val="nextTo"/>
        <c:crossAx val="937495360"/>
        <c:crosses val="autoZero"/>
        <c:auto val="1"/>
        <c:lblAlgn val="ctr"/>
        <c:lblOffset val="100"/>
        <c:noMultiLvlLbl val="0"/>
      </c:catAx>
      <c:valAx>
        <c:axId val="937495360"/>
        <c:scaling>
          <c:orientation val="maxMin"/>
          <c:max val="100"/>
          <c:min val="0"/>
        </c:scaling>
        <c:delete val="1"/>
        <c:axPos val="r"/>
        <c:numFmt formatCode="General" sourceLinked="1"/>
        <c:majorTickMark val="out"/>
        <c:minorTickMark val="none"/>
        <c:tickLblPos val="nextTo"/>
        <c:crossAx val="797806080"/>
        <c:crosses val="autoZero"/>
        <c:crossBetween val="between"/>
      </c:valAx>
      <c:spPr>
        <a:noFill/>
        <a:ln w="25399">
          <a:noFill/>
        </a:ln>
      </c:spPr>
    </c:plotArea>
    <c:plotVisOnly val="1"/>
    <c:dispBlanksAs val="gap"/>
    <c:showDLblsOverMax val="0"/>
  </c:chart>
  <c:spPr>
    <a:noFill/>
    <a:ln>
      <a:noFill/>
    </a:ln>
  </c:spPr>
  <c:txPr>
    <a:bodyPr/>
    <a:lstStyle/>
    <a:p>
      <a:pPr>
        <a:defRPr sz="1600" b="1" i="0" u="none" strike="noStrike" baseline="0">
          <a:solidFill>
            <a:schemeClr val="tx1"/>
          </a:solidFill>
          <a:latin typeface="Arial"/>
          <a:ea typeface="Arial"/>
          <a:cs typeface="Arial"/>
        </a:defRPr>
      </a:pPr>
      <a:endParaRPr lang="es-CO"/>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300" b="1">
                    <a:solidFill>
                      <a:schemeClr val="bg1"/>
                    </a:solidFill>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Hoja1!$A$2:$A$6</c:f>
              <c:strCache>
                <c:ptCount val="4"/>
                <c:pt idx="0">
                  <c:v>Categoría 1</c:v>
                </c:pt>
                <c:pt idx="1">
                  <c:v>Categoría 2</c:v>
                </c:pt>
                <c:pt idx="2">
                  <c:v>Categoría 3</c:v>
                </c:pt>
                <c:pt idx="3">
                  <c:v>Categoría 4</c:v>
                </c:pt>
              </c:strCache>
            </c:strRef>
          </c:cat>
          <c:val>
            <c:numRef>
              <c:f>Hoja1!$B$2:$B$6</c:f>
              <c:numCache>
                <c:formatCode>General</c:formatCode>
                <c:ptCount val="5"/>
                <c:pt idx="0">
                  <c:v>69</c:v>
                </c:pt>
                <c:pt idx="1">
                  <c:v>64</c:v>
                </c:pt>
                <c:pt idx="2">
                  <c:v>59</c:v>
                </c:pt>
                <c:pt idx="3">
                  <c:v>58</c:v>
                </c:pt>
                <c:pt idx="4">
                  <c:v>51</c:v>
                </c:pt>
              </c:numCache>
            </c:numRef>
          </c:val>
          <c:extLst>
            <c:ext xmlns:c16="http://schemas.microsoft.com/office/drawing/2014/chart" uri="{C3380CC4-5D6E-409C-BE32-E72D297353CC}">
              <c16:uniqueId val="{00000000-A940-4A34-AA02-931549926C2D}"/>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000" b="1"/>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Hoja1!$A$2:$A$6</c:f>
              <c:strCache>
                <c:ptCount val="4"/>
                <c:pt idx="0">
                  <c:v>Categoría 1</c:v>
                </c:pt>
                <c:pt idx="1">
                  <c:v>Categoría 2</c:v>
                </c:pt>
                <c:pt idx="2">
                  <c:v>Categoría 3</c:v>
                </c:pt>
                <c:pt idx="3">
                  <c:v>Categoría 4</c:v>
                </c:pt>
              </c:strCache>
            </c:strRef>
          </c:cat>
          <c:val>
            <c:numRef>
              <c:f>Hoja1!$C$2:$C$6</c:f>
              <c:numCache>
                <c:formatCode>General</c:formatCode>
                <c:ptCount val="5"/>
                <c:pt idx="0">
                  <c:v>18</c:v>
                </c:pt>
                <c:pt idx="1">
                  <c:v>24</c:v>
                </c:pt>
                <c:pt idx="2">
                  <c:v>28</c:v>
                </c:pt>
                <c:pt idx="3">
                  <c:v>26</c:v>
                </c:pt>
                <c:pt idx="4">
                  <c:v>26</c:v>
                </c:pt>
              </c:numCache>
            </c:numRef>
          </c:val>
          <c:extLst>
            <c:ext xmlns:c16="http://schemas.microsoft.com/office/drawing/2014/chart" uri="{C3380CC4-5D6E-409C-BE32-E72D297353CC}">
              <c16:uniqueId val="{00000001-A940-4A34-AA02-931549926C2D}"/>
            </c:ext>
          </c:extLst>
        </c:ser>
        <c:ser>
          <c:idx val="2"/>
          <c:order val="2"/>
          <c:tx>
            <c:strRef>
              <c:f>Hoja1!$D$1</c:f>
              <c:strCache>
                <c:ptCount val="1"/>
                <c:pt idx="0">
                  <c:v>Serie 3</c:v>
                </c:pt>
              </c:strCache>
            </c:strRef>
          </c:tx>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invertIfNegative val="0"/>
          <c:dLbls>
            <c:dLbl>
              <c:idx val="2"/>
              <c:layout>
                <c:manualLayout>
                  <c:x val="1.5205538168295283E-2"/>
                  <c:y val="4.483037099682188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940-4A34-AA02-931549926C2D}"/>
                </c:ext>
              </c:extLst>
            </c:dLbl>
            <c:dLbl>
              <c:idx val="3"/>
              <c:layout>
                <c:manualLayout>
                  <c:x val="4.0548101782121003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940-4A34-AA02-931549926C2D}"/>
                </c:ext>
              </c:extLst>
            </c:dLbl>
            <c:dLbl>
              <c:idx val="4"/>
              <c:layout>
                <c:manualLayout>
                  <c:x val="4.5616614504886126E-2"/>
                  <c:y val="7.2339936690339638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940-4A34-AA02-931549926C2D}"/>
                </c:ext>
              </c:extLst>
            </c:dLbl>
            <c:dLbl>
              <c:idx val="5"/>
              <c:layout>
                <c:manualLayout>
                  <c:x val="4.0548101782121003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940-4A34-AA02-931549926C2D}"/>
                </c:ext>
              </c:extLst>
            </c:dLbl>
            <c:numFmt formatCode="General\%" sourceLinked="0"/>
            <c:spPr>
              <a:noFill/>
              <a:ln>
                <a:noFill/>
              </a:ln>
              <a:effectLst/>
            </c:spPr>
            <c:txPr>
              <a:bodyPr/>
              <a:lstStyle/>
              <a:p>
                <a:pPr>
                  <a:defRPr sz="800" b="1">
                    <a:solidFill>
                      <a:schemeClr val="bg1"/>
                    </a:solidFill>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Hoja1!$A$2:$A$6</c:f>
              <c:strCache>
                <c:ptCount val="4"/>
                <c:pt idx="0">
                  <c:v>Categoría 1</c:v>
                </c:pt>
                <c:pt idx="1">
                  <c:v>Categoría 2</c:v>
                </c:pt>
                <c:pt idx="2">
                  <c:v>Categoría 3</c:v>
                </c:pt>
                <c:pt idx="3">
                  <c:v>Categoría 4</c:v>
                </c:pt>
              </c:strCache>
            </c:strRef>
          </c:cat>
          <c:val>
            <c:numRef>
              <c:f>Hoja1!$D$2:$D$6</c:f>
              <c:numCache>
                <c:formatCode>General</c:formatCode>
                <c:ptCount val="5"/>
                <c:pt idx="0">
                  <c:v>13</c:v>
                </c:pt>
                <c:pt idx="1">
                  <c:v>13</c:v>
                </c:pt>
                <c:pt idx="2">
                  <c:v>12</c:v>
                </c:pt>
                <c:pt idx="3">
                  <c:v>16</c:v>
                </c:pt>
                <c:pt idx="4">
                  <c:v>24</c:v>
                </c:pt>
              </c:numCache>
            </c:numRef>
          </c:val>
          <c:extLst>
            <c:ext xmlns:c16="http://schemas.microsoft.com/office/drawing/2014/chart" uri="{C3380CC4-5D6E-409C-BE32-E72D297353CC}">
              <c16:uniqueId val="{00000006-A940-4A34-AA02-931549926C2D}"/>
            </c:ext>
          </c:extLst>
        </c:ser>
        <c:dLbls>
          <c:showLegendKey val="0"/>
          <c:showVal val="0"/>
          <c:showCatName val="0"/>
          <c:showSerName val="0"/>
          <c:showPercent val="0"/>
          <c:showBubbleSize val="0"/>
        </c:dLbls>
        <c:gapWidth val="70"/>
        <c:overlap val="100"/>
        <c:axId val="798928896"/>
        <c:axId val="937498240"/>
      </c:barChart>
      <c:catAx>
        <c:axId val="798928896"/>
        <c:scaling>
          <c:orientation val="maxMin"/>
        </c:scaling>
        <c:delete val="1"/>
        <c:axPos val="l"/>
        <c:numFmt formatCode="General" sourceLinked="0"/>
        <c:majorTickMark val="out"/>
        <c:minorTickMark val="none"/>
        <c:tickLblPos val="nextTo"/>
        <c:crossAx val="937498240"/>
        <c:crosses val="autoZero"/>
        <c:auto val="1"/>
        <c:lblAlgn val="ctr"/>
        <c:lblOffset val="100"/>
        <c:noMultiLvlLbl val="0"/>
      </c:catAx>
      <c:valAx>
        <c:axId val="937498240"/>
        <c:scaling>
          <c:orientation val="minMax"/>
          <c:max val="103"/>
          <c:min val="0"/>
        </c:scaling>
        <c:delete val="1"/>
        <c:axPos val="t"/>
        <c:numFmt formatCode="General" sourceLinked="1"/>
        <c:majorTickMark val="out"/>
        <c:minorTickMark val="none"/>
        <c:tickLblPos val="nextTo"/>
        <c:crossAx val="798928896"/>
        <c:crosses val="autoZero"/>
        <c:crossBetween val="between"/>
      </c:valAx>
    </c:plotArea>
    <c:plotVisOnly val="1"/>
    <c:dispBlanksAs val="gap"/>
    <c:showDLblsOverMax val="0"/>
  </c:chart>
  <c:txPr>
    <a:bodyPr/>
    <a:lstStyle/>
    <a:p>
      <a:pPr>
        <a:defRPr sz="1800"/>
      </a:pPr>
      <a:endParaRPr lang="es-CO"/>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Hoja1!$B$1</c:f>
              <c:strCache>
                <c:ptCount val="1"/>
                <c:pt idx="0">
                  <c:v>Ventas</c:v>
                </c:pt>
              </c:strCache>
            </c:strRef>
          </c:tx>
          <c:spPr>
            <a:ln w="12700"/>
          </c:spPr>
          <c:dPt>
            <c:idx val="0"/>
            <c:bubble3D val="0"/>
            <c:spPr>
              <a:solidFill>
                <a:srgbClr val="1DA9E2"/>
              </a:solidFill>
              <a:ln w="12700">
                <a:solidFill>
                  <a:schemeClr val="bg1"/>
                </a:solidFill>
              </a:ln>
            </c:spPr>
            <c:extLst>
              <c:ext xmlns:c16="http://schemas.microsoft.com/office/drawing/2014/chart" uri="{C3380CC4-5D6E-409C-BE32-E72D297353CC}">
                <c16:uniqueId val="{00000001-6755-4845-A9F1-C414687C70E2}"/>
              </c:ext>
            </c:extLst>
          </c:dPt>
          <c:dPt>
            <c:idx val="1"/>
            <c:bubble3D val="0"/>
            <c:spPr>
              <a:solidFill>
                <a:schemeClr val="bg1">
                  <a:lumMod val="85000"/>
                </a:schemeClr>
              </a:solidFill>
              <a:ln w="12700">
                <a:solidFill>
                  <a:schemeClr val="bg1"/>
                </a:solidFill>
              </a:ln>
            </c:spPr>
            <c:extLst>
              <c:ext xmlns:c16="http://schemas.microsoft.com/office/drawing/2014/chart" uri="{C3380CC4-5D6E-409C-BE32-E72D297353CC}">
                <c16:uniqueId val="{00000003-6755-4845-A9F1-C414687C70E2}"/>
              </c:ext>
            </c:extLst>
          </c:dPt>
          <c:dPt>
            <c:idx val="2"/>
            <c:bubble3D val="0"/>
            <c:spPr>
              <a:solidFill>
                <a:schemeClr val="tx1">
                  <a:lumMod val="75000"/>
                  <a:lumOff val="25000"/>
                </a:schemeClr>
              </a:solidFill>
              <a:ln w="12700">
                <a:solidFill>
                  <a:schemeClr val="bg1"/>
                </a:solidFill>
              </a:ln>
            </c:spPr>
            <c:extLst>
              <c:ext xmlns:c16="http://schemas.microsoft.com/office/drawing/2014/chart" uri="{C3380CC4-5D6E-409C-BE32-E72D297353CC}">
                <c16:uniqueId val="{00000005-6755-4845-A9F1-C414687C70E2}"/>
              </c:ext>
            </c:extLst>
          </c:dPt>
          <c:dPt>
            <c:idx val="3"/>
            <c:bubble3D val="0"/>
            <c:extLst>
              <c:ext xmlns:c16="http://schemas.microsoft.com/office/drawing/2014/chart" uri="{C3380CC4-5D6E-409C-BE32-E72D297353CC}">
                <c16:uniqueId val="{00000006-6755-4845-A9F1-C414687C70E2}"/>
              </c:ext>
            </c:extLst>
          </c:dPt>
          <c:cat>
            <c:strRef>
              <c:f>Hoja1!$A$2:$A$5</c:f>
              <c:strCache>
                <c:ptCount val="4"/>
                <c:pt idx="0">
                  <c:v>1er trim.</c:v>
                </c:pt>
                <c:pt idx="1">
                  <c:v>2º trim.</c:v>
                </c:pt>
                <c:pt idx="2">
                  <c:v>3er trim.</c:v>
                </c:pt>
                <c:pt idx="3">
                  <c:v>4º trim.</c:v>
                </c:pt>
              </c:strCache>
            </c:strRef>
          </c:cat>
          <c:val>
            <c:numRef>
              <c:f>Hoja1!$B$2:$B$5</c:f>
              <c:numCache>
                <c:formatCode>General</c:formatCode>
                <c:ptCount val="4"/>
                <c:pt idx="0">
                  <c:v>36</c:v>
                </c:pt>
                <c:pt idx="1">
                  <c:v>64</c:v>
                </c:pt>
              </c:numCache>
            </c:numRef>
          </c:val>
          <c:extLst>
            <c:ext xmlns:c16="http://schemas.microsoft.com/office/drawing/2014/chart" uri="{C3380CC4-5D6E-409C-BE32-E72D297353CC}">
              <c16:uniqueId val="{00000007-6755-4845-A9F1-C414687C70E2}"/>
            </c:ext>
          </c:extLst>
        </c:ser>
        <c:dLbls>
          <c:showLegendKey val="0"/>
          <c:showVal val="0"/>
          <c:showCatName val="0"/>
          <c:showSerName val="0"/>
          <c:showPercent val="0"/>
          <c:showBubbleSize val="0"/>
          <c:showLeaderLines val="1"/>
        </c:dLbls>
        <c:firstSliceAng val="0"/>
      </c:pieChart>
      <c:spPr>
        <a:noFill/>
        <a:ln w="25358">
          <a:noFill/>
        </a:ln>
      </c:spPr>
    </c:plotArea>
    <c:plotVisOnly val="1"/>
    <c:dispBlanksAs val="gap"/>
    <c:showDLblsOverMax val="0"/>
  </c:chart>
  <c:spPr>
    <a:ln w="37910">
      <a:noFill/>
    </a:ln>
  </c:spPr>
  <c:txPr>
    <a:bodyPr/>
    <a:lstStyle/>
    <a:p>
      <a:pPr>
        <a:defRPr sz="1792"/>
      </a:pPr>
      <a:endParaRPr lang="es-CO"/>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cat>
            <c:strRef>
              <c:f>Hoja1!$A$2:$A$14</c:f>
              <c:strCache>
                <c:ptCount val="4"/>
                <c:pt idx="0">
                  <c:v>Categoría 1</c:v>
                </c:pt>
                <c:pt idx="1">
                  <c:v>Categoría 2</c:v>
                </c:pt>
                <c:pt idx="2">
                  <c:v>Categoría 3</c:v>
                </c:pt>
                <c:pt idx="3">
                  <c:v>Categoría 4</c:v>
                </c:pt>
              </c:strCache>
            </c:strRef>
          </c:cat>
          <c:val>
            <c:numRef>
              <c:f>Hoja1!$B$2:$B$14</c:f>
              <c:numCache>
                <c:formatCode>General</c:formatCode>
                <c:ptCount val="13"/>
                <c:pt idx="0">
                  <c:v>100</c:v>
                </c:pt>
                <c:pt idx="1">
                  <c:v>100</c:v>
                </c:pt>
                <c:pt idx="2">
                  <c:v>100</c:v>
                </c:pt>
                <c:pt idx="3">
                  <c:v>100</c:v>
                </c:pt>
                <c:pt idx="4">
                  <c:v>100</c:v>
                </c:pt>
                <c:pt idx="5">
                  <c:v>100</c:v>
                </c:pt>
                <c:pt idx="6">
                  <c:v>100</c:v>
                </c:pt>
                <c:pt idx="7">
                  <c:v>100</c:v>
                </c:pt>
                <c:pt idx="8">
                  <c:v>100</c:v>
                </c:pt>
                <c:pt idx="9">
                  <c:v>100</c:v>
                </c:pt>
                <c:pt idx="10">
                  <c:v>100</c:v>
                </c:pt>
                <c:pt idx="11">
                  <c:v>100</c:v>
                </c:pt>
                <c:pt idx="12">
                  <c:v>100</c:v>
                </c:pt>
              </c:numCache>
            </c:numRef>
          </c:val>
          <c:extLst>
            <c:ext xmlns:c16="http://schemas.microsoft.com/office/drawing/2014/chart" uri="{C3380CC4-5D6E-409C-BE32-E72D297353CC}">
              <c16:uniqueId val="{00000000-715B-CE45-B9BD-93DD9772B29D}"/>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200" b="1">
                    <a:solidFill>
                      <a:schemeClr val="tx1">
                        <a:lumMod val="75000"/>
                        <a:lumOff val="25000"/>
                      </a:schemeClr>
                    </a:solidFill>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Hoja1!$A$2:$A$14</c:f>
              <c:strCache>
                <c:ptCount val="4"/>
                <c:pt idx="0">
                  <c:v>Categoría 1</c:v>
                </c:pt>
                <c:pt idx="1">
                  <c:v>Categoría 2</c:v>
                </c:pt>
                <c:pt idx="2">
                  <c:v>Categoría 3</c:v>
                </c:pt>
                <c:pt idx="3">
                  <c:v>Categoría 4</c:v>
                </c:pt>
              </c:strCache>
            </c:strRef>
          </c:cat>
          <c:val>
            <c:numRef>
              <c:f>Hoja1!$C$2:$C$14</c:f>
              <c:numCache>
                <c:formatCode>General</c:formatCode>
                <c:ptCount val="13"/>
                <c:pt idx="0">
                  <c:v>56</c:v>
                </c:pt>
                <c:pt idx="1">
                  <c:v>24</c:v>
                </c:pt>
                <c:pt idx="2">
                  <c:v>10</c:v>
                </c:pt>
                <c:pt idx="3">
                  <c:v>6</c:v>
                </c:pt>
                <c:pt idx="4">
                  <c:v>5</c:v>
                </c:pt>
                <c:pt idx="5">
                  <c:v>4</c:v>
                </c:pt>
                <c:pt idx="6">
                  <c:v>3</c:v>
                </c:pt>
                <c:pt idx="7">
                  <c:v>3</c:v>
                </c:pt>
                <c:pt idx="8">
                  <c:v>2</c:v>
                </c:pt>
                <c:pt idx="9">
                  <c:v>2</c:v>
                </c:pt>
                <c:pt idx="10">
                  <c:v>1</c:v>
                </c:pt>
                <c:pt idx="11">
                  <c:v>1</c:v>
                </c:pt>
                <c:pt idx="12">
                  <c:v>9</c:v>
                </c:pt>
              </c:numCache>
            </c:numRef>
          </c:val>
          <c:extLst>
            <c:ext xmlns:c16="http://schemas.microsoft.com/office/drawing/2014/chart" uri="{C3380CC4-5D6E-409C-BE32-E72D297353CC}">
              <c16:uniqueId val="{00000001-715B-CE45-B9BD-93DD9772B29D}"/>
            </c:ext>
          </c:extLst>
        </c:ser>
        <c:dLbls>
          <c:showLegendKey val="0"/>
          <c:showVal val="0"/>
          <c:showCatName val="0"/>
          <c:showSerName val="0"/>
          <c:showPercent val="0"/>
          <c:showBubbleSize val="0"/>
        </c:dLbls>
        <c:gapWidth val="51"/>
        <c:overlap val="100"/>
        <c:axId val="792096768"/>
        <c:axId val="801092096"/>
      </c:barChart>
      <c:catAx>
        <c:axId val="792096768"/>
        <c:scaling>
          <c:orientation val="maxMin"/>
        </c:scaling>
        <c:delete val="1"/>
        <c:axPos val="l"/>
        <c:numFmt formatCode="General" sourceLinked="0"/>
        <c:majorTickMark val="out"/>
        <c:minorTickMark val="none"/>
        <c:tickLblPos val="nextTo"/>
        <c:crossAx val="801092096"/>
        <c:crosses val="autoZero"/>
        <c:auto val="1"/>
        <c:lblAlgn val="ctr"/>
        <c:lblOffset val="100"/>
        <c:noMultiLvlLbl val="0"/>
      </c:catAx>
      <c:valAx>
        <c:axId val="801092096"/>
        <c:scaling>
          <c:orientation val="minMax"/>
          <c:max val="103"/>
          <c:min val="0"/>
        </c:scaling>
        <c:delete val="1"/>
        <c:axPos val="t"/>
        <c:numFmt formatCode="General" sourceLinked="1"/>
        <c:majorTickMark val="out"/>
        <c:minorTickMark val="none"/>
        <c:tickLblPos val="nextTo"/>
        <c:crossAx val="792096768"/>
        <c:crosses val="autoZero"/>
        <c:crossBetween val="between"/>
      </c:valAx>
    </c:plotArea>
    <c:plotVisOnly val="1"/>
    <c:dispBlanksAs val="gap"/>
    <c:showDLblsOverMax val="0"/>
  </c:chart>
  <c:txPr>
    <a:bodyPr/>
    <a:lstStyle/>
    <a:p>
      <a:pPr>
        <a:defRPr sz="1800"/>
      </a:pPr>
      <a:endParaRPr lang="es-CO"/>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136595503942394E-2"/>
          <c:y val="3.9422017351895829E-2"/>
          <c:w val="0.59115559143017427"/>
          <c:h val="0.92115596529620836"/>
        </c:manualLayout>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cat>
            <c:strRef>
              <c:f>Hoja1!$A$2:$A$13</c:f>
              <c:strCache>
                <c:ptCount val="4"/>
                <c:pt idx="0">
                  <c:v>Categoría 1</c:v>
                </c:pt>
                <c:pt idx="1">
                  <c:v>Categoría 2</c:v>
                </c:pt>
                <c:pt idx="2">
                  <c:v>Categoría 3</c:v>
                </c:pt>
                <c:pt idx="3">
                  <c:v>Categoría 4</c:v>
                </c:pt>
              </c:strCache>
            </c:strRef>
          </c:cat>
          <c:val>
            <c:numRef>
              <c:f>Hoja1!$B$2:$B$13</c:f>
              <c:numCache>
                <c:formatCode>General</c:formatCode>
                <c:ptCount val="12"/>
                <c:pt idx="0">
                  <c:v>100</c:v>
                </c:pt>
                <c:pt idx="1">
                  <c:v>100</c:v>
                </c:pt>
                <c:pt idx="2">
                  <c:v>100</c:v>
                </c:pt>
                <c:pt idx="3">
                  <c:v>100</c:v>
                </c:pt>
                <c:pt idx="4">
                  <c:v>100</c:v>
                </c:pt>
                <c:pt idx="5">
                  <c:v>100</c:v>
                </c:pt>
                <c:pt idx="6">
                  <c:v>100</c:v>
                </c:pt>
                <c:pt idx="7">
                  <c:v>100</c:v>
                </c:pt>
                <c:pt idx="8">
                  <c:v>100</c:v>
                </c:pt>
                <c:pt idx="9">
                  <c:v>100</c:v>
                </c:pt>
                <c:pt idx="10">
                  <c:v>100</c:v>
                </c:pt>
              </c:numCache>
            </c:numRef>
          </c:val>
          <c:extLst>
            <c:ext xmlns:c16="http://schemas.microsoft.com/office/drawing/2014/chart" uri="{C3380CC4-5D6E-409C-BE32-E72D297353CC}">
              <c16:uniqueId val="{00000000-5A22-D54F-BA8E-2C9CA29BF699}"/>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200" b="1">
                    <a:solidFill>
                      <a:schemeClr val="tx1">
                        <a:lumMod val="75000"/>
                        <a:lumOff val="25000"/>
                      </a:schemeClr>
                    </a:solidFill>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Hoja1!$A$2:$A$13</c:f>
              <c:strCache>
                <c:ptCount val="4"/>
                <c:pt idx="0">
                  <c:v>Categoría 1</c:v>
                </c:pt>
                <c:pt idx="1">
                  <c:v>Categoría 2</c:v>
                </c:pt>
                <c:pt idx="2">
                  <c:v>Categoría 3</c:v>
                </c:pt>
                <c:pt idx="3">
                  <c:v>Categoría 4</c:v>
                </c:pt>
              </c:strCache>
            </c:strRef>
          </c:cat>
          <c:val>
            <c:numRef>
              <c:f>Hoja1!$C$2:$C$13</c:f>
              <c:numCache>
                <c:formatCode>General</c:formatCode>
                <c:ptCount val="12"/>
                <c:pt idx="0">
                  <c:v>30</c:v>
                </c:pt>
                <c:pt idx="1">
                  <c:v>23</c:v>
                </c:pt>
                <c:pt idx="2">
                  <c:v>17</c:v>
                </c:pt>
                <c:pt idx="3">
                  <c:v>16</c:v>
                </c:pt>
                <c:pt idx="4">
                  <c:v>16</c:v>
                </c:pt>
                <c:pt idx="5">
                  <c:v>14</c:v>
                </c:pt>
                <c:pt idx="6">
                  <c:v>10</c:v>
                </c:pt>
                <c:pt idx="7">
                  <c:v>8</c:v>
                </c:pt>
                <c:pt idx="8">
                  <c:v>8</c:v>
                </c:pt>
                <c:pt idx="9">
                  <c:v>3</c:v>
                </c:pt>
                <c:pt idx="10">
                  <c:v>1</c:v>
                </c:pt>
              </c:numCache>
            </c:numRef>
          </c:val>
          <c:extLst>
            <c:ext xmlns:c16="http://schemas.microsoft.com/office/drawing/2014/chart" uri="{C3380CC4-5D6E-409C-BE32-E72D297353CC}">
              <c16:uniqueId val="{00000001-5A22-D54F-BA8E-2C9CA29BF699}"/>
            </c:ext>
          </c:extLst>
        </c:ser>
        <c:dLbls>
          <c:showLegendKey val="0"/>
          <c:showVal val="0"/>
          <c:showCatName val="0"/>
          <c:showSerName val="0"/>
          <c:showPercent val="0"/>
          <c:showBubbleSize val="0"/>
        </c:dLbls>
        <c:gapWidth val="51"/>
        <c:overlap val="100"/>
        <c:axId val="939615232"/>
        <c:axId val="801104448"/>
      </c:barChart>
      <c:catAx>
        <c:axId val="939615232"/>
        <c:scaling>
          <c:orientation val="maxMin"/>
        </c:scaling>
        <c:delete val="1"/>
        <c:axPos val="l"/>
        <c:numFmt formatCode="General" sourceLinked="0"/>
        <c:majorTickMark val="out"/>
        <c:minorTickMark val="none"/>
        <c:tickLblPos val="nextTo"/>
        <c:crossAx val="801104448"/>
        <c:crosses val="autoZero"/>
        <c:auto val="1"/>
        <c:lblAlgn val="ctr"/>
        <c:lblOffset val="100"/>
        <c:noMultiLvlLbl val="0"/>
      </c:catAx>
      <c:valAx>
        <c:axId val="801104448"/>
        <c:scaling>
          <c:orientation val="minMax"/>
          <c:max val="103"/>
          <c:min val="0"/>
        </c:scaling>
        <c:delete val="1"/>
        <c:axPos val="t"/>
        <c:numFmt formatCode="General" sourceLinked="1"/>
        <c:majorTickMark val="out"/>
        <c:minorTickMark val="none"/>
        <c:tickLblPos val="nextTo"/>
        <c:crossAx val="939615232"/>
        <c:crosses val="autoZero"/>
        <c:crossBetween val="between"/>
      </c:valAx>
    </c:plotArea>
    <c:plotVisOnly val="1"/>
    <c:dispBlanksAs val="gap"/>
    <c:showDLblsOverMax val="0"/>
  </c:chart>
  <c:txPr>
    <a:bodyPr/>
    <a:lstStyle/>
    <a:p>
      <a:pPr>
        <a:defRPr sz="1800"/>
      </a:pPr>
      <a:endParaRPr lang="es-CO"/>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136595503942394E-2"/>
          <c:y val="3.9422017351895829E-2"/>
          <c:w val="0.59115559143017427"/>
          <c:h val="0.92115596529620836"/>
        </c:manualLayout>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cat>
            <c:strRef>
              <c:f>Hoja1!$A$2:$A$13</c:f>
              <c:strCache>
                <c:ptCount val="4"/>
                <c:pt idx="0">
                  <c:v>Categoría 1</c:v>
                </c:pt>
                <c:pt idx="1">
                  <c:v>Categoría 2</c:v>
                </c:pt>
                <c:pt idx="2">
                  <c:v>Categoría 3</c:v>
                </c:pt>
                <c:pt idx="3">
                  <c:v>Categoría 4</c:v>
                </c:pt>
              </c:strCache>
            </c:strRef>
          </c:cat>
          <c:val>
            <c:numRef>
              <c:f>Hoja1!$B$2:$B$13</c:f>
              <c:numCache>
                <c:formatCode>General</c:formatCode>
                <c:ptCount val="12"/>
                <c:pt idx="0">
                  <c:v>100</c:v>
                </c:pt>
                <c:pt idx="1">
                  <c:v>100</c:v>
                </c:pt>
                <c:pt idx="2">
                  <c:v>100</c:v>
                </c:pt>
                <c:pt idx="3">
                  <c:v>100</c:v>
                </c:pt>
                <c:pt idx="4">
                  <c:v>100</c:v>
                </c:pt>
                <c:pt idx="5">
                  <c:v>100</c:v>
                </c:pt>
                <c:pt idx="6">
                  <c:v>100</c:v>
                </c:pt>
                <c:pt idx="7">
                  <c:v>100</c:v>
                </c:pt>
                <c:pt idx="8">
                  <c:v>100</c:v>
                </c:pt>
                <c:pt idx="9">
                  <c:v>100</c:v>
                </c:pt>
              </c:numCache>
            </c:numRef>
          </c:val>
          <c:extLst>
            <c:ext xmlns:c16="http://schemas.microsoft.com/office/drawing/2014/chart" uri="{C3380CC4-5D6E-409C-BE32-E72D297353CC}">
              <c16:uniqueId val="{00000000-D1AD-B74C-978D-001BD1A1431D}"/>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200" b="1">
                    <a:solidFill>
                      <a:schemeClr val="tx1">
                        <a:lumMod val="75000"/>
                        <a:lumOff val="25000"/>
                      </a:schemeClr>
                    </a:solidFill>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Hoja1!$A$2:$A$13</c:f>
              <c:strCache>
                <c:ptCount val="4"/>
                <c:pt idx="0">
                  <c:v>Categoría 1</c:v>
                </c:pt>
                <c:pt idx="1">
                  <c:v>Categoría 2</c:v>
                </c:pt>
                <c:pt idx="2">
                  <c:v>Categoría 3</c:v>
                </c:pt>
                <c:pt idx="3">
                  <c:v>Categoría 4</c:v>
                </c:pt>
              </c:strCache>
            </c:strRef>
          </c:cat>
          <c:val>
            <c:numRef>
              <c:f>Hoja1!$C$2:$C$13</c:f>
              <c:numCache>
                <c:formatCode>General</c:formatCode>
                <c:ptCount val="12"/>
                <c:pt idx="0">
                  <c:v>42</c:v>
                </c:pt>
                <c:pt idx="1">
                  <c:v>20</c:v>
                </c:pt>
                <c:pt idx="2">
                  <c:v>15</c:v>
                </c:pt>
                <c:pt idx="3">
                  <c:v>7</c:v>
                </c:pt>
                <c:pt idx="4">
                  <c:v>7</c:v>
                </c:pt>
                <c:pt idx="5">
                  <c:v>1</c:v>
                </c:pt>
                <c:pt idx="6">
                  <c:v>1</c:v>
                </c:pt>
                <c:pt idx="7">
                  <c:v>1</c:v>
                </c:pt>
                <c:pt idx="8">
                  <c:v>1</c:v>
                </c:pt>
                <c:pt idx="9">
                  <c:v>19</c:v>
                </c:pt>
              </c:numCache>
            </c:numRef>
          </c:val>
          <c:extLst>
            <c:ext xmlns:c16="http://schemas.microsoft.com/office/drawing/2014/chart" uri="{C3380CC4-5D6E-409C-BE32-E72D297353CC}">
              <c16:uniqueId val="{00000001-D1AD-B74C-978D-001BD1A1431D}"/>
            </c:ext>
          </c:extLst>
        </c:ser>
        <c:dLbls>
          <c:showLegendKey val="0"/>
          <c:showVal val="0"/>
          <c:showCatName val="0"/>
          <c:showSerName val="0"/>
          <c:showPercent val="0"/>
          <c:showBubbleSize val="0"/>
        </c:dLbls>
        <c:gapWidth val="51"/>
        <c:overlap val="100"/>
        <c:axId val="945123840"/>
        <c:axId val="801111360"/>
      </c:barChart>
      <c:catAx>
        <c:axId val="945123840"/>
        <c:scaling>
          <c:orientation val="maxMin"/>
        </c:scaling>
        <c:delete val="1"/>
        <c:axPos val="l"/>
        <c:numFmt formatCode="General" sourceLinked="0"/>
        <c:majorTickMark val="out"/>
        <c:minorTickMark val="none"/>
        <c:tickLblPos val="nextTo"/>
        <c:crossAx val="801111360"/>
        <c:crosses val="autoZero"/>
        <c:auto val="1"/>
        <c:lblAlgn val="ctr"/>
        <c:lblOffset val="100"/>
        <c:noMultiLvlLbl val="0"/>
      </c:catAx>
      <c:valAx>
        <c:axId val="801111360"/>
        <c:scaling>
          <c:orientation val="minMax"/>
          <c:max val="103"/>
          <c:min val="0"/>
        </c:scaling>
        <c:delete val="1"/>
        <c:axPos val="t"/>
        <c:numFmt formatCode="General" sourceLinked="1"/>
        <c:majorTickMark val="out"/>
        <c:minorTickMark val="none"/>
        <c:tickLblPos val="nextTo"/>
        <c:crossAx val="945123840"/>
        <c:crosses val="autoZero"/>
        <c:crossBetween val="between"/>
      </c:valAx>
    </c:plotArea>
    <c:plotVisOnly val="1"/>
    <c:dispBlanksAs val="gap"/>
    <c:showDLblsOverMax val="0"/>
  </c:chart>
  <c:txPr>
    <a:bodyPr/>
    <a:lstStyle/>
    <a:p>
      <a:pPr>
        <a:defRPr sz="1800"/>
      </a:pPr>
      <a:endParaRPr lang="es-CO"/>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300" b="1">
                    <a:solidFill>
                      <a:schemeClr val="bg1"/>
                    </a:solidFill>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Hoja1!$A$2:$A$8</c:f>
              <c:strCache>
                <c:ptCount val="4"/>
                <c:pt idx="0">
                  <c:v>Categoría 1</c:v>
                </c:pt>
                <c:pt idx="1">
                  <c:v>Categoría 2</c:v>
                </c:pt>
                <c:pt idx="2">
                  <c:v>Categoría 3</c:v>
                </c:pt>
                <c:pt idx="3">
                  <c:v>Categoría 4</c:v>
                </c:pt>
              </c:strCache>
            </c:strRef>
          </c:cat>
          <c:val>
            <c:numRef>
              <c:f>Hoja1!$B$2:$B$8</c:f>
              <c:numCache>
                <c:formatCode>General</c:formatCode>
                <c:ptCount val="7"/>
                <c:pt idx="0">
                  <c:v>88</c:v>
                </c:pt>
                <c:pt idx="2">
                  <c:v>73</c:v>
                </c:pt>
              </c:numCache>
            </c:numRef>
          </c:val>
          <c:extLst>
            <c:ext xmlns:c16="http://schemas.microsoft.com/office/drawing/2014/chart" uri="{C3380CC4-5D6E-409C-BE32-E72D297353CC}">
              <c16:uniqueId val="{00000000-0DD9-4176-9A01-71B47C4E6D7D}"/>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000" b="1"/>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Hoja1!$A$2:$A$8</c:f>
              <c:strCache>
                <c:ptCount val="4"/>
                <c:pt idx="0">
                  <c:v>Categoría 1</c:v>
                </c:pt>
                <c:pt idx="1">
                  <c:v>Categoría 2</c:v>
                </c:pt>
                <c:pt idx="2">
                  <c:v>Categoría 3</c:v>
                </c:pt>
                <c:pt idx="3">
                  <c:v>Categoría 4</c:v>
                </c:pt>
              </c:strCache>
            </c:strRef>
          </c:cat>
          <c:val>
            <c:numRef>
              <c:f>Hoja1!$C$2:$C$8</c:f>
              <c:numCache>
                <c:formatCode>General</c:formatCode>
                <c:ptCount val="7"/>
                <c:pt idx="0">
                  <c:v>10</c:v>
                </c:pt>
                <c:pt idx="2">
                  <c:v>20</c:v>
                </c:pt>
              </c:numCache>
            </c:numRef>
          </c:val>
          <c:extLst>
            <c:ext xmlns:c16="http://schemas.microsoft.com/office/drawing/2014/chart" uri="{C3380CC4-5D6E-409C-BE32-E72D297353CC}">
              <c16:uniqueId val="{00000001-0DD9-4176-9A01-71B47C4E6D7D}"/>
            </c:ext>
          </c:extLst>
        </c:ser>
        <c:ser>
          <c:idx val="2"/>
          <c:order val="2"/>
          <c:tx>
            <c:strRef>
              <c:f>Hoja1!$D$1</c:f>
              <c:strCache>
                <c:ptCount val="1"/>
                <c:pt idx="0">
                  <c:v>Serie 3</c:v>
                </c:pt>
              </c:strCache>
            </c:strRef>
          </c:tx>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C4D4-49F9-A428-19DDCC681DC1}"/>
                </c:ext>
              </c:extLst>
            </c:dLbl>
            <c:dLbl>
              <c:idx val="2"/>
              <c:layout>
                <c:manualLayout>
                  <c:x val="1.402421551794826E-3"/>
                  <c:y val="-3.945549613290154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4D4-49F9-A428-19DDCC681DC1}"/>
                </c:ext>
              </c:extLst>
            </c:dLbl>
            <c:numFmt formatCode="General\%" sourceLinked="0"/>
            <c:spPr>
              <a:noFill/>
              <a:ln>
                <a:noFill/>
              </a:ln>
              <a:effectLst/>
            </c:spPr>
            <c:txPr>
              <a:bodyPr/>
              <a:lstStyle/>
              <a:p>
                <a:pPr>
                  <a:defRPr sz="800" b="1">
                    <a:solidFill>
                      <a:schemeClr val="bg1"/>
                    </a:solidFill>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Hoja1!$A$2:$A$8</c:f>
              <c:strCache>
                <c:ptCount val="4"/>
                <c:pt idx="0">
                  <c:v>Categoría 1</c:v>
                </c:pt>
                <c:pt idx="1">
                  <c:v>Categoría 2</c:v>
                </c:pt>
                <c:pt idx="2">
                  <c:v>Categoría 3</c:v>
                </c:pt>
                <c:pt idx="3">
                  <c:v>Categoría 4</c:v>
                </c:pt>
              </c:strCache>
            </c:strRef>
          </c:cat>
          <c:val>
            <c:numRef>
              <c:f>Hoja1!$D$2:$D$8</c:f>
              <c:numCache>
                <c:formatCode>General</c:formatCode>
                <c:ptCount val="7"/>
                <c:pt idx="0">
                  <c:v>2</c:v>
                </c:pt>
                <c:pt idx="2">
                  <c:v>7</c:v>
                </c:pt>
              </c:numCache>
            </c:numRef>
          </c:val>
          <c:extLst>
            <c:ext xmlns:c16="http://schemas.microsoft.com/office/drawing/2014/chart" uri="{C3380CC4-5D6E-409C-BE32-E72D297353CC}">
              <c16:uniqueId val="{00000002-0DD9-4176-9A01-71B47C4E6D7D}"/>
            </c:ext>
          </c:extLst>
        </c:ser>
        <c:dLbls>
          <c:showLegendKey val="0"/>
          <c:showVal val="0"/>
          <c:showCatName val="0"/>
          <c:showSerName val="0"/>
          <c:showPercent val="0"/>
          <c:showBubbleSize val="0"/>
        </c:dLbls>
        <c:gapWidth val="70"/>
        <c:overlap val="100"/>
        <c:axId val="801993728"/>
        <c:axId val="1048282816"/>
      </c:barChart>
      <c:catAx>
        <c:axId val="801993728"/>
        <c:scaling>
          <c:orientation val="maxMin"/>
        </c:scaling>
        <c:delete val="1"/>
        <c:axPos val="l"/>
        <c:numFmt formatCode="General" sourceLinked="0"/>
        <c:majorTickMark val="out"/>
        <c:minorTickMark val="none"/>
        <c:tickLblPos val="nextTo"/>
        <c:crossAx val="1048282816"/>
        <c:crosses val="autoZero"/>
        <c:auto val="1"/>
        <c:lblAlgn val="ctr"/>
        <c:lblOffset val="100"/>
        <c:noMultiLvlLbl val="0"/>
      </c:catAx>
      <c:valAx>
        <c:axId val="1048282816"/>
        <c:scaling>
          <c:orientation val="minMax"/>
          <c:max val="103"/>
          <c:min val="0"/>
        </c:scaling>
        <c:delete val="1"/>
        <c:axPos val="t"/>
        <c:numFmt formatCode="General" sourceLinked="1"/>
        <c:majorTickMark val="out"/>
        <c:minorTickMark val="none"/>
        <c:tickLblPos val="nextTo"/>
        <c:crossAx val="801993728"/>
        <c:crosses val="autoZero"/>
        <c:crossBetween val="between"/>
      </c:valAx>
    </c:plotArea>
    <c:plotVisOnly val="1"/>
    <c:dispBlanksAs val="gap"/>
    <c:showDLblsOverMax val="0"/>
  </c:chart>
  <c:txPr>
    <a:bodyPr/>
    <a:lstStyle/>
    <a:p>
      <a:pPr>
        <a:defRPr sz="1800"/>
      </a:pPr>
      <a:endParaRPr lang="es-CO"/>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Hoja1!$B$1</c:f>
              <c:strCache>
                <c:ptCount val="1"/>
                <c:pt idx="0">
                  <c:v>Ventas</c:v>
                </c:pt>
              </c:strCache>
            </c:strRef>
          </c:tx>
          <c:spPr>
            <a:ln w="12700"/>
          </c:spPr>
          <c:dPt>
            <c:idx val="0"/>
            <c:bubble3D val="0"/>
            <c:spPr>
              <a:solidFill>
                <a:srgbClr val="295FA9"/>
              </a:solidFill>
              <a:ln w="12700">
                <a:solidFill>
                  <a:schemeClr val="bg1"/>
                </a:solidFill>
              </a:ln>
            </c:spPr>
            <c:extLst>
              <c:ext xmlns:c16="http://schemas.microsoft.com/office/drawing/2014/chart" uri="{C3380CC4-5D6E-409C-BE32-E72D297353CC}">
                <c16:uniqueId val="{00000001-FADB-403F-93E3-41635442634B}"/>
              </c:ext>
            </c:extLst>
          </c:dPt>
          <c:dPt>
            <c:idx val="1"/>
            <c:bubble3D val="0"/>
            <c:spPr>
              <a:solidFill>
                <a:schemeClr val="bg1">
                  <a:lumMod val="85000"/>
                </a:schemeClr>
              </a:solidFill>
              <a:ln w="12700">
                <a:solidFill>
                  <a:schemeClr val="bg1"/>
                </a:solidFill>
              </a:ln>
            </c:spPr>
            <c:extLst>
              <c:ext xmlns:c16="http://schemas.microsoft.com/office/drawing/2014/chart" uri="{C3380CC4-5D6E-409C-BE32-E72D297353CC}">
                <c16:uniqueId val="{00000003-FADB-403F-93E3-41635442634B}"/>
              </c:ext>
            </c:extLst>
          </c:dPt>
          <c:dPt>
            <c:idx val="2"/>
            <c:bubble3D val="0"/>
            <c:spPr>
              <a:solidFill>
                <a:schemeClr val="tx1">
                  <a:lumMod val="75000"/>
                  <a:lumOff val="25000"/>
                </a:schemeClr>
              </a:solidFill>
              <a:ln w="12700">
                <a:solidFill>
                  <a:schemeClr val="bg1"/>
                </a:solidFill>
              </a:ln>
            </c:spPr>
            <c:extLst>
              <c:ext xmlns:c16="http://schemas.microsoft.com/office/drawing/2014/chart" uri="{C3380CC4-5D6E-409C-BE32-E72D297353CC}">
                <c16:uniqueId val="{00000005-FADB-403F-93E3-41635442634B}"/>
              </c:ext>
            </c:extLst>
          </c:dPt>
          <c:dPt>
            <c:idx val="3"/>
            <c:bubble3D val="0"/>
            <c:extLst>
              <c:ext xmlns:c16="http://schemas.microsoft.com/office/drawing/2014/chart" uri="{C3380CC4-5D6E-409C-BE32-E72D297353CC}">
                <c16:uniqueId val="{00000006-FADB-403F-93E3-41635442634B}"/>
              </c:ext>
            </c:extLst>
          </c:dPt>
          <c:cat>
            <c:strRef>
              <c:f>Hoja1!$A$2:$A$5</c:f>
              <c:strCache>
                <c:ptCount val="4"/>
                <c:pt idx="0">
                  <c:v>1er trim.</c:v>
                </c:pt>
                <c:pt idx="1">
                  <c:v>2º trim.</c:v>
                </c:pt>
                <c:pt idx="2">
                  <c:v>3er trim.</c:v>
                </c:pt>
                <c:pt idx="3">
                  <c:v>4º trim.</c:v>
                </c:pt>
              </c:strCache>
            </c:strRef>
          </c:cat>
          <c:val>
            <c:numRef>
              <c:f>Hoja1!$B$2:$B$5</c:f>
              <c:numCache>
                <c:formatCode>General</c:formatCode>
                <c:ptCount val="4"/>
                <c:pt idx="0">
                  <c:v>40</c:v>
                </c:pt>
                <c:pt idx="1">
                  <c:v>60</c:v>
                </c:pt>
              </c:numCache>
            </c:numRef>
          </c:val>
          <c:extLst>
            <c:ext xmlns:c16="http://schemas.microsoft.com/office/drawing/2014/chart" uri="{C3380CC4-5D6E-409C-BE32-E72D297353CC}">
              <c16:uniqueId val="{00000007-FADB-403F-93E3-41635442634B}"/>
            </c:ext>
          </c:extLst>
        </c:ser>
        <c:dLbls>
          <c:showLegendKey val="0"/>
          <c:showVal val="0"/>
          <c:showCatName val="0"/>
          <c:showSerName val="0"/>
          <c:showPercent val="0"/>
          <c:showBubbleSize val="0"/>
          <c:showLeaderLines val="1"/>
        </c:dLbls>
        <c:firstSliceAng val="0"/>
      </c:pieChart>
      <c:spPr>
        <a:noFill/>
        <a:ln w="25358">
          <a:noFill/>
        </a:ln>
      </c:spPr>
    </c:plotArea>
    <c:plotVisOnly val="1"/>
    <c:dispBlanksAs val="gap"/>
    <c:showDLblsOverMax val="0"/>
  </c:chart>
  <c:spPr>
    <a:ln w="37910">
      <a:noFill/>
    </a:ln>
  </c:spPr>
  <c:txPr>
    <a:bodyPr/>
    <a:lstStyle/>
    <a:p>
      <a:pPr>
        <a:defRPr sz="1792"/>
      </a:pPr>
      <a:endParaRPr lang="es-CO"/>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cat>
            <c:strRef>
              <c:f>Hoja1!$A$2:$A$14</c:f>
              <c:strCache>
                <c:ptCount val="4"/>
                <c:pt idx="0">
                  <c:v>Categoría 1</c:v>
                </c:pt>
                <c:pt idx="1">
                  <c:v>Categoría 2</c:v>
                </c:pt>
                <c:pt idx="2">
                  <c:v>Categoría 3</c:v>
                </c:pt>
                <c:pt idx="3">
                  <c:v>Categoría 4</c:v>
                </c:pt>
              </c:strCache>
            </c:strRef>
          </c:cat>
          <c:val>
            <c:numRef>
              <c:f>Hoja1!$B$2:$B$14</c:f>
              <c:numCache>
                <c:formatCode>General</c:formatCode>
                <c:ptCount val="13"/>
                <c:pt idx="0">
                  <c:v>100</c:v>
                </c:pt>
                <c:pt idx="1">
                  <c:v>100</c:v>
                </c:pt>
                <c:pt idx="2">
                  <c:v>100</c:v>
                </c:pt>
                <c:pt idx="3">
                  <c:v>100</c:v>
                </c:pt>
                <c:pt idx="4">
                  <c:v>100</c:v>
                </c:pt>
                <c:pt idx="5">
                  <c:v>100</c:v>
                </c:pt>
                <c:pt idx="6">
                  <c:v>100</c:v>
                </c:pt>
                <c:pt idx="7">
                  <c:v>100</c:v>
                </c:pt>
                <c:pt idx="8">
                  <c:v>100</c:v>
                </c:pt>
                <c:pt idx="9">
                  <c:v>100</c:v>
                </c:pt>
                <c:pt idx="10">
                  <c:v>100</c:v>
                </c:pt>
                <c:pt idx="11">
                  <c:v>100</c:v>
                </c:pt>
                <c:pt idx="12">
                  <c:v>100</c:v>
                </c:pt>
              </c:numCache>
            </c:numRef>
          </c:val>
          <c:extLst>
            <c:ext xmlns:c16="http://schemas.microsoft.com/office/drawing/2014/chart" uri="{C3380CC4-5D6E-409C-BE32-E72D297353CC}">
              <c16:uniqueId val="{00000000-7E8A-D34E-9DEE-C26FA34EC539}"/>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200" b="1">
                    <a:solidFill>
                      <a:schemeClr val="tx1">
                        <a:lumMod val="75000"/>
                        <a:lumOff val="25000"/>
                      </a:schemeClr>
                    </a:solidFill>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Hoja1!$A$2:$A$14</c:f>
              <c:strCache>
                <c:ptCount val="4"/>
                <c:pt idx="0">
                  <c:v>Categoría 1</c:v>
                </c:pt>
                <c:pt idx="1">
                  <c:v>Categoría 2</c:v>
                </c:pt>
                <c:pt idx="2">
                  <c:v>Categoría 3</c:v>
                </c:pt>
                <c:pt idx="3">
                  <c:v>Categoría 4</c:v>
                </c:pt>
              </c:strCache>
            </c:strRef>
          </c:cat>
          <c:val>
            <c:numRef>
              <c:f>Hoja1!$C$2:$C$14</c:f>
              <c:numCache>
                <c:formatCode>General</c:formatCode>
                <c:ptCount val="13"/>
                <c:pt idx="0">
                  <c:v>32</c:v>
                </c:pt>
                <c:pt idx="1">
                  <c:v>30</c:v>
                </c:pt>
                <c:pt idx="2">
                  <c:v>18</c:v>
                </c:pt>
                <c:pt idx="3">
                  <c:v>10</c:v>
                </c:pt>
                <c:pt idx="4">
                  <c:v>9</c:v>
                </c:pt>
                <c:pt idx="5">
                  <c:v>7</c:v>
                </c:pt>
                <c:pt idx="6">
                  <c:v>7</c:v>
                </c:pt>
                <c:pt idx="7">
                  <c:v>5</c:v>
                </c:pt>
                <c:pt idx="8">
                  <c:v>4</c:v>
                </c:pt>
                <c:pt idx="9">
                  <c:v>3</c:v>
                </c:pt>
                <c:pt idx="10">
                  <c:v>3</c:v>
                </c:pt>
                <c:pt idx="11">
                  <c:v>2</c:v>
                </c:pt>
                <c:pt idx="12">
                  <c:v>2</c:v>
                </c:pt>
              </c:numCache>
            </c:numRef>
          </c:val>
          <c:extLst>
            <c:ext xmlns:c16="http://schemas.microsoft.com/office/drawing/2014/chart" uri="{C3380CC4-5D6E-409C-BE32-E72D297353CC}">
              <c16:uniqueId val="{00000001-7E8A-D34E-9DEE-C26FA34EC539}"/>
            </c:ext>
          </c:extLst>
        </c:ser>
        <c:dLbls>
          <c:showLegendKey val="0"/>
          <c:showVal val="0"/>
          <c:showCatName val="0"/>
          <c:showSerName val="0"/>
          <c:showPercent val="0"/>
          <c:showBubbleSize val="0"/>
        </c:dLbls>
        <c:gapWidth val="51"/>
        <c:overlap val="100"/>
        <c:axId val="878417408"/>
        <c:axId val="790980864"/>
      </c:barChart>
      <c:catAx>
        <c:axId val="878417408"/>
        <c:scaling>
          <c:orientation val="maxMin"/>
        </c:scaling>
        <c:delete val="1"/>
        <c:axPos val="l"/>
        <c:numFmt formatCode="General" sourceLinked="0"/>
        <c:majorTickMark val="out"/>
        <c:minorTickMark val="none"/>
        <c:tickLblPos val="nextTo"/>
        <c:crossAx val="790980864"/>
        <c:crosses val="autoZero"/>
        <c:auto val="1"/>
        <c:lblAlgn val="ctr"/>
        <c:lblOffset val="100"/>
        <c:noMultiLvlLbl val="0"/>
      </c:catAx>
      <c:valAx>
        <c:axId val="790980864"/>
        <c:scaling>
          <c:orientation val="minMax"/>
          <c:max val="103"/>
          <c:min val="0"/>
        </c:scaling>
        <c:delete val="1"/>
        <c:axPos val="t"/>
        <c:numFmt formatCode="General" sourceLinked="1"/>
        <c:majorTickMark val="out"/>
        <c:minorTickMark val="none"/>
        <c:tickLblPos val="nextTo"/>
        <c:crossAx val="878417408"/>
        <c:crosses val="autoZero"/>
        <c:crossBetween val="between"/>
      </c:valAx>
    </c:plotArea>
    <c:plotVisOnly val="1"/>
    <c:dispBlanksAs val="gap"/>
    <c:showDLblsOverMax val="0"/>
  </c:chart>
  <c:txPr>
    <a:bodyPr/>
    <a:lstStyle/>
    <a:p>
      <a:pPr>
        <a:defRPr sz="1800"/>
      </a:pPr>
      <a:endParaRPr lang="es-CO"/>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cat>
            <c:strRef>
              <c:f>Hoja1!$A$2:$A$6</c:f>
              <c:strCache>
                <c:ptCount val="4"/>
                <c:pt idx="0">
                  <c:v>Categoría 1</c:v>
                </c:pt>
                <c:pt idx="1">
                  <c:v>Categoría 2</c:v>
                </c:pt>
                <c:pt idx="2">
                  <c:v>Categoría 3</c:v>
                </c:pt>
                <c:pt idx="3">
                  <c:v>Categoría 4</c:v>
                </c:pt>
              </c:strCache>
            </c:strRef>
          </c:cat>
          <c:val>
            <c:numRef>
              <c:f>Hoja1!$B$2:$B$6</c:f>
              <c:numCache>
                <c:formatCode>General</c:formatCode>
                <c:ptCount val="5"/>
                <c:pt idx="0">
                  <c:v>100</c:v>
                </c:pt>
                <c:pt idx="1">
                  <c:v>100</c:v>
                </c:pt>
                <c:pt idx="2">
                  <c:v>100</c:v>
                </c:pt>
                <c:pt idx="3">
                  <c:v>100</c:v>
                </c:pt>
                <c:pt idx="4">
                  <c:v>100</c:v>
                </c:pt>
              </c:numCache>
            </c:numRef>
          </c:val>
          <c:extLst>
            <c:ext xmlns:c16="http://schemas.microsoft.com/office/drawing/2014/chart" uri="{C3380CC4-5D6E-409C-BE32-E72D297353CC}">
              <c16:uniqueId val="{00000000-D2D1-45B3-89EE-D524BAE03415}"/>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cat>
            <c:strRef>
              <c:f>Hoja1!$A$2:$A$6</c:f>
              <c:strCache>
                <c:ptCount val="4"/>
                <c:pt idx="0">
                  <c:v>Categoría 1</c:v>
                </c:pt>
                <c:pt idx="1">
                  <c:v>Categoría 2</c:v>
                </c:pt>
                <c:pt idx="2">
                  <c:v>Categoría 3</c:v>
                </c:pt>
                <c:pt idx="3">
                  <c:v>Categoría 4</c:v>
                </c:pt>
              </c:strCache>
            </c:strRef>
          </c:cat>
          <c:val>
            <c:numRef>
              <c:f>Hoja1!$C$2:$C$6</c:f>
              <c:numCache>
                <c:formatCode>General</c:formatCode>
                <c:ptCount val="5"/>
                <c:pt idx="0">
                  <c:v>9</c:v>
                </c:pt>
                <c:pt idx="1">
                  <c:v>16</c:v>
                </c:pt>
                <c:pt idx="2">
                  <c:v>73</c:v>
                </c:pt>
                <c:pt idx="3">
                  <c:v>1</c:v>
                </c:pt>
                <c:pt idx="4">
                  <c:v>1</c:v>
                </c:pt>
              </c:numCache>
            </c:numRef>
          </c:val>
          <c:extLst>
            <c:ext xmlns:c16="http://schemas.microsoft.com/office/drawing/2014/chart" uri="{C3380CC4-5D6E-409C-BE32-E72D297353CC}">
              <c16:uniqueId val="{00000001-D2D1-45B3-89EE-D524BAE03415}"/>
            </c:ext>
          </c:extLst>
        </c:ser>
        <c:dLbls>
          <c:showLegendKey val="0"/>
          <c:showVal val="0"/>
          <c:showCatName val="0"/>
          <c:showSerName val="0"/>
          <c:showPercent val="0"/>
          <c:showBubbleSize val="0"/>
        </c:dLbls>
        <c:gapWidth val="19"/>
        <c:overlap val="100"/>
        <c:axId val="803018752"/>
        <c:axId val="1048288000"/>
      </c:barChart>
      <c:catAx>
        <c:axId val="803018752"/>
        <c:scaling>
          <c:orientation val="minMax"/>
        </c:scaling>
        <c:delete val="1"/>
        <c:axPos val="b"/>
        <c:numFmt formatCode="General" sourceLinked="0"/>
        <c:majorTickMark val="out"/>
        <c:minorTickMark val="none"/>
        <c:tickLblPos val="nextTo"/>
        <c:crossAx val="1048288000"/>
        <c:crosses val="autoZero"/>
        <c:auto val="1"/>
        <c:lblAlgn val="ctr"/>
        <c:lblOffset val="100"/>
        <c:noMultiLvlLbl val="0"/>
      </c:catAx>
      <c:valAx>
        <c:axId val="1048288000"/>
        <c:scaling>
          <c:orientation val="minMax"/>
          <c:max val="101"/>
          <c:min val="0"/>
        </c:scaling>
        <c:delete val="1"/>
        <c:axPos val="l"/>
        <c:numFmt formatCode="General" sourceLinked="1"/>
        <c:majorTickMark val="out"/>
        <c:minorTickMark val="none"/>
        <c:tickLblPos val="nextTo"/>
        <c:crossAx val="803018752"/>
        <c:crosses val="autoZero"/>
        <c:crossBetween val="between"/>
      </c:valAx>
    </c:plotArea>
    <c:plotVisOnly val="1"/>
    <c:dispBlanksAs val="gap"/>
    <c:showDLblsOverMax val="0"/>
  </c:chart>
  <c:txPr>
    <a:bodyPr/>
    <a:lstStyle/>
    <a:p>
      <a:pPr>
        <a:defRPr sz="1800"/>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136595503942394E-2"/>
          <c:y val="3.9422017351895829E-2"/>
          <c:w val="0.50698174260697493"/>
          <c:h val="0.92115596529620836"/>
        </c:manualLayout>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cat>
            <c:strRef>
              <c:f>Hoja1!$A$2:$A$5</c:f>
              <c:strCache>
                <c:ptCount val="4"/>
                <c:pt idx="0">
                  <c:v>Categoría 1</c:v>
                </c:pt>
                <c:pt idx="1">
                  <c:v>Categoría 2</c:v>
                </c:pt>
                <c:pt idx="2">
                  <c:v>Categoría 3</c:v>
                </c:pt>
                <c:pt idx="3">
                  <c:v>Categoría 4</c:v>
                </c:pt>
              </c:strCache>
            </c:strRef>
          </c:cat>
          <c:val>
            <c:numRef>
              <c:f>Hoja1!$B$2:$B$5</c:f>
              <c:numCache>
                <c:formatCode>General</c:formatCode>
                <c:ptCount val="4"/>
                <c:pt idx="0">
                  <c:v>100</c:v>
                </c:pt>
                <c:pt idx="1">
                  <c:v>100</c:v>
                </c:pt>
                <c:pt idx="2">
                  <c:v>100</c:v>
                </c:pt>
                <c:pt idx="3">
                  <c:v>100</c:v>
                </c:pt>
              </c:numCache>
            </c:numRef>
          </c:val>
          <c:extLst>
            <c:ext xmlns:c16="http://schemas.microsoft.com/office/drawing/2014/chart" uri="{C3380CC4-5D6E-409C-BE32-E72D297353CC}">
              <c16:uniqueId val="{00000000-BD51-7846-8CB8-27459373FC12}"/>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200" b="1">
                    <a:solidFill>
                      <a:schemeClr val="tx1">
                        <a:lumMod val="75000"/>
                        <a:lumOff val="25000"/>
                      </a:schemeClr>
                    </a:solidFill>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Categoría 1</c:v>
                </c:pt>
                <c:pt idx="1">
                  <c:v>Categoría 2</c:v>
                </c:pt>
                <c:pt idx="2">
                  <c:v>Categoría 3</c:v>
                </c:pt>
                <c:pt idx="3">
                  <c:v>Categoría 4</c:v>
                </c:pt>
              </c:strCache>
            </c:strRef>
          </c:cat>
          <c:val>
            <c:numRef>
              <c:f>Hoja1!$C$2:$C$5</c:f>
              <c:numCache>
                <c:formatCode>General</c:formatCode>
                <c:ptCount val="4"/>
                <c:pt idx="0">
                  <c:v>43</c:v>
                </c:pt>
                <c:pt idx="1">
                  <c:v>22</c:v>
                </c:pt>
                <c:pt idx="2">
                  <c:v>15</c:v>
                </c:pt>
                <c:pt idx="3">
                  <c:v>13</c:v>
                </c:pt>
              </c:numCache>
            </c:numRef>
          </c:val>
          <c:extLst>
            <c:ext xmlns:c16="http://schemas.microsoft.com/office/drawing/2014/chart" uri="{C3380CC4-5D6E-409C-BE32-E72D297353CC}">
              <c16:uniqueId val="{00000001-BD51-7846-8CB8-27459373FC12}"/>
            </c:ext>
          </c:extLst>
        </c:ser>
        <c:dLbls>
          <c:showLegendKey val="0"/>
          <c:showVal val="0"/>
          <c:showCatName val="0"/>
          <c:showSerName val="0"/>
          <c:showPercent val="0"/>
          <c:showBubbleSize val="0"/>
        </c:dLbls>
        <c:gapWidth val="51"/>
        <c:overlap val="100"/>
        <c:axId val="806367744"/>
        <c:axId val="801093248"/>
      </c:barChart>
      <c:catAx>
        <c:axId val="806367744"/>
        <c:scaling>
          <c:orientation val="maxMin"/>
        </c:scaling>
        <c:delete val="1"/>
        <c:axPos val="l"/>
        <c:numFmt formatCode="General" sourceLinked="0"/>
        <c:majorTickMark val="out"/>
        <c:minorTickMark val="none"/>
        <c:tickLblPos val="nextTo"/>
        <c:crossAx val="801093248"/>
        <c:crosses val="autoZero"/>
        <c:auto val="1"/>
        <c:lblAlgn val="ctr"/>
        <c:lblOffset val="100"/>
        <c:noMultiLvlLbl val="0"/>
      </c:catAx>
      <c:valAx>
        <c:axId val="801093248"/>
        <c:scaling>
          <c:orientation val="minMax"/>
          <c:max val="103"/>
          <c:min val="0"/>
        </c:scaling>
        <c:delete val="1"/>
        <c:axPos val="t"/>
        <c:numFmt formatCode="General" sourceLinked="1"/>
        <c:majorTickMark val="out"/>
        <c:minorTickMark val="none"/>
        <c:tickLblPos val="nextTo"/>
        <c:crossAx val="806367744"/>
        <c:crosses val="autoZero"/>
        <c:crossBetween val="between"/>
      </c:valAx>
    </c:plotArea>
    <c:plotVisOnly val="1"/>
    <c:dispBlanksAs val="gap"/>
    <c:showDLblsOverMax val="0"/>
  </c:chart>
  <c:txPr>
    <a:bodyPr/>
    <a:lstStyle/>
    <a:p>
      <a:pPr>
        <a:defRPr sz="1800"/>
      </a:pPr>
      <a:endParaRPr lang="es-CO"/>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Ventas</c:v>
                </c:pt>
              </c:strCache>
            </c:strRef>
          </c:tx>
          <c:spPr>
            <a:ln w="12700"/>
          </c:spPr>
          <c:dPt>
            <c:idx val="0"/>
            <c:bubble3D val="0"/>
            <c:spPr>
              <a:solidFill>
                <a:srgbClr val="1DA9E2"/>
              </a:solidFill>
              <a:ln w="12700">
                <a:solidFill>
                  <a:schemeClr val="bg1"/>
                </a:solidFill>
              </a:ln>
            </c:spPr>
            <c:extLst>
              <c:ext xmlns:c16="http://schemas.microsoft.com/office/drawing/2014/chart" uri="{C3380CC4-5D6E-409C-BE32-E72D297353CC}">
                <c16:uniqueId val="{00000001-CD22-4857-A6EC-B5E1988A6978}"/>
              </c:ext>
            </c:extLst>
          </c:dPt>
          <c:dPt>
            <c:idx val="1"/>
            <c:bubble3D val="0"/>
            <c:spPr>
              <a:solidFill>
                <a:schemeClr val="bg1">
                  <a:lumMod val="85000"/>
                </a:schemeClr>
              </a:solidFill>
              <a:ln w="12700">
                <a:solidFill>
                  <a:schemeClr val="bg1"/>
                </a:solidFill>
              </a:ln>
            </c:spPr>
            <c:extLst>
              <c:ext xmlns:c16="http://schemas.microsoft.com/office/drawing/2014/chart" uri="{C3380CC4-5D6E-409C-BE32-E72D297353CC}">
                <c16:uniqueId val="{00000003-CD22-4857-A6EC-B5E1988A6978}"/>
              </c:ext>
            </c:extLst>
          </c:dPt>
          <c:dPt>
            <c:idx val="2"/>
            <c:bubble3D val="0"/>
            <c:spPr>
              <a:solidFill>
                <a:schemeClr val="tx1">
                  <a:lumMod val="75000"/>
                  <a:lumOff val="25000"/>
                </a:schemeClr>
              </a:solidFill>
              <a:ln w="12700">
                <a:solidFill>
                  <a:schemeClr val="bg1"/>
                </a:solidFill>
              </a:ln>
            </c:spPr>
            <c:extLst>
              <c:ext xmlns:c16="http://schemas.microsoft.com/office/drawing/2014/chart" uri="{C3380CC4-5D6E-409C-BE32-E72D297353CC}">
                <c16:uniqueId val="{00000005-CD22-4857-A6EC-B5E1988A6978}"/>
              </c:ext>
            </c:extLst>
          </c:dPt>
          <c:dPt>
            <c:idx val="3"/>
            <c:bubble3D val="0"/>
            <c:extLst>
              <c:ext xmlns:c16="http://schemas.microsoft.com/office/drawing/2014/chart" uri="{C3380CC4-5D6E-409C-BE32-E72D297353CC}">
                <c16:uniqueId val="{00000006-CD22-4857-A6EC-B5E1988A6978}"/>
              </c:ext>
            </c:extLst>
          </c:dPt>
          <c:cat>
            <c:strRef>
              <c:f>Hoja1!$A$2:$A$5</c:f>
              <c:strCache>
                <c:ptCount val="4"/>
                <c:pt idx="0">
                  <c:v>1er trim.</c:v>
                </c:pt>
                <c:pt idx="1">
                  <c:v>2º trim.</c:v>
                </c:pt>
                <c:pt idx="2">
                  <c:v>3er trim.</c:v>
                </c:pt>
                <c:pt idx="3">
                  <c:v>4º trim.</c:v>
                </c:pt>
              </c:strCache>
            </c:strRef>
          </c:cat>
          <c:val>
            <c:numRef>
              <c:f>Hoja1!$B$2:$B$5</c:f>
              <c:numCache>
                <c:formatCode>General</c:formatCode>
                <c:ptCount val="4"/>
                <c:pt idx="0">
                  <c:v>31</c:v>
                </c:pt>
                <c:pt idx="1">
                  <c:v>69</c:v>
                </c:pt>
              </c:numCache>
            </c:numRef>
          </c:val>
          <c:extLst>
            <c:ext xmlns:c16="http://schemas.microsoft.com/office/drawing/2014/chart" uri="{C3380CC4-5D6E-409C-BE32-E72D297353CC}">
              <c16:uniqueId val="{00000007-CD22-4857-A6EC-B5E1988A6978}"/>
            </c:ext>
          </c:extLst>
        </c:ser>
        <c:dLbls>
          <c:showLegendKey val="0"/>
          <c:showVal val="0"/>
          <c:showCatName val="0"/>
          <c:showSerName val="0"/>
          <c:showPercent val="0"/>
          <c:showBubbleSize val="0"/>
          <c:showLeaderLines val="1"/>
        </c:dLbls>
        <c:firstSliceAng val="0"/>
      </c:pieChart>
      <c:spPr>
        <a:noFill/>
        <a:ln w="25358">
          <a:noFill/>
        </a:ln>
      </c:spPr>
    </c:plotArea>
    <c:plotVisOnly val="1"/>
    <c:dispBlanksAs val="gap"/>
    <c:showDLblsOverMax val="0"/>
  </c:chart>
  <c:spPr>
    <a:ln w="37910">
      <a:noFill/>
    </a:ln>
  </c:spPr>
  <c:txPr>
    <a:bodyPr/>
    <a:lstStyle/>
    <a:p>
      <a:pPr>
        <a:defRPr sz="1792"/>
      </a:pPr>
      <a:endParaRPr lang="es-CO"/>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Ventas</c:v>
                </c:pt>
              </c:strCache>
            </c:strRef>
          </c:tx>
          <c:spPr>
            <a:ln w="12700"/>
          </c:spPr>
          <c:dPt>
            <c:idx val="0"/>
            <c:bubble3D val="0"/>
            <c:spPr>
              <a:solidFill>
                <a:srgbClr val="295FA9"/>
              </a:solidFill>
              <a:ln w="12700">
                <a:solidFill>
                  <a:schemeClr val="bg1"/>
                </a:solidFill>
              </a:ln>
            </c:spPr>
            <c:extLst>
              <c:ext xmlns:c16="http://schemas.microsoft.com/office/drawing/2014/chart" uri="{C3380CC4-5D6E-409C-BE32-E72D297353CC}">
                <c16:uniqueId val="{00000001-DC1A-4FD7-AF07-792171C2ACF5}"/>
              </c:ext>
            </c:extLst>
          </c:dPt>
          <c:dPt>
            <c:idx val="1"/>
            <c:bubble3D val="0"/>
            <c:spPr>
              <a:solidFill>
                <a:schemeClr val="bg1">
                  <a:lumMod val="85000"/>
                </a:schemeClr>
              </a:solidFill>
              <a:ln w="12700">
                <a:solidFill>
                  <a:schemeClr val="bg1"/>
                </a:solidFill>
              </a:ln>
            </c:spPr>
            <c:extLst>
              <c:ext xmlns:c16="http://schemas.microsoft.com/office/drawing/2014/chart" uri="{C3380CC4-5D6E-409C-BE32-E72D297353CC}">
                <c16:uniqueId val="{00000003-DC1A-4FD7-AF07-792171C2ACF5}"/>
              </c:ext>
            </c:extLst>
          </c:dPt>
          <c:dPt>
            <c:idx val="2"/>
            <c:bubble3D val="0"/>
            <c:spPr>
              <a:solidFill>
                <a:schemeClr val="tx1">
                  <a:lumMod val="75000"/>
                  <a:lumOff val="25000"/>
                </a:schemeClr>
              </a:solidFill>
              <a:ln w="12700">
                <a:solidFill>
                  <a:schemeClr val="bg1"/>
                </a:solidFill>
              </a:ln>
            </c:spPr>
            <c:extLst>
              <c:ext xmlns:c16="http://schemas.microsoft.com/office/drawing/2014/chart" uri="{C3380CC4-5D6E-409C-BE32-E72D297353CC}">
                <c16:uniqueId val="{00000005-DC1A-4FD7-AF07-792171C2ACF5}"/>
              </c:ext>
            </c:extLst>
          </c:dPt>
          <c:dPt>
            <c:idx val="3"/>
            <c:bubble3D val="0"/>
            <c:extLst>
              <c:ext xmlns:c16="http://schemas.microsoft.com/office/drawing/2014/chart" uri="{C3380CC4-5D6E-409C-BE32-E72D297353CC}">
                <c16:uniqueId val="{00000006-DC1A-4FD7-AF07-792171C2ACF5}"/>
              </c:ext>
            </c:extLst>
          </c:dPt>
          <c:cat>
            <c:strRef>
              <c:f>Hoja1!$A$2:$A$5</c:f>
              <c:strCache>
                <c:ptCount val="4"/>
                <c:pt idx="0">
                  <c:v>1er trim.</c:v>
                </c:pt>
                <c:pt idx="1">
                  <c:v>2º trim.</c:v>
                </c:pt>
                <c:pt idx="2">
                  <c:v>3er trim.</c:v>
                </c:pt>
                <c:pt idx="3">
                  <c:v>4º trim.</c:v>
                </c:pt>
              </c:strCache>
            </c:strRef>
          </c:cat>
          <c:val>
            <c:numRef>
              <c:f>Hoja1!$B$2:$B$5</c:f>
              <c:numCache>
                <c:formatCode>General</c:formatCode>
                <c:ptCount val="4"/>
                <c:pt idx="0">
                  <c:v>50</c:v>
                </c:pt>
                <c:pt idx="1">
                  <c:v>50</c:v>
                </c:pt>
              </c:numCache>
            </c:numRef>
          </c:val>
          <c:extLst>
            <c:ext xmlns:c16="http://schemas.microsoft.com/office/drawing/2014/chart" uri="{C3380CC4-5D6E-409C-BE32-E72D297353CC}">
              <c16:uniqueId val="{00000007-DC1A-4FD7-AF07-792171C2ACF5}"/>
            </c:ext>
          </c:extLst>
        </c:ser>
        <c:dLbls>
          <c:showLegendKey val="0"/>
          <c:showVal val="0"/>
          <c:showCatName val="0"/>
          <c:showSerName val="0"/>
          <c:showPercent val="0"/>
          <c:showBubbleSize val="0"/>
          <c:showLeaderLines val="1"/>
        </c:dLbls>
        <c:firstSliceAng val="0"/>
      </c:pieChart>
      <c:spPr>
        <a:noFill/>
        <a:ln w="25358">
          <a:noFill/>
        </a:ln>
      </c:spPr>
    </c:plotArea>
    <c:plotVisOnly val="1"/>
    <c:dispBlanksAs val="gap"/>
    <c:showDLblsOverMax val="0"/>
  </c:chart>
  <c:spPr>
    <a:ln w="37910">
      <a:noFill/>
    </a:ln>
  </c:spPr>
  <c:txPr>
    <a:bodyPr/>
    <a:lstStyle/>
    <a:p>
      <a:pPr>
        <a:defRPr sz="1792"/>
      </a:pPr>
      <a:endParaRPr lang="es-CO"/>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Ventas</c:v>
                </c:pt>
              </c:strCache>
            </c:strRef>
          </c:tx>
          <c:spPr>
            <a:ln w="12700"/>
          </c:spPr>
          <c:dPt>
            <c:idx val="0"/>
            <c:bubble3D val="0"/>
            <c:spPr>
              <a:solidFill>
                <a:srgbClr val="1DA9E2"/>
              </a:solidFill>
              <a:ln w="12700">
                <a:solidFill>
                  <a:schemeClr val="bg1"/>
                </a:solidFill>
              </a:ln>
            </c:spPr>
            <c:extLst>
              <c:ext xmlns:c16="http://schemas.microsoft.com/office/drawing/2014/chart" uri="{C3380CC4-5D6E-409C-BE32-E72D297353CC}">
                <c16:uniqueId val="{00000001-3AE7-4557-8606-1FC5462D0BE3}"/>
              </c:ext>
            </c:extLst>
          </c:dPt>
          <c:dPt>
            <c:idx val="1"/>
            <c:bubble3D val="0"/>
            <c:spPr>
              <a:solidFill>
                <a:schemeClr val="bg1">
                  <a:lumMod val="85000"/>
                </a:schemeClr>
              </a:solidFill>
              <a:ln w="12700">
                <a:solidFill>
                  <a:schemeClr val="bg1"/>
                </a:solidFill>
              </a:ln>
            </c:spPr>
            <c:extLst>
              <c:ext xmlns:c16="http://schemas.microsoft.com/office/drawing/2014/chart" uri="{C3380CC4-5D6E-409C-BE32-E72D297353CC}">
                <c16:uniqueId val="{00000003-3AE7-4557-8606-1FC5462D0BE3}"/>
              </c:ext>
            </c:extLst>
          </c:dPt>
          <c:dPt>
            <c:idx val="2"/>
            <c:bubble3D val="0"/>
            <c:spPr>
              <a:solidFill>
                <a:schemeClr val="tx1">
                  <a:lumMod val="75000"/>
                  <a:lumOff val="25000"/>
                </a:schemeClr>
              </a:solidFill>
              <a:ln w="12700">
                <a:solidFill>
                  <a:schemeClr val="bg1"/>
                </a:solidFill>
              </a:ln>
            </c:spPr>
            <c:extLst>
              <c:ext xmlns:c16="http://schemas.microsoft.com/office/drawing/2014/chart" uri="{C3380CC4-5D6E-409C-BE32-E72D297353CC}">
                <c16:uniqueId val="{00000005-3AE7-4557-8606-1FC5462D0BE3}"/>
              </c:ext>
            </c:extLst>
          </c:dPt>
          <c:dPt>
            <c:idx val="3"/>
            <c:bubble3D val="0"/>
            <c:extLst>
              <c:ext xmlns:c16="http://schemas.microsoft.com/office/drawing/2014/chart" uri="{C3380CC4-5D6E-409C-BE32-E72D297353CC}">
                <c16:uniqueId val="{00000006-3AE7-4557-8606-1FC5462D0BE3}"/>
              </c:ext>
            </c:extLst>
          </c:dPt>
          <c:cat>
            <c:strRef>
              <c:f>Hoja1!$A$2:$A$5</c:f>
              <c:strCache>
                <c:ptCount val="4"/>
                <c:pt idx="0">
                  <c:v>1er trim.</c:v>
                </c:pt>
                <c:pt idx="1">
                  <c:v>2º trim.</c:v>
                </c:pt>
                <c:pt idx="2">
                  <c:v>3er trim.</c:v>
                </c:pt>
                <c:pt idx="3">
                  <c:v>4º trim.</c:v>
                </c:pt>
              </c:strCache>
            </c:strRef>
          </c:cat>
          <c:val>
            <c:numRef>
              <c:f>Hoja1!$B$2:$B$5</c:f>
              <c:numCache>
                <c:formatCode>General</c:formatCode>
                <c:ptCount val="4"/>
                <c:pt idx="0">
                  <c:v>26</c:v>
                </c:pt>
                <c:pt idx="1">
                  <c:v>74</c:v>
                </c:pt>
              </c:numCache>
            </c:numRef>
          </c:val>
          <c:extLst>
            <c:ext xmlns:c16="http://schemas.microsoft.com/office/drawing/2014/chart" uri="{C3380CC4-5D6E-409C-BE32-E72D297353CC}">
              <c16:uniqueId val="{00000007-3AE7-4557-8606-1FC5462D0BE3}"/>
            </c:ext>
          </c:extLst>
        </c:ser>
        <c:dLbls>
          <c:showLegendKey val="0"/>
          <c:showVal val="0"/>
          <c:showCatName val="0"/>
          <c:showSerName val="0"/>
          <c:showPercent val="0"/>
          <c:showBubbleSize val="0"/>
          <c:showLeaderLines val="1"/>
        </c:dLbls>
        <c:firstSliceAng val="0"/>
      </c:pieChart>
      <c:spPr>
        <a:noFill/>
        <a:ln w="25358">
          <a:noFill/>
        </a:ln>
      </c:spPr>
    </c:plotArea>
    <c:plotVisOnly val="1"/>
    <c:dispBlanksAs val="gap"/>
    <c:showDLblsOverMax val="0"/>
  </c:chart>
  <c:spPr>
    <a:ln w="37910">
      <a:noFill/>
    </a:ln>
  </c:spPr>
  <c:txPr>
    <a:bodyPr/>
    <a:lstStyle/>
    <a:p>
      <a:pPr>
        <a:defRPr sz="1792"/>
      </a:pPr>
      <a:endParaRPr lang="es-CO"/>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Ventas</c:v>
                </c:pt>
              </c:strCache>
            </c:strRef>
          </c:tx>
          <c:spPr>
            <a:ln w="12700"/>
          </c:spPr>
          <c:dPt>
            <c:idx val="0"/>
            <c:bubble3D val="0"/>
            <c:spPr>
              <a:solidFill>
                <a:srgbClr val="295FA9"/>
              </a:solidFill>
              <a:ln w="12700">
                <a:solidFill>
                  <a:schemeClr val="bg1"/>
                </a:solidFill>
              </a:ln>
            </c:spPr>
            <c:extLst>
              <c:ext xmlns:c16="http://schemas.microsoft.com/office/drawing/2014/chart" uri="{C3380CC4-5D6E-409C-BE32-E72D297353CC}">
                <c16:uniqueId val="{00000001-526C-4F0B-9FEA-54C944203910}"/>
              </c:ext>
            </c:extLst>
          </c:dPt>
          <c:dPt>
            <c:idx val="1"/>
            <c:bubble3D val="0"/>
            <c:spPr>
              <a:solidFill>
                <a:schemeClr val="bg1">
                  <a:lumMod val="85000"/>
                </a:schemeClr>
              </a:solidFill>
              <a:ln w="12700">
                <a:solidFill>
                  <a:schemeClr val="bg1"/>
                </a:solidFill>
              </a:ln>
            </c:spPr>
            <c:extLst>
              <c:ext xmlns:c16="http://schemas.microsoft.com/office/drawing/2014/chart" uri="{C3380CC4-5D6E-409C-BE32-E72D297353CC}">
                <c16:uniqueId val="{00000003-526C-4F0B-9FEA-54C944203910}"/>
              </c:ext>
            </c:extLst>
          </c:dPt>
          <c:dPt>
            <c:idx val="2"/>
            <c:bubble3D val="0"/>
            <c:spPr>
              <a:solidFill>
                <a:schemeClr val="tx1">
                  <a:lumMod val="75000"/>
                  <a:lumOff val="25000"/>
                </a:schemeClr>
              </a:solidFill>
              <a:ln w="12700">
                <a:solidFill>
                  <a:schemeClr val="bg1"/>
                </a:solidFill>
              </a:ln>
            </c:spPr>
            <c:extLst>
              <c:ext xmlns:c16="http://schemas.microsoft.com/office/drawing/2014/chart" uri="{C3380CC4-5D6E-409C-BE32-E72D297353CC}">
                <c16:uniqueId val="{00000005-526C-4F0B-9FEA-54C944203910}"/>
              </c:ext>
            </c:extLst>
          </c:dPt>
          <c:dPt>
            <c:idx val="3"/>
            <c:bubble3D val="0"/>
            <c:extLst>
              <c:ext xmlns:c16="http://schemas.microsoft.com/office/drawing/2014/chart" uri="{C3380CC4-5D6E-409C-BE32-E72D297353CC}">
                <c16:uniqueId val="{00000006-526C-4F0B-9FEA-54C944203910}"/>
              </c:ext>
            </c:extLst>
          </c:dPt>
          <c:cat>
            <c:strRef>
              <c:f>Hoja1!$A$2:$A$5</c:f>
              <c:strCache>
                <c:ptCount val="4"/>
                <c:pt idx="0">
                  <c:v>1er trim.</c:v>
                </c:pt>
                <c:pt idx="1">
                  <c:v>2º trim.</c:v>
                </c:pt>
                <c:pt idx="2">
                  <c:v>3er trim.</c:v>
                </c:pt>
                <c:pt idx="3">
                  <c:v>4º trim.</c:v>
                </c:pt>
              </c:strCache>
            </c:strRef>
          </c:cat>
          <c:val>
            <c:numRef>
              <c:f>Hoja1!$B$2:$B$5</c:f>
              <c:numCache>
                <c:formatCode>General</c:formatCode>
                <c:ptCount val="4"/>
                <c:pt idx="0">
                  <c:v>45</c:v>
                </c:pt>
                <c:pt idx="1">
                  <c:v>55</c:v>
                </c:pt>
              </c:numCache>
            </c:numRef>
          </c:val>
          <c:extLst>
            <c:ext xmlns:c16="http://schemas.microsoft.com/office/drawing/2014/chart" uri="{C3380CC4-5D6E-409C-BE32-E72D297353CC}">
              <c16:uniqueId val="{00000007-526C-4F0B-9FEA-54C944203910}"/>
            </c:ext>
          </c:extLst>
        </c:ser>
        <c:dLbls>
          <c:showLegendKey val="0"/>
          <c:showVal val="0"/>
          <c:showCatName val="0"/>
          <c:showSerName val="0"/>
          <c:showPercent val="0"/>
          <c:showBubbleSize val="0"/>
          <c:showLeaderLines val="1"/>
        </c:dLbls>
        <c:firstSliceAng val="0"/>
      </c:pieChart>
      <c:spPr>
        <a:noFill/>
        <a:ln w="25358">
          <a:noFill/>
        </a:ln>
      </c:spPr>
    </c:plotArea>
    <c:plotVisOnly val="1"/>
    <c:dispBlanksAs val="gap"/>
    <c:showDLblsOverMax val="0"/>
  </c:chart>
  <c:spPr>
    <a:ln w="37910">
      <a:noFill/>
    </a:ln>
  </c:spPr>
  <c:txPr>
    <a:bodyPr/>
    <a:lstStyle/>
    <a:p>
      <a:pPr>
        <a:defRPr sz="1792"/>
      </a:pPr>
      <a:endParaRPr lang="es-CO"/>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cat>
            <c:strRef>
              <c:f>Hoja1!$A$2:$A$7</c:f>
              <c:strCache>
                <c:ptCount val="2"/>
                <c:pt idx="0">
                  <c:v>Categoría 1</c:v>
                </c:pt>
                <c:pt idx="1">
                  <c:v>Categoría 2</c:v>
                </c:pt>
              </c:strCache>
            </c:strRef>
          </c:cat>
          <c:val>
            <c:numRef>
              <c:f>Hoja1!$B$2:$B$7</c:f>
              <c:numCache>
                <c:formatCode>General</c:formatCode>
                <c:ptCount val="6"/>
                <c:pt idx="0">
                  <c:v>100</c:v>
                </c:pt>
                <c:pt idx="1">
                  <c:v>100</c:v>
                </c:pt>
                <c:pt idx="2">
                  <c:v>100</c:v>
                </c:pt>
                <c:pt idx="3">
                  <c:v>100</c:v>
                </c:pt>
                <c:pt idx="4">
                  <c:v>100</c:v>
                </c:pt>
                <c:pt idx="5">
                  <c:v>100</c:v>
                </c:pt>
              </c:numCache>
            </c:numRef>
          </c:val>
          <c:extLst>
            <c:ext xmlns:c16="http://schemas.microsoft.com/office/drawing/2014/chart" uri="{C3380CC4-5D6E-409C-BE32-E72D297353CC}">
              <c16:uniqueId val="{00000000-F892-4174-9C66-AFF6D804D78D}"/>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cat>
            <c:strRef>
              <c:f>Hoja1!$A$2:$A$7</c:f>
              <c:strCache>
                <c:ptCount val="2"/>
                <c:pt idx="0">
                  <c:v>Categoría 1</c:v>
                </c:pt>
                <c:pt idx="1">
                  <c:v>Categoría 2</c:v>
                </c:pt>
              </c:strCache>
            </c:strRef>
          </c:cat>
          <c:val>
            <c:numRef>
              <c:f>Hoja1!$C$2:$C$7</c:f>
              <c:numCache>
                <c:formatCode>General</c:formatCode>
                <c:ptCount val="6"/>
                <c:pt idx="0">
                  <c:v>23</c:v>
                </c:pt>
                <c:pt idx="1">
                  <c:v>22</c:v>
                </c:pt>
                <c:pt idx="2">
                  <c:v>14</c:v>
                </c:pt>
                <c:pt idx="3">
                  <c:v>13</c:v>
                </c:pt>
                <c:pt idx="4">
                  <c:v>10</c:v>
                </c:pt>
                <c:pt idx="5">
                  <c:v>10</c:v>
                </c:pt>
              </c:numCache>
            </c:numRef>
          </c:val>
          <c:extLst>
            <c:ext xmlns:c16="http://schemas.microsoft.com/office/drawing/2014/chart" uri="{C3380CC4-5D6E-409C-BE32-E72D297353CC}">
              <c16:uniqueId val="{00000001-F892-4174-9C66-AFF6D804D78D}"/>
            </c:ext>
          </c:extLst>
        </c:ser>
        <c:dLbls>
          <c:showLegendKey val="0"/>
          <c:showVal val="0"/>
          <c:showCatName val="0"/>
          <c:showSerName val="0"/>
          <c:showPercent val="0"/>
          <c:showBubbleSize val="0"/>
        </c:dLbls>
        <c:gapWidth val="19"/>
        <c:overlap val="100"/>
        <c:axId val="792766464"/>
        <c:axId val="834163200"/>
      </c:barChart>
      <c:catAx>
        <c:axId val="792766464"/>
        <c:scaling>
          <c:orientation val="minMax"/>
        </c:scaling>
        <c:delete val="1"/>
        <c:axPos val="b"/>
        <c:numFmt formatCode="General" sourceLinked="0"/>
        <c:majorTickMark val="out"/>
        <c:minorTickMark val="none"/>
        <c:tickLblPos val="nextTo"/>
        <c:crossAx val="834163200"/>
        <c:crosses val="autoZero"/>
        <c:auto val="1"/>
        <c:lblAlgn val="ctr"/>
        <c:lblOffset val="100"/>
        <c:noMultiLvlLbl val="0"/>
      </c:catAx>
      <c:valAx>
        <c:axId val="834163200"/>
        <c:scaling>
          <c:orientation val="minMax"/>
          <c:max val="101"/>
          <c:min val="0"/>
        </c:scaling>
        <c:delete val="1"/>
        <c:axPos val="l"/>
        <c:numFmt formatCode="General" sourceLinked="1"/>
        <c:majorTickMark val="out"/>
        <c:minorTickMark val="none"/>
        <c:tickLblPos val="nextTo"/>
        <c:crossAx val="792766464"/>
        <c:crosses val="autoZero"/>
        <c:crossBetween val="between"/>
      </c:valAx>
    </c:plotArea>
    <c:plotVisOnly val="1"/>
    <c:dispBlanksAs val="gap"/>
    <c:showDLblsOverMax val="0"/>
  </c:chart>
  <c:txPr>
    <a:bodyPr/>
    <a:lstStyle/>
    <a:p>
      <a:pPr>
        <a:defRPr sz="1800"/>
      </a:pPr>
      <a:endParaRPr lang="es-CO"/>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300" b="1">
                    <a:solidFill>
                      <a:schemeClr val="bg1"/>
                    </a:solidFill>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Hoja1!$A$2:$A$7</c:f>
              <c:strCache>
                <c:ptCount val="4"/>
                <c:pt idx="0">
                  <c:v>Categoría 1</c:v>
                </c:pt>
                <c:pt idx="1">
                  <c:v>Categoría 2</c:v>
                </c:pt>
                <c:pt idx="2">
                  <c:v>Categoría 3</c:v>
                </c:pt>
                <c:pt idx="3">
                  <c:v>Categoría 4</c:v>
                </c:pt>
              </c:strCache>
            </c:strRef>
          </c:cat>
          <c:val>
            <c:numRef>
              <c:f>Hoja1!$B$2:$B$7</c:f>
              <c:numCache>
                <c:formatCode>General</c:formatCode>
                <c:ptCount val="6"/>
                <c:pt idx="0">
                  <c:v>94</c:v>
                </c:pt>
                <c:pt idx="1">
                  <c:v>84</c:v>
                </c:pt>
                <c:pt idx="2">
                  <c:v>82</c:v>
                </c:pt>
                <c:pt idx="3">
                  <c:v>81</c:v>
                </c:pt>
                <c:pt idx="4">
                  <c:v>80</c:v>
                </c:pt>
                <c:pt idx="5">
                  <c:v>76</c:v>
                </c:pt>
              </c:numCache>
            </c:numRef>
          </c:val>
          <c:extLst>
            <c:ext xmlns:c16="http://schemas.microsoft.com/office/drawing/2014/chart" uri="{C3380CC4-5D6E-409C-BE32-E72D297353CC}">
              <c16:uniqueId val="{00000000-9BDE-4415-9693-36DB375DCE27}"/>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000" b="1"/>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Hoja1!$A$2:$A$7</c:f>
              <c:strCache>
                <c:ptCount val="4"/>
                <c:pt idx="0">
                  <c:v>Categoría 1</c:v>
                </c:pt>
                <c:pt idx="1">
                  <c:v>Categoría 2</c:v>
                </c:pt>
                <c:pt idx="2">
                  <c:v>Categoría 3</c:v>
                </c:pt>
                <c:pt idx="3">
                  <c:v>Categoría 4</c:v>
                </c:pt>
              </c:strCache>
            </c:strRef>
          </c:cat>
          <c:val>
            <c:numRef>
              <c:f>Hoja1!$C$2:$C$7</c:f>
              <c:numCache>
                <c:formatCode>General</c:formatCode>
                <c:ptCount val="6"/>
                <c:pt idx="0">
                  <c:v>6</c:v>
                </c:pt>
                <c:pt idx="1">
                  <c:v>10</c:v>
                </c:pt>
                <c:pt idx="2">
                  <c:v>16</c:v>
                </c:pt>
                <c:pt idx="3">
                  <c:v>17</c:v>
                </c:pt>
                <c:pt idx="4">
                  <c:v>16</c:v>
                </c:pt>
                <c:pt idx="5">
                  <c:v>20</c:v>
                </c:pt>
              </c:numCache>
            </c:numRef>
          </c:val>
          <c:extLst>
            <c:ext xmlns:c16="http://schemas.microsoft.com/office/drawing/2014/chart" uri="{C3380CC4-5D6E-409C-BE32-E72D297353CC}">
              <c16:uniqueId val="{00000001-9BDE-4415-9693-36DB375DCE27}"/>
            </c:ext>
          </c:extLst>
        </c:ser>
        <c:ser>
          <c:idx val="2"/>
          <c:order val="2"/>
          <c:tx>
            <c:strRef>
              <c:f>Hoja1!$D$1</c:f>
              <c:strCache>
                <c:ptCount val="1"/>
                <c:pt idx="0">
                  <c:v>Serie 3</c:v>
                </c:pt>
              </c:strCache>
            </c:strRef>
          </c:tx>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invertIfNegative val="0"/>
          <c:dLbls>
            <c:dLbl>
              <c:idx val="1"/>
              <c:layout>
                <c:manualLayout>
                  <c:x val="2.0274050891060501E-2"/>
                  <c:y val="3.5264803157097595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695-44FA-8F32-B00A22FBF395}"/>
                </c:ext>
              </c:extLst>
            </c:dLbl>
            <c:dLbl>
              <c:idx val="2"/>
              <c:layout>
                <c:manualLayout>
                  <c:x val="4.5616614504886126E-2"/>
                  <c:y val="7.2339936690339638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BDE-4415-9693-36DB375DCE27}"/>
                </c:ext>
              </c:extLst>
            </c:dLbl>
            <c:dLbl>
              <c:idx val="3"/>
              <c:layout>
                <c:manualLayout>
                  <c:x val="4.0548101782121003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BDE-4415-9693-36DB375DCE27}"/>
                </c:ext>
              </c:extLst>
            </c:dLbl>
            <c:dLbl>
              <c:idx val="4"/>
              <c:layout>
                <c:manualLayout>
                  <c:x val="4.5616614504886126E-2"/>
                  <c:y val="7.2339936690339638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BDE-4415-9693-36DB375DCE27}"/>
                </c:ext>
              </c:extLst>
            </c:dLbl>
            <c:dLbl>
              <c:idx val="5"/>
              <c:layout>
                <c:manualLayout>
                  <c:x val="4.0548101782121003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BDE-4415-9693-36DB375DCE27}"/>
                </c:ext>
              </c:extLst>
            </c:dLbl>
            <c:numFmt formatCode="General\%" sourceLinked="0"/>
            <c:spPr>
              <a:solidFill>
                <a:srgbClr val="4B4C4B"/>
              </a:solidFill>
              <a:ln>
                <a:noFill/>
              </a:ln>
              <a:effectLst/>
            </c:spPr>
            <c:txPr>
              <a:bodyPr/>
              <a:lstStyle/>
              <a:p>
                <a:pPr>
                  <a:defRPr sz="800" b="1">
                    <a:solidFill>
                      <a:schemeClr val="bg1"/>
                    </a:solidFill>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Hoja1!$A$2:$A$7</c:f>
              <c:strCache>
                <c:ptCount val="4"/>
                <c:pt idx="0">
                  <c:v>Categoría 1</c:v>
                </c:pt>
                <c:pt idx="1">
                  <c:v>Categoría 2</c:v>
                </c:pt>
                <c:pt idx="2">
                  <c:v>Categoría 3</c:v>
                </c:pt>
                <c:pt idx="3">
                  <c:v>Categoría 4</c:v>
                </c:pt>
              </c:strCache>
            </c:strRef>
          </c:cat>
          <c:val>
            <c:numRef>
              <c:f>Hoja1!$D$2:$D$7</c:f>
              <c:numCache>
                <c:formatCode>General</c:formatCode>
                <c:ptCount val="6"/>
                <c:pt idx="1">
                  <c:v>6</c:v>
                </c:pt>
                <c:pt idx="2">
                  <c:v>2</c:v>
                </c:pt>
                <c:pt idx="3">
                  <c:v>2</c:v>
                </c:pt>
                <c:pt idx="4">
                  <c:v>4</c:v>
                </c:pt>
                <c:pt idx="5">
                  <c:v>4</c:v>
                </c:pt>
              </c:numCache>
            </c:numRef>
          </c:val>
          <c:extLst>
            <c:ext xmlns:c16="http://schemas.microsoft.com/office/drawing/2014/chart" uri="{C3380CC4-5D6E-409C-BE32-E72D297353CC}">
              <c16:uniqueId val="{00000006-9BDE-4415-9693-36DB375DCE27}"/>
            </c:ext>
          </c:extLst>
        </c:ser>
        <c:dLbls>
          <c:showLegendKey val="0"/>
          <c:showVal val="0"/>
          <c:showCatName val="0"/>
          <c:showSerName val="0"/>
          <c:showPercent val="0"/>
          <c:showBubbleSize val="0"/>
        </c:dLbls>
        <c:gapWidth val="70"/>
        <c:overlap val="100"/>
        <c:axId val="805024768"/>
        <c:axId val="628430464"/>
      </c:barChart>
      <c:catAx>
        <c:axId val="805024768"/>
        <c:scaling>
          <c:orientation val="maxMin"/>
        </c:scaling>
        <c:delete val="1"/>
        <c:axPos val="l"/>
        <c:numFmt formatCode="General" sourceLinked="0"/>
        <c:majorTickMark val="out"/>
        <c:minorTickMark val="none"/>
        <c:tickLblPos val="nextTo"/>
        <c:crossAx val="628430464"/>
        <c:crosses val="autoZero"/>
        <c:auto val="1"/>
        <c:lblAlgn val="ctr"/>
        <c:lblOffset val="100"/>
        <c:noMultiLvlLbl val="0"/>
      </c:catAx>
      <c:valAx>
        <c:axId val="628430464"/>
        <c:scaling>
          <c:orientation val="minMax"/>
          <c:max val="103"/>
          <c:min val="0"/>
        </c:scaling>
        <c:delete val="1"/>
        <c:axPos val="t"/>
        <c:numFmt formatCode="General" sourceLinked="1"/>
        <c:majorTickMark val="out"/>
        <c:minorTickMark val="none"/>
        <c:tickLblPos val="nextTo"/>
        <c:crossAx val="805024768"/>
        <c:crosses val="autoZero"/>
        <c:crossBetween val="between"/>
      </c:valAx>
    </c:plotArea>
    <c:plotVisOnly val="1"/>
    <c:dispBlanksAs val="gap"/>
    <c:showDLblsOverMax val="0"/>
  </c:chart>
  <c:txPr>
    <a:bodyPr/>
    <a:lstStyle/>
    <a:p>
      <a:pPr>
        <a:defRPr sz="1800"/>
      </a:pPr>
      <a:endParaRPr lang="es-CO"/>
    </a:p>
  </c:txPr>
  <c:externalData r:id="rId4">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Ventas</c:v>
                </c:pt>
              </c:strCache>
            </c:strRef>
          </c:tx>
          <c:spPr>
            <a:ln w="12700"/>
          </c:spPr>
          <c:dPt>
            <c:idx val="0"/>
            <c:bubble3D val="0"/>
            <c:spPr>
              <a:solidFill>
                <a:srgbClr val="1DA9E2"/>
              </a:solidFill>
              <a:ln w="12700">
                <a:solidFill>
                  <a:schemeClr val="bg1"/>
                </a:solidFill>
              </a:ln>
            </c:spPr>
            <c:extLst>
              <c:ext xmlns:c16="http://schemas.microsoft.com/office/drawing/2014/chart" uri="{C3380CC4-5D6E-409C-BE32-E72D297353CC}">
                <c16:uniqueId val="{00000001-8074-4329-A089-D81A4ABD755B}"/>
              </c:ext>
            </c:extLst>
          </c:dPt>
          <c:dPt>
            <c:idx val="1"/>
            <c:bubble3D val="0"/>
            <c:spPr>
              <a:solidFill>
                <a:schemeClr val="bg1">
                  <a:lumMod val="85000"/>
                </a:schemeClr>
              </a:solidFill>
              <a:ln w="12700">
                <a:solidFill>
                  <a:schemeClr val="bg1"/>
                </a:solidFill>
              </a:ln>
            </c:spPr>
            <c:extLst>
              <c:ext xmlns:c16="http://schemas.microsoft.com/office/drawing/2014/chart" uri="{C3380CC4-5D6E-409C-BE32-E72D297353CC}">
                <c16:uniqueId val="{00000003-8074-4329-A089-D81A4ABD755B}"/>
              </c:ext>
            </c:extLst>
          </c:dPt>
          <c:dPt>
            <c:idx val="2"/>
            <c:bubble3D val="0"/>
            <c:spPr>
              <a:solidFill>
                <a:schemeClr val="tx1">
                  <a:lumMod val="75000"/>
                  <a:lumOff val="25000"/>
                </a:schemeClr>
              </a:solidFill>
              <a:ln w="12700">
                <a:solidFill>
                  <a:schemeClr val="bg1"/>
                </a:solidFill>
              </a:ln>
            </c:spPr>
            <c:extLst>
              <c:ext xmlns:c16="http://schemas.microsoft.com/office/drawing/2014/chart" uri="{C3380CC4-5D6E-409C-BE32-E72D297353CC}">
                <c16:uniqueId val="{00000005-8074-4329-A089-D81A4ABD755B}"/>
              </c:ext>
            </c:extLst>
          </c:dPt>
          <c:dPt>
            <c:idx val="3"/>
            <c:bubble3D val="0"/>
            <c:extLst>
              <c:ext xmlns:c16="http://schemas.microsoft.com/office/drawing/2014/chart" uri="{C3380CC4-5D6E-409C-BE32-E72D297353CC}">
                <c16:uniqueId val="{00000006-8074-4329-A089-D81A4ABD755B}"/>
              </c:ext>
            </c:extLst>
          </c:dPt>
          <c:cat>
            <c:strRef>
              <c:f>Hoja1!$A$2:$A$5</c:f>
              <c:strCache>
                <c:ptCount val="4"/>
                <c:pt idx="0">
                  <c:v>1er trim.</c:v>
                </c:pt>
                <c:pt idx="1">
                  <c:v>2º trim.</c:v>
                </c:pt>
                <c:pt idx="2">
                  <c:v>3er trim.</c:v>
                </c:pt>
                <c:pt idx="3">
                  <c:v>4º trim.</c:v>
                </c:pt>
              </c:strCache>
            </c:strRef>
          </c:cat>
          <c:val>
            <c:numRef>
              <c:f>Hoja1!$B$2:$B$5</c:f>
              <c:numCache>
                <c:formatCode>General</c:formatCode>
                <c:ptCount val="4"/>
                <c:pt idx="0">
                  <c:v>83</c:v>
                </c:pt>
                <c:pt idx="1">
                  <c:v>17</c:v>
                </c:pt>
              </c:numCache>
            </c:numRef>
          </c:val>
          <c:extLst>
            <c:ext xmlns:c16="http://schemas.microsoft.com/office/drawing/2014/chart" uri="{C3380CC4-5D6E-409C-BE32-E72D297353CC}">
              <c16:uniqueId val="{00000007-8074-4329-A089-D81A4ABD755B}"/>
            </c:ext>
          </c:extLst>
        </c:ser>
        <c:dLbls>
          <c:showLegendKey val="0"/>
          <c:showVal val="0"/>
          <c:showCatName val="0"/>
          <c:showSerName val="0"/>
          <c:showPercent val="0"/>
          <c:showBubbleSize val="0"/>
          <c:showLeaderLines val="1"/>
        </c:dLbls>
        <c:firstSliceAng val="0"/>
      </c:pieChart>
      <c:spPr>
        <a:noFill/>
        <a:ln w="25358">
          <a:noFill/>
        </a:ln>
      </c:spPr>
    </c:plotArea>
    <c:plotVisOnly val="1"/>
    <c:dispBlanksAs val="gap"/>
    <c:showDLblsOverMax val="0"/>
  </c:chart>
  <c:spPr>
    <a:ln w="37910">
      <a:noFill/>
    </a:ln>
  </c:spPr>
  <c:txPr>
    <a:bodyPr/>
    <a:lstStyle/>
    <a:p>
      <a:pPr>
        <a:defRPr sz="1792"/>
      </a:pPr>
      <a:endParaRPr lang="es-CO"/>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Ventas</c:v>
                </c:pt>
              </c:strCache>
            </c:strRef>
          </c:tx>
          <c:spPr>
            <a:ln w="12700"/>
          </c:spPr>
          <c:dPt>
            <c:idx val="0"/>
            <c:bubble3D val="0"/>
            <c:spPr>
              <a:solidFill>
                <a:srgbClr val="295FA9"/>
              </a:solidFill>
              <a:ln w="12700">
                <a:solidFill>
                  <a:schemeClr val="bg1"/>
                </a:solidFill>
              </a:ln>
            </c:spPr>
            <c:extLst>
              <c:ext xmlns:c16="http://schemas.microsoft.com/office/drawing/2014/chart" uri="{C3380CC4-5D6E-409C-BE32-E72D297353CC}">
                <c16:uniqueId val="{00000001-12F8-46B1-91ED-5B137F60D602}"/>
              </c:ext>
            </c:extLst>
          </c:dPt>
          <c:dPt>
            <c:idx val="1"/>
            <c:bubble3D val="0"/>
            <c:spPr>
              <a:solidFill>
                <a:schemeClr val="bg1">
                  <a:lumMod val="85000"/>
                </a:schemeClr>
              </a:solidFill>
              <a:ln w="12700">
                <a:solidFill>
                  <a:schemeClr val="bg1"/>
                </a:solidFill>
              </a:ln>
            </c:spPr>
            <c:extLst>
              <c:ext xmlns:c16="http://schemas.microsoft.com/office/drawing/2014/chart" uri="{C3380CC4-5D6E-409C-BE32-E72D297353CC}">
                <c16:uniqueId val="{00000003-12F8-46B1-91ED-5B137F60D602}"/>
              </c:ext>
            </c:extLst>
          </c:dPt>
          <c:dPt>
            <c:idx val="2"/>
            <c:bubble3D val="0"/>
            <c:spPr>
              <a:solidFill>
                <a:schemeClr val="tx1">
                  <a:lumMod val="75000"/>
                  <a:lumOff val="25000"/>
                </a:schemeClr>
              </a:solidFill>
              <a:ln w="12700">
                <a:solidFill>
                  <a:schemeClr val="bg1"/>
                </a:solidFill>
              </a:ln>
            </c:spPr>
            <c:extLst>
              <c:ext xmlns:c16="http://schemas.microsoft.com/office/drawing/2014/chart" uri="{C3380CC4-5D6E-409C-BE32-E72D297353CC}">
                <c16:uniqueId val="{00000005-12F8-46B1-91ED-5B137F60D602}"/>
              </c:ext>
            </c:extLst>
          </c:dPt>
          <c:dPt>
            <c:idx val="3"/>
            <c:bubble3D val="0"/>
            <c:extLst>
              <c:ext xmlns:c16="http://schemas.microsoft.com/office/drawing/2014/chart" uri="{C3380CC4-5D6E-409C-BE32-E72D297353CC}">
                <c16:uniqueId val="{00000006-12F8-46B1-91ED-5B137F60D602}"/>
              </c:ext>
            </c:extLst>
          </c:dPt>
          <c:cat>
            <c:strRef>
              <c:f>Hoja1!$A$2:$A$5</c:f>
              <c:strCache>
                <c:ptCount val="4"/>
                <c:pt idx="0">
                  <c:v>1er trim.</c:v>
                </c:pt>
                <c:pt idx="1">
                  <c:v>2º trim.</c:v>
                </c:pt>
                <c:pt idx="2">
                  <c:v>3er trim.</c:v>
                </c:pt>
                <c:pt idx="3">
                  <c:v>4º trim.</c:v>
                </c:pt>
              </c:strCache>
            </c:strRef>
          </c:cat>
          <c:val>
            <c:numRef>
              <c:f>Hoja1!$B$2:$B$5</c:f>
              <c:numCache>
                <c:formatCode>General</c:formatCode>
                <c:ptCount val="4"/>
                <c:pt idx="0">
                  <c:v>60</c:v>
                </c:pt>
                <c:pt idx="1">
                  <c:v>40</c:v>
                </c:pt>
              </c:numCache>
            </c:numRef>
          </c:val>
          <c:extLst>
            <c:ext xmlns:c16="http://schemas.microsoft.com/office/drawing/2014/chart" uri="{C3380CC4-5D6E-409C-BE32-E72D297353CC}">
              <c16:uniqueId val="{00000007-12F8-46B1-91ED-5B137F60D602}"/>
            </c:ext>
          </c:extLst>
        </c:ser>
        <c:dLbls>
          <c:showLegendKey val="0"/>
          <c:showVal val="0"/>
          <c:showCatName val="0"/>
          <c:showSerName val="0"/>
          <c:showPercent val="0"/>
          <c:showBubbleSize val="0"/>
          <c:showLeaderLines val="1"/>
        </c:dLbls>
        <c:firstSliceAng val="0"/>
      </c:pieChart>
      <c:spPr>
        <a:noFill/>
        <a:ln w="25358">
          <a:noFill/>
        </a:ln>
      </c:spPr>
    </c:plotArea>
    <c:plotVisOnly val="1"/>
    <c:dispBlanksAs val="gap"/>
    <c:showDLblsOverMax val="0"/>
  </c:chart>
  <c:spPr>
    <a:ln w="37910">
      <a:noFill/>
    </a:ln>
  </c:spPr>
  <c:txPr>
    <a:bodyPr/>
    <a:lstStyle/>
    <a:p>
      <a:pPr>
        <a:defRPr sz="1792"/>
      </a:pPr>
      <a:endParaRPr lang="es-CO"/>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cat>
            <c:strRef>
              <c:f>Hoja1!$A$2:$A$14</c:f>
              <c:strCache>
                <c:ptCount val="4"/>
                <c:pt idx="0">
                  <c:v>Categoría 1</c:v>
                </c:pt>
                <c:pt idx="1">
                  <c:v>Categoría 2</c:v>
                </c:pt>
                <c:pt idx="2">
                  <c:v>Categoría 3</c:v>
                </c:pt>
                <c:pt idx="3">
                  <c:v>Categoría 4</c:v>
                </c:pt>
              </c:strCache>
            </c:strRef>
          </c:cat>
          <c:val>
            <c:numRef>
              <c:f>Hoja1!$B$2:$B$14</c:f>
              <c:numCache>
                <c:formatCode>General</c:formatCode>
                <c:ptCount val="13"/>
                <c:pt idx="0">
                  <c:v>100</c:v>
                </c:pt>
                <c:pt idx="1">
                  <c:v>100</c:v>
                </c:pt>
                <c:pt idx="2">
                  <c:v>100</c:v>
                </c:pt>
                <c:pt idx="3">
                  <c:v>100</c:v>
                </c:pt>
                <c:pt idx="4">
                  <c:v>100</c:v>
                </c:pt>
                <c:pt idx="5">
                  <c:v>100</c:v>
                </c:pt>
                <c:pt idx="6">
                  <c:v>100</c:v>
                </c:pt>
              </c:numCache>
            </c:numRef>
          </c:val>
          <c:extLst>
            <c:ext xmlns:c16="http://schemas.microsoft.com/office/drawing/2014/chart" uri="{C3380CC4-5D6E-409C-BE32-E72D297353CC}">
              <c16:uniqueId val="{00000000-3B1F-954A-BF45-6ABC72493506}"/>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200" b="1">
                    <a:solidFill>
                      <a:schemeClr val="tx1">
                        <a:lumMod val="75000"/>
                        <a:lumOff val="25000"/>
                      </a:schemeClr>
                    </a:solidFill>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Hoja1!$A$2:$A$14</c:f>
              <c:strCache>
                <c:ptCount val="4"/>
                <c:pt idx="0">
                  <c:v>Categoría 1</c:v>
                </c:pt>
                <c:pt idx="1">
                  <c:v>Categoría 2</c:v>
                </c:pt>
                <c:pt idx="2">
                  <c:v>Categoría 3</c:v>
                </c:pt>
                <c:pt idx="3">
                  <c:v>Categoría 4</c:v>
                </c:pt>
              </c:strCache>
            </c:strRef>
          </c:cat>
          <c:val>
            <c:numRef>
              <c:f>Hoja1!$C$2:$C$14</c:f>
              <c:numCache>
                <c:formatCode>General</c:formatCode>
                <c:ptCount val="13"/>
                <c:pt idx="0">
                  <c:v>47</c:v>
                </c:pt>
                <c:pt idx="1">
                  <c:v>35</c:v>
                </c:pt>
                <c:pt idx="2">
                  <c:v>12</c:v>
                </c:pt>
                <c:pt idx="3">
                  <c:v>12</c:v>
                </c:pt>
                <c:pt idx="4">
                  <c:v>6</c:v>
                </c:pt>
                <c:pt idx="5">
                  <c:v>6</c:v>
                </c:pt>
                <c:pt idx="6">
                  <c:v>12</c:v>
                </c:pt>
              </c:numCache>
            </c:numRef>
          </c:val>
          <c:extLst>
            <c:ext xmlns:c16="http://schemas.microsoft.com/office/drawing/2014/chart" uri="{C3380CC4-5D6E-409C-BE32-E72D297353CC}">
              <c16:uniqueId val="{00000001-3B1F-954A-BF45-6ABC72493506}"/>
            </c:ext>
          </c:extLst>
        </c:ser>
        <c:dLbls>
          <c:showLegendKey val="0"/>
          <c:showVal val="0"/>
          <c:showCatName val="0"/>
          <c:showSerName val="0"/>
          <c:showPercent val="0"/>
          <c:showBubbleSize val="0"/>
        </c:dLbls>
        <c:gapWidth val="51"/>
        <c:overlap val="100"/>
        <c:axId val="792071680"/>
        <c:axId val="944865280"/>
      </c:barChart>
      <c:catAx>
        <c:axId val="792071680"/>
        <c:scaling>
          <c:orientation val="maxMin"/>
        </c:scaling>
        <c:delete val="1"/>
        <c:axPos val="l"/>
        <c:numFmt formatCode="General" sourceLinked="0"/>
        <c:majorTickMark val="out"/>
        <c:minorTickMark val="none"/>
        <c:tickLblPos val="nextTo"/>
        <c:crossAx val="944865280"/>
        <c:crosses val="autoZero"/>
        <c:auto val="1"/>
        <c:lblAlgn val="ctr"/>
        <c:lblOffset val="100"/>
        <c:noMultiLvlLbl val="0"/>
      </c:catAx>
      <c:valAx>
        <c:axId val="944865280"/>
        <c:scaling>
          <c:orientation val="minMax"/>
          <c:max val="103"/>
          <c:min val="0"/>
        </c:scaling>
        <c:delete val="1"/>
        <c:axPos val="t"/>
        <c:numFmt formatCode="General" sourceLinked="1"/>
        <c:majorTickMark val="out"/>
        <c:minorTickMark val="none"/>
        <c:tickLblPos val="nextTo"/>
        <c:crossAx val="792071680"/>
        <c:crosses val="autoZero"/>
        <c:crossBetween val="between"/>
      </c:valAx>
    </c:plotArea>
    <c:plotVisOnly val="1"/>
    <c:dispBlanksAs val="gap"/>
    <c:showDLblsOverMax val="0"/>
  </c:chart>
  <c:txPr>
    <a:bodyPr/>
    <a:lstStyle/>
    <a:p>
      <a:pPr>
        <a:defRPr sz="1800"/>
      </a:pPr>
      <a:endParaRPr lang="es-CO"/>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Hoja1!$B$1</c:f>
              <c:strCache>
                <c:ptCount val="1"/>
                <c:pt idx="0">
                  <c:v>Ventas</c:v>
                </c:pt>
              </c:strCache>
            </c:strRef>
          </c:tx>
          <c:spPr>
            <a:ln w="12700"/>
          </c:spPr>
          <c:dPt>
            <c:idx val="0"/>
            <c:bubble3D val="0"/>
            <c:spPr>
              <a:solidFill>
                <a:srgbClr val="295FA9"/>
              </a:solidFill>
              <a:ln w="12700">
                <a:solidFill>
                  <a:schemeClr val="bg1"/>
                </a:solidFill>
              </a:ln>
            </c:spPr>
            <c:extLst>
              <c:ext xmlns:c16="http://schemas.microsoft.com/office/drawing/2014/chart" uri="{C3380CC4-5D6E-409C-BE32-E72D297353CC}">
                <c16:uniqueId val="{00000001-22D1-4F6D-904C-91CEE31F4928}"/>
              </c:ext>
            </c:extLst>
          </c:dPt>
          <c:dPt>
            <c:idx val="1"/>
            <c:bubble3D val="0"/>
            <c:spPr>
              <a:solidFill>
                <a:schemeClr val="bg1">
                  <a:lumMod val="85000"/>
                </a:schemeClr>
              </a:solidFill>
              <a:ln w="12700">
                <a:solidFill>
                  <a:schemeClr val="bg1"/>
                </a:solidFill>
              </a:ln>
            </c:spPr>
            <c:extLst>
              <c:ext xmlns:c16="http://schemas.microsoft.com/office/drawing/2014/chart" uri="{C3380CC4-5D6E-409C-BE32-E72D297353CC}">
                <c16:uniqueId val="{00000003-22D1-4F6D-904C-91CEE31F4928}"/>
              </c:ext>
            </c:extLst>
          </c:dPt>
          <c:dPt>
            <c:idx val="2"/>
            <c:bubble3D val="0"/>
            <c:spPr>
              <a:solidFill>
                <a:schemeClr val="tx1">
                  <a:lumMod val="75000"/>
                  <a:lumOff val="25000"/>
                </a:schemeClr>
              </a:solidFill>
              <a:ln w="12700">
                <a:solidFill>
                  <a:schemeClr val="bg1"/>
                </a:solidFill>
              </a:ln>
            </c:spPr>
            <c:extLst>
              <c:ext xmlns:c16="http://schemas.microsoft.com/office/drawing/2014/chart" uri="{C3380CC4-5D6E-409C-BE32-E72D297353CC}">
                <c16:uniqueId val="{00000005-22D1-4F6D-904C-91CEE31F4928}"/>
              </c:ext>
            </c:extLst>
          </c:dPt>
          <c:dPt>
            <c:idx val="3"/>
            <c:bubble3D val="0"/>
            <c:extLst>
              <c:ext xmlns:c16="http://schemas.microsoft.com/office/drawing/2014/chart" uri="{C3380CC4-5D6E-409C-BE32-E72D297353CC}">
                <c16:uniqueId val="{00000006-22D1-4F6D-904C-91CEE31F4928}"/>
              </c:ext>
            </c:extLst>
          </c:dPt>
          <c:cat>
            <c:strRef>
              <c:f>Hoja1!$A$2:$A$5</c:f>
              <c:strCache>
                <c:ptCount val="4"/>
                <c:pt idx="0">
                  <c:v>1er trim.</c:v>
                </c:pt>
                <c:pt idx="1">
                  <c:v>2º trim.</c:v>
                </c:pt>
                <c:pt idx="2">
                  <c:v>3er trim.</c:v>
                </c:pt>
                <c:pt idx="3">
                  <c:v>4º trim.</c:v>
                </c:pt>
              </c:strCache>
            </c:strRef>
          </c:cat>
          <c:val>
            <c:numRef>
              <c:f>Hoja1!$B$2:$B$5</c:f>
              <c:numCache>
                <c:formatCode>General</c:formatCode>
                <c:ptCount val="4"/>
                <c:pt idx="0">
                  <c:v>83</c:v>
                </c:pt>
                <c:pt idx="1">
                  <c:v>17</c:v>
                </c:pt>
              </c:numCache>
            </c:numRef>
          </c:val>
          <c:extLst>
            <c:ext xmlns:c16="http://schemas.microsoft.com/office/drawing/2014/chart" uri="{C3380CC4-5D6E-409C-BE32-E72D297353CC}">
              <c16:uniqueId val="{00000007-22D1-4F6D-904C-91CEE31F4928}"/>
            </c:ext>
          </c:extLst>
        </c:ser>
        <c:dLbls>
          <c:showLegendKey val="0"/>
          <c:showVal val="0"/>
          <c:showCatName val="0"/>
          <c:showSerName val="0"/>
          <c:showPercent val="0"/>
          <c:showBubbleSize val="0"/>
          <c:showLeaderLines val="1"/>
        </c:dLbls>
        <c:firstSliceAng val="0"/>
      </c:pieChart>
      <c:spPr>
        <a:noFill/>
        <a:ln w="25358">
          <a:noFill/>
        </a:ln>
      </c:spPr>
    </c:plotArea>
    <c:plotVisOnly val="1"/>
    <c:dispBlanksAs val="gap"/>
    <c:showDLblsOverMax val="0"/>
  </c:chart>
  <c:spPr>
    <a:ln w="37910">
      <a:noFill/>
    </a:ln>
  </c:spPr>
  <c:txPr>
    <a:bodyPr/>
    <a:lstStyle/>
    <a:p>
      <a:pPr>
        <a:defRPr sz="1792"/>
      </a:pPr>
      <a:endParaRPr lang="es-CO"/>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cat>
            <c:strRef>
              <c:f>Hoja1!$A$2</c:f>
              <c:strCache>
                <c:ptCount val="1"/>
                <c:pt idx="0">
                  <c:v>Categoría 1</c:v>
                </c:pt>
              </c:strCache>
            </c:strRef>
          </c:cat>
          <c:val>
            <c:numRef>
              <c:f>Hoja1!$B$2</c:f>
              <c:numCache>
                <c:formatCode>General</c:formatCode>
                <c:ptCount val="1"/>
                <c:pt idx="0">
                  <c:v>100</c:v>
                </c:pt>
              </c:numCache>
            </c:numRef>
          </c:val>
          <c:extLst>
            <c:ext xmlns:c16="http://schemas.microsoft.com/office/drawing/2014/chart" uri="{C3380CC4-5D6E-409C-BE32-E72D297353CC}">
              <c16:uniqueId val="{00000000-FF03-4B42-98D6-E4B66B073128}"/>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cat>
            <c:strRef>
              <c:f>Hoja1!$A$2</c:f>
              <c:strCache>
                <c:ptCount val="1"/>
                <c:pt idx="0">
                  <c:v>Categoría 1</c:v>
                </c:pt>
              </c:strCache>
            </c:strRef>
          </c:cat>
          <c:val>
            <c:numRef>
              <c:f>Hoja1!$C$2</c:f>
              <c:numCache>
                <c:formatCode>General</c:formatCode>
                <c:ptCount val="1"/>
                <c:pt idx="0">
                  <c:v>100</c:v>
                </c:pt>
              </c:numCache>
            </c:numRef>
          </c:val>
          <c:extLst>
            <c:ext xmlns:c16="http://schemas.microsoft.com/office/drawing/2014/chart" uri="{C3380CC4-5D6E-409C-BE32-E72D297353CC}">
              <c16:uniqueId val="{00000001-FF03-4B42-98D6-E4B66B073128}"/>
            </c:ext>
          </c:extLst>
        </c:ser>
        <c:dLbls>
          <c:showLegendKey val="0"/>
          <c:showVal val="0"/>
          <c:showCatName val="0"/>
          <c:showSerName val="0"/>
          <c:showPercent val="0"/>
          <c:showBubbleSize val="0"/>
        </c:dLbls>
        <c:gapWidth val="19"/>
        <c:overlap val="100"/>
        <c:axId val="785041408"/>
        <c:axId val="729525632"/>
      </c:barChart>
      <c:catAx>
        <c:axId val="785041408"/>
        <c:scaling>
          <c:orientation val="minMax"/>
        </c:scaling>
        <c:delete val="1"/>
        <c:axPos val="b"/>
        <c:numFmt formatCode="General" sourceLinked="0"/>
        <c:majorTickMark val="out"/>
        <c:minorTickMark val="none"/>
        <c:tickLblPos val="nextTo"/>
        <c:crossAx val="729525632"/>
        <c:crosses val="autoZero"/>
        <c:auto val="1"/>
        <c:lblAlgn val="ctr"/>
        <c:lblOffset val="100"/>
        <c:noMultiLvlLbl val="0"/>
      </c:catAx>
      <c:valAx>
        <c:axId val="729525632"/>
        <c:scaling>
          <c:orientation val="minMax"/>
          <c:max val="101"/>
          <c:min val="0"/>
        </c:scaling>
        <c:delete val="1"/>
        <c:axPos val="l"/>
        <c:numFmt formatCode="General" sourceLinked="1"/>
        <c:majorTickMark val="out"/>
        <c:minorTickMark val="none"/>
        <c:tickLblPos val="nextTo"/>
        <c:crossAx val="785041408"/>
        <c:crosses val="autoZero"/>
        <c:crossBetween val="between"/>
      </c:valAx>
    </c:plotArea>
    <c:plotVisOnly val="1"/>
    <c:dispBlanksAs val="gap"/>
    <c:showDLblsOverMax val="0"/>
  </c:chart>
  <c:txPr>
    <a:bodyPr/>
    <a:lstStyle/>
    <a:p>
      <a:pPr>
        <a:defRPr sz="1800"/>
      </a:pPr>
      <a:endParaRPr lang="es-CO"/>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cat>
            <c:strRef>
              <c:f>Hoja1!$A$2:$A$14</c:f>
              <c:strCache>
                <c:ptCount val="4"/>
                <c:pt idx="0">
                  <c:v>Categoría 1</c:v>
                </c:pt>
                <c:pt idx="1">
                  <c:v>Categoría 2</c:v>
                </c:pt>
                <c:pt idx="2">
                  <c:v>Categoría 3</c:v>
                </c:pt>
                <c:pt idx="3">
                  <c:v>Categoría 4</c:v>
                </c:pt>
              </c:strCache>
            </c:strRef>
          </c:cat>
          <c:val>
            <c:numRef>
              <c:f>Hoja1!$B$2:$B$14</c:f>
              <c:numCache>
                <c:formatCode>General</c:formatCode>
                <c:ptCount val="13"/>
                <c:pt idx="0">
                  <c:v>100</c:v>
                </c:pt>
                <c:pt idx="1">
                  <c:v>100</c:v>
                </c:pt>
                <c:pt idx="2">
                  <c:v>100</c:v>
                </c:pt>
                <c:pt idx="3">
                  <c:v>100</c:v>
                </c:pt>
                <c:pt idx="4">
                  <c:v>100</c:v>
                </c:pt>
                <c:pt idx="5">
                  <c:v>100</c:v>
                </c:pt>
                <c:pt idx="6">
                  <c:v>100</c:v>
                </c:pt>
                <c:pt idx="7">
                  <c:v>100</c:v>
                </c:pt>
                <c:pt idx="8">
                  <c:v>100</c:v>
                </c:pt>
                <c:pt idx="9">
                  <c:v>100</c:v>
                </c:pt>
                <c:pt idx="10">
                  <c:v>100</c:v>
                </c:pt>
                <c:pt idx="11">
                  <c:v>100</c:v>
                </c:pt>
                <c:pt idx="12">
                  <c:v>100</c:v>
                </c:pt>
              </c:numCache>
            </c:numRef>
          </c:val>
          <c:extLst>
            <c:ext xmlns:c16="http://schemas.microsoft.com/office/drawing/2014/chart" uri="{C3380CC4-5D6E-409C-BE32-E72D297353CC}">
              <c16:uniqueId val="{00000000-022B-AC42-A5E0-5158DB2FB552}"/>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200" b="1">
                    <a:solidFill>
                      <a:schemeClr val="tx1">
                        <a:lumMod val="75000"/>
                        <a:lumOff val="25000"/>
                      </a:schemeClr>
                    </a:solidFill>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Hoja1!$A$2:$A$14</c:f>
              <c:strCache>
                <c:ptCount val="4"/>
                <c:pt idx="0">
                  <c:v>Categoría 1</c:v>
                </c:pt>
                <c:pt idx="1">
                  <c:v>Categoría 2</c:v>
                </c:pt>
                <c:pt idx="2">
                  <c:v>Categoría 3</c:v>
                </c:pt>
                <c:pt idx="3">
                  <c:v>Categoría 4</c:v>
                </c:pt>
              </c:strCache>
            </c:strRef>
          </c:cat>
          <c:val>
            <c:numRef>
              <c:f>Hoja1!$C$2:$C$14</c:f>
              <c:numCache>
                <c:formatCode>General</c:formatCode>
                <c:ptCount val="13"/>
                <c:pt idx="0">
                  <c:v>10</c:v>
                </c:pt>
                <c:pt idx="1">
                  <c:v>10</c:v>
                </c:pt>
                <c:pt idx="2">
                  <c:v>9</c:v>
                </c:pt>
                <c:pt idx="3">
                  <c:v>8</c:v>
                </c:pt>
                <c:pt idx="4">
                  <c:v>8</c:v>
                </c:pt>
                <c:pt idx="5">
                  <c:v>8</c:v>
                </c:pt>
                <c:pt idx="6">
                  <c:v>8</c:v>
                </c:pt>
                <c:pt idx="7">
                  <c:v>5</c:v>
                </c:pt>
                <c:pt idx="8">
                  <c:v>5</c:v>
                </c:pt>
                <c:pt idx="9">
                  <c:v>5</c:v>
                </c:pt>
                <c:pt idx="10">
                  <c:v>4</c:v>
                </c:pt>
                <c:pt idx="11">
                  <c:v>3</c:v>
                </c:pt>
                <c:pt idx="12">
                  <c:v>3</c:v>
                </c:pt>
              </c:numCache>
            </c:numRef>
          </c:val>
          <c:extLst>
            <c:ext xmlns:c16="http://schemas.microsoft.com/office/drawing/2014/chart" uri="{C3380CC4-5D6E-409C-BE32-E72D297353CC}">
              <c16:uniqueId val="{00000001-022B-AC42-A5E0-5158DB2FB552}"/>
            </c:ext>
          </c:extLst>
        </c:ser>
        <c:dLbls>
          <c:showLegendKey val="0"/>
          <c:showVal val="0"/>
          <c:showCatName val="0"/>
          <c:showSerName val="0"/>
          <c:showPercent val="0"/>
          <c:showBubbleSize val="0"/>
        </c:dLbls>
        <c:gapWidth val="51"/>
        <c:overlap val="100"/>
        <c:axId val="845502976"/>
        <c:axId val="801106752"/>
      </c:barChart>
      <c:catAx>
        <c:axId val="845502976"/>
        <c:scaling>
          <c:orientation val="maxMin"/>
        </c:scaling>
        <c:delete val="1"/>
        <c:axPos val="l"/>
        <c:numFmt formatCode="General" sourceLinked="0"/>
        <c:majorTickMark val="out"/>
        <c:minorTickMark val="none"/>
        <c:tickLblPos val="nextTo"/>
        <c:crossAx val="801106752"/>
        <c:crosses val="autoZero"/>
        <c:auto val="1"/>
        <c:lblAlgn val="ctr"/>
        <c:lblOffset val="100"/>
        <c:noMultiLvlLbl val="0"/>
      </c:catAx>
      <c:valAx>
        <c:axId val="801106752"/>
        <c:scaling>
          <c:orientation val="minMax"/>
          <c:max val="103"/>
          <c:min val="0"/>
        </c:scaling>
        <c:delete val="1"/>
        <c:axPos val="t"/>
        <c:numFmt formatCode="General" sourceLinked="1"/>
        <c:majorTickMark val="out"/>
        <c:minorTickMark val="none"/>
        <c:tickLblPos val="nextTo"/>
        <c:crossAx val="845502976"/>
        <c:crosses val="autoZero"/>
        <c:crossBetween val="between"/>
      </c:valAx>
    </c:plotArea>
    <c:plotVisOnly val="1"/>
    <c:dispBlanksAs val="gap"/>
    <c:showDLblsOverMax val="0"/>
  </c:chart>
  <c:txPr>
    <a:bodyPr/>
    <a:lstStyle/>
    <a:p>
      <a:pPr>
        <a:defRPr sz="1800"/>
      </a:pPr>
      <a:endParaRPr lang="es-CO"/>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cat>
            <c:strRef>
              <c:f>Hoja1!$A$2:$A$14</c:f>
              <c:strCache>
                <c:ptCount val="4"/>
                <c:pt idx="0">
                  <c:v>Categoría 1</c:v>
                </c:pt>
                <c:pt idx="1">
                  <c:v>Categoría 2</c:v>
                </c:pt>
                <c:pt idx="2">
                  <c:v>Categoría 3</c:v>
                </c:pt>
                <c:pt idx="3">
                  <c:v>Categoría 4</c:v>
                </c:pt>
              </c:strCache>
            </c:strRef>
          </c:cat>
          <c:val>
            <c:numRef>
              <c:f>Hoja1!$B$2:$B$14</c:f>
              <c:numCache>
                <c:formatCode>General</c:formatCode>
                <c:ptCount val="13"/>
                <c:pt idx="0">
                  <c:v>100</c:v>
                </c:pt>
                <c:pt idx="1">
                  <c:v>100</c:v>
                </c:pt>
                <c:pt idx="2">
                  <c:v>100</c:v>
                </c:pt>
                <c:pt idx="3">
                  <c:v>100</c:v>
                </c:pt>
                <c:pt idx="4">
                  <c:v>100</c:v>
                </c:pt>
                <c:pt idx="5">
                  <c:v>100</c:v>
                </c:pt>
                <c:pt idx="6">
                  <c:v>100</c:v>
                </c:pt>
                <c:pt idx="7">
                  <c:v>100</c:v>
                </c:pt>
                <c:pt idx="8">
                  <c:v>100</c:v>
                </c:pt>
                <c:pt idx="9">
                  <c:v>100</c:v>
                </c:pt>
                <c:pt idx="10">
                  <c:v>100</c:v>
                </c:pt>
                <c:pt idx="11">
                  <c:v>100</c:v>
                </c:pt>
                <c:pt idx="12">
                  <c:v>100</c:v>
                </c:pt>
              </c:numCache>
            </c:numRef>
          </c:val>
          <c:extLst>
            <c:ext xmlns:c16="http://schemas.microsoft.com/office/drawing/2014/chart" uri="{C3380CC4-5D6E-409C-BE32-E72D297353CC}">
              <c16:uniqueId val="{00000000-A2CF-F144-ABDD-259FF5DED495}"/>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200" b="1">
                    <a:solidFill>
                      <a:schemeClr val="tx1">
                        <a:lumMod val="75000"/>
                        <a:lumOff val="25000"/>
                      </a:schemeClr>
                    </a:solidFill>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Hoja1!$A$2:$A$14</c:f>
              <c:strCache>
                <c:ptCount val="4"/>
                <c:pt idx="0">
                  <c:v>Categoría 1</c:v>
                </c:pt>
                <c:pt idx="1">
                  <c:v>Categoría 2</c:v>
                </c:pt>
                <c:pt idx="2">
                  <c:v>Categoría 3</c:v>
                </c:pt>
                <c:pt idx="3">
                  <c:v>Categoría 4</c:v>
                </c:pt>
              </c:strCache>
            </c:strRef>
          </c:cat>
          <c:val>
            <c:numRef>
              <c:f>Hoja1!$C$2:$C$14</c:f>
              <c:numCache>
                <c:formatCode>General</c:formatCode>
                <c:ptCount val="13"/>
                <c:pt idx="0">
                  <c:v>3</c:v>
                </c:pt>
                <c:pt idx="1">
                  <c:v>3</c:v>
                </c:pt>
                <c:pt idx="2">
                  <c:v>3</c:v>
                </c:pt>
                <c:pt idx="3">
                  <c:v>3</c:v>
                </c:pt>
                <c:pt idx="4">
                  <c:v>2</c:v>
                </c:pt>
                <c:pt idx="5">
                  <c:v>2</c:v>
                </c:pt>
                <c:pt idx="6">
                  <c:v>2</c:v>
                </c:pt>
                <c:pt idx="7">
                  <c:v>2</c:v>
                </c:pt>
                <c:pt idx="8">
                  <c:v>2</c:v>
                </c:pt>
                <c:pt idx="9">
                  <c:v>1</c:v>
                </c:pt>
                <c:pt idx="10">
                  <c:v>1</c:v>
                </c:pt>
                <c:pt idx="11">
                  <c:v>1</c:v>
                </c:pt>
                <c:pt idx="12">
                  <c:v>1</c:v>
                </c:pt>
              </c:numCache>
            </c:numRef>
          </c:val>
          <c:extLst>
            <c:ext xmlns:c16="http://schemas.microsoft.com/office/drawing/2014/chart" uri="{C3380CC4-5D6E-409C-BE32-E72D297353CC}">
              <c16:uniqueId val="{00000001-A2CF-F144-ABDD-259FF5DED495}"/>
            </c:ext>
          </c:extLst>
        </c:ser>
        <c:dLbls>
          <c:showLegendKey val="0"/>
          <c:showVal val="0"/>
          <c:showCatName val="0"/>
          <c:showSerName val="0"/>
          <c:showPercent val="0"/>
          <c:showBubbleSize val="0"/>
        </c:dLbls>
        <c:gapWidth val="51"/>
        <c:overlap val="100"/>
        <c:axId val="927867904"/>
        <c:axId val="944868160"/>
      </c:barChart>
      <c:catAx>
        <c:axId val="927867904"/>
        <c:scaling>
          <c:orientation val="maxMin"/>
        </c:scaling>
        <c:delete val="1"/>
        <c:axPos val="l"/>
        <c:numFmt formatCode="General" sourceLinked="0"/>
        <c:majorTickMark val="out"/>
        <c:minorTickMark val="none"/>
        <c:tickLblPos val="nextTo"/>
        <c:crossAx val="944868160"/>
        <c:crosses val="autoZero"/>
        <c:auto val="1"/>
        <c:lblAlgn val="ctr"/>
        <c:lblOffset val="100"/>
        <c:noMultiLvlLbl val="0"/>
      </c:catAx>
      <c:valAx>
        <c:axId val="944868160"/>
        <c:scaling>
          <c:orientation val="minMax"/>
          <c:max val="103"/>
          <c:min val="0"/>
        </c:scaling>
        <c:delete val="1"/>
        <c:axPos val="t"/>
        <c:numFmt formatCode="General" sourceLinked="1"/>
        <c:majorTickMark val="out"/>
        <c:minorTickMark val="none"/>
        <c:tickLblPos val="nextTo"/>
        <c:crossAx val="927867904"/>
        <c:crosses val="autoZero"/>
        <c:crossBetween val="between"/>
      </c:valAx>
    </c:plotArea>
    <c:plotVisOnly val="1"/>
    <c:dispBlanksAs val="gap"/>
    <c:showDLblsOverMax val="0"/>
  </c:chart>
  <c:txPr>
    <a:bodyPr/>
    <a:lstStyle/>
    <a:p>
      <a:pPr>
        <a:defRPr sz="1800"/>
      </a:pPr>
      <a:endParaRPr lang="es-CO"/>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Ventas</c:v>
                </c:pt>
              </c:strCache>
            </c:strRef>
          </c:tx>
          <c:spPr>
            <a:ln w="12700"/>
          </c:spPr>
          <c:dPt>
            <c:idx val="0"/>
            <c:bubble3D val="0"/>
            <c:spPr>
              <a:solidFill>
                <a:srgbClr val="1DA9E2"/>
              </a:solidFill>
              <a:ln w="12700">
                <a:solidFill>
                  <a:schemeClr val="bg1"/>
                </a:solidFill>
              </a:ln>
            </c:spPr>
            <c:extLst>
              <c:ext xmlns:c16="http://schemas.microsoft.com/office/drawing/2014/chart" uri="{C3380CC4-5D6E-409C-BE32-E72D297353CC}">
                <c16:uniqueId val="{00000001-A35C-4ADA-9FBA-EB6744212461}"/>
              </c:ext>
            </c:extLst>
          </c:dPt>
          <c:dPt>
            <c:idx val="1"/>
            <c:bubble3D val="0"/>
            <c:spPr>
              <a:solidFill>
                <a:schemeClr val="bg1">
                  <a:lumMod val="85000"/>
                </a:schemeClr>
              </a:solidFill>
              <a:ln w="12700">
                <a:solidFill>
                  <a:schemeClr val="bg1"/>
                </a:solidFill>
              </a:ln>
            </c:spPr>
            <c:extLst>
              <c:ext xmlns:c16="http://schemas.microsoft.com/office/drawing/2014/chart" uri="{C3380CC4-5D6E-409C-BE32-E72D297353CC}">
                <c16:uniqueId val="{00000003-A35C-4ADA-9FBA-EB6744212461}"/>
              </c:ext>
            </c:extLst>
          </c:dPt>
          <c:dPt>
            <c:idx val="2"/>
            <c:bubble3D val="0"/>
            <c:spPr>
              <a:solidFill>
                <a:schemeClr val="tx1">
                  <a:lumMod val="75000"/>
                  <a:lumOff val="25000"/>
                </a:schemeClr>
              </a:solidFill>
              <a:ln w="12700">
                <a:solidFill>
                  <a:schemeClr val="bg1"/>
                </a:solidFill>
              </a:ln>
            </c:spPr>
            <c:extLst>
              <c:ext xmlns:c16="http://schemas.microsoft.com/office/drawing/2014/chart" uri="{C3380CC4-5D6E-409C-BE32-E72D297353CC}">
                <c16:uniqueId val="{00000005-A35C-4ADA-9FBA-EB6744212461}"/>
              </c:ext>
            </c:extLst>
          </c:dPt>
          <c:dPt>
            <c:idx val="3"/>
            <c:bubble3D val="0"/>
            <c:extLst>
              <c:ext xmlns:c16="http://schemas.microsoft.com/office/drawing/2014/chart" uri="{C3380CC4-5D6E-409C-BE32-E72D297353CC}">
                <c16:uniqueId val="{00000006-A35C-4ADA-9FBA-EB6744212461}"/>
              </c:ext>
            </c:extLst>
          </c:dPt>
          <c:cat>
            <c:strRef>
              <c:f>Hoja1!$A$2:$A$5</c:f>
              <c:strCache>
                <c:ptCount val="4"/>
                <c:pt idx="0">
                  <c:v>1er trim.</c:v>
                </c:pt>
                <c:pt idx="1">
                  <c:v>2º trim.</c:v>
                </c:pt>
                <c:pt idx="2">
                  <c:v>3er trim.</c:v>
                </c:pt>
                <c:pt idx="3">
                  <c:v>4º trim.</c:v>
                </c:pt>
              </c:strCache>
            </c:strRef>
          </c:cat>
          <c:val>
            <c:numRef>
              <c:f>Hoja1!$B$2:$B$5</c:f>
              <c:numCache>
                <c:formatCode>General</c:formatCode>
                <c:ptCount val="4"/>
                <c:pt idx="0">
                  <c:v>15</c:v>
                </c:pt>
                <c:pt idx="1">
                  <c:v>85</c:v>
                </c:pt>
              </c:numCache>
            </c:numRef>
          </c:val>
          <c:extLst>
            <c:ext xmlns:c16="http://schemas.microsoft.com/office/drawing/2014/chart" uri="{C3380CC4-5D6E-409C-BE32-E72D297353CC}">
              <c16:uniqueId val="{00000007-A35C-4ADA-9FBA-EB6744212461}"/>
            </c:ext>
          </c:extLst>
        </c:ser>
        <c:dLbls>
          <c:showLegendKey val="0"/>
          <c:showVal val="0"/>
          <c:showCatName val="0"/>
          <c:showSerName val="0"/>
          <c:showPercent val="0"/>
          <c:showBubbleSize val="0"/>
          <c:showLeaderLines val="1"/>
        </c:dLbls>
        <c:firstSliceAng val="0"/>
      </c:pieChart>
      <c:spPr>
        <a:noFill/>
        <a:ln w="25358">
          <a:noFill/>
        </a:ln>
      </c:spPr>
    </c:plotArea>
    <c:plotVisOnly val="1"/>
    <c:dispBlanksAs val="gap"/>
    <c:showDLblsOverMax val="0"/>
  </c:chart>
  <c:spPr>
    <a:ln w="37910">
      <a:noFill/>
    </a:ln>
  </c:spPr>
  <c:txPr>
    <a:bodyPr/>
    <a:lstStyle/>
    <a:p>
      <a:pPr>
        <a:defRPr sz="1792"/>
      </a:pPr>
      <a:endParaRPr lang="es-CO"/>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Ventas</c:v>
                </c:pt>
              </c:strCache>
            </c:strRef>
          </c:tx>
          <c:spPr>
            <a:ln w="12700"/>
          </c:spPr>
          <c:dPt>
            <c:idx val="0"/>
            <c:bubble3D val="0"/>
            <c:spPr>
              <a:solidFill>
                <a:srgbClr val="295FA9"/>
              </a:solidFill>
              <a:ln w="12700">
                <a:solidFill>
                  <a:schemeClr val="bg1"/>
                </a:solidFill>
              </a:ln>
            </c:spPr>
            <c:extLst>
              <c:ext xmlns:c16="http://schemas.microsoft.com/office/drawing/2014/chart" uri="{C3380CC4-5D6E-409C-BE32-E72D297353CC}">
                <c16:uniqueId val="{00000001-E8C2-4D5D-B80B-FC9AFBE6F874}"/>
              </c:ext>
            </c:extLst>
          </c:dPt>
          <c:dPt>
            <c:idx val="1"/>
            <c:bubble3D val="0"/>
            <c:spPr>
              <a:solidFill>
                <a:schemeClr val="bg1">
                  <a:lumMod val="85000"/>
                </a:schemeClr>
              </a:solidFill>
              <a:ln w="12700">
                <a:solidFill>
                  <a:schemeClr val="bg1"/>
                </a:solidFill>
              </a:ln>
            </c:spPr>
            <c:extLst>
              <c:ext xmlns:c16="http://schemas.microsoft.com/office/drawing/2014/chart" uri="{C3380CC4-5D6E-409C-BE32-E72D297353CC}">
                <c16:uniqueId val="{00000003-E8C2-4D5D-B80B-FC9AFBE6F874}"/>
              </c:ext>
            </c:extLst>
          </c:dPt>
          <c:dPt>
            <c:idx val="2"/>
            <c:bubble3D val="0"/>
            <c:spPr>
              <a:solidFill>
                <a:schemeClr val="tx1">
                  <a:lumMod val="75000"/>
                  <a:lumOff val="25000"/>
                </a:schemeClr>
              </a:solidFill>
              <a:ln w="12700">
                <a:solidFill>
                  <a:schemeClr val="bg1"/>
                </a:solidFill>
              </a:ln>
            </c:spPr>
            <c:extLst>
              <c:ext xmlns:c16="http://schemas.microsoft.com/office/drawing/2014/chart" uri="{C3380CC4-5D6E-409C-BE32-E72D297353CC}">
                <c16:uniqueId val="{00000005-E8C2-4D5D-B80B-FC9AFBE6F874}"/>
              </c:ext>
            </c:extLst>
          </c:dPt>
          <c:dPt>
            <c:idx val="3"/>
            <c:bubble3D val="0"/>
            <c:extLst>
              <c:ext xmlns:c16="http://schemas.microsoft.com/office/drawing/2014/chart" uri="{C3380CC4-5D6E-409C-BE32-E72D297353CC}">
                <c16:uniqueId val="{00000006-E8C2-4D5D-B80B-FC9AFBE6F874}"/>
              </c:ext>
            </c:extLst>
          </c:dPt>
          <c:cat>
            <c:strRef>
              <c:f>Hoja1!$A$2:$A$5</c:f>
              <c:strCache>
                <c:ptCount val="4"/>
                <c:pt idx="0">
                  <c:v>1er trim.</c:v>
                </c:pt>
                <c:pt idx="1">
                  <c:v>2º trim.</c:v>
                </c:pt>
                <c:pt idx="2">
                  <c:v>3er trim.</c:v>
                </c:pt>
                <c:pt idx="3">
                  <c:v>4º trim.</c:v>
                </c:pt>
              </c:strCache>
            </c:strRef>
          </c:cat>
          <c:val>
            <c:numRef>
              <c:f>Hoja1!$B$2:$B$5</c:f>
              <c:numCache>
                <c:formatCode>General</c:formatCode>
                <c:ptCount val="4"/>
                <c:pt idx="0">
                  <c:v>12</c:v>
                </c:pt>
                <c:pt idx="1">
                  <c:v>88</c:v>
                </c:pt>
              </c:numCache>
            </c:numRef>
          </c:val>
          <c:extLst>
            <c:ext xmlns:c16="http://schemas.microsoft.com/office/drawing/2014/chart" uri="{C3380CC4-5D6E-409C-BE32-E72D297353CC}">
              <c16:uniqueId val="{00000007-E8C2-4D5D-B80B-FC9AFBE6F874}"/>
            </c:ext>
          </c:extLst>
        </c:ser>
        <c:dLbls>
          <c:showLegendKey val="0"/>
          <c:showVal val="0"/>
          <c:showCatName val="0"/>
          <c:showSerName val="0"/>
          <c:showPercent val="0"/>
          <c:showBubbleSize val="0"/>
          <c:showLeaderLines val="1"/>
        </c:dLbls>
        <c:firstSliceAng val="0"/>
      </c:pieChart>
      <c:spPr>
        <a:noFill/>
        <a:ln w="25358">
          <a:noFill/>
        </a:ln>
      </c:spPr>
    </c:plotArea>
    <c:plotVisOnly val="1"/>
    <c:dispBlanksAs val="gap"/>
    <c:showDLblsOverMax val="0"/>
  </c:chart>
  <c:spPr>
    <a:ln w="37910">
      <a:noFill/>
    </a:ln>
  </c:spPr>
  <c:txPr>
    <a:bodyPr/>
    <a:lstStyle/>
    <a:p>
      <a:pPr>
        <a:defRPr sz="1792"/>
      </a:pPr>
      <a:endParaRPr lang="es-CO"/>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cat>
            <c:strRef>
              <c:f>Hoja1!$A$2:$A$7</c:f>
              <c:strCache>
                <c:ptCount val="2"/>
                <c:pt idx="0">
                  <c:v>Categoría 1</c:v>
                </c:pt>
                <c:pt idx="1">
                  <c:v>Categoría 2</c:v>
                </c:pt>
              </c:strCache>
            </c:strRef>
          </c:cat>
          <c:val>
            <c:numRef>
              <c:f>Hoja1!$B$2:$B$7</c:f>
              <c:numCache>
                <c:formatCode>General</c:formatCode>
                <c:ptCount val="6"/>
                <c:pt idx="0">
                  <c:v>100</c:v>
                </c:pt>
                <c:pt idx="1">
                  <c:v>100</c:v>
                </c:pt>
                <c:pt idx="2">
                  <c:v>100</c:v>
                </c:pt>
                <c:pt idx="3">
                  <c:v>100</c:v>
                </c:pt>
              </c:numCache>
            </c:numRef>
          </c:val>
          <c:extLst>
            <c:ext xmlns:c16="http://schemas.microsoft.com/office/drawing/2014/chart" uri="{C3380CC4-5D6E-409C-BE32-E72D297353CC}">
              <c16:uniqueId val="{00000000-F892-4174-9C66-AFF6D804D78D}"/>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cat>
            <c:strRef>
              <c:f>Hoja1!$A$2:$A$7</c:f>
              <c:strCache>
                <c:ptCount val="2"/>
                <c:pt idx="0">
                  <c:v>Categoría 1</c:v>
                </c:pt>
                <c:pt idx="1">
                  <c:v>Categoría 2</c:v>
                </c:pt>
              </c:strCache>
            </c:strRef>
          </c:cat>
          <c:val>
            <c:numRef>
              <c:f>Hoja1!$C$2:$C$7</c:f>
              <c:numCache>
                <c:formatCode>General</c:formatCode>
                <c:ptCount val="6"/>
                <c:pt idx="0">
                  <c:v>13</c:v>
                </c:pt>
                <c:pt idx="1">
                  <c:v>13</c:v>
                </c:pt>
                <c:pt idx="2">
                  <c:v>62</c:v>
                </c:pt>
                <c:pt idx="3">
                  <c:v>12</c:v>
                </c:pt>
              </c:numCache>
            </c:numRef>
          </c:val>
          <c:extLst>
            <c:ext xmlns:c16="http://schemas.microsoft.com/office/drawing/2014/chart" uri="{C3380CC4-5D6E-409C-BE32-E72D297353CC}">
              <c16:uniqueId val="{00000001-F892-4174-9C66-AFF6D804D78D}"/>
            </c:ext>
          </c:extLst>
        </c:ser>
        <c:dLbls>
          <c:showLegendKey val="0"/>
          <c:showVal val="0"/>
          <c:showCatName val="0"/>
          <c:showSerName val="0"/>
          <c:showPercent val="0"/>
          <c:showBubbleSize val="0"/>
        </c:dLbls>
        <c:gapWidth val="19"/>
        <c:overlap val="100"/>
        <c:axId val="927255040"/>
        <c:axId val="801108480"/>
      </c:barChart>
      <c:catAx>
        <c:axId val="927255040"/>
        <c:scaling>
          <c:orientation val="minMax"/>
        </c:scaling>
        <c:delete val="1"/>
        <c:axPos val="b"/>
        <c:numFmt formatCode="General" sourceLinked="0"/>
        <c:majorTickMark val="out"/>
        <c:minorTickMark val="none"/>
        <c:tickLblPos val="nextTo"/>
        <c:crossAx val="801108480"/>
        <c:crosses val="autoZero"/>
        <c:auto val="1"/>
        <c:lblAlgn val="ctr"/>
        <c:lblOffset val="100"/>
        <c:noMultiLvlLbl val="0"/>
      </c:catAx>
      <c:valAx>
        <c:axId val="801108480"/>
        <c:scaling>
          <c:orientation val="minMax"/>
          <c:max val="101"/>
          <c:min val="0"/>
        </c:scaling>
        <c:delete val="1"/>
        <c:axPos val="l"/>
        <c:numFmt formatCode="General" sourceLinked="1"/>
        <c:majorTickMark val="out"/>
        <c:minorTickMark val="none"/>
        <c:tickLblPos val="nextTo"/>
        <c:crossAx val="927255040"/>
        <c:crosses val="autoZero"/>
        <c:crossBetween val="between"/>
      </c:valAx>
    </c:plotArea>
    <c:plotVisOnly val="1"/>
    <c:dispBlanksAs val="gap"/>
    <c:showDLblsOverMax val="0"/>
  </c:chart>
  <c:txPr>
    <a:bodyPr/>
    <a:lstStyle/>
    <a:p>
      <a:pPr>
        <a:defRPr sz="1800"/>
      </a:pPr>
      <a:endParaRPr lang="es-CO"/>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Ventas</c:v>
                </c:pt>
              </c:strCache>
            </c:strRef>
          </c:tx>
          <c:spPr>
            <a:ln w="12700"/>
          </c:spPr>
          <c:dPt>
            <c:idx val="0"/>
            <c:bubble3D val="0"/>
            <c:spPr>
              <a:solidFill>
                <a:srgbClr val="1DA9E2"/>
              </a:solidFill>
              <a:ln w="12700">
                <a:solidFill>
                  <a:schemeClr val="bg1"/>
                </a:solidFill>
              </a:ln>
            </c:spPr>
            <c:extLst>
              <c:ext xmlns:c16="http://schemas.microsoft.com/office/drawing/2014/chart" uri="{C3380CC4-5D6E-409C-BE32-E72D297353CC}">
                <c16:uniqueId val="{00000001-A215-43CE-827A-9AC4281D6997}"/>
              </c:ext>
            </c:extLst>
          </c:dPt>
          <c:dPt>
            <c:idx val="1"/>
            <c:bubble3D val="0"/>
            <c:spPr>
              <a:solidFill>
                <a:schemeClr val="bg1">
                  <a:lumMod val="85000"/>
                </a:schemeClr>
              </a:solidFill>
              <a:ln w="12700">
                <a:solidFill>
                  <a:schemeClr val="bg1"/>
                </a:solidFill>
              </a:ln>
            </c:spPr>
            <c:extLst>
              <c:ext xmlns:c16="http://schemas.microsoft.com/office/drawing/2014/chart" uri="{C3380CC4-5D6E-409C-BE32-E72D297353CC}">
                <c16:uniqueId val="{00000003-A215-43CE-827A-9AC4281D6997}"/>
              </c:ext>
            </c:extLst>
          </c:dPt>
          <c:dPt>
            <c:idx val="2"/>
            <c:bubble3D val="0"/>
            <c:spPr>
              <a:solidFill>
                <a:schemeClr val="tx1">
                  <a:lumMod val="75000"/>
                  <a:lumOff val="25000"/>
                </a:schemeClr>
              </a:solidFill>
              <a:ln w="12700">
                <a:solidFill>
                  <a:schemeClr val="bg1"/>
                </a:solidFill>
              </a:ln>
            </c:spPr>
            <c:extLst>
              <c:ext xmlns:c16="http://schemas.microsoft.com/office/drawing/2014/chart" uri="{C3380CC4-5D6E-409C-BE32-E72D297353CC}">
                <c16:uniqueId val="{00000005-A215-43CE-827A-9AC4281D6997}"/>
              </c:ext>
            </c:extLst>
          </c:dPt>
          <c:dPt>
            <c:idx val="3"/>
            <c:bubble3D val="0"/>
            <c:extLst>
              <c:ext xmlns:c16="http://schemas.microsoft.com/office/drawing/2014/chart" uri="{C3380CC4-5D6E-409C-BE32-E72D297353CC}">
                <c16:uniqueId val="{00000006-A215-43CE-827A-9AC4281D6997}"/>
              </c:ext>
            </c:extLst>
          </c:dPt>
          <c:cat>
            <c:strRef>
              <c:f>Hoja1!$A$2:$A$5</c:f>
              <c:strCache>
                <c:ptCount val="4"/>
                <c:pt idx="0">
                  <c:v>1er trim.</c:v>
                </c:pt>
                <c:pt idx="1">
                  <c:v>2º trim.</c:v>
                </c:pt>
                <c:pt idx="2">
                  <c:v>3er trim.</c:v>
                </c:pt>
                <c:pt idx="3">
                  <c:v>4º trim.</c:v>
                </c:pt>
              </c:strCache>
            </c:strRef>
          </c:cat>
          <c:val>
            <c:numRef>
              <c:f>Hoja1!$B$2:$B$5</c:f>
              <c:numCache>
                <c:formatCode>General</c:formatCode>
                <c:ptCount val="4"/>
                <c:pt idx="0">
                  <c:v>12</c:v>
                </c:pt>
                <c:pt idx="1">
                  <c:v>88</c:v>
                </c:pt>
              </c:numCache>
            </c:numRef>
          </c:val>
          <c:extLst>
            <c:ext xmlns:c16="http://schemas.microsoft.com/office/drawing/2014/chart" uri="{C3380CC4-5D6E-409C-BE32-E72D297353CC}">
              <c16:uniqueId val="{00000007-A215-43CE-827A-9AC4281D6997}"/>
            </c:ext>
          </c:extLst>
        </c:ser>
        <c:dLbls>
          <c:showLegendKey val="0"/>
          <c:showVal val="0"/>
          <c:showCatName val="0"/>
          <c:showSerName val="0"/>
          <c:showPercent val="0"/>
          <c:showBubbleSize val="0"/>
          <c:showLeaderLines val="1"/>
        </c:dLbls>
        <c:firstSliceAng val="0"/>
      </c:pieChart>
      <c:spPr>
        <a:noFill/>
        <a:ln w="25358">
          <a:noFill/>
        </a:ln>
      </c:spPr>
    </c:plotArea>
    <c:plotVisOnly val="1"/>
    <c:dispBlanksAs val="gap"/>
    <c:showDLblsOverMax val="0"/>
  </c:chart>
  <c:spPr>
    <a:ln w="37910">
      <a:noFill/>
    </a:ln>
  </c:spPr>
  <c:txPr>
    <a:bodyPr/>
    <a:lstStyle/>
    <a:p>
      <a:pPr>
        <a:defRPr sz="1792"/>
      </a:pPr>
      <a:endParaRPr lang="es-CO"/>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Ventas</c:v>
                </c:pt>
              </c:strCache>
            </c:strRef>
          </c:tx>
          <c:spPr>
            <a:ln w="12700"/>
          </c:spPr>
          <c:dPt>
            <c:idx val="0"/>
            <c:bubble3D val="0"/>
            <c:spPr>
              <a:solidFill>
                <a:srgbClr val="295FA9"/>
              </a:solidFill>
              <a:ln w="12700">
                <a:solidFill>
                  <a:schemeClr val="bg1"/>
                </a:solidFill>
              </a:ln>
            </c:spPr>
            <c:extLst>
              <c:ext xmlns:c16="http://schemas.microsoft.com/office/drawing/2014/chart" uri="{C3380CC4-5D6E-409C-BE32-E72D297353CC}">
                <c16:uniqueId val="{00000001-685D-4B3A-91AC-B4EEC8E3E96D}"/>
              </c:ext>
            </c:extLst>
          </c:dPt>
          <c:dPt>
            <c:idx val="1"/>
            <c:bubble3D val="0"/>
            <c:spPr>
              <a:solidFill>
                <a:schemeClr val="bg1">
                  <a:lumMod val="85000"/>
                </a:schemeClr>
              </a:solidFill>
              <a:ln w="12700">
                <a:solidFill>
                  <a:schemeClr val="bg1"/>
                </a:solidFill>
              </a:ln>
            </c:spPr>
            <c:extLst>
              <c:ext xmlns:c16="http://schemas.microsoft.com/office/drawing/2014/chart" uri="{C3380CC4-5D6E-409C-BE32-E72D297353CC}">
                <c16:uniqueId val="{00000003-685D-4B3A-91AC-B4EEC8E3E96D}"/>
              </c:ext>
            </c:extLst>
          </c:dPt>
          <c:dPt>
            <c:idx val="2"/>
            <c:bubble3D val="0"/>
            <c:spPr>
              <a:solidFill>
                <a:schemeClr val="tx1">
                  <a:lumMod val="75000"/>
                  <a:lumOff val="25000"/>
                </a:schemeClr>
              </a:solidFill>
              <a:ln w="12700">
                <a:solidFill>
                  <a:schemeClr val="bg1"/>
                </a:solidFill>
              </a:ln>
            </c:spPr>
            <c:extLst>
              <c:ext xmlns:c16="http://schemas.microsoft.com/office/drawing/2014/chart" uri="{C3380CC4-5D6E-409C-BE32-E72D297353CC}">
                <c16:uniqueId val="{00000005-685D-4B3A-91AC-B4EEC8E3E96D}"/>
              </c:ext>
            </c:extLst>
          </c:dPt>
          <c:dPt>
            <c:idx val="3"/>
            <c:bubble3D val="0"/>
            <c:extLst>
              <c:ext xmlns:c16="http://schemas.microsoft.com/office/drawing/2014/chart" uri="{C3380CC4-5D6E-409C-BE32-E72D297353CC}">
                <c16:uniqueId val="{00000006-685D-4B3A-91AC-B4EEC8E3E96D}"/>
              </c:ext>
            </c:extLst>
          </c:dPt>
          <c:cat>
            <c:strRef>
              <c:f>Hoja1!$A$2:$A$5</c:f>
              <c:strCache>
                <c:ptCount val="4"/>
                <c:pt idx="0">
                  <c:v>1er trim.</c:v>
                </c:pt>
                <c:pt idx="1">
                  <c:v>2º trim.</c:v>
                </c:pt>
                <c:pt idx="2">
                  <c:v>3er trim.</c:v>
                </c:pt>
                <c:pt idx="3">
                  <c:v>4º trim.</c:v>
                </c:pt>
              </c:strCache>
            </c:strRef>
          </c:cat>
          <c:val>
            <c:numRef>
              <c:f>Hoja1!$B$2:$B$5</c:f>
              <c:numCache>
                <c:formatCode>General</c:formatCode>
                <c:ptCount val="4"/>
                <c:pt idx="0">
                  <c:v>70</c:v>
                </c:pt>
                <c:pt idx="1">
                  <c:v>30</c:v>
                </c:pt>
              </c:numCache>
            </c:numRef>
          </c:val>
          <c:extLst>
            <c:ext xmlns:c16="http://schemas.microsoft.com/office/drawing/2014/chart" uri="{C3380CC4-5D6E-409C-BE32-E72D297353CC}">
              <c16:uniqueId val="{00000007-685D-4B3A-91AC-B4EEC8E3E96D}"/>
            </c:ext>
          </c:extLst>
        </c:ser>
        <c:dLbls>
          <c:showLegendKey val="0"/>
          <c:showVal val="0"/>
          <c:showCatName val="0"/>
          <c:showSerName val="0"/>
          <c:showPercent val="0"/>
          <c:showBubbleSize val="0"/>
          <c:showLeaderLines val="1"/>
        </c:dLbls>
        <c:firstSliceAng val="0"/>
      </c:pieChart>
      <c:spPr>
        <a:noFill/>
        <a:ln w="25358">
          <a:noFill/>
        </a:ln>
      </c:spPr>
    </c:plotArea>
    <c:plotVisOnly val="1"/>
    <c:dispBlanksAs val="gap"/>
    <c:showDLblsOverMax val="0"/>
  </c:chart>
  <c:spPr>
    <a:ln w="37910">
      <a:noFill/>
    </a:ln>
  </c:spPr>
  <c:txPr>
    <a:bodyPr/>
    <a:lstStyle/>
    <a:p>
      <a:pPr>
        <a:defRPr sz="1792"/>
      </a:pPr>
      <a:endParaRPr lang="es-CO"/>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300" b="1">
                    <a:solidFill>
                      <a:schemeClr val="bg1"/>
                    </a:solidFill>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Hoja1!$A$2:$A$8</c:f>
              <c:strCache>
                <c:ptCount val="4"/>
                <c:pt idx="0">
                  <c:v>Categoría 1</c:v>
                </c:pt>
                <c:pt idx="1">
                  <c:v>Categoría 2</c:v>
                </c:pt>
                <c:pt idx="2">
                  <c:v>Categoría 3</c:v>
                </c:pt>
                <c:pt idx="3">
                  <c:v>Categoría 4</c:v>
                </c:pt>
              </c:strCache>
            </c:strRef>
          </c:cat>
          <c:val>
            <c:numRef>
              <c:f>Hoja1!$B$2:$B$8</c:f>
              <c:numCache>
                <c:formatCode>General</c:formatCode>
                <c:ptCount val="7"/>
                <c:pt idx="0">
                  <c:v>50</c:v>
                </c:pt>
                <c:pt idx="1">
                  <c:v>50</c:v>
                </c:pt>
                <c:pt idx="2">
                  <c:v>38</c:v>
                </c:pt>
                <c:pt idx="3">
                  <c:v>38</c:v>
                </c:pt>
                <c:pt idx="4">
                  <c:v>38</c:v>
                </c:pt>
                <c:pt idx="5">
                  <c:v>38</c:v>
                </c:pt>
                <c:pt idx="6">
                  <c:v>13</c:v>
                </c:pt>
              </c:numCache>
            </c:numRef>
          </c:val>
          <c:extLst>
            <c:ext xmlns:c16="http://schemas.microsoft.com/office/drawing/2014/chart" uri="{C3380CC4-5D6E-409C-BE32-E72D297353CC}">
              <c16:uniqueId val="{00000000-AB96-4227-8E11-9D907CD30FC7}"/>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000" b="1"/>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Hoja1!$A$2:$A$8</c:f>
              <c:strCache>
                <c:ptCount val="4"/>
                <c:pt idx="0">
                  <c:v>Categoría 1</c:v>
                </c:pt>
                <c:pt idx="1">
                  <c:v>Categoría 2</c:v>
                </c:pt>
                <c:pt idx="2">
                  <c:v>Categoría 3</c:v>
                </c:pt>
                <c:pt idx="3">
                  <c:v>Categoría 4</c:v>
                </c:pt>
              </c:strCache>
            </c:strRef>
          </c:cat>
          <c:val>
            <c:numRef>
              <c:f>Hoja1!$C$2:$C$8</c:f>
              <c:numCache>
                <c:formatCode>General</c:formatCode>
                <c:ptCount val="7"/>
                <c:pt idx="0">
                  <c:v>25</c:v>
                </c:pt>
                <c:pt idx="1">
                  <c:v>25</c:v>
                </c:pt>
                <c:pt idx="2">
                  <c:v>38</c:v>
                </c:pt>
                <c:pt idx="3">
                  <c:v>38</c:v>
                </c:pt>
                <c:pt idx="4">
                  <c:v>12</c:v>
                </c:pt>
                <c:pt idx="5">
                  <c:v>38</c:v>
                </c:pt>
                <c:pt idx="6">
                  <c:v>38</c:v>
                </c:pt>
              </c:numCache>
            </c:numRef>
          </c:val>
          <c:extLst>
            <c:ext xmlns:c16="http://schemas.microsoft.com/office/drawing/2014/chart" uri="{C3380CC4-5D6E-409C-BE32-E72D297353CC}">
              <c16:uniqueId val="{00000001-AB96-4227-8E11-9D907CD30FC7}"/>
            </c:ext>
          </c:extLst>
        </c:ser>
        <c:ser>
          <c:idx val="2"/>
          <c:order val="2"/>
          <c:tx>
            <c:strRef>
              <c:f>Hoja1!$D$1</c:f>
              <c:strCache>
                <c:ptCount val="1"/>
                <c:pt idx="0">
                  <c:v>Serie 3</c:v>
                </c:pt>
              </c:strCache>
            </c:strRef>
          </c:tx>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invertIfNegative val="0"/>
          <c:dLbls>
            <c:dLbl>
              <c:idx val="0"/>
              <c:layout>
                <c:manualLayout>
                  <c:x val="4.0548101782121003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B96-4227-8E11-9D907CD30FC7}"/>
                </c:ext>
              </c:extLst>
            </c:dLbl>
            <c:dLbl>
              <c:idx val="2"/>
              <c:layout>
                <c:manualLayout>
                  <c:x val="4.5616614504886126E-2"/>
                  <c:y val="7.2339936690339638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B96-4227-8E11-9D907CD30FC7}"/>
                </c:ext>
              </c:extLst>
            </c:dLbl>
            <c:dLbl>
              <c:idx val="3"/>
              <c:layout>
                <c:manualLayout>
                  <c:x val="4.561661450488612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B96-4227-8E11-9D907CD30FC7}"/>
                </c:ext>
              </c:extLst>
            </c:dLbl>
            <c:dLbl>
              <c:idx val="4"/>
              <c:layout>
                <c:manualLayout>
                  <c:x val="4.5616614504886126E-2"/>
                  <c:y val="7.2339936690339638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B96-4227-8E11-9D907CD30FC7}"/>
                </c:ext>
              </c:extLst>
            </c:dLbl>
            <c:dLbl>
              <c:idx val="5"/>
              <c:layout>
                <c:manualLayout>
                  <c:x val="4.0548101782121003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B96-4227-8E11-9D907CD30FC7}"/>
                </c:ext>
              </c:extLst>
            </c:dLbl>
            <c:dLbl>
              <c:idx val="6"/>
              <c:layout>
                <c:manualLayout>
                  <c:x val="4.0548101782121003E-2"/>
                  <c:y val="1.4467987338067928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B96-4227-8E11-9D907CD30FC7}"/>
                </c:ext>
              </c:extLst>
            </c:dLbl>
            <c:numFmt formatCode="General\%" sourceLinked="0"/>
            <c:spPr>
              <a:noFill/>
              <a:ln>
                <a:noFill/>
              </a:ln>
              <a:effectLst/>
            </c:spPr>
            <c:txPr>
              <a:bodyPr/>
              <a:lstStyle/>
              <a:p>
                <a:pPr>
                  <a:defRPr sz="800" b="1">
                    <a:solidFill>
                      <a:schemeClr val="bg1"/>
                    </a:solidFill>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Hoja1!$A$2:$A$8</c:f>
              <c:strCache>
                <c:ptCount val="4"/>
                <c:pt idx="0">
                  <c:v>Categoría 1</c:v>
                </c:pt>
                <c:pt idx="1">
                  <c:v>Categoría 2</c:v>
                </c:pt>
                <c:pt idx="2">
                  <c:v>Categoría 3</c:v>
                </c:pt>
                <c:pt idx="3">
                  <c:v>Categoría 4</c:v>
                </c:pt>
              </c:strCache>
            </c:strRef>
          </c:cat>
          <c:val>
            <c:numRef>
              <c:f>Hoja1!$D$2:$D$8</c:f>
              <c:numCache>
                <c:formatCode>General</c:formatCode>
                <c:ptCount val="7"/>
                <c:pt idx="0">
                  <c:v>25</c:v>
                </c:pt>
                <c:pt idx="1">
                  <c:v>25</c:v>
                </c:pt>
                <c:pt idx="2">
                  <c:v>25</c:v>
                </c:pt>
                <c:pt idx="3">
                  <c:v>25</c:v>
                </c:pt>
                <c:pt idx="4">
                  <c:v>50</c:v>
                </c:pt>
                <c:pt idx="5">
                  <c:v>25</c:v>
                </c:pt>
                <c:pt idx="6">
                  <c:v>50</c:v>
                </c:pt>
              </c:numCache>
            </c:numRef>
          </c:val>
          <c:extLst>
            <c:ext xmlns:c16="http://schemas.microsoft.com/office/drawing/2014/chart" uri="{C3380CC4-5D6E-409C-BE32-E72D297353CC}">
              <c16:uniqueId val="{00000008-AB96-4227-8E11-9D907CD30FC7}"/>
            </c:ext>
          </c:extLst>
        </c:ser>
        <c:dLbls>
          <c:showLegendKey val="0"/>
          <c:showVal val="0"/>
          <c:showCatName val="0"/>
          <c:showSerName val="0"/>
          <c:showPercent val="0"/>
          <c:showBubbleSize val="0"/>
        </c:dLbls>
        <c:gapWidth val="70"/>
        <c:overlap val="100"/>
        <c:axId val="809292800"/>
        <c:axId val="1050608192"/>
      </c:barChart>
      <c:catAx>
        <c:axId val="809292800"/>
        <c:scaling>
          <c:orientation val="maxMin"/>
        </c:scaling>
        <c:delete val="1"/>
        <c:axPos val="l"/>
        <c:numFmt formatCode="General" sourceLinked="0"/>
        <c:majorTickMark val="out"/>
        <c:minorTickMark val="none"/>
        <c:tickLblPos val="nextTo"/>
        <c:crossAx val="1050608192"/>
        <c:crosses val="autoZero"/>
        <c:auto val="1"/>
        <c:lblAlgn val="ctr"/>
        <c:lblOffset val="100"/>
        <c:noMultiLvlLbl val="0"/>
      </c:catAx>
      <c:valAx>
        <c:axId val="1050608192"/>
        <c:scaling>
          <c:orientation val="minMax"/>
          <c:max val="103"/>
          <c:min val="0"/>
        </c:scaling>
        <c:delete val="1"/>
        <c:axPos val="t"/>
        <c:numFmt formatCode="General" sourceLinked="1"/>
        <c:majorTickMark val="out"/>
        <c:minorTickMark val="none"/>
        <c:tickLblPos val="nextTo"/>
        <c:crossAx val="809292800"/>
        <c:crosses val="autoZero"/>
        <c:crossBetween val="between"/>
      </c:valAx>
    </c:plotArea>
    <c:plotVisOnly val="1"/>
    <c:dispBlanksAs val="gap"/>
    <c:showDLblsOverMax val="0"/>
  </c:chart>
  <c:txPr>
    <a:bodyPr/>
    <a:lstStyle/>
    <a:p>
      <a:pPr>
        <a:defRPr sz="1800"/>
      </a:pPr>
      <a:endParaRPr lang="es-CO"/>
    </a:p>
  </c:txPr>
  <c:externalData r:id="rId4">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cat>
            <c:strRef>
              <c:f>Hoja1!$A$2:$A$8</c:f>
              <c:strCache>
                <c:ptCount val="4"/>
                <c:pt idx="0">
                  <c:v>Categoría 1</c:v>
                </c:pt>
                <c:pt idx="1">
                  <c:v>Categoría 2</c:v>
                </c:pt>
                <c:pt idx="2">
                  <c:v>Categoría 3</c:v>
                </c:pt>
                <c:pt idx="3">
                  <c:v>Categoría 4</c:v>
                </c:pt>
              </c:strCache>
            </c:strRef>
          </c:cat>
          <c:val>
            <c:numRef>
              <c:f>Hoja1!$B$2:$B$8</c:f>
              <c:numCache>
                <c:formatCode>General</c:formatCode>
                <c:ptCount val="7"/>
                <c:pt idx="0">
                  <c:v>100</c:v>
                </c:pt>
                <c:pt idx="1">
                  <c:v>100</c:v>
                </c:pt>
                <c:pt idx="2">
                  <c:v>100</c:v>
                </c:pt>
                <c:pt idx="3">
                  <c:v>100</c:v>
                </c:pt>
                <c:pt idx="4">
                  <c:v>100</c:v>
                </c:pt>
                <c:pt idx="5">
                  <c:v>100</c:v>
                </c:pt>
                <c:pt idx="6">
                  <c:v>100</c:v>
                </c:pt>
              </c:numCache>
            </c:numRef>
          </c:val>
          <c:extLst>
            <c:ext xmlns:c16="http://schemas.microsoft.com/office/drawing/2014/chart" uri="{C3380CC4-5D6E-409C-BE32-E72D297353CC}">
              <c16:uniqueId val="{00000000-CBAE-4D11-9806-7440F1F5F1C6}"/>
            </c:ext>
          </c:extLst>
        </c:ser>
        <c:ser>
          <c:idx val="1"/>
          <c:order val="1"/>
          <c:tx>
            <c:strRef>
              <c:f>Hoja1!$C$1</c:f>
              <c:strCache>
                <c:ptCount val="1"/>
                <c:pt idx="0">
                  <c:v>Serie 2</c:v>
                </c:pt>
              </c:strCache>
            </c:strRef>
          </c:tx>
          <c:spPr>
            <a:solidFill>
              <a:srgbClr val="285EA6"/>
            </a:solidFill>
          </c:spPr>
          <c:invertIfNegative val="0"/>
          <c:dLbls>
            <c:numFmt formatCode="General\%" sourceLinked="0"/>
            <c:spPr>
              <a:noFill/>
              <a:ln>
                <a:noFill/>
              </a:ln>
              <a:effectLst/>
            </c:spPr>
            <c:txPr>
              <a:bodyPr/>
              <a:lstStyle/>
              <a:p>
                <a:pPr>
                  <a:defRPr sz="1200" b="1">
                    <a:solidFill>
                      <a:schemeClr val="bg1"/>
                    </a:solidFill>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Hoja1!$A$2:$A$8</c:f>
              <c:strCache>
                <c:ptCount val="4"/>
                <c:pt idx="0">
                  <c:v>Categoría 1</c:v>
                </c:pt>
                <c:pt idx="1">
                  <c:v>Categoría 2</c:v>
                </c:pt>
                <c:pt idx="2">
                  <c:v>Categoría 3</c:v>
                </c:pt>
                <c:pt idx="3">
                  <c:v>Categoría 4</c:v>
                </c:pt>
              </c:strCache>
            </c:strRef>
          </c:cat>
          <c:val>
            <c:numRef>
              <c:f>Hoja1!$C$2:$C$8</c:f>
              <c:numCache>
                <c:formatCode>General</c:formatCode>
                <c:ptCount val="7"/>
                <c:pt idx="0">
                  <c:v>83</c:v>
                </c:pt>
                <c:pt idx="1">
                  <c:v>79</c:v>
                </c:pt>
                <c:pt idx="2">
                  <c:v>77</c:v>
                </c:pt>
                <c:pt idx="3">
                  <c:v>75</c:v>
                </c:pt>
                <c:pt idx="4">
                  <c:v>68</c:v>
                </c:pt>
                <c:pt idx="5">
                  <c:v>67</c:v>
                </c:pt>
                <c:pt idx="6">
                  <c:v>63</c:v>
                </c:pt>
              </c:numCache>
            </c:numRef>
          </c:val>
          <c:extLst>
            <c:ext xmlns:c16="http://schemas.microsoft.com/office/drawing/2014/chart" uri="{C3380CC4-5D6E-409C-BE32-E72D297353CC}">
              <c16:uniqueId val="{00000001-CBAE-4D11-9806-7440F1F5F1C6}"/>
            </c:ext>
          </c:extLst>
        </c:ser>
        <c:dLbls>
          <c:showLegendKey val="0"/>
          <c:showVal val="0"/>
          <c:showCatName val="0"/>
          <c:showSerName val="0"/>
          <c:showPercent val="0"/>
          <c:showBubbleSize val="0"/>
        </c:dLbls>
        <c:gapWidth val="70"/>
        <c:overlap val="100"/>
        <c:axId val="819756544"/>
        <c:axId val="633616576"/>
      </c:barChart>
      <c:catAx>
        <c:axId val="819756544"/>
        <c:scaling>
          <c:orientation val="maxMin"/>
        </c:scaling>
        <c:delete val="1"/>
        <c:axPos val="l"/>
        <c:numFmt formatCode="General" sourceLinked="0"/>
        <c:majorTickMark val="out"/>
        <c:minorTickMark val="none"/>
        <c:tickLblPos val="nextTo"/>
        <c:crossAx val="633616576"/>
        <c:crosses val="autoZero"/>
        <c:auto val="1"/>
        <c:lblAlgn val="ctr"/>
        <c:lblOffset val="100"/>
        <c:noMultiLvlLbl val="0"/>
      </c:catAx>
      <c:valAx>
        <c:axId val="633616576"/>
        <c:scaling>
          <c:orientation val="minMax"/>
          <c:max val="103"/>
          <c:min val="0"/>
        </c:scaling>
        <c:delete val="1"/>
        <c:axPos val="t"/>
        <c:numFmt formatCode="General" sourceLinked="1"/>
        <c:majorTickMark val="out"/>
        <c:minorTickMark val="none"/>
        <c:tickLblPos val="nextTo"/>
        <c:crossAx val="819756544"/>
        <c:crosses val="autoZero"/>
        <c:crossBetween val="between"/>
      </c:valAx>
    </c:plotArea>
    <c:plotVisOnly val="1"/>
    <c:dispBlanksAs val="gap"/>
    <c:showDLblsOverMax val="0"/>
  </c:chart>
  <c:txPr>
    <a:bodyPr/>
    <a:lstStyle/>
    <a:p>
      <a:pPr>
        <a:defRPr sz="1800"/>
      </a:pPr>
      <a:endParaRPr lang="es-CO"/>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cat>
            <c:strRef>
              <c:f>Hoja1!$A$2:$A$8</c:f>
              <c:strCache>
                <c:ptCount val="4"/>
                <c:pt idx="0">
                  <c:v>Categoría 1</c:v>
                </c:pt>
                <c:pt idx="1">
                  <c:v>Categoría 2</c:v>
                </c:pt>
                <c:pt idx="2">
                  <c:v>Categoría 3</c:v>
                </c:pt>
                <c:pt idx="3">
                  <c:v>Categoría 4</c:v>
                </c:pt>
              </c:strCache>
            </c:strRef>
          </c:cat>
          <c:val>
            <c:numRef>
              <c:f>Hoja1!$B$2:$B$8</c:f>
              <c:numCache>
                <c:formatCode>General</c:formatCode>
                <c:ptCount val="7"/>
                <c:pt idx="0">
                  <c:v>100</c:v>
                </c:pt>
                <c:pt idx="1">
                  <c:v>100</c:v>
                </c:pt>
                <c:pt idx="2">
                  <c:v>100</c:v>
                </c:pt>
                <c:pt idx="3">
                  <c:v>100</c:v>
                </c:pt>
                <c:pt idx="4">
                  <c:v>100</c:v>
                </c:pt>
                <c:pt idx="5">
                  <c:v>100</c:v>
                </c:pt>
                <c:pt idx="6">
                  <c:v>100</c:v>
                </c:pt>
              </c:numCache>
            </c:numRef>
          </c:val>
          <c:extLst>
            <c:ext xmlns:c16="http://schemas.microsoft.com/office/drawing/2014/chart" uri="{C3380CC4-5D6E-409C-BE32-E72D297353CC}">
              <c16:uniqueId val="{00000000-54E4-4C06-93DB-70574CF499A4}"/>
            </c:ext>
          </c:extLst>
        </c:ser>
        <c:ser>
          <c:idx val="1"/>
          <c:order val="1"/>
          <c:tx>
            <c:strRef>
              <c:f>Hoja1!$C$1</c:f>
              <c:strCache>
                <c:ptCount val="1"/>
                <c:pt idx="0">
                  <c:v>Serie 2</c:v>
                </c:pt>
              </c:strCache>
            </c:strRef>
          </c:tx>
          <c:spPr>
            <a:solidFill>
              <a:srgbClr val="285EA6"/>
            </a:solidFill>
          </c:spPr>
          <c:invertIfNegative val="0"/>
          <c:dLbls>
            <c:numFmt formatCode="General\%" sourceLinked="0"/>
            <c:spPr>
              <a:noFill/>
              <a:ln>
                <a:noFill/>
              </a:ln>
              <a:effectLst/>
            </c:spPr>
            <c:txPr>
              <a:bodyPr/>
              <a:lstStyle/>
              <a:p>
                <a:pPr>
                  <a:defRPr sz="1200" b="1">
                    <a:solidFill>
                      <a:schemeClr val="bg1"/>
                    </a:solidFill>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Hoja1!$A$2:$A$8</c:f>
              <c:strCache>
                <c:ptCount val="4"/>
                <c:pt idx="0">
                  <c:v>Categoría 1</c:v>
                </c:pt>
                <c:pt idx="1">
                  <c:v>Categoría 2</c:v>
                </c:pt>
                <c:pt idx="2">
                  <c:v>Categoría 3</c:v>
                </c:pt>
                <c:pt idx="3">
                  <c:v>Categoría 4</c:v>
                </c:pt>
              </c:strCache>
            </c:strRef>
          </c:cat>
          <c:val>
            <c:numRef>
              <c:f>Hoja1!$C$2:$C$8</c:f>
              <c:numCache>
                <c:formatCode>General</c:formatCode>
                <c:ptCount val="7"/>
                <c:pt idx="0">
                  <c:v>62</c:v>
                </c:pt>
                <c:pt idx="1">
                  <c:v>62</c:v>
                </c:pt>
                <c:pt idx="2">
                  <c:v>62</c:v>
                </c:pt>
                <c:pt idx="3">
                  <c:v>61</c:v>
                </c:pt>
                <c:pt idx="4">
                  <c:v>60</c:v>
                </c:pt>
                <c:pt idx="5">
                  <c:v>57</c:v>
                </c:pt>
                <c:pt idx="6">
                  <c:v>56</c:v>
                </c:pt>
              </c:numCache>
            </c:numRef>
          </c:val>
          <c:extLst>
            <c:ext xmlns:c16="http://schemas.microsoft.com/office/drawing/2014/chart" uri="{C3380CC4-5D6E-409C-BE32-E72D297353CC}">
              <c16:uniqueId val="{00000001-54E4-4C06-93DB-70574CF499A4}"/>
            </c:ext>
          </c:extLst>
        </c:ser>
        <c:dLbls>
          <c:showLegendKey val="0"/>
          <c:showVal val="0"/>
          <c:showCatName val="0"/>
          <c:showSerName val="0"/>
          <c:showPercent val="0"/>
          <c:showBubbleSize val="0"/>
        </c:dLbls>
        <c:gapWidth val="70"/>
        <c:overlap val="100"/>
        <c:axId val="820391936"/>
        <c:axId val="634053184"/>
      </c:barChart>
      <c:catAx>
        <c:axId val="820391936"/>
        <c:scaling>
          <c:orientation val="maxMin"/>
        </c:scaling>
        <c:delete val="1"/>
        <c:axPos val="l"/>
        <c:numFmt formatCode="General" sourceLinked="0"/>
        <c:majorTickMark val="out"/>
        <c:minorTickMark val="none"/>
        <c:tickLblPos val="nextTo"/>
        <c:crossAx val="634053184"/>
        <c:crosses val="autoZero"/>
        <c:auto val="1"/>
        <c:lblAlgn val="ctr"/>
        <c:lblOffset val="100"/>
        <c:noMultiLvlLbl val="0"/>
      </c:catAx>
      <c:valAx>
        <c:axId val="634053184"/>
        <c:scaling>
          <c:orientation val="minMax"/>
          <c:max val="103"/>
          <c:min val="0"/>
        </c:scaling>
        <c:delete val="1"/>
        <c:axPos val="t"/>
        <c:numFmt formatCode="General" sourceLinked="1"/>
        <c:majorTickMark val="out"/>
        <c:minorTickMark val="none"/>
        <c:tickLblPos val="nextTo"/>
        <c:crossAx val="820391936"/>
        <c:crosses val="autoZero"/>
        <c:crossBetween val="between"/>
      </c:valAx>
    </c:plotArea>
    <c:plotVisOnly val="1"/>
    <c:dispBlanksAs val="gap"/>
    <c:showDLblsOverMax val="0"/>
  </c:chart>
  <c:txPr>
    <a:bodyPr/>
    <a:lstStyle/>
    <a:p>
      <a:pPr>
        <a:defRPr sz="1800"/>
      </a:pPr>
      <a:endParaRPr lang="es-CO"/>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cat>
            <c:strRef>
              <c:f>Hoja1!$A$2:$A$7</c:f>
              <c:strCache>
                <c:ptCount val="2"/>
                <c:pt idx="0">
                  <c:v>Categoría 1</c:v>
                </c:pt>
                <c:pt idx="1">
                  <c:v>Categoría 2</c:v>
                </c:pt>
              </c:strCache>
            </c:strRef>
          </c:cat>
          <c:val>
            <c:numRef>
              <c:f>Hoja1!$B$2:$B$7</c:f>
              <c:numCache>
                <c:formatCode>General</c:formatCode>
                <c:ptCount val="6"/>
                <c:pt idx="0">
                  <c:v>100</c:v>
                </c:pt>
                <c:pt idx="1">
                  <c:v>100</c:v>
                </c:pt>
                <c:pt idx="2">
                  <c:v>100</c:v>
                </c:pt>
                <c:pt idx="3">
                  <c:v>100</c:v>
                </c:pt>
                <c:pt idx="4">
                  <c:v>100</c:v>
                </c:pt>
                <c:pt idx="5">
                  <c:v>100</c:v>
                </c:pt>
              </c:numCache>
            </c:numRef>
          </c:val>
          <c:extLst>
            <c:ext xmlns:c16="http://schemas.microsoft.com/office/drawing/2014/chart" uri="{C3380CC4-5D6E-409C-BE32-E72D297353CC}">
              <c16:uniqueId val="{00000000-F892-4174-9C66-AFF6D804D78D}"/>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cat>
            <c:strRef>
              <c:f>Hoja1!$A$2:$A$7</c:f>
              <c:strCache>
                <c:ptCount val="2"/>
                <c:pt idx="0">
                  <c:v>Categoría 1</c:v>
                </c:pt>
                <c:pt idx="1">
                  <c:v>Categoría 2</c:v>
                </c:pt>
              </c:strCache>
            </c:strRef>
          </c:cat>
          <c:val>
            <c:numRef>
              <c:f>Hoja1!$C$2:$C$7</c:f>
              <c:numCache>
                <c:formatCode>General</c:formatCode>
                <c:ptCount val="6"/>
                <c:pt idx="0">
                  <c:v>57</c:v>
                </c:pt>
                <c:pt idx="1">
                  <c:v>43</c:v>
                </c:pt>
                <c:pt idx="2">
                  <c:v>29</c:v>
                </c:pt>
                <c:pt idx="3">
                  <c:v>29</c:v>
                </c:pt>
                <c:pt idx="4">
                  <c:v>29</c:v>
                </c:pt>
                <c:pt idx="5">
                  <c:v>14</c:v>
                </c:pt>
              </c:numCache>
            </c:numRef>
          </c:val>
          <c:extLst>
            <c:ext xmlns:c16="http://schemas.microsoft.com/office/drawing/2014/chart" uri="{C3380CC4-5D6E-409C-BE32-E72D297353CC}">
              <c16:uniqueId val="{00000001-F892-4174-9C66-AFF6D804D78D}"/>
            </c:ext>
          </c:extLst>
        </c:ser>
        <c:dLbls>
          <c:showLegendKey val="0"/>
          <c:showVal val="0"/>
          <c:showCatName val="0"/>
          <c:showSerName val="0"/>
          <c:showPercent val="0"/>
          <c:showBubbleSize val="0"/>
        </c:dLbls>
        <c:gapWidth val="19"/>
        <c:overlap val="100"/>
        <c:axId val="798211584"/>
        <c:axId val="732740352"/>
      </c:barChart>
      <c:catAx>
        <c:axId val="798211584"/>
        <c:scaling>
          <c:orientation val="minMax"/>
        </c:scaling>
        <c:delete val="1"/>
        <c:axPos val="b"/>
        <c:numFmt formatCode="General" sourceLinked="0"/>
        <c:majorTickMark val="out"/>
        <c:minorTickMark val="none"/>
        <c:tickLblPos val="nextTo"/>
        <c:crossAx val="732740352"/>
        <c:crosses val="autoZero"/>
        <c:auto val="1"/>
        <c:lblAlgn val="ctr"/>
        <c:lblOffset val="100"/>
        <c:noMultiLvlLbl val="0"/>
      </c:catAx>
      <c:valAx>
        <c:axId val="732740352"/>
        <c:scaling>
          <c:orientation val="minMax"/>
          <c:max val="101"/>
          <c:min val="0"/>
        </c:scaling>
        <c:delete val="1"/>
        <c:axPos val="l"/>
        <c:numFmt formatCode="General" sourceLinked="1"/>
        <c:majorTickMark val="out"/>
        <c:minorTickMark val="none"/>
        <c:tickLblPos val="nextTo"/>
        <c:crossAx val="798211584"/>
        <c:crosses val="autoZero"/>
        <c:crossBetween val="between"/>
      </c:valAx>
    </c:plotArea>
    <c:plotVisOnly val="1"/>
    <c:dispBlanksAs val="gap"/>
    <c:showDLblsOverMax val="0"/>
  </c:chart>
  <c:txPr>
    <a:bodyPr/>
    <a:lstStyle/>
    <a:p>
      <a:pPr>
        <a:defRPr sz="1800"/>
      </a:pPr>
      <a:endParaRPr lang="es-CO"/>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Hoja1!$B$1</c:f>
              <c:strCache>
                <c:ptCount val="1"/>
                <c:pt idx="0">
                  <c:v>Ventas</c:v>
                </c:pt>
              </c:strCache>
            </c:strRef>
          </c:tx>
          <c:spPr>
            <a:ln w="12700"/>
          </c:spPr>
          <c:dPt>
            <c:idx val="0"/>
            <c:bubble3D val="0"/>
            <c:spPr>
              <a:solidFill>
                <a:srgbClr val="295FA9"/>
              </a:solidFill>
              <a:ln w="12700">
                <a:solidFill>
                  <a:schemeClr val="bg1"/>
                </a:solidFill>
              </a:ln>
            </c:spPr>
            <c:extLst>
              <c:ext xmlns:c16="http://schemas.microsoft.com/office/drawing/2014/chart" uri="{C3380CC4-5D6E-409C-BE32-E72D297353CC}">
                <c16:uniqueId val="{00000001-F474-45A9-9A6F-EF9CAEE70CC9}"/>
              </c:ext>
            </c:extLst>
          </c:dPt>
          <c:dPt>
            <c:idx val="1"/>
            <c:bubble3D val="0"/>
            <c:spPr>
              <a:solidFill>
                <a:schemeClr val="bg1">
                  <a:lumMod val="85000"/>
                </a:schemeClr>
              </a:solidFill>
              <a:ln w="12700">
                <a:solidFill>
                  <a:schemeClr val="bg1"/>
                </a:solidFill>
              </a:ln>
            </c:spPr>
            <c:extLst>
              <c:ext xmlns:c16="http://schemas.microsoft.com/office/drawing/2014/chart" uri="{C3380CC4-5D6E-409C-BE32-E72D297353CC}">
                <c16:uniqueId val="{00000003-F474-45A9-9A6F-EF9CAEE70CC9}"/>
              </c:ext>
            </c:extLst>
          </c:dPt>
          <c:dPt>
            <c:idx val="2"/>
            <c:bubble3D val="0"/>
            <c:spPr>
              <a:solidFill>
                <a:schemeClr val="tx1">
                  <a:lumMod val="75000"/>
                  <a:lumOff val="25000"/>
                </a:schemeClr>
              </a:solidFill>
              <a:ln w="12700">
                <a:solidFill>
                  <a:schemeClr val="bg1"/>
                </a:solidFill>
              </a:ln>
            </c:spPr>
            <c:extLst>
              <c:ext xmlns:c16="http://schemas.microsoft.com/office/drawing/2014/chart" uri="{C3380CC4-5D6E-409C-BE32-E72D297353CC}">
                <c16:uniqueId val="{00000005-F474-45A9-9A6F-EF9CAEE70CC9}"/>
              </c:ext>
            </c:extLst>
          </c:dPt>
          <c:dPt>
            <c:idx val="3"/>
            <c:bubble3D val="0"/>
            <c:extLst>
              <c:ext xmlns:c16="http://schemas.microsoft.com/office/drawing/2014/chart" uri="{C3380CC4-5D6E-409C-BE32-E72D297353CC}">
                <c16:uniqueId val="{00000006-F474-45A9-9A6F-EF9CAEE70CC9}"/>
              </c:ext>
            </c:extLst>
          </c:dPt>
          <c:cat>
            <c:strRef>
              <c:f>Hoja1!$A$2:$A$5</c:f>
              <c:strCache>
                <c:ptCount val="4"/>
                <c:pt idx="0">
                  <c:v>1er trim.</c:v>
                </c:pt>
                <c:pt idx="1">
                  <c:v>2º trim.</c:v>
                </c:pt>
                <c:pt idx="2">
                  <c:v>3er trim.</c:v>
                </c:pt>
                <c:pt idx="3">
                  <c:v>4º trim.</c:v>
                </c:pt>
              </c:strCache>
            </c:strRef>
          </c:cat>
          <c:val>
            <c:numRef>
              <c:f>Hoja1!$B$2:$B$5</c:f>
              <c:numCache>
                <c:formatCode>General</c:formatCode>
                <c:ptCount val="4"/>
                <c:pt idx="0">
                  <c:v>84</c:v>
                </c:pt>
                <c:pt idx="1">
                  <c:v>16</c:v>
                </c:pt>
              </c:numCache>
            </c:numRef>
          </c:val>
          <c:extLst>
            <c:ext xmlns:c16="http://schemas.microsoft.com/office/drawing/2014/chart" uri="{C3380CC4-5D6E-409C-BE32-E72D297353CC}">
              <c16:uniqueId val="{00000007-F474-45A9-9A6F-EF9CAEE70CC9}"/>
            </c:ext>
          </c:extLst>
        </c:ser>
        <c:dLbls>
          <c:showLegendKey val="0"/>
          <c:showVal val="0"/>
          <c:showCatName val="0"/>
          <c:showSerName val="0"/>
          <c:showPercent val="0"/>
          <c:showBubbleSize val="0"/>
          <c:showLeaderLines val="1"/>
        </c:dLbls>
        <c:firstSliceAng val="0"/>
      </c:pieChart>
      <c:spPr>
        <a:noFill/>
        <a:ln w="25358">
          <a:noFill/>
        </a:ln>
      </c:spPr>
    </c:plotArea>
    <c:plotVisOnly val="1"/>
    <c:dispBlanksAs val="gap"/>
    <c:showDLblsOverMax val="0"/>
  </c:chart>
  <c:spPr>
    <a:ln w="37910">
      <a:noFill/>
    </a:ln>
  </c:spPr>
  <c:txPr>
    <a:bodyPr/>
    <a:lstStyle/>
    <a:p>
      <a:pPr>
        <a:defRPr sz="1792"/>
      </a:pPr>
      <a:endParaRPr lang="es-CO"/>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136595503942394E-2"/>
          <c:y val="3.9422017351895829E-2"/>
          <c:w val="0.73545361798423037"/>
          <c:h val="0.92115596529620836"/>
        </c:manualLayout>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cat>
            <c:strRef>
              <c:f>Hoja1!$A$2:$A$14</c:f>
              <c:strCache>
                <c:ptCount val="4"/>
                <c:pt idx="0">
                  <c:v>Categoría 1</c:v>
                </c:pt>
                <c:pt idx="1">
                  <c:v>Categoría 2</c:v>
                </c:pt>
                <c:pt idx="2">
                  <c:v>Categoría 3</c:v>
                </c:pt>
                <c:pt idx="3">
                  <c:v>Categoría 4</c:v>
                </c:pt>
              </c:strCache>
            </c:strRef>
          </c:cat>
          <c:val>
            <c:numRef>
              <c:f>Hoja1!$B$2:$B$14</c:f>
              <c:numCache>
                <c:formatCode>General</c:formatCode>
                <c:ptCount val="13"/>
                <c:pt idx="0">
                  <c:v>100</c:v>
                </c:pt>
                <c:pt idx="1">
                  <c:v>100</c:v>
                </c:pt>
                <c:pt idx="2">
                  <c:v>100</c:v>
                </c:pt>
                <c:pt idx="3">
                  <c:v>100</c:v>
                </c:pt>
                <c:pt idx="4">
                  <c:v>100</c:v>
                </c:pt>
                <c:pt idx="5">
                  <c:v>100</c:v>
                </c:pt>
                <c:pt idx="6">
                  <c:v>100</c:v>
                </c:pt>
                <c:pt idx="7">
                  <c:v>100</c:v>
                </c:pt>
                <c:pt idx="8">
                  <c:v>100</c:v>
                </c:pt>
                <c:pt idx="9">
                  <c:v>100</c:v>
                </c:pt>
                <c:pt idx="10">
                  <c:v>100</c:v>
                </c:pt>
                <c:pt idx="11">
                  <c:v>100</c:v>
                </c:pt>
                <c:pt idx="12">
                  <c:v>100</c:v>
                </c:pt>
              </c:numCache>
            </c:numRef>
          </c:val>
          <c:extLst>
            <c:ext xmlns:c16="http://schemas.microsoft.com/office/drawing/2014/chart" uri="{C3380CC4-5D6E-409C-BE32-E72D297353CC}">
              <c16:uniqueId val="{00000000-6020-4008-AFEC-6393CF7E644A}"/>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200" b="1">
                    <a:solidFill>
                      <a:schemeClr val="tx1">
                        <a:lumMod val="75000"/>
                        <a:lumOff val="25000"/>
                      </a:schemeClr>
                    </a:solidFill>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Hoja1!$A$2:$A$14</c:f>
              <c:strCache>
                <c:ptCount val="4"/>
                <c:pt idx="0">
                  <c:v>Categoría 1</c:v>
                </c:pt>
                <c:pt idx="1">
                  <c:v>Categoría 2</c:v>
                </c:pt>
                <c:pt idx="2">
                  <c:v>Categoría 3</c:v>
                </c:pt>
                <c:pt idx="3">
                  <c:v>Categoría 4</c:v>
                </c:pt>
              </c:strCache>
            </c:strRef>
          </c:cat>
          <c:val>
            <c:numRef>
              <c:f>Hoja1!$C$2:$C$14</c:f>
              <c:numCache>
                <c:formatCode>General</c:formatCode>
                <c:ptCount val="13"/>
                <c:pt idx="0">
                  <c:v>36</c:v>
                </c:pt>
                <c:pt idx="1">
                  <c:v>35</c:v>
                </c:pt>
                <c:pt idx="2">
                  <c:v>7</c:v>
                </c:pt>
                <c:pt idx="3">
                  <c:v>6</c:v>
                </c:pt>
                <c:pt idx="4">
                  <c:v>4</c:v>
                </c:pt>
                <c:pt idx="5">
                  <c:v>3</c:v>
                </c:pt>
                <c:pt idx="6">
                  <c:v>3</c:v>
                </c:pt>
                <c:pt idx="7">
                  <c:v>3</c:v>
                </c:pt>
                <c:pt idx="8">
                  <c:v>3</c:v>
                </c:pt>
                <c:pt idx="9">
                  <c:v>2</c:v>
                </c:pt>
                <c:pt idx="10">
                  <c:v>2</c:v>
                </c:pt>
                <c:pt idx="11">
                  <c:v>2</c:v>
                </c:pt>
                <c:pt idx="12">
                  <c:v>2</c:v>
                </c:pt>
              </c:numCache>
            </c:numRef>
          </c:val>
          <c:extLst>
            <c:ext xmlns:c16="http://schemas.microsoft.com/office/drawing/2014/chart" uri="{C3380CC4-5D6E-409C-BE32-E72D297353CC}">
              <c16:uniqueId val="{00000001-6020-4008-AFEC-6393CF7E644A}"/>
            </c:ext>
          </c:extLst>
        </c:ser>
        <c:dLbls>
          <c:showLegendKey val="0"/>
          <c:showVal val="0"/>
          <c:showCatName val="0"/>
          <c:showSerName val="0"/>
          <c:showPercent val="0"/>
          <c:showBubbleSize val="0"/>
        </c:dLbls>
        <c:gapWidth val="51"/>
        <c:overlap val="100"/>
        <c:axId val="934406656"/>
        <c:axId val="924666112"/>
      </c:barChart>
      <c:catAx>
        <c:axId val="934406656"/>
        <c:scaling>
          <c:orientation val="maxMin"/>
        </c:scaling>
        <c:delete val="1"/>
        <c:axPos val="l"/>
        <c:numFmt formatCode="General" sourceLinked="0"/>
        <c:majorTickMark val="out"/>
        <c:minorTickMark val="none"/>
        <c:tickLblPos val="nextTo"/>
        <c:crossAx val="924666112"/>
        <c:crosses val="autoZero"/>
        <c:auto val="1"/>
        <c:lblAlgn val="ctr"/>
        <c:lblOffset val="100"/>
        <c:noMultiLvlLbl val="0"/>
      </c:catAx>
      <c:valAx>
        <c:axId val="924666112"/>
        <c:scaling>
          <c:orientation val="minMax"/>
          <c:max val="103"/>
          <c:min val="0"/>
        </c:scaling>
        <c:delete val="1"/>
        <c:axPos val="t"/>
        <c:numFmt formatCode="General" sourceLinked="1"/>
        <c:majorTickMark val="out"/>
        <c:minorTickMark val="none"/>
        <c:tickLblPos val="nextTo"/>
        <c:crossAx val="934406656"/>
        <c:crosses val="autoZero"/>
        <c:crossBetween val="between"/>
      </c:valAx>
    </c:plotArea>
    <c:plotVisOnly val="1"/>
    <c:dispBlanksAs val="gap"/>
    <c:showDLblsOverMax val="0"/>
  </c:chart>
  <c:txPr>
    <a:bodyPr/>
    <a:lstStyle/>
    <a:p>
      <a:pPr>
        <a:defRPr sz="1800"/>
      </a:pPr>
      <a:endParaRPr lang="es-CO"/>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136595503942394E-2"/>
          <c:y val="3.9422017351895829E-2"/>
          <c:w val="0.73545361798423037"/>
          <c:h val="0.92115596529620836"/>
        </c:manualLayout>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cat>
            <c:strRef>
              <c:f>Hoja1!$A$2:$A$14</c:f>
              <c:strCache>
                <c:ptCount val="4"/>
                <c:pt idx="0">
                  <c:v>Categoría 1</c:v>
                </c:pt>
                <c:pt idx="1">
                  <c:v>Categoría 2</c:v>
                </c:pt>
                <c:pt idx="2">
                  <c:v>Categoría 3</c:v>
                </c:pt>
                <c:pt idx="3">
                  <c:v>Categoría 4</c:v>
                </c:pt>
              </c:strCache>
            </c:strRef>
          </c:cat>
          <c:val>
            <c:numRef>
              <c:f>Hoja1!$B$2:$B$14</c:f>
              <c:numCache>
                <c:formatCode>General</c:formatCode>
                <c:ptCount val="13"/>
                <c:pt idx="0">
                  <c:v>100</c:v>
                </c:pt>
                <c:pt idx="1">
                  <c:v>100</c:v>
                </c:pt>
                <c:pt idx="2">
                  <c:v>100</c:v>
                </c:pt>
                <c:pt idx="3">
                  <c:v>100</c:v>
                </c:pt>
                <c:pt idx="4">
                  <c:v>100</c:v>
                </c:pt>
                <c:pt idx="5">
                  <c:v>100</c:v>
                </c:pt>
                <c:pt idx="6">
                  <c:v>100</c:v>
                </c:pt>
                <c:pt idx="7">
                  <c:v>100</c:v>
                </c:pt>
                <c:pt idx="8">
                  <c:v>100</c:v>
                </c:pt>
                <c:pt idx="9">
                  <c:v>100</c:v>
                </c:pt>
                <c:pt idx="10">
                  <c:v>100</c:v>
                </c:pt>
              </c:numCache>
            </c:numRef>
          </c:val>
          <c:extLst>
            <c:ext xmlns:c16="http://schemas.microsoft.com/office/drawing/2014/chart" uri="{C3380CC4-5D6E-409C-BE32-E72D297353CC}">
              <c16:uniqueId val="{00000000-B60E-B54F-AE32-AF1B8D8DD576}"/>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200" b="1">
                    <a:solidFill>
                      <a:schemeClr val="tx1">
                        <a:lumMod val="75000"/>
                        <a:lumOff val="25000"/>
                      </a:schemeClr>
                    </a:solidFill>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Hoja1!$A$2:$A$14</c:f>
              <c:strCache>
                <c:ptCount val="4"/>
                <c:pt idx="0">
                  <c:v>Categoría 1</c:v>
                </c:pt>
                <c:pt idx="1">
                  <c:v>Categoría 2</c:v>
                </c:pt>
                <c:pt idx="2">
                  <c:v>Categoría 3</c:v>
                </c:pt>
                <c:pt idx="3">
                  <c:v>Categoría 4</c:v>
                </c:pt>
              </c:strCache>
            </c:strRef>
          </c:cat>
          <c:val>
            <c:numRef>
              <c:f>Hoja1!$C$2:$C$14</c:f>
              <c:numCache>
                <c:formatCode>General</c:formatCode>
                <c:ptCount val="13"/>
                <c:pt idx="0">
                  <c:v>64</c:v>
                </c:pt>
                <c:pt idx="1">
                  <c:v>31</c:v>
                </c:pt>
                <c:pt idx="2">
                  <c:v>7</c:v>
                </c:pt>
                <c:pt idx="3">
                  <c:v>4</c:v>
                </c:pt>
                <c:pt idx="4">
                  <c:v>4</c:v>
                </c:pt>
                <c:pt idx="5">
                  <c:v>3</c:v>
                </c:pt>
                <c:pt idx="6">
                  <c:v>2</c:v>
                </c:pt>
                <c:pt idx="7">
                  <c:v>2</c:v>
                </c:pt>
                <c:pt idx="8">
                  <c:v>1</c:v>
                </c:pt>
                <c:pt idx="9">
                  <c:v>2</c:v>
                </c:pt>
                <c:pt idx="10">
                  <c:v>4</c:v>
                </c:pt>
              </c:numCache>
            </c:numRef>
          </c:val>
          <c:extLst>
            <c:ext xmlns:c16="http://schemas.microsoft.com/office/drawing/2014/chart" uri="{C3380CC4-5D6E-409C-BE32-E72D297353CC}">
              <c16:uniqueId val="{00000001-B60E-B54F-AE32-AF1B8D8DD576}"/>
            </c:ext>
          </c:extLst>
        </c:ser>
        <c:dLbls>
          <c:showLegendKey val="0"/>
          <c:showVal val="0"/>
          <c:showCatName val="0"/>
          <c:showSerName val="0"/>
          <c:showPercent val="0"/>
          <c:showBubbleSize val="0"/>
        </c:dLbls>
        <c:gapWidth val="51"/>
        <c:overlap val="100"/>
        <c:axId val="806355456"/>
        <c:axId val="801105024"/>
      </c:barChart>
      <c:catAx>
        <c:axId val="806355456"/>
        <c:scaling>
          <c:orientation val="maxMin"/>
        </c:scaling>
        <c:delete val="1"/>
        <c:axPos val="l"/>
        <c:numFmt formatCode="General" sourceLinked="0"/>
        <c:majorTickMark val="out"/>
        <c:minorTickMark val="none"/>
        <c:tickLblPos val="nextTo"/>
        <c:crossAx val="801105024"/>
        <c:crosses val="autoZero"/>
        <c:auto val="1"/>
        <c:lblAlgn val="ctr"/>
        <c:lblOffset val="100"/>
        <c:noMultiLvlLbl val="0"/>
      </c:catAx>
      <c:valAx>
        <c:axId val="801105024"/>
        <c:scaling>
          <c:orientation val="minMax"/>
          <c:max val="103"/>
          <c:min val="0"/>
        </c:scaling>
        <c:delete val="1"/>
        <c:axPos val="t"/>
        <c:numFmt formatCode="General" sourceLinked="1"/>
        <c:majorTickMark val="out"/>
        <c:minorTickMark val="none"/>
        <c:tickLblPos val="nextTo"/>
        <c:crossAx val="806355456"/>
        <c:crosses val="autoZero"/>
        <c:crossBetween val="between"/>
      </c:valAx>
    </c:plotArea>
    <c:plotVisOnly val="1"/>
    <c:dispBlanksAs val="gap"/>
    <c:showDLblsOverMax val="0"/>
  </c:chart>
  <c:txPr>
    <a:bodyPr/>
    <a:lstStyle/>
    <a:p>
      <a:pPr>
        <a:defRPr sz="1800"/>
      </a:pPr>
      <a:endParaRPr lang="es-CO"/>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136595503942394E-2"/>
          <c:y val="3.9422017351895829E-2"/>
          <c:w val="0.73545361798423037"/>
          <c:h val="0.92115596529620836"/>
        </c:manualLayout>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cat>
            <c:strRef>
              <c:f>Hoja1!$A$2:$A$14</c:f>
              <c:strCache>
                <c:ptCount val="4"/>
                <c:pt idx="0">
                  <c:v>Categoría 1</c:v>
                </c:pt>
                <c:pt idx="1">
                  <c:v>Categoría 2</c:v>
                </c:pt>
                <c:pt idx="2">
                  <c:v>Categoría 3</c:v>
                </c:pt>
                <c:pt idx="3">
                  <c:v>Categoría 4</c:v>
                </c:pt>
              </c:strCache>
            </c:strRef>
          </c:cat>
          <c:val>
            <c:numRef>
              <c:f>Hoja1!$B$2:$B$14</c:f>
              <c:numCache>
                <c:formatCode>General</c:formatCode>
                <c:ptCount val="13"/>
                <c:pt idx="0">
                  <c:v>100</c:v>
                </c:pt>
                <c:pt idx="1">
                  <c:v>100</c:v>
                </c:pt>
                <c:pt idx="2">
                  <c:v>100</c:v>
                </c:pt>
                <c:pt idx="3">
                  <c:v>100</c:v>
                </c:pt>
                <c:pt idx="4">
                  <c:v>100</c:v>
                </c:pt>
                <c:pt idx="5">
                  <c:v>100</c:v>
                </c:pt>
                <c:pt idx="6">
                  <c:v>100</c:v>
                </c:pt>
                <c:pt idx="7">
                  <c:v>100</c:v>
                </c:pt>
                <c:pt idx="8">
                  <c:v>100</c:v>
                </c:pt>
                <c:pt idx="9">
                  <c:v>100</c:v>
                </c:pt>
                <c:pt idx="10">
                  <c:v>100</c:v>
                </c:pt>
                <c:pt idx="11">
                  <c:v>100</c:v>
                </c:pt>
                <c:pt idx="12">
                  <c:v>100</c:v>
                </c:pt>
              </c:numCache>
            </c:numRef>
          </c:val>
          <c:extLst>
            <c:ext xmlns:c16="http://schemas.microsoft.com/office/drawing/2014/chart" uri="{C3380CC4-5D6E-409C-BE32-E72D297353CC}">
              <c16:uniqueId val="{00000000-1DA9-2A4C-AE82-6BC904892CC4}"/>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200" b="1">
                    <a:solidFill>
                      <a:schemeClr val="tx1">
                        <a:lumMod val="75000"/>
                        <a:lumOff val="25000"/>
                      </a:schemeClr>
                    </a:solidFill>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Hoja1!$A$2:$A$14</c:f>
              <c:strCache>
                <c:ptCount val="4"/>
                <c:pt idx="0">
                  <c:v>Categoría 1</c:v>
                </c:pt>
                <c:pt idx="1">
                  <c:v>Categoría 2</c:v>
                </c:pt>
                <c:pt idx="2">
                  <c:v>Categoría 3</c:v>
                </c:pt>
                <c:pt idx="3">
                  <c:v>Categoría 4</c:v>
                </c:pt>
              </c:strCache>
            </c:strRef>
          </c:cat>
          <c:val>
            <c:numRef>
              <c:f>Hoja1!$C$2:$C$14</c:f>
              <c:numCache>
                <c:formatCode>General</c:formatCode>
                <c:ptCount val="13"/>
                <c:pt idx="0">
                  <c:v>30</c:v>
                </c:pt>
                <c:pt idx="1">
                  <c:v>18</c:v>
                </c:pt>
                <c:pt idx="2">
                  <c:v>5</c:v>
                </c:pt>
                <c:pt idx="3">
                  <c:v>5</c:v>
                </c:pt>
                <c:pt idx="4">
                  <c:v>4</c:v>
                </c:pt>
                <c:pt idx="5">
                  <c:v>4</c:v>
                </c:pt>
                <c:pt idx="6">
                  <c:v>4</c:v>
                </c:pt>
                <c:pt idx="7">
                  <c:v>3</c:v>
                </c:pt>
                <c:pt idx="8">
                  <c:v>2</c:v>
                </c:pt>
                <c:pt idx="9">
                  <c:v>2</c:v>
                </c:pt>
                <c:pt idx="10">
                  <c:v>2</c:v>
                </c:pt>
                <c:pt idx="11">
                  <c:v>2</c:v>
                </c:pt>
                <c:pt idx="12">
                  <c:v>25</c:v>
                </c:pt>
              </c:numCache>
            </c:numRef>
          </c:val>
          <c:extLst>
            <c:ext xmlns:c16="http://schemas.microsoft.com/office/drawing/2014/chart" uri="{C3380CC4-5D6E-409C-BE32-E72D297353CC}">
              <c16:uniqueId val="{00000001-1DA9-2A4C-AE82-6BC904892CC4}"/>
            </c:ext>
          </c:extLst>
        </c:ser>
        <c:dLbls>
          <c:showLegendKey val="0"/>
          <c:showVal val="0"/>
          <c:showCatName val="0"/>
          <c:showSerName val="0"/>
          <c:showPercent val="0"/>
          <c:showBubbleSize val="0"/>
        </c:dLbls>
        <c:gapWidth val="51"/>
        <c:overlap val="100"/>
        <c:axId val="845493760"/>
        <c:axId val="839871296"/>
      </c:barChart>
      <c:catAx>
        <c:axId val="845493760"/>
        <c:scaling>
          <c:orientation val="maxMin"/>
        </c:scaling>
        <c:delete val="1"/>
        <c:axPos val="l"/>
        <c:numFmt formatCode="General" sourceLinked="0"/>
        <c:majorTickMark val="out"/>
        <c:minorTickMark val="none"/>
        <c:tickLblPos val="nextTo"/>
        <c:crossAx val="839871296"/>
        <c:crosses val="autoZero"/>
        <c:auto val="1"/>
        <c:lblAlgn val="ctr"/>
        <c:lblOffset val="100"/>
        <c:noMultiLvlLbl val="0"/>
      </c:catAx>
      <c:valAx>
        <c:axId val="839871296"/>
        <c:scaling>
          <c:orientation val="minMax"/>
          <c:max val="103"/>
          <c:min val="0"/>
        </c:scaling>
        <c:delete val="1"/>
        <c:axPos val="t"/>
        <c:numFmt formatCode="General" sourceLinked="1"/>
        <c:majorTickMark val="out"/>
        <c:minorTickMark val="none"/>
        <c:tickLblPos val="nextTo"/>
        <c:crossAx val="845493760"/>
        <c:crosses val="autoZero"/>
        <c:crossBetween val="between"/>
      </c:valAx>
    </c:plotArea>
    <c:plotVisOnly val="1"/>
    <c:dispBlanksAs val="gap"/>
    <c:showDLblsOverMax val="0"/>
  </c:chart>
  <c:txPr>
    <a:bodyPr/>
    <a:lstStyle/>
    <a:p>
      <a:pPr>
        <a:defRPr sz="1800"/>
      </a:pPr>
      <a:endParaRPr lang="es-CO"/>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136595503942394E-2"/>
          <c:y val="3.9422017351895829E-2"/>
          <c:w val="0.73545361798423037"/>
          <c:h val="0.92115596529620836"/>
        </c:manualLayout>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cat>
            <c:strRef>
              <c:f>Hoja1!$A$2:$A$14</c:f>
              <c:strCache>
                <c:ptCount val="4"/>
                <c:pt idx="0">
                  <c:v>Categoría 1</c:v>
                </c:pt>
                <c:pt idx="1">
                  <c:v>Categoría 2</c:v>
                </c:pt>
                <c:pt idx="2">
                  <c:v>Categoría 3</c:v>
                </c:pt>
                <c:pt idx="3">
                  <c:v>Categoría 4</c:v>
                </c:pt>
              </c:strCache>
            </c:strRef>
          </c:cat>
          <c:val>
            <c:numRef>
              <c:f>Hoja1!$B$2:$B$14</c:f>
              <c:numCache>
                <c:formatCode>General</c:formatCode>
                <c:ptCount val="13"/>
                <c:pt idx="0">
                  <c:v>100</c:v>
                </c:pt>
                <c:pt idx="1">
                  <c:v>100</c:v>
                </c:pt>
                <c:pt idx="2">
                  <c:v>100</c:v>
                </c:pt>
                <c:pt idx="3">
                  <c:v>100</c:v>
                </c:pt>
                <c:pt idx="4">
                  <c:v>100</c:v>
                </c:pt>
                <c:pt idx="5">
                  <c:v>100</c:v>
                </c:pt>
                <c:pt idx="6">
                  <c:v>100</c:v>
                </c:pt>
                <c:pt idx="7">
                  <c:v>100</c:v>
                </c:pt>
                <c:pt idx="8">
                  <c:v>100</c:v>
                </c:pt>
                <c:pt idx="9">
                  <c:v>100</c:v>
                </c:pt>
                <c:pt idx="10">
                  <c:v>100</c:v>
                </c:pt>
                <c:pt idx="11">
                  <c:v>100</c:v>
                </c:pt>
                <c:pt idx="12">
                  <c:v>100</c:v>
                </c:pt>
              </c:numCache>
            </c:numRef>
          </c:val>
          <c:extLst>
            <c:ext xmlns:c16="http://schemas.microsoft.com/office/drawing/2014/chart" uri="{C3380CC4-5D6E-409C-BE32-E72D297353CC}">
              <c16:uniqueId val="{00000000-0145-614A-93B4-8AA1B1715815}"/>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200" b="1">
                    <a:solidFill>
                      <a:schemeClr val="tx1">
                        <a:lumMod val="75000"/>
                        <a:lumOff val="25000"/>
                      </a:schemeClr>
                    </a:solidFill>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Hoja1!$A$2:$A$14</c:f>
              <c:strCache>
                <c:ptCount val="4"/>
                <c:pt idx="0">
                  <c:v>Categoría 1</c:v>
                </c:pt>
                <c:pt idx="1">
                  <c:v>Categoría 2</c:v>
                </c:pt>
                <c:pt idx="2">
                  <c:v>Categoría 3</c:v>
                </c:pt>
                <c:pt idx="3">
                  <c:v>Categoría 4</c:v>
                </c:pt>
              </c:strCache>
            </c:strRef>
          </c:cat>
          <c:val>
            <c:numRef>
              <c:f>Hoja1!$C$2:$C$14</c:f>
              <c:numCache>
                <c:formatCode>General</c:formatCode>
                <c:ptCount val="13"/>
                <c:pt idx="0">
                  <c:v>24</c:v>
                </c:pt>
                <c:pt idx="1">
                  <c:v>17</c:v>
                </c:pt>
                <c:pt idx="2">
                  <c:v>16</c:v>
                </c:pt>
                <c:pt idx="3">
                  <c:v>14</c:v>
                </c:pt>
                <c:pt idx="4">
                  <c:v>11</c:v>
                </c:pt>
                <c:pt idx="5">
                  <c:v>10</c:v>
                </c:pt>
                <c:pt idx="6">
                  <c:v>8</c:v>
                </c:pt>
                <c:pt idx="7">
                  <c:v>5</c:v>
                </c:pt>
                <c:pt idx="8">
                  <c:v>4</c:v>
                </c:pt>
                <c:pt idx="9">
                  <c:v>4</c:v>
                </c:pt>
                <c:pt idx="10">
                  <c:v>4</c:v>
                </c:pt>
                <c:pt idx="11">
                  <c:v>3</c:v>
                </c:pt>
                <c:pt idx="12">
                  <c:v>8</c:v>
                </c:pt>
              </c:numCache>
            </c:numRef>
          </c:val>
          <c:extLst>
            <c:ext xmlns:c16="http://schemas.microsoft.com/office/drawing/2014/chart" uri="{C3380CC4-5D6E-409C-BE32-E72D297353CC}">
              <c16:uniqueId val="{00000001-0145-614A-93B4-8AA1B1715815}"/>
            </c:ext>
          </c:extLst>
        </c:ser>
        <c:dLbls>
          <c:showLegendKey val="0"/>
          <c:showVal val="0"/>
          <c:showCatName val="0"/>
          <c:showSerName val="0"/>
          <c:showPercent val="0"/>
          <c:showBubbleSize val="0"/>
        </c:dLbls>
        <c:gapWidth val="51"/>
        <c:overlap val="100"/>
        <c:axId val="919971328"/>
        <c:axId val="938155328"/>
      </c:barChart>
      <c:catAx>
        <c:axId val="919971328"/>
        <c:scaling>
          <c:orientation val="maxMin"/>
        </c:scaling>
        <c:delete val="1"/>
        <c:axPos val="l"/>
        <c:numFmt formatCode="General" sourceLinked="0"/>
        <c:majorTickMark val="out"/>
        <c:minorTickMark val="none"/>
        <c:tickLblPos val="nextTo"/>
        <c:crossAx val="938155328"/>
        <c:crosses val="autoZero"/>
        <c:auto val="1"/>
        <c:lblAlgn val="ctr"/>
        <c:lblOffset val="100"/>
        <c:noMultiLvlLbl val="0"/>
      </c:catAx>
      <c:valAx>
        <c:axId val="938155328"/>
        <c:scaling>
          <c:orientation val="minMax"/>
          <c:max val="103"/>
          <c:min val="0"/>
        </c:scaling>
        <c:delete val="1"/>
        <c:axPos val="t"/>
        <c:numFmt formatCode="General" sourceLinked="1"/>
        <c:majorTickMark val="out"/>
        <c:minorTickMark val="none"/>
        <c:tickLblPos val="nextTo"/>
        <c:crossAx val="919971328"/>
        <c:crosses val="autoZero"/>
        <c:crossBetween val="between"/>
      </c:valAx>
    </c:plotArea>
    <c:plotVisOnly val="1"/>
    <c:dispBlanksAs val="gap"/>
    <c:showDLblsOverMax val="0"/>
  </c:chart>
  <c:txPr>
    <a:bodyPr/>
    <a:lstStyle/>
    <a:p>
      <a:pPr>
        <a:defRPr sz="1800"/>
      </a:pPr>
      <a:endParaRPr lang="es-CO"/>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cat>
            <c:strRef>
              <c:f>Hoja1!$A$2:$A$14</c:f>
              <c:strCache>
                <c:ptCount val="4"/>
                <c:pt idx="0">
                  <c:v>Categoría 1</c:v>
                </c:pt>
                <c:pt idx="1">
                  <c:v>Categoría 2</c:v>
                </c:pt>
                <c:pt idx="2">
                  <c:v>Categoría 3</c:v>
                </c:pt>
                <c:pt idx="3">
                  <c:v>Categoría 4</c:v>
                </c:pt>
              </c:strCache>
            </c:strRef>
          </c:cat>
          <c:val>
            <c:numRef>
              <c:f>Hoja1!$B$2:$B$14</c:f>
              <c:numCache>
                <c:formatCode>General</c:formatCode>
                <c:ptCount val="13"/>
                <c:pt idx="0">
                  <c:v>100</c:v>
                </c:pt>
                <c:pt idx="1">
                  <c:v>100</c:v>
                </c:pt>
                <c:pt idx="2">
                  <c:v>100</c:v>
                </c:pt>
                <c:pt idx="3">
                  <c:v>100</c:v>
                </c:pt>
                <c:pt idx="4">
                  <c:v>100</c:v>
                </c:pt>
                <c:pt idx="5">
                  <c:v>100</c:v>
                </c:pt>
                <c:pt idx="6">
                  <c:v>100</c:v>
                </c:pt>
                <c:pt idx="7">
                  <c:v>100</c:v>
                </c:pt>
                <c:pt idx="8">
                  <c:v>100</c:v>
                </c:pt>
                <c:pt idx="9">
                  <c:v>100</c:v>
                </c:pt>
                <c:pt idx="10">
                  <c:v>100</c:v>
                </c:pt>
                <c:pt idx="11">
                  <c:v>100</c:v>
                </c:pt>
                <c:pt idx="12">
                  <c:v>100</c:v>
                </c:pt>
              </c:numCache>
            </c:numRef>
          </c:val>
          <c:extLst>
            <c:ext xmlns:c16="http://schemas.microsoft.com/office/drawing/2014/chart" uri="{C3380CC4-5D6E-409C-BE32-E72D297353CC}">
              <c16:uniqueId val="{00000000-84C6-3441-B143-554ED53702FD}"/>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200" b="1">
                    <a:solidFill>
                      <a:schemeClr val="tx1">
                        <a:lumMod val="75000"/>
                        <a:lumOff val="25000"/>
                      </a:schemeClr>
                    </a:solidFill>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Hoja1!$A$2:$A$14</c:f>
              <c:strCache>
                <c:ptCount val="4"/>
                <c:pt idx="0">
                  <c:v>Categoría 1</c:v>
                </c:pt>
                <c:pt idx="1">
                  <c:v>Categoría 2</c:v>
                </c:pt>
                <c:pt idx="2">
                  <c:v>Categoría 3</c:v>
                </c:pt>
                <c:pt idx="3">
                  <c:v>Categoría 4</c:v>
                </c:pt>
              </c:strCache>
            </c:strRef>
          </c:cat>
          <c:val>
            <c:numRef>
              <c:f>Hoja1!$C$2:$C$14</c:f>
              <c:numCache>
                <c:formatCode>General</c:formatCode>
                <c:ptCount val="13"/>
                <c:pt idx="0">
                  <c:v>10</c:v>
                </c:pt>
                <c:pt idx="1">
                  <c:v>8</c:v>
                </c:pt>
                <c:pt idx="2">
                  <c:v>8</c:v>
                </c:pt>
                <c:pt idx="3">
                  <c:v>4</c:v>
                </c:pt>
                <c:pt idx="4">
                  <c:v>4</c:v>
                </c:pt>
                <c:pt idx="5">
                  <c:v>2</c:v>
                </c:pt>
                <c:pt idx="6">
                  <c:v>2</c:v>
                </c:pt>
                <c:pt idx="7">
                  <c:v>2</c:v>
                </c:pt>
                <c:pt idx="8">
                  <c:v>1</c:v>
                </c:pt>
                <c:pt idx="9">
                  <c:v>1</c:v>
                </c:pt>
                <c:pt idx="10">
                  <c:v>3</c:v>
                </c:pt>
                <c:pt idx="11">
                  <c:v>17</c:v>
                </c:pt>
                <c:pt idx="12">
                  <c:v>36</c:v>
                </c:pt>
              </c:numCache>
            </c:numRef>
          </c:val>
          <c:extLst>
            <c:ext xmlns:c16="http://schemas.microsoft.com/office/drawing/2014/chart" uri="{C3380CC4-5D6E-409C-BE32-E72D297353CC}">
              <c16:uniqueId val="{00000001-84C6-3441-B143-554ED53702FD}"/>
            </c:ext>
          </c:extLst>
        </c:ser>
        <c:dLbls>
          <c:showLegendKey val="0"/>
          <c:showVal val="0"/>
          <c:showCatName val="0"/>
          <c:showSerName val="0"/>
          <c:showPercent val="0"/>
          <c:showBubbleSize val="0"/>
        </c:dLbls>
        <c:gapWidth val="51"/>
        <c:overlap val="100"/>
        <c:axId val="933816832"/>
        <c:axId val="944869312"/>
      </c:barChart>
      <c:catAx>
        <c:axId val="933816832"/>
        <c:scaling>
          <c:orientation val="maxMin"/>
        </c:scaling>
        <c:delete val="1"/>
        <c:axPos val="l"/>
        <c:numFmt formatCode="General" sourceLinked="0"/>
        <c:majorTickMark val="out"/>
        <c:minorTickMark val="none"/>
        <c:tickLblPos val="nextTo"/>
        <c:crossAx val="944869312"/>
        <c:crosses val="autoZero"/>
        <c:auto val="1"/>
        <c:lblAlgn val="ctr"/>
        <c:lblOffset val="100"/>
        <c:noMultiLvlLbl val="0"/>
      </c:catAx>
      <c:valAx>
        <c:axId val="944869312"/>
        <c:scaling>
          <c:orientation val="minMax"/>
          <c:max val="103"/>
          <c:min val="0"/>
        </c:scaling>
        <c:delete val="1"/>
        <c:axPos val="t"/>
        <c:numFmt formatCode="General" sourceLinked="1"/>
        <c:majorTickMark val="out"/>
        <c:minorTickMark val="none"/>
        <c:tickLblPos val="nextTo"/>
        <c:crossAx val="933816832"/>
        <c:crosses val="autoZero"/>
        <c:crossBetween val="between"/>
      </c:valAx>
    </c:plotArea>
    <c:plotVisOnly val="1"/>
    <c:dispBlanksAs val="gap"/>
    <c:showDLblsOverMax val="0"/>
  </c:chart>
  <c:txPr>
    <a:bodyPr/>
    <a:lstStyle/>
    <a:p>
      <a:pPr>
        <a:defRPr sz="1800"/>
      </a:pPr>
      <a:endParaRPr lang="es-CO"/>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182813815082502E-2"/>
          <c:y val="5.0074721016352852E-2"/>
          <c:w val="0.91634372369834993"/>
          <c:h val="0.94447665972856754"/>
        </c:manualLayout>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cat>
            <c:strRef>
              <c:f>Hoja1!$A$2:$A$8</c:f>
              <c:strCache>
                <c:ptCount val="4"/>
                <c:pt idx="0">
                  <c:v>Categoría 1</c:v>
                </c:pt>
                <c:pt idx="1">
                  <c:v>Categoría 2</c:v>
                </c:pt>
                <c:pt idx="2">
                  <c:v>Categoría 3</c:v>
                </c:pt>
                <c:pt idx="3">
                  <c:v>Categoría 4</c:v>
                </c:pt>
              </c:strCache>
            </c:strRef>
          </c:cat>
          <c:val>
            <c:numRef>
              <c:f>Hoja1!$B$2:$B$8</c:f>
              <c:numCache>
                <c:formatCode>General</c:formatCode>
                <c:ptCount val="7"/>
                <c:pt idx="0">
                  <c:v>100</c:v>
                </c:pt>
                <c:pt idx="1">
                  <c:v>100</c:v>
                </c:pt>
                <c:pt idx="2">
                  <c:v>100</c:v>
                </c:pt>
                <c:pt idx="3">
                  <c:v>100</c:v>
                </c:pt>
                <c:pt idx="4">
                  <c:v>100</c:v>
                </c:pt>
                <c:pt idx="5">
                  <c:v>100</c:v>
                </c:pt>
                <c:pt idx="6">
                  <c:v>100</c:v>
                </c:pt>
              </c:numCache>
            </c:numRef>
          </c:val>
          <c:extLst>
            <c:ext xmlns:c16="http://schemas.microsoft.com/office/drawing/2014/chart" uri="{C3380CC4-5D6E-409C-BE32-E72D297353CC}">
              <c16:uniqueId val="{00000000-3C91-4576-A9AF-894F1E64C2E5}"/>
            </c:ext>
          </c:extLst>
        </c:ser>
        <c:ser>
          <c:idx val="1"/>
          <c:order val="1"/>
          <c:tx>
            <c:strRef>
              <c:f>Hoja1!$C$1</c:f>
              <c:strCache>
                <c:ptCount val="1"/>
                <c:pt idx="0">
                  <c:v>Serie 2</c:v>
                </c:pt>
              </c:strCache>
            </c:strRef>
          </c:tx>
          <c:spPr>
            <a:solidFill>
              <a:srgbClr val="285EA6"/>
            </a:solidFill>
          </c:spPr>
          <c:invertIfNegative val="0"/>
          <c:dLbls>
            <c:numFmt formatCode="General\%" sourceLinked="0"/>
            <c:spPr>
              <a:noFill/>
              <a:ln>
                <a:noFill/>
              </a:ln>
              <a:effectLst/>
            </c:spPr>
            <c:txPr>
              <a:bodyPr/>
              <a:lstStyle/>
              <a:p>
                <a:pPr>
                  <a:defRPr sz="1100" b="1">
                    <a:solidFill>
                      <a:schemeClr val="bg1"/>
                    </a:solidFill>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Hoja1!$A$2:$A$8</c:f>
              <c:strCache>
                <c:ptCount val="4"/>
                <c:pt idx="0">
                  <c:v>Categoría 1</c:v>
                </c:pt>
                <c:pt idx="1">
                  <c:v>Categoría 2</c:v>
                </c:pt>
                <c:pt idx="2">
                  <c:v>Categoría 3</c:v>
                </c:pt>
                <c:pt idx="3">
                  <c:v>Categoría 4</c:v>
                </c:pt>
              </c:strCache>
            </c:strRef>
          </c:cat>
          <c:val>
            <c:numRef>
              <c:f>Hoja1!$C$2:$C$8</c:f>
              <c:numCache>
                <c:formatCode>General</c:formatCode>
                <c:ptCount val="7"/>
                <c:pt idx="0">
                  <c:v>71</c:v>
                </c:pt>
                <c:pt idx="1">
                  <c:v>66</c:v>
                </c:pt>
                <c:pt idx="2">
                  <c:v>83</c:v>
                </c:pt>
                <c:pt idx="3">
                  <c:v>33</c:v>
                </c:pt>
                <c:pt idx="4">
                  <c:v>67</c:v>
                </c:pt>
                <c:pt idx="5">
                  <c:v>53</c:v>
                </c:pt>
                <c:pt idx="6">
                  <c:v>57</c:v>
                </c:pt>
              </c:numCache>
            </c:numRef>
          </c:val>
          <c:extLst>
            <c:ext xmlns:c16="http://schemas.microsoft.com/office/drawing/2014/chart" uri="{C3380CC4-5D6E-409C-BE32-E72D297353CC}">
              <c16:uniqueId val="{00000001-3C91-4576-A9AF-894F1E64C2E5}"/>
            </c:ext>
          </c:extLst>
        </c:ser>
        <c:dLbls>
          <c:showLegendKey val="0"/>
          <c:showVal val="0"/>
          <c:showCatName val="0"/>
          <c:showSerName val="0"/>
          <c:showPercent val="0"/>
          <c:showBubbleSize val="0"/>
        </c:dLbls>
        <c:gapWidth val="70"/>
        <c:overlap val="100"/>
        <c:axId val="823748608"/>
        <c:axId val="730769088"/>
      </c:barChart>
      <c:catAx>
        <c:axId val="823748608"/>
        <c:scaling>
          <c:orientation val="maxMin"/>
        </c:scaling>
        <c:delete val="1"/>
        <c:axPos val="l"/>
        <c:numFmt formatCode="General" sourceLinked="0"/>
        <c:majorTickMark val="out"/>
        <c:minorTickMark val="none"/>
        <c:tickLblPos val="nextTo"/>
        <c:crossAx val="730769088"/>
        <c:crosses val="autoZero"/>
        <c:auto val="1"/>
        <c:lblAlgn val="ctr"/>
        <c:lblOffset val="100"/>
        <c:noMultiLvlLbl val="0"/>
      </c:catAx>
      <c:valAx>
        <c:axId val="730769088"/>
        <c:scaling>
          <c:orientation val="minMax"/>
          <c:max val="103"/>
          <c:min val="0"/>
        </c:scaling>
        <c:delete val="1"/>
        <c:axPos val="t"/>
        <c:numFmt formatCode="General" sourceLinked="1"/>
        <c:majorTickMark val="out"/>
        <c:minorTickMark val="none"/>
        <c:tickLblPos val="nextTo"/>
        <c:crossAx val="823748608"/>
        <c:crosses val="autoZero"/>
        <c:crossBetween val="between"/>
      </c:valAx>
    </c:plotArea>
    <c:plotVisOnly val="1"/>
    <c:dispBlanksAs val="gap"/>
    <c:showDLblsOverMax val="0"/>
  </c:chart>
  <c:txPr>
    <a:bodyPr/>
    <a:lstStyle/>
    <a:p>
      <a:pPr>
        <a:defRPr sz="1800"/>
      </a:pPr>
      <a:endParaRPr lang="es-CO"/>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cat>
            <c:strRef>
              <c:f>Hoja1!$A$2</c:f>
              <c:strCache>
                <c:ptCount val="1"/>
                <c:pt idx="0">
                  <c:v>Categoría 1</c:v>
                </c:pt>
              </c:strCache>
            </c:strRef>
          </c:cat>
          <c:val>
            <c:numRef>
              <c:f>Hoja1!$B$2</c:f>
              <c:numCache>
                <c:formatCode>General</c:formatCode>
                <c:ptCount val="1"/>
                <c:pt idx="0">
                  <c:v>100</c:v>
                </c:pt>
              </c:numCache>
            </c:numRef>
          </c:val>
          <c:extLst>
            <c:ext xmlns:c16="http://schemas.microsoft.com/office/drawing/2014/chart" uri="{C3380CC4-5D6E-409C-BE32-E72D297353CC}">
              <c16:uniqueId val="{00000000-D51E-8743-9D09-7EEC1EA734C1}"/>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pictureOptions>
            <c:pictureFormat val="stackScale"/>
            <c:pictureStackUnit val="100"/>
          </c:pictureOptions>
          <c:cat>
            <c:strRef>
              <c:f>Hoja1!$A$2</c:f>
              <c:strCache>
                <c:ptCount val="1"/>
                <c:pt idx="0">
                  <c:v>Categoría 1</c:v>
                </c:pt>
              </c:strCache>
            </c:strRef>
          </c:cat>
          <c:val>
            <c:numRef>
              <c:f>Hoja1!$C$2</c:f>
              <c:numCache>
                <c:formatCode>General</c:formatCode>
                <c:ptCount val="1"/>
                <c:pt idx="0">
                  <c:v>100</c:v>
                </c:pt>
              </c:numCache>
            </c:numRef>
          </c:val>
          <c:extLst>
            <c:ext xmlns:c16="http://schemas.microsoft.com/office/drawing/2014/chart" uri="{C3380CC4-5D6E-409C-BE32-E72D297353CC}">
              <c16:uniqueId val="{00000001-D51E-8743-9D09-7EEC1EA734C1}"/>
            </c:ext>
          </c:extLst>
        </c:ser>
        <c:dLbls>
          <c:showLegendKey val="0"/>
          <c:showVal val="0"/>
          <c:showCatName val="0"/>
          <c:showSerName val="0"/>
          <c:showPercent val="0"/>
          <c:showBubbleSize val="0"/>
        </c:dLbls>
        <c:gapWidth val="19"/>
        <c:overlap val="100"/>
        <c:axId val="792726528"/>
        <c:axId val="771384448"/>
      </c:barChart>
      <c:catAx>
        <c:axId val="792726528"/>
        <c:scaling>
          <c:orientation val="minMax"/>
        </c:scaling>
        <c:delete val="1"/>
        <c:axPos val="b"/>
        <c:numFmt formatCode="General" sourceLinked="0"/>
        <c:majorTickMark val="out"/>
        <c:minorTickMark val="none"/>
        <c:tickLblPos val="nextTo"/>
        <c:crossAx val="771384448"/>
        <c:crosses val="autoZero"/>
        <c:auto val="1"/>
        <c:lblAlgn val="ctr"/>
        <c:lblOffset val="100"/>
        <c:noMultiLvlLbl val="0"/>
      </c:catAx>
      <c:valAx>
        <c:axId val="771384448"/>
        <c:scaling>
          <c:orientation val="minMax"/>
          <c:max val="101"/>
          <c:min val="0"/>
        </c:scaling>
        <c:delete val="1"/>
        <c:axPos val="l"/>
        <c:numFmt formatCode="General" sourceLinked="1"/>
        <c:majorTickMark val="out"/>
        <c:minorTickMark val="none"/>
        <c:tickLblPos val="nextTo"/>
        <c:crossAx val="792726528"/>
        <c:crosses val="autoZero"/>
        <c:crossBetween val="between"/>
      </c:valAx>
    </c:plotArea>
    <c:plotVisOnly val="1"/>
    <c:dispBlanksAs val="gap"/>
    <c:showDLblsOverMax val="0"/>
  </c:chart>
  <c:txPr>
    <a:bodyPr/>
    <a:lstStyle/>
    <a:p>
      <a:pPr>
        <a:defRPr sz="1800"/>
      </a:pPr>
      <a:endParaRPr lang="es-C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cat>
            <c:strRef>
              <c:f>Hoja1!$A$2:$A$8</c:f>
              <c:strCache>
                <c:ptCount val="4"/>
                <c:pt idx="0">
                  <c:v>Categoría 1</c:v>
                </c:pt>
                <c:pt idx="1">
                  <c:v>Categoría 2</c:v>
                </c:pt>
                <c:pt idx="2">
                  <c:v>Categoría 3</c:v>
                </c:pt>
                <c:pt idx="3">
                  <c:v>Categoría 4</c:v>
                </c:pt>
              </c:strCache>
            </c:strRef>
          </c:cat>
          <c:val>
            <c:numRef>
              <c:f>Hoja1!$B$2:$B$8</c:f>
              <c:numCache>
                <c:formatCode>General</c:formatCode>
                <c:ptCount val="7"/>
                <c:pt idx="0">
                  <c:v>100</c:v>
                </c:pt>
                <c:pt idx="1">
                  <c:v>100</c:v>
                </c:pt>
                <c:pt idx="2">
                  <c:v>100</c:v>
                </c:pt>
                <c:pt idx="3">
                  <c:v>100</c:v>
                </c:pt>
                <c:pt idx="4">
                  <c:v>100</c:v>
                </c:pt>
              </c:numCache>
            </c:numRef>
          </c:val>
          <c:extLst>
            <c:ext xmlns:c16="http://schemas.microsoft.com/office/drawing/2014/chart" uri="{C3380CC4-5D6E-409C-BE32-E72D297353CC}">
              <c16:uniqueId val="{00000000-67AC-439C-8720-804C63F5F743}"/>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dLbls>
            <c:numFmt formatCode="General\%" sourceLinked="0"/>
            <c:spPr>
              <a:noFill/>
              <a:ln>
                <a:noFill/>
              </a:ln>
              <a:effectLst/>
            </c:spPr>
            <c:txPr>
              <a:bodyPr/>
              <a:lstStyle/>
              <a:p>
                <a:pPr>
                  <a:defRPr sz="1200" b="1"/>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Hoja1!$A$2:$A$8</c:f>
              <c:strCache>
                <c:ptCount val="4"/>
                <c:pt idx="0">
                  <c:v>Categoría 1</c:v>
                </c:pt>
                <c:pt idx="1">
                  <c:v>Categoría 2</c:v>
                </c:pt>
                <c:pt idx="2">
                  <c:v>Categoría 3</c:v>
                </c:pt>
                <c:pt idx="3">
                  <c:v>Categoría 4</c:v>
                </c:pt>
              </c:strCache>
            </c:strRef>
          </c:cat>
          <c:val>
            <c:numRef>
              <c:f>Hoja1!$C$2:$C$8</c:f>
              <c:numCache>
                <c:formatCode>General</c:formatCode>
                <c:ptCount val="7"/>
                <c:pt idx="0">
                  <c:v>1</c:v>
                </c:pt>
                <c:pt idx="1">
                  <c:v>2</c:v>
                </c:pt>
                <c:pt idx="2">
                  <c:v>18</c:v>
                </c:pt>
                <c:pt idx="3">
                  <c:v>44</c:v>
                </c:pt>
                <c:pt idx="4">
                  <c:v>35</c:v>
                </c:pt>
              </c:numCache>
            </c:numRef>
          </c:val>
          <c:extLst>
            <c:ext xmlns:c16="http://schemas.microsoft.com/office/drawing/2014/chart" uri="{C3380CC4-5D6E-409C-BE32-E72D297353CC}">
              <c16:uniqueId val="{00000001-67AC-439C-8720-804C63F5F743}"/>
            </c:ext>
          </c:extLst>
        </c:ser>
        <c:dLbls>
          <c:showLegendKey val="0"/>
          <c:showVal val="0"/>
          <c:showCatName val="0"/>
          <c:showSerName val="0"/>
          <c:showPercent val="0"/>
          <c:showBubbleSize val="0"/>
        </c:dLbls>
        <c:gapWidth val="80"/>
        <c:overlap val="100"/>
        <c:axId val="777057280"/>
        <c:axId val="850216064"/>
      </c:barChart>
      <c:catAx>
        <c:axId val="777057280"/>
        <c:scaling>
          <c:orientation val="maxMin"/>
        </c:scaling>
        <c:delete val="1"/>
        <c:axPos val="l"/>
        <c:numFmt formatCode="General" sourceLinked="0"/>
        <c:majorTickMark val="out"/>
        <c:minorTickMark val="none"/>
        <c:tickLblPos val="nextTo"/>
        <c:crossAx val="850216064"/>
        <c:crosses val="autoZero"/>
        <c:auto val="1"/>
        <c:lblAlgn val="ctr"/>
        <c:lblOffset val="100"/>
        <c:noMultiLvlLbl val="0"/>
      </c:catAx>
      <c:valAx>
        <c:axId val="850216064"/>
        <c:scaling>
          <c:orientation val="minMax"/>
          <c:max val="103"/>
          <c:min val="0"/>
        </c:scaling>
        <c:delete val="1"/>
        <c:axPos val="t"/>
        <c:numFmt formatCode="General" sourceLinked="1"/>
        <c:majorTickMark val="out"/>
        <c:minorTickMark val="none"/>
        <c:tickLblPos val="nextTo"/>
        <c:crossAx val="777057280"/>
        <c:crosses val="autoZero"/>
        <c:crossBetween val="between"/>
      </c:valAx>
    </c:plotArea>
    <c:plotVisOnly val="1"/>
    <c:dispBlanksAs val="gap"/>
    <c:showDLblsOverMax val="0"/>
  </c:chart>
  <c:txPr>
    <a:bodyPr/>
    <a:lstStyle/>
    <a:p>
      <a:pPr>
        <a:defRPr sz="1800"/>
      </a:pPr>
      <a:endParaRPr lang="es-C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Hoja1!$B$1</c:f>
              <c:strCache>
                <c:ptCount val="1"/>
                <c:pt idx="0">
                  <c:v>Serie 1</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c:spPr>
          <c:invertIfNegative val="0"/>
          <c:cat>
            <c:strRef>
              <c:f>Hoja1!$A$2:$A$11</c:f>
              <c:strCache>
                <c:ptCount val="4"/>
                <c:pt idx="0">
                  <c:v>Categoría 1</c:v>
                </c:pt>
                <c:pt idx="1">
                  <c:v>Categoría 2</c:v>
                </c:pt>
                <c:pt idx="2">
                  <c:v>Categoría 3</c:v>
                </c:pt>
                <c:pt idx="3">
                  <c:v>Categoría 4</c:v>
                </c:pt>
              </c:strCache>
            </c:strRef>
          </c:cat>
          <c:val>
            <c:numRef>
              <c:f>Hoja1!$B$2:$B$11</c:f>
              <c:numCache>
                <c:formatCode>General</c:formatCode>
                <c:ptCount val="10"/>
                <c:pt idx="0">
                  <c:v>100</c:v>
                </c:pt>
                <c:pt idx="1">
                  <c:v>100</c:v>
                </c:pt>
                <c:pt idx="2">
                  <c:v>100</c:v>
                </c:pt>
                <c:pt idx="3">
                  <c:v>100</c:v>
                </c:pt>
                <c:pt idx="4">
                  <c:v>100</c:v>
                </c:pt>
                <c:pt idx="5">
                  <c:v>100</c:v>
                </c:pt>
                <c:pt idx="6">
                  <c:v>100</c:v>
                </c:pt>
                <c:pt idx="7">
                  <c:v>100</c:v>
                </c:pt>
                <c:pt idx="8">
                  <c:v>100</c:v>
                </c:pt>
                <c:pt idx="9">
                  <c:v>100</c:v>
                </c:pt>
              </c:numCache>
            </c:numRef>
          </c:val>
          <c:extLst>
            <c:ext xmlns:c16="http://schemas.microsoft.com/office/drawing/2014/chart" uri="{C3380CC4-5D6E-409C-BE32-E72D297353CC}">
              <c16:uniqueId val="{00000000-658E-4BDD-85D6-3BB0B1171634}"/>
            </c:ext>
          </c:extLst>
        </c:ser>
        <c:ser>
          <c:idx val="1"/>
          <c:order val="1"/>
          <c:tx>
            <c:strRef>
              <c:f>Hoja1!$C$1</c:f>
              <c:strCache>
                <c:ptCount val="1"/>
                <c:pt idx="0">
                  <c:v>Serie 2</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c:spPr>
          <c:invertIfNegative val="0"/>
          <c:dPt>
            <c:idx val="9"/>
            <c:invertIfNegative val="0"/>
            <c:bubble3D val="0"/>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extLst>
              <c:ext xmlns:c16="http://schemas.microsoft.com/office/drawing/2014/chart" uri="{C3380CC4-5D6E-409C-BE32-E72D297353CC}">
                <c16:uniqueId val="{00000002-658E-4BDD-85D6-3BB0B1171634}"/>
              </c:ext>
            </c:extLst>
          </c:dPt>
          <c:dLbls>
            <c:numFmt formatCode="General\%" sourceLinked="0"/>
            <c:spPr>
              <a:noFill/>
              <a:ln>
                <a:noFill/>
              </a:ln>
              <a:effectLst/>
            </c:spPr>
            <c:txPr>
              <a:bodyPr/>
              <a:lstStyle/>
              <a:p>
                <a:pPr>
                  <a:defRPr sz="1200" b="1"/>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Hoja1!$A$2:$A$11</c:f>
              <c:strCache>
                <c:ptCount val="4"/>
                <c:pt idx="0">
                  <c:v>Categoría 1</c:v>
                </c:pt>
                <c:pt idx="1">
                  <c:v>Categoría 2</c:v>
                </c:pt>
                <c:pt idx="2">
                  <c:v>Categoría 3</c:v>
                </c:pt>
                <c:pt idx="3">
                  <c:v>Categoría 4</c:v>
                </c:pt>
              </c:strCache>
            </c:strRef>
          </c:cat>
          <c:val>
            <c:numRef>
              <c:f>Hoja1!$C$2:$C$11</c:f>
              <c:numCache>
                <c:formatCode>General</c:formatCode>
                <c:ptCount val="10"/>
                <c:pt idx="0">
                  <c:v>25</c:v>
                </c:pt>
                <c:pt idx="1">
                  <c:v>22</c:v>
                </c:pt>
                <c:pt idx="2">
                  <c:v>20</c:v>
                </c:pt>
                <c:pt idx="3">
                  <c:v>10</c:v>
                </c:pt>
                <c:pt idx="4">
                  <c:v>8</c:v>
                </c:pt>
                <c:pt idx="5">
                  <c:v>7</c:v>
                </c:pt>
                <c:pt idx="6">
                  <c:v>3</c:v>
                </c:pt>
                <c:pt idx="7">
                  <c:v>3</c:v>
                </c:pt>
                <c:pt idx="8">
                  <c:v>1</c:v>
                </c:pt>
                <c:pt idx="9">
                  <c:v>1</c:v>
                </c:pt>
              </c:numCache>
            </c:numRef>
          </c:val>
          <c:extLst>
            <c:ext xmlns:c16="http://schemas.microsoft.com/office/drawing/2014/chart" uri="{C3380CC4-5D6E-409C-BE32-E72D297353CC}">
              <c16:uniqueId val="{00000003-658E-4BDD-85D6-3BB0B1171634}"/>
            </c:ext>
          </c:extLst>
        </c:ser>
        <c:dLbls>
          <c:showLegendKey val="0"/>
          <c:showVal val="0"/>
          <c:showCatName val="0"/>
          <c:showSerName val="0"/>
          <c:showPercent val="0"/>
          <c:showBubbleSize val="0"/>
        </c:dLbls>
        <c:gapWidth val="36"/>
        <c:overlap val="100"/>
        <c:axId val="778858496"/>
        <c:axId val="850217792"/>
      </c:barChart>
      <c:catAx>
        <c:axId val="778858496"/>
        <c:scaling>
          <c:orientation val="maxMin"/>
        </c:scaling>
        <c:delete val="1"/>
        <c:axPos val="l"/>
        <c:numFmt formatCode="General" sourceLinked="0"/>
        <c:majorTickMark val="out"/>
        <c:minorTickMark val="none"/>
        <c:tickLblPos val="nextTo"/>
        <c:crossAx val="850217792"/>
        <c:crosses val="autoZero"/>
        <c:auto val="1"/>
        <c:lblAlgn val="ctr"/>
        <c:lblOffset val="100"/>
        <c:noMultiLvlLbl val="0"/>
      </c:catAx>
      <c:valAx>
        <c:axId val="850217792"/>
        <c:scaling>
          <c:orientation val="minMax"/>
          <c:max val="103"/>
          <c:min val="0"/>
        </c:scaling>
        <c:delete val="1"/>
        <c:axPos val="t"/>
        <c:numFmt formatCode="General" sourceLinked="1"/>
        <c:majorTickMark val="out"/>
        <c:minorTickMark val="none"/>
        <c:tickLblPos val="nextTo"/>
        <c:crossAx val="778858496"/>
        <c:crosses val="autoZero"/>
        <c:crossBetween val="between"/>
      </c:valAx>
    </c:plotArea>
    <c:plotVisOnly val="1"/>
    <c:dispBlanksAs val="gap"/>
    <c:showDLblsOverMax val="0"/>
  </c:chart>
  <c:txPr>
    <a:bodyPr/>
    <a:lstStyle/>
    <a:p>
      <a:pPr>
        <a:defRPr sz="1800"/>
      </a:pPr>
      <a:endParaRPr lang="es-CO"/>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643126120205033"/>
          <c:y val="3.6423987257151715E-2"/>
          <c:w val="0.6053702160415807"/>
          <c:h val="0.93377483443708609"/>
        </c:manualLayout>
      </c:layout>
      <c:barChart>
        <c:barDir val="col"/>
        <c:grouping val="stacked"/>
        <c:varyColors val="0"/>
        <c:ser>
          <c:idx val="0"/>
          <c:order val="0"/>
          <c:tx>
            <c:strRef>
              <c:f>Sheet1!$B$1</c:f>
              <c:strCache>
                <c:ptCount val="1"/>
                <c:pt idx="0">
                  <c:v>T2B</c:v>
                </c:pt>
              </c:strCache>
            </c:strRef>
          </c:tx>
          <c: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w="25399">
              <a:noFill/>
            </a:ln>
          </c:spPr>
          <c:invertIfNegative val="0"/>
          <c:pictureOptions>
            <c:pictureFormat val="stretch"/>
          </c:pictureOptions>
          <c:dPt>
            <c:idx val="0"/>
            <c:invertIfNegative val="0"/>
            <c:bubble3D val="0"/>
            <c:extLst>
              <c:ext xmlns:c16="http://schemas.microsoft.com/office/drawing/2014/chart" uri="{C3380CC4-5D6E-409C-BE32-E72D297353CC}">
                <c16:uniqueId val="{00000000-2AD5-4E4F-8F73-4D3F475C7351}"/>
              </c:ext>
            </c:extLst>
          </c:dPt>
          <c:dPt>
            <c:idx val="1"/>
            <c:invertIfNegative val="0"/>
            <c:bubble3D val="0"/>
            <c:extLst>
              <c:ext xmlns:c16="http://schemas.microsoft.com/office/drawing/2014/chart" uri="{C3380CC4-5D6E-409C-BE32-E72D297353CC}">
                <c16:uniqueId val="{00000001-2AD5-4E4F-8F73-4D3F475C7351}"/>
              </c:ext>
            </c:extLst>
          </c:dPt>
          <c:dLbls>
            <c:numFmt formatCode="General\%" sourceLinked="0"/>
            <c:spPr>
              <a:noFill/>
              <a:ln>
                <a:noFill/>
              </a:ln>
              <a:effectLst/>
            </c:spPr>
            <c:txPr>
              <a:bodyPr/>
              <a:lstStyle/>
              <a:p>
                <a:pPr>
                  <a:defRPr sz="1400">
                    <a:solidFill>
                      <a:schemeClr val="bg1"/>
                    </a:solidFill>
                    <a:latin typeface="+mj-lt"/>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Sheet1!$B$2</c:f>
              <c:numCache>
                <c:formatCode>General</c:formatCode>
                <c:ptCount val="1"/>
                <c:pt idx="0">
                  <c:v>87</c:v>
                </c:pt>
              </c:numCache>
            </c:numRef>
          </c:val>
          <c:extLst>
            <c:ext xmlns:c16="http://schemas.microsoft.com/office/drawing/2014/chart" uri="{C3380CC4-5D6E-409C-BE32-E72D297353CC}">
              <c16:uniqueId val="{00000002-2AD5-4E4F-8F73-4D3F475C7351}"/>
            </c:ext>
          </c:extLst>
        </c:ser>
        <c:ser>
          <c:idx val="1"/>
          <c:order val="1"/>
          <c:tx>
            <c:strRef>
              <c:f>Sheet1!$C$1</c:f>
              <c:strCache>
                <c:ptCount val="1"/>
                <c:pt idx="0">
                  <c:v>Media</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a:ln w="25399">
              <a:noFill/>
            </a:ln>
          </c:spPr>
          <c:invertIfNegative val="0"/>
          <c:pictureOptions>
            <c:pictureFormat val="stretch"/>
          </c:pictureOptions>
          <c:dPt>
            <c:idx val="0"/>
            <c:invertIfNegative val="0"/>
            <c:bubble3D val="0"/>
            <c:extLst>
              <c:ext xmlns:c16="http://schemas.microsoft.com/office/drawing/2014/chart" uri="{C3380CC4-5D6E-409C-BE32-E72D297353CC}">
                <c16:uniqueId val="{00000003-2AD5-4E4F-8F73-4D3F475C7351}"/>
              </c:ext>
            </c:extLst>
          </c:dPt>
          <c:dPt>
            <c:idx val="1"/>
            <c:invertIfNegative val="0"/>
            <c:bubble3D val="0"/>
            <c:extLst>
              <c:ext xmlns:c16="http://schemas.microsoft.com/office/drawing/2014/chart" uri="{C3380CC4-5D6E-409C-BE32-E72D297353CC}">
                <c16:uniqueId val="{00000004-2AD5-4E4F-8F73-4D3F475C7351}"/>
              </c:ext>
            </c:extLst>
          </c:dPt>
          <c:dPt>
            <c:idx val="3"/>
            <c:invertIfNegative val="0"/>
            <c:bubble3D val="0"/>
            <c:extLst>
              <c:ext xmlns:c16="http://schemas.microsoft.com/office/drawing/2014/chart" uri="{C3380CC4-5D6E-409C-BE32-E72D297353CC}">
                <c16:uniqueId val="{00000005-2AD5-4E4F-8F73-4D3F475C7351}"/>
              </c:ext>
            </c:extLst>
          </c:dPt>
          <c:dPt>
            <c:idx val="5"/>
            <c:invertIfNegative val="0"/>
            <c:bubble3D val="0"/>
            <c:extLst>
              <c:ext xmlns:c16="http://schemas.microsoft.com/office/drawing/2014/chart" uri="{C3380CC4-5D6E-409C-BE32-E72D297353CC}">
                <c16:uniqueId val="{00000006-2AD5-4E4F-8F73-4D3F475C7351}"/>
              </c:ext>
            </c:extLst>
          </c:dPt>
          <c:dPt>
            <c:idx val="7"/>
            <c:invertIfNegative val="0"/>
            <c:bubble3D val="0"/>
            <c:extLst>
              <c:ext xmlns:c16="http://schemas.microsoft.com/office/drawing/2014/chart" uri="{C3380CC4-5D6E-409C-BE32-E72D297353CC}">
                <c16:uniqueId val="{00000007-2AD5-4E4F-8F73-4D3F475C7351}"/>
              </c:ext>
            </c:extLst>
          </c:dPt>
          <c:dLbls>
            <c:numFmt formatCode="General\%" sourceLinked="0"/>
            <c:spPr>
              <a:noFill/>
              <a:ln>
                <a:noFill/>
              </a:ln>
              <a:effectLst/>
            </c:spPr>
            <c:txPr>
              <a:bodyPr/>
              <a:lstStyle/>
              <a:p>
                <a:pPr>
                  <a:defRPr sz="1100">
                    <a:latin typeface="+mj-lt"/>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Sheet1!$C$2</c:f>
              <c:numCache>
                <c:formatCode>General</c:formatCode>
                <c:ptCount val="1"/>
                <c:pt idx="0">
                  <c:v>10</c:v>
                </c:pt>
              </c:numCache>
            </c:numRef>
          </c:val>
          <c:extLst>
            <c:ext xmlns:c16="http://schemas.microsoft.com/office/drawing/2014/chart" uri="{C3380CC4-5D6E-409C-BE32-E72D297353CC}">
              <c16:uniqueId val="{00000008-2AD5-4E4F-8F73-4D3F475C7351}"/>
            </c:ext>
          </c:extLst>
        </c:ser>
        <c:ser>
          <c:idx val="2"/>
          <c:order val="2"/>
          <c:tx>
            <c:strRef>
              <c:f>Sheet1!$D$1</c:f>
              <c:strCache>
                <c:ptCount val="1"/>
                <c:pt idx="0">
                  <c:v>B2B</c:v>
                </c:pt>
              </c:strCache>
            </c:strRef>
          </c:tx>
          <c: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c:spPr>
          <c:invertIfNegative val="0"/>
          <c:pictureOptions>
            <c:pictureFormat val="stretch"/>
          </c:pictureOptions>
          <c:dLbls>
            <c:dLbl>
              <c:idx val="0"/>
              <c:layout>
                <c:manualLayout>
                  <c:x val="4.0771793746911536E-7"/>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03D-49F1-AF5F-CC3A6BBBAFEF}"/>
                </c:ext>
              </c:extLst>
            </c:dLbl>
            <c:numFmt formatCode="General\%" sourceLinked="0"/>
            <c:spPr>
              <a:noFill/>
              <a:ln>
                <a:noFill/>
              </a:ln>
              <a:effectLst/>
            </c:spPr>
            <c:txPr>
              <a:bodyPr/>
              <a:lstStyle/>
              <a:p>
                <a:pPr>
                  <a:defRPr sz="1050">
                    <a:solidFill>
                      <a:schemeClr val="bg1"/>
                    </a:solidFill>
                    <a:latin typeface="+mj-lt"/>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Sheet1!$D$2</c:f>
              <c:numCache>
                <c:formatCode>General</c:formatCode>
                <c:ptCount val="1"/>
                <c:pt idx="0">
                  <c:v>3</c:v>
                </c:pt>
              </c:numCache>
            </c:numRef>
          </c:val>
          <c:extLst>
            <c:ext xmlns:c16="http://schemas.microsoft.com/office/drawing/2014/chart" uri="{C3380CC4-5D6E-409C-BE32-E72D297353CC}">
              <c16:uniqueId val="{00000009-2AD5-4E4F-8F73-4D3F475C7351}"/>
            </c:ext>
          </c:extLst>
        </c:ser>
        <c:dLbls>
          <c:showLegendKey val="0"/>
          <c:showVal val="0"/>
          <c:showCatName val="0"/>
          <c:showSerName val="0"/>
          <c:showPercent val="0"/>
          <c:showBubbleSize val="0"/>
        </c:dLbls>
        <c:gapWidth val="160"/>
        <c:overlap val="100"/>
        <c:axId val="780303360"/>
        <c:axId val="850222400"/>
      </c:barChart>
      <c:catAx>
        <c:axId val="780303360"/>
        <c:scaling>
          <c:orientation val="maxMin"/>
        </c:scaling>
        <c:delete val="1"/>
        <c:axPos val="t"/>
        <c:numFmt formatCode="General" sourceLinked="1"/>
        <c:majorTickMark val="out"/>
        <c:minorTickMark val="none"/>
        <c:tickLblPos val="nextTo"/>
        <c:crossAx val="850222400"/>
        <c:crosses val="autoZero"/>
        <c:auto val="1"/>
        <c:lblAlgn val="ctr"/>
        <c:lblOffset val="100"/>
        <c:noMultiLvlLbl val="0"/>
      </c:catAx>
      <c:valAx>
        <c:axId val="850222400"/>
        <c:scaling>
          <c:orientation val="maxMin"/>
          <c:max val="100"/>
          <c:min val="0"/>
        </c:scaling>
        <c:delete val="1"/>
        <c:axPos val="r"/>
        <c:numFmt formatCode="General" sourceLinked="1"/>
        <c:majorTickMark val="out"/>
        <c:minorTickMark val="none"/>
        <c:tickLblPos val="nextTo"/>
        <c:crossAx val="780303360"/>
        <c:crosses val="autoZero"/>
        <c:crossBetween val="between"/>
      </c:valAx>
      <c:spPr>
        <a:noFill/>
        <a:ln w="25399">
          <a:noFill/>
        </a:ln>
      </c:spPr>
    </c:plotArea>
    <c:plotVisOnly val="1"/>
    <c:dispBlanksAs val="gap"/>
    <c:showDLblsOverMax val="0"/>
  </c:chart>
  <c:spPr>
    <a:noFill/>
    <a:ln>
      <a:noFill/>
    </a:ln>
  </c:spPr>
  <c:txPr>
    <a:bodyPr/>
    <a:lstStyle/>
    <a:p>
      <a:pPr>
        <a:defRPr sz="1600" b="1" i="0" u="none" strike="noStrike" baseline="0">
          <a:solidFill>
            <a:schemeClr val="tx1"/>
          </a:solidFill>
          <a:latin typeface="Arial"/>
          <a:ea typeface="Arial"/>
          <a:cs typeface="Arial"/>
        </a:defRPr>
      </a:pPr>
      <a:endParaRPr lang="es-CO"/>
    </a:p>
  </c:txPr>
  <c:externalData r:id="rId4">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9D594A0-71B7-4B3E-876D-2F9418F4D2AF}" type="datetimeFigureOut">
              <a:rPr lang="es-CO" smtClean="0"/>
              <a:t>22/09/2022</a:t>
            </a:fld>
            <a:endParaRPr lang="es-CO"/>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8553AE-9CA3-483B-8CE2-509E60F943C7}" type="slidenum">
              <a:rPr lang="es-CO" smtClean="0"/>
              <a:t>‹Nº›</a:t>
            </a:fld>
            <a:endParaRPr lang="es-CO"/>
          </a:p>
        </p:txBody>
      </p:sp>
    </p:spTree>
    <p:extLst>
      <p:ext uri="{BB962C8B-B14F-4D97-AF65-F5344CB8AC3E}">
        <p14:creationId xmlns:p14="http://schemas.microsoft.com/office/powerpoint/2010/main" val="1209729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CE558D-AD6B-4235-9264-067E9251F1DC}" type="datetimeFigureOut">
              <a:rPr lang="es-CO" smtClean="0"/>
              <a:t>22/09/2022</a:t>
            </a:fld>
            <a:endParaRPr lang="es-CO"/>
          </a:p>
        </p:txBody>
      </p:sp>
      <p:sp>
        <p:nvSpPr>
          <p:cNvPr id="4" name="3 Marcador de imagen de diapositiva"/>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CF5F62-B46C-438F-91E8-D32D0A223878}" type="slidenum">
              <a:rPr lang="es-CO" smtClean="0"/>
              <a:t>‹Nº›</a:t>
            </a:fld>
            <a:endParaRPr lang="es-CO"/>
          </a:p>
        </p:txBody>
      </p:sp>
    </p:spTree>
    <p:extLst>
      <p:ext uri="{BB962C8B-B14F-4D97-AF65-F5344CB8AC3E}">
        <p14:creationId xmlns:p14="http://schemas.microsoft.com/office/powerpoint/2010/main" val="4066991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https://</a:t>
            </a:r>
            <a:r>
              <a:rPr lang="es-CO" dirty="0" err="1"/>
              <a:t>www.icontec.org</a:t>
            </a:r>
            <a:r>
              <a:rPr lang="es-CO" dirty="0"/>
              <a:t>/</a:t>
            </a:r>
            <a:r>
              <a:rPr lang="es-CO" dirty="0" err="1"/>
              <a:t>eval_conformidad</a:t>
            </a:r>
            <a:r>
              <a:rPr lang="es-CO" dirty="0"/>
              <a:t>/certificacion-sistema-gestion-iso-20252-norma-internacional-para-el-sector-de-la-investigacion-de-mercado-investigacion-social-y-de-la-opinion/#:~:</a:t>
            </a:r>
            <a:r>
              <a:rPr lang="es-CO" dirty="0" err="1"/>
              <a:t>text</a:t>
            </a:r>
            <a:r>
              <a:rPr lang="es-CO" dirty="0"/>
              <a:t>=ISO%2020252%3A2012%20Norma%20internacional,y%20uso%20de%20redes%20sociales</a:t>
            </a:r>
          </a:p>
        </p:txBody>
      </p:sp>
      <p:sp>
        <p:nvSpPr>
          <p:cNvPr id="4" name="Marcador de número de diapositiva 3"/>
          <p:cNvSpPr>
            <a:spLocks noGrp="1"/>
          </p:cNvSpPr>
          <p:nvPr>
            <p:ph type="sldNum" sz="quarter" idx="10"/>
          </p:nvPr>
        </p:nvSpPr>
        <p:spPr/>
        <p:txBody>
          <a:bodyPr/>
          <a:lstStyle/>
          <a:p>
            <a:fld id="{BBCF5F62-B46C-438F-91E8-D32D0A223878}" type="slidenum">
              <a:rPr lang="es-CO" smtClean="0"/>
              <a:t>4</a:t>
            </a:fld>
            <a:endParaRPr lang="es-CO"/>
          </a:p>
        </p:txBody>
      </p:sp>
    </p:spTree>
    <p:extLst>
      <p:ext uri="{BB962C8B-B14F-4D97-AF65-F5344CB8AC3E}">
        <p14:creationId xmlns:p14="http://schemas.microsoft.com/office/powerpoint/2010/main" val="2727844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BBCF5F62-B46C-438F-91E8-D32D0A223878}" type="slidenum">
              <a:rPr lang="es-CO" smtClean="0"/>
              <a:t>36</a:t>
            </a:fld>
            <a:endParaRPr lang="es-CO"/>
          </a:p>
        </p:txBody>
      </p:sp>
    </p:spTree>
    <p:extLst>
      <p:ext uri="{BB962C8B-B14F-4D97-AF65-F5344CB8AC3E}">
        <p14:creationId xmlns:p14="http://schemas.microsoft.com/office/powerpoint/2010/main" val="1998809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BBCF5F62-B46C-438F-91E8-D32D0A223878}" type="slidenum">
              <a:rPr lang="es-CO" smtClean="0"/>
              <a:t>103</a:t>
            </a:fld>
            <a:endParaRPr lang="es-CO"/>
          </a:p>
        </p:txBody>
      </p:sp>
    </p:spTree>
    <p:extLst>
      <p:ext uri="{BB962C8B-B14F-4D97-AF65-F5344CB8AC3E}">
        <p14:creationId xmlns:p14="http://schemas.microsoft.com/office/powerpoint/2010/main" val="3755662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BBCF5F62-B46C-438F-91E8-D32D0A223878}" type="slidenum">
              <a:rPr lang="es-CO" smtClean="0"/>
              <a:t>22</a:t>
            </a:fld>
            <a:endParaRPr lang="es-CO"/>
          </a:p>
        </p:txBody>
      </p:sp>
    </p:spTree>
    <p:extLst>
      <p:ext uri="{BB962C8B-B14F-4D97-AF65-F5344CB8AC3E}">
        <p14:creationId xmlns:p14="http://schemas.microsoft.com/office/powerpoint/2010/main" val="3096772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BBCF5F62-B46C-438F-91E8-D32D0A223878}" type="slidenum">
              <a:rPr lang="es-CO" smtClean="0"/>
              <a:t>23</a:t>
            </a:fld>
            <a:endParaRPr lang="es-CO"/>
          </a:p>
        </p:txBody>
      </p:sp>
    </p:spTree>
    <p:extLst>
      <p:ext uri="{BB962C8B-B14F-4D97-AF65-F5344CB8AC3E}">
        <p14:creationId xmlns:p14="http://schemas.microsoft.com/office/powerpoint/2010/main" val="3739260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BBCF5F62-B46C-438F-91E8-D32D0A223878}" type="slidenum">
              <a:rPr lang="es-CO" smtClean="0"/>
              <a:t>24</a:t>
            </a:fld>
            <a:endParaRPr lang="es-CO"/>
          </a:p>
        </p:txBody>
      </p:sp>
    </p:spTree>
    <p:extLst>
      <p:ext uri="{BB962C8B-B14F-4D97-AF65-F5344CB8AC3E}">
        <p14:creationId xmlns:p14="http://schemas.microsoft.com/office/powerpoint/2010/main" val="1014885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BBCF5F62-B46C-438F-91E8-D32D0A223878}" type="slidenum">
              <a:rPr lang="es-CO" smtClean="0"/>
              <a:t>26</a:t>
            </a:fld>
            <a:endParaRPr lang="es-CO"/>
          </a:p>
        </p:txBody>
      </p:sp>
    </p:spTree>
    <p:extLst>
      <p:ext uri="{BB962C8B-B14F-4D97-AF65-F5344CB8AC3E}">
        <p14:creationId xmlns:p14="http://schemas.microsoft.com/office/powerpoint/2010/main" val="4254238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BBCF5F62-B46C-438F-91E8-D32D0A223878}" type="slidenum">
              <a:rPr lang="es-CO" smtClean="0"/>
              <a:t>27</a:t>
            </a:fld>
            <a:endParaRPr lang="es-CO"/>
          </a:p>
        </p:txBody>
      </p:sp>
    </p:spTree>
    <p:extLst>
      <p:ext uri="{BB962C8B-B14F-4D97-AF65-F5344CB8AC3E}">
        <p14:creationId xmlns:p14="http://schemas.microsoft.com/office/powerpoint/2010/main" val="1963800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BBCF5F62-B46C-438F-91E8-D32D0A223878}" type="slidenum">
              <a:rPr lang="es-CO" smtClean="0"/>
              <a:t>28</a:t>
            </a:fld>
            <a:endParaRPr lang="es-CO"/>
          </a:p>
        </p:txBody>
      </p:sp>
    </p:spTree>
    <p:extLst>
      <p:ext uri="{BB962C8B-B14F-4D97-AF65-F5344CB8AC3E}">
        <p14:creationId xmlns:p14="http://schemas.microsoft.com/office/powerpoint/2010/main" val="942101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BBCF5F62-B46C-438F-91E8-D32D0A223878}" type="slidenum">
              <a:rPr lang="es-CO" smtClean="0"/>
              <a:t>34</a:t>
            </a:fld>
            <a:endParaRPr lang="es-CO"/>
          </a:p>
        </p:txBody>
      </p:sp>
    </p:spTree>
    <p:extLst>
      <p:ext uri="{BB962C8B-B14F-4D97-AF65-F5344CB8AC3E}">
        <p14:creationId xmlns:p14="http://schemas.microsoft.com/office/powerpoint/2010/main" val="2734138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BBCF5F62-B46C-438F-91E8-D32D0A223878}" type="slidenum">
              <a:rPr lang="es-CO" smtClean="0"/>
              <a:t>35</a:t>
            </a:fld>
            <a:endParaRPr lang="es-CO"/>
          </a:p>
        </p:txBody>
      </p:sp>
    </p:spTree>
    <p:extLst>
      <p:ext uri="{BB962C8B-B14F-4D97-AF65-F5344CB8AC3E}">
        <p14:creationId xmlns:p14="http://schemas.microsoft.com/office/powerpoint/2010/main" val="36618861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2" name="1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764"/>
            <a:ext cx="9138647" cy="5141559"/>
          </a:xfrm>
          <a:prstGeom prst="rect">
            <a:avLst/>
          </a:prstGeom>
        </p:spPr>
      </p:pic>
      <p:sp>
        <p:nvSpPr>
          <p:cNvPr id="3104" name="Rectangle 32"/>
          <p:cNvSpPr>
            <a:spLocks noGrp="1" noChangeArrowheads="1"/>
          </p:cNvSpPr>
          <p:nvPr>
            <p:ph type="ctrTitle" sz="quarter"/>
          </p:nvPr>
        </p:nvSpPr>
        <p:spPr>
          <a:xfrm>
            <a:off x="4807516" y="1476612"/>
            <a:ext cx="3987234" cy="1103312"/>
          </a:xfrm>
        </p:spPr>
        <p:txBody>
          <a:bodyPr/>
          <a:lstStyle>
            <a:lvl1pPr algn="ctr">
              <a:defRPr sz="3200">
                <a:solidFill>
                  <a:srgbClr val="5F5F5F"/>
                </a:solidFill>
              </a:defRPr>
            </a:lvl1pPr>
          </a:lstStyle>
          <a:p>
            <a:pPr lvl="0"/>
            <a:r>
              <a:rPr lang="es-ES" altLang="es-CO" noProof="0" dirty="0"/>
              <a:t>Haga clic para cambiar el estilo de título	</a:t>
            </a:r>
          </a:p>
        </p:txBody>
      </p:sp>
      <p:sp>
        <p:nvSpPr>
          <p:cNvPr id="3114" name="Rectangle 42"/>
          <p:cNvSpPr>
            <a:spLocks noGrp="1" noChangeArrowheads="1"/>
          </p:cNvSpPr>
          <p:nvPr>
            <p:ph type="subTitle" sz="quarter" idx="1"/>
          </p:nvPr>
        </p:nvSpPr>
        <p:spPr>
          <a:xfrm>
            <a:off x="4639172" y="2667790"/>
            <a:ext cx="4257441" cy="308776"/>
          </a:xfrm>
        </p:spPr>
        <p:txBody>
          <a:bodyPr/>
          <a:lstStyle>
            <a:lvl1pPr marL="0" indent="0" algn="ctr">
              <a:buFontTx/>
              <a:buNone/>
              <a:defRPr/>
            </a:lvl1pPr>
          </a:lstStyle>
          <a:p>
            <a:pPr lvl="0"/>
            <a:r>
              <a:rPr lang="es-ES" altLang="es-CO" noProof="0" dirty="0"/>
              <a:t>Haga clic para modificar el estilo de subtítulo del patrón</a:t>
            </a:r>
          </a:p>
        </p:txBody>
      </p:sp>
    </p:spTree>
    <p:extLst>
      <p:ext uri="{BB962C8B-B14F-4D97-AF65-F5344CB8AC3E}">
        <p14:creationId xmlns:p14="http://schemas.microsoft.com/office/powerpoint/2010/main" val="3951600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1_Diapositiva de título">
    <p:spTree>
      <p:nvGrpSpPr>
        <p:cNvPr id="1" name=""/>
        <p:cNvGrpSpPr/>
        <p:nvPr/>
      </p:nvGrpSpPr>
      <p:grpSpPr>
        <a:xfrm>
          <a:off x="0" y="0"/>
          <a:ext cx="0" cy="0"/>
          <a:chOff x="0" y="0"/>
          <a:chExt cx="0" cy="0"/>
        </a:xfrm>
      </p:grpSpPr>
      <p:pic>
        <p:nvPicPr>
          <p:cNvPr id="2" name="1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1765"/>
            <a:ext cx="9138645" cy="5141559"/>
          </a:xfrm>
          <a:prstGeom prst="rect">
            <a:avLst/>
          </a:prstGeom>
        </p:spPr>
      </p:pic>
      <p:sp>
        <p:nvSpPr>
          <p:cNvPr id="3104" name="Rectangle 32"/>
          <p:cNvSpPr>
            <a:spLocks noGrp="1" noChangeArrowheads="1"/>
          </p:cNvSpPr>
          <p:nvPr>
            <p:ph type="ctrTitle" sz="quarter"/>
          </p:nvPr>
        </p:nvSpPr>
        <p:spPr>
          <a:xfrm>
            <a:off x="2657331" y="2175112"/>
            <a:ext cx="5353050" cy="1103312"/>
          </a:xfrm>
        </p:spPr>
        <p:txBody>
          <a:bodyPr/>
          <a:lstStyle>
            <a:lvl1pPr algn="ctr">
              <a:defRPr sz="3198">
                <a:solidFill>
                  <a:srgbClr val="5F5F5F"/>
                </a:solidFill>
              </a:defRPr>
            </a:lvl1pPr>
          </a:lstStyle>
          <a:p>
            <a:pPr lvl="0"/>
            <a:r>
              <a:rPr lang="es-ES" altLang="es-CO" noProof="0" dirty="0"/>
              <a:t>Haga clic para cambiar el estilo de título	</a:t>
            </a:r>
          </a:p>
        </p:txBody>
      </p:sp>
      <p:sp>
        <p:nvSpPr>
          <p:cNvPr id="3114" name="Rectangle 42"/>
          <p:cNvSpPr>
            <a:spLocks noGrp="1" noChangeArrowheads="1"/>
          </p:cNvSpPr>
          <p:nvPr>
            <p:ph type="subTitle" sz="quarter" idx="1"/>
          </p:nvPr>
        </p:nvSpPr>
        <p:spPr>
          <a:xfrm>
            <a:off x="2475948" y="3366290"/>
            <a:ext cx="5715816" cy="308776"/>
          </a:xfrm>
        </p:spPr>
        <p:txBody>
          <a:bodyPr/>
          <a:lstStyle>
            <a:lvl1pPr marL="0" indent="0" algn="ctr">
              <a:buFontTx/>
              <a:buNone/>
              <a:defRPr/>
            </a:lvl1pPr>
          </a:lstStyle>
          <a:p>
            <a:pPr lvl="0"/>
            <a:r>
              <a:rPr lang="es-ES" altLang="es-CO" noProof="0" dirty="0"/>
              <a:t>Haga clic para modificar el estilo de subtítulo del patrón</a:t>
            </a:r>
          </a:p>
        </p:txBody>
      </p:sp>
    </p:spTree>
    <p:extLst>
      <p:ext uri="{BB962C8B-B14F-4D97-AF65-F5344CB8AC3E}">
        <p14:creationId xmlns:p14="http://schemas.microsoft.com/office/powerpoint/2010/main" val="185318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bwMode="auto">
          <a:xfrm>
            <a:off x="8589963" y="4951501"/>
            <a:ext cx="495300"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b="1">
                <a:solidFill>
                  <a:schemeClr val="bg2">
                    <a:lumMod val="50000"/>
                  </a:schemeClr>
                </a:solidFill>
                <a:latin typeface="+mj-lt"/>
                <a:cs typeface="Arial" charset="0"/>
              </a:defRPr>
            </a:lvl1pPr>
          </a:lstStyle>
          <a:p>
            <a:pPr>
              <a:defRPr/>
            </a:pPr>
            <a:fld id="{D0AE95A2-70B1-4974-8E50-975CA7202948}" type="slidenum">
              <a:rPr lang="es-CO" altLang="es-CO" smtClean="0"/>
              <a:pPr>
                <a:defRPr/>
              </a:pPr>
              <a:t>‹Nº›</a:t>
            </a:fld>
            <a:endParaRPr lang="es-CO" altLang="es-CO" dirty="0"/>
          </a:p>
        </p:txBody>
      </p:sp>
      <p:sp>
        <p:nvSpPr>
          <p:cNvPr id="3" name="Freeform 3167"/>
          <p:cNvSpPr>
            <a:spLocks/>
          </p:cNvSpPr>
          <p:nvPr userDrawn="1"/>
        </p:nvSpPr>
        <p:spPr bwMode="auto">
          <a:xfrm rot="10800000">
            <a:off x="1" y="2"/>
            <a:ext cx="1354497" cy="704267"/>
          </a:xfrm>
          <a:custGeom>
            <a:avLst/>
            <a:gdLst>
              <a:gd name="T0" fmla="*/ 583 w 1933"/>
              <a:gd name="T1" fmla="*/ 0 h 1009"/>
              <a:gd name="T2" fmla="*/ 0 w 1933"/>
              <a:gd name="T3" fmla="*/ 1009 h 1009"/>
              <a:gd name="T4" fmla="*/ 1933 w 1933"/>
              <a:gd name="T5" fmla="*/ 1009 h 1009"/>
              <a:gd name="T6" fmla="*/ 1933 w 1933"/>
              <a:gd name="T7" fmla="*/ 16 h 1009"/>
              <a:gd name="T8" fmla="*/ 1923 w 1933"/>
              <a:gd name="T9" fmla="*/ 0 h 1009"/>
              <a:gd name="T10" fmla="*/ 583 w 1933"/>
              <a:gd name="T11" fmla="*/ 0 h 1009"/>
            </a:gdLst>
            <a:ahLst/>
            <a:cxnLst>
              <a:cxn ang="0">
                <a:pos x="T0" y="T1"/>
              </a:cxn>
              <a:cxn ang="0">
                <a:pos x="T2" y="T3"/>
              </a:cxn>
              <a:cxn ang="0">
                <a:pos x="T4" y="T5"/>
              </a:cxn>
              <a:cxn ang="0">
                <a:pos x="T6" y="T7"/>
              </a:cxn>
              <a:cxn ang="0">
                <a:pos x="T8" y="T9"/>
              </a:cxn>
              <a:cxn ang="0">
                <a:pos x="T10" y="T11"/>
              </a:cxn>
            </a:cxnLst>
            <a:rect l="0" t="0" r="r" b="b"/>
            <a:pathLst>
              <a:path w="1933" h="1009">
                <a:moveTo>
                  <a:pt x="583" y="0"/>
                </a:moveTo>
                <a:lnTo>
                  <a:pt x="0" y="1009"/>
                </a:lnTo>
                <a:lnTo>
                  <a:pt x="1933" y="1009"/>
                </a:lnTo>
                <a:lnTo>
                  <a:pt x="1933" y="16"/>
                </a:lnTo>
                <a:lnTo>
                  <a:pt x="1923" y="0"/>
                </a:lnTo>
                <a:lnTo>
                  <a:pt x="583" y="0"/>
                </a:lnTo>
                <a:close/>
              </a:path>
            </a:pathLst>
          </a:custGeom>
          <a:solidFill>
            <a:srgbClr val="3B89C9"/>
          </a:solidFill>
          <a:ln>
            <a:noFill/>
          </a:ln>
        </p:spPr>
        <p:txBody>
          <a:bodyPr vert="horz" wrap="square" lIns="91384" tIns="45692" rIns="91384" bIns="45692" numCol="1" anchor="t" anchorCtr="0" compatLnSpc="1">
            <a:prstTxWarp prst="textNoShape">
              <a:avLst/>
            </a:prstTxWarp>
          </a:bodyPr>
          <a:lstStyle/>
          <a:p>
            <a:pPr marL="0" marR="0" lvl="0" indent="0" algn="l" defTabSz="913806" rtl="0" eaLnBrk="1" fontAlgn="base" latinLnBrk="0" hangingPunct="1">
              <a:lnSpc>
                <a:spcPct val="100000"/>
              </a:lnSpc>
              <a:spcBef>
                <a:spcPct val="0"/>
              </a:spcBef>
              <a:spcAft>
                <a:spcPct val="0"/>
              </a:spcAft>
              <a:buClrTx/>
              <a:buSzTx/>
              <a:buFontTx/>
              <a:buNone/>
              <a:tabLst/>
              <a:defRPr/>
            </a:pPr>
            <a:endParaRPr kumimoji="0" lang="es-CO" sz="1000"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 name="Freeform 3167"/>
          <p:cNvSpPr>
            <a:spLocks/>
          </p:cNvSpPr>
          <p:nvPr userDrawn="1"/>
        </p:nvSpPr>
        <p:spPr bwMode="auto">
          <a:xfrm>
            <a:off x="7789505" y="4429710"/>
            <a:ext cx="1354497" cy="704267"/>
          </a:xfrm>
          <a:custGeom>
            <a:avLst/>
            <a:gdLst>
              <a:gd name="T0" fmla="*/ 583 w 1933"/>
              <a:gd name="T1" fmla="*/ 0 h 1009"/>
              <a:gd name="T2" fmla="*/ 0 w 1933"/>
              <a:gd name="T3" fmla="*/ 1009 h 1009"/>
              <a:gd name="T4" fmla="*/ 1933 w 1933"/>
              <a:gd name="T5" fmla="*/ 1009 h 1009"/>
              <a:gd name="T6" fmla="*/ 1933 w 1933"/>
              <a:gd name="T7" fmla="*/ 16 h 1009"/>
              <a:gd name="T8" fmla="*/ 1923 w 1933"/>
              <a:gd name="T9" fmla="*/ 0 h 1009"/>
              <a:gd name="T10" fmla="*/ 583 w 1933"/>
              <a:gd name="T11" fmla="*/ 0 h 1009"/>
            </a:gdLst>
            <a:ahLst/>
            <a:cxnLst>
              <a:cxn ang="0">
                <a:pos x="T0" y="T1"/>
              </a:cxn>
              <a:cxn ang="0">
                <a:pos x="T2" y="T3"/>
              </a:cxn>
              <a:cxn ang="0">
                <a:pos x="T4" y="T5"/>
              </a:cxn>
              <a:cxn ang="0">
                <a:pos x="T6" y="T7"/>
              </a:cxn>
              <a:cxn ang="0">
                <a:pos x="T8" y="T9"/>
              </a:cxn>
              <a:cxn ang="0">
                <a:pos x="T10" y="T11"/>
              </a:cxn>
            </a:cxnLst>
            <a:rect l="0" t="0" r="r" b="b"/>
            <a:pathLst>
              <a:path w="1933" h="1009">
                <a:moveTo>
                  <a:pt x="583" y="0"/>
                </a:moveTo>
                <a:lnTo>
                  <a:pt x="0" y="1009"/>
                </a:lnTo>
                <a:lnTo>
                  <a:pt x="1933" y="1009"/>
                </a:lnTo>
                <a:lnTo>
                  <a:pt x="1933" y="16"/>
                </a:lnTo>
                <a:lnTo>
                  <a:pt x="1923" y="0"/>
                </a:lnTo>
                <a:lnTo>
                  <a:pt x="583" y="0"/>
                </a:lnTo>
                <a:close/>
              </a:path>
            </a:pathLst>
          </a:custGeom>
          <a:solidFill>
            <a:srgbClr val="27B3E9"/>
          </a:solidFill>
          <a:ln>
            <a:noFill/>
          </a:ln>
        </p:spPr>
        <p:txBody>
          <a:bodyPr vert="horz" wrap="square" lIns="91384" tIns="45692" rIns="91384" bIns="45692" numCol="1" anchor="t" anchorCtr="0" compatLnSpc="1">
            <a:prstTxWarp prst="textNoShape">
              <a:avLst/>
            </a:prstTxWarp>
          </a:bodyPr>
          <a:lstStyle/>
          <a:p>
            <a:pPr marL="0" marR="0" lvl="0" indent="0" algn="l" defTabSz="913806" rtl="0" eaLnBrk="1" fontAlgn="base" latinLnBrk="0" hangingPunct="1">
              <a:lnSpc>
                <a:spcPct val="100000"/>
              </a:lnSpc>
              <a:spcBef>
                <a:spcPct val="0"/>
              </a:spcBef>
              <a:spcAft>
                <a:spcPct val="0"/>
              </a:spcAft>
              <a:buClrTx/>
              <a:buSzTx/>
              <a:buFontTx/>
              <a:buNone/>
              <a:tabLst/>
              <a:defRPr/>
            </a:pPr>
            <a:endParaRPr kumimoji="0" lang="es-CO" sz="1000"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1311016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
        <p:nvSpPr>
          <p:cNvPr id="7" name="Freeform 3167"/>
          <p:cNvSpPr>
            <a:spLocks/>
          </p:cNvSpPr>
          <p:nvPr userDrawn="1"/>
        </p:nvSpPr>
        <p:spPr bwMode="auto">
          <a:xfrm>
            <a:off x="7789505" y="4429710"/>
            <a:ext cx="1354497" cy="704267"/>
          </a:xfrm>
          <a:custGeom>
            <a:avLst/>
            <a:gdLst>
              <a:gd name="T0" fmla="*/ 583 w 1933"/>
              <a:gd name="T1" fmla="*/ 0 h 1009"/>
              <a:gd name="T2" fmla="*/ 0 w 1933"/>
              <a:gd name="T3" fmla="*/ 1009 h 1009"/>
              <a:gd name="T4" fmla="*/ 1933 w 1933"/>
              <a:gd name="T5" fmla="*/ 1009 h 1009"/>
              <a:gd name="T6" fmla="*/ 1933 w 1933"/>
              <a:gd name="T7" fmla="*/ 16 h 1009"/>
              <a:gd name="T8" fmla="*/ 1923 w 1933"/>
              <a:gd name="T9" fmla="*/ 0 h 1009"/>
              <a:gd name="T10" fmla="*/ 583 w 1933"/>
              <a:gd name="T11" fmla="*/ 0 h 1009"/>
            </a:gdLst>
            <a:ahLst/>
            <a:cxnLst>
              <a:cxn ang="0">
                <a:pos x="T0" y="T1"/>
              </a:cxn>
              <a:cxn ang="0">
                <a:pos x="T2" y="T3"/>
              </a:cxn>
              <a:cxn ang="0">
                <a:pos x="T4" y="T5"/>
              </a:cxn>
              <a:cxn ang="0">
                <a:pos x="T6" y="T7"/>
              </a:cxn>
              <a:cxn ang="0">
                <a:pos x="T8" y="T9"/>
              </a:cxn>
              <a:cxn ang="0">
                <a:pos x="T10" y="T11"/>
              </a:cxn>
            </a:cxnLst>
            <a:rect l="0" t="0" r="r" b="b"/>
            <a:pathLst>
              <a:path w="1933" h="1009">
                <a:moveTo>
                  <a:pt x="583" y="0"/>
                </a:moveTo>
                <a:lnTo>
                  <a:pt x="0" y="1009"/>
                </a:lnTo>
                <a:lnTo>
                  <a:pt x="1933" y="1009"/>
                </a:lnTo>
                <a:lnTo>
                  <a:pt x="1933" y="16"/>
                </a:lnTo>
                <a:lnTo>
                  <a:pt x="1923" y="0"/>
                </a:lnTo>
                <a:lnTo>
                  <a:pt x="583" y="0"/>
                </a:lnTo>
                <a:close/>
              </a:path>
            </a:pathLst>
          </a:custGeom>
          <a:solidFill>
            <a:srgbClr val="27B3E9"/>
          </a:solidFill>
          <a:ln>
            <a:noFill/>
          </a:ln>
        </p:spPr>
        <p:txBody>
          <a:bodyPr vert="horz" wrap="square" lIns="91384" tIns="45692" rIns="91384" bIns="45692" numCol="1" anchor="t" anchorCtr="0" compatLnSpc="1">
            <a:prstTxWarp prst="textNoShape">
              <a:avLst/>
            </a:prstTxWarp>
          </a:bodyPr>
          <a:lstStyle/>
          <a:p>
            <a:pPr marL="0" marR="0" lvl="0" indent="0" algn="l" defTabSz="913806" rtl="0" eaLnBrk="1" fontAlgn="base" latinLnBrk="0" hangingPunct="1">
              <a:lnSpc>
                <a:spcPct val="100000"/>
              </a:lnSpc>
              <a:spcBef>
                <a:spcPct val="0"/>
              </a:spcBef>
              <a:spcAft>
                <a:spcPct val="0"/>
              </a:spcAft>
              <a:buClrTx/>
              <a:buSzTx/>
              <a:buFontTx/>
              <a:buNone/>
              <a:tabLst/>
              <a:defRPr/>
            </a:pPr>
            <a:endParaRPr kumimoji="0" lang="es-CO" sz="1000"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3" name="2 Marcador de contenido"/>
          <p:cNvSpPr>
            <a:spLocks noGrp="1"/>
          </p:cNvSpPr>
          <p:nvPr>
            <p:ph idx="1"/>
          </p:nvPr>
        </p:nvSpPr>
        <p:spPr>
          <a:xfrm>
            <a:off x="457200" y="1239838"/>
            <a:ext cx="8229600" cy="3079750"/>
          </a:xfrm>
          <a:prstGeom prst="rect">
            <a:avLst/>
          </a:prstGeom>
        </p:spPr>
        <p:txBody>
          <a:bodyPr/>
          <a:lstStyle>
            <a:lvl1pPr>
              <a:defRPr>
                <a:latin typeface="+mj-lt"/>
                <a:cs typeface="Calibri" panose="020F0502020204030204" pitchFamily="34" charset="0"/>
              </a:defRPr>
            </a:lvl1pPr>
            <a:lvl2pPr>
              <a:defRPr>
                <a:latin typeface="+mj-lt"/>
                <a:cs typeface="Calibri" panose="020F0502020204030204" pitchFamily="34" charset="0"/>
              </a:defRPr>
            </a:lvl2pPr>
            <a:lvl3pPr>
              <a:defRPr>
                <a:latin typeface="+mj-lt"/>
                <a:cs typeface="Calibri" panose="020F0502020204030204" pitchFamily="34" charset="0"/>
              </a:defRPr>
            </a:lvl3pPr>
            <a:lvl4pPr>
              <a:defRPr>
                <a:latin typeface="+mj-lt"/>
                <a:cs typeface="Calibri" panose="020F0502020204030204" pitchFamily="34" charset="0"/>
              </a:defRPr>
            </a:lvl4pPr>
            <a:lvl5pPr>
              <a:defRPr>
                <a:latin typeface="+mj-lt"/>
                <a:cs typeface="Calibri" panose="020F0502020204030204" pitchFamily="34" charset="0"/>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8" name="Rectangle 6"/>
          <p:cNvSpPr>
            <a:spLocks noGrp="1" noChangeArrowheads="1"/>
          </p:cNvSpPr>
          <p:nvPr>
            <p:ph type="sldNum" sz="quarter" idx="4"/>
          </p:nvPr>
        </p:nvSpPr>
        <p:spPr bwMode="auto">
          <a:xfrm>
            <a:off x="8208647" y="4908551"/>
            <a:ext cx="866775"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700" b="1">
                <a:solidFill>
                  <a:schemeClr val="bg2">
                    <a:lumMod val="50000"/>
                  </a:schemeClr>
                </a:solidFill>
                <a:latin typeface="+mj-lt"/>
                <a:cs typeface="Calibri" panose="020F0502020204030204" pitchFamily="34" charset="0"/>
              </a:defRPr>
            </a:lvl1pPr>
          </a:lstStyle>
          <a:p>
            <a:pPr>
              <a:defRPr/>
            </a:pPr>
            <a:fld id="{D0AE95A2-70B1-4974-8E50-975CA7202948}" type="slidenum">
              <a:rPr lang="es-CO" altLang="es-CO" smtClean="0"/>
              <a:pPr>
                <a:defRPr/>
              </a:pPr>
              <a:t>‹Nº›</a:t>
            </a:fld>
            <a:endParaRPr lang="es-CO" altLang="es-CO"/>
          </a:p>
        </p:txBody>
      </p:sp>
      <p:sp>
        <p:nvSpPr>
          <p:cNvPr id="6" name="Rectangle 2"/>
          <p:cNvSpPr>
            <a:spLocks noGrp="1" noChangeArrowheads="1"/>
          </p:cNvSpPr>
          <p:nvPr>
            <p:ph type="title"/>
          </p:nvPr>
        </p:nvSpPr>
        <p:spPr bwMode="auto">
          <a:xfrm>
            <a:off x="1758951" y="64455"/>
            <a:ext cx="645541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CO" altLang="es-CO" dirty="0"/>
              <a:t>Haga clic para cambiar el estilo de título	</a:t>
            </a:r>
          </a:p>
        </p:txBody>
      </p:sp>
      <p:sp>
        <p:nvSpPr>
          <p:cNvPr id="5" name="Freeform 3167"/>
          <p:cNvSpPr>
            <a:spLocks/>
          </p:cNvSpPr>
          <p:nvPr userDrawn="1"/>
        </p:nvSpPr>
        <p:spPr bwMode="auto">
          <a:xfrm rot="10800000">
            <a:off x="1" y="2"/>
            <a:ext cx="1354497" cy="704267"/>
          </a:xfrm>
          <a:custGeom>
            <a:avLst/>
            <a:gdLst>
              <a:gd name="T0" fmla="*/ 583 w 1933"/>
              <a:gd name="T1" fmla="*/ 0 h 1009"/>
              <a:gd name="T2" fmla="*/ 0 w 1933"/>
              <a:gd name="T3" fmla="*/ 1009 h 1009"/>
              <a:gd name="T4" fmla="*/ 1933 w 1933"/>
              <a:gd name="T5" fmla="*/ 1009 h 1009"/>
              <a:gd name="T6" fmla="*/ 1933 w 1933"/>
              <a:gd name="T7" fmla="*/ 16 h 1009"/>
              <a:gd name="T8" fmla="*/ 1923 w 1933"/>
              <a:gd name="T9" fmla="*/ 0 h 1009"/>
              <a:gd name="T10" fmla="*/ 583 w 1933"/>
              <a:gd name="T11" fmla="*/ 0 h 1009"/>
            </a:gdLst>
            <a:ahLst/>
            <a:cxnLst>
              <a:cxn ang="0">
                <a:pos x="T0" y="T1"/>
              </a:cxn>
              <a:cxn ang="0">
                <a:pos x="T2" y="T3"/>
              </a:cxn>
              <a:cxn ang="0">
                <a:pos x="T4" y="T5"/>
              </a:cxn>
              <a:cxn ang="0">
                <a:pos x="T6" y="T7"/>
              </a:cxn>
              <a:cxn ang="0">
                <a:pos x="T8" y="T9"/>
              </a:cxn>
              <a:cxn ang="0">
                <a:pos x="T10" y="T11"/>
              </a:cxn>
            </a:cxnLst>
            <a:rect l="0" t="0" r="r" b="b"/>
            <a:pathLst>
              <a:path w="1933" h="1009">
                <a:moveTo>
                  <a:pt x="583" y="0"/>
                </a:moveTo>
                <a:lnTo>
                  <a:pt x="0" y="1009"/>
                </a:lnTo>
                <a:lnTo>
                  <a:pt x="1933" y="1009"/>
                </a:lnTo>
                <a:lnTo>
                  <a:pt x="1933" y="16"/>
                </a:lnTo>
                <a:lnTo>
                  <a:pt x="1923" y="0"/>
                </a:lnTo>
                <a:lnTo>
                  <a:pt x="583" y="0"/>
                </a:lnTo>
                <a:close/>
              </a:path>
            </a:pathLst>
          </a:custGeom>
          <a:solidFill>
            <a:srgbClr val="3B89C9"/>
          </a:solidFill>
          <a:ln>
            <a:noFill/>
          </a:ln>
        </p:spPr>
        <p:txBody>
          <a:bodyPr vert="horz" wrap="square" lIns="91384" tIns="45692" rIns="91384" bIns="45692" numCol="1" anchor="t" anchorCtr="0" compatLnSpc="1">
            <a:prstTxWarp prst="textNoShape">
              <a:avLst/>
            </a:prstTxWarp>
          </a:bodyPr>
          <a:lstStyle/>
          <a:p>
            <a:pPr marL="0" marR="0" lvl="0" indent="0" algn="l" defTabSz="913806" rtl="0" eaLnBrk="1" fontAlgn="base" latinLnBrk="0" hangingPunct="1">
              <a:lnSpc>
                <a:spcPct val="100000"/>
              </a:lnSpc>
              <a:spcBef>
                <a:spcPct val="0"/>
              </a:spcBef>
              <a:spcAft>
                <a:spcPct val="0"/>
              </a:spcAft>
              <a:buClrTx/>
              <a:buSzTx/>
              <a:buFontTx/>
              <a:buNone/>
              <a:tabLst/>
              <a:defRPr/>
            </a:pPr>
            <a:endParaRPr kumimoji="0" lang="es-CO" sz="1000"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678713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ítulo y objetos">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bwMode="auto">
          <a:xfrm>
            <a:off x="8589963" y="4951501"/>
            <a:ext cx="495300"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b="1">
                <a:solidFill>
                  <a:schemeClr val="bg2">
                    <a:lumMod val="50000"/>
                  </a:schemeClr>
                </a:solidFill>
                <a:latin typeface="+mj-lt"/>
                <a:cs typeface="Arial" charset="0"/>
              </a:defRPr>
            </a:lvl1pPr>
          </a:lstStyle>
          <a:p>
            <a:pPr>
              <a:defRPr/>
            </a:pPr>
            <a:fld id="{D0AE95A2-70B1-4974-8E50-975CA7202948}" type="slidenum">
              <a:rPr lang="es-CO" altLang="es-CO" smtClean="0"/>
              <a:pPr>
                <a:defRPr/>
              </a:pPr>
              <a:t>‹Nº›</a:t>
            </a:fld>
            <a:endParaRPr lang="es-CO" altLang="es-CO" dirty="0"/>
          </a:p>
        </p:txBody>
      </p:sp>
      <p:sp>
        <p:nvSpPr>
          <p:cNvPr id="335" name="Freeform 2464"/>
          <p:cNvSpPr>
            <a:spLocks/>
          </p:cNvSpPr>
          <p:nvPr userDrawn="1"/>
        </p:nvSpPr>
        <p:spPr bwMode="auto">
          <a:xfrm>
            <a:off x="2565350" y="3274900"/>
            <a:ext cx="1589751" cy="704514"/>
          </a:xfrm>
          <a:custGeom>
            <a:avLst/>
            <a:gdLst>
              <a:gd name="T0" fmla="*/ 1148 w 2666"/>
              <a:gd name="T1" fmla="*/ 1116 h 1185"/>
              <a:gd name="T2" fmla="*/ 2043 w 2666"/>
              <a:gd name="T3" fmla="*/ 748 h 1185"/>
              <a:gd name="T4" fmla="*/ 2666 w 2666"/>
              <a:gd name="T5" fmla="*/ 16 h 1185"/>
              <a:gd name="T6" fmla="*/ 1457 w 2666"/>
              <a:gd name="T7" fmla="*/ 92 h 1185"/>
              <a:gd name="T8" fmla="*/ 662 w 2666"/>
              <a:gd name="T9" fmla="*/ 464 h 1185"/>
              <a:gd name="T10" fmla="*/ 73 w 2666"/>
              <a:gd name="T11" fmla="*/ 946 h 1185"/>
              <a:gd name="T12" fmla="*/ 24 w 2666"/>
              <a:gd name="T13" fmla="*/ 1088 h 1185"/>
              <a:gd name="T14" fmla="*/ 197 w 2666"/>
              <a:gd name="T15" fmla="*/ 1148 h 1185"/>
              <a:gd name="T16" fmla="*/ 645 w 2666"/>
              <a:gd name="T17" fmla="*/ 1180 h 1185"/>
              <a:gd name="T18" fmla="*/ 1148 w 2666"/>
              <a:gd name="T19" fmla="*/ 1116 h 1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66" h="1185">
                <a:moveTo>
                  <a:pt x="1148" y="1116"/>
                </a:moveTo>
                <a:cubicBezTo>
                  <a:pt x="1465" y="1047"/>
                  <a:pt x="1775" y="930"/>
                  <a:pt x="2043" y="748"/>
                </a:cubicBezTo>
                <a:cubicBezTo>
                  <a:pt x="2312" y="565"/>
                  <a:pt x="2538" y="314"/>
                  <a:pt x="2666" y="16"/>
                </a:cubicBezTo>
                <a:cubicBezTo>
                  <a:pt x="2266" y="81"/>
                  <a:pt x="1851" y="0"/>
                  <a:pt x="1457" y="92"/>
                </a:cubicBezTo>
                <a:cubicBezTo>
                  <a:pt x="1171" y="159"/>
                  <a:pt x="914" y="313"/>
                  <a:pt x="662" y="464"/>
                </a:cubicBezTo>
                <a:cubicBezTo>
                  <a:pt x="446" y="594"/>
                  <a:pt x="218" y="733"/>
                  <a:pt x="73" y="946"/>
                </a:cubicBezTo>
                <a:cubicBezTo>
                  <a:pt x="48" y="982"/>
                  <a:pt x="0" y="1042"/>
                  <a:pt x="24" y="1088"/>
                </a:cubicBezTo>
                <a:cubicBezTo>
                  <a:pt x="49" y="1136"/>
                  <a:pt x="150" y="1139"/>
                  <a:pt x="197" y="1148"/>
                </a:cubicBezTo>
                <a:cubicBezTo>
                  <a:pt x="344" y="1176"/>
                  <a:pt x="495" y="1185"/>
                  <a:pt x="645" y="1180"/>
                </a:cubicBezTo>
                <a:cubicBezTo>
                  <a:pt x="814" y="1175"/>
                  <a:pt x="982" y="1152"/>
                  <a:pt x="1148" y="1116"/>
                </a:cubicBezTo>
                <a:close/>
              </a:path>
            </a:pathLst>
          </a:custGeom>
          <a:solidFill>
            <a:srgbClr val="61DC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336" name="Freeform 2466"/>
          <p:cNvSpPr>
            <a:spLocks/>
          </p:cNvSpPr>
          <p:nvPr userDrawn="1"/>
        </p:nvSpPr>
        <p:spPr bwMode="auto">
          <a:xfrm>
            <a:off x="2579135" y="2865976"/>
            <a:ext cx="1350829" cy="1067492"/>
          </a:xfrm>
          <a:custGeom>
            <a:avLst/>
            <a:gdLst>
              <a:gd name="T0" fmla="*/ 240 w 2267"/>
              <a:gd name="T1" fmla="*/ 1066 h 1800"/>
              <a:gd name="T2" fmla="*/ 961 w 2267"/>
              <a:gd name="T3" fmla="*/ 200 h 1800"/>
              <a:gd name="T4" fmla="*/ 1785 w 2267"/>
              <a:gd name="T5" fmla="*/ 46 h 1800"/>
              <a:gd name="T6" fmla="*/ 2267 w 2267"/>
              <a:gd name="T7" fmla="*/ 311 h 1800"/>
              <a:gd name="T8" fmla="*/ 1609 w 2267"/>
              <a:gd name="T9" fmla="*/ 646 h 1800"/>
              <a:gd name="T10" fmla="*/ 1421 w 2267"/>
              <a:gd name="T11" fmla="*/ 529 h 1800"/>
              <a:gd name="T12" fmla="*/ 1398 w 2267"/>
              <a:gd name="T13" fmla="*/ 724 h 1800"/>
              <a:gd name="T14" fmla="*/ 1383 w 2267"/>
              <a:gd name="T15" fmla="*/ 776 h 1800"/>
              <a:gd name="T16" fmla="*/ 1338 w 2267"/>
              <a:gd name="T17" fmla="*/ 810 h 1800"/>
              <a:gd name="T18" fmla="*/ 215 w 2267"/>
              <a:gd name="T19" fmla="*/ 1717 h 1800"/>
              <a:gd name="T20" fmla="*/ 40 w 2267"/>
              <a:gd name="T21" fmla="*/ 1743 h 1800"/>
              <a:gd name="T22" fmla="*/ 53 w 2267"/>
              <a:gd name="T23" fmla="*/ 1533 h 1800"/>
              <a:gd name="T24" fmla="*/ 240 w 2267"/>
              <a:gd name="T25" fmla="*/ 1066 h 1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7" h="1800">
                <a:moveTo>
                  <a:pt x="240" y="1066"/>
                </a:moveTo>
                <a:cubicBezTo>
                  <a:pt x="413" y="727"/>
                  <a:pt x="633" y="393"/>
                  <a:pt x="961" y="200"/>
                </a:cubicBezTo>
                <a:cubicBezTo>
                  <a:pt x="1207" y="55"/>
                  <a:pt x="1504" y="0"/>
                  <a:pt x="1785" y="46"/>
                </a:cubicBezTo>
                <a:cubicBezTo>
                  <a:pt x="1971" y="77"/>
                  <a:pt x="2158" y="158"/>
                  <a:pt x="2267" y="311"/>
                </a:cubicBezTo>
                <a:cubicBezTo>
                  <a:pt x="2013" y="319"/>
                  <a:pt x="1765" y="445"/>
                  <a:pt x="1609" y="646"/>
                </a:cubicBezTo>
                <a:cubicBezTo>
                  <a:pt x="1548" y="603"/>
                  <a:pt x="1486" y="564"/>
                  <a:pt x="1421" y="529"/>
                </a:cubicBezTo>
                <a:cubicBezTo>
                  <a:pt x="1413" y="594"/>
                  <a:pt x="1406" y="659"/>
                  <a:pt x="1398" y="724"/>
                </a:cubicBezTo>
                <a:cubicBezTo>
                  <a:pt x="1396" y="742"/>
                  <a:pt x="1393" y="761"/>
                  <a:pt x="1383" y="776"/>
                </a:cubicBezTo>
                <a:cubicBezTo>
                  <a:pt x="1372" y="792"/>
                  <a:pt x="1355" y="801"/>
                  <a:pt x="1338" y="810"/>
                </a:cubicBezTo>
                <a:cubicBezTo>
                  <a:pt x="913" y="1038"/>
                  <a:pt x="626" y="1465"/>
                  <a:pt x="215" y="1717"/>
                </a:cubicBezTo>
                <a:cubicBezTo>
                  <a:pt x="169" y="1745"/>
                  <a:pt x="86" y="1800"/>
                  <a:pt x="40" y="1743"/>
                </a:cubicBezTo>
                <a:cubicBezTo>
                  <a:pt x="0" y="1692"/>
                  <a:pt x="39" y="1587"/>
                  <a:pt x="53" y="1533"/>
                </a:cubicBezTo>
                <a:cubicBezTo>
                  <a:pt x="94" y="1369"/>
                  <a:pt x="164" y="1215"/>
                  <a:pt x="240" y="1066"/>
                </a:cubicBezTo>
                <a:close/>
              </a:path>
            </a:pathLst>
          </a:custGeom>
          <a:solidFill>
            <a:srgbClr val="61DC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337" name="Freeform 2467"/>
          <p:cNvSpPr>
            <a:spLocks/>
          </p:cNvSpPr>
          <p:nvPr userDrawn="1"/>
        </p:nvSpPr>
        <p:spPr bwMode="auto">
          <a:xfrm>
            <a:off x="2615893" y="2911923"/>
            <a:ext cx="1317134" cy="1012356"/>
          </a:xfrm>
          <a:custGeom>
            <a:avLst/>
            <a:gdLst>
              <a:gd name="T0" fmla="*/ 20 w 2209"/>
              <a:gd name="T1" fmla="*/ 1706 h 1706"/>
              <a:gd name="T2" fmla="*/ 13 w 2209"/>
              <a:gd name="T3" fmla="*/ 1704 h 1706"/>
              <a:gd name="T4" fmla="*/ 4 w 2209"/>
              <a:gd name="T5" fmla="*/ 1681 h 1706"/>
              <a:gd name="T6" fmla="*/ 591 w 2209"/>
              <a:gd name="T7" fmla="*/ 755 h 1706"/>
              <a:gd name="T8" fmla="*/ 2195 w 2209"/>
              <a:gd name="T9" fmla="*/ 211 h 1706"/>
              <a:gd name="T10" fmla="*/ 2205 w 2209"/>
              <a:gd name="T11" fmla="*/ 234 h 1706"/>
              <a:gd name="T12" fmla="*/ 2182 w 2209"/>
              <a:gd name="T13" fmla="*/ 244 h 1706"/>
              <a:gd name="T14" fmla="*/ 618 w 2209"/>
              <a:gd name="T15" fmla="*/ 778 h 1706"/>
              <a:gd name="T16" fmla="*/ 36 w 2209"/>
              <a:gd name="T17" fmla="*/ 1695 h 1706"/>
              <a:gd name="T18" fmla="*/ 20 w 2209"/>
              <a:gd name="T19"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9" h="1706">
                <a:moveTo>
                  <a:pt x="20" y="1706"/>
                </a:moveTo>
                <a:cubicBezTo>
                  <a:pt x="18" y="1706"/>
                  <a:pt x="16" y="1705"/>
                  <a:pt x="13" y="1704"/>
                </a:cubicBezTo>
                <a:cubicBezTo>
                  <a:pt x="4" y="1700"/>
                  <a:pt x="0" y="1690"/>
                  <a:pt x="4" y="1681"/>
                </a:cubicBezTo>
                <a:cubicBezTo>
                  <a:pt x="6" y="1676"/>
                  <a:pt x="218" y="1181"/>
                  <a:pt x="591" y="755"/>
                </a:cubicBezTo>
                <a:cubicBezTo>
                  <a:pt x="1088" y="188"/>
                  <a:pt x="1642" y="0"/>
                  <a:pt x="2195" y="211"/>
                </a:cubicBezTo>
                <a:cubicBezTo>
                  <a:pt x="2204" y="215"/>
                  <a:pt x="2209" y="225"/>
                  <a:pt x="2205" y="234"/>
                </a:cubicBezTo>
                <a:cubicBezTo>
                  <a:pt x="2202" y="243"/>
                  <a:pt x="2191" y="247"/>
                  <a:pt x="2182" y="244"/>
                </a:cubicBezTo>
                <a:cubicBezTo>
                  <a:pt x="1637" y="36"/>
                  <a:pt x="1111" y="216"/>
                  <a:pt x="618" y="778"/>
                </a:cubicBezTo>
                <a:cubicBezTo>
                  <a:pt x="249" y="1200"/>
                  <a:pt x="38" y="1690"/>
                  <a:pt x="36" y="1695"/>
                </a:cubicBezTo>
                <a:cubicBezTo>
                  <a:pt x="34" y="1702"/>
                  <a:pt x="27" y="1706"/>
                  <a:pt x="20" y="170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338" name="Freeform 2468"/>
          <p:cNvSpPr>
            <a:spLocks/>
          </p:cNvSpPr>
          <p:nvPr userDrawn="1"/>
        </p:nvSpPr>
        <p:spPr bwMode="auto">
          <a:xfrm>
            <a:off x="2470396" y="2210473"/>
            <a:ext cx="1035329" cy="1742906"/>
          </a:xfrm>
          <a:custGeom>
            <a:avLst/>
            <a:gdLst>
              <a:gd name="T0" fmla="*/ 41 w 1737"/>
              <a:gd name="T1" fmla="*/ 2414 h 2936"/>
              <a:gd name="T2" fmla="*/ 436 w 1737"/>
              <a:gd name="T3" fmla="*/ 633 h 2936"/>
              <a:gd name="T4" fmla="*/ 585 w 1737"/>
              <a:gd name="T5" fmla="*/ 446 h 2936"/>
              <a:gd name="T6" fmla="*/ 917 w 1737"/>
              <a:gd name="T7" fmla="*/ 387 h 2936"/>
              <a:gd name="T8" fmla="*/ 879 w 1737"/>
              <a:gd name="T9" fmla="*/ 241 h 2936"/>
              <a:gd name="T10" fmla="*/ 933 w 1737"/>
              <a:gd name="T11" fmla="*/ 187 h 2936"/>
              <a:gd name="T12" fmla="*/ 1691 w 1737"/>
              <a:gd name="T13" fmla="*/ 0 h 2936"/>
              <a:gd name="T14" fmla="*/ 1724 w 1737"/>
              <a:gd name="T15" fmla="*/ 8 h 2936"/>
              <a:gd name="T16" fmla="*/ 1737 w 1737"/>
              <a:gd name="T17" fmla="*/ 52 h 2936"/>
              <a:gd name="T18" fmla="*/ 1609 w 1737"/>
              <a:gd name="T19" fmla="*/ 1022 h 2936"/>
              <a:gd name="T20" fmla="*/ 1393 w 1737"/>
              <a:gd name="T21" fmla="*/ 940 h 2936"/>
              <a:gd name="T22" fmla="*/ 1206 w 1737"/>
              <a:gd name="T23" fmla="*/ 1048 h 2936"/>
              <a:gd name="T24" fmla="*/ 1239 w 1737"/>
              <a:gd name="T25" fmla="*/ 1239 h 2936"/>
              <a:gd name="T26" fmla="*/ 1293 w 1737"/>
              <a:gd name="T27" fmla="*/ 1525 h 2936"/>
              <a:gd name="T28" fmla="*/ 1163 w 1737"/>
              <a:gd name="T29" fmla="*/ 1906 h 2936"/>
              <a:gd name="T30" fmla="*/ 853 w 1737"/>
              <a:gd name="T31" fmla="*/ 2398 h 2936"/>
              <a:gd name="T32" fmla="*/ 549 w 1737"/>
              <a:gd name="T33" fmla="*/ 2732 h 2936"/>
              <a:gd name="T34" fmla="*/ 158 w 1737"/>
              <a:gd name="T35" fmla="*/ 2870 h 2936"/>
              <a:gd name="T36" fmla="*/ 41 w 1737"/>
              <a:gd name="T37" fmla="*/ 2414 h 2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37" h="2936">
                <a:moveTo>
                  <a:pt x="41" y="2414"/>
                </a:moveTo>
                <a:cubicBezTo>
                  <a:pt x="0" y="1799"/>
                  <a:pt x="139" y="1173"/>
                  <a:pt x="436" y="633"/>
                </a:cubicBezTo>
                <a:cubicBezTo>
                  <a:pt x="475" y="562"/>
                  <a:pt x="518" y="491"/>
                  <a:pt x="585" y="446"/>
                </a:cubicBezTo>
                <a:cubicBezTo>
                  <a:pt x="680" y="382"/>
                  <a:pt x="803" y="384"/>
                  <a:pt x="917" y="387"/>
                </a:cubicBezTo>
                <a:cubicBezTo>
                  <a:pt x="951" y="346"/>
                  <a:pt x="869" y="293"/>
                  <a:pt x="879" y="241"/>
                </a:cubicBezTo>
                <a:cubicBezTo>
                  <a:pt x="883" y="215"/>
                  <a:pt x="909" y="199"/>
                  <a:pt x="933" y="187"/>
                </a:cubicBezTo>
                <a:cubicBezTo>
                  <a:pt x="1166" y="67"/>
                  <a:pt x="1429" y="2"/>
                  <a:pt x="1691" y="0"/>
                </a:cubicBezTo>
                <a:cubicBezTo>
                  <a:pt x="1703" y="0"/>
                  <a:pt x="1715" y="0"/>
                  <a:pt x="1724" y="8"/>
                </a:cubicBezTo>
                <a:cubicBezTo>
                  <a:pt x="1737" y="17"/>
                  <a:pt x="1737" y="36"/>
                  <a:pt x="1737" y="52"/>
                </a:cubicBezTo>
                <a:cubicBezTo>
                  <a:pt x="1727" y="379"/>
                  <a:pt x="1716" y="712"/>
                  <a:pt x="1609" y="1022"/>
                </a:cubicBezTo>
                <a:cubicBezTo>
                  <a:pt x="1541" y="984"/>
                  <a:pt x="1470" y="945"/>
                  <a:pt x="1393" y="940"/>
                </a:cubicBezTo>
                <a:cubicBezTo>
                  <a:pt x="1315" y="935"/>
                  <a:pt x="1229" y="974"/>
                  <a:pt x="1206" y="1048"/>
                </a:cubicBezTo>
                <a:cubicBezTo>
                  <a:pt x="1186" y="1111"/>
                  <a:pt x="1215" y="1178"/>
                  <a:pt x="1239" y="1239"/>
                </a:cubicBezTo>
                <a:cubicBezTo>
                  <a:pt x="1274" y="1331"/>
                  <a:pt x="1298" y="1427"/>
                  <a:pt x="1293" y="1525"/>
                </a:cubicBezTo>
                <a:cubicBezTo>
                  <a:pt x="1287" y="1660"/>
                  <a:pt x="1227" y="1787"/>
                  <a:pt x="1163" y="1906"/>
                </a:cubicBezTo>
                <a:cubicBezTo>
                  <a:pt x="1071" y="2076"/>
                  <a:pt x="967" y="2241"/>
                  <a:pt x="853" y="2398"/>
                </a:cubicBezTo>
                <a:cubicBezTo>
                  <a:pt x="765" y="2520"/>
                  <a:pt x="669" y="2640"/>
                  <a:pt x="549" y="2732"/>
                </a:cubicBezTo>
                <a:cubicBezTo>
                  <a:pt x="473" y="2790"/>
                  <a:pt x="256" y="2936"/>
                  <a:pt x="158" y="2870"/>
                </a:cubicBezTo>
                <a:cubicBezTo>
                  <a:pt x="54" y="2800"/>
                  <a:pt x="48" y="2523"/>
                  <a:pt x="41" y="2414"/>
                </a:cubicBezTo>
                <a:close/>
              </a:path>
            </a:pathLst>
          </a:custGeom>
          <a:solidFill>
            <a:srgbClr val="61DC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339" name="Freeform 2469"/>
          <p:cNvSpPr>
            <a:spLocks/>
          </p:cNvSpPr>
          <p:nvPr userDrawn="1"/>
        </p:nvSpPr>
        <p:spPr bwMode="auto">
          <a:xfrm>
            <a:off x="2543908" y="2208940"/>
            <a:ext cx="961814" cy="1722996"/>
          </a:xfrm>
          <a:custGeom>
            <a:avLst/>
            <a:gdLst>
              <a:gd name="T0" fmla="*/ 37 w 1613"/>
              <a:gd name="T1" fmla="*/ 2902 h 2902"/>
              <a:gd name="T2" fmla="*/ 19 w 1613"/>
              <a:gd name="T3" fmla="*/ 2885 h 2902"/>
              <a:gd name="T4" fmla="*/ 1582 w 1613"/>
              <a:gd name="T5" fmla="*/ 6 h 2902"/>
              <a:gd name="T6" fmla="*/ 1607 w 1613"/>
              <a:gd name="T7" fmla="*/ 8 h 2902"/>
              <a:gd name="T8" fmla="*/ 1605 w 1613"/>
              <a:gd name="T9" fmla="*/ 33 h 2902"/>
              <a:gd name="T10" fmla="*/ 54 w 1613"/>
              <a:gd name="T11" fmla="*/ 2885 h 2902"/>
              <a:gd name="T12" fmla="*/ 37 w 1613"/>
              <a:gd name="T13" fmla="*/ 2902 h 2902"/>
            </a:gdLst>
            <a:ahLst/>
            <a:cxnLst>
              <a:cxn ang="0">
                <a:pos x="T0" y="T1"/>
              </a:cxn>
              <a:cxn ang="0">
                <a:pos x="T2" y="T3"/>
              </a:cxn>
              <a:cxn ang="0">
                <a:pos x="T4" y="T5"/>
              </a:cxn>
              <a:cxn ang="0">
                <a:pos x="T6" y="T7"/>
              </a:cxn>
              <a:cxn ang="0">
                <a:pos x="T8" y="T9"/>
              </a:cxn>
              <a:cxn ang="0">
                <a:pos x="T10" y="T11"/>
              </a:cxn>
              <a:cxn ang="0">
                <a:pos x="T12" y="T13"/>
              </a:cxn>
            </a:cxnLst>
            <a:rect l="0" t="0" r="r" b="b"/>
            <a:pathLst>
              <a:path w="1613" h="2902">
                <a:moveTo>
                  <a:pt x="37" y="2902"/>
                </a:moveTo>
                <a:cubicBezTo>
                  <a:pt x="27" y="2902"/>
                  <a:pt x="19" y="2895"/>
                  <a:pt x="19" y="2885"/>
                </a:cubicBezTo>
                <a:cubicBezTo>
                  <a:pt x="0" y="1366"/>
                  <a:pt x="1567" y="20"/>
                  <a:pt x="1582" y="6"/>
                </a:cubicBezTo>
                <a:cubicBezTo>
                  <a:pt x="1590" y="0"/>
                  <a:pt x="1601" y="1"/>
                  <a:pt x="1607" y="8"/>
                </a:cubicBezTo>
                <a:cubicBezTo>
                  <a:pt x="1613" y="16"/>
                  <a:pt x="1613" y="27"/>
                  <a:pt x="1605" y="33"/>
                </a:cubicBezTo>
                <a:cubicBezTo>
                  <a:pt x="1589" y="46"/>
                  <a:pt x="36" y="1382"/>
                  <a:pt x="54" y="2885"/>
                </a:cubicBezTo>
                <a:cubicBezTo>
                  <a:pt x="54" y="2894"/>
                  <a:pt x="47" y="2902"/>
                  <a:pt x="37" y="29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340" name="Freeform 2470"/>
          <p:cNvSpPr>
            <a:spLocks noEditPoints="1"/>
          </p:cNvSpPr>
          <p:nvPr userDrawn="1"/>
        </p:nvSpPr>
        <p:spPr bwMode="auto">
          <a:xfrm>
            <a:off x="2199311" y="2726607"/>
            <a:ext cx="1651013" cy="1540741"/>
          </a:xfrm>
          <a:custGeom>
            <a:avLst/>
            <a:gdLst>
              <a:gd name="T0" fmla="*/ 1137 w 2771"/>
              <a:gd name="T1" fmla="*/ 1024 h 2595"/>
              <a:gd name="T2" fmla="*/ 1007 w 2771"/>
              <a:gd name="T3" fmla="*/ 1026 h 2595"/>
              <a:gd name="T4" fmla="*/ 666 w 2771"/>
              <a:gd name="T5" fmla="*/ 1171 h 2595"/>
              <a:gd name="T6" fmla="*/ 615 w 2771"/>
              <a:gd name="T7" fmla="*/ 1281 h 2595"/>
              <a:gd name="T8" fmla="*/ 666 w 2771"/>
              <a:gd name="T9" fmla="*/ 1171 h 2595"/>
              <a:gd name="T10" fmla="*/ 2073 w 2771"/>
              <a:gd name="T11" fmla="*/ 1052 h 2595"/>
              <a:gd name="T12" fmla="*/ 2248 w 2771"/>
              <a:gd name="T13" fmla="*/ 1132 h 2595"/>
              <a:gd name="T14" fmla="*/ 1574 w 2771"/>
              <a:gd name="T15" fmla="*/ 1535 h 2595"/>
              <a:gd name="T16" fmla="*/ 1504 w 2771"/>
              <a:gd name="T17" fmla="*/ 1686 h 2595"/>
              <a:gd name="T18" fmla="*/ 1574 w 2771"/>
              <a:gd name="T19" fmla="*/ 1535 h 2595"/>
              <a:gd name="T20" fmla="*/ 1121 w 2771"/>
              <a:gd name="T21" fmla="*/ 1994 h 2595"/>
              <a:gd name="T22" fmla="*/ 1031 w 2771"/>
              <a:gd name="T23" fmla="*/ 1976 h 2595"/>
              <a:gd name="T24" fmla="*/ 1700 w 2771"/>
              <a:gd name="T25" fmla="*/ 825 h 2595"/>
              <a:gd name="T26" fmla="*/ 1826 w 2771"/>
              <a:gd name="T27" fmla="*/ 499 h 2595"/>
              <a:gd name="T28" fmla="*/ 1700 w 2771"/>
              <a:gd name="T29" fmla="*/ 825 h 2595"/>
              <a:gd name="T30" fmla="*/ 875 w 2771"/>
              <a:gd name="T31" fmla="*/ 417 h 2595"/>
              <a:gd name="T32" fmla="*/ 878 w 2771"/>
              <a:gd name="T33" fmla="*/ 933 h 2595"/>
              <a:gd name="T34" fmla="*/ 692 w 2771"/>
              <a:gd name="T35" fmla="*/ 734 h 2595"/>
              <a:gd name="T36" fmla="*/ 356 w 2771"/>
              <a:gd name="T37" fmla="*/ 806 h 2595"/>
              <a:gd name="T38" fmla="*/ 531 w 2771"/>
              <a:gd name="T39" fmla="*/ 1504 h 2595"/>
              <a:gd name="T40" fmla="*/ 864 w 2771"/>
              <a:gd name="T41" fmla="*/ 2041 h 2595"/>
              <a:gd name="T42" fmla="*/ 1624 w 2771"/>
              <a:gd name="T43" fmla="*/ 2268 h 2595"/>
              <a:gd name="T44" fmla="*/ 1650 w 2771"/>
              <a:gd name="T45" fmla="*/ 2104 h 2595"/>
              <a:gd name="T46" fmla="*/ 1492 w 2771"/>
              <a:gd name="T47" fmla="*/ 1824 h 2595"/>
              <a:gd name="T48" fmla="*/ 1956 w 2771"/>
              <a:gd name="T49" fmla="*/ 2019 h 2595"/>
              <a:gd name="T50" fmla="*/ 2141 w 2771"/>
              <a:gd name="T51" fmla="*/ 1810 h 2595"/>
              <a:gd name="T52" fmla="*/ 1652 w 2771"/>
              <a:gd name="T53" fmla="*/ 1393 h 2595"/>
              <a:gd name="T54" fmla="*/ 1882 w 2771"/>
              <a:gd name="T55" fmla="*/ 1346 h 2595"/>
              <a:gd name="T56" fmla="*/ 2146 w 2771"/>
              <a:gd name="T57" fmla="*/ 1409 h 2595"/>
              <a:gd name="T58" fmla="*/ 2610 w 2771"/>
              <a:gd name="T59" fmla="*/ 1114 h 2595"/>
              <a:gd name="T60" fmla="*/ 2267 w 2771"/>
              <a:gd name="T61" fmla="*/ 928 h 2595"/>
              <a:gd name="T62" fmla="*/ 2708 w 2771"/>
              <a:gd name="T63" fmla="*/ 766 h 2595"/>
              <a:gd name="T64" fmla="*/ 2667 w 2771"/>
              <a:gd name="T65" fmla="*/ 273 h 2595"/>
              <a:gd name="T66" fmla="*/ 2108 w 2771"/>
              <a:gd name="T67" fmla="*/ 322 h 2595"/>
              <a:gd name="T68" fmla="*/ 1969 w 2771"/>
              <a:gd name="T69" fmla="*/ 217 h 2595"/>
              <a:gd name="T70" fmla="*/ 1542 w 2771"/>
              <a:gd name="T71" fmla="*/ 364 h 2595"/>
              <a:gd name="T72" fmla="*/ 1427 w 2771"/>
              <a:gd name="T73" fmla="*/ 886 h 2595"/>
              <a:gd name="T74" fmla="*/ 1337 w 2771"/>
              <a:gd name="T75" fmla="*/ 901 h 2595"/>
              <a:gd name="T76" fmla="*/ 1372 w 2771"/>
              <a:gd name="T77" fmla="*/ 134 h 2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71" h="2595">
                <a:moveTo>
                  <a:pt x="1072" y="895"/>
                </a:moveTo>
                <a:cubicBezTo>
                  <a:pt x="1108" y="894"/>
                  <a:pt x="1137" y="952"/>
                  <a:pt x="1137" y="1024"/>
                </a:cubicBezTo>
                <a:cubicBezTo>
                  <a:pt x="1137" y="1095"/>
                  <a:pt x="1108" y="1154"/>
                  <a:pt x="1072" y="1155"/>
                </a:cubicBezTo>
                <a:cubicBezTo>
                  <a:pt x="1036" y="1156"/>
                  <a:pt x="1007" y="1098"/>
                  <a:pt x="1007" y="1026"/>
                </a:cubicBezTo>
                <a:cubicBezTo>
                  <a:pt x="1007" y="954"/>
                  <a:pt x="1036" y="896"/>
                  <a:pt x="1072" y="895"/>
                </a:cubicBezTo>
                <a:close/>
                <a:moveTo>
                  <a:pt x="666" y="1171"/>
                </a:moveTo>
                <a:cubicBezTo>
                  <a:pt x="729" y="1203"/>
                  <a:pt x="769" y="1254"/>
                  <a:pt x="755" y="1285"/>
                </a:cubicBezTo>
                <a:cubicBezTo>
                  <a:pt x="741" y="1315"/>
                  <a:pt x="678" y="1313"/>
                  <a:pt x="615" y="1281"/>
                </a:cubicBezTo>
                <a:cubicBezTo>
                  <a:pt x="551" y="1248"/>
                  <a:pt x="511" y="1197"/>
                  <a:pt x="525" y="1167"/>
                </a:cubicBezTo>
                <a:cubicBezTo>
                  <a:pt x="539" y="1137"/>
                  <a:pt x="602" y="1138"/>
                  <a:pt x="666" y="1171"/>
                </a:cubicBezTo>
                <a:close/>
                <a:moveTo>
                  <a:pt x="2138" y="1146"/>
                </a:moveTo>
                <a:cubicBezTo>
                  <a:pt x="2090" y="1124"/>
                  <a:pt x="2060" y="1082"/>
                  <a:pt x="2073" y="1052"/>
                </a:cubicBezTo>
                <a:cubicBezTo>
                  <a:pt x="2085" y="1023"/>
                  <a:pt x="2134" y="1016"/>
                  <a:pt x="2182" y="1038"/>
                </a:cubicBezTo>
                <a:cubicBezTo>
                  <a:pt x="2231" y="1060"/>
                  <a:pt x="2260" y="1102"/>
                  <a:pt x="2248" y="1132"/>
                </a:cubicBezTo>
                <a:cubicBezTo>
                  <a:pt x="2236" y="1162"/>
                  <a:pt x="2187" y="1168"/>
                  <a:pt x="2138" y="1146"/>
                </a:cubicBezTo>
                <a:close/>
                <a:moveTo>
                  <a:pt x="1574" y="1535"/>
                </a:moveTo>
                <a:cubicBezTo>
                  <a:pt x="1638" y="1570"/>
                  <a:pt x="1675" y="1627"/>
                  <a:pt x="1657" y="1662"/>
                </a:cubicBezTo>
                <a:cubicBezTo>
                  <a:pt x="1640" y="1698"/>
                  <a:pt x="1568" y="1722"/>
                  <a:pt x="1504" y="1686"/>
                </a:cubicBezTo>
                <a:cubicBezTo>
                  <a:pt x="1441" y="1651"/>
                  <a:pt x="1410" y="1570"/>
                  <a:pt x="1427" y="1535"/>
                </a:cubicBezTo>
                <a:cubicBezTo>
                  <a:pt x="1445" y="1499"/>
                  <a:pt x="1511" y="1499"/>
                  <a:pt x="1574" y="1535"/>
                </a:cubicBezTo>
                <a:close/>
                <a:moveTo>
                  <a:pt x="1097" y="1879"/>
                </a:moveTo>
                <a:cubicBezTo>
                  <a:pt x="1122" y="1884"/>
                  <a:pt x="1133" y="1936"/>
                  <a:pt x="1121" y="1994"/>
                </a:cubicBezTo>
                <a:cubicBezTo>
                  <a:pt x="1110" y="2053"/>
                  <a:pt x="1080" y="2096"/>
                  <a:pt x="1055" y="2091"/>
                </a:cubicBezTo>
                <a:cubicBezTo>
                  <a:pt x="1030" y="2086"/>
                  <a:pt x="1019" y="2035"/>
                  <a:pt x="1031" y="1976"/>
                </a:cubicBezTo>
                <a:cubicBezTo>
                  <a:pt x="1042" y="1917"/>
                  <a:pt x="1072" y="1874"/>
                  <a:pt x="1097" y="1879"/>
                </a:cubicBezTo>
                <a:close/>
                <a:moveTo>
                  <a:pt x="1700" y="825"/>
                </a:moveTo>
                <a:cubicBezTo>
                  <a:pt x="1674" y="814"/>
                  <a:pt x="1682" y="732"/>
                  <a:pt x="1717" y="642"/>
                </a:cubicBezTo>
                <a:cubicBezTo>
                  <a:pt x="1752" y="552"/>
                  <a:pt x="1800" y="488"/>
                  <a:pt x="1826" y="499"/>
                </a:cubicBezTo>
                <a:cubicBezTo>
                  <a:pt x="1851" y="510"/>
                  <a:pt x="1843" y="592"/>
                  <a:pt x="1809" y="681"/>
                </a:cubicBezTo>
                <a:cubicBezTo>
                  <a:pt x="1774" y="771"/>
                  <a:pt x="1725" y="836"/>
                  <a:pt x="1700" y="825"/>
                </a:cubicBezTo>
                <a:close/>
                <a:moveTo>
                  <a:pt x="1372" y="134"/>
                </a:moveTo>
                <a:cubicBezTo>
                  <a:pt x="1323" y="235"/>
                  <a:pt x="952" y="348"/>
                  <a:pt x="875" y="417"/>
                </a:cubicBezTo>
                <a:cubicBezTo>
                  <a:pt x="799" y="485"/>
                  <a:pt x="754" y="650"/>
                  <a:pt x="847" y="856"/>
                </a:cubicBezTo>
                <a:cubicBezTo>
                  <a:pt x="860" y="885"/>
                  <a:pt x="871" y="910"/>
                  <a:pt x="878" y="933"/>
                </a:cubicBezTo>
                <a:cubicBezTo>
                  <a:pt x="910" y="1025"/>
                  <a:pt x="781" y="1083"/>
                  <a:pt x="746" y="993"/>
                </a:cubicBezTo>
                <a:cubicBezTo>
                  <a:pt x="707" y="895"/>
                  <a:pt x="695" y="766"/>
                  <a:pt x="692" y="734"/>
                </a:cubicBezTo>
                <a:cubicBezTo>
                  <a:pt x="692" y="728"/>
                  <a:pt x="691" y="723"/>
                  <a:pt x="689" y="718"/>
                </a:cubicBezTo>
                <a:cubicBezTo>
                  <a:pt x="625" y="500"/>
                  <a:pt x="392" y="764"/>
                  <a:pt x="356" y="806"/>
                </a:cubicBezTo>
                <a:cubicBezTo>
                  <a:pt x="353" y="810"/>
                  <a:pt x="350" y="814"/>
                  <a:pt x="348" y="818"/>
                </a:cubicBezTo>
                <a:cubicBezTo>
                  <a:pt x="0" y="1419"/>
                  <a:pt x="476" y="1486"/>
                  <a:pt x="531" y="1504"/>
                </a:cubicBezTo>
                <a:cubicBezTo>
                  <a:pt x="587" y="1521"/>
                  <a:pt x="805" y="1464"/>
                  <a:pt x="910" y="1581"/>
                </a:cubicBezTo>
                <a:cubicBezTo>
                  <a:pt x="1000" y="1682"/>
                  <a:pt x="894" y="1967"/>
                  <a:pt x="864" y="2041"/>
                </a:cubicBezTo>
                <a:cubicBezTo>
                  <a:pt x="860" y="2053"/>
                  <a:pt x="858" y="2065"/>
                  <a:pt x="859" y="2078"/>
                </a:cubicBezTo>
                <a:cubicBezTo>
                  <a:pt x="909" y="2595"/>
                  <a:pt x="1466" y="2356"/>
                  <a:pt x="1624" y="2268"/>
                </a:cubicBezTo>
                <a:cubicBezTo>
                  <a:pt x="1745" y="2200"/>
                  <a:pt x="1705" y="2143"/>
                  <a:pt x="1678" y="2119"/>
                </a:cubicBezTo>
                <a:cubicBezTo>
                  <a:pt x="1670" y="2112"/>
                  <a:pt x="1661" y="2107"/>
                  <a:pt x="1650" y="2104"/>
                </a:cubicBezTo>
                <a:cubicBezTo>
                  <a:pt x="1614" y="2095"/>
                  <a:pt x="1501" y="2058"/>
                  <a:pt x="1395" y="1938"/>
                </a:cubicBezTo>
                <a:cubicBezTo>
                  <a:pt x="1267" y="1792"/>
                  <a:pt x="1423" y="1800"/>
                  <a:pt x="1492" y="1824"/>
                </a:cubicBezTo>
                <a:cubicBezTo>
                  <a:pt x="1562" y="1849"/>
                  <a:pt x="1628" y="2026"/>
                  <a:pt x="1742" y="2064"/>
                </a:cubicBezTo>
                <a:cubicBezTo>
                  <a:pt x="1842" y="2098"/>
                  <a:pt x="1934" y="2035"/>
                  <a:pt x="1956" y="2019"/>
                </a:cubicBezTo>
                <a:cubicBezTo>
                  <a:pt x="1959" y="2016"/>
                  <a:pt x="1962" y="2013"/>
                  <a:pt x="1965" y="2011"/>
                </a:cubicBezTo>
                <a:cubicBezTo>
                  <a:pt x="1978" y="1997"/>
                  <a:pt x="2026" y="1945"/>
                  <a:pt x="2141" y="1810"/>
                </a:cubicBezTo>
                <a:cubicBezTo>
                  <a:pt x="2280" y="1646"/>
                  <a:pt x="2100" y="1572"/>
                  <a:pt x="2048" y="1551"/>
                </a:cubicBezTo>
                <a:cubicBezTo>
                  <a:pt x="1996" y="1530"/>
                  <a:pt x="1763" y="1505"/>
                  <a:pt x="1652" y="1393"/>
                </a:cubicBezTo>
                <a:cubicBezTo>
                  <a:pt x="1541" y="1280"/>
                  <a:pt x="1725" y="1302"/>
                  <a:pt x="1767" y="1308"/>
                </a:cubicBezTo>
                <a:cubicBezTo>
                  <a:pt x="1807" y="1314"/>
                  <a:pt x="1841" y="1338"/>
                  <a:pt x="1882" y="1346"/>
                </a:cubicBezTo>
                <a:cubicBezTo>
                  <a:pt x="1926" y="1354"/>
                  <a:pt x="1970" y="1356"/>
                  <a:pt x="2014" y="1366"/>
                </a:cubicBezTo>
                <a:cubicBezTo>
                  <a:pt x="2059" y="1377"/>
                  <a:pt x="2102" y="1395"/>
                  <a:pt x="2146" y="1409"/>
                </a:cubicBezTo>
                <a:cubicBezTo>
                  <a:pt x="2255" y="1442"/>
                  <a:pt x="2402" y="1488"/>
                  <a:pt x="2490" y="1382"/>
                </a:cubicBezTo>
                <a:cubicBezTo>
                  <a:pt x="2553" y="1307"/>
                  <a:pt x="2576" y="1205"/>
                  <a:pt x="2610" y="1114"/>
                </a:cubicBezTo>
                <a:cubicBezTo>
                  <a:pt x="2652" y="1005"/>
                  <a:pt x="2538" y="1012"/>
                  <a:pt x="2489" y="1024"/>
                </a:cubicBezTo>
                <a:cubicBezTo>
                  <a:pt x="2440" y="1036"/>
                  <a:pt x="2413" y="1011"/>
                  <a:pt x="2267" y="928"/>
                </a:cubicBezTo>
                <a:cubicBezTo>
                  <a:pt x="2121" y="846"/>
                  <a:pt x="2309" y="827"/>
                  <a:pt x="2458" y="831"/>
                </a:cubicBezTo>
                <a:cubicBezTo>
                  <a:pt x="2607" y="835"/>
                  <a:pt x="2631" y="831"/>
                  <a:pt x="2708" y="766"/>
                </a:cubicBezTo>
                <a:cubicBezTo>
                  <a:pt x="2771" y="712"/>
                  <a:pt x="2720" y="422"/>
                  <a:pt x="2701" y="323"/>
                </a:cubicBezTo>
                <a:cubicBezTo>
                  <a:pt x="2697" y="302"/>
                  <a:pt x="2684" y="284"/>
                  <a:pt x="2667" y="273"/>
                </a:cubicBezTo>
                <a:cubicBezTo>
                  <a:pt x="2601" y="234"/>
                  <a:pt x="2430" y="137"/>
                  <a:pt x="2309" y="101"/>
                </a:cubicBezTo>
                <a:cubicBezTo>
                  <a:pt x="2156" y="56"/>
                  <a:pt x="2108" y="251"/>
                  <a:pt x="2108" y="322"/>
                </a:cubicBezTo>
                <a:cubicBezTo>
                  <a:pt x="2108" y="392"/>
                  <a:pt x="2101" y="567"/>
                  <a:pt x="2003" y="540"/>
                </a:cubicBezTo>
                <a:cubicBezTo>
                  <a:pt x="1906" y="512"/>
                  <a:pt x="1927" y="434"/>
                  <a:pt x="1969" y="217"/>
                </a:cubicBezTo>
                <a:cubicBezTo>
                  <a:pt x="2011" y="0"/>
                  <a:pt x="1882" y="36"/>
                  <a:pt x="1660" y="120"/>
                </a:cubicBezTo>
                <a:cubicBezTo>
                  <a:pt x="1438" y="203"/>
                  <a:pt x="1500" y="287"/>
                  <a:pt x="1542" y="364"/>
                </a:cubicBezTo>
                <a:cubicBezTo>
                  <a:pt x="1583" y="441"/>
                  <a:pt x="1542" y="472"/>
                  <a:pt x="1486" y="570"/>
                </a:cubicBezTo>
                <a:cubicBezTo>
                  <a:pt x="1437" y="656"/>
                  <a:pt x="1429" y="841"/>
                  <a:pt x="1427" y="886"/>
                </a:cubicBezTo>
                <a:cubicBezTo>
                  <a:pt x="1427" y="892"/>
                  <a:pt x="1428" y="897"/>
                  <a:pt x="1429" y="903"/>
                </a:cubicBezTo>
                <a:cubicBezTo>
                  <a:pt x="1435" y="935"/>
                  <a:pt x="1452" y="1055"/>
                  <a:pt x="1337" y="901"/>
                </a:cubicBezTo>
                <a:cubicBezTo>
                  <a:pt x="1205" y="725"/>
                  <a:pt x="1375" y="405"/>
                  <a:pt x="1379" y="338"/>
                </a:cubicBezTo>
                <a:cubicBezTo>
                  <a:pt x="1382" y="271"/>
                  <a:pt x="1421" y="32"/>
                  <a:pt x="1372" y="134"/>
                </a:cubicBezTo>
                <a:close/>
              </a:path>
            </a:pathLst>
          </a:custGeom>
          <a:solidFill>
            <a:srgbClr val="16A8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341" name="Freeform 2471"/>
          <p:cNvSpPr>
            <a:spLocks/>
          </p:cNvSpPr>
          <p:nvPr userDrawn="1"/>
        </p:nvSpPr>
        <p:spPr bwMode="auto">
          <a:xfrm>
            <a:off x="2733823" y="2896607"/>
            <a:ext cx="1070555" cy="778028"/>
          </a:xfrm>
          <a:custGeom>
            <a:avLst/>
            <a:gdLst>
              <a:gd name="T0" fmla="*/ 6 w 1796"/>
              <a:gd name="T1" fmla="*/ 1308 h 1309"/>
              <a:gd name="T2" fmla="*/ 3 w 1796"/>
              <a:gd name="T3" fmla="*/ 1305 h 1309"/>
              <a:gd name="T4" fmla="*/ 4 w 1796"/>
              <a:gd name="T5" fmla="*/ 1292 h 1309"/>
              <a:gd name="T6" fmla="*/ 1781 w 1796"/>
              <a:gd name="T7" fmla="*/ 3 h 1309"/>
              <a:gd name="T8" fmla="*/ 1793 w 1796"/>
              <a:gd name="T9" fmla="*/ 5 h 1309"/>
              <a:gd name="T10" fmla="*/ 1791 w 1796"/>
              <a:gd name="T11" fmla="*/ 17 h 1309"/>
              <a:gd name="T12" fmla="*/ 15 w 1796"/>
              <a:gd name="T13" fmla="*/ 1307 h 1309"/>
              <a:gd name="T14" fmla="*/ 6 w 1796"/>
              <a:gd name="T15" fmla="*/ 1308 h 1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6" h="1309">
                <a:moveTo>
                  <a:pt x="6" y="1308"/>
                </a:moveTo>
                <a:cubicBezTo>
                  <a:pt x="5" y="1307"/>
                  <a:pt x="4" y="1306"/>
                  <a:pt x="3" y="1305"/>
                </a:cubicBezTo>
                <a:cubicBezTo>
                  <a:pt x="0" y="1301"/>
                  <a:pt x="0" y="1295"/>
                  <a:pt x="4" y="1292"/>
                </a:cubicBezTo>
                <a:lnTo>
                  <a:pt x="1781" y="3"/>
                </a:lnTo>
                <a:cubicBezTo>
                  <a:pt x="1785" y="0"/>
                  <a:pt x="1790" y="1"/>
                  <a:pt x="1793" y="5"/>
                </a:cubicBezTo>
                <a:cubicBezTo>
                  <a:pt x="1796" y="9"/>
                  <a:pt x="1795" y="14"/>
                  <a:pt x="1791" y="17"/>
                </a:cubicBezTo>
                <a:lnTo>
                  <a:pt x="15" y="1307"/>
                </a:lnTo>
                <a:cubicBezTo>
                  <a:pt x="12" y="1309"/>
                  <a:pt x="9" y="1309"/>
                  <a:pt x="6" y="13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342" name="Freeform 2472"/>
          <p:cNvSpPr>
            <a:spLocks/>
          </p:cNvSpPr>
          <p:nvPr userDrawn="1"/>
        </p:nvSpPr>
        <p:spPr bwMode="auto">
          <a:xfrm>
            <a:off x="2844092" y="3968695"/>
            <a:ext cx="808659" cy="358383"/>
          </a:xfrm>
          <a:custGeom>
            <a:avLst/>
            <a:gdLst>
              <a:gd name="T0" fmla="*/ 584 w 1356"/>
              <a:gd name="T1" fmla="*/ 567 h 602"/>
              <a:gd name="T2" fmla="*/ 1039 w 1356"/>
              <a:gd name="T3" fmla="*/ 380 h 602"/>
              <a:gd name="T4" fmla="*/ 1356 w 1356"/>
              <a:gd name="T5" fmla="*/ 8 h 602"/>
              <a:gd name="T6" fmla="*/ 741 w 1356"/>
              <a:gd name="T7" fmla="*/ 46 h 602"/>
              <a:gd name="T8" fmla="*/ 337 w 1356"/>
              <a:gd name="T9" fmla="*/ 236 h 602"/>
              <a:gd name="T10" fmla="*/ 37 w 1356"/>
              <a:gd name="T11" fmla="*/ 481 h 602"/>
              <a:gd name="T12" fmla="*/ 13 w 1356"/>
              <a:gd name="T13" fmla="*/ 553 h 602"/>
              <a:gd name="T14" fmla="*/ 100 w 1356"/>
              <a:gd name="T15" fmla="*/ 584 h 602"/>
              <a:gd name="T16" fmla="*/ 328 w 1356"/>
              <a:gd name="T17" fmla="*/ 600 h 602"/>
              <a:gd name="T18" fmla="*/ 584 w 1356"/>
              <a:gd name="T19" fmla="*/ 567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6" h="602">
                <a:moveTo>
                  <a:pt x="584" y="567"/>
                </a:moveTo>
                <a:cubicBezTo>
                  <a:pt x="745" y="532"/>
                  <a:pt x="903" y="473"/>
                  <a:pt x="1039" y="380"/>
                </a:cubicBezTo>
                <a:cubicBezTo>
                  <a:pt x="1176" y="287"/>
                  <a:pt x="1291" y="160"/>
                  <a:pt x="1356" y="8"/>
                </a:cubicBezTo>
                <a:cubicBezTo>
                  <a:pt x="1153" y="41"/>
                  <a:pt x="942" y="0"/>
                  <a:pt x="741" y="46"/>
                </a:cubicBezTo>
                <a:cubicBezTo>
                  <a:pt x="596" y="80"/>
                  <a:pt x="465" y="159"/>
                  <a:pt x="337" y="236"/>
                </a:cubicBezTo>
                <a:cubicBezTo>
                  <a:pt x="227" y="302"/>
                  <a:pt x="111" y="373"/>
                  <a:pt x="37" y="481"/>
                </a:cubicBezTo>
                <a:cubicBezTo>
                  <a:pt x="25" y="499"/>
                  <a:pt x="0" y="529"/>
                  <a:pt x="13" y="553"/>
                </a:cubicBezTo>
                <a:cubicBezTo>
                  <a:pt x="25" y="577"/>
                  <a:pt x="77" y="579"/>
                  <a:pt x="100" y="584"/>
                </a:cubicBezTo>
                <a:cubicBezTo>
                  <a:pt x="175" y="598"/>
                  <a:pt x="252" y="602"/>
                  <a:pt x="328" y="600"/>
                </a:cubicBezTo>
                <a:cubicBezTo>
                  <a:pt x="414" y="597"/>
                  <a:pt x="500" y="585"/>
                  <a:pt x="584" y="567"/>
                </a:cubicBezTo>
                <a:close/>
              </a:path>
            </a:pathLst>
          </a:custGeom>
          <a:solidFill>
            <a:srgbClr val="005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343" name="Freeform 2473"/>
          <p:cNvSpPr>
            <a:spLocks/>
          </p:cNvSpPr>
          <p:nvPr userDrawn="1"/>
        </p:nvSpPr>
        <p:spPr bwMode="auto">
          <a:xfrm>
            <a:off x="2845624" y="3968695"/>
            <a:ext cx="813254" cy="330815"/>
          </a:xfrm>
          <a:custGeom>
            <a:avLst/>
            <a:gdLst>
              <a:gd name="T0" fmla="*/ 8 w 1363"/>
              <a:gd name="T1" fmla="*/ 557 h 557"/>
              <a:gd name="T2" fmla="*/ 1 w 1363"/>
              <a:gd name="T3" fmla="*/ 551 h 557"/>
              <a:gd name="T4" fmla="*/ 7 w 1363"/>
              <a:gd name="T5" fmla="*/ 543 h 557"/>
              <a:gd name="T6" fmla="*/ 1351 w 1363"/>
              <a:gd name="T7" fmla="*/ 2 h 557"/>
              <a:gd name="T8" fmla="*/ 1361 w 1363"/>
              <a:gd name="T9" fmla="*/ 5 h 557"/>
              <a:gd name="T10" fmla="*/ 1358 w 1363"/>
              <a:gd name="T11" fmla="*/ 15 h 557"/>
              <a:gd name="T12" fmla="*/ 10 w 1363"/>
              <a:gd name="T13" fmla="*/ 557 h 557"/>
              <a:gd name="T14" fmla="*/ 8 w 1363"/>
              <a:gd name="T15" fmla="*/ 557 h 5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3" h="557">
                <a:moveTo>
                  <a:pt x="8" y="557"/>
                </a:moveTo>
                <a:cubicBezTo>
                  <a:pt x="5" y="557"/>
                  <a:pt x="2" y="555"/>
                  <a:pt x="1" y="551"/>
                </a:cubicBezTo>
                <a:cubicBezTo>
                  <a:pt x="0" y="547"/>
                  <a:pt x="3" y="544"/>
                  <a:pt x="7" y="543"/>
                </a:cubicBezTo>
                <a:cubicBezTo>
                  <a:pt x="565" y="438"/>
                  <a:pt x="1343" y="7"/>
                  <a:pt x="1351" y="2"/>
                </a:cubicBezTo>
                <a:cubicBezTo>
                  <a:pt x="1355" y="0"/>
                  <a:pt x="1359" y="1"/>
                  <a:pt x="1361" y="5"/>
                </a:cubicBezTo>
                <a:cubicBezTo>
                  <a:pt x="1363" y="8"/>
                  <a:pt x="1362" y="13"/>
                  <a:pt x="1358" y="15"/>
                </a:cubicBezTo>
                <a:cubicBezTo>
                  <a:pt x="1350" y="19"/>
                  <a:pt x="570" y="452"/>
                  <a:pt x="10" y="557"/>
                </a:cubicBezTo>
                <a:cubicBezTo>
                  <a:pt x="9" y="557"/>
                  <a:pt x="9" y="557"/>
                  <a:pt x="8" y="5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344" name="Freeform 2474"/>
          <p:cNvSpPr>
            <a:spLocks/>
          </p:cNvSpPr>
          <p:nvPr userDrawn="1"/>
        </p:nvSpPr>
        <p:spPr bwMode="auto">
          <a:xfrm>
            <a:off x="2851751" y="3760404"/>
            <a:ext cx="686135" cy="543701"/>
          </a:xfrm>
          <a:custGeom>
            <a:avLst/>
            <a:gdLst>
              <a:gd name="T0" fmla="*/ 123 w 1153"/>
              <a:gd name="T1" fmla="*/ 542 h 916"/>
              <a:gd name="T2" fmla="*/ 489 w 1153"/>
              <a:gd name="T3" fmla="*/ 102 h 916"/>
              <a:gd name="T4" fmla="*/ 909 w 1153"/>
              <a:gd name="T5" fmla="*/ 24 h 916"/>
              <a:gd name="T6" fmla="*/ 1153 w 1153"/>
              <a:gd name="T7" fmla="*/ 159 h 916"/>
              <a:gd name="T8" fmla="*/ 819 w 1153"/>
              <a:gd name="T9" fmla="*/ 329 h 916"/>
              <a:gd name="T10" fmla="*/ 723 w 1153"/>
              <a:gd name="T11" fmla="*/ 269 h 916"/>
              <a:gd name="T12" fmla="*/ 711 w 1153"/>
              <a:gd name="T13" fmla="*/ 368 h 916"/>
              <a:gd name="T14" fmla="*/ 704 w 1153"/>
              <a:gd name="T15" fmla="*/ 395 h 916"/>
              <a:gd name="T16" fmla="*/ 681 w 1153"/>
              <a:gd name="T17" fmla="*/ 412 h 916"/>
              <a:gd name="T18" fmla="*/ 110 w 1153"/>
              <a:gd name="T19" fmla="*/ 873 h 916"/>
              <a:gd name="T20" fmla="*/ 21 w 1153"/>
              <a:gd name="T21" fmla="*/ 887 h 916"/>
              <a:gd name="T22" fmla="*/ 27 w 1153"/>
              <a:gd name="T23" fmla="*/ 780 h 916"/>
              <a:gd name="T24" fmla="*/ 123 w 1153"/>
              <a:gd name="T25" fmla="*/ 542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3" h="916">
                <a:moveTo>
                  <a:pt x="123" y="542"/>
                </a:moveTo>
                <a:cubicBezTo>
                  <a:pt x="211" y="370"/>
                  <a:pt x="323" y="200"/>
                  <a:pt x="489" y="102"/>
                </a:cubicBezTo>
                <a:cubicBezTo>
                  <a:pt x="614" y="28"/>
                  <a:pt x="765" y="0"/>
                  <a:pt x="909" y="24"/>
                </a:cubicBezTo>
                <a:cubicBezTo>
                  <a:pt x="1003" y="39"/>
                  <a:pt x="1098" y="81"/>
                  <a:pt x="1153" y="159"/>
                </a:cubicBezTo>
                <a:cubicBezTo>
                  <a:pt x="1024" y="162"/>
                  <a:pt x="898" y="227"/>
                  <a:pt x="819" y="329"/>
                </a:cubicBezTo>
                <a:cubicBezTo>
                  <a:pt x="788" y="307"/>
                  <a:pt x="756" y="287"/>
                  <a:pt x="723" y="269"/>
                </a:cubicBezTo>
                <a:cubicBezTo>
                  <a:pt x="719" y="302"/>
                  <a:pt x="715" y="335"/>
                  <a:pt x="711" y="368"/>
                </a:cubicBezTo>
                <a:cubicBezTo>
                  <a:pt x="710" y="378"/>
                  <a:pt x="709" y="387"/>
                  <a:pt x="704" y="395"/>
                </a:cubicBezTo>
                <a:cubicBezTo>
                  <a:pt x="698" y="403"/>
                  <a:pt x="689" y="408"/>
                  <a:pt x="681" y="412"/>
                </a:cubicBezTo>
                <a:cubicBezTo>
                  <a:pt x="465" y="528"/>
                  <a:pt x="319" y="745"/>
                  <a:pt x="110" y="873"/>
                </a:cubicBezTo>
                <a:cubicBezTo>
                  <a:pt x="86" y="888"/>
                  <a:pt x="44" y="916"/>
                  <a:pt x="21" y="887"/>
                </a:cubicBezTo>
                <a:cubicBezTo>
                  <a:pt x="0" y="861"/>
                  <a:pt x="20" y="807"/>
                  <a:pt x="27" y="780"/>
                </a:cubicBezTo>
                <a:cubicBezTo>
                  <a:pt x="48" y="697"/>
                  <a:pt x="84" y="618"/>
                  <a:pt x="123" y="542"/>
                </a:cubicBezTo>
                <a:close/>
              </a:path>
            </a:pathLst>
          </a:custGeom>
          <a:solidFill>
            <a:srgbClr val="007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345" name="Freeform 2475"/>
          <p:cNvSpPr>
            <a:spLocks/>
          </p:cNvSpPr>
          <p:nvPr userDrawn="1"/>
        </p:nvSpPr>
        <p:spPr bwMode="auto">
          <a:xfrm>
            <a:off x="2871662" y="3784907"/>
            <a:ext cx="666225" cy="513070"/>
          </a:xfrm>
          <a:custGeom>
            <a:avLst/>
            <a:gdLst>
              <a:gd name="T0" fmla="*/ 8 w 1119"/>
              <a:gd name="T1" fmla="*/ 864 h 864"/>
              <a:gd name="T2" fmla="*/ 6 w 1119"/>
              <a:gd name="T3" fmla="*/ 863 h 864"/>
              <a:gd name="T4" fmla="*/ 2 w 1119"/>
              <a:gd name="T5" fmla="*/ 854 h 864"/>
              <a:gd name="T6" fmla="*/ 300 w 1119"/>
              <a:gd name="T7" fmla="*/ 383 h 864"/>
              <a:gd name="T8" fmla="*/ 1114 w 1119"/>
              <a:gd name="T9" fmla="*/ 107 h 864"/>
              <a:gd name="T10" fmla="*/ 1118 w 1119"/>
              <a:gd name="T11" fmla="*/ 116 h 864"/>
              <a:gd name="T12" fmla="*/ 1109 w 1119"/>
              <a:gd name="T13" fmla="*/ 120 h 864"/>
              <a:gd name="T14" fmla="*/ 311 w 1119"/>
              <a:gd name="T15" fmla="*/ 392 h 864"/>
              <a:gd name="T16" fmla="*/ 15 w 1119"/>
              <a:gd name="T17" fmla="*/ 859 h 864"/>
              <a:gd name="T18" fmla="*/ 8 w 1119"/>
              <a:gd name="T19" fmla="*/ 86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9" h="864">
                <a:moveTo>
                  <a:pt x="8" y="864"/>
                </a:moveTo>
                <a:cubicBezTo>
                  <a:pt x="7" y="864"/>
                  <a:pt x="6" y="863"/>
                  <a:pt x="6" y="863"/>
                </a:cubicBezTo>
                <a:cubicBezTo>
                  <a:pt x="2" y="861"/>
                  <a:pt x="0" y="857"/>
                  <a:pt x="2" y="854"/>
                </a:cubicBezTo>
                <a:cubicBezTo>
                  <a:pt x="3" y="851"/>
                  <a:pt x="111" y="600"/>
                  <a:pt x="300" y="383"/>
                </a:cubicBezTo>
                <a:cubicBezTo>
                  <a:pt x="552" y="95"/>
                  <a:pt x="833" y="0"/>
                  <a:pt x="1114" y="107"/>
                </a:cubicBezTo>
                <a:cubicBezTo>
                  <a:pt x="1117" y="108"/>
                  <a:pt x="1119" y="112"/>
                  <a:pt x="1118" y="116"/>
                </a:cubicBezTo>
                <a:cubicBezTo>
                  <a:pt x="1116" y="120"/>
                  <a:pt x="1112" y="122"/>
                  <a:pt x="1109" y="120"/>
                </a:cubicBezTo>
                <a:cubicBezTo>
                  <a:pt x="831" y="14"/>
                  <a:pt x="562" y="106"/>
                  <a:pt x="311" y="392"/>
                </a:cubicBezTo>
                <a:cubicBezTo>
                  <a:pt x="123" y="607"/>
                  <a:pt x="16" y="857"/>
                  <a:pt x="15" y="859"/>
                </a:cubicBezTo>
                <a:cubicBezTo>
                  <a:pt x="14" y="862"/>
                  <a:pt x="11" y="864"/>
                  <a:pt x="8" y="8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346" name="Freeform 2476"/>
          <p:cNvSpPr>
            <a:spLocks/>
          </p:cNvSpPr>
          <p:nvPr userDrawn="1"/>
        </p:nvSpPr>
        <p:spPr bwMode="auto">
          <a:xfrm>
            <a:off x="2796613" y="3428056"/>
            <a:ext cx="526854" cy="886769"/>
          </a:xfrm>
          <a:custGeom>
            <a:avLst/>
            <a:gdLst>
              <a:gd name="T0" fmla="*/ 21 w 884"/>
              <a:gd name="T1" fmla="*/ 1227 h 1493"/>
              <a:gd name="T2" fmla="*/ 222 w 884"/>
              <a:gd name="T3" fmla="*/ 322 h 1493"/>
              <a:gd name="T4" fmla="*/ 297 w 884"/>
              <a:gd name="T5" fmla="*/ 227 h 1493"/>
              <a:gd name="T6" fmla="*/ 466 w 884"/>
              <a:gd name="T7" fmla="*/ 197 h 1493"/>
              <a:gd name="T8" fmla="*/ 447 w 884"/>
              <a:gd name="T9" fmla="*/ 122 h 1493"/>
              <a:gd name="T10" fmla="*/ 474 w 884"/>
              <a:gd name="T11" fmla="*/ 95 h 1493"/>
              <a:gd name="T12" fmla="*/ 860 w 884"/>
              <a:gd name="T13" fmla="*/ 0 h 1493"/>
              <a:gd name="T14" fmla="*/ 877 w 884"/>
              <a:gd name="T15" fmla="*/ 4 h 1493"/>
              <a:gd name="T16" fmla="*/ 883 w 884"/>
              <a:gd name="T17" fmla="*/ 26 h 1493"/>
              <a:gd name="T18" fmla="*/ 818 w 884"/>
              <a:gd name="T19" fmla="*/ 520 h 1493"/>
              <a:gd name="T20" fmla="*/ 708 w 884"/>
              <a:gd name="T21" fmla="*/ 478 h 1493"/>
              <a:gd name="T22" fmla="*/ 613 w 884"/>
              <a:gd name="T23" fmla="*/ 533 h 1493"/>
              <a:gd name="T24" fmla="*/ 630 w 884"/>
              <a:gd name="T25" fmla="*/ 630 h 1493"/>
              <a:gd name="T26" fmla="*/ 658 w 884"/>
              <a:gd name="T27" fmla="*/ 775 h 1493"/>
              <a:gd name="T28" fmla="*/ 591 w 884"/>
              <a:gd name="T29" fmla="*/ 969 h 1493"/>
              <a:gd name="T30" fmla="*/ 434 w 884"/>
              <a:gd name="T31" fmla="*/ 1219 h 1493"/>
              <a:gd name="T32" fmla="*/ 279 w 884"/>
              <a:gd name="T33" fmla="*/ 1389 h 1493"/>
              <a:gd name="T34" fmla="*/ 80 w 884"/>
              <a:gd name="T35" fmla="*/ 1459 h 1493"/>
              <a:gd name="T36" fmla="*/ 21 w 884"/>
              <a:gd name="T37" fmla="*/ 1227 h 1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84" h="1493">
                <a:moveTo>
                  <a:pt x="21" y="1227"/>
                </a:moveTo>
                <a:cubicBezTo>
                  <a:pt x="0" y="914"/>
                  <a:pt x="71" y="596"/>
                  <a:pt x="222" y="322"/>
                </a:cubicBezTo>
                <a:cubicBezTo>
                  <a:pt x="242" y="286"/>
                  <a:pt x="264" y="250"/>
                  <a:pt x="297" y="227"/>
                </a:cubicBezTo>
                <a:cubicBezTo>
                  <a:pt x="346" y="194"/>
                  <a:pt x="408" y="195"/>
                  <a:pt x="466" y="197"/>
                </a:cubicBezTo>
                <a:cubicBezTo>
                  <a:pt x="483" y="176"/>
                  <a:pt x="442" y="149"/>
                  <a:pt x="447" y="122"/>
                </a:cubicBezTo>
                <a:cubicBezTo>
                  <a:pt x="449" y="109"/>
                  <a:pt x="462" y="101"/>
                  <a:pt x="474" y="95"/>
                </a:cubicBezTo>
                <a:cubicBezTo>
                  <a:pt x="593" y="34"/>
                  <a:pt x="726" y="1"/>
                  <a:pt x="860" y="0"/>
                </a:cubicBezTo>
                <a:cubicBezTo>
                  <a:pt x="866" y="0"/>
                  <a:pt x="872" y="0"/>
                  <a:pt x="877" y="4"/>
                </a:cubicBezTo>
                <a:cubicBezTo>
                  <a:pt x="883" y="9"/>
                  <a:pt x="884" y="18"/>
                  <a:pt x="883" y="26"/>
                </a:cubicBezTo>
                <a:cubicBezTo>
                  <a:pt x="878" y="193"/>
                  <a:pt x="873" y="362"/>
                  <a:pt x="818" y="520"/>
                </a:cubicBezTo>
                <a:cubicBezTo>
                  <a:pt x="784" y="500"/>
                  <a:pt x="748" y="481"/>
                  <a:pt x="708" y="478"/>
                </a:cubicBezTo>
                <a:cubicBezTo>
                  <a:pt x="669" y="475"/>
                  <a:pt x="625" y="495"/>
                  <a:pt x="613" y="533"/>
                </a:cubicBezTo>
                <a:cubicBezTo>
                  <a:pt x="603" y="565"/>
                  <a:pt x="618" y="599"/>
                  <a:pt x="630" y="630"/>
                </a:cubicBezTo>
                <a:cubicBezTo>
                  <a:pt x="648" y="676"/>
                  <a:pt x="660" y="726"/>
                  <a:pt x="658" y="775"/>
                </a:cubicBezTo>
                <a:cubicBezTo>
                  <a:pt x="655" y="844"/>
                  <a:pt x="624" y="908"/>
                  <a:pt x="591" y="969"/>
                </a:cubicBezTo>
                <a:cubicBezTo>
                  <a:pt x="544" y="1056"/>
                  <a:pt x="492" y="1139"/>
                  <a:pt x="434" y="1219"/>
                </a:cubicBezTo>
                <a:cubicBezTo>
                  <a:pt x="389" y="1282"/>
                  <a:pt x="340" y="1342"/>
                  <a:pt x="279" y="1389"/>
                </a:cubicBezTo>
                <a:cubicBezTo>
                  <a:pt x="240" y="1419"/>
                  <a:pt x="130" y="1493"/>
                  <a:pt x="80" y="1459"/>
                </a:cubicBezTo>
                <a:cubicBezTo>
                  <a:pt x="28" y="1424"/>
                  <a:pt x="24" y="1283"/>
                  <a:pt x="21" y="1227"/>
                </a:cubicBezTo>
                <a:close/>
              </a:path>
            </a:pathLst>
          </a:custGeom>
          <a:solidFill>
            <a:srgbClr val="008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347" name="Freeform 2477"/>
          <p:cNvSpPr>
            <a:spLocks/>
          </p:cNvSpPr>
          <p:nvPr userDrawn="1"/>
        </p:nvSpPr>
        <p:spPr bwMode="auto">
          <a:xfrm>
            <a:off x="2834906" y="3428057"/>
            <a:ext cx="487033" cy="874516"/>
          </a:xfrm>
          <a:custGeom>
            <a:avLst/>
            <a:gdLst>
              <a:gd name="T0" fmla="*/ 17 w 817"/>
              <a:gd name="T1" fmla="*/ 1472 h 1472"/>
              <a:gd name="T2" fmla="*/ 10 w 817"/>
              <a:gd name="T3" fmla="*/ 1465 h 1472"/>
              <a:gd name="T4" fmla="*/ 804 w 817"/>
              <a:gd name="T5" fmla="*/ 2 h 1472"/>
              <a:gd name="T6" fmla="*/ 815 w 817"/>
              <a:gd name="T7" fmla="*/ 3 h 1472"/>
              <a:gd name="T8" fmla="*/ 814 w 817"/>
              <a:gd name="T9" fmla="*/ 13 h 1472"/>
              <a:gd name="T10" fmla="*/ 24 w 817"/>
              <a:gd name="T11" fmla="*/ 1465 h 1472"/>
              <a:gd name="T12" fmla="*/ 17 w 817"/>
              <a:gd name="T13" fmla="*/ 1472 h 1472"/>
            </a:gdLst>
            <a:ahLst/>
            <a:cxnLst>
              <a:cxn ang="0">
                <a:pos x="T0" y="T1"/>
              </a:cxn>
              <a:cxn ang="0">
                <a:pos x="T2" y="T3"/>
              </a:cxn>
              <a:cxn ang="0">
                <a:pos x="T4" y="T5"/>
              </a:cxn>
              <a:cxn ang="0">
                <a:pos x="T6" y="T7"/>
              </a:cxn>
              <a:cxn ang="0">
                <a:pos x="T8" y="T9"/>
              </a:cxn>
              <a:cxn ang="0">
                <a:pos x="T10" y="T11"/>
              </a:cxn>
              <a:cxn ang="0">
                <a:pos x="T12" y="T13"/>
              </a:cxn>
            </a:cxnLst>
            <a:rect l="0" t="0" r="r" b="b"/>
            <a:pathLst>
              <a:path w="817" h="1472">
                <a:moveTo>
                  <a:pt x="17" y="1472"/>
                </a:moveTo>
                <a:cubicBezTo>
                  <a:pt x="13" y="1472"/>
                  <a:pt x="10" y="1469"/>
                  <a:pt x="10" y="1465"/>
                </a:cubicBezTo>
                <a:cubicBezTo>
                  <a:pt x="0" y="693"/>
                  <a:pt x="796" y="9"/>
                  <a:pt x="804" y="2"/>
                </a:cubicBezTo>
                <a:cubicBezTo>
                  <a:pt x="807" y="0"/>
                  <a:pt x="812" y="0"/>
                  <a:pt x="815" y="3"/>
                </a:cubicBezTo>
                <a:cubicBezTo>
                  <a:pt x="817" y="6"/>
                  <a:pt x="817" y="11"/>
                  <a:pt x="814" y="13"/>
                </a:cubicBezTo>
                <a:cubicBezTo>
                  <a:pt x="806" y="20"/>
                  <a:pt x="15" y="700"/>
                  <a:pt x="24" y="1465"/>
                </a:cubicBezTo>
                <a:cubicBezTo>
                  <a:pt x="24" y="1469"/>
                  <a:pt x="21" y="1472"/>
                  <a:pt x="17" y="147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348" name="Freeform 2478"/>
          <p:cNvSpPr>
            <a:spLocks/>
          </p:cNvSpPr>
          <p:nvPr userDrawn="1"/>
        </p:nvSpPr>
        <p:spPr bwMode="auto">
          <a:xfrm>
            <a:off x="882175" y="3990135"/>
            <a:ext cx="807128" cy="356852"/>
          </a:xfrm>
          <a:custGeom>
            <a:avLst/>
            <a:gdLst>
              <a:gd name="T0" fmla="*/ 772 w 1356"/>
              <a:gd name="T1" fmla="*/ 568 h 603"/>
              <a:gd name="T2" fmla="*/ 317 w 1356"/>
              <a:gd name="T3" fmla="*/ 380 h 603"/>
              <a:gd name="T4" fmla="*/ 0 w 1356"/>
              <a:gd name="T5" fmla="*/ 8 h 603"/>
              <a:gd name="T6" fmla="*/ 615 w 1356"/>
              <a:gd name="T7" fmla="*/ 47 h 603"/>
              <a:gd name="T8" fmla="*/ 1019 w 1356"/>
              <a:gd name="T9" fmla="*/ 236 h 603"/>
              <a:gd name="T10" fmla="*/ 1319 w 1356"/>
              <a:gd name="T11" fmla="*/ 481 h 603"/>
              <a:gd name="T12" fmla="*/ 1344 w 1356"/>
              <a:gd name="T13" fmla="*/ 554 h 603"/>
              <a:gd name="T14" fmla="*/ 1256 w 1356"/>
              <a:gd name="T15" fmla="*/ 584 h 603"/>
              <a:gd name="T16" fmla="*/ 1028 w 1356"/>
              <a:gd name="T17" fmla="*/ 600 h 603"/>
              <a:gd name="T18" fmla="*/ 772 w 1356"/>
              <a:gd name="T19" fmla="*/ 568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6" h="603">
                <a:moveTo>
                  <a:pt x="772" y="568"/>
                </a:moveTo>
                <a:cubicBezTo>
                  <a:pt x="611" y="532"/>
                  <a:pt x="454" y="473"/>
                  <a:pt x="317" y="380"/>
                </a:cubicBezTo>
                <a:cubicBezTo>
                  <a:pt x="180" y="288"/>
                  <a:pt x="65" y="160"/>
                  <a:pt x="0" y="8"/>
                </a:cubicBezTo>
                <a:cubicBezTo>
                  <a:pt x="203" y="41"/>
                  <a:pt x="415" y="0"/>
                  <a:pt x="615" y="47"/>
                </a:cubicBezTo>
                <a:cubicBezTo>
                  <a:pt x="761" y="81"/>
                  <a:pt x="891" y="159"/>
                  <a:pt x="1019" y="236"/>
                </a:cubicBezTo>
                <a:cubicBezTo>
                  <a:pt x="1129" y="302"/>
                  <a:pt x="1245" y="373"/>
                  <a:pt x="1319" y="481"/>
                </a:cubicBezTo>
                <a:cubicBezTo>
                  <a:pt x="1331" y="499"/>
                  <a:pt x="1356" y="530"/>
                  <a:pt x="1344" y="554"/>
                </a:cubicBezTo>
                <a:cubicBezTo>
                  <a:pt x="1331" y="578"/>
                  <a:pt x="1280" y="580"/>
                  <a:pt x="1256" y="584"/>
                </a:cubicBezTo>
                <a:cubicBezTo>
                  <a:pt x="1181" y="598"/>
                  <a:pt x="1104" y="603"/>
                  <a:pt x="1028" y="600"/>
                </a:cubicBezTo>
                <a:cubicBezTo>
                  <a:pt x="942" y="598"/>
                  <a:pt x="856" y="586"/>
                  <a:pt x="772" y="568"/>
                </a:cubicBezTo>
                <a:close/>
              </a:path>
            </a:pathLst>
          </a:custGeom>
          <a:solidFill>
            <a:srgbClr val="005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349" name="Freeform 2479"/>
          <p:cNvSpPr>
            <a:spLocks/>
          </p:cNvSpPr>
          <p:nvPr userDrawn="1"/>
        </p:nvSpPr>
        <p:spPr bwMode="auto">
          <a:xfrm>
            <a:off x="876048" y="3990137"/>
            <a:ext cx="811722" cy="330815"/>
          </a:xfrm>
          <a:custGeom>
            <a:avLst/>
            <a:gdLst>
              <a:gd name="T0" fmla="*/ 1355 w 1363"/>
              <a:gd name="T1" fmla="*/ 557 h 557"/>
              <a:gd name="T2" fmla="*/ 1362 w 1363"/>
              <a:gd name="T3" fmla="*/ 551 h 557"/>
              <a:gd name="T4" fmla="*/ 1357 w 1363"/>
              <a:gd name="T5" fmla="*/ 542 h 557"/>
              <a:gd name="T6" fmla="*/ 12 w 1363"/>
              <a:gd name="T7" fmla="*/ 2 h 557"/>
              <a:gd name="T8" fmla="*/ 2 w 1363"/>
              <a:gd name="T9" fmla="*/ 4 h 557"/>
              <a:gd name="T10" fmla="*/ 5 w 1363"/>
              <a:gd name="T11" fmla="*/ 14 h 557"/>
              <a:gd name="T12" fmla="*/ 1354 w 1363"/>
              <a:gd name="T13" fmla="*/ 556 h 557"/>
              <a:gd name="T14" fmla="*/ 1355 w 1363"/>
              <a:gd name="T15" fmla="*/ 557 h 5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3" h="557">
                <a:moveTo>
                  <a:pt x="1355" y="557"/>
                </a:moveTo>
                <a:cubicBezTo>
                  <a:pt x="1359" y="557"/>
                  <a:pt x="1362" y="554"/>
                  <a:pt x="1362" y="551"/>
                </a:cubicBezTo>
                <a:cubicBezTo>
                  <a:pt x="1363" y="547"/>
                  <a:pt x="1360" y="543"/>
                  <a:pt x="1357" y="542"/>
                </a:cubicBezTo>
                <a:cubicBezTo>
                  <a:pt x="798" y="438"/>
                  <a:pt x="20" y="6"/>
                  <a:pt x="12" y="2"/>
                </a:cubicBezTo>
                <a:cubicBezTo>
                  <a:pt x="9" y="0"/>
                  <a:pt x="4" y="1"/>
                  <a:pt x="2" y="4"/>
                </a:cubicBezTo>
                <a:cubicBezTo>
                  <a:pt x="0" y="8"/>
                  <a:pt x="2" y="12"/>
                  <a:pt x="5" y="14"/>
                </a:cubicBezTo>
                <a:cubicBezTo>
                  <a:pt x="13" y="19"/>
                  <a:pt x="793" y="451"/>
                  <a:pt x="1354" y="556"/>
                </a:cubicBezTo>
                <a:cubicBezTo>
                  <a:pt x="1354" y="557"/>
                  <a:pt x="1355" y="557"/>
                  <a:pt x="1355" y="5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350" name="Freeform 2480"/>
          <p:cNvSpPr>
            <a:spLocks/>
          </p:cNvSpPr>
          <p:nvPr userDrawn="1"/>
        </p:nvSpPr>
        <p:spPr bwMode="auto">
          <a:xfrm>
            <a:off x="900555" y="3760404"/>
            <a:ext cx="687667" cy="543701"/>
          </a:xfrm>
          <a:custGeom>
            <a:avLst/>
            <a:gdLst>
              <a:gd name="T0" fmla="*/ 1031 w 1153"/>
              <a:gd name="T1" fmla="*/ 542 h 916"/>
              <a:gd name="T2" fmla="*/ 664 w 1153"/>
              <a:gd name="T3" fmla="*/ 102 h 916"/>
              <a:gd name="T4" fmla="*/ 245 w 1153"/>
              <a:gd name="T5" fmla="*/ 24 h 916"/>
              <a:gd name="T6" fmla="*/ 0 w 1153"/>
              <a:gd name="T7" fmla="*/ 159 h 916"/>
              <a:gd name="T8" fmla="*/ 335 w 1153"/>
              <a:gd name="T9" fmla="*/ 329 h 916"/>
              <a:gd name="T10" fmla="*/ 431 w 1153"/>
              <a:gd name="T11" fmla="*/ 269 h 916"/>
              <a:gd name="T12" fmla="*/ 442 w 1153"/>
              <a:gd name="T13" fmla="*/ 368 h 916"/>
              <a:gd name="T14" fmla="*/ 450 w 1153"/>
              <a:gd name="T15" fmla="*/ 395 h 916"/>
              <a:gd name="T16" fmla="*/ 473 w 1153"/>
              <a:gd name="T17" fmla="*/ 412 h 916"/>
              <a:gd name="T18" fmla="*/ 1044 w 1153"/>
              <a:gd name="T19" fmla="*/ 873 h 916"/>
              <a:gd name="T20" fmla="*/ 1133 w 1153"/>
              <a:gd name="T21" fmla="*/ 887 h 916"/>
              <a:gd name="T22" fmla="*/ 1126 w 1153"/>
              <a:gd name="T23" fmla="*/ 780 h 916"/>
              <a:gd name="T24" fmla="*/ 1031 w 1153"/>
              <a:gd name="T25" fmla="*/ 542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3" h="916">
                <a:moveTo>
                  <a:pt x="1031" y="542"/>
                </a:moveTo>
                <a:cubicBezTo>
                  <a:pt x="943" y="370"/>
                  <a:pt x="831" y="200"/>
                  <a:pt x="664" y="102"/>
                </a:cubicBezTo>
                <a:cubicBezTo>
                  <a:pt x="539" y="28"/>
                  <a:pt x="388" y="0"/>
                  <a:pt x="245" y="24"/>
                </a:cubicBezTo>
                <a:cubicBezTo>
                  <a:pt x="151" y="39"/>
                  <a:pt x="55" y="81"/>
                  <a:pt x="0" y="159"/>
                </a:cubicBezTo>
                <a:cubicBezTo>
                  <a:pt x="129" y="162"/>
                  <a:pt x="256" y="227"/>
                  <a:pt x="335" y="329"/>
                </a:cubicBezTo>
                <a:cubicBezTo>
                  <a:pt x="366" y="307"/>
                  <a:pt x="398" y="287"/>
                  <a:pt x="431" y="269"/>
                </a:cubicBezTo>
                <a:cubicBezTo>
                  <a:pt x="434" y="302"/>
                  <a:pt x="438" y="335"/>
                  <a:pt x="442" y="368"/>
                </a:cubicBezTo>
                <a:cubicBezTo>
                  <a:pt x="443" y="378"/>
                  <a:pt x="444" y="387"/>
                  <a:pt x="450" y="395"/>
                </a:cubicBezTo>
                <a:cubicBezTo>
                  <a:pt x="455" y="403"/>
                  <a:pt x="464" y="408"/>
                  <a:pt x="473" y="412"/>
                </a:cubicBezTo>
                <a:cubicBezTo>
                  <a:pt x="689" y="528"/>
                  <a:pt x="835" y="745"/>
                  <a:pt x="1044" y="873"/>
                </a:cubicBezTo>
                <a:cubicBezTo>
                  <a:pt x="1067" y="888"/>
                  <a:pt x="1110" y="916"/>
                  <a:pt x="1133" y="887"/>
                </a:cubicBezTo>
                <a:cubicBezTo>
                  <a:pt x="1153" y="861"/>
                  <a:pt x="1133" y="807"/>
                  <a:pt x="1126" y="780"/>
                </a:cubicBezTo>
                <a:cubicBezTo>
                  <a:pt x="1105" y="697"/>
                  <a:pt x="1070" y="618"/>
                  <a:pt x="1031" y="542"/>
                </a:cubicBezTo>
                <a:close/>
              </a:path>
            </a:pathLst>
          </a:custGeom>
          <a:solidFill>
            <a:srgbClr val="007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351" name="Freeform 2481"/>
          <p:cNvSpPr>
            <a:spLocks/>
          </p:cNvSpPr>
          <p:nvPr userDrawn="1"/>
        </p:nvSpPr>
        <p:spPr bwMode="auto">
          <a:xfrm>
            <a:off x="900554" y="3784907"/>
            <a:ext cx="667757" cy="513070"/>
          </a:xfrm>
          <a:custGeom>
            <a:avLst/>
            <a:gdLst>
              <a:gd name="T0" fmla="*/ 1111 w 1119"/>
              <a:gd name="T1" fmla="*/ 864 h 864"/>
              <a:gd name="T2" fmla="*/ 1114 w 1119"/>
              <a:gd name="T3" fmla="*/ 863 h 864"/>
              <a:gd name="T4" fmla="*/ 1118 w 1119"/>
              <a:gd name="T5" fmla="*/ 854 h 864"/>
              <a:gd name="T6" fmla="*/ 819 w 1119"/>
              <a:gd name="T7" fmla="*/ 383 h 864"/>
              <a:gd name="T8" fmla="*/ 6 w 1119"/>
              <a:gd name="T9" fmla="*/ 107 h 864"/>
              <a:gd name="T10" fmla="*/ 2 w 1119"/>
              <a:gd name="T11" fmla="*/ 116 h 864"/>
              <a:gd name="T12" fmla="*/ 11 w 1119"/>
              <a:gd name="T13" fmla="*/ 120 h 864"/>
              <a:gd name="T14" fmla="*/ 808 w 1119"/>
              <a:gd name="T15" fmla="*/ 392 h 864"/>
              <a:gd name="T16" fmla="*/ 1105 w 1119"/>
              <a:gd name="T17" fmla="*/ 859 h 864"/>
              <a:gd name="T18" fmla="*/ 1111 w 1119"/>
              <a:gd name="T19" fmla="*/ 86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9" h="864">
                <a:moveTo>
                  <a:pt x="1111" y="864"/>
                </a:moveTo>
                <a:cubicBezTo>
                  <a:pt x="1112" y="864"/>
                  <a:pt x="1113" y="863"/>
                  <a:pt x="1114" y="863"/>
                </a:cubicBezTo>
                <a:cubicBezTo>
                  <a:pt x="1118" y="861"/>
                  <a:pt x="1119" y="857"/>
                  <a:pt x="1118" y="854"/>
                </a:cubicBezTo>
                <a:cubicBezTo>
                  <a:pt x="1117" y="851"/>
                  <a:pt x="1009" y="600"/>
                  <a:pt x="819" y="383"/>
                </a:cubicBezTo>
                <a:cubicBezTo>
                  <a:pt x="567" y="95"/>
                  <a:pt x="286" y="0"/>
                  <a:pt x="6" y="107"/>
                </a:cubicBezTo>
                <a:cubicBezTo>
                  <a:pt x="2" y="108"/>
                  <a:pt x="0" y="112"/>
                  <a:pt x="2" y="116"/>
                </a:cubicBezTo>
                <a:cubicBezTo>
                  <a:pt x="3" y="120"/>
                  <a:pt x="7" y="122"/>
                  <a:pt x="11" y="120"/>
                </a:cubicBezTo>
                <a:cubicBezTo>
                  <a:pt x="289" y="14"/>
                  <a:pt x="557" y="106"/>
                  <a:pt x="808" y="392"/>
                </a:cubicBezTo>
                <a:cubicBezTo>
                  <a:pt x="997" y="607"/>
                  <a:pt x="1104" y="857"/>
                  <a:pt x="1105" y="859"/>
                </a:cubicBezTo>
                <a:cubicBezTo>
                  <a:pt x="1106" y="862"/>
                  <a:pt x="1108" y="864"/>
                  <a:pt x="1111" y="8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352" name="Freeform 2482"/>
          <p:cNvSpPr>
            <a:spLocks/>
          </p:cNvSpPr>
          <p:nvPr userDrawn="1"/>
        </p:nvSpPr>
        <p:spPr bwMode="auto">
          <a:xfrm>
            <a:off x="1116502" y="3428056"/>
            <a:ext cx="526854" cy="886769"/>
          </a:xfrm>
          <a:custGeom>
            <a:avLst/>
            <a:gdLst>
              <a:gd name="T0" fmla="*/ 863 w 883"/>
              <a:gd name="T1" fmla="*/ 1227 h 1493"/>
              <a:gd name="T2" fmla="*/ 662 w 883"/>
              <a:gd name="T3" fmla="*/ 322 h 1493"/>
              <a:gd name="T4" fmla="*/ 586 w 883"/>
              <a:gd name="T5" fmla="*/ 227 h 1493"/>
              <a:gd name="T6" fmla="*/ 417 w 883"/>
              <a:gd name="T7" fmla="*/ 197 h 1493"/>
              <a:gd name="T8" fmla="*/ 437 w 883"/>
              <a:gd name="T9" fmla="*/ 122 h 1493"/>
              <a:gd name="T10" fmla="*/ 409 w 883"/>
              <a:gd name="T11" fmla="*/ 95 h 1493"/>
              <a:gd name="T12" fmla="*/ 23 w 883"/>
              <a:gd name="T13" fmla="*/ 0 h 1493"/>
              <a:gd name="T14" fmla="*/ 7 w 883"/>
              <a:gd name="T15" fmla="*/ 4 h 1493"/>
              <a:gd name="T16" fmla="*/ 0 w 883"/>
              <a:gd name="T17" fmla="*/ 26 h 1493"/>
              <a:gd name="T18" fmla="*/ 65 w 883"/>
              <a:gd name="T19" fmla="*/ 520 h 1493"/>
              <a:gd name="T20" fmla="*/ 175 w 883"/>
              <a:gd name="T21" fmla="*/ 478 h 1493"/>
              <a:gd name="T22" fmla="*/ 270 w 883"/>
              <a:gd name="T23" fmla="*/ 533 h 1493"/>
              <a:gd name="T24" fmla="*/ 254 w 883"/>
              <a:gd name="T25" fmla="*/ 630 h 1493"/>
              <a:gd name="T26" fmla="*/ 226 w 883"/>
              <a:gd name="T27" fmla="*/ 775 h 1493"/>
              <a:gd name="T28" fmla="*/ 292 w 883"/>
              <a:gd name="T29" fmla="*/ 969 h 1493"/>
              <a:gd name="T30" fmla="*/ 450 w 883"/>
              <a:gd name="T31" fmla="*/ 1219 h 1493"/>
              <a:gd name="T32" fmla="*/ 604 w 883"/>
              <a:gd name="T33" fmla="*/ 1389 h 1493"/>
              <a:gd name="T34" fmla="*/ 803 w 883"/>
              <a:gd name="T35" fmla="*/ 1459 h 1493"/>
              <a:gd name="T36" fmla="*/ 863 w 883"/>
              <a:gd name="T37" fmla="*/ 1227 h 1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83" h="1493">
                <a:moveTo>
                  <a:pt x="863" y="1227"/>
                </a:moveTo>
                <a:cubicBezTo>
                  <a:pt x="883" y="914"/>
                  <a:pt x="813" y="596"/>
                  <a:pt x="662" y="322"/>
                </a:cubicBezTo>
                <a:cubicBezTo>
                  <a:pt x="642" y="286"/>
                  <a:pt x="620" y="250"/>
                  <a:pt x="586" y="227"/>
                </a:cubicBezTo>
                <a:cubicBezTo>
                  <a:pt x="538" y="194"/>
                  <a:pt x="475" y="195"/>
                  <a:pt x="417" y="197"/>
                </a:cubicBezTo>
                <a:cubicBezTo>
                  <a:pt x="400" y="176"/>
                  <a:pt x="442" y="149"/>
                  <a:pt x="437" y="122"/>
                </a:cubicBezTo>
                <a:cubicBezTo>
                  <a:pt x="434" y="109"/>
                  <a:pt x="421" y="101"/>
                  <a:pt x="409" y="95"/>
                </a:cubicBezTo>
                <a:cubicBezTo>
                  <a:pt x="290" y="34"/>
                  <a:pt x="157" y="1"/>
                  <a:pt x="23" y="0"/>
                </a:cubicBezTo>
                <a:cubicBezTo>
                  <a:pt x="18" y="0"/>
                  <a:pt x="11" y="0"/>
                  <a:pt x="7" y="4"/>
                </a:cubicBezTo>
                <a:cubicBezTo>
                  <a:pt x="0" y="9"/>
                  <a:pt x="0" y="18"/>
                  <a:pt x="0" y="26"/>
                </a:cubicBezTo>
                <a:cubicBezTo>
                  <a:pt x="5" y="193"/>
                  <a:pt x="11" y="362"/>
                  <a:pt x="65" y="520"/>
                </a:cubicBezTo>
                <a:cubicBezTo>
                  <a:pt x="100" y="500"/>
                  <a:pt x="136" y="481"/>
                  <a:pt x="175" y="478"/>
                </a:cubicBezTo>
                <a:cubicBezTo>
                  <a:pt x="215" y="475"/>
                  <a:pt x="258" y="495"/>
                  <a:pt x="270" y="533"/>
                </a:cubicBezTo>
                <a:cubicBezTo>
                  <a:pt x="280" y="565"/>
                  <a:pt x="266" y="599"/>
                  <a:pt x="254" y="630"/>
                </a:cubicBezTo>
                <a:cubicBezTo>
                  <a:pt x="236" y="676"/>
                  <a:pt x="224" y="726"/>
                  <a:pt x="226" y="775"/>
                </a:cubicBezTo>
                <a:cubicBezTo>
                  <a:pt x="229" y="844"/>
                  <a:pt x="260" y="908"/>
                  <a:pt x="292" y="969"/>
                </a:cubicBezTo>
                <a:cubicBezTo>
                  <a:pt x="339" y="1056"/>
                  <a:pt x="392" y="1139"/>
                  <a:pt x="450" y="1219"/>
                </a:cubicBezTo>
                <a:cubicBezTo>
                  <a:pt x="495" y="1282"/>
                  <a:pt x="544" y="1342"/>
                  <a:pt x="604" y="1389"/>
                </a:cubicBezTo>
                <a:cubicBezTo>
                  <a:pt x="643" y="1419"/>
                  <a:pt x="753" y="1493"/>
                  <a:pt x="803" y="1459"/>
                </a:cubicBezTo>
                <a:cubicBezTo>
                  <a:pt x="856" y="1424"/>
                  <a:pt x="859" y="1283"/>
                  <a:pt x="863" y="1227"/>
                </a:cubicBezTo>
                <a:close/>
              </a:path>
            </a:pathLst>
          </a:custGeom>
          <a:solidFill>
            <a:srgbClr val="008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353" name="Freeform 2483"/>
          <p:cNvSpPr>
            <a:spLocks/>
          </p:cNvSpPr>
          <p:nvPr userDrawn="1"/>
        </p:nvSpPr>
        <p:spPr bwMode="auto">
          <a:xfrm>
            <a:off x="1118036" y="3428057"/>
            <a:ext cx="487033" cy="874516"/>
          </a:xfrm>
          <a:custGeom>
            <a:avLst/>
            <a:gdLst>
              <a:gd name="T0" fmla="*/ 800 w 817"/>
              <a:gd name="T1" fmla="*/ 1472 h 1472"/>
              <a:gd name="T2" fmla="*/ 808 w 817"/>
              <a:gd name="T3" fmla="*/ 1465 h 1472"/>
              <a:gd name="T4" fmla="*/ 13 w 817"/>
              <a:gd name="T5" fmla="*/ 2 h 1472"/>
              <a:gd name="T6" fmla="*/ 3 w 817"/>
              <a:gd name="T7" fmla="*/ 3 h 1472"/>
              <a:gd name="T8" fmla="*/ 4 w 817"/>
              <a:gd name="T9" fmla="*/ 13 h 1472"/>
              <a:gd name="T10" fmla="*/ 793 w 817"/>
              <a:gd name="T11" fmla="*/ 1465 h 1472"/>
              <a:gd name="T12" fmla="*/ 800 w 817"/>
              <a:gd name="T13" fmla="*/ 1472 h 1472"/>
            </a:gdLst>
            <a:ahLst/>
            <a:cxnLst>
              <a:cxn ang="0">
                <a:pos x="T0" y="T1"/>
              </a:cxn>
              <a:cxn ang="0">
                <a:pos x="T2" y="T3"/>
              </a:cxn>
              <a:cxn ang="0">
                <a:pos x="T4" y="T5"/>
              </a:cxn>
              <a:cxn ang="0">
                <a:pos x="T6" y="T7"/>
              </a:cxn>
              <a:cxn ang="0">
                <a:pos x="T8" y="T9"/>
              </a:cxn>
              <a:cxn ang="0">
                <a:pos x="T10" y="T11"/>
              </a:cxn>
              <a:cxn ang="0">
                <a:pos x="T12" y="T13"/>
              </a:cxn>
            </a:cxnLst>
            <a:rect l="0" t="0" r="r" b="b"/>
            <a:pathLst>
              <a:path w="817" h="1472">
                <a:moveTo>
                  <a:pt x="800" y="1472"/>
                </a:moveTo>
                <a:cubicBezTo>
                  <a:pt x="804" y="1472"/>
                  <a:pt x="807" y="1469"/>
                  <a:pt x="808" y="1465"/>
                </a:cubicBezTo>
                <a:cubicBezTo>
                  <a:pt x="817" y="693"/>
                  <a:pt x="21" y="9"/>
                  <a:pt x="13" y="2"/>
                </a:cubicBezTo>
                <a:cubicBezTo>
                  <a:pt x="10" y="0"/>
                  <a:pt x="6" y="0"/>
                  <a:pt x="3" y="3"/>
                </a:cubicBezTo>
                <a:cubicBezTo>
                  <a:pt x="0" y="6"/>
                  <a:pt x="1" y="11"/>
                  <a:pt x="4" y="13"/>
                </a:cubicBezTo>
                <a:cubicBezTo>
                  <a:pt x="12" y="20"/>
                  <a:pt x="803" y="700"/>
                  <a:pt x="793" y="1465"/>
                </a:cubicBezTo>
                <a:cubicBezTo>
                  <a:pt x="793" y="1469"/>
                  <a:pt x="796" y="1472"/>
                  <a:pt x="800" y="147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354" name="Freeform 2484"/>
          <p:cNvSpPr>
            <a:spLocks/>
          </p:cNvSpPr>
          <p:nvPr userDrawn="1"/>
        </p:nvSpPr>
        <p:spPr bwMode="auto">
          <a:xfrm>
            <a:off x="1170108" y="1705059"/>
            <a:ext cx="2004802" cy="2808867"/>
          </a:xfrm>
          <a:custGeom>
            <a:avLst/>
            <a:gdLst>
              <a:gd name="T0" fmla="*/ 3364 w 3364"/>
              <a:gd name="T1" fmla="*/ 0 h 4732"/>
              <a:gd name="T2" fmla="*/ 1926 w 3364"/>
              <a:gd name="T3" fmla="*/ 0 h 4732"/>
              <a:gd name="T4" fmla="*/ 1437 w 3364"/>
              <a:gd name="T5" fmla="*/ 0 h 4732"/>
              <a:gd name="T6" fmla="*/ 0 w 3364"/>
              <a:gd name="T7" fmla="*/ 0 h 4732"/>
              <a:gd name="T8" fmla="*/ 517 w 3364"/>
              <a:gd name="T9" fmla="*/ 4492 h 4732"/>
              <a:gd name="T10" fmla="*/ 1624 w 3364"/>
              <a:gd name="T11" fmla="*/ 4730 h 4732"/>
              <a:gd name="T12" fmla="*/ 1624 w 3364"/>
              <a:gd name="T13" fmla="*/ 4732 h 4732"/>
              <a:gd name="T14" fmla="*/ 1682 w 3364"/>
              <a:gd name="T15" fmla="*/ 4731 h 4732"/>
              <a:gd name="T16" fmla="*/ 1739 w 3364"/>
              <a:gd name="T17" fmla="*/ 4732 h 4732"/>
              <a:gd name="T18" fmla="*/ 1739 w 3364"/>
              <a:gd name="T19" fmla="*/ 4730 h 4732"/>
              <a:gd name="T20" fmla="*/ 2846 w 3364"/>
              <a:gd name="T21" fmla="*/ 4492 h 4732"/>
              <a:gd name="T22" fmla="*/ 3364 w 3364"/>
              <a:gd name="T23" fmla="*/ 0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64" h="4732">
                <a:moveTo>
                  <a:pt x="3364" y="0"/>
                </a:moveTo>
                <a:lnTo>
                  <a:pt x="1926" y="0"/>
                </a:lnTo>
                <a:lnTo>
                  <a:pt x="1437" y="0"/>
                </a:lnTo>
                <a:lnTo>
                  <a:pt x="0" y="0"/>
                </a:lnTo>
                <a:lnTo>
                  <a:pt x="517" y="4492"/>
                </a:lnTo>
                <a:cubicBezTo>
                  <a:pt x="517" y="4492"/>
                  <a:pt x="870" y="4710"/>
                  <a:pt x="1624" y="4730"/>
                </a:cubicBezTo>
                <a:cubicBezTo>
                  <a:pt x="1624" y="4731"/>
                  <a:pt x="1624" y="4732"/>
                  <a:pt x="1624" y="4732"/>
                </a:cubicBezTo>
                <a:cubicBezTo>
                  <a:pt x="1644" y="4732"/>
                  <a:pt x="1663" y="4732"/>
                  <a:pt x="1682" y="4731"/>
                </a:cubicBezTo>
                <a:cubicBezTo>
                  <a:pt x="1701" y="4732"/>
                  <a:pt x="1720" y="4732"/>
                  <a:pt x="1739" y="4732"/>
                </a:cubicBezTo>
                <a:cubicBezTo>
                  <a:pt x="1739" y="4732"/>
                  <a:pt x="1739" y="4731"/>
                  <a:pt x="1739" y="4730"/>
                </a:cubicBezTo>
                <a:cubicBezTo>
                  <a:pt x="2493" y="4710"/>
                  <a:pt x="2846" y="4492"/>
                  <a:pt x="2846" y="4492"/>
                </a:cubicBezTo>
                <a:lnTo>
                  <a:pt x="33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355" name="Freeform 2485"/>
          <p:cNvSpPr>
            <a:spLocks/>
          </p:cNvSpPr>
          <p:nvPr userDrawn="1"/>
        </p:nvSpPr>
        <p:spPr bwMode="auto">
          <a:xfrm>
            <a:off x="1245153" y="1815331"/>
            <a:ext cx="1824078" cy="2588323"/>
          </a:xfrm>
          <a:custGeom>
            <a:avLst/>
            <a:gdLst>
              <a:gd name="T0" fmla="*/ 3061 w 3061"/>
              <a:gd name="T1" fmla="*/ 0 h 4361"/>
              <a:gd name="T2" fmla="*/ 1753 w 3061"/>
              <a:gd name="T3" fmla="*/ 0 h 4361"/>
              <a:gd name="T4" fmla="*/ 1308 w 3061"/>
              <a:gd name="T5" fmla="*/ 0 h 4361"/>
              <a:gd name="T6" fmla="*/ 0 w 3061"/>
              <a:gd name="T7" fmla="*/ 0 h 4361"/>
              <a:gd name="T8" fmla="*/ 471 w 3061"/>
              <a:gd name="T9" fmla="*/ 4143 h 4361"/>
              <a:gd name="T10" fmla="*/ 1478 w 3061"/>
              <a:gd name="T11" fmla="*/ 4359 h 4361"/>
              <a:gd name="T12" fmla="*/ 1478 w 3061"/>
              <a:gd name="T13" fmla="*/ 4361 h 4361"/>
              <a:gd name="T14" fmla="*/ 1531 w 3061"/>
              <a:gd name="T15" fmla="*/ 4360 h 4361"/>
              <a:gd name="T16" fmla="*/ 1583 w 3061"/>
              <a:gd name="T17" fmla="*/ 4361 h 4361"/>
              <a:gd name="T18" fmla="*/ 1583 w 3061"/>
              <a:gd name="T19" fmla="*/ 4359 h 4361"/>
              <a:gd name="T20" fmla="*/ 2590 w 3061"/>
              <a:gd name="T21" fmla="*/ 4143 h 4361"/>
              <a:gd name="T22" fmla="*/ 3061 w 3061"/>
              <a:gd name="T23" fmla="*/ 0 h 4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1" h="4361">
                <a:moveTo>
                  <a:pt x="3061" y="0"/>
                </a:moveTo>
                <a:lnTo>
                  <a:pt x="1753" y="0"/>
                </a:lnTo>
                <a:lnTo>
                  <a:pt x="1308" y="0"/>
                </a:lnTo>
                <a:lnTo>
                  <a:pt x="0" y="0"/>
                </a:lnTo>
                <a:lnTo>
                  <a:pt x="471" y="4143"/>
                </a:lnTo>
                <a:cubicBezTo>
                  <a:pt x="471" y="4143"/>
                  <a:pt x="792" y="4340"/>
                  <a:pt x="1478" y="4359"/>
                </a:cubicBezTo>
                <a:cubicBezTo>
                  <a:pt x="1478" y="4360"/>
                  <a:pt x="1478" y="4361"/>
                  <a:pt x="1478" y="4361"/>
                </a:cubicBezTo>
                <a:cubicBezTo>
                  <a:pt x="1496" y="4361"/>
                  <a:pt x="1513" y="4361"/>
                  <a:pt x="1531" y="4360"/>
                </a:cubicBezTo>
                <a:cubicBezTo>
                  <a:pt x="1548" y="4361"/>
                  <a:pt x="1565" y="4361"/>
                  <a:pt x="1583" y="4361"/>
                </a:cubicBezTo>
                <a:cubicBezTo>
                  <a:pt x="1583" y="4361"/>
                  <a:pt x="1583" y="4360"/>
                  <a:pt x="1583" y="4359"/>
                </a:cubicBezTo>
                <a:cubicBezTo>
                  <a:pt x="2270" y="4340"/>
                  <a:pt x="2590" y="4143"/>
                  <a:pt x="2590" y="4143"/>
                </a:cubicBezTo>
                <a:lnTo>
                  <a:pt x="3061" y="0"/>
                </a:lnTo>
                <a:close/>
              </a:path>
            </a:pathLst>
          </a:custGeom>
          <a:solidFill>
            <a:srgbClr val="61E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356" name="Freeform 2486"/>
          <p:cNvSpPr>
            <a:spLocks/>
          </p:cNvSpPr>
          <p:nvPr userDrawn="1"/>
        </p:nvSpPr>
        <p:spPr bwMode="auto">
          <a:xfrm>
            <a:off x="1298756" y="2100200"/>
            <a:ext cx="1716870" cy="2303454"/>
          </a:xfrm>
          <a:custGeom>
            <a:avLst/>
            <a:gdLst>
              <a:gd name="T0" fmla="*/ 2176 w 2881"/>
              <a:gd name="T1" fmla="*/ 50 h 3882"/>
              <a:gd name="T2" fmla="*/ 1529 w 2881"/>
              <a:gd name="T3" fmla="*/ 143 h 3882"/>
              <a:gd name="T4" fmla="*/ 1215 w 2881"/>
              <a:gd name="T5" fmla="*/ 87 h 3882"/>
              <a:gd name="T6" fmla="*/ 1069 w 2881"/>
              <a:gd name="T7" fmla="*/ 83 h 3882"/>
              <a:gd name="T8" fmla="*/ 549 w 2881"/>
              <a:gd name="T9" fmla="*/ 174 h 3882"/>
              <a:gd name="T10" fmla="*/ 292 w 2881"/>
              <a:gd name="T11" fmla="*/ 183 h 3882"/>
              <a:gd name="T12" fmla="*/ 0 w 2881"/>
              <a:gd name="T13" fmla="*/ 182 h 3882"/>
              <a:gd name="T14" fmla="*/ 383 w 2881"/>
              <a:gd name="T15" fmla="*/ 3664 h 3882"/>
              <a:gd name="T16" fmla="*/ 1390 w 2881"/>
              <a:gd name="T17" fmla="*/ 3880 h 3882"/>
              <a:gd name="T18" fmla="*/ 1390 w 2881"/>
              <a:gd name="T19" fmla="*/ 3882 h 3882"/>
              <a:gd name="T20" fmla="*/ 1443 w 2881"/>
              <a:gd name="T21" fmla="*/ 3881 h 3882"/>
              <a:gd name="T22" fmla="*/ 1495 w 2881"/>
              <a:gd name="T23" fmla="*/ 3882 h 3882"/>
              <a:gd name="T24" fmla="*/ 1495 w 2881"/>
              <a:gd name="T25" fmla="*/ 3880 h 3882"/>
              <a:gd name="T26" fmla="*/ 2502 w 2881"/>
              <a:gd name="T27" fmla="*/ 3664 h 3882"/>
              <a:gd name="T28" fmla="*/ 2881 w 2881"/>
              <a:gd name="T29" fmla="*/ 212 h 3882"/>
              <a:gd name="T30" fmla="*/ 2600 w 2881"/>
              <a:gd name="T31" fmla="*/ 182 h 3882"/>
              <a:gd name="T32" fmla="*/ 2334 w 2881"/>
              <a:gd name="T33" fmla="*/ 112 h 3882"/>
              <a:gd name="T34" fmla="*/ 2188 w 2881"/>
              <a:gd name="T35" fmla="*/ 53 h 3882"/>
              <a:gd name="T36" fmla="*/ 2176 w 2881"/>
              <a:gd name="T37" fmla="*/ 50 h 3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81" h="3882">
                <a:moveTo>
                  <a:pt x="2176" y="50"/>
                </a:moveTo>
                <a:cubicBezTo>
                  <a:pt x="1963" y="0"/>
                  <a:pt x="1749" y="150"/>
                  <a:pt x="1529" y="143"/>
                </a:cubicBezTo>
                <a:cubicBezTo>
                  <a:pt x="1422" y="140"/>
                  <a:pt x="1320" y="100"/>
                  <a:pt x="1215" y="87"/>
                </a:cubicBezTo>
                <a:cubicBezTo>
                  <a:pt x="1166" y="81"/>
                  <a:pt x="1117" y="80"/>
                  <a:pt x="1069" y="83"/>
                </a:cubicBezTo>
                <a:cubicBezTo>
                  <a:pt x="893" y="95"/>
                  <a:pt x="724" y="154"/>
                  <a:pt x="549" y="174"/>
                </a:cubicBezTo>
                <a:cubicBezTo>
                  <a:pt x="463" y="184"/>
                  <a:pt x="378" y="177"/>
                  <a:pt x="292" y="183"/>
                </a:cubicBezTo>
                <a:cubicBezTo>
                  <a:pt x="195" y="191"/>
                  <a:pt x="97" y="192"/>
                  <a:pt x="0" y="182"/>
                </a:cubicBezTo>
                <a:lnTo>
                  <a:pt x="383" y="3664"/>
                </a:lnTo>
                <a:cubicBezTo>
                  <a:pt x="383" y="3664"/>
                  <a:pt x="704" y="3861"/>
                  <a:pt x="1390" y="3880"/>
                </a:cubicBezTo>
                <a:cubicBezTo>
                  <a:pt x="1390" y="3881"/>
                  <a:pt x="1390" y="3882"/>
                  <a:pt x="1390" y="3882"/>
                </a:cubicBezTo>
                <a:cubicBezTo>
                  <a:pt x="1408" y="3882"/>
                  <a:pt x="1425" y="3882"/>
                  <a:pt x="1443" y="3881"/>
                </a:cubicBezTo>
                <a:cubicBezTo>
                  <a:pt x="1460" y="3882"/>
                  <a:pt x="1477" y="3882"/>
                  <a:pt x="1495" y="3882"/>
                </a:cubicBezTo>
                <a:cubicBezTo>
                  <a:pt x="1495" y="3882"/>
                  <a:pt x="1495" y="3881"/>
                  <a:pt x="1495" y="3880"/>
                </a:cubicBezTo>
                <a:cubicBezTo>
                  <a:pt x="2182" y="3861"/>
                  <a:pt x="2502" y="3664"/>
                  <a:pt x="2502" y="3664"/>
                </a:cubicBezTo>
                <a:lnTo>
                  <a:pt x="2881" y="212"/>
                </a:lnTo>
                <a:cubicBezTo>
                  <a:pt x="2787" y="206"/>
                  <a:pt x="2694" y="193"/>
                  <a:pt x="2600" y="182"/>
                </a:cubicBezTo>
                <a:cubicBezTo>
                  <a:pt x="2508" y="172"/>
                  <a:pt x="2418" y="148"/>
                  <a:pt x="2334" y="112"/>
                </a:cubicBezTo>
                <a:cubicBezTo>
                  <a:pt x="2285" y="91"/>
                  <a:pt x="2238" y="66"/>
                  <a:pt x="2188" y="53"/>
                </a:cubicBezTo>
                <a:cubicBezTo>
                  <a:pt x="2184" y="52"/>
                  <a:pt x="2180" y="51"/>
                  <a:pt x="2176" y="50"/>
                </a:cubicBezTo>
                <a:close/>
              </a:path>
            </a:pathLst>
          </a:custGeom>
          <a:solidFill>
            <a:srgbClr val="00B1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357" name="Freeform 2487"/>
          <p:cNvSpPr>
            <a:spLocks/>
          </p:cNvSpPr>
          <p:nvPr userDrawn="1"/>
        </p:nvSpPr>
        <p:spPr bwMode="auto">
          <a:xfrm>
            <a:off x="3174907" y="1705059"/>
            <a:ext cx="0" cy="2808867"/>
          </a:xfrm>
          <a:custGeom>
            <a:avLst/>
            <a:gdLst>
              <a:gd name="T0" fmla="*/ 4732 h 4732"/>
              <a:gd name="T1" fmla="*/ 0 h 4732"/>
              <a:gd name="T2" fmla="*/ 4732 h 4732"/>
            </a:gdLst>
            <a:ahLst/>
            <a:cxnLst>
              <a:cxn ang="0">
                <a:pos x="0" y="T0"/>
              </a:cxn>
              <a:cxn ang="0">
                <a:pos x="0" y="T1"/>
              </a:cxn>
              <a:cxn ang="0">
                <a:pos x="0" y="T2"/>
              </a:cxn>
            </a:cxnLst>
            <a:rect l="0" t="0" r="r" b="b"/>
            <a:pathLst>
              <a:path h="4732">
                <a:moveTo>
                  <a:pt x="0" y="4732"/>
                </a:moveTo>
                <a:lnTo>
                  <a:pt x="0" y="0"/>
                </a:lnTo>
                <a:lnTo>
                  <a:pt x="0" y="4732"/>
                </a:lnTo>
                <a:close/>
              </a:path>
            </a:pathLst>
          </a:custGeom>
          <a:solidFill>
            <a:srgbClr val="CBF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358" name="Freeform 2490"/>
          <p:cNvSpPr>
            <a:spLocks/>
          </p:cNvSpPr>
          <p:nvPr userDrawn="1"/>
        </p:nvSpPr>
        <p:spPr bwMode="auto">
          <a:xfrm>
            <a:off x="1170106" y="1705059"/>
            <a:ext cx="0" cy="2808867"/>
          </a:xfrm>
          <a:custGeom>
            <a:avLst/>
            <a:gdLst>
              <a:gd name="T0" fmla="*/ 0 h 4732"/>
              <a:gd name="T1" fmla="*/ 4732 h 4732"/>
              <a:gd name="T2" fmla="*/ 0 h 4732"/>
            </a:gdLst>
            <a:ahLst/>
            <a:cxnLst>
              <a:cxn ang="0">
                <a:pos x="0" y="T0"/>
              </a:cxn>
              <a:cxn ang="0">
                <a:pos x="0" y="T1"/>
              </a:cxn>
              <a:cxn ang="0">
                <a:pos x="0" y="T2"/>
              </a:cxn>
            </a:cxnLst>
            <a:rect l="0" t="0" r="r" b="b"/>
            <a:pathLst>
              <a:path h="4732">
                <a:moveTo>
                  <a:pt x="0" y="0"/>
                </a:moveTo>
                <a:lnTo>
                  <a:pt x="0" y="4732"/>
                </a:lnTo>
                <a:lnTo>
                  <a:pt x="0" y="0"/>
                </a:lnTo>
                <a:close/>
              </a:path>
            </a:pathLst>
          </a:custGeom>
          <a:solidFill>
            <a:srgbClr val="CBF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359" name="Freeform 2493"/>
          <p:cNvSpPr>
            <a:spLocks/>
          </p:cNvSpPr>
          <p:nvPr userDrawn="1"/>
        </p:nvSpPr>
        <p:spPr bwMode="auto">
          <a:xfrm>
            <a:off x="1292630" y="1899566"/>
            <a:ext cx="1729122" cy="430366"/>
          </a:xfrm>
          <a:custGeom>
            <a:avLst/>
            <a:gdLst>
              <a:gd name="T0" fmla="*/ 570 w 2902"/>
              <a:gd name="T1" fmla="*/ 558 h 726"/>
              <a:gd name="T2" fmla="*/ 997 w 2902"/>
              <a:gd name="T3" fmla="*/ 495 h 726"/>
              <a:gd name="T4" fmla="*/ 1383 w 2902"/>
              <a:gd name="T5" fmla="*/ 562 h 726"/>
              <a:gd name="T6" fmla="*/ 1743 w 2902"/>
              <a:gd name="T7" fmla="*/ 573 h 726"/>
              <a:gd name="T8" fmla="*/ 1899 w 2902"/>
              <a:gd name="T9" fmla="*/ 564 h 726"/>
              <a:gd name="T10" fmla="*/ 2083 w 2902"/>
              <a:gd name="T11" fmla="*/ 550 h 726"/>
              <a:gd name="T12" fmla="*/ 2226 w 2902"/>
              <a:gd name="T13" fmla="*/ 547 h 726"/>
              <a:gd name="T14" fmla="*/ 2646 w 2902"/>
              <a:gd name="T15" fmla="*/ 620 h 726"/>
              <a:gd name="T16" fmla="*/ 2867 w 2902"/>
              <a:gd name="T17" fmla="*/ 726 h 726"/>
              <a:gd name="T18" fmla="*/ 2902 w 2902"/>
              <a:gd name="T19" fmla="*/ 463 h 726"/>
              <a:gd name="T20" fmla="*/ 2520 w 2902"/>
              <a:gd name="T21" fmla="*/ 410 h 726"/>
              <a:gd name="T22" fmla="*/ 2455 w 2902"/>
              <a:gd name="T23" fmla="*/ 372 h 726"/>
              <a:gd name="T24" fmla="*/ 2485 w 2902"/>
              <a:gd name="T25" fmla="*/ 313 h 726"/>
              <a:gd name="T26" fmla="*/ 2643 w 2902"/>
              <a:gd name="T27" fmla="*/ 199 h 726"/>
              <a:gd name="T28" fmla="*/ 2615 w 2902"/>
              <a:gd name="T29" fmla="*/ 52 h 726"/>
              <a:gd name="T30" fmla="*/ 2467 w 2902"/>
              <a:gd name="T31" fmla="*/ 3 h 726"/>
              <a:gd name="T32" fmla="*/ 2314 w 2902"/>
              <a:gd name="T33" fmla="*/ 51 h 726"/>
              <a:gd name="T34" fmla="*/ 1918 w 2902"/>
              <a:gd name="T35" fmla="*/ 262 h 726"/>
              <a:gd name="T36" fmla="*/ 1806 w 2902"/>
              <a:gd name="T37" fmla="*/ 239 h 726"/>
              <a:gd name="T38" fmla="*/ 1805 w 2902"/>
              <a:gd name="T39" fmla="*/ 144 h 726"/>
              <a:gd name="T40" fmla="*/ 1721 w 2902"/>
              <a:gd name="T41" fmla="*/ 51 h 726"/>
              <a:gd name="T42" fmla="*/ 1592 w 2902"/>
              <a:gd name="T43" fmla="*/ 73 h 726"/>
              <a:gd name="T44" fmla="*/ 1485 w 2902"/>
              <a:gd name="T45" fmla="*/ 153 h 726"/>
              <a:gd name="T46" fmla="*/ 977 w 2902"/>
              <a:gd name="T47" fmla="*/ 369 h 726"/>
              <a:gd name="T48" fmla="*/ 364 w 2902"/>
              <a:gd name="T49" fmla="*/ 428 h 726"/>
              <a:gd name="T50" fmla="*/ 0 w 2902"/>
              <a:gd name="T51" fmla="*/ 433 h 726"/>
              <a:gd name="T52" fmla="*/ 16 w 2902"/>
              <a:gd name="T53" fmla="*/ 556 h 726"/>
              <a:gd name="T54" fmla="*/ 570 w 2902"/>
              <a:gd name="T55" fmla="*/ 558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02" h="726">
                <a:moveTo>
                  <a:pt x="570" y="558"/>
                </a:moveTo>
                <a:cubicBezTo>
                  <a:pt x="712" y="534"/>
                  <a:pt x="853" y="492"/>
                  <a:pt x="997" y="495"/>
                </a:cubicBezTo>
                <a:cubicBezTo>
                  <a:pt x="1128" y="499"/>
                  <a:pt x="1254" y="540"/>
                  <a:pt x="1383" y="562"/>
                </a:cubicBezTo>
                <a:cubicBezTo>
                  <a:pt x="1502" y="582"/>
                  <a:pt x="1623" y="586"/>
                  <a:pt x="1743" y="573"/>
                </a:cubicBezTo>
                <a:cubicBezTo>
                  <a:pt x="1795" y="567"/>
                  <a:pt x="1847" y="568"/>
                  <a:pt x="1899" y="564"/>
                </a:cubicBezTo>
                <a:cubicBezTo>
                  <a:pt x="1960" y="558"/>
                  <a:pt x="2022" y="553"/>
                  <a:pt x="2083" y="550"/>
                </a:cubicBezTo>
                <a:cubicBezTo>
                  <a:pt x="2131" y="548"/>
                  <a:pt x="2179" y="547"/>
                  <a:pt x="2226" y="547"/>
                </a:cubicBezTo>
                <a:cubicBezTo>
                  <a:pt x="2369" y="549"/>
                  <a:pt x="2513" y="568"/>
                  <a:pt x="2646" y="620"/>
                </a:cubicBezTo>
                <a:cubicBezTo>
                  <a:pt x="2722" y="649"/>
                  <a:pt x="2784" y="716"/>
                  <a:pt x="2867" y="726"/>
                </a:cubicBezTo>
                <a:lnTo>
                  <a:pt x="2902" y="463"/>
                </a:lnTo>
                <a:cubicBezTo>
                  <a:pt x="2773" y="455"/>
                  <a:pt x="2648" y="429"/>
                  <a:pt x="2520" y="410"/>
                </a:cubicBezTo>
                <a:cubicBezTo>
                  <a:pt x="2494" y="406"/>
                  <a:pt x="2463" y="398"/>
                  <a:pt x="2455" y="372"/>
                </a:cubicBezTo>
                <a:cubicBezTo>
                  <a:pt x="2449" y="350"/>
                  <a:pt x="2467" y="328"/>
                  <a:pt x="2485" y="313"/>
                </a:cubicBezTo>
                <a:cubicBezTo>
                  <a:pt x="2538" y="274"/>
                  <a:pt x="2612" y="257"/>
                  <a:pt x="2643" y="199"/>
                </a:cubicBezTo>
                <a:cubicBezTo>
                  <a:pt x="2669" y="152"/>
                  <a:pt x="2654" y="90"/>
                  <a:pt x="2615" y="52"/>
                </a:cubicBezTo>
                <a:cubicBezTo>
                  <a:pt x="2577" y="14"/>
                  <a:pt x="2520" y="0"/>
                  <a:pt x="2467" y="3"/>
                </a:cubicBezTo>
                <a:cubicBezTo>
                  <a:pt x="2413" y="7"/>
                  <a:pt x="2362" y="27"/>
                  <a:pt x="2314" y="51"/>
                </a:cubicBezTo>
                <a:cubicBezTo>
                  <a:pt x="2180" y="119"/>
                  <a:pt x="2062" y="219"/>
                  <a:pt x="1918" y="262"/>
                </a:cubicBezTo>
                <a:cubicBezTo>
                  <a:pt x="1878" y="274"/>
                  <a:pt x="1825" y="276"/>
                  <a:pt x="1806" y="239"/>
                </a:cubicBezTo>
                <a:cubicBezTo>
                  <a:pt x="1791" y="210"/>
                  <a:pt x="1807" y="176"/>
                  <a:pt x="1805" y="144"/>
                </a:cubicBezTo>
                <a:cubicBezTo>
                  <a:pt x="1803" y="99"/>
                  <a:pt x="1764" y="62"/>
                  <a:pt x="1721" y="51"/>
                </a:cubicBezTo>
                <a:cubicBezTo>
                  <a:pt x="1678" y="40"/>
                  <a:pt x="1632" y="52"/>
                  <a:pt x="1592" y="73"/>
                </a:cubicBezTo>
                <a:cubicBezTo>
                  <a:pt x="1553" y="95"/>
                  <a:pt x="1520" y="124"/>
                  <a:pt x="1485" y="153"/>
                </a:cubicBezTo>
                <a:cubicBezTo>
                  <a:pt x="1348" y="268"/>
                  <a:pt x="1165" y="384"/>
                  <a:pt x="977" y="369"/>
                </a:cubicBezTo>
                <a:cubicBezTo>
                  <a:pt x="774" y="353"/>
                  <a:pt x="566" y="406"/>
                  <a:pt x="364" y="428"/>
                </a:cubicBezTo>
                <a:cubicBezTo>
                  <a:pt x="244" y="441"/>
                  <a:pt x="120" y="446"/>
                  <a:pt x="0" y="433"/>
                </a:cubicBezTo>
                <a:lnTo>
                  <a:pt x="16" y="556"/>
                </a:lnTo>
                <a:cubicBezTo>
                  <a:pt x="199" y="587"/>
                  <a:pt x="387" y="588"/>
                  <a:pt x="570" y="558"/>
                </a:cubicBezTo>
                <a:close/>
              </a:path>
            </a:pathLst>
          </a:custGeom>
          <a:solidFill>
            <a:srgbClr val="61E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360" name="Freeform 2494"/>
          <p:cNvSpPr>
            <a:spLocks/>
          </p:cNvSpPr>
          <p:nvPr userDrawn="1"/>
        </p:nvSpPr>
        <p:spPr bwMode="auto">
          <a:xfrm>
            <a:off x="1170106" y="1705059"/>
            <a:ext cx="0" cy="2808867"/>
          </a:xfrm>
          <a:custGeom>
            <a:avLst/>
            <a:gdLst>
              <a:gd name="T0" fmla="*/ 0 h 4732"/>
              <a:gd name="T1" fmla="*/ 4732 h 4732"/>
              <a:gd name="T2" fmla="*/ 0 h 4732"/>
            </a:gdLst>
            <a:ahLst/>
            <a:cxnLst>
              <a:cxn ang="0">
                <a:pos x="0" y="T0"/>
              </a:cxn>
              <a:cxn ang="0">
                <a:pos x="0" y="T1"/>
              </a:cxn>
              <a:cxn ang="0">
                <a:pos x="0" y="T2"/>
              </a:cxn>
            </a:cxnLst>
            <a:rect l="0" t="0" r="r" b="b"/>
            <a:pathLst>
              <a:path h="4732">
                <a:moveTo>
                  <a:pt x="0" y="0"/>
                </a:moveTo>
                <a:lnTo>
                  <a:pt x="0" y="4732"/>
                </a:lnTo>
                <a:lnTo>
                  <a:pt x="0" y="0"/>
                </a:lnTo>
                <a:close/>
              </a:path>
            </a:pathLst>
          </a:custGeom>
          <a:solidFill>
            <a:srgbClr val="CBF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361" name="Freeform 2497"/>
          <p:cNvSpPr>
            <a:spLocks/>
          </p:cNvSpPr>
          <p:nvPr userDrawn="1"/>
        </p:nvSpPr>
        <p:spPr bwMode="auto">
          <a:xfrm>
            <a:off x="3174907" y="1705059"/>
            <a:ext cx="0" cy="2808867"/>
          </a:xfrm>
          <a:custGeom>
            <a:avLst/>
            <a:gdLst>
              <a:gd name="T0" fmla="*/ 4732 h 4732"/>
              <a:gd name="T1" fmla="*/ 0 h 4732"/>
              <a:gd name="T2" fmla="*/ 4732 h 4732"/>
            </a:gdLst>
            <a:ahLst/>
            <a:cxnLst>
              <a:cxn ang="0">
                <a:pos x="0" y="T0"/>
              </a:cxn>
              <a:cxn ang="0">
                <a:pos x="0" y="T1"/>
              </a:cxn>
              <a:cxn ang="0">
                <a:pos x="0" y="T2"/>
              </a:cxn>
            </a:cxnLst>
            <a:rect l="0" t="0" r="r" b="b"/>
            <a:pathLst>
              <a:path h="4732">
                <a:moveTo>
                  <a:pt x="0" y="4732"/>
                </a:moveTo>
                <a:lnTo>
                  <a:pt x="0" y="0"/>
                </a:lnTo>
                <a:lnTo>
                  <a:pt x="0" y="4732"/>
                </a:lnTo>
                <a:close/>
              </a:path>
            </a:pathLst>
          </a:custGeom>
          <a:solidFill>
            <a:srgbClr val="CBF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362" name="Freeform 2500"/>
          <p:cNvSpPr>
            <a:spLocks/>
          </p:cNvSpPr>
          <p:nvPr userDrawn="1"/>
        </p:nvSpPr>
        <p:spPr bwMode="auto">
          <a:xfrm>
            <a:off x="2623551" y="1842901"/>
            <a:ext cx="418114" cy="1759753"/>
          </a:xfrm>
          <a:custGeom>
            <a:avLst/>
            <a:gdLst>
              <a:gd name="T0" fmla="*/ 0 w 701"/>
              <a:gd name="T1" fmla="*/ 0 h 2962"/>
              <a:gd name="T2" fmla="*/ 701 w 701"/>
              <a:gd name="T3" fmla="*/ 0 h 2962"/>
              <a:gd name="T4" fmla="*/ 381 w 701"/>
              <a:gd name="T5" fmla="*/ 2962 h 2962"/>
              <a:gd name="T6" fmla="*/ 622 w 701"/>
              <a:gd name="T7" fmla="*/ 47 h 2962"/>
              <a:gd name="T8" fmla="*/ 0 w 701"/>
              <a:gd name="T9" fmla="*/ 0 h 2962"/>
            </a:gdLst>
            <a:ahLst/>
            <a:cxnLst>
              <a:cxn ang="0">
                <a:pos x="T0" y="T1"/>
              </a:cxn>
              <a:cxn ang="0">
                <a:pos x="T2" y="T3"/>
              </a:cxn>
              <a:cxn ang="0">
                <a:pos x="T4" y="T5"/>
              </a:cxn>
              <a:cxn ang="0">
                <a:pos x="T6" y="T7"/>
              </a:cxn>
              <a:cxn ang="0">
                <a:pos x="T8" y="T9"/>
              </a:cxn>
            </a:cxnLst>
            <a:rect l="0" t="0" r="r" b="b"/>
            <a:pathLst>
              <a:path w="701" h="2962">
                <a:moveTo>
                  <a:pt x="0" y="0"/>
                </a:moveTo>
                <a:lnTo>
                  <a:pt x="701" y="0"/>
                </a:lnTo>
                <a:lnTo>
                  <a:pt x="381" y="2962"/>
                </a:lnTo>
                <a:lnTo>
                  <a:pt x="622" y="47"/>
                </a:lnTo>
                <a:lnTo>
                  <a:pt x="0" y="0"/>
                </a:lnTo>
                <a:close/>
              </a:path>
            </a:pathLst>
          </a:custGeom>
          <a:solidFill>
            <a:srgbClr val="61E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363" name="Freeform 2501"/>
          <p:cNvSpPr>
            <a:spLocks/>
          </p:cNvSpPr>
          <p:nvPr userDrawn="1"/>
        </p:nvSpPr>
        <p:spPr bwMode="auto">
          <a:xfrm>
            <a:off x="1281910" y="1849025"/>
            <a:ext cx="327752" cy="2376968"/>
          </a:xfrm>
          <a:custGeom>
            <a:avLst/>
            <a:gdLst>
              <a:gd name="T0" fmla="*/ 0 w 550"/>
              <a:gd name="T1" fmla="*/ 0 h 4003"/>
              <a:gd name="T2" fmla="*/ 550 w 550"/>
              <a:gd name="T3" fmla="*/ 4003 h 4003"/>
              <a:gd name="T4" fmla="*/ 79 w 550"/>
              <a:gd name="T5" fmla="*/ 0 h 4003"/>
              <a:gd name="T6" fmla="*/ 0 w 550"/>
              <a:gd name="T7" fmla="*/ 0 h 4003"/>
            </a:gdLst>
            <a:ahLst/>
            <a:cxnLst>
              <a:cxn ang="0">
                <a:pos x="T0" y="T1"/>
              </a:cxn>
              <a:cxn ang="0">
                <a:pos x="T2" y="T3"/>
              </a:cxn>
              <a:cxn ang="0">
                <a:pos x="T4" y="T5"/>
              </a:cxn>
              <a:cxn ang="0">
                <a:pos x="T6" y="T7"/>
              </a:cxn>
            </a:cxnLst>
            <a:rect l="0" t="0" r="r" b="b"/>
            <a:pathLst>
              <a:path w="550" h="4003">
                <a:moveTo>
                  <a:pt x="0" y="0"/>
                </a:moveTo>
                <a:lnTo>
                  <a:pt x="550" y="4003"/>
                </a:lnTo>
                <a:lnTo>
                  <a:pt x="79" y="0"/>
                </a:lnTo>
                <a:lnTo>
                  <a:pt x="0" y="0"/>
                </a:lnTo>
                <a:close/>
              </a:path>
            </a:pathLst>
          </a:custGeom>
          <a:solidFill>
            <a:srgbClr val="61E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364" name="Freeform 2502"/>
          <p:cNvSpPr>
            <a:spLocks/>
          </p:cNvSpPr>
          <p:nvPr userDrawn="1"/>
        </p:nvSpPr>
        <p:spPr bwMode="auto">
          <a:xfrm>
            <a:off x="2455081" y="3827791"/>
            <a:ext cx="359915" cy="457934"/>
          </a:xfrm>
          <a:custGeom>
            <a:avLst/>
            <a:gdLst>
              <a:gd name="T0" fmla="*/ 353 w 602"/>
              <a:gd name="T1" fmla="*/ 102 h 771"/>
              <a:gd name="T2" fmla="*/ 393 w 602"/>
              <a:gd name="T3" fmla="*/ 4 h 771"/>
              <a:gd name="T4" fmla="*/ 376 w 602"/>
              <a:gd name="T5" fmla="*/ 13 h 771"/>
              <a:gd name="T6" fmla="*/ 329 w 602"/>
              <a:gd name="T7" fmla="*/ 89 h 771"/>
              <a:gd name="T8" fmla="*/ 311 w 602"/>
              <a:gd name="T9" fmla="*/ 94 h 771"/>
              <a:gd name="T10" fmla="*/ 284 w 602"/>
              <a:gd name="T11" fmla="*/ 36 h 771"/>
              <a:gd name="T12" fmla="*/ 280 w 602"/>
              <a:gd name="T13" fmla="*/ 206 h 771"/>
              <a:gd name="T14" fmla="*/ 265 w 602"/>
              <a:gd name="T15" fmla="*/ 209 h 771"/>
              <a:gd name="T16" fmla="*/ 193 w 602"/>
              <a:gd name="T17" fmla="*/ 26 h 771"/>
              <a:gd name="T18" fmla="*/ 174 w 602"/>
              <a:gd name="T19" fmla="*/ 28 h 771"/>
              <a:gd name="T20" fmla="*/ 250 w 602"/>
              <a:gd name="T21" fmla="*/ 217 h 771"/>
              <a:gd name="T22" fmla="*/ 268 w 602"/>
              <a:gd name="T23" fmla="*/ 265 h 771"/>
              <a:gd name="T24" fmla="*/ 328 w 602"/>
              <a:gd name="T25" fmla="*/ 397 h 771"/>
              <a:gd name="T26" fmla="*/ 392 w 602"/>
              <a:gd name="T27" fmla="*/ 481 h 771"/>
              <a:gd name="T28" fmla="*/ 334 w 602"/>
              <a:gd name="T29" fmla="*/ 555 h 771"/>
              <a:gd name="T30" fmla="*/ 265 w 602"/>
              <a:gd name="T31" fmla="*/ 478 h 771"/>
              <a:gd name="T32" fmla="*/ 195 w 602"/>
              <a:gd name="T33" fmla="*/ 454 h 771"/>
              <a:gd name="T34" fmla="*/ 212 w 602"/>
              <a:gd name="T35" fmla="*/ 406 h 771"/>
              <a:gd name="T36" fmla="*/ 204 w 602"/>
              <a:gd name="T37" fmla="*/ 335 h 771"/>
              <a:gd name="T38" fmla="*/ 188 w 602"/>
              <a:gd name="T39" fmla="*/ 347 h 771"/>
              <a:gd name="T40" fmla="*/ 190 w 602"/>
              <a:gd name="T41" fmla="*/ 403 h 771"/>
              <a:gd name="T42" fmla="*/ 173 w 602"/>
              <a:gd name="T43" fmla="*/ 439 h 771"/>
              <a:gd name="T44" fmla="*/ 127 w 602"/>
              <a:gd name="T45" fmla="*/ 351 h 771"/>
              <a:gd name="T46" fmla="*/ 116 w 602"/>
              <a:gd name="T47" fmla="*/ 368 h 771"/>
              <a:gd name="T48" fmla="*/ 106 w 602"/>
              <a:gd name="T49" fmla="*/ 379 h 771"/>
              <a:gd name="T50" fmla="*/ 92 w 602"/>
              <a:gd name="T51" fmla="*/ 255 h 771"/>
              <a:gd name="T52" fmla="*/ 78 w 602"/>
              <a:gd name="T53" fmla="*/ 189 h 771"/>
              <a:gd name="T54" fmla="*/ 79 w 602"/>
              <a:gd name="T55" fmla="*/ 244 h 771"/>
              <a:gd name="T56" fmla="*/ 45 w 602"/>
              <a:gd name="T57" fmla="*/ 228 h 771"/>
              <a:gd name="T58" fmla="*/ 28 w 602"/>
              <a:gd name="T59" fmla="*/ 193 h 771"/>
              <a:gd name="T60" fmla="*/ 14 w 602"/>
              <a:gd name="T61" fmla="*/ 129 h 771"/>
              <a:gd name="T62" fmla="*/ 5 w 602"/>
              <a:gd name="T63" fmla="*/ 198 h 771"/>
              <a:gd name="T64" fmla="*/ 64 w 602"/>
              <a:gd name="T65" fmla="*/ 259 h 771"/>
              <a:gd name="T66" fmla="*/ 62 w 602"/>
              <a:gd name="T67" fmla="*/ 279 h 771"/>
              <a:gd name="T68" fmla="*/ 126 w 602"/>
              <a:gd name="T69" fmla="*/ 405 h 771"/>
              <a:gd name="T70" fmla="*/ 230 w 602"/>
              <a:gd name="T71" fmla="*/ 488 h 771"/>
              <a:gd name="T72" fmla="*/ 308 w 602"/>
              <a:gd name="T73" fmla="*/ 578 h 771"/>
              <a:gd name="T74" fmla="*/ 275 w 602"/>
              <a:gd name="T75" fmla="*/ 767 h 771"/>
              <a:gd name="T76" fmla="*/ 292 w 602"/>
              <a:gd name="T77" fmla="*/ 756 h 771"/>
              <a:gd name="T78" fmla="*/ 408 w 602"/>
              <a:gd name="T79" fmla="*/ 491 h 771"/>
              <a:gd name="T80" fmla="*/ 413 w 602"/>
              <a:gd name="T81" fmla="*/ 486 h 771"/>
              <a:gd name="T82" fmla="*/ 536 w 602"/>
              <a:gd name="T83" fmla="*/ 386 h 771"/>
              <a:gd name="T84" fmla="*/ 600 w 602"/>
              <a:gd name="T85" fmla="*/ 274 h 771"/>
              <a:gd name="T86" fmla="*/ 582 w 602"/>
              <a:gd name="T87" fmla="*/ 266 h 771"/>
              <a:gd name="T88" fmla="*/ 528 w 602"/>
              <a:gd name="T89" fmla="*/ 344 h 771"/>
              <a:gd name="T90" fmla="*/ 507 w 602"/>
              <a:gd name="T91" fmla="*/ 413 h 771"/>
              <a:gd name="T92" fmla="*/ 429 w 602"/>
              <a:gd name="T93" fmla="*/ 455 h 771"/>
              <a:gd name="T94" fmla="*/ 455 w 602"/>
              <a:gd name="T95" fmla="*/ 271 h 771"/>
              <a:gd name="T96" fmla="*/ 466 w 602"/>
              <a:gd name="T97" fmla="*/ 182 h 771"/>
              <a:gd name="T98" fmla="*/ 461 w 602"/>
              <a:gd name="T99" fmla="*/ 121 h 771"/>
              <a:gd name="T100" fmla="*/ 427 w 602"/>
              <a:gd name="T101" fmla="*/ 256 h 771"/>
              <a:gd name="T102" fmla="*/ 439 w 602"/>
              <a:gd name="T103" fmla="*/ 363 h 771"/>
              <a:gd name="T104" fmla="*/ 406 w 602"/>
              <a:gd name="T105" fmla="*/ 459 h 771"/>
              <a:gd name="T106" fmla="*/ 344 w 602"/>
              <a:gd name="T107" fmla="*/ 384 h 771"/>
              <a:gd name="T108" fmla="*/ 296 w 602"/>
              <a:gd name="T109" fmla="*/ 338 h 771"/>
              <a:gd name="T110" fmla="*/ 298 w 602"/>
              <a:gd name="T111" fmla="*/ 334 h 771"/>
              <a:gd name="T112" fmla="*/ 389 w 602"/>
              <a:gd name="T113" fmla="*/ 247 h 771"/>
              <a:gd name="T114" fmla="*/ 407 w 602"/>
              <a:gd name="T115" fmla="*/ 160 h 771"/>
              <a:gd name="T116" fmla="*/ 386 w 602"/>
              <a:gd name="T117" fmla="*/ 188 h 771"/>
              <a:gd name="T118" fmla="*/ 353 w 602"/>
              <a:gd name="T119" fmla="*/ 246 h 771"/>
              <a:gd name="T120" fmla="*/ 286 w 602"/>
              <a:gd name="T121" fmla="*/ 313 h 771"/>
              <a:gd name="T122" fmla="*/ 299 w 602"/>
              <a:gd name="T123" fmla="*/ 198 h 771"/>
              <a:gd name="T124" fmla="*/ 316 w 602"/>
              <a:gd name="T125" fmla="*/ 113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2" h="771">
                <a:moveTo>
                  <a:pt x="318" y="112"/>
                </a:moveTo>
                <a:cubicBezTo>
                  <a:pt x="324" y="109"/>
                  <a:pt x="331" y="108"/>
                  <a:pt x="337" y="107"/>
                </a:cubicBezTo>
                <a:cubicBezTo>
                  <a:pt x="342" y="105"/>
                  <a:pt x="348" y="104"/>
                  <a:pt x="353" y="102"/>
                </a:cubicBezTo>
                <a:cubicBezTo>
                  <a:pt x="364" y="95"/>
                  <a:pt x="374" y="86"/>
                  <a:pt x="380" y="74"/>
                </a:cubicBezTo>
                <a:lnTo>
                  <a:pt x="383" y="68"/>
                </a:lnTo>
                <a:cubicBezTo>
                  <a:pt x="394" y="47"/>
                  <a:pt x="407" y="23"/>
                  <a:pt x="393" y="4"/>
                </a:cubicBezTo>
                <a:cubicBezTo>
                  <a:pt x="391" y="1"/>
                  <a:pt x="389" y="0"/>
                  <a:pt x="385" y="0"/>
                </a:cubicBezTo>
                <a:cubicBezTo>
                  <a:pt x="381" y="0"/>
                  <a:pt x="376" y="2"/>
                  <a:pt x="375" y="5"/>
                </a:cubicBezTo>
                <a:cubicBezTo>
                  <a:pt x="374" y="8"/>
                  <a:pt x="374" y="10"/>
                  <a:pt x="376" y="13"/>
                </a:cubicBezTo>
                <a:cubicBezTo>
                  <a:pt x="385" y="25"/>
                  <a:pt x="375" y="43"/>
                  <a:pt x="368" y="54"/>
                </a:cubicBezTo>
                <a:cubicBezTo>
                  <a:pt x="367" y="57"/>
                  <a:pt x="366" y="58"/>
                  <a:pt x="365" y="60"/>
                </a:cubicBezTo>
                <a:cubicBezTo>
                  <a:pt x="357" y="77"/>
                  <a:pt x="346" y="86"/>
                  <a:pt x="329" y="89"/>
                </a:cubicBezTo>
                <a:lnTo>
                  <a:pt x="328" y="90"/>
                </a:lnTo>
                <a:cubicBezTo>
                  <a:pt x="325" y="91"/>
                  <a:pt x="322" y="91"/>
                  <a:pt x="319" y="92"/>
                </a:cubicBezTo>
                <a:lnTo>
                  <a:pt x="311" y="94"/>
                </a:lnTo>
                <a:lnTo>
                  <a:pt x="310" y="86"/>
                </a:lnTo>
                <a:cubicBezTo>
                  <a:pt x="306" y="70"/>
                  <a:pt x="300" y="55"/>
                  <a:pt x="291" y="40"/>
                </a:cubicBezTo>
                <a:cubicBezTo>
                  <a:pt x="289" y="37"/>
                  <a:pt x="287" y="36"/>
                  <a:pt x="284" y="36"/>
                </a:cubicBezTo>
                <a:cubicBezTo>
                  <a:pt x="280" y="36"/>
                  <a:pt x="275" y="38"/>
                  <a:pt x="274" y="41"/>
                </a:cubicBezTo>
                <a:cubicBezTo>
                  <a:pt x="272" y="44"/>
                  <a:pt x="272" y="47"/>
                  <a:pt x="274" y="49"/>
                </a:cubicBezTo>
                <a:cubicBezTo>
                  <a:pt x="306" y="100"/>
                  <a:pt x="293" y="154"/>
                  <a:pt x="280" y="206"/>
                </a:cubicBezTo>
                <a:lnTo>
                  <a:pt x="279" y="209"/>
                </a:lnTo>
                <a:lnTo>
                  <a:pt x="272" y="240"/>
                </a:lnTo>
                <a:lnTo>
                  <a:pt x="265" y="209"/>
                </a:lnTo>
                <a:lnTo>
                  <a:pt x="264" y="205"/>
                </a:lnTo>
                <a:cubicBezTo>
                  <a:pt x="260" y="189"/>
                  <a:pt x="257" y="175"/>
                  <a:pt x="246" y="163"/>
                </a:cubicBezTo>
                <a:cubicBezTo>
                  <a:pt x="214" y="130"/>
                  <a:pt x="185" y="90"/>
                  <a:pt x="193" y="26"/>
                </a:cubicBezTo>
                <a:cubicBezTo>
                  <a:pt x="194" y="24"/>
                  <a:pt x="193" y="22"/>
                  <a:pt x="192" y="21"/>
                </a:cubicBezTo>
                <a:cubicBezTo>
                  <a:pt x="191" y="19"/>
                  <a:pt x="188" y="18"/>
                  <a:pt x="186" y="18"/>
                </a:cubicBezTo>
                <a:cubicBezTo>
                  <a:pt x="181" y="18"/>
                  <a:pt x="175" y="22"/>
                  <a:pt x="174" y="28"/>
                </a:cubicBezTo>
                <a:cubicBezTo>
                  <a:pt x="168" y="74"/>
                  <a:pt x="180" y="118"/>
                  <a:pt x="207" y="152"/>
                </a:cubicBezTo>
                <a:cubicBezTo>
                  <a:pt x="211" y="157"/>
                  <a:pt x="216" y="162"/>
                  <a:pt x="220" y="166"/>
                </a:cubicBezTo>
                <a:cubicBezTo>
                  <a:pt x="232" y="180"/>
                  <a:pt x="245" y="194"/>
                  <a:pt x="250" y="217"/>
                </a:cubicBezTo>
                <a:cubicBezTo>
                  <a:pt x="253" y="232"/>
                  <a:pt x="257" y="247"/>
                  <a:pt x="266" y="260"/>
                </a:cubicBezTo>
                <a:lnTo>
                  <a:pt x="268" y="262"/>
                </a:lnTo>
                <a:lnTo>
                  <a:pt x="268" y="265"/>
                </a:lnTo>
                <a:cubicBezTo>
                  <a:pt x="266" y="282"/>
                  <a:pt x="266" y="297"/>
                  <a:pt x="268" y="310"/>
                </a:cubicBezTo>
                <a:cubicBezTo>
                  <a:pt x="271" y="331"/>
                  <a:pt x="280" y="361"/>
                  <a:pt x="304" y="382"/>
                </a:cubicBezTo>
                <a:cubicBezTo>
                  <a:pt x="311" y="388"/>
                  <a:pt x="319" y="392"/>
                  <a:pt x="328" y="397"/>
                </a:cubicBezTo>
                <a:cubicBezTo>
                  <a:pt x="334" y="400"/>
                  <a:pt x="340" y="404"/>
                  <a:pt x="346" y="408"/>
                </a:cubicBezTo>
                <a:cubicBezTo>
                  <a:pt x="373" y="425"/>
                  <a:pt x="383" y="453"/>
                  <a:pt x="391" y="478"/>
                </a:cubicBezTo>
                <a:lnTo>
                  <a:pt x="392" y="481"/>
                </a:lnTo>
                <a:lnTo>
                  <a:pt x="390" y="484"/>
                </a:lnTo>
                <a:cubicBezTo>
                  <a:pt x="377" y="504"/>
                  <a:pt x="360" y="524"/>
                  <a:pt x="343" y="544"/>
                </a:cubicBezTo>
                <a:lnTo>
                  <a:pt x="334" y="555"/>
                </a:lnTo>
                <a:lnTo>
                  <a:pt x="325" y="567"/>
                </a:lnTo>
                <a:lnTo>
                  <a:pt x="321" y="552"/>
                </a:lnTo>
                <a:cubicBezTo>
                  <a:pt x="311" y="512"/>
                  <a:pt x="295" y="489"/>
                  <a:pt x="265" y="478"/>
                </a:cubicBezTo>
                <a:cubicBezTo>
                  <a:pt x="256" y="475"/>
                  <a:pt x="247" y="472"/>
                  <a:pt x="238" y="470"/>
                </a:cubicBezTo>
                <a:cubicBezTo>
                  <a:pt x="225" y="466"/>
                  <a:pt x="211" y="463"/>
                  <a:pt x="198" y="456"/>
                </a:cubicBezTo>
                <a:lnTo>
                  <a:pt x="195" y="454"/>
                </a:lnTo>
                <a:lnTo>
                  <a:pt x="194" y="450"/>
                </a:lnTo>
                <a:cubicBezTo>
                  <a:pt x="193" y="435"/>
                  <a:pt x="197" y="424"/>
                  <a:pt x="207" y="412"/>
                </a:cubicBezTo>
                <a:cubicBezTo>
                  <a:pt x="208" y="410"/>
                  <a:pt x="210" y="408"/>
                  <a:pt x="212" y="406"/>
                </a:cubicBezTo>
                <a:cubicBezTo>
                  <a:pt x="215" y="401"/>
                  <a:pt x="219" y="398"/>
                  <a:pt x="220" y="393"/>
                </a:cubicBezTo>
                <a:cubicBezTo>
                  <a:pt x="226" y="379"/>
                  <a:pt x="217" y="362"/>
                  <a:pt x="210" y="347"/>
                </a:cubicBezTo>
                <a:cubicBezTo>
                  <a:pt x="208" y="343"/>
                  <a:pt x="206" y="339"/>
                  <a:pt x="204" y="335"/>
                </a:cubicBezTo>
                <a:cubicBezTo>
                  <a:pt x="202" y="331"/>
                  <a:pt x="200" y="331"/>
                  <a:pt x="198" y="331"/>
                </a:cubicBezTo>
                <a:cubicBezTo>
                  <a:pt x="195" y="331"/>
                  <a:pt x="191" y="333"/>
                  <a:pt x="189" y="336"/>
                </a:cubicBezTo>
                <a:cubicBezTo>
                  <a:pt x="187" y="339"/>
                  <a:pt x="186" y="342"/>
                  <a:pt x="188" y="347"/>
                </a:cubicBezTo>
                <a:cubicBezTo>
                  <a:pt x="189" y="349"/>
                  <a:pt x="190" y="351"/>
                  <a:pt x="191" y="353"/>
                </a:cubicBezTo>
                <a:cubicBezTo>
                  <a:pt x="197" y="364"/>
                  <a:pt x="204" y="378"/>
                  <a:pt x="199" y="390"/>
                </a:cubicBezTo>
                <a:cubicBezTo>
                  <a:pt x="197" y="395"/>
                  <a:pt x="193" y="399"/>
                  <a:pt x="190" y="403"/>
                </a:cubicBezTo>
                <a:cubicBezTo>
                  <a:pt x="188" y="405"/>
                  <a:pt x="185" y="407"/>
                  <a:pt x="184" y="409"/>
                </a:cubicBezTo>
                <a:cubicBezTo>
                  <a:pt x="181" y="414"/>
                  <a:pt x="179" y="420"/>
                  <a:pt x="177" y="426"/>
                </a:cubicBezTo>
                <a:lnTo>
                  <a:pt x="173" y="439"/>
                </a:lnTo>
                <a:lnTo>
                  <a:pt x="164" y="429"/>
                </a:lnTo>
                <a:cubicBezTo>
                  <a:pt x="148" y="410"/>
                  <a:pt x="137" y="385"/>
                  <a:pt x="133" y="357"/>
                </a:cubicBezTo>
                <a:cubicBezTo>
                  <a:pt x="133" y="354"/>
                  <a:pt x="132" y="351"/>
                  <a:pt x="127" y="351"/>
                </a:cubicBezTo>
                <a:cubicBezTo>
                  <a:pt x="123" y="351"/>
                  <a:pt x="120" y="353"/>
                  <a:pt x="117" y="355"/>
                </a:cubicBezTo>
                <a:cubicBezTo>
                  <a:pt x="115" y="358"/>
                  <a:pt x="114" y="361"/>
                  <a:pt x="115" y="364"/>
                </a:cubicBezTo>
                <a:cubicBezTo>
                  <a:pt x="115" y="365"/>
                  <a:pt x="115" y="366"/>
                  <a:pt x="116" y="368"/>
                </a:cubicBezTo>
                <a:cubicBezTo>
                  <a:pt x="116" y="369"/>
                  <a:pt x="116" y="370"/>
                  <a:pt x="116" y="370"/>
                </a:cubicBezTo>
                <a:lnTo>
                  <a:pt x="118" y="383"/>
                </a:lnTo>
                <a:lnTo>
                  <a:pt x="106" y="379"/>
                </a:lnTo>
                <a:cubicBezTo>
                  <a:pt x="90" y="373"/>
                  <a:pt x="68" y="362"/>
                  <a:pt x="64" y="333"/>
                </a:cubicBezTo>
                <a:cubicBezTo>
                  <a:pt x="61" y="312"/>
                  <a:pt x="73" y="291"/>
                  <a:pt x="83" y="272"/>
                </a:cubicBezTo>
                <a:cubicBezTo>
                  <a:pt x="86" y="266"/>
                  <a:pt x="89" y="260"/>
                  <a:pt x="92" y="255"/>
                </a:cubicBezTo>
                <a:cubicBezTo>
                  <a:pt x="102" y="231"/>
                  <a:pt x="107" y="211"/>
                  <a:pt x="95" y="188"/>
                </a:cubicBezTo>
                <a:cubicBezTo>
                  <a:pt x="93" y="185"/>
                  <a:pt x="91" y="184"/>
                  <a:pt x="88" y="184"/>
                </a:cubicBezTo>
                <a:cubicBezTo>
                  <a:pt x="84" y="184"/>
                  <a:pt x="80" y="186"/>
                  <a:pt x="78" y="189"/>
                </a:cubicBezTo>
                <a:cubicBezTo>
                  <a:pt x="76" y="192"/>
                  <a:pt x="76" y="195"/>
                  <a:pt x="78" y="199"/>
                </a:cubicBezTo>
                <a:cubicBezTo>
                  <a:pt x="84" y="209"/>
                  <a:pt x="85" y="221"/>
                  <a:pt x="81" y="236"/>
                </a:cubicBezTo>
                <a:lnTo>
                  <a:pt x="79" y="244"/>
                </a:lnTo>
                <a:lnTo>
                  <a:pt x="71" y="241"/>
                </a:lnTo>
                <a:lnTo>
                  <a:pt x="70" y="240"/>
                </a:lnTo>
                <a:cubicBezTo>
                  <a:pt x="62" y="236"/>
                  <a:pt x="53" y="232"/>
                  <a:pt x="45" y="228"/>
                </a:cubicBezTo>
                <a:cubicBezTo>
                  <a:pt x="45" y="228"/>
                  <a:pt x="44" y="227"/>
                  <a:pt x="43" y="227"/>
                </a:cubicBezTo>
                <a:cubicBezTo>
                  <a:pt x="36" y="224"/>
                  <a:pt x="24" y="218"/>
                  <a:pt x="24" y="207"/>
                </a:cubicBezTo>
                <a:cubicBezTo>
                  <a:pt x="23" y="202"/>
                  <a:pt x="26" y="198"/>
                  <a:pt x="28" y="193"/>
                </a:cubicBezTo>
                <a:cubicBezTo>
                  <a:pt x="29" y="192"/>
                  <a:pt x="29" y="190"/>
                  <a:pt x="30" y="190"/>
                </a:cubicBezTo>
                <a:cubicBezTo>
                  <a:pt x="36" y="170"/>
                  <a:pt x="31" y="153"/>
                  <a:pt x="21" y="134"/>
                </a:cubicBezTo>
                <a:cubicBezTo>
                  <a:pt x="19" y="130"/>
                  <a:pt x="17" y="129"/>
                  <a:pt x="14" y="129"/>
                </a:cubicBezTo>
                <a:cubicBezTo>
                  <a:pt x="11" y="129"/>
                  <a:pt x="7" y="131"/>
                  <a:pt x="5" y="135"/>
                </a:cubicBezTo>
                <a:cubicBezTo>
                  <a:pt x="3" y="138"/>
                  <a:pt x="3" y="141"/>
                  <a:pt x="4" y="144"/>
                </a:cubicBezTo>
                <a:cubicBezTo>
                  <a:pt x="15" y="165"/>
                  <a:pt x="14" y="177"/>
                  <a:pt x="5" y="198"/>
                </a:cubicBezTo>
                <a:cubicBezTo>
                  <a:pt x="2" y="206"/>
                  <a:pt x="0" y="213"/>
                  <a:pt x="4" y="220"/>
                </a:cubicBezTo>
                <a:cubicBezTo>
                  <a:pt x="12" y="237"/>
                  <a:pt x="35" y="246"/>
                  <a:pt x="55" y="255"/>
                </a:cubicBezTo>
                <a:cubicBezTo>
                  <a:pt x="58" y="256"/>
                  <a:pt x="61" y="257"/>
                  <a:pt x="64" y="259"/>
                </a:cubicBezTo>
                <a:lnTo>
                  <a:pt x="71" y="262"/>
                </a:lnTo>
                <a:lnTo>
                  <a:pt x="67" y="269"/>
                </a:lnTo>
                <a:cubicBezTo>
                  <a:pt x="66" y="272"/>
                  <a:pt x="64" y="275"/>
                  <a:pt x="62" y="279"/>
                </a:cubicBezTo>
                <a:cubicBezTo>
                  <a:pt x="51" y="301"/>
                  <a:pt x="39" y="324"/>
                  <a:pt x="43" y="343"/>
                </a:cubicBezTo>
                <a:cubicBezTo>
                  <a:pt x="51" y="380"/>
                  <a:pt x="88" y="395"/>
                  <a:pt x="123" y="404"/>
                </a:cubicBezTo>
                <a:lnTo>
                  <a:pt x="126" y="405"/>
                </a:lnTo>
                <a:lnTo>
                  <a:pt x="128" y="408"/>
                </a:lnTo>
                <a:cubicBezTo>
                  <a:pt x="139" y="432"/>
                  <a:pt x="156" y="452"/>
                  <a:pt x="178" y="466"/>
                </a:cubicBezTo>
                <a:cubicBezTo>
                  <a:pt x="194" y="477"/>
                  <a:pt x="211" y="482"/>
                  <a:pt x="230" y="488"/>
                </a:cubicBezTo>
                <a:lnTo>
                  <a:pt x="236" y="490"/>
                </a:lnTo>
                <a:cubicBezTo>
                  <a:pt x="284" y="504"/>
                  <a:pt x="298" y="529"/>
                  <a:pt x="306" y="573"/>
                </a:cubicBezTo>
                <a:cubicBezTo>
                  <a:pt x="306" y="575"/>
                  <a:pt x="307" y="577"/>
                  <a:pt x="308" y="578"/>
                </a:cubicBezTo>
                <a:lnTo>
                  <a:pt x="312" y="582"/>
                </a:lnTo>
                <a:lnTo>
                  <a:pt x="309" y="587"/>
                </a:lnTo>
                <a:cubicBezTo>
                  <a:pt x="270" y="639"/>
                  <a:pt x="239" y="696"/>
                  <a:pt x="275" y="767"/>
                </a:cubicBezTo>
                <a:cubicBezTo>
                  <a:pt x="277" y="770"/>
                  <a:pt x="279" y="771"/>
                  <a:pt x="282" y="771"/>
                </a:cubicBezTo>
                <a:cubicBezTo>
                  <a:pt x="286" y="771"/>
                  <a:pt x="290" y="769"/>
                  <a:pt x="292" y="766"/>
                </a:cubicBezTo>
                <a:cubicBezTo>
                  <a:pt x="294" y="763"/>
                  <a:pt x="294" y="759"/>
                  <a:pt x="292" y="756"/>
                </a:cubicBezTo>
                <a:cubicBezTo>
                  <a:pt x="251" y="677"/>
                  <a:pt x="318" y="601"/>
                  <a:pt x="354" y="559"/>
                </a:cubicBezTo>
                <a:cubicBezTo>
                  <a:pt x="372" y="539"/>
                  <a:pt x="390" y="517"/>
                  <a:pt x="407" y="492"/>
                </a:cubicBezTo>
                <a:lnTo>
                  <a:pt x="408" y="491"/>
                </a:lnTo>
                <a:lnTo>
                  <a:pt x="409" y="490"/>
                </a:lnTo>
                <a:cubicBezTo>
                  <a:pt x="410" y="490"/>
                  <a:pt x="410" y="489"/>
                  <a:pt x="411" y="488"/>
                </a:cubicBezTo>
                <a:lnTo>
                  <a:pt x="413" y="486"/>
                </a:lnTo>
                <a:lnTo>
                  <a:pt x="416" y="486"/>
                </a:lnTo>
                <a:cubicBezTo>
                  <a:pt x="454" y="485"/>
                  <a:pt x="500" y="479"/>
                  <a:pt x="520" y="438"/>
                </a:cubicBezTo>
                <a:cubicBezTo>
                  <a:pt x="527" y="422"/>
                  <a:pt x="532" y="405"/>
                  <a:pt x="536" y="386"/>
                </a:cubicBezTo>
                <a:cubicBezTo>
                  <a:pt x="540" y="371"/>
                  <a:pt x="544" y="355"/>
                  <a:pt x="550" y="340"/>
                </a:cubicBezTo>
                <a:cubicBezTo>
                  <a:pt x="558" y="322"/>
                  <a:pt x="570" y="309"/>
                  <a:pt x="581" y="296"/>
                </a:cubicBezTo>
                <a:cubicBezTo>
                  <a:pt x="588" y="289"/>
                  <a:pt x="594" y="282"/>
                  <a:pt x="600" y="274"/>
                </a:cubicBezTo>
                <a:cubicBezTo>
                  <a:pt x="602" y="272"/>
                  <a:pt x="602" y="269"/>
                  <a:pt x="601" y="267"/>
                </a:cubicBezTo>
                <a:cubicBezTo>
                  <a:pt x="599" y="264"/>
                  <a:pt x="595" y="261"/>
                  <a:pt x="590" y="261"/>
                </a:cubicBezTo>
                <a:cubicBezTo>
                  <a:pt x="587" y="261"/>
                  <a:pt x="584" y="263"/>
                  <a:pt x="582" y="266"/>
                </a:cubicBezTo>
                <a:cubicBezTo>
                  <a:pt x="577" y="273"/>
                  <a:pt x="570" y="279"/>
                  <a:pt x="564" y="285"/>
                </a:cubicBezTo>
                <a:cubicBezTo>
                  <a:pt x="557" y="291"/>
                  <a:pt x="551" y="297"/>
                  <a:pt x="547" y="304"/>
                </a:cubicBezTo>
                <a:cubicBezTo>
                  <a:pt x="538" y="316"/>
                  <a:pt x="533" y="330"/>
                  <a:pt x="528" y="344"/>
                </a:cubicBezTo>
                <a:lnTo>
                  <a:pt x="527" y="347"/>
                </a:lnTo>
                <a:cubicBezTo>
                  <a:pt x="523" y="357"/>
                  <a:pt x="520" y="369"/>
                  <a:pt x="517" y="379"/>
                </a:cubicBezTo>
                <a:cubicBezTo>
                  <a:pt x="514" y="391"/>
                  <a:pt x="511" y="402"/>
                  <a:pt x="507" y="413"/>
                </a:cubicBezTo>
                <a:cubicBezTo>
                  <a:pt x="492" y="455"/>
                  <a:pt x="462" y="464"/>
                  <a:pt x="436" y="466"/>
                </a:cubicBezTo>
                <a:lnTo>
                  <a:pt x="423" y="467"/>
                </a:lnTo>
                <a:lnTo>
                  <a:pt x="429" y="455"/>
                </a:lnTo>
                <a:cubicBezTo>
                  <a:pt x="434" y="443"/>
                  <a:pt x="439" y="433"/>
                  <a:pt x="443" y="422"/>
                </a:cubicBezTo>
                <a:cubicBezTo>
                  <a:pt x="459" y="376"/>
                  <a:pt x="475" y="324"/>
                  <a:pt x="458" y="279"/>
                </a:cubicBezTo>
                <a:cubicBezTo>
                  <a:pt x="457" y="276"/>
                  <a:pt x="456" y="274"/>
                  <a:pt x="455" y="271"/>
                </a:cubicBezTo>
                <a:cubicBezTo>
                  <a:pt x="447" y="250"/>
                  <a:pt x="442" y="238"/>
                  <a:pt x="452" y="211"/>
                </a:cubicBezTo>
                <a:cubicBezTo>
                  <a:pt x="454" y="205"/>
                  <a:pt x="458" y="199"/>
                  <a:pt x="461" y="193"/>
                </a:cubicBezTo>
                <a:cubicBezTo>
                  <a:pt x="463" y="190"/>
                  <a:pt x="465" y="186"/>
                  <a:pt x="466" y="182"/>
                </a:cubicBezTo>
                <a:cubicBezTo>
                  <a:pt x="475" y="164"/>
                  <a:pt x="480" y="148"/>
                  <a:pt x="479" y="128"/>
                </a:cubicBezTo>
                <a:cubicBezTo>
                  <a:pt x="478" y="121"/>
                  <a:pt x="471" y="119"/>
                  <a:pt x="467" y="119"/>
                </a:cubicBezTo>
                <a:cubicBezTo>
                  <a:pt x="465" y="119"/>
                  <a:pt x="462" y="120"/>
                  <a:pt x="461" y="121"/>
                </a:cubicBezTo>
                <a:cubicBezTo>
                  <a:pt x="459" y="123"/>
                  <a:pt x="459" y="125"/>
                  <a:pt x="459" y="127"/>
                </a:cubicBezTo>
                <a:cubicBezTo>
                  <a:pt x="461" y="151"/>
                  <a:pt x="451" y="171"/>
                  <a:pt x="441" y="191"/>
                </a:cubicBezTo>
                <a:cubicBezTo>
                  <a:pt x="431" y="212"/>
                  <a:pt x="421" y="233"/>
                  <a:pt x="427" y="256"/>
                </a:cubicBezTo>
                <a:cubicBezTo>
                  <a:pt x="429" y="264"/>
                  <a:pt x="432" y="271"/>
                  <a:pt x="435" y="278"/>
                </a:cubicBezTo>
                <a:cubicBezTo>
                  <a:pt x="441" y="289"/>
                  <a:pt x="446" y="301"/>
                  <a:pt x="447" y="318"/>
                </a:cubicBezTo>
                <a:cubicBezTo>
                  <a:pt x="447" y="333"/>
                  <a:pt x="443" y="349"/>
                  <a:pt x="439" y="363"/>
                </a:cubicBezTo>
                <a:cubicBezTo>
                  <a:pt x="439" y="366"/>
                  <a:pt x="438" y="368"/>
                  <a:pt x="437" y="371"/>
                </a:cubicBezTo>
                <a:cubicBezTo>
                  <a:pt x="431" y="398"/>
                  <a:pt x="423" y="422"/>
                  <a:pt x="413" y="444"/>
                </a:cubicBezTo>
                <a:lnTo>
                  <a:pt x="406" y="459"/>
                </a:lnTo>
                <a:lnTo>
                  <a:pt x="399" y="444"/>
                </a:lnTo>
                <a:cubicBezTo>
                  <a:pt x="391" y="423"/>
                  <a:pt x="380" y="408"/>
                  <a:pt x="366" y="398"/>
                </a:cubicBezTo>
                <a:cubicBezTo>
                  <a:pt x="359" y="392"/>
                  <a:pt x="352" y="388"/>
                  <a:pt x="344" y="384"/>
                </a:cubicBezTo>
                <a:cubicBezTo>
                  <a:pt x="331" y="377"/>
                  <a:pt x="318" y="369"/>
                  <a:pt x="307" y="357"/>
                </a:cubicBezTo>
                <a:cubicBezTo>
                  <a:pt x="304" y="353"/>
                  <a:pt x="301" y="348"/>
                  <a:pt x="298" y="342"/>
                </a:cubicBezTo>
                <a:lnTo>
                  <a:pt x="296" y="338"/>
                </a:lnTo>
                <a:lnTo>
                  <a:pt x="298" y="335"/>
                </a:lnTo>
                <a:lnTo>
                  <a:pt x="298" y="334"/>
                </a:lnTo>
                <a:cubicBezTo>
                  <a:pt x="298" y="334"/>
                  <a:pt x="298" y="334"/>
                  <a:pt x="298" y="334"/>
                </a:cubicBezTo>
                <a:cubicBezTo>
                  <a:pt x="308" y="310"/>
                  <a:pt x="324" y="290"/>
                  <a:pt x="343" y="274"/>
                </a:cubicBezTo>
                <a:cubicBezTo>
                  <a:pt x="351" y="268"/>
                  <a:pt x="359" y="264"/>
                  <a:pt x="367" y="260"/>
                </a:cubicBezTo>
                <a:cubicBezTo>
                  <a:pt x="375" y="256"/>
                  <a:pt x="383" y="252"/>
                  <a:pt x="389" y="247"/>
                </a:cubicBezTo>
                <a:cubicBezTo>
                  <a:pt x="403" y="235"/>
                  <a:pt x="403" y="223"/>
                  <a:pt x="403" y="208"/>
                </a:cubicBezTo>
                <a:cubicBezTo>
                  <a:pt x="402" y="196"/>
                  <a:pt x="402" y="183"/>
                  <a:pt x="408" y="170"/>
                </a:cubicBezTo>
                <a:cubicBezTo>
                  <a:pt x="410" y="166"/>
                  <a:pt x="409" y="162"/>
                  <a:pt x="407" y="160"/>
                </a:cubicBezTo>
                <a:cubicBezTo>
                  <a:pt x="405" y="157"/>
                  <a:pt x="401" y="154"/>
                  <a:pt x="398" y="154"/>
                </a:cubicBezTo>
                <a:cubicBezTo>
                  <a:pt x="395" y="154"/>
                  <a:pt x="393" y="156"/>
                  <a:pt x="392" y="159"/>
                </a:cubicBezTo>
                <a:cubicBezTo>
                  <a:pt x="387" y="170"/>
                  <a:pt x="387" y="177"/>
                  <a:pt x="386" y="188"/>
                </a:cubicBezTo>
                <a:cubicBezTo>
                  <a:pt x="386" y="192"/>
                  <a:pt x="386" y="195"/>
                  <a:pt x="385" y="199"/>
                </a:cubicBezTo>
                <a:cubicBezTo>
                  <a:pt x="384" y="214"/>
                  <a:pt x="382" y="227"/>
                  <a:pt x="367" y="238"/>
                </a:cubicBezTo>
                <a:cubicBezTo>
                  <a:pt x="362" y="241"/>
                  <a:pt x="357" y="243"/>
                  <a:pt x="353" y="246"/>
                </a:cubicBezTo>
                <a:cubicBezTo>
                  <a:pt x="348" y="248"/>
                  <a:pt x="345" y="250"/>
                  <a:pt x="341" y="252"/>
                </a:cubicBezTo>
                <a:cubicBezTo>
                  <a:pt x="325" y="263"/>
                  <a:pt x="311" y="276"/>
                  <a:pt x="299" y="294"/>
                </a:cubicBezTo>
                <a:lnTo>
                  <a:pt x="286" y="313"/>
                </a:lnTo>
                <a:lnTo>
                  <a:pt x="285" y="290"/>
                </a:lnTo>
                <a:cubicBezTo>
                  <a:pt x="285" y="286"/>
                  <a:pt x="285" y="282"/>
                  <a:pt x="286" y="279"/>
                </a:cubicBezTo>
                <a:cubicBezTo>
                  <a:pt x="287" y="251"/>
                  <a:pt x="293" y="224"/>
                  <a:pt x="299" y="198"/>
                </a:cubicBezTo>
                <a:cubicBezTo>
                  <a:pt x="303" y="183"/>
                  <a:pt x="306" y="168"/>
                  <a:pt x="309" y="152"/>
                </a:cubicBezTo>
                <a:cubicBezTo>
                  <a:pt x="310" y="145"/>
                  <a:pt x="311" y="138"/>
                  <a:pt x="311" y="130"/>
                </a:cubicBezTo>
                <a:cubicBezTo>
                  <a:pt x="312" y="124"/>
                  <a:pt x="310" y="117"/>
                  <a:pt x="316" y="113"/>
                </a:cubicBezTo>
                <a:cubicBezTo>
                  <a:pt x="317" y="113"/>
                  <a:pt x="318" y="112"/>
                  <a:pt x="318" y="112"/>
                </a:cubicBezTo>
                <a:close/>
              </a:path>
            </a:pathLst>
          </a:custGeom>
          <a:solidFill>
            <a:srgbClr val="0053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365" name="Freeform 2503"/>
          <p:cNvSpPr>
            <a:spLocks/>
          </p:cNvSpPr>
          <p:nvPr userDrawn="1"/>
        </p:nvSpPr>
        <p:spPr bwMode="auto">
          <a:xfrm>
            <a:off x="1516238" y="3827791"/>
            <a:ext cx="358383" cy="457934"/>
          </a:xfrm>
          <a:custGeom>
            <a:avLst/>
            <a:gdLst>
              <a:gd name="T0" fmla="*/ 352 w 601"/>
              <a:gd name="T1" fmla="*/ 102 h 771"/>
              <a:gd name="T2" fmla="*/ 393 w 601"/>
              <a:gd name="T3" fmla="*/ 4 h 771"/>
              <a:gd name="T4" fmla="*/ 375 w 601"/>
              <a:gd name="T5" fmla="*/ 13 h 771"/>
              <a:gd name="T6" fmla="*/ 329 w 601"/>
              <a:gd name="T7" fmla="*/ 89 h 771"/>
              <a:gd name="T8" fmla="*/ 310 w 601"/>
              <a:gd name="T9" fmla="*/ 94 h 771"/>
              <a:gd name="T10" fmla="*/ 283 w 601"/>
              <a:gd name="T11" fmla="*/ 36 h 771"/>
              <a:gd name="T12" fmla="*/ 279 w 601"/>
              <a:gd name="T13" fmla="*/ 206 h 771"/>
              <a:gd name="T14" fmla="*/ 264 w 601"/>
              <a:gd name="T15" fmla="*/ 209 h 771"/>
              <a:gd name="T16" fmla="*/ 193 w 601"/>
              <a:gd name="T17" fmla="*/ 26 h 771"/>
              <a:gd name="T18" fmla="*/ 173 w 601"/>
              <a:gd name="T19" fmla="*/ 28 h 771"/>
              <a:gd name="T20" fmla="*/ 249 w 601"/>
              <a:gd name="T21" fmla="*/ 217 h 771"/>
              <a:gd name="T22" fmla="*/ 267 w 601"/>
              <a:gd name="T23" fmla="*/ 265 h 771"/>
              <a:gd name="T24" fmla="*/ 328 w 601"/>
              <a:gd name="T25" fmla="*/ 397 h 771"/>
              <a:gd name="T26" fmla="*/ 392 w 601"/>
              <a:gd name="T27" fmla="*/ 481 h 771"/>
              <a:gd name="T28" fmla="*/ 334 w 601"/>
              <a:gd name="T29" fmla="*/ 555 h 771"/>
              <a:gd name="T30" fmla="*/ 264 w 601"/>
              <a:gd name="T31" fmla="*/ 478 h 771"/>
              <a:gd name="T32" fmla="*/ 194 w 601"/>
              <a:gd name="T33" fmla="*/ 454 h 771"/>
              <a:gd name="T34" fmla="*/ 211 w 601"/>
              <a:gd name="T35" fmla="*/ 406 h 771"/>
              <a:gd name="T36" fmla="*/ 203 w 601"/>
              <a:gd name="T37" fmla="*/ 335 h 771"/>
              <a:gd name="T38" fmla="*/ 187 w 601"/>
              <a:gd name="T39" fmla="*/ 347 h 771"/>
              <a:gd name="T40" fmla="*/ 189 w 601"/>
              <a:gd name="T41" fmla="*/ 403 h 771"/>
              <a:gd name="T42" fmla="*/ 173 w 601"/>
              <a:gd name="T43" fmla="*/ 439 h 771"/>
              <a:gd name="T44" fmla="*/ 126 w 601"/>
              <a:gd name="T45" fmla="*/ 351 h 771"/>
              <a:gd name="T46" fmla="*/ 115 w 601"/>
              <a:gd name="T47" fmla="*/ 368 h 771"/>
              <a:gd name="T48" fmla="*/ 106 w 601"/>
              <a:gd name="T49" fmla="*/ 379 h 771"/>
              <a:gd name="T50" fmla="*/ 91 w 601"/>
              <a:gd name="T51" fmla="*/ 255 h 771"/>
              <a:gd name="T52" fmla="*/ 78 w 601"/>
              <a:gd name="T53" fmla="*/ 189 h 771"/>
              <a:gd name="T54" fmla="*/ 78 w 601"/>
              <a:gd name="T55" fmla="*/ 244 h 771"/>
              <a:gd name="T56" fmla="*/ 45 w 601"/>
              <a:gd name="T57" fmla="*/ 228 h 771"/>
              <a:gd name="T58" fmla="*/ 27 w 601"/>
              <a:gd name="T59" fmla="*/ 193 h 771"/>
              <a:gd name="T60" fmla="*/ 14 w 601"/>
              <a:gd name="T61" fmla="*/ 129 h 771"/>
              <a:gd name="T62" fmla="*/ 4 w 601"/>
              <a:gd name="T63" fmla="*/ 198 h 771"/>
              <a:gd name="T64" fmla="*/ 63 w 601"/>
              <a:gd name="T65" fmla="*/ 259 h 771"/>
              <a:gd name="T66" fmla="*/ 62 w 601"/>
              <a:gd name="T67" fmla="*/ 279 h 771"/>
              <a:gd name="T68" fmla="*/ 126 w 601"/>
              <a:gd name="T69" fmla="*/ 405 h 771"/>
              <a:gd name="T70" fmla="*/ 229 w 601"/>
              <a:gd name="T71" fmla="*/ 488 h 771"/>
              <a:gd name="T72" fmla="*/ 307 w 601"/>
              <a:gd name="T73" fmla="*/ 578 h 771"/>
              <a:gd name="T74" fmla="*/ 275 w 601"/>
              <a:gd name="T75" fmla="*/ 767 h 771"/>
              <a:gd name="T76" fmla="*/ 291 w 601"/>
              <a:gd name="T77" fmla="*/ 756 h 771"/>
              <a:gd name="T78" fmla="*/ 407 w 601"/>
              <a:gd name="T79" fmla="*/ 491 h 771"/>
              <a:gd name="T80" fmla="*/ 413 w 601"/>
              <a:gd name="T81" fmla="*/ 486 h 771"/>
              <a:gd name="T82" fmla="*/ 536 w 601"/>
              <a:gd name="T83" fmla="*/ 386 h 771"/>
              <a:gd name="T84" fmla="*/ 599 w 601"/>
              <a:gd name="T85" fmla="*/ 274 h 771"/>
              <a:gd name="T86" fmla="*/ 582 w 601"/>
              <a:gd name="T87" fmla="*/ 266 h 771"/>
              <a:gd name="T88" fmla="*/ 528 w 601"/>
              <a:gd name="T89" fmla="*/ 344 h 771"/>
              <a:gd name="T90" fmla="*/ 506 w 601"/>
              <a:gd name="T91" fmla="*/ 413 h 771"/>
              <a:gd name="T92" fmla="*/ 428 w 601"/>
              <a:gd name="T93" fmla="*/ 455 h 771"/>
              <a:gd name="T94" fmla="*/ 454 w 601"/>
              <a:gd name="T95" fmla="*/ 271 h 771"/>
              <a:gd name="T96" fmla="*/ 466 w 601"/>
              <a:gd name="T97" fmla="*/ 182 h 771"/>
              <a:gd name="T98" fmla="*/ 460 w 601"/>
              <a:gd name="T99" fmla="*/ 121 h 771"/>
              <a:gd name="T100" fmla="*/ 426 w 601"/>
              <a:gd name="T101" fmla="*/ 256 h 771"/>
              <a:gd name="T102" fmla="*/ 439 w 601"/>
              <a:gd name="T103" fmla="*/ 363 h 771"/>
              <a:gd name="T104" fmla="*/ 405 w 601"/>
              <a:gd name="T105" fmla="*/ 459 h 771"/>
              <a:gd name="T106" fmla="*/ 343 w 601"/>
              <a:gd name="T107" fmla="*/ 384 h 771"/>
              <a:gd name="T108" fmla="*/ 295 w 601"/>
              <a:gd name="T109" fmla="*/ 338 h 771"/>
              <a:gd name="T110" fmla="*/ 298 w 601"/>
              <a:gd name="T111" fmla="*/ 334 h 771"/>
              <a:gd name="T112" fmla="*/ 389 w 601"/>
              <a:gd name="T113" fmla="*/ 247 h 771"/>
              <a:gd name="T114" fmla="*/ 407 w 601"/>
              <a:gd name="T115" fmla="*/ 160 h 771"/>
              <a:gd name="T116" fmla="*/ 385 w 601"/>
              <a:gd name="T117" fmla="*/ 188 h 771"/>
              <a:gd name="T118" fmla="*/ 352 w 601"/>
              <a:gd name="T119" fmla="*/ 246 h 771"/>
              <a:gd name="T120" fmla="*/ 285 w 601"/>
              <a:gd name="T121" fmla="*/ 313 h 771"/>
              <a:gd name="T122" fmla="*/ 298 w 601"/>
              <a:gd name="T123" fmla="*/ 198 h 771"/>
              <a:gd name="T124" fmla="*/ 316 w 601"/>
              <a:gd name="T125" fmla="*/ 113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1" h="771">
                <a:moveTo>
                  <a:pt x="318" y="112"/>
                </a:moveTo>
                <a:cubicBezTo>
                  <a:pt x="324" y="109"/>
                  <a:pt x="331" y="108"/>
                  <a:pt x="337" y="107"/>
                </a:cubicBezTo>
                <a:cubicBezTo>
                  <a:pt x="342" y="105"/>
                  <a:pt x="348" y="104"/>
                  <a:pt x="352" y="102"/>
                </a:cubicBezTo>
                <a:cubicBezTo>
                  <a:pt x="364" y="95"/>
                  <a:pt x="373" y="86"/>
                  <a:pt x="380" y="74"/>
                </a:cubicBezTo>
                <a:lnTo>
                  <a:pt x="382" y="68"/>
                </a:lnTo>
                <a:cubicBezTo>
                  <a:pt x="394" y="47"/>
                  <a:pt x="406" y="23"/>
                  <a:pt x="393" y="4"/>
                </a:cubicBezTo>
                <a:cubicBezTo>
                  <a:pt x="391" y="1"/>
                  <a:pt x="388" y="0"/>
                  <a:pt x="384" y="0"/>
                </a:cubicBezTo>
                <a:cubicBezTo>
                  <a:pt x="380" y="0"/>
                  <a:pt x="376" y="2"/>
                  <a:pt x="374" y="5"/>
                </a:cubicBezTo>
                <a:cubicBezTo>
                  <a:pt x="373" y="8"/>
                  <a:pt x="373" y="10"/>
                  <a:pt x="375" y="13"/>
                </a:cubicBezTo>
                <a:cubicBezTo>
                  <a:pt x="384" y="25"/>
                  <a:pt x="374" y="43"/>
                  <a:pt x="368" y="54"/>
                </a:cubicBezTo>
                <a:cubicBezTo>
                  <a:pt x="367" y="57"/>
                  <a:pt x="366" y="58"/>
                  <a:pt x="365" y="60"/>
                </a:cubicBezTo>
                <a:cubicBezTo>
                  <a:pt x="356" y="77"/>
                  <a:pt x="346" y="86"/>
                  <a:pt x="329" y="89"/>
                </a:cubicBezTo>
                <a:lnTo>
                  <a:pt x="327" y="90"/>
                </a:lnTo>
                <a:cubicBezTo>
                  <a:pt x="324" y="91"/>
                  <a:pt x="321" y="91"/>
                  <a:pt x="318" y="92"/>
                </a:cubicBezTo>
                <a:lnTo>
                  <a:pt x="310" y="94"/>
                </a:lnTo>
                <a:lnTo>
                  <a:pt x="309" y="86"/>
                </a:lnTo>
                <a:cubicBezTo>
                  <a:pt x="306" y="70"/>
                  <a:pt x="300" y="55"/>
                  <a:pt x="291" y="40"/>
                </a:cubicBezTo>
                <a:cubicBezTo>
                  <a:pt x="289" y="37"/>
                  <a:pt x="286" y="36"/>
                  <a:pt x="283" y="36"/>
                </a:cubicBezTo>
                <a:cubicBezTo>
                  <a:pt x="279" y="36"/>
                  <a:pt x="275" y="38"/>
                  <a:pt x="273" y="41"/>
                </a:cubicBezTo>
                <a:cubicBezTo>
                  <a:pt x="272" y="44"/>
                  <a:pt x="272" y="47"/>
                  <a:pt x="274" y="49"/>
                </a:cubicBezTo>
                <a:cubicBezTo>
                  <a:pt x="305" y="100"/>
                  <a:pt x="292" y="154"/>
                  <a:pt x="279" y="206"/>
                </a:cubicBezTo>
                <a:lnTo>
                  <a:pt x="279" y="209"/>
                </a:lnTo>
                <a:lnTo>
                  <a:pt x="271" y="240"/>
                </a:lnTo>
                <a:lnTo>
                  <a:pt x="264" y="209"/>
                </a:lnTo>
                <a:lnTo>
                  <a:pt x="263" y="205"/>
                </a:lnTo>
                <a:cubicBezTo>
                  <a:pt x="260" y="189"/>
                  <a:pt x="256" y="175"/>
                  <a:pt x="245" y="163"/>
                </a:cubicBezTo>
                <a:cubicBezTo>
                  <a:pt x="213" y="130"/>
                  <a:pt x="185" y="90"/>
                  <a:pt x="193" y="26"/>
                </a:cubicBezTo>
                <a:cubicBezTo>
                  <a:pt x="193" y="24"/>
                  <a:pt x="193" y="22"/>
                  <a:pt x="192" y="21"/>
                </a:cubicBezTo>
                <a:cubicBezTo>
                  <a:pt x="190" y="19"/>
                  <a:pt x="188" y="18"/>
                  <a:pt x="185" y="18"/>
                </a:cubicBezTo>
                <a:cubicBezTo>
                  <a:pt x="180" y="18"/>
                  <a:pt x="174" y="22"/>
                  <a:pt x="173" y="28"/>
                </a:cubicBezTo>
                <a:cubicBezTo>
                  <a:pt x="167" y="74"/>
                  <a:pt x="179" y="118"/>
                  <a:pt x="207" y="152"/>
                </a:cubicBezTo>
                <a:cubicBezTo>
                  <a:pt x="211" y="157"/>
                  <a:pt x="215" y="162"/>
                  <a:pt x="219" y="166"/>
                </a:cubicBezTo>
                <a:cubicBezTo>
                  <a:pt x="232" y="180"/>
                  <a:pt x="244" y="194"/>
                  <a:pt x="249" y="217"/>
                </a:cubicBezTo>
                <a:cubicBezTo>
                  <a:pt x="253" y="232"/>
                  <a:pt x="256" y="247"/>
                  <a:pt x="266" y="260"/>
                </a:cubicBezTo>
                <a:lnTo>
                  <a:pt x="268" y="262"/>
                </a:lnTo>
                <a:lnTo>
                  <a:pt x="267" y="265"/>
                </a:lnTo>
                <a:cubicBezTo>
                  <a:pt x="265" y="282"/>
                  <a:pt x="265" y="297"/>
                  <a:pt x="267" y="310"/>
                </a:cubicBezTo>
                <a:cubicBezTo>
                  <a:pt x="270" y="331"/>
                  <a:pt x="279" y="361"/>
                  <a:pt x="303" y="382"/>
                </a:cubicBezTo>
                <a:cubicBezTo>
                  <a:pt x="310" y="388"/>
                  <a:pt x="319" y="392"/>
                  <a:pt x="328" y="397"/>
                </a:cubicBezTo>
                <a:cubicBezTo>
                  <a:pt x="334" y="400"/>
                  <a:pt x="340" y="404"/>
                  <a:pt x="346" y="408"/>
                </a:cubicBezTo>
                <a:cubicBezTo>
                  <a:pt x="372" y="425"/>
                  <a:pt x="383" y="453"/>
                  <a:pt x="391" y="478"/>
                </a:cubicBezTo>
                <a:lnTo>
                  <a:pt x="392" y="481"/>
                </a:lnTo>
                <a:lnTo>
                  <a:pt x="390" y="484"/>
                </a:lnTo>
                <a:cubicBezTo>
                  <a:pt x="376" y="504"/>
                  <a:pt x="360" y="524"/>
                  <a:pt x="343" y="544"/>
                </a:cubicBezTo>
                <a:lnTo>
                  <a:pt x="334" y="555"/>
                </a:lnTo>
                <a:lnTo>
                  <a:pt x="324" y="567"/>
                </a:lnTo>
                <a:lnTo>
                  <a:pt x="321" y="552"/>
                </a:lnTo>
                <a:cubicBezTo>
                  <a:pt x="311" y="512"/>
                  <a:pt x="294" y="489"/>
                  <a:pt x="264" y="478"/>
                </a:cubicBezTo>
                <a:cubicBezTo>
                  <a:pt x="256" y="475"/>
                  <a:pt x="246" y="472"/>
                  <a:pt x="238" y="470"/>
                </a:cubicBezTo>
                <a:cubicBezTo>
                  <a:pt x="224" y="466"/>
                  <a:pt x="211" y="463"/>
                  <a:pt x="198" y="456"/>
                </a:cubicBezTo>
                <a:lnTo>
                  <a:pt x="194" y="454"/>
                </a:lnTo>
                <a:lnTo>
                  <a:pt x="194" y="450"/>
                </a:lnTo>
                <a:cubicBezTo>
                  <a:pt x="193" y="435"/>
                  <a:pt x="196" y="424"/>
                  <a:pt x="206" y="412"/>
                </a:cubicBezTo>
                <a:cubicBezTo>
                  <a:pt x="208" y="410"/>
                  <a:pt x="209" y="408"/>
                  <a:pt x="211" y="406"/>
                </a:cubicBezTo>
                <a:cubicBezTo>
                  <a:pt x="215" y="401"/>
                  <a:pt x="218" y="398"/>
                  <a:pt x="220" y="393"/>
                </a:cubicBezTo>
                <a:cubicBezTo>
                  <a:pt x="225" y="379"/>
                  <a:pt x="217" y="362"/>
                  <a:pt x="209" y="347"/>
                </a:cubicBezTo>
                <a:cubicBezTo>
                  <a:pt x="207" y="343"/>
                  <a:pt x="205" y="339"/>
                  <a:pt x="203" y="335"/>
                </a:cubicBezTo>
                <a:cubicBezTo>
                  <a:pt x="202" y="331"/>
                  <a:pt x="199" y="331"/>
                  <a:pt x="198" y="331"/>
                </a:cubicBezTo>
                <a:cubicBezTo>
                  <a:pt x="194" y="331"/>
                  <a:pt x="190" y="333"/>
                  <a:pt x="188" y="336"/>
                </a:cubicBezTo>
                <a:cubicBezTo>
                  <a:pt x="187" y="339"/>
                  <a:pt x="185" y="342"/>
                  <a:pt x="187" y="347"/>
                </a:cubicBezTo>
                <a:cubicBezTo>
                  <a:pt x="188" y="349"/>
                  <a:pt x="189" y="351"/>
                  <a:pt x="191" y="353"/>
                </a:cubicBezTo>
                <a:cubicBezTo>
                  <a:pt x="196" y="364"/>
                  <a:pt x="203" y="378"/>
                  <a:pt x="199" y="390"/>
                </a:cubicBezTo>
                <a:cubicBezTo>
                  <a:pt x="197" y="395"/>
                  <a:pt x="193" y="399"/>
                  <a:pt x="189" y="403"/>
                </a:cubicBezTo>
                <a:cubicBezTo>
                  <a:pt x="187" y="405"/>
                  <a:pt x="185" y="407"/>
                  <a:pt x="184" y="409"/>
                </a:cubicBezTo>
                <a:cubicBezTo>
                  <a:pt x="180" y="414"/>
                  <a:pt x="178" y="420"/>
                  <a:pt x="176" y="426"/>
                </a:cubicBezTo>
                <a:lnTo>
                  <a:pt x="173" y="439"/>
                </a:lnTo>
                <a:lnTo>
                  <a:pt x="164" y="429"/>
                </a:lnTo>
                <a:cubicBezTo>
                  <a:pt x="147" y="410"/>
                  <a:pt x="137" y="385"/>
                  <a:pt x="133" y="357"/>
                </a:cubicBezTo>
                <a:cubicBezTo>
                  <a:pt x="132" y="354"/>
                  <a:pt x="131" y="351"/>
                  <a:pt x="126" y="351"/>
                </a:cubicBezTo>
                <a:cubicBezTo>
                  <a:pt x="123" y="351"/>
                  <a:pt x="119" y="353"/>
                  <a:pt x="117" y="355"/>
                </a:cubicBezTo>
                <a:cubicBezTo>
                  <a:pt x="115" y="358"/>
                  <a:pt x="114" y="361"/>
                  <a:pt x="114" y="364"/>
                </a:cubicBezTo>
                <a:cubicBezTo>
                  <a:pt x="114" y="365"/>
                  <a:pt x="115" y="366"/>
                  <a:pt x="115" y="368"/>
                </a:cubicBezTo>
                <a:cubicBezTo>
                  <a:pt x="115" y="369"/>
                  <a:pt x="115" y="370"/>
                  <a:pt x="116" y="370"/>
                </a:cubicBezTo>
                <a:lnTo>
                  <a:pt x="118" y="383"/>
                </a:lnTo>
                <a:lnTo>
                  <a:pt x="106" y="379"/>
                </a:lnTo>
                <a:cubicBezTo>
                  <a:pt x="89" y="373"/>
                  <a:pt x="67" y="362"/>
                  <a:pt x="64" y="333"/>
                </a:cubicBezTo>
                <a:cubicBezTo>
                  <a:pt x="61" y="312"/>
                  <a:pt x="72" y="291"/>
                  <a:pt x="82" y="272"/>
                </a:cubicBezTo>
                <a:cubicBezTo>
                  <a:pt x="86" y="266"/>
                  <a:pt x="89" y="260"/>
                  <a:pt x="91" y="255"/>
                </a:cubicBezTo>
                <a:cubicBezTo>
                  <a:pt x="102" y="231"/>
                  <a:pt x="106" y="211"/>
                  <a:pt x="94" y="188"/>
                </a:cubicBezTo>
                <a:cubicBezTo>
                  <a:pt x="92" y="185"/>
                  <a:pt x="90" y="184"/>
                  <a:pt x="87" y="184"/>
                </a:cubicBezTo>
                <a:cubicBezTo>
                  <a:pt x="84" y="184"/>
                  <a:pt x="80" y="186"/>
                  <a:pt x="78" y="189"/>
                </a:cubicBezTo>
                <a:cubicBezTo>
                  <a:pt x="76" y="192"/>
                  <a:pt x="76" y="195"/>
                  <a:pt x="78" y="199"/>
                </a:cubicBezTo>
                <a:cubicBezTo>
                  <a:pt x="83" y="209"/>
                  <a:pt x="84" y="221"/>
                  <a:pt x="81" y="236"/>
                </a:cubicBezTo>
                <a:lnTo>
                  <a:pt x="78" y="244"/>
                </a:lnTo>
                <a:lnTo>
                  <a:pt x="70" y="241"/>
                </a:lnTo>
                <a:lnTo>
                  <a:pt x="69" y="240"/>
                </a:lnTo>
                <a:cubicBezTo>
                  <a:pt x="61" y="236"/>
                  <a:pt x="53" y="232"/>
                  <a:pt x="45" y="228"/>
                </a:cubicBezTo>
                <a:cubicBezTo>
                  <a:pt x="44" y="228"/>
                  <a:pt x="43" y="227"/>
                  <a:pt x="42" y="227"/>
                </a:cubicBezTo>
                <a:cubicBezTo>
                  <a:pt x="35" y="224"/>
                  <a:pt x="24" y="218"/>
                  <a:pt x="23" y="207"/>
                </a:cubicBezTo>
                <a:cubicBezTo>
                  <a:pt x="23" y="202"/>
                  <a:pt x="25" y="198"/>
                  <a:pt x="27" y="193"/>
                </a:cubicBezTo>
                <a:cubicBezTo>
                  <a:pt x="28" y="192"/>
                  <a:pt x="29" y="190"/>
                  <a:pt x="29" y="190"/>
                </a:cubicBezTo>
                <a:cubicBezTo>
                  <a:pt x="36" y="170"/>
                  <a:pt x="30" y="153"/>
                  <a:pt x="20" y="134"/>
                </a:cubicBezTo>
                <a:cubicBezTo>
                  <a:pt x="19" y="130"/>
                  <a:pt x="16" y="129"/>
                  <a:pt x="14" y="129"/>
                </a:cubicBezTo>
                <a:cubicBezTo>
                  <a:pt x="10" y="129"/>
                  <a:pt x="6" y="131"/>
                  <a:pt x="4" y="135"/>
                </a:cubicBezTo>
                <a:cubicBezTo>
                  <a:pt x="2" y="138"/>
                  <a:pt x="2" y="141"/>
                  <a:pt x="4" y="144"/>
                </a:cubicBezTo>
                <a:cubicBezTo>
                  <a:pt x="15" y="165"/>
                  <a:pt x="13" y="177"/>
                  <a:pt x="4" y="198"/>
                </a:cubicBezTo>
                <a:cubicBezTo>
                  <a:pt x="1" y="206"/>
                  <a:pt x="0" y="213"/>
                  <a:pt x="3" y="220"/>
                </a:cubicBezTo>
                <a:cubicBezTo>
                  <a:pt x="12" y="237"/>
                  <a:pt x="35" y="246"/>
                  <a:pt x="55" y="255"/>
                </a:cubicBezTo>
                <a:cubicBezTo>
                  <a:pt x="58" y="256"/>
                  <a:pt x="61" y="257"/>
                  <a:pt x="63" y="259"/>
                </a:cubicBezTo>
                <a:lnTo>
                  <a:pt x="70" y="262"/>
                </a:lnTo>
                <a:lnTo>
                  <a:pt x="67" y="269"/>
                </a:lnTo>
                <a:cubicBezTo>
                  <a:pt x="65" y="272"/>
                  <a:pt x="64" y="275"/>
                  <a:pt x="62" y="279"/>
                </a:cubicBezTo>
                <a:cubicBezTo>
                  <a:pt x="50" y="301"/>
                  <a:pt x="38" y="324"/>
                  <a:pt x="42" y="343"/>
                </a:cubicBezTo>
                <a:cubicBezTo>
                  <a:pt x="50" y="380"/>
                  <a:pt x="87" y="395"/>
                  <a:pt x="122" y="404"/>
                </a:cubicBezTo>
                <a:lnTo>
                  <a:pt x="126" y="405"/>
                </a:lnTo>
                <a:lnTo>
                  <a:pt x="127" y="408"/>
                </a:lnTo>
                <a:cubicBezTo>
                  <a:pt x="138" y="432"/>
                  <a:pt x="156" y="452"/>
                  <a:pt x="177" y="466"/>
                </a:cubicBezTo>
                <a:cubicBezTo>
                  <a:pt x="193" y="477"/>
                  <a:pt x="210" y="482"/>
                  <a:pt x="229" y="488"/>
                </a:cubicBezTo>
                <a:lnTo>
                  <a:pt x="235" y="490"/>
                </a:lnTo>
                <a:cubicBezTo>
                  <a:pt x="284" y="504"/>
                  <a:pt x="297" y="529"/>
                  <a:pt x="305" y="573"/>
                </a:cubicBezTo>
                <a:cubicBezTo>
                  <a:pt x="306" y="575"/>
                  <a:pt x="306" y="577"/>
                  <a:pt x="307" y="578"/>
                </a:cubicBezTo>
                <a:lnTo>
                  <a:pt x="312" y="582"/>
                </a:lnTo>
                <a:lnTo>
                  <a:pt x="308" y="587"/>
                </a:lnTo>
                <a:cubicBezTo>
                  <a:pt x="269" y="639"/>
                  <a:pt x="238" y="696"/>
                  <a:pt x="275" y="767"/>
                </a:cubicBezTo>
                <a:cubicBezTo>
                  <a:pt x="276" y="770"/>
                  <a:pt x="279" y="771"/>
                  <a:pt x="282" y="771"/>
                </a:cubicBezTo>
                <a:cubicBezTo>
                  <a:pt x="285" y="771"/>
                  <a:pt x="289" y="769"/>
                  <a:pt x="291" y="766"/>
                </a:cubicBezTo>
                <a:cubicBezTo>
                  <a:pt x="293" y="763"/>
                  <a:pt x="293" y="759"/>
                  <a:pt x="291" y="756"/>
                </a:cubicBezTo>
                <a:cubicBezTo>
                  <a:pt x="250" y="677"/>
                  <a:pt x="317" y="601"/>
                  <a:pt x="353" y="559"/>
                </a:cubicBezTo>
                <a:cubicBezTo>
                  <a:pt x="371" y="539"/>
                  <a:pt x="390" y="517"/>
                  <a:pt x="406" y="492"/>
                </a:cubicBezTo>
                <a:lnTo>
                  <a:pt x="407" y="491"/>
                </a:lnTo>
                <a:lnTo>
                  <a:pt x="408" y="490"/>
                </a:lnTo>
                <a:cubicBezTo>
                  <a:pt x="409" y="490"/>
                  <a:pt x="410" y="489"/>
                  <a:pt x="410" y="488"/>
                </a:cubicBezTo>
                <a:lnTo>
                  <a:pt x="413" y="486"/>
                </a:lnTo>
                <a:lnTo>
                  <a:pt x="416" y="486"/>
                </a:lnTo>
                <a:cubicBezTo>
                  <a:pt x="454" y="485"/>
                  <a:pt x="500" y="479"/>
                  <a:pt x="519" y="438"/>
                </a:cubicBezTo>
                <a:cubicBezTo>
                  <a:pt x="527" y="422"/>
                  <a:pt x="531" y="405"/>
                  <a:pt x="536" y="386"/>
                </a:cubicBezTo>
                <a:cubicBezTo>
                  <a:pt x="540" y="371"/>
                  <a:pt x="544" y="355"/>
                  <a:pt x="550" y="340"/>
                </a:cubicBezTo>
                <a:cubicBezTo>
                  <a:pt x="557" y="322"/>
                  <a:pt x="569" y="309"/>
                  <a:pt x="581" y="296"/>
                </a:cubicBezTo>
                <a:cubicBezTo>
                  <a:pt x="587" y="289"/>
                  <a:pt x="593" y="282"/>
                  <a:pt x="599" y="274"/>
                </a:cubicBezTo>
                <a:cubicBezTo>
                  <a:pt x="601" y="272"/>
                  <a:pt x="601" y="269"/>
                  <a:pt x="600" y="267"/>
                </a:cubicBezTo>
                <a:cubicBezTo>
                  <a:pt x="599" y="264"/>
                  <a:pt x="594" y="261"/>
                  <a:pt x="590" y="261"/>
                </a:cubicBezTo>
                <a:cubicBezTo>
                  <a:pt x="586" y="261"/>
                  <a:pt x="584" y="263"/>
                  <a:pt x="582" y="266"/>
                </a:cubicBezTo>
                <a:cubicBezTo>
                  <a:pt x="576" y="273"/>
                  <a:pt x="570" y="279"/>
                  <a:pt x="563" y="285"/>
                </a:cubicBezTo>
                <a:cubicBezTo>
                  <a:pt x="557" y="291"/>
                  <a:pt x="551" y="297"/>
                  <a:pt x="546" y="304"/>
                </a:cubicBezTo>
                <a:cubicBezTo>
                  <a:pt x="538" y="316"/>
                  <a:pt x="533" y="330"/>
                  <a:pt x="528" y="344"/>
                </a:cubicBezTo>
                <a:lnTo>
                  <a:pt x="527" y="347"/>
                </a:lnTo>
                <a:cubicBezTo>
                  <a:pt x="523" y="357"/>
                  <a:pt x="520" y="369"/>
                  <a:pt x="517" y="379"/>
                </a:cubicBezTo>
                <a:cubicBezTo>
                  <a:pt x="514" y="391"/>
                  <a:pt x="511" y="402"/>
                  <a:pt x="506" y="413"/>
                </a:cubicBezTo>
                <a:cubicBezTo>
                  <a:pt x="491" y="455"/>
                  <a:pt x="462" y="464"/>
                  <a:pt x="435" y="466"/>
                </a:cubicBezTo>
                <a:lnTo>
                  <a:pt x="422" y="467"/>
                </a:lnTo>
                <a:lnTo>
                  <a:pt x="428" y="455"/>
                </a:lnTo>
                <a:cubicBezTo>
                  <a:pt x="434" y="443"/>
                  <a:pt x="438" y="433"/>
                  <a:pt x="442" y="422"/>
                </a:cubicBezTo>
                <a:cubicBezTo>
                  <a:pt x="458" y="376"/>
                  <a:pt x="474" y="324"/>
                  <a:pt x="457" y="279"/>
                </a:cubicBezTo>
                <a:cubicBezTo>
                  <a:pt x="456" y="276"/>
                  <a:pt x="455" y="274"/>
                  <a:pt x="454" y="271"/>
                </a:cubicBezTo>
                <a:cubicBezTo>
                  <a:pt x="446" y="250"/>
                  <a:pt x="441" y="238"/>
                  <a:pt x="451" y="211"/>
                </a:cubicBezTo>
                <a:cubicBezTo>
                  <a:pt x="454" y="205"/>
                  <a:pt x="457" y="199"/>
                  <a:pt x="460" y="193"/>
                </a:cubicBezTo>
                <a:cubicBezTo>
                  <a:pt x="462" y="190"/>
                  <a:pt x="464" y="186"/>
                  <a:pt x="466" y="182"/>
                </a:cubicBezTo>
                <a:cubicBezTo>
                  <a:pt x="474" y="164"/>
                  <a:pt x="479" y="148"/>
                  <a:pt x="478" y="128"/>
                </a:cubicBezTo>
                <a:cubicBezTo>
                  <a:pt x="477" y="121"/>
                  <a:pt x="471" y="119"/>
                  <a:pt x="467" y="119"/>
                </a:cubicBezTo>
                <a:cubicBezTo>
                  <a:pt x="464" y="119"/>
                  <a:pt x="462" y="120"/>
                  <a:pt x="460" y="121"/>
                </a:cubicBezTo>
                <a:cubicBezTo>
                  <a:pt x="459" y="123"/>
                  <a:pt x="458" y="125"/>
                  <a:pt x="458" y="127"/>
                </a:cubicBezTo>
                <a:cubicBezTo>
                  <a:pt x="460" y="151"/>
                  <a:pt x="450" y="171"/>
                  <a:pt x="441" y="191"/>
                </a:cubicBezTo>
                <a:cubicBezTo>
                  <a:pt x="430" y="212"/>
                  <a:pt x="420" y="233"/>
                  <a:pt x="426" y="256"/>
                </a:cubicBezTo>
                <a:cubicBezTo>
                  <a:pt x="428" y="264"/>
                  <a:pt x="431" y="271"/>
                  <a:pt x="435" y="278"/>
                </a:cubicBezTo>
                <a:cubicBezTo>
                  <a:pt x="440" y="289"/>
                  <a:pt x="446" y="301"/>
                  <a:pt x="446" y="318"/>
                </a:cubicBezTo>
                <a:cubicBezTo>
                  <a:pt x="446" y="333"/>
                  <a:pt x="442" y="349"/>
                  <a:pt x="439" y="363"/>
                </a:cubicBezTo>
                <a:cubicBezTo>
                  <a:pt x="438" y="366"/>
                  <a:pt x="437" y="368"/>
                  <a:pt x="437" y="371"/>
                </a:cubicBezTo>
                <a:cubicBezTo>
                  <a:pt x="430" y="398"/>
                  <a:pt x="422" y="422"/>
                  <a:pt x="412" y="444"/>
                </a:cubicBezTo>
                <a:lnTo>
                  <a:pt x="405" y="459"/>
                </a:lnTo>
                <a:lnTo>
                  <a:pt x="399" y="444"/>
                </a:lnTo>
                <a:cubicBezTo>
                  <a:pt x="390" y="423"/>
                  <a:pt x="379" y="408"/>
                  <a:pt x="366" y="398"/>
                </a:cubicBezTo>
                <a:cubicBezTo>
                  <a:pt x="359" y="392"/>
                  <a:pt x="351" y="388"/>
                  <a:pt x="343" y="384"/>
                </a:cubicBezTo>
                <a:cubicBezTo>
                  <a:pt x="330" y="377"/>
                  <a:pt x="317" y="369"/>
                  <a:pt x="307" y="357"/>
                </a:cubicBezTo>
                <a:cubicBezTo>
                  <a:pt x="303" y="353"/>
                  <a:pt x="300" y="348"/>
                  <a:pt x="297" y="342"/>
                </a:cubicBezTo>
                <a:lnTo>
                  <a:pt x="295" y="338"/>
                </a:lnTo>
                <a:lnTo>
                  <a:pt x="297" y="335"/>
                </a:lnTo>
                <a:lnTo>
                  <a:pt x="297" y="334"/>
                </a:lnTo>
                <a:cubicBezTo>
                  <a:pt x="298" y="334"/>
                  <a:pt x="298" y="334"/>
                  <a:pt x="298" y="334"/>
                </a:cubicBezTo>
                <a:cubicBezTo>
                  <a:pt x="308" y="310"/>
                  <a:pt x="323" y="290"/>
                  <a:pt x="343" y="274"/>
                </a:cubicBezTo>
                <a:cubicBezTo>
                  <a:pt x="350" y="268"/>
                  <a:pt x="358" y="264"/>
                  <a:pt x="366" y="260"/>
                </a:cubicBezTo>
                <a:cubicBezTo>
                  <a:pt x="374" y="256"/>
                  <a:pt x="382" y="252"/>
                  <a:pt x="389" y="247"/>
                </a:cubicBezTo>
                <a:cubicBezTo>
                  <a:pt x="403" y="235"/>
                  <a:pt x="402" y="223"/>
                  <a:pt x="402" y="208"/>
                </a:cubicBezTo>
                <a:cubicBezTo>
                  <a:pt x="402" y="196"/>
                  <a:pt x="401" y="183"/>
                  <a:pt x="407" y="170"/>
                </a:cubicBezTo>
                <a:cubicBezTo>
                  <a:pt x="409" y="166"/>
                  <a:pt x="408" y="162"/>
                  <a:pt x="407" y="160"/>
                </a:cubicBezTo>
                <a:cubicBezTo>
                  <a:pt x="405" y="157"/>
                  <a:pt x="401" y="154"/>
                  <a:pt x="397" y="154"/>
                </a:cubicBezTo>
                <a:cubicBezTo>
                  <a:pt x="395" y="154"/>
                  <a:pt x="393" y="156"/>
                  <a:pt x="391" y="159"/>
                </a:cubicBezTo>
                <a:cubicBezTo>
                  <a:pt x="386" y="170"/>
                  <a:pt x="386" y="177"/>
                  <a:pt x="385" y="188"/>
                </a:cubicBezTo>
                <a:cubicBezTo>
                  <a:pt x="385" y="192"/>
                  <a:pt x="385" y="195"/>
                  <a:pt x="385" y="199"/>
                </a:cubicBezTo>
                <a:cubicBezTo>
                  <a:pt x="384" y="214"/>
                  <a:pt x="382" y="227"/>
                  <a:pt x="366" y="238"/>
                </a:cubicBezTo>
                <a:cubicBezTo>
                  <a:pt x="362" y="241"/>
                  <a:pt x="357" y="243"/>
                  <a:pt x="352" y="246"/>
                </a:cubicBezTo>
                <a:cubicBezTo>
                  <a:pt x="348" y="248"/>
                  <a:pt x="344" y="250"/>
                  <a:pt x="340" y="252"/>
                </a:cubicBezTo>
                <a:cubicBezTo>
                  <a:pt x="324" y="263"/>
                  <a:pt x="310" y="276"/>
                  <a:pt x="298" y="294"/>
                </a:cubicBezTo>
                <a:lnTo>
                  <a:pt x="285" y="313"/>
                </a:lnTo>
                <a:lnTo>
                  <a:pt x="285" y="290"/>
                </a:lnTo>
                <a:cubicBezTo>
                  <a:pt x="285" y="286"/>
                  <a:pt x="285" y="282"/>
                  <a:pt x="285" y="279"/>
                </a:cubicBezTo>
                <a:cubicBezTo>
                  <a:pt x="286" y="251"/>
                  <a:pt x="293" y="224"/>
                  <a:pt x="298" y="198"/>
                </a:cubicBezTo>
                <a:cubicBezTo>
                  <a:pt x="302" y="183"/>
                  <a:pt x="305" y="168"/>
                  <a:pt x="308" y="152"/>
                </a:cubicBezTo>
                <a:cubicBezTo>
                  <a:pt x="309" y="145"/>
                  <a:pt x="310" y="138"/>
                  <a:pt x="311" y="130"/>
                </a:cubicBezTo>
                <a:cubicBezTo>
                  <a:pt x="311" y="124"/>
                  <a:pt x="309" y="117"/>
                  <a:pt x="316" y="113"/>
                </a:cubicBezTo>
                <a:cubicBezTo>
                  <a:pt x="316" y="113"/>
                  <a:pt x="317" y="112"/>
                  <a:pt x="318" y="112"/>
                </a:cubicBezTo>
                <a:close/>
              </a:path>
            </a:pathLst>
          </a:custGeom>
          <a:solidFill>
            <a:srgbClr val="0053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366" name="Freeform 2504"/>
          <p:cNvSpPr>
            <a:spLocks/>
          </p:cNvSpPr>
          <p:nvPr userDrawn="1"/>
        </p:nvSpPr>
        <p:spPr bwMode="auto">
          <a:xfrm>
            <a:off x="2344809" y="3814008"/>
            <a:ext cx="211354" cy="603431"/>
          </a:xfrm>
          <a:custGeom>
            <a:avLst/>
            <a:gdLst>
              <a:gd name="T0" fmla="*/ 350 w 357"/>
              <a:gd name="T1" fmla="*/ 826 h 1016"/>
              <a:gd name="T2" fmla="*/ 279 w 357"/>
              <a:gd name="T3" fmla="*/ 599 h 1016"/>
              <a:gd name="T4" fmla="*/ 237 w 357"/>
              <a:gd name="T5" fmla="*/ 527 h 1016"/>
              <a:gd name="T6" fmla="*/ 230 w 357"/>
              <a:gd name="T7" fmla="*/ 370 h 1016"/>
              <a:gd name="T8" fmla="*/ 252 w 357"/>
              <a:gd name="T9" fmla="*/ 212 h 1016"/>
              <a:gd name="T10" fmla="*/ 158 w 357"/>
              <a:gd name="T11" fmla="*/ 0 h 1016"/>
              <a:gd name="T12" fmla="*/ 171 w 357"/>
              <a:gd name="T13" fmla="*/ 99 h 1016"/>
              <a:gd name="T14" fmla="*/ 129 w 357"/>
              <a:gd name="T15" fmla="*/ 399 h 1016"/>
              <a:gd name="T16" fmla="*/ 18 w 357"/>
              <a:gd name="T17" fmla="*/ 592 h 1016"/>
              <a:gd name="T18" fmla="*/ 20 w 357"/>
              <a:gd name="T19" fmla="*/ 777 h 1016"/>
              <a:gd name="T20" fmla="*/ 82 w 357"/>
              <a:gd name="T21" fmla="*/ 916 h 1016"/>
              <a:gd name="T22" fmla="*/ 252 w 357"/>
              <a:gd name="T23" fmla="*/ 982 h 1016"/>
              <a:gd name="T24" fmla="*/ 350 w 357"/>
              <a:gd name="T25" fmla="*/ 826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7" h="1016">
                <a:moveTo>
                  <a:pt x="350" y="826"/>
                </a:moveTo>
                <a:cubicBezTo>
                  <a:pt x="357" y="745"/>
                  <a:pt x="323" y="667"/>
                  <a:pt x="279" y="599"/>
                </a:cubicBezTo>
                <a:cubicBezTo>
                  <a:pt x="264" y="576"/>
                  <a:pt x="248" y="553"/>
                  <a:pt x="237" y="527"/>
                </a:cubicBezTo>
                <a:cubicBezTo>
                  <a:pt x="217" y="478"/>
                  <a:pt x="221" y="422"/>
                  <a:pt x="230" y="370"/>
                </a:cubicBezTo>
                <a:cubicBezTo>
                  <a:pt x="238" y="318"/>
                  <a:pt x="252" y="265"/>
                  <a:pt x="252" y="212"/>
                </a:cubicBezTo>
                <a:cubicBezTo>
                  <a:pt x="251" y="133"/>
                  <a:pt x="216" y="54"/>
                  <a:pt x="158" y="0"/>
                </a:cubicBezTo>
                <a:cubicBezTo>
                  <a:pt x="152" y="33"/>
                  <a:pt x="163" y="66"/>
                  <a:pt x="171" y="99"/>
                </a:cubicBezTo>
                <a:cubicBezTo>
                  <a:pt x="194" y="200"/>
                  <a:pt x="179" y="309"/>
                  <a:pt x="129" y="399"/>
                </a:cubicBezTo>
                <a:cubicBezTo>
                  <a:pt x="93" y="464"/>
                  <a:pt x="40" y="521"/>
                  <a:pt x="18" y="592"/>
                </a:cubicBezTo>
                <a:cubicBezTo>
                  <a:pt x="0" y="652"/>
                  <a:pt x="6" y="716"/>
                  <a:pt x="20" y="777"/>
                </a:cubicBezTo>
                <a:cubicBezTo>
                  <a:pt x="32" y="826"/>
                  <a:pt x="51" y="875"/>
                  <a:pt x="82" y="916"/>
                </a:cubicBezTo>
                <a:cubicBezTo>
                  <a:pt x="121" y="967"/>
                  <a:pt x="188" y="1016"/>
                  <a:pt x="252" y="982"/>
                </a:cubicBezTo>
                <a:cubicBezTo>
                  <a:pt x="309" y="953"/>
                  <a:pt x="345" y="888"/>
                  <a:pt x="350" y="826"/>
                </a:cubicBezTo>
                <a:close/>
              </a:path>
            </a:pathLst>
          </a:custGeom>
          <a:solidFill>
            <a:srgbClr val="0053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367" name="Freeform 2505"/>
          <p:cNvSpPr>
            <a:spLocks/>
          </p:cNvSpPr>
          <p:nvPr userDrawn="1"/>
        </p:nvSpPr>
        <p:spPr bwMode="auto">
          <a:xfrm>
            <a:off x="2479585" y="3547519"/>
            <a:ext cx="176129" cy="836227"/>
          </a:xfrm>
          <a:custGeom>
            <a:avLst/>
            <a:gdLst>
              <a:gd name="T0" fmla="*/ 193 w 295"/>
              <a:gd name="T1" fmla="*/ 1347 h 1408"/>
              <a:gd name="T2" fmla="*/ 216 w 295"/>
              <a:gd name="T3" fmla="*/ 1227 h 1408"/>
              <a:gd name="T4" fmla="*/ 194 w 295"/>
              <a:gd name="T5" fmla="*/ 933 h 1408"/>
              <a:gd name="T6" fmla="*/ 237 w 295"/>
              <a:gd name="T7" fmla="*/ 771 h 1408"/>
              <a:gd name="T8" fmla="*/ 275 w 295"/>
              <a:gd name="T9" fmla="*/ 361 h 1408"/>
              <a:gd name="T10" fmla="*/ 218 w 295"/>
              <a:gd name="T11" fmla="*/ 165 h 1408"/>
              <a:gd name="T12" fmla="*/ 168 w 295"/>
              <a:gd name="T13" fmla="*/ 73 h 1408"/>
              <a:gd name="T14" fmla="*/ 104 w 295"/>
              <a:gd name="T15" fmla="*/ 0 h 1408"/>
              <a:gd name="T16" fmla="*/ 163 w 295"/>
              <a:gd name="T17" fmla="*/ 354 h 1408"/>
              <a:gd name="T18" fmla="*/ 107 w 295"/>
              <a:gd name="T19" fmla="*/ 706 h 1408"/>
              <a:gd name="T20" fmla="*/ 12 w 295"/>
              <a:gd name="T21" fmla="*/ 1046 h 1408"/>
              <a:gd name="T22" fmla="*/ 12 w 295"/>
              <a:gd name="T23" fmla="*/ 1238 h 1408"/>
              <a:gd name="T24" fmla="*/ 88 w 295"/>
              <a:gd name="T25" fmla="*/ 1393 h 1408"/>
              <a:gd name="T26" fmla="*/ 193 w 295"/>
              <a:gd name="T27" fmla="*/ 1347 h 1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1408">
                <a:moveTo>
                  <a:pt x="193" y="1347"/>
                </a:moveTo>
                <a:cubicBezTo>
                  <a:pt x="215" y="1312"/>
                  <a:pt x="218" y="1268"/>
                  <a:pt x="216" y="1227"/>
                </a:cubicBezTo>
                <a:cubicBezTo>
                  <a:pt x="211" y="1129"/>
                  <a:pt x="182" y="1031"/>
                  <a:pt x="194" y="933"/>
                </a:cubicBezTo>
                <a:cubicBezTo>
                  <a:pt x="201" y="877"/>
                  <a:pt x="221" y="825"/>
                  <a:pt x="237" y="771"/>
                </a:cubicBezTo>
                <a:cubicBezTo>
                  <a:pt x="278" y="639"/>
                  <a:pt x="295" y="498"/>
                  <a:pt x="275" y="361"/>
                </a:cubicBezTo>
                <a:cubicBezTo>
                  <a:pt x="265" y="293"/>
                  <a:pt x="246" y="227"/>
                  <a:pt x="218" y="165"/>
                </a:cubicBezTo>
                <a:cubicBezTo>
                  <a:pt x="204" y="133"/>
                  <a:pt x="187" y="102"/>
                  <a:pt x="168" y="73"/>
                </a:cubicBezTo>
                <a:cubicBezTo>
                  <a:pt x="156" y="55"/>
                  <a:pt x="126" y="0"/>
                  <a:pt x="104" y="0"/>
                </a:cubicBezTo>
                <a:cubicBezTo>
                  <a:pt x="131" y="120"/>
                  <a:pt x="168" y="230"/>
                  <a:pt x="163" y="354"/>
                </a:cubicBezTo>
                <a:cubicBezTo>
                  <a:pt x="157" y="473"/>
                  <a:pt x="139" y="591"/>
                  <a:pt x="107" y="706"/>
                </a:cubicBezTo>
                <a:cubicBezTo>
                  <a:pt x="75" y="819"/>
                  <a:pt x="31" y="930"/>
                  <a:pt x="12" y="1046"/>
                </a:cubicBezTo>
                <a:cubicBezTo>
                  <a:pt x="2" y="1109"/>
                  <a:pt x="0" y="1175"/>
                  <a:pt x="12" y="1238"/>
                </a:cubicBezTo>
                <a:cubicBezTo>
                  <a:pt x="20" y="1283"/>
                  <a:pt x="40" y="1375"/>
                  <a:pt x="88" y="1393"/>
                </a:cubicBezTo>
                <a:cubicBezTo>
                  <a:pt x="126" y="1408"/>
                  <a:pt x="174" y="1378"/>
                  <a:pt x="193" y="1347"/>
                </a:cubicBezTo>
                <a:close/>
              </a:path>
            </a:pathLst>
          </a:custGeom>
          <a:solidFill>
            <a:srgbClr val="0082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368" name="Freeform 2506"/>
          <p:cNvSpPr>
            <a:spLocks/>
          </p:cNvSpPr>
          <p:nvPr userDrawn="1"/>
        </p:nvSpPr>
        <p:spPr bwMode="auto">
          <a:xfrm>
            <a:off x="2713912" y="3552111"/>
            <a:ext cx="125587" cy="699920"/>
          </a:xfrm>
          <a:custGeom>
            <a:avLst/>
            <a:gdLst>
              <a:gd name="T0" fmla="*/ 165 w 211"/>
              <a:gd name="T1" fmla="*/ 859 h 1180"/>
              <a:gd name="T2" fmla="*/ 154 w 211"/>
              <a:gd name="T3" fmla="*/ 777 h 1180"/>
              <a:gd name="T4" fmla="*/ 191 w 211"/>
              <a:gd name="T5" fmla="*/ 607 h 1180"/>
              <a:gd name="T6" fmla="*/ 172 w 211"/>
              <a:gd name="T7" fmla="*/ 484 h 1180"/>
              <a:gd name="T8" fmla="*/ 194 w 211"/>
              <a:gd name="T9" fmla="*/ 334 h 1180"/>
              <a:gd name="T10" fmla="*/ 209 w 211"/>
              <a:gd name="T11" fmla="*/ 254 h 1180"/>
              <a:gd name="T12" fmla="*/ 190 w 211"/>
              <a:gd name="T13" fmla="*/ 192 h 1180"/>
              <a:gd name="T14" fmla="*/ 142 w 211"/>
              <a:gd name="T15" fmla="*/ 0 h 1180"/>
              <a:gd name="T16" fmla="*/ 105 w 211"/>
              <a:gd name="T17" fmla="*/ 53 h 1180"/>
              <a:gd name="T18" fmla="*/ 76 w 211"/>
              <a:gd name="T19" fmla="*/ 404 h 1180"/>
              <a:gd name="T20" fmla="*/ 34 w 211"/>
              <a:gd name="T21" fmla="*/ 531 h 1180"/>
              <a:gd name="T22" fmla="*/ 55 w 211"/>
              <a:gd name="T23" fmla="*/ 808 h 1180"/>
              <a:gd name="T24" fmla="*/ 19 w 211"/>
              <a:gd name="T25" fmla="*/ 963 h 1180"/>
              <a:gd name="T26" fmla="*/ 22 w 211"/>
              <a:gd name="T27" fmla="*/ 1119 h 1180"/>
              <a:gd name="T28" fmla="*/ 97 w 211"/>
              <a:gd name="T29" fmla="*/ 1168 h 1180"/>
              <a:gd name="T30" fmla="*/ 152 w 211"/>
              <a:gd name="T31" fmla="*/ 1081 h 1180"/>
              <a:gd name="T32" fmla="*/ 165 w 211"/>
              <a:gd name="T33" fmla="*/ 859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1" h="1180">
                <a:moveTo>
                  <a:pt x="165" y="859"/>
                </a:moveTo>
                <a:cubicBezTo>
                  <a:pt x="160" y="832"/>
                  <a:pt x="153" y="805"/>
                  <a:pt x="154" y="777"/>
                </a:cubicBezTo>
                <a:cubicBezTo>
                  <a:pt x="156" y="719"/>
                  <a:pt x="189" y="665"/>
                  <a:pt x="191" y="607"/>
                </a:cubicBezTo>
                <a:cubicBezTo>
                  <a:pt x="192" y="566"/>
                  <a:pt x="176" y="526"/>
                  <a:pt x="172" y="484"/>
                </a:cubicBezTo>
                <a:cubicBezTo>
                  <a:pt x="167" y="434"/>
                  <a:pt x="179" y="383"/>
                  <a:pt x="194" y="334"/>
                </a:cubicBezTo>
                <a:cubicBezTo>
                  <a:pt x="202" y="308"/>
                  <a:pt x="211" y="281"/>
                  <a:pt x="209" y="254"/>
                </a:cubicBezTo>
                <a:cubicBezTo>
                  <a:pt x="207" y="232"/>
                  <a:pt x="198" y="212"/>
                  <a:pt x="190" y="192"/>
                </a:cubicBezTo>
                <a:cubicBezTo>
                  <a:pt x="165" y="131"/>
                  <a:pt x="149" y="66"/>
                  <a:pt x="142" y="0"/>
                </a:cubicBezTo>
                <a:cubicBezTo>
                  <a:pt x="121" y="9"/>
                  <a:pt x="111" y="32"/>
                  <a:pt x="105" y="53"/>
                </a:cubicBezTo>
                <a:cubicBezTo>
                  <a:pt x="71" y="166"/>
                  <a:pt x="109" y="291"/>
                  <a:pt x="76" y="404"/>
                </a:cubicBezTo>
                <a:cubicBezTo>
                  <a:pt x="64" y="447"/>
                  <a:pt x="42" y="487"/>
                  <a:pt x="34" y="531"/>
                </a:cubicBezTo>
                <a:cubicBezTo>
                  <a:pt x="16" y="623"/>
                  <a:pt x="61" y="715"/>
                  <a:pt x="55" y="808"/>
                </a:cubicBezTo>
                <a:cubicBezTo>
                  <a:pt x="52" y="861"/>
                  <a:pt x="32" y="912"/>
                  <a:pt x="19" y="963"/>
                </a:cubicBezTo>
                <a:cubicBezTo>
                  <a:pt x="6" y="1014"/>
                  <a:pt x="0" y="1071"/>
                  <a:pt x="22" y="1119"/>
                </a:cubicBezTo>
                <a:cubicBezTo>
                  <a:pt x="33" y="1144"/>
                  <a:pt x="66" y="1180"/>
                  <a:pt x="97" y="1168"/>
                </a:cubicBezTo>
                <a:cubicBezTo>
                  <a:pt x="124" y="1158"/>
                  <a:pt x="143" y="1105"/>
                  <a:pt x="152" y="1081"/>
                </a:cubicBezTo>
                <a:cubicBezTo>
                  <a:pt x="178" y="1010"/>
                  <a:pt x="178" y="932"/>
                  <a:pt x="165" y="859"/>
                </a:cubicBezTo>
                <a:close/>
              </a:path>
            </a:pathLst>
          </a:custGeom>
          <a:solidFill>
            <a:srgbClr val="0082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369" name="Freeform 2507"/>
          <p:cNvSpPr>
            <a:spLocks/>
          </p:cNvSpPr>
          <p:nvPr userDrawn="1"/>
        </p:nvSpPr>
        <p:spPr bwMode="auto">
          <a:xfrm>
            <a:off x="2234536" y="4060586"/>
            <a:ext cx="136309" cy="382888"/>
          </a:xfrm>
          <a:custGeom>
            <a:avLst/>
            <a:gdLst>
              <a:gd name="T0" fmla="*/ 222 w 227"/>
              <a:gd name="T1" fmla="*/ 524 h 645"/>
              <a:gd name="T2" fmla="*/ 177 w 227"/>
              <a:gd name="T3" fmla="*/ 380 h 645"/>
              <a:gd name="T4" fmla="*/ 151 w 227"/>
              <a:gd name="T5" fmla="*/ 335 h 645"/>
              <a:gd name="T6" fmla="*/ 146 w 227"/>
              <a:gd name="T7" fmla="*/ 235 h 645"/>
              <a:gd name="T8" fmla="*/ 160 w 227"/>
              <a:gd name="T9" fmla="*/ 135 h 645"/>
              <a:gd name="T10" fmla="*/ 101 w 227"/>
              <a:gd name="T11" fmla="*/ 0 h 645"/>
              <a:gd name="T12" fmla="*/ 109 w 227"/>
              <a:gd name="T13" fmla="*/ 63 h 645"/>
              <a:gd name="T14" fmla="*/ 82 w 227"/>
              <a:gd name="T15" fmla="*/ 254 h 645"/>
              <a:gd name="T16" fmla="*/ 12 w 227"/>
              <a:gd name="T17" fmla="*/ 376 h 645"/>
              <a:gd name="T18" fmla="*/ 13 w 227"/>
              <a:gd name="T19" fmla="*/ 493 h 645"/>
              <a:gd name="T20" fmla="*/ 52 w 227"/>
              <a:gd name="T21" fmla="*/ 581 h 645"/>
              <a:gd name="T22" fmla="*/ 160 w 227"/>
              <a:gd name="T23" fmla="*/ 624 h 645"/>
              <a:gd name="T24" fmla="*/ 222 w 227"/>
              <a:gd name="T25" fmla="*/ 524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645">
                <a:moveTo>
                  <a:pt x="222" y="524"/>
                </a:moveTo>
                <a:cubicBezTo>
                  <a:pt x="227" y="473"/>
                  <a:pt x="205" y="423"/>
                  <a:pt x="177" y="380"/>
                </a:cubicBezTo>
                <a:cubicBezTo>
                  <a:pt x="168" y="366"/>
                  <a:pt x="158" y="351"/>
                  <a:pt x="151" y="335"/>
                </a:cubicBezTo>
                <a:cubicBezTo>
                  <a:pt x="138" y="304"/>
                  <a:pt x="140" y="268"/>
                  <a:pt x="146" y="235"/>
                </a:cubicBezTo>
                <a:cubicBezTo>
                  <a:pt x="152" y="202"/>
                  <a:pt x="160" y="169"/>
                  <a:pt x="160" y="135"/>
                </a:cubicBezTo>
                <a:cubicBezTo>
                  <a:pt x="160" y="84"/>
                  <a:pt x="138" y="35"/>
                  <a:pt x="101" y="0"/>
                </a:cubicBezTo>
                <a:cubicBezTo>
                  <a:pt x="97" y="21"/>
                  <a:pt x="104" y="42"/>
                  <a:pt x="109" y="63"/>
                </a:cubicBezTo>
                <a:cubicBezTo>
                  <a:pt x="124" y="127"/>
                  <a:pt x="114" y="196"/>
                  <a:pt x="82" y="254"/>
                </a:cubicBezTo>
                <a:cubicBezTo>
                  <a:pt x="60" y="295"/>
                  <a:pt x="26" y="331"/>
                  <a:pt x="12" y="376"/>
                </a:cubicBezTo>
                <a:cubicBezTo>
                  <a:pt x="0" y="414"/>
                  <a:pt x="4" y="455"/>
                  <a:pt x="13" y="493"/>
                </a:cubicBezTo>
                <a:cubicBezTo>
                  <a:pt x="21" y="525"/>
                  <a:pt x="33" y="556"/>
                  <a:pt x="52" y="581"/>
                </a:cubicBezTo>
                <a:cubicBezTo>
                  <a:pt x="77" y="614"/>
                  <a:pt x="120" y="645"/>
                  <a:pt x="160" y="624"/>
                </a:cubicBezTo>
                <a:cubicBezTo>
                  <a:pt x="196" y="605"/>
                  <a:pt x="219" y="564"/>
                  <a:pt x="222" y="524"/>
                </a:cubicBezTo>
                <a:close/>
              </a:path>
            </a:pathLst>
          </a:custGeom>
          <a:solidFill>
            <a:srgbClr val="0053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370" name="Freeform 2508"/>
          <p:cNvSpPr>
            <a:spLocks/>
          </p:cNvSpPr>
          <p:nvPr userDrawn="1"/>
        </p:nvSpPr>
        <p:spPr bwMode="auto">
          <a:xfrm>
            <a:off x="2314175" y="3907433"/>
            <a:ext cx="111804" cy="531449"/>
          </a:xfrm>
          <a:custGeom>
            <a:avLst/>
            <a:gdLst>
              <a:gd name="T0" fmla="*/ 123 w 187"/>
              <a:gd name="T1" fmla="*/ 855 h 894"/>
              <a:gd name="T2" fmla="*/ 137 w 187"/>
              <a:gd name="T3" fmla="*/ 779 h 894"/>
              <a:gd name="T4" fmla="*/ 123 w 187"/>
              <a:gd name="T5" fmla="*/ 592 h 894"/>
              <a:gd name="T6" fmla="*/ 151 w 187"/>
              <a:gd name="T7" fmla="*/ 490 h 894"/>
              <a:gd name="T8" fmla="*/ 175 w 187"/>
              <a:gd name="T9" fmla="*/ 229 h 894"/>
              <a:gd name="T10" fmla="*/ 139 w 187"/>
              <a:gd name="T11" fmla="*/ 105 h 894"/>
              <a:gd name="T12" fmla="*/ 107 w 187"/>
              <a:gd name="T13" fmla="*/ 46 h 894"/>
              <a:gd name="T14" fmla="*/ 66 w 187"/>
              <a:gd name="T15" fmla="*/ 0 h 894"/>
              <a:gd name="T16" fmla="*/ 103 w 187"/>
              <a:gd name="T17" fmla="*/ 225 h 894"/>
              <a:gd name="T18" fmla="*/ 68 w 187"/>
              <a:gd name="T19" fmla="*/ 448 h 894"/>
              <a:gd name="T20" fmla="*/ 8 w 187"/>
              <a:gd name="T21" fmla="*/ 664 h 894"/>
              <a:gd name="T22" fmla="*/ 8 w 187"/>
              <a:gd name="T23" fmla="*/ 786 h 894"/>
              <a:gd name="T24" fmla="*/ 56 w 187"/>
              <a:gd name="T25" fmla="*/ 884 h 894"/>
              <a:gd name="T26" fmla="*/ 123 w 187"/>
              <a:gd name="T27" fmla="*/ 855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7" h="894">
                <a:moveTo>
                  <a:pt x="123" y="855"/>
                </a:moveTo>
                <a:cubicBezTo>
                  <a:pt x="137" y="833"/>
                  <a:pt x="139" y="805"/>
                  <a:pt x="137" y="779"/>
                </a:cubicBezTo>
                <a:cubicBezTo>
                  <a:pt x="134" y="716"/>
                  <a:pt x="116" y="654"/>
                  <a:pt x="123" y="592"/>
                </a:cubicBezTo>
                <a:cubicBezTo>
                  <a:pt x="128" y="557"/>
                  <a:pt x="141" y="523"/>
                  <a:pt x="151" y="490"/>
                </a:cubicBezTo>
                <a:cubicBezTo>
                  <a:pt x="176" y="406"/>
                  <a:pt x="187" y="316"/>
                  <a:pt x="175" y="229"/>
                </a:cubicBezTo>
                <a:cubicBezTo>
                  <a:pt x="169" y="186"/>
                  <a:pt x="157" y="144"/>
                  <a:pt x="139" y="105"/>
                </a:cubicBezTo>
                <a:cubicBezTo>
                  <a:pt x="130" y="84"/>
                  <a:pt x="119" y="65"/>
                  <a:pt x="107" y="46"/>
                </a:cubicBezTo>
                <a:cubicBezTo>
                  <a:pt x="99" y="35"/>
                  <a:pt x="80" y="0"/>
                  <a:pt x="66" y="0"/>
                </a:cubicBezTo>
                <a:cubicBezTo>
                  <a:pt x="83" y="76"/>
                  <a:pt x="107" y="146"/>
                  <a:pt x="103" y="225"/>
                </a:cubicBezTo>
                <a:cubicBezTo>
                  <a:pt x="100" y="300"/>
                  <a:pt x="88" y="375"/>
                  <a:pt x="68" y="448"/>
                </a:cubicBezTo>
                <a:cubicBezTo>
                  <a:pt x="48" y="520"/>
                  <a:pt x="20" y="590"/>
                  <a:pt x="8" y="664"/>
                </a:cubicBezTo>
                <a:cubicBezTo>
                  <a:pt x="2" y="704"/>
                  <a:pt x="0" y="746"/>
                  <a:pt x="8" y="786"/>
                </a:cubicBezTo>
                <a:cubicBezTo>
                  <a:pt x="13" y="814"/>
                  <a:pt x="26" y="873"/>
                  <a:pt x="56" y="884"/>
                </a:cubicBezTo>
                <a:cubicBezTo>
                  <a:pt x="80" y="894"/>
                  <a:pt x="111" y="875"/>
                  <a:pt x="123" y="855"/>
                </a:cubicBezTo>
                <a:close/>
              </a:path>
            </a:pathLst>
          </a:custGeom>
          <a:solidFill>
            <a:srgbClr val="0082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371" name="Freeform 2509"/>
          <p:cNvSpPr>
            <a:spLocks/>
          </p:cNvSpPr>
          <p:nvPr userDrawn="1"/>
        </p:nvSpPr>
        <p:spPr bwMode="auto">
          <a:xfrm>
            <a:off x="2403005" y="3977883"/>
            <a:ext cx="79641" cy="445682"/>
          </a:xfrm>
          <a:custGeom>
            <a:avLst/>
            <a:gdLst>
              <a:gd name="T0" fmla="*/ 104 w 134"/>
              <a:gd name="T1" fmla="*/ 545 h 749"/>
              <a:gd name="T2" fmla="*/ 98 w 134"/>
              <a:gd name="T3" fmla="*/ 493 h 749"/>
              <a:gd name="T4" fmla="*/ 121 w 134"/>
              <a:gd name="T5" fmla="*/ 385 h 749"/>
              <a:gd name="T6" fmla="*/ 109 w 134"/>
              <a:gd name="T7" fmla="*/ 307 h 749"/>
              <a:gd name="T8" fmla="*/ 123 w 134"/>
              <a:gd name="T9" fmla="*/ 212 h 749"/>
              <a:gd name="T10" fmla="*/ 132 w 134"/>
              <a:gd name="T11" fmla="*/ 161 h 749"/>
              <a:gd name="T12" fmla="*/ 120 w 134"/>
              <a:gd name="T13" fmla="*/ 122 h 749"/>
              <a:gd name="T14" fmla="*/ 90 w 134"/>
              <a:gd name="T15" fmla="*/ 0 h 749"/>
              <a:gd name="T16" fmla="*/ 66 w 134"/>
              <a:gd name="T17" fmla="*/ 34 h 749"/>
              <a:gd name="T18" fmla="*/ 48 w 134"/>
              <a:gd name="T19" fmla="*/ 256 h 749"/>
              <a:gd name="T20" fmla="*/ 21 w 134"/>
              <a:gd name="T21" fmla="*/ 337 h 749"/>
              <a:gd name="T22" fmla="*/ 35 w 134"/>
              <a:gd name="T23" fmla="*/ 513 h 749"/>
              <a:gd name="T24" fmla="*/ 12 w 134"/>
              <a:gd name="T25" fmla="*/ 611 h 749"/>
              <a:gd name="T26" fmla="*/ 13 w 134"/>
              <a:gd name="T27" fmla="*/ 710 h 749"/>
              <a:gd name="T28" fmla="*/ 61 w 134"/>
              <a:gd name="T29" fmla="*/ 741 h 749"/>
              <a:gd name="T30" fmla="*/ 96 w 134"/>
              <a:gd name="T31" fmla="*/ 686 h 749"/>
              <a:gd name="T32" fmla="*/ 104 w 134"/>
              <a:gd name="T33" fmla="*/ 545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749">
                <a:moveTo>
                  <a:pt x="104" y="545"/>
                </a:moveTo>
                <a:cubicBezTo>
                  <a:pt x="101" y="528"/>
                  <a:pt x="97" y="511"/>
                  <a:pt x="98" y="493"/>
                </a:cubicBezTo>
                <a:cubicBezTo>
                  <a:pt x="99" y="456"/>
                  <a:pt x="120" y="422"/>
                  <a:pt x="121" y="385"/>
                </a:cubicBezTo>
                <a:cubicBezTo>
                  <a:pt x="121" y="359"/>
                  <a:pt x="111" y="334"/>
                  <a:pt x="109" y="307"/>
                </a:cubicBezTo>
                <a:cubicBezTo>
                  <a:pt x="106" y="275"/>
                  <a:pt x="114" y="243"/>
                  <a:pt x="123" y="212"/>
                </a:cubicBezTo>
                <a:cubicBezTo>
                  <a:pt x="128" y="196"/>
                  <a:pt x="134" y="179"/>
                  <a:pt x="132" y="161"/>
                </a:cubicBezTo>
                <a:cubicBezTo>
                  <a:pt x="131" y="148"/>
                  <a:pt x="125" y="135"/>
                  <a:pt x="120" y="122"/>
                </a:cubicBezTo>
                <a:cubicBezTo>
                  <a:pt x="104" y="83"/>
                  <a:pt x="94" y="42"/>
                  <a:pt x="90" y="0"/>
                </a:cubicBezTo>
                <a:cubicBezTo>
                  <a:pt x="77" y="6"/>
                  <a:pt x="70" y="20"/>
                  <a:pt x="66" y="34"/>
                </a:cubicBezTo>
                <a:cubicBezTo>
                  <a:pt x="45" y="106"/>
                  <a:pt x="69" y="185"/>
                  <a:pt x="48" y="256"/>
                </a:cubicBezTo>
                <a:cubicBezTo>
                  <a:pt x="40" y="284"/>
                  <a:pt x="26" y="309"/>
                  <a:pt x="21" y="337"/>
                </a:cubicBezTo>
                <a:cubicBezTo>
                  <a:pt x="10" y="395"/>
                  <a:pt x="38" y="454"/>
                  <a:pt x="35" y="513"/>
                </a:cubicBezTo>
                <a:cubicBezTo>
                  <a:pt x="33" y="547"/>
                  <a:pt x="20" y="579"/>
                  <a:pt x="12" y="611"/>
                </a:cubicBezTo>
                <a:cubicBezTo>
                  <a:pt x="4" y="644"/>
                  <a:pt x="0" y="679"/>
                  <a:pt x="13" y="710"/>
                </a:cubicBezTo>
                <a:cubicBezTo>
                  <a:pt x="21" y="726"/>
                  <a:pt x="41" y="749"/>
                  <a:pt x="61" y="741"/>
                </a:cubicBezTo>
                <a:cubicBezTo>
                  <a:pt x="78" y="735"/>
                  <a:pt x="91" y="701"/>
                  <a:pt x="96" y="686"/>
                </a:cubicBezTo>
                <a:cubicBezTo>
                  <a:pt x="113" y="641"/>
                  <a:pt x="113" y="592"/>
                  <a:pt x="104" y="545"/>
                </a:cubicBezTo>
                <a:close/>
              </a:path>
            </a:pathLst>
          </a:custGeom>
          <a:solidFill>
            <a:srgbClr val="0082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372" name="Freeform 2510"/>
          <p:cNvSpPr>
            <a:spLocks/>
          </p:cNvSpPr>
          <p:nvPr userDrawn="1"/>
        </p:nvSpPr>
        <p:spPr bwMode="auto">
          <a:xfrm>
            <a:off x="2577605" y="4124911"/>
            <a:ext cx="231265" cy="240454"/>
          </a:xfrm>
          <a:custGeom>
            <a:avLst/>
            <a:gdLst>
              <a:gd name="T0" fmla="*/ 317 w 386"/>
              <a:gd name="T1" fmla="*/ 30 h 404"/>
              <a:gd name="T2" fmla="*/ 260 w 386"/>
              <a:gd name="T3" fmla="*/ 10 h 404"/>
              <a:gd name="T4" fmla="*/ 116 w 386"/>
              <a:gd name="T5" fmla="*/ 53 h 404"/>
              <a:gd name="T6" fmla="*/ 45 w 386"/>
              <a:gd name="T7" fmla="*/ 207 h 404"/>
              <a:gd name="T8" fmla="*/ 10 w 386"/>
              <a:gd name="T9" fmla="*/ 343 h 404"/>
              <a:gd name="T10" fmla="*/ 0 w 386"/>
              <a:gd name="T11" fmla="*/ 404 h 404"/>
              <a:gd name="T12" fmla="*/ 255 w 386"/>
              <a:gd name="T13" fmla="*/ 321 h 404"/>
              <a:gd name="T14" fmla="*/ 334 w 386"/>
              <a:gd name="T15" fmla="*/ 276 h 404"/>
              <a:gd name="T16" fmla="*/ 361 w 386"/>
              <a:gd name="T17" fmla="*/ 220 h 404"/>
              <a:gd name="T18" fmla="*/ 386 w 386"/>
              <a:gd name="T19" fmla="*/ 92 h 404"/>
              <a:gd name="T20" fmla="*/ 317 w 386"/>
              <a:gd name="T21" fmla="*/ 3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6" h="404">
                <a:moveTo>
                  <a:pt x="317" y="30"/>
                </a:moveTo>
                <a:cubicBezTo>
                  <a:pt x="298" y="22"/>
                  <a:pt x="280" y="14"/>
                  <a:pt x="260" y="10"/>
                </a:cubicBezTo>
                <a:cubicBezTo>
                  <a:pt x="209" y="0"/>
                  <a:pt x="153" y="16"/>
                  <a:pt x="116" y="53"/>
                </a:cubicBezTo>
                <a:cubicBezTo>
                  <a:pt x="75" y="93"/>
                  <a:pt x="59" y="151"/>
                  <a:pt x="45" y="207"/>
                </a:cubicBezTo>
                <a:cubicBezTo>
                  <a:pt x="34" y="252"/>
                  <a:pt x="22" y="298"/>
                  <a:pt x="10" y="343"/>
                </a:cubicBezTo>
                <a:cubicBezTo>
                  <a:pt x="5" y="363"/>
                  <a:pt x="0" y="384"/>
                  <a:pt x="0" y="404"/>
                </a:cubicBezTo>
                <a:cubicBezTo>
                  <a:pt x="85" y="379"/>
                  <a:pt x="171" y="351"/>
                  <a:pt x="255" y="321"/>
                </a:cubicBezTo>
                <a:cubicBezTo>
                  <a:pt x="284" y="311"/>
                  <a:pt x="314" y="299"/>
                  <a:pt x="334" y="276"/>
                </a:cubicBezTo>
                <a:cubicBezTo>
                  <a:pt x="347" y="260"/>
                  <a:pt x="355" y="240"/>
                  <a:pt x="361" y="220"/>
                </a:cubicBezTo>
                <a:cubicBezTo>
                  <a:pt x="373" y="180"/>
                  <a:pt x="386" y="134"/>
                  <a:pt x="386" y="92"/>
                </a:cubicBezTo>
                <a:cubicBezTo>
                  <a:pt x="385" y="57"/>
                  <a:pt x="345" y="42"/>
                  <a:pt x="317" y="30"/>
                </a:cubicBezTo>
                <a:close/>
              </a:path>
            </a:pathLst>
          </a:custGeom>
          <a:solidFill>
            <a:srgbClr val="0082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373" name="Freeform 2511"/>
          <p:cNvSpPr>
            <a:spLocks/>
          </p:cNvSpPr>
          <p:nvPr userDrawn="1"/>
        </p:nvSpPr>
        <p:spPr bwMode="auto">
          <a:xfrm>
            <a:off x="1756691" y="3814008"/>
            <a:ext cx="212886" cy="603431"/>
          </a:xfrm>
          <a:custGeom>
            <a:avLst/>
            <a:gdLst>
              <a:gd name="T0" fmla="*/ 7 w 357"/>
              <a:gd name="T1" fmla="*/ 826 h 1016"/>
              <a:gd name="T2" fmla="*/ 78 w 357"/>
              <a:gd name="T3" fmla="*/ 599 h 1016"/>
              <a:gd name="T4" fmla="*/ 119 w 357"/>
              <a:gd name="T5" fmla="*/ 527 h 1016"/>
              <a:gd name="T6" fmla="*/ 127 w 357"/>
              <a:gd name="T7" fmla="*/ 370 h 1016"/>
              <a:gd name="T8" fmla="*/ 105 w 357"/>
              <a:gd name="T9" fmla="*/ 212 h 1016"/>
              <a:gd name="T10" fmla="*/ 198 w 357"/>
              <a:gd name="T11" fmla="*/ 0 h 1016"/>
              <a:gd name="T12" fmla="*/ 186 w 357"/>
              <a:gd name="T13" fmla="*/ 99 h 1016"/>
              <a:gd name="T14" fmla="*/ 227 w 357"/>
              <a:gd name="T15" fmla="*/ 399 h 1016"/>
              <a:gd name="T16" fmla="*/ 338 w 357"/>
              <a:gd name="T17" fmla="*/ 592 h 1016"/>
              <a:gd name="T18" fmla="*/ 336 w 357"/>
              <a:gd name="T19" fmla="*/ 777 h 1016"/>
              <a:gd name="T20" fmla="*/ 275 w 357"/>
              <a:gd name="T21" fmla="*/ 916 h 1016"/>
              <a:gd name="T22" fmla="*/ 105 w 357"/>
              <a:gd name="T23" fmla="*/ 982 h 1016"/>
              <a:gd name="T24" fmla="*/ 7 w 357"/>
              <a:gd name="T25" fmla="*/ 826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7" h="1016">
                <a:moveTo>
                  <a:pt x="7" y="826"/>
                </a:moveTo>
                <a:cubicBezTo>
                  <a:pt x="0" y="745"/>
                  <a:pt x="34" y="667"/>
                  <a:pt x="78" y="599"/>
                </a:cubicBezTo>
                <a:cubicBezTo>
                  <a:pt x="93" y="576"/>
                  <a:pt x="109" y="553"/>
                  <a:pt x="119" y="527"/>
                </a:cubicBezTo>
                <a:cubicBezTo>
                  <a:pt x="139" y="478"/>
                  <a:pt x="136" y="422"/>
                  <a:pt x="127" y="370"/>
                </a:cubicBezTo>
                <a:cubicBezTo>
                  <a:pt x="118" y="318"/>
                  <a:pt x="104" y="265"/>
                  <a:pt x="105" y="212"/>
                </a:cubicBezTo>
                <a:cubicBezTo>
                  <a:pt x="106" y="133"/>
                  <a:pt x="140" y="54"/>
                  <a:pt x="198" y="0"/>
                </a:cubicBezTo>
                <a:cubicBezTo>
                  <a:pt x="205" y="33"/>
                  <a:pt x="193" y="66"/>
                  <a:pt x="186" y="99"/>
                </a:cubicBezTo>
                <a:cubicBezTo>
                  <a:pt x="162" y="200"/>
                  <a:pt x="178" y="309"/>
                  <a:pt x="227" y="399"/>
                </a:cubicBezTo>
                <a:cubicBezTo>
                  <a:pt x="263" y="464"/>
                  <a:pt x="316" y="521"/>
                  <a:pt x="338" y="592"/>
                </a:cubicBezTo>
                <a:cubicBezTo>
                  <a:pt x="357" y="652"/>
                  <a:pt x="351" y="716"/>
                  <a:pt x="336" y="777"/>
                </a:cubicBezTo>
                <a:cubicBezTo>
                  <a:pt x="324" y="826"/>
                  <a:pt x="306" y="875"/>
                  <a:pt x="275" y="916"/>
                </a:cubicBezTo>
                <a:cubicBezTo>
                  <a:pt x="236" y="967"/>
                  <a:pt x="168" y="1016"/>
                  <a:pt x="105" y="982"/>
                </a:cubicBezTo>
                <a:cubicBezTo>
                  <a:pt x="48" y="953"/>
                  <a:pt x="12" y="888"/>
                  <a:pt x="7" y="826"/>
                </a:cubicBezTo>
                <a:close/>
              </a:path>
            </a:pathLst>
          </a:custGeom>
          <a:solidFill>
            <a:srgbClr val="0053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374" name="Freeform 2512"/>
          <p:cNvSpPr>
            <a:spLocks/>
          </p:cNvSpPr>
          <p:nvPr userDrawn="1"/>
        </p:nvSpPr>
        <p:spPr bwMode="auto">
          <a:xfrm>
            <a:off x="1658672" y="3547519"/>
            <a:ext cx="174597" cy="836227"/>
          </a:xfrm>
          <a:custGeom>
            <a:avLst/>
            <a:gdLst>
              <a:gd name="T0" fmla="*/ 102 w 294"/>
              <a:gd name="T1" fmla="*/ 1347 h 1408"/>
              <a:gd name="T2" fmla="*/ 79 w 294"/>
              <a:gd name="T3" fmla="*/ 1227 h 1408"/>
              <a:gd name="T4" fmla="*/ 101 w 294"/>
              <a:gd name="T5" fmla="*/ 933 h 1408"/>
              <a:gd name="T6" fmla="*/ 57 w 294"/>
              <a:gd name="T7" fmla="*/ 771 h 1408"/>
              <a:gd name="T8" fmla="*/ 20 w 294"/>
              <a:gd name="T9" fmla="*/ 361 h 1408"/>
              <a:gd name="T10" fmla="*/ 76 w 294"/>
              <a:gd name="T11" fmla="*/ 165 h 1408"/>
              <a:gd name="T12" fmla="*/ 127 w 294"/>
              <a:gd name="T13" fmla="*/ 73 h 1408"/>
              <a:gd name="T14" fmla="*/ 191 w 294"/>
              <a:gd name="T15" fmla="*/ 0 h 1408"/>
              <a:gd name="T16" fmla="*/ 132 w 294"/>
              <a:gd name="T17" fmla="*/ 354 h 1408"/>
              <a:gd name="T18" fmla="*/ 188 w 294"/>
              <a:gd name="T19" fmla="*/ 706 h 1408"/>
              <a:gd name="T20" fmla="*/ 282 w 294"/>
              <a:gd name="T21" fmla="*/ 1046 h 1408"/>
              <a:gd name="T22" fmla="*/ 283 w 294"/>
              <a:gd name="T23" fmla="*/ 1238 h 1408"/>
              <a:gd name="T24" fmla="*/ 206 w 294"/>
              <a:gd name="T25" fmla="*/ 1393 h 1408"/>
              <a:gd name="T26" fmla="*/ 102 w 294"/>
              <a:gd name="T27" fmla="*/ 1347 h 1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1408">
                <a:moveTo>
                  <a:pt x="102" y="1347"/>
                </a:moveTo>
                <a:cubicBezTo>
                  <a:pt x="80" y="1312"/>
                  <a:pt x="77" y="1268"/>
                  <a:pt x="79" y="1227"/>
                </a:cubicBezTo>
                <a:cubicBezTo>
                  <a:pt x="83" y="1129"/>
                  <a:pt x="113" y="1031"/>
                  <a:pt x="101" y="933"/>
                </a:cubicBezTo>
                <a:cubicBezTo>
                  <a:pt x="94" y="877"/>
                  <a:pt x="74" y="825"/>
                  <a:pt x="57" y="771"/>
                </a:cubicBezTo>
                <a:cubicBezTo>
                  <a:pt x="17" y="639"/>
                  <a:pt x="0" y="498"/>
                  <a:pt x="20" y="361"/>
                </a:cubicBezTo>
                <a:cubicBezTo>
                  <a:pt x="29" y="293"/>
                  <a:pt x="48" y="227"/>
                  <a:pt x="76" y="165"/>
                </a:cubicBezTo>
                <a:cubicBezTo>
                  <a:pt x="91" y="133"/>
                  <a:pt x="108" y="102"/>
                  <a:pt x="127" y="73"/>
                </a:cubicBezTo>
                <a:cubicBezTo>
                  <a:pt x="139" y="55"/>
                  <a:pt x="169" y="0"/>
                  <a:pt x="191" y="0"/>
                </a:cubicBezTo>
                <a:cubicBezTo>
                  <a:pt x="164" y="120"/>
                  <a:pt x="127" y="230"/>
                  <a:pt x="132" y="354"/>
                </a:cubicBezTo>
                <a:cubicBezTo>
                  <a:pt x="137" y="473"/>
                  <a:pt x="156" y="591"/>
                  <a:pt x="188" y="706"/>
                </a:cubicBezTo>
                <a:cubicBezTo>
                  <a:pt x="219" y="819"/>
                  <a:pt x="264" y="930"/>
                  <a:pt x="282" y="1046"/>
                </a:cubicBezTo>
                <a:cubicBezTo>
                  <a:pt x="293" y="1109"/>
                  <a:pt x="294" y="1175"/>
                  <a:pt x="283" y="1238"/>
                </a:cubicBezTo>
                <a:cubicBezTo>
                  <a:pt x="275" y="1283"/>
                  <a:pt x="254" y="1375"/>
                  <a:pt x="206" y="1393"/>
                </a:cubicBezTo>
                <a:cubicBezTo>
                  <a:pt x="169" y="1408"/>
                  <a:pt x="121" y="1378"/>
                  <a:pt x="102" y="1347"/>
                </a:cubicBezTo>
                <a:close/>
              </a:path>
            </a:pathLst>
          </a:custGeom>
          <a:solidFill>
            <a:srgbClr val="0082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375" name="Freeform 2513"/>
          <p:cNvSpPr>
            <a:spLocks/>
          </p:cNvSpPr>
          <p:nvPr userDrawn="1"/>
        </p:nvSpPr>
        <p:spPr bwMode="auto">
          <a:xfrm>
            <a:off x="1473356" y="3552111"/>
            <a:ext cx="127119" cy="699920"/>
          </a:xfrm>
          <a:custGeom>
            <a:avLst/>
            <a:gdLst>
              <a:gd name="T0" fmla="*/ 47 w 212"/>
              <a:gd name="T1" fmla="*/ 859 h 1180"/>
              <a:gd name="T2" fmla="*/ 58 w 212"/>
              <a:gd name="T3" fmla="*/ 777 h 1180"/>
              <a:gd name="T4" fmla="*/ 21 w 212"/>
              <a:gd name="T5" fmla="*/ 607 h 1180"/>
              <a:gd name="T6" fmla="*/ 40 w 212"/>
              <a:gd name="T7" fmla="*/ 484 h 1180"/>
              <a:gd name="T8" fmla="*/ 17 w 212"/>
              <a:gd name="T9" fmla="*/ 334 h 1180"/>
              <a:gd name="T10" fmla="*/ 3 w 212"/>
              <a:gd name="T11" fmla="*/ 254 h 1180"/>
              <a:gd name="T12" fmla="*/ 22 w 212"/>
              <a:gd name="T13" fmla="*/ 192 h 1180"/>
              <a:gd name="T14" fmla="*/ 70 w 212"/>
              <a:gd name="T15" fmla="*/ 0 h 1180"/>
              <a:gd name="T16" fmla="*/ 107 w 212"/>
              <a:gd name="T17" fmla="*/ 53 h 1180"/>
              <a:gd name="T18" fmla="*/ 135 w 212"/>
              <a:gd name="T19" fmla="*/ 404 h 1180"/>
              <a:gd name="T20" fmla="*/ 178 w 212"/>
              <a:gd name="T21" fmla="*/ 531 h 1180"/>
              <a:gd name="T22" fmla="*/ 156 w 212"/>
              <a:gd name="T23" fmla="*/ 808 h 1180"/>
              <a:gd name="T24" fmla="*/ 192 w 212"/>
              <a:gd name="T25" fmla="*/ 963 h 1180"/>
              <a:gd name="T26" fmla="*/ 190 w 212"/>
              <a:gd name="T27" fmla="*/ 1119 h 1180"/>
              <a:gd name="T28" fmla="*/ 115 w 212"/>
              <a:gd name="T29" fmla="*/ 1168 h 1180"/>
              <a:gd name="T30" fmla="*/ 59 w 212"/>
              <a:gd name="T31" fmla="*/ 1081 h 1180"/>
              <a:gd name="T32" fmla="*/ 47 w 212"/>
              <a:gd name="T33" fmla="*/ 859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2" h="1180">
                <a:moveTo>
                  <a:pt x="47" y="859"/>
                </a:moveTo>
                <a:cubicBezTo>
                  <a:pt x="52" y="832"/>
                  <a:pt x="58" y="805"/>
                  <a:pt x="58" y="777"/>
                </a:cubicBezTo>
                <a:cubicBezTo>
                  <a:pt x="56" y="719"/>
                  <a:pt x="22" y="665"/>
                  <a:pt x="21" y="607"/>
                </a:cubicBezTo>
                <a:cubicBezTo>
                  <a:pt x="20" y="566"/>
                  <a:pt x="36" y="526"/>
                  <a:pt x="40" y="484"/>
                </a:cubicBezTo>
                <a:cubicBezTo>
                  <a:pt x="45" y="434"/>
                  <a:pt x="32" y="383"/>
                  <a:pt x="17" y="334"/>
                </a:cubicBezTo>
                <a:cubicBezTo>
                  <a:pt x="9" y="308"/>
                  <a:pt x="0" y="281"/>
                  <a:pt x="3" y="254"/>
                </a:cubicBezTo>
                <a:cubicBezTo>
                  <a:pt x="5" y="232"/>
                  <a:pt x="14" y="212"/>
                  <a:pt x="22" y="192"/>
                </a:cubicBezTo>
                <a:cubicBezTo>
                  <a:pt x="47" y="131"/>
                  <a:pt x="63" y="66"/>
                  <a:pt x="70" y="0"/>
                </a:cubicBezTo>
                <a:cubicBezTo>
                  <a:pt x="90" y="9"/>
                  <a:pt x="101" y="32"/>
                  <a:pt x="107" y="53"/>
                </a:cubicBezTo>
                <a:cubicBezTo>
                  <a:pt x="140" y="166"/>
                  <a:pt x="103" y="291"/>
                  <a:pt x="135" y="404"/>
                </a:cubicBezTo>
                <a:cubicBezTo>
                  <a:pt x="148" y="447"/>
                  <a:pt x="170" y="487"/>
                  <a:pt x="178" y="531"/>
                </a:cubicBezTo>
                <a:cubicBezTo>
                  <a:pt x="195" y="623"/>
                  <a:pt x="151" y="715"/>
                  <a:pt x="156" y="808"/>
                </a:cubicBezTo>
                <a:cubicBezTo>
                  <a:pt x="160" y="861"/>
                  <a:pt x="179" y="912"/>
                  <a:pt x="192" y="963"/>
                </a:cubicBezTo>
                <a:cubicBezTo>
                  <a:pt x="206" y="1014"/>
                  <a:pt x="212" y="1071"/>
                  <a:pt x="190" y="1119"/>
                </a:cubicBezTo>
                <a:cubicBezTo>
                  <a:pt x="179" y="1144"/>
                  <a:pt x="146" y="1180"/>
                  <a:pt x="115" y="1168"/>
                </a:cubicBezTo>
                <a:cubicBezTo>
                  <a:pt x="88" y="1158"/>
                  <a:pt x="68" y="1105"/>
                  <a:pt x="59" y="1081"/>
                </a:cubicBezTo>
                <a:cubicBezTo>
                  <a:pt x="34" y="1010"/>
                  <a:pt x="34" y="932"/>
                  <a:pt x="47" y="859"/>
                </a:cubicBezTo>
                <a:close/>
              </a:path>
            </a:pathLst>
          </a:custGeom>
          <a:solidFill>
            <a:srgbClr val="0082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376" name="Freeform 2514"/>
          <p:cNvSpPr>
            <a:spLocks/>
          </p:cNvSpPr>
          <p:nvPr userDrawn="1"/>
        </p:nvSpPr>
        <p:spPr bwMode="auto">
          <a:xfrm>
            <a:off x="1943542" y="4060586"/>
            <a:ext cx="134777" cy="382888"/>
          </a:xfrm>
          <a:custGeom>
            <a:avLst/>
            <a:gdLst>
              <a:gd name="T0" fmla="*/ 4 w 226"/>
              <a:gd name="T1" fmla="*/ 524 h 645"/>
              <a:gd name="T2" fmla="*/ 49 w 226"/>
              <a:gd name="T3" fmla="*/ 380 h 645"/>
              <a:gd name="T4" fmla="*/ 76 w 226"/>
              <a:gd name="T5" fmla="*/ 335 h 645"/>
              <a:gd name="T6" fmla="*/ 81 w 226"/>
              <a:gd name="T7" fmla="*/ 235 h 645"/>
              <a:gd name="T8" fmla="*/ 66 w 226"/>
              <a:gd name="T9" fmla="*/ 135 h 645"/>
              <a:gd name="T10" fmla="*/ 126 w 226"/>
              <a:gd name="T11" fmla="*/ 0 h 645"/>
              <a:gd name="T12" fmla="*/ 118 w 226"/>
              <a:gd name="T13" fmla="*/ 63 h 645"/>
              <a:gd name="T14" fmla="*/ 144 w 226"/>
              <a:gd name="T15" fmla="*/ 254 h 645"/>
              <a:gd name="T16" fmla="*/ 215 w 226"/>
              <a:gd name="T17" fmla="*/ 376 h 645"/>
              <a:gd name="T18" fmla="*/ 213 w 226"/>
              <a:gd name="T19" fmla="*/ 493 h 645"/>
              <a:gd name="T20" fmla="*/ 174 w 226"/>
              <a:gd name="T21" fmla="*/ 581 h 645"/>
              <a:gd name="T22" fmla="*/ 66 w 226"/>
              <a:gd name="T23" fmla="*/ 624 h 645"/>
              <a:gd name="T24" fmla="*/ 4 w 226"/>
              <a:gd name="T25" fmla="*/ 524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 h="645">
                <a:moveTo>
                  <a:pt x="4" y="524"/>
                </a:moveTo>
                <a:cubicBezTo>
                  <a:pt x="0" y="473"/>
                  <a:pt x="21" y="423"/>
                  <a:pt x="49" y="380"/>
                </a:cubicBezTo>
                <a:cubicBezTo>
                  <a:pt x="59" y="366"/>
                  <a:pt x="69" y="351"/>
                  <a:pt x="76" y="335"/>
                </a:cubicBezTo>
                <a:cubicBezTo>
                  <a:pt x="88" y="304"/>
                  <a:pt x="86" y="268"/>
                  <a:pt x="81" y="235"/>
                </a:cubicBezTo>
                <a:cubicBezTo>
                  <a:pt x="75" y="202"/>
                  <a:pt x="66" y="169"/>
                  <a:pt x="66" y="135"/>
                </a:cubicBezTo>
                <a:cubicBezTo>
                  <a:pt x="67" y="84"/>
                  <a:pt x="89" y="35"/>
                  <a:pt x="126" y="0"/>
                </a:cubicBezTo>
                <a:cubicBezTo>
                  <a:pt x="130" y="21"/>
                  <a:pt x="123" y="42"/>
                  <a:pt x="118" y="63"/>
                </a:cubicBezTo>
                <a:cubicBezTo>
                  <a:pt x="103" y="127"/>
                  <a:pt x="113" y="196"/>
                  <a:pt x="144" y="254"/>
                </a:cubicBezTo>
                <a:cubicBezTo>
                  <a:pt x="167" y="295"/>
                  <a:pt x="201" y="331"/>
                  <a:pt x="215" y="376"/>
                </a:cubicBezTo>
                <a:cubicBezTo>
                  <a:pt x="226" y="414"/>
                  <a:pt x="223" y="455"/>
                  <a:pt x="213" y="493"/>
                </a:cubicBezTo>
                <a:cubicBezTo>
                  <a:pt x="206" y="525"/>
                  <a:pt x="194" y="556"/>
                  <a:pt x="174" y="581"/>
                </a:cubicBezTo>
                <a:cubicBezTo>
                  <a:pt x="150" y="614"/>
                  <a:pt x="107" y="645"/>
                  <a:pt x="66" y="624"/>
                </a:cubicBezTo>
                <a:cubicBezTo>
                  <a:pt x="30" y="605"/>
                  <a:pt x="7" y="564"/>
                  <a:pt x="4" y="524"/>
                </a:cubicBezTo>
                <a:close/>
              </a:path>
            </a:pathLst>
          </a:custGeom>
          <a:solidFill>
            <a:srgbClr val="0053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377" name="Freeform 2515"/>
          <p:cNvSpPr>
            <a:spLocks/>
          </p:cNvSpPr>
          <p:nvPr userDrawn="1"/>
        </p:nvSpPr>
        <p:spPr bwMode="auto">
          <a:xfrm>
            <a:off x="1886872" y="3907433"/>
            <a:ext cx="111804" cy="531449"/>
          </a:xfrm>
          <a:custGeom>
            <a:avLst/>
            <a:gdLst>
              <a:gd name="T0" fmla="*/ 65 w 187"/>
              <a:gd name="T1" fmla="*/ 855 h 894"/>
              <a:gd name="T2" fmla="*/ 50 w 187"/>
              <a:gd name="T3" fmla="*/ 779 h 894"/>
              <a:gd name="T4" fmla="*/ 64 w 187"/>
              <a:gd name="T5" fmla="*/ 592 h 894"/>
              <a:gd name="T6" fmla="*/ 37 w 187"/>
              <a:gd name="T7" fmla="*/ 490 h 894"/>
              <a:gd name="T8" fmla="*/ 13 w 187"/>
              <a:gd name="T9" fmla="*/ 229 h 894"/>
              <a:gd name="T10" fmla="*/ 49 w 187"/>
              <a:gd name="T11" fmla="*/ 105 h 894"/>
              <a:gd name="T12" fmla="*/ 81 w 187"/>
              <a:gd name="T13" fmla="*/ 46 h 894"/>
              <a:gd name="T14" fmla="*/ 121 w 187"/>
              <a:gd name="T15" fmla="*/ 0 h 894"/>
              <a:gd name="T16" fmla="*/ 84 w 187"/>
              <a:gd name="T17" fmla="*/ 225 h 894"/>
              <a:gd name="T18" fmla="*/ 119 w 187"/>
              <a:gd name="T19" fmla="*/ 448 h 894"/>
              <a:gd name="T20" fmla="*/ 180 w 187"/>
              <a:gd name="T21" fmla="*/ 664 h 894"/>
              <a:gd name="T22" fmla="*/ 180 w 187"/>
              <a:gd name="T23" fmla="*/ 786 h 894"/>
              <a:gd name="T24" fmla="*/ 131 w 187"/>
              <a:gd name="T25" fmla="*/ 884 h 894"/>
              <a:gd name="T26" fmla="*/ 65 w 187"/>
              <a:gd name="T27" fmla="*/ 855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7" h="894">
                <a:moveTo>
                  <a:pt x="65" y="855"/>
                </a:moveTo>
                <a:cubicBezTo>
                  <a:pt x="51" y="833"/>
                  <a:pt x="49" y="805"/>
                  <a:pt x="50" y="779"/>
                </a:cubicBezTo>
                <a:cubicBezTo>
                  <a:pt x="53" y="716"/>
                  <a:pt x="72" y="654"/>
                  <a:pt x="64" y="592"/>
                </a:cubicBezTo>
                <a:cubicBezTo>
                  <a:pt x="60" y="557"/>
                  <a:pt x="47" y="523"/>
                  <a:pt x="37" y="490"/>
                </a:cubicBezTo>
                <a:cubicBezTo>
                  <a:pt x="11" y="406"/>
                  <a:pt x="0" y="316"/>
                  <a:pt x="13" y="229"/>
                </a:cubicBezTo>
                <a:cubicBezTo>
                  <a:pt x="19" y="186"/>
                  <a:pt x="31" y="144"/>
                  <a:pt x="49" y="105"/>
                </a:cubicBezTo>
                <a:cubicBezTo>
                  <a:pt x="58" y="84"/>
                  <a:pt x="69" y="65"/>
                  <a:pt x="81" y="46"/>
                </a:cubicBezTo>
                <a:cubicBezTo>
                  <a:pt x="88" y="35"/>
                  <a:pt x="108" y="0"/>
                  <a:pt x="121" y="0"/>
                </a:cubicBezTo>
                <a:cubicBezTo>
                  <a:pt x="104" y="76"/>
                  <a:pt x="81" y="146"/>
                  <a:pt x="84" y="225"/>
                </a:cubicBezTo>
                <a:cubicBezTo>
                  <a:pt x="87" y="300"/>
                  <a:pt x="99" y="375"/>
                  <a:pt x="119" y="448"/>
                </a:cubicBezTo>
                <a:cubicBezTo>
                  <a:pt x="139" y="520"/>
                  <a:pt x="168" y="590"/>
                  <a:pt x="180" y="664"/>
                </a:cubicBezTo>
                <a:cubicBezTo>
                  <a:pt x="186" y="704"/>
                  <a:pt x="187" y="746"/>
                  <a:pt x="180" y="786"/>
                </a:cubicBezTo>
                <a:cubicBezTo>
                  <a:pt x="175" y="814"/>
                  <a:pt x="162" y="873"/>
                  <a:pt x="131" y="884"/>
                </a:cubicBezTo>
                <a:cubicBezTo>
                  <a:pt x="107" y="894"/>
                  <a:pt x="77" y="875"/>
                  <a:pt x="65" y="855"/>
                </a:cubicBezTo>
                <a:close/>
              </a:path>
            </a:pathLst>
          </a:custGeom>
          <a:solidFill>
            <a:srgbClr val="0082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378" name="Freeform 2516"/>
          <p:cNvSpPr>
            <a:spLocks/>
          </p:cNvSpPr>
          <p:nvPr userDrawn="1"/>
        </p:nvSpPr>
        <p:spPr bwMode="auto">
          <a:xfrm>
            <a:off x="1831736" y="3977883"/>
            <a:ext cx="79641" cy="445682"/>
          </a:xfrm>
          <a:custGeom>
            <a:avLst/>
            <a:gdLst>
              <a:gd name="T0" fmla="*/ 29 w 134"/>
              <a:gd name="T1" fmla="*/ 545 h 749"/>
              <a:gd name="T2" fmla="*/ 36 w 134"/>
              <a:gd name="T3" fmla="*/ 493 h 749"/>
              <a:gd name="T4" fmla="*/ 13 w 134"/>
              <a:gd name="T5" fmla="*/ 385 h 749"/>
              <a:gd name="T6" fmla="*/ 25 w 134"/>
              <a:gd name="T7" fmla="*/ 307 h 749"/>
              <a:gd name="T8" fmla="*/ 10 w 134"/>
              <a:gd name="T9" fmla="*/ 212 h 749"/>
              <a:gd name="T10" fmla="*/ 1 w 134"/>
              <a:gd name="T11" fmla="*/ 161 h 749"/>
              <a:gd name="T12" fmla="*/ 13 w 134"/>
              <a:gd name="T13" fmla="*/ 122 h 749"/>
              <a:gd name="T14" fmla="*/ 44 w 134"/>
              <a:gd name="T15" fmla="*/ 0 h 749"/>
              <a:gd name="T16" fmla="*/ 67 w 134"/>
              <a:gd name="T17" fmla="*/ 34 h 749"/>
              <a:gd name="T18" fmla="*/ 85 w 134"/>
              <a:gd name="T19" fmla="*/ 256 h 749"/>
              <a:gd name="T20" fmla="*/ 112 w 134"/>
              <a:gd name="T21" fmla="*/ 337 h 749"/>
              <a:gd name="T22" fmla="*/ 99 w 134"/>
              <a:gd name="T23" fmla="*/ 513 h 749"/>
              <a:gd name="T24" fmla="*/ 122 w 134"/>
              <a:gd name="T25" fmla="*/ 611 h 749"/>
              <a:gd name="T26" fmla="*/ 120 w 134"/>
              <a:gd name="T27" fmla="*/ 710 h 749"/>
              <a:gd name="T28" fmla="*/ 72 w 134"/>
              <a:gd name="T29" fmla="*/ 741 h 749"/>
              <a:gd name="T30" fmla="*/ 37 w 134"/>
              <a:gd name="T31" fmla="*/ 686 h 749"/>
              <a:gd name="T32" fmla="*/ 29 w 134"/>
              <a:gd name="T33" fmla="*/ 545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749">
                <a:moveTo>
                  <a:pt x="29" y="545"/>
                </a:moveTo>
                <a:cubicBezTo>
                  <a:pt x="32" y="528"/>
                  <a:pt x="37" y="511"/>
                  <a:pt x="36" y="493"/>
                </a:cubicBezTo>
                <a:cubicBezTo>
                  <a:pt x="35" y="456"/>
                  <a:pt x="14" y="422"/>
                  <a:pt x="13" y="385"/>
                </a:cubicBezTo>
                <a:cubicBezTo>
                  <a:pt x="12" y="359"/>
                  <a:pt x="22" y="334"/>
                  <a:pt x="25" y="307"/>
                </a:cubicBezTo>
                <a:cubicBezTo>
                  <a:pt x="28" y="275"/>
                  <a:pt x="20" y="243"/>
                  <a:pt x="10" y="212"/>
                </a:cubicBezTo>
                <a:cubicBezTo>
                  <a:pt x="5" y="196"/>
                  <a:pt x="0" y="179"/>
                  <a:pt x="1" y="161"/>
                </a:cubicBezTo>
                <a:cubicBezTo>
                  <a:pt x="2" y="148"/>
                  <a:pt x="8" y="135"/>
                  <a:pt x="13" y="122"/>
                </a:cubicBezTo>
                <a:cubicBezTo>
                  <a:pt x="29" y="83"/>
                  <a:pt x="39" y="42"/>
                  <a:pt x="44" y="0"/>
                </a:cubicBezTo>
                <a:cubicBezTo>
                  <a:pt x="57" y="6"/>
                  <a:pt x="64" y="20"/>
                  <a:pt x="67" y="34"/>
                </a:cubicBezTo>
                <a:cubicBezTo>
                  <a:pt x="88" y="106"/>
                  <a:pt x="65" y="185"/>
                  <a:pt x="85" y="256"/>
                </a:cubicBezTo>
                <a:cubicBezTo>
                  <a:pt x="93" y="284"/>
                  <a:pt x="107" y="309"/>
                  <a:pt x="112" y="337"/>
                </a:cubicBezTo>
                <a:cubicBezTo>
                  <a:pt x="123" y="395"/>
                  <a:pt x="95" y="454"/>
                  <a:pt x="99" y="513"/>
                </a:cubicBezTo>
                <a:cubicBezTo>
                  <a:pt x="101" y="547"/>
                  <a:pt x="113" y="579"/>
                  <a:pt x="122" y="611"/>
                </a:cubicBezTo>
                <a:cubicBezTo>
                  <a:pt x="130" y="644"/>
                  <a:pt x="134" y="679"/>
                  <a:pt x="120" y="710"/>
                </a:cubicBezTo>
                <a:cubicBezTo>
                  <a:pt x="113" y="726"/>
                  <a:pt x="92" y="749"/>
                  <a:pt x="72" y="741"/>
                </a:cubicBezTo>
                <a:cubicBezTo>
                  <a:pt x="55" y="735"/>
                  <a:pt x="43" y="701"/>
                  <a:pt x="37" y="686"/>
                </a:cubicBezTo>
                <a:cubicBezTo>
                  <a:pt x="21" y="641"/>
                  <a:pt x="21" y="592"/>
                  <a:pt x="29" y="545"/>
                </a:cubicBezTo>
                <a:close/>
              </a:path>
            </a:pathLst>
          </a:custGeom>
          <a:solidFill>
            <a:srgbClr val="0082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379" name="Freeform 2517"/>
          <p:cNvSpPr>
            <a:spLocks/>
          </p:cNvSpPr>
          <p:nvPr userDrawn="1"/>
        </p:nvSpPr>
        <p:spPr bwMode="auto">
          <a:xfrm>
            <a:off x="1505518" y="4124911"/>
            <a:ext cx="229733" cy="240454"/>
          </a:xfrm>
          <a:custGeom>
            <a:avLst/>
            <a:gdLst>
              <a:gd name="T0" fmla="*/ 69 w 386"/>
              <a:gd name="T1" fmla="*/ 30 h 404"/>
              <a:gd name="T2" fmla="*/ 125 w 386"/>
              <a:gd name="T3" fmla="*/ 10 h 404"/>
              <a:gd name="T4" fmla="*/ 270 w 386"/>
              <a:gd name="T5" fmla="*/ 53 h 404"/>
              <a:gd name="T6" fmla="*/ 340 w 386"/>
              <a:gd name="T7" fmla="*/ 207 h 404"/>
              <a:gd name="T8" fmla="*/ 375 w 386"/>
              <a:gd name="T9" fmla="*/ 343 h 404"/>
              <a:gd name="T10" fmla="*/ 386 w 386"/>
              <a:gd name="T11" fmla="*/ 404 h 404"/>
              <a:gd name="T12" fmla="*/ 131 w 386"/>
              <a:gd name="T13" fmla="*/ 321 h 404"/>
              <a:gd name="T14" fmla="*/ 52 w 386"/>
              <a:gd name="T15" fmla="*/ 276 h 404"/>
              <a:gd name="T16" fmla="*/ 25 w 386"/>
              <a:gd name="T17" fmla="*/ 220 h 404"/>
              <a:gd name="T18" fmla="*/ 0 w 386"/>
              <a:gd name="T19" fmla="*/ 92 h 404"/>
              <a:gd name="T20" fmla="*/ 69 w 386"/>
              <a:gd name="T21" fmla="*/ 3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6" h="404">
                <a:moveTo>
                  <a:pt x="69" y="30"/>
                </a:moveTo>
                <a:cubicBezTo>
                  <a:pt x="87" y="22"/>
                  <a:pt x="106" y="14"/>
                  <a:pt x="125" y="10"/>
                </a:cubicBezTo>
                <a:cubicBezTo>
                  <a:pt x="176" y="0"/>
                  <a:pt x="233" y="16"/>
                  <a:pt x="270" y="53"/>
                </a:cubicBezTo>
                <a:cubicBezTo>
                  <a:pt x="310" y="93"/>
                  <a:pt x="326" y="151"/>
                  <a:pt x="340" y="207"/>
                </a:cubicBezTo>
                <a:lnTo>
                  <a:pt x="375" y="343"/>
                </a:lnTo>
                <a:cubicBezTo>
                  <a:pt x="380" y="363"/>
                  <a:pt x="386" y="384"/>
                  <a:pt x="386" y="404"/>
                </a:cubicBezTo>
                <a:cubicBezTo>
                  <a:pt x="300" y="379"/>
                  <a:pt x="215" y="351"/>
                  <a:pt x="131" y="321"/>
                </a:cubicBezTo>
                <a:cubicBezTo>
                  <a:pt x="102" y="311"/>
                  <a:pt x="72" y="299"/>
                  <a:pt x="52" y="276"/>
                </a:cubicBezTo>
                <a:cubicBezTo>
                  <a:pt x="38" y="260"/>
                  <a:pt x="31" y="240"/>
                  <a:pt x="25" y="220"/>
                </a:cubicBezTo>
                <a:cubicBezTo>
                  <a:pt x="12" y="180"/>
                  <a:pt x="0" y="134"/>
                  <a:pt x="0" y="92"/>
                </a:cubicBezTo>
                <a:cubicBezTo>
                  <a:pt x="0" y="57"/>
                  <a:pt x="41" y="42"/>
                  <a:pt x="69" y="30"/>
                </a:cubicBezTo>
                <a:close/>
              </a:path>
            </a:pathLst>
          </a:custGeom>
          <a:solidFill>
            <a:srgbClr val="0082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380" name="Freeform 2518"/>
          <p:cNvSpPr>
            <a:spLocks/>
          </p:cNvSpPr>
          <p:nvPr userDrawn="1"/>
        </p:nvSpPr>
        <p:spPr bwMode="auto">
          <a:xfrm>
            <a:off x="1961918" y="3366795"/>
            <a:ext cx="111804" cy="1329387"/>
          </a:xfrm>
          <a:custGeom>
            <a:avLst/>
            <a:gdLst>
              <a:gd name="T0" fmla="*/ 119 w 189"/>
              <a:gd name="T1" fmla="*/ 2203 h 2238"/>
              <a:gd name="T2" fmla="*/ 117 w 189"/>
              <a:gd name="T3" fmla="*/ 2000 h 2238"/>
              <a:gd name="T4" fmla="*/ 116 w 189"/>
              <a:gd name="T5" fmla="*/ 1973 h 2238"/>
              <a:gd name="T6" fmla="*/ 167 w 189"/>
              <a:gd name="T7" fmla="*/ 1832 h 2238"/>
              <a:gd name="T8" fmla="*/ 161 w 189"/>
              <a:gd name="T9" fmla="*/ 1628 h 2238"/>
              <a:gd name="T10" fmla="*/ 147 w 189"/>
              <a:gd name="T11" fmla="*/ 1497 h 2238"/>
              <a:gd name="T12" fmla="*/ 175 w 189"/>
              <a:gd name="T13" fmla="*/ 1121 h 2238"/>
              <a:gd name="T14" fmla="*/ 123 w 189"/>
              <a:gd name="T15" fmla="*/ 894 h 2238"/>
              <a:gd name="T16" fmla="*/ 139 w 189"/>
              <a:gd name="T17" fmla="*/ 508 h 2238"/>
              <a:gd name="T18" fmla="*/ 102 w 189"/>
              <a:gd name="T19" fmla="*/ 322 h 2238"/>
              <a:gd name="T20" fmla="*/ 108 w 189"/>
              <a:gd name="T21" fmla="*/ 188 h 2238"/>
              <a:gd name="T22" fmla="*/ 64 w 189"/>
              <a:gd name="T23" fmla="*/ 0 h 2238"/>
              <a:gd name="T24" fmla="*/ 50 w 189"/>
              <a:gd name="T25" fmla="*/ 8 h 2238"/>
              <a:gd name="T26" fmla="*/ 44 w 189"/>
              <a:gd name="T27" fmla="*/ 26 h 2238"/>
              <a:gd name="T28" fmla="*/ 36 w 189"/>
              <a:gd name="T29" fmla="*/ 130 h 2238"/>
              <a:gd name="T30" fmla="*/ 15 w 189"/>
              <a:gd name="T31" fmla="*/ 215 h 2238"/>
              <a:gd name="T32" fmla="*/ 9 w 189"/>
              <a:gd name="T33" fmla="*/ 320 h 2238"/>
              <a:gd name="T34" fmla="*/ 39 w 189"/>
              <a:gd name="T35" fmla="*/ 431 h 2238"/>
              <a:gd name="T36" fmla="*/ 23 w 189"/>
              <a:gd name="T37" fmla="*/ 584 h 2238"/>
              <a:gd name="T38" fmla="*/ 22 w 189"/>
              <a:gd name="T39" fmla="*/ 831 h 2238"/>
              <a:gd name="T40" fmla="*/ 52 w 189"/>
              <a:gd name="T41" fmla="*/ 915 h 2238"/>
              <a:gd name="T42" fmla="*/ 37 w 189"/>
              <a:gd name="T43" fmla="*/ 1152 h 2238"/>
              <a:gd name="T44" fmla="*/ 31 w 189"/>
              <a:gd name="T45" fmla="*/ 1380 h 2238"/>
              <a:gd name="T46" fmla="*/ 55 w 189"/>
              <a:gd name="T47" fmla="*/ 1474 h 2238"/>
              <a:gd name="T48" fmla="*/ 35 w 189"/>
              <a:gd name="T49" fmla="*/ 1618 h 2238"/>
              <a:gd name="T50" fmla="*/ 54 w 189"/>
              <a:gd name="T51" fmla="*/ 1913 h 2238"/>
              <a:gd name="T52" fmla="*/ 89 w 189"/>
              <a:gd name="T53" fmla="*/ 1969 h 2238"/>
              <a:gd name="T54" fmla="*/ 90 w 189"/>
              <a:gd name="T55" fmla="*/ 1993 h 2238"/>
              <a:gd name="T56" fmla="*/ 91 w 189"/>
              <a:gd name="T57" fmla="*/ 2195 h 2238"/>
              <a:gd name="T58" fmla="*/ 119 w 189"/>
              <a:gd name="T59" fmla="*/ 2203 h 2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9" h="2238">
                <a:moveTo>
                  <a:pt x="119" y="2203"/>
                </a:moveTo>
                <a:cubicBezTo>
                  <a:pt x="123" y="2134"/>
                  <a:pt x="120" y="2068"/>
                  <a:pt x="117" y="2000"/>
                </a:cubicBezTo>
                <a:cubicBezTo>
                  <a:pt x="117" y="1991"/>
                  <a:pt x="116" y="1982"/>
                  <a:pt x="116" y="1973"/>
                </a:cubicBezTo>
                <a:cubicBezTo>
                  <a:pt x="144" y="1961"/>
                  <a:pt x="162" y="1895"/>
                  <a:pt x="167" y="1832"/>
                </a:cubicBezTo>
                <a:cubicBezTo>
                  <a:pt x="172" y="1764"/>
                  <a:pt x="169" y="1695"/>
                  <a:pt x="161" y="1628"/>
                </a:cubicBezTo>
                <a:cubicBezTo>
                  <a:pt x="155" y="1585"/>
                  <a:pt x="149" y="1542"/>
                  <a:pt x="147" y="1497"/>
                </a:cubicBezTo>
                <a:cubicBezTo>
                  <a:pt x="144" y="1369"/>
                  <a:pt x="189" y="1246"/>
                  <a:pt x="175" y="1121"/>
                </a:cubicBezTo>
                <a:cubicBezTo>
                  <a:pt x="165" y="1039"/>
                  <a:pt x="132" y="977"/>
                  <a:pt x="123" y="894"/>
                </a:cubicBezTo>
                <a:cubicBezTo>
                  <a:pt x="108" y="767"/>
                  <a:pt x="154" y="635"/>
                  <a:pt x="139" y="508"/>
                </a:cubicBezTo>
                <a:cubicBezTo>
                  <a:pt x="131" y="443"/>
                  <a:pt x="107" y="389"/>
                  <a:pt x="102" y="322"/>
                </a:cubicBezTo>
                <a:cubicBezTo>
                  <a:pt x="99" y="278"/>
                  <a:pt x="104" y="233"/>
                  <a:pt x="108" y="188"/>
                </a:cubicBezTo>
                <a:cubicBezTo>
                  <a:pt x="114" y="112"/>
                  <a:pt x="111" y="2"/>
                  <a:pt x="64" y="0"/>
                </a:cubicBezTo>
                <a:cubicBezTo>
                  <a:pt x="59" y="0"/>
                  <a:pt x="54" y="1"/>
                  <a:pt x="50" y="8"/>
                </a:cubicBezTo>
                <a:cubicBezTo>
                  <a:pt x="47" y="13"/>
                  <a:pt x="46" y="19"/>
                  <a:pt x="44" y="26"/>
                </a:cubicBezTo>
                <a:cubicBezTo>
                  <a:pt x="38" y="58"/>
                  <a:pt x="40" y="96"/>
                  <a:pt x="36" y="130"/>
                </a:cubicBezTo>
                <a:cubicBezTo>
                  <a:pt x="32" y="160"/>
                  <a:pt x="22" y="187"/>
                  <a:pt x="15" y="215"/>
                </a:cubicBezTo>
                <a:cubicBezTo>
                  <a:pt x="8" y="248"/>
                  <a:pt x="4" y="285"/>
                  <a:pt x="9" y="320"/>
                </a:cubicBezTo>
                <a:cubicBezTo>
                  <a:pt x="15" y="361"/>
                  <a:pt x="33" y="390"/>
                  <a:pt x="39" y="431"/>
                </a:cubicBezTo>
                <a:cubicBezTo>
                  <a:pt x="46" y="483"/>
                  <a:pt x="33" y="535"/>
                  <a:pt x="23" y="584"/>
                </a:cubicBezTo>
                <a:cubicBezTo>
                  <a:pt x="7" y="662"/>
                  <a:pt x="0" y="759"/>
                  <a:pt x="22" y="831"/>
                </a:cubicBezTo>
                <a:cubicBezTo>
                  <a:pt x="31" y="860"/>
                  <a:pt x="44" y="883"/>
                  <a:pt x="52" y="915"/>
                </a:cubicBezTo>
                <a:cubicBezTo>
                  <a:pt x="70" y="988"/>
                  <a:pt x="52" y="1075"/>
                  <a:pt x="37" y="1152"/>
                </a:cubicBezTo>
                <a:cubicBezTo>
                  <a:pt x="24" y="1225"/>
                  <a:pt x="14" y="1310"/>
                  <a:pt x="31" y="1380"/>
                </a:cubicBezTo>
                <a:cubicBezTo>
                  <a:pt x="38" y="1412"/>
                  <a:pt x="52" y="1439"/>
                  <a:pt x="55" y="1474"/>
                </a:cubicBezTo>
                <a:cubicBezTo>
                  <a:pt x="60" y="1525"/>
                  <a:pt x="44" y="1571"/>
                  <a:pt x="35" y="1618"/>
                </a:cubicBezTo>
                <a:cubicBezTo>
                  <a:pt x="15" y="1714"/>
                  <a:pt x="23" y="1833"/>
                  <a:pt x="54" y="1913"/>
                </a:cubicBezTo>
                <a:cubicBezTo>
                  <a:pt x="63" y="1937"/>
                  <a:pt x="75" y="1958"/>
                  <a:pt x="89" y="1969"/>
                </a:cubicBezTo>
                <a:cubicBezTo>
                  <a:pt x="89" y="1977"/>
                  <a:pt x="90" y="1985"/>
                  <a:pt x="90" y="1993"/>
                </a:cubicBezTo>
                <a:cubicBezTo>
                  <a:pt x="92" y="2060"/>
                  <a:pt x="94" y="2127"/>
                  <a:pt x="91" y="2195"/>
                </a:cubicBezTo>
                <a:cubicBezTo>
                  <a:pt x="89" y="2229"/>
                  <a:pt x="117" y="2238"/>
                  <a:pt x="119" y="2203"/>
                </a:cubicBezTo>
                <a:close/>
              </a:path>
            </a:pathLst>
          </a:custGeom>
          <a:solidFill>
            <a:srgbClr val="0053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381" name="Freeform 2519"/>
          <p:cNvSpPr>
            <a:spLocks/>
          </p:cNvSpPr>
          <p:nvPr userDrawn="1"/>
        </p:nvSpPr>
        <p:spPr bwMode="auto">
          <a:xfrm>
            <a:off x="2092102" y="3987072"/>
            <a:ext cx="58199" cy="686135"/>
          </a:xfrm>
          <a:custGeom>
            <a:avLst/>
            <a:gdLst>
              <a:gd name="T0" fmla="*/ 62 w 98"/>
              <a:gd name="T1" fmla="*/ 1139 h 1157"/>
              <a:gd name="T2" fmla="*/ 61 w 98"/>
              <a:gd name="T3" fmla="*/ 1034 h 1157"/>
              <a:gd name="T4" fmla="*/ 60 w 98"/>
              <a:gd name="T5" fmla="*/ 1021 h 1157"/>
              <a:gd name="T6" fmla="*/ 86 w 98"/>
              <a:gd name="T7" fmla="*/ 948 h 1157"/>
              <a:gd name="T8" fmla="*/ 83 w 98"/>
              <a:gd name="T9" fmla="*/ 842 h 1157"/>
              <a:gd name="T10" fmla="*/ 76 w 98"/>
              <a:gd name="T11" fmla="*/ 774 h 1157"/>
              <a:gd name="T12" fmla="*/ 91 w 98"/>
              <a:gd name="T13" fmla="*/ 580 h 1157"/>
              <a:gd name="T14" fmla="*/ 64 w 98"/>
              <a:gd name="T15" fmla="*/ 462 h 1157"/>
              <a:gd name="T16" fmla="*/ 72 w 98"/>
              <a:gd name="T17" fmla="*/ 263 h 1157"/>
              <a:gd name="T18" fmla="*/ 53 w 98"/>
              <a:gd name="T19" fmla="*/ 167 h 1157"/>
              <a:gd name="T20" fmla="*/ 56 w 98"/>
              <a:gd name="T21" fmla="*/ 97 h 1157"/>
              <a:gd name="T22" fmla="*/ 33 w 98"/>
              <a:gd name="T23" fmla="*/ 0 h 1157"/>
              <a:gd name="T24" fmla="*/ 26 w 98"/>
              <a:gd name="T25" fmla="*/ 4 h 1157"/>
              <a:gd name="T26" fmla="*/ 23 w 98"/>
              <a:gd name="T27" fmla="*/ 13 h 1157"/>
              <a:gd name="T28" fmla="*/ 19 w 98"/>
              <a:gd name="T29" fmla="*/ 67 h 1157"/>
              <a:gd name="T30" fmla="*/ 8 w 98"/>
              <a:gd name="T31" fmla="*/ 111 h 1157"/>
              <a:gd name="T32" fmla="*/ 5 w 98"/>
              <a:gd name="T33" fmla="*/ 165 h 1157"/>
              <a:gd name="T34" fmla="*/ 20 w 98"/>
              <a:gd name="T35" fmla="*/ 223 h 1157"/>
              <a:gd name="T36" fmla="*/ 12 w 98"/>
              <a:gd name="T37" fmla="*/ 302 h 1157"/>
              <a:gd name="T38" fmla="*/ 11 w 98"/>
              <a:gd name="T39" fmla="*/ 430 h 1157"/>
              <a:gd name="T40" fmla="*/ 27 w 98"/>
              <a:gd name="T41" fmla="*/ 473 h 1157"/>
              <a:gd name="T42" fmla="*/ 20 w 98"/>
              <a:gd name="T43" fmla="*/ 596 h 1157"/>
              <a:gd name="T44" fmla="*/ 16 w 98"/>
              <a:gd name="T45" fmla="*/ 714 h 1157"/>
              <a:gd name="T46" fmla="*/ 29 w 98"/>
              <a:gd name="T47" fmla="*/ 763 h 1157"/>
              <a:gd name="T48" fmla="*/ 18 w 98"/>
              <a:gd name="T49" fmla="*/ 837 h 1157"/>
              <a:gd name="T50" fmla="*/ 28 w 98"/>
              <a:gd name="T51" fmla="*/ 989 h 1157"/>
              <a:gd name="T52" fmla="*/ 46 w 98"/>
              <a:gd name="T53" fmla="*/ 1018 h 1157"/>
              <a:gd name="T54" fmla="*/ 47 w 98"/>
              <a:gd name="T55" fmla="*/ 1031 h 1157"/>
              <a:gd name="T56" fmla="*/ 47 w 98"/>
              <a:gd name="T57" fmla="*/ 1135 h 1157"/>
              <a:gd name="T58" fmla="*/ 62 w 98"/>
              <a:gd name="T59" fmla="*/ 1139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 h="1157">
                <a:moveTo>
                  <a:pt x="62" y="1139"/>
                </a:moveTo>
                <a:cubicBezTo>
                  <a:pt x="64" y="1104"/>
                  <a:pt x="62" y="1070"/>
                  <a:pt x="61" y="1034"/>
                </a:cubicBezTo>
                <a:cubicBezTo>
                  <a:pt x="61" y="1030"/>
                  <a:pt x="60" y="1025"/>
                  <a:pt x="60" y="1021"/>
                </a:cubicBezTo>
                <a:cubicBezTo>
                  <a:pt x="75" y="1014"/>
                  <a:pt x="84" y="980"/>
                  <a:pt x="86" y="948"/>
                </a:cubicBezTo>
                <a:cubicBezTo>
                  <a:pt x="89" y="913"/>
                  <a:pt x="87" y="877"/>
                  <a:pt x="83" y="842"/>
                </a:cubicBezTo>
                <a:cubicBezTo>
                  <a:pt x="81" y="820"/>
                  <a:pt x="77" y="797"/>
                  <a:pt x="76" y="774"/>
                </a:cubicBezTo>
                <a:cubicBezTo>
                  <a:pt x="75" y="708"/>
                  <a:pt x="98" y="644"/>
                  <a:pt x="91" y="580"/>
                </a:cubicBezTo>
                <a:cubicBezTo>
                  <a:pt x="86" y="537"/>
                  <a:pt x="69" y="505"/>
                  <a:pt x="64" y="462"/>
                </a:cubicBezTo>
                <a:cubicBezTo>
                  <a:pt x="56" y="397"/>
                  <a:pt x="80" y="328"/>
                  <a:pt x="72" y="263"/>
                </a:cubicBezTo>
                <a:cubicBezTo>
                  <a:pt x="68" y="229"/>
                  <a:pt x="56" y="201"/>
                  <a:pt x="53" y="167"/>
                </a:cubicBezTo>
                <a:cubicBezTo>
                  <a:pt x="51" y="144"/>
                  <a:pt x="54" y="120"/>
                  <a:pt x="56" y="97"/>
                </a:cubicBezTo>
                <a:cubicBezTo>
                  <a:pt x="59" y="58"/>
                  <a:pt x="58" y="1"/>
                  <a:pt x="33" y="0"/>
                </a:cubicBezTo>
                <a:cubicBezTo>
                  <a:pt x="31" y="0"/>
                  <a:pt x="28" y="1"/>
                  <a:pt x="26" y="4"/>
                </a:cubicBezTo>
                <a:cubicBezTo>
                  <a:pt x="25" y="6"/>
                  <a:pt x="24" y="10"/>
                  <a:pt x="23" y="13"/>
                </a:cubicBezTo>
                <a:cubicBezTo>
                  <a:pt x="20" y="30"/>
                  <a:pt x="21" y="50"/>
                  <a:pt x="19" y="67"/>
                </a:cubicBezTo>
                <a:cubicBezTo>
                  <a:pt x="16" y="83"/>
                  <a:pt x="11" y="97"/>
                  <a:pt x="8" y="111"/>
                </a:cubicBezTo>
                <a:cubicBezTo>
                  <a:pt x="4" y="128"/>
                  <a:pt x="2" y="147"/>
                  <a:pt x="5" y="165"/>
                </a:cubicBezTo>
                <a:cubicBezTo>
                  <a:pt x="8" y="187"/>
                  <a:pt x="17" y="202"/>
                  <a:pt x="20" y="223"/>
                </a:cubicBezTo>
                <a:cubicBezTo>
                  <a:pt x="24" y="249"/>
                  <a:pt x="17" y="277"/>
                  <a:pt x="12" y="302"/>
                </a:cubicBezTo>
                <a:cubicBezTo>
                  <a:pt x="4" y="342"/>
                  <a:pt x="0" y="393"/>
                  <a:pt x="11" y="430"/>
                </a:cubicBezTo>
                <a:cubicBezTo>
                  <a:pt x="16" y="445"/>
                  <a:pt x="23" y="457"/>
                  <a:pt x="27" y="473"/>
                </a:cubicBezTo>
                <a:cubicBezTo>
                  <a:pt x="36" y="511"/>
                  <a:pt x="27" y="556"/>
                  <a:pt x="20" y="596"/>
                </a:cubicBezTo>
                <a:cubicBezTo>
                  <a:pt x="12" y="633"/>
                  <a:pt x="7" y="678"/>
                  <a:pt x="16" y="714"/>
                </a:cubicBezTo>
                <a:cubicBezTo>
                  <a:pt x="20" y="730"/>
                  <a:pt x="27" y="744"/>
                  <a:pt x="29" y="763"/>
                </a:cubicBezTo>
                <a:cubicBezTo>
                  <a:pt x="31" y="789"/>
                  <a:pt x="23" y="813"/>
                  <a:pt x="18" y="837"/>
                </a:cubicBezTo>
                <a:cubicBezTo>
                  <a:pt x="8" y="886"/>
                  <a:pt x="12" y="948"/>
                  <a:pt x="28" y="989"/>
                </a:cubicBezTo>
                <a:cubicBezTo>
                  <a:pt x="33" y="1002"/>
                  <a:pt x="39" y="1013"/>
                  <a:pt x="46" y="1018"/>
                </a:cubicBezTo>
                <a:cubicBezTo>
                  <a:pt x="46" y="1023"/>
                  <a:pt x="46" y="1027"/>
                  <a:pt x="47" y="1031"/>
                </a:cubicBezTo>
                <a:cubicBezTo>
                  <a:pt x="48" y="1066"/>
                  <a:pt x="49" y="1100"/>
                  <a:pt x="47" y="1135"/>
                </a:cubicBezTo>
                <a:cubicBezTo>
                  <a:pt x="46" y="1153"/>
                  <a:pt x="61" y="1157"/>
                  <a:pt x="62" y="1139"/>
                </a:cubicBezTo>
                <a:close/>
              </a:path>
            </a:pathLst>
          </a:custGeom>
          <a:solidFill>
            <a:srgbClr val="0053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382" name="Freeform 2520"/>
          <p:cNvSpPr>
            <a:spLocks/>
          </p:cNvSpPr>
          <p:nvPr userDrawn="1"/>
        </p:nvSpPr>
        <p:spPr bwMode="auto">
          <a:xfrm>
            <a:off x="2148768" y="3578148"/>
            <a:ext cx="124056" cy="1111906"/>
          </a:xfrm>
          <a:custGeom>
            <a:avLst/>
            <a:gdLst>
              <a:gd name="T0" fmla="*/ 105 w 209"/>
              <a:gd name="T1" fmla="*/ 1844 h 1872"/>
              <a:gd name="T2" fmla="*/ 114 w 209"/>
              <a:gd name="T3" fmla="*/ 1679 h 1872"/>
              <a:gd name="T4" fmla="*/ 117 w 209"/>
              <a:gd name="T5" fmla="*/ 1657 h 1872"/>
              <a:gd name="T6" fmla="*/ 179 w 209"/>
              <a:gd name="T7" fmla="*/ 1547 h 1872"/>
              <a:gd name="T8" fmla="*/ 192 w 209"/>
              <a:gd name="T9" fmla="*/ 1370 h 1872"/>
              <a:gd name="T10" fmla="*/ 183 w 209"/>
              <a:gd name="T11" fmla="*/ 1256 h 1872"/>
              <a:gd name="T12" fmla="*/ 187 w 209"/>
              <a:gd name="T13" fmla="*/ 936 h 1872"/>
              <a:gd name="T14" fmla="*/ 124 w 209"/>
              <a:gd name="T15" fmla="*/ 750 h 1872"/>
              <a:gd name="T16" fmla="*/ 112 w 209"/>
              <a:gd name="T17" fmla="*/ 429 h 1872"/>
              <a:gd name="T18" fmla="*/ 81 w 209"/>
              <a:gd name="T19" fmla="*/ 274 h 1872"/>
              <a:gd name="T20" fmla="*/ 93 w 209"/>
              <a:gd name="T21" fmla="*/ 163 h 1872"/>
              <a:gd name="T22" fmla="*/ 81 w 209"/>
              <a:gd name="T23" fmla="*/ 1 h 1872"/>
              <a:gd name="T24" fmla="*/ 68 w 209"/>
              <a:gd name="T25" fmla="*/ 5 h 1872"/>
              <a:gd name="T26" fmla="*/ 61 w 209"/>
              <a:gd name="T27" fmla="*/ 19 h 1872"/>
              <a:gd name="T28" fmla="*/ 39 w 209"/>
              <a:gd name="T29" fmla="*/ 107 h 1872"/>
              <a:gd name="T30" fmla="*/ 13 w 209"/>
              <a:gd name="T31" fmla="*/ 179 h 1872"/>
              <a:gd name="T32" fmla="*/ 3 w 209"/>
              <a:gd name="T33" fmla="*/ 269 h 1872"/>
              <a:gd name="T34" fmla="*/ 27 w 209"/>
              <a:gd name="T35" fmla="*/ 366 h 1872"/>
              <a:gd name="T36" fmla="*/ 18 w 209"/>
              <a:gd name="T37" fmla="*/ 497 h 1872"/>
              <a:gd name="T38" fmla="*/ 34 w 209"/>
              <a:gd name="T39" fmla="*/ 706 h 1872"/>
              <a:gd name="T40" fmla="*/ 67 w 209"/>
              <a:gd name="T41" fmla="*/ 774 h 1872"/>
              <a:gd name="T42" fmla="*/ 75 w 209"/>
              <a:gd name="T43" fmla="*/ 972 h 1872"/>
              <a:gd name="T44" fmla="*/ 83 w 209"/>
              <a:gd name="T45" fmla="*/ 1161 h 1872"/>
              <a:gd name="T46" fmla="*/ 106 w 209"/>
              <a:gd name="T47" fmla="*/ 1239 h 1872"/>
              <a:gd name="T48" fmla="*/ 87 w 209"/>
              <a:gd name="T49" fmla="*/ 1357 h 1872"/>
              <a:gd name="T50" fmla="*/ 75 w 209"/>
              <a:gd name="T51" fmla="*/ 1417 h 1872"/>
              <a:gd name="T52" fmla="*/ 68 w 209"/>
              <a:gd name="T53" fmla="*/ 1480 h 1872"/>
              <a:gd name="T54" fmla="*/ 74 w 209"/>
              <a:gd name="T55" fmla="*/ 1598 h 1872"/>
              <a:gd name="T56" fmla="*/ 95 w 209"/>
              <a:gd name="T57" fmla="*/ 1650 h 1872"/>
              <a:gd name="T58" fmla="*/ 92 w 209"/>
              <a:gd name="T59" fmla="*/ 1670 h 1872"/>
              <a:gd name="T60" fmla="*/ 81 w 209"/>
              <a:gd name="T61" fmla="*/ 1839 h 1872"/>
              <a:gd name="T62" fmla="*/ 105 w 209"/>
              <a:gd name="T63" fmla="*/ 1844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9" h="1872">
                <a:moveTo>
                  <a:pt x="105" y="1844"/>
                </a:moveTo>
                <a:cubicBezTo>
                  <a:pt x="105" y="1789"/>
                  <a:pt x="108" y="1736"/>
                  <a:pt x="114" y="1679"/>
                </a:cubicBezTo>
                <a:cubicBezTo>
                  <a:pt x="115" y="1672"/>
                  <a:pt x="116" y="1665"/>
                  <a:pt x="117" y="1657"/>
                </a:cubicBezTo>
                <a:cubicBezTo>
                  <a:pt x="141" y="1651"/>
                  <a:pt x="166" y="1600"/>
                  <a:pt x="179" y="1547"/>
                </a:cubicBezTo>
                <a:cubicBezTo>
                  <a:pt x="192" y="1490"/>
                  <a:pt x="196" y="1428"/>
                  <a:pt x="192" y="1370"/>
                </a:cubicBezTo>
                <a:cubicBezTo>
                  <a:pt x="190" y="1332"/>
                  <a:pt x="184" y="1295"/>
                  <a:pt x="183" y="1256"/>
                </a:cubicBezTo>
                <a:cubicBezTo>
                  <a:pt x="180" y="1148"/>
                  <a:pt x="209" y="1040"/>
                  <a:pt x="187" y="936"/>
                </a:cubicBezTo>
                <a:cubicBezTo>
                  <a:pt x="173" y="867"/>
                  <a:pt x="139" y="818"/>
                  <a:pt x="124" y="750"/>
                </a:cubicBezTo>
                <a:cubicBezTo>
                  <a:pt x="101" y="645"/>
                  <a:pt x="129" y="532"/>
                  <a:pt x="112" y="429"/>
                </a:cubicBezTo>
                <a:cubicBezTo>
                  <a:pt x="103" y="375"/>
                  <a:pt x="84" y="331"/>
                  <a:pt x="81" y="274"/>
                </a:cubicBezTo>
                <a:cubicBezTo>
                  <a:pt x="80" y="237"/>
                  <a:pt x="85" y="199"/>
                  <a:pt x="93" y="163"/>
                </a:cubicBezTo>
                <a:cubicBezTo>
                  <a:pt x="103" y="100"/>
                  <a:pt x="120" y="11"/>
                  <a:pt x="81" y="1"/>
                </a:cubicBezTo>
                <a:cubicBezTo>
                  <a:pt x="77" y="0"/>
                  <a:pt x="73" y="0"/>
                  <a:pt x="68" y="5"/>
                </a:cubicBezTo>
                <a:cubicBezTo>
                  <a:pt x="66" y="9"/>
                  <a:pt x="63" y="14"/>
                  <a:pt x="61" y="19"/>
                </a:cubicBezTo>
                <a:cubicBezTo>
                  <a:pt x="51" y="46"/>
                  <a:pt x="46" y="78"/>
                  <a:pt x="39" y="107"/>
                </a:cubicBezTo>
                <a:cubicBezTo>
                  <a:pt x="32" y="132"/>
                  <a:pt x="21" y="155"/>
                  <a:pt x="13" y="179"/>
                </a:cubicBezTo>
                <a:cubicBezTo>
                  <a:pt x="5" y="206"/>
                  <a:pt x="0" y="239"/>
                  <a:pt x="3" y="269"/>
                </a:cubicBezTo>
                <a:cubicBezTo>
                  <a:pt x="6" y="306"/>
                  <a:pt x="22" y="331"/>
                  <a:pt x="27" y="366"/>
                </a:cubicBezTo>
                <a:cubicBezTo>
                  <a:pt x="34" y="410"/>
                  <a:pt x="24" y="455"/>
                  <a:pt x="18" y="497"/>
                </a:cubicBezTo>
                <a:cubicBezTo>
                  <a:pt x="8" y="564"/>
                  <a:pt x="10" y="648"/>
                  <a:pt x="34" y="706"/>
                </a:cubicBezTo>
                <a:cubicBezTo>
                  <a:pt x="44" y="730"/>
                  <a:pt x="58" y="748"/>
                  <a:pt x="67" y="774"/>
                </a:cubicBezTo>
                <a:cubicBezTo>
                  <a:pt x="88" y="833"/>
                  <a:pt x="81" y="908"/>
                  <a:pt x="75" y="972"/>
                </a:cubicBezTo>
                <a:cubicBezTo>
                  <a:pt x="69" y="1034"/>
                  <a:pt x="66" y="1104"/>
                  <a:pt x="83" y="1161"/>
                </a:cubicBezTo>
                <a:cubicBezTo>
                  <a:pt x="90" y="1187"/>
                  <a:pt x="102" y="1209"/>
                  <a:pt x="106" y="1239"/>
                </a:cubicBezTo>
                <a:cubicBezTo>
                  <a:pt x="109" y="1280"/>
                  <a:pt x="98" y="1319"/>
                  <a:pt x="87" y="1357"/>
                </a:cubicBezTo>
                <a:cubicBezTo>
                  <a:pt x="81" y="1376"/>
                  <a:pt x="78" y="1396"/>
                  <a:pt x="75" y="1417"/>
                </a:cubicBezTo>
                <a:cubicBezTo>
                  <a:pt x="72" y="1438"/>
                  <a:pt x="69" y="1459"/>
                  <a:pt x="68" y="1480"/>
                </a:cubicBezTo>
                <a:cubicBezTo>
                  <a:pt x="67" y="1521"/>
                  <a:pt x="67" y="1563"/>
                  <a:pt x="74" y="1598"/>
                </a:cubicBezTo>
                <a:cubicBezTo>
                  <a:pt x="78" y="1620"/>
                  <a:pt x="85" y="1639"/>
                  <a:pt x="95" y="1650"/>
                </a:cubicBezTo>
                <a:cubicBezTo>
                  <a:pt x="94" y="1657"/>
                  <a:pt x="93" y="1663"/>
                  <a:pt x="92" y="1670"/>
                </a:cubicBezTo>
                <a:cubicBezTo>
                  <a:pt x="85" y="1726"/>
                  <a:pt x="81" y="1782"/>
                  <a:pt x="81" y="1839"/>
                </a:cubicBezTo>
                <a:cubicBezTo>
                  <a:pt x="82" y="1868"/>
                  <a:pt x="106" y="1872"/>
                  <a:pt x="105" y="1844"/>
                </a:cubicBezTo>
                <a:close/>
              </a:path>
            </a:pathLst>
          </a:custGeom>
          <a:solidFill>
            <a:srgbClr val="0053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383" name="Freeform 2521"/>
          <p:cNvSpPr>
            <a:spLocks/>
          </p:cNvSpPr>
          <p:nvPr userDrawn="1"/>
        </p:nvSpPr>
        <p:spPr bwMode="auto">
          <a:xfrm>
            <a:off x="2248318" y="3579681"/>
            <a:ext cx="124056" cy="1110375"/>
          </a:xfrm>
          <a:custGeom>
            <a:avLst/>
            <a:gdLst>
              <a:gd name="T0" fmla="*/ 128 w 209"/>
              <a:gd name="T1" fmla="*/ 1841 h 1870"/>
              <a:gd name="T2" fmla="*/ 143 w 209"/>
              <a:gd name="T3" fmla="*/ 1671 h 1870"/>
              <a:gd name="T4" fmla="*/ 144 w 209"/>
              <a:gd name="T5" fmla="*/ 1649 h 1870"/>
              <a:gd name="T6" fmla="*/ 197 w 209"/>
              <a:gd name="T7" fmla="*/ 1534 h 1870"/>
              <a:gd name="T8" fmla="*/ 200 w 209"/>
              <a:gd name="T9" fmla="*/ 1355 h 1870"/>
              <a:gd name="T10" fmla="*/ 172 w 209"/>
              <a:gd name="T11" fmla="*/ 1238 h 1870"/>
              <a:gd name="T12" fmla="*/ 149 w 209"/>
              <a:gd name="T13" fmla="*/ 1080 h 1870"/>
              <a:gd name="T14" fmla="*/ 145 w 209"/>
              <a:gd name="T15" fmla="*/ 1007 h 1870"/>
              <a:gd name="T16" fmla="*/ 137 w 209"/>
              <a:gd name="T17" fmla="*/ 934 h 1870"/>
              <a:gd name="T18" fmla="*/ 125 w 209"/>
              <a:gd name="T19" fmla="*/ 888 h 1870"/>
              <a:gd name="T20" fmla="*/ 113 w 209"/>
              <a:gd name="T21" fmla="*/ 843 h 1870"/>
              <a:gd name="T22" fmla="*/ 94 w 209"/>
              <a:gd name="T23" fmla="*/ 749 h 1870"/>
              <a:gd name="T24" fmla="*/ 145 w 209"/>
              <a:gd name="T25" fmla="*/ 431 h 1870"/>
              <a:gd name="T26" fmla="*/ 135 w 209"/>
              <a:gd name="T27" fmla="*/ 271 h 1870"/>
              <a:gd name="T28" fmla="*/ 150 w 209"/>
              <a:gd name="T29" fmla="*/ 159 h 1870"/>
              <a:gd name="T30" fmla="*/ 154 w 209"/>
              <a:gd name="T31" fmla="*/ 56 h 1870"/>
              <a:gd name="T32" fmla="*/ 119 w 209"/>
              <a:gd name="T33" fmla="*/ 0 h 1870"/>
              <a:gd name="T34" fmla="*/ 107 w 209"/>
              <a:gd name="T35" fmla="*/ 7 h 1870"/>
              <a:gd name="T36" fmla="*/ 102 w 209"/>
              <a:gd name="T37" fmla="*/ 22 h 1870"/>
              <a:gd name="T38" fmla="*/ 98 w 209"/>
              <a:gd name="T39" fmla="*/ 64 h 1870"/>
              <a:gd name="T40" fmla="*/ 93 w 209"/>
              <a:gd name="T41" fmla="*/ 107 h 1870"/>
              <a:gd name="T42" fmla="*/ 71 w 209"/>
              <a:gd name="T43" fmla="*/ 176 h 1870"/>
              <a:gd name="T44" fmla="*/ 57 w 209"/>
              <a:gd name="T45" fmla="*/ 260 h 1870"/>
              <a:gd name="T46" fmla="*/ 71 w 209"/>
              <a:gd name="T47" fmla="*/ 355 h 1870"/>
              <a:gd name="T48" fmla="*/ 40 w 209"/>
              <a:gd name="T49" fmla="*/ 480 h 1870"/>
              <a:gd name="T50" fmla="*/ 13 w 209"/>
              <a:gd name="T51" fmla="*/ 689 h 1870"/>
              <a:gd name="T52" fmla="*/ 34 w 209"/>
              <a:gd name="T53" fmla="*/ 763 h 1870"/>
              <a:gd name="T54" fmla="*/ 23 w 209"/>
              <a:gd name="T55" fmla="*/ 968 h 1870"/>
              <a:gd name="T56" fmla="*/ 21 w 209"/>
              <a:gd name="T57" fmla="*/ 1018 h 1870"/>
              <a:gd name="T58" fmla="*/ 25 w 209"/>
              <a:gd name="T59" fmla="*/ 1070 h 1870"/>
              <a:gd name="T60" fmla="*/ 53 w 209"/>
              <a:gd name="T61" fmla="*/ 1165 h 1870"/>
              <a:gd name="T62" fmla="*/ 92 w 209"/>
              <a:gd name="T63" fmla="*/ 1237 h 1870"/>
              <a:gd name="T64" fmla="*/ 93 w 209"/>
              <a:gd name="T65" fmla="*/ 1352 h 1870"/>
              <a:gd name="T66" fmla="*/ 83 w 209"/>
              <a:gd name="T67" fmla="*/ 1473 h 1870"/>
              <a:gd name="T68" fmla="*/ 96 w 209"/>
              <a:gd name="T69" fmla="*/ 1593 h 1870"/>
              <a:gd name="T70" fmla="*/ 121 w 209"/>
              <a:gd name="T71" fmla="*/ 1643 h 1870"/>
              <a:gd name="T72" fmla="*/ 120 w 209"/>
              <a:gd name="T73" fmla="*/ 1663 h 1870"/>
              <a:gd name="T74" fmla="*/ 106 w 209"/>
              <a:gd name="T75" fmla="*/ 1832 h 1870"/>
              <a:gd name="T76" fmla="*/ 128 w 209"/>
              <a:gd name="T77" fmla="*/ 1841 h 1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9" h="1870">
                <a:moveTo>
                  <a:pt x="128" y="1841"/>
                </a:moveTo>
                <a:cubicBezTo>
                  <a:pt x="137" y="1784"/>
                  <a:pt x="140" y="1728"/>
                  <a:pt x="143" y="1671"/>
                </a:cubicBezTo>
                <a:cubicBezTo>
                  <a:pt x="143" y="1663"/>
                  <a:pt x="143" y="1656"/>
                  <a:pt x="144" y="1649"/>
                </a:cubicBezTo>
                <a:cubicBezTo>
                  <a:pt x="168" y="1640"/>
                  <a:pt x="188" y="1586"/>
                  <a:pt x="197" y="1534"/>
                </a:cubicBezTo>
                <a:cubicBezTo>
                  <a:pt x="207" y="1478"/>
                  <a:pt x="209" y="1415"/>
                  <a:pt x="200" y="1355"/>
                </a:cubicBezTo>
                <a:cubicBezTo>
                  <a:pt x="194" y="1315"/>
                  <a:pt x="182" y="1276"/>
                  <a:pt x="172" y="1238"/>
                </a:cubicBezTo>
                <a:cubicBezTo>
                  <a:pt x="159" y="1183"/>
                  <a:pt x="152" y="1130"/>
                  <a:pt x="149" y="1080"/>
                </a:cubicBezTo>
                <a:cubicBezTo>
                  <a:pt x="148" y="1055"/>
                  <a:pt x="147" y="1031"/>
                  <a:pt x="145" y="1007"/>
                </a:cubicBezTo>
                <a:cubicBezTo>
                  <a:pt x="144" y="982"/>
                  <a:pt x="141" y="958"/>
                  <a:pt x="137" y="934"/>
                </a:cubicBezTo>
                <a:cubicBezTo>
                  <a:pt x="134" y="918"/>
                  <a:pt x="130" y="902"/>
                  <a:pt x="125" y="888"/>
                </a:cubicBezTo>
                <a:cubicBezTo>
                  <a:pt x="121" y="873"/>
                  <a:pt x="117" y="858"/>
                  <a:pt x="113" y="843"/>
                </a:cubicBezTo>
                <a:cubicBezTo>
                  <a:pt x="103" y="814"/>
                  <a:pt x="97" y="784"/>
                  <a:pt x="94" y="749"/>
                </a:cubicBezTo>
                <a:cubicBezTo>
                  <a:pt x="89" y="643"/>
                  <a:pt x="143" y="538"/>
                  <a:pt x="145" y="431"/>
                </a:cubicBezTo>
                <a:cubicBezTo>
                  <a:pt x="146" y="375"/>
                  <a:pt x="133" y="328"/>
                  <a:pt x="135" y="271"/>
                </a:cubicBezTo>
                <a:cubicBezTo>
                  <a:pt x="136" y="234"/>
                  <a:pt x="145" y="196"/>
                  <a:pt x="150" y="159"/>
                </a:cubicBezTo>
                <a:cubicBezTo>
                  <a:pt x="155" y="127"/>
                  <a:pt x="158" y="87"/>
                  <a:pt x="154" y="56"/>
                </a:cubicBezTo>
                <a:cubicBezTo>
                  <a:pt x="149" y="24"/>
                  <a:pt x="139" y="1"/>
                  <a:pt x="119" y="0"/>
                </a:cubicBezTo>
                <a:cubicBezTo>
                  <a:pt x="115" y="0"/>
                  <a:pt x="110" y="2"/>
                  <a:pt x="107" y="7"/>
                </a:cubicBezTo>
                <a:cubicBezTo>
                  <a:pt x="105" y="11"/>
                  <a:pt x="103" y="16"/>
                  <a:pt x="102" y="22"/>
                </a:cubicBezTo>
                <a:cubicBezTo>
                  <a:pt x="99" y="35"/>
                  <a:pt x="98" y="50"/>
                  <a:pt x="98" y="64"/>
                </a:cubicBezTo>
                <a:cubicBezTo>
                  <a:pt x="97" y="79"/>
                  <a:pt x="95" y="93"/>
                  <a:pt x="93" y="107"/>
                </a:cubicBezTo>
                <a:cubicBezTo>
                  <a:pt x="89" y="131"/>
                  <a:pt x="78" y="153"/>
                  <a:pt x="71" y="176"/>
                </a:cubicBezTo>
                <a:cubicBezTo>
                  <a:pt x="64" y="201"/>
                  <a:pt x="56" y="231"/>
                  <a:pt x="57" y="260"/>
                </a:cubicBezTo>
                <a:cubicBezTo>
                  <a:pt x="58" y="295"/>
                  <a:pt x="71" y="320"/>
                  <a:pt x="71" y="355"/>
                </a:cubicBezTo>
                <a:cubicBezTo>
                  <a:pt x="71" y="399"/>
                  <a:pt x="54" y="441"/>
                  <a:pt x="40" y="480"/>
                </a:cubicBezTo>
                <a:cubicBezTo>
                  <a:pt x="17" y="544"/>
                  <a:pt x="0" y="626"/>
                  <a:pt x="13" y="689"/>
                </a:cubicBezTo>
                <a:cubicBezTo>
                  <a:pt x="19" y="715"/>
                  <a:pt x="28" y="736"/>
                  <a:pt x="34" y="763"/>
                </a:cubicBezTo>
                <a:cubicBezTo>
                  <a:pt x="45" y="826"/>
                  <a:pt x="30" y="900"/>
                  <a:pt x="23" y="968"/>
                </a:cubicBezTo>
                <a:cubicBezTo>
                  <a:pt x="22" y="984"/>
                  <a:pt x="21" y="1001"/>
                  <a:pt x="21" y="1018"/>
                </a:cubicBezTo>
                <a:cubicBezTo>
                  <a:pt x="21" y="1036"/>
                  <a:pt x="23" y="1053"/>
                  <a:pt x="25" y="1070"/>
                </a:cubicBezTo>
                <a:cubicBezTo>
                  <a:pt x="28" y="1105"/>
                  <a:pt x="39" y="1139"/>
                  <a:pt x="53" y="1165"/>
                </a:cubicBezTo>
                <a:cubicBezTo>
                  <a:pt x="66" y="1190"/>
                  <a:pt x="83" y="1209"/>
                  <a:pt x="92" y="1237"/>
                </a:cubicBezTo>
                <a:cubicBezTo>
                  <a:pt x="106" y="1276"/>
                  <a:pt x="99" y="1316"/>
                  <a:pt x="93" y="1352"/>
                </a:cubicBezTo>
                <a:cubicBezTo>
                  <a:pt x="88" y="1389"/>
                  <a:pt x="84" y="1431"/>
                  <a:pt x="83" y="1473"/>
                </a:cubicBezTo>
                <a:cubicBezTo>
                  <a:pt x="82" y="1515"/>
                  <a:pt x="86" y="1558"/>
                  <a:pt x="96" y="1593"/>
                </a:cubicBezTo>
                <a:cubicBezTo>
                  <a:pt x="102" y="1614"/>
                  <a:pt x="111" y="1633"/>
                  <a:pt x="121" y="1643"/>
                </a:cubicBezTo>
                <a:cubicBezTo>
                  <a:pt x="121" y="1649"/>
                  <a:pt x="121" y="1656"/>
                  <a:pt x="120" y="1663"/>
                </a:cubicBezTo>
                <a:cubicBezTo>
                  <a:pt x="117" y="1719"/>
                  <a:pt x="114" y="1776"/>
                  <a:pt x="106" y="1832"/>
                </a:cubicBezTo>
                <a:cubicBezTo>
                  <a:pt x="101" y="1861"/>
                  <a:pt x="124" y="1870"/>
                  <a:pt x="128" y="1841"/>
                </a:cubicBezTo>
                <a:close/>
              </a:path>
            </a:pathLst>
          </a:custGeom>
          <a:solidFill>
            <a:srgbClr val="0053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384" name="Oval 2522"/>
          <p:cNvSpPr>
            <a:spLocks noChangeArrowheads="1"/>
          </p:cNvSpPr>
          <p:nvPr userDrawn="1"/>
        </p:nvSpPr>
        <p:spPr bwMode="auto">
          <a:xfrm>
            <a:off x="2597514" y="3353009"/>
            <a:ext cx="99551" cy="98019"/>
          </a:xfrm>
          <a:prstGeom prst="ellipse">
            <a:avLst/>
          </a:prstGeom>
          <a:solidFill>
            <a:srgbClr val="61E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385" name="Oval 2523"/>
          <p:cNvSpPr>
            <a:spLocks noChangeArrowheads="1"/>
          </p:cNvSpPr>
          <p:nvPr userDrawn="1"/>
        </p:nvSpPr>
        <p:spPr bwMode="auto">
          <a:xfrm>
            <a:off x="2242192" y="3320847"/>
            <a:ext cx="29100" cy="29100"/>
          </a:xfrm>
          <a:prstGeom prst="ellipse">
            <a:avLst/>
          </a:prstGeom>
          <a:solidFill>
            <a:srgbClr val="61E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386" name="Oval 2524"/>
          <p:cNvSpPr>
            <a:spLocks noChangeArrowheads="1"/>
          </p:cNvSpPr>
          <p:nvPr userDrawn="1"/>
        </p:nvSpPr>
        <p:spPr bwMode="auto">
          <a:xfrm>
            <a:off x="1801107" y="2902733"/>
            <a:ext cx="68920" cy="67388"/>
          </a:xfrm>
          <a:prstGeom prst="ellipse">
            <a:avLst/>
          </a:prstGeom>
          <a:solidFill>
            <a:srgbClr val="61E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387" name="Oval 2525"/>
          <p:cNvSpPr>
            <a:spLocks noChangeArrowheads="1"/>
          </p:cNvSpPr>
          <p:nvPr userDrawn="1"/>
        </p:nvSpPr>
        <p:spPr bwMode="auto">
          <a:xfrm>
            <a:off x="2640398" y="2414169"/>
            <a:ext cx="47479" cy="45947"/>
          </a:xfrm>
          <a:prstGeom prst="ellipse">
            <a:avLst/>
          </a:prstGeom>
          <a:solidFill>
            <a:srgbClr val="61E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388" name="Oval 2526"/>
          <p:cNvSpPr>
            <a:spLocks noChangeArrowheads="1"/>
          </p:cNvSpPr>
          <p:nvPr userDrawn="1"/>
        </p:nvSpPr>
        <p:spPr bwMode="auto">
          <a:xfrm>
            <a:off x="1856243" y="3674637"/>
            <a:ext cx="42883" cy="42883"/>
          </a:xfrm>
          <a:prstGeom prst="ellipse">
            <a:avLst/>
          </a:prstGeom>
          <a:solidFill>
            <a:srgbClr val="61E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389" name="Oval 2527"/>
          <p:cNvSpPr>
            <a:spLocks noChangeArrowheads="1"/>
          </p:cNvSpPr>
          <p:nvPr userDrawn="1"/>
        </p:nvSpPr>
        <p:spPr bwMode="auto">
          <a:xfrm>
            <a:off x="2422917" y="3679232"/>
            <a:ext cx="24505" cy="26037"/>
          </a:xfrm>
          <a:prstGeom prst="ellipse">
            <a:avLst/>
          </a:prstGeom>
          <a:solidFill>
            <a:srgbClr val="61E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390" name="Oval 2528"/>
          <p:cNvSpPr>
            <a:spLocks noChangeArrowheads="1"/>
          </p:cNvSpPr>
          <p:nvPr userDrawn="1"/>
        </p:nvSpPr>
        <p:spPr bwMode="auto">
          <a:xfrm>
            <a:off x="1586690" y="2319212"/>
            <a:ext cx="38289" cy="38289"/>
          </a:xfrm>
          <a:prstGeom prst="ellipse">
            <a:avLst/>
          </a:prstGeom>
          <a:solidFill>
            <a:srgbClr val="61E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391" name="Freeform 2529"/>
          <p:cNvSpPr>
            <a:spLocks/>
          </p:cNvSpPr>
          <p:nvPr userDrawn="1"/>
        </p:nvSpPr>
        <p:spPr bwMode="auto">
          <a:xfrm>
            <a:off x="2341744" y="3429587"/>
            <a:ext cx="185318" cy="67388"/>
          </a:xfrm>
          <a:custGeom>
            <a:avLst/>
            <a:gdLst>
              <a:gd name="T0" fmla="*/ 199 w 311"/>
              <a:gd name="T1" fmla="*/ 17 h 114"/>
              <a:gd name="T2" fmla="*/ 165 w 311"/>
              <a:gd name="T3" fmla="*/ 19 h 114"/>
              <a:gd name="T4" fmla="*/ 127 w 311"/>
              <a:gd name="T5" fmla="*/ 2 h 114"/>
              <a:gd name="T6" fmla="*/ 126 w 311"/>
              <a:gd name="T7" fmla="*/ 6 h 114"/>
              <a:gd name="T8" fmla="*/ 132 w 311"/>
              <a:gd name="T9" fmla="*/ 10 h 114"/>
              <a:gd name="T10" fmla="*/ 135 w 311"/>
              <a:gd name="T11" fmla="*/ 16 h 114"/>
              <a:gd name="T12" fmla="*/ 136 w 311"/>
              <a:gd name="T13" fmla="*/ 22 h 114"/>
              <a:gd name="T14" fmla="*/ 137 w 311"/>
              <a:gd name="T15" fmla="*/ 23 h 114"/>
              <a:gd name="T16" fmla="*/ 57 w 311"/>
              <a:gd name="T17" fmla="*/ 50 h 114"/>
              <a:gd name="T18" fmla="*/ 8 w 311"/>
              <a:gd name="T19" fmla="*/ 0 h 114"/>
              <a:gd name="T20" fmla="*/ 25 w 311"/>
              <a:gd name="T21" fmla="*/ 58 h 114"/>
              <a:gd name="T22" fmla="*/ 0 w 311"/>
              <a:gd name="T23" fmla="*/ 114 h 114"/>
              <a:gd name="T24" fmla="*/ 54 w 311"/>
              <a:gd name="T25" fmla="*/ 66 h 114"/>
              <a:gd name="T26" fmla="*/ 127 w 311"/>
              <a:gd name="T27" fmla="*/ 83 h 114"/>
              <a:gd name="T28" fmla="*/ 126 w 311"/>
              <a:gd name="T29" fmla="*/ 85 h 114"/>
              <a:gd name="T30" fmla="*/ 122 w 311"/>
              <a:gd name="T31" fmla="*/ 93 h 114"/>
              <a:gd name="T32" fmla="*/ 120 w 311"/>
              <a:gd name="T33" fmla="*/ 101 h 114"/>
              <a:gd name="T34" fmla="*/ 132 w 311"/>
              <a:gd name="T35" fmla="*/ 95 h 114"/>
              <a:gd name="T36" fmla="*/ 142 w 311"/>
              <a:gd name="T37" fmla="*/ 88 h 114"/>
              <a:gd name="T38" fmla="*/ 145 w 311"/>
              <a:gd name="T39" fmla="*/ 86 h 114"/>
              <a:gd name="T40" fmla="*/ 196 w 311"/>
              <a:gd name="T41" fmla="*/ 90 h 114"/>
              <a:gd name="T42" fmla="*/ 311 w 311"/>
              <a:gd name="T43" fmla="*/ 57 h 114"/>
              <a:gd name="T44" fmla="*/ 199 w 311"/>
              <a:gd name="T45" fmla="*/ 1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1" h="114">
                <a:moveTo>
                  <a:pt x="199" y="17"/>
                </a:moveTo>
                <a:cubicBezTo>
                  <a:pt x="188" y="17"/>
                  <a:pt x="176" y="17"/>
                  <a:pt x="165" y="19"/>
                </a:cubicBezTo>
                <a:cubicBezTo>
                  <a:pt x="155" y="14"/>
                  <a:pt x="128" y="2"/>
                  <a:pt x="127" y="2"/>
                </a:cubicBezTo>
                <a:cubicBezTo>
                  <a:pt x="124" y="1"/>
                  <a:pt x="124" y="5"/>
                  <a:pt x="126" y="6"/>
                </a:cubicBezTo>
                <a:cubicBezTo>
                  <a:pt x="128" y="7"/>
                  <a:pt x="130" y="9"/>
                  <a:pt x="132" y="10"/>
                </a:cubicBezTo>
                <a:cubicBezTo>
                  <a:pt x="134" y="12"/>
                  <a:pt x="135" y="14"/>
                  <a:pt x="135" y="16"/>
                </a:cubicBezTo>
                <a:cubicBezTo>
                  <a:pt x="136" y="18"/>
                  <a:pt x="135" y="20"/>
                  <a:pt x="136" y="22"/>
                </a:cubicBezTo>
                <a:cubicBezTo>
                  <a:pt x="136" y="22"/>
                  <a:pt x="137" y="23"/>
                  <a:pt x="137" y="23"/>
                </a:cubicBezTo>
                <a:cubicBezTo>
                  <a:pt x="104" y="30"/>
                  <a:pt x="73" y="41"/>
                  <a:pt x="57" y="50"/>
                </a:cubicBezTo>
                <a:cubicBezTo>
                  <a:pt x="45" y="31"/>
                  <a:pt x="8" y="0"/>
                  <a:pt x="8" y="0"/>
                </a:cubicBezTo>
                <a:cubicBezTo>
                  <a:pt x="8" y="0"/>
                  <a:pt x="24" y="57"/>
                  <a:pt x="25" y="58"/>
                </a:cubicBezTo>
                <a:cubicBezTo>
                  <a:pt x="27" y="64"/>
                  <a:pt x="0" y="114"/>
                  <a:pt x="0" y="114"/>
                </a:cubicBezTo>
                <a:cubicBezTo>
                  <a:pt x="20" y="109"/>
                  <a:pt x="44" y="81"/>
                  <a:pt x="54" y="66"/>
                </a:cubicBezTo>
                <a:cubicBezTo>
                  <a:pt x="68" y="72"/>
                  <a:pt x="96" y="79"/>
                  <a:pt x="127" y="83"/>
                </a:cubicBezTo>
                <a:cubicBezTo>
                  <a:pt x="127" y="84"/>
                  <a:pt x="127" y="84"/>
                  <a:pt x="126" y="85"/>
                </a:cubicBezTo>
                <a:cubicBezTo>
                  <a:pt x="125" y="88"/>
                  <a:pt x="123" y="90"/>
                  <a:pt x="122" y="93"/>
                </a:cubicBezTo>
                <a:cubicBezTo>
                  <a:pt x="121" y="95"/>
                  <a:pt x="116" y="102"/>
                  <a:pt x="120" y="101"/>
                </a:cubicBezTo>
                <a:cubicBezTo>
                  <a:pt x="124" y="101"/>
                  <a:pt x="128" y="97"/>
                  <a:pt x="132" y="95"/>
                </a:cubicBezTo>
                <a:cubicBezTo>
                  <a:pt x="135" y="93"/>
                  <a:pt x="139" y="90"/>
                  <a:pt x="142" y="88"/>
                </a:cubicBezTo>
                <a:cubicBezTo>
                  <a:pt x="143" y="87"/>
                  <a:pt x="144" y="86"/>
                  <a:pt x="145" y="86"/>
                </a:cubicBezTo>
                <a:cubicBezTo>
                  <a:pt x="163" y="88"/>
                  <a:pt x="181" y="89"/>
                  <a:pt x="196" y="90"/>
                </a:cubicBezTo>
                <a:cubicBezTo>
                  <a:pt x="259" y="92"/>
                  <a:pt x="310" y="77"/>
                  <a:pt x="311" y="57"/>
                </a:cubicBezTo>
                <a:cubicBezTo>
                  <a:pt x="311" y="37"/>
                  <a:pt x="261" y="19"/>
                  <a:pt x="199" y="17"/>
                </a:cubicBezTo>
                <a:close/>
              </a:path>
            </a:pathLst>
          </a:custGeom>
          <a:solidFill>
            <a:srgbClr val="0082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392" name="Freeform 2530"/>
          <p:cNvSpPr>
            <a:spLocks/>
          </p:cNvSpPr>
          <p:nvPr userDrawn="1"/>
        </p:nvSpPr>
        <p:spPr bwMode="auto">
          <a:xfrm>
            <a:off x="1801107" y="3581212"/>
            <a:ext cx="128650" cy="47479"/>
          </a:xfrm>
          <a:custGeom>
            <a:avLst/>
            <a:gdLst>
              <a:gd name="T0" fmla="*/ 138 w 217"/>
              <a:gd name="T1" fmla="*/ 12 h 80"/>
              <a:gd name="T2" fmla="*/ 115 w 217"/>
              <a:gd name="T3" fmla="*/ 13 h 80"/>
              <a:gd name="T4" fmla="*/ 89 w 217"/>
              <a:gd name="T5" fmla="*/ 2 h 80"/>
              <a:gd name="T6" fmla="*/ 88 w 217"/>
              <a:gd name="T7" fmla="*/ 5 h 80"/>
              <a:gd name="T8" fmla="*/ 92 w 217"/>
              <a:gd name="T9" fmla="*/ 8 h 80"/>
              <a:gd name="T10" fmla="*/ 94 w 217"/>
              <a:gd name="T11" fmla="*/ 12 h 80"/>
              <a:gd name="T12" fmla="*/ 95 w 217"/>
              <a:gd name="T13" fmla="*/ 16 h 80"/>
              <a:gd name="T14" fmla="*/ 96 w 217"/>
              <a:gd name="T15" fmla="*/ 17 h 80"/>
              <a:gd name="T16" fmla="*/ 40 w 217"/>
              <a:gd name="T17" fmla="*/ 35 h 80"/>
              <a:gd name="T18" fmla="*/ 6 w 217"/>
              <a:gd name="T19" fmla="*/ 0 h 80"/>
              <a:gd name="T20" fmla="*/ 17 w 217"/>
              <a:gd name="T21" fmla="*/ 41 h 80"/>
              <a:gd name="T22" fmla="*/ 0 w 217"/>
              <a:gd name="T23" fmla="*/ 80 h 80"/>
              <a:gd name="T24" fmla="*/ 38 w 217"/>
              <a:gd name="T25" fmla="*/ 47 h 80"/>
              <a:gd name="T26" fmla="*/ 89 w 217"/>
              <a:gd name="T27" fmla="*/ 58 h 80"/>
              <a:gd name="T28" fmla="*/ 88 w 217"/>
              <a:gd name="T29" fmla="*/ 59 h 80"/>
              <a:gd name="T30" fmla="*/ 85 w 217"/>
              <a:gd name="T31" fmla="*/ 65 h 80"/>
              <a:gd name="T32" fmla="*/ 84 w 217"/>
              <a:gd name="T33" fmla="*/ 71 h 80"/>
              <a:gd name="T34" fmla="*/ 92 w 217"/>
              <a:gd name="T35" fmla="*/ 67 h 80"/>
              <a:gd name="T36" fmla="*/ 99 w 217"/>
              <a:gd name="T37" fmla="*/ 62 h 80"/>
              <a:gd name="T38" fmla="*/ 101 w 217"/>
              <a:gd name="T39" fmla="*/ 60 h 80"/>
              <a:gd name="T40" fmla="*/ 137 w 217"/>
              <a:gd name="T41" fmla="*/ 63 h 80"/>
              <a:gd name="T42" fmla="*/ 216 w 217"/>
              <a:gd name="T43" fmla="*/ 40 h 80"/>
              <a:gd name="T44" fmla="*/ 138 w 217"/>
              <a:gd name="T45"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7" h="80">
                <a:moveTo>
                  <a:pt x="138" y="12"/>
                </a:moveTo>
                <a:cubicBezTo>
                  <a:pt x="131" y="12"/>
                  <a:pt x="123" y="13"/>
                  <a:pt x="115" y="13"/>
                </a:cubicBezTo>
                <a:cubicBezTo>
                  <a:pt x="108" y="11"/>
                  <a:pt x="89" y="2"/>
                  <a:pt x="89" y="2"/>
                </a:cubicBezTo>
                <a:cubicBezTo>
                  <a:pt x="87" y="1"/>
                  <a:pt x="87" y="4"/>
                  <a:pt x="88" y="5"/>
                </a:cubicBezTo>
                <a:cubicBezTo>
                  <a:pt x="90" y="6"/>
                  <a:pt x="91" y="7"/>
                  <a:pt x="92" y="8"/>
                </a:cubicBezTo>
                <a:cubicBezTo>
                  <a:pt x="93" y="9"/>
                  <a:pt x="94" y="10"/>
                  <a:pt x="94" y="12"/>
                </a:cubicBezTo>
                <a:cubicBezTo>
                  <a:pt x="95" y="13"/>
                  <a:pt x="94" y="15"/>
                  <a:pt x="95" y="16"/>
                </a:cubicBezTo>
                <a:cubicBezTo>
                  <a:pt x="95" y="16"/>
                  <a:pt x="95" y="16"/>
                  <a:pt x="96" y="17"/>
                </a:cubicBezTo>
                <a:cubicBezTo>
                  <a:pt x="72" y="21"/>
                  <a:pt x="51" y="29"/>
                  <a:pt x="40" y="35"/>
                </a:cubicBezTo>
                <a:cubicBezTo>
                  <a:pt x="32" y="22"/>
                  <a:pt x="6" y="0"/>
                  <a:pt x="6" y="0"/>
                </a:cubicBezTo>
                <a:cubicBezTo>
                  <a:pt x="6" y="0"/>
                  <a:pt x="17" y="40"/>
                  <a:pt x="17" y="41"/>
                </a:cubicBezTo>
                <a:cubicBezTo>
                  <a:pt x="19" y="45"/>
                  <a:pt x="0" y="80"/>
                  <a:pt x="0" y="80"/>
                </a:cubicBezTo>
                <a:cubicBezTo>
                  <a:pt x="14" y="77"/>
                  <a:pt x="31" y="57"/>
                  <a:pt x="38" y="47"/>
                </a:cubicBezTo>
                <a:cubicBezTo>
                  <a:pt x="47" y="51"/>
                  <a:pt x="67" y="55"/>
                  <a:pt x="89" y="58"/>
                </a:cubicBezTo>
                <a:cubicBezTo>
                  <a:pt x="89" y="59"/>
                  <a:pt x="88" y="59"/>
                  <a:pt x="88" y="59"/>
                </a:cubicBezTo>
                <a:cubicBezTo>
                  <a:pt x="87" y="61"/>
                  <a:pt x="86" y="63"/>
                  <a:pt x="85" y="65"/>
                </a:cubicBezTo>
                <a:cubicBezTo>
                  <a:pt x="84" y="66"/>
                  <a:pt x="81" y="72"/>
                  <a:pt x="84" y="71"/>
                </a:cubicBezTo>
                <a:cubicBezTo>
                  <a:pt x="87" y="70"/>
                  <a:pt x="89" y="68"/>
                  <a:pt x="92" y="67"/>
                </a:cubicBezTo>
                <a:cubicBezTo>
                  <a:pt x="94" y="65"/>
                  <a:pt x="97" y="63"/>
                  <a:pt x="99" y="62"/>
                </a:cubicBezTo>
                <a:cubicBezTo>
                  <a:pt x="100" y="61"/>
                  <a:pt x="100" y="61"/>
                  <a:pt x="101" y="60"/>
                </a:cubicBezTo>
                <a:cubicBezTo>
                  <a:pt x="113" y="62"/>
                  <a:pt x="126" y="63"/>
                  <a:pt x="137" y="63"/>
                </a:cubicBezTo>
                <a:cubicBezTo>
                  <a:pt x="180" y="64"/>
                  <a:pt x="216" y="54"/>
                  <a:pt x="216" y="40"/>
                </a:cubicBezTo>
                <a:cubicBezTo>
                  <a:pt x="217" y="26"/>
                  <a:pt x="182" y="14"/>
                  <a:pt x="138" y="12"/>
                </a:cubicBezTo>
                <a:close/>
              </a:path>
            </a:pathLst>
          </a:custGeom>
          <a:solidFill>
            <a:srgbClr val="0082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393" name="Freeform 2531"/>
          <p:cNvSpPr>
            <a:spLocks/>
          </p:cNvSpPr>
          <p:nvPr userDrawn="1"/>
        </p:nvSpPr>
        <p:spPr bwMode="auto">
          <a:xfrm>
            <a:off x="1376868" y="4376087"/>
            <a:ext cx="229733" cy="136309"/>
          </a:xfrm>
          <a:custGeom>
            <a:avLst/>
            <a:gdLst>
              <a:gd name="T0" fmla="*/ 366 w 387"/>
              <a:gd name="T1" fmla="*/ 165 h 231"/>
              <a:gd name="T2" fmla="*/ 308 w 387"/>
              <a:gd name="T3" fmla="*/ 103 h 231"/>
              <a:gd name="T4" fmla="*/ 247 w 387"/>
              <a:gd name="T5" fmla="*/ 21 h 231"/>
              <a:gd name="T6" fmla="*/ 147 w 387"/>
              <a:gd name="T7" fmla="*/ 20 h 231"/>
              <a:gd name="T8" fmla="*/ 115 w 387"/>
              <a:gd name="T9" fmla="*/ 46 h 231"/>
              <a:gd name="T10" fmla="*/ 59 w 387"/>
              <a:gd name="T11" fmla="*/ 84 h 231"/>
              <a:gd name="T12" fmla="*/ 38 w 387"/>
              <a:gd name="T13" fmla="*/ 135 h 231"/>
              <a:gd name="T14" fmla="*/ 14 w 387"/>
              <a:gd name="T15" fmla="*/ 160 h 231"/>
              <a:gd name="T16" fmla="*/ 1 w 387"/>
              <a:gd name="T17" fmla="*/ 189 h 231"/>
              <a:gd name="T18" fmla="*/ 11 w 387"/>
              <a:gd name="T19" fmla="*/ 217 h 231"/>
              <a:gd name="T20" fmla="*/ 58 w 387"/>
              <a:gd name="T21" fmla="*/ 228 h 231"/>
              <a:gd name="T22" fmla="*/ 354 w 387"/>
              <a:gd name="T23" fmla="*/ 213 h 231"/>
              <a:gd name="T24" fmla="*/ 386 w 387"/>
              <a:gd name="T25" fmla="*/ 192 h 231"/>
              <a:gd name="T26" fmla="*/ 366 w 387"/>
              <a:gd name="T27" fmla="*/ 16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7" h="231">
                <a:moveTo>
                  <a:pt x="366" y="165"/>
                </a:moveTo>
                <a:cubicBezTo>
                  <a:pt x="344" y="148"/>
                  <a:pt x="324" y="127"/>
                  <a:pt x="308" y="103"/>
                </a:cubicBezTo>
                <a:cubicBezTo>
                  <a:pt x="289" y="74"/>
                  <a:pt x="275" y="40"/>
                  <a:pt x="247" y="21"/>
                </a:cubicBezTo>
                <a:cubicBezTo>
                  <a:pt x="218" y="0"/>
                  <a:pt x="176" y="0"/>
                  <a:pt x="147" y="20"/>
                </a:cubicBezTo>
                <a:cubicBezTo>
                  <a:pt x="136" y="28"/>
                  <a:pt x="126" y="38"/>
                  <a:pt x="115" y="46"/>
                </a:cubicBezTo>
                <a:cubicBezTo>
                  <a:pt x="96" y="59"/>
                  <a:pt x="72" y="65"/>
                  <a:pt x="59" y="84"/>
                </a:cubicBezTo>
                <a:cubicBezTo>
                  <a:pt x="49" y="99"/>
                  <a:pt x="49" y="120"/>
                  <a:pt x="38" y="135"/>
                </a:cubicBezTo>
                <a:cubicBezTo>
                  <a:pt x="32" y="145"/>
                  <a:pt x="22" y="151"/>
                  <a:pt x="14" y="160"/>
                </a:cubicBezTo>
                <a:cubicBezTo>
                  <a:pt x="7" y="168"/>
                  <a:pt x="3" y="178"/>
                  <a:pt x="1" y="189"/>
                </a:cubicBezTo>
                <a:cubicBezTo>
                  <a:pt x="0" y="201"/>
                  <a:pt x="1" y="210"/>
                  <a:pt x="11" y="217"/>
                </a:cubicBezTo>
                <a:cubicBezTo>
                  <a:pt x="24" y="226"/>
                  <a:pt x="43" y="227"/>
                  <a:pt x="58" y="228"/>
                </a:cubicBezTo>
                <a:cubicBezTo>
                  <a:pt x="157" y="231"/>
                  <a:pt x="256" y="226"/>
                  <a:pt x="354" y="213"/>
                </a:cubicBezTo>
                <a:cubicBezTo>
                  <a:pt x="367" y="211"/>
                  <a:pt x="384" y="205"/>
                  <a:pt x="386" y="192"/>
                </a:cubicBezTo>
                <a:cubicBezTo>
                  <a:pt x="387" y="180"/>
                  <a:pt x="376" y="172"/>
                  <a:pt x="366" y="165"/>
                </a:cubicBezTo>
                <a:close/>
              </a:path>
            </a:pathLst>
          </a:custGeom>
          <a:solidFill>
            <a:srgbClr val="0053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394" name="Freeform 2532"/>
          <p:cNvSpPr>
            <a:spLocks/>
          </p:cNvSpPr>
          <p:nvPr userDrawn="1"/>
        </p:nvSpPr>
        <p:spPr bwMode="auto">
          <a:xfrm>
            <a:off x="2044625" y="4526179"/>
            <a:ext cx="131713" cy="79641"/>
          </a:xfrm>
          <a:custGeom>
            <a:avLst/>
            <a:gdLst>
              <a:gd name="T0" fmla="*/ 209 w 221"/>
              <a:gd name="T1" fmla="*/ 94 h 132"/>
              <a:gd name="T2" fmla="*/ 176 w 221"/>
              <a:gd name="T3" fmla="*/ 59 h 132"/>
              <a:gd name="T4" fmla="*/ 141 w 221"/>
              <a:gd name="T5" fmla="*/ 12 h 132"/>
              <a:gd name="T6" fmla="*/ 84 w 221"/>
              <a:gd name="T7" fmla="*/ 12 h 132"/>
              <a:gd name="T8" fmla="*/ 65 w 221"/>
              <a:gd name="T9" fmla="*/ 26 h 132"/>
              <a:gd name="T10" fmla="*/ 33 w 221"/>
              <a:gd name="T11" fmla="*/ 48 h 132"/>
              <a:gd name="T12" fmla="*/ 21 w 221"/>
              <a:gd name="T13" fmla="*/ 77 h 132"/>
              <a:gd name="T14" fmla="*/ 7 w 221"/>
              <a:gd name="T15" fmla="*/ 92 h 132"/>
              <a:gd name="T16" fmla="*/ 0 w 221"/>
              <a:gd name="T17" fmla="*/ 108 h 132"/>
              <a:gd name="T18" fmla="*/ 6 w 221"/>
              <a:gd name="T19" fmla="*/ 124 h 132"/>
              <a:gd name="T20" fmla="*/ 33 w 221"/>
              <a:gd name="T21" fmla="*/ 130 h 132"/>
              <a:gd name="T22" fmla="*/ 202 w 221"/>
              <a:gd name="T23" fmla="*/ 122 h 132"/>
              <a:gd name="T24" fmla="*/ 220 w 221"/>
              <a:gd name="T25" fmla="*/ 110 h 132"/>
              <a:gd name="T26" fmla="*/ 209 w 221"/>
              <a:gd name="T27" fmla="*/ 9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1" h="132">
                <a:moveTo>
                  <a:pt x="209" y="94"/>
                </a:moveTo>
                <a:cubicBezTo>
                  <a:pt x="196" y="85"/>
                  <a:pt x="185" y="73"/>
                  <a:pt x="176" y="59"/>
                </a:cubicBezTo>
                <a:cubicBezTo>
                  <a:pt x="165" y="43"/>
                  <a:pt x="157" y="23"/>
                  <a:pt x="141" y="12"/>
                </a:cubicBezTo>
                <a:cubicBezTo>
                  <a:pt x="124" y="0"/>
                  <a:pt x="100" y="0"/>
                  <a:pt x="84" y="12"/>
                </a:cubicBezTo>
                <a:cubicBezTo>
                  <a:pt x="77" y="16"/>
                  <a:pt x="72" y="22"/>
                  <a:pt x="65" y="26"/>
                </a:cubicBezTo>
                <a:cubicBezTo>
                  <a:pt x="55" y="34"/>
                  <a:pt x="41" y="37"/>
                  <a:pt x="33" y="48"/>
                </a:cubicBezTo>
                <a:cubicBezTo>
                  <a:pt x="28" y="57"/>
                  <a:pt x="27" y="68"/>
                  <a:pt x="21" y="77"/>
                </a:cubicBezTo>
                <a:cubicBezTo>
                  <a:pt x="18" y="83"/>
                  <a:pt x="12" y="87"/>
                  <a:pt x="7" y="92"/>
                </a:cubicBezTo>
                <a:cubicBezTo>
                  <a:pt x="3" y="96"/>
                  <a:pt x="1" y="102"/>
                  <a:pt x="0" y="108"/>
                </a:cubicBezTo>
                <a:cubicBezTo>
                  <a:pt x="0" y="115"/>
                  <a:pt x="0" y="120"/>
                  <a:pt x="6" y="124"/>
                </a:cubicBezTo>
                <a:cubicBezTo>
                  <a:pt x="13" y="129"/>
                  <a:pt x="24" y="130"/>
                  <a:pt x="33" y="130"/>
                </a:cubicBezTo>
                <a:cubicBezTo>
                  <a:pt x="89" y="132"/>
                  <a:pt x="146" y="129"/>
                  <a:pt x="202" y="122"/>
                </a:cubicBezTo>
                <a:cubicBezTo>
                  <a:pt x="209" y="120"/>
                  <a:pt x="219" y="117"/>
                  <a:pt x="220" y="110"/>
                </a:cubicBezTo>
                <a:cubicBezTo>
                  <a:pt x="221" y="103"/>
                  <a:pt x="214" y="98"/>
                  <a:pt x="209" y="94"/>
                </a:cubicBezTo>
                <a:close/>
              </a:path>
            </a:pathLst>
          </a:custGeom>
          <a:solidFill>
            <a:srgbClr val="0053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395" name="Freeform 2533"/>
          <p:cNvSpPr>
            <a:spLocks/>
          </p:cNvSpPr>
          <p:nvPr userDrawn="1"/>
        </p:nvSpPr>
        <p:spPr bwMode="auto">
          <a:xfrm>
            <a:off x="2231474" y="4549153"/>
            <a:ext cx="131713" cy="79641"/>
          </a:xfrm>
          <a:custGeom>
            <a:avLst/>
            <a:gdLst>
              <a:gd name="T0" fmla="*/ 213 w 221"/>
              <a:gd name="T1" fmla="*/ 95 h 135"/>
              <a:gd name="T2" fmla="*/ 202 w 221"/>
              <a:gd name="T3" fmla="*/ 81 h 135"/>
              <a:gd name="T4" fmla="*/ 143 w 221"/>
              <a:gd name="T5" fmla="*/ 16 h 135"/>
              <a:gd name="T6" fmla="*/ 77 w 221"/>
              <a:gd name="T7" fmla="*/ 18 h 135"/>
              <a:gd name="T8" fmla="*/ 49 w 221"/>
              <a:gd name="T9" fmla="*/ 38 h 135"/>
              <a:gd name="T10" fmla="*/ 33 w 221"/>
              <a:gd name="T11" fmla="*/ 53 h 135"/>
              <a:gd name="T12" fmla="*/ 16 w 221"/>
              <a:gd name="T13" fmla="*/ 83 h 135"/>
              <a:gd name="T14" fmla="*/ 1 w 221"/>
              <a:gd name="T15" fmla="*/ 110 h 135"/>
              <a:gd name="T16" fmla="*/ 7 w 221"/>
              <a:gd name="T17" fmla="*/ 127 h 135"/>
              <a:gd name="T18" fmla="*/ 33 w 221"/>
              <a:gd name="T19" fmla="*/ 133 h 135"/>
              <a:gd name="T20" fmla="*/ 202 w 221"/>
              <a:gd name="T21" fmla="*/ 124 h 135"/>
              <a:gd name="T22" fmla="*/ 215 w 221"/>
              <a:gd name="T23" fmla="*/ 98 h 135"/>
              <a:gd name="T24" fmla="*/ 213 w 221"/>
              <a:gd name="T25" fmla="*/ 9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1" h="135">
                <a:moveTo>
                  <a:pt x="213" y="95"/>
                </a:moveTo>
                <a:cubicBezTo>
                  <a:pt x="210" y="90"/>
                  <a:pt x="206" y="85"/>
                  <a:pt x="202" y="81"/>
                </a:cubicBezTo>
                <a:cubicBezTo>
                  <a:pt x="183" y="60"/>
                  <a:pt x="164" y="34"/>
                  <a:pt x="143" y="16"/>
                </a:cubicBezTo>
                <a:cubicBezTo>
                  <a:pt x="124" y="0"/>
                  <a:pt x="96" y="5"/>
                  <a:pt x="77" y="18"/>
                </a:cubicBezTo>
                <a:cubicBezTo>
                  <a:pt x="68" y="25"/>
                  <a:pt x="58" y="31"/>
                  <a:pt x="49" y="38"/>
                </a:cubicBezTo>
                <a:cubicBezTo>
                  <a:pt x="43" y="43"/>
                  <a:pt x="37" y="47"/>
                  <a:pt x="33" y="53"/>
                </a:cubicBezTo>
                <a:cubicBezTo>
                  <a:pt x="25" y="62"/>
                  <a:pt x="22" y="73"/>
                  <a:pt x="16" y="83"/>
                </a:cubicBezTo>
                <a:cubicBezTo>
                  <a:pt x="10" y="93"/>
                  <a:pt x="2" y="98"/>
                  <a:pt x="1" y="110"/>
                </a:cubicBezTo>
                <a:cubicBezTo>
                  <a:pt x="0" y="117"/>
                  <a:pt x="1" y="123"/>
                  <a:pt x="7" y="127"/>
                </a:cubicBezTo>
                <a:cubicBezTo>
                  <a:pt x="14" y="132"/>
                  <a:pt x="25" y="132"/>
                  <a:pt x="33" y="133"/>
                </a:cubicBezTo>
                <a:cubicBezTo>
                  <a:pt x="90" y="135"/>
                  <a:pt x="146" y="132"/>
                  <a:pt x="202" y="124"/>
                </a:cubicBezTo>
                <a:cubicBezTo>
                  <a:pt x="217" y="122"/>
                  <a:pt x="221" y="111"/>
                  <a:pt x="215" y="98"/>
                </a:cubicBezTo>
                <a:cubicBezTo>
                  <a:pt x="214" y="97"/>
                  <a:pt x="214" y="96"/>
                  <a:pt x="213" y="95"/>
                </a:cubicBezTo>
                <a:close/>
              </a:path>
            </a:pathLst>
          </a:custGeom>
          <a:solidFill>
            <a:srgbClr val="0053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396" name="Freeform 2534"/>
          <p:cNvSpPr>
            <a:spLocks/>
          </p:cNvSpPr>
          <p:nvPr userDrawn="1"/>
        </p:nvSpPr>
        <p:spPr bwMode="auto">
          <a:xfrm>
            <a:off x="2447422" y="4253562"/>
            <a:ext cx="522260" cy="310905"/>
          </a:xfrm>
          <a:custGeom>
            <a:avLst/>
            <a:gdLst>
              <a:gd name="T0" fmla="*/ 829 w 875"/>
              <a:gd name="T1" fmla="*/ 372 h 523"/>
              <a:gd name="T2" fmla="*/ 697 w 875"/>
              <a:gd name="T3" fmla="*/ 233 h 523"/>
              <a:gd name="T4" fmla="*/ 558 w 875"/>
              <a:gd name="T5" fmla="*/ 46 h 523"/>
              <a:gd name="T6" fmla="*/ 332 w 875"/>
              <a:gd name="T7" fmla="*/ 45 h 523"/>
              <a:gd name="T8" fmla="*/ 260 w 875"/>
              <a:gd name="T9" fmla="*/ 103 h 523"/>
              <a:gd name="T10" fmla="*/ 134 w 875"/>
              <a:gd name="T11" fmla="*/ 189 h 523"/>
              <a:gd name="T12" fmla="*/ 86 w 875"/>
              <a:gd name="T13" fmla="*/ 305 h 523"/>
              <a:gd name="T14" fmla="*/ 31 w 875"/>
              <a:gd name="T15" fmla="*/ 362 h 523"/>
              <a:gd name="T16" fmla="*/ 3 w 875"/>
              <a:gd name="T17" fmla="*/ 427 h 523"/>
              <a:gd name="T18" fmla="*/ 25 w 875"/>
              <a:gd name="T19" fmla="*/ 491 h 523"/>
              <a:gd name="T20" fmla="*/ 130 w 875"/>
              <a:gd name="T21" fmla="*/ 515 h 523"/>
              <a:gd name="T22" fmla="*/ 800 w 875"/>
              <a:gd name="T23" fmla="*/ 480 h 523"/>
              <a:gd name="T24" fmla="*/ 872 w 875"/>
              <a:gd name="T25" fmla="*/ 434 h 523"/>
              <a:gd name="T26" fmla="*/ 829 w 875"/>
              <a:gd name="T27" fmla="*/ 372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5" h="523">
                <a:moveTo>
                  <a:pt x="829" y="372"/>
                </a:moveTo>
                <a:cubicBezTo>
                  <a:pt x="777" y="334"/>
                  <a:pt x="732" y="287"/>
                  <a:pt x="697" y="233"/>
                </a:cubicBezTo>
                <a:cubicBezTo>
                  <a:pt x="654" y="168"/>
                  <a:pt x="622" y="91"/>
                  <a:pt x="558" y="46"/>
                </a:cubicBezTo>
                <a:cubicBezTo>
                  <a:pt x="492" y="0"/>
                  <a:pt x="398" y="0"/>
                  <a:pt x="332" y="45"/>
                </a:cubicBezTo>
                <a:cubicBezTo>
                  <a:pt x="307" y="62"/>
                  <a:pt x="285" y="86"/>
                  <a:pt x="260" y="103"/>
                </a:cubicBezTo>
                <a:cubicBezTo>
                  <a:pt x="217" y="132"/>
                  <a:pt x="163" y="147"/>
                  <a:pt x="134" y="189"/>
                </a:cubicBezTo>
                <a:cubicBezTo>
                  <a:pt x="110" y="224"/>
                  <a:pt x="110" y="270"/>
                  <a:pt x="86" y="305"/>
                </a:cubicBezTo>
                <a:cubicBezTo>
                  <a:pt x="71" y="327"/>
                  <a:pt x="48" y="342"/>
                  <a:pt x="31" y="362"/>
                </a:cubicBezTo>
                <a:cubicBezTo>
                  <a:pt x="15" y="380"/>
                  <a:pt x="5" y="403"/>
                  <a:pt x="3" y="427"/>
                </a:cubicBezTo>
                <a:cubicBezTo>
                  <a:pt x="0" y="454"/>
                  <a:pt x="1" y="475"/>
                  <a:pt x="25" y="491"/>
                </a:cubicBezTo>
                <a:cubicBezTo>
                  <a:pt x="54" y="511"/>
                  <a:pt x="96" y="514"/>
                  <a:pt x="130" y="515"/>
                </a:cubicBezTo>
                <a:cubicBezTo>
                  <a:pt x="354" y="523"/>
                  <a:pt x="579" y="512"/>
                  <a:pt x="800" y="480"/>
                </a:cubicBezTo>
                <a:cubicBezTo>
                  <a:pt x="831" y="476"/>
                  <a:pt x="869" y="464"/>
                  <a:pt x="872" y="434"/>
                </a:cubicBezTo>
                <a:cubicBezTo>
                  <a:pt x="875" y="408"/>
                  <a:pt x="850" y="388"/>
                  <a:pt x="829" y="372"/>
                </a:cubicBezTo>
                <a:close/>
              </a:path>
            </a:pathLst>
          </a:custGeom>
          <a:solidFill>
            <a:srgbClr val="0053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397" name="Freeform 2536"/>
          <p:cNvSpPr>
            <a:spLocks/>
          </p:cNvSpPr>
          <p:nvPr userDrawn="1"/>
        </p:nvSpPr>
        <p:spPr bwMode="auto">
          <a:xfrm>
            <a:off x="4122001" y="4476294"/>
            <a:ext cx="431898" cy="261896"/>
          </a:xfrm>
          <a:custGeom>
            <a:avLst/>
            <a:gdLst>
              <a:gd name="T0" fmla="*/ 716 w 723"/>
              <a:gd name="T1" fmla="*/ 291 h 443"/>
              <a:gd name="T2" fmla="*/ 667 w 723"/>
              <a:gd name="T3" fmla="*/ 239 h 443"/>
              <a:gd name="T4" fmla="*/ 654 w 723"/>
              <a:gd name="T5" fmla="*/ 235 h 443"/>
              <a:gd name="T6" fmla="*/ 647 w 723"/>
              <a:gd name="T7" fmla="*/ 202 h 443"/>
              <a:gd name="T8" fmla="*/ 564 w 723"/>
              <a:gd name="T9" fmla="*/ 143 h 443"/>
              <a:gd name="T10" fmla="*/ 559 w 723"/>
              <a:gd name="T11" fmla="*/ 143 h 443"/>
              <a:gd name="T12" fmla="*/ 555 w 723"/>
              <a:gd name="T13" fmla="*/ 126 h 443"/>
              <a:gd name="T14" fmla="*/ 455 w 723"/>
              <a:gd name="T15" fmla="*/ 17 h 443"/>
              <a:gd name="T16" fmla="*/ 305 w 723"/>
              <a:gd name="T17" fmla="*/ 47 h 443"/>
              <a:gd name="T18" fmla="*/ 245 w 723"/>
              <a:gd name="T19" fmla="*/ 101 h 443"/>
              <a:gd name="T20" fmla="*/ 232 w 723"/>
              <a:gd name="T21" fmla="*/ 122 h 443"/>
              <a:gd name="T22" fmla="*/ 168 w 723"/>
              <a:gd name="T23" fmla="*/ 128 h 443"/>
              <a:gd name="T24" fmla="*/ 125 w 723"/>
              <a:gd name="T25" fmla="*/ 165 h 443"/>
              <a:gd name="T26" fmla="*/ 117 w 723"/>
              <a:gd name="T27" fmla="*/ 181 h 443"/>
              <a:gd name="T28" fmla="*/ 85 w 723"/>
              <a:gd name="T29" fmla="*/ 182 h 443"/>
              <a:gd name="T30" fmla="*/ 12 w 723"/>
              <a:gd name="T31" fmla="*/ 232 h 443"/>
              <a:gd name="T32" fmla="*/ 25 w 723"/>
              <a:gd name="T33" fmla="*/ 316 h 443"/>
              <a:gd name="T34" fmla="*/ 101 w 723"/>
              <a:gd name="T35" fmla="*/ 357 h 443"/>
              <a:gd name="T36" fmla="*/ 147 w 723"/>
              <a:gd name="T37" fmla="*/ 350 h 443"/>
              <a:gd name="T38" fmla="*/ 286 w 723"/>
              <a:gd name="T39" fmla="*/ 439 h 443"/>
              <a:gd name="T40" fmla="*/ 384 w 723"/>
              <a:gd name="T41" fmla="*/ 414 h 443"/>
              <a:gd name="T42" fmla="*/ 415 w 723"/>
              <a:gd name="T43" fmla="*/ 383 h 443"/>
              <a:gd name="T44" fmla="*/ 417 w 723"/>
              <a:gd name="T45" fmla="*/ 386 h 443"/>
              <a:gd name="T46" fmla="*/ 476 w 723"/>
              <a:gd name="T47" fmla="*/ 415 h 443"/>
              <a:gd name="T48" fmla="*/ 542 w 723"/>
              <a:gd name="T49" fmla="*/ 405 h 443"/>
              <a:gd name="T50" fmla="*/ 568 w 723"/>
              <a:gd name="T51" fmla="*/ 385 h 443"/>
              <a:gd name="T52" fmla="*/ 606 w 723"/>
              <a:gd name="T53" fmla="*/ 389 h 443"/>
              <a:gd name="T54" fmla="*/ 687 w 723"/>
              <a:gd name="T55" fmla="*/ 365 h 443"/>
              <a:gd name="T56" fmla="*/ 716 w 723"/>
              <a:gd name="T57" fmla="*/ 291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3" h="443">
                <a:moveTo>
                  <a:pt x="716" y="291"/>
                </a:moveTo>
                <a:cubicBezTo>
                  <a:pt x="710" y="266"/>
                  <a:pt x="691" y="247"/>
                  <a:pt x="667" y="239"/>
                </a:cubicBezTo>
                <a:cubicBezTo>
                  <a:pt x="663" y="237"/>
                  <a:pt x="659" y="236"/>
                  <a:pt x="654" y="235"/>
                </a:cubicBezTo>
                <a:cubicBezTo>
                  <a:pt x="653" y="224"/>
                  <a:pt x="651" y="212"/>
                  <a:pt x="647" y="202"/>
                </a:cubicBezTo>
                <a:cubicBezTo>
                  <a:pt x="633" y="168"/>
                  <a:pt x="600" y="145"/>
                  <a:pt x="564" y="143"/>
                </a:cubicBezTo>
                <a:cubicBezTo>
                  <a:pt x="562" y="143"/>
                  <a:pt x="561" y="143"/>
                  <a:pt x="559" y="143"/>
                </a:cubicBezTo>
                <a:cubicBezTo>
                  <a:pt x="558" y="136"/>
                  <a:pt x="556" y="130"/>
                  <a:pt x="555" y="126"/>
                </a:cubicBezTo>
                <a:cubicBezTo>
                  <a:pt x="539" y="79"/>
                  <a:pt x="504" y="33"/>
                  <a:pt x="455" y="17"/>
                </a:cubicBezTo>
                <a:cubicBezTo>
                  <a:pt x="403" y="0"/>
                  <a:pt x="350" y="18"/>
                  <a:pt x="305" y="47"/>
                </a:cubicBezTo>
                <a:cubicBezTo>
                  <a:pt x="283" y="62"/>
                  <a:pt x="261" y="80"/>
                  <a:pt x="245" y="101"/>
                </a:cubicBezTo>
                <a:cubicBezTo>
                  <a:pt x="241" y="107"/>
                  <a:pt x="236" y="114"/>
                  <a:pt x="232" y="122"/>
                </a:cubicBezTo>
                <a:cubicBezTo>
                  <a:pt x="211" y="115"/>
                  <a:pt x="188" y="118"/>
                  <a:pt x="168" y="128"/>
                </a:cubicBezTo>
                <a:cubicBezTo>
                  <a:pt x="151" y="136"/>
                  <a:pt x="135" y="149"/>
                  <a:pt x="125" y="165"/>
                </a:cubicBezTo>
                <a:cubicBezTo>
                  <a:pt x="122" y="170"/>
                  <a:pt x="119" y="175"/>
                  <a:pt x="117" y="181"/>
                </a:cubicBezTo>
                <a:cubicBezTo>
                  <a:pt x="106" y="180"/>
                  <a:pt x="96" y="180"/>
                  <a:pt x="85" y="182"/>
                </a:cubicBezTo>
                <a:cubicBezTo>
                  <a:pt x="55" y="187"/>
                  <a:pt x="25" y="203"/>
                  <a:pt x="12" y="232"/>
                </a:cubicBezTo>
                <a:cubicBezTo>
                  <a:pt x="0" y="260"/>
                  <a:pt x="7" y="293"/>
                  <a:pt x="25" y="316"/>
                </a:cubicBezTo>
                <a:cubicBezTo>
                  <a:pt x="43" y="340"/>
                  <a:pt x="72" y="355"/>
                  <a:pt x="101" y="357"/>
                </a:cubicBezTo>
                <a:cubicBezTo>
                  <a:pt x="116" y="358"/>
                  <a:pt x="133" y="356"/>
                  <a:pt x="147" y="350"/>
                </a:cubicBezTo>
                <a:cubicBezTo>
                  <a:pt x="176" y="399"/>
                  <a:pt x="229" y="434"/>
                  <a:pt x="286" y="439"/>
                </a:cubicBezTo>
                <a:cubicBezTo>
                  <a:pt x="321" y="443"/>
                  <a:pt x="355" y="434"/>
                  <a:pt x="384" y="414"/>
                </a:cubicBezTo>
                <a:cubicBezTo>
                  <a:pt x="396" y="406"/>
                  <a:pt x="406" y="395"/>
                  <a:pt x="415" y="383"/>
                </a:cubicBezTo>
                <a:cubicBezTo>
                  <a:pt x="416" y="384"/>
                  <a:pt x="417" y="385"/>
                  <a:pt x="417" y="386"/>
                </a:cubicBezTo>
                <a:cubicBezTo>
                  <a:pt x="434" y="401"/>
                  <a:pt x="455" y="411"/>
                  <a:pt x="476" y="415"/>
                </a:cubicBezTo>
                <a:cubicBezTo>
                  <a:pt x="498" y="419"/>
                  <a:pt x="523" y="415"/>
                  <a:pt x="542" y="405"/>
                </a:cubicBezTo>
                <a:cubicBezTo>
                  <a:pt x="551" y="400"/>
                  <a:pt x="560" y="393"/>
                  <a:pt x="568" y="385"/>
                </a:cubicBezTo>
                <a:cubicBezTo>
                  <a:pt x="580" y="388"/>
                  <a:pt x="593" y="389"/>
                  <a:pt x="606" y="389"/>
                </a:cubicBezTo>
                <a:cubicBezTo>
                  <a:pt x="635" y="389"/>
                  <a:pt x="665" y="385"/>
                  <a:pt x="687" y="365"/>
                </a:cubicBezTo>
                <a:cubicBezTo>
                  <a:pt x="708" y="347"/>
                  <a:pt x="723" y="319"/>
                  <a:pt x="716" y="291"/>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398" name="Freeform 2537"/>
          <p:cNvSpPr>
            <a:spLocks/>
          </p:cNvSpPr>
          <p:nvPr userDrawn="1"/>
        </p:nvSpPr>
        <p:spPr bwMode="auto">
          <a:xfrm>
            <a:off x="4180199" y="4732063"/>
            <a:ext cx="32163" cy="49010"/>
          </a:xfrm>
          <a:custGeom>
            <a:avLst/>
            <a:gdLst>
              <a:gd name="T0" fmla="*/ 53 w 54"/>
              <a:gd name="T1" fmla="*/ 49 h 84"/>
              <a:gd name="T2" fmla="*/ 52 w 54"/>
              <a:gd name="T3" fmla="*/ 37 h 84"/>
              <a:gd name="T4" fmla="*/ 47 w 54"/>
              <a:gd name="T5" fmla="*/ 15 h 84"/>
              <a:gd name="T6" fmla="*/ 41 w 54"/>
              <a:gd name="T7" fmla="*/ 7 h 84"/>
              <a:gd name="T8" fmla="*/ 26 w 54"/>
              <a:gd name="T9" fmla="*/ 0 h 84"/>
              <a:gd name="T10" fmla="*/ 10 w 54"/>
              <a:gd name="T11" fmla="*/ 9 h 84"/>
              <a:gd name="T12" fmla="*/ 2 w 54"/>
              <a:gd name="T13" fmla="*/ 22 h 84"/>
              <a:gd name="T14" fmla="*/ 0 w 54"/>
              <a:gd name="T15" fmla="*/ 39 h 84"/>
              <a:gd name="T16" fmla="*/ 0 w 54"/>
              <a:gd name="T17" fmla="*/ 51 h 84"/>
              <a:gd name="T18" fmla="*/ 1 w 54"/>
              <a:gd name="T19" fmla="*/ 62 h 84"/>
              <a:gd name="T20" fmla="*/ 10 w 54"/>
              <a:gd name="T21" fmla="*/ 76 h 84"/>
              <a:gd name="T22" fmla="*/ 31 w 54"/>
              <a:gd name="T23" fmla="*/ 83 h 84"/>
              <a:gd name="T24" fmla="*/ 48 w 54"/>
              <a:gd name="T25" fmla="*/ 71 h 84"/>
              <a:gd name="T26" fmla="*/ 54 w 54"/>
              <a:gd name="T27" fmla="*/ 55 h 84"/>
              <a:gd name="T28" fmla="*/ 53 w 54"/>
              <a:gd name="T29"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84">
                <a:moveTo>
                  <a:pt x="53" y="49"/>
                </a:moveTo>
                <a:cubicBezTo>
                  <a:pt x="53" y="45"/>
                  <a:pt x="53" y="41"/>
                  <a:pt x="52" y="37"/>
                </a:cubicBezTo>
                <a:cubicBezTo>
                  <a:pt x="52" y="30"/>
                  <a:pt x="50" y="21"/>
                  <a:pt x="47" y="15"/>
                </a:cubicBezTo>
                <a:cubicBezTo>
                  <a:pt x="45" y="12"/>
                  <a:pt x="43" y="9"/>
                  <a:pt x="41" y="7"/>
                </a:cubicBezTo>
                <a:cubicBezTo>
                  <a:pt x="37" y="3"/>
                  <a:pt x="32" y="1"/>
                  <a:pt x="26" y="0"/>
                </a:cubicBezTo>
                <a:cubicBezTo>
                  <a:pt x="18" y="0"/>
                  <a:pt x="14" y="4"/>
                  <a:pt x="10" y="9"/>
                </a:cubicBezTo>
                <a:cubicBezTo>
                  <a:pt x="6" y="13"/>
                  <a:pt x="4" y="17"/>
                  <a:pt x="2" y="22"/>
                </a:cubicBezTo>
                <a:cubicBezTo>
                  <a:pt x="1" y="28"/>
                  <a:pt x="0" y="33"/>
                  <a:pt x="0" y="39"/>
                </a:cubicBezTo>
                <a:cubicBezTo>
                  <a:pt x="0" y="43"/>
                  <a:pt x="0" y="47"/>
                  <a:pt x="0" y="51"/>
                </a:cubicBezTo>
                <a:cubicBezTo>
                  <a:pt x="0" y="55"/>
                  <a:pt x="0" y="59"/>
                  <a:pt x="1" y="62"/>
                </a:cubicBezTo>
                <a:cubicBezTo>
                  <a:pt x="3" y="68"/>
                  <a:pt x="7" y="72"/>
                  <a:pt x="10" y="76"/>
                </a:cubicBezTo>
                <a:cubicBezTo>
                  <a:pt x="15" y="82"/>
                  <a:pt x="23" y="84"/>
                  <a:pt x="31" y="83"/>
                </a:cubicBezTo>
                <a:cubicBezTo>
                  <a:pt x="38" y="82"/>
                  <a:pt x="45" y="78"/>
                  <a:pt x="48" y="71"/>
                </a:cubicBezTo>
                <a:cubicBezTo>
                  <a:pt x="51" y="66"/>
                  <a:pt x="54" y="61"/>
                  <a:pt x="54" y="55"/>
                </a:cubicBezTo>
                <a:cubicBezTo>
                  <a:pt x="54" y="53"/>
                  <a:pt x="53" y="51"/>
                  <a:pt x="53" y="49"/>
                </a:cubicBezTo>
                <a:close/>
              </a:path>
            </a:pathLst>
          </a:custGeom>
          <a:solidFill>
            <a:srgbClr val="90D2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399" name="Freeform 2538"/>
          <p:cNvSpPr>
            <a:spLocks/>
          </p:cNvSpPr>
          <p:nvPr userDrawn="1"/>
        </p:nvSpPr>
        <p:spPr bwMode="auto">
          <a:xfrm>
            <a:off x="4321103" y="4793325"/>
            <a:ext cx="32163" cy="50542"/>
          </a:xfrm>
          <a:custGeom>
            <a:avLst/>
            <a:gdLst>
              <a:gd name="T0" fmla="*/ 54 w 54"/>
              <a:gd name="T1" fmla="*/ 49 h 84"/>
              <a:gd name="T2" fmla="*/ 53 w 54"/>
              <a:gd name="T3" fmla="*/ 37 h 84"/>
              <a:gd name="T4" fmla="*/ 47 w 54"/>
              <a:gd name="T5" fmla="*/ 15 h 84"/>
              <a:gd name="T6" fmla="*/ 41 w 54"/>
              <a:gd name="T7" fmla="*/ 7 h 84"/>
              <a:gd name="T8" fmla="*/ 27 w 54"/>
              <a:gd name="T9" fmla="*/ 0 h 84"/>
              <a:gd name="T10" fmla="*/ 10 w 54"/>
              <a:gd name="T11" fmla="*/ 9 h 84"/>
              <a:gd name="T12" fmla="*/ 3 w 54"/>
              <a:gd name="T13" fmla="*/ 22 h 84"/>
              <a:gd name="T14" fmla="*/ 0 w 54"/>
              <a:gd name="T15" fmla="*/ 39 h 84"/>
              <a:gd name="T16" fmla="*/ 0 w 54"/>
              <a:gd name="T17" fmla="*/ 51 h 84"/>
              <a:gd name="T18" fmla="*/ 2 w 54"/>
              <a:gd name="T19" fmla="*/ 62 h 84"/>
              <a:gd name="T20" fmla="*/ 11 w 54"/>
              <a:gd name="T21" fmla="*/ 76 h 84"/>
              <a:gd name="T22" fmla="*/ 31 w 54"/>
              <a:gd name="T23" fmla="*/ 83 h 84"/>
              <a:gd name="T24" fmla="*/ 49 w 54"/>
              <a:gd name="T25" fmla="*/ 71 h 84"/>
              <a:gd name="T26" fmla="*/ 54 w 54"/>
              <a:gd name="T27" fmla="*/ 55 h 84"/>
              <a:gd name="T28" fmla="*/ 54 w 54"/>
              <a:gd name="T29"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84">
                <a:moveTo>
                  <a:pt x="54" y="49"/>
                </a:moveTo>
                <a:cubicBezTo>
                  <a:pt x="53" y="45"/>
                  <a:pt x="53" y="41"/>
                  <a:pt x="53" y="37"/>
                </a:cubicBezTo>
                <a:cubicBezTo>
                  <a:pt x="53" y="30"/>
                  <a:pt x="51" y="21"/>
                  <a:pt x="47" y="15"/>
                </a:cubicBezTo>
                <a:cubicBezTo>
                  <a:pt x="46" y="12"/>
                  <a:pt x="43" y="9"/>
                  <a:pt x="41" y="7"/>
                </a:cubicBezTo>
                <a:cubicBezTo>
                  <a:pt x="38" y="3"/>
                  <a:pt x="32" y="1"/>
                  <a:pt x="27" y="0"/>
                </a:cubicBezTo>
                <a:cubicBezTo>
                  <a:pt x="19" y="0"/>
                  <a:pt x="15" y="4"/>
                  <a:pt x="10" y="9"/>
                </a:cubicBezTo>
                <a:cubicBezTo>
                  <a:pt x="7" y="13"/>
                  <a:pt x="5" y="17"/>
                  <a:pt x="3" y="22"/>
                </a:cubicBezTo>
                <a:cubicBezTo>
                  <a:pt x="1" y="28"/>
                  <a:pt x="0" y="33"/>
                  <a:pt x="0" y="39"/>
                </a:cubicBezTo>
                <a:cubicBezTo>
                  <a:pt x="0" y="43"/>
                  <a:pt x="0" y="47"/>
                  <a:pt x="0" y="51"/>
                </a:cubicBezTo>
                <a:cubicBezTo>
                  <a:pt x="1" y="55"/>
                  <a:pt x="1" y="58"/>
                  <a:pt x="2" y="62"/>
                </a:cubicBezTo>
                <a:cubicBezTo>
                  <a:pt x="3" y="68"/>
                  <a:pt x="7" y="72"/>
                  <a:pt x="11" y="76"/>
                </a:cubicBezTo>
                <a:cubicBezTo>
                  <a:pt x="16" y="82"/>
                  <a:pt x="24" y="84"/>
                  <a:pt x="31" y="83"/>
                </a:cubicBezTo>
                <a:cubicBezTo>
                  <a:pt x="39" y="82"/>
                  <a:pt x="45" y="78"/>
                  <a:pt x="49" y="71"/>
                </a:cubicBezTo>
                <a:cubicBezTo>
                  <a:pt x="52" y="66"/>
                  <a:pt x="54" y="61"/>
                  <a:pt x="54" y="55"/>
                </a:cubicBezTo>
                <a:cubicBezTo>
                  <a:pt x="54" y="53"/>
                  <a:pt x="54" y="51"/>
                  <a:pt x="54" y="49"/>
                </a:cubicBezTo>
                <a:close/>
              </a:path>
            </a:pathLst>
          </a:custGeom>
          <a:solidFill>
            <a:srgbClr val="90D2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00" name="Freeform 2539"/>
          <p:cNvSpPr>
            <a:spLocks/>
          </p:cNvSpPr>
          <p:nvPr userDrawn="1"/>
        </p:nvSpPr>
        <p:spPr bwMode="auto">
          <a:xfrm>
            <a:off x="4442096" y="4793325"/>
            <a:ext cx="32163" cy="50542"/>
          </a:xfrm>
          <a:custGeom>
            <a:avLst/>
            <a:gdLst>
              <a:gd name="T0" fmla="*/ 54 w 54"/>
              <a:gd name="T1" fmla="*/ 49 h 84"/>
              <a:gd name="T2" fmla="*/ 53 w 54"/>
              <a:gd name="T3" fmla="*/ 37 h 84"/>
              <a:gd name="T4" fmla="*/ 47 w 54"/>
              <a:gd name="T5" fmla="*/ 15 h 84"/>
              <a:gd name="T6" fmla="*/ 41 w 54"/>
              <a:gd name="T7" fmla="*/ 7 h 84"/>
              <a:gd name="T8" fmla="*/ 27 w 54"/>
              <a:gd name="T9" fmla="*/ 1 h 84"/>
              <a:gd name="T10" fmla="*/ 11 w 54"/>
              <a:gd name="T11" fmla="*/ 9 h 84"/>
              <a:gd name="T12" fmla="*/ 3 w 54"/>
              <a:gd name="T13" fmla="*/ 23 h 84"/>
              <a:gd name="T14" fmla="*/ 0 w 54"/>
              <a:gd name="T15" fmla="*/ 40 h 84"/>
              <a:gd name="T16" fmla="*/ 1 w 54"/>
              <a:gd name="T17" fmla="*/ 51 h 84"/>
              <a:gd name="T18" fmla="*/ 2 w 54"/>
              <a:gd name="T19" fmla="*/ 62 h 84"/>
              <a:gd name="T20" fmla="*/ 11 w 54"/>
              <a:gd name="T21" fmla="*/ 77 h 84"/>
              <a:gd name="T22" fmla="*/ 31 w 54"/>
              <a:gd name="T23" fmla="*/ 83 h 84"/>
              <a:gd name="T24" fmla="*/ 49 w 54"/>
              <a:gd name="T25" fmla="*/ 72 h 84"/>
              <a:gd name="T26" fmla="*/ 54 w 54"/>
              <a:gd name="T27" fmla="*/ 55 h 84"/>
              <a:gd name="T28" fmla="*/ 54 w 54"/>
              <a:gd name="T29"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84">
                <a:moveTo>
                  <a:pt x="54" y="49"/>
                </a:moveTo>
                <a:cubicBezTo>
                  <a:pt x="53" y="45"/>
                  <a:pt x="53" y="41"/>
                  <a:pt x="53" y="37"/>
                </a:cubicBezTo>
                <a:cubicBezTo>
                  <a:pt x="53" y="30"/>
                  <a:pt x="51" y="21"/>
                  <a:pt x="47" y="15"/>
                </a:cubicBezTo>
                <a:cubicBezTo>
                  <a:pt x="46" y="12"/>
                  <a:pt x="43" y="10"/>
                  <a:pt x="41" y="7"/>
                </a:cubicBezTo>
                <a:cubicBezTo>
                  <a:pt x="38" y="3"/>
                  <a:pt x="32" y="1"/>
                  <a:pt x="27" y="1"/>
                </a:cubicBezTo>
                <a:cubicBezTo>
                  <a:pt x="19" y="0"/>
                  <a:pt x="15" y="5"/>
                  <a:pt x="11" y="9"/>
                </a:cubicBezTo>
                <a:cubicBezTo>
                  <a:pt x="7" y="13"/>
                  <a:pt x="5" y="17"/>
                  <a:pt x="3" y="23"/>
                </a:cubicBezTo>
                <a:cubicBezTo>
                  <a:pt x="1" y="28"/>
                  <a:pt x="0" y="34"/>
                  <a:pt x="0" y="40"/>
                </a:cubicBezTo>
                <a:cubicBezTo>
                  <a:pt x="0" y="43"/>
                  <a:pt x="0" y="47"/>
                  <a:pt x="1" y="51"/>
                </a:cubicBezTo>
                <a:cubicBezTo>
                  <a:pt x="1" y="55"/>
                  <a:pt x="1" y="59"/>
                  <a:pt x="2" y="62"/>
                </a:cubicBezTo>
                <a:cubicBezTo>
                  <a:pt x="3" y="68"/>
                  <a:pt x="7" y="72"/>
                  <a:pt x="11" y="77"/>
                </a:cubicBezTo>
                <a:cubicBezTo>
                  <a:pt x="16" y="82"/>
                  <a:pt x="24" y="84"/>
                  <a:pt x="31" y="83"/>
                </a:cubicBezTo>
                <a:cubicBezTo>
                  <a:pt x="39" y="82"/>
                  <a:pt x="45" y="78"/>
                  <a:pt x="49" y="72"/>
                </a:cubicBezTo>
                <a:cubicBezTo>
                  <a:pt x="52" y="67"/>
                  <a:pt x="54" y="61"/>
                  <a:pt x="54" y="55"/>
                </a:cubicBezTo>
                <a:cubicBezTo>
                  <a:pt x="54" y="53"/>
                  <a:pt x="54" y="51"/>
                  <a:pt x="54" y="49"/>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01" name="Freeform 2540"/>
          <p:cNvSpPr>
            <a:spLocks/>
          </p:cNvSpPr>
          <p:nvPr userDrawn="1"/>
        </p:nvSpPr>
        <p:spPr bwMode="auto">
          <a:xfrm>
            <a:off x="4481915" y="4742784"/>
            <a:ext cx="32163" cy="50542"/>
          </a:xfrm>
          <a:custGeom>
            <a:avLst/>
            <a:gdLst>
              <a:gd name="T0" fmla="*/ 53 w 54"/>
              <a:gd name="T1" fmla="*/ 49 h 84"/>
              <a:gd name="T2" fmla="*/ 53 w 54"/>
              <a:gd name="T3" fmla="*/ 37 h 84"/>
              <a:gd name="T4" fmla="*/ 47 w 54"/>
              <a:gd name="T5" fmla="*/ 15 h 84"/>
              <a:gd name="T6" fmla="*/ 41 w 54"/>
              <a:gd name="T7" fmla="*/ 7 h 84"/>
              <a:gd name="T8" fmla="*/ 27 w 54"/>
              <a:gd name="T9" fmla="*/ 1 h 84"/>
              <a:gd name="T10" fmla="*/ 10 w 54"/>
              <a:gd name="T11" fmla="*/ 9 h 84"/>
              <a:gd name="T12" fmla="*/ 3 w 54"/>
              <a:gd name="T13" fmla="*/ 23 h 84"/>
              <a:gd name="T14" fmla="*/ 0 w 54"/>
              <a:gd name="T15" fmla="*/ 40 h 84"/>
              <a:gd name="T16" fmla="*/ 0 w 54"/>
              <a:gd name="T17" fmla="*/ 51 h 84"/>
              <a:gd name="T18" fmla="*/ 2 w 54"/>
              <a:gd name="T19" fmla="*/ 63 h 84"/>
              <a:gd name="T20" fmla="*/ 11 w 54"/>
              <a:gd name="T21" fmla="*/ 77 h 84"/>
              <a:gd name="T22" fmla="*/ 31 w 54"/>
              <a:gd name="T23" fmla="*/ 83 h 84"/>
              <a:gd name="T24" fmla="*/ 49 w 54"/>
              <a:gd name="T25" fmla="*/ 72 h 84"/>
              <a:gd name="T26" fmla="*/ 54 w 54"/>
              <a:gd name="T27" fmla="*/ 55 h 84"/>
              <a:gd name="T28" fmla="*/ 53 w 54"/>
              <a:gd name="T29"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84">
                <a:moveTo>
                  <a:pt x="53" y="49"/>
                </a:moveTo>
                <a:cubicBezTo>
                  <a:pt x="53" y="45"/>
                  <a:pt x="53" y="41"/>
                  <a:pt x="53" y="37"/>
                </a:cubicBezTo>
                <a:cubicBezTo>
                  <a:pt x="52" y="30"/>
                  <a:pt x="50" y="21"/>
                  <a:pt x="47" y="15"/>
                </a:cubicBezTo>
                <a:cubicBezTo>
                  <a:pt x="45" y="12"/>
                  <a:pt x="43" y="10"/>
                  <a:pt x="41" y="7"/>
                </a:cubicBezTo>
                <a:cubicBezTo>
                  <a:pt x="37" y="3"/>
                  <a:pt x="32" y="1"/>
                  <a:pt x="27" y="1"/>
                </a:cubicBezTo>
                <a:cubicBezTo>
                  <a:pt x="19" y="0"/>
                  <a:pt x="15" y="5"/>
                  <a:pt x="10" y="9"/>
                </a:cubicBezTo>
                <a:cubicBezTo>
                  <a:pt x="7" y="13"/>
                  <a:pt x="4" y="17"/>
                  <a:pt x="3" y="23"/>
                </a:cubicBezTo>
                <a:cubicBezTo>
                  <a:pt x="1" y="28"/>
                  <a:pt x="0" y="34"/>
                  <a:pt x="0" y="40"/>
                </a:cubicBezTo>
                <a:cubicBezTo>
                  <a:pt x="0" y="44"/>
                  <a:pt x="0" y="47"/>
                  <a:pt x="0" y="51"/>
                </a:cubicBezTo>
                <a:cubicBezTo>
                  <a:pt x="0" y="55"/>
                  <a:pt x="1" y="59"/>
                  <a:pt x="2" y="63"/>
                </a:cubicBezTo>
                <a:cubicBezTo>
                  <a:pt x="3" y="68"/>
                  <a:pt x="7" y="72"/>
                  <a:pt x="11" y="77"/>
                </a:cubicBezTo>
                <a:cubicBezTo>
                  <a:pt x="15" y="83"/>
                  <a:pt x="24" y="84"/>
                  <a:pt x="31" y="83"/>
                </a:cubicBezTo>
                <a:cubicBezTo>
                  <a:pt x="38" y="82"/>
                  <a:pt x="45" y="79"/>
                  <a:pt x="49" y="72"/>
                </a:cubicBezTo>
                <a:cubicBezTo>
                  <a:pt x="52" y="67"/>
                  <a:pt x="54" y="62"/>
                  <a:pt x="54" y="55"/>
                </a:cubicBezTo>
                <a:cubicBezTo>
                  <a:pt x="54" y="53"/>
                  <a:pt x="54" y="51"/>
                  <a:pt x="53" y="49"/>
                </a:cubicBezTo>
                <a:close/>
              </a:path>
            </a:pathLst>
          </a:custGeom>
          <a:solidFill>
            <a:srgbClr val="90D2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02" name="Freeform 2541"/>
          <p:cNvSpPr>
            <a:spLocks/>
          </p:cNvSpPr>
          <p:nvPr userDrawn="1"/>
        </p:nvSpPr>
        <p:spPr bwMode="auto">
          <a:xfrm>
            <a:off x="4373177" y="4738189"/>
            <a:ext cx="32163" cy="49010"/>
          </a:xfrm>
          <a:custGeom>
            <a:avLst/>
            <a:gdLst>
              <a:gd name="T0" fmla="*/ 53 w 54"/>
              <a:gd name="T1" fmla="*/ 48 h 84"/>
              <a:gd name="T2" fmla="*/ 52 w 54"/>
              <a:gd name="T3" fmla="*/ 36 h 84"/>
              <a:gd name="T4" fmla="*/ 47 w 54"/>
              <a:gd name="T5" fmla="*/ 14 h 84"/>
              <a:gd name="T6" fmla="*/ 41 w 54"/>
              <a:gd name="T7" fmla="*/ 7 h 84"/>
              <a:gd name="T8" fmla="*/ 27 w 54"/>
              <a:gd name="T9" fmla="*/ 0 h 84"/>
              <a:gd name="T10" fmla="*/ 10 w 54"/>
              <a:gd name="T11" fmla="*/ 9 h 84"/>
              <a:gd name="T12" fmla="*/ 2 w 54"/>
              <a:gd name="T13" fmla="*/ 22 h 84"/>
              <a:gd name="T14" fmla="*/ 0 w 54"/>
              <a:gd name="T15" fmla="*/ 39 h 84"/>
              <a:gd name="T16" fmla="*/ 0 w 54"/>
              <a:gd name="T17" fmla="*/ 51 h 84"/>
              <a:gd name="T18" fmla="*/ 1 w 54"/>
              <a:gd name="T19" fmla="*/ 62 h 84"/>
              <a:gd name="T20" fmla="*/ 10 w 54"/>
              <a:gd name="T21" fmla="*/ 76 h 84"/>
              <a:gd name="T22" fmla="*/ 31 w 54"/>
              <a:gd name="T23" fmla="*/ 83 h 84"/>
              <a:gd name="T24" fmla="*/ 48 w 54"/>
              <a:gd name="T25" fmla="*/ 71 h 84"/>
              <a:gd name="T26" fmla="*/ 54 w 54"/>
              <a:gd name="T27" fmla="*/ 55 h 84"/>
              <a:gd name="T28" fmla="*/ 53 w 54"/>
              <a:gd name="T29"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84">
                <a:moveTo>
                  <a:pt x="53" y="48"/>
                </a:moveTo>
                <a:cubicBezTo>
                  <a:pt x="53" y="44"/>
                  <a:pt x="53" y="40"/>
                  <a:pt x="52" y="36"/>
                </a:cubicBezTo>
                <a:cubicBezTo>
                  <a:pt x="52" y="29"/>
                  <a:pt x="50" y="20"/>
                  <a:pt x="47" y="14"/>
                </a:cubicBezTo>
                <a:cubicBezTo>
                  <a:pt x="45" y="12"/>
                  <a:pt x="43" y="9"/>
                  <a:pt x="41" y="7"/>
                </a:cubicBezTo>
                <a:cubicBezTo>
                  <a:pt x="37" y="2"/>
                  <a:pt x="32" y="0"/>
                  <a:pt x="27" y="0"/>
                </a:cubicBezTo>
                <a:cubicBezTo>
                  <a:pt x="18" y="0"/>
                  <a:pt x="14" y="4"/>
                  <a:pt x="10" y="9"/>
                </a:cubicBezTo>
                <a:cubicBezTo>
                  <a:pt x="6" y="13"/>
                  <a:pt x="4" y="17"/>
                  <a:pt x="2" y="22"/>
                </a:cubicBezTo>
                <a:cubicBezTo>
                  <a:pt x="1" y="27"/>
                  <a:pt x="0" y="33"/>
                  <a:pt x="0" y="39"/>
                </a:cubicBezTo>
                <a:cubicBezTo>
                  <a:pt x="0" y="43"/>
                  <a:pt x="0" y="47"/>
                  <a:pt x="0" y="51"/>
                </a:cubicBezTo>
                <a:cubicBezTo>
                  <a:pt x="0" y="54"/>
                  <a:pt x="0" y="58"/>
                  <a:pt x="1" y="62"/>
                </a:cubicBezTo>
                <a:cubicBezTo>
                  <a:pt x="3" y="68"/>
                  <a:pt x="7" y="72"/>
                  <a:pt x="10" y="76"/>
                </a:cubicBezTo>
                <a:cubicBezTo>
                  <a:pt x="15" y="82"/>
                  <a:pt x="24" y="84"/>
                  <a:pt x="31" y="83"/>
                </a:cubicBezTo>
                <a:cubicBezTo>
                  <a:pt x="38" y="82"/>
                  <a:pt x="45" y="78"/>
                  <a:pt x="48" y="71"/>
                </a:cubicBezTo>
                <a:cubicBezTo>
                  <a:pt x="51" y="66"/>
                  <a:pt x="54" y="61"/>
                  <a:pt x="54" y="55"/>
                </a:cubicBezTo>
                <a:cubicBezTo>
                  <a:pt x="54" y="53"/>
                  <a:pt x="53" y="51"/>
                  <a:pt x="53" y="48"/>
                </a:cubicBezTo>
                <a:close/>
              </a:path>
            </a:pathLst>
          </a:custGeom>
          <a:solidFill>
            <a:srgbClr val="00A6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03" name="Freeform 2542"/>
          <p:cNvSpPr>
            <a:spLocks/>
          </p:cNvSpPr>
          <p:nvPr userDrawn="1"/>
        </p:nvSpPr>
        <p:spPr bwMode="auto">
          <a:xfrm>
            <a:off x="4386959" y="4856118"/>
            <a:ext cx="32163" cy="50542"/>
          </a:xfrm>
          <a:custGeom>
            <a:avLst/>
            <a:gdLst>
              <a:gd name="T0" fmla="*/ 54 w 54"/>
              <a:gd name="T1" fmla="*/ 49 h 84"/>
              <a:gd name="T2" fmla="*/ 53 w 54"/>
              <a:gd name="T3" fmla="*/ 36 h 84"/>
              <a:gd name="T4" fmla="*/ 47 w 54"/>
              <a:gd name="T5" fmla="*/ 14 h 84"/>
              <a:gd name="T6" fmla="*/ 41 w 54"/>
              <a:gd name="T7" fmla="*/ 7 h 84"/>
              <a:gd name="T8" fmla="*/ 27 w 54"/>
              <a:gd name="T9" fmla="*/ 0 h 84"/>
              <a:gd name="T10" fmla="*/ 10 w 54"/>
              <a:gd name="T11" fmla="*/ 9 h 84"/>
              <a:gd name="T12" fmla="*/ 3 w 54"/>
              <a:gd name="T13" fmla="*/ 22 h 84"/>
              <a:gd name="T14" fmla="*/ 0 w 54"/>
              <a:gd name="T15" fmla="*/ 39 h 84"/>
              <a:gd name="T16" fmla="*/ 0 w 54"/>
              <a:gd name="T17" fmla="*/ 51 h 84"/>
              <a:gd name="T18" fmla="*/ 2 w 54"/>
              <a:gd name="T19" fmla="*/ 62 h 84"/>
              <a:gd name="T20" fmla="*/ 11 w 54"/>
              <a:gd name="T21" fmla="*/ 76 h 84"/>
              <a:gd name="T22" fmla="*/ 31 w 54"/>
              <a:gd name="T23" fmla="*/ 83 h 84"/>
              <a:gd name="T24" fmla="*/ 49 w 54"/>
              <a:gd name="T25" fmla="*/ 71 h 84"/>
              <a:gd name="T26" fmla="*/ 54 w 54"/>
              <a:gd name="T27" fmla="*/ 55 h 84"/>
              <a:gd name="T28" fmla="*/ 54 w 54"/>
              <a:gd name="T29"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84">
                <a:moveTo>
                  <a:pt x="54" y="49"/>
                </a:moveTo>
                <a:cubicBezTo>
                  <a:pt x="53" y="44"/>
                  <a:pt x="53" y="40"/>
                  <a:pt x="53" y="36"/>
                </a:cubicBezTo>
                <a:cubicBezTo>
                  <a:pt x="52" y="30"/>
                  <a:pt x="51" y="21"/>
                  <a:pt x="47" y="14"/>
                </a:cubicBezTo>
                <a:cubicBezTo>
                  <a:pt x="45" y="12"/>
                  <a:pt x="43" y="9"/>
                  <a:pt x="41" y="7"/>
                </a:cubicBezTo>
                <a:cubicBezTo>
                  <a:pt x="37" y="2"/>
                  <a:pt x="32" y="0"/>
                  <a:pt x="27" y="0"/>
                </a:cubicBezTo>
                <a:cubicBezTo>
                  <a:pt x="19" y="0"/>
                  <a:pt x="15" y="4"/>
                  <a:pt x="10" y="9"/>
                </a:cubicBezTo>
                <a:cubicBezTo>
                  <a:pt x="7" y="13"/>
                  <a:pt x="4" y="17"/>
                  <a:pt x="3" y="22"/>
                </a:cubicBezTo>
                <a:cubicBezTo>
                  <a:pt x="1" y="28"/>
                  <a:pt x="0" y="33"/>
                  <a:pt x="0" y="39"/>
                </a:cubicBezTo>
                <a:cubicBezTo>
                  <a:pt x="0" y="43"/>
                  <a:pt x="0" y="47"/>
                  <a:pt x="0" y="51"/>
                </a:cubicBezTo>
                <a:cubicBezTo>
                  <a:pt x="0" y="54"/>
                  <a:pt x="1" y="58"/>
                  <a:pt x="2" y="62"/>
                </a:cubicBezTo>
                <a:cubicBezTo>
                  <a:pt x="3" y="68"/>
                  <a:pt x="7" y="72"/>
                  <a:pt x="11" y="76"/>
                </a:cubicBezTo>
                <a:cubicBezTo>
                  <a:pt x="16" y="82"/>
                  <a:pt x="24" y="84"/>
                  <a:pt x="31" y="83"/>
                </a:cubicBezTo>
                <a:cubicBezTo>
                  <a:pt x="38" y="82"/>
                  <a:pt x="45" y="78"/>
                  <a:pt x="49" y="71"/>
                </a:cubicBezTo>
                <a:cubicBezTo>
                  <a:pt x="52" y="66"/>
                  <a:pt x="54" y="61"/>
                  <a:pt x="54" y="55"/>
                </a:cubicBezTo>
                <a:cubicBezTo>
                  <a:pt x="54" y="53"/>
                  <a:pt x="54" y="51"/>
                  <a:pt x="54" y="49"/>
                </a:cubicBezTo>
                <a:close/>
              </a:path>
            </a:pathLst>
          </a:custGeom>
          <a:solidFill>
            <a:srgbClr val="00A6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04" name="Freeform 2543"/>
          <p:cNvSpPr>
            <a:spLocks/>
          </p:cNvSpPr>
          <p:nvPr userDrawn="1"/>
        </p:nvSpPr>
        <p:spPr bwMode="auto">
          <a:xfrm>
            <a:off x="4226147" y="4791793"/>
            <a:ext cx="32163" cy="49010"/>
          </a:xfrm>
          <a:custGeom>
            <a:avLst/>
            <a:gdLst>
              <a:gd name="T0" fmla="*/ 53 w 54"/>
              <a:gd name="T1" fmla="*/ 49 h 84"/>
              <a:gd name="T2" fmla="*/ 53 w 54"/>
              <a:gd name="T3" fmla="*/ 37 h 84"/>
              <a:gd name="T4" fmla="*/ 47 w 54"/>
              <a:gd name="T5" fmla="*/ 15 h 84"/>
              <a:gd name="T6" fmla="*/ 41 w 54"/>
              <a:gd name="T7" fmla="*/ 7 h 84"/>
              <a:gd name="T8" fmla="*/ 27 w 54"/>
              <a:gd name="T9" fmla="*/ 0 h 84"/>
              <a:gd name="T10" fmla="*/ 10 w 54"/>
              <a:gd name="T11" fmla="*/ 9 h 84"/>
              <a:gd name="T12" fmla="*/ 3 w 54"/>
              <a:gd name="T13" fmla="*/ 22 h 84"/>
              <a:gd name="T14" fmla="*/ 0 w 54"/>
              <a:gd name="T15" fmla="*/ 39 h 84"/>
              <a:gd name="T16" fmla="*/ 0 w 54"/>
              <a:gd name="T17" fmla="*/ 51 h 84"/>
              <a:gd name="T18" fmla="*/ 1 w 54"/>
              <a:gd name="T19" fmla="*/ 62 h 84"/>
              <a:gd name="T20" fmla="*/ 10 w 54"/>
              <a:gd name="T21" fmla="*/ 76 h 84"/>
              <a:gd name="T22" fmla="*/ 31 w 54"/>
              <a:gd name="T23" fmla="*/ 83 h 84"/>
              <a:gd name="T24" fmla="*/ 49 w 54"/>
              <a:gd name="T25" fmla="*/ 71 h 84"/>
              <a:gd name="T26" fmla="*/ 54 w 54"/>
              <a:gd name="T27" fmla="*/ 55 h 84"/>
              <a:gd name="T28" fmla="*/ 53 w 54"/>
              <a:gd name="T29"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84">
                <a:moveTo>
                  <a:pt x="53" y="49"/>
                </a:moveTo>
                <a:cubicBezTo>
                  <a:pt x="53" y="45"/>
                  <a:pt x="53" y="41"/>
                  <a:pt x="53" y="37"/>
                </a:cubicBezTo>
                <a:cubicBezTo>
                  <a:pt x="52" y="30"/>
                  <a:pt x="50" y="21"/>
                  <a:pt x="47" y="15"/>
                </a:cubicBezTo>
                <a:cubicBezTo>
                  <a:pt x="45" y="12"/>
                  <a:pt x="43" y="9"/>
                  <a:pt x="41" y="7"/>
                </a:cubicBezTo>
                <a:cubicBezTo>
                  <a:pt x="37" y="3"/>
                  <a:pt x="32" y="1"/>
                  <a:pt x="27" y="0"/>
                </a:cubicBezTo>
                <a:cubicBezTo>
                  <a:pt x="19" y="0"/>
                  <a:pt x="14" y="4"/>
                  <a:pt x="10" y="9"/>
                </a:cubicBezTo>
                <a:cubicBezTo>
                  <a:pt x="7" y="13"/>
                  <a:pt x="4" y="17"/>
                  <a:pt x="3" y="22"/>
                </a:cubicBezTo>
                <a:cubicBezTo>
                  <a:pt x="1" y="28"/>
                  <a:pt x="0" y="33"/>
                  <a:pt x="0" y="39"/>
                </a:cubicBezTo>
                <a:cubicBezTo>
                  <a:pt x="0" y="43"/>
                  <a:pt x="0" y="47"/>
                  <a:pt x="0" y="51"/>
                </a:cubicBezTo>
                <a:cubicBezTo>
                  <a:pt x="0" y="55"/>
                  <a:pt x="0" y="58"/>
                  <a:pt x="1" y="62"/>
                </a:cubicBezTo>
                <a:cubicBezTo>
                  <a:pt x="3" y="68"/>
                  <a:pt x="7" y="72"/>
                  <a:pt x="10" y="76"/>
                </a:cubicBezTo>
                <a:cubicBezTo>
                  <a:pt x="15" y="82"/>
                  <a:pt x="24" y="84"/>
                  <a:pt x="31" y="83"/>
                </a:cubicBezTo>
                <a:cubicBezTo>
                  <a:pt x="38" y="82"/>
                  <a:pt x="45" y="78"/>
                  <a:pt x="49" y="71"/>
                </a:cubicBezTo>
                <a:cubicBezTo>
                  <a:pt x="51" y="66"/>
                  <a:pt x="54" y="61"/>
                  <a:pt x="54" y="55"/>
                </a:cubicBezTo>
                <a:cubicBezTo>
                  <a:pt x="54" y="53"/>
                  <a:pt x="54" y="51"/>
                  <a:pt x="53" y="49"/>
                </a:cubicBezTo>
                <a:close/>
              </a:path>
            </a:pathLst>
          </a:custGeom>
          <a:solidFill>
            <a:srgbClr val="00A6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05" name="Freeform 2544"/>
          <p:cNvSpPr>
            <a:spLocks/>
          </p:cNvSpPr>
          <p:nvPr userDrawn="1"/>
        </p:nvSpPr>
        <p:spPr bwMode="auto">
          <a:xfrm>
            <a:off x="4285877" y="4859181"/>
            <a:ext cx="32163" cy="49010"/>
          </a:xfrm>
          <a:custGeom>
            <a:avLst/>
            <a:gdLst>
              <a:gd name="T0" fmla="*/ 53 w 54"/>
              <a:gd name="T1" fmla="*/ 48 h 84"/>
              <a:gd name="T2" fmla="*/ 53 w 54"/>
              <a:gd name="T3" fmla="*/ 36 h 84"/>
              <a:gd name="T4" fmla="*/ 47 w 54"/>
              <a:gd name="T5" fmla="*/ 14 h 84"/>
              <a:gd name="T6" fmla="*/ 41 w 54"/>
              <a:gd name="T7" fmla="*/ 7 h 84"/>
              <a:gd name="T8" fmla="*/ 27 w 54"/>
              <a:gd name="T9" fmla="*/ 0 h 84"/>
              <a:gd name="T10" fmla="*/ 10 w 54"/>
              <a:gd name="T11" fmla="*/ 9 h 84"/>
              <a:gd name="T12" fmla="*/ 2 w 54"/>
              <a:gd name="T13" fmla="*/ 22 h 84"/>
              <a:gd name="T14" fmla="*/ 0 w 54"/>
              <a:gd name="T15" fmla="*/ 39 h 84"/>
              <a:gd name="T16" fmla="*/ 0 w 54"/>
              <a:gd name="T17" fmla="*/ 51 h 84"/>
              <a:gd name="T18" fmla="*/ 1 w 54"/>
              <a:gd name="T19" fmla="*/ 62 h 84"/>
              <a:gd name="T20" fmla="*/ 10 w 54"/>
              <a:gd name="T21" fmla="*/ 76 h 84"/>
              <a:gd name="T22" fmla="*/ 31 w 54"/>
              <a:gd name="T23" fmla="*/ 83 h 84"/>
              <a:gd name="T24" fmla="*/ 48 w 54"/>
              <a:gd name="T25" fmla="*/ 71 h 84"/>
              <a:gd name="T26" fmla="*/ 54 w 54"/>
              <a:gd name="T27" fmla="*/ 55 h 84"/>
              <a:gd name="T28" fmla="*/ 53 w 54"/>
              <a:gd name="T29"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84">
                <a:moveTo>
                  <a:pt x="53" y="48"/>
                </a:moveTo>
                <a:cubicBezTo>
                  <a:pt x="53" y="44"/>
                  <a:pt x="53" y="40"/>
                  <a:pt x="53" y="36"/>
                </a:cubicBezTo>
                <a:cubicBezTo>
                  <a:pt x="52" y="29"/>
                  <a:pt x="50" y="20"/>
                  <a:pt x="47" y="14"/>
                </a:cubicBezTo>
                <a:cubicBezTo>
                  <a:pt x="45" y="12"/>
                  <a:pt x="43" y="9"/>
                  <a:pt x="41" y="7"/>
                </a:cubicBezTo>
                <a:cubicBezTo>
                  <a:pt x="37" y="2"/>
                  <a:pt x="32" y="0"/>
                  <a:pt x="27" y="0"/>
                </a:cubicBezTo>
                <a:cubicBezTo>
                  <a:pt x="18" y="0"/>
                  <a:pt x="14" y="4"/>
                  <a:pt x="10" y="9"/>
                </a:cubicBezTo>
                <a:cubicBezTo>
                  <a:pt x="6" y="13"/>
                  <a:pt x="4" y="17"/>
                  <a:pt x="2" y="22"/>
                </a:cubicBezTo>
                <a:cubicBezTo>
                  <a:pt x="1" y="28"/>
                  <a:pt x="0" y="33"/>
                  <a:pt x="0" y="39"/>
                </a:cubicBezTo>
                <a:cubicBezTo>
                  <a:pt x="0" y="43"/>
                  <a:pt x="0" y="47"/>
                  <a:pt x="0" y="51"/>
                </a:cubicBezTo>
                <a:cubicBezTo>
                  <a:pt x="0" y="54"/>
                  <a:pt x="0" y="58"/>
                  <a:pt x="1" y="62"/>
                </a:cubicBezTo>
                <a:cubicBezTo>
                  <a:pt x="3" y="68"/>
                  <a:pt x="7" y="72"/>
                  <a:pt x="10" y="76"/>
                </a:cubicBezTo>
                <a:cubicBezTo>
                  <a:pt x="15" y="82"/>
                  <a:pt x="24" y="84"/>
                  <a:pt x="31" y="83"/>
                </a:cubicBezTo>
                <a:cubicBezTo>
                  <a:pt x="38" y="82"/>
                  <a:pt x="45" y="78"/>
                  <a:pt x="48" y="71"/>
                </a:cubicBezTo>
                <a:cubicBezTo>
                  <a:pt x="51" y="66"/>
                  <a:pt x="54" y="61"/>
                  <a:pt x="54" y="55"/>
                </a:cubicBezTo>
                <a:cubicBezTo>
                  <a:pt x="54" y="53"/>
                  <a:pt x="54" y="51"/>
                  <a:pt x="53" y="48"/>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06" name="Freeform 2545"/>
          <p:cNvSpPr>
            <a:spLocks/>
          </p:cNvSpPr>
          <p:nvPr userDrawn="1"/>
        </p:nvSpPr>
        <p:spPr bwMode="auto">
          <a:xfrm>
            <a:off x="4275156" y="4745846"/>
            <a:ext cx="27568" cy="49010"/>
          </a:xfrm>
          <a:custGeom>
            <a:avLst/>
            <a:gdLst>
              <a:gd name="T0" fmla="*/ 48 w 48"/>
              <a:gd name="T1" fmla="*/ 43 h 83"/>
              <a:gd name="T2" fmla="*/ 45 w 48"/>
              <a:gd name="T3" fmla="*/ 24 h 83"/>
              <a:gd name="T4" fmla="*/ 42 w 48"/>
              <a:gd name="T5" fmla="*/ 14 h 83"/>
              <a:gd name="T6" fmla="*/ 36 w 48"/>
              <a:gd name="T7" fmla="*/ 6 h 83"/>
              <a:gd name="T8" fmla="*/ 21 w 48"/>
              <a:gd name="T9" fmla="*/ 1 h 83"/>
              <a:gd name="T10" fmla="*/ 7 w 48"/>
              <a:gd name="T11" fmla="*/ 10 h 83"/>
              <a:gd name="T12" fmla="*/ 4 w 48"/>
              <a:gd name="T13" fmla="*/ 14 h 83"/>
              <a:gd name="T14" fmla="*/ 1 w 48"/>
              <a:gd name="T15" fmla="*/ 30 h 83"/>
              <a:gd name="T16" fmla="*/ 0 w 48"/>
              <a:gd name="T17" fmla="*/ 43 h 83"/>
              <a:gd name="T18" fmla="*/ 2 w 48"/>
              <a:gd name="T19" fmla="*/ 62 h 83"/>
              <a:gd name="T20" fmla="*/ 9 w 48"/>
              <a:gd name="T21" fmla="*/ 75 h 83"/>
              <a:gd name="T22" fmla="*/ 27 w 48"/>
              <a:gd name="T23" fmla="*/ 82 h 83"/>
              <a:gd name="T24" fmla="*/ 43 w 48"/>
              <a:gd name="T25" fmla="*/ 71 h 83"/>
              <a:gd name="T26" fmla="*/ 46 w 48"/>
              <a:gd name="T27" fmla="*/ 61 h 83"/>
              <a:gd name="T28" fmla="*/ 48 w 48"/>
              <a:gd name="T29" fmla="*/ 4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83">
                <a:moveTo>
                  <a:pt x="48" y="43"/>
                </a:moveTo>
                <a:cubicBezTo>
                  <a:pt x="47" y="37"/>
                  <a:pt x="46" y="31"/>
                  <a:pt x="45" y="24"/>
                </a:cubicBezTo>
                <a:cubicBezTo>
                  <a:pt x="45" y="21"/>
                  <a:pt x="44" y="18"/>
                  <a:pt x="42" y="14"/>
                </a:cubicBezTo>
                <a:cubicBezTo>
                  <a:pt x="41" y="11"/>
                  <a:pt x="38" y="8"/>
                  <a:pt x="36" y="6"/>
                </a:cubicBezTo>
                <a:cubicBezTo>
                  <a:pt x="33" y="1"/>
                  <a:pt x="26" y="0"/>
                  <a:pt x="21" y="1"/>
                </a:cubicBezTo>
                <a:cubicBezTo>
                  <a:pt x="15" y="2"/>
                  <a:pt x="10" y="5"/>
                  <a:pt x="7" y="10"/>
                </a:cubicBezTo>
                <a:cubicBezTo>
                  <a:pt x="6" y="11"/>
                  <a:pt x="5" y="13"/>
                  <a:pt x="4" y="14"/>
                </a:cubicBezTo>
                <a:cubicBezTo>
                  <a:pt x="1" y="19"/>
                  <a:pt x="1" y="25"/>
                  <a:pt x="1" y="30"/>
                </a:cubicBezTo>
                <a:cubicBezTo>
                  <a:pt x="0" y="34"/>
                  <a:pt x="0" y="39"/>
                  <a:pt x="0" y="43"/>
                </a:cubicBezTo>
                <a:cubicBezTo>
                  <a:pt x="0" y="49"/>
                  <a:pt x="0" y="56"/>
                  <a:pt x="2" y="62"/>
                </a:cubicBezTo>
                <a:cubicBezTo>
                  <a:pt x="4" y="66"/>
                  <a:pt x="6" y="71"/>
                  <a:pt x="9" y="75"/>
                </a:cubicBezTo>
                <a:cubicBezTo>
                  <a:pt x="14" y="80"/>
                  <a:pt x="21" y="83"/>
                  <a:pt x="27" y="82"/>
                </a:cubicBezTo>
                <a:cubicBezTo>
                  <a:pt x="34" y="81"/>
                  <a:pt x="39" y="77"/>
                  <a:pt x="43" y="71"/>
                </a:cubicBezTo>
                <a:cubicBezTo>
                  <a:pt x="45" y="68"/>
                  <a:pt x="46" y="65"/>
                  <a:pt x="46" y="61"/>
                </a:cubicBezTo>
                <a:cubicBezTo>
                  <a:pt x="48" y="55"/>
                  <a:pt x="48" y="49"/>
                  <a:pt x="48" y="43"/>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07" name="Freeform 2546"/>
          <p:cNvSpPr>
            <a:spLocks/>
          </p:cNvSpPr>
          <p:nvPr userDrawn="1"/>
        </p:nvSpPr>
        <p:spPr bwMode="auto">
          <a:xfrm>
            <a:off x="4123535" y="4615665"/>
            <a:ext cx="427303" cy="122524"/>
          </a:xfrm>
          <a:custGeom>
            <a:avLst/>
            <a:gdLst>
              <a:gd name="T0" fmla="*/ 716 w 718"/>
              <a:gd name="T1" fmla="*/ 63 h 206"/>
              <a:gd name="T2" fmla="*/ 596 w 718"/>
              <a:gd name="T3" fmla="*/ 46 h 206"/>
              <a:gd name="T4" fmla="*/ 432 w 718"/>
              <a:gd name="T5" fmla="*/ 47 h 206"/>
              <a:gd name="T6" fmla="*/ 199 w 718"/>
              <a:gd name="T7" fmla="*/ 26 h 206"/>
              <a:gd name="T8" fmla="*/ 9 w 718"/>
              <a:gd name="T9" fmla="*/ 0 h 206"/>
              <a:gd name="T10" fmla="*/ 24 w 718"/>
              <a:gd name="T11" fmla="*/ 79 h 206"/>
              <a:gd name="T12" fmla="*/ 100 w 718"/>
              <a:gd name="T13" fmla="*/ 120 h 206"/>
              <a:gd name="T14" fmla="*/ 146 w 718"/>
              <a:gd name="T15" fmla="*/ 113 h 206"/>
              <a:gd name="T16" fmla="*/ 285 w 718"/>
              <a:gd name="T17" fmla="*/ 202 h 206"/>
              <a:gd name="T18" fmla="*/ 383 w 718"/>
              <a:gd name="T19" fmla="*/ 177 h 206"/>
              <a:gd name="T20" fmla="*/ 414 w 718"/>
              <a:gd name="T21" fmla="*/ 147 h 206"/>
              <a:gd name="T22" fmla="*/ 416 w 718"/>
              <a:gd name="T23" fmla="*/ 149 h 206"/>
              <a:gd name="T24" fmla="*/ 475 w 718"/>
              <a:gd name="T25" fmla="*/ 178 h 206"/>
              <a:gd name="T26" fmla="*/ 541 w 718"/>
              <a:gd name="T27" fmla="*/ 168 h 206"/>
              <a:gd name="T28" fmla="*/ 567 w 718"/>
              <a:gd name="T29" fmla="*/ 148 h 206"/>
              <a:gd name="T30" fmla="*/ 605 w 718"/>
              <a:gd name="T31" fmla="*/ 152 h 206"/>
              <a:gd name="T32" fmla="*/ 686 w 718"/>
              <a:gd name="T33" fmla="*/ 128 h 206"/>
              <a:gd name="T34" fmla="*/ 716 w 718"/>
              <a:gd name="T35" fmla="*/ 6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8" h="206">
                <a:moveTo>
                  <a:pt x="716" y="63"/>
                </a:moveTo>
                <a:cubicBezTo>
                  <a:pt x="677" y="89"/>
                  <a:pt x="633" y="95"/>
                  <a:pt x="596" y="46"/>
                </a:cubicBezTo>
                <a:cubicBezTo>
                  <a:pt x="551" y="113"/>
                  <a:pt x="478" y="105"/>
                  <a:pt x="432" y="47"/>
                </a:cubicBezTo>
                <a:cubicBezTo>
                  <a:pt x="356" y="125"/>
                  <a:pt x="249" y="139"/>
                  <a:pt x="199" y="26"/>
                </a:cubicBezTo>
                <a:cubicBezTo>
                  <a:pt x="157" y="59"/>
                  <a:pt x="44" y="46"/>
                  <a:pt x="9" y="0"/>
                </a:cubicBezTo>
                <a:cubicBezTo>
                  <a:pt x="0" y="26"/>
                  <a:pt x="7" y="57"/>
                  <a:pt x="24" y="79"/>
                </a:cubicBezTo>
                <a:cubicBezTo>
                  <a:pt x="42" y="103"/>
                  <a:pt x="71" y="118"/>
                  <a:pt x="100" y="120"/>
                </a:cubicBezTo>
                <a:cubicBezTo>
                  <a:pt x="115" y="121"/>
                  <a:pt x="132" y="119"/>
                  <a:pt x="146" y="113"/>
                </a:cubicBezTo>
                <a:cubicBezTo>
                  <a:pt x="175" y="162"/>
                  <a:pt x="228" y="197"/>
                  <a:pt x="285" y="202"/>
                </a:cubicBezTo>
                <a:cubicBezTo>
                  <a:pt x="320" y="206"/>
                  <a:pt x="354" y="197"/>
                  <a:pt x="383" y="177"/>
                </a:cubicBezTo>
                <a:cubicBezTo>
                  <a:pt x="395" y="169"/>
                  <a:pt x="405" y="158"/>
                  <a:pt x="414" y="147"/>
                </a:cubicBezTo>
                <a:cubicBezTo>
                  <a:pt x="415" y="147"/>
                  <a:pt x="416" y="148"/>
                  <a:pt x="416" y="149"/>
                </a:cubicBezTo>
                <a:cubicBezTo>
                  <a:pt x="433" y="164"/>
                  <a:pt x="454" y="174"/>
                  <a:pt x="475" y="178"/>
                </a:cubicBezTo>
                <a:cubicBezTo>
                  <a:pt x="497" y="182"/>
                  <a:pt x="522" y="178"/>
                  <a:pt x="541" y="168"/>
                </a:cubicBezTo>
                <a:cubicBezTo>
                  <a:pt x="550" y="163"/>
                  <a:pt x="559" y="156"/>
                  <a:pt x="567" y="148"/>
                </a:cubicBezTo>
                <a:cubicBezTo>
                  <a:pt x="579" y="151"/>
                  <a:pt x="592" y="152"/>
                  <a:pt x="605" y="152"/>
                </a:cubicBezTo>
                <a:cubicBezTo>
                  <a:pt x="634" y="152"/>
                  <a:pt x="664" y="148"/>
                  <a:pt x="686" y="128"/>
                </a:cubicBezTo>
                <a:cubicBezTo>
                  <a:pt x="705" y="112"/>
                  <a:pt x="718" y="88"/>
                  <a:pt x="716" y="63"/>
                </a:cubicBezTo>
                <a:close/>
              </a:path>
            </a:pathLst>
          </a:custGeom>
          <a:solidFill>
            <a:srgbClr val="00A6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08" name="Freeform 2547"/>
          <p:cNvSpPr>
            <a:spLocks/>
          </p:cNvSpPr>
          <p:nvPr userDrawn="1"/>
        </p:nvSpPr>
        <p:spPr bwMode="auto">
          <a:xfrm>
            <a:off x="4290473" y="4505393"/>
            <a:ext cx="133245" cy="50542"/>
          </a:xfrm>
          <a:custGeom>
            <a:avLst/>
            <a:gdLst>
              <a:gd name="T0" fmla="*/ 198 w 225"/>
              <a:gd name="T1" fmla="*/ 26 h 85"/>
              <a:gd name="T2" fmla="*/ 152 w 225"/>
              <a:gd name="T3" fmla="*/ 19 h 85"/>
              <a:gd name="T4" fmla="*/ 142 w 225"/>
              <a:gd name="T5" fmla="*/ 11 h 85"/>
              <a:gd name="T6" fmla="*/ 117 w 225"/>
              <a:gd name="T7" fmla="*/ 3 h 85"/>
              <a:gd name="T8" fmla="*/ 64 w 225"/>
              <a:gd name="T9" fmla="*/ 5 h 85"/>
              <a:gd name="T10" fmla="*/ 19 w 225"/>
              <a:gd name="T11" fmla="*/ 30 h 85"/>
              <a:gd name="T12" fmla="*/ 2 w 225"/>
              <a:gd name="T13" fmla="*/ 53 h 85"/>
              <a:gd name="T14" fmla="*/ 1 w 225"/>
              <a:gd name="T15" fmla="*/ 68 h 85"/>
              <a:gd name="T16" fmla="*/ 4 w 225"/>
              <a:gd name="T17" fmla="*/ 73 h 85"/>
              <a:gd name="T18" fmla="*/ 10 w 225"/>
              <a:gd name="T19" fmla="*/ 78 h 85"/>
              <a:gd name="T20" fmla="*/ 13 w 225"/>
              <a:gd name="T21" fmla="*/ 78 h 85"/>
              <a:gd name="T22" fmla="*/ 31 w 225"/>
              <a:gd name="T23" fmla="*/ 73 h 85"/>
              <a:gd name="T24" fmla="*/ 41 w 225"/>
              <a:gd name="T25" fmla="*/ 65 h 85"/>
              <a:gd name="T26" fmla="*/ 43 w 225"/>
              <a:gd name="T27" fmla="*/ 64 h 85"/>
              <a:gd name="T28" fmla="*/ 45 w 225"/>
              <a:gd name="T29" fmla="*/ 62 h 85"/>
              <a:gd name="T30" fmla="*/ 61 w 225"/>
              <a:gd name="T31" fmla="*/ 54 h 85"/>
              <a:gd name="T32" fmla="*/ 61 w 225"/>
              <a:gd name="T33" fmla="*/ 53 h 85"/>
              <a:gd name="T34" fmla="*/ 65 w 225"/>
              <a:gd name="T35" fmla="*/ 52 h 85"/>
              <a:gd name="T36" fmla="*/ 74 w 225"/>
              <a:gd name="T37" fmla="*/ 49 h 85"/>
              <a:gd name="T38" fmla="*/ 82 w 225"/>
              <a:gd name="T39" fmla="*/ 47 h 85"/>
              <a:gd name="T40" fmla="*/ 85 w 225"/>
              <a:gd name="T41" fmla="*/ 47 h 85"/>
              <a:gd name="T42" fmla="*/ 86 w 225"/>
              <a:gd name="T43" fmla="*/ 47 h 85"/>
              <a:gd name="T44" fmla="*/ 100 w 225"/>
              <a:gd name="T45" fmla="*/ 47 h 85"/>
              <a:gd name="T46" fmla="*/ 92 w 225"/>
              <a:gd name="T47" fmla="*/ 64 h 85"/>
              <a:gd name="T48" fmla="*/ 105 w 225"/>
              <a:gd name="T49" fmla="*/ 85 h 85"/>
              <a:gd name="T50" fmla="*/ 107 w 225"/>
              <a:gd name="T51" fmla="*/ 85 h 85"/>
              <a:gd name="T52" fmla="*/ 112 w 225"/>
              <a:gd name="T53" fmla="*/ 85 h 85"/>
              <a:gd name="T54" fmla="*/ 118 w 225"/>
              <a:gd name="T55" fmla="*/ 81 h 85"/>
              <a:gd name="T56" fmla="*/ 120 w 225"/>
              <a:gd name="T57" fmla="*/ 80 h 85"/>
              <a:gd name="T58" fmla="*/ 133 w 225"/>
              <a:gd name="T59" fmla="*/ 69 h 85"/>
              <a:gd name="T60" fmla="*/ 135 w 225"/>
              <a:gd name="T61" fmla="*/ 67 h 85"/>
              <a:gd name="T62" fmla="*/ 135 w 225"/>
              <a:gd name="T63" fmla="*/ 67 h 85"/>
              <a:gd name="T64" fmla="*/ 140 w 225"/>
              <a:gd name="T65" fmla="*/ 64 h 85"/>
              <a:gd name="T66" fmla="*/ 144 w 225"/>
              <a:gd name="T67" fmla="*/ 62 h 85"/>
              <a:gd name="T68" fmla="*/ 145 w 225"/>
              <a:gd name="T69" fmla="*/ 62 h 85"/>
              <a:gd name="T70" fmla="*/ 150 w 225"/>
              <a:gd name="T71" fmla="*/ 60 h 85"/>
              <a:gd name="T72" fmla="*/ 156 w 225"/>
              <a:gd name="T73" fmla="*/ 59 h 85"/>
              <a:gd name="T74" fmla="*/ 156 w 225"/>
              <a:gd name="T75" fmla="*/ 59 h 85"/>
              <a:gd name="T76" fmla="*/ 159 w 225"/>
              <a:gd name="T77" fmla="*/ 58 h 85"/>
              <a:gd name="T78" fmla="*/ 166 w 225"/>
              <a:gd name="T79" fmla="*/ 58 h 85"/>
              <a:gd name="T80" fmla="*/ 168 w 225"/>
              <a:gd name="T81" fmla="*/ 59 h 85"/>
              <a:gd name="T82" fmla="*/ 169 w 225"/>
              <a:gd name="T83" fmla="*/ 59 h 85"/>
              <a:gd name="T84" fmla="*/ 175 w 225"/>
              <a:gd name="T85" fmla="*/ 60 h 85"/>
              <a:gd name="T86" fmla="*/ 176 w 225"/>
              <a:gd name="T87" fmla="*/ 61 h 85"/>
              <a:gd name="T88" fmla="*/ 179 w 225"/>
              <a:gd name="T89" fmla="*/ 62 h 85"/>
              <a:gd name="T90" fmla="*/ 183 w 225"/>
              <a:gd name="T91" fmla="*/ 65 h 85"/>
              <a:gd name="T92" fmla="*/ 184 w 225"/>
              <a:gd name="T93" fmla="*/ 66 h 85"/>
              <a:gd name="T94" fmla="*/ 185 w 225"/>
              <a:gd name="T95" fmla="*/ 66 h 85"/>
              <a:gd name="T96" fmla="*/ 206 w 225"/>
              <a:gd name="T97" fmla="*/ 79 h 85"/>
              <a:gd name="T98" fmla="*/ 223 w 225"/>
              <a:gd name="T99" fmla="*/ 61 h 85"/>
              <a:gd name="T100" fmla="*/ 198 w 225"/>
              <a:gd name="T101" fmla="*/ 2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5" h="85">
                <a:moveTo>
                  <a:pt x="198" y="26"/>
                </a:moveTo>
                <a:cubicBezTo>
                  <a:pt x="184" y="18"/>
                  <a:pt x="168" y="16"/>
                  <a:pt x="152" y="19"/>
                </a:cubicBezTo>
                <a:cubicBezTo>
                  <a:pt x="149" y="15"/>
                  <a:pt x="146" y="13"/>
                  <a:pt x="142" y="11"/>
                </a:cubicBezTo>
                <a:cubicBezTo>
                  <a:pt x="134" y="7"/>
                  <a:pt x="126" y="4"/>
                  <a:pt x="117" y="3"/>
                </a:cubicBezTo>
                <a:cubicBezTo>
                  <a:pt x="99" y="0"/>
                  <a:pt x="81" y="0"/>
                  <a:pt x="64" y="5"/>
                </a:cubicBezTo>
                <a:cubicBezTo>
                  <a:pt x="47" y="10"/>
                  <a:pt x="32" y="18"/>
                  <a:pt x="19" y="30"/>
                </a:cubicBezTo>
                <a:cubicBezTo>
                  <a:pt x="12" y="36"/>
                  <a:pt x="5" y="44"/>
                  <a:pt x="2" y="53"/>
                </a:cubicBezTo>
                <a:cubicBezTo>
                  <a:pt x="1" y="57"/>
                  <a:pt x="0" y="63"/>
                  <a:pt x="1" y="68"/>
                </a:cubicBezTo>
                <a:cubicBezTo>
                  <a:pt x="1" y="68"/>
                  <a:pt x="7" y="78"/>
                  <a:pt x="4" y="73"/>
                </a:cubicBezTo>
                <a:cubicBezTo>
                  <a:pt x="5" y="75"/>
                  <a:pt x="7" y="78"/>
                  <a:pt x="10" y="78"/>
                </a:cubicBezTo>
                <a:cubicBezTo>
                  <a:pt x="11" y="78"/>
                  <a:pt x="12" y="78"/>
                  <a:pt x="13" y="78"/>
                </a:cubicBezTo>
                <a:cubicBezTo>
                  <a:pt x="19" y="80"/>
                  <a:pt x="26" y="76"/>
                  <a:pt x="31" y="73"/>
                </a:cubicBezTo>
                <a:cubicBezTo>
                  <a:pt x="35" y="70"/>
                  <a:pt x="38" y="68"/>
                  <a:pt x="41" y="65"/>
                </a:cubicBezTo>
                <a:cubicBezTo>
                  <a:pt x="42" y="65"/>
                  <a:pt x="42" y="64"/>
                  <a:pt x="43" y="64"/>
                </a:cubicBezTo>
                <a:cubicBezTo>
                  <a:pt x="44" y="63"/>
                  <a:pt x="45" y="63"/>
                  <a:pt x="45" y="62"/>
                </a:cubicBezTo>
                <a:cubicBezTo>
                  <a:pt x="50" y="59"/>
                  <a:pt x="55" y="56"/>
                  <a:pt x="61" y="54"/>
                </a:cubicBezTo>
                <a:cubicBezTo>
                  <a:pt x="61" y="54"/>
                  <a:pt x="61" y="53"/>
                  <a:pt x="61" y="53"/>
                </a:cubicBezTo>
                <a:cubicBezTo>
                  <a:pt x="62" y="53"/>
                  <a:pt x="64" y="53"/>
                  <a:pt x="65" y="52"/>
                </a:cubicBezTo>
                <a:cubicBezTo>
                  <a:pt x="68" y="51"/>
                  <a:pt x="71" y="50"/>
                  <a:pt x="74" y="49"/>
                </a:cubicBezTo>
                <a:cubicBezTo>
                  <a:pt x="76" y="49"/>
                  <a:pt x="79" y="48"/>
                  <a:pt x="82" y="47"/>
                </a:cubicBezTo>
                <a:cubicBezTo>
                  <a:pt x="83" y="47"/>
                  <a:pt x="84" y="47"/>
                  <a:pt x="85" y="47"/>
                </a:cubicBezTo>
                <a:lnTo>
                  <a:pt x="86" y="47"/>
                </a:lnTo>
                <a:cubicBezTo>
                  <a:pt x="91" y="47"/>
                  <a:pt x="95" y="47"/>
                  <a:pt x="100" y="47"/>
                </a:cubicBezTo>
                <a:cubicBezTo>
                  <a:pt x="96" y="52"/>
                  <a:pt x="93" y="57"/>
                  <a:pt x="92" y="64"/>
                </a:cubicBezTo>
                <a:cubicBezTo>
                  <a:pt x="90" y="73"/>
                  <a:pt x="94" y="84"/>
                  <a:pt x="105" y="85"/>
                </a:cubicBezTo>
                <a:cubicBezTo>
                  <a:pt x="105" y="85"/>
                  <a:pt x="106" y="85"/>
                  <a:pt x="107" y="85"/>
                </a:cubicBezTo>
                <a:cubicBezTo>
                  <a:pt x="109" y="85"/>
                  <a:pt x="109" y="85"/>
                  <a:pt x="112" y="85"/>
                </a:cubicBezTo>
                <a:cubicBezTo>
                  <a:pt x="114" y="84"/>
                  <a:pt x="116" y="83"/>
                  <a:pt x="118" y="81"/>
                </a:cubicBezTo>
                <a:cubicBezTo>
                  <a:pt x="117" y="82"/>
                  <a:pt x="119" y="80"/>
                  <a:pt x="120" y="80"/>
                </a:cubicBezTo>
                <a:cubicBezTo>
                  <a:pt x="125" y="77"/>
                  <a:pt x="129" y="73"/>
                  <a:pt x="133" y="69"/>
                </a:cubicBezTo>
                <a:cubicBezTo>
                  <a:pt x="133" y="69"/>
                  <a:pt x="134" y="68"/>
                  <a:pt x="135" y="67"/>
                </a:cubicBezTo>
                <a:cubicBezTo>
                  <a:pt x="135" y="67"/>
                  <a:pt x="135" y="67"/>
                  <a:pt x="135" y="67"/>
                </a:cubicBezTo>
                <a:cubicBezTo>
                  <a:pt x="137" y="66"/>
                  <a:pt x="139" y="65"/>
                  <a:pt x="140" y="64"/>
                </a:cubicBezTo>
                <a:cubicBezTo>
                  <a:pt x="141" y="63"/>
                  <a:pt x="143" y="63"/>
                  <a:pt x="144" y="62"/>
                </a:cubicBezTo>
                <a:cubicBezTo>
                  <a:pt x="144" y="62"/>
                  <a:pt x="145" y="62"/>
                  <a:pt x="145" y="62"/>
                </a:cubicBezTo>
                <a:cubicBezTo>
                  <a:pt x="147" y="61"/>
                  <a:pt x="149" y="60"/>
                  <a:pt x="150" y="60"/>
                </a:cubicBezTo>
                <a:cubicBezTo>
                  <a:pt x="152" y="59"/>
                  <a:pt x="154" y="59"/>
                  <a:pt x="156" y="59"/>
                </a:cubicBezTo>
                <a:cubicBezTo>
                  <a:pt x="156" y="59"/>
                  <a:pt x="156" y="59"/>
                  <a:pt x="156" y="59"/>
                </a:cubicBezTo>
                <a:cubicBezTo>
                  <a:pt x="157" y="59"/>
                  <a:pt x="158" y="58"/>
                  <a:pt x="159" y="58"/>
                </a:cubicBezTo>
                <a:cubicBezTo>
                  <a:pt x="161" y="58"/>
                  <a:pt x="164" y="58"/>
                  <a:pt x="166" y="58"/>
                </a:cubicBezTo>
                <a:cubicBezTo>
                  <a:pt x="167" y="58"/>
                  <a:pt x="167" y="59"/>
                  <a:pt x="168" y="59"/>
                </a:cubicBezTo>
                <a:lnTo>
                  <a:pt x="169" y="59"/>
                </a:lnTo>
                <a:cubicBezTo>
                  <a:pt x="171" y="59"/>
                  <a:pt x="173" y="60"/>
                  <a:pt x="175" y="60"/>
                </a:cubicBezTo>
                <a:cubicBezTo>
                  <a:pt x="176" y="61"/>
                  <a:pt x="176" y="61"/>
                  <a:pt x="176" y="61"/>
                </a:cubicBezTo>
                <a:cubicBezTo>
                  <a:pt x="177" y="61"/>
                  <a:pt x="178" y="62"/>
                  <a:pt x="179" y="62"/>
                </a:cubicBezTo>
                <a:cubicBezTo>
                  <a:pt x="180" y="63"/>
                  <a:pt x="182" y="64"/>
                  <a:pt x="183" y="65"/>
                </a:cubicBezTo>
                <a:cubicBezTo>
                  <a:pt x="184" y="65"/>
                  <a:pt x="184" y="66"/>
                  <a:pt x="184" y="66"/>
                </a:cubicBezTo>
                <a:cubicBezTo>
                  <a:pt x="185" y="67"/>
                  <a:pt x="188" y="70"/>
                  <a:pt x="185" y="66"/>
                </a:cubicBezTo>
                <a:cubicBezTo>
                  <a:pt x="190" y="73"/>
                  <a:pt x="197" y="79"/>
                  <a:pt x="206" y="79"/>
                </a:cubicBezTo>
                <a:cubicBezTo>
                  <a:pt x="216" y="79"/>
                  <a:pt x="222" y="70"/>
                  <a:pt x="223" y="61"/>
                </a:cubicBezTo>
                <a:cubicBezTo>
                  <a:pt x="225" y="46"/>
                  <a:pt x="211" y="32"/>
                  <a:pt x="198" y="26"/>
                </a:cubicBezTo>
                <a:close/>
              </a:path>
            </a:pathLst>
          </a:custGeom>
          <a:solidFill>
            <a:srgbClr val="90D2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09" name="Freeform 2548"/>
          <p:cNvSpPr>
            <a:spLocks/>
          </p:cNvSpPr>
          <p:nvPr userDrawn="1"/>
        </p:nvSpPr>
        <p:spPr bwMode="auto">
          <a:xfrm>
            <a:off x="4353265" y="4555934"/>
            <a:ext cx="0"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0" y="0"/>
                </a:cubicBezTo>
                <a:cubicBezTo>
                  <a:pt x="0" y="0"/>
                  <a:pt x="0" y="0"/>
                  <a:pt x="1" y="0"/>
                </a:cubicBezTo>
                <a:close/>
              </a:path>
            </a:pathLst>
          </a:custGeom>
          <a:solidFill>
            <a:srgbClr val="90D2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10" name="Freeform 2549"/>
          <p:cNvSpPr>
            <a:spLocks/>
          </p:cNvSpPr>
          <p:nvPr userDrawn="1"/>
        </p:nvSpPr>
        <p:spPr bwMode="auto">
          <a:xfrm>
            <a:off x="4350203" y="4555934"/>
            <a:ext cx="3063" cy="0"/>
          </a:xfrm>
          <a:custGeom>
            <a:avLst/>
            <a:gdLst>
              <a:gd name="T0" fmla="*/ 3 w 3"/>
              <a:gd name="T1" fmla="*/ 3 w 3"/>
              <a:gd name="T2" fmla="*/ 3 w 3"/>
            </a:gdLst>
            <a:ahLst/>
            <a:cxnLst>
              <a:cxn ang="0">
                <a:pos x="T0" y="0"/>
              </a:cxn>
              <a:cxn ang="0">
                <a:pos x="T1" y="0"/>
              </a:cxn>
              <a:cxn ang="0">
                <a:pos x="T2" y="0"/>
              </a:cxn>
            </a:cxnLst>
            <a:rect l="0" t="0" r="r" b="b"/>
            <a:pathLst>
              <a:path w="3">
                <a:moveTo>
                  <a:pt x="3" y="0"/>
                </a:moveTo>
                <a:cubicBezTo>
                  <a:pt x="3" y="0"/>
                  <a:pt x="3" y="0"/>
                  <a:pt x="3" y="0"/>
                </a:cubicBezTo>
                <a:cubicBezTo>
                  <a:pt x="0" y="0"/>
                  <a:pt x="0" y="0"/>
                  <a:pt x="3" y="0"/>
                </a:cubicBezTo>
                <a:close/>
              </a:path>
            </a:pathLst>
          </a:custGeom>
          <a:solidFill>
            <a:srgbClr val="90D2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11" name="Freeform 2550"/>
          <p:cNvSpPr>
            <a:spLocks/>
          </p:cNvSpPr>
          <p:nvPr userDrawn="1"/>
        </p:nvSpPr>
        <p:spPr bwMode="auto">
          <a:xfrm>
            <a:off x="4216959" y="4565125"/>
            <a:ext cx="45947" cy="33694"/>
          </a:xfrm>
          <a:custGeom>
            <a:avLst/>
            <a:gdLst>
              <a:gd name="T0" fmla="*/ 75 w 76"/>
              <a:gd name="T1" fmla="*/ 16 h 56"/>
              <a:gd name="T2" fmla="*/ 73 w 76"/>
              <a:gd name="T3" fmla="*/ 14 h 56"/>
              <a:gd name="T4" fmla="*/ 69 w 76"/>
              <a:gd name="T5" fmla="*/ 8 h 56"/>
              <a:gd name="T6" fmla="*/ 68 w 76"/>
              <a:gd name="T7" fmla="*/ 7 h 56"/>
              <a:gd name="T8" fmla="*/ 65 w 76"/>
              <a:gd name="T9" fmla="*/ 5 h 56"/>
              <a:gd name="T10" fmla="*/ 50 w 76"/>
              <a:gd name="T11" fmla="*/ 0 h 56"/>
              <a:gd name="T12" fmla="*/ 26 w 76"/>
              <a:gd name="T13" fmla="*/ 7 h 56"/>
              <a:gd name="T14" fmla="*/ 9 w 76"/>
              <a:gd name="T15" fmla="*/ 20 h 56"/>
              <a:gd name="T16" fmla="*/ 3 w 76"/>
              <a:gd name="T17" fmla="*/ 29 h 56"/>
              <a:gd name="T18" fmla="*/ 2 w 76"/>
              <a:gd name="T19" fmla="*/ 33 h 56"/>
              <a:gd name="T20" fmla="*/ 2 w 76"/>
              <a:gd name="T21" fmla="*/ 47 h 56"/>
              <a:gd name="T22" fmla="*/ 15 w 76"/>
              <a:gd name="T23" fmla="*/ 54 h 56"/>
              <a:gd name="T24" fmla="*/ 23 w 76"/>
              <a:gd name="T25" fmla="*/ 51 h 56"/>
              <a:gd name="T26" fmla="*/ 33 w 76"/>
              <a:gd name="T27" fmla="*/ 44 h 56"/>
              <a:gd name="T28" fmla="*/ 33 w 76"/>
              <a:gd name="T29" fmla="*/ 44 h 56"/>
              <a:gd name="T30" fmla="*/ 36 w 76"/>
              <a:gd name="T31" fmla="*/ 42 h 56"/>
              <a:gd name="T32" fmla="*/ 43 w 76"/>
              <a:gd name="T33" fmla="*/ 37 h 56"/>
              <a:gd name="T34" fmla="*/ 44 w 76"/>
              <a:gd name="T35" fmla="*/ 37 h 56"/>
              <a:gd name="T36" fmla="*/ 47 w 76"/>
              <a:gd name="T37" fmla="*/ 36 h 56"/>
              <a:gd name="T38" fmla="*/ 51 w 76"/>
              <a:gd name="T39" fmla="*/ 35 h 56"/>
              <a:gd name="T40" fmla="*/ 53 w 76"/>
              <a:gd name="T41" fmla="*/ 34 h 56"/>
              <a:gd name="T42" fmla="*/ 55 w 76"/>
              <a:gd name="T43" fmla="*/ 33 h 56"/>
              <a:gd name="T44" fmla="*/ 65 w 76"/>
              <a:gd name="T45" fmla="*/ 28 h 56"/>
              <a:gd name="T46" fmla="*/ 67 w 76"/>
              <a:gd name="T47" fmla="*/ 27 h 56"/>
              <a:gd name="T48" fmla="*/ 67 w 76"/>
              <a:gd name="T49" fmla="*/ 26 h 56"/>
              <a:gd name="T50" fmla="*/ 71 w 76"/>
              <a:gd name="T51" fmla="*/ 22 h 56"/>
              <a:gd name="T52" fmla="*/ 72 w 76"/>
              <a:gd name="T53" fmla="*/ 22 h 56"/>
              <a:gd name="T54" fmla="*/ 75 w 76"/>
              <a:gd name="T55" fmla="*/ 1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6" h="56">
                <a:moveTo>
                  <a:pt x="75" y="16"/>
                </a:moveTo>
                <a:cubicBezTo>
                  <a:pt x="74" y="16"/>
                  <a:pt x="73" y="15"/>
                  <a:pt x="73" y="14"/>
                </a:cubicBezTo>
                <a:cubicBezTo>
                  <a:pt x="72" y="12"/>
                  <a:pt x="71" y="9"/>
                  <a:pt x="69" y="8"/>
                </a:cubicBezTo>
                <a:cubicBezTo>
                  <a:pt x="68" y="7"/>
                  <a:pt x="68" y="7"/>
                  <a:pt x="68" y="7"/>
                </a:cubicBezTo>
                <a:cubicBezTo>
                  <a:pt x="67" y="6"/>
                  <a:pt x="66" y="5"/>
                  <a:pt x="65" y="5"/>
                </a:cubicBezTo>
                <a:cubicBezTo>
                  <a:pt x="60" y="2"/>
                  <a:pt x="55" y="1"/>
                  <a:pt x="50" y="0"/>
                </a:cubicBezTo>
                <a:cubicBezTo>
                  <a:pt x="42" y="0"/>
                  <a:pt x="34" y="3"/>
                  <a:pt x="26" y="7"/>
                </a:cubicBezTo>
                <a:cubicBezTo>
                  <a:pt x="19" y="10"/>
                  <a:pt x="14" y="15"/>
                  <a:pt x="9" y="20"/>
                </a:cubicBezTo>
                <a:cubicBezTo>
                  <a:pt x="6" y="23"/>
                  <a:pt x="5" y="26"/>
                  <a:pt x="3" y="29"/>
                </a:cubicBezTo>
                <a:cubicBezTo>
                  <a:pt x="3" y="31"/>
                  <a:pt x="2" y="32"/>
                  <a:pt x="2" y="33"/>
                </a:cubicBezTo>
                <a:cubicBezTo>
                  <a:pt x="0" y="38"/>
                  <a:pt x="1" y="42"/>
                  <a:pt x="2" y="47"/>
                </a:cubicBezTo>
                <a:cubicBezTo>
                  <a:pt x="3" y="52"/>
                  <a:pt x="10" y="56"/>
                  <a:pt x="15" y="54"/>
                </a:cubicBezTo>
                <a:cubicBezTo>
                  <a:pt x="18" y="53"/>
                  <a:pt x="21" y="52"/>
                  <a:pt x="23" y="51"/>
                </a:cubicBezTo>
                <a:cubicBezTo>
                  <a:pt x="27" y="48"/>
                  <a:pt x="30" y="47"/>
                  <a:pt x="33" y="44"/>
                </a:cubicBezTo>
                <a:cubicBezTo>
                  <a:pt x="33" y="44"/>
                  <a:pt x="33" y="44"/>
                  <a:pt x="33" y="44"/>
                </a:cubicBezTo>
                <a:cubicBezTo>
                  <a:pt x="34" y="43"/>
                  <a:pt x="35" y="42"/>
                  <a:pt x="36" y="42"/>
                </a:cubicBezTo>
                <a:cubicBezTo>
                  <a:pt x="38" y="40"/>
                  <a:pt x="41" y="39"/>
                  <a:pt x="43" y="37"/>
                </a:cubicBezTo>
                <a:cubicBezTo>
                  <a:pt x="43" y="37"/>
                  <a:pt x="44" y="37"/>
                  <a:pt x="44" y="37"/>
                </a:cubicBezTo>
                <a:cubicBezTo>
                  <a:pt x="45" y="37"/>
                  <a:pt x="46" y="36"/>
                  <a:pt x="47" y="36"/>
                </a:cubicBezTo>
                <a:cubicBezTo>
                  <a:pt x="48" y="35"/>
                  <a:pt x="50" y="35"/>
                  <a:pt x="51" y="35"/>
                </a:cubicBezTo>
                <a:lnTo>
                  <a:pt x="53" y="34"/>
                </a:lnTo>
                <a:cubicBezTo>
                  <a:pt x="54" y="34"/>
                  <a:pt x="54" y="33"/>
                  <a:pt x="55" y="33"/>
                </a:cubicBezTo>
                <a:cubicBezTo>
                  <a:pt x="58" y="32"/>
                  <a:pt x="62" y="30"/>
                  <a:pt x="65" y="28"/>
                </a:cubicBezTo>
                <a:cubicBezTo>
                  <a:pt x="65" y="28"/>
                  <a:pt x="66" y="27"/>
                  <a:pt x="67" y="27"/>
                </a:cubicBezTo>
                <a:cubicBezTo>
                  <a:pt x="67" y="26"/>
                  <a:pt x="67" y="26"/>
                  <a:pt x="67" y="26"/>
                </a:cubicBezTo>
                <a:cubicBezTo>
                  <a:pt x="69" y="25"/>
                  <a:pt x="70" y="24"/>
                  <a:pt x="71" y="22"/>
                </a:cubicBezTo>
                <a:cubicBezTo>
                  <a:pt x="72" y="22"/>
                  <a:pt x="72" y="22"/>
                  <a:pt x="72" y="22"/>
                </a:cubicBezTo>
                <a:cubicBezTo>
                  <a:pt x="74" y="21"/>
                  <a:pt x="76" y="19"/>
                  <a:pt x="75" y="16"/>
                </a:cubicBezTo>
                <a:close/>
              </a:path>
            </a:pathLst>
          </a:custGeom>
          <a:solidFill>
            <a:srgbClr val="90D2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12" name="Freeform 2551"/>
          <p:cNvSpPr>
            <a:spLocks/>
          </p:cNvSpPr>
          <p:nvPr userDrawn="1"/>
        </p:nvSpPr>
        <p:spPr bwMode="auto">
          <a:xfrm>
            <a:off x="4448222" y="4580439"/>
            <a:ext cx="38289" cy="27568"/>
          </a:xfrm>
          <a:custGeom>
            <a:avLst/>
            <a:gdLst>
              <a:gd name="T0" fmla="*/ 64 w 65"/>
              <a:gd name="T1" fmla="*/ 31 h 47"/>
              <a:gd name="T2" fmla="*/ 60 w 65"/>
              <a:gd name="T3" fmla="*/ 22 h 47"/>
              <a:gd name="T4" fmla="*/ 53 w 65"/>
              <a:gd name="T5" fmla="*/ 15 h 47"/>
              <a:gd name="T6" fmla="*/ 42 w 65"/>
              <a:gd name="T7" fmla="*/ 8 h 47"/>
              <a:gd name="T8" fmla="*/ 7 w 65"/>
              <a:gd name="T9" fmla="*/ 6 h 47"/>
              <a:gd name="T10" fmla="*/ 7 w 65"/>
              <a:gd name="T11" fmla="*/ 26 h 47"/>
              <a:gd name="T12" fmla="*/ 14 w 65"/>
              <a:gd name="T13" fmla="*/ 29 h 47"/>
              <a:gd name="T14" fmla="*/ 19 w 65"/>
              <a:gd name="T15" fmla="*/ 31 h 47"/>
              <a:gd name="T16" fmla="*/ 26 w 65"/>
              <a:gd name="T17" fmla="*/ 33 h 47"/>
              <a:gd name="T18" fmla="*/ 36 w 65"/>
              <a:gd name="T19" fmla="*/ 39 h 47"/>
              <a:gd name="T20" fmla="*/ 33 w 65"/>
              <a:gd name="T21" fmla="*/ 37 h 47"/>
              <a:gd name="T22" fmla="*/ 40 w 65"/>
              <a:gd name="T23" fmla="*/ 42 h 47"/>
              <a:gd name="T24" fmla="*/ 43 w 65"/>
              <a:gd name="T25" fmla="*/ 44 h 47"/>
              <a:gd name="T26" fmla="*/ 44 w 65"/>
              <a:gd name="T27" fmla="*/ 44 h 47"/>
              <a:gd name="T28" fmla="*/ 46 w 65"/>
              <a:gd name="T29" fmla="*/ 45 h 47"/>
              <a:gd name="T30" fmla="*/ 59 w 65"/>
              <a:gd name="T31" fmla="*/ 44 h 47"/>
              <a:gd name="T32" fmla="*/ 64 w 65"/>
              <a:gd name="T33"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47">
                <a:moveTo>
                  <a:pt x="64" y="31"/>
                </a:moveTo>
                <a:cubicBezTo>
                  <a:pt x="63" y="28"/>
                  <a:pt x="62" y="24"/>
                  <a:pt x="60" y="22"/>
                </a:cubicBezTo>
                <a:cubicBezTo>
                  <a:pt x="58" y="19"/>
                  <a:pt x="56" y="17"/>
                  <a:pt x="53" y="15"/>
                </a:cubicBezTo>
                <a:cubicBezTo>
                  <a:pt x="50" y="12"/>
                  <a:pt x="46" y="10"/>
                  <a:pt x="42" y="8"/>
                </a:cubicBezTo>
                <a:cubicBezTo>
                  <a:pt x="31" y="3"/>
                  <a:pt x="18" y="0"/>
                  <a:pt x="7" y="6"/>
                </a:cubicBezTo>
                <a:cubicBezTo>
                  <a:pt x="0" y="11"/>
                  <a:pt x="0" y="22"/>
                  <a:pt x="7" y="26"/>
                </a:cubicBezTo>
                <a:cubicBezTo>
                  <a:pt x="10" y="27"/>
                  <a:pt x="12" y="28"/>
                  <a:pt x="14" y="29"/>
                </a:cubicBezTo>
                <a:cubicBezTo>
                  <a:pt x="16" y="29"/>
                  <a:pt x="17" y="30"/>
                  <a:pt x="19" y="31"/>
                </a:cubicBezTo>
                <a:cubicBezTo>
                  <a:pt x="21" y="31"/>
                  <a:pt x="24" y="32"/>
                  <a:pt x="26" y="33"/>
                </a:cubicBezTo>
                <a:cubicBezTo>
                  <a:pt x="29" y="35"/>
                  <a:pt x="33" y="37"/>
                  <a:pt x="36" y="39"/>
                </a:cubicBezTo>
                <a:lnTo>
                  <a:pt x="33" y="37"/>
                </a:lnTo>
                <a:cubicBezTo>
                  <a:pt x="35" y="38"/>
                  <a:pt x="38" y="40"/>
                  <a:pt x="40" y="42"/>
                </a:cubicBezTo>
                <a:cubicBezTo>
                  <a:pt x="41" y="43"/>
                  <a:pt x="42" y="43"/>
                  <a:pt x="43" y="44"/>
                </a:cubicBezTo>
                <a:cubicBezTo>
                  <a:pt x="44" y="44"/>
                  <a:pt x="44" y="44"/>
                  <a:pt x="44" y="44"/>
                </a:cubicBezTo>
                <a:cubicBezTo>
                  <a:pt x="45" y="44"/>
                  <a:pt x="45" y="45"/>
                  <a:pt x="46" y="45"/>
                </a:cubicBezTo>
                <a:cubicBezTo>
                  <a:pt x="50" y="47"/>
                  <a:pt x="55" y="47"/>
                  <a:pt x="59" y="44"/>
                </a:cubicBezTo>
                <a:cubicBezTo>
                  <a:pt x="63" y="41"/>
                  <a:pt x="65" y="36"/>
                  <a:pt x="64" y="31"/>
                </a:cubicBezTo>
                <a:close/>
              </a:path>
            </a:pathLst>
          </a:custGeom>
          <a:solidFill>
            <a:srgbClr val="90D2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13" name="Freeform 2603"/>
          <p:cNvSpPr>
            <a:spLocks/>
          </p:cNvSpPr>
          <p:nvPr userDrawn="1"/>
        </p:nvSpPr>
        <p:spPr bwMode="auto">
          <a:xfrm>
            <a:off x="6024188" y="4713684"/>
            <a:ext cx="127119" cy="226670"/>
          </a:xfrm>
          <a:custGeom>
            <a:avLst/>
            <a:gdLst>
              <a:gd name="T0" fmla="*/ 205 w 212"/>
              <a:gd name="T1" fmla="*/ 191 h 381"/>
              <a:gd name="T2" fmla="*/ 183 w 212"/>
              <a:gd name="T3" fmla="*/ 103 h 381"/>
              <a:gd name="T4" fmla="*/ 131 w 212"/>
              <a:gd name="T5" fmla="*/ 21 h 381"/>
              <a:gd name="T6" fmla="*/ 56 w 212"/>
              <a:gd name="T7" fmla="*/ 47 h 381"/>
              <a:gd name="T8" fmla="*/ 7 w 212"/>
              <a:gd name="T9" fmla="*/ 173 h 381"/>
              <a:gd name="T10" fmla="*/ 22 w 212"/>
              <a:gd name="T11" fmla="*/ 324 h 381"/>
              <a:gd name="T12" fmla="*/ 93 w 212"/>
              <a:gd name="T13" fmla="*/ 378 h 381"/>
              <a:gd name="T14" fmla="*/ 170 w 212"/>
              <a:gd name="T15" fmla="*/ 351 h 381"/>
              <a:gd name="T16" fmla="*/ 205 w 212"/>
              <a:gd name="T17" fmla="*/ 19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381">
                <a:moveTo>
                  <a:pt x="205" y="191"/>
                </a:moveTo>
                <a:cubicBezTo>
                  <a:pt x="201" y="161"/>
                  <a:pt x="193" y="132"/>
                  <a:pt x="183" y="103"/>
                </a:cubicBezTo>
                <a:cubicBezTo>
                  <a:pt x="172" y="73"/>
                  <a:pt x="157" y="42"/>
                  <a:pt x="131" y="21"/>
                </a:cubicBezTo>
                <a:cubicBezTo>
                  <a:pt x="105" y="0"/>
                  <a:pt x="65" y="18"/>
                  <a:pt x="56" y="47"/>
                </a:cubicBezTo>
                <a:cubicBezTo>
                  <a:pt x="25" y="81"/>
                  <a:pt x="13" y="129"/>
                  <a:pt x="7" y="173"/>
                </a:cubicBezTo>
                <a:cubicBezTo>
                  <a:pt x="0" y="221"/>
                  <a:pt x="1" y="279"/>
                  <a:pt x="22" y="324"/>
                </a:cubicBezTo>
                <a:cubicBezTo>
                  <a:pt x="35" y="353"/>
                  <a:pt x="61" y="375"/>
                  <a:pt x="93" y="378"/>
                </a:cubicBezTo>
                <a:cubicBezTo>
                  <a:pt x="120" y="381"/>
                  <a:pt x="150" y="370"/>
                  <a:pt x="170" y="351"/>
                </a:cubicBezTo>
                <a:cubicBezTo>
                  <a:pt x="212" y="309"/>
                  <a:pt x="212" y="246"/>
                  <a:pt x="205" y="191"/>
                </a:cubicBezTo>
                <a:close/>
              </a:path>
            </a:pathLst>
          </a:custGeom>
          <a:solidFill>
            <a:srgbClr val="0076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14" name="Freeform 2604"/>
          <p:cNvSpPr>
            <a:spLocks/>
          </p:cNvSpPr>
          <p:nvPr userDrawn="1"/>
        </p:nvSpPr>
        <p:spPr bwMode="auto">
          <a:xfrm>
            <a:off x="6079326" y="4758099"/>
            <a:ext cx="45947" cy="82704"/>
          </a:xfrm>
          <a:custGeom>
            <a:avLst/>
            <a:gdLst>
              <a:gd name="T0" fmla="*/ 76 w 77"/>
              <a:gd name="T1" fmla="*/ 90 h 139"/>
              <a:gd name="T2" fmla="*/ 75 w 77"/>
              <a:gd name="T3" fmla="*/ 61 h 139"/>
              <a:gd name="T4" fmla="*/ 68 w 77"/>
              <a:gd name="T5" fmla="*/ 35 h 139"/>
              <a:gd name="T6" fmla="*/ 62 w 77"/>
              <a:gd name="T7" fmla="*/ 23 h 139"/>
              <a:gd name="T8" fmla="*/ 50 w 77"/>
              <a:gd name="T9" fmla="*/ 10 h 139"/>
              <a:gd name="T10" fmla="*/ 12 w 77"/>
              <a:gd name="T11" fmla="*/ 15 h 139"/>
              <a:gd name="T12" fmla="*/ 5 w 77"/>
              <a:gd name="T13" fmla="*/ 28 h 139"/>
              <a:gd name="T14" fmla="*/ 2 w 77"/>
              <a:gd name="T15" fmla="*/ 45 h 139"/>
              <a:gd name="T16" fmla="*/ 2 w 77"/>
              <a:gd name="T17" fmla="*/ 72 h 139"/>
              <a:gd name="T18" fmla="*/ 2 w 77"/>
              <a:gd name="T19" fmla="*/ 81 h 139"/>
              <a:gd name="T20" fmla="*/ 8 w 77"/>
              <a:gd name="T21" fmla="*/ 98 h 139"/>
              <a:gd name="T22" fmla="*/ 24 w 77"/>
              <a:gd name="T23" fmla="*/ 123 h 139"/>
              <a:gd name="T24" fmla="*/ 25 w 77"/>
              <a:gd name="T25" fmla="*/ 124 h 139"/>
              <a:gd name="T26" fmla="*/ 29 w 77"/>
              <a:gd name="T27" fmla="*/ 126 h 139"/>
              <a:gd name="T28" fmla="*/ 33 w 77"/>
              <a:gd name="T29" fmla="*/ 130 h 139"/>
              <a:gd name="T30" fmla="*/ 48 w 77"/>
              <a:gd name="T31" fmla="*/ 138 h 139"/>
              <a:gd name="T32" fmla="*/ 60 w 77"/>
              <a:gd name="T33" fmla="*/ 126 h 139"/>
              <a:gd name="T34" fmla="*/ 63 w 77"/>
              <a:gd name="T35" fmla="*/ 122 h 139"/>
              <a:gd name="T36" fmla="*/ 65 w 77"/>
              <a:gd name="T37" fmla="*/ 120 h 139"/>
              <a:gd name="T38" fmla="*/ 66 w 77"/>
              <a:gd name="T39" fmla="*/ 117 h 139"/>
              <a:gd name="T40" fmla="*/ 73 w 77"/>
              <a:gd name="T41" fmla="*/ 106 h 139"/>
              <a:gd name="T42" fmla="*/ 76 w 77"/>
              <a:gd name="T43" fmla="*/ 9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 h="139">
                <a:moveTo>
                  <a:pt x="76" y="90"/>
                </a:moveTo>
                <a:cubicBezTo>
                  <a:pt x="77" y="80"/>
                  <a:pt x="77" y="71"/>
                  <a:pt x="75" y="61"/>
                </a:cubicBezTo>
                <a:cubicBezTo>
                  <a:pt x="74" y="52"/>
                  <a:pt x="72" y="43"/>
                  <a:pt x="68" y="35"/>
                </a:cubicBezTo>
                <a:cubicBezTo>
                  <a:pt x="66" y="31"/>
                  <a:pt x="65" y="27"/>
                  <a:pt x="62" y="23"/>
                </a:cubicBezTo>
                <a:cubicBezTo>
                  <a:pt x="59" y="18"/>
                  <a:pt x="55" y="14"/>
                  <a:pt x="50" y="10"/>
                </a:cubicBezTo>
                <a:cubicBezTo>
                  <a:pt x="40" y="0"/>
                  <a:pt x="20" y="4"/>
                  <a:pt x="12" y="15"/>
                </a:cubicBezTo>
                <a:cubicBezTo>
                  <a:pt x="9" y="20"/>
                  <a:pt x="6" y="24"/>
                  <a:pt x="5" y="28"/>
                </a:cubicBezTo>
                <a:cubicBezTo>
                  <a:pt x="3" y="34"/>
                  <a:pt x="2" y="39"/>
                  <a:pt x="2" y="45"/>
                </a:cubicBezTo>
                <a:cubicBezTo>
                  <a:pt x="0" y="54"/>
                  <a:pt x="1" y="63"/>
                  <a:pt x="2" y="72"/>
                </a:cubicBezTo>
                <a:cubicBezTo>
                  <a:pt x="2" y="75"/>
                  <a:pt x="2" y="78"/>
                  <a:pt x="2" y="81"/>
                </a:cubicBezTo>
                <a:cubicBezTo>
                  <a:pt x="3" y="87"/>
                  <a:pt x="6" y="93"/>
                  <a:pt x="8" y="98"/>
                </a:cubicBezTo>
                <a:cubicBezTo>
                  <a:pt x="11" y="108"/>
                  <a:pt x="16" y="117"/>
                  <a:pt x="24" y="123"/>
                </a:cubicBezTo>
                <a:cubicBezTo>
                  <a:pt x="25" y="123"/>
                  <a:pt x="25" y="123"/>
                  <a:pt x="25" y="124"/>
                </a:cubicBezTo>
                <a:cubicBezTo>
                  <a:pt x="26" y="125"/>
                  <a:pt x="28" y="125"/>
                  <a:pt x="29" y="126"/>
                </a:cubicBezTo>
                <a:cubicBezTo>
                  <a:pt x="30" y="127"/>
                  <a:pt x="31" y="129"/>
                  <a:pt x="33" y="130"/>
                </a:cubicBezTo>
                <a:cubicBezTo>
                  <a:pt x="37" y="134"/>
                  <a:pt x="41" y="139"/>
                  <a:pt x="48" y="138"/>
                </a:cubicBezTo>
                <a:cubicBezTo>
                  <a:pt x="54" y="137"/>
                  <a:pt x="57" y="132"/>
                  <a:pt x="60" y="126"/>
                </a:cubicBezTo>
                <a:cubicBezTo>
                  <a:pt x="61" y="125"/>
                  <a:pt x="62" y="124"/>
                  <a:pt x="63" y="122"/>
                </a:cubicBezTo>
                <a:cubicBezTo>
                  <a:pt x="63" y="122"/>
                  <a:pt x="64" y="121"/>
                  <a:pt x="65" y="120"/>
                </a:cubicBezTo>
                <a:cubicBezTo>
                  <a:pt x="65" y="119"/>
                  <a:pt x="66" y="118"/>
                  <a:pt x="66" y="117"/>
                </a:cubicBezTo>
                <a:cubicBezTo>
                  <a:pt x="69" y="114"/>
                  <a:pt x="71" y="111"/>
                  <a:pt x="73" y="106"/>
                </a:cubicBezTo>
                <a:cubicBezTo>
                  <a:pt x="75" y="101"/>
                  <a:pt x="76" y="95"/>
                  <a:pt x="76" y="90"/>
                </a:cubicBezTo>
                <a:close/>
              </a:path>
            </a:pathLst>
          </a:custGeom>
          <a:solidFill>
            <a:srgbClr val="90D2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15" name="Freeform 2605"/>
          <p:cNvSpPr>
            <a:spLocks/>
          </p:cNvSpPr>
          <p:nvPr userDrawn="1"/>
        </p:nvSpPr>
        <p:spPr bwMode="auto">
          <a:xfrm>
            <a:off x="5783734" y="4575844"/>
            <a:ext cx="355320" cy="179192"/>
          </a:xfrm>
          <a:custGeom>
            <a:avLst/>
            <a:gdLst>
              <a:gd name="T0" fmla="*/ 589 w 596"/>
              <a:gd name="T1" fmla="*/ 212 h 302"/>
              <a:gd name="T2" fmla="*/ 453 w 596"/>
              <a:gd name="T3" fmla="*/ 18 h 302"/>
              <a:gd name="T4" fmla="*/ 305 w 596"/>
              <a:gd name="T5" fmla="*/ 2 h 302"/>
              <a:gd name="T6" fmla="*/ 158 w 596"/>
              <a:gd name="T7" fmla="*/ 4 h 302"/>
              <a:gd name="T8" fmla="*/ 99 w 596"/>
              <a:gd name="T9" fmla="*/ 8 h 302"/>
              <a:gd name="T10" fmla="*/ 66 w 596"/>
              <a:gd name="T11" fmla="*/ 10 h 302"/>
              <a:gd name="T12" fmla="*/ 29 w 596"/>
              <a:gd name="T13" fmla="*/ 15 h 302"/>
              <a:gd name="T14" fmla="*/ 15 w 596"/>
              <a:gd name="T15" fmla="*/ 25 h 302"/>
              <a:gd name="T16" fmla="*/ 7 w 596"/>
              <a:gd name="T17" fmla="*/ 41 h 302"/>
              <a:gd name="T18" fmla="*/ 1 w 596"/>
              <a:gd name="T19" fmla="*/ 75 h 302"/>
              <a:gd name="T20" fmla="*/ 13 w 596"/>
              <a:gd name="T21" fmla="*/ 142 h 302"/>
              <a:gd name="T22" fmla="*/ 28 w 596"/>
              <a:gd name="T23" fmla="*/ 173 h 302"/>
              <a:gd name="T24" fmla="*/ 94 w 596"/>
              <a:gd name="T25" fmla="*/ 182 h 302"/>
              <a:gd name="T26" fmla="*/ 194 w 596"/>
              <a:gd name="T27" fmla="*/ 172 h 302"/>
              <a:gd name="T28" fmla="*/ 309 w 596"/>
              <a:gd name="T29" fmla="*/ 162 h 302"/>
              <a:gd name="T30" fmla="*/ 335 w 596"/>
              <a:gd name="T31" fmla="*/ 164 h 302"/>
              <a:gd name="T32" fmla="*/ 337 w 596"/>
              <a:gd name="T33" fmla="*/ 164 h 302"/>
              <a:gd name="T34" fmla="*/ 340 w 596"/>
              <a:gd name="T35" fmla="*/ 164 h 302"/>
              <a:gd name="T36" fmla="*/ 353 w 596"/>
              <a:gd name="T37" fmla="*/ 167 h 302"/>
              <a:gd name="T38" fmla="*/ 365 w 596"/>
              <a:gd name="T39" fmla="*/ 171 h 302"/>
              <a:gd name="T40" fmla="*/ 367 w 596"/>
              <a:gd name="T41" fmla="*/ 171 h 302"/>
              <a:gd name="T42" fmla="*/ 369 w 596"/>
              <a:gd name="T43" fmla="*/ 172 h 302"/>
              <a:gd name="T44" fmla="*/ 378 w 596"/>
              <a:gd name="T45" fmla="*/ 178 h 302"/>
              <a:gd name="T46" fmla="*/ 382 w 596"/>
              <a:gd name="T47" fmla="*/ 180 h 302"/>
              <a:gd name="T48" fmla="*/ 396 w 596"/>
              <a:gd name="T49" fmla="*/ 194 h 302"/>
              <a:gd name="T50" fmla="*/ 421 w 596"/>
              <a:gd name="T51" fmla="*/ 276 h 302"/>
              <a:gd name="T52" fmla="*/ 541 w 596"/>
              <a:gd name="T53" fmla="*/ 275 h 302"/>
              <a:gd name="T54" fmla="*/ 589 w 596"/>
              <a:gd name="T55" fmla="*/ 21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96" h="302">
                <a:moveTo>
                  <a:pt x="589" y="212"/>
                </a:moveTo>
                <a:cubicBezTo>
                  <a:pt x="571" y="131"/>
                  <a:pt x="540" y="46"/>
                  <a:pt x="453" y="18"/>
                </a:cubicBezTo>
                <a:cubicBezTo>
                  <a:pt x="407" y="3"/>
                  <a:pt x="353" y="4"/>
                  <a:pt x="305" y="2"/>
                </a:cubicBezTo>
                <a:cubicBezTo>
                  <a:pt x="256" y="0"/>
                  <a:pt x="207" y="1"/>
                  <a:pt x="158" y="4"/>
                </a:cubicBezTo>
                <a:cubicBezTo>
                  <a:pt x="139" y="5"/>
                  <a:pt x="118" y="5"/>
                  <a:pt x="99" y="8"/>
                </a:cubicBezTo>
                <a:cubicBezTo>
                  <a:pt x="88" y="7"/>
                  <a:pt x="77" y="9"/>
                  <a:pt x="66" y="10"/>
                </a:cubicBezTo>
                <a:cubicBezTo>
                  <a:pt x="54" y="12"/>
                  <a:pt x="41" y="13"/>
                  <a:pt x="29" y="15"/>
                </a:cubicBezTo>
                <a:cubicBezTo>
                  <a:pt x="22" y="16"/>
                  <a:pt x="18" y="19"/>
                  <a:pt x="15" y="25"/>
                </a:cubicBezTo>
                <a:cubicBezTo>
                  <a:pt x="12" y="30"/>
                  <a:pt x="9" y="36"/>
                  <a:pt x="7" y="41"/>
                </a:cubicBezTo>
                <a:cubicBezTo>
                  <a:pt x="4" y="52"/>
                  <a:pt x="2" y="64"/>
                  <a:pt x="1" y="75"/>
                </a:cubicBezTo>
                <a:cubicBezTo>
                  <a:pt x="0" y="98"/>
                  <a:pt x="5" y="121"/>
                  <a:pt x="13" y="142"/>
                </a:cubicBezTo>
                <a:cubicBezTo>
                  <a:pt x="18" y="153"/>
                  <a:pt x="22" y="163"/>
                  <a:pt x="28" y="173"/>
                </a:cubicBezTo>
                <a:cubicBezTo>
                  <a:pt x="40" y="193"/>
                  <a:pt x="76" y="185"/>
                  <a:pt x="94" y="182"/>
                </a:cubicBezTo>
                <a:cubicBezTo>
                  <a:pt x="128" y="178"/>
                  <a:pt x="161" y="175"/>
                  <a:pt x="194" y="172"/>
                </a:cubicBezTo>
                <a:cubicBezTo>
                  <a:pt x="232" y="168"/>
                  <a:pt x="270" y="163"/>
                  <a:pt x="309" y="162"/>
                </a:cubicBezTo>
                <a:cubicBezTo>
                  <a:pt x="317" y="162"/>
                  <a:pt x="326" y="163"/>
                  <a:pt x="335" y="164"/>
                </a:cubicBezTo>
                <a:lnTo>
                  <a:pt x="337" y="164"/>
                </a:lnTo>
                <a:cubicBezTo>
                  <a:pt x="337" y="164"/>
                  <a:pt x="338" y="164"/>
                  <a:pt x="340" y="164"/>
                </a:cubicBezTo>
                <a:cubicBezTo>
                  <a:pt x="344" y="165"/>
                  <a:pt x="348" y="166"/>
                  <a:pt x="353" y="167"/>
                </a:cubicBezTo>
                <a:cubicBezTo>
                  <a:pt x="357" y="168"/>
                  <a:pt x="361" y="170"/>
                  <a:pt x="365" y="171"/>
                </a:cubicBezTo>
                <a:cubicBezTo>
                  <a:pt x="366" y="171"/>
                  <a:pt x="366" y="171"/>
                  <a:pt x="367" y="171"/>
                </a:cubicBezTo>
                <a:cubicBezTo>
                  <a:pt x="367" y="171"/>
                  <a:pt x="368" y="172"/>
                  <a:pt x="369" y="172"/>
                </a:cubicBezTo>
                <a:cubicBezTo>
                  <a:pt x="372" y="174"/>
                  <a:pt x="375" y="176"/>
                  <a:pt x="378" y="178"/>
                </a:cubicBezTo>
                <a:cubicBezTo>
                  <a:pt x="380" y="179"/>
                  <a:pt x="382" y="180"/>
                  <a:pt x="382" y="180"/>
                </a:cubicBezTo>
                <a:cubicBezTo>
                  <a:pt x="387" y="185"/>
                  <a:pt x="391" y="189"/>
                  <a:pt x="396" y="194"/>
                </a:cubicBezTo>
                <a:cubicBezTo>
                  <a:pt x="416" y="215"/>
                  <a:pt x="398" y="255"/>
                  <a:pt x="421" y="276"/>
                </a:cubicBezTo>
                <a:cubicBezTo>
                  <a:pt x="450" y="302"/>
                  <a:pt x="508" y="279"/>
                  <a:pt x="541" y="275"/>
                </a:cubicBezTo>
                <a:cubicBezTo>
                  <a:pt x="574" y="271"/>
                  <a:pt x="596" y="246"/>
                  <a:pt x="589" y="212"/>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16" name="Freeform 2606"/>
          <p:cNvSpPr>
            <a:spLocks/>
          </p:cNvSpPr>
          <p:nvPr userDrawn="1"/>
        </p:nvSpPr>
        <p:spPr bwMode="auto">
          <a:xfrm>
            <a:off x="5923108" y="4528366"/>
            <a:ext cx="65857" cy="171534"/>
          </a:xfrm>
          <a:custGeom>
            <a:avLst/>
            <a:gdLst>
              <a:gd name="T0" fmla="*/ 110 w 111"/>
              <a:gd name="T1" fmla="*/ 232 h 290"/>
              <a:gd name="T2" fmla="*/ 102 w 111"/>
              <a:gd name="T3" fmla="*/ 93 h 290"/>
              <a:gd name="T4" fmla="*/ 102 w 111"/>
              <a:gd name="T5" fmla="*/ 92 h 290"/>
              <a:gd name="T6" fmla="*/ 102 w 111"/>
              <a:gd name="T7" fmla="*/ 92 h 290"/>
              <a:gd name="T8" fmla="*/ 100 w 111"/>
              <a:gd name="T9" fmla="*/ 80 h 290"/>
              <a:gd name="T10" fmla="*/ 95 w 111"/>
              <a:gd name="T11" fmla="*/ 67 h 290"/>
              <a:gd name="T12" fmla="*/ 80 w 111"/>
              <a:gd name="T13" fmla="*/ 16 h 290"/>
              <a:gd name="T14" fmla="*/ 22 w 111"/>
              <a:gd name="T15" fmla="*/ 16 h 290"/>
              <a:gd name="T16" fmla="*/ 7 w 111"/>
              <a:gd name="T17" fmla="*/ 48 h 290"/>
              <a:gd name="T18" fmla="*/ 4 w 111"/>
              <a:gd name="T19" fmla="*/ 61 h 290"/>
              <a:gd name="T20" fmla="*/ 4 w 111"/>
              <a:gd name="T21" fmla="*/ 162 h 290"/>
              <a:gd name="T22" fmla="*/ 3 w 111"/>
              <a:gd name="T23" fmla="*/ 245 h 290"/>
              <a:gd name="T24" fmla="*/ 41 w 111"/>
              <a:gd name="T25" fmla="*/ 288 h 290"/>
              <a:gd name="T26" fmla="*/ 82 w 111"/>
              <a:gd name="T27" fmla="*/ 272 h 290"/>
              <a:gd name="T28" fmla="*/ 110 w 111"/>
              <a:gd name="T29" fmla="*/ 232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 h="290">
                <a:moveTo>
                  <a:pt x="110" y="232"/>
                </a:moveTo>
                <a:cubicBezTo>
                  <a:pt x="111" y="185"/>
                  <a:pt x="108" y="139"/>
                  <a:pt x="102" y="93"/>
                </a:cubicBezTo>
                <a:cubicBezTo>
                  <a:pt x="102" y="92"/>
                  <a:pt x="102" y="92"/>
                  <a:pt x="102" y="92"/>
                </a:cubicBezTo>
                <a:lnTo>
                  <a:pt x="102" y="92"/>
                </a:lnTo>
                <a:cubicBezTo>
                  <a:pt x="101" y="88"/>
                  <a:pt x="101" y="84"/>
                  <a:pt x="100" y="80"/>
                </a:cubicBezTo>
                <a:cubicBezTo>
                  <a:pt x="100" y="75"/>
                  <a:pt x="98" y="71"/>
                  <a:pt x="95" y="67"/>
                </a:cubicBezTo>
                <a:cubicBezTo>
                  <a:pt x="96" y="48"/>
                  <a:pt x="95" y="28"/>
                  <a:pt x="80" y="16"/>
                </a:cubicBezTo>
                <a:cubicBezTo>
                  <a:pt x="61" y="0"/>
                  <a:pt x="41" y="1"/>
                  <a:pt x="22" y="16"/>
                </a:cubicBezTo>
                <a:cubicBezTo>
                  <a:pt x="12" y="23"/>
                  <a:pt x="8" y="35"/>
                  <a:pt x="7" y="48"/>
                </a:cubicBezTo>
                <a:cubicBezTo>
                  <a:pt x="6" y="52"/>
                  <a:pt x="5" y="56"/>
                  <a:pt x="4" y="61"/>
                </a:cubicBezTo>
                <a:cubicBezTo>
                  <a:pt x="0" y="94"/>
                  <a:pt x="0" y="128"/>
                  <a:pt x="4" y="162"/>
                </a:cubicBezTo>
                <a:lnTo>
                  <a:pt x="3" y="245"/>
                </a:lnTo>
                <a:cubicBezTo>
                  <a:pt x="2" y="267"/>
                  <a:pt x="20" y="285"/>
                  <a:pt x="41" y="288"/>
                </a:cubicBezTo>
                <a:cubicBezTo>
                  <a:pt x="57" y="290"/>
                  <a:pt x="72" y="284"/>
                  <a:pt x="82" y="272"/>
                </a:cubicBezTo>
                <a:cubicBezTo>
                  <a:pt x="98" y="266"/>
                  <a:pt x="109" y="250"/>
                  <a:pt x="110" y="232"/>
                </a:cubicBezTo>
                <a:close/>
              </a:path>
            </a:pathLst>
          </a:custGeom>
          <a:solidFill>
            <a:srgbClr val="9CF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17" name="Freeform 2607"/>
          <p:cNvSpPr>
            <a:spLocks/>
          </p:cNvSpPr>
          <p:nvPr userDrawn="1"/>
        </p:nvSpPr>
        <p:spPr bwMode="auto">
          <a:xfrm>
            <a:off x="5841933" y="4502332"/>
            <a:ext cx="228202" cy="64325"/>
          </a:xfrm>
          <a:custGeom>
            <a:avLst/>
            <a:gdLst>
              <a:gd name="T0" fmla="*/ 340 w 384"/>
              <a:gd name="T1" fmla="*/ 8 h 107"/>
              <a:gd name="T2" fmla="*/ 256 w 384"/>
              <a:gd name="T3" fmla="*/ 6 h 107"/>
              <a:gd name="T4" fmla="*/ 176 w 384"/>
              <a:gd name="T5" fmla="*/ 8 h 107"/>
              <a:gd name="T6" fmla="*/ 98 w 384"/>
              <a:gd name="T7" fmla="*/ 12 h 107"/>
              <a:gd name="T8" fmla="*/ 17 w 384"/>
              <a:gd name="T9" fmla="*/ 31 h 107"/>
              <a:gd name="T10" fmla="*/ 17 w 384"/>
              <a:gd name="T11" fmla="*/ 77 h 107"/>
              <a:gd name="T12" fmla="*/ 95 w 384"/>
              <a:gd name="T13" fmla="*/ 95 h 107"/>
              <a:gd name="T14" fmla="*/ 176 w 384"/>
              <a:gd name="T15" fmla="*/ 99 h 107"/>
              <a:gd name="T16" fmla="*/ 253 w 384"/>
              <a:gd name="T17" fmla="*/ 101 h 107"/>
              <a:gd name="T18" fmla="*/ 340 w 384"/>
              <a:gd name="T19" fmla="*/ 98 h 107"/>
              <a:gd name="T20" fmla="*/ 340 w 384"/>
              <a:gd name="T21" fmla="*/ 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4" h="107">
                <a:moveTo>
                  <a:pt x="340" y="8"/>
                </a:moveTo>
                <a:cubicBezTo>
                  <a:pt x="315" y="0"/>
                  <a:pt x="282" y="5"/>
                  <a:pt x="256" y="6"/>
                </a:cubicBezTo>
                <a:cubicBezTo>
                  <a:pt x="229" y="7"/>
                  <a:pt x="202" y="7"/>
                  <a:pt x="176" y="8"/>
                </a:cubicBezTo>
                <a:cubicBezTo>
                  <a:pt x="150" y="8"/>
                  <a:pt x="124" y="10"/>
                  <a:pt x="98" y="12"/>
                </a:cubicBezTo>
                <a:cubicBezTo>
                  <a:pt x="72" y="15"/>
                  <a:pt x="38" y="15"/>
                  <a:pt x="17" y="31"/>
                </a:cubicBezTo>
                <a:cubicBezTo>
                  <a:pt x="0" y="44"/>
                  <a:pt x="0" y="64"/>
                  <a:pt x="17" y="77"/>
                </a:cubicBezTo>
                <a:cubicBezTo>
                  <a:pt x="38" y="92"/>
                  <a:pt x="70" y="92"/>
                  <a:pt x="95" y="95"/>
                </a:cubicBezTo>
                <a:cubicBezTo>
                  <a:pt x="122" y="98"/>
                  <a:pt x="149" y="99"/>
                  <a:pt x="176" y="99"/>
                </a:cubicBezTo>
                <a:cubicBezTo>
                  <a:pt x="201" y="100"/>
                  <a:pt x="227" y="100"/>
                  <a:pt x="253" y="101"/>
                </a:cubicBezTo>
                <a:cubicBezTo>
                  <a:pt x="280" y="101"/>
                  <a:pt x="314" y="107"/>
                  <a:pt x="340" y="98"/>
                </a:cubicBezTo>
                <a:cubicBezTo>
                  <a:pt x="384" y="84"/>
                  <a:pt x="384" y="23"/>
                  <a:pt x="340" y="8"/>
                </a:cubicBezTo>
                <a:close/>
              </a:path>
            </a:pathLst>
          </a:custGeom>
          <a:solidFill>
            <a:srgbClr val="16A8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18" name="Freeform 2608"/>
          <p:cNvSpPr>
            <a:spLocks/>
          </p:cNvSpPr>
          <p:nvPr userDrawn="1"/>
        </p:nvSpPr>
        <p:spPr bwMode="auto">
          <a:xfrm>
            <a:off x="5972115" y="4511521"/>
            <a:ext cx="68920" cy="26037"/>
          </a:xfrm>
          <a:custGeom>
            <a:avLst/>
            <a:gdLst>
              <a:gd name="T0" fmla="*/ 94 w 115"/>
              <a:gd name="T1" fmla="*/ 3 h 44"/>
              <a:gd name="T2" fmla="*/ 62 w 115"/>
              <a:gd name="T3" fmla="*/ 0 h 44"/>
              <a:gd name="T4" fmla="*/ 33 w 115"/>
              <a:gd name="T5" fmla="*/ 3 h 44"/>
              <a:gd name="T6" fmla="*/ 3 w 115"/>
              <a:gd name="T7" fmla="*/ 19 h 44"/>
              <a:gd name="T8" fmla="*/ 3 w 115"/>
              <a:gd name="T9" fmla="*/ 26 h 44"/>
              <a:gd name="T10" fmla="*/ 32 w 115"/>
              <a:gd name="T11" fmla="*/ 42 h 44"/>
              <a:gd name="T12" fmla="*/ 62 w 115"/>
              <a:gd name="T13" fmla="*/ 44 h 44"/>
              <a:gd name="T14" fmla="*/ 94 w 115"/>
              <a:gd name="T15" fmla="*/ 40 h 44"/>
              <a:gd name="T16" fmla="*/ 115 w 115"/>
              <a:gd name="T17" fmla="*/ 20 h 44"/>
              <a:gd name="T18" fmla="*/ 94 w 115"/>
              <a:gd name="T19"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44">
                <a:moveTo>
                  <a:pt x="94" y="3"/>
                </a:moveTo>
                <a:cubicBezTo>
                  <a:pt x="83" y="0"/>
                  <a:pt x="73" y="0"/>
                  <a:pt x="62" y="0"/>
                </a:cubicBezTo>
                <a:cubicBezTo>
                  <a:pt x="52" y="1"/>
                  <a:pt x="43" y="2"/>
                  <a:pt x="33" y="3"/>
                </a:cubicBezTo>
                <a:cubicBezTo>
                  <a:pt x="21" y="4"/>
                  <a:pt x="9" y="8"/>
                  <a:pt x="3" y="19"/>
                </a:cubicBezTo>
                <a:cubicBezTo>
                  <a:pt x="0" y="20"/>
                  <a:pt x="0" y="25"/>
                  <a:pt x="3" y="26"/>
                </a:cubicBezTo>
                <a:cubicBezTo>
                  <a:pt x="8" y="37"/>
                  <a:pt x="20" y="41"/>
                  <a:pt x="32" y="42"/>
                </a:cubicBezTo>
                <a:cubicBezTo>
                  <a:pt x="42" y="43"/>
                  <a:pt x="52" y="44"/>
                  <a:pt x="62" y="44"/>
                </a:cubicBezTo>
                <a:cubicBezTo>
                  <a:pt x="73" y="43"/>
                  <a:pt x="84" y="43"/>
                  <a:pt x="94" y="40"/>
                </a:cubicBezTo>
                <a:cubicBezTo>
                  <a:pt x="102" y="37"/>
                  <a:pt x="115" y="30"/>
                  <a:pt x="115" y="20"/>
                </a:cubicBezTo>
                <a:cubicBezTo>
                  <a:pt x="115" y="11"/>
                  <a:pt x="101" y="5"/>
                  <a:pt x="94" y="3"/>
                </a:cubicBezTo>
                <a:close/>
              </a:path>
            </a:pathLst>
          </a:custGeom>
          <a:solidFill>
            <a:srgbClr val="90D2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19" name="Freeform 2654"/>
          <p:cNvSpPr>
            <a:spLocks/>
          </p:cNvSpPr>
          <p:nvPr userDrawn="1"/>
        </p:nvSpPr>
        <p:spPr bwMode="auto">
          <a:xfrm>
            <a:off x="7463848" y="4442600"/>
            <a:ext cx="274148" cy="162344"/>
          </a:xfrm>
          <a:custGeom>
            <a:avLst/>
            <a:gdLst>
              <a:gd name="T0" fmla="*/ 445 w 462"/>
              <a:gd name="T1" fmla="*/ 71 h 273"/>
              <a:gd name="T2" fmla="*/ 430 w 462"/>
              <a:gd name="T3" fmla="*/ 63 h 273"/>
              <a:gd name="T4" fmla="*/ 404 w 462"/>
              <a:gd name="T5" fmla="*/ 63 h 273"/>
              <a:gd name="T6" fmla="*/ 415 w 462"/>
              <a:gd name="T7" fmla="*/ 61 h 273"/>
              <a:gd name="T8" fmla="*/ 383 w 462"/>
              <a:gd name="T9" fmla="*/ 77 h 273"/>
              <a:gd name="T10" fmla="*/ 375 w 462"/>
              <a:gd name="T11" fmla="*/ 87 h 273"/>
              <a:gd name="T12" fmla="*/ 368 w 462"/>
              <a:gd name="T13" fmla="*/ 98 h 273"/>
              <a:gd name="T14" fmla="*/ 367 w 462"/>
              <a:gd name="T15" fmla="*/ 101 h 273"/>
              <a:gd name="T16" fmla="*/ 363 w 462"/>
              <a:gd name="T17" fmla="*/ 95 h 273"/>
              <a:gd name="T18" fmla="*/ 318 w 462"/>
              <a:gd name="T19" fmla="*/ 44 h 273"/>
              <a:gd name="T20" fmla="*/ 185 w 462"/>
              <a:gd name="T21" fmla="*/ 11 h 273"/>
              <a:gd name="T22" fmla="*/ 74 w 462"/>
              <a:gd name="T23" fmla="*/ 77 h 273"/>
              <a:gd name="T24" fmla="*/ 12 w 462"/>
              <a:gd name="T25" fmla="*/ 183 h 273"/>
              <a:gd name="T26" fmla="*/ 39 w 462"/>
              <a:gd name="T27" fmla="*/ 260 h 273"/>
              <a:gd name="T28" fmla="*/ 115 w 462"/>
              <a:gd name="T29" fmla="*/ 233 h 273"/>
              <a:gd name="T30" fmla="*/ 137 w 462"/>
              <a:gd name="T31" fmla="*/ 192 h 273"/>
              <a:gd name="T32" fmla="*/ 143 w 462"/>
              <a:gd name="T33" fmla="*/ 182 h 273"/>
              <a:gd name="T34" fmla="*/ 144 w 462"/>
              <a:gd name="T35" fmla="*/ 181 h 273"/>
              <a:gd name="T36" fmla="*/ 157 w 462"/>
              <a:gd name="T37" fmla="*/ 163 h 273"/>
              <a:gd name="T38" fmla="*/ 172 w 462"/>
              <a:gd name="T39" fmla="*/ 146 h 273"/>
              <a:gd name="T40" fmla="*/ 173 w 462"/>
              <a:gd name="T41" fmla="*/ 145 h 273"/>
              <a:gd name="T42" fmla="*/ 181 w 462"/>
              <a:gd name="T43" fmla="*/ 139 h 273"/>
              <a:gd name="T44" fmla="*/ 190 w 462"/>
              <a:gd name="T45" fmla="*/ 133 h 273"/>
              <a:gd name="T46" fmla="*/ 209 w 462"/>
              <a:gd name="T47" fmla="*/ 126 h 273"/>
              <a:gd name="T48" fmla="*/ 219 w 462"/>
              <a:gd name="T49" fmla="*/ 125 h 273"/>
              <a:gd name="T50" fmla="*/ 219 w 462"/>
              <a:gd name="T51" fmla="*/ 125 h 273"/>
              <a:gd name="T52" fmla="*/ 227 w 462"/>
              <a:gd name="T53" fmla="*/ 126 h 273"/>
              <a:gd name="T54" fmla="*/ 225 w 462"/>
              <a:gd name="T55" fmla="*/ 125 h 273"/>
              <a:gd name="T56" fmla="*/ 228 w 462"/>
              <a:gd name="T57" fmla="*/ 127 h 273"/>
              <a:gd name="T58" fmla="*/ 229 w 462"/>
              <a:gd name="T59" fmla="*/ 127 h 273"/>
              <a:gd name="T60" fmla="*/ 234 w 462"/>
              <a:gd name="T61" fmla="*/ 129 h 273"/>
              <a:gd name="T62" fmla="*/ 234 w 462"/>
              <a:gd name="T63" fmla="*/ 129 h 273"/>
              <a:gd name="T64" fmla="*/ 234 w 462"/>
              <a:gd name="T65" fmla="*/ 129 h 273"/>
              <a:gd name="T66" fmla="*/ 236 w 462"/>
              <a:gd name="T67" fmla="*/ 130 h 273"/>
              <a:gd name="T68" fmla="*/ 235 w 462"/>
              <a:gd name="T69" fmla="*/ 130 h 273"/>
              <a:gd name="T70" fmla="*/ 243 w 462"/>
              <a:gd name="T71" fmla="*/ 136 h 273"/>
              <a:gd name="T72" fmla="*/ 246 w 462"/>
              <a:gd name="T73" fmla="*/ 139 h 273"/>
              <a:gd name="T74" fmla="*/ 251 w 462"/>
              <a:gd name="T75" fmla="*/ 146 h 273"/>
              <a:gd name="T76" fmla="*/ 266 w 462"/>
              <a:gd name="T77" fmla="*/ 165 h 273"/>
              <a:gd name="T78" fmla="*/ 269 w 462"/>
              <a:gd name="T79" fmla="*/ 170 h 273"/>
              <a:gd name="T80" fmla="*/ 248 w 462"/>
              <a:gd name="T81" fmla="*/ 171 h 273"/>
              <a:gd name="T82" fmla="*/ 203 w 462"/>
              <a:gd name="T83" fmla="*/ 184 h 273"/>
              <a:gd name="T84" fmla="*/ 200 w 462"/>
              <a:gd name="T85" fmla="*/ 234 h 273"/>
              <a:gd name="T86" fmla="*/ 241 w 462"/>
              <a:gd name="T87" fmla="*/ 251 h 273"/>
              <a:gd name="T88" fmla="*/ 276 w 462"/>
              <a:gd name="T89" fmla="*/ 256 h 273"/>
              <a:gd name="T90" fmla="*/ 310 w 462"/>
              <a:gd name="T91" fmla="*/ 259 h 273"/>
              <a:gd name="T92" fmla="*/ 354 w 462"/>
              <a:gd name="T93" fmla="*/ 263 h 273"/>
              <a:gd name="T94" fmla="*/ 378 w 462"/>
              <a:gd name="T95" fmla="*/ 253 h 273"/>
              <a:gd name="T96" fmla="*/ 381 w 462"/>
              <a:gd name="T97" fmla="*/ 251 h 273"/>
              <a:gd name="T98" fmla="*/ 389 w 462"/>
              <a:gd name="T99" fmla="*/ 245 h 273"/>
              <a:gd name="T100" fmla="*/ 407 w 462"/>
              <a:gd name="T101" fmla="*/ 223 h 273"/>
              <a:gd name="T102" fmla="*/ 417 w 462"/>
              <a:gd name="T103" fmla="*/ 205 h 273"/>
              <a:gd name="T104" fmla="*/ 439 w 462"/>
              <a:gd name="T105" fmla="*/ 166 h 273"/>
              <a:gd name="T106" fmla="*/ 448 w 462"/>
              <a:gd name="T107" fmla="*/ 148 h 273"/>
              <a:gd name="T108" fmla="*/ 459 w 462"/>
              <a:gd name="T109" fmla="*/ 119 h 273"/>
              <a:gd name="T110" fmla="*/ 445 w 462"/>
              <a:gd name="T111" fmla="*/ 71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2" h="273">
                <a:moveTo>
                  <a:pt x="445" y="71"/>
                </a:moveTo>
                <a:cubicBezTo>
                  <a:pt x="441" y="67"/>
                  <a:pt x="436" y="65"/>
                  <a:pt x="430" y="63"/>
                </a:cubicBezTo>
                <a:cubicBezTo>
                  <a:pt x="421" y="60"/>
                  <a:pt x="413" y="61"/>
                  <a:pt x="404" y="63"/>
                </a:cubicBezTo>
                <a:cubicBezTo>
                  <a:pt x="408" y="62"/>
                  <a:pt x="411" y="62"/>
                  <a:pt x="415" y="61"/>
                </a:cubicBezTo>
                <a:cubicBezTo>
                  <a:pt x="401" y="61"/>
                  <a:pt x="393" y="69"/>
                  <a:pt x="383" y="77"/>
                </a:cubicBezTo>
                <a:cubicBezTo>
                  <a:pt x="380" y="80"/>
                  <a:pt x="377" y="83"/>
                  <a:pt x="375" y="87"/>
                </a:cubicBezTo>
                <a:cubicBezTo>
                  <a:pt x="373" y="91"/>
                  <a:pt x="370" y="94"/>
                  <a:pt x="368" y="98"/>
                </a:cubicBezTo>
                <a:lnTo>
                  <a:pt x="367" y="101"/>
                </a:lnTo>
                <a:cubicBezTo>
                  <a:pt x="365" y="99"/>
                  <a:pt x="364" y="97"/>
                  <a:pt x="363" y="95"/>
                </a:cubicBezTo>
                <a:cubicBezTo>
                  <a:pt x="349" y="77"/>
                  <a:pt x="335" y="59"/>
                  <a:pt x="318" y="44"/>
                </a:cubicBezTo>
                <a:cubicBezTo>
                  <a:pt x="282" y="12"/>
                  <a:pt x="233" y="0"/>
                  <a:pt x="185" y="11"/>
                </a:cubicBezTo>
                <a:cubicBezTo>
                  <a:pt x="141" y="20"/>
                  <a:pt x="104" y="43"/>
                  <a:pt x="74" y="77"/>
                </a:cubicBezTo>
                <a:cubicBezTo>
                  <a:pt x="47" y="108"/>
                  <a:pt x="29" y="146"/>
                  <a:pt x="12" y="183"/>
                </a:cubicBezTo>
                <a:cubicBezTo>
                  <a:pt x="0" y="211"/>
                  <a:pt x="10" y="247"/>
                  <a:pt x="39" y="260"/>
                </a:cubicBezTo>
                <a:cubicBezTo>
                  <a:pt x="68" y="273"/>
                  <a:pt x="101" y="262"/>
                  <a:pt x="115" y="233"/>
                </a:cubicBezTo>
                <a:cubicBezTo>
                  <a:pt x="122" y="220"/>
                  <a:pt x="129" y="206"/>
                  <a:pt x="137" y="192"/>
                </a:cubicBezTo>
                <a:cubicBezTo>
                  <a:pt x="139" y="189"/>
                  <a:pt x="141" y="186"/>
                  <a:pt x="143" y="182"/>
                </a:cubicBezTo>
                <a:cubicBezTo>
                  <a:pt x="144" y="182"/>
                  <a:pt x="144" y="181"/>
                  <a:pt x="144" y="181"/>
                </a:cubicBezTo>
                <a:cubicBezTo>
                  <a:pt x="147" y="174"/>
                  <a:pt x="153" y="168"/>
                  <a:pt x="157" y="163"/>
                </a:cubicBezTo>
                <a:cubicBezTo>
                  <a:pt x="162" y="157"/>
                  <a:pt x="167" y="151"/>
                  <a:pt x="172" y="146"/>
                </a:cubicBezTo>
                <a:cubicBezTo>
                  <a:pt x="173" y="145"/>
                  <a:pt x="173" y="145"/>
                  <a:pt x="173" y="145"/>
                </a:cubicBezTo>
                <a:cubicBezTo>
                  <a:pt x="176" y="143"/>
                  <a:pt x="178" y="141"/>
                  <a:pt x="181" y="139"/>
                </a:cubicBezTo>
                <a:cubicBezTo>
                  <a:pt x="184" y="137"/>
                  <a:pt x="187" y="135"/>
                  <a:pt x="190" y="133"/>
                </a:cubicBezTo>
                <a:cubicBezTo>
                  <a:pt x="193" y="132"/>
                  <a:pt x="206" y="129"/>
                  <a:pt x="209" y="126"/>
                </a:cubicBezTo>
                <a:cubicBezTo>
                  <a:pt x="212" y="126"/>
                  <a:pt x="216" y="126"/>
                  <a:pt x="219" y="125"/>
                </a:cubicBezTo>
                <a:cubicBezTo>
                  <a:pt x="219" y="125"/>
                  <a:pt x="219" y="125"/>
                  <a:pt x="219" y="125"/>
                </a:cubicBezTo>
                <a:cubicBezTo>
                  <a:pt x="222" y="126"/>
                  <a:pt x="225" y="126"/>
                  <a:pt x="227" y="126"/>
                </a:cubicBezTo>
                <a:cubicBezTo>
                  <a:pt x="226" y="126"/>
                  <a:pt x="225" y="126"/>
                  <a:pt x="225" y="125"/>
                </a:cubicBezTo>
                <a:cubicBezTo>
                  <a:pt x="225" y="125"/>
                  <a:pt x="226" y="126"/>
                  <a:pt x="228" y="127"/>
                </a:cubicBezTo>
                <a:cubicBezTo>
                  <a:pt x="232" y="127"/>
                  <a:pt x="231" y="127"/>
                  <a:pt x="229" y="127"/>
                </a:cubicBezTo>
                <a:cubicBezTo>
                  <a:pt x="231" y="128"/>
                  <a:pt x="232" y="128"/>
                  <a:pt x="234" y="129"/>
                </a:cubicBezTo>
                <a:cubicBezTo>
                  <a:pt x="231" y="127"/>
                  <a:pt x="228" y="124"/>
                  <a:pt x="234" y="129"/>
                </a:cubicBezTo>
                <a:cubicBezTo>
                  <a:pt x="234" y="129"/>
                  <a:pt x="234" y="129"/>
                  <a:pt x="234" y="129"/>
                </a:cubicBezTo>
                <a:cubicBezTo>
                  <a:pt x="235" y="130"/>
                  <a:pt x="236" y="130"/>
                  <a:pt x="236" y="130"/>
                </a:cubicBezTo>
                <a:cubicBezTo>
                  <a:pt x="236" y="130"/>
                  <a:pt x="235" y="130"/>
                  <a:pt x="235" y="130"/>
                </a:cubicBezTo>
                <a:cubicBezTo>
                  <a:pt x="237" y="132"/>
                  <a:pt x="240" y="134"/>
                  <a:pt x="243" y="136"/>
                </a:cubicBezTo>
                <a:cubicBezTo>
                  <a:pt x="244" y="138"/>
                  <a:pt x="245" y="139"/>
                  <a:pt x="246" y="139"/>
                </a:cubicBezTo>
                <a:cubicBezTo>
                  <a:pt x="248" y="141"/>
                  <a:pt x="249" y="144"/>
                  <a:pt x="251" y="146"/>
                </a:cubicBezTo>
                <a:cubicBezTo>
                  <a:pt x="256" y="152"/>
                  <a:pt x="261" y="158"/>
                  <a:pt x="266" y="165"/>
                </a:cubicBezTo>
                <a:cubicBezTo>
                  <a:pt x="267" y="167"/>
                  <a:pt x="268" y="168"/>
                  <a:pt x="269" y="170"/>
                </a:cubicBezTo>
                <a:cubicBezTo>
                  <a:pt x="262" y="170"/>
                  <a:pt x="255" y="170"/>
                  <a:pt x="248" y="171"/>
                </a:cubicBezTo>
                <a:cubicBezTo>
                  <a:pt x="232" y="171"/>
                  <a:pt x="215" y="174"/>
                  <a:pt x="203" y="184"/>
                </a:cubicBezTo>
                <a:cubicBezTo>
                  <a:pt x="187" y="198"/>
                  <a:pt x="184" y="219"/>
                  <a:pt x="200" y="234"/>
                </a:cubicBezTo>
                <a:cubicBezTo>
                  <a:pt x="211" y="245"/>
                  <a:pt x="227" y="249"/>
                  <a:pt x="241" y="251"/>
                </a:cubicBezTo>
                <a:cubicBezTo>
                  <a:pt x="253" y="253"/>
                  <a:pt x="265" y="255"/>
                  <a:pt x="276" y="256"/>
                </a:cubicBezTo>
                <a:cubicBezTo>
                  <a:pt x="288" y="257"/>
                  <a:pt x="299" y="258"/>
                  <a:pt x="310" y="259"/>
                </a:cubicBezTo>
                <a:cubicBezTo>
                  <a:pt x="325" y="261"/>
                  <a:pt x="340" y="264"/>
                  <a:pt x="354" y="263"/>
                </a:cubicBezTo>
                <a:cubicBezTo>
                  <a:pt x="363" y="262"/>
                  <a:pt x="371" y="259"/>
                  <a:pt x="378" y="253"/>
                </a:cubicBezTo>
                <a:cubicBezTo>
                  <a:pt x="379" y="253"/>
                  <a:pt x="380" y="252"/>
                  <a:pt x="381" y="251"/>
                </a:cubicBezTo>
                <a:cubicBezTo>
                  <a:pt x="384" y="249"/>
                  <a:pt x="386" y="247"/>
                  <a:pt x="389" y="245"/>
                </a:cubicBezTo>
                <a:cubicBezTo>
                  <a:pt x="397" y="239"/>
                  <a:pt x="402" y="232"/>
                  <a:pt x="407" y="223"/>
                </a:cubicBezTo>
                <a:cubicBezTo>
                  <a:pt x="410" y="217"/>
                  <a:pt x="414" y="211"/>
                  <a:pt x="417" y="205"/>
                </a:cubicBezTo>
                <a:cubicBezTo>
                  <a:pt x="424" y="192"/>
                  <a:pt x="431" y="179"/>
                  <a:pt x="439" y="166"/>
                </a:cubicBezTo>
                <a:cubicBezTo>
                  <a:pt x="442" y="160"/>
                  <a:pt x="445" y="154"/>
                  <a:pt x="448" y="148"/>
                </a:cubicBezTo>
                <a:cubicBezTo>
                  <a:pt x="452" y="138"/>
                  <a:pt x="457" y="129"/>
                  <a:pt x="459" y="119"/>
                </a:cubicBezTo>
                <a:cubicBezTo>
                  <a:pt x="462" y="101"/>
                  <a:pt x="459" y="83"/>
                  <a:pt x="445" y="71"/>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20" name="Freeform 2655"/>
          <p:cNvSpPr>
            <a:spLocks/>
          </p:cNvSpPr>
          <p:nvPr userDrawn="1"/>
        </p:nvSpPr>
        <p:spPr bwMode="auto">
          <a:xfrm>
            <a:off x="7690518" y="4485485"/>
            <a:ext cx="4595" cy="4595"/>
          </a:xfrm>
          <a:custGeom>
            <a:avLst/>
            <a:gdLst>
              <a:gd name="T0" fmla="*/ 0 w 8"/>
              <a:gd name="T1" fmla="*/ 8 h 8"/>
              <a:gd name="T2" fmla="*/ 1 w 8"/>
              <a:gd name="T3" fmla="*/ 6 h 8"/>
              <a:gd name="T4" fmla="*/ 8 w 8"/>
              <a:gd name="T5" fmla="*/ 0 h 8"/>
              <a:gd name="T6" fmla="*/ 0 w 8"/>
              <a:gd name="T7" fmla="*/ 8 h 8"/>
            </a:gdLst>
            <a:ahLst/>
            <a:cxnLst>
              <a:cxn ang="0">
                <a:pos x="T0" y="T1"/>
              </a:cxn>
              <a:cxn ang="0">
                <a:pos x="T2" y="T3"/>
              </a:cxn>
              <a:cxn ang="0">
                <a:pos x="T4" y="T5"/>
              </a:cxn>
              <a:cxn ang="0">
                <a:pos x="T6" y="T7"/>
              </a:cxn>
            </a:cxnLst>
            <a:rect l="0" t="0" r="r" b="b"/>
            <a:pathLst>
              <a:path w="8" h="8">
                <a:moveTo>
                  <a:pt x="0" y="8"/>
                </a:moveTo>
                <a:cubicBezTo>
                  <a:pt x="0" y="7"/>
                  <a:pt x="1" y="7"/>
                  <a:pt x="1" y="6"/>
                </a:cubicBezTo>
                <a:cubicBezTo>
                  <a:pt x="4" y="4"/>
                  <a:pt x="6" y="2"/>
                  <a:pt x="8" y="0"/>
                </a:cubicBezTo>
                <a:cubicBezTo>
                  <a:pt x="5" y="3"/>
                  <a:pt x="3" y="5"/>
                  <a:pt x="0" y="8"/>
                </a:cubicBezTo>
                <a:close/>
              </a:path>
            </a:pathLst>
          </a:custGeom>
          <a:solidFill>
            <a:srgbClr val="E42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21" name="Freeform 2656"/>
          <p:cNvSpPr>
            <a:spLocks/>
          </p:cNvSpPr>
          <p:nvPr userDrawn="1"/>
        </p:nvSpPr>
        <p:spPr bwMode="auto">
          <a:xfrm>
            <a:off x="7603218" y="4519177"/>
            <a:ext cx="0" cy="1532"/>
          </a:xfrm>
          <a:custGeom>
            <a:avLst/>
            <a:gdLst>
              <a:gd name="T0" fmla="*/ 0 w 1"/>
              <a:gd name="T1" fmla="*/ 0 h 1"/>
              <a:gd name="T2" fmla="*/ 1 w 1"/>
              <a:gd name="T3" fmla="*/ 1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1" y="1"/>
                  <a:pt x="1" y="1"/>
                </a:cubicBezTo>
                <a:cubicBezTo>
                  <a:pt x="1" y="1"/>
                  <a:pt x="1" y="0"/>
                  <a:pt x="0" y="0"/>
                </a:cubicBezTo>
                <a:cubicBezTo>
                  <a:pt x="0" y="0"/>
                  <a:pt x="0" y="0"/>
                  <a:pt x="0" y="0"/>
                </a:cubicBezTo>
                <a:close/>
              </a:path>
            </a:pathLst>
          </a:custGeom>
          <a:solidFill>
            <a:srgbClr val="E42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22" name="Freeform 2657"/>
          <p:cNvSpPr>
            <a:spLocks/>
          </p:cNvSpPr>
          <p:nvPr userDrawn="1"/>
        </p:nvSpPr>
        <p:spPr bwMode="auto">
          <a:xfrm>
            <a:off x="7598623" y="4517645"/>
            <a:ext cx="1532" cy="1532"/>
          </a:xfrm>
          <a:custGeom>
            <a:avLst/>
            <a:gdLst>
              <a:gd name="T0" fmla="*/ 0 w 2"/>
              <a:gd name="T1" fmla="*/ 0 h 1"/>
              <a:gd name="T2" fmla="*/ 0 w 2"/>
              <a:gd name="T3" fmla="*/ 0 h 1"/>
              <a:gd name="T4" fmla="*/ 2 w 2"/>
              <a:gd name="T5" fmla="*/ 1 h 1"/>
              <a:gd name="T6" fmla="*/ 1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1" y="1"/>
                  <a:pt x="1" y="1"/>
                  <a:pt x="2" y="1"/>
                </a:cubicBezTo>
                <a:lnTo>
                  <a:pt x="1" y="1"/>
                </a:lnTo>
                <a:cubicBezTo>
                  <a:pt x="1" y="1"/>
                  <a:pt x="1" y="0"/>
                  <a:pt x="0" y="0"/>
                </a:cubicBezTo>
                <a:close/>
              </a:path>
            </a:pathLst>
          </a:custGeom>
          <a:solidFill>
            <a:srgbClr val="E42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23" name="Freeform 2658"/>
          <p:cNvSpPr>
            <a:spLocks/>
          </p:cNvSpPr>
          <p:nvPr userDrawn="1"/>
        </p:nvSpPr>
        <p:spPr bwMode="auto">
          <a:xfrm>
            <a:off x="7603218" y="4519177"/>
            <a:ext cx="0" cy="1532"/>
          </a:xfrm>
          <a:custGeom>
            <a:avLst/>
            <a:gdLst>
              <a:gd name="T0" fmla="*/ 0 w 1"/>
              <a:gd name="T1" fmla="*/ 0 h 1"/>
              <a:gd name="T2" fmla="*/ 1 w 1"/>
              <a:gd name="T3" fmla="*/ 1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1" y="1"/>
                  <a:pt x="1" y="1"/>
                </a:cubicBezTo>
                <a:cubicBezTo>
                  <a:pt x="1" y="1"/>
                  <a:pt x="1" y="0"/>
                  <a:pt x="0" y="0"/>
                </a:cubicBezTo>
                <a:cubicBezTo>
                  <a:pt x="0" y="0"/>
                  <a:pt x="0" y="0"/>
                  <a:pt x="0" y="0"/>
                </a:cubicBezTo>
                <a:close/>
              </a:path>
            </a:pathLst>
          </a:custGeom>
          <a:solidFill>
            <a:srgbClr val="E42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24" name="Freeform 2659"/>
          <p:cNvSpPr>
            <a:spLocks/>
          </p:cNvSpPr>
          <p:nvPr userDrawn="1"/>
        </p:nvSpPr>
        <p:spPr bwMode="auto">
          <a:xfrm>
            <a:off x="7598623" y="4517645"/>
            <a:ext cx="1532" cy="1532"/>
          </a:xfrm>
          <a:custGeom>
            <a:avLst/>
            <a:gdLst>
              <a:gd name="T0" fmla="*/ 0 w 2"/>
              <a:gd name="T1" fmla="*/ 0 h 1"/>
              <a:gd name="T2" fmla="*/ 0 w 2"/>
              <a:gd name="T3" fmla="*/ 0 h 1"/>
              <a:gd name="T4" fmla="*/ 2 w 2"/>
              <a:gd name="T5" fmla="*/ 1 h 1"/>
              <a:gd name="T6" fmla="*/ 1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1" y="1"/>
                  <a:pt x="1" y="1"/>
                  <a:pt x="2" y="1"/>
                </a:cubicBezTo>
                <a:lnTo>
                  <a:pt x="1" y="1"/>
                </a:lnTo>
                <a:cubicBezTo>
                  <a:pt x="1" y="1"/>
                  <a:pt x="1" y="0"/>
                  <a:pt x="0" y="0"/>
                </a:cubicBezTo>
                <a:close/>
              </a:path>
            </a:pathLst>
          </a:custGeom>
          <a:solidFill>
            <a:srgbClr val="E42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25" name="Freeform 2660"/>
          <p:cNvSpPr>
            <a:spLocks/>
          </p:cNvSpPr>
          <p:nvPr userDrawn="1"/>
        </p:nvSpPr>
        <p:spPr bwMode="auto">
          <a:xfrm>
            <a:off x="7485288" y="4482419"/>
            <a:ext cx="194508" cy="122524"/>
          </a:xfrm>
          <a:custGeom>
            <a:avLst/>
            <a:gdLst>
              <a:gd name="T0" fmla="*/ 275 w 326"/>
              <a:gd name="T1" fmla="*/ 129 h 208"/>
              <a:gd name="T2" fmla="*/ 242 w 326"/>
              <a:gd name="T3" fmla="*/ 35 h 208"/>
              <a:gd name="T4" fmla="*/ 140 w 326"/>
              <a:gd name="T5" fmla="*/ 17 h 208"/>
              <a:gd name="T6" fmla="*/ 61 w 326"/>
              <a:gd name="T7" fmla="*/ 105 h 208"/>
              <a:gd name="T8" fmla="*/ 0 w 326"/>
              <a:gd name="T9" fmla="*/ 194 h 208"/>
              <a:gd name="T10" fmla="*/ 2 w 326"/>
              <a:gd name="T11" fmla="*/ 195 h 208"/>
              <a:gd name="T12" fmla="*/ 78 w 326"/>
              <a:gd name="T13" fmla="*/ 168 h 208"/>
              <a:gd name="T14" fmla="*/ 100 w 326"/>
              <a:gd name="T15" fmla="*/ 127 h 208"/>
              <a:gd name="T16" fmla="*/ 106 w 326"/>
              <a:gd name="T17" fmla="*/ 117 h 208"/>
              <a:gd name="T18" fmla="*/ 107 w 326"/>
              <a:gd name="T19" fmla="*/ 116 h 208"/>
              <a:gd name="T20" fmla="*/ 120 w 326"/>
              <a:gd name="T21" fmla="*/ 98 h 208"/>
              <a:gd name="T22" fmla="*/ 135 w 326"/>
              <a:gd name="T23" fmla="*/ 81 h 208"/>
              <a:gd name="T24" fmla="*/ 136 w 326"/>
              <a:gd name="T25" fmla="*/ 80 h 208"/>
              <a:gd name="T26" fmla="*/ 144 w 326"/>
              <a:gd name="T27" fmla="*/ 74 h 208"/>
              <a:gd name="T28" fmla="*/ 153 w 326"/>
              <a:gd name="T29" fmla="*/ 68 h 208"/>
              <a:gd name="T30" fmla="*/ 172 w 326"/>
              <a:gd name="T31" fmla="*/ 61 h 208"/>
              <a:gd name="T32" fmla="*/ 182 w 326"/>
              <a:gd name="T33" fmla="*/ 60 h 208"/>
              <a:gd name="T34" fmla="*/ 182 w 326"/>
              <a:gd name="T35" fmla="*/ 60 h 208"/>
              <a:gd name="T36" fmla="*/ 190 w 326"/>
              <a:gd name="T37" fmla="*/ 61 h 208"/>
              <a:gd name="T38" fmla="*/ 188 w 326"/>
              <a:gd name="T39" fmla="*/ 60 h 208"/>
              <a:gd name="T40" fmla="*/ 191 w 326"/>
              <a:gd name="T41" fmla="*/ 62 h 208"/>
              <a:gd name="T42" fmla="*/ 192 w 326"/>
              <a:gd name="T43" fmla="*/ 62 h 208"/>
              <a:gd name="T44" fmla="*/ 197 w 326"/>
              <a:gd name="T45" fmla="*/ 64 h 208"/>
              <a:gd name="T46" fmla="*/ 197 w 326"/>
              <a:gd name="T47" fmla="*/ 64 h 208"/>
              <a:gd name="T48" fmla="*/ 197 w 326"/>
              <a:gd name="T49" fmla="*/ 64 h 208"/>
              <a:gd name="T50" fmla="*/ 199 w 326"/>
              <a:gd name="T51" fmla="*/ 65 h 208"/>
              <a:gd name="T52" fmla="*/ 198 w 326"/>
              <a:gd name="T53" fmla="*/ 65 h 208"/>
              <a:gd name="T54" fmla="*/ 206 w 326"/>
              <a:gd name="T55" fmla="*/ 71 h 208"/>
              <a:gd name="T56" fmla="*/ 209 w 326"/>
              <a:gd name="T57" fmla="*/ 74 h 208"/>
              <a:gd name="T58" fmla="*/ 214 w 326"/>
              <a:gd name="T59" fmla="*/ 81 h 208"/>
              <a:gd name="T60" fmla="*/ 229 w 326"/>
              <a:gd name="T61" fmla="*/ 100 h 208"/>
              <a:gd name="T62" fmla="*/ 232 w 326"/>
              <a:gd name="T63" fmla="*/ 105 h 208"/>
              <a:gd name="T64" fmla="*/ 211 w 326"/>
              <a:gd name="T65" fmla="*/ 106 h 208"/>
              <a:gd name="T66" fmla="*/ 166 w 326"/>
              <a:gd name="T67" fmla="*/ 119 h 208"/>
              <a:gd name="T68" fmla="*/ 163 w 326"/>
              <a:gd name="T69" fmla="*/ 169 h 208"/>
              <a:gd name="T70" fmla="*/ 204 w 326"/>
              <a:gd name="T71" fmla="*/ 186 h 208"/>
              <a:gd name="T72" fmla="*/ 239 w 326"/>
              <a:gd name="T73" fmla="*/ 191 h 208"/>
              <a:gd name="T74" fmla="*/ 273 w 326"/>
              <a:gd name="T75" fmla="*/ 194 h 208"/>
              <a:gd name="T76" fmla="*/ 317 w 326"/>
              <a:gd name="T77" fmla="*/ 198 h 208"/>
              <a:gd name="T78" fmla="*/ 326 w 326"/>
              <a:gd name="T79" fmla="*/ 196 h 208"/>
              <a:gd name="T80" fmla="*/ 275 w 326"/>
              <a:gd name="T81" fmla="*/ 12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6" h="208">
                <a:moveTo>
                  <a:pt x="275" y="129"/>
                </a:moveTo>
                <a:cubicBezTo>
                  <a:pt x="274" y="86"/>
                  <a:pt x="276" y="68"/>
                  <a:pt x="242" y="35"/>
                </a:cubicBezTo>
                <a:cubicBezTo>
                  <a:pt x="211" y="5"/>
                  <a:pt x="180" y="0"/>
                  <a:pt x="140" y="17"/>
                </a:cubicBezTo>
                <a:cubicBezTo>
                  <a:pt x="100" y="35"/>
                  <a:pt x="81" y="68"/>
                  <a:pt x="61" y="105"/>
                </a:cubicBezTo>
                <a:cubicBezTo>
                  <a:pt x="49" y="127"/>
                  <a:pt x="26" y="178"/>
                  <a:pt x="0" y="194"/>
                </a:cubicBezTo>
                <a:cubicBezTo>
                  <a:pt x="0" y="194"/>
                  <a:pt x="1" y="195"/>
                  <a:pt x="2" y="195"/>
                </a:cubicBezTo>
                <a:cubicBezTo>
                  <a:pt x="31" y="208"/>
                  <a:pt x="64" y="197"/>
                  <a:pt x="78" y="168"/>
                </a:cubicBezTo>
                <a:cubicBezTo>
                  <a:pt x="85" y="155"/>
                  <a:pt x="92" y="141"/>
                  <a:pt x="100" y="127"/>
                </a:cubicBezTo>
                <a:cubicBezTo>
                  <a:pt x="102" y="124"/>
                  <a:pt x="104" y="121"/>
                  <a:pt x="106" y="117"/>
                </a:cubicBezTo>
                <a:cubicBezTo>
                  <a:pt x="107" y="117"/>
                  <a:pt x="107" y="116"/>
                  <a:pt x="107" y="116"/>
                </a:cubicBezTo>
                <a:cubicBezTo>
                  <a:pt x="110" y="109"/>
                  <a:pt x="116" y="103"/>
                  <a:pt x="120" y="98"/>
                </a:cubicBezTo>
                <a:cubicBezTo>
                  <a:pt x="125" y="92"/>
                  <a:pt x="130" y="86"/>
                  <a:pt x="135" y="81"/>
                </a:cubicBezTo>
                <a:cubicBezTo>
                  <a:pt x="136" y="80"/>
                  <a:pt x="136" y="80"/>
                  <a:pt x="136" y="80"/>
                </a:cubicBezTo>
                <a:cubicBezTo>
                  <a:pt x="139" y="78"/>
                  <a:pt x="141" y="76"/>
                  <a:pt x="144" y="74"/>
                </a:cubicBezTo>
                <a:cubicBezTo>
                  <a:pt x="147" y="72"/>
                  <a:pt x="150" y="70"/>
                  <a:pt x="153" y="68"/>
                </a:cubicBezTo>
                <a:cubicBezTo>
                  <a:pt x="156" y="67"/>
                  <a:pt x="169" y="64"/>
                  <a:pt x="172" y="61"/>
                </a:cubicBezTo>
                <a:cubicBezTo>
                  <a:pt x="175" y="61"/>
                  <a:pt x="179" y="61"/>
                  <a:pt x="182" y="60"/>
                </a:cubicBezTo>
                <a:cubicBezTo>
                  <a:pt x="182" y="60"/>
                  <a:pt x="182" y="60"/>
                  <a:pt x="182" y="60"/>
                </a:cubicBezTo>
                <a:cubicBezTo>
                  <a:pt x="185" y="61"/>
                  <a:pt x="188" y="61"/>
                  <a:pt x="190" y="61"/>
                </a:cubicBezTo>
                <a:cubicBezTo>
                  <a:pt x="189" y="61"/>
                  <a:pt x="188" y="61"/>
                  <a:pt x="188" y="60"/>
                </a:cubicBezTo>
                <a:cubicBezTo>
                  <a:pt x="188" y="60"/>
                  <a:pt x="189" y="61"/>
                  <a:pt x="191" y="62"/>
                </a:cubicBezTo>
                <a:cubicBezTo>
                  <a:pt x="195" y="62"/>
                  <a:pt x="194" y="62"/>
                  <a:pt x="192" y="62"/>
                </a:cubicBezTo>
                <a:cubicBezTo>
                  <a:pt x="194" y="63"/>
                  <a:pt x="195" y="63"/>
                  <a:pt x="197" y="64"/>
                </a:cubicBezTo>
                <a:cubicBezTo>
                  <a:pt x="194" y="62"/>
                  <a:pt x="191" y="59"/>
                  <a:pt x="197" y="64"/>
                </a:cubicBezTo>
                <a:cubicBezTo>
                  <a:pt x="197" y="64"/>
                  <a:pt x="197" y="64"/>
                  <a:pt x="197" y="64"/>
                </a:cubicBezTo>
                <a:cubicBezTo>
                  <a:pt x="198" y="65"/>
                  <a:pt x="199" y="65"/>
                  <a:pt x="199" y="65"/>
                </a:cubicBezTo>
                <a:cubicBezTo>
                  <a:pt x="199" y="65"/>
                  <a:pt x="198" y="65"/>
                  <a:pt x="198" y="65"/>
                </a:cubicBezTo>
                <a:cubicBezTo>
                  <a:pt x="200" y="67"/>
                  <a:pt x="203" y="69"/>
                  <a:pt x="206" y="71"/>
                </a:cubicBezTo>
                <a:cubicBezTo>
                  <a:pt x="207" y="73"/>
                  <a:pt x="208" y="74"/>
                  <a:pt x="209" y="74"/>
                </a:cubicBezTo>
                <a:cubicBezTo>
                  <a:pt x="211" y="76"/>
                  <a:pt x="212" y="79"/>
                  <a:pt x="214" y="81"/>
                </a:cubicBezTo>
                <a:cubicBezTo>
                  <a:pt x="219" y="87"/>
                  <a:pt x="224" y="93"/>
                  <a:pt x="229" y="100"/>
                </a:cubicBezTo>
                <a:cubicBezTo>
                  <a:pt x="230" y="102"/>
                  <a:pt x="231" y="103"/>
                  <a:pt x="232" y="105"/>
                </a:cubicBezTo>
                <a:cubicBezTo>
                  <a:pt x="225" y="105"/>
                  <a:pt x="218" y="105"/>
                  <a:pt x="211" y="106"/>
                </a:cubicBezTo>
                <a:cubicBezTo>
                  <a:pt x="195" y="106"/>
                  <a:pt x="178" y="109"/>
                  <a:pt x="166" y="119"/>
                </a:cubicBezTo>
                <a:cubicBezTo>
                  <a:pt x="150" y="133"/>
                  <a:pt x="147" y="154"/>
                  <a:pt x="163" y="169"/>
                </a:cubicBezTo>
                <a:cubicBezTo>
                  <a:pt x="174" y="180"/>
                  <a:pt x="190" y="184"/>
                  <a:pt x="204" y="186"/>
                </a:cubicBezTo>
                <a:cubicBezTo>
                  <a:pt x="216" y="188"/>
                  <a:pt x="228" y="190"/>
                  <a:pt x="239" y="191"/>
                </a:cubicBezTo>
                <a:cubicBezTo>
                  <a:pt x="251" y="192"/>
                  <a:pt x="262" y="193"/>
                  <a:pt x="273" y="194"/>
                </a:cubicBezTo>
                <a:cubicBezTo>
                  <a:pt x="288" y="196"/>
                  <a:pt x="303" y="199"/>
                  <a:pt x="317" y="198"/>
                </a:cubicBezTo>
                <a:cubicBezTo>
                  <a:pt x="321" y="198"/>
                  <a:pt x="324" y="197"/>
                  <a:pt x="326" y="196"/>
                </a:cubicBezTo>
                <a:cubicBezTo>
                  <a:pt x="297" y="184"/>
                  <a:pt x="275" y="166"/>
                  <a:pt x="275" y="129"/>
                </a:cubicBezTo>
                <a:close/>
              </a:path>
            </a:pathLst>
          </a:custGeom>
          <a:solidFill>
            <a:srgbClr val="00A6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26" name="Freeform 2661"/>
          <p:cNvSpPr>
            <a:spLocks/>
          </p:cNvSpPr>
          <p:nvPr userDrawn="1"/>
        </p:nvSpPr>
        <p:spPr bwMode="auto">
          <a:xfrm>
            <a:off x="7698174" y="4506924"/>
            <a:ext cx="21442" cy="36757"/>
          </a:xfrm>
          <a:custGeom>
            <a:avLst/>
            <a:gdLst>
              <a:gd name="T0" fmla="*/ 36 w 36"/>
              <a:gd name="T1" fmla="*/ 11 h 61"/>
              <a:gd name="T2" fmla="*/ 35 w 36"/>
              <a:gd name="T3" fmla="*/ 6 h 61"/>
              <a:gd name="T4" fmla="*/ 22 w 36"/>
              <a:gd name="T5" fmla="*/ 3 h 61"/>
              <a:gd name="T6" fmla="*/ 19 w 36"/>
              <a:gd name="T7" fmla="*/ 6 h 61"/>
              <a:gd name="T8" fmla="*/ 18 w 36"/>
              <a:gd name="T9" fmla="*/ 8 h 61"/>
              <a:gd name="T10" fmla="*/ 17 w 36"/>
              <a:gd name="T11" fmla="*/ 9 h 61"/>
              <a:gd name="T12" fmla="*/ 15 w 36"/>
              <a:gd name="T13" fmla="*/ 12 h 61"/>
              <a:gd name="T14" fmla="*/ 14 w 36"/>
              <a:gd name="T15" fmla="*/ 14 h 61"/>
              <a:gd name="T16" fmla="*/ 9 w 36"/>
              <a:gd name="T17" fmla="*/ 24 h 61"/>
              <a:gd name="T18" fmla="*/ 5 w 36"/>
              <a:gd name="T19" fmla="*/ 34 h 61"/>
              <a:gd name="T20" fmla="*/ 2 w 36"/>
              <a:gd name="T21" fmla="*/ 39 h 61"/>
              <a:gd name="T22" fmla="*/ 1 w 36"/>
              <a:gd name="T23" fmla="*/ 41 h 61"/>
              <a:gd name="T24" fmla="*/ 0 w 36"/>
              <a:gd name="T25" fmla="*/ 47 h 61"/>
              <a:gd name="T26" fmla="*/ 0 w 36"/>
              <a:gd name="T27" fmla="*/ 50 h 61"/>
              <a:gd name="T28" fmla="*/ 7 w 36"/>
              <a:gd name="T29" fmla="*/ 59 h 61"/>
              <a:gd name="T30" fmla="*/ 18 w 36"/>
              <a:gd name="T31" fmla="*/ 58 h 61"/>
              <a:gd name="T32" fmla="*/ 19 w 36"/>
              <a:gd name="T33" fmla="*/ 57 h 61"/>
              <a:gd name="T34" fmla="*/ 20 w 36"/>
              <a:gd name="T35" fmla="*/ 57 h 61"/>
              <a:gd name="T36" fmla="*/ 28 w 36"/>
              <a:gd name="T37" fmla="*/ 44 h 61"/>
              <a:gd name="T38" fmla="*/ 32 w 36"/>
              <a:gd name="T39" fmla="*/ 33 h 61"/>
              <a:gd name="T40" fmla="*/ 35 w 36"/>
              <a:gd name="T41" fmla="*/ 21 h 61"/>
              <a:gd name="T42" fmla="*/ 36 w 36"/>
              <a:gd name="T43" fmla="*/ 13 h 61"/>
              <a:gd name="T44" fmla="*/ 36 w 36"/>
              <a:gd name="T45" fmla="*/ 13 h 61"/>
              <a:gd name="T46" fmla="*/ 36 w 36"/>
              <a:gd name="T47" fmla="*/ 1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 h="61">
                <a:moveTo>
                  <a:pt x="36" y="11"/>
                </a:moveTo>
                <a:cubicBezTo>
                  <a:pt x="36" y="9"/>
                  <a:pt x="35" y="8"/>
                  <a:pt x="35" y="6"/>
                </a:cubicBezTo>
                <a:cubicBezTo>
                  <a:pt x="33" y="2"/>
                  <a:pt x="26" y="0"/>
                  <a:pt x="22" y="3"/>
                </a:cubicBezTo>
                <a:cubicBezTo>
                  <a:pt x="21" y="4"/>
                  <a:pt x="20" y="5"/>
                  <a:pt x="19" y="6"/>
                </a:cubicBezTo>
                <a:cubicBezTo>
                  <a:pt x="19" y="7"/>
                  <a:pt x="19" y="7"/>
                  <a:pt x="18" y="8"/>
                </a:cubicBezTo>
                <a:cubicBezTo>
                  <a:pt x="18" y="8"/>
                  <a:pt x="18" y="9"/>
                  <a:pt x="17" y="9"/>
                </a:cubicBezTo>
                <a:cubicBezTo>
                  <a:pt x="16" y="10"/>
                  <a:pt x="16" y="11"/>
                  <a:pt x="15" y="12"/>
                </a:cubicBezTo>
                <a:cubicBezTo>
                  <a:pt x="15" y="13"/>
                  <a:pt x="15" y="13"/>
                  <a:pt x="14" y="14"/>
                </a:cubicBezTo>
                <a:cubicBezTo>
                  <a:pt x="13" y="17"/>
                  <a:pt x="11" y="21"/>
                  <a:pt x="9" y="24"/>
                </a:cubicBezTo>
                <a:cubicBezTo>
                  <a:pt x="8" y="27"/>
                  <a:pt x="6" y="31"/>
                  <a:pt x="5" y="34"/>
                </a:cubicBezTo>
                <a:cubicBezTo>
                  <a:pt x="4" y="36"/>
                  <a:pt x="3" y="37"/>
                  <a:pt x="2" y="39"/>
                </a:cubicBezTo>
                <a:cubicBezTo>
                  <a:pt x="2" y="40"/>
                  <a:pt x="1" y="41"/>
                  <a:pt x="1" y="41"/>
                </a:cubicBezTo>
                <a:cubicBezTo>
                  <a:pt x="0" y="43"/>
                  <a:pt x="0" y="45"/>
                  <a:pt x="0" y="47"/>
                </a:cubicBezTo>
                <a:cubicBezTo>
                  <a:pt x="0" y="48"/>
                  <a:pt x="0" y="49"/>
                  <a:pt x="0" y="50"/>
                </a:cubicBezTo>
                <a:cubicBezTo>
                  <a:pt x="0" y="54"/>
                  <a:pt x="4" y="58"/>
                  <a:pt x="7" y="59"/>
                </a:cubicBezTo>
                <a:cubicBezTo>
                  <a:pt x="11" y="61"/>
                  <a:pt x="15" y="60"/>
                  <a:pt x="18" y="58"/>
                </a:cubicBezTo>
                <a:cubicBezTo>
                  <a:pt x="16" y="59"/>
                  <a:pt x="16" y="59"/>
                  <a:pt x="19" y="57"/>
                </a:cubicBezTo>
                <a:lnTo>
                  <a:pt x="20" y="57"/>
                </a:lnTo>
                <a:cubicBezTo>
                  <a:pt x="24" y="54"/>
                  <a:pt x="26" y="49"/>
                  <a:pt x="28" y="44"/>
                </a:cubicBezTo>
                <a:cubicBezTo>
                  <a:pt x="29" y="41"/>
                  <a:pt x="31" y="37"/>
                  <a:pt x="32" y="33"/>
                </a:cubicBezTo>
                <a:cubicBezTo>
                  <a:pt x="34" y="29"/>
                  <a:pt x="35" y="25"/>
                  <a:pt x="35" y="21"/>
                </a:cubicBezTo>
                <a:cubicBezTo>
                  <a:pt x="36" y="18"/>
                  <a:pt x="36" y="16"/>
                  <a:pt x="36" y="13"/>
                </a:cubicBezTo>
                <a:cubicBezTo>
                  <a:pt x="36" y="13"/>
                  <a:pt x="36" y="13"/>
                  <a:pt x="36" y="13"/>
                </a:cubicBezTo>
                <a:cubicBezTo>
                  <a:pt x="36" y="12"/>
                  <a:pt x="36" y="11"/>
                  <a:pt x="36"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27" name="Freeform 2663"/>
          <p:cNvSpPr>
            <a:spLocks/>
          </p:cNvSpPr>
          <p:nvPr userDrawn="1"/>
        </p:nvSpPr>
        <p:spPr bwMode="auto">
          <a:xfrm>
            <a:off x="7678266" y="4558999"/>
            <a:ext cx="21442" cy="24505"/>
          </a:xfrm>
          <a:custGeom>
            <a:avLst/>
            <a:gdLst>
              <a:gd name="T0" fmla="*/ 30 w 35"/>
              <a:gd name="T1" fmla="*/ 2 h 42"/>
              <a:gd name="T2" fmla="*/ 26 w 35"/>
              <a:gd name="T3" fmla="*/ 0 h 42"/>
              <a:gd name="T4" fmla="*/ 20 w 35"/>
              <a:gd name="T5" fmla="*/ 2 h 42"/>
              <a:gd name="T6" fmla="*/ 18 w 35"/>
              <a:gd name="T7" fmla="*/ 4 h 42"/>
              <a:gd name="T8" fmla="*/ 20 w 35"/>
              <a:gd name="T9" fmla="*/ 2 h 42"/>
              <a:gd name="T10" fmla="*/ 8 w 35"/>
              <a:gd name="T11" fmla="*/ 14 h 42"/>
              <a:gd name="T12" fmla="*/ 4 w 35"/>
              <a:gd name="T13" fmla="*/ 20 h 42"/>
              <a:gd name="T14" fmla="*/ 1 w 35"/>
              <a:gd name="T15" fmla="*/ 25 h 42"/>
              <a:gd name="T16" fmla="*/ 0 w 35"/>
              <a:gd name="T17" fmla="*/ 30 h 42"/>
              <a:gd name="T18" fmla="*/ 1 w 35"/>
              <a:gd name="T19" fmla="*/ 36 h 42"/>
              <a:gd name="T20" fmla="*/ 6 w 35"/>
              <a:gd name="T21" fmla="*/ 41 h 42"/>
              <a:gd name="T22" fmla="*/ 12 w 35"/>
              <a:gd name="T23" fmla="*/ 42 h 42"/>
              <a:gd name="T24" fmla="*/ 24 w 35"/>
              <a:gd name="T25" fmla="*/ 34 h 42"/>
              <a:gd name="T26" fmla="*/ 29 w 35"/>
              <a:gd name="T27" fmla="*/ 27 h 42"/>
              <a:gd name="T28" fmla="*/ 31 w 35"/>
              <a:gd name="T29" fmla="*/ 23 h 42"/>
              <a:gd name="T30" fmla="*/ 33 w 35"/>
              <a:gd name="T31" fmla="*/ 20 h 42"/>
              <a:gd name="T32" fmla="*/ 34 w 35"/>
              <a:gd name="T33" fmla="*/ 17 h 42"/>
              <a:gd name="T34" fmla="*/ 35 w 35"/>
              <a:gd name="T35" fmla="*/ 11 h 42"/>
              <a:gd name="T36" fmla="*/ 30 w 35"/>
              <a:gd name="T37"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 h="42">
                <a:moveTo>
                  <a:pt x="30" y="2"/>
                </a:moveTo>
                <a:cubicBezTo>
                  <a:pt x="29" y="1"/>
                  <a:pt x="27" y="0"/>
                  <a:pt x="26" y="0"/>
                </a:cubicBezTo>
                <a:cubicBezTo>
                  <a:pt x="23" y="0"/>
                  <a:pt x="22" y="1"/>
                  <a:pt x="20" y="2"/>
                </a:cubicBezTo>
                <a:lnTo>
                  <a:pt x="18" y="4"/>
                </a:lnTo>
                <a:cubicBezTo>
                  <a:pt x="18" y="3"/>
                  <a:pt x="19" y="3"/>
                  <a:pt x="20" y="2"/>
                </a:cubicBezTo>
                <a:cubicBezTo>
                  <a:pt x="15" y="5"/>
                  <a:pt x="11" y="10"/>
                  <a:pt x="8" y="14"/>
                </a:cubicBezTo>
                <a:lnTo>
                  <a:pt x="4" y="20"/>
                </a:lnTo>
                <a:cubicBezTo>
                  <a:pt x="3" y="21"/>
                  <a:pt x="2" y="23"/>
                  <a:pt x="1" y="25"/>
                </a:cubicBezTo>
                <a:cubicBezTo>
                  <a:pt x="0" y="26"/>
                  <a:pt x="0" y="28"/>
                  <a:pt x="0" y="30"/>
                </a:cubicBezTo>
                <a:cubicBezTo>
                  <a:pt x="0" y="32"/>
                  <a:pt x="0" y="34"/>
                  <a:pt x="1" y="36"/>
                </a:cubicBezTo>
                <a:cubicBezTo>
                  <a:pt x="2" y="38"/>
                  <a:pt x="4" y="39"/>
                  <a:pt x="6" y="41"/>
                </a:cubicBezTo>
                <a:cubicBezTo>
                  <a:pt x="8" y="42"/>
                  <a:pt x="10" y="42"/>
                  <a:pt x="12" y="42"/>
                </a:cubicBezTo>
                <a:cubicBezTo>
                  <a:pt x="18" y="42"/>
                  <a:pt x="21" y="38"/>
                  <a:pt x="24" y="34"/>
                </a:cubicBezTo>
                <a:cubicBezTo>
                  <a:pt x="26" y="32"/>
                  <a:pt x="27" y="30"/>
                  <a:pt x="29" y="27"/>
                </a:cubicBezTo>
                <a:cubicBezTo>
                  <a:pt x="29" y="26"/>
                  <a:pt x="30" y="24"/>
                  <a:pt x="31" y="23"/>
                </a:cubicBezTo>
                <a:cubicBezTo>
                  <a:pt x="32" y="22"/>
                  <a:pt x="32" y="21"/>
                  <a:pt x="33" y="20"/>
                </a:cubicBezTo>
                <a:cubicBezTo>
                  <a:pt x="33" y="19"/>
                  <a:pt x="33" y="18"/>
                  <a:pt x="34" y="17"/>
                </a:cubicBezTo>
                <a:cubicBezTo>
                  <a:pt x="34" y="15"/>
                  <a:pt x="34" y="13"/>
                  <a:pt x="35" y="11"/>
                </a:cubicBezTo>
                <a:cubicBezTo>
                  <a:pt x="35" y="7"/>
                  <a:pt x="33" y="4"/>
                  <a:pt x="3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28" name="Freeform 2664"/>
          <p:cNvSpPr>
            <a:spLocks/>
          </p:cNvSpPr>
          <p:nvPr userDrawn="1"/>
        </p:nvSpPr>
        <p:spPr bwMode="auto">
          <a:xfrm>
            <a:off x="7639975" y="4604944"/>
            <a:ext cx="194508" cy="278742"/>
          </a:xfrm>
          <a:custGeom>
            <a:avLst/>
            <a:gdLst>
              <a:gd name="T0" fmla="*/ 122 w 325"/>
              <a:gd name="T1" fmla="*/ 463 h 469"/>
              <a:gd name="T2" fmla="*/ 136 w 325"/>
              <a:gd name="T3" fmla="*/ 455 h 469"/>
              <a:gd name="T4" fmla="*/ 150 w 325"/>
              <a:gd name="T5" fmla="*/ 433 h 469"/>
              <a:gd name="T6" fmla="*/ 146 w 325"/>
              <a:gd name="T7" fmla="*/ 443 h 469"/>
              <a:gd name="T8" fmla="*/ 148 w 325"/>
              <a:gd name="T9" fmla="*/ 407 h 469"/>
              <a:gd name="T10" fmla="*/ 145 w 325"/>
              <a:gd name="T11" fmla="*/ 395 h 469"/>
              <a:gd name="T12" fmla="*/ 139 w 325"/>
              <a:gd name="T13" fmla="*/ 384 h 469"/>
              <a:gd name="T14" fmla="*/ 137 w 325"/>
              <a:gd name="T15" fmla="*/ 381 h 469"/>
              <a:gd name="T16" fmla="*/ 144 w 325"/>
              <a:gd name="T17" fmla="*/ 380 h 469"/>
              <a:gd name="T18" fmla="*/ 211 w 325"/>
              <a:gd name="T19" fmla="*/ 369 h 469"/>
              <a:gd name="T20" fmla="*/ 309 w 325"/>
              <a:gd name="T21" fmla="*/ 274 h 469"/>
              <a:gd name="T22" fmla="*/ 311 w 325"/>
              <a:gd name="T23" fmla="*/ 145 h 469"/>
              <a:gd name="T24" fmla="*/ 253 w 325"/>
              <a:gd name="T25" fmla="*/ 36 h 469"/>
              <a:gd name="T26" fmla="*/ 174 w 325"/>
              <a:gd name="T27" fmla="*/ 18 h 469"/>
              <a:gd name="T28" fmla="*/ 156 w 325"/>
              <a:gd name="T29" fmla="*/ 97 h 469"/>
              <a:gd name="T30" fmla="*/ 180 w 325"/>
              <a:gd name="T31" fmla="*/ 137 h 469"/>
              <a:gd name="T32" fmla="*/ 185 w 325"/>
              <a:gd name="T33" fmla="*/ 148 h 469"/>
              <a:gd name="T34" fmla="*/ 186 w 325"/>
              <a:gd name="T35" fmla="*/ 150 h 469"/>
              <a:gd name="T36" fmla="*/ 195 w 325"/>
              <a:gd name="T37" fmla="*/ 170 h 469"/>
              <a:gd name="T38" fmla="*/ 201 w 325"/>
              <a:gd name="T39" fmla="*/ 192 h 469"/>
              <a:gd name="T40" fmla="*/ 202 w 325"/>
              <a:gd name="T41" fmla="*/ 193 h 469"/>
              <a:gd name="T42" fmla="*/ 203 w 325"/>
              <a:gd name="T43" fmla="*/ 203 h 469"/>
              <a:gd name="T44" fmla="*/ 203 w 325"/>
              <a:gd name="T45" fmla="*/ 214 h 469"/>
              <a:gd name="T46" fmla="*/ 198 w 325"/>
              <a:gd name="T47" fmla="*/ 233 h 469"/>
              <a:gd name="T48" fmla="*/ 194 w 325"/>
              <a:gd name="T49" fmla="*/ 242 h 469"/>
              <a:gd name="T50" fmla="*/ 194 w 325"/>
              <a:gd name="T51" fmla="*/ 242 h 469"/>
              <a:gd name="T52" fmla="*/ 189 w 325"/>
              <a:gd name="T53" fmla="*/ 249 h 469"/>
              <a:gd name="T54" fmla="*/ 191 w 325"/>
              <a:gd name="T55" fmla="*/ 247 h 469"/>
              <a:gd name="T56" fmla="*/ 188 w 325"/>
              <a:gd name="T57" fmla="*/ 249 h 469"/>
              <a:gd name="T58" fmla="*/ 188 w 325"/>
              <a:gd name="T59" fmla="*/ 250 h 469"/>
              <a:gd name="T60" fmla="*/ 183 w 325"/>
              <a:gd name="T61" fmla="*/ 253 h 469"/>
              <a:gd name="T62" fmla="*/ 183 w 325"/>
              <a:gd name="T63" fmla="*/ 253 h 469"/>
              <a:gd name="T64" fmla="*/ 183 w 325"/>
              <a:gd name="T65" fmla="*/ 253 h 469"/>
              <a:gd name="T66" fmla="*/ 181 w 325"/>
              <a:gd name="T67" fmla="*/ 254 h 469"/>
              <a:gd name="T68" fmla="*/ 182 w 325"/>
              <a:gd name="T69" fmla="*/ 253 h 469"/>
              <a:gd name="T70" fmla="*/ 172 w 325"/>
              <a:gd name="T71" fmla="*/ 256 h 469"/>
              <a:gd name="T72" fmla="*/ 168 w 325"/>
              <a:gd name="T73" fmla="*/ 258 h 469"/>
              <a:gd name="T74" fmla="*/ 160 w 325"/>
              <a:gd name="T75" fmla="*/ 259 h 469"/>
              <a:gd name="T76" fmla="*/ 136 w 325"/>
              <a:gd name="T77" fmla="*/ 261 h 469"/>
              <a:gd name="T78" fmla="*/ 130 w 325"/>
              <a:gd name="T79" fmla="*/ 261 h 469"/>
              <a:gd name="T80" fmla="*/ 141 w 325"/>
              <a:gd name="T81" fmla="*/ 243 h 469"/>
              <a:gd name="T82" fmla="*/ 153 w 325"/>
              <a:gd name="T83" fmla="*/ 198 h 469"/>
              <a:gd name="T84" fmla="*/ 111 w 325"/>
              <a:gd name="T85" fmla="*/ 169 h 469"/>
              <a:gd name="T86" fmla="*/ 75 w 325"/>
              <a:gd name="T87" fmla="*/ 195 h 469"/>
              <a:gd name="T88" fmla="*/ 53 w 325"/>
              <a:gd name="T89" fmla="*/ 223 h 469"/>
              <a:gd name="T90" fmla="*/ 32 w 325"/>
              <a:gd name="T91" fmla="*/ 250 h 469"/>
              <a:gd name="T92" fmla="*/ 6 w 325"/>
              <a:gd name="T93" fmla="*/ 285 h 469"/>
              <a:gd name="T94" fmla="*/ 2 w 325"/>
              <a:gd name="T95" fmla="*/ 310 h 469"/>
              <a:gd name="T96" fmla="*/ 2 w 325"/>
              <a:gd name="T97" fmla="*/ 314 h 469"/>
              <a:gd name="T98" fmla="*/ 3 w 325"/>
              <a:gd name="T99" fmla="*/ 323 h 469"/>
              <a:gd name="T100" fmla="*/ 12 w 325"/>
              <a:gd name="T101" fmla="*/ 351 h 469"/>
              <a:gd name="T102" fmla="*/ 22 w 325"/>
              <a:gd name="T103" fmla="*/ 369 h 469"/>
              <a:gd name="T104" fmla="*/ 44 w 325"/>
              <a:gd name="T105" fmla="*/ 408 h 469"/>
              <a:gd name="T106" fmla="*/ 55 w 325"/>
              <a:gd name="T107" fmla="*/ 425 h 469"/>
              <a:gd name="T108" fmla="*/ 74 w 325"/>
              <a:gd name="T109" fmla="*/ 450 h 469"/>
              <a:gd name="T110" fmla="*/ 122 w 325"/>
              <a:gd name="T111" fmla="*/ 463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5" h="469">
                <a:moveTo>
                  <a:pt x="122" y="463"/>
                </a:moveTo>
                <a:cubicBezTo>
                  <a:pt x="127" y="461"/>
                  <a:pt x="132" y="459"/>
                  <a:pt x="136" y="455"/>
                </a:cubicBezTo>
                <a:cubicBezTo>
                  <a:pt x="144" y="449"/>
                  <a:pt x="147" y="441"/>
                  <a:pt x="150" y="433"/>
                </a:cubicBezTo>
                <a:cubicBezTo>
                  <a:pt x="148" y="436"/>
                  <a:pt x="147" y="439"/>
                  <a:pt x="146" y="443"/>
                </a:cubicBezTo>
                <a:cubicBezTo>
                  <a:pt x="153" y="431"/>
                  <a:pt x="151" y="420"/>
                  <a:pt x="148" y="407"/>
                </a:cubicBezTo>
                <a:cubicBezTo>
                  <a:pt x="148" y="403"/>
                  <a:pt x="147" y="399"/>
                  <a:pt x="145" y="395"/>
                </a:cubicBezTo>
                <a:cubicBezTo>
                  <a:pt x="143" y="391"/>
                  <a:pt x="141" y="388"/>
                  <a:pt x="139" y="384"/>
                </a:cubicBezTo>
                <a:lnTo>
                  <a:pt x="137" y="381"/>
                </a:lnTo>
                <a:cubicBezTo>
                  <a:pt x="140" y="381"/>
                  <a:pt x="142" y="380"/>
                  <a:pt x="144" y="380"/>
                </a:cubicBezTo>
                <a:cubicBezTo>
                  <a:pt x="166" y="379"/>
                  <a:pt x="189" y="376"/>
                  <a:pt x="211" y="369"/>
                </a:cubicBezTo>
                <a:cubicBezTo>
                  <a:pt x="258" y="356"/>
                  <a:pt x="293" y="320"/>
                  <a:pt x="309" y="274"/>
                </a:cubicBezTo>
                <a:cubicBezTo>
                  <a:pt x="325" y="232"/>
                  <a:pt x="324" y="188"/>
                  <a:pt x="311" y="145"/>
                </a:cubicBezTo>
                <a:cubicBezTo>
                  <a:pt x="299" y="105"/>
                  <a:pt x="277" y="70"/>
                  <a:pt x="253" y="36"/>
                </a:cubicBezTo>
                <a:cubicBezTo>
                  <a:pt x="237" y="11"/>
                  <a:pt x="200" y="0"/>
                  <a:pt x="174" y="18"/>
                </a:cubicBezTo>
                <a:cubicBezTo>
                  <a:pt x="148" y="36"/>
                  <a:pt x="140" y="70"/>
                  <a:pt x="156" y="97"/>
                </a:cubicBezTo>
                <a:cubicBezTo>
                  <a:pt x="165" y="111"/>
                  <a:pt x="173" y="124"/>
                  <a:pt x="180" y="137"/>
                </a:cubicBezTo>
                <a:cubicBezTo>
                  <a:pt x="182" y="141"/>
                  <a:pt x="184" y="144"/>
                  <a:pt x="185" y="148"/>
                </a:cubicBezTo>
                <a:cubicBezTo>
                  <a:pt x="186" y="148"/>
                  <a:pt x="186" y="149"/>
                  <a:pt x="186" y="150"/>
                </a:cubicBezTo>
                <a:cubicBezTo>
                  <a:pt x="190" y="156"/>
                  <a:pt x="192" y="163"/>
                  <a:pt x="195" y="170"/>
                </a:cubicBezTo>
                <a:cubicBezTo>
                  <a:pt x="197" y="177"/>
                  <a:pt x="199" y="184"/>
                  <a:pt x="201" y="192"/>
                </a:cubicBezTo>
                <a:cubicBezTo>
                  <a:pt x="201" y="192"/>
                  <a:pt x="201" y="192"/>
                  <a:pt x="202" y="193"/>
                </a:cubicBezTo>
                <a:cubicBezTo>
                  <a:pt x="202" y="196"/>
                  <a:pt x="202" y="200"/>
                  <a:pt x="203" y="203"/>
                </a:cubicBezTo>
                <a:cubicBezTo>
                  <a:pt x="203" y="207"/>
                  <a:pt x="203" y="210"/>
                  <a:pt x="203" y="214"/>
                </a:cubicBezTo>
                <a:cubicBezTo>
                  <a:pt x="202" y="217"/>
                  <a:pt x="198" y="230"/>
                  <a:pt x="198" y="233"/>
                </a:cubicBezTo>
                <a:cubicBezTo>
                  <a:pt x="197" y="236"/>
                  <a:pt x="196" y="239"/>
                  <a:pt x="194" y="242"/>
                </a:cubicBezTo>
                <a:cubicBezTo>
                  <a:pt x="194" y="242"/>
                  <a:pt x="194" y="242"/>
                  <a:pt x="194" y="242"/>
                </a:cubicBezTo>
                <a:cubicBezTo>
                  <a:pt x="192" y="245"/>
                  <a:pt x="190" y="247"/>
                  <a:pt x="189" y="249"/>
                </a:cubicBezTo>
                <a:cubicBezTo>
                  <a:pt x="190" y="248"/>
                  <a:pt x="191" y="247"/>
                  <a:pt x="191" y="247"/>
                </a:cubicBezTo>
                <a:cubicBezTo>
                  <a:pt x="191" y="247"/>
                  <a:pt x="190" y="248"/>
                  <a:pt x="188" y="249"/>
                </a:cubicBezTo>
                <a:cubicBezTo>
                  <a:pt x="186" y="252"/>
                  <a:pt x="186" y="251"/>
                  <a:pt x="188" y="250"/>
                </a:cubicBezTo>
                <a:cubicBezTo>
                  <a:pt x="186" y="251"/>
                  <a:pt x="184" y="252"/>
                  <a:pt x="183" y="253"/>
                </a:cubicBezTo>
                <a:cubicBezTo>
                  <a:pt x="186" y="252"/>
                  <a:pt x="190" y="251"/>
                  <a:pt x="183" y="253"/>
                </a:cubicBezTo>
                <a:cubicBezTo>
                  <a:pt x="183" y="253"/>
                  <a:pt x="183" y="253"/>
                  <a:pt x="183" y="253"/>
                </a:cubicBezTo>
                <a:cubicBezTo>
                  <a:pt x="182" y="254"/>
                  <a:pt x="181" y="254"/>
                  <a:pt x="181" y="254"/>
                </a:cubicBezTo>
                <a:cubicBezTo>
                  <a:pt x="181" y="254"/>
                  <a:pt x="181" y="254"/>
                  <a:pt x="182" y="253"/>
                </a:cubicBezTo>
                <a:cubicBezTo>
                  <a:pt x="179" y="255"/>
                  <a:pt x="176" y="256"/>
                  <a:pt x="172" y="256"/>
                </a:cubicBezTo>
                <a:cubicBezTo>
                  <a:pt x="170" y="257"/>
                  <a:pt x="169" y="257"/>
                  <a:pt x="168" y="258"/>
                </a:cubicBezTo>
                <a:cubicBezTo>
                  <a:pt x="165" y="258"/>
                  <a:pt x="163" y="259"/>
                  <a:pt x="160" y="259"/>
                </a:cubicBezTo>
                <a:cubicBezTo>
                  <a:pt x="152" y="260"/>
                  <a:pt x="144" y="261"/>
                  <a:pt x="136" y="261"/>
                </a:cubicBezTo>
                <a:cubicBezTo>
                  <a:pt x="134" y="261"/>
                  <a:pt x="132" y="261"/>
                  <a:pt x="130" y="261"/>
                </a:cubicBezTo>
                <a:cubicBezTo>
                  <a:pt x="133" y="255"/>
                  <a:pt x="137" y="249"/>
                  <a:pt x="141" y="243"/>
                </a:cubicBezTo>
                <a:cubicBezTo>
                  <a:pt x="148" y="229"/>
                  <a:pt x="155" y="214"/>
                  <a:pt x="153" y="198"/>
                </a:cubicBezTo>
                <a:cubicBezTo>
                  <a:pt x="150" y="177"/>
                  <a:pt x="132" y="163"/>
                  <a:pt x="111" y="169"/>
                </a:cubicBezTo>
                <a:cubicBezTo>
                  <a:pt x="96" y="173"/>
                  <a:pt x="85" y="184"/>
                  <a:pt x="75" y="195"/>
                </a:cubicBezTo>
                <a:cubicBezTo>
                  <a:pt x="68" y="204"/>
                  <a:pt x="60" y="213"/>
                  <a:pt x="53" y="223"/>
                </a:cubicBezTo>
                <a:cubicBezTo>
                  <a:pt x="46" y="232"/>
                  <a:pt x="39" y="241"/>
                  <a:pt x="32" y="250"/>
                </a:cubicBezTo>
                <a:cubicBezTo>
                  <a:pt x="23" y="261"/>
                  <a:pt x="13" y="272"/>
                  <a:pt x="6" y="285"/>
                </a:cubicBezTo>
                <a:cubicBezTo>
                  <a:pt x="2" y="293"/>
                  <a:pt x="0" y="302"/>
                  <a:pt x="2" y="310"/>
                </a:cubicBezTo>
                <a:cubicBezTo>
                  <a:pt x="2" y="312"/>
                  <a:pt x="1" y="313"/>
                  <a:pt x="2" y="314"/>
                </a:cubicBezTo>
                <a:cubicBezTo>
                  <a:pt x="2" y="317"/>
                  <a:pt x="2" y="320"/>
                  <a:pt x="3" y="323"/>
                </a:cubicBezTo>
                <a:cubicBezTo>
                  <a:pt x="4" y="334"/>
                  <a:pt x="7" y="342"/>
                  <a:pt x="12" y="351"/>
                </a:cubicBezTo>
                <a:cubicBezTo>
                  <a:pt x="16" y="357"/>
                  <a:pt x="19" y="363"/>
                  <a:pt x="22" y="369"/>
                </a:cubicBezTo>
                <a:lnTo>
                  <a:pt x="44" y="408"/>
                </a:lnTo>
                <a:cubicBezTo>
                  <a:pt x="47" y="414"/>
                  <a:pt x="51" y="419"/>
                  <a:pt x="55" y="425"/>
                </a:cubicBezTo>
                <a:cubicBezTo>
                  <a:pt x="61" y="434"/>
                  <a:pt x="66" y="443"/>
                  <a:pt x="74" y="450"/>
                </a:cubicBezTo>
                <a:cubicBezTo>
                  <a:pt x="87" y="461"/>
                  <a:pt x="104" y="469"/>
                  <a:pt x="122" y="463"/>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29" name="Freeform 2665"/>
          <p:cNvSpPr>
            <a:spLocks/>
          </p:cNvSpPr>
          <p:nvPr userDrawn="1"/>
        </p:nvSpPr>
        <p:spPr bwMode="auto">
          <a:xfrm>
            <a:off x="7728805" y="4845398"/>
            <a:ext cx="0" cy="6126"/>
          </a:xfrm>
          <a:custGeom>
            <a:avLst/>
            <a:gdLst>
              <a:gd name="T0" fmla="*/ 0 w 2"/>
              <a:gd name="T1" fmla="*/ 0 h 11"/>
              <a:gd name="T2" fmla="*/ 0 w 2"/>
              <a:gd name="T3" fmla="*/ 2 h 11"/>
              <a:gd name="T4" fmla="*/ 2 w 2"/>
              <a:gd name="T5" fmla="*/ 11 h 11"/>
              <a:gd name="T6" fmla="*/ 0 w 2"/>
              <a:gd name="T7" fmla="*/ 0 h 11"/>
            </a:gdLst>
            <a:ahLst/>
            <a:cxnLst>
              <a:cxn ang="0">
                <a:pos x="T0" y="T1"/>
              </a:cxn>
              <a:cxn ang="0">
                <a:pos x="T2" y="T3"/>
              </a:cxn>
              <a:cxn ang="0">
                <a:pos x="T4" y="T5"/>
              </a:cxn>
              <a:cxn ang="0">
                <a:pos x="T6" y="T7"/>
              </a:cxn>
            </a:cxnLst>
            <a:rect l="0" t="0" r="r" b="b"/>
            <a:pathLst>
              <a:path w="2" h="11">
                <a:moveTo>
                  <a:pt x="0" y="0"/>
                </a:moveTo>
                <a:cubicBezTo>
                  <a:pt x="0" y="1"/>
                  <a:pt x="0" y="2"/>
                  <a:pt x="0" y="2"/>
                </a:cubicBezTo>
                <a:cubicBezTo>
                  <a:pt x="1" y="5"/>
                  <a:pt x="2" y="8"/>
                  <a:pt x="2" y="11"/>
                </a:cubicBezTo>
                <a:lnTo>
                  <a:pt x="0" y="0"/>
                </a:lnTo>
                <a:close/>
              </a:path>
            </a:pathLst>
          </a:custGeom>
          <a:solidFill>
            <a:srgbClr val="E42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30" name="Freeform 2666"/>
          <p:cNvSpPr>
            <a:spLocks/>
          </p:cNvSpPr>
          <p:nvPr userDrawn="1"/>
        </p:nvSpPr>
        <p:spPr bwMode="auto">
          <a:xfrm>
            <a:off x="7748715" y="4755035"/>
            <a:ext cx="0"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1" y="0"/>
                </a:cubicBezTo>
                <a:cubicBezTo>
                  <a:pt x="1" y="0"/>
                  <a:pt x="1" y="0"/>
                  <a:pt x="1" y="0"/>
                </a:cubicBezTo>
                <a:close/>
              </a:path>
            </a:pathLst>
          </a:custGeom>
          <a:solidFill>
            <a:srgbClr val="E42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31" name="Freeform 2667"/>
          <p:cNvSpPr>
            <a:spLocks/>
          </p:cNvSpPr>
          <p:nvPr userDrawn="1"/>
        </p:nvSpPr>
        <p:spPr bwMode="auto">
          <a:xfrm>
            <a:off x="7751779" y="4751972"/>
            <a:ext cx="1532" cy="1532"/>
          </a:xfrm>
          <a:custGeom>
            <a:avLst/>
            <a:gdLst>
              <a:gd name="T0" fmla="*/ 1 w 1"/>
              <a:gd name="T1" fmla="*/ 0 h 1"/>
              <a:gd name="T2" fmla="*/ 1 w 1"/>
              <a:gd name="T3" fmla="*/ 0 h 1"/>
              <a:gd name="T4" fmla="*/ 0 w 1"/>
              <a:gd name="T5" fmla="*/ 1 h 1"/>
              <a:gd name="T6" fmla="*/ 0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0"/>
                  <a:pt x="1" y="0"/>
                </a:cubicBezTo>
                <a:cubicBezTo>
                  <a:pt x="0" y="0"/>
                  <a:pt x="0" y="0"/>
                  <a:pt x="0" y="1"/>
                </a:cubicBezTo>
                <a:cubicBezTo>
                  <a:pt x="0" y="1"/>
                  <a:pt x="0" y="1"/>
                  <a:pt x="0" y="0"/>
                </a:cubicBezTo>
                <a:cubicBezTo>
                  <a:pt x="0" y="0"/>
                  <a:pt x="0" y="0"/>
                  <a:pt x="1" y="0"/>
                </a:cubicBezTo>
                <a:close/>
              </a:path>
            </a:pathLst>
          </a:custGeom>
          <a:solidFill>
            <a:srgbClr val="E42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32" name="Freeform 2668"/>
          <p:cNvSpPr>
            <a:spLocks/>
          </p:cNvSpPr>
          <p:nvPr userDrawn="1"/>
        </p:nvSpPr>
        <p:spPr bwMode="auto">
          <a:xfrm>
            <a:off x="7748715" y="4755035"/>
            <a:ext cx="0"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1" y="0"/>
                </a:cubicBezTo>
                <a:cubicBezTo>
                  <a:pt x="1" y="0"/>
                  <a:pt x="1" y="0"/>
                  <a:pt x="1" y="0"/>
                </a:cubicBezTo>
                <a:close/>
              </a:path>
            </a:pathLst>
          </a:custGeom>
          <a:solidFill>
            <a:srgbClr val="E42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33" name="Freeform 2669"/>
          <p:cNvSpPr>
            <a:spLocks/>
          </p:cNvSpPr>
          <p:nvPr userDrawn="1"/>
        </p:nvSpPr>
        <p:spPr bwMode="auto">
          <a:xfrm>
            <a:off x="7751779" y="4751972"/>
            <a:ext cx="1532" cy="1532"/>
          </a:xfrm>
          <a:custGeom>
            <a:avLst/>
            <a:gdLst>
              <a:gd name="T0" fmla="*/ 1 w 1"/>
              <a:gd name="T1" fmla="*/ 0 h 1"/>
              <a:gd name="T2" fmla="*/ 1 w 1"/>
              <a:gd name="T3" fmla="*/ 0 h 1"/>
              <a:gd name="T4" fmla="*/ 0 w 1"/>
              <a:gd name="T5" fmla="*/ 1 h 1"/>
              <a:gd name="T6" fmla="*/ 0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0"/>
                  <a:pt x="1" y="0"/>
                </a:cubicBezTo>
                <a:cubicBezTo>
                  <a:pt x="0" y="0"/>
                  <a:pt x="0" y="0"/>
                  <a:pt x="0" y="1"/>
                </a:cubicBezTo>
                <a:cubicBezTo>
                  <a:pt x="0" y="1"/>
                  <a:pt x="0" y="1"/>
                  <a:pt x="0" y="0"/>
                </a:cubicBezTo>
                <a:cubicBezTo>
                  <a:pt x="0" y="0"/>
                  <a:pt x="0" y="0"/>
                  <a:pt x="1" y="0"/>
                </a:cubicBezTo>
                <a:close/>
              </a:path>
            </a:pathLst>
          </a:custGeom>
          <a:solidFill>
            <a:srgbClr val="E42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34" name="Freeform 2670"/>
          <p:cNvSpPr>
            <a:spLocks/>
          </p:cNvSpPr>
          <p:nvPr userDrawn="1"/>
        </p:nvSpPr>
        <p:spPr bwMode="auto">
          <a:xfrm>
            <a:off x="7641508" y="4614133"/>
            <a:ext cx="153155" cy="179192"/>
          </a:xfrm>
          <a:custGeom>
            <a:avLst/>
            <a:gdLst>
              <a:gd name="T0" fmla="*/ 84 w 256"/>
              <a:gd name="T1" fmla="*/ 268 h 301"/>
              <a:gd name="T2" fmla="*/ 181 w 256"/>
              <a:gd name="T3" fmla="*/ 290 h 301"/>
              <a:gd name="T4" fmla="*/ 250 w 256"/>
              <a:gd name="T5" fmla="*/ 213 h 301"/>
              <a:gd name="T6" fmla="*/ 217 w 256"/>
              <a:gd name="T7" fmla="*/ 99 h 301"/>
              <a:gd name="T8" fmla="*/ 173 w 256"/>
              <a:gd name="T9" fmla="*/ 0 h 301"/>
              <a:gd name="T10" fmla="*/ 171 w 256"/>
              <a:gd name="T11" fmla="*/ 1 h 301"/>
              <a:gd name="T12" fmla="*/ 153 w 256"/>
              <a:gd name="T13" fmla="*/ 80 h 301"/>
              <a:gd name="T14" fmla="*/ 177 w 256"/>
              <a:gd name="T15" fmla="*/ 120 h 301"/>
              <a:gd name="T16" fmla="*/ 182 w 256"/>
              <a:gd name="T17" fmla="*/ 131 h 301"/>
              <a:gd name="T18" fmla="*/ 183 w 256"/>
              <a:gd name="T19" fmla="*/ 133 h 301"/>
              <a:gd name="T20" fmla="*/ 192 w 256"/>
              <a:gd name="T21" fmla="*/ 153 h 301"/>
              <a:gd name="T22" fmla="*/ 198 w 256"/>
              <a:gd name="T23" fmla="*/ 175 h 301"/>
              <a:gd name="T24" fmla="*/ 199 w 256"/>
              <a:gd name="T25" fmla="*/ 176 h 301"/>
              <a:gd name="T26" fmla="*/ 200 w 256"/>
              <a:gd name="T27" fmla="*/ 186 h 301"/>
              <a:gd name="T28" fmla="*/ 200 w 256"/>
              <a:gd name="T29" fmla="*/ 197 h 301"/>
              <a:gd name="T30" fmla="*/ 195 w 256"/>
              <a:gd name="T31" fmla="*/ 216 h 301"/>
              <a:gd name="T32" fmla="*/ 191 w 256"/>
              <a:gd name="T33" fmla="*/ 225 h 301"/>
              <a:gd name="T34" fmla="*/ 191 w 256"/>
              <a:gd name="T35" fmla="*/ 225 h 301"/>
              <a:gd name="T36" fmla="*/ 186 w 256"/>
              <a:gd name="T37" fmla="*/ 232 h 301"/>
              <a:gd name="T38" fmla="*/ 188 w 256"/>
              <a:gd name="T39" fmla="*/ 230 h 301"/>
              <a:gd name="T40" fmla="*/ 185 w 256"/>
              <a:gd name="T41" fmla="*/ 232 h 301"/>
              <a:gd name="T42" fmla="*/ 185 w 256"/>
              <a:gd name="T43" fmla="*/ 233 h 301"/>
              <a:gd name="T44" fmla="*/ 180 w 256"/>
              <a:gd name="T45" fmla="*/ 236 h 301"/>
              <a:gd name="T46" fmla="*/ 180 w 256"/>
              <a:gd name="T47" fmla="*/ 236 h 301"/>
              <a:gd name="T48" fmla="*/ 180 w 256"/>
              <a:gd name="T49" fmla="*/ 236 h 301"/>
              <a:gd name="T50" fmla="*/ 178 w 256"/>
              <a:gd name="T51" fmla="*/ 237 h 301"/>
              <a:gd name="T52" fmla="*/ 179 w 256"/>
              <a:gd name="T53" fmla="*/ 236 h 301"/>
              <a:gd name="T54" fmla="*/ 169 w 256"/>
              <a:gd name="T55" fmla="*/ 239 h 301"/>
              <a:gd name="T56" fmla="*/ 165 w 256"/>
              <a:gd name="T57" fmla="*/ 241 h 301"/>
              <a:gd name="T58" fmla="*/ 157 w 256"/>
              <a:gd name="T59" fmla="*/ 242 h 301"/>
              <a:gd name="T60" fmla="*/ 133 w 256"/>
              <a:gd name="T61" fmla="*/ 244 h 301"/>
              <a:gd name="T62" fmla="*/ 127 w 256"/>
              <a:gd name="T63" fmla="*/ 244 h 301"/>
              <a:gd name="T64" fmla="*/ 138 w 256"/>
              <a:gd name="T65" fmla="*/ 226 h 301"/>
              <a:gd name="T66" fmla="*/ 150 w 256"/>
              <a:gd name="T67" fmla="*/ 181 h 301"/>
              <a:gd name="T68" fmla="*/ 108 w 256"/>
              <a:gd name="T69" fmla="*/ 152 h 301"/>
              <a:gd name="T70" fmla="*/ 72 w 256"/>
              <a:gd name="T71" fmla="*/ 178 h 301"/>
              <a:gd name="T72" fmla="*/ 50 w 256"/>
              <a:gd name="T73" fmla="*/ 206 h 301"/>
              <a:gd name="T74" fmla="*/ 29 w 256"/>
              <a:gd name="T75" fmla="*/ 233 h 301"/>
              <a:gd name="T76" fmla="*/ 3 w 256"/>
              <a:gd name="T77" fmla="*/ 268 h 301"/>
              <a:gd name="T78" fmla="*/ 0 w 256"/>
              <a:gd name="T79" fmla="*/ 277 h 301"/>
              <a:gd name="T80" fmla="*/ 84 w 256"/>
              <a:gd name="T81" fmla="*/ 26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 h="301">
                <a:moveTo>
                  <a:pt x="84" y="268"/>
                </a:moveTo>
                <a:cubicBezTo>
                  <a:pt x="121" y="290"/>
                  <a:pt x="135" y="301"/>
                  <a:pt x="181" y="290"/>
                </a:cubicBezTo>
                <a:cubicBezTo>
                  <a:pt x="223" y="279"/>
                  <a:pt x="244" y="255"/>
                  <a:pt x="250" y="213"/>
                </a:cubicBezTo>
                <a:cubicBezTo>
                  <a:pt x="256" y="169"/>
                  <a:pt x="238" y="135"/>
                  <a:pt x="217" y="99"/>
                </a:cubicBezTo>
                <a:cubicBezTo>
                  <a:pt x="204" y="77"/>
                  <a:pt x="174" y="31"/>
                  <a:pt x="173" y="0"/>
                </a:cubicBezTo>
                <a:cubicBezTo>
                  <a:pt x="173" y="0"/>
                  <a:pt x="172" y="1"/>
                  <a:pt x="171" y="1"/>
                </a:cubicBezTo>
                <a:cubicBezTo>
                  <a:pt x="145" y="19"/>
                  <a:pt x="137" y="53"/>
                  <a:pt x="153" y="80"/>
                </a:cubicBezTo>
                <a:cubicBezTo>
                  <a:pt x="162" y="94"/>
                  <a:pt x="170" y="107"/>
                  <a:pt x="177" y="120"/>
                </a:cubicBezTo>
                <a:cubicBezTo>
                  <a:pt x="179" y="124"/>
                  <a:pt x="181" y="127"/>
                  <a:pt x="182" y="131"/>
                </a:cubicBezTo>
                <a:cubicBezTo>
                  <a:pt x="183" y="131"/>
                  <a:pt x="183" y="132"/>
                  <a:pt x="183" y="133"/>
                </a:cubicBezTo>
                <a:cubicBezTo>
                  <a:pt x="187" y="139"/>
                  <a:pt x="189" y="146"/>
                  <a:pt x="192" y="153"/>
                </a:cubicBezTo>
                <a:cubicBezTo>
                  <a:pt x="194" y="160"/>
                  <a:pt x="196" y="167"/>
                  <a:pt x="198" y="175"/>
                </a:cubicBezTo>
                <a:cubicBezTo>
                  <a:pt x="198" y="175"/>
                  <a:pt x="198" y="175"/>
                  <a:pt x="199" y="176"/>
                </a:cubicBezTo>
                <a:cubicBezTo>
                  <a:pt x="199" y="179"/>
                  <a:pt x="199" y="183"/>
                  <a:pt x="200" y="186"/>
                </a:cubicBezTo>
                <a:cubicBezTo>
                  <a:pt x="200" y="190"/>
                  <a:pt x="199" y="193"/>
                  <a:pt x="200" y="197"/>
                </a:cubicBezTo>
                <a:cubicBezTo>
                  <a:pt x="199" y="200"/>
                  <a:pt x="195" y="213"/>
                  <a:pt x="195" y="216"/>
                </a:cubicBezTo>
                <a:cubicBezTo>
                  <a:pt x="194" y="219"/>
                  <a:pt x="192" y="222"/>
                  <a:pt x="191" y="225"/>
                </a:cubicBezTo>
                <a:cubicBezTo>
                  <a:pt x="191" y="225"/>
                  <a:pt x="191" y="225"/>
                  <a:pt x="191" y="225"/>
                </a:cubicBezTo>
                <a:cubicBezTo>
                  <a:pt x="189" y="228"/>
                  <a:pt x="187" y="230"/>
                  <a:pt x="186" y="232"/>
                </a:cubicBezTo>
                <a:cubicBezTo>
                  <a:pt x="187" y="231"/>
                  <a:pt x="188" y="230"/>
                  <a:pt x="188" y="230"/>
                </a:cubicBezTo>
                <a:cubicBezTo>
                  <a:pt x="188" y="230"/>
                  <a:pt x="187" y="231"/>
                  <a:pt x="185" y="232"/>
                </a:cubicBezTo>
                <a:cubicBezTo>
                  <a:pt x="183" y="235"/>
                  <a:pt x="183" y="234"/>
                  <a:pt x="185" y="233"/>
                </a:cubicBezTo>
                <a:cubicBezTo>
                  <a:pt x="183" y="234"/>
                  <a:pt x="181" y="235"/>
                  <a:pt x="180" y="236"/>
                </a:cubicBezTo>
                <a:cubicBezTo>
                  <a:pt x="183" y="235"/>
                  <a:pt x="187" y="234"/>
                  <a:pt x="180" y="236"/>
                </a:cubicBezTo>
                <a:cubicBezTo>
                  <a:pt x="180" y="236"/>
                  <a:pt x="180" y="236"/>
                  <a:pt x="180" y="236"/>
                </a:cubicBezTo>
                <a:cubicBezTo>
                  <a:pt x="179" y="237"/>
                  <a:pt x="178" y="237"/>
                  <a:pt x="178" y="237"/>
                </a:cubicBezTo>
                <a:cubicBezTo>
                  <a:pt x="178" y="237"/>
                  <a:pt x="178" y="237"/>
                  <a:pt x="179" y="236"/>
                </a:cubicBezTo>
                <a:cubicBezTo>
                  <a:pt x="176" y="238"/>
                  <a:pt x="173" y="239"/>
                  <a:pt x="169" y="239"/>
                </a:cubicBezTo>
                <a:cubicBezTo>
                  <a:pt x="167" y="240"/>
                  <a:pt x="166" y="240"/>
                  <a:pt x="165" y="241"/>
                </a:cubicBezTo>
                <a:cubicBezTo>
                  <a:pt x="162" y="241"/>
                  <a:pt x="160" y="241"/>
                  <a:pt x="157" y="242"/>
                </a:cubicBezTo>
                <a:cubicBezTo>
                  <a:pt x="149" y="243"/>
                  <a:pt x="141" y="244"/>
                  <a:pt x="133" y="244"/>
                </a:cubicBezTo>
                <a:cubicBezTo>
                  <a:pt x="131" y="244"/>
                  <a:pt x="129" y="244"/>
                  <a:pt x="127" y="244"/>
                </a:cubicBezTo>
                <a:cubicBezTo>
                  <a:pt x="130" y="238"/>
                  <a:pt x="134" y="232"/>
                  <a:pt x="138" y="226"/>
                </a:cubicBezTo>
                <a:cubicBezTo>
                  <a:pt x="145" y="212"/>
                  <a:pt x="152" y="197"/>
                  <a:pt x="150" y="181"/>
                </a:cubicBezTo>
                <a:cubicBezTo>
                  <a:pt x="147" y="160"/>
                  <a:pt x="129" y="146"/>
                  <a:pt x="108" y="152"/>
                </a:cubicBezTo>
                <a:cubicBezTo>
                  <a:pt x="93" y="156"/>
                  <a:pt x="82" y="167"/>
                  <a:pt x="72" y="178"/>
                </a:cubicBezTo>
                <a:cubicBezTo>
                  <a:pt x="65" y="187"/>
                  <a:pt x="57" y="196"/>
                  <a:pt x="50" y="206"/>
                </a:cubicBezTo>
                <a:cubicBezTo>
                  <a:pt x="43" y="215"/>
                  <a:pt x="36" y="224"/>
                  <a:pt x="29" y="233"/>
                </a:cubicBezTo>
                <a:cubicBezTo>
                  <a:pt x="20" y="244"/>
                  <a:pt x="10" y="255"/>
                  <a:pt x="3" y="268"/>
                </a:cubicBezTo>
                <a:cubicBezTo>
                  <a:pt x="1" y="271"/>
                  <a:pt x="0" y="274"/>
                  <a:pt x="0" y="277"/>
                </a:cubicBezTo>
                <a:cubicBezTo>
                  <a:pt x="26" y="258"/>
                  <a:pt x="52" y="249"/>
                  <a:pt x="84" y="268"/>
                </a:cubicBezTo>
                <a:close/>
              </a:path>
            </a:pathLst>
          </a:custGeom>
          <a:solidFill>
            <a:srgbClr val="00A6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35" name="Freeform 2671"/>
          <p:cNvSpPr>
            <a:spLocks/>
          </p:cNvSpPr>
          <p:nvPr userDrawn="1"/>
        </p:nvSpPr>
        <p:spPr bwMode="auto">
          <a:xfrm>
            <a:off x="7675202" y="4825487"/>
            <a:ext cx="26037" cy="33694"/>
          </a:xfrm>
          <a:custGeom>
            <a:avLst/>
            <a:gdLst>
              <a:gd name="T0" fmla="*/ 31 w 45"/>
              <a:gd name="T1" fmla="*/ 53 h 56"/>
              <a:gd name="T2" fmla="*/ 35 w 45"/>
              <a:gd name="T3" fmla="*/ 54 h 56"/>
              <a:gd name="T4" fmla="*/ 44 w 45"/>
              <a:gd name="T5" fmla="*/ 46 h 56"/>
              <a:gd name="T6" fmla="*/ 43 w 45"/>
              <a:gd name="T7" fmla="*/ 41 h 56"/>
              <a:gd name="T8" fmla="*/ 42 w 45"/>
              <a:gd name="T9" fmla="*/ 39 h 56"/>
              <a:gd name="T10" fmla="*/ 42 w 45"/>
              <a:gd name="T11" fmla="*/ 38 h 56"/>
              <a:gd name="T12" fmla="*/ 40 w 45"/>
              <a:gd name="T13" fmla="*/ 35 h 56"/>
              <a:gd name="T14" fmla="*/ 39 w 45"/>
              <a:gd name="T15" fmla="*/ 33 h 56"/>
              <a:gd name="T16" fmla="*/ 33 w 45"/>
              <a:gd name="T17" fmla="*/ 23 h 56"/>
              <a:gd name="T18" fmla="*/ 27 w 45"/>
              <a:gd name="T19" fmla="*/ 14 h 56"/>
              <a:gd name="T20" fmla="*/ 24 w 45"/>
              <a:gd name="T21" fmla="*/ 9 h 56"/>
              <a:gd name="T22" fmla="*/ 23 w 45"/>
              <a:gd name="T23" fmla="*/ 7 h 56"/>
              <a:gd name="T24" fmla="*/ 18 w 45"/>
              <a:gd name="T25" fmla="*/ 4 h 56"/>
              <a:gd name="T26" fmla="*/ 15 w 45"/>
              <a:gd name="T27" fmla="*/ 2 h 56"/>
              <a:gd name="T28" fmla="*/ 4 w 45"/>
              <a:gd name="T29" fmla="*/ 3 h 56"/>
              <a:gd name="T30" fmla="*/ 0 w 45"/>
              <a:gd name="T31" fmla="*/ 13 h 56"/>
              <a:gd name="T32" fmla="*/ 0 w 45"/>
              <a:gd name="T33" fmla="*/ 14 h 56"/>
              <a:gd name="T34" fmla="*/ 0 w 45"/>
              <a:gd name="T35" fmla="*/ 15 h 56"/>
              <a:gd name="T36" fmla="*/ 6 w 45"/>
              <a:gd name="T37" fmla="*/ 29 h 56"/>
              <a:gd name="T38" fmla="*/ 13 w 45"/>
              <a:gd name="T39" fmla="*/ 38 h 56"/>
              <a:gd name="T40" fmla="*/ 22 w 45"/>
              <a:gd name="T41" fmla="*/ 47 h 56"/>
              <a:gd name="T42" fmla="*/ 28 w 45"/>
              <a:gd name="T43" fmla="*/ 52 h 56"/>
              <a:gd name="T44" fmla="*/ 28 w 45"/>
              <a:gd name="T45" fmla="*/ 52 h 56"/>
              <a:gd name="T46" fmla="*/ 31 w 45"/>
              <a:gd name="T47"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 h="56">
                <a:moveTo>
                  <a:pt x="31" y="53"/>
                </a:moveTo>
                <a:cubicBezTo>
                  <a:pt x="32" y="54"/>
                  <a:pt x="33" y="54"/>
                  <a:pt x="35" y="54"/>
                </a:cubicBezTo>
                <a:cubicBezTo>
                  <a:pt x="39" y="56"/>
                  <a:pt x="45" y="50"/>
                  <a:pt x="44" y="46"/>
                </a:cubicBezTo>
                <a:cubicBezTo>
                  <a:pt x="44" y="44"/>
                  <a:pt x="44" y="43"/>
                  <a:pt x="43" y="41"/>
                </a:cubicBezTo>
                <a:cubicBezTo>
                  <a:pt x="43" y="41"/>
                  <a:pt x="42" y="40"/>
                  <a:pt x="42" y="39"/>
                </a:cubicBezTo>
                <a:cubicBezTo>
                  <a:pt x="42" y="39"/>
                  <a:pt x="42" y="38"/>
                  <a:pt x="42" y="38"/>
                </a:cubicBezTo>
                <a:cubicBezTo>
                  <a:pt x="41" y="37"/>
                  <a:pt x="41" y="36"/>
                  <a:pt x="40" y="35"/>
                </a:cubicBezTo>
                <a:cubicBezTo>
                  <a:pt x="40" y="34"/>
                  <a:pt x="39" y="34"/>
                  <a:pt x="39" y="33"/>
                </a:cubicBezTo>
                <a:cubicBezTo>
                  <a:pt x="37" y="30"/>
                  <a:pt x="35" y="27"/>
                  <a:pt x="33" y="23"/>
                </a:cubicBezTo>
                <a:cubicBezTo>
                  <a:pt x="31" y="20"/>
                  <a:pt x="29" y="17"/>
                  <a:pt x="27" y="14"/>
                </a:cubicBezTo>
                <a:cubicBezTo>
                  <a:pt x="26" y="13"/>
                  <a:pt x="25" y="11"/>
                  <a:pt x="24" y="9"/>
                </a:cubicBezTo>
                <a:cubicBezTo>
                  <a:pt x="24" y="9"/>
                  <a:pt x="23" y="8"/>
                  <a:pt x="23" y="7"/>
                </a:cubicBezTo>
                <a:cubicBezTo>
                  <a:pt x="21" y="6"/>
                  <a:pt x="20" y="4"/>
                  <a:pt x="18" y="4"/>
                </a:cubicBezTo>
                <a:cubicBezTo>
                  <a:pt x="17" y="3"/>
                  <a:pt x="16" y="2"/>
                  <a:pt x="15" y="2"/>
                </a:cubicBezTo>
                <a:cubicBezTo>
                  <a:pt x="12" y="0"/>
                  <a:pt x="7" y="1"/>
                  <a:pt x="4" y="3"/>
                </a:cubicBezTo>
                <a:cubicBezTo>
                  <a:pt x="1" y="5"/>
                  <a:pt x="0" y="9"/>
                  <a:pt x="0" y="13"/>
                </a:cubicBezTo>
                <a:cubicBezTo>
                  <a:pt x="0" y="10"/>
                  <a:pt x="0" y="11"/>
                  <a:pt x="0" y="14"/>
                </a:cubicBezTo>
                <a:cubicBezTo>
                  <a:pt x="0" y="15"/>
                  <a:pt x="0" y="15"/>
                  <a:pt x="0" y="15"/>
                </a:cubicBezTo>
                <a:cubicBezTo>
                  <a:pt x="0" y="20"/>
                  <a:pt x="3" y="25"/>
                  <a:pt x="6" y="29"/>
                </a:cubicBezTo>
                <a:cubicBezTo>
                  <a:pt x="8" y="32"/>
                  <a:pt x="11" y="35"/>
                  <a:pt x="13" y="38"/>
                </a:cubicBezTo>
                <a:cubicBezTo>
                  <a:pt x="16" y="41"/>
                  <a:pt x="19" y="44"/>
                  <a:pt x="22" y="47"/>
                </a:cubicBezTo>
                <a:cubicBezTo>
                  <a:pt x="24" y="49"/>
                  <a:pt x="26" y="51"/>
                  <a:pt x="28" y="52"/>
                </a:cubicBezTo>
                <a:cubicBezTo>
                  <a:pt x="28" y="52"/>
                  <a:pt x="28" y="52"/>
                  <a:pt x="28" y="52"/>
                </a:cubicBezTo>
                <a:cubicBezTo>
                  <a:pt x="29" y="52"/>
                  <a:pt x="30" y="53"/>
                  <a:pt x="31"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36" name="Freeform 2672"/>
          <p:cNvSpPr>
            <a:spLocks/>
          </p:cNvSpPr>
          <p:nvPr userDrawn="1"/>
        </p:nvSpPr>
        <p:spPr bwMode="auto">
          <a:xfrm>
            <a:off x="7649165" y="4788732"/>
            <a:ext cx="19911" cy="26037"/>
          </a:xfrm>
          <a:custGeom>
            <a:avLst/>
            <a:gdLst>
              <a:gd name="T0" fmla="*/ 27 w 33"/>
              <a:gd name="T1" fmla="*/ 43 h 44"/>
              <a:gd name="T2" fmla="*/ 31 w 33"/>
              <a:gd name="T3" fmla="*/ 39 h 44"/>
              <a:gd name="T4" fmla="*/ 32 w 33"/>
              <a:gd name="T5" fmla="*/ 33 h 44"/>
              <a:gd name="T6" fmla="*/ 32 w 33"/>
              <a:gd name="T7" fmla="*/ 31 h 44"/>
              <a:gd name="T8" fmla="*/ 32 w 33"/>
              <a:gd name="T9" fmla="*/ 34 h 44"/>
              <a:gd name="T10" fmla="*/ 28 w 33"/>
              <a:gd name="T11" fmla="*/ 17 h 44"/>
              <a:gd name="T12" fmla="*/ 26 w 33"/>
              <a:gd name="T13" fmla="*/ 11 h 44"/>
              <a:gd name="T14" fmla="*/ 23 w 33"/>
              <a:gd name="T15" fmla="*/ 6 h 44"/>
              <a:gd name="T16" fmla="*/ 19 w 33"/>
              <a:gd name="T17" fmla="*/ 2 h 44"/>
              <a:gd name="T18" fmla="*/ 14 w 33"/>
              <a:gd name="T19" fmla="*/ 0 h 44"/>
              <a:gd name="T20" fmla="*/ 7 w 33"/>
              <a:gd name="T21" fmla="*/ 1 h 44"/>
              <a:gd name="T22" fmla="*/ 2 w 33"/>
              <a:gd name="T23" fmla="*/ 6 h 44"/>
              <a:gd name="T24" fmla="*/ 3 w 33"/>
              <a:gd name="T25" fmla="*/ 20 h 44"/>
              <a:gd name="T26" fmla="*/ 6 w 33"/>
              <a:gd name="T27" fmla="*/ 28 h 44"/>
              <a:gd name="T28" fmla="*/ 9 w 33"/>
              <a:gd name="T29" fmla="*/ 32 h 44"/>
              <a:gd name="T30" fmla="*/ 10 w 33"/>
              <a:gd name="T31" fmla="*/ 35 h 44"/>
              <a:gd name="T32" fmla="*/ 13 w 33"/>
              <a:gd name="T33" fmla="*/ 38 h 44"/>
              <a:gd name="T34" fmla="*/ 17 w 33"/>
              <a:gd name="T35" fmla="*/ 42 h 44"/>
              <a:gd name="T36" fmla="*/ 27 w 33"/>
              <a:gd name="T37"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44">
                <a:moveTo>
                  <a:pt x="27" y="43"/>
                </a:moveTo>
                <a:cubicBezTo>
                  <a:pt x="29" y="42"/>
                  <a:pt x="30" y="41"/>
                  <a:pt x="31" y="39"/>
                </a:cubicBezTo>
                <a:cubicBezTo>
                  <a:pt x="32" y="37"/>
                  <a:pt x="32" y="36"/>
                  <a:pt x="32" y="33"/>
                </a:cubicBezTo>
                <a:cubicBezTo>
                  <a:pt x="32" y="33"/>
                  <a:pt x="32" y="32"/>
                  <a:pt x="32" y="31"/>
                </a:cubicBezTo>
                <a:lnTo>
                  <a:pt x="32" y="34"/>
                </a:lnTo>
                <a:cubicBezTo>
                  <a:pt x="33" y="28"/>
                  <a:pt x="31" y="22"/>
                  <a:pt x="28" y="17"/>
                </a:cubicBezTo>
                <a:cubicBezTo>
                  <a:pt x="27" y="15"/>
                  <a:pt x="27" y="13"/>
                  <a:pt x="26" y="11"/>
                </a:cubicBezTo>
                <a:cubicBezTo>
                  <a:pt x="25" y="9"/>
                  <a:pt x="24" y="7"/>
                  <a:pt x="23" y="6"/>
                </a:cubicBezTo>
                <a:cubicBezTo>
                  <a:pt x="22" y="4"/>
                  <a:pt x="21" y="3"/>
                  <a:pt x="19" y="2"/>
                </a:cubicBezTo>
                <a:cubicBezTo>
                  <a:pt x="17" y="1"/>
                  <a:pt x="16" y="0"/>
                  <a:pt x="14" y="0"/>
                </a:cubicBezTo>
                <a:cubicBezTo>
                  <a:pt x="11" y="0"/>
                  <a:pt x="9" y="0"/>
                  <a:pt x="7" y="1"/>
                </a:cubicBezTo>
                <a:cubicBezTo>
                  <a:pt x="5" y="2"/>
                  <a:pt x="3" y="4"/>
                  <a:pt x="2" y="6"/>
                </a:cubicBezTo>
                <a:cubicBezTo>
                  <a:pt x="0" y="11"/>
                  <a:pt x="1" y="16"/>
                  <a:pt x="3" y="20"/>
                </a:cubicBezTo>
                <a:cubicBezTo>
                  <a:pt x="4" y="23"/>
                  <a:pt x="5" y="25"/>
                  <a:pt x="6" y="28"/>
                </a:cubicBezTo>
                <a:cubicBezTo>
                  <a:pt x="7" y="29"/>
                  <a:pt x="8" y="31"/>
                  <a:pt x="9" y="32"/>
                </a:cubicBezTo>
                <a:cubicBezTo>
                  <a:pt x="9" y="33"/>
                  <a:pt x="10" y="34"/>
                  <a:pt x="10" y="35"/>
                </a:cubicBezTo>
                <a:cubicBezTo>
                  <a:pt x="11" y="36"/>
                  <a:pt x="12" y="37"/>
                  <a:pt x="13" y="38"/>
                </a:cubicBezTo>
                <a:cubicBezTo>
                  <a:pt x="14" y="39"/>
                  <a:pt x="15" y="40"/>
                  <a:pt x="17" y="42"/>
                </a:cubicBezTo>
                <a:cubicBezTo>
                  <a:pt x="20" y="44"/>
                  <a:pt x="24" y="44"/>
                  <a:pt x="27" y="4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37" name="Freeform 2673"/>
          <p:cNvSpPr>
            <a:spLocks/>
          </p:cNvSpPr>
          <p:nvPr userDrawn="1"/>
        </p:nvSpPr>
        <p:spPr bwMode="auto">
          <a:xfrm>
            <a:off x="7379613" y="4647829"/>
            <a:ext cx="234328" cy="214417"/>
          </a:xfrm>
          <a:custGeom>
            <a:avLst/>
            <a:gdLst>
              <a:gd name="T0" fmla="*/ 1 w 393"/>
              <a:gd name="T1" fmla="*/ 56 h 363"/>
              <a:gd name="T2" fmla="*/ 2 w 393"/>
              <a:gd name="T3" fmla="*/ 73 h 363"/>
              <a:gd name="T4" fmla="*/ 17 w 393"/>
              <a:gd name="T5" fmla="*/ 94 h 363"/>
              <a:gd name="T6" fmla="*/ 9 w 393"/>
              <a:gd name="T7" fmla="*/ 86 h 363"/>
              <a:gd name="T8" fmla="*/ 41 w 393"/>
              <a:gd name="T9" fmla="*/ 103 h 363"/>
              <a:gd name="T10" fmla="*/ 54 w 393"/>
              <a:gd name="T11" fmla="*/ 104 h 363"/>
              <a:gd name="T12" fmla="*/ 66 w 393"/>
              <a:gd name="T13" fmla="*/ 104 h 363"/>
              <a:gd name="T14" fmla="*/ 70 w 393"/>
              <a:gd name="T15" fmla="*/ 103 h 363"/>
              <a:gd name="T16" fmla="*/ 67 w 393"/>
              <a:gd name="T17" fmla="*/ 110 h 363"/>
              <a:gd name="T18" fmla="*/ 51 w 393"/>
              <a:gd name="T19" fmla="*/ 175 h 363"/>
              <a:gd name="T20" fmla="*/ 98 w 393"/>
              <a:gd name="T21" fmla="*/ 304 h 363"/>
              <a:gd name="T22" fmla="*/ 216 w 393"/>
              <a:gd name="T23" fmla="*/ 358 h 363"/>
              <a:gd name="T24" fmla="*/ 339 w 393"/>
              <a:gd name="T25" fmla="*/ 348 h 363"/>
              <a:gd name="T26" fmla="*/ 387 w 393"/>
              <a:gd name="T27" fmla="*/ 283 h 363"/>
              <a:gd name="T28" fmla="*/ 321 w 393"/>
              <a:gd name="T29" fmla="*/ 235 h 363"/>
              <a:gd name="T30" fmla="*/ 275 w 393"/>
              <a:gd name="T31" fmla="*/ 240 h 363"/>
              <a:gd name="T32" fmla="*/ 264 w 393"/>
              <a:gd name="T33" fmla="*/ 241 h 363"/>
              <a:gd name="T34" fmla="*/ 262 w 393"/>
              <a:gd name="T35" fmla="*/ 241 h 363"/>
              <a:gd name="T36" fmla="*/ 240 w 393"/>
              <a:gd name="T37" fmla="*/ 241 h 363"/>
              <a:gd name="T38" fmla="*/ 217 w 393"/>
              <a:gd name="T39" fmla="*/ 238 h 363"/>
              <a:gd name="T40" fmla="*/ 216 w 393"/>
              <a:gd name="T41" fmla="*/ 238 h 363"/>
              <a:gd name="T42" fmla="*/ 206 w 393"/>
              <a:gd name="T43" fmla="*/ 235 h 363"/>
              <a:gd name="T44" fmla="*/ 196 w 393"/>
              <a:gd name="T45" fmla="*/ 230 h 363"/>
              <a:gd name="T46" fmla="*/ 180 w 393"/>
              <a:gd name="T47" fmla="*/ 218 h 363"/>
              <a:gd name="T48" fmla="*/ 174 w 393"/>
              <a:gd name="T49" fmla="*/ 211 h 363"/>
              <a:gd name="T50" fmla="*/ 174 w 393"/>
              <a:gd name="T51" fmla="*/ 211 h 363"/>
              <a:gd name="T52" fmla="*/ 170 w 393"/>
              <a:gd name="T53" fmla="*/ 204 h 363"/>
              <a:gd name="T54" fmla="*/ 170 w 393"/>
              <a:gd name="T55" fmla="*/ 207 h 363"/>
              <a:gd name="T56" fmla="*/ 169 w 393"/>
              <a:gd name="T57" fmla="*/ 203 h 363"/>
              <a:gd name="T58" fmla="*/ 169 w 393"/>
              <a:gd name="T59" fmla="*/ 202 h 363"/>
              <a:gd name="T60" fmla="*/ 168 w 393"/>
              <a:gd name="T61" fmla="*/ 197 h 363"/>
              <a:gd name="T62" fmla="*/ 168 w 393"/>
              <a:gd name="T63" fmla="*/ 197 h 363"/>
              <a:gd name="T64" fmla="*/ 168 w 393"/>
              <a:gd name="T65" fmla="*/ 196 h 363"/>
              <a:gd name="T66" fmla="*/ 168 w 393"/>
              <a:gd name="T67" fmla="*/ 194 h 363"/>
              <a:gd name="T68" fmla="*/ 168 w 393"/>
              <a:gd name="T69" fmla="*/ 195 h 363"/>
              <a:gd name="T70" fmla="*/ 169 w 393"/>
              <a:gd name="T71" fmla="*/ 185 h 363"/>
              <a:gd name="T72" fmla="*/ 170 w 393"/>
              <a:gd name="T73" fmla="*/ 181 h 363"/>
              <a:gd name="T74" fmla="*/ 172 w 393"/>
              <a:gd name="T75" fmla="*/ 173 h 363"/>
              <a:gd name="T76" fmla="*/ 180 w 393"/>
              <a:gd name="T77" fmla="*/ 150 h 363"/>
              <a:gd name="T78" fmla="*/ 182 w 393"/>
              <a:gd name="T79" fmla="*/ 144 h 363"/>
              <a:gd name="T80" fmla="*/ 195 w 393"/>
              <a:gd name="T81" fmla="*/ 162 h 363"/>
              <a:gd name="T82" fmla="*/ 231 w 393"/>
              <a:gd name="T83" fmla="*/ 191 h 363"/>
              <a:gd name="T84" fmla="*/ 274 w 393"/>
              <a:gd name="T85" fmla="*/ 165 h 363"/>
              <a:gd name="T86" fmla="*/ 264 w 393"/>
              <a:gd name="T87" fmla="*/ 121 h 363"/>
              <a:gd name="T88" fmla="*/ 248 w 393"/>
              <a:gd name="T89" fmla="*/ 90 h 363"/>
              <a:gd name="T90" fmla="*/ 232 w 393"/>
              <a:gd name="T91" fmla="*/ 60 h 363"/>
              <a:gd name="T92" fmla="*/ 210 w 393"/>
              <a:gd name="T93" fmla="*/ 21 h 363"/>
              <a:gd name="T94" fmla="*/ 189 w 393"/>
              <a:gd name="T95" fmla="*/ 7 h 363"/>
              <a:gd name="T96" fmla="*/ 185 w 393"/>
              <a:gd name="T97" fmla="*/ 6 h 363"/>
              <a:gd name="T98" fmla="*/ 176 w 393"/>
              <a:gd name="T99" fmla="*/ 3 h 363"/>
              <a:gd name="T100" fmla="*/ 147 w 393"/>
              <a:gd name="T101" fmla="*/ 1 h 363"/>
              <a:gd name="T102" fmla="*/ 126 w 393"/>
              <a:gd name="T103" fmla="*/ 3 h 363"/>
              <a:gd name="T104" fmla="*/ 83 w 393"/>
              <a:gd name="T105" fmla="*/ 7 h 363"/>
              <a:gd name="T106" fmla="*/ 62 w 393"/>
              <a:gd name="T107" fmla="*/ 10 h 363"/>
              <a:gd name="T108" fmla="*/ 32 w 393"/>
              <a:gd name="T109" fmla="*/ 17 h 363"/>
              <a:gd name="T110" fmla="*/ 1 w 393"/>
              <a:gd name="T111" fmla="*/ 56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3" h="363">
                <a:moveTo>
                  <a:pt x="1" y="56"/>
                </a:moveTo>
                <a:cubicBezTo>
                  <a:pt x="0" y="62"/>
                  <a:pt x="1" y="67"/>
                  <a:pt x="2" y="73"/>
                </a:cubicBezTo>
                <a:cubicBezTo>
                  <a:pt x="5" y="82"/>
                  <a:pt x="10" y="87"/>
                  <a:pt x="17" y="94"/>
                </a:cubicBezTo>
                <a:cubicBezTo>
                  <a:pt x="15" y="91"/>
                  <a:pt x="12" y="89"/>
                  <a:pt x="9" y="86"/>
                </a:cubicBezTo>
                <a:cubicBezTo>
                  <a:pt x="18" y="98"/>
                  <a:pt x="29" y="100"/>
                  <a:pt x="41" y="103"/>
                </a:cubicBezTo>
                <a:cubicBezTo>
                  <a:pt x="45" y="104"/>
                  <a:pt x="49" y="104"/>
                  <a:pt x="54" y="104"/>
                </a:cubicBezTo>
                <a:cubicBezTo>
                  <a:pt x="58" y="104"/>
                  <a:pt x="62" y="104"/>
                  <a:pt x="66" y="104"/>
                </a:cubicBezTo>
                <a:cubicBezTo>
                  <a:pt x="67" y="104"/>
                  <a:pt x="68" y="103"/>
                  <a:pt x="70" y="103"/>
                </a:cubicBezTo>
                <a:cubicBezTo>
                  <a:pt x="69" y="106"/>
                  <a:pt x="68" y="108"/>
                  <a:pt x="67" y="110"/>
                </a:cubicBezTo>
                <a:cubicBezTo>
                  <a:pt x="60" y="131"/>
                  <a:pt x="53" y="153"/>
                  <a:pt x="51" y="175"/>
                </a:cubicBezTo>
                <a:cubicBezTo>
                  <a:pt x="44" y="224"/>
                  <a:pt x="63" y="271"/>
                  <a:pt x="98" y="304"/>
                </a:cubicBezTo>
                <a:cubicBezTo>
                  <a:pt x="131" y="335"/>
                  <a:pt x="171" y="352"/>
                  <a:pt x="216" y="358"/>
                </a:cubicBezTo>
                <a:cubicBezTo>
                  <a:pt x="257" y="363"/>
                  <a:pt x="298" y="356"/>
                  <a:pt x="339" y="348"/>
                </a:cubicBezTo>
                <a:cubicBezTo>
                  <a:pt x="368" y="343"/>
                  <a:pt x="393" y="314"/>
                  <a:pt x="387" y="283"/>
                </a:cubicBezTo>
                <a:cubicBezTo>
                  <a:pt x="381" y="252"/>
                  <a:pt x="353" y="231"/>
                  <a:pt x="321" y="235"/>
                </a:cubicBezTo>
                <a:cubicBezTo>
                  <a:pt x="306" y="237"/>
                  <a:pt x="291" y="239"/>
                  <a:pt x="275" y="240"/>
                </a:cubicBezTo>
                <a:cubicBezTo>
                  <a:pt x="271" y="241"/>
                  <a:pt x="267" y="241"/>
                  <a:pt x="264" y="241"/>
                </a:cubicBezTo>
                <a:cubicBezTo>
                  <a:pt x="263" y="241"/>
                  <a:pt x="262" y="241"/>
                  <a:pt x="262" y="241"/>
                </a:cubicBezTo>
                <a:cubicBezTo>
                  <a:pt x="255" y="242"/>
                  <a:pt x="246" y="241"/>
                  <a:pt x="240" y="241"/>
                </a:cubicBezTo>
                <a:cubicBezTo>
                  <a:pt x="232" y="240"/>
                  <a:pt x="224" y="239"/>
                  <a:pt x="217" y="238"/>
                </a:cubicBezTo>
                <a:cubicBezTo>
                  <a:pt x="216" y="238"/>
                  <a:pt x="216" y="238"/>
                  <a:pt x="216" y="238"/>
                </a:cubicBezTo>
                <a:cubicBezTo>
                  <a:pt x="213" y="237"/>
                  <a:pt x="209" y="236"/>
                  <a:pt x="206" y="235"/>
                </a:cubicBezTo>
                <a:cubicBezTo>
                  <a:pt x="203" y="233"/>
                  <a:pt x="200" y="232"/>
                  <a:pt x="196" y="230"/>
                </a:cubicBezTo>
                <a:cubicBezTo>
                  <a:pt x="193" y="228"/>
                  <a:pt x="183" y="219"/>
                  <a:pt x="180" y="218"/>
                </a:cubicBezTo>
                <a:cubicBezTo>
                  <a:pt x="178" y="216"/>
                  <a:pt x="176" y="214"/>
                  <a:pt x="174" y="211"/>
                </a:cubicBezTo>
                <a:cubicBezTo>
                  <a:pt x="174" y="211"/>
                  <a:pt x="174" y="211"/>
                  <a:pt x="174" y="211"/>
                </a:cubicBezTo>
                <a:cubicBezTo>
                  <a:pt x="172" y="208"/>
                  <a:pt x="171" y="206"/>
                  <a:pt x="170" y="204"/>
                </a:cubicBezTo>
                <a:cubicBezTo>
                  <a:pt x="170" y="205"/>
                  <a:pt x="170" y="206"/>
                  <a:pt x="170" y="207"/>
                </a:cubicBezTo>
                <a:cubicBezTo>
                  <a:pt x="170" y="207"/>
                  <a:pt x="170" y="205"/>
                  <a:pt x="169" y="203"/>
                </a:cubicBezTo>
                <a:cubicBezTo>
                  <a:pt x="168" y="199"/>
                  <a:pt x="168" y="200"/>
                  <a:pt x="169" y="202"/>
                </a:cubicBezTo>
                <a:cubicBezTo>
                  <a:pt x="169" y="200"/>
                  <a:pt x="168" y="198"/>
                  <a:pt x="168" y="197"/>
                </a:cubicBezTo>
                <a:cubicBezTo>
                  <a:pt x="168" y="200"/>
                  <a:pt x="167" y="204"/>
                  <a:pt x="168" y="197"/>
                </a:cubicBezTo>
                <a:cubicBezTo>
                  <a:pt x="168" y="196"/>
                  <a:pt x="168" y="196"/>
                  <a:pt x="168" y="196"/>
                </a:cubicBezTo>
                <a:cubicBezTo>
                  <a:pt x="168" y="195"/>
                  <a:pt x="168" y="194"/>
                  <a:pt x="168" y="194"/>
                </a:cubicBezTo>
                <a:cubicBezTo>
                  <a:pt x="168" y="194"/>
                  <a:pt x="168" y="195"/>
                  <a:pt x="168" y="195"/>
                </a:cubicBezTo>
                <a:cubicBezTo>
                  <a:pt x="169" y="192"/>
                  <a:pt x="169" y="189"/>
                  <a:pt x="169" y="185"/>
                </a:cubicBezTo>
                <a:cubicBezTo>
                  <a:pt x="170" y="183"/>
                  <a:pt x="170" y="182"/>
                  <a:pt x="170" y="181"/>
                </a:cubicBezTo>
                <a:cubicBezTo>
                  <a:pt x="171" y="178"/>
                  <a:pt x="171" y="176"/>
                  <a:pt x="172" y="173"/>
                </a:cubicBezTo>
                <a:cubicBezTo>
                  <a:pt x="174" y="165"/>
                  <a:pt x="177" y="157"/>
                  <a:pt x="180" y="150"/>
                </a:cubicBezTo>
                <a:cubicBezTo>
                  <a:pt x="180" y="148"/>
                  <a:pt x="181" y="146"/>
                  <a:pt x="182" y="144"/>
                </a:cubicBezTo>
                <a:cubicBezTo>
                  <a:pt x="186" y="150"/>
                  <a:pt x="190" y="156"/>
                  <a:pt x="195" y="162"/>
                </a:cubicBezTo>
                <a:cubicBezTo>
                  <a:pt x="204" y="174"/>
                  <a:pt x="216" y="187"/>
                  <a:pt x="231" y="191"/>
                </a:cubicBezTo>
                <a:cubicBezTo>
                  <a:pt x="251" y="197"/>
                  <a:pt x="271" y="186"/>
                  <a:pt x="274" y="165"/>
                </a:cubicBezTo>
                <a:cubicBezTo>
                  <a:pt x="276" y="149"/>
                  <a:pt x="271" y="134"/>
                  <a:pt x="264" y="121"/>
                </a:cubicBezTo>
                <a:cubicBezTo>
                  <a:pt x="259" y="111"/>
                  <a:pt x="254" y="100"/>
                  <a:pt x="248" y="90"/>
                </a:cubicBezTo>
                <a:cubicBezTo>
                  <a:pt x="243" y="80"/>
                  <a:pt x="237" y="70"/>
                  <a:pt x="232" y="60"/>
                </a:cubicBezTo>
                <a:cubicBezTo>
                  <a:pt x="225" y="47"/>
                  <a:pt x="219" y="33"/>
                  <a:pt x="210" y="21"/>
                </a:cubicBezTo>
                <a:cubicBezTo>
                  <a:pt x="204" y="14"/>
                  <a:pt x="197" y="10"/>
                  <a:pt x="189" y="7"/>
                </a:cubicBezTo>
                <a:cubicBezTo>
                  <a:pt x="188" y="7"/>
                  <a:pt x="186" y="6"/>
                  <a:pt x="185" y="6"/>
                </a:cubicBezTo>
                <a:cubicBezTo>
                  <a:pt x="182" y="5"/>
                  <a:pt x="179" y="4"/>
                  <a:pt x="176" y="3"/>
                </a:cubicBezTo>
                <a:cubicBezTo>
                  <a:pt x="166" y="0"/>
                  <a:pt x="158" y="0"/>
                  <a:pt x="147" y="1"/>
                </a:cubicBezTo>
                <a:lnTo>
                  <a:pt x="126" y="3"/>
                </a:lnTo>
                <a:cubicBezTo>
                  <a:pt x="112" y="4"/>
                  <a:pt x="97" y="6"/>
                  <a:pt x="83" y="7"/>
                </a:cubicBezTo>
                <a:cubicBezTo>
                  <a:pt x="76" y="8"/>
                  <a:pt x="69" y="9"/>
                  <a:pt x="62" y="10"/>
                </a:cubicBezTo>
                <a:cubicBezTo>
                  <a:pt x="52" y="12"/>
                  <a:pt x="41" y="13"/>
                  <a:pt x="32" y="17"/>
                </a:cubicBezTo>
                <a:cubicBezTo>
                  <a:pt x="16" y="25"/>
                  <a:pt x="3" y="37"/>
                  <a:pt x="1" y="56"/>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38" name="Freeform 2674"/>
          <p:cNvSpPr>
            <a:spLocks/>
          </p:cNvSpPr>
          <p:nvPr userDrawn="1"/>
        </p:nvSpPr>
        <p:spPr bwMode="auto">
          <a:xfrm>
            <a:off x="7397992" y="4707557"/>
            <a:ext cx="7658" cy="1532"/>
          </a:xfrm>
          <a:custGeom>
            <a:avLst/>
            <a:gdLst>
              <a:gd name="T0" fmla="*/ 11 w 11"/>
              <a:gd name="T1" fmla="*/ 2 h 2"/>
              <a:gd name="T2" fmla="*/ 9 w 11"/>
              <a:gd name="T3" fmla="*/ 2 h 2"/>
              <a:gd name="T4" fmla="*/ 0 w 11"/>
              <a:gd name="T5" fmla="*/ 0 h 2"/>
              <a:gd name="T6" fmla="*/ 11 w 11"/>
              <a:gd name="T7" fmla="*/ 2 h 2"/>
            </a:gdLst>
            <a:ahLst/>
            <a:cxnLst>
              <a:cxn ang="0">
                <a:pos x="T0" y="T1"/>
              </a:cxn>
              <a:cxn ang="0">
                <a:pos x="T2" y="T3"/>
              </a:cxn>
              <a:cxn ang="0">
                <a:pos x="T4" y="T5"/>
              </a:cxn>
              <a:cxn ang="0">
                <a:pos x="T6" y="T7"/>
              </a:cxn>
            </a:cxnLst>
            <a:rect l="0" t="0" r="r" b="b"/>
            <a:pathLst>
              <a:path w="11" h="2">
                <a:moveTo>
                  <a:pt x="11" y="2"/>
                </a:moveTo>
                <a:cubicBezTo>
                  <a:pt x="10" y="2"/>
                  <a:pt x="9" y="2"/>
                  <a:pt x="9" y="2"/>
                </a:cubicBezTo>
                <a:cubicBezTo>
                  <a:pt x="6" y="1"/>
                  <a:pt x="3" y="1"/>
                  <a:pt x="0" y="0"/>
                </a:cubicBezTo>
                <a:cubicBezTo>
                  <a:pt x="3" y="1"/>
                  <a:pt x="7" y="2"/>
                  <a:pt x="11" y="2"/>
                </a:cubicBezTo>
                <a:close/>
              </a:path>
            </a:pathLst>
          </a:custGeom>
          <a:solidFill>
            <a:srgbClr val="E42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39" name="Freeform 2675"/>
          <p:cNvSpPr>
            <a:spLocks/>
          </p:cNvSpPr>
          <p:nvPr userDrawn="1"/>
        </p:nvSpPr>
        <p:spPr bwMode="auto">
          <a:xfrm>
            <a:off x="7479161" y="4762693"/>
            <a:ext cx="0" cy="1532"/>
          </a:xfrm>
          <a:custGeom>
            <a:avLst/>
            <a:gdLst>
              <a:gd name="T0" fmla="*/ 2 h 2"/>
              <a:gd name="T1" fmla="*/ 0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0"/>
                </a:cubicBezTo>
                <a:cubicBezTo>
                  <a:pt x="0" y="1"/>
                  <a:pt x="0" y="1"/>
                  <a:pt x="0" y="1"/>
                </a:cubicBezTo>
                <a:cubicBezTo>
                  <a:pt x="0" y="1"/>
                  <a:pt x="0" y="1"/>
                  <a:pt x="0" y="2"/>
                </a:cubicBezTo>
                <a:close/>
              </a:path>
            </a:pathLst>
          </a:custGeom>
          <a:solidFill>
            <a:srgbClr val="E42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40" name="Freeform 2676"/>
          <p:cNvSpPr>
            <a:spLocks/>
          </p:cNvSpPr>
          <p:nvPr userDrawn="1"/>
        </p:nvSpPr>
        <p:spPr bwMode="auto">
          <a:xfrm>
            <a:off x="7480694" y="4767288"/>
            <a:ext cx="0" cy="1532"/>
          </a:xfrm>
          <a:custGeom>
            <a:avLst/>
            <a:gdLst>
              <a:gd name="T0" fmla="*/ 1 w 1"/>
              <a:gd name="T1" fmla="*/ 1 h 2"/>
              <a:gd name="T2" fmla="*/ 1 w 1"/>
              <a:gd name="T3" fmla="*/ 2 h 2"/>
              <a:gd name="T4" fmla="*/ 0 w 1"/>
              <a:gd name="T5" fmla="*/ 0 h 2"/>
              <a:gd name="T6" fmla="*/ 0 w 1"/>
              <a:gd name="T7" fmla="*/ 1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1" y="1"/>
                  <a:pt x="1" y="2"/>
                  <a:pt x="1" y="2"/>
                </a:cubicBezTo>
                <a:cubicBezTo>
                  <a:pt x="1" y="1"/>
                  <a:pt x="0" y="1"/>
                  <a:pt x="0" y="0"/>
                </a:cubicBezTo>
                <a:cubicBezTo>
                  <a:pt x="0" y="0"/>
                  <a:pt x="0" y="1"/>
                  <a:pt x="0" y="1"/>
                </a:cubicBezTo>
                <a:cubicBezTo>
                  <a:pt x="0" y="1"/>
                  <a:pt x="1" y="1"/>
                  <a:pt x="1" y="1"/>
                </a:cubicBezTo>
                <a:close/>
              </a:path>
            </a:pathLst>
          </a:custGeom>
          <a:solidFill>
            <a:srgbClr val="E42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41" name="Freeform 2677"/>
          <p:cNvSpPr>
            <a:spLocks/>
          </p:cNvSpPr>
          <p:nvPr userDrawn="1"/>
        </p:nvSpPr>
        <p:spPr bwMode="auto">
          <a:xfrm>
            <a:off x="7479161" y="4762693"/>
            <a:ext cx="0" cy="1532"/>
          </a:xfrm>
          <a:custGeom>
            <a:avLst/>
            <a:gdLst>
              <a:gd name="T0" fmla="*/ 2 h 2"/>
              <a:gd name="T1" fmla="*/ 0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0"/>
                </a:cubicBezTo>
                <a:cubicBezTo>
                  <a:pt x="0" y="1"/>
                  <a:pt x="0" y="1"/>
                  <a:pt x="0" y="1"/>
                </a:cubicBezTo>
                <a:cubicBezTo>
                  <a:pt x="0" y="1"/>
                  <a:pt x="0" y="1"/>
                  <a:pt x="0" y="2"/>
                </a:cubicBezTo>
                <a:close/>
              </a:path>
            </a:pathLst>
          </a:custGeom>
          <a:solidFill>
            <a:srgbClr val="E42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42" name="Freeform 2678"/>
          <p:cNvSpPr>
            <a:spLocks/>
          </p:cNvSpPr>
          <p:nvPr userDrawn="1"/>
        </p:nvSpPr>
        <p:spPr bwMode="auto">
          <a:xfrm>
            <a:off x="7480694" y="4767288"/>
            <a:ext cx="0" cy="1532"/>
          </a:xfrm>
          <a:custGeom>
            <a:avLst/>
            <a:gdLst>
              <a:gd name="T0" fmla="*/ 1 w 1"/>
              <a:gd name="T1" fmla="*/ 1 h 2"/>
              <a:gd name="T2" fmla="*/ 1 w 1"/>
              <a:gd name="T3" fmla="*/ 2 h 2"/>
              <a:gd name="T4" fmla="*/ 0 w 1"/>
              <a:gd name="T5" fmla="*/ 0 h 2"/>
              <a:gd name="T6" fmla="*/ 0 w 1"/>
              <a:gd name="T7" fmla="*/ 1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1" y="1"/>
                  <a:pt x="1" y="2"/>
                  <a:pt x="1" y="2"/>
                </a:cubicBezTo>
                <a:cubicBezTo>
                  <a:pt x="1" y="1"/>
                  <a:pt x="0" y="1"/>
                  <a:pt x="0" y="0"/>
                </a:cubicBezTo>
                <a:cubicBezTo>
                  <a:pt x="0" y="0"/>
                  <a:pt x="0" y="1"/>
                  <a:pt x="0" y="1"/>
                </a:cubicBezTo>
                <a:cubicBezTo>
                  <a:pt x="0" y="1"/>
                  <a:pt x="1" y="1"/>
                  <a:pt x="1" y="1"/>
                </a:cubicBezTo>
                <a:close/>
              </a:path>
            </a:pathLst>
          </a:custGeom>
          <a:solidFill>
            <a:srgbClr val="E42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43" name="Freeform 2679"/>
          <p:cNvSpPr>
            <a:spLocks/>
          </p:cNvSpPr>
          <p:nvPr userDrawn="1"/>
        </p:nvSpPr>
        <p:spPr bwMode="auto">
          <a:xfrm>
            <a:off x="7445467" y="4655484"/>
            <a:ext cx="165408" cy="165408"/>
          </a:xfrm>
          <a:custGeom>
            <a:avLst/>
            <a:gdLst>
              <a:gd name="T0" fmla="*/ 66 w 276"/>
              <a:gd name="T1" fmla="*/ 81 h 278"/>
              <a:gd name="T2" fmla="*/ 8 w 276"/>
              <a:gd name="T3" fmla="*/ 161 h 278"/>
              <a:gd name="T4" fmla="*/ 51 w 276"/>
              <a:gd name="T5" fmla="*/ 255 h 278"/>
              <a:gd name="T6" fmla="*/ 168 w 276"/>
              <a:gd name="T7" fmla="*/ 270 h 278"/>
              <a:gd name="T8" fmla="*/ 276 w 276"/>
              <a:gd name="T9" fmla="*/ 270 h 278"/>
              <a:gd name="T10" fmla="*/ 276 w 276"/>
              <a:gd name="T11" fmla="*/ 268 h 278"/>
              <a:gd name="T12" fmla="*/ 210 w 276"/>
              <a:gd name="T13" fmla="*/ 220 h 278"/>
              <a:gd name="T14" fmla="*/ 164 w 276"/>
              <a:gd name="T15" fmla="*/ 225 h 278"/>
              <a:gd name="T16" fmla="*/ 153 w 276"/>
              <a:gd name="T17" fmla="*/ 226 h 278"/>
              <a:gd name="T18" fmla="*/ 151 w 276"/>
              <a:gd name="T19" fmla="*/ 226 h 278"/>
              <a:gd name="T20" fmla="*/ 129 w 276"/>
              <a:gd name="T21" fmla="*/ 226 h 278"/>
              <a:gd name="T22" fmla="*/ 106 w 276"/>
              <a:gd name="T23" fmla="*/ 223 h 278"/>
              <a:gd name="T24" fmla="*/ 105 w 276"/>
              <a:gd name="T25" fmla="*/ 223 h 278"/>
              <a:gd name="T26" fmla="*/ 95 w 276"/>
              <a:gd name="T27" fmla="*/ 220 h 278"/>
              <a:gd name="T28" fmla="*/ 85 w 276"/>
              <a:gd name="T29" fmla="*/ 215 h 278"/>
              <a:gd name="T30" fmla="*/ 69 w 276"/>
              <a:gd name="T31" fmla="*/ 204 h 278"/>
              <a:gd name="T32" fmla="*/ 63 w 276"/>
              <a:gd name="T33" fmla="*/ 196 h 278"/>
              <a:gd name="T34" fmla="*/ 63 w 276"/>
              <a:gd name="T35" fmla="*/ 196 h 278"/>
              <a:gd name="T36" fmla="*/ 59 w 276"/>
              <a:gd name="T37" fmla="*/ 189 h 278"/>
              <a:gd name="T38" fmla="*/ 59 w 276"/>
              <a:gd name="T39" fmla="*/ 192 h 278"/>
              <a:gd name="T40" fmla="*/ 58 w 276"/>
              <a:gd name="T41" fmla="*/ 188 h 278"/>
              <a:gd name="T42" fmla="*/ 58 w 276"/>
              <a:gd name="T43" fmla="*/ 187 h 278"/>
              <a:gd name="T44" fmla="*/ 57 w 276"/>
              <a:gd name="T45" fmla="*/ 182 h 278"/>
              <a:gd name="T46" fmla="*/ 57 w 276"/>
              <a:gd name="T47" fmla="*/ 182 h 278"/>
              <a:gd name="T48" fmla="*/ 57 w 276"/>
              <a:gd name="T49" fmla="*/ 181 h 278"/>
              <a:gd name="T50" fmla="*/ 57 w 276"/>
              <a:gd name="T51" fmla="*/ 179 h 278"/>
              <a:gd name="T52" fmla="*/ 57 w 276"/>
              <a:gd name="T53" fmla="*/ 180 h 278"/>
              <a:gd name="T54" fmla="*/ 58 w 276"/>
              <a:gd name="T55" fmla="*/ 170 h 278"/>
              <a:gd name="T56" fmla="*/ 59 w 276"/>
              <a:gd name="T57" fmla="*/ 166 h 278"/>
              <a:gd name="T58" fmla="*/ 61 w 276"/>
              <a:gd name="T59" fmla="*/ 158 h 278"/>
              <a:gd name="T60" fmla="*/ 69 w 276"/>
              <a:gd name="T61" fmla="*/ 135 h 278"/>
              <a:gd name="T62" fmla="*/ 71 w 276"/>
              <a:gd name="T63" fmla="*/ 129 h 278"/>
              <a:gd name="T64" fmla="*/ 84 w 276"/>
              <a:gd name="T65" fmla="*/ 147 h 278"/>
              <a:gd name="T66" fmla="*/ 120 w 276"/>
              <a:gd name="T67" fmla="*/ 176 h 278"/>
              <a:gd name="T68" fmla="*/ 163 w 276"/>
              <a:gd name="T69" fmla="*/ 150 h 278"/>
              <a:gd name="T70" fmla="*/ 153 w 276"/>
              <a:gd name="T71" fmla="*/ 106 h 278"/>
              <a:gd name="T72" fmla="*/ 137 w 276"/>
              <a:gd name="T73" fmla="*/ 75 h 278"/>
              <a:gd name="T74" fmla="*/ 121 w 276"/>
              <a:gd name="T75" fmla="*/ 45 h 278"/>
              <a:gd name="T76" fmla="*/ 99 w 276"/>
              <a:gd name="T77" fmla="*/ 6 h 278"/>
              <a:gd name="T78" fmla="*/ 92 w 276"/>
              <a:gd name="T79" fmla="*/ 0 h 278"/>
              <a:gd name="T80" fmla="*/ 66 w 276"/>
              <a:gd name="T81" fmla="*/ 81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76" h="278">
                <a:moveTo>
                  <a:pt x="66" y="81"/>
                </a:moveTo>
                <a:cubicBezTo>
                  <a:pt x="31" y="106"/>
                  <a:pt x="16" y="114"/>
                  <a:pt x="8" y="161"/>
                </a:cubicBezTo>
                <a:cubicBezTo>
                  <a:pt x="0" y="204"/>
                  <a:pt x="14" y="232"/>
                  <a:pt x="51" y="255"/>
                </a:cubicBezTo>
                <a:cubicBezTo>
                  <a:pt x="88" y="278"/>
                  <a:pt x="126" y="275"/>
                  <a:pt x="168" y="270"/>
                </a:cubicBezTo>
                <a:cubicBezTo>
                  <a:pt x="193" y="267"/>
                  <a:pt x="248" y="258"/>
                  <a:pt x="276" y="270"/>
                </a:cubicBezTo>
                <a:cubicBezTo>
                  <a:pt x="276" y="270"/>
                  <a:pt x="276" y="269"/>
                  <a:pt x="276" y="268"/>
                </a:cubicBezTo>
                <a:cubicBezTo>
                  <a:pt x="270" y="237"/>
                  <a:pt x="242" y="216"/>
                  <a:pt x="210" y="220"/>
                </a:cubicBezTo>
                <a:cubicBezTo>
                  <a:pt x="195" y="222"/>
                  <a:pt x="180" y="224"/>
                  <a:pt x="164" y="225"/>
                </a:cubicBezTo>
                <a:cubicBezTo>
                  <a:pt x="160" y="226"/>
                  <a:pt x="156" y="226"/>
                  <a:pt x="153" y="226"/>
                </a:cubicBezTo>
                <a:cubicBezTo>
                  <a:pt x="152" y="226"/>
                  <a:pt x="151" y="226"/>
                  <a:pt x="151" y="226"/>
                </a:cubicBezTo>
                <a:cubicBezTo>
                  <a:pt x="144" y="227"/>
                  <a:pt x="135" y="226"/>
                  <a:pt x="129" y="226"/>
                </a:cubicBezTo>
                <a:cubicBezTo>
                  <a:pt x="121" y="225"/>
                  <a:pt x="113" y="224"/>
                  <a:pt x="106" y="223"/>
                </a:cubicBezTo>
                <a:cubicBezTo>
                  <a:pt x="105" y="223"/>
                  <a:pt x="105" y="223"/>
                  <a:pt x="105" y="223"/>
                </a:cubicBezTo>
                <a:cubicBezTo>
                  <a:pt x="102" y="222"/>
                  <a:pt x="98" y="221"/>
                  <a:pt x="95" y="220"/>
                </a:cubicBezTo>
                <a:cubicBezTo>
                  <a:pt x="92" y="218"/>
                  <a:pt x="89" y="217"/>
                  <a:pt x="85" y="215"/>
                </a:cubicBezTo>
                <a:cubicBezTo>
                  <a:pt x="82" y="213"/>
                  <a:pt x="72" y="204"/>
                  <a:pt x="69" y="204"/>
                </a:cubicBezTo>
                <a:cubicBezTo>
                  <a:pt x="67" y="201"/>
                  <a:pt x="65" y="199"/>
                  <a:pt x="63" y="196"/>
                </a:cubicBezTo>
                <a:cubicBezTo>
                  <a:pt x="63" y="196"/>
                  <a:pt x="63" y="196"/>
                  <a:pt x="63" y="196"/>
                </a:cubicBezTo>
                <a:cubicBezTo>
                  <a:pt x="61" y="193"/>
                  <a:pt x="60" y="191"/>
                  <a:pt x="59" y="189"/>
                </a:cubicBezTo>
                <a:cubicBezTo>
                  <a:pt x="59" y="190"/>
                  <a:pt x="59" y="191"/>
                  <a:pt x="59" y="192"/>
                </a:cubicBezTo>
                <a:cubicBezTo>
                  <a:pt x="59" y="192"/>
                  <a:pt x="59" y="190"/>
                  <a:pt x="58" y="188"/>
                </a:cubicBezTo>
                <a:cubicBezTo>
                  <a:pt x="57" y="184"/>
                  <a:pt x="57" y="185"/>
                  <a:pt x="58" y="187"/>
                </a:cubicBezTo>
                <a:cubicBezTo>
                  <a:pt x="58" y="185"/>
                  <a:pt x="57" y="183"/>
                  <a:pt x="57" y="182"/>
                </a:cubicBezTo>
                <a:cubicBezTo>
                  <a:pt x="57" y="185"/>
                  <a:pt x="56" y="189"/>
                  <a:pt x="57" y="182"/>
                </a:cubicBezTo>
                <a:cubicBezTo>
                  <a:pt x="57" y="181"/>
                  <a:pt x="57" y="181"/>
                  <a:pt x="57" y="181"/>
                </a:cubicBezTo>
                <a:cubicBezTo>
                  <a:pt x="57" y="180"/>
                  <a:pt x="57" y="179"/>
                  <a:pt x="57" y="179"/>
                </a:cubicBezTo>
                <a:cubicBezTo>
                  <a:pt x="57" y="180"/>
                  <a:pt x="57" y="180"/>
                  <a:pt x="57" y="180"/>
                </a:cubicBezTo>
                <a:cubicBezTo>
                  <a:pt x="57" y="177"/>
                  <a:pt x="58" y="174"/>
                  <a:pt x="58" y="170"/>
                </a:cubicBezTo>
                <a:cubicBezTo>
                  <a:pt x="59" y="168"/>
                  <a:pt x="59" y="167"/>
                  <a:pt x="59" y="166"/>
                </a:cubicBezTo>
                <a:cubicBezTo>
                  <a:pt x="60" y="163"/>
                  <a:pt x="60" y="161"/>
                  <a:pt x="61" y="158"/>
                </a:cubicBezTo>
                <a:cubicBezTo>
                  <a:pt x="63" y="150"/>
                  <a:pt x="66" y="142"/>
                  <a:pt x="69" y="135"/>
                </a:cubicBezTo>
                <a:cubicBezTo>
                  <a:pt x="69" y="133"/>
                  <a:pt x="70" y="131"/>
                  <a:pt x="71" y="129"/>
                </a:cubicBezTo>
                <a:cubicBezTo>
                  <a:pt x="75" y="135"/>
                  <a:pt x="79" y="141"/>
                  <a:pt x="84" y="147"/>
                </a:cubicBezTo>
                <a:cubicBezTo>
                  <a:pt x="93" y="159"/>
                  <a:pt x="105" y="172"/>
                  <a:pt x="120" y="176"/>
                </a:cubicBezTo>
                <a:cubicBezTo>
                  <a:pt x="140" y="182"/>
                  <a:pt x="160" y="171"/>
                  <a:pt x="163" y="150"/>
                </a:cubicBezTo>
                <a:cubicBezTo>
                  <a:pt x="165" y="134"/>
                  <a:pt x="160" y="119"/>
                  <a:pt x="153" y="106"/>
                </a:cubicBezTo>
                <a:cubicBezTo>
                  <a:pt x="148" y="96"/>
                  <a:pt x="143" y="85"/>
                  <a:pt x="137" y="75"/>
                </a:cubicBezTo>
                <a:cubicBezTo>
                  <a:pt x="132" y="65"/>
                  <a:pt x="126" y="55"/>
                  <a:pt x="121" y="45"/>
                </a:cubicBezTo>
                <a:cubicBezTo>
                  <a:pt x="114" y="32"/>
                  <a:pt x="108" y="18"/>
                  <a:pt x="99" y="6"/>
                </a:cubicBezTo>
                <a:cubicBezTo>
                  <a:pt x="97" y="4"/>
                  <a:pt x="95" y="2"/>
                  <a:pt x="92" y="0"/>
                </a:cubicBezTo>
                <a:cubicBezTo>
                  <a:pt x="99" y="31"/>
                  <a:pt x="97" y="59"/>
                  <a:pt x="66" y="81"/>
                </a:cubicBezTo>
                <a:close/>
              </a:path>
            </a:pathLst>
          </a:custGeom>
          <a:solidFill>
            <a:srgbClr val="00A6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44" name="Freeform 2680"/>
          <p:cNvSpPr>
            <a:spLocks/>
          </p:cNvSpPr>
          <p:nvPr userDrawn="1"/>
        </p:nvSpPr>
        <p:spPr bwMode="auto">
          <a:xfrm>
            <a:off x="7404116" y="4663142"/>
            <a:ext cx="38289" cy="18379"/>
          </a:xfrm>
          <a:custGeom>
            <a:avLst/>
            <a:gdLst>
              <a:gd name="T0" fmla="*/ 6 w 63"/>
              <a:gd name="T1" fmla="*/ 15 h 31"/>
              <a:gd name="T2" fmla="*/ 3 w 63"/>
              <a:gd name="T3" fmla="*/ 18 h 31"/>
              <a:gd name="T4" fmla="*/ 7 w 63"/>
              <a:gd name="T5" fmla="*/ 30 h 31"/>
              <a:gd name="T6" fmla="*/ 11 w 63"/>
              <a:gd name="T7" fmla="*/ 31 h 31"/>
              <a:gd name="T8" fmla="*/ 14 w 63"/>
              <a:gd name="T9" fmla="*/ 31 h 31"/>
              <a:gd name="T10" fmla="*/ 15 w 63"/>
              <a:gd name="T11" fmla="*/ 31 h 31"/>
              <a:gd name="T12" fmla="*/ 19 w 63"/>
              <a:gd name="T13" fmla="*/ 31 h 31"/>
              <a:gd name="T14" fmla="*/ 21 w 63"/>
              <a:gd name="T15" fmla="*/ 30 h 31"/>
              <a:gd name="T16" fmla="*/ 32 w 63"/>
              <a:gd name="T17" fmla="*/ 29 h 31"/>
              <a:gd name="T18" fmla="*/ 43 w 63"/>
              <a:gd name="T19" fmla="*/ 27 h 31"/>
              <a:gd name="T20" fmla="*/ 48 w 63"/>
              <a:gd name="T21" fmla="*/ 26 h 31"/>
              <a:gd name="T22" fmla="*/ 51 w 63"/>
              <a:gd name="T23" fmla="*/ 26 h 31"/>
              <a:gd name="T24" fmla="*/ 56 w 63"/>
              <a:gd name="T25" fmla="*/ 23 h 31"/>
              <a:gd name="T26" fmla="*/ 59 w 63"/>
              <a:gd name="T27" fmla="*/ 21 h 31"/>
              <a:gd name="T28" fmla="*/ 62 w 63"/>
              <a:gd name="T29" fmla="*/ 11 h 31"/>
              <a:gd name="T30" fmla="*/ 55 w 63"/>
              <a:gd name="T31" fmla="*/ 2 h 31"/>
              <a:gd name="T32" fmla="*/ 54 w 63"/>
              <a:gd name="T33" fmla="*/ 2 h 31"/>
              <a:gd name="T34" fmla="*/ 53 w 63"/>
              <a:gd name="T35" fmla="*/ 2 h 31"/>
              <a:gd name="T36" fmla="*/ 38 w 63"/>
              <a:gd name="T37" fmla="*/ 2 h 31"/>
              <a:gd name="T38" fmla="*/ 27 w 63"/>
              <a:gd name="T39" fmla="*/ 4 h 31"/>
              <a:gd name="T40" fmla="*/ 14 w 63"/>
              <a:gd name="T41" fmla="*/ 9 h 31"/>
              <a:gd name="T42" fmla="*/ 8 w 63"/>
              <a:gd name="T43" fmla="*/ 13 h 31"/>
              <a:gd name="T44" fmla="*/ 8 w 63"/>
              <a:gd name="T45" fmla="*/ 13 h 31"/>
              <a:gd name="T46" fmla="*/ 6 w 63"/>
              <a:gd name="T47"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 h="31">
                <a:moveTo>
                  <a:pt x="6" y="15"/>
                </a:moveTo>
                <a:cubicBezTo>
                  <a:pt x="5" y="15"/>
                  <a:pt x="4" y="17"/>
                  <a:pt x="3" y="18"/>
                </a:cubicBezTo>
                <a:cubicBezTo>
                  <a:pt x="0" y="22"/>
                  <a:pt x="2" y="29"/>
                  <a:pt x="7" y="30"/>
                </a:cubicBezTo>
                <a:cubicBezTo>
                  <a:pt x="9" y="30"/>
                  <a:pt x="10" y="31"/>
                  <a:pt x="11" y="31"/>
                </a:cubicBezTo>
                <a:cubicBezTo>
                  <a:pt x="12" y="31"/>
                  <a:pt x="13" y="31"/>
                  <a:pt x="14" y="31"/>
                </a:cubicBezTo>
                <a:cubicBezTo>
                  <a:pt x="14" y="31"/>
                  <a:pt x="15" y="31"/>
                  <a:pt x="15" y="31"/>
                </a:cubicBezTo>
                <a:cubicBezTo>
                  <a:pt x="16" y="31"/>
                  <a:pt x="17" y="31"/>
                  <a:pt x="19" y="31"/>
                </a:cubicBezTo>
                <a:cubicBezTo>
                  <a:pt x="19" y="30"/>
                  <a:pt x="20" y="30"/>
                  <a:pt x="21" y="30"/>
                </a:cubicBezTo>
                <a:cubicBezTo>
                  <a:pt x="25" y="30"/>
                  <a:pt x="28" y="29"/>
                  <a:pt x="32" y="29"/>
                </a:cubicBezTo>
                <a:cubicBezTo>
                  <a:pt x="36" y="28"/>
                  <a:pt x="39" y="27"/>
                  <a:pt x="43" y="27"/>
                </a:cubicBezTo>
                <a:cubicBezTo>
                  <a:pt x="45" y="27"/>
                  <a:pt x="47" y="26"/>
                  <a:pt x="48" y="26"/>
                </a:cubicBezTo>
                <a:cubicBezTo>
                  <a:pt x="49" y="26"/>
                  <a:pt x="50" y="26"/>
                  <a:pt x="51" y="26"/>
                </a:cubicBezTo>
                <a:cubicBezTo>
                  <a:pt x="53" y="25"/>
                  <a:pt x="55" y="24"/>
                  <a:pt x="56" y="23"/>
                </a:cubicBezTo>
                <a:cubicBezTo>
                  <a:pt x="57" y="22"/>
                  <a:pt x="58" y="22"/>
                  <a:pt x="59" y="21"/>
                </a:cubicBezTo>
                <a:cubicBezTo>
                  <a:pt x="62" y="19"/>
                  <a:pt x="63" y="14"/>
                  <a:pt x="62" y="11"/>
                </a:cubicBezTo>
                <a:cubicBezTo>
                  <a:pt x="61" y="7"/>
                  <a:pt x="59" y="4"/>
                  <a:pt x="55" y="2"/>
                </a:cubicBezTo>
                <a:cubicBezTo>
                  <a:pt x="57" y="3"/>
                  <a:pt x="57" y="3"/>
                  <a:pt x="54" y="2"/>
                </a:cubicBezTo>
                <a:cubicBezTo>
                  <a:pt x="53" y="2"/>
                  <a:pt x="53" y="2"/>
                  <a:pt x="53" y="2"/>
                </a:cubicBezTo>
                <a:cubicBezTo>
                  <a:pt x="48" y="0"/>
                  <a:pt x="43" y="1"/>
                  <a:pt x="38" y="2"/>
                </a:cubicBezTo>
                <a:cubicBezTo>
                  <a:pt x="34" y="3"/>
                  <a:pt x="30" y="3"/>
                  <a:pt x="27" y="4"/>
                </a:cubicBezTo>
                <a:cubicBezTo>
                  <a:pt x="22" y="6"/>
                  <a:pt x="18" y="7"/>
                  <a:pt x="14" y="9"/>
                </a:cubicBezTo>
                <a:cubicBezTo>
                  <a:pt x="12" y="10"/>
                  <a:pt x="10" y="11"/>
                  <a:pt x="8" y="13"/>
                </a:cubicBezTo>
                <a:cubicBezTo>
                  <a:pt x="8" y="13"/>
                  <a:pt x="8" y="13"/>
                  <a:pt x="8" y="13"/>
                </a:cubicBezTo>
                <a:cubicBezTo>
                  <a:pt x="7" y="14"/>
                  <a:pt x="6" y="14"/>
                  <a:pt x="6"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45" name="Freeform 2681"/>
          <p:cNvSpPr>
            <a:spLocks/>
          </p:cNvSpPr>
          <p:nvPr userDrawn="1"/>
        </p:nvSpPr>
        <p:spPr bwMode="auto">
          <a:xfrm>
            <a:off x="7459254" y="4655484"/>
            <a:ext cx="27568" cy="15316"/>
          </a:xfrm>
          <a:custGeom>
            <a:avLst/>
            <a:gdLst>
              <a:gd name="T0" fmla="*/ 0 w 46"/>
              <a:gd name="T1" fmla="*/ 14 h 25"/>
              <a:gd name="T2" fmla="*/ 2 w 46"/>
              <a:gd name="T3" fmla="*/ 18 h 25"/>
              <a:gd name="T4" fmla="*/ 7 w 46"/>
              <a:gd name="T5" fmla="*/ 22 h 25"/>
              <a:gd name="T6" fmla="*/ 9 w 46"/>
              <a:gd name="T7" fmla="*/ 23 h 25"/>
              <a:gd name="T8" fmla="*/ 6 w 46"/>
              <a:gd name="T9" fmla="*/ 22 h 25"/>
              <a:gd name="T10" fmla="*/ 23 w 46"/>
              <a:gd name="T11" fmla="*/ 25 h 25"/>
              <a:gd name="T12" fmla="*/ 30 w 46"/>
              <a:gd name="T13" fmla="*/ 25 h 25"/>
              <a:gd name="T14" fmla="*/ 36 w 46"/>
              <a:gd name="T15" fmla="*/ 24 h 25"/>
              <a:gd name="T16" fmla="*/ 41 w 46"/>
              <a:gd name="T17" fmla="*/ 22 h 25"/>
              <a:gd name="T18" fmla="*/ 45 w 46"/>
              <a:gd name="T19" fmla="*/ 18 h 25"/>
              <a:gd name="T20" fmla="*/ 46 w 46"/>
              <a:gd name="T21" fmla="*/ 12 h 25"/>
              <a:gd name="T22" fmla="*/ 44 w 46"/>
              <a:gd name="T23" fmla="*/ 5 h 25"/>
              <a:gd name="T24" fmla="*/ 30 w 46"/>
              <a:gd name="T25" fmla="*/ 0 h 25"/>
              <a:gd name="T26" fmla="*/ 22 w 46"/>
              <a:gd name="T27" fmla="*/ 0 h 25"/>
              <a:gd name="T28" fmla="*/ 17 w 46"/>
              <a:gd name="T29" fmla="*/ 1 h 25"/>
              <a:gd name="T30" fmla="*/ 14 w 46"/>
              <a:gd name="T31" fmla="*/ 1 h 25"/>
              <a:gd name="T32" fmla="*/ 11 w 46"/>
              <a:gd name="T33" fmla="*/ 2 h 25"/>
              <a:gd name="T34" fmla="*/ 5 w 46"/>
              <a:gd name="T35" fmla="*/ 4 h 25"/>
              <a:gd name="T36" fmla="*/ 0 w 46"/>
              <a:gd name="T3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25">
                <a:moveTo>
                  <a:pt x="0" y="14"/>
                </a:moveTo>
                <a:cubicBezTo>
                  <a:pt x="0" y="15"/>
                  <a:pt x="1" y="17"/>
                  <a:pt x="2" y="18"/>
                </a:cubicBezTo>
                <a:cubicBezTo>
                  <a:pt x="3" y="20"/>
                  <a:pt x="5" y="21"/>
                  <a:pt x="7" y="22"/>
                </a:cubicBezTo>
                <a:cubicBezTo>
                  <a:pt x="7" y="22"/>
                  <a:pt x="8" y="23"/>
                  <a:pt x="9" y="23"/>
                </a:cubicBezTo>
                <a:cubicBezTo>
                  <a:pt x="8" y="22"/>
                  <a:pt x="7" y="22"/>
                  <a:pt x="6" y="22"/>
                </a:cubicBezTo>
                <a:cubicBezTo>
                  <a:pt x="11" y="25"/>
                  <a:pt x="18" y="25"/>
                  <a:pt x="23" y="25"/>
                </a:cubicBezTo>
                <a:cubicBezTo>
                  <a:pt x="26" y="25"/>
                  <a:pt x="28" y="25"/>
                  <a:pt x="30" y="25"/>
                </a:cubicBezTo>
                <a:cubicBezTo>
                  <a:pt x="32" y="25"/>
                  <a:pt x="34" y="25"/>
                  <a:pt x="36" y="24"/>
                </a:cubicBezTo>
                <a:cubicBezTo>
                  <a:pt x="37" y="24"/>
                  <a:pt x="39" y="23"/>
                  <a:pt x="41" y="22"/>
                </a:cubicBezTo>
                <a:cubicBezTo>
                  <a:pt x="42" y="21"/>
                  <a:pt x="44" y="20"/>
                  <a:pt x="45" y="18"/>
                </a:cubicBezTo>
                <a:cubicBezTo>
                  <a:pt x="46" y="16"/>
                  <a:pt x="46" y="14"/>
                  <a:pt x="46" y="12"/>
                </a:cubicBezTo>
                <a:cubicBezTo>
                  <a:pt x="46" y="9"/>
                  <a:pt x="45" y="7"/>
                  <a:pt x="44" y="5"/>
                </a:cubicBezTo>
                <a:cubicBezTo>
                  <a:pt x="40" y="1"/>
                  <a:pt x="35" y="0"/>
                  <a:pt x="30" y="0"/>
                </a:cubicBezTo>
                <a:cubicBezTo>
                  <a:pt x="28" y="0"/>
                  <a:pt x="25" y="0"/>
                  <a:pt x="22" y="0"/>
                </a:cubicBezTo>
                <a:cubicBezTo>
                  <a:pt x="20" y="1"/>
                  <a:pt x="19" y="1"/>
                  <a:pt x="17" y="1"/>
                </a:cubicBezTo>
                <a:cubicBezTo>
                  <a:pt x="16" y="1"/>
                  <a:pt x="15" y="1"/>
                  <a:pt x="14" y="1"/>
                </a:cubicBezTo>
                <a:cubicBezTo>
                  <a:pt x="13" y="1"/>
                  <a:pt x="12" y="2"/>
                  <a:pt x="11" y="2"/>
                </a:cubicBezTo>
                <a:cubicBezTo>
                  <a:pt x="9" y="3"/>
                  <a:pt x="7" y="4"/>
                  <a:pt x="5" y="4"/>
                </a:cubicBezTo>
                <a:cubicBezTo>
                  <a:pt x="2" y="6"/>
                  <a:pt x="0" y="10"/>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46" name="Freeform 2701"/>
          <p:cNvSpPr>
            <a:spLocks/>
          </p:cNvSpPr>
          <p:nvPr userDrawn="1"/>
        </p:nvSpPr>
        <p:spPr bwMode="auto">
          <a:xfrm>
            <a:off x="6564826" y="4494672"/>
            <a:ext cx="232796" cy="341537"/>
          </a:xfrm>
          <a:custGeom>
            <a:avLst/>
            <a:gdLst>
              <a:gd name="T0" fmla="*/ 379 w 390"/>
              <a:gd name="T1" fmla="*/ 154 h 574"/>
              <a:gd name="T2" fmla="*/ 323 w 390"/>
              <a:gd name="T3" fmla="*/ 86 h 574"/>
              <a:gd name="T4" fmla="*/ 263 w 390"/>
              <a:gd name="T5" fmla="*/ 32 h 574"/>
              <a:gd name="T6" fmla="*/ 102 w 390"/>
              <a:gd name="T7" fmla="*/ 36 h 574"/>
              <a:gd name="T8" fmla="*/ 15 w 390"/>
              <a:gd name="T9" fmla="*/ 342 h 574"/>
              <a:gd name="T10" fmla="*/ 24 w 390"/>
              <a:gd name="T11" fmla="*/ 446 h 574"/>
              <a:gd name="T12" fmla="*/ 29 w 390"/>
              <a:gd name="T13" fmla="*/ 498 h 574"/>
              <a:gd name="T14" fmla="*/ 52 w 390"/>
              <a:gd name="T15" fmla="*/ 562 h 574"/>
              <a:gd name="T16" fmla="*/ 99 w 390"/>
              <a:gd name="T17" fmla="*/ 557 h 574"/>
              <a:gd name="T18" fmla="*/ 107 w 390"/>
              <a:gd name="T19" fmla="*/ 503 h 574"/>
              <a:gd name="T20" fmla="*/ 103 w 390"/>
              <a:gd name="T21" fmla="*/ 461 h 574"/>
              <a:gd name="T22" fmla="*/ 95 w 390"/>
              <a:gd name="T23" fmla="*/ 376 h 574"/>
              <a:gd name="T24" fmla="*/ 89 w 390"/>
              <a:gd name="T25" fmla="*/ 292 h 574"/>
              <a:gd name="T26" fmla="*/ 88 w 390"/>
              <a:gd name="T27" fmla="*/ 255 h 574"/>
              <a:gd name="T28" fmla="*/ 88 w 390"/>
              <a:gd name="T29" fmla="*/ 239 h 574"/>
              <a:gd name="T30" fmla="*/ 88 w 390"/>
              <a:gd name="T31" fmla="*/ 236 h 574"/>
              <a:gd name="T32" fmla="*/ 88 w 390"/>
              <a:gd name="T33" fmla="*/ 224 h 574"/>
              <a:gd name="T34" fmla="*/ 93 w 390"/>
              <a:gd name="T35" fmla="*/ 188 h 574"/>
              <a:gd name="T36" fmla="*/ 96 w 390"/>
              <a:gd name="T37" fmla="*/ 172 h 574"/>
              <a:gd name="T38" fmla="*/ 97 w 390"/>
              <a:gd name="T39" fmla="*/ 170 h 574"/>
              <a:gd name="T40" fmla="*/ 100 w 390"/>
              <a:gd name="T41" fmla="*/ 159 h 574"/>
              <a:gd name="T42" fmla="*/ 107 w 390"/>
              <a:gd name="T43" fmla="*/ 143 h 574"/>
              <a:gd name="T44" fmla="*/ 111 w 390"/>
              <a:gd name="T45" fmla="*/ 136 h 574"/>
              <a:gd name="T46" fmla="*/ 112 w 390"/>
              <a:gd name="T47" fmla="*/ 135 h 574"/>
              <a:gd name="T48" fmla="*/ 130 w 390"/>
              <a:gd name="T49" fmla="*/ 112 h 574"/>
              <a:gd name="T50" fmla="*/ 139 w 390"/>
              <a:gd name="T51" fmla="*/ 105 h 574"/>
              <a:gd name="T52" fmla="*/ 152 w 390"/>
              <a:gd name="T53" fmla="*/ 96 h 574"/>
              <a:gd name="T54" fmla="*/ 158 w 390"/>
              <a:gd name="T55" fmla="*/ 93 h 574"/>
              <a:gd name="T56" fmla="*/ 172 w 390"/>
              <a:gd name="T57" fmla="*/ 88 h 574"/>
              <a:gd name="T58" fmla="*/ 173 w 390"/>
              <a:gd name="T59" fmla="*/ 88 h 574"/>
              <a:gd name="T60" fmla="*/ 181 w 390"/>
              <a:gd name="T61" fmla="*/ 86 h 574"/>
              <a:gd name="T62" fmla="*/ 189 w 390"/>
              <a:gd name="T63" fmla="*/ 86 h 574"/>
              <a:gd name="T64" fmla="*/ 189 w 390"/>
              <a:gd name="T65" fmla="*/ 86 h 574"/>
              <a:gd name="T66" fmla="*/ 203 w 390"/>
              <a:gd name="T67" fmla="*/ 88 h 574"/>
              <a:gd name="T68" fmla="*/ 204 w 390"/>
              <a:gd name="T69" fmla="*/ 89 h 574"/>
              <a:gd name="T70" fmla="*/ 214 w 390"/>
              <a:gd name="T71" fmla="*/ 93 h 574"/>
              <a:gd name="T72" fmla="*/ 218 w 390"/>
              <a:gd name="T73" fmla="*/ 95 h 574"/>
              <a:gd name="T74" fmla="*/ 224 w 390"/>
              <a:gd name="T75" fmla="*/ 99 h 574"/>
              <a:gd name="T76" fmla="*/ 239 w 390"/>
              <a:gd name="T77" fmla="*/ 110 h 574"/>
              <a:gd name="T78" fmla="*/ 251 w 390"/>
              <a:gd name="T79" fmla="*/ 122 h 574"/>
              <a:gd name="T80" fmla="*/ 254 w 390"/>
              <a:gd name="T81" fmla="*/ 125 h 574"/>
              <a:gd name="T82" fmla="*/ 261 w 390"/>
              <a:gd name="T83" fmla="*/ 132 h 574"/>
              <a:gd name="T84" fmla="*/ 325 w 390"/>
              <a:gd name="T85" fmla="*/ 206 h 574"/>
              <a:gd name="T86" fmla="*/ 375 w 390"/>
              <a:gd name="T87" fmla="*/ 204 h 574"/>
              <a:gd name="T88" fmla="*/ 379 w 390"/>
              <a:gd name="T89" fmla="*/ 15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90" h="574">
                <a:moveTo>
                  <a:pt x="379" y="154"/>
                </a:moveTo>
                <a:cubicBezTo>
                  <a:pt x="363" y="130"/>
                  <a:pt x="342" y="108"/>
                  <a:pt x="323" y="86"/>
                </a:cubicBezTo>
                <a:cubicBezTo>
                  <a:pt x="305" y="66"/>
                  <a:pt x="286" y="46"/>
                  <a:pt x="263" y="32"/>
                </a:cubicBezTo>
                <a:cubicBezTo>
                  <a:pt x="212" y="0"/>
                  <a:pt x="153" y="3"/>
                  <a:pt x="102" y="36"/>
                </a:cubicBezTo>
                <a:cubicBezTo>
                  <a:pt x="0" y="102"/>
                  <a:pt x="7" y="235"/>
                  <a:pt x="15" y="342"/>
                </a:cubicBezTo>
                <a:cubicBezTo>
                  <a:pt x="17" y="376"/>
                  <a:pt x="20" y="411"/>
                  <a:pt x="24" y="446"/>
                </a:cubicBezTo>
                <a:cubicBezTo>
                  <a:pt x="25" y="463"/>
                  <a:pt x="27" y="481"/>
                  <a:pt x="29" y="498"/>
                </a:cubicBezTo>
                <a:cubicBezTo>
                  <a:pt x="32" y="521"/>
                  <a:pt x="32" y="546"/>
                  <a:pt x="52" y="562"/>
                </a:cubicBezTo>
                <a:cubicBezTo>
                  <a:pt x="65" y="574"/>
                  <a:pt x="88" y="571"/>
                  <a:pt x="99" y="557"/>
                </a:cubicBezTo>
                <a:cubicBezTo>
                  <a:pt x="111" y="540"/>
                  <a:pt x="109" y="523"/>
                  <a:pt x="107" y="503"/>
                </a:cubicBezTo>
                <a:cubicBezTo>
                  <a:pt x="106" y="489"/>
                  <a:pt x="105" y="475"/>
                  <a:pt x="103" y="461"/>
                </a:cubicBezTo>
                <a:cubicBezTo>
                  <a:pt x="100" y="432"/>
                  <a:pt x="98" y="404"/>
                  <a:pt x="95" y="376"/>
                </a:cubicBezTo>
                <a:cubicBezTo>
                  <a:pt x="93" y="348"/>
                  <a:pt x="91" y="320"/>
                  <a:pt x="89" y="292"/>
                </a:cubicBezTo>
                <a:cubicBezTo>
                  <a:pt x="89" y="279"/>
                  <a:pt x="88" y="267"/>
                  <a:pt x="88" y="255"/>
                </a:cubicBezTo>
                <a:cubicBezTo>
                  <a:pt x="88" y="249"/>
                  <a:pt x="88" y="244"/>
                  <a:pt x="88" y="239"/>
                </a:cubicBezTo>
                <a:cubicBezTo>
                  <a:pt x="88" y="238"/>
                  <a:pt x="88" y="237"/>
                  <a:pt x="88" y="236"/>
                </a:cubicBezTo>
                <a:cubicBezTo>
                  <a:pt x="88" y="232"/>
                  <a:pt x="88" y="228"/>
                  <a:pt x="88" y="224"/>
                </a:cubicBezTo>
                <a:cubicBezTo>
                  <a:pt x="89" y="212"/>
                  <a:pt x="90" y="200"/>
                  <a:pt x="93" y="188"/>
                </a:cubicBezTo>
                <a:cubicBezTo>
                  <a:pt x="94" y="183"/>
                  <a:pt x="95" y="177"/>
                  <a:pt x="96" y="172"/>
                </a:cubicBezTo>
                <a:cubicBezTo>
                  <a:pt x="96" y="171"/>
                  <a:pt x="96" y="171"/>
                  <a:pt x="97" y="170"/>
                </a:cubicBezTo>
                <a:cubicBezTo>
                  <a:pt x="98" y="166"/>
                  <a:pt x="99" y="163"/>
                  <a:pt x="100" y="159"/>
                </a:cubicBezTo>
                <a:cubicBezTo>
                  <a:pt x="103" y="153"/>
                  <a:pt x="105" y="148"/>
                  <a:pt x="107" y="143"/>
                </a:cubicBezTo>
                <a:cubicBezTo>
                  <a:pt x="109" y="141"/>
                  <a:pt x="110" y="138"/>
                  <a:pt x="111" y="136"/>
                </a:cubicBezTo>
                <a:cubicBezTo>
                  <a:pt x="111" y="136"/>
                  <a:pt x="112" y="135"/>
                  <a:pt x="112" y="135"/>
                </a:cubicBezTo>
                <a:cubicBezTo>
                  <a:pt x="117" y="127"/>
                  <a:pt x="123" y="119"/>
                  <a:pt x="130" y="112"/>
                </a:cubicBezTo>
                <a:cubicBezTo>
                  <a:pt x="131" y="111"/>
                  <a:pt x="138" y="106"/>
                  <a:pt x="139" y="105"/>
                </a:cubicBezTo>
                <a:cubicBezTo>
                  <a:pt x="143" y="102"/>
                  <a:pt x="147" y="99"/>
                  <a:pt x="152" y="96"/>
                </a:cubicBezTo>
                <a:cubicBezTo>
                  <a:pt x="145" y="100"/>
                  <a:pt x="155" y="94"/>
                  <a:pt x="158" y="93"/>
                </a:cubicBezTo>
                <a:cubicBezTo>
                  <a:pt x="163" y="91"/>
                  <a:pt x="167" y="89"/>
                  <a:pt x="172" y="88"/>
                </a:cubicBezTo>
                <a:cubicBezTo>
                  <a:pt x="173" y="88"/>
                  <a:pt x="173" y="88"/>
                  <a:pt x="173" y="88"/>
                </a:cubicBezTo>
                <a:cubicBezTo>
                  <a:pt x="176" y="87"/>
                  <a:pt x="179" y="87"/>
                  <a:pt x="181" y="86"/>
                </a:cubicBezTo>
                <a:cubicBezTo>
                  <a:pt x="184" y="86"/>
                  <a:pt x="186" y="86"/>
                  <a:pt x="189" y="86"/>
                </a:cubicBezTo>
                <a:cubicBezTo>
                  <a:pt x="189" y="86"/>
                  <a:pt x="189" y="86"/>
                  <a:pt x="189" y="86"/>
                </a:cubicBezTo>
                <a:cubicBezTo>
                  <a:pt x="194" y="87"/>
                  <a:pt x="198" y="87"/>
                  <a:pt x="203" y="88"/>
                </a:cubicBezTo>
                <a:cubicBezTo>
                  <a:pt x="203" y="88"/>
                  <a:pt x="203" y="88"/>
                  <a:pt x="204" y="89"/>
                </a:cubicBezTo>
                <a:cubicBezTo>
                  <a:pt x="207" y="90"/>
                  <a:pt x="210" y="91"/>
                  <a:pt x="214" y="93"/>
                </a:cubicBezTo>
                <a:cubicBezTo>
                  <a:pt x="215" y="93"/>
                  <a:pt x="217" y="94"/>
                  <a:pt x="218" y="95"/>
                </a:cubicBezTo>
                <a:cubicBezTo>
                  <a:pt x="217" y="95"/>
                  <a:pt x="223" y="98"/>
                  <a:pt x="224" y="99"/>
                </a:cubicBezTo>
                <a:cubicBezTo>
                  <a:pt x="229" y="102"/>
                  <a:pt x="234" y="106"/>
                  <a:pt x="239" y="110"/>
                </a:cubicBezTo>
                <a:cubicBezTo>
                  <a:pt x="243" y="114"/>
                  <a:pt x="247" y="118"/>
                  <a:pt x="251" y="122"/>
                </a:cubicBezTo>
                <a:cubicBezTo>
                  <a:pt x="252" y="123"/>
                  <a:pt x="254" y="125"/>
                  <a:pt x="254" y="125"/>
                </a:cubicBezTo>
                <a:cubicBezTo>
                  <a:pt x="256" y="128"/>
                  <a:pt x="258" y="130"/>
                  <a:pt x="261" y="132"/>
                </a:cubicBezTo>
                <a:cubicBezTo>
                  <a:pt x="282" y="157"/>
                  <a:pt x="301" y="184"/>
                  <a:pt x="325" y="206"/>
                </a:cubicBezTo>
                <a:cubicBezTo>
                  <a:pt x="339" y="219"/>
                  <a:pt x="362" y="216"/>
                  <a:pt x="375" y="204"/>
                </a:cubicBezTo>
                <a:cubicBezTo>
                  <a:pt x="389" y="190"/>
                  <a:pt x="390" y="170"/>
                  <a:pt x="379" y="154"/>
                </a:cubicBezTo>
                <a:close/>
              </a:path>
            </a:pathLst>
          </a:custGeom>
          <a:solidFill>
            <a:srgbClr val="16A8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47" name="Freeform 2702"/>
          <p:cNvSpPr>
            <a:spLocks/>
          </p:cNvSpPr>
          <p:nvPr userDrawn="1"/>
        </p:nvSpPr>
        <p:spPr bwMode="auto">
          <a:xfrm>
            <a:off x="6664376" y="4519177"/>
            <a:ext cx="289464" cy="258833"/>
          </a:xfrm>
          <a:custGeom>
            <a:avLst/>
            <a:gdLst>
              <a:gd name="T0" fmla="*/ 481 w 484"/>
              <a:gd name="T1" fmla="*/ 106 h 435"/>
              <a:gd name="T2" fmla="*/ 357 w 484"/>
              <a:gd name="T3" fmla="*/ 25 h 435"/>
              <a:gd name="T4" fmla="*/ 298 w 484"/>
              <a:gd name="T5" fmla="*/ 4 h 435"/>
              <a:gd name="T6" fmla="*/ 270 w 484"/>
              <a:gd name="T7" fmla="*/ 19 h 435"/>
              <a:gd name="T8" fmla="*/ 242 w 484"/>
              <a:gd name="T9" fmla="*/ 38 h 435"/>
              <a:gd name="T10" fmla="*/ 223 w 484"/>
              <a:gd name="T11" fmla="*/ 49 h 435"/>
              <a:gd name="T12" fmla="*/ 196 w 484"/>
              <a:gd name="T13" fmla="*/ 69 h 435"/>
              <a:gd name="T14" fmla="*/ 108 w 484"/>
              <a:gd name="T15" fmla="*/ 129 h 435"/>
              <a:gd name="T16" fmla="*/ 44 w 484"/>
              <a:gd name="T17" fmla="*/ 173 h 435"/>
              <a:gd name="T18" fmla="*/ 2 w 484"/>
              <a:gd name="T19" fmla="*/ 219 h 435"/>
              <a:gd name="T20" fmla="*/ 6 w 484"/>
              <a:gd name="T21" fmla="*/ 254 h 435"/>
              <a:gd name="T22" fmla="*/ 16 w 484"/>
              <a:gd name="T23" fmla="*/ 295 h 435"/>
              <a:gd name="T24" fmla="*/ 31 w 484"/>
              <a:gd name="T25" fmla="*/ 349 h 435"/>
              <a:gd name="T26" fmla="*/ 33 w 484"/>
              <a:gd name="T27" fmla="*/ 364 h 435"/>
              <a:gd name="T28" fmla="*/ 34 w 484"/>
              <a:gd name="T29" fmla="*/ 374 h 435"/>
              <a:gd name="T30" fmla="*/ 46 w 484"/>
              <a:gd name="T31" fmla="*/ 409 h 435"/>
              <a:gd name="T32" fmla="*/ 48 w 484"/>
              <a:gd name="T33" fmla="*/ 420 h 435"/>
              <a:gd name="T34" fmla="*/ 48 w 484"/>
              <a:gd name="T35" fmla="*/ 421 h 435"/>
              <a:gd name="T36" fmla="*/ 51 w 484"/>
              <a:gd name="T37" fmla="*/ 428 h 435"/>
              <a:gd name="T38" fmla="*/ 66 w 484"/>
              <a:gd name="T39" fmla="*/ 431 h 435"/>
              <a:gd name="T40" fmla="*/ 302 w 484"/>
              <a:gd name="T41" fmla="*/ 258 h 435"/>
              <a:gd name="T42" fmla="*/ 360 w 484"/>
              <a:gd name="T43" fmla="*/ 216 h 435"/>
              <a:gd name="T44" fmla="*/ 484 w 484"/>
              <a:gd name="T45" fmla="*/ 116 h 435"/>
              <a:gd name="T46" fmla="*/ 481 w 484"/>
              <a:gd name="T47" fmla="*/ 106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4" h="435">
                <a:moveTo>
                  <a:pt x="481" y="106"/>
                </a:moveTo>
                <a:cubicBezTo>
                  <a:pt x="463" y="77"/>
                  <a:pt x="378" y="37"/>
                  <a:pt x="357" y="25"/>
                </a:cubicBezTo>
                <a:cubicBezTo>
                  <a:pt x="340" y="16"/>
                  <a:pt x="318" y="0"/>
                  <a:pt x="298" y="4"/>
                </a:cubicBezTo>
                <a:cubicBezTo>
                  <a:pt x="287" y="6"/>
                  <a:pt x="278" y="13"/>
                  <a:pt x="270" y="19"/>
                </a:cubicBezTo>
                <a:cubicBezTo>
                  <a:pt x="260" y="25"/>
                  <a:pt x="251" y="32"/>
                  <a:pt x="242" y="38"/>
                </a:cubicBezTo>
                <a:cubicBezTo>
                  <a:pt x="235" y="41"/>
                  <a:pt x="229" y="45"/>
                  <a:pt x="223" y="49"/>
                </a:cubicBezTo>
                <a:cubicBezTo>
                  <a:pt x="213" y="55"/>
                  <a:pt x="205" y="62"/>
                  <a:pt x="196" y="69"/>
                </a:cubicBezTo>
                <a:lnTo>
                  <a:pt x="108" y="129"/>
                </a:lnTo>
                <a:lnTo>
                  <a:pt x="44" y="173"/>
                </a:lnTo>
                <a:cubicBezTo>
                  <a:pt x="27" y="184"/>
                  <a:pt x="6" y="197"/>
                  <a:pt x="2" y="219"/>
                </a:cubicBezTo>
                <a:cubicBezTo>
                  <a:pt x="0" y="231"/>
                  <a:pt x="4" y="243"/>
                  <a:pt x="6" y="254"/>
                </a:cubicBezTo>
                <a:cubicBezTo>
                  <a:pt x="9" y="268"/>
                  <a:pt x="13" y="281"/>
                  <a:pt x="16" y="295"/>
                </a:cubicBezTo>
                <a:cubicBezTo>
                  <a:pt x="21" y="313"/>
                  <a:pt x="26" y="331"/>
                  <a:pt x="31" y="349"/>
                </a:cubicBezTo>
                <a:cubicBezTo>
                  <a:pt x="31" y="354"/>
                  <a:pt x="32" y="359"/>
                  <a:pt x="33" y="364"/>
                </a:cubicBezTo>
                <a:cubicBezTo>
                  <a:pt x="33" y="368"/>
                  <a:pt x="34" y="371"/>
                  <a:pt x="34" y="374"/>
                </a:cubicBezTo>
                <a:cubicBezTo>
                  <a:pt x="37" y="386"/>
                  <a:pt x="40" y="399"/>
                  <a:pt x="46" y="409"/>
                </a:cubicBezTo>
                <a:cubicBezTo>
                  <a:pt x="46" y="413"/>
                  <a:pt x="46" y="416"/>
                  <a:pt x="48" y="420"/>
                </a:cubicBezTo>
                <a:cubicBezTo>
                  <a:pt x="48" y="421"/>
                  <a:pt x="48" y="421"/>
                  <a:pt x="48" y="421"/>
                </a:cubicBezTo>
                <a:cubicBezTo>
                  <a:pt x="48" y="424"/>
                  <a:pt x="49" y="426"/>
                  <a:pt x="51" y="428"/>
                </a:cubicBezTo>
                <a:cubicBezTo>
                  <a:pt x="54" y="433"/>
                  <a:pt x="60" y="435"/>
                  <a:pt x="66" y="431"/>
                </a:cubicBezTo>
                <a:cubicBezTo>
                  <a:pt x="145" y="373"/>
                  <a:pt x="224" y="316"/>
                  <a:pt x="302" y="258"/>
                </a:cubicBezTo>
                <a:cubicBezTo>
                  <a:pt x="322" y="244"/>
                  <a:pt x="341" y="230"/>
                  <a:pt x="360" y="216"/>
                </a:cubicBezTo>
                <a:cubicBezTo>
                  <a:pt x="383" y="200"/>
                  <a:pt x="484" y="146"/>
                  <a:pt x="484" y="116"/>
                </a:cubicBezTo>
                <a:cubicBezTo>
                  <a:pt x="484" y="113"/>
                  <a:pt x="483" y="109"/>
                  <a:pt x="481" y="106"/>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48" name="Freeform 2703"/>
          <p:cNvSpPr>
            <a:spLocks/>
          </p:cNvSpPr>
          <p:nvPr userDrawn="1"/>
        </p:nvSpPr>
        <p:spPr bwMode="auto">
          <a:xfrm>
            <a:off x="6695009" y="4580439"/>
            <a:ext cx="271085" cy="199102"/>
          </a:xfrm>
          <a:custGeom>
            <a:avLst/>
            <a:gdLst>
              <a:gd name="T0" fmla="*/ 451 w 455"/>
              <a:gd name="T1" fmla="*/ 14 h 336"/>
              <a:gd name="T2" fmla="*/ 423 w 455"/>
              <a:gd name="T3" fmla="*/ 9 h 336"/>
              <a:gd name="T4" fmla="*/ 378 w 455"/>
              <a:gd name="T5" fmla="*/ 42 h 336"/>
              <a:gd name="T6" fmla="*/ 193 w 455"/>
              <a:gd name="T7" fmla="*/ 176 h 336"/>
              <a:gd name="T8" fmla="*/ 93 w 455"/>
              <a:gd name="T9" fmla="*/ 248 h 336"/>
              <a:gd name="T10" fmla="*/ 43 w 455"/>
              <a:gd name="T11" fmla="*/ 285 h 336"/>
              <a:gd name="T12" fmla="*/ 1 w 455"/>
              <a:gd name="T13" fmla="*/ 327 h 336"/>
              <a:gd name="T14" fmla="*/ 8 w 455"/>
              <a:gd name="T15" fmla="*/ 336 h 336"/>
              <a:gd name="T16" fmla="*/ 54 w 455"/>
              <a:gd name="T17" fmla="*/ 314 h 336"/>
              <a:gd name="T18" fmla="*/ 101 w 455"/>
              <a:gd name="T19" fmla="*/ 281 h 336"/>
              <a:gd name="T20" fmla="*/ 194 w 455"/>
              <a:gd name="T21" fmla="*/ 214 h 336"/>
              <a:gd name="T22" fmla="*/ 375 w 455"/>
              <a:gd name="T23" fmla="*/ 83 h 336"/>
              <a:gd name="T24" fmla="*/ 418 w 455"/>
              <a:gd name="T25" fmla="*/ 52 h 336"/>
              <a:gd name="T26" fmla="*/ 451 w 455"/>
              <a:gd name="T27" fmla="*/ 14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5" h="336">
                <a:moveTo>
                  <a:pt x="451" y="14"/>
                </a:moveTo>
                <a:cubicBezTo>
                  <a:pt x="448" y="0"/>
                  <a:pt x="432" y="4"/>
                  <a:pt x="423" y="9"/>
                </a:cubicBezTo>
                <a:cubicBezTo>
                  <a:pt x="407" y="19"/>
                  <a:pt x="393" y="31"/>
                  <a:pt x="378" y="42"/>
                </a:cubicBezTo>
                <a:cubicBezTo>
                  <a:pt x="317" y="86"/>
                  <a:pt x="255" y="131"/>
                  <a:pt x="193" y="176"/>
                </a:cubicBezTo>
                <a:cubicBezTo>
                  <a:pt x="160" y="200"/>
                  <a:pt x="126" y="224"/>
                  <a:pt x="93" y="248"/>
                </a:cubicBezTo>
                <a:cubicBezTo>
                  <a:pt x="76" y="261"/>
                  <a:pt x="60" y="273"/>
                  <a:pt x="43" y="285"/>
                </a:cubicBezTo>
                <a:cubicBezTo>
                  <a:pt x="27" y="297"/>
                  <a:pt x="8" y="308"/>
                  <a:pt x="1" y="327"/>
                </a:cubicBezTo>
                <a:cubicBezTo>
                  <a:pt x="0" y="331"/>
                  <a:pt x="4" y="336"/>
                  <a:pt x="8" y="336"/>
                </a:cubicBezTo>
                <a:cubicBezTo>
                  <a:pt x="26" y="336"/>
                  <a:pt x="40" y="324"/>
                  <a:pt x="54" y="314"/>
                </a:cubicBezTo>
                <a:cubicBezTo>
                  <a:pt x="70" y="303"/>
                  <a:pt x="85" y="292"/>
                  <a:pt x="101" y="281"/>
                </a:cubicBezTo>
                <a:cubicBezTo>
                  <a:pt x="132" y="258"/>
                  <a:pt x="163" y="236"/>
                  <a:pt x="194" y="214"/>
                </a:cubicBezTo>
                <a:cubicBezTo>
                  <a:pt x="254" y="170"/>
                  <a:pt x="315" y="126"/>
                  <a:pt x="375" y="83"/>
                </a:cubicBezTo>
                <a:cubicBezTo>
                  <a:pt x="389" y="73"/>
                  <a:pt x="403" y="62"/>
                  <a:pt x="418" y="52"/>
                </a:cubicBezTo>
                <a:cubicBezTo>
                  <a:pt x="429" y="44"/>
                  <a:pt x="455" y="32"/>
                  <a:pt x="451" y="14"/>
                </a:cubicBezTo>
                <a:close/>
              </a:path>
            </a:pathLst>
          </a:custGeom>
          <a:solidFill>
            <a:srgbClr val="1C4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49" name="Freeform 2704"/>
          <p:cNvSpPr>
            <a:spLocks/>
          </p:cNvSpPr>
          <p:nvPr userDrawn="1"/>
        </p:nvSpPr>
        <p:spPr bwMode="auto">
          <a:xfrm>
            <a:off x="6832849" y="4534494"/>
            <a:ext cx="53605" cy="41352"/>
          </a:xfrm>
          <a:custGeom>
            <a:avLst/>
            <a:gdLst>
              <a:gd name="T0" fmla="*/ 90 w 91"/>
              <a:gd name="T1" fmla="*/ 46 h 71"/>
              <a:gd name="T2" fmla="*/ 71 w 91"/>
              <a:gd name="T3" fmla="*/ 26 h 71"/>
              <a:gd name="T4" fmla="*/ 56 w 91"/>
              <a:gd name="T5" fmla="*/ 17 h 71"/>
              <a:gd name="T6" fmla="*/ 22 w 91"/>
              <a:gd name="T7" fmla="*/ 1 h 71"/>
              <a:gd name="T8" fmla="*/ 7 w 91"/>
              <a:gd name="T9" fmla="*/ 5 h 71"/>
              <a:gd name="T10" fmla="*/ 2 w 91"/>
              <a:gd name="T11" fmla="*/ 20 h 71"/>
              <a:gd name="T12" fmla="*/ 5 w 91"/>
              <a:gd name="T13" fmla="*/ 27 h 71"/>
              <a:gd name="T14" fmla="*/ 10 w 91"/>
              <a:gd name="T15" fmla="*/ 34 h 71"/>
              <a:gd name="T16" fmla="*/ 15 w 91"/>
              <a:gd name="T17" fmla="*/ 40 h 71"/>
              <a:gd name="T18" fmla="*/ 33 w 91"/>
              <a:gd name="T19" fmla="*/ 54 h 71"/>
              <a:gd name="T20" fmla="*/ 48 w 91"/>
              <a:gd name="T21" fmla="*/ 63 h 71"/>
              <a:gd name="T22" fmla="*/ 60 w 91"/>
              <a:gd name="T23" fmla="*/ 68 h 71"/>
              <a:gd name="T24" fmla="*/ 77 w 91"/>
              <a:gd name="T25" fmla="*/ 68 h 71"/>
              <a:gd name="T26" fmla="*/ 88 w 91"/>
              <a:gd name="T27" fmla="*/ 60 h 71"/>
              <a:gd name="T28" fmla="*/ 90 w 91"/>
              <a:gd name="T29" fmla="*/ 4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1" h="71">
                <a:moveTo>
                  <a:pt x="90" y="46"/>
                </a:moveTo>
                <a:cubicBezTo>
                  <a:pt x="87" y="38"/>
                  <a:pt x="79" y="30"/>
                  <a:pt x="71" y="26"/>
                </a:cubicBezTo>
                <a:cubicBezTo>
                  <a:pt x="66" y="23"/>
                  <a:pt x="61" y="20"/>
                  <a:pt x="56" y="17"/>
                </a:cubicBezTo>
                <a:cubicBezTo>
                  <a:pt x="45" y="11"/>
                  <a:pt x="34" y="4"/>
                  <a:pt x="22" y="1"/>
                </a:cubicBezTo>
                <a:cubicBezTo>
                  <a:pt x="16" y="0"/>
                  <a:pt x="11" y="1"/>
                  <a:pt x="7" y="5"/>
                </a:cubicBezTo>
                <a:cubicBezTo>
                  <a:pt x="3" y="9"/>
                  <a:pt x="0" y="15"/>
                  <a:pt x="2" y="20"/>
                </a:cubicBezTo>
                <a:cubicBezTo>
                  <a:pt x="3" y="23"/>
                  <a:pt x="4" y="25"/>
                  <a:pt x="5" y="27"/>
                </a:cubicBezTo>
                <a:cubicBezTo>
                  <a:pt x="6" y="30"/>
                  <a:pt x="8" y="32"/>
                  <a:pt x="10" y="34"/>
                </a:cubicBezTo>
                <a:cubicBezTo>
                  <a:pt x="12" y="36"/>
                  <a:pt x="13" y="38"/>
                  <a:pt x="15" y="40"/>
                </a:cubicBezTo>
                <a:cubicBezTo>
                  <a:pt x="21" y="45"/>
                  <a:pt x="27" y="50"/>
                  <a:pt x="33" y="54"/>
                </a:cubicBezTo>
                <a:cubicBezTo>
                  <a:pt x="38" y="57"/>
                  <a:pt x="43" y="60"/>
                  <a:pt x="48" y="63"/>
                </a:cubicBezTo>
                <a:cubicBezTo>
                  <a:pt x="52" y="65"/>
                  <a:pt x="56" y="67"/>
                  <a:pt x="60" y="68"/>
                </a:cubicBezTo>
                <a:cubicBezTo>
                  <a:pt x="65" y="69"/>
                  <a:pt x="72" y="71"/>
                  <a:pt x="77" y="68"/>
                </a:cubicBezTo>
                <a:cubicBezTo>
                  <a:pt x="81" y="67"/>
                  <a:pt x="86" y="64"/>
                  <a:pt x="88" y="60"/>
                </a:cubicBezTo>
                <a:cubicBezTo>
                  <a:pt x="90" y="56"/>
                  <a:pt x="91" y="51"/>
                  <a:pt x="90" y="46"/>
                </a:cubicBezTo>
                <a:close/>
              </a:path>
            </a:pathLst>
          </a:custGeom>
          <a:solidFill>
            <a:srgbClr val="90D2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50" name="Freeform 2705"/>
          <p:cNvSpPr>
            <a:spLocks/>
          </p:cNvSpPr>
          <p:nvPr userDrawn="1"/>
        </p:nvSpPr>
        <p:spPr bwMode="auto">
          <a:xfrm>
            <a:off x="6895641" y="4571251"/>
            <a:ext cx="21442" cy="21442"/>
          </a:xfrm>
          <a:custGeom>
            <a:avLst/>
            <a:gdLst>
              <a:gd name="T0" fmla="*/ 37 w 38"/>
              <a:gd name="T1" fmla="*/ 17 h 36"/>
              <a:gd name="T2" fmla="*/ 36 w 38"/>
              <a:gd name="T3" fmla="*/ 14 h 36"/>
              <a:gd name="T4" fmla="*/ 36 w 38"/>
              <a:gd name="T5" fmla="*/ 13 h 36"/>
              <a:gd name="T6" fmla="*/ 34 w 38"/>
              <a:gd name="T7" fmla="*/ 12 h 36"/>
              <a:gd name="T8" fmla="*/ 32 w 38"/>
              <a:gd name="T9" fmla="*/ 9 h 36"/>
              <a:gd name="T10" fmla="*/ 29 w 38"/>
              <a:gd name="T11" fmla="*/ 6 h 36"/>
              <a:gd name="T12" fmla="*/ 29 w 38"/>
              <a:gd name="T13" fmla="*/ 6 h 36"/>
              <a:gd name="T14" fmla="*/ 28 w 38"/>
              <a:gd name="T15" fmla="*/ 6 h 36"/>
              <a:gd name="T16" fmla="*/ 23 w 38"/>
              <a:gd name="T17" fmla="*/ 3 h 36"/>
              <a:gd name="T18" fmla="*/ 22 w 38"/>
              <a:gd name="T19" fmla="*/ 3 h 36"/>
              <a:gd name="T20" fmla="*/ 22 w 38"/>
              <a:gd name="T21" fmla="*/ 3 h 36"/>
              <a:gd name="T22" fmla="*/ 18 w 38"/>
              <a:gd name="T23" fmla="*/ 1 h 36"/>
              <a:gd name="T24" fmla="*/ 11 w 38"/>
              <a:gd name="T25" fmla="*/ 1 h 36"/>
              <a:gd name="T26" fmla="*/ 6 w 38"/>
              <a:gd name="T27" fmla="*/ 3 h 36"/>
              <a:gd name="T28" fmla="*/ 2 w 38"/>
              <a:gd name="T29" fmla="*/ 7 h 36"/>
              <a:gd name="T30" fmla="*/ 0 w 38"/>
              <a:gd name="T31" fmla="*/ 15 h 36"/>
              <a:gd name="T32" fmla="*/ 1 w 38"/>
              <a:gd name="T33" fmla="*/ 21 h 36"/>
              <a:gd name="T34" fmla="*/ 3 w 38"/>
              <a:gd name="T35" fmla="*/ 25 h 36"/>
              <a:gd name="T36" fmla="*/ 4 w 38"/>
              <a:gd name="T37" fmla="*/ 26 h 36"/>
              <a:gd name="T38" fmla="*/ 7 w 38"/>
              <a:gd name="T39" fmla="*/ 30 h 36"/>
              <a:gd name="T40" fmla="*/ 14 w 38"/>
              <a:gd name="T41" fmla="*/ 35 h 36"/>
              <a:gd name="T42" fmla="*/ 15 w 38"/>
              <a:gd name="T43" fmla="*/ 35 h 36"/>
              <a:gd name="T44" fmla="*/ 16 w 38"/>
              <a:gd name="T45" fmla="*/ 35 h 36"/>
              <a:gd name="T46" fmla="*/ 25 w 38"/>
              <a:gd name="T47" fmla="*/ 35 h 36"/>
              <a:gd name="T48" fmla="*/ 30 w 38"/>
              <a:gd name="T49" fmla="*/ 33 h 36"/>
              <a:gd name="T50" fmla="*/ 30 w 38"/>
              <a:gd name="T51" fmla="*/ 33 h 36"/>
              <a:gd name="T52" fmla="*/ 33 w 38"/>
              <a:gd name="T53" fmla="*/ 31 h 36"/>
              <a:gd name="T54" fmla="*/ 36 w 38"/>
              <a:gd name="T55" fmla="*/ 28 h 36"/>
              <a:gd name="T56" fmla="*/ 36 w 38"/>
              <a:gd name="T57" fmla="*/ 27 h 36"/>
              <a:gd name="T58" fmla="*/ 37 w 38"/>
              <a:gd name="T59" fmla="*/ 24 h 36"/>
              <a:gd name="T60" fmla="*/ 38 w 38"/>
              <a:gd name="T61" fmla="*/ 21 h 36"/>
              <a:gd name="T62" fmla="*/ 37 w 38"/>
              <a:gd name="T63" fmla="*/ 1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36">
                <a:moveTo>
                  <a:pt x="37" y="17"/>
                </a:moveTo>
                <a:cubicBezTo>
                  <a:pt x="37" y="16"/>
                  <a:pt x="36" y="15"/>
                  <a:pt x="36" y="14"/>
                </a:cubicBezTo>
                <a:cubicBezTo>
                  <a:pt x="36" y="14"/>
                  <a:pt x="36" y="13"/>
                  <a:pt x="36" y="13"/>
                </a:cubicBezTo>
                <a:cubicBezTo>
                  <a:pt x="35" y="13"/>
                  <a:pt x="35" y="12"/>
                  <a:pt x="34" y="12"/>
                </a:cubicBezTo>
                <a:cubicBezTo>
                  <a:pt x="34" y="11"/>
                  <a:pt x="33" y="10"/>
                  <a:pt x="32" y="9"/>
                </a:cubicBezTo>
                <a:cubicBezTo>
                  <a:pt x="31" y="8"/>
                  <a:pt x="30" y="7"/>
                  <a:pt x="29" y="6"/>
                </a:cubicBezTo>
                <a:lnTo>
                  <a:pt x="29" y="6"/>
                </a:lnTo>
                <a:cubicBezTo>
                  <a:pt x="28" y="6"/>
                  <a:pt x="28" y="6"/>
                  <a:pt x="28" y="6"/>
                </a:cubicBezTo>
                <a:cubicBezTo>
                  <a:pt x="27" y="4"/>
                  <a:pt x="25" y="3"/>
                  <a:pt x="23" y="3"/>
                </a:cubicBezTo>
                <a:cubicBezTo>
                  <a:pt x="22" y="3"/>
                  <a:pt x="22" y="3"/>
                  <a:pt x="22" y="3"/>
                </a:cubicBezTo>
                <a:cubicBezTo>
                  <a:pt x="22" y="3"/>
                  <a:pt x="22" y="3"/>
                  <a:pt x="22" y="3"/>
                </a:cubicBezTo>
                <a:cubicBezTo>
                  <a:pt x="21" y="2"/>
                  <a:pt x="20" y="1"/>
                  <a:pt x="18" y="1"/>
                </a:cubicBezTo>
                <a:cubicBezTo>
                  <a:pt x="16" y="0"/>
                  <a:pt x="13" y="0"/>
                  <a:pt x="11" y="1"/>
                </a:cubicBezTo>
                <a:cubicBezTo>
                  <a:pt x="9" y="1"/>
                  <a:pt x="7" y="2"/>
                  <a:pt x="6" y="3"/>
                </a:cubicBezTo>
                <a:cubicBezTo>
                  <a:pt x="4" y="4"/>
                  <a:pt x="3" y="6"/>
                  <a:pt x="2" y="7"/>
                </a:cubicBezTo>
                <a:cubicBezTo>
                  <a:pt x="1" y="10"/>
                  <a:pt x="0" y="12"/>
                  <a:pt x="0" y="15"/>
                </a:cubicBezTo>
                <a:cubicBezTo>
                  <a:pt x="0" y="16"/>
                  <a:pt x="1" y="19"/>
                  <a:pt x="1" y="21"/>
                </a:cubicBezTo>
                <a:cubicBezTo>
                  <a:pt x="2" y="22"/>
                  <a:pt x="2" y="24"/>
                  <a:pt x="3" y="25"/>
                </a:cubicBezTo>
                <a:cubicBezTo>
                  <a:pt x="3" y="26"/>
                  <a:pt x="4" y="26"/>
                  <a:pt x="4" y="26"/>
                </a:cubicBezTo>
                <a:cubicBezTo>
                  <a:pt x="4" y="28"/>
                  <a:pt x="6" y="30"/>
                  <a:pt x="7" y="30"/>
                </a:cubicBezTo>
                <a:cubicBezTo>
                  <a:pt x="9" y="33"/>
                  <a:pt x="11" y="33"/>
                  <a:pt x="14" y="35"/>
                </a:cubicBezTo>
                <a:cubicBezTo>
                  <a:pt x="14" y="35"/>
                  <a:pt x="15" y="35"/>
                  <a:pt x="15" y="35"/>
                </a:cubicBezTo>
                <a:cubicBezTo>
                  <a:pt x="16" y="35"/>
                  <a:pt x="16" y="35"/>
                  <a:pt x="16" y="35"/>
                </a:cubicBezTo>
                <a:cubicBezTo>
                  <a:pt x="20" y="36"/>
                  <a:pt x="22" y="36"/>
                  <a:pt x="25" y="35"/>
                </a:cubicBezTo>
                <a:cubicBezTo>
                  <a:pt x="27" y="35"/>
                  <a:pt x="28" y="34"/>
                  <a:pt x="30" y="33"/>
                </a:cubicBezTo>
                <a:cubicBezTo>
                  <a:pt x="30" y="33"/>
                  <a:pt x="30" y="33"/>
                  <a:pt x="30" y="33"/>
                </a:cubicBezTo>
                <a:cubicBezTo>
                  <a:pt x="31" y="32"/>
                  <a:pt x="33" y="31"/>
                  <a:pt x="33" y="31"/>
                </a:cubicBezTo>
                <a:cubicBezTo>
                  <a:pt x="34" y="30"/>
                  <a:pt x="35" y="29"/>
                  <a:pt x="36" y="28"/>
                </a:cubicBezTo>
                <a:cubicBezTo>
                  <a:pt x="36" y="27"/>
                  <a:pt x="36" y="27"/>
                  <a:pt x="36" y="27"/>
                </a:cubicBezTo>
                <a:cubicBezTo>
                  <a:pt x="36" y="27"/>
                  <a:pt x="37" y="25"/>
                  <a:pt x="37" y="24"/>
                </a:cubicBezTo>
                <a:cubicBezTo>
                  <a:pt x="38" y="23"/>
                  <a:pt x="38" y="22"/>
                  <a:pt x="38" y="21"/>
                </a:cubicBezTo>
                <a:cubicBezTo>
                  <a:pt x="38" y="19"/>
                  <a:pt x="38" y="18"/>
                  <a:pt x="37" y="17"/>
                </a:cubicBezTo>
                <a:close/>
              </a:path>
            </a:pathLst>
          </a:custGeom>
          <a:solidFill>
            <a:srgbClr val="90D2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51" name="Freeform 2706"/>
          <p:cNvSpPr>
            <a:spLocks/>
          </p:cNvSpPr>
          <p:nvPr userDrawn="1"/>
        </p:nvSpPr>
        <p:spPr bwMode="auto">
          <a:xfrm>
            <a:off x="6695007" y="4664675"/>
            <a:ext cx="29100" cy="39820"/>
          </a:xfrm>
          <a:custGeom>
            <a:avLst/>
            <a:gdLst>
              <a:gd name="T0" fmla="*/ 49 w 50"/>
              <a:gd name="T1" fmla="*/ 25 h 68"/>
              <a:gd name="T2" fmla="*/ 46 w 50"/>
              <a:gd name="T3" fmla="*/ 18 h 68"/>
              <a:gd name="T4" fmla="*/ 40 w 50"/>
              <a:gd name="T5" fmla="*/ 10 h 68"/>
              <a:gd name="T6" fmla="*/ 32 w 50"/>
              <a:gd name="T7" fmla="*/ 4 h 68"/>
              <a:gd name="T8" fmla="*/ 24 w 50"/>
              <a:gd name="T9" fmla="*/ 0 h 68"/>
              <a:gd name="T10" fmla="*/ 19 w 50"/>
              <a:gd name="T11" fmla="*/ 0 h 68"/>
              <a:gd name="T12" fmla="*/ 14 w 50"/>
              <a:gd name="T13" fmla="*/ 0 h 68"/>
              <a:gd name="T14" fmla="*/ 4 w 50"/>
              <a:gd name="T15" fmla="*/ 7 h 68"/>
              <a:gd name="T16" fmla="*/ 0 w 50"/>
              <a:gd name="T17" fmla="*/ 16 h 68"/>
              <a:gd name="T18" fmla="*/ 2 w 50"/>
              <a:gd name="T19" fmla="*/ 29 h 68"/>
              <a:gd name="T20" fmla="*/ 3 w 50"/>
              <a:gd name="T21" fmla="*/ 30 h 68"/>
              <a:gd name="T22" fmla="*/ 4 w 50"/>
              <a:gd name="T23" fmla="*/ 36 h 68"/>
              <a:gd name="T24" fmla="*/ 4 w 50"/>
              <a:gd name="T25" fmla="*/ 31 h 68"/>
              <a:gd name="T26" fmla="*/ 4 w 50"/>
              <a:gd name="T27" fmla="*/ 31 h 68"/>
              <a:gd name="T28" fmla="*/ 5 w 50"/>
              <a:gd name="T29" fmla="*/ 42 h 68"/>
              <a:gd name="T30" fmla="*/ 5 w 50"/>
              <a:gd name="T31" fmla="*/ 41 h 68"/>
              <a:gd name="T32" fmla="*/ 9 w 50"/>
              <a:gd name="T33" fmla="*/ 55 h 68"/>
              <a:gd name="T34" fmla="*/ 14 w 50"/>
              <a:gd name="T35" fmla="*/ 62 h 68"/>
              <a:gd name="T36" fmla="*/ 30 w 50"/>
              <a:gd name="T37" fmla="*/ 68 h 68"/>
              <a:gd name="T38" fmla="*/ 33 w 50"/>
              <a:gd name="T39" fmla="*/ 67 h 68"/>
              <a:gd name="T40" fmla="*/ 34 w 50"/>
              <a:gd name="T41" fmla="*/ 67 h 68"/>
              <a:gd name="T42" fmla="*/ 33 w 50"/>
              <a:gd name="T43" fmla="*/ 67 h 68"/>
              <a:gd name="T44" fmla="*/ 35 w 50"/>
              <a:gd name="T45" fmla="*/ 67 h 68"/>
              <a:gd name="T46" fmla="*/ 39 w 50"/>
              <a:gd name="T47" fmla="*/ 64 h 68"/>
              <a:gd name="T48" fmla="*/ 44 w 50"/>
              <a:gd name="T49" fmla="*/ 60 h 68"/>
              <a:gd name="T50" fmla="*/ 47 w 50"/>
              <a:gd name="T51" fmla="*/ 52 h 68"/>
              <a:gd name="T52" fmla="*/ 49 w 50"/>
              <a:gd name="T53" fmla="*/ 48 h 68"/>
              <a:gd name="T54" fmla="*/ 50 w 50"/>
              <a:gd name="T55" fmla="*/ 33 h 68"/>
              <a:gd name="T56" fmla="*/ 49 w 50"/>
              <a:gd name="T57" fmla="*/ 2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68">
                <a:moveTo>
                  <a:pt x="49" y="25"/>
                </a:moveTo>
                <a:cubicBezTo>
                  <a:pt x="48" y="23"/>
                  <a:pt x="47" y="20"/>
                  <a:pt x="46" y="18"/>
                </a:cubicBezTo>
                <a:cubicBezTo>
                  <a:pt x="44" y="15"/>
                  <a:pt x="42" y="12"/>
                  <a:pt x="40" y="10"/>
                </a:cubicBezTo>
                <a:cubicBezTo>
                  <a:pt x="38" y="8"/>
                  <a:pt x="35" y="6"/>
                  <a:pt x="32" y="4"/>
                </a:cubicBezTo>
                <a:cubicBezTo>
                  <a:pt x="30" y="2"/>
                  <a:pt x="27" y="1"/>
                  <a:pt x="24" y="0"/>
                </a:cubicBezTo>
                <a:lnTo>
                  <a:pt x="19" y="0"/>
                </a:lnTo>
                <a:cubicBezTo>
                  <a:pt x="17" y="0"/>
                  <a:pt x="16" y="0"/>
                  <a:pt x="14" y="0"/>
                </a:cubicBezTo>
                <a:cubicBezTo>
                  <a:pt x="10" y="1"/>
                  <a:pt x="6" y="4"/>
                  <a:pt x="4" y="7"/>
                </a:cubicBezTo>
                <a:cubicBezTo>
                  <a:pt x="2" y="10"/>
                  <a:pt x="1" y="13"/>
                  <a:pt x="0" y="16"/>
                </a:cubicBezTo>
                <a:cubicBezTo>
                  <a:pt x="0" y="20"/>
                  <a:pt x="0" y="25"/>
                  <a:pt x="2" y="29"/>
                </a:cubicBezTo>
                <a:cubicBezTo>
                  <a:pt x="3" y="29"/>
                  <a:pt x="3" y="29"/>
                  <a:pt x="3" y="30"/>
                </a:cubicBezTo>
                <a:cubicBezTo>
                  <a:pt x="4" y="32"/>
                  <a:pt x="4" y="34"/>
                  <a:pt x="4" y="36"/>
                </a:cubicBezTo>
                <a:cubicBezTo>
                  <a:pt x="4" y="34"/>
                  <a:pt x="4" y="33"/>
                  <a:pt x="4" y="31"/>
                </a:cubicBezTo>
                <a:lnTo>
                  <a:pt x="4" y="31"/>
                </a:lnTo>
                <a:cubicBezTo>
                  <a:pt x="4" y="35"/>
                  <a:pt x="5" y="38"/>
                  <a:pt x="5" y="42"/>
                </a:cubicBezTo>
                <a:cubicBezTo>
                  <a:pt x="5" y="42"/>
                  <a:pt x="5" y="41"/>
                  <a:pt x="5" y="41"/>
                </a:cubicBezTo>
                <a:cubicBezTo>
                  <a:pt x="6" y="46"/>
                  <a:pt x="7" y="50"/>
                  <a:pt x="9" y="55"/>
                </a:cubicBezTo>
                <a:cubicBezTo>
                  <a:pt x="11" y="57"/>
                  <a:pt x="13" y="60"/>
                  <a:pt x="14" y="62"/>
                </a:cubicBezTo>
                <a:cubicBezTo>
                  <a:pt x="18" y="66"/>
                  <a:pt x="24" y="68"/>
                  <a:pt x="30" y="68"/>
                </a:cubicBezTo>
                <a:cubicBezTo>
                  <a:pt x="31" y="68"/>
                  <a:pt x="32" y="67"/>
                  <a:pt x="33" y="67"/>
                </a:cubicBezTo>
                <a:cubicBezTo>
                  <a:pt x="33" y="67"/>
                  <a:pt x="33" y="67"/>
                  <a:pt x="34" y="67"/>
                </a:cubicBezTo>
                <a:cubicBezTo>
                  <a:pt x="33" y="67"/>
                  <a:pt x="33" y="67"/>
                  <a:pt x="33" y="67"/>
                </a:cubicBezTo>
                <a:cubicBezTo>
                  <a:pt x="34" y="67"/>
                  <a:pt x="35" y="67"/>
                  <a:pt x="35" y="67"/>
                </a:cubicBezTo>
                <a:cubicBezTo>
                  <a:pt x="37" y="66"/>
                  <a:pt x="38" y="65"/>
                  <a:pt x="39" y="64"/>
                </a:cubicBezTo>
                <a:cubicBezTo>
                  <a:pt x="41" y="63"/>
                  <a:pt x="42" y="62"/>
                  <a:pt x="44" y="60"/>
                </a:cubicBezTo>
                <a:cubicBezTo>
                  <a:pt x="45" y="58"/>
                  <a:pt x="47" y="55"/>
                  <a:pt x="47" y="52"/>
                </a:cubicBezTo>
                <a:cubicBezTo>
                  <a:pt x="48" y="51"/>
                  <a:pt x="48" y="49"/>
                  <a:pt x="49" y="48"/>
                </a:cubicBezTo>
                <a:cubicBezTo>
                  <a:pt x="49" y="43"/>
                  <a:pt x="50" y="38"/>
                  <a:pt x="50" y="33"/>
                </a:cubicBezTo>
                <a:cubicBezTo>
                  <a:pt x="50" y="30"/>
                  <a:pt x="49" y="28"/>
                  <a:pt x="49" y="25"/>
                </a:cubicBezTo>
                <a:close/>
              </a:path>
            </a:pathLst>
          </a:custGeom>
          <a:solidFill>
            <a:srgbClr val="90D2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52" name="Freeform 2707"/>
          <p:cNvSpPr>
            <a:spLocks/>
          </p:cNvSpPr>
          <p:nvPr userDrawn="1"/>
        </p:nvSpPr>
        <p:spPr bwMode="auto">
          <a:xfrm>
            <a:off x="6719512" y="4793326"/>
            <a:ext cx="22974" cy="32163"/>
          </a:xfrm>
          <a:custGeom>
            <a:avLst/>
            <a:gdLst>
              <a:gd name="T0" fmla="*/ 32 w 37"/>
              <a:gd name="T1" fmla="*/ 28 h 54"/>
              <a:gd name="T2" fmla="*/ 28 w 37"/>
              <a:gd name="T3" fmla="*/ 20 h 54"/>
              <a:gd name="T4" fmla="*/ 24 w 37"/>
              <a:gd name="T5" fmla="*/ 13 h 54"/>
              <a:gd name="T6" fmla="*/ 22 w 37"/>
              <a:gd name="T7" fmla="*/ 9 h 54"/>
              <a:gd name="T8" fmla="*/ 14 w 37"/>
              <a:gd name="T9" fmla="*/ 2 h 54"/>
              <a:gd name="T10" fmla="*/ 8 w 37"/>
              <a:gd name="T11" fmla="*/ 1 h 54"/>
              <a:gd name="T12" fmla="*/ 3 w 37"/>
              <a:gd name="T13" fmla="*/ 5 h 54"/>
              <a:gd name="T14" fmla="*/ 0 w 37"/>
              <a:gd name="T15" fmla="*/ 13 h 54"/>
              <a:gd name="T16" fmla="*/ 0 w 37"/>
              <a:gd name="T17" fmla="*/ 18 h 54"/>
              <a:gd name="T18" fmla="*/ 1 w 37"/>
              <a:gd name="T19" fmla="*/ 22 h 54"/>
              <a:gd name="T20" fmla="*/ 5 w 37"/>
              <a:gd name="T21" fmla="*/ 33 h 54"/>
              <a:gd name="T22" fmla="*/ 9 w 37"/>
              <a:gd name="T23" fmla="*/ 41 h 54"/>
              <a:gd name="T24" fmla="*/ 18 w 37"/>
              <a:gd name="T25" fmla="*/ 52 h 54"/>
              <a:gd name="T26" fmla="*/ 25 w 37"/>
              <a:gd name="T27" fmla="*/ 54 h 54"/>
              <a:gd name="T28" fmla="*/ 31 w 37"/>
              <a:gd name="T29" fmla="*/ 52 h 54"/>
              <a:gd name="T30" fmla="*/ 37 w 37"/>
              <a:gd name="T31" fmla="*/ 41 h 54"/>
              <a:gd name="T32" fmla="*/ 32 w 37"/>
              <a:gd name="T33" fmla="*/ 2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54">
                <a:moveTo>
                  <a:pt x="32" y="28"/>
                </a:moveTo>
                <a:cubicBezTo>
                  <a:pt x="31" y="25"/>
                  <a:pt x="30" y="23"/>
                  <a:pt x="28" y="20"/>
                </a:cubicBezTo>
                <a:cubicBezTo>
                  <a:pt x="27" y="18"/>
                  <a:pt x="26" y="15"/>
                  <a:pt x="24" y="13"/>
                </a:cubicBezTo>
                <a:cubicBezTo>
                  <a:pt x="24" y="12"/>
                  <a:pt x="23" y="10"/>
                  <a:pt x="22" y="9"/>
                </a:cubicBezTo>
                <a:cubicBezTo>
                  <a:pt x="20" y="5"/>
                  <a:pt x="18" y="3"/>
                  <a:pt x="14" y="2"/>
                </a:cubicBezTo>
                <a:cubicBezTo>
                  <a:pt x="12" y="1"/>
                  <a:pt x="10" y="0"/>
                  <a:pt x="8" y="1"/>
                </a:cubicBezTo>
                <a:cubicBezTo>
                  <a:pt x="6" y="2"/>
                  <a:pt x="4" y="3"/>
                  <a:pt x="3" y="5"/>
                </a:cubicBezTo>
                <a:cubicBezTo>
                  <a:pt x="1" y="7"/>
                  <a:pt x="0" y="10"/>
                  <a:pt x="0" y="13"/>
                </a:cubicBezTo>
                <a:cubicBezTo>
                  <a:pt x="0" y="14"/>
                  <a:pt x="0" y="16"/>
                  <a:pt x="0" y="18"/>
                </a:cubicBezTo>
                <a:cubicBezTo>
                  <a:pt x="1" y="19"/>
                  <a:pt x="1" y="20"/>
                  <a:pt x="1" y="22"/>
                </a:cubicBezTo>
                <a:cubicBezTo>
                  <a:pt x="2" y="26"/>
                  <a:pt x="4" y="29"/>
                  <a:pt x="5" y="33"/>
                </a:cubicBezTo>
                <a:cubicBezTo>
                  <a:pt x="6" y="36"/>
                  <a:pt x="8" y="39"/>
                  <a:pt x="9" y="41"/>
                </a:cubicBezTo>
                <a:cubicBezTo>
                  <a:pt x="11" y="45"/>
                  <a:pt x="14" y="50"/>
                  <a:pt x="18" y="52"/>
                </a:cubicBezTo>
                <a:cubicBezTo>
                  <a:pt x="20" y="53"/>
                  <a:pt x="22" y="54"/>
                  <a:pt x="25" y="54"/>
                </a:cubicBezTo>
                <a:cubicBezTo>
                  <a:pt x="27" y="54"/>
                  <a:pt x="29" y="53"/>
                  <a:pt x="31" y="52"/>
                </a:cubicBezTo>
                <a:cubicBezTo>
                  <a:pt x="35" y="50"/>
                  <a:pt x="37" y="46"/>
                  <a:pt x="37" y="41"/>
                </a:cubicBezTo>
                <a:cubicBezTo>
                  <a:pt x="37" y="36"/>
                  <a:pt x="35" y="32"/>
                  <a:pt x="32" y="28"/>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53" name="Freeform 2708"/>
          <p:cNvSpPr>
            <a:spLocks/>
          </p:cNvSpPr>
          <p:nvPr userDrawn="1"/>
        </p:nvSpPr>
        <p:spPr bwMode="auto">
          <a:xfrm>
            <a:off x="6780776" y="4782605"/>
            <a:ext cx="30631" cy="36757"/>
          </a:xfrm>
          <a:custGeom>
            <a:avLst/>
            <a:gdLst>
              <a:gd name="T0" fmla="*/ 44 w 52"/>
              <a:gd name="T1" fmla="*/ 34 h 63"/>
              <a:gd name="T2" fmla="*/ 34 w 52"/>
              <a:gd name="T3" fmla="*/ 22 h 63"/>
              <a:gd name="T4" fmla="*/ 25 w 52"/>
              <a:gd name="T5" fmla="*/ 12 h 63"/>
              <a:gd name="T6" fmla="*/ 21 w 52"/>
              <a:gd name="T7" fmla="*/ 7 h 63"/>
              <a:gd name="T8" fmla="*/ 15 w 52"/>
              <a:gd name="T9" fmla="*/ 3 h 63"/>
              <a:gd name="T10" fmla="*/ 5 w 52"/>
              <a:gd name="T11" fmla="*/ 2 h 63"/>
              <a:gd name="T12" fmla="*/ 1 w 52"/>
              <a:gd name="T13" fmla="*/ 12 h 63"/>
              <a:gd name="T14" fmla="*/ 1 w 52"/>
              <a:gd name="T15" fmla="*/ 12 h 63"/>
              <a:gd name="T16" fmla="*/ 7 w 52"/>
              <a:gd name="T17" fmla="*/ 26 h 63"/>
              <a:gd name="T18" fmla="*/ 13 w 52"/>
              <a:gd name="T19" fmla="*/ 38 h 63"/>
              <a:gd name="T20" fmla="*/ 20 w 52"/>
              <a:gd name="T21" fmla="*/ 49 h 63"/>
              <a:gd name="T22" fmla="*/ 24 w 52"/>
              <a:gd name="T23" fmla="*/ 55 h 63"/>
              <a:gd name="T24" fmla="*/ 38 w 52"/>
              <a:gd name="T25" fmla="*/ 63 h 63"/>
              <a:gd name="T26" fmla="*/ 50 w 52"/>
              <a:gd name="T27" fmla="*/ 54 h 63"/>
              <a:gd name="T28" fmla="*/ 44 w 52"/>
              <a:gd name="T29" fmla="*/ 3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63">
                <a:moveTo>
                  <a:pt x="44" y="34"/>
                </a:moveTo>
                <a:cubicBezTo>
                  <a:pt x="41" y="30"/>
                  <a:pt x="37" y="26"/>
                  <a:pt x="34" y="22"/>
                </a:cubicBezTo>
                <a:cubicBezTo>
                  <a:pt x="31" y="18"/>
                  <a:pt x="28" y="15"/>
                  <a:pt x="25" y="12"/>
                </a:cubicBezTo>
                <a:cubicBezTo>
                  <a:pt x="24" y="11"/>
                  <a:pt x="22" y="9"/>
                  <a:pt x="21" y="7"/>
                </a:cubicBezTo>
                <a:cubicBezTo>
                  <a:pt x="19" y="6"/>
                  <a:pt x="17" y="4"/>
                  <a:pt x="15" y="3"/>
                </a:cubicBezTo>
                <a:cubicBezTo>
                  <a:pt x="12" y="1"/>
                  <a:pt x="8" y="0"/>
                  <a:pt x="5" y="2"/>
                </a:cubicBezTo>
                <a:cubicBezTo>
                  <a:pt x="2" y="4"/>
                  <a:pt x="0" y="8"/>
                  <a:pt x="1" y="12"/>
                </a:cubicBezTo>
                <a:cubicBezTo>
                  <a:pt x="1" y="12"/>
                  <a:pt x="1" y="12"/>
                  <a:pt x="1" y="12"/>
                </a:cubicBezTo>
                <a:cubicBezTo>
                  <a:pt x="2" y="17"/>
                  <a:pt x="5" y="22"/>
                  <a:pt x="7" y="26"/>
                </a:cubicBezTo>
                <a:cubicBezTo>
                  <a:pt x="9" y="30"/>
                  <a:pt x="11" y="34"/>
                  <a:pt x="13" y="38"/>
                </a:cubicBezTo>
                <a:cubicBezTo>
                  <a:pt x="15" y="42"/>
                  <a:pt x="17" y="46"/>
                  <a:pt x="20" y="49"/>
                </a:cubicBezTo>
                <a:cubicBezTo>
                  <a:pt x="21" y="51"/>
                  <a:pt x="22" y="53"/>
                  <a:pt x="24" y="55"/>
                </a:cubicBezTo>
                <a:cubicBezTo>
                  <a:pt x="27" y="60"/>
                  <a:pt x="32" y="63"/>
                  <a:pt x="38" y="63"/>
                </a:cubicBezTo>
                <a:cubicBezTo>
                  <a:pt x="43" y="63"/>
                  <a:pt x="48" y="59"/>
                  <a:pt x="50" y="54"/>
                </a:cubicBezTo>
                <a:cubicBezTo>
                  <a:pt x="52" y="46"/>
                  <a:pt x="48" y="40"/>
                  <a:pt x="44" y="34"/>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54" name="Freeform 2709"/>
          <p:cNvSpPr>
            <a:spLocks/>
          </p:cNvSpPr>
          <p:nvPr userDrawn="1"/>
        </p:nvSpPr>
        <p:spPr bwMode="auto">
          <a:xfrm>
            <a:off x="6823658" y="4722873"/>
            <a:ext cx="32163" cy="35226"/>
          </a:xfrm>
          <a:custGeom>
            <a:avLst/>
            <a:gdLst>
              <a:gd name="T0" fmla="*/ 53 w 54"/>
              <a:gd name="T1" fmla="*/ 50 h 59"/>
              <a:gd name="T2" fmla="*/ 52 w 54"/>
              <a:gd name="T3" fmla="*/ 48 h 59"/>
              <a:gd name="T4" fmla="*/ 52 w 54"/>
              <a:gd name="T5" fmla="*/ 48 h 59"/>
              <a:gd name="T6" fmla="*/ 51 w 54"/>
              <a:gd name="T7" fmla="*/ 46 h 59"/>
              <a:gd name="T8" fmla="*/ 50 w 54"/>
              <a:gd name="T9" fmla="*/ 43 h 59"/>
              <a:gd name="T10" fmla="*/ 49 w 54"/>
              <a:gd name="T11" fmla="*/ 42 h 59"/>
              <a:gd name="T12" fmla="*/ 49 w 54"/>
              <a:gd name="T13" fmla="*/ 41 h 59"/>
              <a:gd name="T14" fmla="*/ 48 w 54"/>
              <a:gd name="T15" fmla="*/ 41 h 59"/>
              <a:gd name="T16" fmla="*/ 44 w 54"/>
              <a:gd name="T17" fmla="*/ 35 h 59"/>
              <a:gd name="T18" fmla="*/ 33 w 54"/>
              <a:gd name="T19" fmla="*/ 25 h 59"/>
              <a:gd name="T20" fmla="*/ 31 w 54"/>
              <a:gd name="T21" fmla="*/ 22 h 59"/>
              <a:gd name="T22" fmla="*/ 29 w 54"/>
              <a:gd name="T23" fmla="*/ 21 h 59"/>
              <a:gd name="T24" fmla="*/ 29 w 54"/>
              <a:gd name="T25" fmla="*/ 21 h 59"/>
              <a:gd name="T26" fmla="*/ 29 w 54"/>
              <a:gd name="T27" fmla="*/ 21 h 59"/>
              <a:gd name="T28" fmla="*/ 26 w 54"/>
              <a:gd name="T29" fmla="*/ 17 h 59"/>
              <a:gd name="T30" fmla="*/ 25 w 54"/>
              <a:gd name="T31" fmla="*/ 15 h 59"/>
              <a:gd name="T32" fmla="*/ 21 w 54"/>
              <a:gd name="T33" fmla="*/ 11 h 59"/>
              <a:gd name="T34" fmla="*/ 19 w 54"/>
              <a:gd name="T35" fmla="*/ 8 h 59"/>
              <a:gd name="T36" fmla="*/ 19 w 54"/>
              <a:gd name="T37" fmla="*/ 8 h 59"/>
              <a:gd name="T38" fmla="*/ 18 w 54"/>
              <a:gd name="T39" fmla="*/ 6 h 59"/>
              <a:gd name="T40" fmla="*/ 13 w 54"/>
              <a:gd name="T41" fmla="*/ 3 h 59"/>
              <a:gd name="T42" fmla="*/ 6 w 54"/>
              <a:gd name="T43" fmla="*/ 2 h 59"/>
              <a:gd name="T44" fmla="*/ 3 w 54"/>
              <a:gd name="T45" fmla="*/ 6 h 59"/>
              <a:gd name="T46" fmla="*/ 3 w 54"/>
              <a:gd name="T47" fmla="*/ 7 h 59"/>
              <a:gd name="T48" fmla="*/ 5 w 54"/>
              <a:gd name="T49" fmla="*/ 27 h 59"/>
              <a:gd name="T50" fmla="*/ 15 w 54"/>
              <a:gd name="T51" fmla="*/ 42 h 59"/>
              <a:gd name="T52" fmla="*/ 29 w 54"/>
              <a:gd name="T53" fmla="*/ 55 h 59"/>
              <a:gd name="T54" fmla="*/ 34 w 54"/>
              <a:gd name="T55" fmla="*/ 58 h 59"/>
              <a:gd name="T56" fmla="*/ 36 w 54"/>
              <a:gd name="T57" fmla="*/ 58 h 59"/>
              <a:gd name="T58" fmla="*/ 36 w 54"/>
              <a:gd name="T59" fmla="*/ 58 h 59"/>
              <a:gd name="T60" fmla="*/ 39 w 54"/>
              <a:gd name="T61" fmla="*/ 58 h 59"/>
              <a:gd name="T62" fmla="*/ 39 w 54"/>
              <a:gd name="T63" fmla="*/ 58 h 59"/>
              <a:gd name="T64" fmla="*/ 41 w 54"/>
              <a:gd name="T65" fmla="*/ 58 h 59"/>
              <a:gd name="T66" fmla="*/ 42 w 54"/>
              <a:gd name="T67" fmla="*/ 59 h 59"/>
              <a:gd name="T68" fmla="*/ 44 w 54"/>
              <a:gd name="T69" fmla="*/ 58 h 59"/>
              <a:gd name="T70" fmla="*/ 46 w 54"/>
              <a:gd name="T71" fmla="*/ 58 h 59"/>
              <a:gd name="T72" fmla="*/ 45 w 54"/>
              <a:gd name="T73" fmla="*/ 58 h 59"/>
              <a:gd name="T74" fmla="*/ 48 w 54"/>
              <a:gd name="T75" fmla="*/ 58 h 59"/>
              <a:gd name="T76" fmla="*/ 53 w 54"/>
              <a:gd name="T77" fmla="*/ 5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4" h="59">
                <a:moveTo>
                  <a:pt x="53" y="50"/>
                </a:moveTo>
                <a:cubicBezTo>
                  <a:pt x="52" y="49"/>
                  <a:pt x="52" y="49"/>
                  <a:pt x="52" y="48"/>
                </a:cubicBezTo>
                <a:cubicBezTo>
                  <a:pt x="52" y="48"/>
                  <a:pt x="52" y="48"/>
                  <a:pt x="52" y="48"/>
                </a:cubicBezTo>
                <a:cubicBezTo>
                  <a:pt x="52" y="47"/>
                  <a:pt x="51" y="47"/>
                  <a:pt x="51" y="46"/>
                </a:cubicBezTo>
                <a:cubicBezTo>
                  <a:pt x="51" y="45"/>
                  <a:pt x="50" y="44"/>
                  <a:pt x="50" y="43"/>
                </a:cubicBezTo>
                <a:cubicBezTo>
                  <a:pt x="49" y="43"/>
                  <a:pt x="49" y="42"/>
                  <a:pt x="49" y="42"/>
                </a:cubicBezTo>
                <a:cubicBezTo>
                  <a:pt x="48" y="41"/>
                  <a:pt x="48" y="41"/>
                  <a:pt x="49" y="41"/>
                </a:cubicBezTo>
                <a:cubicBezTo>
                  <a:pt x="48" y="41"/>
                  <a:pt x="48" y="41"/>
                  <a:pt x="48" y="41"/>
                </a:cubicBezTo>
                <a:cubicBezTo>
                  <a:pt x="47" y="39"/>
                  <a:pt x="46" y="37"/>
                  <a:pt x="44" y="35"/>
                </a:cubicBezTo>
                <a:cubicBezTo>
                  <a:pt x="40" y="32"/>
                  <a:pt x="36" y="29"/>
                  <a:pt x="33" y="25"/>
                </a:cubicBezTo>
                <a:cubicBezTo>
                  <a:pt x="32" y="24"/>
                  <a:pt x="31" y="23"/>
                  <a:pt x="31" y="22"/>
                </a:cubicBezTo>
                <a:cubicBezTo>
                  <a:pt x="30" y="22"/>
                  <a:pt x="30" y="21"/>
                  <a:pt x="29" y="21"/>
                </a:cubicBezTo>
                <a:cubicBezTo>
                  <a:pt x="29" y="21"/>
                  <a:pt x="29" y="21"/>
                  <a:pt x="29" y="21"/>
                </a:cubicBezTo>
                <a:cubicBezTo>
                  <a:pt x="29" y="21"/>
                  <a:pt x="29" y="21"/>
                  <a:pt x="29" y="21"/>
                </a:cubicBezTo>
                <a:cubicBezTo>
                  <a:pt x="28" y="19"/>
                  <a:pt x="27" y="18"/>
                  <a:pt x="26" y="17"/>
                </a:cubicBezTo>
                <a:cubicBezTo>
                  <a:pt x="26" y="16"/>
                  <a:pt x="25" y="16"/>
                  <a:pt x="25" y="15"/>
                </a:cubicBezTo>
                <a:cubicBezTo>
                  <a:pt x="24" y="14"/>
                  <a:pt x="23" y="12"/>
                  <a:pt x="21" y="11"/>
                </a:cubicBezTo>
                <a:cubicBezTo>
                  <a:pt x="21" y="10"/>
                  <a:pt x="20" y="9"/>
                  <a:pt x="19" y="8"/>
                </a:cubicBezTo>
                <a:cubicBezTo>
                  <a:pt x="19" y="8"/>
                  <a:pt x="19" y="8"/>
                  <a:pt x="19" y="8"/>
                </a:cubicBezTo>
                <a:cubicBezTo>
                  <a:pt x="19" y="7"/>
                  <a:pt x="18" y="6"/>
                  <a:pt x="18" y="6"/>
                </a:cubicBezTo>
                <a:cubicBezTo>
                  <a:pt x="16" y="4"/>
                  <a:pt x="15" y="3"/>
                  <a:pt x="13" y="3"/>
                </a:cubicBezTo>
                <a:cubicBezTo>
                  <a:pt x="11" y="1"/>
                  <a:pt x="8" y="0"/>
                  <a:pt x="6" y="2"/>
                </a:cubicBezTo>
                <a:cubicBezTo>
                  <a:pt x="5" y="3"/>
                  <a:pt x="3" y="4"/>
                  <a:pt x="3" y="6"/>
                </a:cubicBezTo>
                <a:cubicBezTo>
                  <a:pt x="3" y="6"/>
                  <a:pt x="3" y="6"/>
                  <a:pt x="3" y="7"/>
                </a:cubicBezTo>
                <a:cubicBezTo>
                  <a:pt x="0" y="12"/>
                  <a:pt x="3" y="21"/>
                  <a:pt x="5" y="27"/>
                </a:cubicBezTo>
                <a:cubicBezTo>
                  <a:pt x="8" y="32"/>
                  <a:pt x="11" y="37"/>
                  <a:pt x="15" y="42"/>
                </a:cubicBezTo>
                <a:cubicBezTo>
                  <a:pt x="19" y="47"/>
                  <a:pt x="24" y="51"/>
                  <a:pt x="29" y="55"/>
                </a:cubicBezTo>
                <a:cubicBezTo>
                  <a:pt x="31" y="56"/>
                  <a:pt x="32" y="57"/>
                  <a:pt x="34" y="58"/>
                </a:cubicBezTo>
                <a:cubicBezTo>
                  <a:pt x="35" y="58"/>
                  <a:pt x="35" y="58"/>
                  <a:pt x="36" y="58"/>
                </a:cubicBezTo>
                <a:cubicBezTo>
                  <a:pt x="36" y="58"/>
                  <a:pt x="36" y="58"/>
                  <a:pt x="36" y="58"/>
                </a:cubicBezTo>
                <a:cubicBezTo>
                  <a:pt x="37" y="58"/>
                  <a:pt x="38" y="58"/>
                  <a:pt x="39" y="58"/>
                </a:cubicBezTo>
                <a:cubicBezTo>
                  <a:pt x="40" y="58"/>
                  <a:pt x="40" y="58"/>
                  <a:pt x="39" y="58"/>
                </a:cubicBezTo>
                <a:cubicBezTo>
                  <a:pt x="37" y="58"/>
                  <a:pt x="38" y="58"/>
                  <a:pt x="41" y="58"/>
                </a:cubicBezTo>
                <a:cubicBezTo>
                  <a:pt x="41" y="58"/>
                  <a:pt x="41" y="58"/>
                  <a:pt x="42" y="59"/>
                </a:cubicBezTo>
                <a:cubicBezTo>
                  <a:pt x="42" y="59"/>
                  <a:pt x="43" y="58"/>
                  <a:pt x="44" y="58"/>
                </a:cubicBezTo>
                <a:cubicBezTo>
                  <a:pt x="42" y="59"/>
                  <a:pt x="45" y="58"/>
                  <a:pt x="46" y="58"/>
                </a:cubicBezTo>
                <a:cubicBezTo>
                  <a:pt x="46" y="58"/>
                  <a:pt x="46" y="58"/>
                  <a:pt x="45" y="58"/>
                </a:cubicBezTo>
                <a:cubicBezTo>
                  <a:pt x="46" y="58"/>
                  <a:pt x="47" y="58"/>
                  <a:pt x="48" y="58"/>
                </a:cubicBezTo>
                <a:cubicBezTo>
                  <a:pt x="51" y="57"/>
                  <a:pt x="54" y="53"/>
                  <a:pt x="53" y="50"/>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55" name="Rectangle 2710"/>
          <p:cNvSpPr>
            <a:spLocks noChangeArrowheads="1"/>
          </p:cNvSpPr>
          <p:nvPr userDrawn="1"/>
        </p:nvSpPr>
        <p:spPr bwMode="auto">
          <a:xfrm>
            <a:off x="6851227" y="4758099"/>
            <a:ext cx="1532" cy="1532"/>
          </a:xfrm>
          <a:prstGeom prst="rect">
            <a:avLst/>
          </a:prstGeom>
          <a:solidFill>
            <a:srgbClr val="4CBF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56" name="Freeform 2711"/>
          <p:cNvSpPr>
            <a:spLocks/>
          </p:cNvSpPr>
          <p:nvPr userDrawn="1"/>
        </p:nvSpPr>
        <p:spPr bwMode="auto">
          <a:xfrm>
            <a:off x="6903299" y="4738190"/>
            <a:ext cx="29100" cy="32163"/>
          </a:xfrm>
          <a:custGeom>
            <a:avLst/>
            <a:gdLst>
              <a:gd name="T0" fmla="*/ 48 w 49"/>
              <a:gd name="T1" fmla="*/ 38 h 54"/>
              <a:gd name="T2" fmla="*/ 46 w 49"/>
              <a:gd name="T3" fmla="*/ 34 h 54"/>
              <a:gd name="T4" fmla="*/ 38 w 49"/>
              <a:gd name="T5" fmla="*/ 24 h 54"/>
              <a:gd name="T6" fmla="*/ 31 w 49"/>
              <a:gd name="T7" fmla="*/ 17 h 54"/>
              <a:gd name="T8" fmla="*/ 24 w 49"/>
              <a:gd name="T9" fmla="*/ 10 h 54"/>
              <a:gd name="T10" fmla="*/ 20 w 49"/>
              <a:gd name="T11" fmla="*/ 6 h 54"/>
              <a:gd name="T12" fmla="*/ 16 w 49"/>
              <a:gd name="T13" fmla="*/ 3 h 54"/>
              <a:gd name="T14" fmla="*/ 13 w 49"/>
              <a:gd name="T15" fmla="*/ 2 h 54"/>
              <a:gd name="T16" fmla="*/ 14 w 49"/>
              <a:gd name="T17" fmla="*/ 2 h 54"/>
              <a:gd name="T18" fmla="*/ 4 w 49"/>
              <a:gd name="T19" fmla="*/ 3 h 54"/>
              <a:gd name="T20" fmla="*/ 1 w 49"/>
              <a:gd name="T21" fmla="*/ 12 h 54"/>
              <a:gd name="T22" fmla="*/ 1 w 49"/>
              <a:gd name="T23" fmla="*/ 12 h 54"/>
              <a:gd name="T24" fmla="*/ 1 w 49"/>
              <a:gd name="T25" fmla="*/ 15 h 54"/>
              <a:gd name="T26" fmla="*/ 2 w 49"/>
              <a:gd name="T27" fmla="*/ 17 h 54"/>
              <a:gd name="T28" fmla="*/ 5 w 49"/>
              <a:gd name="T29" fmla="*/ 24 h 54"/>
              <a:gd name="T30" fmla="*/ 12 w 49"/>
              <a:gd name="T31" fmla="*/ 34 h 54"/>
              <a:gd name="T32" fmla="*/ 19 w 49"/>
              <a:gd name="T33" fmla="*/ 43 h 54"/>
              <a:gd name="T34" fmla="*/ 31 w 49"/>
              <a:gd name="T35" fmla="*/ 52 h 54"/>
              <a:gd name="T36" fmla="*/ 41 w 49"/>
              <a:gd name="T37" fmla="*/ 53 h 54"/>
              <a:gd name="T38" fmla="*/ 49 w 49"/>
              <a:gd name="T39" fmla="*/ 46 h 54"/>
              <a:gd name="T40" fmla="*/ 48 w 49"/>
              <a:gd name="T41" fmla="*/ 3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54">
                <a:moveTo>
                  <a:pt x="48" y="38"/>
                </a:moveTo>
                <a:cubicBezTo>
                  <a:pt x="48" y="37"/>
                  <a:pt x="47" y="35"/>
                  <a:pt x="46" y="34"/>
                </a:cubicBezTo>
                <a:cubicBezTo>
                  <a:pt x="44" y="30"/>
                  <a:pt x="41" y="27"/>
                  <a:pt x="38" y="24"/>
                </a:cubicBezTo>
                <a:cubicBezTo>
                  <a:pt x="36" y="22"/>
                  <a:pt x="33" y="20"/>
                  <a:pt x="31" y="17"/>
                </a:cubicBezTo>
                <a:cubicBezTo>
                  <a:pt x="28" y="14"/>
                  <a:pt x="26" y="12"/>
                  <a:pt x="24" y="10"/>
                </a:cubicBezTo>
                <a:cubicBezTo>
                  <a:pt x="22" y="8"/>
                  <a:pt x="21" y="7"/>
                  <a:pt x="20" y="6"/>
                </a:cubicBezTo>
                <a:cubicBezTo>
                  <a:pt x="19" y="5"/>
                  <a:pt x="18" y="4"/>
                  <a:pt x="16" y="3"/>
                </a:cubicBezTo>
                <a:cubicBezTo>
                  <a:pt x="15" y="3"/>
                  <a:pt x="15" y="2"/>
                  <a:pt x="13" y="2"/>
                </a:cubicBezTo>
                <a:cubicBezTo>
                  <a:pt x="15" y="3"/>
                  <a:pt x="15" y="3"/>
                  <a:pt x="14" y="2"/>
                </a:cubicBezTo>
                <a:cubicBezTo>
                  <a:pt x="11" y="0"/>
                  <a:pt x="7" y="1"/>
                  <a:pt x="4" y="3"/>
                </a:cubicBezTo>
                <a:cubicBezTo>
                  <a:pt x="1" y="5"/>
                  <a:pt x="0" y="9"/>
                  <a:pt x="1" y="12"/>
                </a:cubicBezTo>
                <a:cubicBezTo>
                  <a:pt x="1" y="13"/>
                  <a:pt x="1" y="13"/>
                  <a:pt x="1" y="12"/>
                </a:cubicBezTo>
                <a:cubicBezTo>
                  <a:pt x="1" y="13"/>
                  <a:pt x="1" y="14"/>
                  <a:pt x="1" y="15"/>
                </a:cubicBezTo>
                <a:cubicBezTo>
                  <a:pt x="2" y="16"/>
                  <a:pt x="2" y="16"/>
                  <a:pt x="2" y="17"/>
                </a:cubicBezTo>
                <a:cubicBezTo>
                  <a:pt x="3" y="19"/>
                  <a:pt x="4" y="22"/>
                  <a:pt x="5" y="24"/>
                </a:cubicBezTo>
                <a:cubicBezTo>
                  <a:pt x="7" y="27"/>
                  <a:pt x="9" y="31"/>
                  <a:pt x="12" y="34"/>
                </a:cubicBezTo>
                <a:cubicBezTo>
                  <a:pt x="14" y="37"/>
                  <a:pt x="17" y="40"/>
                  <a:pt x="19" y="43"/>
                </a:cubicBezTo>
                <a:cubicBezTo>
                  <a:pt x="22" y="46"/>
                  <a:pt x="26" y="51"/>
                  <a:pt x="31" y="52"/>
                </a:cubicBezTo>
                <a:cubicBezTo>
                  <a:pt x="34" y="54"/>
                  <a:pt x="37" y="54"/>
                  <a:pt x="41" y="53"/>
                </a:cubicBezTo>
                <a:cubicBezTo>
                  <a:pt x="44" y="52"/>
                  <a:pt x="48" y="49"/>
                  <a:pt x="49" y="46"/>
                </a:cubicBezTo>
                <a:cubicBezTo>
                  <a:pt x="49" y="43"/>
                  <a:pt x="49" y="41"/>
                  <a:pt x="48" y="38"/>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57" name="Freeform 2712"/>
          <p:cNvSpPr>
            <a:spLocks/>
          </p:cNvSpPr>
          <p:nvPr userDrawn="1"/>
        </p:nvSpPr>
        <p:spPr bwMode="auto">
          <a:xfrm>
            <a:off x="6915550" y="4669269"/>
            <a:ext cx="0" cy="0"/>
          </a:xfrm>
          <a:custGeom>
            <a:avLst/>
            <a:gdLst>
              <a:gd name="T0" fmla="*/ 0 w 1"/>
              <a:gd name="T1" fmla="*/ 0 h 1"/>
              <a:gd name="T2" fmla="*/ 0 w 1"/>
              <a:gd name="T3" fmla="*/ 0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0"/>
                </a:cubicBezTo>
                <a:cubicBezTo>
                  <a:pt x="0" y="0"/>
                  <a:pt x="0" y="0"/>
                  <a:pt x="0" y="0"/>
                </a:cubicBezTo>
                <a:cubicBezTo>
                  <a:pt x="0" y="1"/>
                  <a:pt x="1" y="1"/>
                  <a:pt x="0" y="0"/>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58" name="Freeform 2713"/>
          <p:cNvSpPr>
            <a:spLocks/>
          </p:cNvSpPr>
          <p:nvPr userDrawn="1"/>
        </p:nvSpPr>
        <p:spPr bwMode="auto">
          <a:xfrm>
            <a:off x="6914021" y="4661611"/>
            <a:ext cx="32163" cy="35226"/>
          </a:xfrm>
          <a:custGeom>
            <a:avLst/>
            <a:gdLst>
              <a:gd name="T0" fmla="*/ 53 w 55"/>
              <a:gd name="T1" fmla="*/ 40 h 61"/>
              <a:gd name="T2" fmla="*/ 51 w 55"/>
              <a:gd name="T3" fmla="*/ 37 h 61"/>
              <a:gd name="T4" fmla="*/ 48 w 55"/>
              <a:gd name="T5" fmla="*/ 32 h 61"/>
              <a:gd name="T6" fmla="*/ 39 w 55"/>
              <a:gd name="T7" fmla="*/ 20 h 61"/>
              <a:gd name="T8" fmla="*/ 30 w 55"/>
              <a:gd name="T9" fmla="*/ 11 h 61"/>
              <a:gd name="T10" fmla="*/ 17 w 55"/>
              <a:gd name="T11" fmla="*/ 3 h 61"/>
              <a:gd name="T12" fmla="*/ 14 w 55"/>
              <a:gd name="T13" fmla="*/ 2 h 61"/>
              <a:gd name="T14" fmla="*/ 11 w 55"/>
              <a:gd name="T15" fmla="*/ 1 h 61"/>
              <a:gd name="T16" fmla="*/ 13 w 55"/>
              <a:gd name="T17" fmla="*/ 2 h 61"/>
              <a:gd name="T18" fmla="*/ 11 w 55"/>
              <a:gd name="T19" fmla="*/ 1 h 61"/>
              <a:gd name="T20" fmla="*/ 2 w 55"/>
              <a:gd name="T21" fmla="*/ 5 h 61"/>
              <a:gd name="T22" fmla="*/ 3 w 55"/>
              <a:gd name="T23" fmla="*/ 14 h 61"/>
              <a:gd name="T24" fmla="*/ 3 w 55"/>
              <a:gd name="T25" fmla="*/ 13 h 61"/>
              <a:gd name="T26" fmla="*/ 4 w 55"/>
              <a:gd name="T27" fmla="*/ 16 h 61"/>
              <a:gd name="T28" fmla="*/ 5 w 55"/>
              <a:gd name="T29" fmla="*/ 17 h 61"/>
              <a:gd name="T30" fmla="*/ 13 w 55"/>
              <a:gd name="T31" fmla="*/ 27 h 61"/>
              <a:gd name="T32" fmla="*/ 15 w 55"/>
              <a:gd name="T33" fmla="*/ 29 h 61"/>
              <a:gd name="T34" fmla="*/ 15 w 55"/>
              <a:gd name="T35" fmla="*/ 29 h 61"/>
              <a:gd name="T36" fmla="*/ 16 w 55"/>
              <a:gd name="T37" fmla="*/ 31 h 61"/>
              <a:gd name="T38" fmla="*/ 18 w 55"/>
              <a:gd name="T39" fmla="*/ 33 h 61"/>
              <a:gd name="T40" fmla="*/ 25 w 55"/>
              <a:gd name="T41" fmla="*/ 44 h 61"/>
              <a:gd name="T42" fmla="*/ 36 w 55"/>
              <a:gd name="T43" fmla="*/ 58 h 61"/>
              <a:gd name="T44" fmla="*/ 47 w 55"/>
              <a:gd name="T45" fmla="*/ 59 h 61"/>
              <a:gd name="T46" fmla="*/ 54 w 55"/>
              <a:gd name="T47" fmla="*/ 51 h 61"/>
              <a:gd name="T48" fmla="*/ 53 w 55"/>
              <a:gd name="T49" fmla="*/ 4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61">
                <a:moveTo>
                  <a:pt x="53" y="40"/>
                </a:moveTo>
                <a:cubicBezTo>
                  <a:pt x="52" y="39"/>
                  <a:pt x="52" y="38"/>
                  <a:pt x="51" y="37"/>
                </a:cubicBezTo>
                <a:cubicBezTo>
                  <a:pt x="50" y="35"/>
                  <a:pt x="49" y="34"/>
                  <a:pt x="48" y="32"/>
                </a:cubicBezTo>
                <a:cubicBezTo>
                  <a:pt x="46" y="27"/>
                  <a:pt x="43" y="23"/>
                  <a:pt x="39" y="20"/>
                </a:cubicBezTo>
                <a:cubicBezTo>
                  <a:pt x="36" y="16"/>
                  <a:pt x="33" y="14"/>
                  <a:pt x="30" y="11"/>
                </a:cubicBezTo>
                <a:cubicBezTo>
                  <a:pt x="26" y="8"/>
                  <a:pt x="22" y="4"/>
                  <a:pt x="17" y="3"/>
                </a:cubicBezTo>
                <a:cubicBezTo>
                  <a:pt x="16" y="3"/>
                  <a:pt x="15" y="2"/>
                  <a:pt x="14" y="2"/>
                </a:cubicBezTo>
                <a:cubicBezTo>
                  <a:pt x="13" y="2"/>
                  <a:pt x="12" y="2"/>
                  <a:pt x="11" y="1"/>
                </a:cubicBezTo>
                <a:cubicBezTo>
                  <a:pt x="12" y="1"/>
                  <a:pt x="12" y="2"/>
                  <a:pt x="13" y="2"/>
                </a:cubicBezTo>
                <a:cubicBezTo>
                  <a:pt x="12" y="1"/>
                  <a:pt x="11" y="1"/>
                  <a:pt x="11" y="1"/>
                </a:cubicBezTo>
                <a:cubicBezTo>
                  <a:pt x="8" y="0"/>
                  <a:pt x="4" y="2"/>
                  <a:pt x="2" y="5"/>
                </a:cubicBezTo>
                <a:cubicBezTo>
                  <a:pt x="0" y="8"/>
                  <a:pt x="1" y="11"/>
                  <a:pt x="3" y="14"/>
                </a:cubicBezTo>
                <a:cubicBezTo>
                  <a:pt x="3" y="14"/>
                  <a:pt x="3" y="13"/>
                  <a:pt x="3" y="13"/>
                </a:cubicBezTo>
                <a:cubicBezTo>
                  <a:pt x="3" y="14"/>
                  <a:pt x="3" y="15"/>
                  <a:pt x="4" y="16"/>
                </a:cubicBezTo>
                <a:cubicBezTo>
                  <a:pt x="5" y="17"/>
                  <a:pt x="5" y="17"/>
                  <a:pt x="5" y="17"/>
                </a:cubicBezTo>
                <a:cubicBezTo>
                  <a:pt x="7" y="21"/>
                  <a:pt x="10" y="24"/>
                  <a:pt x="13" y="27"/>
                </a:cubicBezTo>
                <a:cubicBezTo>
                  <a:pt x="13" y="27"/>
                  <a:pt x="14" y="28"/>
                  <a:pt x="15" y="29"/>
                </a:cubicBezTo>
                <a:cubicBezTo>
                  <a:pt x="15" y="29"/>
                  <a:pt x="15" y="29"/>
                  <a:pt x="15" y="29"/>
                </a:cubicBezTo>
                <a:cubicBezTo>
                  <a:pt x="16" y="30"/>
                  <a:pt x="16" y="30"/>
                  <a:pt x="16" y="31"/>
                </a:cubicBezTo>
                <a:cubicBezTo>
                  <a:pt x="17" y="32"/>
                  <a:pt x="17" y="32"/>
                  <a:pt x="18" y="33"/>
                </a:cubicBezTo>
                <a:cubicBezTo>
                  <a:pt x="21" y="36"/>
                  <a:pt x="23" y="40"/>
                  <a:pt x="25" y="44"/>
                </a:cubicBezTo>
                <a:cubicBezTo>
                  <a:pt x="28" y="49"/>
                  <a:pt x="31" y="56"/>
                  <a:pt x="36" y="58"/>
                </a:cubicBezTo>
                <a:cubicBezTo>
                  <a:pt x="40" y="60"/>
                  <a:pt x="43" y="61"/>
                  <a:pt x="47" y="59"/>
                </a:cubicBezTo>
                <a:cubicBezTo>
                  <a:pt x="50" y="58"/>
                  <a:pt x="53" y="55"/>
                  <a:pt x="54" y="51"/>
                </a:cubicBezTo>
                <a:cubicBezTo>
                  <a:pt x="55" y="47"/>
                  <a:pt x="55" y="44"/>
                  <a:pt x="53" y="40"/>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59" name="Freeform 2714"/>
          <p:cNvSpPr>
            <a:spLocks/>
          </p:cNvSpPr>
          <p:nvPr userDrawn="1"/>
        </p:nvSpPr>
        <p:spPr bwMode="auto">
          <a:xfrm>
            <a:off x="6981410" y="4646297"/>
            <a:ext cx="30631" cy="26037"/>
          </a:xfrm>
          <a:custGeom>
            <a:avLst/>
            <a:gdLst>
              <a:gd name="T0" fmla="*/ 50 w 51"/>
              <a:gd name="T1" fmla="*/ 33 h 44"/>
              <a:gd name="T2" fmla="*/ 50 w 51"/>
              <a:gd name="T3" fmla="*/ 32 h 44"/>
              <a:gd name="T4" fmla="*/ 50 w 51"/>
              <a:gd name="T5" fmla="*/ 32 h 44"/>
              <a:gd name="T6" fmla="*/ 49 w 51"/>
              <a:gd name="T7" fmla="*/ 26 h 44"/>
              <a:gd name="T8" fmla="*/ 45 w 51"/>
              <a:gd name="T9" fmla="*/ 20 h 44"/>
              <a:gd name="T10" fmla="*/ 41 w 51"/>
              <a:gd name="T11" fmla="*/ 16 h 44"/>
              <a:gd name="T12" fmla="*/ 30 w 51"/>
              <a:gd name="T13" fmla="*/ 8 h 44"/>
              <a:gd name="T14" fmla="*/ 18 w 51"/>
              <a:gd name="T15" fmla="*/ 2 h 44"/>
              <a:gd name="T16" fmla="*/ 13 w 51"/>
              <a:gd name="T17" fmla="*/ 1 h 44"/>
              <a:gd name="T18" fmla="*/ 14 w 51"/>
              <a:gd name="T19" fmla="*/ 1 h 44"/>
              <a:gd name="T20" fmla="*/ 14 w 51"/>
              <a:gd name="T21" fmla="*/ 1 h 44"/>
              <a:gd name="T22" fmla="*/ 11 w 51"/>
              <a:gd name="T23" fmla="*/ 1 h 44"/>
              <a:gd name="T24" fmla="*/ 1 w 51"/>
              <a:gd name="T25" fmla="*/ 6 h 44"/>
              <a:gd name="T26" fmla="*/ 4 w 51"/>
              <a:gd name="T27" fmla="*/ 16 h 44"/>
              <a:gd name="T28" fmla="*/ 5 w 51"/>
              <a:gd name="T29" fmla="*/ 16 h 44"/>
              <a:gd name="T30" fmla="*/ 8 w 51"/>
              <a:gd name="T31" fmla="*/ 20 h 44"/>
              <a:gd name="T32" fmla="*/ 15 w 51"/>
              <a:gd name="T33" fmla="*/ 27 h 44"/>
              <a:gd name="T34" fmla="*/ 23 w 51"/>
              <a:gd name="T35" fmla="*/ 34 h 44"/>
              <a:gd name="T36" fmla="*/ 27 w 51"/>
              <a:gd name="T37" fmla="*/ 38 h 44"/>
              <a:gd name="T38" fmla="*/ 30 w 51"/>
              <a:gd name="T39" fmla="*/ 41 h 44"/>
              <a:gd name="T40" fmla="*/ 36 w 51"/>
              <a:gd name="T41" fmla="*/ 43 h 44"/>
              <a:gd name="T42" fmla="*/ 39 w 51"/>
              <a:gd name="T43" fmla="*/ 43 h 44"/>
              <a:gd name="T44" fmla="*/ 40 w 51"/>
              <a:gd name="T45" fmla="*/ 44 h 44"/>
              <a:gd name="T46" fmla="*/ 43 w 51"/>
              <a:gd name="T47" fmla="*/ 44 h 44"/>
              <a:gd name="T48" fmla="*/ 47 w 51"/>
              <a:gd name="T49" fmla="*/ 42 h 44"/>
              <a:gd name="T50" fmla="*/ 50 w 51"/>
              <a:gd name="T51"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44">
                <a:moveTo>
                  <a:pt x="50" y="33"/>
                </a:moveTo>
                <a:cubicBezTo>
                  <a:pt x="50" y="33"/>
                  <a:pt x="50" y="33"/>
                  <a:pt x="50" y="32"/>
                </a:cubicBezTo>
                <a:cubicBezTo>
                  <a:pt x="50" y="32"/>
                  <a:pt x="50" y="32"/>
                  <a:pt x="50" y="32"/>
                </a:cubicBezTo>
                <a:cubicBezTo>
                  <a:pt x="50" y="30"/>
                  <a:pt x="50" y="28"/>
                  <a:pt x="49" y="26"/>
                </a:cubicBezTo>
                <a:cubicBezTo>
                  <a:pt x="48" y="24"/>
                  <a:pt x="47" y="22"/>
                  <a:pt x="45" y="20"/>
                </a:cubicBezTo>
                <a:cubicBezTo>
                  <a:pt x="44" y="19"/>
                  <a:pt x="43" y="18"/>
                  <a:pt x="41" y="16"/>
                </a:cubicBezTo>
                <a:cubicBezTo>
                  <a:pt x="38" y="13"/>
                  <a:pt x="34" y="10"/>
                  <a:pt x="30" y="8"/>
                </a:cubicBezTo>
                <a:cubicBezTo>
                  <a:pt x="26" y="5"/>
                  <a:pt x="22" y="4"/>
                  <a:pt x="18" y="2"/>
                </a:cubicBezTo>
                <a:cubicBezTo>
                  <a:pt x="17" y="1"/>
                  <a:pt x="15" y="1"/>
                  <a:pt x="13" y="1"/>
                </a:cubicBezTo>
                <a:cubicBezTo>
                  <a:pt x="13" y="1"/>
                  <a:pt x="13" y="1"/>
                  <a:pt x="14" y="1"/>
                </a:cubicBezTo>
                <a:cubicBezTo>
                  <a:pt x="14" y="1"/>
                  <a:pt x="15" y="1"/>
                  <a:pt x="14" y="1"/>
                </a:cubicBezTo>
                <a:cubicBezTo>
                  <a:pt x="14" y="1"/>
                  <a:pt x="12" y="1"/>
                  <a:pt x="11" y="1"/>
                </a:cubicBezTo>
                <a:cubicBezTo>
                  <a:pt x="7" y="0"/>
                  <a:pt x="3" y="2"/>
                  <a:pt x="1" y="6"/>
                </a:cubicBezTo>
                <a:cubicBezTo>
                  <a:pt x="0" y="9"/>
                  <a:pt x="2" y="13"/>
                  <a:pt x="4" y="16"/>
                </a:cubicBezTo>
                <a:cubicBezTo>
                  <a:pt x="4" y="16"/>
                  <a:pt x="4" y="16"/>
                  <a:pt x="5" y="16"/>
                </a:cubicBezTo>
                <a:cubicBezTo>
                  <a:pt x="5" y="18"/>
                  <a:pt x="6" y="19"/>
                  <a:pt x="8" y="20"/>
                </a:cubicBezTo>
                <a:cubicBezTo>
                  <a:pt x="10" y="22"/>
                  <a:pt x="13" y="25"/>
                  <a:pt x="15" y="27"/>
                </a:cubicBezTo>
                <a:cubicBezTo>
                  <a:pt x="18" y="30"/>
                  <a:pt x="21" y="32"/>
                  <a:pt x="23" y="34"/>
                </a:cubicBezTo>
                <a:cubicBezTo>
                  <a:pt x="24" y="36"/>
                  <a:pt x="26" y="37"/>
                  <a:pt x="27" y="38"/>
                </a:cubicBezTo>
                <a:cubicBezTo>
                  <a:pt x="28" y="39"/>
                  <a:pt x="29" y="40"/>
                  <a:pt x="30" y="41"/>
                </a:cubicBezTo>
                <a:cubicBezTo>
                  <a:pt x="32" y="42"/>
                  <a:pt x="34" y="43"/>
                  <a:pt x="36" y="43"/>
                </a:cubicBezTo>
                <a:cubicBezTo>
                  <a:pt x="37" y="43"/>
                  <a:pt x="38" y="44"/>
                  <a:pt x="39" y="43"/>
                </a:cubicBezTo>
                <a:cubicBezTo>
                  <a:pt x="39" y="44"/>
                  <a:pt x="39" y="44"/>
                  <a:pt x="40" y="44"/>
                </a:cubicBezTo>
                <a:cubicBezTo>
                  <a:pt x="41" y="44"/>
                  <a:pt x="42" y="44"/>
                  <a:pt x="43" y="44"/>
                </a:cubicBezTo>
                <a:cubicBezTo>
                  <a:pt x="45" y="43"/>
                  <a:pt x="46" y="43"/>
                  <a:pt x="47" y="42"/>
                </a:cubicBezTo>
                <a:cubicBezTo>
                  <a:pt x="49" y="40"/>
                  <a:pt x="51" y="37"/>
                  <a:pt x="50" y="33"/>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60" name="Freeform 2715"/>
          <p:cNvSpPr>
            <a:spLocks/>
          </p:cNvSpPr>
          <p:nvPr userDrawn="1"/>
        </p:nvSpPr>
        <p:spPr bwMode="auto">
          <a:xfrm>
            <a:off x="6973751" y="4725938"/>
            <a:ext cx="27568" cy="30631"/>
          </a:xfrm>
          <a:custGeom>
            <a:avLst/>
            <a:gdLst>
              <a:gd name="T0" fmla="*/ 45 w 47"/>
              <a:gd name="T1" fmla="*/ 42 h 53"/>
              <a:gd name="T2" fmla="*/ 43 w 47"/>
              <a:gd name="T3" fmla="*/ 28 h 53"/>
              <a:gd name="T4" fmla="*/ 44 w 47"/>
              <a:gd name="T5" fmla="*/ 31 h 53"/>
              <a:gd name="T6" fmla="*/ 31 w 47"/>
              <a:gd name="T7" fmla="*/ 12 h 53"/>
              <a:gd name="T8" fmla="*/ 22 w 47"/>
              <a:gd name="T9" fmla="*/ 5 h 53"/>
              <a:gd name="T10" fmla="*/ 20 w 47"/>
              <a:gd name="T11" fmla="*/ 4 h 53"/>
              <a:gd name="T12" fmla="*/ 18 w 47"/>
              <a:gd name="T13" fmla="*/ 3 h 53"/>
              <a:gd name="T14" fmla="*/ 16 w 47"/>
              <a:gd name="T15" fmla="*/ 3 h 53"/>
              <a:gd name="T16" fmla="*/ 12 w 47"/>
              <a:gd name="T17" fmla="*/ 1 h 53"/>
              <a:gd name="T18" fmla="*/ 3 w 47"/>
              <a:gd name="T19" fmla="*/ 4 h 53"/>
              <a:gd name="T20" fmla="*/ 2 w 47"/>
              <a:gd name="T21" fmla="*/ 15 h 53"/>
              <a:gd name="T22" fmla="*/ 3 w 47"/>
              <a:gd name="T23" fmla="*/ 17 h 53"/>
              <a:gd name="T24" fmla="*/ 4 w 47"/>
              <a:gd name="T25" fmla="*/ 17 h 53"/>
              <a:gd name="T26" fmla="*/ 8 w 47"/>
              <a:gd name="T27" fmla="*/ 24 h 53"/>
              <a:gd name="T28" fmla="*/ 9 w 47"/>
              <a:gd name="T29" fmla="*/ 25 h 53"/>
              <a:gd name="T30" fmla="*/ 10 w 47"/>
              <a:gd name="T31" fmla="*/ 27 h 53"/>
              <a:gd name="T32" fmla="*/ 15 w 47"/>
              <a:gd name="T33" fmla="*/ 33 h 53"/>
              <a:gd name="T34" fmla="*/ 13 w 47"/>
              <a:gd name="T35" fmla="*/ 30 h 53"/>
              <a:gd name="T36" fmla="*/ 20 w 47"/>
              <a:gd name="T37" fmla="*/ 39 h 53"/>
              <a:gd name="T38" fmla="*/ 18 w 47"/>
              <a:gd name="T39" fmla="*/ 37 h 53"/>
              <a:gd name="T40" fmla="*/ 22 w 47"/>
              <a:gd name="T41" fmla="*/ 43 h 53"/>
              <a:gd name="T42" fmla="*/ 22 w 47"/>
              <a:gd name="T43" fmla="*/ 42 h 53"/>
              <a:gd name="T44" fmla="*/ 25 w 47"/>
              <a:gd name="T45" fmla="*/ 46 h 53"/>
              <a:gd name="T46" fmla="*/ 28 w 47"/>
              <a:gd name="T47" fmla="*/ 49 h 53"/>
              <a:gd name="T48" fmla="*/ 30 w 47"/>
              <a:gd name="T49" fmla="*/ 49 h 53"/>
              <a:gd name="T50" fmla="*/ 30 w 47"/>
              <a:gd name="T51" fmla="*/ 50 h 53"/>
              <a:gd name="T52" fmla="*/ 31 w 47"/>
              <a:gd name="T53" fmla="*/ 50 h 53"/>
              <a:gd name="T54" fmla="*/ 36 w 47"/>
              <a:gd name="T55" fmla="*/ 52 h 53"/>
              <a:gd name="T56" fmla="*/ 37 w 47"/>
              <a:gd name="T57" fmla="*/ 52 h 53"/>
              <a:gd name="T58" fmla="*/ 40 w 47"/>
              <a:gd name="T59" fmla="*/ 52 h 53"/>
              <a:gd name="T60" fmla="*/ 43 w 47"/>
              <a:gd name="T61" fmla="*/ 49 h 53"/>
              <a:gd name="T62" fmla="*/ 45 w 47"/>
              <a:gd name="T63" fmla="*/ 44 h 53"/>
              <a:gd name="T64" fmla="*/ 46 w 47"/>
              <a:gd name="T65" fmla="*/ 41 h 53"/>
              <a:gd name="T66" fmla="*/ 46 w 47"/>
              <a:gd name="T67" fmla="*/ 41 h 53"/>
              <a:gd name="T68" fmla="*/ 45 w 47"/>
              <a:gd name="T69" fmla="*/ 4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 h="53">
                <a:moveTo>
                  <a:pt x="45" y="42"/>
                </a:moveTo>
                <a:cubicBezTo>
                  <a:pt x="47" y="37"/>
                  <a:pt x="45" y="33"/>
                  <a:pt x="43" y="28"/>
                </a:cubicBezTo>
                <a:cubicBezTo>
                  <a:pt x="43" y="29"/>
                  <a:pt x="43" y="30"/>
                  <a:pt x="44" y="31"/>
                </a:cubicBezTo>
                <a:cubicBezTo>
                  <a:pt x="41" y="24"/>
                  <a:pt x="37" y="18"/>
                  <a:pt x="31" y="12"/>
                </a:cubicBezTo>
                <a:cubicBezTo>
                  <a:pt x="28" y="10"/>
                  <a:pt x="25" y="8"/>
                  <a:pt x="22" y="5"/>
                </a:cubicBezTo>
                <a:cubicBezTo>
                  <a:pt x="22" y="5"/>
                  <a:pt x="21" y="4"/>
                  <a:pt x="20" y="4"/>
                </a:cubicBezTo>
                <a:cubicBezTo>
                  <a:pt x="19" y="4"/>
                  <a:pt x="19" y="3"/>
                  <a:pt x="18" y="3"/>
                </a:cubicBezTo>
                <a:cubicBezTo>
                  <a:pt x="14" y="2"/>
                  <a:pt x="14" y="2"/>
                  <a:pt x="16" y="3"/>
                </a:cubicBezTo>
                <a:cubicBezTo>
                  <a:pt x="16" y="2"/>
                  <a:pt x="13" y="2"/>
                  <a:pt x="12" y="1"/>
                </a:cubicBezTo>
                <a:cubicBezTo>
                  <a:pt x="9" y="0"/>
                  <a:pt x="5" y="2"/>
                  <a:pt x="3" y="4"/>
                </a:cubicBezTo>
                <a:cubicBezTo>
                  <a:pt x="1" y="7"/>
                  <a:pt x="0" y="12"/>
                  <a:pt x="2" y="15"/>
                </a:cubicBezTo>
                <a:cubicBezTo>
                  <a:pt x="3" y="15"/>
                  <a:pt x="3" y="16"/>
                  <a:pt x="3" y="17"/>
                </a:cubicBezTo>
                <a:cubicBezTo>
                  <a:pt x="4" y="17"/>
                  <a:pt x="4" y="17"/>
                  <a:pt x="4" y="17"/>
                </a:cubicBezTo>
                <a:cubicBezTo>
                  <a:pt x="4" y="19"/>
                  <a:pt x="6" y="22"/>
                  <a:pt x="8" y="24"/>
                </a:cubicBezTo>
                <a:cubicBezTo>
                  <a:pt x="8" y="24"/>
                  <a:pt x="9" y="25"/>
                  <a:pt x="9" y="25"/>
                </a:cubicBezTo>
                <a:cubicBezTo>
                  <a:pt x="9" y="25"/>
                  <a:pt x="10" y="26"/>
                  <a:pt x="10" y="27"/>
                </a:cubicBezTo>
                <a:cubicBezTo>
                  <a:pt x="11" y="29"/>
                  <a:pt x="13" y="31"/>
                  <a:pt x="15" y="33"/>
                </a:cubicBezTo>
                <a:cubicBezTo>
                  <a:pt x="14" y="32"/>
                  <a:pt x="13" y="31"/>
                  <a:pt x="13" y="30"/>
                </a:cubicBezTo>
                <a:cubicBezTo>
                  <a:pt x="15" y="33"/>
                  <a:pt x="17" y="36"/>
                  <a:pt x="20" y="39"/>
                </a:cubicBezTo>
                <a:lnTo>
                  <a:pt x="18" y="37"/>
                </a:lnTo>
                <a:cubicBezTo>
                  <a:pt x="19" y="39"/>
                  <a:pt x="20" y="41"/>
                  <a:pt x="22" y="43"/>
                </a:cubicBezTo>
                <a:cubicBezTo>
                  <a:pt x="23" y="43"/>
                  <a:pt x="24" y="45"/>
                  <a:pt x="22" y="42"/>
                </a:cubicBezTo>
                <a:cubicBezTo>
                  <a:pt x="23" y="43"/>
                  <a:pt x="24" y="45"/>
                  <a:pt x="25" y="46"/>
                </a:cubicBezTo>
                <a:cubicBezTo>
                  <a:pt x="26" y="47"/>
                  <a:pt x="27" y="48"/>
                  <a:pt x="28" y="49"/>
                </a:cubicBezTo>
                <a:cubicBezTo>
                  <a:pt x="29" y="49"/>
                  <a:pt x="29" y="49"/>
                  <a:pt x="30" y="49"/>
                </a:cubicBezTo>
                <a:cubicBezTo>
                  <a:pt x="30" y="49"/>
                  <a:pt x="30" y="49"/>
                  <a:pt x="30" y="50"/>
                </a:cubicBezTo>
                <a:cubicBezTo>
                  <a:pt x="30" y="50"/>
                  <a:pt x="31" y="50"/>
                  <a:pt x="31" y="50"/>
                </a:cubicBezTo>
                <a:cubicBezTo>
                  <a:pt x="33" y="51"/>
                  <a:pt x="34" y="52"/>
                  <a:pt x="36" y="52"/>
                </a:cubicBezTo>
                <a:cubicBezTo>
                  <a:pt x="36" y="52"/>
                  <a:pt x="36" y="52"/>
                  <a:pt x="37" y="52"/>
                </a:cubicBezTo>
                <a:cubicBezTo>
                  <a:pt x="38" y="52"/>
                  <a:pt x="39" y="53"/>
                  <a:pt x="40" y="52"/>
                </a:cubicBezTo>
                <a:cubicBezTo>
                  <a:pt x="42" y="51"/>
                  <a:pt x="42" y="50"/>
                  <a:pt x="43" y="49"/>
                </a:cubicBezTo>
                <a:cubicBezTo>
                  <a:pt x="44" y="47"/>
                  <a:pt x="45" y="46"/>
                  <a:pt x="45" y="44"/>
                </a:cubicBezTo>
                <a:cubicBezTo>
                  <a:pt x="45" y="43"/>
                  <a:pt x="46" y="42"/>
                  <a:pt x="46" y="41"/>
                </a:cubicBezTo>
                <a:lnTo>
                  <a:pt x="46" y="41"/>
                </a:lnTo>
                <a:cubicBezTo>
                  <a:pt x="46" y="41"/>
                  <a:pt x="45" y="41"/>
                  <a:pt x="45" y="42"/>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61" name="Rectangle 2716"/>
          <p:cNvSpPr>
            <a:spLocks noChangeArrowheads="1"/>
          </p:cNvSpPr>
          <p:nvPr userDrawn="1"/>
        </p:nvSpPr>
        <p:spPr bwMode="auto">
          <a:xfrm>
            <a:off x="7001317" y="4748909"/>
            <a:ext cx="1532" cy="1532"/>
          </a:xfrm>
          <a:prstGeom prst="rect">
            <a:avLst/>
          </a:prstGeom>
          <a:solidFill>
            <a:srgbClr val="4CBF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62" name="Freeform 2717"/>
          <p:cNvSpPr>
            <a:spLocks/>
          </p:cNvSpPr>
          <p:nvPr userDrawn="1"/>
        </p:nvSpPr>
        <p:spPr bwMode="auto">
          <a:xfrm>
            <a:off x="6869604" y="4811702"/>
            <a:ext cx="0" cy="0"/>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63" name="Freeform 2718"/>
          <p:cNvSpPr>
            <a:spLocks/>
          </p:cNvSpPr>
          <p:nvPr userDrawn="1"/>
        </p:nvSpPr>
        <p:spPr bwMode="auto">
          <a:xfrm>
            <a:off x="6857352" y="4808641"/>
            <a:ext cx="29100" cy="36757"/>
          </a:xfrm>
          <a:custGeom>
            <a:avLst/>
            <a:gdLst>
              <a:gd name="T0" fmla="*/ 42 w 49"/>
              <a:gd name="T1" fmla="*/ 33 h 63"/>
              <a:gd name="T2" fmla="*/ 35 w 49"/>
              <a:gd name="T3" fmla="*/ 23 h 63"/>
              <a:gd name="T4" fmla="*/ 27 w 49"/>
              <a:gd name="T5" fmla="*/ 12 h 63"/>
              <a:gd name="T6" fmla="*/ 22 w 49"/>
              <a:gd name="T7" fmla="*/ 8 h 63"/>
              <a:gd name="T8" fmla="*/ 21 w 49"/>
              <a:gd name="T9" fmla="*/ 7 h 63"/>
              <a:gd name="T10" fmla="*/ 20 w 49"/>
              <a:gd name="T11" fmla="*/ 5 h 63"/>
              <a:gd name="T12" fmla="*/ 18 w 49"/>
              <a:gd name="T13" fmla="*/ 4 h 63"/>
              <a:gd name="T14" fmla="*/ 4 w 49"/>
              <a:gd name="T15" fmla="*/ 3 h 63"/>
              <a:gd name="T16" fmla="*/ 2 w 49"/>
              <a:gd name="T17" fmla="*/ 16 h 63"/>
              <a:gd name="T18" fmla="*/ 2 w 49"/>
              <a:gd name="T19" fmla="*/ 18 h 63"/>
              <a:gd name="T20" fmla="*/ 3 w 49"/>
              <a:gd name="T21" fmla="*/ 21 h 63"/>
              <a:gd name="T22" fmla="*/ 4 w 49"/>
              <a:gd name="T23" fmla="*/ 22 h 63"/>
              <a:gd name="T24" fmla="*/ 7 w 49"/>
              <a:gd name="T25" fmla="*/ 27 h 63"/>
              <a:gd name="T26" fmla="*/ 13 w 49"/>
              <a:gd name="T27" fmla="*/ 38 h 63"/>
              <a:gd name="T28" fmla="*/ 19 w 49"/>
              <a:gd name="T29" fmla="*/ 47 h 63"/>
              <a:gd name="T30" fmla="*/ 34 w 49"/>
              <a:gd name="T31" fmla="*/ 60 h 63"/>
              <a:gd name="T32" fmla="*/ 49 w 49"/>
              <a:gd name="T33" fmla="*/ 49 h 63"/>
              <a:gd name="T34" fmla="*/ 42 w 49"/>
              <a:gd name="T35" fmla="*/ 3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63">
                <a:moveTo>
                  <a:pt x="42" y="33"/>
                </a:moveTo>
                <a:cubicBezTo>
                  <a:pt x="40" y="30"/>
                  <a:pt x="38" y="27"/>
                  <a:pt x="35" y="23"/>
                </a:cubicBezTo>
                <a:cubicBezTo>
                  <a:pt x="33" y="20"/>
                  <a:pt x="30" y="16"/>
                  <a:pt x="27" y="12"/>
                </a:cubicBezTo>
                <a:cubicBezTo>
                  <a:pt x="25" y="11"/>
                  <a:pt x="24" y="9"/>
                  <a:pt x="22" y="8"/>
                </a:cubicBezTo>
                <a:cubicBezTo>
                  <a:pt x="22" y="7"/>
                  <a:pt x="22" y="7"/>
                  <a:pt x="21" y="7"/>
                </a:cubicBezTo>
                <a:cubicBezTo>
                  <a:pt x="19" y="5"/>
                  <a:pt x="19" y="5"/>
                  <a:pt x="20" y="5"/>
                </a:cubicBezTo>
                <a:cubicBezTo>
                  <a:pt x="19" y="5"/>
                  <a:pt x="18" y="4"/>
                  <a:pt x="18" y="4"/>
                </a:cubicBezTo>
                <a:cubicBezTo>
                  <a:pt x="14" y="0"/>
                  <a:pt x="8" y="0"/>
                  <a:pt x="4" y="3"/>
                </a:cubicBezTo>
                <a:cubicBezTo>
                  <a:pt x="0" y="6"/>
                  <a:pt x="0" y="11"/>
                  <a:pt x="2" y="16"/>
                </a:cubicBezTo>
                <a:cubicBezTo>
                  <a:pt x="2" y="16"/>
                  <a:pt x="2" y="17"/>
                  <a:pt x="2" y="18"/>
                </a:cubicBezTo>
                <a:cubicBezTo>
                  <a:pt x="2" y="18"/>
                  <a:pt x="3" y="19"/>
                  <a:pt x="3" y="21"/>
                </a:cubicBezTo>
                <a:cubicBezTo>
                  <a:pt x="4" y="21"/>
                  <a:pt x="4" y="21"/>
                  <a:pt x="4" y="22"/>
                </a:cubicBezTo>
                <a:cubicBezTo>
                  <a:pt x="5" y="24"/>
                  <a:pt x="6" y="26"/>
                  <a:pt x="7" y="27"/>
                </a:cubicBezTo>
                <a:cubicBezTo>
                  <a:pt x="9" y="31"/>
                  <a:pt x="11" y="34"/>
                  <a:pt x="13" y="38"/>
                </a:cubicBezTo>
                <a:cubicBezTo>
                  <a:pt x="15" y="41"/>
                  <a:pt x="17" y="44"/>
                  <a:pt x="19" y="47"/>
                </a:cubicBezTo>
                <a:cubicBezTo>
                  <a:pt x="23" y="53"/>
                  <a:pt x="27" y="58"/>
                  <a:pt x="34" y="60"/>
                </a:cubicBezTo>
                <a:cubicBezTo>
                  <a:pt x="41" y="63"/>
                  <a:pt x="48" y="56"/>
                  <a:pt x="49" y="49"/>
                </a:cubicBezTo>
                <a:cubicBezTo>
                  <a:pt x="49" y="43"/>
                  <a:pt x="45" y="38"/>
                  <a:pt x="42" y="33"/>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64" name="Freeform 2719"/>
          <p:cNvSpPr>
            <a:spLocks/>
          </p:cNvSpPr>
          <p:nvPr userDrawn="1"/>
        </p:nvSpPr>
        <p:spPr bwMode="auto">
          <a:xfrm>
            <a:off x="6763929" y="4868372"/>
            <a:ext cx="18379" cy="30631"/>
          </a:xfrm>
          <a:custGeom>
            <a:avLst/>
            <a:gdLst>
              <a:gd name="T0" fmla="*/ 29 w 30"/>
              <a:gd name="T1" fmla="*/ 25 h 52"/>
              <a:gd name="T2" fmla="*/ 28 w 30"/>
              <a:gd name="T3" fmla="*/ 21 h 52"/>
              <a:gd name="T4" fmla="*/ 23 w 30"/>
              <a:gd name="T5" fmla="*/ 10 h 52"/>
              <a:gd name="T6" fmla="*/ 18 w 30"/>
              <a:gd name="T7" fmla="*/ 4 h 52"/>
              <a:gd name="T8" fmla="*/ 15 w 30"/>
              <a:gd name="T9" fmla="*/ 2 h 52"/>
              <a:gd name="T10" fmla="*/ 9 w 30"/>
              <a:gd name="T11" fmla="*/ 1 h 52"/>
              <a:gd name="T12" fmla="*/ 3 w 30"/>
              <a:gd name="T13" fmla="*/ 2 h 52"/>
              <a:gd name="T14" fmla="*/ 1 w 30"/>
              <a:gd name="T15" fmla="*/ 6 h 52"/>
              <a:gd name="T16" fmla="*/ 0 w 30"/>
              <a:gd name="T17" fmla="*/ 7 h 52"/>
              <a:gd name="T18" fmla="*/ 0 w 30"/>
              <a:gd name="T19" fmla="*/ 13 h 52"/>
              <a:gd name="T20" fmla="*/ 1 w 30"/>
              <a:gd name="T21" fmla="*/ 16 h 52"/>
              <a:gd name="T22" fmla="*/ 2 w 30"/>
              <a:gd name="T23" fmla="*/ 21 h 52"/>
              <a:gd name="T24" fmla="*/ 5 w 30"/>
              <a:gd name="T25" fmla="*/ 32 h 52"/>
              <a:gd name="T26" fmla="*/ 5 w 30"/>
              <a:gd name="T27" fmla="*/ 37 h 52"/>
              <a:gd name="T28" fmla="*/ 5 w 30"/>
              <a:gd name="T29" fmla="*/ 34 h 52"/>
              <a:gd name="T30" fmla="*/ 6 w 30"/>
              <a:gd name="T31" fmla="*/ 41 h 52"/>
              <a:gd name="T32" fmla="*/ 11 w 30"/>
              <a:gd name="T33" fmla="*/ 49 h 52"/>
              <a:gd name="T34" fmla="*/ 22 w 30"/>
              <a:gd name="T35" fmla="*/ 50 h 52"/>
              <a:gd name="T36" fmla="*/ 29 w 30"/>
              <a:gd name="T37" fmla="*/ 41 h 52"/>
              <a:gd name="T38" fmla="*/ 30 w 30"/>
              <a:gd name="T39" fmla="*/ 33 h 52"/>
              <a:gd name="T40" fmla="*/ 29 w 30"/>
              <a:gd name="T41" fmla="*/ 2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52">
                <a:moveTo>
                  <a:pt x="29" y="25"/>
                </a:moveTo>
                <a:cubicBezTo>
                  <a:pt x="29" y="24"/>
                  <a:pt x="29" y="22"/>
                  <a:pt x="28" y="21"/>
                </a:cubicBezTo>
                <a:cubicBezTo>
                  <a:pt x="27" y="17"/>
                  <a:pt x="25" y="13"/>
                  <a:pt x="23" y="10"/>
                </a:cubicBezTo>
                <a:cubicBezTo>
                  <a:pt x="21" y="8"/>
                  <a:pt x="20" y="6"/>
                  <a:pt x="18" y="4"/>
                </a:cubicBezTo>
                <a:cubicBezTo>
                  <a:pt x="17" y="3"/>
                  <a:pt x="16" y="2"/>
                  <a:pt x="15" y="2"/>
                </a:cubicBezTo>
                <a:cubicBezTo>
                  <a:pt x="13" y="1"/>
                  <a:pt x="11" y="0"/>
                  <a:pt x="9" y="1"/>
                </a:cubicBezTo>
                <a:cubicBezTo>
                  <a:pt x="7" y="0"/>
                  <a:pt x="5" y="1"/>
                  <a:pt x="3" y="2"/>
                </a:cubicBezTo>
                <a:cubicBezTo>
                  <a:pt x="2" y="3"/>
                  <a:pt x="1" y="5"/>
                  <a:pt x="1" y="6"/>
                </a:cubicBezTo>
                <a:cubicBezTo>
                  <a:pt x="1" y="7"/>
                  <a:pt x="0" y="7"/>
                  <a:pt x="0" y="7"/>
                </a:cubicBezTo>
                <a:cubicBezTo>
                  <a:pt x="0" y="9"/>
                  <a:pt x="0" y="11"/>
                  <a:pt x="0" y="13"/>
                </a:cubicBezTo>
                <a:cubicBezTo>
                  <a:pt x="0" y="14"/>
                  <a:pt x="0" y="15"/>
                  <a:pt x="1" y="16"/>
                </a:cubicBezTo>
                <a:cubicBezTo>
                  <a:pt x="1" y="18"/>
                  <a:pt x="2" y="19"/>
                  <a:pt x="2" y="21"/>
                </a:cubicBezTo>
                <a:cubicBezTo>
                  <a:pt x="3" y="25"/>
                  <a:pt x="4" y="28"/>
                  <a:pt x="5" y="32"/>
                </a:cubicBezTo>
                <a:cubicBezTo>
                  <a:pt x="5" y="34"/>
                  <a:pt x="5" y="35"/>
                  <a:pt x="5" y="37"/>
                </a:cubicBezTo>
                <a:cubicBezTo>
                  <a:pt x="5" y="36"/>
                  <a:pt x="5" y="35"/>
                  <a:pt x="5" y="34"/>
                </a:cubicBezTo>
                <a:cubicBezTo>
                  <a:pt x="5" y="36"/>
                  <a:pt x="5" y="38"/>
                  <a:pt x="6" y="41"/>
                </a:cubicBezTo>
                <a:cubicBezTo>
                  <a:pt x="7" y="44"/>
                  <a:pt x="8" y="47"/>
                  <a:pt x="11" y="49"/>
                </a:cubicBezTo>
                <a:cubicBezTo>
                  <a:pt x="14" y="51"/>
                  <a:pt x="18" y="52"/>
                  <a:pt x="22" y="50"/>
                </a:cubicBezTo>
                <a:cubicBezTo>
                  <a:pt x="26" y="48"/>
                  <a:pt x="28" y="44"/>
                  <a:pt x="29" y="41"/>
                </a:cubicBezTo>
                <a:cubicBezTo>
                  <a:pt x="30" y="38"/>
                  <a:pt x="30" y="35"/>
                  <a:pt x="30" y="33"/>
                </a:cubicBezTo>
                <a:cubicBezTo>
                  <a:pt x="30" y="31"/>
                  <a:pt x="30" y="28"/>
                  <a:pt x="29" y="25"/>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65" name="Freeform 2720"/>
          <p:cNvSpPr>
            <a:spLocks/>
          </p:cNvSpPr>
          <p:nvPr userDrawn="1"/>
        </p:nvSpPr>
        <p:spPr bwMode="auto">
          <a:xfrm>
            <a:off x="6753209" y="4836208"/>
            <a:ext cx="10721" cy="12252"/>
          </a:xfrm>
          <a:custGeom>
            <a:avLst/>
            <a:gdLst>
              <a:gd name="T0" fmla="*/ 18 w 18"/>
              <a:gd name="T1" fmla="*/ 10 h 20"/>
              <a:gd name="T2" fmla="*/ 17 w 18"/>
              <a:gd name="T3" fmla="*/ 7 h 20"/>
              <a:gd name="T4" fmla="*/ 14 w 18"/>
              <a:gd name="T5" fmla="*/ 4 h 20"/>
              <a:gd name="T6" fmla="*/ 11 w 18"/>
              <a:gd name="T7" fmla="*/ 1 h 20"/>
              <a:gd name="T8" fmla="*/ 9 w 18"/>
              <a:gd name="T9" fmla="*/ 0 h 20"/>
              <a:gd name="T10" fmla="*/ 7 w 18"/>
              <a:gd name="T11" fmla="*/ 0 h 20"/>
              <a:gd name="T12" fmla="*/ 7 w 18"/>
              <a:gd name="T13" fmla="*/ 0 h 20"/>
              <a:gd name="T14" fmla="*/ 4 w 18"/>
              <a:gd name="T15" fmla="*/ 0 h 20"/>
              <a:gd name="T16" fmla="*/ 2 w 18"/>
              <a:gd name="T17" fmla="*/ 2 h 20"/>
              <a:gd name="T18" fmla="*/ 1 w 18"/>
              <a:gd name="T19" fmla="*/ 7 h 20"/>
              <a:gd name="T20" fmla="*/ 1 w 18"/>
              <a:gd name="T21" fmla="*/ 7 h 20"/>
              <a:gd name="T22" fmla="*/ 1 w 18"/>
              <a:gd name="T23" fmla="*/ 8 h 20"/>
              <a:gd name="T24" fmla="*/ 2 w 18"/>
              <a:gd name="T25" fmla="*/ 10 h 20"/>
              <a:gd name="T26" fmla="*/ 3 w 18"/>
              <a:gd name="T27" fmla="*/ 12 h 20"/>
              <a:gd name="T28" fmla="*/ 3 w 18"/>
              <a:gd name="T29" fmla="*/ 10 h 20"/>
              <a:gd name="T30" fmla="*/ 5 w 18"/>
              <a:gd name="T31" fmla="*/ 14 h 20"/>
              <a:gd name="T32" fmla="*/ 5 w 18"/>
              <a:gd name="T33" fmla="*/ 15 h 20"/>
              <a:gd name="T34" fmla="*/ 6 w 18"/>
              <a:gd name="T35" fmla="*/ 16 h 20"/>
              <a:gd name="T36" fmla="*/ 9 w 18"/>
              <a:gd name="T37" fmla="*/ 19 h 20"/>
              <a:gd name="T38" fmla="*/ 13 w 18"/>
              <a:gd name="T39" fmla="*/ 20 h 20"/>
              <a:gd name="T40" fmla="*/ 15 w 18"/>
              <a:gd name="T41" fmla="*/ 19 h 20"/>
              <a:gd name="T42" fmla="*/ 17 w 18"/>
              <a:gd name="T43" fmla="*/ 17 h 20"/>
              <a:gd name="T44" fmla="*/ 17 w 18"/>
              <a:gd name="T45" fmla="*/ 17 h 20"/>
              <a:gd name="T46" fmla="*/ 18 w 18"/>
              <a:gd name="T47" fmla="*/ 13 h 20"/>
              <a:gd name="T48" fmla="*/ 18 w 18"/>
              <a:gd name="T49" fmla="*/ 13 h 20"/>
              <a:gd name="T50" fmla="*/ 18 w 18"/>
              <a:gd name="T51"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 h="20">
                <a:moveTo>
                  <a:pt x="18" y="10"/>
                </a:moveTo>
                <a:cubicBezTo>
                  <a:pt x="18" y="9"/>
                  <a:pt x="17" y="8"/>
                  <a:pt x="17" y="7"/>
                </a:cubicBezTo>
                <a:cubicBezTo>
                  <a:pt x="16" y="6"/>
                  <a:pt x="15" y="5"/>
                  <a:pt x="14" y="4"/>
                </a:cubicBezTo>
                <a:cubicBezTo>
                  <a:pt x="13" y="3"/>
                  <a:pt x="12" y="2"/>
                  <a:pt x="11" y="1"/>
                </a:cubicBezTo>
                <a:cubicBezTo>
                  <a:pt x="11" y="1"/>
                  <a:pt x="10" y="0"/>
                  <a:pt x="9" y="0"/>
                </a:cubicBezTo>
                <a:cubicBezTo>
                  <a:pt x="8" y="0"/>
                  <a:pt x="7" y="0"/>
                  <a:pt x="7" y="0"/>
                </a:cubicBezTo>
                <a:cubicBezTo>
                  <a:pt x="7" y="0"/>
                  <a:pt x="7" y="0"/>
                  <a:pt x="7" y="0"/>
                </a:cubicBezTo>
                <a:cubicBezTo>
                  <a:pt x="6" y="0"/>
                  <a:pt x="5" y="0"/>
                  <a:pt x="4" y="0"/>
                </a:cubicBezTo>
                <a:cubicBezTo>
                  <a:pt x="3" y="0"/>
                  <a:pt x="2" y="1"/>
                  <a:pt x="2" y="2"/>
                </a:cubicBezTo>
                <a:cubicBezTo>
                  <a:pt x="1" y="3"/>
                  <a:pt x="0" y="5"/>
                  <a:pt x="1" y="7"/>
                </a:cubicBezTo>
                <a:cubicBezTo>
                  <a:pt x="1" y="7"/>
                  <a:pt x="1" y="7"/>
                  <a:pt x="1" y="7"/>
                </a:cubicBezTo>
                <a:cubicBezTo>
                  <a:pt x="1" y="7"/>
                  <a:pt x="1" y="7"/>
                  <a:pt x="1" y="8"/>
                </a:cubicBezTo>
                <a:cubicBezTo>
                  <a:pt x="2" y="8"/>
                  <a:pt x="2" y="9"/>
                  <a:pt x="2" y="10"/>
                </a:cubicBezTo>
                <a:cubicBezTo>
                  <a:pt x="3" y="10"/>
                  <a:pt x="3" y="11"/>
                  <a:pt x="3" y="12"/>
                </a:cubicBezTo>
                <a:cubicBezTo>
                  <a:pt x="3" y="11"/>
                  <a:pt x="3" y="11"/>
                  <a:pt x="3" y="10"/>
                </a:cubicBezTo>
                <a:cubicBezTo>
                  <a:pt x="3" y="11"/>
                  <a:pt x="4" y="13"/>
                  <a:pt x="5" y="14"/>
                </a:cubicBezTo>
                <a:cubicBezTo>
                  <a:pt x="5" y="14"/>
                  <a:pt x="5" y="15"/>
                  <a:pt x="5" y="15"/>
                </a:cubicBezTo>
                <a:cubicBezTo>
                  <a:pt x="5" y="16"/>
                  <a:pt x="6" y="16"/>
                  <a:pt x="6" y="16"/>
                </a:cubicBezTo>
                <a:cubicBezTo>
                  <a:pt x="7" y="17"/>
                  <a:pt x="8" y="18"/>
                  <a:pt x="9" y="19"/>
                </a:cubicBezTo>
                <a:cubicBezTo>
                  <a:pt x="10" y="20"/>
                  <a:pt x="12" y="20"/>
                  <a:pt x="13" y="20"/>
                </a:cubicBezTo>
                <a:cubicBezTo>
                  <a:pt x="14" y="19"/>
                  <a:pt x="14" y="19"/>
                  <a:pt x="15" y="19"/>
                </a:cubicBezTo>
                <a:cubicBezTo>
                  <a:pt x="16" y="19"/>
                  <a:pt x="17" y="18"/>
                  <a:pt x="17" y="17"/>
                </a:cubicBezTo>
                <a:lnTo>
                  <a:pt x="17" y="17"/>
                </a:lnTo>
                <a:cubicBezTo>
                  <a:pt x="18" y="16"/>
                  <a:pt x="18" y="14"/>
                  <a:pt x="18" y="13"/>
                </a:cubicBezTo>
                <a:cubicBezTo>
                  <a:pt x="18" y="13"/>
                  <a:pt x="18" y="13"/>
                  <a:pt x="18" y="13"/>
                </a:cubicBezTo>
                <a:cubicBezTo>
                  <a:pt x="18" y="12"/>
                  <a:pt x="18" y="11"/>
                  <a:pt x="18"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66" name="Freeform 2721"/>
          <p:cNvSpPr>
            <a:spLocks/>
          </p:cNvSpPr>
          <p:nvPr userDrawn="1"/>
        </p:nvSpPr>
        <p:spPr bwMode="auto">
          <a:xfrm>
            <a:off x="6770056" y="4753504"/>
            <a:ext cx="10721" cy="13784"/>
          </a:xfrm>
          <a:custGeom>
            <a:avLst/>
            <a:gdLst>
              <a:gd name="T0" fmla="*/ 20 w 20"/>
              <a:gd name="T1" fmla="*/ 13 h 24"/>
              <a:gd name="T2" fmla="*/ 20 w 20"/>
              <a:gd name="T3" fmla="*/ 13 h 24"/>
              <a:gd name="T4" fmla="*/ 20 w 20"/>
              <a:gd name="T5" fmla="*/ 12 h 24"/>
              <a:gd name="T6" fmla="*/ 19 w 20"/>
              <a:gd name="T7" fmla="*/ 9 h 24"/>
              <a:gd name="T8" fmla="*/ 19 w 20"/>
              <a:gd name="T9" fmla="*/ 9 h 24"/>
              <a:gd name="T10" fmla="*/ 18 w 20"/>
              <a:gd name="T11" fmla="*/ 7 h 24"/>
              <a:gd name="T12" fmla="*/ 16 w 20"/>
              <a:gd name="T13" fmla="*/ 4 h 24"/>
              <a:gd name="T14" fmla="*/ 13 w 20"/>
              <a:gd name="T15" fmla="*/ 2 h 24"/>
              <a:gd name="T16" fmla="*/ 15 w 20"/>
              <a:gd name="T17" fmla="*/ 3 h 24"/>
              <a:gd name="T18" fmla="*/ 13 w 20"/>
              <a:gd name="T19" fmla="*/ 2 h 24"/>
              <a:gd name="T20" fmla="*/ 10 w 20"/>
              <a:gd name="T21" fmla="*/ 0 h 24"/>
              <a:gd name="T22" fmla="*/ 5 w 20"/>
              <a:gd name="T23" fmla="*/ 1 h 24"/>
              <a:gd name="T24" fmla="*/ 2 w 20"/>
              <a:gd name="T25" fmla="*/ 3 h 24"/>
              <a:gd name="T26" fmla="*/ 0 w 20"/>
              <a:gd name="T27" fmla="*/ 7 h 24"/>
              <a:gd name="T28" fmla="*/ 0 w 20"/>
              <a:gd name="T29" fmla="*/ 9 h 24"/>
              <a:gd name="T30" fmla="*/ 0 w 20"/>
              <a:gd name="T31" fmla="*/ 10 h 24"/>
              <a:gd name="T32" fmla="*/ 1 w 20"/>
              <a:gd name="T33" fmla="*/ 12 h 24"/>
              <a:gd name="T34" fmla="*/ 1 w 20"/>
              <a:gd name="T35" fmla="*/ 13 h 24"/>
              <a:gd name="T36" fmla="*/ 2 w 20"/>
              <a:gd name="T37" fmla="*/ 15 h 24"/>
              <a:gd name="T38" fmla="*/ 3 w 20"/>
              <a:gd name="T39" fmla="*/ 18 h 24"/>
              <a:gd name="T40" fmla="*/ 4 w 20"/>
              <a:gd name="T41" fmla="*/ 19 h 24"/>
              <a:gd name="T42" fmla="*/ 5 w 20"/>
              <a:gd name="T43" fmla="*/ 21 h 24"/>
              <a:gd name="T44" fmla="*/ 5 w 20"/>
              <a:gd name="T45" fmla="*/ 20 h 24"/>
              <a:gd name="T46" fmla="*/ 8 w 20"/>
              <a:gd name="T47" fmla="*/ 23 h 24"/>
              <a:gd name="T48" fmla="*/ 12 w 20"/>
              <a:gd name="T49" fmla="*/ 24 h 24"/>
              <a:gd name="T50" fmla="*/ 15 w 20"/>
              <a:gd name="T51" fmla="*/ 23 h 24"/>
              <a:gd name="T52" fmla="*/ 18 w 20"/>
              <a:gd name="T53" fmla="*/ 22 h 24"/>
              <a:gd name="T54" fmla="*/ 20 w 20"/>
              <a:gd name="T55" fmla="*/ 18 h 24"/>
              <a:gd name="T56" fmla="*/ 20 w 20"/>
              <a:gd name="T57"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 h="24">
                <a:moveTo>
                  <a:pt x="20" y="13"/>
                </a:moveTo>
                <a:cubicBezTo>
                  <a:pt x="20" y="13"/>
                  <a:pt x="20" y="13"/>
                  <a:pt x="20" y="13"/>
                </a:cubicBezTo>
                <a:cubicBezTo>
                  <a:pt x="20" y="13"/>
                  <a:pt x="20" y="12"/>
                  <a:pt x="20" y="12"/>
                </a:cubicBezTo>
                <a:cubicBezTo>
                  <a:pt x="20" y="11"/>
                  <a:pt x="19" y="10"/>
                  <a:pt x="19" y="9"/>
                </a:cubicBezTo>
                <a:cubicBezTo>
                  <a:pt x="19" y="9"/>
                  <a:pt x="19" y="9"/>
                  <a:pt x="19" y="9"/>
                </a:cubicBezTo>
                <a:cubicBezTo>
                  <a:pt x="18" y="8"/>
                  <a:pt x="18" y="8"/>
                  <a:pt x="18" y="7"/>
                </a:cubicBezTo>
                <a:cubicBezTo>
                  <a:pt x="17" y="6"/>
                  <a:pt x="16" y="5"/>
                  <a:pt x="16" y="4"/>
                </a:cubicBezTo>
                <a:cubicBezTo>
                  <a:pt x="15" y="3"/>
                  <a:pt x="14" y="3"/>
                  <a:pt x="13" y="2"/>
                </a:cubicBezTo>
                <a:lnTo>
                  <a:pt x="15" y="3"/>
                </a:lnTo>
                <a:cubicBezTo>
                  <a:pt x="14" y="3"/>
                  <a:pt x="14" y="2"/>
                  <a:pt x="13" y="2"/>
                </a:cubicBezTo>
                <a:cubicBezTo>
                  <a:pt x="12" y="1"/>
                  <a:pt x="11" y="0"/>
                  <a:pt x="10" y="0"/>
                </a:cubicBezTo>
                <a:cubicBezTo>
                  <a:pt x="8" y="0"/>
                  <a:pt x="6" y="0"/>
                  <a:pt x="5" y="1"/>
                </a:cubicBezTo>
                <a:cubicBezTo>
                  <a:pt x="4" y="1"/>
                  <a:pt x="3" y="2"/>
                  <a:pt x="2" y="3"/>
                </a:cubicBezTo>
                <a:cubicBezTo>
                  <a:pt x="1" y="4"/>
                  <a:pt x="0" y="6"/>
                  <a:pt x="0" y="7"/>
                </a:cubicBezTo>
                <a:cubicBezTo>
                  <a:pt x="0" y="8"/>
                  <a:pt x="0" y="9"/>
                  <a:pt x="0" y="9"/>
                </a:cubicBezTo>
                <a:cubicBezTo>
                  <a:pt x="0" y="10"/>
                  <a:pt x="0" y="10"/>
                  <a:pt x="0" y="10"/>
                </a:cubicBezTo>
                <a:cubicBezTo>
                  <a:pt x="0" y="10"/>
                  <a:pt x="0" y="11"/>
                  <a:pt x="1" y="12"/>
                </a:cubicBezTo>
                <a:cubicBezTo>
                  <a:pt x="1" y="12"/>
                  <a:pt x="1" y="13"/>
                  <a:pt x="1" y="13"/>
                </a:cubicBezTo>
                <a:cubicBezTo>
                  <a:pt x="1" y="14"/>
                  <a:pt x="1" y="14"/>
                  <a:pt x="2" y="15"/>
                </a:cubicBezTo>
                <a:cubicBezTo>
                  <a:pt x="2" y="16"/>
                  <a:pt x="2" y="17"/>
                  <a:pt x="3" y="18"/>
                </a:cubicBezTo>
                <a:cubicBezTo>
                  <a:pt x="3" y="18"/>
                  <a:pt x="3" y="19"/>
                  <a:pt x="4" y="19"/>
                </a:cubicBezTo>
                <a:cubicBezTo>
                  <a:pt x="4" y="20"/>
                  <a:pt x="5" y="20"/>
                  <a:pt x="5" y="21"/>
                </a:cubicBezTo>
                <a:cubicBezTo>
                  <a:pt x="5" y="20"/>
                  <a:pt x="5" y="20"/>
                  <a:pt x="5" y="20"/>
                </a:cubicBezTo>
                <a:cubicBezTo>
                  <a:pt x="6" y="21"/>
                  <a:pt x="7" y="22"/>
                  <a:pt x="8" y="23"/>
                </a:cubicBezTo>
                <a:cubicBezTo>
                  <a:pt x="9" y="24"/>
                  <a:pt x="11" y="24"/>
                  <a:pt x="12" y="24"/>
                </a:cubicBezTo>
                <a:cubicBezTo>
                  <a:pt x="13" y="24"/>
                  <a:pt x="14" y="24"/>
                  <a:pt x="15" y="23"/>
                </a:cubicBezTo>
                <a:cubicBezTo>
                  <a:pt x="16" y="23"/>
                  <a:pt x="17" y="22"/>
                  <a:pt x="18" y="22"/>
                </a:cubicBezTo>
                <a:cubicBezTo>
                  <a:pt x="19" y="21"/>
                  <a:pt x="19" y="19"/>
                  <a:pt x="20" y="18"/>
                </a:cubicBezTo>
                <a:cubicBezTo>
                  <a:pt x="20" y="16"/>
                  <a:pt x="20" y="15"/>
                  <a:pt x="20"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67" name="Freeform 2722"/>
          <p:cNvSpPr>
            <a:spLocks/>
          </p:cNvSpPr>
          <p:nvPr userDrawn="1"/>
        </p:nvSpPr>
        <p:spPr bwMode="auto">
          <a:xfrm>
            <a:off x="6825190" y="4856119"/>
            <a:ext cx="12252" cy="15316"/>
          </a:xfrm>
          <a:custGeom>
            <a:avLst/>
            <a:gdLst>
              <a:gd name="T0" fmla="*/ 20 w 21"/>
              <a:gd name="T1" fmla="*/ 19 h 26"/>
              <a:gd name="T2" fmla="*/ 20 w 21"/>
              <a:gd name="T3" fmla="*/ 21 h 26"/>
              <a:gd name="T4" fmla="*/ 19 w 21"/>
              <a:gd name="T5" fmla="*/ 11 h 26"/>
              <a:gd name="T6" fmla="*/ 17 w 21"/>
              <a:gd name="T7" fmla="*/ 9 h 26"/>
              <a:gd name="T8" fmla="*/ 15 w 21"/>
              <a:gd name="T9" fmla="*/ 6 h 26"/>
              <a:gd name="T10" fmla="*/ 16 w 21"/>
              <a:gd name="T11" fmla="*/ 7 h 26"/>
              <a:gd name="T12" fmla="*/ 15 w 21"/>
              <a:gd name="T13" fmla="*/ 6 h 26"/>
              <a:gd name="T14" fmla="*/ 14 w 21"/>
              <a:gd name="T15" fmla="*/ 4 h 26"/>
              <a:gd name="T16" fmla="*/ 11 w 21"/>
              <a:gd name="T17" fmla="*/ 2 h 26"/>
              <a:gd name="T18" fmla="*/ 13 w 21"/>
              <a:gd name="T19" fmla="*/ 3 h 26"/>
              <a:gd name="T20" fmla="*/ 12 w 21"/>
              <a:gd name="T21" fmla="*/ 2 h 26"/>
              <a:gd name="T22" fmla="*/ 8 w 21"/>
              <a:gd name="T23" fmla="*/ 0 h 26"/>
              <a:gd name="T24" fmla="*/ 7 w 21"/>
              <a:gd name="T25" fmla="*/ 0 h 26"/>
              <a:gd name="T26" fmla="*/ 5 w 21"/>
              <a:gd name="T27" fmla="*/ 0 h 26"/>
              <a:gd name="T28" fmla="*/ 4 w 21"/>
              <a:gd name="T29" fmla="*/ 1 h 26"/>
              <a:gd name="T30" fmla="*/ 4 w 21"/>
              <a:gd name="T31" fmla="*/ 1 h 26"/>
              <a:gd name="T32" fmla="*/ 4 w 21"/>
              <a:gd name="T33" fmla="*/ 1 h 26"/>
              <a:gd name="T34" fmla="*/ 3 w 21"/>
              <a:gd name="T35" fmla="*/ 2 h 26"/>
              <a:gd name="T36" fmla="*/ 1 w 21"/>
              <a:gd name="T37" fmla="*/ 6 h 26"/>
              <a:gd name="T38" fmla="*/ 0 w 21"/>
              <a:gd name="T39" fmla="*/ 9 h 26"/>
              <a:gd name="T40" fmla="*/ 0 w 21"/>
              <a:gd name="T41" fmla="*/ 13 h 26"/>
              <a:gd name="T42" fmla="*/ 1 w 21"/>
              <a:gd name="T43" fmla="*/ 15 h 26"/>
              <a:gd name="T44" fmla="*/ 4 w 21"/>
              <a:gd name="T45" fmla="*/ 21 h 26"/>
              <a:gd name="T46" fmla="*/ 12 w 21"/>
              <a:gd name="T47" fmla="*/ 26 h 26"/>
              <a:gd name="T48" fmla="*/ 12 w 21"/>
              <a:gd name="T49" fmla="*/ 26 h 26"/>
              <a:gd name="T50" fmla="*/ 13 w 21"/>
              <a:gd name="T51" fmla="*/ 26 h 26"/>
              <a:gd name="T52" fmla="*/ 13 w 21"/>
              <a:gd name="T53" fmla="*/ 26 h 26"/>
              <a:gd name="T54" fmla="*/ 13 w 21"/>
              <a:gd name="T55" fmla="*/ 26 h 26"/>
              <a:gd name="T56" fmla="*/ 18 w 21"/>
              <a:gd name="T57" fmla="*/ 25 h 26"/>
              <a:gd name="T58" fmla="*/ 21 w 21"/>
              <a:gd name="T59" fmla="*/ 20 h 26"/>
              <a:gd name="T60" fmla="*/ 20 w 21"/>
              <a:gd name="T61" fmla="*/ 1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 h="26">
                <a:moveTo>
                  <a:pt x="20" y="19"/>
                </a:moveTo>
                <a:cubicBezTo>
                  <a:pt x="20" y="20"/>
                  <a:pt x="20" y="20"/>
                  <a:pt x="20" y="21"/>
                </a:cubicBezTo>
                <a:cubicBezTo>
                  <a:pt x="21" y="18"/>
                  <a:pt x="21" y="14"/>
                  <a:pt x="19" y="11"/>
                </a:cubicBezTo>
                <a:cubicBezTo>
                  <a:pt x="18" y="11"/>
                  <a:pt x="18" y="10"/>
                  <a:pt x="17" y="9"/>
                </a:cubicBezTo>
                <a:cubicBezTo>
                  <a:pt x="17" y="8"/>
                  <a:pt x="16" y="7"/>
                  <a:pt x="15" y="6"/>
                </a:cubicBezTo>
                <a:cubicBezTo>
                  <a:pt x="15" y="6"/>
                  <a:pt x="16" y="7"/>
                  <a:pt x="16" y="7"/>
                </a:cubicBezTo>
                <a:cubicBezTo>
                  <a:pt x="16" y="7"/>
                  <a:pt x="15" y="6"/>
                  <a:pt x="15" y="6"/>
                </a:cubicBezTo>
                <a:cubicBezTo>
                  <a:pt x="15" y="5"/>
                  <a:pt x="14" y="5"/>
                  <a:pt x="14" y="4"/>
                </a:cubicBezTo>
                <a:cubicBezTo>
                  <a:pt x="13" y="3"/>
                  <a:pt x="12" y="3"/>
                  <a:pt x="11" y="2"/>
                </a:cubicBezTo>
                <a:cubicBezTo>
                  <a:pt x="12" y="2"/>
                  <a:pt x="12" y="3"/>
                  <a:pt x="13" y="3"/>
                </a:cubicBezTo>
                <a:cubicBezTo>
                  <a:pt x="12" y="3"/>
                  <a:pt x="12" y="3"/>
                  <a:pt x="12" y="2"/>
                </a:cubicBezTo>
                <a:cubicBezTo>
                  <a:pt x="11" y="1"/>
                  <a:pt x="10" y="1"/>
                  <a:pt x="8" y="0"/>
                </a:cubicBezTo>
                <a:cubicBezTo>
                  <a:pt x="8" y="0"/>
                  <a:pt x="7" y="0"/>
                  <a:pt x="7" y="0"/>
                </a:cubicBezTo>
                <a:cubicBezTo>
                  <a:pt x="6" y="0"/>
                  <a:pt x="5" y="0"/>
                  <a:pt x="5" y="0"/>
                </a:cubicBezTo>
                <a:cubicBezTo>
                  <a:pt x="4" y="1"/>
                  <a:pt x="4" y="1"/>
                  <a:pt x="4" y="1"/>
                </a:cubicBezTo>
                <a:lnTo>
                  <a:pt x="4" y="1"/>
                </a:lnTo>
                <a:cubicBezTo>
                  <a:pt x="4" y="1"/>
                  <a:pt x="4" y="1"/>
                  <a:pt x="4" y="1"/>
                </a:cubicBezTo>
                <a:cubicBezTo>
                  <a:pt x="3" y="1"/>
                  <a:pt x="3" y="1"/>
                  <a:pt x="3" y="2"/>
                </a:cubicBezTo>
                <a:cubicBezTo>
                  <a:pt x="2" y="3"/>
                  <a:pt x="1" y="4"/>
                  <a:pt x="1" y="6"/>
                </a:cubicBezTo>
                <a:cubicBezTo>
                  <a:pt x="0" y="7"/>
                  <a:pt x="0" y="8"/>
                  <a:pt x="0" y="9"/>
                </a:cubicBezTo>
                <a:cubicBezTo>
                  <a:pt x="0" y="10"/>
                  <a:pt x="0" y="12"/>
                  <a:pt x="0" y="13"/>
                </a:cubicBezTo>
                <a:cubicBezTo>
                  <a:pt x="1" y="14"/>
                  <a:pt x="1" y="15"/>
                  <a:pt x="1" y="15"/>
                </a:cubicBezTo>
                <a:cubicBezTo>
                  <a:pt x="1" y="17"/>
                  <a:pt x="3" y="19"/>
                  <a:pt x="4" y="21"/>
                </a:cubicBezTo>
                <a:cubicBezTo>
                  <a:pt x="6" y="24"/>
                  <a:pt x="9" y="26"/>
                  <a:pt x="12" y="26"/>
                </a:cubicBezTo>
                <a:cubicBezTo>
                  <a:pt x="12" y="26"/>
                  <a:pt x="12" y="26"/>
                  <a:pt x="12" y="26"/>
                </a:cubicBezTo>
                <a:cubicBezTo>
                  <a:pt x="12" y="26"/>
                  <a:pt x="13" y="26"/>
                  <a:pt x="13" y="26"/>
                </a:cubicBezTo>
                <a:cubicBezTo>
                  <a:pt x="13" y="26"/>
                  <a:pt x="13" y="26"/>
                  <a:pt x="13" y="26"/>
                </a:cubicBezTo>
                <a:cubicBezTo>
                  <a:pt x="13" y="26"/>
                  <a:pt x="13" y="26"/>
                  <a:pt x="13" y="26"/>
                </a:cubicBezTo>
                <a:cubicBezTo>
                  <a:pt x="15" y="26"/>
                  <a:pt x="16" y="26"/>
                  <a:pt x="18" y="25"/>
                </a:cubicBezTo>
                <a:cubicBezTo>
                  <a:pt x="19" y="24"/>
                  <a:pt x="21" y="22"/>
                  <a:pt x="21" y="20"/>
                </a:cubicBezTo>
                <a:cubicBezTo>
                  <a:pt x="21" y="20"/>
                  <a:pt x="20" y="19"/>
                  <a:pt x="20"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68" name="Freeform 2723"/>
          <p:cNvSpPr>
            <a:spLocks/>
          </p:cNvSpPr>
          <p:nvPr userDrawn="1"/>
        </p:nvSpPr>
        <p:spPr bwMode="auto">
          <a:xfrm>
            <a:off x="6881857" y="4782604"/>
            <a:ext cx="12252" cy="15316"/>
          </a:xfrm>
          <a:custGeom>
            <a:avLst/>
            <a:gdLst>
              <a:gd name="T0" fmla="*/ 20 w 20"/>
              <a:gd name="T1" fmla="*/ 20 h 26"/>
              <a:gd name="T2" fmla="*/ 20 w 20"/>
              <a:gd name="T3" fmla="*/ 17 h 26"/>
              <a:gd name="T4" fmla="*/ 20 w 20"/>
              <a:gd name="T5" fmla="*/ 13 h 26"/>
              <a:gd name="T6" fmla="*/ 19 w 20"/>
              <a:gd name="T7" fmla="*/ 10 h 26"/>
              <a:gd name="T8" fmla="*/ 18 w 20"/>
              <a:gd name="T9" fmla="*/ 7 h 26"/>
              <a:gd name="T10" fmla="*/ 16 w 20"/>
              <a:gd name="T11" fmla="*/ 5 h 26"/>
              <a:gd name="T12" fmla="*/ 15 w 20"/>
              <a:gd name="T13" fmla="*/ 4 h 26"/>
              <a:gd name="T14" fmla="*/ 13 w 20"/>
              <a:gd name="T15" fmla="*/ 2 h 26"/>
              <a:gd name="T16" fmla="*/ 10 w 20"/>
              <a:gd name="T17" fmla="*/ 0 h 26"/>
              <a:gd name="T18" fmla="*/ 6 w 20"/>
              <a:gd name="T19" fmla="*/ 0 h 26"/>
              <a:gd name="T20" fmla="*/ 1 w 20"/>
              <a:gd name="T21" fmla="*/ 5 h 26"/>
              <a:gd name="T22" fmla="*/ 0 w 20"/>
              <a:gd name="T23" fmla="*/ 10 h 26"/>
              <a:gd name="T24" fmla="*/ 1 w 20"/>
              <a:gd name="T25" fmla="*/ 15 h 26"/>
              <a:gd name="T26" fmla="*/ 2 w 20"/>
              <a:gd name="T27" fmla="*/ 18 h 26"/>
              <a:gd name="T28" fmla="*/ 4 w 20"/>
              <a:gd name="T29" fmla="*/ 21 h 26"/>
              <a:gd name="T30" fmla="*/ 5 w 20"/>
              <a:gd name="T31" fmla="*/ 23 h 26"/>
              <a:gd name="T32" fmla="*/ 9 w 20"/>
              <a:gd name="T33" fmla="*/ 25 h 26"/>
              <a:gd name="T34" fmla="*/ 10 w 20"/>
              <a:gd name="T35" fmla="*/ 26 h 26"/>
              <a:gd name="T36" fmla="*/ 14 w 20"/>
              <a:gd name="T37" fmla="*/ 26 h 26"/>
              <a:gd name="T38" fmla="*/ 20 w 20"/>
              <a:gd name="T39" fmla="*/ 20 h 26"/>
              <a:gd name="T40" fmla="*/ 20 w 20"/>
              <a:gd name="T41" fmla="*/ 20 h 26"/>
              <a:gd name="T42" fmla="*/ 20 w 20"/>
              <a:gd name="T43" fmla="*/ 20 h 26"/>
              <a:gd name="T44" fmla="*/ 20 w 20"/>
              <a:gd name="T45" fmla="*/ 20 h 26"/>
              <a:gd name="T46" fmla="*/ 20 w 20"/>
              <a:gd name="T47"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 h="26">
                <a:moveTo>
                  <a:pt x="20" y="20"/>
                </a:moveTo>
                <a:cubicBezTo>
                  <a:pt x="20" y="19"/>
                  <a:pt x="20" y="18"/>
                  <a:pt x="20" y="17"/>
                </a:cubicBezTo>
                <a:cubicBezTo>
                  <a:pt x="20" y="15"/>
                  <a:pt x="20" y="14"/>
                  <a:pt x="20" y="13"/>
                </a:cubicBezTo>
                <a:cubicBezTo>
                  <a:pt x="20" y="12"/>
                  <a:pt x="19" y="11"/>
                  <a:pt x="19" y="10"/>
                </a:cubicBezTo>
                <a:cubicBezTo>
                  <a:pt x="18" y="9"/>
                  <a:pt x="18" y="8"/>
                  <a:pt x="18" y="7"/>
                </a:cubicBezTo>
                <a:cubicBezTo>
                  <a:pt x="17" y="7"/>
                  <a:pt x="16" y="6"/>
                  <a:pt x="16" y="5"/>
                </a:cubicBezTo>
                <a:cubicBezTo>
                  <a:pt x="16" y="5"/>
                  <a:pt x="15" y="4"/>
                  <a:pt x="15" y="4"/>
                </a:cubicBezTo>
                <a:cubicBezTo>
                  <a:pt x="14" y="3"/>
                  <a:pt x="13" y="2"/>
                  <a:pt x="13" y="2"/>
                </a:cubicBezTo>
                <a:cubicBezTo>
                  <a:pt x="12" y="1"/>
                  <a:pt x="11" y="0"/>
                  <a:pt x="10" y="0"/>
                </a:cubicBezTo>
                <a:cubicBezTo>
                  <a:pt x="8" y="0"/>
                  <a:pt x="7" y="0"/>
                  <a:pt x="6" y="0"/>
                </a:cubicBezTo>
                <a:cubicBezTo>
                  <a:pt x="4" y="1"/>
                  <a:pt x="1" y="3"/>
                  <a:pt x="1" y="5"/>
                </a:cubicBezTo>
                <a:cubicBezTo>
                  <a:pt x="1" y="6"/>
                  <a:pt x="0" y="8"/>
                  <a:pt x="0" y="10"/>
                </a:cubicBezTo>
                <a:cubicBezTo>
                  <a:pt x="0" y="11"/>
                  <a:pt x="0" y="13"/>
                  <a:pt x="1" y="15"/>
                </a:cubicBezTo>
                <a:cubicBezTo>
                  <a:pt x="1" y="16"/>
                  <a:pt x="2" y="17"/>
                  <a:pt x="2" y="18"/>
                </a:cubicBezTo>
                <a:cubicBezTo>
                  <a:pt x="2" y="19"/>
                  <a:pt x="3" y="20"/>
                  <a:pt x="4" y="21"/>
                </a:cubicBezTo>
                <a:cubicBezTo>
                  <a:pt x="4" y="22"/>
                  <a:pt x="5" y="23"/>
                  <a:pt x="5" y="23"/>
                </a:cubicBezTo>
                <a:cubicBezTo>
                  <a:pt x="6" y="24"/>
                  <a:pt x="8" y="25"/>
                  <a:pt x="9" y="25"/>
                </a:cubicBezTo>
                <a:cubicBezTo>
                  <a:pt x="9" y="25"/>
                  <a:pt x="10" y="26"/>
                  <a:pt x="10" y="26"/>
                </a:cubicBezTo>
                <a:cubicBezTo>
                  <a:pt x="11" y="26"/>
                  <a:pt x="13" y="26"/>
                  <a:pt x="14" y="26"/>
                </a:cubicBezTo>
                <a:cubicBezTo>
                  <a:pt x="16" y="25"/>
                  <a:pt x="19" y="23"/>
                  <a:pt x="20" y="20"/>
                </a:cubicBezTo>
                <a:cubicBezTo>
                  <a:pt x="20" y="20"/>
                  <a:pt x="20" y="20"/>
                  <a:pt x="20" y="20"/>
                </a:cubicBezTo>
                <a:cubicBezTo>
                  <a:pt x="20" y="20"/>
                  <a:pt x="20" y="20"/>
                  <a:pt x="20" y="20"/>
                </a:cubicBezTo>
                <a:cubicBezTo>
                  <a:pt x="20" y="20"/>
                  <a:pt x="20" y="20"/>
                  <a:pt x="20" y="20"/>
                </a:cubicBezTo>
                <a:cubicBezTo>
                  <a:pt x="20" y="20"/>
                  <a:pt x="20" y="20"/>
                  <a:pt x="20"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69" name="Freeform 2724"/>
          <p:cNvSpPr>
            <a:spLocks/>
          </p:cNvSpPr>
          <p:nvPr userDrawn="1"/>
        </p:nvSpPr>
        <p:spPr bwMode="auto">
          <a:xfrm>
            <a:off x="6880325" y="4706026"/>
            <a:ext cx="0" cy="0"/>
          </a:xfrm>
          <a:custGeom>
            <a:avLst/>
            <a:gdLst>
              <a:gd name="T0" fmla="*/ 0 w 1"/>
              <a:gd name="T1" fmla="*/ 0 h 1"/>
              <a:gd name="T2" fmla="*/ 1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1" y="1"/>
                  <a:pt x="1" y="1"/>
                </a:cubicBezTo>
                <a:lnTo>
                  <a:pt x="1" y="1"/>
                </a:lnTo>
                <a:cubicBezTo>
                  <a:pt x="1" y="1"/>
                  <a:pt x="0" y="0"/>
                  <a:pt x="0" y="0"/>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70" name="Freeform 2725"/>
          <p:cNvSpPr>
            <a:spLocks/>
          </p:cNvSpPr>
          <p:nvPr userDrawn="1"/>
        </p:nvSpPr>
        <p:spPr bwMode="auto">
          <a:xfrm>
            <a:off x="6871139" y="4699900"/>
            <a:ext cx="10721" cy="13784"/>
          </a:xfrm>
          <a:custGeom>
            <a:avLst/>
            <a:gdLst>
              <a:gd name="T0" fmla="*/ 15 w 18"/>
              <a:gd name="T1" fmla="*/ 11 h 24"/>
              <a:gd name="T2" fmla="*/ 12 w 18"/>
              <a:gd name="T3" fmla="*/ 8 h 24"/>
              <a:gd name="T4" fmla="*/ 11 w 18"/>
              <a:gd name="T5" fmla="*/ 6 h 24"/>
              <a:gd name="T6" fmla="*/ 12 w 18"/>
              <a:gd name="T7" fmla="*/ 7 h 24"/>
              <a:gd name="T8" fmla="*/ 9 w 18"/>
              <a:gd name="T9" fmla="*/ 5 h 24"/>
              <a:gd name="T10" fmla="*/ 9 w 18"/>
              <a:gd name="T11" fmla="*/ 5 h 24"/>
              <a:gd name="T12" fmla="*/ 8 w 18"/>
              <a:gd name="T13" fmla="*/ 4 h 24"/>
              <a:gd name="T14" fmla="*/ 6 w 18"/>
              <a:gd name="T15" fmla="*/ 3 h 24"/>
              <a:gd name="T16" fmla="*/ 6 w 18"/>
              <a:gd name="T17" fmla="*/ 3 h 24"/>
              <a:gd name="T18" fmla="*/ 5 w 18"/>
              <a:gd name="T19" fmla="*/ 2 h 24"/>
              <a:gd name="T20" fmla="*/ 3 w 18"/>
              <a:gd name="T21" fmla="*/ 2 h 24"/>
              <a:gd name="T22" fmla="*/ 3 w 18"/>
              <a:gd name="T23" fmla="*/ 3 h 24"/>
              <a:gd name="T24" fmla="*/ 2 w 18"/>
              <a:gd name="T25" fmla="*/ 4 h 24"/>
              <a:gd name="T26" fmla="*/ 1 w 18"/>
              <a:gd name="T27" fmla="*/ 5 h 24"/>
              <a:gd name="T28" fmla="*/ 1 w 18"/>
              <a:gd name="T29" fmla="*/ 6 h 24"/>
              <a:gd name="T30" fmla="*/ 0 w 18"/>
              <a:gd name="T31" fmla="*/ 9 h 24"/>
              <a:gd name="T32" fmla="*/ 0 w 18"/>
              <a:gd name="T33" fmla="*/ 12 h 24"/>
              <a:gd name="T34" fmla="*/ 1 w 18"/>
              <a:gd name="T35" fmla="*/ 14 h 24"/>
              <a:gd name="T36" fmla="*/ 3 w 18"/>
              <a:gd name="T37" fmla="*/ 18 h 24"/>
              <a:gd name="T38" fmla="*/ 5 w 18"/>
              <a:gd name="T39" fmla="*/ 21 h 24"/>
              <a:gd name="T40" fmla="*/ 7 w 18"/>
              <a:gd name="T41" fmla="*/ 23 h 24"/>
              <a:gd name="T42" fmla="*/ 14 w 18"/>
              <a:gd name="T43" fmla="*/ 24 h 24"/>
              <a:gd name="T44" fmla="*/ 18 w 18"/>
              <a:gd name="T45" fmla="*/ 19 h 24"/>
              <a:gd name="T46" fmla="*/ 15 w 18"/>
              <a:gd name="T47"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 h="24">
                <a:moveTo>
                  <a:pt x="15" y="11"/>
                </a:moveTo>
                <a:cubicBezTo>
                  <a:pt x="14" y="10"/>
                  <a:pt x="13" y="9"/>
                  <a:pt x="12" y="8"/>
                </a:cubicBezTo>
                <a:cubicBezTo>
                  <a:pt x="12" y="7"/>
                  <a:pt x="11" y="7"/>
                  <a:pt x="11" y="6"/>
                </a:cubicBezTo>
                <a:lnTo>
                  <a:pt x="12" y="7"/>
                </a:lnTo>
                <a:cubicBezTo>
                  <a:pt x="11" y="7"/>
                  <a:pt x="11" y="6"/>
                  <a:pt x="9" y="5"/>
                </a:cubicBezTo>
                <a:cubicBezTo>
                  <a:pt x="9" y="5"/>
                  <a:pt x="9" y="5"/>
                  <a:pt x="9" y="5"/>
                </a:cubicBezTo>
                <a:cubicBezTo>
                  <a:pt x="9" y="5"/>
                  <a:pt x="9" y="4"/>
                  <a:pt x="8" y="4"/>
                </a:cubicBezTo>
                <a:cubicBezTo>
                  <a:pt x="8" y="4"/>
                  <a:pt x="7" y="3"/>
                  <a:pt x="6" y="3"/>
                </a:cubicBezTo>
                <a:cubicBezTo>
                  <a:pt x="6" y="3"/>
                  <a:pt x="6" y="3"/>
                  <a:pt x="6" y="3"/>
                </a:cubicBezTo>
                <a:cubicBezTo>
                  <a:pt x="6" y="2"/>
                  <a:pt x="5" y="2"/>
                  <a:pt x="5" y="2"/>
                </a:cubicBezTo>
                <a:cubicBezTo>
                  <a:pt x="5" y="0"/>
                  <a:pt x="3" y="1"/>
                  <a:pt x="3" y="2"/>
                </a:cubicBezTo>
                <a:cubicBezTo>
                  <a:pt x="3" y="3"/>
                  <a:pt x="3" y="3"/>
                  <a:pt x="3" y="3"/>
                </a:cubicBezTo>
                <a:cubicBezTo>
                  <a:pt x="3" y="3"/>
                  <a:pt x="2" y="4"/>
                  <a:pt x="2" y="4"/>
                </a:cubicBezTo>
                <a:cubicBezTo>
                  <a:pt x="2" y="4"/>
                  <a:pt x="2" y="4"/>
                  <a:pt x="1" y="5"/>
                </a:cubicBezTo>
                <a:cubicBezTo>
                  <a:pt x="1" y="5"/>
                  <a:pt x="1" y="6"/>
                  <a:pt x="1" y="6"/>
                </a:cubicBezTo>
                <a:cubicBezTo>
                  <a:pt x="0" y="7"/>
                  <a:pt x="0" y="8"/>
                  <a:pt x="0" y="9"/>
                </a:cubicBezTo>
                <a:cubicBezTo>
                  <a:pt x="0" y="10"/>
                  <a:pt x="0" y="11"/>
                  <a:pt x="0" y="12"/>
                </a:cubicBezTo>
                <a:cubicBezTo>
                  <a:pt x="1" y="13"/>
                  <a:pt x="1" y="13"/>
                  <a:pt x="1" y="14"/>
                </a:cubicBezTo>
                <a:cubicBezTo>
                  <a:pt x="1" y="15"/>
                  <a:pt x="2" y="17"/>
                  <a:pt x="3" y="18"/>
                </a:cubicBezTo>
                <a:cubicBezTo>
                  <a:pt x="4" y="19"/>
                  <a:pt x="4" y="20"/>
                  <a:pt x="5" y="21"/>
                </a:cubicBezTo>
                <a:cubicBezTo>
                  <a:pt x="6" y="21"/>
                  <a:pt x="7" y="22"/>
                  <a:pt x="7" y="23"/>
                </a:cubicBezTo>
                <a:cubicBezTo>
                  <a:pt x="9" y="24"/>
                  <a:pt x="12" y="24"/>
                  <a:pt x="14" y="24"/>
                </a:cubicBezTo>
                <a:cubicBezTo>
                  <a:pt x="17" y="23"/>
                  <a:pt x="18" y="21"/>
                  <a:pt x="18" y="19"/>
                </a:cubicBezTo>
                <a:cubicBezTo>
                  <a:pt x="18" y="16"/>
                  <a:pt x="17" y="13"/>
                  <a:pt x="15"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71" name="Freeform 2726"/>
          <p:cNvSpPr>
            <a:spLocks/>
          </p:cNvSpPr>
          <p:nvPr userDrawn="1"/>
        </p:nvSpPr>
        <p:spPr bwMode="auto">
          <a:xfrm>
            <a:off x="6946183" y="4785667"/>
            <a:ext cx="13784" cy="12252"/>
          </a:xfrm>
          <a:custGeom>
            <a:avLst/>
            <a:gdLst>
              <a:gd name="T0" fmla="*/ 23 w 23"/>
              <a:gd name="T1" fmla="*/ 12 h 21"/>
              <a:gd name="T2" fmla="*/ 21 w 23"/>
              <a:gd name="T3" fmla="*/ 9 h 21"/>
              <a:gd name="T4" fmla="*/ 19 w 23"/>
              <a:gd name="T5" fmla="*/ 6 h 21"/>
              <a:gd name="T6" fmla="*/ 17 w 23"/>
              <a:gd name="T7" fmla="*/ 4 h 21"/>
              <a:gd name="T8" fmla="*/ 12 w 23"/>
              <a:gd name="T9" fmla="*/ 1 h 21"/>
              <a:gd name="T10" fmla="*/ 10 w 23"/>
              <a:gd name="T11" fmla="*/ 0 h 21"/>
              <a:gd name="T12" fmla="*/ 7 w 23"/>
              <a:gd name="T13" fmla="*/ 0 h 21"/>
              <a:gd name="T14" fmla="*/ 6 w 23"/>
              <a:gd name="T15" fmla="*/ 0 h 21"/>
              <a:gd name="T16" fmla="*/ 2 w 23"/>
              <a:gd name="T17" fmla="*/ 1 h 21"/>
              <a:gd name="T18" fmla="*/ 0 w 23"/>
              <a:gd name="T19" fmla="*/ 5 h 21"/>
              <a:gd name="T20" fmla="*/ 1 w 23"/>
              <a:gd name="T21" fmla="*/ 8 h 21"/>
              <a:gd name="T22" fmla="*/ 1 w 23"/>
              <a:gd name="T23" fmla="*/ 9 h 21"/>
              <a:gd name="T24" fmla="*/ 3 w 23"/>
              <a:gd name="T25" fmla="*/ 12 h 21"/>
              <a:gd name="T26" fmla="*/ 6 w 23"/>
              <a:gd name="T27" fmla="*/ 16 h 21"/>
              <a:gd name="T28" fmla="*/ 10 w 23"/>
              <a:gd name="T29" fmla="*/ 18 h 21"/>
              <a:gd name="T30" fmla="*/ 16 w 23"/>
              <a:gd name="T31" fmla="*/ 20 h 21"/>
              <a:gd name="T32" fmla="*/ 21 w 23"/>
              <a:gd name="T33" fmla="*/ 18 h 21"/>
              <a:gd name="T34" fmla="*/ 23 w 23"/>
              <a:gd name="T35"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21">
                <a:moveTo>
                  <a:pt x="23" y="12"/>
                </a:moveTo>
                <a:cubicBezTo>
                  <a:pt x="22" y="11"/>
                  <a:pt x="22" y="10"/>
                  <a:pt x="21" y="9"/>
                </a:cubicBezTo>
                <a:cubicBezTo>
                  <a:pt x="21" y="8"/>
                  <a:pt x="20" y="7"/>
                  <a:pt x="19" y="6"/>
                </a:cubicBezTo>
                <a:cubicBezTo>
                  <a:pt x="18" y="6"/>
                  <a:pt x="17" y="5"/>
                  <a:pt x="17" y="4"/>
                </a:cubicBezTo>
                <a:cubicBezTo>
                  <a:pt x="15" y="3"/>
                  <a:pt x="14" y="2"/>
                  <a:pt x="12" y="1"/>
                </a:cubicBezTo>
                <a:cubicBezTo>
                  <a:pt x="11" y="1"/>
                  <a:pt x="10" y="0"/>
                  <a:pt x="10" y="0"/>
                </a:cubicBezTo>
                <a:cubicBezTo>
                  <a:pt x="9" y="0"/>
                  <a:pt x="8" y="0"/>
                  <a:pt x="7" y="0"/>
                </a:cubicBezTo>
                <a:cubicBezTo>
                  <a:pt x="7" y="0"/>
                  <a:pt x="6" y="0"/>
                  <a:pt x="6" y="0"/>
                </a:cubicBezTo>
                <a:cubicBezTo>
                  <a:pt x="4" y="0"/>
                  <a:pt x="3" y="0"/>
                  <a:pt x="2" y="1"/>
                </a:cubicBezTo>
                <a:cubicBezTo>
                  <a:pt x="1" y="2"/>
                  <a:pt x="0" y="4"/>
                  <a:pt x="0" y="5"/>
                </a:cubicBezTo>
                <a:cubicBezTo>
                  <a:pt x="0" y="6"/>
                  <a:pt x="1" y="7"/>
                  <a:pt x="1" y="8"/>
                </a:cubicBezTo>
                <a:cubicBezTo>
                  <a:pt x="1" y="8"/>
                  <a:pt x="1" y="8"/>
                  <a:pt x="1" y="9"/>
                </a:cubicBezTo>
                <a:cubicBezTo>
                  <a:pt x="1" y="10"/>
                  <a:pt x="2" y="11"/>
                  <a:pt x="3" y="12"/>
                </a:cubicBezTo>
                <a:cubicBezTo>
                  <a:pt x="4" y="13"/>
                  <a:pt x="5" y="15"/>
                  <a:pt x="6" y="16"/>
                </a:cubicBezTo>
                <a:cubicBezTo>
                  <a:pt x="7" y="17"/>
                  <a:pt x="9" y="17"/>
                  <a:pt x="10" y="18"/>
                </a:cubicBezTo>
                <a:cubicBezTo>
                  <a:pt x="12" y="20"/>
                  <a:pt x="14" y="20"/>
                  <a:pt x="16" y="20"/>
                </a:cubicBezTo>
                <a:cubicBezTo>
                  <a:pt x="18" y="21"/>
                  <a:pt x="20" y="20"/>
                  <a:pt x="21" y="18"/>
                </a:cubicBezTo>
                <a:cubicBezTo>
                  <a:pt x="23" y="16"/>
                  <a:pt x="23" y="14"/>
                  <a:pt x="23"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72" name="Freeform 2727"/>
          <p:cNvSpPr>
            <a:spLocks/>
          </p:cNvSpPr>
          <p:nvPr userDrawn="1"/>
        </p:nvSpPr>
        <p:spPr bwMode="auto">
          <a:xfrm>
            <a:off x="6955373" y="4701431"/>
            <a:ext cx="10721" cy="12252"/>
          </a:xfrm>
          <a:custGeom>
            <a:avLst/>
            <a:gdLst>
              <a:gd name="T0" fmla="*/ 20 w 20"/>
              <a:gd name="T1" fmla="*/ 12 h 20"/>
              <a:gd name="T2" fmla="*/ 19 w 20"/>
              <a:gd name="T3" fmla="*/ 9 h 20"/>
              <a:gd name="T4" fmla="*/ 19 w 20"/>
              <a:gd name="T5" fmla="*/ 8 h 20"/>
              <a:gd name="T6" fmla="*/ 18 w 20"/>
              <a:gd name="T7" fmla="*/ 7 h 20"/>
              <a:gd name="T8" fmla="*/ 15 w 20"/>
              <a:gd name="T9" fmla="*/ 4 h 20"/>
              <a:gd name="T10" fmla="*/ 12 w 20"/>
              <a:gd name="T11" fmla="*/ 1 h 20"/>
              <a:gd name="T12" fmla="*/ 10 w 20"/>
              <a:gd name="T13" fmla="*/ 0 h 20"/>
              <a:gd name="T14" fmla="*/ 7 w 20"/>
              <a:gd name="T15" fmla="*/ 0 h 20"/>
              <a:gd name="T16" fmla="*/ 3 w 20"/>
              <a:gd name="T17" fmla="*/ 1 h 20"/>
              <a:gd name="T18" fmla="*/ 1 w 20"/>
              <a:gd name="T19" fmla="*/ 7 h 20"/>
              <a:gd name="T20" fmla="*/ 1 w 20"/>
              <a:gd name="T21" fmla="*/ 10 h 20"/>
              <a:gd name="T22" fmla="*/ 3 w 20"/>
              <a:gd name="T23" fmla="*/ 13 h 20"/>
              <a:gd name="T24" fmla="*/ 6 w 20"/>
              <a:gd name="T25" fmla="*/ 17 h 20"/>
              <a:gd name="T26" fmla="*/ 10 w 20"/>
              <a:gd name="T27" fmla="*/ 20 h 20"/>
              <a:gd name="T28" fmla="*/ 14 w 20"/>
              <a:gd name="T29" fmla="*/ 20 h 20"/>
              <a:gd name="T30" fmla="*/ 17 w 20"/>
              <a:gd name="T31" fmla="*/ 19 h 20"/>
              <a:gd name="T32" fmla="*/ 19 w 20"/>
              <a:gd name="T33" fmla="*/ 16 h 20"/>
              <a:gd name="T34" fmla="*/ 20 w 20"/>
              <a:gd name="T35" fmla="*/ 13 h 20"/>
              <a:gd name="T36" fmla="*/ 20 w 20"/>
              <a:gd name="T37"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20">
                <a:moveTo>
                  <a:pt x="20" y="12"/>
                </a:moveTo>
                <a:cubicBezTo>
                  <a:pt x="20" y="10"/>
                  <a:pt x="19" y="10"/>
                  <a:pt x="19" y="9"/>
                </a:cubicBezTo>
                <a:cubicBezTo>
                  <a:pt x="19" y="9"/>
                  <a:pt x="19" y="8"/>
                  <a:pt x="19" y="8"/>
                </a:cubicBezTo>
                <a:cubicBezTo>
                  <a:pt x="18" y="8"/>
                  <a:pt x="18" y="8"/>
                  <a:pt x="18" y="7"/>
                </a:cubicBezTo>
                <a:cubicBezTo>
                  <a:pt x="17" y="6"/>
                  <a:pt x="16" y="5"/>
                  <a:pt x="15" y="4"/>
                </a:cubicBezTo>
                <a:cubicBezTo>
                  <a:pt x="14" y="3"/>
                  <a:pt x="13" y="2"/>
                  <a:pt x="12" y="1"/>
                </a:cubicBezTo>
                <a:lnTo>
                  <a:pt x="10" y="0"/>
                </a:lnTo>
                <a:cubicBezTo>
                  <a:pt x="9" y="0"/>
                  <a:pt x="8" y="0"/>
                  <a:pt x="7" y="0"/>
                </a:cubicBezTo>
                <a:cubicBezTo>
                  <a:pt x="5" y="0"/>
                  <a:pt x="4" y="0"/>
                  <a:pt x="3" y="1"/>
                </a:cubicBezTo>
                <a:cubicBezTo>
                  <a:pt x="1" y="2"/>
                  <a:pt x="0" y="5"/>
                  <a:pt x="1" y="7"/>
                </a:cubicBezTo>
                <a:cubicBezTo>
                  <a:pt x="1" y="8"/>
                  <a:pt x="1" y="9"/>
                  <a:pt x="1" y="10"/>
                </a:cubicBezTo>
                <a:cubicBezTo>
                  <a:pt x="2" y="11"/>
                  <a:pt x="2" y="12"/>
                  <a:pt x="3" y="13"/>
                </a:cubicBezTo>
                <a:cubicBezTo>
                  <a:pt x="4" y="14"/>
                  <a:pt x="5" y="16"/>
                  <a:pt x="6" y="17"/>
                </a:cubicBezTo>
                <a:cubicBezTo>
                  <a:pt x="7" y="18"/>
                  <a:pt x="8" y="20"/>
                  <a:pt x="10" y="20"/>
                </a:cubicBezTo>
                <a:cubicBezTo>
                  <a:pt x="12" y="20"/>
                  <a:pt x="13" y="20"/>
                  <a:pt x="14" y="20"/>
                </a:cubicBezTo>
                <a:cubicBezTo>
                  <a:pt x="15" y="20"/>
                  <a:pt x="16" y="19"/>
                  <a:pt x="17" y="19"/>
                </a:cubicBezTo>
                <a:cubicBezTo>
                  <a:pt x="18" y="18"/>
                  <a:pt x="18" y="17"/>
                  <a:pt x="19" y="16"/>
                </a:cubicBezTo>
                <a:cubicBezTo>
                  <a:pt x="19" y="15"/>
                  <a:pt x="20" y="14"/>
                  <a:pt x="20" y="13"/>
                </a:cubicBezTo>
                <a:cubicBezTo>
                  <a:pt x="20" y="12"/>
                  <a:pt x="20" y="12"/>
                  <a:pt x="20"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73" name="Freeform 2728"/>
          <p:cNvSpPr>
            <a:spLocks/>
          </p:cNvSpPr>
          <p:nvPr userDrawn="1"/>
        </p:nvSpPr>
        <p:spPr bwMode="auto">
          <a:xfrm>
            <a:off x="6958435" y="4621791"/>
            <a:ext cx="13784" cy="13784"/>
          </a:xfrm>
          <a:custGeom>
            <a:avLst/>
            <a:gdLst>
              <a:gd name="T0" fmla="*/ 24 w 24"/>
              <a:gd name="T1" fmla="*/ 20 h 23"/>
              <a:gd name="T2" fmla="*/ 22 w 24"/>
              <a:gd name="T3" fmla="*/ 18 h 23"/>
              <a:gd name="T4" fmla="*/ 22 w 24"/>
              <a:gd name="T5" fmla="*/ 17 h 23"/>
              <a:gd name="T6" fmla="*/ 21 w 24"/>
              <a:gd name="T7" fmla="*/ 16 h 23"/>
              <a:gd name="T8" fmla="*/ 21 w 24"/>
              <a:gd name="T9" fmla="*/ 16 h 23"/>
              <a:gd name="T10" fmla="*/ 21 w 24"/>
              <a:gd name="T11" fmla="*/ 15 h 23"/>
              <a:gd name="T12" fmla="*/ 20 w 24"/>
              <a:gd name="T13" fmla="*/ 13 h 23"/>
              <a:gd name="T14" fmla="*/ 17 w 24"/>
              <a:gd name="T15" fmla="*/ 10 h 23"/>
              <a:gd name="T16" fmla="*/ 15 w 24"/>
              <a:gd name="T17" fmla="*/ 7 h 23"/>
              <a:gd name="T18" fmla="*/ 13 w 24"/>
              <a:gd name="T19" fmla="*/ 5 h 23"/>
              <a:gd name="T20" fmla="*/ 9 w 24"/>
              <a:gd name="T21" fmla="*/ 3 h 23"/>
              <a:gd name="T22" fmla="*/ 8 w 24"/>
              <a:gd name="T23" fmla="*/ 2 h 23"/>
              <a:gd name="T24" fmla="*/ 4 w 24"/>
              <a:gd name="T25" fmla="*/ 1 h 23"/>
              <a:gd name="T26" fmla="*/ 4 w 24"/>
              <a:gd name="T27" fmla="*/ 1 h 23"/>
              <a:gd name="T28" fmla="*/ 4 w 24"/>
              <a:gd name="T29" fmla="*/ 1 h 23"/>
              <a:gd name="T30" fmla="*/ 1 w 24"/>
              <a:gd name="T31" fmla="*/ 2 h 23"/>
              <a:gd name="T32" fmla="*/ 2 w 24"/>
              <a:gd name="T33" fmla="*/ 2 h 23"/>
              <a:gd name="T34" fmla="*/ 1 w 24"/>
              <a:gd name="T35" fmla="*/ 3 h 23"/>
              <a:gd name="T36" fmla="*/ 0 w 24"/>
              <a:gd name="T37" fmla="*/ 5 h 23"/>
              <a:gd name="T38" fmla="*/ 0 w 24"/>
              <a:gd name="T39" fmla="*/ 7 h 23"/>
              <a:gd name="T40" fmla="*/ 1 w 24"/>
              <a:gd name="T41" fmla="*/ 9 h 23"/>
              <a:gd name="T42" fmla="*/ 3 w 24"/>
              <a:gd name="T43" fmla="*/ 13 h 23"/>
              <a:gd name="T44" fmla="*/ 4 w 24"/>
              <a:gd name="T45" fmla="*/ 16 h 23"/>
              <a:gd name="T46" fmla="*/ 9 w 24"/>
              <a:gd name="T47" fmla="*/ 20 h 23"/>
              <a:gd name="T48" fmla="*/ 13 w 24"/>
              <a:gd name="T49" fmla="*/ 22 h 23"/>
              <a:gd name="T50" fmla="*/ 15 w 24"/>
              <a:gd name="T51" fmla="*/ 22 h 23"/>
              <a:gd name="T52" fmla="*/ 16 w 24"/>
              <a:gd name="T53" fmla="*/ 22 h 23"/>
              <a:gd name="T54" fmla="*/ 18 w 24"/>
              <a:gd name="T55" fmla="*/ 23 h 23"/>
              <a:gd name="T56" fmla="*/ 19 w 24"/>
              <a:gd name="T57" fmla="*/ 23 h 23"/>
              <a:gd name="T58" fmla="*/ 22 w 24"/>
              <a:gd name="T59" fmla="*/ 23 h 23"/>
              <a:gd name="T60" fmla="*/ 24 w 24"/>
              <a:gd name="T61" fmla="*/ 2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 h="23">
                <a:moveTo>
                  <a:pt x="24" y="20"/>
                </a:moveTo>
                <a:cubicBezTo>
                  <a:pt x="23" y="19"/>
                  <a:pt x="23" y="19"/>
                  <a:pt x="22" y="18"/>
                </a:cubicBezTo>
                <a:cubicBezTo>
                  <a:pt x="22" y="18"/>
                  <a:pt x="22" y="17"/>
                  <a:pt x="22" y="17"/>
                </a:cubicBezTo>
                <a:cubicBezTo>
                  <a:pt x="22" y="17"/>
                  <a:pt x="21" y="16"/>
                  <a:pt x="21" y="16"/>
                </a:cubicBezTo>
                <a:cubicBezTo>
                  <a:pt x="21" y="16"/>
                  <a:pt x="21" y="16"/>
                  <a:pt x="21" y="16"/>
                </a:cubicBezTo>
                <a:cubicBezTo>
                  <a:pt x="21" y="16"/>
                  <a:pt x="21" y="15"/>
                  <a:pt x="21" y="15"/>
                </a:cubicBezTo>
                <a:cubicBezTo>
                  <a:pt x="20" y="15"/>
                  <a:pt x="20" y="14"/>
                  <a:pt x="20" y="13"/>
                </a:cubicBezTo>
                <a:cubicBezTo>
                  <a:pt x="19" y="12"/>
                  <a:pt x="18" y="11"/>
                  <a:pt x="17" y="10"/>
                </a:cubicBezTo>
                <a:cubicBezTo>
                  <a:pt x="16" y="9"/>
                  <a:pt x="16" y="8"/>
                  <a:pt x="15" y="7"/>
                </a:cubicBezTo>
                <a:cubicBezTo>
                  <a:pt x="14" y="7"/>
                  <a:pt x="13" y="6"/>
                  <a:pt x="13" y="5"/>
                </a:cubicBezTo>
                <a:cubicBezTo>
                  <a:pt x="12" y="4"/>
                  <a:pt x="10" y="3"/>
                  <a:pt x="9" y="3"/>
                </a:cubicBezTo>
                <a:cubicBezTo>
                  <a:pt x="9" y="2"/>
                  <a:pt x="9" y="2"/>
                  <a:pt x="8" y="2"/>
                </a:cubicBezTo>
                <a:cubicBezTo>
                  <a:pt x="7" y="1"/>
                  <a:pt x="6" y="1"/>
                  <a:pt x="4" y="1"/>
                </a:cubicBezTo>
                <a:cubicBezTo>
                  <a:pt x="4" y="1"/>
                  <a:pt x="4" y="1"/>
                  <a:pt x="4" y="1"/>
                </a:cubicBezTo>
                <a:cubicBezTo>
                  <a:pt x="4" y="1"/>
                  <a:pt x="4" y="1"/>
                  <a:pt x="4" y="1"/>
                </a:cubicBezTo>
                <a:cubicBezTo>
                  <a:pt x="3" y="0"/>
                  <a:pt x="1" y="0"/>
                  <a:pt x="1" y="2"/>
                </a:cubicBezTo>
                <a:cubicBezTo>
                  <a:pt x="1" y="2"/>
                  <a:pt x="1" y="2"/>
                  <a:pt x="2" y="2"/>
                </a:cubicBezTo>
                <a:cubicBezTo>
                  <a:pt x="1" y="2"/>
                  <a:pt x="1" y="3"/>
                  <a:pt x="1" y="3"/>
                </a:cubicBezTo>
                <a:cubicBezTo>
                  <a:pt x="1" y="3"/>
                  <a:pt x="0" y="4"/>
                  <a:pt x="0" y="5"/>
                </a:cubicBezTo>
                <a:cubicBezTo>
                  <a:pt x="0" y="6"/>
                  <a:pt x="0" y="7"/>
                  <a:pt x="0" y="7"/>
                </a:cubicBezTo>
                <a:cubicBezTo>
                  <a:pt x="0" y="8"/>
                  <a:pt x="0" y="9"/>
                  <a:pt x="1" y="9"/>
                </a:cubicBezTo>
                <a:cubicBezTo>
                  <a:pt x="1" y="10"/>
                  <a:pt x="2" y="12"/>
                  <a:pt x="3" y="13"/>
                </a:cubicBezTo>
                <a:cubicBezTo>
                  <a:pt x="3" y="14"/>
                  <a:pt x="4" y="15"/>
                  <a:pt x="4" y="16"/>
                </a:cubicBezTo>
                <a:cubicBezTo>
                  <a:pt x="6" y="17"/>
                  <a:pt x="7" y="18"/>
                  <a:pt x="9" y="20"/>
                </a:cubicBezTo>
                <a:cubicBezTo>
                  <a:pt x="10" y="21"/>
                  <a:pt x="11" y="21"/>
                  <a:pt x="13" y="22"/>
                </a:cubicBezTo>
                <a:cubicBezTo>
                  <a:pt x="14" y="22"/>
                  <a:pt x="14" y="22"/>
                  <a:pt x="15" y="22"/>
                </a:cubicBezTo>
                <a:cubicBezTo>
                  <a:pt x="16" y="22"/>
                  <a:pt x="16" y="22"/>
                  <a:pt x="16" y="22"/>
                </a:cubicBezTo>
                <a:cubicBezTo>
                  <a:pt x="16" y="23"/>
                  <a:pt x="18" y="23"/>
                  <a:pt x="18" y="23"/>
                </a:cubicBezTo>
                <a:cubicBezTo>
                  <a:pt x="18" y="23"/>
                  <a:pt x="19" y="23"/>
                  <a:pt x="19" y="23"/>
                </a:cubicBezTo>
                <a:cubicBezTo>
                  <a:pt x="20" y="23"/>
                  <a:pt x="21" y="23"/>
                  <a:pt x="22" y="23"/>
                </a:cubicBezTo>
                <a:cubicBezTo>
                  <a:pt x="23" y="23"/>
                  <a:pt x="24" y="21"/>
                  <a:pt x="24"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74" name="Freeform 2729"/>
          <p:cNvSpPr>
            <a:spLocks/>
          </p:cNvSpPr>
          <p:nvPr userDrawn="1"/>
        </p:nvSpPr>
        <p:spPr bwMode="auto">
          <a:xfrm>
            <a:off x="7028886" y="4686115"/>
            <a:ext cx="15316" cy="15316"/>
          </a:xfrm>
          <a:custGeom>
            <a:avLst/>
            <a:gdLst>
              <a:gd name="T0" fmla="*/ 24 w 25"/>
              <a:gd name="T1" fmla="*/ 12 h 26"/>
              <a:gd name="T2" fmla="*/ 23 w 25"/>
              <a:gd name="T3" fmla="*/ 11 h 26"/>
              <a:gd name="T4" fmla="*/ 23 w 25"/>
              <a:gd name="T5" fmla="*/ 10 h 26"/>
              <a:gd name="T6" fmla="*/ 19 w 25"/>
              <a:gd name="T7" fmla="*/ 7 h 26"/>
              <a:gd name="T8" fmla="*/ 21 w 25"/>
              <a:gd name="T9" fmla="*/ 8 h 26"/>
              <a:gd name="T10" fmla="*/ 19 w 25"/>
              <a:gd name="T11" fmla="*/ 6 h 26"/>
              <a:gd name="T12" fmla="*/ 15 w 25"/>
              <a:gd name="T13" fmla="*/ 4 h 26"/>
              <a:gd name="T14" fmla="*/ 15 w 25"/>
              <a:gd name="T15" fmla="*/ 3 h 26"/>
              <a:gd name="T16" fmla="*/ 14 w 25"/>
              <a:gd name="T17" fmla="*/ 3 h 26"/>
              <a:gd name="T18" fmla="*/ 14 w 25"/>
              <a:gd name="T19" fmla="*/ 3 h 26"/>
              <a:gd name="T20" fmla="*/ 14 w 25"/>
              <a:gd name="T21" fmla="*/ 3 h 26"/>
              <a:gd name="T22" fmla="*/ 11 w 25"/>
              <a:gd name="T23" fmla="*/ 1 h 26"/>
              <a:gd name="T24" fmla="*/ 9 w 25"/>
              <a:gd name="T25" fmla="*/ 0 h 26"/>
              <a:gd name="T26" fmla="*/ 3 w 25"/>
              <a:gd name="T27" fmla="*/ 2 h 26"/>
              <a:gd name="T28" fmla="*/ 0 w 25"/>
              <a:gd name="T29" fmla="*/ 7 h 26"/>
              <a:gd name="T30" fmla="*/ 0 w 25"/>
              <a:gd name="T31" fmla="*/ 9 h 26"/>
              <a:gd name="T32" fmla="*/ 1 w 25"/>
              <a:gd name="T33" fmla="*/ 14 h 26"/>
              <a:gd name="T34" fmla="*/ 3 w 25"/>
              <a:gd name="T35" fmla="*/ 17 h 26"/>
              <a:gd name="T36" fmla="*/ 6 w 25"/>
              <a:gd name="T37" fmla="*/ 21 h 26"/>
              <a:gd name="T38" fmla="*/ 7 w 25"/>
              <a:gd name="T39" fmla="*/ 22 h 26"/>
              <a:gd name="T40" fmla="*/ 12 w 25"/>
              <a:gd name="T41" fmla="*/ 25 h 26"/>
              <a:gd name="T42" fmla="*/ 12 w 25"/>
              <a:gd name="T43" fmla="*/ 25 h 26"/>
              <a:gd name="T44" fmla="*/ 13 w 25"/>
              <a:gd name="T45" fmla="*/ 25 h 26"/>
              <a:gd name="T46" fmla="*/ 19 w 25"/>
              <a:gd name="T47" fmla="*/ 25 h 26"/>
              <a:gd name="T48" fmla="*/ 21 w 25"/>
              <a:gd name="T49" fmla="*/ 24 h 26"/>
              <a:gd name="T50" fmla="*/ 23 w 25"/>
              <a:gd name="T51" fmla="*/ 22 h 26"/>
              <a:gd name="T52" fmla="*/ 25 w 25"/>
              <a:gd name="T53" fmla="*/ 17 h 26"/>
              <a:gd name="T54" fmla="*/ 24 w 25"/>
              <a:gd name="T55" fmla="*/ 1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 h="26">
                <a:moveTo>
                  <a:pt x="24" y="12"/>
                </a:moveTo>
                <a:cubicBezTo>
                  <a:pt x="23" y="11"/>
                  <a:pt x="23" y="11"/>
                  <a:pt x="23" y="11"/>
                </a:cubicBezTo>
                <a:cubicBezTo>
                  <a:pt x="23" y="11"/>
                  <a:pt x="23" y="11"/>
                  <a:pt x="23" y="10"/>
                </a:cubicBezTo>
                <a:cubicBezTo>
                  <a:pt x="22" y="9"/>
                  <a:pt x="21" y="8"/>
                  <a:pt x="19" y="7"/>
                </a:cubicBezTo>
                <a:cubicBezTo>
                  <a:pt x="20" y="7"/>
                  <a:pt x="20" y="8"/>
                  <a:pt x="21" y="8"/>
                </a:cubicBezTo>
                <a:cubicBezTo>
                  <a:pt x="20" y="8"/>
                  <a:pt x="19" y="7"/>
                  <a:pt x="19" y="6"/>
                </a:cubicBezTo>
                <a:cubicBezTo>
                  <a:pt x="18" y="5"/>
                  <a:pt x="16" y="4"/>
                  <a:pt x="15" y="4"/>
                </a:cubicBezTo>
                <a:cubicBezTo>
                  <a:pt x="15" y="3"/>
                  <a:pt x="15" y="3"/>
                  <a:pt x="15" y="3"/>
                </a:cubicBezTo>
                <a:cubicBezTo>
                  <a:pt x="15" y="3"/>
                  <a:pt x="15" y="3"/>
                  <a:pt x="14" y="3"/>
                </a:cubicBezTo>
                <a:cubicBezTo>
                  <a:pt x="14" y="3"/>
                  <a:pt x="14" y="3"/>
                  <a:pt x="14" y="3"/>
                </a:cubicBezTo>
                <a:cubicBezTo>
                  <a:pt x="14" y="3"/>
                  <a:pt x="14" y="3"/>
                  <a:pt x="14" y="3"/>
                </a:cubicBezTo>
                <a:cubicBezTo>
                  <a:pt x="13" y="2"/>
                  <a:pt x="12" y="1"/>
                  <a:pt x="11" y="1"/>
                </a:cubicBezTo>
                <a:cubicBezTo>
                  <a:pt x="10" y="1"/>
                  <a:pt x="9" y="1"/>
                  <a:pt x="9" y="0"/>
                </a:cubicBezTo>
                <a:cubicBezTo>
                  <a:pt x="7" y="0"/>
                  <a:pt x="4" y="0"/>
                  <a:pt x="3" y="2"/>
                </a:cubicBezTo>
                <a:cubicBezTo>
                  <a:pt x="1" y="3"/>
                  <a:pt x="0" y="5"/>
                  <a:pt x="0" y="7"/>
                </a:cubicBezTo>
                <a:cubicBezTo>
                  <a:pt x="0" y="8"/>
                  <a:pt x="0" y="8"/>
                  <a:pt x="0" y="9"/>
                </a:cubicBezTo>
                <a:cubicBezTo>
                  <a:pt x="0" y="11"/>
                  <a:pt x="0" y="12"/>
                  <a:pt x="1" y="14"/>
                </a:cubicBezTo>
                <a:cubicBezTo>
                  <a:pt x="1" y="15"/>
                  <a:pt x="2" y="16"/>
                  <a:pt x="3" y="17"/>
                </a:cubicBezTo>
                <a:cubicBezTo>
                  <a:pt x="4" y="18"/>
                  <a:pt x="5" y="20"/>
                  <a:pt x="6" y="21"/>
                </a:cubicBezTo>
                <a:cubicBezTo>
                  <a:pt x="6" y="21"/>
                  <a:pt x="7" y="22"/>
                  <a:pt x="7" y="22"/>
                </a:cubicBezTo>
                <a:cubicBezTo>
                  <a:pt x="9" y="23"/>
                  <a:pt x="10" y="24"/>
                  <a:pt x="12" y="25"/>
                </a:cubicBezTo>
                <a:cubicBezTo>
                  <a:pt x="12" y="25"/>
                  <a:pt x="12" y="25"/>
                  <a:pt x="12" y="25"/>
                </a:cubicBezTo>
                <a:cubicBezTo>
                  <a:pt x="13" y="25"/>
                  <a:pt x="13" y="25"/>
                  <a:pt x="13" y="25"/>
                </a:cubicBezTo>
                <a:cubicBezTo>
                  <a:pt x="15" y="25"/>
                  <a:pt x="17" y="26"/>
                  <a:pt x="19" y="25"/>
                </a:cubicBezTo>
                <a:lnTo>
                  <a:pt x="21" y="24"/>
                </a:lnTo>
                <a:cubicBezTo>
                  <a:pt x="22" y="24"/>
                  <a:pt x="23" y="23"/>
                  <a:pt x="23" y="22"/>
                </a:cubicBezTo>
                <a:cubicBezTo>
                  <a:pt x="24" y="20"/>
                  <a:pt x="25" y="19"/>
                  <a:pt x="25" y="17"/>
                </a:cubicBezTo>
                <a:cubicBezTo>
                  <a:pt x="25" y="15"/>
                  <a:pt x="25" y="13"/>
                  <a:pt x="24"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75" name="Freeform 2749"/>
          <p:cNvSpPr>
            <a:spLocks/>
          </p:cNvSpPr>
          <p:nvPr userDrawn="1"/>
        </p:nvSpPr>
        <p:spPr bwMode="auto">
          <a:xfrm>
            <a:off x="5008770" y="4462509"/>
            <a:ext cx="329284" cy="395140"/>
          </a:xfrm>
          <a:custGeom>
            <a:avLst/>
            <a:gdLst>
              <a:gd name="T0" fmla="*/ 5 w 552"/>
              <a:gd name="T1" fmla="*/ 103 h 666"/>
              <a:gd name="T2" fmla="*/ 86 w 552"/>
              <a:gd name="T3" fmla="*/ 9 h 666"/>
              <a:gd name="T4" fmla="*/ 472 w 552"/>
              <a:gd name="T5" fmla="*/ 19 h 666"/>
              <a:gd name="T6" fmla="*/ 543 w 552"/>
              <a:gd name="T7" fmla="*/ 109 h 666"/>
              <a:gd name="T8" fmla="*/ 536 w 552"/>
              <a:gd name="T9" fmla="*/ 595 h 666"/>
              <a:gd name="T10" fmla="*/ 472 w 552"/>
              <a:gd name="T11" fmla="*/ 666 h 666"/>
              <a:gd name="T12" fmla="*/ 70 w 552"/>
              <a:gd name="T13" fmla="*/ 666 h 666"/>
              <a:gd name="T14" fmla="*/ 5 w 552"/>
              <a:gd name="T15" fmla="*/ 582 h 666"/>
              <a:gd name="T16" fmla="*/ 5 w 552"/>
              <a:gd name="T17" fmla="*/ 103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2" h="666">
                <a:moveTo>
                  <a:pt x="5" y="103"/>
                </a:moveTo>
                <a:cubicBezTo>
                  <a:pt x="0" y="45"/>
                  <a:pt x="5" y="19"/>
                  <a:pt x="86" y="9"/>
                </a:cubicBezTo>
                <a:cubicBezTo>
                  <a:pt x="166" y="0"/>
                  <a:pt x="420" y="16"/>
                  <a:pt x="472" y="19"/>
                </a:cubicBezTo>
                <a:cubicBezTo>
                  <a:pt x="523" y="22"/>
                  <a:pt x="552" y="44"/>
                  <a:pt x="543" y="109"/>
                </a:cubicBezTo>
                <a:cubicBezTo>
                  <a:pt x="534" y="174"/>
                  <a:pt x="539" y="540"/>
                  <a:pt x="536" y="595"/>
                </a:cubicBezTo>
                <a:cubicBezTo>
                  <a:pt x="533" y="650"/>
                  <a:pt x="539" y="666"/>
                  <a:pt x="472" y="666"/>
                </a:cubicBezTo>
                <a:lnTo>
                  <a:pt x="70" y="666"/>
                </a:lnTo>
                <a:cubicBezTo>
                  <a:pt x="18" y="666"/>
                  <a:pt x="9" y="653"/>
                  <a:pt x="5" y="582"/>
                </a:cubicBezTo>
                <a:cubicBezTo>
                  <a:pt x="2" y="511"/>
                  <a:pt x="9" y="143"/>
                  <a:pt x="5" y="103"/>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76" name="Freeform 2750"/>
          <p:cNvSpPr>
            <a:spLocks/>
          </p:cNvSpPr>
          <p:nvPr userDrawn="1"/>
        </p:nvSpPr>
        <p:spPr bwMode="auto">
          <a:xfrm>
            <a:off x="5005708" y="4563593"/>
            <a:ext cx="333878" cy="18379"/>
          </a:xfrm>
          <a:custGeom>
            <a:avLst/>
            <a:gdLst>
              <a:gd name="T0" fmla="*/ 545 w 559"/>
              <a:gd name="T1" fmla="*/ 1 h 31"/>
              <a:gd name="T2" fmla="*/ 281 w 559"/>
              <a:gd name="T3" fmla="*/ 1 h 31"/>
              <a:gd name="T4" fmla="*/ 17 w 559"/>
              <a:gd name="T5" fmla="*/ 2 h 31"/>
              <a:gd name="T6" fmla="*/ 17 w 559"/>
              <a:gd name="T7" fmla="*/ 29 h 31"/>
              <a:gd name="T8" fmla="*/ 281 w 559"/>
              <a:gd name="T9" fmla="*/ 30 h 31"/>
              <a:gd name="T10" fmla="*/ 545 w 559"/>
              <a:gd name="T11" fmla="*/ 30 h 31"/>
              <a:gd name="T12" fmla="*/ 559 w 559"/>
              <a:gd name="T13" fmla="*/ 15 h 31"/>
              <a:gd name="T14" fmla="*/ 545 w 559"/>
              <a:gd name="T15" fmla="*/ 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 h="31">
                <a:moveTo>
                  <a:pt x="545" y="1"/>
                </a:moveTo>
                <a:cubicBezTo>
                  <a:pt x="457" y="1"/>
                  <a:pt x="369" y="1"/>
                  <a:pt x="281" y="1"/>
                </a:cubicBezTo>
                <a:cubicBezTo>
                  <a:pt x="193" y="1"/>
                  <a:pt x="105" y="0"/>
                  <a:pt x="17" y="2"/>
                </a:cubicBezTo>
                <a:cubicBezTo>
                  <a:pt x="0" y="3"/>
                  <a:pt x="0" y="28"/>
                  <a:pt x="17" y="29"/>
                </a:cubicBezTo>
                <a:cubicBezTo>
                  <a:pt x="105" y="31"/>
                  <a:pt x="193" y="30"/>
                  <a:pt x="281" y="30"/>
                </a:cubicBezTo>
                <a:cubicBezTo>
                  <a:pt x="369" y="30"/>
                  <a:pt x="457" y="30"/>
                  <a:pt x="545" y="30"/>
                </a:cubicBezTo>
                <a:cubicBezTo>
                  <a:pt x="554" y="30"/>
                  <a:pt x="559" y="22"/>
                  <a:pt x="559" y="15"/>
                </a:cubicBezTo>
                <a:cubicBezTo>
                  <a:pt x="559" y="8"/>
                  <a:pt x="554" y="1"/>
                  <a:pt x="545" y="1"/>
                </a:cubicBezTo>
                <a:close/>
              </a:path>
            </a:pathLst>
          </a:custGeom>
          <a:solidFill>
            <a:srgbClr val="1C4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77" name="Freeform 2751"/>
          <p:cNvSpPr>
            <a:spLocks/>
          </p:cNvSpPr>
          <p:nvPr userDrawn="1"/>
        </p:nvSpPr>
        <p:spPr bwMode="auto">
          <a:xfrm>
            <a:off x="5031742" y="4485482"/>
            <a:ext cx="84236" cy="62794"/>
          </a:xfrm>
          <a:custGeom>
            <a:avLst/>
            <a:gdLst>
              <a:gd name="T0" fmla="*/ 141 w 142"/>
              <a:gd name="T1" fmla="*/ 15 h 105"/>
              <a:gd name="T2" fmla="*/ 127 w 142"/>
              <a:gd name="T3" fmla="*/ 1 h 105"/>
              <a:gd name="T4" fmla="*/ 57 w 142"/>
              <a:gd name="T5" fmla="*/ 6 h 105"/>
              <a:gd name="T6" fmla="*/ 23 w 142"/>
              <a:gd name="T7" fmla="*/ 13 h 105"/>
              <a:gd name="T8" fmla="*/ 43 w 142"/>
              <a:gd name="T9" fmla="*/ 101 h 105"/>
              <a:gd name="T10" fmla="*/ 91 w 142"/>
              <a:gd name="T11" fmla="*/ 101 h 105"/>
              <a:gd name="T12" fmla="*/ 138 w 142"/>
              <a:gd name="T13" fmla="*/ 79 h 105"/>
              <a:gd name="T14" fmla="*/ 141 w 142"/>
              <a:gd name="T15" fmla="*/ 15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105">
                <a:moveTo>
                  <a:pt x="141" y="15"/>
                </a:moveTo>
                <a:cubicBezTo>
                  <a:pt x="140" y="7"/>
                  <a:pt x="135" y="0"/>
                  <a:pt x="127" y="1"/>
                </a:cubicBezTo>
                <a:cubicBezTo>
                  <a:pt x="104" y="2"/>
                  <a:pt x="80" y="4"/>
                  <a:pt x="57" y="6"/>
                </a:cubicBezTo>
                <a:cubicBezTo>
                  <a:pt x="46" y="7"/>
                  <a:pt x="32" y="5"/>
                  <a:pt x="23" y="13"/>
                </a:cubicBezTo>
                <a:cubicBezTo>
                  <a:pt x="0" y="35"/>
                  <a:pt x="11" y="95"/>
                  <a:pt x="43" y="101"/>
                </a:cubicBezTo>
                <a:cubicBezTo>
                  <a:pt x="59" y="105"/>
                  <a:pt x="75" y="102"/>
                  <a:pt x="91" y="101"/>
                </a:cubicBezTo>
                <a:cubicBezTo>
                  <a:pt x="108" y="99"/>
                  <a:pt x="134" y="102"/>
                  <a:pt x="138" y="79"/>
                </a:cubicBezTo>
                <a:cubicBezTo>
                  <a:pt x="142" y="58"/>
                  <a:pt x="142" y="36"/>
                  <a:pt x="141" y="15"/>
                </a:cubicBezTo>
                <a:close/>
              </a:path>
            </a:pathLst>
          </a:custGeom>
          <a:solidFill>
            <a:srgbClr val="1C4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78" name="Freeform 2752"/>
          <p:cNvSpPr>
            <a:spLocks/>
          </p:cNvSpPr>
          <p:nvPr userDrawn="1"/>
        </p:nvSpPr>
        <p:spPr bwMode="auto">
          <a:xfrm>
            <a:off x="5157330" y="4491611"/>
            <a:ext cx="50542" cy="52073"/>
          </a:xfrm>
          <a:custGeom>
            <a:avLst/>
            <a:gdLst>
              <a:gd name="T0" fmla="*/ 68 w 84"/>
              <a:gd name="T1" fmla="*/ 18 h 89"/>
              <a:gd name="T2" fmla="*/ 1 w 84"/>
              <a:gd name="T3" fmla="*/ 46 h 89"/>
              <a:gd name="T4" fmla="*/ 22 w 84"/>
              <a:gd name="T5" fmla="*/ 81 h 89"/>
              <a:gd name="T6" fmla="*/ 22 w 84"/>
              <a:gd name="T7" fmla="*/ 82 h 89"/>
              <a:gd name="T8" fmla="*/ 61 w 84"/>
              <a:gd name="T9" fmla="*/ 82 h 89"/>
              <a:gd name="T10" fmla="*/ 82 w 84"/>
              <a:gd name="T11" fmla="*/ 52 h 89"/>
              <a:gd name="T12" fmla="*/ 68 w 84"/>
              <a:gd name="T13" fmla="*/ 18 h 89"/>
            </a:gdLst>
            <a:ahLst/>
            <a:cxnLst>
              <a:cxn ang="0">
                <a:pos x="T0" y="T1"/>
              </a:cxn>
              <a:cxn ang="0">
                <a:pos x="T2" y="T3"/>
              </a:cxn>
              <a:cxn ang="0">
                <a:pos x="T4" y="T5"/>
              </a:cxn>
              <a:cxn ang="0">
                <a:pos x="T6" y="T7"/>
              </a:cxn>
              <a:cxn ang="0">
                <a:pos x="T8" y="T9"/>
              </a:cxn>
              <a:cxn ang="0">
                <a:pos x="T10" y="T11"/>
              </a:cxn>
              <a:cxn ang="0">
                <a:pos x="T12" y="T13"/>
              </a:cxn>
            </a:cxnLst>
            <a:rect l="0" t="0" r="r" b="b"/>
            <a:pathLst>
              <a:path w="84" h="89">
                <a:moveTo>
                  <a:pt x="68" y="18"/>
                </a:moveTo>
                <a:cubicBezTo>
                  <a:pt x="44" y="0"/>
                  <a:pt x="0" y="6"/>
                  <a:pt x="1" y="46"/>
                </a:cubicBezTo>
                <a:cubicBezTo>
                  <a:pt x="2" y="60"/>
                  <a:pt x="9" y="74"/>
                  <a:pt x="22" y="81"/>
                </a:cubicBezTo>
                <a:cubicBezTo>
                  <a:pt x="22" y="81"/>
                  <a:pt x="22" y="82"/>
                  <a:pt x="22" y="82"/>
                </a:cubicBezTo>
                <a:cubicBezTo>
                  <a:pt x="34" y="89"/>
                  <a:pt x="49" y="88"/>
                  <a:pt x="61" y="82"/>
                </a:cubicBezTo>
                <a:cubicBezTo>
                  <a:pt x="73" y="77"/>
                  <a:pt x="80" y="65"/>
                  <a:pt x="82" y="52"/>
                </a:cubicBezTo>
                <a:cubicBezTo>
                  <a:pt x="84" y="37"/>
                  <a:pt x="78" y="26"/>
                  <a:pt x="68"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79" name="Freeform 2753"/>
          <p:cNvSpPr>
            <a:spLocks/>
          </p:cNvSpPr>
          <p:nvPr userDrawn="1"/>
        </p:nvSpPr>
        <p:spPr bwMode="auto">
          <a:xfrm>
            <a:off x="5070032" y="4594223"/>
            <a:ext cx="203697" cy="212886"/>
          </a:xfrm>
          <a:custGeom>
            <a:avLst/>
            <a:gdLst>
              <a:gd name="T0" fmla="*/ 276 w 342"/>
              <a:gd name="T1" fmla="*/ 73 h 359"/>
              <a:gd name="T2" fmla="*/ 6 w 342"/>
              <a:gd name="T3" fmla="*/ 185 h 359"/>
              <a:gd name="T4" fmla="*/ 89 w 342"/>
              <a:gd name="T5" fmla="*/ 328 h 359"/>
              <a:gd name="T6" fmla="*/ 92 w 342"/>
              <a:gd name="T7" fmla="*/ 330 h 359"/>
              <a:gd name="T8" fmla="*/ 250 w 342"/>
              <a:gd name="T9" fmla="*/ 332 h 359"/>
              <a:gd name="T10" fmla="*/ 334 w 342"/>
              <a:gd name="T11" fmla="*/ 211 h 359"/>
              <a:gd name="T12" fmla="*/ 276 w 342"/>
              <a:gd name="T13" fmla="*/ 73 h 359"/>
            </a:gdLst>
            <a:ahLst/>
            <a:cxnLst>
              <a:cxn ang="0">
                <a:pos x="T0" y="T1"/>
              </a:cxn>
              <a:cxn ang="0">
                <a:pos x="T2" y="T3"/>
              </a:cxn>
              <a:cxn ang="0">
                <a:pos x="T4" y="T5"/>
              </a:cxn>
              <a:cxn ang="0">
                <a:pos x="T6" y="T7"/>
              </a:cxn>
              <a:cxn ang="0">
                <a:pos x="T8" y="T9"/>
              </a:cxn>
              <a:cxn ang="0">
                <a:pos x="T10" y="T11"/>
              </a:cxn>
              <a:cxn ang="0">
                <a:pos x="T12" y="T13"/>
              </a:cxn>
            </a:cxnLst>
            <a:rect l="0" t="0" r="r" b="b"/>
            <a:pathLst>
              <a:path w="342" h="359">
                <a:moveTo>
                  <a:pt x="276" y="73"/>
                </a:moveTo>
                <a:cubicBezTo>
                  <a:pt x="179" y="0"/>
                  <a:pt x="0" y="22"/>
                  <a:pt x="6" y="185"/>
                </a:cubicBezTo>
                <a:cubicBezTo>
                  <a:pt x="9" y="241"/>
                  <a:pt x="37" y="301"/>
                  <a:pt x="89" y="328"/>
                </a:cubicBezTo>
                <a:cubicBezTo>
                  <a:pt x="90" y="329"/>
                  <a:pt x="91" y="329"/>
                  <a:pt x="92" y="330"/>
                </a:cubicBezTo>
                <a:cubicBezTo>
                  <a:pt x="140" y="359"/>
                  <a:pt x="202" y="356"/>
                  <a:pt x="250" y="332"/>
                </a:cubicBezTo>
                <a:cubicBezTo>
                  <a:pt x="296" y="310"/>
                  <a:pt x="327" y="261"/>
                  <a:pt x="334" y="211"/>
                </a:cubicBezTo>
                <a:cubicBezTo>
                  <a:pt x="342" y="151"/>
                  <a:pt x="316" y="103"/>
                  <a:pt x="276" y="7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80" name="Freeform 2754"/>
          <p:cNvSpPr>
            <a:spLocks/>
          </p:cNvSpPr>
          <p:nvPr userDrawn="1"/>
        </p:nvSpPr>
        <p:spPr bwMode="auto">
          <a:xfrm>
            <a:off x="5096070" y="4623324"/>
            <a:ext cx="151624" cy="159281"/>
          </a:xfrm>
          <a:custGeom>
            <a:avLst/>
            <a:gdLst>
              <a:gd name="T0" fmla="*/ 205 w 254"/>
              <a:gd name="T1" fmla="*/ 54 h 267"/>
              <a:gd name="T2" fmla="*/ 5 w 254"/>
              <a:gd name="T3" fmla="*/ 138 h 267"/>
              <a:gd name="T4" fmla="*/ 66 w 254"/>
              <a:gd name="T5" fmla="*/ 244 h 267"/>
              <a:gd name="T6" fmla="*/ 68 w 254"/>
              <a:gd name="T7" fmla="*/ 246 h 267"/>
              <a:gd name="T8" fmla="*/ 186 w 254"/>
              <a:gd name="T9" fmla="*/ 247 h 267"/>
              <a:gd name="T10" fmla="*/ 248 w 254"/>
              <a:gd name="T11" fmla="*/ 157 h 267"/>
              <a:gd name="T12" fmla="*/ 205 w 254"/>
              <a:gd name="T13" fmla="*/ 54 h 267"/>
            </a:gdLst>
            <a:ahLst/>
            <a:cxnLst>
              <a:cxn ang="0">
                <a:pos x="T0" y="T1"/>
              </a:cxn>
              <a:cxn ang="0">
                <a:pos x="T2" y="T3"/>
              </a:cxn>
              <a:cxn ang="0">
                <a:pos x="T4" y="T5"/>
              </a:cxn>
              <a:cxn ang="0">
                <a:pos x="T6" y="T7"/>
              </a:cxn>
              <a:cxn ang="0">
                <a:pos x="T8" y="T9"/>
              </a:cxn>
              <a:cxn ang="0">
                <a:pos x="T10" y="T11"/>
              </a:cxn>
              <a:cxn ang="0">
                <a:pos x="T12" y="T13"/>
              </a:cxn>
            </a:cxnLst>
            <a:rect l="0" t="0" r="r" b="b"/>
            <a:pathLst>
              <a:path w="254" h="267">
                <a:moveTo>
                  <a:pt x="205" y="54"/>
                </a:moveTo>
                <a:cubicBezTo>
                  <a:pt x="133" y="0"/>
                  <a:pt x="0" y="17"/>
                  <a:pt x="5" y="138"/>
                </a:cubicBezTo>
                <a:cubicBezTo>
                  <a:pt x="6" y="180"/>
                  <a:pt x="28" y="224"/>
                  <a:pt x="66" y="244"/>
                </a:cubicBezTo>
                <a:cubicBezTo>
                  <a:pt x="67" y="245"/>
                  <a:pt x="68" y="245"/>
                  <a:pt x="68" y="246"/>
                </a:cubicBezTo>
                <a:cubicBezTo>
                  <a:pt x="104" y="267"/>
                  <a:pt x="150" y="265"/>
                  <a:pt x="186" y="247"/>
                </a:cubicBezTo>
                <a:cubicBezTo>
                  <a:pt x="220" y="230"/>
                  <a:pt x="243" y="194"/>
                  <a:pt x="248" y="157"/>
                </a:cubicBezTo>
                <a:cubicBezTo>
                  <a:pt x="254" y="112"/>
                  <a:pt x="235" y="77"/>
                  <a:pt x="205" y="54"/>
                </a:cubicBezTo>
                <a:close/>
              </a:path>
            </a:pathLst>
          </a:custGeom>
          <a:solidFill>
            <a:srgbClr val="1C4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81" name="Freeform 2755"/>
          <p:cNvSpPr>
            <a:spLocks/>
          </p:cNvSpPr>
          <p:nvPr userDrawn="1"/>
        </p:nvSpPr>
        <p:spPr bwMode="auto">
          <a:xfrm>
            <a:off x="5240034" y="4491609"/>
            <a:ext cx="33694" cy="10721"/>
          </a:xfrm>
          <a:custGeom>
            <a:avLst/>
            <a:gdLst>
              <a:gd name="T0" fmla="*/ 56 w 56"/>
              <a:gd name="T1" fmla="*/ 9 h 19"/>
              <a:gd name="T2" fmla="*/ 55 w 56"/>
              <a:gd name="T3" fmla="*/ 6 h 19"/>
              <a:gd name="T4" fmla="*/ 55 w 56"/>
              <a:gd name="T5" fmla="*/ 5 h 19"/>
              <a:gd name="T6" fmla="*/ 47 w 56"/>
              <a:gd name="T7" fmla="*/ 0 h 19"/>
              <a:gd name="T8" fmla="*/ 44 w 56"/>
              <a:gd name="T9" fmla="*/ 0 h 19"/>
              <a:gd name="T10" fmla="*/ 11 w 56"/>
              <a:gd name="T11" fmla="*/ 0 h 19"/>
              <a:gd name="T12" fmla="*/ 1 w 56"/>
              <a:gd name="T13" fmla="*/ 9 h 19"/>
              <a:gd name="T14" fmla="*/ 11 w 56"/>
              <a:gd name="T15" fmla="*/ 19 h 19"/>
              <a:gd name="T16" fmla="*/ 44 w 56"/>
              <a:gd name="T17" fmla="*/ 19 h 19"/>
              <a:gd name="T18" fmla="*/ 47 w 56"/>
              <a:gd name="T19" fmla="*/ 19 h 19"/>
              <a:gd name="T20" fmla="*/ 53 w 56"/>
              <a:gd name="T21" fmla="*/ 16 h 19"/>
              <a:gd name="T22" fmla="*/ 56 w 56"/>
              <a:gd name="T2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9">
                <a:moveTo>
                  <a:pt x="56" y="9"/>
                </a:moveTo>
                <a:cubicBezTo>
                  <a:pt x="56" y="8"/>
                  <a:pt x="56" y="7"/>
                  <a:pt x="55" y="6"/>
                </a:cubicBezTo>
                <a:cubicBezTo>
                  <a:pt x="55" y="6"/>
                  <a:pt x="55" y="6"/>
                  <a:pt x="55" y="5"/>
                </a:cubicBezTo>
                <a:cubicBezTo>
                  <a:pt x="53" y="3"/>
                  <a:pt x="50" y="0"/>
                  <a:pt x="47" y="0"/>
                </a:cubicBezTo>
                <a:cubicBezTo>
                  <a:pt x="46" y="0"/>
                  <a:pt x="45" y="0"/>
                  <a:pt x="44" y="0"/>
                </a:cubicBezTo>
                <a:cubicBezTo>
                  <a:pt x="33" y="0"/>
                  <a:pt x="22" y="0"/>
                  <a:pt x="11" y="0"/>
                </a:cubicBezTo>
                <a:cubicBezTo>
                  <a:pt x="6" y="0"/>
                  <a:pt x="0" y="4"/>
                  <a:pt x="1" y="9"/>
                </a:cubicBezTo>
                <a:cubicBezTo>
                  <a:pt x="1" y="15"/>
                  <a:pt x="5" y="19"/>
                  <a:pt x="11" y="19"/>
                </a:cubicBezTo>
                <a:cubicBezTo>
                  <a:pt x="22" y="19"/>
                  <a:pt x="33" y="19"/>
                  <a:pt x="44" y="19"/>
                </a:cubicBezTo>
                <a:cubicBezTo>
                  <a:pt x="45" y="19"/>
                  <a:pt x="46" y="19"/>
                  <a:pt x="47" y="19"/>
                </a:cubicBezTo>
                <a:cubicBezTo>
                  <a:pt x="49" y="18"/>
                  <a:pt x="52" y="17"/>
                  <a:pt x="53" y="16"/>
                </a:cubicBezTo>
                <a:cubicBezTo>
                  <a:pt x="55" y="14"/>
                  <a:pt x="56" y="12"/>
                  <a:pt x="56"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82" name="Freeform 2756"/>
          <p:cNvSpPr>
            <a:spLocks/>
          </p:cNvSpPr>
          <p:nvPr userDrawn="1"/>
        </p:nvSpPr>
        <p:spPr bwMode="auto">
          <a:xfrm>
            <a:off x="5240034" y="4511519"/>
            <a:ext cx="33694" cy="12252"/>
          </a:xfrm>
          <a:custGeom>
            <a:avLst/>
            <a:gdLst>
              <a:gd name="T0" fmla="*/ 56 w 56"/>
              <a:gd name="T1" fmla="*/ 9 h 19"/>
              <a:gd name="T2" fmla="*/ 55 w 56"/>
              <a:gd name="T3" fmla="*/ 6 h 19"/>
              <a:gd name="T4" fmla="*/ 55 w 56"/>
              <a:gd name="T5" fmla="*/ 5 h 19"/>
              <a:gd name="T6" fmla="*/ 47 w 56"/>
              <a:gd name="T7" fmla="*/ 0 h 19"/>
              <a:gd name="T8" fmla="*/ 44 w 56"/>
              <a:gd name="T9" fmla="*/ 0 h 19"/>
              <a:gd name="T10" fmla="*/ 11 w 56"/>
              <a:gd name="T11" fmla="*/ 0 h 19"/>
              <a:gd name="T12" fmla="*/ 1 w 56"/>
              <a:gd name="T13" fmla="*/ 9 h 19"/>
              <a:gd name="T14" fmla="*/ 11 w 56"/>
              <a:gd name="T15" fmla="*/ 19 h 19"/>
              <a:gd name="T16" fmla="*/ 44 w 56"/>
              <a:gd name="T17" fmla="*/ 19 h 19"/>
              <a:gd name="T18" fmla="*/ 47 w 56"/>
              <a:gd name="T19" fmla="*/ 18 h 19"/>
              <a:gd name="T20" fmla="*/ 53 w 56"/>
              <a:gd name="T21" fmla="*/ 16 h 19"/>
              <a:gd name="T22" fmla="*/ 56 w 56"/>
              <a:gd name="T2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9">
                <a:moveTo>
                  <a:pt x="56" y="9"/>
                </a:moveTo>
                <a:cubicBezTo>
                  <a:pt x="56" y="8"/>
                  <a:pt x="56" y="7"/>
                  <a:pt x="55" y="6"/>
                </a:cubicBezTo>
                <a:cubicBezTo>
                  <a:pt x="55" y="6"/>
                  <a:pt x="55" y="5"/>
                  <a:pt x="55" y="5"/>
                </a:cubicBezTo>
                <a:cubicBezTo>
                  <a:pt x="53" y="2"/>
                  <a:pt x="50" y="0"/>
                  <a:pt x="47" y="0"/>
                </a:cubicBezTo>
                <a:cubicBezTo>
                  <a:pt x="46" y="0"/>
                  <a:pt x="45" y="0"/>
                  <a:pt x="44" y="0"/>
                </a:cubicBezTo>
                <a:cubicBezTo>
                  <a:pt x="33" y="0"/>
                  <a:pt x="22" y="0"/>
                  <a:pt x="11" y="0"/>
                </a:cubicBezTo>
                <a:cubicBezTo>
                  <a:pt x="6" y="0"/>
                  <a:pt x="0" y="4"/>
                  <a:pt x="1" y="9"/>
                </a:cubicBezTo>
                <a:cubicBezTo>
                  <a:pt x="1" y="14"/>
                  <a:pt x="5" y="19"/>
                  <a:pt x="11" y="19"/>
                </a:cubicBezTo>
                <a:cubicBezTo>
                  <a:pt x="22" y="19"/>
                  <a:pt x="33" y="19"/>
                  <a:pt x="44" y="19"/>
                </a:cubicBezTo>
                <a:cubicBezTo>
                  <a:pt x="45" y="19"/>
                  <a:pt x="46" y="19"/>
                  <a:pt x="47" y="18"/>
                </a:cubicBezTo>
                <a:cubicBezTo>
                  <a:pt x="49" y="18"/>
                  <a:pt x="52" y="17"/>
                  <a:pt x="53" y="16"/>
                </a:cubicBezTo>
                <a:cubicBezTo>
                  <a:pt x="55" y="14"/>
                  <a:pt x="56" y="12"/>
                  <a:pt x="56"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83" name="Freeform 2757"/>
          <p:cNvSpPr>
            <a:spLocks/>
          </p:cNvSpPr>
          <p:nvPr userDrawn="1"/>
        </p:nvSpPr>
        <p:spPr bwMode="auto">
          <a:xfrm>
            <a:off x="5240034" y="4531430"/>
            <a:ext cx="33694" cy="12252"/>
          </a:xfrm>
          <a:custGeom>
            <a:avLst/>
            <a:gdLst>
              <a:gd name="T0" fmla="*/ 56 w 56"/>
              <a:gd name="T1" fmla="*/ 10 h 20"/>
              <a:gd name="T2" fmla="*/ 55 w 56"/>
              <a:gd name="T3" fmla="*/ 7 h 20"/>
              <a:gd name="T4" fmla="*/ 55 w 56"/>
              <a:gd name="T5" fmla="*/ 6 h 20"/>
              <a:gd name="T6" fmla="*/ 47 w 56"/>
              <a:gd name="T7" fmla="*/ 1 h 20"/>
              <a:gd name="T8" fmla="*/ 44 w 56"/>
              <a:gd name="T9" fmla="*/ 0 h 20"/>
              <a:gd name="T10" fmla="*/ 11 w 56"/>
              <a:gd name="T11" fmla="*/ 1 h 20"/>
              <a:gd name="T12" fmla="*/ 1 w 56"/>
              <a:gd name="T13" fmla="*/ 10 h 20"/>
              <a:gd name="T14" fmla="*/ 11 w 56"/>
              <a:gd name="T15" fmla="*/ 20 h 20"/>
              <a:gd name="T16" fmla="*/ 44 w 56"/>
              <a:gd name="T17" fmla="*/ 20 h 20"/>
              <a:gd name="T18" fmla="*/ 47 w 56"/>
              <a:gd name="T19" fmla="*/ 19 h 20"/>
              <a:gd name="T20" fmla="*/ 53 w 56"/>
              <a:gd name="T21" fmla="*/ 17 h 20"/>
              <a:gd name="T22" fmla="*/ 56 w 56"/>
              <a:gd name="T23"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20">
                <a:moveTo>
                  <a:pt x="56" y="10"/>
                </a:moveTo>
                <a:cubicBezTo>
                  <a:pt x="56" y="9"/>
                  <a:pt x="56" y="8"/>
                  <a:pt x="55" y="7"/>
                </a:cubicBezTo>
                <a:cubicBezTo>
                  <a:pt x="55" y="7"/>
                  <a:pt x="55" y="6"/>
                  <a:pt x="55" y="6"/>
                </a:cubicBezTo>
                <a:cubicBezTo>
                  <a:pt x="53" y="3"/>
                  <a:pt x="50" y="1"/>
                  <a:pt x="47" y="1"/>
                </a:cubicBezTo>
                <a:cubicBezTo>
                  <a:pt x="46" y="1"/>
                  <a:pt x="45" y="0"/>
                  <a:pt x="44" y="0"/>
                </a:cubicBezTo>
                <a:cubicBezTo>
                  <a:pt x="33" y="0"/>
                  <a:pt x="22" y="0"/>
                  <a:pt x="11" y="1"/>
                </a:cubicBezTo>
                <a:cubicBezTo>
                  <a:pt x="6" y="0"/>
                  <a:pt x="0" y="5"/>
                  <a:pt x="1" y="10"/>
                </a:cubicBezTo>
                <a:cubicBezTo>
                  <a:pt x="1" y="15"/>
                  <a:pt x="5" y="20"/>
                  <a:pt x="11" y="20"/>
                </a:cubicBezTo>
                <a:cubicBezTo>
                  <a:pt x="22" y="20"/>
                  <a:pt x="33" y="20"/>
                  <a:pt x="44" y="20"/>
                </a:cubicBezTo>
                <a:cubicBezTo>
                  <a:pt x="45" y="20"/>
                  <a:pt x="46" y="19"/>
                  <a:pt x="47" y="19"/>
                </a:cubicBezTo>
                <a:cubicBezTo>
                  <a:pt x="49" y="19"/>
                  <a:pt x="52" y="18"/>
                  <a:pt x="53" y="17"/>
                </a:cubicBezTo>
                <a:cubicBezTo>
                  <a:pt x="55" y="15"/>
                  <a:pt x="56" y="12"/>
                  <a:pt x="56"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84" name="Freeform 2758"/>
          <p:cNvSpPr>
            <a:spLocks/>
          </p:cNvSpPr>
          <p:nvPr userDrawn="1"/>
        </p:nvSpPr>
        <p:spPr bwMode="auto">
          <a:xfrm>
            <a:off x="5279856" y="4491609"/>
            <a:ext cx="33694" cy="10721"/>
          </a:xfrm>
          <a:custGeom>
            <a:avLst/>
            <a:gdLst>
              <a:gd name="T0" fmla="*/ 55 w 55"/>
              <a:gd name="T1" fmla="*/ 9 h 19"/>
              <a:gd name="T2" fmla="*/ 55 w 55"/>
              <a:gd name="T3" fmla="*/ 6 h 19"/>
              <a:gd name="T4" fmla="*/ 54 w 55"/>
              <a:gd name="T5" fmla="*/ 5 h 19"/>
              <a:gd name="T6" fmla="*/ 46 w 55"/>
              <a:gd name="T7" fmla="*/ 0 h 19"/>
              <a:gd name="T8" fmla="*/ 43 w 55"/>
              <a:gd name="T9" fmla="*/ 0 h 19"/>
              <a:gd name="T10" fmla="*/ 10 w 55"/>
              <a:gd name="T11" fmla="*/ 0 h 19"/>
              <a:gd name="T12" fmla="*/ 0 w 55"/>
              <a:gd name="T13" fmla="*/ 9 h 19"/>
              <a:gd name="T14" fmla="*/ 10 w 55"/>
              <a:gd name="T15" fmla="*/ 19 h 19"/>
              <a:gd name="T16" fmla="*/ 43 w 55"/>
              <a:gd name="T17" fmla="*/ 19 h 19"/>
              <a:gd name="T18" fmla="*/ 47 w 55"/>
              <a:gd name="T19" fmla="*/ 19 h 19"/>
              <a:gd name="T20" fmla="*/ 52 w 55"/>
              <a:gd name="T21" fmla="*/ 16 h 19"/>
              <a:gd name="T22" fmla="*/ 55 w 55"/>
              <a:gd name="T2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19">
                <a:moveTo>
                  <a:pt x="55" y="9"/>
                </a:moveTo>
                <a:cubicBezTo>
                  <a:pt x="55" y="8"/>
                  <a:pt x="55" y="7"/>
                  <a:pt x="55" y="6"/>
                </a:cubicBezTo>
                <a:cubicBezTo>
                  <a:pt x="54" y="6"/>
                  <a:pt x="54" y="6"/>
                  <a:pt x="54" y="5"/>
                </a:cubicBezTo>
                <a:cubicBezTo>
                  <a:pt x="52" y="3"/>
                  <a:pt x="50" y="0"/>
                  <a:pt x="46" y="0"/>
                </a:cubicBezTo>
                <a:cubicBezTo>
                  <a:pt x="45" y="0"/>
                  <a:pt x="44" y="0"/>
                  <a:pt x="43" y="0"/>
                </a:cubicBezTo>
                <a:cubicBezTo>
                  <a:pt x="32" y="0"/>
                  <a:pt x="21" y="0"/>
                  <a:pt x="10" y="0"/>
                </a:cubicBezTo>
                <a:cubicBezTo>
                  <a:pt x="5" y="0"/>
                  <a:pt x="0" y="4"/>
                  <a:pt x="0" y="9"/>
                </a:cubicBezTo>
                <a:cubicBezTo>
                  <a:pt x="0" y="15"/>
                  <a:pt x="5" y="19"/>
                  <a:pt x="10" y="19"/>
                </a:cubicBezTo>
                <a:cubicBezTo>
                  <a:pt x="21" y="19"/>
                  <a:pt x="32" y="19"/>
                  <a:pt x="43" y="19"/>
                </a:cubicBezTo>
                <a:cubicBezTo>
                  <a:pt x="44" y="19"/>
                  <a:pt x="46" y="19"/>
                  <a:pt x="47" y="19"/>
                </a:cubicBezTo>
                <a:cubicBezTo>
                  <a:pt x="49" y="18"/>
                  <a:pt x="51" y="17"/>
                  <a:pt x="52" y="16"/>
                </a:cubicBezTo>
                <a:cubicBezTo>
                  <a:pt x="54" y="14"/>
                  <a:pt x="55" y="12"/>
                  <a:pt x="55"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85" name="Freeform 2759"/>
          <p:cNvSpPr>
            <a:spLocks/>
          </p:cNvSpPr>
          <p:nvPr userDrawn="1"/>
        </p:nvSpPr>
        <p:spPr bwMode="auto">
          <a:xfrm>
            <a:off x="5279856" y="4511519"/>
            <a:ext cx="33694" cy="12252"/>
          </a:xfrm>
          <a:custGeom>
            <a:avLst/>
            <a:gdLst>
              <a:gd name="T0" fmla="*/ 55 w 55"/>
              <a:gd name="T1" fmla="*/ 9 h 19"/>
              <a:gd name="T2" fmla="*/ 55 w 55"/>
              <a:gd name="T3" fmla="*/ 6 h 19"/>
              <a:gd name="T4" fmla="*/ 54 w 55"/>
              <a:gd name="T5" fmla="*/ 5 h 19"/>
              <a:gd name="T6" fmla="*/ 46 w 55"/>
              <a:gd name="T7" fmla="*/ 0 h 19"/>
              <a:gd name="T8" fmla="*/ 43 w 55"/>
              <a:gd name="T9" fmla="*/ 0 h 19"/>
              <a:gd name="T10" fmla="*/ 10 w 55"/>
              <a:gd name="T11" fmla="*/ 0 h 19"/>
              <a:gd name="T12" fmla="*/ 0 w 55"/>
              <a:gd name="T13" fmla="*/ 9 h 19"/>
              <a:gd name="T14" fmla="*/ 10 w 55"/>
              <a:gd name="T15" fmla="*/ 19 h 19"/>
              <a:gd name="T16" fmla="*/ 43 w 55"/>
              <a:gd name="T17" fmla="*/ 19 h 19"/>
              <a:gd name="T18" fmla="*/ 47 w 55"/>
              <a:gd name="T19" fmla="*/ 18 h 19"/>
              <a:gd name="T20" fmla="*/ 52 w 55"/>
              <a:gd name="T21" fmla="*/ 16 h 19"/>
              <a:gd name="T22" fmla="*/ 55 w 55"/>
              <a:gd name="T2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19">
                <a:moveTo>
                  <a:pt x="55" y="9"/>
                </a:moveTo>
                <a:cubicBezTo>
                  <a:pt x="55" y="8"/>
                  <a:pt x="55" y="7"/>
                  <a:pt x="55" y="6"/>
                </a:cubicBezTo>
                <a:cubicBezTo>
                  <a:pt x="54" y="6"/>
                  <a:pt x="54" y="5"/>
                  <a:pt x="54" y="5"/>
                </a:cubicBezTo>
                <a:cubicBezTo>
                  <a:pt x="52" y="2"/>
                  <a:pt x="50" y="0"/>
                  <a:pt x="46" y="0"/>
                </a:cubicBezTo>
                <a:cubicBezTo>
                  <a:pt x="45" y="0"/>
                  <a:pt x="44" y="0"/>
                  <a:pt x="43" y="0"/>
                </a:cubicBezTo>
                <a:cubicBezTo>
                  <a:pt x="32" y="0"/>
                  <a:pt x="21" y="0"/>
                  <a:pt x="10" y="0"/>
                </a:cubicBezTo>
                <a:cubicBezTo>
                  <a:pt x="5" y="0"/>
                  <a:pt x="0" y="4"/>
                  <a:pt x="0" y="9"/>
                </a:cubicBezTo>
                <a:cubicBezTo>
                  <a:pt x="0" y="14"/>
                  <a:pt x="5" y="19"/>
                  <a:pt x="10" y="19"/>
                </a:cubicBezTo>
                <a:cubicBezTo>
                  <a:pt x="21" y="19"/>
                  <a:pt x="32" y="19"/>
                  <a:pt x="43" y="19"/>
                </a:cubicBezTo>
                <a:cubicBezTo>
                  <a:pt x="44" y="19"/>
                  <a:pt x="46" y="19"/>
                  <a:pt x="47" y="18"/>
                </a:cubicBezTo>
                <a:cubicBezTo>
                  <a:pt x="49" y="18"/>
                  <a:pt x="51" y="17"/>
                  <a:pt x="52" y="16"/>
                </a:cubicBezTo>
                <a:cubicBezTo>
                  <a:pt x="54" y="14"/>
                  <a:pt x="55" y="12"/>
                  <a:pt x="55"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86" name="Freeform 2760"/>
          <p:cNvSpPr>
            <a:spLocks/>
          </p:cNvSpPr>
          <p:nvPr userDrawn="1"/>
        </p:nvSpPr>
        <p:spPr bwMode="auto">
          <a:xfrm>
            <a:off x="5279856" y="4531430"/>
            <a:ext cx="33694" cy="12252"/>
          </a:xfrm>
          <a:custGeom>
            <a:avLst/>
            <a:gdLst>
              <a:gd name="T0" fmla="*/ 55 w 55"/>
              <a:gd name="T1" fmla="*/ 10 h 20"/>
              <a:gd name="T2" fmla="*/ 55 w 55"/>
              <a:gd name="T3" fmla="*/ 7 h 20"/>
              <a:gd name="T4" fmla="*/ 54 w 55"/>
              <a:gd name="T5" fmla="*/ 6 h 20"/>
              <a:gd name="T6" fmla="*/ 46 w 55"/>
              <a:gd name="T7" fmla="*/ 1 h 20"/>
              <a:gd name="T8" fmla="*/ 43 w 55"/>
              <a:gd name="T9" fmla="*/ 0 h 20"/>
              <a:gd name="T10" fmla="*/ 10 w 55"/>
              <a:gd name="T11" fmla="*/ 1 h 20"/>
              <a:gd name="T12" fmla="*/ 0 w 55"/>
              <a:gd name="T13" fmla="*/ 10 h 20"/>
              <a:gd name="T14" fmla="*/ 10 w 55"/>
              <a:gd name="T15" fmla="*/ 20 h 20"/>
              <a:gd name="T16" fmla="*/ 43 w 55"/>
              <a:gd name="T17" fmla="*/ 20 h 20"/>
              <a:gd name="T18" fmla="*/ 47 w 55"/>
              <a:gd name="T19" fmla="*/ 19 h 20"/>
              <a:gd name="T20" fmla="*/ 52 w 55"/>
              <a:gd name="T21" fmla="*/ 17 h 20"/>
              <a:gd name="T22" fmla="*/ 55 w 55"/>
              <a:gd name="T23"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0">
                <a:moveTo>
                  <a:pt x="55" y="10"/>
                </a:moveTo>
                <a:cubicBezTo>
                  <a:pt x="55" y="9"/>
                  <a:pt x="55" y="8"/>
                  <a:pt x="55" y="7"/>
                </a:cubicBezTo>
                <a:cubicBezTo>
                  <a:pt x="54" y="7"/>
                  <a:pt x="54" y="6"/>
                  <a:pt x="54" y="6"/>
                </a:cubicBezTo>
                <a:cubicBezTo>
                  <a:pt x="52" y="3"/>
                  <a:pt x="50" y="1"/>
                  <a:pt x="46" y="1"/>
                </a:cubicBezTo>
                <a:cubicBezTo>
                  <a:pt x="45" y="1"/>
                  <a:pt x="44" y="0"/>
                  <a:pt x="43" y="0"/>
                </a:cubicBezTo>
                <a:cubicBezTo>
                  <a:pt x="32" y="0"/>
                  <a:pt x="21" y="0"/>
                  <a:pt x="10" y="1"/>
                </a:cubicBezTo>
                <a:cubicBezTo>
                  <a:pt x="5" y="0"/>
                  <a:pt x="0" y="5"/>
                  <a:pt x="0" y="10"/>
                </a:cubicBezTo>
                <a:cubicBezTo>
                  <a:pt x="0" y="15"/>
                  <a:pt x="5" y="20"/>
                  <a:pt x="10" y="20"/>
                </a:cubicBezTo>
                <a:cubicBezTo>
                  <a:pt x="21" y="20"/>
                  <a:pt x="32" y="20"/>
                  <a:pt x="43" y="20"/>
                </a:cubicBezTo>
                <a:cubicBezTo>
                  <a:pt x="44" y="20"/>
                  <a:pt x="46" y="19"/>
                  <a:pt x="47" y="19"/>
                </a:cubicBezTo>
                <a:cubicBezTo>
                  <a:pt x="49" y="19"/>
                  <a:pt x="51" y="18"/>
                  <a:pt x="52" y="17"/>
                </a:cubicBezTo>
                <a:cubicBezTo>
                  <a:pt x="54" y="15"/>
                  <a:pt x="55" y="12"/>
                  <a:pt x="55"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87" name="Freeform 2761"/>
          <p:cNvSpPr>
            <a:spLocks/>
          </p:cNvSpPr>
          <p:nvPr userDrawn="1"/>
        </p:nvSpPr>
        <p:spPr bwMode="auto">
          <a:xfrm>
            <a:off x="5148143" y="4487016"/>
            <a:ext cx="10721" cy="9189"/>
          </a:xfrm>
          <a:custGeom>
            <a:avLst/>
            <a:gdLst>
              <a:gd name="T0" fmla="*/ 17 w 17"/>
              <a:gd name="T1" fmla="*/ 9 h 16"/>
              <a:gd name="T2" fmla="*/ 16 w 17"/>
              <a:gd name="T3" fmla="*/ 8 h 16"/>
              <a:gd name="T4" fmla="*/ 16 w 17"/>
              <a:gd name="T5" fmla="*/ 7 h 16"/>
              <a:gd name="T6" fmla="*/ 15 w 17"/>
              <a:gd name="T7" fmla="*/ 6 h 16"/>
              <a:gd name="T8" fmla="*/ 15 w 17"/>
              <a:gd name="T9" fmla="*/ 5 h 16"/>
              <a:gd name="T10" fmla="*/ 14 w 17"/>
              <a:gd name="T11" fmla="*/ 5 h 16"/>
              <a:gd name="T12" fmla="*/ 12 w 17"/>
              <a:gd name="T13" fmla="*/ 3 h 16"/>
              <a:gd name="T14" fmla="*/ 11 w 17"/>
              <a:gd name="T15" fmla="*/ 2 h 16"/>
              <a:gd name="T16" fmla="*/ 10 w 17"/>
              <a:gd name="T17" fmla="*/ 1 h 16"/>
              <a:gd name="T18" fmla="*/ 8 w 17"/>
              <a:gd name="T19" fmla="*/ 0 h 16"/>
              <a:gd name="T20" fmla="*/ 7 w 17"/>
              <a:gd name="T21" fmla="*/ 0 h 16"/>
              <a:gd name="T22" fmla="*/ 4 w 17"/>
              <a:gd name="T23" fmla="*/ 0 h 16"/>
              <a:gd name="T24" fmla="*/ 2 w 17"/>
              <a:gd name="T25" fmla="*/ 0 h 16"/>
              <a:gd name="T26" fmla="*/ 1 w 17"/>
              <a:gd name="T27" fmla="*/ 2 h 16"/>
              <a:gd name="T28" fmla="*/ 0 w 17"/>
              <a:gd name="T29" fmla="*/ 3 h 16"/>
              <a:gd name="T30" fmla="*/ 0 w 17"/>
              <a:gd name="T31" fmla="*/ 5 h 16"/>
              <a:gd name="T32" fmla="*/ 0 w 17"/>
              <a:gd name="T33" fmla="*/ 6 h 16"/>
              <a:gd name="T34" fmla="*/ 1 w 17"/>
              <a:gd name="T35" fmla="*/ 7 h 16"/>
              <a:gd name="T36" fmla="*/ 1 w 17"/>
              <a:gd name="T37" fmla="*/ 8 h 16"/>
              <a:gd name="T38" fmla="*/ 2 w 17"/>
              <a:gd name="T39" fmla="*/ 10 h 16"/>
              <a:gd name="T40" fmla="*/ 4 w 17"/>
              <a:gd name="T41" fmla="*/ 11 h 16"/>
              <a:gd name="T42" fmla="*/ 6 w 17"/>
              <a:gd name="T43" fmla="*/ 13 h 16"/>
              <a:gd name="T44" fmla="*/ 6 w 17"/>
              <a:gd name="T45" fmla="*/ 14 h 16"/>
              <a:gd name="T46" fmla="*/ 8 w 17"/>
              <a:gd name="T47" fmla="*/ 15 h 16"/>
              <a:gd name="T48" fmla="*/ 9 w 17"/>
              <a:gd name="T49" fmla="*/ 16 h 16"/>
              <a:gd name="T50" fmla="*/ 10 w 17"/>
              <a:gd name="T51" fmla="*/ 16 h 16"/>
              <a:gd name="T52" fmla="*/ 12 w 17"/>
              <a:gd name="T53" fmla="*/ 16 h 16"/>
              <a:gd name="T54" fmla="*/ 13 w 17"/>
              <a:gd name="T55" fmla="*/ 16 h 16"/>
              <a:gd name="T56" fmla="*/ 15 w 17"/>
              <a:gd name="T57" fmla="*/ 15 h 16"/>
              <a:gd name="T58" fmla="*/ 16 w 17"/>
              <a:gd name="T59" fmla="*/ 14 h 16"/>
              <a:gd name="T60" fmla="*/ 16 w 17"/>
              <a:gd name="T61" fmla="*/ 13 h 16"/>
              <a:gd name="T62" fmla="*/ 17 w 17"/>
              <a:gd name="T63" fmla="*/ 12 h 16"/>
              <a:gd name="T64" fmla="*/ 17 w 17"/>
              <a:gd name="T65" fmla="*/ 9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 h="16">
                <a:moveTo>
                  <a:pt x="17" y="9"/>
                </a:moveTo>
                <a:cubicBezTo>
                  <a:pt x="17" y="9"/>
                  <a:pt x="16" y="9"/>
                  <a:pt x="16" y="8"/>
                </a:cubicBezTo>
                <a:cubicBezTo>
                  <a:pt x="16" y="8"/>
                  <a:pt x="16" y="7"/>
                  <a:pt x="16" y="7"/>
                </a:cubicBezTo>
                <a:lnTo>
                  <a:pt x="15" y="6"/>
                </a:lnTo>
                <a:cubicBezTo>
                  <a:pt x="15" y="6"/>
                  <a:pt x="15" y="6"/>
                  <a:pt x="15" y="5"/>
                </a:cubicBezTo>
                <a:lnTo>
                  <a:pt x="14" y="5"/>
                </a:lnTo>
                <a:cubicBezTo>
                  <a:pt x="13" y="4"/>
                  <a:pt x="13" y="4"/>
                  <a:pt x="12" y="3"/>
                </a:cubicBezTo>
                <a:cubicBezTo>
                  <a:pt x="12" y="3"/>
                  <a:pt x="11" y="3"/>
                  <a:pt x="11" y="2"/>
                </a:cubicBezTo>
                <a:cubicBezTo>
                  <a:pt x="11" y="2"/>
                  <a:pt x="10" y="1"/>
                  <a:pt x="10" y="1"/>
                </a:cubicBezTo>
                <a:cubicBezTo>
                  <a:pt x="9" y="1"/>
                  <a:pt x="9" y="1"/>
                  <a:pt x="8" y="0"/>
                </a:cubicBezTo>
                <a:cubicBezTo>
                  <a:pt x="8" y="0"/>
                  <a:pt x="7" y="0"/>
                  <a:pt x="7" y="0"/>
                </a:cubicBezTo>
                <a:cubicBezTo>
                  <a:pt x="6" y="0"/>
                  <a:pt x="5" y="0"/>
                  <a:pt x="4" y="0"/>
                </a:cubicBezTo>
                <a:cubicBezTo>
                  <a:pt x="3" y="0"/>
                  <a:pt x="3" y="0"/>
                  <a:pt x="2" y="0"/>
                </a:cubicBezTo>
                <a:cubicBezTo>
                  <a:pt x="2" y="1"/>
                  <a:pt x="1" y="1"/>
                  <a:pt x="1" y="2"/>
                </a:cubicBezTo>
                <a:cubicBezTo>
                  <a:pt x="1" y="2"/>
                  <a:pt x="0" y="3"/>
                  <a:pt x="0" y="3"/>
                </a:cubicBezTo>
                <a:cubicBezTo>
                  <a:pt x="0" y="4"/>
                  <a:pt x="0" y="4"/>
                  <a:pt x="0" y="5"/>
                </a:cubicBezTo>
                <a:cubicBezTo>
                  <a:pt x="0" y="6"/>
                  <a:pt x="0" y="6"/>
                  <a:pt x="0" y="6"/>
                </a:cubicBezTo>
                <a:cubicBezTo>
                  <a:pt x="1" y="7"/>
                  <a:pt x="1" y="7"/>
                  <a:pt x="1" y="7"/>
                </a:cubicBezTo>
                <a:cubicBezTo>
                  <a:pt x="1" y="7"/>
                  <a:pt x="1" y="7"/>
                  <a:pt x="1" y="8"/>
                </a:cubicBezTo>
                <a:cubicBezTo>
                  <a:pt x="1" y="8"/>
                  <a:pt x="2" y="9"/>
                  <a:pt x="2" y="10"/>
                </a:cubicBezTo>
                <a:cubicBezTo>
                  <a:pt x="3" y="10"/>
                  <a:pt x="4" y="11"/>
                  <a:pt x="4" y="11"/>
                </a:cubicBezTo>
                <a:cubicBezTo>
                  <a:pt x="5" y="12"/>
                  <a:pt x="5" y="13"/>
                  <a:pt x="6" y="13"/>
                </a:cubicBezTo>
                <a:cubicBezTo>
                  <a:pt x="6" y="13"/>
                  <a:pt x="6" y="13"/>
                  <a:pt x="6" y="14"/>
                </a:cubicBezTo>
                <a:cubicBezTo>
                  <a:pt x="7" y="14"/>
                  <a:pt x="7" y="15"/>
                  <a:pt x="8" y="15"/>
                </a:cubicBezTo>
                <a:cubicBezTo>
                  <a:pt x="8" y="15"/>
                  <a:pt x="8" y="15"/>
                  <a:pt x="9" y="16"/>
                </a:cubicBezTo>
                <a:cubicBezTo>
                  <a:pt x="9" y="16"/>
                  <a:pt x="10" y="16"/>
                  <a:pt x="10" y="16"/>
                </a:cubicBezTo>
                <a:cubicBezTo>
                  <a:pt x="11" y="16"/>
                  <a:pt x="11" y="16"/>
                  <a:pt x="12" y="16"/>
                </a:cubicBezTo>
                <a:cubicBezTo>
                  <a:pt x="12" y="16"/>
                  <a:pt x="12" y="16"/>
                  <a:pt x="13" y="16"/>
                </a:cubicBezTo>
                <a:cubicBezTo>
                  <a:pt x="14" y="16"/>
                  <a:pt x="14" y="16"/>
                  <a:pt x="15" y="15"/>
                </a:cubicBezTo>
                <a:cubicBezTo>
                  <a:pt x="15" y="15"/>
                  <a:pt x="16" y="15"/>
                  <a:pt x="16" y="14"/>
                </a:cubicBezTo>
                <a:cubicBezTo>
                  <a:pt x="16" y="14"/>
                  <a:pt x="16" y="13"/>
                  <a:pt x="16" y="13"/>
                </a:cubicBezTo>
                <a:cubicBezTo>
                  <a:pt x="17" y="13"/>
                  <a:pt x="17" y="12"/>
                  <a:pt x="17" y="12"/>
                </a:cubicBezTo>
                <a:cubicBezTo>
                  <a:pt x="17" y="11"/>
                  <a:pt x="17" y="10"/>
                  <a:pt x="17"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88" name="Freeform 2762"/>
          <p:cNvSpPr>
            <a:spLocks/>
          </p:cNvSpPr>
          <p:nvPr userDrawn="1"/>
        </p:nvSpPr>
        <p:spPr bwMode="auto">
          <a:xfrm>
            <a:off x="5142014" y="4508455"/>
            <a:ext cx="9189" cy="7658"/>
          </a:xfrm>
          <a:custGeom>
            <a:avLst/>
            <a:gdLst>
              <a:gd name="T0" fmla="*/ 15 w 16"/>
              <a:gd name="T1" fmla="*/ 3 h 12"/>
              <a:gd name="T2" fmla="*/ 14 w 16"/>
              <a:gd name="T3" fmla="*/ 2 h 12"/>
              <a:gd name="T4" fmla="*/ 12 w 16"/>
              <a:gd name="T5" fmla="*/ 1 h 12"/>
              <a:gd name="T6" fmla="*/ 9 w 16"/>
              <a:gd name="T7" fmla="*/ 0 h 12"/>
              <a:gd name="T8" fmla="*/ 8 w 16"/>
              <a:gd name="T9" fmla="*/ 0 h 12"/>
              <a:gd name="T10" fmla="*/ 6 w 16"/>
              <a:gd name="T11" fmla="*/ 0 h 12"/>
              <a:gd name="T12" fmla="*/ 5 w 16"/>
              <a:gd name="T13" fmla="*/ 1 h 12"/>
              <a:gd name="T14" fmla="*/ 4 w 16"/>
              <a:gd name="T15" fmla="*/ 1 h 12"/>
              <a:gd name="T16" fmla="*/ 4 w 16"/>
              <a:gd name="T17" fmla="*/ 2 h 12"/>
              <a:gd name="T18" fmla="*/ 3 w 16"/>
              <a:gd name="T19" fmla="*/ 2 h 12"/>
              <a:gd name="T20" fmla="*/ 2 w 16"/>
              <a:gd name="T21" fmla="*/ 3 h 12"/>
              <a:gd name="T22" fmla="*/ 2 w 16"/>
              <a:gd name="T23" fmla="*/ 4 h 12"/>
              <a:gd name="T24" fmla="*/ 0 w 16"/>
              <a:gd name="T25" fmla="*/ 6 h 12"/>
              <a:gd name="T26" fmla="*/ 0 w 16"/>
              <a:gd name="T27" fmla="*/ 8 h 12"/>
              <a:gd name="T28" fmla="*/ 2 w 16"/>
              <a:gd name="T29" fmla="*/ 10 h 12"/>
              <a:gd name="T30" fmla="*/ 4 w 16"/>
              <a:gd name="T31" fmla="*/ 11 h 12"/>
              <a:gd name="T32" fmla="*/ 5 w 16"/>
              <a:gd name="T33" fmla="*/ 12 h 12"/>
              <a:gd name="T34" fmla="*/ 7 w 16"/>
              <a:gd name="T35" fmla="*/ 12 h 12"/>
              <a:gd name="T36" fmla="*/ 7 w 16"/>
              <a:gd name="T37" fmla="*/ 12 h 12"/>
              <a:gd name="T38" fmla="*/ 8 w 16"/>
              <a:gd name="T39" fmla="*/ 12 h 12"/>
              <a:gd name="T40" fmla="*/ 8 w 16"/>
              <a:gd name="T41" fmla="*/ 12 h 12"/>
              <a:gd name="T42" fmla="*/ 10 w 16"/>
              <a:gd name="T43" fmla="*/ 12 h 12"/>
              <a:gd name="T44" fmla="*/ 10 w 16"/>
              <a:gd name="T45" fmla="*/ 12 h 12"/>
              <a:gd name="T46" fmla="*/ 11 w 16"/>
              <a:gd name="T47" fmla="*/ 12 h 12"/>
              <a:gd name="T48" fmla="*/ 13 w 16"/>
              <a:gd name="T49" fmla="*/ 11 h 12"/>
              <a:gd name="T50" fmla="*/ 15 w 16"/>
              <a:gd name="T51" fmla="*/ 9 h 12"/>
              <a:gd name="T52" fmla="*/ 15 w 16"/>
              <a:gd name="T53" fmla="*/ 7 h 12"/>
              <a:gd name="T54" fmla="*/ 15 w 16"/>
              <a:gd name="T55" fmla="*/ 5 h 12"/>
              <a:gd name="T56" fmla="*/ 15 w 16"/>
              <a:gd name="T57"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 h="12">
                <a:moveTo>
                  <a:pt x="15" y="3"/>
                </a:moveTo>
                <a:cubicBezTo>
                  <a:pt x="15" y="3"/>
                  <a:pt x="14" y="2"/>
                  <a:pt x="14" y="2"/>
                </a:cubicBezTo>
                <a:cubicBezTo>
                  <a:pt x="13" y="1"/>
                  <a:pt x="13" y="1"/>
                  <a:pt x="12" y="1"/>
                </a:cubicBezTo>
                <a:cubicBezTo>
                  <a:pt x="12" y="0"/>
                  <a:pt x="11" y="0"/>
                  <a:pt x="9" y="0"/>
                </a:cubicBezTo>
                <a:lnTo>
                  <a:pt x="8" y="0"/>
                </a:lnTo>
                <a:cubicBezTo>
                  <a:pt x="8" y="0"/>
                  <a:pt x="7" y="0"/>
                  <a:pt x="6" y="0"/>
                </a:cubicBezTo>
                <a:cubicBezTo>
                  <a:pt x="6" y="0"/>
                  <a:pt x="5" y="1"/>
                  <a:pt x="5" y="1"/>
                </a:cubicBezTo>
                <a:cubicBezTo>
                  <a:pt x="5" y="1"/>
                  <a:pt x="4" y="1"/>
                  <a:pt x="4" y="1"/>
                </a:cubicBezTo>
                <a:cubicBezTo>
                  <a:pt x="4" y="1"/>
                  <a:pt x="4" y="1"/>
                  <a:pt x="4" y="2"/>
                </a:cubicBezTo>
                <a:cubicBezTo>
                  <a:pt x="4" y="2"/>
                  <a:pt x="3" y="2"/>
                  <a:pt x="3" y="2"/>
                </a:cubicBezTo>
                <a:cubicBezTo>
                  <a:pt x="3" y="2"/>
                  <a:pt x="3" y="2"/>
                  <a:pt x="2" y="3"/>
                </a:cubicBezTo>
                <a:cubicBezTo>
                  <a:pt x="2" y="3"/>
                  <a:pt x="2" y="3"/>
                  <a:pt x="2" y="4"/>
                </a:cubicBezTo>
                <a:cubicBezTo>
                  <a:pt x="1" y="4"/>
                  <a:pt x="1" y="5"/>
                  <a:pt x="0" y="6"/>
                </a:cubicBezTo>
                <a:cubicBezTo>
                  <a:pt x="0" y="6"/>
                  <a:pt x="0" y="7"/>
                  <a:pt x="0" y="8"/>
                </a:cubicBezTo>
                <a:cubicBezTo>
                  <a:pt x="1" y="9"/>
                  <a:pt x="1" y="10"/>
                  <a:pt x="2" y="10"/>
                </a:cubicBezTo>
                <a:cubicBezTo>
                  <a:pt x="2" y="11"/>
                  <a:pt x="3" y="11"/>
                  <a:pt x="4" y="11"/>
                </a:cubicBezTo>
                <a:cubicBezTo>
                  <a:pt x="4" y="11"/>
                  <a:pt x="4" y="12"/>
                  <a:pt x="5" y="12"/>
                </a:cubicBezTo>
                <a:cubicBezTo>
                  <a:pt x="5" y="12"/>
                  <a:pt x="6" y="12"/>
                  <a:pt x="7" y="12"/>
                </a:cubicBezTo>
                <a:lnTo>
                  <a:pt x="7" y="12"/>
                </a:lnTo>
                <a:cubicBezTo>
                  <a:pt x="7" y="12"/>
                  <a:pt x="8" y="12"/>
                  <a:pt x="8" y="12"/>
                </a:cubicBezTo>
                <a:cubicBezTo>
                  <a:pt x="8" y="12"/>
                  <a:pt x="8" y="12"/>
                  <a:pt x="8" y="12"/>
                </a:cubicBezTo>
                <a:cubicBezTo>
                  <a:pt x="9" y="12"/>
                  <a:pt x="9" y="12"/>
                  <a:pt x="10" y="12"/>
                </a:cubicBezTo>
                <a:cubicBezTo>
                  <a:pt x="10" y="12"/>
                  <a:pt x="10" y="12"/>
                  <a:pt x="10" y="12"/>
                </a:cubicBezTo>
                <a:cubicBezTo>
                  <a:pt x="10" y="12"/>
                  <a:pt x="11" y="12"/>
                  <a:pt x="11" y="12"/>
                </a:cubicBezTo>
                <a:cubicBezTo>
                  <a:pt x="12" y="11"/>
                  <a:pt x="12" y="11"/>
                  <a:pt x="13" y="11"/>
                </a:cubicBezTo>
                <a:cubicBezTo>
                  <a:pt x="14" y="10"/>
                  <a:pt x="14" y="10"/>
                  <a:pt x="15" y="9"/>
                </a:cubicBezTo>
                <a:cubicBezTo>
                  <a:pt x="15" y="8"/>
                  <a:pt x="15" y="8"/>
                  <a:pt x="15" y="7"/>
                </a:cubicBezTo>
                <a:cubicBezTo>
                  <a:pt x="15" y="7"/>
                  <a:pt x="16" y="6"/>
                  <a:pt x="15" y="5"/>
                </a:cubicBezTo>
                <a:cubicBezTo>
                  <a:pt x="15" y="4"/>
                  <a:pt x="15" y="4"/>
                  <a:pt x="15"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89" name="Freeform 2763"/>
          <p:cNvSpPr>
            <a:spLocks/>
          </p:cNvSpPr>
          <p:nvPr userDrawn="1"/>
        </p:nvSpPr>
        <p:spPr bwMode="auto">
          <a:xfrm>
            <a:off x="5148142" y="4534492"/>
            <a:ext cx="7658" cy="7658"/>
          </a:xfrm>
          <a:custGeom>
            <a:avLst/>
            <a:gdLst>
              <a:gd name="T0" fmla="*/ 13 w 13"/>
              <a:gd name="T1" fmla="*/ 2 h 12"/>
              <a:gd name="T2" fmla="*/ 11 w 13"/>
              <a:gd name="T3" fmla="*/ 1 h 12"/>
              <a:gd name="T4" fmla="*/ 8 w 13"/>
              <a:gd name="T5" fmla="*/ 0 h 12"/>
              <a:gd name="T6" fmla="*/ 6 w 13"/>
              <a:gd name="T7" fmla="*/ 0 h 12"/>
              <a:gd name="T8" fmla="*/ 5 w 13"/>
              <a:gd name="T9" fmla="*/ 0 h 12"/>
              <a:gd name="T10" fmla="*/ 5 w 13"/>
              <a:gd name="T11" fmla="*/ 0 h 12"/>
              <a:gd name="T12" fmla="*/ 2 w 13"/>
              <a:gd name="T13" fmla="*/ 2 h 12"/>
              <a:gd name="T14" fmla="*/ 3 w 13"/>
              <a:gd name="T15" fmla="*/ 1 h 12"/>
              <a:gd name="T16" fmla="*/ 3 w 13"/>
              <a:gd name="T17" fmla="*/ 1 h 12"/>
              <a:gd name="T18" fmla="*/ 2 w 13"/>
              <a:gd name="T19" fmla="*/ 2 h 12"/>
              <a:gd name="T20" fmla="*/ 1 w 13"/>
              <a:gd name="T21" fmla="*/ 3 h 12"/>
              <a:gd name="T22" fmla="*/ 0 w 13"/>
              <a:gd name="T23" fmla="*/ 5 h 12"/>
              <a:gd name="T24" fmla="*/ 0 w 13"/>
              <a:gd name="T25" fmla="*/ 5 h 12"/>
              <a:gd name="T26" fmla="*/ 0 w 13"/>
              <a:gd name="T27" fmla="*/ 4 h 12"/>
              <a:gd name="T28" fmla="*/ 0 w 13"/>
              <a:gd name="T29" fmla="*/ 7 h 12"/>
              <a:gd name="T30" fmla="*/ 0 w 13"/>
              <a:gd name="T31" fmla="*/ 9 h 12"/>
              <a:gd name="T32" fmla="*/ 1 w 13"/>
              <a:gd name="T33" fmla="*/ 10 h 12"/>
              <a:gd name="T34" fmla="*/ 6 w 13"/>
              <a:gd name="T35" fmla="*/ 12 h 12"/>
              <a:gd name="T36" fmla="*/ 10 w 13"/>
              <a:gd name="T37" fmla="*/ 11 h 12"/>
              <a:gd name="T38" fmla="*/ 11 w 13"/>
              <a:gd name="T39" fmla="*/ 10 h 12"/>
              <a:gd name="T40" fmla="*/ 12 w 13"/>
              <a:gd name="T41" fmla="*/ 8 h 12"/>
              <a:gd name="T42" fmla="*/ 13 w 13"/>
              <a:gd name="T43" fmla="*/ 8 h 12"/>
              <a:gd name="T44" fmla="*/ 13 w 13"/>
              <a:gd name="T45" fmla="*/ 5 h 12"/>
              <a:gd name="T46" fmla="*/ 13 w 13"/>
              <a:gd name="T47"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 h="12">
                <a:moveTo>
                  <a:pt x="13" y="2"/>
                </a:moveTo>
                <a:cubicBezTo>
                  <a:pt x="12" y="2"/>
                  <a:pt x="12" y="1"/>
                  <a:pt x="11" y="1"/>
                </a:cubicBezTo>
                <a:cubicBezTo>
                  <a:pt x="10" y="0"/>
                  <a:pt x="9" y="0"/>
                  <a:pt x="8" y="0"/>
                </a:cubicBezTo>
                <a:cubicBezTo>
                  <a:pt x="7" y="0"/>
                  <a:pt x="6" y="0"/>
                  <a:pt x="6" y="0"/>
                </a:cubicBezTo>
                <a:cubicBezTo>
                  <a:pt x="5" y="0"/>
                  <a:pt x="5" y="0"/>
                  <a:pt x="5" y="0"/>
                </a:cubicBezTo>
                <a:cubicBezTo>
                  <a:pt x="5" y="0"/>
                  <a:pt x="5" y="0"/>
                  <a:pt x="5" y="0"/>
                </a:cubicBezTo>
                <a:cubicBezTo>
                  <a:pt x="4" y="1"/>
                  <a:pt x="3" y="1"/>
                  <a:pt x="2" y="2"/>
                </a:cubicBezTo>
                <a:cubicBezTo>
                  <a:pt x="2" y="2"/>
                  <a:pt x="3" y="1"/>
                  <a:pt x="3" y="1"/>
                </a:cubicBezTo>
                <a:lnTo>
                  <a:pt x="3" y="1"/>
                </a:lnTo>
                <a:cubicBezTo>
                  <a:pt x="2" y="2"/>
                  <a:pt x="2" y="2"/>
                  <a:pt x="2" y="2"/>
                </a:cubicBezTo>
                <a:cubicBezTo>
                  <a:pt x="1" y="3"/>
                  <a:pt x="1" y="3"/>
                  <a:pt x="1" y="3"/>
                </a:cubicBezTo>
                <a:cubicBezTo>
                  <a:pt x="0" y="4"/>
                  <a:pt x="0" y="4"/>
                  <a:pt x="0" y="5"/>
                </a:cubicBezTo>
                <a:cubicBezTo>
                  <a:pt x="0" y="5"/>
                  <a:pt x="0" y="5"/>
                  <a:pt x="0" y="5"/>
                </a:cubicBezTo>
                <a:cubicBezTo>
                  <a:pt x="0" y="5"/>
                  <a:pt x="0" y="5"/>
                  <a:pt x="0" y="4"/>
                </a:cubicBezTo>
                <a:cubicBezTo>
                  <a:pt x="0" y="5"/>
                  <a:pt x="0" y="6"/>
                  <a:pt x="0" y="7"/>
                </a:cubicBezTo>
                <a:cubicBezTo>
                  <a:pt x="0" y="7"/>
                  <a:pt x="0" y="8"/>
                  <a:pt x="0" y="9"/>
                </a:cubicBezTo>
                <a:cubicBezTo>
                  <a:pt x="1" y="9"/>
                  <a:pt x="1" y="10"/>
                  <a:pt x="1" y="10"/>
                </a:cubicBezTo>
                <a:cubicBezTo>
                  <a:pt x="3" y="11"/>
                  <a:pt x="4" y="12"/>
                  <a:pt x="6" y="12"/>
                </a:cubicBezTo>
                <a:cubicBezTo>
                  <a:pt x="7" y="12"/>
                  <a:pt x="9" y="12"/>
                  <a:pt x="10" y="11"/>
                </a:cubicBezTo>
                <a:cubicBezTo>
                  <a:pt x="10" y="11"/>
                  <a:pt x="10" y="10"/>
                  <a:pt x="11" y="10"/>
                </a:cubicBezTo>
                <a:cubicBezTo>
                  <a:pt x="11" y="9"/>
                  <a:pt x="12" y="9"/>
                  <a:pt x="12" y="8"/>
                </a:cubicBezTo>
                <a:cubicBezTo>
                  <a:pt x="13" y="8"/>
                  <a:pt x="13" y="8"/>
                  <a:pt x="13" y="8"/>
                </a:cubicBezTo>
                <a:cubicBezTo>
                  <a:pt x="13" y="7"/>
                  <a:pt x="13" y="6"/>
                  <a:pt x="13" y="5"/>
                </a:cubicBezTo>
                <a:cubicBezTo>
                  <a:pt x="13" y="4"/>
                  <a:pt x="13" y="3"/>
                  <a:pt x="13"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90" name="Freeform 2764"/>
          <p:cNvSpPr>
            <a:spLocks/>
          </p:cNvSpPr>
          <p:nvPr userDrawn="1"/>
        </p:nvSpPr>
        <p:spPr bwMode="auto">
          <a:xfrm>
            <a:off x="5204810" y="4491609"/>
            <a:ext cx="10721" cy="9189"/>
          </a:xfrm>
          <a:custGeom>
            <a:avLst/>
            <a:gdLst>
              <a:gd name="T0" fmla="*/ 15 w 16"/>
              <a:gd name="T1" fmla="*/ 3 h 15"/>
              <a:gd name="T2" fmla="*/ 14 w 16"/>
              <a:gd name="T3" fmla="*/ 2 h 15"/>
              <a:gd name="T4" fmla="*/ 13 w 16"/>
              <a:gd name="T5" fmla="*/ 1 h 15"/>
              <a:gd name="T6" fmla="*/ 13 w 16"/>
              <a:gd name="T7" fmla="*/ 1 h 15"/>
              <a:gd name="T8" fmla="*/ 10 w 16"/>
              <a:gd name="T9" fmla="*/ 0 h 15"/>
              <a:gd name="T10" fmla="*/ 9 w 16"/>
              <a:gd name="T11" fmla="*/ 0 h 15"/>
              <a:gd name="T12" fmla="*/ 6 w 16"/>
              <a:gd name="T13" fmla="*/ 1 h 15"/>
              <a:gd name="T14" fmla="*/ 7 w 16"/>
              <a:gd name="T15" fmla="*/ 1 h 15"/>
              <a:gd name="T16" fmla="*/ 6 w 16"/>
              <a:gd name="T17" fmla="*/ 1 h 15"/>
              <a:gd name="T18" fmla="*/ 5 w 16"/>
              <a:gd name="T19" fmla="*/ 1 h 15"/>
              <a:gd name="T20" fmla="*/ 3 w 16"/>
              <a:gd name="T21" fmla="*/ 3 h 15"/>
              <a:gd name="T22" fmla="*/ 2 w 16"/>
              <a:gd name="T23" fmla="*/ 4 h 15"/>
              <a:gd name="T24" fmla="*/ 2 w 16"/>
              <a:gd name="T25" fmla="*/ 4 h 15"/>
              <a:gd name="T26" fmla="*/ 2 w 16"/>
              <a:gd name="T27" fmla="*/ 4 h 15"/>
              <a:gd name="T28" fmla="*/ 1 w 16"/>
              <a:gd name="T29" fmla="*/ 4 h 15"/>
              <a:gd name="T30" fmla="*/ 1 w 16"/>
              <a:gd name="T31" fmla="*/ 5 h 15"/>
              <a:gd name="T32" fmla="*/ 1 w 16"/>
              <a:gd name="T33" fmla="*/ 4 h 15"/>
              <a:gd name="T34" fmla="*/ 0 w 16"/>
              <a:gd name="T35" fmla="*/ 7 h 15"/>
              <a:gd name="T36" fmla="*/ 0 w 16"/>
              <a:gd name="T37" fmla="*/ 9 h 15"/>
              <a:gd name="T38" fmla="*/ 1 w 16"/>
              <a:gd name="T39" fmla="*/ 11 h 15"/>
              <a:gd name="T40" fmla="*/ 3 w 16"/>
              <a:gd name="T41" fmla="*/ 13 h 15"/>
              <a:gd name="T42" fmla="*/ 5 w 16"/>
              <a:gd name="T43" fmla="*/ 14 h 15"/>
              <a:gd name="T44" fmla="*/ 11 w 16"/>
              <a:gd name="T45" fmla="*/ 14 h 15"/>
              <a:gd name="T46" fmla="*/ 13 w 16"/>
              <a:gd name="T47" fmla="*/ 12 h 15"/>
              <a:gd name="T48" fmla="*/ 15 w 16"/>
              <a:gd name="T49" fmla="*/ 10 h 15"/>
              <a:gd name="T50" fmla="*/ 16 w 16"/>
              <a:gd name="T51" fmla="*/ 7 h 15"/>
              <a:gd name="T52" fmla="*/ 15 w 16"/>
              <a:gd name="T53"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 h="15">
                <a:moveTo>
                  <a:pt x="15" y="3"/>
                </a:moveTo>
                <a:cubicBezTo>
                  <a:pt x="15" y="3"/>
                  <a:pt x="15" y="2"/>
                  <a:pt x="14" y="2"/>
                </a:cubicBezTo>
                <a:cubicBezTo>
                  <a:pt x="14" y="2"/>
                  <a:pt x="14" y="2"/>
                  <a:pt x="13" y="1"/>
                </a:cubicBezTo>
                <a:cubicBezTo>
                  <a:pt x="13" y="1"/>
                  <a:pt x="13" y="1"/>
                  <a:pt x="13" y="1"/>
                </a:cubicBezTo>
                <a:cubicBezTo>
                  <a:pt x="12" y="1"/>
                  <a:pt x="11" y="0"/>
                  <a:pt x="10" y="0"/>
                </a:cubicBezTo>
                <a:cubicBezTo>
                  <a:pt x="10" y="0"/>
                  <a:pt x="9" y="0"/>
                  <a:pt x="9" y="0"/>
                </a:cubicBezTo>
                <a:cubicBezTo>
                  <a:pt x="8" y="0"/>
                  <a:pt x="7" y="1"/>
                  <a:pt x="6" y="1"/>
                </a:cubicBezTo>
                <a:cubicBezTo>
                  <a:pt x="7" y="1"/>
                  <a:pt x="7" y="1"/>
                  <a:pt x="7" y="1"/>
                </a:cubicBezTo>
                <a:cubicBezTo>
                  <a:pt x="7" y="1"/>
                  <a:pt x="6" y="1"/>
                  <a:pt x="6" y="1"/>
                </a:cubicBezTo>
                <a:cubicBezTo>
                  <a:pt x="6" y="1"/>
                  <a:pt x="5" y="1"/>
                  <a:pt x="5" y="1"/>
                </a:cubicBezTo>
                <a:cubicBezTo>
                  <a:pt x="4" y="2"/>
                  <a:pt x="3" y="2"/>
                  <a:pt x="3" y="3"/>
                </a:cubicBezTo>
                <a:cubicBezTo>
                  <a:pt x="2" y="3"/>
                  <a:pt x="2" y="4"/>
                  <a:pt x="2" y="4"/>
                </a:cubicBezTo>
                <a:cubicBezTo>
                  <a:pt x="2" y="4"/>
                  <a:pt x="2" y="4"/>
                  <a:pt x="2" y="4"/>
                </a:cubicBezTo>
                <a:cubicBezTo>
                  <a:pt x="2" y="4"/>
                  <a:pt x="2" y="4"/>
                  <a:pt x="2" y="4"/>
                </a:cubicBezTo>
                <a:cubicBezTo>
                  <a:pt x="2" y="4"/>
                  <a:pt x="1" y="4"/>
                  <a:pt x="1" y="4"/>
                </a:cubicBezTo>
                <a:lnTo>
                  <a:pt x="1" y="5"/>
                </a:lnTo>
                <a:lnTo>
                  <a:pt x="1" y="4"/>
                </a:lnTo>
                <a:cubicBezTo>
                  <a:pt x="1" y="5"/>
                  <a:pt x="0" y="6"/>
                  <a:pt x="0" y="7"/>
                </a:cubicBezTo>
                <a:cubicBezTo>
                  <a:pt x="0" y="8"/>
                  <a:pt x="0" y="8"/>
                  <a:pt x="0" y="9"/>
                </a:cubicBezTo>
                <a:cubicBezTo>
                  <a:pt x="0" y="10"/>
                  <a:pt x="0" y="11"/>
                  <a:pt x="1" y="11"/>
                </a:cubicBezTo>
                <a:cubicBezTo>
                  <a:pt x="1" y="12"/>
                  <a:pt x="2" y="13"/>
                  <a:pt x="3" y="13"/>
                </a:cubicBezTo>
                <a:cubicBezTo>
                  <a:pt x="4" y="14"/>
                  <a:pt x="4" y="14"/>
                  <a:pt x="5" y="14"/>
                </a:cubicBezTo>
                <a:cubicBezTo>
                  <a:pt x="7" y="15"/>
                  <a:pt x="9" y="15"/>
                  <a:pt x="11" y="14"/>
                </a:cubicBezTo>
                <a:cubicBezTo>
                  <a:pt x="12" y="13"/>
                  <a:pt x="13" y="13"/>
                  <a:pt x="13" y="12"/>
                </a:cubicBezTo>
                <a:cubicBezTo>
                  <a:pt x="14" y="12"/>
                  <a:pt x="15" y="11"/>
                  <a:pt x="15" y="10"/>
                </a:cubicBezTo>
                <a:cubicBezTo>
                  <a:pt x="16" y="9"/>
                  <a:pt x="16" y="8"/>
                  <a:pt x="16" y="7"/>
                </a:cubicBezTo>
                <a:cubicBezTo>
                  <a:pt x="16" y="6"/>
                  <a:pt x="16" y="4"/>
                  <a:pt x="15"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91" name="Freeform 2765"/>
          <p:cNvSpPr>
            <a:spLocks/>
          </p:cNvSpPr>
          <p:nvPr userDrawn="1"/>
        </p:nvSpPr>
        <p:spPr bwMode="auto">
          <a:xfrm>
            <a:off x="5213999" y="4519178"/>
            <a:ext cx="9189" cy="6126"/>
          </a:xfrm>
          <a:custGeom>
            <a:avLst/>
            <a:gdLst>
              <a:gd name="T0" fmla="*/ 14 w 15"/>
              <a:gd name="T1" fmla="*/ 4 h 11"/>
              <a:gd name="T2" fmla="*/ 13 w 15"/>
              <a:gd name="T3" fmla="*/ 2 h 11"/>
              <a:gd name="T4" fmla="*/ 11 w 15"/>
              <a:gd name="T5" fmla="*/ 1 h 11"/>
              <a:gd name="T6" fmla="*/ 9 w 15"/>
              <a:gd name="T7" fmla="*/ 0 h 11"/>
              <a:gd name="T8" fmla="*/ 5 w 15"/>
              <a:gd name="T9" fmla="*/ 0 h 11"/>
              <a:gd name="T10" fmla="*/ 4 w 15"/>
              <a:gd name="T11" fmla="*/ 1 h 11"/>
              <a:gd name="T12" fmla="*/ 2 w 15"/>
              <a:gd name="T13" fmla="*/ 2 h 11"/>
              <a:gd name="T14" fmla="*/ 1 w 15"/>
              <a:gd name="T15" fmla="*/ 3 h 11"/>
              <a:gd name="T16" fmla="*/ 0 w 15"/>
              <a:gd name="T17" fmla="*/ 4 h 11"/>
              <a:gd name="T18" fmla="*/ 0 w 15"/>
              <a:gd name="T19" fmla="*/ 6 h 11"/>
              <a:gd name="T20" fmla="*/ 0 w 15"/>
              <a:gd name="T21" fmla="*/ 7 h 11"/>
              <a:gd name="T22" fmla="*/ 1 w 15"/>
              <a:gd name="T23" fmla="*/ 8 h 11"/>
              <a:gd name="T24" fmla="*/ 3 w 15"/>
              <a:gd name="T25" fmla="*/ 10 h 11"/>
              <a:gd name="T26" fmla="*/ 4 w 15"/>
              <a:gd name="T27" fmla="*/ 10 h 11"/>
              <a:gd name="T28" fmla="*/ 4 w 15"/>
              <a:gd name="T29" fmla="*/ 10 h 11"/>
              <a:gd name="T30" fmla="*/ 6 w 15"/>
              <a:gd name="T31" fmla="*/ 11 h 11"/>
              <a:gd name="T32" fmla="*/ 8 w 15"/>
              <a:gd name="T33" fmla="*/ 11 h 11"/>
              <a:gd name="T34" fmla="*/ 6 w 15"/>
              <a:gd name="T35" fmla="*/ 11 h 11"/>
              <a:gd name="T36" fmla="*/ 8 w 15"/>
              <a:gd name="T37" fmla="*/ 11 h 11"/>
              <a:gd name="T38" fmla="*/ 9 w 15"/>
              <a:gd name="T39" fmla="*/ 11 h 11"/>
              <a:gd name="T40" fmla="*/ 10 w 15"/>
              <a:gd name="T41" fmla="*/ 11 h 11"/>
              <a:gd name="T42" fmla="*/ 11 w 15"/>
              <a:gd name="T43" fmla="*/ 11 h 11"/>
              <a:gd name="T44" fmla="*/ 10 w 15"/>
              <a:gd name="T45" fmla="*/ 11 h 11"/>
              <a:gd name="T46" fmla="*/ 12 w 15"/>
              <a:gd name="T47" fmla="*/ 10 h 11"/>
              <a:gd name="T48" fmla="*/ 14 w 15"/>
              <a:gd name="T49" fmla="*/ 9 h 11"/>
              <a:gd name="T50" fmla="*/ 14 w 15"/>
              <a:gd name="T51"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 h="11">
                <a:moveTo>
                  <a:pt x="14" y="4"/>
                </a:moveTo>
                <a:cubicBezTo>
                  <a:pt x="14" y="3"/>
                  <a:pt x="13" y="3"/>
                  <a:pt x="13" y="2"/>
                </a:cubicBezTo>
                <a:cubicBezTo>
                  <a:pt x="13" y="2"/>
                  <a:pt x="12" y="1"/>
                  <a:pt x="11" y="1"/>
                </a:cubicBezTo>
                <a:cubicBezTo>
                  <a:pt x="11" y="1"/>
                  <a:pt x="10" y="0"/>
                  <a:pt x="9" y="0"/>
                </a:cubicBezTo>
                <a:cubicBezTo>
                  <a:pt x="8" y="0"/>
                  <a:pt x="6" y="0"/>
                  <a:pt x="5" y="0"/>
                </a:cubicBezTo>
                <a:cubicBezTo>
                  <a:pt x="5" y="0"/>
                  <a:pt x="4" y="0"/>
                  <a:pt x="4" y="1"/>
                </a:cubicBezTo>
                <a:cubicBezTo>
                  <a:pt x="3" y="1"/>
                  <a:pt x="3" y="1"/>
                  <a:pt x="2" y="2"/>
                </a:cubicBezTo>
                <a:cubicBezTo>
                  <a:pt x="1" y="2"/>
                  <a:pt x="1" y="3"/>
                  <a:pt x="1" y="3"/>
                </a:cubicBezTo>
                <a:lnTo>
                  <a:pt x="0" y="4"/>
                </a:lnTo>
                <a:cubicBezTo>
                  <a:pt x="0" y="5"/>
                  <a:pt x="0" y="5"/>
                  <a:pt x="0" y="6"/>
                </a:cubicBezTo>
                <a:cubicBezTo>
                  <a:pt x="0" y="6"/>
                  <a:pt x="0" y="7"/>
                  <a:pt x="0" y="7"/>
                </a:cubicBezTo>
                <a:cubicBezTo>
                  <a:pt x="0" y="8"/>
                  <a:pt x="1" y="8"/>
                  <a:pt x="1" y="8"/>
                </a:cubicBezTo>
                <a:cubicBezTo>
                  <a:pt x="1" y="9"/>
                  <a:pt x="2" y="9"/>
                  <a:pt x="3" y="10"/>
                </a:cubicBezTo>
                <a:cubicBezTo>
                  <a:pt x="3" y="10"/>
                  <a:pt x="3" y="10"/>
                  <a:pt x="4" y="10"/>
                </a:cubicBezTo>
                <a:cubicBezTo>
                  <a:pt x="4" y="10"/>
                  <a:pt x="4" y="10"/>
                  <a:pt x="4" y="10"/>
                </a:cubicBezTo>
                <a:cubicBezTo>
                  <a:pt x="4" y="10"/>
                  <a:pt x="5" y="11"/>
                  <a:pt x="6" y="11"/>
                </a:cubicBezTo>
                <a:cubicBezTo>
                  <a:pt x="6" y="11"/>
                  <a:pt x="7" y="11"/>
                  <a:pt x="8" y="11"/>
                </a:cubicBezTo>
                <a:cubicBezTo>
                  <a:pt x="7" y="11"/>
                  <a:pt x="7" y="11"/>
                  <a:pt x="6" y="11"/>
                </a:cubicBezTo>
                <a:cubicBezTo>
                  <a:pt x="7" y="11"/>
                  <a:pt x="7" y="11"/>
                  <a:pt x="8" y="11"/>
                </a:cubicBezTo>
                <a:cubicBezTo>
                  <a:pt x="9" y="11"/>
                  <a:pt x="9" y="11"/>
                  <a:pt x="9" y="11"/>
                </a:cubicBezTo>
                <a:cubicBezTo>
                  <a:pt x="10" y="11"/>
                  <a:pt x="10" y="11"/>
                  <a:pt x="10" y="11"/>
                </a:cubicBezTo>
                <a:cubicBezTo>
                  <a:pt x="11" y="11"/>
                  <a:pt x="11" y="11"/>
                  <a:pt x="11" y="11"/>
                </a:cubicBezTo>
                <a:cubicBezTo>
                  <a:pt x="11" y="11"/>
                  <a:pt x="10" y="11"/>
                  <a:pt x="10" y="11"/>
                </a:cubicBezTo>
                <a:cubicBezTo>
                  <a:pt x="11" y="11"/>
                  <a:pt x="12" y="11"/>
                  <a:pt x="12" y="10"/>
                </a:cubicBezTo>
                <a:cubicBezTo>
                  <a:pt x="13" y="10"/>
                  <a:pt x="14" y="9"/>
                  <a:pt x="14" y="9"/>
                </a:cubicBezTo>
                <a:cubicBezTo>
                  <a:pt x="15" y="7"/>
                  <a:pt x="15" y="5"/>
                  <a:pt x="1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92" name="Freeform 2766"/>
          <p:cNvSpPr>
            <a:spLocks/>
          </p:cNvSpPr>
          <p:nvPr userDrawn="1"/>
        </p:nvSpPr>
        <p:spPr bwMode="auto">
          <a:xfrm>
            <a:off x="5212465" y="4537555"/>
            <a:ext cx="7658" cy="7658"/>
          </a:xfrm>
          <a:custGeom>
            <a:avLst/>
            <a:gdLst>
              <a:gd name="T0" fmla="*/ 14 w 14"/>
              <a:gd name="T1" fmla="*/ 8 h 14"/>
              <a:gd name="T2" fmla="*/ 13 w 14"/>
              <a:gd name="T3" fmla="*/ 5 h 14"/>
              <a:gd name="T4" fmla="*/ 12 w 14"/>
              <a:gd name="T5" fmla="*/ 4 h 14"/>
              <a:gd name="T6" fmla="*/ 12 w 14"/>
              <a:gd name="T7" fmla="*/ 3 h 14"/>
              <a:gd name="T8" fmla="*/ 10 w 14"/>
              <a:gd name="T9" fmla="*/ 1 h 14"/>
              <a:gd name="T10" fmla="*/ 8 w 14"/>
              <a:gd name="T11" fmla="*/ 1 h 14"/>
              <a:gd name="T12" fmla="*/ 6 w 14"/>
              <a:gd name="T13" fmla="*/ 0 h 14"/>
              <a:gd name="T14" fmla="*/ 6 w 14"/>
              <a:gd name="T15" fmla="*/ 0 h 14"/>
              <a:gd name="T16" fmla="*/ 3 w 14"/>
              <a:gd name="T17" fmla="*/ 0 h 14"/>
              <a:gd name="T18" fmla="*/ 2 w 14"/>
              <a:gd name="T19" fmla="*/ 1 h 14"/>
              <a:gd name="T20" fmla="*/ 1 w 14"/>
              <a:gd name="T21" fmla="*/ 2 h 14"/>
              <a:gd name="T22" fmla="*/ 0 w 14"/>
              <a:gd name="T23" fmla="*/ 4 h 14"/>
              <a:gd name="T24" fmla="*/ 0 w 14"/>
              <a:gd name="T25" fmla="*/ 6 h 14"/>
              <a:gd name="T26" fmla="*/ 0 w 14"/>
              <a:gd name="T27" fmla="*/ 6 h 14"/>
              <a:gd name="T28" fmla="*/ 1 w 14"/>
              <a:gd name="T29" fmla="*/ 8 h 14"/>
              <a:gd name="T30" fmla="*/ 2 w 14"/>
              <a:gd name="T31" fmla="*/ 10 h 14"/>
              <a:gd name="T32" fmla="*/ 3 w 14"/>
              <a:gd name="T33" fmla="*/ 11 h 14"/>
              <a:gd name="T34" fmla="*/ 4 w 14"/>
              <a:gd name="T35" fmla="*/ 12 h 14"/>
              <a:gd name="T36" fmla="*/ 5 w 14"/>
              <a:gd name="T37" fmla="*/ 13 h 14"/>
              <a:gd name="T38" fmla="*/ 8 w 14"/>
              <a:gd name="T39" fmla="*/ 14 h 14"/>
              <a:gd name="T40" fmla="*/ 9 w 14"/>
              <a:gd name="T41" fmla="*/ 14 h 14"/>
              <a:gd name="T42" fmla="*/ 12 w 14"/>
              <a:gd name="T43" fmla="*/ 12 h 14"/>
              <a:gd name="T44" fmla="*/ 14 w 14"/>
              <a:gd name="T45" fmla="*/ 9 h 14"/>
              <a:gd name="T46" fmla="*/ 14 w 14"/>
              <a:gd name="T4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 h="14">
                <a:moveTo>
                  <a:pt x="14" y="8"/>
                </a:moveTo>
                <a:cubicBezTo>
                  <a:pt x="14" y="7"/>
                  <a:pt x="14" y="6"/>
                  <a:pt x="13" y="5"/>
                </a:cubicBezTo>
                <a:cubicBezTo>
                  <a:pt x="13" y="4"/>
                  <a:pt x="13" y="4"/>
                  <a:pt x="12" y="4"/>
                </a:cubicBezTo>
                <a:lnTo>
                  <a:pt x="12" y="3"/>
                </a:lnTo>
                <a:cubicBezTo>
                  <a:pt x="11" y="2"/>
                  <a:pt x="11" y="2"/>
                  <a:pt x="10" y="1"/>
                </a:cubicBezTo>
                <a:cubicBezTo>
                  <a:pt x="9" y="1"/>
                  <a:pt x="9" y="1"/>
                  <a:pt x="8" y="1"/>
                </a:cubicBezTo>
                <a:cubicBezTo>
                  <a:pt x="7" y="0"/>
                  <a:pt x="7" y="0"/>
                  <a:pt x="6" y="0"/>
                </a:cubicBezTo>
                <a:lnTo>
                  <a:pt x="6" y="0"/>
                </a:lnTo>
                <a:cubicBezTo>
                  <a:pt x="5" y="0"/>
                  <a:pt x="4" y="0"/>
                  <a:pt x="3" y="0"/>
                </a:cubicBezTo>
                <a:cubicBezTo>
                  <a:pt x="2" y="0"/>
                  <a:pt x="2" y="0"/>
                  <a:pt x="2" y="1"/>
                </a:cubicBezTo>
                <a:cubicBezTo>
                  <a:pt x="1" y="1"/>
                  <a:pt x="1" y="1"/>
                  <a:pt x="1" y="2"/>
                </a:cubicBezTo>
                <a:cubicBezTo>
                  <a:pt x="0" y="2"/>
                  <a:pt x="0" y="3"/>
                  <a:pt x="0" y="4"/>
                </a:cubicBezTo>
                <a:cubicBezTo>
                  <a:pt x="0" y="5"/>
                  <a:pt x="0" y="5"/>
                  <a:pt x="0" y="6"/>
                </a:cubicBezTo>
                <a:cubicBezTo>
                  <a:pt x="0" y="6"/>
                  <a:pt x="0" y="6"/>
                  <a:pt x="0" y="6"/>
                </a:cubicBezTo>
                <a:cubicBezTo>
                  <a:pt x="1" y="7"/>
                  <a:pt x="1" y="7"/>
                  <a:pt x="1" y="8"/>
                </a:cubicBezTo>
                <a:cubicBezTo>
                  <a:pt x="1" y="8"/>
                  <a:pt x="1" y="9"/>
                  <a:pt x="2" y="10"/>
                </a:cubicBezTo>
                <a:cubicBezTo>
                  <a:pt x="2" y="11"/>
                  <a:pt x="3" y="11"/>
                  <a:pt x="3" y="11"/>
                </a:cubicBezTo>
                <a:cubicBezTo>
                  <a:pt x="3" y="12"/>
                  <a:pt x="4" y="12"/>
                  <a:pt x="4" y="12"/>
                </a:cubicBezTo>
                <a:cubicBezTo>
                  <a:pt x="4" y="12"/>
                  <a:pt x="5" y="13"/>
                  <a:pt x="5" y="13"/>
                </a:cubicBezTo>
                <a:cubicBezTo>
                  <a:pt x="6" y="14"/>
                  <a:pt x="7" y="14"/>
                  <a:pt x="8" y="14"/>
                </a:cubicBezTo>
                <a:cubicBezTo>
                  <a:pt x="8" y="14"/>
                  <a:pt x="9" y="14"/>
                  <a:pt x="9" y="14"/>
                </a:cubicBezTo>
                <a:cubicBezTo>
                  <a:pt x="11" y="13"/>
                  <a:pt x="12" y="13"/>
                  <a:pt x="12" y="12"/>
                </a:cubicBezTo>
                <a:cubicBezTo>
                  <a:pt x="13" y="11"/>
                  <a:pt x="14" y="10"/>
                  <a:pt x="14" y="9"/>
                </a:cubicBezTo>
                <a:cubicBezTo>
                  <a:pt x="14" y="9"/>
                  <a:pt x="14" y="8"/>
                  <a:pt x="14"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93" name="Freeform 2767"/>
          <p:cNvSpPr>
            <a:spLocks/>
          </p:cNvSpPr>
          <p:nvPr userDrawn="1"/>
        </p:nvSpPr>
        <p:spPr bwMode="auto">
          <a:xfrm>
            <a:off x="5292106" y="4595756"/>
            <a:ext cx="22974" cy="107209"/>
          </a:xfrm>
          <a:custGeom>
            <a:avLst/>
            <a:gdLst>
              <a:gd name="T0" fmla="*/ 37 w 38"/>
              <a:gd name="T1" fmla="*/ 136 h 181"/>
              <a:gd name="T2" fmla="*/ 37 w 38"/>
              <a:gd name="T3" fmla="*/ 93 h 181"/>
              <a:gd name="T4" fmla="*/ 36 w 38"/>
              <a:gd name="T5" fmla="*/ 50 h 181"/>
              <a:gd name="T6" fmla="*/ 29 w 38"/>
              <a:gd name="T7" fmla="*/ 7 h 181"/>
              <a:gd name="T8" fmla="*/ 10 w 38"/>
              <a:gd name="T9" fmla="*/ 7 h 181"/>
              <a:gd name="T10" fmla="*/ 4 w 38"/>
              <a:gd name="T11" fmla="*/ 47 h 181"/>
              <a:gd name="T12" fmla="*/ 3 w 38"/>
              <a:gd name="T13" fmla="*/ 90 h 181"/>
              <a:gd name="T14" fmla="*/ 3 w 38"/>
              <a:gd name="T15" fmla="*/ 131 h 181"/>
              <a:gd name="T16" fmla="*/ 3 w 38"/>
              <a:gd name="T17" fmla="*/ 150 h 181"/>
              <a:gd name="T18" fmla="*/ 5 w 38"/>
              <a:gd name="T19" fmla="*/ 172 h 181"/>
              <a:gd name="T20" fmla="*/ 25 w 38"/>
              <a:gd name="T21" fmla="*/ 177 h 181"/>
              <a:gd name="T22" fmla="*/ 37 w 38"/>
              <a:gd name="T23" fmla="*/ 13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181">
                <a:moveTo>
                  <a:pt x="37" y="136"/>
                </a:moveTo>
                <a:cubicBezTo>
                  <a:pt x="37" y="122"/>
                  <a:pt x="37" y="107"/>
                  <a:pt x="37" y="93"/>
                </a:cubicBezTo>
                <a:cubicBezTo>
                  <a:pt x="37" y="79"/>
                  <a:pt x="37" y="65"/>
                  <a:pt x="36" y="50"/>
                </a:cubicBezTo>
                <a:cubicBezTo>
                  <a:pt x="36" y="37"/>
                  <a:pt x="37" y="18"/>
                  <a:pt x="29" y="7"/>
                </a:cubicBezTo>
                <a:cubicBezTo>
                  <a:pt x="25" y="0"/>
                  <a:pt x="15" y="0"/>
                  <a:pt x="10" y="7"/>
                </a:cubicBezTo>
                <a:cubicBezTo>
                  <a:pt x="4" y="18"/>
                  <a:pt x="4" y="35"/>
                  <a:pt x="4" y="47"/>
                </a:cubicBezTo>
                <a:cubicBezTo>
                  <a:pt x="4" y="61"/>
                  <a:pt x="3" y="76"/>
                  <a:pt x="3" y="90"/>
                </a:cubicBezTo>
                <a:cubicBezTo>
                  <a:pt x="3" y="104"/>
                  <a:pt x="3" y="117"/>
                  <a:pt x="3" y="131"/>
                </a:cubicBezTo>
                <a:cubicBezTo>
                  <a:pt x="3" y="138"/>
                  <a:pt x="3" y="144"/>
                  <a:pt x="3" y="150"/>
                </a:cubicBezTo>
                <a:cubicBezTo>
                  <a:pt x="2" y="158"/>
                  <a:pt x="0" y="165"/>
                  <a:pt x="5" y="172"/>
                </a:cubicBezTo>
                <a:cubicBezTo>
                  <a:pt x="9" y="178"/>
                  <a:pt x="17" y="181"/>
                  <a:pt x="25" y="177"/>
                </a:cubicBezTo>
                <a:cubicBezTo>
                  <a:pt x="38" y="169"/>
                  <a:pt x="37" y="150"/>
                  <a:pt x="37" y="136"/>
                </a:cubicBezTo>
                <a:close/>
              </a:path>
            </a:pathLst>
          </a:custGeom>
          <a:solidFill>
            <a:srgbClr val="90D2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94" name="Freeform 2768"/>
          <p:cNvSpPr>
            <a:spLocks/>
          </p:cNvSpPr>
          <p:nvPr userDrawn="1"/>
        </p:nvSpPr>
        <p:spPr bwMode="auto">
          <a:xfrm>
            <a:off x="5293638" y="4719811"/>
            <a:ext cx="21442" cy="39820"/>
          </a:xfrm>
          <a:custGeom>
            <a:avLst/>
            <a:gdLst>
              <a:gd name="T0" fmla="*/ 34 w 35"/>
              <a:gd name="T1" fmla="*/ 43 h 66"/>
              <a:gd name="T2" fmla="*/ 34 w 35"/>
              <a:gd name="T3" fmla="*/ 32 h 66"/>
              <a:gd name="T4" fmla="*/ 27 w 35"/>
              <a:gd name="T5" fmla="*/ 6 h 66"/>
              <a:gd name="T6" fmla="*/ 16 w 35"/>
              <a:gd name="T7" fmla="*/ 0 h 66"/>
              <a:gd name="T8" fmla="*/ 6 w 35"/>
              <a:gd name="T9" fmla="*/ 6 h 66"/>
              <a:gd name="T10" fmla="*/ 0 w 35"/>
              <a:gd name="T11" fmla="*/ 32 h 66"/>
              <a:gd name="T12" fmla="*/ 0 w 35"/>
              <a:gd name="T13" fmla="*/ 43 h 66"/>
              <a:gd name="T14" fmla="*/ 1 w 35"/>
              <a:gd name="T15" fmla="*/ 52 h 66"/>
              <a:gd name="T16" fmla="*/ 10 w 35"/>
              <a:gd name="T17" fmla="*/ 63 h 66"/>
              <a:gd name="T18" fmla="*/ 20 w 35"/>
              <a:gd name="T19" fmla="*/ 65 h 66"/>
              <a:gd name="T20" fmla="*/ 29 w 35"/>
              <a:gd name="T21" fmla="*/ 60 h 66"/>
              <a:gd name="T22" fmla="*/ 34 w 35"/>
              <a:gd name="T23" fmla="*/ 52 h 66"/>
              <a:gd name="T24" fmla="*/ 34 w 35"/>
              <a:gd name="T25" fmla="*/ 4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66">
                <a:moveTo>
                  <a:pt x="34" y="43"/>
                </a:moveTo>
                <a:cubicBezTo>
                  <a:pt x="34" y="40"/>
                  <a:pt x="34" y="36"/>
                  <a:pt x="34" y="32"/>
                </a:cubicBezTo>
                <a:cubicBezTo>
                  <a:pt x="33" y="23"/>
                  <a:pt x="32" y="14"/>
                  <a:pt x="27" y="6"/>
                </a:cubicBezTo>
                <a:cubicBezTo>
                  <a:pt x="24" y="2"/>
                  <a:pt x="21" y="0"/>
                  <a:pt x="16" y="0"/>
                </a:cubicBezTo>
                <a:cubicBezTo>
                  <a:pt x="12" y="0"/>
                  <a:pt x="8" y="2"/>
                  <a:pt x="6" y="6"/>
                </a:cubicBezTo>
                <a:cubicBezTo>
                  <a:pt x="0" y="13"/>
                  <a:pt x="0" y="23"/>
                  <a:pt x="0" y="32"/>
                </a:cubicBezTo>
                <a:cubicBezTo>
                  <a:pt x="0" y="36"/>
                  <a:pt x="0" y="40"/>
                  <a:pt x="0" y="43"/>
                </a:cubicBezTo>
                <a:cubicBezTo>
                  <a:pt x="0" y="46"/>
                  <a:pt x="1" y="49"/>
                  <a:pt x="1" y="52"/>
                </a:cubicBezTo>
                <a:cubicBezTo>
                  <a:pt x="3" y="56"/>
                  <a:pt x="6" y="61"/>
                  <a:pt x="10" y="63"/>
                </a:cubicBezTo>
                <a:cubicBezTo>
                  <a:pt x="13" y="65"/>
                  <a:pt x="16" y="66"/>
                  <a:pt x="20" y="65"/>
                </a:cubicBezTo>
                <a:cubicBezTo>
                  <a:pt x="24" y="65"/>
                  <a:pt x="27" y="63"/>
                  <a:pt x="29" y="60"/>
                </a:cubicBezTo>
                <a:cubicBezTo>
                  <a:pt x="31" y="58"/>
                  <a:pt x="33" y="55"/>
                  <a:pt x="34" y="52"/>
                </a:cubicBezTo>
                <a:cubicBezTo>
                  <a:pt x="35" y="49"/>
                  <a:pt x="35" y="46"/>
                  <a:pt x="34" y="43"/>
                </a:cubicBezTo>
                <a:close/>
              </a:path>
            </a:pathLst>
          </a:custGeom>
          <a:solidFill>
            <a:srgbClr val="90D2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sp>
        <p:nvSpPr>
          <p:cNvPr id="495" name="Freeform 2769"/>
          <p:cNvSpPr>
            <a:spLocks noEditPoints="1"/>
          </p:cNvSpPr>
          <p:nvPr userDrawn="1"/>
        </p:nvSpPr>
        <p:spPr bwMode="auto">
          <a:xfrm>
            <a:off x="5048591" y="4580441"/>
            <a:ext cx="258833" cy="243517"/>
          </a:xfrm>
          <a:custGeom>
            <a:avLst/>
            <a:gdLst>
              <a:gd name="T0" fmla="*/ 343 w 434"/>
              <a:gd name="T1" fmla="*/ 332 h 409"/>
              <a:gd name="T2" fmla="*/ 214 w 434"/>
              <a:gd name="T3" fmla="*/ 387 h 409"/>
              <a:gd name="T4" fmla="*/ 28 w 434"/>
              <a:gd name="T5" fmla="*/ 234 h 409"/>
              <a:gd name="T6" fmla="*/ 53 w 434"/>
              <a:gd name="T7" fmla="*/ 109 h 409"/>
              <a:gd name="T8" fmla="*/ 194 w 434"/>
              <a:gd name="T9" fmla="*/ 44 h 409"/>
              <a:gd name="T10" fmla="*/ 331 w 434"/>
              <a:gd name="T11" fmla="*/ 88 h 409"/>
              <a:gd name="T12" fmla="*/ 343 w 434"/>
              <a:gd name="T13" fmla="*/ 332 h 409"/>
              <a:gd name="T14" fmla="*/ 375 w 434"/>
              <a:gd name="T15" fmla="*/ 100 h 409"/>
              <a:gd name="T16" fmla="*/ 65 w 434"/>
              <a:gd name="T17" fmla="*/ 67 h 409"/>
              <a:gd name="T18" fmla="*/ 3 w 434"/>
              <a:gd name="T19" fmla="*/ 219 h 409"/>
              <a:gd name="T20" fmla="*/ 83 w 434"/>
              <a:gd name="T21" fmla="*/ 372 h 409"/>
              <a:gd name="T22" fmla="*/ 91 w 434"/>
              <a:gd name="T23" fmla="*/ 373 h 409"/>
              <a:gd name="T24" fmla="*/ 168 w 434"/>
              <a:gd name="T25" fmla="*/ 400 h 409"/>
              <a:gd name="T26" fmla="*/ 330 w 434"/>
              <a:gd name="T27" fmla="*/ 372 h 409"/>
              <a:gd name="T28" fmla="*/ 375 w 434"/>
              <a:gd name="T29" fmla="*/ 10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4" h="409">
                <a:moveTo>
                  <a:pt x="343" y="332"/>
                </a:moveTo>
                <a:cubicBezTo>
                  <a:pt x="309" y="370"/>
                  <a:pt x="265" y="384"/>
                  <a:pt x="214" y="387"/>
                </a:cubicBezTo>
                <a:cubicBezTo>
                  <a:pt x="115" y="391"/>
                  <a:pt x="37" y="327"/>
                  <a:pt x="28" y="234"/>
                </a:cubicBezTo>
                <a:cubicBezTo>
                  <a:pt x="24" y="192"/>
                  <a:pt x="27" y="145"/>
                  <a:pt x="53" y="109"/>
                </a:cubicBezTo>
                <a:cubicBezTo>
                  <a:pt x="83" y="69"/>
                  <a:pt x="143" y="47"/>
                  <a:pt x="194" y="44"/>
                </a:cubicBezTo>
                <a:cubicBezTo>
                  <a:pt x="243" y="41"/>
                  <a:pt x="295" y="55"/>
                  <a:pt x="331" y="88"/>
                </a:cubicBezTo>
                <a:cubicBezTo>
                  <a:pt x="397" y="148"/>
                  <a:pt x="401" y="266"/>
                  <a:pt x="343" y="332"/>
                </a:cubicBezTo>
                <a:close/>
                <a:moveTo>
                  <a:pt x="375" y="100"/>
                </a:moveTo>
                <a:cubicBezTo>
                  <a:pt x="306" y="4"/>
                  <a:pt x="157" y="0"/>
                  <a:pt x="65" y="67"/>
                </a:cubicBezTo>
                <a:cubicBezTo>
                  <a:pt x="14" y="103"/>
                  <a:pt x="0" y="163"/>
                  <a:pt x="3" y="219"/>
                </a:cubicBezTo>
                <a:cubicBezTo>
                  <a:pt x="6" y="278"/>
                  <a:pt x="28" y="338"/>
                  <a:pt x="83" y="372"/>
                </a:cubicBezTo>
                <a:cubicBezTo>
                  <a:pt x="86" y="373"/>
                  <a:pt x="88" y="373"/>
                  <a:pt x="91" y="373"/>
                </a:cubicBezTo>
                <a:cubicBezTo>
                  <a:pt x="114" y="386"/>
                  <a:pt x="141" y="395"/>
                  <a:pt x="168" y="400"/>
                </a:cubicBezTo>
                <a:cubicBezTo>
                  <a:pt x="225" y="409"/>
                  <a:pt x="284" y="406"/>
                  <a:pt x="330" y="372"/>
                </a:cubicBezTo>
                <a:cubicBezTo>
                  <a:pt x="413" y="310"/>
                  <a:pt x="434" y="182"/>
                  <a:pt x="375" y="100"/>
                </a:cubicBezTo>
                <a:close/>
              </a:path>
            </a:pathLst>
          </a:custGeom>
          <a:solidFill>
            <a:srgbClr val="00A6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defTabSz="881640" fontAlgn="base">
              <a:spcBef>
                <a:spcPct val="0"/>
              </a:spcBef>
              <a:spcAft>
                <a:spcPct val="0"/>
              </a:spcAft>
            </a:pPr>
            <a:endParaRPr lang="es-CO" sz="965" b="1">
              <a:solidFill>
                <a:prstClr val="black"/>
              </a:solidFill>
              <a:latin typeface="Calibri" pitchFamily="34" charset="0"/>
              <a:cs typeface="Arial" charset="0"/>
            </a:endParaRPr>
          </a:p>
        </p:txBody>
      </p:sp>
      <p:pic>
        <p:nvPicPr>
          <p:cNvPr id="496" name="Picture 2" descr="Aguas de Bogotá SA ESP">
            <a:extLst>
              <a:ext uri="{FF2B5EF4-FFF2-40B4-BE49-F238E27FC236}">
                <a16:creationId xmlns:a16="http://schemas.microsoft.com/office/drawing/2014/main" id="{D32140CD-2A00-4363-8F96-08A9B088450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97140" y="211207"/>
            <a:ext cx="1432252" cy="1459276"/>
          </a:xfrm>
          <a:prstGeom prst="rect">
            <a:avLst/>
          </a:prstGeom>
          <a:extLst>
            <a:ext uri="{909E8E84-426E-40DD-AFC4-6F175D3DCCD1}">
              <a14:hiddenFill xmlns:a14="http://schemas.microsoft.com/office/drawing/2010/main">
                <a:solidFill>
                  <a:srgbClr val="FFFFFF"/>
                </a:solidFill>
              </a14:hiddenFill>
            </a:ext>
          </a:extLst>
        </p:spPr>
      </p:pic>
      <p:sp>
        <p:nvSpPr>
          <p:cNvPr id="497" name="Freeform 3167"/>
          <p:cNvSpPr>
            <a:spLocks/>
          </p:cNvSpPr>
          <p:nvPr userDrawn="1"/>
        </p:nvSpPr>
        <p:spPr bwMode="auto">
          <a:xfrm rot="10800000">
            <a:off x="1" y="2"/>
            <a:ext cx="1354497" cy="704267"/>
          </a:xfrm>
          <a:custGeom>
            <a:avLst/>
            <a:gdLst>
              <a:gd name="T0" fmla="*/ 583 w 1933"/>
              <a:gd name="T1" fmla="*/ 0 h 1009"/>
              <a:gd name="T2" fmla="*/ 0 w 1933"/>
              <a:gd name="T3" fmla="*/ 1009 h 1009"/>
              <a:gd name="T4" fmla="*/ 1933 w 1933"/>
              <a:gd name="T5" fmla="*/ 1009 h 1009"/>
              <a:gd name="T6" fmla="*/ 1933 w 1933"/>
              <a:gd name="T7" fmla="*/ 16 h 1009"/>
              <a:gd name="T8" fmla="*/ 1923 w 1933"/>
              <a:gd name="T9" fmla="*/ 0 h 1009"/>
              <a:gd name="T10" fmla="*/ 583 w 1933"/>
              <a:gd name="T11" fmla="*/ 0 h 1009"/>
            </a:gdLst>
            <a:ahLst/>
            <a:cxnLst>
              <a:cxn ang="0">
                <a:pos x="T0" y="T1"/>
              </a:cxn>
              <a:cxn ang="0">
                <a:pos x="T2" y="T3"/>
              </a:cxn>
              <a:cxn ang="0">
                <a:pos x="T4" y="T5"/>
              </a:cxn>
              <a:cxn ang="0">
                <a:pos x="T6" y="T7"/>
              </a:cxn>
              <a:cxn ang="0">
                <a:pos x="T8" y="T9"/>
              </a:cxn>
              <a:cxn ang="0">
                <a:pos x="T10" y="T11"/>
              </a:cxn>
            </a:cxnLst>
            <a:rect l="0" t="0" r="r" b="b"/>
            <a:pathLst>
              <a:path w="1933" h="1009">
                <a:moveTo>
                  <a:pt x="583" y="0"/>
                </a:moveTo>
                <a:lnTo>
                  <a:pt x="0" y="1009"/>
                </a:lnTo>
                <a:lnTo>
                  <a:pt x="1933" y="1009"/>
                </a:lnTo>
                <a:lnTo>
                  <a:pt x="1933" y="16"/>
                </a:lnTo>
                <a:lnTo>
                  <a:pt x="1923" y="0"/>
                </a:lnTo>
                <a:lnTo>
                  <a:pt x="583" y="0"/>
                </a:lnTo>
                <a:close/>
              </a:path>
            </a:pathLst>
          </a:custGeom>
          <a:solidFill>
            <a:srgbClr val="3B89C9"/>
          </a:solidFill>
          <a:ln>
            <a:noFill/>
          </a:ln>
        </p:spPr>
        <p:txBody>
          <a:bodyPr vert="horz" wrap="square" lIns="91384" tIns="45692" rIns="91384" bIns="45692" numCol="1" anchor="t" anchorCtr="0" compatLnSpc="1">
            <a:prstTxWarp prst="textNoShape">
              <a:avLst/>
            </a:prstTxWarp>
          </a:bodyPr>
          <a:lstStyle/>
          <a:p>
            <a:endParaRPr lang="es-CO" sz="1799"/>
          </a:p>
        </p:txBody>
      </p:sp>
      <p:sp>
        <p:nvSpPr>
          <p:cNvPr id="498" name="Freeform 3167"/>
          <p:cNvSpPr>
            <a:spLocks/>
          </p:cNvSpPr>
          <p:nvPr userDrawn="1"/>
        </p:nvSpPr>
        <p:spPr bwMode="auto">
          <a:xfrm>
            <a:off x="7789505" y="4429710"/>
            <a:ext cx="1354497" cy="704267"/>
          </a:xfrm>
          <a:custGeom>
            <a:avLst/>
            <a:gdLst>
              <a:gd name="T0" fmla="*/ 583 w 1933"/>
              <a:gd name="T1" fmla="*/ 0 h 1009"/>
              <a:gd name="T2" fmla="*/ 0 w 1933"/>
              <a:gd name="T3" fmla="*/ 1009 h 1009"/>
              <a:gd name="T4" fmla="*/ 1933 w 1933"/>
              <a:gd name="T5" fmla="*/ 1009 h 1009"/>
              <a:gd name="T6" fmla="*/ 1933 w 1933"/>
              <a:gd name="T7" fmla="*/ 16 h 1009"/>
              <a:gd name="T8" fmla="*/ 1923 w 1933"/>
              <a:gd name="T9" fmla="*/ 0 h 1009"/>
              <a:gd name="T10" fmla="*/ 583 w 1933"/>
              <a:gd name="T11" fmla="*/ 0 h 1009"/>
            </a:gdLst>
            <a:ahLst/>
            <a:cxnLst>
              <a:cxn ang="0">
                <a:pos x="T0" y="T1"/>
              </a:cxn>
              <a:cxn ang="0">
                <a:pos x="T2" y="T3"/>
              </a:cxn>
              <a:cxn ang="0">
                <a:pos x="T4" y="T5"/>
              </a:cxn>
              <a:cxn ang="0">
                <a:pos x="T6" y="T7"/>
              </a:cxn>
              <a:cxn ang="0">
                <a:pos x="T8" y="T9"/>
              </a:cxn>
              <a:cxn ang="0">
                <a:pos x="T10" y="T11"/>
              </a:cxn>
            </a:cxnLst>
            <a:rect l="0" t="0" r="r" b="b"/>
            <a:pathLst>
              <a:path w="1933" h="1009">
                <a:moveTo>
                  <a:pt x="583" y="0"/>
                </a:moveTo>
                <a:lnTo>
                  <a:pt x="0" y="1009"/>
                </a:lnTo>
                <a:lnTo>
                  <a:pt x="1933" y="1009"/>
                </a:lnTo>
                <a:lnTo>
                  <a:pt x="1933" y="16"/>
                </a:lnTo>
                <a:lnTo>
                  <a:pt x="1923" y="0"/>
                </a:lnTo>
                <a:lnTo>
                  <a:pt x="583" y="0"/>
                </a:lnTo>
                <a:close/>
              </a:path>
            </a:pathLst>
          </a:custGeom>
          <a:solidFill>
            <a:srgbClr val="27B3E9"/>
          </a:solidFill>
          <a:ln>
            <a:noFill/>
          </a:ln>
        </p:spPr>
        <p:txBody>
          <a:bodyPr vert="horz" wrap="square" lIns="91384" tIns="45692" rIns="91384" bIns="45692" numCol="1" anchor="t" anchorCtr="0" compatLnSpc="1">
            <a:prstTxWarp prst="textNoShape">
              <a:avLst/>
            </a:prstTxWarp>
          </a:bodyPr>
          <a:lstStyle/>
          <a:p>
            <a:endParaRPr lang="es-CO" sz="1799"/>
          </a:p>
        </p:txBody>
      </p:sp>
    </p:spTree>
    <p:extLst>
      <p:ext uri="{BB962C8B-B14F-4D97-AF65-F5344CB8AC3E}">
        <p14:creationId xmlns:p14="http://schemas.microsoft.com/office/powerpoint/2010/main" val="2322218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ítulo y objetos">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bwMode="auto">
          <a:xfrm>
            <a:off x="8589963" y="4951501"/>
            <a:ext cx="495300"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b="1">
                <a:solidFill>
                  <a:schemeClr val="bg2">
                    <a:lumMod val="50000"/>
                  </a:schemeClr>
                </a:solidFill>
                <a:latin typeface="+mj-lt"/>
                <a:cs typeface="Arial" charset="0"/>
              </a:defRPr>
            </a:lvl1pPr>
          </a:lstStyle>
          <a:p>
            <a:pPr defTabSz="913806">
              <a:defRPr/>
            </a:pPr>
            <a:fld id="{D0AE95A2-70B1-4974-8E50-975CA7202948}" type="slidenum">
              <a:rPr lang="es-CO" altLang="es-CO" smtClean="0">
                <a:solidFill>
                  <a:srgbClr val="AA3E2A">
                    <a:lumMod val="50000"/>
                  </a:srgbClr>
                </a:solidFill>
              </a:rPr>
              <a:pPr defTabSz="913806">
                <a:defRPr/>
              </a:pPr>
              <a:t>‹Nº›</a:t>
            </a:fld>
            <a:endParaRPr lang="es-CO" altLang="es-CO" dirty="0">
              <a:solidFill>
                <a:srgbClr val="AA3E2A">
                  <a:lumMod val="50000"/>
                </a:srgbClr>
              </a:solidFill>
            </a:endParaRPr>
          </a:p>
        </p:txBody>
      </p:sp>
      <p:sp>
        <p:nvSpPr>
          <p:cNvPr id="397" name="Freeform 2536"/>
          <p:cNvSpPr>
            <a:spLocks/>
          </p:cNvSpPr>
          <p:nvPr userDrawn="1"/>
        </p:nvSpPr>
        <p:spPr bwMode="auto">
          <a:xfrm>
            <a:off x="4122001" y="4476294"/>
            <a:ext cx="431898" cy="261896"/>
          </a:xfrm>
          <a:custGeom>
            <a:avLst/>
            <a:gdLst>
              <a:gd name="T0" fmla="*/ 716 w 723"/>
              <a:gd name="T1" fmla="*/ 291 h 443"/>
              <a:gd name="T2" fmla="*/ 667 w 723"/>
              <a:gd name="T3" fmla="*/ 239 h 443"/>
              <a:gd name="T4" fmla="*/ 654 w 723"/>
              <a:gd name="T5" fmla="*/ 235 h 443"/>
              <a:gd name="T6" fmla="*/ 647 w 723"/>
              <a:gd name="T7" fmla="*/ 202 h 443"/>
              <a:gd name="T8" fmla="*/ 564 w 723"/>
              <a:gd name="T9" fmla="*/ 143 h 443"/>
              <a:gd name="T10" fmla="*/ 559 w 723"/>
              <a:gd name="T11" fmla="*/ 143 h 443"/>
              <a:gd name="T12" fmla="*/ 555 w 723"/>
              <a:gd name="T13" fmla="*/ 126 h 443"/>
              <a:gd name="T14" fmla="*/ 455 w 723"/>
              <a:gd name="T15" fmla="*/ 17 h 443"/>
              <a:gd name="T16" fmla="*/ 305 w 723"/>
              <a:gd name="T17" fmla="*/ 47 h 443"/>
              <a:gd name="T18" fmla="*/ 245 w 723"/>
              <a:gd name="T19" fmla="*/ 101 h 443"/>
              <a:gd name="T20" fmla="*/ 232 w 723"/>
              <a:gd name="T21" fmla="*/ 122 h 443"/>
              <a:gd name="T22" fmla="*/ 168 w 723"/>
              <a:gd name="T23" fmla="*/ 128 h 443"/>
              <a:gd name="T24" fmla="*/ 125 w 723"/>
              <a:gd name="T25" fmla="*/ 165 h 443"/>
              <a:gd name="T26" fmla="*/ 117 w 723"/>
              <a:gd name="T27" fmla="*/ 181 h 443"/>
              <a:gd name="T28" fmla="*/ 85 w 723"/>
              <a:gd name="T29" fmla="*/ 182 h 443"/>
              <a:gd name="T30" fmla="*/ 12 w 723"/>
              <a:gd name="T31" fmla="*/ 232 h 443"/>
              <a:gd name="T32" fmla="*/ 25 w 723"/>
              <a:gd name="T33" fmla="*/ 316 h 443"/>
              <a:gd name="T34" fmla="*/ 101 w 723"/>
              <a:gd name="T35" fmla="*/ 357 h 443"/>
              <a:gd name="T36" fmla="*/ 147 w 723"/>
              <a:gd name="T37" fmla="*/ 350 h 443"/>
              <a:gd name="T38" fmla="*/ 286 w 723"/>
              <a:gd name="T39" fmla="*/ 439 h 443"/>
              <a:gd name="T40" fmla="*/ 384 w 723"/>
              <a:gd name="T41" fmla="*/ 414 h 443"/>
              <a:gd name="T42" fmla="*/ 415 w 723"/>
              <a:gd name="T43" fmla="*/ 383 h 443"/>
              <a:gd name="T44" fmla="*/ 417 w 723"/>
              <a:gd name="T45" fmla="*/ 386 h 443"/>
              <a:gd name="T46" fmla="*/ 476 w 723"/>
              <a:gd name="T47" fmla="*/ 415 h 443"/>
              <a:gd name="T48" fmla="*/ 542 w 723"/>
              <a:gd name="T49" fmla="*/ 405 h 443"/>
              <a:gd name="T50" fmla="*/ 568 w 723"/>
              <a:gd name="T51" fmla="*/ 385 h 443"/>
              <a:gd name="T52" fmla="*/ 606 w 723"/>
              <a:gd name="T53" fmla="*/ 389 h 443"/>
              <a:gd name="T54" fmla="*/ 687 w 723"/>
              <a:gd name="T55" fmla="*/ 365 h 443"/>
              <a:gd name="T56" fmla="*/ 716 w 723"/>
              <a:gd name="T57" fmla="*/ 291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3" h="443">
                <a:moveTo>
                  <a:pt x="716" y="291"/>
                </a:moveTo>
                <a:cubicBezTo>
                  <a:pt x="710" y="266"/>
                  <a:pt x="691" y="247"/>
                  <a:pt x="667" y="239"/>
                </a:cubicBezTo>
                <a:cubicBezTo>
                  <a:pt x="663" y="237"/>
                  <a:pt x="659" y="236"/>
                  <a:pt x="654" y="235"/>
                </a:cubicBezTo>
                <a:cubicBezTo>
                  <a:pt x="653" y="224"/>
                  <a:pt x="651" y="212"/>
                  <a:pt x="647" y="202"/>
                </a:cubicBezTo>
                <a:cubicBezTo>
                  <a:pt x="633" y="168"/>
                  <a:pt x="600" y="145"/>
                  <a:pt x="564" y="143"/>
                </a:cubicBezTo>
                <a:cubicBezTo>
                  <a:pt x="562" y="143"/>
                  <a:pt x="561" y="143"/>
                  <a:pt x="559" y="143"/>
                </a:cubicBezTo>
                <a:cubicBezTo>
                  <a:pt x="558" y="136"/>
                  <a:pt x="556" y="130"/>
                  <a:pt x="555" y="126"/>
                </a:cubicBezTo>
                <a:cubicBezTo>
                  <a:pt x="539" y="79"/>
                  <a:pt x="504" y="33"/>
                  <a:pt x="455" y="17"/>
                </a:cubicBezTo>
                <a:cubicBezTo>
                  <a:pt x="403" y="0"/>
                  <a:pt x="350" y="18"/>
                  <a:pt x="305" y="47"/>
                </a:cubicBezTo>
                <a:cubicBezTo>
                  <a:pt x="283" y="62"/>
                  <a:pt x="261" y="80"/>
                  <a:pt x="245" y="101"/>
                </a:cubicBezTo>
                <a:cubicBezTo>
                  <a:pt x="241" y="107"/>
                  <a:pt x="236" y="114"/>
                  <a:pt x="232" y="122"/>
                </a:cubicBezTo>
                <a:cubicBezTo>
                  <a:pt x="211" y="115"/>
                  <a:pt x="188" y="118"/>
                  <a:pt x="168" y="128"/>
                </a:cubicBezTo>
                <a:cubicBezTo>
                  <a:pt x="151" y="136"/>
                  <a:pt x="135" y="149"/>
                  <a:pt x="125" y="165"/>
                </a:cubicBezTo>
                <a:cubicBezTo>
                  <a:pt x="122" y="170"/>
                  <a:pt x="119" y="175"/>
                  <a:pt x="117" y="181"/>
                </a:cubicBezTo>
                <a:cubicBezTo>
                  <a:pt x="106" y="180"/>
                  <a:pt x="96" y="180"/>
                  <a:pt x="85" y="182"/>
                </a:cubicBezTo>
                <a:cubicBezTo>
                  <a:pt x="55" y="187"/>
                  <a:pt x="25" y="203"/>
                  <a:pt x="12" y="232"/>
                </a:cubicBezTo>
                <a:cubicBezTo>
                  <a:pt x="0" y="260"/>
                  <a:pt x="7" y="293"/>
                  <a:pt x="25" y="316"/>
                </a:cubicBezTo>
                <a:cubicBezTo>
                  <a:pt x="43" y="340"/>
                  <a:pt x="72" y="355"/>
                  <a:pt x="101" y="357"/>
                </a:cubicBezTo>
                <a:cubicBezTo>
                  <a:pt x="116" y="358"/>
                  <a:pt x="133" y="356"/>
                  <a:pt x="147" y="350"/>
                </a:cubicBezTo>
                <a:cubicBezTo>
                  <a:pt x="176" y="399"/>
                  <a:pt x="229" y="434"/>
                  <a:pt x="286" y="439"/>
                </a:cubicBezTo>
                <a:cubicBezTo>
                  <a:pt x="321" y="443"/>
                  <a:pt x="355" y="434"/>
                  <a:pt x="384" y="414"/>
                </a:cubicBezTo>
                <a:cubicBezTo>
                  <a:pt x="396" y="406"/>
                  <a:pt x="406" y="395"/>
                  <a:pt x="415" y="383"/>
                </a:cubicBezTo>
                <a:cubicBezTo>
                  <a:pt x="416" y="384"/>
                  <a:pt x="417" y="385"/>
                  <a:pt x="417" y="386"/>
                </a:cubicBezTo>
                <a:cubicBezTo>
                  <a:pt x="434" y="401"/>
                  <a:pt x="455" y="411"/>
                  <a:pt x="476" y="415"/>
                </a:cubicBezTo>
                <a:cubicBezTo>
                  <a:pt x="498" y="419"/>
                  <a:pt x="523" y="415"/>
                  <a:pt x="542" y="405"/>
                </a:cubicBezTo>
                <a:cubicBezTo>
                  <a:pt x="551" y="400"/>
                  <a:pt x="560" y="393"/>
                  <a:pt x="568" y="385"/>
                </a:cubicBezTo>
                <a:cubicBezTo>
                  <a:pt x="580" y="388"/>
                  <a:pt x="593" y="389"/>
                  <a:pt x="606" y="389"/>
                </a:cubicBezTo>
                <a:cubicBezTo>
                  <a:pt x="635" y="389"/>
                  <a:pt x="665" y="385"/>
                  <a:pt x="687" y="365"/>
                </a:cubicBezTo>
                <a:cubicBezTo>
                  <a:pt x="708" y="347"/>
                  <a:pt x="723" y="319"/>
                  <a:pt x="716" y="291"/>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398" name="Freeform 2537"/>
          <p:cNvSpPr>
            <a:spLocks/>
          </p:cNvSpPr>
          <p:nvPr userDrawn="1"/>
        </p:nvSpPr>
        <p:spPr bwMode="auto">
          <a:xfrm>
            <a:off x="4180199" y="4732063"/>
            <a:ext cx="32163" cy="49010"/>
          </a:xfrm>
          <a:custGeom>
            <a:avLst/>
            <a:gdLst>
              <a:gd name="T0" fmla="*/ 53 w 54"/>
              <a:gd name="T1" fmla="*/ 49 h 84"/>
              <a:gd name="T2" fmla="*/ 52 w 54"/>
              <a:gd name="T3" fmla="*/ 37 h 84"/>
              <a:gd name="T4" fmla="*/ 47 w 54"/>
              <a:gd name="T5" fmla="*/ 15 h 84"/>
              <a:gd name="T6" fmla="*/ 41 w 54"/>
              <a:gd name="T7" fmla="*/ 7 h 84"/>
              <a:gd name="T8" fmla="*/ 26 w 54"/>
              <a:gd name="T9" fmla="*/ 0 h 84"/>
              <a:gd name="T10" fmla="*/ 10 w 54"/>
              <a:gd name="T11" fmla="*/ 9 h 84"/>
              <a:gd name="T12" fmla="*/ 2 w 54"/>
              <a:gd name="T13" fmla="*/ 22 h 84"/>
              <a:gd name="T14" fmla="*/ 0 w 54"/>
              <a:gd name="T15" fmla="*/ 39 h 84"/>
              <a:gd name="T16" fmla="*/ 0 w 54"/>
              <a:gd name="T17" fmla="*/ 51 h 84"/>
              <a:gd name="T18" fmla="*/ 1 w 54"/>
              <a:gd name="T19" fmla="*/ 62 h 84"/>
              <a:gd name="T20" fmla="*/ 10 w 54"/>
              <a:gd name="T21" fmla="*/ 76 h 84"/>
              <a:gd name="T22" fmla="*/ 31 w 54"/>
              <a:gd name="T23" fmla="*/ 83 h 84"/>
              <a:gd name="T24" fmla="*/ 48 w 54"/>
              <a:gd name="T25" fmla="*/ 71 h 84"/>
              <a:gd name="T26" fmla="*/ 54 w 54"/>
              <a:gd name="T27" fmla="*/ 55 h 84"/>
              <a:gd name="T28" fmla="*/ 53 w 54"/>
              <a:gd name="T29"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84">
                <a:moveTo>
                  <a:pt x="53" y="49"/>
                </a:moveTo>
                <a:cubicBezTo>
                  <a:pt x="53" y="45"/>
                  <a:pt x="53" y="41"/>
                  <a:pt x="52" y="37"/>
                </a:cubicBezTo>
                <a:cubicBezTo>
                  <a:pt x="52" y="30"/>
                  <a:pt x="50" y="21"/>
                  <a:pt x="47" y="15"/>
                </a:cubicBezTo>
                <a:cubicBezTo>
                  <a:pt x="45" y="12"/>
                  <a:pt x="43" y="9"/>
                  <a:pt x="41" y="7"/>
                </a:cubicBezTo>
                <a:cubicBezTo>
                  <a:pt x="37" y="3"/>
                  <a:pt x="32" y="1"/>
                  <a:pt x="26" y="0"/>
                </a:cubicBezTo>
                <a:cubicBezTo>
                  <a:pt x="18" y="0"/>
                  <a:pt x="14" y="4"/>
                  <a:pt x="10" y="9"/>
                </a:cubicBezTo>
                <a:cubicBezTo>
                  <a:pt x="6" y="13"/>
                  <a:pt x="4" y="17"/>
                  <a:pt x="2" y="22"/>
                </a:cubicBezTo>
                <a:cubicBezTo>
                  <a:pt x="1" y="28"/>
                  <a:pt x="0" y="33"/>
                  <a:pt x="0" y="39"/>
                </a:cubicBezTo>
                <a:cubicBezTo>
                  <a:pt x="0" y="43"/>
                  <a:pt x="0" y="47"/>
                  <a:pt x="0" y="51"/>
                </a:cubicBezTo>
                <a:cubicBezTo>
                  <a:pt x="0" y="55"/>
                  <a:pt x="0" y="59"/>
                  <a:pt x="1" y="62"/>
                </a:cubicBezTo>
                <a:cubicBezTo>
                  <a:pt x="3" y="68"/>
                  <a:pt x="7" y="72"/>
                  <a:pt x="10" y="76"/>
                </a:cubicBezTo>
                <a:cubicBezTo>
                  <a:pt x="15" y="82"/>
                  <a:pt x="23" y="84"/>
                  <a:pt x="31" y="83"/>
                </a:cubicBezTo>
                <a:cubicBezTo>
                  <a:pt x="38" y="82"/>
                  <a:pt x="45" y="78"/>
                  <a:pt x="48" y="71"/>
                </a:cubicBezTo>
                <a:cubicBezTo>
                  <a:pt x="51" y="66"/>
                  <a:pt x="54" y="61"/>
                  <a:pt x="54" y="55"/>
                </a:cubicBezTo>
                <a:cubicBezTo>
                  <a:pt x="54" y="53"/>
                  <a:pt x="53" y="51"/>
                  <a:pt x="53" y="49"/>
                </a:cubicBezTo>
                <a:close/>
              </a:path>
            </a:pathLst>
          </a:custGeom>
          <a:solidFill>
            <a:srgbClr val="90D2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399" name="Freeform 2538"/>
          <p:cNvSpPr>
            <a:spLocks/>
          </p:cNvSpPr>
          <p:nvPr userDrawn="1"/>
        </p:nvSpPr>
        <p:spPr bwMode="auto">
          <a:xfrm>
            <a:off x="4321103" y="4793325"/>
            <a:ext cx="32163" cy="50542"/>
          </a:xfrm>
          <a:custGeom>
            <a:avLst/>
            <a:gdLst>
              <a:gd name="T0" fmla="*/ 54 w 54"/>
              <a:gd name="T1" fmla="*/ 49 h 84"/>
              <a:gd name="T2" fmla="*/ 53 w 54"/>
              <a:gd name="T3" fmla="*/ 37 h 84"/>
              <a:gd name="T4" fmla="*/ 47 w 54"/>
              <a:gd name="T5" fmla="*/ 15 h 84"/>
              <a:gd name="T6" fmla="*/ 41 w 54"/>
              <a:gd name="T7" fmla="*/ 7 h 84"/>
              <a:gd name="T8" fmla="*/ 27 w 54"/>
              <a:gd name="T9" fmla="*/ 0 h 84"/>
              <a:gd name="T10" fmla="*/ 10 w 54"/>
              <a:gd name="T11" fmla="*/ 9 h 84"/>
              <a:gd name="T12" fmla="*/ 3 w 54"/>
              <a:gd name="T13" fmla="*/ 22 h 84"/>
              <a:gd name="T14" fmla="*/ 0 w 54"/>
              <a:gd name="T15" fmla="*/ 39 h 84"/>
              <a:gd name="T16" fmla="*/ 0 w 54"/>
              <a:gd name="T17" fmla="*/ 51 h 84"/>
              <a:gd name="T18" fmla="*/ 2 w 54"/>
              <a:gd name="T19" fmla="*/ 62 h 84"/>
              <a:gd name="T20" fmla="*/ 11 w 54"/>
              <a:gd name="T21" fmla="*/ 76 h 84"/>
              <a:gd name="T22" fmla="*/ 31 w 54"/>
              <a:gd name="T23" fmla="*/ 83 h 84"/>
              <a:gd name="T24" fmla="*/ 49 w 54"/>
              <a:gd name="T25" fmla="*/ 71 h 84"/>
              <a:gd name="T26" fmla="*/ 54 w 54"/>
              <a:gd name="T27" fmla="*/ 55 h 84"/>
              <a:gd name="T28" fmla="*/ 54 w 54"/>
              <a:gd name="T29"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84">
                <a:moveTo>
                  <a:pt x="54" y="49"/>
                </a:moveTo>
                <a:cubicBezTo>
                  <a:pt x="53" y="45"/>
                  <a:pt x="53" y="41"/>
                  <a:pt x="53" y="37"/>
                </a:cubicBezTo>
                <a:cubicBezTo>
                  <a:pt x="53" y="30"/>
                  <a:pt x="51" y="21"/>
                  <a:pt x="47" y="15"/>
                </a:cubicBezTo>
                <a:cubicBezTo>
                  <a:pt x="46" y="12"/>
                  <a:pt x="43" y="9"/>
                  <a:pt x="41" y="7"/>
                </a:cubicBezTo>
                <a:cubicBezTo>
                  <a:pt x="38" y="3"/>
                  <a:pt x="32" y="1"/>
                  <a:pt x="27" y="0"/>
                </a:cubicBezTo>
                <a:cubicBezTo>
                  <a:pt x="19" y="0"/>
                  <a:pt x="15" y="4"/>
                  <a:pt x="10" y="9"/>
                </a:cubicBezTo>
                <a:cubicBezTo>
                  <a:pt x="7" y="13"/>
                  <a:pt x="5" y="17"/>
                  <a:pt x="3" y="22"/>
                </a:cubicBezTo>
                <a:cubicBezTo>
                  <a:pt x="1" y="28"/>
                  <a:pt x="0" y="33"/>
                  <a:pt x="0" y="39"/>
                </a:cubicBezTo>
                <a:cubicBezTo>
                  <a:pt x="0" y="43"/>
                  <a:pt x="0" y="47"/>
                  <a:pt x="0" y="51"/>
                </a:cubicBezTo>
                <a:cubicBezTo>
                  <a:pt x="1" y="55"/>
                  <a:pt x="1" y="58"/>
                  <a:pt x="2" y="62"/>
                </a:cubicBezTo>
                <a:cubicBezTo>
                  <a:pt x="3" y="68"/>
                  <a:pt x="7" y="72"/>
                  <a:pt x="11" y="76"/>
                </a:cubicBezTo>
                <a:cubicBezTo>
                  <a:pt x="16" y="82"/>
                  <a:pt x="24" y="84"/>
                  <a:pt x="31" y="83"/>
                </a:cubicBezTo>
                <a:cubicBezTo>
                  <a:pt x="39" y="82"/>
                  <a:pt x="45" y="78"/>
                  <a:pt x="49" y="71"/>
                </a:cubicBezTo>
                <a:cubicBezTo>
                  <a:pt x="52" y="66"/>
                  <a:pt x="54" y="61"/>
                  <a:pt x="54" y="55"/>
                </a:cubicBezTo>
                <a:cubicBezTo>
                  <a:pt x="54" y="53"/>
                  <a:pt x="54" y="51"/>
                  <a:pt x="54" y="49"/>
                </a:cubicBezTo>
                <a:close/>
              </a:path>
            </a:pathLst>
          </a:custGeom>
          <a:solidFill>
            <a:srgbClr val="90D2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00" name="Freeform 2539"/>
          <p:cNvSpPr>
            <a:spLocks/>
          </p:cNvSpPr>
          <p:nvPr userDrawn="1"/>
        </p:nvSpPr>
        <p:spPr bwMode="auto">
          <a:xfrm>
            <a:off x="4442096" y="4793325"/>
            <a:ext cx="32163" cy="50542"/>
          </a:xfrm>
          <a:custGeom>
            <a:avLst/>
            <a:gdLst>
              <a:gd name="T0" fmla="*/ 54 w 54"/>
              <a:gd name="T1" fmla="*/ 49 h 84"/>
              <a:gd name="T2" fmla="*/ 53 w 54"/>
              <a:gd name="T3" fmla="*/ 37 h 84"/>
              <a:gd name="T4" fmla="*/ 47 w 54"/>
              <a:gd name="T5" fmla="*/ 15 h 84"/>
              <a:gd name="T6" fmla="*/ 41 w 54"/>
              <a:gd name="T7" fmla="*/ 7 h 84"/>
              <a:gd name="T8" fmla="*/ 27 w 54"/>
              <a:gd name="T9" fmla="*/ 1 h 84"/>
              <a:gd name="T10" fmla="*/ 11 w 54"/>
              <a:gd name="T11" fmla="*/ 9 h 84"/>
              <a:gd name="T12" fmla="*/ 3 w 54"/>
              <a:gd name="T13" fmla="*/ 23 h 84"/>
              <a:gd name="T14" fmla="*/ 0 w 54"/>
              <a:gd name="T15" fmla="*/ 40 h 84"/>
              <a:gd name="T16" fmla="*/ 1 w 54"/>
              <a:gd name="T17" fmla="*/ 51 h 84"/>
              <a:gd name="T18" fmla="*/ 2 w 54"/>
              <a:gd name="T19" fmla="*/ 62 h 84"/>
              <a:gd name="T20" fmla="*/ 11 w 54"/>
              <a:gd name="T21" fmla="*/ 77 h 84"/>
              <a:gd name="T22" fmla="*/ 31 w 54"/>
              <a:gd name="T23" fmla="*/ 83 h 84"/>
              <a:gd name="T24" fmla="*/ 49 w 54"/>
              <a:gd name="T25" fmla="*/ 72 h 84"/>
              <a:gd name="T26" fmla="*/ 54 w 54"/>
              <a:gd name="T27" fmla="*/ 55 h 84"/>
              <a:gd name="T28" fmla="*/ 54 w 54"/>
              <a:gd name="T29"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84">
                <a:moveTo>
                  <a:pt x="54" y="49"/>
                </a:moveTo>
                <a:cubicBezTo>
                  <a:pt x="53" y="45"/>
                  <a:pt x="53" y="41"/>
                  <a:pt x="53" y="37"/>
                </a:cubicBezTo>
                <a:cubicBezTo>
                  <a:pt x="53" y="30"/>
                  <a:pt x="51" y="21"/>
                  <a:pt x="47" y="15"/>
                </a:cubicBezTo>
                <a:cubicBezTo>
                  <a:pt x="46" y="12"/>
                  <a:pt x="43" y="10"/>
                  <a:pt x="41" y="7"/>
                </a:cubicBezTo>
                <a:cubicBezTo>
                  <a:pt x="38" y="3"/>
                  <a:pt x="32" y="1"/>
                  <a:pt x="27" y="1"/>
                </a:cubicBezTo>
                <a:cubicBezTo>
                  <a:pt x="19" y="0"/>
                  <a:pt x="15" y="5"/>
                  <a:pt x="11" y="9"/>
                </a:cubicBezTo>
                <a:cubicBezTo>
                  <a:pt x="7" y="13"/>
                  <a:pt x="5" y="17"/>
                  <a:pt x="3" y="23"/>
                </a:cubicBezTo>
                <a:cubicBezTo>
                  <a:pt x="1" y="28"/>
                  <a:pt x="0" y="34"/>
                  <a:pt x="0" y="40"/>
                </a:cubicBezTo>
                <a:cubicBezTo>
                  <a:pt x="0" y="43"/>
                  <a:pt x="0" y="47"/>
                  <a:pt x="1" y="51"/>
                </a:cubicBezTo>
                <a:cubicBezTo>
                  <a:pt x="1" y="55"/>
                  <a:pt x="1" y="59"/>
                  <a:pt x="2" y="62"/>
                </a:cubicBezTo>
                <a:cubicBezTo>
                  <a:pt x="3" y="68"/>
                  <a:pt x="7" y="72"/>
                  <a:pt x="11" y="77"/>
                </a:cubicBezTo>
                <a:cubicBezTo>
                  <a:pt x="16" y="82"/>
                  <a:pt x="24" y="84"/>
                  <a:pt x="31" y="83"/>
                </a:cubicBezTo>
                <a:cubicBezTo>
                  <a:pt x="39" y="82"/>
                  <a:pt x="45" y="78"/>
                  <a:pt x="49" y="72"/>
                </a:cubicBezTo>
                <a:cubicBezTo>
                  <a:pt x="52" y="67"/>
                  <a:pt x="54" y="61"/>
                  <a:pt x="54" y="55"/>
                </a:cubicBezTo>
                <a:cubicBezTo>
                  <a:pt x="54" y="53"/>
                  <a:pt x="54" y="51"/>
                  <a:pt x="54" y="49"/>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01" name="Freeform 2540"/>
          <p:cNvSpPr>
            <a:spLocks/>
          </p:cNvSpPr>
          <p:nvPr userDrawn="1"/>
        </p:nvSpPr>
        <p:spPr bwMode="auto">
          <a:xfrm>
            <a:off x="4481915" y="4742784"/>
            <a:ext cx="32163" cy="50542"/>
          </a:xfrm>
          <a:custGeom>
            <a:avLst/>
            <a:gdLst>
              <a:gd name="T0" fmla="*/ 53 w 54"/>
              <a:gd name="T1" fmla="*/ 49 h 84"/>
              <a:gd name="T2" fmla="*/ 53 w 54"/>
              <a:gd name="T3" fmla="*/ 37 h 84"/>
              <a:gd name="T4" fmla="*/ 47 w 54"/>
              <a:gd name="T5" fmla="*/ 15 h 84"/>
              <a:gd name="T6" fmla="*/ 41 w 54"/>
              <a:gd name="T7" fmla="*/ 7 h 84"/>
              <a:gd name="T8" fmla="*/ 27 w 54"/>
              <a:gd name="T9" fmla="*/ 1 h 84"/>
              <a:gd name="T10" fmla="*/ 10 w 54"/>
              <a:gd name="T11" fmla="*/ 9 h 84"/>
              <a:gd name="T12" fmla="*/ 3 w 54"/>
              <a:gd name="T13" fmla="*/ 23 h 84"/>
              <a:gd name="T14" fmla="*/ 0 w 54"/>
              <a:gd name="T15" fmla="*/ 40 h 84"/>
              <a:gd name="T16" fmla="*/ 0 w 54"/>
              <a:gd name="T17" fmla="*/ 51 h 84"/>
              <a:gd name="T18" fmla="*/ 2 w 54"/>
              <a:gd name="T19" fmla="*/ 63 h 84"/>
              <a:gd name="T20" fmla="*/ 11 w 54"/>
              <a:gd name="T21" fmla="*/ 77 h 84"/>
              <a:gd name="T22" fmla="*/ 31 w 54"/>
              <a:gd name="T23" fmla="*/ 83 h 84"/>
              <a:gd name="T24" fmla="*/ 49 w 54"/>
              <a:gd name="T25" fmla="*/ 72 h 84"/>
              <a:gd name="T26" fmla="*/ 54 w 54"/>
              <a:gd name="T27" fmla="*/ 55 h 84"/>
              <a:gd name="T28" fmla="*/ 53 w 54"/>
              <a:gd name="T29"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84">
                <a:moveTo>
                  <a:pt x="53" y="49"/>
                </a:moveTo>
                <a:cubicBezTo>
                  <a:pt x="53" y="45"/>
                  <a:pt x="53" y="41"/>
                  <a:pt x="53" y="37"/>
                </a:cubicBezTo>
                <a:cubicBezTo>
                  <a:pt x="52" y="30"/>
                  <a:pt x="50" y="21"/>
                  <a:pt x="47" y="15"/>
                </a:cubicBezTo>
                <a:cubicBezTo>
                  <a:pt x="45" y="12"/>
                  <a:pt x="43" y="10"/>
                  <a:pt x="41" y="7"/>
                </a:cubicBezTo>
                <a:cubicBezTo>
                  <a:pt x="37" y="3"/>
                  <a:pt x="32" y="1"/>
                  <a:pt x="27" y="1"/>
                </a:cubicBezTo>
                <a:cubicBezTo>
                  <a:pt x="19" y="0"/>
                  <a:pt x="15" y="5"/>
                  <a:pt x="10" y="9"/>
                </a:cubicBezTo>
                <a:cubicBezTo>
                  <a:pt x="7" y="13"/>
                  <a:pt x="4" y="17"/>
                  <a:pt x="3" y="23"/>
                </a:cubicBezTo>
                <a:cubicBezTo>
                  <a:pt x="1" y="28"/>
                  <a:pt x="0" y="34"/>
                  <a:pt x="0" y="40"/>
                </a:cubicBezTo>
                <a:cubicBezTo>
                  <a:pt x="0" y="44"/>
                  <a:pt x="0" y="47"/>
                  <a:pt x="0" y="51"/>
                </a:cubicBezTo>
                <a:cubicBezTo>
                  <a:pt x="0" y="55"/>
                  <a:pt x="1" y="59"/>
                  <a:pt x="2" y="63"/>
                </a:cubicBezTo>
                <a:cubicBezTo>
                  <a:pt x="3" y="68"/>
                  <a:pt x="7" y="72"/>
                  <a:pt x="11" y="77"/>
                </a:cubicBezTo>
                <a:cubicBezTo>
                  <a:pt x="15" y="83"/>
                  <a:pt x="24" y="84"/>
                  <a:pt x="31" y="83"/>
                </a:cubicBezTo>
                <a:cubicBezTo>
                  <a:pt x="38" y="82"/>
                  <a:pt x="45" y="79"/>
                  <a:pt x="49" y="72"/>
                </a:cubicBezTo>
                <a:cubicBezTo>
                  <a:pt x="52" y="67"/>
                  <a:pt x="54" y="62"/>
                  <a:pt x="54" y="55"/>
                </a:cubicBezTo>
                <a:cubicBezTo>
                  <a:pt x="54" y="53"/>
                  <a:pt x="54" y="51"/>
                  <a:pt x="53" y="49"/>
                </a:cubicBezTo>
                <a:close/>
              </a:path>
            </a:pathLst>
          </a:custGeom>
          <a:solidFill>
            <a:srgbClr val="90D2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02" name="Freeform 2541"/>
          <p:cNvSpPr>
            <a:spLocks/>
          </p:cNvSpPr>
          <p:nvPr userDrawn="1"/>
        </p:nvSpPr>
        <p:spPr bwMode="auto">
          <a:xfrm>
            <a:off x="4373177" y="4738189"/>
            <a:ext cx="32163" cy="49010"/>
          </a:xfrm>
          <a:custGeom>
            <a:avLst/>
            <a:gdLst>
              <a:gd name="T0" fmla="*/ 53 w 54"/>
              <a:gd name="T1" fmla="*/ 48 h 84"/>
              <a:gd name="T2" fmla="*/ 52 w 54"/>
              <a:gd name="T3" fmla="*/ 36 h 84"/>
              <a:gd name="T4" fmla="*/ 47 w 54"/>
              <a:gd name="T5" fmla="*/ 14 h 84"/>
              <a:gd name="T6" fmla="*/ 41 w 54"/>
              <a:gd name="T7" fmla="*/ 7 h 84"/>
              <a:gd name="T8" fmla="*/ 27 w 54"/>
              <a:gd name="T9" fmla="*/ 0 h 84"/>
              <a:gd name="T10" fmla="*/ 10 w 54"/>
              <a:gd name="T11" fmla="*/ 9 h 84"/>
              <a:gd name="T12" fmla="*/ 2 w 54"/>
              <a:gd name="T13" fmla="*/ 22 h 84"/>
              <a:gd name="T14" fmla="*/ 0 w 54"/>
              <a:gd name="T15" fmla="*/ 39 h 84"/>
              <a:gd name="T16" fmla="*/ 0 w 54"/>
              <a:gd name="T17" fmla="*/ 51 h 84"/>
              <a:gd name="T18" fmla="*/ 1 w 54"/>
              <a:gd name="T19" fmla="*/ 62 h 84"/>
              <a:gd name="T20" fmla="*/ 10 w 54"/>
              <a:gd name="T21" fmla="*/ 76 h 84"/>
              <a:gd name="T22" fmla="*/ 31 w 54"/>
              <a:gd name="T23" fmla="*/ 83 h 84"/>
              <a:gd name="T24" fmla="*/ 48 w 54"/>
              <a:gd name="T25" fmla="*/ 71 h 84"/>
              <a:gd name="T26" fmla="*/ 54 w 54"/>
              <a:gd name="T27" fmla="*/ 55 h 84"/>
              <a:gd name="T28" fmla="*/ 53 w 54"/>
              <a:gd name="T29"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84">
                <a:moveTo>
                  <a:pt x="53" y="48"/>
                </a:moveTo>
                <a:cubicBezTo>
                  <a:pt x="53" y="44"/>
                  <a:pt x="53" y="40"/>
                  <a:pt x="52" y="36"/>
                </a:cubicBezTo>
                <a:cubicBezTo>
                  <a:pt x="52" y="29"/>
                  <a:pt x="50" y="20"/>
                  <a:pt x="47" y="14"/>
                </a:cubicBezTo>
                <a:cubicBezTo>
                  <a:pt x="45" y="12"/>
                  <a:pt x="43" y="9"/>
                  <a:pt x="41" y="7"/>
                </a:cubicBezTo>
                <a:cubicBezTo>
                  <a:pt x="37" y="2"/>
                  <a:pt x="32" y="0"/>
                  <a:pt x="27" y="0"/>
                </a:cubicBezTo>
                <a:cubicBezTo>
                  <a:pt x="18" y="0"/>
                  <a:pt x="14" y="4"/>
                  <a:pt x="10" y="9"/>
                </a:cubicBezTo>
                <a:cubicBezTo>
                  <a:pt x="6" y="13"/>
                  <a:pt x="4" y="17"/>
                  <a:pt x="2" y="22"/>
                </a:cubicBezTo>
                <a:cubicBezTo>
                  <a:pt x="1" y="27"/>
                  <a:pt x="0" y="33"/>
                  <a:pt x="0" y="39"/>
                </a:cubicBezTo>
                <a:cubicBezTo>
                  <a:pt x="0" y="43"/>
                  <a:pt x="0" y="47"/>
                  <a:pt x="0" y="51"/>
                </a:cubicBezTo>
                <a:cubicBezTo>
                  <a:pt x="0" y="54"/>
                  <a:pt x="0" y="58"/>
                  <a:pt x="1" y="62"/>
                </a:cubicBezTo>
                <a:cubicBezTo>
                  <a:pt x="3" y="68"/>
                  <a:pt x="7" y="72"/>
                  <a:pt x="10" y="76"/>
                </a:cubicBezTo>
                <a:cubicBezTo>
                  <a:pt x="15" y="82"/>
                  <a:pt x="24" y="84"/>
                  <a:pt x="31" y="83"/>
                </a:cubicBezTo>
                <a:cubicBezTo>
                  <a:pt x="38" y="82"/>
                  <a:pt x="45" y="78"/>
                  <a:pt x="48" y="71"/>
                </a:cubicBezTo>
                <a:cubicBezTo>
                  <a:pt x="51" y="66"/>
                  <a:pt x="54" y="61"/>
                  <a:pt x="54" y="55"/>
                </a:cubicBezTo>
                <a:cubicBezTo>
                  <a:pt x="54" y="53"/>
                  <a:pt x="53" y="51"/>
                  <a:pt x="53" y="48"/>
                </a:cubicBezTo>
                <a:close/>
              </a:path>
            </a:pathLst>
          </a:custGeom>
          <a:solidFill>
            <a:srgbClr val="00A6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03" name="Freeform 2542"/>
          <p:cNvSpPr>
            <a:spLocks/>
          </p:cNvSpPr>
          <p:nvPr userDrawn="1"/>
        </p:nvSpPr>
        <p:spPr bwMode="auto">
          <a:xfrm>
            <a:off x="4386959" y="4856118"/>
            <a:ext cx="32163" cy="50542"/>
          </a:xfrm>
          <a:custGeom>
            <a:avLst/>
            <a:gdLst>
              <a:gd name="T0" fmla="*/ 54 w 54"/>
              <a:gd name="T1" fmla="*/ 49 h 84"/>
              <a:gd name="T2" fmla="*/ 53 w 54"/>
              <a:gd name="T3" fmla="*/ 36 h 84"/>
              <a:gd name="T4" fmla="*/ 47 w 54"/>
              <a:gd name="T5" fmla="*/ 14 h 84"/>
              <a:gd name="T6" fmla="*/ 41 w 54"/>
              <a:gd name="T7" fmla="*/ 7 h 84"/>
              <a:gd name="T8" fmla="*/ 27 w 54"/>
              <a:gd name="T9" fmla="*/ 0 h 84"/>
              <a:gd name="T10" fmla="*/ 10 w 54"/>
              <a:gd name="T11" fmla="*/ 9 h 84"/>
              <a:gd name="T12" fmla="*/ 3 w 54"/>
              <a:gd name="T13" fmla="*/ 22 h 84"/>
              <a:gd name="T14" fmla="*/ 0 w 54"/>
              <a:gd name="T15" fmla="*/ 39 h 84"/>
              <a:gd name="T16" fmla="*/ 0 w 54"/>
              <a:gd name="T17" fmla="*/ 51 h 84"/>
              <a:gd name="T18" fmla="*/ 2 w 54"/>
              <a:gd name="T19" fmla="*/ 62 h 84"/>
              <a:gd name="T20" fmla="*/ 11 w 54"/>
              <a:gd name="T21" fmla="*/ 76 h 84"/>
              <a:gd name="T22" fmla="*/ 31 w 54"/>
              <a:gd name="T23" fmla="*/ 83 h 84"/>
              <a:gd name="T24" fmla="*/ 49 w 54"/>
              <a:gd name="T25" fmla="*/ 71 h 84"/>
              <a:gd name="T26" fmla="*/ 54 w 54"/>
              <a:gd name="T27" fmla="*/ 55 h 84"/>
              <a:gd name="T28" fmla="*/ 54 w 54"/>
              <a:gd name="T29"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84">
                <a:moveTo>
                  <a:pt x="54" y="49"/>
                </a:moveTo>
                <a:cubicBezTo>
                  <a:pt x="53" y="44"/>
                  <a:pt x="53" y="40"/>
                  <a:pt x="53" y="36"/>
                </a:cubicBezTo>
                <a:cubicBezTo>
                  <a:pt x="52" y="30"/>
                  <a:pt x="51" y="21"/>
                  <a:pt x="47" y="14"/>
                </a:cubicBezTo>
                <a:cubicBezTo>
                  <a:pt x="45" y="12"/>
                  <a:pt x="43" y="9"/>
                  <a:pt x="41" y="7"/>
                </a:cubicBezTo>
                <a:cubicBezTo>
                  <a:pt x="37" y="2"/>
                  <a:pt x="32" y="0"/>
                  <a:pt x="27" y="0"/>
                </a:cubicBezTo>
                <a:cubicBezTo>
                  <a:pt x="19" y="0"/>
                  <a:pt x="15" y="4"/>
                  <a:pt x="10" y="9"/>
                </a:cubicBezTo>
                <a:cubicBezTo>
                  <a:pt x="7" y="13"/>
                  <a:pt x="4" y="17"/>
                  <a:pt x="3" y="22"/>
                </a:cubicBezTo>
                <a:cubicBezTo>
                  <a:pt x="1" y="28"/>
                  <a:pt x="0" y="33"/>
                  <a:pt x="0" y="39"/>
                </a:cubicBezTo>
                <a:cubicBezTo>
                  <a:pt x="0" y="43"/>
                  <a:pt x="0" y="47"/>
                  <a:pt x="0" y="51"/>
                </a:cubicBezTo>
                <a:cubicBezTo>
                  <a:pt x="0" y="54"/>
                  <a:pt x="1" y="58"/>
                  <a:pt x="2" y="62"/>
                </a:cubicBezTo>
                <a:cubicBezTo>
                  <a:pt x="3" y="68"/>
                  <a:pt x="7" y="72"/>
                  <a:pt x="11" y="76"/>
                </a:cubicBezTo>
                <a:cubicBezTo>
                  <a:pt x="16" y="82"/>
                  <a:pt x="24" y="84"/>
                  <a:pt x="31" y="83"/>
                </a:cubicBezTo>
                <a:cubicBezTo>
                  <a:pt x="38" y="82"/>
                  <a:pt x="45" y="78"/>
                  <a:pt x="49" y="71"/>
                </a:cubicBezTo>
                <a:cubicBezTo>
                  <a:pt x="52" y="66"/>
                  <a:pt x="54" y="61"/>
                  <a:pt x="54" y="55"/>
                </a:cubicBezTo>
                <a:cubicBezTo>
                  <a:pt x="54" y="53"/>
                  <a:pt x="54" y="51"/>
                  <a:pt x="54" y="49"/>
                </a:cubicBezTo>
                <a:close/>
              </a:path>
            </a:pathLst>
          </a:custGeom>
          <a:solidFill>
            <a:srgbClr val="00A6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04" name="Freeform 2543"/>
          <p:cNvSpPr>
            <a:spLocks/>
          </p:cNvSpPr>
          <p:nvPr userDrawn="1"/>
        </p:nvSpPr>
        <p:spPr bwMode="auto">
          <a:xfrm>
            <a:off x="4226147" y="4791793"/>
            <a:ext cx="32163" cy="49010"/>
          </a:xfrm>
          <a:custGeom>
            <a:avLst/>
            <a:gdLst>
              <a:gd name="T0" fmla="*/ 53 w 54"/>
              <a:gd name="T1" fmla="*/ 49 h 84"/>
              <a:gd name="T2" fmla="*/ 53 w 54"/>
              <a:gd name="T3" fmla="*/ 37 h 84"/>
              <a:gd name="T4" fmla="*/ 47 w 54"/>
              <a:gd name="T5" fmla="*/ 15 h 84"/>
              <a:gd name="T6" fmla="*/ 41 w 54"/>
              <a:gd name="T7" fmla="*/ 7 h 84"/>
              <a:gd name="T8" fmla="*/ 27 w 54"/>
              <a:gd name="T9" fmla="*/ 0 h 84"/>
              <a:gd name="T10" fmla="*/ 10 w 54"/>
              <a:gd name="T11" fmla="*/ 9 h 84"/>
              <a:gd name="T12" fmla="*/ 3 w 54"/>
              <a:gd name="T13" fmla="*/ 22 h 84"/>
              <a:gd name="T14" fmla="*/ 0 w 54"/>
              <a:gd name="T15" fmla="*/ 39 h 84"/>
              <a:gd name="T16" fmla="*/ 0 w 54"/>
              <a:gd name="T17" fmla="*/ 51 h 84"/>
              <a:gd name="T18" fmla="*/ 1 w 54"/>
              <a:gd name="T19" fmla="*/ 62 h 84"/>
              <a:gd name="T20" fmla="*/ 10 w 54"/>
              <a:gd name="T21" fmla="*/ 76 h 84"/>
              <a:gd name="T22" fmla="*/ 31 w 54"/>
              <a:gd name="T23" fmla="*/ 83 h 84"/>
              <a:gd name="T24" fmla="*/ 49 w 54"/>
              <a:gd name="T25" fmla="*/ 71 h 84"/>
              <a:gd name="T26" fmla="*/ 54 w 54"/>
              <a:gd name="T27" fmla="*/ 55 h 84"/>
              <a:gd name="T28" fmla="*/ 53 w 54"/>
              <a:gd name="T29"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84">
                <a:moveTo>
                  <a:pt x="53" y="49"/>
                </a:moveTo>
                <a:cubicBezTo>
                  <a:pt x="53" y="45"/>
                  <a:pt x="53" y="41"/>
                  <a:pt x="53" y="37"/>
                </a:cubicBezTo>
                <a:cubicBezTo>
                  <a:pt x="52" y="30"/>
                  <a:pt x="50" y="21"/>
                  <a:pt x="47" y="15"/>
                </a:cubicBezTo>
                <a:cubicBezTo>
                  <a:pt x="45" y="12"/>
                  <a:pt x="43" y="9"/>
                  <a:pt x="41" y="7"/>
                </a:cubicBezTo>
                <a:cubicBezTo>
                  <a:pt x="37" y="3"/>
                  <a:pt x="32" y="1"/>
                  <a:pt x="27" y="0"/>
                </a:cubicBezTo>
                <a:cubicBezTo>
                  <a:pt x="19" y="0"/>
                  <a:pt x="14" y="4"/>
                  <a:pt x="10" y="9"/>
                </a:cubicBezTo>
                <a:cubicBezTo>
                  <a:pt x="7" y="13"/>
                  <a:pt x="4" y="17"/>
                  <a:pt x="3" y="22"/>
                </a:cubicBezTo>
                <a:cubicBezTo>
                  <a:pt x="1" y="28"/>
                  <a:pt x="0" y="33"/>
                  <a:pt x="0" y="39"/>
                </a:cubicBezTo>
                <a:cubicBezTo>
                  <a:pt x="0" y="43"/>
                  <a:pt x="0" y="47"/>
                  <a:pt x="0" y="51"/>
                </a:cubicBezTo>
                <a:cubicBezTo>
                  <a:pt x="0" y="55"/>
                  <a:pt x="0" y="58"/>
                  <a:pt x="1" y="62"/>
                </a:cubicBezTo>
                <a:cubicBezTo>
                  <a:pt x="3" y="68"/>
                  <a:pt x="7" y="72"/>
                  <a:pt x="10" y="76"/>
                </a:cubicBezTo>
                <a:cubicBezTo>
                  <a:pt x="15" y="82"/>
                  <a:pt x="24" y="84"/>
                  <a:pt x="31" y="83"/>
                </a:cubicBezTo>
                <a:cubicBezTo>
                  <a:pt x="38" y="82"/>
                  <a:pt x="45" y="78"/>
                  <a:pt x="49" y="71"/>
                </a:cubicBezTo>
                <a:cubicBezTo>
                  <a:pt x="51" y="66"/>
                  <a:pt x="54" y="61"/>
                  <a:pt x="54" y="55"/>
                </a:cubicBezTo>
                <a:cubicBezTo>
                  <a:pt x="54" y="53"/>
                  <a:pt x="54" y="51"/>
                  <a:pt x="53" y="49"/>
                </a:cubicBezTo>
                <a:close/>
              </a:path>
            </a:pathLst>
          </a:custGeom>
          <a:solidFill>
            <a:srgbClr val="00A6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05" name="Freeform 2544"/>
          <p:cNvSpPr>
            <a:spLocks/>
          </p:cNvSpPr>
          <p:nvPr userDrawn="1"/>
        </p:nvSpPr>
        <p:spPr bwMode="auto">
          <a:xfrm>
            <a:off x="4285877" y="4859181"/>
            <a:ext cx="32163" cy="49010"/>
          </a:xfrm>
          <a:custGeom>
            <a:avLst/>
            <a:gdLst>
              <a:gd name="T0" fmla="*/ 53 w 54"/>
              <a:gd name="T1" fmla="*/ 48 h 84"/>
              <a:gd name="T2" fmla="*/ 53 w 54"/>
              <a:gd name="T3" fmla="*/ 36 h 84"/>
              <a:gd name="T4" fmla="*/ 47 w 54"/>
              <a:gd name="T5" fmla="*/ 14 h 84"/>
              <a:gd name="T6" fmla="*/ 41 w 54"/>
              <a:gd name="T7" fmla="*/ 7 h 84"/>
              <a:gd name="T8" fmla="*/ 27 w 54"/>
              <a:gd name="T9" fmla="*/ 0 h 84"/>
              <a:gd name="T10" fmla="*/ 10 w 54"/>
              <a:gd name="T11" fmla="*/ 9 h 84"/>
              <a:gd name="T12" fmla="*/ 2 w 54"/>
              <a:gd name="T13" fmla="*/ 22 h 84"/>
              <a:gd name="T14" fmla="*/ 0 w 54"/>
              <a:gd name="T15" fmla="*/ 39 h 84"/>
              <a:gd name="T16" fmla="*/ 0 w 54"/>
              <a:gd name="T17" fmla="*/ 51 h 84"/>
              <a:gd name="T18" fmla="*/ 1 w 54"/>
              <a:gd name="T19" fmla="*/ 62 h 84"/>
              <a:gd name="T20" fmla="*/ 10 w 54"/>
              <a:gd name="T21" fmla="*/ 76 h 84"/>
              <a:gd name="T22" fmla="*/ 31 w 54"/>
              <a:gd name="T23" fmla="*/ 83 h 84"/>
              <a:gd name="T24" fmla="*/ 48 w 54"/>
              <a:gd name="T25" fmla="*/ 71 h 84"/>
              <a:gd name="T26" fmla="*/ 54 w 54"/>
              <a:gd name="T27" fmla="*/ 55 h 84"/>
              <a:gd name="T28" fmla="*/ 53 w 54"/>
              <a:gd name="T29"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84">
                <a:moveTo>
                  <a:pt x="53" y="48"/>
                </a:moveTo>
                <a:cubicBezTo>
                  <a:pt x="53" y="44"/>
                  <a:pt x="53" y="40"/>
                  <a:pt x="53" y="36"/>
                </a:cubicBezTo>
                <a:cubicBezTo>
                  <a:pt x="52" y="29"/>
                  <a:pt x="50" y="20"/>
                  <a:pt x="47" y="14"/>
                </a:cubicBezTo>
                <a:cubicBezTo>
                  <a:pt x="45" y="12"/>
                  <a:pt x="43" y="9"/>
                  <a:pt x="41" y="7"/>
                </a:cubicBezTo>
                <a:cubicBezTo>
                  <a:pt x="37" y="2"/>
                  <a:pt x="32" y="0"/>
                  <a:pt x="27" y="0"/>
                </a:cubicBezTo>
                <a:cubicBezTo>
                  <a:pt x="18" y="0"/>
                  <a:pt x="14" y="4"/>
                  <a:pt x="10" y="9"/>
                </a:cubicBezTo>
                <a:cubicBezTo>
                  <a:pt x="6" y="13"/>
                  <a:pt x="4" y="17"/>
                  <a:pt x="2" y="22"/>
                </a:cubicBezTo>
                <a:cubicBezTo>
                  <a:pt x="1" y="28"/>
                  <a:pt x="0" y="33"/>
                  <a:pt x="0" y="39"/>
                </a:cubicBezTo>
                <a:cubicBezTo>
                  <a:pt x="0" y="43"/>
                  <a:pt x="0" y="47"/>
                  <a:pt x="0" y="51"/>
                </a:cubicBezTo>
                <a:cubicBezTo>
                  <a:pt x="0" y="54"/>
                  <a:pt x="0" y="58"/>
                  <a:pt x="1" y="62"/>
                </a:cubicBezTo>
                <a:cubicBezTo>
                  <a:pt x="3" y="68"/>
                  <a:pt x="7" y="72"/>
                  <a:pt x="10" y="76"/>
                </a:cubicBezTo>
                <a:cubicBezTo>
                  <a:pt x="15" y="82"/>
                  <a:pt x="24" y="84"/>
                  <a:pt x="31" y="83"/>
                </a:cubicBezTo>
                <a:cubicBezTo>
                  <a:pt x="38" y="82"/>
                  <a:pt x="45" y="78"/>
                  <a:pt x="48" y="71"/>
                </a:cubicBezTo>
                <a:cubicBezTo>
                  <a:pt x="51" y="66"/>
                  <a:pt x="54" y="61"/>
                  <a:pt x="54" y="55"/>
                </a:cubicBezTo>
                <a:cubicBezTo>
                  <a:pt x="54" y="53"/>
                  <a:pt x="54" y="51"/>
                  <a:pt x="53" y="48"/>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06" name="Freeform 2545"/>
          <p:cNvSpPr>
            <a:spLocks/>
          </p:cNvSpPr>
          <p:nvPr userDrawn="1"/>
        </p:nvSpPr>
        <p:spPr bwMode="auto">
          <a:xfrm>
            <a:off x="4275156" y="4745846"/>
            <a:ext cx="27568" cy="49010"/>
          </a:xfrm>
          <a:custGeom>
            <a:avLst/>
            <a:gdLst>
              <a:gd name="T0" fmla="*/ 48 w 48"/>
              <a:gd name="T1" fmla="*/ 43 h 83"/>
              <a:gd name="T2" fmla="*/ 45 w 48"/>
              <a:gd name="T3" fmla="*/ 24 h 83"/>
              <a:gd name="T4" fmla="*/ 42 w 48"/>
              <a:gd name="T5" fmla="*/ 14 h 83"/>
              <a:gd name="T6" fmla="*/ 36 w 48"/>
              <a:gd name="T7" fmla="*/ 6 h 83"/>
              <a:gd name="T8" fmla="*/ 21 w 48"/>
              <a:gd name="T9" fmla="*/ 1 h 83"/>
              <a:gd name="T10" fmla="*/ 7 w 48"/>
              <a:gd name="T11" fmla="*/ 10 h 83"/>
              <a:gd name="T12" fmla="*/ 4 w 48"/>
              <a:gd name="T13" fmla="*/ 14 h 83"/>
              <a:gd name="T14" fmla="*/ 1 w 48"/>
              <a:gd name="T15" fmla="*/ 30 h 83"/>
              <a:gd name="T16" fmla="*/ 0 w 48"/>
              <a:gd name="T17" fmla="*/ 43 h 83"/>
              <a:gd name="T18" fmla="*/ 2 w 48"/>
              <a:gd name="T19" fmla="*/ 62 h 83"/>
              <a:gd name="T20" fmla="*/ 9 w 48"/>
              <a:gd name="T21" fmla="*/ 75 h 83"/>
              <a:gd name="T22" fmla="*/ 27 w 48"/>
              <a:gd name="T23" fmla="*/ 82 h 83"/>
              <a:gd name="T24" fmla="*/ 43 w 48"/>
              <a:gd name="T25" fmla="*/ 71 h 83"/>
              <a:gd name="T26" fmla="*/ 46 w 48"/>
              <a:gd name="T27" fmla="*/ 61 h 83"/>
              <a:gd name="T28" fmla="*/ 48 w 48"/>
              <a:gd name="T29" fmla="*/ 4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83">
                <a:moveTo>
                  <a:pt x="48" y="43"/>
                </a:moveTo>
                <a:cubicBezTo>
                  <a:pt x="47" y="37"/>
                  <a:pt x="46" y="31"/>
                  <a:pt x="45" y="24"/>
                </a:cubicBezTo>
                <a:cubicBezTo>
                  <a:pt x="45" y="21"/>
                  <a:pt x="44" y="18"/>
                  <a:pt x="42" y="14"/>
                </a:cubicBezTo>
                <a:cubicBezTo>
                  <a:pt x="41" y="11"/>
                  <a:pt x="38" y="8"/>
                  <a:pt x="36" y="6"/>
                </a:cubicBezTo>
                <a:cubicBezTo>
                  <a:pt x="33" y="1"/>
                  <a:pt x="26" y="0"/>
                  <a:pt x="21" y="1"/>
                </a:cubicBezTo>
                <a:cubicBezTo>
                  <a:pt x="15" y="2"/>
                  <a:pt x="10" y="5"/>
                  <a:pt x="7" y="10"/>
                </a:cubicBezTo>
                <a:cubicBezTo>
                  <a:pt x="6" y="11"/>
                  <a:pt x="5" y="13"/>
                  <a:pt x="4" y="14"/>
                </a:cubicBezTo>
                <a:cubicBezTo>
                  <a:pt x="1" y="19"/>
                  <a:pt x="1" y="25"/>
                  <a:pt x="1" y="30"/>
                </a:cubicBezTo>
                <a:cubicBezTo>
                  <a:pt x="0" y="34"/>
                  <a:pt x="0" y="39"/>
                  <a:pt x="0" y="43"/>
                </a:cubicBezTo>
                <a:cubicBezTo>
                  <a:pt x="0" y="49"/>
                  <a:pt x="0" y="56"/>
                  <a:pt x="2" y="62"/>
                </a:cubicBezTo>
                <a:cubicBezTo>
                  <a:pt x="4" y="66"/>
                  <a:pt x="6" y="71"/>
                  <a:pt x="9" y="75"/>
                </a:cubicBezTo>
                <a:cubicBezTo>
                  <a:pt x="14" y="80"/>
                  <a:pt x="21" y="83"/>
                  <a:pt x="27" y="82"/>
                </a:cubicBezTo>
                <a:cubicBezTo>
                  <a:pt x="34" y="81"/>
                  <a:pt x="39" y="77"/>
                  <a:pt x="43" y="71"/>
                </a:cubicBezTo>
                <a:cubicBezTo>
                  <a:pt x="45" y="68"/>
                  <a:pt x="46" y="65"/>
                  <a:pt x="46" y="61"/>
                </a:cubicBezTo>
                <a:cubicBezTo>
                  <a:pt x="48" y="55"/>
                  <a:pt x="48" y="49"/>
                  <a:pt x="48" y="43"/>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07" name="Freeform 2546"/>
          <p:cNvSpPr>
            <a:spLocks/>
          </p:cNvSpPr>
          <p:nvPr userDrawn="1"/>
        </p:nvSpPr>
        <p:spPr bwMode="auto">
          <a:xfrm>
            <a:off x="4123535" y="4615665"/>
            <a:ext cx="427303" cy="122524"/>
          </a:xfrm>
          <a:custGeom>
            <a:avLst/>
            <a:gdLst>
              <a:gd name="T0" fmla="*/ 716 w 718"/>
              <a:gd name="T1" fmla="*/ 63 h 206"/>
              <a:gd name="T2" fmla="*/ 596 w 718"/>
              <a:gd name="T3" fmla="*/ 46 h 206"/>
              <a:gd name="T4" fmla="*/ 432 w 718"/>
              <a:gd name="T5" fmla="*/ 47 h 206"/>
              <a:gd name="T6" fmla="*/ 199 w 718"/>
              <a:gd name="T7" fmla="*/ 26 h 206"/>
              <a:gd name="T8" fmla="*/ 9 w 718"/>
              <a:gd name="T9" fmla="*/ 0 h 206"/>
              <a:gd name="T10" fmla="*/ 24 w 718"/>
              <a:gd name="T11" fmla="*/ 79 h 206"/>
              <a:gd name="T12" fmla="*/ 100 w 718"/>
              <a:gd name="T13" fmla="*/ 120 h 206"/>
              <a:gd name="T14" fmla="*/ 146 w 718"/>
              <a:gd name="T15" fmla="*/ 113 h 206"/>
              <a:gd name="T16" fmla="*/ 285 w 718"/>
              <a:gd name="T17" fmla="*/ 202 h 206"/>
              <a:gd name="T18" fmla="*/ 383 w 718"/>
              <a:gd name="T19" fmla="*/ 177 h 206"/>
              <a:gd name="T20" fmla="*/ 414 w 718"/>
              <a:gd name="T21" fmla="*/ 147 h 206"/>
              <a:gd name="T22" fmla="*/ 416 w 718"/>
              <a:gd name="T23" fmla="*/ 149 h 206"/>
              <a:gd name="T24" fmla="*/ 475 w 718"/>
              <a:gd name="T25" fmla="*/ 178 h 206"/>
              <a:gd name="T26" fmla="*/ 541 w 718"/>
              <a:gd name="T27" fmla="*/ 168 h 206"/>
              <a:gd name="T28" fmla="*/ 567 w 718"/>
              <a:gd name="T29" fmla="*/ 148 h 206"/>
              <a:gd name="T30" fmla="*/ 605 w 718"/>
              <a:gd name="T31" fmla="*/ 152 h 206"/>
              <a:gd name="T32" fmla="*/ 686 w 718"/>
              <a:gd name="T33" fmla="*/ 128 h 206"/>
              <a:gd name="T34" fmla="*/ 716 w 718"/>
              <a:gd name="T35" fmla="*/ 6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8" h="206">
                <a:moveTo>
                  <a:pt x="716" y="63"/>
                </a:moveTo>
                <a:cubicBezTo>
                  <a:pt x="677" y="89"/>
                  <a:pt x="633" y="95"/>
                  <a:pt x="596" y="46"/>
                </a:cubicBezTo>
                <a:cubicBezTo>
                  <a:pt x="551" y="113"/>
                  <a:pt x="478" y="105"/>
                  <a:pt x="432" y="47"/>
                </a:cubicBezTo>
                <a:cubicBezTo>
                  <a:pt x="356" y="125"/>
                  <a:pt x="249" y="139"/>
                  <a:pt x="199" y="26"/>
                </a:cubicBezTo>
                <a:cubicBezTo>
                  <a:pt x="157" y="59"/>
                  <a:pt x="44" y="46"/>
                  <a:pt x="9" y="0"/>
                </a:cubicBezTo>
                <a:cubicBezTo>
                  <a:pt x="0" y="26"/>
                  <a:pt x="7" y="57"/>
                  <a:pt x="24" y="79"/>
                </a:cubicBezTo>
                <a:cubicBezTo>
                  <a:pt x="42" y="103"/>
                  <a:pt x="71" y="118"/>
                  <a:pt x="100" y="120"/>
                </a:cubicBezTo>
                <a:cubicBezTo>
                  <a:pt x="115" y="121"/>
                  <a:pt x="132" y="119"/>
                  <a:pt x="146" y="113"/>
                </a:cubicBezTo>
                <a:cubicBezTo>
                  <a:pt x="175" y="162"/>
                  <a:pt x="228" y="197"/>
                  <a:pt x="285" y="202"/>
                </a:cubicBezTo>
                <a:cubicBezTo>
                  <a:pt x="320" y="206"/>
                  <a:pt x="354" y="197"/>
                  <a:pt x="383" y="177"/>
                </a:cubicBezTo>
                <a:cubicBezTo>
                  <a:pt x="395" y="169"/>
                  <a:pt x="405" y="158"/>
                  <a:pt x="414" y="147"/>
                </a:cubicBezTo>
                <a:cubicBezTo>
                  <a:pt x="415" y="147"/>
                  <a:pt x="416" y="148"/>
                  <a:pt x="416" y="149"/>
                </a:cubicBezTo>
                <a:cubicBezTo>
                  <a:pt x="433" y="164"/>
                  <a:pt x="454" y="174"/>
                  <a:pt x="475" y="178"/>
                </a:cubicBezTo>
                <a:cubicBezTo>
                  <a:pt x="497" y="182"/>
                  <a:pt x="522" y="178"/>
                  <a:pt x="541" y="168"/>
                </a:cubicBezTo>
                <a:cubicBezTo>
                  <a:pt x="550" y="163"/>
                  <a:pt x="559" y="156"/>
                  <a:pt x="567" y="148"/>
                </a:cubicBezTo>
                <a:cubicBezTo>
                  <a:pt x="579" y="151"/>
                  <a:pt x="592" y="152"/>
                  <a:pt x="605" y="152"/>
                </a:cubicBezTo>
                <a:cubicBezTo>
                  <a:pt x="634" y="152"/>
                  <a:pt x="664" y="148"/>
                  <a:pt x="686" y="128"/>
                </a:cubicBezTo>
                <a:cubicBezTo>
                  <a:pt x="705" y="112"/>
                  <a:pt x="718" y="88"/>
                  <a:pt x="716" y="63"/>
                </a:cubicBezTo>
                <a:close/>
              </a:path>
            </a:pathLst>
          </a:custGeom>
          <a:solidFill>
            <a:srgbClr val="00A6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08" name="Freeform 2547"/>
          <p:cNvSpPr>
            <a:spLocks/>
          </p:cNvSpPr>
          <p:nvPr userDrawn="1"/>
        </p:nvSpPr>
        <p:spPr bwMode="auto">
          <a:xfrm>
            <a:off x="4290473" y="4505393"/>
            <a:ext cx="133245" cy="50542"/>
          </a:xfrm>
          <a:custGeom>
            <a:avLst/>
            <a:gdLst>
              <a:gd name="T0" fmla="*/ 198 w 225"/>
              <a:gd name="T1" fmla="*/ 26 h 85"/>
              <a:gd name="T2" fmla="*/ 152 w 225"/>
              <a:gd name="T3" fmla="*/ 19 h 85"/>
              <a:gd name="T4" fmla="*/ 142 w 225"/>
              <a:gd name="T5" fmla="*/ 11 h 85"/>
              <a:gd name="T6" fmla="*/ 117 w 225"/>
              <a:gd name="T7" fmla="*/ 3 h 85"/>
              <a:gd name="T8" fmla="*/ 64 w 225"/>
              <a:gd name="T9" fmla="*/ 5 h 85"/>
              <a:gd name="T10" fmla="*/ 19 w 225"/>
              <a:gd name="T11" fmla="*/ 30 h 85"/>
              <a:gd name="T12" fmla="*/ 2 w 225"/>
              <a:gd name="T13" fmla="*/ 53 h 85"/>
              <a:gd name="T14" fmla="*/ 1 w 225"/>
              <a:gd name="T15" fmla="*/ 68 h 85"/>
              <a:gd name="T16" fmla="*/ 4 w 225"/>
              <a:gd name="T17" fmla="*/ 73 h 85"/>
              <a:gd name="T18" fmla="*/ 10 w 225"/>
              <a:gd name="T19" fmla="*/ 78 h 85"/>
              <a:gd name="T20" fmla="*/ 13 w 225"/>
              <a:gd name="T21" fmla="*/ 78 h 85"/>
              <a:gd name="T22" fmla="*/ 31 w 225"/>
              <a:gd name="T23" fmla="*/ 73 h 85"/>
              <a:gd name="T24" fmla="*/ 41 w 225"/>
              <a:gd name="T25" fmla="*/ 65 h 85"/>
              <a:gd name="T26" fmla="*/ 43 w 225"/>
              <a:gd name="T27" fmla="*/ 64 h 85"/>
              <a:gd name="T28" fmla="*/ 45 w 225"/>
              <a:gd name="T29" fmla="*/ 62 h 85"/>
              <a:gd name="T30" fmla="*/ 61 w 225"/>
              <a:gd name="T31" fmla="*/ 54 h 85"/>
              <a:gd name="T32" fmla="*/ 61 w 225"/>
              <a:gd name="T33" fmla="*/ 53 h 85"/>
              <a:gd name="T34" fmla="*/ 65 w 225"/>
              <a:gd name="T35" fmla="*/ 52 h 85"/>
              <a:gd name="T36" fmla="*/ 74 w 225"/>
              <a:gd name="T37" fmla="*/ 49 h 85"/>
              <a:gd name="T38" fmla="*/ 82 w 225"/>
              <a:gd name="T39" fmla="*/ 47 h 85"/>
              <a:gd name="T40" fmla="*/ 85 w 225"/>
              <a:gd name="T41" fmla="*/ 47 h 85"/>
              <a:gd name="T42" fmla="*/ 86 w 225"/>
              <a:gd name="T43" fmla="*/ 47 h 85"/>
              <a:gd name="T44" fmla="*/ 100 w 225"/>
              <a:gd name="T45" fmla="*/ 47 h 85"/>
              <a:gd name="T46" fmla="*/ 92 w 225"/>
              <a:gd name="T47" fmla="*/ 64 h 85"/>
              <a:gd name="T48" fmla="*/ 105 w 225"/>
              <a:gd name="T49" fmla="*/ 85 h 85"/>
              <a:gd name="T50" fmla="*/ 107 w 225"/>
              <a:gd name="T51" fmla="*/ 85 h 85"/>
              <a:gd name="T52" fmla="*/ 112 w 225"/>
              <a:gd name="T53" fmla="*/ 85 h 85"/>
              <a:gd name="T54" fmla="*/ 118 w 225"/>
              <a:gd name="T55" fmla="*/ 81 h 85"/>
              <a:gd name="T56" fmla="*/ 120 w 225"/>
              <a:gd name="T57" fmla="*/ 80 h 85"/>
              <a:gd name="T58" fmla="*/ 133 w 225"/>
              <a:gd name="T59" fmla="*/ 69 h 85"/>
              <a:gd name="T60" fmla="*/ 135 w 225"/>
              <a:gd name="T61" fmla="*/ 67 h 85"/>
              <a:gd name="T62" fmla="*/ 135 w 225"/>
              <a:gd name="T63" fmla="*/ 67 h 85"/>
              <a:gd name="T64" fmla="*/ 140 w 225"/>
              <a:gd name="T65" fmla="*/ 64 h 85"/>
              <a:gd name="T66" fmla="*/ 144 w 225"/>
              <a:gd name="T67" fmla="*/ 62 h 85"/>
              <a:gd name="T68" fmla="*/ 145 w 225"/>
              <a:gd name="T69" fmla="*/ 62 h 85"/>
              <a:gd name="T70" fmla="*/ 150 w 225"/>
              <a:gd name="T71" fmla="*/ 60 h 85"/>
              <a:gd name="T72" fmla="*/ 156 w 225"/>
              <a:gd name="T73" fmla="*/ 59 h 85"/>
              <a:gd name="T74" fmla="*/ 156 w 225"/>
              <a:gd name="T75" fmla="*/ 59 h 85"/>
              <a:gd name="T76" fmla="*/ 159 w 225"/>
              <a:gd name="T77" fmla="*/ 58 h 85"/>
              <a:gd name="T78" fmla="*/ 166 w 225"/>
              <a:gd name="T79" fmla="*/ 58 h 85"/>
              <a:gd name="T80" fmla="*/ 168 w 225"/>
              <a:gd name="T81" fmla="*/ 59 h 85"/>
              <a:gd name="T82" fmla="*/ 169 w 225"/>
              <a:gd name="T83" fmla="*/ 59 h 85"/>
              <a:gd name="T84" fmla="*/ 175 w 225"/>
              <a:gd name="T85" fmla="*/ 60 h 85"/>
              <a:gd name="T86" fmla="*/ 176 w 225"/>
              <a:gd name="T87" fmla="*/ 61 h 85"/>
              <a:gd name="T88" fmla="*/ 179 w 225"/>
              <a:gd name="T89" fmla="*/ 62 h 85"/>
              <a:gd name="T90" fmla="*/ 183 w 225"/>
              <a:gd name="T91" fmla="*/ 65 h 85"/>
              <a:gd name="T92" fmla="*/ 184 w 225"/>
              <a:gd name="T93" fmla="*/ 66 h 85"/>
              <a:gd name="T94" fmla="*/ 185 w 225"/>
              <a:gd name="T95" fmla="*/ 66 h 85"/>
              <a:gd name="T96" fmla="*/ 206 w 225"/>
              <a:gd name="T97" fmla="*/ 79 h 85"/>
              <a:gd name="T98" fmla="*/ 223 w 225"/>
              <a:gd name="T99" fmla="*/ 61 h 85"/>
              <a:gd name="T100" fmla="*/ 198 w 225"/>
              <a:gd name="T101" fmla="*/ 2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5" h="85">
                <a:moveTo>
                  <a:pt x="198" y="26"/>
                </a:moveTo>
                <a:cubicBezTo>
                  <a:pt x="184" y="18"/>
                  <a:pt x="168" y="16"/>
                  <a:pt x="152" y="19"/>
                </a:cubicBezTo>
                <a:cubicBezTo>
                  <a:pt x="149" y="15"/>
                  <a:pt x="146" y="13"/>
                  <a:pt x="142" y="11"/>
                </a:cubicBezTo>
                <a:cubicBezTo>
                  <a:pt x="134" y="7"/>
                  <a:pt x="126" y="4"/>
                  <a:pt x="117" y="3"/>
                </a:cubicBezTo>
                <a:cubicBezTo>
                  <a:pt x="99" y="0"/>
                  <a:pt x="81" y="0"/>
                  <a:pt x="64" y="5"/>
                </a:cubicBezTo>
                <a:cubicBezTo>
                  <a:pt x="47" y="10"/>
                  <a:pt x="32" y="18"/>
                  <a:pt x="19" y="30"/>
                </a:cubicBezTo>
                <a:cubicBezTo>
                  <a:pt x="12" y="36"/>
                  <a:pt x="5" y="44"/>
                  <a:pt x="2" y="53"/>
                </a:cubicBezTo>
                <a:cubicBezTo>
                  <a:pt x="1" y="57"/>
                  <a:pt x="0" y="63"/>
                  <a:pt x="1" y="68"/>
                </a:cubicBezTo>
                <a:cubicBezTo>
                  <a:pt x="1" y="68"/>
                  <a:pt x="7" y="78"/>
                  <a:pt x="4" y="73"/>
                </a:cubicBezTo>
                <a:cubicBezTo>
                  <a:pt x="5" y="75"/>
                  <a:pt x="7" y="78"/>
                  <a:pt x="10" y="78"/>
                </a:cubicBezTo>
                <a:cubicBezTo>
                  <a:pt x="11" y="78"/>
                  <a:pt x="12" y="78"/>
                  <a:pt x="13" y="78"/>
                </a:cubicBezTo>
                <a:cubicBezTo>
                  <a:pt x="19" y="80"/>
                  <a:pt x="26" y="76"/>
                  <a:pt x="31" y="73"/>
                </a:cubicBezTo>
                <a:cubicBezTo>
                  <a:pt x="35" y="70"/>
                  <a:pt x="38" y="68"/>
                  <a:pt x="41" y="65"/>
                </a:cubicBezTo>
                <a:cubicBezTo>
                  <a:pt x="42" y="65"/>
                  <a:pt x="42" y="64"/>
                  <a:pt x="43" y="64"/>
                </a:cubicBezTo>
                <a:cubicBezTo>
                  <a:pt x="44" y="63"/>
                  <a:pt x="45" y="63"/>
                  <a:pt x="45" y="62"/>
                </a:cubicBezTo>
                <a:cubicBezTo>
                  <a:pt x="50" y="59"/>
                  <a:pt x="55" y="56"/>
                  <a:pt x="61" y="54"/>
                </a:cubicBezTo>
                <a:cubicBezTo>
                  <a:pt x="61" y="54"/>
                  <a:pt x="61" y="53"/>
                  <a:pt x="61" y="53"/>
                </a:cubicBezTo>
                <a:cubicBezTo>
                  <a:pt x="62" y="53"/>
                  <a:pt x="64" y="53"/>
                  <a:pt x="65" y="52"/>
                </a:cubicBezTo>
                <a:cubicBezTo>
                  <a:pt x="68" y="51"/>
                  <a:pt x="71" y="50"/>
                  <a:pt x="74" y="49"/>
                </a:cubicBezTo>
                <a:cubicBezTo>
                  <a:pt x="76" y="49"/>
                  <a:pt x="79" y="48"/>
                  <a:pt x="82" y="47"/>
                </a:cubicBezTo>
                <a:cubicBezTo>
                  <a:pt x="83" y="47"/>
                  <a:pt x="84" y="47"/>
                  <a:pt x="85" y="47"/>
                </a:cubicBezTo>
                <a:lnTo>
                  <a:pt x="86" y="47"/>
                </a:lnTo>
                <a:cubicBezTo>
                  <a:pt x="91" y="47"/>
                  <a:pt x="95" y="47"/>
                  <a:pt x="100" y="47"/>
                </a:cubicBezTo>
                <a:cubicBezTo>
                  <a:pt x="96" y="52"/>
                  <a:pt x="93" y="57"/>
                  <a:pt x="92" y="64"/>
                </a:cubicBezTo>
                <a:cubicBezTo>
                  <a:pt x="90" y="73"/>
                  <a:pt x="94" y="84"/>
                  <a:pt x="105" y="85"/>
                </a:cubicBezTo>
                <a:cubicBezTo>
                  <a:pt x="105" y="85"/>
                  <a:pt x="106" y="85"/>
                  <a:pt x="107" y="85"/>
                </a:cubicBezTo>
                <a:cubicBezTo>
                  <a:pt x="109" y="85"/>
                  <a:pt x="109" y="85"/>
                  <a:pt x="112" y="85"/>
                </a:cubicBezTo>
                <a:cubicBezTo>
                  <a:pt x="114" y="84"/>
                  <a:pt x="116" y="83"/>
                  <a:pt x="118" y="81"/>
                </a:cubicBezTo>
                <a:cubicBezTo>
                  <a:pt x="117" y="82"/>
                  <a:pt x="119" y="80"/>
                  <a:pt x="120" y="80"/>
                </a:cubicBezTo>
                <a:cubicBezTo>
                  <a:pt x="125" y="77"/>
                  <a:pt x="129" y="73"/>
                  <a:pt x="133" y="69"/>
                </a:cubicBezTo>
                <a:cubicBezTo>
                  <a:pt x="133" y="69"/>
                  <a:pt x="134" y="68"/>
                  <a:pt x="135" y="67"/>
                </a:cubicBezTo>
                <a:cubicBezTo>
                  <a:pt x="135" y="67"/>
                  <a:pt x="135" y="67"/>
                  <a:pt x="135" y="67"/>
                </a:cubicBezTo>
                <a:cubicBezTo>
                  <a:pt x="137" y="66"/>
                  <a:pt x="139" y="65"/>
                  <a:pt x="140" y="64"/>
                </a:cubicBezTo>
                <a:cubicBezTo>
                  <a:pt x="141" y="63"/>
                  <a:pt x="143" y="63"/>
                  <a:pt x="144" y="62"/>
                </a:cubicBezTo>
                <a:cubicBezTo>
                  <a:pt x="144" y="62"/>
                  <a:pt x="145" y="62"/>
                  <a:pt x="145" y="62"/>
                </a:cubicBezTo>
                <a:cubicBezTo>
                  <a:pt x="147" y="61"/>
                  <a:pt x="149" y="60"/>
                  <a:pt x="150" y="60"/>
                </a:cubicBezTo>
                <a:cubicBezTo>
                  <a:pt x="152" y="59"/>
                  <a:pt x="154" y="59"/>
                  <a:pt x="156" y="59"/>
                </a:cubicBezTo>
                <a:cubicBezTo>
                  <a:pt x="156" y="59"/>
                  <a:pt x="156" y="59"/>
                  <a:pt x="156" y="59"/>
                </a:cubicBezTo>
                <a:cubicBezTo>
                  <a:pt x="157" y="59"/>
                  <a:pt x="158" y="58"/>
                  <a:pt x="159" y="58"/>
                </a:cubicBezTo>
                <a:cubicBezTo>
                  <a:pt x="161" y="58"/>
                  <a:pt x="164" y="58"/>
                  <a:pt x="166" y="58"/>
                </a:cubicBezTo>
                <a:cubicBezTo>
                  <a:pt x="167" y="58"/>
                  <a:pt x="167" y="59"/>
                  <a:pt x="168" y="59"/>
                </a:cubicBezTo>
                <a:lnTo>
                  <a:pt x="169" y="59"/>
                </a:lnTo>
                <a:cubicBezTo>
                  <a:pt x="171" y="59"/>
                  <a:pt x="173" y="60"/>
                  <a:pt x="175" y="60"/>
                </a:cubicBezTo>
                <a:cubicBezTo>
                  <a:pt x="176" y="61"/>
                  <a:pt x="176" y="61"/>
                  <a:pt x="176" y="61"/>
                </a:cubicBezTo>
                <a:cubicBezTo>
                  <a:pt x="177" y="61"/>
                  <a:pt x="178" y="62"/>
                  <a:pt x="179" y="62"/>
                </a:cubicBezTo>
                <a:cubicBezTo>
                  <a:pt x="180" y="63"/>
                  <a:pt x="182" y="64"/>
                  <a:pt x="183" y="65"/>
                </a:cubicBezTo>
                <a:cubicBezTo>
                  <a:pt x="184" y="65"/>
                  <a:pt x="184" y="66"/>
                  <a:pt x="184" y="66"/>
                </a:cubicBezTo>
                <a:cubicBezTo>
                  <a:pt x="185" y="67"/>
                  <a:pt x="188" y="70"/>
                  <a:pt x="185" y="66"/>
                </a:cubicBezTo>
                <a:cubicBezTo>
                  <a:pt x="190" y="73"/>
                  <a:pt x="197" y="79"/>
                  <a:pt x="206" y="79"/>
                </a:cubicBezTo>
                <a:cubicBezTo>
                  <a:pt x="216" y="79"/>
                  <a:pt x="222" y="70"/>
                  <a:pt x="223" y="61"/>
                </a:cubicBezTo>
                <a:cubicBezTo>
                  <a:pt x="225" y="46"/>
                  <a:pt x="211" y="32"/>
                  <a:pt x="198" y="26"/>
                </a:cubicBezTo>
                <a:close/>
              </a:path>
            </a:pathLst>
          </a:custGeom>
          <a:solidFill>
            <a:srgbClr val="90D2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09" name="Freeform 2548"/>
          <p:cNvSpPr>
            <a:spLocks/>
          </p:cNvSpPr>
          <p:nvPr userDrawn="1"/>
        </p:nvSpPr>
        <p:spPr bwMode="auto">
          <a:xfrm>
            <a:off x="4353265" y="4555934"/>
            <a:ext cx="0"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0" y="0"/>
                </a:cubicBezTo>
                <a:cubicBezTo>
                  <a:pt x="0" y="0"/>
                  <a:pt x="0" y="0"/>
                  <a:pt x="1" y="0"/>
                </a:cubicBezTo>
                <a:close/>
              </a:path>
            </a:pathLst>
          </a:custGeom>
          <a:solidFill>
            <a:srgbClr val="90D2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10" name="Freeform 2549"/>
          <p:cNvSpPr>
            <a:spLocks/>
          </p:cNvSpPr>
          <p:nvPr userDrawn="1"/>
        </p:nvSpPr>
        <p:spPr bwMode="auto">
          <a:xfrm>
            <a:off x="4350203" y="4555934"/>
            <a:ext cx="3063" cy="0"/>
          </a:xfrm>
          <a:custGeom>
            <a:avLst/>
            <a:gdLst>
              <a:gd name="T0" fmla="*/ 3 w 3"/>
              <a:gd name="T1" fmla="*/ 3 w 3"/>
              <a:gd name="T2" fmla="*/ 3 w 3"/>
            </a:gdLst>
            <a:ahLst/>
            <a:cxnLst>
              <a:cxn ang="0">
                <a:pos x="T0" y="0"/>
              </a:cxn>
              <a:cxn ang="0">
                <a:pos x="T1" y="0"/>
              </a:cxn>
              <a:cxn ang="0">
                <a:pos x="T2" y="0"/>
              </a:cxn>
            </a:cxnLst>
            <a:rect l="0" t="0" r="r" b="b"/>
            <a:pathLst>
              <a:path w="3">
                <a:moveTo>
                  <a:pt x="3" y="0"/>
                </a:moveTo>
                <a:cubicBezTo>
                  <a:pt x="3" y="0"/>
                  <a:pt x="3" y="0"/>
                  <a:pt x="3" y="0"/>
                </a:cubicBezTo>
                <a:cubicBezTo>
                  <a:pt x="0" y="0"/>
                  <a:pt x="0" y="0"/>
                  <a:pt x="3" y="0"/>
                </a:cubicBezTo>
                <a:close/>
              </a:path>
            </a:pathLst>
          </a:custGeom>
          <a:solidFill>
            <a:srgbClr val="90D2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11" name="Freeform 2550"/>
          <p:cNvSpPr>
            <a:spLocks/>
          </p:cNvSpPr>
          <p:nvPr userDrawn="1"/>
        </p:nvSpPr>
        <p:spPr bwMode="auto">
          <a:xfrm>
            <a:off x="4216959" y="4565125"/>
            <a:ext cx="45947" cy="33694"/>
          </a:xfrm>
          <a:custGeom>
            <a:avLst/>
            <a:gdLst>
              <a:gd name="T0" fmla="*/ 75 w 76"/>
              <a:gd name="T1" fmla="*/ 16 h 56"/>
              <a:gd name="T2" fmla="*/ 73 w 76"/>
              <a:gd name="T3" fmla="*/ 14 h 56"/>
              <a:gd name="T4" fmla="*/ 69 w 76"/>
              <a:gd name="T5" fmla="*/ 8 h 56"/>
              <a:gd name="T6" fmla="*/ 68 w 76"/>
              <a:gd name="T7" fmla="*/ 7 h 56"/>
              <a:gd name="T8" fmla="*/ 65 w 76"/>
              <a:gd name="T9" fmla="*/ 5 h 56"/>
              <a:gd name="T10" fmla="*/ 50 w 76"/>
              <a:gd name="T11" fmla="*/ 0 h 56"/>
              <a:gd name="T12" fmla="*/ 26 w 76"/>
              <a:gd name="T13" fmla="*/ 7 h 56"/>
              <a:gd name="T14" fmla="*/ 9 w 76"/>
              <a:gd name="T15" fmla="*/ 20 h 56"/>
              <a:gd name="T16" fmla="*/ 3 w 76"/>
              <a:gd name="T17" fmla="*/ 29 h 56"/>
              <a:gd name="T18" fmla="*/ 2 w 76"/>
              <a:gd name="T19" fmla="*/ 33 h 56"/>
              <a:gd name="T20" fmla="*/ 2 w 76"/>
              <a:gd name="T21" fmla="*/ 47 h 56"/>
              <a:gd name="T22" fmla="*/ 15 w 76"/>
              <a:gd name="T23" fmla="*/ 54 h 56"/>
              <a:gd name="T24" fmla="*/ 23 w 76"/>
              <a:gd name="T25" fmla="*/ 51 h 56"/>
              <a:gd name="T26" fmla="*/ 33 w 76"/>
              <a:gd name="T27" fmla="*/ 44 h 56"/>
              <a:gd name="T28" fmla="*/ 33 w 76"/>
              <a:gd name="T29" fmla="*/ 44 h 56"/>
              <a:gd name="T30" fmla="*/ 36 w 76"/>
              <a:gd name="T31" fmla="*/ 42 h 56"/>
              <a:gd name="T32" fmla="*/ 43 w 76"/>
              <a:gd name="T33" fmla="*/ 37 h 56"/>
              <a:gd name="T34" fmla="*/ 44 w 76"/>
              <a:gd name="T35" fmla="*/ 37 h 56"/>
              <a:gd name="T36" fmla="*/ 47 w 76"/>
              <a:gd name="T37" fmla="*/ 36 h 56"/>
              <a:gd name="T38" fmla="*/ 51 w 76"/>
              <a:gd name="T39" fmla="*/ 35 h 56"/>
              <a:gd name="T40" fmla="*/ 53 w 76"/>
              <a:gd name="T41" fmla="*/ 34 h 56"/>
              <a:gd name="T42" fmla="*/ 55 w 76"/>
              <a:gd name="T43" fmla="*/ 33 h 56"/>
              <a:gd name="T44" fmla="*/ 65 w 76"/>
              <a:gd name="T45" fmla="*/ 28 h 56"/>
              <a:gd name="T46" fmla="*/ 67 w 76"/>
              <a:gd name="T47" fmla="*/ 27 h 56"/>
              <a:gd name="T48" fmla="*/ 67 w 76"/>
              <a:gd name="T49" fmla="*/ 26 h 56"/>
              <a:gd name="T50" fmla="*/ 71 w 76"/>
              <a:gd name="T51" fmla="*/ 22 h 56"/>
              <a:gd name="T52" fmla="*/ 72 w 76"/>
              <a:gd name="T53" fmla="*/ 22 h 56"/>
              <a:gd name="T54" fmla="*/ 75 w 76"/>
              <a:gd name="T55" fmla="*/ 1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6" h="56">
                <a:moveTo>
                  <a:pt x="75" y="16"/>
                </a:moveTo>
                <a:cubicBezTo>
                  <a:pt x="74" y="16"/>
                  <a:pt x="73" y="15"/>
                  <a:pt x="73" y="14"/>
                </a:cubicBezTo>
                <a:cubicBezTo>
                  <a:pt x="72" y="12"/>
                  <a:pt x="71" y="9"/>
                  <a:pt x="69" y="8"/>
                </a:cubicBezTo>
                <a:cubicBezTo>
                  <a:pt x="68" y="7"/>
                  <a:pt x="68" y="7"/>
                  <a:pt x="68" y="7"/>
                </a:cubicBezTo>
                <a:cubicBezTo>
                  <a:pt x="67" y="6"/>
                  <a:pt x="66" y="5"/>
                  <a:pt x="65" y="5"/>
                </a:cubicBezTo>
                <a:cubicBezTo>
                  <a:pt x="60" y="2"/>
                  <a:pt x="55" y="1"/>
                  <a:pt x="50" y="0"/>
                </a:cubicBezTo>
                <a:cubicBezTo>
                  <a:pt x="42" y="0"/>
                  <a:pt x="34" y="3"/>
                  <a:pt x="26" y="7"/>
                </a:cubicBezTo>
                <a:cubicBezTo>
                  <a:pt x="19" y="10"/>
                  <a:pt x="14" y="15"/>
                  <a:pt x="9" y="20"/>
                </a:cubicBezTo>
                <a:cubicBezTo>
                  <a:pt x="6" y="23"/>
                  <a:pt x="5" y="26"/>
                  <a:pt x="3" y="29"/>
                </a:cubicBezTo>
                <a:cubicBezTo>
                  <a:pt x="3" y="31"/>
                  <a:pt x="2" y="32"/>
                  <a:pt x="2" y="33"/>
                </a:cubicBezTo>
                <a:cubicBezTo>
                  <a:pt x="0" y="38"/>
                  <a:pt x="1" y="42"/>
                  <a:pt x="2" y="47"/>
                </a:cubicBezTo>
                <a:cubicBezTo>
                  <a:pt x="3" y="52"/>
                  <a:pt x="10" y="56"/>
                  <a:pt x="15" y="54"/>
                </a:cubicBezTo>
                <a:cubicBezTo>
                  <a:pt x="18" y="53"/>
                  <a:pt x="21" y="52"/>
                  <a:pt x="23" y="51"/>
                </a:cubicBezTo>
                <a:cubicBezTo>
                  <a:pt x="27" y="48"/>
                  <a:pt x="30" y="47"/>
                  <a:pt x="33" y="44"/>
                </a:cubicBezTo>
                <a:cubicBezTo>
                  <a:pt x="33" y="44"/>
                  <a:pt x="33" y="44"/>
                  <a:pt x="33" y="44"/>
                </a:cubicBezTo>
                <a:cubicBezTo>
                  <a:pt x="34" y="43"/>
                  <a:pt x="35" y="42"/>
                  <a:pt x="36" y="42"/>
                </a:cubicBezTo>
                <a:cubicBezTo>
                  <a:pt x="38" y="40"/>
                  <a:pt x="41" y="39"/>
                  <a:pt x="43" y="37"/>
                </a:cubicBezTo>
                <a:cubicBezTo>
                  <a:pt x="43" y="37"/>
                  <a:pt x="44" y="37"/>
                  <a:pt x="44" y="37"/>
                </a:cubicBezTo>
                <a:cubicBezTo>
                  <a:pt x="45" y="37"/>
                  <a:pt x="46" y="36"/>
                  <a:pt x="47" y="36"/>
                </a:cubicBezTo>
                <a:cubicBezTo>
                  <a:pt x="48" y="35"/>
                  <a:pt x="50" y="35"/>
                  <a:pt x="51" y="35"/>
                </a:cubicBezTo>
                <a:lnTo>
                  <a:pt x="53" y="34"/>
                </a:lnTo>
                <a:cubicBezTo>
                  <a:pt x="54" y="34"/>
                  <a:pt x="54" y="33"/>
                  <a:pt x="55" y="33"/>
                </a:cubicBezTo>
                <a:cubicBezTo>
                  <a:pt x="58" y="32"/>
                  <a:pt x="62" y="30"/>
                  <a:pt x="65" y="28"/>
                </a:cubicBezTo>
                <a:cubicBezTo>
                  <a:pt x="65" y="28"/>
                  <a:pt x="66" y="27"/>
                  <a:pt x="67" y="27"/>
                </a:cubicBezTo>
                <a:cubicBezTo>
                  <a:pt x="67" y="26"/>
                  <a:pt x="67" y="26"/>
                  <a:pt x="67" y="26"/>
                </a:cubicBezTo>
                <a:cubicBezTo>
                  <a:pt x="69" y="25"/>
                  <a:pt x="70" y="24"/>
                  <a:pt x="71" y="22"/>
                </a:cubicBezTo>
                <a:cubicBezTo>
                  <a:pt x="72" y="22"/>
                  <a:pt x="72" y="22"/>
                  <a:pt x="72" y="22"/>
                </a:cubicBezTo>
                <a:cubicBezTo>
                  <a:pt x="74" y="21"/>
                  <a:pt x="76" y="19"/>
                  <a:pt x="75" y="16"/>
                </a:cubicBezTo>
                <a:close/>
              </a:path>
            </a:pathLst>
          </a:custGeom>
          <a:solidFill>
            <a:srgbClr val="90D2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12" name="Freeform 2551"/>
          <p:cNvSpPr>
            <a:spLocks/>
          </p:cNvSpPr>
          <p:nvPr userDrawn="1"/>
        </p:nvSpPr>
        <p:spPr bwMode="auto">
          <a:xfrm>
            <a:off x="4448222" y="4580439"/>
            <a:ext cx="38289" cy="27568"/>
          </a:xfrm>
          <a:custGeom>
            <a:avLst/>
            <a:gdLst>
              <a:gd name="T0" fmla="*/ 64 w 65"/>
              <a:gd name="T1" fmla="*/ 31 h 47"/>
              <a:gd name="T2" fmla="*/ 60 w 65"/>
              <a:gd name="T3" fmla="*/ 22 h 47"/>
              <a:gd name="T4" fmla="*/ 53 w 65"/>
              <a:gd name="T5" fmla="*/ 15 h 47"/>
              <a:gd name="T6" fmla="*/ 42 w 65"/>
              <a:gd name="T7" fmla="*/ 8 h 47"/>
              <a:gd name="T8" fmla="*/ 7 w 65"/>
              <a:gd name="T9" fmla="*/ 6 h 47"/>
              <a:gd name="T10" fmla="*/ 7 w 65"/>
              <a:gd name="T11" fmla="*/ 26 h 47"/>
              <a:gd name="T12" fmla="*/ 14 w 65"/>
              <a:gd name="T13" fmla="*/ 29 h 47"/>
              <a:gd name="T14" fmla="*/ 19 w 65"/>
              <a:gd name="T15" fmla="*/ 31 h 47"/>
              <a:gd name="T16" fmla="*/ 26 w 65"/>
              <a:gd name="T17" fmla="*/ 33 h 47"/>
              <a:gd name="T18" fmla="*/ 36 w 65"/>
              <a:gd name="T19" fmla="*/ 39 h 47"/>
              <a:gd name="T20" fmla="*/ 33 w 65"/>
              <a:gd name="T21" fmla="*/ 37 h 47"/>
              <a:gd name="T22" fmla="*/ 40 w 65"/>
              <a:gd name="T23" fmla="*/ 42 h 47"/>
              <a:gd name="T24" fmla="*/ 43 w 65"/>
              <a:gd name="T25" fmla="*/ 44 h 47"/>
              <a:gd name="T26" fmla="*/ 44 w 65"/>
              <a:gd name="T27" fmla="*/ 44 h 47"/>
              <a:gd name="T28" fmla="*/ 46 w 65"/>
              <a:gd name="T29" fmla="*/ 45 h 47"/>
              <a:gd name="T30" fmla="*/ 59 w 65"/>
              <a:gd name="T31" fmla="*/ 44 h 47"/>
              <a:gd name="T32" fmla="*/ 64 w 65"/>
              <a:gd name="T33"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47">
                <a:moveTo>
                  <a:pt x="64" y="31"/>
                </a:moveTo>
                <a:cubicBezTo>
                  <a:pt x="63" y="28"/>
                  <a:pt x="62" y="24"/>
                  <a:pt x="60" y="22"/>
                </a:cubicBezTo>
                <a:cubicBezTo>
                  <a:pt x="58" y="19"/>
                  <a:pt x="56" y="17"/>
                  <a:pt x="53" y="15"/>
                </a:cubicBezTo>
                <a:cubicBezTo>
                  <a:pt x="50" y="12"/>
                  <a:pt x="46" y="10"/>
                  <a:pt x="42" y="8"/>
                </a:cubicBezTo>
                <a:cubicBezTo>
                  <a:pt x="31" y="3"/>
                  <a:pt x="18" y="0"/>
                  <a:pt x="7" y="6"/>
                </a:cubicBezTo>
                <a:cubicBezTo>
                  <a:pt x="0" y="11"/>
                  <a:pt x="0" y="22"/>
                  <a:pt x="7" y="26"/>
                </a:cubicBezTo>
                <a:cubicBezTo>
                  <a:pt x="10" y="27"/>
                  <a:pt x="12" y="28"/>
                  <a:pt x="14" y="29"/>
                </a:cubicBezTo>
                <a:cubicBezTo>
                  <a:pt x="16" y="29"/>
                  <a:pt x="17" y="30"/>
                  <a:pt x="19" y="31"/>
                </a:cubicBezTo>
                <a:cubicBezTo>
                  <a:pt x="21" y="31"/>
                  <a:pt x="24" y="32"/>
                  <a:pt x="26" y="33"/>
                </a:cubicBezTo>
                <a:cubicBezTo>
                  <a:pt x="29" y="35"/>
                  <a:pt x="33" y="37"/>
                  <a:pt x="36" y="39"/>
                </a:cubicBezTo>
                <a:lnTo>
                  <a:pt x="33" y="37"/>
                </a:lnTo>
                <a:cubicBezTo>
                  <a:pt x="35" y="38"/>
                  <a:pt x="38" y="40"/>
                  <a:pt x="40" y="42"/>
                </a:cubicBezTo>
                <a:cubicBezTo>
                  <a:pt x="41" y="43"/>
                  <a:pt x="42" y="43"/>
                  <a:pt x="43" y="44"/>
                </a:cubicBezTo>
                <a:cubicBezTo>
                  <a:pt x="44" y="44"/>
                  <a:pt x="44" y="44"/>
                  <a:pt x="44" y="44"/>
                </a:cubicBezTo>
                <a:cubicBezTo>
                  <a:pt x="45" y="44"/>
                  <a:pt x="45" y="45"/>
                  <a:pt x="46" y="45"/>
                </a:cubicBezTo>
                <a:cubicBezTo>
                  <a:pt x="50" y="47"/>
                  <a:pt x="55" y="47"/>
                  <a:pt x="59" y="44"/>
                </a:cubicBezTo>
                <a:cubicBezTo>
                  <a:pt x="63" y="41"/>
                  <a:pt x="65" y="36"/>
                  <a:pt x="64" y="31"/>
                </a:cubicBezTo>
                <a:close/>
              </a:path>
            </a:pathLst>
          </a:custGeom>
          <a:solidFill>
            <a:srgbClr val="90D2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13" name="Freeform 2603"/>
          <p:cNvSpPr>
            <a:spLocks/>
          </p:cNvSpPr>
          <p:nvPr userDrawn="1"/>
        </p:nvSpPr>
        <p:spPr bwMode="auto">
          <a:xfrm>
            <a:off x="6024188" y="4713684"/>
            <a:ext cx="127119" cy="226670"/>
          </a:xfrm>
          <a:custGeom>
            <a:avLst/>
            <a:gdLst>
              <a:gd name="T0" fmla="*/ 205 w 212"/>
              <a:gd name="T1" fmla="*/ 191 h 381"/>
              <a:gd name="T2" fmla="*/ 183 w 212"/>
              <a:gd name="T3" fmla="*/ 103 h 381"/>
              <a:gd name="T4" fmla="*/ 131 w 212"/>
              <a:gd name="T5" fmla="*/ 21 h 381"/>
              <a:gd name="T6" fmla="*/ 56 w 212"/>
              <a:gd name="T7" fmla="*/ 47 h 381"/>
              <a:gd name="T8" fmla="*/ 7 w 212"/>
              <a:gd name="T9" fmla="*/ 173 h 381"/>
              <a:gd name="T10" fmla="*/ 22 w 212"/>
              <a:gd name="T11" fmla="*/ 324 h 381"/>
              <a:gd name="T12" fmla="*/ 93 w 212"/>
              <a:gd name="T13" fmla="*/ 378 h 381"/>
              <a:gd name="T14" fmla="*/ 170 w 212"/>
              <a:gd name="T15" fmla="*/ 351 h 381"/>
              <a:gd name="T16" fmla="*/ 205 w 212"/>
              <a:gd name="T17" fmla="*/ 19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381">
                <a:moveTo>
                  <a:pt x="205" y="191"/>
                </a:moveTo>
                <a:cubicBezTo>
                  <a:pt x="201" y="161"/>
                  <a:pt x="193" y="132"/>
                  <a:pt x="183" y="103"/>
                </a:cubicBezTo>
                <a:cubicBezTo>
                  <a:pt x="172" y="73"/>
                  <a:pt x="157" y="42"/>
                  <a:pt x="131" y="21"/>
                </a:cubicBezTo>
                <a:cubicBezTo>
                  <a:pt x="105" y="0"/>
                  <a:pt x="65" y="18"/>
                  <a:pt x="56" y="47"/>
                </a:cubicBezTo>
                <a:cubicBezTo>
                  <a:pt x="25" y="81"/>
                  <a:pt x="13" y="129"/>
                  <a:pt x="7" y="173"/>
                </a:cubicBezTo>
                <a:cubicBezTo>
                  <a:pt x="0" y="221"/>
                  <a:pt x="1" y="279"/>
                  <a:pt x="22" y="324"/>
                </a:cubicBezTo>
                <a:cubicBezTo>
                  <a:pt x="35" y="353"/>
                  <a:pt x="61" y="375"/>
                  <a:pt x="93" y="378"/>
                </a:cubicBezTo>
                <a:cubicBezTo>
                  <a:pt x="120" y="381"/>
                  <a:pt x="150" y="370"/>
                  <a:pt x="170" y="351"/>
                </a:cubicBezTo>
                <a:cubicBezTo>
                  <a:pt x="212" y="309"/>
                  <a:pt x="212" y="246"/>
                  <a:pt x="205" y="191"/>
                </a:cubicBezTo>
                <a:close/>
              </a:path>
            </a:pathLst>
          </a:custGeom>
          <a:solidFill>
            <a:srgbClr val="0076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14" name="Freeform 2604"/>
          <p:cNvSpPr>
            <a:spLocks/>
          </p:cNvSpPr>
          <p:nvPr userDrawn="1"/>
        </p:nvSpPr>
        <p:spPr bwMode="auto">
          <a:xfrm>
            <a:off x="6079326" y="4758099"/>
            <a:ext cx="45947" cy="82704"/>
          </a:xfrm>
          <a:custGeom>
            <a:avLst/>
            <a:gdLst>
              <a:gd name="T0" fmla="*/ 76 w 77"/>
              <a:gd name="T1" fmla="*/ 90 h 139"/>
              <a:gd name="T2" fmla="*/ 75 w 77"/>
              <a:gd name="T3" fmla="*/ 61 h 139"/>
              <a:gd name="T4" fmla="*/ 68 w 77"/>
              <a:gd name="T5" fmla="*/ 35 h 139"/>
              <a:gd name="T6" fmla="*/ 62 w 77"/>
              <a:gd name="T7" fmla="*/ 23 h 139"/>
              <a:gd name="T8" fmla="*/ 50 w 77"/>
              <a:gd name="T9" fmla="*/ 10 h 139"/>
              <a:gd name="T10" fmla="*/ 12 w 77"/>
              <a:gd name="T11" fmla="*/ 15 h 139"/>
              <a:gd name="T12" fmla="*/ 5 w 77"/>
              <a:gd name="T13" fmla="*/ 28 h 139"/>
              <a:gd name="T14" fmla="*/ 2 w 77"/>
              <a:gd name="T15" fmla="*/ 45 h 139"/>
              <a:gd name="T16" fmla="*/ 2 w 77"/>
              <a:gd name="T17" fmla="*/ 72 h 139"/>
              <a:gd name="T18" fmla="*/ 2 w 77"/>
              <a:gd name="T19" fmla="*/ 81 h 139"/>
              <a:gd name="T20" fmla="*/ 8 w 77"/>
              <a:gd name="T21" fmla="*/ 98 h 139"/>
              <a:gd name="T22" fmla="*/ 24 w 77"/>
              <a:gd name="T23" fmla="*/ 123 h 139"/>
              <a:gd name="T24" fmla="*/ 25 w 77"/>
              <a:gd name="T25" fmla="*/ 124 h 139"/>
              <a:gd name="T26" fmla="*/ 29 w 77"/>
              <a:gd name="T27" fmla="*/ 126 h 139"/>
              <a:gd name="T28" fmla="*/ 33 w 77"/>
              <a:gd name="T29" fmla="*/ 130 h 139"/>
              <a:gd name="T30" fmla="*/ 48 w 77"/>
              <a:gd name="T31" fmla="*/ 138 h 139"/>
              <a:gd name="T32" fmla="*/ 60 w 77"/>
              <a:gd name="T33" fmla="*/ 126 h 139"/>
              <a:gd name="T34" fmla="*/ 63 w 77"/>
              <a:gd name="T35" fmla="*/ 122 h 139"/>
              <a:gd name="T36" fmla="*/ 65 w 77"/>
              <a:gd name="T37" fmla="*/ 120 h 139"/>
              <a:gd name="T38" fmla="*/ 66 w 77"/>
              <a:gd name="T39" fmla="*/ 117 h 139"/>
              <a:gd name="T40" fmla="*/ 73 w 77"/>
              <a:gd name="T41" fmla="*/ 106 h 139"/>
              <a:gd name="T42" fmla="*/ 76 w 77"/>
              <a:gd name="T43" fmla="*/ 9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 h="139">
                <a:moveTo>
                  <a:pt x="76" y="90"/>
                </a:moveTo>
                <a:cubicBezTo>
                  <a:pt x="77" y="80"/>
                  <a:pt x="77" y="71"/>
                  <a:pt x="75" y="61"/>
                </a:cubicBezTo>
                <a:cubicBezTo>
                  <a:pt x="74" y="52"/>
                  <a:pt x="72" y="43"/>
                  <a:pt x="68" y="35"/>
                </a:cubicBezTo>
                <a:cubicBezTo>
                  <a:pt x="66" y="31"/>
                  <a:pt x="65" y="27"/>
                  <a:pt x="62" y="23"/>
                </a:cubicBezTo>
                <a:cubicBezTo>
                  <a:pt x="59" y="18"/>
                  <a:pt x="55" y="14"/>
                  <a:pt x="50" y="10"/>
                </a:cubicBezTo>
                <a:cubicBezTo>
                  <a:pt x="40" y="0"/>
                  <a:pt x="20" y="4"/>
                  <a:pt x="12" y="15"/>
                </a:cubicBezTo>
                <a:cubicBezTo>
                  <a:pt x="9" y="20"/>
                  <a:pt x="6" y="24"/>
                  <a:pt x="5" y="28"/>
                </a:cubicBezTo>
                <a:cubicBezTo>
                  <a:pt x="3" y="34"/>
                  <a:pt x="2" y="39"/>
                  <a:pt x="2" y="45"/>
                </a:cubicBezTo>
                <a:cubicBezTo>
                  <a:pt x="0" y="54"/>
                  <a:pt x="1" y="63"/>
                  <a:pt x="2" y="72"/>
                </a:cubicBezTo>
                <a:cubicBezTo>
                  <a:pt x="2" y="75"/>
                  <a:pt x="2" y="78"/>
                  <a:pt x="2" y="81"/>
                </a:cubicBezTo>
                <a:cubicBezTo>
                  <a:pt x="3" y="87"/>
                  <a:pt x="6" y="93"/>
                  <a:pt x="8" y="98"/>
                </a:cubicBezTo>
                <a:cubicBezTo>
                  <a:pt x="11" y="108"/>
                  <a:pt x="16" y="117"/>
                  <a:pt x="24" y="123"/>
                </a:cubicBezTo>
                <a:cubicBezTo>
                  <a:pt x="25" y="123"/>
                  <a:pt x="25" y="123"/>
                  <a:pt x="25" y="124"/>
                </a:cubicBezTo>
                <a:cubicBezTo>
                  <a:pt x="26" y="125"/>
                  <a:pt x="28" y="125"/>
                  <a:pt x="29" y="126"/>
                </a:cubicBezTo>
                <a:cubicBezTo>
                  <a:pt x="30" y="127"/>
                  <a:pt x="31" y="129"/>
                  <a:pt x="33" y="130"/>
                </a:cubicBezTo>
                <a:cubicBezTo>
                  <a:pt x="37" y="134"/>
                  <a:pt x="41" y="139"/>
                  <a:pt x="48" y="138"/>
                </a:cubicBezTo>
                <a:cubicBezTo>
                  <a:pt x="54" y="137"/>
                  <a:pt x="57" y="132"/>
                  <a:pt x="60" y="126"/>
                </a:cubicBezTo>
                <a:cubicBezTo>
                  <a:pt x="61" y="125"/>
                  <a:pt x="62" y="124"/>
                  <a:pt x="63" y="122"/>
                </a:cubicBezTo>
                <a:cubicBezTo>
                  <a:pt x="63" y="122"/>
                  <a:pt x="64" y="121"/>
                  <a:pt x="65" y="120"/>
                </a:cubicBezTo>
                <a:cubicBezTo>
                  <a:pt x="65" y="119"/>
                  <a:pt x="66" y="118"/>
                  <a:pt x="66" y="117"/>
                </a:cubicBezTo>
                <a:cubicBezTo>
                  <a:pt x="69" y="114"/>
                  <a:pt x="71" y="111"/>
                  <a:pt x="73" y="106"/>
                </a:cubicBezTo>
                <a:cubicBezTo>
                  <a:pt x="75" y="101"/>
                  <a:pt x="76" y="95"/>
                  <a:pt x="76" y="90"/>
                </a:cubicBezTo>
                <a:close/>
              </a:path>
            </a:pathLst>
          </a:custGeom>
          <a:solidFill>
            <a:srgbClr val="90D2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15" name="Freeform 2605"/>
          <p:cNvSpPr>
            <a:spLocks/>
          </p:cNvSpPr>
          <p:nvPr userDrawn="1"/>
        </p:nvSpPr>
        <p:spPr bwMode="auto">
          <a:xfrm>
            <a:off x="5783734" y="4575844"/>
            <a:ext cx="355320" cy="179192"/>
          </a:xfrm>
          <a:custGeom>
            <a:avLst/>
            <a:gdLst>
              <a:gd name="T0" fmla="*/ 589 w 596"/>
              <a:gd name="T1" fmla="*/ 212 h 302"/>
              <a:gd name="T2" fmla="*/ 453 w 596"/>
              <a:gd name="T3" fmla="*/ 18 h 302"/>
              <a:gd name="T4" fmla="*/ 305 w 596"/>
              <a:gd name="T5" fmla="*/ 2 h 302"/>
              <a:gd name="T6" fmla="*/ 158 w 596"/>
              <a:gd name="T7" fmla="*/ 4 h 302"/>
              <a:gd name="T8" fmla="*/ 99 w 596"/>
              <a:gd name="T9" fmla="*/ 8 h 302"/>
              <a:gd name="T10" fmla="*/ 66 w 596"/>
              <a:gd name="T11" fmla="*/ 10 h 302"/>
              <a:gd name="T12" fmla="*/ 29 w 596"/>
              <a:gd name="T13" fmla="*/ 15 h 302"/>
              <a:gd name="T14" fmla="*/ 15 w 596"/>
              <a:gd name="T15" fmla="*/ 25 h 302"/>
              <a:gd name="T16" fmla="*/ 7 w 596"/>
              <a:gd name="T17" fmla="*/ 41 h 302"/>
              <a:gd name="T18" fmla="*/ 1 w 596"/>
              <a:gd name="T19" fmla="*/ 75 h 302"/>
              <a:gd name="T20" fmla="*/ 13 w 596"/>
              <a:gd name="T21" fmla="*/ 142 h 302"/>
              <a:gd name="T22" fmla="*/ 28 w 596"/>
              <a:gd name="T23" fmla="*/ 173 h 302"/>
              <a:gd name="T24" fmla="*/ 94 w 596"/>
              <a:gd name="T25" fmla="*/ 182 h 302"/>
              <a:gd name="T26" fmla="*/ 194 w 596"/>
              <a:gd name="T27" fmla="*/ 172 h 302"/>
              <a:gd name="T28" fmla="*/ 309 w 596"/>
              <a:gd name="T29" fmla="*/ 162 h 302"/>
              <a:gd name="T30" fmla="*/ 335 w 596"/>
              <a:gd name="T31" fmla="*/ 164 h 302"/>
              <a:gd name="T32" fmla="*/ 337 w 596"/>
              <a:gd name="T33" fmla="*/ 164 h 302"/>
              <a:gd name="T34" fmla="*/ 340 w 596"/>
              <a:gd name="T35" fmla="*/ 164 h 302"/>
              <a:gd name="T36" fmla="*/ 353 w 596"/>
              <a:gd name="T37" fmla="*/ 167 h 302"/>
              <a:gd name="T38" fmla="*/ 365 w 596"/>
              <a:gd name="T39" fmla="*/ 171 h 302"/>
              <a:gd name="T40" fmla="*/ 367 w 596"/>
              <a:gd name="T41" fmla="*/ 171 h 302"/>
              <a:gd name="T42" fmla="*/ 369 w 596"/>
              <a:gd name="T43" fmla="*/ 172 h 302"/>
              <a:gd name="T44" fmla="*/ 378 w 596"/>
              <a:gd name="T45" fmla="*/ 178 h 302"/>
              <a:gd name="T46" fmla="*/ 382 w 596"/>
              <a:gd name="T47" fmla="*/ 180 h 302"/>
              <a:gd name="T48" fmla="*/ 396 w 596"/>
              <a:gd name="T49" fmla="*/ 194 h 302"/>
              <a:gd name="T50" fmla="*/ 421 w 596"/>
              <a:gd name="T51" fmla="*/ 276 h 302"/>
              <a:gd name="T52" fmla="*/ 541 w 596"/>
              <a:gd name="T53" fmla="*/ 275 h 302"/>
              <a:gd name="T54" fmla="*/ 589 w 596"/>
              <a:gd name="T55" fmla="*/ 21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96" h="302">
                <a:moveTo>
                  <a:pt x="589" y="212"/>
                </a:moveTo>
                <a:cubicBezTo>
                  <a:pt x="571" y="131"/>
                  <a:pt x="540" y="46"/>
                  <a:pt x="453" y="18"/>
                </a:cubicBezTo>
                <a:cubicBezTo>
                  <a:pt x="407" y="3"/>
                  <a:pt x="353" y="4"/>
                  <a:pt x="305" y="2"/>
                </a:cubicBezTo>
                <a:cubicBezTo>
                  <a:pt x="256" y="0"/>
                  <a:pt x="207" y="1"/>
                  <a:pt x="158" y="4"/>
                </a:cubicBezTo>
                <a:cubicBezTo>
                  <a:pt x="139" y="5"/>
                  <a:pt x="118" y="5"/>
                  <a:pt x="99" y="8"/>
                </a:cubicBezTo>
                <a:cubicBezTo>
                  <a:pt x="88" y="7"/>
                  <a:pt x="77" y="9"/>
                  <a:pt x="66" y="10"/>
                </a:cubicBezTo>
                <a:cubicBezTo>
                  <a:pt x="54" y="12"/>
                  <a:pt x="41" y="13"/>
                  <a:pt x="29" y="15"/>
                </a:cubicBezTo>
                <a:cubicBezTo>
                  <a:pt x="22" y="16"/>
                  <a:pt x="18" y="19"/>
                  <a:pt x="15" y="25"/>
                </a:cubicBezTo>
                <a:cubicBezTo>
                  <a:pt x="12" y="30"/>
                  <a:pt x="9" y="36"/>
                  <a:pt x="7" y="41"/>
                </a:cubicBezTo>
                <a:cubicBezTo>
                  <a:pt x="4" y="52"/>
                  <a:pt x="2" y="64"/>
                  <a:pt x="1" y="75"/>
                </a:cubicBezTo>
                <a:cubicBezTo>
                  <a:pt x="0" y="98"/>
                  <a:pt x="5" y="121"/>
                  <a:pt x="13" y="142"/>
                </a:cubicBezTo>
                <a:cubicBezTo>
                  <a:pt x="18" y="153"/>
                  <a:pt x="22" y="163"/>
                  <a:pt x="28" y="173"/>
                </a:cubicBezTo>
                <a:cubicBezTo>
                  <a:pt x="40" y="193"/>
                  <a:pt x="76" y="185"/>
                  <a:pt x="94" y="182"/>
                </a:cubicBezTo>
                <a:cubicBezTo>
                  <a:pt x="128" y="178"/>
                  <a:pt x="161" y="175"/>
                  <a:pt x="194" y="172"/>
                </a:cubicBezTo>
                <a:cubicBezTo>
                  <a:pt x="232" y="168"/>
                  <a:pt x="270" y="163"/>
                  <a:pt x="309" y="162"/>
                </a:cubicBezTo>
                <a:cubicBezTo>
                  <a:pt x="317" y="162"/>
                  <a:pt x="326" y="163"/>
                  <a:pt x="335" y="164"/>
                </a:cubicBezTo>
                <a:lnTo>
                  <a:pt x="337" y="164"/>
                </a:lnTo>
                <a:cubicBezTo>
                  <a:pt x="337" y="164"/>
                  <a:pt x="338" y="164"/>
                  <a:pt x="340" y="164"/>
                </a:cubicBezTo>
                <a:cubicBezTo>
                  <a:pt x="344" y="165"/>
                  <a:pt x="348" y="166"/>
                  <a:pt x="353" y="167"/>
                </a:cubicBezTo>
                <a:cubicBezTo>
                  <a:pt x="357" y="168"/>
                  <a:pt x="361" y="170"/>
                  <a:pt x="365" y="171"/>
                </a:cubicBezTo>
                <a:cubicBezTo>
                  <a:pt x="366" y="171"/>
                  <a:pt x="366" y="171"/>
                  <a:pt x="367" y="171"/>
                </a:cubicBezTo>
                <a:cubicBezTo>
                  <a:pt x="367" y="171"/>
                  <a:pt x="368" y="172"/>
                  <a:pt x="369" y="172"/>
                </a:cubicBezTo>
                <a:cubicBezTo>
                  <a:pt x="372" y="174"/>
                  <a:pt x="375" y="176"/>
                  <a:pt x="378" y="178"/>
                </a:cubicBezTo>
                <a:cubicBezTo>
                  <a:pt x="380" y="179"/>
                  <a:pt x="382" y="180"/>
                  <a:pt x="382" y="180"/>
                </a:cubicBezTo>
                <a:cubicBezTo>
                  <a:pt x="387" y="185"/>
                  <a:pt x="391" y="189"/>
                  <a:pt x="396" y="194"/>
                </a:cubicBezTo>
                <a:cubicBezTo>
                  <a:pt x="416" y="215"/>
                  <a:pt x="398" y="255"/>
                  <a:pt x="421" y="276"/>
                </a:cubicBezTo>
                <a:cubicBezTo>
                  <a:pt x="450" y="302"/>
                  <a:pt x="508" y="279"/>
                  <a:pt x="541" y="275"/>
                </a:cubicBezTo>
                <a:cubicBezTo>
                  <a:pt x="574" y="271"/>
                  <a:pt x="596" y="246"/>
                  <a:pt x="589" y="212"/>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16" name="Freeform 2606"/>
          <p:cNvSpPr>
            <a:spLocks/>
          </p:cNvSpPr>
          <p:nvPr userDrawn="1"/>
        </p:nvSpPr>
        <p:spPr bwMode="auto">
          <a:xfrm>
            <a:off x="5923108" y="4528366"/>
            <a:ext cx="65857" cy="171534"/>
          </a:xfrm>
          <a:custGeom>
            <a:avLst/>
            <a:gdLst>
              <a:gd name="T0" fmla="*/ 110 w 111"/>
              <a:gd name="T1" fmla="*/ 232 h 290"/>
              <a:gd name="T2" fmla="*/ 102 w 111"/>
              <a:gd name="T3" fmla="*/ 93 h 290"/>
              <a:gd name="T4" fmla="*/ 102 w 111"/>
              <a:gd name="T5" fmla="*/ 92 h 290"/>
              <a:gd name="T6" fmla="*/ 102 w 111"/>
              <a:gd name="T7" fmla="*/ 92 h 290"/>
              <a:gd name="T8" fmla="*/ 100 w 111"/>
              <a:gd name="T9" fmla="*/ 80 h 290"/>
              <a:gd name="T10" fmla="*/ 95 w 111"/>
              <a:gd name="T11" fmla="*/ 67 h 290"/>
              <a:gd name="T12" fmla="*/ 80 w 111"/>
              <a:gd name="T13" fmla="*/ 16 h 290"/>
              <a:gd name="T14" fmla="*/ 22 w 111"/>
              <a:gd name="T15" fmla="*/ 16 h 290"/>
              <a:gd name="T16" fmla="*/ 7 w 111"/>
              <a:gd name="T17" fmla="*/ 48 h 290"/>
              <a:gd name="T18" fmla="*/ 4 w 111"/>
              <a:gd name="T19" fmla="*/ 61 h 290"/>
              <a:gd name="T20" fmla="*/ 4 w 111"/>
              <a:gd name="T21" fmla="*/ 162 h 290"/>
              <a:gd name="T22" fmla="*/ 3 w 111"/>
              <a:gd name="T23" fmla="*/ 245 h 290"/>
              <a:gd name="T24" fmla="*/ 41 w 111"/>
              <a:gd name="T25" fmla="*/ 288 h 290"/>
              <a:gd name="T26" fmla="*/ 82 w 111"/>
              <a:gd name="T27" fmla="*/ 272 h 290"/>
              <a:gd name="T28" fmla="*/ 110 w 111"/>
              <a:gd name="T29" fmla="*/ 232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 h="290">
                <a:moveTo>
                  <a:pt x="110" y="232"/>
                </a:moveTo>
                <a:cubicBezTo>
                  <a:pt x="111" y="185"/>
                  <a:pt x="108" y="139"/>
                  <a:pt x="102" y="93"/>
                </a:cubicBezTo>
                <a:cubicBezTo>
                  <a:pt x="102" y="92"/>
                  <a:pt x="102" y="92"/>
                  <a:pt x="102" y="92"/>
                </a:cubicBezTo>
                <a:lnTo>
                  <a:pt x="102" y="92"/>
                </a:lnTo>
                <a:cubicBezTo>
                  <a:pt x="101" y="88"/>
                  <a:pt x="101" y="84"/>
                  <a:pt x="100" y="80"/>
                </a:cubicBezTo>
                <a:cubicBezTo>
                  <a:pt x="100" y="75"/>
                  <a:pt x="98" y="71"/>
                  <a:pt x="95" y="67"/>
                </a:cubicBezTo>
                <a:cubicBezTo>
                  <a:pt x="96" y="48"/>
                  <a:pt x="95" y="28"/>
                  <a:pt x="80" y="16"/>
                </a:cubicBezTo>
                <a:cubicBezTo>
                  <a:pt x="61" y="0"/>
                  <a:pt x="41" y="1"/>
                  <a:pt x="22" y="16"/>
                </a:cubicBezTo>
                <a:cubicBezTo>
                  <a:pt x="12" y="23"/>
                  <a:pt x="8" y="35"/>
                  <a:pt x="7" y="48"/>
                </a:cubicBezTo>
                <a:cubicBezTo>
                  <a:pt x="6" y="52"/>
                  <a:pt x="5" y="56"/>
                  <a:pt x="4" y="61"/>
                </a:cubicBezTo>
                <a:cubicBezTo>
                  <a:pt x="0" y="94"/>
                  <a:pt x="0" y="128"/>
                  <a:pt x="4" y="162"/>
                </a:cubicBezTo>
                <a:lnTo>
                  <a:pt x="3" y="245"/>
                </a:lnTo>
                <a:cubicBezTo>
                  <a:pt x="2" y="267"/>
                  <a:pt x="20" y="285"/>
                  <a:pt x="41" y="288"/>
                </a:cubicBezTo>
                <a:cubicBezTo>
                  <a:pt x="57" y="290"/>
                  <a:pt x="72" y="284"/>
                  <a:pt x="82" y="272"/>
                </a:cubicBezTo>
                <a:cubicBezTo>
                  <a:pt x="98" y="266"/>
                  <a:pt x="109" y="250"/>
                  <a:pt x="110" y="232"/>
                </a:cubicBezTo>
                <a:close/>
              </a:path>
            </a:pathLst>
          </a:custGeom>
          <a:solidFill>
            <a:srgbClr val="9CF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17" name="Freeform 2607"/>
          <p:cNvSpPr>
            <a:spLocks/>
          </p:cNvSpPr>
          <p:nvPr userDrawn="1"/>
        </p:nvSpPr>
        <p:spPr bwMode="auto">
          <a:xfrm>
            <a:off x="5841933" y="4502332"/>
            <a:ext cx="228202" cy="64325"/>
          </a:xfrm>
          <a:custGeom>
            <a:avLst/>
            <a:gdLst>
              <a:gd name="T0" fmla="*/ 340 w 384"/>
              <a:gd name="T1" fmla="*/ 8 h 107"/>
              <a:gd name="T2" fmla="*/ 256 w 384"/>
              <a:gd name="T3" fmla="*/ 6 h 107"/>
              <a:gd name="T4" fmla="*/ 176 w 384"/>
              <a:gd name="T5" fmla="*/ 8 h 107"/>
              <a:gd name="T6" fmla="*/ 98 w 384"/>
              <a:gd name="T7" fmla="*/ 12 h 107"/>
              <a:gd name="T8" fmla="*/ 17 w 384"/>
              <a:gd name="T9" fmla="*/ 31 h 107"/>
              <a:gd name="T10" fmla="*/ 17 w 384"/>
              <a:gd name="T11" fmla="*/ 77 h 107"/>
              <a:gd name="T12" fmla="*/ 95 w 384"/>
              <a:gd name="T13" fmla="*/ 95 h 107"/>
              <a:gd name="T14" fmla="*/ 176 w 384"/>
              <a:gd name="T15" fmla="*/ 99 h 107"/>
              <a:gd name="T16" fmla="*/ 253 w 384"/>
              <a:gd name="T17" fmla="*/ 101 h 107"/>
              <a:gd name="T18" fmla="*/ 340 w 384"/>
              <a:gd name="T19" fmla="*/ 98 h 107"/>
              <a:gd name="T20" fmla="*/ 340 w 384"/>
              <a:gd name="T21" fmla="*/ 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4" h="107">
                <a:moveTo>
                  <a:pt x="340" y="8"/>
                </a:moveTo>
                <a:cubicBezTo>
                  <a:pt x="315" y="0"/>
                  <a:pt x="282" y="5"/>
                  <a:pt x="256" y="6"/>
                </a:cubicBezTo>
                <a:cubicBezTo>
                  <a:pt x="229" y="7"/>
                  <a:pt x="202" y="7"/>
                  <a:pt x="176" y="8"/>
                </a:cubicBezTo>
                <a:cubicBezTo>
                  <a:pt x="150" y="8"/>
                  <a:pt x="124" y="10"/>
                  <a:pt x="98" y="12"/>
                </a:cubicBezTo>
                <a:cubicBezTo>
                  <a:pt x="72" y="15"/>
                  <a:pt x="38" y="15"/>
                  <a:pt x="17" y="31"/>
                </a:cubicBezTo>
                <a:cubicBezTo>
                  <a:pt x="0" y="44"/>
                  <a:pt x="0" y="64"/>
                  <a:pt x="17" y="77"/>
                </a:cubicBezTo>
                <a:cubicBezTo>
                  <a:pt x="38" y="92"/>
                  <a:pt x="70" y="92"/>
                  <a:pt x="95" y="95"/>
                </a:cubicBezTo>
                <a:cubicBezTo>
                  <a:pt x="122" y="98"/>
                  <a:pt x="149" y="99"/>
                  <a:pt x="176" y="99"/>
                </a:cubicBezTo>
                <a:cubicBezTo>
                  <a:pt x="201" y="100"/>
                  <a:pt x="227" y="100"/>
                  <a:pt x="253" y="101"/>
                </a:cubicBezTo>
                <a:cubicBezTo>
                  <a:pt x="280" y="101"/>
                  <a:pt x="314" y="107"/>
                  <a:pt x="340" y="98"/>
                </a:cubicBezTo>
                <a:cubicBezTo>
                  <a:pt x="384" y="84"/>
                  <a:pt x="384" y="23"/>
                  <a:pt x="340" y="8"/>
                </a:cubicBezTo>
                <a:close/>
              </a:path>
            </a:pathLst>
          </a:custGeom>
          <a:solidFill>
            <a:srgbClr val="16A8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18" name="Freeform 2608"/>
          <p:cNvSpPr>
            <a:spLocks/>
          </p:cNvSpPr>
          <p:nvPr userDrawn="1"/>
        </p:nvSpPr>
        <p:spPr bwMode="auto">
          <a:xfrm>
            <a:off x="5972115" y="4511521"/>
            <a:ext cx="68920" cy="26037"/>
          </a:xfrm>
          <a:custGeom>
            <a:avLst/>
            <a:gdLst>
              <a:gd name="T0" fmla="*/ 94 w 115"/>
              <a:gd name="T1" fmla="*/ 3 h 44"/>
              <a:gd name="T2" fmla="*/ 62 w 115"/>
              <a:gd name="T3" fmla="*/ 0 h 44"/>
              <a:gd name="T4" fmla="*/ 33 w 115"/>
              <a:gd name="T5" fmla="*/ 3 h 44"/>
              <a:gd name="T6" fmla="*/ 3 w 115"/>
              <a:gd name="T7" fmla="*/ 19 h 44"/>
              <a:gd name="T8" fmla="*/ 3 w 115"/>
              <a:gd name="T9" fmla="*/ 26 h 44"/>
              <a:gd name="T10" fmla="*/ 32 w 115"/>
              <a:gd name="T11" fmla="*/ 42 h 44"/>
              <a:gd name="T12" fmla="*/ 62 w 115"/>
              <a:gd name="T13" fmla="*/ 44 h 44"/>
              <a:gd name="T14" fmla="*/ 94 w 115"/>
              <a:gd name="T15" fmla="*/ 40 h 44"/>
              <a:gd name="T16" fmla="*/ 115 w 115"/>
              <a:gd name="T17" fmla="*/ 20 h 44"/>
              <a:gd name="T18" fmla="*/ 94 w 115"/>
              <a:gd name="T19"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44">
                <a:moveTo>
                  <a:pt x="94" y="3"/>
                </a:moveTo>
                <a:cubicBezTo>
                  <a:pt x="83" y="0"/>
                  <a:pt x="73" y="0"/>
                  <a:pt x="62" y="0"/>
                </a:cubicBezTo>
                <a:cubicBezTo>
                  <a:pt x="52" y="1"/>
                  <a:pt x="43" y="2"/>
                  <a:pt x="33" y="3"/>
                </a:cubicBezTo>
                <a:cubicBezTo>
                  <a:pt x="21" y="4"/>
                  <a:pt x="9" y="8"/>
                  <a:pt x="3" y="19"/>
                </a:cubicBezTo>
                <a:cubicBezTo>
                  <a:pt x="0" y="20"/>
                  <a:pt x="0" y="25"/>
                  <a:pt x="3" y="26"/>
                </a:cubicBezTo>
                <a:cubicBezTo>
                  <a:pt x="8" y="37"/>
                  <a:pt x="20" y="41"/>
                  <a:pt x="32" y="42"/>
                </a:cubicBezTo>
                <a:cubicBezTo>
                  <a:pt x="42" y="43"/>
                  <a:pt x="52" y="44"/>
                  <a:pt x="62" y="44"/>
                </a:cubicBezTo>
                <a:cubicBezTo>
                  <a:pt x="73" y="43"/>
                  <a:pt x="84" y="43"/>
                  <a:pt x="94" y="40"/>
                </a:cubicBezTo>
                <a:cubicBezTo>
                  <a:pt x="102" y="37"/>
                  <a:pt x="115" y="30"/>
                  <a:pt x="115" y="20"/>
                </a:cubicBezTo>
                <a:cubicBezTo>
                  <a:pt x="115" y="11"/>
                  <a:pt x="101" y="5"/>
                  <a:pt x="94" y="3"/>
                </a:cubicBezTo>
                <a:close/>
              </a:path>
            </a:pathLst>
          </a:custGeom>
          <a:solidFill>
            <a:srgbClr val="90D2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19" name="Freeform 2654"/>
          <p:cNvSpPr>
            <a:spLocks/>
          </p:cNvSpPr>
          <p:nvPr userDrawn="1"/>
        </p:nvSpPr>
        <p:spPr bwMode="auto">
          <a:xfrm>
            <a:off x="7463848" y="4442600"/>
            <a:ext cx="274148" cy="162344"/>
          </a:xfrm>
          <a:custGeom>
            <a:avLst/>
            <a:gdLst>
              <a:gd name="T0" fmla="*/ 445 w 462"/>
              <a:gd name="T1" fmla="*/ 71 h 273"/>
              <a:gd name="T2" fmla="*/ 430 w 462"/>
              <a:gd name="T3" fmla="*/ 63 h 273"/>
              <a:gd name="T4" fmla="*/ 404 w 462"/>
              <a:gd name="T5" fmla="*/ 63 h 273"/>
              <a:gd name="T6" fmla="*/ 415 w 462"/>
              <a:gd name="T7" fmla="*/ 61 h 273"/>
              <a:gd name="T8" fmla="*/ 383 w 462"/>
              <a:gd name="T9" fmla="*/ 77 h 273"/>
              <a:gd name="T10" fmla="*/ 375 w 462"/>
              <a:gd name="T11" fmla="*/ 87 h 273"/>
              <a:gd name="T12" fmla="*/ 368 w 462"/>
              <a:gd name="T13" fmla="*/ 98 h 273"/>
              <a:gd name="T14" fmla="*/ 367 w 462"/>
              <a:gd name="T15" fmla="*/ 101 h 273"/>
              <a:gd name="T16" fmla="*/ 363 w 462"/>
              <a:gd name="T17" fmla="*/ 95 h 273"/>
              <a:gd name="T18" fmla="*/ 318 w 462"/>
              <a:gd name="T19" fmla="*/ 44 h 273"/>
              <a:gd name="T20" fmla="*/ 185 w 462"/>
              <a:gd name="T21" fmla="*/ 11 h 273"/>
              <a:gd name="T22" fmla="*/ 74 w 462"/>
              <a:gd name="T23" fmla="*/ 77 h 273"/>
              <a:gd name="T24" fmla="*/ 12 w 462"/>
              <a:gd name="T25" fmla="*/ 183 h 273"/>
              <a:gd name="T26" fmla="*/ 39 w 462"/>
              <a:gd name="T27" fmla="*/ 260 h 273"/>
              <a:gd name="T28" fmla="*/ 115 w 462"/>
              <a:gd name="T29" fmla="*/ 233 h 273"/>
              <a:gd name="T30" fmla="*/ 137 w 462"/>
              <a:gd name="T31" fmla="*/ 192 h 273"/>
              <a:gd name="T32" fmla="*/ 143 w 462"/>
              <a:gd name="T33" fmla="*/ 182 h 273"/>
              <a:gd name="T34" fmla="*/ 144 w 462"/>
              <a:gd name="T35" fmla="*/ 181 h 273"/>
              <a:gd name="T36" fmla="*/ 157 w 462"/>
              <a:gd name="T37" fmla="*/ 163 h 273"/>
              <a:gd name="T38" fmla="*/ 172 w 462"/>
              <a:gd name="T39" fmla="*/ 146 h 273"/>
              <a:gd name="T40" fmla="*/ 173 w 462"/>
              <a:gd name="T41" fmla="*/ 145 h 273"/>
              <a:gd name="T42" fmla="*/ 181 w 462"/>
              <a:gd name="T43" fmla="*/ 139 h 273"/>
              <a:gd name="T44" fmla="*/ 190 w 462"/>
              <a:gd name="T45" fmla="*/ 133 h 273"/>
              <a:gd name="T46" fmla="*/ 209 w 462"/>
              <a:gd name="T47" fmla="*/ 126 h 273"/>
              <a:gd name="T48" fmla="*/ 219 w 462"/>
              <a:gd name="T49" fmla="*/ 125 h 273"/>
              <a:gd name="T50" fmla="*/ 219 w 462"/>
              <a:gd name="T51" fmla="*/ 125 h 273"/>
              <a:gd name="T52" fmla="*/ 227 w 462"/>
              <a:gd name="T53" fmla="*/ 126 h 273"/>
              <a:gd name="T54" fmla="*/ 225 w 462"/>
              <a:gd name="T55" fmla="*/ 125 h 273"/>
              <a:gd name="T56" fmla="*/ 228 w 462"/>
              <a:gd name="T57" fmla="*/ 127 h 273"/>
              <a:gd name="T58" fmla="*/ 229 w 462"/>
              <a:gd name="T59" fmla="*/ 127 h 273"/>
              <a:gd name="T60" fmla="*/ 234 w 462"/>
              <a:gd name="T61" fmla="*/ 129 h 273"/>
              <a:gd name="T62" fmla="*/ 234 w 462"/>
              <a:gd name="T63" fmla="*/ 129 h 273"/>
              <a:gd name="T64" fmla="*/ 234 w 462"/>
              <a:gd name="T65" fmla="*/ 129 h 273"/>
              <a:gd name="T66" fmla="*/ 236 w 462"/>
              <a:gd name="T67" fmla="*/ 130 h 273"/>
              <a:gd name="T68" fmla="*/ 235 w 462"/>
              <a:gd name="T69" fmla="*/ 130 h 273"/>
              <a:gd name="T70" fmla="*/ 243 w 462"/>
              <a:gd name="T71" fmla="*/ 136 h 273"/>
              <a:gd name="T72" fmla="*/ 246 w 462"/>
              <a:gd name="T73" fmla="*/ 139 h 273"/>
              <a:gd name="T74" fmla="*/ 251 w 462"/>
              <a:gd name="T75" fmla="*/ 146 h 273"/>
              <a:gd name="T76" fmla="*/ 266 w 462"/>
              <a:gd name="T77" fmla="*/ 165 h 273"/>
              <a:gd name="T78" fmla="*/ 269 w 462"/>
              <a:gd name="T79" fmla="*/ 170 h 273"/>
              <a:gd name="T80" fmla="*/ 248 w 462"/>
              <a:gd name="T81" fmla="*/ 171 h 273"/>
              <a:gd name="T82" fmla="*/ 203 w 462"/>
              <a:gd name="T83" fmla="*/ 184 h 273"/>
              <a:gd name="T84" fmla="*/ 200 w 462"/>
              <a:gd name="T85" fmla="*/ 234 h 273"/>
              <a:gd name="T86" fmla="*/ 241 w 462"/>
              <a:gd name="T87" fmla="*/ 251 h 273"/>
              <a:gd name="T88" fmla="*/ 276 w 462"/>
              <a:gd name="T89" fmla="*/ 256 h 273"/>
              <a:gd name="T90" fmla="*/ 310 w 462"/>
              <a:gd name="T91" fmla="*/ 259 h 273"/>
              <a:gd name="T92" fmla="*/ 354 w 462"/>
              <a:gd name="T93" fmla="*/ 263 h 273"/>
              <a:gd name="T94" fmla="*/ 378 w 462"/>
              <a:gd name="T95" fmla="*/ 253 h 273"/>
              <a:gd name="T96" fmla="*/ 381 w 462"/>
              <a:gd name="T97" fmla="*/ 251 h 273"/>
              <a:gd name="T98" fmla="*/ 389 w 462"/>
              <a:gd name="T99" fmla="*/ 245 h 273"/>
              <a:gd name="T100" fmla="*/ 407 w 462"/>
              <a:gd name="T101" fmla="*/ 223 h 273"/>
              <a:gd name="T102" fmla="*/ 417 w 462"/>
              <a:gd name="T103" fmla="*/ 205 h 273"/>
              <a:gd name="T104" fmla="*/ 439 w 462"/>
              <a:gd name="T105" fmla="*/ 166 h 273"/>
              <a:gd name="T106" fmla="*/ 448 w 462"/>
              <a:gd name="T107" fmla="*/ 148 h 273"/>
              <a:gd name="T108" fmla="*/ 459 w 462"/>
              <a:gd name="T109" fmla="*/ 119 h 273"/>
              <a:gd name="T110" fmla="*/ 445 w 462"/>
              <a:gd name="T111" fmla="*/ 71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2" h="273">
                <a:moveTo>
                  <a:pt x="445" y="71"/>
                </a:moveTo>
                <a:cubicBezTo>
                  <a:pt x="441" y="67"/>
                  <a:pt x="436" y="65"/>
                  <a:pt x="430" y="63"/>
                </a:cubicBezTo>
                <a:cubicBezTo>
                  <a:pt x="421" y="60"/>
                  <a:pt x="413" y="61"/>
                  <a:pt x="404" y="63"/>
                </a:cubicBezTo>
                <a:cubicBezTo>
                  <a:pt x="408" y="62"/>
                  <a:pt x="411" y="62"/>
                  <a:pt x="415" y="61"/>
                </a:cubicBezTo>
                <a:cubicBezTo>
                  <a:pt x="401" y="61"/>
                  <a:pt x="393" y="69"/>
                  <a:pt x="383" y="77"/>
                </a:cubicBezTo>
                <a:cubicBezTo>
                  <a:pt x="380" y="80"/>
                  <a:pt x="377" y="83"/>
                  <a:pt x="375" y="87"/>
                </a:cubicBezTo>
                <a:cubicBezTo>
                  <a:pt x="373" y="91"/>
                  <a:pt x="370" y="94"/>
                  <a:pt x="368" y="98"/>
                </a:cubicBezTo>
                <a:lnTo>
                  <a:pt x="367" y="101"/>
                </a:lnTo>
                <a:cubicBezTo>
                  <a:pt x="365" y="99"/>
                  <a:pt x="364" y="97"/>
                  <a:pt x="363" y="95"/>
                </a:cubicBezTo>
                <a:cubicBezTo>
                  <a:pt x="349" y="77"/>
                  <a:pt x="335" y="59"/>
                  <a:pt x="318" y="44"/>
                </a:cubicBezTo>
                <a:cubicBezTo>
                  <a:pt x="282" y="12"/>
                  <a:pt x="233" y="0"/>
                  <a:pt x="185" y="11"/>
                </a:cubicBezTo>
                <a:cubicBezTo>
                  <a:pt x="141" y="20"/>
                  <a:pt x="104" y="43"/>
                  <a:pt x="74" y="77"/>
                </a:cubicBezTo>
                <a:cubicBezTo>
                  <a:pt x="47" y="108"/>
                  <a:pt x="29" y="146"/>
                  <a:pt x="12" y="183"/>
                </a:cubicBezTo>
                <a:cubicBezTo>
                  <a:pt x="0" y="211"/>
                  <a:pt x="10" y="247"/>
                  <a:pt x="39" y="260"/>
                </a:cubicBezTo>
                <a:cubicBezTo>
                  <a:pt x="68" y="273"/>
                  <a:pt x="101" y="262"/>
                  <a:pt x="115" y="233"/>
                </a:cubicBezTo>
                <a:cubicBezTo>
                  <a:pt x="122" y="220"/>
                  <a:pt x="129" y="206"/>
                  <a:pt x="137" y="192"/>
                </a:cubicBezTo>
                <a:cubicBezTo>
                  <a:pt x="139" y="189"/>
                  <a:pt x="141" y="186"/>
                  <a:pt x="143" y="182"/>
                </a:cubicBezTo>
                <a:cubicBezTo>
                  <a:pt x="144" y="182"/>
                  <a:pt x="144" y="181"/>
                  <a:pt x="144" y="181"/>
                </a:cubicBezTo>
                <a:cubicBezTo>
                  <a:pt x="147" y="174"/>
                  <a:pt x="153" y="168"/>
                  <a:pt x="157" y="163"/>
                </a:cubicBezTo>
                <a:cubicBezTo>
                  <a:pt x="162" y="157"/>
                  <a:pt x="167" y="151"/>
                  <a:pt x="172" y="146"/>
                </a:cubicBezTo>
                <a:cubicBezTo>
                  <a:pt x="173" y="145"/>
                  <a:pt x="173" y="145"/>
                  <a:pt x="173" y="145"/>
                </a:cubicBezTo>
                <a:cubicBezTo>
                  <a:pt x="176" y="143"/>
                  <a:pt x="178" y="141"/>
                  <a:pt x="181" y="139"/>
                </a:cubicBezTo>
                <a:cubicBezTo>
                  <a:pt x="184" y="137"/>
                  <a:pt x="187" y="135"/>
                  <a:pt x="190" y="133"/>
                </a:cubicBezTo>
                <a:cubicBezTo>
                  <a:pt x="193" y="132"/>
                  <a:pt x="206" y="129"/>
                  <a:pt x="209" y="126"/>
                </a:cubicBezTo>
                <a:cubicBezTo>
                  <a:pt x="212" y="126"/>
                  <a:pt x="216" y="126"/>
                  <a:pt x="219" y="125"/>
                </a:cubicBezTo>
                <a:cubicBezTo>
                  <a:pt x="219" y="125"/>
                  <a:pt x="219" y="125"/>
                  <a:pt x="219" y="125"/>
                </a:cubicBezTo>
                <a:cubicBezTo>
                  <a:pt x="222" y="126"/>
                  <a:pt x="225" y="126"/>
                  <a:pt x="227" y="126"/>
                </a:cubicBezTo>
                <a:cubicBezTo>
                  <a:pt x="226" y="126"/>
                  <a:pt x="225" y="126"/>
                  <a:pt x="225" y="125"/>
                </a:cubicBezTo>
                <a:cubicBezTo>
                  <a:pt x="225" y="125"/>
                  <a:pt x="226" y="126"/>
                  <a:pt x="228" y="127"/>
                </a:cubicBezTo>
                <a:cubicBezTo>
                  <a:pt x="232" y="127"/>
                  <a:pt x="231" y="127"/>
                  <a:pt x="229" y="127"/>
                </a:cubicBezTo>
                <a:cubicBezTo>
                  <a:pt x="231" y="128"/>
                  <a:pt x="232" y="128"/>
                  <a:pt x="234" y="129"/>
                </a:cubicBezTo>
                <a:cubicBezTo>
                  <a:pt x="231" y="127"/>
                  <a:pt x="228" y="124"/>
                  <a:pt x="234" y="129"/>
                </a:cubicBezTo>
                <a:cubicBezTo>
                  <a:pt x="234" y="129"/>
                  <a:pt x="234" y="129"/>
                  <a:pt x="234" y="129"/>
                </a:cubicBezTo>
                <a:cubicBezTo>
                  <a:pt x="235" y="130"/>
                  <a:pt x="236" y="130"/>
                  <a:pt x="236" y="130"/>
                </a:cubicBezTo>
                <a:cubicBezTo>
                  <a:pt x="236" y="130"/>
                  <a:pt x="235" y="130"/>
                  <a:pt x="235" y="130"/>
                </a:cubicBezTo>
                <a:cubicBezTo>
                  <a:pt x="237" y="132"/>
                  <a:pt x="240" y="134"/>
                  <a:pt x="243" y="136"/>
                </a:cubicBezTo>
                <a:cubicBezTo>
                  <a:pt x="244" y="138"/>
                  <a:pt x="245" y="139"/>
                  <a:pt x="246" y="139"/>
                </a:cubicBezTo>
                <a:cubicBezTo>
                  <a:pt x="248" y="141"/>
                  <a:pt x="249" y="144"/>
                  <a:pt x="251" y="146"/>
                </a:cubicBezTo>
                <a:cubicBezTo>
                  <a:pt x="256" y="152"/>
                  <a:pt x="261" y="158"/>
                  <a:pt x="266" y="165"/>
                </a:cubicBezTo>
                <a:cubicBezTo>
                  <a:pt x="267" y="167"/>
                  <a:pt x="268" y="168"/>
                  <a:pt x="269" y="170"/>
                </a:cubicBezTo>
                <a:cubicBezTo>
                  <a:pt x="262" y="170"/>
                  <a:pt x="255" y="170"/>
                  <a:pt x="248" y="171"/>
                </a:cubicBezTo>
                <a:cubicBezTo>
                  <a:pt x="232" y="171"/>
                  <a:pt x="215" y="174"/>
                  <a:pt x="203" y="184"/>
                </a:cubicBezTo>
                <a:cubicBezTo>
                  <a:pt x="187" y="198"/>
                  <a:pt x="184" y="219"/>
                  <a:pt x="200" y="234"/>
                </a:cubicBezTo>
                <a:cubicBezTo>
                  <a:pt x="211" y="245"/>
                  <a:pt x="227" y="249"/>
                  <a:pt x="241" y="251"/>
                </a:cubicBezTo>
                <a:cubicBezTo>
                  <a:pt x="253" y="253"/>
                  <a:pt x="265" y="255"/>
                  <a:pt x="276" y="256"/>
                </a:cubicBezTo>
                <a:cubicBezTo>
                  <a:pt x="288" y="257"/>
                  <a:pt x="299" y="258"/>
                  <a:pt x="310" y="259"/>
                </a:cubicBezTo>
                <a:cubicBezTo>
                  <a:pt x="325" y="261"/>
                  <a:pt x="340" y="264"/>
                  <a:pt x="354" y="263"/>
                </a:cubicBezTo>
                <a:cubicBezTo>
                  <a:pt x="363" y="262"/>
                  <a:pt x="371" y="259"/>
                  <a:pt x="378" y="253"/>
                </a:cubicBezTo>
                <a:cubicBezTo>
                  <a:pt x="379" y="253"/>
                  <a:pt x="380" y="252"/>
                  <a:pt x="381" y="251"/>
                </a:cubicBezTo>
                <a:cubicBezTo>
                  <a:pt x="384" y="249"/>
                  <a:pt x="386" y="247"/>
                  <a:pt x="389" y="245"/>
                </a:cubicBezTo>
                <a:cubicBezTo>
                  <a:pt x="397" y="239"/>
                  <a:pt x="402" y="232"/>
                  <a:pt x="407" y="223"/>
                </a:cubicBezTo>
                <a:cubicBezTo>
                  <a:pt x="410" y="217"/>
                  <a:pt x="414" y="211"/>
                  <a:pt x="417" y="205"/>
                </a:cubicBezTo>
                <a:cubicBezTo>
                  <a:pt x="424" y="192"/>
                  <a:pt x="431" y="179"/>
                  <a:pt x="439" y="166"/>
                </a:cubicBezTo>
                <a:cubicBezTo>
                  <a:pt x="442" y="160"/>
                  <a:pt x="445" y="154"/>
                  <a:pt x="448" y="148"/>
                </a:cubicBezTo>
                <a:cubicBezTo>
                  <a:pt x="452" y="138"/>
                  <a:pt x="457" y="129"/>
                  <a:pt x="459" y="119"/>
                </a:cubicBezTo>
                <a:cubicBezTo>
                  <a:pt x="462" y="101"/>
                  <a:pt x="459" y="83"/>
                  <a:pt x="445" y="71"/>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20" name="Freeform 2655"/>
          <p:cNvSpPr>
            <a:spLocks/>
          </p:cNvSpPr>
          <p:nvPr userDrawn="1"/>
        </p:nvSpPr>
        <p:spPr bwMode="auto">
          <a:xfrm>
            <a:off x="7690518" y="4485485"/>
            <a:ext cx="4595" cy="4595"/>
          </a:xfrm>
          <a:custGeom>
            <a:avLst/>
            <a:gdLst>
              <a:gd name="T0" fmla="*/ 0 w 8"/>
              <a:gd name="T1" fmla="*/ 8 h 8"/>
              <a:gd name="T2" fmla="*/ 1 w 8"/>
              <a:gd name="T3" fmla="*/ 6 h 8"/>
              <a:gd name="T4" fmla="*/ 8 w 8"/>
              <a:gd name="T5" fmla="*/ 0 h 8"/>
              <a:gd name="T6" fmla="*/ 0 w 8"/>
              <a:gd name="T7" fmla="*/ 8 h 8"/>
            </a:gdLst>
            <a:ahLst/>
            <a:cxnLst>
              <a:cxn ang="0">
                <a:pos x="T0" y="T1"/>
              </a:cxn>
              <a:cxn ang="0">
                <a:pos x="T2" y="T3"/>
              </a:cxn>
              <a:cxn ang="0">
                <a:pos x="T4" y="T5"/>
              </a:cxn>
              <a:cxn ang="0">
                <a:pos x="T6" y="T7"/>
              </a:cxn>
            </a:cxnLst>
            <a:rect l="0" t="0" r="r" b="b"/>
            <a:pathLst>
              <a:path w="8" h="8">
                <a:moveTo>
                  <a:pt x="0" y="8"/>
                </a:moveTo>
                <a:cubicBezTo>
                  <a:pt x="0" y="7"/>
                  <a:pt x="1" y="7"/>
                  <a:pt x="1" y="6"/>
                </a:cubicBezTo>
                <a:cubicBezTo>
                  <a:pt x="4" y="4"/>
                  <a:pt x="6" y="2"/>
                  <a:pt x="8" y="0"/>
                </a:cubicBezTo>
                <a:cubicBezTo>
                  <a:pt x="5" y="3"/>
                  <a:pt x="3" y="5"/>
                  <a:pt x="0" y="8"/>
                </a:cubicBezTo>
                <a:close/>
              </a:path>
            </a:pathLst>
          </a:custGeom>
          <a:solidFill>
            <a:srgbClr val="E42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21" name="Freeform 2656"/>
          <p:cNvSpPr>
            <a:spLocks/>
          </p:cNvSpPr>
          <p:nvPr userDrawn="1"/>
        </p:nvSpPr>
        <p:spPr bwMode="auto">
          <a:xfrm>
            <a:off x="7603218" y="4519177"/>
            <a:ext cx="0" cy="1532"/>
          </a:xfrm>
          <a:custGeom>
            <a:avLst/>
            <a:gdLst>
              <a:gd name="T0" fmla="*/ 0 w 1"/>
              <a:gd name="T1" fmla="*/ 0 h 1"/>
              <a:gd name="T2" fmla="*/ 1 w 1"/>
              <a:gd name="T3" fmla="*/ 1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1" y="1"/>
                  <a:pt x="1" y="1"/>
                </a:cubicBezTo>
                <a:cubicBezTo>
                  <a:pt x="1" y="1"/>
                  <a:pt x="1" y="0"/>
                  <a:pt x="0" y="0"/>
                </a:cubicBezTo>
                <a:cubicBezTo>
                  <a:pt x="0" y="0"/>
                  <a:pt x="0" y="0"/>
                  <a:pt x="0" y="0"/>
                </a:cubicBezTo>
                <a:close/>
              </a:path>
            </a:pathLst>
          </a:custGeom>
          <a:solidFill>
            <a:srgbClr val="E42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22" name="Freeform 2657"/>
          <p:cNvSpPr>
            <a:spLocks/>
          </p:cNvSpPr>
          <p:nvPr userDrawn="1"/>
        </p:nvSpPr>
        <p:spPr bwMode="auto">
          <a:xfrm>
            <a:off x="7598623" y="4517645"/>
            <a:ext cx="1532" cy="1532"/>
          </a:xfrm>
          <a:custGeom>
            <a:avLst/>
            <a:gdLst>
              <a:gd name="T0" fmla="*/ 0 w 2"/>
              <a:gd name="T1" fmla="*/ 0 h 1"/>
              <a:gd name="T2" fmla="*/ 0 w 2"/>
              <a:gd name="T3" fmla="*/ 0 h 1"/>
              <a:gd name="T4" fmla="*/ 2 w 2"/>
              <a:gd name="T5" fmla="*/ 1 h 1"/>
              <a:gd name="T6" fmla="*/ 1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1" y="1"/>
                  <a:pt x="1" y="1"/>
                  <a:pt x="2" y="1"/>
                </a:cubicBezTo>
                <a:lnTo>
                  <a:pt x="1" y="1"/>
                </a:lnTo>
                <a:cubicBezTo>
                  <a:pt x="1" y="1"/>
                  <a:pt x="1" y="0"/>
                  <a:pt x="0" y="0"/>
                </a:cubicBezTo>
                <a:close/>
              </a:path>
            </a:pathLst>
          </a:custGeom>
          <a:solidFill>
            <a:srgbClr val="E42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23" name="Freeform 2658"/>
          <p:cNvSpPr>
            <a:spLocks/>
          </p:cNvSpPr>
          <p:nvPr userDrawn="1"/>
        </p:nvSpPr>
        <p:spPr bwMode="auto">
          <a:xfrm>
            <a:off x="7603218" y="4519177"/>
            <a:ext cx="0" cy="1532"/>
          </a:xfrm>
          <a:custGeom>
            <a:avLst/>
            <a:gdLst>
              <a:gd name="T0" fmla="*/ 0 w 1"/>
              <a:gd name="T1" fmla="*/ 0 h 1"/>
              <a:gd name="T2" fmla="*/ 1 w 1"/>
              <a:gd name="T3" fmla="*/ 1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1" y="1"/>
                  <a:pt x="1" y="1"/>
                </a:cubicBezTo>
                <a:cubicBezTo>
                  <a:pt x="1" y="1"/>
                  <a:pt x="1" y="0"/>
                  <a:pt x="0" y="0"/>
                </a:cubicBezTo>
                <a:cubicBezTo>
                  <a:pt x="0" y="0"/>
                  <a:pt x="0" y="0"/>
                  <a:pt x="0" y="0"/>
                </a:cubicBezTo>
                <a:close/>
              </a:path>
            </a:pathLst>
          </a:custGeom>
          <a:solidFill>
            <a:srgbClr val="E42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24" name="Freeform 2659"/>
          <p:cNvSpPr>
            <a:spLocks/>
          </p:cNvSpPr>
          <p:nvPr userDrawn="1"/>
        </p:nvSpPr>
        <p:spPr bwMode="auto">
          <a:xfrm>
            <a:off x="7598623" y="4517645"/>
            <a:ext cx="1532" cy="1532"/>
          </a:xfrm>
          <a:custGeom>
            <a:avLst/>
            <a:gdLst>
              <a:gd name="T0" fmla="*/ 0 w 2"/>
              <a:gd name="T1" fmla="*/ 0 h 1"/>
              <a:gd name="T2" fmla="*/ 0 w 2"/>
              <a:gd name="T3" fmla="*/ 0 h 1"/>
              <a:gd name="T4" fmla="*/ 2 w 2"/>
              <a:gd name="T5" fmla="*/ 1 h 1"/>
              <a:gd name="T6" fmla="*/ 1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1" y="1"/>
                  <a:pt x="1" y="1"/>
                  <a:pt x="2" y="1"/>
                </a:cubicBezTo>
                <a:lnTo>
                  <a:pt x="1" y="1"/>
                </a:lnTo>
                <a:cubicBezTo>
                  <a:pt x="1" y="1"/>
                  <a:pt x="1" y="0"/>
                  <a:pt x="0" y="0"/>
                </a:cubicBezTo>
                <a:close/>
              </a:path>
            </a:pathLst>
          </a:custGeom>
          <a:solidFill>
            <a:srgbClr val="E42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25" name="Freeform 2660"/>
          <p:cNvSpPr>
            <a:spLocks/>
          </p:cNvSpPr>
          <p:nvPr userDrawn="1"/>
        </p:nvSpPr>
        <p:spPr bwMode="auto">
          <a:xfrm>
            <a:off x="7485288" y="4482419"/>
            <a:ext cx="194508" cy="122524"/>
          </a:xfrm>
          <a:custGeom>
            <a:avLst/>
            <a:gdLst>
              <a:gd name="T0" fmla="*/ 275 w 326"/>
              <a:gd name="T1" fmla="*/ 129 h 208"/>
              <a:gd name="T2" fmla="*/ 242 w 326"/>
              <a:gd name="T3" fmla="*/ 35 h 208"/>
              <a:gd name="T4" fmla="*/ 140 w 326"/>
              <a:gd name="T5" fmla="*/ 17 h 208"/>
              <a:gd name="T6" fmla="*/ 61 w 326"/>
              <a:gd name="T7" fmla="*/ 105 h 208"/>
              <a:gd name="T8" fmla="*/ 0 w 326"/>
              <a:gd name="T9" fmla="*/ 194 h 208"/>
              <a:gd name="T10" fmla="*/ 2 w 326"/>
              <a:gd name="T11" fmla="*/ 195 h 208"/>
              <a:gd name="T12" fmla="*/ 78 w 326"/>
              <a:gd name="T13" fmla="*/ 168 h 208"/>
              <a:gd name="T14" fmla="*/ 100 w 326"/>
              <a:gd name="T15" fmla="*/ 127 h 208"/>
              <a:gd name="T16" fmla="*/ 106 w 326"/>
              <a:gd name="T17" fmla="*/ 117 h 208"/>
              <a:gd name="T18" fmla="*/ 107 w 326"/>
              <a:gd name="T19" fmla="*/ 116 h 208"/>
              <a:gd name="T20" fmla="*/ 120 w 326"/>
              <a:gd name="T21" fmla="*/ 98 h 208"/>
              <a:gd name="T22" fmla="*/ 135 w 326"/>
              <a:gd name="T23" fmla="*/ 81 h 208"/>
              <a:gd name="T24" fmla="*/ 136 w 326"/>
              <a:gd name="T25" fmla="*/ 80 h 208"/>
              <a:gd name="T26" fmla="*/ 144 w 326"/>
              <a:gd name="T27" fmla="*/ 74 h 208"/>
              <a:gd name="T28" fmla="*/ 153 w 326"/>
              <a:gd name="T29" fmla="*/ 68 h 208"/>
              <a:gd name="T30" fmla="*/ 172 w 326"/>
              <a:gd name="T31" fmla="*/ 61 h 208"/>
              <a:gd name="T32" fmla="*/ 182 w 326"/>
              <a:gd name="T33" fmla="*/ 60 h 208"/>
              <a:gd name="T34" fmla="*/ 182 w 326"/>
              <a:gd name="T35" fmla="*/ 60 h 208"/>
              <a:gd name="T36" fmla="*/ 190 w 326"/>
              <a:gd name="T37" fmla="*/ 61 h 208"/>
              <a:gd name="T38" fmla="*/ 188 w 326"/>
              <a:gd name="T39" fmla="*/ 60 h 208"/>
              <a:gd name="T40" fmla="*/ 191 w 326"/>
              <a:gd name="T41" fmla="*/ 62 h 208"/>
              <a:gd name="T42" fmla="*/ 192 w 326"/>
              <a:gd name="T43" fmla="*/ 62 h 208"/>
              <a:gd name="T44" fmla="*/ 197 w 326"/>
              <a:gd name="T45" fmla="*/ 64 h 208"/>
              <a:gd name="T46" fmla="*/ 197 w 326"/>
              <a:gd name="T47" fmla="*/ 64 h 208"/>
              <a:gd name="T48" fmla="*/ 197 w 326"/>
              <a:gd name="T49" fmla="*/ 64 h 208"/>
              <a:gd name="T50" fmla="*/ 199 w 326"/>
              <a:gd name="T51" fmla="*/ 65 h 208"/>
              <a:gd name="T52" fmla="*/ 198 w 326"/>
              <a:gd name="T53" fmla="*/ 65 h 208"/>
              <a:gd name="T54" fmla="*/ 206 w 326"/>
              <a:gd name="T55" fmla="*/ 71 h 208"/>
              <a:gd name="T56" fmla="*/ 209 w 326"/>
              <a:gd name="T57" fmla="*/ 74 h 208"/>
              <a:gd name="T58" fmla="*/ 214 w 326"/>
              <a:gd name="T59" fmla="*/ 81 h 208"/>
              <a:gd name="T60" fmla="*/ 229 w 326"/>
              <a:gd name="T61" fmla="*/ 100 h 208"/>
              <a:gd name="T62" fmla="*/ 232 w 326"/>
              <a:gd name="T63" fmla="*/ 105 h 208"/>
              <a:gd name="T64" fmla="*/ 211 w 326"/>
              <a:gd name="T65" fmla="*/ 106 h 208"/>
              <a:gd name="T66" fmla="*/ 166 w 326"/>
              <a:gd name="T67" fmla="*/ 119 h 208"/>
              <a:gd name="T68" fmla="*/ 163 w 326"/>
              <a:gd name="T69" fmla="*/ 169 h 208"/>
              <a:gd name="T70" fmla="*/ 204 w 326"/>
              <a:gd name="T71" fmla="*/ 186 h 208"/>
              <a:gd name="T72" fmla="*/ 239 w 326"/>
              <a:gd name="T73" fmla="*/ 191 h 208"/>
              <a:gd name="T74" fmla="*/ 273 w 326"/>
              <a:gd name="T75" fmla="*/ 194 h 208"/>
              <a:gd name="T76" fmla="*/ 317 w 326"/>
              <a:gd name="T77" fmla="*/ 198 h 208"/>
              <a:gd name="T78" fmla="*/ 326 w 326"/>
              <a:gd name="T79" fmla="*/ 196 h 208"/>
              <a:gd name="T80" fmla="*/ 275 w 326"/>
              <a:gd name="T81" fmla="*/ 12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6" h="208">
                <a:moveTo>
                  <a:pt x="275" y="129"/>
                </a:moveTo>
                <a:cubicBezTo>
                  <a:pt x="274" y="86"/>
                  <a:pt x="276" y="68"/>
                  <a:pt x="242" y="35"/>
                </a:cubicBezTo>
                <a:cubicBezTo>
                  <a:pt x="211" y="5"/>
                  <a:pt x="180" y="0"/>
                  <a:pt x="140" y="17"/>
                </a:cubicBezTo>
                <a:cubicBezTo>
                  <a:pt x="100" y="35"/>
                  <a:pt x="81" y="68"/>
                  <a:pt x="61" y="105"/>
                </a:cubicBezTo>
                <a:cubicBezTo>
                  <a:pt x="49" y="127"/>
                  <a:pt x="26" y="178"/>
                  <a:pt x="0" y="194"/>
                </a:cubicBezTo>
                <a:cubicBezTo>
                  <a:pt x="0" y="194"/>
                  <a:pt x="1" y="195"/>
                  <a:pt x="2" y="195"/>
                </a:cubicBezTo>
                <a:cubicBezTo>
                  <a:pt x="31" y="208"/>
                  <a:pt x="64" y="197"/>
                  <a:pt x="78" y="168"/>
                </a:cubicBezTo>
                <a:cubicBezTo>
                  <a:pt x="85" y="155"/>
                  <a:pt x="92" y="141"/>
                  <a:pt x="100" y="127"/>
                </a:cubicBezTo>
                <a:cubicBezTo>
                  <a:pt x="102" y="124"/>
                  <a:pt x="104" y="121"/>
                  <a:pt x="106" y="117"/>
                </a:cubicBezTo>
                <a:cubicBezTo>
                  <a:pt x="107" y="117"/>
                  <a:pt x="107" y="116"/>
                  <a:pt x="107" y="116"/>
                </a:cubicBezTo>
                <a:cubicBezTo>
                  <a:pt x="110" y="109"/>
                  <a:pt x="116" y="103"/>
                  <a:pt x="120" y="98"/>
                </a:cubicBezTo>
                <a:cubicBezTo>
                  <a:pt x="125" y="92"/>
                  <a:pt x="130" y="86"/>
                  <a:pt x="135" y="81"/>
                </a:cubicBezTo>
                <a:cubicBezTo>
                  <a:pt x="136" y="80"/>
                  <a:pt x="136" y="80"/>
                  <a:pt x="136" y="80"/>
                </a:cubicBezTo>
                <a:cubicBezTo>
                  <a:pt x="139" y="78"/>
                  <a:pt x="141" y="76"/>
                  <a:pt x="144" y="74"/>
                </a:cubicBezTo>
                <a:cubicBezTo>
                  <a:pt x="147" y="72"/>
                  <a:pt x="150" y="70"/>
                  <a:pt x="153" y="68"/>
                </a:cubicBezTo>
                <a:cubicBezTo>
                  <a:pt x="156" y="67"/>
                  <a:pt x="169" y="64"/>
                  <a:pt x="172" y="61"/>
                </a:cubicBezTo>
                <a:cubicBezTo>
                  <a:pt x="175" y="61"/>
                  <a:pt x="179" y="61"/>
                  <a:pt x="182" y="60"/>
                </a:cubicBezTo>
                <a:cubicBezTo>
                  <a:pt x="182" y="60"/>
                  <a:pt x="182" y="60"/>
                  <a:pt x="182" y="60"/>
                </a:cubicBezTo>
                <a:cubicBezTo>
                  <a:pt x="185" y="61"/>
                  <a:pt x="188" y="61"/>
                  <a:pt x="190" y="61"/>
                </a:cubicBezTo>
                <a:cubicBezTo>
                  <a:pt x="189" y="61"/>
                  <a:pt x="188" y="61"/>
                  <a:pt x="188" y="60"/>
                </a:cubicBezTo>
                <a:cubicBezTo>
                  <a:pt x="188" y="60"/>
                  <a:pt x="189" y="61"/>
                  <a:pt x="191" y="62"/>
                </a:cubicBezTo>
                <a:cubicBezTo>
                  <a:pt x="195" y="62"/>
                  <a:pt x="194" y="62"/>
                  <a:pt x="192" y="62"/>
                </a:cubicBezTo>
                <a:cubicBezTo>
                  <a:pt x="194" y="63"/>
                  <a:pt x="195" y="63"/>
                  <a:pt x="197" y="64"/>
                </a:cubicBezTo>
                <a:cubicBezTo>
                  <a:pt x="194" y="62"/>
                  <a:pt x="191" y="59"/>
                  <a:pt x="197" y="64"/>
                </a:cubicBezTo>
                <a:cubicBezTo>
                  <a:pt x="197" y="64"/>
                  <a:pt x="197" y="64"/>
                  <a:pt x="197" y="64"/>
                </a:cubicBezTo>
                <a:cubicBezTo>
                  <a:pt x="198" y="65"/>
                  <a:pt x="199" y="65"/>
                  <a:pt x="199" y="65"/>
                </a:cubicBezTo>
                <a:cubicBezTo>
                  <a:pt x="199" y="65"/>
                  <a:pt x="198" y="65"/>
                  <a:pt x="198" y="65"/>
                </a:cubicBezTo>
                <a:cubicBezTo>
                  <a:pt x="200" y="67"/>
                  <a:pt x="203" y="69"/>
                  <a:pt x="206" y="71"/>
                </a:cubicBezTo>
                <a:cubicBezTo>
                  <a:pt x="207" y="73"/>
                  <a:pt x="208" y="74"/>
                  <a:pt x="209" y="74"/>
                </a:cubicBezTo>
                <a:cubicBezTo>
                  <a:pt x="211" y="76"/>
                  <a:pt x="212" y="79"/>
                  <a:pt x="214" y="81"/>
                </a:cubicBezTo>
                <a:cubicBezTo>
                  <a:pt x="219" y="87"/>
                  <a:pt x="224" y="93"/>
                  <a:pt x="229" y="100"/>
                </a:cubicBezTo>
                <a:cubicBezTo>
                  <a:pt x="230" y="102"/>
                  <a:pt x="231" y="103"/>
                  <a:pt x="232" y="105"/>
                </a:cubicBezTo>
                <a:cubicBezTo>
                  <a:pt x="225" y="105"/>
                  <a:pt x="218" y="105"/>
                  <a:pt x="211" y="106"/>
                </a:cubicBezTo>
                <a:cubicBezTo>
                  <a:pt x="195" y="106"/>
                  <a:pt x="178" y="109"/>
                  <a:pt x="166" y="119"/>
                </a:cubicBezTo>
                <a:cubicBezTo>
                  <a:pt x="150" y="133"/>
                  <a:pt x="147" y="154"/>
                  <a:pt x="163" y="169"/>
                </a:cubicBezTo>
                <a:cubicBezTo>
                  <a:pt x="174" y="180"/>
                  <a:pt x="190" y="184"/>
                  <a:pt x="204" y="186"/>
                </a:cubicBezTo>
                <a:cubicBezTo>
                  <a:pt x="216" y="188"/>
                  <a:pt x="228" y="190"/>
                  <a:pt x="239" y="191"/>
                </a:cubicBezTo>
                <a:cubicBezTo>
                  <a:pt x="251" y="192"/>
                  <a:pt x="262" y="193"/>
                  <a:pt x="273" y="194"/>
                </a:cubicBezTo>
                <a:cubicBezTo>
                  <a:pt x="288" y="196"/>
                  <a:pt x="303" y="199"/>
                  <a:pt x="317" y="198"/>
                </a:cubicBezTo>
                <a:cubicBezTo>
                  <a:pt x="321" y="198"/>
                  <a:pt x="324" y="197"/>
                  <a:pt x="326" y="196"/>
                </a:cubicBezTo>
                <a:cubicBezTo>
                  <a:pt x="297" y="184"/>
                  <a:pt x="275" y="166"/>
                  <a:pt x="275" y="129"/>
                </a:cubicBezTo>
                <a:close/>
              </a:path>
            </a:pathLst>
          </a:custGeom>
          <a:solidFill>
            <a:srgbClr val="00A6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26" name="Freeform 2661"/>
          <p:cNvSpPr>
            <a:spLocks/>
          </p:cNvSpPr>
          <p:nvPr userDrawn="1"/>
        </p:nvSpPr>
        <p:spPr bwMode="auto">
          <a:xfrm>
            <a:off x="7698174" y="4506924"/>
            <a:ext cx="21442" cy="36757"/>
          </a:xfrm>
          <a:custGeom>
            <a:avLst/>
            <a:gdLst>
              <a:gd name="T0" fmla="*/ 36 w 36"/>
              <a:gd name="T1" fmla="*/ 11 h 61"/>
              <a:gd name="T2" fmla="*/ 35 w 36"/>
              <a:gd name="T3" fmla="*/ 6 h 61"/>
              <a:gd name="T4" fmla="*/ 22 w 36"/>
              <a:gd name="T5" fmla="*/ 3 h 61"/>
              <a:gd name="T6" fmla="*/ 19 w 36"/>
              <a:gd name="T7" fmla="*/ 6 h 61"/>
              <a:gd name="T8" fmla="*/ 18 w 36"/>
              <a:gd name="T9" fmla="*/ 8 h 61"/>
              <a:gd name="T10" fmla="*/ 17 w 36"/>
              <a:gd name="T11" fmla="*/ 9 h 61"/>
              <a:gd name="T12" fmla="*/ 15 w 36"/>
              <a:gd name="T13" fmla="*/ 12 h 61"/>
              <a:gd name="T14" fmla="*/ 14 w 36"/>
              <a:gd name="T15" fmla="*/ 14 h 61"/>
              <a:gd name="T16" fmla="*/ 9 w 36"/>
              <a:gd name="T17" fmla="*/ 24 h 61"/>
              <a:gd name="T18" fmla="*/ 5 w 36"/>
              <a:gd name="T19" fmla="*/ 34 h 61"/>
              <a:gd name="T20" fmla="*/ 2 w 36"/>
              <a:gd name="T21" fmla="*/ 39 h 61"/>
              <a:gd name="T22" fmla="*/ 1 w 36"/>
              <a:gd name="T23" fmla="*/ 41 h 61"/>
              <a:gd name="T24" fmla="*/ 0 w 36"/>
              <a:gd name="T25" fmla="*/ 47 h 61"/>
              <a:gd name="T26" fmla="*/ 0 w 36"/>
              <a:gd name="T27" fmla="*/ 50 h 61"/>
              <a:gd name="T28" fmla="*/ 7 w 36"/>
              <a:gd name="T29" fmla="*/ 59 h 61"/>
              <a:gd name="T30" fmla="*/ 18 w 36"/>
              <a:gd name="T31" fmla="*/ 58 h 61"/>
              <a:gd name="T32" fmla="*/ 19 w 36"/>
              <a:gd name="T33" fmla="*/ 57 h 61"/>
              <a:gd name="T34" fmla="*/ 20 w 36"/>
              <a:gd name="T35" fmla="*/ 57 h 61"/>
              <a:gd name="T36" fmla="*/ 28 w 36"/>
              <a:gd name="T37" fmla="*/ 44 h 61"/>
              <a:gd name="T38" fmla="*/ 32 w 36"/>
              <a:gd name="T39" fmla="*/ 33 h 61"/>
              <a:gd name="T40" fmla="*/ 35 w 36"/>
              <a:gd name="T41" fmla="*/ 21 h 61"/>
              <a:gd name="T42" fmla="*/ 36 w 36"/>
              <a:gd name="T43" fmla="*/ 13 h 61"/>
              <a:gd name="T44" fmla="*/ 36 w 36"/>
              <a:gd name="T45" fmla="*/ 13 h 61"/>
              <a:gd name="T46" fmla="*/ 36 w 36"/>
              <a:gd name="T47" fmla="*/ 1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 h="61">
                <a:moveTo>
                  <a:pt x="36" y="11"/>
                </a:moveTo>
                <a:cubicBezTo>
                  <a:pt x="36" y="9"/>
                  <a:pt x="35" y="8"/>
                  <a:pt x="35" y="6"/>
                </a:cubicBezTo>
                <a:cubicBezTo>
                  <a:pt x="33" y="2"/>
                  <a:pt x="26" y="0"/>
                  <a:pt x="22" y="3"/>
                </a:cubicBezTo>
                <a:cubicBezTo>
                  <a:pt x="21" y="4"/>
                  <a:pt x="20" y="5"/>
                  <a:pt x="19" y="6"/>
                </a:cubicBezTo>
                <a:cubicBezTo>
                  <a:pt x="19" y="7"/>
                  <a:pt x="19" y="7"/>
                  <a:pt x="18" y="8"/>
                </a:cubicBezTo>
                <a:cubicBezTo>
                  <a:pt x="18" y="8"/>
                  <a:pt x="18" y="9"/>
                  <a:pt x="17" y="9"/>
                </a:cubicBezTo>
                <a:cubicBezTo>
                  <a:pt x="16" y="10"/>
                  <a:pt x="16" y="11"/>
                  <a:pt x="15" y="12"/>
                </a:cubicBezTo>
                <a:cubicBezTo>
                  <a:pt x="15" y="13"/>
                  <a:pt x="15" y="13"/>
                  <a:pt x="14" y="14"/>
                </a:cubicBezTo>
                <a:cubicBezTo>
                  <a:pt x="13" y="17"/>
                  <a:pt x="11" y="21"/>
                  <a:pt x="9" y="24"/>
                </a:cubicBezTo>
                <a:cubicBezTo>
                  <a:pt x="8" y="27"/>
                  <a:pt x="6" y="31"/>
                  <a:pt x="5" y="34"/>
                </a:cubicBezTo>
                <a:cubicBezTo>
                  <a:pt x="4" y="36"/>
                  <a:pt x="3" y="37"/>
                  <a:pt x="2" y="39"/>
                </a:cubicBezTo>
                <a:cubicBezTo>
                  <a:pt x="2" y="40"/>
                  <a:pt x="1" y="41"/>
                  <a:pt x="1" y="41"/>
                </a:cubicBezTo>
                <a:cubicBezTo>
                  <a:pt x="0" y="43"/>
                  <a:pt x="0" y="45"/>
                  <a:pt x="0" y="47"/>
                </a:cubicBezTo>
                <a:cubicBezTo>
                  <a:pt x="0" y="48"/>
                  <a:pt x="0" y="49"/>
                  <a:pt x="0" y="50"/>
                </a:cubicBezTo>
                <a:cubicBezTo>
                  <a:pt x="0" y="54"/>
                  <a:pt x="4" y="58"/>
                  <a:pt x="7" y="59"/>
                </a:cubicBezTo>
                <a:cubicBezTo>
                  <a:pt x="11" y="61"/>
                  <a:pt x="15" y="60"/>
                  <a:pt x="18" y="58"/>
                </a:cubicBezTo>
                <a:cubicBezTo>
                  <a:pt x="16" y="59"/>
                  <a:pt x="16" y="59"/>
                  <a:pt x="19" y="57"/>
                </a:cubicBezTo>
                <a:lnTo>
                  <a:pt x="20" y="57"/>
                </a:lnTo>
                <a:cubicBezTo>
                  <a:pt x="24" y="54"/>
                  <a:pt x="26" y="49"/>
                  <a:pt x="28" y="44"/>
                </a:cubicBezTo>
                <a:cubicBezTo>
                  <a:pt x="29" y="41"/>
                  <a:pt x="31" y="37"/>
                  <a:pt x="32" y="33"/>
                </a:cubicBezTo>
                <a:cubicBezTo>
                  <a:pt x="34" y="29"/>
                  <a:pt x="35" y="25"/>
                  <a:pt x="35" y="21"/>
                </a:cubicBezTo>
                <a:cubicBezTo>
                  <a:pt x="36" y="18"/>
                  <a:pt x="36" y="16"/>
                  <a:pt x="36" y="13"/>
                </a:cubicBezTo>
                <a:cubicBezTo>
                  <a:pt x="36" y="13"/>
                  <a:pt x="36" y="13"/>
                  <a:pt x="36" y="13"/>
                </a:cubicBezTo>
                <a:cubicBezTo>
                  <a:pt x="36" y="12"/>
                  <a:pt x="36" y="11"/>
                  <a:pt x="36"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27" name="Freeform 2663"/>
          <p:cNvSpPr>
            <a:spLocks/>
          </p:cNvSpPr>
          <p:nvPr userDrawn="1"/>
        </p:nvSpPr>
        <p:spPr bwMode="auto">
          <a:xfrm>
            <a:off x="7678266" y="4558999"/>
            <a:ext cx="21442" cy="24505"/>
          </a:xfrm>
          <a:custGeom>
            <a:avLst/>
            <a:gdLst>
              <a:gd name="T0" fmla="*/ 30 w 35"/>
              <a:gd name="T1" fmla="*/ 2 h 42"/>
              <a:gd name="T2" fmla="*/ 26 w 35"/>
              <a:gd name="T3" fmla="*/ 0 h 42"/>
              <a:gd name="T4" fmla="*/ 20 w 35"/>
              <a:gd name="T5" fmla="*/ 2 h 42"/>
              <a:gd name="T6" fmla="*/ 18 w 35"/>
              <a:gd name="T7" fmla="*/ 4 h 42"/>
              <a:gd name="T8" fmla="*/ 20 w 35"/>
              <a:gd name="T9" fmla="*/ 2 h 42"/>
              <a:gd name="T10" fmla="*/ 8 w 35"/>
              <a:gd name="T11" fmla="*/ 14 h 42"/>
              <a:gd name="T12" fmla="*/ 4 w 35"/>
              <a:gd name="T13" fmla="*/ 20 h 42"/>
              <a:gd name="T14" fmla="*/ 1 w 35"/>
              <a:gd name="T15" fmla="*/ 25 h 42"/>
              <a:gd name="T16" fmla="*/ 0 w 35"/>
              <a:gd name="T17" fmla="*/ 30 h 42"/>
              <a:gd name="T18" fmla="*/ 1 w 35"/>
              <a:gd name="T19" fmla="*/ 36 h 42"/>
              <a:gd name="T20" fmla="*/ 6 w 35"/>
              <a:gd name="T21" fmla="*/ 41 h 42"/>
              <a:gd name="T22" fmla="*/ 12 w 35"/>
              <a:gd name="T23" fmla="*/ 42 h 42"/>
              <a:gd name="T24" fmla="*/ 24 w 35"/>
              <a:gd name="T25" fmla="*/ 34 h 42"/>
              <a:gd name="T26" fmla="*/ 29 w 35"/>
              <a:gd name="T27" fmla="*/ 27 h 42"/>
              <a:gd name="T28" fmla="*/ 31 w 35"/>
              <a:gd name="T29" fmla="*/ 23 h 42"/>
              <a:gd name="T30" fmla="*/ 33 w 35"/>
              <a:gd name="T31" fmla="*/ 20 h 42"/>
              <a:gd name="T32" fmla="*/ 34 w 35"/>
              <a:gd name="T33" fmla="*/ 17 h 42"/>
              <a:gd name="T34" fmla="*/ 35 w 35"/>
              <a:gd name="T35" fmla="*/ 11 h 42"/>
              <a:gd name="T36" fmla="*/ 30 w 35"/>
              <a:gd name="T37"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 h="42">
                <a:moveTo>
                  <a:pt x="30" y="2"/>
                </a:moveTo>
                <a:cubicBezTo>
                  <a:pt x="29" y="1"/>
                  <a:pt x="27" y="0"/>
                  <a:pt x="26" y="0"/>
                </a:cubicBezTo>
                <a:cubicBezTo>
                  <a:pt x="23" y="0"/>
                  <a:pt x="22" y="1"/>
                  <a:pt x="20" y="2"/>
                </a:cubicBezTo>
                <a:lnTo>
                  <a:pt x="18" y="4"/>
                </a:lnTo>
                <a:cubicBezTo>
                  <a:pt x="18" y="3"/>
                  <a:pt x="19" y="3"/>
                  <a:pt x="20" y="2"/>
                </a:cubicBezTo>
                <a:cubicBezTo>
                  <a:pt x="15" y="5"/>
                  <a:pt x="11" y="10"/>
                  <a:pt x="8" y="14"/>
                </a:cubicBezTo>
                <a:lnTo>
                  <a:pt x="4" y="20"/>
                </a:lnTo>
                <a:cubicBezTo>
                  <a:pt x="3" y="21"/>
                  <a:pt x="2" y="23"/>
                  <a:pt x="1" y="25"/>
                </a:cubicBezTo>
                <a:cubicBezTo>
                  <a:pt x="0" y="26"/>
                  <a:pt x="0" y="28"/>
                  <a:pt x="0" y="30"/>
                </a:cubicBezTo>
                <a:cubicBezTo>
                  <a:pt x="0" y="32"/>
                  <a:pt x="0" y="34"/>
                  <a:pt x="1" y="36"/>
                </a:cubicBezTo>
                <a:cubicBezTo>
                  <a:pt x="2" y="38"/>
                  <a:pt x="4" y="39"/>
                  <a:pt x="6" y="41"/>
                </a:cubicBezTo>
                <a:cubicBezTo>
                  <a:pt x="8" y="42"/>
                  <a:pt x="10" y="42"/>
                  <a:pt x="12" y="42"/>
                </a:cubicBezTo>
                <a:cubicBezTo>
                  <a:pt x="18" y="42"/>
                  <a:pt x="21" y="38"/>
                  <a:pt x="24" y="34"/>
                </a:cubicBezTo>
                <a:cubicBezTo>
                  <a:pt x="26" y="32"/>
                  <a:pt x="27" y="30"/>
                  <a:pt x="29" y="27"/>
                </a:cubicBezTo>
                <a:cubicBezTo>
                  <a:pt x="29" y="26"/>
                  <a:pt x="30" y="24"/>
                  <a:pt x="31" y="23"/>
                </a:cubicBezTo>
                <a:cubicBezTo>
                  <a:pt x="32" y="22"/>
                  <a:pt x="32" y="21"/>
                  <a:pt x="33" y="20"/>
                </a:cubicBezTo>
                <a:cubicBezTo>
                  <a:pt x="33" y="19"/>
                  <a:pt x="33" y="18"/>
                  <a:pt x="34" y="17"/>
                </a:cubicBezTo>
                <a:cubicBezTo>
                  <a:pt x="34" y="15"/>
                  <a:pt x="34" y="13"/>
                  <a:pt x="35" y="11"/>
                </a:cubicBezTo>
                <a:cubicBezTo>
                  <a:pt x="35" y="7"/>
                  <a:pt x="33" y="4"/>
                  <a:pt x="3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28" name="Freeform 2664"/>
          <p:cNvSpPr>
            <a:spLocks/>
          </p:cNvSpPr>
          <p:nvPr userDrawn="1"/>
        </p:nvSpPr>
        <p:spPr bwMode="auto">
          <a:xfrm>
            <a:off x="7639975" y="4604944"/>
            <a:ext cx="194508" cy="278742"/>
          </a:xfrm>
          <a:custGeom>
            <a:avLst/>
            <a:gdLst>
              <a:gd name="T0" fmla="*/ 122 w 325"/>
              <a:gd name="T1" fmla="*/ 463 h 469"/>
              <a:gd name="T2" fmla="*/ 136 w 325"/>
              <a:gd name="T3" fmla="*/ 455 h 469"/>
              <a:gd name="T4" fmla="*/ 150 w 325"/>
              <a:gd name="T5" fmla="*/ 433 h 469"/>
              <a:gd name="T6" fmla="*/ 146 w 325"/>
              <a:gd name="T7" fmla="*/ 443 h 469"/>
              <a:gd name="T8" fmla="*/ 148 w 325"/>
              <a:gd name="T9" fmla="*/ 407 h 469"/>
              <a:gd name="T10" fmla="*/ 145 w 325"/>
              <a:gd name="T11" fmla="*/ 395 h 469"/>
              <a:gd name="T12" fmla="*/ 139 w 325"/>
              <a:gd name="T13" fmla="*/ 384 h 469"/>
              <a:gd name="T14" fmla="*/ 137 w 325"/>
              <a:gd name="T15" fmla="*/ 381 h 469"/>
              <a:gd name="T16" fmla="*/ 144 w 325"/>
              <a:gd name="T17" fmla="*/ 380 h 469"/>
              <a:gd name="T18" fmla="*/ 211 w 325"/>
              <a:gd name="T19" fmla="*/ 369 h 469"/>
              <a:gd name="T20" fmla="*/ 309 w 325"/>
              <a:gd name="T21" fmla="*/ 274 h 469"/>
              <a:gd name="T22" fmla="*/ 311 w 325"/>
              <a:gd name="T23" fmla="*/ 145 h 469"/>
              <a:gd name="T24" fmla="*/ 253 w 325"/>
              <a:gd name="T25" fmla="*/ 36 h 469"/>
              <a:gd name="T26" fmla="*/ 174 w 325"/>
              <a:gd name="T27" fmla="*/ 18 h 469"/>
              <a:gd name="T28" fmla="*/ 156 w 325"/>
              <a:gd name="T29" fmla="*/ 97 h 469"/>
              <a:gd name="T30" fmla="*/ 180 w 325"/>
              <a:gd name="T31" fmla="*/ 137 h 469"/>
              <a:gd name="T32" fmla="*/ 185 w 325"/>
              <a:gd name="T33" fmla="*/ 148 h 469"/>
              <a:gd name="T34" fmla="*/ 186 w 325"/>
              <a:gd name="T35" fmla="*/ 150 h 469"/>
              <a:gd name="T36" fmla="*/ 195 w 325"/>
              <a:gd name="T37" fmla="*/ 170 h 469"/>
              <a:gd name="T38" fmla="*/ 201 w 325"/>
              <a:gd name="T39" fmla="*/ 192 h 469"/>
              <a:gd name="T40" fmla="*/ 202 w 325"/>
              <a:gd name="T41" fmla="*/ 193 h 469"/>
              <a:gd name="T42" fmla="*/ 203 w 325"/>
              <a:gd name="T43" fmla="*/ 203 h 469"/>
              <a:gd name="T44" fmla="*/ 203 w 325"/>
              <a:gd name="T45" fmla="*/ 214 h 469"/>
              <a:gd name="T46" fmla="*/ 198 w 325"/>
              <a:gd name="T47" fmla="*/ 233 h 469"/>
              <a:gd name="T48" fmla="*/ 194 w 325"/>
              <a:gd name="T49" fmla="*/ 242 h 469"/>
              <a:gd name="T50" fmla="*/ 194 w 325"/>
              <a:gd name="T51" fmla="*/ 242 h 469"/>
              <a:gd name="T52" fmla="*/ 189 w 325"/>
              <a:gd name="T53" fmla="*/ 249 h 469"/>
              <a:gd name="T54" fmla="*/ 191 w 325"/>
              <a:gd name="T55" fmla="*/ 247 h 469"/>
              <a:gd name="T56" fmla="*/ 188 w 325"/>
              <a:gd name="T57" fmla="*/ 249 h 469"/>
              <a:gd name="T58" fmla="*/ 188 w 325"/>
              <a:gd name="T59" fmla="*/ 250 h 469"/>
              <a:gd name="T60" fmla="*/ 183 w 325"/>
              <a:gd name="T61" fmla="*/ 253 h 469"/>
              <a:gd name="T62" fmla="*/ 183 w 325"/>
              <a:gd name="T63" fmla="*/ 253 h 469"/>
              <a:gd name="T64" fmla="*/ 183 w 325"/>
              <a:gd name="T65" fmla="*/ 253 h 469"/>
              <a:gd name="T66" fmla="*/ 181 w 325"/>
              <a:gd name="T67" fmla="*/ 254 h 469"/>
              <a:gd name="T68" fmla="*/ 182 w 325"/>
              <a:gd name="T69" fmla="*/ 253 h 469"/>
              <a:gd name="T70" fmla="*/ 172 w 325"/>
              <a:gd name="T71" fmla="*/ 256 h 469"/>
              <a:gd name="T72" fmla="*/ 168 w 325"/>
              <a:gd name="T73" fmla="*/ 258 h 469"/>
              <a:gd name="T74" fmla="*/ 160 w 325"/>
              <a:gd name="T75" fmla="*/ 259 h 469"/>
              <a:gd name="T76" fmla="*/ 136 w 325"/>
              <a:gd name="T77" fmla="*/ 261 h 469"/>
              <a:gd name="T78" fmla="*/ 130 w 325"/>
              <a:gd name="T79" fmla="*/ 261 h 469"/>
              <a:gd name="T80" fmla="*/ 141 w 325"/>
              <a:gd name="T81" fmla="*/ 243 h 469"/>
              <a:gd name="T82" fmla="*/ 153 w 325"/>
              <a:gd name="T83" fmla="*/ 198 h 469"/>
              <a:gd name="T84" fmla="*/ 111 w 325"/>
              <a:gd name="T85" fmla="*/ 169 h 469"/>
              <a:gd name="T86" fmla="*/ 75 w 325"/>
              <a:gd name="T87" fmla="*/ 195 h 469"/>
              <a:gd name="T88" fmla="*/ 53 w 325"/>
              <a:gd name="T89" fmla="*/ 223 h 469"/>
              <a:gd name="T90" fmla="*/ 32 w 325"/>
              <a:gd name="T91" fmla="*/ 250 h 469"/>
              <a:gd name="T92" fmla="*/ 6 w 325"/>
              <a:gd name="T93" fmla="*/ 285 h 469"/>
              <a:gd name="T94" fmla="*/ 2 w 325"/>
              <a:gd name="T95" fmla="*/ 310 h 469"/>
              <a:gd name="T96" fmla="*/ 2 w 325"/>
              <a:gd name="T97" fmla="*/ 314 h 469"/>
              <a:gd name="T98" fmla="*/ 3 w 325"/>
              <a:gd name="T99" fmla="*/ 323 h 469"/>
              <a:gd name="T100" fmla="*/ 12 w 325"/>
              <a:gd name="T101" fmla="*/ 351 h 469"/>
              <a:gd name="T102" fmla="*/ 22 w 325"/>
              <a:gd name="T103" fmla="*/ 369 h 469"/>
              <a:gd name="T104" fmla="*/ 44 w 325"/>
              <a:gd name="T105" fmla="*/ 408 h 469"/>
              <a:gd name="T106" fmla="*/ 55 w 325"/>
              <a:gd name="T107" fmla="*/ 425 h 469"/>
              <a:gd name="T108" fmla="*/ 74 w 325"/>
              <a:gd name="T109" fmla="*/ 450 h 469"/>
              <a:gd name="T110" fmla="*/ 122 w 325"/>
              <a:gd name="T111" fmla="*/ 463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5" h="469">
                <a:moveTo>
                  <a:pt x="122" y="463"/>
                </a:moveTo>
                <a:cubicBezTo>
                  <a:pt x="127" y="461"/>
                  <a:pt x="132" y="459"/>
                  <a:pt x="136" y="455"/>
                </a:cubicBezTo>
                <a:cubicBezTo>
                  <a:pt x="144" y="449"/>
                  <a:pt x="147" y="441"/>
                  <a:pt x="150" y="433"/>
                </a:cubicBezTo>
                <a:cubicBezTo>
                  <a:pt x="148" y="436"/>
                  <a:pt x="147" y="439"/>
                  <a:pt x="146" y="443"/>
                </a:cubicBezTo>
                <a:cubicBezTo>
                  <a:pt x="153" y="431"/>
                  <a:pt x="151" y="420"/>
                  <a:pt x="148" y="407"/>
                </a:cubicBezTo>
                <a:cubicBezTo>
                  <a:pt x="148" y="403"/>
                  <a:pt x="147" y="399"/>
                  <a:pt x="145" y="395"/>
                </a:cubicBezTo>
                <a:cubicBezTo>
                  <a:pt x="143" y="391"/>
                  <a:pt x="141" y="388"/>
                  <a:pt x="139" y="384"/>
                </a:cubicBezTo>
                <a:lnTo>
                  <a:pt x="137" y="381"/>
                </a:lnTo>
                <a:cubicBezTo>
                  <a:pt x="140" y="381"/>
                  <a:pt x="142" y="380"/>
                  <a:pt x="144" y="380"/>
                </a:cubicBezTo>
                <a:cubicBezTo>
                  <a:pt x="166" y="379"/>
                  <a:pt x="189" y="376"/>
                  <a:pt x="211" y="369"/>
                </a:cubicBezTo>
                <a:cubicBezTo>
                  <a:pt x="258" y="356"/>
                  <a:pt x="293" y="320"/>
                  <a:pt x="309" y="274"/>
                </a:cubicBezTo>
                <a:cubicBezTo>
                  <a:pt x="325" y="232"/>
                  <a:pt x="324" y="188"/>
                  <a:pt x="311" y="145"/>
                </a:cubicBezTo>
                <a:cubicBezTo>
                  <a:pt x="299" y="105"/>
                  <a:pt x="277" y="70"/>
                  <a:pt x="253" y="36"/>
                </a:cubicBezTo>
                <a:cubicBezTo>
                  <a:pt x="237" y="11"/>
                  <a:pt x="200" y="0"/>
                  <a:pt x="174" y="18"/>
                </a:cubicBezTo>
                <a:cubicBezTo>
                  <a:pt x="148" y="36"/>
                  <a:pt x="140" y="70"/>
                  <a:pt x="156" y="97"/>
                </a:cubicBezTo>
                <a:cubicBezTo>
                  <a:pt x="165" y="111"/>
                  <a:pt x="173" y="124"/>
                  <a:pt x="180" y="137"/>
                </a:cubicBezTo>
                <a:cubicBezTo>
                  <a:pt x="182" y="141"/>
                  <a:pt x="184" y="144"/>
                  <a:pt x="185" y="148"/>
                </a:cubicBezTo>
                <a:cubicBezTo>
                  <a:pt x="186" y="148"/>
                  <a:pt x="186" y="149"/>
                  <a:pt x="186" y="150"/>
                </a:cubicBezTo>
                <a:cubicBezTo>
                  <a:pt x="190" y="156"/>
                  <a:pt x="192" y="163"/>
                  <a:pt x="195" y="170"/>
                </a:cubicBezTo>
                <a:cubicBezTo>
                  <a:pt x="197" y="177"/>
                  <a:pt x="199" y="184"/>
                  <a:pt x="201" y="192"/>
                </a:cubicBezTo>
                <a:cubicBezTo>
                  <a:pt x="201" y="192"/>
                  <a:pt x="201" y="192"/>
                  <a:pt x="202" y="193"/>
                </a:cubicBezTo>
                <a:cubicBezTo>
                  <a:pt x="202" y="196"/>
                  <a:pt x="202" y="200"/>
                  <a:pt x="203" y="203"/>
                </a:cubicBezTo>
                <a:cubicBezTo>
                  <a:pt x="203" y="207"/>
                  <a:pt x="203" y="210"/>
                  <a:pt x="203" y="214"/>
                </a:cubicBezTo>
                <a:cubicBezTo>
                  <a:pt x="202" y="217"/>
                  <a:pt x="198" y="230"/>
                  <a:pt x="198" y="233"/>
                </a:cubicBezTo>
                <a:cubicBezTo>
                  <a:pt x="197" y="236"/>
                  <a:pt x="196" y="239"/>
                  <a:pt x="194" y="242"/>
                </a:cubicBezTo>
                <a:cubicBezTo>
                  <a:pt x="194" y="242"/>
                  <a:pt x="194" y="242"/>
                  <a:pt x="194" y="242"/>
                </a:cubicBezTo>
                <a:cubicBezTo>
                  <a:pt x="192" y="245"/>
                  <a:pt x="190" y="247"/>
                  <a:pt x="189" y="249"/>
                </a:cubicBezTo>
                <a:cubicBezTo>
                  <a:pt x="190" y="248"/>
                  <a:pt x="191" y="247"/>
                  <a:pt x="191" y="247"/>
                </a:cubicBezTo>
                <a:cubicBezTo>
                  <a:pt x="191" y="247"/>
                  <a:pt x="190" y="248"/>
                  <a:pt x="188" y="249"/>
                </a:cubicBezTo>
                <a:cubicBezTo>
                  <a:pt x="186" y="252"/>
                  <a:pt x="186" y="251"/>
                  <a:pt x="188" y="250"/>
                </a:cubicBezTo>
                <a:cubicBezTo>
                  <a:pt x="186" y="251"/>
                  <a:pt x="184" y="252"/>
                  <a:pt x="183" y="253"/>
                </a:cubicBezTo>
                <a:cubicBezTo>
                  <a:pt x="186" y="252"/>
                  <a:pt x="190" y="251"/>
                  <a:pt x="183" y="253"/>
                </a:cubicBezTo>
                <a:cubicBezTo>
                  <a:pt x="183" y="253"/>
                  <a:pt x="183" y="253"/>
                  <a:pt x="183" y="253"/>
                </a:cubicBezTo>
                <a:cubicBezTo>
                  <a:pt x="182" y="254"/>
                  <a:pt x="181" y="254"/>
                  <a:pt x="181" y="254"/>
                </a:cubicBezTo>
                <a:cubicBezTo>
                  <a:pt x="181" y="254"/>
                  <a:pt x="181" y="254"/>
                  <a:pt x="182" y="253"/>
                </a:cubicBezTo>
                <a:cubicBezTo>
                  <a:pt x="179" y="255"/>
                  <a:pt x="176" y="256"/>
                  <a:pt x="172" y="256"/>
                </a:cubicBezTo>
                <a:cubicBezTo>
                  <a:pt x="170" y="257"/>
                  <a:pt x="169" y="257"/>
                  <a:pt x="168" y="258"/>
                </a:cubicBezTo>
                <a:cubicBezTo>
                  <a:pt x="165" y="258"/>
                  <a:pt x="163" y="259"/>
                  <a:pt x="160" y="259"/>
                </a:cubicBezTo>
                <a:cubicBezTo>
                  <a:pt x="152" y="260"/>
                  <a:pt x="144" y="261"/>
                  <a:pt x="136" y="261"/>
                </a:cubicBezTo>
                <a:cubicBezTo>
                  <a:pt x="134" y="261"/>
                  <a:pt x="132" y="261"/>
                  <a:pt x="130" y="261"/>
                </a:cubicBezTo>
                <a:cubicBezTo>
                  <a:pt x="133" y="255"/>
                  <a:pt x="137" y="249"/>
                  <a:pt x="141" y="243"/>
                </a:cubicBezTo>
                <a:cubicBezTo>
                  <a:pt x="148" y="229"/>
                  <a:pt x="155" y="214"/>
                  <a:pt x="153" y="198"/>
                </a:cubicBezTo>
                <a:cubicBezTo>
                  <a:pt x="150" y="177"/>
                  <a:pt x="132" y="163"/>
                  <a:pt x="111" y="169"/>
                </a:cubicBezTo>
                <a:cubicBezTo>
                  <a:pt x="96" y="173"/>
                  <a:pt x="85" y="184"/>
                  <a:pt x="75" y="195"/>
                </a:cubicBezTo>
                <a:cubicBezTo>
                  <a:pt x="68" y="204"/>
                  <a:pt x="60" y="213"/>
                  <a:pt x="53" y="223"/>
                </a:cubicBezTo>
                <a:cubicBezTo>
                  <a:pt x="46" y="232"/>
                  <a:pt x="39" y="241"/>
                  <a:pt x="32" y="250"/>
                </a:cubicBezTo>
                <a:cubicBezTo>
                  <a:pt x="23" y="261"/>
                  <a:pt x="13" y="272"/>
                  <a:pt x="6" y="285"/>
                </a:cubicBezTo>
                <a:cubicBezTo>
                  <a:pt x="2" y="293"/>
                  <a:pt x="0" y="302"/>
                  <a:pt x="2" y="310"/>
                </a:cubicBezTo>
                <a:cubicBezTo>
                  <a:pt x="2" y="312"/>
                  <a:pt x="1" y="313"/>
                  <a:pt x="2" y="314"/>
                </a:cubicBezTo>
                <a:cubicBezTo>
                  <a:pt x="2" y="317"/>
                  <a:pt x="2" y="320"/>
                  <a:pt x="3" y="323"/>
                </a:cubicBezTo>
                <a:cubicBezTo>
                  <a:pt x="4" y="334"/>
                  <a:pt x="7" y="342"/>
                  <a:pt x="12" y="351"/>
                </a:cubicBezTo>
                <a:cubicBezTo>
                  <a:pt x="16" y="357"/>
                  <a:pt x="19" y="363"/>
                  <a:pt x="22" y="369"/>
                </a:cubicBezTo>
                <a:lnTo>
                  <a:pt x="44" y="408"/>
                </a:lnTo>
                <a:cubicBezTo>
                  <a:pt x="47" y="414"/>
                  <a:pt x="51" y="419"/>
                  <a:pt x="55" y="425"/>
                </a:cubicBezTo>
                <a:cubicBezTo>
                  <a:pt x="61" y="434"/>
                  <a:pt x="66" y="443"/>
                  <a:pt x="74" y="450"/>
                </a:cubicBezTo>
                <a:cubicBezTo>
                  <a:pt x="87" y="461"/>
                  <a:pt x="104" y="469"/>
                  <a:pt x="122" y="463"/>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29" name="Freeform 2665"/>
          <p:cNvSpPr>
            <a:spLocks/>
          </p:cNvSpPr>
          <p:nvPr userDrawn="1"/>
        </p:nvSpPr>
        <p:spPr bwMode="auto">
          <a:xfrm>
            <a:off x="7728805" y="4845398"/>
            <a:ext cx="0" cy="6126"/>
          </a:xfrm>
          <a:custGeom>
            <a:avLst/>
            <a:gdLst>
              <a:gd name="T0" fmla="*/ 0 w 2"/>
              <a:gd name="T1" fmla="*/ 0 h 11"/>
              <a:gd name="T2" fmla="*/ 0 w 2"/>
              <a:gd name="T3" fmla="*/ 2 h 11"/>
              <a:gd name="T4" fmla="*/ 2 w 2"/>
              <a:gd name="T5" fmla="*/ 11 h 11"/>
              <a:gd name="T6" fmla="*/ 0 w 2"/>
              <a:gd name="T7" fmla="*/ 0 h 11"/>
            </a:gdLst>
            <a:ahLst/>
            <a:cxnLst>
              <a:cxn ang="0">
                <a:pos x="T0" y="T1"/>
              </a:cxn>
              <a:cxn ang="0">
                <a:pos x="T2" y="T3"/>
              </a:cxn>
              <a:cxn ang="0">
                <a:pos x="T4" y="T5"/>
              </a:cxn>
              <a:cxn ang="0">
                <a:pos x="T6" y="T7"/>
              </a:cxn>
            </a:cxnLst>
            <a:rect l="0" t="0" r="r" b="b"/>
            <a:pathLst>
              <a:path w="2" h="11">
                <a:moveTo>
                  <a:pt x="0" y="0"/>
                </a:moveTo>
                <a:cubicBezTo>
                  <a:pt x="0" y="1"/>
                  <a:pt x="0" y="2"/>
                  <a:pt x="0" y="2"/>
                </a:cubicBezTo>
                <a:cubicBezTo>
                  <a:pt x="1" y="5"/>
                  <a:pt x="2" y="8"/>
                  <a:pt x="2" y="11"/>
                </a:cubicBezTo>
                <a:lnTo>
                  <a:pt x="0" y="0"/>
                </a:lnTo>
                <a:close/>
              </a:path>
            </a:pathLst>
          </a:custGeom>
          <a:solidFill>
            <a:srgbClr val="E42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30" name="Freeform 2666"/>
          <p:cNvSpPr>
            <a:spLocks/>
          </p:cNvSpPr>
          <p:nvPr userDrawn="1"/>
        </p:nvSpPr>
        <p:spPr bwMode="auto">
          <a:xfrm>
            <a:off x="7748715" y="4755035"/>
            <a:ext cx="0"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1" y="0"/>
                </a:cubicBezTo>
                <a:cubicBezTo>
                  <a:pt x="1" y="0"/>
                  <a:pt x="1" y="0"/>
                  <a:pt x="1" y="0"/>
                </a:cubicBezTo>
                <a:close/>
              </a:path>
            </a:pathLst>
          </a:custGeom>
          <a:solidFill>
            <a:srgbClr val="E42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31" name="Freeform 2667"/>
          <p:cNvSpPr>
            <a:spLocks/>
          </p:cNvSpPr>
          <p:nvPr userDrawn="1"/>
        </p:nvSpPr>
        <p:spPr bwMode="auto">
          <a:xfrm>
            <a:off x="7751779" y="4751972"/>
            <a:ext cx="1532" cy="1532"/>
          </a:xfrm>
          <a:custGeom>
            <a:avLst/>
            <a:gdLst>
              <a:gd name="T0" fmla="*/ 1 w 1"/>
              <a:gd name="T1" fmla="*/ 0 h 1"/>
              <a:gd name="T2" fmla="*/ 1 w 1"/>
              <a:gd name="T3" fmla="*/ 0 h 1"/>
              <a:gd name="T4" fmla="*/ 0 w 1"/>
              <a:gd name="T5" fmla="*/ 1 h 1"/>
              <a:gd name="T6" fmla="*/ 0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0"/>
                  <a:pt x="1" y="0"/>
                </a:cubicBezTo>
                <a:cubicBezTo>
                  <a:pt x="0" y="0"/>
                  <a:pt x="0" y="0"/>
                  <a:pt x="0" y="1"/>
                </a:cubicBezTo>
                <a:cubicBezTo>
                  <a:pt x="0" y="1"/>
                  <a:pt x="0" y="1"/>
                  <a:pt x="0" y="0"/>
                </a:cubicBezTo>
                <a:cubicBezTo>
                  <a:pt x="0" y="0"/>
                  <a:pt x="0" y="0"/>
                  <a:pt x="1" y="0"/>
                </a:cubicBezTo>
                <a:close/>
              </a:path>
            </a:pathLst>
          </a:custGeom>
          <a:solidFill>
            <a:srgbClr val="E42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32" name="Freeform 2668"/>
          <p:cNvSpPr>
            <a:spLocks/>
          </p:cNvSpPr>
          <p:nvPr userDrawn="1"/>
        </p:nvSpPr>
        <p:spPr bwMode="auto">
          <a:xfrm>
            <a:off x="7748715" y="4755035"/>
            <a:ext cx="0"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1" y="0"/>
                </a:cubicBezTo>
                <a:cubicBezTo>
                  <a:pt x="1" y="0"/>
                  <a:pt x="1" y="0"/>
                  <a:pt x="1" y="0"/>
                </a:cubicBezTo>
                <a:close/>
              </a:path>
            </a:pathLst>
          </a:custGeom>
          <a:solidFill>
            <a:srgbClr val="E42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33" name="Freeform 2669"/>
          <p:cNvSpPr>
            <a:spLocks/>
          </p:cNvSpPr>
          <p:nvPr userDrawn="1"/>
        </p:nvSpPr>
        <p:spPr bwMode="auto">
          <a:xfrm>
            <a:off x="7751779" y="4751972"/>
            <a:ext cx="1532" cy="1532"/>
          </a:xfrm>
          <a:custGeom>
            <a:avLst/>
            <a:gdLst>
              <a:gd name="T0" fmla="*/ 1 w 1"/>
              <a:gd name="T1" fmla="*/ 0 h 1"/>
              <a:gd name="T2" fmla="*/ 1 w 1"/>
              <a:gd name="T3" fmla="*/ 0 h 1"/>
              <a:gd name="T4" fmla="*/ 0 w 1"/>
              <a:gd name="T5" fmla="*/ 1 h 1"/>
              <a:gd name="T6" fmla="*/ 0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0"/>
                  <a:pt x="1" y="0"/>
                </a:cubicBezTo>
                <a:cubicBezTo>
                  <a:pt x="0" y="0"/>
                  <a:pt x="0" y="0"/>
                  <a:pt x="0" y="1"/>
                </a:cubicBezTo>
                <a:cubicBezTo>
                  <a:pt x="0" y="1"/>
                  <a:pt x="0" y="1"/>
                  <a:pt x="0" y="0"/>
                </a:cubicBezTo>
                <a:cubicBezTo>
                  <a:pt x="0" y="0"/>
                  <a:pt x="0" y="0"/>
                  <a:pt x="1" y="0"/>
                </a:cubicBezTo>
                <a:close/>
              </a:path>
            </a:pathLst>
          </a:custGeom>
          <a:solidFill>
            <a:srgbClr val="E42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34" name="Freeform 2670"/>
          <p:cNvSpPr>
            <a:spLocks/>
          </p:cNvSpPr>
          <p:nvPr userDrawn="1"/>
        </p:nvSpPr>
        <p:spPr bwMode="auto">
          <a:xfrm>
            <a:off x="7641508" y="4614133"/>
            <a:ext cx="153155" cy="179192"/>
          </a:xfrm>
          <a:custGeom>
            <a:avLst/>
            <a:gdLst>
              <a:gd name="T0" fmla="*/ 84 w 256"/>
              <a:gd name="T1" fmla="*/ 268 h 301"/>
              <a:gd name="T2" fmla="*/ 181 w 256"/>
              <a:gd name="T3" fmla="*/ 290 h 301"/>
              <a:gd name="T4" fmla="*/ 250 w 256"/>
              <a:gd name="T5" fmla="*/ 213 h 301"/>
              <a:gd name="T6" fmla="*/ 217 w 256"/>
              <a:gd name="T7" fmla="*/ 99 h 301"/>
              <a:gd name="T8" fmla="*/ 173 w 256"/>
              <a:gd name="T9" fmla="*/ 0 h 301"/>
              <a:gd name="T10" fmla="*/ 171 w 256"/>
              <a:gd name="T11" fmla="*/ 1 h 301"/>
              <a:gd name="T12" fmla="*/ 153 w 256"/>
              <a:gd name="T13" fmla="*/ 80 h 301"/>
              <a:gd name="T14" fmla="*/ 177 w 256"/>
              <a:gd name="T15" fmla="*/ 120 h 301"/>
              <a:gd name="T16" fmla="*/ 182 w 256"/>
              <a:gd name="T17" fmla="*/ 131 h 301"/>
              <a:gd name="T18" fmla="*/ 183 w 256"/>
              <a:gd name="T19" fmla="*/ 133 h 301"/>
              <a:gd name="T20" fmla="*/ 192 w 256"/>
              <a:gd name="T21" fmla="*/ 153 h 301"/>
              <a:gd name="T22" fmla="*/ 198 w 256"/>
              <a:gd name="T23" fmla="*/ 175 h 301"/>
              <a:gd name="T24" fmla="*/ 199 w 256"/>
              <a:gd name="T25" fmla="*/ 176 h 301"/>
              <a:gd name="T26" fmla="*/ 200 w 256"/>
              <a:gd name="T27" fmla="*/ 186 h 301"/>
              <a:gd name="T28" fmla="*/ 200 w 256"/>
              <a:gd name="T29" fmla="*/ 197 h 301"/>
              <a:gd name="T30" fmla="*/ 195 w 256"/>
              <a:gd name="T31" fmla="*/ 216 h 301"/>
              <a:gd name="T32" fmla="*/ 191 w 256"/>
              <a:gd name="T33" fmla="*/ 225 h 301"/>
              <a:gd name="T34" fmla="*/ 191 w 256"/>
              <a:gd name="T35" fmla="*/ 225 h 301"/>
              <a:gd name="T36" fmla="*/ 186 w 256"/>
              <a:gd name="T37" fmla="*/ 232 h 301"/>
              <a:gd name="T38" fmla="*/ 188 w 256"/>
              <a:gd name="T39" fmla="*/ 230 h 301"/>
              <a:gd name="T40" fmla="*/ 185 w 256"/>
              <a:gd name="T41" fmla="*/ 232 h 301"/>
              <a:gd name="T42" fmla="*/ 185 w 256"/>
              <a:gd name="T43" fmla="*/ 233 h 301"/>
              <a:gd name="T44" fmla="*/ 180 w 256"/>
              <a:gd name="T45" fmla="*/ 236 h 301"/>
              <a:gd name="T46" fmla="*/ 180 w 256"/>
              <a:gd name="T47" fmla="*/ 236 h 301"/>
              <a:gd name="T48" fmla="*/ 180 w 256"/>
              <a:gd name="T49" fmla="*/ 236 h 301"/>
              <a:gd name="T50" fmla="*/ 178 w 256"/>
              <a:gd name="T51" fmla="*/ 237 h 301"/>
              <a:gd name="T52" fmla="*/ 179 w 256"/>
              <a:gd name="T53" fmla="*/ 236 h 301"/>
              <a:gd name="T54" fmla="*/ 169 w 256"/>
              <a:gd name="T55" fmla="*/ 239 h 301"/>
              <a:gd name="T56" fmla="*/ 165 w 256"/>
              <a:gd name="T57" fmla="*/ 241 h 301"/>
              <a:gd name="T58" fmla="*/ 157 w 256"/>
              <a:gd name="T59" fmla="*/ 242 h 301"/>
              <a:gd name="T60" fmla="*/ 133 w 256"/>
              <a:gd name="T61" fmla="*/ 244 h 301"/>
              <a:gd name="T62" fmla="*/ 127 w 256"/>
              <a:gd name="T63" fmla="*/ 244 h 301"/>
              <a:gd name="T64" fmla="*/ 138 w 256"/>
              <a:gd name="T65" fmla="*/ 226 h 301"/>
              <a:gd name="T66" fmla="*/ 150 w 256"/>
              <a:gd name="T67" fmla="*/ 181 h 301"/>
              <a:gd name="T68" fmla="*/ 108 w 256"/>
              <a:gd name="T69" fmla="*/ 152 h 301"/>
              <a:gd name="T70" fmla="*/ 72 w 256"/>
              <a:gd name="T71" fmla="*/ 178 h 301"/>
              <a:gd name="T72" fmla="*/ 50 w 256"/>
              <a:gd name="T73" fmla="*/ 206 h 301"/>
              <a:gd name="T74" fmla="*/ 29 w 256"/>
              <a:gd name="T75" fmla="*/ 233 h 301"/>
              <a:gd name="T76" fmla="*/ 3 w 256"/>
              <a:gd name="T77" fmla="*/ 268 h 301"/>
              <a:gd name="T78" fmla="*/ 0 w 256"/>
              <a:gd name="T79" fmla="*/ 277 h 301"/>
              <a:gd name="T80" fmla="*/ 84 w 256"/>
              <a:gd name="T81" fmla="*/ 26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 h="301">
                <a:moveTo>
                  <a:pt x="84" y="268"/>
                </a:moveTo>
                <a:cubicBezTo>
                  <a:pt x="121" y="290"/>
                  <a:pt x="135" y="301"/>
                  <a:pt x="181" y="290"/>
                </a:cubicBezTo>
                <a:cubicBezTo>
                  <a:pt x="223" y="279"/>
                  <a:pt x="244" y="255"/>
                  <a:pt x="250" y="213"/>
                </a:cubicBezTo>
                <a:cubicBezTo>
                  <a:pt x="256" y="169"/>
                  <a:pt x="238" y="135"/>
                  <a:pt x="217" y="99"/>
                </a:cubicBezTo>
                <a:cubicBezTo>
                  <a:pt x="204" y="77"/>
                  <a:pt x="174" y="31"/>
                  <a:pt x="173" y="0"/>
                </a:cubicBezTo>
                <a:cubicBezTo>
                  <a:pt x="173" y="0"/>
                  <a:pt x="172" y="1"/>
                  <a:pt x="171" y="1"/>
                </a:cubicBezTo>
                <a:cubicBezTo>
                  <a:pt x="145" y="19"/>
                  <a:pt x="137" y="53"/>
                  <a:pt x="153" y="80"/>
                </a:cubicBezTo>
                <a:cubicBezTo>
                  <a:pt x="162" y="94"/>
                  <a:pt x="170" y="107"/>
                  <a:pt x="177" y="120"/>
                </a:cubicBezTo>
                <a:cubicBezTo>
                  <a:pt x="179" y="124"/>
                  <a:pt x="181" y="127"/>
                  <a:pt x="182" y="131"/>
                </a:cubicBezTo>
                <a:cubicBezTo>
                  <a:pt x="183" y="131"/>
                  <a:pt x="183" y="132"/>
                  <a:pt x="183" y="133"/>
                </a:cubicBezTo>
                <a:cubicBezTo>
                  <a:pt x="187" y="139"/>
                  <a:pt x="189" y="146"/>
                  <a:pt x="192" y="153"/>
                </a:cubicBezTo>
                <a:cubicBezTo>
                  <a:pt x="194" y="160"/>
                  <a:pt x="196" y="167"/>
                  <a:pt x="198" y="175"/>
                </a:cubicBezTo>
                <a:cubicBezTo>
                  <a:pt x="198" y="175"/>
                  <a:pt x="198" y="175"/>
                  <a:pt x="199" y="176"/>
                </a:cubicBezTo>
                <a:cubicBezTo>
                  <a:pt x="199" y="179"/>
                  <a:pt x="199" y="183"/>
                  <a:pt x="200" y="186"/>
                </a:cubicBezTo>
                <a:cubicBezTo>
                  <a:pt x="200" y="190"/>
                  <a:pt x="199" y="193"/>
                  <a:pt x="200" y="197"/>
                </a:cubicBezTo>
                <a:cubicBezTo>
                  <a:pt x="199" y="200"/>
                  <a:pt x="195" y="213"/>
                  <a:pt x="195" y="216"/>
                </a:cubicBezTo>
                <a:cubicBezTo>
                  <a:pt x="194" y="219"/>
                  <a:pt x="192" y="222"/>
                  <a:pt x="191" y="225"/>
                </a:cubicBezTo>
                <a:cubicBezTo>
                  <a:pt x="191" y="225"/>
                  <a:pt x="191" y="225"/>
                  <a:pt x="191" y="225"/>
                </a:cubicBezTo>
                <a:cubicBezTo>
                  <a:pt x="189" y="228"/>
                  <a:pt x="187" y="230"/>
                  <a:pt x="186" y="232"/>
                </a:cubicBezTo>
                <a:cubicBezTo>
                  <a:pt x="187" y="231"/>
                  <a:pt x="188" y="230"/>
                  <a:pt x="188" y="230"/>
                </a:cubicBezTo>
                <a:cubicBezTo>
                  <a:pt x="188" y="230"/>
                  <a:pt x="187" y="231"/>
                  <a:pt x="185" y="232"/>
                </a:cubicBezTo>
                <a:cubicBezTo>
                  <a:pt x="183" y="235"/>
                  <a:pt x="183" y="234"/>
                  <a:pt x="185" y="233"/>
                </a:cubicBezTo>
                <a:cubicBezTo>
                  <a:pt x="183" y="234"/>
                  <a:pt x="181" y="235"/>
                  <a:pt x="180" y="236"/>
                </a:cubicBezTo>
                <a:cubicBezTo>
                  <a:pt x="183" y="235"/>
                  <a:pt x="187" y="234"/>
                  <a:pt x="180" y="236"/>
                </a:cubicBezTo>
                <a:cubicBezTo>
                  <a:pt x="180" y="236"/>
                  <a:pt x="180" y="236"/>
                  <a:pt x="180" y="236"/>
                </a:cubicBezTo>
                <a:cubicBezTo>
                  <a:pt x="179" y="237"/>
                  <a:pt x="178" y="237"/>
                  <a:pt x="178" y="237"/>
                </a:cubicBezTo>
                <a:cubicBezTo>
                  <a:pt x="178" y="237"/>
                  <a:pt x="178" y="237"/>
                  <a:pt x="179" y="236"/>
                </a:cubicBezTo>
                <a:cubicBezTo>
                  <a:pt x="176" y="238"/>
                  <a:pt x="173" y="239"/>
                  <a:pt x="169" y="239"/>
                </a:cubicBezTo>
                <a:cubicBezTo>
                  <a:pt x="167" y="240"/>
                  <a:pt x="166" y="240"/>
                  <a:pt x="165" y="241"/>
                </a:cubicBezTo>
                <a:cubicBezTo>
                  <a:pt x="162" y="241"/>
                  <a:pt x="160" y="241"/>
                  <a:pt x="157" y="242"/>
                </a:cubicBezTo>
                <a:cubicBezTo>
                  <a:pt x="149" y="243"/>
                  <a:pt x="141" y="244"/>
                  <a:pt x="133" y="244"/>
                </a:cubicBezTo>
                <a:cubicBezTo>
                  <a:pt x="131" y="244"/>
                  <a:pt x="129" y="244"/>
                  <a:pt x="127" y="244"/>
                </a:cubicBezTo>
                <a:cubicBezTo>
                  <a:pt x="130" y="238"/>
                  <a:pt x="134" y="232"/>
                  <a:pt x="138" y="226"/>
                </a:cubicBezTo>
                <a:cubicBezTo>
                  <a:pt x="145" y="212"/>
                  <a:pt x="152" y="197"/>
                  <a:pt x="150" y="181"/>
                </a:cubicBezTo>
                <a:cubicBezTo>
                  <a:pt x="147" y="160"/>
                  <a:pt x="129" y="146"/>
                  <a:pt x="108" y="152"/>
                </a:cubicBezTo>
                <a:cubicBezTo>
                  <a:pt x="93" y="156"/>
                  <a:pt x="82" y="167"/>
                  <a:pt x="72" y="178"/>
                </a:cubicBezTo>
                <a:cubicBezTo>
                  <a:pt x="65" y="187"/>
                  <a:pt x="57" y="196"/>
                  <a:pt x="50" y="206"/>
                </a:cubicBezTo>
                <a:cubicBezTo>
                  <a:pt x="43" y="215"/>
                  <a:pt x="36" y="224"/>
                  <a:pt x="29" y="233"/>
                </a:cubicBezTo>
                <a:cubicBezTo>
                  <a:pt x="20" y="244"/>
                  <a:pt x="10" y="255"/>
                  <a:pt x="3" y="268"/>
                </a:cubicBezTo>
                <a:cubicBezTo>
                  <a:pt x="1" y="271"/>
                  <a:pt x="0" y="274"/>
                  <a:pt x="0" y="277"/>
                </a:cubicBezTo>
                <a:cubicBezTo>
                  <a:pt x="26" y="258"/>
                  <a:pt x="52" y="249"/>
                  <a:pt x="84" y="268"/>
                </a:cubicBezTo>
                <a:close/>
              </a:path>
            </a:pathLst>
          </a:custGeom>
          <a:solidFill>
            <a:srgbClr val="00A6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35" name="Freeform 2671"/>
          <p:cNvSpPr>
            <a:spLocks/>
          </p:cNvSpPr>
          <p:nvPr userDrawn="1"/>
        </p:nvSpPr>
        <p:spPr bwMode="auto">
          <a:xfrm>
            <a:off x="7675202" y="4825487"/>
            <a:ext cx="26037" cy="33694"/>
          </a:xfrm>
          <a:custGeom>
            <a:avLst/>
            <a:gdLst>
              <a:gd name="T0" fmla="*/ 31 w 45"/>
              <a:gd name="T1" fmla="*/ 53 h 56"/>
              <a:gd name="T2" fmla="*/ 35 w 45"/>
              <a:gd name="T3" fmla="*/ 54 h 56"/>
              <a:gd name="T4" fmla="*/ 44 w 45"/>
              <a:gd name="T5" fmla="*/ 46 h 56"/>
              <a:gd name="T6" fmla="*/ 43 w 45"/>
              <a:gd name="T7" fmla="*/ 41 h 56"/>
              <a:gd name="T8" fmla="*/ 42 w 45"/>
              <a:gd name="T9" fmla="*/ 39 h 56"/>
              <a:gd name="T10" fmla="*/ 42 w 45"/>
              <a:gd name="T11" fmla="*/ 38 h 56"/>
              <a:gd name="T12" fmla="*/ 40 w 45"/>
              <a:gd name="T13" fmla="*/ 35 h 56"/>
              <a:gd name="T14" fmla="*/ 39 w 45"/>
              <a:gd name="T15" fmla="*/ 33 h 56"/>
              <a:gd name="T16" fmla="*/ 33 w 45"/>
              <a:gd name="T17" fmla="*/ 23 h 56"/>
              <a:gd name="T18" fmla="*/ 27 w 45"/>
              <a:gd name="T19" fmla="*/ 14 h 56"/>
              <a:gd name="T20" fmla="*/ 24 w 45"/>
              <a:gd name="T21" fmla="*/ 9 h 56"/>
              <a:gd name="T22" fmla="*/ 23 w 45"/>
              <a:gd name="T23" fmla="*/ 7 h 56"/>
              <a:gd name="T24" fmla="*/ 18 w 45"/>
              <a:gd name="T25" fmla="*/ 4 h 56"/>
              <a:gd name="T26" fmla="*/ 15 w 45"/>
              <a:gd name="T27" fmla="*/ 2 h 56"/>
              <a:gd name="T28" fmla="*/ 4 w 45"/>
              <a:gd name="T29" fmla="*/ 3 h 56"/>
              <a:gd name="T30" fmla="*/ 0 w 45"/>
              <a:gd name="T31" fmla="*/ 13 h 56"/>
              <a:gd name="T32" fmla="*/ 0 w 45"/>
              <a:gd name="T33" fmla="*/ 14 h 56"/>
              <a:gd name="T34" fmla="*/ 0 w 45"/>
              <a:gd name="T35" fmla="*/ 15 h 56"/>
              <a:gd name="T36" fmla="*/ 6 w 45"/>
              <a:gd name="T37" fmla="*/ 29 h 56"/>
              <a:gd name="T38" fmla="*/ 13 w 45"/>
              <a:gd name="T39" fmla="*/ 38 h 56"/>
              <a:gd name="T40" fmla="*/ 22 w 45"/>
              <a:gd name="T41" fmla="*/ 47 h 56"/>
              <a:gd name="T42" fmla="*/ 28 w 45"/>
              <a:gd name="T43" fmla="*/ 52 h 56"/>
              <a:gd name="T44" fmla="*/ 28 w 45"/>
              <a:gd name="T45" fmla="*/ 52 h 56"/>
              <a:gd name="T46" fmla="*/ 31 w 45"/>
              <a:gd name="T47"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 h="56">
                <a:moveTo>
                  <a:pt x="31" y="53"/>
                </a:moveTo>
                <a:cubicBezTo>
                  <a:pt x="32" y="54"/>
                  <a:pt x="33" y="54"/>
                  <a:pt x="35" y="54"/>
                </a:cubicBezTo>
                <a:cubicBezTo>
                  <a:pt x="39" y="56"/>
                  <a:pt x="45" y="50"/>
                  <a:pt x="44" y="46"/>
                </a:cubicBezTo>
                <a:cubicBezTo>
                  <a:pt x="44" y="44"/>
                  <a:pt x="44" y="43"/>
                  <a:pt x="43" y="41"/>
                </a:cubicBezTo>
                <a:cubicBezTo>
                  <a:pt x="43" y="41"/>
                  <a:pt x="42" y="40"/>
                  <a:pt x="42" y="39"/>
                </a:cubicBezTo>
                <a:cubicBezTo>
                  <a:pt x="42" y="39"/>
                  <a:pt x="42" y="38"/>
                  <a:pt x="42" y="38"/>
                </a:cubicBezTo>
                <a:cubicBezTo>
                  <a:pt x="41" y="37"/>
                  <a:pt x="41" y="36"/>
                  <a:pt x="40" y="35"/>
                </a:cubicBezTo>
                <a:cubicBezTo>
                  <a:pt x="40" y="34"/>
                  <a:pt x="39" y="34"/>
                  <a:pt x="39" y="33"/>
                </a:cubicBezTo>
                <a:cubicBezTo>
                  <a:pt x="37" y="30"/>
                  <a:pt x="35" y="27"/>
                  <a:pt x="33" y="23"/>
                </a:cubicBezTo>
                <a:cubicBezTo>
                  <a:pt x="31" y="20"/>
                  <a:pt x="29" y="17"/>
                  <a:pt x="27" y="14"/>
                </a:cubicBezTo>
                <a:cubicBezTo>
                  <a:pt x="26" y="13"/>
                  <a:pt x="25" y="11"/>
                  <a:pt x="24" y="9"/>
                </a:cubicBezTo>
                <a:cubicBezTo>
                  <a:pt x="24" y="9"/>
                  <a:pt x="23" y="8"/>
                  <a:pt x="23" y="7"/>
                </a:cubicBezTo>
                <a:cubicBezTo>
                  <a:pt x="21" y="6"/>
                  <a:pt x="20" y="4"/>
                  <a:pt x="18" y="4"/>
                </a:cubicBezTo>
                <a:cubicBezTo>
                  <a:pt x="17" y="3"/>
                  <a:pt x="16" y="2"/>
                  <a:pt x="15" y="2"/>
                </a:cubicBezTo>
                <a:cubicBezTo>
                  <a:pt x="12" y="0"/>
                  <a:pt x="7" y="1"/>
                  <a:pt x="4" y="3"/>
                </a:cubicBezTo>
                <a:cubicBezTo>
                  <a:pt x="1" y="5"/>
                  <a:pt x="0" y="9"/>
                  <a:pt x="0" y="13"/>
                </a:cubicBezTo>
                <a:cubicBezTo>
                  <a:pt x="0" y="10"/>
                  <a:pt x="0" y="11"/>
                  <a:pt x="0" y="14"/>
                </a:cubicBezTo>
                <a:cubicBezTo>
                  <a:pt x="0" y="15"/>
                  <a:pt x="0" y="15"/>
                  <a:pt x="0" y="15"/>
                </a:cubicBezTo>
                <a:cubicBezTo>
                  <a:pt x="0" y="20"/>
                  <a:pt x="3" y="25"/>
                  <a:pt x="6" y="29"/>
                </a:cubicBezTo>
                <a:cubicBezTo>
                  <a:pt x="8" y="32"/>
                  <a:pt x="11" y="35"/>
                  <a:pt x="13" y="38"/>
                </a:cubicBezTo>
                <a:cubicBezTo>
                  <a:pt x="16" y="41"/>
                  <a:pt x="19" y="44"/>
                  <a:pt x="22" y="47"/>
                </a:cubicBezTo>
                <a:cubicBezTo>
                  <a:pt x="24" y="49"/>
                  <a:pt x="26" y="51"/>
                  <a:pt x="28" y="52"/>
                </a:cubicBezTo>
                <a:cubicBezTo>
                  <a:pt x="28" y="52"/>
                  <a:pt x="28" y="52"/>
                  <a:pt x="28" y="52"/>
                </a:cubicBezTo>
                <a:cubicBezTo>
                  <a:pt x="29" y="52"/>
                  <a:pt x="30" y="53"/>
                  <a:pt x="31"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36" name="Freeform 2672"/>
          <p:cNvSpPr>
            <a:spLocks/>
          </p:cNvSpPr>
          <p:nvPr userDrawn="1"/>
        </p:nvSpPr>
        <p:spPr bwMode="auto">
          <a:xfrm>
            <a:off x="7649165" y="4788732"/>
            <a:ext cx="19911" cy="26037"/>
          </a:xfrm>
          <a:custGeom>
            <a:avLst/>
            <a:gdLst>
              <a:gd name="T0" fmla="*/ 27 w 33"/>
              <a:gd name="T1" fmla="*/ 43 h 44"/>
              <a:gd name="T2" fmla="*/ 31 w 33"/>
              <a:gd name="T3" fmla="*/ 39 h 44"/>
              <a:gd name="T4" fmla="*/ 32 w 33"/>
              <a:gd name="T5" fmla="*/ 33 h 44"/>
              <a:gd name="T6" fmla="*/ 32 w 33"/>
              <a:gd name="T7" fmla="*/ 31 h 44"/>
              <a:gd name="T8" fmla="*/ 32 w 33"/>
              <a:gd name="T9" fmla="*/ 34 h 44"/>
              <a:gd name="T10" fmla="*/ 28 w 33"/>
              <a:gd name="T11" fmla="*/ 17 h 44"/>
              <a:gd name="T12" fmla="*/ 26 w 33"/>
              <a:gd name="T13" fmla="*/ 11 h 44"/>
              <a:gd name="T14" fmla="*/ 23 w 33"/>
              <a:gd name="T15" fmla="*/ 6 h 44"/>
              <a:gd name="T16" fmla="*/ 19 w 33"/>
              <a:gd name="T17" fmla="*/ 2 h 44"/>
              <a:gd name="T18" fmla="*/ 14 w 33"/>
              <a:gd name="T19" fmla="*/ 0 h 44"/>
              <a:gd name="T20" fmla="*/ 7 w 33"/>
              <a:gd name="T21" fmla="*/ 1 h 44"/>
              <a:gd name="T22" fmla="*/ 2 w 33"/>
              <a:gd name="T23" fmla="*/ 6 h 44"/>
              <a:gd name="T24" fmla="*/ 3 w 33"/>
              <a:gd name="T25" fmla="*/ 20 h 44"/>
              <a:gd name="T26" fmla="*/ 6 w 33"/>
              <a:gd name="T27" fmla="*/ 28 h 44"/>
              <a:gd name="T28" fmla="*/ 9 w 33"/>
              <a:gd name="T29" fmla="*/ 32 h 44"/>
              <a:gd name="T30" fmla="*/ 10 w 33"/>
              <a:gd name="T31" fmla="*/ 35 h 44"/>
              <a:gd name="T32" fmla="*/ 13 w 33"/>
              <a:gd name="T33" fmla="*/ 38 h 44"/>
              <a:gd name="T34" fmla="*/ 17 w 33"/>
              <a:gd name="T35" fmla="*/ 42 h 44"/>
              <a:gd name="T36" fmla="*/ 27 w 33"/>
              <a:gd name="T37"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44">
                <a:moveTo>
                  <a:pt x="27" y="43"/>
                </a:moveTo>
                <a:cubicBezTo>
                  <a:pt x="29" y="42"/>
                  <a:pt x="30" y="41"/>
                  <a:pt x="31" y="39"/>
                </a:cubicBezTo>
                <a:cubicBezTo>
                  <a:pt x="32" y="37"/>
                  <a:pt x="32" y="36"/>
                  <a:pt x="32" y="33"/>
                </a:cubicBezTo>
                <a:cubicBezTo>
                  <a:pt x="32" y="33"/>
                  <a:pt x="32" y="32"/>
                  <a:pt x="32" y="31"/>
                </a:cubicBezTo>
                <a:lnTo>
                  <a:pt x="32" y="34"/>
                </a:lnTo>
                <a:cubicBezTo>
                  <a:pt x="33" y="28"/>
                  <a:pt x="31" y="22"/>
                  <a:pt x="28" y="17"/>
                </a:cubicBezTo>
                <a:cubicBezTo>
                  <a:pt x="27" y="15"/>
                  <a:pt x="27" y="13"/>
                  <a:pt x="26" y="11"/>
                </a:cubicBezTo>
                <a:cubicBezTo>
                  <a:pt x="25" y="9"/>
                  <a:pt x="24" y="7"/>
                  <a:pt x="23" y="6"/>
                </a:cubicBezTo>
                <a:cubicBezTo>
                  <a:pt x="22" y="4"/>
                  <a:pt x="21" y="3"/>
                  <a:pt x="19" y="2"/>
                </a:cubicBezTo>
                <a:cubicBezTo>
                  <a:pt x="17" y="1"/>
                  <a:pt x="16" y="0"/>
                  <a:pt x="14" y="0"/>
                </a:cubicBezTo>
                <a:cubicBezTo>
                  <a:pt x="11" y="0"/>
                  <a:pt x="9" y="0"/>
                  <a:pt x="7" y="1"/>
                </a:cubicBezTo>
                <a:cubicBezTo>
                  <a:pt x="5" y="2"/>
                  <a:pt x="3" y="4"/>
                  <a:pt x="2" y="6"/>
                </a:cubicBezTo>
                <a:cubicBezTo>
                  <a:pt x="0" y="11"/>
                  <a:pt x="1" y="16"/>
                  <a:pt x="3" y="20"/>
                </a:cubicBezTo>
                <a:cubicBezTo>
                  <a:pt x="4" y="23"/>
                  <a:pt x="5" y="25"/>
                  <a:pt x="6" y="28"/>
                </a:cubicBezTo>
                <a:cubicBezTo>
                  <a:pt x="7" y="29"/>
                  <a:pt x="8" y="31"/>
                  <a:pt x="9" y="32"/>
                </a:cubicBezTo>
                <a:cubicBezTo>
                  <a:pt x="9" y="33"/>
                  <a:pt x="10" y="34"/>
                  <a:pt x="10" y="35"/>
                </a:cubicBezTo>
                <a:cubicBezTo>
                  <a:pt x="11" y="36"/>
                  <a:pt x="12" y="37"/>
                  <a:pt x="13" y="38"/>
                </a:cubicBezTo>
                <a:cubicBezTo>
                  <a:pt x="14" y="39"/>
                  <a:pt x="15" y="40"/>
                  <a:pt x="17" y="42"/>
                </a:cubicBezTo>
                <a:cubicBezTo>
                  <a:pt x="20" y="44"/>
                  <a:pt x="24" y="44"/>
                  <a:pt x="27" y="4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37" name="Freeform 2673"/>
          <p:cNvSpPr>
            <a:spLocks/>
          </p:cNvSpPr>
          <p:nvPr userDrawn="1"/>
        </p:nvSpPr>
        <p:spPr bwMode="auto">
          <a:xfrm>
            <a:off x="7379613" y="4647829"/>
            <a:ext cx="234328" cy="214417"/>
          </a:xfrm>
          <a:custGeom>
            <a:avLst/>
            <a:gdLst>
              <a:gd name="T0" fmla="*/ 1 w 393"/>
              <a:gd name="T1" fmla="*/ 56 h 363"/>
              <a:gd name="T2" fmla="*/ 2 w 393"/>
              <a:gd name="T3" fmla="*/ 73 h 363"/>
              <a:gd name="T4" fmla="*/ 17 w 393"/>
              <a:gd name="T5" fmla="*/ 94 h 363"/>
              <a:gd name="T6" fmla="*/ 9 w 393"/>
              <a:gd name="T7" fmla="*/ 86 h 363"/>
              <a:gd name="T8" fmla="*/ 41 w 393"/>
              <a:gd name="T9" fmla="*/ 103 h 363"/>
              <a:gd name="T10" fmla="*/ 54 w 393"/>
              <a:gd name="T11" fmla="*/ 104 h 363"/>
              <a:gd name="T12" fmla="*/ 66 w 393"/>
              <a:gd name="T13" fmla="*/ 104 h 363"/>
              <a:gd name="T14" fmla="*/ 70 w 393"/>
              <a:gd name="T15" fmla="*/ 103 h 363"/>
              <a:gd name="T16" fmla="*/ 67 w 393"/>
              <a:gd name="T17" fmla="*/ 110 h 363"/>
              <a:gd name="T18" fmla="*/ 51 w 393"/>
              <a:gd name="T19" fmla="*/ 175 h 363"/>
              <a:gd name="T20" fmla="*/ 98 w 393"/>
              <a:gd name="T21" fmla="*/ 304 h 363"/>
              <a:gd name="T22" fmla="*/ 216 w 393"/>
              <a:gd name="T23" fmla="*/ 358 h 363"/>
              <a:gd name="T24" fmla="*/ 339 w 393"/>
              <a:gd name="T25" fmla="*/ 348 h 363"/>
              <a:gd name="T26" fmla="*/ 387 w 393"/>
              <a:gd name="T27" fmla="*/ 283 h 363"/>
              <a:gd name="T28" fmla="*/ 321 w 393"/>
              <a:gd name="T29" fmla="*/ 235 h 363"/>
              <a:gd name="T30" fmla="*/ 275 w 393"/>
              <a:gd name="T31" fmla="*/ 240 h 363"/>
              <a:gd name="T32" fmla="*/ 264 w 393"/>
              <a:gd name="T33" fmla="*/ 241 h 363"/>
              <a:gd name="T34" fmla="*/ 262 w 393"/>
              <a:gd name="T35" fmla="*/ 241 h 363"/>
              <a:gd name="T36" fmla="*/ 240 w 393"/>
              <a:gd name="T37" fmla="*/ 241 h 363"/>
              <a:gd name="T38" fmla="*/ 217 w 393"/>
              <a:gd name="T39" fmla="*/ 238 h 363"/>
              <a:gd name="T40" fmla="*/ 216 w 393"/>
              <a:gd name="T41" fmla="*/ 238 h 363"/>
              <a:gd name="T42" fmla="*/ 206 w 393"/>
              <a:gd name="T43" fmla="*/ 235 h 363"/>
              <a:gd name="T44" fmla="*/ 196 w 393"/>
              <a:gd name="T45" fmla="*/ 230 h 363"/>
              <a:gd name="T46" fmla="*/ 180 w 393"/>
              <a:gd name="T47" fmla="*/ 218 h 363"/>
              <a:gd name="T48" fmla="*/ 174 w 393"/>
              <a:gd name="T49" fmla="*/ 211 h 363"/>
              <a:gd name="T50" fmla="*/ 174 w 393"/>
              <a:gd name="T51" fmla="*/ 211 h 363"/>
              <a:gd name="T52" fmla="*/ 170 w 393"/>
              <a:gd name="T53" fmla="*/ 204 h 363"/>
              <a:gd name="T54" fmla="*/ 170 w 393"/>
              <a:gd name="T55" fmla="*/ 207 h 363"/>
              <a:gd name="T56" fmla="*/ 169 w 393"/>
              <a:gd name="T57" fmla="*/ 203 h 363"/>
              <a:gd name="T58" fmla="*/ 169 w 393"/>
              <a:gd name="T59" fmla="*/ 202 h 363"/>
              <a:gd name="T60" fmla="*/ 168 w 393"/>
              <a:gd name="T61" fmla="*/ 197 h 363"/>
              <a:gd name="T62" fmla="*/ 168 w 393"/>
              <a:gd name="T63" fmla="*/ 197 h 363"/>
              <a:gd name="T64" fmla="*/ 168 w 393"/>
              <a:gd name="T65" fmla="*/ 196 h 363"/>
              <a:gd name="T66" fmla="*/ 168 w 393"/>
              <a:gd name="T67" fmla="*/ 194 h 363"/>
              <a:gd name="T68" fmla="*/ 168 w 393"/>
              <a:gd name="T69" fmla="*/ 195 h 363"/>
              <a:gd name="T70" fmla="*/ 169 w 393"/>
              <a:gd name="T71" fmla="*/ 185 h 363"/>
              <a:gd name="T72" fmla="*/ 170 w 393"/>
              <a:gd name="T73" fmla="*/ 181 h 363"/>
              <a:gd name="T74" fmla="*/ 172 w 393"/>
              <a:gd name="T75" fmla="*/ 173 h 363"/>
              <a:gd name="T76" fmla="*/ 180 w 393"/>
              <a:gd name="T77" fmla="*/ 150 h 363"/>
              <a:gd name="T78" fmla="*/ 182 w 393"/>
              <a:gd name="T79" fmla="*/ 144 h 363"/>
              <a:gd name="T80" fmla="*/ 195 w 393"/>
              <a:gd name="T81" fmla="*/ 162 h 363"/>
              <a:gd name="T82" fmla="*/ 231 w 393"/>
              <a:gd name="T83" fmla="*/ 191 h 363"/>
              <a:gd name="T84" fmla="*/ 274 w 393"/>
              <a:gd name="T85" fmla="*/ 165 h 363"/>
              <a:gd name="T86" fmla="*/ 264 w 393"/>
              <a:gd name="T87" fmla="*/ 121 h 363"/>
              <a:gd name="T88" fmla="*/ 248 w 393"/>
              <a:gd name="T89" fmla="*/ 90 h 363"/>
              <a:gd name="T90" fmla="*/ 232 w 393"/>
              <a:gd name="T91" fmla="*/ 60 h 363"/>
              <a:gd name="T92" fmla="*/ 210 w 393"/>
              <a:gd name="T93" fmla="*/ 21 h 363"/>
              <a:gd name="T94" fmla="*/ 189 w 393"/>
              <a:gd name="T95" fmla="*/ 7 h 363"/>
              <a:gd name="T96" fmla="*/ 185 w 393"/>
              <a:gd name="T97" fmla="*/ 6 h 363"/>
              <a:gd name="T98" fmla="*/ 176 w 393"/>
              <a:gd name="T99" fmla="*/ 3 h 363"/>
              <a:gd name="T100" fmla="*/ 147 w 393"/>
              <a:gd name="T101" fmla="*/ 1 h 363"/>
              <a:gd name="T102" fmla="*/ 126 w 393"/>
              <a:gd name="T103" fmla="*/ 3 h 363"/>
              <a:gd name="T104" fmla="*/ 83 w 393"/>
              <a:gd name="T105" fmla="*/ 7 h 363"/>
              <a:gd name="T106" fmla="*/ 62 w 393"/>
              <a:gd name="T107" fmla="*/ 10 h 363"/>
              <a:gd name="T108" fmla="*/ 32 w 393"/>
              <a:gd name="T109" fmla="*/ 17 h 363"/>
              <a:gd name="T110" fmla="*/ 1 w 393"/>
              <a:gd name="T111" fmla="*/ 56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3" h="363">
                <a:moveTo>
                  <a:pt x="1" y="56"/>
                </a:moveTo>
                <a:cubicBezTo>
                  <a:pt x="0" y="62"/>
                  <a:pt x="1" y="67"/>
                  <a:pt x="2" y="73"/>
                </a:cubicBezTo>
                <a:cubicBezTo>
                  <a:pt x="5" y="82"/>
                  <a:pt x="10" y="87"/>
                  <a:pt x="17" y="94"/>
                </a:cubicBezTo>
                <a:cubicBezTo>
                  <a:pt x="15" y="91"/>
                  <a:pt x="12" y="89"/>
                  <a:pt x="9" y="86"/>
                </a:cubicBezTo>
                <a:cubicBezTo>
                  <a:pt x="18" y="98"/>
                  <a:pt x="29" y="100"/>
                  <a:pt x="41" y="103"/>
                </a:cubicBezTo>
                <a:cubicBezTo>
                  <a:pt x="45" y="104"/>
                  <a:pt x="49" y="104"/>
                  <a:pt x="54" y="104"/>
                </a:cubicBezTo>
                <a:cubicBezTo>
                  <a:pt x="58" y="104"/>
                  <a:pt x="62" y="104"/>
                  <a:pt x="66" y="104"/>
                </a:cubicBezTo>
                <a:cubicBezTo>
                  <a:pt x="67" y="104"/>
                  <a:pt x="68" y="103"/>
                  <a:pt x="70" y="103"/>
                </a:cubicBezTo>
                <a:cubicBezTo>
                  <a:pt x="69" y="106"/>
                  <a:pt x="68" y="108"/>
                  <a:pt x="67" y="110"/>
                </a:cubicBezTo>
                <a:cubicBezTo>
                  <a:pt x="60" y="131"/>
                  <a:pt x="53" y="153"/>
                  <a:pt x="51" y="175"/>
                </a:cubicBezTo>
                <a:cubicBezTo>
                  <a:pt x="44" y="224"/>
                  <a:pt x="63" y="271"/>
                  <a:pt x="98" y="304"/>
                </a:cubicBezTo>
                <a:cubicBezTo>
                  <a:pt x="131" y="335"/>
                  <a:pt x="171" y="352"/>
                  <a:pt x="216" y="358"/>
                </a:cubicBezTo>
                <a:cubicBezTo>
                  <a:pt x="257" y="363"/>
                  <a:pt x="298" y="356"/>
                  <a:pt x="339" y="348"/>
                </a:cubicBezTo>
                <a:cubicBezTo>
                  <a:pt x="368" y="343"/>
                  <a:pt x="393" y="314"/>
                  <a:pt x="387" y="283"/>
                </a:cubicBezTo>
                <a:cubicBezTo>
                  <a:pt x="381" y="252"/>
                  <a:pt x="353" y="231"/>
                  <a:pt x="321" y="235"/>
                </a:cubicBezTo>
                <a:cubicBezTo>
                  <a:pt x="306" y="237"/>
                  <a:pt x="291" y="239"/>
                  <a:pt x="275" y="240"/>
                </a:cubicBezTo>
                <a:cubicBezTo>
                  <a:pt x="271" y="241"/>
                  <a:pt x="267" y="241"/>
                  <a:pt x="264" y="241"/>
                </a:cubicBezTo>
                <a:cubicBezTo>
                  <a:pt x="263" y="241"/>
                  <a:pt x="262" y="241"/>
                  <a:pt x="262" y="241"/>
                </a:cubicBezTo>
                <a:cubicBezTo>
                  <a:pt x="255" y="242"/>
                  <a:pt x="246" y="241"/>
                  <a:pt x="240" y="241"/>
                </a:cubicBezTo>
                <a:cubicBezTo>
                  <a:pt x="232" y="240"/>
                  <a:pt x="224" y="239"/>
                  <a:pt x="217" y="238"/>
                </a:cubicBezTo>
                <a:cubicBezTo>
                  <a:pt x="216" y="238"/>
                  <a:pt x="216" y="238"/>
                  <a:pt x="216" y="238"/>
                </a:cubicBezTo>
                <a:cubicBezTo>
                  <a:pt x="213" y="237"/>
                  <a:pt x="209" y="236"/>
                  <a:pt x="206" y="235"/>
                </a:cubicBezTo>
                <a:cubicBezTo>
                  <a:pt x="203" y="233"/>
                  <a:pt x="200" y="232"/>
                  <a:pt x="196" y="230"/>
                </a:cubicBezTo>
                <a:cubicBezTo>
                  <a:pt x="193" y="228"/>
                  <a:pt x="183" y="219"/>
                  <a:pt x="180" y="218"/>
                </a:cubicBezTo>
                <a:cubicBezTo>
                  <a:pt x="178" y="216"/>
                  <a:pt x="176" y="214"/>
                  <a:pt x="174" y="211"/>
                </a:cubicBezTo>
                <a:cubicBezTo>
                  <a:pt x="174" y="211"/>
                  <a:pt x="174" y="211"/>
                  <a:pt x="174" y="211"/>
                </a:cubicBezTo>
                <a:cubicBezTo>
                  <a:pt x="172" y="208"/>
                  <a:pt x="171" y="206"/>
                  <a:pt x="170" y="204"/>
                </a:cubicBezTo>
                <a:cubicBezTo>
                  <a:pt x="170" y="205"/>
                  <a:pt x="170" y="206"/>
                  <a:pt x="170" y="207"/>
                </a:cubicBezTo>
                <a:cubicBezTo>
                  <a:pt x="170" y="207"/>
                  <a:pt x="170" y="205"/>
                  <a:pt x="169" y="203"/>
                </a:cubicBezTo>
                <a:cubicBezTo>
                  <a:pt x="168" y="199"/>
                  <a:pt x="168" y="200"/>
                  <a:pt x="169" y="202"/>
                </a:cubicBezTo>
                <a:cubicBezTo>
                  <a:pt x="169" y="200"/>
                  <a:pt x="168" y="198"/>
                  <a:pt x="168" y="197"/>
                </a:cubicBezTo>
                <a:cubicBezTo>
                  <a:pt x="168" y="200"/>
                  <a:pt x="167" y="204"/>
                  <a:pt x="168" y="197"/>
                </a:cubicBezTo>
                <a:cubicBezTo>
                  <a:pt x="168" y="196"/>
                  <a:pt x="168" y="196"/>
                  <a:pt x="168" y="196"/>
                </a:cubicBezTo>
                <a:cubicBezTo>
                  <a:pt x="168" y="195"/>
                  <a:pt x="168" y="194"/>
                  <a:pt x="168" y="194"/>
                </a:cubicBezTo>
                <a:cubicBezTo>
                  <a:pt x="168" y="194"/>
                  <a:pt x="168" y="195"/>
                  <a:pt x="168" y="195"/>
                </a:cubicBezTo>
                <a:cubicBezTo>
                  <a:pt x="169" y="192"/>
                  <a:pt x="169" y="189"/>
                  <a:pt x="169" y="185"/>
                </a:cubicBezTo>
                <a:cubicBezTo>
                  <a:pt x="170" y="183"/>
                  <a:pt x="170" y="182"/>
                  <a:pt x="170" y="181"/>
                </a:cubicBezTo>
                <a:cubicBezTo>
                  <a:pt x="171" y="178"/>
                  <a:pt x="171" y="176"/>
                  <a:pt x="172" y="173"/>
                </a:cubicBezTo>
                <a:cubicBezTo>
                  <a:pt x="174" y="165"/>
                  <a:pt x="177" y="157"/>
                  <a:pt x="180" y="150"/>
                </a:cubicBezTo>
                <a:cubicBezTo>
                  <a:pt x="180" y="148"/>
                  <a:pt x="181" y="146"/>
                  <a:pt x="182" y="144"/>
                </a:cubicBezTo>
                <a:cubicBezTo>
                  <a:pt x="186" y="150"/>
                  <a:pt x="190" y="156"/>
                  <a:pt x="195" y="162"/>
                </a:cubicBezTo>
                <a:cubicBezTo>
                  <a:pt x="204" y="174"/>
                  <a:pt x="216" y="187"/>
                  <a:pt x="231" y="191"/>
                </a:cubicBezTo>
                <a:cubicBezTo>
                  <a:pt x="251" y="197"/>
                  <a:pt x="271" y="186"/>
                  <a:pt x="274" y="165"/>
                </a:cubicBezTo>
                <a:cubicBezTo>
                  <a:pt x="276" y="149"/>
                  <a:pt x="271" y="134"/>
                  <a:pt x="264" y="121"/>
                </a:cubicBezTo>
                <a:cubicBezTo>
                  <a:pt x="259" y="111"/>
                  <a:pt x="254" y="100"/>
                  <a:pt x="248" y="90"/>
                </a:cubicBezTo>
                <a:cubicBezTo>
                  <a:pt x="243" y="80"/>
                  <a:pt x="237" y="70"/>
                  <a:pt x="232" y="60"/>
                </a:cubicBezTo>
                <a:cubicBezTo>
                  <a:pt x="225" y="47"/>
                  <a:pt x="219" y="33"/>
                  <a:pt x="210" y="21"/>
                </a:cubicBezTo>
                <a:cubicBezTo>
                  <a:pt x="204" y="14"/>
                  <a:pt x="197" y="10"/>
                  <a:pt x="189" y="7"/>
                </a:cubicBezTo>
                <a:cubicBezTo>
                  <a:pt x="188" y="7"/>
                  <a:pt x="186" y="6"/>
                  <a:pt x="185" y="6"/>
                </a:cubicBezTo>
                <a:cubicBezTo>
                  <a:pt x="182" y="5"/>
                  <a:pt x="179" y="4"/>
                  <a:pt x="176" y="3"/>
                </a:cubicBezTo>
                <a:cubicBezTo>
                  <a:pt x="166" y="0"/>
                  <a:pt x="158" y="0"/>
                  <a:pt x="147" y="1"/>
                </a:cubicBezTo>
                <a:lnTo>
                  <a:pt x="126" y="3"/>
                </a:lnTo>
                <a:cubicBezTo>
                  <a:pt x="112" y="4"/>
                  <a:pt x="97" y="6"/>
                  <a:pt x="83" y="7"/>
                </a:cubicBezTo>
                <a:cubicBezTo>
                  <a:pt x="76" y="8"/>
                  <a:pt x="69" y="9"/>
                  <a:pt x="62" y="10"/>
                </a:cubicBezTo>
                <a:cubicBezTo>
                  <a:pt x="52" y="12"/>
                  <a:pt x="41" y="13"/>
                  <a:pt x="32" y="17"/>
                </a:cubicBezTo>
                <a:cubicBezTo>
                  <a:pt x="16" y="25"/>
                  <a:pt x="3" y="37"/>
                  <a:pt x="1" y="56"/>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38" name="Freeform 2674"/>
          <p:cNvSpPr>
            <a:spLocks/>
          </p:cNvSpPr>
          <p:nvPr userDrawn="1"/>
        </p:nvSpPr>
        <p:spPr bwMode="auto">
          <a:xfrm>
            <a:off x="7397992" y="4707557"/>
            <a:ext cx="7658" cy="1532"/>
          </a:xfrm>
          <a:custGeom>
            <a:avLst/>
            <a:gdLst>
              <a:gd name="T0" fmla="*/ 11 w 11"/>
              <a:gd name="T1" fmla="*/ 2 h 2"/>
              <a:gd name="T2" fmla="*/ 9 w 11"/>
              <a:gd name="T3" fmla="*/ 2 h 2"/>
              <a:gd name="T4" fmla="*/ 0 w 11"/>
              <a:gd name="T5" fmla="*/ 0 h 2"/>
              <a:gd name="T6" fmla="*/ 11 w 11"/>
              <a:gd name="T7" fmla="*/ 2 h 2"/>
            </a:gdLst>
            <a:ahLst/>
            <a:cxnLst>
              <a:cxn ang="0">
                <a:pos x="T0" y="T1"/>
              </a:cxn>
              <a:cxn ang="0">
                <a:pos x="T2" y="T3"/>
              </a:cxn>
              <a:cxn ang="0">
                <a:pos x="T4" y="T5"/>
              </a:cxn>
              <a:cxn ang="0">
                <a:pos x="T6" y="T7"/>
              </a:cxn>
            </a:cxnLst>
            <a:rect l="0" t="0" r="r" b="b"/>
            <a:pathLst>
              <a:path w="11" h="2">
                <a:moveTo>
                  <a:pt x="11" y="2"/>
                </a:moveTo>
                <a:cubicBezTo>
                  <a:pt x="10" y="2"/>
                  <a:pt x="9" y="2"/>
                  <a:pt x="9" y="2"/>
                </a:cubicBezTo>
                <a:cubicBezTo>
                  <a:pt x="6" y="1"/>
                  <a:pt x="3" y="1"/>
                  <a:pt x="0" y="0"/>
                </a:cubicBezTo>
                <a:cubicBezTo>
                  <a:pt x="3" y="1"/>
                  <a:pt x="7" y="2"/>
                  <a:pt x="11" y="2"/>
                </a:cubicBezTo>
                <a:close/>
              </a:path>
            </a:pathLst>
          </a:custGeom>
          <a:solidFill>
            <a:srgbClr val="E42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39" name="Freeform 2675"/>
          <p:cNvSpPr>
            <a:spLocks/>
          </p:cNvSpPr>
          <p:nvPr userDrawn="1"/>
        </p:nvSpPr>
        <p:spPr bwMode="auto">
          <a:xfrm>
            <a:off x="7479161" y="4762693"/>
            <a:ext cx="0" cy="1532"/>
          </a:xfrm>
          <a:custGeom>
            <a:avLst/>
            <a:gdLst>
              <a:gd name="T0" fmla="*/ 2 h 2"/>
              <a:gd name="T1" fmla="*/ 0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0"/>
                </a:cubicBezTo>
                <a:cubicBezTo>
                  <a:pt x="0" y="1"/>
                  <a:pt x="0" y="1"/>
                  <a:pt x="0" y="1"/>
                </a:cubicBezTo>
                <a:cubicBezTo>
                  <a:pt x="0" y="1"/>
                  <a:pt x="0" y="1"/>
                  <a:pt x="0" y="2"/>
                </a:cubicBezTo>
                <a:close/>
              </a:path>
            </a:pathLst>
          </a:custGeom>
          <a:solidFill>
            <a:srgbClr val="E42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40" name="Freeform 2676"/>
          <p:cNvSpPr>
            <a:spLocks/>
          </p:cNvSpPr>
          <p:nvPr userDrawn="1"/>
        </p:nvSpPr>
        <p:spPr bwMode="auto">
          <a:xfrm>
            <a:off x="7480694" y="4767288"/>
            <a:ext cx="0" cy="1532"/>
          </a:xfrm>
          <a:custGeom>
            <a:avLst/>
            <a:gdLst>
              <a:gd name="T0" fmla="*/ 1 w 1"/>
              <a:gd name="T1" fmla="*/ 1 h 2"/>
              <a:gd name="T2" fmla="*/ 1 w 1"/>
              <a:gd name="T3" fmla="*/ 2 h 2"/>
              <a:gd name="T4" fmla="*/ 0 w 1"/>
              <a:gd name="T5" fmla="*/ 0 h 2"/>
              <a:gd name="T6" fmla="*/ 0 w 1"/>
              <a:gd name="T7" fmla="*/ 1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1" y="1"/>
                  <a:pt x="1" y="2"/>
                  <a:pt x="1" y="2"/>
                </a:cubicBezTo>
                <a:cubicBezTo>
                  <a:pt x="1" y="1"/>
                  <a:pt x="0" y="1"/>
                  <a:pt x="0" y="0"/>
                </a:cubicBezTo>
                <a:cubicBezTo>
                  <a:pt x="0" y="0"/>
                  <a:pt x="0" y="1"/>
                  <a:pt x="0" y="1"/>
                </a:cubicBezTo>
                <a:cubicBezTo>
                  <a:pt x="0" y="1"/>
                  <a:pt x="1" y="1"/>
                  <a:pt x="1" y="1"/>
                </a:cubicBezTo>
                <a:close/>
              </a:path>
            </a:pathLst>
          </a:custGeom>
          <a:solidFill>
            <a:srgbClr val="E42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41" name="Freeform 2677"/>
          <p:cNvSpPr>
            <a:spLocks/>
          </p:cNvSpPr>
          <p:nvPr userDrawn="1"/>
        </p:nvSpPr>
        <p:spPr bwMode="auto">
          <a:xfrm>
            <a:off x="7479161" y="4762693"/>
            <a:ext cx="0" cy="1532"/>
          </a:xfrm>
          <a:custGeom>
            <a:avLst/>
            <a:gdLst>
              <a:gd name="T0" fmla="*/ 2 h 2"/>
              <a:gd name="T1" fmla="*/ 0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0"/>
                </a:cubicBezTo>
                <a:cubicBezTo>
                  <a:pt x="0" y="1"/>
                  <a:pt x="0" y="1"/>
                  <a:pt x="0" y="1"/>
                </a:cubicBezTo>
                <a:cubicBezTo>
                  <a:pt x="0" y="1"/>
                  <a:pt x="0" y="1"/>
                  <a:pt x="0" y="2"/>
                </a:cubicBezTo>
                <a:close/>
              </a:path>
            </a:pathLst>
          </a:custGeom>
          <a:solidFill>
            <a:srgbClr val="E42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42" name="Freeform 2678"/>
          <p:cNvSpPr>
            <a:spLocks/>
          </p:cNvSpPr>
          <p:nvPr userDrawn="1"/>
        </p:nvSpPr>
        <p:spPr bwMode="auto">
          <a:xfrm>
            <a:off x="7480694" y="4767288"/>
            <a:ext cx="0" cy="1532"/>
          </a:xfrm>
          <a:custGeom>
            <a:avLst/>
            <a:gdLst>
              <a:gd name="T0" fmla="*/ 1 w 1"/>
              <a:gd name="T1" fmla="*/ 1 h 2"/>
              <a:gd name="T2" fmla="*/ 1 w 1"/>
              <a:gd name="T3" fmla="*/ 2 h 2"/>
              <a:gd name="T4" fmla="*/ 0 w 1"/>
              <a:gd name="T5" fmla="*/ 0 h 2"/>
              <a:gd name="T6" fmla="*/ 0 w 1"/>
              <a:gd name="T7" fmla="*/ 1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1" y="1"/>
                  <a:pt x="1" y="2"/>
                  <a:pt x="1" y="2"/>
                </a:cubicBezTo>
                <a:cubicBezTo>
                  <a:pt x="1" y="1"/>
                  <a:pt x="0" y="1"/>
                  <a:pt x="0" y="0"/>
                </a:cubicBezTo>
                <a:cubicBezTo>
                  <a:pt x="0" y="0"/>
                  <a:pt x="0" y="1"/>
                  <a:pt x="0" y="1"/>
                </a:cubicBezTo>
                <a:cubicBezTo>
                  <a:pt x="0" y="1"/>
                  <a:pt x="1" y="1"/>
                  <a:pt x="1" y="1"/>
                </a:cubicBezTo>
                <a:close/>
              </a:path>
            </a:pathLst>
          </a:custGeom>
          <a:solidFill>
            <a:srgbClr val="E42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43" name="Freeform 2679"/>
          <p:cNvSpPr>
            <a:spLocks/>
          </p:cNvSpPr>
          <p:nvPr userDrawn="1"/>
        </p:nvSpPr>
        <p:spPr bwMode="auto">
          <a:xfrm>
            <a:off x="7445467" y="4655484"/>
            <a:ext cx="165408" cy="165408"/>
          </a:xfrm>
          <a:custGeom>
            <a:avLst/>
            <a:gdLst>
              <a:gd name="T0" fmla="*/ 66 w 276"/>
              <a:gd name="T1" fmla="*/ 81 h 278"/>
              <a:gd name="T2" fmla="*/ 8 w 276"/>
              <a:gd name="T3" fmla="*/ 161 h 278"/>
              <a:gd name="T4" fmla="*/ 51 w 276"/>
              <a:gd name="T5" fmla="*/ 255 h 278"/>
              <a:gd name="T6" fmla="*/ 168 w 276"/>
              <a:gd name="T7" fmla="*/ 270 h 278"/>
              <a:gd name="T8" fmla="*/ 276 w 276"/>
              <a:gd name="T9" fmla="*/ 270 h 278"/>
              <a:gd name="T10" fmla="*/ 276 w 276"/>
              <a:gd name="T11" fmla="*/ 268 h 278"/>
              <a:gd name="T12" fmla="*/ 210 w 276"/>
              <a:gd name="T13" fmla="*/ 220 h 278"/>
              <a:gd name="T14" fmla="*/ 164 w 276"/>
              <a:gd name="T15" fmla="*/ 225 h 278"/>
              <a:gd name="T16" fmla="*/ 153 w 276"/>
              <a:gd name="T17" fmla="*/ 226 h 278"/>
              <a:gd name="T18" fmla="*/ 151 w 276"/>
              <a:gd name="T19" fmla="*/ 226 h 278"/>
              <a:gd name="T20" fmla="*/ 129 w 276"/>
              <a:gd name="T21" fmla="*/ 226 h 278"/>
              <a:gd name="T22" fmla="*/ 106 w 276"/>
              <a:gd name="T23" fmla="*/ 223 h 278"/>
              <a:gd name="T24" fmla="*/ 105 w 276"/>
              <a:gd name="T25" fmla="*/ 223 h 278"/>
              <a:gd name="T26" fmla="*/ 95 w 276"/>
              <a:gd name="T27" fmla="*/ 220 h 278"/>
              <a:gd name="T28" fmla="*/ 85 w 276"/>
              <a:gd name="T29" fmla="*/ 215 h 278"/>
              <a:gd name="T30" fmla="*/ 69 w 276"/>
              <a:gd name="T31" fmla="*/ 204 h 278"/>
              <a:gd name="T32" fmla="*/ 63 w 276"/>
              <a:gd name="T33" fmla="*/ 196 h 278"/>
              <a:gd name="T34" fmla="*/ 63 w 276"/>
              <a:gd name="T35" fmla="*/ 196 h 278"/>
              <a:gd name="T36" fmla="*/ 59 w 276"/>
              <a:gd name="T37" fmla="*/ 189 h 278"/>
              <a:gd name="T38" fmla="*/ 59 w 276"/>
              <a:gd name="T39" fmla="*/ 192 h 278"/>
              <a:gd name="T40" fmla="*/ 58 w 276"/>
              <a:gd name="T41" fmla="*/ 188 h 278"/>
              <a:gd name="T42" fmla="*/ 58 w 276"/>
              <a:gd name="T43" fmla="*/ 187 h 278"/>
              <a:gd name="T44" fmla="*/ 57 w 276"/>
              <a:gd name="T45" fmla="*/ 182 h 278"/>
              <a:gd name="T46" fmla="*/ 57 w 276"/>
              <a:gd name="T47" fmla="*/ 182 h 278"/>
              <a:gd name="T48" fmla="*/ 57 w 276"/>
              <a:gd name="T49" fmla="*/ 181 h 278"/>
              <a:gd name="T50" fmla="*/ 57 w 276"/>
              <a:gd name="T51" fmla="*/ 179 h 278"/>
              <a:gd name="T52" fmla="*/ 57 w 276"/>
              <a:gd name="T53" fmla="*/ 180 h 278"/>
              <a:gd name="T54" fmla="*/ 58 w 276"/>
              <a:gd name="T55" fmla="*/ 170 h 278"/>
              <a:gd name="T56" fmla="*/ 59 w 276"/>
              <a:gd name="T57" fmla="*/ 166 h 278"/>
              <a:gd name="T58" fmla="*/ 61 w 276"/>
              <a:gd name="T59" fmla="*/ 158 h 278"/>
              <a:gd name="T60" fmla="*/ 69 w 276"/>
              <a:gd name="T61" fmla="*/ 135 h 278"/>
              <a:gd name="T62" fmla="*/ 71 w 276"/>
              <a:gd name="T63" fmla="*/ 129 h 278"/>
              <a:gd name="T64" fmla="*/ 84 w 276"/>
              <a:gd name="T65" fmla="*/ 147 h 278"/>
              <a:gd name="T66" fmla="*/ 120 w 276"/>
              <a:gd name="T67" fmla="*/ 176 h 278"/>
              <a:gd name="T68" fmla="*/ 163 w 276"/>
              <a:gd name="T69" fmla="*/ 150 h 278"/>
              <a:gd name="T70" fmla="*/ 153 w 276"/>
              <a:gd name="T71" fmla="*/ 106 h 278"/>
              <a:gd name="T72" fmla="*/ 137 w 276"/>
              <a:gd name="T73" fmla="*/ 75 h 278"/>
              <a:gd name="T74" fmla="*/ 121 w 276"/>
              <a:gd name="T75" fmla="*/ 45 h 278"/>
              <a:gd name="T76" fmla="*/ 99 w 276"/>
              <a:gd name="T77" fmla="*/ 6 h 278"/>
              <a:gd name="T78" fmla="*/ 92 w 276"/>
              <a:gd name="T79" fmla="*/ 0 h 278"/>
              <a:gd name="T80" fmla="*/ 66 w 276"/>
              <a:gd name="T81" fmla="*/ 81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76" h="278">
                <a:moveTo>
                  <a:pt x="66" y="81"/>
                </a:moveTo>
                <a:cubicBezTo>
                  <a:pt x="31" y="106"/>
                  <a:pt x="16" y="114"/>
                  <a:pt x="8" y="161"/>
                </a:cubicBezTo>
                <a:cubicBezTo>
                  <a:pt x="0" y="204"/>
                  <a:pt x="14" y="232"/>
                  <a:pt x="51" y="255"/>
                </a:cubicBezTo>
                <a:cubicBezTo>
                  <a:pt x="88" y="278"/>
                  <a:pt x="126" y="275"/>
                  <a:pt x="168" y="270"/>
                </a:cubicBezTo>
                <a:cubicBezTo>
                  <a:pt x="193" y="267"/>
                  <a:pt x="248" y="258"/>
                  <a:pt x="276" y="270"/>
                </a:cubicBezTo>
                <a:cubicBezTo>
                  <a:pt x="276" y="270"/>
                  <a:pt x="276" y="269"/>
                  <a:pt x="276" y="268"/>
                </a:cubicBezTo>
                <a:cubicBezTo>
                  <a:pt x="270" y="237"/>
                  <a:pt x="242" y="216"/>
                  <a:pt x="210" y="220"/>
                </a:cubicBezTo>
                <a:cubicBezTo>
                  <a:pt x="195" y="222"/>
                  <a:pt x="180" y="224"/>
                  <a:pt x="164" y="225"/>
                </a:cubicBezTo>
                <a:cubicBezTo>
                  <a:pt x="160" y="226"/>
                  <a:pt x="156" y="226"/>
                  <a:pt x="153" y="226"/>
                </a:cubicBezTo>
                <a:cubicBezTo>
                  <a:pt x="152" y="226"/>
                  <a:pt x="151" y="226"/>
                  <a:pt x="151" y="226"/>
                </a:cubicBezTo>
                <a:cubicBezTo>
                  <a:pt x="144" y="227"/>
                  <a:pt x="135" y="226"/>
                  <a:pt x="129" y="226"/>
                </a:cubicBezTo>
                <a:cubicBezTo>
                  <a:pt x="121" y="225"/>
                  <a:pt x="113" y="224"/>
                  <a:pt x="106" y="223"/>
                </a:cubicBezTo>
                <a:cubicBezTo>
                  <a:pt x="105" y="223"/>
                  <a:pt x="105" y="223"/>
                  <a:pt x="105" y="223"/>
                </a:cubicBezTo>
                <a:cubicBezTo>
                  <a:pt x="102" y="222"/>
                  <a:pt x="98" y="221"/>
                  <a:pt x="95" y="220"/>
                </a:cubicBezTo>
                <a:cubicBezTo>
                  <a:pt x="92" y="218"/>
                  <a:pt x="89" y="217"/>
                  <a:pt x="85" y="215"/>
                </a:cubicBezTo>
                <a:cubicBezTo>
                  <a:pt x="82" y="213"/>
                  <a:pt x="72" y="204"/>
                  <a:pt x="69" y="204"/>
                </a:cubicBezTo>
                <a:cubicBezTo>
                  <a:pt x="67" y="201"/>
                  <a:pt x="65" y="199"/>
                  <a:pt x="63" y="196"/>
                </a:cubicBezTo>
                <a:cubicBezTo>
                  <a:pt x="63" y="196"/>
                  <a:pt x="63" y="196"/>
                  <a:pt x="63" y="196"/>
                </a:cubicBezTo>
                <a:cubicBezTo>
                  <a:pt x="61" y="193"/>
                  <a:pt x="60" y="191"/>
                  <a:pt x="59" y="189"/>
                </a:cubicBezTo>
                <a:cubicBezTo>
                  <a:pt x="59" y="190"/>
                  <a:pt x="59" y="191"/>
                  <a:pt x="59" y="192"/>
                </a:cubicBezTo>
                <a:cubicBezTo>
                  <a:pt x="59" y="192"/>
                  <a:pt x="59" y="190"/>
                  <a:pt x="58" y="188"/>
                </a:cubicBezTo>
                <a:cubicBezTo>
                  <a:pt x="57" y="184"/>
                  <a:pt x="57" y="185"/>
                  <a:pt x="58" y="187"/>
                </a:cubicBezTo>
                <a:cubicBezTo>
                  <a:pt x="58" y="185"/>
                  <a:pt x="57" y="183"/>
                  <a:pt x="57" y="182"/>
                </a:cubicBezTo>
                <a:cubicBezTo>
                  <a:pt x="57" y="185"/>
                  <a:pt x="56" y="189"/>
                  <a:pt x="57" y="182"/>
                </a:cubicBezTo>
                <a:cubicBezTo>
                  <a:pt x="57" y="181"/>
                  <a:pt x="57" y="181"/>
                  <a:pt x="57" y="181"/>
                </a:cubicBezTo>
                <a:cubicBezTo>
                  <a:pt x="57" y="180"/>
                  <a:pt x="57" y="179"/>
                  <a:pt x="57" y="179"/>
                </a:cubicBezTo>
                <a:cubicBezTo>
                  <a:pt x="57" y="180"/>
                  <a:pt x="57" y="180"/>
                  <a:pt x="57" y="180"/>
                </a:cubicBezTo>
                <a:cubicBezTo>
                  <a:pt x="57" y="177"/>
                  <a:pt x="58" y="174"/>
                  <a:pt x="58" y="170"/>
                </a:cubicBezTo>
                <a:cubicBezTo>
                  <a:pt x="59" y="168"/>
                  <a:pt x="59" y="167"/>
                  <a:pt x="59" y="166"/>
                </a:cubicBezTo>
                <a:cubicBezTo>
                  <a:pt x="60" y="163"/>
                  <a:pt x="60" y="161"/>
                  <a:pt x="61" y="158"/>
                </a:cubicBezTo>
                <a:cubicBezTo>
                  <a:pt x="63" y="150"/>
                  <a:pt x="66" y="142"/>
                  <a:pt x="69" y="135"/>
                </a:cubicBezTo>
                <a:cubicBezTo>
                  <a:pt x="69" y="133"/>
                  <a:pt x="70" y="131"/>
                  <a:pt x="71" y="129"/>
                </a:cubicBezTo>
                <a:cubicBezTo>
                  <a:pt x="75" y="135"/>
                  <a:pt x="79" y="141"/>
                  <a:pt x="84" y="147"/>
                </a:cubicBezTo>
                <a:cubicBezTo>
                  <a:pt x="93" y="159"/>
                  <a:pt x="105" y="172"/>
                  <a:pt x="120" y="176"/>
                </a:cubicBezTo>
                <a:cubicBezTo>
                  <a:pt x="140" y="182"/>
                  <a:pt x="160" y="171"/>
                  <a:pt x="163" y="150"/>
                </a:cubicBezTo>
                <a:cubicBezTo>
                  <a:pt x="165" y="134"/>
                  <a:pt x="160" y="119"/>
                  <a:pt x="153" y="106"/>
                </a:cubicBezTo>
                <a:cubicBezTo>
                  <a:pt x="148" y="96"/>
                  <a:pt x="143" y="85"/>
                  <a:pt x="137" y="75"/>
                </a:cubicBezTo>
                <a:cubicBezTo>
                  <a:pt x="132" y="65"/>
                  <a:pt x="126" y="55"/>
                  <a:pt x="121" y="45"/>
                </a:cubicBezTo>
                <a:cubicBezTo>
                  <a:pt x="114" y="32"/>
                  <a:pt x="108" y="18"/>
                  <a:pt x="99" y="6"/>
                </a:cubicBezTo>
                <a:cubicBezTo>
                  <a:pt x="97" y="4"/>
                  <a:pt x="95" y="2"/>
                  <a:pt x="92" y="0"/>
                </a:cubicBezTo>
                <a:cubicBezTo>
                  <a:pt x="99" y="31"/>
                  <a:pt x="97" y="59"/>
                  <a:pt x="66" y="81"/>
                </a:cubicBezTo>
                <a:close/>
              </a:path>
            </a:pathLst>
          </a:custGeom>
          <a:solidFill>
            <a:srgbClr val="00A6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44" name="Freeform 2680"/>
          <p:cNvSpPr>
            <a:spLocks/>
          </p:cNvSpPr>
          <p:nvPr userDrawn="1"/>
        </p:nvSpPr>
        <p:spPr bwMode="auto">
          <a:xfrm>
            <a:off x="7404116" y="4663142"/>
            <a:ext cx="38289" cy="18379"/>
          </a:xfrm>
          <a:custGeom>
            <a:avLst/>
            <a:gdLst>
              <a:gd name="T0" fmla="*/ 6 w 63"/>
              <a:gd name="T1" fmla="*/ 15 h 31"/>
              <a:gd name="T2" fmla="*/ 3 w 63"/>
              <a:gd name="T3" fmla="*/ 18 h 31"/>
              <a:gd name="T4" fmla="*/ 7 w 63"/>
              <a:gd name="T5" fmla="*/ 30 h 31"/>
              <a:gd name="T6" fmla="*/ 11 w 63"/>
              <a:gd name="T7" fmla="*/ 31 h 31"/>
              <a:gd name="T8" fmla="*/ 14 w 63"/>
              <a:gd name="T9" fmla="*/ 31 h 31"/>
              <a:gd name="T10" fmla="*/ 15 w 63"/>
              <a:gd name="T11" fmla="*/ 31 h 31"/>
              <a:gd name="T12" fmla="*/ 19 w 63"/>
              <a:gd name="T13" fmla="*/ 31 h 31"/>
              <a:gd name="T14" fmla="*/ 21 w 63"/>
              <a:gd name="T15" fmla="*/ 30 h 31"/>
              <a:gd name="T16" fmla="*/ 32 w 63"/>
              <a:gd name="T17" fmla="*/ 29 h 31"/>
              <a:gd name="T18" fmla="*/ 43 w 63"/>
              <a:gd name="T19" fmla="*/ 27 h 31"/>
              <a:gd name="T20" fmla="*/ 48 w 63"/>
              <a:gd name="T21" fmla="*/ 26 h 31"/>
              <a:gd name="T22" fmla="*/ 51 w 63"/>
              <a:gd name="T23" fmla="*/ 26 h 31"/>
              <a:gd name="T24" fmla="*/ 56 w 63"/>
              <a:gd name="T25" fmla="*/ 23 h 31"/>
              <a:gd name="T26" fmla="*/ 59 w 63"/>
              <a:gd name="T27" fmla="*/ 21 h 31"/>
              <a:gd name="T28" fmla="*/ 62 w 63"/>
              <a:gd name="T29" fmla="*/ 11 h 31"/>
              <a:gd name="T30" fmla="*/ 55 w 63"/>
              <a:gd name="T31" fmla="*/ 2 h 31"/>
              <a:gd name="T32" fmla="*/ 54 w 63"/>
              <a:gd name="T33" fmla="*/ 2 h 31"/>
              <a:gd name="T34" fmla="*/ 53 w 63"/>
              <a:gd name="T35" fmla="*/ 2 h 31"/>
              <a:gd name="T36" fmla="*/ 38 w 63"/>
              <a:gd name="T37" fmla="*/ 2 h 31"/>
              <a:gd name="T38" fmla="*/ 27 w 63"/>
              <a:gd name="T39" fmla="*/ 4 h 31"/>
              <a:gd name="T40" fmla="*/ 14 w 63"/>
              <a:gd name="T41" fmla="*/ 9 h 31"/>
              <a:gd name="T42" fmla="*/ 8 w 63"/>
              <a:gd name="T43" fmla="*/ 13 h 31"/>
              <a:gd name="T44" fmla="*/ 8 w 63"/>
              <a:gd name="T45" fmla="*/ 13 h 31"/>
              <a:gd name="T46" fmla="*/ 6 w 63"/>
              <a:gd name="T47"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 h="31">
                <a:moveTo>
                  <a:pt x="6" y="15"/>
                </a:moveTo>
                <a:cubicBezTo>
                  <a:pt x="5" y="15"/>
                  <a:pt x="4" y="17"/>
                  <a:pt x="3" y="18"/>
                </a:cubicBezTo>
                <a:cubicBezTo>
                  <a:pt x="0" y="22"/>
                  <a:pt x="2" y="29"/>
                  <a:pt x="7" y="30"/>
                </a:cubicBezTo>
                <a:cubicBezTo>
                  <a:pt x="9" y="30"/>
                  <a:pt x="10" y="31"/>
                  <a:pt x="11" y="31"/>
                </a:cubicBezTo>
                <a:cubicBezTo>
                  <a:pt x="12" y="31"/>
                  <a:pt x="13" y="31"/>
                  <a:pt x="14" y="31"/>
                </a:cubicBezTo>
                <a:cubicBezTo>
                  <a:pt x="14" y="31"/>
                  <a:pt x="15" y="31"/>
                  <a:pt x="15" y="31"/>
                </a:cubicBezTo>
                <a:cubicBezTo>
                  <a:pt x="16" y="31"/>
                  <a:pt x="17" y="31"/>
                  <a:pt x="19" y="31"/>
                </a:cubicBezTo>
                <a:cubicBezTo>
                  <a:pt x="19" y="30"/>
                  <a:pt x="20" y="30"/>
                  <a:pt x="21" y="30"/>
                </a:cubicBezTo>
                <a:cubicBezTo>
                  <a:pt x="25" y="30"/>
                  <a:pt x="28" y="29"/>
                  <a:pt x="32" y="29"/>
                </a:cubicBezTo>
                <a:cubicBezTo>
                  <a:pt x="36" y="28"/>
                  <a:pt x="39" y="27"/>
                  <a:pt x="43" y="27"/>
                </a:cubicBezTo>
                <a:cubicBezTo>
                  <a:pt x="45" y="27"/>
                  <a:pt x="47" y="26"/>
                  <a:pt x="48" y="26"/>
                </a:cubicBezTo>
                <a:cubicBezTo>
                  <a:pt x="49" y="26"/>
                  <a:pt x="50" y="26"/>
                  <a:pt x="51" y="26"/>
                </a:cubicBezTo>
                <a:cubicBezTo>
                  <a:pt x="53" y="25"/>
                  <a:pt x="55" y="24"/>
                  <a:pt x="56" y="23"/>
                </a:cubicBezTo>
                <a:cubicBezTo>
                  <a:pt x="57" y="22"/>
                  <a:pt x="58" y="22"/>
                  <a:pt x="59" y="21"/>
                </a:cubicBezTo>
                <a:cubicBezTo>
                  <a:pt x="62" y="19"/>
                  <a:pt x="63" y="14"/>
                  <a:pt x="62" y="11"/>
                </a:cubicBezTo>
                <a:cubicBezTo>
                  <a:pt x="61" y="7"/>
                  <a:pt x="59" y="4"/>
                  <a:pt x="55" y="2"/>
                </a:cubicBezTo>
                <a:cubicBezTo>
                  <a:pt x="57" y="3"/>
                  <a:pt x="57" y="3"/>
                  <a:pt x="54" y="2"/>
                </a:cubicBezTo>
                <a:cubicBezTo>
                  <a:pt x="53" y="2"/>
                  <a:pt x="53" y="2"/>
                  <a:pt x="53" y="2"/>
                </a:cubicBezTo>
                <a:cubicBezTo>
                  <a:pt x="48" y="0"/>
                  <a:pt x="43" y="1"/>
                  <a:pt x="38" y="2"/>
                </a:cubicBezTo>
                <a:cubicBezTo>
                  <a:pt x="34" y="3"/>
                  <a:pt x="30" y="3"/>
                  <a:pt x="27" y="4"/>
                </a:cubicBezTo>
                <a:cubicBezTo>
                  <a:pt x="22" y="6"/>
                  <a:pt x="18" y="7"/>
                  <a:pt x="14" y="9"/>
                </a:cubicBezTo>
                <a:cubicBezTo>
                  <a:pt x="12" y="10"/>
                  <a:pt x="10" y="11"/>
                  <a:pt x="8" y="13"/>
                </a:cubicBezTo>
                <a:cubicBezTo>
                  <a:pt x="8" y="13"/>
                  <a:pt x="8" y="13"/>
                  <a:pt x="8" y="13"/>
                </a:cubicBezTo>
                <a:cubicBezTo>
                  <a:pt x="7" y="14"/>
                  <a:pt x="6" y="14"/>
                  <a:pt x="6"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45" name="Freeform 2681"/>
          <p:cNvSpPr>
            <a:spLocks/>
          </p:cNvSpPr>
          <p:nvPr userDrawn="1"/>
        </p:nvSpPr>
        <p:spPr bwMode="auto">
          <a:xfrm>
            <a:off x="7459254" y="4655484"/>
            <a:ext cx="27568" cy="15316"/>
          </a:xfrm>
          <a:custGeom>
            <a:avLst/>
            <a:gdLst>
              <a:gd name="T0" fmla="*/ 0 w 46"/>
              <a:gd name="T1" fmla="*/ 14 h 25"/>
              <a:gd name="T2" fmla="*/ 2 w 46"/>
              <a:gd name="T3" fmla="*/ 18 h 25"/>
              <a:gd name="T4" fmla="*/ 7 w 46"/>
              <a:gd name="T5" fmla="*/ 22 h 25"/>
              <a:gd name="T6" fmla="*/ 9 w 46"/>
              <a:gd name="T7" fmla="*/ 23 h 25"/>
              <a:gd name="T8" fmla="*/ 6 w 46"/>
              <a:gd name="T9" fmla="*/ 22 h 25"/>
              <a:gd name="T10" fmla="*/ 23 w 46"/>
              <a:gd name="T11" fmla="*/ 25 h 25"/>
              <a:gd name="T12" fmla="*/ 30 w 46"/>
              <a:gd name="T13" fmla="*/ 25 h 25"/>
              <a:gd name="T14" fmla="*/ 36 w 46"/>
              <a:gd name="T15" fmla="*/ 24 h 25"/>
              <a:gd name="T16" fmla="*/ 41 w 46"/>
              <a:gd name="T17" fmla="*/ 22 h 25"/>
              <a:gd name="T18" fmla="*/ 45 w 46"/>
              <a:gd name="T19" fmla="*/ 18 h 25"/>
              <a:gd name="T20" fmla="*/ 46 w 46"/>
              <a:gd name="T21" fmla="*/ 12 h 25"/>
              <a:gd name="T22" fmla="*/ 44 w 46"/>
              <a:gd name="T23" fmla="*/ 5 h 25"/>
              <a:gd name="T24" fmla="*/ 30 w 46"/>
              <a:gd name="T25" fmla="*/ 0 h 25"/>
              <a:gd name="T26" fmla="*/ 22 w 46"/>
              <a:gd name="T27" fmla="*/ 0 h 25"/>
              <a:gd name="T28" fmla="*/ 17 w 46"/>
              <a:gd name="T29" fmla="*/ 1 h 25"/>
              <a:gd name="T30" fmla="*/ 14 w 46"/>
              <a:gd name="T31" fmla="*/ 1 h 25"/>
              <a:gd name="T32" fmla="*/ 11 w 46"/>
              <a:gd name="T33" fmla="*/ 2 h 25"/>
              <a:gd name="T34" fmla="*/ 5 w 46"/>
              <a:gd name="T35" fmla="*/ 4 h 25"/>
              <a:gd name="T36" fmla="*/ 0 w 46"/>
              <a:gd name="T3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25">
                <a:moveTo>
                  <a:pt x="0" y="14"/>
                </a:moveTo>
                <a:cubicBezTo>
                  <a:pt x="0" y="15"/>
                  <a:pt x="1" y="17"/>
                  <a:pt x="2" y="18"/>
                </a:cubicBezTo>
                <a:cubicBezTo>
                  <a:pt x="3" y="20"/>
                  <a:pt x="5" y="21"/>
                  <a:pt x="7" y="22"/>
                </a:cubicBezTo>
                <a:cubicBezTo>
                  <a:pt x="7" y="22"/>
                  <a:pt x="8" y="23"/>
                  <a:pt x="9" y="23"/>
                </a:cubicBezTo>
                <a:cubicBezTo>
                  <a:pt x="8" y="22"/>
                  <a:pt x="7" y="22"/>
                  <a:pt x="6" y="22"/>
                </a:cubicBezTo>
                <a:cubicBezTo>
                  <a:pt x="11" y="25"/>
                  <a:pt x="18" y="25"/>
                  <a:pt x="23" y="25"/>
                </a:cubicBezTo>
                <a:cubicBezTo>
                  <a:pt x="26" y="25"/>
                  <a:pt x="28" y="25"/>
                  <a:pt x="30" y="25"/>
                </a:cubicBezTo>
                <a:cubicBezTo>
                  <a:pt x="32" y="25"/>
                  <a:pt x="34" y="25"/>
                  <a:pt x="36" y="24"/>
                </a:cubicBezTo>
                <a:cubicBezTo>
                  <a:pt x="37" y="24"/>
                  <a:pt x="39" y="23"/>
                  <a:pt x="41" y="22"/>
                </a:cubicBezTo>
                <a:cubicBezTo>
                  <a:pt x="42" y="21"/>
                  <a:pt x="44" y="20"/>
                  <a:pt x="45" y="18"/>
                </a:cubicBezTo>
                <a:cubicBezTo>
                  <a:pt x="46" y="16"/>
                  <a:pt x="46" y="14"/>
                  <a:pt x="46" y="12"/>
                </a:cubicBezTo>
                <a:cubicBezTo>
                  <a:pt x="46" y="9"/>
                  <a:pt x="45" y="7"/>
                  <a:pt x="44" y="5"/>
                </a:cubicBezTo>
                <a:cubicBezTo>
                  <a:pt x="40" y="1"/>
                  <a:pt x="35" y="0"/>
                  <a:pt x="30" y="0"/>
                </a:cubicBezTo>
                <a:cubicBezTo>
                  <a:pt x="28" y="0"/>
                  <a:pt x="25" y="0"/>
                  <a:pt x="22" y="0"/>
                </a:cubicBezTo>
                <a:cubicBezTo>
                  <a:pt x="20" y="1"/>
                  <a:pt x="19" y="1"/>
                  <a:pt x="17" y="1"/>
                </a:cubicBezTo>
                <a:cubicBezTo>
                  <a:pt x="16" y="1"/>
                  <a:pt x="15" y="1"/>
                  <a:pt x="14" y="1"/>
                </a:cubicBezTo>
                <a:cubicBezTo>
                  <a:pt x="13" y="1"/>
                  <a:pt x="12" y="2"/>
                  <a:pt x="11" y="2"/>
                </a:cubicBezTo>
                <a:cubicBezTo>
                  <a:pt x="9" y="3"/>
                  <a:pt x="7" y="4"/>
                  <a:pt x="5" y="4"/>
                </a:cubicBezTo>
                <a:cubicBezTo>
                  <a:pt x="2" y="6"/>
                  <a:pt x="0" y="10"/>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46" name="Freeform 2701"/>
          <p:cNvSpPr>
            <a:spLocks/>
          </p:cNvSpPr>
          <p:nvPr userDrawn="1"/>
        </p:nvSpPr>
        <p:spPr bwMode="auto">
          <a:xfrm>
            <a:off x="6564826" y="4494672"/>
            <a:ext cx="232796" cy="341537"/>
          </a:xfrm>
          <a:custGeom>
            <a:avLst/>
            <a:gdLst>
              <a:gd name="T0" fmla="*/ 379 w 390"/>
              <a:gd name="T1" fmla="*/ 154 h 574"/>
              <a:gd name="T2" fmla="*/ 323 w 390"/>
              <a:gd name="T3" fmla="*/ 86 h 574"/>
              <a:gd name="T4" fmla="*/ 263 w 390"/>
              <a:gd name="T5" fmla="*/ 32 h 574"/>
              <a:gd name="T6" fmla="*/ 102 w 390"/>
              <a:gd name="T7" fmla="*/ 36 h 574"/>
              <a:gd name="T8" fmla="*/ 15 w 390"/>
              <a:gd name="T9" fmla="*/ 342 h 574"/>
              <a:gd name="T10" fmla="*/ 24 w 390"/>
              <a:gd name="T11" fmla="*/ 446 h 574"/>
              <a:gd name="T12" fmla="*/ 29 w 390"/>
              <a:gd name="T13" fmla="*/ 498 h 574"/>
              <a:gd name="T14" fmla="*/ 52 w 390"/>
              <a:gd name="T15" fmla="*/ 562 h 574"/>
              <a:gd name="T16" fmla="*/ 99 w 390"/>
              <a:gd name="T17" fmla="*/ 557 h 574"/>
              <a:gd name="T18" fmla="*/ 107 w 390"/>
              <a:gd name="T19" fmla="*/ 503 h 574"/>
              <a:gd name="T20" fmla="*/ 103 w 390"/>
              <a:gd name="T21" fmla="*/ 461 h 574"/>
              <a:gd name="T22" fmla="*/ 95 w 390"/>
              <a:gd name="T23" fmla="*/ 376 h 574"/>
              <a:gd name="T24" fmla="*/ 89 w 390"/>
              <a:gd name="T25" fmla="*/ 292 h 574"/>
              <a:gd name="T26" fmla="*/ 88 w 390"/>
              <a:gd name="T27" fmla="*/ 255 h 574"/>
              <a:gd name="T28" fmla="*/ 88 w 390"/>
              <a:gd name="T29" fmla="*/ 239 h 574"/>
              <a:gd name="T30" fmla="*/ 88 w 390"/>
              <a:gd name="T31" fmla="*/ 236 h 574"/>
              <a:gd name="T32" fmla="*/ 88 w 390"/>
              <a:gd name="T33" fmla="*/ 224 h 574"/>
              <a:gd name="T34" fmla="*/ 93 w 390"/>
              <a:gd name="T35" fmla="*/ 188 h 574"/>
              <a:gd name="T36" fmla="*/ 96 w 390"/>
              <a:gd name="T37" fmla="*/ 172 h 574"/>
              <a:gd name="T38" fmla="*/ 97 w 390"/>
              <a:gd name="T39" fmla="*/ 170 h 574"/>
              <a:gd name="T40" fmla="*/ 100 w 390"/>
              <a:gd name="T41" fmla="*/ 159 h 574"/>
              <a:gd name="T42" fmla="*/ 107 w 390"/>
              <a:gd name="T43" fmla="*/ 143 h 574"/>
              <a:gd name="T44" fmla="*/ 111 w 390"/>
              <a:gd name="T45" fmla="*/ 136 h 574"/>
              <a:gd name="T46" fmla="*/ 112 w 390"/>
              <a:gd name="T47" fmla="*/ 135 h 574"/>
              <a:gd name="T48" fmla="*/ 130 w 390"/>
              <a:gd name="T49" fmla="*/ 112 h 574"/>
              <a:gd name="T50" fmla="*/ 139 w 390"/>
              <a:gd name="T51" fmla="*/ 105 h 574"/>
              <a:gd name="T52" fmla="*/ 152 w 390"/>
              <a:gd name="T53" fmla="*/ 96 h 574"/>
              <a:gd name="T54" fmla="*/ 158 w 390"/>
              <a:gd name="T55" fmla="*/ 93 h 574"/>
              <a:gd name="T56" fmla="*/ 172 w 390"/>
              <a:gd name="T57" fmla="*/ 88 h 574"/>
              <a:gd name="T58" fmla="*/ 173 w 390"/>
              <a:gd name="T59" fmla="*/ 88 h 574"/>
              <a:gd name="T60" fmla="*/ 181 w 390"/>
              <a:gd name="T61" fmla="*/ 86 h 574"/>
              <a:gd name="T62" fmla="*/ 189 w 390"/>
              <a:gd name="T63" fmla="*/ 86 h 574"/>
              <a:gd name="T64" fmla="*/ 189 w 390"/>
              <a:gd name="T65" fmla="*/ 86 h 574"/>
              <a:gd name="T66" fmla="*/ 203 w 390"/>
              <a:gd name="T67" fmla="*/ 88 h 574"/>
              <a:gd name="T68" fmla="*/ 204 w 390"/>
              <a:gd name="T69" fmla="*/ 89 h 574"/>
              <a:gd name="T70" fmla="*/ 214 w 390"/>
              <a:gd name="T71" fmla="*/ 93 h 574"/>
              <a:gd name="T72" fmla="*/ 218 w 390"/>
              <a:gd name="T73" fmla="*/ 95 h 574"/>
              <a:gd name="T74" fmla="*/ 224 w 390"/>
              <a:gd name="T75" fmla="*/ 99 h 574"/>
              <a:gd name="T76" fmla="*/ 239 w 390"/>
              <a:gd name="T77" fmla="*/ 110 h 574"/>
              <a:gd name="T78" fmla="*/ 251 w 390"/>
              <a:gd name="T79" fmla="*/ 122 h 574"/>
              <a:gd name="T80" fmla="*/ 254 w 390"/>
              <a:gd name="T81" fmla="*/ 125 h 574"/>
              <a:gd name="T82" fmla="*/ 261 w 390"/>
              <a:gd name="T83" fmla="*/ 132 h 574"/>
              <a:gd name="T84" fmla="*/ 325 w 390"/>
              <a:gd name="T85" fmla="*/ 206 h 574"/>
              <a:gd name="T86" fmla="*/ 375 w 390"/>
              <a:gd name="T87" fmla="*/ 204 h 574"/>
              <a:gd name="T88" fmla="*/ 379 w 390"/>
              <a:gd name="T89" fmla="*/ 15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90" h="574">
                <a:moveTo>
                  <a:pt x="379" y="154"/>
                </a:moveTo>
                <a:cubicBezTo>
                  <a:pt x="363" y="130"/>
                  <a:pt x="342" y="108"/>
                  <a:pt x="323" y="86"/>
                </a:cubicBezTo>
                <a:cubicBezTo>
                  <a:pt x="305" y="66"/>
                  <a:pt x="286" y="46"/>
                  <a:pt x="263" y="32"/>
                </a:cubicBezTo>
                <a:cubicBezTo>
                  <a:pt x="212" y="0"/>
                  <a:pt x="153" y="3"/>
                  <a:pt x="102" y="36"/>
                </a:cubicBezTo>
                <a:cubicBezTo>
                  <a:pt x="0" y="102"/>
                  <a:pt x="7" y="235"/>
                  <a:pt x="15" y="342"/>
                </a:cubicBezTo>
                <a:cubicBezTo>
                  <a:pt x="17" y="376"/>
                  <a:pt x="20" y="411"/>
                  <a:pt x="24" y="446"/>
                </a:cubicBezTo>
                <a:cubicBezTo>
                  <a:pt x="25" y="463"/>
                  <a:pt x="27" y="481"/>
                  <a:pt x="29" y="498"/>
                </a:cubicBezTo>
                <a:cubicBezTo>
                  <a:pt x="32" y="521"/>
                  <a:pt x="32" y="546"/>
                  <a:pt x="52" y="562"/>
                </a:cubicBezTo>
                <a:cubicBezTo>
                  <a:pt x="65" y="574"/>
                  <a:pt x="88" y="571"/>
                  <a:pt x="99" y="557"/>
                </a:cubicBezTo>
                <a:cubicBezTo>
                  <a:pt x="111" y="540"/>
                  <a:pt x="109" y="523"/>
                  <a:pt x="107" y="503"/>
                </a:cubicBezTo>
                <a:cubicBezTo>
                  <a:pt x="106" y="489"/>
                  <a:pt x="105" y="475"/>
                  <a:pt x="103" y="461"/>
                </a:cubicBezTo>
                <a:cubicBezTo>
                  <a:pt x="100" y="432"/>
                  <a:pt x="98" y="404"/>
                  <a:pt x="95" y="376"/>
                </a:cubicBezTo>
                <a:cubicBezTo>
                  <a:pt x="93" y="348"/>
                  <a:pt x="91" y="320"/>
                  <a:pt x="89" y="292"/>
                </a:cubicBezTo>
                <a:cubicBezTo>
                  <a:pt x="89" y="279"/>
                  <a:pt x="88" y="267"/>
                  <a:pt x="88" y="255"/>
                </a:cubicBezTo>
                <a:cubicBezTo>
                  <a:pt x="88" y="249"/>
                  <a:pt x="88" y="244"/>
                  <a:pt x="88" y="239"/>
                </a:cubicBezTo>
                <a:cubicBezTo>
                  <a:pt x="88" y="238"/>
                  <a:pt x="88" y="237"/>
                  <a:pt x="88" y="236"/>
                </a:cubicBezTo>
                <a:cubicBezTo>
                  <a:pt x="88" y="232"/>
                  <a:pt x="88" y="228"/>
                  <a:pt x="88" y="224"/>
                </a:cubicBezTo>
                <a:cubicBezTo>
                  <a:pt x="89" y="212"/>
                  <a:pt x="90" y="200"/>
                  <a:pt x="93" y="188"/>
                </a:cubicBezTo>
                <a:cubicBezTo>
                  <a:pt x="94" y="183"/>
                  <a:pt x="95" y="177"/>
                  <a:pt x="96" y="172"/>
                </a:cubicBezTo>
                <a:cubicBezTo>
                  <a:pt x="96" y="171"/>
                  <a:pt x="96" y="171"/>
                  <a:pt x="97" y="170"/>
                </a:cubicBezTo>
                <a:cubicBezTo>
                  <a:pt x="98" y="166"/>
                  <a:pt x="99" y="163"/>
                  <a:pt x="100" y="159"/>
                </a:cubicBezTo>
                <a:cubicBezTo>
                  <a:pt x="103" y="153"/>
                  <a:pt x="105" y="148"/>
                  <a:pt x="107" y="143"/>
                </a:cubicBezTo>
                <a:cubicBezTo>
                  <a:pt x="109" y="141"/>
                  <a:pt x="110" y="138"/>
                  <a:pt x="111" y="136"/>
                </a:cubicBezTo>
                <a:cubicBezTo>
                  <a:pt x="111" y="136"/>
                  <a:pt x="112" y="135"/>
                  <a:pt x="112" y="135"/>
                </a:cubicBezTo>
                <a:cubicBezTo>
                  <a:pt x="117" y="127"/>
                  <a:pt x="123" y="119"/>
                  <a:pt x="130" y="112"/>
                </a:cubicBezTo>
                <a:cubicBezTo>
                  <a:pt x="131" y="111"/>
                  <a:pt x="138" y="106"/>
                  <a:pt x="139" y="105"/>
                </a:cubicBezTo>
                <a:cubicBezTo>
                  <a:pt x="143" y="102"/>
                  <a:pt x="147" y="99"/>
                  <a:pt x="152" y="96"/>
                </a:cubicBezTo>
                <a:cubicBezTo>
                  <a:pt x="145" y="100"/>
                  <a:pt x="155" y="94"/>
                  <a:pt x="158" y="93"/>
                </a:cubicBezTo>
                <a:cubicBezTo>
                  <a:pt x="163" y="91"/>
                  <a:pt x="167" y="89"/>
                  <a:pt x="172" y="88"/>
                </a:cubicBezTo>
                <a:cubicBezTo>
                  <a:pt x="173" y="88"/>
                  <a:pt x="173" y="88"/>
                  <a:pt x="173" y="88"/>
                </a:cubicBezTo>
                <a:cubicBezTo>
                  <a:pt x="176" y="87"/>
                  <a:pt x="179" y="87"/>
                  <a:pt x="181" y="86"/>
                </a:cubicBezTo>
                <a:cubicBezTo>
                  <a:pt x="184" y="86"/>
                  <a:pt x="186" y="86"/>
                  <a:pt x="189" y="86"/>
                </a:cubicBezTo>
                <a:cubicBezTo>
                  <a:pt x="189" y="86"/>
                  <a:pt x="189" y="86"/>
                  <a:pt x="189" y="86"/>
                </a:cubicBezTo>
                <a:cubicBezTo>
                  <a:pt x="194" y="87"/>
                  <a:pt x="198" y="87"/>
                  <a:pt x="203" y="88"/>
                </a:cubicBezTo>
                <a:cubicBezTo>
                  <a:pt x="203" y="88"/>
                  <a:pt x="203" y="88"/>
                  <a:pt x="204" y="89"/>
                </a:cubicBezTo>
                <a:cubicBezTo>
                  <a:pt x="207" y="90"/>
                  <a:pt x="210" y="91"/>
                  <a:pt x="214" y="93"/>
                </a:cubicBezTo>
                <a:cubicBezTo>
                  <a:pt x="215" y="93"/>
                  <a:pt x="217" y="94"/>
                  <a:pt x="218" y="95"/>
                </a:cubicBezTo>
                <a:cubicBezTo>
                  <a:pt x="217" y="95"/>
                  <a:pt x="223" y="98"/>
                  <a:pt x="224" y="99"/>
                </a:cubicBezTo>
                <a:cubicBezTo>
                  <a:pt x="229" y="102"/>
                  <a:pt x="234" y="106"/>
                  <a:pt x="239" y="110"/>
                </a:cubicBezTo>
                <a:cubicBezTo>
                  <a:pt x="243" y="114"/>
                  <a:pt x="247" y="118"/>
                  <a:pt x="251" y="122"/>
                </a:cubicBezTo>
                <a:cubicBezTo>
                  <a:pt x="252" y="123"/>
                  <a:pt x="254" y="125"/>
                  <a:pt x="254" y="125"/>
                </a:cubicBezTo>
                <a:cubicBezTo>
                  <a:pt x="256" y="128"/>
                  <a:pt x="258" y="130"/>
                  <a:pt x="261" y="132"/>
                </a:cubicBezTo>
                <a:cubicBezTo>
                  <a:pt x="282" y="157"/>
                  <a:pt x="301" y="184"/>
                  <a:pt x="325" y="206"/>
                </a:cubicBezTo>
                <a:cubicBezTo>
                  <a:pt x="339" y="219"/>
                  <a:pt x="362" y="216"/>
                  <a:pt x="375" y="204"/>
                </a:cubicBezTo>
                <a:cubicBezTo>
                  <a:pt x="389" y="190"/>
                  <a:pt x="390" y="170"/>
                  <a:pt x="379" y="154"/>
                </a:cubicBezTo>
                <a:close/>
              </a:path>
            </a:pathLst>
          </a:custGeom>
          <a:solidFill>
            <a:srgbClr val="16A8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47" name="Freeform 2702"/>
          <p:cNvSpPr>
            <a:spLocks/>
          </p:cNvSpPr>
          <p:nvPr userDrawn="1"/>
        </p:nvSpPr>
        <p:spPr bwMode="auto">
          <a:xfrm>
            <a:off x="6664376" y="4519177"/>
            <a:ext cx="289464" cy="258833"/>
          </a:xfrm>
          <a:custGeom>
            <a:avLst/>
            <a:gdLst>
              <a:gd name="T0" fmla="*/ 481 w 484"/>
              <a:gd name="T1" fmla="*/ 106 h 435"/>
              <a:gd name="T2" fmla="*/ 357 w 484"/>
              <a:gd name="T3" fmla="*/ 25 h 435"/>
              <a:gd name="T4" fmla="*/ 298 w 484"/>
              <a:gd name="T5" fmla="*/ 4 h 435"/>
              <a:gd name="T6" fmla="*/ 270 w 484"/>
              <a:gd name="T7" fmla="*/ 19 h 435"/>
              <a:gd name="T8" fmla="*/ 242 w 484"/>
              <a:gd name="T9" fmla="*/ 38 h 435"/>
              <a:gd name="T10" fmla="*/ 223 w 484"/>
              <a:gd name="T11" fmla="*/ 49 h 435"/>
              <a:gd name="T12" fmla="*/ 196 w 484"/>
              <a:gd name="T13" fmla="*/ 69 h 435"/>
              <a:gd name="T14" fmla="*/ 108 w 484"/>
              <a:gd name="T15" fmla="*/ 129 h 435"/>
              <a:gd name="T16" fmla="*/ 44 w 484"/>
              <a:gd name="T17" fmla="*/ 173 h 435"/>
              <a:gd name="T18" fmla="*/ 2 w 484"/>
              <a:gd name="T19" fmla="*/ 219 h 435"/>
              <a:gd name="T20" fmla="*/ 6 w 484"/>
              <a:gd name="T21" fmla="*/ 254 h 435"/>
              <a:gd name="T22" fmla="*/ 16 w 484"/>
              <a:gd name="T23" fmla="*/ 295 h 435"/>
              <a:gd name="T24" fmla="*/ 31 w 484"/>
              <a:gd name="T25" fmla="*/ 349 h 435"/>
              <a:gd name="T26" fmla="*/ 33 w 484"/>
              <a:gd name="T27" fmla="*/ 364 h 435"/>
              <a:gd name="T28" fmla="*/ 34 w 484"/>
              <a:gd name="T29" fmla="*/ 374 h 435"/>
              <a:gd name="T30" fmla="*/ 46 w 484"/>
              <a:gd name="T31" fmla="*/ 409 h 435"/>
              <a:gd name="T32" fmla="*/ 48 w 484"/>
              <a:gd name="T33" fmla="*/ 420 h 435"/>
              <a:gd name="T34" fmla="*/ 48 w 484"/>
              <a:gd name="T35" fmla="*/ 421 h 435"/>
              <a:gd name="T36" fmla="*/ 51 w 484"/>
              <a:gd name="T37" fmla="*/ 428 h 435"/>
              <a:gd name="T38" fmla="*/ 66 w 484"/>
              <a:gd name="T39" fmla="*/ 431 h 435"/>
              <a:gd name="T40" fmla="*/ 302 w 484"/>
              <a:gd name="T41" fmla="*/ 258 h 435"/>
              <a:gd name="T42" fmla="*/ 360 w 484"/>
              <a:gd name="T43" fmla="*/ 216 h 435"/>
              <a:gd name="T44" fmla="*/ 484 w 484"/>
              <a:gd name="T45" fmla="*/ 116 h 435"/>
              <a:gd name="T46" fmla="*/ 481 w 484"/>
              <a:gd name="T47" fmla="*/ 106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4" h="435">
                <a:moveTo>
                  <a:pt x="481" y="106"/>
                </a:moveTo>
                <a:cubicBezTo>
                  <a:pt x="463" y="77"/>
                  <a:pt x="378" y="37"/>
                  <a:pt x="357" y="25"/>
                </a:cubicBezTo>
                <a:cubicBezTo>
                  <a:pt x="340" y="16"/>
                  <a:pt x="318" y="0"/>
                  <a:pt x="298" y="4"/>
                </a:cubicBezTo>
                <a:cubicBezTo>
                  <a:pt x="287" y="6"/>
                  <a:pt x="278" y="13"/>
                  <a:pt x="270" y="19"/>
                </a:cubicBezTo>
                <a:cubicBezTo>
                  <a:pt x="260" y="25"/>
                  <a:pt x="251" y="32"/>
                  <a:pt x="242" y="38"/>
                </a:cubicBezTo>
                <a:cubicBezTo>
                  <a:pt x="235" y="41"/>
                  <a:pt x="229" y="45"/>
                  <a:pt x="223" y="49"/>
                </a:cubicBezTo>
                <a:cubicBezTo>
                  <a:pt x="213" y="55"/>
                  <a:pt x="205" y="62"/>
                  <a:pt x="196" y="69"/>
                </a:cubicBezTo>
                <a:lnTo>
                  <a:pt x="108" y="129"/>
                </a:lnTo>
                <a:lnTo>
                  <a:pt x="44" y="173"/>
                </a:lnTo>
                <a:cubicBezTo>
                  <a:pt x="27" y="184"/>
                  <a:pt x="6" y="197"/>
                  <a:pt x="2" y="219"/>
                </a:cubicBezTo>
                <a:cubicBezTo>
                  <a:pt x="0" y="231"/>
                  <a:pt x="4" y="243"/>
                  <a:pt x="6" y="254"/>
                </a:cubicBezTo>
                <a:cubicBezTo>
                  <a:pt x="9" y="268"/>
                  <a:pt x="13" y="281"/>
                  <a:pt x="16" y="295"/>
                </a:cubicBezTo>
                <a:cubicBezTo>
                  <a:pt x="21" y="313"/>
                  <a:pt x="26" y="331"/>
                  <a:pt x="31" y="349"/>
                </a:cubicBezTo>
                <a:cubicBezTo>
                  <a:pt x="31" y="354"/>
                  <a:pt x="32" y="359"/>
                  <a:pt x="33" y="364"/>
                </a:cubicBezTo>
                <a:cubicBezTo>
                  <a:pt x="33" y="368"/>
                  <a:pt x="34" y="371"/>
                  <a:pt x="34" y="374"/>
                </a:cubicBezTo>
                <a:cubicBezTo>
                  <a:pt x="37" y="386"/>
                  <a:pt x="40" y="399"/>
                  <a:pt x="46" y="409"/>
                </a:cubicBezTo>
                <a:cubicBezTo>
                  <a:pt x="46" y="413"/>
                  <a:pt x="46" y="416"/>
                  <a:pt x="48" y="420"/>
                </a:cubicBezTo>
                <a:cubicBezTo>
                  <a:pt x="48" y="421"/>
                  <a:pt x="48" y="421"/>
                  <a:pt x="48" y="421"/>
                </a:cubicBezTo>
                <a:cubicBezTo>
                  <a:pt x="48" y="424"/>
                  <a:pt x="49" y="426"/>
                  <a:pt x="51" y="428"/>
                </a:cubicBezTo>
                <a:cubicBezTo>
                  <a:pt x="54" y="433"/>
                  <a:pt x="60" y="435"/>
                  <a:pt x="66" y="431"/>
                </a:cubicBezTo>
                <a:cubicBezTo>
                  <a:pt x="145" y="373"/>
                  <a:pt x="224" y="316"/>
                  <a:pt x="302" y="258"/>
                </a:cubicBezTo>
                <a:cubicBezTo>
                  <a:pt x="322" y="244"/>
                  <a:pt x="341" y="230"/>
                  <a:pt x="360" y="216"/>
                </a:cubicBezTo>
                <a:cubicBezTo>
                  <a:pt x="383" y="200"/>
                  <a:pt x="484" y="146"/>
                  <a:pt x="484" y="116"/>
                </a:cubicBezTo>
                <a:cubicBezTo>
                  <a:pt x="484" y="113"/>
                  <a:pt x="483" y="109"/>
                  <a:pt x="481" y="106"/>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48" name="Freeform 2703"/>
          <p:cNvSpPr>
            <a:spLocks/>
          </p:cNvSpPr>
          <p:nvPr userDrawn="1"/>
        </p:nvSpPr>
        <p:spPr bwMode="auto">
          <a:xfrm>
            <a:off x="6695009" y="4580439"/>
            <a:ext cx="271085" cy="199102"/>
          </a:xfrm>
          <a:custGeom>
            <a:avLst/>
            <a:gdLst>
              <a:gd name="T0" fmla="*/ 451 w 455"/>
              <a:gd name="T1" fmla="*/ 14 h 336"/>
              <a:gd name="T2" fmla="*/ 423 w 455"/>
              <a:gd name="T3" fmla="*/ 9 h 336"/>
              <a:gd name="T4" fmla="*/ 378 w 455"/>
              <a:gd name="T5" fmla="*/ 42 h 336"/>
              <a:gd name="T6" fmla="*/ 193 w 455"/>
              <a:gd name="T7" fmla="*/ 176 h 336"/>
              <a:gd name="T8" fmla="*/ 93 w 455"/>
              <a:gd name="T9" fmla="*/ 248 h 336"/>
              <a:gd name="T10" fmla="*/ 43 w 455"/>
              <a:gd name="T11" fmla="*/ 285 h 336"/>
              <a:gd name="T12" fmla="*/ 1 w 455"/>
              <a:gd name="T13" fmla="*/ 327 h 336"/>
              <a:gd name="T14" fmla="*/ 8 w 455"/>
              <a:gd name="T15" fmla="*/ 336 h 336"/>
              <a:gd name="T16" fmla="*/ 54 w 455"/>
              <a:gd name="T17" fmla="*/ 314 h 336"/>
              <a:gd name="T18" fmla="*/ 101 w 455"/>
              <a:gd name="T19" fmla="*/ 281 h 336"/>
              <a:gd name="T20" fmla="*/ 194 w 455"/>
              <a:gd name="T21" fmla="*/ 214 h 336"/>
              <a:gd name="T22" fmla="*/ 375 w 455"/>
              <a:gd name="T23" fmla="*/ 83 h 336"/>
              <a:gd name="T24" fmla="*/ 418 w 455"/>
              <a:gd name="T25" fmla="*/ 52 h 336"/>
              <a:gd name="T26" fmla="*/ 451 w 455"/>
              <a:gd name="T27" fmla="*/ 14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5" h="336">
                <a:moveTo>
                  <a:pt x="451" y="14"/>
                </a:moveTo>
                <a:cubicBezTo>
                  <a:pt x="448" y="0"/>
                  <a:pt x="432" y="4"/>
                  <a:pt x="423" y="9"/>
                </a:cubicBezTo>
                <a:cubicBezTo>
                  <a:pt x="407" y="19"/>
                  <a:pt x="393" y="31"/>
                  <a:pt x="378" y="42"/>
                </a:cubicBezTo>
                <a:cubicBezTo>
                  <a:pt x="317" y="86"/>
                  <a:pt x="255" y="131"/>
                  <a:pt x="193" y="176"/>
                </a:cubicBezTo>
                <a:cubicBezTo>
                  <a:pt x="160" y="200"/>
                  <a:pt x="126" y="224"/>
                  <a:pt x="93" y="248"/>
                </a:cubicBezTo>
                <a:cubicBezTo>
                  <a:pt x="76" y="261"/>
                  <a:pt x="60" y="273"/>
                  <a:pt x="43" y="285"/>
                </a:cubicBezTo>
                <a:cubicBezTo>
                  <a:pt x="27" y="297"/>
                  <a:pt x="8" y="308"/>
                  <a:pt x="1" y="327"/>
                </a:cubicBezTo>
                <a:cubicBezTo>
                  <a:pt x="0" y="331"/>
                  <a:pt x="4" y="336"/>
                  <a:pt x="8" y="336"/>
                </a:cubicBezTo>
                <a:cubicBezTo>
                  <a:pt x="26" y="336"/>
                  <a:pt x="40" y="324"/>
                  <a:pt x="54" y="314"/>
                </a:cubicBezTo>
                <a:cubicBezTo>
                  <a:pt x="70" y="303"/>
                  <a:pt x="85" y="292"/>
                  <a:pt x="101" y="281"/>
                </a:cubicBezTo>
                <a:cubicBezTo>
                  <a:pt x="132" y="258"/>
                  <a:pt x="163" y="236"/>
                  <a:pt x="194" y="214"/>
                </a:cubicBezTo>
                <a:cubicBezTo>
                  <a:pt x="254" y="170"/>
                  <a:pt x="315" y="126"/>
                  <a:pt x="375" y="83"/>
                </a:cubicBezTo>
                <a:cubicBezTo>
                  <a:pt x="389" y="73"/>
                  <a:pt x="403" y="62"/>
                  <a:pt x="418" y="52"/>
                </a:cubicBezTo>
                <a:cubicBezTo>
                  <a:pt x="429" y="44"/>
                  <a:pt x="455" y="32"/>
                  <a:pt x="451" y="14"/>
                </a:cubicBezTo>
                <a:close/>
              </a:path>
            </a:pathLst>
          </a:custGeom>
          <a:solidFill>
            <a:srgbClr val="1C4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49" name="Freeform 2704"/>
          <p:cNvSpPr>
            <a:spLocks/>
          </p:cNvSpPr>
          <p:nvPr userDrawn="1"/>
        </p:nvSpPr>
        <p:spPr bwMode="auto">
          <a:xfrm>
            <a:off x="6832849" y="4534494"/>
            <a:ext cx="53605" cy="41352"/>
          </a:xfrm>
          <a:custGeom>
            <a:avLst/>
            <a:gdLst>
              <a:gd name="T0" fmla="*/ 90 w 91"/>
              <a:gd name="T1" fmla="*/ 46 h 71"/>
              <a:gd name="T2" fmla="*/ 71 w 91"/>
              <a:gd name="T3" fmla="*/ 26 h 71"/>
              <a:gd name="T4" fmla="*/ 56 w 91"/>
              <a:gd name="T5" fmla="*/ 17 h 71"/>
              <a:gd name="T6" fmla="*/ 22 w 91"/>
              <a:gd name="T7" fmla="*/ 1 h 71"/>
              <a:gd name="T8" fmla="*/ 7 w 91"/>
              <a:gd name="T9" fmla="*/ 5 h 71"/>
              <a:gd name="T10" fmla="*/ 2 w 91"/>
              <a:gd name="T11" fmla="*/ 20 h 71"/>
              <a:gd name="T12" fmla="*/ 5 w 91"/>
              <a:gd name="T13" fmla="*/ 27 h 71"/>
              <a:gd name="T14" fmla="*/ 10 w 91"/>
              <a:gd name="T15" fmla="*/ 34 h 71"/>
              <a:gd name="T16" fmla="*/ 15 w 91"/>
              <a:gd name="T17" fmla="*/ 40 h 71"/>
              <a:gd name="T18" fmla="*/ 33 w 91"/>
              <a:gd name="T19" fmla="*/ 54 h 71"/>
              <a:gd name="T20" fmla="*/ 48 w 91"/>
              <a:gd name="T21" fmla="*/ 63 h 71"/>
              <a:gd name="T22" fmla="*/ 60 w 91"/>
              <a:gd name="T23" fmla="*/ 68 h 71"/>
              <a:gd name="T24" fmla="*/ 77 w 91"/>
              <a:gd name="T25" fmla="*/ 68 h 71"/>
              <a:gd name="T26" fmla="*/ 88 w 91"/>
              <a:gd name="T27" fmla="*/ 60 h 71"/>
              <a:gd name="T28" fmla="*/ 90 w 91"/>
              <a:gd name="T29" fmla="*/ 4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1" h="71">
                <a:moveTo>
                  <a:pt x="90" y="46"/>
                </a:moveTo>
                <a:cubicBezTo>
                  <a:pt x="87" y="38"/>
                  <a:pt x="79" y="30"/>
                  <a:pt x="71" y="26"/>
                </a:cubicBezTo>
                <a:cubicBezTo>
                  <a:pt x="66" y="23"/>
                  <a:pt x="61" y="20"/>
                  <a:pt x="56" y="17"/>
                </a:cubicBezTo>
                <a:cubicBezTo>
                  <a:pt x="45" y="11"/>
                  <a:pt x="34" y="4"/>
                  <a:pt x="22" y="1"/>
                </a:cubicBezTo>
                <a:cubicBezTo>
                  <a:pt x="16" y="0"/>
                  <a:pt x="11" y="1"/>
                  <a:pt x="7" y="5"/>
                </a:cubicBezTo>
                <a:cubicBezTo>
                  <a:pt x="3" y="9"/>
                  <a:pt x="0" y="15"/>
                  <a:pt x="2" y="20"/>
                </a:cubicBezTo>
                <a:cubicBezTo>
                  <a:pt x="3" y="23"/>
                  <a:pt x="4" y="25"/>
                  <a:pt x="5" y="27"/>
                </a:cubicBezTo>
                <a:cubicBezTo>
                  <a:pt x="6" y="30"/>
                  <a:pt x="8" y="32"/>
                  <a:pt x="10" y="34"/>
                </a:cubicBezTo>
                <a:cubicBezTo>
                  <a:pt x="12" y="36"/>
                  <a:pt x="13" y="38"/>
                  <a:pt x="15" y="40"/>
                </a:cubicBezTo>
                <a:cubicBezTo>
                  <a:pt x="21" y="45"/>
                  <a:pt x="27" y="50"/>
                  <a:pt x="33" y="54"/>
                </a:cubicBezTo>
                <a:cubicBezTo>
                  <a:pt x="38" y="57"/>
                  <a:pt x="43" y="60"/>
                  <a:pt x="48" y="63"/>
                </a:cubicBezTo>
                <a:cubicBezTo>
                  <a:pt x="52" y="65"/>
                  <a:pt x="56" y="67"/>
                  <a:pt x="60" y="68"/>
                </a:cubicBezTo>
                <a:cubicBezTo>
                  <a:pt x="65" y="69"/>
                  <a:pt x="72" y="71"/>
                  <a:pt x="77" y="68"/>
                </a:cubicBezTo>
                <a:cubicBezTo>
                  <a:pt x="81" y="67"/>
                  <a:pt x="86" y="64"/>
                  <a:pt x="88" y="60"/>
                </a:cubicBezTo>
                <a:cubicBezTo>
                  <a:pt x="90" y="56"/>
                  <a:pt x="91" y="51"/>
                  <a:pt x="90" y="46"/>
                </a:cubicBezTo>
                <a:close/>
              </a:path>
            </a:pathLst>
          </a:custGeom>
          <a:solidFill>
            <a:srgbClr val="90D2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50" name="Freeform 2705"/>
          <p:cNvSpPr>
            <a:spLocks/>
          </p:cNvSpPr>
          <p:nvPr userDrawn="1"/>
        </p:nvSpPr>
        <p:spPr bwMode="auto">
          <a:xfrm>
            <a:off x="6895641" y="4571251"/>
            <a:ext cx="21442" cy="21442"/>
          </a:xfrm>
          <a:custGeom>
            <a:avLst/>
            <a:gdLst>
              <a:gd name="T0" fmla="*/ 37 w 38"/>
              <a:gd name="T1" fmla="*/ 17 h 36"/>
              <a:gd name="T2" fmla="*/ 36 w 38"/>
              <a:gd name="T3" fmla="*/ 14 h 36"/>
              <a:gd name="T4" fmla="*/ 36 w 38"/>
              <a:gd name="T5" fmla="*/ 13 h 36"/>
              <a:gd name="T6" fmla="*/ 34 w 38"/>
              <a:gd name="T7" fmla="*/ 12 h 36"/>
              <a:gd name="T8" fmla="*/ 32 w 38"/>
              <a:gd name="T9" fmla="*/ 9 h 36"/>
              <a:gd name="T10" fmla="*/ 29 w 38"/>
              <a:gd name="T11" fmla="*/ 6 h 36"/>
              <a:gd name="T12" fmla="*/ 29 w 38"/>
              <a:gd name="T13" fmla="*/ 6 h 36"/>
              <a:gd name="T14" fmla="*/ 28 w 38"/>
              <a:gd name="T15" fmla="*/ 6 h 36"/>
              <a:gd name="T16" fmla="*/ 23 w 38"/>
              <a:gd name="T17" fmla="*/ 3 h 36"/>
              <a:gd name="T18" fmla="*/ 22 w 38"/>
              <a:gd name="T19" fmla="*/ 3 h 36"/>
              <a:gd name="T20" fmla="*/ 22 w 38"/>
              <a:gd name="T21" fmla="*/ 3 h 36"/>
              <a:gd name="T22" fmla="*/ 18 w 38"/>
              <a:gd name="T23" fmla="*/ 1 h 36"/>
              <a:gd name="T24" fmla="*/ 11 w 38"/>
              <a:gd name="T25" fmla="*/ 1 h 36"/>
              <a:gd name="T26" fmla="*/ 6 w 38"/>
              <a:gd name="T27" fmla="*/ 3 h 36"/>
              <a:gd name="T28" fmla="*/ 2 w 38"/>
              <a:gd name="T29" fmla="*/ 7 h 36"/>
              <a:gd name="T30" fmla="*/ 0 w 38"/>
              <a:gd name="T31" fmla="*/ 15 h 36"/>
              <a:gd name="T32" fmla="*/ 1 w 38"/>
              <a:gd name="T33" fmla="*/ 21 h 36"/>
              <a:gd name="T34" fmla="*/ 3 w 38"/>
              <a:gd name="T35" fmla="*/ 25 h 36"/>
              <a:gd name="T36" fmla="*/ 4 w 38"/>
              <a:gd name="T37" fmla="*/ 26 h 36"/>
              <a:gd name="T38" fmla="*/ 7 w 38"/>
              <a:gd name="T39" fmla="*/ 30 h 36"/>
              <a:gd name="T40" fmla="*/ 14 w 38"/>
              <a:gd name="T41" fmla="*/ 35 h 36"/>
              <a:gd name="T42" fmla="*/ 15 w 38"/>
              <a:gd name="T43" fmla="*/ 35 h 36"/>
              <a:gd name="T44" fmla="*/ 16 w 38"/>
              <a:gd name="T45" fmla="*/ 35 h 36"/>
              <a:gd name="T46" fmla="*/ 25 w 38"/>
              <a:gd name="T47" fmla="*/ 35 h 36"/>
              <a:gd name="T48" fmla="*/ 30 w 38"/>
              <a:gd name="T49" fmla="*/ 33 h 36"/>
              <a:gd name="T50" fmla="*/ 30 w 38"/>
              <a:gd name="T51" fmla="*/ 33 h 36"/>
              <a:gd name="T52" fmla="*/ 33 w 38"/>
              <a:gd name="T53" fmla="*/ 31 h 36"/>
              <a:gd name="T54" fmla="*/ 36 w 38"/>
              <a:gd name="T55" fmla="*/ 28 h 36"/>
              <a:gd name="T56" fmla="*/ 36 w 38"/>
              <a:gd name="T57" fmla="*/ 27 h 36"/>
              <a:gd name="T58" fmla="*/ 37 w 38"/>
              <a:gd name="T59" fmla="*/ 24 h 36"/>
              <a:gd name="T60" fmla="*/ 38 w 38"/>
              <a:gd name="T61" fmla="*/ 21 h 36"/>
              <a:gd name="T62" fmla="*/ 37 w 38"/>
              <a:gd name="T63" fmla="*/ 1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36">
                <a:moveTo>
                  <a:pt x="37" y="17"/>
                </a:moveTo>
                <a:cubicBezTo>
                  <a:pt x="37" y="16"/>
                  <a:pt x="36" y="15"/>
                  <a:pt x="36" y="14"/>
                </a:cubicBezTo>
                <a:cubicBezTo>
                  <a:pt x="36" y="14"/>
                  <a:pt x="36" y="13"/>
                  <a:pt x="36" y="13"/>
                </a:cubicBezTo>
                <a:cubicBezTo>
                  <a:pt x="35" y="13"/>
                  <a:pt x="35" y="12"/>
                  <a:pt x="34" y="12"/>
                </a:cubicBezTo>
                <a:cubicBezTo>
                  <a:pt x="34" y="11"/>
                  <a:pt x="33" y="10"/>
                  <a:pt x="32" y="9"/>
                </a:cubicBezTo>
                <a:cubicBezTo>
                  <a:pt x="31" y="8"/>
                  <a:pt x="30" y="7"/>
                  <a:pt x="29" y="6"/>
                </a:cubicBezTo>
                <a:lnTo>
                  <a:pt x="29" y="6"/>
                </a:lnTo>
                <a:cubicBezTo>
                  <a:pt x="28" y="6"/>
                  <a:pt x="28" y="6"/>
                  <a:pt x="28" y="6"/>
                </a:cubicBezTo>
                <a:cubicBezTo>
                  <a:pt x="27" y="4"/>
                  <a:pt x="25" y="3"/>
                  <a:pt x="23" y="3"/>
                </a:cubicBezTo>
                <a:cubicBezTo>
                  <a:pt x="22" y="3"/>
                  <a:pt x="22" y="3"/>
                  <a:pt x="22" y="3"/>
                </a:cubicBezTo>
                <a:cubicBezTo>
                  <a:pt x="22" y="3"/>
                  <a:pt x="22" y="3"/>
                  <a:pt x="22" y="3"/>
                </a:cubicBezTo>
                <a:cubicBezTo>
                  <a:pt x="21" y="2"/>
                  <a:pt x="20" y="1"/>
                  <a:pt x="18" y="1"/>
                </a:cubicBezTo>
                <a:cubicBezTo>
                  <a:pt x="16" y="0"/>
                  <a:pt x="13" y="0"/>
                  <a:pt x="11" y="1"/>
                </a:cubicBezTo>
                <a:cubicBezTo>
                  <a:pt x="9" y="1"/>
                  <a:pt x="7" y="2"/>
                  <a:pt x="6" y="3"/>
                </a:cubicBezTo>
                <a:cubicBezTo>
                  <a:pt x="4" y="4"/>
                  <a:pt x="3" y="6"/>
                  <a:pt x="2" y="7"/>
                </a:cubicBezTo>
                <a:cubicBezTo>
                  <a:pt x="1" y="10"/>
                  <a:pt x="0" y="12"/>
                  <a:pt x="0" y="15"/>
                </a:cubicBezTo>
                <a:cubicBezTo>
                  <a:pt x="0" y="16"/>
                  <a:pt x="1" y="19"/>
                  <a:pt x="1" y="21"/>
                </a:cubicBezTo>
                <a:cubicBezTo>
                  <a:pt x="2" y="22"/>
                  <a:pt x="2" y="24"/>
                  <a:pt x="3" y="25"/>
                </a:cubicBezTo>
                <a:cubicBezTo>
                  <a:pt x="3" y="26"/>
                  <a:pt x="4" y="26"/>
                  <a:pt x="4" y="26"/>
                </a:cubicBezTo>
                <a:cubicBezTo>
                  <a:pt x="4" y="28"/>
                  <a:pt x="6" y="30"/>
                  <a:pt x="7" y="30"/>
                </a:cubicBezTo>
                <a:cubicBezTo>
                  <a:pt x="9" y="33"/>
                  <a:pt x="11" y="33"/>
                  <a:pt x="14" y="35"/>
                </a:cubicBezTo>
                <a:cubicBezTo>
                  <a:pt x="14" y="35"/>
                  <a:pt x="15" y="35"/>
                  <a:pt x="15" y="35"/>
                </a:cubicBezTo>
                <a:cubicBezTo>
                  <a:pt x="16" y="35"/>
                  <a:pt x="16" y="35"/>
                  <a:pt x="16" y="35"/>
                </a:cubicBezTo>
                <a:cubicBezTo>
                  <a:pt x="20" y="36"/>
                  <a:pt x="22" y="36"/>
                  <a:pt x="25" y="35"/>
                </a:cubicBezTo>
                <a:cubicBezTo>
                  <a:pt x="27" y="35"/>
                  <a:pt x="28" y="34"/>
                  <a:pt x="30" y="33"/>
                </a:cubicBezTo>
                <a:cubicBezTo>
                  <a:pt x="30" y="33"/>
                  <a:pt x="30" y="33"/>
                  <a:pt x="30" y="33"/>
                </a:cubicBezTo>
                <a:cubicBezTo>
                  <a:pt x="31" y="32"/>
                  <a:pt x="33" y="31"/>
                  <a:pt x="33" y="31"/>
                </a:cubicBezTo>
                <a:cubicBezTo>
                  <a:pt x="34" y="30"/>
                  <a:pt x="35" y="29"/>
                  <a:pt x="36" y="28"/>
                </a:cubicBezTo>
                <a:cubicBezTo>
                  <a:pt x="36" y="27"/>
                  <a:pt x="36" y="27"/>
                  <a:pt x="36" y="27"/>
                </a:cubicBezTo>
                <a:cubicBezTo>
                  <a:pt x="36" y="27"/>
                  <a:pt x="37" y="25"/>
                  <a:pt x="37" y="24"/>
                </a:cubicBezTo>
                <a:cubicBezTo>
                  <a:pt x="38" y="23"/>
                  <a:pt x="38" y="22"/>
                  <a:pt x="38" y="21"/>
                </a:cubicBezTo>
                <a:cubicBezTo>
                  <a:pt x="38" y="19"/>
                  <a:pt x="38" y="18"/>
                  <a:pt x="37" y="17"/>
                </a:cubicBezTo>
                <a:close/>
              </a:path>
            </a:pathLst>
          </a:custGeom>
          <a:solidFill>
            <a:srgbClr val="90D2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51" name="Freeform 2706"/>
          <p:cNvSpPr>
            <a:spLocks/>
          </p:cNvSpPr>
          <p:nvPr userDrawn="1"/>
        </p:nvSpPr>
        <p:spPr bwMode="auto">
          <a:xfrm>
            <a:off x="6695007" y="4664675"/>
            <a:ext cx="29100" cy="39820"/>
          </a:xfrm>
          <a:custGeom>
            <a:avLst/>
            <a:gdLst>
              <a:gd name="T0" fmla="*/ 49 w 50"/>
              <a:gd name="T1" fmla="*/ 25 h 68"/>
              <a:gd name="T2" fmla="*/ 46 w 50"/>
              <a:gd name="T3" fmla="*/ 18 h 68"/>
              <a:gd name="T4" fmla="*/ 40 w 50"/>
              <a:gd name="T5" fmla="*/ 10 h 68"/>
              <a:gd name="T6" fmla="*/ 32 w 50"/>
              <a:gd name="T7" fmla="*/ 4 h 68"/>
              <a:gd name="T8" fmla="*/ 24 w 50"/>
              <a:gd name="T9" fmla="*/ 0 h 68"/>
              <a:gd name="T10" fmla="*/ 19 w 50"/>
              <a:gd name="T11" fmla="*/ 0 h 68"/>
              <a:gd name="T12" fmla="*/ 14 w 50"/>
              <a:gd name="T13" fmla="*/ 0 h 68"/>
              <a:gd name="T14" fmla="*/ 4 w 50"/>
              <a:gd name="T15" fmla="*/ 7 h 68"/>
              <a:gd name="T16" fmla="*/ 0 w 50"/>
              <a:gd name="T17" fmla="*/ 16 h 68"/>
              <a:gd name="T18" fmla="*/ 2 w 50"/>
              <a:gd name="T19" fmla="*/ 29 h 68"/>
              <a:gd name="T20" fmla="*/ 3 w 50"/>
              <a:gd name="T21" fmla="*/ 30 h 68"/>
              <a:gd name="T22" fmla="*/ 4 w 50"/>
              <a:gd name="T23" fmla="*/ 36 h 68"/>
              <a:gd name="T24" fmla="*/ 4 w 50"/>
              <a:gd name="T25" fmla="*/ 31 h 68"/>
              <a:gd name="T26" fmla="*/ 4 w 50"/>
              <a:gd name="T27" fmla="*/ 31 h 68"/>
              <a:gd name="T28" fmla="*/ 5 w 50"/>
              <a:gd name="T29" fmla="*/ 42 h 68"/>
              <a:gd name="T30" fmla="*/ 5 w 50"/>
              <a:gd name="T31" fmla="*/ 41 h 68"/>
              <a:gd name="T32" fmla="*/ 9 w 50"/>
              <a:gd name="T33" fmla="*/ 55 h 68"/>
              <a:gd name="T34" fmla="*/ 14 w 50"/>
              <a:gd name="T35" fmla="*/ 62 h 68"/>
              <a:gd name="T36" fmla="*/ 30 w 50"/>
              <a:gd name="T37" fmla="*/ 68 h 68"/>
              <a:gd name="T38" fmla="*/ 33 w 50"/>
              <a:gd name="T39" fmla="*/ 67 h 68"/>
              <a:gd name="T40" fmla="*/ 34 w 50"/>
              <a:gd name="T41" fmla="*/ 67 h 68"/>
              <a:gd name="T42" fmla="*/ 33 w 50"/>
              <a:gd name="T43" fmla="*/ 67 h 68"/>
              <a:gd name="T44" fmla="*/ 35 w 50"/>
              <a:gd name="T45" fmla="*/ 67 h 68"/>
              <a:gd name="T46" fmla="*/ 39 w 50"/>
              <a:gd name="T47" fmla="*/ 64 h 68"/>
              <a:gd name="T48" fmla="*/ 44 w 50"/>
              <a:gd name="T49" fmla="*/ 60 h 68"/>
              <a:gd name="T50" fmla="*/ 47 w 50"/>
              <a:gd name="T51" fmla="*/ 52 h 68"/>
              <a:gd name="T52" fmla="*/ 49 w 50"/>
              <a:gd name="T53" fmla="*/ 48 h 68"/>
              <a:gd name="T54" fmla="*/ 50 w 50"/>
              <a:gd name="T55" fmla="*/ 33 h 68"/>
              <a:gd name="T56" fmla="*/ 49 w 50"/>
              <a:gd name="T57" fmla="*/ 2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68">
                <a:moveTo>
                  <a:pt x="49" y="25"/>
                </a:moveTo>
                <a:cubicBezTo>
                  <a:pt x="48" y="23"/>
                  <a:pt x="47" y="20"/>
                  <a:pt x="46" y="18"/>
                </a:cubicBezTo>
                <a:cubicBezTo>
                  <a:pt x="44" y="15"/>
                  <a:pt x="42" y="12"/>
                  <a:pt x="40" y="10"/>
                </a:cubicBezTo>
                <a:cubicBezTo>
                  <a:pt x="38" y="8"/>
                  <a:pt x="35" y="6"/>
                  <a:pt x="32" y="4"/>
                </a:cubicBezTo>
                <a:cubicBezTo>
                  <a:pt x="30" y="2"/>
                  <a:pt x="27" y="1"/>
                  <a:pt x="24" y="0"/>
                </a:cubicBezTo>
                <a:lnTo>
                  <a:pt x="19" y="0"/>
                </a:lnTo>
                <a:cubicBezTo>
                  <a:pt x="17" y="0"/>
                  <a:pt x="16" y="0"/>
                  <a:pt x="14" y="0"/>
                </a:cubicBezTo>
                <a:cubicBezTo>
                  <a:pt x="10" y="1"/>
                  <a:pt x="6" y="4"/>
                  <a:pt x="4" y="7"/>
                </a:cubicBezTo>
                <a:cubicBezTo>
                  <a:pt x="2" y="10"/>
                  <a:pt x="1" y="13"/>
                  <a:pt x="0" y="16"/>
                </a:cubicBezTo>
                <a:cubicBezTo>
                  <a:pt x="0" y="20"/>
                  <a:pt x="0" y="25"/>
                  <a:pt x="2" y="29"/>
                </a:cubicBezTo>
                <a:cubicBezTo>
                  <a:pt x="3" y="29"/>
                  <a:pt x="3" y="29"/>
                  <a:pt x="3" y="30"/>
                </a:cubicBezTo>
                <a:cubicBezTo>
                  <a:pt x="4" y="32"/>
                  <a:pt x="4" y="34"/>
                  <a:pt x="4" y="36"/>
                </a:cubicBezTo>
                <a:cubicBezTo>
                  <a:pt x="4" y="34"/>
                  <a:pt x="4" y="33"/>
                  <a:pt x="4" y="31"/>
                </a:cubicBezTo>
                <a:lnTo>
                  <a:pt x="4" y="31"/>
                </a:lnTo>
                <a:cubicBezTo>
                  <a:pt x="4" y="35"/>
                  <a:pt x="5" y="38"/>
                  <a:pt x="5" y="42"/>
                </a:cubicBezTo>
                <a:cubicBezTo>
                  <a:pt x="5" y="42"/>
                  <a:pt x="5" y="41"/>
                  <a:pt x="5" y="41"/>
                </a:cubicBezTo>
                <a:cubicBezTo>
                  <a:pt x="6" y="46"/>
                  <a:pt x="7" y="50"/>
                  <a:pt x="9" y="55"/>
                </a:cubicBezTo>
                <a:cubicBezTo>
                  <a:pt x="11" y="57"/>
                  <a:pt x="13" y="60"/>
                  <a:pt x="14" y="62"/>
                </a:cubicBezTo>
                <a:cubicBezTo>
                  <a:pt x="18" y="66"/>
                  <a:pt x="24" y="68"/>
                  <a:pt x="30" y="68"/>
                </a:cubicBezTo>
                <a:cubicBezTo>
                  <a:pt x="31" y="68"/>
                  <a:pt x="32" y="67"/>
                  <a:pt x="33" y="67"/>
                </a:cubicBezTo>
                <a:cubicBezTo>
                  <a:pt x="33" y="67"/>
                  <a:pt x="33" y="67"/>
                  <a:pt x="34" y="67"/>
                </a:cubicBezTo>
                <a:cubicBezTo>
                  <a:pt x="33" y="67"/>
                  <a:pt x="33" y="67"/>
                  <a:pt x="33" y="67"/>
                </a:cubicBezTo>
                <a:cubicBezTo>
                  <a:pt x="34" y="67"/>
                  <a:pt x="35" y="67"/>
                  <a:pt x="35" y="67"/>
                </a:cubicBezTo>
                <a:cubicBezTo>
                  <a:pt x="37" y="66"/>
                  <a:pt x="38" y="65"/>
                  <a:pt x="39" y="64"/>
                </a:cubicBezTo>
                <a:cubicBezTo>
                  <a:pt x="41" y="63"/>
                  <a:pt x="42" y="62"/>
                  <a:pt x="44" y="60"/>
                </a:cubicBezTo>
                <a:cubicBezTo>
                  <a:pt x="45" y="58"/>
                  <a:pt x="47" y="55"/>
                  <a:pt x="47" y="52"/>
                </a:cubicBezTo>
                <a:cubicBezTo>
                  <a:pt x="48" y="51"/>
                  <a:pt x="48" y="49"/>
                  <a:pt x="49" y="48"/>
                </a:cubicBezTo>
                <a:cubicBezTo>
                  <a:pt x="49" y="43"/>
                  <a:pt x="50" y="38"/>
                  <a:pt x="50" y="33"/>
                </a:cubicBezTo>
                <a:cubicBezTo>
                  <a:pt x="50" y="30"/>
                  <a:pt x="49" y="28"/>
                  <a:pt x="49" y="25"/>
                </a:cubicBezTo>
                <a:close/>
              </a:path>
            </a:pathLst>
          </a:custGeom>
          <a:solidFill>
            <a:srgbClr val="90D2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52" name="Freeform 2707"/>
          <p:cNvSpPr>
            <a:spLocks/>
          </p:cNvSpPr>
          <p:nvPr userDrawn="1"/>
        </p:nvSpPr>
        <p:spPr bwMode="auto">
          <a:xfrm>
            <a:off x="6719512" y="4793326"/>
            <a:ext cx="22974" cy="32163"/>
          </a:xfrm>
          <a:custGeom>
            <a:avLst/>
            <a:gdLst>
              <a:gd name="T0" fmla="*/ 32 w 37"/>
              <a:gd name="T1" fmla="*/ 28 h 54"/>
              <a:gd name="T2" fmla="*/ 28 w 37"/>
              <a:gd name="T3" fmla="*/ 20 h 54"/>
              <a:gd name="T4" fmla="*/ 24 w 37"/>
              <a:gd name="T5" fmla="*/ 13 h 54"/>
              <a:gd name="T6" fmla="*/ 22 w 37"/>
              <a:gd name="T7" fmla="*/ 9 h 54"/>
              <a:gd name="T8" fmla="*/ 14 w 37"/>
              <a:gd name="T9" fmla="*/ 2 h 54"/>
              <a:gd name="T10" fmla="*/ 8 w 37"/>
              <a:gd name="T11" fmla="*/ 1 h 54"/>
              <a:gd name="T12" fmla="*/ 3 w 37"/>
              <a:gd name="T13" fmla="*/ 5 h 54"/>
              <a:gd name="T14" fmla="*/ 0 w 37"/>
              <a:gd name="T15" fmla="*/ 13 h 54"/>
              <a:gd name="T16" fmla="*/ 0 w 37"/>
              <a:gd name="T17" fmla="*/ 18 h 54"/>
              <a:gd name="T18" fmla="*/ 1 w 37"/>
              <a:gd name="T19" fmla="*/ 22 h 54"/>
              <a:gd name="T20" fmla="*/ 5 w 37"/>
              <a:gd name="T21" fmla="*/ 33 h 54"/>
              <a:gd name="T22" fmla="*/ 9 w 37"/>
              <a:gd name="T23" fmla="*/ 41 h 54"/>
              <a:gd name="T24" fmla="*/ 18 w 37"/>
              <a:gd name="T25" fmla="*/ 52 h 54"/>
              <a:gd name="T26" fmla="*/ 25 w 37"/>
              <a:gd name="T27" fmla="*/ 54 h 54"/>
              <a:gd name="T28" fmla="*/ 31 w 37"/>
              <a:gd name="T29" fmla="*/ 52 h 54"/>
              <a:gd name="T30" fmla="*/ 37 w 37"/>
              <a:gd name="T31" fmla="*/ 41 h 54"/>
              <a:gd name="T32" fmla="*/ 32 w 37"/>
              <a:gd name="T33" fmla="*/ 2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54">
                <a:moveTo>
                  <a:pt x="32" y="28"/>
                </a:moveTo>
                <a:cubicBezTo>
                  <a:pt x="31" y="25"/>
                  <a:pt x="30" y="23"/>
                  <a:pt x="28" y="20"/>
                </a:cubicBezTo>
                <a:cubicBezTo>
                  <a:pt x="27" y="18"/>
                  <a:pt x="26" y="15"/>
                  <a:pt x="24" y="13"/>
                </a:cubicBezTo>
                <a:cubicBezTo>
                  <a:pt x="24" y="12"/>
                  <a:pt x="23" y="10"/>
                  <a:pt x="22" y="9"/>
                </a:cubicBezTo>
                <a:cubicBezTo>
                  <a:pt x="20" y="5"/>
                  <a:pt x="18" y="3"/>
                  <a:pt x="14" y="2"/>
                </a:cubicBezTo>
                <a:cubicBezTo>
                  <a:pt x="12" y="1"/>
                  <a:pt x="10" y="0"/>
                  <a:pt x="8" y="1"/>
                </a:cubicBezTo>
                <a:cubicBezTo>
                  <a:pt x="6" y="2"/>
                  <a:pt x="4" y="3"/>
                  <a:pt x="3" y="5"/>
                </a:cubicBezTo>
                <a:cubicBezTo>
                  <a:pt x="1" y="7"/>
                  <a:pt x="0" y="10"/>
                  <a:pt x="0" y="13"/>
                </a:cubicBezTo>
                <a:cubicBezTo>
                  <a:pt x="0" y="14"/>
                  <a:pt x="0" y="16"/>
                  <a:pt x="0" y="18"/>
                </a:cubicBezTo>
                <a:cubicBezTo>
                  <a:pt x="1" y="19"/>
                  <a:pt x="1" y="20"/>
                  <a:pt x="1" y="22"/>
                </a:cubicBezTo>
                <a:cubicBezTo>
                  <a:pt x="2" y="26"/>
                  <a:pt x="4" y="29"/>
                  <a:pt x="5" y="33"/>
                </a:cubicBezTo>
                <a:cubicBezTo>
                  <a:pt x="6" y="36"/>
                  <a:pt x="8" y="39"/>
                  <a:pt x="9" y="41"/>
                </a:cubicBezTo>
                <a:cubicBezTo>
                  <a:pt x="11" y="45"/>
                  <a:pt x="14" y="50"/>
                  <a:pt x="18" y="52"/>
                </a:cubicBezTo>
                <a:cubicBezTo>
                  <a:pt x="20" y="53"/>
                  <a:pt x="22" y="54"/>
                  <a:pt x="25" y="54"/>
                </a:cubicBezTo>
                <a:cubicBezTo>
                  <a:pt x="27" y="54"/>
                  <a:pt x="29" y="53"/>
                  <a:pt x="31" y="52"/>
                </a:cubicBezTo>
                <a:cubicBezTo>
                  <a:pt x="35" y="50"/>
                  <a:pt x="37" y="46"/>
                  <a:pt x="37" y="41"/>
                </a:cubicBezTo>
                <a:cubicBezTo>
                  <a:pt x="37" y="36"/>
                  <a:pt x="35" y="32"/>
                  <a:pt x="32" y="28"/>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53" name="Freeform 2708"/>
          <p:cNvSpPr>
            <a:spLocks/>
          </p:cNvSpPr>
          <p:nvPr userDrawn="1"/>
        </p:nvSpPr>
        <p:spPr bwMode="auto">
          <a:xfrm>
            <a:off x="6780776" y="4782605"/>
            <a:ext cx="30631" cy="36757"/>
          </a:xfrm>
          <a:custGeom>
            <a:avLst/>
            <a:gdLst>
              <a:gd name="T0" fmla="*/ 44 w 52"/>
              <a:gd name="T1" fmla="*/ 34 h 63"/>
              <a:gd name="T2" fmla="*/ 34 w 52"/>
              <a:gd name="T3" fmla="*/ 22 h 63"/>
              <a:gd name="T4" fmla="*/ 25 w 52"/>
              <a:gd name="T5" fmla="*/ 12 h 63"/>
              <a:gd name="T6" fmla="*/ 21 w 52"/>
              <a:gd name="T7" fmla="*/ 7 h 63"/>
              <a:gd name="T8" fmla="*/ 15 w 52"/>
              <a:gd name="T9" fmla="*/ 3 h 63"/>
              <a:gd name="T10" fmla="*/ 5 w 52"/>
              <a:gd name="T11" fmla="*/ 2 h 63"/>
              <a:gd name="T12" fmla="*/ 1 w 52"/>
              <a:gd name="T13" fmla="*/ 12 h 63"/>
              <a:gd name="T14" fmla="*/ 1 w 52"/>
              <a:gd name="T15" fmla="*/ 12 h 63"/>
              <a:gd name="T16" fmla="*/ 7 w 52"/>
              <a:gd name="T17" fmla="*/ 26 h 63"/>
              <a:gd name="T18" fmla="*/ 13 w 52"/>
              <a:gd name="T19" fmla="*/ 38 h 63"/>
              <a:gd name="T20" fmla="*/ 20 w 52"/>
              <a:gd name="T21" fmla="*/ 49 h 63"/>
              <a:gd name="T22" fmla="*/ 24 w 52"/>
              <a:gd name="T23" fmla="*/ 55 h 63"/>
              <a:gd name="T24" fmla="*/ 38 w 52"/>
              <a:gd name="T25" fmla="*/ 63 h 63"/>
              <a:gd name="T26" fmla="*/ 50 w 52"/>
              <a:gd name="T27" fmla="*/ 54 h 63"/>
              <a:gd name="T28" fmla="*/ 44 w 52"/>
              <a:gd name="T29" fmla="*/ 3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63">
                <a:moveTo>
                  <a:pt x="44" y="34"/>
                </a:moveTo>
                <a:cubicBezTo>
                  <a:pt x="41" y="30"/>
                  <a:pt x="37" y="26"/>
                  <a:pt x="34" y="22"/>
                </a:cubicBezTo>
                <a:cubicBezTo>
                  <a:pt x="31" y="18"/>
                  <a:pt x="28" y="15"/>
                  <a:pt x="25" y="12"/>
                </a:cubicBezTo>
                <a:cubicBezTo>
                  <a:pt x="24" y="11"/>
                  <a:pt x="22" y="9"/>
                  <a:pt x="21" y="7"/>
                </a:cubicBezTo>
                <a:cubicBezTo>
                  <a:pt x="19" y="6"/>
                  <a:pt x="17" y="4"/>
                  <a:pt x="15" y="3"/>
                </a:cubicBezTo>
                <a:cubicBezTo>
                  <a:pt x="12" y="1"/>
                  <a:pt x="8" y="0"/>
                  <a:pt x="5" y="2"/>
                </a:cubicBezTo>
                <a:cubicBezTo>
                  <a:pt x="2" y="4"/>
                  <a:pt x="0" y="8"/>
                  <a:pt x="1" y="12"/>
                </a:cubicBezTo>
                <a:cubicBezTo>
                  <a:pt x="1" y="12"/>
                  <a:pt x="1" y="12"/>
                  <a:pt x="1" y="12"/>
                </a:cubicBezTo>
                <a:cubicBezTo>
                  <a:pt x="2" y="17"/>
                  <a:pt x="5" y="22"/>
                  <a:pt x="7" y="26"/>
                </a:cubicBezTo>
                <a:cubicBezTo>
                  <a:pt x="9" y="30"/>
                  <a:pt x="11" y="34"/>
                  <a:pt x="13" y="38"/>
                </a:cubicBezTo>
                <a:cubicBezTo>
                  <a:pt x="15" y="42"/>
                  <a:pt x="17" y="46"/>
                  <a:pt x="20" y="49"/>
                </a:cubicBezTo>
                <a:cubicBezTo>
                  <a:pt x="21" y="51"/>
                  <a:pt x="22" y="53"/>
                  <a:pt x="24" y="55"/>
                </a:cubicBezTo>
                <a:cubicBezTo>
                  <a:pt x="27" y="60"/>
                  <a:pt x="32" y="63"/>
                  <a:pt x="38" y="63"/>
                </a:cubicBezTo>
                <a:cubicBezTo>
                  <a:pt x="43" y="63"/>
                  <a:pt x="48" y="59"/>
                  <a:pt x="50" y="54"/>
                </a:cubicBezTo>
                <a:cubicBezTo>
                  <a:pt x="52" y="46"/>
                  <a:pt x="48" y="40"/>
                  <a:pt x="44" y="34"/>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54" name="Freeform 2709"/>
          <p:cNvSpPr>
            <a:spLocks/>
          </p:cNvSpPr>
          <p:nvPr userDrawn="1"/>
        </p:nvSpPr>
        <p:spPr bwMode="auto">
          <a:xfrm>
            <a:off x="6823658" y="4722873"/>
            <a:ext cx="32163" cy="35226"/>
          </a:xfrm>
          <a:custGeom>
            <a:avLst/>
            <a:gdLst>
              <a:gd name="T0" fmla="*/ 53 w 54"/>
              <a:gd name="T1" fmla="*/ 50 h 59"/>
              <a:gd name="T2" fmla="*/ 52 w 54"/>
              <a:gd name="T3" fmla="*/ 48 h 59"/>
              <a:gd name="T4" fmla="*/ 52 w 54"/>
              <a:gd name="T5" fmla="*/ 48 h 59"/>
              <a:gd name="T6" fmla="*/ 51 w 54"/>
              <a:gd name="T7" fmla="*/ 46 h 59"/>
              <a:gd name="T8" fmla="*/ 50 w 54"/>
              <a:gd name="T9" fmla="*/ 43 h 59"/>
              <a:gd name="T10" fmla="*/ 49 w 54"/>
              <a:gd name="T11" fmla="*/ 42 h 59"/>
              <a:gd name="T12" fmla="*/ 49 w 54"/>
              <a:gd name="T13" fmla="*/ 41 h 59"/>
              <a:gd name="T14" fmla="*/ 48 w 54"/>
              <a:gd name="T15" fmla="*/ 41 h 59"/>
              <a:gd name="T16" fmla="*/ 44 w 54"/>
              <a:gd name="T17" fmla="*/ 35 h 59"/>
              <a:gd name="T18" fmla="*/ 33 w 54"/>
              <a:gd name="T19" fmla="*/ 25 h 59"/>
              <a:gd name="T20" fmla="*/ 31 w 54"/>
              <a:gd name="T21" fmla="*/ 22 h 59"/>
              <a:gd name="T22" fmla="*/ 29 w 54"/>
              <a:gd name="T23" fmla="*/ 21 h 59"/>
              <a:gd name="T24" fmla="*/ 29 w 54"/>
              <a:gd name="T25" fmla="*/ 21 h 59"/>
              <a:gd name="T26" fmla="*/ 29 w 54"/>
              <a:gd name="T27" fmla="*/ 21 h 59"/>
              <a:gd name="T28" fmla="*/ 26 w 54"/>
              <a:gd name="T29" fmla="*/ 17 h 59"/>
              <a:gd name="T30" fmla="*/ 25 w 54"/>
              <a:gd name="T31" fmla="*/ 15 h 59"/>
              <a:gd name="T32" fmla="*/ 21 w 54"/>
              <a:gd name="T33" fmla="*/ 11 h 59"/>
              <a:gd name="T34" fmla="*/ 19 w 54"/>
              <a:gd name="T35" fmla="*/ 8 h 59"/>
              <a:gd name="T36" fmla="*/ 19 w 54"/>
              <a:gd name="T37" fmla="*/ 8 h 59"/>
              <a:gd name="T38" fmla="*/ 18 w 54"/>
              <a:gd name="T39" fmla="*/ 6 h 59"/>
              <a:gd name="T40" fmla="*/ 13 w 54"/>
              <a:gd name="T41" fmla="*/ 3 h 59"/>
              <a:gd name="T42" fmla="*/ 6 w 54"/>
              <a:gd name="T43" fmla="*/ 2 h 59"/>
              <a:gd name="T44" fmla="*/ 3 w 54"/>
              <a:gd name="T45" fmla="*/ 6 h 59"/>
              <a:gd name="T46" fmla="*/ 3 w 54"/>
              <a:gd name="T47" fmla="*/ 7 h 59"/>
              <a:gd name="T48" fmla="*/ 5 w 54"/>
              <a:gd name="T49" fmla="*/ 27 h 59"/>
              <a:gd name="T50" fmla="*/ 15 w 54"/>
              <a:gd name="T51" fmla="*/ 42 h 59"/>
              <a:gd name="T52" fmla="*/ 29 w 54"/>
              <a:gd name="T53" fmla="*/ 55 h 59"/>
              <a:gd name="T54" fmla="*/ 34 w 54"/>
              <a:gd name="T55" fmla="*/ 58 h 59"/>
              <a:gd name="T56" fmla="*/ 36 w 54"/>
              <a:gd name="T57" fmla="*/ 58 h 59"/>
              <a:gd name="T58" fmla="*/ 36 w 54"/>
              <a:gd name="T59" fmla="*/ 58 h 59"/>
              <a:gd name="T60" fmla="*/ 39 w 54"/>
              <a:gd name="T61" fmla="*/ 58 h 59"/>
              <a:gd name="T62" fmla="*/ 39 w 54"/>
              <a:gd name="T63" fmla="*/ 58 h 59"/>
              <a:gd name="T64" fmla="*/ 41 w 54"/>
              <a:gd name="T65" fmla="*/ 58 h 59"/>
              <a:gd name="T66" fmla="*/ 42 w 54"/>
              <a:gd name="T67" fmla="*/ 59 h 59"/>
              <a:gd name="T68" fmla="*/ 44 w 54"/>
              <a:gd name="T69" fmla="*/ 58 h 59"/>
              <a:gd name="T70" fmla="*/ 46 w 54"/>
              <a:gd name="T71" fmla="*/ 58 h 59"/>
              <a:gd name="T72" fmla="*/ 45 w 54"/>
              <a:gd name="T73" fmla="*/ 58 h 59"/>
              <a:gd name="T74" fmla="*/ 48 w 54"/>
              <a:gd name="T75" fmla="*/ 58 h 59"/>
              <a:gd name="T76" fmla="*/ 53 w 54"/>
              <a:gd name="T77" fmla="*/ 5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4" h="59">
                <a:moveTo>
                  <a:pt x="53" y="50"/>
                </a:moveTo>
                <a:cubicBezTo>
                  <a:pt x="52" y="49"/>
                  <a:pt x="52" y="49"/>
                  <a:pt x="52" y="48"/>
                </a:cubicBezTo>
                <a:cubicBezTo>
                  <a:pt x="52" y="48"/>
                  <a:pt x="52" y="48"/>
                  <a:pt x="52" y="48"/>
                </a:cubicBezTo>
                <a:cubicBezTo>
                  <a:pt x="52" y="47"/>
                  <a:pt x="51" y="47"/>
                  <a:pt x="51" y="46"/>
                </a:cubicBezTo>
                <a:cubicBezTo>
                  <a:pt x="51" y="45"/>
                  <a:pt x="50" y="44"/>
                  <a:pt x="50" y="43"/>
                </a:cubicBezTo>
                <a:cubicBezTo>
                  <a:pt x="49" y="43"/>
                  <a:pt x="49" y="42"/>
                  <a:pt x="49" y="42"/>
                </a:cubicBezTo>
                <a:cubicBezTo>
                  <a:pt x="48" y="41"/>
                  <a:pt x="48" y="41"/>
                  <a:pt x="49" y="41"/>
                </a:cubicBezTo>
                <a:cubicBezTo>
                  <a:pt x="48" y="41"/>
                  <a:pt x="48" y="41"/>
                  <a:pt x="48" y="41"/>
                </a:cubicBezTo>
                <a:cubicBezTo>
                  <a:pt x="47" y="39"/>
                  <a:pt x="46" y="37"/>
                  <a:pt x="44" y="35"/>
                </a:cubicBezTo>
                <a:cubicBezTo>
                  <a:pt x="40" y="32"/>
                  <a:pt x="36" y="29"/>
                  <a:pt x="33" y="25"/>
                </a:cubicBezTo>
                <a:cubicBezTo>
                  <a:pt x="32" y="24"/>
                  <a:pt x="31" y="23"/>
                  <a:pt x="31" y="22"/>
                </a:cubicBezTo>
                <a:cubicBezTo>
                  <a:pt x="30" y="22"/>
                  <a:pt x="30" y="21"/>
                  <a:pt x="29" y="21"/>
                </a:cubicBezTo>
                <a:cubicBezTo>
                  <a:pt x="29" y="21"/>
                  <a:pt x="29" y="21"/>
                  <a:pt x="29" y="21"/>
                </a:cubicBezTo>
                <a:cubicBezTo>
                  <a:pt x="29" y="21"/>
                  <a:pt x="29" y="21"/>
                  <a:pt x="29" y="21"/>
                </a:cubicBezTo>
                <a:cubicBezTo>
                  <a:pt x="28" y="19"/>
                  <a:pt x="27" y="18"/>
                  <a:pt x="26" y="17"/>
                </a:cubicBezTo>
                <a:cubicBezTo>
                  <a:pt x="26" y="16"/>
                  <a:pt x="25" y="16"/>
                  <a:pt x="25" y="15"/>
                </a:cubicBezTo>
                <a:cubicBezTo>
                  <a:pt x="24" y="14"/>
                  <a:pt x="23" y="12"/>
                  <a:pt x="21" y="11"/>
                </a:cubicBezTo>
                <a:cubicBezTo>
                  <a:pt x="21" y="10"/>
                  <a:pt x="20" y="9"/>
                  <a:pt x="19" y="8"/>
                </a:cubicBezTo>
                <a:cubicBezTo>
                  <a:pt x="19" y="8"/>
                  <a:pt x="19" y="8"/>
                  <a:pt x="19" y="8"/>
                </a:cubicBezTo>
                <a:cubicBezTo>
                  <a:pt x="19" y="7"/>
                  <a:pt x="18" y="6"/>
                  <a:pt x="18" y="6"/>
                </a:cubicBezTo>
                <a:cubicBezTo>
                  <a:pt x="16" y="4"/>
                  <a:pt x="15" y="3"/>
                  <a:pt x="13" y="3"/>
                </a:cubicBezTo>
                <a:cubicBezTo>
                  <a:pt x="11" y="1"/>
                  <a:pt x="8" y="0"/>
                  <a:pt x="6" y="2"/>
                </a:cubicBezTo>
                <a:cubicBezTo>
                  <a:pt x="5" y="3"/>
                  <a:pt x="3" y="4"/>
                  <a:pt x="3" y="6"/>
                </a:cubicBezTo>
                <a:cubicBezTo>
                  <a:pt x="3" y="6"/>
                  <a:pt x="3" y="6"/>
                  <a:pt x="3" y="7"/>
                </a:cubicBezTo>
                <a:cubicBezTo>
                  <a:pt x="0" y="12"/>
                  <a:pt x="3" y="21"/>
                  <a:pt x="5" y="27"/>
                </a:cubicBezTo>
                <a:cubicBezTo>
                  <a:pt x="8" y="32"/>
                  <a:pt x="11" y="37"/>
                  <a:pt x="15" y="42"/>
                </a:cubicBezTo>
                <a:cubicBezTo>
                  <a:pt x="19" y="47"/>
                  <a:pt x="24" y="51"/>
                  <a:pt x="29" y="55"/>
                </a:cubicBezTo>
                <a:cubicBezTo>
                  <a:pt x="31" y="56"/>
                  <a:pt x="32" y="57"/>
                  <a:pt x="34" y="58"/>
                </a:cubicBezTo>
                <a:cubicBezTo>
                  <a:pt x="35" y="58"/>
                  <a:pt x="35" y="58"/>
                  <a:pt x="36" y="58"/>
                </a:cubicBezTo>
                <a:cubicBezTo>
                  <a:pt x="36" y="58"/>
                  <a:pt x="36" y="58"/>
                  <a:pt x="36" y="58"/>
                </a:cubicBezTo>
                <a:cubicBezTo>
                  <a:pt x="37" y="58"/>
                  <a:pt x="38" y="58"/>
                  <a:pt x="39" y="58"/>
                </a:cubicBezTo>
                <a:cubicBezTo>
                  <a:pt x="40" y="58"/>
                  <a:pt x="40" y="58"/>
                  <a:pt x="39" y="58"/>
                </a:cubicBezTo>
                <a:cubicBezTo>
                  <a:pt x="37" y="58"/>
                  <a:pt x="38" y="58"/>
                  <a:pt x="41" y="58"/>
                </a:cubicBezTo>
                <a:cubicBezTo>
                  <a:pt x="41" y="58"/>
                  <a:pt x="41" y="58"/>
                  <a:pt x="42" y="59"/>
                </a:cubicBezTo>
                <a:cubicBezTo>
                  <a:pt x="42" y="59"/>
                  <a:pt x="43" y="58"/>
                  <a:pt x="44" y="58"/>
                </a:cubicBezTo>
                <a:cubicBezTo>
                  <a:pt x="42" y="59"/>
                  <a:pt x="45" y="58"/>
                  <a:pt x="46" y="58"/>
                </a:cubicBezTo>
                <a:cubicBezTo>
                  <a:pt x="46" y="58"/>
                  <a:pt x="46" y="58"/>
                  <a:pt x="45" y="58"/>
                </a:cubicBezTo>
                <a:cubicBezTo>
                  <a:pt x="46" y="58"/>
                  <a:pt x="47" y="58"/>
                  <a:pt x="48" y="58"/>
                </a:cubicBezTo>
                <a:cubicBezTo>
                  <a:pt x="51" y="57"/>
                  <a:pt x="54" y="53"/>
                  <a:pt x="53" y="50"/>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55" name="Rectangle 2710"/>
          <p:cNvSpPr>
            <a:spLocks noChangeArrowheads="1"/>
          </p:cNvSpPr>
          <p:nvPr userDrawn="1"/>
        </p:nvSpPr>
        <p:spPr bwMode="auto">
          <a:xfrm>
            <a:off x="6851227" y="4758099"/>
            <a:ext cx="1532" cy="1532"/>
          </a:xfrm>
          <a:prstGeom prst="rect">
            <a:avLst/>
          </a:prstGeom>
          <a:solidFill>
            <a:srgbClr val="4CBF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56" name="Freeform 2711"/>
          <p:cNvSpPr>
            <a:spLocks/>
          </p:cNvSpPr>
          <p:nvPr userDrawn="1"/>
        </p:nvSpPr>
        <p:spPr bwMode="auto">
          <a:xfrm>
            <a:off x="6903299" y="4738190"/>
            <a:ext cx="29100" cy="32163"/>
          </a:xfrm>
          <a:custGeom>
            <a:avLst/>
            <a:gdLst>
              <a:gd name="T0" fmla="*/ 48 w 49"/>
              <a:gd name="T1" fmla="*/ 38 h 54"/>
              <a:gd name="T2" fmla="*/ 46 w 49"/>
              <a:gd name="T3" fmla="*/ 34 h 54"/>
              <a:gd name="T4" fmla="*/ 38 w 49"/>
              <a:gd name="T5" fmla="*/ 24 h 54"/>
              <a:gd name="T6" fmla="*/ 31 w 49"/>
              <a:gd name="T7" fmla="*/ 17 h 54"/>
              <a:gd name="T8" fmla="*/ 24 w 49"/>
              <a:gd name="T9" fmla="*/ 10 h 54"/>
              <a:gd name="T10" fmla="*/ 20 w 49"/>
              <a:gd name="T11" fmla="*/ 6 h 54"/>
              <a:gd name="T12" fmla="*/ 16 w 49"/>
              <a:gd name="T13" fmla="*/ 3 h 54"/>
              <a:gd name="T14" fmla="*/ 13 w 49"/>
              <a:gd name="T15" fmla="*/ 2 h 54"/>
              <a:gd name="T16" fmla="*/ 14 w 49"/>
              <a:gd name="T17" fmla="*/ 2 h 54"/>
              <a:gd name="T18" fmla="*/ 4 w 49"/>
              <a:gd name="T19" fmla="*/ 3 h 54"/>
              <a:gd name="T20" fmla="*/ 1 w 49"/>
              <a:gd name="T21" fmla="*/ 12 h 54"/>
              <a:gd name="T22" fmla="*/ 1 w 49"/>
              <a:gd name="T23" fmla="*/ 12 h 54"/>
              <a:gd name="T24" fmla="*/ 1 w 49"/>
              <a:gd name="T25" fmla="*/ 15 h 54"/>
              <a:gd name="T26" fmla="*/ 2 w 49"/>
              <a:gd name="T27" fmla="*/ 17 h 54"/>
              <a:gd name="T28" fmla="*/ 5 w 49"/>
              <a:gd name="T29" fmla="*/ 24 h 54"/>
              <a:gd name="T30" fmla="*/ 12 w 49"/>
              <a:gd name="T31" fmla="*/ 34 h 54"/>
              <a:gd name="T32" fmla="*/ 19 w 49"/>
              <a:gd name="T33" fmla="*/ 43 h 54"/>
              <a:gd name="T34" fmla="*/ 31 w 49"/>
              <a:gd name="T35" fmla="*/ 52 h 54"/>
              <a:gd name="T36" fmla="*/ 41 w 49"/>
              <a:gd name="T37" fmla="*/ 53 h 54"/>
              <a:gd name="T38" fmla="*/ 49 w 49"/>
              <a:gd name="T39" fmla="*/ 46 h 54"/>
              <a:gd name="T40" fmla="*/ 48 w 49"/>
              <a:gd name="T41" fmla="*/ 3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54">
                <a:moveTo>
                  <a:pt x="48" y="38"/>
                </a:moveTo>
                <a:cubicBezTo>
                  <a:pt x="48" y="37"/>
                  <a:pt x="47" y="35"/>
                  <a:pt x="46" y="34"/>
                </a:cubicBezTo>
                <a:cubicBezTo>
                  <a:pt x="44" y="30"/>
                  <a:pt x="41" y="27"/>
                  <a:pt x="38" y="24"/>
                </a:cubicBezTo>
                <a:cubicBezTo>
                  <a:pt x="36" y="22"/>
                  <a:pt x="33" y="20"/>
                  <a:pt x="31" y="17"/>
                </a:cubicBezTo>
                <a:cubicBezTo>
                  <a:pt x="28" y="14"/>
                  <a:pt x="26" y="12"/>
                  <a:pt x="24" y="10"/>
                </a:cubicBezTo>
                <a:cubicBezTo>
                  <a:pt x="22" y="8"/>
                  <a:pt x="21" y="7"/>
                  <a:pt x="20" y="6"/>
                </a:cubicBezTo>
                <a:cubicBezTo>
                  <a:pt x="19" y="5"/>
                  <a:pt x="18" y="4"/>
                  <a:pt x="16" y="3"/>
                </a:cubicBezTo>
                <a:cubicBezTo>
                  <a:pt x="15" y="3"/>
                  <a:pt x="15" y="2"/>
                  <a:pt x="13" y="2"/>
                </a:cubicBezTo>
                <a:cubicBezTo>
                  <a:pt x="15" y="3"/>
                  <a:pt x="15" y="3"/>
                  <a:pt x="14" y="2"/>
                </a:cubicBezTo>
                <a:cubicBezTo>
                  <a:pt x="11" y="0"/>
                  <a:pt x="7" y="1"/>
                  <a:pt x="4" y="3"/>
                </a:cubicBezTo>
                <a:cubicBezTo>
                  <a:pt x="1" y="5"/>
                  <a:pt x="0" y="9"/>
                  <a:pt x="1" y="12"/>
                </a:cubicBezTo>
                <a:cubicBezTo>
                  <a:pt x="1" y="13"/>
                  <a:pt x="1" y="13"/>
                  <a:pt x="1" y="12"/>
                </a:cubicBezTo>
                <a:cubicBezTo>
                  <a:pt x="1" y="13"/>
                  <a:pt x="1" y="14"/>
                  <a:pt x="1" y="15"/>
                </a:cubicBezTo>
                <a:cubicBezTo>
                  <a:pt x="2" y="16"/>
                  <a:pt x="2" y="16"/>
                  <a:pt x="2" y="17"/>
                </a:cubicBezTo>
                <a:cubicBezTo>
                  <a:pt x="3" y="19"/>
                  <a:pt x="4" y="22"/>
                  <a:pt x="5" y="24"/>
                </a:cubicBezTo>
                <a:cubicBezTo>
                  <a:pt x="7" y="27"/>
                  <a:pt x="9" y="31"/>
                  <a:pt x="12" y="34"/>
                </a:cubicBezTo>
                <a:cubicBezTo>
                  <a:pt x="14" y="37"/>
                  <a:pt x="17" y="40"/>
                  <a:pt x="19" y="43"/>
                </a:cubicBezTo>
                <a:cubicBezTo>
                  <a:pt x="22" y="46"/>
                  <a:pt x="26" y="51"/>
                  <a:pt x="31" y="52"/>
                </a:cubicBezTo>
                <a:cubicBezTo>
                  <a:pt x="34" y="54"/>
                  <a:pt x="37" y="54"/>
                  <a:pt x="41" y="53"/>
                </a:cubicBezTo>
                <a:cubicBezTo>
                  <a:pt x="44" y="52"/>
                  <a:pt x="48" y="49"/>
                  <a:pt x="49" y="46"/>
                </a:cubicBezTo>
                <a:cubicBezTo>
                  <a:pt x="49" y="43"/>
                  <a:pt x="49" y="41"/>
                  <a:pt x="48" y="38"/>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57" name="Freeform 2712"/>
          <p:cNvSpPr>
            <a:spLocks/>
          </p:cNvSpPr>
          <p:nvPr userDrawn="1"/>
        </p:nvSpPr>
        <p:spPr bwMode="auto">
          <a:xfrm>
            <a:off x="6915550" y="4669269"/>
            <a:ext cx="0" cy="0"/>
          </a:xfrm>
          <a:custGeom>
            <a:avLst/>
            <a:gdLst>
              <a:gd name="T0" fmla="*/ 0 w 1"/>
              <a:gd name="T1" fmla="*/ 0 h 1"/>
              <a:gd name="T2" fmla="*/ 0 w 1"/>
              <a:gd name="T3" fmla="*/ 0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0"/>
                </a:cubicBezTo>
                <a:cubicBezTo>
                  <a:pt x="0" y="0"/>
                  <a:pt x="0" y="0"/>
                  <a:pt x="0" y="0"/>
                </a:cubicBezTo>
                <a:cubicBezTo>
                  <a:pt x="0" y="1"/>
                  <a:pt x="1" y="1"/>
                  <a:pt x="0" y="0"/>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58" name="Freeform 2713"/>
          <p:cNvSpPr>
            <a:spLocks/>
          </p:cNvSpPr>
          <p:nvPr userDrawn="1"/>
        </p:nvSpPr>
        <p:spPr bwMode="auto">
          <a:xfrm>
            <a:off x="6914021" y="4661611"/>
            <a:ext cx="32163" cy="35226"/>
          </a:xfrm>
          <a:custGeom>
            <a:avLst/>
            <a:gdLst>
              <a:gd name="T0" fmla="*/ 53 w 55"/>
              <a:gd name="T1" fmla="*/ 40 h 61"/>
              <a:gd name="T2" fmla="*/ 51 w 55"/>
              <a:gd name="T3" fmla="*/ 37 h 61"/>
              <a:gd name="T4" fmla="*/ 48 w 55"/>
              <a:gd name="T5" fmla="*/ 32 h 61"/>
              <a:gd name="T6" fmla="*/ 39 w 55"/>
              <a:gd name="T7" fmla="*/ 20 h 61"/>
              <a:gd name="T8" fmla="*/ 30 w 55"/>
              <a:gd name="T9" fmla="*/ 11 h 61"/>
              <a:gd name="T10" fmla="*/ 17 w 55"/>
              <a:gd name="T11" fmla="*/ 3 h 61"/>
              <a:gd name="T12" fmla="*/ 14 w 55"/>
              <a:gd name="T13" fmla="*/ 2 h 61"/>
              <a:gd name="T14" fmla="*/ 11 w 55"/>
              <a:gd name="T15" fmla="*/ 1 h 61"/>
              <a:gd name="T16" fmla="*/ 13 w 55"/>
              <a:gd name="T17" fmla="*/ 2 h 61"/>
              <a:gd name="T18" fmla="*/ 11 w 55"/>
              <a:gd name="T19" fmla="*/ 1 h 61"/>
              <a:gd name="T20" fmla="*/ 2 w 55"/>
              <a:gd name="T21" fmla="*/ 5 h 61"/>
              <a:gd name="T22" fmla="*/ 3 w 55"/>
              <a:gd name="T23" fmla="*/ 14 h 61"/>
              <a:gd name="T24" fmla="*/ 3 w 55"/>
              <a:gd name="T25" fmla="*/ 13 h 61"/>
              <a:gd name="T26" fmla="*/ 4 w 55"/>
              <a:gd name="T27" fmla="*/ 16 h 61"/>
              <a:gd name="T28" fmla="*/ 5 w 55"/>
              <a:gd name="T29" fmla="*/ 17 h 61"/>
              <a:gd name="T30" fmla="*/ 13 w 55"/>
              <a:gd name="T31" fmla="*/ 27 h 61"/>
              <a:gd name="T32" fmla="*/ 15 w 55"/>
              <a:gd name="T33" fmla="*/ 29 h 61"/>
              <a:gd name="T34" fmla="*/ 15 w 55"/>
              <a:gd name="T35" fmla="*/ 29 h 61"/>
              <a:gd name="T36" fmla="*/ 16 w 55"/>
              <a:gd name="T37" fmla="*/ 31 h 61"/>
              <a:gd name="T38" fmla="*/ 18 w 55"/>
              <a:gd name="T39" fmla="*/ 33 h 61"/>
              <a:gd name="T40" fmla="*/ 25 w 55"/>
              <a:gd name="T41" fmla="*/ 44 h 61"/>
              <a:gd name="T42" fmla="*/ 36 w 55"/>
              <a:gd name="T43" fmla="*/ 58 h 61"/>
              <a:gd name="T44" fmla="*/ 47 w 55"/>
              <a:gd name="T45" fmla="*/ 59 h 61"/>
              <a:gd name="T46" fmla="*/ 54 w 55"/>
              <a:gd name="T47" fmla="*/ 51 h 61"/>
              <a:gd name="T48" fmla="*/ 53 w 55"/>
              <a:gd name="T49" fmla="*/ 4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61">
                <a:moveTo>
                  <a:pt x="53" y="40"/>
                </a:moveTo>
                <a:cubicBezTo>
                  <a:pt x="52" y="39"/>
                  <a:pt x="52" y="38"/>
                  <a:pt x="51" y="37"/>
                </a:cubicBezTo>
                <a:cubicBezTo>
                  <a:pt x="50" y="35"/>
                  <a:pt x="49" y="34"/>
                  <a:pt x="48" y="32"/>
                </a:cubicBezTo>
                <a:cubicBezTo>
                  <a:pt x="46" y="27"/>
                  <a:pt x="43" y="23"/>
                  <a:pt x="39" y="20"/>
                </a:cubicBezTo>
                <a:cubicBezTo>
                  <a:pt x="36" y="16"/>
                  <a:pt x="33" y="14"/>
                  <a:pt x="30" y="11"/>
                </a:cubicBezTo>
                <a:cubicBezTo>
                  <a:pt x="26" y="8"/>
                  <a:pt x="22" y="4"/>
                  <a:pt x="17" y="3"/>
                </a:cubicBezTo>
                <a:cubicBezTo>
                  <a:pt x="16" y="3"/>
                  <a:pt x="15" y="2"/>
                  <a:pt x="14" y="2"/>
                </a:cubicBezTo>
                <a:cubicBezTo>
                  <a:pt x="13" y="2"/>
                  <a:pt x="12" y="2"/>
                  <a:pt x="11" y="1"/>
                </a:cubicBezTo>
                <a:cubicBezTo>
                  <a:pt x="12" y="1"/>
                  <a:pt x="12" y="2"/>
                  <a:pt x="13" y="2"/>
                </a:cubicBezTo>
                <a:cubicBezTo>
                  <a:pt x="12" y="1"/>
                  <a:pt x="11" y="1"/>
                  <a:pt x="11" y="1"/>
                </a:cubicBezTo>
                <a:cubicBezTo>
                  <a:pt x="8" y="0"/>
                  <a:pt x="4" y="2"/>
                  <a:pt x="2" y="5"/>
                </a:cubicBezTo>
                <a:cubicBezTo>
                  <a:pt x="0" y="8"/>
                  <a:pt x="1" y="11"/>
                  <a:pt x="3" y="14"/>
                </a:cubicBezTo>
                <a:cubicBezTo>
                  <a:pt x="3" y="14"/>
                  <a:pt x="3" y="13"/>
                  <a:pt x="3" y="13"/>
                </a:cubicBezTo>
                <a:cubicBezTo>
                  <a:pt x="3" y="14"/>
                  <a:pt x="3" y="15"/>
                  <a:pt x="4" y="16"/>
                </a:cubicBezTo>
                <a:cubicBezTo>
                  <a:pt x="5" y="17"/>
                  <a:pt x="5" y="17"/>
                  <a:pt x="5" y="17"/>
                </a:cubicBezTo>
                <a:cubicBezTo>
                  <a:pt x="7" y="21"/>
                  <a:pt x="10" y="24"/>
                  <a:pt x="13" y="27"/>
                </a:cubicBezTo>
                <a:cubicBezTo>
                  <a:pt x="13" y="27"/>
                  <a:pt x="14" y="28"/>
                  <a:pt x="15" y="29"/>
                </a:cubicBezTo>
                <a:cubicBezTo>
                  <a:pt x="15" y="29"/>
                  <a:pt x="15" y="29"/>
                  <a:pt x="15" y="29"/>
                </a:cubicBezTo>
                <a:cubicBezTo>
                  <a:pt x="16" y="30"/>
                  <a:pt x="16" y="30"/>
                  <a:pt x="16" y="31"/>
                </a:cubicBezTo>
                <a:cubicBezTo>
                  <a:pt x="17" y="32"/>
                  <a:pt x="17" y="32"/>
                  <a:pt x="18" y="33"/>
                </a:cubicBezTo>
                <a:cubicBezTo>
                  <a:pt x="21" y="36"/>
                  <a:pt x="23" y="40"/>
                  <a:pt x="25" y="44"/>
                </a:cubicBezTo>
                <a:cubicBezTo>
                  <a:pt x="28" y="49"/>
                  <a:pt x="31" y="56"/>
                  <a:pt x="36" y="58"/>
                </a:cubicBezTo>
                <a:cubicBezTo>
                  <a:pt x="40" y="60"/>
                  <a:pt x="43" y="61"/>
                  <a:pt x="47" y="59"/>
                </a:cubicBezTo>
                <a:cubicBezTo>
                  <a:pt x="50" y="58"/>
                  <a:pt x="53" y="55"/>
                  <a:pt x="54" y="51"/>
                </a:cubicBezTo>
                <a:cubicBezTo>
                  <a:pt x="55" y="47"/>
                  <a:pt x="55" y="44"/>
                  <a:pt x="53" y="40"/>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59" name="Freeform 2714"/>
          <p:cNvSpPr>
            <a:spLocks/>
          </p:cNvSpPr>
          <p:nvPr userDrawn="1"/>
        </p:nvSpPr>
        <p:spPr bwMode="auto">
          <a:xfrm>
            <a:off x="6981410" y="4646297"/>
            <a:ext cx="30631" cy="26037"/>
          </a:xfrm>
          <a:custGeom>
            <a:avLst/>
            <a:gdLst>
              <a:gd name="T0" fmla="*/ 50 w 51"/>
              <a:gd name="T1" fmla="*/ 33 h 44"/>
              <a:gd name="T2" fmla="*/ 50 w 51"/>
              <a:gd name="T3" fmla="*/ 32 h 44"/>
              <a:gd name="T4" fmla="*/ 50 w 51"/>
              <a:gd name="T5" fmla="*/ 32 h 44"/>
              <a:gd name="T6" fmla="*/ 49 w 51"/>
              <a:gd name="T7" fmla="*/ 26 h 44"/>
              <a:gd name="T8" fmla="*/ 45 w 51"/>
              <a:gd name="T9" fmla="*/ 20 h 44"/>
              <a:gd name="T10" fmla="*/ 41 w 51"/>
              <a:gd name="T11" fmla="*/ 16 h 44"/>
              <a:gd name="T12" fmla="*/ 30 w 51"/>
              <a:gd name="T13" fmla="*/ 8 h 44"/>
              <a:gd name="T14" fmla="*/ 18 w 51"/>
              <a:gd name="T15" fmla="*/ 2 h 44"/>
              <a:gd name="T16" fmla="*/ 13 w 51"/>
              <a:gd name="T17" fmla="*/ 1 h 44"/>
              <a:gd name="T18" fmla="*/ 14 w 51"/>
              <a:gd name="T19" fmla="*/ 1 h 44"/>
              <a:gd name="T20" fmla="*/ 14 w 51"/>
              <a:gd name="T21" fmla="*/ 1 h 44"/>
              <a:gd name="T22" fmla="*/ 11 w 51"/>
              <a:gd name="T23" fmla="*/ 1 h 44"/>
              <a:gd name="T24" fmla="*/ 1 w 51"/>
              <a:gd name="T25" fmla="*/ 6 h 44"/>
              <a:gd name="T26" fmla="*/ 4 w 51"/>
              <a:gd name="T27" fmla="*/ 16 h 44"/>
              <a:gd name="T28" fmla="*/ 5 w 51"/>
              <a:gd name="T29" fmla="*/ 16 h 44"/>
              <a:gd name="T30" fmla="*/ 8 w 51"/>
              <a:gd name="T31" fmla="*/ 20 h 44"/>
              <a:gd name="T32" fmla="*/ 15 w 51"/>
              <a:gd name="T33" fmla="*/ 27 h 44"/>
              <a:gd name="T34" fmla="*/ 23 w 51"/>
              <a:gd name="T35" fmla="*/ 34 h 44"/>
              <a:gd name="T36" fmla="*/ 27 w 51"/>
              <a:gd name="T37" fmla="*/ 38 h 44"/>
              <a:gd name="T38" fmla="*/ 30 w 51"/>
              <a:gd name="T39" fmla="*/ 41 h 44"/>
              <a:gd name="T40" fmla="*/ 36 w 51"/>
              <a:gd name="T41" fmla="*/ 43 h 44"/>
              <a:gd name="T42" fmla="*/ 39 w 51"/>
              <a:gd name="T43" fmla="*/ 43 h 44"/>
              <a:gd name="T44" fmla="*/ 40 w 51"/>
              <a:gd name="T45" fmla="*/ 44 h 44"/>
              <a:gd name="T46" fmla="*/ 43 w 51"/>
              <a:gd name="T47" fmla="*/ 44 h 44"/>
              <a:gd name="T48" fmla="*/ 47 w 51"/>
              <a:gd name="T49" fmla="*/ 42 h 44"/>
              <a:gd name="T50" fmla="*/ 50 w 51"/>
              <a:gd name="T51"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44">
                <a:moveTo>
                  <a:pt x="50" y="33"/>
                </a:moveTo>
                <a:cubicBezTo>
                  <a:pt x="50" y="33"/>
                  <a:pt x="50" y="33"/>
                  <a:pt x="50" y="32"/>
                </a:cubicBezTo>
                <a:cubicBezTo>
                  <a:pt x="50" y="32"/>
                  <a:pt x="50" y="32"/>
                  <a:pt x="50" y="32"/>
                </a:cubicBezTo>
                <a:cubicBezTo>
                  <a:pt x="50" y="30"/>
                  <a:pt x="50" y="28"/>
                  <a:pt x="49" y="26"/>
                </a:cubicBezTo>
                <a:cubicBezTo>
                  <a:pt x="48" y="24"/>
                  <a:pt x="47" y="22"/>
                  <a:pt x="45" y="20"/>
                </a:cubicBezTo>
                <a:cubicBezTo>
                  <a:pt x="44" y="19"/>
                  <a:pt x="43" y="18"/>
                  <a:pt x="41" y="16"/>
                </a:cubicBezTo>
                <a:cubicBezTo>
                  <a:pt x="38" y="13"/>
                  <a:pt x="34" y="10"/>
                  <a:pt x="30" y="8"/>
                </a:cubicBezTo>
                <a:cubicBezTo>
                  <a:pt x="26" y="5"/>
                  <a:pt x="22" y="4"/>
                  <a:pt x="18" y="2"/>
                </a:cubicBezTo>
                <a:cubicBezTo>
                  <a:pt x="17" y="1"/>
                  <a:pt x="15" y="1"/>
                  <a:pt x="13" y="1"/>
                </a:cubicBezTo>
                <a:cubicBezTo>
                  <a:pt x="13" y="1"/>
                  <a:pt x="13" y="1"/>
                  <a:pt x="14" y="1"/>
                </a:cubicBezTo>
                <a:cubicBezTo>
                  <a:pt x="14" y="1"/>
                  <a:pt x="15" y="1"/>
                  <a:pt x="14" y="1"/>
                </a:cubicBezTo>
                <a:cubicBezTo>
                  <a:pt x="14" y="1"/>
                  <a:pt x="12" y="1"/>
                  <a:pt x="11" y="1"/>
                </a:cubicBezTo>
                <a:cubicBezTo>
                  <a:pt x="7" y="0"/>
                  <a:pt x="3" y="2"/>
                  <a:pt x="1" y="6"/>
                </a:cubicBezTo>
                <a:cubicBezTo>
                  <a:pt x="0" y="9"/>
                  <a:pt x="2" y="13"/>
                  <a:pt x="4" y="16"/>
                </a:cubicBezTo>
                <a:cubicBezTo>
                  <a:pt x="4" y="16"/>
                  <a:pt x="4" y="16"/>
                  <a:pt x="5" y="16"/>
                </a:cubicBezTo>
                <a:cubicBezTo>
                  <a:pt x="5" y="18"/>
                  <a:pt x="6" y="19"/>
                  <a:pt x="8" y="20"/>
                </a:cubicBezTo>
                <a:cubicBezTo>
                  <a:pt x="10" y="22"/>
                  <a:pt x="13" y="25"/>
                  <a:pt x="15" y="27"/>
                </a:cubicBezTo>
                <a:cubicBezTo>
                  <a:pt x="18" y="30"/>
                  <a:pt x="21" y="32"/>
                  <a:pt x="23" y="34"/>
                </a:cubicBezTo>
                <a:cubicBezTo>
                  <a:pt x="24" y="36"/>
                  <a:pt x="26" y="37"/>
                  <a:pt x="27" y="38"/>
                </a:cubicBezTo>
                <a:cubicBezTo>
                  <a:pt x="28" y="39"/>
                  <a:pt x="29" y="40"/>
                  <a:pt x="30" y="41"/>
                </a:cubicBezTo>
                <a:cubicBezTo>
                  <a:pt x="32" y="42"/>
                  <a:pt x="34" y="43"/>
                  <a:pt x="36" y="43"/>
                </a:cubicBezTo>
                <a:cubicBezTo>
                  <a:pt x="37" y="43"/>
                  <a:pt x="38" y="44"/>
                  <a:pt x="39" y="43"/>
                </a:cubicBezTo>
                <a:cubicBezTo>
                  <a:pt x="39" y="44"/>
                  <a:pt x="39" y="44"/>
                  <a:pt x="40" y="44"/>
                </a:cubicBezTo>
                <a:cubicBezTo>
                  <a:pt x="41" y="44"/>
                  <a:pt x="42" y="44"/>
                  <a:pt x="43" y="44"/>
                </a:cubicBezTo>
                <a:cubicBezTo>
                  <a:pt x="45" y="43"/>
                  <a:pt x="46" y="43"/>
                  <a:pt x="47" y="42"/>
                </a:cubicBezTo>
                <a:cubicBezTo>
                  <a:pt x="49" y="40"/>
                  <a:pt x="51" y="37"/>
                  <a:pt x="50" y="33"/>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60" name="Freeform 2715"/>
          <p:cNvSpPr>
            <a:spLocks/>
          </p:cNvSpPr>
          <p:nvPr userDrawn="1"/>
        </p:nvSpPr>
        <p:spPr bwMode="auto">
          <a:xfrm>
            <a:off x="6973751" y="4725938"/>
            <a:ext cx="27568" cy="30631"/>
          </a:xfrm>
          <a:custGeom>
            <a:avLst/>
            <a:gdLst>
              <a:gd name="T0" fmla="*/ 45 w 47"/>
              <a:gd name="T1" fmla="*/ 42 h 53"/>
              <a:gd name="T2" fmla="*/ 43 w 47"/>
              <a:gd name="T3" fmla="*/ 28 h 53"/>
              <a:gd name="T4" fmla="*/ 44 w 47"/>
              <a:gd name="T5" fmla="*/ 31 h 53"/>
              <a:gd name="T6" fmla="*/ 31 w 47"/>
              <a:gd name="T7" fmla="*/ 12 h 53"/>
              <a:gd name="T8" fmla="*/ 22 w 47"/>
              <a:gd name="T9" fmla="*/ 5 h 53"/>
              <a:gd name="T10" fmla="*/ 20 w 47"/>
              <a:gd name="T11" fmla="*/ 4 h 53"/>
              <a:gd name="T12" fmla="*/ 18 w 47"/>
              <a:gd name="T13" fmla="*/ 3 h 53"/>
              <a:gd name="T14" fmla="*/ 16 w 47"/>
              <a:gd name="T15" fmla="*/ 3 h 53"/>
              <a:gd name="T16" fmla="*/ 12 w 47"/>
              <a:gd name="T17" fmla="*/ 1 h 53"/>
              <a:gd name="T18" fmla="*/ 3 w 47"/>
              <a:gd name="T19" fmla="*/ 4 h 53"/>
              <a:gd name="T20" fmla="*/ 2 w 47"/>
              <a:gd name="T21" fmla="*/ 15 h 53"/>
              <a:gd name="T22" fmla="*/ 3 w 47"/>
              <a:gd name="T23" fmla="*/ 17 h 53"/>
              <a:gd name="T24" fmla="*/ 4 w 47"/>
              <a:gd name="T25" fmla="*/ 17 h 53"/>
              <a:gd name="T26" fmla="*/ 8 w 47"/>
              <a:gd name="T27" fmla="*/ 24 h 53"/>
              <a:gd name="T28" fmla="*/ 9 w 47"/>
              <a:gd name="T29" fmla="*/ 25 h 53"/>
              <a:gd name="T30" fmla="*/ 10 w 47"/>
              <a:gd name="T31" fmla="*/ 27 h 53"/>
              <a:gd name="T32" fmla="*/ 15 w 47"/>
              <a:gd name="T33" fmla="*/ 33 h 53"/>
              <a:gd name="T34" fmla="*/ 13 w 47"/>
              <a:gd name="T35" fmla="*/ 30 h 53"/>
              <a:gd name="T36" fmla="*/ 20 w 47"/>
              <a:gd name="T37" fmla="*/ 39 h 53"/>
              <a:gd name="T38" fmla="*/ 18 w 47"/>
              <a:gd name="T39" fmla="*/ 37 h 53"/>
              <a:gd name="T40" fmla="*/ 22 w 47"/>
              <a:gd name="T41" fmla="*/ 43 h 53"/>
              <a:gd name="T42" fmla="*/ 22 w 47"/>
              <a:gd name="T43" fmla="*/ 42 h 53"/>
              <a:gd name="T44" fmla="*/ 25 w 47"/>
              <a:gd name="T45" fmla="*/ 46 h 53"/>
              <a:gd name="T46" fmla="*/ 28 w 47"/>
              <a:gd name="T47" fmla="*/ 49 h 53"/>
              <a:gd name="T48" fmla="*/ 30 w 47"/>
              <a:gd name="T49" fmla="*/ 49 h 53"/>
              <a:gd name="T50" fmla="*/ 30 w 47"/>
              <a:gd name="T51" fmla="*/ 50 h 53"/>
              <a:gd name="T52" fmla="*/ 31 w 47"/>
              <a:gd name="T53" fmla="*/ 50 h 53"/>
              <a:gd name="T54" fmla="*/ 36 w 47"/>
              <a:gd name="T55" fmla="*/ 52 h 53"/>
              <a:gd name="T56" fmla="*/ 37 w 47"/>
              <a:gd name="T57" fmla="*/ 52 h 53"/>
              <a:gd name="T58" fmla="*/ 40 w 47"/>
              <a:gd name="T59" fmla="*/ 52 h 53"/>
              <a:gd name="T60" fmla="*/ 43 w 47"/>
              <a:gd name="T61" fmla="*/ 49 h 53"/>
              <a:gd name="T62" fmla="*/ 45 w 47"/>
              <a:gd name="T63" fmla="*/ 44 h 53"/>
              <a:gd name="T64" fmla="*/ 46 w 47"/>
              <a:gd name="T65" fmla="*/ 41 h 53"/>
              <a:gd name="T66" fmla="*/ 46 w 47"/>
              <a:gd name="T67" fmla="*/ 41 h 53"/>
              <a:gd name="T68" fmla="*/ 45 w 47"/>
              <a:gd name="T69" fmla="*/ 4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 h="53">
                <a:moveTo>
                  <a:pt x="45" y="42"/>
                </a:moveTo>
                <a:cubicBezTo>
                  <a:pt x="47" y="37"/>
                  <a:pt x="45" y="33"/>
                  <a:pt x="43" y="28"/>
                </a:cubicBezTo>
                <a:cubicBezTo>
                  <a:pt x="43" y="29"/>
                  <a:pt x="43" y="30"/>
                  <a:pt x="44" y="31"/>
                </a:cubicBezTo>
                <a:cubicBezTo>
                  <a:pt x="41" y="24"/>
                  <a:pt x="37" y="18"/>
                  <a:pt x="31" y="12"/>
                </a:cubicBezTo>
                <a:cubicBezTo>
                  <a:pt x="28" y="10"/>
                  <a:pt x="25" y="8"/>
                  <a:pt x="22" y="5"/>
                </a:cubicBezTo>
                <a:cubicBezTo>
                  <a:pt x="22" y="5"/>
                  <a:pt x="21" y="4"/>
                  <a:pt x="20" y="4"/>
                </a:cubicBezTo>
                <a:cubicBezTo>
                  <a:pt x="19" y="4"/>
                  <a:pt x="19" y="3"/>
                  <a:pt x="18" y="3"/>
                </a:cubicBezTo>
                <a:cubicBezTo>
                  <a:pt x="14" y="2"/>
                  <a:pt x="14" y="2"/>
                  <a:pt x="16" y="3"/>
                </a:cubicBezTo>
                <a:cubicBezTo>
                  <a:pt x="16" y="2"/>
                  <a:pt x="13" y="2"/>
                  <a:pt x="12" y="1"/>
                </a:cubicBezTo>
                <a:cubicBezTo>
                  <a:pt x="9" y="0"/>
                  <a:pt x="5" y="2"/>
                  <a:pt x="3" y="4"/>
                </a:cubicBezTo>
                <a:cubicBezTo>
                  <a:pt x="1" y="7"/>
                  <a:pt x="0" y="12"/>
                  <a:pt x="2" y="15"/>
                </a:cubicBezTo>
                <a:cubicBezTo>
                  <a:pt x="3" y="15"/>
                  <a:pt x="3" y="16"/>
                  <a:pt x="3" y="17"/>
                </a:cubicBezTo>
                <a:cubicBezTo>
                  <a:pt x="4" y="17"/>
                  <a:pt x="4" y="17"/>
                  <a:pt x="4" y="17"/>
                </a:cubicBezTo>
                <a:cubicBezTo>
                  <a:pt x="4" y="19"/>
                  <a:pt x="6" y="22"/>
                  <a:pt x="8" y="24"/>
                </a:cubicBezTo>
                <a:cubicBezTo>
                  <a:pt x="8" y="24"/>
                  <a:pt x="9" y="25"/>
                  <a:pt x="9" y="25"/>
                </a:cubicBezTo>
                <a:cubicBezTo>
                  <a:pt x="9" y="25"/>
                  <a:pt x="10" y="26"/>
                  <a:pt x="10" y="27"/>
                </a:cubicBezTo>
                <a:cubicBezTo>
                  <a:pt x="11" y="29"/>
                  <a:pt x="13" y="31"/>
                  <a:pt x="15" y="33"/>
                </a:cubicBezTo>
                <a:cubicBezTo>
                  <a:pt x="14" y="32"/>
                  <a:pt x="13" y="31"/>
                  <a:pt x="13" y="30"/>
                </a:cubicBezTo>
                <a:cubicBezTo>
                  <a:pt x="15" y="33"/>
                  <a:pt x="17" y="36"/>
                  <a:pt x="20" y="39"/>
                </a:cubicBezTo>
                <a:lnTo>
                  <a:pt x="18" y="37"/>
                </a:lnTo>
                <a:cubicBezTo>
                  <a:pt x="19" y="39"/>
                  <a:pt x="20" y="41"/>
                  <a:pt x="22" y="43"/>
                </a:cubicBezTo>
                <a:cubicBezTo>
                  <a:pt x="23" y="43"/>
                  <a:pt x="24" y="45"/>
                  <a:pt x="22" y="42"/>
                </a:cubicBezTo>
                <a:cubicBezTo>
                  <a:pt x="23" y="43"/>
                  <a:pt x="24" y="45"/>
                  <a:pt x="25" y="46"/>
                </a:cubicBezTo>
                <a:cubicBezTo>
                  <a:pt x="26" y="47"/>
                  <a:pt x="27" y="48"/>
                  <a:pt x="28" y="49"/>
                </a:cubicBezTo>
                <a:cubicBezTo>
                  <a:pt x="29" y="49"/>
                  <a:pt x="29" y="49"/>
                  <a:pt x="30" y="49"/>
                </a:cubicBezTo>
                <a:cubicBezTo>
                  <a:pt x="30" y="49"/>
                  <a:pt x="30" y="49"/>
                  <a:pt x="30" y="50"/>
                </a:cubicBezTo>
                <a:cubicBezTo>
                  <a:pt x="30" y="50"/>
                  <a:pt x="31" y="50"/>
                  <a:pt x="31" y="50"/>
                </a:cubicBezTo>
                <a:cubicBezTo>
                  <a:pt x="33" y="51"/>
                  <a:pt x="34" y="52"/>
                  <a:pt x="36" y="52"/>
                </a:cubicBezTo>
                <a:cubicBezTo>
                  <a:pt x="36" y="52"/>
                  <a:pt x="36" y="52"/>
                  <a:pt x="37" y="52"/>
                </a:cubicBezTo>
                <a:cubicBezTo>
                  <a:pt x="38" y="52"/>
                  <a:pt x="39" y="53"/>
                  <a:pt x="40" y="52"/>
                </a:cubicBezTo>
                <a:cubicBezTo>
                  <a:pt x="42" y="51"/>
                  <a:pt x="42" y="50"/>
                  <a:pt x="43" y="49"/>
                </a:cubicBezTo>
                <a:cubicBezTo>
                  <a:pt x="44" y="47"/>
                  <a:pt x="45" y="46"/>
                  <a:pt x="45" y="44"/>
                </a:cubicBezTo>
                <a:cubicBezTo>
                  <a:pt x="45" y="43"/>
                  <a:pt x="46" y="42"/>
                  <a:pt x="46" y="41"/>
                </a:cubicBezTo>
                <a:lnTo>
                  <a:pt x="46" y="41"/>
                </a:lnTo>
                <a:cubicBezTo>
                  <a:pt x="46" y="41"/>
                  <a:pt x="45" y="41"/>
                  <a:pt x="45" y="42"/>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61" name="Rectangle 2716"/>
          <p:cNvSpPr>
            <a:spLocks noChangeArrowheads="1"/>
          </p:cNvSpPr>
          <p:nvPr userDrawn="1"/>
        </p:nvSpPr>
        <p:spPr bwMode="auto">
          <a:xfrm>
            <a:off x="7001317" y="4748909"/>
            <a:ext cx="1532" cy="1532"/>
          </a:xfrm>
          <a:prstGeom prst="rect">
            <a:avLst/>
          </a:prstGeom>
          <a:solidFill>
            <a:srgbClr val="4CBF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62" name="Freeform 2717"/>
          <p:cNvSpPr>
            <a:spLocks/>
          </p:cNvSpPr>
          <p:nvPr userDrawn="1"/>
        </p:nvSpPr>
        <p:spPr bwMode="auto">
          <a:xfrm>
            <a:off x="6869604" y="4811702"/>
            <a:ext cx="0" cy="0"/>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63" name="Freeform 2718"/>
          <p:cNvSpPr>
            <a:spLocks/>
          </p:cNvSpPr>
          <p:nvPr userDrawn="1"/>
        </p:nvSpPr>
        <p:spPr bwMode="auto">
          <a:xfrm>
            <a:off x="6857352" y="4808641"/>
            <a:ext cx="29100" cy="36757"/>
          </a:xfrm>
          <a:custGeom>
            <a:avLst/>
            <a:gdLst>
              <a:gd name="T0" fmla="*/ 42 w 49"/>
              <a:gd name="T1" fmla="*/ 33 h 63"/>
              <a:gd name="T2" fmla="*/ 35 w 49"/>
              <a:gd name="T3" fmla="*/ 23 h 63"/>
              <a:gd name="T4" fmla="*/ 27 w 49"/>
              <a:gd name="T5" fmla="*/ 12 h 63"/>
              <a:gd name="T6" fmla="*/ 22 w 49"/>
              <a:gd name="T7" fmla="*/ 8 h 63"/>
              <a:gd name="T8" fmla="*/ 21 w 49"/>
              <a:gd name="T9" fmla="*/ 7 h 63"/>
              <a:gd name="T10" fmla="*/ 20 w 49"/>
              <a:gd name="T11" fmla="*/ 5 h 63"/>
              <a:gd name="T12" fmla="*/ 18 w 49"/>
              <a:gd name="T13" fmla="*/ 4 h 63"/>
              <a:gd name="T14" fmla="*/ 4 w 49"/>
              <a:gd name="T15" fmla="*/ 3 h 63"/>
              <a:gd name="T16" fmla="*/ 2 w 49"/>
              <a:gd name="T17" fmla="*/ 16 h 63"/>
              <a:gd name="T18" fmla="*/ 2 w 49"/>
              <a:gd name="T19" fmla="*/ 18 h 63"/>
              <a:gd name="T20" fmla="*/ 3 w 49"/>
              <a:gd name="T21" fmla="*/ 21 h 63"/>
              <a:gd name="T22" fmla="*/ 4 w 49"/>
              <a:gd name="T23" fmla="*/ 22 h 63"/>
              <a:gd name="T24" fmla="*/ 7 w 49"/>
              <a:gd name="T25" fmla="*/ 27 h 63"/>
              <a:gd name="T26" fmla="*/ 13 w 49"/>
              <a:gd name="T27" fmla="*/ 38 h 63"/>
              <a:gd name="T28" fmla="*/ 19 w 49"/>
              <a:gd name="T29" fmla="*/ 47 h 63"/>
              <a:gd name="T30" fmla="*/ 34 w 49"/>
              <a:gd name="T31" fmla="*/ 60 h 63"/>
              <a:gd name="T32" fmla="*/ 49 w 49"/>
              <a:gd name="T33" fmla="*/ 49 h 63"/>
              <a:gd name="T34" fmla="*/ 42 w 49"/>
              <a:gd name="T35" fmla="*/ 3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63">
                <a:moveTo>
                  <a:pt x="42" y="33"/>
                </a:moveTo>
                <a:cubicBezTo>
                  <a:pt x="40" y="30"/>
                  <a:pt x="38" y="27"/>
                  <a:pt x="35" y="23"/>
                </a:cubicBezTo>
                <a:cubicBezTo>
                  <a:pt x="33" y="20"/>
                  <a:pt x="30" y="16"/>
                  <a:pt x="27" y="12"/>
                </a:cubicBezTo>
                <a:cubicBezTo>
                  <a:pt x="25" y="11"/>
                  <a:pt x="24" y="9"/>
                  <a:pt x="22" y="8"/>
                </a:cubicBezTo>
                <a:cubicBezTo>
                  <a:pt x="22" y="7"/>
                  <a:pt x="22" y="7"/>
                  <a:pt x="21" y="7"/>
                </a:cubicBezTo>
                <a:cubicBezTo>
                  <a:pt x="19" y="5"/>
                  <a:pt x="19" y="5"/>
                  <a:pt x="20" y="5"/>
                </a:cubicBezTo>
                <a:cubicBezTo>
                  <a:pt x="19" y="5"/>
                  <a:pt x="18" y="4"/>
                  <a:pt x="18" y="4"/>
                </a:cubicBezTo>
                <a:cubicBezTo>
                  <a:pt x="14" y="0"/>
                  <a:pt x="8" y="0"/>
                  <a:pt x="4" y="3"/>
                </a:cubicBezTo>
                <a:cubicBezTo>
                  <a:pt x="0" y="6"/>
                  <a:pt x="0" y="11"/>
                  <a:pt x="2" y="16"/>
                </a:cubicBezTo>
                <a:cubicBezTo>
                  <a:pt x="2" y="16"/>
                  <a:pt x="2" y="17"/>
                  <a:pt x="2" y="18"/>
                </a:cubicBezTo>
                <a:cubicBezTo>
                  <a:pt x="2" y="18"/>
                  <a:pt x="3" y="19"/>
                  <a:pt x="3" y="21"/>
                </a:cubicBezTo>
                <a:cubicBezTo>
                  <a:pt x="4" y="21"/>
                  <a:pt x="4" y="21"/>
                  <a:pt x="4" y="22"/>
                </a:cubicBezTo>
                <a:cubicBezTo>
                  <a:pt x="5" y="24"/>
                  <a:pt x="6" y="26"/>
                  <a:pt x="7" y="27"/>
                </a:cubicBezTo>
                <a:cubicBezTo>
                  <a:pt x="9" y="31"/>
                  <a:pt x="11" y="34"/>
                  <a:pt x="13" y="38"/>
                </a:cubicBezTo>
                <a:cubicBezTo>
                  <a:pt x="15" y="41"/>
                  <a:pt x="17" y="44"/>
                  <a:pt x="19" y="47"/>
                </a:cubicBezTo>
                <a:cubicBezTo>
                  <a:pt x="23" y="53"/>
                  <a:pt x="27" y="58"/>
                  <a:pt x="34" y="60"/>
                </a:cubicBezTo>
                <a:cubicBezTo>
                  <a:pt x="41" y="63"/>
                  <a:pt x="48" y="56"/>
                  <a:pt x="49" y="49"/>
                </a:cubicBezTo>
                <a:cubicBezTo>
                  <a:pt x="49" y="43"/>
                  <a:pt x="45" y="38"/>
                  <a:pt x="42" y="33"/>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64" name="Freeform 2719"/>
          <p:cNvSpPr>
            <a:spLocks/>
          </p:cNvSpPr>
          <p:nvPr userDrawn="1"/>
        </p:nvSpPr>
        <p:spPr bwMode="auto">
          <a:xfrm>
            <a:off x="6763929" y="4868372"/>
            <a:ext cx="18379" cy="30631"/>
          </a:xfrm>
          <a:custGeom>
            <a:avLst/>
            <a:gdLst>
              <a:gd name="T0" fmla="*/ 29 w 30"/>
              <a:gd name="T1" fmla="*/ 25 h 52"/>
              <a:gd name="T2" fmla="*/ 28 w 30"/>
              <a:gd name="T3" fmla="*/ 21 h 52"/>
              <a:gd name="T4" fmla="*/ 23 w 30"/>
              <a:gd name="T5" fmla="*/ 10 h 52"/>
              <a:gd name="T6" fmla="*/ 18 w 30"/>
              <a:gd name="T7" fmla="*/ 4 h 52"/>
              <a:gd name="T8" fmla="*/ 15 w 30"/>
              <a:gd name="T9" fmla="*/ 2 h 52"/>
              <a:gd name="T10" fmla="*/ 9 w 30"/>
              <a:gd name="T11" fmla="*/ 1 h 52"/>
              <a:gd name="T12" fmla="*/ 3 w 30"/>
              <a:gd name="T13" fmla="*/ 2 h 52"/>
              <a:gd name="T14" fmla="*/ 1 w 30"/>
              <a:gd name="T15" fmla="*/ 6 h 52"/>
              <a:gd name="T16" fmla="*/ 0 w 30"/>
              <a:gd name="T17" fmla="*/ 7 h 52"/>
              <a:gd name="T18" fmla="*/ 0 w 30"/>
              <a:gd name="T19" fmla="*/ 13 h 52"/>
              <a:gd name="T20" fmla="*/ 1 w 30"/>
              <a:gd name="T21" fmla="*/ 16 h 52"/>
              <a:gd name="T22" fmla="*/ 2 w 30"/>
              <a:gd name="T23" fmla="*/ 21 h 52"/>
              <a:gd name="T24" fmla="*/ 5 w 30"/>
              <a:gd name="T25" fmla="*/ 32 h 52"/>
              <a:gd name="T26" fmla="*/ 5 w 30"/>
              <a:gd name="T27" fmla="*/ 37 h 52"/>
              <a:gd name="T28" fmla="*/ 5 w 30"/>
              <a:gd name="T29" fmla="*/ 34 h 52"/>
              <a:gd name="T30" fmla="*/ 6 w 30"/>
              <a:gd name="T31" fmla="*/ 41 h 52"/>
              <a:gd name="T32" fmla="*/ 11 w 30"/>
              <a:gd name="T33" fmla="*/ 49 h 52"/>
              <a:gd name="T34" fmla="*/ 22 w 30"/>
              <a:gd name="T35" fmla="*/ 50 h 52"/>
              <a:gd name="T36" fmla="*/ 29 w 30"/>
              <a:gd name="T37" fmla="*/ 41 h 52"/>
              <a:gd name="T38" fmla="*/ 30 w 30"/>
              <a:gd name="T39" fmla="*/ 33 h 52"/>
              <a:gd name="T40" fmla="*/ 29 w 30"/>
              <a:gd name="T41" fmla="*/ 2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52">
                <a:moveTo>
                  <a:pt x="29" y="25"/>
                </a:moveTo>
                <a:cubicBezTo>
                  <a:pt x="29" y="24"/>
                  <a:pt x="29" y="22"/>
                  <a:pt x="28" y="21"/>
                </a:cubicBezTo>
                <a:cubicBezTo>
                  <a:pt x="27" y="17"/>
                  <a:pt x="25" y="13"/>
                  <a:pt x="23" y="10"/>
                </a:cubicBezTo>
                <a:cubicBezTo>
                  <a:pt x="21" y="8"/>
                  <a:pt x="20" y="6"/>
                  <a:pt x="18" y="4"/>
                </a:cubicBezTo>
                <a:cubicBezTo>
                  <a:pt x="17" y="3"/>
                  <a:pt x="16" y="2"/>
                  <a:pt x="15" y="2"/>
                </a:cubicBezTo>
                <a:cubicBezTo>
                  <a:pt x="13" y="1"/>
                  <a:pt x="11" y="0"/>
                  <a:pt x="9" y="1"/>
                </a:cubicBezTo>
                <a:cubicBezTo>
                  <a:pt x="7" y="0"/>
                  <a:pt x="5" y="1"/>
                  <a:pt x="3" y="2"/>
                </a:cubicBezTo>
                <a:cubicBezTo>
                  <a:pt x="2" y="3"/>
                  <a:pt x="1" y="5"/>
                  <a:pt x="1" y="6"/>
                </a:cubicBezTo>
                <a:cubicBezTo>
                  <a:pt x="1" y="7"/>
                  <a:pt x="0" y="7"/>
                  <a:pt x="0" y="7"/>
                </a:cubicBezTo>
                <a:cubicBezTo>
                  <a:pt x="0" y="9"/>
                  <a:pt x="0" y="11"/>
                  <a:pt x="0" y="13"/>
                </a:cubicBezTo>
                <a:cubicBezTo>
                  <a:pt x="0" y="14"/>
                  <a:pt x="0" y="15"/>
                  <a:pt x="1" y="16"/>
                </a:cubicBezTo>
                <a:cubicBezTo>
                  <a:pt x="1" y="18"/>
                  <a:pt x="2" y="19"/>
                  <a:pt x="2" y="21"/>
                </a:cubicBezTo>
                <a:cubicBezTo>
                  <a:pt x="3" y="25"/>
                  <a:pt x="4" y="28"/>
                  <a:pt x="5" y="32"/>
                </a:cubicBezTo>
                <a:cubicBezTo>
                  <a:pt x="5" y="34"/>
                  <a:pt x="5" y="35"/>
                  <a:pt x="5" y="37"/>
                </a:cubicBezTo>
                <a:cubicBezTo>
                  <a:pt x="5" y="36"/>
                  <a:pt x="5" y="35"/>
                  <a:pt x="5" y="34"/>
                </a:cubicBezTo>
                <a:cubicBezTo>
                  <a:pt x="5" y="36"/>
                  <a:pt x="5" y="38"/>
                  <a:pt x="6" y="41"/>
                </a:cubicBezTo>
                <a:cubicBezTo>
                  <a:pt x="7" y="44"/>
                  <a:pt x="8" y="47"/>
                  <a:pt x="11" y="49"/>
                </a:cubicBezTo>
                <a:cubicBezTo>
                  <a:pt x="14" y="51"/>
                  <a:pt x="18" y="52"/>
                  <a:pt x="22" y="50"/>
                </a:cubicBezTo>
                <a:cubicBezTo>
                  <a:pt x="26" y="48"/>
                  <a:pt x="28" y="44"/>
                  <a:pt x="29" y="41"/>
                </a:cubicBezTo>
                <a:cubicBezTo>
                  <a:pt x="30" y="38"/>
                  <a:pt x="30" y="35"/>
                  <a:pt x="30" y="33"/>
                </a:cubicBezTo>
                <a:cubicBezTo>
                  <a:pt x="30" y="31"/>
                  <a:pt x="30" y="28"/>
                  <a:pt x="29" y="25"/>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65" name="Freeform 2720"/>
          <p:cNvSpPr>
            <a:spLocks/>
          </p:cNvSpPr>
          <p:nvPr userDrawn="1"/>
        </p:nvSpPr>
        <p:spPr bwMode="auto">
          <a:xfrm>
            <a:off x="6753209" y="4836208"/>
            <a:ext cx="10721" cy="12252"/>
          </a:xfrm>
          <a:custGeom>
            <a:avLst/>
            <a:gdLst>
              <a:gd name="T0" fmla="*/ 18 w 18"/>
              <a:gd name="T1" fmla="*/ 10 h 20"/>
              <a:gd name="T2" fmla="*/ 17 w 18"/>
              <a:gd name="T3" fmla="*/ 7 h 20"/>
              <a:gd name="T4" fmla="*/ 14 w 18"/>
              <a:gd name="T5" fmla="*/ 4 h 20"/>
              <a:gd name="T6" fmla="*/ 11 w 18"/>
              <a:gd name="T7" fmla="*/ 1 h 20"/>
              <a:gd name="T8" fmla="*/ 9 w 18"/>
              <a:gd name="T9" fmla="*/ 0 h 20"/>
              <a:gd name="T10" fmla="*/ 7 w 18"/>
              <a:gd name="T11" fmla="*/ 0 h 20"/>
              <a:gd name="T12" fmla="*/ 7 w 18"/>
              <a:gd name="T13" fmla="*/ 0 h 20"/>
              <a:gd name="T14" fmla="*/ 4 w 18"/>
              <a:gd name="T15" fmla="*/ 0 h 20"/>
              <a:gd name="T16" fmla="*/ 2 w 18"/>
              <a:gd name="T17" fmla="*/ 2 h 20"/>
              <a:gd name="T18" fmla="*/ 1 w 18"/>
              <a:gd name="T19" fmla="*/ 7 h 20"/>
              <a:gd name="T20" fmla="*/ 1 w 18"/>
              <a:gd name="T21" fmla="*/ 7 h 20"/>
              <a:gd name="T22" fmla="*/ 1 w 18"/>
              <a:gd name="T23" fmla="*/ 8 h 20"/>
              <a:gd name="T24" fmla="*/ 2 w 18"/>
              <a:gd name="T25" fmla="*/ 10 h 20"/>
              <a:gd name="T26" fmla="*/ 3 w 18"/>
              <a:gd name="T27" fmla="*/ 12 h 20"/>
              <a:gd name="T28" fmla="*/ 3 w 18"/>
              <a:gd name="T29" fmla="*/ 10 h 20"/>
              <a:gd name="T30" fmla="*/ 5 w 18"/>
              <a:gd name="T31" fmla="*/ 14 h 20"/>
              <a:gd name="T32" fmla="*/ 5 w 18"/>
              <a:gd name="T33" fmla="*/ 15 h 20"/>
              <a:gd name="T34" fmla="*/ 6 w 18"/>
              <a:gd name="T35" fmla="*/ 16 h 20"/>
              <a:gd name="T36" fmla="*/ 9 w 18"/>
              <a:gd name="T37" fmla="*/ 19 h 20"/>
              <a:gd name="T38" fmla="*/ 13 w 18"/>
              <a:gd name="T39" fmla="*/ 20 h 20"/>
              <a:gd name="T40" fmla="*/ 15 w 18"/>
              <a:gd name="T41" fmla="*/ 19 h 20"/>
              <a:gd name="T42" fmla="*/ 17 w 18"/>
              <a:gd name="T43" fmla="*/ 17 h 20"/>
              <a:gd name="T44" fmla="*/ 17 w 18"/>
              <a:gd name="T45" fmla="*/ 17 h 20"/>
              <a:gd name="T46" fmla="*/ 18 w 18"/>
              <a:gd name="T47" fmla="*/ 13 h 20"/>
              <a:gd name="T48" fmla="*/ 18 w 18"/>
              <a:gd name="T49" fmla="*/ 13 h 20"/>
              <a:gd name="T50" fmla="*/ 18 w 18"/>
              <a:gd name="T51"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 h="20">
                <a:moveTo>
                  <a:pt x="18" y="10"/>
                </a:moveTo>
                <a:cubicBezTo>
                  <a:pt x="18" y="9"/>
                  <a:pt x="17" y="8"/>
                  <a:pt x="17" y="7"/>
                </a:cubicBezTo>
                <a:cubicBezTo>
                  <a:pt x="16" y="6"/>
                  <a:pt x="15" y="5"/>
                  <a:pt x="14" y="4"/>
                </a:cubicBezTo>
                <a:cubicBezTo>
                  <a:pt x="13" y="3"/>
                  <a:pt x="12" y="2"/>
                  <a:pt x="11" y="1"/>
                </a:cubicBezTo>
                <a:cubicBezTo>
                  <a:pt x="11" y="1"/>
                  <a:pt x="10" y="0"/>
                  <a:pt x="9" y="0"/>
                </a:cubicBezTo>
                <a:cubicBezTo>
                  <a:pt x="8" y="0"/>
                  <a:pt x="7" y="0"/>
                  <a:pt x="7" y="0"/>
                </a:cubicBezTo>
                <a:cubicBezTo>
                  <a:pt x="7" y="0"/>
                  <a:pt x="7" y="0"/>
                  <a:pt x="7" y="0"/>
                </a:cubicBezTo>
                <a:cubicBezTo>
                  <a:pt x="6" y="0"/>
                  <a:pt x="5" y="0"/>
                  <a:pt x="4" y="0"/>
                </a:cubicBezTo>
                <a:cubicBezTo>
                  <a:pt x="3" y="0"/>
                  <a:pt x="2" y="1"/>
                  <a:pt x="2" y="2"/>
                </a:cubicBezTo>
                <a:cubicBezTo>
                  <a:pt x="1" y="3"/>
                  <a:pt x="0" y="5"/>
                  <a:pt x="1" y="7"/>
                </a:cubicBezTo>
                <a:cubicBezTo>
                  <a:pt x="1" y="7"/>
                  <a:pt x="1" y="7"/>
                  <a:pt x="1" y="7"/>
                </a:cubicBezTo>
                <a:cubicBezTo>
                  <a:pt x="1" y="7"/>
                  <a:pt x="1" y="7"/>
                  <a:pt x="1" y="8"/>
                </a:cubicBezTo>
                <a:cubicBezTo>
                  <a:pt x="2" y="8"/>
                  <a:pt x="2" y="9"/>
                  <a:pt x="2" y="10"/>
                </a:cubicBezTo>
                <a:cubicBezTo>
                  <a:pt x="3" y="10"/>
                  <a:pt x="3" y="11"/>
                  <a:pt x="3" y="12"/>
                </a:cubicBezTo>
                <a:cubicBezTo>
                  <a:pt x="3" y="11"/>
                  <a:pt x="3" y="11"/>
                  <a:pt x="3" y="10"/>
                </a:cubicBezTo>
                <a:cubicBezTo>
                  <a:pt x="3" y="11"/>
                  <a:pt x="4" y="13"/>
                  <a:pt x="5" y="14"/>
                </a:cubicBezTo>
                <a:cubicBezTo>
                  <a:pt x="5" y="14"/>
                  <a:pt x="5" y="15"/>
                  <a:pt x="5" y="15"/>
                </a:cubicBezTo>
                <a:cubicBezTo>
                  <a:pt x="5" y="16"/>
                  <a:pt x="6" y="16"/>
                  <a:pt x="6" y="16"/>
                </a:cubicBezTo>
                <a:cubicBezTo>
                  <a:pt x="7" y="17"/>
                  <a:pt x="8" y="18"/>
                  <a:pt x="9" y="19"/>
                </a:cubicBezTo>
                <a:cubicBezTo>
                  <a:pt x="10" y="20"/>
                  <a:pt x="12" y="20"/>
                  <a:pt x="13" y="20"/>
                </a:cubicBezTo>
                <a:cubicBezTo>
                  <a:pt x="14" y="19"/>
                  <a:pt x="14" y="19"/>
                  <a:pt x="15" y="19"/>
                </a:cubicBezTo>
                <a:cubicBezTo>
                  <a:pt x="16" y="19"/>
                  <a:pt x="17" y="18"/>
                  <a:pt x="17" y="17"/>
                </a:cubicBezTo>
                <a:lnTo>
                  <a:pt x="17" y="17"/>
                </a:lnTo>
                <a:cubicBezTo>
                  <a:pt x="18" y="16"/>
                  <a:pt x="18" y="14"/>
                  <a:pt x="18" y="13"/>
                </a:cubicBezTo>
                <a:cubicBezTo>
                  <a:pt x="18" y="13"/>
                  <a:pt x="18" y="13"/>
                  <a:pt x="18" y="13"/>
                </a:cubicBezTo>
                <a:cubicBezTo>
                  <a:pt x="18" y="12"/>
                  <a:pt x="18" y="11"/>
                  <a:pt x="18"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66" name="Freeform 2721"/>
          <p:cNvSpPr>
            <a:spLocks/>
          </p:cNvSpPr>
          <p:nvPr userDrawn="1"/>
        </p:nvSpPr>
        <p:spPr bwMode="auto">
          <a:xfrm>
            <a:off x="6770056" y="4753504"/>
            <a:ext cx="10721" cy="13784"/>
          </a:xfrm>
          <a:custGeom>
            <a:avLst/>
            <a:gdLst>
              <a:gd name="T0" fmla="*/ 20 w 20"/>
              <a:gd name="T1" fmla="*/ 13 h 24"/>
              <a:gd name="T2" fmla="*/ 20 w 20"/>
              <a:gd name="T3" fmla="*/ 13 h 24"/>
              <a:gd name="T4" fmla="*/ 20 w 20"/>
              <a:gd name="T5" fmla="*/ 12 h 24"/>
              <a:gd name="T6" fmla="*/ 19 w 20"/>
              <a:gd name="T7" fmla="*/ 9 h 24"/>
              <a:gd name="T8" fmla="*/ 19 w 20"/>
              <a:gd name="T9" fmla="*/ 9 h 24"/>
              <a:gd name="T10" fmla="*/ 18 w 20"/>
              <a:gd name="T11" fmla="*/ 7 h 24"/>
              <a:gd name="T12" fmla="*/ 16 w 20"/>
              <a:gd name="T13" fmla="*/ 4 h 24"/>
              <a:gd name="T14" fmla="*/ 13 w 20"/>
              <a:gd name="T15" fmla="*/ 2 h 24"/>
              <a:gd name="T16" fmla="*/ 15 w 20"/>
              <a:gd name="T17" fmla="*/ 3 h 24"/>
              <a:gd name="T18" fmla="*/ 13 w 20"/>
              <a:gd name="T19" fmla="*/ 2 h 24"/>
              <a:gd name="T20" fmla="*/ 10 w 20"/>
              <a:gd name="T21" fmla="*/ 0 h 24"/>
              <a:gd name="T22" fmla="*/ 5 w 20"/>
              <a:gd name="T23" fmla="*/ 1 h 24"/>
              <a:gd name="T24" fmla="*/ 2 w 20"/>
              <a:gd name="T25" fmla="*/ 3 h 24"/>
              <a:gd name="T26" fmla="*/ 0 w 20"/>
              <a:gd name="T27" fmla="*/ 7 h 24"/>
              <a:gd name="T28" fmla="*/ 0 w 20"/>
              <a:gd name="T29" fmla="*/ 9 h 24"/>
              <a:gd name="T30" fmla="*/ 0 w 20"/>
              <a:gd name="T31" fmla="*/ 10 h 24"/>
              <a:gd name="T32" fmla="*/ 1 w 20"/>
              <a:gd name="T33" fmla="*/ 12 h 24"/>
              <a:gd name="T34" fmla="*/ 1 w 20"/>
              <a:gd name="T35" fmla="*/ 13 h 24"/>
              <a:gd name="T36" fmla="*/ 2 w 20"/>
              <a:gd name="T37" fmla="*/ 15 h 24"/>
              <a:gd name="T38" fmla="*/ 3 w 20"/>
              <a:gd name="T39" fmla="*/ 18 h 24"/>
              <a:gd name="T40" fmla="*/ 4 w 20"/>
              <a:gd name="T41" fmla="*/ 19 h 24"/>
              <a:gd name="T42" fmla="*/ 5 w 20"/>
              <a:gd name="T43" fmla="*/ 21 h 24"/>
              <a:gd name="T44" fmla="*/ 5 w 20"/>
              <a:gd name="T45" fmla="*/ 20 h 24"/>
              <a:gd name="T46" fmla="*/ 8 w 20"/>
              <a:gd name="T47" fmla="*/ 23 h 24"/>
              <a:gd name="T48" fmla="*/ 12 w 20"/>
              <a:gd name="T49" fmla="*/ 24 h 24"/>
              <a:gd name="T50" fmla="*/ 15 w 20"/>
              <a:gd name="T51" fmla="*/ 23 h 24"/>
              <a:gd name="T52" fmla="*/ 18 w 20"/>
              <a:gd name="T53" fmla="*/ 22 h 24"/>
              <a:gd name="T54" fmla="*/ 20 w 20"/>
              <a:gd name="T55" fmla="*/ 18 h 24"/>
              <a:gd name="T56" fmla="*/ 20 w 20"/>
              <a:gd name="T57"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 h="24">
                <a:moveTo>
                  <a:pt x="20" y="13"/>
                </a:moveTo>
                <a:cubicBezTo>
                  <a:pt x="20" y="13"/>
                  <a:pt x="20" y="13"/>
                  <a:pt x="20" y="13"/>
                </a:cubicBezTo>
                <a:cubicBezTo>
                  <a:pt x="20" y="13"/>
                  <a:pt x="20" y="12"/>
                  <a:pt x="20" y="12"/>
                </a:cubicBezTo>
                <a:cubicBezTo>
                  <a:pt x="20" y="11"/>
                  <a:pt x="19" y="10"/>
                  <a:pt x="19" y="9"/>
                </a:cubicBezTo>
                <a:cubicBezTo>
                  <a:pt x="19" y="9"/>
                  <a:pt x="19" y="9"/>
                  <a:pt x="19" y="9"/>
                </a:cubicBezTo>
                <a:cubicBezTo>
                  <a:pt x="18" y="8"/>
                  <a:pt x="18" y="8"/>
                  <a:pt x="18" y="7"/>
                </a:cubicBezTo>
                <a:cubicBezTo>
                  <a:pt x="17" y="6"/>
                  <a:pt x="16" y="5"/>
                  <a:pt x="16" y="4"/>
                </a:cubicBezTo>
                <a:cubicBezTo>
                  <a:pt x="15" y="3"/>
                  <a:pt x="14" y="3"/>
                  <a:pt x="13" y="2"/>
                </a:cubicBezTo>
                <a:lnTo>
                  <a:pt x="15" y="3"/>
                </a:lnTo>
                <a:cubicBezTo>
                  <a:pt x="14" y="3"/>
                  <a:pt x="14" y="2"/>
                  <a:pt x="13" y="2"/>
                </a:cubicBezTo>
                <a:cubicBezTo>
                  <a:pt x="12" y="1"/>
                  <a:pt x="11" y="0"/>
                  <a:pt x="10" y="0"/>
                </a:cubicBezTo>
                <a:cubicBezTo>
                  <a:pt x="8" y="0"/>
                  <a:pt x="6" y="0"/>
                  <a:pt x="5" y="1"/>
                </a:cubicBezTo>
                <a:cubicBezTo>
                  <a:pt x="4" y="1"/>
                  <a:pt x="3" y="2"/>
                  <a:pt x="2" y="3"/>
                </a:cubicBezTo>
                <a:cubicBezTo>
                  <a:pt x="1" y="4"/>
                  <a:pt x="0" y="6"/>
                  <a:pt x="0" y="7"/>
                </a:cubicBezTo>
                <a:cubicBezTo>
                  <a:pt x="0" y="8"/>
                  <a:pt x="0" y="9"/>
                  <a:pt x="0" y="9"/>
                </a:cubicBezTo>
                <a:cubicBezTo>
                  <a:pt x="0" y="10"/>
                  <a:pt x="0" y="10"/>
                  <a:pt x="0" y="10"/>
                </a:cubicBezTo>
                <a:cubicBezTo>
                  <a:pt x="0" y="10"/>
                  <a:pt x="0" y="11"/>
                  <a:pt x="1" y="12"/>
                </a:cubicBezTo>
                <a:cubicBezTo>
                  <a:pt x="1" y="12"/>
                  <a:pt x="1" y="13"/>
                  <a:pt x="1" y="13"/>
                </a:cubicBezTo>
                <a:cubicBezTo>
                  <a:pt x="1" y="14"/>
                  <a:pt x="1" y="14"/>
                  <a:pt x="2" y="15"/>
                </a:cubicBezTo>
                <a:cubicBezTo>
                  <a:pt x="2" y="16"/>
                  <a:pt x="2" y="17"/>
                  <a:pt x="3" y="18"/>
                </a:cubicBezTo>
                <a:cubicBezTo>
                  <a:pt x="3" y="18"/>
                  <a:pt x="3" y="19"/>
                  <a:pt x="4" y="19"/>
                </a:cubicBezTo>
                <a:cubicBezTo>
                  <a:pt x="4" y="20"/>
                  <a:pt x="5" y="20"/>
                  <a:pt x="5" y="21"/>
                </a:cubicBezTo>
                <a:cubicBezTo>
                  <a:pt x="5" y="20"/>
                  <a:pt x="5" y="20"/>
                  <a:pt x="5" y="20"/>
                </a:cubicBezTo>
                <a:cubicBezTo>
                  <a:pt x="6" y="21"/>
                  <a:pt x="7" y="22"/>
                  <a:pt x="8" y="23"/>
                </a:cubicBezTo>
                <a:cubicBezTo>
                  <a:pt x="9" y="24"/>
                  <a:pt x="11" y="24"/>
                  <a:pt x="12" y="24"/>
                </a:cubicBezTo>
                <a:cubicBezTo>
                  <a:pt x="13" y="24"/>
                  <a:pt x="14" y="24"/>
                  <a:pt x="15" y="23"/>
                </a:cubicBezTo>
                <a:cubicBezTo>
                  <a:pt x="16" y="23"/>
                  <a:pt x="17" y="22"/>
                  <a:pt x="18" y="22"/>
                </a:cubicBezTo>
                <a:cubicBezTo>
                  <a:pt x="19" y="21"/>
                  <a:pt x="19" y="19"/>
                  <a:pt x="20" y="18"/>
                </a:cubicBezTo>
                <a:cubicBezTo>
                  <a:pt x="20" y="16"/>
                  <a:pt x="20" y="15"/>
                  <a:pt x="20"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67" name="Freeform 2722"/>
          <p:cNvSpPr>
            <a:spLocks/>
          </p:cNvSpPr>
          <p:nvPr userDrawn="1"/>
        </p:nvSpPr>
        <p:spPr bwMode="auto">
          <a:xfrm>
            <a:off x="6825190" y="4856119"/>
            <a:ext cx="12252" cy="15316"/>
          </a:xfrm>
          <a:custGeom>
            <a:avLst/>
            <a:gdLst>
              <a:gd name="T0" fmla="*/ 20 w 21"/>
              <a:gd name="T1" fmla="*/ 19 h 26"/>
              <a:gd name="T2" fmla="*/ 20 w 21"/>
              <a:gd name="T3" fmla="*/ 21 h 26"/>
              <a:gd name="T4" fmla="*/ 19 w 21"/>
              <a:gd name="T5" fmla="*/ 11 h 26"/>
              <a:gd name="T6" fmla="*/ 17 w 21"/>
              <a:gd name="T7" fmla="*/ 9 h 26"/>
              <a:gd name="T8" fmla="*/ 15 w 21"/>
              <a:gd name="T9" fmla="*/ 6 h 26"/>
              <a:gd name="T10" fmla="*/ 16 w 21"/>
              <a:gd name="T11" fmla="*/ 7 h 26"/>
              <a:gd name="T12" fmla="*/ 15 w 21"/>
              <a:gd name="T13" fmla="*/ 6 h 26"/>
              <a:gd name="T14" fmla="*/ 14 w 21"/>
              <a:gd name="T15" fmla="*/ 4 h 26"/>
              <a:gd name="T16" fmla="*/ 11 w 21"/>
              <a:gd name="T17" fmla="*/ 2 h 26"/>
              <a:gd name="T18" fmla="*/ 13 w 21"/>
              <a:gd name="T19" fmla="*/ 3 h 26"/>
              <a:gd name="T20" fmla="*/ 12 w 21"/>
              <a:gd name="T21" fmla="*/ 2 h 26"/>
              <a:gd name="T22" fmla="*/ 8 w 21"/>
              <a:gd name="T23" fmla="*/ 0 h 26"/>
              <a:gd name="T24" fmla="*/ 7 w 21"/>
              <a:gd name="T25" fmla="*/ 0 h 26"/>
              <a:gd name="T26" fmla="*/ 5 w 21"/>
              <a:gd name="T27" fmla="*/ 0 h 26"/>
              <a:gd name="T28" fmla="*/ 4 w 21"/>
              <a:gd name="T29" fmla="*/ 1 h 26"/>
              <a:gd name="T30" fmla="*/ 4 w 21"/>
              <a:gd name="T31" fmla="*/ 1 h 26"/>
              <a:gd name="T32" fmla="*/ 4 w 21"/>
              <a:gd name="T33" fmla="*/ 1 h 26"/>
              <a:gd name="T34" fmla="*/ 3 w 21"/>
              <a:gd name="T35" fmla="*/ 2 h 26"/>
              <a:gd name="T36" fmla="*/ 1 w 21"/>
              <a:gd name="T37" fmla="*/ 6 h 26"/>
              <a:gd name="T38" fmla="*/ 0 w 21"/>
              <a:gd name="T39" fmla="*/ 9 h 26"/>
              <a:gd name="T40" fmla="*/ 0 w 21"/>
              <a:gd name="T41" fmla="*/ 13 h 26"/>
              <a:gd name="T42" fmla="*/ 1 w 21"/>
              <a:gd name="T43" fmla="*/ 15 h 26"/>
              <a:gd name="T44" fmla="*/ 4 w 21"/>
              <a:gd name="T45" fmla="*/ 21 h 26"/>
              <a:gd name="T46" fmla="*/ 12 w 21"/>
              <a:gd name="T47" fmla="*/ 26 h 26"/>
              <a:gd name="T48" fmla="*/ 12 w 21"/>
              <a:gd name="T49" fmla="*/ 26 h 26"/>
              <a:gd name="T50" fmla="*/ 13 w 21"/>
              <a:gd name="T51" fmla="*/ 26 h 26"/>
              <a:gd name="T52" fmla="*/ 13 w 21"/>
              <a:gd name="T53" fmla="*/ 26 h 26"/>
              <a:gd name="T54" fmla="*/ 13 w 21"/>
              <a:gd name="T55" fmla="*/ 26 h 26"/>
              <a:gd name="T56" fmla="*/ 18 w 21"/>
              <a:gd name="T57" fmla="*/ 25 h 26"/>
              <a:gd name="T58" fmla="*/ 21 w 21"/>
              <a:gd name="T59" fmla="*/ 20 h 26"/>
              <a:gd name="T60" fmla="*/ 20 w 21"/>
              <a:gd name="T61" fmla="*/ 1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 h="26">
                <a:moveTo>
                  <a:pt x="20" y="19"/>
                </a:moveTo>
                <a:cubicBezTo>
                  <a:pt x="20" y="20"/>
                  <a:pt x="20" y="20"/>
                  <a:pt x="20" y="21"/>
                </a:cubicBezTo>
                <a:cubicBezTo>
                  <a:pt x="21" y="18"/>
                  <a:pt x="21" y="14"/>
                  <a:pt x="19" y="11"/>
                </a:cubicBezTo>
                <a:cubicBezTo>
                  <a:pt x="18" y="11"/>
                  <a:pt x="18" y="10"/>
                  <a:pt x="17" y="9"/>
                </a:cubicBezTo>
                <a:cubicBezTo>
                  <a:pt x="17" y="8"/>
                  <a:pt x="16" y="7"/>
                  <a:pt x="15" y="6"/>
                </a:cubicBezTo>
                <a:cubicBezTo>
                  <a:pt x="15" y="6"/>
                  <a:pt x="16" y="7"/>
                  <a:pt x="16" y="7"/>
                </a:cubicBezTo>
                <a:cubicBezTo>
                  <a:pt x="16" y="7"/>
                  <a:pt x="15" y="6"/>
                  <a:pt x="15" y="6"/>
                </a:cubicBezTo>
                <a:cubicBezTo>
                  <a:pt x="15" y="5"/>
                  <a:pt x="14" y="5"/>
                  <a:pt x="14" y="4"/>
                </a:cubicBezTo>
                <a:cubicBezTo>
                  <a:pt x="13" y="3"/>
                  <a:pt x="12" y="3"/>
                  <a:pt x="11" y="2"/>
                </a:cubicBezTo>
                <a:cubicBezTo>
                  <a:pt x="12" y="2"/>
                  <a:pt x="12" y="3"/>
                  <a:pt x="13" y="3"/>
                </a:cubicBezTo>
                <a:cubicBezTo>
                  <a:pt x="12" y="3"/>
                  <a:pt x="12" y="3"/>
                  <a:pt x="12" y="2"/>
                </a:cubicBezTo>
                <a:cubicBezTo>
                  <a:pt x="11" y="1"/>
                  <a:pt x="10" y="1"/>
                  <a:pt x="8" y="0"/>
                </a:cubicBezTo>
                <a:cubicBezTo>
                  <a:pt x="8" y="0"/>
                  <a:pt x="7" y="0"/>
                  <a:pt x="7" y="0"/>
                </a:cubicBezTo>
                <a:cubicBezTo>
                  <a:pt x="6" y="0"/>
                  <a:pt x="5" y="0"/>
                  <a:pt x="5" y="0"/>
                </a:cubicBezTo>
                <a:cubicBezTo>
                  <a:pt x="4" y="1"/>
                  <a:pt x="4" y="1"/>
                  <a:pt x="4" y="1"/>
                </a:cubicBezTo>
                <a:lnTo>
                  <a:pt x="4" y="1"/>
                </a:lnTo>
                <a:cubicBezTo>
                  <a:pt x="4" y="1"/>
                  <a:pt x="4" y="1"/>
                  <a:pt x="4" y="1"/>
                </a:cubicBezTo>
                <a:cubicBezTo>
                  <a:pt x="3" y="1"/>
                  <a:pt x="3" y="1"/>
                  <a:pt x="3" y="2"/>
                </a:cubicBezTo>
                <a:cubicBezTo>
                  <a:pt x="2" y="3"/>
                  <a:pt x="1" y="4"/>
                  <a:pt x="1" y="6"/>
                </a:cubicBezTo>
                <a:cubicBezTo>
                  <a:pt x="0" y="7"/>
                  <a:pt x="0" y="8"/>
                  <a:pt x="0" y="9"/>
                </a:cubicBezTo>
                <a:cubicBezTo>
                  <a:pt x="0" y="10"/>
                  <a:pt x="0" y="12"/>
                  <a:pt x="0" y="13"/>
                </a:cubicBezTo>
                <a:cubicBezTo>
                  <a:pt x="1" y="14"/>
                  <a:pt x="1" y="15"/>
                  <a:pt x="1" y="15"/>
                </a:cubicBezTo>
                <a:cubicBezTo>
                  <a:pt x="1" y="17"/>
                  <a:pt x="3" y="19"/>
                  <a:pt x="4" y="21"/>
                </a:cubicBezTo>
                <a:cubicBezTo>
                  <a:pt x="6" y="24"/>
                  <a:pt x="9" y="26"/>
                  <a:pt x="12" y="26"/>
                </a:cubicBezTo>
                <a:cubicBezTo>
                  <a:pt x="12" y="26"/>
                  <a:pt x="12" y="26"/>
                  <a:pt x="12" y="26"/>
                </a:cubicBezTo>
                <a:cubicBezTo>
                  <a:pt x="12" y="26"/>
                  <a:pt x="13" y="26"/>
                  <a:pt x="13" y="26"/>
                </a:cubicBezTo>
                <a:cubicBezTo>
                  <a:pt x="13" y="26"/>
                  <a:pt x="13" y="26"/>
                  <a:pt x="13" y="26"/>
                </a:cubicBezTo>
                <a:cubicBezTo>
                  <a:pt x="13" y="26"/>
                  <a:pt x="13" y="26"/>
                  <a:pt x="13" y="26"/>
                </a:cubicBezTo>
                <a:cubicBezTo>
                  <a:pt x="15" y="26"/>
                  <a:pt x="16" y="26"/>
                  <a:pt x="18" y="25"/>
                </a:cubicBezTo>
                <a:cubicBezTo>
                  <a:pt x="19" y="24"/>
                  <a:pt x="21" y="22"/>
                  <a:pt x="21" y="20"/>
                </a:cubicBezTo>
                <a:cubicBezTo>
                  <a:pt x="21" y="20"/>
                  <a:pt x="20" y="19"/>
                  <a:pt x="20"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68" name="Freeform 2723"/>
          <p:cNvSpPr>
            <a:spLocks/>
          </p:cNvSpPr>
          <p:nvPr userDrawn="1"/>
        </p:nvSpPr>
        <p:spPr bwMode="auto">
          <a:xfrm>
            <a:off x="6881857" y="4782604"/>
            <a:ext cx="12252" cy="15316"/>
          </a:xfrm>
          <a:custGeom>
            <a:avLst/>
            <a:gdLst>
              <a:gd name="T0" fmla="*/ 20 w 20"/>
              <a:gd name="T1" fmla="*/ 20 h 26"/>
              <a:gd name="T2" fmla="*/ 20 w 20"/>
              <a:gd name="T3" fmla="*/ 17 h 26"/>
              <a:gd name="T4" fmla="*/ 20 w 20"/>
              <a:gd name="T5" fmla="*/ 13 h 26"/>
              <a:gd name="T6" fmla="*/ 19 w 20"/>
              <a:gd name="T7" fmla="*/ 10 h 26"/>
              <a:gd name="T8" fmla="*/ 18 w 20"/>
              <a:gd name="T9" fmla="*/ 7 h 26"/>
              <a:gd name="T10" fmla="*/ 16 w 20"/>
              <a:gd name="T11" fmla="*/ 5 h 26"/>
              <a:gd name="T12" fmla="*/ 15 w 20"/>
              <a:gd name="T13" fmla="*/ 4 h 26"/>
              <a:gd name="T14" fmla="*/ 13 w 20"/>
              <a:gd name="T15" fmla="*/ 2 h 26"/>
              <a:gd name="T16" fmla="*/ 10 w 20"/>
              <a:gd name="T17" fmla="*/ 0 h 26"/>
              <a:gd name="T18" fmla="*/ 6 w 20"/>
              <a:gd name="T19" fmla="*/ 0 h 26"/>
              <a:gd name="T20" fmla="*/ 1 w 20"/>
              <a:gd name="T21" fmla="*/ 5 h 26"/>
              <a:gd name="T22" fmla="*/ 0 w 20"/>
              <a:gd name="T23" fmla="*/ 10 h 26"/>
              <a:gd name="T24" fmla="*/ 1 w 20"/>
              <a:gd name="T25" fmla="*/ 15 h 26"/>
              <a:gd name="T26" fmla="*/ 2 w 20"/>
              <a:gd name="T27" fmla="*/ 18 h 26"/>
              <a:gd name="T28" fmla="*/ 4 w 20"/>
              <a:gd name="T29" fmla="*/ 21 h 26"/>
              <a:gd name="T30" fmla="*/ 5 w 20"/>
              <a:gd name="T31" fmla="*/ 23 h 26"/>
              <a:gd name="T32" fmla="*/ 9 w 20"/>
              <a:gd name="T33" fmla="*/ 25 h 26"/>
              <a:gd name="T34" fmla="*/ 10 w 20"/>
              <a:gd name="T35" fmla="*/ 26 h 26"/>
              <a:gd name="T36" fmla="*/ 14 w 20"/>
              <a:gd name="T37" fmla="*/ 26 h 26"/>
              <a:gd name="T38" fmla="*/ 20 w 20"/>
              <a:gd name="T39" fmla="*/ 20 h 26"/>
              <a:gd name="T40" fmla="*/ 20 w 20"/>
              <a:gd name="T41" fmla="*/ 20 h 26"/>
              <a:gd name="T42" fmla="*/ 20 w 20"/>
              <a:gd name="T43" fmla="*/ 20 h 26"/>
              <a:gd name="T44" fmla="*/ 20 w 20"/>
              <a:gd name="T45" fmla="*/ 20 h 26"/>
              <a:gd name="T46" fmla="*/ 20 w 20"/>
              <a:gd name="T47"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 h="26">
                <a:moveTo>
                  <a:pt x="20" y="20"/>
                </a:moveTo>
                <a:cubicBezTo>
                  <a:pt x="20" y="19"/>
                  <a:pt x="20" y="18"/>
                  <a:pt x="20" y="17"/>
                </a:cubicBezTo>
                <a:cubicBezTo>
                  <a:pt x="20" y="15"/>
                  <a:pt x="20" y="14"/>
                  <a:pt x="20" y="13"/>
                </a:cubicBezTo>
                <a:cubicBezTo>
                  <a:pt x="20" y="12"/>
                  <a:pt x="19" y="11"/>
                  <a:pt x="19" y="10"/>
                </a:cubicBezTo>
                <a:cubicBezTo>
                  <a:pt x="18" y="9"/>
                  <a:pt x="18" y="8"/>
                  <a:pt x="18" y="7"/>
                </a:cubicBezTo>
                <a:cubicBezTo>
                  <a:pt x="17" y="7"/>
                  <a:pt x="16" y="6"/>
                  <a:pt x="16" y="5"/>
                </a:cubicBezTo>
                <a:cubicBezTo>
                  <a:pt x="16" y="5"/>
                  <a:pt x="15" y="4"/>
                  <a:pt x="15" y="4"/>
                </a:cubicBezTo>
                <a:cubicBezTo>
                  <a:pt x="14" y="3"/>
                  <a:pt x="13" y="2"/>
                  <a:pt x="13" y="2"/>
                </a:cubicBezTo>
                <a:cubicBezTo>
                  <a:pt x="12" y="1"/>
                  <a:pt x="11" y="0"/>
                  <a:pt x="10" y="0"/>
                </a:cubicBezTo>
                <a:cubicBezTo>
                  <a:pt x="8" y="0"/>
                  <a:pt x="7" y="0"/>
                  <a:pt x="6" y="0"/>
                </a:cubicBezTo>
                <a:cubicBezTo>
                  <a:pt x="4" y="1"/>
                  <a:pt x="1" y="3"/>
                  <a:pt x="1" y="5"/>
                </a:cubicBezTo>
                <a:cubicBezTo>
                  <a:pt x="1" y="6"/>
                  <a:pt x="0" y="8"/>
                  <a:pt x="0" y="10"/>
                </a:cubicBezTo>
                <a:cubicBezTo>
                  <a:pt x="0" y="11"/>
                  <a:pt x="0" y="13"/>
                  <a:pt x="1" y="15"/>
                </a:cubicBezTo>
                <a:cubicBezTo>
                  <a:pt x="1" y="16"/>
                  <a:pt x="2" y="17"/>
                  <a:pt x="2" y="18"/>
                </a:cubicBezTo>
                <a:cubicBezTo>
                  <a:pt x="2" y="19"/>
                  <a:pt x="3" y="20"/>
                  <a:pt x="4" y="21"/>
                </a:cubicBezTo>
                <a:cubicBezTo>
                  <a:pt x="4" y="22"/>
                  <a:pt x="5" y="23"/>
                  <a:pt x="5" y="23"/>
                </a:cubicBezTo>
                <a:cubicBezTo>
                  <a:pt x="6" y="24"/>
                  <a:pt x="8" y="25"/>
                  <a:pt x="9" y="25"/>
                </a:cubicBezTo>
                <a:cubicBezTo>
                  <a:pt x="9" y="25"/>
                  <a:pt x="10" y="26"/>
                  <a:pt x="10" y="26"/>
                </a:cubicBezTo>
                <a:cubicBezTo>
                  <a:pt x="11" y="26"/>
                  <a:pt x="13" y="26"/>
                  <a:pt x="14" y="26"/>
                </a:cubicBezTo>
                <a:cubicBezTo>
                  <a:pt x="16" y="25"/>
                  <a:pt x="19" y="23"/>
                  <a:pt x="20" y="20"/>
                </a:cubicBezTo>
                <a:cubicBezTo>
                  <a:pt x="20" y="20"/>
                  <a:pt x="20" y="20"/>
                  <a:pt x="20" y="20"/>
                </a:cubicBezTo>
                <a:cubicBezTo>
                  <a:pt x="20" y="20"/>
                  <a:pt x="20" y="20"/>
                  <a:pt x="20" y="20"/>
                </a:cubicBezTo>
                <a:cubicBezTo>
                  <a:pt x="20" y="20"/>
                  <a:pt x="20" y="20"/>
                  <a:pt x="20" y="20"/>
                </a:cubicBezTo>
                <a:cubicBezTo>
                  <a:pt x="20" y="20"/>
                  <a:pt x="20" y="20"/>
                  <a:pt x="20"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69" name="Freeform 2724"/>
          <p:cNvSpPr>
            <a:spLocks/>
          </p:cNvSpPr>
          <p:nvPr userDrawn="1"/>
        </p:nvSpPr>
        <p:spPr bwMode="auto">
          <a:xfrm>
            <a:off x="6880325" y="4706026"/>
            <a:ext cx="0" cy="0"/>
          </a:xfrm>
          <a:custGeom>
            <a:avLst/>
            <a:gdLst>
              <a:gd name="T0" fmla="*/ 0 w 1"/>
              <a:gd name="T1" fmla="*/ 0 h 1"/>
              <a:gd name="T2" fmla="*/ 1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1" y="1"/>
                  <a:pt x="1" y="1"/>
                </a:cubicBezTo>
                <a:lnTo>
                  <a:pt x="1" y="1"/>
                </a:lnTo>
                <a:cubicBezTo>
                  <a:pt x="1" y="1"/>
                  <a:pt x="0" y="0"/>
                  <a:pt x="0" y="0"/>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70" name="Freeform 2725"/>
          <p:cNvSpPr>
            <a:spLocks/>
          </p:cNvSpPr>
          <p:nvPr userDrawn="1"/>
        </p:nvSpPr>
        <p:spPr bwMode="auto">
          <a:xfrm>
            <a:off x="6871139" y="4699900"/>
            <a:ext cx="10721" cy="13784"/>
          </a:xfrm>
          <a:custGeom>
            <a:avLst/>
            <a:gdLst>
              <a:gd name="T0" fmla="*/ 15 w 18"/>
              <a:gd name="T1" fmla="*/ 11 h 24"/>
              <a:gd name="T2" fmla="*/ 12 w 18"/>
              <a:gd name="T3" fmla="*/ 8 h 24"/>
              <a:gd name="T4" fmla="*/ 11 w 18"/>
              <a:gd name="T5" fmla="*/ 6 h 24"/>
              <a:gd name="T6" fmla="*/ 12 w 18"/>
              <a:gd name="T7" fmla="*/ 7 h 24"/>
              <a:gd name="T8" fmla="*/ 9 w 18"/>
              <a:gd name="T9" fmla="*/ 5 h 24"/>
              <a:gd name="T10" fmla="*/ 9 w 18"/>
              <a:gd name="T11" fmla="*/ 5 h 24"/>
              <a:gd name="T12" fmla="*/ 8 w 18"/>
              <a:gd name="T13" fmla="*/ 4 h 24"/>
              <a:gd name="T14" fmla="*/ 6 w 18"/>
              <a:gd name="T15" fmla="*/ 3 h 24"/>
              <a:gd name="T16" fmla="*/ 6 w 18"/>
              <a:gd name="T17" fmla="*/ 3 h 24"/>
              <a:gd name="T18" fmla="*/ 5 w 18"/>
              <a:gd name="T19" fmla="*/ 2 h 24"/>
              <a:gd name="T20" fmla="*/ 3 w 18"/>
              <a:gd name="T21" fmla="*/ 2 h 24"/>
              <a:gd name="T22" fmla="*/ 3 w 18"/>
              <a:gd name="T23" fmla="*/ 3 h 24"/>
              <a:gd name="T24" fmla="*/ 2 w 18"/>
              <a:gd name="T25" fmla="*/ 4 h 24"/>
              <a:gd name="T26" fmla="*/ 1 w 18"/>
              <a:gd name="T27" fmla="*/ 5 h 24"/>
              <a:gd name="T28" fmla="*/ 1 w 18"/>
              <a:gd name="T29" fmla="*/ 6 h 24"/>
              <a:gd name="T30" fmla="*/ 0 w 18"/>
              <a:gd name="T31" fmla="*/ 9 h 24"/>
              <a:gd name="T32" fmla="*/ 0 w 18"/>
              <a:gd name="T33" fmla="*/ 12 h 24"/>
              <a:gd name="T34" fmla="*/ 1 w 18"/>
              <a:gd name="T35" fmla="*/ 14 h 24"/>
              <a:gd name="T36" fmla="*/ 3 w 18"/>
              <a:gd name="T37" fmla="*/ 18 h 24"/>
              <a:gd name="T38" fmla="*/ 5 w 18"/>
              <a:gd name="T39" fmla="*/ 21 h 24"/>
              <a:gd name="T40" fmla="*/ 7 w 18"/>
              <a:gd name="T41" fmla="*/ 23 h 24"/>
              <a:gd name="T42" fmla="*/ 14 w 18"/>
              <a:gd name="T43" fmla="*/ 24 h 24"/>
              <a:gd name="T44" fmla="*/ 18 w 18"/>
              <a:gd name="T45" fmla="*/ 19 h 24"/>
              <a:gd name="T46" fmla="*/ 15 w 18"/>
              <a:gd name="T47"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 h="24">
                <a:moveTo>
                  <a:pt x="15" y="11"/>
                </a:moveTo>
                <a:cubicBezTo>
                  <a:pt x="14" y="10"/>
                  <a:pt x="13" y="9"/>
                  <a:pt x="12" y="8"/>
                </a:cubicBezTo>
                <a:cubicBezTo>
                  <a:pt x="12" y="7"/>
                  <a:pt x="11" y="7"/>
                  <a:pt x="11" y="6"/>
                </a:cubicBezTo>
                <a:lnTo>
                  <a:pt x="12" y="7"/>
                </a:lnTo>
                <a:cubicBezTo>
                  <a:pt x="11" y="7"/>
                  <a:pt x="11" y="6"/>
                  <a:pt x="9" y="5"/>
                </a:cubicBezTo>
                <a:cubicBezTo>
                  <a:pt x="9" y="5"/>
                  <a:pt x="9" y="5"/>
                  <a:pt x="9" y="5"/>
                </a:cubicBezTo>
                <a:cubicBezTo>
                  <a:pt x="9" y="5"/>
                  <a:pt x="9" y="4"/>
                  <a:pt x="8" y="4"/>
                </a:cubicBezTo>
                <a:cubicBezTo>
                  <a:pt x="8" y="4"/>
                  <a:pt x="7" y="3"/>
                  <a:pt x="6" y="3"/>
                </a:cubicBezTo>
                <a:cubicBezTo>
                  <a:pt x="6" y="3"/>
                  <a:pt x="6" y="3"/>
                  <a:pt x="6" y="3"/>
                </a:cubicBezTo>
                <a:cubicBezTo>
                  <a:pt x="6" y="2"/>
                  <a:pt x="5" y="2"/>
                  <a:pt x="5" y="2"/>
                </a:cubicBezTo>
                <a:cubicBezTo>
                  <a:pt x="5" y="0"/>
                  <a:pt x="3" y="1"/>
                  <a:pt x="3" y="2"/>
                </a:cubicBezTo>
                <a:cubicBezTo>
                  <a:pt x="3" y="3"/>
                  <a:pt x="3" y="3"/>
                  <a:pt x="3" y="3"/>
                </a:cubicBezTo>
                <a:cubicBezTo>
                  <a:pt x="3" y="3"/>
                  <a:pt x="2" y="4"/>
                  <a:pt x="2" y="4"/>
                </a:cubicBezTo>
                <a:cubicBezTo>
                  <a:pt x="2" y="4"/>
                  <a:pt x="2" y="4"/>
                  <a:pt x="1" y="5"/>
                </a:cubicBezTo>
                <a:cubicBezTo>
                  <a:pt x="1" y="5"/>
                  <a:pt x="1" y="6"/>
                  <a:pt x="1" y="6"/>
                </a:cubicBezTo>
                <a:cubicBezTo>
                  <a:pt x="0" y="7"/>
                  <a:pt x="0" y="8"/>
                  <a:pt x="0" y="9"/>
                </a:cubicBezTo>
                <a:cubicBezTo>
                  <a:pt x="0" y="10"/>
                  <a:pt x="0" y="11"/>
                  <a:pt x="0" y="12"/>
                </a:cubicBezTo>
                <a:cubicBezTo>
                  <a:pt x="1" y="13"/>
                  <a:pt x="1" y="13"/>
                  <a:pt x="1" y="14"/>
                </a:cubicBezTo>
                <a:cubicBezTo>
                  <a:pt x="1" y="15"/>
                  <a:pt x="2" y="17"/>
                  <a:pt x="3" y="18"/>
                </a:cubicBezTo>
                <a:cubicBezTo>
                  <a:pt x="4" y="19"/>
                  <a:pt x="4" y="20"/>
                  <a:pt x="5" y="21"/>
                </a:cubicBezTo>
                <a:cubicBezTo>
                  <a:pt x="6" y="21"/>
                  <a:pt x="7" y="22"/>
                  <a:pt x="7" y="23"/>
                </a:cubicBezTo>
                <a:cubicBezTo>
                  <a:pt x="9" y="24"/>
                  <a:pt x="12" y="24"/>
                  <a:pt x="14" y="24"/>
                </a:cubicBezTo>
                <a:cubicBezTo>
                  <a:pt x="17" y="23"/>
                  <a:pt x="18" y="21"/>
                  <a:pt x="18" y="19"/>
                </a:cubicBezTo>
                <a:cubicBezTo>
                  <a:pt x="18" y="16"/>
                  <a:pt x="17" y="13"/>
                  <a:pt x="15"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71" name="Freeform 2726"/>
          <p:cNvSpPr>
            <a:spLocks/>
          </p:cNvSpPr>
          <p:nvPr userDrawn="1"/>
        </p:nvSpPr>
        <p:spPr bwMode="auto">
          <a:xfrm>
            <a:off x="6946183" y="4785667"/>
            <a:ext cx="13784" cy="12252"/>
          </a:xfrm>
          <a:custGeom>
            <a:avLst/>
            <a:gdLst>
              <a:gd name="T0" fmla="*/ 23 w 23"/>
              <a:gd name="T1" fmla="*/ 12 h 21"/>
              <a:gd name="T2" fmla="*/ 21 w 23"/>
              <a:gd name="T3" fmla="*/ 9 h 21"/>
              <a:gd name="T4" fmla="*/ 19 w 23"/>
              <a:gd name="T5" fmla="*/ 6 h 21"/>
              <a:gd name="T6" fmla="*/ 17 w 23"/>
              <a:gd name="T7" fmla="*/ 4 h 21"/>
              <a:gd name="T8" fmla="*/ 12 w 23"/>
              <a:gd name="T9" fmla="*/ 1 h 21"/>
              <a:gd name="T10" fmla="*/ 10 w 23"/>
              <a:gd name="T11" fmla="*/ 0 h 21"/>
              <a:gd name="T12" fmla="*/ 7 w 23"/>
              <a:gd name="T13" fmla="*/ 0 h 21"/>
              <a:gd name="T14" fmla="*/ 6 w 23"/>
              <a:gd name="T15" fmla="*/ 0 h 21"/>
              <a:gd name="T16" fmla="*/ 2 w 23"/>
              <a:gd name="T17" fmla="*/ 1 h 21"/>
              <a:gd name="T18" fmla="*/ 0 w 23"/>
              <a:gd name="T19" fmla="*/ 5 h 21"/>
              <a:gd name="T20" fmla="*/ 1 w 23"/>
              <a:gd name="T21" fmla="*/ 8 h 21"/>
              <a:gd name="T22" fmla="*/ 1 w 23"/>
              <a:gd name="T23" fmla="*/ 9 h 21"/>
              <a:gd name="T24" fmla="*/ 3 w 23"/>
              <a:gd name="T25" fmla="*/ 12 h 21"/>
              <a:gd name="T26" fmla="*/ 6 w 23"/>
              <a:gd name="T27" fmla="*/ 16 h 21"/>
              <a:gd name="T28" fmla="*/ 10 w 23"/>
              <a:gd name="T29" fmla="*/ 18 h 21"/>
              <a:gd name="T30" fmla="*/ 16 w 23"/>
              <a:gd name="T31" fmla="*/ 20 h 21"/>
              <a:gd name="T32" fmla="*/ 21 w 23"/>
              <a:gd name="T33" fmla="*/ 18 h 21"/>
              <a:gd name="T34" fmla="*/ 23 w 23"/>
              <a:gd name="T35"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21">
                <a:moveTo>
                  <a:pt x="23" y="12"/>
                </a:moveTo>
                <a:cubicBezTo>
                  <a:pt x="22" y="11"/>
                  <a:pt x="22" y="10"/>
                  <a:pt x="21" y="9"/>
                </a:cubicBezTo>
                <a:cubicBezTo>
                  <a:pt x="21" y="8"/>
                  <a:pt x="20" y="7"/>
                  <a:pt x="19" y="6"/>
                </a:cubicBezTo>
                <a:cubicBezTo>
                  <a:pt x="18" y="6"/>
                  <a:pt x="17" y="5"/>
                  <a:pt x="17" y="4"/>
                </a:cubicBezTo>
                <a:cubicBezTo>
                  <a:pt x="15" y="3"/>
                  <a:pt x="14" y="2"/>
                  <a:pt x="12" y="1"/>
                </a:cubicBezTo>
                <a:cubicBezTo>
                  <a:pt x="11" y="1"/>
                  <a:pt x="10" y="0"/>
                  <a:pt x="10" y="0"/>
                </a:cubicBezTo>
                <a:cubicBezTo>
                  <a:pt x="9" y="0"/>
                  <a:pt x="8" y="0"/>
                  <a:pt x="7" y="0"/>
                </a:cubicBezTo>
                <a:cubicBezTo>
                  <a:pt x="7" y="0"/>
                  <a:pt x="6" y="0"/>
                  <a:pt x="6" y="0"/>
                </a:cubicBezTo>
                <a:cubicBezTo>
                  <a:pt x="4" y="0"/>
                  <a:pt x="3" y="0"/>
                  <a:pt x="2" y="1"/>
                </a:cubicBezTo>
                <a:cubicBezTo>
                  <a:pt x="1" y="2"/>
                  <a:pt x="0" y="4"/>
                  <a:pt x="0" y="5"/>
                </a:cubicBezTo>
                <a:cubicBezTo>
                  <a:pt x="0" y="6"/>
                  <a:pt x="1" y="7"/>
                  <a:pt x="1" y="8"/>
                </a:cubicBezTo>
                <a:cubicBezTo>
                  <a:pt x="1" y="8"/>
                  <a:pt x="1" y="8"/>
                  <a:pt x="1" y="9"/>
                </a:cubicBezTo>
                <a:cubicBezTo>
                  <a:pt x="1" y="10"/>
                  <a:pt x="2" y="11"/>
                  <a:pt x="3" y="12"/>
                </a:cubicBezTo>
                <a:cubicBezTo>
                  <a:pt x="4" y="13"/>
                  <a:pt x="5" y="15"/>
                  <a:pt x="6" y="16"/>
                </a:cubicBezTo>
                <a:cubicBezTo>
                  <a:pt x="7" y="17"/>
                  <a:pt x="9" y="17"/>
                  <a:pt x="10" y="18"/>
                </a:cubicBezTo>
                <a:cubicBezTo>
                  <a:pt x="12" y="20"/>
                  <a:pt x="14" y="20"/>
                  <a:pt x="16" y="20"/>
                </a:cubicBezTo>
                <a:cubicBezTo>
                  <a:pt x="18" y="21"/>
                  <a:pt x="20" y="20"/>
                  <a:pt x="21" y="18"/>
                </a:cubicBezTo>
                <a:cubicBezTo>
                  <a:pt x="23" y="16"/>
                  <a:pt x="23" y="14"/>
                  <a:pt x="23"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72" name="Freeform 2727"/>
          <p:cNvSpPr>
            <a:spLocks/>
          </p:cNvSpPr>
          <p:nvPr userDrawn="1"/>
        </p:nvSpPr>
        <p:spPr bwMode="auto">
          <a:xfrm>
            <a:off x="6955373" y="4701431"/>
            <a:ext cx="10721" cy="12252"/>
          </a:xfrm>
          <a:custGeom>
            <a:avLst/>
            <a:gdLst>
              <a:gd name="T0" fmla="*/ 20 w 20"/>
              <a:gd name="T1" fmla="*/ 12 h 20"/>
              <a:gd name="T2" fmla="*/ 19 w 20"/>
              <a:gd name="T3" fmla="*/ 9 h 20"/>
              <a:gd name="T4" fmla="*/ 19 w 20"/>
              <a:gd name="T5" fmla="*/ 8 h 20"/>
              <a:gd name="T6" fmla="*/ 18 w 20"/>
              <a:gd name="T7" fmla="*/ 7 h 20"/>
              <a:gd name="T8" fmla="*/ 15 w 20"/>
              <a:gd name="T9" fmla="*/ 4 h 20"/>
              <a:gd name="T10" fmla="*/ 12 w 20"/>
              <a:gd name="T11" fmla="*/ 1 h 20"/>
              <a:gd name="T12" fmla="*/ 10 w 20"/>
              <a:gd name="T13" fmla="*/ 0 h 20"/>
              <a:gd name="T14" fmla="*/ 7 w 20"/>
              <a:gd name="T15" fmla="*/ 0 h 20"/>
              <a:gd name="T16" fmla="*/ 3 w 20"/>
              <a:gd name="T17" fmla="*/ 1 h 20"/>
              <a:gd name="T18" fmla="*/ 1 w 20"/>
              <a:gd name="T19" fmla="*/ 7 h 20"/>
              <a:gd name="T20" fmla="*/ 1 w 20"/>
              <a:gd name="T21" fmla="*/ 10 h 20"/>
              <a:gd name="T22" fmla="*/ 3 w 20"/>
              <a:gd name="T23" fmla="*/ 13 h 20"/>
              <a:gd name="T24" fmla="*/ 6 w 20"/>
              <a:gd name="T25" fmla="*/ 17 h 20"/>
              <a:gd name="T26" fmla="*/ 10 w 20"/>
              <a:gd name="T27" fmla="*/ 20 h 20"/>
              <a:gd name="T28" fmla="*/ 14 w 20"/>
              <a:gd name="T29" fmla="*/ 20 h 20"/>
              <a:gd name="T30" fmla="*/ 17 w 20"/>
              <a:gd name="T31" fmla="*/ 19 h 20"/>
              <a:gd name="T32" fmla="*/ 19 w 20"/>
              <a:gd name="T33" fmla="*/ 16 h 20"/>
              <a:gd name="T34" fmla="*/ 20 w 20"/>
              <a:gd name="T35" fmla="*/ 13 h 20"/>
              <a:gd name="T36" fmla="*/ 20 w 20"/>
              <a:gd name="T37"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20">
                <a:moveTo>
                  <a:pt x="20" y="12"/>
                </a:moveTo>
                <a:cubicBezTo>
                  <a:pt x="20" y="10"/>
                  <a:pt x="19" y="10"/>
                  <a:pt x="19" y="9"/>
                </a:cubicBezTo>
                <a:cubicBezTo>
                  <a:pt x="19" y="9"/>
                  <a:pt x="19" y="8"/>
                  <a:pt x="19" y="8"/>
                </a:cubicBezTo>
                <a:cubicBezTo>
                  <a:pt x="18" y="8"/>
                  <a:pt x="18" y="8"/>
                  <a:pt x="18" y="7"/>
                </a:cubicBezTo>
                <a:cubicBezTo>
                  <a:pt x="17" y="6"/>
                  <a:pt x="16" y="5"/>
                  <a:pt x="15" y="4"/>
                </a:cubicBezTo>
                <a:cubicBezTo>
                  <a:pt x="14" y="3"/>
                  <a:pt x="13" y="2"/>
                  <a:pt x="12" y="1"/>
                </a:cubicBezTo>
                <a:lnTo>
                  <a:pt x="10" y="0"/>
                </a:lnTo>
                <a:cubicBezTo>
                  <a:pt x="9" y="0"/>
                  <a:pt x="8" y="0"/>
                  <a:pt x="7" y="0"/>
                </a:cubicBezTo>
                <a:cubicBezTo>
                  <a:pt x="5" y="0"/>
                  <a:pt x="4" y="0"/>
                  <a:pt x="3" y="1"/>
                </a:cubicBezTo>
                <a:cubicBezTo>
                  <a:pt x="1" y="2"/>
                  <a:pt x="0" y="5"/>
                  <a:pt x="1" y="7"/>
                </a:cubicBezTo>
                <a:cubicBezTo>
                  <a:pt x="1" y="8"/>
                  <a:pt x="1" y="9"/>
                  <a:pt x="1" y="10"/>
                </a:cubicBezTo>
                <a:cubicBezTo>
                  <a:pt x="2" y="11"/>
                  <a:pt x="2" y="12"/>
                  <a:pt x="3" y="13"/>
                </a:cubicBezTo>
                <a:cubicBezTo>
                  <a:pt x="4" y="14"/>
                  <a:pt x="5" y="16"/>
                  <a:pt x="6" y="17"/>
                </a:cubicBezTo>
                <a:cubicBezTo>
                  <a:pt x="7" y="18"/>
                  <a:pt x="8" y="20"/>
                  <a:pt x="10" y="20"/>
                </a:cubicBezTo>
                <a:cubicBezTo>
                  <a:pt x="12" y="20"/>
                  <a:pt x="13" y="20"/>
                  <a:pt x="14" y="20"/>
                </a:cubicBezTo>
                <a:cubicBezTo>
                  <a:pt x="15" y="20"/>
                  <a:pt x="16" y="19"/>
                  <a:pt x="17" y="19"/>
                </a:cubicBezTo>
                <a:cubicBezTo>
                  <a:pt x="18" y="18"/>
                  <a:pt x="18" y="17"/>
                  <a:pt x="19" y="16"/>
                </a:cubicBezTo>
                <a:cubicBezTo>
                  <a:pt x="19" y="15"/>
                  <a:pt x="20" y="14"/>
                  <a:pt x="20" y="13"/>
                </a:cubicBezTo>
                <a:cubicBezTo>
                  <a:pt x="20" y="12"/>
                  <a:pt x="20" y="12"/>
                  <a:pt x="20"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73" name="Freeform 2728"/>
          <p:cNvSpPr>
            <a:spLocks/>
          </p:cNvSpPr>
          <p:nvPr userDrawn="1"/>
        </p:nvSpPr>
        <p:spPr bwMode="auto">
          <a:xfrm>
            <a:off x="6958435" y="4621791"/>
            <a:ext cx="13784" cy="13784"/>
          </a:xfrm>
          <a:custGeom>
            <a:avLst/>
            <a:gdLst>
              <a:gd name="T0" fmla="*/ 24 w 24"/>
              <a:gd name="T1" fmla="*/ 20 h 23"/>
              <a:gd name="T2" fmla="*/ 22 w 24"/>
              <a:gd name="T3" fmla="*/ 18 h 23"/>
              <a:gd name="T4" fmla="*/ 22 w 24"/>
              <a:gd name="T5" fmla="*/ 17 h 23"/>
              <a:gd name="T6" fmla="*/ 21 w 24"/>
              <a:gd name="T7" fmla="*/ 16 h 23"/>
              <a:gd name="T8" fmla="*/ 21 w 24"/>
              <a:gd name="T9" fmla="*/ 16 h 23"/>
              <a:gd name="T10" fmla="*/ 21 w 24"/>
              <a:gd name="T11" fmla="*/ 15 h 23"/>
              <a:gd name="T12" fmla="*/ 20 w 24"/>
              <a:gd name="T13" fmla="*/ 13 h 23"/>
              <a:gd name="T14" fmla="*/ 17 w 24"/>
              <a:gd name="T15" fmla="*/ 10 h 23"/>
              <a:gd name="T16" fmla="*/ 15 w 24"/>
              <a:gd name="T17" fmla="*/ 7 h 23"/>
              <a:gd name="T18" fmla="*/ 13 w 24"/>
              <a:gd name="T19" fmla="*/ 5 h 23"/>
              <a:gd name="T20" fmla="*/ 9 w 24"/>
              <a:gd name="T21" fmla="*/ 3 h 23"/>
              <a:gd name="T22" fmla="*/ 8 w 24"/>
              <a:gd name="T23" fmla="*/ 2 h 23"/>
              <a:gd name="T24" fmla="*/ 4 w 24"/>
              <a:gd name="T25" fmla="*/ 1 h 23"/>
              <a:gd name="T26" fmla="*/ 4 w 24"/>
              <a:gd name="T27" fmla="*/ 1 h 23"/>
              <a:gd name="T28" fmla="*/ 4 w 24"/>
              <a:gd name="T29" fmla="*/ 1 h 23"/>
              <a:gd name="T30" fmla="*/ 1 w 24"/>
              <a:gd name="T31" fmla="*/ 2 h 23"/>
              <a:gd name="T32" fmla="*/ 2 w 24"/>
              <a:gd name="T33" fmla="*/ 2 h 23"/>
              <a:gd name="T34" fmla="*/ 1 w 24"/>
              <a:gd name="T35" fmla="*/ 3 h 23"/>
              <a:gd name="T36" fmla="*/ 0 w 24"/>
              <a:gd name="T37" fmla="*/ 5 h 23"/>
              <a:gd name="T38" fmla="*/ 0 w 24"/>
              <a:gd name="T39" fmla="*/ 7 h 23"/>
              <a:gd name="T40" fmla="*/ 1 w 24"/>
              <a:gd name="T41" fmla="*/ 9 h 23"/>
              <a:gd name="T42" fmla="*/ 3 w 24"/>
              <a:gd name="T43" fmla="*/ 13 h 23"/>
              <a:gd name="T44" fmla="*/ 4 w 24"/>
              <a:gd name="T45" fmla="*/ 16 h 23"/>
              <a:gd name="T46" fmla="*/ 9 w 24"/>
              <a:gd name="T47" fmla="*/ 20 h 23"/>
              <a:gd name="T48" fmla="*/ 13 w 24"/>
              <a:gd name="T49" fmla="*/ 22 h 23"/>
              <a:gd name="T50" fmla="*/ 15 w 24"/>
              <a:gd name="T51" fmla="*/ 22 h 23"/>
              <a:gd name="T52" fmla="*/ 16 w 24"/>
              <a:gd name="T53" fmla="*/ 22 h 23"/>
              <a:gd name="T54" fmla="*/ 18 w 24"/>
              <a:gd name="T55" fmla="*/ 23 h 23"/>
              <a:gd name="T56" fmla="*/ 19 w 24"/>
              <a:gd name="T57" fmla="*/ 23 h 23"/>
              <a:gd name="T58" fmla="*/ 22 w 24"/>
              <a:gd name="T59" fmla="*/ 23 h 23"/>
              <a:gd name="T60" fmla="*/ 24 w 24"/>
              <a:gd name="T61" fmla="*/ 2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 h="23">
                <a:moveTo>
                  <a:pt x="24" y="20"/>
                </a:moveTo>
                <a:cubicBezTo>
                  <a:pt x="23" y="19"/>
                  <a:pt x="23" y="19"/>
                  <a:pt x="22" y="18"/>
                </a:cubicBezTo>
                <a:cubicBezTo>
                  <a:pt x="22" y="18"/>
                  <a:pt x="22" y="17"/>
                  <a:pt x="22" y="17"/>
                </a:cubicBezTo>
                <a:cubicBezTo>
                  <a:pt x="22" y="17"/>
                  <a:pt x="21" y="16"/>
                  <a:pt x="21" y="16"/>
                </a:cubicBezTo>
                <a:cubicBezTo>
                  <a:pt x="21" y="16"/>
                  <a:pt x="21" y="16"/>
                  <a:pt x="21" y="16"/>
                </a:cubicBezTo>
                <a:cubicBezTo>
                  <a:pt x="21" y="16"/>
                  <a:pt x="21" y="15"/>
                  <a:pt x="21" y="15"/>
                </a:cubicBezTo>
                <a:cubicBezTo>
                  <a:pt x="20" y="15"/>
                  <a:pt x="20" y="14"/>
                  <a:pt x="20" y="13"/>
                </a:cubicBezTo>
                <a:cubicBezTo>
                  <a:pt x="19" y="12"/>
                  <a:pt x="18" y="11"/>
                  <a:pt x="17" y="10"/>
                </a:cubicBezTo>
                <a:cubicBezTo>
                  <a:pt x="16" y="9"/>
                  <a:pt x="16" y="8"/>
                  <a:pt x="15" y="7"/>
                </a:cubicBezTo>
                <a:cubicBezTo>
                  <a:pt x="14" y="7"/>
                  <a:pt x="13" y="6"/>
                  <a:pt x="13" y="5"/>
                </a:cubicBezTo>
                <a:cubicBezTo>
                  <a:pt x="12" y="4"/>
                  <a:pt x="10" y="3"/>
                  <a:pt x="9" y="3"/>
                </a:cubicBezTo>
                <a:cubicBezTo>
                  <a:pt x="9" y="2"/>
                  <a:pt x="9" y="2"/>
                  <a:pt x="8" y="2"/>
                </a:cubicBezTo>
                <a:cubicBezTo>
                  <a:pt x="7" y="1"/>
                  <a:pt x="6" y="1"/>
                  <a:pt x="4" y="1"/>
                </a:cubicBezTo>
                <a:cubicBezTo>
                  <a:pt x="4" y="1"/>
                  <a:pt x="4" y="1"/>
                  <a:pt x="4" y="1"/>
                </a:cubicBezTo>
                <a:cubicBezTo>
                  <a:pt x="4" y="1"/>
                  <a:pt x="4" y="1"/>
                  <a:pt x="4" y="1"/>
                </a:cubicBezTo>
                <a:cubicBezTo>
                  <a:pt x="3" y="0"/>
                  <a:pt x="1" y="0"/>
                  <a:pt x="1" y="2"/>
                </a:cubicBezTo>
                <a:cubicBezTo>
                  <a:pt x="1" y="2"/>
                  <a:pt x="1" y="2"/>
                  <a:pt x="2" y="2"/>
                </a:cubicBezTo>
                <a:cubicBezTo>
                  <a:pt x="1" y="2"/>
                  <a:pt x="1" y="3"/>
                  <a:pt x="1" y="3"/>
                </a:cubicBezTo>
                <a:cubicBezTo>
                  <a:pt x="1" y="3"/>
                  <a:pt x="0" y="4"/>
                  <a:pt x="0" y="5"/>
                </a:cubicBezTo>
                <a:cubicBezTo>
                  <a:pt x="0" y="6"/>
                  <a:pt x="0" y="7"/>
                  <a:pt x="0" y="7"/>
                </a:cubicBezTo>
                <a:cubicBezTo>
                  <a:pt x="0" y="8"/>
                  <a:pt x="0" y="9"/>
                  <a:pt x="1" y="9"/>
                </a:cubicBezTo>
                <a:cubicBezTo>
                  <a:pt x="1" y="10"/>
                  <a:pt x="2" y="12"/>
                  <a:pt x="3" y="13"/>
                </a:cubicBezTo>
                <a:cubicBezTo>
                  <a:pt x="3" y="14"/>
                  <a:pt x="4" y="15"/>
                  <a:pt x="4" y="16"/>
                </a:cubicBezTo>
                <a:cubicBezTo>
                  <a:pt x="6" y="17"/>
                  <a:pt x="7" y="18"/>
                  <a:pt x="9" y="20"/>
                </a:cubicBezTo>
                <a:cubicBezTo>
                  <a:pt x="10" y="21"/>
                  <a:pt x="11" y="21"/>
                  <a:pt x="13" y="22"/>
                </a:cubicBezTo>
                <a:cubicBezTo>
                  <a:pt x="14" y="22"/>
                  <a:pt x="14" y="22"/>
                  <a:pt x="15" y="22"/>
                </a:cubicBezTo>
                <a:cubicBezTo>
                  <a:pt x="16" y="22"/>
                  <a:pt x="16" y="22"/>
                  <a:pt x="16" y="22"/>
                </a:cubicBezTo>
                <a:cubicBezTo>
                  <a:pt x="16" y="23"/>
                  <a:pt x="18" y="23"/>
                  <a:pt x="18" y="23"/>
                </a:cubicBezTo>
                <a:cubicBezTo>
                  <a:pt x="18" y="23"/>
                  <a:pt x="19" y="23"/>
                  <a:pt x="19" y="23"/>
                </a:cubicBezTo>
                <a:cubicBezTo>
                  <a:pt x="20" y="23"/>
                  <a:pt x="21" y="23"/>
                  <a:pt x="22" y="23"/>
                </a:cubicBezTo>
                <a:cubicBezTo>
                  <a:pt x="23" y="23"/>
                  <a:pt x="24" y="21"/>
                  <a:pt x="24"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74" name="Freeform 2729"/>
          <p:cNvSpPr>
            <a:spLocks/>
          </p:cNvSpPr>
          <p:nvPr userDrawn="1"/>
        </p:nvSpPr>
        <p:spPr bwMode="auto">
          <a:xfrm>
            <a:off x="7028886" y="4686115"/>
            <a:ext cx="15316" cy="15316"/>
          </a:xfrm>
          <a:custGeom>
            <a:avLst/>
            <a:gdLst>
              <a:gd name="T0" fmla="*/ 24 w 25"/>
              <a:gd name="T1" fmla="*/ 12 h 26"/>
              <a:gd name="T2" fmla="*/ 23 w 25"/>
              <a:gd name="T3" fmla="*/ 11 h 26"/>
              <a:gd name="T4" fmla="*/ 23 w 25"/>
              <a:gd name="T5" fmla="*/ 10 h 26"/>
              <a:gd name="T6" fmla="*/ 19 w 25"/>
              <a:gd name="T7" fmla="*/ 7 h 26"/>
              <a:gd name="T8" fmla="*/ 21 w 25"/>
              <a:gd name="T9" fmla="*/ 8 h 26"/>
              <a:gd name="T10" fmla="*/ 19 w 25"/>
              <a:gd name="T11" fmla="*/ 6 h 26"/>
              <a:gd name="T12" fmla="*/ 15 w 25"/>
              <a:gd name="T13" fmla="*/ 4 h 26"/>
              <a:gd name="T14" fmla="*/ 15 w 25"/>
              <a:gd name="T15" fmla="*/ 3 h 26"/>
              <a:gd name="T16" fmla="*/ 14 w 25"/>
              <a:gd name="T17" fmla="*/ 3 h 26"/>
              <a:gd name="T18" fmla="*/ 14 w 25"/>
              <a:gd name="T19" fmla="*/ 3 h 26"/>
              <a:gd name="T20" fmla="*/ 14 w 25"/>
              <a:gd name="T21" fmla="*/ 3 h 26"/>
              <a:gd name="T22" fmla="*/ 11 w 25"/>
              <a:gd name="T23" fmla="*/ 1 h 26"/>
              <a:gd name="T24" fmla="*/ 9 w 25"/>
              <a:gd name="T25" fmla="*/ 0 h 26"/>
              <a:gd name="T26" fmla="*/ 3 w 25"/>
              <a:gd name="T27" fmla="*/ 2 h 26"/>
              <a:gd name="T28" fmla="*/ 0 w 25"/>
              <a:gd name="T29" fmla="*/ 7 h 26"/>
              <a:gd name="T30" fmla="*/ 0 w 25"/>
              <a:gd name="T31" fmla="*/ 9 h 26"/>
              <a:gd name="T32" fmla="*/ 1 w 25"/>
              <a:gd name="T33" fmla="*/ 14 h 26"/>
              <a:gd name="T34" fmla="*/ 3 w 25"/>
              <a:gd name="T35" fmla="*/ 17 h 26"/>
              <a:gd name="T36" fmla="*/ 6 w 25"/>
              <a:gd name="T37" fmla="*/ 21 h 26"/>
              <a:gd name="T38" fmla="*/ 7 w 25"/>
              <a:gd name="T39" fmla="*/ 22 h 26"/>
              <a:gd name="T40" fmla="*/ 12 w 25"/>
              <a:gd name="T41" fmla="*/ 25 h 26"/>
              <a:gd name="T42" fmla="*/ 12 w 25"/>
              <a:gd name="T43" fmla="*/ 25 h 26"/>
              <a:gd name="T44" fmla="*/ 13 w 25"/>
              <a:gd name="T45" fmla="*/ 25 h 26"/>
              <a:gd name="T46" fmla="*/ 19 w 25"/>
              <a:gd name="T47" fmla="*/ 25 h 26"/>
              <a:gd name="T48" fmla="*/ 21 w 25"/>
              <a:gd name="T49" fmla="*/ 24 h 26"/>
              <a:gd name="T50" fmla="*/ 23 w 25"/>
              <a:gd name="T51" fmla="*/ 22 h 26"/>
              <a:gd name="T52" fmla="*/ 25 w 25"/>
              <a:gd name="T53" fmla="*/ 17 h 26"/>
              <a:gd name="T54" fmla="*/ 24 w 25"/>
              <a:gd name="T55" fmla="*/ 1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 h="26">
                <a:moveTo>
                  <a:pt x="24" y="12"/>
                </a:moveTo>
                <a:cubicBezTo>
                  <a:pt x="23" y="11"/>
                  <a:pt x="23" y="11"/>
                  <a:pt x="23" y="11"/>
                </a:cubicBezTo>
                <a:cubicBezTo>
                  <a:pt x="23" y="11"/>
                  <a:pt x="23" y="11"/>
                  <a:pt x="23" y="10"/>
                </a:cubicBezTo>
                <a:cubicBezTo>
                  <a:pt x="22" y="9"/>
                  <a:pt x="21" y="8"/>
                  <a:pt x="19" y="7"/>
                </a:cubicBezTo>
                <a:cubicBezTo>
                  <a:pt x="20" y="7"/>
                  <a:pt x="20" y="8"/>
                  <a:pt x="21" y="8"/>
                </a:cubicBezTo>
                <a:cubicBezTo>
                  <a:pt x="20" y="8"/>
                  <a:pt x="19" y="7"/>
                  <a:pt x="19" y="6"/>
                </a:cubicBezTo>
                <a:cubicBezTo>
                  <a:pt x="18" y="5"/>
                  <a:pt x="16" y="4"/>
                  <a:pt x="15" y="4"/>
                </a:cubicBezTo>
                <a:cubicBezTo>
                  <a:pt x="15" y="3"/>
                  <a:pt x="15" y="3"/>
                  <a:pt x="15" y="3"/>
                </a:cubicBezTo>
                <a:cubicBezTo>
                  <a:pt x="15" y="3"/>
                  <a:pt x="15" y="3"/>
                  <a:pt x="14" y="3"/>
                </a:cubicBezTo>
                <a:cubicBezTo>
                  <a:pt x="14" y="3"/>
                  <a:pt x="14" y="3"/>
                  <a:pt x="14" y="3"/>
                </a:cubicBezTo>
                <a:cubicBezTo>
                  <a:pt x="14" y="3"/>
                  <a:pt x="14" y="3"/>
                  <a:pt x="14" y="3"/>
                </a:cubicBezTo>
                <a:cubicBezTo>
                  <a:pt x="13" y="2"/>
                  <a:pt x="12" y="1"/>
                  <a:pt x="11" y="1"/>
                </a:cubicBezTo>
                <a:cubicBezTo>
                  <a:pt x="10" y="1"/>
                  <a:pt x="9" y="1"/>
                  <a:pt x="9" y="0"/>
                </a:cubicBezTo>
                <a:cubicBezTo>
                  <a:pt x="7" y="0"/>
                  <a:pt x="4" y="0"/>
                  <a:pt x="3" y="2"/>
                </a:cubicBezTo>
                <a:cubicBezTo>
                  <a:pt x="1" y="3"/>
                  <a:pt x="0" y="5"/>
                  <a:pt x="0" y="7"/>
                </a:cubicBezTo>
                <a:cubicBezTo>
                  <a:pt x="0" y="8"/>
                  <a:pt x="0" y="8"/>
                  <a:pt x="0" y="9"/>
                </a:cubicBezTo>
                <a:cubicBezTo>
                  <a:pt x="0" y="11"/>
                  <a:pt x="0" y="12"/>
                  <a:pt x="1" y="14"/>
                </a:cubicBezTo>
                <a:cubicBezTo>
                  <a:pt x="1" y="15"/>
                  <a:pt x="2" y="16"/>
                  <a:pt x="3" y="17"/>
                </a:cubicBezTo>
                <a:cubicBezTo>
                  <a:pt x="4" y="18"/>
                  <a:pt x="5" y="20"/>
                  <a:pt x="6" y="21"/>
                </a:cubicBezTo>
                <a:cubicBezTo>
                  <a:pt x="6" y="21"/>
                  <a:pt x="7" y="22"/>
                  <a:pt x="7" y="22"/>
                </a:cubicBezTo>
                <a:cubicBezTo>
                  <a:pt x="9" y="23"/>
                  <a:pt x="10" y="24"/>
                  <a:pt x="12" y="25"/>
                </a:cubicBezTo>
                <a:cubicBezTo>
                  <a:pt x="12" y="25"/>
                  <a:pt x="12" y="25"/>
                  <a:pt x="12" y="25"/>
                </a:cubicBezTo>
                <a:cubicBezTo>
                  <a:pt x="13" y="25"/>
                  <a:pt x="13" y="25"/>
                  <a:pt x="13" y="25"/>
                </a:cubicBezTo>
                <a:cubicBezTo>
                  <a:pt x="15" y="25"/>
                  <a:pt x="17" y="26"/>
                  <a:pt x="19" y="25"/>
                </a:cubicBezTo>
                <a:lnTo>
                  <a:pt x="21" y="24"/>
                </a:lnTo>
                <a:cubicBezTo>
                  <a:pt x="22" y="24"/>
                  <a:pt x="23" y="23"/>
                  <a:pt x="23" y="22"/>
                </a:cubicBezTo>
                <a:cubicBezTo>
                  <a:pt x="24" y="20"/>
                  <a:pt x="25" y="19"/>
                  <a:pt x="25" y="17"/>
                </a:cubicBezTo>
                <a:cubicBezTo>
                  <a:pt x="25" y="15"/>
                  <a:pt x="25" y="13"/>
                  <a:pt x="24"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75" name="Freeform 2749"/>
          <p:cNvSpPr>
            <a:spLocks/>
          </p:cNvSpPr>
          <p:nvPr userDrawn="1"/>
        </p:nvSpPr>
        <p:spPr bwMode="auto">
          <a:xfrm>
            <a:off x="5008770" y="4462509"/>
            <a:ext cx="329284" cy="395140"/>
          </a:xfrm>
          <a:custGeom>
            <a:avLst/>
            <a:gdLst>
              <a:gd name="T0" fmla="*/ 5 w 552"/>
              <a:gd name="T1" fmla="*/ 103 h 666"/>
              <a:gd name="T2" fmla="*/ 86 w 552"/>
              <a:gd name="T3" fmla="*/ 9 h 666"/>
              <a:gd name="T4" fmla="*/ 472 w 552"/>
              <a:gd name="T5" fmla="*/ 19 h 666"/>
              <a:gd name="T6" fmla="*/ 543 w 552"/>
              <a:gd name="T7" fmla="*/ 109 h 666"/>
              <a:gd name="T8" fmla="*/ 536 w 552"/>
              <a:gd name="T9" fmla="*/ 595 h 666"/>
              <a:gd name="T10" fmla="*/ 472 w 552"/>
              <a:gd name="T11" fmla="*/ 666 h 666"/>
              <a:gd name="T12" fmla="*/ 70 w 552"/>
              <a:gd name="T13" fmla="*/ 666 h 666"/>
              <a:gd name="T14" fmla="*/ 5 w 552"/>
              <a:gd name="T15" fmla="*/ 582 h 666"/>
              <a:gd name="T16" fmla="*/ 5 w 552"/>
              <a:gd name="T17" fmla="*/ 103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2" h="666">
                <a:moveTo>
                  <a:pt x="5" y="103"/>
                </a:moveTo>
                <a:cubicBezTo>
                  <a:pt x="0" y="45"/>
                  <a:pt x="5" y="19"/>
                  <a:pt x="86" y="9"/>
                </a:cubicBezTo>
                <a:cubicBezTo>
                  <a:pt x="166" y="0"/>
                  <a:pt x="420" y="16"/>
                  <a:pt x="472" y="19"/>
                </a:cubicBezTo>
                <a:cubicBezTo>
                  <a:pt x="523" y="22"/>
                  <a:pt x="552" y="44"/>
                  <a:pt x="543" y="109"/>
                </a:cubicBezTo>
                <a:cubicBezTo>
                  <a:pt x="534" y="174"/>
                  <a:pt x="539" y="540"/>
                  <a:pt x="536" y="595"/>
                </a:cubicBezTo>
                <a:cubicBezTo>
                  <a:pt x="533" y="650"/>
                  <a:pt x="539" y="666"/>
                  <a:pt x="472" y="666"/>
                </a:cubicBezTo>
                <a:lnTo>
                  <a:pt x="70" y="666"/>
                </a:lnTo>
                <a:cubicBezTo>
                  <a:pt x="18" y="666"/>
                  <a:pt x="9" y="653"/>
                  <a:pt x="5" y="582"/>
                </a:cubicBezTo>
                <a:cubicBezTo>
                  <a:pt x="2" y="511"/>
                  <a:pt x="9" y="143"/>
                  <a:pt x="5" y="103"/>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76" name="Freeform 2750"/>
          <p:cNvSpPr>
            <a:spLocks/>
          </p:cNvSpPr>
          <p:nvPr userDrawn="1"/>
        </p:nvSpPr>
        <p:spPr bwMode="auto">
          <a:xfrm>
            <a:off x="5005708" y="4563593"/>
            <a:ext cx="333878" cy="18379"/>
          </a:xfrm>
          <a:custGeom>
            <a:avLst/>
            <a:gdLst>
              <a:gd name="T0" fmla="*/ 545 w 559"/>
              <a:gd name="T1" fmla="*/ 1 h 31"/>
              <a:gd name="T2" fmla="*/ 281 w 559"/>
              <a:gd name="T3" fmla="*/ 1 h 31"/>
              <a:gd name="T4" fmla="*/ 17 w 559"/>
              <a:gd name="T5" fmla="*/ 2 h 31"/>
              <a:gd name="T6" fmla="*/ 17 w 559"/>
              <a:gd name="T7" fmla="*/ 29 h 31"/>
              <a:gd name="T8" fmla="*/ 281 w 559"/>
              <a:gd name="T9" fmla="*/ 30 h 31"/>
              <a:gd name="T10" fmla="*/ 545 w 559"/>
              <a:gd name="T11" fmla="*/ 30 h 31"/>
              <a:gd name="T12" fmla="*/ 559 w 559"/>
              <a:gd name="T13" fmla="*/ 15 h 31"/>
              <a:gd name="T14" fmla="*/ 545 w 559"/>
              <a:gd name="T15" fmla="*/ 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 h="31">
                <a:moveTo>
                  <a:pt x="545" y="1"/>
                </a:moveTo>
                <a:cubicBezTo>
                  <a:pt x="457" y="1"/>
                  <a:pt x="369" y="1"/>
                  <a:pt x="281" y="1"/>
                </a:cubicBezTo>
                <a:cubicBezTo>
                  <a:pt x="193" y="1"/>
                  <a:pt x="105" y="0"/>
                  <a:pt x="17" y="2"/>
                </a:cubicBezTo>
                <a:cubicBezTo>
                  <a:pt x="0" y="3"/>
                  <a:pt x="0" y="28"/>
                  <a:pt x="17" y="29"/>
                </a:cubicBezTo>
                <a:cubicBezTo>
                  <a:pt x="105" y="31"/>
                  <a:pt x="193" y="30"/>
                  <a:pt x="281" y="30"/>
                </a:cubicBezTo>
                <a:cubicBezTo>
                  <a:pt x="369" y="30"/>
                  <a:pt x="457" y="30"/>
                  <a:pt x="545" y="30"/>
                </a:cubicBezTo>
                <a:cubicBezTo>
                  <a:pt x="554" y="30"/>
                  <a:pt x="559" y="22"/>
                  <a:pt x="559" y="15"/>
                </a:cubicBezTo>
                <a:cubicBezTo>
                  <a:pt x="559" y="8"/>
                  <a:pt x="554" y="1"/>
                  <a:pt x="545" y="1"/>
                </a:cubicBezTo>
                <a:close/>
              </a:path>
            </a:pathLst>
          </a:custGeom>
          <a:solidFill>
            <a:srgbClr val="1C4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77" name="Freeform 2751"/>
          <p:cNvSpPr>
            <a:spLocks/>
          </p:cNvSpPr>
          <p:nvPr userDrawn="1"/>
        </p:nvSpPr>
        <p:spPr bwMode="auto">
          <a:xfrm>
            <a:off x="5031742" y="4485482"/>
            <a:ext cx="84236" cy="62794"/>
          </a:xfrm>
          <a:custGeom>
            <a:avLst/>
            <a:gdLst>
              <a:gd name="T0" fmla="*/ 141 w 142"/>
              <a:gd name="T1" fmla="*/ 15 h 105"/>
              <a:gd name="T2" fmla="*/ 127 w 142"/>
              <a:gd name="T3" fmla="*/ 1 h 105"/>
              <a:gd name="T4" fmla="*/ 57 w 142"/>
              <a:gd name="T5" fmla="*/ 6 h 105"/>
              <a:gd name="T6" fmla="*/ 23 w 142"/>
              <a:gd name="T7" fmla="*/ 13 h 105"/>
              <a:gd name="T8" fmla="*/ 43 w 142"/>
              <a:gd name="T9" fmla="*/ 101 h 105"/>
              <a:gd name="T10" fmla="*/ 91 w 142"/>
              <a:gd name="T11" fmla="*/ 101 h 105"/>
              <a:gd name="T12" fmla="*/ 138 w 142"/>
              <a:gd name="T13" fmla="*/ 79 h 105"/>
              <a:gd name="T14" fmla="*/ 141 w 142"/>
              <a:gd name="T15" fmla="*/ 15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105">
                <a:moveTo>
                  <a:pt x="141" y="15"/>
                </a:moveTo>
                <a:cubicBezTo>
                  <a:pt x="140" y="7"/>
                  <a:pt x="135" y="0"/>
                  <a:pt x="127" y="1"/>
                </a:cubicBezTo>
                <a:cubicBezTo>
                  <a:pt x="104" y="2"/>
                  <a:pt x="80" y="4"/>
                  <a:pt x="57" y="6"/>
                </a:cubicBezTo>
                <a:cubicBezTo>
                  <a:pt x="46" y="7"/>
                  <a:pt x="32" y="5"/>
                  <a:pt x="23" y="13"/>
                </a:cubicBezTo>
                <a:cubicBezTo>
                  <a:pt x="0" y="35"/>
                  <a:pt x="11" y="95"/>
                  <a:pt x="43" y="101"/>
                </a:cubicBezTo>
                <a:cubicBezTo>
                  <a:pt x="59" y="105"/>
                  <a:pt x="75" y="102"/>
                  <a:pt x="91" y="101"/>
                </a:cubicBezTo>
                <a:cubicBezTo>
                  <a:pt x="108" y="99"/>
                  <a:pt x="134" y="102"/>
                  <a:pt x="138" y="79"/>
                </a:cubicBezTo>
                <a:cubicBezTo>
                  <a:pt x="142" y="58"/>
                  <a:pt x="142" y="36"/>
                  <a:pt x="141" y="15"/>
                </a:cubicBezTo>
                <a:close/>
              </a:path>
            </a:pathLst>
          </a:custGeom>
          <a:solidFill>
            <a:srgbClr val="1C4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78" name="Freeform 2752"/>
          <p:cNvSpPr>
            <a:spLocks/>
          </p:cNvSpPr>
          <p:nvPr userDrawn="1"/>
        </p:nvSpPr>
        <p:spPr bwMode="auto">
          <a:xfrm>
            <a:off x="5157330" y="4491611"/>
            <a:ext cx="50542" cy="52073"/>
          </a:xfrm>
          <a:custGeom>
            <a:avLst/>
            <a:gdLst>
              <a:gd name="T0" fmla="*/ 68 w 84"/>
              <a:gd name="T1" fmla="*/ 18 h 89"/>
              <a:gd name="T2" fmla="*/ 1 w 84"/>
              <a:gd name="T3" fmla="*/ 46 h 89"/>
              <a:gd name="T4" fmla="*/ 22 w 84"/>
              <a:gd name="T5" fmla="*/ 81 h 89"/>
              <a:gd name="T6" fmla="*/ 22 w 84"/>
              <a:gd name="T7" fmla="*/ 82 h 89"/>
              <a:gd name="T8" fmla="*/ 61 w 84"/>
              <a:gd name="T9" fmla="*/ 82 h 89"/>
              <a:gd name="T10" fmla="*/ 82 w 84"/>
              <a:gd name="T11" fmla="*/ 52 h 89"/>
              <a:gd name="T12" fmla="*/ 68 w 84"/>
              <a:gd name="T13" fmla="*/ 18 h 89"/>
            </a:gdLst>
            <a:ahLst/>
            <a:cxnLst>
              <a:cxn ang="0">
                <a:pos x="T0" y="T1"/>
              </a:cxn>
              <a:cxn ang="0">
                <a:pos x="T2" y="T3"/>
              </a:cxn>
              <a:cxn ang="0">
                <a:pos x="T4" y="T5"/>
              </a:cxn>
              <a:cxn ang="0">
                <a:pos x="T6" y="T7"/>
              </a:cxn>
              <a:cxn ang="0">
                <a:pos x="T8" y="T9"/>
              </a:cxn>
              <a:cxn ang="0">
                <a:pos x="T10" y="T11"/>
              </a:cxn>
              <a:cxn ang="0">
                <a:pos x="T12" y="T13"/>
              </a:cxn>
            </a:cxnLst>
            <a:rect l="0" t="0" r="r" b="b"/>
            <a:pathLst>
              <a:path w="84" h="89">
                <a:moveTo>
                  <a:pt x="68" y="18"/>
                </a:moveTo>
                <a:cubicBezTo>
                  <a:pt x="44" y="0"/>
                  <a:pt x="0" y="6"/>
                  <a:pt x="1" y="46"/>
                </a:cubicBezTo>
                <a:cubicBezTo>
                  <a:pt x="2" y="60"/>
                  <a:pt x="9" y="74"/>
                  <a:pt x="22" y="81"/>
                </a:cubicBezTo>
                <a:cubicBezTo>
                  <a:pt x="22" y="81"/>
                  <a:pt x="22" y="82"/>
                  <a:pt x="22" y="82"/>
                </a:cubicBezTo>
                <a:cubicBezTo>
                  <a:pt x="34" y="89"/>
                  <a:pt x="49" y="88"/>
                  <a:pt x="61" y="82"/>
                </a:cubicBezTo>
                <a:cubicBezTo>
                  <a:pt x="73" y="77"/>
                  <a:pt x="80" y="65"/>
                  <a:pt x="82" y="52"/>
                </a:cubicBezTo>
                <a:cubicBezTo>
                  <a:pt x="84" y="37"/>
                  <a:pt x="78" y="26"/>
                  <a:pt x="68"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79" name="Freeform 2753"/>
          <p:cNvSpPr>
            <a:spLocks/>
          </p:cNvSpPr>
          <p:nvPr userDrawn="1"/>
        </p:nvSpPr>
        <p:spPr bwMode="auto">
          <a:xfrm>
            <a:off x="5070032" y="4594223"/>
            <a:ext cx="203697" cy="212886"/>
          </a:xfrm>
          <a:custGeom>
            <a:avLst/>
            <a:gdLst>
              <a:gd name="T0" fmla="*/ 276 w 342"/>
              <a:gd name="T1" fmla="*/ 73 h 359"/>
              <a:gd name="T2" fmla="*/ 6 w 342"/>
              <a:gd name="T3" fmla="*/ 185 h 359"/>
              <a:gd name="T4" fmla="*/ 89 w 342"/>
              <a:gd name="T5" fmla="*/ 328 h 359"/>
              <a:gd name="T6" fmla="*/ 92 w 342"/>
              <a:gd name="T7" fmla="*/ 330 h 359"/>
              <a:gd name="T8" fmla="*/ 250 w 342"/>
              <a:gd name="T9" fmla="*/ 332 h 359"/>
              <a:gd name="T10" fmla="*/ 334 w 342"/>
              <a:gd name="T11" fmla="*/ 211 h 359"/>
              <a:gd name="T12" fmla="*/ 276 w 342"/>
              <a:gd name="T13" fmla="*/ 73 h 359"/>
            </a:gdLst>
            <a:ahLst/>
            <a:cxnLst>
              <a:cxn ang="0">
                <a:pos x="T0" y="T1"/>
              </a:cxn>
              <a:cxn ang="0">
                <a:pos x="T2" y="T3"/>
              </a:cxn>
              <a:cxn ang="0">
                <a:pos x="T4" y="T5"/>
              </a:cxn>
              <a:cxn ang="0">
                <a:pos x="T6" y="T7"/>
              </a:cxn>
              <a:cxn ang="0">
                <a:pos x="T8" y="T9"/>
              </a:cxn>
              <a:cxn ang="0">
                <a:pos x="T10" y="T11"/>
              </a:cxn>
              <a:cxn ang="0">
                <a:pos x="T12" y="T13"/>
              </a:cxn>
            </a:cxnLst>
            <a:rect l="0" t="0" r="r" b="b"/>
            <a:pathLst>
              <a:path w="342" h="359">
                <a:moveTo>
                  <a:pt x="276" y="73"/>
                </a:moveTo>
                <a:cubicBezTo>
                  <a:pt x="179" y="0"/>
                  <a:pt x="0" y="22"/>
                  <a:pt x="6" y="185"/>
                </a:cubicBezTo>
                <a:cubicBezTo>
                  <a:pt x="9" y="241"/>
                  <a:pt x="37" y="301"/>
                  <a:pt x="89" y="328"/>
                </a:cubicBezTo>
                <a:cubicBezTo>
                  <a:pt x="90" y="329"/>
                  <a:pt x="91" y="329"/>
                  <a:pt x="92" y="330"/>
                </a:cubicBezTo>
                <a:cubicBezTo>
                  <a:pt x="140" y="359"/>
                  <a:pt x="202" y="356"/>
                  <a:pt x="250" y="332"/>
                </a:cubicBezTo>
                <a:cubicBezTo>
                  <a:pt x="296" y="310"/>
                  <a:pt x="327" y="261"/>
                  <a:pt x="334" y="211"/>
                </a:cubicBezTo>
                <a:cubicBezTo>
                  <a:pt x="342" y="151"/>
                  <a:pt x="316" y="103"/>
                  <a:pt x="276" y="7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80" name="Freeform 2754"/>
          <p:cNvSpPr>
            <a:spLocks/>
          </p:cNvSpPr>
          <p:nvPr userDrawn="1"/>
        </p:nvSpPr>
        <p:spPr bwMode="auto">
          <a:xfrm>
            <a:off x="5096070" y="4623324"/>
            <a:ext cx="151624" cy="159281"/>
          </a:xfrm>
          <a:custGeom>
            <a:avLst/>
            <a:gdLst>
              <a:gd name="T0" fmla="*/ 205 w 254"/>
              <a:gd name="T1" fmla="*/ 54 h 267"/>
              <a:gd name="T2" fmla="*/ 5 w 254"/>
              <a:gd name="T3" fmla="*/ 138 h 267"/>
              <a:gd name="T4" fmla="*/ 66 w 254"/>
              <a:gd name="T5" fmla="*/ 244 h 267"/>
              <a:gd name="T6" fmla="*/ 68 w 254"/>
              <a:gd name="T7" fmla="*/ 246 h 267"/>
              <a:gd name="T8" fmla="*/ 186 w 254"/>
              <a:gd name="T9" fmla="*/ 247 h 267"/>
              <a:gd name="T10" fmla="*/ 248 w 254"/>
              <a:gd name="T11" fmla="*/ 157 h 267"/>
              <a:gd name="T12" fmla="*/ 205 w 254"/>
              <a:gd name="T13" fmla="*/ 54 h 267"/>
            </a:gdLst>
            <a:ahLst/>
            <a:cxnLst>
              <a:cxn ang="0">
                <a:pos x="T0" y="T1"/>
              </a:cxn>
              <a:cxn ang="0">
                <a:pos x="T2" y="T3"/>
              </a:cxn>
              <a:cxn ang="0">
                <a:pos x="T4" y="T5"/>
              </a:cxn>
              <a:cxn ang="0">
                <a:pos x="T6" y="T7"/>
              </a:cxn>
              <a:cxn ang="0">
                <a:pos x="T8" y="T9"/>
              </a:cxn>
              <a:cxn ang="0">
                <a:pos x="T10" y="T11"/>
              </a:cxn>
              <a:cxn ang="0">
                <a:pos x="T12" y="T13"/>
              </a:cxn>
            </a:cxnLst>
            <a:rect l="0" t="0" r="r" b="b"/>
            <a:pathLst>
              <a:path w="254" h="267">
                <a:moveTo>
                  <a:pt x="205" y="54"/>
                </a:moveTo>
                <a:cubicBezTo>
                  <a:pt x="133" y="0"/>
                  <a:pt x="0" y="17"/>
                  <a:pt x="5" y="138"/>
                </a:cubicBezTo>
                <a:cubicBezTo>
                  <a:pt x="6" y="180"/>
                  <a:pt x="28" y="224"/>
                  <a:pt x="66" y="244"/>
                </a:cubicBezTo>
                <a:cubicBezTo>
                  <a:pt x="67" y="245"/>
                  <a:pt x="68" y="245"/>
                  <a:pt x="68" y="246"/>
                </a:cubicBezTo>
                <a:cubicBezTo>
                  <a:pt x="104" y="267"/>
                  <a:pt x="150" y="265"/>
                  <a:pt x="186" y="247"/>
                </a:cubicBezTo>
                <a:cubicBezTo>
                  <a:pt x="220" y="230"/>
                  <a:pt x="243" y="194"/>
                  <a:pt x="248" y="157"/>
                </a:cubicBezTo>
                <a:cubicBezTo>
                  <a:pt x="254" y="112"/>
                  <a:pt x="235" y="77"/>
                  <a:pt x="205" y="54"/>
                </a:cubicBezTo>
                <a:close/>
              </a:path>
            </a:pathLst>
          </a:custGeom>
          <a:solidFill>
            <a:srgbClr val="1C4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81" name="Freeform 2755"/>
          <p:cNvSpPr>
            <a:spLocks/>
          </p:cNvSpPr>
          <p:nvPr userDrawn="1"/>
        </p:nvSpPr>
        <p:spPr bwMode="auto">
          <a:xfrm>
            <a:off x="5240034" y="4491609"/>
            <a:ext cx="33694" cy="10721"/>
          </a:xfrm>
          <a:custGeom>
            <a:avLst/>
            <a:gdLst>
              <a:gd name="T0" fmla="*/ 56 w 56"/>
              <a:gd name="T1" fmla="*/ 9 h 19"/>
              <a:gd name="T2" fmla="*/ 55 w 56"/>
              <a:gd name="T3" fmla="*/ 6 h 19"/>
              <a:gd name="T4" fmla="*/ 55 w 56"/>
              <a:gd name="T5" fmla="*/ 5 h 19"/>
              <a:gd name="T6" fmla="*/ 47 w 56"/>
              <a:gd name="T7" fmla="*/ 0 h 19"/>
              <a:gd name="T8" fmla="*/ 44 w 56"/>
              <a:gd name="T9" fmla="*/ 0 h 19"/>
              <a:gd name="T10" fmla="*/ 11 w 56"/>
              <a:gd name="T11" fmla="*/ 0 h 19"/>
              <a:gd name="T12" fmla="*/ 1 w 56"/>
              <a:gd name="T13" fmla="*/ 9 h 19"/>
              <a:gd name="T14" fmla="*/ 11 w 56"/>
              <a:gd name="T15" fmla="*/ 19 h 19"/>
              <a:gd name="T16" fmla="*/ 44 w 56"/>
              <a:gd name="T17" fmla="*/ 19 h 19"/>
              <a:gd name="T18" fmla="*/ 47 w 56"/>
              <a:gd name="T19" fmla="*/ 19 h 19"/>
              <a:gd name="T20" fmla="*/ 53 w 56"/>
              <a:gd name="T21" fmla="*/ 16 h 19"/>
              <a:gd name="T22" fmla="*/ 56 w 56"/>
              <a:gd name="T2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9">
                <a:moveTo>
                  <a:pt x="56" y="9"/>
                </a:moveTo>
                <a:cubicBezTo>
                  <a:pt x="56" y="8"/>
                  <a:pt x="56" y="7"/>
                  <a:pt x="55" y="6"/>
                </a:cubicBezTo>
                <a:cubicBezTo>
                  <a:pt x="55" y="6"/>
                  <a:pt x="55" y="6"/>
                  <a:pt x="55" y="5"/>
                </a:cubicBezTo>
                <a:cubicBezTo>
                  <a:pt x="53" y="3"/>
                  <a:pt x="50" y="0"/>
                  <a:pt x="47" y="0"/>
                </a:cubicBezTo>
                <a:cubicBezTo>
                  <a:pt x="46" y="0"/>
                  <a:pt x="45" y="0"/>
                  <a:pt x="44" y="0"/>
                </a:cubicBezTo>
                <a:cubicBezTo>
                  <a:pt x="33" y="0"/>
                  <a:pt x="22" y="0"/>
                  <a:pt x="11" y="0"/>
                </a:cubicBezTo>
                <a:cubicBezTo>
                  <a:pt x="6" y="0"/>
                  <a:pt x="0" y="4"/>
                  <a:pt x="1" y="9"/>
                </a:cubicBezTo>
                <a:cubicBezTo>
                  <a:pt x="1" y="15"/>
                  <a:pt x="5" y="19"/>
                  <a:pt x="11" y="19"/>
                </a:cubicBezTo>
                <a:cubicBezTo>
                  <a:pt x="22" y="19"/>
                  <a:pt x="33" y="19"/>
                  <a:pt x="44" y="19"/>
                </a:cubicBezTo>
                <a:cubicBezTo>
                  <a:pt x="45" y="19"/>
                  <a:pt x="46" y="19"/>
                  <a:pt x="47" y="19"/>
                </a:cubicBezTo>
                <a:cubicBezTo>
                  <a:pt x="49" y="18"/>
                  <a:pt x="52" y="17"/>
                  <a:pt x="53" y="16"/>
                </a:cubicBezTo>
                <a:cubicBezTo>
                  <a:pt x="55" y="14"/>
                  <a:pt x="56" y="12"/>
                  <a:pt x="56"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82" name="Freeform 2756"/>
          <p:cNvSpPr>
            <a:spLocks/>
          </p:cNvSpPr>
          <p:nvPr userDrawn="1"/>
        </p:nvSpPr>
        <p:spPr bwMode="auto">
          <a:xfrm>
            <a:off x="5240034" y="4511519"/>
            <a:ext cx="33694" cy="12252"/>
          </a:xfrm>
          <a:custGeom>
            <a:avLst/>
            <a:gdLst>
              <a:gd name="T0" fmla="*/ 56 w 56"/>
              <a:gd name="T1" fmla="*/ 9 h 19"/>
              <a:gd name="T2" fmla="*/ 55 w 56"/>
              <a:gd name="T3" fmla="*/ 6 h 19"/>
              <a:gd name="T4" fmla="*/ 55 w 56"/>
              <a:gd name="T5" fmla="*/ 5 h 19"/>
              <a:gd name="T6" fmla="*/ 47 w 56"/>
              <a:gd name="T7" fmla="*/ 0 h 19"/>
              <a:gd name="T8" fmla="*/ 44 w 56"/>
              <a:gd name="T9" fmla="*/ 0 h 19"/>
              <a:gd name="T10" fmla="*/ 11 w 56"/>
              <a:gd name="T11" fmla="*/ 0 h 19"/>
              <a:gd name="T12" fmla="*/ 1 w 56"/>
              <a:gd name="T13" fmla="*/ 9 h 19"/>
              <a:gd name="T14" fmla="*/ 11 w 56"/>
              <a:gd name="T15" fmla="*/ 19 h 19"/>
              <a:gd name="T16" fmla="*/ 44 w 56"/>
              <a:gd name="T17" fmla="*/ 19 h 19"/>
              <a:gd name="T18" fmla="*/ 47 w 56"/>
              <a:gd name="T19" fmla="*/ 18 h 19"/>
              <a:gd name="T20" fmla="*/ 53 w 56"/>
              <a:gd name="T21" fmla="*/ 16 h 19"/>
              <a:gd name="T22" fmla="*/ 56 w 56"/>
              <a:gd name="T2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9">
                <a:moveTo>
                  <a:pt x="56" y="9"/>
                </a:moveTo>
                <a:cubicBezTo>
                  <a:pt x="56" y="8"/>
                  <a:pt x="56" y="7"/>
                  <a:pt x="55" y="6"/>
                </a:cubicBezTo>
                <a:cubicBezTo>
                  <a:pt x="55" y="6"/>
                  <a:pt x="55" y="5"/>
                  <a:pt x="55" y="5"/>
                </a:cubicBezTo>
                <a:cubicBezTo>
                  <a:pt x="53" y="2"/>
                  <a:pt x="50" y="0"/>
                  <a:pt x="47" y="0"/>
                </a:cubicBezTo>
                <a:cubicBezTo>
                  <a:pt x="46" y="0"/>
                  <a:pt x="45" y="0"/>
                  <a:pt x="44" y="0"/>
                </a:cubicBezTo>
                <a:cubicBezTo>
                  <a:pt x="33" y="0"/>
                  <a:pt x="22" y="0"/>
                  <a:pt x="11" y="0"/>
                </a:cubicBezTo>
                <a:cubicBezTo>
                  <a:pt x="6" y="0"/>
                  <a:pt x="0" y="4"/>
                  <a:pt x="1" y="9"/>
                </a:cubicBezTo>
                <a:cubicBezTo>
                  <a:pt x="1" y="14"/>
                  <a:pt x="5" y="19"/>
                  <a:pt x="11" y="19"/>
                </a:cubicBezTo>
                <a:cubicBezTo>
                  <a:pt x="22" y="19"/>
                  <a:pt x="33" y="19"/>
                  <a:pt x="44" y="19"/>
                </a:cubicBezTo>
                <a:cubicBezTo>
                  <a:pt x="45" y="19"/>
                  <a:pt x="46" y="19"/>
                  <a:pt x="47" y="18"/>
                </a:cubicBezTo>
                <a:cubicBezTo>
                  <a:pt x="49" y="18"/>
                  <a:pt x="52" y="17"/>
                  <a:pt x="53" y="16"/>
                </a:cubicBezTo>
                <a:cubicBezTo>
                  <a:pt x="55" y="14"/>
                  <a:pt x="56" y="12"/>
                  <a:pt x="56"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83" name="Freeform 2757"/>
          <p:cNvSpPr>
            <a:spLocks/>
          </p:cNvSpPr>
          <p:nvPr userDrawn="1"/>
        </p:nvSpPr>
        <p:spPr bwMode="auto">
          <a:xfrm>
            <a:off x="5240034" y="4531430"/>
            <a:ext cx="33694" cy="12252"/>
          </a:xfrm>
          <a:custGeom>
            <a:avLst/>
            <a:gdLst>
              <a:gd name="T0" fmla="*/ 56 w 56"/>
              <a:gd name="T1" fmla="*/ 10 h 20"/>
              <a:gd name="T2" fmla="*/ 55 w 56"/>
              <a:gd name="T3" fmla="*/ 7 h 20"/>
              <a:gd name="T4" fmla="*/ 55 w 56"/>
              <a:gd name="T5" fmla="*/ 6 h 20"/>
              <a:gd name="T6" fmla="*/ 47 w 56"/>
              <a:gd name="T7" fmla="*/ 1 h 20"/>
              <a:gd name="T8" fmla="*/ 44 w 56"/>
              <a:gd name="T9" fmla="*/ 0 h 20"/>
              <a:gd name="T10" fmla="*/ 11 w 56"/>
              <a:gd name="T11" fmla="*/ 1 h 20"/>
              <a:gd name="T12" fmla="*/ 1 w 56"/>
              <a:gd name="T13" fmla="*/ 10 h 20"/>
              <a:gd name="T14" fmla="*/ 11 w 56"/>
              <a:gd name="T15" fmla="*/ 20 h 20"/>
              <a:gd name="T16" fmla="*/ 44 w 56"/>
              <a:gd name="T17" fmla="*/ 20 h 20"/>
              <a:gd name="T18" fmla="*/ 47 w 56"/>
              <a:gd name="T19" fmla="*/ 19 h 20"/>
              <a:gd name="T20" fmla="*/ 53 w 56"/>
              <a:gd name="T21" fmla="*/ 17 h 20"/>
              <a:gd name="T22" fmla="*/ 56 w 56"/>
              <a:gd name="T23"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20">
                <a:moveTo>
                  <a:pt x="56" y="10"/>
                </a:moveTo>
                <a:cubicBezTo>
                  <a:pt x="56" y="9"/>
                  <a:pt x="56" y="8"/>
                  <a:pt x="55" y="7"/>
                </a:cubicBezTo>
                <a:cubicBezTo>
                  <a:pt x="55" y="7"/>
                  <a:pt x="55" y="6"/>
                  <a:pt x="55" y="6"/>
                </a:cubicBezTo>
                <a:cubicBezTo>
                  <a:pt x="53" y="3"/>
                  <a:pt x="50" y="1"/>
                  <a:pt x="47" y="1"/>
                </a:cubicBezTo>
                <a:cubicBezTo>
                  <a:pt x="46" y="1"/>
                  <a:pt x="45" y="0"/>
                  <a:pt x="44" y="0"/>
                </a:cubicBezTo>
                <a:cubicBezTo>
                  <a:pt x="33" y="0"/>
                  <a:pt x="22" y="0"/>
                  <a:pt x="11" y="1"/>
                </a:cubicBezTo>
                <a:cubicBezTo>
                  <a:pt x="6" y="0"/>
                  <a:pt x="0" y="5"/>
                  <a:pt x="1" y="10"/>
                </a:cubicBezTo>
                <a:cubicBezTo>
                  <a:pt x="1" y="15"/>
                  <a:pt x="5" y="20"/>
                  <a:pt x="11" y="20"/>
                </a:cubicBezTo>
                <a:cubicBezTo>
                  <a:pt x="22" y="20"/>
                  <a:pt x="33" y="20"/>
                  <a:pt x="44" y="20"/>
                </a:cubicBezTo>
                <a:cubicBezTo>
                  <a:pt x="45" y="20"/>
                  <a:pt x="46" y="19"/>
                  <a:pt x="47" y="19"/>
                </a:cubicBezTo>
                <a:cubicBezTo>
                  <a:pt x="49" y="19"/>
                  <a:pt x="52" y="18"/>
                  <a:pt x="53" y="17"/>
                </a:cubicBezTo>
                <a:cubicBezTo>
                  <a:pt x="55" y="15"/>
                  <a:pt x="56" y="12"/>
                  <a:pt x="56"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84" name="Freeform 2758"/>
          <p:cNvSpPr>
            <a:spLocks/>
          </p:cNvSpPr>
          <p:nvPr userDrawn="1"/>
        </p:nvSpPr>
        <p:spPr bwMode="auto">
          <a:xfrm>
            <a:off x="5279856" y="4491609"/>
            <a:ext cx="33694" cy="10721"/>
          </a:xfrm>
          <a:custGeom>
            <a:avLst/>
            <a:gdLst>
              <a:gd name="T0" fmla="*/ 55 w 55"/>
              <a:gd name="T1" fmla="*/ 9 h 19"/>
              <a:gd name="T2" fmla="*/ 55 w 55"/>
              <a:gd name="T3" fmla="*/ 6 h 19"/>
              <a:gd name="T4" fmla="*/ 54 w 55"/>
              <a:gd name="T5" fmla="*/ 5 h 19"/>
              <a:gd name="T6" fmla="*/ 46 w 55"/>
              <a:gd name="T7" fmla="*/ 0 h 19"/>
              <a:gd name="T8" fmla="*/ 43 w 55"/>
              <a:gd name="T9" fmla="*/ 0 h 19"/>
              <a:gd name="T10" fmla="*/ 10 w 55"/>
              <a:gd name="T11" fmla="*/ 0 h 19"/>
              <a:gd name="T12" fmla="*/ 0 w 55"/>
              <a:gd name="T13" fmla="*/ 9 h 19"/>
              <a:gd name="T14" fmla="*/ 10 w 55"/>
              <a:gd name="T15" fmla="*/ 19 h 19"/>
              <a:gd name="T16" fmla="*/ 43 w 55"/>
              <a:gd name="T17" fmla="*/ 19 h 19"/>
              <a:gd name="T18" fmla="*/ 47 w 55"/>
              <a:gd name="T19" fmla="*/ 19 h 19"/>
              <a:gd name="T20" fmla="*/ 52 w 55"/>
              <a:gd name="T21" fmla="*/ 16 h 19"/>
              <a:gd name="T22" fmla="*/ 55 w 55"/>
              <a:gd name="T2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19">
                <a:moveTo>
                  <a:pt x="55" y="9"/>
                </a:moveTo>
                <a:cubicBezTo>
                  <a:pt x="55" y="8"/>
                  <a:pt x="55" y="7"/>
                  <a:pt x="55" y="6"/>
                </a:cubicBezTo>
                <a:cubicBezTo>
                  <a:pt x="54" y="6"/>
                  <a:pt x="54" y="6"/>
                  <a:pt x="54" y="5"/>
                </a:cubicBezTo>
                <a:cubicBezTo>
                  <a:pt x="52" y="3"/>
                  <a:pt x="50" y="0"/>
                  <a:pt x="46" y="0"/>
                </a:cubicBezTo>
                <a:cubicBezTo>
                  <a:pt x="45" y="0"/>
                  <a:pt x="44" y="0"/>
                  <a:pt x="43" y="0"/>
                </a:cubicBezTo>
                <a:cubicBezTo>
                  <a:pt x="32" y="0"/>
                  <a:pt x="21" y="0"/>
                  <a:pt x="10" y="0"/>
                </a:cubicBezTo>
                <a:cubicBezTo>
                  <a:pt x="5" y="0"/>
                  <a:pt x="0" y="4"/>
                  <a:pt x="0" y="9"/>
                </a:cubicBezTo>
                <a:cubicBezTo>
                  <a:pt x="0" y="15"/>
                  <a:pt x="5" y="19"/>
                  <a:pt x="10" y="19"/>
                </a:cubicBezTo>
                <a:cubicBezTo>
                  <a:pt x="21" y="19"/>
                  <a:pt x="32" y="19"/>
                  <a:pt x="43" y="19"/>
                </a:cubicBezTo>
                <a:cubicBezTo>
                  <a:pt x="44" y="19"/>
                  <a:pt x="46" y="19"/>
                  <a:pt x="47" y="19"/>
                </a:cubicBezTo>
                <a:cubicBezTo>
                  <a:pt x="49" y="18"/>
                  <a:pt x="51" y="17"/>
                  <a:pt x="52" y="16"/>
                </a:cubicBezTo>
                <a:cubicBezTo>
                  <a:pt x="54" y="14"/>
                  <a:pt x="55" y="12"/>
                  <a:pt x="55"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85" name="Freeform 2759"/>
          <p:cNvSpPr>
            <a:spLocks/>
          </p:cNvSpPr>
          <p:nvPr userDrawn="1"/>
        </p:nvSpPr>
        <p:spPr bwMode="auto">
          <a:xfrm>
            <a:off x="5279856" y="4511519"/>
            <a:ext cx="33694" cy="12252"/>
          </a:xfrm>
          <a:custGeom>
            <a:avLst/>
            <a:gdLst>
              <a:gd name="T0" fmla="*/ 55 w 55"/>
              <a:gd name="T1" fmla="*/ 9 h 19"/>
              <a:gd name="T2" fmla="*/ 55 w 55"/>
              <a:gd name="T3" fmla="*/ 6 h 19"/>
              <a:gd name="T4" fmla="*/ 54 w 55"/>
              <a:gd name="T5" fmla="*/ 5 h 19"/>
              <a:gd name="T6" fmla="*/ 46 w 55"/>
              <a:gd name="T7" fmla="*/ 0 h 19"/>
              <a:gd name="T8" fmla="*/ 43 w 55"/>
              <a:gd name="T9" fmla="*/ 0 h 19"/>
              <a:gd name="T10" fmla="*/ 10 w 55"/>
              <a:gd name="T11" fmla="*/ 0 h 19"/>
              <a:gd name="T12" fmla="*/ 0 w 55"/>
              <a:gd name="T13" fmla="*/ 9 h 19"/>
              <a:gd name="T14" fmla="*/ 10 w 55"/>
              <a:gd name="T15" fmla="*/ 19 h 19"/>
              <a:gd name="T16" fmla="*/ 43 w 55"/>
              <a:gd name="T17" fmla="*/ 19 h 19"/>
              <a:gd name="T18" fmla="*/ 47 w 55"/>
              <a:gd name="T19" fmla="*/ 18 h 19"/>
              <a:gd name="T20" fmla="*/ 52 w 55"/>
              <a:gd name="T21" fmla="*/ 16 h 19"/>
              <a:gd name="T22" fmla="*/ 55 w 55"/>
              <a:gd name="T2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19">
                <a:moveTo>
                  <a:pt x="55" y="9"/>
                </a:moveTo>
                <a:cubicBezTo>
                  <a:pt x="55" y="8"/>
                  <a:pt x="55" y="7"/>
                  <a:pt x="55" y="6"/>
                </a:cubicBezTo>
                <a:cubicBezTo>
                  <a:pt x="54" y="6"/>
                  <a:pt x="54" y="5"/>
                  <a:pt x="54" y="5"/>
                </a:cubicBezTo>
                <a:cubicBezTo>
                  <a:pt x="52" y="2"/>
                  <a:pt x="50" y="0"/>
                  <a:pt x="46" y="0"/>
                </a:cubicBezTo>
                <a:cubicBezTo>
                  <a:pt x="45" y="0"/>
                  <a:pt x="44" y="0"/>
                  <a:pt x="43" y="0"/>
                </a:cubicBezTo>
                <a:cubicBezTo>
                  <a:pt x="32" y="0"/>
                  <a:pt x="21" y="0"/>
                  <a:pt x="10" y="0"/>
                </a:cubicBezTo>
                <a:cubicBezTo>
                  <a:pt x="5" y="0"/>
                  <a:pt x="0" y="4"/>
                  <a:pt x="0" y="9"/>
                </a:cubicBezTo>
                <a:cubicBezTo>
                  <a:pt x="0" y="14"/>
                  <a:pt x="5" y="19"/>
                  <a:pt x="10" y="19"/>
                </a:cubicBezTo>
                <a:cubicBezTo>
                  <a:pt x="21" y="19"/>
                  <a:pt x="32" y="19"/>
                  <a:pt x="43" y="19"/>
                </a:cubicBezTo>
                <a:cubicBezTo>
                  <a:pt x="44" y="19"/>
                  <a:pt x="46" y="19"/>
                  <a:pt x="47" y="18"/>
                </a:cubicBezTo>
                <a:cubicBezTo>
                  <a:pt x="49" y="18"/>
                  <a:pt x="51" y="17"/>
                  <a:pt x="52" y="16"/>
                </a:cubicBezTo>
                <a:cubicBezTo>
                  <a:pt x="54" y="14"/>
                  <a:pt x="55" y="12"/>
                  <a:pt x="55"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86" name="Freeform 2760"/>
          <p:cNvSpPr>
            <a:spLocks/>
          </p:cNvSpPr>
          <p:nvPr userDrawn="1"/>
        </p:nvSpPr>
        <p:spPr bwMode="auto">
          <a:xfrm>
            <a:off x="5279856" y="4531430"/>
            <a:ext cx="33694" cy="12252"/>
          </a:xfrm>
          <a:custGeom>
            <a:avLst/>
            <a:gdLst>
              <a:gd name="T0" fmla="*/ 55 w 55"/>
              <a:gd name="T1" fmla="*/ 10 h 20"/>
              <a:gd name="T2" fmla="*/ 55 w 55"/>
              <a:gd name="T3" fmla="*/ 7 h 20"/>
              <a:gd name="T4" fmla="*/ 54 w 55"/>
              <a:gd name="T5" fmla="*/ 6 h 20"/>
              <a:gd name="T6" fmla="*/ 46 w 55"/>
              <a:gd name="T7" fmla="*/ 1 h 20"/>
              <a:gd name="T8" fmla="*/ 43 w 55"/>
              <a:gd name="T9" fmla="*/ 0 h 20"/>
              <a:gd name="T10" fmla="*/ 10 w 55"/>
              <a:gd name="T11" fmla="*/ 1 h 20"/>
              <a:gd name="T12" fmla="*/ 0 w 55"/>
              <a:gd name="T13" fmla="*/ 10 h 20"/>
              <a:gd name="T14" fmla="*/ 10 w 55"/>
              <a:gd name="T15" fmla="*/ 20 h 20"/>
              <a:gd name="T16" fmla="*/ 43 w 55"/>
              <a:gd name="T17" fmla="*/ 20 h 20"/>
              <a:gd name="T18" fmla="*/ 47 w 55"/>
              <a:gd name="T19" fmla="*/ 19 h 20"/>
              <a:gd name="T20" fmla="*/ 52 w 55"/>
              <a:gd name="T21" fmla="*/ 17 h 20"/>
              <a:gd name="T22" fmla="*/ 55 w 55"/>
              <a:gd name="T23"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0">
                <a:moveTo>
                  <a:pt x="55" y="10"/>
                </a:moveTo>
                <a:cubicBezTo>
                  <a:pt x="55" y="9"/>
                  <a:pt x="55" y="8"/>
                  <a:pt x="55" y="7"/>
                </a:cubicBezTo>
                <a:cubicBezTo>
                  <a:pt x="54" y="7"/>
                  <a:pt x="54" y="6"/>
                  <a:pt x="54" y="6"/>
                </a:cubicBezTo>
                <a:cubicBezTo>
                  <a:pt x="52" y="3"/>
                  <a:pt x="50" y="1"/>
                  <a:pt x="46" y="1"/>
                </a:cubicBezTo>
                <a:cubicBezTo>
                  <a:pt x="45" y="1"/>
                  <a:pt x="44" y="0"/>
                  <a:pt x="43" y="0"/>
                </a:cubicBezTo>
                <a:cubicBezTo>
                  <a:pt x="32" y="0"/>
                  <a:pt x="21" y="0"/>
                  <a:pt x="10" y="1"/>
                </a:cubicBezTo>
                <a:cubicBezTo>
                  <a:pt x="5" y="0"/>
                  <a:pt x="0" y="5"/>
                  <a:pt x="0" y="10"/>
                </a:cubicBezTo>
                <a:cubicBezTo>
                  <a:pt x="0" y="15"/>
                  <a:pt x="5" y="20"/>
                  <a:pt x="10" y="20"/>
                </a:cubicBezTo>
                <a:cubicBezTo>
                  <a:pt x="21" y="20"/>
                  <a:pt x="32" y="20"/>
                  <a:pt x="43" y="20"/>
                </a:cubicBezTo>
                <a:cubicBezTo>
                  <a:pt x="44" y="20"/>
                  <a:pt x="46" y="19"/>
                  <a:pt x="47" y="19"/>
                </a:cubicBezTo>
                <a:cubicBezTo>
                  <a:pt x="49" y="19"/>
                  <a:pt x="51" y="18"/>
                  <a:pt x="52" y="17"/>
                </a:cubicBezTo>
                <a:cubicBezTo>
                  <a:pt x="54" y="15"/>
                  <a:pt x="55" y="12"/>
                  <a:pt x="55"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87" name="Freeform 2761"/>
          <p:cNvSpPr>
            <a:spLocks/>
          </p:cNvSpPr>
          <p:nvPr userDrawn="1"/>
        </p:nvSpPr>
        <p:spPr bwMode="auto">
          <a:xfrm>
            <a:off x="5148143" y="4487016"/>
            <a:ext cx="10721" cy="9189"/>
          </a:xfrm>
          <a:custGeom>
            <a:avLst/>
            <a:gdLst>
              <a:gd name="T0" fmla="*/ 17 w 17"/>
              <a:gd name="T1" fmla="*/ 9 h 16"/>
              <a:gd name="T2" fmla="*/ 16 w 17"/>
              <a:gd name="T3" fmla="*/ 8 h 16"/>
              <a:gd name="T4" fmla="*/ 16 w 17"/>
              <a:gd name="T5" fmla="*/ 7 h 16"/>
              <a:gd name="T6" fmla="*/ 15 w 17"/>
              <a:gd name="T7" fmla="*/ 6 h 16"/>
              <a:gd name="T8" fmla="*/ 15 w 17"/>
              <a:gd name="T9" fmla="*/ 5 h 16"/>
              <a:gd name="T10" fmla="*/ 14 w 17"/>
              <a:gd name="T11" fmla="*/ 5 h 16"/>
              <a:gd name="T12" fmla="*/ 12 w 17"/>
              <a:gd name="T13" fmla="*/ 3 h 16"/>
              <a:gd name="T14" fmla="*/ 11 w 17"/>
              <a:gd name="T15" fmla="*/ 2 h 16"/>
              <a:gd name="T16" fmla="*/ 10 w 17"/>
              <a:gd name="T17" fmla="*/ 1 h 16"/>
              <a:gd name="T18" fmla="*/ 8 w 17"/>
              <a:gd name="T19" fmla="*/ 0 h 16"/>
              <a:gd name="T20" fmla="*/ 7 w 17"/>
              <a:gd name="T21" fmla="*/ 0 h 16"/>
              <a:gd name="T22" fmla="*/ 4 w 17"/>
              <a:gd name="T23" fmla="*/ 0 h 16"/>
              <a:gd name="T24" fmla="*/ 2 w 17"/>
              <a:gd name="T25" fmla="*/ 0 h 16"/>
              <a:gd name="T26" fmla="*/ 1 w 17"/>
              <a:gd name="T27" fmla="*/ 2 h 16"/>
              <a:gd name="T28" fmla="*/ 0 w 17"/>
              <a:gd name="T29" fmla="*/ 3 h 16"/>
              <a:gd name="T30" fmla="*/ 0 w 17"/>
              <a:gd name="T31" fmla="*/ 5 h 16"/>
              <a:gd name="T32" fmla="*/ 0 w 17"/>
              <a:gd name="T33" fmla="*/ 6 h 16"/>
              <a:gd name="T34" fmla="*/ 1 w 17"/>
              <a:gd name="T35" fmla="*/ 7 h 16"/>
              <a:gd name="T36" fmla="*/ 1 w 17"/>
              <a:gd name="T37" fmla="*/ 8 h 16"/>
              <a:gd name="T38" fmla="*/ 2 w 17"/>
              <a:gd name="T39" fmla="*/ 10 h 16"/>
              <a:gd name="T40" fmla="*/ 4 w 17"/>
              <a:gd name="T41" fmla="*/ 11 h 16"/>
              <a:gd name="T42" fmla="*/ 6 w 17"/>
              <a:gd name="T43" fmla="*/ 13 h 16"/>
              <a:gd name="T44" fmla="*/ 6 w 17"/>
              <a:gd name="T45" fmla="*/ 14 h 16"/>
              <a:gd name="T46" fmla="*/ 8 w 17"/>
              <a:gd name="T47" fmla="*/ 15 h 16"/>
              <a:gd name="T48" fmla="*/ 9 w 17"/>
              <a:gd name="T49" fmla="*/ 16 h 16"/>
              <a:gd name="T50" fmla="*/ 10 w 17"/>
              <a:gd name="T51" fmla="*/ 16 h 16"/>
              <a:gd name="T52" fmla="*/ 12 w 17"/>
              <a:gd name="T53" fmla="*/ 16 h 16"/>
              <a:gd name="T54" fmla="*/ 13 w 17"/>
              <a:gd name="T55" fmla="*/ 16 h 16"/>
              <a:gd name="T56" fmla="*/ 15 w 17"/>
              <a:gd name="T57" fmla="*/ 15 h 16"/>
              <a:gd name="T58" fmla="*/ 16 w 17"/>
              <a:gd name="T59" fmla="*/ 14 h 16"/>
              <a:gd name="T60" fmla="*/ 16 w 17"/>
              <a:gd name="T61" fmla="*/ 13 h 16"/>
              <a:gd name="T62" fmla="*/ 17 w 17"/>
              <a:gd name="T63" fmla="*/ 12 h 16"/>
              <a:gd name="T64" fmla="*/ 17 w 17"/>
              <a:gd name="T65" fmla="*/ 9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 h="16">
                <a:moveTo>
                  <a:pt x="17" y="9"/>
                </a:moveTo>
                <a:cubicBezTo>
                  <a:pt x="17" y="9"/>
                  <a:pt x="16" y="9"/>
                  <a:pt x="16" y="8"/>
                </a:cubicBezTo>
                <a:cubicBezTo>
                  <a:pt x="16" y="8"/>
                  <a:pt x="16" y="7"/>
                  <a:pt x="16" y="7"/>
                </a:cubicBezTo>
                <a:lnTo>
                  <a:pt x="15" y="6"/>
                </a:lnTo>
                <a:cubicBezTo>
                  <a:pt x="15" y="6"/>
                  <a:pt x="15" y="6"/>
                  <a:pt x="15" y="5"/>
                </a:cubicBezTo>
                <a:lnTo>
                  <a:pt x="14" y="5"/>
                </a:lnTo>
                <a:cubicBezTo>
                  <a:pt x="13" y="4"/>
                  <a:pt x="13" y="4"/>
                  <a:pt x="12" y="3"/>
                </a:cubicBezTo>
                <a:cubicBezTo>
                  <a:pt x="12" y="3"/>
                  <a:pt x="11" y="3"/>
                  <a:pt x="11" y="2"/>
                </a:cubicBezTo>
                <a:cubicBezTo>
                  <a:pt x="11" y="2"/>
                  <a:pt x="10" y="1"/>
                  <a:pt x="10" y="1"/>
                </a:cubicBezTo>
                <a:cubicBezTo>
                  <a:pt x="9" y="1"/>
                  <a:pt x="9" y="1"/>
                  <a:pt x="8" y="0"/>
                </a:cubicBezTo>
                <a:cubicBezTo>
                  <a:pt x="8" y="0"/>
                  <a:pt x="7" y="0"/>
                  <a:pt x="7" y="0"/>
                </a:cubicBezTo>
                <a:cubicBezTo>
                  <a:pt x="6" y="0"/>
                  <a:pt x="5" y="0"/>
                  <a:pt x="4" y="0"/>
                </a:cubicBezTo>
                <a:cubicBezTo>
                  <a:pt x="3" y="0"/>
                  <a:pt x="3" y="0"/>
                  <a:pt x="2" y="0"/>
                </a:cubicBezTo>
                <a:cubicBezTo>
                  <a:pt x="2" y="1"/>
                  <a:pt x="1" y="1"/>
                  <a:pt x="1" y="2"/>
                </a:cubicBezTo>
                <a:cubicBezTo>
                  <a:pt x="1" y="2"/>
                  <a:pt x="0" y="3"/>
                  <a:pt x="0" y="3"/>
                </a:cubicBezTo>
                <a:cubicBezTo>
                  <a:pt x="0" y="4"/>
                  <a:pt x="0" y="4"/>
                  <a:pt x="0" y="5"/>
                </a:cubicBezTo>
                <a:cubicBezTo>
                  <a:pt x="0" y="6"/>
                  <a:pt x="0" y="6"/>
                  <a:pt x="0" y="6"/>
                </a:cubicBezTo>
                <a:cubicBezTo>
                  <a:pt x="1" y="7"/>
                  <a:pt x="1" y="7"/>
                  <a:pt x="1" y="7"/>
                </a:cubicBezTo>
                <a:cubicBezTo>
                  <a:pt x="1" y="7"/>
                  <a:pt x="1" y="7"/>
                  <a:pt x="1" y="8"/>
                </a:cubicBezTo>
                <a:cubicBezTo>
                  <a:pt x="1" y="8"/>
                  <a:pt x="2" y="9"/>
                  <a:pt x="2" y="10"/>
                </a:cubicBezTo>
                <a:cubicBezTo>
                  <a:pt x="3" y="10"/>
                  <a:pt x="4" y="11"/>
                  <a:pt x="4" y="11"/>
                </a:cubicBezTo>
                <a:cubicBezTo>
                  <a:pt x="5" y="12"/>
                  <a:pt x="5" y="13"/>
                  <a:pt x="6" y="13"/>
                </a:cubicBezTo>
                <a:cubicBezTo>
                  <a:pt x="6" y="13"/>
                  <a:pt x="6" y="13"/>
                  <a:pt x="6" y="14"/>
                </a:cubicBezTo>
                <a:cubicBezTo>
                  <a:pt x="7" y="14"/>
                  <a:pt x="7" y="15"/>
                  <a:pt x="8" y="15"/>
                </a:cubicBezTo>
                <a:cubicBezTo>
                  <a:pt x="8" y="15"/>
                  <a:pt x="8" y="15"/>
                  <a:pt x="9" y="16"/>
                </a:cubicBezTo>
                <a:cubicBezTo>
                  <a:pt x="9" y="16"/>
                  <a:pt x="10" y="16"/>
                  <a:pt x="10" y="16"/>
                </a:cubicBezTo>
                <a:cubicBezTo>
                  <a:pt x="11" y="16"/>
                  <a:pt x="11" y="16"/>
                  <a:pt x="12" y="16"/>
                </a:cubicBezTo>
                <a:cubicBezTo>
                  <a:pt x="12" y="16"/>
                  <a:pt x="12" y="16"/>
                  <a:pt x="13" y="16"/>
                </a:cubicBezTo>
                <a:cubicBezTo>
                  <a:pt x="14" y="16"/>
                  <a:pt x="14" y="16"/>
                  <a:pt x="15" y="15"/>
                </a:cubicBezTo>
                <a:cubicBezTo>
                  <a:pt x="15" y="15"/>
                  <a:pt x="16" y="15"/>
                  <a:pt x="16" y="14"/>
                </a:cubicBezTo>
                <a:cubicBezTo>
                  <a:pt x="16" y="14"/>
                  <a:pt x="16" y="13"/>
                  <a:pt x="16" y="13"/>
                </a:cubicBezTo>
                <a:cubicBezTo>
                  <a:pt x="17" y="13"/>
                  <a:pt x="17" y="12"/>
                  <a:pt x="17" y="12"/>
                </a:cubicBezTo>
                <a:cubicBezTo>
                  <a:pt x="17" y="11"/>
                  <a:pt x="17" y="10"/>
                  <a:pt x="17"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88" name="Freeform 2762"/>
          <p:cNvSpPr>
            <a:spLocks/>
          </p:cNvSpPr>
          <p:nvPr userDrawn="1"/>
        </p:nvSpPr>
        <p:spPr bwMode="auto">
          <a:xfrm>
            <a:off x="5142014" y="4508455"/>
            <a:ext cx="9189" cy="7658"/>
          </a:xfrm>
          <a:custGeom>
            <a:avLst/>
            <a:gdLst>
              <a:gd name="T0" fmla="*/ 15 w 16"/>
              <a:gd name="T1" fmla="*/ 3 h 12"/>
              <a:gd name="T2" fmla="*/ 14 w 16"/>
              <a:gd name="T3" fmla="*/ 2 h 12"/>
              <a:gd name="T4" fmla="*/ 12 w 16"/>
              <a:gd name="T5" fmla="*/ 1 h 12"/>
              <a:gd name="T6" fmla="*/ 9 w 16"/>
              <a:gd name="T7" fmla="*/ 0 h 12"/>
              <a:gd name="T8" fmla="*/ 8 w 16"/>
              <a:gd name="T9" fmla="*/ 0 h 12"/>
              <a:gd name="T10" fmla="*/ 6 w 16"/>
              <a:gd name="T11" fmla="*/ 0 h 12"/>
              <a:gd name="T12" fmla="*/ 5 w 16"/>
              <a:gd name="T13" fmla="*/ 1 h 12"/>
              <a:gd name="T14" fmla="*/ 4 w 16"/>
              <a:gd name="T15" fmla="*/ 1 h 12"/>
              <a:gd name="T16" fmla="*/ 4 w 16"/>
              <a:gd name="T17" fmla="*/ 2 h 12"/>
              <a:gd name="T18" fmla="*/ 3 w 16"/>
              <a:gd name="T19" fmla="*/ 2 h 12"/>
              <a:gd name="T20" fmla="*/ 2 w 16"/>
              <a:gd name="T21" fmla="*/ 3 h 12"/>
              <a:gd name="T22" fmla="*/ 2 w 16"/>
              <a:gd name="T23" fmla="*/ 4 h 12"/>
              <a:gd name="T24" fmla="*/ 0 w 16"/>
              <a:gd name="T25" fmla="*/ 6 h 12"/>
              <a:gd name="T26" fmla="*/ 0 w 16"/>
              <a:gd name="T27" fmla="*/ 8 h 12"/>
              <a:gd name="T28" fmla="*/ 2 w 16"/>
              <a:gd name="T29" fmla="*/ 10 h 12"/>
              <a:gd name="T30" fmla="*/ 4 w 16"/>
              <a:gd name="T31" fmla="*/ 11 h 12"/>
              <a:gd name="T32" fmla="*/ 5 w 16"/>
              <a:gd name="T33" fmla="*/ 12 h 12"/>
              <a:gd name="T34" fmla="*/ 7 w 16"/>
              <a:gd name="T35" fmla="*/ 12 h 12"/>
              <a:gd name="T36" fmla="*/ 7 w 16"/>
              <a:gd name="T37" fmla="*/ 12 h 12"/>
              <a:gd name="T38" fmla="*/ 8 w 16"/>
              <a:gd name="T39" fmla="*/ 12 h 12"/>
              <a:gd name="T40" fmla="*/ 8 w 16"/>
              <a:gd name="T41" fmla="*/ 12 h 12"/>
              <a:gd name="T42" fmla="*/ 10 w 16"/>
              <a:gd name="T43" fmla="*/ 12 h 12"/>
              <a:gd name="T44" fmla="*/ 10 w 16"/>
              <a:gd name="T45" fmla="*/ 12 h 12"/>
              <a:gd name="T46" fmla="*/ 11 w 16"/>
              <a:gd name="T47" fmla="*/ 12 h 12"/>
              <a:gd name="T48" fmla="*/ 13 w 16"/>
              <a:gd name="T49" fmla="*/ 11 h 12"/>
              <a:gd name="T50" fmla="*/ 15 w 16"/>
              <a:gd name="T51" fmla="*/ 9 h 12"/>
              <a:gd name="T52" fmla="*/ 15 w 16"/>
              <a:gd name="T53" fmla="*/ 7 h 12"/>
              <a:gd name="T54" fmla="*/ 15 w 16"/>
              <a:gd name="T55" fmla="*/ 5 h 12"/>
              <a:gd name="T56" fmla="*/ 15 w 16"/>
              <a:gd name="T57"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 h="12">
                <a:moveTo>
                  <a:pt x="15" y="3"/>
                </a:moveTo>
                <a:cubicBezTo>
                  <a:pt x="15" y="3"/>
                  <a:pt x="14" y="2"/>
                  <a:pt x="14" y="2"/>
                </a:cubicBezTo>
                <a:cubicBezTo>
                  <a:pt x="13" y="1"/>
                  <a:pt x="13" y="1"/>
                  <a:pt x="12" y="1"/>
                </a:cubicBezTo>
                <a:cubicBezTo>
                  <a:pt x="12" y="0"/>
                  <a:pt x="11" y="0"/>
                  <a:pt x="9" y="0"/>
                </a:cubicBezTo>
                <a:lnTo>
                  <a:pt x="8" y="0"/>
                </a:lnTo>
                <a:cubicBezTo>
                  <a:pt x="8" y="0"/>
                  <a:pt x="7" y="0"/>
                  <a:pt x="6" y="0"/>
                </a:cubicBezTo>
                <a:cubicBezTo>
                  <a:pt x="6" y="0"/>
                  <a:pt x="5" y="1"/>
                  <a:pt x="5" y="1"/>
                </a:cubicBezTo>
                <a:cubicBezTo>
                  <a:pt x="5" y="1"/>
                  <a:pt x="4" y="1"/>
                  <a:pt x="4" y="1"/>
                </a:cubicBezTo>
                <a:cubicBezTo>
                  <a:pt x="4" y="1"/>
                  <a:pt x="4" y="1"/>
                  <a:pt x="4" y="2"/>
                </a:cubicBezTo>
                <a:cubicBezTo>
                  <a:pt x="4" y="2"/>
                  <a:pt x="3" y="2"/>
                  <a:pt x="3" y="2"/>
                </a:cubicBezTo>
                <a:cubicBezTo>
                  <a:pt x="3" y="2"/>
                  <a:pt x="3" y="2"/>
                  <a:pt x="2" y="3"/>
                </a:cubicBezTo>
                <a:cubicBezTo>
                  <a:pt x="2" y="3"/>
                  <a:pt x="2" y="3"/>
                  <a:pt x="2" y="4"/>
                </a:cubicBezTo>
                <a:cubicBezTo>
                  <a:pt x="1" y="4"/>
                  <a:pt x="1" y="5"/>
                  <a:pt x="0" y="6"/>
                </a:cubicBezTo>
                <a:cubicBezTo>
                  <a:pt x="0" y="6"/>
                  <a:pt x="0" y="7"/>
                  <a:pt x="0" y="8"/>
                </a:cubicBezTo>
                <a:cubicBezTo>
                  <a:pt x="1" y="9"/>
                  <a:pt x="1" y="10"/>
                  <a:pt x="2" y="10"/>
                </a:cubicBezTo>
                <a:cubicBezTo>
                  <a:pt x="2" y="11"/>
                  <a:pt x="3" y="11"/>
                  <a:pt x="4" y="11"/>
                </a:cubicBezTo>
                <a:cubicBezTo>
                  <a:pt x="4" y="11"/>
                  <a:pt x="4" y="12"/>
                  <a:pt x="5" y="12"/>
                </a:cubicBezTo>
                <a:cubicBezTo>
                  <a:pt x="5" y="12"/>
                  <a:pt x="6" y="12"/>
                  <a:pt x="7" y="12"/>
                </a:cubicBezTo>
                <a:lnTo>
                  <a:pt x="7" y="12"/>
                </a:lnTo>
                <a:cubicBezTo>
                  <a:pt x="7" y="12"/>
                  <a:pt x="8" y="12"/>
                  <a:pt x="8" y="12"/>
                </a:cubicBezTo>
                <a:cubicBezTo>
                  <a:pt x="8" y="12"/>
                  <a:pt x="8" y="12"/>
                  <a:pt x="8" y="12"/>
                </a:cubicBezTo>
                <a:cubicBezTo>
                  <a:pt x="9" y="12"/>
                  <a:pt x="9" y="12"/>
                  <a:pt x="10" y="12"/>
                </a:cubicBezTo>
                <a:cubicBezTo>
                  <a:pt x="10" y="12"/>
                  <a:pt x="10" y="12"/>
                  <a:pt x="10" y="12"/>
                </a:cubicBezTo>
                <a:cubicBezTo>
                  <a:pt x="10" y="12"/>
                  <a:pt x="11" y="12"/>
                  <a:pt x="11" y="12"/>
                </a:cubicBezTo>
                <a:cubicBezTo>
                  <a:pt x="12" y="11"/>
                  <a:pt x="12" y="11"/>
                  <a:pt x="13" y="11"/>
                </a:cubicBezTo>
                <a:cubicBezTo>
                  <a:pt x="14" y="10"/>
                  <a:pt x="14" y="10"/>
                  <a:pt x="15" y="9"/>
                </a:cubicBezTo>
                <a:cubicBezTo>
                  <a:pt x="15" y="8"/>
                  <a:pt x="15" y="8"/>
                  <a:pt x="15" y="7"/>
                </a:cubicBezTo>
                <a:cubicBezTo>
                  <a:pt x="15" y="7"/>
                  <a:pt x="16" y="6"/>
                  <a:pt x="15" y="5"/>
                </a:cubicBezTo>
                <a:cubicBezTo>
                  <a:pt x="15" y="4"/>
                  <a:pt x="15" y="4"/>
                  <a:pt x="15"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89" name="Freeform 2763"/>
          <p:cNvSpPr>
            <a:spLocks/>
          </p:cNvSpPr>
          <p:nvPr userDrawn="1"/>
        </p:nvSpPr>
        <p:spPr bwMode="auto">
          <a:xfrm>
            <a:off x="5148142" y="4534492"/>
            <a:ext cx="7658" cy="7658"/>
          </a:xfrm>
          <a:custGeom>
            <a:avLst/>
            <a:gdLst>
              <a:gd name="T0" fmla="*/ 13 w 13"/>
              <a:gd name="T1" fmla="*/ 2 h 12"/>
              <a:gd name="T2" fmla="*/ 11 w 13"/>
              <a:gd name="T3" fmla="*/ 1 h 12"/>
              <a:gd name="T4" fmla="*/ 8 w 13"/>
              <a:gd name="T5" fmla="*/ 0 h 12"/>
              <a:gd name="T6" fmla="*/ 6 w 13"/>
              <a:gd name="T7" fmla="*/ 0 h 12"/>
              <a:gd name="T8" fmla="*/ 5 w 13"/>
              <a:gd name="T9" fmla="*/ 0 h 12"/>
              <a:gd name="T10" fmla="*/ 5 w 13"/>
              <a:gd name="T11" fmla="*/ 0 h 12"/>
              <a:gd name="T12" fmla="*/ 2 w 13"/>
              <a:gd name="T13" fmla="*/ 2 h 12"/>
              <a:gd name="T14" fmla="*/ 3 w 13"/>
              <a:gd name="T15" fmla="*/ 1 h 12"/>
              <a:gd name="T16" fmla="*/ 3 w 13"/>
              <a:gd name="T17" fmla="*/ 1 h 12"/>
              <a:gd name="T18" fmla="*/ 2 w 13"/>
              <a:gd name="T19" fmla="*/ 2 h 12"/>
              <a:gd name="T20" fmla="*/ 1 w 13"/>
              <a:gd name="T21" fmla="*/ 3 h 12"/>
              <a:gd name="T22" fmla="*/ 0 w 13"/>
              <a:gd name="T23" fmla="*/ 5 h 12"/>
              <a:gd name="T24" fmla="*/ 0 w 13"/>
              <a:gd name="T25" fmla="*/ 5 h 12"/>
              <a:gd name="T26" fmla="*/ 0 w 13"/>
              <a:gd name="T27" fmla="*/ 4 h 12"/>
              <a:gd name="T28" fmla="*/ 0 w 13"/>
              <a:gd name="T29" fmla="*/ 7 h 12"/>
              <a:gd name="T30" fmla="*/ 0 w 13"/>
              <a:gd name="T31" fmla="*/ 9 h 12"/>
              <a:gd name="T32" fmla="*/ 1 w 13"/>
              <a:gd name="T33" fmla="*/ 10 h 12"/>
              <a:gd name="T34" fmla="*/ 6 w 13"/>
              <a:gd name="T35" fmla="*/ 12 h 12"/>
              <a:gd name="T36" fmla="*/ 10 w 13"/>
              <a:gd name="T37" fmla="*/ 11 h 12"/>
              <a:gd name="T38" fmla="*/ 11 w 13"/>
              <a:gd name="T39" fmla="*/ 10 h 12"/>
              <a:gd name="T40" fmla="*/ 12 w 13"/>
              <a:gd name="T41" fmla="*/ 8 h 12"/>
              <a:gd name="T42" fmla="*/ 13 w 13"/>
              <a:gd name="T43" fmla="*/ 8 h 12"/>
              <a:gd name="T44" fmla="*/ 13 w 13"/>
              <a:gd name="T45" fmla="*/ 5 h 12"/>
              <a:gd name="T46" fmla="*/ 13 w 13"/>
              <a:gd name="T47"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 h="12">
                <a:moveTo>
                  <a:pt x="13" y="2"/>
                </a:moveTo>
                <a:cubicBezTo>
                  <a:pt x="12" y="2"/>
                  <a:pt x="12" y="1"/>
                  <a:pt x="11" y="1"/>
                </a:cubicBezTo>
                <a:cubicBezTo>
                  <a:pt x="10" y="0"/>
                  <a:pt x="9" y="0"/>
                  <a:pt x="8" y="0"/>
                </a:cubicBezTo>
                <a:cubicBezTo>
                  <a:pt x="7" y="0"/>
                  <a:pt x="6" y="0"/>
                  <a:pt x="6" y="0"/>
                </a:cubicBezTo>
                <a:cubicBezTo>
                  <a:pt x="5" y="0"/>
                  <a:pt x="5" y="0"/>
                  <a:pt x="5" y="0"/>
                </a:cubicBezTo>
                <a:cubicBezTo>
                  <a:pt x="5" y="0"/>
                  <a:pt x="5" y="0"/>
                  <a:pt x="5" y="0"/>
                </a:cubicBezTo>
                <a:cubicBezTo>
                  <a:pt x="4" y="1"/>
                  <a:pt x="3" y="1"/>
                  <a:pt x="2" y="2"/>
                </a:cubicBezTo>
                <a:cubicBezTo>
                  <a:pt x="2" y="2"/>
                  <a:pt x="3" y="1"/>
                  <a:pt x="3" y="1"/>
                </a:cubicBezTo>
                <a:lnTo>
                  <a:pt x="3" y="1"/>
                </a:lnTo>
                <a:cubicBezTo>
                  <a:pt x="2" y="2"/>
                  <a:pt x="2" y="2"/>
                  <a:pt x="2" y="2"/>
                </a:cubicBezTo>
                <a:cubicBezTo>
                  <a:pt x="1" y="3"/>
                  <a:pt x="1" y="3"/>
                  <a:pt x="1" y="3"/>
                </a:cubicBezTo>
                <a:cubicBezTo>
                  <a:pt x="0" y="4"/>
                  <a:pt x="0" y="4"/>
                  <a:pt x="0" y="5"/>
                </a:cubicBezTo>
                <a:cubicBezTo>
                  <a:pt x="0" y="5"/>
                  <a:pt x="0" y="5"/>
                  <a:pt x="0" y="5"/>
                </a:cubicBezTo>
                <a:cubicBezTo>
                  <a:pt x="0" y="5"/>
                  <a:pt x="0" y="5"/>
                  <a:pt x="0" y="4"/>
                </a:cubicBezTo>
                <a:cubicBezTo>
                  <a:pt x="0" y="5"/>
                  <a:pt x="0" y="6"/>
                  <a:pt x="0" y="7"/>
                </a:cubicBezTo>
                <a:cubicBezTo>
                  <a:pt x="0" y="7"/>
                  <a:pt x="0" y="8"/>
                  <a:pt x="0" y="9"/>
                </a:cubicBezTo>
                <a:cubicBezTo>
                  <a:pt x="1" y="9"/>
                  <a:pt x="1" y="10"/>
                  <a:pt x="1" y="10"/>
                </a:cubicBezTo>
                <a:cubicBezTo>
                  <a:pt x="3" y="11"/>
                  <a:pt x="4" y="12"/>
                  <a:pt x="6" y="12"/>
                </a:cubicBezTo>
                <a:cubicBezTo>
                  <a:pt x="7" y="12"/>
                  <a:pt x="9" y="12"/>
                  <a:pt x="10" y="11"/>
                </a:cubicBezTo>
                <a:cubicBezTo>
                  <a:pt x="10" y="11"/>
                  <a:pt x="10" y="10"/>
                  <a:pt x="11" y="10"/>
                </a:cubicBezTo>
                <a:cubicBezTo>
                  <a:pt x="11" y="9"/>
                  <a:pt x="12" y="9"/>
                  <a:pt x="12" y="8"/>
                </a:cubicBezTo>
                <a:cubicBezTo>
                  <a:pt x="13" y="8"/>
                  <a:pt x="13" y="8"/>
                  <a:pt x="13" y="8"/>
                </a:cubicBezTo>
                <a:cubicBezTo>
                  <a:pt x="13" y="7"/>
                  <a:pt x="13" y="6"/>
                  <a:pt x="13" y="5"/>
                </a:cubicBezTo>
                <a:cubicBezTo>
                  <a:pt x="13" y="4"/>
                  <a:pt x="13" y="3"/>
                  <a:pt x="13"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90" name="Freeform 2764"/>
          <p:cNvSpPr>
            <a:spLocks/>
          </p:cNvSpPr>
          <p:nvPr userDrawn="1"/>
        </p:nvSpPr>
        <p:spPr bwMode="auto">
          <a:xfrm>
            <a:off x="5204810" y="4491609"/>
            <a:ext cx="10721" cy="9189"/>
          </a:xfrm>
          <a:custGeom>
            <a:avLst/>
            <a:gdLst>
              <a:gd name="T0" fmla="*/ 15 w 16"/>
              <a:gd name="T1" fmla="*/ 3 h 15"/>
              <a:gd name="T2" fmla="*/ 14 w 16"/>
              <a:gd name="T3" fmla="*/ 2 h 15"/>
              <a:gd name="T4" fmla="*/ 13 w 16"/>
              <a:gd name="T5" fmla="*/ 1 h 15"/>
              <a:gd name="T6" fmla="*/ 13 w 16"/>
              <a:gd name="T7" fmla="*/ 1 h 15"/>
              <a:gd name="T8" fmla="*/ 10 w 16"/>
              <a:gd name="T9" fmla="*/ 0 h 15"/>
              <a:gd name="T10" fmla="*/ 9 w 16"/>
              <a:gd name="T11" fmla="*/ 0 h 15"/>
              <a:gd name="T12" fmla="*/ 6 w 16"/>
              <a:gd name="T13" fmla="*/ 1 h 15"/>
              <a:gd name="T14" fmla="*/ 7 w 16"/>
              <a:gd name="T15" fmla="*/ 1 h 15"/>
              <a:gd name="T16" fmla="*/ 6 w 16"/>
              <a:gd name="T17" fmla="*/ 1 h 15"/>
              <a:gd name="T18" fmla="*/ 5 w 16"/>
              <a:gd name="T19" fmla="*/ 1 h 15"/>
              <a:gd name="T20" fmla="*/ 3 w 16"/>
              <a:gd name="T21" fmla="*/ 3 h 15"/>
              <a:gd name="T22" fmla="*/ 2 w 16"/>
              <a:gd name="T23" fmla="*/ 4 h 15"/>
              <a:gd name="T24" fmla="*/ 2 w 16"/>
              <a:gd name="T25" fmla="*/ 4 h 15"/>
              <a:gd name="T26" fmla="*/ 2 w 16"/>
              <a:gd name="T27" fmla="*/ 4 h 15"/>
              <a:gd name="T28" fmla="*/ 1 w 16"/>
              <a:gd name="T29" fmla="*/ 4 h 15"/>
              <a:gd name="T30" fmla="*/ 1 w 16"/>
              <a:gd name="T31" fmla="*/ 5 h 15"/>
              <a:gd name="T32" fmla="*/ 1 w 16"/>
              <a:gd name="T33" fmla="*/ 4 h 15"/>
              <a:gd name="T34" fmla="*/ 0 w 16"/>
              <a:gd name="T35" fmla="*/ 7 h 15"/>
              <a:gd name="T36" fmla="*/ 0 w 16"/>
              <a:gd name="T37" fmla="*/ 9 h 15"/>
              <a:gd name="T38" fmla="*/ 1 w 16"/>
              <a:gd name="T39" fmla="*/ 11 h 15"/>
              <a:gd name="T40" fmla="*/ 3 w 16"/>
              <a:gd name="T41" fmla="*/ 13 h 15"/>
              <a:gd name="T42" fmla="*/ 5 w 16"/>
              <a:gd name="T43" fmla="*/ 14 h 15"/>
              <a:gd name="T44" fmla="*/ 11 w 16"/>
              <a:gd name="T45" fmla="*/ 14 h 15"/>
              <a:gd name="T46" fmla="*/ 13 w 16"/>
              <a:gd name="T47" fmla="*/ 12 h 15"/>
              <a:gd name="T48" fmla="*/ 15 w 16"/>
              <a:gd name="T49" fmla="*/ 10 h 15"/>
              <a:gd name="T50" fmla="*/ 16 w 16"/>
              <a:gd name="T51" fmla="*/ 7 h 15"/>
              <a:gd name="T52" fmla="*/ 15 w 16"/>
              <a:gd name="T53"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 h="15">
                <a:moveTo>
                  <a:pt x="15" y="3"/>
                </a:moveTo>
                <a:cubicBezTo>
                  <a:pt x="15" y="3"/>
                  <a:pt x="15" y="2"/>
                  <a:pt x="14" y="2"/>
                </a:cubicBezTo>
                <a:cubicBezTo>
                  <a:pt x="14" y="2"/>
                  <a:pt x="14" y="2"/>
                  <a:pt x="13" y="1"/>
                </a:cubicBezTo>
                <a:cubicBezTo>
                  <a:pt x="13" y="1"/>
                  <a:pt x="13" y="1"/>
                  <a:pt x="13" y="1"/>
                </a:cubicBezTo>
                <a:cubicBezTo>
                  <a:pt x="12" y="1"/>
                  <a:pt x="11" y="0"/>
                  <a:pt x="10" y="0"/>
                </a:cubicBezTo>
                <a:cubicBezTo>
                  <a:pt x="10" y="0"/>
                  <a:pt x="9" y="0"/>
                  <a:pt x="9" y="0"/>
                </a:cubicBezTo>
                <a:cubicBezTo>
                  <a:pt x="8" y="0"/>
                  <a:pt x="7" y="1"/>
                  <a:pt x="6" y="1"/>
                </a:cubicBezTo>
                <a:cubicBezTo>
                  <a:pt x="7" y="1"/>
                  <a:pt x="7" y="1"/>
                  <a:pt x="7" y="1"/>
                </a:cubicBezTo>
                <a:cubicBezTo>
                  <a:pt x="7" y="1"/>
                  <a:pt x="6" y="1"/>
                  <a:pt x="6" y="1"/>
                </a:cubicBezTo>
                <a:cubicBezTo>
                  <a:pt x="6" y="1"/>
                  <a:pt x="5" y="1"/>
                  <a:pt x="5" y="1"/>
                </a:cubicBezTo>
                <a:cubicBezTo>
                  <a:pt x="4" y="2"/>
                  <a:pt x="3" y="2"/>
                  <a:pt x="3" y="3"/>
                </a:cubicBezTo>
                <a:cubicBezTo>
                  <a:pt x="2" y="3"/>
                  <a:pt x="2" y="4"/>
                  <a:pt x="2" y="4"/>
                </a:cubicBezTo>
                <a:cubicBezTo>
                  <a:pt x="2" y="4"/>
                  <a:pt x="2" y="4"/>
                  <a:pt x="2" y="4"/>
                </a:cubicBezTo>
                <a:cubicBezTo>
                  <a:pt x="2" y="4"/>
                  <a:pt x="2" y="4"/>
                  <a:pt x="2" y="4"/>
                </a:cubicBezTo>
                <a:cubicBezTo>
                  <a:pt x="2" y="4"/>
                  <a:pt x="1" y="4"/>
                  <a:pt x="1" y="4"/>
                </a:cubicBezTo>
                <a:lnTo>
                  <a:pt x="1" y="5"/>
                </a:lnTo>
                <a:lnTo>
                  <a:pt x="1" y="4"/>
                </a:lnTo>
                <a:cubicBezTo>
                  <a:pt x="1" y="5"/>
                  <a:pt x="0" y="6"/>
                  <a:pt x="0" y="7"/>
                </a:cubicBezTo>
                <a:cubicBezTo>
                  <a:pt x="0" y="8"/>
                  <a:pt x="0" y="8"/>
                  <a:pt x="0" y="9"/>
                </a:cubicBezTo>
                <a:cubicBezTo>
                  <a:pt x="0" y="10"/>
                  <a:pt x="0" y="11"/>
                  <a:pt x="1" y="11"/>
                </a:cubicBezTo>
                <a:cubicBezTo>
                  <a:pt x="1" y="12"/>
                  <a:pt x="2" y="13"/>
                  <a:pt x="3" y="13"/>
                </a:cubicBezTo>
                <a:cubicBezTo>
                  <a:pt x="4" y="14"/>
                  <a:pt x="4" y="14"/>
                  <a:pt x="5" y="14"/>
                </a:cubicBezTo>
                <a:cubicBezTo>
                  <a:pt x="7" y="15"/>
                  <a:pt x="9" y="15"/>
                  <a:pt x="11" y="14"/>
                </a:cubicBezTo>
                <a:cubicBezTo>
                  <a:pt x="12" y="13"/>
                  <a:pt x="13" y="13"/>
                  <a:pt x="13" y="12"/>
                </a:cubicBezTo>
                <a:cubicBezTo>
                  <a:pt x="14" y="12"/>
                  <a:pt x="15" y="11"/>
                  <a:pt x="15" y="10"/>
                </a:cubicBezTo>
                <a:cubicBezTo>
                  <a:pt x="16" y="9"/>
                  <a:pt x="16" y="8"/>
                  <a:pt x="16" y="7"/>
                </a:cubicBezTo>
                <a:cubicBezTo>
                  <a:pt x="16" y="6"/>
                  <a:pt x="16" y="4"/>
                  <a:pt x="15"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91" name="Freeform 2765"/>
          <p:cNvSpPr>
            <a:spLocks/>
          </p:cNvSpPr>
          <p:nvPr userDrawn="1"/>
        </p:nvSpPr>
        <p:spPr bwMode="auto">
          <a:xfrm>
            <a:off x="5213999" y="4519178"/>
            <a:ext cx="9189" cy="6126"/>
          </a:xfrm>
          <a:custGeom>
            <a:avLst/>
            <a:gdLst>
              <a:gd name="T0" fmla="*/ 14 w 15"/>
              <a:gd name="T1" fmla="*/ 4 h 11"/>
              <a:gd name="T2" fmla="*/ 13 w 15"/>
              <a:gd name="T3" fmla="*/ 2 h 11"/>
              <a:gd name="T4" fmla="*/ 11 w 15"/>
              <a:gd name="T5" fmla="*/ 1 h 11"/>
              <a:gd name="T6" fmla="*/ 9 w 15"/>
              <a:gd name="T7" fmla="*/ 0 h 11"/>
              <a:gd name="T8" fmla="*/ 5 w 15"/>
              <a:gd name="T9" fmla="*/ 0 h 11"/>
              <a:gd name="T10" fmla="*/ 4 w 15"/>
              <a:gd name="T11" fmla="*/ 1 h 11"/>
              <a:gd name="T12" fmla="*/ 2 w 15"/>
              <a:gd name="T13" fmla="*/ 2 h 11"/>
              <a:gd name="T14" fmla="*/ 1 w 15"/>
              <a:gd name="T15" fmla="*/ 3 h 11"/>
              <a:gd name="T16" fmla="*/ 0 w 15"/>
              <a:gd name="T17" fmla="*/ 4 h 11"/>
              <a:gd name="T18" fmla="*/ 0 w 15"/>
              <a:gd name="T19" fmla="*/ 6 h 11"/>
              <a:gd name="T20" fmla="*/ 0 w 15"/>
              <a:gd name="T21" fmla="*/ 7 h 11"/>
              <a:gd name="T22" fmla="*/ 1 w 15"/>
              <a:gd name="T23" fmla="*/ 8 h 11"/>
              <a:gd name="T24" fmla="*/ 3 w 15"/>
              <a:gd name="T25" fmla="*/ 10 h 11"/>
              <a:gd name="T26" fmla="*/ 4 w 15"/>
              <a:gd name="T27" fmla="*/ 10 h 11"/>
              <a:gd name="T28" fmla="*/ 4 w 15"/>
              <a:gd name="T29" fmla="*/ 10 h 11"/>
              <a:gd name="T30" fmla="*/ 6 w 15"/>
              <a:gd name="T31" fmla="*/ 11 h 11"/>
              <a:gd name="T32" fmla="*/ 8 w 15"/>
              <a:gd name="T33" fmla="*/ 11 h 11"/>
              <a:gd name="T34" fmla="*/ 6 w 15"/>
              <a:gd name="T35" fmla="*/ 11 h 11"/>
              <a:gd name="T36" fmla="*/ 8 w 15"/>
              <a:gd name="T37" fmla="*/ 11 h 11"/>
              <a:gd name="T38" fmla="*/ 9 w 15"/>
              <a:gd name="T39" fmla="*/ 11 h 11"/>
              <a:gd name="T40" fmla="*/ 10 w 15"/>
              <a:gd name="T41" fmla="*/ 11 h 11"/>
              <a:gd name="T42" fmla="*/ 11 w 15"/>
              <a:gd name="T43" fmla="*/ 11 h 11"/>
              <a:gd name="T44" fmla="*/ 10 w 15"/>
              <a:gd name="T45" fmla="*/ 11 h 11"/>
              <a:gd name="T46" fmla="*/ 12 w 15"/>
              <a:gd name="T47" fmla="*/ 10 h 11"/>
              <a:gd name="T48" fmla="*/ 14 w 15"/>
              <a:gd name="T49" fmla="*/ 9 h 11"/>
              <a:gd name="T50" fmla="*/ 14 w 15"/>
              <a:gd name="T51"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 h="11">
                <a:moveTo>
                  <a:pt x="14" y="4"/>
                </a:moveTo>
                <a:cubicBezTo>
                  <a:pt x="14" y="3"/>
                  <a:pt x="13" y="3"/>
                  <a:pt x="13" y="2"/>
                </a:cubicBezTo>
                <a:cubicBezTo>
                  <a:pt x="13" y="2"/>
                  <a:pt x="12" y="1"/>
                  <a:pt x="11" y="1"/>
                </a:cubicBezTo>
                <a:cubicBezTo>
                  <a:pt x="11" y="1"/>
                  <a:pt x="10" y="0"/>
                  <a:pt x="9" y="0"/>
                </a:cubicBezTo>
                <a:cubicBezTo>
                  <a:pt x="8" y="0"/>
                  <a:pt x="6" y="0"/>
                  <a:pt x="5" y="0"/>
                </a:cubicBezTo>
                <a:cubicBezTo>
                  <a:pt x="5" y="0"/>
                  <a:pt x="4" y="0"/>
                  <a:pt x="4" y="1"/>
                </a:cubicBezTo>
                <a:cubicBezTo>
                  <a:pt x="3" y="1"/>
                  <a:pt x="3" y="1"/>
                  <a:pt x="2" y="2"/>
                </a:cubicBezTo>
                <a:cubicBezTo>
                  <a:pt x="1" y="2"/>
                  <a:pt x="1" y="3"/>
                  <a:pt x="1" y="3"/>
                </a:cubicBezTo>
                <a:lnTo>
                  <a:pt x="0" y="4"/>
                </a:lnTo>
                <a:cubicBezTo>
                  <a:pt x="0" y="5"/>
                  <a:pt x="0" y="5"/>
                  <a:pt x="0" y="6"/>
                </a:cubicBezTo>
                <a:cubicBezTo>
                  <a:pt x="0" y="6"/>
                  <a:pt x="0" y="7"/>
                  <a:pt x="0" y="7"/>
                </a:cubicBezTo>
                <a:cubicBezTo>
                  <a:pt x="0" y="8"/>
                  <a:pt x="1" y="8"/>
                  <a:pt x="1" y="8"/>
                </a:cubicBezTo>
                <a:cubicBezTo>
                  <a:pt x="1" y="9"/>
                  <a:pt x="2" y="9"/>
                  <a:pt x="3" y="10"/>
                </a:cubicBezTo>
                <a:cubicBezTo>
                  <a:pt x="3" y="10"/>
                  <a:pt x="3" y="10"/>
                  <a:pt x="4" y="10"/>
                </a:cubicBezTo>
                <a:cubicBezTo>
                  <a:pt x="4" y="10"/>
                  <a:pt x="4" y="10"/>
                  <a:pt x="4" y="10"/>
                </a:cubicBezTo>
                <a:cubicBezTo>
                  <a:pt x="4" y="10"/>
                  <a:pt x="5" y="11"/>
                  <a:pt x="6" y="11"/>
                </a:cubicBezTo>
                <a:cubicBezTo>
                  <a:pt x="6" y="11"/>
                  <a:pt x="7" y="11"/>
                  <a:pt x="8" y="11"/>
                </a:cubicBezTo>
                <a:cubicBezTo>
                  <a:pt x="7" y="11"/>
                  <a:pt x="7" y="11"/>
                  <a:pt x="6" y="11"/>
                </a:cubicBezTo>
                <a:cubicBezTo>
                  <a:pt x="7" y="11"/>
                  <a:pt x="7" y="11"/>
                  <a:pt x="8" y="11"/>
                </a:cubicBezTo>
                <a:cubicBezTo>
                  <a:pt x="9" y="11"/>
                  <a:pt x="9" y="11"/>
                  <a:pt x="9" y="11"/>
                </a:cubicBezTo>
                <a:cubicBezTo>
                  <a:pt x="10" y="11"/>
                  <a:pt x="10" y="11"/>
                  <a:pt x="10" y="11"/>
                </a:cubicBezTo>
                <a:cubicBezTo>
                  <a:pt x="11" y="11"/>
                  <a:pt x="11" y="11"/>
                  <a:pt x="11" y="11"/>
                </a:cubicBezTo>
                <a:cubicBezTo>
                  <a:pt x="11" y="11"/>
                  <a:pt x="10" y="11"/>
                  <a:pt x="10" y="11"/>
                </a:cubicBezTo>
                <a:cubicBezTo>
                  <a:pt x="11" y="11"/>
                  <a:pt x="12" y="11"/>
                  <a:pt x="12" y="10"/>
                </a:cubicBezTo>
                <a:cubicBezTo>
                  <a:pt x="13" y="10"/>
                  <a:pt x="14" y="9"/>
                  <a:pt x="14" y="9"/>
                </a:cubicBezTo>
                <a:cubicBezTo>
                  <a:pt x="15" y="7"/>
                  <a:pt x="15" y="5"/>
                  <a:pt x="1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92" name="Freeform 2766"/>
          <p:cNvSpPr>
            <a:spLocks/>
          </p:cNvSpPr>
          <p:nvPr userDrawn="1"/>
        </p:nvSpPr>
        <p:spPr bwMode="auto">
          <a:xfrm>
            <a:off x="5212465" y="4537555"/>
            <a:ext cx="7658" cy="7658"/>
          </a:xfrm>
          <a:custGeom>
            <a:avLst/>
            <a:gdLst>
              <a:gd name="T0" fmla="*/ 14 w 14"/>
              <a:gd name="T1" fmla="*/ 8 h 14"/>
              <a:gd name="T2" fmla="*/ 13 w 14"/>
              <a:gd name="T3" fmla="*/ 5 h 14"/>
              <a:gd name="T4" fmla="*/ 12 w 14"/>
              <a:gd name="T5" fmla="*/ 4 h 14"/>
              <a:gd name="T6" fmla="*/ 12 w 14"/>
              <a:gd name="T7" fmla="*/ 3 h 14"/>
              <a:gd name="T8" fmla="*/ 10 w 14"/>
              <a:gd name="T9" fmla="*/ 1 h 14"/>
              <a:gd name="T10" fmla="*/ 8 w 14"/>
              <a:gd name="T11" fmla="*/ 1 h 14"/>
              <a:gd name="T12" fmla="*/ 6 w 14"/>
              <a:gd name="T13" fmla="*/ 0 h 14"/>
              <a:gd name="T14" fmla="*/ 6 w 14"/>
              <a:gd name="T15" fmla="*/ 0 h 14"/>
              <a:gd name="T16" fmla="*/ 3 w 14"/>
              <a:gd name="T17" fmla="*/ 0 h 14"/>
              <a:gd name="T18" fmla="*/ 2 w 14"/>
              <a:gd name="T19" fmla="*/ 1 h 14"/>
              <a:gd name="T20" fmla="*/ 1 w 14"/>
              <a:gd name="T21" fmla="*/ 2 h 14"/>
              <a:gd name="T22" fmla="*/ 0 w 14"/>
              <a:gd name="T23" fmla="*/ 4 h 14"/>
              <a:gd name="T24" fmla="*/ 0 w 14"/>
              <a:gd name="T25" fmla="*/ 6 h 14"/>
              <a:gd name="T26" fmla="*/ 0 w 14"/>
              <a:gd name="T27" fmla="*/ 6 h 14"/>
              <a:gd name="T28" fmla="*/ 1 w 14"/>
              <a:gd name="T29" fmla="*/ 8 h 14"/>
              <a:gd name="T30" fmla="*/ 2 w 14"/>
              <a:gd name="T31" fmla="*/ 10 h 14"/>
              <a:gd name="T32" fmla="*/ 3 w 14"/>
              <a:gd name="T33" fmla="*/ 11 h 14"/>
              <a:gd name="T34" fmla="*/ 4 w 14"/>
              <a:gd name="T35" fmla="*/ 12 h 14"/>
              <a:gd name="T36" fmla="*/ 5 w 14"/>
              <a:gd name="T37" fmla="*/ 13 h 14"/>
              <a:gd name="T38" fmla="*/ 8 w 14"/>
              <a:gd name="T39" fmla="*/ 14 h 14"/>
              <a:gd name="T40" fmla="*/ 9 w 14"/>
              <a:gd name="T41" fmla="*/ 14 h 14"/>
              <a:gd name="T42" fmla="*/ 12 w 14"/>
              <a:gd name="T43" fmla="*/ 12 h 14"/>
              <a:gd name="T44" fmla="*/ 14 w 14"/>
              <a:gd name="T45" fmla="*/ 9 h 14"/>
              <a:gd name="T46" fmla="*/ 14 w 14"/>
              <a:gd name="T4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 h="14">
                <a:moveTo>
                  <a:pt x="14" y="8"/>
                </a:moveTo>
                <a:cubicBezTo>
                  <a:pt x="14" y="7"/>
                  <a:pt x="14" y="6"/>
                  <a:pt x="13" y="5"/>
                </a:cubicBezTo>
                <a:cubicBezTo>
                  <a:pt x="13" y="4"/>
                  <a:pt x="13" y="4"/>
                  <a:pt x="12" y="4"/>
                </a:cubicBezTo>
                <a:lnTo>
                  <a:pt x="12" y="3"/>
                </a:lnTo>
                <a:cubicBezTo>
                  <a:pt x="11" y="2"/>
                  <a:pt x="11" y="2"/>
                  <a:pt x="10" y="1"/>
                </a:cubicBezTo>
                <a:cubicBezTo>
                  <a:pt x="9" y="1"/>
                  <a:pt x="9" y="1"/>
                  <a:pt x="8" y="1"/>
                </a:cubicBezTo>
                <a:cubicBezTo>
                  <a:pt x="7" y="0"/>
                  <a:pt x="7" y="0"/>
                  <a:pt x="6" y="0"/>
                </a:cubicBezTo>
                <a:lnTo>
                  <a:pt x="6" y="0"/>
                </a:lnTo>
                <a:cubicBezTo>
                  <a:pt x="5" y="0"/>
                  <a:pt x="4" y="0"/>
                  <a:pt x="3" y="0"/>
                </a:cubicBezTo>
                <a:cubicBezTo>
                  <a:pt x="2" y="0"/>
                  <a:pt x="2" y="0"/>
                  <a:pt x="2" y="1"/>
                </a:cubicBezTo>
                <a:cubicBezTo>
                  <a:pt x="1" y="1"/>
                  <a:pt x="1" y="1"/>
                  <a:pt x="1" y="2"/>
                </a:cubicBezTo>
                <a:cubicBezTo>
                  <a:pt x="0" y="2"/>
                  <a:pt x="0" y="3"/>
                  <a:pt x="0" y="4"/>
                </a:cubicBezTo>
                <a:cubicBezTo>
                  <a:pt x="0" y="5"/>
                  <a:pt x="0" y="5"/>
                  <a:pt x="0" y="6"/>
                </a:cubicBezTo>
                <a:cubicBezTo>
                  <a:pt x="0" y="6"/>
                  <a:pt x="0" y="6"/>
                  <a:pt x="0" y="6"/>
                </a:cubicBezTo>
                <a:cubicBezTo>
                  <a:pt x="1" y="7"/>
                  <a:pt x="1" y="7"/>
                  <a:pt x="1" y="8"/>
                </a:cubicBezTo>
                <a:cubicBezTo>
                  <a:pt x="1" y="8"/>
                  <a:pt x="1" y="9"/>
                  <a:pt x="2" y="10"/>
                </a:cubicBezTo>
                <a:cubicBezTo>
                  <a:pt x="2" y="11"/>
                  <a:pt x="3" y="11"/>
                  <a:pt x="3" y="11"/>
                </a:cubicBezTo>
                <a:cubicBezTo>
                  <a:pt x="3" y="12"/>
                  <a:pt x="4" y="12"/>
                  <a:pt x="4" y="12"/>
                </a:cubicBezTo>
                <a:cubicBezTo>
                  <a:pt x="4" y="12"/>
                  <a:pt x="5" y="13"/>
                  <a:pt x="5" y="13"/>
                </a:cubicBezTo>
                <a:cubicBezTo>
                  <a:pt x="6" y="14"/>
                  <a:pt x="7" y="14"/>
                  <a:pt x="8" y="14"/>
                </a:cubicBezTo>
                <a:cubicBezTo>
                  <a:pt x="8" y="14"/>
                  <a:pt x="9" y="14"/>
                  <a:pt x="9" y="14"/>
                </a:cubicBezTo>
                <a:cubicBezTo>
                  <a:pt x="11" y="13"/>
                  <a:pt x="12" y="13"/>
                  <a:pt x="12" y="12"/>
                </a:cubicBezTo>
                <a:cubicBezTo>
                  <a:pt x="13" y="11"/>
                  <a:pt x="14" y="10"/>
                  <a:pt x="14" y="9"/>
                </a:cubicBezTo>
                <a:cubicBezTo>
                  <a:pt x="14" y="9"/>
                  <a:pt x="14" y="8"/>
                  <a:pt x="14"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93" name="Freeform 2767"/>
          <p:cNvSpPr>
            <a:spLocks/>
          </p:cNvSpPr>
          <p:nvPr userDrawn="1"/>
        </p:nvSpPr>
        <p:spPr bwMode="auto">
          <a:xfrm>
            <a:off x="5292106" y="4595756"/>
            <a:ext cx="22974" cy="107209"/>
          </a:xfrm>
          <a:custGeom>
            <a:avLst/>
            <a:gdLst>
              <a:gd name="T0" fmla="*/ 37 w 38"/>
              <a:gd name="T1" fmla="*/ 136 h 181"/>
              <a:gd name="T2" fmla="*/ 37 w 38"/>
              <a:gd name="T3" fmla="*/ 93 h 181"/>
              <a:gd name="T4" fmla="*/ 36 w 38"/>
              <a:gd name="T5" fmla="*/ 50 h 181"/>
              <a:gd name="T6" fmla="*/ 29 w 38"/>
              <a:gd name="T7" fmla="*/ 7 h 181"/>
              <a:gd name="T8" fmla="*/ 10 w 38"/>
              <a:gd name="T9" fmla="*/ 7 h 181"/>
              <a:gd name="T10" fmla="*/ 4 w 38"/>
              <a:gd name="T11" fmla="*/ 47 h 181"/>
              <a:gd name="T12" fmla="*/ 3 w 38"/>
              <a:gd name="T13" fmla="*/ 90 h 181"/>
              <a:gd name="T14" fmla="*/ 3 w 38"/>
              <a:gd name="T15" fmla="*/ 131 h 181"/>
              <a:gd name="T16" fmla="*/ 3 w 38"/>
              <a:gd name="T17" fmla="*/ 150 h 181"/>
              <a:gd name="T18" fmla="*/ 5 w 38"/>
              <a:gd name="T19" fmla="*/ 172 h 181"/>
              <a:gd name="T20" fmla="*/ 25 w 38"/>
              <a:gd name="T21" fmla="*/ 177 h 181"/>
              <a:gd name="T22" fmla="*/ 37 w 38"/>
              <a:gd name="T23" fmla="*/ 13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181">
                <a:moveTo>
                  <a:pt x="37" y="136"/>
                </a:moveTo>
                <a:cubicBezTo>
                  <a:pt x="37" y="122"/>
                  <a:pt x="37" y="107"/>
                  <a:pt x="37" y="93"/>
                </a:cubicBezTo>
                <a:cubicBezTo>
                  <a:pt x="37" y="79"/>
                  <a:pt x="37" y="65"/>
                  <a:pt x="36" y="50"/>
                </a:cubicBezTo>
                <a:cubicBezTo>
                  <a:pt x="36" y="37"/>
                  <a:pt x="37" y="18"/>
                  <a:pt x="29" y="7"/>
                </a:cubicBezTo>
                <a:cubicBezTo>
                  <a:pt x="25" y="0"/>
                  <a:pt x="15" y="0"/>
                  <a:pt x="10" y="7"/>
                </a:cubicBezTo>
                <a:cubicBezTo>
                  <a:pt x="4" y="18"/>
                  <a:pt x="4" y="35"/>
                  <a:pt x="4" y="47"/>
                </a:cubicBezTo>
                <a:cubicBezTo>
                  <a:pt x="4" y="61"/>
                  <a:pt x="3" y="76"/>
                  <a:pt x="3" y="90"/>
                </a:cubicBezTo>
                <a:cubicBezTo>
                  <a:pt x="3" y="104"/>
                  <a:pt x="3" y="117"/>
                  <a:pt x="3" y="131"/>
                </a:cubicBezTo>
                <a:cubicBezTo>
                  <a:pt x="3" y="138"/>
                  <a:pt x="3" y="144"/>
                  <a:pt x="3" y="150"/>
                </a:cubicBezTo>
                <a:cubicBezTo>
                  <a:pt x="2" y="158"/>
                  <a:pt x="0" y="165"/>
                  <a:pt x="5" y="172"/>
                </a:cubicBezTo>
                <a:cubicBezTo>
                  <a:pt x="9" y="178"/>
                  <a:pt x="17" y="181"/>
                  <a:pt x="25" y="177"/>
                </a:cubicBezTo>
                <a:cubicBezTo>
                  <a:pt x="38" y="169"/>
                  <a:pt x="37" y="150"/>
                  <a:pt x="37" y="136"/>
                </a:cubicBezTo>
                <a:close/>
              </a:path>
            </a:pathLst>
          </a:custGeom>
          <a:solidFill>
            <a:srgbClr val="90D2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94" name="Freeform 2768"/>
          <p:cNvSpPr>
            <a:spLocks/>
          </p:cNvSpPr>
          <p:nvPr userDrawn="1"/>
        </p:nvSpPr>
        <p:spPr bwMode="auto">
          <a:xfrm>
            <a:off x="5293638" y="4719811"/>
            <a:ext cx="21442" cy="39820"/>
          </a:xfrm>
          <a:custGeom>
            <a:avLst/>
            <a:gdLst>
              <a:gd name="T0" fmla="*/ 34 w 35"/>
              <a:gd name="T1" fmla="*/ 43 h 66"/>
              <a:gd name="T2" fmla="*/ 34 w 35"/>
              <a:gd name="T3" fmla="*/ 32 h 66"/>
              <a:gd name="T4" fmla="*/ 27 w 35"/>
              <a:gd name="T5" fmla="*/ 6 h 66"/>
              <a:gd name="T6" fmla="*/ 16 w 35"/>
              <a:gd name="T7" fmla="*/ 0 h 66"/>
              <a:gd name="T8" fmla="*/ 6 w 35"/>
              <a:gd name="T9" fmla="*/ 6 h 66"/>
              <a:gd name="T10" fmla="*/ 0 w 35"/>
              <a:gd name="T11" fmla="*/ 32 h 66"/>
              <a:gd name="T12" fmla="*/ 0 w 35"/>
              <a:gd name="T13" fmla="*/ 43 h 66"/>
              <a:gd name="T14" fmla="*/ 1 w 35"/>
              <a:gd name="T15" fmla="*/ 52 h 66"/>
              <a:gd name="T16" fmla="*/ 10 w 35"/>
              <a:gd name="T17" fmla="*/ 63 h 66"/>
              <a:gd name="T18" fmla="*/ 20 w 35"/>
              <a:gd name="T19" fmla="*/ 65 h 66"/>
              <a:gd name="T20" fmla="*/ 29 w 35"/>
              <a:gd name="T21" fmla="*/ 60 h 66"/>
              <a:gd name="T22" fmla="*/ 34 w 35"/>
              <a:gd name="T23" fmla="*/ 52 h 66"/>
              <a:gd name="T24" fmla="*/ 34 w 35"/>
              <a:gd name="T25" fmla="*/ 4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66">
                <a:moveTo>
                  <a:pt x="34" y="43"/>
                </a:moveTo>
                <a:cubicBezTo>
                  <a:pt x="34" y="40"/>
                  <a:pt x="34" y="36"/>
                  <a:pt x="34" y="32"/>
                </a:cubicBezTo>
                <a:cubicBezTo>
                  <a:pt x="33" y="23"/>
                  <a:pt x="32" y="14"/>
                  <a:pt x="27" y="6"/>
                </a:cubicBezTo>
                <a:cubicBezTo>
                  <a:pt x="24" y="2"/>
                  <a:pt x="21" y="0"/>
                  <a:pt x="16" y="0"/>
                </a:cubicBezTo>
                <a:cubicBezTo>
                  <a:pt x="12" y="0"/>
                  <a:pt x="8" y="2"/>
                  <a:pt x="6" y="6"/>
                </a:cubicBezTo>
                <a:cubicBezTo>
                  <a:pt x="0" y="13"/>
                  <a:pt x="0" y="23"/>
                  <a:pt x="0" y="32"/>
                </a:cubicBezTo>
                <a:cubicBezTo>
                  <a:pt x="0" y="36"/>
                  <a:pt x="0" y="40"/>
                  <a:pt x="0" y="43"/>
                </a:cubicBezTo>
                <a:cubicBezTo>
                  <a:pt x="0" y="46"/>
                  <a:pt x="1" y="49"/>
                  <a:pt x="1" y="52"/>
                </a:cubicBezTo>
                <a:cubicBezTo>
                  <a:pt x="3" y="56"/>
                  <a:pt x="6" y="61"/>
                  <a:pt x="10" y="63"/>
                </a:cubicBezTo>
                <a:cubicBezTo>
                  <a:pt x="13" y="65"/>
                  <a:pt x="16" y="66"/>
                  <a:pt x="20" y="65"/>
                </a:cubicBezTo>
                <a:cubicBezTo>
                  <a:pt x="24" y="65"/>
                  <a:pt x="27" y="63"/>
                  <a:pt x="29" y="60"/>
                </a:cubicBezTo>
                <a:cubicBezTo>
                  <a:pt x="31" y="58"/>
                  <a:pt x="33" y="55"/>
                  <a:pt x="34" y="52"/>
                </a:cubicBezTo>
                <a:cubicBezTo>
                  <a:pt x="35" y="49"/>
                  <a:pt x="35" y="46"/>
                  <a:pt x="34" y="43"/>
                </a:cubicBezTo>
                <a:close/>
              </a:path>
            </a:pathLst>
          </a:custGeom>
          <a:solidFill>
            <a:srgbClr val="90D2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95" name="Freeform 2769"/>
          <p:cNvSpPr>
            <a:spLocks noEditPoints="1"/>
          </p:cNvSpPr>
          <p:nvPr userDrawn="1"/>
        </p:nvSpPr>
        <p:spPr bwMode="auto">
          <a:xfrm>
            <a:off x="5048591" y="4580441"/>
            <a:ext cx="258833" cy="243517"/>
          </a:xfrm>
          <a:custGeom>
            <a:avLst/>
            <a:gdLst>
              <a:gd name="T0" fmla="*/ 343 w 434"/>
              <a:gd name="T1" fmla="*/ 332 h 409"/>
              <a:gd name="T2" fmla="*/ 214 w 434"/>
              <a:gd name="T3" fmla="*/ 387 h 409"/>
              <a:gd name="T4" fmla="*/ 28 w 434"/>
              <a:gd name="T5" fmla="*/ 234 h 409"/>
              <a:gd name="T6" fmla="*/ 53 w 434"/>
              <a:gd name="T7" fmla="*/ 109 h 409"/>
              <a:gd name="T8" fmla="*/ 194 w 434"/>
              <a:gd name="T9" fmla="*/ 44 h 409"/>
              <a:gd name="T10" fmla="*/ 331 w 434"/>
              <a:gd name="T11" fmla="*/ 88 h 409"/>
              <a:gd name="T12" fmla="*/ 343 w 434"/>
              <a:gd name="T13" fmla="*/ 332 h 409"/>
              <a:gd name="T14" fmla="*/ 375 w 434"/>
              <a:gd name="T15" fmla="*/ 100 h 409"/>
              <a:gd name="T16" fmla="*/ 65 w 434"/>
              <a:gd name="T17" fmla="*/ 67 h 409"/>
              <a:gd name="T18" fmla="*/ 3 w 434"/>
              <a:gd name="T19" fmla="*/ 219 h 409"/>
              <a:gd name="T20" fmla="*/ 83 w 434"/>
              <a:gd name="T21" fmla="*/ 372 h 409"/>
              <a:gd name="T22" fmla="*/ 91 w 434"/>
              <a:gd name="T23" fmla="*/ 373 h 409"/>
              <a:gd name="T24" fmla="*/ 168 w 434"/>
              <a:gd name="T25" fmla="*/ 400 h 409"/>
              <a:gd name="T26" fmla="*/ 330 w 434"/>
              <a:gd name="T27" fmla="*/ 372 h 409"/>
              <a:gd name="T28" fmla="*/ 375 w 434"/>
              <a:gd name="T29" fmla="*/ 10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4" h="409">
                <a:moveTo>
                  <a:pt x="343" y="332"/>
                </a:moveTo>
                <a:cubicBezTo>
                  <a:pt x="309" y="370"/>
                  <a:pt x="265" y="384"/>
                  <a:pt x="214" y="387"/>
                </a:cubicBezTo>
                <a:cubicBezTo>
                  <a:pt x="115" y="391"/>
                  <a:pt x="37" y="327"/>
                  <a:pt x="28" y="234"/>
                </a:cubicBezTo>
                <a:cubicBezTo>
                  <a:pt x="24" y="192"/>
                  <a:pt x="27" y="145"/>
                  <a:pt x="53" y="109"/>
                </a:cubicBezTo>
                <a:cubicBezTo>
                  <a:pt x="83" y="69"/>
                  <a:pt x="143" y="47"/>
                  <a:pt x="194" y="44"/>
                </a:cubicBezTo>
                <a:cubicBezTo>
                  <a:pt x="243" y="41"/>
                  <a:pt x="295" y="55"/>
                  <a:pt x="331" y="88"/>
                </a:cubicBezTo>
                <a:cubicBezTo>
                  <a:pt x="397" y="148"/>
                  <a:pt x="401" y="266"/>
                  <a:pt x="343" y="332"/>
                </a:cubicBezTo>
                <a:close/>
                <a:moveTo>
                  <a:pt x="375" y="100"/>
                </a:moveTo>
                <a:cubicBezTo>
                  <a:pt x="306" y="4"/>
                  <a:pt x="157" y="0"/>
                  <a:pt x="65" y="67"/>
                </a:cubicBezTo>
                <a:cubicBezTo>
                  <a:pt x="14" y="103"/>
                  <a:pt x="0" y="163"/>
                  <a:pt x="3" y="219"/>
                </a:cubicBezTo>
                <a:cubicBezTo>
                  <a:pt x="6" y="278"/>
                  <a:pt x="28" y="338"/>
                  <a:pt x="83" y="372"/>
                </a:cubicBezTo>
                <a:cubicBezTo>
                  <a:pt x="86" y="373"/>
                  <a:pt x="88" y="373"/>
                  <a:pt x="91" y="373"/>
                </a:cubicBezTo>
                <a:cubicBezTo>
                  <a:pt x="114" y="386"/>
                  <a:pt x="141" y="395"/>
                  <a:pt x="168" y="400"/>
                </a:cubicBezTo>
                <a:cubicBezTo>
                  <a:pt x="225" y="409"/>
                  <a:pt x="284" y="406"/>
                  <a:pt x="330" y="372"/>
                </a:cubicBezTo>
                <a:cubicBezTo>
                  <a:pt x="413" y="310"/>
                  <a:pt x="434" y="182"/>
                  <a:pt x="375" y="100"/>
                </a:cubicBezTo>
                <a:close/>
              </a:path>
            </a:pathLst>
          </a:custGeom>
          <a:solidFill>
            <a:srgbClr val="00A6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63" tIns="44083" rIns="88163" bIns="44083"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pic>
        <p:nvPicPr>
          <p:cNvPr id="496" name="Picture 2" descr="Aguas de Bogotá SA ESP">
            <a:extLst>
              <a:ext uri="{FF2B5EF4-FFF2-40B4-BE49-F238E27FC236}">
                <a16:creationId xmlns:a16="http://schemas.microsoft.com/office/drawing/2014/main" id="{D32140CD-2A00-4363-8F96-08A9B088450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97140" y="211207"/>
            <a:ext cx="1432252" cy="1459276"/>
          </a:xfrm>
          <a:prstGeom prst="rect">
            <a:avLst/>
          </a:prstGeom>
          <a:extLst>
            <a:ext uri="{909E8E84-426E-40DD-AFC4-6F175D3DCCD1}">
              <a14:hiddenFill xmlns:a14="http://schemas.microsoft.com/office/drawing/2010/main">
                <a:solidFill>
                  <a:srgbClr val="FFFFFF"/>
                </a:solidFill>
              </a14:hiddenFill>
            </a:ext>
          </a:extLst>
        </p:spPr>
      </p:pic>
      <p:sp>
        <p:nvSpPr>
          <p:cNvPr id="497" name="Freeform 3167"/>
          <p:cNvSpPr>
            <a:spLocks/>
          </p:cNvSpPr>
          <p:nvPr userDrawn="1"/>
        </p:nvSpPr>
        <p:spPr bwMode="auto">
          <a:xfrm rot="10800000">
            <a:off x="1" y="2"/>
            <a:ext cx="1354497" cy="704267"/>
          </a:xfrm>
          <a:custGeom>
            <a:avLst/>
            <a:gdLst>
              <a:gd name="T0" fmla="*/ 583 w 1933"/>
              <a:gd name="T1" fmla="*/ 0 h 1009"/>
              <a:gd name="T2" fmla="*/ 0 w 1933"/>
              <a:gd name="T3" fmla="*/ 1009 h 1009"/>
              <a:gd name="T4" fmla="*/ 1933 w 1933"/>
              <a:gd name="T5" fmla="*/ 1009 h 1009"/>
              <a:gd name="T6" fmla="*/ 1933 w 1933"/>
              <a:gd name="T7" fmla="*/ 16 h 1009"/>
              <a:gd name="T8" fmla="*/ 1923 w 1933"/>
              <a:gd name="T9" fmla="*/ 0 h 1009"/>
              <a:gd name="T10" fmla="*/ 583 w 1933"/>
              <a:gd name="T11" fmla="*/ 0 h 1009"/>
            </a:gdLst>
            <a:ahLst/>
            <a:cxnLst>
              <a:cxn ang="0">
                <a:pos x="T0" y="T1"/>
              </a:cxn>
              <a:cxn ang="0">
                <a:pos x="T2" y="T3"/>
              </a:cxn>
              <a:cxn ang="0">
                <a:pos x="T4" y="T5"/>
              </a:cxn>
              <a:cxn ang="0">
                <a:pos x="T6" y="T7"/>
              </a:cxn>
              <a:cxn ang="0">
                <a:pos x="T8" y="T9"/>
              </a:cxn>
              <a:cxn ang="0">
                <a:pos x="T10" y="T11"/>
              </a:cxn>
            </a:cxnLst>
            <a:rect l="0" t="0" r="r" b="b"/>
            <a:pathLst>
              <a:path w="1933" h="1009">
                <a:moveTo>
                  <a:pt x="583" y="0"/>
                </a:moveTo>
                <a:lnTo>
                  <a:pt x="0" y="1009"/>
                </a:lnTo>
                <a:lnTo>
                  <a:pt x="1933" y="1009"/>
                </a:lnTo>
                <a:lnTo>
                  <a:pt x="1933" y="16"/>
                </a:lnTo>
                <a:lnTo>
                  <a:pt x="1923" y="0"/>
                </a:lnTo>
                <a:lnTo>
                  <a:pt x="583" y="0"/>
                </a:lnTo>
                <a:close/>
              </a:path>
            </a:pathLst>
          </a:custGeom>
          <a:solidFill>
            <a:srgbClr val="3B89C9"/>
          </a:solidFill>
          <a:ln>
            <a:noFill/>
          </a:ln>
        </p:spPr>
        <p:txBody>
          <a:bodyPr vert="horz" wrap="square" lIns="91384" tIns="45692" rIns="91384" bIns="45692" numCol="1" anchor="t" anchorCtr="0" compatLnSpc="1">
            <a:prstTxWarp prst="textNoShape">
              <a:avLst/>
            </a:prstTxWarp>
          </a:bodyPr>
          <a:lstStyle/>
          <a:p>
            <a:pPr marL="0" marR="0" lvl="0" indent="0" algn="l" defTabSz="913806" rtl="0" eaLnBrk="1" fontAlgn="base" latinLnBrk="0" hangingPunct="1">
              <a:lnSpc>
                <a:spcPct val="100000"/>
              </a:lnSpc>
              <a:spcBef>
                <a:spcPct val="0"/>
              </a:spcBef>
              <a:spcAft>
                <a:spcPct val="0"/>
              </a:spcAft>
              <a:buClrTx/>
              <a:buSzTx/>
              <a:buFontTx/>
              <a:buNone/>
              <a:tabLst/>
              <a:defRPr/>
            </a:pPr>
            <a:endParaRPr kumimoji="0" lang="es-CO" sz="1000"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98" name="Freeform 3167"/>
          <p:cNvSpPr>
            <a:spLocks/>
          </p:cNvSpPr>
          <p:nvPr userDrawn="1"/>
        </p:nvSpPr>
        <p:spPr bwMode="auto">
          <a:xfrm>
            <a:off x="7789505" y="4429710"/>
            <a:ext cx="1354497" cy="704267"/>
          </a:xfrm>
          <a:custGeom>
            <a:avLst/>
            <a:gdLst>
              <a:gd name="T0" fmla="*/ 583 w 1933"/>
              <a:gd name="T1" fmla="*/ 0 h 1009"/>
              <a:gd name="T2" fmla="*/ 0 w 1933"/>
              <a:gd name="T3" fmla="*/ 1009 h 1009"/>
              <a:gd name="T4" fmla="*/ 1933 w 1933"/>
              <a:gd name="T5" fmla="*/ 1009 h 1009"/>
              <a:gd name="T6" fmla="*/ 1933 w 1933"/>
              <a:gd name="T7" fmla="*/ 16 h 1009"/>
              <a:gd name="T8" fmla="*/ 1923 w 1933"/>
              <a:gd name="T9" fmla="*/ 0 h 1009"/>
              <a:gd name="T10" fmla="*/ 583 w 1933"/>
              <a:gd name="T11" fmla="*/ 0 h 1009"/>
            </a:gdLst>
            <a:ahLst/>
            <a:cxnLst>
              <a:cxn ang="0">
                <a:pos x="T0" y="T1"/>
              </a:cxn>
              <a:cxn ang="0">
                <a:pos x="T2" y="T3"/>
              </a:cxn>
              <a:cxn ang="0">
                <a:pos x="T4" y="T5"/>
              </a:cxn>
              <a:cxn ang="0">
                <a:pos x="T6" y="T7"/>
              </a:cxn>
              <a:cxn ang="0">
                <a:pos x="T8" y="T9"/>
              </a:cxn>
              <a:cxn ang="0">
                <a:pos x="T10" y="T11"/>
              </a:cxn>
            </a:cxnLst>
            <a:rect l="0" t="0" r="r" b="b"/>
            <a:pathLst>
              <a:path w="1933" h="1009">
                <a:moveTo>
                  <a:pt x="583" y="0"/>
                </a:moveTo>
                <a:lnTo>
                  <a:pt x="0" y="1009"/>
                </a:lnTo>
                <a:lnTo>
                  <a:pt x="1933" y="1009"/>
                </a:lnTo>
                <a:lnTo>
                  <a:pt x="1933" y="16"/>
                </a:lnTo>
                <a:lnTo>
                  <a:pt x="1923" y="0"/>
                </a:lnTo>
                <a:lnTo>
                  <a:pt x="583" y="0"/>
                </a:lnTo>
                <a:close/>
              </a:path>
            </a:pathLst>
          </a:custGeom>
          <a:solidFill>
            <a:srgbClr val="27B3E9"/>
          </a:solidFill>
          <a:ln>
            <a:noFill/>
          </a:ln>
        </p:spPr>
        <p:txBody>
          <a:bodyPr vert="horz" wrap="square" lIns="91384" tIns="45692" rIns="91384" bIns="45692" numCol="1" anchor="t" anchorCtr="0" compatLnSpc="1">
            <a:prstTxWarp prst="textNoShape">
              <a:avLst/>
            </a:prstTxWarp>
          </a:bodyPr>
          <a:lstStyle/>
          <a:p>
            <a:pPr marL="0" marR="0" lvl="0" indent="0" algn="l" defTabSz="913806" rtl="0" eaLnBrk="1" fontAlgn="base" latinLnBrk="0" hangingPunct="1">
              <a:lnSpc>
                <a:spcPct val="100000"/>
              </a:lnSpc>
              <a:spcBef>
                <a:spcPct val="0"/>
              </a:spcBef>
              <a:spcAft>
                <a:spcPct val="0"/>
              </a:spcAft>
              <a:buClrTx/>
              <a:buSzTx/>
              <a:buFontTx/>
              <a:buNone/>
              <a:tabLst/>
              <a:defRPr/>
            </a:pPr>
            <a:endParaRPr kumimoji="0" lang="es-CO" sz="1000"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grpSp>
        <p:nvGrpSpPr>
          <p:cNvPr id="2" name="Grupo 1"/>
          <p:cNvGrpSpPr>
            <a:grpSpLocks noChangeAspect="1"/>
          </p:cNvGrpSpPr>
          <p:nvPr userDrawn="1"/>
        </p:nvGrpSpPr>
        <p:grpSpPr>
          <a:xfrm>
            <a:off x="893005" y="1345515"/>
            <a:ext cx="2867336" cy="2825428"/>
            <a:chOff x="3982035" y="822012"/>
            <a:chExt cx="1991017" cy="1961917"/>
          </a:xfrm>
        </p:grpSpPr>
        <p:sp>
          <p:nvSpPr>
            <p:cNvPr id="167" name="Freeform 2776"/>
            <p:cNvSpPr>
              <a:spLocks/>
            </p:cNvSpPr>
            <p:nvPr userDrawn="1"/>
          </p:nvSpPr>
          <p:spPr bwMode="auto">
            <a:xfrm>
              <a:off x="4014198" y="1256972"/>
              <a:ext cx="1912908" cy="1526957"/>
            </a:xfrm>
            <a:custGeom>
              <a:avLst/>
              <a:gdLst>
                <a:gd name="T0" fmla="*/ 1543 w 3211"/>
                <a:gd name="T1" fmla="*/ 242 h 2571"/>
                <a:gd name="T2" fmla="*/ 334 w 3211"/>
                <a:gd name="T3" fmla="*/ 81 h 2571"/>
                <a:gd name="T4" fmla="*/ 201 w 3211"/>
                <a:gd name="T5" fmla="*/ 1474 h 2571"/>
                <a:gd name="T6" fmla="*/ 2128 w 3211"/>
                <a:gd name="T7" fmla="*/ 2254 h 2571"/>
                <a:gd name="T8" fmla="*/ 2926 w 3211"/>
                <a:gd name="T9" fmla="*/ 371 h 2571"/>
                <a:gd name="T10" fmla="*/ 1543 w 3211"/>
                <a:gd name="T11" fmla="*/ 242 h 2571"/>
              </a:gdLst>
              <a:ahLst/>
              <a:cxnLst>
                <a:cxn ang="0">
                  <a:pos x="T0" y="T1"/>
                </a:cxn>
                <a:cxn ang="0">
                  <a:pos x="T2" y="T3"/>
                </a:cxn>
                <a:cxn ang="0">
                  <a:pos x="T4" y="T5"/>
                </a:cxn>
                <a:cxn ang="0">
                  <a:pos x="T6" y="T7"/>
                </a:cxn>
                <a:cxn ang="0">
                  <a:pos x="T8" y="T9"/>
                </a:cxn>
                <a:cxn ang="0">
                  <a:pos x="T10" y="T11"/>
                </a:cxn>
              </a:cxnLst>
              <a:rect l="0" t="0" r="r" b="b"/>
              <a:pathLst>
                <a:path w="3211" h="2571">
                  <a:moveTo>
                    <a:pt x="1543" y="242"/>
                  </a:moveTo>
                  <a:cubicBezTo>
                    <a:pt x="1033" y="0"/>
                    <a:pt x="615" y="14"/>
                    <a:pt x="334" y="81"/>
                  </a:cubicBezTo>
                  <a:cubicBezTo>
                    <a:pt x="68" y="479"/>
                    <a:pt x="0" y="1000"/>
                    <a:pt x="201" y="1474"/>
                  </a:cubicBezTo>
                  <a:cubicBezTo>
                    <a:pt x="518" y="2221"/>
                    <a:pt x="1380" y="2571"/>
                    <a:pt x="2128" y="2254"/>
                  </a:cubicBezTo>
                  <a:cubicBezTo>
                    <a:pt x="2861" y="1944"/>
                    <a:pt x="3211" y="1108"/>
                    <a:pt x="2926" y="371"/>
                  </a:cubicBezTo>
                  <a:cubicBezTo>
                    <a:pt x="2625" y="460"/>
                    <a:pt x="2127" y="519"/>
                    <a:pt x="1543" y="242"/>
                  </a:cubicBezTo>
                  <a:close/>
                </a:path>
              </a:pathLst>
            </a:custGeom>
            <a:solidFill>
              <a:srgbClr val="00B1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68" name="Freeform 2777"/>
            <p:cNvSpPr>
              <a:spLocks/>
            </p:cNvSpPr>
            <p:nvPr userDrawn="1"/>
          </p:nvSpPr>
          <p:spPr bwMode="auto">
            <a:xfrm>
              <a:off x="4642134" y="822012"/>
              <a:ext cx="536043" cy="529917"/>
            </a:xfrm>
            <a:custGeom>
              <a:avLst/>
              <a:gdLst>
                <a:gd name="T0" fmla="*/ 21 w 899"/>
                <a:gd name="T1" fmla="*/ 105 h 892"/>
                <a:gd name="T2" fmla="*/ 206 w 899"/>
                <a:gd name="T3" fmla="*/ 341 h 892"/>
                <a:gd name="T4" fmla="*/ 202 w 899"/>
                <a:gd name="T5" fmla="*/ 415 h 892"/>
                <a:gd name="T6" fmla="*/ 229 w 899"/>
                <a:gd name="T7" fmla="*/ 459 h 892"/>
                <a:gd name="T8" fmla="*/ 286 w 899"/>
                <a:gd name="T9" fmla="*/ 509 h 892"/>
                <a:gd name="T10" fmla="*/ 295 w 899"/>
                <a:gd name="T11" fmla="*/ 562 h 892"/>
                <a:gd name="T12" fmla="*/ 290 w 899"/>
                <a:gd name="T13" fmla="*/ 641 h 892"/>
                <a:gd name="T14" fmla="*/ 319 w 899"/>
                <a:gd name="T15" fmla="*/ 717 h 892"/>
                <a:gd name="T16" fmla="*/ 445 w 899"/>
                <a:gd name="T17" fmla="*/ 834 h 892"/>
                <a:gd name="T18" fmla="*/ 544 w 899"/>
                <a:gd name="T19" fmla="*/ 851 h 892"/>
                <a:gd name="T20" fmla="*/ 568 w 899"/>
                <a:gd name="T21" fmla="*/ 781 h 892"/>
                <a:gd name="T22" fmla="*/ 588 w 899"/>
                <a:gd name="T23" fmla="*/ 711 h 892"/>
                <a:gd name="T24" fmla="*/ 626 w 899"/>
                <a:gd name="T25" fmla="*/ 651 h 892"/>
                <a:gd name="T26" fmla="*/ 686 w 899"/>
                <a:gd name="T27" fmla="*/ 603 h 892"/>
                <a:gd name="T28" fmla="*/ 711 w 899"/>
                <a:gd name="T29" fmla="*/ 573 h 892"/>
                <a:gd name="T30" fmla="*/ 722 w 899"/>
                <a:gd name="T31" fmla="*/ 540 h 892"/>
                <a:gd name="T32" fmla="*/ 732 w 899"/>
                <a:gd name="T33" fmla="*/ 508 h 892"/>
                <a:gd name="T34" fmla="*/ 758 w 899"/>
                <a:gd name="T35" fmla="*/ 482 h 892"/>
                <a:gd name="T36" fmla="*/ 810 w 899"/>
                <a:gd name="T37" fmla="*/ 436 h 892"/>
                <a:gd name="T38" fmla="*/ 827 w 899"/>
                <a:gd name="T39" fmla="*/ 381 h 892"/>
                <a:gd name="T40" fmla="*/ 831 w 899"/>
                <a:gd name="T41" fmla="*/ 314 h 892"/>
                <a:gd name="T42" fmla="*/ 850 w 899"/>
                <a:gd name="T43" fmla="*/ 239 h 892"/>
                <a:gd name="T44" fmla="*/ 879 w 899"/>
                <a:gd name="T45" fmla="*/ 172 h 892"/>
                <a:gd name="T46" fmla="*/ 897 w 899"/>
                <a:gd name="T47" fmla="*/ 104 h 892"/>
                <a:gd name="T48" fmla="*/ 898 w 899"/>
                <a:gd name="T49" fmla="*/ 74 h 892"/>
                <a:gd name="T50" fmla="*/ 0 w 899"/>
                <a:gd name="T51" fmla="*/ 103 h 892"/>
                <a:gd name="T52" fmla="*/ 21 w 899"/>
                <a:gd name="T53" fmla="*/ 105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99" h="892">
                  <a:moveTo>
                    <a:pt x="21" y="105"/>
                  </a:moveTo>
                  <a:cubicBezTo>
                    <a:pt x="105" y="162"/>
                    <a:pt x="204" y="228"/>
                    <a:pt x="206" y="341"/>
                  </a:cubicBezTo>
                  <a:cubicBezTo>
                    <a:pt x="206" y="365"/>
                    <a:pt x="199" y="390"/>
                    <a:pt x="202" y="415"/>
                  </a:cubicBezTo>
                  <a:cubicBezTo>
                    <a:pt x="204" y="434"/>
                    <a:pt x="215" y="447"/>
                    <a:pt x="229" y="459"/>
                  </a:cubicBezTo>
                  <a:cubicBezTo>
                    <a:pt x="249" y="475"/>
                    <a:pt x="272" y="487"/>
                    <a:pt x="286" y="509"/>
                  </a:cubicBezTo>
                  <a:cubicBezTo>
                    <a:pt x="297" y="525"/>
                    <a:pt x="296" y="544"/>
                    <a:pt x="295" y="562"/>
                  </a:cubicBezTo>
                  <a:cubicBezTo>
                    <a:pt x="292" y="588"/>
                    <a:pt x="287" y="614"/>
                    <a:pt x="290" y="641"/>
                  </a:cubicBezTo>
                  <a:cubicBezTo>
                    <a:pt x="293" y="668"/>
                    <a:pt x="304" y="694"/>
                    <a:pt x="319" y="717"/>
                  </a:cubicBezTo>
                  <a:cubicBezTo>
                    <a:pt x="352" y="764"/>
                    <a:pt x="399" y="801"/>
                    <a:pt x="445" y="834"/>
                  </a:cubicBezTo>
                  <a:cubicBezTo>
                    <a:pt x="472" y="853"/>
                    <a:pt x="516" y="892"/>
                    <a:pt x="544" y="851"/>
                  </a:cubicBezTo>
                  <a:cubicBezTo>
                    <a:pt x="557" y="831"/>
                    <a:pt x="562" y="804"/>
                    <a:pt x="568" y="781"/>
                  </a:cubicBezTo>
                  <a:cubicBezTo>
                    <a:pt x="574" y="757"/>
                    <a:pt x="579" y="734"/>
                    <a:pt x="588" y="711"/>
                  </a:cubicBezTo>
                  <a:cubicBezTo>
                    <a:pt x="597" y="689"/>
                    <a:pt x="608" y="667"/>
                    <a:pt x="626" y="651"/>
                  </a:cubicBezTo>
                  <a:cubicBezTo>
                    <a:pt x="645" y="634"/>
                    <a:pt x="667" y="621"/>
                    <a:pt x="686" y="603"/>
                  </a:cubicBezTo>
                  <a:cubicBezTo>
                    <a:pt x="695" y="594"/>
                    <a:pt x="704" y="585"/>
                    <a:pt x="711" y="573"/>
                  </a:cubicBezTo>
                  <a:cubicBezTo>
                    <a:pt x="716" y="563"/>
                    <a:pt x="720" y="552"/>
                    <a:pt x="722" y="540"/>
                  </a:cubicBezTo>
                  <a:cubicBezTo>
                    <a:pt x="725" y="529"/>
                    <a:pt x="727" y="518"/>
                    <a:pt x="732" y="508"/>
                  </a:cubicBezTo>
                  <a:cubicBezTo>
                    <a:pt x="738" y="496"/>
                    <a:pt x="747" y="489"/>
                    <a:pt x="758" y="482"/>
                  </a:cubicBezTo>
                  <a:cubicBezTo>
                    <a:pt x="778" y="470"/>
                    <a:pt x="797" y="457"/>
                    <a:pt x="810" y="436"/>
                  </a:cubicBezTo>
                  <a:cubicBezTo>
                    <a:pt x="821" y="419"/>
                    <a:pt x="825" y="401"/>
                    <a:pt x="827" y="381"/>
                  </a:cubicBezTo>
                  <a:cubicBezTo>
                    <a:pt x="829" y="359"/>
                    <a:pt x="828" y="336"/>
                    <a:pt x="831" y="314"/>
                  </a:cubicBezTo>
                  <a:cubicBezTo>
                    <a:pt x="834" y="288"/>
                    <a:pt x="841" y="263"/>
                    <a:pt x="850" y="239"/>
                  </a:cubicBezTo>
                  <a:cubicBezTo>
                    <a:pt x="859" y="216"/>
                    <a:pt x="870" y="195"/>
                    <a:pt x="879" y="172"/>
                  </a:cubicBezTo>
                  <a:cubicBezTo>
                    <a:pt x="888" y="150"/>
                    <a:pt x="894" y="127"/>
                    <a:pt x="897" y="104"/>
                  </a:cubicBezTo>
                  <a:cubicBezTo>
                    <a:pt x="898" y="94"/>
                    <a:pt x="899" y="84"/>
                    <a:pt x="898" y="74"/>
                  </a:cubicBezTo>
                  <a:cubicBezTo>
                    <a:pt x="610" y="0"/>
                    <a:pt x="300" y="5"/>
                    <a:pt x="0" y="103"/>
                  </a:cubicBezTo>
                  <a:cubicBezTo>
                    <a:pt x="5" y="109"/>
                    <a:pt x="14" y="111"/>
                    <a:pt x="21" y="105"/>
                  </a:cubicBezTo>
                  <a:close/>
                </a:path>
              </a:pathLst>
            </a:custGeom>
            <a:solidFill>
              <a:srgbClr val="16A8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69" name="Freeform 2778"/>
            <p:cNvSpPr>
              <a:spLocks/>
            </p:cNvSpPr>
            <p:nvPr userDrawn="1"/>
          </p:nvSpPr>
          <p:spPr bwMode="auto">
            <a:xfrm>
              <a:off x="5132230" y="920031"/>
              <a:ext cx="840822" cy="1505516"/>
            </a:xfrm>
            <a:custGeom>
              <a:avLst/>
              <a:gdLst>
                <a:gd name="T0" fmla="*/ 1160 w 1410"/>
                <a:gd name="T1" fmla="*/ 842 h 2536"/>
                <a:gd name="T2" fmla="*/ 336 w 1410"/>
                <a:gd name="T3" fmla="*/ 0 h 2536"/>
                <a:gd name="T4" fmla="*/ 253 w 1410"/>
                <a:gd name="T5" fmla="*/ 125 h 2536"/>
                <a:gd name="T6" fmla="*/ 230 w 1410"/>
                <a:gd name="T7" fmla="*/ 283 h 2536"/>
                <a:gd name="T8" fmla="*/ 139 w 1410"/>
                <a:gd name="T9" fmla="*/ 434 h 2536"/>
                <a:gd name="T10" fmla="*/ 164 w 1410"/>
                <a:gd name="T11" fmla="*/ 591 h 2536"/>
                <a:gd name="T12" fmla="*/ 182 w 1410"/>
                <a:gd name="T13" fmla="*/ 595 h 2536"/>
                <a:gd name="T14" fmla="*/ 218 w 1410"/>
                <a:gd name="T15" fmla="*/ 543 h 2536"/>
                <a:gd name="T16" fmla="*/ 265 w 1410"/>
                <a:gd name="T17" fmla="*/ 571 h 2536"/>
                <a:gd name="T18" fmla="*/ 278 w 1410"/>
                <a:gd name="T19" fmla="*/ 633 h 2536"/>
                <a:gd name="T20" fmla="*/ 375 w 1410"/>
                <a:gd name="T21" fmla="*/ 650 h 2536"/>
                <a:gd name="T22" fmla="*/ 423 w 1410"/>
                <a:gd name="T23" fmla="*/ 555 h 2536"/>
                <a:gd name="T24" fmla="*/ 460 w 1410"/>
                <a:gd name="T25" fmla="*/ 507 h 2536"/>
                <a:gd name="T26" fmla="*/ 474 w 1410"/>
                <a:gd name="T27" fmla="*/ 521 h 2536"/>
                <a:gd name="T28" fmla="*/ 364 w 1410"/>
                <a:gd name="T29" fmla="*/ 735 h 2536"/>
                <a:gd name="T30" fmla="*/ 298 w 1410"/>
                <a:gd name="T31" fmla="*/ 739 h 2536"/>
                <a:gd name="T32" fmla="*/ 190 w 1410"/>
                <a:gd name="T33" fmla="*/ 863 h 2536"/>
                <a:gd name="T34" fmla="*/ 126 w 1410"/>
                <a:gd name="T35" fmla="*/ 926 h 2536"/>
                <a:gd name="T36" fmla="*/ 110 w 1410"/>
                <a:gd name="T37" fmla="*/ 1008 h 2536"/>
                <a:gd name="T38" fmla="*/ 146 w 1410"/>
                <a:gd name="T39" fmla="*/ 1053 h 2536"/>
                <a:gd name="T40" fmla="*/ 112 w 1410"/>
                <a:gd name="T41" fmla="*/ 1128 h 2536"/>
                <a:gd name="T42" fmla="*/ 38 w 1410"/>
                <a:gd name="T43" fmla="*/ 1177 h 2536"/>
                <a:gd name="T44" fmla="*/ 73 w 1410"/>
                <a:gd name="T45" fmla="*/ 1320 h 2536"/>
                <a:gd name="T46" fmla="*/ 220 w 1410"/>
                <a:gd name="T47" fmla="*/ 1269 h 2536"/>
                <a:gd name="T48" fmla="*/ 263 w 1410"/>
                <a:gd name="T49" fmla="*/ 1154 h 2536"/>
                <a:gd name="T50" fmla="*/ 364 w 1410"/>
                <a:gd name="T51" fmla="*/ 1115 h 2536"/>
                <a:gd name="T52" fmla="*/ 425 w 1410"/>
                <a:gd name="T53" fmla="*/ 1188 h 2536"/>
                <a:gd name="T54" fmla="*/ 515 w 1410"/>
                <a:gd name="T55" fmla="*/ 1172 h 2536"/>
                <a:gd name="T56" fmla="*/ 544 w 1410"/>
                <a:gd name="T57" fmla="*/ 1184 h 2536"/>
                <a:gd name="T58" fmla="*/ 574 w 1410"/>
                <a:gd name="T59" fmla="*/ 1125 h 2536"/>
                <a:gd name="T60" fmla="*/ 520 w 1410"/>
                <a:gd name="T61" fmla="*/ 1065 h 2536"/>
                <a:gd name="T62" fmla="*/ 509 w 1410"/>
                <a:gd name="T63" fmla="*/ 992 h 2536"/>
                <a:gd name="T64" fmla="*/ 596 w 1410"/>
                <a:gd name="T65" fmla="*/ 1039 h 2536"/>
                <a:gd name="T66" fmla="*/ 656 w 1410"/>
                <a:gd name="T67" fmla="*/ 1135 h 2536"/>
                <a:gd name="T68" fmla="*/ 748 w 1410"/>
                <a:gd name="T69" fmla="*/ 1075 h 2536"/>
                <a:gd name="T70" fmla="*/ 874 w 1410"/>
                <a:gd name="T71" fmla="*/ 1149 h 2536"/>
                <a:gd name="T72" fmla="*/ 809 w 1410"/>
                <a:gd name="T73" fmla="*/ 1293 h 2536"/>
                <a:gd name="T74" fmla="*/ 629 w 1410"/>
                <a:gd name="T75" fmla="*/ 1268 h 2536"/>
                <a:gd name="T76" fmla="*/ 484 w 1410"/>
                <a:gd name="T77" fmla="*/ 1304 h 2536"/>
                <a:gd name="T78" fmla="*/ 452 w 1410"/>
                <a:gd name="T79" fmla="*/ 1265 h 2536"/>
                <a:gd name="T80" fmla="*/ 363 w 1410"/>
                <a:gd name="T81" fmla="*/ 1275 h 2536"/>
                <a:gd name="T82" fmla="*/ 173 w 1410"/>
                <a:gd name="T83" fmla="*/ 1418 h 2536"/>
                <a:gd name="T84" fmla="*/ 83 w 1410"/>
                <a:gd name="T85" fmla="*/ 1631 h 2536"/>
                <a:gd name="T86" fmla="*/ 72 w 1410"/>
                <a:gd name="T87" fmla="*/ 1706 h 2536"/>
                <a:gd name="T88" fmla="*/ 87 w 1410"/>
                <a:gd name="T89" fmla="*/ 1790 h 2536"/>
                <a:gd name="T90" fmla="*/ 66 w 1410"/>
                <a:gd name="T91" fmla="*/ 1905 h 2536"/>
                <a:gd name="T92" fmla="*/ 113 w 1410"/>
                <a:gd name="T93" fmla="*/ 1998 h 2536"/>
                <a:gd name="T94" fmla="*/ 449 w 1410"/>
                <a:gd name="T95" fmla="*/ 2027 h 2536"/>
                <a:gd name="T96" fmla="*/ 531 w 1410"/>
                <a:gd name="T97" fmla="*/ 1968 h 2536"/>
                <a:gd name="T98" fmla="*/ 626 w 1410"/>
                <a:gd name="T99" fmla="*/ 1973 h 2536"/>
                <a:gd name="T100" fmla="*/ 620 w 1410"/>
                <a:gd name="T101" fmla="*/ 2116 h 2536"/>
                <a:gd name="T102" fmla="*/ 647 w 1410"/>
                <a:gd name="T103" fmla="*/ 2247 h 2536"/>
                <a:gd name="T104" fmla="*/ 686 w 1410"/>
                <a:gd name="T105" fmla="*/ 2250 h 2536"/>
                <a:gd name="T106" fmla="*/ 760 w 1410"/>
                <a:gd name="T107" fmla="*/ 2325 h 2536"/>
                <a:gd name="T108" fmla="*/ 788 w 1410"/>
                <a:gd name="T109" fmla="*/ 2432 h 2536"/>
                <a:gd name="T110" fmla="*/ 885 w 1410"/>
                <a:gd name="T111" fmla="*/ 2536 h 2536"/>
                <a:gd name="T112" fmla="*/ 1160 w 1410"/>
                <a:gd name="T113" fmla="*/ 842 h 2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10" h="2536">
                  <a:moveTo>
                    <a:pt x="1160" y="842"/>
                  </a:moveTo>
                  <a:cubicBezTo>
                    <a:pt x="995" y="451"/>
                    <a:pt x="694" y="160"/>
                    <a:pt x="336" y="0"/>
                  </a:cubicBezTo>
                  <a:cubicBezTo>
                    <a:pt x="286" y="18"/>
                    <a:pt x="261" y="73"/>
                    <a:pt x="253" y="125"/>
                  </a:cubicBezTo>
                  <a:cubicBezTo>
                    <a:pt x="245" y="178"/>
                    <a:pt x="249" y="233"/>
                    <a:pt x="230" y="283"/>
                  </a:cubicBezTo>
                  <a:cubicBezTo>
                    <a:pt x="210" y="338"/>
                    <a:pt x="165" y="381"/>
                    <a:pt x="139" y="434"/>
                  </a:cubicBezTo>
                  <a:cubicBezTo>
                    <a:pt x="112" y="486"/>
                    <a:pt x="112" y="563"/>
                    <a:pt x="164" y="591"/>
                  </a:cubicBezTo>
                  <a:cubicBezTo>
                    <a:pt x="169" y="594"/>
                    <a:pt x="176" y="596"/>
                    <a:pt x="182" y="595"/>
                  </a:cubicBezTo>
                  <a:cubicBezTo>
                    <a:pt x="204" y="591"/>
                    <a:pt x="200" y="556"/>
                    <a:pt x="218" y="543"/>
                  </a:cubicBezTo>
                  <a:cubicBezTo>
                    <a:pt x="236" y="531"/>
                    <a:pt x="259" y="550"/>
                    <a:pt x="265" y="571"/>
                  </a:cubicBezTo>
                  <a:cubicBezTo>
                    <a:pt x="271" y="591"/>
                    <a:pt x="269" y="614"/>
                    <a:pt x="278" y="633"/>
                  </a:cubicBezTo>
                  <a:cubicBezTo>
                    <a:pt x="295" y="666"/>
                    <a:pt x="344" y="671"/>
                    <a:pt x="375" y="650"/>
                  </a:cubicBezTo>
                  <a:cubicBezTo>
                    <a:pt x="405" y="630"/>
                    <a:pt x="419" y="592"/>
                    <a:pt x="423" y="555"/>
                  </a:cubicBezTo>
                  <a:cubicBezTo>
                    <a:pt x="426" y="531"/>
                    <a:pt x="438" y="498"/>
                    <a:pt x="460" y="507"/>
                  </a:cubicBezTo>
                  <a:cubicBezTo>
                    <a:pt x="466" y="509"/>
                    <a:pt x="470" y="515"/>
                    <a:pt x="474" y="521"/>
                  </a:cubicBezTo>
                  <a:cubicBezTo>
                    <a:pt x="524" y="603"/>
                    <a:pt x="460" y="728"/>
                    <a:pt x="364" y="735"/>
                  </a:cubicBezTo>
                  <a:cubicBezTo>
                    <a:pt x="342" y="736"/>
                    <a:pt x="319" y="733"/>
                    <a:pt x="298" y="739"/>
                  </a:cubicBezTo>
                  <a:cubicBezTo>
                    <a:pt x="244" y="755"/>
                    <a:pt x="227" y="821"/>
                    <a:pt x="190" y="863"/>
                  </a:cubicBezTo>
                  <a:cubicBezTo>
                    <a:pt x="171" y="886"/>
                    <a:pt x="145" y="903"/>
                    <a:pt x="126" y="926"/>
                  </a:cubicBezTo>
                  <a:cubicBezTo>
                    <a:pt x="107" y="949"/>
                    <a:pt x="95" y="983"/>
                    <a:pt x="110" y="1008"/>
                  </a:cubicBezTo>
                  <a:cubicBezTo>
                    <a:pt x="120" y="1025"/>
                    <a:pt x="139" y="1035"/>
                    <a:pt x="146" y="1053"/>
                  </a:cubicBezTo>
                  <a:cubicBezTo>
                    <a:pt x="158" y="1080"/>
                    <a:pt x="137" y="1111"/>
                    <a:pt x="112" y="1128"/>
                  </a:cubicBezTo>
                  <a:cubicBezTo>
                    <a:pt x="87" y="1145"/>
                    <a:pt x="57" y="1155"/>
                    <a:pt x="38" y="1177"/>
                  </a:cubicBezTo>
                  <a:cubicBezTo>
                    <a:pt x="0" y="1220"/>
                    <a:pt x="21" y="1296"/>
                    <a:pt x="73" y="1320"/>
                  </a:cubicBezTo>
                  <a:cubicBezTo>
                    <a:pt x="124" y="1344"/>
                    <a:pt x="191" y="1318"/>
                    <a:pt x="220" y="1269"/>
                  </a:cubicBezTo>
                  <a:cubicBezTo>
                    <a:pt x="240" y="1233"/>
                    <a:pt x="244" y="1190"/>
                    <a:pt x="263" y="1154"/>
                  </a:cubicBezTo>
                  <a:cubicBezTo>
                    <a:pt x="282" y="1118"/>
                    <a:pt x="331" y="1090"/>
                    <a:pt x="364" y="1115"/>
                  </a:cubicBezTo>
                  <a:cubicBezTo>
                    <a:pt x="390" y="1135"/>
                    <a:pt x="394" y="1179"/>
                    <a:pt x="425" y="1188"/>
                  </a:cubicBezTo>
                  <a:cubicBezTo>
                    <a:pt x="455" y="1196"/>
                    <a:pt x="485" y="1164"/>
                    <a:pt x="515" y="1172"/>
                  </a:cubicBezTo>
                  <a:cubicBezTo>
                    <a:pt x="525" y="1175"/>
                    <a:pt x="533" y="1183"/>
                    <a:pt x="544" y="1184"/>
                  </a:cubicBezTo>
                  <a:cubicBezTo>
                    <a:pt x="571" y="1188"/>
                    <a:pt x="586" y="1150"/>
                    <a:pt x="574" y="1125"/>
                  </a:cubicBezTo>
                  <a:cubicBezTo>
                    <a:pt x="563" y="1100"/>
                    <a:pt x="538" y="1085"/>
                    <a:pt x="520" y="1065"/>
                  </a:cubicBezTo>
                  <a:cubicBezTo>
                    <a:pt x="501" y="1045"/>
                    <a:pt x="490" y="1011"/>
                    <a:pt x="509" y="992"/>
                  </a:cubicBezTo>
                  <a:cubicBezTo>
                    <a:pt x="537" y="964"/>
                    <a:pt x="583" y="1002"/>
                    <a:pt x="596" y="1039"/>
                  </a:cubicBezTo>
                  <a:cubicBezTo>
                    <a:pt x="609" y="1077"/>
                    <a:pt x="618" y="1125"/>
                    <a:pt x="656" y="1135"/>
                  </a:cubicBezTo>
                  <a:cubicBezTo>
                    <a:pt x="694" y="1145"/>
                    <a:pt x="727" y="1108"/>
                    <a:pt x="748" y="1075"/>
                  </a:cubicBezTo>
                  <a:cubicBezTo>
                    <a:pt x="770" y="1122"/>
                    <a:pt x="823" y="1153"/>
                    <a:pt x="874" y="1149"/>
                  </a:cubicBezTo>
                  <a:cubicBezTo>
                    <a:pt x="907" y="1202"/>
                    <a:pt x="871" y="1283"/>
                    <a:pt x="809" y="1293"/>
                  </a:cubicBezTo>
                  <a:cubicBezTo>
                    <a:pt x="748" y="1303"/>
                    <a:pt x="688" y="1253"/>
                    <a:pt x="629" y="1268"/>
                  </a:cubicBezTo>
                  <a:cubicBezTo>
                    <a:pt x="578" y="1281"/>
                    <a:pt x="525" y="1338"/>
                    <a:pt x="484" y="1304"/>
                  </a:cubicBezTo>
                  <a:cubicBezTo>
                    <a:pt x="471" y="1293"/>
                    <a:pt x="466" y="1276"/>
                    <a:pt x="452" y="1265"/>
                  </a:cubicBezTo>
                  <a:cubicBezTo>
                    <a:pt x="427" y="1245"/>
                    <a:pt x="391" y="1260"/>
                    <a:pt x="363" y="1275"/>
                  </a:cubicBezTo>
                  <a:cubicBezTo>
                    <a:pt x="293" y="1314"/>
                    <a:pt x="222" y="1355"/>
                    <a:pt x="173" y="1418"/>
                  </a:cubicBezTo>
                  <a:cubicBezTo>
                    <a:pt x="126" y="1479"/>
                    <a:pt x="104" y="1556"/>
                    <a:pt x="83" y="1631"/>
                  </a:cubicBezTo>
                  <a:cubicBezTo>
                    <a:pt x="77" y="1655"/>
                    <a:pt x="70" y="1681"/>
                    <a:pt x="72" y="1706"/>
                  </a:cubicBezTo>
                  <a:cubicBezTo>
                    <a:pt x="74" y="1735"/>
                    <a:pt x="87" y="1762"/>
                    <a:pt x="87" y="1790"/>
                  </a:cubicBezTo>
                  <a:cubicBezTo>
                    <a:pt x="88" y="1829"/>
                    <a:pt x="65" y="1866"/>
                    <a:pt x="66" y="1905"/>
                  </a:cubicBezTo>
                  <a:cubicBezTo>
                    <a:pt x="67" y="1940"/>
                    <a:pt x="88" y="1973"/>
                    <a:pt x="113" y="1998"/>
                  </a:cubicBezTo>
                  <a:cubicBezTo>
                    <a:pt x="199" y="2085"/>
                    <a:pt x="349" y="2098"/>
                    <a:pt x="449" y="2027"/>
                  </a:cubicBezTo>
                  <a:cubicBezTo>
                    <a:pt x="476" y="2008"/>
                    <a:pt x="500" y="1983"/>
                    <a:pt x="531" y="1968"/>
                  </a:cubicBezTo>
                  <a:cubicBezTo>
                    <a:pt x="561" y="1953"/>
                    <a:pt x="601" y="1950"/>
                    <a:pt x="626" y="1973"/>
                  </a:cubicBezTo>
                  <a:cubicBezTo>
                    <a:pt x="662" y="2008"/>
                    <a:pt x="639" y="2069"/>
                    <a:pt x="620" y="2116"/>
                  </a:cubicBezTo>
                  <a:cubicBezTo>
                    <a:pt x="600" y="2163"/>
                    <a:pt x="598" y="2234"/>
                    <a:pt x="647" y="2247"/>
                  </a:cubicBezTo>
                  <a:cubicBezTo>
                    <a:pt x="659" y="2250"/>
                    <a:pt x="673" y="2248"/>
                    <a:pt x="686" y="2250"/>
                  </a:cubicBezTo>
                  <a:cubicBezTo>
                    <a:pt x="722" y="2255"/>
                    <a:pt x="748" y="2290"/>
                    <a:pt x="760" y="2325"/>
                  </a:cubicBezTo>
                  <a:cubicBezTo>
                    <a:pt x="772" y="2360"/>
                    <a:pt x="775" y="2398"/>
                    <a:pt x="788" y="2432"/>
                  </a:cubicBezTo>
                  <a:cubicBezTo>
                    <a:pt x="804" y="2479"/>
                    <a:pt x="841" y="2514"/>
                    <a:pt x="885" y="2536"/>
                  </a:cubicBezTo>
                  <a:cubicBezTo>
                    <a:pt x="1282" y="2085"/>
                    <a:pt x="1410" y="1431"/>
                    <a:pt x="1160" y="842"/>
                  </a:cubicBezTo>
                  <a:close/>
                </a:path>
              </a:pathLst>
            </a:custGeom>
            <a:solidFill>
              <a:srgbClr val="16A8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70" name="Freeform 2779"/>
            <p:cNvSpPr>
              <a:spLocks/>
            </p:cNvSpPr>
            <p:nvPr userDrawn="1"/>
          </p:nvSpPr>
          <p:spPr bwMode="auto">
            <a:xfrm>
              <a:off x="3982035" y="1085438"/>
              <a:ext cx="1222178" cy="1667860"/>
            </a:xfrm>
            <a:custGeom>
              <a:avLst/>
              <a:gdLst>
                <a:gd name="T0" fmla="*/ 1969 w 2052"/>
                <a:gd name="T1" fmla="*/ 2349 h 2808"/>
                <a:gd name="T2" fmla="*/ 2043 w 2052"/>
                <a:gd name="T3" fmla="*/ 2136 h 2808"/>
                <a:gd name="T4" fmla="*/ 1795 w 2052"/>
                <a:gd name="T5" fmla="*/ 1998 h 2808"/>
                <a:gd name="T6" fmla="*/ 1623 w 2052"/>
                <a:gd name="T7" fmla="*/ 1866 h 2808"/>
                <a:gd name="T8" fmla="*/ 1237 w 2052"/>
                <a:gd name="T9" fmla="*/ 1819 h 2808"/>
                <a:gd name="T10" fmla="*/ 1064 w 2052"/>
                <a:gd name="T11" fmla="*/ 1778 h 2808"/>
                <a:gd name="T12" fmla="*/ 964 w 2052"/>
                <a:gd name="T13" fmla="*/ 1659 h 2808"/>
                <a:gd name="T14" fmla="*/ 761 w 2052"/>
                <a:gd name="T15" fmla="*/ 1686 h 2808"/>
                <a:gd name="T16" fmla="*/ 959 w 2052"/>
                <a:gd name="T17" fmla="*/ 1506 h 2808"/>
                <a:gd name="T18" fmla="*/ 1054 w 2052"/>
                <a:gd name="T19" fmla="*/ 1481 h 2808"/>
                <a:gd name="T20" fmla="*/ 1095 w 2052"/>
                <a:gd name="T21" fmla="*/ 1370 h 2808"/>
                <a:gd name="T22" fmla="*/ 1276 w 2052"/>
                <a:gd name="T23" fmla="*/ 1069 h 2808"/>
                <a:gd name="T24" fmla="*/ 1381 w 2052"/>
                <a:gd name="T25" fmla="*/ 891 h 2808"/>
                <a:gd name="T26" fmla="*/ 1376 w 2052"/>
                <a:gd name="T27" fmla="*/ 733 h 2808"/>
                <a:gd name="T28" fmla="*/ 1143 w 2052"/>
                <a:gd name="T29" fmla="*/ 637 h 2808"/>
                <a:gd name="T30" fmla="*/ 1058 w 2052"/>
                <a:gd name="T31" fmla="*/ 482 h 2808"/>
                <a:gd name="T32" fmla="*/ 946 w 2052"/>
                <a:gd name="T33" fmla="*/ 700 h 2808"/>
                <a:gd name="T34" fmla="*/ 920 w 2052"/>
                <a:gd name="T35" fmla="*/ 894 h 2808"/>
                <a:gd name="T36" fmla="*/ 631 w 2052"/>
                <a:gd name="T37" fmla="*/ 679 h 2808"/>
                <a:gd name="T38" fmla="*/ 719 w 2052"/>
                <a:gd name="T39" fmla="*/ 494 h 2808"/>
                <a:gd name="T40" fmla="*/ 825 w 2052"/>
                <a:gd name="T41" fmla="*/ 307 h 2808"/>
                <a:gd name="T42" fmla="*/ 692 w 2052"/>
                <a:gd name="T43" fmla="*/ 211 h 2808"/>
                <a:gd name="T44" fmla="*/ 656 w 2052"/>
                <a:gd name="T45" fmla="*/ 63 h 2808"/>
                <a:gd name="T46" fmla="*/ 481 w 2052"/>
                <a:gd name="T47" fmla="*/ 39 h 2808"/>
                <a:gd name="T48" fmla="*/ 30 w 2052"/>
                <a:gd name="T49" fmla="*/ 1113 h 2808"/>
                <a:gd name="T50" fmla="*/ 101 w 2052"/>
                <a:gd name="T51" fmla="*/ 1283 h 2808"/>
                <a:gd name="T52" fmla="*/ 421 w 2052"/>
                <a:gd name="T53" fmla="*/ 1735 h 2808"/>
                <a:gd name="T54" fmla="*/ 482 w 2052"/>
                <a:gd name="T55" fmla="*/ 1716 h 2808"/>
                <a:gd name="T56" fmla="*/ 508 w 2052"/>
                <a:gd name="T57" fmla="*/ 1634 h 2808"/>
                <a:gd name="T58" fmla="*/ 769 w 2052"/>
                <a:gd name="T59" fmla="*/ 1808 h 2808"/>
                <a:gd name="T60" fmla="*/ 1051 w 2052"/>
                <a:gd name="T61" fmla="*/ 1954 h 2808"/>
                <a:gd name="T62" fmla="*/ 1021 w 2052"/>
                <a:gd name="T63" fmla="*/ 2105 h 2808"/>
                <a:gd name="T64" fmla="*/ 1025 w 2052"/>
                <a:gd name="T65" fmla="*/ 2490 h 2808"/>
                <a:gd name="T66" fmla="*/ 1292 w 2052"/>
                <a:gd name="T67" fmla="*/ 2769 h 2808"/>
                <a:gd name="T68" fmla="*/ 1743 w 2052"/>
                <a:gd name="T69" fmla="*/ 2710 h 2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52" h="2808">
                  <a:moveTo>
                    <a:pt x="1859" y="2500"/>
                  </a:moveTo>
                  <a:cubicBezTo>
                    <a:pt x="1904" y="2455"/>
                    <a:pt x="1964" y="2413"/>
                    <a:pt x="1969" y="2349"/>
                  </a:cubicBezTo>
                  <a:cubicBezTo>
                    <a:pt x="1970" y="2328"/>
                    <a:pt x="1965" y="2307"/>
                    <a:pt x="1968" y="2286"/>
                  </a:cubicBezTo>
                  <a:cubicBezTo>
                    <a:pt x="1975" y="2230"/>
                    <a:pt x="2032" y="2191"/>
                    <a:pt x="2043" y="2136"/>
                  </a:cubicBezTo>
                  <a:cubicBezTo>
                    <a:pt x="2052" y="2092"/>
                    <a:pt x="2026" y="2043"/>
                    <a:pt x="1984" y="2025"/>
                  </a:cubicBezTo>
                  <a:cubicBezTo>
                    <a:pt x="1924" y="2001"/>
                    <a:pt x="1846" y="2037"/>
                    <a:pt x="1795" y="1998"/>
                  </a:cubicBezTo>
                  <a:cubicBezTo>
                    <a:pt x="1776" y="1984"/>
                    <a:pt x="1765" y="1962"/>
                    <a:pt x="1751" y="1944"/>
                  </a:cubicBezTo>
                  <a:cubicBezTo>
                    <a:pt x="1721" y="1903"/>
                    <a:pt x="1674" y="1874"/>
                    <a:pt x="1623" y="1866"/>
                  </a:cubicBezTo>
                  <a:cubicBezTo>
                    <a:pt x="1539" y="1853"/>
                    <a:pt x="1448" y="1893"/>
                    <a:pt x="1370" y="1858"/>
                  </a:cubicBezTo>
                  <a:cubicBezTo>
                    <a:pt x="1326" y="1839"/>
                    <a:pt x="1280" y="1796"/>
                    <a:pt x="1237" y="1819"/>
                  </a:cubicBezTo>
                  <a:cubicBezTo>
                    <a:pt x="1197" y="1842"/>
                    <a:pt x="1182" y="1917"/>
                    <a:pt x="1137" y="1904"/>
                  </a:cubicBezTo>
                  <a:cubicBezTo>
                    <a:pt x="1087" y="1888"/>
                    <a:pt x="1116" y="1779"/>
                    <a:pt x="1064" y="1778"/>
                  </a:cubicBezTo>
                  <a:cubicBezTo>
                    <a:pt x="1049" y="1777"/>
                    <a:pt x="1035" y="1788"/>
                    <a:pt x="1020" y="1786"/>
                  </a:cubicBezTo>
                  <a:cubicBezTo>
                    <a:pt x="969" y="1780"/>
                    <a:pt x="1015" y="1664"/>
                    <a:pt x="964" y="1659"/>
                  </a:cubicBezTo>
                  <a:cubicBezTo>
                    <a:pt x="935" y="1656"/>
                    <a:pt x="926" y="1695"/>
                    <a:pt x="908" y="1718"/>
                  </a:cubicBezTo>
                  <a:cubicBezTo>
                    <a:pt x="873" y="1765"/>
                    <a:pt x="791" y="1737"/>
                    <a:pt x="761" y="1686"/>
                  </a:cubicBezTo>
                  <a:cubicBezTo>
                    <a:pt x="728" y="1630"/>
                    <a:pt x="736" y="1551"/>
                    <a:pt x="783" y="1506"/>
                  </a:cubicBezTo>
                  <a:cubicBezTo>
                    <a:pt x="830" y="1461"/>
                    <a:pt x="914" y="1459"/>
                    <a:pt x="959" y="1506"/>
                  </a:cubicBezTo>
                  <a:cubicBezTo>
                    <a:pt x="986" y="1534"/>
                    <a:pt x="1016" y="1579"/>
                    <a:pt x="1049" y="1559"/>
                  </a:cubicBezTo>
                  <a:cubicBezTo>
                    <a:pt x="1074" y="1545"/>
                    <a:pt x="1067" y="1507"/>
                    <a:pt x="1054" y="1481"/>
                  </a:cubicBezTo>
                  <a:cubicBezTo>
                    <a:pt x="1042" y="1455"/>
                    <a:pt x="1028" y="1422"/>
                    <a:pt x="1046" y="1400"/>
                  </a:cubicBezTo>
                  <a:cubicBezTo>
                    <a:pt x="1059" y="1385"/>
                    <a:pt x="1081" y="1383"/>
                    <a:pt x="1095" y="1370"/>
                  </a:cubicBezTo>
                  <a:cubicBezTo>
                    <a:pt x="1132" y="1336"/>
                    <a:pt x="1089" y="1274"/>
                    <a:pt x="1100" y="1226"/>
                  </a:cubicBezTo>
                  <a:cubicBezTo>
                    <a:pt x="1119" y="1146"/>
                    <a:pt x="1260" y="1149"/>
                    <a:pt x="1276" y="1069"/>
                  </a:cubicBezTo>
                  <a:cubicBezTo>
                    <a:pt x="1285" y="1025"/>
                    <a:pt x="1247" y="979"/>
                    <a:pt x="1264" y="938"/>
                  </a:cubicBezTo>
                  <a:cubicBezTo>
                    <a:pt x="1281" y="897"/>
                    <a:pt x="1336" y="893"/>
                    <a:pt x="1381" y="891"/>
                  </a:cubicBezTo>
                  <a:cubicBezTo>
                    <a:pt x="1426" y="889"/>
                    <a:pt x="1482" y="869"/>
                    <a:pt x="1482" y="824"/>
                  </a:cubicBezTo>
                  <a:cubicBezTo>
                    <a:pt x="1481" y="776"/>
                    <a:pt x="1416" y="762"/>
                    <a:pt x="1376" y="733"/>
                  </a:cubicBezTo>
                  <a:cubicBezTo>
                    <a:pt x="1331" y="701"/>
                    <a:pt x="1305" y="634"/>
                    <a:pt x="1250" y="630"/>
                  </a:cubicBezTo>
                  <a:cubicBezTo>
                    <a:pt x="1214" y="627"/>
                    <a:pt x="1175" y="653"/>
                    <a:pt x="1143" y="637"/>
                  </a:cubicBezTo>
                  <a:cubicBezTo>
                    <a:pt x="1115" y="622"/>
                    <a:pt x="1111" y="585"/>
                    <a:pt x="1107" y="554"/>
                  </a:cubicBezTo>
                  <a:cubicBezTo>
                    <a:pt x="1103" y="523"/>
                    <a:pt x="1089" y="485"/>
                    <a:pt x="1058" y="482"/>
                  </a:cubicBezTo>
                  <a:cubicBezTo>
                    <a:pt x="1030" y="479"/>
                    <a:pt x="1010" y="506"/>
                    <a:pt x="995" y="529"/>
                  </a:cubicBezTo>
                  <a:cubicBezTo>
                    <a:pt x="962" y="581"/>
                    <a:pt x="928" y="642"/>
                    <a:pt x="946" y="700"/>
                  </a:cubicBezTo>
                  <a:cubicBezTo>
                    <a:pt x="953" y="727"/>
                    <a:pt x="971" y="750"/>
                    <a:pt x="982" y="776"/>
                  </a:cubicBezTo>
                  <a:cubicBezTo>
                    <a:pt x="1001" y="826"/>
                    <a:pt x="973" y="900"/>
                    <a:pt x="920" y="894"/>
                  </a:cubicBezTo>
                  <a:cubicBezTo>
                    <a:pt x="844" y="886"/>
                    <a:pt x="860" y="752"/>
                    <a:pt x="793" y="716"/>
                  </a:cubicBezTo>
                  <a:cubicBezTo>
                    <a:pt x="743" y="688"/>
                    <a:pt x="664" y="726"/>
                    <a:pt x="631" y="679"/>
                  </a:cubicBezTo>
                  <a:cubicBezTo>
                    <a:pt x="611" y="649"/>
                    <a:pt x="629" y="608"/>
                    <a:pt x="654" y="580"/>
                  </a:cubicBezTo>
                  <a:cubicBezTo>
                    <a:pt x="679" y="553"/>
                    <a:pt x="710" y="529"/>
                    <a:pt x="719" y="494"/>
                  </a:cubicBezTo>
                  <a:cubicBezTo>
                    <a:pt x="725" y="466"/>
                    <a:pt x="716" y="435"/>
                    <a:pt x="726" y="408"/>
                  </a:cubicBezTo>
                  <a:cubicBezTo>
                    <a:pt x="743" y="363"/>
                    <a:pt x="802" y="349"/>
                    <a:pt x="825" y="307"/>
                  </a:cubicBezTo>
                  <a:cubicBezTo>
                    <a:pt x="852" y="258"/>
                    <a:pt x="799" y="187"/>
                    <a:pt x="744" y="200"/>
                  </a:cubicBezTo>
                  <a:cubicBezTo>
                    <a:pt x="726" y="204"/>
                    <a:pt x="710" y="214"/>
                    <a:pt x="692" y="211"/>
                  </a:cubicBezTo>
                  <a:cubicBezTo>
                    <a:pt x="665" y="207"/>
                    <a:pt x="653" y="174"/>
                    <a:pt x="654" y="146"/>
                  </a:cubicBezTo>
                  <a:cubicBezTo>
                    <a:pt x="655" y="118"/>
                    <a:pt x="663" y="90"/>
                    <a:pt x="656" y="63"/>
                  </a:cubicBezTo>
                  <a:cubicBezTo>
                    <a:pt x="643" y="20"/>
                    <a:pt x="588" y="0"/>
                    <a:pt x="544" y="10"/>
                  </a:cubicBezTo>
                  <a:cubicBezTo>
                    <a:pt x="521" y="15"/>
                    <a:pt x="500" y="26"/>
                    <a:pt x="481" y="39"/>
                  </a:cubicBezTo>
                  <a:cubicBezTo>
                    <a:pt x="195" y="319"/>
                    <a:pt x="24" y="698"/>
                    <a:pt x="0" y="1096"/>
                  </a:cubicBezTo>
                  <a:cubicBezTo>
                    <a:pt x="9" y="1103"/>
                    <a:pt x="18" y="1109"/>
                    <a:pt x="30" y="1113"/>
                  </a:cubicBezTo>
                  <a:cubicBezTo>
                    <a:pt x="45" y="1118"/>
                    <a:pt x="62" y="1118"/>
                    <a:pt x="76" y="1125"/>
                  </a:cubicBezTo>
                  <a:cubicBezTo>
                    <a:pt x="127" y="1151"/>
                    <a:pt x="105" y="1226"/>
                    <a:pt x="101" y="1283"/>
                  </a:cubicBezTo>
                  <a:cubicBezTo>
                    <a:pt x="93" y="1389"/>
                    <a:pt x="172" y="1478"/>
                    <a:pt x="245" y="1554"/>
                  </a:cubicBezTo>
                  <a:cubicBezTo>
                    <a:pt x="304" y="1614"/>
                    <a:pt x="362" y="1675"/>
                    <a:pt x="421" y="1735"/>
                  </a:cubicBezTo>
                  <a:cubicBezTo>
                    <a:pt x="440" y="1755"/>
                    <a:pt x="481" y="1771"/>
                    <a:pt x="489" y="1744"/>
                  </a:cubicBezTo>
                  <a:cubicBezTo>
                    <a:pt x="491" y="1735"/>
                    <a:pt x="487" y="1725"/>
                    <a:pt x="482" y="1716"/>
                  </a:cubicBezTo>
                  <a:cubicBezTo>
                    <a:pt x="464" y="1680"/>
                    <a:pt x="446" y="1644"/>
                    <a:pt x="428" y="1608"/>
                  </a:cubicBezTo>
                  <a:cubicBezTo>
                    <a:pt x="454" y="1591"/>
                    <a:pt x="490" y="1608"/>
                    <a:pt x="508" y="1634"/>
                  </a:cubicBezTo>
                  <a:cubicBezTo>
                    <a:pt x="525" y="1660"/>
                    <a:pt x="530" y="1691"/>
                    <a:pt x="543" y="1719"/>
                  </a:cubicBezTo>
                  <a:cubicBezTo>
                    <a:pt x="580" y="1801"/>
                    <a:pt x="686" y="1843"/>
                    <a:pt x="769" y="1808"/>
                  </a:cubicBezTo>
                  <a:cubicBezTo>
                    <a:pt x="803" y="1862"/>
                    <a:pt x="888" y="1830"/>
                    <a:pt x="949" y="1849"/>
                  </a:cubicBezTo>
                  <a:cubicBezTo>
                    <a:pt x="996" y="1864"/>
                    <a:pt x="1026" y="1911"/>
                    <a:pt x="1051" y="1954"/>
                  </a:cubicBezTo>
                  <a:cubicBezTo>
                    <a:pt x="1059" y="1968"/>
                    <a:pt x="1068" y="1982"/>
                    <a:pt x="1070" y="1999"/>
                  </a:cubicBezTo>
                  <a:cubicBezTo>
                    <a:pt x="1076" y="2038"/>
                    <a:pt x="1045" y="2073"/>
                    <a:pt x="1021" y="2105"/>
                  </a:cubicBezTo>
                  <a:cubicBezTo>
                    <a:pt x="976" y="2161"/>
                    <a:pt x="945" y="2229"/>
                    <a:pt x="942" y="2301"/>
                  </a:cubicBezTo>
                  <a:cubicBezTo>
                    <a:pt x="939" y="2372"/>
                    <a:pt x="968" y="2447"/>
                    <a:pt x="1025" y="2490"/>
                  </a:cubicBezTo>
                  <a:cubicBezTo>
                    <a:pt x="1092" y="2539"/>
                    <a:pt x="1187" y="2541"/>
                    <a:pt x="1244" y="2601"/>
                  </a:cubicBezTo>
                  <a:cubicBezTo>
                    <a:pt x="1286" y="2646"/>
                    <a:pt x="1294" y="2706"/>
                    <a:pt x="1292" y="2769"/>
                  </a:cubicBezTo>
                  <a:cubicBezTo>
                    <a:pt x="1435" y="2798"/>
                    <a:pt x="1583" y="2808"/>
                    <a:pt x="1732" y="2796"/>
                  </a:cubicBezTo>
                  <a:cubicBezTo>
                    <a:pt x="1739" y="2768"/>
                    <a:pt x="1743" y="2739"/>
                    <a:pt x="1743" y="2710"/>
                  </a:cubicBezTo>
                  <a:cubicBezTo>
                    <a:pt x="1765" y="2629"/>
                    <a:pt x="1803" y="2556"/>
                    <a:pt x="1859" y="2500"/>
                  </a:cubicBezTo>
                  <a:close/>
                </a:path>
              </a:pathLst>
            </a:custGeom>
            <a:solidFill>
              <a:srgbClr val="16A8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71" name="Freeform 2780"/>
            <p:cNvSpPr>
              <a:spLocks/>
            </p:cNvSpPr>
            <p:nvPr userDrawn="1"/>
          </p:nvSpPr>
          <p:spPr bwMode="auto">
            <a:xfrm>
              <a:off x="5605480" y="2099325"/>
              <a:ext cx="64325" cy="75047"/>
            </a:xfrm>
            <a:custGeom>
              <a:avLst/>
              <a:gdLst>
                <a:gd name="T0" fmla="*/ 88 w 107"/>
                <a:gd name="T1" fmla="*/ 10 h 127"/>
                <a:gd name="T2" fmla="*/ 39 w 107"/>
                <a:gd name="T3" fmla="*/ 16 h 127"/>
                <a:gd name="T4" fmla="*/ 14 w 107"/>
                <a:gd name="T5" fmla="*/ 46 h 127"/>
                <a:gd name="T6" fmla="*/ 2 w 107"/>
                <a:gd name="T7" fmla="*/ 90 h 127"/>
                <a:gd name="T8" fmla="*/ 20 w 107"/>
                <a:gd name="T9" fmla="*/ 123 h 127"/>
                <a:gd name="T10" fmla="*/ 45 w 107"/>
                <a:gd name="T11" fmla="*/ 123 h 127"/>
                <a:gd name="T12" fmla="*/ 104 w 107"/>
                <a:gd name="T13" fmla="*/ 52 h 127"/>
                <a:gd name="T14" fmla="*/ 88 w 107"/>
                <a:gd name="T15" fmla="*/ 10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127">
                  <a:moveTo>
                    <a:pt x="88" y="10"/>
                  </a:moveTo>
                  <a:cubicBezTo>
                    <a:pt x="72" y="0"/>
                    <a:pt x="53" y="5"/>
                    <a:pt x="39" y="16"/>
                  </a:cubicBezTo>
                  <a:cubicBezTo>
                    <a:pt x="30" y="22"/>
                    <a:pt x="20" y="34"/>
                    <a:pt x="14" y="46"/>
                  </a:cubicBezTo>
                  <a:cubicBezTo>
                    <a:pt x="5" y="59"/>
                    <a:pt x="0" y="74"/>
                    <a:pt x="2" y="90"/>
                  </a:cubicBezTo>
                  <a:cubicBezTo>
                    <a:pt x="3" y="103"/>
                    <a:pt x="7" y="118"/>
                    <a:pt x="20" y="123"/>
                  </a:cubicBezTo>
                  <a:cubicBezTo>
                    <a:pt x="28" y="127"/>
                    <a:pt x="37" y="125"/>
                    <a:pt x="45" y="123"/>
                  </a:cubicBezTo>
                  <a:cubicBezTo>
                    <a:pt x="74" y="113"/>
                    <a:pt x="100" y="82"/>
                    <a:pt x="104" y="52"/>
                  </a:cubicBezTo>
                  <a:cubicBezTo>
                    <a:pt x="107" y="36"/>
                    <a:pt x="102" y="19"/>
                    <a:pt x="88" y="10"/>
                  </a:cubicBezTo>
                  <a:close/>
                </a:path>
              </a:pathLst>
            </a:custGeom>
            <a:solidFill>
              <a:srgbClr val="7E4F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72" name="Freeform 2781"/>
            <p:cNvSpPr>
              <a:spLocks/>
            </p:cNvSpPr>
            <p:nvPr userDrawn="1"/>
          </p:nvSpPr>
          <p:spPr bwMode="auto">
            <a:xfrm>
              <a:off x="5683589" y="2027343"/>
              <a:ext cx="78110" cy="108741"/>
            </a:xfrm>
            <a:custGeom>
              <a:avLst/>
              <a:gdLst>
                <a:gd name="T0" fmla="*/ 105 w 130"/>
                <a:gd name="T1" fmla="*/ 15 h 182"/>
                <a:gd name="T2" fmla="*/ 87 w 130"/>
                <a:gd name="T3" fmla="*/ 9 h 182"/>
                <a:gd name="T4" fmla="*/ 48 w 130"/>
                <a:gd name="T5" fmla="*/ 10 h 182"/>
                <a:gd name="T6" fmla="*/ 9 w 130"/>
                <a:gd name="T7" fmla="*/ 94 h 182"/>
                <a:gd name="T8" fmla="*/ 50 w 130"/>
                <a:gd name="T9" fmla="*/ 179 h 182"/>
                <a:gd name="T10" fmla="*/ 117 w 130"/>
                <a:gd name="T11" fmla="*/ 112 h 182"/>
                <a:gd name="T12" fmla="*/ 105 w 130"/>
                <a:gd name="T13" fmla="*/ 15 h 182"/>
              </a:gdLst>
              <a:ahLst/>
              <a:cxnLst>
                <a:cxn ang="0">
                  <a:pos x="T0" y="T1"/>
                </a:cxn>
                <a:cxn ang="0">
                  <a:pos x="T2" y="T3"/>
                </a:cxn>
                <a:cxn ang="0">
                  <a:pos x="T4" y="T5"/>
                </a:cxn>
                <a:cxn ang="0">
                  <a:pos x="T6" y="T7"/>
                </a:cxn>
                <a:cxn ang="0">
                  <a:pos x="T8" y="T9"/>
                </a:cxn>
                <a:cxn ang="0">
                  <a:pos x="T10" y="T11"/>
                </a:cxn>
                <a:cxn ang="0">
                  <a:pos x="T12" y="T13"/>
                </a:cxn>
              </a:cxnLst>
              <a:rect l="0" t="0" r="r" b="b"/>
              <a:pathLst>
                <a:path w="130" h="182">
                  <a:moveTo>
                    <a:pt x="105" y="15"/>
                  </a:moveTo>
                  <a:cubicBezTo>
                    <a:pt x="100" y="11"/>
                    <a:pt x="94" y="9"/>
                    <a:pt x="87" y="9"/>
                  </a:cubicBezTo>
                  <a:cubicBezTo>
                    <a:pt x="75" y="1"/>
                    <a:pt x="58" y="0"/>
                    <a:pt x="48" y="10"/>
                  </a:cubicBezTo>
                  <a:cubicBezTo>
                    <a:pt x="25" y="30"/>
                    <a:pt x="16" y="65"/>
                    <a:pt x="9" y="94"/>
                  </a:cubicBezTo>
                  <a:cubicBezTo>
                    <a:pt x="0" y="128"/>
                    <a:pt x="6" y="175"/>
                    <a:pt x="50" y="179"/>
                  </a:cubicBezTo>
                  <a:cubicBezTo>
                    <a:pt x="91" y="182"/>
                    <a:pt x="109" y="146"/>
                    <a:pt x="117" y="112"/>
                  </a:cubicBezTo>
                  <a:cubicBezTo>
                    <a:pt x="123" y="83"/>
                    <a:pt x="130" y="36"/>
                    <a:pt x="105" y="15"/>
                  </a:cubicBezTo>
                  <a:close/>
                </a:path>
              </a:pathLst>
            </a:custGeom>
            <a:solidFill>
              <a:srgbClr val="7E4F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73" name="Freeform 2782"/>
            <p:cNvSpPr>
              <a:spLocks/>
            </p:cNvSpPr>
            <p:nvPr userDrawn="1"/>
          </p:nvSpPr>
          <p:spPr bwMode="auto">
            <a:xfrm>
              <a:off x="5646832" y="2168246"/>
              <a:ext cx="79641" cy="73514"/>
            </a:xfrm>
            <a:custGeom>
              <a:avLst/>
              <a:gdLst>
                <a:gd name="T0" fmla="*/ 123 w 133"/>
                <a:gd name="T1" fmla="*/ 22 h 122"/>
                <a:gd name="T2" fmla="*/ 78 w 133"/>
                <a:gd name="T3" fmla="*/ 2 h 122"/>
                <a:gd name="T4" fmla="*/ 47 w 133"/>
                <a:gd name="T5" fmla="*/ 18 h 122"/>
                <a:gd name="T6" fmla="*/ 29 w 133"/>
                <a:gd name="T7" fmla="*/ 25 h 122"/>
                <a:gd name="T8" fmla="*/ 3 w 133"/>
                <a:gd name="T9" fmla="*/ 79 h 122"/>
                <a:gd name="T10" fmla="*/ 44 w 133"/>
                <a:gd name="T11" fmla="*/ 118 h 122"/>
                <a:gd name="T12" fmla="*/ 94 w 133"/>
                <a:gd name="T13" fmla="*/ 106 h 122"/>
                <a:gd name="T14" fmla="*/ 114 w 133"/>
                <a:gd name="T15" fmla="*/ 86 h 122"/>
                <a:gd name="T16" fmla="*/ 122 w 133"/>
                <a:gd name="T17" fmla="*/ 70 h 122"/>
                <a:gd name="T18" fmla="*/ 125 w 133"/>
                <a:gd name="T19" fmla="*/ 63 h 122"/>
                <a:gd name="T20" fmla="*/ 126 w 133"/>
                <a:gd name="T21" fmla="*/ 60 h 122"/>
                <a:gd name="T22" fmla="*/ 128 w 133"/>
                <a:gd name="T23" fmla="*/ 55 h 122"/>
                <a:gd name="T24" fmla="*/ 123 w 133"/>
                <a:gd name="T25" fmla="*/ 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22">
                  <a:moveTo>
                    <a:pt x="123" y="22"/>
                  </a:moveTo>
                  <a:cubicBezTo>
                    <a:pt x="111" y="8"/>
                    <a:pt x="96" y="0"/>
                    <a:pt x="78" y="2"/>
                  </a:cubicBezTo>
                  <a:cubicBezTo>
                    <a:pt x="66" y="3"/>
                    <a:pt x="55" y="9"/>
                    <a:pt x="47" y="18"/>
                  </a:cubicBezTo>
                  <a:cubicBezTo>
                    <a:pt x="41" y="18"/>
                    <a:pt x="35" y="20"/>
                    <a:pt x="29" y="25"/>
                  </a:cubicBezTo>
                  <a:cubicBezTo>
                    <a:pt x="13" y="38"/>
                    <a:pt x="0" y="57"/>
                    <a:pt x="3" y="79"/>
                  </a:cubicBezTo>
                  <a:cubicBezTo>
                    <a:pt x="7" y="100"/>
                    <a:pt x="24" y="114"/>
                    <a:pt x="44" y="118"/>
                  </a:cubicBezTo>
                  <a:cubicBezTo>
                    <a:pt x="62" y="122"/>
                    <a:pt x="80" y="116"/>
                    <a:pt x="94" y="106"/>
                  </a:cubicBezTo>
                  <a:cubicBezTo>
                    <a:pt x="102" y="100"/>
                    <a:pt x="109" y="93"/>
                    <a:pt x="114" y="86"/>
                  </a:cubicBezTo>
                  <a:cubicBezTo>
                    <a:pt x="117" y="81"/>
                    <a:pt x="120" y="76"/>
                    <a:pt x="122" y="70"/>
                  </a:cubicBezTo>
                  <a:cubicBezTo>
                    <a:pt x="123" y="68"/>
                    <a:pt x="124" y="65"/>
                    <a:pt x="125" y="63"/>
                  </a:cubicBezTo>
                  <a:cubicBezTo>
                    <a:pt x="125" y="62"/>
                    <a:pt x="125" y="61"/>
                    <a:pt x="126" y="60"/>
                  </a:cubicBezTo>
                  <a:cubicBezTo>
                    <a:pt x="127" y="51"/>
                    <a:pt x="128" y="49"/>
                    <a:pt x="128" y="55"/>
                  </a:cubicBezTo>
                  <a:cubicBezTo>
                    <a:pt x="133" y="45"/>
                    <a:pt x="130" y="30"/>
                    <a:pt x="123" y="22"/>
                  </a:cubicBezTo>
                  <a:close/>
                </a:path>
              </a:pathLst>
            </a:custGeom>
            <a:solidFill>
              <a:srgbClr val="7E4F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74" name="Freeform 2783"/>
            <p:cNvSpPr>
              <a:spLocks/>
            </p:cNvSpPr>
            <p:nvPr userDrawn="1"/>
          </p:nvSpPr>
          <p:spPr bwMode="auto">
            <a:xfrm>
              <a:off x="4870335" y="2584828"/>
              <a:ext cx="94956" cy="82704"/>
            </a:xfrm>
            <a:custGeom>
              <a:avLst/>
              <a:gdLst>
                <a:gd name="T0" fmla="*/ 111 w 161"/>
                <a:gd name="T1" fmla="*/ 3 h 138"/>
                <a:gd name="T2" fmla="*/ 90 w 161"/>
                <a:gd name="T3" fmla="*/ 4 h 138"/>
                <a:gd name="T4" fmla="*/ 39 w 161"/>
                <a:gd name="T5" fmla="*/ 37 h 138"/>
                <a:gd name="T6" fmla="*/ 4 w 161"/>
                <a:gd name="T7" fmla="*/ 98 h 138"/>
                <a:gd name="T8" fmla="*/ 84 w 161"/>
                <a:gd name="T9" fmla="*/ 128 h 138"/>
                <a:gd name="T10" fmla="*/ 143 w 161"/>
                <a:gd name="T11" fmla="*/ 88 h 138"/>
                <a:gd name="T12" fmla="*/ 159 w 161"/>
                <a:gd name="T13" fmla="*/ 44 h 138"/>
                <a:gd name="T14" fmla="*/ 111 w 161"/>
                <a:gd name="T15" fmla="*/ 3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138">
                  <a:moveTo>
                    <a:pt x="111" y="3"/>
                  </a:moveTo>
                  <a:cubicBezTo>
                    <a:pt x="104" y="1"/>
                    <a:pt x="97" y="2"/>
                    <a:pt x="90" y="4"/>
                  </a:cubicBezTo>
                  <a:cubicBezTo>
                    <a:pt x="71" y="12"/>
                    <a:pt x="54" y="25"/>
                    <a:pt x="39" y="37"/>
                  </a:cubicBezTo>
                  <a:cubicBezTo>
                    <a:pt x="21" y="52"/>
                    <a:pt x="0" y="72"/>
                    <a:pt x="4" y="98"/>
                  </a:cubicBezTo>
                  <a:cubicBezTo>
                    <a:pt x="11" y="138"/>
                    <a:pt x="54" y="137"/>
                    <a:pt x="84" y="128"/>
                  </a:cubicBezTo>
                  <a:cubicBezTo>
                    <a:pt x="106" y="121"/>
                    <a:pt x="129" y="106"/>
                    <a:pt x="143" y="88"/>
                  </a:cubicBezTo>
                  <a:cubicBezTo>
                    <a:pt x="153" y="76"/>
                    <a:pt x="161" y="60"/>
                    <a:pt x="159" y="44"/>
                  </a:cubicBezTo>
                  <a:cubicBezTo>
                    <a:pt x="157" y="21"/>
                    <a:pt x="135" y="0"/>
                    <a:pt x="111" y="3"/>
                  </a:cubicBezTo>
                  <a:close/>
                </a:path>
              </a:pathLst>
            </a:custGeom>
            <a:solidFill>
              <a:srgbClr val="7E4F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75" name="Freeform 2784"/>
            <p:cNvSpPr>
              <a:spLocks/>
            </p:cNvSpPr>
            <p:nvPr userDrawn="1"/>
          </p:nvSpPr>
          <p:spPr bwMode="auto">
            <a:xfrm>
              <a:off x="4968354" y="2495998"/>
              <a:ext cx="93425" cy="85767"/>
            </a:xfrm>
            <a:custGeom>
              <a:avLst/>
              <a:gdLst>
                <a:gd name="T0" fmla="*/ 128 w 158"/>
                <a:gd name="T1" fmla="*/ 24 h 144"/>
                <a:gd name="T2" fmla="*/ 128 w 158"/>
                <a:gd name="T3" fmla="*/ 24 h 144"/>
                <a:gd name="T4" fmla="*/ 124 w 158"/>
                <a:gd name="T5" fmla="*/ 18 h 144"/>
                <a:gd name="T6" fmla="*/ 71 w 158"/>
                <a:gd name="T7" fmla="*/ 12 h 144"/>
                <a:gd name="T8" fmla="*/ 4 w 158"/>
                <a:gd name="T9" fmla="*/ 105 h 144"/>
                <a:gd name="T10" fmla="*/ 40 w 158"/>
                <a:gd name="T11" fmla="*/ 140 h 144"/>
                <a:gd name="T12" fmla="*/ 151 w 158"/>
                <a:gd name="T13" fmla="*/ 78 h 144"/>
                <a:gd name="T14" fmla="*/ 128 w 158"/>
                <a:gd name="T15" fmla="*/ 24 h 1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 h="144">
                  <a:moveTo>
                    <a:pt x="128" y="24"/>
                  </a:moveTo>
                  <a:lnTo>
                    <a:pt x="128" y="24"/>
                  </a:lnTo>
                  <a:cubicBezTo>
                    <a:pt x="127" y="22"/>
                    <a:pt x="125" y="20"/>
                    <a:pt x="124" y="18"/>
                  </a:cubicBezTo>
                  <a:cubicBezTo>
                    <a:pt x="110" y="0"/>
                    <a:pt x="88" y="1"/>
                    <a:pt x="71" y="12"/>
                  </a:cubicBezTo>
                  <a:cubicBezTo>
                    <a:pt x="38" y="33"/>
                    <a:pt x="0" y="61"/>
                    <a:pt x="4" y="105"/>
                  </a:cubicBezTo>
                  <a:cubicBezTo>
                    <a:pt x="6" y="122"/>
                    <a:pt x="22" y="139"/>
                    <a:pt x="40" y="140"/>
                  </a:cubicBezTo>
                  <a:cubicBezTo>
                    <a:pt x="87" y="144"/>
                    <a:pt x="134" y="126"/>
                    <a:pt x="151" y="78"/>
                  </a:cubicBezTo>
                  <a:cubicBezTo>
                    <a:pt x="158" y="55"/>
                    <a:pt x="148" y="36"/>
                    <a:pt x="128" y="24"/>
                  </a:cubicBezTo>
                  <a:close/>
                </a:path>
              </a:pathLst>
            </a:custGeom>
            <a:solidFill>
              <a:srgbClr val="7E4F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76" name="Freeform 2785"/>
            <p:cNvSpPr>
              <a:spLocks/>
            </p:cNvSpPr>
            <p:nvPr userDrawn="1"/>
          </p:nvSpPr>
          <p:spPr bwMode="auto">
            <a:xfrm>
              <a:off x="4907092" y="251897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7E4F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77" name="Freeform 2786"/>
            <p:cNvSpPr>
              <a:spLocks/>
            </p:cNvSpPr>
            <p:nvPr userDrawn="1"/>
          </p:nvSpPr>
          <p:spPr bwMode="auto">
            <a:xfrm>
              <a:off x="4887182" y="2500592"/>
              <a:ext cx="62794" cy="56668"/>
            </a:xfrm>
            <a:custGeom>
              <a:avLst/>
              <a:gdLst>
                <a:gd name="T0" fmla="*/ 85 w 103"/>
                <a:gd name="T1" fmla="*/ 9 h 94"/>
                <a:gd name="T2" fmla="*/ 53 w 103"/>
                <a:gd name="T3" fmla="*/ 5 h 94"/>
                <a:gd name="T4" fmla="*/ 43 w 103"/>
                <a:gd name="T5" fmla="*/ 11 h 94"/>
                <a:gd name="T6" fmla="*/ 21 w 103"/>
                <a:gd name="T7" fmla="*/ 18 h 94"/>
                <a:gd name="T8" fmla="*/ 4 w 103"/>
                <a:gd name="T9" fmla="*/ 62 h 94"/>
                <a:gd name="T10" fmla="*/ 33 w 103"/>
                <a:gd name="T11" fmla="*/ 91 h 94"/>
                <a:gd name="T12" fmla="*/ 82 w 103"/>
                <a:gd name="T13" fmla="*/ 75 h 94"/>
                <a:gd name="T14" fmla="*/ 99 w 103"/>
                <a:gd name="T15" fmla="*/ 49 h 94"/>
                <a:gd name="T16" fmla="*/ 85 w 103"/>
                <a:gd name="T17" fmla="*/ 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94">
                  <a:moveTo>
                    <a:pt x="85" y="9"/>
                  </a:moveTo>
                  <a:cubicBezTo>
                    <a:pt x="75" y="2"/>
                    <a:pt x="64" y="0"/>
                    <a:pt x="53" y="5"/>
                  </a:cubicBezTo>
                  <a:cubicBezTo>
                    <a:pt x="49" y="6"/>
                    <a:pt x="46" y="8"/>
                    <a:pt x="43" y="11"/>
                  </a:cubicBezTo>
                  <a:cubicBezTo>
                    <a:pt x="36" y="10"/>
                    <a:pt x="28" y="13"/>
                    <a:pt x="21" y="18"/>
                  </a:cubicBezTo>
                  <a:cubicBezTo>
                    <a:pt x="8" y="28"/>
                    <a:pt x="0" y="46"/>
                    <a:pt x="4" y="62"/>
                  </a:cubicBezTo>
                  <a:cubicBezTo>
                    <a:pt x="7" y="77"/>
                    <a:pt x="17" y="89"/>
                    <a:pt x="33" y="91"/>
                  </a:cubicBezTo>
                  <a:cubicBezTo>
                    <a:pt x="50" y="94"/>
                    <a:pt x="70" y="88"/>
                    <a:pt x="82" y="75"/>
                  </a:cubicBezTo>
                  <a:cubicBezTo>
                    <a:pt x="90" y="68"/>
                    <a:pt x="96" y="60"/>
                    <a:pt x="99" y="49"/>
                  </a:cubicBezTo>
                  <a:cubicBezTo>
                    <a:pt x="103" y="35"/>
                    <a:pt x="99" y="17"/>
                    <a:pt x="85" y="9"/>
                  </a:cubicBezTo>
                  <a:close/>
                </a:path>
              </a:pathLst>
            </a:custGeom>
            <a:solidFill>
              <a:srgbClr val="7E4F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78" name="Freeform 2787"/>
            <p:cNvSpPr>
              <a:spLocks/>
            </p:cNvSpPr>
            <p:nvPr userDrawn="1"/>
          </p:nvSpPr>
          <p:spPr bwMode="auto">
            <a:xfrm>
              <a:off x="4914750" y="2664468"/>
              <a:ext cx="58199" cy="55136"/>
            </a:xfrm>
            <a:custGeom>
              <a:avLst/>
              <a:gdLst>
                <a:gd name="T0" fmla="*/ 76 w 98"/>
                <a:gd name="T1" fmla="*/ 6 h 93"/>
                <a:gd name="T2" fmla="*/ 36 w 98"/>
                <a:gd name="T3" fmla="*/ 6 h 93"/>
                <a:gd name="T4" fmla="*/ 11 w 98"/>
                <a:gd name="T5" fmla="*/ 28 h 93"/>
                <a:gd name="T6" fmla="*/ 12 w 98"/>
                <a:gd name="T7" fmla="*/ 76 h 93"/>
                <a:gd name="T8" fmla="*/ 28 w 98"/>
                <a:gd name="T9" fmla="*/ 89 h 93"/>
                <a:gd name="T10" fmla="*/ 58 w 98"/>
                <a:gd name="T11" fmla="*/ 88 h 93"/>
                <a:gd name="T12" fmla="*/ 72 w 98"/>
                <a:gd name="T13" fmla="*/ 80 h 93"/>
                <a:gd name="T14" fmla="*/ 82 w 98"/>
                <a:gd name="T15" fmla="*/ 67 h 93"/>
                <a:gd name="T16" fmla="*/ 83 w 98"/>
                <a:gd name="T17" fmla="*/ 66 h 93"/>
                <a:gd name="T18" fmla="*/ 91 w 98"/>
                <a:gd name="T19" fmla="*/ 59 h 93"/>
                <a:gd name="T20" fmla="*/ 98 w 98"/>
                <a:gd name="T21" fmla="*/ 38 h 93"/>
                <a:gd name="T22" fmla="*/ 76 w 98"/>
                <a:gd name="T23" fmla="*/ 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93">
                  <a:moveTo>
                    <a:pt x="76" y="6"/>
                  </a:moveTo>
                  <a:cubicBezTo>
                    <a:pt x="64" y="0"/>
                    <a:pt x="49" y="1"/>
                    <a:pt x="36" y="6"/>
                  </a:cubicBezTo>
                  <a:cubicBezTo>
                    <a:pt x="26" y="10"/>
                    <a:pt x="18" y="19"/>
                    <a:pt x="11" y="28"/>
                  </a:cubicBezTo>
                  <a:cubicBezTo>
                    <a:pt x="1" y="42"/>
                    <a:pt x="0" y="63"/>
                    <a:pt x="12" y="76"/>
                  </a:cubicBezTo>
                  <a:cubicBezTo>
                    <a:pt x="16" y="82"/>
                    <a:pt x="22" y="86"/>
                    <a:pt x="28" y="89"/>
                  </a:cubicBezTo>
                  <a:cubicBezTo>
                    <a:pt x="36" y="92"/>
                    <a:pt x="50" y="93"/>
                    <a:pt x="58" y="88"/>
                  </a:cubicBezTo>
                  <a:cubicBezTo>
                    <a:pt x="63" y="86"/>
                    <a:pt x="68" y="84"/>
                    <a:pt x="72" y="80"/>
                  </a:cubicBezTo>
                  <a:cubicBezTo>
                    <a:pt x="76" y="76"/>
                    <a:pt x="79" y="72"/>
                    <a:pt x="82" y="67"/>
                  </a:cubicBezTo>
                  <a:cubicBezTo>
                    <a:pt x="82" y="67"/>
                    <a:pt x="83" y="67"/>
                    <a:pt x="83" y="66"/>
                  </a:cubicBezTo>
                  <a:cubicBezTo>
                    <a:pt x="86" y="64"/>
                    <a:pt x="89" y="61"/>
                    <a:pt x="91" y="59"/>
                  </a:cubicBezTo>
                  <a:cubicBezTo>
                    <a:pt x="95" y="53"/>
                    <a:pt x="98" y="45"/>
                    <a:pt x="98" y="38"/>
                  </a:cubicBezTo>
                  <a:cubicBezTo>
                    <a:pt x="97" y="24"/>
                    <a:pt x="89" y="12"/>
                    <a:pt x="76" y="6"/>
                  </a:cubicBezTo>
                  <a:close/>
                </a:path>
              </a:pathLst>
            </a:custGeom>
            <a:solidFill>
              <a:srgbClr val="7E4F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79" name="Freeform 2788"/>
            <p:cNvSpPr>
              <a:spLocks/>
            </p:cNvSpPr>
            <p:nvPr userDrawn="1"/>
          </p:nvSpPr>
          <p:spPr bwMode="auto">
            <a:xfrm>
              <a:off x="4969886" y="2371942"/>
              <a:ext cx="108741" cy="94956"/>
            </a:xfrm>
            <a:custGeom>
              <a:avLst/>
              <a:gdLst>
                <a:gd name="T0" fmla="*/ 163 w 184"/>
                <a:gd name="T1" fmla="*/ 23 h 160"/>
                <a:gd name="T2" fmla="*/ 136 w 184"/>
                <a:gd name="T3" fmla="*/ 10 h 160"/>
                <a:gd name="T4" fmla="*/ 92 w 184"/>
                <a:gd name="T5" fmla="*/ 5 h 160"/>
                <a:gd name="T6" fmla="*/ 9 w 184"/>
                <a:gd name="T7" fmla="*/ 83 h 160"/>
                <a:gd name="T8" fmla="*/ 33 w 184"/>
                <a:gd name="T9" fmla="*/ 141 h 160"/>
                <a:gd name="T10" fmla="*/ 172 w 184"/>
                <a:gd name="T11" fmla="*/ 86 h 160"/>
                <a:gd name="T12" fmla="*/ 163 w 184"/>
                <a:gd name="T13" fmla="*/ 23 h 160"/>
              </a:gdLst>
              <a:ahLst/>
              <a:cxnLst>
                <a:cxn ang="0">
                  <a:pos x="T0" y="T1"/>
                </a:cxn>
                <a:cxn ang="0">
                  <a:pos x="T2" y="T3"/>
                </a:cxn>
                <a:cxn ang="0">
                  <a:pos x="T4" y="T5"/>
                </a:cxn>
                <a:cxn ang="0">
                  <a:pos x="T6" y="T7"/>
                </a:cxn>
                <a:cxn ang="0">
                  <a:pos x="T8" y="T9"/>
                </a:cxn>
                <a:cxn ang="0">
                  <a:pos x="T10" y="T11"/>
                </a:cxn>
                <a:cxn ang="0">
                  <a:pos x="T12" y="T13"/>
                </a:cxn>
              </a:cxnLst>
              <a:rect l="0" t="0" r="r" b="b"/>
              <a:pathLst>
                <a:path w="184" h="160">
                  <a:moveTo>
                    <a:pt x="163" y="23"/>
                  </a:moveTo>
                  <a:cubicBezTo>
                    <a:pt x="154" y="18"/>
                    <a:pt x="146" y="12"/>
                    <a:pt x="136" y="10"/>
                  </a:cubicBezTo>
                  <a:cubicBezTo>
                    <a:pt x="124" y="1"/>
                    <a:pt x="107" y="0"/>
                    <a:pt x="92" y="5"/>
                  </a:cubicBezTo>
                  <a:cubicBezTo>
                    <a:pt x="54" y="16"/>
                    <a:pt x="23" y="46"/>
                    <a:pt x="9" y="83"/>
                  </a:cubicBezTo>
                  <a:cubicBezTo>
                    <a:pt x="0" y="105"/>
                    <a:pt x="10" y="132"/>
                    <a:pt x="33" y="141"/>
                  </a:cubicBezTo>
                  <a:cubicBezTo>
                    <a:pt x="83" y="160"/>
                    <a:pt x="146" y="131"/>
                    <a:pt x="172" y="86"/>
                  </a:cubicBezTo>
                  <a:cubicBezTo>
                    <a:pt x="184" y="66"/>
                    <a:pt x="184" y="39"/>
                    <a:pt x="163" y="23"/>
                  </a:cubicBezTo>
                  <a:close/>
                </a:path>
              </a:pathLst>
            </a:custGeom>
            <a:solidFill>
              <a:srgbClr val="7E4F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80" name="Freeform 2789"/>
            <p:cNvSpPr>
              <a:spLocks/>
            </p:cNvSpPr>
            <p:nvPr userDrawn="1"/>
          </p:nvSpPr>
          <p:spPr bwMode="auto">
            <a:xfrm>
              <a:off x="5067905" y="2437799"/>
              <a:ext cx="56668" cy="55136"/>
            </a:xfrm>
            <a:custGeom>
              <a:avLst/>
              <a:gdLst>
                <a:gd name="T0" fmla="*/ 82 w 94"/>
                <a:gd name="T1" fmla="*/ 17 h 95"/>
                <a:gd name="T2" fmla="*/ 81 w 94"/>
                <a:gd name="T3" fmla="*/ 16 h 95"/>
                <a:gd name="T4" fmla="*/ 53 w 94"/>
                <a:gd name="T5" fmla="*/ 0 h 95"/>
                <a:gd name="T6" fmla="*/ 42 w 94"/>
                <a:gd name="T7" fmla="*/ 0 h 95"/>
                <a:gd name="T8" fmla="*/ 21 w 94"/>
                <a:gd name="T9" fmla="*/ 9 h 95"/>
                <a:gd name="T10" fmla="*/ 11 w 94"/>
                <a:gd name="T11" fmla="*/ 19 h 95"/>
                <a:gd name="T12" fmla="*/ 10 w 94"/>
                <a:gd name="T13" fmla="*/ 20 h 95"/>
                <a:gd name="T14" fmla="*/ 7 w 94"/>
                <a:gd name="T15" fmla="*/ 26 h 95"/>
                <a:gd name="T16" fmla="*/ 4 w 94"/>
                <a:gd name="T17" fmla="*/ 31 h 95"/>
                <a:gd name="T18" fmla="*/ 3 w 94"/>
                <a:gd name="T19" fmla="*/ 32 h 95"/>
                <a:gd name="T20" fmla="*/ 0 w 94"/>
                <a:gd name="T21" fmla="*/ 44 h 95"/>
                <a:gd name="T22" fmla="*/ 1 w 94"/>
                <a:gd name="T23" fmla="*/ 58 h 95"/>
                <a:gd name="T24" fmla="*/ 4 w 94"/>
                <a:gd name="T25" fmla="*/ 69 h 95"/>
                <a:gd name="T26" fmla="*/ 13 w 94"/>
                <a:gd name="T27" fmla="*/ 83 h 95"/>
                <a:gd name="T28" fmla="*/ 22 w 94"/>
                <a:gd name="T29" fmla="*/ 89 h 95"/>
                <a:gd name="T30" fmla="*/ 38 w 94"/>
                <a:gd name="T31" fmla="*/ 95 h 95"/>
                <a:gd name="T32" fmla="*/ 64 w 94"/>
                <a:gd name="T33" fmla="*/ 92 h 95"/>
                <a:gd name="T34" fmla="*/ 80 w 94"/>
                <a:gd name="T35" fmla="*/ 80 h 95"/>
                <a:gd name="T36" fmla="*/ 91 w 94"/>
                <a:gd name="T37" fmla="*/ 65 h 95"/>
                <a:gd name="T38" fmla="*/ 94 w 94"/>
                <a:gd name="T39" fmla="*/ 41 h 95"/>
                <a:gd name="T40" fmla="*/ 82 w 94"/>
                <a:gd name="T41" fmla="*/ 1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95">
                  <a:moveTo>
                    <a:pt x="82" y="17"/>
                  </a:moveTo>
                  <a:cubicBezTo>
                    <a:pt x="82" y="17"/>
                    <a:pt x="81" y="16"/>
                    <a:pt x="81" y="16"/>
                  </a:cubicBezTo>
                  <a:cubicBezTo>
                    <a:pt x="74" y="8"/>
                    <a:pt x="64" y="1"/>
                    <a:pt x="53" y="0"/>
                  </a:cubicBezTo>
                  <a:cubicBezTo>
                    <a:pt x="49" y="0"/>
                    <a:pt x="46" y="0"/>
                    <a:pt x="42" y="0"/>
                  </a:cubicBezTo>
                  <a:cubicBezTo>
                    <a:pt x="34" y="1"/>
                    <a:pt x="27" y="4"/>
                    <a:pt x="21" y="9"/>
                  </a:cubicBezTo>
                  <a:cubicBezTo>
                    <a:pt x="17" y="12"/>
                    <a:pt x="13" y="17"/>
                    <a:pt x="11" y="19"/>
                  </a:cubicBezTo>
                  <a:cubicBezTo>
                    <a:pt x="10" y="20"/>
                    <a:pt x="10" y="20"/>
                    <a:pt x="10" y="20"/>
                  </a:cubicBezTo>
                  <a:cubicBezTo>
                    <a:pt x="9" y="22"/>
                    <a:pt x="8" y="24"/>
                    <a:pt x="7" y="26"/>
                  </a:cubicBezTo>
                  <a:cubicBezTo>
                    <a:pt x="6" y="27"/>
                    <a:pt x="5" y="29"/>
                    <a:pt x="4" y="31"/>
                  </a:cubicBezTo>
                  <a:cubicBezTo>
                    <a:pt x="4" y="31"/>
                    <a:pt x="3" y="32"/>
                    <a:pt x="3" y="32"/>
                  </a:cubicBezTo>
                  <a:cubicBezTo>
                    <a:pt x="2" y="36"/>
                    <a:pt x="1" y="40"/>
                    <a:pt x="0" y="44"/>
                  </a:cubicBezTo>
                  <a:cubicBezTo>
                    <a:pt x="0" y="48"/>
                    <a:pt x="0" y="53"/>
                    <a:pt x="1" y="58"/>
                  </a:cubicBezTo>
                  <a:lnTo>
                    <a:pt x="4" y="69"/>
                  </a:lnTo>
                  <a:cubicBezTo>
                    <a:pt x="6" y="75"/>
                    <a:pt x="9" y="79"/>
                    <a:pt x="13" y="83"/>
                  </a:cubicBezTo>
                  <a:cubicBezTo>
                    <a:pt x="16" y="86"/>
                    <a:pt x="19" y="88"/>
                    <a:pt x="22" y="89"/>
                  </a:cubicBezTo>
                  <a:cubicBezTo>
                    <a:pt x="27" y="93"/>
                    <a:pt x="32" y="94"/>
                    <a:pt x="38" y="95"/>
                  </a:cubicBezTo>
                  <a:cubicBezTo>
                    <a:pt x="49" y="95"/>
                    <a:pt x="53" y="95"/>
                    <a:pt x="64" y="92"/>
                  </a:cubicBezTo>
                  <a:cubicBezTo>
                    <a:pt x="71" y="89"/>
                    <a:pt x="75" y="85"/>
                    <a:pt x="80" y="80"/>
                  </a:cubicBezTo>
                  <a:cubicBezTo>
                    <a:pt x="85" y="75"/>
                    <a:pt x="87" y="73"/>
                    <a:pt x="91" y="65"/>
                  </a:cubicBezTo>
                  <a:cubicBezTo>
                    <a:pt x="94" y="57"/>
                    <a:pt x="94" y="50"/>
                    <a:pt x="94" y="41"/>
                  </a:cubicBezTo>
                  <a:cubicBezTo>
                    <a:pt x="93" y="32"/>
                    <a:pt x="88" y="23"/>
                    <a:pt x="82" y="17"/>
                  </a:cubicBezTo>
                  <a:close/>
                </a:path>
              </a:pathLst>
            </a:custGeom>
            <a:solidFill>
              <a:srgbClr val="7E4F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81" name="Freeform 2790"/>
            <p:cNvSpPr>
              <a:spLocks/>
            </p:cNvSpPr>
            <p:nvPr userDrawn="1"/>
          </p:nvSpPr>
          <p:spPr bwMode="auto">
            <a:xfrm>
              <a:off x="5686653" y="1356523"/>
              <a:ext cx="90362" cy="85767"/>
            </a:xfrm>
            <a:custGeom>
              <a:avLst/>
              <a:gdLst>
                <a:gd name="T0" fmla="*/ 57 w 153"/>
                <a:gd name="T1" fmla="*/ 3 h 144"/>
                <a:gd name="T2" fmla="*/ 10 w 153"/>
                <a:gd name="T3" fmla="*/ 31 h 144"/>
                <a:gd name="T4" fmla="*/ 29 w 153"/>
                <a:gd name="T5" fmla="*/ 125 h 144"/>
                <a:gd name="T6" fmla="*/ 72 w 153"/>
                <a:gd name="T7" fmla="*/ 141 h 144"/>
                <a:gd name="T8" fmla="*/ 102 w 153"/>
                <a:gd name="T9" fmla="*/ 135 h 144"/>
                <a:gd name="T10" fmla="*/ 57 w 153"/>
                <a:gd name="T11" fmla="*/ 3 h 144"/>
              </a:gdLst>
              <a:ahLst/>
              <a:cxnLst>
                <a:cxn ang="0">
                  <a:pos x="T0" y="T1"/>
                </a:cxn>
                <a:cxn ang="0">
                  <a:pos x="T2" y="T3"/>
                </a:cxn>
                <a:cxn ang="0">
                  <a:pos x="T4" y="T5"/>
                </a:cxn>
                <a:cxn ang="0">
                  <a:pos x="T6" y="T7"/>
                </a:cxn>
                <a:cxn ang="0">
                  <a:pos x="T8" y="T9"/>
                </a:cxn>
                <a:cxn ang="0">
                  <a:pos x="T10" y="T11"/>
                </a:cxn>
              </a:cxnLst>
              <a:rect l="0" t="0" r="r" b="b"/>
              <a:pathLst>
                <a:path w="153" h="144">
                  <a:moveTo>
                    <a:pt x="57" y="3"/>
                  </a:moveTo>
                  <a:cubicBezTo>
                    <a:pt x="39" y="0"/>
                    <a:pt x="16" y="13"/>
                    <a:pt x="10" y="31"/>
                  </a:cubicBezTo>
                  <a:cubicBezTo>
                    <a:pt x="0" y="63"/>
                    <a:pt x="8" y="98"/>
                    <a:pt x="29" y="125"/>
                  </a:cubicBezTo>
                  <a:cubicBezTo>
                    <a:pt x="39" y="137"/>
                    <a:pt x="56" y="143"/>
                    <a:pt x="72" y="141"/>
                  </a:cubicBezTo>
                  <a:cubicBezTo>
                    <a:pt x="82" y="144"/>
                    <a:pt x="94" y="142"/>
                    <a:pt x="102" y="135"/>
                  </a:cubicBezTo>
                  <a:cubicBezTo>
                    <a:pt x="153" y="91"/>
                    <a:pt x="117" y="14"/>
                    <a:pt x="57" y="3"/>
                  </a:cubicBezTo>
                  <a:close/>
                </a:path>
              </a:pathLst>
            </a:custGeom>
            <a:solidFill>
              <a:srgbClr val="7E4F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82" name="Freeform 2791"/>
            <p:cNvSpPr>
              <a:spLocks/>
            </p:cNvSpPr>
            <p:nvPr userDrawn="1"/>
          </p:nvSpPr>
          <p:spPr bwMode="auto">
            <a:xfrm>
              <a:off x="5610075" y="1322829"/>
              <a:ext cx="68920" cy="81173"/>
            </a:xfrm>
            <a:custGeom>
              <a:avLst/>
              <a:gdLst>
                <a:gd name="T0" fmla="*/ 84 w 114"/>
                <a:gd name="T1" fmla="*/ 24 h 135"/>
                <a:gd name="T2" fmla="*/ 23 w 114"/>
                <a:gd name="T3" fmla="*/ 17 h 135"/>
                <a:gd name="T4" fmla="*/ 1 w 114"/>
                <a:gd name="T5" fmla="*/ 57 h 135"/>
                <a:gd name="T6" fmla="*/ 14 w 114"/>
                <a:gd name="T7" fmla="*/ 102 h 135"/>
                <a:gd name="T8" fmla="*/ 24 w 114"/>
                <a:gd name="T9" fmla="*/ 111 h 135"/>
                <a:gd name="T10" fmla="*/ 50 w 114"/>
                <a:gd name="T11" fmla="*/ 129 h 135"/>
                <a:gd name="T12" fmla="*/ 100 w 114"/>
                <a:gd name="T13" fmla="*/ 108 h 135"/>
                <a:gd name="T14" fmla="*/ 84 w 114"/>
                <a:gd name="T15" fmla="*/ 24 h 1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135">
                  <a:moveTo>
                    <a:pt x="84" y="24"/>
                  </a:moveTo>
                  <a:cubicBezTo>
                    <a:pt x="70" y="7"/>
                    <a:pt x="40" y="0"/>
                    <a:pt x="23" y="17"/>
                  </a:cubicBezTo>
                  <a:cubicBezTo>
                    <a:pt x="11" y="28"/>
                    <a:pt x="3" y="41"/>
                    <a:pt x="1" y="57"/>
                  </a:cubicBezTo>
                  <a:cubicBezTo>
                    <a:pt x="0" y="73"/>
                    <a:pt x="4" y="90"/>
                    <a:pt x="14" y="102"/>
                  </a:cubicBezTo>
                  <a:cubicBezTo>
                    <a:pt x="17" y="105"/>
                    <a:pt x="20" y="108"/>
                    <a:pt x="24" y="111"/>
                  </a:cubicBezTo>
                  <a:cubicBezTo>
                    <a:pt x="30" y="119"/>
                    <a:pt x="39" y="126"/>
                    <a:pt x="50" y="129"/>
                  </a:cubicBezTo>
                  <a:cubicBezTo>
                    <a:pt x="71" y="135"/>
                    <a:pt x="90" y="128"/>
                    <a:pt x="100" y="108"/>
                  </a:cubicBezTo>
                  <a:cubicBezTo>
                    <a:pt x="114" y="80"/>
                    <a:pt x="102" y="46"/>
                    <a:pt x="84" y="24"/>
                  </a:cubicBezTo>
                  <a:close/>
                </a:path>
              </a:pathLst>
            </a:custGeom>
            <a:solidFill>
              <a:srgbClr val="7E4F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83" name="Freeform 2792"/>
            <p:cNvSpPr>
              <a:spLocks/>
            </p:cNvSpPr>
            <p:nvPr userDrawn="1"/>
          </p:nvSpPr>
          <p:spPr bwMode="auto">
            <a:xfrm>
              <a:off x="5656021" y="1278414"/>
              <a:ext cx="55136" cy="55136"/>
            </a:xfrm>
            <a:custGeom>
              <a:avLst/>
              <a:gdLst>
                <a:gd name="T0" fmla="*/ 80 w 93"/>
                <a:gd name="T1" fmla="*/ 16 h 93"/>
                <a:gd name="T2" fmla="*/ 67 w 93"/>
                <a:gd name="T3" fmla="*/ 6 h 93"/>
                <a:gd name="T4" fmla="*/ 51 w 93"/>
                <a:gd name="T5" fmla="*/ 0 h 93"/>
                <a:gd name="T6" fmla="*/ 40 w 93"/>
                <a:gd name="T7" fmla="*/ 0 h 93"/>
                <a:gd name="T8" fmla="*/ 24 w 93"/>
                <a:gd name="T9" fmla="*/ 6 h 93"/>
                <a:gd name="T10" fmla="*/ 15 w 93"/>
                <a:gd name="T11" fmla="*/ 13 h 93"/>
                <a:gd name="T12" fmla="*/ 6 w 93"/>
                <a:gd name="T13" fmla="*/ 27 h 93"/>
                <a:gd name="T14" fmla="*/ 4 w 93"/>
                <a:gd name="T15" fmla="*/ 30 h 93"/>
                <a:gd name="T16" fmla="*/ 1 w 93"/>
                <a:gd name="T17" fmla="*/ 41 h 93"/>
                <a:gd name="T18" fmla="*/ 3 w 93"/>
                <a:gd name="T19" fmla="*/ 58 h 93"/>
                <a:gd name="T20" fmla="*/ 10 w 93"/>
                <a:gd name="T21" fmla="*/ 73 h 93"/>
                <a:gd name="T22" fmla="*/ 20 w 93"/>
                <a:gd name="T23" fmla="*/ 83 h 93"/>
                <a:gd name="T24" fmla="*/ 41 w 93"/>
                <a:gd name="T25" fmla="*/ 92 h 93"/>
                <a:gd name="T26" fmla="*/ 65 w 93"/>
                <a:gd name="T27" fmla="*/ 89 h 93"/>
                <a:gd name="T28" fmla="*/ 92 w 93"/>
                <a:gd name="T29" fmla="*/ 53 h 93"/>
                <a:gd name="T30" fmla="*/ 88 w 93"/>
                <a:gd name="T31" fmla="*/ 30 h 93"/>
                <a:gd name="T32" fmla="*/ 80 w 93"/>
                <a:gd name="T33" fmla="*/ 1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 h="93">
                  <a:moveTo>
                    <a:pt x="80" y="16"/>
                  </a:moveTo>
                  <a:cubicBezTo>
                    <a:pt x="76" y="12"/>
                    <a:pt x="72" y="8"/>
                    <a:pt x="67" y="6"/>
                  </a:cubicBezTo>
                  <a:cubicBezTo>
                    <a:pt x="62" y="3"/>
                    <a:pt x="57" y="1"/>
                    <a:pt x="51" y="0"/>
                  </a:cubicBezTo>
                  <a:cubicBezTo>
                    <a:pt x="48" y="0"/>
                    <a:pt x="44" y="0"/>
                    <a:pt x="40" y="0"/>
                  </a:cubicBezTo>
                  <a:cubicBezTo>
                    <a:pt x="34" y="1"/>
                    <a:pt x="29" y="3"/>
                    <a:pt x="24" y="6"/>
                  </a:cubicBezTo>
                  <a:cubicBezTo>
                    <a:pt x="20" y="8"/>
                    <a:pt x="17" y="10"/>
                    <a:pt x="15" y="13"/>
                  </a:cubicBezTo>
                  <a:cubicBezTo>
                    <a:pt x="11" y="17"/>
                    <a:pt x="8" y="21"/>
                    <a:pt x="6" y="27"/>
                  </a:cubicBezTo>
                  <a:cubicBezTo>
                    <a:pt x="5" y="28"/>
                    <a:pt x="5" y="29"/>
                    <a:pt x="4" y="30"/>
                  </a:cubicBezTo>
                  <a:lnTo>
                    <a:pt x="1" y="41"/>
                  </a:lnTo>
                  <a:cubicBezTo>
                    <a:pt x="0" y="47"/>
                    <a:pt x="1" y="52"/>
                    <a:pt x="3" y="58"/>
                  </a:cubicBezTo>
                  <a:cubicBezTo>
                    <a:pt x="4" y="64"/>
                    <a:pt x="6" y="69"/>
                    <a:pt x="10" y="73"/>
                  </a:cubicBezTo>
                  <a:cubicBezTo>
                    <a:pt x="13" y="77"/>
                    <a:pt x="16" y="80"/>
                    <a:pt x="20" y="83"/>
                  </a:cubicBezTo>
                  <a:cubicBezTo>
                    <a:pt x="26" y="88"/>
                    <a:pt x="34" y="91"/>
                    <a:pt x="41" y="92"/>
                  </a:cubicBezTo>
                  <a:cubicBezTo>
                    <a:pt x="49" y="93"/>
                    <a:pt x="57" y="92"/>
                    <a:pt x="65" y="89"/>
                  </a:cubicBezTo>
                  <a:cubicBezTo>
                    <a:pt x="79" y="82"/>
                    <a:pt x="90" y="69"/>
                    <a:pt x="92" y="53"/>
                  </a:cubicBezTo>
                  <a:cubicBezTo>
                    <a:pt x="93" y="45"/>
                    <a:pt x="91" y="37"/>
                    <a:pt x="88" y="30"/>
                  </a:cubicBezTo>
                  <a:cubicBezTo>
                    <a:pt x="86" y="25"/>
                    <a:pt x="83" y="20"/>
                    <a:pt x="80" y="16"/>
                  </a:cubicBezTo>
                  <a:close/>
                </a:path>
              </a:pathLst>
            </a:custGeom>
            <a:solidFill>
              <a:srgbClr val="7E4F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84" name="Freeform 2793"/>
            <p:cNvSpPr>
              <a:spLocks/>
            </p:cNvSpPr>
            <p:nvPr userDrawn="1"/>
          </p:nvSpPr>
          <p:spPr bwMode="auto">
            <a:xfrm>
              <a:off x="4904029" y="1181927"/>
              <a:ext cx="59731" cy="65857"/>
            </a:xfrm>
            <a:custGeom>
              <a:avLst/>
              <a:gdLst>
                <a:gd name="T0" fmla="*/ 91 w 101"/>
                <a:gd name="T1" fmla="*/ 19 h 111"/>
                <a:gd name="T2" fmla="*/ 83 w 101"/>
                <a:gd name="T3" fmla="*/ 11 h 111"/>
                <a:gd name="T4" fmla="*/ 67 w 101"/>
                <a:gd name="T5" fmla="*/ 4 h 111"/>
                <a:gd name="T6" fmla="*/ 62 w 101"/>
                <a:gd name="T7" fmla="*/ 3 h 111"/>
                <a:gd name="T8" fmla="*/ 32 w 101"/>
                <a:gd name="T9" fmla="*/ 4 h 111"/>
                <a:gd name="T10" fmla="*/ 8 w 101"/>
                <a:gd name="T11" fmla="*/ 29 h 111"/>
                <a:gd name="T12" fmla="*/ 4 w 101"/>
                <a:gd name="T13" fmla="*/ 37 h 111"/>
                <a:gd name="T14" fmla="*/ 0 w 101"/>
                <a:gd name="T15" fmla="*/ 59 h 111"/>
                <a:gd name="T16" fmla="*/ 3 w 101"/>
                <a:gd name="T17" fmla="*/ 78 h 111"/>
                <a:gd name="T18" fmla="*/ 18 w 101"/>
                <a:gd name="T19" fmla="*/ 98 h 111"/>
                <a:gd name="T20" fmla="*/ 47 w 101"/>
                <a:gd name="T21" fmla="*/ 110 h 111"/>
                <a:gd name="T22" fmla="*/ 65 w 101"/>
                <a:gd name="T23" fmla="*/ 108 h 111"/>
                <a:gd name="T24" fmla="*/ 81 w 101"/>
                <a:gd name="T25" fmla="*/ 100 h 111"/>
                <a:gd name="T26" fmla="*/ 89 w 101"/>
                <a:gd name="T27" fmla="*/ 92 h 111"/>
                <a:gd name="T28" fmla="*/ 97 w 101"/>
                <a:gd name="T29" fmla="*/ 71 h 111"/>
                <a:gd name="T30" fmla="*/ 100 w 101"/>
                <a:gd name="T31" fmla="*/ 57 h 111"/>
                <a:gd name="T32" fmla="*/ 100 w 101"/>
                <a:gd name="T33" fmla="*/ 53 h 111"/>
                <a:gd name="T34" fmla="*/ 91 w 101"/>
                <a:gd name="T35" fmla="*/ 1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 h="111">
                  <a:moveTo>
                    <a:pt x="91" y="19"/>
                  </a:moveTo>
                  <a:cubicBezTo>
                    <a:pt x="88" y="16"/>
                    <a:pt x="85" y="13"/>
                    <a:pt x="83" y="11"/>
                  </a:cubicBezTo>
                  <a:cubicBezTo>
                    <a:pt x="78" y="7"/>
                    <a:pt x="73" y="5"/>
                    <a:pt x="67" y="4"/>
                  </a:cubicBezTo>
                  <a:cubicBezTo>
                    <a:pt x="66" y="3"/>
                    <a:pt x="64" y="3"/>
                    <a:pt x="62" y="3"/>
                  </a:cubicBezTo>
                  <a:cubicBezTo>
                    <a:pt x="52" y="0"/>
                    <a:pt x="42" y="0"/>
                    <a:pt x="32" y="4"/>
                  </a:cubicBezTo>
                  <a:cubicBezTo>
                    <a:pt x="22" y="9"/>
                    <a:pt x="12" y="18"/>
                    <a:pt x="8" y="29"/>
                  </a:cubicBezTo>
                  <a:cubicBezTo>
                    <a:pt x="7" y="32"/>
                    <a:pt x="6" y="34"/>
                    <a:pt x="4" y="37"/>
                  </a:cubicBezTo>
                  <a:cubicBezTo>
                    <a:pt x="1" y="44"/>
                    <a:pt x="0" y="52"/>
                    <a:pt x="0" y="59"/>
                  </a:cubicBezTo>
                  <a:cubicBezTo>
                    <a:pt x="0" y="66"/>
                    <a:pt x="0" y="72"/>
                    <a:pt x="3" y="78"/>
                  </a:cubicBezTo>
                  <a:cubicBezTo>
                    <a:pt x="6" y="86"/>
                    <a:pt x="12" y="93"/>
                    <a:pt x="18" y="98"/>
                  </a:cubicBezTo>
                  <a:cubicBezTo>
                    <a:pt x="27" y="105"/>
                    <a:pt x="37" y="107"/>
                    <a:pt x="47" y="110"/>
                  </a:cubicBezTo>
                  <a:cubicBezTo>
                    <a:pt x="53" y="111"/>
                    <a:pt x="59" y="110"/>
                    <a:pt x="65" y="108"/>
                  </a:cubicBezTo>
                  <a:cubicBezTo>
                    <a:pt x="71" y="107"/>
                    <a:pt x="76" y="104"/>
                    <a:pt x="81" y="100"/>
                  </a:cubicBezTo>
                  <a:cubicBezTo>
                    <a:pt x="83" y="98"/>
                    <a:pt x="86" y="95"/>
                    <a:pt x="89" y="92"/>
                  </a:cubicBezTo>
                  <a:cubicBezTo>
                    <a:pt x="93" y="86"/>
                    <a:pt x="96" y="79"/>
                    <a:pt x="97" y="71"/>
                  </a:cubicBezTo>
                  <a:cubicBezTo>
                    <a:pt x="98" y="67"/>
                    <a:pt x="99" y="62"/>
                    <a:pt x="100" y="57"/>
                  </a:cubicBezTo>
                  <a:cubicBezTo>
                    <a:pt x="100" y="56"/>
                    <a:pt x="100" y="55"/>
                    <a:pt x="100" y="53"/>
                  </a:cubicBezTo>
                  <a:cubicBezTo>
                    <a:pt x="101" y="42"/>
                    <a:pt x="99" y="27"/>
                    <a:pt x="91" y="19"/>
                  </a:cubicBezTo>
                  <a:close/>
                </a:path>
              </a:pathLst>
            </a:custGeom>
            <a:solidFill>
              <a:srgbClr val="7E4F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85" name="Freeform 2794"/>
            <p:cNvSpPr>
              <a:spLocks/>
            </p:cNvSpPr>
            <p:nvPr userDrawn="1"/>
          </p:nvSpPr>
          <p:spPr bwMode="auto">
            <a:xfrm>
              <a:off x="5008174" y="1151295"/>
              <a:ext cx="0" cy="0"/>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0" y="1"/>
                    <a:pt x="0" y="0"/>
                    <a:pt x="1" y="0"/>
                  </a:cubicBezTo>
                  <a:close/>
                </a:path>
              </a:pathLst>
            </a:custGeom>
            <a:solidFill>
              <a:srgbClr val="7E4F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86" name="Freeform 2795"/>
            <p:cNvSpPr>
              <a:spLocks/>
            </p:cNvSpPr>
            <p:nvPr userDrawn="1"/>
          </p:nvSpPr>
          <p:spPr bwMode="auto">
            <a:xfrm>
              <a:off x="4956101" y="1109943"/>
              <a:ext cx="55136" cy="58199"/>
            </a:xfrm>
            <a:custGeom>
              <a:avLst/>
              <a:gdLst>
                <a:gd name="T0" fmla="*/ 88 w 92"/>
                <a:gd name="T1" fmla="*/ 30 h 97"/>
                <a:gd name="T2" fmla="*/ 81 w 92"/>
                <a:gd name="T3" fmla="*/ 19 h 97"/>
                <a:gd name="T4" fmla="*/ 80 w 92"/>
                <a:gd name="T5" fmla="*/ 18 h 97"/>
                <a:gd name="T6" fmla="*/ 67 w 92"/>
                <a:gd name="T7" fmla="*/ 7 h 97"/>
                <a:gd name="T8" fmla="*/ 51 w 92"/>
                <a:gd name="T9" fmla="*/ 1 h 97"/>
                <a:gd name="T10" fmla="*/ 33 w 92"/>
                <a:gd name="T11" fmla="*/ 3 h 97"/>
                <a:gd name="T12" fmla="*/ 17 w 92"/>
                <a:gd name="T13" fmla="*/ 10 h 97"/>
                <a:gd name="T14" fmla="*/ 9 w 92"/>
                <a:gd name="T15" fmla="*/ 19 h 97"/>
                <a:gd name="T16" fmla="*/ 0 w 92"/>
                <a:gd name="T17" fmla="*/ 40 h 97"/>
                <a:gd name="T18" fmla="*/ 0 w 92"/>
                <a:gd name="T19" fmla="*/ 51 h 97"/>
                <a:gd name="T20" fmla="*/ 5 w 92"/>
                <a:gd name="T21" fmla="*/ 65 h 97"/>
                <a:gd name="T22" fmla="*/ 9 w 92"/>
                <a:gd name="T23" fmla="*/ 75 h 97"/>
                <a:gd name="T24" fmla="*/ 16 w 92"/>
                <a:gd name="T25" fmla="*/ 84 h 97"/>
                <a:gd name="T26" fmla="*/ 30 w 92"/>
                <a:gd name="T27" fmla="*/ 94 h 97"/>
                <a:gd name="T28" fmla="*/ 41 w 92"/>
                <a:gd name="T29" fmla="*/ 97 h 97"/>
                <a:gd name="T30" fmla="*/ 53 w 92"/>
                <a:gd name="T31" fmla="*/ 96 h 97"/>
                <a:gd name="T32" fmla="*/ 70 w 92"/>
                <a:gd name="T33" fmla="*/ 90 h 97"/>
                <a:gd name="T34" fmla="*/ 83 w 92"/>
                <a:gd name="T35" fmla="*/ 79 h 97"/>
                <a:gd name="T36" fmla="*/ 83 w 92"/>
                <a:gd name="T37" fmla="*/ 79 h 97"/>
                <a:gd name="T38" fmla="*/ 88 w 92"/>
                <a:gd name="T39" fmla="*/ 69 h 97"/>
                <a:gd name="T40" fmla="*/ 92 w 92"/>
                <a:gd name="T41" fmla="*/ 56 h 97"/>
                <a:gd name="T42" fmla="*/ 92 w 92"/>
                <a:gd name="T43" fmla="*/ 50 h 97"/>
                <a:gd name="T44" fmla="*/ 92 w 92"/>
                <a:gd name="T45" fmla="*/ 44 h 97"/>
                <a:gd name="T46" fmla="*/ 89 w 92"/>
                <a:gd name="T47" fmla="*/ 32 h 97"/>
                <a:gd name="T48" fmla="*/ 88 w 92"/>
                <a:gd name="T49" fmla="*/ 31 h 97"/>
                <a:gd name="T50" fmla="*/ 88 w 92"/>
                <a:gd name="T51" fmla="*/ 3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2" h="97">
                  <a:moveTo>
                    <a:pt x="88" y="30"/>
                  </a:moveTo>
                  <a:cubicBezTo>
                    <a:pt x="86" y="27"/>
                    <a:pt x="84" y="22"/>
                    <a:pt x="81" y="19"/>
                  </a:cubicBezTo>
                  <a:cubicBezTo>
                    <a:pt x="81" y="19"/>
                    <a:pt x="81" y="18"/>
                    <a:pt x="80" y="18"/>
                  </a:cubicBezTo>
                  <a:cubicBezTo>
                    <a:pt x="77" y="13"/>
                    <a:pt x="72" y="9"/>
                    <a:pt x="67" y="7"/>
                  </a:cubicBezTo>
                  <a:cubicBezTo>
                    <a:pt x="62" y="3"/>
                    <a:pt x="57" y="1"/>
                    <a:pt x="51" y="1"/>
                  </a:cubicBezTo>
                  <a:cubicBezTo>
                    <a:pt x="45" y="0"/>
                    <a:pt x="39" y="0"/>
                    <a:pt x="33" y="3"/>
                  </a:cubicBezTo>
                  <a:cubicBezTo>
                    <a:pt x="27" y="4"/>
                    <a:pt x="22" y="6"/>
                    <a:pt x="17" y="10"/>
                  </a:cubicBezTo>
                  <a:cubicBezTo>
                    <a:pt x="14" y="13"/>
                    <a:pt x="12" y="16"/>
                    <a:pt x="9" y="19"/>
                  </a:cubicBezTo>
                  <a:cubicBezTo>
                    <a:pt x="4" y="25"/>
                    <a:pt x="1" y="32"/>
                    <a:pt x="0" y="40"/>
                  </a:cubicBezTo>
                  <a:cubicBezTo>
                    <a:pt x="0" y="44"/>
                    <a:pt x="0" y="48"/>
                    <a:pt x="0" y="51"/>
                  </a:cubicBezTo>
                  <a:cubicBezTo>
                    <a:pt x="1" y="56"/>
                    <a:pt x="2" y="61"/>
                    <a:pt x="5" y="65"/>
                  </a:cubicBezTo>
                  <a:cubicBezTo>
                    <a:pt x="6" y="69"/>
                    <a:pt x="7" y="72"/>
                    <a:pt x="9" y="75"/>
                  </a:cubicBezTo>
                  <a:cubicBezTo>
                    <a:pt x="11" y="79"/>
                    <a:pt x="13" y="82"/>
                    <a:pt x="16" y="84"/>
                  </a:cubicBezTo>
                  <a:cubicBezTo>
                    <a:pt x="20" y="88"/>
                    <a:pt x="25" y="92"/>
                    <a:pt x="30" y="94"/>
                  </a:cubicBezTo>
                  <a:cubicBezTo>
                    <a:pt x="34" y="95"/>
                    <a:pt x="38" y="96"/>
                    <a:pt x="41" y="97"/>
                  </a:cubicBezTo>
                  <a:cubicBezTo>
                    <a:pt x="45" y="97"/>
                    <a:pt x="49" y="97"/>
                    <a:pt x="53" y="96"/>
                  </a:cubicBezTo>
                  <a:cubicBezTo>
                    <a:pt x="59" y="96"/>
                    <a:pt x="65" y="94"/>
                    <a:pt x="70" y="90"/>
                  </a:cubicBezTo>
                  <a:cubicBezTo>
                    <a:pt x="75" y="88"/>
                    <a:pt x="79" y="84"/>
                    <a:pt x="83" y="79"/>
                  </a:cubicBezTo>
                  <a:cubicBezTo>
                    <a:pt x="83" y="79"/>
                    <a:pt x="83" y="79"/>
                    <a:pt x="83" y="79"/>
                  </a:cubicBezTo>
                  <a:cubicBezTo>
                    <a:pt x="85" y="75"/>
                    <a:pt x="86" y="72"/>
                    <a:pt x="88" y="69"/>
                  </a:cubicBezTo>
                  <a:cubicBezTo>
                    <a:pt x="89" y="68"/>
                    <a:pt x="92" y="59"/>
                    <a:pt x="92" y="56"/>
                  </a:cubicBezTo>
                  <a:cubicBezTo>
                    <a:pt x="92" y="54"/>
                    <a:pt x="92" y="52"/>
                    <a:pt x="92" y="50"/>
                  </a:cubicBezTo>
                  <a:cubicBezTo>
                    <a:pt x="92" y="48"/>
                    <a:pt x="92" y="46"/>
                    <a:pt x="92" y="44"/>
                  </a:cubicBezTo>
                  <a:cubicBezTo>
                    <a:pt x="91" y="40"/>
                    <a:pt x="90" y="36"/>
                    <a:pt x="89" y="32"/>
                  </a:cubicBezTo>
                  <a:cubicBezTo>
                    <a:pt x="89" y="32"/>
                    <a:pt x="89" y="31"/>
                    <a:pt x="88" y="31"/>
                  </a:cubicBezTo>
                  <a:cubicBezTo>
                    <a:pt x="88" y="31"/>
                    <a:pt x="88" y="30"/>
                    <a:pt x="88" y="30"/>
                  </a:cubicBezTo>
                  <a:close/>
                </a:path>
              </a:pathLst>
            </a:custGeom>
            <a:solidFill>
              <a:srgbClr val="7E4F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87" name="Freeform 2796"/>
            <p:cNvSpPr>
              <a:spLocks/>
            </p:cNvSpPr>
            <p:nvPr userDrawn="1"/>
          </p:nvSpPr>
          <p:spPr bwMode="auto">
            <a:xfrm>
              <a:off x="5008174" y="1151295"/>
              <a:ext cx="0" cy="0"/>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lnTo>
                    <a:pt x="0" y="1"/>
                  </a:lnTo>
                  <a:cubicBezTo>
                    <a:pt x="0" y="0"/>
                    <a:pt x="0" y="0"/>
                    <a:pt x="0" y="0"/>
                  </a:cubicBezTo>
                  <a:close/>
                </a:path>
              </a:pathLst>
            </a:custGeom>
            <a:solidFill>
              <a:srgbClr val="7E4F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88" name="Freeform 2797"/>
            <p:cNvSpPr>
              <a:spLocks/>
            </p:cNvSpPr>
            <p:nvPr userDrawn="1"/>
          </p:nvSpPr>
          <p:spPr bwMode="auto">
            <a:xfrm>
              <a:off x="4902498" y="1122196"/>
              <a:ext cx="32163" cy="29100"/>
            </a:xfrm>
            <a:custGeom>
              <a:avLst/>
              <a:gdLst>
                <a:gd name="T0" fmla="*/ 31 w 53"/>
                <a:gd name="T1" fmla="*/ 1 h 49"/>
                <a:gd name="T2" fmla="*/ 21 w 53"/>
                <a:gd name="T3" fmla="*/ 1 h 49"/>
                <a:gd name="T4" fmla="*/ 2 w 53"/>
                <a:gd name="T5" fmla="*/ 16 h 49"/>
                <a:gd name="T6" fmla="*/ 2 w 53"/>
                <a:gd name="T7" fmla="*/ 34 h 49"/>
                <a:gd name="T8" fmla="*/ 15 w 53"/>
                <a:gd name="T9" fmla="*/ 46 h 49"/>
                <a:gd name="T10" fmla="*/ 38 w 53"/>
                <a:gd name="T11" fmla="*/ 43 h 49"/>
                <a:gd name="T12" fmla="*/ 46 w 53"/>
                <a:gd name="T13" fmla="*/ 36 h 49"/>
                <a:gd name="T14" fmla="*/ 49 w 53"/>
                <a:gd name="T15" fmla="*/ 14 h 49"/>
                <a:gd name="T16" fmla="*/ 31 w 53"/>
                <a:gd name="T17"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49">
                  <a:moveTo>
                    <a:pt x="31" y="1"/>
                  </a:moveTo>
                  <a:cubicBezTo>
                    <a:pt x="27" y="0"/>
                    <a:pt x="24" y="1"/>
                    <a:pt x="21" y="1"/>
                  </a:cubicBezTo>
                  <a:cubicBezTo>
                    <a:pt x="13" y="3"/>
                    <a:pt x="5" y="8"/>
                    <a:pt x="2" y="16"/>
                  </a:cubicBezTo>
                  <a:cubicBezTo>
                    <a:pt x="0" y="22"/>
                    <a:pt x="0" y="28"/>
                    <a:pt x="2" y="34"/>
                  </a:cubicBezTo>
                  <a:cubicBezTo>
                    <a:pt x="5" y="39"/>
                    <a:pt x="9" y="44"/>
                    <a:pt x="15" y="46"/>
                  </a:cubicBezTo>
                  <a:cubicBezTo>
                    <a:pt x="23" y="49"/>
                    <a:pt x="32" y="48"/>
                    <a:pt x="38" y="43"/>
                  </a:cubicBezTo>
                  <a:cubicBezTo>
                    <a:pt x="41" y="41"/>
                    <a:pt x="44" y="39"/>
                    <a:pt x="46" y="36"/>
                  </a:cubicBezTo>
                  <a:cubicBezTo>
                    <a:pt x="51" y="30"/>
                    <a:pt x="53" y="21"/>
                    <a:pt x="49" y="14"/>
                  </a:cubicBezTo>
                  <a:cubicBezTo>
                    <a:pt x="46" y="6"/>
                    <a:pt x="39" y="1"/>
                    <a:pt x="31" y="1"/>
                  </a:cubicBezTo>
                  <a:close/>
                </a:path>
              </a:pathLst>
            </a:custGeom>
            <a:solidFill>
              <a:srgbClr val="7E4F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89" name="Freeform 2798"/>
            <p:cNvSpPr>
              <a:spLocks/>
            </p:cNvSpPr>
            <p:nvPr userDrawn="1"/>
          </p:nvSpPr>
          <p:spPr bwMode="auto">
            <a:xfrm>
              <a:off x="5322143" y="2001307"/>
              <a:ext cx="110272" cy="94956"/>
            </a:xfrm>
            <a:custGeom>
              <a:avLst/>
              <a:gdLst>
                <a:gd name="T0" fmla="*/ 149 w 184"/>
                <a:gd name="T1" fmla="*/ 4 h 161"/>
                <a:gd name="T2" fmla="*/ 76 w 184"/>
                <a:gd name="T3" fmla="*/ 28 h 161"/>
                <a:gd name="T4" fmla="*/ 24 w 184"/>
                <a:gd name="T5" fmla="*/ 71 h 161"/>
                <a:gd name="T6" fmla="*/ 35 w 184"/>
                <a:gd name="T7" fmla="*/ 145 h 161"/>
                <a:gd name="T8" fmla="*/ 157 w 184"/>
                <a:gd name="T9" fmla="*/ 96 h 161"/>
                <a:gd name="T10" fmla="*/ 182 w 184"/>
                <a:gd name="T11" fmla="*/ 47 h 161"/>
                <a:gd name="T12" fmla="*/ 149 w 184"/>
                <a:gd name="T13" fmla="*/ 4 h 161"/>
              </a:gdLst>
              <a:ahLst/>
              <a:cxnLst>
                <a:cxn ang="0">
                  <a:pos x="T0" y="T1"/>
                </a:cxn>
                <a:cxn ang="0">
                  <a:pos x="T2" y="T3"/>
                </a:cxn>
                <a:cxn ang="0">
                  <a:pos x="T4" y="T5"/>
                </a:cxn>
                <a:cxn ang="0">
                  <a:pos x="T6" y="T7"/>
                </a:cxn>
                <a:cxn ang="0">
                  <a:pos x="T8" y="T9"/>
                </a:cxn>
                <a:cxn ang="0">
                  <a:pos x="T10" y="T11"/>
                </a:cxn>
                <a:cxn ang="0">
                  <a:pos x="T12" y="T13"/>
                </a:cxn>
              </a:cxnLst>
              <a:rect l="0" t="0" r="r" b="b"/>
              <a:pathLst>
                <a:path w="184" h="161">
                  <a:moveTo>
                    <a:pt x="149" y="4"/>
                  </a:moveTo>
                  <a:cubicBezTo>
                    <a:pt x="122" y="0"/>
                    <a:pt x="97" y="12"/>
                    <a:pt x="76" y="28"/>
                  </a:cubicBezTo>
                  <a:cubicBezTo>
                    <a:pt x="59" y="41"/>
                    <a:pt x="40" y="56"/>
                    <a:pt x="24" y="71"/>
                  </a:cubicBezTo>
                  <a:cubicBezTo>
                    <a:pt x="3" y="92"/>
                    <a:pt x="0" y="135"/>
                    <a:pt x="35" y="145"/>
                  </a:cubicBezTo>
                  <a:cubicBezTo>
                    <a:pt x="84" y="161"/>
                    <a:pt x="131" y="138"/>
                    <a:pt x="157" y="96"/>
                  </a:cubicBezTo>
                  <a:cubicBezTo>
                    <a:pt x="171" y="83"/>
                    <a:pt x="180" y="67"/>
                    <a:pt x="182" y="47"/>
                  </a:cubicBezTo>
                  <a:cubicBezTo>
                    <a:pt x="184" y="26"/>
                    <a:pt x="170" y="7"/>
                    <a:pt x="149" y="4"/>
                  </a:cubicBezTo>
                  <a:close/>
                </a:path>
              </a:pathLst>
            </a:custGeom>
            <a:solidFill>
              <a:srgbClr val="7E4F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90" name="Freeform 2799"/>
            <p:cNvSpPr>
              <a:spLocks/>
            </p:cNvSpPr>
            <p:nvPr userDrawn="1"/>
          </p:nvSpPr>
          <p:spPr bwMode="auto">
            <a:xfrm>
              <a:off x="5444667" y="1987523"/>
              <a:ext cx="64325" cy="61262"/>
            </a:xfrm>
            <a:custGeom>
              <a:avLst/>
              <a:gdLst>
                <a:gd name="T0" fmla="*/ 84 w 108"/>
                <a:gd name="T1" fmla="*/ 7 h 102"/>
                <a:gd name="T2" fmla="*/ 40 w 108"/>
                <a:gd name="T3" fmla="*/ 10 h 102"/>
                <a:gd name="T4" fmla="*/ 10 w 108"/>
                <a:gd name="T5" fmla="*/ 32 h 102"/>
                <a:gd name="T6" fmla="*/ 11 w 108"/>
                <a:gd name="T7" fmla="*/ 82 h 102"/>
                <a:gd name="T8" fmla="*/ 59 w 108"/>
                <a:gd name="T9" fmla="*/ 94 h 102"/>
                <a:gd name="T10" fmla="*/ 65 w 108"/>
                <a:gd name="T11" fmla="*/ 91 h 102"/>
                <a:gd name="T12" fmla="*/ 75 w 108"/>
                <a:gd name="T13" fmla="*/ 86 h 102"/>
                <a:gd name="T14" fmla="*/ 84 w 108"/>
                <a:gd name="T15" fmla="*/ 80 h 102"/>
                <a:gd name="T16" fmla="*/ 78 w 108"/>
                <a:gd name="T17" fmla="*/ 84 h 102"/>
                <a:gd name="T18" fmla="*/ 83 w 108"/>
                <a:gd name="T19" fmla="*/ 81 h 102"/>
                <a:gd name="T20" fmla="*/ 85 w 108"/>
                <a:gd name="T21" fmla="*/ 80 h 102"/>
                <a:gd name="T22" fmla="*/ 85 w 108"/>
                <a:gd name="T23" fmla="*/ 79 h 102"/>
                <a:gd name="T24" fmla="*/ 103 w 108"/>
                <a:gd name="T25" fmla="*/ 61 h 102"/>
                <a:gd name="T26" fmla="*/ 104 w 108"/>
                <a:gd name="T27" fmla="*/ 59 h 102"/>
                <a:gd name="T28" fmla="*/ 105 w 108"/>
                <a:gd name="T29" fmla="*/ 57 h 102"/>
                <a:gd name="T30" fmla="*/ 105 w 108"/>
                <a:gd name="T31" fmla="*/ 57 h 102"/>
                <a:gd name="T32" fmla="*/ 108 w 108"/>
                <a:gd name="T33" fmla="*/ 42 h 102"/>
                <a:gd name="T34" fmla="*/ 84 w 108"/>
                <a:gd name="T35" fmla="*/ 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8" h="102">
                  <a:moveTo>
                    <a:pt x="84" y="7"/>
                  </a:moveTo>
                  <a:cubicBezTo>
                    <a:pt x="71" y="0"/>
                    <a:pt x="53" y="4"/>
                    <a:pt x="40" y="10"/>
                  </a:cubicBezTo>
                  <a:cubicBezTo>
                    <a:pt x="28" y="16"/>
                    <a:pt x="18" y="22"/>
                    <a:pt x="10" y="32"/>
                  </a:cubicBezTo>
                  <a:cubicBezTo>
                    <a:pt x="0" y="46"/>
                    <a:pt x="0" y="69"/>
                    <a:pt x="11" y="82"/>
                  </a:cubicBezTo>
                  <a:cubicBezTo>
                    <a:pt x="22" y="95"/>
                    <a:pt x="43" y="102"/>
                    <a:pt x="59" y="94"/>
                  </a:cubicBezTo>
                  <a:cubicBezTo>
                    <a:pt x="61" y="93"/>
                    <a:pt x="63" y="92"/>
                    <a:pt x="65" y="91"/>
                  </a:cubicBezTo>
                  <a:cubicBezTo>
                    <a:pt x="69" y="90"/>
                    <a:pt x="72" y="88"/>
                    <a:pt x="75" y="86"/>
                  </a:cubicBezTo>
                  <a:cubicBezTo>
                    <a:pt x="78" y="84"/>
                    <a:pt x="82" y="82"/>
                    <a:pt x="84" y="80"/>
                  </a:cubicBezTo>
                  <a:cubicBezTo>
                    <a:pt x="82" y="81"/>
                    <a:pt x="80" y="82"/>
                    <a:pt x="78" y="84"/>
                  </a:cubicBezTo>
                  <a:cubicBezTo>
                    <a:pt x="79" y="83"/>
                    <a:pt x="81" y="82"/>
                    <a:pt x="83" y="81"/>
                  </a:cubicBezTo>
                  <a:cubicBezTo>
                    <a:pt x="83" y="80"/>
                    <a:pt x="84" y="80"/>
                    <a:pt x="85" y="80"/>
                  </a:cubicBezTo>
                  <a:cubicBezTo>
                    <a:pt x="85" y="79"/>
                    <a:pt x="85" y="79"/>
                    <a:pt x="85" y="79"/>
                  </a:cubicBezTo>
                  <a:cubicBezTo>
                    <a:pt x="93" y="74"/>
                    <a:pt x="99" y="70"/>
                    <a:pt x="103" y="61"/>
                  </a:cubicBezTo>
                  <a:cubicBezTo>
                    <a:pt x="104" y="60"/>
                    <a:pt x="104" y="60"/>
                    <a:pt x="104" y="59"/>
                  </a:cubicBezTo>
                  <a:cubicBezTo>
                    <a:pt x="105" y="58"/>
                    <a:pt x="105" y="58"/>
                    <a:pt x="105" y="57"/>
                  </a:cubicBezTo>
                  <a:lnTo>
                    <a:pt x="105" y="57"/>
                  </a:lnTo>
                  <a:cubicBezTo>
                    <a:pt x="107" y="52"/>
                    <a:pt x="108" y="47"/>
                    <a:pt x="108" y="42"/>
                  </a:cubicBezTo>
                  <a:cubicBezTo>
                    <a:pt x="108" y="26"/>
                    <a:pt x="98" y="14"/>
                    <a:pt x="84" y="7"/>
                  </a:cubicBezTo>
                  <a:close/>
                </a:path>
              </a:pathLst>
            </a:custGeom>
            <a:solidFill>
              <a:srgbClr val="7E4F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91" name="Freeform 2800"/>
            <p:cNvSpPr>
              <a:spLocks/>
            </p:cNvSpPr>
            <p:nvPr userDrawn="1"/>
          </p:nvSpPr>
          <p:spPr bwMode="auto">
            <a:xfrm>
              <a:off x="5493677" y="2035000"/>
              <a:ext cx="1532" cy="0"/>
            </a:xfrm>
            <a:custGeom>
              <a:avLst/>
              <a:gdLst>
                <a:gd name="T0" fmla="*/ 3 w 3"/>
                <a:gd name="T1" fmla="*/ 0 h 2"/>
                <a:gd name="T2" fmla="*/ 1 w 3"/>
                <a:gd name="T3" fmla="*/ 2 h 2"/>
                <a:gd name="T4" fmla="*/ 0 w 3"/>
                <a:gd name="T5" fmla="*/ 2 h 2"/>
                <a:gd name="T6" fmla="*/ 3 w 3"/>
                <a:gd name="T7" fmla="*/ 0 h 2"/>
              </a:gdLst>
              <a:ahLst/>
              <a:cxnLst>
                <a:cxn ang="0">
                  <a:pos x="T0" y="T1"/>
                </a:cxn>
                <a:cxn ang="0">
                  <a:pos x="T2" y="T3"/>
                </a:cxn>
                <a:cxn ang="0">
                  <a:pos x="T4" y="T5"/>
                </a:cxn>
                <a:cxn ang="0">
                  <a:pos x="T6" y="T7"/>
                </a:cxn>
              </a:cxnLst>
              <a:rect l="0" t="0" r="r" b="b"/>
              <a:pathLst>
                <a:path w="3" h="2">
                  <a:moveTo>
                    <a:pt x="3" y="0"/>
                  </a:moveTo>
                  <a:cubicBezTo>
                    <a:pt x="2" y="1"/>
                    <a:pt x="1" y="1"/>
                    <a:pt x="1" y="2"/>
                  </a:cubicBezTo>
                  <a:lnTo>
                    <a:pt x="0" y="2"/>
                  </a:lnTo>
                  <a:lnTo>
                    <a:pt x="3" y="0"/>
                  </a:lnTo>
                  <a:close/>
                </a:path>
              </a:pathLst>
            </a:custGeom>
            <a:solidFill>
              <a:srgbClr val="7E4F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92" name="Freeform 2801"/>
            <p:cNvSpPr>
              <a:spLocks/>
            </p:cNvSpPr>
            <p:nvPr userDrawn="1"/>
          </p:nvSpPr>
          <p:spPr bwMode="auto">
            <a:xfrm>
              <a:off x="4133659" y="1665897"/>
              <a:ext cx="778028" cy="911274"/>
            </a:xfrm>
            <a:custGeom>
              <a:avLst/>
              <a:gdLst>
                <a:gd name="T0" fmla="*/ 41 w 1306"/>
                <a:gd name="T1" fmla="*/ 166 h 1534"/>
                <a:gd name="T2" fmla="*/ 1011 w 1306"/>
                <a:gd name="T3" fmla="*/ 1499 h 1534"/>
                <a:gd name="T4" fmla="*/ 1102 w 1306"/>
                <a:gd name="T5" fmla="*/ 1265 h 1534"/>
                <a:gd name="T6" fmla="*/ 243 w 1306"/>
                <a:gd name="T7" fmla="*/ 166 h 1534"/>
                <a:gd name="T8" fmla="*/ 41 w 1306"/>
                <a:gd name="T9" fmla="*/ 166 h 1534"/>
              </a:gdLst>
              <a:ahLst/>
              <a:cxnLst>
                <a:cxn ang="0">
                  <a:pos x="T0" y="T1"/>
                </a:cxn>
                <a:cxn ang="0">
                  <a:pos x="T2" y="T3"/>
                </a:cxn>
                <a:cxn ang="0">
                  <a:pos x="T4" y="T5"/>
                </a:cxn>
                <a:cxn ang="0">
                  <a:pos x="T6" y="T7"/>
                </a:cxn>
                <a:cxn ang="0">
                  <a:pos x="T8" y="T9"/>
                </a:cxn>
              </a:cxnLst>
              <a:rect l="0" t="0" r="r" b="b"/>
              <a:pathLst>
                <a:path w="1306" h="1534">
                  <a:moveTo>
                    <a:pt x="41" y="166"/>
                  </a:moveTo>
                  <a:cubicBezTo>
                    <a:pt x="41" y="166"/>
                    <a:pt x="0" y="1148"/>
                    <a:pt x="1011" y="1499"/>
                  </a:cubicBezTo>
                  <a:cubicBezTo>
                    <a:pt x="1243" y="1534"/>
                    <a:pt x="1306" y="1387"/>
                    <a:pt x="1102" y="1265"/>
                  </a:cubicBezTo>
                  <a:cubicBezTo>
                    <a:pt x="899" y="1143"/>
                    <a:pt x="456" y="1038"/>
                    <a:pt x="243" y="166"/>
                  </a:cubicBezTo>
                  <a:cubicBezTo>
                    <a:pt x="236" y="13"/>
                    <a:pt x="31" y="0"/>
                    <a:pt x="41" y="16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1640"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grpSp>
    </p:spTree>
    <p:extLst>
      <p:ext uri="{BB962C8B-B14F-4D97-AF65-F5344CB8AC3E}">
        <p14:creationId xmlns:p14="http://schemas.microsoft.com/office/powerpoint/2010/main" val="3457390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ítulo y objetos">
    <p:spTree>
      <p:nvGrpSpPr>
        <p:cNvPr id="1" name=""/>
        <p:cNvGrpSpPr/>
        <p:nvPr/>
      </p:nvGrpSpPr>
      <p:grpSpPr>
        <a:xfrm>
          <a:off x="0" y="0"/>
          <a:ext cx="0" cy="0"/>
          <a:chOff x="0" y="0"/>
          <a:chExt cx="0" cy="0"/>
        </a:xfrm>
      </p:grpSpPr>
      <p:sp>
        <p:nvSpPr>
          <p:cNvPr id="3" name="Freeform 6"/>
          <p:cNvSpPr>
            <a:spLocks/>
          </p:cNvSpPr>
          <p:nvPr userDrawn="1"/>
        </p:nvSpPr>
        <p:spPr bwMode="auto">
          <a:xfrm>
            <a:off x="0" y="422275"/>
            <a:ext cx="9144000" cy="677863"/>
          </a:xfrm>
          <a:custGeom>
            <a:avLst/>
            <a:gdLst>
              <a:gd name="T0" fmla="*/ 0 w 12500"/>
              <a:gd name="T1" fmla="*/ 0 h 1101"/>
              <a:gd name="T2" fmla="*/ 0 w 12500"/>
              <a:gd name="T3" fmla="*/ 988 h 1101"/>
              <a:gd name="T4" fmla="*/ 275 w 12500"/>
              <a:gd name="T5" fmla="*/ 1101 h 1101"/>
              <a:gd name="T6" fmla="*/ 872 w 12500"/>
              <a:gd name="T7" fmla="*/ 831 h 1101"/>
              <a:gd name="T8" fmla="*/ 1470 w 12500"/>
              <a:gd name="T9" fmla="*/ 1101 h 1101"/>
              <a:gd name="T10" fmla="*/ 2067 w 12500"/>
              <a:gd name="T11" fmla="*/ 831 h 1101"/>
              <a:gd name="T12" fmla="*/ 2664 w 12500"/>
              <a:gd name="T13" fmla="*/ 1101 h 1101"/>
              <a:gd name="T14" fmla="*/ 3262 w 12500"/>
              <a:gd name="T15" fmla="*/ 831 h 1101"/>
              <a:gd name="T16" fmla="*/ 3859 w 12500"/>
              <a:gd name="T17" fmla="*/ 1101 h 1101"/>
              <a:gd name="T18" fmla="*/ 4457 w 12500"/>
              <a:gd name="T19" fmla="*/ 831 h 1101"/>
              <a:gd name="T20" fmla="*/ 5055 w 12500"/>
              <a:gd name="T21" fmla="*/ 1101 h 1101"/>
              <a:gd name="T22" fmla="*/ 5652 w 12500"/>
              <a:gd name="T23" fmla="*/ 831 h 1101"/>
              <a:gd name="T24" fmla="*/ 6250 w 12500"/>
              <a:gd name="T25" fmla="*/ 1101 h 1101"/>
              <a:gd name="T26" fmla="*/ 6847 w 12500"/>
              <a:gd name="T27" fmla="*/ 831 h 1101"/>
              <a:gd name="T28" fmla="*/ 7445 w 12500"/>
              <a:gd name="T29" fmla="*/ 1101 h 1101"/>
              <a:gd name="T30" fmla="*/ 8042 w 12500"/>
              <a:gd name="T31" fmla="*/ 831 h 1101"/>
              <a:gd name="T32" fmla="*/ 8640 w 12500"/>
              <a:gd name="T33" fmla="*/ 1101 h 1101"/>
              <a:gd name="T34" fmla="*/ 9237 w 12500"/>
              <a:gd name="T35" fmla="*/ 831 h 1101"/>
              <a:gd name="T36" fmla="*/ 9835 w 12500"/>
              <a:gd name="T37" fmla="*/ 1101 h 1101"/>
              <a:gd name="T38" fmla="*/ 10432 w 12500"/>
              <a:gd name="T39" fmla="*/ 831 h 1101"/>
              <a:gd name="T40" fmla="*/ 11030 w 12500"/>
              <a:gd name="T41" fmla="*/ 1101 h 1101"/>
              <a:gd name="T42" fmla="*/ 11628 w 12500"/>
              <a:gd name="T43" fmla="*/ 831 h 1101"/>
              <a:gd name="T44" fmla="*/ 12225 w 12500"/>
              <a:gd name="T45" fmla="*/ 1101 h 1101"/>
              <a:gd name="T46" fmla="*/ 12500 w 12500"/>
              <a:gd name="T47" fmla="*/ 988 h 1101"/>
              <a:gd name="T48" fmla="*/ 12500 w 12500"/>
              <a:gd name="T49" fmla="*/ 0 h 1101"/>
              <a:gd name="T50" fmla="*/ 0 w 12500"/>
              <a:gd name="T51" fmla="*/ 0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500" h="1101">
                <a:moveTo>
                  <a:pt x="0" y="0"/>
                </a:moveTo>
                <a:lnTo>
                  <a:pt x="0" y="988"/>
                </a:lnTo>
                <a:cubicBezTo>
                  <a:pt x="67" y="1048"/>
                  <a:pt x="141" y="1101"/>
                  <a:pt x="275" y="1101"/>
                </a:cubicBezTo>
                <a:cubicBezTo>
                  <a:pt x="573" y="1101"/>
                  <a:pt x="573" y="831"/>
                  <a:pt x="872" y="831"/>
                </a:cubicBezTo>
                <a:cubicBezTo>
                  <a:pt x="1171" y="831"/>
                  <a:pt x="1171" y="1101"/>
                  <a:pt x="1470" y="1101"/>
                </a:cubicBezTo>
                <a:cubicBezTo>
                  <a:pt x="1768" y="1101"/>
                  <a:pt x="1768" y="831"/>
                  <a:pt x="2067" y="831"/>
                </a:cubicBezTo>
                <a:cubicBezTo>
                  <a:pt x="2366" y="831"/>
                  <a:pt x="2366" y="1101"/>
                  <a:pt x="2664" y="1101"/>
                </a:cubicBezTo>
                <a:cubicBezTo>
                  <a:pt x="2963" y="1101"/>
                  <a:pt x="2963" y="831"/>
                  <a:pt x="3262" y="831"/>
                </a:cubicBezTo>
                <a:cubicBezTo>
                  <a:pt x="3561" y="831"/>
                  <a:pt x="3561" y="1101"/>
                  <a:pt x="3859" y="1101"/>
                </a:cubicBezTo>
                <a:cubicBezTo>
                  <a:pt x="4158" y="1101"/>
                  <a:pt x="4158" y="831"/>
                  <a:pt x="4457" y="831"/>
                </a:cubicBezTo>
                <a:cubicBezTo>
                  <a:pt x="4756" y="831"/>
                  <a:pt x="4756" y="1101"/>
                  <a:pt x="5055" y="1101"/>
                </a:cubicBezTo>
                <a:cubicBezTo>
                  <a:pt x="5353" y="1101"/>
                  <a:pt x="5353" y="831"/>
                  <a:pt x="5652" y="831"/>
                </a:cubicBezTo>
                <a:cubicBezTo>
                  <a:pt x="5951" y="831"/>
                  <a:pt x="5951" y="1101"/>
                  <a:pt x="6250" y="1101"/>
                </a:cubicBezTo>
                <a:cubicBezTo>
                  <a:pt x="6548" y="1101"/>
                  <a:pt x="6548" y="831"/>
                  <a:pt x="6847" y="831"/>
                </a:cubicBezTo>
                <a:cubicBezTo>
                  <a:pt x="7146" y="831"/>
                  <a:pt x="7146" y="1101"/>
                  <a:pt x="7445" y="1101"/>
                </a:cubicBezTo>
                <a:cubicBezTo>
                  <a:pt x="7743" y="1101"/>
                  <a:pt x="7743" y="831"/>
                  <a:pt x="8042" y="831"/>
                </a:cubicBezTo>
                <a:cubicBezTo>
                  <a:pt x="8341" y="831"/>
                  <a:pt x="8341" y="1101"/>
                  <a:pt x="8640" y="1101"/>
                </a:cubicBezTo>
                <a:cubicBezTo>
                  <a:pt x="8939" y="1101"/>
                  <a:pt x="8939" y="831"/>
                  <a:pt x="9237" y="831"/>
                </a:cubicBezTo>
                <a:cubicBezTo>
                  <a:pt x="9536" y="831"/>
                  <a:pt x="9536" y="1101"/>
                  <a:pt x="9835" y="1101"/>
                </a:cubicBezTo>
                <a:cubicBezTo>
                  <a:pt x="10134" y="1101"/>
                  <a:pt x="10134" y="831"/>
                  <a:pt x="10432" y="831"/>
                </a:cubicBezTo>
                <a:cubicBezTo>
                  <a:pt x="10731" y="831"/>
                  <a:pt x="10731" y="1101"/>
                  <a:pt x="11030" y="1101"/>
                </a:cubicBezTo>
                <a:cubicBezTo>
                  <a:pt x="11329" y="1101"/>
                  <a:pt x="11329" y="831"/>
                  <a:pt x="11628" y="831"/>
                </a:cubicBezTo>
                <a:cubicBezTo>
                  <a:pt x="11926" y="831"/>
                  <a:pt x="11926" y="1101"/>
                  <a:pt x="12225" y="1101"/>
                </a:cubicBezTo>
                <a:cubicBezTo>
                  <a:pt x="12359" y="1101"/>
                  <a:pt x="12433" y="1047"/>
                  <a:pt x="12500" y="988"/>
                </a:cubicBezTo>
                <a:lnTo>
                  <a:pt x="12500" y="0"/>
                </a:lnTo>
                <a:lnTo>
                  <a:pt x="0" y="0"/>
                </a:lnTo>
                <a:close/>
              </a:path>
            </a:pathLst>
          </a:custGeom>
          <a:solidFill>
            <a:srgbClr val="296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endParaRPr lang="es-CO" sz="1799"/>
          </a:p>
        </p:txBody>
      </p:sp>
      <p:sp>
        <p:nvSpPr>
          <p:cNvPr id="4" name="Freeform 7"/>
          <p:cNvSpPr>
            <a:spLocks/>
          </p:cNvSpPr>
          <p:nvPr userDrawn="1"/>
        </p:nvSpPr>
        <p:spPr bwMode="auto">
          <a:xfrm>
            <a:off x="0" y="0"/>
            <a:ext cx="9144000" cy="985838"/>
          </a:xfrm>
          <a:custGeom>
            <a:avLst/>
            <a:gdLst>
              <a:gd name="T0" fmla="*/ 0 w 12500"/>
              <a:gd name="T1" fmla="*/ 0 h 1601"/>
              <a:gd name="T2" fmla="*/ 0 w 12500"/>
              <a:gd name="T3" fmla="*/ 1487 h 1601"/>
              <a:gd name="T4" fmla="*/ 275 w 12500"/>
              <a:gd name="T5" fmla="*/ 1601 h 1601"/>
              <a:gd name="T6" fmla="*/ 872 w 12500"/>
              <a:gd name="T7" fmla="*/ 1330 h 1601"/>
              <a:gd name="T8" fmla="*/ 1470 w 12500"/>
              <a:gd name="T9" fmla="*/ 1601 h 1601"/>
              <a:gd name="T10" fmla="*/ 2067 w 12500"/>
              <a:gd name="T11" fmla="*/ 1330 h 1601"/>
              <a:gd name="T12" fmla="*/ 2664 w 12500"/>
              <a:gd name="T13" fmla="*/ 1601 h 1601"/>
              <a:gd name="T14" fmla="*/ 3262 w 12500"/>
              <a:gd name="T15" fmla="*/ 1330 h 1601"/>
              <a:gd name="T16" fmla="*/ 3859 w 12500"/>
              <a:gd name="T17" fmla="*/ 1601 h 1601"/>
              <a:gd name="T18" fmla="*/ 4457 w 12500"/>
              <a:gd name="T19" fmla="*/ 1330 h 1601"/>
              <a:gd name="T20" fmla="*/ 5055 w 12500"/>
              <a:gd name="T21" fmla="*/ 1601 h 1601"/>
              <a:gd name="T22" fmla="*/ 5652 w 12500"/>
              <a:gd name="T23" fmla="*/ 1330 h 1601"/>
              <a:gd name="T24" fmla="*/ 6250 w 12500"/>
              <a:gd name="T25" fmla="*/ 1601 h 1601"/>
              <a:gd name="T26" fmla="*/ 6847 w 12500"/>
              <a:gd name="T27" fmla="*/ 1330 h 1601"/>
              <a:gd name="T28" fmla="*/ 7445 w 12500"/>
              <a:gd name="T29" fmla="*/ 1601 h 1601"/>
              <a:gd name="T30" fmla="*/ 8042 w 12500"/>
              <a:gd name="T31" fmla="*/ 1330 h 1601"/>
              <a:gd name="T32" fmla="*/ 8640 w 12500"/>
              <a:gd name="T33" fmla="*/ 1601 h 1601"/>
              <a:gd name="T34" fmla="*/ 9237 w 12500"/>
              <a:gd name="T35" fmla="*/ 1330 h 1601"/>
              <a:gd name="T36" fmla="*/ 9835 w 12500"/>
              <a:gd name="T37" fmla="*/ 1601 h 1601"/>
              <a:gd name="T38" fmla="*/ 10432 w 12500"/>
              <a:gd name="T39" fmla="*/ 1330 h 1601"/>
              <a:gd name="T40" fmla="*/ 11030 w 12500"/>
              <a:gd name="T41" fmla="*/ 1601 h 1601"/>
              <a:gd name="T42" fmla="*/ 11628 w 12500"/>
              <a:gd name="T43" fmla="*/ 1330 h 1601"/>
              <a:gd name="T44" fmla="*/ 12225 w 12500"/>
              <a:gd name="T45" fmla="*/ 1601 h 1601"/>
              <a:gd name="T46" fmla="*/ 12500 w 12500"/>
              <a:gd name="T47" fmla="*/ 1487 h 1601"/>
              <a:gd name="T48" fmla="*/ 12500 w 12500"/>
              <a:gd name="T49" fmla="*/ 0 h 1601"/>
              <a:gd name="T50" fmla="*/ 0 w 12500"/>
              <a:gd name="T51" fmla="*/ 0 h 1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500" h="1601">
                <a:moveTo>
                  <a:pt x="0" y="0"/>
                </a:moveTo>
                <a:lnTo>
                  <a:pt x="0" y="1487"/>
                </a:lnTo>
                <a:cubicBezTo>
                  <a:pt x="67" y="1547"/>
                  <a:pt x="141" y="1601"/>
                  <a:pt x="275" y="1601"/>
                </a:cubicBezTo>
                <a:cubicBezTo>
                  <a:pt x="573" y="1601"/>
                  <a:pt x="573" y="1330"/>
                  <a:pt x="872" y="1330"/>
                </a:cubicBezTo>
                <a:cubicBezTo>
                  <a:pt x="1171" y="1330"/>
                  <a:pt x="1171" y="1601"/>
                  <a:pt x="1470" y="1601"/>
                </a:cubicBezTo>
                <a:cubicBezTo>
                  <a:pt x="1768" y="1601"/>
                  <a:pt x="1768" y="1330"/>
                  <a:pt x="2067" y="1330"/>
                </a:cubicBezTo>
                <a:cubicBezTo>
                  <a:pt x="2366" y="1330"/>
                  <a:pt x="2366" y="1601"/>
                  <a:pt x="2664" y="1601"/>
                </a:cubicBezTo>
                <a:cubicBezTo>
                  <a:pt x="2963" y="1601"/>
                  <a:pt x="2963" y="1330"/>
                  <a:pt x="3262" y="1330"/>
                </a:cubicBezTo>
                <a:cubicBezTo>
                  <a:pt x="3561" y="1330"/>
                  <a:pt x="3561" y="1601"/>
                  <a:pt x="3859" y="1601"/>
                </a:cubicBezTo>
                <a:cubicBezTo>
                  <a:pt x="4158" y="1601"/>
                  <a:pt x="4158" y="1330"/>
                  <a:pt x="4457" y="1330"/>
                </a:cubicBezTo>
                <a:cubicBezTo>
                  <a:pt x="4756" y="1330"/>
                  <a:pt x="4756" y="1601"/>
                  <a:pt x="5055" y="1601"/>
                </a:cubicBezTo>
                <a:cubicBezTo>
                  <a:pt x="5353" y="1601"/>
                  <a:pt x="5353" y="1330"/>
                  <a:pt x="5652" y="1330"/>
                </a:cubicBezTo>
                <a:cubicBezTo>
                  <a:pt x="5951" y="1330"/>
                  <a:pt x="5951" y="1601"/>
                  <a:pt x="6250" y="1601"/>
                </a:cubicBezTo>
                <a:cubicBezTo>
                  <a:pt x="6548" y="1601"/>
                  <a:pt x="6548" y="1330"/>
                  <a:pt x="6847" y="1330"/>
                </a:cubicBezTo>
                <a:cubicBezTo>
                  <a:pt x="7146" y="1330"/>
                  <a:pt x="7146" y="1601"/>
                  <a:pt x="7445" y="1601"/>
                </a:cubicBezTo>
                <a:cubicBezTo>
                  <a:pt x="7743" y="1601"/>
                  <a:pt x="7743" y="1330"/>
                  <a:pt x="8042" y="1330"/>
                </a:cubicBezTo>
                <a:cubicBezTo>
                  <a:pt x="8341" y="1330"/>
                  <a:pt x="8341" y="1601"/>
                  <a:pt x="8640" y="1601"/>
                </a:cubicBezTo>
                <a:cubicBezTo>
                  <a:pt x="8939" y="1601"/>
                  <a:pt x="8939" y="1330"/>
                  <a:pt x="9237" y="1330"/>
                </a:cubicBezTo>
                <a:cubicBezTo>
                  <a:pt x="9536" y="1330"/>
                  <a:pt x="9536" y="1601"/>
                  <a:pt x="9835" y="1601"/>
                </a:cubicBezTo>
                <a:cubicBezTo>
                  <a:pt x="10134" y="1601"/>
                  <a:pt x="10134" y="1330"/>
                  <a:pt x="10432" y="1330"/>
                </a:cubicBezTo>
                <a:cubicBezTo>
                  <a:pt x="10731" y="1330"/>
                  <a:pt x="10731" y="1601"/>
                  <a:pt x="11030" y="1601"/>
                </a:cubicBezTo>
                <a:cubicBezTo>
                  <a:pt x="11329" y="1601"/>
                  <a:pt x="11329" y="1330"/>
                  <a:pt x="11628" y="1330"/>
                </a:cubicBezTo>
                <a:cubicBezTo>
                  <a:pt x="11926" y="1330"/>
                  <a:pt x="11926" y="1601"/>
                  <a:pt x="12225" y="1601"/>
                </a:cubicBezTo>
                <a:cubicBezTo>
                  <a:pt x="12359" y="1601"/>
                  <a:pt x="12433" y="1547"/>
                  <a:pt x="12500" y="1487"/>
                </a:cubicBezTo>
                <a:lnTo>
                  <a:pt x="12500" y="0"/>
                </a:lnTo>
                <a:lnTo>
                  <a:pt x="0" y="0"/>
                </a:lnTo>
                <a:close/>
              </a:path>
            </a:pathLst>
          </a:custGeom>
          <a:solidFill>
            <a:srgbClr val="4089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endParaRPr lang="es-CO" sz="1799"/>
          </a:p>
        </p:txBody>
      </p:sp>
      <p:grpSp>
        <p:nvGrpSpPr>
          <p:cNvPr id="46" name="Grupo 45"/>
          <p:cNvGrpSpPr>
            <a:grpSpLocks noChangeAspect="1"/>
          </p:cNvGrpSpPr>
          <p:nvPr userDrawn="1"/>
        </p:nvGrpSpPr>
        <p:grpSpPr>
          <a:xfrm>
            <a:off x="148722" y="274729"/>
            <a:ext cx="1056025" cy="405704"/>
            <a:chOff x="2362200" y="455356"/>
            <a:chExt cx="280988" cy="107950"/>
          </a:xfrm>
        </p:grpSpPr>
        <p:sp>
          <p:nvSpPr>
            <p:cNvPr id="47" name="Freeform 362"/>
            <p:cNvSpPr>
              <a:spLocks/>
            </p:cNvSpPr>
            <p:nvPr userDrawn="1"/>
          </p:nvSpPr>
          <p:spPr bwMode="auto">
            <a:xfrm>
              <a:off x="2565400" y="455356"/>
              <a:ext cx="77788" cy="107950"/>
            </a:xfrm>
            <a:custGeom>
              <a:avLst/>
              <a:gdLst>
                <a:gd name="T0" fmla="*/ 126 w 126"/>
                <a:gd name="T1" fmla="*/ 113 h 175"/>
                <a:gd name="T2" fmla="*/ 63 w 126"/>
                <a:gd name="T3" fmla="*/ 175 h 175"/>
                <a:gd name="T4" fmla="*/ 0 w 126"/>
                <a:gd name="T5" fmla="*/ 113 h 175"/>
                <a:gd name="T6" fmla="*/ 63 w 126"/>
                <a:gd name="T7" fmla="*/ 0 h 175"/>
                <a:gd name="T8" fmla="*/ 63 w 126"/>
                <a:gd name="T9" fmla="*/ 0 h 175"/>
                <a:gd name="T10" fmla="*/ 126 w 126"/>
                <a:gd name="T11" fmla="*/ 113 h 175"/>
              </a:gdLst>
              <a:ahLst/>
              <a:cxnLst>
                <a:cxn ang="0">
                  <a:pos x="T0" y="T1"/>
                </a:cxn>
                <a:cxn ang="0">
                  <a:pos x="T2" y="T3"/>
                </a:cxn>
                <a:cxn ang="0">
                  <a:pos x="T4" y="T5"/>
                </a:cxn>
                <a:cxn ang="0">
                  <a:pos x="T6" y="T7"/>
                </a:cxn>
                <a:cxn ang="0">
                  <a:pos x="T8" y="T9"/>
                </a:cxn>
                <a:cxn ang="0">
                  <a:pos x="T10" y="T11"/>
                </a:cxn>
              </a:cxnLst>
              <a:rect l="0" t="0" r="r" b="b"/>
              <a:pathLst>
                <a:path w="126" h="175">
                  <a:moveTo>
                    <a:pt x="126" y="113"/>
                  </a:moveTo>
                  <a:cubicBezTo>
                    <a:pt x="126" y="147"/>
                    <a:pt x="98" y="175"/>
                    <a:pt x="63" y="175"/>
                  </a:cubicBezTo>
                  <a:cubicBezTo>
                    <a:pt x="29" y="175"/>
                    <a:pt x="0" y="147"/>
                    <a:pt x="0" y="113"/>
                  </a:cubicBezTo>
                  <a:cubicBezTo>
                    <a:pt x="0" y="78"/>
                    <a:pt x="63" y="0"/>
                    <a:pt x="63" y="0"/>
                  </a:cubicBezTo>
                  <a:cubicBezTo>
                    <a:pt x="63" y="0"/>
                    <a:pt x="63" y="0"/>
                    <a:pt x="63" y="0"/>
                  </a:cubicBezTo>
                  <a:cubicBezTo>
                    <a:pt x="65" y="2"/>
                    <a:pt x="126" y="78"/>
                    <a:pt x="126"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sz="1799"/>
            </a:p>
          </p:txBody>
        </p:sp>
        <p:sp>
          <p:nvSpPr>
            <p:cNvPr id="48" name="Freeform 363"/>
            <p:cNvSpPr>
              <a:spLocks/>
            </p:cNvSpPr>
            <p:nvPr userDrawn="1"/>
          </p:nvSpPr>
          <p:spPr bwMode="auto">
            <a:xfrm>
              <a:off x="2463800" y="455356"/>
              <a:ext cx="77788" cy="107950"/>
            </a:xfrm>
            <a:custGeom>
              <a:avLst/>
              <a:gdLst>
                <a:gd name="T0" fmla="*/ 126 w 126"/>
                <a:gd name="T1" fmla="*/ 113 h 175"/>
                <a:gd name="T2" fmla="*/ 63 w 126"/>
                <a:gd name="T3" fmla="*/ 175 h 175"/>
                <a:gd name="T4" fmla="*/ 0 w 126"/>
                <a:gd name="T5" fmla="*/ 113 h 175"/>
                <a:gd name="T6" fmla="*/ 63 w 126"/>
                <a:gd name="T7" fmla="*/ 0 h 175"/>
                <a:gd name="T8" fmla="*/ 63 w 126"/>
                <a:gd name="T9" fmla="*/ 0 h 175"/>
                <a:gd name="T10" fmla="*/ 126 w 126"/>
                <a:gd name="T11" fmla="*/ 113 h 175"/>
              </a:gdLst>
              <a:ahLst/>
              <a:cxnLst>
                <a:cxn ang="0">
                  <a:pos x="T0" y="T1"/>
                </a:cxn>
                <a:cxn ang="0">
                  <a:pos x="T2" y="T3"/>
                </a:cxn>
                <a:cxn ang="0">
                  <a:pos x="T4" y="T5"/>
                </a:cxn>
                <a:cxn ang="0">
                  <a:pos x="T6" y="T7"/>
                </a:cxn>
                <a:cxn ang="0">
                  <a:pos x="T8" y="T9"/>
                </a:cxn>
                <a:cxn ang="0">
                  <a:pos x="T10" y="T11"/>
                </a:cxn>
              </a:cxnLst>
              <a:rect l="0" t="0" r="r" b="b"/>
              <a:pathLst>
                <a:path w="126" h="175">
                  <a:moveTo>
                    <a:pt x="126" y="113"/>
                  </a:moveTo>
                  <a:cubicBezTo>
                    <a:pt x="126" y="147"/>
                    <a:pt x="97" y="175"/>
                    <a:pt x="63" y="175"/>
                  </a:cubicBezTo>
                  <a:cubicBezTo>
                    <a:pt x="28" y="175"/>
                    <a:pt x="0" y="147"/>
                    <a:pt x="0" y="113"/>
                  </a:cubicBezTo>
                  <a:cubicBezTo>
                    <a:pt x="0" y="78"/>
                    <a:pt x="63" y="0"/>
                    <a:pt x="63" y="0"/>
                  </a:cubicBezTo>
                  <a:cubicBezTo>
                    <a:pt x="63" y="0"/>
                    <a:pt x="63" y="0"/>
                    <a:pt x="63" y="0"/>
                  </a:cubicBezTo>
                  <a:cubicBezTo>
                    <a:pt x="64" y="2"/>
                    <a:pt x="126" y="78"/>
                    <a:pt x="126"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sz="1799"/>
            </a:p>
          </p:txBody>
        </p:sp>
        <p:sp>
          <p:nvSpPr>
            <p:cNvPr id="49" name="Freeform 364"/>
            <p:cNvSpPr>
              <a:spLocks/>
            </p:cNvSpPr>
            <p:nvPr userDrawn="1"/>
          </p:nvSpPr>
          <p:spPr bwMode="auto">
            <a:xfrm>
              <a:off x="2362200" y="455356"/>
              <a:ext cx="76200" cy="107950"/>
            </a:xfrm>
            <a:custGeom>
              <a:avLst/>
              <a:gdLst>
                <a:gd name="T0" fmla="*/ 125 w 125"/>
                <a:gd name="T1" fmla="*/ 113 h 175"/>
                <a:gd name="T2" fmla="*/ 62 w 125"/>
                <a:gd name="T3" fmla="*/ 175 h 175"/>
                <a:gd name="T4" fmla="*/ 0 w 125"/>
                <a:gd name="T5" fmla="*/ 113 h 175"/>
                <a:gd name="T6" fmla="*/ 62 w 125"/>
                <a:gd name="T7" fmla="*/ 0 h 175"/>
                <a:gd name="T8" fmla="*/ 62 w 125"/>
                <a:gd name="T9" fmla="*/ 0 h 175"/>
                <a:gd name="T10" fmla="*/ 125 w 125"/>
                <a:gd name="T11" fmla="*/ 113 h 175"/>
              </a:gdLst>
              <a:ahLst/>
              <a:cxnLst>
                <a:cxn ang="0">
                  <a:pos x="T0" y="T1"/>
                </a:cxn>
                <a:cxn ang="0">
                  <a:pos x="T2" y="T3"/>
                </a:cxn>
                <a:cxn ang="0">
                  <a:pos x="T4" y="T5"/>
                </a:cxn>
                <a:cxn ang="0">
                  <a:pos x="T6" y="T7"/>
                </a:cxn>
                <a:cxn ang="0">
                  <a:pos x="T8" y="T9"/>
                </a:cxn>
                <a:cxn ang="0">
                  <a:pos x="T10" y="T11"/>
                </a:cxn>
              </a:cxnLst>
              <a:rect l="0" t="0" r="r" b="b"/>
              <a:pathLst>
                <a:path w="125" h="175">
                  <a:moveTo>
                    <a:pt x="125" y="113"/>
                  </a:moveTo>
                  <a:cubicBezTo>
                    <a:pt x="125" y="147"/>
                    <a:pt x="97" y="175"/>
                    <a:pt x="62" y="175"/>
                  </a:cubicBezTo>
                  <a:cubicBezTo>
                    <a:pt x="28" y="175"/>
                    <a:pt x="0" y="147"/>
                    <a:pt x="0" y="113"/>
                  </a:cubicBezTo>
                  <a:cubicBezTo>
                    <a:pt x="0" y="78"/>
                    <a:pt x="62" y="0"/>
                    <a:pt x="62" y="0"/>
                  </a:cubicBezTo>
                  <a:cubicBezTo>
                    <a:pt x="62" y="0"/>
                    <a:pt x="62" y="0"/>
                    <a:pt x="62" y="0"/>
                  </a:cubicBezTo>
                  <a:cubicBezTo>
                    <a:pt x="64" y="2"/>
                    <a:pt x="125" y="78"/>
                    <a:pt x="125"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sz="1799"/>
            </a:p>
          </p:txBody>
        </p:sp>
      </p:grpSp>
    </p:spTree>
    <p:extLst>
      <p:ext uri="{BB962C8B-B14F-4D97-AF65-F5344CB8AC3E}">
        <p14:creationId xmlns:p14="http://schemas.microsoft.com/office/powerpoint/2010/main" val="12066955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ítulo y objetos">
    <p:spTree>
      <p:nvGrpSpPr>
        <p:cNvPr id="1" name=""/>
        <p:cNvGrpSpPr/>
        <p:nvPr/>
      </p:nvGrpSpPr>
      <p:grpSpPr>
        <a:xfrm>
          <a:off x="0" y="0"/>
          <a:ext cx="0" cy="0"/>
          <a:chOff x="0" y="0"/>
          <a:chExt cx="0" cy="0"/>
        </a:xfrm>
      </p:grpSpPr>
      <p:sp>
        <p:nvSpPr>
          <p:cNvPr id="55" name="Freeform 361"/>
          <p:cNvSpPr>
            <a:spLocks noChangeAspect="1"/>
          </p:cNvSpPr>
          <p:nvPr userDrawn="1"/>
        </p:nvSpPr>
        <p:spPr bwMode="auto">
          <a:xfrm>
            <a:off x="0" y="394207"/>
            <a:ext cx="9144000" cy="666271"/>
          </a:xfrm>
          <a:custGeom>
            <a:avLst/>
            <a:gdLst>
              <a:gd name="T0" fmla="*/ 2044 w 2044"/>
              <a:gd name="T1" fmla="*/ 88 h 151"/>
              <a:gd name="T2" fmla="*/ 1783 w 2044"/>
              <a:gd name="T3" fmla="*/ 151 h 151"/>
              <a:gd name="T4" fmla="*/ 0 w 2044"/>
              <a:gd name="T5" fmla="*/ 151 h 151"/>
              <a:gd name="T6" fmla="*/ 9 w 2044"/>
              <a:gd name="T7" fmla="*/ 52 h 151"/>
              <a:gd name="T8" fmla="*/ 98 w 2044"/>
              <a:gd name="T9" fmla="*/ 89 h 151"/>
              <a:gd name="T10" fmla="*/ 295 w 2044"/>
              <a:gd name="T11" fmla="*/ 0 h 151"/>
              <a:gd name="T12" fmla="*/ 491 w 2044"/>
              <a:gd name="T13" fmla="*/ 89 h 151"/>
              <a:gd name="T14" fmla="*/ 688 w 2044"/>
              <a:gd name="T15" fmla="*/ 0 h 151"/>
              <a:gd name="T16" fmla="*/ 884 w 2044"/>
              <a:gd name="T17" fmla="*/ 89 h 151"/>
              <a:gd name="T18" fmla="*/ 1080 w 2044"/>
              <a:gd name="T19" fmla="*/ 0 h 151"/>
              <a:gd name="T20" fmla="*/ 1277 w 2044"/>
              <a:gd name="T21" fmla="*/ 89 h 151"/>
              <a:gd name="T22" fmla="*/ 1473 w 2044"/>
              <a:gd name="T23" fmla="*/ 0 h 151"/>
              <a:gd name="T24" fmla="*/ 1670 w 2044"/>
              <a:gd name="T25" fmla="*/ 89 h 151"/>
              <a:gd name="T26" fmla="*/ 1866 w 2044"/>
              <a:gd name="T27" fmla="*/ 0 h 151"/>
              <a:gd name="T28" fmla="*/ 2044 w 2044"/>
              <a:gd name="T29" fmla="*/ 8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44" h="151">
                <a:moveTo>
                  <a:pt x="2044" y="88"/>
                </a:moveTo>
                <a:cubicBezTo>
                  <a:pt x="1966" y="128"/>
                  <a:pt x="1877" y="151"/>
                  <a:pt x="1783" y="151"/>
                </a:cubicBezTo>
                <a:lnTo>
                  <a:pt x="0" y="151"/>
                </a:lnTo>
                <a:cubicBezTo>
                  <a:pt x="0" y="117"/>
                  <a:pt x="3" y="84"/>
                  <a:pt x="9" y="52"/>
                </a:cubicBezTo>
                <a:cubicBezTo>
                  <a:pt x="31" y="71"/>
                  <a:pt x="55" y="89"/>
                  <a:pt x="98" y="89"/>
                </a:cubicBezTo>
                <a:cubicBezTo>
                  <a:pt x="197" y="89"/>
                  <a:pt x="197" y="0"/>
                  <a:pt x="295" y="0"/>
                </a:cubicBezTo>
                <a:cubicBezTo>
                  <a:pt x="393" y="0"/>
                  <a:pt x="393" y="89"/>
                  <a:pt x="491" y="89"/>
                </a:cubicBezTo>
                <a:cubicBezTo>
                  <a:pt x="589" y="89"/>
                  <a:pt x="589" y="0"/>
                  <a:pt x="688" y="0"/>
                </a:cubicBezTo>
                <a:cubicBezTo>
                  <a:pt x="786" y="0"/>
                  <a:pt x="786" y="89"/>
                  <a:pt x="884" y="89"/>
                </a:cubicBezTo>
                <a:cubicBezTo>
                  <a:pt x="982" y="89"/>
                  <a:pt x="982" y="0"/>
                  <a:pt x="1080" y="0"/>
                </a:cubicBezTo>
                <a:cubicBezTo>
                  <a:pt x="1179" y="0"/>
                  <a:pt x="1179" y="89"/>
                  <a:pt x="1277" y="89"/>
                </a:cubicBezTo>
                <a:cubicBezTo>
                  <a:pt x="1375" y="89"/>
                  <a:pt x="1375" y="0"/>
                  <a:pt x="1473" y="0"/>
                </a:cubicBezTo>
                <a:cubicBezTo>
                  <a:pt x="1571" y="0"/>
                  <a:pt x="1571" y="89"/>
                  <a:pt x="1670" y="89"/>
                </a:cubicBezTo>
                <a:cubicBezTo>
                  <a:pt x="1768" y="89"/>
                  <a:pt x="1768" y="0"/>
                  <a:pt x="1866" y="0"/>
                </a:cubicBezTo>
                <a:cubicBezTo>
                  <a:pt x="1958" y="0"/>
                  <a:pt x="1964" y="78"/>
                  <a:pt x="2044" y="88"/>
                </a:cubicBezTo>
                <a:close/>
              </a:path>
            </a:pathLst>
          </a:custGeom>
          <a:solidFill>
            <a:srgbClr val="5FA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marL="0" marR="0" lvl="0" indent="0" algn="l" defTabSz="913806" rtl="0" eaLnBrk="1" fontAlgn="base" latinLnBrk="0" hangingPunct="1">
              <a:lnSpc>
                <a:spcPct val="100000"/>
              </a:lnSpc>
              <a:spcBef>
                <a:spcPct val="0"/>
              </a:spcBef>
              <a:spcAft>
                <a:spcPct val="0"/>
              </a:spcAft>
              <a:buClrTx/>
              <a:buSzTx/>
              <a:buFontTx/>
              <a:buNone/>
              <a:tabLst/>
              <a:defRPr/>
            </a:pPr>
            <a:endParaRPr kumimoji="0" lang="es-CO" sz="1000"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60" name="Forma libre 59"/>
          <p:cNvSpPr>
            <a:spLocks/>
          </p:cNvSpPr>
          <p:nvPr userDrawn="1"/>
        </p:nvSpPr>
        <p:spPr bwMode="auto">
          <a:xfrm>
            <a:off x="0" y="3"/>
            <a:ext cx="9144000" cy="920619"/>
          </a:xfrm>
          <a:custGeom>
            <a:avLst/>
            <a:gdLst>
              <a:gd name="connsiteX0" fmla="*/ 0 w 9144000"/>
              <a:gd name="connsiteY0" fmla="*/ 0 h 920619"/>
              <a:gd name="connsiteX1" fmla="*/ 9144000 w 9144000"/>
              <a:gd name="connsiteY1" fmla="*/ 0 h 920619"/>
              <a:gd name="connsiteX2" fmla="*/ 9144000 w 9144000"/>
              <a:gd name="connsiteY2" fmla="*/ 800893 h 920619"/>
              <a:gd name="connsiteX3" fmla="*/ 8347703 w 9144000"/>
              <a:gd name="connsiteY3" fmla="*/ 412603 h 920619"/>
              <a:gd name="connsiteX4" fmla="*/ 7470881 w 9144000"/>
              <a:gd name="connsiteY4" fmla="*/ 805306 h 920619"/>
              <a:gd name="connsiteX5" fmla="*/ 6589585 w 9144000"/>
              <a:gd name="connsiteY5" fmla="*/ 412603 h 920619"/>
              <a:gd name="connsiteX6" fmla="*/ 5712763 w 9144000"/>
              <a:gd name="connsiteY6" fmla="*/ 805306 h 920619"/>
              <a:gd name="connsiteX7" fmla="*/ 4831468 w 9144000"/>
              <a:gd name="connsiteY7" fmla="*/ 412603 h 920619"/>
              <a:gd name="connsiteX8" fmla="*/ 3954646 w 9144000"/>
              <a:gd name="connsiteY8" fmla="*/ 805306 h 920619"/>
              <a:gd name="connsiteX9" fmla="*/ 3077824 w 9144000"/>
              <a:gd name="connsiteY9" fmla="*/ 412603 h 920619"/>
              <a:gd name="connsiteX10" fmla="*/ 2196529 w 9144000"/>
              <a:gd name="connsiteY10" fmla="*/ 805306 h 920619"/>
              <a:gd name="connsiteX11" fmla="*/ 1319707 w 9144000"/>
              <a:gd name="connsiteY11" fmla="*/ 412603 h 920619"/>
              <a:gd name="connsiteX12" fmla="*/ 438411 w 9144000"/>
              <a:gd name="connsiteY12" fmla="*/ 805306 h 920619"/>
              <a:gd name="connsiteX13" fmla="*/ 40262 w 9144000"/>
              <a:gd name="connsiteY13" fmla="*/ 642047 h 920619"/>
              <a:gd name="connsiteX14" fmla="*/ 10066 w 9144000"/>
              <a:gd name="connsiteY14" fmla="*/ 857152 h 920619"/>
              <a:gd name="connsiteX15" fmla="*/ 7185 w 9144000"/>
              <a:gd name="connsiteY15" fmla="*/ 920619 h 920619"/>
              <a:gd name="connsiteX16" fmla="*/ 0 w 9144000"/>
              <a:gd name="connsiteY16" fmla="*/ 915641 h 920619"/>
              <a:gd name="connsiteX17" fmla="*/ 0 w 9144000"/>
              <a:gd name="connsiteY17" fmla="*/ 0 h 920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144000" h="920619">
                <a:moveTo>
                  <a:pt x="0" y="0"/>
                </a:moveTo>
                <a:lnTo>
                  <a:pt x="9144000" y="0"/>
                </a:lnTo>
                <a:lnTo>
                  <a:pt x="9144000" y="800893"/>
                </a:lnTo>
                <a:cubicBezTo>
                  <a:pt x="8786114" y="756770"/>
                  <a:pt x="8759272" y="412603"/>
                  <a:pt x="8347703" y="412603"/>
                </a:cubicBezTo>
                <a:cubicBezTo>
                  <a:pt x="7909292" y="412603"/>
                  <a:pt x="7909292" y="805306"/>
                  <a:pt x="7470881" y="805306"/>
                </a:cubicBezTo>
                <a:cubicBezTo>
                  <a:pt x="7027996" y="805306"/>
                  <a:pt x="7027996" y="412603"/>
                  <a:pt x="6589585" y="412603"/>
                </a:cubicBezTo>
                <a:cubicBezTo>
                  <a:pt x="6151174" y="412603"/>
                  <a:pt x="6151174" y="805306"/>
                  <a:pt x="5712763" y="805306"/>
                </a:cubicBezTo>
                <a:cubicBezTo>
                  <a:pt x="5274353" y="805306"/>
                  <a:pt x="5274353" y="412603"/>
                  <a:pt x="4831468" y="412603"/>
                </a:cubicBezTo>
                <a:cubicBezTo>
                  <a:pt x="4393057" y="412603"/>
                  <a:pt x="4393057" y="805306"/>
                  <a:pt x="3954646" y="805306"/>
                </a:cubicBezTo>
                <a:cubicBezTo>
                  <a:pt x="3516235" y="805306"/>
                  <a:pt x="3516235" y="412603"/>
                  <a:pt x="3077824" y="412603"/>
                </a:cubicBezTo>
                <a:cubicBezTo>
                  <a:pt x="2634939" y="412603"/>
                  <a:pt x="2634939" y="805306"/>
                  <a:pt x="2196529" y="805306"/>
                </a:cubicBezTo>
                <a:cubicBezTo>
                  <a:pt x="1758117" y="805306"/>
                  <a:pt x="1758117" y="412603"/>
                  <a:pt x="1319707" y="412603"/>
                </a:cubicBezTo>
                <a:cubicBezTo>
                  <a:pt x="881296" y="412603"/>
                  <a:pt x="881296" y="805306"/>
                  <a:pt x="438411" y="805306"/>
                </a:cubicBezTo>
                <a:cubicBezTo>
                  <a:pt x="246047" y="805306"/>
                  <a:pt x="138681" y="725883"/>
                  <a:pt x="40262" y="642047"/>
                </a:cubicBezTo>
                <a:cubicBezTo>
                  <a:pt x="26842" y="712646"/>
                  <a:pt x="16776" y="784347"/>
                  <a:pt x="10066" y="857152"/>
                </a:cubicBezTo>
                <a:lnTo>
                  <a:pt x="7185" y="920619"/>
                </a:lnTo>
                <a:lnTo>
                  <a:pt x="0" y="915641"/>
                </a:lnTo>
                <a:lnTo>
                  <a:pt x="0" y="0"/>
                </a:lnTo>
                <a:close/>
              </a:path>
            </a:pathLst>
          </a:custGeom>
          <a:solidFill>
            <a:srgbClr val="4089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noAutofit/>
          </a:bodyPr>
          <a:lstStyle/>
          <a:p>
            <a:pPr marL="0" marR="0" lvl="0" indent="0" algn="l" defTabSz="913806" rtl="0" eaLnBrk="1" fontAlgn="base" latinLnBrk="0" hangingPunct="1">
              <a:lnSpc>
                <a:spcPct val="100000"/>
              </a:lnSpc>
              <a:spcBef>
                <a:spcPct val="0"/>
              </a:spcBef>
              <a:spcAft>
                <a:spcPct val="0"/>
              </a:spcAft>
              <a:buClrTx/>
              <a:buSzTx/>
              <a:buFontTx/>
              <a:buNone/>
              <a:tabLst/>
              <a:defRPr/>
            </a:pPr>
            <a:endParaRPr kumimoji="0" lang="es-CO" sz="1000"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grpSp>
        <p:nvGrpSpPr>
          <p:cNvPr id="5" name="Grupo 4"/>
          <p:cNvGrpSpPr>
            <a:grpSpLocks noChangeAspect="1"/>
          </p:cNvGrpSpPr>
          <p:nvPr userDrawn="1"/>
        </p:nvGrpSpPr>
        <p:grpSpPr>
          <a:xfrm>
            <a:off x="148722" y="274729"/>
            <a:ext cx="1056025" cy="405704"/>
            <a:chOff x="2362200" y="455356"/>
            <a:chExt cx="280988" cy="107950"/>
          </a:xfrm>
        </p:grpSpPr>
        <p:sp>
          <p:nvSpPr>
            <p:cNvPr id="47" name="Freeform 362"/>
            <p:cNvSpPr>
              <a:spLocks/>
            </p:cNvSpPr>
            <p:nvPr userDrawn="1"/>
          </p:nvSpPr>
          <p:spPr bwMode="auto">
            <a:xfrm>
              <a:off x="2565400" y="455356"/>
              <a:ext cx="77788" cy="107950"/>
            </a:xfrm>
            <a:custGeom>
              <a:avLst/>
              <a:gdLst>
                <a:gd name="T0" fmla="*/ 126 w 126"/>
                <a:gd name="T1" fmla="*/ 113 h 175"/>
                <a:gd name="T2" fmla="*/ 63 w 126"/>
                <a:gd name="T3" fmla="*/ 175 h 175"/>
                <a:gd name="T4" fmla="*/ 0 w 126"/>
                <a:gd name="T5" fmla="*/ 113 h 175"/>
                <a:gd name="T6" fmla="*/ 63 w 126"/>
                <a:gd name="T7" fmla="*/ 0 h 175"/>
                <a:gd name="T8" fmla="*/ 63 w 126"/>
                <a:gd name="T9" fmla="*/ 0 h 175"/>
                <a:gd name="T10" fmla="*/ 126 w 126"/>
                <a:gd name="T11" fmla="*/ 113 h 175"/>
              </a:gdLst>
              <a:ahLst/>
              <a:cxnLst>
                <a:cxn ang="0">
                  <a:pos x="T0" y="T1"/>
                </a:cxn>
                <a:cxn ang="0">
                  <a:pos x="T2" y="T3"/>
                </a:cxn>
                <a:cxn ang="0">
                  <a:pos x="T4" y="T5"/>
                </a:cxn>
                <a:cxn ang="0">
                  <a:pos x="T6" y="T7"/>
                </a:cxn>
                <a:cxn ang="0">
                  <a:pos x="T8" y="T9"/>
                </a:cxn>
                <a:cxn ang="0">
                  <a:pos x="T10" y="T11"/>
                </a:cxn>
              </a:cxnLst>
              <a:rect l="0" t="0" r="r" b="b"/>
              <a:pathLst>
                <a:path w="126" h="175">
                  <a:moveTo>
                    <a:pt x="126" y="113"/>
                  </a:moveTo>
                  <a:cubicBezTo>
                    <a:pt x="126" y="147"/>
                    <a:pt x="98" y="175"/>
                    <a:pt x="63" y="175"/>
                  </a:cubicBezTo>
                  <a:cubicBezTo>
                    <a:pt x="29" y="175"/>
                    <a:pt x="0" y="147"/>
                    <a:pt x="0" y="113"/>
                  </a:cubicBezTo>
                  <a:cubicBezTo>
                    <a:pt x="0" y="78"/>
                    <a:pt x="63" y="0"/>
                    <a:pt x="63" y="0"/>
                  </a:cubicBezTo>
                  <a:cubicBezTo>
                    <a:pt x="63" y="0"/>
                    <a:pt x="63" y="0"/>
                    <a:pt x="63" y="0"/>
                  </a:cubicBezTo>
                  <a:cubicBezTo>
                    <a:pt x="65" y="2"/>
                    <a:pt x="126" y="78"/>
                    <a:pt x="126"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3806" rtl="0" eaLnBrk="1" fontAlgn="base" latinLnBrk="0" hangingPunct="1">
                <a:lnSpc>
                  <a:spcPct val="100000"/>
                </a:lnSpc>
                <a:spcBef>
                  <a:spcPct val="0"/>
                </a:spcBef>
                <a:spcAft>
                  <a:spcPct val="0"/>
                </a:spcAft>
                <a:buClrTx/>
                <a:buSzTx/>
                <a:buFontTx/>
                <a:buNone/>
                <a:tabLst/>
                <a:defRPr/>
              </a:pPr>
              <a:endParaRPr kumimoji="0" lang="es-CO" sz="1000"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8" name="Freeform 363"/>
            <p:cNvSpPr>
              <a:spLocks/>
            </p:cNvSpPr>
            <p:nvPr userDrawn="1"/>
          </p:nvSpPr>
          <p:spPr bwMode="auto">
            <a:xfrm>
              <a:off x="2463800" y="455356"/>
              <a:ext cx="77788" cy="107950"/>
            </a:xfrm>
            <a:custGeom>
              <a:avLst/>
              <a:gdLst>
                <a:gd name="T0" fmla="*/ 126 w 126"/>
                <a:gd name="T1" fmla="*/ 113 h 175"/>
                <a:gd name="T2" fmla="*/ 63 w 126"/>
                <a:gd name="T3" fmla="*/ 175 h 175"/>
                <a:gd name="T4" fmla="*/ 0 w 126"/>
                <a:gd name="T5" fmla="*/ 113 h 175"/>
                <a:gd name="T6" fmla="*/ 63 w 126"/>
                <a:gd name="T7" fmla="*/ 0 h 175"/>
                <a:gd name="T8" fmla="*/ 63 w 126"/>
                <a:gd name="T9" fmla="*/ 0 h 175"/>
                <a:gd name="T10" fmla="*/ 126 w 126"/>
                <a:gd name="T11" fmla="*/ 113 h 175"/>
              </a:gdLst>
              <a:ahLst/>
              <a:cxnLst>
                <a:cxn ang="0">
                  <a:pos x="T0" y="T1"/>
                </a:cxn>
                <a:cxn ang="0">
                  <a:pos x="T2" y="T3"/>
                </a:cxn>
                <a:cxn ang="0">
                  <a:pos x="T4" y="T5"/>
                </a:cxn>
                <a:cxn ang="0">
                  <a:pos x="T6" y="T7"/>
                </a:cxn>
                <a:cxn ang="0">
                  <a:pos x="T8" y="T9"/>
                </a:cxn>
                <a:cxn ang="0">
                  <a:pos x="T10" y="T11"/>
                </a:cxn>
              </a:cxnLst>
              <a:rect l="0" t="0" r="r" b="b"/>
              <a:pathLst>
                <a:path w="126" h="175">
                  <a:moveTo>
                    <a:pt x="126" y="113"/>
                  </a:moveTo>
                  <a:cubicBezTo>
                    <a:pt x="126" y="147"/>
                    <a:pt x="97" y="175"/>
                    <a:pt x="63" y="175"/>
                  </a:cubicBezTo>
                  <a:cubicBezTo>
                    <a:pt x="28" y="175"/>
                    <a:pt x="0" y="147"/>
                    <a:pt x="0" y="113"/>
                  </a:cubicBezTo>
                  <a:cubicBezTo>
                    <a:pt x="0" y="78"/>
                    <a:pt x="63" y="0"/>
                    <a:pt x="63" y="0"/>
                  </a:cubicBezTo>
                  <a:cubicBezTo>
                    <a:pt x="63" y="0"/>
                    <a:pt x="63" y="0"/>
                    <a:pt x="63" y="0"/>
                  </a:cubicBezTo>
                  <a:cubicBezTo>
                    <a:pt x="64" y="2"/>
                    <a:pt x="126" y="78"/>
                    <a:pt x="126"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3806" rtl="0" eaLnBrk="1" fontAlgn="base" latinLnBrk="0" hangingPunct="1">
                <a:lnSpc>
                  <a:spcPct val="100000"/>
                </a:lnSpc>
                <a:spcBef>
                  <a:spcPct val="0"/>
                </a:spcBef>
                <a:spcAft>
                  <a:spcPct val="0"/>
                </a:spcAft>
                <a:buClrTx/>
                <a:buSzTx/>
                <a:buFontTx/>
                <a:buNone/>
                <a:tabLst/>
                <a:defRPr/>
              </a:pPr>
              <a:endParaRPr kumimoji="0" lang="es-CO" sz="1000"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9" name="Freeform 364"/>
            <p:cNvSpPr>
              <a:spLocks/>
            </p:cNvSpPr>
            <p:nvPr userDrawn="1"/>
          </p:nvSpPr>
          <p:spPr bwMode="auto">
            <a:xfrm>
              <a:off x="2362200" y="455356"/>
              <a:ext cx="76200" cy="107950"/>
            </a:xfrm>
            <a:custGeom>
              <a:avLst/>
              <a:gdLst>
                <a:gd name="T0" fmla="*/ 125 w 125"/>
                <a:gd name="T1" fmla="*/ 113 h 175"/>
                <a:gd name="T2" fmla="*/ 62 w 125"/>
                <a:gd name="T3" fmla="*/ 175 h 175"/>
                <a:gd name="T4" fmla="*/ 0 w 125"/>
                <a:gd name="T5" fmla="*/ 113 h 175"/>
                <a:gd name="T6" fmla="*/ 62 w 125"/>
                <a:gd name="T7" fmla="*/ 0 h 175"/>
                <a:gd name="T8" fmla="*/ 62 w 125"/>
                <a:gd name="T9" fmla="*/ 0 h 175"/>
                <a:gd name="T10" fmla="*/ 125 w 125"/>
                <a:gd name="T11" fmla="*/ 113 h 175"/>
              </a:gdLst>
              <a:ahLst/>
              <a:cxnLst>
                <a:cxn ang="0">
                  <a:pos x="T0" y="T1"/>
                </a:cxn>
                <a:cxn ang="0">
                  <a:pos x="T2" y="T3"/>
                </a:cxn>
                <a:cxn ang="0">
                  <a:pos x="T4" y="T5"/>
                </a:cxn>
                <a:cxn ang="0">
                  <a:pos x="T6" y="T7"/>
                </a:cxn>
                <a:cxn ang="0">
                  <a:pos x="T8" y="T9"/>
                </a:cxn>
                <a:cxn ang="0">
                  <a:pos x="T10" y="T11"/>
                </a:cxn>
              </a:cxnLst>
              <a:rect l="0" t="0" r="r" b="b"/>
              <a:pathLst>
                <a:path w="125" h="175">
                  <a:moveTo>
                    <a:pt x="125" y="113"/>
                  </a:moveTo>
                  <a:cubicBezTo>
                    <a:pt x="125" y="147"/>
                    <a:pt x="97" y="175"/>
                    <a:pt x="62" y="175"/>
                  </a:cubicBezTo>
                  <a:cubicBezTo>
                    <a:pt x="28" y="175"/>
                    <a:pt x="0" y="147"/>
                    <a:pt x="0" y="113"/>
                  </a:cubicBezTo>
                  <a:cubicBezTo>
                    <a:pt x="0" y="78"/>
                    <a:pt x="62" y="0"/>
                    <a:pt x="62" y="0"/>
                  </a:cubicBezTo>
                  <a:cubicBezTo>
                    <a:pt x="62" y="0"/>
                    <a:pt x="62" y="0"/>
                    <a:pt x="62" y="0"/>
                  </a:cubicBezTo>
                  <a:cubicBezTo>
                    <a:pt x="64" y="2"/>
                    <a:pt x="125" y="78"/>
                    <a:pt x="125"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3806" rtl="0" eaLnBrk="1" fontAlgn="base" latinLnBrk="0" hangingPunct="1">
                <a:lnSpc>
                  <a:spcPct val="100000"/>
                </a:lnSpc>
                <a:spcBef>
                  <a:spcPct val="0"/>
                </a:spcBef>
                <a:spcAft>
                  <a:spcPct val="0"/>
                </a:spcAft>
                <a:buClrTx/>
                <a:buSzTx/>
                <a:buFontTx/>
                <a:buNone/>
                <a:tabLst/>
                <a:defRPr/>
              </a:pPr>
              <a:endParaRPr kumimoji="0" lang="es-CO" sz="1000"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grpSp>
    </p:spTree>
    <p:extLst>
      <p:ext uri="{BB962C8B-B14F-4D97-AF65-F5344CB8AC3E}">
        <p14:creationId xmlns:p14="http://schemas.microsoft.com/office/powerpoint/2010/main" val="20604597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2" name="1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765"/>
            <a:ext cx="9138647" cy="5141559"/>
          </a:xfrm>
          <a:prstGeom prst="rect">
            <a:avLst/>
          </a:prstGeom>
        </p:spPr>
      </p:pic>
      <p:sp>
        <p:nvSpPr>
          <p:cNvPr id="3104" name="Rectangle 32"/>
          <p:cNvSpPr>
            <a:spLocks noGrp="1" noChangeArrowheads="1"/>
          </p:cNvSpPr>
          <p:nvPr>
            <p:ph type="ctrTitle" sz="quarter"/>
          </p:nvPr>
        </p:nvSpPr>
        <p:spPr>
          <a:xfrm>
            <a:off x="4807516" y="1476612"/>
            <a:ext cx="3987234" cy="1103312"/>
          </a:xfrm>
        </p:spPr>
        <p:txBody>
          <a:bodyPr/>
          <a:lstStyle>
            <a:lvl1pPr algn="ctr">
              <a:defRPr sz="3199">
                <a:solidFill>
                  <a:srgbClr val="5F5F5F"/>
                </a:solidFill>
              </a:defRPr>
            </a:lvl1pPr>
          </a:lstStyle>
          <a:p>
            <a:pPr lvl="0"/>
            <a:r>
              <a:rPr lang="es-ES" altLang="es-CO" noProof="0" dirty="0"/>
              <a:t>Haga clic para cambiar el estilo de título	</a:t>
            </a:r>
          </a:p>
        </p:txBody>
      </p:sp>
      <p:sp>
        <p:nvSpPr>
          <p:cNvPr id="3114" name="Rectangle 42"/>
          <p:cNvSpPr>
            <a:spLocks noGrp="1" noChangeArrowheads="1"/>
          </p:cNvSpPr>
          <p:nvPr>
            <p:ph type="subTitle" sz="quarter" idx="1"/>
          </p:nvPr>
        </p:nvSpPr>
        <p:spPr>
          <a:xfrm>
            <a:off x="4639172" y="2667790"/>
            <a:ext cx="4257441" cy="308776"/>
          </a:xfrm>
        </p:spPr>
        <p:txBody>
          <a:bodyPr/>
          <a:lstStyle>
            <a:lvl1pPr marL="0" indent="0" algn="ctr">
              <a:buFontTx/>
              <a:buNone/>
              <a:defRPr/>
            </a:lvl1pPr>
          </a:lstStyle>
          <a:p>
            <a:pPr lvl="0"/>
            <a:r>
              <a:rPr lang="es-ES" altLang="es-CO" noProof="0" dirty="0"/>
              <a:t>Haga clic para modificar el estilo de subtítulo del patrón</a:t>
            </a:r>
          </a:p>
        </p:txBody>
      </p:sp>
    </p:spTree>
    <p:extLst>
      <p:ext uri="{BB962C8B-B14F-4D97-AF65-F5344CB8AC3E}">
        <p14:creationId xmlns:p14="http://schemas.microsoft.com/office/powerpoint/2010/main" val="15988415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1_Diapositiva de título">
    <p:spTree>
      <p:nvGrpSpPr>
        <p:cNvPr id="1" name=""/>
        <p:cNvGrpSpPr/>
        <p:nvPr/>
      </p:nvGrpSpPr>
      <p:grpSpPr>
        <a:xfrm>
          <a:off x="0" y="0"/>
          <a:ext cx="0" cy="0"/>
          <a:chOff x="0" y="0"/>
          <a:chExt cx="0" cy="0"/>
        </a:xfrm>
      </p:grpSpPr>
      <p:pic>
        <p:nvPicPr>
          <p:cNvPr id="2" name="1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1765"/>
            <a:ext cx="9138645" cy="5141559"/>
          </a:xfrm>
          <a:prstGeom prst="rect">
            <a:avLst/>
          </a:prstGeom>
        </p:spPr>
      </p:pic>
      <p:sp>
        <p:nvSpPr>
          <p:cNvPr id="3104" name="Rectangle 32"/>
          <p:cNvSpPr>
            <a:spLocks noGrp="1" noChangeArrowheads="1"/>
          </p:cNvSpPr>
          <p:nvPr>
            <p:ph type="ctrTitle" sz="quarter"/>
          </p:nvPr>
        </p:nvSpPr>
        <p:spPr>
          <a:xfrm>
            <a:off x="2657331" y="2175112"/>
            <a:ext cx="5353050" cy="1103312"/>
          </a:xfrm>
        </p:spPr>
        <p:txBody>
          <a:bodyPr/>
          <a:lstStyle>
            <a:lvl1pPr algn="ctr">
              <a:defRPr sz="3199">
                <a:solidFill>
                  <a:srgbClr val="5F5F5F"/>
                </a:solidFill>
              </a:defRPr>
            </a:lvl1pPr>
          </a:lstStyle>
          <a:p>
            <a:pPr lvl="0"/>
            <a:r>
              <a:rPr lang="es-ES" altLang="es-CO" noProof="0" dirty="0"/>
              <a:t>Haga clic para cambiar el estilo de título	</a:t>
            </a:r>
          </a:p>
        </p:txBody>
      </p:sp>
      <p:sp>
        <p:nvSpPr>
          <p:cNvPr id="3114" name="Rectangle 42"/>
          <p:cNvSpPr>
            <a:spLocks noGrp="1" noChangeArrowheads="1"/>
          </p:cNvSpPr>
          <p:nvPr>
            <p:ph type="subTitle" sz="quarter" idx="1"/>
          </p:nvPr>
        </p:nvSpPr>
        <p:spPr>
          <a:xfrm>
            <a:off x="2475948" y="3366290"/>
            <a:ext cx="5715816" cy="308776"/>
          </a:xfrm>
        </p:spPr>
        <p:txBody>
          <a:bodyPr/>
          <a:lstStyle>
            <a:lvl1pPr marL="0" indent="0" algn="ctr">
              <a:buFontTx/>
              <a:buNone/>
              <a:defRPr/>
            </a:lvl1pPr>
          </a:lstStyle>
          <a:p>
            <a:pPr lvl="0"/>
            <a:r>
              <a:rPr lang="es-ES" altLang="es-CO" noProof="0" dirty="0"/>
              <a:t>Haga clic para modificar el estilo de subtítulo del patrón</a:t>
            </a:r>
          </a:p>
        </p:txBody>
      </p:sp>
    </p:spTree>
    <p:extLst>
      <p:ext uri="{BB962C8B-B14F-4D97-AF65-F5344CB8AC3E}">
        <p14:creationId xmlns:p14="http://schemas.microsoft.com/office/powerpoint/2010/main" val="22504982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bwMode="auto">
          <a:xfrm>
            <a:off x="8589963" y="4951501"/>
            <a:ext cx="495300"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b="1">
                <a:solidFill>
                  <a:schemeClr val="bg2">
                    <a:lumMod val="50000"/>
                  </a:schemeClr>
                </a:solidFill>
                <a:latin typeface="+mj-lt"/>
                <a:cs typeface="Arial" charset="0"/>
              </a:defRPr>
            </a:lvl1pPr>
          </a:lstStyle>
          <a:p>
            <a:pPr>
              <a:defRPr/>
            </a:pPr>
            <a:fld id="{D0AE95A2-70B1-4974-8E50-975CA7202948}" type="slidenum">
              <a:rPr lang="es-CO" altLang="es-CO" smtClean="0"/>
              <a:pPr>
                <a:defRPr/>
              </a:pPr>
              <a:t>‹Nº›</a:t>
            </a:fld>
            <a:endParaRPr lang="es-CO" altLang="es-CO" dirty="0"/>
          </a:p>
        </p:txBody>
      </p:sp>
      <p:sp>
        <p:nvSpPr>
          <p:cNvPr id="3" name="Freeform 3167"/>
          <p:cNvSpPr>
            <a:spLocks/>
          </p:cNvSpPr>
          <p:nvPr userDrawn="1"/>
        </p:nvSpPr>
        <p:spPr bwMode="auto">
          <a:xfrm rot="10800000">
            <a:off x="1" y="1"/>
            <a:ext cx="1354497" cy="704267"/>
          </a:xfrm>
          <a:custGeom>
            <a:avLst/>
            <a:gdLst>
              <a:gd name="T0" fmla="*/ 583 w 1933"/>
              <a:gd name="T1" fmla="*/ 0 h 1009"/>
              <a:gd name="T2" fmla="*/ 0 w 1933"/>
              <a:gd name="T3" fmla="*/ 1009 h 1009"/>
              <a:gd name="T4" fmla="*/ 1933 w 1933"/>
              <a:gd name="T5" fmla="*/ 1009 h 1009"/>
              <a:gd name="T6" fmla="*/ 1933 w 1933"/>
              <a:gd name="T7" fmla="*/ 16 h 1009"/>
              <a:gd name="T8" fmla="*/ 1923 w 1933"/>
              <a:gd name="T9" fmla="*/ 0 h 1009"/>
              <a:gd name="T10" fmla="*/ 583 w 1933"/>
              <a:gd name="T11" fmla="*/ 0 h 1009"/>
            </a:gdLst>
            <a:ahLst/>
            <a:cxnLst>
              <a:cxn ang="0">
                <a:pos x="T0" y="T1"/>
              </a:cxn>
              <a:cxn ang="0">
                <a:pos x="T2" y="T3"/>
              </a:cxn>
              <a:cxn ang="0">
                <a:pos x="T4" y="T5"/>
              </a:cxn>
              <a:cxn ang="0">
                <a:pos x="T6" y="T7"/>
              </a:cxn>
              <a:cxn ang="0">
                <a:pos x="T8" y="T9"/>
              </a:cxn>
              <a:cxn ang="0">
                <a:pos x="T10" y="T11"/>
              </a:cxn>
            </a:cxnLst>
            <a:rect l="0" t="0" r="r" b="b"/>
            <a:pathLst>
              <a:path w="1933" h="1009">
                <a:moveTo>
                  <a:pt x="583" y="0"/>
                </a:moveTo>
                <a:lnTo>
                  <a:pt x="0" y="1009"/>
                </a:lnTo>
                <a:lnTo>
                  <a:pt x="1933" y="1009"/>
                </a:lnTo>
                <a:lnTo>
                  <a:pt x="1933" y="16"/>
                </a:lnTo>
                <a:lnTo>
                  <a:pt x="1923" y="0"/>
                </a:lnTo>
                <a:lnTo>
                  <a:pt x="583" y="0"/>
                </a:lnTo>
                <a:close/>
              </a:path>
            </a:pathLst>
          </a:custGeom>
          <a:solidFill>
            <a:srgbClr val="3B89C9"/>
          </a:solidFill>
          <a:ln>
            <a:noFill/>
          </a:ln>
        </p:spPr>
        <p:txBody>
          <a:bodyPr vert="horz" wrap="square" lIns="91412" tIns="45706" rIns="91412" bIns="45706" numCol="1" anchor="t" anchorCtr="0" compatLnSpc="1">
            <a:prstTxWarp prst="textNoShape">
              <a:avLst/>
            </a:prstTxWarp>
          </a:bodyPr>
          <a:lstStyle/>
          <a:p>
            <a:pPr marL="0" marR="0" lvl="0" indent="0" algn="l" defTabSz="914103" rtl="0" eaLnBrk="1" fontAlgn="base" latinLnBrk="0" hangingPunct="1">
              <a:lnSpc>
                <a:spcPct val="100000"/>
              </a:lnSpc>
              <a:spcBef>
                <a:spcPct val="0"/>
              </a:spcBef>
              <a:spcAft>
                <a:spcPct val="0"/>
              </a:spcAft>
              <a:buClrTx/>
              <a:buSzTx/>
              <a:buFontTx/>
              <a:buNone/>
              <a:tabLst/>
              <a:defRPr/>
            </a:pPr>
            <a:endParaRPr kumimoji="0" lang="es-CO" sz="1000"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 name="Freeform 3167"/>
          <p:cNvSpPr>
            <a:spLocks/>
          </p:cNvSpPr>
          <p:nvPr userDrawn="1"/>
        </p:nvSpPr>
        <p:spPr bwMode="auto">
          <a:xfrm>
            <a:off x="7789504" y="4429709"/>
            <a:ext cx="1354497" cy="704267"/>
          </a:xfrm>
          <a:custGeom>
            <a:avLst/>
            <a:gdLst>
              <a:gd name="T0" fmla="*/ 583 w 1933"/>
              <a:gd name="T1" fmla="*/ 0 h 1009"/>
              <a:gd name="T2" fmla="*/ 0 w 1933"/>
              <a:gd name="T3" fmla="*/ 1009 h 1009"/>
              <a:gd name="T4" fmla="*/ 1933 w 1933"/>
              <a:gd name="T5" fmla="*/ 1009 h 1009"/>
              <a:gd name="T6" fmla="*/ 1933 w 1933"/>
              <a:gd name="T7" fmla="*/ 16 h 1009"/>
              <a:gd name="T8" fmla="*/ 1923 w 1933"/>
              <a:gd name="T9" fmla="*/ 0 h 1009"/>
              <a:gd name="T10" fmla="*/ 583 w 1933"/>
              <a:gd name="T11" fmla="*/ 0 h 1009"/>
            </a:gdLst>
            <a:ahLst/>
            <a:cxnLst>
              <a:cxn ang="0">
                <a:pos x="T0" y="T1"/>
              </a:cxn>
              <a:cxn ang="0">
                <a:pos x="T2" y="T3"/>
              </a:cxn>
              <a:cxn ang="0">
                <a:pos x="T4" y="T5"/>
              </a:cxn>
              <a:cxn ang="0">
                <a:pos x="T6" y="T7"/>
              </a:cxn>
              <a:cxn ang="0">
                <a:pos x="T8" y="T9"/>
              </a:cxn>
              <a:cxn ang="0">
                <a:pos x="T10" y="T11"/>
              </a:cxn>
            </a:cxnLst>
            <a:rect l="0" t="0" r="r" b="b"/>
            <a:pathLst>
              <a:path w="1933" h="1009">
                <a:moveTo>
                  <a:pt x="583" y="0"/>
                </a:moveTo>
                <a:lnTo>
                  <a:pt x="0" y="1009"/>
                </a:lnTo>
                <a:lnTo>
                  <a:pt x="1933" y="1009"/>
                </a:lnTo>
                <a:lnTo>
                  <a:pt x="1933" y="16"/>
                </a:lnTo>
                <a:lnTo>
                  <a:pt x="1923" y="0"/>
                </a:lnTo>
                <a:lnTo>
                  <a:pt x="583" y="0"/>
                </a:lnTo>
                <a:close/>
              </a:path>
            </a:pathLst>
          </a:custGeom>
          <a:solidFill>
            <a:srgbClr val="27B3E9"/>
          </a:solidFill>
          <a:ln>
            <a:noFill/>
          </a:ln>
        </p:spPr>
        <p:txBody>
          <a:bodyPr vert="horz" wrap="square" lIns="91412" tIns="45706" rIns="91412" bIns="45706" numCol="1" anchor="t" anchorCtr="0" compatLnSpc="1">
            <a:prstTxWarp prst="textNoShape">
              <a:avLst/>
            </a:prstTxWarp>
          </a:bodyPr>
          <a:lstStyle/>
          <a:p>
            <a:pPr marL="0" marR="0" lvl="0" indent="0" algn="l" defTabSz="914103" rtl="0" eaLnBrk="1" fontAlgn="base" latinLnBrk="0" hangingPunct="1">
              <a:lnSpc>
                <a:spcPct val="100000"/>
              </a:lnSpc>
              <a:spcBef>
                <a:spcPct val="0"/>
              </a:spcBef>
              <a:spcAft>
                <a:spcPct val="0"/>
              </a:spcAft>
              <a:buClrTx/>
              <a:buSzTx/>
              <a:buFontTx/>
              <a:buNone/>
              <a:tabLst/>
              <a:defRPr/>
            </a:pPr>
            <a:endParaRPr kumimoji="0" lang="es-CO" sz="1000"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562483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Diapositiva de título">
    <p:spTree>
      <p:nvGrpSpPr>
        <p:cNvPr id="1" name=""/>
        <p:cNvGrpSpPr/>
        <p:nvPr/>
      </p:nvGrpSpPr>
      <p:grpSpPr>
        <a:xfrm>
          <a:off x="0" y="0"/>
          <a:ext cx="0" cy="0"/>
          <a:chOff x="0" y="0"/>
          <a:chExt cx="0" cy="0"/>
        </a:xfrm>
      </p:grpSpPr>
      <p:pic>
        <p:nvPicPr>
          <p:cNvPr id="2" name="1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764"/>
            <a:ext cx="9138645" cy="5141559"/>
          </a:xfrm>
          <a:prstGeom prst="rect">
            <a:avLst/>
          </a:prstGeom>
        </p:spPr>
      </p:pic>
      <p:sp>
        <p:nvSpPr>
          <p:cNvPr id="3104" name="Rectangle 32"/>
          <p:cNvSpPr>
            <a:spLocks noGrp="1" noChangeArrowheads="1"/>
          </p:cNvSpPr>
          <p:nvPr>
            <p:ph type="ctrTitle" sz="quarter"/>
          </p:nvPr>
        </p:nvSpPr>
        <p:spPr>
          <a:xfrm>
            <a:off x="2657331" y="2175112"/>
            <a:ext cx="5353050" cy="1103312"/>
          </a:xfrm>
        </p:spPr>
        <p:txBody>
          <a:bodyPr/>
          <a:lstStyle>
            <a:lvl1pPr algn="ctr">
              <a:defRPr sz="3200">
                <a:solidFill>
                  <a:srgbClr val="5F5F5F"/>
                </a:solidFill>
              </a:defRPr>
            </a:lvl1pPr>
          </a:lstStyle>
          <a:p>
            <a:pPr lvl="0"/>
            <a:r>
              <a:rPr lang="es-ES" altLang="es-CO" noProof="0" dirty="0"/>
              <a:t>Haga clic para cambiar el estilo de título	</a:t>
            </a:r>
          </a:p>
        </p:txBody>
      </p:sp>
      <p:sp>
        <p:nvSpPr>
          <p:cNvPr id="3114" name="Rectangle 42"/>
          <p:cNvSpPr>
            <a:spLocks noGrp="1" noChangeArrowheads="1"/>
          </p:cNvSpPr>
          <p:nvPr>
            <p:ph type="subTitle" sz="quarter" idx="1"/>
          </p:nvPr>
        </p:nvSpPr>
        <p:spPr>
          <a:xfrm>
            <a:off x="2475948" y="3366290"/>
            <a:ext cx="5715816" cy="308776"/>
          </a:xfrm>
        </p:spPr>
        <p:txBody>
          <a:bodyPr/>
          <a:lstStyle>
            <a:lvl1pPr marL="0" indent="0" algn="ctr">
              <a:buFontTx/>
              <a:buNone/>
              <a:defRPr/>
            </a:lvl1pPr>
          </a:lstStyle>
          <a:p>
            <a:pPr lvl="0"/>
            <a:r>
              <a:rPr lang="es-ES" altLang="es-CO" noProof="0" dirty="0"/>
              <a:t>Haga clic para modificar el estilo de subtítulo del patrón</a:t>
            </a:r>
          </a:p>
        </p:txBody>
      </p:sp>
    </p:spTree>
    <p:extLst>
      <p:ext uri="{BB962C8B-B14F-4D97-AF65-F5344CB8AC3E}">
        <p14:creationId xmlns:p14="http://schemas.microsoft.com/office/powerpoint/2010/main" val="33339041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
        <p:nvSpPr>
          <p:cNvPr id="7" name="Freeform 3167"/>
          <p:cNvSpPr>
            <a:spLocks/>
          </p:cNvSpPr>
          <p:nvPr userDrawn="1"/>
        </p:nvSpPr>
        <p:spPr bwMode="auto">
          <a:xfrm>
            <a:off x="7789504" y="4429709"/>
            <a:ext cx="1354497" cy="704267"/>
          </a:xfrm>
          <a:custGeom>
            <a:avLst/>
            <a:gdLst>
              <a:gd name="T0" fmla="*/ 583 w 1933"/>
              <a:gd name="T1" fmla="*/ 0 h 1009"/>
              <a:gd name="T2" fmla="*/ 0 w 1933"/>
              <a:gd name="T3" fmla="*/ 1009 h 1009"/>
              <a:gd name="T4" fmla="*/ 1933 w 1933"/>
              <a:gd name="T5" fmla="*/ 1009 h 1009"/>
              <a:gd name="T6" fmla="*/ 1933 w 1933"/>
              <a:gd name="T7" fmla="*/ 16 h 1009"/>
              <a:gd name="T8" fmla="*/ 1923 w 1933"/>
              <a:gd name="T9" fmla="*/ 0 h 1009"/>
              <a:gd name="T10" fmla="*/ 583 w 1933"/>
              <a:gd name="T11" fmla="*/ 0 h 1009"/>
            </a:gdLst>
            <a:ahLst/>
            <a:cxnLst>
              <a:cxn ang="0">
                <a:pos x="T0" y="T1"/>
              </a:cxn>
              <a:cxn ang="0">
                <a:pos x="T2" y="T3"/>
              </a:cxn>
              <a:cxn ang="0">
                <a:pos x="T4" y="T5"/>
              </a:cxn>
              <a:cxn ang="0">
                <a:pos x="T6" y="T7"/>
              </a:cxn>
              <a:cxn ang="0">
                <a:pos x="T8" y="T9"/>
              </a:cxn>
              <a:cxn ang="0">
                <a:pos x="T10" y="T11"/>
              </a:cxn>
            </a:cxnLst>
            <a:rect l="0" t="0" r="r" b="b"/>
            <a:pathLst>
              <a:path w="1933" h="1009">
                <a:moveTo>
                  <a:pt x="583" y="0"/>
                </a:moveTo>
                <a:lnTo>
                  <a:pt x="0" y="1009"/>
                </a:lnTo>
                <a:lnTo>
                  <a:pt x="1933" y="1009"/>
                </a:lnTo>
                <a:lnTo>
                  <a:pt x="1933" y="16"/>
                </a:lnTo>
                <a:lnTo>
                  <a:pt x="1923" y="0"/>
                </a:lnTo>
                <a:lnTo>
                  <a:pt x="583" y="0"/>
                </a:lnTo>
                <a:close/>
              </a:path>
            </a:pathLst>
          </a:custGeom>
          <a:solidFill>
            <a:srgbClr val="27B3E9"/>
          </a:solidFill>
          <a:ln>
            <a:noFill/>
          </a:ln>
        </p:spPr>
        <p:txBody>
          <a:bodyPr vert="horz" wrap="square" lIns="91412" tIns="45706" rIns="91412" bIns="45706" numCol="1" anchor="t" anchorCtr="0" compatLnSpc="1">
            <a:prstTxWarp prst="textNoShape">
              <a:avLst/>
            </a:prstTxWarp>
          </a:bodyPr>
          <a:lstStyle/>
          <a:p>
            <a:pPr marL="0" marR="0" lvl="0" indent="0" algn="l" defTabSz="914103" rtl="0" eaLnBrk="1" fontAlgn="base" latinLnBrk="0" hangingPunct="1">
              <a:lnSpc>
                <a:spcPct val="100000"/>
              </a:lnSpc>
              <a:spcBef>
                <a:spcPct val="0"/>
              </a:spcBef>
              <a:spcAft>
                <a:spcPct val="0"/>
              </a:spcAft>
              <a:buClrTx/>
              <a:buSzTx/>
              <a:buFontTx/>
              <a:buNone/>
              <a:tabLst/>
              <a:defRPr/>
            </a:pPr>
            <a:endParaRPr kumimoji="0" lang="es-CO" sz="1000"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3" name="2 Marcador de contenido"/>
          <p:cNvSpPr>
            <a:spLocks noGrp="1"/>
          </p:cNvSpPr>
          <p:nvPr>
            <p:ph idx="1"/>
          </p:nvPr>
        </p:nvSpPr>
        <p:spPr>
          <a:xfrm>
            <a:off x="457200" y="1239838"/>
            <a:ext cx="8229600" cy="3079750"/>
          </a:xfrm>
          <a:prstGeom prst="rect">
            <a:avLst/>
          </a:prstGeom>
        </p:spPr>
        <p:txBody>
          <a:bodyPr/>
          <a:lstStyle>
            <a:lvl1pPr>
              <a:defRPr>
                <a:latin typeface="+mj-lt"/>
                <a:cs typeface="Calibri" panose="020F0502020204030204" pitchFamily="34" charset="0"/>
              </a:defRPr>
            </a:lvl1pPr>
            <a:lvl2pPr>
              <a:defRPr>
                <a:latin typeface="+mj-lt"/>
                <a:cs typeface="Calibri" panose="020F0502020204030204" pitchFamily="34" charset="0"/>
              </a:defRPr>
            </a:lvl2pPr>
            <a:lvl3pPr>
              <a:defRPr>
                <a:latin typeface="+mj-lt"/>
                <a:cs typeface="Calibri" panose="020F0502020204030204" pitchFamily="34" charset="0"/>
              </a:defRPr>
            </a:lvl3pPr>
            <a:lvl4pPr>
              <a:defRPr>
                <a:latin typeface="+mj-lt"/>
                <a:cs typeface="Calibri" panose="020F0502020204030204" pitchFamily="34" charset="0"/>
              </a:defRPr>
            </a:lvl4pPr>
            <a:lvl5pPr>
              <a:defRPr>
                <a:latin typeface="+mj-lt"/>
                <a:cs typeface="Calibri" panose="020F0502020204030204" pitchFamily="34" charset="0"/>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8" name="Rectangle 6"/>
          <p:cNvSpPr>
            <a:spLocks noGrp="1" noChangeArrowheads="1"/>
          </p:cNvSpPr>
          <p:nvPr>
            <p:ph type="sldNum" sz="quarter" idx="4"/>
          </p:nvPr>
        </p:nvSpPr>
        <p:spPr bwMode="auto">
          <a:xfrm>
            <a:off x="8208646" y="4908551"/>
            <a:ext cx="866775"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700" b="1">
                <a:solidFill>
                  <a:schemeClr val="bg2">
                    <a:lumMod val="50000"/>
                  </a:schemeClr>
                </a:solidFill>
                <a:latin typeface="+mj-lt"/>
                <a:cs typeface="Calibri" panose="020F0502020204030204" pitchFamily="34" charset="0"/>
              </a:defRPr>
            </a:lvl1pPr>
          </a:lstStyle>
          <a:p>
            <a:pPr>
              <a:defRPr/>
            </a:pPr>
            <a:fld id="{D0AE95A2-70B1-4974-8E50-975CA7202948}" type="slidenum">
              <a:rPr lang="es-CO" altLang="es-CO" smtClean="0"/>
              <a:pPr>
                <a:defRPr/>
              </a:pPr>
              <a:t>‹Nº›</a:t>
            </a:fld>
            <a:endParaRPr lang="es-CO" altLang="es-CO"/>
          </a:p>
        </p:txBody>
      </p:sp>
      <p:sp>
        <p:nvSpPr>
          <p:cNvPr id="6" name="Rectangle 2"/>
          <p:cNvSpPr>
            <a:spLocks noGrp="1" noChangeArrowheads="1"/>
          </p:cNvSpPr>
          <p:nvPr>
            <p:ph type="title"/>
          </p:nvPr>
        </p:nvSpPr>
        <p:spPr bwMode="auto">
          <a:xfrm>
            <a:off x="1758951" y="64454"/>
            <a:ext cx="645541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CO" altLang="es-CO" dirty="0"/>
              <a:t>Haga clic para cambiar el estilo de título	</a:t>
            </a:r>
          </a:p>
        </p:txBody>
      </p:sp>
      <p:sp>
        <p:nvSpPr>
          <p:cNvPr id="5" name="Freeform 3167"/>
          <p:cNvSpPr>
            <a:spLocks/>
          </p:cNvSpPr>
          <p:nvPr userDrawn="1"/>
        </p:nvSpPr>
        <p:spPr bwMode="auto">
          <a:xfrm rot="10800000">
            <a:off x="1" y="1"/>
            <a:ext cx="1354497" cy="704267"/>
          </a:xfrm>
          <a:custGeom>
            <a:avLst/>
            <a:gdLst>
              <a:gd name="T0" fmla="*/ 583 w 1933"/>
              <a:gd name="T1" fmla="*/ 0 h 1009"/>
              <a:gd name="T2" fmla="*/ 0 w 1933"/>
              <a:gd name="T3" fmla="*/ 1009 h 1009"/>
              <a:gd name="T4" fmla="*/ 1933 w 1933"/>
              <a:gd name="T5" fmla="*/ 1009 h 1009"/>
              <a:gd name="T6" fmla="*/ 1933 w 1933"/>
              <a:gd name="T7" fmla="*/ 16 h 1009"/>
              <a:gd name="T8" fmla="*/ 1923 w 1933"/>
              <a:gd name="T9" fmla="*/ 0 h 1009"/>
              <a:gd name="T10" fmla="*/ 583 w 1933"/>
              <a:gd name="T11" fmla="*/ 0 h 1009"/>
            </a:gdLst>
            <a:ahLst/>
            <a:cxnLst>
              <a:cxn ang="0">
                <a:pos x="T0" y="T1"/>
              </a:cxn>
              <a:cxn ang="0">
                <a:pos x="T2" y="T3"/>
              </a:cxn>
              <a:cxn ang="0">
                <a:pos x="T4" y="T5"/>
              </a:cxn>
              <a:cxn ang="0">
                <a:pos x="T6" y="T7"/>
              </a:cxn>
              <a:cxn ang="0">
                <a:pos x="T8" y="T9"/>
              </a:cxn>
              <a:cxn ang="0">
                <a:pos x="T10" y="T11"/>
              </a:cxn>
            </a:cxnLst>
            <a:rect l="0" t="0" r="r" b="b"/>
            <a:pathLst>
              <a:path w="1933" h="1009">
                <a:moveTo>
                  <a:pt x="583" y="0"/>
                </a:moveTo>
                <a:lnTo>
                  <a:pt x="0" y="1009"/>
                </a:lnTo>
                <a:lnTo>
                  <a:pt x="1933" y="1009"/>
                </a:lnTo>
                <a:lnTo>
                  <a:pt x="1933" y="16"/>
                </a:lnTo>
                <a:lnTo>
                  <a:pt x="1923" y="0"/>
                </a:lnTo>
                <a:lnTo>
                  <a:pt x="583" y="0"/>
                </a:lnTo>
                <a:close/>
              </a:path>
            </a:pathLst>
          </a:custGeom>
          <a:solidFill>
            <a:srgbClr val="3B89C9"/>
          </a:solidFill>
          <a:ln>
            <a:noFill/>
          </a:ln>
        </p:spPr>
        <p:txBody>
          <a:bodyPr vert="horz" wrap="square" lIns="91412" tIns="45706" rIns="91412" bIns="45706" numCol="1" anchor="t" anchorCtr="0" compatLnSpc="1">
            <a:prstTxWarp prst="textNoShape">
              <a:avLst/>
            </a:prstTxWarp>
          </a:bodyPr>
          <a:lstStyle/>
          <a:p>
            <a:pPr marL="0" marR="0" lvl="0" indent="0" algn="l" defTabSz="914103" rtl="0" eaLnBrk="1" fontAlgn="base" latinLnBrk="0" hangingPunct="1">
              <a:lnSpc>
                <a:spcPct val="100000"/>
              </a:lnSpc>
              <a:spcBef>
                <a:spcPct val="0"/>
              </a:spcBef>
              <a:spcAft>
                <a:spcPct val="0"/>
              </a:spcAft>
              <a:buClrTx/>
              <a:buSzTx/>
              <a:buFontTx/>
              <a:buNone/>
              <a:tabLst/>
              <a:defRPr/>
            </a:pPr>
            <a:endParaRPr kumimoji="0" lang="es-CO" sz="1000"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5112518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ítulo y objetos">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bwMode="auto">
          <a:xfrm>
            <a:off x="8589963" y="4951501"/>
            <a:ext cx="495300"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b="1">
                <a:solidFill>
                  <a:schemeClr val="bg2">
                    <a:lumMod val="50000"/>
                  </a:schemeClr>
                </a:solidFill>
                <a:latin typeface="+mj-lt"/>
                <a:cs typeface="Arial" charset="0"/>
              </a:defRPr>
            </a:lvl1pPr>
          </a:lstStyle>
          <a:p>
            <a:pPr>
              <a:defRPr/>
            </a:pPr>
            <a:fld id="{D0AE95A2-70B1-4974-8E50-975CA7202948}" type="slidenum">
              <a:rPr lang="es-CO" altLang="es-CO" smtClean="0"/>
              <a:pPr>
                <a:defRPr/>
              </a:pPr>
              <a:t>‹Nº›</a:t>
            </a:fld>
            <a:endParaRPr lang="es-CO" altLang="es-CO" dirty="0"/>
          </a:p>
        </p:txBody>
      </p:sp>
      <p:sp>
        <p:nvSpPr>
          <p:cNvPr id="335" name="Freeform 2464"/>
          <p:cNvSpPr>
            <a:spLocks/>
          </p:cNvSpPr>
          <p:nvPr userDrawn="1"/>
        </p:nvSpPr>
        <p:spPr bwMode="auto">
          <a:xfrm>
            <a:off x="2565350" y="3274900"/>
            <a:ext cx="1589751" cy="704514"/>
          </a:xfrm>
          <a:custGeom>
            <a:avLst/>
            <a:gdLst>
              <a:gd name="T0" fmla="*/ 1148 w 2666"/>
              <a:gd name="T1" fmla="*/ 1116 h 1185"/>
              <a:gd name="T2" fmla="*/ 2043 w 2666"/>
              <a:gd name="T3" fmla="*/ 748 h 1185"/>
              <a:gd name="T4" fmla="*/ 2666 w 2666"/>
              <a:gd name="T5" fmla="*/ 16 h 1185"/>
              <a:gd name="T6" fmla="*/ 1457 w 2666"/>
              <a:gd name="T7" fmla="*/ 92 h 1185"/>
              <a:gd name="T8" fmla="*/ 662 w 2666"/>
              <a:gd name="T9" fmla="*/ 464 h 1185"/>
              <a:gd name="T10" fmla="*/ 73 w 2666"/>
              <a:gd name="T11" fmla="*/ 946 h 1185"/>
              <a:gd name="T12" fmla="*/ 24 w 2666"/>
              <a:gd name="T13" fmla="*/ 1088 h 1185"/>
              <a:gd name="T14" fmla="*/ 197 w 2666"/>
              <a:gd name="T15" fmla="*/ 1148 h 1185"/>
              <a:gd name="T16" fmla="*/ 645 w 2666"/>
              <a:gd name="T17" fmla="*/ 1180 h 1185"/>
              <a:gd name="T18" fmla="*/ 1148 w 2666"/>
              <a:gd name="T19" fmla="*/ 1116 h 1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66" h="1185">
                <a:moveTo>
                  <a:pt x="1148" y="1116"/>
                </a:moveTo>
                <a:cubicBezTo>
                  <a:pt x="1465" y="1047"/>
                  <a:pt x="1775" y="930"/>
                  <a:pt x="2043" y="748"/>
                </a:cubicBezTo>
                <a:cubicBezTo>
                  <a:pt x="2312" y="565"/>
                  <a:pt x="2538" y="314"/>
                  <a:pt x="2666" y="16"/>
                </a:cubicBezTo>
                <a:cubicBezTo>
                  <a:pt x="2266" y="81"/>
                  <a:pt x="1851" y="0"/>
                  <a:pt x="1457" y="92"/>
                </a:cubicBezTo>
                <a:cubicBezTo>
                  <a:pt x="1171" y="159"/>
                  <a:pt x="914" y="313"/>
                  <a:pt x="662" y="464"/>
                </a:cubicBezTo>
                <a:cubicBezTo>
                  <a:pt x="446" y="594"/>
                  <a:pt x="218" y="733"/>
                  <a:pt x="73" y="946"/>
                </a:cubicBezTo>
                <a:cubicBezTo>
                  <a:pt x="48" y="982"/>
                  <a:pt x="0" y="1042"/>
                  <a:pt x="24" y="1088"/>
                </a:cubicBezTo>
                <a:cubicBezTo>
                  <a:pt x="49" y="1136"/>
                  <a:pt x="150" y="1139"/>
                  <a:pt x="197" y="1148"/>
                </a:cubicBezTo>
                <a:cubicBezTo>
                  <a:pt x="344" y="1176"/>
                  <a:pt x="495" y="1185"/>
                  <a:pt x="645" y="1180"/>
                </a:cubicBezTo>
                <a:cubicBezTo>
                  <a:pt x="814" y="1175"/>
                  <a:pt x="982" y="1152"/>
                  <a:pt x="1148" y="1116"/>
                </a:cubicBezTo>
                <a:close/>
              </a:path>
            </a:pathLst>
          </a:custGeom>
          <a:solidFill>
            <a:srgbClr val="61DC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336" name="Freeform 2466"/>
          <p:cNvSpPr>
            <a:spLocks/>
          </p:cNvSpPr>
          <p:nvPr userDrawn="1"/>
        </p:nvSpPr>
        <p:spPr bwMode="auto">
          <a:xfrm>
            <a:off x="2579134" y="2865976"/>
            <a:ext cx="1350829" cy="1067492"/>
          </a:xfrm>
          <a:custGeom>
            <a:avLst/>
            <a:gdLst>
              <a:gd name="T0" fmla="*/ 240 w 2267"/>
              <a:gd name="T1" fmla="*/ 1066 h 1800"/>
              <a:gd name="T2" fmla="*/ 961 w 2267"/>
              <a:gd name="T3" fmla="*/ 200 h 1800"/>
              <a:gd name="T4" fmla="*/ 1785 w 2267"/>
              <a:gd name="T5" fmla="*/ 46 h 1800"/>
              <a:gd name="T6" fmla="*/ 2267 w 2267"/>
              <a:gd name="T7" fmla="*/ 311 h 1800"/>
              <a:gd name="T8" fmla="*/ 1609 w 2267"/>
              <a:gd name="T9" fmla="*/ 646 h 1800"/>
              <a:gd name="T10" fmla="*/ 1421 w 2267"/>
              <a:gd name="T11" fmla="*/ 529 h 1800"/>
              <a:gd name="T12" fmla="*/ 1398 w 2267"/>
              <a:gd name="T13" fmla="*/ 724 h 1800"/>
              <a:gd name="T14" fmla="*/ 1383 w 2267"/>
              <a:gd name="T15" fmla="*/ 776 h 1800"/>
              <a:gd name="T16" fmla="*/ 1338 w 2267"/>
              <a:gd name="T17" fmla="*/ 810 h 1800"/>
              <a:gd name="T18" fmla="*/ 215 w 2267"/>
              <a:gd name="T19" fmla="*/ 1717 h 1800"/>
              <a:gd name="T20" fmla="*/ 40 w 2267"/>
              <a:gd name="T21" fmla="*/ 1743 h 1800"/>
              <a:gd name="T22" fmla="*/ 53 w 2267"/>
              <a:gd name="T23" fmla="*/ 1533 h 1800"/>
              <a:gd name="T24" fmla="*/ 240 w 2267"/>
              <a:gd name="T25" fmla="*/ 1066 h 1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7" h="1800">
                <a:moveTo>
                  <a:pt x="240" y="1066"/>
                </a:moveTo>
                <a:cubicBezTo>
                  <a:pt x="413" y="727"/>
                  <a:pt x="633" y="393"/>
                  <a:pt x="961" y="200"/>
                </a:cubicBezTo>
                <a:cubicBezTo>
                  <a:pt x="1207" y="55"/>
                  <a:pt x="1504" y="0"/>
                  <a:pt x="1785" y="46"/>
                </a:cubicBezTo>
                <a:cubicBezTo>
                  <a:pt x="1971" y="77"/>
                  <a:pt x="2158" y="158"/>
                  <a:pt x="2267" y="311"/>
                </a:cubicBezTo>
                <a:cubicBezTo>
                  <a:pt x="2013" y="319"/>
                  <a:pt x="1765" y="445"/>
                  <a:pt x="1609" y="646"/>
                </a:cubicBezTo>
                <a:cubicBezTo>
                  <a:pt x="1548" y="603"/>
                  <a:pt x="1486" y="564"/>
                  <a:pt x="1421" y="529"/>
                </a:cubicBezTo>
                <a:cubicBezTo>
                  <a:pt x="1413" y="594"/>
                  <a:pt x="1406" y="659"/>
                  <a:pt x="1398" y="724"/>
                </a:cubicBezTo>
                <a:cubicBezTo>
                  <a:pt x="1396" y="742"/>
                  <a:pt x="1393" y="761"/>
                  <a:pt x="1383" y="776"/>
                </a:cubicBezTo>
                <a:cubicBezTo>
                  <a:pt x="1372" y="792"/>
                  <a:pt x="1355" y="801"/>
                  <a:pt x="1338" y="810"/>
                </a:cubicBezTo>
                <a:cubicBezTo>
                  <a:pt x="913" y="1038"/>
                  <a:pt x="626" y="1465"/>
                  <a:pt x="215" y="1717"/>
                </a:cubicBezTo>
                <a:cubicBezTo>
                  <a:pt x="169" y="1745"/>
                  <a:pt x="86" y="1800"/>
                  <a:pt x="40" y="1743"/>
                </a:cubicBezTo>
                <a:cubicBezTo>
                  <a:pt x="0" y="1692"/>
                  <a:pt x="39" y="1587"/>
                  <a:pt x="53" y="1533"/>
                </a:cubicBezTo>
                <a:cubicBezTo>
                  <a:pt x="94" y="1369"/>
                  <a:pt x="164" y="1215"/>
                  <a:pt x="240" y="1066"/>
                </a:cubicBezTo>
                <a:close/>
              </a:path>
            </a:pathLst>
          </a:custGeom>
          <a:solidFill>
            <a:srgbClr val="61DC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337" name="Freeform 2467"/>
          <p:cNvSpPr>
            <a:spLocks/>
          </p:cNvSpPr>
          <p:nvPr userDrawn="1"/>
        </p:nvSpPr>
        <p:spPr bwMode="auto">
          <a:xfrm>
            <a:off x="2615892" y="2911923"/>
            <a:ext cx="1317134" cy="1012356"/>
          </a:xfrm>
          <a:custGeom>
            <a:avLst/>
            <a:gdLst>
              <a:gd name="T0" fmla="*/ 20 w 2209"/>
              <a:gd name="T1" fmla="*/ 1706 h 1706"/>
              <a:gd name="T2" fmla="*/ 13 w 2209"/>
              <a:gd name="T3" fmla="*/ 1704 h 1706"/>
              <a:gd name="T4" fmla="*/ 4 w 2209"/>
              <a:gd name="T5" fmla="*/ 1681 h 1706"/>
              <a:gd name="T6" fmla="*/ 591 w 2209"/>
              <a:gd name="T7" fmla="*/ 755 h 1706"/>
              <a:gd name="T8" fmla="*/ 2195 w 2209"/>
              <a:gd name="T9" fmla="*/ 211 h 1706"/>
              <a:gd name="T10" fmla="*/ 2205 w 2209"/>
              <a:gd name="T11" fmla="*/ 234 h 1706"/>
              <a:gd name="T12" fmla="*/ 2182 w 2209"/>
              <a:gd name="T13" fmla="*/ 244 h 1706"/>
              <a:gd name="T14" fmla="*/ 618 w 2209"/>
              <a:gd name="T15" fmla="*/ 778 h 1706"/>
              <a:gd name="T16" fmla="*/ 36 w 2209"/>
              <a:gd name="T17" fmla="*/ 1695 h 1706"/>
              <a:gd name="T18" fmla="*/ 20 w 2209"/>
              <a:gd name="T19"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9" h="1706">
                <a:moveTo>
                  <a:pt x="20" y="1706"/>
                </a:moveTo>
                <a:cubicBezTo>
                  <a:pt x="18" y="1706"/>
                  <a:pt x="16" y="1705"/>
                  <a:pt x="13" y="1704"/>
                </a:cubicBezTo>
                <a:cubicBezTo>
                  <a:pt x="4" y="1700"/>
                  <a:pt x="0" y="1690"/>
                  <a:pt x="4" y="1681"/>
                </a:cubicBezTo>
                <a:cubicBezTo>
                  <a:pt x="6" y="1676"/>
                  <a:pt x="218" y="1181"/>
                  <a:pt x="591" y="755"/>
                </a:cubicBezTo>
                <a:cubicBezTo>
                  <a:pt x="1088" y="188"/>
                  <a:pt x="1642" y="0"/>
                  <a:pt x="2195" y="211"/>
                </a:cubicBezTo>
                <a:cubicBezTo>
                  <a:pt x="2204" y="215"/>
                  <a:pt x="2209" y="225"/>
                  <a:pt x="2205" y="234"/>
                </a:cubicBezTo>
                <a:cubicBezTo>
                  <a:pt x="2202" y="243"/>
                  <a:pt x="2191" y="247"/>
                  <a:pt x="2182" y="244"/>
                </a:cubicBezTo>
                <a:cubicBezTo>
                  <a:pt x="1637" y="36"/>
                  <a:pt x="1111" y="216"/>
                  <a:pt x="618" y="778"/>
                </a:cubicBezTo>
                <a:cubicBezTo>
                  <a:pt x="249" y="1200"/>
                  <a:pt x="38" y="1690"/>
                  <a:pt x="36" y="1695"/>
                </a:cubicBezTo>
                <a:cubicBezTo>
                  <a:pt x="34" y="1702"/>
                  <a:pt x="27" y="1706"/>
                  <a:pt x="20" y="170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338" name="Freeform 2468"/>
          <p:cNvSpPr>
            <a:spLocks/>
          </p:cNvSpPr>
          <p:nvPr userDrawn="1"/>
        </p:nvSpPr>
        <p:spPr bwMode="auto">
          <a:xfrm>
            <a:off x="2470395" y="2210473"/>
            <a:ext cx="1035329" cy="1742906"/>
          </a:xfrm>
          <a:custGeom>
            <a:avLst/>
            <a:gdLst>
              <a:gd name="T0" fmla="*/ 41 w 1737"/>
              <a:gd name="T1" fmla="*/ 2414 h 2936"/>
              <a:gd name="T2" fmla="*/ 436 w 1737"/>
              <a:gd name="T3" fmla="*/ 633 h 2936"/>
              <a:gd name="T4" fmla="*/ 585 w 1737"/>
              <a:gd name="T5" fmla="*/ 446 h 2936"/>
              <a:gd name="T6" fmla="*/ 917 w 1737"/>
              <a:gd name="T7" fmla="*/ 387 h 2936"/>
              <a:gd name="T8" fmla="*/ 879 w 1737"/>
              <a:gd name="T9" fmla="*/ 241 h 2936"/>
              <a:gd name="T10" fmla="*/ 933 w 1737"/>
              <a:gd name="T11" fmla="*/ 187 h 2936"/>
              <a:gd name="T12" fmla="*/ 1691 w 1737"/>
              <a:gd name="T13" fmla="*/ 0 h 2936"/>
              <a:gd name="T14" fmla="*/ 1724 w 1737"/>
              <a:gd name="T15" fmla="*/ 8 h 2936"/>
              <a:gd name="T16" fmla="*/ 1737 w 1737"/>
              <a:gd name="T17" fmla="*/ 52 h 2936"/>
              <a:gd name="T18" fmla="*/ 1609 w 1737"/>
              <a:gd name="T19" fmla="*/ 1022 h 2936"/>
              <a:gd name="T20" fmla="*/ 1393 w 1737"/>
              <a:gd name="T21" fmla="*/ 940 h 2936"/>
              <a:gd name="T22" fmla="*/ 1206 w 1737"/>
              <a:gd name="T23" fmla="*/ 1048 h 2936"/>
              <a:gd name="T24" fmla="*/ 1239 w 1737"/>
              <a:gd name="T25" fmla="*/ 1239 h 2936"/>
              <a:gd name="T26" fmla="*/ 1293 w 1737"/>
              <a:gd name="T27" fmla="*/ 1525 h 2936"/>
              <a:gd name="T28" fmla="*/ 1163 w 1737"/>
              <a:gd name="T29" fmla="*/ 1906 h 2936"/>
              <a:gd name="T30" fmla="*/ 853 w 1737"/>
              <a:gd name="T31" fmla="*/ 2398 h 2936"/>
              <a:gd name="T32" fmla="*/ 549 w 1737"/>
              <a:gd name="T33" fmla="*/ 2732 h 2936"/>
              <a:gd name="T34" fmla="*/ 158 w 1737"/>
              <a:gd name="T35" fmla="*/ 2870 h 2936"/>
              <a:gd name="T36" fmla="*/ 41 w 1737"/>
              <a:gd name="T37" fmla="*/ 2414 h 2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37" h="2936">
                <a:moveTo>
                  <a:pt x="41" y="2414"/>
                </a:moveTo>
                <a:cubicBezTo>
                  <a:pt x="0" y="1799"/>
                  <a:pt x="139" y="1173"/>
                  <a:pt x="436" y="633"/>
                </a:cubicBezTo>
                <a:cubicBezTo>
                  <a:pt x="475" y="562"/>
                  <a:pt x="518" y="491"/>
                  <a:pt x="585" y="446"/>
                </a:cubicBezTo>
                <a:cubicBezTo>
                  <a:pt x="680" y="382"/>
                  <a:pt x="803" y="384"/>
                  <a:pt x="917" y="387"/>
                </a:cubicBezTo>
                <a:cubicBezTo>
                  <a:pt x="951" y="346"/>
                  <a:pt x="869" y="293"/>
                  <a:pt x="879" y="241"/>
                </a:cubicBezTo>
                <a:cubicBezTo>
                  <a:pt x="883" y="215"/>
                  <a:pt x="909" y="199"/>
                  <a:pt x="933" y="187"/>
                </a:cubicBezTo>
                <a:cubicBezTo>
                  <a:pt x="1166" y="67"/>
                  <a:pt x="1429" y="2"/>
                  <a:pt x="1691" y="0"/>
                </a:cubicBezTo>
                <a:cubicBezTo>
                  <a:pt x="1703" y="0"/>
                  <a:pt x="1715" y="0"/>
                  <a:pt x="1724" y="8"/>
                </a:cubicBezTo>
                <a:cubicBezTo>
                  <a:pt x="1737" y="17"/>
                  <a:pt x="1737" y="36"/>
                  <a:pt x="1737" y="52"/>
                </a:cubicBezTo>
                <a:cubicBezTo>
                  <a:pt x="1727" y="379"/>
                  <a:pt x="1716" y="712"/>
                  <a:pt x="1609" y="1022"/>
                </a:cubicBezTo>
                <a:cubicBezTo>
                  <a:pt x="1541" y="984"/>
                  <a:pt x="1470" y="945"/>
                  <a:pt x="1393" y="940"/>
                </a:cubicBezTo>
                <a:cubicBezTo>
                  <a:pt x="1315" y="935"/>
                  <a:pt x="1229" y="974"/>
                  <a:pt x="1206" y="1048"/>
                </a:cubicBezTo>
                <a:cubicBezTo>
                  <a:pt x="1186" y="1111"/>
                  <a:pt x="1215" y="1178"/>
                  <a:pt x="1239" y="1239"/>
                </a:cubicBezTo>
                <a:cubicBezTo>
                  <a:pt x="1274" y="1331"/>
                  <a:pt x="1298" y="1427"/>
                  <a:pt x="1293" y="1525"/>
                </a:cubicBezTo>
                <a:cubicBezTo>
                  <a:pt x="1287" y="1660"/>
                  <a:pt x="1227" y="1787"/>
                  <a:pt x="1163" y="1906"/>
                </a:cubicBezTo>
                <a:cubicBezTo>
                  <a:pt x="1071" y="2076"/>
                  <a:pt x="967" y="2241"/>
                  <a:pt x="853" y="2398"/>
                </a:cubicBezTo>
                <a:cubicBezTo>
                  <a:pt x="765" y="2520"/>
                  <a:pt x="669" y="2640"/>
                  <a:pt x="549" y="2732"/>
                </a:cubicBezTo>
                <a:cubicBezTo>
                  <a:pt x="473" y="2790"/>
                  <a:pt x="256" y="2936"/>
                  <a:pt x="158" y="2870"/>
                </a:cubicBezTo>
                <a:cubicBezTo>
                  <a:pt x="54" y="2800"/>
                  <a:pt x="48" y="2523"/>
                  <a:pt x="41" y="2414"/>
                </a:cubicBezTo>
                <a:close/>
              </a:path>
            </a:pathLst>
          </a:custGeom>
          <a:solidFill>
            <a:srgbClr val="61DC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339" name="Freeform 2469"/>
          <p:cNvSpPr>
            <a:spLocks/>
          </p:cNvSpPr>
          <p:nvPr userDrawn="1"/>
        </p:nvSpPr>
        <p:spPr bwMode="auto">
          <a:xfrm>
            <a:off x="2543908" y="2208940"/>
            <a:ext cx="961814" cy="1722996"/>
          </a:xfrm>
          <a:custGeom>
            <a:avLst/>
            <a:gdLst>
              <a:gd name="T0" fmla="*/ 37 w 1613"/>
              <a:gd name="T1" fmla="*/ 2902 h 2902"/>
              <a:gd name="T2" fmla="*/ 19 w 1613"/>
              <a:gd name="T3" fmla="*/ 2885 h 2902"/>
              <a:gd name="T4" fmla="*/ 1582 w 1613"/>
              <a:gd name="T5" fmla="*/ 6 h 2902"/>
              <a:gd name="T6" fmla="*/ 1607 w 1613"/>
              <a:gd name="T7" fmla="*/ 8 h 2902"/>
              <a:gd name="T8" fmla="*/ 1605 w 1613"/>
              <a:gd name="T9" fmla="*/ 33 h 2902"/>
              <a:gd name="T10" fmla="*/ 54 w 1613"/>
              <a:gd name="T11" fmla="*/ 2885 h 2902"/>
              <a:gd name="T12" fmla="*/ 37 w 1613"/>
              <a:gd name="T13" fmla="*/ 2902 h 2902"/>
            </a:gdLst>
            <a:ahLst/>
            <a:cxnLst>
              <a:cxn ang="0">
                <a:pos x="T0" y="T1"/>
              </a:cxn>
              <a:cxn ang="0">
                <a:pos x="T2" y="T3"/>
              </a:cxn>
              <a:cxn ang="0">
                <a:pos x="T4" y="T5"/>
              </a:cxn>
              <a:cxn ang="0">
                <a:pos x="T6" y="T7"/>
              </a:cxn>
              <a:cxn ang="0">
                <a:pos x="T8" y="T9"/>
              </a:cxn>
              <a:cxn ang="0">
                <a:pos x="T10" y="T11"/>
              </a:cxn>
              <a:cxn ang="0">
                <a:pos x="T12" y="T13"/>
              </a:cxn>
            </a:cxnLst>
            <a:rect l="0" t="0" r="r" b="b"/>
            <a:pathLst>
              <a:path w="1613" h="2902">
                <a:moveTo>
                  <a:pt x="37" y="2902"/>
                </a:moveTo>
                <a:cubicBezTo>
                  <a:pt x="27" y="2902"/>
                  <a:pt x="19" y="2895"/>
                  <a:pt x="19" y="2885"/>
                </a:cubicBezTo>
                <a:cubicBezTo>
                  <a:pt x="0" y="1366"/>
                  <a:pt x="1567" y="20"/>
                  <a:pt x="1582" y="6"/>
                </a:cubicBezTo>
                <a:cubicBezTo>
                  <a:pt x="1590" y="0"/>
                  <a:pt x="1601" y="1"/>
                  <a:pt x="1607" y="8"/>
                </a:cubicBezTo>
                <a:cubicBezTo>
                  <a:pt x="1613" y="16"/>
                  <a:pt x="1613" y="27"/>
                  <a:pt x="1605" y="33"/>
                </a:cubicBezTo>
                <a:cubicBezTo>
                  <a:pt x="1589" y="46"/>
                  <a:pt x="36" y="1382"/>
                  <a:pt x="54" y="2885"/>
                </a:cubicBezTo>
                <a:cubicBezTo>
                  <a:pt x="54" y="2894"/>
                  <a:pt x="47" y="2902"/>
                  <a:pt x="37" y="29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340" name="Freeform 2470"/>
          <p:cNvSpPr>
            <a:spLocks noEditPoints="1"/>
          </p:cNvSpPr>
          <p:nvPr userDrawn="1"/>
        </p:nvSpPr>
        <p:spPr bwMode="auto">
          <a:xfrm>
            <a:off x="2199310" y="2726606"/>
            <a:ext cx="1651013" cy="1540741"/>
          </a:xfrm>
          <a:custGeom>
            <a:avLst/>
            <a:gdLst>
              <a:gd name="T0" fmla="*/ 1137 w 2771"/>
              <a:gd name="T1" fmla="*/ 1024 h 2595"/>
              <a:gd name="T2" fmla="*/ 1007 w 2771"/>
              <a:gd name="T3" fmla="*/ 1026 h 2595"/>
              <a:gd name="T4" fmla="*/ 666 w 2771"/>
              <a:gd name="T5" fmla="*/ 1171 h 2595"/>
              <a:gd name="T6" fmla="*/ 615 w 2771"/>
              <a:gd name="T7" fmla="*/ 1281 h 2595"/>
              <a:gd name="T8" fmla="*/ 666 w 2771"/>
              <a:gd name="T9" fmla="*/ 1171 h 2595"/>
              <a:gd name="T10" fmla="*/ 2073 w 2771"/>
              <a:gd name="T11" fmla="*/ 1052 h 2595"/>
              <a:gd name="T12" fmla="*/ 2248 w 2771"/>
              <a:gd name="T13" fmla="*/ 1132 h 2595"/>
              <a:gd name="T14" fmla="*/ 1574 w 2771"/>
              <a:gd name="T15" fmla="*/ 1535 h 2595"/>
              <a:gd name="T16" fmla="*/ 1504 w 2771"/>
              <a:gd name="T17" fmla="*/ 1686 h 2595"/>
              <a:gd name="T18" fmla="*/ 1574 w 2771"/>
              <a:gd name="T19" fmla="*/ 1535 h 2595"/>
              <a:gd name="T20" fmla="*/ 1121 w 2771"/>
              <a:gd name="T21" fmla="*/ 1994 h 2595"/>
              <a:gd name="T22" fmla="*/ 1031 w 2771"/>
              <a:gd name="T23" fmla="*/ 1976 h 2595"/>
              <a:gd name="T24" fmla="*/ 1700 w 2771"/>
              <a:gd name="T25" fmla="*/ 825 h 2595"/>
              <a:gd name="T26" fmla="*/ 1826 w 2771"/>
              <a:gd name="T27" fmla="*/ 499 h 2595"/>
              <a:gd name="T28" fmla="*/ 1700 w 2771"/>
              <a:gd name="T29" fmla="*/ 825 h 2595"/>
              <a:gd name="T30" fmla="*/ 875 w 2771"/>
              <a:gd name="T31" fmla="*/ 417 h 2595"/>
              <a:gd name="T32" fmla="*/ 878 w 2771"/>
              <a:gd name="T33" fmla="*/ 933 h 2595"/>
              <a:gd name="T34" fmla="*/ 692 w 2771"/>
              <a:gd name="T35" fmla="*/ 734 h 2595"/>
              <a:gd name="T36" fmla="*/ 356 w 2771"/>
              <a:gd name="T37" fmla="*/ 806 h 2595"/>
              <a:gd name="T38" fmla="*/ 531 w 2771"/>
              <a:gd name="T39" fmla="*/ 1504 h 2595"/>
              <a:gd name="T40" fmla="*/ 864 w 2771"/>
              <a:gd name="T41" fmla="*/ 2041 h 2595"/>
              <a:gd name="T42" fmla="*/ 1624 w 2771"/>
              <a:gd name="T43" fmla="*/ 2268 h 2595"/>
              <a:gd name="T44" fmla="*/ 1650 w 2771"/>
              <a:gd name="T45" fmla="*/ 2104 h 2595"/>
              <a:gd name="T46" fmla="*/ 1492 w 2771"/>
              <a:gd name="T47" fmla="*/ 1824 h 2595"/>
              <a:gd name="T48" fmla="*/ 1956 w 2771"/>
              <a:gd name="T49" fmla="*/ 2019 h 2595"/>
              <a:gd name="T50" fmla="*/ 2141 w 2771"/>
              <a:gd name="T51" fmla="*/ 1810 h 2595"/>
              <a:gd name="T52" fmla="*/ 1652 w 2771"/>
              <a:gd name="T53" fmla="*/ 1393 h 2595"/>
              <a:gd name="T54" fmla="*/ 1882 w 2771"/>
              <a:gd name="T55" fmla="*/ 1346 h 2595"/>
              <a:gd name="T56" fmla="*/ 2146 w 2771"/>
              <a:gd name="T57" fmla="*/ 1409 h 2595"/>
              <a:gd name="T58" fmla="*/ 2610 w 2771"/>
              <a:gd name="T59" fmla="*/ 1114 h 2595"/>
              <a:gd name="T60" fmla="*/ 2267 w 2771"/>
              <a:gd name="T61" fmla="*/ 928 h 2595"/>
              <a:gd name="T62" fmla="*/ 2708 w 2771"/>
              <a:gd name="T63" fmla="*/ 766 h 2595"/>
              <a:gd name="T64" fmla="*/ 2667 w 2771"/>
              <a:gd name="T65" fmla="*/ 273 h 2595"/>
              <a:gd name="T66" fmla="*/ 2108 w 2771"/>
              <a:gd name="T67" fmla="*/ 322 h 2595"/>
              <a:gd name="T68" fmla="*/ 1969 w 2771"/>
              <a:gd name="T69" fmla="*/ 217 h 2595"/>
              <a:gd name="T70" fmla="*/ 1542 w 2771"/>
              <a:gd name="T71" fmla="*/ 364 h 2595"/>
              <a:gd name="T72" fmla="*/ 1427 w 2771"/>
              <a:gd name="T73" fmla="*/ 886 h 2595"/>
              <a:gd name="T74" fmla="*/ 1337 w 2771"/>
              <a:gd name="T75" fmla="*/ 901 h 2595"/>
              <a:gd name="T76" fmla="*/ 1372 w 2771"/>
              <a:gd name="T77" fmla="*/ 134 h 2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71" h="2595">
                <a:moveTo>
                  <a:pt x="1072" y="895"/>
                </a:moveTo>
                <a:cubicBezTo>
                  <a:pt x="1108" y="894"/>
                  <a:pt x="1137" y="952"/>
                  <a:pt x="1137" y="1024"/>
                </a:cubicBezTo>
                <a:cubicBezTo>
                  <a:pt x="1137" y="1095"/>
                  <a:pt x="1108" y="1154"/>
                  <a:pt x="1072" y="1155"/>
                </a:cubicBezTo>
                <a:cubicBezTo>
                  <a:pt x="1036" y="1156"/>
                  <a:pt x="1007" y="1098"/>
                  <a:pt x="1007" y="1026"/>
                </a:cubicBezTo>
                <a:cubicBezTo>
                  <a:pt x="1007" y="954"/>
                  <a:pt x="1036" y="896"/>
                  <a:pt x="1072" y="895"/>
                </a:cubicBezTo>
                <a:close/>
                <a:moveTo>
                  <a:pt x="666" y="1171"/>
                </a:moveTo>
                <a:cubicBezTo>
                  <a:pt x="729" y="1203"/>
                  <a:pt x="769" y="1254"/>
                  <a:pt x="755" y="1285"/>
                </a:cubicBezTo>
                <a:cubicBezTo>
                  <a:pt x="741" y="1315"/>
                  <a:pt x="678" y="1313"/>
                  <a:pt x="615" y="1281"/>
                </a:cubicBezTo>
                <a:cubicBezTo>
                  <a:pt x="551" y="1248"/>
                  <a:pt x="511" y="1197"/>
                  <a:pt x="525" y="1167"/>
                </a:cubicBezTo>
                <a:cubicBezTo>
                  <a:pt x="539" y="1137"/>
                  <a:pt x="602" y="1138"/>
                  <a:pt x="666" y="1171"/>
                </a:cubicBezTo>
                <a:close/>
                <a:moveTo>
                  <a:pt x="2138" y="1146"/>
                </a:moveTo>
                <a:cubicBezTo>
                  <a:pt x="2090" y="1124"/>
                  <a:pt x="2060" y="1082"/>
                  <a:pt x="2073" y="1052"/>
                </a:cubicBezTo>
                <a:cubicBezTo>
                  <a:pt x="2085" y="1023"/>
                  <a:pt x="2134" y="1016"/>
                  <a:pt x="2182" y="1038"/>
                </a:cubicBezTo>
                <a:cubicBezTo>
                  <a:pt x="2231" y="1060"/>
                  <a:pt x="2260" y="1102"/>
                  <a:pt x="2248" y="1132"/>
                </a:cubicBezTo>
                <a:cubicBezTo>
                  <a:pt x="2236" y="1162"/>
                  <a:pt x="2187" y="1168"/>
                  <a:pt x="2138" y="1146"/>
                </a:cubicBezTo>
                <a:close/>
                <a:moveTo>
                  <a:pt x="1574" y="1535"/>
                </a:moveTo>
                <a:cubicBezTo>
                  <a:pt x="1638" y="1570"/>
                  <a:pt x="1675" y="1627"/>
                  <a:pt x="1657" y="1662"/>
                </a:cubicBezTo>
                <a:cubicBezTo>
                  <a:pt x="1640" y="1698"/>
                  <a:pt x="1568" y="1722"/>
                  <a:pt x="1504" y="1686"/>
                </a:cubicBezTo>
                <a:cubicBezTo>
                  <a:pt x="1441" y="1651"/>
                  <a:pt x="1410" y="1570"/>
                  <a:pt x="1427" y="1535"/>
                </a:cubicBezTo>
                <a:cubicBezTo>
                  <a:pt x="1445" y="1499"/>
                  <a:pt x="1511" y="1499"/>
                  <a:pt x="1574" y="1535"/>
                </a:cubicBezTo>
                <a:close/>
                <a:moveTo>
                  <a:pt x="1097" y="1879"/>
                </a:moveTo>
                <a:cubicBezTo>
                  <a:pt x="1122" y="1884"/>
                  <a:pt x="1133" y="1936"/>
                  <a:pt x="1121" y="1994"/>
                </a:cubicBezTo>
                <a:cubicBezTo>
                  <a:pt x="1110" y="2053"/>
                  <a:pt x="1080" y="2096"/>
                  <a:pt x="1055" y="2091"/>
                </a:cubicBezTo>
                <a:cubicBezTo>
                  <a:pt x="1030" y="2086"/>
                  <a:pt x="1019" y="2035"/>
                  <a:pt x="1031" y="1976"/>
                </a:cubicBezTo>
                <a:cubicBezTo>
                  <a:pt x="1042" y="1917"/>
                  <a:pt x="1072" y="1874"/>
                  <a:pt x="1097" y="1879"/>
                </a:cubicBezTo>
                <a:close/>
                <a:moveTo>
                  <a:pt x="1700" y="825"/>
                </a:moveTo>
                <a:cubicBezTo>
                  <a:pt x="1674" y="814"/>
                  <a:pt x="1682" y="732"/>
                  <a:pt x="1717" y="642"/>
                </a:cubicBezTo>
                <a:cubicBezTo>
                  <a:pt x="1752" y="552"/>
                  <a:pt x="1800" y="488"/>
                  <a:pt x="1826" y="499"/>
                </a:cubicBezTo>
                <a:cubicBezTo>
                  <a:pt x="1851" y="510"/>
                  <a:pt x="1843" y="592"/>
                  <a:pt x="1809" y="681"/>
                </a:cubicBezTo>
                <a:cubicBezTo>
                  <a:pt x="1774" y="771"/>
                  <a:pt x="1725" y="836"/>
                  <a:pt x="1700" y="825"/>
                </a:cubicBezTo>
                <a:close/>
                <a:moveTo>
                  <a:pt x="1372" y="134"/>
                </a:moveTo>
                <a:cubicBezTo>
                  <a:pt x="1323" y="235"/>
                  <a:pt x="952" y="348"/>
                  <a:pt x="875" y="417"/>
                </a:cubicBezTo>
                <a:cubicBezTo>
                  <a:pt x="799" y="485"/>
                  <a:pt x="754" y="650"/>
                  <a:pt x="847" y="856"/>
                </a:cubicBezTo>
                <a:cubicBezTo>
                  <a:pt x="860" y="885"/>
                  <a:pt x="871" y="910"/>
                  <a:pt x="878" y="933"/>
                </a:cubicBezTo>
                <a:cubicBezTo>
                  <a:pt x="910" y="1025"/>
                  <a:pt x="781" y="1083"/>
                  <a:pt x="746" y="993"/>
                </a:cubicBezTo>
                <a:cubicBezTo>
                  <a:pt x="707" y="895"/>
                  <a:pt x="695" y="766"/>
                  <a:pt x="692" y="734"/>
                </a:cubicBezTo>
                <a:cubicBezTo>
                  <a:pt x="692" y="728"/>
                  <a:pt x="691" y="723"/>
                  <a:pt x="689" y="718"/>
                </a:cubicBezTo>
                <a:cubicBezTo>
                  <a:pt x="625" y="500"/>
                  <a:pt x="392" y="764"/>
                  <a:pt x="356" y="806"/>
                </a:cubicBezTo>
                <a:cubicBezTo>
                  <a:pt x="353" y="810"/>
                  <a:pt x="350" y="814"/>
                  <a:pt x="348" y="818"/>
                </a:cubicBezTo>
                <a:cubicBezTo>
                  <a:pt x="0" y="1419"/>
                  <a:pt x="476" y="1486"/>
                  <a:pt x="531" y="1504"/>
                </a:cubicBezTo>
                <a:cubicBezTo>
                  <a:pt x="587" y="1521"/>
                  <a:pt x="805" y="1464"/>
                  <a:pt x="910" y="1581"/>
                </a:cubicBezTo>
                <a:cubicBezTo>
                  <a:pt x="1000" y="1682"/>
                  <a:pt x="894" y="1967"/>
                  <a:pt x="864" y="2041"/>
                </a:cubicBezTo>
                <a:cubicBezTo>
                  <a:pt x="860" y="2053"/>
                  <a:pt x="858" y="2065"/>
                  <a:pt x="859" y="2078"/>
                </a:cubicBezTo>
                <a:cubicBezTo>
                  <a:pt x="909" y="2595"/>
                  <a:pt x="1466" y="2356"/>
                  <a:pt x="1624" y="2268"/>
                </a:cubicBezTo>
                <a:cubicBezTo>
                  <a:pt x="1745" y="2200"/>
                  <a:pt x="1705" y="2143"/>
                  <a:pt x="1678" y="2119"/>
                </a:cubicBezTo>
                <a:cubicBezTo>
                  <a:pt x="1670" y="2112"/>
                  <a:pt x="1661" y="2107"/>
                  <a:pt x="1650" y="2104"/>
                </a:cubicBezTo>
                <a:cubicBezTo>
                  <a:pt x="1614" y="2095"/>
                  <a:pt x="1501" y="2058"/>
                  <a:pt x="1395" y="1938"/>
                </a:cubicBezTo>
                <a:cubicBezTo>
                  <a:pt x="1267" y="1792"/>
                  <a:pt x="1423" y="1800"/>
                  <a:pt x="1492" y="1824"/>
                </a:cubicBezTo>
                <a:cubicBezTo>
                  <a:pt x="1562" y="1849"/>
                  <a:pt x="1628" y="2026"/>
                  <a:pt x="1742" y="2064"/>
                </a:cubicBezTo>
                <a:cubicBezTo>
                  <a:pt x="1842" y="2098"/>
                  <a:pt x="1934" y="2035"/>
                  <a:pt x="1956" y="2019"/>
                </a:cubicBezTo>
                <a:cubicBezTo>
                  <a:pt x="1959" y="2016"/>
                  <a:pt x="1962" y="2013"/>
                  <a:pt x="1965" y="2011"/>
                </a:cubicBezTo>
                <a:cubicBezTo>
                  <a:pt x="1978" y="1997"/>
                  <a:pt x="2026" y="1945"/>
                  <a:pt x="2141" y="1810"/>
                </a:cubicBezTo>
                <a:cubicBezTo>
                  <a:pt x="2280" y="1646"/>
                  <a:pt x="2100" y="1572"/>
                  <a:pt x="2048" y="1551"/>
                </a:cubicBezTo>
                <a:cubicBezTo>
                  <a:pt x="1996" y="1530"/>
                  <a:pt x="1763" y="1505"/>
                  <a:pt x="1652" y="1393"/>
                </a:cubicBezTo>
                <a:cubicBezTo>
                  <a:pt x="1541" y="1280"/>
                  <a:pt x="1725" y="1302"/>
                  <a:pt x="1767" y="1308"/>
                </a:cubicBezTo>
                <a:cubicBezTo>
                  <a:pt x="1807" y="1314"/>
                  <a:pt x="1841" y="1338"/>
                  <a:pt x="1882" y="1346"/>
                </a:cubicBezTo>
                <a:cubicBezTo>
                  <a:pt x="1926" y="1354"/>
                  <a:pt x="1970" y="1356"/>
                  <a:pt x="2014" y="1366"/>
                </a:cubicBezTo>
                <a:cubicBezTo>
                  <a:pt x="2059" y="1377"/>
                  <a:pt x="2102" y="1395"/>
                  <a:pt x="2146" y="1409"/>
                </a:cubicBezTo>
                <a:cubicBezTo>
                  <a:pt x="2255" y="1442"/>
                  <a:pt x="2402" y="1488"/>
                  <a:pt x="2490" y="1382"/>
                </a:cubicBezTo>
                <a:cubicBezTo>
                  <a:pt x="2553" y="1307"/>
                  <a:pt x="2576" y="1205"/>
                  <a:pt x="2610" y="1114"/>
                </a:cubicBezTo>
                <a:cubicBezTo>
                  <a:pt x="2652" y="1005"/>
                  <a:pt x="2538" y="1012"/>
                  <a:pt x="2489" y="1024"/>
                </a:cubicBezTo>
                <a:cubicBezTo>
                  <a:pt x="2440" y="1036"/>
                  <a:pt x="2413" y="1011"/>
                  <a:pt x="2267" y="928"/>
                </a:cubicBezTo>
                <a:cubicBezTo>
                  <a:pt x="2121" y="846"/>
                  <a:pt x="2309" y="827"/>
                  <a:pt x="2458" y="831"/>
                </a:cubicBezTo>
                <a:cubicBezTo>
                  <a:pt x="2607" y="835"/>
                  <a:pt x="2631" y="831"/>
                  <a:pt x="2708" y="766"/>
                </a:cubicBezTo>
                <a:cubicBezTo>
                  <a:pt x="2771" y="712"/>
                  <a:pt x="2720" y="422"/>
                  <a:pt x="2701" y="323"/>
                </a:cubicBezTo>
                <a:cubicBezTo>
                  <a:pt x="2697" y="302"/>
                  <a:pt x="2684" y="284"/>
                  <a:pt x="2667" y="273"/>
                </a:cubicBezTo>
                <a:cubicBezTo>
                  <a:pt x="2601" y="234"/>
                  <a:pt x="2430" y="137"/>
                  <a:pt x="2309" y="101"/>
                </a:cubicBezTo>
                <a:cubicBezTo>
                  <a:pt x="2156" y="56"/>
                  <a:pt x="2108" y="251"/>
                  <a:pt x="2108" y="322"/>
                </a:cubicBezTo>
                <a:cubicBezTo>
                  <a:pt x="2108" y="392"/>
                  <a:pt x="2101" y="567"/>
                  <a:pt x="2003" y="540"/>
                </a:cubicBezTo>
                <a:cubicBezTo>
                  <a:pt x="1906" y="512"/>
                  <a:pt x="1927" y="434"/>
                  <a:pt x="1969" y="217"/>
                </a:cubicBezTo>
                <a:cubicBezTo>
                  <a:pt x="2011" y="0"/>
                  <a:pt x="1882" y="36"/>
                  <a:pt x="1660" y="120"/>
                </a:cubicBezTo>
                <a:cubicBezTo>
                  <a:pt x="1438" y="203"/>
                  <a:pt x="1500" y="287"/>
                  <a:pt x="1542" y="364"/>
                </a:cubicBezTo>
                <a:cubicBezTo>
                  <a:pt x="1583" y="441"/>
                  <a:pt x="1542" y="472"/>
                  <a:pt x="1486" y="570"/>
                </a:cubicBezTo>
                <a:cubicBezTo>
                  <a:pt x="1437" y="656"/>
                  <a:pt x="1429" y="841"/>
                  <a:pt x="1427" y="886"/>
                </a:cubicBezTo>
                <a:cubicBezTo>
                  <a:pt x="1427" y="892"/>
                  <a:pt x="1428" y="897"/>
                  <a:pt x="1429" y="903"/>
                </a:cubicBezTo>
                <a:cubicBezTo>
                  <a:pt x="1435" y="935"/>
                  <a:pt x="1452" y="1055"/>
                  <a:pt x="1337" y="901"/>
                </a:cubicBezTo>
                <a:cubicBezTo>
                  <a:pt x="1205" y="725"/>
                  <a:pt x="1375" y="405"/>
                  <a:pt x="1379" y="338"/>
                </a:cubicBezTo>
                <a:cubicBezTo>
                  <a:pt x="1382" y="271"/>
                  <a:pt x="1421" y="32"/>
                  <a:pt x="1372" y="134"/>
                </a:cubicBezTo>
                <a:close/>
              </a:path>
            </a:pathLst>
          </a:custGeom>
          <a:solidFill>
            <a:srgbClr val="16A8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341" name="Freeform 2471"/>
          <p:cNvSpPr>
            <a:spLocks/>
          </p:cNvSpPr>
          <p:nvPr userDrawn="1"/>
        </p:nvSpPr>
        <p:spPr bwMode="auto">
          <a:xfrm>
            <a:off x="2733822" y="2896607"/>
            <a:ext cx="1070555" cy="778028"/>
          </a:xfrm>
          <a:custGeom>
            <a:avLst/>
            <a:gdLst>
              <a:gd name="T0" fmla="*/ 6 w 1796"/>
              <a:gd name="T1" fmla="*/ 1308 h 1309"/>
              <a:gd name="T2" fmla="*/ 3 w 1796"/>
              <a:gd name="T3" fmla="*/ 1305 h 1309"/>
              <a:gd name="T4" fmla="*/ 4 w 1796"/>
              <a:gd name="T5" fmla="*/ 1292 h 1309"/>
              <a:gd name="T6" fmla="*/ 1781 w 1796"/>
              <a:gd name="T7" fmla="*/ 3 h 1309"/>
              <a:gd name="T8" fmla="*/ 1793 w 1796"/>
              <a:gd name="T9" fmla="*/ 5 h 1309"/>
              <a:gd name="T10" fmla="*/ 1791 w 1796"/>
              <a:gd name="T11" fmla="*/ 17 h 1309"/>
              <a:gd name="T12" fmla="*/ 15 w 1796"/>
              <a:gd name="T13" fmla="*/ 1307 h 1309"/>
              <a:gd name="T14" fmla="*/ 6 w 1796"/>
              <a:gd name="T15" fmla="*/ 1308 h 1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6" h="1309">
                <a:moveTo>
                  <a:pt x="6" y="1308"/>
                </a:moveTo>
                <a:cubicBezTo>
                  <a:pt x="5" y="1307"/>
                  <a:pt x="4" y="1306"/>
                  <a:pt x="3" y="1305"/>
                </a:cubicBezTo>
                <a:cubicBezTo>
                  <a:pt x="0" y="1301"/>
                  <a:pt x="0" y="1295"/>
                  <a:pt x="4" y="1292"/>
                </a:cubicBezTo>
                <a:lnTo>
                  <a:pt x="1781" y="3"/>
                </a:lnTo>
                <a:cubicBezTo>
                  <a:pt x="1785" y="0"/>
                  <a:pt x="1790" y="1"/>
                  <a:pt x="1793" y="5"/>
                </a:cubicBezTo>
                <a:cubicBezTo>
                  <a:pt x="1796" y="9"/>
                  <a:pt x="1795" y="14"/>
                  <a:pt x="1791" y="17"/>
                </a:cubicBezTo>
                <a:lnTo>
                  <a:pt x="15" y="1307"/>
                </a:lnTo>
                <a:cubicBezTo>
                  <a:pt x="12" y="1309"/>
                  <a:pt x="9" y="1309"/>
                  <a:pt x="6" y="13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342" name="Freeform 2472"/>
          <p:cNvSpPr>
            <a:spLocks/>
          </p:cNvSpPr>
          <p:nvPr userDrawn="1"/>
        </p:nvSpPr>
        <p:spPr bwMode="auto">
          <a:xfrm>
            <a:off x="2844092" y="3968694"/>
            <a:ext cx="808659" cy="358383"/>
          </a:xfrm>
          <a:custGeom>
            <a:avLst/>
            <a:gdLst>
              <a:gd name="T0" fmla="*/ 584 w 1356"/>
              <a:gd name="T1" fmla="*/ 567 h 602"/>
              <a:gd name="T2" fmla="*/ 1039 w 1356"/>
              <a:gd name="T3" fmla="*/ 380 h 602"/>
              <a:gd name="T4" fmla="*/ 1356 w 1356"/>
              <a:gd name="T5" fmla="*/ 8 h 602"/>
              <a:gd name="T6" fmla="*/ 741 w 1356"/>
              <a:gd name="T7" fmla="*/ 46 h 602"/>
              <a:gd name="T8" fmla="*/ 337 w 1356"/>
              <a:gd name="T9" fmla="*/ 236 h 602"/>
              <a:gd name="T10" fmla="*/ 37 w 1356"/>
              <a:gd name="T11" fmla="*/ 481 h 602"/>
              <a:gd name="T12" fmla="*/ 13 w 1356"/>
              <a:gd name="T13" fmla="*/ 553 h 602"/>
              <a:gd name="T14" fmla="*/ 100 w 1356"/>
              <a:gd name="T15" fmla="*/ 584 h 602"/>
              <a:gd name="T16" fmla="*/ 328 w 1356"/>
              <a:gd name="T17" fmla="*/ 600 h 602"/>
              <a:gd name="T18" fmla="*/ 584 w 1356"/>
              <a:gd name="T19" fmla="*/ 567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6" h="602">
                <a:moveTo>
                  <a:pt x="584" y="567"/>
                </a:moveTo>
                <a:cubicBezTo>
                  <a:pt x="745" y="532"/>
                  <a:pt x="903" y="473"/>
                  <a:pt x="1039" y="380"/>
                </a:cubicBezTo>
                <a:cubicBezTo>
                  <a:pt x="1176" y="287"/>
                  <a:pt x="1291" y="160"/>
                  <a:pt x="1356" y="8"/>
                </a:cubicBezTo>
                <a:cubicBezTo>
                  <a:pt x="1153" y="41"/>
                  <a:pt x="942" y="0"/>
                  <a:pt x="741" y="46"/>
                </a:cubicBezTo>
                <a:cubicBezTo>
                  <a:pt x="596" y="80"/>
                  <a:pt x="465" y="159"/>
                  <a:pt x="337" y="236"/>
                </a:cubicBezTo>
                <a:cubicBezTo>
                  <a:pt x="227" y="302"/>
                  <a:pt x="111" y="373"/>
                  <a:pt x="37" y="481"/>
                </a:cubicBezTo>
                <a:cubicBezTo>
                  <a:pt x="25" y="499"/>
                  <a:pt x="0" y="529"/>
                  <a:pt x="13" y="553"/>
                </a:cubicBezTo>
                <a:cubicBezTo>
                  <a:pt x="25" y="577"/>
                  <a:pt x="77" y="579"/>
                  <a:pt x="100" y="584"/>
                </a:cubicBezTo>
                <a:cubicBezTo>
                  <a:pt x="175" y="598"/>
                  <a:pt x="252" y="602"/>
                  <a:pt x="328" y="600"/>
                </a:cubicBezTo>
                <a:cubicBezTo>
                  <a:pt x="414" y="597"/>
                  <a:pt x="500" y="585"/>
                  <a:pt x="584" y="567"/>
                </a:cubicBezTo>
                <a:close/>
              </a:path>
            </a:pathLst>
          </a:custGeom>
          <a:solidFill>
            <a:srgbClr val="005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343" name="Freeform 2473"/>
          <p:cNvSpPr>
            <a:spLocks/>
          </p:cNvSpPr>
          <p:nvPr userDrawn="1"/>
        </p:nvSpPr>
        <p:spPr bwMode="auto">
          <a:xfrm>
            <a:off x="2845624" y="3968694"/>
            <a:ext cx="813254" cy="330815"/>
          </a:xfrm>
          <a:custGeom>
            <a:avLst/>
            <a:gdLst>
              <a:gd name="T0" fmla="*/ 8 w 1363"/>
              <a:gd name="T1" fmla="*/ 557 h 557"/>
              <a:gd name="T2" fmla="*/ 1 w 1363"/>
              <a:gd name="T3" fmla="*/ 551 h 557"/>
              <a:gd name="T4" fmla="*/ 7 w 1363"/>
              <a:gd name="T5" fmla="*/ 543 h 557"/>
              <a:gd name="T6" fmla="*/ 1351 w 1363"/>
              <a:gd name="T7" fmla="*/ 2 h 557"/>
              <a:gd name="T8" fmla="*/ 1361 w 1363"/>
              <a:gd name="T9" fmla="*/ 5 h 557"/>
              <a:gd name="T10" fmla="*/ 1358 w 1363"/>
              <a:gd name="T11" fmla="*/ 15 h 557"/>
              <a:gd name="T12" fmla="*/ 10 w 1363"/>
              <a:gd name="T13" fmla="*/ 557 h 557"/>
              <a:gd name="T14" fmla="*/ 8 w 1363"/>
              <a:gd name="T15" fmla="*/ 557 h 5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3" h="557">
                <a:moveTo>
                  <a:pt x="8" y="557"/>
                </a:moveTo>
                <a:cubicBezTo>
                  <a:pt x="5" y="557"/>
                  <a:pt x="2" y="555"/>
                  <a:pt x="1" y="551"/>
                </a:cubicBezTo>
                <a:cubicBezTo>
                  <a:pt x="0" y="547"/>
                  <a:pt x="3" y="544"/>
                  <a:pt x="7" y="543"/>
                </a:cubicBezTo>
                <a:cubicBezTo>
                  <a:pt x="565" y="438"/>
                  <a:pt x="1343" y="7"/>
                  <a:pt x="1351" y="2"/>
                </a:cubicBezTo>
                <a:cubicBezTo>
                  <a:pt x="1355" y="0"/>
                  <a:pt x="1359" y="1"/>
                  <a:pt x="1361" y="5"/>
                </a:cubicBezTo>
                <a:cubicBezTo>
                  <a:pt x="1363" y="8"/>
                  <a:pt x="1362" y="13"/>
                  <a:pt x="1358" y="15"/>
                </a:cubicBezTo>
                <a:cubicBezTo>
                  <a:pt x="1350" y="19"/>
                  <a:pt x="570" y="452"/>
                  <a:pt x="10" y="557"/>
                </a:cubicBezTo>
                <a:cubicBezTo>
                  <a:pt x="9" y="557"/>
                  <a:pt x="9" y="557"/>
                  <a:pt x="8" y="5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344" name="Freeform 2474"/>
          <p:cNvSpPr>
            <a:spLocks/>
          </p:cNvSpPr>
          <p:nvPr userDrawn="1"/>
        </p:nvSpPr>
        <p:spPr bwMode="auto">
          <a:xfrm>
            <a:off x="2851750" y="3760403"/>
            <a:ext cx="686135" cy="543701"/>
          </a:xfrm>
          <a:custGeom>
            <a:avLst/>
            <a:gdLst>
              <a:gd name="T0" fmla="*/ 123 w 1153"/>
              <a:gd name="T1" fmla="*/ 542 h 916"/>
              <a:gd name="T2" fmla="*/ 489 w 1153"/>
              <a:gd name="T3" fmla="*/ 102 h 916"/>
              <a:gd name="T4" fmla="*/ 909 w 1153"/>
              <a:gd name="T5" fmla="*/ 24 h 916"/>
              <a:gd name="T6" fmla="*/ 1153 w 1153"/>
              <a:gd name="T7" fmla="*/ 159 h 916"/>
              <a:gd name="T8" fmla="*/ 819 w 1153"/>
              <a:gd name="T9" fmla="*/ 329 h 916"/>
              <a:gd name="T10" fmla="*/ 723 w 1153"/>
              <a:gd name="T11" fmla="*/ 269 h 916"/>
              <a:gd name="T12" fmla="*/ 711 w 1153"/>
              <a:gd name="T13" fmla="*/ 368 h 916"/>
              <a:gd name="T14" fmla="*/ 704 w 1153"/>
              <a:gd name="T15" fmla="*/ 395 h 916"/>
              <a:gd name="T16" fmla="*/ 681 w 1153"/>
              <a:gd name="T17" fmla="*/ 412 h 916"/>
              <a:gd name="T18" fmla="*/ 110 w 1153"/>
              <a:gd name="T19" fmla="*/ 873 h 916"/>
              <a:gd name="T20" fmla="*/ 21 w 1153"/>
              <a:gd name="T21" fmla="*/ 887 h 916"/>
              <a:gd name="T22" fmla="*/ 27 w 1153"/>
              <a:gd name="T23" fmla="*/ 780 h 916"/>
              <a:gd name="T24" fmla="*/ 123 w 1153"/>
              <a:gd name="T25" fmla="*/ 542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3" h="916">
                <a:moveTo>
                  <a:pt x="123" y="542"/>
                </a:moveTo>
                <a:cubicBezTo>
                  <a:pt x="211" y="370"/>
                  <a:pt x="323" y="200"/>
                  <a:pt x="489" y="102"/>
                </a:cubicBezTo>
                <a:cubicBezTo>
                  <a:pt x="614" y="28"/>
                  <a:pt x="765" y="0"/>
                  <a:pt x="909" y="24"/>
                </a:cubicBezTo>
                <a:cubicBezTo>
                  <a:pt x="1003" y="39"/>
                  <a:pt x="1098" y="81"/>
                  <a:pt x="1153" y="159"/>
                </a:cubicBezTo>
                <a:cubicBezTo>
                  <a:pt x="1024" y="162"/>
                  <a:pt x="898" y="227"/>
                  <a:pt x="819" y="329"/>
                </a:cubicBezTo>
                <a:cubicBezTo>
                  <a:pt x="788" y="307"/>
                  <a:pt x="756" y="287"/>
                  <a:pt x="723" y="269"/>
                </a:cubicBezTo>
                <a:cubicBezTo>
                  <a:pt x="719" y="302"/>
                  <a:pt x="715" y="335"/>
                  <a:pt x="711" y="368"/>
                </a:cubicBezTo>
                <a:cubicBezTo>
                  <a:pt x="710" y="378"/>
                  <a:pt x="709" y="387"/>
                  <a:pt x="704" y="395"/>
                </a:cubicBezTo>
                <a:cubicBezTo>
                  <a:pt x="698" y="403"/>
                  <a:pt x="689" y="408"/>
                  <a:pt x="681" y="412"/>
                </a:cubicBezTo>
                <a:cubicBezTo>
                  <a:pt x="465" y="528"/>
                  <a:pt x="319" y="745"/>
                  <a:pt x="110" y="873"/>
                </a:cubicBezTo>
                <a:cubicBezTo>
                  <a:pt x="86" y="888"/>
                  <a:pt x="44" y="916"/>
                  <a:pt x="21" y="887"/>
                </a:cubicBezTo>
                <a:cubicBezTo>
                  <a:pt x="0" y="861"/>
                  <a:pt x="20" y="807"/>
                  <a:pt x="27" y="780"/>
                </a:cubicBezTo>
                <a:cubicBezTo>
                  <a:pt x="48" y="697"/>
                  <a:pt x="84" y="618"/>
                  <a:pt x="123" y="542"/>
                </a:cubicBezTo>
                <a:close/>
              </a:path>
            </a:pathLst>
          </a:custGeom>
          <a:solidFill>
            <a:srgbClr val="007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345" name="Freeform 2475"/>
          <p:cNvSpPr>
            <a:spLocks/>
          </p:cNvSpPr>
          <p:nvPr userDrawn="1"/>
        </p:nvSpPr>
        <p:spPr bwMode="auto">
          <a:xfrm>
            <a:off x="2871662" y="3784907"/>
            <a:ext cx="666225" cy="513070"/>
          </a:xfrm>
          <a:custGeom>
            <a:avLst/>
            <a:gdLst>
              <a:gd name="T0" fmla="*/ 8 w 1119"/>
              <a:gd name="T1" fmla="*/ 864 h 864"/>
              <a:gd name="T2" fmla="*/ 6 w 1119"/>
              <a:gd name="T3" fmla="*/ 863 h 864"/>
              <a:gd name="T4" fmla="*/ 2 w 1119"/>
              <a:gd name="T5" fmla="*/ 854 h 864"/>
              <a:gd name="T6" fmla="*/ 300 w 1119"/>
              <a:gd name="T7" fmla="*/ 383 h 864"/>
              <a:gd name="T8" fmla="*/ 1114 w 1119"/>
              <a:gd name="T9" fmla="*/ 107 h 864"/>
              <a:gd name="T10" fmla="*/ 1118 w 1119"/>
              <a:gd name="T11" fmla="*/ 116 h 864"/>
              <a:gd name="T12" fmla="*/ 1109 w 1119"/>
              <a:gd name="T13" fmla="*/ 120 h 864"/>
              <a:gd name="T14" fmla="*/ 311 w 1119"/>
              <a:gd name="T15" fmla="*/ 392 h 864"/>
              <a:gd name="T16" fmla="*/ 15 w 1119"/>
              <a:gd name="T17" fmla="*/ 859 h 864"/>
              <a:gd name="T18" fmla="*/ 8 w 1119"/>
              <a:gd name="T19" fmla="*/ 86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9" h="864">
                <a:moveTo>
                  <a:pt x="8" y="864"/>
                </a:moveTo>
                <a:cubicBezTo>
                  <a:pt x="7" y="864"/>
                  <a:pt x="6" y="863"/>
                  <a:pt x="6" y="863"/>
                </a:cubicBezTo>
                <a:cubicBezTo>
                  <a:pt x="2" y="861"/>
                  <a:pt x="0" y="857"/>
                  <a:pt x="2" y="854"/>
                </a:cubicBezTo>
                <a:cubicBezTo>
                  <a:pt x="3" y="851"/>
                  <a:pt x="111" y="600"/>
                  <a:pt x="300" y="383"/>
                </a:cubicBezTo>
                <a:cubicBezTo>
                  <a:pt x="552" y="95"/>
                  <a:pt x="833" y="0"/>
                  <a:pt x="1114" y="107"/>
                </a:cubicBezTo>
                <a:cubicBezTo>
                  <a:pt x="1117" y="108"/>
                  <a:pt x="1119" y="112"/>
                  <a:pt x="1118" y="116"/>
                </a:cubicBezTo>
                <a:cubicBezTo>
                  <a:pt x="1116" y="120"/>
                  <a:pt x="1112" y="122"/>
                  <a:pt x="1109" y="120"/>
                </a:cubicBezTo>
                <a:cubicBezTo>
                  <a:pt x="831" y="14"/>
                  <a:pt x="562" y="106"/>
                  <a:pt x="311" y="392"/>
                </a:cubicBezTo>
                <a:cubicBezTo>
                  <a:pt x="123" y="607"/>
                  <a:pt x="16" y="857"/>
                  <a:pt x="15" y="859"/>
                </a:cubicBezTo>
                <a:cubicBezTo>
                  <a:pt x="14" y="862"/>
                  <a:pt x="11" y="864"/>
                  <a:pt x="8" y="8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346" name="Freeform 2476"/>
          <p:cNvSpPr>
            <a:spLocks/>
          </p:cNvSpPr>
          <p:nvPr userDrawn="1"/>
        </p:nvSpPr>
        <p:spPr bwMode="auto">
          <a:xfrm>
            <a:off x="2796613" y="3428056"/>
            <a:ext cx="526854" cy="886769"/>
          </a:xfrm>
          <a:custGeom>
            <a:avLst/>
            <a:gdLst>
              <a:gd name="T0" fmla="*/ 21 w 884"/>
              <a:gd name="T1" fmla="*/ 1227 h 1493"/>
              <a:gd name="T2" fmla="*/ 222 w 884"/>
              <a:gd name="T3" fmla="*/ 322 h 1493"/>
              <a:gd name="T4" fmla="*/ 297 w 884"/>
              <a:gd name="T5" fmla="*/ 227 h 1493"/>
              <a:gd name="T6" fmla="*/ 466 w 884"/>
              <a:gd name="T7" fmla="*/ 197 h 1493"/>
              <a:gd name="T8" fmla="*/ 447 w 884"/>
              <a:gd name="T9" fmla="*/ 122 h 1493"/>
              <a:gd name="T10" fmla="*/ 474 w 884"/>
              <a:gd name="T11" fmla="*/ 95 h 1493"/>
              <a:gd name="T12" fmla="*/ 860 w 884"/>
              <a:gd name="T13" fmla="*/ 0 h 1493"/>
              <a:gd name="T14" fmla="*/ 877 w 884"/>
              <a:gd name="T15" fmla="*/ 4 h 1493"/>
              <a:gd name="T16" fmla="*/ 883 w 884"/>
              <a:gd name="T17" fmla="*/ 26 h 1493"/>
              <a:gd name="T18" fmla="*/ 818 w 884"/>
              <a:gd name="T19" fmla="*/ 520 h 1493"/>
              <a:gd name="T20" fmla="*/ 708 w 884"/>
              <a:gd name="T21" fmla="*/ 478 h 1493"/>
              <a:gd name="T22" fmla="*/ 613 w 884"/>
              <a:gd name="T23" fmla="*/ 533 h 1493"/>
              <a:gd name="T24" fmla="*/ 630 w 884"/>
              <a:gd name="T25" fmla="*/ 630 h 1493"/>
              <a:gd name="T26" fmla="*/ 658 w 884"/>
              <a:gd name="T27" fmla="*/ 775 h 1493"/>
              <a:gd name="T28" fmla="*/ 591 w 884"/>
              <a:gd name="T29" fmla="*/ 969 h 1493"/>
              <a:gd name="T30" fmla="*/ 434 w 884"/>
              <a:gd name="T31" fmla="*/ 1219 h 1493"/>
              <a:gd name="T32" fmla="*/ 279 w 884"/>
              <a:gd name="T33" fmla="*/ 1389 h 1493"/>
              <a:gd name="T34" fmla="*/ 80 w 884"/>
              <a:gd name="T35" fmla="*/ 1459 h 1493"/>
              <a:gd name="T36" fmla="*/ 21 w 884"/>
              <a:gd name="T37" fmla="*/ 1227 h 1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84" h="1493">
                <a:moveTo>
                  <a:pt x="21" y="1227"/>
                </a:moveTo>
                <a:cubicBezTo>
                  <a:pt x="0" y="914"/>
                  <a:pt x="71" y="596"/>
                  <a:pt x="222" y="322"/>
                </a:cubicBezTo>
                <a:cubicBezTo>
                  <a:pt x="242" y="286"/>
                  <a:pt x="264" y="250"/>
                  <a:pt x="297" y="227"/>
                </a:cubicBezTo>
                <a:cubicBezTo>
                  <a:pt x="346" y="194"/>
                  <a:pt x="408" y="195"/>
                  <a:pt x="466" y="197"/>
                </a:cubicBezTo>
                <a:cubicBezTo>
                  <a:pt x="483" y="176"/>
                  <a:pt x="442" y="149"/>
                  <a:pt x="447" y="122"/>
                </a:cubicBezTo>
                <a:cubicBezTo>
                  <a:pt x="449" y="109"/>
                  <a:pt x="462" y="101"/>
                  <a:pt x="474" y="95"/>
                </a:cubicBezTo>
                <a:cubicBezTo>
                  <a:pt x="593" y="34"/>
                  <a:pt x="726" y="1"/>
                  <a:pt x="860" y="0"/>
                </a:cubicBezTo>
                <a:cubicBezTo>
                  <a:pt x="866" y="0"/>
                  <a:pt x="872" y="0"/>
                  <a:pt x="877" y="4"/>
                </a:cubicBezTo>
                <a:cubicBezTo>
                  <a:pt x="883" y="9"/>
                  <a:pt x="884" y="18"/>
                  <a:pt x="883" y="26"/>
                </a:cubicBezTo>
                <a:cubicBezTo>
                  <a:pt x="878" y="193"/>
                  <a:pt x="873" y="362"/>
                  <a:pt x="818" y="520"/>
                </a:cubicBezTo>
                <a:cubicBezTo>
                  <a:pt x="784" y="500"/>
                  <a:pt x="748" y="481"/>
                  <a:pt x="708" y="478"/>
                </a:cubicBezTo>
                <a:cubicBezTo>
                  <a:pt x="669" y="475"/>
                  <a:pt x="625" y="495"/>
                  <a:pt x="613" y="533"/>
                </a:cubicBezTo>
                <a:cubicBezTo>
                  <a:pt x="603" y="565"/>
                  <a:pt x="618" y="599"/>
                  <a:pt x="630" y="630"/>
                </a:cubicBezTo>
                <a:cubicBezTo>
                  <a:pt x="648" y="676"/>
                  <a:pt x="660" y="726"/>
                  <a:pt x="658" y="775"/>
                </a:cubicBezTo>
                <a:cubicBezTo>
                  <a:pt x="655" y="844"/>
                  <a:pt x="624" y="908"/>
                  <a:pt x="591" y="969"/>
                </a:cubicBezTo>
                <a:cubicBezTo>
                  <a:pt x="544" y="1056"/>
                  <a:pt x="492" y="1139"/>
                  <a:pt x="434" y="1219"/>
                </a:cubicBezTo>
                <a:cubicBezTo>
                  <a:pt x="389" y="1282"/>
                  <a:pt x="340" y="1342"/>
                  <a:pt x="279" y="1389"/>
                </a:cubicBezTo>
                <a:cubicBezTo>
                  <a:pt x="240" y="1419"/>
                  <a:pt x="130" y="1493"/>
                  <a:pt x="80" y="1459"/>
                </a:cubicBezTo>
                <a:cubicBezTo>
                  <a:pt x="28" y="1424"/>
                  <a:pt x="24" y="1283"/>
                  <a:pt x="21" y="1227"/>
                </a:cubicBezTo>
                <a:close/>
              </a:path>
            </a:pathLst>
          </a:custGeom>
          <a:solidFill>
            <a:srgbClr val="008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347" name="Freeform 2477"/>
          <p:cNvSpPr>
            <a:spLocks/>
          </p:cNvSpPr>
          <p:nvPr userDrawn="1"/>
        </p:nvSpPr>
        <p:spPr bwMode="auto">
          <a:xfrm>
            <a:off x="2834905" y="3428057"/>
            <a:ext cx="487033" cy="874516"/>
          </a:xfrm>
          <a:custGeom>
            <a:avLst/>
            <a:gdLst>
              <a:gd name="T0" fmla="*/ 17 w 817"/>
              <a:gd name="T1" fmla="*/ 1472 h 1472"/>
              <a:gd name="T2" fmla="*/ 10 w 817"/>
              <a:gd name="T3" fmla="*/ 1465 h 1472"/>
              <a:gd name="T4" fmla="*/ 804 w 817"/>
              <a:gd name="T5" fmla="*/ 2 h 1472"/>
              <a:gd name="T6" fmla="*/ 815 w 817"/>
              <a:gd name="T7" fmla="*/ 3 h 1472"/>
              <a:gd name="T8" fmla="*/ 814 w 817"/>
              <a:gd name="T9" fmla="*/ 13 h 1472"/>
              <a:gd name="T10" fmla="*/ 24 w 817"/>
              <a:gd name="T11" fmla="*/ 1465 h 1472"/>
              <a:gd name="T12" fmla="*/ 17 w 817"/>
              <a:gd name="T13" fmla="*/ 1472 h 1472"/>
            </a:gdLst>
            <a:ahLst/>
            <a:cxnLst>
              <a:cxn ang="0">
                <a:pos x="T0" y="T1"/>
              </a:cxn>
              <a:cxn ang="0">
                <a:pos x="T2" y="T3"/>
              </a:cxn>
              <a:cxn ang="0">
                <a:pos x="T4" y="T5"/>
              </a:cxn>
              <a:cxn ang="0">
                <a:pos x="T6" y="T7"/>
              </a:cxn>
              <a:cxn ang="0">
                <a:pos x="T8" y="T9"/>
              </a:cxn>
              <a:cxn ang="0">
                <a:pos x="T10" y="T11"/>
              </a:cxn>
              <a:cxn ang="0">
                <a:pos x="T12" y="T13"/>
              </a:cxn>
            </a:cxnLst>
            <a:rect l="0" t="0" r="r" b="b"/>
            <a:pathLst>
              <a:path w="817" h="1472">
                <a:moveTo>
                  <a:pt x="17" y="1472"/>
                </a:moveTo>
                <a:cubicBezTo>
                  <a:pt x="13" y="1472"/>
                  <a:pt x="10" y="1469"/>
                  <a:pt x="10" y="1465"/>
                </a:cubicBezTo>
                <a:cubicBezTo>
                  <a:pt x="0" y="693"/>
                  <a:pt x="796" y="9"/>
                  <a:pt x="804" y="2"/>
                </a:cubicBezTo>
                <a:cubicBezTo>
                  <a:pt x="807" y="0"/>
                  <a:pt x="812" y="0"/>
                  <a:pt x="815" y="3"/>
                </a:cubicBezTo>
                <a:cubicBezTo>
                  <a:pt x="817" y="6"/>
                  <a:pt x="817" y="11"/>
                  <a:pt x="814" y="13"/>
                </a:cubicBezTo>
                <a:cubicBezTo>
                  <a:pt x="806" y="20"/>
                  <a:pt x="15" y="700"/>
                  <a:pt x="24" y="1465"/>
                </a:cubicBezTo>
                <a:cubicBezTo>
                  <a:pt x="24" y="1469"/>
                  <a:pt x="21" y="1472"/>
                  <a:pt x="17" y="147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348" name="Freeform 2478"/>
          <p:cNvSpPr>
            <a:spLocks/>
          </p:cNvSpPr>
          <p:nvPr userDrawn="1"/>
        </p:nvSpPr>
        <p:spPr bwMode="auto">
          <a:xfrm>
            <a:off x="882175" y="3990135"/>
            <a:ext cx="807128" cy="356852"/>
          </a:xfrm>
          <a:custGeom>
            <a:avLst/>
            <a:gdLst>
              <a:gd name="T0" fmla="*/ 772 w 1356"/>
              <a:gd name="T1" fmla="*/ 568 h 603"/>
              <a:gd name="T2" fmla="*/ 317 w 1356"/>
              <a:gd name="T3" fmla="*/ 380 h 603"/>
              <a:gd name="T4" fmla="*/ 0 w 1356"/>
              <a:gd name="T5" fmla="*/ 8 h 603"/>
              <a:gd name="T6" fmla="*/ 615 w 1356"/>
              <a:gd name="T7" fmla="*/ 47 h 603"/>
              <a:gd name="T8" fmla="*/ 1019 w 1356"/>
              <a:gd name="T9" fmla="*/ 236 h 603"/>
              <a:gd name="T10" fmla="*/ 1319 w 1356"/>
              <a:gd name="T11" fmla="*/ 481 h 603"/>
              <a:gd name="T12" fmla="*/ 1344 w 1356"/>
              <a:gd name="T13" fmla="*/ 554 h 603"/>
              <a:gd name="T14" fmla="*/ 1256 w 1356"/>
              <a:gd name="T15" fmla="*/ 584 h 603"/>
              <a:gd name="T16" fmla="*/ 1028 w 1356"/>
              <a:gd name="T17" fmla="*/ 600 h 603"/>
              <a:gd name="T18" fmla="*/ 772 w 1356"/>
              <a:gd name="T19" fmla="*/ 568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6" h="603">
                <a:moveTo>
                  <a:pt x="772" y="568"/>
                </a:moveTo>
                <a:cubicBezTo>
                  <a:pt x="611" y="532"/>
                  <a:pt x="454" y="473"/>
                  <a:pt x="317" y="380"/>
                </a:cubicBezTo>
                <a:cubicBezTo>
                  <a:pt x="180" y="288"/>
                  <a:pt x="65" y="160"/>
                  <a:pt x="0" y="8"/>
                </a:cubicBezTo>
                <a:cubicBezTo>
                  <a:pt x="203" y="41"/>
                  <a:pt x="415" y="0"/>
                  <a:pt x="615" y="47"/>
                </a:cubicBezTo>
                <a:cubicBezTo>
                  <a:pt x="761" y="81"/>
                  <a:pt x="891" y="159"/>
                  <a:pt x="1019" y="236"/>
                </a:cubicBezTo>
                <a:cubicBezTo>
                  <a:pt x="1129" y="302"/>
                  <a:pt x="1245" y="373"/>
                  <a:pt x="1319" y="481"/>
                </a:cubicBezTo>
                <a:cubicBezTo>
                  <a:pt x="1331" y="499"/>
                  <a:pt x="1356" y="530"/>
                  <a:pt x="1344" y="554"/>
                </a:cubicBezTo>
                <a:cubicBezTo>
                  <a:pt x="1331" y="578"/>
                  <a:pt x="1280" y="580"/>
                  <a:pt x="1256" y="584"/>
                </a:cubicBezTo>
                <a:cubicBezTo>
                  <a:pt x="1181" y="598"/>
                  <a:pt x="1104" y="603"/>
                  <a:pt x="1028" y="600"/>
                </a:cubicBezTo>
                <a:cubicBezTo>
                  <a:pt x="942" y="598"/>
                  <a:pt x="856" y="586"/>
                  <a:pt x="772" y="568"/>
                </a:cubicBezTo>
                <a:close/>
              </a:path>
            </a:pathLst>
          </a:custGeom>
          <a:solidFill>
            <a:srgbClr val="005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349" name="Freeform 2479"/>
          <p:cNvSpPr>
            <a:spLocks/>
          </p:cNvSpPr>
          <p:nvPr userDrawn="1"/>
        </p:nvSpPr>
        <p:spPr bwMode="auto">
          <a:xfrm>
            <a:off x="876048" y="3990136"/>
            <a:ext cx="811722" cy="330815"/>
          </a:xfrm>
          <a:custGeom>
            <a:avLst/>
            <a:gdLst>
              <a:gd name="T0" fmla="*/ 1355 w 1363"/>
              <a:gd name="T1" fmla="*/ 557 h 557"/>
              <a:gd name="T2" fmla="*/ 1362 w 1363"/>
              <a:gd name="T3" fmla="*/ 551 h 557"/>
              <a:gd name="T4" fmla="*/ 1357 w 1363"/>
              <a:gd name="T5" fmla="*/ 542 h 557"/>
              <a:gd name="T6" fmla="*/ 12 w 1363"/>
              <a:gd name="T7" fmla="*/ 2 h 557"/>
              <a:gd name="T8" fmla="*/ 2 w 1363"/>
              <a:gd name="T9" fmla="*/ 4 h 557"/>
              <a:gd name="T10" fmla="*/ 5 w 1363"/>
              <a:gd name="T11" fmla="*/ 14 h 557"/>
              <a:gd name="T12" fmla="*/ 1354 w 1363"/>
              <a:gd name="T13" fmla="*/ 556 h 557"/>
              <a:gd name="T14" fmla="*/ 1355 w 1363"/>
              <a:gd name="T15" fmla="*/ 557 h 5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3" h="557">
                <a:moveTo>
                  <a:pt x="1355" y="557"/>
                </a:moveTo>
                <a:cubicBezTo>
                  <a:pt x="1359" y="557"/>
                  <a:pt x="1362" y="554"/>
                  <a:pt x="1362" y="551"/>
                </a:cubicBezTo>
                <a:cubicBezTo>
                  <a:pt x="1363" y="547"/>
                  <a:pt x="1360" y="543"/>
                  <a:pt x="1357" y="542"/>
                </a:cubicBezTo>
                <a:cubicBezTo>
                  <a:pt x="798" y="438"/>
                  <a:pt x="20" y="6"/>
                  <a:pt x="12" y="2"/>
                </a:cubicBezTo>
                <a:cubicBezTo>
                  <a:pt x="9" y="0"/>
                  <a:pt x="4" y="1"/>
                  <a:pt x="2" y="4"/>
                </a:cubicBezTo>
                <a:cubicBezTo>
                  <a:pt x="0" y="8"/>
                  <a:pt x="2" y="12"/>
                  <a:pt x="5" y="14"/>
                </a:cubicBezTo>
                <a:cubicBezTo>
                  <a:pt x="13" y="19"/>
                  <a:pt x="793" y="451"/>
                  <a:pt x="1354" y="556"/>
                </a:cubicBezTo>
                <a:cubicBezTo>
                  <a:pt x="1354" y="557"/>
                  <a:pt x="1355" y="557"/>
                  <a:pt x="1355" y="5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350" name="Freeform 2480"/>
          <p:cNvSpPr>
            <a:spLocks/>
          </p:cNvSpPr>
          <p:nvPr userDrawn="1"/>
        </p:nvSpPr>
        <p:spPr bwMode="auto">
          <a:xfrm>
            <a:off x="900554" y="3760403"/>
            <a:ext cx="687667" cy="543701"/>
          </a:xfrm>
          <a:custGeom>
            <a:avLst/>
            <a:gdLst>
              <a:gd name="T0" fmla="*/ 1031 w 1153"/>
              <a:gd name="T1" fmla="*/ 542 h 916"/>
              <a:gd name="T2" fmla="*/ 664 w 1153"/>
              <a:gd name="T3" fmla="*/ 102 h 916"/>
              <a:gd name="T4" fmla="*/ 245 w 1153"/>
              <a:gd name="T5" fmla="*/ 24 h 916"/>
              <a:gd name="T6" fmla="*/ 0 w 1153"/>
              <a:gd name="T7" fmla="*/ 159 h 916"/>
              <a:gd name="T8" fmla="*/ 335 w 1153"/>
              <a:gd name="T9" fmla="*/ 329 h 916"/>
              <a:gd name="T10" fmla="*/ 431 w 1153"/>
              <a:gd name="T11" fmla="*/ 269 h 916"/>
              <a:gd name="T12" fmla="*/ 442 w 1153"/>
              <a:gd name="T13" fmla="*/ 368 h 916"/>
              <a:gd name="T14" fmla="*/ 450 w 1153"/>
              <a:gd name="T15" fmla="*/ 395 h 916"/>
              <a:gd name="T16" fmla="*/ 473 w 1153"/>
              <a:gd name="T17" fmla="*/ 412 h 916"/>
              <a:gd name="T18" fmla="*/ 1044 w 1153"/>
              <a:gd name="T19" fmla="*/ 873 h 916"/>
              <a:gd name="T20" fmla="*/ 1133 w 1153"/>
              <a:gd name="T21" fmla="*/ 887 h 916"/>
              <a:gd name="T22" fmla="*/ 1126 w 1153"/>
              <a:gd name="T23" fmla="*/ 780 h 916"/>
              <a:gd name="T24" fmla="*/ 1031 w 1153"/>
              <a:gd name="T25" fmla="*/ 542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3" h="916">
                <a:moveTo>
                  <a:pt x="1031" y="542"/>
                </a:moveTo>
                <a:cubicBezTo>
                  <a:pt x="943" y="370"/>
                  <a:pt x="831" y="200"/>
                  <a:pt x="664" y="102"/>
                </a:cubicBezTo>
                <a:cubicBezTo>
                  <a:pt x="539" y="28"/>
                  <a:pt x="388" y="0"/>
                  <a:pt x="245" y="24"/>
                </a:cubicBezTo>
                <a:cubicBezTo>
                  <a:pt x="151" y="39"/>
                  <a:pt x="55" y="81"/>
                  <a:pt x="0" y="159"/>
                </a:cubicBezTo>
                <a:cubicBezTo>
                  <a:pt x="129" y="162"/>
                  <a:pt x="256" y="227"/>
                  <a:pt x="335" y="329"/>
                </a:cubicBezTo>
                <a:cubicBezTo>
                  <a:pt x="366" y="307"/>
                  <a:pt x="398" y="287"/>
                  <a:pt x="431" y="269"/>
                </a:cubicBezTo>
                <a:cubicBezTo>
                  <a:pt x="434" y="302"/>
                  <a:pt x="438" y="335"/>
                  <a:pt x="442" y="368"/>
                </a:cubicBezTo>
                <a:cubicBezTo>
                  <a:pt x="443" y="378"/>
                  <a:pt x="444" y="387"/>
                  <a:pt x="450" y="395"/>
                </a:cubicBezTo>
                <a:cubicBezTo>
                  <a:pt x="455" y="403"/>
                  <a:pt x="464" y="408"/>
                  <a:pt x="473" y="412"/>
                </a:cubicBezTo>
                <a:cubicBezTo>
                  <a:pt x="689" y="528"/>
                  <a:pt x="835" y="745"/>
                  <a:pt x="1044" y="873"/>
                </a:cubicBezTo>
                <a:cubicBezTo>
                  <a:pt x="1067" y="888"/>
                  <a:pt x="1110" y="916"/>
                  <a:pt x="1133" y="887"/>
                </a:cubicBezTo>
                <a:cubicBezTo>
                  <a:pt x="1153" y="861"/>
                  <a:pt x="1133" y="807"/>
                  <a:pt x="1126" y="780"/>
                </a:cubicBezTo>
                <a:cubicBezTo>
                  <a:pt x="1105" y="697"/>
                  <a:pt x="1070" y="618"/>
                  <a:pt x="1031" y="542"/>
                </a:cubicBezTo>
                <a:close/>
              </a:path>
            </a:pathLst>
          </a:custGeom>
          <a:solidFill>
            <a:srgbClr val="007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351" name="Freeform 2481"/>
          <p:cNvSpPr>
            <a:spLocks/>
          </p:cNvSpPr>
          <p:nvPr userDrawn="1"/>
        </p:nvSpPr>
        <p:spPr bwMode="auto">
          <a:xfrm>
            <a:off x="900553" y="3784907"/>
            <a:ext cx="667757" cy="513070"/>
          </a:xfrm>
          <a:custGeom>
            <a:avLst/>
            <a:gdLst>
              <a:gd name="T0" fmla="*/ 1111 w 1119"/>
              <a:gd name="T1" fmla="*/ 864 h 864"/>
              <a:gd name="T2" fmla="*/ 1114 w 1119"/>
              <a:gd name="T3" fmla="*/ 863 h 864"/>
              <a:gd name="T4" fmla="*/ 1118 w 1119"/>
              <a:gd name="T5" fmla="*/ 854 h 864"/>
              <a:gd name="T6" fmla="*/ 819 w 1119"/>
              <a:gd name="T7" fmla="*/ 383 h 864"/>
              <a:gd name="T8" fmla="*/ 6 w 1119"/>
              <a:gd name="T9" fmla="*/ 107 h 864"/>
              <a:gd name="T10" fmla="*/ 2 w 1119"/>
              <a:gd name="T11" fmla="*/ 116 h 864"/>
              <a:gd name="T12" fmla="*/ 11 w 1119"/>
              <a:gd name="T13" fmla="*/ 120 h 864"/>
              <a:gd name="T14" fmla="*/ 808 w 1119"/>
              <a:gd name="T15" fmla="*/ 392 h 864"/>
              <a:gd name="T16" fmla="*/ 1105 w 1119"/>
              <a:gd name="T17" fmla="*/ 859 h 864"/>
              <a:gd name="T18" fmla="*/ 1111 w 1119"/>
              <a:gd name="T19" fmla="*/ 86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9" h="864">
                <a:moveTo>
                  <a:pt x="1111" y="864"/>
                </a:moveTo>
                <a:cubicBezTo>
                  <a:pt x="1112" y="864"/>
                  <a:pt x="1113" y="863"/>
                  <a:pt x="1114" y="863"/>
                </a:cubicBezTo>
                <a:cubicBezTo>
                  <a:pt x="1118" y="861"/>
                  <a:pt x="1119" y="857"/>
                  <a:pt x="1118" y="854"/>
                </a:cubicBezTo>
                <a:cubicBezTo>
                  <a:pt x="1117" y="851"/>
                  <a:pt x="1009" y="600"/>
                  <a:pt x="819" y="383"/>
                </a:cubicBezTo>
                <a:cubicBezTo>
                  <a:pt x="567" y="95"/>
                  <a:pt x="286" y="0"/>
                  <a:pt x="6" y="107"/>
                </a:cubicBezTo>
                <a:cubicBezTo>
                  <a:pt x="2" y="108"/>
                  <a:pt x="0" y="112"/>
                  <a:pt x="2" y="116"/>
                </a:cubicBezTo>
                <a:cubicBezTo>
                  <a:pt x="3" y="120"/>
                  <a:pt x="7" y="122"/>
                  <a:pt x="11" y="120"/>
                </a:cubicBezTo>
                <a:cubicBezTo>
                  <a:pt x="289" y="14"/>
                  <a:pt x="557" y="106"/>
                  <a:pt x="808" y="392"/>
                </a:cubicBezTo>
                <a:cubicBezTo>
                  <a:pt x="997" y="607"/>
                  <a:pt x="1104" y="857"/>
                  <a:pt x="1105" y="859"/>
                </a:cubicBezTo>
                <a:cubicBezTo>
                  <a:pt x="1106" y="862"/>
                  <a:pt x="1108" y="864"/>
                  <a:pt x="1111" y="8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352" name="Freeform 2482"/>
          <p:cNvSpPr>
            <a:spLocks/>
          </p:cNvSpPr>
          <p:nvPr userDrawn="1"/>
        </p:nvSpPr>
        <p:spPr bwMode="auto">
          <a:xfrm>
            <a:off x="1116502" y="3428056"/>
            <a:ext cx="526854" cy="886769"/>
          </a:xfrm>
          <a:custGeom>
            <a:avLst/>
            <a:gdLst>
              <a:gd name="T0" fmla="*/ 863 w 883"/>
              <a:gd name="T1" fmla="*/ 1227 h 1493"/>
              <a:gd name="T2" fmla="*/ 662 w 883"/>
              <a:gd name="T3" fmla="*/ 322 h 1493"/>
              <a:gd name="T4" fmla="*/ 586 w 883"/>
              <a:gd name="T5" fmla="*/ 227 h 1493"/>
              <a:gd name="T6" fmla="*/ 417 w 883"/>
              <a:gd name="T7" fmla="*/ 197 h 1493"/>
              <a:gd name="T8" fmla="*/ 437 w 883"/>
              <a:gd name="T9" fmla="*/ 122 h 1493"/>
              <a:gd name="T10" fmla="*/ 409 w 883"/>
              <a:gd name="T11" fmla="*/ 95 h 1493"/>
              <a:gd name="T12" fmla="*/ 23 w 883"/>
              <a:gd name="T13" fmla="*/ 0 h 1493"/>
              <a:gd name="T14" fmla="*/ 7 w 883"/>
              <a:gd name="T15" fmla="*/ 4 h 1493"/>
              <a:gd name="T16" fmla="*/ 0 w 883"/>
              <a:gd name="T17" fmla="*/ 26 h 1493"/>
              <a:gd name="T18" fmla="*/ 65 w 883"/>
              <a:gd name="T19" fmla="*/ 520 h 1493"/>
              <a:gd name="T20" fmla="*/ 175 w 883"/>
              <a:gd name="T21" fmla="*/ 478 h 1493"/>
              <a:gd name="T22" fmla="*/ 270 w 883"/>
              <a:gd name="T23" fmla="*/ 533 h 1493"/>
              <a:gd name="T24" fmla="*/ 254 w 883"/>
              <a:gd name="T25" fmla="*/ 630 h 1493"/>
              <a:gd name="T26" fmla="*/ 226 w 883"/>
              <a:gd name="T27" fmla="*/ 775 h 1493"/>
              <a:gd name="T28" fmla="*/ 292 w 883"/>
              <a:gd name="T29" fmla="*/ 969 h 1493"/>
              <a:gd name="T30" fmla="*/ 450 w 883"/>
              <a:gd name="T31" fmla="*/ 1219 h 1493"/>
              <a:gd name="T32" fmla="*/ 604 w 883"/>
              <a:gd name="T33" fmla="*/ 1389 h 1493"/>
              <a:gd name="T34" fmla="*/ 803 w 883"/>
              <a:gd name="T35" fmla="*/ 1459 h 1493"/>
              <a:gd name="T36" fmla="*/ 863 w 883"/>
              <a:gd name="T37" fmla="*/ 1227 h 1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83" h="1493">
                <a:moveTo>
                  <a:pt x="863" y="1227"/>
                </a:moveTo>
                <a:cubicBezTo>
                  <a:pt x="883" y="914"/>
                  <a:pt x="813" y="596"/>
                  <a:pt x="662" y="322"/>
                </a:cubicBezTo>
                <a:cubicBezTo>
                  <a:pt x="642" y="286"/>
                  <a:pt x="620" y="250"/>
                  <a:pt x="586" y="227"/>
                </a:cubicBezTo>
                <a:cubicBezTo>
                  <a:pt x="538" y="194"/>
                  <a:pt x="475" y="195"/>
                  <a:pt x="417" y="197"/>
                </a:cubicBezTo>
                <a:cubicBezTo>
                  <a:pt x="400" y="176"/>
                  <a:pt x="442" y="149"/>
                  <a:pt x="437" y="122"/>
                </a:cubicBezTo>
                <a:cubicBezTo>
                  <a:pt x="434" y="109"/>
                  <a:pt x="421" y="101"/>
                  <a:pt x="409" y="95"/>
                </a:cubicBezTo>
                <a:cubicBezTo>
                  <a:pt x="290" y="34"/>
                  <a:pt x="157" y="1"/>
                  <a:pt x="23" y="0"/>
                </a:cubicBezTo>
                <a:cubicBezTo>
                  <a:pt x="18" y="0"/>
                  <a:pt x="11" y="0"/>
                  <a:pt x="7" y="4"/>
                </a:cubicBezTo>
                <a:cubicBezTo>
                  <a:pt x="0" y="9"/>
                  <a:pt x="0" y="18"/>
                  <a:pt x="0" y="26"/>
                </a:cubicBezTo>
                <a:cubicBezTo>
                  <a:pt x="5" y="193"/>
                  <a:pt x="11" y="362"/>
                  <a:pt x="65" y="520"/>
                </a:cubicBezTo>
                <a:cubicBezTo>
                  <a:pt x="100" y="500"/>
                  <a:pt x="136" y="481"/>
                  <a:pt x="175" y="478"/>
                </a:cubicBezTo>
                <a:cubicBezTo>
                  <a:pt x="215" y="475"/>
                  <a:pt x="258" y="495"/>
                  <a:pt x="270" y="533"/>
                </a:cubicBezTo>
                <a:cubicBezTo>
                  <a:pt x="280" y="565"/>
                  <a:pt x="266" y="599"/>
                  <a:pt x="254" y="630"/>
                </a:cubicBezTo>
                <a:cubicBezTo>
                  <a:pt x="236" y="676"/>
                  <a:pt x="224" y="726"/>
                  <a:pt x="226" y="775"/>
                </a:cubicBezTo>
                <a:cubicBezTo>
                  <a:pt x="229" y="844"/>
                  <a:pt x="260" y="908"/>
                  <a:pt x="292" y="969"/>
                </a:cubicBezTo>
                <a:cubicBezTo>
                  <a:pt x="339" y="1056"/>
                  <a:pt x="392" y="1139"/>
                  <a:pt x="450" y="1219"/>
                </a:cubicBezTo>
                <a:cubicBezTo>
                  <a:pt x="495" y="1282"/>
                  <a:pt x="544" y="1342"/>
                  <a:pt x="604" y="1389"/>
                </a:cubicBezTo>
                <a:cubicBezTo>
                  <a:pt x="643" y="1419"/>
                  <a:pt x="753" y="1493"/>
                  <a:pt x="803" y="1459"/>
                </a:cubicBezTo>
                <a:cubicBezTo>
                  <a:pt x="856" y="1424"/>
                  <a:pt x="859" y="1283"/>
                  <a:pt x="863" y="1227"/>
                </a:cubicBezTo>
                <a:close/>
              </a:path>
            </a:pathLst>
          </a:custGeom>
          <a:solidFill>
            <a:srgbClr val="008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353" name="Freeform 2483"/>
          <p:cNvSpPr>
            <a:spLocks/>
          </p:cNvSpPr>
          <p:nvPr userDrawn="1"/>
        </p:nvSpPr>
        <p:spPr bwMode="auto">
          <a:xfrm>
            <a:off x="1118035" y="3428057"/>
            <a:ext cx="487033" cy="874516"/>
          </a:xfrm>
          <a:custGeom>
            <a:avLst/>
            <a:gdLst>
              <a:gd name="T0" fmla="*/ 800 w 817"/>
              <a:gd name="T1" fmla="*/ 1472 h 1472"/>
              <a:gd name="T2" fmla="*/ 808 w 817"/>
              <a:gd name="T3" fmla="*/ 1465 h 1472"/>
              <a:gd name="T4" fmla="*/ 13 w 817"/>
              <a:gd name="T5" fmla="*/ 2 h 1472"/>
              <a:gd name="T6" fmla="*/ 3 w 817"/>
              <a:gd name="T7" fmla="*/ 3 h 1472"/>
              <a:gd name="T8" fmla="*/ 4 w 817"/>
              <a:gd name="T9" fmla="*/ 13 h 1472"/>
              <a:gd name="T10" fmla="*/ 793 w 817"/>
              <a:gd name="T11" fmla="*/ 1465 h 1472"/>
              <a:gd name="T12" fmla="*/ 800 w 817"/>
              <a:gd name="T13" fmla="*/ 1472 h 1472"/>
            </a:gdLst>
            <a:ahLst/>
            <a:cxnLst>
              <a:cxn ang="0">
                <a:pos x="T0" y="T1"/>
              </a:cxn>
              <a:cxn ang="0">
                <a:pos x="T2" y="T3"/>
              </a:cxn>
              <a:cxn ang="0">
                <a:pos x="T4" y="T5"/>
              </a:cxn>
              <a:cxn ang="0">
                <a:pos x="T6" y="T7"/>
              </a:cxn>
              <a:cxn ang="0">
                <a:pos x="T8" y="T9"/>
              </a:cxn>
              <a:cxn ang="0">
                <a:pos x="T10" y="T11"/>
              </a:cxn>
              <a:cxn ang="0">
                <a:pos x="T12" y="T13"/>
              </a:cxn>
            </a:cxnLst>
            <a:rect l="0" t="0" r="r" b="b"/>
            <a:pathLst>
              <a:path w="817" h="1472">
                <a:moveTo>
                  <a:pt x="800" y="1472"/>
                </a:moveTo>
                <a:cubicBezTo>
                  <a:pt x="804" y="1472"/>
                  <a:pt x="807" y="1469"/>
                  <a:pt x="808" y="1465"/>
                </a:cubicBezTo>
                <a:cubicBezTo>
                  <a:pt x="817" y="693"/>
                  <a:pt x="21" y="9"/>
                  <a:pt x="13" y="2"/>
                </a:cubicBezTo>
                <a:cubicBezTo>
                  <a:pt x="10" y="0"/>
                  <a:pt x="6" y="0"/>
                  <a:pt x="3" y="3"/>
                </a:cubicBezTo>
                <a:cubicBezTo>
                  <a:pt x="0" y="6"/>
                  <a:pt x="1" y="11"/>
                  <a:pt x="4" y="13"/>
                </a:cubicBezTo>
                <a:cubicBezTo>
                  <a:pt x="12" y="20"/>
                  <a:pt x="803" y="700"/>
                  <a:pt x="793" y="1465"/>
                </a:cubicBezTo>
                <a:cubicBezTo>
                  <a:pt x="793" y="1469"/>
                  <a:pt x="796" y="1472"/>
                  <a:pt x="800" y="147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354" name="Freeform 2484"/>
          <p:cNvSpPr>
            <a:spLocks/>
          </p:cNvSpPr>
          <p:nvPr userDrawn="1"/>
        </p:nvSpPr>
        <p:spPr bwMode="auto">
          <a:xfrm>
            <a:off x="1170107" y="1705059"/>
            <a:ext cx="2004802" cy="2808867"/>
          </a:xfrm>
          <a:custGeom>
            <a:avLst/>
            <a:gdLst>
              <a:gd name="T0" fmla="*/ 3364 w 3364"/>
              <a:gd name="T1" fmla="*/ 0 h 4732"/>
              <a:gd name="T2" fmla="*/ 1926 w 3364"/>
              <a:gd name="T3" fmla="*/ 0 h 4732"/>
              <a:gd name="T4" fmla="*/ 1437 w 3364"/>
              <a:gd name="T5" fmla="*/ 0 h 4732"/>
              <a:gd name="T6" fmla="*/ 0 w 3364"/>
              <a:gd name="T7" fmla="*/ 0 h 4732"/>
              <a:gd name="T8" fmla="*/ 517 w 3364"/>
              <a:gd name="T9" fmla="*/ 4492 h 4732"/>
              <a:gd name="T10" fmla="*/ 1624 w 3364"/>
              <a:gd name="T11" fmla="*/ 4730 h 4732"/>
              <a:gd name="T12" fmla="*/ 1624 w 3364"/>
              <a:gd name="T13" fmla="*/ 4732 h 4732"/>
              <a:gd name="T14" fmla="*/ 1682 w 3364"/>
              <a:gd name="T15" fmla="*/ 4731 h 4732"/>
              <a:gd name="T16" fmla="*/ 1739 w 3364"/>
              <a:gd name="T17" fmla="*/ 4732 h 4732"/>
              <a:gd name="T18" fmla="*/ 1739 w 3364"/>
              <a:gd name="T19" fmla="*/ 4730 h 4732"/>
              <a:gd name="T20" fmla="*/ 2846 w 3364"/>
              <a:gd name="T21" fmla="*/ 4492 h 4732"/>
              <a:gd name="T22" fmla="*/ 3364 w 3364"/>
              <a:gd name="T23" fmla="*/ 0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64" h="4732">
                <a:moveTo>
                  <a:pt x="3364" y="0"/>
                </a:moveTo>
                <a:lnTo>
                  <a:pt x="1926" y="0"/>
                </a:lnTo>
                <a:lnTo>
                  <a:pt x="1437" y="0"/>
                </a:lnTo>
                <a:lnTo>
                  <a:pt x="0" y="0"/>
                </a:lnTo>
                <a:lnTo>
                  <a:pt x="517" y="4492"/>
                </a:lnTo>
                <a:cubicBezTo>
                  <a:pt x="517" y="4492"/>
                  <a:pt x="870" y="4710"/>
                  <a:pt x="1624" y="4730"/>
                </a:cubicBezTo>
                <a:cubicBezTo>
                  <a:pt x="1624" y="4731"/>
                  <a:pt x="1624" y="4732"/>
                  <a:pt x="1624" y="4732"/>
                </a:cubicBezTo>
                <a:cubicBezTo>
                  <a:pt x="1644" y="4732"/>
                  <a:pt x="1663" y="4732"/>
                  <a:pt x="1682" y="4731"/>
                </a:cubicBezTo>
                <a:cubicBezTo>
                  <a:pt x="1701" y="4732"/>
                  <a:pt x="1720" y="4732"/>
                  <a:pt x="1739" y="4732"/>
                </a:cubicBezTo>
                <a:cubicBezTo>
                  <a:pt x="1739" y="4732"/>
                  <a:pt x="1739" y="4731"/>
                  <a:pt x="1739" y="4730"/>
                </a:cubicBezTo>
                <a:cubicBezTo>
                  <a:pt x="2493" y="4710"/>
                  <a:pt x="2846" y="4492"/>
                  <a:pt x="2846" y="4492"/>
                </a:cubicBezTo>
                <a:lnTo>
                  <a:pt x="33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355" name="Freeform 2485"/>
          <p:cNvSpPr>
            <a:spLocks/>
          </p:cNvSpPr>
          <p:nvPr userDrawn="1"/>
        </p:nvSpPr>
        <p:spPr bwMode="auto">
          <a:xfrm>
            <a:off x="1245153" y="1815331"/>
            <a:ext cx="1824078" cy="2588323"/>
          </a:xfrm>
          <a:custGeom>
            <a:avLst/>
            <a:gdLst>
              <a:gd name="T0" fmla="*/ 3061 w 3061"/>
              <a:gd name="T1" fmla="*/ 0 h 4361"/>
              <a:gd name="T2" fmla="*/ 1753 w 3061"/>
              <a:gd name="T3" fmla="*/ 0 h 4361"/>
              <a:gd name="T4" fmla="*/ 1308 w 3061"/>
              <a:gd name="T5" fmla="*/ 0 h 4361"/>
              <a:gd name="T6" fmla="*/ 0 w 3061"/>
              <a:gd name="T7" fmla="*/ 0 h 4361"/>
              <a:gd name="T8" fmla="*/ 471 w 3061"/>
              <a:gd name="T9" fmla="*/ 4143 h 4361"/>
              <a:gd name="T10" fmla="*/ 1478 w 3061"/>
              <a:gd name="T11" fmla="*/ 4359 h 4361"/>
              <a:gd name="T12" fmla="*/ 1478 w 3061"/>
              <a:gd name="T13" fmla="*/ 4361 h 4361"/>
              <a:gd name="T14" fmla="*/ 1531 w 3061"/>
              <a:gd name="T15" fmla="*/ 4360 h 4361"/>
              <a:gd name="T16" fmla="*/ 1583 w 3061"/>
              <a:gd name="T17" fmla="*/ 4361 h 4361"/>
              <a:gd name="T18" fmla="*/ 1583 w 3061"/>
              <a:gd name="T19" fmla="*/ 4359 h 4361"/>
              <a:gd name="T20" fmla="*/ 2590 w 3061"/>
              <a:gd name="T21" fmla="*/ 4143 h 4361"/>
              <a:gd name="T22" fmla="*/ 3061 w 3061"/>
              <a:gd name="T23" fmla="*/ 0 h 4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1" h="4361">
                <a:moveTo>
                  <a:pt x="3061" y="0"/>
                </a:moveTo>
                <a:lnTo>
                  <a:pt x="1753" y="0"/>
                </a:lnTo>
                <a:lnTo>
                  <a:pt x="1308" y="0"/>
                </a:lnTo>
                <a:lnTo>
                  <a:pt x="0" y="0"/>
                </a:lnTo>
                <a:lnTo>
                  <a:pt x="471" y="4143"/>
                </a:lnTo>
                <a:cubicBezTo>
                  <a:pt x="471" y="4143"/>
                  <a:pt x="792" y="4340"/>
                  <a:pt x="1478" y="4359"/>
                </a:cubicBezTo>
                <a:cubicBezTo>
                  <a:pt x="1478" y="4360"/>
                  <a:pt x="1478" y="4361"/>
                  <a:pt x="1478" y="4361"/>
                </a:cubicBezTo>
                <a:cubicBezTo>
                  <a:pt x="1496" y="4361"/>
                  <a:pt x="1513" y="4361"/>
                  <a:pt x="1531" y="4360"/>
                </a:cubicBezTo>
                <a:cubicBezTo>
                  <a:pt x="1548" y="4361"/>
                  <a:pt x="1565" y="4361"/>
                  <a:pt x="1583" y="4361"/>
                </a:cubicBezTo>
                <a:cubicBezTo>
                  <a:pt x="1583" y="4361"/>
                  <a:pt x="1583" y="4360"/>
                  <a:pt x="1583" y="4359"/>
                </a:cubicBezTo>
                <a:cubicBezTo>
                  <a:pt x="2270" y="4340"/>
                  <a:pt x="2590" y="4143"/>
                  <a:pt x="2590" y="4143"/>
                </a:cubicBezTo>
                <a:lnTo>
                  <a:pt x="3061" y="0"/>
                </a:lnTo>
                <a:close/>
              </a:path>
            </a:pathLst>
          </a:custGeom>
          <a:solidFill>
            <a:srgbClr val="61E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356" name="Freeform 2486"/>
          <p:cNvSpPr>
            <a:spLocks/>
          </p:cNvSpPr>
          <p:nvPr userDrawn="1"/>
        </p:nvSpPr>
        <p:spPr bwMode="auto">
          <a:xfrm>
            <a:off x="1298756" y="2100200"/>
            <a:ext cx="1716870" cy="2303454"/>
          </a:xfrm>
          <a:custGeom>
            <a:avLst/>
            <a:gdLst>
              <a:gd name="T0" fmla="*/ 2176 w 2881"/>
              <a:gd name="T1" fmla="*/ 50 h 3882"/>
              <a:gd name="T2" fmla="*/ 1529 w 2881"/>
              <a:gd name="T3" fmla="*/ 143 h 3882"/>
              <a:gd name="T4" fmla="*/ 1215 w 2881"/>
              <a:gd name="T5" fmla="*/ 87 h 3882"/>
              <a:gd name="T6" fmla="*/ 1069 w 2881"/>
              <a:gd name="T7" fmla="*/ 83 h 3882"/>
              <a:gd name="T8" fmla="*/ 549 w 2881"/>
              <a:gd name="T9" fmla="*/ 174 h 3882"/>
              <a:gd name="T10" fmla="*/ 292 w 2881"/>
              <a:gd name="T11" fmla="*/ 183 h 3882"/>
              <a:gd name="T12" fmla="*/ 0 w 2881"/>
              <a:gd name="T13" fmla="*/ 182 h 3882"/>
              <a:gd name="T14" fmla="*/ 383 w 2881"/>
              <a:gd name="T15" fmla="*/ 3664 h 3882"/>
              <a:gd name="T16" fmla="*/ 1390 w 2881"/>
              <a:gd name="T17" fmla="*/ 3880 h 3882"/>
              <a:gd name="T18" fmla="*/ 1390 w 2881"/>
              <a:gd name="T19" fmla="*/ 3882 h 3882"/>
              <a:gd name="T20" fmla="*/ 1443 w 2881"/>
              <a:gd name="T21" fmla="*/ 3881 h 3882"/>
              <a:gd name="T22" fmla="*/ 1495 w 2881"/>
              <a:gd name="T23" fmla="*/ 3882 h 3882"/>
              <a:gd name="T24" fmla="*/ 1495 w 2881"/>
              <a:gd name="T25" fmla="*/ 3880 h 3882"/>
              <a:gd name="T26" fmla="*/ 2502 w 2881"/>
              <a:gd name="T27" fmla="*/ 3664 h 3882"/>
              <a:gd name="T28" fmla="*/ 2881 w 2881"/>
              <a:gd name="T29" fmla="*/ 212 h 3882"/>
              <a:gd name="T30" fmla="*/ 2600 w 2881"/>
              <a:gd name="T31" fmla="*/ 182 h 3882"/>
              <a:gd name="T32" fmla="*/ 2334 w 2881"/>
              <a:gd name="T33" fmla="*/ 112 h 3882"/>
              <a:gd name="T34" fmla="*/ 2188 w 2881"/>
              <a:gd name="T35" fmla="*/ 53 h 3882"/>
              <a:gd name="T36" fmla="*/ 2176 w 2881"/>
              <a:gd name="T37" fmla="*/ 50 h 3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81" h="3882">
                <a:moveTo>
                  <a:pt x="2176" y="50"/>
                </a:moveTo>
                <a:cubicBezTo>
                  <a:pt x="1963" y="0"/>
                  <a:pt x="1749" y="150"/>
                  <a:pt x="1529" y="143"/>
                </a:cubicBezTo>
                <a:cubicBezTo>
                  <a:pt x="1422" y="140"/>
                  <a:pt x="1320" y="100"/>
                  <a:pt x="1215" y="87"/>
                </a:cubicBezTo>
                <a:cubicBezTo>
                  <a:pt x="1166" y="81"/>
                  <a:pt x="1117" y="80"/>
                  <a:pt x="1069" y="83"/>
                </a:cubicBezTo>
                <a:cubicBezTo>
                  <a:pt x="893" y="95"/>
                  <a:pt x="724" y="154"/>
                  <a:pt x="549" y="174"/>
                </a:cubicBezTo>
                <a:cubicBezTo>
                  <a:pt x="463" y="184"/>
                  <a:pt x="378" y="177"/>
                  <a:pt x="292" y="183"/>
                </a:cubicBezTo>
                <a:cubicBezTo>
                  <a:pt x="195" y="191"/>
                  <a:pt x="97" y="192"/>
                  <a:pt x="0" y="182"/>
                </a:cubicBezTo>
                <a:lnTo>
                  <a:pt x="383" y="3664"/>
                </a:lnTo>
                <a:cubicBezTo>
                  <a:pt x="383" y="3664"/>
                  <a:pt x="704" y="3861"/>
                  <a:pt x="1390" y="3880"/>
                </a:cubicBezTo>
                <a:cubicBezTo>
                  <a:pt x="1390" y="3881"/>
                  <a:pt x="1390" y="3882"/>
                  <a:pt x="1390" y="3882"/>
                </a:cubicBezTo>
                <a:cubicBezTo>
                  <a:pt x="1408" y="3882"/>
                  <a:pt x="1425" y="3882"/>
                  <a:pt x="1443" y="3881"/>
                </a:cubicBezTo>
                <a:cubicBezTo>
                  <a:pt x="1460" y="3882"/>
                  <a:pt x="1477" y="3882"/>
                  <a:pt x="1495" y="3882"/>
                </a:cubicBezTo>
                <a:cubicBezTo>
                  <a:pt x="1495" y="3882"/>
                  <a:pt x="1495" y="3881"/>
                  <a:pt x="1495" y="3880"/>
                </a:cubicBezTo>
                <a:cubicBezTo>
                  <a:pt x="2182" y="3861"/>
                  <a:pt x="2502" y="3664"/>
                  <a:pt x="2502" y="3664"/>
                </a:cubicBezTo>
                <a:lnTo>
                  <a:pt x="2881" y="212"/>
                </a:lnTo>
                <a:cubicBezTo>
                  <a:pt x="2787" y="206"/>
                  <a:pt x="2694" y="193"/>
                  <a:pt x="2600" y="182"/>
                </a:cubicBezTo>
                <a:cubicBezTo>
                  <a:pt x="2508" y="172"/>
                  <a:pt x="2418" y="148"/>
                  <a:pt x="2334" y="112"/>
                </a:cubicBezTo>
                <a:cubicBezTo>
                  <a:pt x="2285" y="91"/>
                  <a:pt x="2238" y="66"/>
                  <a:pt x="2188" y="53"/>
                </a:cubicBezTo>
                <a:cubicBezTo>
                  <a:pt x="2184" y="52"/>
                  <a:pt x="2180" y="51"/>
                  <a:pt x="2176" y="50"/>
                </a:cubicBezTo>
                <a:close/>
              </a:path>
            </a:pathLst>
          </a:custGeom>
          <a:solidFill>
            <a:srgbClr val="00B1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357" name="Freeform 2487"/>
          <p:cNvSpPr>
            <a:spLocks/>
          </p:cNvSpPr>
          <p:nvPr userDrawn="1"/>
        </p:nvSpPr>
        <p:spPr bwMode="auto">
          <a:xfrm>
            <a:off x="3174907" y="1705059"/>
            <a:ext cx="0" cy="2808867"/>
          </a:xfrm>
          <a:custGeom>
            <a:avLst/>
            <a:gdLst>
              <a:gd name="T0" fmla="*/ 4732 h 4732"/>
              <a:gd name="T1" fmla="*/ 0 h 4732"/>
              <a:gd name="T2" fmla="*/ 4732 h 4732"/>
            </a:gdLst>
            <a:ahLst/>
            <a:cxnLst>
              <a:cxn ang="0">
                <a:pos x="0" y="T0"/>
              </a:cxn>
              <a:cxn ang="0">
                <a:pos x="0" y="T1"/>
              </a:cxn>
              <a:cxn ang="0">
                <a:pos x="0" y="T2"/>
              </a:cxn>
            </a:cxnLst>
            <a:rect l="0" t="0" r="r" b="b"/>
            <a:pathLst>
              <a:path h="4732">
                <a:moveTo>
                  <a:pt x="0" y="4732"/>
                </a:moveTo>
                <a:lnTo>
                  <a:pt x="0" y="0"/>
                </a:lnTo>
                <a:lnTo>
                  <a:pt x="0" y="4732"/>
                </a:lnTo>
                <a:close/>
              </a:path>
            </a:pathLst>
          </a:custGeom>
          <a:solidFill>
            <a:srgbClr val="CBF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358" name="Freeform 2490"/>
          <p:cNvSpPr>
            <a:spLocks/>
          </p:cNvSpPr>
          <p:nvPr userDrawn="1"/>
        </p:nvSpPr>
        <p:spPr bwMode="auto">
          <a:xfrm>
            <a:off x="1170106" y="1705059"/>
            <a:ext cx="0" cy="2808867"/>
          </a:xfrm>
          <a:custGeom>
            <a:avLst/>
            <a:gdLst>
              <a:gd name="T0" fmla="*/ 0 h 4732"/>
              <a:gd name="T1" fmla="*/ 4732 h 4732"/>
              <a:gd name="T2" fmla="*/ 0 h 4732"/>
            </a:gdLst>
            <a:ahLst/>
            <a:cxnLst>
              <a:cxn ang="0">
                <a:pos x="0" y="T0"/>
              </a:cxn>
              <a:cxn ang="0">
                <a:pos x="0" y="T1"/>
              </a:cxn>
              <a:cxn ang="0">
                <a:pos x="0" y="T2"/>
              </a:cxn>
            </a:cxnLst>
            <a:rect l="0" t="0" r="r" b="b"/>
            <a:pathLst>
              <a:path h="4732">
                <a:moveTo>
                  <a:pt x="0" y="0"/>
                </a:moveTo>
                <a:lnTo>
                  <a:pt x="0" y="4732"/>
                </a:lnTo>
                <a:lnTo>
                  <a:pt x="0" y="0"/>
                </a:lnTo>
                <a:close/>
              </a:path>
            </a:pathLst>
          </a:custGeom>
          <a:solidFill>
            <a:srgbClr val="CBF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359" name="Freeform 2493"/>
          <p:cNvSpPr>
            <a:spLocks/>
          </p:cNvSpPr>
          <p:nvPr userDrawn="1"/>
        </p:nvSpPr>
        <p:spPr bwMode="auto">
          <a:xfrm>
            <a:off x="1292630" y="1899566"/>
            <a:ext cx="1729122" cy="430366"/>
          </a:xfrm>
          <a:custGeom>
            <a:avLst/>
            <a:gdLst>
              <a:gd name="T0" fmla="*/ 570 w 2902"/>
              <a:gd name="T1" fmla="*/ 558 h 726"/>
              <a:gd name="T2" fmla="*/ 997 w 2902"/>
              <a:gd name="T3" fmla="*/ 495 h 726"/>
              <a:gd name="T4" fmla="*/ 1383 w 2902"/>
              <a:gd name="T5" fmla="*/ 562 h 726"/>
              <a:gd name="T6" fmla="*/ 1743 w 2902"/>
              <a:gd name="T7" fmla="*/ 573 h 726"/>
              <a:gd name="T8" fmla="*/ 1899 w 2902"/>
              <a:gd name="T9" fmla="*/ 564 h 726"/>
              <a:gd name="T10" fmla="*/ 2083 w 2902"/>
              <a:gd name="T11" fmla="*/ 550 h 726"/>
              <a:gd name="T12" fmla="*/ 2226 w 2902"/>
              <a:gd name="T13" fmla="*/ 547 h 726"/>
              <a:gd name="T14" fmla="*/ 2646 w 2902"/>
              <a:gd name="T15" fmla="*/ 620 h 726"/>
              <a:gd name="T16" fmla="*/ 2867 w 2902"/>
              <a:gd name="T17" fmla="*/ 726 h 726"/>
              <a:gd name="T18" fmla="*/ 2902 w 2902"/>
              <a:gd name="T19" fmla="*/ 463 h 726"/>
              <a:gd name="T20" fmla="*/ 2520 w 2902"/>
              <a:gd name="T21" fmla="*/ 410 h 726"/>
              <a:gd name="T22" fmla="*/ 2455 w 2902"/>
              <a:gd name="T23" fmla="*/ 372 h 726"/>
              <a:gd name="T24" fmla="*/ 2485 w 2902"/>
              <a:gd name="T25" fmla="*/ 313 h 726"/>
              <a:gd name="T26" fmla="*/ 2643 w 2902"/>
              <a:gd name="T27" fmla="*/ 199 h 726"/>
              <a:gd name="T28" fmla="*/ 2615 w 2902"/>
              <a:gd name="T29" fmla="*/ 52 h 726"/>
              <a:gd name="T30" fmla="*/ 2467 w 2902"/>
              <a:gd name="T31" fmla="*/ 3 h 726"/>
              <a:gd name="T32" fmla="*/ 2314 w 2902"/>
              <a:gd name="T33" fmla="*/ 51 h 726"/>
              <a:gd name="T34" fmla="*/ 1918 w 2902"/>
              <a:gd name="T35" fmla="*/ 262 h 726"/>
              <a:gd name="T36" fmla="*/ 1806 w 2902"/>
              <a:gd name="T37" fmla="*/ 239 h 726"/>
              <a:gd name="T38" fmla="*/ 1805 w 2902"/>
              <a:gd name="T39" fmla="*/ 144 h 726"/>
              <a:gd name="T40" fmla="*/ 1721 w 2902"/>
              <a:gd name="T41" fmla="*/ 51 h 726"/>
              <a:gd name="T42" fmla="*/ 1592 w 2902"/>
              <a:gd name="T43" fmla="*/ 73 h 726"/>
              <a:gd name="T44" fmla="*/ 1485 w 2902"/>
              <a:gd name="T45" fmla="*/ 153 h 726"/>
              <a:gd name="T46" fmla="*/ 977 w 2902"/>
              <a:gd name="T47" fmla="*/ 369 h 726"/>
              <a:gd name="T48" fmla="*/ 364 w 2902"/>
              <a:gd name="T49" fmla="*/ 428 h 726"/>
              <a:gd name="T50" fmla="*/ 0 w 2902"/>
              <a:gd name="T51" fmla="*/ 433 h 726"/>
              <a:gd name="T52" fmla="*/ 16 w 2902"/>
              <a:gd name="T53" fmla="*/ 556 h 726"/>
              <a:gd name="T54" fmla="*/ 570 w 2902"/>
              <a:gd name="T55" fmla="*/ 558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02" h="726">
                <a:moveTo>
                  <a:pt x="570" y="558"/>
                </a:moveTo>
                <a:cubicBezTo>
                  <a:pt x="712" y="534"/>
                  <a:pt x="853" y="492"/>
                  <a:pt x="997" y="495"/>
                </a:cubicBezTo>
                <a:cubicBezTo>
                  <a:pt x="1128" y="499"/>
                  <a:pt x="1254" y="540"/>
                  <a:pt x="1383" y="562"/>
                </a:cubicBezTo>
                <a:cubicBezTo>
                  <a:pt x="1502" y="582"/>
                  <a:pt x="1623" y="586"/>
                  <a:pt x="1743" y="573"/>
                </a:cubicBezTo>
                <a:cubicBezTo>
                  <a:pt x="1795" y="567"/>
                  <a:pt x="1847" y="568"/>
                  <a:pt x="1899" y="564"/>
                </a:cubicBezTo>
                <a:cubicBezTo>
                  <a:pt x="1960" y="558"/>
                  <a:pt x="2022" y="553"/>
                  <a:pt x="2083" y="550"/>
                </a:cubicBezTo>
                <a:cubicBezTo>
                  <a:pt x="2131" y="548"/>
                  <a:pt x="2179" y="547"/>
                  <a:pt x="2226" y="547"/>
                </a:cubicBezTo>
                <a:cubicBezTo>
                  <a:pt x="2369" y="549"/>
                  <a:pt x="2513" y="568"/>
                  <a:pt x="2646" y="620"/>
                </a:cubicBezTo>
                <a:cubicBezTo>
                  <a:pt x="2722" y="649"/>
                  <a:pt x="2784" y="716"/>
                  <a:pt x="2867" y="726"/>
                </a:cubicBezTo>
                <a:lnTo>
                  <a:pt x="2902" y="463"/>
                </a:lnTo>
                <a:cubicBezTo>
                  <a:pt x="2773" y="455"/>
                  <a:pt x="2648" y="429"/>
                  <a:pt x="2520" y="410"/>
                </a:cubicBezTo>
                <a:cubicBezTo>
                  <a:pt x="2494" y="406"/>
                  <a:pt x="2463" y="398"/>
                  <a:pt x="2455" y="372"/>
                </a:cubicBezTo>
                <a:cubicBezTo>
                  <a:pt x="2449" y="350"/>
                  <a:pt x="2467" y="328"/>
                  <a:pt x="2485" y="313"/>
                </a:cubicBezTo>
                <a:cubicBezTo>
                  <a:pt x="2538" y="274"/>
                  <a:pt x="2612" y="257"/>
                  <a:pt x="2643" y="199"/>
                </a:cubicBezTo>
                <a:cubicBezTo>
                  <a:pt x="2669" y="152"/>
                  <a:pt x="2654" y="90"/>
                  <a:pt x="2615" y="52"/>
                </a:cubicBezTo>
                <a:cubicBezTo>
                  <a:pt x="2577" y="14"/>
                  <a:pt x="2520" y="0"/>
                  <a:pt x="2467" y="3"/>
                </a:cubicBezTo>
                <a:cubicBezTo>
                  <a:pt x="2413" y="7"/>
                  <a:pt x="2362" y="27"/>
                  <a:pt x="2314" y="51"/>
                </a:cubicBezTo>
                <a:cubicBezTo>
                  <a:pt x="2180" y="119"/>
                  <a:pt x="2062" y="219"/>
                  <a:pt x="1918" y="262"/>
                </a:cubicBezTo>
                <a:cubicBezTo>
                  <a:pt x="1878" y="274"/>
                  <a:pt x="1825" y="276"/>
                  <a:pt x="1806" y="239"/>
                </a:cubicBezTo>
                <a:cubicBezTo>
                  <a:pt x="1791" y="210"/>
                  <a:pt x="1807" y="176"/>
                  <a:pt x="1805" y="144"/>
                </a:cubicBezTo>
                <a:cubicBezTo>
                  <a:pt x="1803" y="99"/>
                  <a:pt x="1764" y="62"/>
                  <a:pt x="1721" y="51"/>
                </a:cubicBezTo>
                <a:cubicBezTo>
                  <a:pt x="1678" y="40"/>
                  <a:pt x="1632" y="52"/>
                  <a:pt x="1592" y="73"/>
                </a:cubicBezTo>
                <a:cubicBezTo>
                  <a:pt x="1553" y="95"/>
                  <a:pt x="1520" y="124"/>
                  <a:pt x="1485" y="153"/>
                </a:cubicBezTo>
                <a:cubicBezTo>
                  <a:pt x="1348" y="268"/>
                  <a:pt x="1165" y="384"/>
                  <a:pt x="977" y="369"/>
                </a:cubicBezTo>
                <a:cubicBezTo>
                  <a:pt x="774" y="353"/>
                  <a:pt x="566" y="406"/>
                  <a:pt x="364" y="428"/>
                </a:cubicBezTo>
                <a:cubicBezTo>
                  <a:pt x="244" y="441"/>
                  <a:pt x="120" y="446"/>
                  <a:pt x="0" y="433"/>
                </a:cubicBezTo>
                <a:lnTo>
                  <a:pt x="16" y="556"/>
                </a:lnTo>
                <a:cubicBezTo>
                  <a:pt x="199" y="587"/>
                  <a:pt x="387" y="588"/>
                  <a:pt x="570" y="558"/>
                </a:cubicBezTo>
                <a:close/>
              </a:path>
            </a:pathLst>
          </a:custGeom>
          <a:solidFill>
            <a:srgbClr val="61E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360" name="Freeform 2494"/>
          <p:cNvSpPr>
            <a:spLocks/>
          </p:cNvSpPr>
          <p:nvPr userDrawn="1"/>
        </p:nvSpPr>
        <p:spPr bwMode="auto">
          <a:xfrm>
            <a:off x="1170106" y="1705059"/>
            <a:ext cx="0" cy="2808867"/>
          </a:xfrm>
          <a:custGeom>
            <a:avLst/>
            <a:gdLst>
              <a:gd name="T0" fmla="*/ 0 h 4732"/>
              <a:gd name="T1" fmla="*/ 4732 h 4732"/>
              <a:gd name="T2" fmla="*/ 0 h 4732"/>
            </a:gdLst>
            <a:ahLst/>
            <a:cxnLst>
              <a:cxn ang="0">
                <a:pos x="0" y="T0"/>
              </a:cxn>
              <a:cxn ang="0">
                <a:pos x="0" y="T1"/>
              </a:cxn>
              <a:cxn ang="0">
                <a:pos x="0" y="T2"/>
              </a:cxn>
            </a:cxnLst>
            <a:rect l="0" t="0" r="r" b="b"/>
            <a:pathLst>
              <a:path h="4732">
                <a:moveTo>
                  <a:pt x="0" y="0"/>
                </a:moveTo>
                <a:lnTo>
                  <a:pt x="0" y="4732"/>
                </a:lnTo>
                <a:lnTo>
                  <a:pt x="0" y="0"/>
                </a:lnTo>
                <a:close/>
              </a:path>
            </a:pathLst>
          </a:custGeom>
          <a:solidFill>
            <a:srgbClr val="CBF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361" name="Freeform 2497"/>
          <p:cNvSpPr>
            <a:spLocks/>
          </p:cNvSpPr>
          <p:nvPr userDrawn="1"/>
        </p:nvSpPr>
        <p:spPr bwMode="auto">
          <a:xfrm>
            <a:off x="3174907" y="1705059"/>
            <a:ext cx="0" cy="2808867"/>
          </a:xfrm>
          <a:custGeom>
            <a:avLst/>
            <a:gdLst>
              <a:gd name="T0" fmla="*/ 4732 h 4732"/>
              <a:gd name="T1" fmla="*/ 0 h 4732"/>
              <a:gd name="T2" fmla="*/ 4732 h 4732"/>
            </a:gdLst>
            <a:ahLst/>
            <a:cxnLst>
              <a:cxn ang="0">
                <a:pos x="0" y="T0"/>
              </a:cxn>
              <a:cxn ang="0">
                <a:pos x="0" y="T1"/>
              </a:cxn>
              <a:cxn ang="0">
                <a:pos x="0" y="T2"/>
              </a:cxn>
            </a:cxnLst>
            <a:rect l="0" t="0" r="r" b="b"/>
            <a:pathLst>
              <a:path h="4732">
                <a:moveTo>
                  <a:pt x="0" y="4732"/>
                </a:moveTo>
                <a:lnTo>
                  <a:pt x="0" y="0"/>
                </a:lnTo>
                <a:lnTo>
                  <a:pt x="0" y="4732"/>
                </a:lnTo>
                <a:close/>
              </a:path>
            </a:pathLst>
          </a:custGeom>
          <a:solidFill>
            <a:srgbClr val="CBF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362" name="Freeform 2500"/>
          <p:cNvSpPr>
            <a:spLocks/>
          </p:cNvSpPr>
          <p:nvPr userDrawn="1"/>
        </p:nvSpPr>
        <p:spPr bwMode="auto">
          <a:xfrm>
            <a:off x="2623550" y="1842900"/>
            <a:ext cx="418114" cy="1759753"/>
          </a:xfrm>
          <a:custGeom>
            <a:avLst/>
            <a:gdLst>
              <a:gd name="T0" fmla="*/ 0 w 701"/>
              <a:gd name="T1" fmla="*/ 0 h 2962"/>
              <a:gd name="T2" fmla="*/ 701 w 701"/>
              <a:gd name="T3" fmla="*/ 0 h 2962"/>
              <a:gd name="T4" fmla="*/ 381 w 701"/>
              <a:gd name="T5" fmla="*/ 2962 h 2962"/>
              <a:gd name="T6" fmla="*/ 622 w 701"/>
              <a:gd name="T7" fmla="*/ 47 h 2962"/>
              <a:gd name="T8" fmla="*/ 0 w 701"/>
              <a:gd name="T9" fmla="*/ 0 h 2962"/>
            </a:gdLst>
            <a:ahLst/>
            <a:cxnLst>
              <a:cxn ang="0">
                <a:pos x="T0" y="T1"/>
              </a:cxn>
              <a:cxn ang="0">
                <a:pos x="T2" y="T3"/>
              </a:cxn>
              <a:cxn ang="0">
                <a:pos x="T4" y="T5"/>
              </a:cxn>
              <a:cxn ang="0">
                <a:pos x="T6" y="T7"/>
              </a:cxn>
              <a:cxn ang="0">
                <a:pos x="T8" y="T9"/>
              </a:cxn>
            </a:cxnLst>
            <a:rect l="0" t="0" r="r" b="b"/>
            <a:pathLst>
              <a:path w="701" h="2962">
                <a:moveTo>
                  <a:pt x="0" y="0"/>
                </a:moveTo>
                <a:lnTo>
                  <a:pt x="701" y="0"/>
                </a:lnTo>
                <a:lnTo>
                  <a:pt x="381" y="2962"/>
                </a:lnTo>
                <a:lnTo>
                  <a:pt x="622" y="47"/>
                </a:lnTo>
                <a:lnTo>
                  <a:pt x="0" y="0"/>
                </a:lnTo>
                <a:close/>
              </a:path>
            </a:pathLst>
          </a:custGeom>
          <a:solidFill>
            <a:srgbClr val="61E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363" name="Freeform 2501"/>
          <p:cNvSpPr>
            <a:spLocks/>
          </p:cNvSpPr>
          <p:nvPr userDrawn="1"/>
        </p:nvSpPr>
        <p:spPr bwMode="auto">
          <a:xfrm>
            <a:off x="1281910" y="1849025"/>
            <a:ext cx="327752" cy="2376968"/>
          </a:xfrm>
          <a:custGeom>
            <a:avLst/>
            <a:gdLst>
              <a:gd name="T0" fmla="*/ 0 w 550"/>
              <a:gd name="T1" fmla="*/ 0 h 4003"/>
              <a:gd name="T2" fmla="*/ 550 w 550"/>
              <a:gd name="T3" fmla="*/ 4003 h 4003"/>
              <a:gd name="T4" fmla="*/ 79 w 550"/>
              <a:gd name="T5" fmla="*/ 0 h 4003"/>
              <a:gd name="T6" fmla="*/ 0 w 550"/>
              <a:gd name="T7" fmla="*/ 0 h 4003"/>
            </a:gdLst>
            <a:ahLst/>
            <a:cxnLst>
              <a:cxn ang="0">
                <a:pos x="T0" y="T1"/>
              </a:cxn>
              <a:cxn ang="0">
                <a:pos x="T2" y="T3"/>
              </a:cxn>
              <a:cxn ang="0">
                <a:pos x="T4" y="T5"/>
              </a:cxn>
              <a:cxn ang="0">
                <a:pos x="T6" y="T7"/>
              </a:cxn>
            </a:cxnLst>
            <a:rect l="0" t="0" r="r" b="b"/>
            <a:pathLst>
              <a:path w="550" h="4003">
                <a:moveTo>
                  <a:pt x="0" y="0"/>
                </a:moveTo>
                <a:lnTo>
                  <a:pt x="550" y="4003"/>
                </a:lnTo>
                <a:lnTo>
                  <a:pt x="79" y="0"/>
                </a:lnTo>
                <a:lnTo>
                  <a:pt x="0" y="0"/>
                </a:lnTo>
                <a:close/>
              </a:path>
            </a:pathLst>
          </a:custGeom>
          <a:solidFill>
            <a:srgbClr val="61E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364" name="Freeform 2502"/>
          <p:cNvSpPr>
            <a:spLocks/>
          </p:cNvSpPr>
          <p:nvPr userDrawn="1"/>
        </p:nvSpPr>
        <p:spPr bwMode="auto">
          <a:xfrm>
            <a:off x="2455080" y="3827791"/>
            <a:ext cx="359915" cy="457934"/>
          </a:xfrm>
          <a:custGeom>
            <a:avLst/>
            <a:gdLst>
              <a:gd name="T0" fmla="*/ 353 w 602"/>
              <a:gd name="T1" fmla="*/ 102 h 771"/>
              <a:gd name="T2" fmla="*/ 393 w 602"/>
              <a:gd name="T3" fmla="*/ 4 h 771"/>
              <a:gd name="T4" fmla="*/ 376 w 602"/>
              <a:gd name="T5" fmla="*/ 13 h 771"/>
              <a:gd name="T6" fmla="*/ 329 w 602"/>
              <a:gd name="T7" fmla="*/ 89 h 771"/>
              <a:gd name="T8" fmla="*/ 311 w 602"/>
              <a:gd name="T9" fmla="*/ 94 h 771"/>
              <a:gd name="T10" fmla="*/ 284 w 602"/>
              <a:gd name="T11" fmla="*/ 36 h 771"/>
              <a:gd name="T12" fmla="*/ 280 w 602"/>
              <a:gd name="T13" fmla="*/ 206 h 771"/>
              <a:gd name="T14" fmla="*/ 265 w 602"/>
              <a:gd name="T15" fmla="*/ 209 h 771"/>
              <a:gd name="T16" fmla="*/ 193 w 602"/>
              <a:gd name="T17" fmla="*/ 26 h 771"/>
              <a:gd name="T18" fmla="*/ 174 w 602"/>
              <a:gd name="T19" fmla="*/ 28 h 771"/>
              <a:gd name="T20" fmla="*/ 250 w 602"/>
              <a:gd name="T21" fmla="*/ 217 h 771"/>
              <a:gd name="T22" fmla="*/ 268 w 602"/>
              <a:gd name="T23" fmla="*/ 265 h 771"/>
              <a:gd name="T24" fmla="*/ 328 w 602"/>
              <a:gd name="T25" fmla="*/ 397 h 771"/>
              <a:gd name="T26" fmla="*/ 392 w 602"/>
              <a:gd name="T27" fmla="*/ 481 h 771"/>
              <a:gd name="T28" fmla="*/ 334 w 602"/>
              <a:gd name="T29" fmla="*/ 555 h 771"/>
              <a:gd name="T30" fmla="*/ 265 w 602"/>
              <a:gd name="T31" fmla="*/ 478 h 771"/>
              <a:gd name="T32" fmla="*/ 195 w 602"/>
              <a:gd name="T33" fmla="*/ 454 h 771"/>
              <a:gd name="T34" fmla="*/ 212 w 602"/>
              <a:gd name="T35" fmla="*/ 406 h 771"/>
              <a:gd name="T36" fmla="*/ 204 w 602"/>
              <a:gd name="T37" fmla="*/ 335 h 771"/>
              <a:gd name="T38" fmla="*/ 188 w 602"/>
              <a:gd name="T39" fmla="*/ 347 h 771"/>
              <a:gd name="T40" fmla="*/ 190 w 602"/>
              <a:gd name="T41" fmla="*/ 403 h 771"/>
              <a:gd name="T42" fmla="*/ 173 w 602"/>
              <a:gd name="T43" fmla="*/ 439 h 771"/>
              <a:gd name="T44" fmla="*/ 127 w 602"/>
              <a:gd name="T45" fmla="*/ 351 h 771"/>
              <a:gd name="T46" fmla="*/ 116 w 602"/>
              <a:gd name="T47" fmla="*/ 368 h 771"/>
              <a:gd name="T48" fmla="*/ 106 w 602"/>
              <a:gd name="T49" fmla="*/ 379 h 771"/>
              <a:gd name="T50" fmla="*/ 92 w 602"/>
              <a:gd name="T51" fmla="*/ 255 h 771"/>
              <a:gd name="T52" fmla="*/ 78 w 602"/>
              <a:gd name="T53" fmla="*/ 189 h 771"/>
              <a:gd name="T54" fmla="*/ 79 w 602"/>
              <a:gd name="T55" fmla="*/ 244 h 771"/>
              <a:gd name="T56" fmla="*/ 45 w 602"/>
              <a:gd name="T57" fmla="*/ 228 h 771"/>
              <a:gd name="T58" fmla="*/ 28 w 602"/>
              <a:gd name="T59" fmla="*/ 193 h 771"/>
              <a:gd name="T60" fmla="*/ 14 w 602"/>
              <a:gd name="T61" fmla="*/ 129 h 771"/>
              <a:gd name="T62" fmla="*/ 5 w 602"/>
              <a:gd name="T63" fmla="*/ 198 h 771"/>
              <a:gd name="T64" fmla="*/ 64 w 602"/>
              <a:gd name="T65" fmla="*/ 259 h 771"/>
              <a:gd name="T66" fmla="*/ 62 w 602"/>
              <a:gd name="T67" fmla="*/ 279 h 771"/>
              <a:gd name="T68" fmla="*/ 126 w 602"/>
              <a:gd name="T69" fmla="*/ 405 h 771"/>
              <a:gd name="T70" fmla="*/ 230 w 602"/>
              <a:gd name="T71" fmla="*/ 488 h 771"/>
              <a:gd name="T72" fmla="*/ 308 w 602"/>
              <a:gd name="T73" fmla="*/ 578 h 771"/>
              <a:gd name="T74" fmla="*/ 275 w 602"/>
              <a:gd name="T75" fmla="*/ 767 h 771"/>
              <a:gd name="T76" fmla="*/ 292 w 602"/>
              <a:gd name="T77" fmla="*/ 756 h 771"/>
              <a:gd name="T78" fmla="*/ 408 w 602"/>
              <a:gd name="T79" fmla="*/ 491 h 771"/>
              <a:gd name="T80" fmla="*/ 413 w 602"/>
              <a:gd name="T81" fmla="*/ 486 h 771"/>
              <a:gd name="T82" fmla="*/ 536 w 602"/>
              <a:gd name="T83" fmla="*/ 386 h 771"/>
              <a:gd name="T84" fmla="*/ 600 w 602"/>
              <a:gd name="T85" fmla="*/ 274 h 771"/>
              <a:gd name="T86" fmla="*/ 582 w 602"/>
              <a:gd name="T87" fmla="*/ 266 h 771"/>
              <a:gd name="T88" fmla="*/ 528 w 602"/>
              <a:gd name="T89" fmla="*/ 344 h 771"/>
              <a:gd name="T90" fmla="*/ 507 w 602"/>
              <a:gd name="T91" fmla="*/ 413 h 771"/>
              <a:gd name="T92" fmla="*/ 429 w 602"/>
              <a:gd name="T93" fmla="*/ 455 h 771"/>
              <a:gd name="T94" fmla="*/ 455 w 602"/>
              <a:gd name="T95" fmla="*/ 271 h 771"/>
              <a:gd name="T96" fmla="*/ 466 w 602"/>
              <a:gd name="T97" fmla="*/ 182 h 771"/>
              <a:gd name="T98" fmla="*/ 461 w 602"/>
              <a:gd name="T99" fmla="*/ 121 h 771"/>
              <a:gd name="T100" fmla="*/ 427 w 602"/>
              <a:gd name="T101" fmla="*/ 256 h 771"/>
              <a:gd name="T102" fmla="*/ 439 w 602"/>
              <a:gd name="T103" fmla="*/ 363 h 771"/>
              <a:gd name="T104" fmla="*/ 406 w 602"/>
              <a:gd name="T105" fmla="*/ 459 h 771"/>
              <a:gd name="T106" fmla="*/ 344 w 602"/>
              <a:gd name="T107" fmla="*/ 384 h 771"/>
              <a:gd name="T108" fmla="*/ 296 w 602"/>
              <a:gd name="T109" fmla="*/ 338 h 771"/>
              <a:gd name="T110" fmla="*/ 298 w 602"/>
              <a:gd name="T111" fmla="*/ 334 h 771"/>
              <a:gd name="T112" fmla="*/ 389 w 602"/>
              <a:gd name="T113" fmla="*/ 247 h 771"/>
              <a:gd name="T114" fmla="*/ 407 w 602"/>
              <a:gd name="T115" fmla="*/ 160 h 771"/>
              <a:gd name="T116" fmla="*/ 386 w 602"/>
              <a:gd name="T117" fmla="*/ 188 h 771"/>
              <a:gd name="T118" fmla="*/ 353 w 602"/>
              <a:gd name="T119" fmla="*/ 246 h 771"/>
              <a:gd name="T120" fmla="*/ 286 w 602"/>
              <a:gd name="T121" fmla="*/ 313 h 771"/>
              <a:gd name="T122" fmla="*/ 299 w 602"/>
              <a:gd name="T123" fmla="*/ 198 h 771"/>
              <a:gd name="T124" fmla="*/ 316 w 602"/>
              <a:gd name="T125" fmla="*/ 113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2" h="771">
                <a:moveTo>
                  <a:pt x="318" y="112"/>
                </a:moveTo>
                <a:cubicBezTo>
                  <a:pt x="324" y="109"/>
                  <a:pt x="331" y="108"/>
                  <a:pt x="337" y="107"/>
                </a:cubicBezTo>
                <a:cubicBezTo>
                  <a:pt x="342" y="105"/>
                  <a:pt x="348" y="104"/>
                  <a:pt x="353" y="102"/>
                </a:cubicBezTo>
                <a:cubicBezTo>
                  <a:pt x="364" y="95"/>
                  <a:pt x="374" y="86"/>
                  <a:pt x="380" y="74"/>
                </a:cubicBezTo>
                <a:lnTo>
                  <a:pt x="383" y="68"/>
                </a:lnTo>
                <a:cubicBezTo>
                  <a:pt x="394" y="47"/>
                  <a:pt x="407" y="23"/>
                  <a:pt x="393" y="4"/>
                </a:cubicBezTo>
                <a:cubicBezTo>
                  <a:pt x="391" y="1"/>
                  <a:pt x="389" y="0"/>
                  <a:pt x="385" y="0"/>
                </a:cubicBezTo>
                <a:cubicBezTo>
                  <a:pt x="381" y="0"/>
                  <a:pt x="376" y="2"/>
                  <a:pt x="375" y="5"/>
                </a:cubicBezTo>
                <a:cubicBezTo>
                  <a:pt x="374" y="8"/>
                  <a:pt x="374" y="10"/>
                  <a:pt x="376" y="13"/>
                </a:cubicBezTo>
                <a:cubicBezTo>
                  <a:pt x="385" y="25"/>
                  <a:pt x="375" y="43"/>
                  <a:pt x="368" y="54"/>
                </a:cubicBezTo>
                <a:cubicBezTo>
                  <a:pt x="367" y="57"/>
                  <a:pt x="366" y="58"/>
                  <a:pt x="365" y="60"/>
                </a:cubicBezTo>
                <a:cubicBezTo>
                  <a:pt x="357" y="77"/>
                  <a:pt x="346" y="86"/>
                  <a:pt x="329" y="89"/>
                </a:cubicBezTo>
                <a:lnTo>
                  <a:pt x="328" y="90"/>
                </a:lnTo>
                <a:cubicBezTo>
                  <a:pt x="325" y="91"/>
                  <a:pt x="322" y="91"/>
                  <a:pt x="319" y="92"/>
                </a:cubicBezTo>
                <a:lnTo>
                  <a:pt x="311" y="94"/>
                </a:lnTo>
                <a:lnTo>
                  <a:pt x="310" y="86"/>
                </a:lnTo>
                <a:cubicBezTo>
                  <a:pt x="306" y="70"/>
                  <a:pt x="300" y="55"/>
                  <a:pt x="291" y="40"/>
                </a:cubicBezTo>
                <a:cubicBezTo>
                  <a:pt x="289" y="37"/>
                  <a:pt x="287" y="36"/>
                  <a:pt x="284" y="36"/>
                </a:cubicBezTo>
                <a:cubicBezTo>
                  <a:pt x="280" y="36"/>
                  <a:pt x="275" y="38"/>
                  <a:pt x="274" y="41"/>
                </a:cubicBezTo>
                <a:cubicBezTo>
                  <a:pt x="272" y="44"/>
                  <a:pt x="272" y="47"/>
                  <a:pt x="274" y="49"/>
                </a:cubicBezTo>
                <a:cubicBezTo>
                  <a:pt x="306" y="100"/>
                  <a:pt x="293" y="154"/>
                  <a:pt x="280" y="206"/>
                </a:cubicBezTo>
                <a:lnTo>
                  <a:pt x="279" y="209"/>
                </a:lnTo>
                <a:lnTo>
                  <a:pt x="272" y="240"/>
                </a:lnTo>
                <a:lnTo>
                  <a:pt x="265" y="209"/>
                </a:lnTo>
                <a:lnTo>
                  <a:pt x="264" y="205"/>
                </a:lnTo>
                <a:cubicBezTo>
                  <a:pt x="260" y="189"/>
                  <a:pt x="257" y="175"/>
                  <a:pt x="246" y="163"/>
                </a:cubicBezTo>
                <a:cubicBezTo>
                  <a:pt x="214" y="130"/>
                  <a:pt x="185" y="90"/>
                  <a:pt x="193" y="26"/>
                </a:cubicBezTo>
                <a:cubicBezTo>
                  <a:pt x="194" y="24"/>
                  <a:pt x="193" y="22"/>
                  <a:pt x="192" y="21"/>
                </a:cubicBezTo>
                <a:cubicBezTo>
                  <a:pt x="191" y="19"/>
                  <a:pt x="188" y="18"/>
                  <a:pt x="186" y="18"/>
                </a:cubicBezTo>
                <a:cubicBezTo>
                  <a:pt x="181" y="18"/>
                  <a:pt x="175" y="22"/>
                  <a:pt x="174" y="28"/>
                </a:cubicBezTo>
                <a:cubicBezTo>
                  <a:pt x="168" y="74"/>
                  <a:pt x="180" y="118"/>
                  <a:pt x="207" y="152"/>
                </a:cubicBezTo>
                <a:cubicBezTo>
                  <a:pt x="211" y="157"/>
                  <a:pt x="216" y="162"/>
                  <a:pt x="220" y="166"/>
                </a:cubicBezTo>
                <a:cubicBezTo>
                  <a:pt x="232" y="180"/>
                  <a:pt x="245" y="194"/>
                  <a:pt x="250" y="217"/>
                </a:cubicBezTo>
                <a:cubicBezTo>
                  <a:pt x="253" y="232"/>
                  <a:pt x="257" y="247"/>
                  <a:pt x="266" y="260"/>
                </a:cubicBezTo>
                <a:lnTo>
                  <a:pt x="268" y="262"/>
                </a:lnTo>
                <a:lnTo>
                  <a:pt x="268" y="265"/>
                </a:lnTo>
                <a:cubicBezTo>
                  <a:pt x="266" y="282"/>
                  <a:pt x="266" y="297"/>
                  <a:pt x="268" y="310"/>
                </a:cubicBezTo>
                <a:cubicBezTo>
                  <a:pt x="271" y="331"/>
                  <a:pt x="280" y="361"/>
                  <a:pt x="304" y="382"/>
                </a:cubicBezTo>
                <a:cubicBezTo>
                  <a:pt x="311" y="388"/>
                  <a:pt x="319" y="392"/>
                  <a:pt x="328" y="397"/>
                </a:cubicBezTo>
                <a:cubicBezTo>
                  <a:pt x="334" y="400"/>
                  <a:pt x="340" y="404"/>
                  <a:pt x="346" y="408"/>
                </a:cubicBezTo>
                <a:cubicBezTo>
                  <a:pt x="373" y="425"/>
                  <a:pt x="383" y="453"/>
                  <a:pt x="391" y="478"/>
                </a:cubicBezTo>
                <a:lnTo>
                  <a:pt x="392" y="481"/>
                </a:lnTo>
                <a:lnTo>
                  <a:pt x="390" y="484"/>
                </a:lnTo>
                <a:cubicBezTo>
                  <a:pt x="377" y="504"/>
                  <a:pt x="360" y="524"/>
                  <a:pt x="343" y="544"/>
                </a:cubicBezTo>
                <a:lnTo>
                  <a:pt x="334" y="555"/>
                </a:lnTo>
                <a:lnTo>
                  <a:pt x="325" y="567"/>
                </a:lnTo>
                <a:lnTo>
                  <a:pt x="321" y="552"/>
                </a:lnTo>
                <a:cubicBezTo>
                  <a:pt x="311" y="512"/>
                  <a:pt x="295" y="489"/>
                  <a:pt x="265" y="478"/>
                </a:cubicBezTo>
                <a:cubicBezTo>
                  <a:pt x="256" y="475"/>
                  <a:pt x="247" y="472"/>
                  <a:pt x="238" y="470"/>
                </a:cubicBezTo>
                <a:cubicBezTo>
                  <a:pt x="225" y="466"/>
                  <a:pt x="211" y="463"/>
                  <a:pt x="198" y="456"/>
                </a:cubicBezTo>
                <a:lnTo>
                  <a:pt x="195" y="454"/>
                </a:lnTo>
                <a:lnTo>
                  <a:pt x="194" y="450"/>
                </a:lnTo>
                <a:cubicBezTo>
                  <a:pt x="193" y="435"/>
                  <a:pt x="197" y="424"/>
                  <a:pt x="207" y="412"/>
                </a:cubicBezTo>
                <a:cubicBezTo>
                  <a:pt x="208" y="410"/>
                  <a:pt x="210" y="408"/>
                  <a:pt x="212" y="406"/>
                </a:cubicBezTo>
                <a:cubicBezTo>
                  <a:pt x="215" y="401"/>
                  <a:pt x="219" y="398"/>
                  <a:pt x="220" y="393"/>
                </a:cubicBezTo>
                <a:cubicBezTo>
                  <a:pt x="226" y="379"/>
                  <a:pt x="217" y="362"/>
                  <a:pt x="210" y="347"/>
                </a:cubicBezTo>
                <a:cubicBezTo>
                  <a:pt x="208" y="343"/>
                  <a:pt x="206" y="339"/>
                  <a:pt x="204" y="335"/>
                </a:cubicBezTo>
                <a:cubicBezTo>
                  <a:pt x="202" y="331"/>
                  <a:pt x="200" y="331"/>
                  <a:pt x="198" y="331"/>
                </a:cubicBezTo>
                <a:cubicBezTo>
                  <a:pt x="195" y="331"/>
                  <a:pt x="191" y="333"/>
                  <a:pt x="189" y="336"/>
                </a:cubicBezTo>
                <a:cubicBezTo>
                  <a:pt x="187" y="339"/>
                  <a:pt x="186" y="342"/>
                  <a:pt x="188" y="347"/>
                </a:cubicBezTo>
                <a:cubicBezTo>
                  <a:pt x="189" y="349"/>
                  <a:pt x="190" y="351"/>
                  <a:pt x="191" y="353"/>
                </a:cubicBezTo>
                <a:cubicBezTo>
                  <a:pt x="197" y="364"/>
                  <a:pt x="204" y="378"/>
                  <a:pt x="199" y="390"/>
                </a:cubicBezTo>
                <a:cubicBezTo>
                  <a:pt x="197" y="395"/>
                  <a:pt x="193" y="399"/>
                  <a:pt x="190" y="403"/>
                </a:cubicBezTo>
                <a:cubicBezTo>
                  <a:pt x="188" y="405"/>
                  <a:pt x="185" y="407"/>
                  <a:pt x="184" y="409"/>
                </a:cubicBezTo>
                <a:cubicBezTo>
                  <a:pt x="181" y="414"/>
                  <a:pt x="179" y="420"/>
                  <a:pt x="177" y="426"/>
                </a:cubicBezTo>
                <a:lnTo>
                  <a:pt x="173" y="439"/>
                </a:lnTo>
                <a:lnTo>
                  <a:pt x="164" y="429"/>
                </a:lnTo>
                <a:cubicBezTo>
                  <a:pt x="148" y="410"/>
                  <a:pt x="137" y="385"/>
                  <a:pt x="133" y="357"/>
                </a:cubicBezTo>
                <a:cubicBezTo>
                  <a:pt x="133" y="354"/>
                  <a:pt x="132" y="351"/>
                  <a:pt x="127" y="351"/>
                </a:cubicBezTo>
                <a:cubicBezTo>
                  <a:pt x="123" y="351"/>
                  <a:pt x="120" y="353"/>
                  <a:pt x="117" y="355"/>
                </a:cubicBezTo>
                <a:cubicBezTo>
                  <a:pt x="115" y="358"/>
                  <a:pt x="114" y="361"/>
                  <a:pt x="115" y="364"/>
                </a:cubicBezTo>
                <a:cubicBezTo>
                  <a:pt x="115" y="365"/>
                  <a:pt x="115" y="366"/>
                  <a:pt x="116" y="368"/>
                </a:cubicBezTo>
                <a:cubicBezTo>
                  <a:pt x="116" y="369"/>
                  <a:pt x="116" y="370"/>
                  <a:pt x="116" y="370"/>
                </a:cubicBezTo>
                <a:lnTo>
                  <a:pt x="118" y="383"/>
                </a:lnTo>
                <a:lnTo>
                  <a:pt x="106" y="379"/>
                </a:lnTo>
                <a:cubicBezTo>
                  <a:pt x="90" y="373"/>
                  <a:pt x="68" y="362"/>
                  <a:pt x="64" y="333"/>
                </a:cubicBezTo>
                <a:cubicBezTo>
                  <a:pt x="61" y="312"/>
                  <a:pt x="73" y="291"/>
                  <a:pt x="83" y="272"/>
                </a:cubicBezTo>
                <a:cubicBezTo>
                  <a:pt x="86" y="266"/>
                  <a:pt x="89" y="260"/>
                  <a:pt x="92" y="255"/>
                </a:cubicBezTo>
                <a:cubicBezTo>
                  <a:pt x="102" y="231"/>
                  <a:pt x="107" y="211"/>
                  <a:pt x="95" y="188"/>
                </a:cubicBezTo>
                <a:cubicBezTo>
                  <a:pt x="93" y="185"/>
                  <a:pt x="91" y="184"/>
                  <a:pt x="88" y="184"/>
                </a:cubicBezTo>
                <a:cubicBezTo>
                  <a:pt x="84" y="184"/>
                  <a:pt x="80" y="186"/>
                  <a:pt x="78" y="189"/>
                </a:cubicBezTo>
                <a:cubicBezTo>
                  <a:pt x="76" y="192"/>
                  <a:pt x="76" y="195"/>
                  <a:pt x="78" y="199"/>
                </a:cubicBezTo>
                <a:cubicBezTo>
                  <a:pt x="84" y="209"/>
                  <a:pt x="85" y="221"/>
                  <a:pt x="81" y="236"/>
                </a:cubicBezTo>
                <a:lnTo>
                  <a:pt x="79" y="244"/>
                </a:lnTo>
                <a:lnTo>
                  <a:pt x="71" y="241"/>
                </a:lnTo>
                <a:lnTo>
                  <a:pt x="70" y="240"/>
                </a:lnTo>
                <a:cubicBezTo>
                  <a:pt x="62" y="236"/>
                  <a:pt x="53" y="232"/>
                  <a:pt x="45" y="228"/>
                </a:cubicBezTo>
                <a:cubicBezTo>
                  <a:pt x="45" y="228"/>
                  <a:pt x="44" y="227"/>
                  <a:pt x="43" y="227"/>
                </a:cubicBezTo>
                <a:cubicBezTo>
                  <a:pt x="36" y="224"/>
                  <a:pt x="24" y="218"/>
                  <a:pt x="24" y="207"/>
                </a:cubicBezTo>
                <a:cubicBezTo>
                  <a:pt x="23" y="202"/>
                  <a:pt x="26" y="198"/>
                  <a:pt x="28" y="193"/>
                </a:cubicBezTo>
                <a:cubicBezTo>
                  <a:pt x="29" y="192"/>
                  <a:pt x="29" y="190"/>
                  <a:pt x="30" y="190"/>
                </a:cubicBezTo>
                <a:cubicBezTo>
                  <a:pt x="36" y="170"/>
                  <a:pt x="31" y="153"/>
                  <a:pt x="21" y="134"/>
                </a:cubicBezTo>
                <a:cubicBezTo>
                  <a:pt x="19" y="130"/>
                  <a:pt x="17" y="129"/>
                  <a:pt x="14" y="129"/>
                </a:cubicBezTo>
                <a:cubicBezTo>
                  <a:pt x="11" y="129"/>
                  <a:pt x="7" y="131"/>
                  <a:pt x="5" y="135"/>
                </a:cubicBezTo>
                <a:cubicBezTo>
                  <a:pt x="3" y="138"/>
                  <a:pt x="3" y="141"/>
                  <a:pt x="4" y="144"/>
                </a:cubicBezTo>
                <a:cubicBezTo>
                  <a:pt x="15" y="165"/>
                  <a:pt x="14" y="177"/>
                  <a:pt x="5" y="198"/>
                </a:cubicBezTo>
                <a:cubicBezTo>
                  <a:pt x="2" y="206"/>
                  <a:pt x="0" y="213"/>
                  <a:pt x="4" y="220"/>
                </a:cubicBezTo>
                <a:cubicBezTo>
                  <a:pt x="12" y="237"/>
                  <a:pt x="35" y="246"/>
                  <a:pt x="55" y="255"/>
                </a:cubicBezTo>
                <a:cubicBezTo>
                  <a:pt x="58" y="256"/>
                  <a:pt x="61" y="257"/>
                  <a:pt x="64" y="259"/>
                </a:cubicBezTo>
                <a:lnTo>
                  <a:pt x="71" y="262"/>
                </a:lnTo>
                <a:lnTo>
                  <a:pt x="67" y="269"/>
                </a:lnTo>
                <a:cubicBezTo>
                  <a:pt x="66" y="272"/>
                  <a:pt x="64" y="275"/>
                  <a:pt x="62" y="279"/>
                </a:cubicBezTo>
                <a:cubicBezTo>
                  <a:pt x="51" y="301"/>
                  <a:pt x="39" y="324"/>
                  <a:pt x="43" y="343"/>
                </a:cubicBezTo>
                <a:cubicBezTo>
                  <a:pt x="51" y="380"/>
                  <a:pt x="88" y="395"/>
                  <a:pt x="123" y="404"/>
                </a:cubicBezTo>
                <a:lnTo>
                  <a:pt x="126" y="405"/>
                </a:lnTo>
                <a:lnTo>
                  <a:pt x="128" y="408"/>
                </a:lnTo>
                <a:cubicBezTo>
                  <a:pt x="139" y="432"/>
                  <a:pt x="156" y="452"/>
                  <a:pt x="178" y="466"/>
                </a:cubicBezTo>
                <a:cubicBezTo>
                  <a:pt x="194" y="477"/>
                  <a:pt x="211" y="482"/>
                  <a:pt x="230" y="488"/>
                </a:cubicBezTo>
                <a:lnTo>
                  <a:pt x="236" y="490"/>
                </a:lnTo>
                <a:cubicBezTo>
                  <a:pt x="284" y="504"/>
                  <a:pt x="298" y="529"/>
                  <a:pt x="306" y="573"/>
                </a:cubicBezTo>
                <a:cubicBezTo>
                  <a:pt x="306" y="575"/>
                  <a:pt x="307" y="577"/>
                  <a:pt x="308" y="578"/>
                </a:cubicBezTo>
                <a:lnTo>
                  <a:pt x="312" y="582"/>
                </a:lnTo>
                <a:lnTo>
                  <a:pt x="309" y="587"/>
                </a:lnTo>
                <a:cubicBezTo>
                  <a:pt x="270" y="639"/>
                  <a:pt x="239" y="696"/>
                  <a:pt x="275" y="767"/>
                </a:cubicBezTo>
                <a:cubicBezTo>
                  <a:pt x="277" y="770"/>
                  <a:pt x="279" y="771"/>
                  <a:pt x="282" y="771"/>
                </a:cubicBezTo>
                <a:cubicBezTo>
                  <a:pt x="286" y="771"/>
                  <a:pt x="290" y="769"/>
                  <a:pt x="292" y="766"/>
                </a:cubicBezTo>
                <a:cubicBezTo>
                  <a:pt x="294" y="763"/>
                  <a:pt x="294" y="759"/>
                  <a:pt x="292" y="756"/>
                </a:cubicBezTo>
                <a:cubicBezTo>
                  <a:pt x="251" y="677"/>
                  <a:pt x="318" y="601"/>
                  <a:pt x="354" y="559"/>
                </a:cubicBezTo>
                <a:cubicBezTo>
                  <a:pt x="372" y="539"/>
                  <a:pt x="390" y="517"/>
                  <a:pt x="407" y="492"/>
                </a:cubicBezTo>
                <a:lnTo>
                  <a:pt x="408" y="491"/>
                </a:lnTo>
                <a:lnTo>
                  <a:pt x="409" y="490"/>
                </a:lnTo>
                <a:cubicBezTo>
                  <a:pt x="410" y="490"/>
                  <a:pt x="410" y="489"/>
                  <a:pt x="411" y="488"/>
                </a:cubicBezTo>
                <a:lnTo>
                  <a:pt x="413" y="486"/>
                </a:lnTo>
                <a:lnTo>
                  <a:pt x="416" y="486"/>
                </a:lnTo>
                <a:cubicBezTo>
                  <a:pt x="454" y="485"/>
                  <a:pt x="500" y="479"/>
                  <a:pt x="520" y="438"/>
                </a:cubicBezTo>
                <a:cubicBezTo>
                  <a:pt x="527" y="422"/>
                  <a:pt x="532" y="405"/>
                  <a:pt x="536" y="386"/>
                </a:cubicBezTo>
                <a:cubicBezTo>
                  <a:pt x="540" y="371"/>
                  <a:pt x="544" y="355"/>
                  <a:pt x="550" y="340"/>
                </a:cubicBezTo>
                <a:cubicBezTo>
                  <a:pt x="558" y="322"/>
                  <a:pt x="570" y="309"/>
                  <a:pt x="581" y="296"/>
                </a:cubicBezTo>
                <a:cubicBezTo>
                  <a:pt x="588" y="289"/>
                  <a:pt x="594" y="282"/>
                  <a:pt x="600" y="274"/>
                </a:cubicBezTo>
                <a:cubicBezTo>
                  <a:pt x="602" y="272"/>
                  <a:pt x="602" y="269"/>
                  <a:pt x="601" y="267"/>
                </a:cubicBezTo>
                <a:cubicBezTo>
                  <a:pt x="599" y="264"/>
                  <a:pt x="595" y="261"/>
                  <a:pt x="590" y="261"/>
                </a:cubicBezTo>
                <a:cubicBezTo>
                  <a:pt x="587" y="261"/>
                  <a:pt x="584" y="263"/>
                  <a:pt x="582" y="266"/>
                </a:cubicBezTo>
                <a:cubicBezTo>
                  <a:pt x="577" y="273"/>
                  <a:pt x="570" y="279"/>
                  <a:pt x="564" y="285"/>
                </a:cubicBezTo>
                <a:cubicBezTo>
                  <a:pt x="557" y="291"/>
                  <a:pt x="551" y="297"/>
                  <a:pt x="547" y="304"/>
                </a:cubicBezTo>
                <a:cubicBezTo>
                  <a:pt x="538" y="316"/>
                  <a:pt x="533" y="330"/>
                  <a:pt x="528" y="344"/>
                </a:cubicBezTo>
                <a:lnTo>
                  <a:pt x="527" y="347"/>
                </a:lnTo>
                <a:cubicBezTo>
                  <a:pt x="523" y="357"/>
                  <a:pt x="520" y="369"/>
                  <a:pt x="517" y="379"/>
                </a:cubicBezTo>
                <a:cubicBezTo>
                  <a:pt x="514" y="391"/>
                  <a:pt x="511" y="402"/>
                  <a:pt x="507" y="413"/>
                </a:cubicBezTo>
                <a:cubicBezTo>
                  <a:pt x="492" y="455"/>
                  <a:pt x="462" y="464"/>
                  <a:pt x="436" y="466"/>
                </a:cubicBezTo>
                <a:lnTo>
                  <a:pt x="423" y="467"/>
                </a:lnTo>
                <a:lnTo>
                  <a:pt x="429" y="455"/>
                </a:lnTo>
                <a:cubicBezTo>
                  <a:pt x="434" y="443"/>
                  <a:pt x="439" y="433"/>
                  <a:pt x="443" y="422"/>
                </a:cubicBezTo>
                <a:cubicBezTo>
                  <a:pt x="459" y="376"/>
                  <a:pt x="475" y="324"/>
                  <a:pt x="458" y="279"/>
                </a:cubicBezTo>
                <a:cubicBezTo>
                  <a:pt x="457" y="276"/>
                  <a:pt x="456" y="274"/>
                  <a:pt x="455" y="271"/>
                </a:cubicBezTo>
                <a:cubicBezTo>
                  <a:pt x="447" y="250"/>
                  <a:pt x="442" y="238"/>
                  <a:pt x="452" y="211"/>
                </a:cubicBezTo>
                <a:cubicBezTo>
                  <a:pt x="454" y="205"/>
                  <a:pt x="458" y="199"/>
                  <a:pt x="461" y="193"/>
                </a:cubicBezTo>
                <a:cubicBezTo>
                  <a:pt x="463" y="190"/>
                  <a:pt x="465" y="186"/>
                  <a:pt x="466" y="182"/>
                </a:cubicBezTo>
                <a:cubicBezTo>
                  <a:pt x="475" y="164"/>
                  <a:pt x="480" y="148"/>
                  <a:pt x="479" y="128"/>
                </a:cubicBezTo>
                <a:cubicBezTo>
                  <a:pt x="478" y="121"/>
                  <a:pt x="471" y="119"/>
                  <a:pt x="467" y="119"/>
                </a:cubicBezTo>
                <a:cubicBezTo>
                  <a:pt x="465" y="119"/>
                  <a:pt x="462" y="120"/>
                  <a:pt x="461" y="121"/>
                </a:cubicBezTo>
                <a:cubicBezTo>
                  <a:pt x="459" y="123"/>
                  <a:pt x="459" y="125"/>
                  <a:pt x="459" y="127"/>
                </a:cubicBezTo>
                <a:cubicBezTo>
                  <a:pt x="461" y="151"/>
                  <a:pt x="451" y="171"/>
                  <a:pt x="441" y="191"/>
                </a:cubicBezTo>
                <a:cubicBezTo>
                  <a:pt x="431" y="212"/>
                  <a:pt x="421" y="233"/>
                  <a:pt x="427" y="256"/>
                </a:cubicBezTo>
                <a:cubicBezTo>
                  <a:pt x="429" y="264"/>
                  <a:pt x="432" y="271"/>
                  <a:pt x="435" y="278"/>
                </a:cubicBezTo>
                <a:cubicBezTo>
                  <a:pt x="441" y="289"/>
                  <a:pt x="446" y="301"/>
                  <a:pt x="447" y="318"/>
                </a:cubicBezTo>
                <a:cubicBezTo>
                  <a:pt x="447" y="333"/>
                  <a:pt x="443" y="349"/>
                  <a:pt x="439" y="363"/>
                </a:cubicBezTo>
                <a:cubicBezTo>
                  <a:pt x="439" y="366"/>
                  <a:pt x="438" y="368"/>
                  <a:pt x="437" y="371"/>
                </a:cubicBezTo>
                <a:cubicBezTo>
                  <a:pt x="431" y="398"/>
                  <a:pt x="423" y="422"/>
                  <a:pt x="413" y="444"/>
                </a:cubicBezTo>
                <a:lnTo>
                  <a:pt x="406" y="459"/>
                </a:lnTo>
                <a:lnTo>
                  <a:pt x="399" y="444"/>
                </a:lnTo>
                <a:cubicBezTo>
                  <a:pt x="391" y="423"/>
                  <a:pt x="380" y="408"/>
                  <a:pt x="366" y="398"/>
                </a:cubicBezTo>
                <a:cubicBezTo>
                  <a:pt x="359" y="392"/>
                  <a:pt x="352" y="388"/>
                  <a:pt x="344" y="384"/>
                </a:cubicBezTo>
                <a:cubicBezTo>
                  <a:pt x="331" y="377"/>
                  <a:pt x="318" y="369"/>
                  <a:pt x="307" y="357"/>
                </a:cubicBezTo>
                <a:cubicBezTo>
                  <a:pt x="304" y="353"/>
                  <a:pt x="301" y="348"/>
                  <a:pt x="298" y="342"/>
                </a:cubicBezTo>
                <a:lnTo>
                  <a:pt x="296" y="338"/>
                </a:lnTo>
                <a:lnTo>
                  <a:pt x="298" y="335"/>
                </a:lnTo>
                <a:lnTo>
                  <a:pt x="298" y="334"/>
                </a:lnTo>
                <a:cubicBezTo>
                  <a:pt x="298" y="334"/>
                  <a:pt x="298" y="334"/>
                  <a:pt x="298" y="334"/>
                </a:cubicBezTo>
                <a:cubicBezTo>
                  <a:pt x="308" y="310"/>
                  <a:pt x="324" y="290"/>
                  <a:pt x="343" y="274"/>
                </a:cubicBezTo>
                <a:cubicBezTo>
                  <a:pt x="351" y="268"/>
                  <a:pt x="359" y="264"/>
                  <a:pt x="367" y="260"/>
                </a:cubicBezTo>
                <a:cubicBezTo>
                  <a:pt x="375" y="256"/>
                  <a:pt x="383" y="252"/>
                  <a:pt x="389" y="247"/>
                </a:cubicBezTo>
                <a:cubicBezTo>
                  <a:pt x="403" y="235"/>
                  <a:pt x="403" y="223"/>
                  <a:pt x="403" y="208"/>
                </a:cubicBezTo>
                <a:cubicBezTo>
                  <a:pt x="402" y="196"/>
                  <a:pt x="402" y="183"/>
                  <a:pt x="408" y="170"/>
                </a:cubicBezTo>
                <a:cubicBezTo>
                  <a:pt x="410" y="166"/>
                  <a:pt x="409" y="162"/>
                  <a:pt x="407" y="160"/>
                </a:cubicBezTo>
                <a:cubicBezTo>
                  <a:pt x="405" y="157"/>
                  <a:pt x="401" y="154"/>
                  <a:pt x="398" y="154"/>
                </a:cubicBezTo>
                <a:cubicBezTo>
                  <a:pt x="395" y="154"/>
                  <a:pt x="393" y="156"/>
                  <a:pt x="392" y="159"/>
                </a:cubicBezTo>
                <a:cubicBezTo>
                  <a:pt x="387" y="170"/>
                  <a:pt x="387" y="177"/>
                  <a:pt x="386" y="188"/>
                </a:cubicBezTo>
                <a:cubicBezTo>
                  <a:pt x="386" y="192"/>
                  <a:pt x="386" y="195"/>
                  <a:pt x="385" y="199"/>
                </a:cubicBezTo>
                <a:cubicBezTo>
                  <a:pt x="384" y="214"/>
                  <a:pt x="382" y="227"/>
                  <a:pt x="367" y="238"/>
                </a:cubicBezTo>
                <a:cubicBezTo>
                  <a:pt x="362" y="241"/>
                  <a:pt x="357" y="243"/>
                  <a:pt x="353" y="246"/>
                </a:cubicBezTo>
                <a:cubicBezTo>
                  <a:pt x="348" y="248"/>
                  <a:pt x="345" y="250"/>
                  <a:pt x="341" y="252"/>
                </a:cubicBezTo>
                <a:cubicBezTo>
                  <a:pt x="325" y="263"/>
                  <a:pt x="311" y="276"/>
                  <a:pt x="299" y="294"/>
                </a:cubicBezTo>
                <a:lnTo>
                  <a:pt x="286" y="313"/>
                </a:lnTo>
                <a:lnTo>
                  <a:pt x="285" y="290"/>
                </a:lnTo>
                <a:cubicBezTo>
                  <a:pt x="285" y="286"/>
                  <a:pt x="285" y="282"/>
                  <a:pt x="286" y="279"/>
                </a:cubicBezTo>
                <a:cubicBezTo>
                  <a:pt x="287" y="251"/>
                  <a:pt x="293" y="224"/>
                  <a:pt x="299" y="198"/>
                </a:cubicBezTo>
                <a:cubicBezTo>
                  <a:pt x="303" y="183"/>
                  <a:pt x="306" y="168"/>
                  <a:pt x="309" y="152"/>
                </a:cubicBezTo>
                <a:cubicBezTo>
                  <a:pt x="310" y="145"/>
                  <a:pt x="311" y="138"/>
                  <a:pt x="311" y="130"/>
                </a:cubicBezTo>
                <a:cubicBezTo>
                  <a:pt x="312" y="124"/>
                  <a:pt x="310" y="117"/>
                  <a:pt x="316" y="113"/>
                </a:cubicBezTo>
                <a:cubicBezTo>
                  <a:pt x="317" y="113"/>
                  <a:pt x="318" y="112"/>
                  <a:pt x="318" y="112"/>
                </a:cubicBezTo>
                <a:close/>
              </a:path>
            </a:pathLst>
          </a:custGeom>
          <a:solidFill>
            <a:srgbClr val="0053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365" name="Freeform 2503"/>
          <p:cNvSpPr>
            <a:spLocks/>
          </p:cNvSpPr>
          <p:nvPr userDrawn="1"/>
        </p:nvSpPr>
        <p:spPr bwMode="auto">
          <a:xfrm>
            <a:off x="1516238" y="3827791"/>
            <a:ext cx="358383" cy="457934"/>
          </a:xfrm>
          <a:custGeom>
            <a:avLst/>
            <a:gdLst>
              <a:gd name="T0" fmla="*/ 352 w 601"/>
              <a:gd name="T1" fmla="*/ 102 h 771"/>
              <a:gd name="T2" fmla="*/ 393 w 601"/>
              <a:gd name="T3" fmla="*/ 4 h 771"/>
              <a:gd name="T4" fmla="*/ 375 w 601"/>
              <a:gd name="T5" fmla="*/ 13 h 771"/>
              <a:gd name="T6" fmla="*/ 329 w 601"/>
              <a:gd name="T7" fmla="*/ 89 h 771"/>
              <a:gd name="T8" fmla="*/ 310 w 601"/>
              <a:gd name="T9" fmla="*/ 94 h 771"/>
              <a:gd name="T10" fmla="*/ 283 w 601"/>
              <a:gd name="T11" fmla="*/ 36 h 771"/>
              <a:gd name="T12" fmla="*/ 279 w 601"/>
              <a:gd name="T13" fmla="*/ 206 h 771"/>
              <a:gd name="T14" fmla="*/ 264 w 601"/>
              <a:gd name="T15" fmla="*/ 209 h 771"/>
              <a:gd name="T16" fmla="*/ 193 w 601"/>
              <a:gd name="T17" fmla="*/ 26 h 771"/>
              <a:gd name="T18" fmla="*/ 173 w 601"/>
              <a:gd name="T19" fmla="*/ 28 h 771"/>
              <a:gd name="T20" fmla="*/ 249 w 601"/>
              <a:gd name="T21" fmla="*/ 217 h 771"/>
              <a:gd name="T22" fmla="*/ 267 w 601"/>
              <a:gd name="T23" fmla="*/ 265 h 771"/>
              <a:gd name="T24" fmla="*/ 328 w 601"/>
              <a:gd name="T25" fmla="*/ 397 h 771"/>
              <a:gd name="T26" fmla="*/ 392 w 601"/>
              <a:gd name="T27" fmla="*/ 481 h 771"/>
              <a:gd name="T28" fmla="*/ 334 w 601"/>
              <a:gd name="T29" fmla="*/ 555 h 771"/>
              <a:gd name="T30" fmla="*/ 264 w 601"/>
              <a:gd name="T31" fmla="*/ 478 h 771"/>
              <a:gd name="T32" fmla="*/ 194 w 601"/>
              <a:gd name="T33" fmla="*/ 454 h 771"/>
              <a:gd name="T34" fmla="*/ 211 w 601"/>
              <a:gd name="T35" fmla="*/ 406 h 771"/>
              <a:gd name="T36" fmla="*/ 203 w 601"/>
              <a:gd name="T37" fmla="*/ 335 h 771"/>
              <a:gd name="T38" fmla="*/ 187 w 601"/>
              <a:gd name="T39" fmla="*/ 347 h 771"/>
              <a:gd name="T40" fmla="*/ 189 w 601"/>
              <a:gd name="T41" fmla="*/ 403 h 771"/>
              <a:gd name="T42" fmla="*/ 173 w 601"/>
              <a:gd name="T43" fmla="*/ 439 h 771"/>
              <a:gd name="T44" fmla="*/ 126 w 601"/>
              <a:gd name="T45" fmla="*/ 351 h 771"/>
              <a:gd name="T46" fmla="*/ 115 w 601"/>
              <a:gd name="T47" fmla="*/ 368 h 771"/>
              <a:gd name="T48" fmla="*/ 106 w 601"/>
              <a:gd name="T49" fmla="*/ 379 h 771"/>
              <a:gd name="T50" fmla="*/ 91 w 601"/>
              <a:gd name="T51" fmla="*/ 255 h 771"/>
              <a:gd name="T52" fmla="*/ 78 w 601"/>
              <a:gd name="T53" fmla="*/ 189 h 771"/>
              <a:gd name="T54" fmla="*/ 78 w 601"/>
              <a:gd name="T55" fmla="*/ 244 h 771"/>
              <a:gd name="T56" fmla="*/ 45 w 601"/>
              <a:gd name="T57" fmla="*/ 228 h 771"/>
              <a:gd name="T58" fmla="*/ 27 w 601"/>
              <a:gd name="T59" fmla="*/ 193 h 771"/>
              <a:gd name="T60" fmla="*/ 14 w 601"/>
              <a:gd name="T61" fmla="*/ 129 h 771"/>
              <a:gd name="T62" fmla="*/ 4 w 601"/>
              <a:gd name="T63" fmla="*/ 198 h 771"/>
              <a:gd name="T64" fmla="*/ 63 w 601"/>
              <a:gd name="T65" fmla="*/ 259 h 771"/>
              <a:gd name="T66" fmla="*/ 62 w 601"/>
              <a:gd name="T67" fmla="*/ 279 h 771"/>
              <a:gd name="T68" fmla="*/ 126 w 601"/>
              <a:gd name="T69" fmla="*/ 405 h 771"/>
              <a:gd name="T70" fmla="*/ 229 w 601"/>
              <a:gd name="T71" fmla="*/ 488 h 771"/>
              <a:gd name="T72" fmla="*/ 307 w 601"/>
              <a:gd name="T73" fmla="*/ 578 h 771"/>
              <a:gd name="T74" fmla="*/ 275 w 601"/>
              <a:gd name="T75" fmla="*/ 767 h 771"/>
              <a:gd name="T76" fmla="*/ 291 w 601"/>
              <a:gd name="T77" fmla="*/ 756 h 771"/>
              <a:gd name="T78" fmla="*/ 407 w 601"/>
              <a:gd name="T79" fmla="*/ 491 h 771"/>
              <a:gd name="T80" fmla="*/ 413 w 601"/>
              <a:gd name="T81" fmla="*/ 486 h 771"/>
              <a:gd name="T82" fmla="*/ 536 w 601"/>
              <a:gd name="T83" fmla="*/ 386 h 771"/>
              <a:gd name="T84" fmla="*/ 599 w 601"/>
              <a:gd name="T85" fmla="*/ 274 h 771"/>
              <a:gd name="T86" fmla="*/ 582 w 601"/>
              <a:gd name="T87" fmla="*/ 266 h 771"/>
              <a:gd name="T88" fmla="*/ 528 w 601"/>
              <a:gd name="T89" fmla="*/ 344 h 771"/>
              <a:gd name="T90" fmla="*/ 506 w 601"/>
              <a:gd name="T91" fmla="*/ 413 h 771"/>
              <a:gd name="T92" fmla="*/ 428 w 601"/>
              <a:gd name="T93" fmla="*/ 455 h 771"/>
              <a:gd name="T94" fmla="*/ 454 w 601"/>
              <a:gd name="T95" fmla="*/ 271 h 771"/>
              <a:gd name="T96" fmla="*/ 466 w 601"/>
              <a:gd name="T97" fmla="*/ 182 h 771"/>
              <a:gd name="T98" fmla="*/ 460 w 601"/>
              <a:gd name="T99" fmla="*/ 121 h 771"/>
              <a:gd name="T100" fmla="*/ 426 w 601"/>
              <a:gd name="T101" fmla="*/ 256 h 771"/>
              <a:gd name="T102" fmla="*/ 439 w 601"/>
              <a:gd name="T103" fmla="*/ 363 h 771"/>
              <a:gd name="T104" fmla="*/ 405 w 601"/>
              <a:gd name="T105" fmla="*/ 459 h 771"/>
              <a:gd name="T106" fmla="*/ 343 w 601"/>
              <a:gd name="T107" fmla="*/ 384 h 771"/>
              <a:gd name="T108" fmla="*/ 295 w 601"/>
              <a:gd name="T109" fmla="*/ 338 h 771"/>
              <a:gd name="T110" fmla="*/ 298 w 601"/>
              <a:gd name="T111" fmla="*/ 334 h 771"/>
              <a:gd name="T112" fmla="*/ 389 w 601"/>
              <a:gd name="T113" fmla="*/ 247 h 771"/>
              <a:gd name="T114" fmla="*/ 407 w 601"/>
              <a:gd name="T115" fmla="*/ 160 h 771"/>
              <a:gd name="T116" fmla="*/ 385 w 601"/>
              <a:gd name="T117" fmla="*/ 188 h 771"/>
              <a:gd name="T118" fmla="*/ 352 w 601"/>
              <a:gd name="T119" fmla="*/ 246 h 771"/>
              <a:gd name="T120" fmla="*/ 285 w 601"/>
              <a:gd name="T121" fmla="*/ 313 h 771"/>
              <a:gd name="T122" fmla="*/ 298 w 601"/>
              <a:gd name="T123" fmla="*/ 198 h 771"/>
              <a:gd name="T124" fmla="*/ 316 w 601"/>
              <a:gd name="T125" fmla="*/ 113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1" h="771">
                <a:moveTo>
                  <a:pt x="318" y="112"/>
                </a:moveTo>
                <a:cubicBezTo>
                  <a:pt x="324" y="109"/>
                  <a:pt x="331" y="108"/>
                  <a:pt x="337" y="107"/>
                </a:cubicBezTo>
                <a:cubicBezTo>
                  <a:pt x="342" y="105"/>
                  <a:pt x="348" y="104"/>
                  <a:pt x="352" y="102"/>
                </a:cubicBezTo>
                <a:cubicBezTo>
                  <a:pt x="364" y="95"/>
                  <a:pt x="373" y="86"/>
                  <a:pt x="380" y="74"/>
                </a:cubicBezTo>
                <a:lnTo>
                  <a:pt x="382" y="68"/>
                </a:lnTo>
                <a:cubicBezTo>
                  <a:pt x="394" y="47"/>
                  <a:pt x="406" y="23"/>
                  <a:pt x="393" y="4"/>
                </a:cubicBezTo>
                <a:cubicBezTo>
                  <a:pt x="391" y="1"/>
                  <a:pt x="388" y="0"/>
                  <a:pt x="384" y="0"/>
                </a:cubicBezTo>
                <a:cubicBezTo>
                  <a:pt x="380" y="0"/>
                  <a:pt x="376" y="2"/>
                  <a:pt x="374" y="5"/>
                </a:cubicBezTo>
                <a:cubicBezTo>
                  <a:pt x="373" y="8"/>
                  <a:pt x="373" y="10"/>
                  <a:pt x="375" y="13"/>
                </a:cubicBezTo>
                <a:cubicBezTo>
                  <a:pt x="384" y="25"/>
                  <a:pt x="374" y="43"/>
                  <a:pt x="368" y="54"/>
                </a:cubicBezTo>
                <a:cubicBezTo>
                  <a:pt x="367" y="57"/>
                  <a:pt x="366" y="58"/>
                  <a:pt x="365" y="60"/>
                </a:cubicBezTo>
                <a:cubicBezTo>
                  <a:pt x="356" y="77"/>
                  <a:pt x="346" y="86"/>
                  <a:pt x="329" y="89"/>
                </a:cubicBezTo>
                <a:lnTo>
                  <a:pt x="327" y="90"/>
                </a:lnTo>
                <a:cubicBezTo>
                  <a:pt x="324" y="91"/>
                  <a:pt x="321" y="91"/>
                  <a:pt x="318" y="92"/>
                </a:cubicBezTo>
                <a:lnTo>
                  <a:pt x="310" y="94"/>
                </a:lnTo>
                <a:lnTo>
                  <a:pt x="309" y="86"/>
                </a:lnTo>
                <a:cubicBezTo>
                  <a:pt x="306" y="70"/>
                  <a:pt x="300" y="55"/>
                  <a:pt x="291" y="40"/>
                </a:cubicBezTo>
                <a:cubicBezTo>
                  <a:pt x="289" y="37"/>
                  <a:pt x="286" y="36"/>
                  <a:pt x="283" y="36"/>
                </a:cubicBezTo>
                <a:cubicBezTo>
                  <a:pt x="279" y="36"/>
                  <a:pt x="275" y="38"/>
                  <a:pt x="273" y="41"/>
                </a:cubicBezTo>
                <a:cubicBezTo>
                  <a:pt x="272" y="44"/>
                  <a:pt x="272" y="47"/>
                  <a:pt x="274" y="49"/>
                </a:cubicBezTo>
                <a:cubicBezTo>
                  <a:pt x="305" y="100"/>
                  <a:pt x="292" y="154"/>
                  <a:pt x="279" y="206"/>
                </a:cubicBezTo>
                <a:lnTo>
                  <a:pt x="279" y="209"/>
                </a:lnTo>
                <a:lnTo>
                  <a:pt x="271" y="240"/>
                </a:lnTo>
                <a:lnTo>
                  <a:pt x="264" y="209"/>
                </a:lnTo>
                <a:lnTo>
                  <a:pt x="263" y="205"/>
                </a:lnTo>
                <a:cubicBezTo>
                  <a:pt x="260" y="189"/>
                  <a:pt x="256" y="175"/>
                  <a:pt x="245" y="163"/>
                </a:cubicBezTo>
                <a:cubicBezTo>
                  <a:pt x="213" y="130"/>
                  <a:pt x="185" y="90"/>
                  <a:pt x="193" y="26"/>
                </a:cubicBezTo>
                <a:cubicBezTo>
                  <a:pt x="193" y="24"/>
                  <a:pt x="193" y="22"/>
                  <a:pt x="192" y="21"/>
                </a:cubicBezTo>
                <a:cubicBezTo>
                  <a:pt x="190" y="19"/>
                  <a:pt x="188" y="18"/>
                  <a:pt x="185" y="18"/>
                </a:cubicBezTo>
                <a:cubicBezTo>
                  <a:pt x="180" y="18"/>
                  <a:pt x="174" y="22"/>
                  <a:pt x="173" y="28"/>
                </a:cubicBezTo>
                <a:cubicBezTo>
                  <a:pt x="167" y="74"/>
                  <a:pt x="179" y="118"/>
                  <a:pt x="207" y="152"/>
                </a:cubicBezTo>
                <a:cubicBezTo>
                  <a:pt x="211" y="157"/>
                  <a:pt x="215" y="162"/>
                  <a:pt x="219" y="166"/>
                </a:cubicBezTo>
                <a:cubicBezTo>
                  <a:pt x="232" y="180"/>
                  <a:pt x="244" y="194"/>
                  <a:pt x="249" y="217"/>
                </a:cubicBezTo>
                <a:cubicBezTo>
                  <a:pt x="253" y="232"/>
                  <a:pt x="256" y="247"/>
                  <a:pt x="266" y="260"/>
                </a:cubicBezTo>
                <a:lnTo>
                  <a:pt x="268" y="262"/>
                </a:lnTo>
                <a:lnTo>
                  <a:pt x="267" y="265"/>
                </a:lnTo>
                <a:cubicBezTo>
                  <a:pt x="265" y="282"/>
                  <a:pt x="265" y="297"/>
                  <a:pt x="267" y="310"/>
                </a:cubicBezTo>
                <a:cubicBezTo>
                  <a:pt x="270" y="331"/>
                  <a:pt x="279" y="361"/>
                  <a:pt x="303" y="382"/>
                </a:cubicBezTo>
                <a:cubicBezTo>
                  <a:pt x="310" y="388"/>
                  <a:pt x="319" y="392"/>
                  <a:pt x="328" y="397"/>
                </a:cubicBezTo>
                <a:cubicBezTo>
                  <a:pt x="334" y="400"/>
                  <a:pt x="340" y="404"/>
                  <a:pt x="346" y="408"/>
                </a:cubicBezTo>
                <a:cubicBezTo>
                  <a:pt x="372" y="425"/>
                  <a:pt x="383" y="453"/>
                  <a:pt x="391" y="478"/>
                </a:cubicBezTo>
                <a:lnTo>
                  <a:pt x="392" y="481"/>
                </a:lnTo>
                <a:lnTo>
                  <a:pt x="390" y="484"/>
                </a:lnTo>
                <a:cubicBezTo>
                  <a:pt x="376" y="504"/>
                  <a:pt x="360" y="524"/>
                  <a:pt x="343" y="544"/>
                </a:cubicBezTo>
                <a:lnTo>
                  <a:pt x="334" y="555"/>
                </a:lnTo>
                <a:lnTo>
                  <a:pt x="324" y="567"/>
                </a:lnTo>
                <a:lnTo>
                  <a:pt x="321" y="552"/>
                </a:lnTo>
                <a:cubicBezTo>
                  <a:pt x="311" y="512"/>
                  <a:pt x="294" y="489"/>
                  <a:pt x="264" y="478"/>
                </a:cubicBezTo>
                <a:cubicBezTo>
                  <a:pt x="256" y="475"/>
                  <a:pt x="246" y="472"/>
                  <a:pt x="238" y="470"/>
                </a:cubicBezTo>
                <a:cubicBezTo>
                  <a:pt x="224" y="466"/>
                  <a:pt x="211" y="463"/>
                  <a:pt x="198" y="456"/>
                </a:cubicBezTo>
                <a:lnTo>
                  <a:pt x="194" y="454"/>
                </a:lnTo>
                <a:lnTo>
                  <a:pt x="194" y="450"/>
                </a:lnTo>
                <a:cubicBezTo>
                  <a:pt x="193" y="435"/>
                  <a:pt x="196" y="424"/>
                  <a:pt x="206" y="412"/>
                </a:cubicBezTo>
                <a:cubicBezTo>
                  <a:pt x="208" y="410"/>
                  <a:pt x="209" y="408"/>
                  <a:pt x="211" y="406"/>
                </a:cubicBezTo>
                <a:cubicBezTo>
                  <a:pt x="215" y="401"/>
                  <a:pt x="218" y="398"/>
                  <a:pt x="220" y="393"/>
                </a:cubicBezTo>
                <a:cubicBezTo>
                  <a:pt x="225" y="379"/>
                  <a:pt x="217" y="362"/>
                  <a:pt x="209" y="347"/>
                </a:cubicBezTo>
                <a:cubicBezTo>
                  <a:pt x="207" y="343"/>
                  <a:pt x="205" y="339"/>
                  <a:pt x="203" y="335"/>
                </a:cubicBezTo>
                <a:cubicBezTo>
                  <a:pt x="202" y="331"/>
                  <a:pt x="199" y="331"/>
                  <a:pt x="198" y="331"/>
                </a:cubicBezTo>
                <a:cubicBezTo>
                  <a:pt x="194" y="331"/>
                  <a:pt x="190" y="333"/>
                  <a:pt x="188" y="336"/>
                </a:cubicBezTo>
                <a:cubicBezTo>
                  <a:pt x="187" y="339"/>
                  <a:pt x="185" y="342"/>
                  <a:pt x="187" y="347"/>
                </a:cubicBezTo>
                <a:cubicBezTo>
                  <a:pt x="188" y="349"/>
                  <a:pt x="189" y="351"/>
                  <a:pt x="191" y="353"/>
                </a:cubicBezTo>
                <a:cubicBezTo>
                  <a:pt x="196" y="364"/>
                  <a:pt x="203" y="378"/>
                  <a:pt x="199" y="390"/>
                </a:cubicBezTo>
                <a:cubicBezTo>
                  <a:pt x="197" y="395"/>
                  <a:pt x="193" y="399"/>
                  <a:pt x="189" y="403"/>
                </a:cubicBezTo>
                <a:cubicBezTo>
                  <a:pt x="187" y="405"/>
                  <a:pt x="185" y="407"/>
                  <a:pt x="184" y="409"/>
                </a:cubicBezTo>
                <a:cubicBezTo>
                  <a:pt x="180" y="414"/>
                  <a:pt x="178" y="420"/>
                  <a:pt x="176" y="426"/>
                </a:cubicBezTo>
                <a:lnTo>
                  <a:pt x="173" y="439"/>
                </a:lnTo>
                <a:lnTo>
                  <a:pt x="164" y="429"/>
                </a:lnTo>
                <a:cubicBezTo>
                  <a:pt x="147" y="410"/>
                  <a:pt x="137" y="385"/>
                  <a:pt x="133" y="357"/>
                </a:cubicBezTo>
                <a:cubicBezTo>
                  <a:pt x="132" y="354"/>
                  <a:pt x="131" y="351"/>
                  <a:pt x="126" y="351"/>
                </a:cubicBezTo>
                <a:cubicBezTo>
                  <a:pt x="123" y="351"/>
                  <a:pt x="119" y="353"/>
                  <a:pt x="117" y="355"/>
                </a:cubicBezTo>
                <a:cubicBezTo>
                  <a:pt x="115" y="358"/>
                  <a:pt x="114" y="361"/>
                  <a:pt x="114" y="364"/>
                </a:cubicBezTo>
                <a:cubicBezTo>
                  <a:pt x="114" y="365"/>
                  <a:pt x="115" y="366"/>
                  <a:pt x="115" y="368"/>
                </a:cubicBezTo>
                <a:cubicBezTo>
                  <a:pt x="115" y="369"/>
                  <a:pt x="115" y="370"/>
                  <a:pt x="116" y="370"/>
                </a:cubicBezTo>
                <a:lnTo>
                  <a:pt x="118" y="383"/>
                </a:lnTo>
                <a:lnTo>
                  <a:pt x="106" y="379"/>
                </a:lnTo>
                <a:cubicBezTo>
                  <a:pt x="89" y="373"/>
                  <a:pt x="67" y="362"/>
                  <a:pt x="64" y="333"/>
                </a:cubicBezTo>
                <a:cubicBezTo>
                  <a:pt x="61" y="312"/>
                  <a:pt x="72" y="291"/>
                  <a:pt x="82" y="272"/>
                </a:cubicBezTo>
                <a:cubicBezTo>
                  <a:pt x="86" y="266"/>
                  <a:pt x="89" y="260"/>
                  <a:pt x="91" y="255"/>
                </a:cubicBezTo>
                <a:cubicBezTo>
                  <a:pt x="102" y="231"/>
                  <a:pt x="106" y="211"/>
                  <a:pt x="94" y="188"/>
                </a:cubicBezTo>
                <a:cubicBezTo>
                  <a:pt x="92" y="185"/>
                  <a:pt x="90" y="184"/>
                  <a:pt x="87" y="184"/>
                </a:cubicBezTo>
                <a:cubicBezTo>
                  <a:pt x="84" y="184"/>
                  <a:pt x="80" y="186"/>
                  <a:pt x="78" y="189"/>
                </a:cubicBezTo>
                <a:cubicBezTo>
                  <a:pt x="76" y="192"/>
                  <a:pt x="76" y="195"/>
                  <a:pt x="78" y="199"/>
                </a:cubicBezTo>
                <a:cubicBezTo>
                  <a:pt x="83" y="209"/>
                  <a:pt x="84" y="221"/>
                  <a:pt x="81" y="236"/>
                </a:cubicBezTo>
                <a:lnTo>
                  <a:pt x="78" y="244"/>
                </a:lnTo>
                <a:lnTo>
                  <a:pt x="70" y="241"/>
                </a:lnTo>
                <a:lnTo>
                  <a:pt x="69" y="240"/>
                </a:lnTo>
                <a:cubicBezTo>
                  <a:pt x="61" y="236"/>
                  <a:pt x="53" y="232"/>
                  <a:pt x="45" y="228"/>
                </a:cubicBezTo>
                <a:cubicBezTo>
                  <a:pt x="44" y="228"/>
                  <a:pt x="43" y="227"/>
                  <a:pt x="42" y="227"/>
                </a:cubicBezTo>
                <a:cubicBezTo>
                  <a:pt x="35" y="224"/>
                  <a:pt x="24" y="218"/>
                  <a:pt x="23" y="207"/>
                </a:cubicBezTo>
                <a:cubicBezTo>
                  <a:pt x="23" y="202"/>
                  <a:pt x="25" y="198"/>
                  <a:pt x="27" y="193"/>
                </a:cubicBezTo>
                <a:cubicBezTo>
                  <a:pt x="28" y="192"/>
                  <a:pt x="29" y="190"/>
                  <a:pt x="29" y="190"/>
                </a:cubicBezTo>
                <a:cubicBezTo>
                  <a:pt x="36" y="170"/>
                  <a:pt x="30" y="153"/>
                  <a:pt x="20" y="134"/>
                </a:cubicBezTo>
                <a:cubicBezTo>
                  <a:pt x="19" y="130"/>
                  <a:pt x="16" y="129"/>
                  <a:pt x="14" y="129"/>
                </a:cubicBezTo>
                <a:cubicBezTo>
                  <a:pt x="10" y="129"/>
                  <a:pt x="6" y="131"/>
                  <a:pt x="4" y="135"/>
                </a:cubicBezTo>
                <a:cubicBezTo>
                  <a:pt x="2" y="138"/>
                  <a:pt x="2" y="141"/>
                  <a:pt x="4" y="144"/>
                </a:cubicBezTo>
                <a:cubicBezTo>
                  <a:pt x="15" y="165"/>
                  <a:pt x="13" y="177"/>
                  <a:pt x="4" y="198"/>
                </a:cubicBezTo>
                <a:cubicBezTo>
                  <a:pt x="1" y="206"/>
                  <a:pt x="0" y="213"/>
                  <a:pt x="3" y="220"/>
                </a:cubicBezTo>
                <a:cubicBezTo>
                  <a:pt x="12" y="237"/>
                  <a:pt x="35" y="246"/>
                  <a:pt x="55" y="255"/>
                </a:cubicBezTo>
                <a:cubicBezTo>
                  <a:pt x="58" y="256"/>
                  <a:pt x="61" y="257"/>
                  <a:pt x="63" y="259"/>
                </a:cubicBezTo>
                <a:lnTo>
                  <a:pt x="70" y="262"/>
                </a:lnTo>
                <a:lnTo>
                  <a:pt x="67" y="269"/>
                </a:lnTo>
                <a:cubicBezTo>
                  <a:pt x="65" y="272"/>
                  <a:pt x="64" y="275"/>
                  <a:pt x="62" y="279"/>
                </a:cubicBezTo>
                <a:cubicBezTo>
                  <a:pt x="50" y="301"/>
                  <a:pt x="38" y="324"/>
                  <a:pt x="42" y="343"/>
                </a:cubicBezTo>
                <a:cubicBezTo>
                  <a:pt x="50" y="380"/>
                  <a:pt x="87" y="395"/>
                  <a:pt x="122" y="404"/>
                </a:cubicBezTo>
                <a:lnTo>
                  <a:pt x="126" y="405"/>
                </a:lnTo>
                <a:lnTo>
                  <a:pt x="127" y="408"/>
                </a:lnTo>
                <a:cubicBezTo>
                  <a:pt x="138" y="432"/>
                  <a:pt x="156" y="452"/>
                  <a:pt x="177" y="466"/>
                </a:cubicBezTo>
                <a:cubicBezTo>
                  <a:pt x="193" y="477"/>
                  <a:pt x="210" y="482"/>
                  <a:pt x="229" y="488"/>
                </a:cubicBezTo>
                <a:lnTo>
                  <a:pt x="235" y="490"/>
                </a:lnTo>
                <a:cubicBezTo>
                  <a:pt x="284" y="504"/>
                  <a:pt x="297" y="529"/>
                  <a:pt x="305" y="573"/>
                </a:cubicBezTo>
                <a:cubicBezTo>
                  <a:pt x="306" y="575"/>
                  <a:pt x="306" y="577"/>
                  <a:pt x="307" y="578"/>
                </a:cubicBezTo>
                <a:lnTo>
                  <a:pt x="312" y="582"/>
                </a:lnTo>
                <a:lnTo>
                  <a:pt x="308" y="587"/>
                </a:lnTo>
                <a:cubicBezTo>
                  <a:pt x="269" y="639"/>
                  <a:pt x="238" y="696"/>
                  <a:pt x="275" y="767"/>
                </a:cubicBezTo>
                <a:cubicBezTo>
                  <a:pt x="276" y="770"/>
                  <a:pt x="279" y="771"/>
                  <a:pt x="282" y="771"/>
                </a:cubicBezTo>
                <a:cubicBezTo>
                  <a:pt x="285" y="771"/>
                  <a:pt x="289" y="769"/>
                  <a:pt x="291" y="766"/>
                </a:cubicBezTo>
                <a:cubicBezTo>
                  <a:pt x="293" y="763"/>
                  <a:pt x="293" y="759"/>
                  <a:pt x="291" y="756"/>
                </a:cubicBezTo>
                <a:cubicBezTo>
                  <a:pt x="250" y="677"/>
                  <a:pt x="317" y="601"/>
                  <a:pt x="353" y="559"/>
                </a:cubicBezTo>
                <a:cubicBezTo>
                  <a:pt x="371" y="539"/>
                  <a:pt x="390" y="517"/>
                  <a:pt x="406" y="492"/>
                </a:cubicBezTo>
                <a:lnTo>
                  <a:pt x="407" y="491"/>
                </a:lnTo>
                <a:lnTo>
                  <a:pt x="408" y="490"/>
                </a:lnTo>
                <a:cubicBezTo>
                  <a:pt x="409" y="490"/>
                  <a:pt x="410" y="489"/>
                  <a:pt x="410" y="488"/>
                </a:cubicBezTo>
                <a:lnTo>
                  <a:pt x="413" y="486"/>
                </a:lnTo>
                <a:lnTo>
                  <a:pt x="416" y="486"/>
                </a:lnTo>
                <a:cubicBezTo>
                  <a:pt x="454" y="485"/>
                  <a:pt x="500" y="479"/>
                  <a:pt x="519" y="438"/>
                </a:cubicBezTo>
                <a:cubicBezTo>
                  <a:pt x="527" y="422"/>
                  <a:pt x="531" y="405"/>
                  <a:pt x="536" y="386"/>
                </a:cubicBezTo>
                <a:cubicBezTo>
                  <a:pt x="540" y="371"/>
                  <a:pt x="544" y="355"/>
                  <a:pt x="550" y="340"/>
                </a:cubicBezTo>
                <a:cubicBezTo>
                  <a:pt x="557" y="322"/>
                  <a:pt x="569" y="309"/>
                  <a:pt x="581" y="296"/>
                </a:cubicBezTo>
                <a:cubicBezTo>
                  <a:pt x="587" y="289"/>
                  <a:pt x="593" y="282"/>
                  <a:pt x="599" y="274"/>
                </a:cubicBezTo>
                <a:cubicBezTo>
                  <a:pt x="601" y="272"/>
                  <a:pt x="601" y="269"/>
                  <a:pt x="600" y="267"/>
                </a:cubicBezTo>
                <a:cubicBezTo>
                  <a:pt x="599" y="264"/>
                  <a:pt x="594" y="261"/>
                  <a:pt x="590" y="261"/>
                </a:cubicBezTo>
                <a:cubicBezTo>
                  <a:pt x="586" y="261"/>
                  <a:pt x="584" y="263"/>
                  <a:pt x="582" y="266"/>
                </a:cubicBezTo>
                <a:cubicBezTo>
                  <a:pt x="576" y="273"/>
                  <a:pt x="570" y="279"/>
                  <a:pt x="563" y="285"/>
                </a:cubicBezTo>
                <a:cubicBezTo>
                  <a:pt x="557" y="291"/>
                  <a:pt x="551" y="297"/>
                  <a:pt x="546" y="304"/>
                </a:cubicBezTo>
                <a:cubicBezTo>
                  <a:pt x="538" y="316"/>
                  <a:pt x="533" y="330"/>
                  <a:pt x="528" y="344"/>
                </a:cubicBezTo>
                <a:lnTo>
                  <a:pt x="527" y="347"/>
                </a:lnTo>
                <a:cubicBezTo>
                  <a:pt x="523" y="357"/>
                  <a:pt x="520" y="369"/>
                  <a:pt x="517" y="379"/>
                </a:cubicBezTo>
                <a:cubicBezTo>
                  <a:pt x="514" y="391"/>
                  <a:pt x="511" y="402"/>
                  <a:pt x="506" y="413"/>
                </a:cubicBezTo>
                <a:cubicBezTo>
                  <a:pt x="491" y="455"/>
                  <a:pt x="462" y="464"/>
                  <a:pt x="435" y="466"/>
                </a:cubicBezTo>
                <a:lnTo>
                  <a:pt x="422" y="467"/>
                </a:lnTo>
                <a:lnTo>
                  <a:pt x="428" y="455"/>
                </a:lnTo>
                <a:cubicBezTo>
                  <a:pt x="434" y="443"/>
                  <a:pt x="438" y="433"/>
                  <a:pt x="442" y="422"/>
                </a:cubicBezTo>
                <a:cubicBezTo>
                  <a:pt x="458" y="376"/>
                  <a:pt x="474" y="324"/>
                  <a:pt x="457" y="279"/>
                </a:cubicBezTo>
                <a:cubicBezTo>
                  <a:pt x="456" y="276"/>
                  <a:pt x="455" y="274"/>
                  <a:pt x="454" y="271"/>
                </a:cubicBezTo>
                <a:cubicBezTo>
                  <a:pt x="446" y="250"/>
                  <a:pt x="441" y="238"/>
                  <a:pt x="451" y="211"/>
                </a:cubicBezTo>
                <a:cubicBezTo>
                  <a:pt x="454" y="205"/>
                  <a:pt x="457" y="199"/>
                  <a:pt x="460" y="193"/>
                </a:cubicBezTo>
                <a:cubicBezTo>
                  <a:pt x="462" y="190"/>
                  <a:pt x="464" y="186"/>
                  <a:pt x="466" y="182"/>
                </a:cubicBezTo>
                <a:cubicBezTo>
                  <a:pt x="474" y="164"/>
                  <a:pt x="479" y="148"/>
                  <a:pt x="478" y="128"/>
                </a:cubicBezTo>
                <a:cubicBezTo>
                  <a:pt x="477" y="121"/>
                  <a:pt x="471" y="119"/>
                  <a:pt x="467" y="119"/>
                </a:cubicBezTo>
                <a:cubicBezTo>
                  <a:pt x="464" y="119"/>
                  <a:pt x="462" y="120"/>
                  <a:pt x="460" y="121"/>
                </a:cubicBezTo>
                <a:cubicBezTo>
                  <a:pt x="459" y="123"/>
                  <a:pt x="458" y="125"/>
                  <a:pt x="458" y="127"/>
                </a:cubicBezTo>
                <a:cubicBezTo>
                  <a:pt x="460" y="151"/>
                  <a:pt x="450" y="171"/>
                  <a:pt x="441" y="191"/>
                </a:cubicBezTo>
                <a:cubicBezTo>
                  <a:pt x="430" y="212"/>
                  <a:pt x="420" y="233"/>
                  <a:pt x="426" y="256"/>
                </a:cubicBezTo>
                <a:cubicBezTo>
                  <a:pt x="428" y="264"/>
                  <a:pt x="431" y="271"/>
                  <a:pt x="435" y="278"/>
                </a:cubicBezTo>
                <a:cubicBezTo>
                  <a:pt x="440" y="289"/>
                  <a:pt x="446" y="301"/>
                  <a:pt x="446" y="318"/>
                </a:cubicBezTo>
                <a:cubicBezTo>
                  <a:pt x="446" y="333"/>
                  <a:pt x="442" y="349"/>
                  <a:pt x="439" y="363"/>
                </a:cubicBezTo>
                <a:cubicBezTo>
                  <a:pt x="438" y="366"/>
                  <a:pt x="437" y="368"/>
                  <a:pt x="437" y="371"/>
                </a:cubicBezTo>
                <a:cubicBezTo>
                  <a:pt x="430" y="398"/>
                  <a:pt x="422" y="422"/>
                  <a:pt x="412" y="444"/>
                </a:cubicBezTo>
                <a:lnTo>
                  <a:pt x="405" y="459"/>
                </a:lnTo>
                <a:lnTo>
                  <a:pt x="399" y="444"/>
                </a:lnTo>
                <a:cubicBezTo>
                  <a:pt x="390" y="423"/>
                  <a:pt x="379" y="408"/>
                  <a:pt x="366" y="398"/>
                </a:cubicBezTo>
                <a:cubicBezTo>
                  <a:pt x="359" y="392"/>
                  <a:pt x="351" y="388"/>
                  <a:pt x="343" y="384"/>
                </a:cubicBezTo>
                <a:cubicBezTo>
                  <a:pt x="330" y="377"/>
                  <a:pt x="317" y="369"/>
                  <a:pt x="307" y="357"/>
                </a:cubicBezTo>
                <a:cubicBezTo>
                  <a:pt x="303" y="353"/>
                  <a:pt x="300" y="348"/>
                  <a:pt x="297" y="342"/>
                </a:cubicBezTo>
                <a:lnTo>
                  <a:pt x="295" y="338"/>
                </a:lnTo>
                <a:lnTo>
                  <a:pt x="297" y="335"/>
                </a:lnTo>
                <a:lnTo>
                  <a:pt x="297" y="334"/>
                </a:lnTo>
                <a:cubicBezTo>
                  <a:pt x="298" y="334"/>
                  <a:pt x="298" y="334"/>
                  <a:pt x="298" y="334"/>
                </a:cubicBezTo>
                <a:cubicBezTo>
                  <a:pt x="308" y="310"/>
                  <a:pt x="323" y="290"/>
                  <a:pt x="343" y="274"/>
                </a:cubicBezTo>
                <a:cubicBezTo>
                  <a:pt x="350" y="268"/>
                  <a:pt x="358" y="264"/>
                  <a:pt x="366" y="260"/>
                </a:cubicBezTo>
                <a:cubicBezTo>
                  <a:pt x="374" y="256"/>
                  <a:pt x="382" y="252"/>
                  <a:pt x="389" y="247"/>
                </a:cubicBezTo>
                <a:cubicBezTo>
                  <a:pt x="403" y="235"/>
                  <a:pt x="402" y="223"/>
                  <a:pt x="402" y="208"/>
                </a:cubicBezTo>
                <a:cubicBezTo>
                  <a:pt x="402" y="196"/>
                  <a:pt x="401" y="183"/>
                  <a:pt x="407" y="170"/>
                </a:cubicBezTo>
                <a:cubicBezTo>
                  <a:pt x="409" y="166"/>
                  <a:pt x="408" y="162"/>
                  <a:pt x="407" y="160"/>
                </a:cubicBezTo>
                <a:cubicBezTo>
                  <a:pt x="405" y="157"/>
                  <a:pt x="401" y="154"/>
                  <a:pt x="397" y="154"/>
                </a:cubicBezTo>
                <a:cubicBezTo>
                  <a:pt x="395" y="154"/>
                  <a:pt x="393" y="156"/>
                  <a:pt x="391" y="159"/>
                </a:cubicBezTo>
                <a:cubicBezTo>
                  <a:pt x="386" y="170"/>
                  <a:pt x="386" y="177"/>
                  <a:pt x="385" y="188"/>
                </a:cubicBezTo>
                <a:cubicBezTo>
                  <a:pt x="385" y="192"/>
                  <a:pt x="385" y="195"/>
                  <a:pt x="385" y="199"/>
                </a:cubicBezTo>
                <a:cubicBezTo>
                  <a:pt x="384" y="214"/>
                  <a:pt x="382" y="227"/>
                  <a:pt x="366" y="238"/>
                </a:cubicBezTo>
                <a:cubicBezTo>
                  <a:pt x="362" y="241"/>
                  <a:pt x="357" y="243"/>
                  <a:pt x="352" y="246"/>
                </a:cubicBezTo>
                <a:cubicBezTo>
                  <a:pt x="348" y="248"/>
                  <a:pt x="344" y="250"/>
                  <a:pt x="340" y="252"/>
                </a:cubicBezTo>
                <a:cubicBezTo>
                  <a:pt x="324" y="263"/>
                  <a:pt x="310" y="276"/>
                  <a:pt x="298" y="294"/>
                </a:cubicBezTo>
                <a:lnTo>
                  <a:pt x="285" y="313"/>
                </a:lnTo>
                <a:lnTo>
                  <a:pt x="285" y="290"/>
                </a:lnTo>
                <a:cubicBezTo>
                  <a:pt x="285" y="286"/>
                  <a:pt x="285" y="282"/>
                  <a:pt x="285" y="279"/>
                </a:cubicBezTo>
                <a:cubicBezTo>
                  <a:pt x="286" y="251"/>
                  <a:pt x="293" y="224"/>
                  <a:pt x="298" y="198"/>
                </a:cubicBezTo>
                <a:cubicBezTo>
                  <a:pt x="302" y="183"/>
                  <a:pt x="305" y="168"/>
                  <a:pt x="308" y="152"/>
                </a:cubicBezTo>
                <a:cubicBezTo>
                  <a:pt x="309" y="145"/>
                  <a:pt x="310" y="138"/>
                  <a:pt x="311" y="130"/>
                </a:cubicBezTo>
                <a:cubicBezTo>
                  <a:pt x="311" y="124"/>
                  <a:pt x="309" y="117"/>
                  <a:pt x="316" y="113"/>
                </a:cubicBezTo>
                <a:cubicBezTo>
                  <a:pt x="316" y="113"/>
                  <a:pt x="317" y="112"/>
                  <a:pt x="318" y="112"/>
                </a:cubicBezTo>
                <a:close/>
              </a:path>
            </a:pathLst>
          </a:custGeom>
          <a:solidFill>
            <a:srgbClr val="0053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366" name="Freeform 2504"/>
          <p:cNvSpPr>
            <a:spLocks/>
          </p:cNvSpPr>
          <p:nvPr userDrawn="1"/>
        </p:nvSpPr>
        <p:spPr bwMode="auto">
          <a:xfrm>
            <a:off x="2344808" y="3814008"/>
            <a:ext cx="211354" cy="603431"/>
          </a:xfrm>
          <a:custGeom>
            <a:avLst/>
            <a:gdLst>
              <a:gd name="T0" fmla="*/ 350 w 357"/>
              <a:gd name="T1" fmla="*/ 826 h 1016"/>
              <a:gd name="T2" fmla="*/ 279 w 357"/>
              <a:gd name="T3" fmla="*/ 599 h 1016"/>
              <a:gd name="T4" fmla="*/ 237 w 357"/>
              <a:gd name="T5" fmla="*/ 527 h 1016"/>
              <a:gd name="T6" fmla="*/ 230 w 357"/>
              <a:gd name="T7" fmla="*/ 370 h 1016"/>
              <a:gd name="T8" fmla="*/ 252 w 357"/>
              <a:gd name="T9" fmla="*/ 212 h 1016"/>
              <a:gd name="T10" fmla="*/ 158 w 357"/>
              <a:gd name="T11" fmla="*/ 0 h 1016"/>
              <a:gd name="T12" fmla="*/ 171 w 357"/>
              <a:gd name="T13" fmla="*/ 99 h 1016"/>
              <a:gd name="T14" fmla="*/ 129 w 357"/>
              <a:gd name="T15" fmla="*/ 399 h 1016"/>
              <a:gd name="T16" fmla="*/ 18 w 357"/>
              <a:gd name="T17" fmla="*/ 592 h 1016"/>
              <a:gd name="T18" fmla="*/ 20 w 357"/>
              <a:gd name="T19" fmla="*/ 777 h 1016"/>
              <a:gd name="T20" fmla="*/ 82 w 357"/>
              <a:gd name="T21" fmla="*/ 916 h 1016"/>
              <a:gd name="T22" fmla="*/ 252 w 357"/>
              <a:gd name="T23" fmla="*/ 982 h 1016"/>
              <a:gd name="T24" fmla="*/ 350 w 357"/>
              <a:gd name="T25" fmla="*/ 826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7" h="1016">
                <a:moveTo>
                  <a:pt x="350" y="826"/>
                </a:moveTo>
                <a:cubicBezTo>
                  <a:pt x="357" y="745"/>
                  <a:pt x="323" y="667"/>
                  <a:pt x="279" y="599"/>
                </a:cubicBezTo>
                <a:cubicBezTo>
                  <a:pt x="264" y="576"/>
                  <a:pt x="248" y="553"/>
                  <a:pt x="237" y="527"/>
                </a:cubicBezTo>
                <a:cubicBezTo>
                  <a:pt x="217" y="478"/>
                  <a:pt x="221" y="422"/>
                  <a:pt x="230" y="370"/>
                </a:cubicBezTo>
                <a:cubicBezTo>
                  <a:pt x="238" y="318"/>
                  <a:pt x="252" y="265"/>
                  <a:pt x="252" y="212"/>
                </a:cubicBezTo>
                <a:cubicBezTo>
                  <a:pt x="251" y="133"/>
                  <a:pt x="216" y="54"/>
                  <a:pt x="158" y="0"/>
                </a:cubicBezTo>
                <a:cubicBezTo>
                  <a:pt x="152" y="33"/>
                  <a:pt x="163" y="66"/>
                  <a:pt x="171" y="99"/>
                </a:cubicBezTo>
                <a:cubicBezTo>
                  <a:pt x="194" y="200"/>
                  <a:pt x="179" y="309"/>
                  <a:pt x="129" y="399"/>
                </a:cubicBezTo>
                <a:cubicBezTo>
                  <a:pt x="93" y="464"/>
                  <a:pt x="40" y="521"/>
                  <a:pt x="18" y="592"/>
                </a:cubicBezTo>
                <a:cubicBezTo>
                  <a:pt x="0" y="652"/>
                  <a:pt x="6" y="716"/>
                  <a:pt x="20" y="777"/>
                </a:cubicBezTo>
                <a:cubicBezTo>
                  <a:pt x="32" y="826"/>
                  <a:pt x="51" y="875"/>
                  <a:pt x="82" y="916"/>
                </a:cubicBezTo>
                <a:cubicBezTo>
                  <a:pt x="121" y="967"/>
                  <a:pt x="188" y="1016"/>
                  <a:pt x="252" y="982"/>
                </a:cubicBezTo>
                <a:cubicBezTo>
                  <a:pt x="309" y="953"/>
                  <a:pt x="345" y="888"/>
                  <a:pt x="350" y="826"/>
                </a:cubicBezTo>
                <a:close/>
              </a:path>
            </a:pathLst>
          </a:custGeom>
          <a:solidFill>
            <a:srgbClr val="0053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367" name="Freeform 2505"/>
          <p:cNvSpPr>
            <a:spLocks/>
          </p:cNvSpPr>
          <p:nvPr userDrawn="1"/>
        </p:nvSpPr>
        <p:spPr bwMode="auto">
          <a:xfrm>
            <a:off x="2479584" y="3547518"/>
            <a:ext cx="176129" cy="836227"/>
          </a:xfrm>
          <a:custGeom>
            <a:avLst/>
            <a:gdLst>
              <a:gd name="T0" fmla="*/ 193 w 295"/>
              <a:gd name="T1" fmla="*/ 1347 h 1408"/>
              <a:gd name="T2" fmla="*/ 216 w 295"/>
              <a:gd name="T3" fmla="*/ 1227 h 1408"/>
              <a:gd name="T4" fmla="*/ 194 w 295"/>
              <a:gd name="T5" fmla="*/ 933 h 1408"/>
              <a:gd name="T6" fmla="*/ 237 w 295"/>
              <a:gd name="T7" fmla="*/ 771 h 1408"/>
              <a:gd name="T8" fmla="*/ 275 w 295"/>
              <a:gd name="T9" fmla="*/ 361 h 1408"/>
              <a:gd name="T10" fmla="*/ 218 w 295"/>
              <a:gd name="T11" fmla="*/ 165 h 1408"/>
              <a:gd name="T12" fmla="*/ 168 w 295"/>
              <a:gd name="T13" fmla="*/ 73 h 1408"/>
              <a:gd name="T14" fmla="*/ 104 w 295"/>
              <a:gd name="T15" fmla="*/ 0 h 1408"/>
              <a:gd name="T16" fmla="*/ 163 w 295"/>
              <a:gd name="T17" fmla="*/ 354 h 1408"/>
              <a:gd name="T18" fmla="*/ 107 w 295"/>
              <a:gd name="T19" fmla="*/ 706 h 1408"/>
              <a:gd name="T20" fmla="*/ 12 w 295"/>
              <a:gd name="T21" fmla="*/ 1046 h 1408"/>
              <a:gd name="T22" fmla="*/ 12 w 295"/>
              <a:gd name="T23" fmla="*/ 1238 h 1408"/>
              <a:gd name="T24" fmla="*/ 88 w 295"/>
              <a:gd name="T25" fmla="*/ 1393 h 1408"/>
              <a:gd name="T26" fmla="*/ 193 w 295"/>
              <a:gd name="T27" fmla="*/ 1347 h 1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1408">
                <a:moveTo>
                  <a:pt x="193" y="1347"/>
                </a:moveTo>
                <a:cubicBezTo>
                  <a:pt x="215" y="1312"/>
                  <a:pt x="218" y="1268"/>
                  <a:pt x="216" y="1227"/>
                </a:cubicBezTo>
                <a:cubicBezTo>
                  <a:pt x="211" y="1129"/>
                  <a:pt x="182" y="1031"/>
                  <a:pt x="194" y="933"/>
                </a:cubicBezTo>
                <a:cubicBezTo>
                  <a:pt x="201" y="877"/>
                  <a:pt x="221" y="825"/>
                  <a:pt x="237" y="771"/>
                </a:cubicBezTo>
                <a:cubicBezTo>
                  <a:pt x="278" y="639"/>
                  <a:pt x="295" y="498"/>
                  <a:pt x="275" y="361"/>
                </a:cubicBezTo>
                <a:cubicBezTo>
                  <a:pt x="265" y="293"/>
                  <a:pt x="246" y="227"/>
                  <a:pt x="218" y="165"/>
                </a:cubicBezTo>
                <a:cubicBezTo>
                  <a:pt x="204" y="133"/>
                  <a:pt x="187" y="102"/>
                  <a:pt x="168" y="73"/>
                </a:cubicBezTo>
                <a:cubicBezTo>
                  <a:pt x="156" y="55"/>
                  <a:pt x="126" y="0"/>
                  <a:pt x="104" y="0"/>
                </a:cubicBezTo>
                <a:cubicBezTo>
                  <a:pt x="131" y="120"/>
                  <a:pt x="168" y="230"/>
                  <a:pt x="163" y="354"/>
                </a:cubicBezTo>
                <a:cubicBezTo>
                  <a:pt x="157" y="473"/>
                  <a:pt x="139" y="591"/>
                  <a:pt x="107" y="706"/>
                </a:cubicBezTo>
                <a:cubicBezTo>
                  <a:pt x="75" y="819"/>
                  <a:pt x="31" y="930"/>
                  <a:pt x="12" y="1046"/>
                </a:cubicBezTo>
                <a:cubicBezTo>
                  <a:pt x="2" y="1109"/>
                  <a:pt x="0" y="1175"/>
                  <a:pt x="12" y="1238"/>
                </a:cubicBezTo>
                <a:cubicBezTo>
                  <a:pt x="20" y="1283"/>
                  <a:pt x="40" y="1375"/>
                  <a:pt x="88" y="1393"/>
                </a:cubicBezTo>
                <a:cubicBezTo>
                  <a:pt x="126" y="1408"/>
                  <a:pt x="174" y="1378"/>
                  <a:pt x="193" y="1347"/>
                </a:cubicBezTo>
                <a:close/>
              </a:path>
            </a:pathLst>
          </a:custGeom>
          <a:solidFill>
            <a:srgbClr val="0082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368" name="Freeform 2506"/>
          <p:cNvSpPr>
            <a:spLocks/>
          </p:cNvSpPr>
          <p:nvPr userDrawn="1"/>
        </p:nvSpPr>
        <p:spPr bwMode="auto">
          <a:xfrm>
            <a:off x="2713911" y="3552111"/>
            <a:ext cx="125587" cy="699920"/>
          </a:xfrm>
          <a:custGeom>
            <a:avLst/>
            <a:gdLst>
              <a:gd name="T0" fmla="*/ 165 w 211"/>
              <a:gd name="T1" fmla="*/ 859 h 1180"/>
              <a:gd name="T2" fmla="*/ 154 w 211"/>
              <a:gd name="T3" fmla="*/ 777 h 1180"/>
              <a:gd name="T4" fmla="*/ 191 w 211"/>
              <a:gd name="T5" fmla="*/ 607 h 1180"/>
              <a:gd name="T6" fmla="*/ 172 w 211"/>
              <a:gd name="T7" fmla="*/ 484 h 1180"/>
              <a:gd name="T8" fmla="*/ 194 w 211"/>
              <a:gd name="T9" fmla="*/ 334 h 1180"/>
              <a:gd name="T10" fmla="*/ 209 w 211"/>
              <a:gd name="T11" fmla="*/ 254 h 1180"/>
              <a:gd name="T12" fmla="*/ 190 w 211"/>
              <a:gd name="T13" fmla="*/ 192 h 1180"/>
              <a:gd name="T14" fmla="*/ 142 w 211"/>
              <a:gd name="T15" fmla="*/ 0 h 1180"/>
              <a:gd name="T16" fmla="*/ 105 w 211"/>
              <a:gd name="T17" fmla="*/ 53 h 1180"/>
              <a:gd name="T18" fmla="*/ 76 w 211"/>
              <a:gd name="T19" fmla="*/ 404 h 1180"/>
              <a:gd name="T20" fmla="*/ 34 w 211"/>
              <a:gd name="T21" fmla="*/ 531 h 1180"/>
              <a:gd name="T22" fmla="*/ 55 w 211"/>
              <a:gd name="T23" fmla="*/ 808 h 1180"/>
              <a:gd name="T24" fmla="*/ 19 w 211"/>
              <a:gd name="T25" fmla="*/ 963 h 1180"/>
              <a:gd name="T26" fmla="*/ 22 w 211"/>
              <a:gd name="T27" fmla="*/ 1119 h 1180"/>
              <a:gd name="T28" fmla="*/ 97 w 211"/>
              <a:gd name="T29" fmla="*/ 1168 h 1180"/>
              <a:gd name="T30" fmla="*/ 152 w 211"/>
              <a:gd name="T31" fmla="*/ 1081 h 1180"/>
              <a:gd name="T32" fmla="*/ 165 w 211"/>
              <a:gd name="T33" fmla="*/ 859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1" h="1180">
                <a:moveTo>
                  <a:pt x="165" y="859"/>
                </a:moveTo>
                <a:cubicBezTo>
                  <a:pt x="160" y="832"/>
                  <a:pt x="153" y="805"/>
                  <a:pt x="154" y="777"/>
                </a:cubicBezTo>
                <a:cubicBezTo>
                  <a:pt x="156" y="719"/>
                  <a:pt x="189" y="665"/>
                  <a:pt x="191" y="607"/>
                </a:cubicBezTo>
                <a:cubicBezTo>
                  <a:pt x="192" y="566"/>
                  <a:pt x="176" y="526"/>
                  <a:pt x="172" y="484"/>
                </a:cubicBezTo>
                <a:cubicBezTo>
                  <a:pt x="167" y="434"/>
                  <a:pt x="179" y="383"/>
                  <a:pt x="194" y="334"/>
                </a:cubicBezTo>
                <a:cubicBezTo>
                  <a:pt x="202" y="308"/>
                  <a:pt x="211" y="281"/>
                  <a:pt x="209" y="254"/>
                </a:cubicBezTo>
                <a:cubicBezTo>
                  <a:pt x="207" y="232"/>
                  <a:pt x="198" y="212"/>
                  <a:pt x="190" y="192"/>
                </a:cubicBezTo>
                <a:cubicBezTo>
                  <a:pt x="165" y="131"/>
                  <a:pt x="149" y="66"/>
                  <a:pt x="142" y="0"/>
                </a:cubicBezTo>
                <a:cubicBezTo>
                  <a:pt x="121" y="9"/>
                  <a:pt x="111" y="32"/>
                  <a:pt x="105" y="53"/>
                </a:cubicBezTo>
                <a:cubicBezTo>
                  <a:pt x="71" y="166"/>
                  <a:pt x="109" y="291"/>
                  <a:pt x="76" y="404"/>
                </a:cubicBezTo>
                <a:cubicBezTo>
                  <a:pt x="64" y="447"/>
                  <a:pt x="42" y="487"/>
                  <a:pt x="34" y="531"/>
                </a:cubicBezTo>
                <a:cubicBezTo>
                  <a:pt x="16" y="623"/>
                  <a:pt x="61" y="715"/>
                  <a:pt x="55" y="808"/>
                </a:cubicBezTo>
                <a:cubicBezTo>
                  <a:pt x="52" y="861"/>
                  <a:pt x="32" y="912"/>
                  <a:pt x="19" y="963"/>
                </a:cubicBezTo>
                <a:cubicBezTo>
                  <a:pt x="6" y="1014"/>
                  <a:pt x="0" y="1071"/>
                  <a:pt x="22" y="1119"/>
                </a:cubicBezTo>
                <a:cubicBezTo>
                  <a:pt x="33" y="1144"/>
                  <a:pt x="66" y="1180"/>
                  <a:pt x="97" y="1168"/>
                </a:cubicBezTo>
                <a:cubicBezTo>
                  <a:pt x="124" y="1158"/>
                  <a:pt x="143" y="1105"/>
                  <a:pt x="152" y="1081"/>
                </a:cubicBezTo>
                <a:cubicBezTo>
                  <a:pt x="178" y="1010"/>
                  <a:pt x="178" y="932"/>
                  <a:pt x="165" y="859"/>
                </a:cubicBezTo>
                <a:close/>
              </a:path>
            </a:pathLst>
          </a:custGeom>
          <a:solidFill>
            <a:srgbClr val="0082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369" name="Freeform 2507"/>
          <p:cNvSpPr>
            <a:spLocks/>
          </p:cNvSpPr>
          <p:nvPr userDrawn="1"/>
        </p:nvSpPr>
        <p:spPr bwMode="auto">
          <a:xfrm>
            <a:off x="2234535" y="4060586"/>
            <a:ext cx="136309" cy="382888"/>
          </a:xfrm>
          <a:custGeom>
            <a:avLst/>
            <a:gdLst>
              <a:gd name="T0" fmla="*/ 222 w 227"/>
              <a:gd name="T1" fmla="*/ 524 h 645"/>
              <a:gd name="T2" fmla="*/ 177 w 227"/>
              <a:gd name="T3" fmla="*/ 380 h 645"/>
              <a:gd name="T4" fmla="*/ 151 w 227"/>
              <a:gd name="T5" fmla="*/ 335 h 645"/>
              <a:gd name="T6" fmla="*/ 146 w 227"/>
              <a:gd name="T7" fmla="*/ 235 h 645"/>
              <a:gd name="T8" fmla="*/ 160 w 227"/>
              <a:gd name="T9" fmla="*/ 135 h 645"/>
              <a:gd name="T10" fmla="*/ 101 w 227"/>
              <a:gd name="T11" fmla="*/ 0 h 645"/>
              <a:gd name="T12" fmla="*/ 109 w 227"/>
              <a:gd name="T13" fmla="*/ 63 h 645"/>
              <a:gd name="T14" fmla="*/ 82 w 227"/>
              <a:gd name="T15" fmla="*/ 254 h 645"/>
              <a:gd name="T16" fmla="*/ 12 w 227"/>
              <a:gd name="T17" fmla="*/ 376 h 645"/>
              <a:gd name="T18" fmla="*/ 13 w 227"/>
              <a:gd name="T19" fmla="*/ 493 h 645"/>
              <a:gd name="T20" fmla="*/ 52 w 227"/>
              <a:gd name="T21" fmla="*/ 581 h 645"/>
              <a:gd name="T22" fmla="*/ 160 w 227"/>
              <a:gd name="T23" fmla="*/ 624 h 645"/>
              <a:gd name="T24" fmla="*/ 222 w 227"/>
              <a:gd name="T25" fmla="*/ 524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645">
                <a:moveTo>
                  <a:pt x="222" y="524"/>
                </a:moveTo>
                <a:cubicBezTo>
                  <a:pt x="227" y="473"/>
                  <a:pt x="205" y="423"/>
                  <a:pt x="177" y="380"/>
                </a:cubicBezTo>
                <a:cubicBezTo>
                  <a:pt x="168" y="366"/>
                  <a:pt x="158" y="351"/>
                  <a:pt x="151" y="335"/>
                </a:cubicBezTo>
                <a:cubicBezTo>
                  <a:pt x="138" y="304"/>
                  <a:pt x="140" y="268"/>
                  <a:pt x="146" y="235"/>
                </a:cubicBezTo>
                <a:cubicBezTo>
                  <a:pt x="152" y="202"/>
                  <a:pt x="160" y="169"/>
                  <a:pt x="160" y="135"/>
                </a:cubicBezTo>
                <a:cubicBezTo>
                  <a:pt x="160" y="84"/>
                  <a:pt x="138" y="35"/>
                  <a:pt x="101" y="0"/>
                </a:cubicBezTo>
                <a:cubicBezTo>
                  <a:pt x="97" y="21"/>
                  <a:pt x="104" y="42"/>
                  <a:pt x="109" y="63"/>
                </a:cubicBezTo>
                <a:cubicBezTo>
                  <a:pt x="124" y="127"/>
                  <a:pt x="114" y="196"/>
                  <a:pt x="82" y="254"/>
                </a:cubicBezTo>
                <a:cubicBezTo>
                  <a:pt x="60" y="295"/>
                  <a:pt x="26" y="331"/>
                  <a:pt x="12" y="376"/>
                </a:cubicBezTo>
                <a:cubicBezTo>
                  <a:pt x="0" y="414"/>
                  <a:pt x="4" y="455"/>
                  <a:pt x="13" y="493"/>
                </a:cubicBezTo>
                <a:cubicBezTo>
                  <a:pt x="21" y="525"/>
                  <a:pt x="33" y="556"/>
                  <a:pt x="52" y="581"/>
                </a:cubicBezTo>
                <a:cubicBezTo>
                  <a:pt x="77" y="614"/>
                  <a:pt x="120" y="645"/>
                  <a:pt x="160" y="624"/>
                </a:cubicBezTo>
                <a:cubicBezTo>
                  <a:pt x="196" y="605"/>
                  <a:pt x="219" y="564"/>
                  <a:pt x="222" y="524"/>
                </a:cubicBezTo>
                <a:close/>
              </a:path>
            </a:pathLst>
          </a:custGeom>
          <a:solidFill>
            <a:srgbClr val="0053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370" name="Freeform 2508"/>
          <p:cNvSpPr>
            <a:spLocks/>
          </p:cNvSpPr>
          <p:nvPr userDrawn="1"/>
        </p:nvSpPr>
        <p:spPr bwMode="auto">
          <a:xfrm>
            <a:off x="2314175" y="3907432"/>
            <a:ext cx="111804" cy="531449"/>
          </a:xfrm>
          <a:custGeom>
            <a:avLst/>
            <a:gdLst>
              <a:gd name="T0" fmla="*/ 123 w 187"/>
              <a:gd name="T1" fmla="*/ 855 h 894"/>
              <a:gd name="T2" fmla="*/ 137 w 187"/>
              <a:gd name="T3" fmla="*/ 779 h 894"/>
              <a:gd name="T4" fmla="*/ 123 w 187"/>
              <a:gd name="T5" fmla="*/ 592 h 894"/>
              <a:gd name="T6" fmla="*/ 151 w 187"/>
              <a:gd name="T7" fmla="*/ 490 h 894"/>
              <a:gd name="T8" fmla="*/ 175 w 187"/>
              <a:gd name="T9" fmla="*/ 229 h 894"/>
              <a:gd name="T10" fmla="*/ 139 w 187"/>
              <a:gd name="T11" fmla="*/ 105 h 894"/>
              <a:gd name="T12" fmla="*/ 107 w 187"/>
              <a:gd name="T13" fmla="*/ 46 h 894"/>
              <a:gd name="T14" fmla="*/ 66 w 187"/>
              <a:gd name="T15" fmla="*/ 0 h 894"/>
              <a:gd name="T16" fmla="*/ 103 w 187"/>
              <a:gd name="T17" fmla="*/ 225 h 894"/>
              <a:gd name="T18" fmla="*/ 68 w 187"/>
              <a:gd name="T19" fmla="*/ 448 h 894"/>
              <a:gd name="T20" fmla="*/ 8 w 187"/>
              <a:gd name="T21" fmla="*/ 664 h 894"/>
              <a:gd name="T22" fmla="*/ 8 w 187"/>
              <a:gd name="T23" fmla="*/ 786 h 894"/>
              <a:gd name="T24" fmla="*/ 56 w 187"/>
              <a:gd name="T25" fmla="*/ 884 h 894"/>
              <a:gd name="T26" fmla="*/ 123 w 187"/>
              <a:gd name="T27" fmla="*/ 855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7" h="894">
                <a:moveTo>
                  <a:pt x="123" y="855"/>
                </a:moveTo>
                <a:cubicBezTo>
                  <a:pt x="137" y="833"/>
                  <a:pt x="139" y="805"/>
                  <a:pt x="137" y="779"/>
                </a:cubicBezTo>
                <a:cubicBezTo>
                  <a:pt x="134" y="716"/>
                  <a:pt x="116" y="654"/>
                  <a:pt x="123" y="592"/>
                </a:cubicBezTo>
                <a:cubicBezTo>
                  <a:pt x="128" y="557"/>
                  <a:pt x="141" y="523"/>
                  <a:pt x="151" y="490"/>
                </a:cubicBezTo>
                <a:cubicBezTo>
                  <a:pt x="176" y="406"/>
                  <a:pt x="187" y="316"/>
                  <a:pt x="175" y="229"/>
                </a:cubicBezTo>
                <a:cubicBezTo>
                  <a:pt x="169" y="186"/>
                  <a:pt x="157" y="144"/>
                  <a:pt x="139" y="105"/>
                </a:cubicBezTo>
                <a:cubicBezTo>
                  <a:pt x="130" y="84"/>
                  <a:pt x="119" y="65"/>
                  <a:pt x="107" y="46"/>
                </a:cubicBezTo>
                <a:cubicBezTo>
                  <a:pt x="99" y="35"/>
                  <a:pt x="80" y="0"/>
                  <a:pt x="66" y="0"/>
                </a:cubicBezTo>
                <a:cubicBezTo>
                  <a:pt x="83" y="76"/>
                  <a:pt x="107" y="146"/>
                  <a:pt x="103" y="225"/>
                </a:cubicBezTo>
                <a:cubicBezTo>
                  <a:pt x="100" y="300"/>
                  <a:pt x="88" y="375"/>
                  <a:pt x="68" y="448"/>
                </a:cubicBezTo>
                <a:cubicBezTo>
                  <a:pt x="48" y="520"/>
                  <a:pt x="20" y="590"/>
                  <a:pt x="8" y="664"/>
                </a:cubicBezTo>
                <a:cubicBezTo>
                  <a:pt x="2" y="704"/>
                  <a:pt x="0" y="746"/>
                  <a:pt x="8" y="786"/>
                </a:cubicBezTo>
                <a:cubicBezTo>
                  <a:pt x="13" y="814"/>
                  <a:pt x="26" y="873"/>
                  <a:pt x="56" y="884"/>
                </a:cubicBezTo>
                <a:cubicBezTo>
                  <a:pt x="80" y="894"/>
                  <a:pt x="111" y="875"/>
                  <a:pt x="123" y="855"/>
                </a:cubicBezTo>
                <a:close/>
              </a:path>
            </a:pathLst>
          </a:custGeom>
          <a:solidFill>
            <a:srgbClr val="0082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371" name="Freeform 2509"/>
          <p:cNvSpPr>
            <a:spLocks/>
          </p:cNvSpPr>
          <p:nvPr userDrawn="1"/>
        </p:nvSpPr>
        <p:spPr bwMode="auto">
          <a:xfrm>
            <a:off x="2403005" y="3977883"/>
            <a:ext cx="79641" cy="445682"/>
          </a:xfrm>
          <a:custGeom>
            <a:avLst/>
            <a:gdLst>
              <a:gd name="T0" fmla="*/ 104 w 134"/>
              <a:gd name="T1" fmla="*/ 545 h 749"/>
              <a:gd name="T2" fmla="*/ 98 w 134"/>
              <a:gd name="T3" fmla="*/ 493 h 749"/>
              <a:gd name="T4" fmla="*/ 121 w 134"/>
              <a:gd name="T5" fmla="*/ 385 h 749"/>
              <a:gd name="T6" fmla="*/ 109 w 134"/>
              <a:gd name="T7" fmla="*/ 307 h 749"/>
              <a:gd name="T8" fmla="*/ 123 w 134"/>
              <a:gd name="T9" fmla="*/ 212 h 749"/>
              <a:gd name="T10" fmla="*/ 132 w 134"/>
              <a:gd name="T11" fmla="*/ 161 h 749"/>
              <a:gd name="T12" fmla="*/ 120 w 134"/>
              <a:gd name="T13" fmla="*/ 122 h 749"/>
              <a:gd name="T14" fmla="*/ 90 w 134"/>
              <a:gd name="T15" fmla="*/ 0 h 749"/>
              <a:gd name="T16" fmla="*/ 66 w 134"/>
              <a:gd name="T17" fmla="*/ 34 h 749"/>
              <a:gd name="T18" fmla="*/ 48 w 134"/>
              <a:gd name="T19" fmla="*/ 256 h 749"/>
              <a:gd name="T20" fmla="*/ 21 w 134"/>
              <a:gd name="T21" fmla="*/ 337 h 749"/>
              <a:gd name="T22" fmla="*/ 35 w 134"/>
              <a:gd name="T23" fmla="*/ 513 h 749"/>
              <a:gd name="T24" fmla="*/ 12 w 134"/>
              <a:gd name="T25" fmla="*/ 611 h 749"/>
              <a:gd name="T26" fmla="*/ 13 w 134"/>
              <a:gd name="T27" fmla="*/ 710 h 749"/>
              <a:gd name="T28" fmla="*/ 61 w 134"/>
              <a:gd name="T29" fmla="*/ 741 h 749"/>
              <a:gd name="T30" fmla="*/ 96 w 134"/>
              <a:gd name="T31" fmla="*/ 686 h 749"/>
              <a:gd name="T32" fmla="*/ 104 w 134"/>
              <a:gd name="T33" fmla="*/ 545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749">
                <a:moveTo>
                  <a:pt x="104" y="545"/>
                </a:moveTo>
                <a:cubicBezTo>
                  <a:pt x="101" y="528"/>
                  <a:pt x="97" y="511"/>
                  <a:pt x="98" y="493"/>
                </a:cubicBezTo>
                <a:cubicBezTo>
                  <a:pt x="99" y="456"/>
                  <a:pt x="120" y="422"/>
                  <a:pt x="121" y="385"/>
                </a:cubicBezTo>
                <a:cubicBezTo>
                  <a:pt x="121" y="359"/>
                  <a:pt x="111" y="334"/>
                  <a:pt x="109" y="307"/>
                </a:cubicBezTo>
                <a:cubicBezTo>
                  <a:pt x="106" y="275"/>
                  <a:pt x="114" y="243"/>
                  <a:pt x="123" y="212"/>
                </a:cubicBezTo>
                <a:cubicBezTo>
                  <a:pt x="128" y="196"/>
                  <a:pt x="134" y="179"/>
                  <a:pt x="132" y="161"/>
                </a:cubicBezTo>
                <a:cubicBezTo>
                  <a:pt x="131" y="148"/>
                  <a:pt x="125" y="135"/>
                  <a:pt x="120" y="122"/>
                </a:cubicBezTo>
                <a:cubicBezTo>
                  <a:pt x="104" y="83"/>
                  <a:pt x="94" y="42"/>
                  <a:pt x="90" y="0"/>
                </a:cubicBezTo>
                <a:cubicBezTo>
                  <a:pt x="77" y="6"/>
                  <a:pt x="70" y="20"/>
                  <a:pt x="66" y="34"/>
                </a:cubicBezTo>
                <a:cubicBezTo>
                  <a:pt x="45" y="106"/>
                  <a:pt x="69" y="185"/>
                  <a:pt x="48" y="256"/>
                </a:cubicBezTo>
                <a:cubicBezTo>
                  <a:pt x="40" y="284"/>
                  <a:pt x="26" y="309"/>
                  <a:pt x="21" y="337"/>
                </a:cubicBezTo>
                <a:cubicBezTo>
                  <a:pt x="10" y="395"/>
                  <a:pt x="38" y="454"/>
                  <a:pt x="35" y="513"/>
                </a:cubicBezTo>
                <a:cubicBezTo>
                  <a:pt x="33" y="547"/>
                  <a:pt x="20" y="579"/>
                  <a:pt x="12" y="611"/>
                </a:cubicBezTo>
                <a:cubicBezTo>
                  <a:pt x="4" y="644"/>
                  <a:pt x="0" y="679"/>
                  <a:pt x="13" y="710"/>
                </a:cubicBezTo>
                <a:cubicBezTo>
                  <a:pt x="21" y="726"/>
                  <a:pt x="41" y="749"/>
                  <a:pt x="61" y="741"/>
                </a:cubicBezTo>
                <a:cubicBezTo>
                  <a:pt x="78" y="735"/>
                  <a:pt x="91" y="701"/>
                  <a:pt x="96" y="686"/>
                </a:cubicBezTo>
                <a:cubicBezTo>
                  <a:pt x="113" y="641"/>
                  <a:pt x="113" y="592"/>
                  <a:pt x="104" y="545"/>
                </a:cubicBezTo>
                <a:close/>
              </a:path>
            </a:pathLst>
          </a:custGeom>
          <a:solidFill>
            <a:srgbClr val="0082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372" name="Freeform 2510"/>
          <p:cNvSpPr>
            <a:spLocks/>
          </p:cNvSpPr>
          <p:nvPr userDrawn="1"/>
        </p:nvSpPr>
        <p:spPr bwMode="auto">
          <a:xfrm>
            <a:off x="2577604" y="4124911"/>
            <a:ext cx="231265" cy="240454"/>
          </a:xfrm>
          <a:custGeom>
            <a:avLst/>
            <a:gdLst>
              <a:gd name="T0" fmla="*/ 317 w 386"/>
              <a:gd name="T1" fmla="*/ 30 h 404"/>
              <a:gd name="T2" fmla="*/ 260 w 386"/>
              <a:gd name="T3" fmla="*/ 10 h 404"/>
              <a:gd name="T4" fmla="*/ 116 w 386"/>
              <a:gd name="T5" fmla="*/ 53 h 404"/>
              <a:gd name="T6" fmla="*/ 45 w 386"/>
              <a:gd name="T7" fmla="*/ 207 h 404"/>
              <a:gd name="T8" fmla="*/ 10 w 386"/>
              <a:gd name="T9" fmla="*/ 343 h 404"/>
              <a:gd name="T10" fmla="*/ 0 w 386"/>
              <a:gd name="T11" fmla="*/ 404 h 404"/>
              <a:gd name="T12" fmla="*/ 255 w 386"/>
              <a:gd name="T13" fmla="*/ 321 h 404"/>
              <a:gd name="T14" fmla="*/ 334 w 386"/>
              <a:gd name="T15" fmla="*/ 276 h 404"/>
              <a:gd name="T16" fmla="*/ 361 w 386"/>
              <a:gd name="T17" fmla="*/ 220 h 404"/>
              <a:gd name="T18" fmla="*/ 386 w 386"/>
              <a:gd name="T19" fmla="*/ 92 h 404"/>
              <a:gd name="T20" fmla="*/ 317 w 386"/>
              <a:gd name="T21" fmla="*/ 3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6" h="404">
                <a:moveTo>
                  <a:pt x="317" y="30"/>
                </a:moveTo>
                <a:cubicBezTo>
                  <a:pt x="298" y="22"/>
                  <a:pt x="280" y="14"/>
                  <a:pt x="260" y="10"/>
                </a:cubicBezTo>
                <a:cubicBezTo>
                  <a:pt x="209" y="0"/>
                  <a:pt x="153" y="16"/>
                  <a:pt x="116" y="53"/>
                </a:cubicBezTo>
                <a:cubicBezTo>
                  <a:pt x="75" y="93"/>
                  <a:pt x="59" y="151"/>
                  <a:pt x="45" y="207"/>
                </a:cubicBezTo>
                <a:cubicBezTo>
                  <a:pt x="34" y="252"/>
                  <a:pt x="22" y="298"/>
                  <a:pt x="10" y="343"/>
                </a:cubicBezTo>
                <a:cubicBezTo>
                  <a:pt x="5" y="363"/>
                  <a:pt x="0" y="384"/>
                  <a:pt x="0" y="404"/>
                </a:cubicBezTo>
                <a:cubicBezTo>
                  <a:pt x="85" y="379"/>
                  <a:pt x="171" y="351"/>
                  <a:pt x="255" y="321"/>
                </a:cubicBezTo>
                <a:cubicBezTo>
                  <a:pt x="284" y="311"/>
                  <a:pt x="314" y="299"/>
                  <a:pt x="334" y="276"/>
                </a:cubicBezTo>
                <a:cubicBezTo>
                  <a:pt x="347" y="260"/>
                  <a:pt x="355" y="240"/>
                  <a:pt x="361" y="220"/>
                </a:cubicBezTo>
                <a:cubicBezTo>
                  <a:pt x="373" y="180"/>
                  <a:pt x="386" y="134"/>
                  <a:pt x="386" y="92"/>
                </a:cubicBezTo>
                <a:cubicBezTo>
                  <a:pt x="385" y="57"/>
                  <a:pt x="345" y="42"/>
                  <a:pt x="317" y="30"/>
                </a:cubicBezTo>
                <a:close/>
              </a:path>
            </a:pathLst>
          </a:custGeom>
          <a:solidFill>
            <a:srgbClr val="0082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373" name="Freeform 2511"/>
          <p:cNvSpPr>
            <a:spLocks/>
          </p:cNvSpPr>
          <p:nvPr userDrawn="1"/>
        </p:nvSpPr>
        <p:spPr bwMode="auto">
          <a:xfrm>
            <a:off x="1756691" y="3814008"/>
            <a:ext cx="212886" cy="603431"/>
          </a:xfrm>
          <a:custGeom>
            <a:avLst/>
            <a:gdLst>
              <a:gd name="T0" fmla="*/ 7 w 357"/>
              <a:gd name="T1" fmla="*/ 826 h 1016"/>
              <a:gd name="T2" fmla="*/ 78 w 357"/>
              <a:gd name="T3" fmla="*/ 599 h 1016"/>
              <a:gd name="T4" fmla="*/ 119 w 357"/>
              <a:gd name="T5" fmla="*/ 527 h 1016"/>
              <a:gd name="T6" fmla="*/ 127 w 357"/>
              <a:gd name="T7" fmla="*/ 370 h 1016"/>
              <a:gd name="T8" fmla="*/ 105 w 357"/>
              <a:gd name="T9" fmla="*/ 212 h 1016"/>
              <a:gd name="T10" fmla="*/ 198 w 357"/>
              <a:gd name="T11" fmla="*/ 0 h 1016"/>
              <a:gd name="T12" fmla="*/ 186 w 357"/>
              <a:gd name="T13" fmla="*/ 99 h 1016"/>
              <a:gd name="T14" fmla="*/ 227 w 357"/>
              <a:gd name="T15" fmla="*/ 399 h 1016"/>
              <a:gd name="T16" fmla="*/ 338 w 357"/>
              <a:gd name="T17" fmla="*/ 592 h 1016"/>
              <a:gd name="T18" fmla="*/ 336 w 357"/>
              <a:gd name="T19" fmla="*/ 777 h 1016"/>
              <a:gd name="T20" fmla="*/ 275 w 357"/>
              <a:gd name="T21" fmla="*/ 916 h 1016"/>
              <a:gd name="T22" fmla="*/ 105 w 357"/>
              <a:gd name="T23" fmla="*/ 982 h 1016"/>
              <a:gd name="T24" fmla="*/ 7 w 357"/>
              <a:gd name="T25" fmla="*/ 826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7" h="1016">
                <a:moveTo>
                  <a:pt x="7" y="826"/>
                </a:moveTo>
                <a:cubicBezTo>
                  <a:pt x="0" y="745"/>
                  <a:pt x="34" y="667"/>
                  <a:pt x="78" y="599"/>
                </a:cubicBezTo>
                <a:cubicBezTo>
                  <a:pt x="93" y="576"/>
                  <a:pt x="109" y="553"/>
                  <a:pt x="119" y="527"/>
                </a:cubicBezTo>
                <a:cubicBezTo>
                  <a:pt x="139" y="478"/>
                  <a:pt x="136" y="422"/>
                  <a:pt x="127" y="370"/>
                </a:cubicBezTo>
                <a:cubicBezTo>
                  <a:pt x="118" y="318"/>
                  <a:pt x="104" y="265"/>
                  <a:pt x="105" y="212"/>
                </a:cubicBezTo>
                <a:cubicBezTo>
                  <a:pt x="106" y="133"/>
                  <a:pt x="140" y="54"/>
                  <a:pt x="198" y="0"/>
                </a:cubicBezTo>
                <a:cubicBezTo>
                  <a:pt x="205" y="33"/>
                  <a:pt x="193" y="66"/>
                  <a:pt x="186" y="99"/>
                </a:cubicBezTo>
                <a:cubicBezTo>
                  <a:pt x="162" y="200"/>
                  <a:pt x="178" y="309"/>
                  <a:pt x="227" y="399"/>
                </a:cubicBezTo>
                <a:cubicBezTo>
                  <a:pt x="263" y="464"/>
                  <a:pt x="316" y="521"/>
                  <a:pt x="338" y="592"/>
                </a:cubicBezTo>
                <a:cubicBezTo>
                  <a:pt x="357" y="652"/>
                  <a:pt x="351" y="716"/>
                  <a:pt x="336" y="777"/>
                </a:cubicBezTo>
                <a:cubicBezTo>
                  <a:pt x="324" y="826"/>
                  <a:pt x="306" y="875"/>
                  <a:pt x="275" y="916"/>
                </a:cubicBezTo>
                <a:cubicBezTo>
                  <a:pt x="236" y="967"/>
                  <a:pt x="168" y="1016"/>
                  <a:pt x="105" y="982"/>
                </a:cubicBezTo>
                <a:cubicBezTo>
                  <a:pt x="48" y="953"/>
                  <a:pt x="12" y="888"/>
                  <a:pt x="7" y="826"/>
                </a:cubicBezTo>
                <a:close/>
              </a:path>
            </a:pathLst>
          </a:custGeom>
          <a:solidFill>
            <a:srgbClr val="0053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374" name="Freeform 2512"/>
          <p:cNvSpPr>
            <a:spLocks/>
          </p:cNvSpPr>
          <p:nvPr userDrawn="1"/>
        </p:nvSpPr>
        <p:spPr bwMode="auto">
          <a:xfrm>
            <a:off x="1658672" y="3547518"/>
            <a:ext cx="174597" cy="836227"/>
          </a:xfrm>
          <a:custGeom>
            <a:avLst/>
            <a:gdLst>
              <a:gd name="T0" fmla="*/ 102 w 294"/>
              <a:gd name="T1" fmla="*/ 1347 h 1408"/>
              <a:gd name="T2" fmla="*/ 79 w 294"/>
              <a:gd name="T3" fmla="*/ 1227 h 1408"/>
              <a:gd name="T4" fmla="*/ 101 w 294"/>
              <a:gd name="T5" fmla="*/ 933 h 1408"/>
              <a:gd name="T6" fmla="*/ 57 w 294"/>
              <a:gd name="T7" fmla="*/ 771 h 1408"/>
              <a:gd name="T8" fmla="*/ 20 w 294"/>
              <a:gd name="T9" fmla="*/ 361 h 1408"/>
              <a:gd name="T10" fmla="*/ 76 w 294"/>
              <a:gd name="T11" fmla="*/ 165 h 1408"/>
              <a:gd name="T12" fmla="*/ 127 w 294"/>
              <a:gd name="T13" fmla="*/ 73 h 1408"/>
              <a:gd name="T14" fmla="*/ 191 w 294"/>
              <a:gd name="T15" fmla="*/ 0 h 1408"/>
              <a:gd name="T16" fmla="*/ 132 w 294"/>
              <a:gd name="T17" fmla="*/ 354 h 1408"/>
              <a:gd name="T18" fmla="*/ 188 w 294"/>
              <a:gd name="T19" fmla="*/ 706 h 1408"/>
              <a:gd name="T20" fmla="*/ 282 w 294"/>
              <a:gd name="T21" fmla="*/ 1046 h 1408"/>
              <a:gd name="T22" fmla="*/ 283 w 294"/>
              <a:gd name="T23" fmla="*/ 1238 h 1408"/>
              <a:gd name="T24" fmla="*/ 206 w 294"/>
              <a:gd name="T25" fmla="*/ 1393 h 1408"/>
              <a:gd name="T26" fmla="*/ 102 w 294"/>
              <a:gd name="T27" fmla="*/ 1347 h 1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1408">
                <a:moveTo>
                  <a:pt x="102" y="1347"/>
                </a:moveTo>
                <a:cubicBezTo>
                  <a:pt x="80" y="1312"/>
                  <a:pt x="77" y="1268"/>
                  <a:pt x="79" y="1227"/>
                </a:cubicBezTo>
                <a:cubicBezTo>
                  <a:pt x="83" y="1129"/>
                  <a:pt x="113" y="1031"/>
                  <a:pt x="101" y="933"/>
                </a:cubicBezTo>
                <a:cubicBezTo>
                  <a:pt x="94" y="877"/>
                  <a:pt x="74" y="825"/>
                  <a:pt x="57" y="771"/>
                </a:cubicBezTo>
                <a:cubicBezTo>
                  <a:pt x="17" y="639"/>
                  <a:pt x="0" y="498"/>
                  <a:pt x="20" y="361"/>
                </a:cubicBezTo>
                <a:cubicBezTo>
                  <a:pt x="29" y="293"/>
                  <a:pt x="48" y="227"/>
                  <a:pt x="76" y="165"/>
                </a:cubicBezTo>
                <a:cubicBezTo>
                  <a:pt x="91" y="133"/>
                  <a:pt x="108" y="102"/>
                  <a:pt x="127" y="73"/>
                </a:cubicBezTo>
                <a:cubicBezTo>
                  <a:pt x="139" y="55"/>
                  <a:pt x="169" y="0"/>
                  <a:pt x="191" y="0"/>
                </a:cubicBezTo>
                <a:cubicBezTo>
                  <a:pt x="164" y="120"/>
                  <a:pt x="127" y="230"/>
                  <a:pt x="132" y="354"/>
                </a:cubicBezTo>
                <a:cubicBezTo>
                  <a:pt x="137" y="473"/>
                  <a:pt x="156" y="591"/>
                  <a:pt x="188" y="706"/>
                </a:cubicBezTo>
                <a:cubicBezTo>
                  <a:pt x="219" y="819"/>
                  <a:pt x="264" y="930"/>
                  <a:pt x="282" y="1046"/>
                </a:cubicBezTo>
                <a:cubicBezTo>
                  <a:pt x="293" y="1109"/>
                  <a:pt x="294" y="1175"/>
                  <a:pt x="283" y="1238"/>
                </a:cubicBezTo>
                <a:cubicBezTo>
                  <a:pt x="275" y="1283"/>
                  <a:pt x="254" y="1375"/>
                  <a:pt x="206" y="1393"/>
                </a:cubicBezTo>
                <a:cubicBezTo>
                  <a:pt x="169" y="1408"/>
                  <a:pt x="121" y="1378"/>
                  <a:pt x="102" y="1347"/>
                </a:cubicBezTo>
                <a:close/>
              </a:path>
            </a:pathLst>
          </a:custGeom>
          <a:solidFill>
            <a:srgbClr val="0082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375" name="Freeform 2513"/>
          <p:cNvSpPr>
            <a:spLocks/>
          </p:cNvSpPr>
          <p:nvPr userDrawn="1"/>
        </p:nvSpPr>
        <p:spPr bwMode="auto">
          <a:xfrm>
            <a:off x="1473355" y="3552111"/>
            <a:ext cx="127119" cy="699920"/>
          </a:xfrm>
          <a:custGeom>
            <a:avLst/>
            <a:gdLst>
              <a:gd name="T0" fmla="*/ 47 w 212"/>
              <a:gd name="T1" fmla="*/ 859 h 1180"/>
              <a:gd name="T2" fmla="*/ 58 w 212"/>
              <a:gd name="T3" fmla="*/ 777 h 1180"/>
              <a:gd name="T4" fmla="*/ 21 w 212"/>
              <a:gd name="T5" fmla="*/ 607 h 1180"/>
              <a:gd name="T6" fmla="*/ 40 w 212"/>
              <a:gd name="T7" fmla="*/ 484 h 1180"/>
              <a:gd name="T8" fmla="*/ 17 w 212"/>
              <a:gd name="T9" fmla="*/ 334 h 1180"/>
              <a:gd name="T10" fmla="*/ 3 w 212"/>
              <a:gd name="T11" fmla="*/ 254 h 1180"/>
              <a:gd name="T12" fmla="*/ 22 w 212"/>
              <a:gd name="T13" fmla="*/ 192 h 1180"/>
              <a:gd name="T14" fmla="*/ 70 w 212"/>
              <a:gd name="T15" fmla="*/ 0 h 1180"/>
              <a:gd name="T16" fmla="*/ 107 w 212"/>
              <a:gd name="T17" fmla="*/ 53 h 1180"/>
              <a:gd name="T18" fmla="*/ 135 w 212"/>
              <a:gd name="T19" fmla="*/ 404 h 1180"/>
              <a:gd name="T20" fmla="*/ 178 w 212"/>
              <a:gd name="T21" fmla="*/ 531 h 1180"/>
              <a:gd name="T22" fmla="*/ 156 w 212"/>
              <a:gd name="T23" fmla="*/ 808 h 1180"/>
              <a:gd name="T24" fmla="*/ 192 w 212"/>
              <a:gd name="T25" fmla="*/ 963 h 1180"/>
              <a:gd name="T26" fmla="*/ 190 w 212"/>
              <a:gd name="T27" fmla="*/ 1119 h 1180"/>
              <a:gd name="T28" fmla="*/ 115 w 212"/>
              <a:gd name="T29" fmla="*/ 1168 h 1180"/>
              <a:gd name="T30" fmla="*/ 59 w 212"/>
              <a:gd name="T31" fmla="*/ 1081 h 1180"/>
              <a:gd name="T32" fmla="*/ 47 w 212"/>
              <a:gd name="T33" fmla="*/ 859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2" h="1180">
                <a:moveTo>
                  <a:pt x="47" y="859"/>
                </a:moveTo>
                <a:cubicBezTo>
                  <a:pt x="52" y="832"/>
                  <a:pt x="58" y="805"/>
                  <a:pt x="58" y="777"/>
                </a:cubicBezTo>
                <a:cubicBezTo>
                  <a:pt x="56" y="719"/>
                  <a:pt x="22" y="665"/>
                  <a:pt x="21" y="607"/>
                </a:cubicBezTo>
                <a:cubicBezTo>
                  <a:pt x="20" y="566"/>
                  <a:pt x="36" y="526"/>
                  <a:pt x="40" y="484"/>
                </a:cubicBezTo>
                <a:cubicBezTo>
                  <a:pt x="45" y="434"/>
                  <a:pt x="32" y="383"/>
                  <a:pt x="17" y="334"/>
                </a:cubicBezTo>
                <a:cubicBezTo>
                  <a:pt x="9" y="308"/>
                  <a:pt x="0" y="281"/>
                  <a:pt x="3" y="254"/>
                </a:cubicBezTo>
                <a:cubicBezTo>
                  <a:pt x="5" y="232"/>
                  <a:pt x="14" y="212"/>
                  <a:pt x="22" y="192"/>
                </a:cubicBezTo>
                <a:cubicBezTo>
                  <a:pt x="47" y="131"/>
                  <a:pt x="63" y="66"/>
                  <a:pt x="70" y="0"/>
                </a:cubicBezTo>
                <a:cubicBezTo>
                  <a:pt x="90" y="9"/>
                  <a:pt x="101" y="32"/>
                  <a:pt x="107" y="53"/>
                </a:cubicBezTo>
                <a:cubicBezTo>
                  <a:pt x="140" y="166"/>
                  <a:pt x="103" y="291"/>
                  <a:pt x="135" y="404"/>
                </a:cubicBezTo>
                <a:cubicBezTo>
                  <a:pt x="148" y="447"/>
                  <a:pt x="170" y="487"/>
                  <a:pt x="178" y="531"/>
                </a:cubicBezTo>
                <a:cubicBezTo>
                  <a:pt x="195" y="623"/>
                  <a:pt x="151" y="715"/>
                  <a:pt x="156" y="808"/>
                </a:cubicBezTo>
                <a:cubicBezTo>
                  <a:pt x="160" y="861"/>
                  <a:pt x="179" y="912"/>
                  <a:pt x="192" y="963"/>
                </a:cubicBezTo>
                <a:cubicBezTo>
                  <a:pt x="206" y="1014"/>
                  <a:pt x="212" y="1071"/>
                  <a:pt x="190" y="1119"/>
                </a:cubicBezTo>
                <a:cubicBezTo>
                  <a:pt x="179" y="1144"/>
                  <a:pt x="146" y="1180"/>
                  <a:pt x="115" y="1168"/>
                </a:cubicBezTo>
                <a:cubicBezTo>
                  <a:pt x="88" y="1158"/>
                  <a:pt x="68" y="1105"/>
                  <a:pt x="59" y="1081"/>
                </a:cubicBezTo>
                <a:cubicBezTo>
                  <a:pt x="34" y="1010"/>
                  <a:pt x="34" y="932"/>
                  <a:pt x="47" y="859"/>
                </a:cubicBezTo>
                <a:close/>
              </a:path>
            </a:pathLst>
          </a:custGeom>
          <a:solidFill>
            <a:srgbClr val="0082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376" name="Freeform 2514"/>
          <p:cNvSpPr>
            <a:spLocks/>
          </p:cNvSpPr>
          <p:nvPr userDrawn="1"/>
        </p:nvSpPr>
        <p:spPr bwMode="auto">
          <a:xfrm>
            <a:off x="1943541" y="4060586"/>
            <a:ext cx="134777" cy="382888"/>
          </a:xfrm>
          <a:custGeom>
            <a:avLst/>
            <a:gdLst>
              <a:gd name="T0" fmla="*/ 4 w 226"/>
              <a:gd name="T1" fmla="*/ 524 h 645"/>
              <a:gd name="T2" fmla="*/ 49 w 226"/>
              <a:gd name="T3" fmla="*/ 380 h 645"/>
              <a:gd name="T4" fmla="*/ 76 w 226"/>
              <a:gd name="T5" fmla="*/ 335 h 645"/>
              <a:gd name="T6" fmla="*/ 81 w 226"/>
              <a:gd name="T7" fmla="*/ 235 h 645"/>
              <a:gd name="T8" fmla="*/ 66 w 226"/>
              <a:gd name="T9" fmla="*/ 135 h 645"/>
              <a:gd name="T10" fmla="*/ 126 w 226"/>
              <a:gd name="T11" fmla="*/ 0 h 645"/>
              <a:gd name="T12" fmla="*/ 118 w 226"/>
              <a:gd name="T13" fmla="*/ 63 h 645"/>
              <a:gd name="T14" fmla="*/ 144 w 226"/>
              <a:gd name="T15" fmla="*/ 254 h 645"/>
              <a:gd name="T16" fmla="*/ 215 w 226"/>
              <a:gd name="T17" fmla="*/ 376 h 645"/>
              <a:gd name="T18" fmla="*/ 213 w 226"/>
              <a:gd name="T19" fmla="*/ 493 h 645"/>
              <a:gd name="T20" fmla="*/ 174 w 226"/>
              <a:gd name="T21" fmla="*/ 581 h 645"/>
              <a:gd name="T22" fmla="*/ 66 w 226"/>
              <a:gd name="T23" fmla="*/ 624 h 645"/>
              <a:gd name="T24" fmla="*/ 4 w 226"/>
              <a:gd name="T25" fmla="*/ 524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 h="645">
                <a:moveTo>
                  <a:pt x="4" y="524"/>
                </a:moveTo>
                <a:cubicBezTo>
                  <a:pt x="0" y="473"/>
                  <a:pt x="21" y="423"/>
                  <a:pt x="49" y="380"/>
                </a:cubicBezTo>
                <a:cubicBezTo>
                  <a:pt x="59" y="366"/>
                  <a:pt x="69" y="351"/>
                  <a:pt x="76" y="335"/>
                </a:cubicBezTo>
                <a:cubicBezTo>
                  <a:pt x="88" y="304"/>
                  <a:pt x="86" y="268"/>
                  <a:pt x="81" y="235"/>
                </a:cubicBezTo>
                <a:cubicBezTo>
                  <a:pt x="75" y="202"/>
                  <a:pt x="66" y="169"/>
                  <a:pt x="66" y="135"/>
                </a:cubicBezTo>
                <a:cubicBezTo>
                  <a:pt x="67" y="84"/>
                  <a:pt x="89" y="35"/>
                  <a:pt x="126" y="0"/>
                </a:cubicBezTo>
                <a:cubicBezTo>
                  <a:pt x="130" y="21"/>
                  <a:pt x="123" y="42"/>
                  <a:pt x="118" y="63"/>
                </a:cubicBezTo>
                <a:cubicBezTo>
                  <a:pt x="103" y="127"/>
                  <a:pt x="113" y="196"/>
                  <a:pt x="144" y="254"/>
                </a:cubicBezTo>
                <a:cubicBezTo>
                  <a:pt x="167" y="295"/>
                  <a:pt x="201" y="331"/>
                  <a:pt x="215" y="376"/>
                </a:cubicBezTo>
                <a:cubicBezTo>
                  <a:pt x="226" y="414"/>
                  <a:pt x="223" y="455"/>
                  <a:pt x="213" y="493"/>
                </a:cubicBezTo>
                <a:cubicBezTo>
                  <a:pt x="206" y="525"/>
                  <a:pt x="194" y="556"/>
                  <a:pt x="174" y="581"/>
                </a:cubicBezTo>
                <a:cubicBezTo>
                  <a:pt x="150" y="614"/>
                  <a:pt x="107" y="645"/>
                  <a:pt x="66" y="624"/>
                </a:cubicBezTo>
                <a:cubicBezTo>
                  <a:pt x="30" y="605"/>
                  <a:pt x="7" y="564"/>
                  <a:pt x="4" y="524"/>
                </a:cubicBezTo>
                <a:close/>
              </a:path>
            </a:pathLst>
          </a:custGeom>
          <a:solidFill>
            <a:srgbClr val="0053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377" name="Freeform 2515"/>
          <p:cNvSpPr>
            <a:spLocks/>
          </p:cNvSpPr>
          <p:nvPr userDrawn="1"/>
        </p:nvSpPr>
        <p:spPr bwMode="auto">
          <a:xfrm>
            <a:off x="1886872" y="3907432"/>
            <a:ext cx="111804" cy="531449"/>
          </a:xfrm>
          <a:custGeom>
            <a:avLst/>
            <a:gdLst>
              <a:gd name="T0" fmla="*/ 65 w 187"/>
              <a:gd name="T1" fmla="*/ 855 h 894"/>
              <a:gd name="T2" fmla="*/ 50 w 187"/>
              <a:gd name="T3" fmla="*/ 779 h 894"/>
              <a:gd name="T4" fmla="*/ 64 w 187"/>
              <a:gd name="T5" fmla="*/ 592 h 894"/>
              <a:gd name="T6" fmla="*/ 37 w 187"/>
              <a:gd name="T7" fmla="*/ 490 h 894"/>
              <a:gd name="T8" fmla="*/ 13 w 187"/>
              <a:gd name="T9" fmla="*/ 229 h 894"/>
              <a:gd name="T10" fmla="*/ 49 w 187"/>
              <a:gd name="T11" fmla="*/ 105 h 894"/>
              <a:gd name="T12" fmla="*/ 81 w 187"/>
              <a:gd name="T13" fmla="*/ 46 h 894"/>
              <a:gd name="T14" fmla="*/ 121 w 187"/>
              <a:gd name="T15" fmla="*/ 0 h 894"/>
              <a:gd name="T16" fmla="*/ 84 w 187"/>
              <a:gd name="T17" fmla="*/ 225 h 894"/>
              <a:gd name="T18" fmla="*/ 119 w 187"/>
              <a:gd name="T19" fmla="*/ 448 h 894"/>
              <a:gd name="T20" fmla="*/ 180 w 187"/>
              <a:gd name="T21" fmla="*/ 664 h 894"/>
              <a:gd name="T22" fmla="*/ 180 w 187"/>
              <a:gd name="T23" fmla="*/ 786 h 894"/>
              <a:gd name="T24" fmla="*/ 131 w 187"/>
              <a:gd name="T25" fmla="*/ 884 h 894"/>
              <a:gd name="T26" fmla="*/ 65 w 187"/>
              <a:gd name="T27" fmla="*/ 855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7" h="894">
                <a:moveTo>
                  <a:pt x="65" y="855"/>
                </a:moveTo>
                <a:cubicBezTo>
                  <a:pt x="51" y="833"/>
                  <a:pt x="49" y="805"/>
                  <a:pt x="50" y="779"/>
                </a:cubicBezTo>
                <a:cubicBezTo>
                  <a:pt x="53" y="716"/>
                  <a:pt x="72" y="654"/>
                  <a:pt x="64" y="592"/>
                </a:cubicBezTo>
                <a:cubicBezTo>
                  <a:pt x="60" y="557"/>
                  <a:pt x="47" y="523"/>
                  <a:pt x="37" y="490"/>
                </a:cubicBezTo>
                <a:cubicBezTo>
                  <a:pt x="11" y="406"/>
                  <a:pt x="0" y="316"/>
                  <a:pt x="13" y="229"/>
                </a:cubicBezTo>
                <a:cubicBezTo>
                  <a:pt x="19" y="186"/>
                  <a:pt x="31" y="144"/>
                  <a:pt x="49" y="105"/>
                </a:cubicBezTo>
                <a:cubicBezTo>
                  <a:pt x="58" y="84"/>
                  <a:pt x="69" y="65"/>
                  <a:pt x="81" y="46"/>
                </a:cubicBezTo>
                <a:cubicBezTo>
                  <a:pt x="88" y="35"/>
                  <a:pt x="108" y="0"/>
                  <a:pt x="121" y="0"/>
                </a:cubicBezTo>
                <a:cubicBezTo>
                  <a:pt x="104" y="76"/>
                  <a:pt x="81" y="146"/>
                  <a:pt x="84" y="225"/>
                </a:cubicBezTo>
                <a:cubicBezTo>
                  <a:pt x="87" y="300"/>
                  <a:pt x="99" y="375"/>
                  <a:pt x="119" y="448"/>
                </a:cubicBezTo>
                <a:cubicBezTo>
                  <a:pt x="139" y="520"/>
                  <a:pt x="168" y="590"/>
                  <a:pt x="180" y="664"/>
                </a:cubicBezTo>
                <a:cubicBezTo>
                  <a:pt x="186" y="704"/>
                  <a:pt x="187" y="746"/>
                  <a:pt x="180" y="786"/>
                </a:cubicBezTo>
                <a:cubicBezTo>
                  <a:pt x="175" y="814"/>
                  <a:pt x="162" y="873"/>
                  <a:pt x="131" y="884"/>
                </a:cubicBezTo>
                <a:cubicBezTo>
                  <a:pt x="107" y="894"/>
                  <a:pt x="77" y="875"/>
                  <a:pt x="65" y="855"/>
                </a:cubicBezTo>
                <a:close/>
              </a:path>
            </a:pathLst>
          </a:custGeom>
          <a:solidFill>
            <a:srgbClr val="0082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378" name="Freeform 2516"/>
          <p:cNvSpPr>
            <a:spLocks/>
          </p:cNvSpPr>
          <p:nvPr userDrawn="1"/>
        </p:nvSpPr>
        <p:spPr bwMode="auto">
          <a:xfrm>
            <a:off x="1831736" y="3977883"/>
            <a:ext cx="79641" cy="445682"/>
          </a:xfrm>
          <a:custGeom>
            <a:avLst/>
            <a:gdLst>
              <a:gd name="T0" fmla="*/ 29 w 134"/>
              <a:gd name="T1" fmla="*/ 545 h 749"/>
              <a:gd name="T2" fmla="*/ 36 w 134"/>
              <a:gd name="T3" fmla="*/ 493 h 749"/>
              <a:gd name="T4" fmla="*/ 13 w 134"/>
              <a:gd name="T5" fmla="*/ 385 h 749"/>
              <a:gd name="T6" fmla="*/ 25 w 134"/>
              <a:gd name="T7" fmla="*/ 307 h 749"/>
              <a:gd name="T8" fmla="*/ 10 w 134"/>
              <a:gd name="T9" fmla="*/ 212 h 749"/>
              <a:gd name="T10" fmla="*/ 1 w 134"/>
              <a:gd name="T11" fmla="*/ 161 h 749"/>
              <a:gd name="T12" fmla="*/ 13 w 134"/>
              <a:gd name="T13" fmla="*/ 122 h 749"/>
              <a:gd name="T14" fmla="*/ 44 w 134"/>
              <a:gd name="T15" fmla="*/ 0 h 749"/>
              <a:gd name="T16" fmla="*/ 67 w 134"/>
              <a:gd name="T17" fmla="*/ 34 h 749"/>
              <a:gd name="T18" fmla="*/ 85 w 134"/>
              <a:gd name="T19" fmla="*/ 256 h 749"/>
              <a:gd name="T20" fmla="*/ 112 w 134"/>
              <a:gd name="T21" fmla="*/ 337 h 749"/>
              <a:gd name="T22" fmla="*/ 99 w 134"/>
              <a:gd name="T23" fmla="*/ 513 h 749"/>
              <a:gd name="T24" fmla="*/ 122 w 134"/>
              <a:gd name="T25" fmla="*/ 611 h 749"/>
              <a:gd name="T26" fmla="*/ 120 w 134"/>
              <a:gd name="T27" fmla="*/ 710 h 749"/>
              <a:gd name="T28" fmla="*/ 72 w 134"/>
              <a:gd name="T29" fmla="*/ 741 h 749"/>
              <a:gd name="T30" fmla="*/ 37 w 134"/>
              <a:gd name="T31" fmla="*/ 686 h 749"/>
              <a:gd name="T32" fmla="*/ 29 w 134"/>
              <a:gd name="T33" fmla="*/ 545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749">
                <a:moveTo>
                  <a:pt x="29" y="545"/>
                </a:moveTo>
                <a:cubicBezTo>
                  <a:pt x="32" y="528"/>
                  <a:pt x="37" y="511"/>
                  <a:pt x="36" y="493"/>
                </a:cubicBezTo>
                <a:cubicBezTo>
                  <a:pt x="35" y="456"/>
                  <a:pt x="14" y="422"/>
                  <a:pt x="13" y="385"/>
                </a:cubicBezTo>
                <a:cubicBezTo>
                  <a:pt x="12" y="359"/>
                  <a:pt x="22" y="334"/>
                  <a:pt x="25" y="307"/>
                </a:cubicBezTo>
                <a:cubicBezTo>
                  <a:pt x="28" y="275"/>
                  <a:pt x="20" y="243"/>
                  <a:pt x="10" y="212"/>
                </a:cubicBezTo>
                <a:cubicBezTo>
                  <a:pt x="5" y="196"/>
                  <a:pt x="0" y="179"/>
                  <a:pt x="1" y="161"/>
                </a:cubicBezTo>
                <a:cubicBezTo>
                  <a:pt x="2" y="148"/>
                  <a:pt x="8" y="135"/>
                  <a:pt x="13" y="122"/>
                </a:cubicBezTo>
                <a:cubicBezTo>
                  <a:pt x="29" y="83"/>
                  <a:pt x="39" y="42"/>
                  <a:pt x="44" y="0"/>
                </a:cubicBezTo>
                <a:cubicBezTo>
                  <a:pt x="57" y="6"/>
                  <a:pt x="64" y="20"/>
                  <a:pt x="67" y="34"/>
                </a:cubicBezTo>
                <a:cubicBezTo>
                  <a:pt x="88" y="106"/>
                  <a:pt x="65" y="185"/>
                  <a:pt x="85" y="256"/>
                </a:cubicBezTo>
                <a:cubicBezTo>
                  <a:pt x="93" y="284"/>
                  <a:pt x="107" y="309"/>
                  <a:pt x="112" y="337"/>
                </a:cubicBezTo>
                <a:cubicBezTo>
                  <a:pt x="123" y="395"/>
                  <a:pt x="95" y="454"/>
                  <a:pt x="99" y="513"/>
                </a:cubicBezTo>
                <a:cubicBezTo>
                  <a:pt x="101" y="547"/>
                  <a:pt x="113" y="579"/>
                  <a:pt x="122" y="611"/>
                </a:cubicBezTo>
                <a:cubicBezTo>
                  <a:pt x="130" y="644"/>
                  <a:pt x="134" y="679"/>
                  <a:pt x="120" y="710"/>
                </a:cubicBezTo>
                <a:cubicBezTo>
                  <a:pt x="113" y="726"/>
                  <a:pt x="92" y="749"/>
                  <a:pt x="72" y="741"/>
                </a:cubicBezTo>
                <a:cubicBezTo>
                  <a:pt x="55" y="735"/>
                  <a:pt x="43" y="701"/>
                  <a:pt x="37" y="686"/>
                </a:cubicBezTo>
                <a:cubicBezTo>
                  <a:pt x="21" y="641"/>
                  <a:pt x="21" y="592"/>
                  <a:pt x="29" y="545"/>
                </a:cubicBezTo>
                <a:close/>
              </a:path>
            </a:pathLst>
          </a:custGeom>
          <a:solidFill>
            <a:srgbClr val="0082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379" name="Freeform 2517"/>
          <p:cNvSpPr>
            <a:spLocks/>
          </p:cNvSpPr>
          <p:nvPr userDrawn="1"/>
        </p:nvSpPr>
        <p:spPr bwMode="auto">
          <a:xfrm>
            <a:off x="1505517" y="4124911"/>
            <a:ext cx="229733" cy="240454"/>
          </a:xfrm>
          <a:custGeom>
            <a:avLst/>
            <a:gdLst>
              <a:gd name="T0" fmla="*/ 69 w 386"/>
              <a:gd name="T1" fmla="*/ 30 h 404"/>
              <a:gd name="T2" fmla="*/ 125 w 386"/>
              <a:gd name="T3" fmla="*/ 10 h 404"/>
              <a:gd name="T4" fmla="*/ 270 w 386"/>
              <a:gd name="T5" fmla="*/ 53 h 404"/>
              <a:gd name="T6" fmla="*/ 340 w 386"/>
              <a:gd name="T7" fmla="*/ 207 h 404"/>
              <a:gd name="T8" fmla="*/ 375 w 386"/>
              <a:gd name="T9" fmla="*/ 343 h 404"/>
              <a:gd name="T10" fmla="*/ 386 w 386"/>
              <a:gd name="T11" fmla="*/ 404 h 404"/>
              <a:gd name="T12" fmla="*/ 131 w 386"/>
              <a:gd name="T13" fmla="*/ 321 h 404"/>
              <a:gd name="T14" fmla="*/ 52 w 386"/>
              <a:gd name="T15" fmla="*/ 276 h 404"/>
              <a:gd name="T16" fmla="*/ 25 w 386"/>
              <a:gd name="T17" fmla="*/ 220 h 404"/>
              <a:gd name="T18" fmla="*/ 0 w 386"/>
              <a:gd name="T19" fmla="*/ 92 h 404"/>
              <a:gd name="T20" fmla="*/ 69 w 386"/>
              <a:gd name="T21" fmla="*/ 3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6" h="404">
                <a:moveTo>
                  <a:pt x="69" y="30"/>
                </a:moveTo>
                <a:cubicBezTo>
                  <a:pt x="87" y="22"/>
                  <a:pt x="106" y="14"/>
                  <a:pt x="125" y="10"/>
                </a:cubicBezTo>
                <a:cubicBezTo>
                  <a:pt x="176" y="0"/>
                  <a:pt x="233" y="16"/>
                  <a:pt x="270" y="53"/>
                </a:cubicBezTo>
                <a:cubicBezTo>
                  <a:pt x="310" y="93"/>
                  <a:pt x="326" y="151"/>
                  <a:pt x="340" y="207"/>
                </a:cubicBezTo>
                <a:lnTo>
                  <a:pt x="375" y="343"/>
                </a:lnTo>
                <a:cubicBezTo>
                  <a:pt x="380" y="363"/>
                  <a:pt x="386" y="384"/>
                  <a:pt x="386" y="404"/>
                </a:cubicBezTo>
                <a:cubicBezTo>
                  <a:pt x="300" y="379"/>
                  <a:pt x="215" y="351"/>
                  <a:pt x="131" y="321"/>
                </a:cubicBezTo>
                <a:cubicBezTo>
                  <a:pt x="102" y="311"/>
                  <a:pt x="72" y="299"/>
                  <a:pt x="52" y="276"/>
                </a:cubicBezTo>
                <a:cubicBezTo>
                  <a:pt x="38" y="260"/>
                  <a:pt x="31" y="240"/>
                  <a:pt x="25" y="220"/>
                </a:cubicBezTo>
                <a:cubicBezTo>
                  <a:pt x="12" y="180"/>
                  <a:pt x="0" y="134"/>
                  <a:pt x="0" y="92"/>
                </a:cubicBezTo>
                <a:cubicBezTo>
                  <a:pt x="0" y="57"/>
                  <a:pt x="41" y="42"/>
                  <a:pt x="69" y="30"/>
                </a:cubicBezTo>
                <a:close/>
              </a:path>
            </a:pathLst>
          </a:custGeom>
          <a:solidFill>
            <a:srgbClr val="0082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380" name="Freeform 2518"/>
          <p:cNvSpPr>
            <a:spLocks/>
          </p:cNvSpPr>
          <p:nvPr userDrawn="1"/>
        </p:nvSpPr>
        <p:spPr bwMode="auto">
          <a:xfrm>
            <a:off x="1961918" y="3366794"/>
            <a:ext cx="111804" cy="1329387"/>
          </a:xfrm>
          <a:custGeom>
            <a:avLst/>
            <a:gdLst>
              <a:gd name="T0" fmla="*/ 119 w 189"/>
              <a:gd name="T1" fmla="*/ 2203 h 2238"/>
              <a:gd name="T2" fmla="*/ 117 w 189"/>
              <a:gd name="T3" fmla="*/ 2000 h 2238"/>
              <a:gd name="T4" fmla="*/ 116 w 189"/>
              <a:gd name="T5" fmla="*/ 1973 h 2238"/>
              <a:gd name="T6" fmla="*/ 167 w 189"/>
              <a:gd name="T7" fmla="*/ 1832 h 2238"/>
              <a:gd name="T8" fmla="*/ 161 w 189"/>
              <a:gd name="T9" fmla="*/ 1628 h 2238"/>
              <a:gd name="T10" fmla="*/ 147 w 189"/>
              <a:gd name="T11" fmla="*/ 1497 h 2238"/>
              <a:gd name="T12" fmla="*/ 175 w 189"/>
              <a:gd name="T13" fmla="*/ 1121 h 2238"/>
              <a:gd name="T14" fmla="*/ 123 w 189"/>
              <a:gd name="T15" fmla="*/ 894 h 2238"/>
              <a:gd name="T16" fmla="*/ 139 w 189"/>
              <a:gd name="T17" fmla="*/ 508 h 2238"/>
              <a:gd name="T18" fmla="*/ 102 w 189"/>
              <a:gd name="T19" fmla="*/ 322 h 2238"/>
              <a:gd name="T20" fmla="*/ 108 w 189"/>
              <a:gd name="T21" fmla="*/ 188 h 2238"/>
              <a:gd name="T22" fmla="*/ 64 w 189"/>
              <a:gd name="T23" fmla="*/ 0 h 2238"/>
              <a:gd name="T24" fmla="*/ 50 w 189"/>
              <a:gd name="T25" fmla="*/ 8 h 2238"/>
              <a:gd name="T26" fmla="*/ 44 w 189"/>
              <a:gd name="T27" fmla="*/ 26 h 2238"/>
              <a:gd name="T28" fmla="*/ 36 w 189"/>
              <a:gd name="T29" fmla="*/ 130 h 2238"/>
              <a:gd name="T30" fmla="*/ 15 w 189"/>
              <a:gd name="T31" fmla="*/ 215 h 2238"/>
              <a:gd name="T32" fmla="*/ 9 w 189"/>
              <a:gd name="T33" fmla="*/ 320 h 2238"/>
              <a:gd name="T34" fmla="*/ 39 w 189"/>
              <a:gd name="T35" fmla="*/ 431 h 2238"/>
              <a:gd name="T36" fmla="*/ 23 w 189"/>
              <a:gd name="T37" fmla="*/ 584 h 2238"/>
              <a:gd name="T38" fmla="*/ 22 w 189"/>
              <a:gd name="T39" fmla="*/ 831 h 2238"/>
              <a:gd name="T40" fmla="*/ 52 w 189"/>
              <a:gd name="T41" fmla="*/ 915 h 2238"/>
              <a:gd name="T42" fmla="*/ 37 w 189"/>
              <a:gd name="T43" fmla="*/ 1152 h 2238"/>
              <a:gd name="T44" fmla="*/ 31 w 189"/>
              <a:gd name="T45" fmla="*/ 1380 h 2238"/>
              <a:gd name="T46" fmla="*/ 55 w 189"/>
              <a:gd name="T47" fmla="*/ 1474 h 2238"/>
              <a:gd name="T48" fmla="*/ 35 w 189"/>
              <a:gd name="T49" fmla="*/ 1618 h 2238"/>
              <a:gd name="T50" fmla="*/ 54 w 189"/>
              <a:gd name="T51" fmla="*/ 1913 h 2238"/>
              <a:gd name="T52" fmla="*/ 89 w 189"/>
              <a:gd name="T53" fmla="*/ 1969 h 2238"/>
              <a:gd name="T54" fmla="*/ 90 w 189"/>
              <a:gd name="T55" fmla="*/ 1993 h 2238"/>
              <a:gd name="T56" fmla="*/ 91 w 189"/>
              <a:gd name="T57" fmla="*/ 2195 h 2238"/>
              <a:gd name="T58" fmla="*/ 119 w 189"/>
              <a:gd name="T59" fmla="*/ 2203 h 2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9" h="2238">
                <a:moveTo>
                  <a:pt x="119" y="2203"/>
                </a:moveTo>
                <a:cubicBezTo>
                  <a:pt x="123" y="2134"/>
                  <a:pt x="120" y="2068"/>
                  <a:pt x="117" y="2000"/>
                </a:cubicBezTo>
                <a:cubicBezTo>
                  <a:pt x="117" y="1991"/>
                  <a:pt x="116" y="1982"/>
                  <a:pt x="116" y="1973"/>
                </a:cubicBezTo>
                <a:cubicBezTo>
                  <a:pt x="144" y="1961"/>
                  <a:pt x="162" y="1895"/>
                  <a:pt x="167" y="1832"/>
                </a:cubicBezTo>
                <a:cubicBezTo>
                  <a:pt x="172" y="1764"/>
                  <a:pt x="169" y="1695"/>
                  <a:pt x="161" y="1628"/>
                </a:cubicBezTo>
                <a:cubicBezTo>
                  <a:pt x="155" y="1585"/>
                  <a:pt x="149" y="1542"/>
                  <a:pt x="147" y="1497"/>
                </a:cubicBezTo>
                <a:cubicBezTo>
                  <a:pt x="144" y="1369"/>
                  <a:pt x="189" y="1246"/>
                  <a:pt x="175" y="1121"/>
                </a:cubicBezTo>
                <a:cubicBezTo>
                  <a:pt x="165" y="1039"/>
                  <a:pt x="132" y="977"/>
                  <a:pt x="123" y="894"/>
                </a:cubicBezTo>
                <a:cubicBezTo>
                  <a:pt x="108" y="767"/>
                  <a:pt x="154" y="635"/>
                  <a:pt x="139" y="508"/>
                </a:cubicBezTo>
                <a:cubicBezTo>
                  <a:pt x="131" y="443"/>
                  <a:pt x="107" y="389"/>
                  <a:pt x="102" y="322"/>
                </a:cubicBezTo>
                <a:cubicBezTo>
                  <a:pt x="99" y="278"/>
                  <a:pt x="104" y="233"/>
                  <a:pt x="108" y="188"/>
                </a:cubicBezTo>
                <a:cubicBezTo>
                  <a:pt x="114" y="112"/>
                  <a:pt x="111" y="2"/>
                  <a:pt x="64" y="0"/>
                </a:cubicBezTo>
                <a:cubicBezTo>
                  <a:pt x="59" y="0"/>
                  <a:pt x="54" y="1"/>
                  <a:pt x="50" y="8"/>
                </a:cubicBezTo>
                <a:cubicBezTo>
                  <a:pt x="47" y="13"/>
                  <a:pt x="46" y="19"/>
                  <a:pt x="44" y="26"/>
                </a:cubicBezTo>
                <a:cubicBezTo>
                  <a:pt x="38" y="58"/>
                  <a:pt x="40" y="96"/>
                  <a:pt x="36" y="130"/>
                </a:cubicBezTo>
                <a:cubicBezTo>
                  <a:pt x="32" y="160"/>
                  <a:pt x="22" y="187"/>
                  <a:pt x="15" y="215"/>
                </a:cubicBezTo>
                <a:cubicBezTo>
                  <a:pt x="8" y="248"/>
                  <a:pt x="4" y="285"/>
                  <a:pt x="9" y="320"/>
                </a:cubicBezTo>
                <a:cubicBezTo>
                  <a:pt x="15" y="361"/>
                  <a:pt x="33" y="390"/>
                  <a:pt x="39" y="431"/>
                </a:cubicBezTo>
                <a:cubicBezTo>
                  <a:pt x="46" y="483"/>
                  <a:pt x="33" y="535"/>
                  <a:pt x="23" y="584"/>
                </a:cubicBezTo>
                <a:cubicBezTo>
                  <a:pt x="7" y="662"/>
                  <a:pt x="0" y="759"/>
                  <a:pt x="22" y="831"/>
                </a:cubicBezTo>
                <a:cubicBezTo>
                  <a:pt x="31" y="860"/>
                  <a:pt x="44" y="883"/>
                  <a:pt x="52" y="915"/>
                </a:cubicBezTo>
                <a:cubicBezTo>
                  <a:pt x="70" y="988"/>
                  <a:pt x="52" y="1075"/>
                  <a:pt x="37" y="1152"/>
                </a:cubicBezTo>
                <a:cubicBezTo>
                  <a:pt x="24" y="1225"/>
                  <a:pt x="14" y="1310"/>
                  <a:pt x="31" y="1380"/>
                </a:cubicBezTo>
                <a:cubicBezTo>
                  <a:pt x="38" y="1412"/>
                  <a:pt x="52" y="1439"/>
                  <a:pt x="55" y="1474"/>
                </a:cubicBezTo>
                <a:cubicBezTo>
                  <a:pt x="60" y="1525"/>
                  <a:pt x="44" y="1571"/>
                  <a:pt x="35" y="1618"/>
                </a:cubicBezTo>
                <a:cubicBezTo>
                  <a:pt x="15" y="1714"/>
                  <a:pt x="23" y="1833"/>
                  <a:pt x="54" y="1913"/>
                </a:cubicBezTo>
                <a:cubicBezTo>
                  <a:pt x="63" y="1937"/>
                  <a:pt x="75" y="1958"/>
                  <a:pt x="89" y="1969"/>
                </a:cubicBezTo>
                <a:cubicBezTo>
                  <a:pt x="89" y="1977"/>
                  <a:pt x="90" y="1985"/>
                  <a:pt x="90" y="1993"/>
                </a:cubicBezTo>
                <a:cubicBezTo>
                  <a:pt x="92" y="2060"/>
                  <a:pt x="94" y="2127"/>
                  <a:pt x="91" y="2195"/>
                </a:cubicBezTo>
                <a:cubicBezTo>
                  <a:pt x="89" y="2229"/>
                  <a:pt x="117" y="2238"/>
                  <a:pt x="119" y="2203"/>
                </a:cubicBezTo>
                <a:close/>
              </a:path>
            </a:pathLst>
          </a:custGeom>
          <a:solidFill>
            <a:srgbClr val="0053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381" name="Freeform 2519"/>
          <p:cNvSpPr>
            <a:spLocks/>
          </p:cNvSpPr>
          <p:nvPr userDrawn="1"/>
        </p:nvSpPr>
        <p:spPr bwMode="auto">
          <a:xfrm>
            <a:off x="2092101" y="3987072"/>
            <a:ext cx="58199" cy="686135"/>
          </a:xfrm>
          <a:custGeom>
            <a:avLst/>
            <a:gdLst>
              <a:gd name="T0" fmla="*/ 62 w 98"/>
              <a:gd name="T1" fmla="*/ 1139 h 1157"/>
              <a:gd name="T2" fmla="*/ 61 w 98"/>
              <a:gd name="T3" fmla="*/ 1034 h 1157"/>
              <a:gd name="T4" fmla="*/ 60 w 98"/>
              <a:gd name="T5" fmla="*/ 1021 h 1157"/>
              <a:gd name="T6" fmla="*/ 86 w 98"/>
              <a:gd name="T7" fmla="*/ 948 h 1157"/>
              <a:gd name="T8" fmla="*/ 83 w 98"/>
              <a:gd name="T9" fmla="*/ 842 h 1157"/>
              <a:gd name="T10" fmla="*/ 76 w 98"/>
              <a:gd name="T11" fmla="*/ 774 h 1157"/>
              <a:gd name="T12" fmla="*/ 91 w 98"/>
              <a:gd name="T13" fmla="*/ 580 h 1157"/>
              <a:gd name="T14" fmla="*/ 64 w 98"/>
              <a:gd name="T15" fmla="*/ 462 h 1157"/>
              <a:gd name="T16" fmla="*/ 72 w 98"/>
              <a:gd name="T17" fmla="*/ 263 h 1157"/>
              <a:gd name="T18" fmla="*/ 53 w 98"/>
              <a:gd name="T19" fmla="*/ 167 h 1157"/>
              <a:gd name="T20" fmla="*/ 56 w 98"/>
              <a:gd name="T21" fmla="*/ 97 h 1157"/>
              <a:gd name="T22" fmla="*/ 33 w 98"/>
              <a:gd name="T23" fmla="*/ 0 h 1157"/>
              <a:gd name="T24" fmla="*/ 26 w 98"/>
              <a:gd name="T25" fmla="*/ 4 h 1157"/>
              <a:gd name="T26" fmla="*/ 23 w 98"/>
              <a:gd name="T27" fmla="*/ 13 h 1157"/>
              <a:gd name="T28" fmla="*/ 19 w 98"/>
              <a:gd name="T29" fmla="*/ 67 h 1157"/>
              <a:gd name="T30" fmla="*/ 8 w 98"/>
              <a:gd name="T31" fmla="*/ 111 h 1157"/>
              <a:gd name="T32" fmla="*/ 5 w 98"/>
              <a:gd name="T33" fmla="*/ 165 h 1157"/>
              <a:gd name="T34" fmla="*/ 20 w 98"/>
              <a:gd name="T35" fmla="*/ 223 h 1157"/>
              <a:gd name="T36" fmla="*/ 12 w 98"/>
              <a:gd name="T37" fmla="*/ 302 h 1157"/>
              <a:gd name="T38" fmla="*/ 11 w 98"/>
              <a:gd name="T39" fmla="*/ 430 h 1157"/>
              <a:gd name="T40" fmla="*/ 27 w 98"/>
              <a:gd name="T41" fmla="*/ 473 h 1157"/>
              <a:gd name="T42" fmla="*/ 20 w 98"/>
              <a:gd name="T43" fmla="*/ 596 h 1157"/>
              <a:gd name="T44" fmla="*/ 16 w 98"/>
              <a:gd name="T45" fmla="*/ 714 h 1157"/>
              <a:gd name="T46" fmla="*/ 29 w 98"/>
              <a:gd name="T47" fmla="*/ 763 h 1157"/>
              <a:gd name="T48" fmla="*/ 18 w 98"/>
              <a:gd name="T49" fmla="*/ 837 h 1157"/>
              <a:gd name="T50" fmla="*/ 28 w 98"/>
              <a:gd name="T51" fmla="*/ 989 h 1157"/>
              <a:gd name="T52" fmla="*/ 46 w 98"/>
              <a:gd name="T53" fmla="*/ 1018 h 1157"/>
              <a:gd name="T54" fmla="*/ 47 w 98"/>
              <a:gd name="T55" fmla="*/ 1031 h 1157"/>
              <a:gd name="T56" fmla="*/ 47 w 98"/>
              <a:gd name="T57" fmla="*/ 1135 h 1157"/>
              <a:gd name="T58" fmla="*/ 62 w 98"/>
              <a:gd name="T59" fmla="*/ 1139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 h="1157">
                <a:moveTo>
                  <a:pt x="62" y="1139"/>
                </a:moveTo>
                <a:cubicBezTo>
                  <a:pt x="64" y="1104"/>
                  <a:pt x="62" y="1070"/>
                  <a:pt x="61" y="1034"/>
                </a:cubicBezTo>
                <a:cubicBezTo>
                  <a:pt x="61" y="1030"/>
                  <a:pt x="60" y="1025"/>
                  <a:pt x="60" y="1021"/>
                </a:cubicBezTo>
                <a:cubicBezTo>
                  <a:pt x="75" y="1014"/>
                  <a:pt x="84" y="980"/>
                  <a:pt x="86" y="948"/>
                </a:cubicBezTo>
                <a:cubicBezTo>
                  <a:pt x="89" y="913"/>
                  <a:pt x="87" y="877"/>
                  <a:pt x="83" y="842"/>
                </a:cubicBezTo>
                <a:cubicBezTo>
                  <a:pt x="81" y="820"/>
                  <a:pt x="77" y="797"/>
                  <a:pt x="76" y="774"/>
                </a:cubicBezTo>
                <a:cubicBezTo>
                  <a:pt x="75" y="708"/>
                  <a:pt x="98" y="644"/>
                  <a:pt x="91" y="580"/>
                </a:cubicBezTo>
                <a:cubicBezTo>
                  <a:pt x="86" y="537"/>
                  <a:pt x="69" y="505"/>
                  <a:pt x="64" y="462"/>
                </a:cubicBezTo>
                <a:cubicBezTo>
                  <a:pt x="56" y="397"/>
                  <a:pt x="80" y="328"/>
                  <a:pt x="72" y="263"/>
                </a:cubicBezTo>
                <a:cubicBezTo>
                  <a:pt x="68" y="229"/>
                  <a:pt x="56" y="201"/>
                  <a:pt x="53" y="167"/>
                </a:cubicBezTo>
                <a:cubicBezTo>
                  <a:pt x="51" y="144"/>
                  <a:pt x="54" y="120"/>
                  <a:pt x="56" y="97"/>
                </a:cubicBezTo>
                <a:cubicBezTo>
                  <a:pt x="59" y="58"/>
                  <a:pt x="58" y="1"/>
                  <a:pt x="33" y="0"/>
                </a:cubicBezTo>
                <a:cubicBezTo>
                  <a:pt x="31" y="0"/>
                  <a:pt x="28" y="1"/>
                  <a:pt x="26" y="4"/>
                </a:cubicBezTo>
                <a:cubicBezTo>
                  <a:pt x="25" y="6"/>
                  <a:pt x="24" y="10"/>
                  <a:pt x="23" y="13"/>
                </a:cubicBezTo>
                <a:cubicBezTo>
                  <a:pt x="20" y="30"/>
                  <a:pt x="21" y="50"/>
                  <a:pt x="19" y="67"/>
                </a:cubicBezTo>
                <a:cubicBezTo>
                  <a:pt x="16" y="83"/>
                  <a:pt x="11" y="97"/>
                  <a:pt x="8" y="111"/>
                </a:cubicBezTo>
                <a:cubicBezTo>
                  <a:pt x="4" y="128"/>
                  <a:pt x="2" y="147"/>
                  <a:pt x="5" y="165"/>
                </a:cubicBezTo>
                <a:cubicBezTo>
                  <a:pt x="8" y="187"/>
                  <a:pt x="17" y="202"/>
                  <a:pt x="20" y="223"/>
                </a:cubicBezTo>
                <a:cubicBezTo>
                  <a:pt x="24" y="249"/>
                  <a:pt x="17" y="277"/>
                  <a:pt x="12" y="302"/>
                </a:cubicBezTo>
                <a:cubicBezTo>
                  <a:pt x="4" y="342"/>
                  <a:pt x="0" y="393"/>
                  <a:pt x="11" y="430"/>
                </a:cubicBezTo>
                <a:cubicBezTo>
                  <a:pt x="16" y="445"/>
                  <a:pt x="23" y="457"/>
                  <a:pt x="27" y="473"/>
                </a:cubicBezTo>
                <a:cubicBezTo>
                  <a:pt x="36" y="511"/>
                  <a:pt x="27" y="556"/>
                  <a:pt x="20" y="596"/>
                </a:cubicBezTo>
                <a:cubicBezTo>
                  <a:pt x="12" y="633"/>
                  <a:pt x="7" y="678"/>
                  <a:pt x="16" y="714"/>
                </a:cubicBezTo>
                <a:cubicBezTo>
                  <a:pt x="20" y="730"/>
                  <a:pt x="27" y="744"/>
                  <a:pt x="29" y="763"/>
                </a:cubicBezTo>
                <a:cubicBezTo>
                  <a:pt x="31" y="789"/>
                  <a:pt x="23" y="813"/>
                  <a:pt x="18" y="837"/>
                </a:cubicBezTo>
                <a:cubicBezTo>
                  <a:pt x="8" y="886"/>
                  <a:pt x="12" y="948"/>
                  <a:pt x="28" y="989"/>
                </a:cubicBezTo>
                <a:cubicBezTo>
                  <a:pt x="33" y="1002"/>
                  <a:pt x="39" y="1013"/>
                  <a:pt x="46" y="1018"/>
                </a:cubicBezTo>
                <a:cubicBezTo>
                  <a:pt x="46" y="1023"/>
                  <a:pt x="46" y="1027"/>
                  <a:pt x="47" y="1031"/>
                </a:cubicBezTo>
                <a:cubicBezTo>
                  <a:pt x="48" y="1066"/>
                  <a:pt x="49" y="1100"/>
                  <a:pt x="47" y="1135"/>
                </a:cubicBezTo>
                <a:cubicBezTo>
                  <a:pt x="46" y="1153"/>
                  <a:pt x="61" y="1157"/>
                  <a:pt x="62" y="1139"/>
                </a:cubicBezTo>
                <a:close/>
              </a:path>
            </a:pathLst>
          </a:custGeom>
          <a:solidFill>
            <a:srgbClr val="0053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382" name="Freeform 2520"/>
          <p:cNvSpPr>
            <a:spLocks/>
          </p:cNvSpPr>
          <p:nvPr userDrawn="1"/>
        </p:nvSpPr>
        <p:spPr bwMode="auto">
          <a:xfrm>
            <a:off x="2148768" y="3578148"/>
            <a:ext cx="124056" cy="1111906"/>
          </a:xfrm>
          <a:custGeom>
            <a:avLst/>
            <a:gdLst>
              <a:gd name="T0" fmla="*/ 105 w 209"/>
              <a:gd name="T1" fmla="*/ 1844 h 1872"/>
              <a:gd name="T2" fmla="*/ 114 w 209"/>
              <a:gd name="T3" fmla="*/ 1679 h 1872"/>
              <a:gd name="T4" fmla="*/ 117 w 209"/>
              <a:gd name="T5" fmla="*/ 1657 h 1872"/>
              <a:gd name="T6" fmla="*/ 179 w 209"/>
              <a:gd name="T7" fmla="*/ 1547 h 1872"/>
              <a:gd name="T8" fmla="*/ 192 w 209"/>
              <a:gd name="T9" fmla="*/ 1370 h 1872"/>
              <a:gd name="T10" fmla="*/ 183 w 209"/>
              <a:gd name="T11" fmla="*/ 1256 h 1872"/>
              <a:gd name="T12" fmla="*/ 187 w 209"/>
              <a:gd name="T13" fmla="*/ 936 h 1872"/>
              <a:gd name="T14" fmla="*/ 124 w 209"/>
              <a:gd name="T15" fmla="*/ 750 h 1872"/>
              <a:gd name="T16" fmla="*/ 112 w 209"/>
              <a:gd name="T17" fmla="*/ 429 h 1872"/>
              <a:gd name="T18" fmla="*/ 81 w 209"/>
              <a:gd name="T19" fmla="*/ 274 h 1872"/>
              <a:gd name="T20" fmla="*/ 93 w 209"/>
              <a:gd name="T21" fmla="*/ 163 h 1872"/>
              <a:gd name="T22" fmla="*/ 81 w 209"/>
              <a:gd name="T23" fmla="*/ 1 h 1872"/>
              <a:gd name="T24" fmla="*/ 68 w 209"/>
              <a:gd name="T25" fmla="*/ 5 h 1872"/>
              <a:gd name="T26" fmla="*/ 61 w 209"/>
              <a:gd name="T27" fmla="*/ 19 h 1872"/>
              <a:gd name="T28" fmla="*/ 39 w 209"/>
              <a:gd name="T29" fmla="*/ 107 h 1872"/>
              <a:gd name="T30" fmla="*/ 13 w 209"/>
              <a:gd name="T31" fmla="*/ 179 h 1872"/>
              <a:gd name="T32" fmla="*/ 3 w 209"/>
              <a:gd name="T33" fmla="*/ 269 h 1872"/>
              <a:gd name="T34" fmla="*/ 27 w 209"/>
              <a:gd name="T35" fmla="*/ 366 h 1872"/>
              <a:gd name="T36" fmla="*/ 18 w 209"/>
              <a:gd name="T37" fmla="*/ 497 h 1872"/>
              <a:gd name="T38" fmla="*/ 34 w 209"/>
              <a:gd name="T39" fmla="*/ 706 h 1872"/>
              <a:gd name="T40" fmla="*/ 67 w 209"/>
              <a:gd name="T41" fmla="*/ 774 h 1872"/>
              <a:gd name="T42" fmla="*/ 75 w 209"/>
              <a:gd name="T43" fmla="*/ 972 h 1872"/>
              <a:gd name="T44" fmla="*/ 83 w 209"/>
              <a:gd name="T45" fmla="*/ 1161 h 1872"/>
              <a:gd name="T46" fmla="*/ 106 w 209"/>
              <a:gd name="T47" fmla="*/ 1239 h 1872"/>
              <a:gd name="T48" fmla="*/ 87 w 209"/>
              <a:gd name="T49" fmla="*/ 1357 h 1872"/>
              <a:gd name="T50" fmla="*/ 75 w 209"/>
              <a:gd name="T51" fmla="*/ 1417 h 1872"/>
              <a:gd name="T52" fmla="*/ 68 w 209"/>
              <a:gd name="T53" fmla="*/ 1480 h 1872"/>
              <a:gd name="T54" fmla="*/ 74 w 209"/>
              <a:gd name="T55" fmla="*/ 1598 h 1872"/>
              <a:gd name="T56" fmla="*/ 95 w 209"/>
              <a:gd name="T57" fmla="*/ 1650 h 1872"/>
              <a:gd name="T58" fmla="*/ 92 w 209"/>
              <a:gd name="T59" fmla="*/ 1670 h 1872"/>
              <a:gd name="T60" fmla="*/ 81 w 209"/>
              <a:gd name="T61" fmla="*/ 1839 h 1872"/>
              <a:gd name="T62" fmla="*/ 105 w 209"/>
              <a:gd name="T63" fmla="*/ 1844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9" h="1872">
                <a:moveTo>
                  <a:pt x="105" y="1844"/>
                </a:moveTo>
                <a:cubicBezTo>
                  <a:pt x="105" y="1789"/>
                  <a:pt x="108" y="1736"/>
                  <a:pt x="114" y="1679"/>
                </a:cubicBezTo>
                <a:cubicBezTo>
                  <a:pt x="115" y="1672"/>
                  <a:pt x="116" y="1665"/>
                  <a:pt x="117" y="1657"/>
                </a:cubicBezTo>
                <a:cubicBezTo>
                  <a:pt x="141" y="1651"/>
                  <a:pt x="166" y="1600"/>
                  <a:pt x="179" y="1547"/>
                </a:cubicBezTo>
                <a:cubicBezTo>
                  <a:pt x="192" y="1490"/>
                  <a:pt x="196" y="1428"/>
                  <a:pt x="192" y="1370"/>
                </a:cubicBezTo>
                <a:cubicBezTo>
                  <a:pt x="190" y="1332"/>
                  <a:pt x="184" y="1295"/>
                  <a:pt x="183" y="1256"/>
                </a:cubicBezTo>
                <a:cubicBezTo>
                  <a:pt x="180" y="1148"/>
                  <a:pt x="209" y="1040"/>
                  <a:pt x="187" y="936"/>
                </a:cubicBezTo>
                <a:cubicBezTo>
                  <a:pt x="173" y="867"/>
                  <a:pt x="139" y="818"/>
                  <a:pt x="124" y="750"/>
                </a:cubicBezTo>
                <a:cubicBezTo>
                  <a:pt x="101" y="645"/>
                  <a:pt x="129" y="532"/>
                  <a:pt x="112" y="429"/>
                </a:cubicBezTo>
                <a:cubicBezTo>
                  <a:pt x="103" y="375"/>
                  <a:pt x="84" y="331"/>
                  <a:pt x="81" y="274"/>
                </a:cubicBezTo>
                <a:cubicBezTo>
                  <a:pt x="80" y="237"/>
                  <a:pt x="85" y="199"/>
                  <a:pt x="93" y="163"/>
                </a:cubicBezTo>
                <a:cubicBezTo>
                  <a:pt x="103" y="100"/>
                  <a:pt x="120" y="11"/>
                  <a:pt x="81" y="1"/>
                </a:cubicBezTo>
                <a:cubicBezTo>
                  <a:pt x="77" y="0"/>
                  <a:pt x="73" y="0"/>
                  <a:pt x="68" y="5"/>
                </a:cubicBezTo>
                <a:cubicBezTo>
                  <a:pt x="66" y="9"/>
                  <a:pt x="63" y="14"/>
                  <a:pt x="61" y="19"/>
                </a:cubicBezTo>
                <a:cubicBezTo>
                  <a:pt x="51" y="46"/>
                  <a:pt x="46" y="78"/>
                  <a:pt x="39" y="107"/>
                </a:cubicBezTo>
                <a:cubicBezTo>
                  <a:pt x="32" y="132"/>
                  <a:pt x="21" y="155"/>
                  <a:pt x="13" y="179"/>
                </a:cubicBezTo>
                <a:cubicBezTo>
                  <a:pt x="5" y="206"/>
                  <a:pt x="0" y="239"/>
                  <a:pt x="3" y="269"/>
                </a:cubicBezTo>
                <a:cubicBezTo>
                  <a:pt x="6" y="306"/>
                  <a:pt x="22" y="331"/>
                  <a:pt x="27" y="366"/>
                </a:cubicBezTo>
                <a:cubicBezTo>
                  <a:pt x="34" y="410"/>
                  <a:pt x="24" y="455"/>
                  <a:pt x="18" y="497"/>
                </a:cubicBezTo>
                <a:cubicBezTo>
                  <a:pt x="8" y="564"/>
                  <a:pt x="10" y="648"/>
                  <a:pt x="34" y="706"/>
                </a:cubicBezTo>
                <a:cubicBezTo>
                  <a:pt x="44" y="730"/>
                  <a:pt x="58" y="748"/>
                  <a:pt x="67" y="774"/>
                </a:cubicBezTo>
                <a:cubicBezTo>
                  <a:pt x="88" y="833"/>
                  <a:pt x="81" y="908"/>
                  <a:pt x="75" y="972"/>
                </a:cubicBezTo>
                <a:cubicBezTo>
                  <a:pt x="69" y="1034"/>
                  <a:pt x="66" y="1104"/>
                  <a:pt x="83" y="1161"/>
                </a:cubicBezTo>
                <a:cubicBezTo>
                  <a:pt x="90" y="1187"/>
                  <a:pt x="102" y="1209"/>
                  <a:pt x="106" y="1239"/>
                </a:cubicBezTo>
                <a:cubicBezTo>
                  <a:pt x="109" y="1280"/>
                  <a:pt x="98" y="1319"/>
                  <a:pt x="87" y="1357"/>
                </a:cubicBezTo>
                <a:cubicBezTo>
                  <a:pt x="81" y="1376"/>
                  <a:pt x="78" y="1396"/>
                  <a:pt x="75" y="1417"/>
                </a:cubicBezTo>
                <a:cubicBezTo>
                  <a:pt x="72" y="1438"/>
                  <a:pt x="69" y="1459"/>
                  <a:pt x="68" y="1480"/>
                </a:cubicBezTo>
                <a:cubicBezTo>
                  <a:pt x="67" y="1521"/>
                  <a:pt x="67" y="1563"/>
                  <a:pt x="74" y="1598"/>
                </a:cubicBezTo>
                <a:cubicBezTo>
                  <a:pt x="78" y="1620"/>
                  <a:pt x="85" y="1639"/>
                  <a:pt x="95" y="1650"/>
                </a:cubicBezTo>
                <a:cubicBezTo>
                  <a:pt x="94" y="1657"/>
                  <a:pt x="93" y="1663"/>
                  <a:pt x="92" y="1670"/>
                </a:cubicBezTo>
                <a:cubicBezTo>
                  <a:pt x="85" y="1726"/>
                  <a:pt x="81" y="1782"/>
                  <a:pt x="81" y="1839"/>
                </a:cubicBezTo>
                <a:cubicBezTo>
                  <a:pt x="82" y="1868"/>
                  <a:pt x="106" y="1872"/>
                  <a:pt x="105" y="1844"/>
                </a:cubicBezTo>
                <a:close/>
              </a:path>
            </a:pathLst>
          </a:custGeom>
          <a:solidFill>
            <a:srgbClr val="0053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383" name="Freeform 2521"/>
          <p:cNvSpPr>
            <a:spLocks/>
          </p:cNvSpPr>
          <p:nvPr userDrawn="1"/>
        </p:nvSpPr>
        <p:spPr bwMode="auto">
          <a:xfrm>
            <a:off x="2248318" y="3579680"/>
            <a:ext cx="124056" cy="1110375"/>
          </a:xfrm>
          <a:custGeom>
            <a:avLst/>
            <a:gdLst>
              <a:gd name="T0" fmla="*/ 128 w 209"/>
              <a:gd name="T1" fmla="*/ 1841 h 1870"/>
              <a:gd name="T2" fmla="*/ 143 w 209"/>
              <a:gd name="T3" fmla="*/ 1671 h 1870"/>
              <a:gd name="T4" fmla="*/ 144 w 209"/>
              <a:gd name="T5" fmla="*/ 1649 h 1870"/>
              <a:gd name="T6" fmla="*/ 197 w 209"/>
              <a:gd name="T7" fmla="*/ 1534 h 1870"/>
              <a:gd name="T8" fmla="*/ 200 w 209"/>
              <a:gd name="T9" fmla="*/ 1355 h 1870"/>
              <a:gd name="T10" fmla="*/ 172 w 209"/>
              <a:gd name="T11" fmla="*/ 1238 h 1870"/>
              <a:gd name="T12" fmla="*/ 149 w 209"/>
              <a:gd name="T13" fmla="*/ 1080 h 1870"/>
              <a:gd name="T14" fmla="*/ 145 w 209"/>
              <a:gd name="T15" fmla="*/ 1007 h 1870"/>
              <a:gd name="T16" fmla="*/ 137 w 209"/>
              <a:gd name="T17" fmla="*/ 934 h 1870"/>
              <a:gd name="T18" fmla="*/ 125 w 209"/>
              <a:gd name="T19" fmla="*/ 888 h 1870"/>
              <a:gd name="T20" fmla="*/ 113 w 209"/>
              <a:gd name="T21" fmla="*/ 843 h 1870"/>
              <a:gd name="T22" fmla="*/ 94 w 209"/>
              <a:gd name="T23" fmla="*/ 749 h 1870"/>
              <a:gd name="T24" fmla="*/ 145 w 209"/>
              <a:gd name="T25" fmla="*/ 431 h 1870"/>
              <a:gd name="T26" fmla="*/ 135 w 209"/>
              <a:gd name="T27" fmla="*/ 271 h 1870"/>
              <a:gd name="T28" fmla="*/ 150 w 209"/>
              <a:gd name="T29" fmla="*/ 159 h 1870"/>
              <a:gd name="T30" fmla="*/ 154 w 209"/>
              <a:gd name="T31" fmla="*/ 56 h 1870"/>
              <a:gd name="T32" fmla="*/ 119 w 209"/>
              <a:gd name="T33" fmla="*/ 0 h 1870"/>
              <a:gd name="T34" fmla="*/ 107 w 209"/>
              <a:gd name="T35" fmla="*/ 7 h 1870"/>
              <a:gd name="T36" fmla="*/ 102 w 209"/>
              <a:gd name="T37" fmla="*/ 22 h 1870"/>
              <a:gd name="T38" fmla="*/ 98 w 209"/>
              <a:gd name="T39" fmla="*/ 64 h 1870"/>
              <a:gd name="T40" fmla="*/ 93 w 209"/>
              <a:gd name="T41" fmla="*/ 107 h 1870"/>
              <a:gd name="T42" fmla="*/ 71 w 209"/>
              <a:gd name="T43" fmla="*/ 176 h 1870"/>
              <a:gd name="T44" fmla="*/ 57 w 209"/>
              <a:gd name="T45" fmla="*/ 260 h 1870"/>
              <a:gd name="T46" fmla="*/ 71 w 209"/>
              <a:gd name="T47" fmla="*/ 355 h 1870"/>
              <a:gd name="T48" fmla="*/ 40 w 209"/>
              <a:gd name="T49" fmla="*/ 480 h 1870"/>
              <a:gd name="T50" fmla="*/ 13 w 209"/>
              <a:gd name="T51" fmla="*/ 689 h 1870"/>
              <a:gd name="T52" fmla="*/ 34 w 209"/>
              <a:gd name="T53" fmla="*/ 763 h 1870"/>
              <a:gd name="T54" fmla="*/ 23 w 209"/>
              <a:gd name="T55" fmla="*/ 968 h 1870"/>
              <a:gd name="T56" fmla="*/ 21 w 209"/>
              <a:gd name="T57" fmla="*/ 1018 h 1870"/>
              <a:gd name="T58" fmla="*/ 25 w 209"/>
              <a:gd name="T59" fmla="*/ 1070 h 1870"/>
              <a:gd name="T60" fmla="*/ 53 w 209"/>
              <a:gd name="T61" fmla="*/ 1165 h 1870"/>
              <a:gd name="T62" fmla="*/ 92 w 209"/>
              <a:gd name="T63" fmla="*/ 1237 h 1870"/>
              <a:gd name="T64" fmla="*/ 93 w 209"/>
              <a:gd name="T65" fmla="*/ 1352 h 1870"/>
              <a:gd name="T66" fmla="*/ 83 w 209"/>
              <a:gd name="T67" fmla="*/ 1473 h 1870"/>
              <a:gd name="T68" fmla="*/ 96 w 209"/>
              <a:gd name="T69" fmla="*/ 1593 h 1870"/>
              <a:gd name="T70" fmla="*/ 121 w 209"/>
              <a:gd name="T71" fmla="*/ 1643 h 1870"/>
              <a:gd name="T72" fmla="*/ 120 w 209"/>
              <a:gd name="T73" fmla="*/ 1663 h 1870"/>
              <a:gd name="T74" fmla="*/ 106 w 209"/>
              <a:gd name="T75" fmla="*/ 1832 h 1870"/>
              <a:gd name="T76" fmla="*/ 128 w 209"/>
              <a:gd name="T77" fmla="*/ 1841 h 1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9" h="1870">
                <a:moveTo>
                  <a:pt x="128" y="1841"/>
                </a:moveTo>
                <a:cubicBezTo>
                  <a:pt x="137" y="1784"/>
                  <a:pt x="140" y="1728"/>
                  <a:pt x="143" y="1671"/>
                </a:cubicBezTo>
                <a:cubicBezTo>
                  <a:pt x="143" y="1663"/>
                  <a:pt x="143" y="1656"/>
                  <a:pt x="144" y="1649"/>
                </a:cubicBezTo>
                <a:cubicBezTo>
                  <a:pt x="168" y="1640"/>
                  <a:pt x="188" y="1586"/>
                  <a:pt x="197" y="1534"/>
                </a:cubicBezTo>
                <a:cubicBezTo>
                  <a:pt x="207" y="1478"/>
                  <a:pt x="209" y="1415"/>
                  <a:pt x="200" y="1355"/>
                </a:cubicBezTo>
                <a:cubicBezTo>
                  <a:pt x="194" y="1315"/>
                  <a:pt x="182" y="1276"/>
                  <a:pt x="172" y="1238"/>
                </a:cubicBezTo>
                <a:cubicBezTo>
                  <a:pt x="159" y="1183"/>
                  <a:pt x="152" y="1130"/>
                  <a:pt x="149" y="1080"/>
                </a:cubicBezTo>
                <a:cubicBezTo>
                  <a:pt x="148" y="1055"/>
                  <a:pt x="147" y="1031"/>
                  <a:pt x="145" y="1007"/>
                </a:cubicBezTo>
                <a:cubicBezTo>
                  <a:pt x="144" y="982"/>
                  <a:pt x="141" y="958"/>
                  <a:pt x="137" y="934"/>
                </a:cubicBezTo>
                <a:cubicBezTo>
                  <a:pt x="134" y="918"/>
                  <a:pt x="130" y="902"/>
                  <a:pt x="125" y="888"/>
                </a:cubicBezTo>
                <a:cubicBezTo>
                  <a:pt x="121" y="873"/>
                  <a:pt x="117" y="858"/>
                  <a:pt x="113" y="843"/>
                </a:cubicBezTo>
                <a:cubicBezTo>
                  <a:pt x="103" y="814"/>
                  <a:pt x="97" y="784"/>
                  <a:pt x="94" y="749"/>
                </a:cubicBezTo>
                <a:cubicBezTo>
                  <a:pt x="89" y="643"/>
                  <a:pt x="143" y="538"/>
                  <a:pt x="145" y="431"/>
                </a:cubicBezTo>
                <a:cubicBezTo>
                  <a:pt x="146" y="375"/>
                  <a:pt x="133" y="328"/>
                  <a:pt x="135" y="271"/>
                </a:cubicBezTo>
                <a:cubicBezTo>
                  <a:pt x="136" y="234"/>
                  <a:pt x="145" y="196"/>
                  <a:pt x="150" y="159"/>
                </a:cubicBezTo>
                <a:cubicBezTo>
                  <a:pt x="155" y="127"/>
                  <a:pt x="158" y="87"/>
                  <a:pt x="154" y="56"/>
                </a:cubicBezTo>
                <a:cubicBezTo>
                  <a:pt x="149" y="24"/>
                  <a:pt x="139" y="1"/>
                  <a:pt x="119" y="0"/>
                </a:cubicBezTo>
                <a:cubicBezTo>
                  <a:pt x="115" y="0"/>
                  <a:pt x="110" y="2"/>
                  <a:pt x="107" y="7"/>
                </a:cubicBezTo>
                <a:cubicBezTo>
                  <a:pt x="105" y="11"/>
                  <a:pt x="103" y="16"/>
                  <a:pt x="102" y="22"/>
                </a:cubicBezTo>
                <a:cubicBezTo>
                  <a:pt x="99" y="35"/>
                  <a:pt x="98" y="50"/>
                  <a:pt x="98" y="64"/>
                </a:cubicBezTo>
                <a:cubicBezTo>
                  <a:pt x="97" y="79"/>
                  <a:pt x="95" y="93"/>
                  <a:pt x="93" y="107"/>
                </a:cubicBezTo>
                <a:cubicBezTo>
                  <a:pt x="89" y="131"/>
                  <a:pt x="78" y="153"/>
                  <a:pt x="71" y="176"/>
                </a:cubicBezTo>
                <a:cubicBezTo>
                  <a:pt x="64" y="201"/>
                  <a:pt x="56" y="231"/>
                  <a:pt x="57" y="260"/>
                </a:cubicBezTo>
                <a:cubicBezTo>
                  <a:pt x="58" y="295"/>
                  <a:pt x="71" y="320"/>
                  <a:pt x="71" y="355"/>
                </a:cubicBezTo>
                <a:cubicBezTo>
                  <a:pt x="71" y="399"/>
                  <a:pt x="54" y="441"/>
                  <a:pt x="40" y="480"/>
                </a:cubicBezTo>
                <a:cubicBezTo>
                  <a:pt x="17" y="544"/>
                  <a:pt x="0" y="626"/>
                  <a:pt x="13" y="689"/>
                </a:cubicBezTo>
                <a:cubicBezTo>
                  <a:pt x="19" y="715"/>
                  <a:pt x="28" y="736"/>
                  <a:pt x="34" y="763"/>
                </a:cubicBezTo>
                <a:cubicBezTo>
                  <a:pt x="45" y="826"/>
                  <a:pt x="30" y="900"/>
                  <a:pt x="23" y="968"/>
                </a:cubicBezTo>
                <a:cubicBezTo>
                  <a:pt x="22" y="984"/>
                  <a:pt x="21" y="1001"/>
                  <a:pt x="21" y="1018"/>
                </a:cubicBezTo>
                <a:cubicBezTo>
                  <a:pt x="21" y="1036"/>
                  <a:pt x="23" y="1053"/>
                  <a:pt x="25" y="1070"/>
                </a:cubicBezTo>
                <a:cubicBezTo>
                  <a:pt x="28" y="1105"/>
                  <a:pt x="39" y="1139"/>
                  <a:pt x="53" y="1165"/>
                </a:cubicBezTo>
                <a:cubicBezTo>
                  <a:pt x="66" y="1190"/>
                  <a:pt x="83" y="1209"/>
                  <a:pt x="92" y="1237"/>
                </a:cubicBezTo>
                <a:cubicBezTo>
                  <a:pt x="106" y="1276"/>
                  <a:pt x="99" y="1316"/>
                  <a:pt x="93" y="1352"/>
                </a:cubicBezTo>
                <a:cubicBezTo>
                  <a:pt x="88" y="1389"/>
                  <a:pt x="84" y="1431"/>
                  <a:pt x="83" y="1473"/>
                </a:cubicBezTo>
                <a:cubicBezTo>
                  <a:pt x="82" y="1515"/>
                  <a:pt x="86" y="1558"/>
                  <a:pt x="96" y="1593"/>
                </a:cubicBezTo>
                <a:cubicBezTo>
                  <a:pt x="102" y="1614"/>
                  <a:pt x="111" y="1633"/>
                  <a:pt x="121" y="1643"/>
                </a:cubicBezTo>
                <a:cubicBezTo>
                  <a:pt x="121" y="1649"/>
                  <a:pt x="121" y="1656"/>
                  <a:pt x="120" y="1663"/>
                </a:cubicBezTo>
                <a:cubicBezTo>
                  <a:pt x="117" y="1719"/>
                  <a:pt x="114" y="1776"/>
                  <a:pt x="106" y="1832"/>
                </a:cubicBezTo>
                <a:cubicBezTo>
                  <a:pt x="101" y="1861"/>
                  <a:pt x="124" y="1870"/>
                  <a:pt x="128" y="1841"/>
                </a:cubicBezTo>
                <a:close/>
              </a:path>
            </a:pathLst>
          </a:custGeom>
          <a:solidFill>
            <a:srgbClr val="0053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384" name="Oval 2522"/>
          <p:cNvSpPr>
            <a:spLocks noChangeArrowheads="1"/>
          </p:cNvSpPr>
          <p:nvPr userDrawn="1"/>
        </p:nvSpPr>
        <p:spPr bwMode="auto">
          <a:xfrm>
            <a:off x="2597513" y="3353009"/>
            <a:ext cx="99551" cy="98019"/>
          </a:xfrm>
          <a:prstGeom prst="ellipse">
            <a:avLst/>
          </a:prstGeom>
          <a:solidFill>
            <a:srgbClr val="61E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385" name="Oval 2523"/>
          <p:cNvSpPr>
            <a:spLocks noChangeArrowheads="1"/>
          </p:cNvSpPr>
          <p:nvPr userDrawn="1"/>
        </p:nvSpPr>
        <p:spPr bwMode="auto">
          <a:xfrm>
            <a:off x="2242192" y="3320847"/>
            <a:ext cx="29100" cy="29100"/>
          </a:xfrm>
          <a:prstGeom prst="ellipse">
            <a:avLst/>
          </a:prstGeom>
          <a:solidFill>
            <a:srgbClr val="61E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386" name="Oval 2524"/>
          <p:cNvSpPr>
            <a:spLocks noChangeArrowheads="1"/>
          </p:cNvSpPr>
          <p:nvPr userDrawn="1"/>
        </p:nvSpPr>
        <p:spPr bwMode="auto">
          <a:xfrm>
            <a:off x="1801106" y="2902733"/>
            <a:ext cx="68920" cy="67388"/>
          </a:xfrm>
          <a:prstGeom prst="ellipse">
            <a:avLst/>
          </a:prstGeom>
          <a:solidFill>
            <a:srgbClr val="61E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387" name="Oval 2525"/>
          <p:cNvSpPr>
            <a:spLocks noChangeArrowheads="1"/>
          </p:cNvSpPr>
          <p:nvPr userDrawn="1"/>
        </p:nvSpPr>
        <p:spPr bwMode="auto">
          <a:xfrm>
            <a:off x="2640397" y="2414169"/>
            <a:ext cx="47479" cy="45947"/>
          </a:xfrm>
          <a:prstGeom prst="ellipse">
            <a:avLst/>
          </a:prstGeom>
          <a:solidFill>
            <a:srgbClr val="61E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388" name="Oval 2526"/>
          <p:cNvSpPr>
            <a:spLocks noChangeArrowheads="1"/>
          </p:cNvSpPr>
          <p:nvPr userDrawn="1"/>
        </p:nvSpPr>
        <p:spPr bwMode="auto">
          <a:xfrm>
            <a:off x="1856242" y="3674636"/>
            <a:ext cx="42883" cy="42883"/>
          </a:xfrm>
          <a:prstGeom prst="ellipse">
            <a:avLst/>
          </a:prstGeom>
          <a:solidFill>
            <a:srgbClr val="61E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389" name="Oval 2527"/>
          <p:cNvSpPr>
            <a:spLocks noChangeArrowheads="1"/>
          </p:cNvSpPr>
          <p:nvPr userDrawn="1"/>
        </p:nvSpPr>
        <p:spPr bwMode="auto">
          <a:xfrm>
            <a:off x="2422916" y="3679231"/>
            <a:ext cx="24505" cy="26037"/>
          </a:xfrm>
          <a:prstGeom prst="ellipse">
            <a:avLst/>
          </a:prstGeom>
          <a:solidFill>
            <a:srgbClr val="61E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390" name="Oval 2528"/>
          <p:cNvSpPr>
            <a:spLocks noChangeArrowheads="1"/>
          </p:cNvSpPr>
          <p:nvPr userDrawn="1"/>
        </p:nvSpPr>
        <p:spPr bwMode="auto">
          <a:xfrm>
            <a:off x="1586689" y="2319212"/>
            <a:ext cx="38289" cy="38289"/>
          </a:xfrm>
          <a:prstGeom prst="ellipse">
            <a:avLst/>
          </a:prstGeom>
          <a:solidFill>
            <a:srgbClr val="61E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391" name="Freeform 2529"/>
          <p:cNvSpPr>
            <a:spLocks/>
          </p:cNvSpPr>
          <p:nvPr userDrawn="1"/>
        </p:nvSpPr>
        <p:spPr bwMode="auto">
          <a:xfrm>
            <a:off x="2341744" y="3429587"/>
            <a:ext cx="185318" cy="67388"/>
          </a:xfrm>
          <a:custGeom>
            <a:avLst/>
            <a:gdLst>
              <a:gd name="T0" fmla="*/ 199 w 311"/>
              <a:gd name="T1" fmla="*/ 17 h 114"/>
              <a:gd name="T2" fmla="*/ 165 w 311"/>
              <a:gd name="T3" fmla="*/ 19 h 114"/>
              <a:gd name="T4" fmla="*/ 127 w 311"/>
              <a:gd name="T5" fmla="*/ 2 h 114"/>
              <a:gd name="T6" fmla="*/ 126 w 311"/>
              <a:gd name="T7" fmla="*/ 6 h 114"/>
              <a:gd name="T8" fmla="*/ 132 w 311"/>
              <a:gd name="T9" fmla="*/ 10 h 114"/>
              <a:gd name="T10" fmla="*/ 135 w 311"/>
              <a:gd name="T11" fmla="*/ 16 h 114"/>
              <a:gd name="T12" fmla="*/ 136 w 311"/>
              <a:gd name="T13" fmla="*/ 22 h 114"/>
              <a:gd name="T14" fmla="*/ 137 w 311"/>
              <a:gd name="T15" fmla="*/ 23 h 114"/>
              <a:gd name="T16" fmla="*/ 57 w 311"/>
              <a:gd name="T17" fmla="*/ 50 h 114"/>
              <a:gd name="T18" fmla="*/ 8 w 311"/>
              <a:gd name="T19" fmla="*/ 0 h 114"/>
              <a:gd name="T20" fmla="*/ 25 w 311"/>
              <a:gd name="T21" fmla="*/ 58 h 114"/>
              <a:gd name="T22" fmla="*/ 0 w 311"/>
              <a:gd name="T23" fmla="*/ 114 h 114"/>
              <a:gd name="T24" fmla="*/ 54 w 311"/>
              <a:gd name="T25" fmla="*/ 66 h 114"/>
              <a:gd name="T26" fmla="*/ 127 w 311"/>
              <a:gd name="T27" fmla="*/ 83 h 114"/>
              <a:gd name="T28" fmla="*/ 126 w 311"/>
              <a:gd name="T29" fmla="*/ 85 h 114"/>
              <a:gd name="T30" fmla="*/ 122 w 311"/>
              <a:gd name="T31" fmla="*/ 93 h 114"/>
              <a:gd name="T32" fmla="*/ 120 w 311"/>
              <a:gd name="T33" fmla="*/ 101 h 114"/>
              <a:gd name="T34" fmla="*/ 132 w 311"/>
              <a:gd name="T35" fmla="*/ 95 h 114"/>
              <a:gd name="T36" fmla="*/ 142 w 311"/>
              <a:gd name="T37" fmla="*/ 88 h 114"/>
              <a:gd name="T38" fmla="*/ 145 w 311"/>
              <a:gd name="T39" fmla="*/ 86 h 114"/>
              <a:gd name="T40" fmla="*/ 196 w 311"/>
              <a:gd name="T41" fmla="*/ 90 h 114"/>
              <a:gd name="T42" fmla="*/ 311 w 311"/>
              <a:gd name="T43" fmla="*/ 57 h 114"/>
              <a:gd name="T44" fmla="*/ 199 w 311"/>
              <a:gd name="T45" fmla="*/ 1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1" h="114">
                <a:moveTo>
                  <a:pt x="199" y="17"/>
                </a:moveTo>
                <a:cubicBezTo>
                  <a:pt x="188" y="17"/>
                  <a:pt x="176" y="17"/>
                  <a:pt x="165" y="19"/>
                </a:cubicBezTo>
                <a:cubicBezTo>
                  <a:pt x="155" y="14"/>
                  <a:pt x="128" y="2"/>
                  <a:pt x="127" y="2"/>
                </a:cubicBezTo>
                <a:cubicBezTo>
                  <a:pt x="124" y="1"/>
                  <a:pt x="124" y="5"/>
                  <a:pt x="126" y="6"/>
                </a:cubicBezTo>
                <a:cubicBezTo>
                  <a:pt x="128" y="7"/>
                  <a:pt x="130" y="9"/>
                  <a:pt x="132" y="10"/>
                </a:cubicBezTo>
                <a:cubicBezTo>
                  <a:pt x="134" y="12"/>
                  <a:pt x="135" y="14"/>
                  <a:pt x="135" y="16"/>
                </a:cubicBezTo>
                <a:cubicBezTo>
                  <a:pt x="136" y="18"/>
                  <a:pt x="135" y="20"/>
                  <a:pt x="136" y="22"/>
                </a:cubicBezTo>
                <a:cubicBezTo>
                  <a:pt x="136" y="22"/>
                  <a:pt x="137" y="23"/>
                  <a:pt x="137" y="23"/>
                </a:cubicBezTo>
                <a:cubicBezTo>
                  <a:pt x="104" y="30"/>
                  <a:pt x="73" y="41"/>
                  <a:pt x="57" y="50"/>
                </a:cubicBezTo>
                <a:cubicBezTo>
                  <a:pt x="45" y="31"/>
                  <a:pt x="8" y="0"/>
                  <a:pt x="8" y="0"/>
                </a:cubicBezTo>
                <a:cubicBezTo>
                  <a:pt x="8" y="0"/>
                  <a:pt x="24" y="57"/>
                  <a:pt x="25" y="58"/>
                </a:cubicBezTo>
                <a:cubicBezTo>
                  <a:pt x="27" y="64"/>
                  <a:pt x="0" y="114"/>
                  <a:pt x="0" y="114"/>
                </a:cubicBezTo>
                <a:cubicBezTo>
                  <a:pt x="20" y="109"/>
                  <a:pt x="44" y="81"/>
                  <a:pt x="54" y="66"/>
                </a:cubicBezTo>
                <a:cubicBezTo>
                  <a:pt x="68" y="72"/>
                  <a:pt x="96" y="79"/>
                  <a:pt x="127" y="83"/>
                </a:cubicBezTo>
                <a:cubicBezTo>
                  <a:pt x="127" y="84"/>
                  <a:pt x="127" y="84"/>
                  <a:pt x="126" y="85"/>
                </a:cubicBezTo>
                <a:cubicBezTo>
                  <a:pt x="125" y="88"/>
                  <a:pt x="123" y="90"/>
                  <a:pt x="122" y="93"/>
                </a:cubicBezTo>
                <a:cubicBezTo>
                  <a:pt x="121" y="95"/>
                  <a:pt x="116" y="102"/>
                  <a:pt x="120" y="101"/>
                </a:cubicBezTo>
                <a:cubicBezTo>
                  <a:pt x="124" y="101"/>
                  <a:pt x="128" y="97"/>
                  <a:pt x="132" y="95"/>
                </a:cubicBezTo>
                <a:cubicBezTo>
                  <a:pt x="135" y="93"/>
                  <a:pt x="139" y="90"/>
                  <a:pt x="142" y="88"/>
                </a:cubicBezTo>
                <a:cubicBezTo>
                  <a:pt x="143" y="87"/>
                  <a:pt x="144" y="86"/>
                  <a:pt x="145" y="86"/>
                </a:cubicBezTo>
                <a:cubicBezTo>
                  <a:pt x="163" y="88"/>
                  <a:pt x="181" y="89"/>
                  <a:pt x="196" y="90"/>
                </a:cubicBezTo>
                <a:cubicBezTo>
                  <a:pt x="259" y="92"/>
                  <a:pt x="310" y="77"/>
                  <a:pt x="311" y="57"/>
                </a:cubicBezTo>
                <a:cubicBezTo>
                  <a:pt x="311" y="37"/>
                  <a:pt x="261" y="19"/>
                  <a:pt x="199" y="17"/>
                </a:cubicBezTo>
                <a:close/>
              </a:path>
            </a:pathLst>
          </a:custGeom>
          <a:solidFill>
            <a:srgbClr val="0082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392" name="Freeform 2530"/>
          <p:cNvSpPr>
            <a:spLocks/>
          </p:cNvSpPr>
          <p:nvPr userDrawn="1"/>
        </p:nvSpPr>
        <p:spPr bwMode="auto">
          <a:xfrm>
            <a:off x="1801106" y="3581212"/>
            <a:ext cx="128650" cy="47479"/>
          </a:xfrm>
          <a:custGeom>
            <a:avLst/>
            <a:gdLst>
              <a:gd name="T0" fmla="*/ 138 w 217"/>
              <a:gd name="T1" fmla="*/ 12 h 80"/>
              <a:gd name="T2" fmla="*/ 115 w 217"/>
              <a:gd name="T3" fmla="*/ 13 h 80"/>
              <a:gd name="T4" fmla="*/ 89 w 217"/>
              <a:gd name="T5" fmla="*/ 2 h 80"/>
              <a:gd name="T6" fmla="*/ 88 w 217"/>
              <a:gd name="T7" fmla="*/ 5 h 80"/>
              <a:gd name="T8" fmla="*/ 92 w 217"/>
              <a:gd name="T9" fmla="*/ 8 h 80"/>
              <a:gd name="T10" fmla="*/ 94 w 217"/>
              <a:gd name="T11" fmla="*/ 12 h 80"/>
              <a:gd name="T12" fmla="*/ 95 w 217"/>
              <a:gd name="T13" fmla="*/ 16 h 80"/>
              <a:gd name="T14" fmla="*/ 96 w 217"/>
              <a:gd name="T15" fmla="*/ 17 h 80"/>
              <a:gd name="T16" fmla="*/ 40 w 217"/>
              <a:gd name="T17" fmla="*/ 35 h 80"/>
              <a:gd name="T18" fmla="*/ 6 w 217"/>
              <a:gd name="T19" fmla="*/ 0 h 80"/>
              <a:gd name="T20" fmla="*/ 17 w 217"/>
              <a:gd name="T21" fmla="*/ 41 h 80"/>
              <a:gd name="T22" fmla="*/ 0 w 217"/>
              <a:gd name="T23" fmla="*/ 80 h 80"/>
              <a:gd name="T24" fmla="*/ 38 w 217"/>
              <a:gd name="T25" fmla="*/ 47 h 80"/>
              <a:gd name="T26" fmla="*/ 89 w 217"/>
              <a:gd name="T27" fmla="*/ 58 h 80"/>
              <a:gd name="T28" fmla="*/ 88 w 217"/>
              <a:gd name="T29" fmla="*/ 59 h 80"/>
              <a:gd name="T30" fmla="*/ 85 w 217"/>
              <a:gd name="T31" fmla="*/ 65 h 80"/>
              <a:gd name="T32" fmla="*/ 84 w 217"/>
              <a:gd name="T33" fmla="*/ 71 h 80"/>
              <a:gd name="T34" fmla="*/ 92 w 217"/>
              <a:gd name="T35" fmla="*/ 67 h 80"/>
              <a:gd name="T36" fmla="*/ 99 w 217"/>
              <a:gd name="T37" fmla="*/ 62 h 80"/>
              <a:gd name="T38" fmla="*/ 101 w 217"/>
              <a:gd name="T39" fmla="*/ 60 h 80"/>
              <a:gd name="T40" fmla="*/ 137 w 217"/>
              <a:gd name="T41" fmla="*/ 63 h 80"/>
              <a:gd name="T42" fmla="*/ 216 w 217"/>
              <a:gd name="T43" fmla="*/ 40 h 80"/>
              <a:gd name="T44" fmla="*/ 138 w 217"/>
              <a:gd name="T45"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7" h="80">
                <a:moveTo>
                  <a:pt x="138" y="12"/>
                </a:moveTo>
                <a:cubicBezTo>
                  <a:pt x="131" y="12"/>
                  <a:pt x="123" y="13"/>
                  <a:pt x="115" y="13"/>
                </a:cubicBezTo>
                <a:cubicBezTo>
                  <a:pt x="108" y="11"/>
                  <a:pt x="89" y="2"/>
                  <a:pt x="89" y="2"/>
                </a:cubicBezTo>
                <a:cubicBezTo>
                  <a:pt x="87" y="1"/>
                  <a:pt x="87" y="4"/>
                  <a:pt x="88" y="5"/>
                </a:cubicBezTo>
                <a:cubicBezTo>
                  <a:pt x="90" y="6"/>
                  <a:pt x="91" y="7"/>
                  <a:pt x="92" y="8"/>
                </a:cubicBezTo>
                <a:cubicBezTo>
                  <a:pt x="93" y="9"/>
                  <a:pt x="94" y="10"/>
                  <a:pt x="94" y="12"/>
                </a:cubicBezTo>
                <a:cubicBezTo>
                  <a:pt x="95" y="13"/>
                  <a:pt x="94" y="15"/>
                  <a:pt x="95" y="16"/>
                </a:cubicBezTo>
                <a:cubicBezTo>
                  <a:pt x="95" y="16"/>
                  <a:pt x="95" y="16"/>
                  <a:pt x="96" y="17"/>
                </a:cubicBezTo>
                <a:cubicBezTo>
                  <a:pt x="72" y="21"/>
                  <a:pt x="51" y="29"/>
                  <a:pt x="40" y="35"/>
                </a:cubicBezTo>
                <a:cubicBezTo>
                  <a:pt x="32" y="22"/>
                  <a:pt x="6" y="0"/>
                  <a:pt x="6" y="0"/>
                </a:cubicBezTo>
                <a:cubicBezTo>
                  <a:pt x="6" y="0"/>
                  <a:pt x="17" y="40"/>
                  <a:pt x="17" y="41"/>
                </a:cubicBezTo>
                <a:cubicBezTo>
                  <a:pt x="19" y="45"/>
                  <a:pt x="0" y="80"/>
                  <a:pt x="0" y="80"/>
                </a:cubicBezTo>
                <a:cubicBezTo>
                  <a:pt x="14" y="77"/>
                  <a:pt x="31" y="57"/>
                  <a:pt x="38" y="47"/>
                </a:cubicBezTo>
                <a:cubicBezTo>
                  <a:pt x="47" y="51"/>
                  <a:pt x="67" y="55"/>
                  <a:pt x="89" y="58"/>
                </a:cubicBezTo>
                <a:cubicBezTo>
                  <a:pt x="89" y="59"/>
                  <a:pt x="88" y="59"/>
                  <a:pt x="88" y="59"/>
                </a:cubicBezTo>
                <a:cubicBezTo>
                  <a:pt x="87" y="61"/>
                  <a:pt x="86" y="63"/>
                  <a:pt x="85" y="65"/>
                </a:cubicBezTo>
                <a:cubicBezTo>
                  <a:pt x="84" y="66"/>
                  <a:pt x="81" y="72"/>
                  <a:pt x="84" y="71"/>
                </a:cubicBezTo>
                <a:cubicBezTo>
                  <a:pt x="87" y="70"/>
                  <a:pt x="89" y="68"/>
                  <a:pt x="92" y="67"/>
                </a:cubicBezTo>
                <a:cubicBezTo>
                  <a:pt x="94" y="65"/>
                  <a:pt x="97" y="63"/>
                  <a:pt x="99" y="62"/>
                </a:cubicBezTo>
                <a:cubicBezTo>
                  <a:pt x="100" y="61"/>
                  <a:pt x="100" y="61"/>
                  <a:pt x="101" y="60"/>
                </a:cubicBezTo>
                <a:cubicBezTo>
                  <a:pt x="113" y="62"/>
                  <a:pt x="126" y="63"/>
                  <a:pt x="137" y="63"/>
                </a:cubicBezTo>
                <a:cubicBezTo>
                  <a:pt x="180" y="64"/>
                  <a:pt x="216" y="54"/>
                  <a:pt x="216" y="40"/>
                </a:cubicBezTo>
                <a:cubicBezTo>
                  <a:pt x="217" y="26"/>
                  <a:pt x="182" y="14"/>
                  <a:pt x="138" y="12"/>
                </a:cubicBezTo>
                <a:close/>
              </a:path>
            </a:pathLst>
          </a:custGeom>
          <a:solidFill>
            <a:srgbClr val="0082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393" name="Freeform 2531"/>
          <p:cNvSpPr>
            <a:spLocks/>
          </p:cNvSpPr>
          <p:nvPr userDrawn="1"/>
        </p:nvSpPr>
        <p:spPr bwMode="auto">
          <a:xfrm>
            <a:off x="1376867" y="4376086"/>
            <a:ext cx="229733" cy="136309"/>
          </a:xfrm>
          <a:custGeom>
            <a:avLst/>
            <a:gdLst>
              <a:gd name="T0" fmla="*/ 366 w 387"/>
              <a:gd name="T1" fmla="*/ 165 h 231"/>
              <a:gd name="T2" fmla="*/ 308 w 387"/>
              <a:gd name="T3" fmla="*/ 103 h 231"/>
              <a:gd name="T4" fmla="*/ 247 w 387"/>
              <a:gd name="T5" fmla="*/ 21 h 231"/>
              <a:gd name="T6" fmla="*/ 147 w 387"/>
              <a:gd name="T7" fmla="*/ 20 h 231"/>
              <a:gd name="T8" fmla="*/ 115 w 387"/>
              <a:gd name="T9" fmla="*/ 46 h 231"/>
              <a:gd name="T10" fmla="*/ 59 w 387"/>
              <a:gd name="T11" fmla="*/ 84 h 231"/>
              <a:gd name="T12" fmla="*/ 38 w 387"/>
              <a:gd name="T13" fmla="*/ 135 h 231"/>
              <a:gd name="T14" fmla="*/ 14 w 387"/>
              <a:gd name="T15" fmla="*/ 160 h 231"/>
              <a:gd name="T16" fmla="*/ 1 w 387"/>
              <a:gd name="T17" fmla="*/ 189 h 231"/>
              <a:gd name="T18" fmla="*/ 11 w 387"/>
              <a:gd name="T19" fmla="*/ 217 h 231"/>
              <a:gd name="T20" fmla="*/ 58 w 387"/>
              <a:gd name="T21" fmla="*/ 228 h 231"/>
              <a:gd name="T22" fmla="*/ 354 w 387"/>
              <a:gd name="T23" fmla="*/ 213 h 231"/>
              <a:gd name="T24" fmla="*/ 386 w 387"/>
              <a:gd name="T25" fmla="*/ 192 h 231"/>
              <a:gd name="T26" fmla="*/ 366 w 387"/>
              <a:gd name="T27" fmla="*/ 16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7" h="231">
                <a:moveTo>
                  <a:pt x="366" y="165"/>
                </a:moveTo>
                <a:cubicBezTo>
                  <a:pt x="344" y="148"/>
                  <a:pt x="324" y="127"/>
                  <a:pt x="308" y="103"/>
                </a:cubicBezTo>
                <a:cubicBezTo>
                  <a:pt x="289" y="74"/>
                  <a:pt x="275" y="40"/>
                  <a:pt x="247" y="21"/>
                </a:cubicBezTo>
                <a:cubicBezTo>
                  <a:pt x="218" y="0"/>
                  <a:pt x="176" y="0"/>
                  <a:pt x="147" y="20"/>
                </a:cubicBezTo>
                <a:cubicBezTo>
                  <a:pt x="136" y="28"/>
                  <a:pt x="126" y="38"/>
                  <a:pt x="115" y="46"/>
                </a:cubicBezTo>
                <a:cubicBezTo>
                  <a:pt x="96" y="59"/>
                  <a:pt x="72" y="65"/>
                  <a:pt x="59" y="84"/>
                </a:cubicBezTo>
                <a:cubicBezTo>
                  <a:pt x="49" y="99"/>
                  <a:pt x="49" y="120"/>
                  <a:pt x="38" y="135"/>
                </a:cubicBezTo>
                <a:cubicBezTo>
                  <a:pt x="32" y="145"/>
                  <a:pt x="22" y="151"/>
                  <a:pt x="14" y="160"/>
                </a:cubicBezTo>
                <a:cubicBezTo>
                  <a:pt x="7" y="168"/>
                  <a:pt x="3" y="178"/>
                  <a:pt x="1" y="189"/>
                </a:cubicBezTo>
                <a:cubicBezTo>
                  <a:pt x="0" y="201"/>
                  <a:pt x="1" y="210"/>
                  <a:pt x="11" y="217"/>
                </a:cubicBezTo>
                <a:cubicBezTo>
                  <a:pt x="24" y="226"/>
                  <a:pt x="43" y="227"/>
                  <a:pt x="58" y="228"/>
                </a:cubicBezTo>
                <a:cubicBezTo>
                  <a:pt x="157" y="231"/>
                  <a:pt x="256" y="226"/>
                  <a:pt x="354" y="213"/>
                </a:cubicBezTo>
                <a:cubicBezTo>
                  <a:pt x="367" y="211"/>
                  <a:pt x="384" y="205"/>
                  <a:pt x="386" y="192"/>
                </a:cubicBezTo>
                <a:cubicBezTo>
                  <a:pt x="387" y="180"/>
                  <a:pt x="376" y="172"/>
                  <a:pt x="366" y="165"/>
                </a:cubicBezTo>
                <a:close/>
              </a:path>
            </a:pathLst>
          </a:custGeom>
          <a:solidFill>
            <a:srgbClr val="0053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394" name="Freeform 2532"/>
          <p:cNvSpPr>
            <a:spLocks/>
          </p:cNvSpPr>
          <p:nvPr userDrawn="1"/>
        </p:nvSpPr>
        <p:spPr bwMode="auto">
          <a:xfrm>
            <a:off x="2044624" y="4526178"/>
            <a:ext cx="131713" cy="79641"/>
          </a:xfrm>
          <a:custGeom>
            <a:avLst/>
            <a:gdLst>
              <a:gd name="T0" fmla="*/ 209 w 221"/>
              <a:gd name="T1" fmla="*/ 94 h 132"/>
              <a:gd name="T2" fmla="*/ 176 w 221"/>
              <a:gd name="T3" fmla="*/ 59 h 132"/>
              <a:gd name="T4" fmla="*/ 141 w 221"/>
              <a:gd name="T5" fmla="*/ 12 h 132"/>
              <a:gd name="T6" fmla="*/ 84 w 221"/>
              <a:gd name="T7" fmla="*/ 12 h 132"/>
              <a:gd name="T8" fmla="*/ 65 w 221"/>
              <a:gd name="T9" fmla="*/ 26 h 132"/>
              <a:gd name="T10" fmla="*/ 33 w 221"/>
              <a:gd name="T11" fmla="*/ 48 h 132"/>
              <a:gd name="T12" fmla="*/ 21 w 221"/>
              <a:gd name="T13" fmla="*/ 77 h 132"/>
              <a:gd name="T14" fmla="*/ 7 w 221"/>
              <a:gd name="T15" fmla="*/ 92 h 132"/>
              <a:gd name="T16" fmla="*/ 0 w 221"/>
              <a:gd name="T17" fmla="*/ 108 h 132"/>
              <a:gd name="T18" fmla="*/ 6 w 221"/>
              <a:gd name="T19" fmla="*/ 124 h 132"/>
              <a:gd name="T20" fmla="*/ 33 w 221"/>
              <a:gd name="T21" fmla="*/ 130 h 132"/>
              <a:gd name="T22" fmla="*/ 202 w 221"/>
              <a:gd name="T23" fmla="*/ 122 h 132"/>
              <a:gd name="T24" fmla="*/ 220 w 221"/>
              <a:gd name="T25" fmla="*/ 110 h 132"/>
              <a:gd name="T26" fmla="*/ 209 w 221"/>
              <a:gd name="T27" fmla="*/ 9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1" h="132">
                <a:moveTo>
                  <a:pt x="209" y="94"/>
                </a:moveTo>
                <a:cubicBezTo>
                  <a:pt x="196" y="85"/>
                  <a:pt x="185" y="73"/>
                  <a:pt x="176" y="59"/>
                </a:cubicBezTo>
                <a:cubicBezTo>
                  <a:pt x="165" y="43"/>
                  <a:pt x="157" y="23"/>
                  <a:pt x="141" y="12"/>
                </a:cubicBezTo>
                <a:cubicBezTo>
                  <a:pt x="124" y="0"/>
                  <a:pt x="100" y="0"/>
                  <a:pt x="84" y="12"/>
                </a:cubicBezTo>
                <a:cubicBezTo>
                  <a:pt x="77" y="16"/>
                  <a:pt x="72" y="22"/>
                  <a:pt x="65" y="26"/>
                </a:cubicBezTo>
                <a:cubicBezTo>
                  <a:pt x="55" y="34"/>
                  <a:pt x="41" y="37"/>
                  <a:pt x="33" y="48"/>
                </a:cubicBezTo>
                <a:cubicBezTo>
                  <a:pt x="28" y="57"/>
                  <a:pt x="27" y="68"/>
                  <a:pt x="21" y="77"/>
                </a:cubicBezTo>
                <a:cubicBezTo>
                  <a:pt x="18" y="83"/>
                  <a:pt x="12" y="87"/>
                  <a:pt x="7" y="92"/>
                </a:cubicBezTo>
                <a:cubicBezTo>
                  <a:pt x="3" y="96"/>
                  <a:pt x="1" y="102"/>
                  <a:pt x="0" y="108"/>
                </a:cubicBezTo>
                <a:cubicBezTo>
                  <a:pt x="0" y="115"/>
                  <a:pt x="0" y="120"/>
                  <a:pt x="6" y="124"/>
                </a:cubicBezTo>
                <a:cubicBezTo>
                  <a:pt x="13" y="129"/>
                  <a:pt x="24" y="130"/>
                  <a:pt x="33" y="130"/>
                </a:cubicBezTo>
                <a:cubicBezTo>
                  <a:pt x="89" y="132"/>
                  <a:pt x="146" y="129"/>
                  <a:pt x="202" y="122"/>
                </a:cubicBezTo>
                <a:cubicBezTo>
                  <a:pt x="209" y="120"/>
                  <a:pt x="219" y="117"/>
                  <a:pt x="220" y="110"/>
                </a:cubicBezTo>
                <a:cubicBezTo>
                  <a:pt x="221" y="103"/>
                  <a:pt x="214" y="98"/>
                  <a:pt x="209" y="94"/>
                </a:cubicBezTo>
                <a:close/>
              </a:path>
            </a:pathLst>
          </a:custGeom>
          <a:solidFill>
            <a:srgbClr val="0053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395" name="Freeform 2533"/>
          <p:cNvSpPr>
            <a:spLocks/>
          </p:cNvSpPr>
          <p:nvPr userDrawn="1"/>
        </p:nvSpPr>
        <p:spPr bwMode="auto">
          <a:xfrm>
            <a:off x="2231473" y="4549152"/>
            <a:ext cx="131713" cy="79641"/>
          </a:xfrm>
          <a:custGeom>
            <a:avLst/>
            <a:gdLst>
              <a:gd name="T0" fmla="*/ 213 w 221"/>
              <a:gd name="T1" fmla="*/ 95 h 135"/>
              <a:gd name="T2" fmla="*/ 202 w 221"/>
              <a:gd name="T3" fmla="*/ 81 h 135"/>
              <a:gd name="T4" fmla="*/ 143 w 221"/>
              <a:gd name="T5" fmla="*/ 16 h 135"/>
              <a:gd name="T6" fmla="*/ 77 w 221"/>
              <a:gd name="T7" fmla="*/ 18 h 135"/>
              <a:gd name="T8" fmla="*/ 49 w 221"/>
              <a:gd name="T9" fmla="*/ 38 h 135"/>
              <a:gd name="T10" fmla="*/ 33 w 221"/>
              <a:gd name="T11" fmla="*/ 53 h 135"/>
              <a:gd name="T12" fmla="*/ 16 w 221"/>
              <a:gd name="T13" fmla="*/ 83 h 135"/>
              <a:gd name="T14" fmla="*/ 1 w 221"/>
              <a:gd name="T15" fmla="*/ 110 h 135"/>
              <a:gd name="T16" fmla="*/ 7 w 221"/>
              <a:gd name="T17" fmla="*/ 127 h 135"/>
              <a:gd name="T18" fmla="*/ 33 w 221"/>
              <a:gd name="T19" fmla="*/ 133 h 135"/>
              <a:gd name="T20" fmla="*/ 202 w 221"/>
              <a:gd name="T21" fmla="*/ 124 h 135"/>
              <a:gd name="T22" fmla="*/ 215 w 221"/>
              <a:gd name="T23" fmla="*/ 98 h 135"/>
              <a:gd name="T24" fmla="*/ 213 w 221"/>
              <a:gd name="T25" fmla="*/ 9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1" h="135">
                <a:moveTo>
                  <a:pt x="213" y="95"/>
                </a:moveTo>
                <a:cubicBezTo>
                  <a:pt x="210" y="90"/>
                  <a:pt x="206" y="85"/>
                  <a:pt x="202" y="81"/>
                </a:cubicBezTo>
                <a:cubicBezTo>
                  <a:pt x="183" y="60"/>
                  <a:pt x="164" y="34"/>
                  <a:pt x="143" y="16"/>
                </a:cubicBezTo>
                <a:cubicBezTo>
                  <a:pt x="124" y="0"/>
                  <a:pt x="96" y="5"/>
                  <a:pt x="77" y="18"/>
                </a:cubicBezTo>
                <a:cubicBezTo>
                  <a:pt x="68" y="25"/>
                  <a:pt x="58" y="31"/>
                  <a:pt x="49" y="38"/>
                </a:cubicBezTo>
                <a:cubicBezTo>
                  <a:pt x="43" y="43"/>
                  <a:pt x="37" y="47"/>
                  <a:pt x="33" y="53"/>
                </a:cubicBezTo>
                <a:cubicBezTo>
                  <a:pt x="25" y="62"/>
                  <a:pt x="22" y="73"/>
                  <a:pt x="16" y="83"/>
                </a:cubicBezTo>
                <a:cubicBezTo>
                  <a:pt x="10" y="93"/>
                  <a:pt x="2" y="98"/>
                  <a:pt x="1" y="110"/>
                </a:cubicBezTo>
                <a:cubicBezTo>
                  <a:pt x="0" y="117"/>
                  <a:pt x="1" y="123"/>
                  <a:pt x="7" y="127"/>
                </a:cubicBezTo>
                <a:cubicBezTo>
                  <a:pt x="14" y="132"/>
                  <a:pt x="25" y="132"/>
                  <a:pt x="33" y="133"/>
                </a:cubicBezTo>
                <a:cubicBezTo>
                  <a:pt x="90" y="135"/>
                  <a:pt x="146" y="132"/>
                  <a:pt x="202" y="124"/>
                </a:cubicBezTo>
                <a:cubicBezTo>
                  <a:pt x="217" y="122"/>
                  <a:pt x="221" y="111"/>
                  <a:pt x="215" y="98"/>
                </a:cubicBezTo>
                <a:cubicBezTo>
                  <a:pt x="214" y="97"/>
                  <a:pt x="214" y="96"/>
                  <a:pt x="213" y="95"/>
                </a:cubicBezTo>
                <a:close/>
              </a:path>
            </a:pathLst>
          </a:custGeom>
          <a:solidFill>
            <a:srgbClr val="0053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396" name="Freeform 2534"/>
          <p:cNvSpPr>
            <a:spLocks/>
          </p:cNvSpPr>
          <p:nvPr userDrawn="1"/>
        </p:nvSpPr>
        <p:spPr bwMode="auto">
          <a:xfrm>
            <a:off x="2447421" y="4253562"/>
            <a:ext cx="522260" cy="310905"/>
          </a:xfrm>
          <a:custGeom>
            <a:avLst/>
            <a:gdLst>
              <a:gd name="T0" fmla="*/ 829 w 875"/>
              <a:gd name="T1" fmla="*/ 372 h 523"/>
              <a:gd name="T2" fmla="*/ 697 w 875"/>
              <a:gd name="T3" fmla="*/ 233 h 523"/>
              <a:gd name="T4" fmla="*/ 558 w 875"/>
              <a:gd name="T5" fmla="*/ 46 h 523"/>
              <a:gd name="T6" fmla="*/ 332 w 875"/>
              <a:gd name="T7" fmla="*/ 45 h 523"/>
              <a:gd name="T8" fmla="*/ 260 w 875"/>
              <a:gd name="T9" fmla="*/ 103 h 523"/>
              <a:gd name="T10" fmla="*/ 134 w 875"/>
              <a:gd name="T11" fmla="*/ 189 h 523"/>
              <a:gd name="T12" fmla="*/ 86 w 875"/>
              <a:gd name="T13" fmla="*/ 305 h 523"/>
              <a:gd name="T14" fmla="*/ 31 w 875"/>
              <a:gd name="T15" fmla="*/ 362 h 523"/>
              <a:gd name="T16" fmla="*/ 3 w 875"/>
              <a:gd name="T17" fmla="*/ 427 h 523"/>
              <a:gd name="T18" fmla="*/ 25 w 875"/>
              <a:gd name="T19" fmla="*/ 491 h 523"/>
              <a:gd name="T20" fmla="*/ 130 w 875"/>
              <a:gd name="T21" fmla="*/ 515 h 523"/>
              <a:gd name="T22" fmla="*/ 800 w 875"/>
              <a:gd name="T23" fmla="*/ 480 h 523"/>
              <a:gd name="T24" fmla="*/ 872 w 875"/>
              <a:gd name="T25" fmla="*/ 434 h 523"/>
              <a:gd name="T26" fmla="*/ 829 w 875"/>
              <a:gd name="T27" fmla="*/ 372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5" h="523">
                <a:moveTo>
                  <a:pt x="829" y="372"/>
                </a:moveTo>
                <a:cubicBezTo>
                  <a:pt x="777" y="334"/>
                  <a:pt x="732" y="287"/>
                  <a:pt x="697" y="233"/>
                </a:cubicBezTo>
                <a:cubicBezTo>
                  <a:pt x="654" y="168"/>
                  <a:pt x="622" y="91"/>
                  <a:pt x="558" y="46"/>
                </a:cubicBezTo>
                <a:cubicBezTo>
                  <a:pt x="492" y="0"/>
                  <a:pt x="398" y="0"/>
                  <a:pt x="332" y="45"/>
                </a:cubicBezTo>
                <a:cubicBezTo>
                  <a:pt x="307" y="62"/>
                  <a:pt x="285" y="86"/>
                  <a:pt x="260" y="103"/>
                </a:cubicBezTo>
                <a:cubicBezTo>
                  <a:pt x="217" y="132"/>
                  <a:pt x="163" y="147"/>
                  <a:pt x="134" y="189"/>
                </a:cubicBezTo>
                <a:cubicBezTo>
                  <a:pt x="110" y="224"/>
                  <a:pt x="110" y="270"/>
                  <a:pt x="86" y="305"/>
                </a:cubicBezTo>
                <a:cubicBezTo>
                  <a:pt x="71" y="327"/>
                  <a:pt x="48" y="342"/>
                  <a:pt x="31" y="362"/>
                </a:cubicBezTo>
                <a:cubicBezTo>
                  <a:pt x="15" y="380"/>
                  <a:pt x="5" y="403"/>
                  <a:pt x="3" y="427"/>
                </a:cubicBezTo>
                <a:cubicBezTo>
                  <a:pt x="0" y="454"/>
                  <a:pt x="1" y="475"/>
                  <a:pt x="25" y="491"/>
                </a:cubicBezTo>
                <a:cubicBezTo>
                  <a:pt x="54" y="511"/>
                  <a:pt x="96" y="514"/>
                  <a:pt x="130" y="515"/>
                </a:cubicBezTo>
                <a:cubicBezTo>
                  <a:pt x="354" y="523"/>
                  <a:pt x="579" y="512"/>
                  <a:pt x="800" y="480"/>
                </a:cubicBezTo>
                <a:cubicBezTo>
                  <a:pt x="831" y="476"/>
                  <a:pt x="869" y="464"/>
                  <a:pt x="872" y="434"/>
                </a:cubicBezTo>
                <a:cubicBezTo>
                  <a:pt x="875" y="408"/>
                  <a:pt x="850" y="388"/>
                  <a:pt x="829" y="372"/>
                </a:cubicBezTo>
                <a:close/>
              </a:path>
            </a:pathLst>
          </a:custGeom>
          <a:solidFill>
            <a:srgbClr val="0053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397" name="Freeform 2536"/>
          <p:cNvSpPr>
            <a:spLocks/>
          </p:cNvSpPr>
          <p:nvPr userDrawn="1"/>
        </p:nvSpPr>
        <p:spPr bwMode="auto">
          <a:xfrm>
            <a:off x="4122001" y="4476294"/>
            <a:ext cx="431898" cy="261896"/>
          </a:xfrm>
          <a:custGeom>
            <a:avLst/>
            <a:gdLst>
              <a:gd name="T0" fmla="*/ 716 w 723"/>
              <a:gd name="T1" fmla="*/ 291 h 443"/>
              <a:gd name="T2" fmla="*/ 667 w 723"/>
              <a:gd name="T3" fmla="*/ 239 h 443"/>
              <a:gd name="T4" fmla="*/ 654 w 723"/>
              <a:gd name="T5" fmla="*/ 235 h 443"/>
              <a:gd name="T6" fmla="*/ 647 w 723"/>
              <a:gd name="T7" fmla="*/ 202 h 443"/>
              <a:gd name="T8" fmla="*/ 564 w 723"/>
              <a:gd name="T9" fmla="*/ 143 h 443"/>
              <a:gd name="T10" fmla="*/ 559 w 723"/>
              <a:gd name="T11" fmla="*/ 143 h 443"/>
              <a:gd name="T12" fmla="*/ 555 w 723"/>
              <a:gd name="T13" fmla="*/ 126 h 443"/>
              <a:gd name="T14" fmla="*/ 455 w 723"/>
              <a:gd name="T15" fmla="*/ 17 h 443"/>
              <a:gd name="T16" fmla="*/ 305 w 723"/>
              <a:gd name="T17" fmla="*/ 47 h 443"/>
              <a:gd name="T18" fmla="*/ 245 w 723"/>
              <a:gd name="T19" fmla="*/ 101 h 443"/>
              <a:gd name="T20" fmla="*/ 232 w 723"/>
              <a:gd name="T21" fmla="*/ 122 h 443"/>
              <a:gd name="T22" fmla="*/ 168 w 723"/>
              <a:gd name="T23" fmla="*/ 128 h 443"/>
              <a:gd name="T24" fmla="*/ 125 w 723"/>
              <a:gd name="T25" fmla="*/ 165 h 443"/>
              <a:gd name="T26" fmla="*/ 117 w 723"/>
              <a:gd name="T27" fmla="*/ 181 h 443"/>
              <a:gd name="T28" fmla="*/ 85 w 723"/>
              <a:gd name="T29" fmla="*/ 182 h 443"/>
              <a:gd name="T30" fmla="*/ 12 w 723"/>
              <a:gd name="T31" fmla="*/ 232 h 443"/>
              <a:gd name="T32" fmla="*/ 25 w 723"/>
              <a:gd name="T33" fmla="*/ 316 h 443"/>
              <a:gd name="T34" fmla="*/ 101 w 723"/>
              <a:gd name="T35" fmla="*/ 357 h 443"/>
              <a:gd name="T36" fmla="*/ 147 w 723"/>
              <a:gd name="T37" fmla="*/ 350 h 443"/>
              <a:gd name="T38" fmla="*/ 286 w 723"/>
              <a:gd name="T39" fmla="*/ 439 h 443"/>
              <a:gd name="T40" fmla="*/ 384 w 723"/>
              <a:gd name="T41" fmla="*/ 414 h 443"/>
              <a:gd name="T42" fmla="*/ 415 w 723"/>
              <a:gd name="T43" fmla="*/ 383 h 443"/>
              <a:gd name="T44" fmla="*/ 417 w 723"/>
              <a:gd name="T45" fmla="*/ 386 h 443"/>
              <a:gd name="T46" fmla="*/ 476 w 723"/>
              <a:gd name="T47" fmla="*/ 415 h 443"/>
              <a:gd name="T48" fmla="*/ 542 w 723"/>
              <a:gd name="T49" fmla="*/ 405 h 443"/>
              <a:gd name="T50" fmla="*/ 568 w 723"/>
              <a:gd name="T51" fmla="*/ 385 h 443"/>
              <a:gd name="T52" fmla="*/ 606 w 723"/>
              <a:gd name="T53" fmla="*/ 389 h 443"/>
              <a:gd name="T54" fmla="*/ 687 w 723"/>
              <a:gd name="T55" fmla="*/ 365 h 443"/>
              <a:gd name="T56" fmla="*/ 716 w 723"/>
              <a:gd name="T57" fmla="*/ 291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3" h="443">
                <a:moveTo>
                  <a:pt x="716" y="291"/>
                </a:moveTo>
                <a:cubicBezTo>
                  <a:pt x="710" y="266"/>
                  <a:pt x="691" y="247"/>
                  <a:pt x="667" y="239"/>
                </a:cubicBezTo>
                <a:cubicBezTo>
                  <a:pt x="663" y="237"/>
                  <a:pt x="659" y="236"/>
                  <a:pt x="654" y="235"/>
                </a:cubicBezTo>
                <a:cubicBezTo>
                  <a:pt x="653" y="224"/>
                  <a:pt x="651" y="212"/>
                  <a:pt x="647" y="202"/>
                </a:cubicBezTo>
                <a:cubicBezTo>
                  <a:pt x="633" y="168"/>
                  <a:pt x="600" y="145"/>
                  <a:pt x="564" y="143"/>
                </a:cubicBezTo>
                <a:cubicBezTo>
                  <a:pt x="562" y="143"/>
                  <a:pt x="561" y="143"/>
                  <a:pt x="559" y="143"/>
                </a:cubicBezTo>
                <a:cubicBezTo>
                  <a:pt x="558" y="136"/>
                  <a:pt x="556" y="130"/>
                  <a:pt x="555" y="126"/>
                </a:cubicBezTo>
                <a:cubicBezTo>
                  <a:pt x="539" y="79"/>
                  <a:pt x="504" y="33"/>
                  <a:pt x="455" y="17"/>
                </a:cubicBezTo>
                <a:cubicBezTo>
                  <a:pt x="403" y="0"/>
                  <a:pt x="350" y="18"/>
                  <a:pt x="305" y="47"/>
                </a:cubicBezTo>
                <a:cubicBezTo>
                  <a:pt x="283" y="62"/>
                  <a:pt x="261" y="80"/>
                  <a:pt x="245" y="101"/>
                </a:cubicBezTo>
                <a:cubicBezTo>
                  <a:pt x="241" y="107"/>
                  <a:pt x="236" y="114"/>
                  <a:pt x="232" y="122"/>
                </a:cubicBezTo>
                <a:cubicBezTo>
                  <a:pt x="211" y="115"/>
                  <a:pt x="188" y="118"/>
                  <a:pt x="168" y="128"/>
                </a:cubicBezTo>
                <a:cubicBezTo>
                  <a:pt x="151" y="136"/>
                  <a:pt x="135" y="149"/>
                  <a:pt x="125" y="165"/>
                </a:cubicBezTo>
                <a:cubicBezTo>
                  <a:pt x="122" y="170"/>
                  <a:pt x="119" y="175"/>
                  <a:pt x="117" y="181"/>
                </a:cubicBezTo>
                <a:cubicBezTo>
                  <a:pt x="106" y="180"/>
                  <a:pt x="96" y="180"/>
                  <a:pt x="85" y="182"/>
                </a:cubicBezTo>
                <a:cubicBezTo>
                  <a:pt x="55" y="187"/>
                  <a:pt x="25" y="203"/>
                  <a:pt x="12" y="232"/>
                </a:cubicBezTo>
                <a:cubicBezTo>
                  <a:pt x="0" y="260"/>
                  <a:pt x="7" y="293"/>
                  <a:pt x="25" y="316"/>
                </a:cubicBezTo>
                <a:cubicBezTo>
                  <a:pt x="43" y="340"/>
                  <a:pt x="72" y="355"/>
                  <a:pt x="101" y="357"/>
                </a:cubicBezTo>
                <a:cubicBezTo>
                  <a:pt x="116" y="358"/>
                  <a:pt x="133" y="356"/>
                  <a:pt x="147" y="350"/>
                </a:cubicBezTo>
                <a:cubicBezTo>
                  <a:pt x="176" y="399"/>
                  <a:pt x="229" y="434"/>
                  <a:pt x="286" y="439"/>
                </a:cubicBezTo>
                <a:cubicBezTo>
                  <a:pt x="321" y="443"/>
                  <a:pt x="355" y="434"/>
                  <a:pt x="384" y="414"/>
                </a:cubicBezTo>
                <a:cubicBezTo>
                  <a:pt x="396" y="406"/>
                  <a:pt x="406" y="395"/>
                  <a:pt x="415" y="383"/>
                </a:cubicBezTo>
                <a:cubicBezTo>
                  <a:pt x="416" y="384"/>
                  <a:pt x="417" y="385"/>
                  <a:pt x="417" y="386"/>
                </a:cubicBezTo>
                <a:cubicBezTo>
                  <a:pt x="434" y="401"/>
                  <a:pt x="455" y="411"/>
                  <a:pt x="476" y="415"/>
                </a:cubicBezTo>
                <a:cubicBezTo>
                  <a:pt x="498" y="419"/>
                  <a:pt x="523" y="415"/>
                  <a:pt x="542" y="405"/>
                </a:cubicBezTo>
                <a:cubicBezTo>
                  <a:pt x="551" y="400"/>
                  <a:pt x="560" y="393"/>
                  <a:pt x="568" y="385"/>
                </a:cubicBezTo>
                <a:cubicBezTo>
                  <a:pt x="580" y="388"/>
                  <a:pt x="593" y="389"/>
                  <a:pt x="606" y="389"/>
                </a:cubicBezTo>
                <a:cubicBezTo>
                  <a:pt x="635" y="389"/>
                  <a:pt x="665" y="385"/>
                  <a:pt x="687" y="365"/>
                </a:cubicBezTo>
                <a:cubicBezTo>
                  <a:pt x="708" y="347"/>
                  <a:pt x="723" y="319"/>
                  <a:pt x="716" y="291"/>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398" name="Freeform 2537"/>
          <p:cNvSpPr>
            <a:spLocks/>
          </p:cNvSpPr>
          <p:nvPr userDrawn="1"/>
        </p:nvSpPr>
        <p:spPr bwMode="auto">
          <a:xfrm>
            <a:off x="4180199" y="4732063"/>
            <a:ext cx="32163" cy="49010"/>
          </a:xfrm>
          <a:custGeom>
            <a:avLst/>
            <a:gdLst>
              <a:gd name="T0" fmla="*/ 53 w 54"/>
              <a:gd name="T1" fmla="*/ 49 h 84"/>
              <a:gd name="T2" fmla="*/ 52 w 54"/>
              <a:gd name="T3" fmla="*/ 37 h 84"/>
              <a:gd name="T4" fmla="*/ 47 w 54"/>
              <a:gd name="T5" fmla="*/ 15 h 84"/>
              <a:gd name="T6" fmla="*/ 41 w 54"/>
              <a:gd name="T7" fmla="*/ 7 h 84"/>
              <a:gd name="T8" fmla="*/ 26 w 54"/>
              <a:gd name="T9" fmla="*/ 0 h 84"/>
              <a:gd name="T10" fmla="*/ 10 w 54"/>
              <a:gd name="T11" fmla="*/ 9 h 84"/>
              <a:gd name="T12" fmla="*/ 2 w 54"/>
              <a:gd name="T13" fmla="*/ 22 h 84"/>
              <a:gd name="T14" fmla="*/ 0 w 54"/>
              <a:gd name="T15" fmla="*/ 39 h 84"/>
              <a:gd name="T16" fmla="*/ 0 w 54"/>
              <a:gd name="T17" fmla="*/ 51 h 84"/>
              <a:gd name="T18" fmla="*/ 1 w 54"/>
              <a:gd name="T19" fmla="*/ 62 h 84"/>
              <a:gd name="T20" fmla="*/ 10 w 54"/>
              <a:gd name="T21" fmla="*/ 76 h 84"/>
              <a:gd name="T22" fmla="*/ 31 w 54"/>
              <a:gd name="T23" fmla="*/ 83 h 84"/>
              <a:gd name="T24" fmla="*/ 48 w 54"/>
              <a:gd name="T25" fmla="*/ 71 h 84"/>
              <a:gd name="T26" fmla="*/ 54 w 54"/>
              <a:gd name="T27" fmla="*/ 55 h 84"/>
              <a:gd name="T28" fmla="*/ 53 w 54"/>
              <a:gd name="T29"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84">
                <a:moveTo>
                  <a:pt x="53" y="49"/>
                </a:moveTo>
                <a:cubicBezTo>
                  <a:pt x="53" y="45"/>
                  <a:pt x="53" y="41"/>
                  <a:pt x="52" y="37"/>
                </a:cubicBezTo>
                <a:cubicBezTo>
                  <a:pt x="52" y="30"/>
                  <a:pt x="50" y="21"/>
                  <a:pt x="47" y="15"/>
                </a:cubicBezTo>
                <a:cubicBezTo>
                  <a:pt x="45" y="12"/>
                  <a:pt x="43" y="9"/>
                  <a:pt x="41" y="7"/>
                </a:cubicBezTo>
                <a:cubicBezTo>
                  <a:pt x="37" y="3"/>
                  <a:pt x="32" y="1"/>
                  <a:pt x="26" y="0"/>
                </a:cubicBezTo>
                <a:cubicBezTo>
                  <a:pt x="18" y="0"/>
                  <a:pt x="14" y="4"/>
                  <a:pt x="10" y="9"/>
                </a:cubicBezTo>
                <a:cubicBezTo>
                  <a:pt x="6" y="13"/>
                  <a:pt x="4" y="17"/>
                  <a:pt x="2" y="22"/>
                </a:cubicBezTo>
                <a:cubicBezTo>
                  <a:pt x="1" y="28"/>
                  <a:pt x="0" y="33"/>
                  <a:pt x="0" y="39"/>
                </a:cubicBezTo>
                <a:cubicBezTo>
                  <a:pt x="0" y="43"/>
                  <a:pt x="0" y="47"/>
                  <a:pt x="0" y="51"/>
                </a:cubicBezTo>
                <a:cubicBezTo>
                  <a:pt x="0" y="55"/>
                  <a:pt x="0" y="59"/>
                  <a:pt x="1" y="62"/>
                </a:cubicBezTo>
                <a:cubicBezTo>
                  <a:pt x="3" y="68"/>
                  <a:pt x="7" y="72"/>
                  <a:pt x="10" y="76"/>
                </a:cubicBezTo>
                <a:cubicBezTo>
                  <a:pt x="15" y="82"/>
                  <a:pt x="23" y="84"/>
                  <a:pt x="31" y="83"/>
                </a:cubicBezTo>
                <a:cubicBezTo>
                  <a:pt x="38" y="82"/>
                  <a:pt x="45" y="78"/>
                  <a:pt x="48" y="71"/>
                </a:cubicBezTo>
                <a:cubicBezTo>
                  <a:pt x="51" y="66"/>
                  <a:pt x="54" y="61"/>
                  <a:pt x="54" y="55"/>
                </a:cubicBezTo>
                <a:cubicBezTo>
                  <a:pt x="54" y="53"/>
                  <a:pt x="53" y="51"/>
                  <a:pt x="53" y="49"/>
                </a:cubicBezTo>
                <a:close/>
              </a:path>
            </a:pathLst>
          </a:custGeom>
          <a:solidFill>
            <a:srgbClr val="90D2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399" name="Freeform 2538"/>
          <p:cNvSpPr>
            <a:spLocks/>
          </p:cNvSpPr>
          <p:nvPr userDrawn="1"/>
        </p:nvSpPr>
        <p:spPr bwMode="auto">
          <a:xfrm>
            <a:off x="4321103" y="4793325"/>
            <a:ext cx="32163" cy="50542"/>
          </a:xfrm>
          <a:custGeom>
            <a:avLst/>
            <a:gdLst>
              <a:gd name="T0" fmla="*/ 54 w 54"/>
              <a:gd name="T1" fmla="*/ 49 h 84"/>
              <a:gd name="T2" fmla="*/ 53 w 54"/>
              <a:gd name="T3" fmla="*/ 37 h 84"/>
              <a:gd name="T4" fmla="*/ 47 w 54"/>
              <a:gd name="T5" fmla="*/ 15 h 84"/>
              <a:gd name="T6" fmla="*/ 41 w 54"/>
              <a:gd name="T7" fmla="*/ 7 h 84"/>
              <a:gd name="T8" fmla="*/ 27 w 54"/>
              <a:gd name="T9" fmla="*/ 0 h 84"/>
              <a:gd name="T10" fmla="*/ 10 w 54"/>
              <a:gd name="T11" fmla="*/ 9 h 84"/>
              <a:gd name="T12" fmla="*/ 3 w 54"/>
              <a:gd name="T13" fmla="*/ 22 h 84"/>
              <a:gd name="T14" fmla="*/ 0 w 54"/>
              <a:gd name="T15" fmla="*/ 39 h 84"/>
              <a:gd name="T16" fmla="*/ 0 w 54"/>
              <a:gd name="T17" fmla="*/ 51 h 84"/>
              <a:gd name="T18" fmla="*/ 2 w 54"/>
              <a:gd name="T19" fmla="*/ 62 h 84"/>
              <a:gd name="T20" fmla="*/ 11 w 54"/>
              <a:gd name="T21" fmla="*/ 76 h 84"/>
              <a:gd name="T22" fmla="*/ 31 w 54"/>
              <a:gd name="T23" fmla="*/ 83 h 84"/>
              <a:gd name="T24" fmla="*/ 49 w 54"/>
              <a:gd name="T25" fmla="*/ 71 h 84"/>
              <a:gd name="T26" fmla="*/ 54 w 54"/>
              <a:gd name="T27" fmla="*/ 55 h 84"/>
              <a:gd name="T28" fmla="*/ 54 w 54"/>
              <a:gd name="T29"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84">
                <a:moveTo>
                  <a:pt x="54" y="49"/>
                </a:moveTo>
                <a:cubicBezTo>
                  <a:pt x="53" y="45"/>
                  <a:pt x="53" y="41"/>
                  <a:pt x="53" y="37"/>
                </a:cubicBezTo>
                <a:cubicBezTo>
                  <a:pt x="53" y="30"/>
                  <a:pt x="51" y="21"/>
                  <a:pt x="47" y="15"/>
                </a:cubicBezTo>
                <a:cubicBezTo>
                  <a:pt x="46" y="12"/>
                  <a:pt x="43" y="9"/>
                  <a:pt x="41" y="7"/>
                </a:cubicBezTo>
                <a:cubicBezTo>
                  <a:pt x="38" y="3"/>
                  <a:pt x="32" y="1"/>
                  <a:pt x="27" y="0"/>
                </a:cubicBezTo>
                <a:cubicBezTo>
                  <a:pt x="19" y="0"/>
                  <a:pt x="15" y="4"/>
                  <a:pt x="10" y="9"/>
                </a:cubicBezTo>
                <a:cubicBezTo>
                  <a:pt x="7" y="13"/>
                  <a:pt x="5" y="17"/>
                  <a:pt x="3" y="22"/>
                </a:cubicBezTo>
                <a:cubicBezTo>
                  <a:pt x="1" y="28"/>
                  <a:pt x="0" y="33"/>
                  <a:pt x="0" y="39"/>
                </a:cubicBezTo>
                <a:cubicBezTo>
                  <a:pt x="0" y="43"/>
                  <a:pt x="0" y="47"/>
                  <a:pt x="0" y="51"/>
                </a:cubicBezTo>
                <a:cubicBezTo>
                  <a:pt x="1" y="55"/>
                  <a:pt x="1" y="58"/>
                  <a:pt x="2" y="62"/>
                </a:cubicBezTo>
                <a:cubicBezTo>
                  <a:pt x="3" y="68"/>
                  <a:pt x="7" y="72"/>
                  <a:pt x="11" y="76"/>
                </a:cubicBezTo>
                <a:cubicBezTo>
                  <a:pt x="16" y="82"/>
                  <a:pt x="24" y="84"/>
                  <a:pt x="31" y="83"/>
                </a:cubicBezTo>
                <a:cubicBezTo>
                  <a:pt x="39" y="82"/>
                  <a:pt x="45" y="78"/>
                  <a:pt x="49" y="71"/>
                </a:cubicBezTo>
                <a:cubicBezTo>
                  <a:pt x="52" y="66"/>
                  <a:pt x="54" y="61"/>
                  <a:pt x="54" y="55"/>
                </a:cubicBezTo>
                <a:cubicBezTo>
                  <a:pt x="54" y="53"/>
                  <a:pt x="54" y="51"/>
                  <a:pt x="54" y="49"/>
                </a:cubicBezTo>
                <a:close/>
              </a:path>
            </a:pathLst>
          </a:custGeom>
          <a:solidFill>
            <a:srgbClr val="90D2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00" name="Freeform 2539"/>
          <p:cNvSpPr>
            <a:spLocks/>
          </p:cNvSpPr>
          <p:nvPr userDrawn="1"/>
        </p:nvSpPr>
        <p:spPr bwMode="auto">
          <a:xfrm>
            <a:off x="4442096" y="4793325"/>
            <a:ext cx="32163" cy="50542"/>
          </a:xfrm>
          <a:custGeom>
            <a:avLst/>
            <a:gdLst>
              <a:gd name="T0" fmla="*/ 54 w 54"/>
              <a:gd name="T1" fmla="*/ 49 h 84"/>
              <a:gd name="T2" fmla="*/ 53 w 54"/>
              <a:gd name="T3" fmla="*/ 37 h 84"/>
              <a:gd name="T4" fmla="*/ 47 w 54"/>
              <a:gd name="T5" fmla="*/ 15 h 84"/>
              <a:gd name="T6" fmla="*/ 41 w 54"/>
              <a:gd name="T7" fmla="*/ 7 h 84"/>
              <a:gd name="T8" fmla="*/ 27 w 54"/>
              <a:gd name="T9" fmla="*/ 1 h 84"/>
              <a:gd name="T10" fmla="*/ 11 w 54"/>
              <a:gd name="T11" fmla="*/ 9 h 84"/>
              <a:gd name="T12" fmla="*/ 3 w 54"/>
              <a:gd name="T13" fmla="*/ 23 h 84"/>
              <a:gd name="T14" fmla="*/ 0 w 54"/>
              <a:gd name="T15" fmla="*/ 40 h 84"/>
              <a:gd name="T16" fmla="*/ 1 w 54"/>
              <a:gd name="T17" fmla="*/ 51 h 84"/>
              <a:gd name="T18" fmla="*/ 2 w 54"/>
              <a:gd name="T19" fmla="*/ 62 h 84"/>
              <a:gd name="T20" fmla="*/ 11 w 54"/>
              <a:gd name="T21" fmla="*/ 77 h 84"/>
              <a:gd name="T22" fmla="*/ 31 w 54"/>
              <a:gd name="T23" fmla="*/ 83 h 84"/>
              <a:gd name="T24" fmla="*/ 49 w 54"/>
              <a:gd name="T25" fmla="*/ 72 h 84"/>
              <a:gd name="T26" fmla="*/ 54 w 54"/>
              <a:gd name="T27" fmla="*/ 55 h 84"/>
              <a:gd name="T28" fmla="*/ 54 w 54"/>
              <a:gd name="T29"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84">
                <a:moveTo>
                  <a:pt x="54" y="49"/>
                </a:moveTo>
                <a:cubicBezTo>
                  <a:pt x="53" y="45"/>
                  <a:pt x="53" y="41"/>
                  <a:pt x="53" y="37"/>
                </a:cubicBezTo>
                <a:cubicBezTo>
                  <a:pt x="53" y="30"/>
                  <a:pt x="51" y="21"/>
                  <a:pt x="47" y="15"/>
                </a:cubicBezTo>
                <a:cubicBezTo>
                  <a:pt x="46" y="12"/>
                  <a:pt x="43" y="10"/>
                  <a:pt x="41" y="7"/>
                </a:cubicBezTo>
                <a:cubicBezTo>
                  <a:pt x="38" y="3"/>
                  <a:pt x="32" y="1"/>
                  <a:pt x="27" y="1"/>
                </a:cubicBezTo>
                <a:cubicBezTo>
                  <a:pt x="19" y="0"/>
                  <a:pt x="15" y="5"/>
                  <a:pt x="11" y="9"/>
                </a:cubicBezTo>
                <a:cubicBezTo>
                  <a:pt x="7" y="13"/>
                  <a:pt x="5" y="17"/>
                  <a:pt x="3" y="23"/>
                </a:cubicBezTo>
                <a:cubicBezTo>
                  <a:pt x="1" y="28"/>
                  <a:pt x="0" y="34"/>
                  <a:pt x="0" y="40"/>
                </a:cubicBezTo>
                <a:cubicBezTo>
                  <a:pt x="0" y="43"/>
                  <a:pt x="0" y="47"/>
                  <a:pt x="1" y="51"/>
                </a:cubicBezTo>
                <a:cubicBezTo>
                  <a:pt x="1" y="55"/>
                  <a:pt x="1" y="59"/>
                  <a:pt x="2" y="62"/>
                </a:cubicBezTo>
                <a:cubicBezTo>
                  <a:pt x="3" y="68"/>
                  <a:pt x="7" y="72"/>
                  <a:pt x="11" y="77"/>
                </a:cubicBezTo>
                <a:cubicBezTo>
                  <a:pt x="16" y="82"/>
                  <a:pt x="24" y="84"/>
                  <a:pt x="31" y="83"/>
                </a:cubicBezTo>
                <a:cubicBezTo>
                  <a:pt x="39" y="82"/>
                  <a:pt x="45" y="78"/>
                  <a:pt x="49" y="72"/>
                </a:cubicBezTo>
                <a:cubicBezTo>
                  <a:pt x="52" y="67"/>
                  <a:pt x="54" y="61"/>
                  <a:pt x="54" y="55"/>
                </a:cubicBezTo>
                <a:cubicBezTo>
                  <a:pt x="54" y="53"/>
                  <a:pt x="54" y="51"/>
                  <a:pt x="54" y="49"/>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01" name="Freeform 2540"/>
          <p:cNvSpPr>
            <a:spLocks/>
          </p:cNvSpPr>
          <p:nvPr userDrawn="1"/>
        </p:nvSpPr>
        <p:spPr bwMode="auto">
          <a:xfrm>
            <a:off x="4481915" y="4742784"/>
            <a:ext cx="32163" cy="50542"/>
          </a:xfrm>
          <a:custGeom>
            <a:avLst/>
            <a:gdLst>
              <a:gd name="T0" fmla="*/ 53 w 54"/>
              <a:gd name="T1" fmla="*/ 49 h 84"/>
              <a:gd name="T2" fmla="*/ 53 w 54"/>
              <a:gd name="T3" fmla="*/ 37 h 84"/>
              <a:gd name="T4" fmla="*/ 47 w 54"/>
              <a:gd name="T5" fmla="*/ 15 h 84"/>
              <a:gd name="T6" fmla="*/ 41 w 54"/>
              <a:gd name="T7" fmla="*/ 7 h 84"/>
              <a:gd name="T8" fmla="*/ 27 w 54"/>
              <a:gd name="T9" fmla="*/ 1 h 84"/>
              <a:gd name="T10" fmla="*/ 10 w 54"/>
              <a:gd name="T11" fmla="*/ 9 h 84"/>
              <a:gd name="T12" fmla="*/ 3 w 54"/>
              <a:gd name="T13" fmla="*/ 23 h 84"/>
              <a:gd name="T14" fmla="*/ 0 w 54"/>
              <a:gd name="T15" fmla="*/ 40 h 84"/>
              <a:gd name="T16" fmla="*/ 0 w 54"/>
              <a:gd name="T17" fmla="*/ 51 h 84"/>
              <a:gd name="T18" fmla="*/ 2 w 54"/>
              <a:gd name="T19" fmla="*/ 63 h 84"/>
              <a:gd name="T20" fmla="*/ 11 w 54"/>
              <a:gd name="T21" fmla="*/ 77 h 84"/>
              <a:gd name="T22" fmla="*/ 31 w 54"/>
              <a:gd name="T23" fmla="*/ 83 h 84"/>
              <a:gd name="T24" fmla="*/ 49 w 54"/>
              <a:gd name="T25" fmla="*/ 72 h 84"/>
              <a:gd name="T26" fmla="*/ 54 w 54"/>
              <a:gd name="T27" fmla="*/ 55 h 84"/>
              <a:gd name="T28" fmla="*/ 53 w 54"/>
              <a:gd name="T29"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84">
                <a:moveTo>
                  <a:pt x="53" y="49"/>
                </a:moveTo>
                <a:cubicBezTo>
                  <a:pt x="53" y="45"/>
                  <a:pt x="53" y="41"/>
                  <a:pt x="53" y="37"/>
                </a:cubicBezTo>
                <a:cubicBezTo>
                  <a:pt x="52" y="30"/>
                  <a:pt x="50" y="21"/>
                  <a:pt x="47" y="15"/>
                </a:cubicBezTo>
                <a:cubicBezTo>
                  <a:pt x="45" y="12"/>
                  <a:pt x="43" y="10"/>
                  <a:pt x="41" y="7"/>
                </a:cubicBezTo>
                <a:cubicBezTo>
                  <a:pt x="37" y="3"/>
                  <a:pt x="32" y="1"/>
                  <a:pt x="27" y="1"/>
                </a:cubicBezTo>
                <a:cubicBezTo>
                  <a:pt x="19" y="0"/>
                  <a:pt x="15" y="5"/>
                  <a:pt x="10" y="9"/>
                </a:cubicBezTo>
                <a:cubicBezTo>
                  <a:pt x="7" y="13"/>
                  <a:pt x="4" y="17"/>
                  <a:pt x="3" y="23"/>
                </a:cubicBezTo>
                <a:cubicBezTo>
                  <a:pt x="1" y="28"/>
                  <a:pt x="0" y="34"/>
                  <a:pt x="0" y="40"/>
                </a:cubicBezTo>
                <a:cubicBezTo>
                  <a:pt x="0" y="44"/>
                  <a:pt x="0" y="47"/>
                  <a:pt x="0" y="51"/>
                </a:cubicBezTo>
                <a:cubicBezTo>
                  <a:pt x="0" y="55"/>
                  <a:pt x="1" y="59"/>
                  <a:pt x="2" y="63"/>
                </a:cubicBezTo>
                <a:cubicBezTo>
                  <a:pt x="3" y="68"/>
                  <a:pt x="7" y="72"/>
                  <a:pt x="11" y="77"/>
                </a:cubicBezTo>
                <a:cubicBezTo>
                  <a:pt x="15" y="83"/>
                  <a:pt x="24" y="84"/>
                  <a:pt x="31" y="83"/>
                </a:cubicBezTo>
                <a:cubicBezTo>
                  <a:pt x="38" y="82"/>
                  <a:pt x="45" y="79"/>
                  <a:pt x="49" y="72"/>
                </a:cubicBezTo>
                <a:cubicBezTo>
                  <a:pt x="52" y="67"/>
                  <a:pt x="54" y="62"/>
                  <a:pt x="54" y="55"/>
                </a:cubicBezTo>
                <a:cubicBezTo>
                  <a:pt x="54" y="53"/>
                  <a:pt x="54" y="51"/>
                  <a:pt x="53" y="49"/>
                </a:cubicBezTo>
                <a:close/>
              </a:path>
            </a:pathLst>
          </a:custGeom>
          <a:solidFill>
            <a:srgbClr val="90D2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02" name="Freeform 2541"/>
          <p:cNvSpPr>
            <a:spLocks/>
          </p:cNvSpPr>
          <p:nvPr userDrawn="1"/>
        </p:nvSpPr>
        <p:spPr bwMode="auto">
          <a:xfrm>
            <a:off x="4373176" y="4738189"/>
            <a:ext cx="32163" cy="49010"/>
          </a:xfrm>
          <a:custGeom>
            <a:avLst/>
            <a:gdLst>
              <a:gd name="T0" fmla="*/ 53 w 54"/>
              <a:gd name="T1" fmla="*/ 48 h 84"/>
              <a:gd name="T2" fmla="*/ 52 w 54"/>
              <a:gd name="T3" fmla="*/ 36 h 84"/>
              <a:gd name="T4" fmla="*/ 47 w 54"/>
              <a:gd name="T5" fmla="*/ 14 h 84"/>
              <a:gd name="T6" fmla="*/ 41 w 54"/>
              <a:gd name="T7" fmla="*/ 7 h 84"/>
              <a:gd name="T8" fmla="*/ 27 w 54"/>
              <a:gd name="T9" fmla="*/ 0 h 84"/>
              <a:gd name="T10" fmla="*/ 10 w 54"/>
              <a:gd name="T11" fmla="*/ 9 h 84"/>
              <a:gd name="T12" fmla="*/ 2 w 54"/>
              <a:gd name="T13" fmla="*/ 22 h 84"/>
              <a:gd name="T14" fmla="*/ 0 w 54"/>
              <a:gd name="T15" fmla="*/ 39 h 84"/>
              <a:gd name="T16" fmla="*/ 0 w 54"/>
              <a:gd name="T17" fmla="*/ 51 h 84"/>
              <a:gd name="T18" fmla="*/ 1 w 54"/>
              <a:gd name="T19" fmla="*/ 62 h 84"/>
              <a:gd name="T20" fmla="*/ 10 w 54"/>
              <a:gd name="T21" fmla="*/ 76 h 84"/>
              <a:gd name="T22" fmla="*/ 31 w 54"/>
              <a:gd name="T23" fmla="*/ 83 h 84"/>
              <a:gd name="T24" fmla="*/ 48 w 54"/>
              <a:gd name="T25" fmla="*/ 71 h 84"/>
              <a:gd name="T26" fmla="*/ 54 w 54"/>
              <a:gd name="T27" fmla="*/ 55 h 84"/>
              <a:gd name="T28" fmla="*/ 53 w 54"/>
              <a:gd name="T29"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84">
                <a:moveTo>
                  <a:pt x="53" y="48"/>
                </a:moveTo>
                <a:cubicBezTo>
                  <a:pt x="53" y="44"/>
                  <a:pt x="53" y="40"/>
                  <a:pt x="52" y="36"/>
                </a:cubicBezTo>
                <a:cubicBezTo>
                  <a:pt x="52" y="29"/>
                  <a:pt x="50" y="20"/>
                  <a:pt x="47" y="14"/>
                </a:cubicBezTo>
                <a:cubicBezTo>
                  <a:pt x="45" y="12"/>
                  <a:pt x="43" y="9"/>
                  <a:pt x="41" y="7"/>
                </a:cubicBezTo>
                <a:cubicBezTo>
                  <a:pt x="37" y="2"/>
                  <a:pt x="32" y="0"/>
                  <a:pt x="27" y="0"/>
                </a:cubicBezTo>
                <a:cubicBezTo>
                  <a:pt x="18" y="0"/>
                  <a:pt x="14" y="4"/>
                  <a:pt x="10" y="9"/>
                </a:cubicBezTo>
                <a:cubicBezTo>
                  <a:pt x="6" y="13"/>
                  <a:pt x="4" y="17"/>
                  <a:pt x="2" y="22"/>
                </a:cubicBezTo>
                <a:cubicBezTo>
                  <a:pt x="1" y="27"/>
                  <a:pt x="0" y="33"/>
                  <a:pt x="0" y="39"/>
                </a:cubicBezTo>
                <a:cubicBezTo>
                  <a:pt x="0" y="43"/>
                  <a:pt x="0" y="47"/>
                  <a:pt x="0" y="51"/>
                </a:cubicBezTo>
                <a:cubicBezTo>
                  <a:pt x="0" y="54"/>
                  <a:pt x="0" y="58"/>
                  <a:pt x="1" y="62"/>
                </a:cubicBezTo>
                <a:cubicBezTo>
                  <a:pt x="3" y="68"/>
                  <a:pt x="7" y="72"/>
                  <a:pt x="10" y="76"/>
                </a:cubicBezTo>
                <a:cubicBezTo>
                  <a:pt x="15" y="82"/>
                  <a:pt x="24" y="84"/>
                  <a:pt x="31" y="83"/>
                </a:cubicBezTo>
                <a:cubicBezTo>
                  <a:pt x="38" y="82"/>
                  <a:pt x="45" y="78"/>
                  <a:pt x="48" y="71"/>
                </a:cubicBezTo>
                <a:cubicBezTo>
                  <a:pt x="51" y="66"/>
                  <a:pt x="54" y="61"/>
                  <a:pt x="54" y="55"/>
                </a:cubicBezTo>
                <a:cubicBezTo>
                  <a:pt x="54" y="53"/>
                  <a:pt x="53" y="51"/>
                  <a:pt x="53" y="48"/>
                </a:cubicBezTo>
                <a:close/>
              </a:path>
            </a:pathLst>
          </a:custGeom>
          <a:solidFill>
            <a:srgbClr val="00A6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03" name="Freeform 2542"/>
          <p:cNvSpPr>
            <a:spLocks/>
          </p:cNvSpPr>
          <p:nvPr userDrawn="1"/>
        </p:nvSpPr>
        <p:spPr bwMode="auto">
          <a:xfrm>
            <a:off x="4386959" y="4856118"/>
            <a:ext cx="32163" cy="50542"/>
          </a:xfrm>
          <a:custGeom>
            <a:avLst/>
            <a:gdLst>
              <a:gd name="T0" fmla="*/ 54 w 54"/>
              <a:gd name="T1" fmla="*/ 49 h 84"/>
              <a:gd name="T2" fmla="*/ 53 w 54"/>
              <a:gd name="T3" fmla="*/ 36 h 84"/>
              <a:gd name="T4" fmla="*/ 47 w 54"/>
              <a:gd name="T5" fmla="*/ 14 h 84"/>
              <a:gd name="T6" fmla="*/ 41 w 54"/>
              <a:gd name="T7" fmla="*/ 7 h 84"/>
              <a:gd name="T8" fmla="*/ 27 w 54"/>
              <a:gd name="T9" fmla="*/ 0 h 84"/>
              <a:gd name="T10" fmla="*/ 10 w 54"/>
              <a:gd name="T11" fmla="*/ 9 h 84"/>
              <a:gd name="T12" fmla="*/ 3 w 54"/>
              <a:gd name="T13" fmla="*/ 22 h 84"/>
              <a:gd name="T14" fmla="*/ 0 w 54"/>
              <a:gd name="T15" fmla="*/ 39 h 84"/>
              <a:gd name="T16" fmla="*/ 0 w 54"/>
              <a:gd name="T17" fmla="*/ 51 h 84"/>
              <a:gd name="T18" fmla="*/ 2 w 54"/>
              <a:gd name="T19" fmla="*/ 62 h 84"/>
              <a:gd name="T20" fmla="*/ 11 w 54"/>
              <a:gd name="T21" fmla="*/ 76 h 84"/>
              <a:gd name="T22" fmla="*/ 31 w 54"/>
              <a:gd name="T23" fmla="*/ 83 h 84"/>
              <a:gd name="T24" fmla="*/ 49 w 54"/>
              <a:gd name="T25" fmla="*/ 71 h 84"/>
              <a:gd name="T26" fmla="*/ 54 w 54"/>
              <a:gd name="T27" fmla="*/ 55 h 84"/>
              <a:gd name="T28" fmla="*/ 54 w 54"/>
              <a:gd name="T29"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84">
                <a:moveTo>
                  <a:pt x="54" y="49"/>
                </a:moveTo>
                <a:cubicBezTo>
                  <a:pt x="53" y="44"/>
                  <a:pt x="53" y="40"/>
                  <a:pt x="53" y="36"/>
                </a:cubicBezTo>
                <a:cubicBezTo>
                  <a:pt x="52" y="30"/>
                  <a:pt x="51" y="21"/>
                  <a:pt x="47" y="14"/>
                </a:cubicBezTo>
                <a:cubicBezTo>
                  <a:pt x="45" y="12"/>
                  <a:pt x="43" y="9"/>
                  <a:pt x="41" y="7"/>
                </a:cubicBezTo>
                <a:cubicBezTo>
                  <a:pt x="37" y="2"/>
                  <a:pt x="32" y="0"/>
                  <a:pt x="27" y="0"/>
                </a:cubicBezTo>
                <a:cubicBezTo>
                  <a:pt x="19" y="0"/>
                  <a:pt x="15" y="4"/>
                  <a:pt x="10" y="9"/>
                </a:cubicBezTo>
                <a:cubicBezTo>
                  <a:pt x="7" y="13"/>
                  <a:pt x="4" y="17"/>
                  <a:pt x="3" y="22"/>
                </a:cubicBezTo>
                <a:cubicBezTo>
                  <a:pt x="1" y="28"/>
                  <a:pt x="0" y="33"/>
                  <a:pt x="0" y="39"/>
                </a:cubicBezTo>
                <a:cubicBezTo>
                  <a:pt x="0" y="43"/>
                  <a:pt x="0" y="47"/>
                  <a:pt x="0" y="51"/>
                </a:cubicBezTo>
                <a:cubicBezTo>
                  <a:pt x="0" y="54"/>
                  <a:pt x="1" y="58"/>
                  <a:pt x="2" y="62"/>
                </a:cubicBezTo>
                <a:cubicBezTo>
                  <a:pt x="3" y="68"/>
                  <a:pt x="7" y="72"/>
                  <a:pt x="11" y="76"/>
                </a:cubicBezTo>
                <a:cubicBezTo>
                  <a:pt x="16" y="82"/>
                  <a:pt x="24" y="84"/>
                  <a:pt x="31" y="83"/>
                </a:cubicBezTo>
                <a:cubicBezTo>
                  <a:pt x="38" y="82"/>
                  <a:pt x="45" y="78"/>
                  <a:pt x="49" y="71"/>
                </a:cubicBezTo>
                <a:cubicBezTo>
                  <a:pt x="52" y="66"/>
                  <a:pt x="54" y="61"/>
                  <a:pt x="54" y="55"/>
                </a:cubicBezTo>
                <a:cubicBezTo>
                  <a:pt x="54" y="53"/>
                  <a:pt x="54" y="51"/>
                  <a:pt x="54" y="49"/>
                </a:cubicBezTo>
                <a:close/>
              </a:path>
            </a:pathLst>
          </a:custGeom>
          <a:solidFill>
            <a:srgbClr val="00A6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04" name="Freeform 2543"/>
          <p:cNvSpPr>
            <a:spLocks/>
          </p:cNvSpPr>
          <p:nvPr userDrawn="1"/>
        </p:nvSpPr>
        <p:spPr bwMode="auto">
          <a:xfrm>
            <a:off x="4226147" y="4791793"/>
            <a:ext cx="32163" cy="49010"/>
          </a:xfrm>
          <a:custGeom>
            <a:avLst/>
            <a:gdLst>
              <a:gd name="T0" fmla="*/ 53 w 54"/>
              <a:gd name="T1" fmla="*/ 49 h 84"/>
              <a:gd name="T2" fmla="*/ 53 w 54"/>
              <a:gd name="T3" fmla="*/ 37 h 84"/>
              <a:gd name="T4" fmla="*/ 47 w 54"/>
              <a:gd name="T5" fmla="*/ 15 h 84"/>
              <a:gd name="T6" fmla="*/ 41 w 54"/>
              <a:gd name="T7" fmla="*/ 7 h 84"/>
              <a:gd name="T8" fmla="*/ 27 w 54"/>
              <a:gd name="T9" fmla="*/ 0 h 84"/>
              <a:gd name="T10" fmla="*/ 10 w 54"/>
              <a:gd name="T11" fmla="*/ 9 h 84"/>
              <a:gd name="T12" fmla="*/ 3 w 54"/>
              <a:gd name="T13" fmla="*/ 22 h 84"/>
              <a:gd name="T14" fmla="*/ 0 w 54"/>
              <a:gd name="T15" fmla="*/ 39 h 84"/>
              <a:gd name="T16" fmla="*/ 0 w 54"/>
              <a:gd name="T17" fmla="*/ 51 h 84"/>
              <a:gd name="T18" fmla="*/ 1 w 54"/>
              <a:gd name="T19" fmla="*/ 62 h 84"/>
              <a:gd name="T20" fmla="*/ 10 w 54"/>
              <a:gd name="T21" fmla="*/ 76 h 84"/>
              <a:gd name="T22" fmla="*/ 31 w 54"/>
              <a:gd name="T23" fmla="*/ 83 h 84"/>
              <a:gd name="T24" fmla="*/ 49 w 54"/>
              <a:gd name="T25" fmla="*/ 71 h 84"/>
              <a:gd name="T26" fmla="*/ 54 w 54"/>
              <a:gd name="T27" fmla="*/ 55 h 84"/>
              <a:gd name="T28" fmla="*/ 53 w 54"/>
              <a:gd name="T29"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84">
                <a:moveTo>
                  <a:pt x="53" y="49"/>
                </a:moveTo>
                <a:cubicBezTo>
                  <a:pt x="53" y="45"/>
                  <a:pt x="53" y="41"/>
                  <a:pt x="53" y="37"/>
                </a:cubicBezTo>
                <a:cubicBezTo>
                  <a:pt x="52" y="30"/>
                  <a:pt x="50" y="21"/>
                  <a:pt x="47" y="15"/>
                </a:cubicBezTo>
                <a:cubicBezTo>
                  <a:pt x="45" y="12"/>
                  <a:pt x="43" y="9"/>
                  <a:pt x="41" y="7"/>
                </a:cubicBezTo>
                <a:cubicBezTo>
                  <a:pt x="37" y="3"/>
                  <a:pt x="32" y="1"/>
                  <a:pt x="27" y="0"/>
                </a:cubicBezTo>
                <a:cubicBezTo>
                  <a:pt x="19" y="0"/>
                  <a:pt x="14" y="4"/>
                  <a:pt x="10" y="9"/>
                </a:cubicBezTo>
                <a:cubicBezTo>
                  <a:pt x="7" y="13"/>
                  <a:pt x="4" y="17"/>
                  <a:pt x="3" y="22"/>
                </a:cubicBezTo>
                <a:cubicBezTo>
                  <a:pt x="1" y="28"/>
                  <a:pt x="0" y="33"/>
                  <a:pt x="0" y="39"/>
                </a:cubicBezTo>
                <a:cubicBezTo>
                  <a:pt x="0" y="43"/>
                  <a:pt x="0" y="47"/>
                  <a:pt x="0" y="51"/>
                </a:cubicBezTo>
                <a:cubicBezTo>
                  <a:pt x="0" y="55"/>
                  <a:pt x="0" y="58"/>
                  <a:pt x="1" y="62"/>
                </a:cubicBezTo>
                <a:cubicBezTo>
                  <a:pt x="3" y="68"/>
                  <a:pt x="7" y="72"/>
                  <a:pt x="10" y="76"/>
                </a:cubicBezTo>
                <a:cubicBezTo>
                  <a:pt x="15" y="82"/>
                  <a:pt x="24" y="84"/>
                  <a:pt x="31" y="83"/>
                </a:cubicBezTo>
                <a:cubicBezTo>
                  <a:pt x="38" y="82"/>
                  <a:pt x="45" y="78"/>
                  <a:pt x="49" y="71"/>
                </a:cubicBezTo>
                <a:cubicBezTo>
                  <a:pt x="51" y="66"/>
                  <a:pt x="54" y="61"/>
                  <a:pt x="54" y="55"/>
                </a:cubicBezTo>
                <a:cubicBezTo>
                  <a:pt x="54" y="53"/>
                  <a:pt x="54" y="51"/>
                  <a:pt x="53" y="49"/>
                </a:cubicBezTo>
                <a:close/>
              </a:path>
            </a:pathLst>
          </a:custGeom>
          <a:solidFill>
            <a:srgbClr val="00A6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05" name="Freeform 2544"/>
          <p:cNvSpPr>
            <a:spLocks/>
          </p:cNvSpPr>
          <p:nvPr userDrawn="1"/>
        </p:nvSpPr>
        <p:spPr bwMode="auto">
          <a:xfrm>
            <a:off x="4285877" y="4859181"/>
            <a:ext cx="32163" cy="49010"/>
          </a:xfrm>
          <a:custGeom>
            <a:avLst/>
            <a:gdLst>
              <a:gd name="T0" fmla="*/ 53 w 54"/>
              <a:gd name="T1" fmla="*/ 48 h 84"/>
              <a:gd name="T2" fmla="*/ 53 w 54"/>
              <a:gd name="T3" fmla="*/ 36 h 84"/>
              <a:gd name="T4" fmla="*/ 47 w 54"/>
              <a:gd name="T5" fmla="*/ 14 h 84"/>
              <a:gd name="T6" fmla="*/ 41 w 54"/>
              <a:gd name="T7" fmla="*/ 7 h 84"/>
              <a:gd name="T8" fmla="*/ 27 w 54"/>
              <a:gd name="T9" fmla="*/ 0 h 84"/>
              <a:gd name="T10" fmla="*/ 10 w 54"/>
              <a:gd name="T11" fmla="*/ 9 h 84"/>
              <a:gd name="T12" fmla="*/ 2 w 54"/>
              <a:gd name="T13" fmla="*/ 22 h 84"/>
              <a:gd name="T14" fmla="*/ 0 w 54"/>
              <a:gd name="T15" fmla="*/ 39 h 84"/>
              <a:gd name="T16" fmla="*/ 0 w 54"/>
              <a:gd name="T17" fmla="*/ 51 h 84"/>
              <a:gd name="T18" fmla="*/ 1 w 54"/>
              <a:gd name="T19" fmla="*/ 62 h 84"/>
              <a:gd name="T20" fmla="*/ 10 w 54"/>
              <a:gd name="T21" fmla="*/ 76 h 84"/>
              <a:gd name="T22" fmla="*/ 31 w 54"/>
              <a:gd name="T23" fmla="*/ 83 h 84"/>
              <a:gd name="T24" fmla="*/ 48 w 54"/>
              <a:gd name="T25" fmla="*/ 71 h 84"/>
              <a:gd name="T26" fmla="*/ 54 w 54"/>
              <a:gd name="T27" fmla="*/ 55 h 84"/>
              <a:gd name="T28" fmla="*/ 53 w 54"/>
              <a:gd name="T29"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84">
                <a:moveTo>
                  <a:pt x="53" y="48"/>
                </a:moveTo>
                <a:cubicBezTo>
                  <a:pt x="53" y="44"/>
                  <a:pt x="53" y="40"/>
                  <a:pt x="53" y="36"/>
                </a:cubicBezTo>
                <a:cubicBezTo>
                  <a:pt x="52" y="29"/>
                  <a:pt x="50" y="20"/>
                  <a:pt x="47" y="14"/>
                </a:cubicBezTo>
                <a:cubicBezTo>
                  <a:pt x="45" y="12"/>
                  <a:pt x="43" y="9"/>
                  <a:pt x="41" y="7"/>
                </a:cubicBezTo>
                <a:cubicBezTo>
                  <a:pt x="37" y="2"/>
                  <a:pt x="32" y="0"/>
                  <a:pt x="27" y="0"/>
                </a:cubicBezTo>
                <a:cubicBezTo>
                  <a:pt x="18" y="0"/>
                  <a:pt x="14" y="4"/>
                  <a:pt x="10" y="9"/>
                </a:cubicBezTo>
                <a:cubicBezTo>
                  <a:pt x="6" y="13"/>
                  <a:pt x="4" y="17"/>
                  <a:pt x="2" y="22"/>
                </a:cubicBezTo>
                <a:cubicBezTo>
                  <a:pt x="1" y="28"/>
                  <a:pt x="0" y="33"/>
                  <a:pt x="0" y="39"/>
                </a:cubicBezTo>
                <a:cubicBezTo>
                  <a:pt x="0" y="43"/>
                  <a:pt x="0" y="47"/>
                  <a:pt x="0" y="51"/>
                </a:cubicBezTo>
                <a:cubicBezTo>
                  <a:pt x="0" y="54"/>
                  <a:pt x="0" y="58"/>
                  <a:pt x="1" y="62"/>
                </a:cubicBezTo>
                <a:cubicBezTo>
                  <a:pt x="3" y="68"/>
                  <a:pt x="7" y="72"/>
                  <a:pt x="10" y="76"/>
                </a:cubicBezTo>
                <a:cubicBezTo>
                  <a:pt x="15" y="82"/>
                  <a:pt x="24" y="84"/>
                  <a:pt x="31" y="83"/>
                </a:cubicBezTo>
                <a:cubicBezTo>
                  <a:pt x="38" y="82"/>
                  <a:pt x="45" y="78"/>
                  <a:pt x="48" y="71"/>
                </a:cubicBezTo>
                <a:cubicBezTo>
                  <a:pt x="51" y="66"/>
                  <a:pt x="54" y="61"/>
                  <a:pt x="54" y="55"/>
                </a:cubicBezTo>
                <a:cubicBezTo>
                  <a:pt x="54" y="53"/>
                  <a:pt x="54" y="51"/>
                  <a:pt x="53" y="48"/>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06" name="Freeform 2545"/>
          <p:cNvSpPr>
            <a:spLocks/>
          </p:cNvSpPr>
          <p:nvPr userDrawn="1"/>
        </p:nvSpPr>
        <p:spPr bwMode="auto">
          <a:xfrm>
            <a:off x="4275156" y="4745846"/>
            <a:ext cx="27568" cy="49010"/>
          </a:xfrm>
          <a:custGeom>
            <a:avLst/>
            <a:gdLst>
              <a:gd name="T0" fmla="*/ 48 w 48"/>
              <a:gd name="T1" fmla="*/ 43 h 83"/>
              <a:gd name="T2" fmla="*/ 45 w 48"/>
              <a:gd name="T3" fmla="*/ 24 h 83"/>
              <a:gd name="T4" fmla="*/ 42 w 48"/>
              <a:gd name="T5" fmla="*/ 14 h 83"/>
              <a:gd name="T6" fmla="*/ 36 w 48"/>
              <a:gd name="T7" fmla="*/ 6 h 83"/>
              <a:gd name="T8" fmla="*/ 21 w 48"/>
              <a:gd name="T9" fmla="*/ 1 h 83"/>
              <a:gd name="T10" fmla="*/ 7 w 48"/>
              <a:gd name="T11" fmla="*/ 10 h 83"/>
              <a:gd name="T12" fmla="*/ 4 w 48"/>
              <a:gd name="T13" fmla="*/ 14 h 83"/>
              <a:gd name="T14" fmla="*/ 1 w 48"/>
              <a:gd name="T15" fmla="*/ 30 h 83"/>
              <a:gd name="T16" fmla="*/ 0 w 48"/>
              <a:gd name="T17" fmla="*/ 43 h 83"/>
              <a:gd name="T18" fmla="*/ 2 w 48"/>
              <a:gd name="T19" fmla="*/ 62 h 83"/>
              <a:gd name="T20" fmla="*/ 9 w 48"/>
              <a:gd name="T21" fmla="*/ 75 h 83"/>
              <a:gd name="T22" fmla="*/ 27 w 48"/>
              <a:gd name="T23" fmla="*/ 82 h 83"/>
              <a:gd name="T24" fmla="*/ 43 w 48"/>
              <a:gd name="T25" fmla="*/ 71 h 83"/>
              <a:gd name="T26" fmla="*/ 46 w 48"/>
              <a:gd name="T27" fmla="*/ 61 h 83"/>
              <a:gd name="T28" fmla="*/ 48 w 48"/>
              <a:gd name="T29" fmla="*/ 4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83">
                <a:moveTo>
                  <a:pt x="48" y="43"/>
                </a:moveTo>
                <a:cubicBezTo>
                  <a:pt x="47" y="37"/>
                  <a:pt x="46" y="31"/>
                  <a:pt x="45" y="24"/>
                </a:cubicBezTo>
                <a:cubicBezTo>
                  <a:pt x="45" y="21"/>
                  <a:pt x="44" y="18"/>
                  <a:pt x="42" y="14"/>
                </a:cubicBezTo>
                <a:cubicBezTo>
                  <a:pt x="41" y="11"/>
                  <a:pt x="38" y="8"/>
                  <a:pt x="36" y="6"/>
                </a:cubicBezTo>
                <a:cubicBezTo>
                  <a:pt x="33" y="1"/>
                  <a:pt x="26" y="0"/>
                  <a:pt x="21" y="1"/>
                </a:cubicBezTo>
                <a:cubicBezTo>
                  <a:pt x="15" y="2"/>
                  <a:pt x="10" y="5"/>
                  <a:pt x="7" y="10"/>
                </a:cubicBezTo>
                <a:cubicBezTo>
                  <a:pt x="6" y="11"/>
                  <a:pt x="5" y="13"/>
                  <a:pt x="4" y="14"/>
                </a:cubicBezTo>
                <a:cubicBezTo>
                  <a:pt x="1" y="19"/>
                  <a:pt x="1" y="25"/>
                  <a:pt x="1" y="30"/>
                </a:cubicBezTo>
                <a:cubicBezTo>
                  <a:pt x="0" y="34"/>
                  <a:pt x="0" y="39"/>
                  <a:pt x="0" y="43"/>
                </a:cubicBezTo>
                <a:cubicBezTo>
                  <a:pt x="0" y="49"/>
                  <a:pt x="0" y="56"/>
                  <a:pt x="2" y="62"/>
                </a:cubicBezTo>
                <a:cubicBezTo>
                  <a:pt x="4" y="66"/>
                  <a:pt x="6" y="71"/>
                  <a:pt x="9" y="75"/>
                </a:cubicBezTo>
                <a:cubicBezTo>
                  <a:pt x="14" y="80"/>
                  <a:pt x="21" y="83"/>
                  <a:pt x="27" y="82"/>
                </a:cubicBezTo>
                <a:cubicBezTo>
                  <a:pt x="34" y="81"/>
                  <a:pt x="39" y="77"/>
                  <a:pt x="43" y="71"/>
                </a:cubicBezTo>
                <a:cubicBezTo>
                  <a:pt x="45" y="68"/>
                  <a:pt x="46" y="65"/>
                  <a:pt x="46" y="61"/>
                </a:cubicBezTo>
                <a:cubicBezTo>
                  <a:pt x="48" y="55"/>
                  <a:pt x="48" y="49"/>
                  <a:pt x="48" y="43"/>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07" name="Freeform 2546"/>
          <p:cNvSpPr>
            <a:spLocks/>
          </p:cNvSpPr>
          <p:nvPr userDrawn="1"/>
        </p:nvSpPr>
        <p:spPr bwMode="auto">
          <a:xfrm>
            <a:off x="4123534" y="4615665"/>
            <a:ext cx="427303" cy="122524"/>
          </a:xfrm>
          <a:custGeom>
            <a:avLst/>
            <a:gdLst>
              <a:gd name="T0" fmla="*/ 716 w 718"/>
              <a:gd name="T1" fmla="*/ 63 h 206"/>
              <a:gd name="T2" fmla="*/ 596 w 718"/>
              <a:gd name="T3" fmla="*/ 46 h 206"/>
              <a:gd name="T4" fmla="*/ 432 w 718"/>
              <a:gd name="T5" fmla="*/ 47 h 206"/>
              <a:gd name="T6" fmla="*/ 199 w 718"/>
              <a:gd name="T7" fmla="*/ 26 h 206"/>
              <a:gd name="T8" fmla="*/ 9 w 718"/>
              <a:gd name="T9" fmla="*/ 0 h 206"/>
              <a:gd name="T10" fmla="*/ 24 w 718"/>
              <a:gd name="T11" fmla="*/ 79 h 206"/>
              <a:gd name="T12" fmla="*/ 100 w 718"/>
              <a:gd name="T13" fmla="*/ 120 h 206"/>
              <a:gd name="T14" fmla="*/ 146 w 718"/>
              <a:gd name="T15" fmla="*/ 113 h 206"/>
              <a:gd name="T16" fmla="*/ 285 w 718"/>
              <a:gd name="T17" fmla="*/ 202 h 206"/>
              <a:gd name="T18" fmla="*/ 383 w 718"/>
              <a:gd name="T19" fmla="*/ 177 h 206"/>
              <a:gd name="T20" fmla="*/ 414 w 718"/>
              <a:gd name="T21" fmla="*/ 147 h 206"/>
              <a:gd name="T22" fmla="*/ 416 w 718"/>
              <a:gd name="T23" fmla="*/ 149 h 206"/>
              <a:gd name="T24" fmla="*/ 475 w 718"/>
              <a:gd name="T25" fmla="*/ 178 h 206"/>
              <a:gd name="T26" fmla="*/ 541 w 718"/>
              <a:gd name="T27" fmla="*/ 168 h 206"/>
              <a:gd name="T28" fmla="*/ 567 w 718"/>
              <a:gd name="T29" fmla="*/ 148 h 206"/>
              <a:gd name="T30" fmla="*/ 605 w 718"/>
              <a:gd name="T31" fmla="*/ 152 h 206"/>
              <a:gd name="T32" fmla="*/ 686 w 718"/>
              <a:gd name="T33" fmla="*/ 128 h 206"/>
              <a:gd name="T34" fmla="*/ 716 w 718"/>
              <a:gd name="T35" fmla="*/ 6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8" h="206">
                <a:moveTo>
                  <a:pt x="716" y="63"/>
                </a:moveTo>
                <a:cubicBezTo>
                  <a:pt x="677" y="89"/>
                  <a:pt x="633" y="95"/>
                  <a:pt x="596" y="46"/>
                </a:cubicBezTo>
                <a:cubicBezTo>
                  <a:pt x="551" y="113"/>
                  <a:pt x="478" y="105"/>
                  <a:pt x="432" y="47"/>
                </a:cubicBezTo>
                <a:cubicBezTo>
                  <a:pt x="356" y="125"/>
                  <a:pt x="249" y="139"/>
                  <a:pt x="199" y="26"/>
                </a:cubicBezTo>
                <a:cubicBezTo>
                  <a:pt x="157" y="59"/>
                  <a:pt x="44" y="46"/>
                  <a:pt x="9" y="0"/>
                </a:cubicBezTo>
                <a:cubicBezTo>
                  <a:pt x="0" y="26"/>
                  <a:pt x="7" y="57"/>
                  <a:pt x="24" y="79"/>
                </a:cubicBezTo>
                <a:cubicBezTo>
                  <a:pt x="42" y="103"/>
                  <a:pt x="71" y="118"/>
                  <a:pt x="100" y="120"/>
                </a:cubicBezTo>
                <a:cubicBezTo>
                  <a:pt x="115" y="121"/>
                  <a:pt x="132" y="119"/>
                  <a:pt x="146" y="113"/>
                </a:cubicBezTo>
                <a:cubicBezTo>
                  <a:pt x="175" y="162"/>
                  <a:pt x="228" y="197"/>
                  <a:pt x="285" y="202"/>
                </a:cubicBezTo>
                <a:cubicBezTo>
                  <a:pt x="320" y="206"/>
                  <a:pt x="354" y="197"/>
                  <a:pt x="383" y="177"/>
                </a:cubicBezTo>
                <a:cubicBezTo>
                  <a:pt x="395" y="169"/>
                  <a:pt x="405" y="158"/>
                  <a:pt x="414" y="147"/>
                </a:cubicBezTo>
                <a:cubicBezTo>
                  <a:pt x="415" y="147"/>
                  <a:pt x="416" y="148"/>
                  <a:pt x="416" y="149"/>
                </a:cubicBezTo>
                <a:cubicBezTo>
                  <a:pt x="433" y="164"/>
                  <a:pt x="454" y="174"/>
                  <a:pt x="475" y="178"/>
                </a:cubicBezTo>
                <a:cubicBezTo>
                  <a:pt x="497" y="182"/>
                  <a:pt x="522" y="178"/>
                  <a:pt x="541" y="168"/>
                </a:cubicBezTo>
                <a:cubicBezTo>
                  <a:pt x="550" y="163"/>
                  <a:pt x="559" y="156"/>
                  <a:pt x="567" y="148"/>
                </a:cubicBezTo>
                <a:cubicBezTo>
                  <a:pt x="579" y="151"/>
                  <a:pt x="592" y="152"/>
                  <a:pt x="605" y="152"/>
                </a:cubicBezTo>
                <a:cubicBezTo>
                  <a:pt x="634" y="152"/>
                  <a:pt x="664" y="148"/>
                  <a:pt x="686" y="128"/>
                </a:cubicBezTo>
                <a:cubicBezTo>
                  <a:pt x="705" y="112"/>
                  <a:pt x="718" y="88"/>
                  <a:pt x="716" y="63"/>
                </a:cubicBezTo>
                <a:close/>
              </a:path>
            </a:pathLst>
          </a:custGeom>
          <a:solidFill>
            <a:srgbClr val="00A6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08" name="Freeform 2547"/>
          <p:cNvSpPr>
            <a:spLocks/>
          </p:cNvSpPr>
          <p:nvPr userDrawn="1"/>
        </p:nvSpPr>
        <p:spPr bwMode="auto">
          <a:xfrm>
            <a:off x="4290473" y="4505393"/>
            <a:ext cx="133245" cy="50542"/>
          </a:xfrm>
          <a:custGeom>
            <a:avLst/>
            <a:gdLst>
              <a:gd name="T0" fmla="*/ 198 w 225"/>
              <a:gd name="T1" fmla="*/ 26 h 85"/>
              <a:gd name="T2" fmla="*/ 152 w 225"/>
              <a:gd name="T3" fmla="*/ 19 h 85"/>
              <a:gd name="T4" fmla="*/ 142 w 225"/>
              <a:gd name="T5" fmla="*/ 11 h 85"/>
              <a:gd name="T6" fmla="*/ 117 w 225"/>
              <a:gd name="T7" fmla="*/ 3 h 85"/>
              <a:gd name="T8" fmla="*/ 64 w 225"/>
              <a:gd name="T9" fmla="*/ 5 h 85"/>
              <a:gd name="T10" fmla="*/ 19 w 225"/>
              <a:gd name="T11" fmla="*/ 30 h 85"/>
              <a:gd name="T12" fmla="*/ 2 w 225"/>
              <a:gd name="T13" fmla="*/ 53 h 85"/>
              <a:gd name="T14" fmla="*/ 1 w 225"/>
              <a:gd name="T15" fmla="*/ 68 h 85"/>
              <a:gd name="T16" fmla="*/ 4 w 225"/>
              <a:gd name="T17" fmla="*/ 73 h 85"/>
              <a:gd name="T18" fmla="*/ 10 w 225"/>
              <a:gd name="T19" fmla="*/ 78 h 85"/>
              <a:gd name="T20" fmla="*/ 13 w 225"/>
              <a:gd name="T21" fmla="*/ 78 h 85"/>
              <a:gd name="T22" fmla="*/ 31 w 225"/>
              <a:gd name="T23" fmla="*/ 73 h 85"/>
              <a:gd name="T24" fmla="*/ 41 w 225"/>
              <a:gd name="T25" fmla="*/ 65 h 85"/>
              <a:gd name="T26" fmla="*/ 43 w 225"/>
              <a:gd name="T27" fmla="*/ 64 h 85"/>
              <a:gd name="T28" fmla="*/ 45 w 225"/>
              <a:gd name="T29" fmla="*/ 62 h 85"/>
              <a:gd name="T30" fmla="*/ 61 w 225"/>
              <a:gd name="T31" fmla="*/ 54 h 85"/>
              <a:gd name="T32" fmla="*/ 61 w 225"/>
              <a:gd name="T33" fmla="*/ 53 h 85"/>
              <a:gd name="T34" fmla="*/ 65 w 225"/>
              <a:gd name="T35" fmla="*/ 52 h 85"/>
              <a:gd name="T36" fmla="*/ 74 w 225"/>
              <a:gd name="T37" fmla="*/ 49 h 85"/>
              <a:gd name="T38" fmla="*/ 82 w 225"/>
              <a:gd name="T39" fmla="*/ 47 h 85"/>
              <a:gd name="T40" fmla="*/ 85 w 225"/>
              <a:gd name="T41" fmla="*/ 47 h 85"/>
              <a:gd name="T42" fmla="*/ 86 w 225"/>
              <a:gd name="T43" fmla="*/ 47 h 85"/>
              <a:gd name="T44" fmla="*/ 100 w 225"/>
              <a:gd name="T45" fmla="*/ 47 h 85"/>
              <a:gd name="T46" fmla="*/ 92 w 225"/>
              <a:gd name="T47" fmla="*/ 64 h 85"/>
              <a:gd name="T48" fmla="*/ 105 w 225"/>
              <a:gd name="T49" fmla="*/ 85 h 85"/>
              <a:gd name="T50" fmla="*/ 107 w 225"/>
              <a:gd name="T51" fmla="*/ 85 h 85"/>
              <a:gd name="T52" fmla="*/ 112 w 225"/>
              <a:gd name="T53" fmla="*/ 85 h 85"/>
              <a:gd name="T54" fmla="*/ 118 w 225"/>
              <a:gd name="T55" fmla="*/ 81 h 85"/>
              <a:gd name="T56" fmla="*/ 120 w 225"/>
              <a:gd name="T57" fmla="*/ 80 h 85"/>
              <a:gd name="T58" fmla="*/ 133 w 225"/>
              <a:gd name="T59" fmla="*/ 69 h 85"/>
              <a:gd name="T60" fmla="*/ 135 w 225"/>
              <a:gd name="T61" fmla="*/ 67 h 85"/>
              <a:gd name="T62" fmla="*/ 135 w 225"/>
              <a:gd name="T63" fmla="*/ 67 h 85"/>
              <a:gd name="T64" fmla="*/ 140 w 225"/>
              <a:gd name="T65" fmla="*/ 64 h 85"/>
              <a:gd name="T66" fmla="*/ 144 w 225"/>
              <a:gd name="T67" fmla="*/ 62 h 85"/>
              <a:gd name="T68" fmla="*/ 145 w 225"/>
              <a:gd name="T69" fmla="*/ 62 h 85"/>
              <a:gd name="T70" fmla="*/ 150 w 225"/>
              <a:gd name="T71" fmla="*/ 60 h 85"/>
              <a:gd name="T72" fmla="*/ 156 w 225"/>
              <a:gd name="T73" fmla="*/ 59 h 85"/>
              <a:gd name="T74" fmla="*/ 156 w 225"/>
              <a:gd name="T75" fmla="*/ 59 h 85"/>
              <a:gd name="T76" fmla="*/ 159 w 225"/>
              <a:gd name="T77" fmla="*/ 58 h 85"/>
              <a:gd name="T78" fmla="*/ 166 w 225"/>
              <a:gd name="T79" fmla="*/ 58 h 85"/>
              <a:gd name="T80" fmla="*/ 168 w 225"/>
              <a:gd name="T81" fmla="*/ 59 h 85"/>
              <a:gd name="T82" fmla="*/ 169 w 225"/>
              <a:gd name="T83" fmla="*/ 59 h 85"/>
              <a:gd name="T84" fmla="*/ 175 w 225"/>
              <a:gd name="T85" fmla="*/ 60 h 85"/>
              <a:gd name="T86" fmla="*/ 176 w 225"/>
              <a:gd name="T87" fmla="*/ 61 h 85"/>
              <a:gd name="T88" fmla="*/ 179 w 225"/>
              <a:gd name="T89" fmla="*/ 62 h 85"/>
              <a:gd name="T90" fmla="*/ 183 w 225"/>
              <a:gd name="T91" fmla="*/ 65 h 85"/>
              <a:gd name="T92" fmla="*/ 184 w 225"/>
              <a:gd name="T93" fmla="*/ 66 h 85"/>
              <a:gd name="T94" fmla="*/ 185 w 225"/>
              <a:gd name="T95" fmla="*/ 66 h 85"/>
              <a:gd name="T96" fmla="*/ 206 w 225"/>
              <a:gd name="T97" fmla="*/ 79 h 85"/>
              <a:gd name="T98" fmla="*/ 223 w 225"/>
              <a:gd name="T99" fmla="*/ 61 h 85"/>
              <a:gd name="T100" fmla="*/ 198 w 225"/>
              <a:gd name="T101" fmla="*/ 2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5" h="85">
                <a:moveTo>
                  <a:pt x="198" y="26"/>
                </a:moveTo>
                <a:cubicBezTo>
                  <a:pt x="184" y="18"/>
                  <a:pt x="168" y="16"/>
                  <a:pt x="152" y="19"/>
                </a:cubicBezTo>
                <a:cubicBezTo>
                  <a:pt x="149" y="15"/>
                  <a:pt x="146" y="13"/>
                  <a:pt x="142" y="11"/>
                </a:cubicBezTo>
                <a:cubicBezTo>
                  <a:pt x="134" y="7"/>
                  <a:pt x="126" y="4"/>
                  <a:pt x="117" y="3"/>
                </a:cubicBezTo>
                <a:cubicBezTo>
                  <a:pt x="99" y="0"/>
                  <a:pt x="81" y="0"/>
                  <a:pt x="64" y="5"/>
                </a:cubicBezTo>
                <a:cubicBezTo>
                  <a:pt x="47" y="10"/>
                  <a:pt x="32" y="18"/>
                  <a:pt x="19" y="30"/>
                </a:cubicBezTo>
                <a:cubicBezTo>
                  <a:pt x="12" y="36"/>
                  <a:pt x="5" y="44"/>
                  <a:pt x="2" y="53"/>
                </a:cubicBezTo>
                <a:cubicBezTo>
                  <a:pt x="1" y="57"/>
                  <a:pt x="0" y="63"/>
                  <a:pt x="1" y="68"/>
                </a:cubicBezTo>
                <a:cubicBezTo>
                  <a:pt x="1" y="68"/>
                  <a:pt x="7" y="78"/>
                  <a:pt x="4" y="73"/>
                </a:cubicBezTo>
                <a:cubicBezTo>
                  <a:pt x="5" y="75"/>
                  <a:pt x="7" y="78"/>
                  <a:pt x="10" y="78"/>
                </a:cubicBezTo>
                <a:cubicBezTo>
                  <a:pt x="11" y="78"/>
                  <a:pt x="12" y="78"/>
                  <a:pt x="13" y="78"/>
                </a:cubicBezTo>
                <a:cubicBezTo>
                  <a:pt x="19" y="80"/>
                  <a:pt x="26" y="76"/>
                  <a:pt x="31" y="73"/>
                </a:cubicBezTo>
                <a:cubicBezTo>
                  <a:pt x="35" y="70"/>
                  <a:pt x="38" y="68"/>
                  <a:pt x="41" y="65"/>
                </a:cubicBezTo>
                <a:cubicBezTo>
                  <a:pt x="42" y="65"/>
                  <a:pt x="42" y="64"/>
                  <a:pt x="43" y="64"/>
                </a:cubicBezTo>
                <a:cubicBezTo>
                  <a:pt x="44" y="63"/>
                  <a:pt x="45" y="63"/>
                  <a:pt x="45" y="62"/>
                </a:cubicBezTo>
                <a:cubicBezTo>
                  <a:pt x="50" y="59"/>
                  <a:pt x="55" y="56"/>
                  <a:pt x="61" y="54"/>
                </a:cubicBezTo>
                <a:cubicBezTo>
                  <a:pt x="61" y="54"/>
                  <a:pt x="61" y="53"/>
                  <a:pt x="61" y="53"/>
                </a:cubicBezTo>
                <a:cubicBezTo>
                  <a:pt x="62" y="53"/>
                  <a:pt x="64" y="53"/>
                  <a:pt x="65" y="52"/>
                </a:cubicBezTo>
                <a:cubicBezTo>
                  <a:pt x="68" y="51"/>
                  <a:pt x="71" y="50"/>
                  <a:pt x="74" y="49"/>
                </a:cubicBezTo>
                <a:cubicBezTo>
                  <a:pt x="76" y="49"/>
                  <a:pt x="79" y="48"/>
                  <a:pt x="82" y="47"/>
                </a:cubicBezTo>
                <a:cubicBezTo>
                  <a:pt x="83" y="47"/>
                  <a:pt x="84" y="47"/>
                  <a:pt x="85" y="47"/>
                </a:cubicBezTo>
                <a:lnTo>
                  <a:pt x="86" y="47"/>
                </a:lnTo>
                <a:cubicBezTo>
                  <a:pt x="91" y="47"/>
                  <a:pt x="95" y="47"/>
                  <a:pt x="100" y="47"/>
                </a:cubicBezTo>
                <a:cubicBezTo>
                  <a:pt x="96" y="52"/>
                  <a:pt x="93" y="57"/>
                  <a:pt x="92" y="64"/>
                </a:cubicBezTo>
                <a:cubicBezTo>
                  <a:pt x="90" y="73"/>
                  <a:pt x="94" y="84"/>
                  <a:pt x="105" y="85"/>
                </a:cubicBezTo>
                <a:cubicBezTo>
                  <a:pt x="105" y="85"/>
                  <a:pt x="106" y="85"/>
                  <a:pt x="107" y="85"/>
                </a:cubicBezTo>
                <a:cubicBezTo>
                  <a:pt x="109" y="85"/>
                  <a:pt x="109" y="85"/>
                  <a:pt x="112" y="85"/>
                </a:cubicBezTo>
                <a:cubicBezTo>
                  <a:pt x="114" y="84"/>
                  <a:pt x="116" y="83"/>
                  <a:pt x="118" y="81"/>
                </a:cubicBezTo>
                <a:cubicBezTo>
                  <a:pt x="117" y="82"/>
                  <a:pt x="119" y="80"/>
                  <a:pt x="120" y="80"/>
                </a:cubicBezTo>
                <a:cubicBezTo>
                  <a:pt x="125" y="77"/>
                  <a:pt x="129" y="73"/>
                  <a:pt x="133" y="69"/>
                </a:cubicBezTo>
                <a:cubicBezTo>
                  <a:pt x="133" y="69"/>
                  <a:pt x="134" y="68"/>
                  <a:pt x="135" y="67"/>
                </a:cubicBezTo>
                <a:cubicBezTo>
                  <a:pt x="135" y="67"/>
                  <a:pt x="135" y="67"/>
                  <a:pt x="135" y="67"/>
                </a:cubicBezTo>
                <a:cubicBezTo>
                  <a:pt x="137" y="66"/>
                  <a:pt x="139" y="65"/>
                  <a:pt x="140" y="64"/>
                </a:cubicBezTo>
                <a:cubicBezTo>
                  <a:pt x="141" y="63"/>
                  <a:pt x="143" y="63"/>
                  <a:pt x="144" y="62"/>
                </a:cubicBezTo>
                <a:cubicBezTo>
                  <a:pt x="144" y="62"/>
                  <a:pt x="145" y="62"/>
                  <a:pt x="145" y="62"/>
                </a:cubicBezTo>
                <a:cubicBezTo>
                  <a:pt x="147" y="61"/>
                  <a:pt x="149" y="60"/>
                  <a:pt x="150" y="60"/>
                </a:cubicBezTo>
                <a:cubicBezTo>
                  <a:pt x="152" y="59"/>
                  <a:pt x="154" y="59"/>
                  <a:pt x="156" y="59"/>
                </a:cubicBezTo>
                <a:cubicBezTo>
                  <a:pt x="156" y="59"/>
                  <a:pt x="156" y="59"/>
                  <a:pt x="156" y="59"/>
                </a:cubicBezTo>
                <a:cubicBezTo>
                  <a:pt x="157" y="59"/>
                  <a:pt x="158" y="58"/>
                  <a:pt x="159" y="58"/>
                </a:cubicBezTo>
                <a:cubicBezTo>
                  <a:pt x="161" y="58"/>
                  <a:pt x="164" y="58"/>
                  <a:pt x="166" y="58"/>
                </a:cubicBezTo>
                <a:cubicBezTo>
                  <a:pt x="167" y="58"/>
                  <a:pt x="167" y="59"/>
                  <a:pt x="168" y="59"/>
                </a:cubicBezTo>
                <a:lnTo>
                  <a:pt x="169" y="59"/>
                </a:lnTo>
                <a:cubicBezTo>
                  <a:pt x="171" y="59"/>
                  <a:pt x="173" y="60"/>
                  <a:pt x="175" y="60"/>
                </a:cubicBezTo>
                <a:cubicBezTo>
                  <a:pt x="176" y="61"/>
                  <a:pt x="176" y="61"/>
                  <a:pt x="176" y="61"/>
                </a:cubicBezTo>
                <a:cubicBezTo>
                  <a:pt x="177" y="61"/>
                  <a:pt x="178" y="62"/>
                  <a:pt x="179" y="62"/>
                </a:cubicBezTo>
                <a:cubicBezTo>
                  <a:pt x="180" y="63"/>
                  <a:pt x="182" y="64"/>
                  <a:pt x="183" y="65"/>
                </a:cubicBezTo>
                <a:cubicBezTo>
                  <a:pt x="184" y="65"/>
                  <a:pt x="184" y="66"/>
                  <a:pt x="184" y="66"/>
                </a:cubicBezTo>
                <a:cubicBezTo>
                  <a:pt x="185" y="67"/>
                  <a:pt x="188" y="70"/>
                  <a:pt x="185" y="66"/>
                </a:cubicBezTo>
                <a:cubicBezTo>
                  <a:pt x="190" y="73"/>
                  <a:pt x="197" y="79"/>
                  <a:pt x="206" y="79"/>
                </a:cubicBezTo>
                <a:cubicBezTo>
                  <a:pt x="216" y="79"/>
                  <a:pt x="222" y="70"/>
                  <a:pt x="223" y="61"/>
                </a:cubicBezTo>
                <a:cubicBezTo>
                  <a:pt x="225" y="46"/>
                  <a:pt x="211" y="32"/>
                  <a:pt x="198" y="26"/>
                </a:cubicBezTo>
                <a:close/>
              </a:path>
            </a:pathLst>
          </a:custGeom>
          <a:solidFill>
            <a:srgbClr val="90D2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09" name="Freeform 2548"/>
          <p:cNvSpPr>
            <a:spLocks/>
          </p:cNvSpPr>
          <p:nvPr userDrawn="1"/>
        </p:nvSpPr>
        <p:spPr bwMode="auto">
          <a:xfrm>
            <a:off x="4353265" y="4555934"/>
            <a:ext cx="0"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0" y="0"/>
                </a:cubicBezTo>
                <a:cubicBezTo>
                  <a:pt x="0" y="0"/>
                  <a:pt x="0" y="0"/>
                  <a:pt x="1" y="0"/>
                </a:cubicBezTo>
                <a:close/>
              </a:path>
            </a:pathLst>
          </a:custGeom>
          <a:solidFill>
            <a:srgbClr val="90D2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10" name="Freeform 2549"/>
          <p:cNvSpPr>
            <a:spLocks/>
          </p:cNvSpPr>
          <p:nvPr userDrawn="1"/>
        </p:nvSpPr>
        <p:spPr bwMode="auto">
          <a:xfrm>
            <a:off x="4350203" y="4555934"/>
            <a:ext cx="3063" cy="0"/>
          </a:xfrm>
          <a:custGeom>
            <a:avLst/>
            <a:gdLst>
              <a:gd name="T0" fmla="*/ 3 w 3"/>
              <a:gd name="T1" fmla="*/ 3 w 3"/>
              <a:gd name="T2" fmla="*/ 3 w 3"/>
            </a:gdLst>
            <a:ahLst/>
            <a:cxnLst>
              <a:cxn ang="0">
                <a:pos x="T0" y="0"/>
              </a:cxn>
              <a:cxn ang="0">
                <a:pos x="T1" y="0"/>
              </a:cxn>
              <a:cxn ang="0">
                <a:pos x="T2" y="0"/>
              </a:cxn>
            </a:cxnLst>
            <a:rect l="0" t="0" r="r" b="b"/>
            <a:pathLst>
              <a:path w="3">
                <a:moveTo>
                  <a:pt x="3" y="0"/>
                </a:moveTo>
                <a:cubicBezTo>
                  <a:pt x="3" y="0"/>
                  <a:pt x="3" y="0"/>
                  <a:pt x="3" y="0"/>
                </a:cubicBezTo>
                <a:cubicBezTo>
                  <a:pt x="0" y="0"/>
                  <a:pt x="0" y="0"/>
                  <a:pt x="3" y="0"/>
                </a:cubicBezTo>
                <a:close/>
              </a:path>
            </a:pathLst>
          </a:custGeom>
          <a:solidFill>
            <a:srgbClr val="90D2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11" name="Freeform 2550"/>
          <p:cNvSpPr>
            <a:spLocks/>
          </p:cNvSpPr>
          <p:nvPr userDrawn="1"/>
        </p:nvSpPr>
        <p:spPr bwMode="auto">
          <a:xfrm>
            <a:off x="4216958" y="4565125"/>
            <a:ext cx="45947" cy="33694"/>
          </a:xfrm>
          <a:custGeom>
            <a:avLst/>
            <a:gdLst>
              <a:gd name="T0" fmla="*/ 75 w 76"/>
              <a:gd name="T1" fmla="*/ 16 h 56"/>
              <a:gd name="T2" fmla="*/ 73 w 76"/>
              <a:gd name="T3" fmla="*/ 14 h 56"/>
              <a:gd name="T4" fmla="*/ 69 w 76"/>
              <a:gd name="T5" fmla="*/ 8 h 56"/>
              <a:gd name="T6" fmla="*/ 68 w 76"/>
              <a:gd name="T7" fmla="*/ 7 h 56"/>
              <a:gd name="T8" fmla="*/ 65 w 76"/>
              <a:gd name="T9" fmla="*/ 5 h 56"/>
              <a:gd name="T10" fmla="*/ 50 w 76"/>
              <a:gd name="T11" fmla="*/ 0 h 56"/>
              <a:gd name="T12" fmla="*/ 26 w 76"/>
              <a:gd name="T13" fmla="*/ 7 h 56"/>
              <a:gd name="T14" fmla="*/ 9 w 76"/>
              <a:gd name="T15" fmla="*/ 20 h 56"/>
              <a:gd name="T16" fmla="*/ 3 w 76"/>
              <a:gd name="T17" fmla="*/ 29 h 56"/>
              <a:gd name="T18" fmla="*/ 2 w 76"/>
              <a:gd name="T19" fmla="*/ 33 h 56"/>
              <a:gd name="T20" fmla="*/ 2 w 76"/>
              <a:gd name="T21" fmla="*/ 47 h 56"/>
              <a:gd name="T22" fmla="*/ 15 w 76"/>
              <a:gd name="T23" fmla="*/ 54 h 56"/>
              <a:gd name="T24" fmla="*/ 23 w 76"/>
              <a:gd name="T25" fmla="*/ 51 h 56"/>
              <a:gd name="T26" fmla="*/ 33 w 76"/>
              <a:gd name="T27" fmla="*/ 44 h 56"/>
              <a:gd name="T28" fmla="*/ 33 w 76"/>
              <a:gd name="T29" fmla="*/ 44 h 56"/>
              <a:gd name="T30" fmla="*/ 36 w 76"/>
              <a:gd name="T31" fmla="*/ 42 h 56"/>
              <a:gd name="T32" fmla="*/ 43 w 76"/>
              <a:gd name="T33" fmla="*/ 37 h 56"/>
              <a:gd name="T34" fmla="*/ 44 w 76"/>
              <a:gd name="T35" fmla="*/ 37 h 56"/>
              <a:gd name="T36" fmla="*/ 47 w 76"/>
              <a:gd name="T37" fmla="*/ 36 h 56"/>
              <a:gd name="T38" fmla="*/ 51 w 76"/>
              <a:gd name="T39" fmla="*/ 35 h 56"/>
              <a:gd name="T40" fmla="*/ 53 w 76"/>
              <a:gd name="T41" fmla="*/ 34 h 56"/>
              <a:gd name="T42" fmla="*/ 55 w 76"/>
              <a:gd name="T43" fmla="*/ 33 h 56"/>
              <a:gd name="T44" fmla="*/ 65 w 76"/>
              <a:gd name="T45" fmla="*/ 28 h 56"/>
              <a:gd name="T46" fmla="*/ 67 w 76"/>
              <a:gd name="T47" fmla="*/ 27 h 56"/>
              <a:gd name="T48" fmla="*/ 67 w 76"/>
              <a:gd name="T49" fmla="*/ 26 h 56"/>
              <a:gd name="T50" fmla="*/ 71 w 76"/>
              <a:gd name="T51" fmla="*/ 22 h 56"/>
              <a:gd name="T52" fmla="*/ 72 w 76"/>
              <a:gd name="T53" fmla="*/ 22 h 56"/>
              <a:gd name="T54" fmla="*/ 75 w 76"/>
              <a:gd name="T55" fmla="*/ 1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6" h="56">
                <a:moveTo>
                  <a:pt x="75" y="16"/>
                </a:moveTo>
                <a:cubicBezTo>
                  <a:pt x="74" y="16"/>
                  <a:pt x="73" y="15"/>
                  <a:pt x="73" y="14"/>
                </a:cubicBezTo>
                <a:cubicBezTo>
                  <a:pt x="72" y="12"/>
                  <a:pt x="71" y="9"/>
                  <a:pt x="69" y="8"/>
                </a:cubicBezTo>
                <a:cubicBezTo>
                  <a:pt x="68" y="7"/>
                  <a:pt x="68" y="7"/>
                  <a:pt x="68" y="7"/>
                </a:cubicBezTo>
                <a:cubicBezTo>
                  <a:pt x="67" y="6"/>
                  <a:pt x="66" y="5"/>
                  <a:pt x="65" y="5"/>
                </a:cubicBezTo>
                <a:cubicBezTo>
                  <a:pt x="60" y="2"/>
                  <a:pt x="55" y="1"/>
                  <a:pt x="50" y="0"/>
                </a:cubicBezTo>
                <a:cubicBezTo>
                  <a:pt x="42" y="0"/>
                  <a:pt x="34" y="3"/>
                  <a:pt x="26" y="7"/>
                </a:cubicBezTo>
                <a:cubicBezTo>
                  <a:pt x="19" y="10"/>
                  <a:pt x="14" y="15"/>
                  <a:pt x="9" y="20"/>
                </a:cubicBezTo>
                <a:cubicBezTo>
                  <a:pt x="6" y="23"/>
                  <a:pt x="5" y="26"/>
                  <a:pt x="3" y="29"/>
                </a:cubicBezTo>
                <a:cubicBezTo>
                  <a:pt x="3" y="31"/>
                  <a:pt x="2" y="32"/>
                  <a:pt x="2" y="33"/>
                </a:cubicBezTo>
                <a:cubicBezTo>
                  <a:pt x="0" y="38"/>
                  <a:pt x="1" y="42"/>
                  <a:pt x="2" y="47"/>
                </a:cubicBezTo>
                <a:cubicBezTo>
                  <a:pt x="3" y="52"/>
                  <a:pt x="10" y="56"/>
                  <a:pt x="15" y="54"/>
                </a:cubicBezTo>
                <a:cubicBezTo>
                  <a:pt x="18" y="53"/>
                  <a:pt x="21" y="52"/>
                  <a:pt x="23" y="51"/>
                </a:cubicBezTo>
                <a:cubicBezTo>
                  <a:pt x="27" y="48"/>
                  <a:pt x="30" y="47"/>
                  <a:pt x="33" y="44"/>
                </a:cubicBezTo>
                <a:cubicBezTo>
                  <a:pt x="33" y="44"/>
                  <a:pt x="33" y="44"/>
                  <a:pt x="33" y="44"/>
                </a:cubicBezTo>
                <a:cubicBezTo>
                  <a:pt x="34" y="43"/>
                  <a:pt x="35" y="42"/>
                  <a:pt x="36" y="42"/>
                </a:cubicBezTo>
                <a:cubicBezTo>
                  <a:pt x="38" y="40"/>
                  <a:pt x="41" y="39"/>
                  <a:pt x="43" y="37"/>
                </a:cubicBezTo>
                <a:cubicBezTo>
                  <a:pt x="43" y="37"/>
                  <a:pt x="44" y="37"/>
                  <a:pt x="44" y="37"/>
                </a:cubicBezTo>
                <a:cubicBezTo>
                  <a:pt x="45" y="37"/>
                  <a:pt x="46" y="36"/>
                  <a:pt x="47" y="36"/>
                </a:cubicBezTo>
                <a:cubicBezTo>
                  <a:pt x="48" y="35"/>
                  <a:pt x="50" y="35"/>
                  <a:pt x="51" y="35"/>
                </a:cubicBezTo>
                <a:lnTo>
                  <a:pt x="53" y="34"/>
                </a:lnTo>
                <a:cubicBezTo>
                  <a:pt x="54" y="34"/>
                  <a:pt x="54" y="33"/>
                  <a:pt x="55" y="33"/>
                </a:cubicBezTo>
                <a:cubicBezTo>
                  <a:pt x="58" y="32"/>
                  <a:pt x="62" y="30"/>
                  <a:pt x="65" y="28"/>
                </a:cubicBezTo>
                <a:cubicBezTo>
                  <a:pt x="65" y="28"/>
                  <a:pt x="66" y="27"/>
                  <a:pt x="67" y="27"/>
                </a:cubicBezTo>
                <a:cubicBezTo>
                  <a:pt x="67" y="26"/>
                  <a:pt x="67" y="26"/>
                  <a:pt x="67" y="26"/>
                </a:cubicBezTo>
                <a:cubicBezTo>
                  <a:pt x="69" y="25"/>
                  <a:pt x="70" y="24"/>
                  <a:pt x="71" y="22"/>
                </a:cubicBezTo>
                <a:cubicBezTo>
                  <a:pt x="72" y="22"/>
                  <a:pt x="72" y="22"/>
                  <a:pt x="72" y="22"/>
                </a:cubicBezTo>
                <a:cubicBezTo>
                  <a:pt x="74" y="21"/>
                  <a:pt x="76" y="19"/>
                  <a:pt x="75" y="16"/>
                </a:cubicBezTo>
                <a:close/>
              </a:path>
            </a:pathLst>
          </a:custGeom>
          <a:solidFill>
            <a:srgbClr val="90D2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12" name="Freeform 2551"/>
          <p:cNvSpPr>
            <a:spLocks/>
          </p:cNvSpPr>
          <p:nvPr userDrawn="1"/>
        </p:nvSpPr>
        <p:spPr bwMode="auto">
          <a:xfrm>
            <a:off x="4448222" y="4580439"/>
            <a:ext cx="38289" cy="27568"/>
          </a:xfrm>
          <a:custGeom>
            <a:avLst/>
            <a:gdLst>
              <a:gd name="T0" fmla="*/ 64 w 65"/>
              <a:gd name="T1" fmla="*/ 31 h 47"/>
              <a:gd name="T2" fmla="*/ 60 w 65"/>
              <a:gd name="T3" fmla="*/ 22 h 47"/>
              <a:gd name="T4" fmla="*/ 53 w 65"/>
              <a:gd name="T5" fmla="*/ 15 h 47"/>
              <a:gd name="T6" fmla="*/ 42 w 65"/>
              <a:gd name="T7" fmla="*/ 8 h 47"/>
              <a:gd name="T8" fmla="*/ 7 w 65"/>
              <a:gd name="T9" fmla="*/ 6 h 47"/>
              <a:gd name="T10" fmla="*/ 7 w 65"/>
              <a:gd name="T11" fmla="*/ 26 h 47"/>
              <a:gd name="T12" fmla="*/ 14 w 65"/>
              <a:gd name="T13" fmla="*/ 29 h 47"/>
              <a:gd name="T14" fmla="*/ 19 w 65"/>
              <a:gd name="T15" fmla="*/ 31 h 47"/>
              <a:gd name="T16" fmla="*/ 26 w 65"/>
              <a:gd name="T17" fmla="*/ 33 h 47"/>
              <a:gd name="T18" fmla="*/ 36 w 65"/>
              <a:gd name="T19" fmla="*/ 39 h 47"/>
              <a:gd name="T20" fmla="*/ 33 w 65"/>
              <a:gd name="T21" fmla="*/ 37 h 47"/>
              <a:gd name="T22" fmla="*/ 40 w 65"/>
              <a:gd name="T23" fmla="*/ 42 h 47"/>
              <a:gd name="T24" fmla="*/ 43 w 65"/>
              <a:gd name="T25" fmla="*/ 44 h 47"/>
              <a:gd name="T26" fmla="*/ 44 w 65"/>
              <a:gd name="T27" fmla="*/ 44 h 47"/>
              <a:gd name="T28" fmla="*/ 46 w 65"/>
              <a:gd name="T29" fmla="*/ 45 h 47"/>
              <a:gd name="T30" fmla="*/ 59 w 65"/>
              <a:gd name="T31" fmla="*/ 44 h 47"/>
              <a:gd name="T32" fmla="*/ 64 w 65"/>
              <a:gd name="T33"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47">
                <a:moveTo>
                  <a:pt x="64" y="31"/>
                </a:moveTo>
                <a:cubicBezTo>
                  <a:pt x="63" y="28"/>
                  <a:pt x="62" y="24"/>
                  <a:pt x="60" y="22"/>
                </a:cubicBezTo>
                <a:cubicBezTo>
                  <a:pt x="58" y="19"/>
                  <a:pt x="56" y="17"/>
                  <a:pt x="53" y="15"/>
                </a:cubicBezTo>
                <a:cubicBezTo>
                  <a:pt x="50" y="12"/>
                  <a:pt x="46" y="10"/>
                  <a:pt x="42" y="8"/>
                </a:cubicBezTo>
                <a:cubicBezTo>
                  <a:pt x="31" y="3"/>
                  <a:pt x="18" y="0"/>
                  <a:pt x="7" y="6"/>
                </a:cubicBezTo>
                <a:cubicBezTo>
                  <a:pt x="0" y="11"/>
                  <a:pt x="0" y="22"/>
                  <a:pt x="7" y="26"/>
                </a:cubicBezTo>
                <a:cubicBezTo>
                  <a:pt x="10" y="27"/>
                  <a:pt x="12" y="28"/>
                  <a:pt x="14" y="29"/>
                </a:cubicBezTo>
                <a:cubicBezTo>
                  <a:pt x="16" y="29"/>
                  <a:pt x="17" y="30"/>
                  <a:pt x="19" y="31"/>
                </a:cubicBezTo>
                <a:cubicBezTo>
                  <a:pt x="21" y="31"/>
                  <a:pt x="24" y="32"/>
                  <a:pt x="26" y="33"/>
                </a:cubicBezTo>
                <a:cubicBezTo>
                  <a:pt x="29" y="35"/>
                  <a:pt x="33" y="37"/>
                  <a:pt x="36" y="39"/>
                </a:cubicBezTo>
                <a:lnTo>
                  <a:pt x="33" y="37"/>
                </a:lnTo>
                <a:cubicBezTo>
                  <a:pt x="35" y="38"/>
                  <a:pt x="38" y="40"/>
                  <a:pt x="40" y="42"/>
                </a:cubicBezTo>
                <a:cubicBezTo>
                  <a:pt x="41" y="43"/>
                  <a:pt x="42" y="43"/>
                  <a:pt x="43" y="44"/>
                </a:cubicBezTo>
                <a:cubicBezTo>
                  <a:pt x="44" y="44"/>
                  <a:pt x="44" y="44"/>
                  <a:pt x="44" y="44"/>
                </a:cubicBezTo>
                <a:cubicBezTo>
                  <a:pt x="45" y="44"/>
                  <a:pt x="45" y="45"/>
                  <a:pt x="46" y="45"/>
                </a:cubicBezTo>
                <a:cubicBezTo>
                  <a:pt x="50" y="47"/>
                  <a:pt x="55" y="47"/>
                  <a:pt x="59" y="44"/>
                </a:cubicBezTo>
                <a:cubicBezTo>
                  <a:pt x="63" y="41"/>
                  <a:pt x="65" y="36"/>
                  <a:pt x="64" y="31"/>
                </a:cubicBezTo>
                <a:close/>
              </a:path>
            </a:pathLst>
          </a:custGeom>
          <a:solidFill>
            <a:srgbClr val="90D2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13" name="Freeform 2603"/>
          <p:cNvSpPr>
            <a:spLocks/>
          </p:cNvSpPr>
          <p:nvPr userDrawn="1"/>
        </p:nvSpPr>
        <p:spPr bwMode="auto">
          <a:xfrm>
            <a:off x="6024188" y="4713684"/>
            <a:ext cx="127119" cy="226670"/>
          </a:xfrm>
          <a:custGeom>
            <a:avLst/>
            <a:gdLst>
              <a:gd name="T0" fmla="*/ 205 w 212"/>
              <a:gd name="T1" fmla="*/ 191 h 381"/>
              <a:gd name="T2" fmla="*/ 183 w 212"/>
              <a:gd name="T3" fmla="*/ 103 h 381"/>
              <a:gd name="T4" fmla="*/ 131 w 212"/>
              <a:gd name="T5" fmla="*/ 21 h 381"/>
              <a:gd name="T6" fmla="*/ 56 w 212"/>
              <a:gd name="T7" fmla="*/ 47 h 381"/>
              <a:gd name="T8" fmla="*/ 7 w 212"/>
              <a:gd name="T9" fmla="*/ 173 h 381"/>
              <a:gd name="T10" fmla="*/ 22 w 212"/>
              <a:gd name="T11" fmla="*/ 324 h 381"/>
              <a:gd name="T12" fmla="*/ 93 w 212"/>
              <a:gd name="T13" fmla="*/ 378 h 381"/>
              <a:gd name="T14" fmla="*/ 170 w 212"/>
              <a:gd name="T15" fmla="*/ 351 h 381"/>
              <a:gd name="T16" fmla="*/ 205 w 212"/>
              <a:gd name="T17" fmla="*/ 19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381">
                <a:moveTo>
                  <a:pt x="205" y="191"/>
                </a:moveTo>
                <a:cubicBezTo>
                  <a:pt x="201" y="161"/>
                  <a:pt x="193" y="132"/>
                  <a:pt x="183" y="103"/>
                </a:cubicBezTo>
                <a:cubicBezTo>
                  <a:pt x="172" y="73"/>
                  <a:pt x="157" y="42"/>
                  <a:pt x="131" y="21"/>
                </a:cubicBezTo>
                <a:cubicBezTo>
                  <a:pt x="105" y="0"/>
                  <a:pt x="65" y="18"/>
                  <a:pt x="56" y="47"/>
                </a:cubicBezTo>
                <a:cubicBezTo>
                  <a:pt x="25" y="81"/>
                  <a:pt x="13" y="129"/>
                  <a:pt x="7" y="173"/>
                </a:cubicBezTo>
                <a:cubicBezTo>
                  <a:pt x="0" y="221"/>
                  <a:pt x="1" y="279"/>
                  <a:pt x="22" y="324"/>
                </a:cubicBezTo>
                <a:cubicBezTo>
                  <a:pt x="35" y="353"/>
                  <a:pt x="61" y="375"/>
                  <a:pt x="93" y="378"/>
                </a:cubicBezTo>
                <a:cubicBezTo>
                  <a:pt x="120" y="381"/>
                  <a:pt x="150" y="370"/>
                  <a:pt x="170" y="351"/>
                </a:cubicBezTo>
                <a:cubicBezTo>
                  <a:pt x="212" y="309"/>
                  <a:pt x="212" y="246"/>
                  <a:pt x="205" y="191"/>
                </a:cubicBezTo>
                <a:close/>
              </a:path>
            </a:pathLst>
          </a:custGeom>
          <a:solidFill>
            <a:srgbClr val="0076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14" name="Freeform 2604"/>
          <p:cNvSpPr>
            <a:spLocks/>
          </p:cNvSpPr>
          <p:nvPr userDrawn="1"/>
        </p:nvSpPr>
        <p:spPr bwMode="auto">
          <a:xfrm>
            <a:off x="6079325" y="4758099"/>
            <a:ext cx="45947" cy="82704"/>
          </a:xfrm>
          <a:custGeom>
            <a:avLst/>
            <a:gdLst>
              <a:gd name="T0" fmla="*/ 76 w 77"/>
              <a:gd name="T1" fmla="*/ 90 h 139"/>
              <a:gd name="T2" fmla="*/ 75 w 77"/>
              <a:gd name="T3" fmla="*/ 61 h 139"/>
              <a:gd name="T4" fmla="*/ 68 w 77"/>
              <a:gd name="T5" fmla="*/ 35 h 139"/>
              <a:gd name="T6" fmla="*/ 62 w 77"/>
              <a:gd name="T7" fmla="*/ 23 h 139"/>
              <a:gd name="T8" fmla="*/ 50 w 77"/>
              <a:gd name="T9" fmla="*/ 10 h 139"/>
              <a:gd name="T10" fmla="*/ 12 w 77"/>
              <a:gd name="T11" fmla="*/ 15 h 139"/>
              <a:gd name="T12" fmla="*/ 5 w 77"/>
              <a:gd name="T13" fmla="*/ 28 h 139"/>
              <a:gd name="T14" fmla="*/ 2 w 77"/>
              <a:gd name="T15" fmla="*/ 45 h 139"/>
              <a:gd name="T16" fmla="*/ 2 w 77"/>
              <a:gd name="T17" fmla="*/ 72 h 139"/>
              <a:gd name="T18" fmla="*/ 2 w 77"/>
              <a:gd name="T19" fmla="*/ 81 h 139"/>
              <a:gd name="T20" fmla="*/ 8 w 77"/>
              <a:gd name="T21" fmla="*/ 98 h 139"/>
              <a:gd name="T22" fmla="*/ 24 w 77"/>
              <a:gd name="T23" fmla="*/ 123 h 139"/>
              <a:gd name="T24" fmla="*/ 25 w 77"/>
              <a:gd name="T25" fmla="*/ 124 h 139"/>
              <a:gd name="T26" fmla="*/ 29 w 77"/>
              <a:gd name="T27" fmla="*/ 126 h 139"/>
              <a:gd name="T28" fmla="*/ 33 w 77"/>
              <a:gd name="T29" fmla="*/ 130 h 139"/>
              <a:gd name="T30" fmla="*/ 48 w 77"/>
              <a:gd name="T31" fmla="*/ 138 h 139"/>
              <a:gd name="T32" fmla="*/ 60 w 77"/>
              <a:gd name="T33" fmla="*/ 126 h 139"/>
              <a:gd name="T34" fmla="*/ 63 w 77"/>
              <a:gd name="T35" fmla="*/ 122 h 139"/>
              <a:gd name="T36" fmla="*/ 65 w 77"/>
              <a:gd name="T37" fmla="*/ 120 h 139"/>
              <a:gd name="T38" fmla="*/ 66 w 77"/>
              <a:gd name="T39" fmla="*/ 117 h 139"/>
              <a:gd name="T40" fmla="*/ 73 w 77"/>
              <a:gd name="T41" fmla="*/ 106 h 139"/>
              <a:gd name="T42" fmla="*/ 76 w 77"/>
              <a:gd name="T43" fmla="*/ 9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 h="139">
                <a:moveTo>
                  <a:pt x="76" y="90"/>
                </a:moveTo>
                <a:cubicBezTo>
                  <a:pt x="77" y="80"/>
                  <a:pt x="77" y="71"/>
                  <a:pt x="75" y="61"/>
                </a:cubicBezTo>
                <a:cubicBezTo>
                  <a:pt x="74" y="52"/>
                  <a:pt x="72" y="43"/>
                  <a:pt x="68" y="35"/>
                </a:cubicBezTo>
                <a:cubicBezTo>
                  <a:pt x="66" y="31"/>
                  <a:pt x="65" y="27"/>
                  <a:pt x="62" y="23"/>
                </a:cubicBezTo>
                <a:cubicBezTo>
                  <a:pt x="59" y="18"/>
                  <a:pt x="55" y="14"/>
                  <a:pt x="50" y="10"/>
                </a:cubicBezTo>
                <a:cubicBezTo>
                  <a:pt x="40" y="0"/>
                  <a:pt x="20" y="4"/>
                  <a:pt x="12" y="15"/>
                </a:cubicBezTo>
                <a:cubicBezTo>
                  <a:pt x="9" y="20"/>
                  <a:pt x="6" y="24"/>
                  <a:pt x="5" y="28"/>
                </a:cubicBezTo>
                <a:cubicBezTo>
                  <a:pt x="3" y="34"/>
                  <a:pt x="2" y="39"/>
                  <a:pt x="2" y="45"/>
                </a:cubicBezTo>
                <a:cubicBezTo>
                  <a:pt x="0" y="54"/>
                  <a:pt x="1" y="63"/>
                  <a:pt x="2" y="72"/>
                </a:cubicBezTo>
                <a:cubicBezTo>
                  <a:pt x="2" y="75"/>
                  <a:pt x="2" y="78"/>
                  <a:pt x="2" y="81"/>
                </a:cubicBezTo>
                <a:cubicBezTo>
                  <a:pt x="3" y="87"/>
                  <a:pt x="6" y="93"/>
                  <a:pt x="8" y="98"/>
                </a:cubicBezTo>
                <a:cubicBezTo>
                  <a:pt x="11" y="108"/>
                  <a:pt x="16" y="117"/>
                  <a:pt x="24" y="123"/>
                </a:cubicBezTo>
                <a:cubicBezTo>
                  <a:pt x="25" y="123"/>
                  <a:pt x="25" y="123"/>
                  <a:pt x="25" y="124"/>
                </a:cubicBezTo>
                <a:cubicBezTo>
                  <a:pt x="26" y="125"/>
                  <a:pt x="28" y="125"/>
                  <a:pt x="29" y="126"/>
                </a:cubicBezTo>
                <a:cubicBezTo>
                  <a:pt x="30" y="127"/>
                  <a:pt x="31" y="129"/>
                  <a:pt x="33" y="130"/>
                </a:cubicBezTo>
                <a:cubicBezTo>
                  <a:pt x="37" y="134"/>
                  <a:pt x="41" y="139"/>
                  <a:pt x="48" y="138"/>
                </a:cubicBezTo>
                <a:cubicBezTo>
                  <a:pt x="54" y="137"/>
                  <a:pt x="57" y="132"/>
                  <a:pt x="60" y="126"/>
                </a:cubicBezTo>
                <a:cubicBezTo>
                  <a:pt x="61" y="125"/>
                  <a:pt x="62" y="124"/>
                  <a:pt x="63" y="122"/>
                </a:cubicBezTo>
                <a:cubicBezTo>
                  <a:pt x="63" y="122"/>
                  <a:pt x="64" y="121"/>
                  <a:pt x="65" y="120"/>
                </a:cubicBezTo>
                <a:cubicBezTo>
                  <a:pt x="65" y="119"/>
                  <a:pt x="66" y="118"/>
                  <a:pt x="66" y="117"/>
                </a:cubicBezTo>
                <a:cubicBezTo>
                  <a:pt x="69" y="114"/>
                  <a:pt x="71" y="111"/>
                  <a:pt x="73" y="106"/>
                </a:cubicBezTo>
                <a:cubicBezTo>
                  <a:pt x="75" y="101"/>
                  <a:pt x="76" y="95"/>
                  <a:pt x="76" y="90"/>
                </a:cubicBezTo>
                <a:close/>
              </a:path>
            </a:pathLst>
          </a:custGeom>
          <a:solidFill>
            <a:srgbClr val="90D2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15" name="Freeform 2605"/>
          <p:cNvSpPr>
            <a:spLocks/>
          </p:cNvSpPr>
          <p:nvPr userDrawn="1"/>
        </p:nvSpPr>
        <p:spPr bwMode="auto">
          <a:xfrm>
            <a:off x="5783734" y="4575844"/>
            <a:ext cx="355320" cy="179192"/>
          </a:xfrm>
          <a:custGeom>
            <a:avLst/>
            <a:gdLst>
              <a:gd name="T0" fmla="*/ 589 w 596"/>
              <a:gd name="T1" fmla="*/ 212 h 302"/>
              <a:gd name="T2" fmla="*/ 453 w 596"/>
              <a:gd name="T3" fmla="*/ 18 h 302"/>
              <a:gd name="T4" fmla="*/ 305 w 596"/>
              <a:gd name="T5" fmla="*/ 2 h 302"/>
              <a:gd name="T6" fmla="*/ 158 w 596"/>
              <a:gd name="T7" fmla="*/ 4 h 302"/>
              <a:gd name="T8" fmla="*/ 99 w 596"/>
              <a:gd name="T9" fmla="*/ 8 h 302"/>
              <a:gd name="T10" fmla="*/ 66 w 596"/>
              <a:gd name="T11" fmla="*/ 10 h 302"/>
              <a:gd name="T12" fmla="*/ 29 w 596"/>
              <a:gd name="T13" fmla="*/ 15 h 302"/>
              <a:gd name="T14" fmla="*/ 15 w 596"/>
              <a:gd name="T15" fmla="*/ 25 h 302"/>
              <a:gd name="T16" fmla="*/ 7 w 596"/>
              <a:gd name="T17" fmla="*/ 41 h 302"/>
              <a:gd name="T18" fmla="*/ 1 w 596"/>
              <a:gd name="T19" fmla="*/ 75 h 302"/>
              <a:gd name="T20" fmla="*/ 13 w 596"/>
              <a:gd name="T21" fmla="*/ 142 h 302"/>
              <a:gd name="T22" fmla="*/ 28 w 596"/>
              <a:gd name="T23" fmla="*/ 173 h 302"/>
              <a:gd name="T24" fmla="*/ 94 w 596"/>
              <a:gd name="T25" fmla="*/ 182 h 302"/>
              <a:gd name="T26" fmla="*/ 194 w 596"/>
              <a:gd name="T27" fmla="*/ 172 h 302"/>
              <a:gd name="T28" fmla="*/ 309 w 596"/>
              <a:gd name="T29" fmla="*/ 162 h 302"/>
              <a:gd name="T30" fmla="*/ 335 w 596"/>
              <a:gd name="T31" fmla="*/ 164 h 302"/>
              <a:gd name="T32" fmla="*/ 337 w 596"/>
              <a:gd name="T33" fmla="*/ 164 h 302"/>
              <a:gd name="T34" fmla="*/ 340 w 596"/>
              <a:gd name="T35" fmla="*/ 164 h 302"/>
              <a:gd name="T36" fmla="*/ 353 w 596"/>
              <a:gd name="T37" fmla="*/ 167 h 302"/>
              <a:gd name="T38" fmla="*/ 365 w 596"/>
              <a:gd name="T39" fmla="*/ 171 h 302"/>
              <a:gd name="T40" fmla="*/ 367 w 596"/>
              <a:gd name="T41" fmla="*/ 171 h 302"/>
              <a:gd name="T42" fmla="*/ 369 w 596"/>
              <a:gd name="T43" fmla="*/ 172 h 302"/>
              <a:gd name="T44" fmla="*/ 378 w 596"/>
              <a:gd name="T45" fmla="*/ 178 h 302"/>
              <a:gd name="T46" fmla="*/ 382 w 596"/>
              <a:gd name="T47" fmla="*/ 180 h 302"/>
              <a:gd name="T48" fmla="*/ 396 w 596"/>
              <a:gd name="T49" fmla="*/ 194 h 302"/>
              <a:gd name="T50" fmla="*/ 421 w 596"/>
              <a:gd name="T51" fmla="*/ 276 h 302"/>
              <a:gd name="T52" fmla="*/ 541 w 596"/>
              <a:gd name="T53" fmla="*/ 275 h 302"/>
              <a:gd name="T54" fmla="*/ 589 w 596"/>
              <a:gd name="T55" fmla="*/ 21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96" h="302">
                <a:moveTo>
                  <a:pt x="589" y="212"/>
                </a:moveTo>
                <a:cubicBezTo>
                  <a:pt x="571" y="131"/>
                  <a:pt x="540" y="46"/>
                  <a:pt x="453" y="18"/>
                </a:cubicBezTo>
                <a:cubicBezTo>
                  <a:pt x="407" y="3"/>
                  <a:pt x="353" y="4"/>
                  <a:pt x="305" y="2"/>
                </a:cubicBezTo>
                <a:cubicBezTo>
                  <a:pt x="256" y="0"/>
                  <a:pt x="207" y="1"/>
                  <a:pt x="158" y="4"/>
                </a:cubicBezTo>
                <a:cubicBezTo>
                  <a:pt x="139" y="5"/>
                  <a:pt x="118" y="5"/>
                  <a:pt x="99" y="8"/>
                </a:cubicBezTo>
                <a:cubicBezTo>
                  <a:pt x="88" y="7"/>
                  <a:pt x="77" y="9"/>
                  <a:pt x="66" y="10"/>
                </a:cubicBezTo>
                <a:cubicBezTo>
                  <a:pt x="54" y="12"/>
                  <a:pt x="41" y="13"/>
                  <a:pt x="29" y="15"/>
                </a:cubicBezTo>
                <a:cubicBezTo>
                  <a:pt x="22" y="16"/>
                  <a:pt x="18" y="19"/>
                  <a:pt x="15" y="25"/>
                </a:cubicBezTo>
                <a:cubicBezTo>
                  <a:pt x="12" y="30"/>
                  <a:pt x="9" y="36"/>
                  <a:pt x="7" y="41"/>
                </a:cubicBezTo>
                <a:cubicBezTo>
                  <a:pt x="4" y="52"/>
                  <a:pt x="2" y="64"/>
                  <a:pt x="1" y="75"/>
                </a:cubicBezTo>
                <a:cubicBezTo>
                  <a:pt x="0" y="98"/>
                  <a:pt x="5" y="121"/>
                  <a:pt x="13" y="142"/>
                </a:cubicBezTo>
                <a:cubicBezTo>
                  <a:pt x="18" y="153"/>
                  <a:pt x="22" y="163"/>
                  <a:pt x="28" y="173"/>
                </a:cubicBezTo>
                <a:cubicBezTo>
                  <a:pt x="40" y="193"/>
                  <a:pt x="76" y="185"/>
                  <a:pt x="94" y="182"/>
                </a:cubicBezTo>
                <a:cubicBezTo>
                  <a:pt x="128" y="178"/>
                  <a:pt x="161" y="175"/>
                  <a:pt x="194" y="172"/>
                </a:cubicBezTo>
                <a:cubicBezTo>
                  <a:pt x="232" y="168"/>
                  <a:pt x="270" y="163"/>
                  <a:pt x="309" y="162"/>
                </a:cubicBezTo>
                <a:cubicBezTo>
                  <a:pt x="317" y="162"/>
                  <a:pt x="326" y="163"/>
                  <a:pt x="335" y="164"/>
                </a:cubicBezTo>
                <a:lnTo>
                  <a:pt x="337" y="164"/>
                </a:lnTo>
                <a:cubicBezTo>
                  <a:pt x="337" y="164"/>
                  <a:pt x="338" y="164"/>
                  <a:pt x="340" y="164"/>
                </a:cubicBezTo>
                <a:cubicBezTo>
                  <a:pt x="344" y="165"/>
                  <a:pt x="348" y="166"/>
                  <a:pt x="353" y="167"/>
                </a:cubicBezTo>
                <a:cubicBezTo>
                  <a:pt x="357" y="168"/>
                  <a:pt x="361" y="170"/>
                  <a:pt x="365" y="171"/>
                </a:cubicBezTo>
                <a:cubicBezTo>
                  <a:pt x="366" y="171"/>
                  <a:pt x="366" y="171"/>
                  <a:pt x="367" y="171"/>
                </a:cubicBezTo>
                <a:cubicBezTo>
                  <a:pt x="367" y="171"/>
                  <a:pt x="368" y="172"/>
                  <a:pt x="369" y="172"/>
                </a:cubicBezTo>
                <a:cubicBezTo>
                  <a:pt x="372" y="174"/>
                  <a:pt x="375" y="176"/>
                  <a:pt x="378" y="178"/>
                </a:cubicBezTo>
                <a:cubicBezTo>
                  <a:pt x="380" y="179"/>
                  <a:pt x="382" y="180"/>
                  <a:pt x="382" y="180"/>
                </a:cubicBezTo>
                <a:cubicBezTo>
                  <a:pt x="387" y="185"/>
                  <a:pt x="391" y="189"/>
                  <a:pt x="396" y="194"/>
                </a:cubicBezTo>
                <a:cubicBezTo>
                  <a:pt x="416" y="215"/>
                  <a:pt x="398" y="255"/>
                  <a:pt x="421" y="276"/>
                </a:cubicBezTo>
                <a:cubicBezTo>
                  <a:pt x="450" y="302"/>
                  <a:pt x="508" y="279"/>
                  <a:pt x="541" y="275"/>
                </a:cubicBezTo>
                <a:cubicBezTo>
                  <a:pt x="574" y="271"/>
                  <a:pt x="596" y="246"/>
                  <a:pt x="589" y="212"/>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16" name="Freeform 2606"/>
          <p:cNvSpPr>
            <a:spLocks/>
          </p:cNvSpPr>
          <p:nvPr userDrawn="1"/>
        </p:nvSpPr>
        <p:spPr bwMode="auto">
          <a:xfrm>
            <a:off x="5923107" y="4528366"/>
            <a:ext cx="65857" cy="171534"/>
          </a:xfrm>
          <a:custGeom>
            <a:avLst/>
            <a:gdLst>
              <a:gd name="T0" fmla="*/ 110 w 111"/>
              <a:gd name="T1" fmla="*/ 232 h 290"/>
              <a:gd name="T2" fmla="*/ 102 w 111"/>
              <a:gd name="T3" fmla="*/ 93 h 290"/>
              <a:gd name="T4" fmla="*/ 102 w 111"/>
              <a:gd name="T5" fmla="*/ 92 h 290"/>
              <a:gd name="T6" fmla="*/ 102 w 111"/>
              <a:gd name="T7" fmla="*/ 92 h 290"/>
              <a:gd name="T8" fmla="*/ 100 w 111"/>
              <a:gd name="T9" fmla="*/ 80 h 290"/>
              <a:gd name="T10" fmla="*/ 95 w 111"/>
              <a:gd name="T11" fmla="*/ 67 h 290"/>
              <a:gd name="T12" fmla="*/ 80 w 111"/>
              <a:gd name="T13" fmla="*/ 16 h 290"/>
              <a:gd name="T14" fmla="*/ 22 w 111"/>
              <a:gd name="T15" fmla="*/ 16 h 290"/>
              <a:gd name="T16" fmla="*/ 7 w 111"/>
              <a:gd name="T17" fmla="*/ 48 h 290"/>
              <a:gd name="T18" fmla="*/ 4 w 111"/>
              <a:gd name="T19" fmla="*/ 61 h 290"/>
              <a:gd name="T20" fmla="*/ 4 w 111"/>
              <a:gd name="T21" fmla="*/ 162 h 290"/>
              <a:gd name="T22" fmla="*/ 3 w 111"/>
              <a:gd name="T23" fmla="*/ 245 h 290"/>
              <a:gd name="T24" fmla="*/ 41 w 111"/>
              <a:gd name="T25" fmla="*/ 288 h 290"/>
              <a:gd name="T26" fmla="*/ 82 w 111"/>
              <a:gd name="T27" fmla="*/ 272 h 290"/>
              <a:gd name="T28" fmla="*/ 110 w 111"/>
              <a:gd name="T29" fmla="*/ 232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 h="290">
                <a:moveTo>
                  <a:pt x="110" y="232"/>
                </a:moveTo>
                <a:cubicBezTo>
                  <a:pt x="111" y="185"/>
                  <a:pt x="108" y="139"/>
                  <a:pt x="102" y="93"/>
                </a:cubicBezTo>
                <a:cubicBezTo>
                  <a:pt x="102" y="92"/>
                  <a:pt x="102" y="92"/>
                  <a:pt x="102" y="92"/>
                </a:cubicBezTo>
                <a:lnTo>
                  <a:pt x="102" y="92"/>
                </a:lnTo>
                <a:cubicBezTo>
                  <a:pt x="101" y="88"/>
                  <a:pt x="101" y="84"/>
                  <a:pt x="100" y="80"/>
                </a:cubicBezTo>
                <a:cubicBezTo>
                  <a:pt x="100" y="75"/>
                  <a:pt x="98" y="71"/>
                  <a:pt x="95" y="67"/>
                </a:cubicBezTo>
                <a:cubicBezTo>
                  <a:pt x="96" y="48"/>
                  <a:pt x="95" y="28"/>
                  <a:pt x="80" y="16"/>
                </a:cubicBezTo>
                <a:cubicBezTo>
                  <a:pt x="61" y="0"/>
                  <a:pt x="41" y="1"/>
                  <a:pt x="22" y="16"/>
                </a:cubicBezTo>
                <a:cubicBezTo>
                  <a:pt x="12" y="23"/>
                  <a:pt x="8" y="35"/>
                  <a:pt x="7" y="48"/>
                </a:cubicBezTo>
                <a:cubicBezTo>
                  <a:pt x="6" y="52"/>
                  <a:pt x="5" y="56"/>
                  <a:pt x="4" y="61"/>
                </a:cubicBezTo>
                <a:cubicBezTo>
                  <a:pt x="0" y="94"/>
                  <a:pt x="0" y="128"/>
                  <a:pt x="4" y="162"/>
                </a:cubicBezTo>
                <a:lnTo>
                  <a:pt x="3" y="245"/>
                </a:lnTo>
                <a:cubicBezTo>
                  <a:pt x="2" y="267"/>
                  <a:pt x="20" y="285"/>
                  <a:pt x="41" y="288"/>
                </a:cubicBezTo>
                <a:cubicBezTo>
                  <a:pt x="57" y="290"/>
                  <a:pt x="72" y="284"/>
                  <a:pt x="82" y="272"/>
                </a:cubicBezTo>
                <a:cubicBezTo>
                  <a:pt x="98" y="266"/>
                  <a:pt x="109" y="250"/>
                  <a:pt x="110" y="232"/>
                </a:cubicBezTo>
                <a:close/>
              </a:path>
            </a:pathLst>
          </a:custGeom>
          <a:solidFill>
            <a:srgbClr val="9CF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17" name="Freeform 2607"/>
          <p:cNvSpPr>
            <a:spLocks/>
          </p:cNvSpPr>
          <p:nvPr userDrawn="1"/>
        </p:nvSpPr>
        <p:spPr bwMode="auto">
          <a:xfrm>
            <a:off x="5841933" y="4502332"/>
            <a:ext cx="228202" cy="64325"/>
          </a:xfrm>
          <a:custGeom>
            <a:avLst/>
            <a:gdLst>
              <a:gd name="T0" fmla="*/ 340 w 384"/>
              <a:gd name="T1" fmla="*/ 8 h 107"/>
              <a:gd name="T2" fmla="*/ 256 w 384"/>
              <a:gd name="T3" fmla="*/ 6 h 107"/>
              <a:gd name="T4" fmla="*/ 176 w 384"/>
              <a:gd name="T5" fmla="*/ 8 h 107"/>
              <a:gd name="T6" fmla="*/ 98 w 384"/>
              <a:gd name="T7" fmla="*/ 12 h 107"/>
              <a:gd name="T8" fmla="*/ 17 w 384"/>
              <a:gd name="T9" fmla="*/ 31 h 107"/>
              <a:gd name="T10" fmla="*/ 17 w 384"/>
              <a:gd name="T11" fmla="*/ 77 h 107"/>
              <a:gd name="T12" fmla="*/ 95 w 384"/>
              <a:gd name="T13" fmla="*/ 95 h 107"/>
              <a:gd name="T14" fmla="*/ 176 w 384"/>
              <a:gd name="T15" fmla="*/ 99 h 107"/>
              <a:gd name="T16" fmla="*/ 253 w 384"/>
              <a:gd name="T17" fmla="*/ 101 h 107"/>
              <a:gd name="T18" fmla="*/ 340 w 384"/>
              <a:gd name="T19" fmla="*/ 98 h 107"/>
              <a:gd name="T20" fmla="*/ 340 w 384"/>
              <a:gd name="T21" fmla="*/ 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4" h="107">
                <a:moveTo>
                  <a:pt x="340" y="8"/>
                </a:moveTo>
                <a:cubicBezTo>
                  <a:pt x="315" y="0"/>
                  <a:pt x="282" y="5"/>
                  <a:pt x="256" y="6"/>
                </a:cubicBezTo>
                <a:cubicBezTo>
                  <a:pt x="229" y="7"/>
                  <a:pt x="202" y="7"/>
                  <a:pt x="176" y="8"/>
                </a:cubicBezTo>
                <a:cubicBezTo>
                  <a:pt x="150" y="8"/>
                  <a:pt x="124" y="10"/>
                  <a:pt x="98" y="12"/>
                </a:cubicBezTo>
                <a:cubicBezTo>
                  <a:pt x="72" y="15"/>
                  <a:pt x="38" y="15"/>
                  <a:pt x="17" y="31"/>
                </a:cubicBezTo>
                <a:cubicBezTo>
                  <a:pt x="0" y="44"/>
                  <a:pt x="0" y="64"/>
                  <a:pt x="17" y="77"/>
                </a:cubicBezTo>
                <a:cubicBezTo>
                  <a:pt x="38" y="92"/>
                  <a:pt x="70" y="92"/>
                  <a:pt x="95" y="95"/>
                </a:cubicBezTo>
                <a:cubicBezTo>
                  <a:pt x="122" y="98"/>
                  <a:pt x="149" y="99"/>
                  <a:pt x="176" y="99"/>
                </a:cubicBezTo>
                <a:cubicBezTo>
                  <a:pt x="201" y="100"/>
                  <a:pt x="227" y="100"/>
                  <a:pt x="253" y="101"/>
                </a:cubicBezTo>
                <a:cubicBezTo>
                  <a:pt x="280" y="101"/>
                  <a:pt x="314" y="107"/>
                  <a:pt x="340" y="98"/>
                </a:cubicBezTo>
                <a:cubicBezTo>
                  <a:pt x="384" y="84"/>
                  <a:pt x="384" y="23"/>
                  <a:pt x="340" y="8"/>
                </a:cubicBezTo>
                <a:close/>
              </a:path>
            </a:pathLst>
          </a:custGeom>
          <a:solidFill>
            <a:srgbClr val="16A8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18" name="Freeform 2608"/>
          <p:cNvSpPr>
            <a:spLocks/>
          </p:cNvSpPr>
          <p:nvPr userDrawn="1"/>
        </p:nvSpPr>
        <p:spPr bwMode="auto">
          <a:xfrm>
            <a:off x="5972115" y="4511520"/>
            <a:ext cx="68920" cy="26037"/>
          </a:xfrm>
          <a:custGeom>
            <a:avLst/>
            <a:gdLst>
              <a:gd name="T0" fmla="*/ 94 w 115"/>
              <a:gd name="T1" fmla="*/ 3 h 44"/>
              <a:gd name="T2" fmla="*/ 62 w 115"/>
              <a:gd name="T3" fmla="*/ 0 h 44"/>
              <a:gd name="T4" fmla="*/ 33 w 115"/>
              <a:gd name="T5" fmla="*/ 3 h 44"/>
              <a:gd name="T6" fmla="*/ 3 w 115"/>
              <a:gd name="T7" fmla="*/ 19 h 44"/>
              <a:gd name="T8" fmla="*/ 3 w 115"/>
              <a:gd name="T9" fmla="*/ 26 h 44"/>
              <a:gd name="T10" fmla="*/ 32 w 115"/>
              <a:gd name="T11" fmla="*/ 42 h 44"/>
              <a:gd name="T12" fmla="*/ 62 w 115"/>
              <a:gd name="T13" fmla="*/ 44 h 44"/>
              <a:gd name="T14" fmla="*/ 94 w 115"/>
              <a:gd name="T15" fmla="*/ 40 h 44"/>
              <a:gd name="T16" fmla="*/ 115 w 115"/>
              <a:gd name="T17" fmla="*/ 20 h 44"/>
              <a:gd name="T18" fmla="*/ 94 w 115"/>
              <a:gd name="T19"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44">
                <a:moveTo>
                  <a:pt x="94" y="3"/>
                </a:moveTo>
                <a:cubicBezTo>
                  <a:pt x="83" y="0"/>
                  <a:pt x="73" y="0"/>
                  <a:pt x="62" y="0"/>
                </a:cubicBezTo>
                <a:cubicBezTo>
                  <a:pt x="52" y="1"/>
                  <a:pt x="43" y="2"/>
                  <a:pt x="33" y="3"/>
                </a:cubicBezTo>
                <a:cubicBezTo>
                  <a:pt x="21" y="4"/>
                  <a:pt x="9" y="8"/>
                  <a:pt x="3" y="19"/>
                </a:cubicBezTo>
                <a:cubicBezTo>
                  <a:pt x="0" y="20"/>
                  <a:pt x="0" y="25"/>
                  <a:pt x="3" y="26"/>
                </a:cubicBezTo>
                <a:cubicBezTo>
                  <a:pt x="8" y="37"/>
                  <a:pt x="20" y="41"/>
                  <a:pt x="32" y="42"/>
                </a:cubicBezTo>
                <a:cubicBezTo>
                  <a:pt x="42" y="43"/>
                  <a:pt x="52" y="44"/>
                  <a:pt x="62" y="44"/>
                </a:cubicBezTo>
                <a:cubicBezTo>
                  <a:pt x="73" y="43"/>
                  <a:pt x="84" y="43"/>
                  <a:pt x="94" y="40"/>
                </a:cubicBezTo>
                <a:cubicBezTo>
                  <a:pt x="102" y="37"/>
                  <a:pt x="115" y="30"/>
                  <a:pt x="115" y="20"/>
                </a:cubicBezTo>
                <a:cubicBezTo>
                  <a:pt x="115" y="11"/>
                  <a:pt x="101" y="5"/>
                  <a:pt x="94" y="3"/>
                </a:cubicBezTo>
                <a:close/>
              </a:path>
            </a:pathLst>
          </a:custGeom>
          <a:solidFill>
            <a:srgbClr val="90D2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19" name="Freeform 2654"/>
          <p:cNvSpPr>
            <a:spLocks/>
          </p:cNvSpPr>
          <p:nvPr userDrawn="1"/>
        </p:nvSpPr>
        <p:spPr bwMode="auto">
          <a:xfrm>
            <a:off x="7463848" y="4442600"/>
            <a:ext cx="274148" cy="162344"/>
          </a:xfrm>
          <a:custGeom>
            <a:avLst/>
            <a:gdLst>
              <a:gd name="T0" fmla="*/ 445 w 462"/>
              <a:gd name="T1" fmla="*/ 71 h 273"/>
              <a:gd name="T2" fmla="*/ 430 w 462"/>
              <a:gd name="T3" fmla="*/ 63 h 273"/>
              <a:gd name="T4" fmla="*/ 404 w 462"/>
              <a:gd name="T5" fmla="*/ 63 h 273"/>
              <a:gd name="T6" fmla="*/ 415 w 462"/>
              <a:gd name="T7" fmla="*/ 61 h 273"/>
              <a:gd name="T8" fmla="*/ 383 w 462"/>
              <a:gd name="T9" fmla="*/ 77 h 273"/>
              <a:gd name="T10" fmla="*/ 375 w 462"/>
              <a:gd name="T11" fmla="*/ 87 h 273"/>
              <a:gd name="T12" fmla="*/ 368 w 462"/>
              <a:gd name="T13" fmla="*/ 98 h 273"/>
              <a:gd name="T14" fmla="*/ 367 w 462"/>
              <a:gd name="T15" fmla="*/ 101 h 273"/>
              <a:gd name="T16" fmla="*/ 363 w 462"/>
              <a:gd name="T17" fmla="*/ 95 h 273"/>
              <a:gd name="T18" fmla="*/ 318 w 462"/>
              <a:gd name="T19" fmla="*/ 44 h 273"/>
              <a:gd name="T20" fmla="*/ 185 w 462"/>
              <a:gd name="T21" fmla="*/ 11 h 273"/>
              <a:gd name="T22" fmla="*/ 74 w 462"/>
              <a:gd name="T23" fmla="*/ 77 h 273"/>
              <a:gd name="T24" fmla="*/ 12 w 462"/>
              <a:gd name="T25" fmla="*/ 183 h 273"/>
              <a:gd name="T26" fmla="*/ 39 w 462"/>
              <a:gd name="T27" fmla="*/ 260 h 273"/>
              <a:gd name="T28" fmla="*/ 115 w 462"/>
              <a:gd name="T29" fmla="*/ 233 h 273"/>
              <a:gd name="T30" fmla="*/ 137 w 462"/>
              <a:gd name="T31" fmla="*/ 192 h 273"/>
              <a:gd name="T32" fmla="*/ 143 w 462"/>
              <a:gd name="T33" fmla="*/ 182 h 273"/>
              <a:gd name="T34" fmla="*/ 144 w 462"/>
              <a:gd name="T35" fmla="*/ 181 h 273"/>
              <a:gd name="T36" fmla="*/ 157 w 462"/>
              <a:gd name="T37" fmla="*/ 163 h 273"/>
              <a:gd name="T38" fmla="*/ 172 w 462"/>
              <a:gd name="T39" fmla="*/ 146 h 273"/>
              <a:gd name="T40" fmla="*/ 173 w 462"/>
              <a:gd name="T41" fmla="*/ 145 h 273"/>
              <a:gd name="T42" fmla="*/ 181 w 462"/>
              <a:gd name="T43" fmla="*/ 139 h 273"/>
              <a:gd name="T44" fmla="*/ 190 w 462"/>
              <a:gd name="T45" fmla="*/ 133 h 273"/>
              <a:gd name="T46" fmla="*/ 209 w 462"/>
              <a:gd name="T47" fmla="*/ 126 h 273"/>
              <a:gd name="T48" fmla="*/ 219 w 462"/>
              <a:gd name="T49" fmla="*/ 125 h 273"/>
              <a:gd name="T50" fmla="*/ 219 w 462"/>
              <a:gd name="T51" fmla="*/ 125 h 273"/>
              <a:gd name="T52" fmla="*/ 227 w 462"/>
              <a:gd name="T53" fmla="*/ 126 h 273"/>
              <a:gd name="T54" fmla="*/ 225 w 462"/>
              <a:gd name="T55" fmla="*/ 125 h 273"/>
              <a:gd name="T56" fmla="*/ 228 w 462"/>
              <a:gd name="T57" fmla="*/ 127 h 273"/>
              <a:gd name="T58" fmla="*/ 229 w 462"/>
              <a:gd name="T59" fmla="*/ 127 h 273"/>
              <a:gd name="T60" fmla="*/ 234 w 462"/>
              <a:gd name="T61" fmla="*/ 129 h 273"/>
              <a:gd name="T62" fmla="*/ 234 w 462"/>
              <a:gd name="T63" fmla="*/ 129 h 273"/>
              <a:gd name="T64" fmla="*/ 234 w 462"/>
              <a:gd name="T65" fmla="*/ 129 h 273"/>
              <a:gd name="T66" fmla="*/ 236 w 462"/>
              <a:gd name="T67" fmla="*/ 130 h 273"/>
              <a:gd name="T68" fmla="*/ 235 w 462"/>
              <a:gd name="T69" fmla="*/ 130 h 273"/>
              <a:gd name="T70" fmla="*/ 243 w 462"/>
              <a:gd name="T71" fmla="*/ 136 h 273"/>
              <a:gd name="T72" fmla="*/ 246 w 462"/>
              <a:gd name="T73" fmla="*/ 139 h 273"/>
              <a:gd name="T74" fmla="*/ 251 w 462"/>
              <a:gd name="T75" fmla="*/ 146 h 273"/>
              <a:gd name="T76" fmla="*/ 266 w 462"/>
              <a:gd name="T77" fmla="*/ 165 h 273"/>
              <a:gd name="T78" fmla="*/ 269 w 462"/>
              <a:gd name="T79" fmla="*/ 170 h 273"/>
              <a:gd name="T80" fmla="*/ 248 w 462"/>
              <a:gd name="T81" fmla="*/ 171 h 273"/>
              <a:gd name="T82" fmla="*/ 203 w 462"/>
              <a:gd name="T83" fmla="*/ 184 h 273"/>
              <a:gd name="T84" fmla="*/ 200 w 462"/>
              <a:gd name="T85" fmla="*/ 234 h 273"/>
              <a:gd name="T86" fmla="*/ 241 w 462"/>
              <a:gd name="T87" fmla="*/ 251 h 273"/>
              <a:gd name="T88" fmla="*/ 276 w 462"/>
              <a:gd name="T89" fmla="*/ 256 h 273"/>
              <a:gd name="T90" fmla="*/ 310 w 462"/>
              <a:gd name="T91" fmla="*/ 259 h 273"/>
              <a:gd name="T92" fmla="*/ 354 w 462"/>
              <a:gd name="T93" fmla="*/ 263 h 273"/>
              <a:gd name="T94" fmla="*/ 378 w 462"/>
              <a:gd name="T95" fmla="*/ 253 h 273"/>
              <a:gd name="T96" fmla="*/ 381 w 462"/>
              <a:gd name="T97" fmla="*/ 251 h 273"/>
              <a:gd name="T98" fmla="*/ 389 w 462"/>
              <a:gd name="T99" fmla="*/ 245 h 273"/>
              <a:gd name="T100" fmla="*/ 407 w 462"/>
              <a:gd name="T101" fmla="*/ 223 h 273"/>
              <a:gd name="T102" fmla="*/ 417 w 462"/>
              <a:gd name="T103" fmla="*/ 205 h 273"/>
              <a:gd name="T104" fmla="*/ 439 w 462"/>
              <a:gd name="T105" fmla="*/ 166 h 273"/>
              <a:gd name="T106" fmla="*/ 448 w 462"/>
              <a:gd name="T107" fmla="*/ 148 h 273"/>
              <a:gd name="T108" fmla="*/ 459 w 462"/>
              <a:gd name="T109" fmla="*/ 119 h 273"/>
              <a:gd name="T110" fmla="*/ 445 w 462"/>
              <a:gd name="T111" fmla="*/ 71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2" h="273">
                <a:moveTo>
                  <a:pt x="445" y="71"/>
                </a:moveTo>
                <a:cubicBezTo>
                  <a:pt x="441" y="67"/>
                  <a:pt x="436" y="65"/>
                  <a:pt x="430" y="63"/>
                </a:cubicBezTo>
                <a:cubicBezTo>
                  <a:pt x="421" y="60"/>
                  <a:pt x="413" y="61"/>
                  <a:pt x="404" y="63"/>
                </a:cubicBezTo>
                <a:cubicBezTo>
                  <a:pt x="408" y="62"/>
                  <a:pt x="411" y="62"/>
                  <a:pt x="415" y="61"/>
                </a:cubicBezTo>
                <a:cubicBezTo>
                  <a:pt x="401" y="61"/>
                  <a:pt x="393" y="69"/>
                  <a:pt x="383" y="77"/>
                </a:cubicBezTo>
                <a:cubicBezTo>
                  <a:pt x="380" y="80"/>
                  <a:pt x="377" y="83"/>
                  <a:pt x="375" y="87"/>
                </a:cubicBezTo>
                <a:cubicBezTo>
                  <a:pt x="373" y="91"/>
                  <a:pt x="370" y="94"/>
                  <a:pt x="368" y="98"/>
                </a:cubicBezTo>
                <a:lnTo>
                  <a:pt x="367" y="101"/>
                </a:lnTo>
                <a:cubicBezTo>
                  <a:pt x="365" y="99"/>
                  <a:pt x="364" y="97"/>
                  <a:pt x="363" y="95"/>
                </a:cubicBezTo>
                <a:cubicBezTo>
                  <a:pt x="349" y="77"/>
                  <a:pt x="335" y="59"/>
                  <a:pt x="318" y="44"/>
                </a:cubicBezTo>
                <a:cubicBezTo>
                  <a:pt x="282" y="12"/>
                  <a:pt x="233" y="0"/>
                  <a:pt x="185" y="11"/>
                </a:cubicBezTo>
                <a:cubicBezTo>
                  <a:pt x="141" y="20"/>
                  <a:pt x="104" y="43"/>
                  <a:pt x="74" y="77"/>
                </a:cubicBezTo>
                <a:cubicBezTo>
                  <a:pt x="47" y="108"/>
                  <a:pt x="29" y="146"/>
                  <a:pt x="12" y="183"/>
                </a:cubicBezTo>
                <a:cubicBezTo>
                  <a:pt x="0" y="211"/>
                  <a:pt x="10" y="247"/>
                  <a:pt x="39" y="260"/>
                </a:cubicBezTo>
                <a:cubicBezTo>
                  <a:pt x="68" y="273"/>
                  <a:pt x="101" y="262"/>
                  <a:pt x="115" y="233"/>
                </a:cubicBezTo>
                <a:cubicBezTo>
                  <a:pt x="122" y="220"/>
                  <a:pt x="129" y="206"/>
                  <a:pt x="137" y="192"/>
                </a:cubicBezTo>
                <a:cubicBezTo>
                  <a:pt x="139" y="189"/>
                  <a:pt x="141" y="186"/>
                  <a:pt x="143" y="182"/>
                </a:cubicBezTo>
                <a:cubicBezTo>
                  <a:pt x="144" y="182"/>
                  <a:pt x="144" y="181"/>
                  <a:pt x="144" y="181"/>
                </a:cubicBezTo>
                <a:cubicBezTo>
                  <a:pt x="147" y="174"/>
                  <a:pt x="153" y="168"/>
                  <a:pt x="157" y="163"/>
                </a:cubicBezTo>
                <a:cubicBezTo>
                  <a:pt x="162" y="157"/>
                  <a:pt x="167" y="151"/>
                  <a:pt x="172" y="146"/>
                </a:cubicBezTo>
                <a:cubicBezTo>
                  <a:pt x="173" y="145"/>
                  <a:pt x="173" y="145"/>
                  <a:pt x="173" y="145"/>
                </a:cubicBezTo>
                <a:cubicBezTo>
                  <a:pt x="176" y="143"/>
                  <a:pt x="178" y="141"/>
                  <a:pt x="181" y="139"/>
                </a:cubicBezTo>
                <a:cubicBezTo>
                  <a:pt x="184" y="137"/>
                  <a:pt x="187" y="135"/>
                  <a:pt x="190" y="133"/>
                </a:cubicBezTo>
                <a:cubicBezTo>
                  <a:pt x="193" y="132"/>
                  <a:pt x="206" y="129"/>
                  <a:pt x="209" y="126"/>
                </a:cubicBezTo>
                <a:cubicBezTo>
                  <a:pt x="212" y="126"/>
                  <a:pt x="216" y="126"/>
                  <a:pt x="219" y="125"/>
                </a:cubicBezTo>
                <a:cubicBezTo>
                  <a:pt x="219" y="125"/>
                  <a:pt x="219" y="125"/>
                  <a:pt x="219" y="125"/>
                </a:cubicBezTo>
                <a:cubicBezTo>
                  <a:pt x="222" y="126"/>
                  <a:pt x="225" y="126"/>
                  <a:pt x="227" y="126"/>
                </a:cubicBezTo>
                <a:cubicBezTo>
                  <a:pt x="226" y="126"/>
                  <a:pt x="225" y="126"/>
                  <a:pt x="225" y="125"/>
                </a:cubicBezTo>
                <a:cubicBezTo>
                  <a:pt x="225" y="125"/>
                  <a:pt x="226" y="126"/>
                  <a:pt x="228" y="127"/>
                </a:cubicBezTo>
                <a:cubicBezTo>
                  <a:pt x="232" y="127"/>
                  <a:pt x="231" y="127"/>
                  <a:pt x="229" y="127"/>
                </a:cubicBezTo>
                <a:cubicBezTo>
                  <a:pt x="231" y="128"/>
                  <a:pt x="232" y="128"/>
                  <a:pt x="234" y="129"/>
                </a:cubicBezTo>
                <a:cubicBezTo>
                  <a:pt x="231" y="127"/>
                  <a:pt x="228" y="124"/>
                  <a:pt x="234" y="129"/>
                </a:cubicBezTo>
                <a:cubicBezTo>
                  <a:pt x="234" y="129"/>
                  <a:pt x="234" y="129"/>
                  <a:pt x="234" y="129"/>
                </a:cubicBezTo>
                <a:cubicBezTo>
                  <a:pt x="235" y="130"/>
                  <a:pt x="236" y="130"/>
                  <a:pt x="236" y="130"/>
                </a:cubicBezTo>
                <a:cubicBezTo>
                  <a:pt x="236" y="130"/>
                  <a:pt x="235" y="130"/>
                  <a:pt x="235" y="130"/>
                </a:cubicBezTo>
                <a:cubicBezTo>
                  <a:pt x="237" y="132"/>
                  <a:pt x="240" y="134"/>
                  <a:pt x="243" y="136"/>
                </a:cubicBezTo>
                <a:cubicBezTo>
                  <a:pt x="244" y="138"/>
                  <a:pt x="245" y="139"/>
                  <a:pt x="246" y="139"/>
                </a:cubicBezTo>
                <a:cubicBezTo>
                  <a:pt x="248" y="141"/>
                  <a:pt x="249" y="144"/>
                  <a:pt x="251" y="146"/>
                </a:cubicBezTo>
                <a:cubicBezTo>
                  <a:pt x="256" y="152"/>
                  <a:pt x="261" y="158"/>
                  <a:pt x="266" y="165"/>
                </a:cubicBezTo>
                <a:cubicBezTo>
                  <a:pt x="267" y="167"/>
                  <a:pt x="268" y="168"/>
                  <a:pt x="269" y="170"/>
                </a:cubicBezTo>
                <a:cubicBezTo>
                  <a:pt x="262" y="170"/>
                  <a:pt x="255" y="170"/>
                  <a:pt x="248" y="171"/>
                </a:cubicBezTo>
                <a:cubicBezTo>
                  <a:pt x="232" y="171"/>
                  <a:pt x="215" y="174"/>
                  <a:pt x="203" y="184"/>
                </a:cubicBezTo>
                <a:cubicBezTo>
                  <a:pt x="187" y="198"/>
                  <a:pt x="184" y="219"/>
                  <a:pt x="200" y="234"/>
                </a:cubicBezTo>
                <a:cubicBezTo>
                  <a:pt x="211" y="245"/>
                  <a:pt x="227" y="249"/>
                  <a:pt x="241" y="251"/>
                </a:cubicBezTo>
                <a:cubicBezTo>
                  <a:pt x="253" y="253"/>
                  <a:pt x="265" y="255"/>
                  <a:pt x="276" y="256"/>
                </a:cubicBezTo>
                <a:cubicBezTo>
                  <a:pt x="288" y="257"/>
                  <a:pt x="299" y="258"/>
                  <a:pt x="310" y="259"/>
                </a:cubicBezTo>
                <a:cubicBezTo>
                  <a:pt x="325" y="261"/>
                  <a:pt x="340" y="264"/>
                  <a:pt x="354" y="263"/>
                </a:cubicBezTo>
                <a:cubicBezTo>
                  <a:pt x="363" y="262"/>
                  <a:pt x="371" y="259"/>
                  <a:pt x="378" y="253"/>
                </a:cubicBezTo>
                <a:cubicBezTo>
                  <a:pt x="379" y="253"/>
                  <a:pt x="380" y="252"/>
                  <a:pt x="381" y="251"/>
                </a:cubicBezTo>
                <a:cubicBezTo>
                  <a:pt x="384" y="249"/>
                  <a:pt x="386" y="247"/>
                  <a:pt x="389" y="245"/>
                </a:cubicBezTo>
                <a:cubicBezTo>
                  <a:pt x="397" y="239"/>
                  <a:pt x="402" y="232"/>
                  <a:pt x="407" y="223"/>
                </a:cubicBezTo>
                <a:cubicBezTo>
                  <a:pt x="410" y="217"/>
                  <a:pt x="414" y="211"/>
                  <a:pt x="417" y="205"/>
                </a:cubicBezTo>
                <a:cubicBezTo>
                  <a:pt x="424" y="192"/>
                  <a:pt x="431" y="179"/>
                  <a:pt x="439" y="166"/>
                </a:cubicBezTo>
                <a:cubicBezTo>
                  <a:pt x="442" y="160"/>
                  <a:pt x="445" y="154"/>
                  <a:pt x="448" y="148"/>
                </a:cubicBezTo>
                <a:cubicBezTo>
                  <a:pt x="452" y="138"/>
                  <a:pt x="457" y="129"/>
                  <a:pt x="459" y="119"/>
                </a:cubicBezTo>
                <a:cubicBezTo>
                  <a:pt x="462" y="101"/>
                  <a:pt x="459" y="83"/>
                  <a:pt x="445" y="71"/>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20" name="Freeform 2655"/>
          <p:cNvSpPr>
            <a:spLocks/>
          </p:cNvSpPr>
          <p:nvPr userDrawn="1"/>
        </p:nvSpPr>
        <p:spPr bwMode="auto">
          <a:xfrm>
            <a:off x="7690517" y="4485484"/>
            <a:ext cx="4595" cy="4595"/>
          </a:xfrm>
          <a:custGeom>
            <a:avLst/>
            <a:gdLst>
              <a:gd name="T0" fmla="*/ 0 w 8"/>
              <a:gd name="T1" fmla="*/ 8 h 8"/>
              <a:gd name="T2" fmla="*/ 1 w 8"/>
              <a:gd name="T3" fmla="*/ 6 h 8"/>
              <a:gd name="T4" fmla="*/ 8 w 8"/>
              <a:gd name="T5" fmla="*/ 0 h 8"/>
              <a:gd name="T6" fmla="*/ 0 w 8"/>
              <a:gd name="T7" fmla="*/ 8 h 8"/>
            </a:gdLst>
            <a:ahLst/>
            <a:cxnLst>
              <a:cxn ang="0">
                <a:pos x="T0" y="T1"/>
              </a:cxn>
              <a:cxn ang="0">
                <a:pos x="T2" y="T3"/>
              </a:cxn>
              <a:cxn ang="0">
                <a:pos x="T4" y="T5"/>
              </a:cxn>
              <a:cxn ang="0">
                <a:pos x="T6" y="T7"/>
              </a:cxn>
            </a:cxnLst>
            <a:rect l="0" t="0" r="r" b="b"/>
            <a:pathLst>
              <a:path w="8" h="8">
                <a:moveTo>
                  <a:pt x="0" y="8"/>
                </a:moveTo>
                <a:cubicBezTo>
                  <a:pt x="0" y="7"/>
                  <a:pt x="1" y="7"/>
                  <a:pt x="1" y="6"/>
                </a:cubicBezTo>
                <a:cubicBezTo>
                  <a:pt x="4" y="4"/>
                  <a:pt x="6" y="2"/>
                  <a:pt x="8" y="0"/>
                </a:cubicBezTo>
                <a:cubicBezTo>
                  <a:pt x="5" y="3"/>
                  <a:pt x="3" y="5"/>
                  <a:pt x="0" y="8"/>
                </a:cubicBezTo>
                <a:close/>
              </a:path>
            </a:pathLst>
          </a:custGeom>
          <a:solidFill>
            <a:srgbClr val="E42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21" name="Freeform 2656"/>
          <p:cNvSpPr>
            <a:spLocks/>
          </p:cNvSpPr>
          <p:nvPr userDrawn="1"/>
        </p:nvSpPr>
        <p:spPr bwMode="auto">
          <a:xfrm>
            <a:off x="7603218" y="4519177"/>
            <a:ext cx="0" cy="1532"/>
          </a:xfrm>
          <a:custGeom>
            <a:avLst/>
            <a:gdLst>
              <a:gd name="T0" fmla="*/ 0 w 1"/>
              <a:gd name="T1" fmla="*/ 0 h 1"/>
              <a:gd name="T2" fmla="*/ 1 w 1"/>
              <a:gd name="T3" fmla="*/ 1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1" y="1"/>
                  <a:pt x="1" y="1"/>
                </a:cubicBezTo>
                <a:cubicBezTo>
                  <a:pt x="1" y="1"/>
                  <a:pt x="1" y="0"/>
                  <a:pt x="0" y="0"/>
                </a:cubicBezTo>
                <a:cubicBezTo>
                  <a:pt x="0" y="0"/>
                  <a:pt x="0" y="0"/>
                  <a:pt x="0" y="0"/>
                </a:cubicBezTo>
                <a:close/>
              </a:path>
            </a:pathLst>
          </a:custGeom>
          <a:solidFill>
            <a:srgbClr val="E42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22" name="Freeform 2657"/>
          <p:cNvSpPr>
            <a:spLocks/>
          </p:cNvSpPr>
          <p:nvPr userDrawn="1"/>
        </p:nvSpPr>
        <p:spPr bwMode="auto">
          <a:xfrm>
            <a:off x="7598623" y="4517645"/>
            <a:ext cx="1532" cy="1532"/>
          </a:xfrm>
          <a:custGeom>
            <a:avLst/>
            <a:gdLst>
              <a:gd name="T0" fmla="*/ 0 w 2"/>
              <a:gd name="T1" fmla="*/ 0 h 1"/>
              <a:gd name="T2" fmla="*/ 0 w 2"/>
              <a:gd name="T3" fmla="*/ 0 h 1"/>
              <a:gd name="T4" fmla="*/ 2 w 2"/>
              <a:gd name="T5" fmla="*/ 1 h 1"/>
              <a:gd name="T6" fmla="*/ 1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1" y="1"/>
                  <a:pt x="1" y="1"/>
                  <a:pt x="2" y="1"/>
                </a:cubicBezTo>
                <a:lnTo>
                  <a:pt x="1" y="1"/>
                </a:lnTo>
                <a:cubicBezTo>
                  <a:pt x="1" y="1"/>
                  <a:pt x="1" y="0"/>
                  <a:pt x="0" y="0"/>
                </a:cubicBezTo>
                <a:close/>
              </a:path>
            </a:pathLst>
          </a:custGeom>
          <a:solidFill>
            <a:srgbClr val="E42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23" name="Freeform 2658"/>
          <p:cNvSpPr>
            <a:spLocks/>
          </p:cNvSpPr>
          <p:nvPr userDrawn="1"/>
        </p:nvSpPr>
        <p:spPr bwMode="auto">
          <a:xfrm>
            <a:off x="7603218" y="4519177"/>
            <a:ext cx="0" cy="1532"/>
          </a:xfrm>
          <a:custGeom>
            <a:avLst/>
            <a:gdLst>
              <a:gd name="T0" fmla="*/ 0 w 1"/>
              <a:gd name="T1" fmla="*/ 0 h 1"/>
              <a:gd name="T2" fmla="*/ 1 w 1"/>
              <a:gd name="T3" fmla="*/ 1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1" y="1"/>
                  <a:pt x="1" y="1"/>
                </a:cubicBezTo>
                <a:cubicBezTo>
                  <a:pt x="1" y="1"/>
                  <a:pt x="1" y="0"/>
                  <a:pt x="0" y="0"/>
                </a:cubicBezTo>
                <a:cubicBezTo>
                  <a:pt x="0" y="0"/>
                  <a:pt x="0" y="0"/>
                  <a:pt x="0" y="0"/>
                </a:cubicBezTo>
                <a:close/>
              </a:path>
            </a:pathLst>
          </a:custGeom>
          <a:solidFill>
            <a:srgbClr val="E42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24" name="Freeform 2659"/>
          <p:cNvSpPr>
            <a:spLocks/>
          </p:cNvSpPr>
          <p:nvPr userDrawn="1"/>
        </p:nvSpPr>
        <p:spPr bwMode="auto">
          <a:xfrm>
            <a:off x="7598623" y="4517645"/>
            <a:ext cx="1532" cy="1532"/>
          </a:xfrm>
          <a:custGeom>
            <a:avLst/>
            <a:gdLst>
              <a:gd name="T0" fmla="*/ 0 w 2"/>
              <a:gd name="T1" fmla="*/ 0 h 1"/>
              <a:gd name="T2" fmla="*/ 0 w 2"/>
              <a:gd name="T3" fmla="*/ 0 h 1"/>
              <a:gd name="T4" fmla="*/ 2 w 2"/>
              <a:gd name="T5" fmla="*/ 1 h 1"/>
              <a:gd name="T6" fmla="*/ 1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1" y="1"/>
                  <a:pt x="1" y="1"/>
                  <a:pt x="2" y="1"/>
                </a:cubicBezTo>
                <a:lnTo>
                  <a:pt x="1" y="1"/>
                </a:lnTo>
                <a:cubicBezTo>
                  <a:pt x="1" y="1"/>
                  <a:pt x="1" y="0"/>
                  <a:pt x="0" y="0"/>
                </a:cubicBezTo>
                <a:close/>
              </a:path>
            </a:pathLst>
          </a:custGeom>
          <a:solidFill>
            <a:srgbClr val="E42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25" name="Freeform 2660"/>
          <p:cNvSpPr>
            <a:spLocks/>
          </p:cNvSpPr>
          <p:nvPr userDrawn="1"/>
        </p:nvSpPr>
        <p:spPr bwMode="auto">
          <a:xfrm>
            <a:off x="7485288" y="4482419"/>
            <a:ext cx="194508" cy="122524"/>
          </a:xfrm>
          <a:custGeom>
            <a:avLst/>
            <a:gdLst>
              <a:gd name="T0" fmla="*/ 275 w 326"/>
              <a:gd name="T1" fmla="*/ 129 h 208"/>
              <a:gd name="T2" fmla="*/ 242 w 326"/>
              <a:gd name="T3" fmla="*/ 35 h 208"/>
              <a:gd name="T4" fmla="*/ 140 w 326"/>
              <a:gd name="T5" fmla="*/ 17 h 208"/>
              <a:gd name="T6" fmla="*/ 61 w 326"/>
              <a:gd name="T7" fmla="*/ 105 h 208"/>
              <a:gd name="T8" fmla="*/ 0 w 326"/>
              <a:gd name="T9" fmla="*/ 194 h 208"/>
              <a:gd name="T10" fmla="*/ 2 w 326"/>
              <a:gd name="T11" fmla="*/ 195 h 208"/>
              <a:gd name="T12" fmla="*/ 78 w 326"/>
              <a:gd name="T13" fmla="*/ 168 h 208"/>
              <a:gd name="T14" fmla="*/ 100 w 326"/>
              <a:gd name="T15" fmla="*/ 127 h 208"/>
              <a:gd name="T16" fmla="*/ 106 w 326"/>
              <a:gd name="T17" fmla="*/ 117 h 208"/>
              <a:gd name="T18" fmla="*/ 107 w 326"/>
              <a:gd name="T19" fmla="*/ 116 h 208"/>
              <a:gd name="T20" fmla="*/ 120 w 326"/>
              <a:gd name="T21" fmla="*/ 98 h 208"/>
              <a:gd name="T22" fmla="*/ 135 w 326"/>
              <a:gd name="T23" fmla="*/ 81 h 208"/>
              <a:gd name="T24" fmla="*/ 136 w 326"/>
              <a:gd name="T25" fmla="*/ 80 h 208"/>
              <a:gd name="T26" fmla="*/ 144 w 326"/>
              <a:gd name="T27" fmla="*/ 74 h 208"/>
              <a:gd name="T28" fmla="*/ 153 w 326"/>
              <a:gd name="T29" fmla="*/ 68 h 208"/>
              <a:gd name="T30" fmla="*/ 172 w 326"/>
              <a:gd name="T31" fmla="*/ 61 h 208"/>
              <a:gd name="T32" fmla="*/ 182 w 326"/>
              <a:gd name="T33" fmla="*/ 60 h 208"/>
              <a:gd name="T34" fmla="*/ 182 w 326"/>
              <a:gd name="T35" fmla="*/ 60 h 208"/>
              <a:gd name="T36" fmla="*/ 190 w 326"/>
              <a:gd name="T37" fmla="*/ 61 h 208"/>
              <a:gd name="T38" fmla="*/ 188 w 326"/>
              <a:gd name="T39" fmla="*/ 60 h 208"/>
              <a:gd name="T40" fmla="*/ 191 w 326"/>
              <a:gd name="T41" fmla="*/ 62 h 208"/>
              <a:gd name="T42" fmla="*/ 192 w 326"/>
              <a:gd name="T43" fmla="*/ 62 h 208"/>
              <a:gd name="T44" fmla="*/ 197 w 326"/>
              <a:gd name="T45" fmla="*/ 64 h 208"/>
              <a:gd name="T46" fmla="*/ 197 w 326"/>
              <a:gd name="T47" fmla="*/ 64 h 208"/>
              <a:gd name="T48" fmla="*/ 197 w 326"/>
              <a:gd name="T49" fmla="*/ 64 h 208"/>
              <a:gd name="T50" fmla="*/ 199 w 326"/>
              <a:gd name="T51" fmla="*/ 65 h 208"/>
              <a:gd name="T52" fmla="*/ 198 w 326"/>
              <a:gd name="T53" fmla="*/ 65 h 208"/>
              <a:gd name="T54" fmla="*/ 206 w 326"/>
              <a:gd name="T55" fmla="*/ 71 h 208"/>
              <a:gd name="T56" fmla="*/ 209 w 326"/>
              <a:gd name="T57" fmla="*/ 74 h 208"/>
              <a:gd name="T58" fmla="*/ 214 w 326"/>
              <a:gd name="T59" fmla="*/ 81 h 208"/>
              <a:gd name="T60" fmla="*/ 229 w 326"/>
              <a:gd name="T61" fmla="*/ 100 h 208"/>
              <a:gd name="T62" fmla="*/ 232 w 326"/>
              <a:gd name="T63" fmla="*/ 105 h 208"/>
              <a:gd name="T64" fmla="*/ 211 w 326"/>
              <a:gd name="T65" fmla="*/ 106 h 208"/>
              <a:gd name="T66" fmla="*/ 166 w 326"/>
              <a:gd name="T67" fmla="*/ 119 h 208"/>
              <a:gd name="T68" fmla="*/ 163 w 326"/>
              <a:gd name="T69" fmla="*/ 169 h 208"/>
              <a:gd name="T70" fmla="*/ 204 w 326"/>
              <a:gd name="T71" fmla="*/ 186 h 208"/>
              <a:gd name="T72" fmla="*/ 239 w 326"/>
              <a:gd name="T73" fmla="*/ 191 h 208"/>
              <a:gd name="T74" fmla="*/ 273 w 326"/>
              <a:gd name="T75" fmla="*/ 194 h 208"/>
              <a:gd name="T76" fmla="*/ 317 w 326"/>
              <a:gd name="T77" fmla="*/ 198 h 208"/>
              <a:gd name="T78" fmla="*/ 326 w 326"/>
              <a:gd name="T79" fmla="*/ 196 h 208"/>
              <a:gd name="T80" fmla="*/ 275 w 326"/>
              <a:gd name="T81" fmla="*/ 12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6" h="208">
                <a:moveTo>
                  <a:pt x="275" y="129"/>
                </a:moveTo>
                <a:cubicBezTo>
                  <a:pt x="274" y="86"/>
                  <a:pt x="276" y="68"/>
                  <a:pt x="242" y="35"/>
                </a:cubicBezTo>
                <a:cubicBezTo>
                  <a:pt x="211" y="5"/>
                  <a:pt x="180" y="0"/>
                  <a:pt x="140" y="17"/>
                </a:cubicBezTo>
                <a:cubicBezTo>
                  <a:pt x="100" y="35"/>
                  <a:pt x="81" y="68"/>
                  <a:pt x="61" y="105"/>
                </a:cubicBezTo>
                <a:cubicBezTo>
                  <a:pt x="49" y="127"/>
                  <a:pt x="26" y="178"/>
                  <a:pt x="0" y="194"/>
                </a:cubicBezTo>
                <a:cubicBezTo>
                  <a:pt x="0" y="194"/>
                  <a:pt x="1" y="195"/>
                  <a:pt x="2" y="195"/>
                </a:cubicBezTo>
                <a:cubicBezTo>
                  <a:pt x="31" y="208"/>
                  <a:pt x="64" y="197"/>
                  <a:pt x="78" y="168"/>
                </a:cubicBezTo>
                <a:cubicBezTo>
                  <a:pt x="85" y="155"/>
                  <a:pt x="92" y="141"/>
                  <a:pt x="100" y="127"/>
                </a:cubicBezTo>
                <a:cubicBezTo>
                  <a:pt x="102" y="124"/>
                  <a:pt x="104" y="121"/>
                  <a:pt x="106" y="117"/>
                </a:cubicBezTo>
                <a:cubicBezTo>
                  <a:pt x="107" y="117"/>
                  <a:pt x="107" y="116"/>
                  <a:pt x="107" y="116"/>
                </a:cubicBezTo>
                <a:cubicBezTo>
                  <a:pt x="110" y="109"/>
                  <a:pt x="116" y="103"/>
                  <a:pt x="120" y="98"/>
                </a:cubicBezTo>
                <a:cubicBezTo>
                  <a:pt x="125" y="92"/>
                  <a:pt x="130" y="86"/>
                  <a:pt x="135" y="81"/>
                </a:cubicBezTo>
                <a:cubicBezTo>
                  <a:pt x="136" y="80"/>
                  <a:pt x="136" y="80"/>
                  <a:pt x="136" y="80"/>
                </a:cubicBezTo>
                <a:cubicBezTo>
                  <a:pt x="139" y="78"/>
                  <a:pt x="141" y="76"/>
                  <a:pt x="144" y="74"/>
                </a:cubicBezTo>
                <a:cubicBezTo>
                  <a:pt x="147" y="72"/>
                  <a:pt x="150" y="70"/>
                  <a:pt x="153" y="68"/>
                </a:cubicBezTo>
                <a:cubicBezTo>
                  <a:pt x="156" y="67"/>
                  <a:pt x="169" y="64"/>
                  <a:pt x="172" y="61"/>
                </a:cubicBezTo>
                <a:cubicBezTo>
                  <a:pt x="175" y="61"/>
                  <a:pt x="179" y="61"/>
                  <a:pt x="182" y="60"/>
                </a:cubicBezTo>
                <a:cubicBezTo>
                  <a:pt x="182" y="60"/>
                  <a:pt x="182" y="60"/>
                  <a:pt x="182" y="60"/>
                </a:cubicBezTo>
                <a:cubicBezTo>
                  <a:pt x="185" y="61"/>
                  <a:pt x="188" y="61"/>
                  <a:pt x="190" y="61"/>
                </a:cubicBezTo>
                <a:cubicBezTo>
                  <a:pt x="189" y="61"/>
                  <a:pt x="188" y="61"/>
                  <a:pt x="188" y="60"/>
                </a:cubicBezTo>
                <a:cubicBezTo>
                  <a:pt x="188" y="60"/>
                  <a:pt x="189" y="61"/>
                  <a:pt x="191" y="62"/>
                </a:cubicBezTo>
                <a:cubicBezTo>
                  <a:pt x="195" y="62"/>
                  <a:pt x="194" y="62"/>
                  <a:pt x="192" y="62"/>
                </a:cubicBezTo>
                <a:cubicBezTo>
                  <a:pt x="194" y="63"/>
                  <a:pt x="195" y="63"/>
                  <a:pt x="197" y="64"/>
                </a:cubicBezTo>
                <a:cubicBezTo>
                  <a:pt x="194" y="62"/>
                  <a:pt x="191" y="59"/>
                  <a:pt x="197" y="64"/>
                </a:cubicBezTo>
                <a:cubicBezTo>
                  <a:pt x="197" y="64"/>
                  <a:pt x="197" y="64"/>
                  <a:pt x="197" y="64"/>
                </a:cubicBezTo>
                <a:cubicBezTo>
                  <a:pt x="198" y="65"/>
                  <a:pt x="199" y="65"/>
                  <a:pt x="199" y="65"/>
                </a:cubicBezTo>
                <a:cubicBezTo>
                  <a:pt x="199" y="65"/>
                  <a:pt x="198" y="65"/>
                  <a:pt x="198" y="65"/>
                </a:cubicBezTo>
                <a:cubicBezTo>
                  <a:pt x="200" y="67"/>
                  <a:pt x="203" y="69"/>
                  <a:pt x="206" y="71"/>
                </a:cubicBezTo>
                <a:cubicBezTo>
                  <a:pt x="207" y="73"/>
                  <a:pt x="208" y="74"/>
                  <a:pt x="209" y="74"/>
                </a:cubicBezTo>
                <a:cubicBezTo>
                  <a:pt x="211" y="76"/>
                  <a:pt x="212" y="79"/>
                  <a:pt x="214" y="81"/>
                </a:cubicBezTo>
                <a:cubicBezTo>
                  <a:pt x="219" y="87"/>
                  <a:pt x="224" y="93"/>
                  <a:pt x="229" y="100"/>
                </a:cubicBezTo>
                <a:cubicBezTo>
                  <a:pt x="230" y="102"/>
                  <a:pt x="231" y="103"/>
                  <a:pt x="232" y="105"/>
                </a:cubicBezTo>
                <a:cubicBezTo>
                  <a:pt x="225" y="105"/>
                  <a:pt x="218" y="105"/>
                  <a:pt x="211" y="106"/>
                </a:cubicBezTo>
                <a:cubicBezTo>
                  <a:pt x="195" y="106"/>
                  <a:pt x="178" y="109"/>
                  <a:pt x="166" y="119"/>
                </a:cubicBezTo>
                <a:cubicBezTo>
                  <a:pt x="150" y="133"/>
                  <a:pt x="147" y="154"/>
                  <a:pt x="163" y="169"/>
                </a:cubicBezTo>
                <a:cubicBezTo>
                  <a:pt x="174" y="180"/>
                  <a:pt x="190" y="184"/>
                  <a:pt x="204" y="186"/>
                </a:cubicBezTo>
                <a:cubicBezTo>
                  <a:pt x="216" y="188"/>
                  <a:pt x="228" y="190"/>
                  <a:pt x="239" y="191"/>
                </a:cubicBezTo>
                <a:cubicBezTo>
                  <a:pt x="251" y="192"/>
                  <a:pt x="262" y="193"/>
                  <a:pt x="273" y="194"/>
                </a:cubicBezTo>
                <a:cubicBezTo>
                  <a:pt x="288" y="196"/>
                  <a:pt x="303" y="199"/>
                  <a:pt x="317" y="198"/>
                </a:cubicBezTo>
                <a:cubicBezTo>
                  <a:pt x="321" y="198"/>
                  <a:pt x="324" y="197"/>
                  <a:pt x="326" y="196"/>
                </a:cubicBezTo>
                <a:cubicBezTo>
                  <a:pt x="297" y="184"/>
                  <a:pt x="275" y="166"/>
                  <a:pt x="275" y="129"/>
                </a:cubicBezTo>
                <a:close/>
              </a:path>
            </a:pathLst>
          </a:custGeom>
          <a:solidFill>
            <a:srgbClr val="00A6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26" name="Freeform 2661"/>
          <p:cNvSpPr>
            <a:spLocks/>
          </p:cNvSpPr>
          <p:nvPr userDrawn="1"/>
        </p:nvSpPr>
        <p:spPr bwMode="auto">
          <a:xfrm>
            <a:off x="7698174" y="4506924"/>
            <a:ext cx="21442" cy="36757"/>
          </a:xfrm>
          <a:custGeom>
            <a:avLst/>
            <a:gdLst>
              <a:gd name="T0" fmla="*/ 36 w 36"/>
              <a:gd name="T1" fmla="*/ 11 h 61"/>
              <a:gd name="T2" fmla="*/ 35 w 36"/>
              <a:gd name="T3" fmla="*/ 6 h 61"/>
              <a:gd name="T4" fmla="*/ 22 w 36"/>
              <a:gd name="T5" fmla="*/ 3 h 61"/>
              <a:gd name="T6" fmla="*/ 19 w 36"/>
              <a:gd name="T7" fmla="*/ 6 h 61"/>
              <a:gd name="T8" fmla="*/ 18 w 36"/>
              <a:gd name="T9" fmla="*/ 8 h 61"/>
              <a:gd name="T10" fmla="*/ 17 w 36"/>
              <a:gd name="T11" fmla="*/ 9 h 61"/>
              <a:gd name="T12" fmla="*/ 15 w 36"/>
              <a:gd name="T13" fmla="*/ 12 h 61"/>
              <a:gd name="T14" fmla="*/ 14 w 36"/>
              <a:gd name="T15" fmla="*/ 14 h 61"/>
              <a:gd name="T16" fmla="*/ 9 w 36"/>
              <a:gd name="T17" fmla="*/ 24 h 61"/>
              <a:gd name="T18" fmla="*/ 5 w 36"/>
              <a:gd name="T19" fmla="*/ 34 h 61"/>
              <a:gd name="T20" fmla="*/ 2 w 36"/>
              <a:gd name="T21" fmla="*/ 39 h 61"/>
              <a:gd name="T22" fmla="*/ 1 w 36"/>
              <a:gd name="T23" fmla="*/ 41 h 61"/>
              <a:gd name="T24" fmla="*/ 0 w 36"/>
              <a:gd name="T25" fmla="*/ 47 h 61"/>
              <a:gd name="T26" fmla="*/ 0 w 36"/>
              <a:gd name="T27" fmla="*/ 50 h 61"/>
              <a:gd name="T28" fmla="*/ 7 w 36"/>
              <a:gd name="T29" fmla="*/ 59 h 61"/>
              <a:gd name="T30" fmla="*/ 18 w 36"/>
              <a:gd name="T31" fmla="*/ 58 h 61"/>
              <a:gd name="T32" fmla="*/ 19 w 36"/>
              <a:gd name="T33" fmla="*/ 57 h 61"/>
              <a:gd name="T34" fmla="*/ 20 w 36"/>
              <a:gd name="T35" fmla="*/ 57 h 61"/>
              <a:gd name="T36" fmla="*/ 28 w 36"/>
              <a:gd name="T37" fmla="*/ 44 h 61"/>
              <a:gd name="T38" fmla="*/ 32 w 36"/>
              <a:gd name="T39" fmla="*/ 33 h 61"/>
              <a:gd name="T40" fmla="*/ 35 w 36"/>
              <a:gd name="T41" fmla="*/ 21 h 61"/>
              <a:gd name="T42" fmla="*/ 36 w 36"/>
              <a:gd name="T43" fmla="*/ 13 h 61"/>
              <a:gd name="T44" fmla="*/ 36 w 36"/>
              <a:gd name="T45" fmla="*/ 13 h 61"/>
              <a:gd name="T46" fmla="*/ 36 w 36"/>
              <a:gd name="T47" fmla="*/ 1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 h="61">
                <a:moveTo>
                  <a:pt x="36" y="11"/>
                </a:moveTo>
                <a:cubicBezTo>
                  <a:pt x="36" y="9"/>
                  <a:pt x="35" y="8"/>
                  <a:pt x="35" y="6"/>
                </a:cubicBezTo>
                <a:cubicBezTo>
                  <a:pt x="33" y="2"/>
                  <a:pt x="26" y="0"/>
                  <a:pt x="22" y="3"/>
                </a:cubicBezTo>
                <a:cubicBezTo>
                  <a:pt x="21" y="4"/>
                  <a:pt x="20" y="5"/>
                  <a:pt x="19" y="6"/>
                </a:cubicBezTo>
                <a:cubicBezTo>
                  <a:pt x="19" y="7"/>
                  <a:pt x="19" y="7"/>
                  <a:pt x="18" y="8"/>
                </a:cubicBezTo>
                <a:cubicBezTo>
                  <a:pt x="18" y="8"/>
                  <a:pt x="18" y="9"/>
                  <a:pt x="17" y="9"/>
                </a:cubicBezTo>
                <a:cubicBezTo>
                  <a:pt x="16" y="10"/>
                  <a:pt x="16" y="11"/>
                  <a:pt x="15" y="12"/>
                </a:cubicBezTo>
                <a:cubicBezTo>
                  <a:pt x="15" y="13"/>
                  <a:pt x="15" y="13"/>
                  <a:pt x="14" y="14"/>
                </a:cubicBezTo>
                <a:cubicBezTo>
                  <a:pt x="13" y="17"/>
                  <a:pt x="11" y="21"/>
                  <a:pt x="9" y="24"/>
                </a:cubicBezTo>
                <a:cubicBezTo>
                  <a:pt x="8" y="27"/>
                  <a:pt x="6" y="31"/>
                  <a:pt x="5" y="34"/>
                </a:cubicBezTo>
                <a:cubicBezTo>
                  <a:pt x="4" y="36"/>
                  <a:pt x="3" y="37"/>
                  <a:pt x="2" y="39"/>
                </a:cubicBezTo>
                <a:cubicBezTo>
                  <a:pt x="2" y="40"/>
                  <a:pt x="1" y="41"/>
                  <a:pt x="1" y="41"/>
                </a:cubicBezTo>
                <a:cubicBezTo>
                  <a:pt x="0" y="43"/>
                  <a:pt x="0" y="45"/>
                  <a:pt x="0" y="47"/>
                </a:cubicBezTo>
                <a:cubicBezTo>
                  <a:pt x="0" y="48"/>
                  <a:pt x="0" y="49"/>
                  <a:pt x="0" y="50"/>
                </a:cubicBezTo>
                <a:cubicBezTo>
                  <a:pt x="0" y="54"/>
                  <a:pt x="4" y="58"/>
                  <a:pt x="7" y="59"/>
                </a:cubicBezTo>
                <a:cubicBezTo>
                  <a:pt x="11" y="61"/>
                  <a:pt x="15" y="60"/>
                  <a:pt x="18" y="58"/>
                </a:cubicBezTo>
                <a:cubicBezTo>
                  <a:pt x="16" y="59"/>
                  <a:pt x="16" y="59"/>
                  <a:pt x="19" y="57"/>
                </a:cubicBezTo>
                <a:lnTo>
                  <a:pt x="20" y="57"/>
                </a:lnTo>
                <a:cubicBezTo>
                  <a:pt x="24" y="54"/>
                  <a:pt x="26" y="49"/>
                  <a:pt x="28" y="44"/>
                </a:cubicBezTo>
                <a:cubicBezTo>
                  <a:pt x="29" y="41"/>
                  <a:pt x="31" y="37"/>
                  <a:pt x="32" y="33"/>
                </a:cubicBezTo>
                <a:cubicBezTo>
                  <a:pt x="34" y="29"/>
                  <a:pt x="35" y="25"/>
                  <a:pt x="35" y="21"/>
                </a:cubicBezTo>
                <a:cubicBezTo>
                  <a:pt x="36" y="18"/>
                  <a:pt x="36" y="16"/>
                  <a:pt x="36" y="13"/>
                </a:cubicBezTo>
                <a:cubicBezTo>
                  <a:pt x="36" y="13"/>
                  <a:pt x="36" y="13"/>
                  <a:pt x="36" y="13"/>
                </a:cubicBezTo>
                <a:cubicBezTo>
                  <a:pt x="36" y="12"/>
                  <a:pt x="36" y="11"/>
                  <a:pt x="36"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27" name="Freeform 2663"/>
          <p:cNvSpPr>
            <a:spLocks/>
          </p:cNvSpPr>
          <p:nvPr userDrawn="1"/>
        </p:nvSpPr>
        <p:spPr bwMode="auto">
          <a:xfrm>
            <a:off x="7678265" y="4558998"/>
            <a:ext cx="21442" cy="24505"/>
          </a:xfrm>
          <a:custGeom>
            <a:avLst/>
            <a:gdLst>
              <a:gd name="T0" fmla="*/ 30 w 35"/>
              <a:gd name="T1" fmla="*/ 2 h 42"/>
              <a:gd name="T2" fmla="*/ 26 w 35"/>
              <a:gd name="T3" fmla="*/ 0 h 42"/>
              <a:gd name="T4" fmla="*/ 20 w 35"/>
              <a:gd name="T5" fmla="*/ 2 h 42"/>
              <a:gd name="T6" fmla="*/ 18 w 35"/>
              <a:gd name="T7" fmla="*/ 4 h 42"/>
              <a:gd name="T8" fmla="*/ 20 w 35"/>
              <a:gd name="T9" fmla="*/ 2 h 42"/>
              <a:gd name="T10" fmla="*/ 8 w 35"/>
              <a:gd name="T11" fmla="*/ 14 h 42"/>
              <a:gd name="T12" fmla="*/ 4 w 35"/>
              <a:gd name="T13" fmla="*/ 20 h 42"/>
              <a:gd name="T14" fmla="*/ 1 w 35"/>
              <a:gd name="T15" fmla="*/ 25 h 42"/>
              <a:gd name="T16" fmla="*/ 0 w 35"/>
              <a:gd name="T17" fmla="*/ 30 h 42"/>
              <a:gd name="T18" fmla="*/ 1 w 35"/>
              <a:gd name="T19" fmla="*/ 36 h 42"/>
              <a:gd name="T20" fmla="*/ 6 w 35"/>
              <a:gd name="T21" fmla="*/ 41 h 42"/>
              <a:gd name="T22" fmla="*/ 12 w 35"/>
              <a:gd name="T23" fmla="*/ 42 h 42"/>
              <a:gd name="T24" fmla="*/ 24 w 35"/>
              <a:gd name="T25" fmla="*/ 34 h 42"/>
              <a:gd name="T26" fmla="*/ 29 w 35"/>
              <a:gd name="T27" fmla="*/ 27 h 42"/>
              <a:gd name="T28" fmla="*/ 31 w 35"/>
              <a:gd name="T29" fmla="*/ 23 h 42"/>
              <a:gd name="T30" fmla="*/ 33 w 35"/>
              <a:gd name="T31" fmla="*/ 20 h 42"/>
              <a:gd name="T32" fmla="*/ 34 w 35"/>
              <a:gd name="T33" fmla="*/ 17 h 42"/>
              <a:gd name="T34" fmla="*/ 35 w 35"/>
              <a:gd name="T35" fmla="*/ 11 h 42"/>
              <a:gd name="T36" fmla="*/ 30 w 35"/>
              <a:gd name="T37"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 h="42">
                <a:moveTo>
                  <a:pt x="30" y="2"/>
                </a:moveTo>
                <a:cubicBezTo>
                  <a:pt x="29" y="1"/>
                  <a:pt x="27" y="0"/>
                  <a:pt x="26" y="0"/>
                </a:cubicBezTo>
                <a:cubicBezTo>
                  <a:pt x="23" y="0"/>
                  <a:pt x="22" y="1"/>
                  <a:pt x="20" y="2"/>
                </a:cubicBezTo>
                <a:lnTo>
                  <a:pt x="18" y="4"/>
                </a:lnTo>
                <a:cubicBezTo>
                  <a:pt x="18" y="3"/>
                  <a:pt x="19" y="3"/>
                  <a:pt x="20" y="2"/>
                </a:cubicBezTo>
                <a:cubicBezTo>
                  <a:pt x="15" y="5"/>
                  <a:pt x="11" y="10"/>
                  <a:pt x="8" y="14"/>
                </a:cubicBezTo>
                <a:lnTo>
                  <a:pt x="4" y="20"/>
                </a:lnTo>
                <a:cubicBezTo>
                  <a:pt x="3" y="21"/>
                  <a:pt x="2" y="23"/>
                  <a:pt x="1" y="25"/>
                </a:cubicBezTo>
                <a:cubicBezTo>
                  <a:pt x="0" y="26"/>
                  <a:pt x="0" y="28"/>
                  <a:pt x="0" y="30"/>
                </a:cubicBezTo>
                <a:cubicBezTo>
                  <a:pt x="0" y="32"/>
                  <a:pt x="0" y="34"/>
                  <a:pt x="1" y="36"/>
                </a:cubicBezTo>
                <a:cubicBezTo>
                  <a:pt x="2" y="38"/>
                  <a:pt x="4" y="39"/>
                  <a:pt x="6" y="41"/>
                </a:cubicBezTo>
                <a:cubicBezTo>
                  <a:pt x="8" y="42"/>
                  <a:pt x="10" y="42"/>
                  <a:pt x="12" y="42"/>
                </a:cubicBezTo>
                <a:cubicBezTo>
                  <a:pt x="18" y="42"/>
                  <a:pt x="21" y="38"/>
                  <a:pt x="24" y="34"/>
                </a:cubicBezTo>
                <a:cubicBezTo>
                  <a:pt x="26" y="32"/>
                  <a:pt x="27" y="30"/>
                  <a:pt x="29" y="27"/>
                </a:cubicBezTo>
                <a:cubicBezTo>
                  <a:pt x="29" y="26"/>
                  <a:pt x="30" y="24"/>
                  <a:pt x="31" y="23"/>
                </a:cubicBezTo>
                <a:cubicBezTo>
                  <a:pt x="32" y="22"/>
                  <a:pt x="32" y="21"/>
                  <a:pt x="33" y="20"/>
                </a:cubicBezTo>
                <a:cubicBezTo>
                  <a:pt x="33" y="19"/>
                  <a:pt x="33" y="18"/>
                  <a:pt x="34" y="17"/>
                </a:cubicBezTo>
                <a:cubicBezTo>
                  <a:pt x="34" y="15"/>
                  <a:pt x="34" y="13"/>
                  <a:pt x="35" y="11"/>
                </a:cubicBezTo>
                <a:cubicBezTo>
                  <a:pt x="35" y="7"/>
                  <a:pt x="33" y="4"/>
                  <a:pt x="3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28" name="Freeform 2664"/>
          <p:cNvSpPr>
            <a:spLocks/>
          </p:cNvSpPr>
          <p:nvPr userDrawn="1"/>
        </p:nvSpPr>
        <p:spPr bwMode="auto">
          <a:xfrm>
            <a:off x="7639975" y="4604944"/>
            <a:ext cx="194508" cy="278742"/>
          </a:xfrm>
          <a:custGeom>
            <a:avLst/>
            <a:gdLst>
              <a:gd name="T0" fmla="*/ 122 w 325"/>
              <a:gd name="T1" fmla="*/ 463 h 469"/>
              <a:gd name="T2" fmla="*/ 136 w 325"/>
              <a:gd name="T3" fmla="*/ 455 h 469"/>
              <a:gd name="T4" fmla="*/ 150 w 325"/>
              <a:gd name="T5" fmla="*/ 433 h 469"/>
              <a:gd name="T6" fmla="*/ 146 w 325"/>
              <a:gd name="T7" fmla="*/ 443 h 469"/>
              <a:gd name="T8" fmla="*/ 148 w 325"/>
              <a:gd name="T9" fmla="*/ 407 h 469"/>
              <a:gd name="T10" fmla="*/ 145 w 325"/>
              <a:gd name="T11" fmla="*/ 395 h 469"/>
              <a:gd name="T12" fmla="*/ 139 w 325"/>
              <a:gd name="T13" fmla="*/ 384 h 469"/>
              <a:gd name="T14" fmla="*/ 137 w 325"/>
              <a:gd name="T15" fmla="*/ 381 h 469"/>
              <a:gd name="T16" fmla="*/ 144 w 325"/>
              <a:gd name="T17" fmla="*/ 380 h 469"/>
              <a:gd name="T18" fmla="*/ 211 w 325"/>
              <a:gd name="T19" fmla="*/ 369 h 469"/>
              <a:gd name="T20" fmla="*/ 309 w 325"/>
              <a:gd name="T21" fmla="*/ 274 h 469"/>
              <a:gd name="T22" fmla="*/ 311 w 325"/>
              <a:gd name="T23" fmla="*/ 145 h 469"/>
              <a:gd name="T24" fmla="*/ 253 w 325"/>
              <a:gd name="T25" fmla="*/ 36 h 469"/>
              <a:gd name="T26" fmla="*/ 174 w 325"/>
              <a:gd name="T27" fmla="*/ 18 h 469"/>
              <a:gd name="T28" fmla="*/ 156 w 325"/>
              <a:gd name="T29" fmla="*/ 97 h 469"/>
              <a:gd name="T30" fmla="*/ 180 w 325"/>
              <a:gd name="T31" fmla="*/ 137 h 469"/>
              <a:gd name="T32" fmla="*/ 185 w 325"/>
              <a:gd name="T33" fmla="*/ 148 h 469"/>
              <a:gd name="T34" fmla="*/ 186 w 325"/>
              <a:gd name="T35" fmla="*/ 150 h 469"/>
              <a:gd name="T36" fmla="*/ 195 w 325"/>
              <a:gd name="T37" fmla="*/ 170 h 469"/>
              <a:gd name="T38" fmla="*/ 201 w 325"/>
              <a:gd name="T39" fmla="*/ 192 h 469"/>
              <a:gd name="T40" fmla="*/ 202 w 325"/>
              <a:gd name="T41" fmla="*/ 193 h 469"/>
              <a:gd name="T42" fmla="*/ 203 w 325"/>
              <a:gd name="T43" fmla="*/ 203 h 469"/>
              <a:gd name="T44" fmla="*/ 203 w 325"/>
              <a:gd name="T45" fmla="*/ 214 h 469"/>
              <a:gd name="T46" fmla="*/ 198 w 325"/>
              <a:gd name="T47" fmla="*/ 233 h 469"/>
              <a:gd name="T48" fmla="*/ 194 w 325"/>
              <a:gd name="T49" fmla="*/ 242 h 469"/>
              <a:gd name="T50" fmla="*/ 194 w 325"/>
              <a:gd name="T51" fmla="*/ 242 h 469"/>
              <a:gd name="T52" fmla="*/ 189 w 325"/>
              <a:gd name="T53" fmla="*/ 249 h 469"/>
              <a:gd name="T54" fmla="*/ 191 w 325"/>
              <a:gd name="T55" fmla="*/ 247 h 469"/>
              <a:gd name="T56" fmla="*/ 188 w 325"/>
              <a:gd name="T57" fmla="*/ 249 h 469"/>
              <a:gd name="T58" fmla="*/ 188 w 325"/>
              <a:gd name="T59" fmla="*/ 250 h 469"/>
              <a:gd name="T60" fmla="*/ 183 w 325"/>
              <a:gd name="T61" fmla="*/ 253 h 469"/>
              <a:gd name="T62" fmla="*/ 183 w 325"/>
              <a:gd name="T63" fmla="*/ 253 h 469"/>
              <a:gd name="T64" fmla="*/ 183 w 325"/>
              <a:gd name="T65" fmla="*/ 253 h 469"/>
              <a:gd name="T66" fmla="*/ 181 w 325"/>
              <a:gd name="T67" fmla="*/ 254 h 469"/>
              <a:gd name="T68" fmla="*/ 182 w 325"/>
              <a:gd name="T69" fmla="*/ 253 h 469"/>
              <a:gd name="T70" fmla="*/ 172 w 325"/>
              <a:gd name="T71" fmla="*/ 256 h 469"/>
              <a:gd name="T72" fmla="*/ 168 w 325"/>
              <a:gd name="T73" fmla="*/ 258 h 469"/>
              <a:gd name="T74" fmla="*/ 160 w 325"/>
              <a:gd name="T75" fmla="*/ 259 h 469"/>
              <a:gd name="T76" fmla="*/ 136 w 325"/>
              <a:gd name="T77" fmla="*/ 261 h 469"/>
              <a:gd name="T78" fmla="*/ 130 w 325"/>
              <a:gd name="T79" fmla="*/ 261 h 469"/>
              <a:gd name="T80" fmla="*/ 141 w 325"/>
              <a:gd name="T81" fmla="*/ 243 h 469"/>
              <a:gd name="T82" fmla="*/ 153 w 325"/>
              <a:gd name="T83" fmla="*/ 198 h 469"/>
              <a:gd name="T84" fmla="*/ 111 w 325"/>
              <a:gd name="T85" fmla="*/ 169 h 469"/>
              <a:gd name="T86" fmla="*/ 75 w 325"/>
              <a:gd name="T87" fmla="*/ 195 h 469"/>
              <a:gd name="T88" fmla="*/ 53 w 325"/>
              <a:gd name="T89" fmla="*/ 223 h 469"/>
              <a:gd name="T90" fmla="*/ 32 w 325"/>
              <a:gd name="T91" fmla="*/ 250 h 469"/>
              <a:gd name="T92" fmla="*/ 6 w 325"/>
              <a:gd name="T93" fmla="*/ 285 h 469"/>
              <a:gd name="T94" fmla="*/ 2 w 325"/>
              <a:gd name="T95" fmla="*/ 310 h 469"/>
              <a:gd name="T96" fmla="*/ 2 w 325"/>
              <a:gd name="T97" fmla="*/ 314 h 469"/>
              <a:gd name="T98" fmla="*/ 3 w 325"/>
              <a:gd name="T99" fmla="*/ 323 h 469"/>
              <a:gd name="T100" fmla="*/ 12 w 325"/>
              <a:gd name="T101" fmla="*/ 351 h 469"/>
              <a:gd name="T102" fmla="*/ 22 w 325"/>
              <a:gd name="T103" fmla="*/ 369 h 469"/>
              <a:gd name="T104" fmla="*/ 44 w 325"/>
              <a:gd name="T105" fmla="*/ 408 h 469"/>
              <a:gd name="T106" fmla="*/ 55 w 325"/>
              <a:gd name="T107" fmla="*/ 425 h 469"/>
              <a:gd name="T108" fmla="*/ 74 w 325"/>
              <a:gd name="T109" fmla="*/ 450 h 469"/>
              <a:gd name="T110" fmla="*/ 122 w 325"/>
              <a:gd name="T111" fmla="*/ 463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5" h="469">
                <a:moveTo>
                  <a:pt x="122" y="463"/>
                </a:moveTo>
                <a:cubicBezTo>
                  <a:pt x="127" y="461"/>
                  <a:pt x="132" y="459"/>
                  <a:pt x="136" y="455"/>
                </a:cubicBezTo>
                <a:cubicBezTo>
                  <a:pt x="144" y="449"/>
                  <a:pt x="147" y="441"/>
                  <a:pt x="150" y="433"/>
                </a:cubicBezTo>
                <a:cubicBezTo>
                  <a:pt x="148" y="436"/>
                  <a:pt x="147" y="439"/>
                  <a:pt x="146" y="443"/>
                </a:cubicBezTo>
                <a:cubicBezTo>
                  <a:pt x="153" y="431"/>
                  <a:pt x="151" y="420"/>
                  <a:pt x="148" y="407"/>
                </a:cubicBezTo>
                <a:cubicBezTo>
                  <a:pt x="148" y="403"/>
                  <a:pt x="147" y="399"/>
                  <a:pt x="145" y="395"/>
                </a:cubicBezTo>
                <a:cubicBezTo>
                  <a:pt x="143" y="391"/>
                  <a:pt x="141" y="388"/>
                  <a:pt x="139" y="384"/>
                </a:cubicBezTo>
                <a:lnTo>
                  <a:pt x="137" y="381"/>
                </a:lnTo>
                <a:cubicBezTo>
                  <a:pt x="140" y="381"/>
                  <a:pt x="142" y="380"/>
                  <a:pt x="144" y="380"/>
                </a:cubicBezTo>
                <a:cubicBezTo>
                  <a:pt x="166" y="379"/>
                  <a:pt x="189" y="376"/>
                  <a:pt x="211" y="369"/>
                </a:cubicBezTo>
                <a:cubicBezTo>
                  <a:pt x="258" y="356"/>
                  <a:pt x="293" y="320"/>
                  <a:pt x="309" y="274"/>
                </a:cubicBezTo>
                <a:cubicBezTo>
                  <a:pt x="325" y="232"/>
                  <a:pt x="324" y="188"/>
                  <a:pt x="311" y="145"/>
                </a:cubicBezTo>
                <a:cubicBezTo>
                  <a:pt x="299" y="105"/>
                  <a:pt x="277" y="70"/>
                  <a:pt x="253" y="36"/>
                </a:cubicBezTo>
                <a:cubicBezTo>
                  <a:pt x="237" y="11"/>
                  <a:pt x="200" y="0"/>
                  <a:pt x="174" y="18"/>
                </a:cubicBezTo>
                <a:cubicBezTo>
                  <a:pt x="148" y="36"/>
                  <a:pt x="140" y="70"/>
                  <a:pt x="156" y="97"/>
                </a:cubicBezTo>
                <a:cubicBezTo>
                  <a:pt x="165" y="111"/>
                  <a:pt x="173" y="124"/>
                  <a:pt x="180" y="137"/>
                </a:cubicBezTo>
                <a:cubicBezTo>
                  <a:pt x="182" y="141"/>
                  <a:pt x="184" y="144"/>
                  <a:pt x="185" y="148"/>
                </a:cubicBezTo>
                <a:cubicBezTo>
                  <a:pt x="186" y="148"/>
                  <a:pt x="186" y="149"/>
                  <a:pt x="186" y="150"/>
                </a:cubicBezTo>
                <a:cubicBezTo>
                  <a:pt x="190" y="156"/>
                  <a:pt x="192" y="163"/>
                  <a:pt x="195" y="170"/>
                </a:cubicBezTo>
                <a:cubicBezTo>
                  <a:pt x="197" y="177"/>
                  <a:pt x="199" y="184"/>
                  <a:pt x="201" y="192"/>
                </a:cubicBezTo>
                <a:cubicBezTo>
                  <a:pt x="201" y="192"/>
                  <a:pt x="201" y="192"/>
                  <a:pt x="202" y="193"/>
                </a:cubicBezTo>
                <a:cubicBezTo>
                  <a:pt x="202" y="196"/>
                  <a:pt x="202" y="200"/>
                  <a:pt x="203" y="203"/>
                </a:cubicBezTo>
                <a:cubicBezTo>
                  <a:pt x="203" y="207"/>
                  <a:pt x="203" y="210"/>
                  <a:pt x="203" y="214"/>
                </a:cubicBezTo>
                <a:cubicBezTo>
                  <a:pt x="202" y="217"/>
                  <a:pt x="198" y="230"/>
                  <a:pt x="198" y="233"/>
                </a:cubicBezTo>
                <a:cubicBezTo>
                  <a:pt x="197" y="236"/>
                  <a:pt x="196" y="239"/>
                  <a:pt x="194" y="242"/>
                </a:cubicBezTo>
                <a:cubicBezTo>
                  <a:pt x="194" y="242"/>
                  <a:pt x="194" y="242"/>
                  <a:pt x="194" y="242"/>
                </a:cubicBezTo>
                <a:cubicBezTo>
                  <a:pt x="192" y="245"/>
                  <a:pt x="190" y="247"/>
                  <a:pt x="189" y="249"/>
                </a:cubicBezTo>
                <a:cubicBezTo>
                  <a:pt x="190" y="248"/>
                  <a:pt x="191" y="247"/>
                  <a:pt x="191" y="247"/>
                </a:cubicBezTo>
                <a:cubicBezTo>
                  <a:pt x="191" y="247"/>
                  <a:pt x="190" y="248"/>
                  <a:pt x="188" y="249"/>
                </a:cubicBezTo>
                <a:cubicBezTo>
                  <a:pt x="186" y="252"/>
                  <a:pt x="186" y="251"/>
                  <a:pt x="188" y="250"/>
                </a:cubicBezTo>
                <a:cubicBezTo>
                  <a:pt x="186" y="251"/>
                  <a:pt x="184" y="252"/>
                  <a:pt x="183" y="253"/>
                </a:cubicBezTo>
                <a:cubicBezTo>
                  <a:pt x="186" y="252"/>
                  <a:pt x="190" y="251"/>
                  <a:pt x="183" y="253"/>
                </a:cubicBezTo>
                <a:cubicBezTo>
                  <a:pt x="183" y="253"/>
                  <a:pt x="183" y="253"/>
                  <a:pt x="183" y="253"/>
                </a:cubicBezTo>
                <a:cubicBezTo>
                  <a:pt x="182" y="254"/>
                  <a:pt x="181" y="254"/>
                  <a:pt x="181" y="254"/>
                </a:cubicBezTo>
                <a:cubicBezTo>
                  <a:pt x="181" y="254"/>
                  <a:pt x="181" y="254"/>
                  <a:pt x="182" y="253"/>
                </a:cubicBezTo>
                <a:cubicBezTo>
                  <a:pt x="179" y="255"/>
                  <a:pt x="176" y="256"/>
                  <a:pt x="172" y="256"/>
                </a:cubicBezTo>
                <a:cubicBezTo>
                  <a:pt x="170" y="257"/>
                  <a:pt x="169" y="257"/>
                  <a:pt x="168" y="258"/>
                </a:cubicBezTo>
                <a:cubicBezTo>
                  <a:pt x="165" y="258"/>
                  <a:pt x="163" y="259"/>
                  <a:pt x="160" y="259"/>
                </a:cubicBezTo>
                <a:cubicBezTo>
                  <a:pt x="152" y="260"/>
                  <a:pt x="144" y="261"/>
                  <a:pt x="136" y="261"/>
                </a:cubicBezTo>
                <a:cubicBezTo>
                  <a:pt x="134" y="261"/>
                  <a:pt x="132" y="261"/>
                  <a:pt x="130" y="261"/>
                </a:cubicBezTo>
                <a:cubicBezTo>
                  <a:pt x="133" y="255"/>
                  <a:pt x="137" y="249"/>
                  <a:pt x="141" y="243"/>
                </a:cubicBezTo>
                <a:cubicBezTo>
                  <a:pt x="148" y="229"/>
                  <a:pt x="155" y="214"/>
                  <a:pt x="153" y="198"/>
                </a:cubicBezTo>
                <a:cubicBezTo>
                  <a:pt x="150" y="177"/>
                  <a:pt x="132" y="163"/>
                  <a:pt x="111" y="169"/>
                </a:cubicBezTo>
                <a:cubicBezTo>
                  <a:pt x="96" y="173"/>
                  <a:pt x="85" y="184"/>
                  <a:pt x="75" y="195"/>
                </a:cubicBezTo>
                <a:cubicBezTo>
                  <a:pt x="68" y="204"/>
                  <a:pt x="60" y="213"/>
                  <a:pt x="53" y="223"/>
                </a:cubicBezTo>
                <a:cubicBezTo>
                  <a:pt x="46" y="232"/>
                  <a:pt x="39" y="241"/>
                  <a:pt x="32" y="250"/>
                </a:cubicBezTo>
                <a:cubicBezTo>
                  <a:pt x="23" y="261"/>
                  <a:pt x="13" y="272"/>
                  <a:pt x="6" y="285"/>
                </a:cubicBezTo>
                <a:cubicBezTo>
                  <a:pt x="2" y="293"/>
                  <a:pt x="0" y="302"/>
                  <a:pt x="2" y="310"/>
                </a:cubicBezTo>
                <a:cubicBezTo>
                  <a:pt x="2" y="312"/>
                  <a:pt x="1" y="313"/>
                  <a:pt x="2" y="314"/>
                </a:cubicBezTo>
                <a:cubicBezTo>
                  <a:pt x="2" y="317"/>
                  <a:pt x="2" y="320"/>
                  <a:pt x="3" y="323"/>
                </a:cubicBezTo>
                <a:cubicBezTo>
                  <a:pt x="4" y="334"/>
                  <a:pt x="7" y="342"/>
                  <a:pt x="12" y="351"/>
                </a:cubicBezTo>
                <a:cubicBezTo>
                  <a:pt x="16" y="357"/>
                  <a:pt x="19" y="363"/>
                  <a:pt x="22" y="369"/>
                </a:cubicBezTo>
                <a:lnTo>
                  <a:pt x="44" y="408"/>
                </a:lnTo>
                <a:cubicBezTo>
                  <a:pt x="47" y="414"/>
                  <a:pt x="51" y="419"/>
                  <a:pt x="55" y="425"/>
                </a:cubicBezTo>
                <a:cubicBezTo>
                  <a:pt x="61" y="434"/>
                  <a:pt x="66" y="443"/>
                  <a:pt x="74" y="450"/>
                </a:cubicBezTo>
                <a:cubicBezTo>
                  <a:pt x="87" y="461"/>
                  <a:pt x="104" y="469"/>
                  <a:pt x="122" y="463"/>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29" name="Freeform 2665"/>
          <p:cNvSpPr>
            <a:spLocks/>
          </p:cNvSpPr>
          <p:nvPr userDrawn="1"/>
        </p:nvSpPr>
        <p:spPr bwMode="auto">
          <a:xfrm>
            <a:off x="7728805" y="4845398"/>
            <a:ext cx="0" cy="6126"/>
          </a:xfrm>
          <a:custGeom>
            <a:avLst/>
            <a:gdLst>
              <a:gd name="T0" fmla="*/ 0 w 2"/>
              <a:gd name="T1" fmla="*/ 0 h 11"/>
              <a:gd name="T2" fmla="*/ 0 w 2"/>
              <a:gd name="T3" fmla="*/ 2 h 11"/>
              <a:gd name="T4" fmla="*/ 2 w 2"/>
              <a:gd name="T5" fmla="*/ 11 h 11"/>
              <a:gd name="T6" fmla="*/ 0 w 2"/>
              <a:gd name="T7" fmla="*/ 0 h 11"/>
            </a:gdLst>
            <a:ahLst/>
            <a:cxnLst>
              <a:cxn ang="0">
                <a:pos x="T0" y="T1"/>
              </a:cxn>
              <a:cxn ang="0">
                <a:pos x="T2" y="T3"/>
              </a:cxn>
              <a:cxn ang="0">
                <a:pos x="T4" y="T5"/>
              </a:cxn>
              <a:cxn ang="0">
                <a:pos x="T6" y="T7"/>
              </a:cxn>
            </a:cxnLst>
            <a:rect l="0" t="0" r="r" b="b"/>
            <a:pathLst>
              <a:path w="2" h="11">
                <a:moveTo>
                  <a:pt x="0" y="0"/>
                </a:moveTo>
                <a:cubicBezTo>
                  <a:pt x="0" y="1"/>
                  <a:pt x="0" y="2"/>
                  <a:pt x="0" y="2"/>
                </a:cubicBezTo>
                <a:cubicBezTo>
                  <a:pt x="1" y="5"/>
                  <a:pt x="2" y="8"/>
                  <a:pt x="2" y="11"/>
                </a:cubicBezTo>
                <a:lnTo>
                  <a:pt x="0" y="0"/>
                </a:lnTo>
                <a:close/>
              </a:path>
            </a:pathLst>
          </a:custGeom>
          <a:solidFill>
            <a:srgbClr val="E42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30" name="Freeform 2666"/>
          <p:cNvSpPr>
            <a:spLocks/>
          </p:cNvSpPr>
          <p:nvPr userDrawn="1"/>
        </p:nvSpPr>
        <p:spPr bwMode="auto">
          <a:xfrm>
            <a:off x="7748715" y="4755035"/>
            <a:ext cx="0"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1" y="0"/>
                </a:cubicBezTo>
                <a:cubicBezTo>
                  <a:pt x="1" y="0"/>
                  <a:pt x="1" y="0"/>
                  <a:pt x="1" y="0"/>
                </a:cubicBezTo>
                <a:close/>
              </a:path>
            </a:pathLst>
          </a:custGeom>
          <a:solidFill>
            <a:srgbClr val="E42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31" name="Freeform 2667"/>
          <p:cNvSpPr>
            <a:spLocks/>
          </p:cNvSpPr>
          <p:nvPr userDrawn="1"/>
        </p:nvSpPr>
        <p:spPr bwMode="auto">
          <a:xfrm>
            <a:off x="7751779" y="4751972"/>
            <a:ext cx="1532" cy="1532"/>
          </a:xfrm>
          <a:custGeom>
            <a:avLst/>
            <a:gdLst>
              <a:gd name="T0" fmla="*/ 1 w 1"/>
              <a:gd name="T1" fmla="*/ 0 h 1"/>
              <a:gd name="T2" fmla="*/ 1 w 1"/>
              <a:gd name="T3" fmla="*/ 0 h 1"/>
              <a:gd name="T4" fmla="*/ 0 w 1"/>
              <a:gd name="T5" fmla="*/ 1 h 1"/>
              <a:gd name="T6" fmla="*/ 0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0"/>
                  <a:pt x="1" y="0"/>
                </a:cubicBezTo>
                <a:cubicBezTo>
                  <a:pt x="0" y="0"/>
                  <a:pt x="0" y="0"/>
                  <a:pt x="0" y="1"/>
                </a:cubicBezTo>
                <a:cubicBezTo>
                  <a:pt x="0" y="1"/>
                  <a:pt x="0" y="1"/>
                  <a:pt x="0" y="0"/>
                </a:cubicBezTo>
                <a:cubicBezTo>
                  <a:pt x="0" y="0"/>
                  <a:pt x="0" y="0"/>
                  <a:pt x="1" y="0"/>
                </a:cubicBezTo>
                <a:close/>
              </a:path>
            </a:pathLst>
          </a:custGeom>
          <a:solidFill>
            <a:srgbClr val="E42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32" name="Freeform 2668"/>
          <p:cNvSpPr>
            <a:spLocks/>
          </p:cNvSpPr>
          <p:nvPr userDrawn="1"/>
        </p:nvSpPr>
        <p:spPr bwMode="auto">
          <a:xfrm>
            <a:off x="7748715" y="4755035"/>
            <a:ext cx="0"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1" y="0"/>
                </a:cubicBezTo>
                <a:cubicBezTo>
                  <a:pt x="1" y="0"/>
                  <a:pt x="1" y="0"/>
                  <a:pt x="1" y="0"/>
                </a:cubicBezTo>
                <a:close/>
              </a:path>
            </a:pathLst>
          </a:custGeom>
          <a:solidFill>
            <a:srgbClr val="E42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33" name="Freeform 2669"/>
          <p:cNvSpPr>
            <a:spLocks/>
          </p:cNvSpPr>
          <p:nvPr userDrawn="1"/>
        </p:nvSpPr>
        <p:spPr bwMode="auto">
          <a:xfrm>
            <a:off x="7751779" y="4751972"/>
            <a:ext cx="1532" cy="1532"/>
          </a:xfrm>
          <a:custGeom>
            <a:avLst/>
            <a:gdLst>
              <a:gd name="T0" fmla="*/ 1 w 1"/>
              <a:gd name="T1" fmla="*/ 0 h 1"/>
              <a:gd name="T2" fmla="*/ 1 w 1"/>
              <a:gd name="T3" fmla="*/ 0 h 1"/>
              <a:gd name="T4" fmla="*/ 0 w 1"/>
              <a:gd name="T5" fmla="*/ 1 h 1"/>
              <a:gd name="T6" fmla="*/ 0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0"/>
                  <a:pt x="1" y="0"/>
                </a:cubicBezTo>
                <a:cubicBezTo>
                  <a:pt x="0" y="0"/>
                  <a:pt x="0" y="0"/>
                  <a:pt x="0" y="1"/>
                </a:cubicBezTo>
                <a:cubicBezTo>
                  <a:pt x="0" y="1"/>
                  <a:pt x="0" y="1"/>
                  <a:pt x="0" y="0"/>
                </a:cubicBezTo>
                <a:cubicBezTo>
                  <a:pt x="0" y="0"/>
                  <a:pt x="0" y="0"/>
                  <a:pt x="1" y="0"/>
                </a:cubicBezTo>
                <a:close/>
              </a:path>
            </a:pathLst>
          </a:custGeom>
          <a:solidFill>
            <a:srgbClr val="E42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34" name="Freeform 2670"/>
          <p:cNvSpPr>
            <a:spLocks/>
          </p:cNvSpPr>
          <p:nvPr userDrawn="1"/>
        </p:nvSpPr>
        <p:spPr bwMode="auto">
          <a:xfrm>
            <a:off x="7641507" y="4614133"/>
            <a:ext cx="153155" cy="179192"/>
          </a:xfrm>
          <a:custGeom>
            <a:avLst/>
            <a:gdLst>
              <a:gd name="T0" fmla="*/ 84 w 256"/>
              <a:gd name="T1" fmla="*/ 268 h 301"/>
              <a:gd name="T2" fmla="*/ 181 w 256"/>
              <a:gd name="T3" fmla="*/ 290 h 301"/>
              <a:gd name="T4" fmla="*/ 250 w 256"/>
              <a:gd name="T5" fmla="*/ 213 h 301"/>
              <a:gd name="T6" fmla="*/ 217 w 256"/>
              <a:gd name="T7" fmla="*/ 99 h 301"/>
              <a:gd name="T8" fmla="*/ 173 w 256"/>
              <a:gd name="T9" fmla="*/ 0 h 301"/>
              <a:gd name="T10" fmla="*/ 171 w 256"/>
              <a:gd name="T11" fmla="*/ 1 h 301"/>
              <a:gd name="T12" fmla="*/ 153 w 256"/>
              <a:gd name="T13" fmla="*/ 80 h 301"/>
              <a:gd name="T14" fmla="*/ 177 w 256"/>
              <a:gd name="T15" fmla="*/ 120 h 301"/>
              <a:gd name="T16" fmla="*/ 182 w 256"/>
              <a:gd name="T17" fmla="*/ 131 h 301"/>
              <a:gd name="T18" fmla="*/ 183 w 256"/>
              <a:gd name="T19" fmla="*/ 133 h 301"/>
              <a:gd name="T20" fmla="*/ 192 w 256"/>
              <a:gd name="T21" fmla="*/ 153 h 301"/>
              <a:gd name="T22" fmla="*/ 198 w 256"/>
              <a:gd name="T23" fmla="*/ 175 h 301"/>
              <a:gd name="T24" fmla="*/ 199 w 256"/>
              <a:gd name="T25" fmla="*/ 176 h 301"/>
              <a:gd name="T26" fmla="*/ 200 w 256"/>
              <a:gd name="T27" fmla="*/ 186 h 301"/>
              <a:gd name="T28" fmla="*/ 200 w 256"/>
              <a:gd name="T29" fmla="*/ 197 h 301"/>
              <a:gd name="T30" fmla="*/ 195 w 256"/>
              <a:gd name="T31" fmla="*/ 216 h 301"/>
              <a:gd name="T32" fmla="*/ 191 w 256"/>
              <a:gd name="T33" fmla="*/ 225 h 301"/>
              <a:gd name="T34" fmla="*/ 191 w 256"/>
              <a:gd name="T35" fmla="*/ 225 h 301"/>
              <a:gd name="T36" fmla="*/ 186 w 256"/>
              <a:gd name="T37" fmla="*/ 232 h 301"/>
              <a:gd name="T38" fmla="*/ 188 w 256"/>
              <a:gd name="T39" fmla="*/ 230 h 301"/>
              <a:gd name="T40" fmla="*/ 185 w 256"/>
              <a:gd name="T41" fmla="*/ 232 h 301"/>
              <a:gd name="T42" fmla="*/ 185 w 256"/>
              <a:gd name="T43" fmla="*/ 233 h 301"/>
              <a:gd name="T44" fmla="*/ 180 w 256"/>
              <a:gd name="T45" fmla="*/ 236 h 301"/>
              <a:gd name="T46" fmla="*/ 180 w 256"/>
              <a:gd name="T47" fmla="*/ 236 h 301"/>
              <a:gd name="T48" fmla="*/ 180 w 256"/>
              <a:gd name="T49" fmla="*/ 236 h 301"/>
              <a:gd name="T50" fmla="*/ 178 w 256"/>
              <a:gd name="T51" fmla="*/ 237 h 301"/>
              <a:gd name="T52" fmla="*/ 179 w 256"/>
              <a:gd name="T53" fmla="*/ 236 h 301"/>
              <a:gd name="T54" fmla="*/ 169 w 256"/>
              <a:gd name="T55" fmla="*/ 239 h 301"/>
              <a:gd name="T56" fmla="*/ 165 w 256"/>
              <a:gd name="T57" fmla="*/ 241 h 301"/>
              <a:gd name="T58" fmla="*/ 157 w 256"/>
              <a:gd name="T59" fmla="*/ 242 h 301"/>
              <a:gd name="T60" fmla="*/ 133 w 256"/>
              <a:gd name="T61" fmla="*/ 244 h 301"/>
              <a:gd name="T62" fmla="*/ 127 w 256"/>
              <a:gd name="T63" fmla="*/ 244 h 301"/>
              <a:gd name="T64" fmla="*/ 138 w 256"/>
              <a:gd name="T65" fmla="*/ 226 h 301"/>
              <a:gd name="T66" fmla="*/ 150 w 256"/>
              <a:gd name="T67" fmla="*/ 181 h 301"/>
              <a:gd name="T68" fmla="*/ 108 w 256"/>
              <a:gd name="T69" fmla="*/ 152 h 301"/>
              <a:gd name="T70" fmla="*/ 72 w 256"/>
              <a:gd name="T71" fmla="*/ 178 h 301"/>
              <a:gd name="T72" fmla="*/ 50 w 256"/>
              <a:gd name="T73" fmla="*/ 206 h 301"/>
              <a:gd name="T74" fmla="*/ 29 w 256"/>
              <a:gd name="T75" fmla="*/ 233 h 301"/>
              <a:gd name="T76" fmla="*/ 3 w 256"/>
              <a:gd name="T77" fmla="*/ 268 h 301"/>
              <a:gd name="T78" fmla="*/ 0 w 256"/>
              <a:gd name="T79" fmla="*/ 277 h 301"/>
              <a:gd name="T80" fmla="*/ 84 w 256"/>
              <a:gd name="T81" fmla="*/ 26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 h="301">
                <a:moveTo>
                  <a:pt x="84" y="268"/>
                </a:moveTo>
                <a:cubicBezTo>
                  <a:pt x="121" y="290"/>
                  <a:pt x="135" y="301"/>
                  <a:pt x="181" y="290"/>
                </a:cubicBezTo>
                <a:cubicBezTo>
                  <a:pt x="223" y="279"/>
                  <a:pt x="244" y="255"/>
                  <a:pt x="250" y="213"/>
                </a:cubicBezTo>
                <a:cubicBezTo>
                  <a:pt x="256" y="169"/>
                  <a:pt x="238" y="135"/>
                  <a:pt x="217" y="99"/>
                </a:cubicBezTo>
                <a:cubicBezTo>
                  <a:pt x="204" y="77"/>
                  <a:pt x="174" y="31"/>
                  <a:pt x="173" y="0"/>
                </a:cubicBezTo>
                <a:cubicBezTo>
                  <a:pt x="173" y="0"/>
                  <a:pt x="172" y="1"/>
                  <a:pt x="171" y="1"/>
                </a:cubicBezTo>
                <a:cubicBezTo>
                  <a:pt x="145" y="19"/>
                  <a:pt x="137" y="53"/>
                  <a:pt x="153" y="80"/>
                </a:cubicBezTo>
                <a:cubicBezTo>
                  <a:pt x="162" y="94"/>
                  <a:pt x="170" y="107"/>
                  <a:pt x="177" y="120"/>
                </a:cubicBezTo>
                <a:cubicBezTo>
                  <a:pt x="179" y="124"/>
                  <a:pt x="181" y="127"/>
                  <a:pt x="182" y="131"/>
                </a:cubicBezTo>
                <a:cubicBezTo>
                  <a:pt x="183" y="131"/>
                  <a:pt x="183" y="132"/>
                  <a:pt x="183" y="133"/>
                </a:cubicBezTo>
                <a:cubicBezTo>
                  <a:pt x="187" y="139"/>
                  <a:pt x="189" y="146"/>
                  <a:pt x="192" y="153"/>
                </a:cubicBezTo>
                <a:cubicBezTo>
                  <a:pt x="194" y="160"/>
                  <a:pt x="196" y="167"/>
                  <a:pt x="198" y="175"/>
                </a:cubicBezTo>
                <a:cubicBezTo>
                  <a:pt x="198" y="175"/>
                  <a:pt x="198" y="175"/>
                  <a:pt x="199" y="176"/>
                </a:cubicBezTo>
                <a:cubicBezTo>
                  <a:pt x="199" y="179"/>
                  <a:pt x="199" y="183"/>
                  <a:pt x="200" y="186"/>
                </a:cubicBezTo>
                <a:cubicBezTo>
                  <a:pt x="200" y="190"/>
                  <a:pt x="199" y="193"/>
                  <a:pt x="200" y="197"/>
                </a:cubicBezTo>
                <a:cubicBezTo>
                  <a:pt x="199" y="200"/>
                  <a:pt x="195" y="213"/>
                  <a:pt x="195" y="216"/>
                </a:cubicBezTo>
                <a:cubicBezTo>
                  <a:pt x="194" y="219"/>
                  <a:pt x="192" y="222"/>
                  <a:pt x="191" y="225"/>
                </a:cubicBezTo>
                <a:cubicBezTo>
                  <a:pt x="191" y="225"/>
                  <a:pt x="191" y="225"/>
                  <a:pt x="191" y="225"/>
                </a:cubicBezTo>
                <a:cubicBezTo>
                  <a:pt x="189" y="228"/>
                  <a:pt x="187" y="230"/>
                  <a:pt x="186" y="232"/>
                </a:cubicBezTo>
                <a:cubicBezTo>
                  <a:pt x="187" y="231"/>
                  <a:pt x="188" y="230"/>
                  <a:pt x="188" y="230"/>
                </a:cubicBezTo>
                <a:cubicBezTo>
                  <a:pt x="188" y="230"/>
                  <a:pt x="187" y="231"/>
                  <a:pt x="185" y="232"/>
                </a:cubicBezTo>
                <a:cubicBezTo>
                  <a:pt x="183" y="235"/>
                  <a:pt x="183" y="234"/>
                  <a:pt x="185" y="233"/>
                </a:cubicBezTo>
                <a:cubicBezTo>
                  <a:pt x="183" y="234"/>
                  <a:pt x="181" y="235"/>
                  <a:pt x="180" y="236"/>
                </a:cubicBezTo>
                <a:cubicBezTo>
                  <a:pt x="183" y="235"/>
                  <a:pt x="187" y="234"/>
                  <a:pt x="180" y="236"/>
                </a:cubicBezTo>
                <a:cubicBezTo>
                  <a:pt x="180" y="236"/>
                  <a:pt x="180" y="236"/>
                  <a:pt x="180" y="236"/>
                </a:cubicBezTo>
                <a:cubicBezTo>
                  <a:pt x="179" y="237"/>
                  <a:pt x="178" y="237"/>
                  <a:pt x="178" y="237"/>
                </a:cubicBezTo>
                <a:cubicBezTo>
                  <a:pt x="178" y="237"/>
                  <a:pt x="178" y="237"/>
                  <a:pt x="179" y="236"/>
                </a:cubicBezTo>
                <a:cubicBezTo>
                  <a:pt x="176" y="238"/>
                  <a:pt x="173" y="239"/>
                  <a:pt x="169" y="239"/>
                </a:cubicBezTo>
                <a:cubicBezTo>
                  <a:pt x="167" y="240"/>
                  <a:pt x="166" y="240"/>
                  <a:pt x="165" y="241"/>
                </a:cubicBezTo>
                <a:cubicBezTo>
                  <a:pt x="162" y="241"/>
                  <a:pt x="160" y="241"/>
                  <a:pt x="157" y="242"/>
                </a:cubicBezTo>
                <a:cubicBezTo>
                  <a:pt x="149" y="243"/>
                  <a:pt x="141" y="244"/>
                  <a:pt x="133" y="244"/>
                </a:cubicBezTo>
                <a:cubicBezTo>
                  <a:pt x="131" y="244"/>
                  <a:pt x="129" y="244"/>
                  <a:pt x="127" y="244"/>
                </a:cubicBezTo>
                <a:cubicBezTo>
                  <a:pt x="130" y="238"/>
                  <a:pt x="134" y="232"/>
                  <a:pt x="138" y="226"/>
                </a:cubicBezTo>
                <a:cubicBezTo>
                  <a:pt x="145" y="212"/>
                  <a:pt x="152" y="197"/>
                  <a:pt x="150" y="181"/>
                </a:cubicBezTo>
                <a:cubicBezTo>
                  <a:pt x="147" y="160"/>
                  <a:pt x="129" y="146"/>
                  <a:pt x="108" y="152"/>
                </a:cubicBezTo>
                <a:cubicBezTo>
                  <a:pt x="93" y="156"/>
                  <a:pt x="82" y="167"/>
                  <a:pt x="72" y="178"/>
                </a:cubicBezTo>
                <a:cubicBezTo>
                  <a:pt x="65" y="187"/>
                  <a:pt x="57" y="196"/>
                  <a:pt x="50" y="206"/>
                </a:cubicBezTo>
                <a:cubicBezTo>
                  <a:pt x="43" y="215"/>
                  <a:pt x="36" y="224"/>
                  <a:pt x="29" y="233"/>
                </a:cubicBezTo>
                <a:cubicBezTo>
                  <a:pt x="20" y="244"/>
                  <a:pt x="10" y="255"/>
                  <a:pt x="3" y="268"/>
                </a:cubicBezTo>
                <a:cubicBezTo>
                  <a:pt x="1" y="271"/>
                  <a:pt x="0" y="274"/>
                  <a:pt x="0" y="277"/>
                </a:cubicBezTo>
                <a:cubicBezTo>
                  <a:pt x="26" y="258"/>
                  <a:pt x="52" y="249"/>
                  <a:pt x="84" y="268"/>
                </a:cubicBezTo>
                <a:close/>
              </a:path>
            </a:pathLst>
          </a:custGeom>
          <a:solidFill>
            <a:srgbClr val="00A6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35" name="Freeform 2671"/>
          <p:cNvSpPr>
            <a:spLocks/>
          </p:cNvSpPr>
          <p:nvPr userDrawn="1"/>
        </p:nvSpPr>
        <p:spPr bwMode="auto">
          <a:xfrm>
            <a:off x="7675201" y="4825487"/>
            <a:ext cx="26037" cy="33694"/>
          </a:xfrm>
          <a:custGeom>
            <a:avLst/>
            <a:gdLst>
              <a:gd name="T0" fmla="*/ 31 w 45"/>
              <a:gd name="T1" fmla="*/ 53 h 56"/>
              <a:gd name="T2" fmla="*/ 35 w 45"/>
              <a:gd name="T3" fmla="*/ 54 h 56"/>
              <a:gd name="T4" fmla="*/ 44 w 45"/>
              <a:gd name="T5" fmla="*/ 46 h 56"/>
              <a:gd name="T6" fmla="*/ 43 w 45"/>
              <a:gd name="T7" fmla="*/ 41 h 56"/>
              <a:gd name="T8" fmla="*/ 42 w 45"/>
              <a:gd name="T9" fmla="*/ 39 h 56"/>
              <a:gd name="T10" fmla="*/ 42 w 45"/>
              <a:gd name="T11" fmla="*/ 38 h 56"/>
              <a:gd name="T12" fmla="*/ 40 w 45"/>
              <a:gd name="T13" fmla="*/ 35 h 56"/>
              <a:gd name="T14" fmla="*/ 39 w 45"/>
              <a:gd name="T15" fmla="*/ 33 h 56"/>
              <a:gd name="T16" fmla="*/ 33 w 45"/>
              <a:gd name="T17" fmla="*/ 23 h 56"/>
              <a:gd name="T18" fmla="*/ 27 w 45"/>
              <a:gd name="T19" fmla="*/ 14 h 56"/>
              <a:gd name="T20" fmla="*/ 24 w 45"/>
              <a:gd name="T21" fmla="*/ 9 h 56"/>
              <a:gd name="T22" fmla="*/ 23 w 45"/>
              <a:gd name="T23" fmla="*/ 7 h 56"/>
              <a:gd name="T24" fmla="*/ 18 w 45"/>
              <a:gd name="T25" fmla="*/ 4 h 56"/>
              <a:gd name="T26" fmla="*/ 15 w 45"/>
              <a:gd name="T27" fmla="*/ 2 h 56"/>
              <a:gd name="T28" fmla="*/ 4 w 45"/>
              <a:gd name="T29" fmla="*/ 3 h 56"/>
              <a:gd name="T30" fmla="*/ 0 w 45"/>
              <a:gd name="T31" fmla="*/ 13 h 56"/>
              <a:gd name="T32" fmla="*/ 0 w 45"/>
              <a:gd name="T33" fmla="*/ 14 h 56"/>
              <a:gd name="T34" fmla="*/ 0 w 45"/>
              <a:gd name="T35" fmla="*/ 15 h 56"/>
              <a:gd name="T36" fmla="*/ 6 w 45"/>
              <a:gd name="T37" fmla="*/ 29 h 56"/>
              <a:gd name="T38" fmla="*/ 13 w 45"/>
              <a:gd name="T39" fmla="*/ 38 h 56"/>
              <a:gd name="T40" fmla="*/ 22 w 45"/>
              <a:gd name="T41" fmla="*/ 47 h 56"/>
              <a:gd name="T42" fmla="*/ 28 w 45"/>
              <a:gd name="T43" fmla="*/ 52 h 56"/>
              <a:gd name="T44" fmla="*/ 28 w 45"/>
              <a:gd name="T45" fmla="*/ 52 h 56"/>
              <a:gd name="T46" fmla="*/ 31 w 45"/>
              <a:gd name="T47"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 h="56">
                <a:moveTo>
                  <a:pt x="31" y="53"/>
                </a:moveTo>
                <a:cubicBezTo>
                  <a:pt x="32" y="54"/>
                  <a:pt x="33" y="54"/>
                  <a:pt x="35" y="54"/>
                </a:cubicBezTo>
                <a:cubicBezTo>
                  <a:pt x="39" y="56"/>
                  <a:pt x="45" y="50"/>
                  <a:pt x="44" y="46"/>
                </a:cubicBezTo>
                <a:cubicBezTo>
                  <a:pt x="44" y="44"/>
                  <a:pt x="44" y="43"/>
                  <a:pt x="43" y="41"/>
                </a:cubicBezTo>
                <a:cubicBezTo>
                  <a:pt x="43" y="41"/>
                  <a:pt x="42" y="40"/>
                  <a:pt x="42" y="39"/>
                </a:cubicBezTo>
                <a:cubicBezTo>
                  <a:pt x="42" y="39"/>
                  <a:pt x="42" y="38"/>
                  <a:pt x="42" y="38"/>
                </a:cubicBezTo>
                <a:cubicBezTo>
                  <a:pt x="41" y="37"/>
                  <a:pt x="41" y="36"/>
                  <a:pt x="40" y="35"/>
                </a:cubicBezTo>
                <a:cubicBezTo>
                  <a:pt x="40" y="34"/>
                  <a:pt x="39" y="34"/>
                  <a:pt x="39" y="33"/>
                </a:cubicBezTo>
                <a:cubicBezTo>
                  <a:pt x="37" y="30"/>
                  <a:pt x="35" y="27"/>
                  <a:pt x="33" y="23"/>
                </a:cubicBezTo>
                <a:cubicBezTo>
                  <a:pt x="31" y="20"/>
                  <a:pt x="29" y="17"/>
                  <a:pt x="27" y="14"/>
                </a:cubicBezTo>
                <a:cubicBezTo>
                  <a:pt x="26" y="13"/>
                  <a:pt x="25" y="11"/>
                  <a:pt x="24" y="9"/>
                </a:cubicBezTo>
                <a:cubicBezTo>
                  <a:pt x="24" y="9"/>
                  <a:pt x="23" y="8"/>
                  <a:pt x="23" y="7"/>
                </a:cubicBezTo>
                <a:cubicBezTo>
                  <a:pt x="21" y="6"/>
                  <a:pt x="20" y="4"/>
                  <a:pt x="18" y="4"/>
                </a:cubicBezTo>
                <a:cubicBezTo>
                  <a:pt x="17" y="3"/>
                  <a:pt x="16" y="2"/>
                  <a:pt x="15" y="2"/>
                </a:cubicBezTo>
                <a:cubicBezTo>
                  <a:pt x="12" y="0"/>
                  <a:pt x="7" y="1"/>
                  <a:pt x="4" y="3"/>
                </a:cubicBezTo>
                <a:cubicBezTo>
                  <a:pt x="1" y="5"/>
                  <a:pt x="0" y="9"/>
                  <a:pt x="0" y="13"/>
                </a:cubicBezTo>
                <a:cubicBezTo>
                  <a:pt x="0" y="10"/>
                  <a:pt x="0" y="11"/>
                  <a:pt x="0" y="14"/>
                </a:cubicBezTo>
                <a:cubicBezTo>
                  <a:pt x="0" y="15"/>
                  <a:pt x="0" y="15"/>
                  <a:pt x="0" y="15"/>
                </a:cubicBezTo>
                <a:cubicBezTo>
                  <a:pt x="0" y="20"/>
                  <a:pt x="3" y="25"/>
                  <a:pt x="6" y="29"/>
                </a:cubicBezTo>
                <a:cubicBezTo>
                  <a:pt x="8" y="32"/>
                  <a:pt x="11" y="35"/>
                  <a:pt x="13" y="38"/>
                </a:cubicBezTo>
                <a:cubicBezTo>
                  <a:pt x="16" y="41"/>
                  <a:pt x="19" y="44"/>
                  <a:pt x="22" y="47"/>
                </a:cubicBezTo>
                <a:cubicBezTo>
                  <a:pt x="24" y="49"/>
                  <a:pt x="26" y="51"/>
                  <a:pt x="28" y="52"/>
                </a:cubicBezTo>
                <a:cubicBezTo>
                  <a:pt x="28" y="52"/>
                  <a:pt x="28" y="52"/>
                  <a:pt x="28" y="52"/>
                </a:cubicBezTo>
                <a:cubicBezTo>
                  <a:pt x="29" y="52"/>
                  <a:pt x="30" y="53"/>
                  <a:pt x="31"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36" name="Freeform 2672"/>
          <p:cNvSpPr>
            <a:spLocks/>
          </p:cNvSpPr>
          <p:nvPr userDrawn="1"/>
        </p:nvSpPr>
        <p:spPr bwMode="auto">
          <a:xfrm>
            <a:off x="7649165" y="4788731"/>
            <a:ext cx="19911" cy="26037"/>
          </a:xfrm>
          <a:custGeom>
            <a:avLst/>
            <a:gdLst>
              <a:gd name="T0" fmla="*/ 27 w 33"/>
              <a:gd name="T1" fmla="*/ 43 h 44"/>
              <a:gd name="T2" fmla="*/ 31 w 33"/>
              <a:gd name="T3" fmla="*/ 39 h 44"/>
              <a:gd name="T4" fmla="*/ 32 w 33"/>
              <a:gd name="T5" fmla="*/ 33 h 44"/>
              <a:gd name="T6" fmla="*/ 32 w 33"/>
              <a:gd name="T7" fmla="*/ 31 h 44"/>
              <a:gd name="T8" fmla="*/ 32 w 33"/>
              <a:gd name="T9" fmla="*/ 34 h 44"/>
              <a:gd name="T10" fmla="*/ 28 w 33"/>
              <a:gd name="T11" fmla="*/ 17 h 44"/>
              <a:gd name="T12" fmla="*/ 26 w 33"/>
              <a:gd name="T13" fmla="*/ 11 h 44"/>
              <a:gd name="T14" fmla="*/ 23 w 33"/>
              <a:gd name="T15" fmla="*/ 6 h 44"/>
              <a:gd name="T16" fmla="*/ 19 w 33"/>
              <a:gd name="T17" fmla="*/ 2 h 44"/>
              <a:gd name="T18" fmla="*/ 14 w 33"/>
              <a:gd name="T19" fmla="*/ 0 h 44"/>
              <a:gd name="T20" fmla="*/ 7 w 33"/>
              <a:gd name="T21" fmla="*/ 1 h 44"/>
              <a:gd name="T22" fmla="*/ 2 w 33"/>
              <a:gd name="T23" fmla="*/ 6 h 44"/>
              <a:gd name="T24" fmla="*/ 3 w 33"/>
              <a:gd name="T25" fmla="*/ 20 h 44"/>
              <a:gd name="T26" fmla="*/ 6 w 33"/>
              <a:gd name="T27" fmla="*/ 28 h 44"/>
              <a:gd name="T28" fmla="*/ 9 w 33"/>
              <a:gd name="T29" fmla="*/ 32 h 44"/>
              <a:gd name="T30" fmla="*/ 10 w 33"/>
              <a:gd name="T31" fmla="*/ 35 h 44"/>
              <a:gd name="T32" fmla="*/ 13 w 33"/>
              <a:gd name="T33" fmla="*/ 38 h 44"/>
              <a:gd name="T34" fmla="*/ 17 w 33"/>
              <a:gd name="T35" fmla="*/ 42 h 44"/>
              <a:gd name="T36" fmla="*/ 27 w 33"/>
              <a:gd name="T37"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44">
                <a:moveTo>
                  <a:pt x="27" y="43"/>
                </a:moveTo>
                <a:cubicBezTo>
                  <a:pt x="29" y="42"/>
                  <a:pt x="30" y="41"/>
                  <a:pt x="31" y="39"/>
                </a:cubicBezTo>
                <a:cubicBezTo>
                  <a:pt x="32" y="37"/>
                  <a:pt x="32" y="36"/>
                  <a:pt x="32" y="33"/>
                </a:cubicBezTo>
                <a:cubicBezTo>
                  <a:pt x="32" y="33"/>
                  <a:pt x="32" y="32"/>
                  <a:pt x="32" y="31"/>
                </a:cubicBezTo>
                <a:lnTo>
                  <a:pt x="32" y="34"/>
                </a:lnTo>
                <a:cubicBezTo>
                  <a:pt x="33" y="28"/>
                  <a:pt x="31" y="22"/>
                  <a:pt x="28" y="17"/>
                </a:cubicBezTo>
                <a:cubicBezTo>
                  <a:pt x="27" y="15"/>
                  <a:pt x="27" y="13"/>
                  <a:pt x="26" y="11"/>
                </a:cubicBezTo>
                <a:cubicBezTo>
                  <a:pt x="25" y="9"/>
                  <a:pt x="24" y="7"/>
                  <a:pt x="23" y="6"/>
                </a:cubicBezTo>
                <a:cubicBezTo>
                  <a:pt x="22" y="4"/>
                  <a:pt x="21" y="3"/>
                  <a:pt x="19" y="2"/>
                </a:cubicBezTo>
                <a:cubicBezTo>
                  <a:pt x="17" y="1"/>
                  <a:pt x="16" y="0"/>
                  <a:pt x="14" y="0"/>
                </a:cubicBezTo>
                <a:cubicBezTo>
                  <a:pt x="11" y="0"/>
                  <a:pt x="9" y="0"/>
                  <a:pt x="7" y="1"/>
                </a:cubicBezTo>
                <a:cubicBezTo>
                  <a:pt x="5" y="2"/>
                  <a:pt x="3" y="4"/>
                  <a:pt x="2" y="6"/>
                </a:cubicBezTo>
                <a:cubicBezTo>
                  <a:pt x="0" y="11"/>
                  <a:pt x="1" y="16"/>
                  <a:pt x="3" y="20"/>
                </a:cubicBezTo>
                <a:cubicBezTo>
                  <a:pt x="4" y="23"/>
                  <a:pt x="5" y="25"/>
                  <a:pt x="6" y="28"/>
                </a:cubicBezTo>
                <a:cubicBezTo>
                  <a:pt x="7" y="29"/>
                  <a:pt x="8" y="31"/>
                  <a:pt x="9" y="32"/>
                </a:cubicBezTo>
                <a:cubicBezTo>
                  <a:pt x="9" y="33"/>
                  <a:pt x="10" y="34"/>
                  <a:pt x="10" y="35"/>
                </a:cubicBezTo>
                <a:cubicBezTo>
                  <a:pt x="11" y="36"/>
                  <a:pt x="12" y="37"/>
                  <a:pt x="13" y="38"/>
                </a:cubicBezTo>
                <a:cubicBezTo>
                  <a:pt x="14" y="39"/>
                  <a:pt x="15" y="40"/>
                  <a:pt x="17" y="42"/>
                </a:cubicBezTo>
                <a:cubicBezTo>
                  <a:pt x="20" y="44"/>
                  <a:pt x="24" y="44"/>
                  <a:pt x="27" y="4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37" name="Freeform 2673"/>
          <p:cNvSpPr>
            <a:spLocks/>
          </p:cNvSpPr>
          <p:nvPr userDrawn="1"/>
        </p:nvSpPr>
        <p:spPr bwMode="auto">
          <a:xfrm>
            <a:off x="7379612" y="4647828"/>
            <a:ext cx="234328" cy="214417"/>
          </a:xfrm>
          <a:custGeom>
            <a:avLst/>
            <a:gdLst>
              <a:gd name="T0" fmla="*/ 1 w 393"/>
              <a:gd name="T1" fmla="*/ 56 h 363"/>
              <a:gd name="T2" fmla="*/ 2 w 393"/>
              <a:gd name="T3" fmla="*/ 73 h 363"/>
              <a:gd name="T4" fmla="*/ 17 w 393"/>
              <a:gd name="T5" fmla="*/ 94 h 363"/>
              <a:gd name="T6" fmla="*/ 9 w 393"/>
              <a:gd name="T7" fmla="*/ 86 h 363"/>
              <a:gd name="T8" fmla="*/ 41 w 393"/>
              <a:gd name="T9" fmla="*/ 103 h 363"/>
              <a:gd name="T10" fmla="*/ 54 w 393"/>
              <a:gd name="T11" fmla="*/ 104 h 363"/>
              <a:gd name="T12" fmla="*/ 66 w 393"/>
              <a:gd name="T13" fmla="*/ 104 h 363"/>
              <a:gd name="T14" fmla="*/ 70 w 393"/>
              <a:gd name="T15" fmla="*/ 103 h 363"/>
              <a:gd name="T16" fmla="*/ 67 w 393"/>
              <a:gd name="T17" fmla="*/ 110 h 363"/>
              <a:gd name="T18" fmla="*/ 51 w 393"/>
              <a:gd name="T19" fmla="*/ 175 h 363"/>
              <a:gd name="T20" fmla="*/ 98 w 393"/>
              <a:gd name="T21" fmla="*/ 304 h 363"/>
              <a:gd name="T22" fmla="*/ 216 w 393"/>
              <a:gd name="T23" fmla="*/ 358 h 363"/>
              <a:gd name="T24" fmla="*/ 339 w 393"/>
              <a:gd name="T25" fmla="*/ 348 h 363"/>
              <a:gd name="T26" fmla="*/ 387 w 393"/>
              <a:gd name="T27" fmla="*/ 283 h 363"/>
              <a:gd name="T28" fmla="*/ 321 w 393"/>
              <a:gd name="T29" fmla="*/ 235 h 363"/>
              <a:gd name="T30" fmla="*/ 275 w 393"/>
              <a:gd name="T31" fmla="*/ 240 h 363"/>
              <a:gd name="T32" fmla="*/ 264 w 393"/>
              <a:gd name="T33" fmla="*/ 241 h 363"/>
              <a:gd name="T34" fmla="*/ 262 w 393"/>
              <a:gd name="T35" fmla="*/ 241 h 363"/>
              <a:gd name="T36" fmla="*/ 240 w 393"/>
              <a:gd name="T37" fmla="*/ 241 h 363"/>
              <a:gd name="T38" fmla="*/ 217 w 393"/>
              <a:gd name="T39" fmla="*/ 238 h 363"/>
              <a:gd name="T40" fmla="*/ 216 w 393"/>
              <a:gd name="T41" fmla="*/ 238 h 363"/>
              <a:gd name="T42" fmla="*/ 206 w 393"/>
              <a:gd name="T43" fmla="*/ 235 h 363"/>
              <a:gd name="T44" fmla="*/ 196 w 393"/>
              <a:gd name="T45" fmla="*/ 230 h 363"/>
              <a:gd name="T46" fmla="*/ 180 w 393"/>
              <a:gd name="T47" fmla="*/ 218 h 363"/>
              <a:gd name="T48" fmla="*/ 174 w 393"/>
              <a:gd name="T49" fmla="*/ 211 h 363"/>
              <a:gd name="T50" fmla="*/ 174 w 393"/>
              <a:gd name="T51" fmla="*/ 211 h 363"/>
              <a:gd name="T52" fmla="*/ 170 w 393"/>
              <a:gd name="T53" fmla="*/ 204 h 363"/>
              <a:gd name="T54" fmla="*/ 170 w 393"/>
              <a:gd name="T55" fmla="*/ 207 h 363"/>
              <a:gd name="T56" fmla="*/ 169 w 393"/>
              <a:gd name="T57" fmla="*/ 203 h 363"/>
              <a:gd name="T58" fmla="*/ 169 w 393"/>
              <a:gd name="T59" fmla="*/ 202 h 363"/>
              <a:gd name="T60" fmla="*/ 168 w 393"/>
              <a:gd name="T61" fmla="*/ 197 h 363"/>
              <a:gd name="T62" fmla="*/ 168 w 393"/>
              <a:gd name="T63" fmla="*/ 197 h 363"/>
              <a:gd name="T64" fmla="*/ 168 w 393"/>
              <a:gd name="T65" fmla="*/ 196 h 363"/>
              <a:gd name="T66" fmla="*/ 168 w 393"/>
              <a:gd name="T67" fmla="*/ 194 h 363"/>
              <a:gd name="T68" fmla="*/ 168 w 393"/>
              <a:gd name="T69" fmla="*/ 195 h 363"/>
              <a:gd name="T70" fmla="*/ 169 w 393"/>
              <a:gd name="T71" fmla="*/ 185 h 363"/>
              <a:gd name="T72" fmla="*/ 170 w 393"/>
              <a:gd name="T73" fmla="*/ 181 h 363"/>
              <a:gd name="T74" fmla="*/ 172 w 393"/>
              <a:gd name="T75" fmla="*/ 173 h 363"/>
              <a:gd name="T76" fmla="*/ 180 w 393"/>
              <a:gd name="T77" fmla="*/ 150 h 363"/>
              <a:gd name="T78" fmla="*/ 182 w 393"/>
              <a:gd name="T79" fmla="*/ 144 h 363"/>
              <a:gd name="T80" fmla="*/ 195 w 393"/>
              <a:gd name="T81" fmla="*/ 162 h 363"/>
              <a:gd name="T82" fmla="*/ 231 w 393"/>
              <a:gd name="T83" fmla="*/ 191 h 363"/>
              <a:gd name="T84" fmla="*/ 274 w 393"/>
              <a:gd name="T85" fmla="*/ 165 h 363"/>
              <a:gd name="T86" fmla="*/ 264 w 393"/>
              <a:gd name="T87" fmla="*/ 121 h 363"/>
              <a:gd name="T88" fmla="*/ 248 w 393"/>
              <a:gd name="T89" fmla="*/ 90 h 363"/>
              <a:gd name="T90" fmla="*/ 232 w 393"/>
              <a:gd name="T91" fmla="*/ 60 h 363"/>
              <a:gd name="T92" fmla="*/ 210 w 393"/>
              <a:gd name="T93" fmla="*/ 21 h 363"/>
              <a:gd name="T94" fmla="*/ 189 w 393"/>
              <a:gd name="T95" fmla="*/ 7 h 363"/>
              <a:gd name="T96" fmla="*/ 185 w 393"/>
              <a:gd name="T97" fmla="*/ 6 h 363"/>
              <a:gd name="T98" fmla="*/ 176 w 393"/>
              <a:gd name="T99" fmla="*/ 3 h 363"/>
              <a:gd name="T100" fmla="*/ 147 w 393"/>
              <a:gd name="T101" fmla="*/ 1 h 363"/>
              <a:gd name="T102" fmla="*/ 126 w 393"/>
              <a:gd name="T103" fmla="*/ 3 h 363"/>
              <a:gd name="T104" fmla="*/ 83 w 393"/>
              <a:gd name="T105" fmla="*/ 7 h 363"/>
              <a:gd name="T106" fmla="*/ 62 w 393"/>
              <a:gd name="T107" fmla="*/ 10 h 363"/>
              <a:gd name="T108" fmla="*/ 32 w 393"/>
              <a:gd name="T109" fmla="*/ 17 h 363"/>
              <a:gd name="T110" fmla="*/ 1 w 393"/>
              <a:gd name="T111" fmla="*/ 56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3" h="363">
                <a:moveTo>
                  <a:pt x="1" y="56"/>
                </a:moveTo>
                <a:cubicBezTo>
                  <a:pt x="0" y="62"/>
                  <a:pt x="1" y="67"/>
                  <a:pt x="2" y="73"/>
                </a:cubicBezTo>
                <a:cubicBezTo>
                  <a:pt x="5" y="82"/>
                  <a:pt x="10" y="87"/>
                  <a:pt x="17" y="94"/>
                </a:cubicBezTo>
                <a:cubicBezTo>
                  <a:pt x="15" y="91"/>
                  <a:pt x="12" y="89"/>
                  <a:pt x="9" y="86"/>
                </a:cubicBezTo>
                <a:cubicBezTo>
                  <a:pt x="18" y="98"/>
                  <a:pt x="29" y="100"/>
                  <a:pt x="41" y="103"/>
                </a:cubicBezTo>
                <a:cubicBezTo>
                  <a:pt x="45" y="104"/>
                  <a:pt x="49" y="104"/>
                  <a:pt x="54" y="104"/>
                </a:cubicBezTo>
                <a:cubicBezTo>
                  <a:pt x="58" y="104"/>
                  <a:pt x="62" y="104"/>
                  <a:pt x="66" y="104"/>
                </a:cubicBezTo>
                <a:cubicBezTo>
                  <a:pt x="67" y="104"/>
                  <a:pt x="68" y="103"/>
                  <a:pt x="70" y="103"/>
                </a:cubicBezTo>
                <a:cubicBezTo>
                  <a:pt x="69" y="106"/>
                  <a:pt x="68" y="108"/>
                  <a:pt x="67" y="110"/>
                </a:cubicBezTo>
                <a:cubicBezTo>
                  <a:pt x="60" y="131"/>
                  <a:pt x="53" y="153"/>
                  <a:pt x="51" y="175"/>
                </a:cubicBezTo>
                <a:cubicBezTo>
                  <a:pt x="44" y="224"/>
                  <a:pt x="63" y="271"/>
                  <a:pt x="98" y="304"/>
                </a:cubicBezTo>
                <a:cubicBezTo>
                  <a:pt x="131" y="335"/>
                  <a:pt x="171" y="352"/>
                  <a:pt x="216" y="358"/>
                </a:cubicBezTo>
                <a:cubicBezTo>
                  <a:pt x="257" y="363"/>
                  <a:pt x="298" y="356"/>
                  <a:pt x="339" y="348"/>
                </a:cubicBezTo>
                <a:cubicBezTo>
                  <a:pt x="368" y="343"/>
                  <a:pt x="393" y="314"/>
                  <a:pt x="387" y="283"/>
                </a:cubicBezTo>
                <a:cubicBezTo>
                  <a:pt x="381" y="252"/>
                  <a:pt x="353" y="231"/>
                  <a:pt x="321" y="235"/>
                </a:cubicBezTo>
                <a:cubicBezTo>
                  <a:pt x="306" y="237"/>
                  <a:pt x="291" y="239"/>
                  <a:pt x="275" y="240"/>
                </a:cubicBezTo>
                <a:cubicBezTo>
                  <a:pt x="271" y="241"/>
                  <a:pt x="267" y="241"/>
                  <a:pt x="264" y="241"/>
                </a:cubicBezTo>
                <a:cubicBezTo>
                  <a:pt x="263" y="241"/>
                  <a:pt x="262" y="241"/>
                  <a:pt x="262" y="241"/>
                </a:cubicBezTo>
                <a:cubicBezTo>
                  <a:pt x="255" y="242"/>
                  <a:pt x="246" y="241"/>
                  <a:pt x="240" y="241"/>
                </a:cubicBezTo>
                <a:cubicBezTo>
                  <a:pt x="232" y="240"/>
                  <a:pt x="224" y="239"/>
                  <a:pt x="217" y="238"/>
                </a:cubicBezTo>
                <a:cubicBezTo>
                  <a:pt x="216" y="238"/>
                  <a:pt x="216" y="238"/>
                  <a:pt x="216" y="238"/>
                </a:cubicBezTo>
                <a:cubicBezTo>
                  <a:pt x="213" y="237"/>
                  <a:pt x="209" y="236"/>
                  <a:pt x="206" y="235"/>
                </a:cubicBezTo>
                <a:cubicBezTo>
                  <a:pt x="203" y="233"/>
                  <a:pt x="200" y="232"/>
                  <a:pt x="196" y="230"/>
                </a:cubicBezTo>
                <a:cubicBezTo>
                  <a:pt x="193" y="228"/>
                  <a:pt x="183" y="219"/>
                  <a:pt x="180" y="218"/>
                </a:cubicBezTo>
                <a:cubicBezTo>
                  <a:pt x="178" y="216"/>
                  <a:pt x="176" y="214"/>
                  <a:pt x="174" y="211"/>
                </a:cubicBezTo>
                <a:cubicBezTo>
                  <a:pt x="174" y="211"/>
                  <a:pt x="174" y="211"/>
                  <a:pt x="174" y="211"/>
                </a:cubicBezTo>
                <a:cubicBezTo>
                  <a:pt x="172" y="208"/>
                  <a:pt x="171" y="206"/>
                  <a:pt x="170" y="204"/>
                </a:cubicBezTo>
                <a:cubicBezTo>
                  <a:pt x="170" y="205"/>
                  <a:pt x="170" y="206"/>
                  <a:pt x="170" y="207"/>
                </a:cubicBezTo>
                <a:cubicBezTo>
                  <a:pt x="170" y="207"/>
                  <a:pt x="170" y="205"/>
                  <a:pt x="169" y="203"/>
                </a:cubicBezTo>
                <a:cubicBezTo>
                  <a:pt x="168" y="199"/>
                  <a:pt x="168" y="200"/>
                  <a:pt x="169" y="202"/>
                </a:cubicBezTo>
                <a:cubicBezTo>
                  <a:pt x="169" y="200"/>
                  <a:pt x="168" y="198"/>
                  <a:pt x="168" y="197"/>
                </a:cubicBezTo>
                <a:cubicBezTo>
                  <a:pt x="168" y="200"/>
                  <a:pt x="167" y="204"/>
                  <a:pt x="168" y="197"/>
                </a:cubicBezTo>
                <a:cubicBezTo>
                  <a:pt x="168" y="196"/>
                  <a:pt x="168" y="196"/>
                  <a:pt x="168" y="196"/>
                </a:cubicBezTo>
                <a:cubicBezTo>
                  <a:pt x="168" y="195"/>
                  <a:pt x="168" y="194"/>
                  <a:pt x="168" y="194"/>
                </a:cubicBezTo>
                <a:cubicBezTo>
                  <a:pt x="168" y="194"/>
                  <a:pt x="168" y="195"/>
                  <a:pt x="168" y="195"/>
                </a:cubicBezTo>
                <a:cubicBezTo>
                  <a:pt x="169" y="192"/>
                  <a:pt x="169" y="189"/>
                  <a:pt x="169" y="185"/>
                </a:cubicBezTo>
                <a:cubicBezTo>
                  <a:pt x="170" y="183"/>
                  <a:pt x="170" y="182"/>
                  <a:pt x="170" y="181"/>
                </a:cubicBezTo>
                <a:cubicBezTo>
                  <a:pt x="171" y="178"/>
                  <a:pt x="171" y="176"/>
                  <a:pt x="172" y="173"/>
                </a:cubicBezTo>
                <a:cubicBezTo>
                  <a:pt x="174" y="165"/>
                  <a:pt x="177" y="157"/>
                  <a:pt x="180" y="150"/>
                </a:cubicBezTo>
                <a:cubicBezTo>
                  <a:pt x="180" y="148"/>
                  <a:pt x="181" y="146"/>
                  <a:pt x="182" y="144"/>
                </a:cubicBezTo>
                <a:cubicBezTo>
                  <a:pt x="186" y="150"/>
                  <a:pt x="190" y="156"/>
                  <a:pt x="195" y="162"/>
                </a:cubicBezTo>
                <a:cubicBezTo>
                  <a:pt x="204" y="174"/>
                  <a:pt x="216" y="187"/>
                  <a:pt x="231" y="191"/>
                </a:cubicBezTo>
                <a:cubicBezTo>
                  <a:pt x="251" y="197"/>
                  <a:pt x="271" y="186"/>
                  <a:pt x="274" y="165"/>
                </a:cubicBezTo>
                <a:cubicBezTo>
                  <a:pt x="276" y="149"/>
                  <a:pt x="271" y="134"/>
                  <a:pt x="264" y="121"/>
                </a:cubicBezTo>
                <a:cubicBezTo>
                  <a:pt x="259" y="111"/>
                  <a:pt x="254" y="100"/>
                  <a:pt x="248" y="90"/>
                </a:cubicBezTo>
                <a:cubicBezTo>
                  <a:pt x="243" y="80"/>
                  <a:pt x="237" y="70"/>
                  <a:pt x="232" y="60"/>
                </a:cubicBezTo>
                <a:cubicBezTo>
                  <a:pt x="225" y="47"/>
                  <a:pt x="219" y="33"/>
                  <a:pt x="210" y="21"/>
                </a:cubicBezTo>
                <a:cubicBezTo>
                  <a:pt x="204" y="14"/>
                  <a:pt x="197" y="10"/>
                  <a:pt x="189" y="7"/>
                </a:cubicBezTo>
                <a:cubicBezTo>
                  <a:pt x="188" y="7"/>
                  <a:pt x="186" y="6"/>
                  <a:pt x="185" y="6"/>
                </a:cubicBezTo>
                <a:cubicBezTo>
                  <a:pt x="182" y="5"/>
                  <a:pt x="179" y="4"/>
                  <a:pt x="176" y="3"/>
                </a:cubicBezTo>
                <a:cubicBezTo>
                  <a:pt x="166" y="0"/>
                  <a:pt x="158" y="0"/>
                  <a:pt x="147" y="1"/>
                </a:cubicBezTo>
                <a:lnTo>
                  <a:pt x="126" y="3"/>
                </a:lnTo>
                <a:cubicBezTo>
                  <a:pt x="112" y="4"/>
                  <a:pt x="97" y="6"/>
                  <a:pt x="83" y="7"/>
                </a:cubicBezTo>
                <a:cubicBezTo>
                  <a:pt x="76" y="8"/>
                  <a:pt x="69" y="9"/>
                  <a:pt x="62" y="10"/>
                </a:cubicBezTo>
                <a:cubicBezTo>
                  <a:pt x="52" y="12"/>
                  <a:pt x="41" y="13"/>
                  <a:pt x="32" y="17"/>
                </a:cubicBezTo>
                <a:cubicBezTo>
                  <a:pt x="16" y="25"/>
                  <a:pt x="3" y="37"/>
                  <a:pt x="1" y="56"/>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38" name="Freeform 2674"/>
          <p:cNvSpPr>
            <a:spLocks/>
          </p:cNvSpPr>
          <p:nvPr userDrawn="1"/>
        </p:nvSpPr>
        <p:spPr bwMode="auto">
          <a:xfrm>
            <a:off x="7397991" y="4707557"/>
            <a:ext cx="7658" cy="1532"/>
          </a:xfrm>
          <a:custGeom>
            <a:avLst/>
            <a:gdLst>
              <a:gd name="T0" fmla="*/ 11 w 11"/>
              <a:gd name="T1" fmla="*/ 2 h 2"/>
              <a:gd name="T2" fmla="*/ 9 w 11"/>
              <a:gd name="T3" fmla="*/ 2 h 2"/>
              <a:gd name="T4" fmla="*/ 0 w 11"/>
              <a:gd name="T5" fmla="*/ 0 h 2"/>
              <a:gd name="T6" fmla="*/ 11 w 11"/>
              <a:gd name="T7" fmla="*/ 2 h 2"/>
            </a:gdLst>
            <a:ahLst/>
            <a:cxnLst>
              <a:cxn ang="0">
                <a:pos x="T0" y="T1"/>
              </a:cxn>
              <a:cxn ang="0">
                <a:pos x="T2" y="T3"/>
              </a:cxn>
              <a:cxn ang="0">
                <a:pos x="T4" y="T5"/>
              </a:cxn>
              <a:cxn ang="0">
                <a:pos x="T6" y="T7"/>
              </a:cxn>
            </a:cxnLst>
            <a:rect l="0" t="0" r="r" b="b"/>
            <a:pathLst>
              <a:path w="11" h="2">
                <a:moveTo>
                  <a:pt x="11" y="2"/>
                </a:moveTo>
                <a:cubicBezTo>
                  <a:pt x="10" y="2"/>
                  <a:pt x="9" y="2"/>
                  <a:pt x="9" y="2"/>
                </a:cubicBezTo>
                <a:cubicBezTo>
                  <a:pt x="6" y="1"/>
                  <a:pt x="3" y="1"/>
                  <a:pt x="0" y="0"/>
                </a:cubicBezTo>
                <a:cubicBezTo>
                  <a:pt x="3" y="1"/>
                  <a:pt x="7" y="2"/>
                  <a:pt x="11" y="2"/>
                </a:cubicBezTo>
                <a:close/>
              </a:path>
            </a:pathLst>
          </a:custGeom>
          <a:solidFill>
            <a:srgbClr val="E42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39" name="Freeform 2675"/>
          <p:cNvSpPr>
            <a:spLocks/>
          </p:cNvSpPr>
          <p:nvPr userDrawn="1"/>
        </p:nvSpPr>
        <p:spPr bwMode="auto">
          <a:xfrm>
            <a:off x="7479161" y="4762693"/>
            <a:ext cx="0" cy="1532"/>
          </a:xfrm>
          <a:custGeom>
            <a:avLst/>
            <a:gdLst>
              <a:gd name="T0" fmla="*/ 2 h 2"/>
              <a:gd name="T1" fmla="*/ 0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0"/>
                </a:cubicBezTo>
                <a:cubicBezTo>
                  <a:pt x="0" y="1"/>
                  <a:pt x="0" y="1"/>
                  <a:pt x="0" y="1"/>
                </a:cubicBezTo>
                <a:cubicBezTo>
                  <a:pt x="0" y="1"/>
                  <a:pt x="0" y="1"/>
                  <a:pt x="0" y="2"/>
                </a:cubicBezTo>
                <a:close/>
              </a:path>
            </a:pathLst>
          </a:custGeom>
          <a:solidFill>
            <a:srgbClr val="E42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40" name="Freeform 2676"/>
          <p:cNvSpPr>
            <a:spLocks/>
          </p:cNvSpPr>
          <p:nvPr userDrawn="1"/>
        </p:nvSpPr>
        <p:spPr bwMode="auto">
          <a:xfrm>
            <a:off x="7480694" y="4767288"/>
            <a:ext cx="0" cy="1532"/>
          </a:xfrm>
          <a:custGeom>
            <a:avLst/>
            <a:gdLst>
              <a:gd name="T0" fmla="*/ 1 w 1"/>
              <a:gd name="T1" fmla="*/ 1 h 2"/>
              <a:gd name="T2" fmla="*/ 1 w 1"/>
              <a:gd name="T3" fmla="*/ 2 h 2"/>
              <a:gd name="T4" fmla="*/ 0 w 1"/>
              <a:gd name="T5" fmla="*/ 0 h 2"/>
              <a:gd name="T6" fmla="*/ 0 w 1"/>
              <a:gd name="T7" fmla="*/ 1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1" y="1"/>
                  <a:pt x="1" y="2"/>
                  <a:pt x="1" y="2"/>
                </a:cubicBezTo>
                <a:cubicBezTo>
                  <a:pt x="1" y="1"/>
                  <a:pt x="0" y="1"/>
                  <a:pt x="0" y="0"/>
                </a:cubicBezTo>
                <a:cubicBezTo>
                  <a:pt x="0" y="0"/>
                  <a:pt x="0" y="1"/>
                  <a:pt x="0" y="1"/>
                </a:cubicBezTo>
                <a:cubicBezTo>
                  <a:pt x="0" y="1"/>
                  <a:pt x="1" y="1"/>
                  <a:pt x="1" y="1"/>
                </a:cubicBezTo>
                <a:close/>
              </a:path>
            </a:pathLst>
          </a:custGeom>
          <a:solidFill>
            <a:srgbClr val="E42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41" name="Freeform 2677"/>
          <p:cNvSpPr>
            <a:spLocks/>
          </p:cNvSpPr>
          <p:nvPr userDrawn="1"/>
        </p:nvSpPr>
        <p:spPr bwMode="auto">
          <a:xfrm>
            <a:off x="7479161" y="4762693"/>
            <a:ext cx="0" cy="1532"/>
          </a:xfrm>
          <a:custGeom>
            <a:avLst/>
            <a:gdLst>
              <a:gd name="T0" fmla="*/ 2 h 2"/>
              <a:gd name="T1" fmla="*/ 0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0"/>
                </a:cubicBezTo>
                <a:cubicBezTo>
                  <a:pt x="0" y="1"/>
                  <a:pt x="0" y="1"/>
                  <a:pt x="0" y="1"/>
                </a:cubicBezTo>
                <a:cubicBezTo>
                  <a:pt x="0" y="1"/>
                  <a:pt x="0" y="1"/>
                  <a:pt x="0" y="2"/>
                </a:cubicBezTo>
                <a:close/>
              </a:path>
            </a:pathLst>
          </a:custGeom>
          <a:solidFill>
            <a:srgbClr val="E42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42" name="Freeform 2678"/>
          <p:cNvSpPr>
            <a:spLocks/>
          </p:cNvSpPr>
          <p:nvPr userDrawn="1"/>
        </p:nvSpPr>
        <p:spPr bwMode="auto">
          <a:xfrm>
            <a:off x="7480694" y="4767288"/>
            <a:ext cx="0" cy="1532"/>
          </a:xfrm>
          <a:custGeom>
            <a:avLst/>
            <a:gdLst>
              <a:gd name="T0" fmla="*/ 1 w 1"/>
              <a:gd name="T1" fmla="*/ 1 h 2"/>
              <a:gd name="T2" fmla="*/ 1 w 1"/>
              <a:gd name="T3" fmla="*/ 2 h 2"/>
              <a:gd name="T4" fmla="*/ 0 w 1"/>
              <a:gd name="T5" fmla="*/ 0 h 2"/>
              <a:gd name="T6" fmla="*/ 0 w 1"/>
              <a:gd name="T7" fmla="*/ 1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1" y="1"/>
                  <a:pt x="1" y="2"/>
                  <a:pt x="1" y="2"/>
                </a:cubicBezTo>
                <a:cubicBezTo>
                  <a:pt x="1" y="1"/>
                  <a:pt x="0" y="1"/>
                  <a:pt x="0" y="0"/>
                </a:cubicBezTo>
                <a:cubicBezTo>
                  <a:pt x="0" y="0"/>
                  <a:pt x="0" y="1"/>
                  <a:pt x="0" y="1"/>
                </a:cubicBezTo>
                <a:cubicBezTo>
                  <a:pt x="0" y="1"/>
                  <a:pt x="1" y="1"/>
                  <a:pt x="1" y="1"/>
                </a:cubicBezTo>
                <a:close/>
              </a:path>
            </a:pathLst>
          </a:custGeom>
          <a:solidFill>
            <a:srgbClr val="E42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43" name="Freeform 2679"/>
          <p:cNvSpPr>
            <a:spLocks/>
          </p:cNvSpPr>
          <p:nvPr userDrawn="1"/>
        </p:nvSpPr>
        <p:spPr bwMode="auto">
          <a:xfrm>
            <a:off x="7445467" y="4655484"/>
            <a:ext cx="165408" cy="165408"/>
          </a:xfrm>
          <a:custGeom>
            <a:avLst/>
            <a:gdLst>
              <a:gd name="T0" fmla="*/ 66 w 276"/>
              <a:gd name="T1" fmla="*/ 81 h 278"/>
              <a:gd name="T2" fmla="*/ 8 w 276"/>
              <a:gd name="T3" fmla="*/ 161 h 278"/>
              <a:gd name="T4" fmla="*/ 51 w 276"/>
              <a:gd name="T5" fmla="*/ 255 h 278"/>
              <a:gd name="T6" fmla="*/ 168 w 276"/>
              <a:gd name="T7" fmla="*/ 270 h 278"/>
              <a:gd name="T8" fmla="*/ 276 w 276"/>
              <a:gd name="T9" fmla="*/ 270 h 278"/>
              <a:gd name="T10" fmla="*/ 276 w 276"/>
              <a:gd name="T11" fmla="*/ 268 h 278"/>
              <a:gd name="T12" fmla="*/ 210 w 276"/>
              <a:gd name="T13" fmla="*/ 220 h 278"/>
              <a:gd name="T14" fmla="*/ 164 w 276"/>
              <a:gd name="T15" fmla="*/ 225 h 278"/>
              <a:gd name="T16" fmla="*/ 153 w 276"/>
              <a:gd name="T17" fmla="*/ 226 h 278"/>
              <a:gd name="T18" fmla="*/ 151 w 276"/>
              <a:gd name="T19" fmla="*/ 226 h 278"/>
              <a:gd name="T20" fmla="*/ 129 w 276"/>
              <a:gd name="T21" fmla="*/ 226 h 278"/>
              <a:gd name="T22" fmla="*/ 106 w 276"/>
              <a:gd name="T23" fmla="*/ 223 h 278"/>
              <a:gd name="T24" fmla="*/ 105 w 276"/>
              <a:gd name="T25" fmla="*/ 223 h 278"/>
              <a:gd name="T26" fmla="*/ 95 w 276"/>
              <a:gd name="T27" fmla="*/ 220 h 278"/>
              <a:gd name="T28" fmla="*/ 85 w 276"/>
              <a:gd name="T29" fmla="*/ 215 h 278"/>
              <a:gd name="T30" fmla="*/ 69 w 276"/>
              <a:gd name="T31" fmla="*/ 204 h 278"/>
              <a:gd name="T32" fmla="*/ 63 w 276"/>
              <a:gd name="T33" fmla="*/ 196 h 278"/>
              <a:gd name="T34" fmla="*/ 63 w 276"/>
              <a:gd name="T35" fmla="*/ 196 h 278"/>
              <a:gd name="T36" fmla="*/ 59 w 276"/>
              <a:gd name="T37" fmla="*/ 189 h 278"/>
              <a:gd name="T38" fmla="*/ 59 w 276"/>
              <a:gd name="T39" fmla="*/ 192 h 278"/>
              <a:gd name="T40" fmla="*/ 58 w 276"/>
              <a:gd name="T41" fmla="*/ 188 h 278"/>
              <a:gd name="T42" fmla="*/ 58 w 276"/>
              <a:gd name="T43" fmla="*/ 187 h 278"/>
              <a:gd name="T44" fmla="*/ 57 w 276"/>
              <a:gd name="T45" fmla="*/ 182 h 278"/>
              <a:gd name="T46" fmla="*/ 57 w 276"/>
              <a:gd name="T47" fmla="*/ 182 h 278"/>
              <a:gd name="T48" fmla="*/ 57 w 276"/>
              <a:gd name="T49" fmla="*/ 181 h 278"/>
              <a:gd name="T50" fmla="*/ 57 w 276"/>
              <a:gd name="T51" fmla="*/ 179 h 278"/>
              <a:gd name="T52" fmla="*/ 57 w 276"/>
              <a:gd name="T53" fmla="*/ 180 h 278"/>
              <a:gd name="T54" fmla="*/ 58 w 276"/>
              <a:gd name="T55" fmla="*/ 170 h 278"/>
              <a:gd name="T56" fmla="*/ 59 w 276"/>
              <a:gd name="T57" fmla="*/ 166 h 278"/>
              <a:gd name="T58" fmla="*/ 61 w 276"/>
              <a:gd name="T59" fmla="*/ 158 h 278"/>
              <a:gd name="T60" fmla="*/ 69 w 276"/>
              <a:gd name="T61" fmla="*/ 135 h 278"/>
              <a:gd name="T62" fmla="*/ 71 w 276"/>
              <a:gd name="T63" fmla="*/ 129 h 278"/>
              <a:gd name="T64" fmla="*/ 84 w 276"/>
              <a:gd name="T65" fmla="*/ 147 h 278"/>
              <a:gd name="T66" fmla="*/ 120 w 276"/>
              <a:gd name="T67" fmla="*/ 176 h 278"/>
              <a:gd name="T68" fmla="*/ 163 w 276"/>
              <a:gd name="T69" fmla="*/ 150 h 278"/>
              <a:gd name="T70" fmla="*/ 153 w 276"/>
              <a:gd name="T71" fmla="*/ 106 h 278"/>
              <a:gd name="T72" fmla="*/ 137 w 276"/>
              <a:gd name="T73" fmla="*/ 75 h 278"/>
              <a:gd name="T74" fmla="*/ 121 w 276"/>
              <a:gd name="T75" fmla="*/ 45 h 278"/>
              <a:gd name="T76" fmla="*/ 99 w 276"/>
              <a:gd name="T77" fmla="*/ 6 h 278"/>
              <a:gd name="T78" fmla="*/ 92 w 276"/>
              <a:gd name="T79" fmla="*/ 0 h 278"/>
              <a:gd name="T80" fmla="*/ 66 w 276"/>
              <a:gd name="T81" fmla="*/ 81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76" h="278">
                <a:moveTo>
                  <a:pt x="66" y="81"/>
                </a:moveTo>
                <a:cubicBezTo>
                  <a:pt x="31" y="106"/>
                  <a:pt x="16" y="114"/>
                  <a:pt x="8" y="161"/>
                </a:cubicBezTo>
                <a:cubicBezTo>
                  <a:pt x="0" y="204"/>
                  <a:pt x="14" y="232"/>
                  <a:pt x="51" y="255"/>
                </a:cubicBezTo>
                <a:cubicBezTo>
                  <a:pt x="88" y="278"/>
                  <a:pt x="126" y="275"/>
                  <a:pt x="168" y="270"/>
                </a:cubicBezTo>
                <a:cubicBezTo>
                  <a:pt x="193" y="267"/>
                  <a:pt x="248" y="258"/>
                  <a:pt x="276" y="270"/>
                </a:cubicBezTo>
                <a:cubicBezTo>
                  <a:pt x="276" y="270"/>
                  <a:pt x="276" y="269"/>
                  <a:pt x="276" y="268"/>
                </a:cubicBezTo>
                <a:cubicBezTo>
                  <a:pt x="270" y="237"/>
                  <a:pt x="242" y="216"/>
                  <a:pt x="210" y="220"/>
                </a:cubicBezTo>
                <a:cubicBezTo>
                  <a:pt x="195" y="222"/>
                  <a:pt x="180" y="224"/>
                  <a:pt x="164" y="225"/>
                </a:cubicBezTo>
                <a:cubicBezTo>
                  <a:pt x="160" y="226"/>
                  <a:pt x="156" y="226"/>
                  <a:pt x="153" y="226"/>
                </a:cubicBezTo>
                <a:cubicBezTo>
                  <a:pt x="152" y="226"/>
                  <a:pt x="151" y="226"/>
                  <a:pt x="151" y="226"/>
                </a:cubicBezTo>
                <a:cubicBezTo>
                  <a:pt x="144" y="227"/>
                  <a:pt x="135" y="226"/>
                  <a:pt x="129" y="226"/>
                </a:cubicBezTo>
                <a:cubicBezTo>
                  <a:pt x="121" y="225"/>
                  <a:pt x="113" y="224"/>
                  <a:pt x="106" y="223"/>
                </a:cubicBezTo>
                <a:cubicBezTo>
                  <a:pt x="105" y="223"/>
                  <a:pt x="105" y="223"/>
                  <a:pt x="105" y="223"/>
                </a:cubicBezTo>
                <a:cubicBezTo>
                  <a:pt x="102" y="222"/>
                  <a:pt x="98" y="221"/>
                  <a:pt x="95" y="220"/>
                </a:cubicBezTo>
                <a:cubicBezTo>
                  <a:pt x="92" y="218"/>
                  <a:pt x="89" y="217"/>
                  <a:pt x="85" y="215"/>
                </a:cubicBezTo>
                <a:cubicBezTo>
                  <a:pt x="82" y="213"/>
                  <a:pt x="72" y="204"/>
                  <a:pt x="69" y="204"/>
                </a:cubicBezTo>
                <a:cubicBezTo>
                  <a:pt x="67" y="201"/>
                  <a:pt x="65" y="199"/>
                  <a:pt x="63" y="196"/>
                </a:cubicBezTo>
                <a:cubicBezTo>
                  <a:pt x="63" y="196"/>
                  <a:pt x="63" y="196"/>
                  <a:pt x="63" y="196"/>
                </a:cubicBezTo>
                <a:cubicBezTo>
                  <a:pt x="61" y="193"/>
                  <a:pt x="60" y="191"/>
                  <a:pt x="59" y="189"/>
                </a:cubicBezTo>
                <a:cubicBezTo>
                  <a:pt x="59" y="190"/>
                  <a:pt x="59" y="191"/>
                  <a:pt x="59" y="192"/>
                </a:cubicBezTo>
                <a:cubicBezTo>
                  <a:pt x="59" y="192"/>
                  <a:pt x="59" y="190"/>
                  <a:pt x="58" y="188"/>
                </a:cubicBezTo>
                <a:cubicBezTo>
                  <a:pt x="57" y="184"/>
                  <a:pt x="57" y="185"/>
                  <a:pt x="58" y="187"/>
                </a:cubicBezTo>
                <a:cubicBezTo>
                  <a:pt x="58" y="185"/>
                  <a:pt x="57" y="183"/>
                  <a:pt x="57" y="182"/>
                </a:cubicBezTo>
                <a:cubicBezTo>
                  <a:pt x="57" y="185"/>
                  <a:pt x="56" y="189"/>
                  <a:pt x="57" y="182"/>
                </a:cubicBezTo>
                <a:cubicBezTo>
                  <a:pt x="57" y="181"/>
                  <a:pt x="57" y="181"/>
                  <a:pt x="57" y="181"/>
                </a:cubicBezTo>
                <a:cubicBezTo>
                  <a:pt x="57" y="180"/>
                  <a:pt x="57" y="179"/>
                  <a:pt x="57" y="179"/>
                </a:cubicBezTo>
                <a:cubicBezTo>
                  <a:pt x="57" y="180"/>
                  <a:pt x="57" y="180"/>
                  <a:pt x="57" y="180"/>
                </a:cubicBezTo>
                <a:cubicBezTo>
                  <a:pt x="57" y="177"/>
                  <a:pt x="58" y="174"/>
                  <a:pt x="58" y="170"/>
                </a:cubicBezTo>
                <a:cubicBezTo>
                  <a:pt x="59" y="168"/>
                  <a:pt x="59" y="167"/>
                  <a:pt x="59" y="166"/>
                </a:cubicBezTo>
                <a:cubicBezTo>
                  <a:pt x="60" y="163"/>
                  <a:pt x="60" y="161"/>
                  <a:pt x="61" y="158"/>
                </a:cubicBezTo>
                <a:cubicBezTo>
                  <a:pt x="63" y="150"/>
                  <a:pt x="66" y="142"/>
                  <a:pt x="69" y="135"/>
                </a:cubicBezTo>
                <a:cubicBezTo>
                  <a:pt x="69" y="133"/>
                  <a:pt x="70" y="131"/>
                  <a:pt x="71" y="129"/>
                </a:cubicBezTo>
                <a:cubicBezTo>
                  <a:pt x="75" y="135"/>
                  <a:pt x="79" y="141"/>
                  <a:pt x="84" y="147"/>
                </a:cubicBezTo>
                <a:cubicBezTo>
                  <a:pt x="93" y="159"/>
                  <a:pt x="105" y="172"/>
                  <a:pt x="120" y="176"/>
                </a:cubicBezTo>
                <a:cubicBezTo>
                  <a:pt x="140" y="182"/>
                  <a:pt x="160" y="171"/>
                  <a:pt x="163" y="150"/>
                </a:cubicBezTo>
                <a:cubicBezTo>
                  <a:pt x="165" y="134"/>
                  <a:pt x="160" y="119"/>
                  <a:pt x="153" y="106"/>
                </a:cubicBezTo>
                <a:cubicBezTo>
                  <a:pt x="148" y="96"/>
                  <a:pt x="143" y="85"/>
                  <a:pt x="137" y="75"/>
                </a:cubicBezTo>
                <a:cubicBezTo>
                  <a:pt x="132" y="65"/>
                  <a:pt x="126" y="55"/>
                  <a:pt x="121" y="45"/>
                </a:cubicBezTo>
                <a:cubicBezTo>
                  <a:pt x="114" y="32"/>
                  <a:pt x="108" y="18"/>
                  <a:pt x="99" y="6"/>
                </a:cubicBezTo>
                <a:cubicBezTo>
                  <a:pt x="97" y="4"/>
                  <a:pt x="95" y="2"/>
                  <a:pt x="92" y="0"/>
                </a:cubicBezTo>
                <a:cubicBezTo>
                  <a:pt x="99" y="31"/>
                  <a:pt x="97" y="59"/>
                  <a:pt x="66" y="81"/>
                </a:cubicBezTo>
                <a:close/>
              </a:path>
            </a:pathLst>
          </a:custGeom>
          <a:solidFill>
            <a:srgbClr val="00A6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44" name="Freeform 2680"/>
          <p:cNvSpPr>
            <a:spLocks/>
          </p:cNvSpPr>
          <p:nvPr userDrawn="1"/>
        </p:nvSpPr>
        <p:spPr bwMode="auto">
          <a:xfrm>
            <a:off x="7404116" y="4663142"/>
            <a:ext cx="38289" cy="18379"/>
          </a:xfrm>
          <a:custGeom>
            <a:avLst/>
            <a:gdLst>
              <a:gd name="T0" fmla="*/ 6 w 63"/>
              <a:gd name="T1" fmla="*/ 15 h 31"/>
              <a:gd name="T2" fmla="*/ 3 w 63"/>
              <a:gd name="T3" fmla="*/ 18 h 31"/>
              <a:gd name="T4" fmla="*/ 7 w 63"/>
              <a:gd name="T5" fmla="*/ 30 h 31"/>
              <a:gd name="T6" fmla="*/ 11 w 63"/>
              <a:gd name="T7" fmla="*/ 31 h 31"/>
              <a:gd name="T8" fmla="*/ 14 w 63"/>
              <a:gd name="T9" fmla="*/ 31 h 31"/>
              <a:gd name="T10" fmla="*/ 15 w 63"/>
              <a:gd name="T11" fmla="*/ 31 h 31"/>
              <a:gd name="T12" fmla="*/ 19 w 63"/>
              <a:gd name="T13" fmla="*/ 31 h 31"/>
              <a:gd name="T14" fmla="*/ 21 w 63"/>
              <a:gd name="T15" fmla="*/ 30 h 31"/>
              <a:gd name="T16" fmla="*/ 32 w 63"/>
              <a:gd name="T17" fmla="*/ 29 h 31"/>
              <a:gd name="T18" fmla="*/ 43 w 63"/>
              <a:gd name="T19" fmla="*/ 27 h 31"/>
              <a:gd name="T20" fmla="*/ 48 w 63"/>
              <a:gd name="T21" fmla="*/ 26 h 31"/>
              <a:gd name="T22" fmla="*/ 51 w 63"/>
              <a:gd name="T23" fmla="*/ 26 h 31"/>
              <a:gd name="T24" fmla="*/ 56 w 63"/>
              <a:gd name="T25" fmla="*/ 23 h 31"/>
              <a:gd name="T26" fmla="*/ 59 w 63"/>
              <a:gd name="T27" fmla="*/ 21 h 31"/>
              <a:gd name="T28" fmla="*/ 62 w 63"/>
              <a:gd name="T29" fmla="*/ 11 h 31"/>
              <a:gd name="T30" fmla="*/ 55 w 63"/>
              <a:gd name="T31" fmla="*/ 2 h 31"/>
              <a:gd name="T32" fmla="*/ 54 w 63"/>
              <a:gd name="T33" fmla="*/ 2 h 31"/>
              <a:gd name="T34" fmla="*/ 53 w 63"/>
              <a:gd name="T35" fmla="*/ 2 h 31"/>
              <a:gd name="T36" fmla="*/ 38 w 63"/>
              <a:gd name="T37" fmla="*/ 2 h 31"/>
              <a:gd name="T38" fmla="*/ 27 w 63"/>
              <a:gd name="T39" fmla="*/ 4 h 31"/>
              <a:gd name="T40" fmla="*/ 14 w 63"/>
              <a:gd name="T41" fmla="*/ 9 h 31"/>
              <a:gd name="T42" fmla="*/ 8 w 63"/>
              <a:gd name="T43" fmla="*/ 13 h 31"/>
              <a:gd name="T44" fmla="*/ 8 w 63"/>
              <a:gd name="T45" fmla="*/ 13 h 31"/>
              <a:gd name="T46" fmla="*/ 6 w 63"/>
              <a:gd name="T47"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 h="31">
                <a:moveTo>
                  <a:pt x="6" y="15"/>
                </a:moveTo>
                <a:cubicBezTo>
                  <a:pt x="5" y="15"/>
                  <a:pt x="4" y="17"/>
                  <a:pt x="3" y="18"/>
                </a:cubicBezTo>
                <a:cubicBezTo>
                  <a:pt x="0" y="22"/>
                  <a:pt x="2" y="29"/>
                  <a:pt x="7" y="30"/>
                </a:cubicBezTo>
                <a:cubicBezTo>
                  <a:pt x="9" y="30"/>
                  <a:pt x="10" y="31"/>
                  <a:pt x="11" y="31"/>
                </a:cubicBezTo>
                <a:cubicBezTo>
                  <a:pt x="12" y="31"/>
                  <a:pt x="13" y="31"/>
                  <a:pt x="14" y="31"/>
                </a:cubicBezTo>
                <a:cubicBezTo>
                  <a:pt x="14" y="31"/>
                  <a:pt x="15" y="31"/>
                  <a:pt x="15" y="31"/>
                </a:cubicBezTo>
                <a:cubicBezTo>
                  <a:pt x="16" y="31"/>
                  <a:pt x="17" y="31"/>
                  <a:pt x="19" y="31"/>
                </a:cubicBezTo>
                <a:cubicBezTo>
                  <a:pt x="19" y="30"/>
                  <a:pt x="20" y="30"/>
                  <a:pt x="21" y="30"/>
                </a:cubicBezTo>
                <a:cubicBezTo>
                  <a:pt x="25" y="30"/>
                  <a:pt x="28" y="29"/>
                  <a:pt x="32" y="29"/>
                </a:cubicBezTo>
                <a:cubicBezTo>
                  <a:pt x="36" y="28"/>
                  <a:pt x="39" y="27"/>
                  <a:pt x="43" y="27"/>
                </a:cubicBezTo>
                <a:cubicBezTo>
                  <a:pt x="45" y="27"/>
                  <a:pt x="47" y="26"/>
                  <a:pt x="48" y="26"/>
                </a:cubicBezTo>
                <a:cubicBezTo>
                  <a:pt x="49" y="26"/>
                  <a:pt x="50" y="26"/>
                  <a:pt x="51" y="26"/>
                </a:cubicBezTo>
                <a:cubicBezTo>
                  <a:pt x="53" y="25"/>
                  <a:pt x="55" y="24"/>
                  <a:pt x="56" y="23"/>
                </a:cubicBezTo>
                <a:cubicBezTo>
                  <a:pt x="57" y="22"/>
                  <a:pt x="58" y="22"/>
                  <a:pt x="59" y="21"/>
                </a:cubicBezTo>
                <a:cubicBezTo>
                  <a:pt x="62" y="19"/>
                  <a:pt x="63" y="14"/>
                  <a:pt x="62" y="11"/>
                </a:cubicBezTo>
                <a:cubicBezTo>
                  <a:pt x="61" y="7"/>
                  <a:pt x="59" y="4"/>
                  <a:pt x="55" y="2"/>
                </a:cubicBezTo>
                <a:cubicBezTo>
                  <a:pt x="57" y="3"/>
                  <a:pt x="57" y="3"/>
                  <a:pt x="54" y="2"/>
                </a:cubicBezTo>
                <a:cubicBezTo>
                  <a:pt x="53" y="2"/>
                  <a:pt x="53" y="2"/>
                  <a:pt x="53" y="2"/>
                </a:cubicBezTo>
                <a:cubicBezTo>
                  <a:pt x="48" y="0"/>
                  <a:pt x="43" y="1"/>
                  <a:pt x="38" y="2"/>
                </a:cubicBezTo>
                <a:cubicBezTo>
                  <a:pt x="34" y="3"/>
                  <a:pt x="30" y="3"/>
                  <a:pt x="27" y="4"/>
                </a:cubicBezTo>
                <a:cubicBezTo>
                  <a:pt x="22" y="6"/>
                  <a:pt x="18" y="7"/>
                  <a:pt x="14" y="9"/>
                </a:cubicBezTo>
                <a:cubicBezTo>
                  <a:pt x="12" y="10"/>
                  <a:pt x="10" y="11"/>
                  <a:pt x="8" y="13"/>
                </a:cubicBezTo>
                <a:cubicBezTo>
                  <a:pt x="8" y="13"/>
                  <a:pt x="8" y="13"/>
                  <a:pt x="8" y="13"/>
                </a:cubicBezTo>
                <a:cubicBezTo>
                  <a:pt x="7" y="14"/>
                  <a:pt x="6" y="14"/>
                  <a:pt x="6"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45" name="Freeform 2681"/>
          <p:cNvSpPr>
            <a:spLocks/>
          </p:cNvSpPr>
          <p:nvPr userDrawn="1"/>
        </p:nvSpPr>
        <p:spPr bwMode="auto">
          <a:xfrm>
            <a:off x="7459253" y="4655484"/>
            <a:ext cx="27568" cy="15316"/>
          </a:xfrm>
          <a:custGeom>
            <a:avLst/>
            <a:gdLst>
              <a:gd name="T0" fmla="*/ 0 w 46"/>
              <a:gd name="T1" fmla="*/ 14 h 25"/>
              <a:gd name="T2" fmla="*/ 2 w 46"/>
              <a:gd name="T3" fmla="*/ 18 h 25"/>
              <a:gd name="T4" fmla="*/ 7 w 46"/>
              <a:gd name="T5" fmla="*/ 22 h 25"/>
              <a:gd name="T6" fmla="*/ 9 w 46"/>
              <a:gd name="T7" fmla="*/ 23 h 25"/>
              <a:gd name="T8" fmla="*/ 6 w 46"/>
              <a:gd name="T9" fmla="*/ 22 h 25"/>
              <a:gd name="T10" fmla="*/ 23 w 46"/>
              <a:gd name="T11" fmla="*/ 25 h 25"/>
              <a:gd name="T12" fmla="*/ 30 w 46"/>
              <a:gd name="T13" fmla="*/ 25 h 25"/>
              <a:gd name="T14" fmla="*/ 36 w 46"/>
              <a:gd name="T15" fmla="*/ 24 h 25"/>
              <a:gd name="T16" fmla="*/ 41 w 46"/>
              <a:gd name="T17" fmla="*/ 22 h 25"/>
              <a:gd name="T18" fmla="*/ 45 w 46"/>
              <a:gd name="T19" fmla="*/ 18 h 25"/>
              <a:gd name="T20" fmla="*/ 46 w 46"/>
              <a:gd name="T21" fmla="*/ 12 h 25"/>
              <a:gd name="T22" fmla="*/ 44 w 46"/>
              <a:gd name="T23" fmla="*/ 5 h 25"/>
              <a:gd name="T24" fmla="*/ 30 w 46"/>
              <a:gd name="T25" fmla="*/ 0 h 25"/>
              <a:gd name="T26" fmla="*/ 22 w 46"/>
              <a:gd name="T27" fmla="*/ 0 h 25"/>
              <a:gd name="T28" fmla="*/ 17 w 46"/>
              <a:gd name="T29" fmla="*/ 1 h 25"/>
              <a:gd name="T30" fmla="*/ 14 w 46"/>
              <a:gd name="T31" fmla="*/ 1 h 25"/>
              <a:gd name="T32" fmla="*/ 11 w 46"/>
              <a:gd name="T33" fmla="*/ 2 h 25"/>
              <a:gd name="T34" fmla="*/ 5 w 46"/>
              <a:gd name="T35" fmla="*/ 4 h 25"/>
              <a:gd name="T36" fmla="*/ 0 w 46"/>
              <a:gd name="T3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25">
                <a:moveTo>
                  <a:pt x="0" y="14"/>
                </a:moveTo>
                <a:cubicBezTo>
                  <a:pt x="0" y="15"/>
                  <a:pt x="1" y="17"/>
                  <a:pt x="2" y="18"/>
                </a:cubicBezTo>
                <a:cubicBezTo>
                  <a:pt x="3" y="20"/>
                  <a:pt x="5" y="21"/>
                  <a:pt x="7" y="22"/>
                </a:cubicBezTo>
                <a:cubicBezTo>
                  <a:pt x="7" y="22"/>
                  <a:pt x="8" y="23"/>
                  <a:pt x="9" y="23"/>
                </a:cubicBezTo>
                <a:cubicBezTo>
                  <a:pt x="8" y="22"/>
                  <a:pt x="7" y="22"/>
                  <a:pt x="6" y="22"/>
                </a:cubicBezTo>
                <a:cubicBezTo>
                  <a:pt x="11" y="25"/>
                  <a:pt x="18" y="25"/>
                  <a:pt x="23" y="25"/>
                </a:cubicBezTo>
                <a:cubicBezTo>
                  <a:pt x="26" y="25"/>
                  <a:pt x="28" y="25"/>
                  <a:pt x="30" y="25"/>
                </a:cubicBezTo>
                <a:cubicBezTo>
                  <a:pt x="32" y="25"/>
                  <a:pt x="34" y="25"/>
                  <a:pt x="36" y="24"/>
                </a:cubicBezTo>
                <a:cubicBezTo>
                  <a:pt x="37" y="24"/>
                  <a:pt x="39" y="23"/>
                  <a:pt x="41" y="22"/>
                </a:cubicBezTo>
                <a:cubicBezTo>
                  <a:pt x="42" y="21"/>
                  <a:pt x="44" y="20"/>
                  <a:pt x="45" y="18"/>
                </a:cubicBezTo>
                <a:cubicBezTo>
                  <a:pt x="46" y="16"/>
                  <a:pt x="46" y="14"/>
                  <a:pt x="46" y="12"/>
                </a:cubicBezTo>
                <a:cubicBezTo>
                  <a:pt x="46" y="9"/>
                  <a:pt x="45" y="7"/>
                  <a:pt x="44" y="5"/>
                </a:cubicBezTo>
                <a:cubicBezTo>
                  <a:pt x="40" y="1"/>
                  <a:pt x="35" y="0"/>
                  <a:pt x="30" y="0"/>
                </a:cubicBezTo>
                <a:cubicBezTo>
                  <a:pt x="28" y="0"/>
                  <a:pt x="25" y="0"/>
                  <a:pt x="22" y="0"/>
                </a:cubicBezTo>
                <a:cubicBezTo>
                  <a:pt x="20" y="1"/>
                  <a:pt x="19" y="1"/>
                  <a:pt x="17" y="1"/>
                </a:cubicBezTo>
                <a:cubicBezTo>
                  <a:pt x="16" y="1"/>
                  <a:pt x="15" y="1"/>
                  <a:pt x="14" y="1"/>
                </a:cubicBezTo>
                <a:cubicBezTo>
                  <a:pt x="13" y="1"/>
                  <a:pt x="12" y="2"/>
                  <a:pt x="11" y="2"/>
                </a:cubicBezTo>
                <a:cubicBezTo>
                  <a:pt x="9" y="3"/>
                  <a:pt x="7" y="4"/>
                  <a:pt x="5" y="4"/>
                </a:cubicBezTo>
                <a:cubicBezTo>
                  <a:pt x="2" y="6"/>
                  <a:pt x="0" y="10"/>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46" name="Freeform 2701"/>
          <p:cNvSpPr>
            <a:spLocks/>
          </p:cNvSpPr>
          <p:nvPr userDrawn="1"/>
        </p:nvSpPr>
        <p:spPr bwMode="auto">
          <a:xfrm>
            <a:off x="6564826" y="4494672"/>
            <a:ext cx="232796" cy="341537"/>
          </a:xfrm>
          <a:custGeom>
            <a:avLst/>
            <a:gdLst>
              <a:gd name="T0" fmla="*/ 379 w 390"/>
              <a:gd name="T1" fmla="*/ 154 h 574"/>
              <a:gd name="T2" fmla="*/ 323 w 390"/>
              <a:gd name="T3" fmla="*/ 86 h 574"/>
              <a:gd name="T4" fmla="*/ 263 w 390"/>
              <a:gd name="T5" fmla="*/ 32 h 574"/>
              <a:gd name="T6" fmla="*/ 102 w 390"/>
              <a:gd name="T7" fmla="*/ 36 h 574"/>
              <a:gd name="T8" fmla="*/ 15 w 390"/>
              <a:gd name="T9" fmla="*/ 342 h 574"/>
              <a:gd name="T10" fmla="*/ 24 w 390"/>
              <a:gd name="T11" fmla="*/ 446 h 574"/>
              <a:gd name="T12" fmla="*/ 29 w 390"/>
              <a:gd name="T13" fmla="*/ 498 h 574"/>
              <a:gd name="T14" fmla="*/ 52 w 390"/>
              <a:gd name="T15" fmla="*/ 562 h 574"/>
              <a:gd name="T16" fmla="*/ 99 w 390"/>
              <a:gd name="T17" fmla="*/ 557 h 574"/>
              <a:gd name="T18" fmla="*/ 107 w 390"/>
              <a:gd name="T19" fmla="*/ 503 h 574"/>
              <a:gd name="T20" fmla="*/ 103 w 390"/>
              <a:gd name="T21" fmla="*/ 461 h 574"/>
              <a:gd name="T22" fmla="*/ 95 w 390"/>
              <a:gd name="T23" fmla="*/ 376 h 574"/>
              <a:gd name="T24" fmla="*/ 89 w 390"/>
              <a:gd name="T25" fmla="*/ 292 h 574"/>
              <a:gd name="T26" fmla="*/ 88 w 390"/>
              <a:gd name="T27" fmla="*/ 255 h 574"/>
              <a:gd name="T28" fmla="*/ 88 w 390"/>
              <a:gd name="T29" fmla="*/ 239 h 574"/>
              <a:gd name="T30" fmla="*/ 88 w 390"/>
              <a:gd name="T31" fmla="*/ 236 h 574"/>
              <a:gd name="T32" fmla="*/ 88 w 390"/>
              <a:gd name="T33" fmla="*/ 224 h 574"/>
              <a:gd name="T34" fmla="*/ 93 w 390"/>
              <a:gd name="T35" fmla="*/ 188 h 574"/>
              <a:gd name="T36" fmla="*/ 96 w 390"/>
              <a:gd name="T37" fmla="*/ 172 h 574"/>
              <a:gd name="T38" fmla="*/ 97 w 390"/>
              <a:gd name="T39" fmla="*/ 170 h 574"/>
              <a:gd name="T40" fmla="*/ 100 w 390"/>
              <a:gd name="T41" fmla="*/ 159 h 574"/>
              <a:gd name="T42" fmla="*/ 107 w 390"/>
              <a:gd name="T43" fmla="*/ 143 h 574"/>
              <a:gd name="T44" fmla="*/ 111 w 390"/>
              <a:gd name="T45" fmla="*/ 136 h 574"/>
              <a:gd name="T46" fmla="*/ 112 w 390"/>
              <a:gd name="T47" fmla="*/ 135 h 574"/>
              <a:gd name="T48" fmla="*/ 130 w 390"/>
              <a:gd name="T49" fmla="*/ 112 h 574"/>
              <a:gd name="T50" fmla="*/ 139 w 390"/>
              <a:gd name="T51" fmla="*/ 105 h 574"/>
              <a:gd name="T52" fmla="*/ 152 w 390"/>
              <a:gd name="T53" fmla="*/ 96 h 574"/>
              <a:gd name="T54" fmla="*/ 158 w 390"/>
              <a:gd name="T55" fmla="*/ 93 h 574"/>
              <a:gd name="T56" fmla="*/ 172 w 390"/>
              <a:gd name="T57" fmla="*/ 88 h 574"/>
              <a:gd name="T58" fmla="*/ 173 w 390"/>
              <a:gd name="T59" fmla="*/ 88 h 574"/>
              <a:gd name="T60" fmla="*/ 181 w 390"/>
              <a:gd name="T61" fmla="*/ 86 h 574"/>
              <a:gd name="T62" fmla="*/ 189 w 390"/>
              <a:gd name="T63" fmla="*/ 86 h 574"/>
              <a:gd name="T64" fmla="*/ 189 w 390"/>
              <a:gd name="T65" fmla="*/ 86 h 574"/>
              <a:gd name="T66" fmla="*/ 203 w 390"/>
              <a:gd name="T67" fmla="*/ 88 h 574"/>
              <a:gd name="T68" fmla="*/ 204 w 390"/>
              <a:gd name="T69" fmla="*/ 89 h 574"/>
              <a:gd name="T70" fmla="*/ 214 w 390"/>
              <a:gd name="T71" fmla="*/ 93 h 574"/>
              <a:gd name="T72" fmla="*/ 218 w 390"/>
              <a:gd name="T73" fmla="*/ 95 h 574"/>
              <a:gd name="T74" fmla="*/ 224 w 390"/>
              <a:gd name="T75" fmla="*/ 99 h 574"/>
              <a:gd name="T76" fmla="*/ 239 w 390"/>
              <a:gd name="T77" fmla="*/ 110 h 574"/>
              <a:gd name="T78" fmla="*/ 251 w 390"/>
              <a:gd name="T79" fmla="*/ 122 h 574"/>
              <a:gd name="T80" fmla="*/ 254 w 390"/>
              <a:gd name="T81" fmla="*/ 125 h 574"/>
              <a:gd name="T82" fmla="*/ 261 w 390"/>
              <a:gd name="T83" fmla="*/ 132 h 574"/>
              <a:gd name="T84" fmla="*/ 325 w 390"/>
              <a:gd name="T85" fmla="*/ 206 h 574"/>
              <a:gd name="T86" fmla="*/ 375 w 390"/>
              <a:gd name="T87" fmla="*/ 204 h 574"/>
              <a:gd name="T88" fmla="*/ 379 w 390"/>
              <a:gd name="T89" fmla="*/ 15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90" h="574">
                <a:moveTo>
                  <a:pt x="379" y="154"/>
                </a:moveTo>
                <a:cubicBezTo>
                  <a:pt x="363" y="130"/>
                  <a:pt x="342" y="108"/>
                  <a:pt x="323" y="86"/>
                </a:cubicBezTo>
                <a:cubicBezTo>
                  <a:pt x="305" y="66"/>
                  <a:pt x="286" y="46"/>
                  <a:pt x="263" y="32"/>
                </a:cubicBezTo>
                <a:cubicBezTo>
                  <a:pt x="212" y="0"/>
                  <a:pt x="153" y="3"/>
                  <a:pt x="102" y="36"/>
                </a:cubicBezTo>
                <a:cubicBezTo>
                  <a:pt x="0" y="102"/>
                  <a:pt x="7" y="235"/>
                  <a:pt x="15" y="342"/>
                </a:cubicBezTo>
                <a:cubicBezTo>
                  <a:pt x="17" y="376"/>
                  <a:pt x="20" y="411"/>
                  <a:pt x="24" y="446"/>
                </a:cubicBezTo>
                <a:cubicBezTo>
                  <a:pt x="25" y="463"/>
                  <a:pt x="27" y="481"/>
                  <a:pt x="29" y="498"/>
                </a:cubicBezTo>
                <a:cubicBezTo>
                  <a:pt x="32" y="521"/>
                  <a:pt x="32" y="546"/>
                  <a:pt x="52" y="562"/>
                </a:cubicBezTo>
                <a:cubicBezTo>
                  <a:pt x="65" y="574"/>
                  <a:pt x="88" y="571"/>
                  <a:pt x="99" y="557"/>
                </a:cubicBezTo>
                <a:cubicBezTo>
                  <a:pt x="111" y="540"/>
                  <a:pt x="109" y="523"/>
                  <a:pt x="107" y="503"/>
                </a:cubicBezTo>
                <a:cubicBezTo>
                  <a:pt x="106" y="489"/>
                  <a:pt x="105" y="475"/>
                  <a:pt x="103" y="461"/>
                </a:cubicBezTo>
                <a:cubicBezTo>
                  <a:pt x="100" y="432"/>
                  <a:pt x="98" y="404"/>
                  <a:pt x="95" y="376"/>
                </a:cubicBezTo>
                <a:cubicBezTo>
                  <a:pt x="93" y="348"/>
                  <a:pt x="91" y="320"/>
                  <a:pt x="89" y="292"/>
                </a:cubicBezTo>
                <a:cubicBezTo>
                  <a:pt x="89" y="279"/>
                  <a:pt x="88" y="267"/>
                  <a:pt x="88" y="255"/>
                </a:cubicBezTo>
                <a:cubicBezTo>
                  <a:pt x="88" y="249"/>
                  <a:pt x="88" y="244"/>
                  <a:pt x="88" y="239"/>
                </a:cubicBezTo>
                <a:cubicBezTo>
                  <a:pt x="88" y="238"/>
                  <a:pt x="88" y="237"/>
                  <a:pt x="88" y="236"/>
                </a:cubicBezTo>
                <a:cubicBezTo>
                  <a:pt x="88" y="232"/>
                  <a:pt x="88" y="228"/>
                  <a:pt x="88" y="224"/>
                </a:cubicBezTo>
                <a:cubicBezTo>
                  <a:pt x="89" y="212"/>
                  <a:pt x="90" y="200"/>
                  <a:pt x="93" y="188"/>
                </a:cubicBezTo>
                <a:cubicBezTo>
                  <a:pt x="94" y="183"/>
                  <a:pt x="95" y="177"/>
                  <a:pt x="96" y="172"/>
                </a:cubicBezTo>
                <a:cubicBezTo>
                  <a:pt x="96" y="171"/>
                  <a:pt x="96" y="171"/>
                  <a:pt x="97" y="170"/>
                </a:cubicBezTo>
                <a:cubicBezTo>
                  <a:pt x="98" y="166"/>
                  <a:pt x="99" y="163"/>
                  <a:pt x="100" y="159"/>
                </a:cubicBezTo>
                <a:cubicBezTo>
                  <a:pt x="103" y="153"/>
                  <a:pt x="105" y="148"/>
                  <a:pt x="107" y="143"/>
                </a:cubicBezTo>
                <a:cubicBezTo>
                  <a:pt x="109" y="141"/>
                  <a:pt x="110" y="138"/>
                  <a:pt x="111" y="136"/>
                </a:cubicBezTo>
                <a:cubicBezTo>
                  <a:pt x="111" y="136"/>
                  <a:pt x="112" y="135"/>
                  <a:pt x="112" y="135"/>
                </a:cubicBezTo>
                <a:cubicBezTo>
                  <a:pt x="117" y="127"/>
                  <a:pt x="123" y="119"/>
                  <a:pt x="130" y="112"/>
                </a:cubicBezTo>
                <a:cubicBezTo>
                  <a:pt x="131" y="111"/>
                  <a:pt x="138" y="106"/>
                  <a:pt x="139" y="105"/>
                </a:cubicBezTo>
                <a:cubicBezTo>
                  <a:pt x="143" y="102"/>
                  <a:pt x="147" y="99"/>
                  <a:pt x="152" y="96"/>
                </a:cubicBezTo>
                <a:cubicBezTo>
                  <a:pt x="145" y="100"/>
                  <a:pt x="155" y="94"/>
                  <a:pt x="158" y="93"/>
                </a:cubicBezTo>
                <a:cubicBezTo>
                  <a:pt x="163" y="91"/>
                  <a:pt x="167" y="89"/>
                  <a:pt x="172" y="88"/>
                </a:cubicBezTo>
                <a:cubicBezTo>
                  <a:pt x="173" y="88"/>
                  <a:pt x="173" y="88"/>
                  <a:pt x="173" y="88"/>
                </a:cubicBezTo>
                <a:cubicBezTo>
                  <a:pt x="176" y="87"/>
                  <a:pt x="179" y="87"/>
                  <a:pt x="181" y="86"/>
                </a:cubicBezTo>
                <a:cubicBezTo>
                  <a:pt x="184" y="86"/>
                  <a:pt x="186" y="86"/>
                  <a:pt x="189" y="86"/>
                </a:cubicBezTo>
                <a:cubicBezTo>
                  <a:pt x="189" y="86"/>
                  <a:pt x="189" y="86"/>
                  <a:pt x="189" y="86"/>
                </a:cubicBezTo>
                <a:cubicBezTo>
                  <a:pt x="194" y="87"/>
                  <a:pt x="198" y="87"/>
                  <a:pt x="203" y="88"/>
                </a:cubicBezTo>
                <a:cubicBezTo>
                  <a:pt x="203" y="88"/>
                  <a:pt x="203" y="88"/>
                  <a:pt x="204" y="89"/>
                </a:cubicBezTo>
                <a:cubicBezTo>
                  <a:pt x="207" y="90"/>
                  <a:pt x="210" y="91"/>
                  <a:pt x="214" y="93"/>
                </a:cubicBezTo>
                <a:cubicBezTo>
                  <a:pt x="215" y="93"/>
                  <a:pt x="217" y="94"/>
                  <a:pt x="218" y="95"/>
                </a:cubicBezTo>
                <a:cubicBezTo>
                  <a:pt x="217" y="95"/>
                  <a:pt x="223" y="98"/>
                  <a:pt x="224" y="99"/>
                </a:cubicBezTo>
                <a:cubicBezTo>
                  <a:pt x="229" y="102"/>
                  <a:pt x="234" y="106"/>
                  <a:pt x="239" y="110"/>
                </a:cubicBezTo>
                <a:cubicBezTo>
                  <a:pt x="243" y="114"/>
                  <a:pt x="247" y="118"/>
                  <a:pt x="251" y="122"/>
                </a:cubicBezTo>
                <a:cubicBezTo>
                  <a:pt x="252" y="123"/>
                  <a:pt x="254" y="125"/>
                  <a:pt x="254" y="125"/>
                </a:cubicBezTo>
                <a:cubicBezTo>
                  <a:pt x="256" y="128"/>
                  <a:pt x="258" y="130"/>
                  <a:pt x="261" y="132"/>
                </a:cubicBezTo>
                <a:cubicBezTo>
                  <a:pt x="282" y="157"/>
                  <a:pt x="301" y="184"/>
                  <a:pt x="325" y="206"/>
                </a:cubicBezTo>
                <a:cubicBezTo>
                  <a:pt x="339" y="219"/>
                  <a:pt x="362" y="216"/>
                  <a:pt x="375" y="204"/>
                </a:cubicBezTo>
                <a:cubicBezTo>
                  <a:pt x="389" y="190"/>
                  <a:pt x="390" y="170"/>
                  <a:pt x="379" y="154"/>
                </a:cubicBezTo>
                <a:close/>
              </a:path>
            </a:pathLst>
          </a:custGeom>
          <a:solidFill>
            <a:srgbClr val="16A8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47" name="Freeform 2702"/>
          <p:cNvSpPr>
            <a:spLocks/>
          </p:cNvSpPr>
          <p:nvPr userDrawn="1"/>
        </p:nvSpPr>
        <p:spPr bwMode="auto">
          <a:xfrm>
            <a:off x="6664376" y="4519177"/>
            <a:ext cx="289464" cy="258833"/>
          </a:xfrm>
          <a:custGeom>
            <a:avLst/>
            <a:gdLst>
              <a:gd name="T0" fmla="*/ 481 w 484"/>
              <a:gd name="T1" fmla="*/ 106 h 435"/>
              <a:gd name="T2" fmla="*/ 357 w 484"/>
              <a:gd name="T3" fmla="*/ 25 h 435"/>
              <a:gd name="T4" fmla="*/ 298 w 484"/>
              <a:gd name="T5" fmla="*/ 4 h 435"/>
              <a:gd name="T6" fmla="*/ 270 w 484"/>
              <a:gd name="T7" fmla="*/ 19 h 435"/>
              <a:gd name="T8" fmla="*/ 242 w 484"/>
              <a:gd name="T9" fmla="*/ 38 h 435"/>
              <a:gd name="T10" fmla="*/ 223 w 484"/>
              <a:gd name="T11" fmla="*/ 49 h 435"/>
              <a:gd name="T12" fmla="*/ 196 w 484"/>
              <a:gd name="T13" fmla="*/ 69 h 435"/>
              <a:gd name="T14" fmla="*/ 108 w 484"/>
              <a:gd name="T15" fmla="*/ 129 h 435"/>
              <a:gd name="T16" fmla="*/ 44 w 484"/>
              <a:gd name="T17" fmla="*/ 173 h 435"/>
              <a:gd name="T18" fmla="*/ 2 w 484"/>
              <a:gd name="T19" fmla="*/ 219 h 435"/>
              <a:gd name="T20" fmla="*/ 6 w 484"/>
              <a:gd name="T21" fmla="*/ 254 h 435"/>
              <a:gd name="T22" fmla="*/ 16 w 484"/>
              <a:gd name="T23" fmla="*/ 295 h 435"/>
              <a:gd name="T24" fmla="*/ 31 w 484"/>
              <a:gd name="T25" fmla="*/ 349 h 435"/>
              <a:gd name="T26" fmla="*/ 33 w 484"/>
              <a:gd name="T27" fmla="*/ 364 h 435"/>
              <a:gd name="T28" fmla="*/ 34 w 484"/>
              <a:gd name="T29" fmla="*/ 374 h 435"/>
              <a:gd name="T30" fmla="*/ 46 w 484"/>
              <a:gd name="T31" fmla="*/ 409 h 435"/>
              <a:gd name="T32" fmla="*/ 48 w 484"/>
              <a:gd name="T33" fmla="*/ 420 h 435"/>
              <a:gd name="T34" fmla="*/ 48 w 484"/>
              <a:gd name="T35" fmla="*/ 421 h 435"/>
              <a:gd name="T36" fmla="*/ 51 w 484"/>
              <a:gd name="T37" fmla="*/ 428 h 435"/>
              <a:gd name="T38" fmla="*/ 66 w 484"/>
              <a:gd name="T39" fmla="*/ 431 h 435"/>
              <a:gd name="T40" fmla="*/ 302 w 484"/>
              <a:gd name="T41" fmla="*/ 258 h 435"/>
              <a:gd name="T42" fmla="*/ 360 w 484"/>
              <a:gd name="T43" fmla="*/ 216 h 435"/>
              <a:gd name="T44" fmla="*/ 484 w 484"/>
              <a:gd name="T45" fmla="*/ 116 h 435"/>
              <a:gd name="T46" fmla="*/ 481 w 484"/>
              <a:gd name="T47" fmla="*/ 106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4" h="435">
                <a:moveTo>
                  <a:pt x="481" y="106"/>
                </a:moveTo>
                <a:cubicBezTo>
                  <a:pt x="463" y="77"/>
                  <a:pt x="378" y="37"/>
                  <a:pt x="357" y="25"/>
                </a:cubicBezTo>
                <a:cubicBezTo>
                  <a:pt x="340" y="16"/>
                  <a:pt x="318" y="0"/>
                  <a:pt x="298" y="4"/>
                </a:cubicBezTo>
                <a:cubicBezTo>
                  <a:pt x="287" y="6"/>
                  <a:pt x="278" y="13"/>
                  <a:pt x="270" y="19"/>
                </a:cubicBezTo>
                <a:cubicBezTo>
                  <a:pt x="260" y="25"/>
                  <a:pt x="251" y="32"/>
                  <a:pt x="242" y="38"/>
                </a:cubicBezTo>
                <a:cubicBezTo>
                  <a:pt x="235" y="41"/>
                  <a:pt x="229" y="45"/>
                  <a:pt x="223" y="49"/>
                </a:cubicBezTo>
                <a:cubicBezTo>
                  <a:pt x="213" y="55"/>
                  <a:pt x="205" y="62"/>
                  <a:pt x="196" y="69"/>
                </a:cubicBezTo>
                <a:lnTo>
                  <a:pt x="108" y="129"/>
                </a:lnTo>
                <a:lnTo>
                  <a:pt x="44" y="173"/>
                </a:lnTo>
                <a:cubicBezTo>
                  <a:pt x="27" y="184"/>
                  <a:pt x="6" y="197"/>
                  <a:pt x="2" y="219"/>
                </a:cubicBezTo>
                <a:cubicBezTo>
                  <a:pt x="0" y="231"/>
                  <a:pt x="4" y="243"/>
                  <a:pt x="6" y="254"/>
                </a:cubicBezTo>
                <a:cubicBezTo>
                  <a:pt x="9" y="268"/>
                  <a:pt x="13" y="281"/>
                  <a:pt x="16" y="295"/>
                </a:cubicBezTo>
                <a:cubicBezTo>
                  <a:pt x="21" y="313"/>
                  <a:pt x="26" y="331"/>
                  <a:pt x="31" y="349"/>
                </a:cubicBezTo>
                <a:cubicBezTo>
                  <a:pt x="31" y="354"/>
                  <a:pt x="32" y="359"/>
                  <a:pt x="33" y="364"/>
                </a:cubicBezTo>
                <a:cubicBezTo>
                  <a:pt x="33" y="368"/>
                  <a:pt x="34" y="371"/>
                  <a:pt x="34" y="374"/>
                </a:cubicBezTo>
                <a:cubicBezTo>
                  <a:pt x="37" y="386"/>
                  <a:pt x="40" y="399"/>
                  <a:pt x="46" y="409"/>
                </a:cubicBezTo>
                <a:cubicBezTo>
                  <a:pt x="46" y="413"/>
                  <a:pt x="46" y="416"/>
                  <a:pt x="48" y="420"/>
                </a:cubicBezTo>
                <a:cubicBezTo>
                  <a:pt x="48" y="421"/>
                  <a:pt x="48" y="421"/>
                  <a:pt x="48" y="421"/>
                </a:cubicBezTo>
                <a:cubicBezTo>
                  <a:pt x="48" y="424"/>
                  <a:pt x="49" y="426"/>
                  <a:pt x="51" y="428"/>
                </a:cubicBezTo>
                <a:cubicBezTo>
                  <a:pt x="54" y="433"/>
                  <a:pt x="60" y="435"/>
                  <a:pt x="66" y="431"/>
                </a:cubicBezTo>
                <a:cubicBezTo>
                  <a:pt x="145" y="373"/>
                  <a:pt x="224" y="316"/>
                  <a:pt x="302" y="258"/>
                </a:cubicBezTo>
                <a:cubicBezTo>
                  <a:pt x="322" y="244"/>
                  <a:pt x="341" y="230"/>
                  <a:pt x="360" y="216"/>
                </a:cubicBezTo>
                <a:cubicBezTo>
                  <a:pt x="383" y="200"/>
                  <a:pt x="484" y="146"/>
                  <a:pt x="484" y="116"/>
                </a:cubicBezTo>
                <a:cubicBezTo>
                  <a:pt x="484" y="113"/>
                  <a:pt x="483" y="109"/>
                  <a:pt x="481" y="106"/>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48" name="Freeform 2703"/>
          <p:cNvSpPr>
            <a:spLocks/>
          </p:cNvSpPr>
          <p:nvPr userDrawn="1"/>
        </p:nvSpPr>
        <p:spPr bwMode="auto">
          <a:xfrm>
            <a:off x="6695008" y="4580439"/>
            <a:ext cx="271085" cy="199102"/>
          </a:xfrm>
          <a:custGeom>
            <a:avLst/>
            <a:gdLst>
              <a:gd name="T0" fmla="*/ 451 w 455"/>
              <a:gd name="T1" fmla="*/ 14 h 336"/>
              <a:gd name="T2" fmla="*/ 423 w 455"/>
              <a:gd name="T3" fmla="*/ 9 h 336"/>
              <a:gd name="T4" fmla="*/ 378 w 455"/>
              <a:gd name="T5" fmla="*/ 42 h 336"/>
              <a:gd name="T6" fmla="*/ 193 w 455"/>
              <a:gd name="T7" fmla="*/ 176 h 336"/>
              <a:gd name="T8" fmla="*/ 93 w 455"/>
              <a:gd name="T9" fmla="*/ 248 h 336"/>
              <a:gd name="T10" fmla="*/ 43 w 455"/>
              <a:gd name="T11" fmla="*/ 285 h 336"/>
              <a:gd name="T12" fmla="*/ 1 w 455"/>
              <a:gd name="T13" fmla="*/ 327 h 336"/>
              <a:gd name="T14" fmla="*/ 8 w 455"/>
              <a:gd name="T15" fmla="*/ 336 h 336"/>
              <a:gd name="T16" fmla="*/ 54 w 455"/>
              <a:gd name="T17" fmla="*/ 314 h 336"/>
              <a:gd name="T18" fmla="*/ 101 w 455"/>
              <a:gd name="T19" fmla="*/ 281 h 336"/>
              <a:gd name="T20" fmla="*/ 194 w 455"/>
              <a:gd name="T21" fmla="*/ 214 h 336"/>
              <a:gd name="T22" fmla="*/ 375 w 455"/>
              <a:gd name="T23" fmla="*/ 83 h 336"/>
              <a:gd name="T24" fmla="*/ 418 w 455"/>
              <a:gd name="T25" fmla="*/ 52 h 336"/>
              <a:gd name="T26" fmla="*/ 451 w 455"/>
              <a:gd name="T27" fmla="*/ 14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5" h="336">
                <a:moveTo>
                  <a:pt x="451" y="14"/>
                </a:moveTo>
                <a:cubicBezTo>
                  <a:pt x="448" y="0"/>
                  <a:pt x="432" y="4"/>
                  <a:pt x="423" y="9"/>
                </a:cubicBezTo>
                <a:cubicBezTo>
                  <a:pt x="407" y="19"/>
                  <a:pt x="393" y="31"/>
                  <a:pt x="378" y="42"/>
                </a:cubicBezTo>
                <a:cubicBezTo>
                  <a:pt x="317" y="86"/>
                  <a:pt x="255" y="131"/>
                  <a:pt x="193" y="176"/>
                </a:cubicBezTo>
                <a:cubicBezTo>
                  <a:pt x="160" y="200"/>
                  <a:pt x="126" y="224"/>
                  <a:pt x="93" y="248"/>
                </a:cubicBezTo>
                <a:cubicBezTo>
                  <a:pt x="76" y="261"/>
                  <a:pt x="60" y="273"/>
                  <a:pt x="43" y="285"/>
                </a:cubicBezTo>
                <a:cubicBezTo>
                  <a:pt x="27" y="297"/>
                  <a:pt x="8" y="308"/>
                  <a:pt x="1" y="327"/>
                </a:cubicBezTo>
                <a:cubicBezTo>
                  <a:pt x="0" y="331"/>
                  <a:pt x="4" y="336"/>
                  <a:pt x="8" y="336"/>
                </a:cubicBezTo>
                <a:cubicBezTo>
                  <a:pt x="26" y="336"/>
                  <a:pt x="40" y="324"/>
                  <a:pt x="54" y="314"/>
                </a:cubicBezTo>
                <a:cubicBezTo>
                  <a:pt x="70" y="303"/>
                  <a:pt x="85" y="292"/>
                  <a:pt x="101" y="281"/>
                </a:cubicBezTo>
                <a:cubicBezTo>
                  <a:pt x="132" y="258"/>
                  <a:pt x="163" y="236"/>
                  <a:pt x="194" y="214"/>
                </a:cubicBezTo>
                <a:cubicBezTo>
                  <a:pt x="254" y="170"/>
                  <a:pt x="315" y="126"/>
                  <a:pt x="375" y="83"/>
                </a:cubicBezTo>
                <a:cubicBezTo>
                  <a:pt x="389" y="73"/>
                  <a:pt x="403" y="62"/>
                  <a:pt x="418" y="52"/>
                </a:cubicBezTo>
                <a:cubicBezTo>
                  <a:pt x="429" y="44"/>
                  <a:pt x="455" y="32"/>
                  <a:pt x="451" y="14"/>
                </a:cubicBezTo>
                <a:close/>
              </a:path>
            </a:pathLst>
          </a:custGeom>
          <a:solidFill>
            <a:srgbClr val="1C4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49" name="Freeform 2704"/>
          <p:cNvSpPr>
            <a:spLocks/>
          </p:cNvSpPr>
          <p:nvPr userDrawn="1"/>
        </p:nvSpPr>
        <p:spPr bwMode="auto">
          <a:xfrm>
            <a:off x="6832848" y="4534494"/>
            <a:ext cx="53605" cy="41352"/>
          </a:xfrm>
          <a:custGeom>
            <a:avLst/>
            <a:gdLst>
              <a:gd name="T0" fmla="*/ 90 w 91"/>
              <a:gd name="T1" fmla="*/ 46 h 71"/>
              <a:gd name="T2" fmla="*/ 71 w 91"/>
              <a:gd name="T3" fmla="*/ 26 h 71"/>
              <a:gd name="T4" fmla="*/ 56 w 91"/>
              <a:gd name="T5" fmla="*/ 17 h 71"/>
              <a:gd name="T6" fmla="*/ 22 w 91"/>
              <a:gd name="T7" fmla="*/ 1 h 71"/>
              <a:gd name="T8" fmla="*/ 7 w 91"/>
              <a:gd name="T9" fmla="*/ 5 h 71"/>
              <a:gd name="T10" fmla="*/ 2 w 91"/>
              <a:gd name="T11" fmla="*/ 20 h 71"/>
              <a:gd name="T12" fmla="*/ 5 w 91"/>
              <a:gd name="T13" fmla="*/ 27 h 71"/>
              <a:gd name="T14" fmla="*/ 10 w 91"/>
              <a:gd name="T15" fmla="*/ 34 h 71"/>
              <a:gd name="T16" fmla="*/ 15 w 91"/>
              <a:gd name="T17" fmla="*/ 40 h 71"/>
              <a:gd name="T18" fmla="*/ 33 w 91"/>
              <a:gd name="T19" fmla="*/ 54 h 71"/>
              <a:gd name="T20" fmla="*/ 48 w 91"/>
              <a:gd name="T21" fmla="*/ 63 h 71"/>
              <a:gd name="T22" fmla="*/ 60 w 91"/>
              <a:gd name="T23" fmla="*/ 68 h 71"/>
              <a:gd name="T24" fmla="*/ 77 w 91"/>
              <a:gd name="T25" fmla="*/ 68 h 71"/>
              <a:gd name="T26" fmla="*/ 88 w 91"/>
              <a:gd name="T27" fmla="*/ 60 h 71"/>
              <a:gd name="T28" fmla="*/ 90 w 91"/>
              <a:gd name="T29" fmla="*/ 4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1" h="71">
                <a:moveTo>
                  <a:pt x="90" y="46"/>
                </a:moveTo>
                <a:cubicBezTo>
                  <a:pt x="87" y="38"/>
                  <a:pt x="79" y="30"/>
                  <a:pt x="71" y="26"/>
                </a:cubicBezTo>
                <a:cubicBezTo>
                  <a:pt x="66" y="23"/>
                  <a:pt x="61" y="20"/>
                  <a:pt x="56" y="17"/>
                </a:cubicBezTo>
                <a:cubicBezTo>
                  <a:pt x="45" y="11"/>
                  <a:pt x="34" y="4"/>
                  <a:pt x="22" y="1"/>
                </a:cubicBezTo>
                <a:cubicBezTo>
                  <a:pt x="16" y="0"/>
                  <a:pt x="11" y="1"/>
                  <a:pt x="7" y="5"/>
                </a:cubicBezTo>
                <a:cubicBezTo>
                  <a:pt x="3" y="9"/>
                  <a:pt x="0" y="15"/>
                  <a:pt x="2" y="20"/>
                </a:cubicBezTo>
                <a:cubicBezTo>
                  <a:pt x="3" y="23"/>
                  <a:pt x="4" y="25"/>
                  <a:pt x="5" y="27"/>
                </a:cubicBezTo>
                <a:cubicBezTo>
                  <a:pt x="6" y="30"/>
                  <a:pt x="8" y="32"/>
                  <a:pt x="10" y="34"/>
                </a:cubicBezTo>
                <a:cubicBezTo>
                  <a:pt x="12" y="36"/>
                  <a:pt x="13" y="38"/>
                  <a:pt x="15" y="40"/>
                </a:cubicBezTo>
                <a:cubicBezTo>
                  <a:pt x="21" y="45"/>
                  <a:pt x="27" y="50"/>
                  <a:pt x="33" y="54"/>
                </a:cubicBezTo>
                <a:cubicBezTo>
                  <a:pt x="38" y="57"/>
                  <a:pt x="43" y="60"/>
                  <a:pt x="48" y="63"/>
                </a:cubicBezTo>
                <a:cubicBezTo>
                  <a:pt x="52" y="65"/>
                  <a:pt x="56" y="67"/>
                  <a:pt x="60" y="68"/>
                </a:cubicBezTo>
                <a:cubicBezTo>
                  <a:pt x="65" y="69"/>
                  <a:pt x="72" y="71"/>
                  <a:pt x="77" y="68"/>
                </a:cubicBezTo>
                <a:cubicBezTo>
                  <a:pt x="81" y="67"/>
                  <a:pt x="86" y="64"/>
                  <a:pt x="88" y="60"/>
                </a:cubicBezTo>
                <a:cubicBezTo>
                  <a:pt x="90" y="56"/>
                  <a:pt x="91" y="51"/>
                  <a:pt x="90" y="46"/>
                </a:cubicBezTo>
                <a:close/>
              </a:path>
            </a:pathLst>
          </a:custGeom>
          <a:solidFill>
            <a:srgbClr val="90D2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50" name="Freeform 2705"/>
          <p:cNvSpPr>
            <a:spLocks/>
          </p:cNvSpPr>
          <p:nvPr userDrawn="1"/>
        </p:nvSpPr>
        <p:spPr bwMode="auto">
          <a:xfrm>
            <a:off x="6895641" y="4571251"/>
            <a:ext cx="21442" cy="21442"/>
          </a:xfrm>
          <a:custGeom>
            <a:avLst/>
            <a:gdLst>
              <a:gd name="T0" fmla="*/ 37 w 38"/>
              <a:gd name="T1" fmla="*/ 17 h 36"/>
              <a:gd name="T2" fmla="*/ 36 w 38"/>
              <a:gd name="T3" fmla="*/ 14 h 36"/>
              <a:gd name="T4" fmla="*/ 36 w 38"/>
              <a:gd name="T5" fmla="*/ 13 h 36"/>
              <a:gd name="T6" fmla="*/ 34 w 38"/>
              <a:gd name="T7" fmla="*/ 12 h 36"/>
              <a:gd name="T8" fmla="*/ 32 w 38"/>
              <a:gd name="T9" fmla="*/ 9 h 36"/>
              <a:gd name="T10" fmla="*/ 29 w 38"/>
              <a:gd name="T11" fmla="*/ 6 h 36"/>
              <a:gd name="T12" fmla="*/ 29 w 38"/>
              <a:gd name="T13" fmla="*/ 6 h 36"/>
              <a:gd name="T14" fmla="*/ 28 w 38"/>
              <a:gd name="T15" fmla="*/ 6 h 36"/>
              <a:gd name="T16" fmla="*/ 23 w 38"/>
              <a:gd name="T17" fmla="*/ 3 h 36"/>
              <a:gd name="T18" fmla="*/ 22 w 38"/>
              <a:gd name="T19" fmla="*/ 3 h 36"/>
              <a:gd name="T20" fmla="*/ 22 w 38"/>
              <a:gd name="T21" fmla="*/ 3 h 36"/>
              <a:gd name="T22" fmla="*/ 18 w 38"/>
              <a:gd name="T23" fmla="*/ 1 h 36"/>
              <a:gd name="T24" fmla="*/ 11 w 38"/>
              <a:gd name="T25" fmla="*/ 1 h 36"/>
              <a:gd name="T26" fmla="*/ 6 w 38"/>
              <a:gd name="T27" fmla="*/ 3 h 36"/>
              <a:gd name="T28" fmla="*/ 2 w 38"/>
              <a:gd name="T29" fmla="*/ 7 h 36"/>
              <a:gd name="T30" fmla="*/ 0 w 38"/>
              <a:gd name="T31" fmla="*/ 15 h 36"/>
              <a:gd name="T32" fmla="*/ 1 w 38"/>
              <a:gd name="T33" fmla="*/ 21 h 36"/>
              <a:gd name="T34" fmla="*/ 3 w 38"/>
              <a:gd name="T35" fmla="*/ 25 h 36"/>
              <a:gd name="T36" fmla="*/ 4 w 38"/>
              <a:gd name="T37" fmla="*/ 26 h 36"/>
              <a:gd name="T38" fmla="*/ 7 w 38"/>
              <a:gd name="T39" fmla="*/ 30 h 36"/>
              <a:gd name="T40" fmla="*/ 14 w 38"/>
              <a:gd name="T41" fmla="*/ 35 h 36"/>
              <a:gd name="T42" fmla="*/ 15 w 38"/>
              <a:gd name="T43" fmla="*/ 35 h 36"/>
              <a:gd name="T44" fmla="*/ 16 w 38"/>
              <a:gd name="T45" fmla="*/ 35 h 36"/>
              <a:gd name="T46" fmla="*/ 25 w 38"/>
              <a:gd name="T47" fmla="*/ 35 h 36"/>
              <a:gd name="T48" fmla="*/ 30 w 38"/>
              <a:gd name="T49" fmla="*/ 33 h 36"/>
              <a:gd name="T50" fmla="*/ 30 w 38"/>
              <a:gd name="T51" fmla="*/ 33 h 36"/>
              <a:gd name="T52" fmla="*/ 33 w 38"/>
              <a:gd name="T53" fmla="*/ 31 h 36"/>
              <a:gd name="T54" fmla="*/ 36 w 38"/>
              <a:gd name="T55" fmla="*/ 28 h 36"/>
              <a:gd name="T56" fmla="*/ 36 w 38"/>
              <a:gd name="T57" fmla="*/ 27 h 36"/>
              <a:gd name="T58" fmla="*/ 37 w 38"/>
              <a:gd name="T59" fmla="*/ 24 h 36"/>
              <a:gd name="T60" fmla="*/ 38 w 38"/>
              <a:gd name="T61" fmla="*/ 21 h 36"/>
              <a:gd name="T62" fmla="*/ 37 w 38"/>
              <a:gd name="T63" fmla="*/ 1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36">
                <a:moveTo>
                  <a:pt x="37" y="17"/>
                </a:moveTo>
                <a:cubicBezTo>
                  <a:pt x="37" y="16"/>
                  <a:pt x="36" y="15"/>
                  <a:pt x="36" y="14"/>
                </a:cubicBezTo>
                <a:cubicBezTo>
                  <a:pt x="36" y="14"/>
                  <a:pt x="36" y="13"/>
                  <a:pt x="36" y="13"/>
                </a:cubicBezTo>
                <a:cubicBezTo>
                  <a:pt x="35" y="13"/>
                  <a:pt x="35" y="12"/>
                  <a:pt x="34" y="12"/>
                </a:cubicBezTo>
                <a:cubicBezTo>
                  <a:pt x="34" y="11"/>
                  <a:pt x="33" y="10"/>
                  <a:pt x="32" y="9"/>
                </a:cubicBezTo>
                <a:cubicBezTo>
                  <a:pt x="31" y="8"/>
                  <a:pt x="30" y="7"/>
                  <a:pt x="29" y="6"/>
                </a:cubicBezTo>
                <a:lnTo>
                  <a:pt x="29" y="6"/>
                </a:lnTo>
                <a:cubicBezTo>
                  <a:pt x="28" y="6"/>
                  <a:pt x="28" y="6"/>
                  <a:pt x="28" y="6"/>
                </a:cubicBezTo>
                <a:cubicBezTo>
                  <a:pt x="27" y="4"/>
                  <a:pt x="25" y="3"/>
                  <a:pt x="23" y="3"/>
                </a:cubicBezTo>
                <a:cubicBezTo>
                  <a:pt x="22" y="3"/>
                  <a:pt x="22" y="3"/>
                  <a:pt x="22" y="3"/>
                </a:cubicBezTo>
                <a:cubicBezTo>
                  <a:pt x="22" y="3"/>
                  <a:pt x="22" y="3"/>
                  <a:pt x="22" y="3"/>
                </a:cubicBezTo>
                <a:cubicBezTo>
                  <a:pt x="21" y="2"/>
                  <a:pt x="20" y="1"/>
                  <a:pt x="18" y="1"/>
                </a:cubicBezTo>
                <a:cubicBezTo>
                  <a:pt x="16" y="0"/>
                  <a:pt x="13" y="0"/>
                  <a:pt x="11" y="1"/>
                </a:cubicBezTo>
                <a:cubicBezTo>
                  <a:pt x="9" y="1"/>
                  <a:pt x="7" y="2"/>
                  <a:pt x="6" y="3"/>
                </a:cubicBezTo>
                <a:cubicBezTo>
                  <a:pt x="4" y="4"/>
                  <a:pt x="3" y="6"/>
                  <a:pt x="2" y="7"/>
                </a:cubicBezTo>
                <a:cubicBezTo>
                  <a:pt x="1" y="10"/>
                  <a:pt x="0" y="12"/>
                  <a:pt x="0" y="15"/>
                </a:cubicBezTo>
                <a:cubicBezTo>
                  <a:pt x="0" y="16"/>
                  <a:pt x="1" y="19"/>
                  <a:pt x="1" y="21"/>
                </a:cubicBezTo>
                <a:cubicBezTo>
                  <a:pt x="2" y="22"/>
                  <a:pt x="2" y="24"/>
                  <a:pt x="3" y="25"/>
                </a:cubicBezTo>
                <a:cubicBezTo>
                  <a:pt x="3" y="26"/>
                  <a:pt x="4" y="26"/>
                  <a:pt x="4" y="26"/>
                </a:cubicBezTo>
                <a:cubicBezTo>
                  <a:pt x="4" y="28"/>
                  <a:pt x="6" y="30"/>
                  <a:pt x="7" y="30"/>
                </a:cubicBezTo>
                <a:cubicBezTo>
                  <a:pt x="9" y="33"/>
                  <a:pt x="11" y="33"/>
                  <a:pt x="14" y="35"/>
                </a:cubicBezTo>
                <a:cubicBezTo>
                  <a:pt x="14" y="35"/>
                  <a:pt x="15" y="35"/>
                  <a:pt x="15" y="35"/>
                </a:cubicBezTo>
                <a:cubicBezTo>
                  <a:pt x="16" y="35"/>
                  <a:pt x="16" y="35"/>
                  <a:pt x="16" y="35"/>
                </a:cubicBezTo>
                <a:cubicBezTo>
                  <a:pt x="20" y="36"/>
                  <a:pt x="22" y="36"/>
                  <a:pt x="25" y="35"/>
                </a:cubicBezTo>
                <a:cubicBezTo>
                  <a:pt x="27" y="35"/>
                  <a:pt x="28" y="34"/>
                  <a:pt x="30" y="33"/>
                </a:cubicBezTo>
                <a:cubicBezTo>
                  <a:pt x="30" y="33"/>
                  <a:pt x="30" y="33"/>
                  <a:pt x="30" y="33"/>
                </a:cubicBezTo>
                <a:cubicBezTo>
                  <a:pt x="31" y="32"/>
                  <a:pt x="33" y="31"/>
                  <a:pt x="33" y="31"/>
                </a:cubicBezTo>
                <a:cubicBezTo>
                  <a:pt x="34" y="30"/>
                  <a:pt x="35" y="29"/>
                  <a:pt x="36" y="28"/>
                </a:cubicBezTo>
                <a:cubicBezTo>
                  <a:pt x="36" y="27"/>
                  <a:pt x="36" y="27"/>
                  <a:pt x="36" y="27"/>
                </a:cubicBezTo>
                <a:cubicBezTo>
                  <a:pt x="36" y="27"/>
                  <a:pt x="37" y="25"/>
                  <a:pt x="37" y="24"/>
                </a:cubicBezTo>
                <a:cubicBezTo>
                  <a:pt x="38" y="23"/>
                  <a:pt x="38" y="22"/>
                  <a:pt x="38" y="21"/>
                </a:cubicBezTo>
                <a:cubicBezTo>
                  <a:pt x="38" y="19"/>
                  <a:pt x="38" y="18"/>
                  <a:pt x="37" y="17"/>
                </a:cubicBezTo>
                <a:close/>
              </a:path>
            </a:pathLst>
          </a:custGeom>
          <a:solidFill>
            <a:srgbClr val="90D2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51" name="Freeform 2706"/>
          <p:cNvSpPr>
            <a:spLocks/>
          </p:cNvSpPr>
          <p:nvPr userDrawn="1"/>
        </p:nvSpPr>
        <p:spPr bwMode="auto">
          <a:xfrm>
            <a:off x="6695007" y="4664675"/>
            <a:ext cx="29100" cy="39820"/>
          </a:xfrm>
          <a:custGeom>
            <a:avLst/>
            <a:gdLst>
              <a:gd name="T0" fmla="*/ 49 w 50"/>
              <a:gd name="T1" fmla="*/ 25 h 68"/>
              <a:gd name="T2" fmla="*/ 46 w 50"/>
              <a:gd name="T3" fmla="*/ 18 h 68"/>
              <a:gd name="T4" fmla="*/ 40 w 50"/>
              <a:gd name="T5" fmla="*/ 10 h 68"/>
              <a:gd name="T6" fmla="*/ 32 w 50"/>
              <a:gd name="T7" fmla="*/ 4 h 68"/>
              <a:gd name="T8" fmla="*/ 24 w 50"/>
              <a:gd name="T9" fmla="*/ 0 h 68"/>
              <a:gd name="T10" fmla="*/ 19 w 50"/>
              <a:gd name="T11" fmla="*/ 0 h 68"/>
              <a:gd name="T12" fmla="*/ 14 w 50"/>
              <a:gd name="T13" fmla="*/ 0 h 68"/>
              <a:gd name="T14" fmla="*/ 4 w 50"/>
              <a:gd name="T15" fmla="*/ 7 h 68"/>
              <a:gd name="T16" fmla="*/ 0 w 50"/>
              <a:gd name="T17" fmla="*/ 16 h 68"/>
              <a:gd name="T18" fmla="*/ 2 w 50"/>
              <a:gd name="T19" fmla="*/ 29 h 68"/>
              <a:gd name="T20" fmla="*/ 3 w 50"/>
              <a:gd name="T21" fmla="*/ 30 h 68"/>
              <a:gd name="T22" fmla="*/ 4 w 50"/>
              <a:gd name="T23" fmla="*/ 36 h 68"/>
              <a:gd name="T24" fmla="*/ 4 w 50"/>
              <a:gd name="T25" fmla="*/ 31 h 68"/>
              <a:gd name="T26" fmla="*/ 4 w 50"/>
              <a:gd name="T27" fmla="*/ 31 h 68"/>
              <a:gd name="T28" fmla="*/ 5 w 50"/>
              <a:gd name="T29" fmla="*/ 42 h 68"/>
              <a:gd name="T30" fmla="*/ 5 w 50"/>
              <a:gd name="T31" fmla="*/ 41 h 68"/>
              <a:gd name="T32" fmla="*/ 9 w 50"/>
              <a:gd name="T33" fmla="*/ 55 h 68"/>
              <a:gd name="T34" fmla="*/ 14 w 50"/>
              <a:gd name="T35" fmla="*/ 62 h 68"/>
              <a:gd name="T36" fmla="*/ 30 w 50"/>
              <a:gd name="T37" fmla="*/ 68 h 68"/>
              <a:gd name="T38" fmla="*/ 33 w 50"/>
              <a:gd name="T39" fmla="*/ 67 h 68"/>
              <a:gd name="T40" fmla="*/ 34 w 50"/>
              <a:gd name="T41" fmla="*/ 67 h 68"/>
              <a:gd name="T42" fmla="*/ 33 w 50"/>
              <a:gd name="T43" fmla="*/ 67 h 68"/>
              <a:gd name="T44" fmla="*/ 35 w 50"/>
              <a:gd name="T45" fmla="*/ 67 h 68"/>
              <a:gd name="T46" fmla="*/ 39 w 50"/>
              <a:gd name="T47" fmla="*/ 64 h 68"/>
              <a:gd name="T48" fmla="*/ 44 w 50"/>
              <a:gd name="T49" fmla="*/ 60 h 68"/>
              <a:gd name="T50" fmla="*/ 47 w 50"/>
              <a:gd name="T51" fmla="*/ 52 h 68"/>
              <a:gd name="T52" fmla="*/ 49 w 50"/>
              <a:gd name="T53" fmla="*/ 48 h 68"/>
              <a:gd name="T54" fmla="*/ 50 w 50"/>
              <a:gd name="T55" fmla="*/ 33 h 68"/>
              <a:gd name="T56" fmla="*/ 49 w 50"/>
              <a:gd name="T57" fmla="*/ 2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68">
                <a:moveTo>
                  <a:pt x="49" y="25"/>
                </a:moveTo>
                <a:cubicBezTo>
                  <a:pt x="48" y="23"/>
                  <a:pt x="47" y="20"/>
                  <a:pt x="46" y="18"/>
                </a:cubicBezTo>
                <a:cubicBezTo>
                  <a:pt x="44" y="15"/>
                  <a:pt x="42" y="12"/>
                  <a:pt x="40" y="10"/>
                </a:cubicBezTo>
                <a:cubicBezTo>
                  <a:pt x="38" y="8"/>
                  <a:pt x="35" y="6"/>
                  <a:pt x="32" y="4"/>
                </a:cubicBezTo>
                <a:cubicBezTo>
                  <a:pt x="30" y="2"/>
                  <a:pt x="27" y="1"/>
                  <a:pt x="24" y="0"/>
                </a:cubicBezTo>
                <a:lnTo>
                  <a:pt x="19" y="0"/>
                </a:lnTo>
                <a:cubicBezTo>
                  <a:pt x="17" y="0"/>
                  <a:pt x="16" y="0"/>
                  <a:pt x="14" y="0"/>
                </a:cubicBezTo>
                <a:cubicBezTo>
                  <a:pt x="10" y="1"/>
                  <a:pt x="6" y="4"/>
                  <a:pt x="4" y="7"/>
                </a:cubicBezTo>
                <a:cubicBezTo>
                  <a:pt x="2" y="10"/>
                  <a:pt x="1" y="13"/>
                  <a:pt x="0" y="16"/>
                </a:cubicBezTo>
                <a:cubicBezTo>
                  <a:pt x="0" y="20"/>
                  <a:pt x="0" y="25"/>
                  <a:pt x="2" y="29"/>
                </a:cubicBezTo>
                <a:cubicBezTo>
                  <a:pt x="3" y="29"/>
                  <a:pt x="3" y="29"/>
                  <a:pt x="3" y="30"/>
                </a:cubicBezTo>
                <a:cubicBezTo>
                  <a:pt x="4" y="32"/>
                  <a:pt x="4" y="34"/>
                  <a:pt x="4" y="36"/>
                </a:cubicBezTo>
                <a:cubicBezTo>
                  <a:pt x="4" y="34"/>
                  <a:pt x="4" y="33"/>
                  <a:pt x="4" y="31"/>
                </a:cubicBezTo>
                <a:lnTo>
                  <a:pt x="4" y="31"/>
                </a:lnTo>
                <a:cubicBezTo>
                  <a:pt x="4" y="35"/>
                  <a:pt x="5" y="38"/>
                  <a:pt x="5" y="42"/>
                </a:cubicBezTo>
                <a:cubicBezTo>
                  <a:pt x="5" y="42"/>
                  <a:pt x="5" y="41"/>
                  <a:pt x="5" y="41"/>
                </a:cubicBezTo>
                <a:cubicBezTo>
                  <a:pt x="6" y="46"/>
                  <a:pt x="7" y="50"/>
                  <a:pt x="9" y="55"/>
                </a:cubicBezTo>
                <a:cubicBezTo>
                  <a:pt x="11" y="57"/>
                  <a:pt x="13" y="60"/>
                  <a:pt x="14" y="62"/>
                </a:cubicBezTo>
                <a:cubicBezTo>
                  <a:pt x="18" y="66"/>
                  <a:pt x="24" y="68"/>
                  <a:pt x="30" y="68"/>
                </a:cubicBezTo>
                <a:cubicBezTo>
                  <a:pt x="31" y="68"/>
                  <a:pt x="32" y="67"/>
                  <a:pt x="33" y="67"/>
                </a:cubicBezTo>
                <a:cubicBezTo>
                  <a:pt x="33" y="67"/>
                  <a:pt x="33" y="67"/>
                  <a:pt x="34" y="67"/>
                </a:cubicBezTo>
                <a:cubicBezTo>
                  <a:pt x="33" y="67"/>
                  <a:pt x="33" y="67"/>
                  <a:pt x="33" y="67"/>
                </a:cubicBezTo>
                <a:cubicBezTo>
                  <a:pt x="34" y="67"/>
                  <a:pt x="35" y="67"/>
                  <a:pt x="35" y="67"/>
                </a:cubicBezTo>
                <a:cubicBezTo>
                  <a:pt x="37" y="66"/>
                  <a:pt x="38" y="65"/>
                  <a:pt x="39" y="64"/>
                </a:cubicBezTo>
                <a:cubicBezTo>
                  <a:pt x="41" y="63"/>
                  <a:pt x="42" y="62"/>
                  <a:pt x="44" y="60"/>
                </a:cubicBezTo>
                <a:cubicBezTo>
                  <a:pt x="45" y="58"/>
                  <a:pt x="47" y="55"/>
                  <a:pt x="47" y="52"/>
                </a:cubicBezTo>
                <a:cubicBezTo>
                  <a:pt x="48" y="51"/>
                  <a:pt x="48" y="49"/>
                  <a:pt x="49" y="48"/>
                </a:cubicBezTo>
                <a:cubicBezTo>
                  <a:pt x="49" y="43"/>
                  <a:pt x="50" y="38"/>
                  <a:pt x="50" y="33"/>
                </a:cubicBezTo>
                <a:cubicBezTo>
                  <a:pt x="50" y="30"/>
                  <a:pt x="49" y="28"/>
                  <a:pt x="49" y="25"/>
                </a:cubicBezTo>
                <a:close/>
              </a:path>
            </a:pathLst>
          </a:custGeom>
          <a:solidFill>
            <a:srgbClr val="90D2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52" name="Freeform 2707"/>
          <p:cNvSpPr>
            <a:spLocks/>
          </p:cNvSpPr>
          <p:nvPr userDrawn="1"/>
        </p:nvSpPr>
        <p:spPr bwMode="auto">
          <a:xfrm>
            <a:off x="6719512" y="4793325"/>
            <a:ext cx="22974" cy="32163"/>
          </a:xfrm>
          <a:custGeom>
            <a:avLst/>
            <a:gdLst>
              <a:gd name="T0" fmla="*/ 32 w 37"/>
              <a:gd name="T1" fmla="*/ 28 h 54"/>
              <a:gd name="T2" fmla="*/ 28 w 37"/>
              <a:gd name="T3" fmla="*/ 20 h 54"/>
              <a:gd name="T4" fmla="*/ 24 w 37"/>
              <a:gd name="T5" fmla="*/ 13 h 54"/>
              <a:gd name="T6" fmla="*/ 22 w 37"/>
              <a:gd name="T7" fmla="*/ 9 h 54"/>
              <a:gd name="T8" fmla="*/ 14 w 37"/>
              <a:gd name="T9" fmla="*/ 2 h 54"/>
              <a:gd name="T10" fmla="*/ 8 w 37"/>
              <a:gd name="T11" fmla="*/ 1 h 54"/>
              <a:gd name="T12" fmla="*/ 3 w 37"/>
              <a:gd name="T13" fmla="*/ 5 h 54"/>
              <a:gd name="T14" fmla="*/ 0 w 37"/>
              <a:gd name="T15" fmla="*/ 13 h 54"/>
              <a:gd name="T16" fmla="*/ 0 w 37"/>
              <a:gd name="T17" fmla="*/ 18 h 54"/>
              <a:gd name="T18" fmla="*/ 1 w 37"/>
              <a:gd name="T19" fmla="*/ 22 h 54"/>
              <a:gd name="T20" fmla="*/ 5 w 37"/>
              <a:gd name="T21" fmla="*/ 33 h 54"/>
              <a:gd name="T22" fmla="*/ 9 w 37"/>
              <a:gd name="T23" fmla="*/ 41 h 54"/>
              <a:gd name="T24" fmla="*/ 18 w 37"/>
              <a:gd name="T25" fmla="*/ 52 h 54"/>
              <a:gd name="T26" fmla="*/ 25 w 37"/>
              <a:gd name="T27" fmla="*/ 54 h 54"/>
              <a:gd name="T28" fmla="*/ 31 w 37"/>
              <a:gd name="T29" fmla="*/ 52 h 54"/>
              <a:gd name="T30" fmla="*/ 37 w 37"/>
              <a:gd name="T31" fmla="*/ 41 h 54"/>
              <a:gd name="T32" fmla="*/ 32 w 37"/>
              <a:gd name="T33" fmla="*/ 2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54">
                <a:moveTo>
                  <a:pt x="32" y="28"/>
                </a:moveTo>
                <a:cubicBezTo>
                  <a:pt x="31" y="25"/>
                  <a:pt x="30" y="23"/>
                  <a:pt x="28" y="20"/>
                </a:cubicBezTo>
                <a:cubicBezTo>
                  <a:pt x="27" y="18"/>
                  <a:pt x="26" y="15"/>
                  <a:pt x="24" y="13"/>
                </a:cubicBezTo>
                <a:cubicBezTo>
                  <a:pt x="24" y="12"/>
                  <a:pt x="23" y="10"/>
                  <a:pt x="22" y="9"/>
                </a:cubicBezTo>
                <a:cubicBezTo>
                  <a:pt x="20" y="5"/>
                  <a:pt x="18" y="3"/>
                  <a:pt x="14" y="2"/>
                </a:cubicBezTo>
                <a:cubicBezTo>
                  <a:pt x="12" y="1"/>
                  <a:pt x="10" y="0"/>
                  <a:pt x="8" y="1"/>
                </a:cubicBezTo>
                <a:cubicBezTo>
                  <a:pt x="6" y="2"/>
                  <a:pt x="4" y="3"/>
                  <a:pt x="3" y="5"/>
                </a:cubicBezTo>
                <a:cubicBezTo>
                  <a:pt x="1" y="7"/>
                  <a:pt x="0" y="10"/>
                  <a:pt x="0" y="13"/>
                </a:cubicBezTo>
                <a:cubicBezTo>
                  <a:pt x="0" y="14"/>
                  <a:pt x="0" y="16"/>
                  <a:pt x="0" y="18"/>
                </a:cubicBezTo>
                <a:cubicBezTo>
                  <a:pt x="1" y="19"/>
                  <a:pt x="1" y="20"/>
                  <a:pt x="1" y="22"/>
                </a:cubicBezTo>
                <a:cubicBezTo>
                  <a:pt x="2" y="26"/>
                  <a:pt x="4" y="29"/>
                  <a:pt x="5" y="33"/>
                </a:cubicBezTo>
                <a:cubicBezTo>
                  <a:pt x="6" y="36"/>
                  <a:pt x="8" y="39"/>
                  <a:pt x="9" y="41"/>
                </a:cubicBezTo>
                <a:cubicBezTo>
                  <a:pt x="11" y="45"/>
                  <a:pt x="14" y="50"/>
                  <a:pt x="18" y="52"/>
                </a:cubicBezTo>
                <a:cubicBezTo>
                  <a:pt x="20" y="53"/>
                  <a:pt x="22" y="54"/>
                  <a:pt x="25" y="54"/>
                </a:cubicBezTo>
                <a:cubicBezTo>
                  <a:pt x="27" y="54"/>
                  <a:pt x="29" y="53"/>
                  <a:pt x="31" y="52"/>
                </a:cubicBezTo>
                <a:cubicBezTo>
                  <a:pt x="35" y="50"/>
                  <a:pt x="37" y="46"/>
                  <a:pt x="37" y="41"/>
                </a:cubicBezTo>
                <a:cubicBezTo>
                  <a:pt x="37" y="36"/>
                  <a:pt x="35" y="32"/>
                  <a:pt x="32" y="28"/>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53" name="Freeform 2708"/>
          <p:cNvSpPr>
            <a:spLocks/>
          </p:cNvSpPr>
          <p:nvPr userDrawn="1"/>
        </p:nvSpPr>
        <p:spPr bwMode="auto">
          <a:xfrm>
            <a:off x="6780775" y="4782605"/>
            <a:ext cx="30631" cy="36757"/>
          </a:xfrm>
          <a:custGeom>
            <a:avLst/>
            <a:gdLst>
              <a:gd name="T0" fmla="*/ 44 w 52"/>
              <a:gd name="T1" fmla="*/ 34 h 63"/>
              <a:gd name="T2" fmla="*/ 34 w 52"/>
              <a:gd name="T3" fmla="*/ 22 h 63"/>
              <a:gd name="T4" fmla="*/ 25 w 52"/>
              <a:gd name="T5" fmla="*/ 12 h 63"/>
              <a:gd name="T6" fmla="*/ 21 w 52"/>
              <a:gd name="T7" fmla="*/ 7 h 63"/>
              <a:gd name="T8" fmla="*/ 15 w 52"/>
              <a:gd name="T9" fmla="*/ 3 h 63"/>
              <a:gd name="T10" fmla="*/ 5 w 52"/>
              <a:gd name="T11" fmla="*/ 2 h 63"/>
              <a:gd name="T12" fmla="*/ 1 w 52"/>
              <a:gd name="T13" fmla="*/ 12 h 63"/>
              <a:gd name="T14" fmla="*/ 1 w 52"/>
              <a:gd name="T15" fmla="*/ 12 h 63"/>
              <a:gd name="T16" fmla="*/ 7 w 52"/>
              <a:gd name="T17" fmla="*/ 26 h 63"/>
              <a:gd name="T18" fmla="*/ 13 w 52"/>
              <a:gd name="T19" fmla="*/ 38 h 63"/>
              <a:gd name="T20" fmla="*/ 20 w 52"/>
              <a:gd name="T21" fmla="*/ 49 h 63"/>
              <a:gd name="T22" fmla="*/ 24 w 52"/>
              <a:gd name="T23" fmla="*/ 55 h 63"/>
              <a:gd name="T24" fmla="*/ 38 w 52"/>
              <a:gd name="T25" fmla="*/ 63 h 63"/>
              <a:gd name="T26" fmla="*/ 50 w 52"/>
              <a:gd name="T27" fmla="*/ 54 h 63"/>
              <a:gd name="T28" fmla="*/ 44 w 52"/>
              <a:gd name="T29" fmla="*/ 3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63">
                <a:moveTo>
                  <a:pt x="44" y="34"/>
                </a:moveTo>
                <a:cubicBezTo>
                  <a:pt x="41" y="30"/>
                  <a:pt x="37" y="26"/>
                  <a:pt x="34" y="22"/>
                </a:cubicBezTo>
                <a:cubicBezTo>
                  <a:pt x="31" y="18"/>
                  <a:pt x="28" y="15"/>
                  <a:pt x="25" y="12"/>
                </a:cubicBezTo>
                <a:cubicBezTo>
                  <a:pt x="24" y="11"/>
                  <a:pt x="22" y="9"/>
                  <a:pt x="21" y="7"/>
                </a:cubicBezTo>
                <a:cubicBezTo>
                  <a:pt x="19" y="6"/>
                  <a:pt x="17" y="4"/>
                  <a:pt x="15" y="3"/>
                </a:cubicBezTo>
                <a:cubicBezTo>
                  <a:pt x="12" y="1"/>
                  <a:pt x="8" y="0"/>
                  <a:pt x="5" y="2"/>
                </a:cubicBezTo>
                <a:cubicBezTo>
                  <a:pt x="2" y="4"/>
                  <a:pt x="0" y="8"/>
                  <a:pt x="1" y="12"/>
                </a:cubicBezTo>
                <a:cubicBezTo>
                  <a:pt x="1" y="12"/>
                  <a:pt x="1" y="12"/>
                  <a:pt x="1" y="12"/>
                </a:cubicBezTo>
                <a:cubicBezTo>
                  <a:pt x="2" y="17"/>
                  <a:pt x="5" y="22"/>
                  <a:pt x="7" y="26"/>
                </a:cubicBezTo>
                <a:cubicBezTo>
                  <a:pt x="9" y="30"/>
                  <a:pt x="11" y="34"/>
                  <a:pt x="13" y="38"/>
                </a:cubicBezTo>
                <a:cubicBezTo>
                  <a:pt x="15" y="42"/>
                  <a:pt x="17" y="46"/>
                  <a:pt x="20" y="49"/>
                </a:cubicBezTo>
                <a:cubicBezTo>
                  <a:pt x="21" y="51"/>
                  <a:pt x="22" y="53"/>
                  <a:pt x="24" y="55"/>
                </a:cubicBezTo>
                <a:cubicBezTo>
                  <a:pt x="27" y="60"/>
                  <a:pt x="32" y="63"/>
                  <a:pt x="38" y="63"/>
                </a:cubicBezTo>
                <a:cubicBezTo>
                  <a:pt x="43" y="63"/>
                  <a:pt x="48" y="59"/>
                  <a:pt x="50" y="54"/>
                </a:cubicBezTo>
                <a:cubicBezTo>
                  <a:pt x="52" y="46"/>
                  <a:pt x="48" y="40"/>
                  <a:pt x="44" y="34"/>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54" name="Freeform 2709"/>
          <p:cNvSpPr>
            <a:spLocks/>
          </p:cNvSpPr>
          <p:nvPr userDrawn="1"/>
        </p:nvSpPr>
        <p:spPr bwMode="auto">
          <a:xfrm>
            <a:off x="6823658" y="4722873"/>
            <a:ext cx="32163" cy="35226"/>
          </a:xfrm>
          <a:custGeom>
            <a:avLst/>
            <a:gdLst>
              <a:gd name="T0" fmla="*/ 53 w 54"/>
              <a:gd name="T1" fmla="*/ 50 h 59"/>
              <a:gd name="T2" fmla="*/ 52 w 54"/>
              <a:gd name="T3" fmla="*/ 48 h 59"/>
              <a:gd name="T4" fmla="*/ 52 w 54"/>
              <a:gd name="T5" fmla="*/ 48 h 59"/>
              <a:gd name="T6" fmla="*/ 51 w 54"/>
              <a:gd name="T7" fmla="*/ 46 h 59"/>
              <a:gd name="T8" fmla="*/ 50 w 54"/>
              <a:gd name="T9" fmla="*/ 43 h 59"/>
              <a:gd name="T10" fmla="*/ 49 w 54"/>
              <a:gd name="T11" fmla="*/ 42 h 59"/>
              <a:gd name="T12" fmla="*/ 49 w 54"/>
              <a:gd name="T13" fmla="*/ 41 h 59"/>
              <a:gd name="T14" fmla="*/ 48 w 54"/>
              <a:gd name="T15" fmla="*/ 41 h 59"/>
              <a:gd name="T16" fmla="*/ 44 w 54"/>
              <a:gd name="T17" fmla="*/ 35 h 59"/>
              <a:gd name="T18" fmla="*/ 33 w 54"/>
              <a:gd name="T19" fmla="*/ 25 h 59"/>
              <a:gd name="T20" fmla="*/ 31 w 54"/>
              <a:gd name="T21" fmla="*/ 22 h 59"/>
              <a:gd name="T22" fmla="*/ 29 w 54"/>
              <a:gd name="T23" fmla="*/ 21 h 59"/>
              <a:gd name="T24" fmla="*/ 29 w 54"/>
              <a:gd name="T25" fmla="*/ 21 h 59"/>
              <a:gd name="T26" fmla="*/ 29 w 54"/>
              <a:gd name="T27" fmla="*/ 21 h 59"/>
              <a:gd name="T28" fmla="*/ 26 w 54"/>
              <a:gd name="T29" fmla="*/ 17 h 59"/>
              <a:gd name="T30" fmla="*/ 25 w 54"/>
              <a:gd name="T31" fmla="*/ 15 h 59"/>
              <a:gd name="T32" fmla="*/ 21 w 54"/>
              <a:gd name="T33" fmla="*/ 11 h 59"/>
              <a:gd name="T34" fmla="*/ 19 w 54"/>
              <a:gd name="T35" fmla="*/ 8 h 59"/>
              <a:gd name="T36" fmla="*/ 19 w 54"/>
              <a:gd name="T37" fmla="*/ 8 h 59"/>
              <a:gd name="T38" fmla="*/ 18 w 54"/>
              <a:gd name="T39" fmla="*/ 6 h 59"/>
              <a:gd name="T40" fmla="*/ 13 w 54"/>
              <a:gd name="T41" fmla="*/ 3 h 59"/>
              <a:gd name="T42" fmla="*/ 6 w 54"/>
              <a:gd name="T43" fmla="*/ 2 h 59"/>
              <a:gd name="T44" fmla="*/ 3 w 54"/>
              <a:gd name="T45" fmla="*/ 6 h 59"/>
              <a:gd name="T46" fmla="*/ 3 w 54"/>
              <a:gd name="T47" fmla="*/ 7 h 59"/>
              <a:gd name="T48" fmla="*/ 5 w 54"/>
              <a:gd name="T49" fmla="*/ 27 h 59"/>
              <a:gd name="T50" fmla="*/ 15 w 54"/>
              <a:gd name="T51" fmla="*/ 42 h 59"/>
              <a:gd name="T52" fmla="*/ 29 w 54"/>
              <a:gd name="T53" fmla="*/ 55 h 59"/>
              <a:gd name="T54" fmla="*/ 34 w 54"/>
              <a:gd name="T55" fmla="*/ 58 h 59"/>
              <a:gd name="T56" fmla="*/ 36 w 54"/>
              <a:gd name="T57" fmla="*/ 58 h 59"/>
              <a:gd name="T58" fmla="*/ 36 w 54"/>
              <a:gd name="T59" fmla="*/ 58 h 59"/>
              <a:gd name="T60" fmla="*/ 39 w 54"/>
              <a:gd name="T61" fmla="*/ 58 h 59"/>
              <a:gd name="T62" fmla="*/ 39 w 54"/>
              <a:gd name="T63" fmla="*/ 58 h 59"/>
              <a:gd name="T64" fmla="*/ 41 w 54"/>
              <a:gd name="T65" fmla="*/ 58 h 59"/>
              <a:gd name="T66" fmla="*/ 42 w 54"/>
              <a:gd name="T67" fmla="*/ 59 h 59"/>
              <a:gd name="T68" fmla="*/ 44 w 54"/>
              <a:gd name="T69" fmla="*/ 58 h 59"/>
              <a:gd name="T70" fmla="*/ 46 w 54"/>
              <a:gd name="T71" fmla="*/ 58 h 59"/>
              <a:gd name="T72" fmla="*/ 45 w 54"/>
              <a:gd name="T73" fmla="*/ 58 h 59"/>
              <a:gd name="T74" fmla="*/ 48 w 54"/>
              <a:gd name="T75" fmla="*/ 58 h 59"/>
              <a:gd name="T76" fmla="*/ 53 w 54"/>
              <a:gd name="T77" fmla="*/ 5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4" h="59">
                <a:moveTo>
                  <a:pt x="53" y="50"/>
                </a:moveTo>
                <a:cubicBezTo>
                  <a:pt x="52" y="49"/>
                  <a:pt x="52" y="49"/>
                  <a:pt x="52" y="48"/>
                </a:cubicBezTo>
                <a:cubicBezTo>
                  <a:pt x="52" y="48"/>
                  <a:pt x="52" y="48"/>
                  <a:pt x="52" y="48"/>
                </a:cubicBezTo>
                <a:cubicBezTo>
                  <a:pt x="52" y="47"/>
                  <a:pt x="51" y="47"/>
                  <a:pt x="51" y="46"/>
                </a:cubicBezTo>
                <a:cubicBezTo>
                  <a:pt x="51" y="45"/>
                  <a:pt x="50" y="44"/>
                  <a:pt x="50" y="43"/>
                </a:cubicBezTo>
                <a:cubicBezTo>
                  <a:pt x="49" y="43"/>
                  <a:pt x="49" y="42"/>
                  <a:pt x="49" y="42"/>
                </a:cubicBezTo>
                <a:cubicBezTo>
                  <a:pt x="48" y="41"/>
                  <a:pt x="48" y="41"/>
                  <a:pt x="49" y="41"/>
                </a:cubicBezTo>
                <a:cubicBezTo>
                  <a:pt x="48" y="41"/>
                  <a:pt x="48" y="41"/>
                  <a:pt x="48" y="41"/>
                </a:cubicBezTo>
                <a:cubicBezTo>
                  <a:pt x="47" y="39"/>
                  <a:pt x="46" y="37"/>
                  <a:pt x="44" y="35"/>
                </a:cubicBezTo>
                <a:cubicBezTo>
                  <a:pt x="40" y="32"/>
                  <a:pt x="36" y="29"/>
                  <a:pt x="33" y="25"/>
                </a:cubicBezTo>
                <a:cubicBezTo>
                  <a:pt x="32" y="24"/>
                  <a:pt x="31" y="23"/>
                  <a:pt x="31" y="22"/>
                </a:cubicBezTo>
                <a:cubicBezTo>
                  <a:pt x="30" y="22"/>
                  <a:pt x="30" y="21"/>
                  <a:pt x="29" y="21"/>
                </a:cubicBezTo>
                <a:cubicBezTo>
                  <a:pt x="29" y="21"/>
                  <a:pt x="29" y="21"/>
                  <a:pt x="29" y="21"/>
                </a:cubicBezTo>
                <a:cubicBezTo>
                  <a:pt x="29" y="21"/>
                  <a:pt x="29" y="21"/>
                  <a:pt x="29" y="21"/>
                </a:cubicBezTo>
                <a:cubicBezTo>
                  <a:pt x="28" y="19"/>
                  <a:pt x="27" y="18"/>
                  <a:pt x="26" y="17"/>
                </a:cubicBezTo>
                <a:cubicBezTo>
                  <a:pt x="26" y="16"/>
                  <a:pt x="25" y="16"/>
                  <a:pt x="25" y="15"/>
                </a:cubicBezTo>
                <a:cubicBezTo>
                  <a:pt x="24" y="14"/>
                  <a:pt x="23" y="12"/>
                  <a:pt x="21" y="11"/>
                </a:cubicBezTo>
                <a:cubicBezTo>
                  <a:pt x="21" y="10"/>
                  <a:pt x="20" y="9"/>
                  <a:pt x="19" y="8"/>
                </a:cubicBezTo>
                <a:cubicBezTo>
                  <a:pt x="19" y="8"/>
                  <a:pt x="19" y="8"/>
                  <a:pt x="19" y="8"/>
                </a:cubicBezTo>
                <a:cubicBezTo>
                  <a:pt x="19" y="7"/>
                  <a:pt x="18" y="6"/>
                  <a:pt x="18" y="6"/>
                </a:cubicBezTo>
                <a:cubicBezTo>
                  <a:pt x="16" y="4"/>
                  <a:pt x="15" y="3"/>
                  <a:pt x="13" y="3"/>
                </a:cubicBezTo>
                <a:cubicBezTo>
                  <a:pt x="11" y="1"/>
                  <a:pt x="8" y="0"/>
                  <a:pt x="6" y="2"/>
                </a:cubicBezTo>
                <a:cubicBezTo>
                  <a:pt x="5" y="3"/>
                  <a:pt x="3" y="4"/>
                  <a:pt x="3" y="6"/>
                </a:cubicBezTo>
                <a:cubicBezTo>
                  <a:pt x="3" y="6"/>
                  <a:pt x="3" y="6"/>
                  <a:pt x="3" y="7"/>
                </a:cubicBezTo>
                <a:cubicBezTo>
                  <a:pt x="0" y="12"/>
                  <a:pt x="3" y="21"/>
                  <a:pt x="5" y="27"/>
                </a:cubicBezTo>
                <a:cubicBezTo>
                  <a:pt x="8" y="32"/>
                  <a:pt x="11" y="37"/>
                  <a:pt x="15" y="42"/>
                </a:cubicBezTo>
                <a:cubicBezTo>
                  <a:pt x="19" y="47"/>
                  <a:pt x="24" y="51"/>
                  <a:pt x="29" y="55"/>
                </a:cubicBezTo>
                <a:cubicBezTo>
                  <a:pt x="31" y="56"/>
                  <a:pt x="32" y="57"/>
                  <a:pt x="34" y="58"/>
                </a:cubicBezTo>
                <a:cubicBezTo>
                  <a:pt x="35" y="58"/>
                  <a:pt x="35" y="58"/>
                  <a:pt x="36" y="58"/>
                </a:cubicBezTo>
                <a:cubicBezTo>
                  <a:pt x="36" y="58"/>
                  <a:pt x="36" y="58"/>
                  <a:pt x="36" y="58"/>
                </a:cubicBezTo>
                <a:cubicBezTo>
                  <a:pt x="37" y="58"/>
                  <a:pt x="38" y="58"/>
                  <a:pt x="39" y="58"/>
                </a:cubicBezTo>
                <a:cubicBezTo>
                  <a:pt x="40" y="58"/>
                  <a:pt x="40" y="58"/>
                  <a:pt x="39" y="58"/>
                </a:cubicBezTo>
                <a:cubicBezTo>
                  <a:pt x="37" y="58"/>
                  <a:pt x="38" y="58"/>
                  <a:pt x="41" y="58"/>
                </a:cubicBezTo>
                <a:cubicBezTo>
                  <a:pt x="41" y="58"/>
                  <a:pt x="41" y="58"/>
                  <a:pt x="42" y="59"/>
                </a:cubicBezTo>
                <a:cubicBezTo>
                  <a:pt x="42" y="59"/>
                  <a:pt x="43" y="58"/>
                  <a:pt x="44" y="58"/>
                </a:cubicBezTo>
                <a:cubicBezTo>
                  <a:pt x="42" y="59"/>
                  <a:pt x="45" y="58"/>
                  <a:pt x="46" y="58"/>
                </a:cubicBezTo>
                <a:cubicBezTo>
                  <a:pt x="46" y="58"/>
                  <a:pt x="46" y="58"/>
                  <a:pt x="45" y="58"/>
                </a:cubicBezTo>
                <a:cubicBezTo>
                  <a:pt x="46" y="58"/>
                  <a:pt x="47" y="58"/>
                  <a:pt x="48" y="58"/>
                </a:cubicBezTo>
                <a:cubicBezTo>
                  <a:pt x="51" y="57"/>
                  <a:pt x="54" y="53"/>
                  <a:pt x="53" y="50"/>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55" name="Rectangle 2710"/>
          <p:cNvSpPr>
            <a:spLocks noChangeArrowheads="1"/>
          </p:cNvSpPr>
          <p:nvPr userDrawn="1"/>
        </p:nvSpPr>
        <p:spPr bwMode="auto">
          <a:xfrm>
            <a:off x="6851226" y="4758099"/>
            <a:ext cx="1532" cy="1532"/>
          </a:xfrm>
          <a:prstGeom prst="rect">
            <a:avLst/>
          </a:prstGeom>
          <a:solidFill>
            <a:srgbClr val="4CBF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56" name="Freeform 2711"/>
          <p:cNvSpPr>
            <a:spLocks/>
          </p:cNvSpPr>
          <p:nvPr userDrawn="1"/>
        </p:nvSpPr>
        <p:spPr bwMode="auto">
          <a:xfrm>
            <a:off x="6903299" y="4738189"/>
            <a:ext cx="29100" cy="32163"/>
          </a:xfrm>
          <a:custGeom>
            <a:avLst/>
            <a:gdLst>
              <a:gd name="T0" fmla="*/ 48 w 49"/>
              <a:gd name="T1" fmla="*/ 38 h 54"/>
              <a:gd name="T2" fmla="*/ 46 w 49"/>
              <a:gd name="T3" fmla="*/ 34 h 54"/>
              <a:gd name="T4" fmla="*/ 38 w 49"/>
              <a:gd name="T5" fmla="*/ 24 h 54"/>
              <a:gd name="T6" fmla="*/ 31 w 49"/>
              <a:gd name="T7" fmla="*/ 17 h 54"/>
              <a:gd name="T8" fmla="*/ 24 w 49"/>
              <a:gd name="T9" fmla="*/ 10 h 54"/>
              <a:gd name="T10" fmla="*/ 20 w 49"/>
              <a:gd name="T11" fmla="*/ 6 h 54"/>
              <a:gd name="T12" fmla="*/ 16 w 49"/>
              <a:gd name="T13" fmla="*/ 3 h 54"/>
              <a:gd name="T14" fmla="*/ 13 w 49"/>
              <a:gd name="T15" fmla="*/ 2 h 54"/>
              <a:gd name="T16" fmla="*/ 14 w 49"/>
              <a:gd name="T17" fmla="*/ 2 h 54"/>
              <a:gd name="T18" fmla="*/ 4 w 49"/>
              <a:gd name="T19" fmla="*/ 3 h 54"/>
              <a:gd name="T20" fmla="*/ 1 w 49"/>
              <a:gd name="T21" fmla="*/ 12 h 54"/>
              <a:gd name="T22" fmla="*/ 1 w 49"/>
              <a:gd name="T23" fmla="*/ 12 h 54"/>
              <a:gd name="T24" fmla="*/ 1 w 49"/>
              <a:gd name="T25" fmla="*/ 15 h 54"/>
              <a:gd name="T26" fmla="*/ 2 w 49"/>
              <a:gd name="T27" fmla="*/ 17 h 54"/>
              <a:gd name="T28" fmla="*/ 5 w 49"/>
              <a:gd name="T29" fmla="*/ 24 h 54"/>
              <a:gd name="T30" fmla="*/ 12 w 49"/>
              <a:gd name="T31" fmla="*/ 34 h 54"/>
              <a:gd name="T32" fmla="*/ 19 w 49"/>
              <a:gd name="T33" fmla="*/ 43 h 54"/>
              <a:gd name="T34" fmla="*/ 31 w 49"/>
              <a:gd name="T35" fmla="*/ 52 h 54"/>
              <a:gd name="T36" fmla="*/ 41 w 49"/>
              <a:gd name="T37" fmla="*/ 53 h 54"/>
              <a:gd name="T38" fmla="*/ 49 w 49"/>
              <a:gd name="T39" fmla="*/ 46 h 54"/>
              <a:gd name="T40" fmla="*/ 48 w 49"/>
              <a:gd name="T41" fmla="*/ 3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54">
                <a:moveTo>
                  <a:pt x="48" y="38"/>
                </a:moveTo>
                <a:cubicBezTo>
                  <a:pt x="48" y="37"/>
                  <a:pt x="47" y="35"/>
                  <a:pt x="46" y="34"/>
                </a:cubicBezTo>
                <a:cubicBezTo>
                  <a:pt x="44" y="30"/>
                  <a:pt x="41" y="27"/>
                  <a:pt x="38" y="24"/>
                </a:cubicBezTo>
                <a:cubicBezTo>
                  <a:pt x="36" y="22"/>
                  <a:pt x="33" y="20"/>
                  <a:pt x="31" y="17"/>
                </a:cubicBezTo>
                <a:cubicBezTo>
                  <a:pt x="28" y="14"/>
                  <a:pt x="26" y="12"/>
                  <a:pt x="24" y="10"/>
                </a:cubicBezTo>
                <a:cubicBezTo>
                  <a:pt x="22" y="8"/>
                  <a:pt x="21" y="7"/>
                  <a:pt x="20" y="6"/>
                </a:cubicBezTo>
                <a:cubicBezTo>
                  <a:pt x="19" y="5"/>
                  <a:pt x="18" y="4"/>
                  <a:pt x="16" y="3"/>
                </a:cubicBezTo>
                <a:cubicBezTo>
                  <a:pt x="15" y="3"/>
                  <a:pt x="15" y="2"/>
                  <a:pt x="13" y="2"/>
                </a:cubicBezTo>
                <a:cubicBezTo>
                  <a:pt x="15" y="3"/>
                  <a:pt x="15" y="3"/>
                  <a:pt x="14" y="2"/>
                </a:cubicBezTo>
                <a:cubicBezTo>
                  <a:pt x="11" y="0"/>
                  <a:pt x="7" y="1"/>
                  <a:pt x="4" y="3"/>
                </a:cubicBezTo>
                <a:cubicBezTo>
                  <a:pt x="1" y="5"/>
                  <a:pt x="0" y="9"/>
                  <a:pt x="1" y="12"/>
                </a:cubicBezTo>
                <a:cubicBezTo>
                  <a:pt x="1" y="13"/>
                  <a:pt x="1" y="13"/>
                  <a:pt x="1" y="12"/>
                </a:cubicBezTo>
                <a:cubicBezTo>
                  <a:pt x="1" y="13"/>
                  <a:pt x="1" y="14"/>
                  <a:pt x="1" y="15"/>
                </a:cubicBezTo>
                <a:cubicBezTo>
                  <a:pt x="2" y="16"/>
                  <a:pt x="2" y="16"/>
                  <a:pt x="2" y="17"/>
                </a:cubicBezTo>
                <a:cubicBezTo>
                  <a:pt x="3" y="19"/>
                  <a:pt x="4" y="22"/>
                  <a:pt x="5" y="24"/>
                </a:cubicBezTo>
                <a:cubicBezTo>
                  <a:pt x="7" y="27"/>
                  <a:pt x="9" y="31"/>
                  <a:pt x="12" y="34"/>
                </a:cubicBezTo>
                <a:cubicBezTo>
                  <a:pt x="14" y="37"/>
                  <a:pt x="17" y="40"/>
                  <a:pt x="19" y="43"/>
                </a:cubicBezTo>
                <a:cubicBezTo>
                  <a:pt x="22" y="46"/>
                  <a:pt x="26" y="51"/>
                  <a:pt x="31" y="52"/>
                </a:cubicBezTo>
                <a:cubicBezTo>
                  <a:pt x="34" y="54"/>
                  <a:pt x="37" y="54"/>
                  <a:pt x="41" y="53"/>
                </a:cubicBezTo>
                <a:cubicBezTo>
                  <a:pt x="44" y="52"/>
                  <a:pt x="48" y="49"/>
                  <a:pt x="49" y="46"/>
                </a:cubicBezTo>
                <a:cubicBezTo>
                  <a:pt x="49" y="43"/>
                  <a:pt x="49" y="41"/>
                  <a:pt x="48" y="38"/>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57" name="Freeform 2712"/>
          <p:cNvSpPr>
            <a:spLocks/>
          </p:cNvSpPr>
          <p:nvPr userDrawn="1"/>
        </p:nvSpPr>
        <p:spPr bwMode="auto">
          <a:xfrm>
            <a:off x="6915550" y="4669269"/>
            <a:ext cx="0" cy="0"/>
          </a:xfrm>
          <a:custGeom>
            <a:avLst/>
            <a:gdLst>
              <a:gd name="T0" fmla="*/ 0 w 1"/>
              <a:gd name="T1" fmla="*/ 0 h 1"/>
              <a:gd name="T2" fmla="*/ 0 w 1"/>
              <a:gd name="T3" fmla="*/ 0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0"/>
                </a:cubicBezTo>
                <a:cubicBezTo>
                  <a:pt x="0" y="0"/>
                  <a:pt x="0" y="0"/>
                  <a:pt x="0" y="0"/>
                </a:cubicBezTo>
                <a:cubicBezTo>
                  <a:pt x="0" y="1"/>
                  <a:pt x="1" y="1"/>
                  <a:pt x="0" y="0"/>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58" name="Freeform 2713"/>
          <p:cNvSpPr>
            <a:spLocks/>
          </p:cNvSpPr>
          <p:nvPr userDrawn="1"/>
        </p:nvSpPr>
        <p:spPr bwMode="auto">
          <a:xfrm>
            <a:off x="6914020" y="4661611"/>
            <a:ext cx="32163" cy="35226"/>
          </a:xfrm>
          <a:custGeom>
            <a:avLst/>
            <a:gdLst>
              <a:gd name="T0" fmla="*/ 53 w 55"/>
              <a:gd name="T1" fmla="*/ 40 h 61"/>
              <a:gd name="T2" fmla="*/ 51 w 55"/>
              <a:gd name="T3" fmla="*/ 37 h 61"/>
              <a:gd name="T4" fmla="*/ 48 w 55"/>
              <a:gd name="T5" fmla="*/ 32 h 61"/>
              <a:gd name="T6" fmla="*/ 39 w 55"/>
              <a:gd name="T7" fmla="*/ 20 h 61"/>
              <a:gd name="T8" fmla="*/ 30 w 55"/>
              <a:gd name="T9" fmla="*/ 11 h 61"/>
              <a:gd name="T10" fmla="*/ 17 w 55"/>
              <a:gd name="T11" fmla="*/ 3 h 61"/>
              <a:gd name="T12" fmla="*/ 14 w 55"/>
              <a:gd name="T13" fmla="*/ 2 h 61"/>
              <a:gd name="T14" fmla="*/ 11 w 55"/>
              <a:gd name="T15" fmla="*/ 1 h 61"/>
              <a:gd name="T16" fmla="*/ 13 w 55"/>
              <a:gd name="T17" fmla="*/ 2 h 61"/>
              <a:gd name="T18" fmla="*/ 11 w 55"/>
              <a:gd name="T19" fmla="*/ 1 h 61"/>
              <a:gd name="T20" fmla="*/ 2 w 55"/>
              <a:gd name="T21" fmla="*/ 5 h 61"/>
              <a:gd name="T22" fmla="*/ 3 w 55"/>
              <a:gd name="T23" fmla="*/ 14 h 61"/>
              <a:gd name="T24" fmla="*/ 3 w 55"/>
              <a:gd name="T25" fmla="*/ 13 h 61"/>
              <a:gd name="T26" fmla="*/ 4 w 55"/>
              <a:gd name="T27" fmla="*/ 16 h 61"/>
              <a:gd name="T28" fmla="*/ 5 w 55"/>
              <a:gd name="T29" fmla="*/ 17 h 61"/>
              <a:gd name="T30" fmla="*/ 13 w 55"/>
              <a:gd name="T31" fmla="*/ 27 h 61"/>
              <a:gd name="T32" fmla="*/ 15 w 55"/>
              <a:gd name="T33" fmla="*/ 29 h 61"/>
              <a:gd name="T34" fmla="*/ 15 w 55"/>
              <a:gd name="T35" fmla="*/ 29 h 61"/>
              <a:gd name="T36" fmla="*/ 16 w 55"/>
              <a:gd name="T37" fmla="*/ 31 h 61"/>
              <a:gd name="T38" fmla="*/ 18 w 55"/>
              <a:gd name="T39" fmla="*/ 33 h 61"/>
              <a:gd name="T40" fmla="*/ 25 w 55"/>
              <a:gd name="T41" fmla="*/ 44 h 61"/>
              <a:gd name="T42" fmla="*/ 36 w 55"/>
              <a:gd name="T43" fmla="*/ 58 h 61"/>
              <a:gd name="T44" fmla="*/ 47 w 55"/>
              <a:gd name="T45" fmla="*/ 59 h 61"/>
              <a:gd name="T46" fmla="*/ 54 w 55"/>
              <a:gd name="T47" fmla="*/ 51 h 61"/>
              <a:gd name="T48" fmla="*/ 53 w 55"/>
              <a:gd name="T49" fmla="*/ 4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61">
                <a:moveTo>
                  <a:pt x="53" y="40"/>
                </a:moveTo>
                <a:cubicBezTo>
                  <a:pt x="52" y="39"/>
                  <a:pt x="52" y="38"/>
                  <a:pt x="51" y="37"/>
                </a:cubicBezTo>
                <a:cubicBezTo>
                  <a:pt x="50" y="35"/>
                  <a:pt x="49" y="34"/>
                  <a:pt x="48" y="32"/>
                </a:cubicBezTo>
                <a:cubicBezTo>
                  <a:pt x="46" y="27"/>
                  <a:pt x="43" y="23"/>
                  <a:pt x="39" y="20"/>
                </a:cubicBezTo>
                <a:cubicBezTo>
                  <a:pt x="36" y="16"/>
                  <a:pt x="33" y="14"/>
                  <a:pt x="30" y="11"/>
                </a:cubicBezTo>
                <a:cubicBezTo>
                  <a:pt x="26" y="8"/>
                  <a:pt x="22" y="4"/>
                  <a:pt x="17" y="3"/>
                </a:cubicBezTo>
                <a:cubicBezTo>
                  <a:pt x="16" y="3"/>
                  <a:pt x="15" y="2"/>
                  <a:pt x="14" y="2"/>
                </a:cubicBezTo>
                <a:cubicBezTo>
                  <a:pt x="13" y="2"/>
                  <a:pt x="12" y="2"/>
                  <a:pt x="11" y="1"/>
                </a:cubicBezTo>
                <a:cubicBezTo>
                  <a:pt x="12" y="1"/>
                  <a:pt x="12" y="2"/>
                  <a:pt x="13" y="2"/>
                </a:cubicBezTo>
                <a:cubicBezTo>
                  <a:pt x="12" y="1"/>
                  <a:pt x="11" y="1"/>
                  <a:pt x="11" y="1"/>
                </a:cubicBezTo>
                <a:cubicBezTo>
                  <a:pt x="8" y="0"/>
                  <a:pt x="4" y="2"/>
                  <a:pt x="2" y="5"/>
                </a:cubicBezTo>
                <a:cubicBezTo>
                  <a:pt x="0" y="8"/>
                  <a:pt x="1" y="11"/>
                  <a:pt x="3" y="14"/>
                </a:cubicBezTo>
                <a:cubicBezTo>
                  <a:pt x="3" y="14"/>
                  <a:pt x="3" y="13"/>
                  <a:pt x="3" y="13"/>
                </a:cubicBezTo>
                <a:cubicBezTo>
                  <a:pt x="3" y="14"/>
                  <a:pt x="3" y="15"/>
                  <a:pt x="4" y="16"/>
                </a:cubicBezTo>
                <a:cubicBezTo>
                  <a:pt x="5" y="17"/>
                  <a:pt x="5" y="17"/>
                  <a:pt x="5" y="17"/>
                </a:cubicBezTo>
                <a:cubicBezTo>
                  <a:pt x="7" y="21"/>
                  <a:pt x="10" y="24"/>
                  <a:pt x="13" y="27"/>
                </a:cubicBezTo>
                <a:cubicBezTo>
                  <a:pt x="13" y="27"/>
                  <a:pt x="14" y="28"/>
                  <a:pt x="15" y="29"/>
                </a:cubicBezTo>
                <a:cubicBezTo>
                  <a:pt x="15" y="29"/>
                  <a:pt x="15" y="29"/>
                  <a:pt x="15" y="29"/>
                </a:cubicBezTo>
                <a:cubicBezTo>
                  <a:pt x="16" y="30"/>
                  <a:pt x="16" y="30"/>
                  <a:pt x="16" y="31"/>
                </a:cubicBezTo>
                <a:cubicBezTo>
                  <a:pt x="17" y="32"/>
                  <a:pt x="17" y="32"/>
                  <a:pt x="18" y="33"/>
                </a:cubicBezTo>
                <a:cubicBezTo>
                  <a:pt x="21" y="36"/>
                  <a:pt x="23" y="40"/>
                  <a:pt x="25" y="44"/>
                </a:cubicBezTo>
                <a:cubicBezTo>
                  <a:pt x="28" y="49"/>
                  <a:pt x="31" y="56"/>
                  <a:pt x="36" y="58"/>
                </a:cubicBezTo>
                <a:cubicBezTo>
                  <a:pt x="40" y="60"/>
                  <a:pt x="43" y="61"/>
                  <a:pt x="47" y="59"/>
                </a:cubicBezTo>
                <a:cubicBezTo>
                  <a:pt x="50" y="58"/>
                  <a:pt x="53" y="55"/>
                  <a:pt x="54" y="51"/>
                </a:cubicBezTo>
                <a:cubicBezTo>
                  <a:pt x="55" y="47"/>
                  <a:pt x="55" y="44"/>
                  <a:pt x="53" y="40"/>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59" name="Freeform 2714"/>
          <p:cNvSpPr>
            <a:spLocks/>
          </p:cNvSpPr>
          <p:nvPr userDrawn="1"/>
        </p:nvSpPr>
        <p:spPr bwMode="auto">
          <a:xfrm>
            <a:off x="6981409" y="4646296"/>
            <a:ext cx="30631" cy="26037"/>
          </a:xfrm>
          <a:custGeom>
            <a:avLst/>
            <a:gdLst>
              <a:gd name="T0" fmla="*/ 50 w 51"/>
              <a:gd name="T1" fmla="*/ 33 h 44"/>
              <a:gd name="T2" fmla="*/ 50 w 51"/>
              <a:gd name="T3" fmla="*/ 32 h 44"/>
              <a:gd name="T4" fmla="*/ 50 w 51"/>
              <a:gd name="T5" fmla="*/ 32 h 44"/>
              <a:gd name="T6" fmla="*/ 49 w 51"/>
              <a:gd name="T7" fmla="*/ 26 h 44"/>
              <a:gd name="T8" fmla="*/ 45 w 51"/>
              <a:gd name="T9" fmla="*/ 20 h 44"/>
              <a:gd name="T10" fmla="*/ 41 w 51"/>
              <a:gd name="T11" fmla="*/ 16 h 44"/>
              <a:gd name="T12" fmla="*/ 30 w 51"/>
              <a:gd name="T13" fmla="*/ 8 h 44"/>
              <a:gd name="T14" fmla="*/ 18 w 51"/>
              <a:gd name="T15" fmla="*/ 2 h 44"/>
              <a:gd name="T16" fmla="*/ 13 w 51"/>
              <a:gd name="T17" fmla="*/ 1 h 44"/>
              <a:gd name="T18" fmla="*/ 14 w 51"/>
              <a:gd name="T19" fmla="*/ 1 h 44"/>
              <a:gd name="T20" fmla="*/ 14 w 51"/>
              <a:gd name="T21" fmla="*/ 1 h 44"/>
              <a:gd name="T22" fmla="*/ 11 w 51"/>
              <a:gd name="T23" fmla="*/ 1 h 44"/>
              <a:gd name="T24" fmla="*/ 1 w 51"/>
              <a:gd name="T25" fmla="*/ 6 h 44"/>
              <a:gd name="T26" fmla="*/ 4 w 51"/>
              <a:gd name="T27" fmla="*/ 16 h 44"/>
              <a:gd name="T28" fmla="*/ 5 w 51"/>
              <a:gd name="T29" fmla="*/ 16 h 44"/>
              <a:gd name="T30" fmla="*/ 8 w 51"/>
              <a:gd name="T31" fmla="*/ 20 h 44"/>
              <a:gd name="T32" fmla="*/ 15 w 51"/>
              <a:gd name="T33" fmla="*/ 27 h 44"/>
              <a:gd name="T34" fmla="*/ 23 w 51"/>
              <a:gd name="T35" fmla="*/ 34 h 44"/>
              <a:gd name="T36" fmla="*/ 27 w 51"/>
              <a:gd name="T37" fmla="*/ 38 h 44"/>
              <a:gd name="T38" fmla="*/ 30 w 51"/>
              <a:gd name="T39" fmla="*/ 41 h 44"/>
              <a:gd name="T40" fmla="*/ 36 w 51"/>
              <a:gd name="T41" fmla="*/ 43 h 44"/>
              <a:gd name="T42" fmla="*/ 39 w 51"/>
              <a:gd name="T43" fmla="*/ 43 h 44"/>
              <a:gd name="T44" fmla="*/ 40 w 51"/>
              <a:gd name="T45" fmla="*/ 44 h 44"/>
              <a:gd name="T46" fmla="*/ 43 w 51"/>
              <a:gd name="T47" fmla="*/ 44 h 44"/>
              <a:gd name="T48" fmla="*/ 47 w 51"/>
              <a:gd name="T49" fmla="*/ 42 h 44"/>
              <a:gd name="T50" fmla="*/ 50 w 51"/>
              <a:gd name="T51"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44">
                <a:moveTo>
                  <a:pt x="50" y="33"/>
                </a:moveTo>
                <a:cubicBezTo>
                  <a:pt x="50" y="33"/>
                  <a:pt x="50" y="33"/>
                  <a:pt x="50" y="32"/>
                </a:cubicBezTo>
                <a:cubicBezTo>
                  <a:pt x="50" y="32"/>
                  <a:pt x="50" y="32"/>
                  <a:pt x="50" y="32"/>
                </a:cubicBezTo>
                <a:cubicBezTo>
                  <a:pt x="50" y="30"/>
                  <a:pt x="50" y="28"/>
                  <a:pt x="49" y="26"/>
                </a:cubicBezTo>
                <a:cubicBezTo>
                  <a:pt x="48" y="24"/>
                  <a:pt x="47" y="22"/>
                  <a:pt x="45" y="20"/>
                </a:cubicBezTo>
                <a:cubicBezTo>
                  <a:pt x="44" y="19"/>
                  <a:pt x="43" y="18"/>
                  <a:pt x="41" y="16"/>
                </a:cubicBezTo>
                <a:cubicBezTo>
                  <a:pt x="38" y="13"/>
                  <a:pt x="34" y="10"/>
                  <a:pt x="30" y="8"/>
                </a:cubicBezTo>
                <a:cubicBezTo>
                  <a:pt x="26" y="5"/>
                  <a:pt x="22" y="4"/>
                  <a:pt x="18" y="2"/>
                </a:cubicBezTo>
                <a:cubicBezTo>
                  <a:pt x="17" y="1"/>
                  <a:pt x="15" y="1"/>
                  <a:pt x="13" y="1"/>
                </a:cubicBezTo>
                <a:cubicBezTo>
                  <a:pt x="13" y="1"/>
                  <a:pt x="13" y="1"/>
                  <a:pt x="14" y="1"/>
                </a:cubicBezTo>
                <a:cubicBezTo>
                  <a:pt x="14" y="1"/>
                  <a:pt x="15" y="1"/>
                  <a:pt x="14" y="1"/>
                </a:cubicBezTo>
                <a:cubicBezTo>
                  <a:pt x="14" y="1"/>
                  <a:pt x="12" y="1"/>
                  <a:pt x="11" y="1"/>
                </a:cubicBezTo>
                <a:cubicBezTo>
                  <a:pt x="7" y="0"/>
                  <a:pt x="3" y="2"/>
                  <a:pt x="1" y="6"/>
                </a:cubicBezTo>
                <a:cubicBezTo>
                  <a:pt x="0" y="9"/>
                  <a:pt x="2" y="13"/>
                  <a:pt x="4" y="16"/>
                </a:cubicBezTo>
                <a:cubicBezTo>
                  <a:pt x="4" y="16"/>
                  <a:pt x="4" y="16"/>
                  <a:pt x="5" y="16"/>
                </a:cubicBezTo>
                <a:cubicBezTo>
                  <a:pt x="5" y="18"/>
                  <a:pt x="6" y="19"/>
                  <a:pt x="8" y="20"/>
                </a:cubicBezTo>
                <a:cubicBezTo>
                  <a:pt x="10" y="22"/>
                  <a:pt x="13" y="25"/>
                  <a:pt x="15" y="27"/>
                </a:cubicBezTo>
                <a:cubicBezTo>
                  <a:pt x="18" y="30"/>
                  <a:pt x="21" y="32"/>
                  <a:pt x="23" y="34"/>
                </a:cubicBezTo>
                <a:cubicBezTo>
                  <a:pt x="24" y="36"/>
                  <a:pt x="26" y="37"/>
                  <a:pt x="27" y="38"/>
                </a:cubicBezTo>
                <a:cubicBezTo>
                  <a:pt x="28" y="39"/>
                  <a:pt x="29" y="40"/>
                  <a:pt x="30" y="41"/>
                </a:cubicBezTo>
                <a:cubicBezTo>
                  <a:pt x="32" y="42"/>
                  <a:pt x="34" y="43"/>
                  <a:pt x="36" y="43"/>
                </a:cubicBezTo>
                <a:cubicBezTo>
                  <a:pt x="37" y="43"/>
                  <a:pt x="38" y="44"/>
                  <a:pt x="39" y="43"/>
                </a:cubicBezTo>
                <a:cubicBezTo>
                  <a:pt x="39" y="44"/>
                  <a:pt x="39" y="44"/>
                  <a:pt x="40" y="44"/>
                </a:cubicBezTo>
                <a:cubicBezTo>
                  <a:pt x="41" y="44"/>
                  <a:pt x="42" y="44"/>
                  <a:pt x="43" y="44"/>
                </a:cubicBezTo>
                <a:cubicBezTo>
                  <a:pt x="45" y="43"/>
                  <a:pt x="46" y="43"/>
                  <a:pt x="47" y="42"/>
                </a:cubicBezTo>
                <a:cubicBezTo>
                  <a:pt x="49" y="40"/>
                  <a:pt x="51" y="37"/>
                  <a:pt x="50" y="33"/>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60" name="Freeform 2715"/>
          <p:cNvSpPr>
            <a:spLocks/>
          </p:cNvSpPr>
          <p:nvPr userDrawn="1"/>
        </p:nvSpPr>
        <p:spPr bwMode="auto">
          <a:xfrm>
            <a:off x="6973751" y="4725937"/>
            <a:ext cx="27568" cy="30631"/>
          </a:xfrm>
          <a:custGeom>
            <a:avLst/>
            <a:gdLst>
              <a:gd name="T0" fmla="*/ 45 w 47"/>
              <a:gd name="T1" fmla="*/ 42 h 53"/>
              <a:gd name="T2" fmla="*/ 43 w 47"/>
              <a:gd name="T3" fmla="*/ 28 h 53"/>
              <a:gd name="T4" fmla="*/ 44 w 47"/>
              <a:gd name="T5" fmla="*/ 31 h 53"/>
              <a:gd name="T6" fmla="*/ 31 w 47"/>
              <a:gd name="T7" fmla="*/ 12 h 53"/>
              <a:gd name="T8" fmla="*/ 22 w 47"/>
              <a:gd name="T9" fmla="*/ 5 h 53"/>
              <a:gd name="T10" fmla="*/ 20 w 47"/>
              <a:gd name="T11" fmla="*/ 4 h 53"/>
              <a:gd name="T12" fmla="*/ 18 w 47"/>
              <a:gd name="T13" fmla="*/ 3 h 53"/>
              <a:gd name="T14" fmla="*/ 16 w 47"/>
              <a:gd name="T15" fmla="*/ 3 h 53"/>
              <a:gd name="T16" fmla="*/ 12 w 47"/>
              <a:gd name="T17" fmla="*/ 1 h 53"/>
              <a:gd name="T18" fmla="*/ 3 w 47"/>
              <a:gd name="T19" fmla="*/ 4 h 53"/>
              <a:gd name="T20" fmla="*/ 2 w 47"/>
              <a:gd name="T21" fmla="*/ 15 h 53"/>
              <a:gd name="T22" fmla="*/ 3 w 47"/>
              <a:gd name="T23" fmla="*/ 17 h 53"/>
              <a:gd name="T24" fmla="*/ 4 w 47"/>
              <a:gd name="T25" fmla="*/ 17 h 53"/>
              <a:gd name="T26" fmla="*/ 8 w 47"/>
              <a:gd name="T27" fmla="*/ 24 h 53"/>
              <a:gd name="T28" fmla="*/ 9 w 47"/>
              <a:gd name="T29" fmla="*/ 25 h 53"/>
              <a:gd name="T30" fmla="*/ 10 w 47"/>
              <a:gd name="T31" fmla="*/ 27 h 53"/>
              <a:gd name="T32" fmla="*/ 15 w 47"/>
              <a:gd name="T33" fmla="*/ 33 h 53"/>
              <a:gd name="T34" fmla="*/ 13 w 47"/>
              <a:gd name="T35" fmla="*/ 30 h 53"/>
              <a:gd name="T36" fmla="*/ 20 w 47"/>
              <a:gd name="T37" fmla="*/ 39 h 53"/>
              <a:gd name="T38" fmla="*/ 18 w 47"/>
              <a:gd name="T39" fmla="*/ 37 h 53"/>
              <a:gd name="T40" fmla="*/ 22 w 47"/>
              <a:gd name="T41" fmla="*/ 43 h 53"/>
              <a:gd name="T42" fmla="*/ 22 w 47"/>
              <a:gd name="T43" fmla="*/ 42 h 53"/>
              <a:gd name="T44" fmla="*/ 25 w 47"/>
              <a:gd name="T45" fmla="*/ 46 h 53"/>
              <a:gd name="T46" fmla="*/ 28 w 47"/>
              <a:gd name="T47" fmla="*/ 49 h 53"/>
              <a:gd name="T48" fmla="*/ 30 w 47"/>
              <a:gd name="T49" fmla="*/ 49 h 53"/>
              <a:gd name="T50" fmla="*/ 30 w 47"/>
              <a:gd name="T51" fmla="*/ 50 h 53"/>
              <a:gd name="T52" fmla="*/ 31 w 47"/>
              <a:gd name="T53" fmla="*/ 50 h 53"/>
              <a:gd name="T54" fmla="*/ 36 w 47"/>
              <a:gd name="T55" fmla="*/ 52 h 53"/>
              <a:gd name="T56" fmla="*/ 37 w 47"/>
              <a:gd name="T57" fmla="*/ 52 h 53"/>
              <a:gd name="T58" fmla="*/ 40 w 47"/>
              <a:gd name="T59" fmla="*/ 52 h 53"/>
              <a:gd name="T60" fmla="*/ 43 w 47"/>
              <a:gd name="T61" fmla="*/ 49 h 53"/>
              <a:gd name="T62" fmla="*/ 45 w 47"/>
              <a:gd name="T63" fmla="*/ 44 h 53"/>
              <a:gd name="T64" fmla="*/ 46 w 47"/>
              <a:gd name="T65" fmla="*/ 41 h 53"/>
              <a:gd name="T66" fmla="*/ 46 w 47"/>
              <a:gd name="T67" fmla="*/ 41 h 53"/>
              <a:gd name="T68" fmla="*/ 45 w 47"/>
              <a:gd name="T69" fmla="*/ 4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 h="53">
                <a:moveTo>
                  <a:pt x="45" y="42"/>
                </a:moveTo>
                <a:cubicBezTo>
                  <a:pt x="47" y="37"/>
                  <a:pt x="45" y="33"/>
                  <a:pt x="43" y="28"/>
                </a:cubicBezTo>
                <a:cubicBezTo>
                  <a:pt x="43" y="29"/>
                  <a:pt x="43" y="30"/>
                  <a:pt x="44" y="31"/>
                </a:cubicBezTo>
                <a:cubicBezTo>
                  <a:pt x="41" y="24"/>
                  <a:pt x="37" y="18"/>
                  <a:pt x="31" y="12"/>
                </a:cubicBezTo>
                <a:cubicBezTo>
                  <a:pt x="28" y="10"/>
                  <a:pt x="25" y="8"/>
                  <a:pt x="22" y="5"/>
                </a:cubicBezTo>
                <a:cubicBezTo>
                  <a:pt x="22" y="5"/>
                  <a:pt x="21" y="4"/>
                  <a:pt x="20" y="4"/>
                </a:cubicBezTo>
                <a:cubicBezTo>
                  <a:pt x="19" y="4"/>
                  <a:pt x="19" y="3"/>
                  <a:pt x="18" y="3"/>
                </a:cubicBezTo>
                <a:cubicBezTo>
                  <a:pt x="14" y="2"/>
                  <a:pt x="14" y="2"/>
                  <a:pt x="16" y="3"/>
                </a:cubicBezTo>
                <a:cubicBezTo>
                  <a:pt x="16" y="2"/>
                  <a:pt x="13" y="2"/>
                  <a:pt x="12" y="1"/>
                </a:cubicBezTo>
                <a:cubicBezTo>
                  <a:pt x="9" y="0"/>
                  <a:pt x="5" y="2"/>
                  <a:pt x="3" y="4"/>
                </a:cubicBezTo>
                <a:cubicBezTo>
                  <a:pt x="1" y="7"/>
                  <a:pt x="0" y="12"/>
                  <a:pt x="2" y="15"/>
                </a:cubicBezTo>
                <a:cubicBezTo>
                  <a:pt x="3" y="15"/>
                  <a:pt x="3" y="16"/>
                  <a:pt x="3" y="17"/>
                </a:cubicBezTo>
                <a:cubicBezTo>
                  <a:pt x="4" y="17"/>
                  <a:pt x="4" y="17"/>
                  <a:pt x="4" y="17"/>
                </a:cubicBezTo>
                <a:cubicBezTo>
                  <a:pt x="4" y="19"/>
                  <a:pt x="6" y="22"/>
                  <a:pt x="8" y="24"/>
                </a:cubicBezTo>
                <a:cubicBezTo>
                  <a:pt x="8" y="24"/>
                  <a:pt x="9" y="25"/>
                  <a:pt x="9" y="25"/>
                </a:cubicBezTo>
                <a:cubicBezTo>
                  <a:pt x="9" y="25"/>
                  <a:pt x="10" y="26"/>
                  <a:pt x="10" y="27"/>
                </a:cubicBezTo>
                <a:cubicBezTo>
                  <a:pt x="11" y="29"/>
                  <a:pt x="13" y="31"/>
                  <a:pt x="15" y="33"/>
                </a:cubicBezTo>
                <a:cubicBezTo>
                  <a:pt x="14" y="32"/>
                  <a:pt x="13" y="31"/>
                  <a:pt x="13" y="30"/>
                </a:cubicBezTo>
                <a:cubicBezTo>
                  <a:pt x="15" y="33"/>
                  <a:pt x="17" y="36"/>
                  <a:pt x="20" y="39"/>
                </a:cubicBezTo>
                <a:lnTo>
                  <a:pt x="18" y="37"/>
                </a:lnTo>
                <a:cubicBezTo>
                  <a:pt x="19" y="39"/>
                  <a:pt x="20" y="41"/>
                  <a:pt x="22" y="43"/>
                </a:cubicBezTo>
                <a:cubicBezTo>
                  <a:pt x="23" y="43"/>
                  <a:pt x="24" y="45"/>
                  <a:pt x="22" y="42"/>
                </a:cubicBezTo>
                <a:cubicBezTo>
                  <a:pt x="23" y="43"/>
                  <a:pt x="24" y="45"/>
                  <a:pt x="25" y="46"/>
                </a:cubicBezTo>
                <a:cubicBezTo>
                  <a:pt x="26" y="47"/>
                  <a:pt x="27" y="48"/>
                  <a:pt x="28" y="49"/>
                </a:cubicBezTo>
                <a:cubicBezTo>
                  <a:pt x="29" y="49"/>
                  <a:pt x="29" y="49"/>
                  <a:pt x="30" y="49"/>
                </a:cubicBezTo>
                <a:cubicBezTo>
                  <a:pt x="30" y="49"/>
                  <a:pt x="30" y="49"/>
                  <a:pt x="30" y="50"/>
                </a:cubicBezTo>
                <a:cubicBezTo>
                  <a:pt x="30" y="50"/>
                  <a:pt x="31" y="50"/>
                  <a:pt x="31" y="50"/>
                </a:cubicBezTo>
                <a:cubicBezTo>
                  <a:pt x="33" y="51"/>
                  <a:pt x="34" y="52"/>
                  <a:pt x="36" y="52"/>
                </a:cubicBezTo>
                <a:cubicBezTo>
                  <a:pt x="36" y="52"/>
                  <a:pt x="36" y="52"/>
                  <a:pt x="37" y="52"/>
                </a:cubicBezTo>
                <a:cubicBezTo>
                  <a:pt x="38" y="52"/>
                  <a:pt x="39" y="53"/>
                  <a:pt x="40" y="52"/>
                </a:cubicBezTo>
                <a:cubicBezTo>
                  <a:pt x="42" y="51"/>
                  <a:pt x="42" y="50"/>
                  <a:pt x="43" y="49"/>
                </a:cubicBezTo>
                <a:cubicBezTo>
                  <a:pt x="44" y="47"/>
                  <a:pt x="45" y="46"/>
                  <a:pt x="45" y="44"/>
                </a:cubicBezTo>
                <a:cubicBezTo>
                  <a:pt x="45" y="43"/>
                  <a:pt x="46" y="42"/>
                  <a:pt x="46" y="41"/>
                </a:cubicBezTo>
                <a:lnTo>
                  <a:pt x="46" y="41"/>
                </a:lnTo>
                <a:cubicBezTo>
                  <a:pt x="46" y="41"/>
                  <a:pt x="45" y="41"/>
                  <a:pt x="45" y="42"/>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61" name="Rectangle 2716"/>
          <p:cNvSpPr>
            <a:spLocks noChangeArrowheads="1"/>
          </p:cNvSpPr>
          <p:nvPr userDrawn="1"/>
        </p:nvSpPr>
        <p:spPr bwMode="auto">
          <a:xfrm>
            <a:off x="7001317" y="4748909"/>
            <a:ext cx="1532" cy="1532"/>
          </a:xfrm>
          <a:prstGeom prst="rect">
            <a:avLst/>
          </a:prstGeom>
          <a:solidFill>
            <a:srgbClr val="4CBF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62" name="Freeform 2717"/>
          <p:cNvSpPr>
            <a:spLocks/>
          </p:cNvSpPr>
          <p:nvPr userDrawn="1"/>
        </p:nvSpPr>
        <p:spPr bwMode="auto">
          <a:xfrm>
            <a:off x="6869604" y="4811702"/>
            <a:ext cx="0" cy="0"/>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63" name="Freeform 2718"/>
          <p:cNvSpPr>
            <a:spLocks/>
          </p:cNvSpPr>
          <p:nvPr userDrawn="1"/>
        </p:nvSpPr>
        <p:spPr bwMode="auto">
          <a:xfrm>
            <a:off x="6857352" y="4808640"/>
            <a:ext cx="29100" cy="36757"/>
          </a:xfrm>
          <a:custGeom>
            <a:avLst/>
            <a:gdLst>
              <a:gd name="T0" fmla="*/ 42 w 49"/>
              <a:gd name="T1" fmla="*/ 33 h 63"/>
              <a:gd name="T2" fmla="*/ 35 w 49"/>
              <a:gd name="T3" fmla="*/ 23 h 63"/>
              <a:gd name="T4" fmla="*/ 27 w 49"/>
              <a:gd name="T5" fmla="*/ 12 h 63"/>
              <a:gd name="T6" fmla="*/ 22 w 49"/>
              <a:gd name="T7" fmla="*/ 8 h 63"/>
              <a:gd name="T8" fmla="*/ 21 w 49"/>
              <a:gd name="T9" fmla="*/ 7 h 63"/>
              <a:gd name="T10" fmla="*/ 20 w 49"/>
              <a:gd name="T11" fmla="*/ 5 h 63"/>
              <a:gd name="T12" fmla="*/ 18 w 49"/>
              <a:gd name="T13" fmla="*/ 4 h 63"/>
              <a:gd name="T14" fmla="*/ 4 w 49"/>
              <a:gd name="T15" fmla="*/ 3 h 63"/>
              <a:gd name="T16" fmla="*/ 2 w 49"/>
              <a:gd name="T17" fmla="*/ 16 h 63"/>
              <a:gd name="T18" fmla="*/ 2 w 49"/>
              <a:gd name="T19" fmla="*/ 18 h 63"/>
              <a:gd name="T20" fmla="*/ 3 w 49"/>
              <a:gd name="T21" fmla="*/ 21 h 63"/>
              <a:gd name="T22" fmla="*/ 4 w 49"/>
              <a:gd name="T23" fmla="*/ 22 h 63"/>
              <a:gd name="T24" fmla="*/ 7 w 49"/>
              <a:gd name="T25" fmla="*/ 27 h 63"/>
              <a:gd name="T26" fmla="*/ 13 w 49"/>
              <a:gd name="T27" fmla="*/ 38 h 63"/>
              <a:gd name="T28" fmla="*/ 19 w 49"/>
              <a:gd name="T29" fmla="*/ 47 h 63"/>
              <a:gd name="T30" fmla="*/ 34 w 49"/>
              <a:gd name="T31" fmla="*/ 60 h 63"/>
              <a:gd name="T32" fmla="*/ 49 w 49"/>
              <a:gd name="T33" fmla="*/ 49 h 63"/>
              <a:gd name="T34" fmla="*/ 42 w 49"/>
              <a:gd name="T35" fmla="*/ 3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63">
                <a:moveTo>
                  <a:pt x="42" y="33"/>
                </a:moveTo>
                <a:cubicBezTo>
                  <a:pt x="40" y="30"/>
                  <a:pt x="38" y="27"/>
                  <a:pt x="35" y="23"/>
                </a:cubicBezTo>
                <a:cubicBezTo>
                  <a:pt x="33" y="20"/>
                  <a:pt x="30" y="16"/>
                  <a:pt x="27" y="12"/>
                </a:cubicBezTo>
                <a:cubicBezTo>
                  <a:pt x="25" y="11"/>
                  <a:pt x="24" y="9"/>
                  <a:pt x="22" y="8"/>
                </a:cubicBezTo>
                <a:cubicBezTo>
                  <a:pt x="22" y="7"/>
                  <a:pt x="22" y="7"/>
                  <a:pt x="21" y="7"/>
                </a:cubicBezTo>
                <a:cubicBezTo>
                  <a:pt x="19" y="5"/>
                  <a:pt x="19" y="5"/>
                  <a:pt x="20" y="5"/>
                </a:cubicBezTo>
                <a:cubicBezTo>
                  <a:pt x="19" y="5"/>
                  <a:pt x="18" y="4"/>
                  <a:pt x="18" y="4"/>
                </a:cubicBezTo>
                <a:cubicBezTo>
                  <a:pt x="14" y="0"/>
                  <a:pt x="8" y="0"/>
                  <a:pt x="4" y="3"/>
                </a:cubicBezTo>
                <a:cubicBezTo>
                  <a:pt x="0" y="6"/>
                  <a:pt x="0" y="11"/>
                  <a:pt x="2" y="16"/>
                </a:cubicBezTo>
                <a:cubicBezTo>
                  <a:pt x="2" y="16"/>
                  <a:pt x="2" y="17"/>
                  <a:pt x="2" y="18"/>
                </a:cubicBezTo>
                <a:cubicBezTo>
                  <a:pt x="2" y="18"/>
                  <a:pt x="3" y="19"/>
                  <a:pt x="3" y="21"/>
                </a:cubicBezTo>
                <a:cubicBezTo>
                  <a:pt x="4" y="21"/>
                  <a:pt x="4" y="21"/>
                  <a:pt x="4" y="22"/>
                </a:cubicBezTo>
                <a:cubicBezTo>
                  <a:pt x="5" y="24"/>
                  <a:pt x="6" y="26"/>
                  <a:pt x="7" y="27"/>
                </a:cubicBezTo>
                <a:cubicBezTo>
                  <a:pt x="9" y="31"/>
                  <a:pt x="11" y="34"/>
                  <a:pt x="13" y="38"/>
                </a:cubicBezTo>
                <a:cubicBezTo>
                  <a:pt x="15" y="41"/>
                  <a:pt x="17" y="44"/>
                  <a:pt x="19" y="47"/>
                </a:cubicBezTo>
                <a:cubicBezTo>
                  <a:pt x="23" y="53"/>
                  <a:pt x="27" y="58"/>
                  <a:pt x="34" y="60"/>
                </a:cubicBezTo>
                <a:cubicBezTo>
                  <a:pt x="41" y="63"/>
                  <a:pt x="48" y="56"/>
                  <a:pt x="49" y="49"/>
                </a:cubicBezTo>
                <a:cubicBezTo>
                  <a:pt x="49" y="43"/>
                  <a:pt x="45" y="38"/>
                  <a:pt x="42" y="33"/>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64" name="Freeform 2719"/>
          <p:cNvSpPr>
            <a:spLocks/>
          </p:cNvSpPr>
          <p:nvPr userDrawn="1"/>
        </p:nvSpPr>
        <p:spPr bwMode="auto">
          <a:xfrm>
            <a:off x="6763928" y="4868371"/>
            <a:ext cx="18379" cy="30631"/>
          </a:xfrm>
          <a:custGeom>
            <a:avLst/>
            <a:gdLst>
              <a:gd name="T0" fmla="*/ 29 w 30"/>
              <a:gd name="T1" fmla="*/ 25 h 52"/>
              <a:gd name="T2" fmla="*/ 28 w 30"/>
              <a:gd name="T3" fmla="*/ 21 h 52"/>
              <a:gd name="T4" fmla="*/ 23 w 30"/>
              <a:gd name="T5" fmla="*/ 10 h 52"/>
              <a:gd name="T6" fmla="*/ 18 w 30"/>
              <a:gd name="T7" fmla="*/ 4 h 52"/>
              <a:gd name="T8" fmla="*/ 15 w 30"/>
              <a:gd name="T9" fmla="*/ 2 h 52"/>
              <a:gd name="T10" fmla="*/ 9 w 30"/>
              <a:gd name="T11" fmla="*/ 1 h 52"/>
              <a:gd name="T12" fmla="*/ 3 w 30"/>
              <a:gd name="T13" fmla="*/ 2 h 52"/>
              <a:gd name="T14" fmla="*/ 1 w 30"/>
              <a:gd name="T15" fmla="*/ 6 h 52"/>
              <a:gd name="T16" fmla="*/ 0 w 30"/>
              <a:gd name="T17" fmla="*/ 7 h 52"/>
              <a:gd name="T18" fmla="*/ 0 w 30"/>
              <a:gd name="T19" fmla="*/ 13 h 52"/>
              <a:gd name="T20" fmla="*/ 1 w 30"/>
              <a:gd name="T21" fmla="*/ 16 h 52"/>
              <a:gd name="T22" fmla="*/ 2 w 30"/>
              <a:gd name="T23" fmla="*/ 21 h 52"/>
              <a:gd name="T24" fmla="*/ 5 w 30"/>
              <a:gd name="T25" fmla="*/ 32 h 52"/>
              <a:gd name="T26" fmla="*/ 5 w 30"/>
              <a:gd name="T27" fmla="*/ 37 h 52"/>
              <a:gd name="T28" fmla="*/ 5 w 30"/>
              <a:gd name="T29" fmla="*/ 34 h 52"/>
              <a:gd name="T30" fmla="*/ 6 w 30"/>
              <a:gd name="T31" fmla="*/ 41 h 52"/>
              <a:gd name="T32" fmla="*/ 11 w 30"/>
              <a:gd name="T33" fmla="*/ 49 h 52"/>
              <a:gd name="T34" fmla="*/ 22 w 30"/>
              <a:gd name="T35" fmla="*/ 50 h 52"/>
              <a:gd name="T36" fmla="*/ 29 w 30"/>
              <a:gd name="T37" fmla="*/ 41 h 52"/>
              <a:gd name="T38" fmla="*/ 30 w 30"/>
              <a:gd name="T39" fmla="*/ 33 h 52"/>
              <a:gd name="T40" fmla="*/ 29 w 30"/>
              <a:gd name="T41" fmla="*/ 2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52">
                <a:moveTo>
                  <a:pt x="29" y="25"/>
                </a:moveTo>
                <a:cubicBezTo>
                  <a:pt x="29" y="24"/>
                  <a:pt x="29" y="22"/>
                  <a:pt x="28" y="21"/>
                </a:cubicBezTo>
                <a:cubicBezTo>
                  <a:pt x="27" y="17"/>
                  <a:pt x="25" y="13"/>
                  <a:pt x="23" y="10"/>
                </a:cubicBezTo>
                <a:cubicBezTo>
                  <a:pt x="21" y="8"/>
                  <a:pt x="20" y="6"/>
                  <a:pt x="18" y="4"/>
                </a:cubicBezTo>
                <a:cubicBezTo>
                  <a:pt x="17" y="3"/>
                  <a:pt x="16" y="2"/>
                  <a:pt x="15" y="2"/>
                </a:cubicBezTo>
                <a:cubicBezTo>
                  <a:pt x="13" y="1"/>
                  <a:pt x="11" y="0"/>
                  <a:pt x="9" y="1"/>
                </a:cubicBezTo>
                <a:cubicBezTo>
                  <a:pt x="7" y="0"/>
                  <a:pt x="5" y="1"/>
                  <a:pt x="3" y="2"/>
                </a:cubicBezTo>
                <a:cubicBezTo>
                  <a:pt x="2" y="3"/>
                  <a:pt x="1" y="5"/>
                  <a:pt x="1" y="6"/>
                </a:cubicBezTo>
                <a:cubicBezTo>
                  <a:pt x="1" y="7"/>
                  <a:pt x="0" y="7"/>
                  <a:pt x="0" y="7"/>
                </a:cubicBezTo>
                <a:cubicBezTo>
                  <a:pt x="0" y="9"/>
                  <a:pt x="0" y="11"/>
                  <a:pt x="0" y="13"/>
                </a:cubicBezTo>
                <a:cubicBezTo>
                  <a:pt x="0" y="14"/>
                  <a:pt x="0" y="15"/>
                  <a:pt x="1" y="16"/>
                </a:cubicBezTo>
                <a:cubicBezTo>
                  <a:pt x="1" y="18"/>
                  <a:pt x="2" y="19"/>
                  <a:pt x="2" y="21"/>
                </a:cubicBezTo>
                <a:cubicBezTo>
                  <a:pt x="3" y="25"/>
                  <a:pt x="4" y="28"/>
                  <a:pt x="5" y="32"/>
                </a:cubicBezTo>
                <a:cubicBezTo>
                  <a:pt x="5" y="34"/>
                  <a:pt x="5" y="35"/>
                  <a:pt x="5" y="37"/>
                </a:cubicBezTo>
                <a:cubicBezTo>
                  <a:pt x="5" y="36"/>
                  <a:pt x="5" y="35"/>
                  <a:pt x="5" y="34"/>
                </a:cubicBezTo>
                <a:cubicBezTo>
                  <a:pt x="5" y="36"/>
                  <a:pt x="5" y="38"/>
                  <a:pt x="6" y="41"/>
                </a:cubicBezTo>
                <a:cubicBezTo>
                  <a:pt x="7" y="44"/>
                  <a:pt x="8" y="47"/>
                  <a:pt x="11" y="49"/>
                </a:cubicBezTo>
                <a:cubicBezTo>
                  <a:pt x="14" y="51"/>
                  <a:pt x="18" y="52"/>
                  <a:pt x="22" y="50"/>
                </a:cubicBezTo>
                <a:cubicBezTo>
                  <a:pt x="26" y="48"/>
                  <a:pt x="28" y="44"/>
                  <a:pt x="29" y="41"/>
                </a:cubicBezTo>
                <a:cubicBezTo>
                  <a:pt x="30" y="38"/>
                  <a:pt x="30" y="35"/>
                  <a:pt x="30" y="33"/>
                </a:cubicBezTo>
                <a:cubicBezTo>
                  <a:pt x="30" y="31"/>
                  <a:pt x="30" y="28"/>
                  <a:pt x="29" y="25"/>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65" name="Freeform 2720"/>
          <p:cNvSpPr>
            <a:spLocks/>
          </p:cNvSpPr>
          <p:nvPr userDrawn="1"/>
        </p:nvSpPr>
        <p:spPr bwMode="auto">
          <a:xfrm>
            <a:off x="6753208" y="4836208"/>
            <a:ext cx="10721" cy="12252"/>
          </a:xfrm>
          <a:custGeom>
            <a:avLst/>
            <a:gdLst>
              <a:gd name="T0" fmla="*/ 18 w 18"/>
              <a:gd name="T1" fmla="*/ 10 h 20"/>
              <a:gd name="T2" fmla="*/ 17 w 18"/>
              <a:gd name="T3" fmla="*/ 7 h 20"/>
              <a:gd name="T4" fmla="*/ 14 w 18"/>
              <a:gd name="T5" fmla="*/ 4 h 20"/>
              <a:gd name="T6" fmla="*/ 11 w 18"/>
              <a:gd name="T7" fmla="*/ 1 h 20"/>
              <a:gd name="T8" fmla="*/ 9 w 18"/>
              <a:gd name="T9" fmla="*/ 0 h 20"/>
              <a:gd name="T10" fmla="*/ 7 w 18"/>
              <a:gd name="T11" fmla="*/ 0 h 20"/>
              <a:gd name="T12" fmla="*/ 7 w 18"/>
              <a:gd name="T13" fmla="*/ 0 h 20"/>
              <a:gd name="T14" fmla="*/ 4 w 18"/>
              <a:gd name="T15" fmla="*/ 0 h 20"/>
              <a:gd name="T16" fmla="*/ 2 w 18"/>
              <a:gd name="T17" fmla="*/ 2 h 20"/>
              <a:gd name="T18" fmla="*/ 1 w 18"/>
              <a:gd name="T19" fmla="*/ 7 h 20"/>
              <a:gd name="T20" fmla="*/ 1 w 18"/>
              <a:gd name="T21" fmla="*/ 7 h 20"/>
              <a:gd name="T22" fmla="*/ 1 w 18"/>
              <a:gd name="T23" fmla="*/ 8 h 20"/>
              <a:gd name="T24" fmla="*/ 2 w 18"/>
              <a:gd name="T25" fmla="*/ 10 h 20"/>
              <a:gd name="T26" fmla="*/ 3 w 18"/>
              <a:gd name="T27" fmla="*/ 12 h 20"/>
              <a:gd name="T28" fmla="*/ 3 w 18"/>
              <a:gd name="T29" fmla="*/ 10 h 20"/>
              <a:gd name="T30" fmla="*/ 5 w 18"/>
              <a:gd name="T31" fmla="*/ 14 h 20"/>
              <a:gd name="T32" fmla="*/ 5 w 18"/>
              <a:gd name="T33" fmla="*/ 15 h 20"/>
              <a:gd name="T34" fmla="*/ 6 w 18"/>
              <a:gd name="T35" fmla="*/ 16 h 20"/>
              <a:gd name="T36" fmla="*/ 9 w 18"/>
              <a:gd name="T37" fmla="*/ 19 h 20"/>
              <a:gd name="T38" fmla="*/ 13 w 18"/>
              <a:gd name="T39" fmla="*/ 20 h 20"/>
              <a:gd name="T40" fmla="*/ 15 w 18"/>
              <a:gd name="T41" fmla="*/ 19 h 20"/>
              <a:gd name="T42" fmla="*/ 17 w 18"/>
              <a:gd name="T43" fmla="*/ 17 h 20"/>
              <a:gd name="T44" fmla="*/ 17 w 18"/>
              <a:gd name="T45" fmla="*/ 17 h 20"/>
              <a:gd name="T46" fmla="*/ 18 w 18"/>
              <a:gd name="T47" fmla="*/ 13 h 20"/>
              <a:gd name="T48" fmla="*/ 18 w 18"/>
              <a:gd name="T49" fmla="*/ 13 h 20"/>
              <a:gd name="T50" fmla="*/ 18 w 18"/>
              <a:gd name="T51"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 h="20">
                <a:moveTo>
                  <a:pt x="18" y="10"/>
                </a:moveTo>
                <a:cubicBezTo>
                  <a:pt x="18" y="9"/>
                  <a:pt x="17" y="8"/>
                  <a:pt x="17" y="7"/>
                </a:cubicBezTo>
                <a:cubicBezTo>
                  <a:pt x="16" y="6"/>
                  <a:pt x="15" y="5"/>
                  <a:pt x="14" y="4"/>
                </a:cubicBezTo>
                <a:cubicBezTo>
                  <a:pt x="13" y="3"/>
                  <a:pt x="12" y="2"/>
                  <a:pt x="11" y="1"/>
                </a:cubicBezTo>
                <a:cubicBezTo>
                  <a:pt x="11" y="1"/>
                  <a:pt x="10" y="0"/>
                  <a:pt x="9" y="0"/>
                </a:cubicBezTo>
                <a:cubicBezTo>
                  <a:pt x="8" y="0"/>
                  <a:pt x="7" y="0"/>
                  <a:pt x="7" y="0"/>
                </a:cubicBezTo>
                <a:cubicBezTo>
                  <a:pt x="7" y="0"/>
                  <a:pt x="7" y="0"/>
                  <a:pt x="7" y="0"/>
                </a:cubicBezTo>
                <a:cubicBezTo>
                  <a:pt x="6" y="0"/>
                  <a:pt x="5" y="0"/>
                  <a:pt x="4" y="0"/>
                </a:cubicBezTo>
                <a:cubicBezTo>
                  <a:pt x="3" y="0"/>
                  <a:pt x="2" y="1"/>
                  <a:pt x="2" y="2"/>
                </a:cubicBezTo>
                <a:cubicBezTo>
                  <a:pt x="1" y="3"/>
                  <a:pt x="0" y="5"/>
                  <a:pt x="1" y="7"/>
                </a:cubicBezTo>
                <a:cubicBezTo>
                  <a:pt x="1" y="7"/>
                  <a:pt x="1" y="7"/>
                  <a:pt x="1" y="7"/>
                </a:cubicBezTo>
                <a:cubicBezTo>
                  <a:pt x="1" y="7"/>
                  <a:pt x="1" y="7"/>
                  <a:pt x="1" y="8"/>
                </a:cubicBezTo>
                <a:cubicBezTo>
                  <a:pt x="2" y="8"/>
                  <a:pt x="2" y="9"/>
                  <a:pt x="2" y="10"/>
                </a:cubicBezTo>
                <a:cubicBezTo>
                  <a:pt x="3" y="10"/>
                  <a:pt x="3" y="11"/>
                  <a:pt x="3" y="12"/>
                </a:cubicBezTo>
                <a:cubicBezTo>
                  <a:pt x="3" y="11"/>
                  <a:pt x="3" y="11"/>
                  <a:pt x="3" y="10"/>
                </a:cubicBezTo>
                <a:cubicBezTo>
                  <a:pt x="3" y="11"/>
                  <a:pt x="4" y="13"/>
                  <a:pt x="5" y="14"/>
                </a:cubicBezTo>
                <a:cubicBezTo>
                  <a:pt x="5" y="14"/>
                  <a:pt x="5" y="15"/>
                  <a:pt x="5" y="15"/>
                </a:cubicBezTo>
                <a:cubicBezTo>
                  <a:pt x="5" y="16"/>
                  <a:pt x="6" y="16"/>
                  <a:pt x="6" y="16"/>
                </a:cubicBezTo>
                <a:cubicBezTo>
                  <a:pt x="7" y="17"/>
                  <a:pt x="8" y="18"/>
                  <a:pt x="9" y="19"/>
                </a:cubicBezTo>
                <a:cubicBezTo>
                  <a:pt x="10" y="20"/>
                  <a:pt x="12" y="20"/>
                  <a:pt x="13" y="20"/>
                </a:cubicBezTo>
                <a:cubicBezTo>
                  <a:pt x="14" y="19"/>
                  <a:pt x="14" y="19"/>
                  <a:pt x="15" y="19"/>
                </a:cubicBezTo>
                <a:cubicBezTo>
                  <a:pt x="16" y="19"/>
                  <a:pt x="17" y="18"/>
                  <a:pt x="17" y="17"/>
                </a:cubicBezTo>
                <a:lnTo>
                  <a:pt x="17" y="17"/>
                </a:lnTo>
                <a:cubicBezTo>
                  <a:pt x="18" y="16"/>
                  <a:pt x="18" y="14"/>
                  <a:pt x="18" y="13"/>
                </a:cubicBezTo>
                <a:cubicBezTo>
                  <a:pt x="18" y="13"/>
                  <a:pt x="18" y="13"/>
                  <a:pt x="18" y="13"/>
                </a:cubicBezTo>
                <a:cubicBezTo>
                  <a:pt x="18" y="12"/>
                  <a:pt x="18" y="11"/>
                  <a:pt x="18"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66" name="Freeform 2721"/>
          <p:cNvSpPr>
            <a:spLocks/>
          </p:cNvSpPr>
          <p:nvPr userDrawn="1"/>
        </p:nvSpPr>
        <p:spPr bwMode="auto">
          <a:xfrm>
            <a:off x="6770055" y="4753504"/>
            <a:ext cx="10721" cy="13784"/>
          </a:xfrm>
          <a:custGeom>
            <a:avLst/>
            <a:gdLst>
              <a:gd name="T0" fmla="*/ 20 w 20"/>
              <a:gd name="T1" fmla="*/ 13 h 24"/>
              <a:gd name="T2" fmla="*/ 20 w 20"/>
              <a:gd name="T3" fmla="*/ 13 h 24"/>
              <a:gd name="T4" fmla="*/ 20 w 20"/>
              <a:gd name="T5" fmla="*/ 12 h 24"/>
              <a:gd name="T6" fmla="*/ 19 w 20"/>
              <a:gd name="T7" fmla="*/ 9 h 24"/>
              <a:gd name="T8" fmla="*/ 19 w 20"/>
              <a:gd name="T9" fmla="*/ 9 h 24"/>
              <a:gd name="T10" fmla="*/ 18 w 20"/>
              <a:gd name="T11" fmla="*/ 7 h 24"/>
              <a:gd name="T12" fmla="*/ 16 w 20"/>
              <a:gd name="T13" fmla="*/ 4 h 24"/>
              <a:gd name="T14" fmla="*/ 13 w 20"/>
              <a:gd name="T15" fmla="*/ 2 h 24"/>
              <a:gd name="T16" fmla="*/ 15 w 20"/>
              <a:gd name="T17" fmla="*/ 3 h 24"/>
              <a:gd name="T18" fmla="*/ 13 w 20"/>
              <a:gd name="T19" fmla="*/ 2 h 24"/>
              <a:gd name="T20" fmla="*/ 10 w 20"/>
              <a:gd name="T21" fmla="*/ 0 h 24"/>
              <a:gd name="T22" fmla="*/ 5 w 20"/>
              <a:gd name="T23" fmla="*/ 1 h 24"/>
              <a:gd name="T24" fmla="*/ 2 w 20"/>
              <a:gd name="T25" fmla="*/ 3 h 24"/>
              <a:gd name="T26" fmla="*/ 0 w 20"/>
              <a:gd name="T27" fmla="*/ 7 h 24"/>
              <a:gd name="T28" fmla="*/ 0 w 20"/>
              <a:gd name="T29" fmla="*/ 9 h 24"/>
              <a:gd name="T30" fmla="*/ 0 w 20"/>
              <a:gd name="T31" fmla="*/ 10 h 24"/>
              <a:gd name="T32" fmla="*/ 1 w 20"/>
              <a:gd name="T33" fmla="*/ 12 h 24"/>
              <a:gd name="T34" fmla="*/ 1 w 20"/>
              <a:gd name="T35" fmla="*/ 13 h 24"/>
              <a:gd name="T36" fmla="*/ 2 w 20"/>
              <a:gd name="T37" fmla="*/ 15 h 24"/>
              <a:gd name="T38" fmla="*/ 3 w 20"/>
              <a:gd name="T39" fmla="*/ 18 h 24"/>
              <a:gd name="T40" fmla="*/ 4 w 20"/>
              <a:gd name="T41" fmla="*/ 19 h 24"/>
              <a:gd name="T42" fmla="*/ 5 w 20"/>
              <a:gd name="T43" fmla="*/ 21 h 24"/>
              <a:gd name="T44" fmla="*/ 5 w 20"/>
              <a:gd name="T45" fmla="*/ 20 h 24"/>
              <a:gd name="T46" fmla="*/ 8 w 20"/>
              <a:gd name="T47" fmla="*/ 23 h 24"/>
              <a:gd name="T48" fmla="*/ 12 w 20"/>
              <a:gd name="T49" fmla="*/ 24 h 24"/>
              <a:gd name="T50" fmla="*/ 15 w 20"/>
              <a:gd name="T51" fmla="*/ 23 h 24"/>
              <a:gd name="T52" fmla="*/ 18 w 20"/>
              <a:gd name="T53" fmla="*/ 22 h 24"/>
              <a:gd name="T54" fmla="*/ 20 w 20"/>
              <a:gd name="T55" fmla="*/ 18 h 24"/>
              <a:gd name="T56" fmla="*/ 20 w 20"/>
              <a:gd name="T57"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 h="24">
                <a:moveTo>
                  <a:pt x="20" y="13"/>
                </a:moveTo>
                <a:cubicBezTo>
                  <a:pt x="20" y="13"/>
                  <a:pt x="20" y="13"/>
                  <a:pt x="20" y="13"/>
                </a:cubicBezTo>
                <a:cubicBezTo>
                  <a:pt x="20" y="13"/>
                  <a:pt x="20" y="12"/>
                  <a:pt x="20" y="12"/>
                </a:cubicBezTo>
                <a:cubicBezTo>
                  <a:pt x="20" y="11"/>
                  <a:pt x="19" y="10"/>
                  <a:pt x="19" y="9"/>
                </a:cubicBezTo>
                <a:cubicBezTo>
                  <a:pt x="19" y="9"/>
                  <a:pt x="19" y="9"/>
                  <a:pt x="19" y="9"/>
                </a:cubicBezTo>
                <a:cubicBezTo>
                  <a:pt x="18" y="8"/>
                  <a:pt x="18" y="8"/>
                  <a:pt x="18" y="7"/>
                </a:cubicBezTo>
                <a:cubicBezTo>
                  <a:pt x="17" y="6"/>
                  <a:pt x="16" y="5"/>
                  <a:pt x="16" y="4"/>
                </a:cubicBezTo>
                <a:cubicBezTo>
                  <a:pt x="15" y="3"/>
                  <a:pt x="14" y="3"/>
                  <a:pt x="13" y="2"/>
                </a:cubicBezTo>
                <a:lnTo>
                  <a:pt x="15" y="3"/>
                </a:lnTo>
                <a:cubicBezTo>
                  <a:pt x="14" y="3"/>
                  <a:pt x="14" y="2"/>
                  <a:pt x="13" y="2"/>
                </a:cubicBezTo>
                <a:cubicBezTo>
                  <a:pt x="12" y="1"/>
                  <a:pt x="11" y="0"/>
                  <a:pt x="10" y="0"/>
                </a:cubicBezTo>
                <a:cubicBezTo>
                  <a:pt x="8" y="0"/>
                  <a:pt x="6" y="0"/>
                  <a:pt x="5" y="1"/>
                </a:cubicBezTo>
                <a:cubicBezTo>
                  <a:pt x="4" y="1"/>
                  <a:pt x="3" y="2"/>
                  <a:pt x="2" y="3"/>
                </a:cubicBezTo>
                <a:cubicBezTo>
                  <a:pt x="1" y="4"/>
                  <a:pt x="0" y="6"/>
                  <a:pt x="0" y="7"/>
                </a:cubicBezTo>
                <a:cubicBezTo>
                  <a:pt x="0" y="8"/>
                  <a:pt x="0" y="9"/>
                  <a:pt x="0" y="9"/>
                </a:cubicBezTo>
                <a:cubicBezTo>
                  <a:pt x="0" y="10"/>
                  <a:pt x="0" y="10"/>
                  <a:pt x="0" y="10"/>
                </a:cubicBezTo>
                <a:cubicBezTo>
                  <a:pt x="0" y="10"/>
                  <a:pt x="0" y="11"/>
                  <a:pt x="1" y="12"/>
                </a:cubicBezTo>
                <a:cubicBezTo>
                  <a:pt x="1" y="12"/>
                  <a:pt x="1" y="13"/>
                  <a:pt x="1" y="13"/>
                </a:cubicBezTo>
                <a:cubicBezTo>
                  <a:pt x="1" y="14"/>
                  <a:pt x="1" y="14"/>
                  <a:pt x="2" y="15"/>
                </a:cubicBezTo>
                <a:cubicBezTo>
                  <a:pt x="2" y="16"/>
                  <a:pt x="2" y="17"/>
                  <a:pt x="3" y="18"/>
                </a:cubicBezTo>
                <a:cubicBezTo>
                  <a:pt x="3" y="18"/>
                  <a:pt x="3" y="19"/>
                  <a:pt x="4" y="19"/>
                </a:cubicBezTo>
                <a:cubicBezTo>
                  <a:pt x="4" y="20"/>
                  <a:pt x="5" y="20"/>
                  <a:pt x="5" y="21"/>
                </a:cubicBezTo>
                <a:cubicBezTo>
                  <a:pt x="5" y="20"/>
                  <a:pt x="5" y="20"/>
                  <a:pt x="5" y="20"/>
                </a:cubicBezTo>
                <a:cubicBezTo>
                  <a:pt x="6" y="21"/>
                  <a:pt x="7" y="22"/>
                  <a:pt x="8" y="23"/>
                </a:cubicBezTo>
                <a:cubicBezTo>
                  <a:pt x="9" y="24"/>
                  <a:pt x="11" y="24"/>
                  <a:pt x="12" y="24"/>
                </a:cubicBezTo>
                <a:cubicBezTo>
                  <a:pt x="13" y="24"/>
                  <a:pt x="14" y="24"/>
                  <a:pt x="15" y="23"/>
                </a:cubicBezTo>
                <a:cubicBezTo>
                  <a:pt x="16" y="23"/>
                  <a:pt x="17" y="22"/>
                  <a:pt x="18" y="22"/>
                </a:cubicBezTo>
                <a:cubicBezTo>
                  <a:pt x="19" y="21"/>
                  <a:pt x="19" y="19"/>
                  <a:pt x="20" y="18"/>
                </a:cubicBezTo>
                <a:cubicBezTo>
                  <a:pt x="20" y="16"/>
                  <a:pt x="20" y="15"/>
                  <a:pt x="20"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67" name="Freeform 2722"/>
          <p:cNvSpPr>
            <a:spLocks/>
          </p:cNvSpPr>
          <p:nvPr userDrawn="1"/>
        </p:nvSpPr>
        <p:spPr bwMode="auto">
          <a:xfrm>
            <a:off x="6825190" y="4856119"/>
            <a:ext cx="12252" cy="15316"/>
          </a:xfrm>
          <a:custGeom>
            <a:avLst/>
            <a:gdLst>
              <a:gd name="T0" fmla="*/ 20 w 21"/>
              <a:gd name="T1" fmla="*/ 19 h 26"/>
              <a:gd name="T2" fmla="*/ 20 w 21"/>
              <a:gd name="T3" fmla="*/ 21 h 26"/>
              <a:gd name="T4" fmla="*/ 19 w 21"/>
              <a:gd name="T5" fmla="*/ 11 h 26"/>
              <a:gd name="T6" fmla="*/ 17 w 21"/>
              <a:gd name="T7" fmla="*/ 9 h 26"/>
              <a:gd name="T8" fmla="*/ 15 w 21"/>
              <a:gd name="T9" fmla="*/ 6 h 26"/>
              <a:gd name="T10" fmla="*/ 16 w 21"/>
              <a:gd name="T11" fmla="*/ 7 h 26"/>
              <a:gd name="T12" fmla="*/ 15 w 21"/>
              <a:gd name="T13" fmla="*/ 6 h 26"/>
              <a:gd name="T14" fmla="*/ 14 w 21"/>
              <a:gd name="T15" fmla="*/ 4 h 26"/>
              <a:gd name="T16" fmla="*/ 11 w 21"/>
              <a:gd name="T17" fmla="*/ 2 h 26"/>
              <a:gd name="T18" fmla="*/ 13 w 21"/>
              <a:gd name="T19" fmla="*/ 3 h 26"/>
              <a:gd name="T20" fmla="*/ 12 w 21"/>
              <a:gd name="T21" fmla="*/ 2 h 26"/>
              <a:gd name="T22" fmla="*/ 8 w 21"/>
              <a:gd name="T23" fmla="*/ 0 h 26"/>
              <a:gd name="T24" fmla="*/ 7 w 21"/>
              <a:gd name="T25" fmla="*/ 0 h 26"/>
              <a:gd name="T26" fmla="*/ 5 w 21"/>
              <a:gd name="T27" fmla="*/ 0 h 26"/>
              <a:gd name="T28" fmla="*/ 4 w 21"/>
              <a:gd name="T29" fmla="*/ 1 h 26"/>
              <a:gd name="T30" fmla="*/ 4 w 21"/>
              <a:gd name="T31" fmla="*/ 1 h 26"/>
              <a:gd name="T32" fmla="*/ 4 w 21"/>
              <a:gd name="T33" fmla="*/ 1 h 26"/>
              <a:gd name="T34" fmla="*/ 3 w 21"/>
              <a:gd name="T35" fmla="*/ 2 h 26"/>
              <a:gd name="T36" fmla="*/ 1 w 21"/>
              <a:gd name="T37" fmla="*/ 6 h 26"/>
              <a:gd name="T38" fmla="*/ 0 w 21"/>
              <a:gd name="T39" fmla="*/ 9 h 26"/>
              <a:gd name="T40" fmla="*/ 0 w 21"/>
              <a:gd name="T41" fmla="*/ 13 h 26"/>
              <a:gd name="T42" fmla="*/ 1 w 21"/>
              <a:gd name="T43" fmla="*/ 15 h 26"/>
              <a:gd name="T44" fmla="*/ 4 w 21"/>
              <a:gd name="T45" fmla="*/ 21 h 26"/>
              <a:gd name="T46" fmla="*/ 12 w 21"/>
              <a:gd name="T47" fmla="*/ 26 h 26"/>
              <a:gd name="T48" fmla="*/ 12 w 21"/>
              <a:gd name="T49" fmla="*/ 26 h 26"/>
              <a:gd name="T50" fmla="*/ 13 w 21"/>
              <a:gd name="T51" fmla="*/ 26 h 26"/>
              <a:gd name="T52" fmla="*/ 13 w 21"/>
              <a:gd name="T53" fmla="*/ 26 h 26"/>
              <a:gd name="T54" fmla="*/ 13 w 21"/>
              <a:gd name="T55" fmla="*/ 26 h 26"/>
              <a:gd name="T56" fmla="*/ 18 w 21"/>
              <a:gd name="T57" fmla="*/ 25 h 26"/>
              <a:gd name="T58" fmla="*/ 21 w 21"/>
              <a:gd name="T59" fmla="*/ 20 h 26"/>
              <a:gd name="T60" fmla="*/ 20 w 21"/>
              <a:gd name="T61" fmla="*/ 1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 h="26">
                <a:moveTo>
                  <a:pt x="20" y="19"/>
                </a:moveTo>
                <a:cubicBezTo>
                  <a:pt x="20" y="20"/>
                  <a:pt x="20" y="20"/>
                  <a:pt x="20" y="21"/>
                </a:cubicBezTo>
                <a:cubicBezTo>
                  <a:pt x="21" y="18"/>
                  <a:pt x="21" y="14"/>
                  <a:pt x="19" y="11"/>
                </a:cubicBezTo>
                <a:cubicBezTo>
                  <a:pt x="18" y="11"/>
                  <a:pt x="18" y="10"/>
                  <a:pt x="17" y="9"/>
                </a:cubicBezTo>
                <a:cubicBezTo>
                  <a:pt x="17" y="8"/>
                  <a:pt x="16" y="7"/>
                  <a:pt x="15" y="6"/>
                </a:cubicBezTo>
                <a:cubicBezTo>
                  <a:pt x="15" y="6"/>
                  <a:pt x="16" y="7"/>
                  <a:pt x="16" y="7"/>
                </a:cubicBezTo>
                <a:cubicBezTo>
                  <a:pt x="16" y="7"/>
                  <a:pt x="15" y="6"/>
                  <a:pt x="15" y="6"/>
                </a:cubicBezTo>
                <a:cubicBezTo>
                  <a:pt x="15" y="5"/>
                  <a:pt x="14" y="5"/>
                  <a:pt x="14" y="4"/>
                </a:cubicBezTo>
                <a:cubicBezTo>
                  <a:pt x="13" y="3"/>
                  <a:pt x="12" y="3"/>
                  <a:pt x="11" y="2"/>
                </a:cubicBezTo>
                <a:cubicBezTo>
                  <a:pt x="12" y="2"/>
                  <a:pt x="12" y="3"/>
                  <a:pt x="13" y="3"/>
                </a:cubicBezTo>
                <a:cubicBezTo>
                  <a:pt x="12" y="3"/>
                  <a:pt x="12" y="3"/>
                  <a:pt x="12" y="2"/>
                </a:cubicBezTo>
                <a:cubicBezTo>
                  <a:pt x="11" y="1"/>
                  <a:pt x="10" y="1"/>
                  <a:pt x="8" y="0"/>
                </a:cubicBezTo>
                <a:cubicBezTo>
                  <a:pt x="8" y="0"/>
                  <a:pt x="7" y="0"/>
                  <a:pt x="7" y="0"/>
                </a:cubicBezTo>
                <a:cubicBezTo>
                  <a:pt x="6" y="0"/>
                  <a:pt x="5" y="0"/>
                  <a:pt x="5" y="0"/>
                </a:cubicBezTo>
                <a:cubicBezTo>
                  <a:pt x="4" y="1"/>
                  <a:pt x="4" y="1"/>
                  <a:pt x="4" y="1"/>
                </a:cubicBezTo>
                <a:lnTo>
                  <a:pt x="4" y="1"/>
                </a:lnTo>
                <a:cubicBezTo>
                  <a:pt x="4" y="1"/>
                  <a:pt x="4" y="1"/>
                  <a:pt x="4" y="1"/>
                </a:cubicBezTo>
                <a:cubicBezTo>
                  <a:pt x="3" y="1"/>
                  <a:pt x="3" y="1"/>
                  <a:pt x="3" y="2"/>
                </a:cubicBezTo>
                <a:cubicBezTo>
                  <a:pt x="2" y="3"/>
                  <a:pt x="1" y="4"/>
                  <a:pt x="1" y="6"/>
                </a:cubicBezTo>
                <a:cubicBezTo>
                  <a:pt x="0" y="7"/>
                  <a:pt x="0" y="8"/>
                  <a:pt x="0" y="9"/>
                </a:cubicBezTo>
                <a:cubicBezTo>
                  <a:pt x="0" y="10"/>
                  <a:pt x="0" y="12"/>
                  <a:pt x="0" y="13"/>
                </a:cubicBezTo>
                <a:cubicBezTo>
                  <a:pt x="1" y="14"/>
                  <a:pt x="1" y="15"/>
                  <a:pt x="1" y="15"/>
                </a:cubicBezTo>
                <a:cubicBezTo>
                  <a:pt x="1" y="17"/>
                  <a:pt x="3" y="19"/>
                  <a:pt x="4" y="21"/>
                </a:cubicBezTo>
                <a:cubicBezTo>
                  <a:pt x="6" y="24"/>
                  <a:pt x="9" y="26"/>
                  <a:pt x="12" y="26"/>
                </a:cubicBezTo>
                <a:cubicBezTo>
                  <a:pt x="12" y="26"/>
                  <a:pt x="12" y="26"/>
                  <a:pt x="12" y="26"/>
                </a:cubicBezTo>
                <a:cubicBezTo>
                  <a:pt x="12" y="26"/>
                  <a:pt x="13" y="26"/>
                  <a:pt x="13" y="26"/>
                </a:cubicBezTo>
                <a:cubicBezTo>
                  <a:pt x="13" y="26"/>
                  <a:pt x="13" y="26"/>
                  <a:pt x="13" y="26"/>
                </a:cubicBezTo>
                <a:cubicBezTo>
                  <a:pt x="13" y="26"/>
                  <a:pt x="13" y="26"/>
                  <a:pt x="13" y="26"/>
                </a:cubicBezTo>
                <a:cubicBezTo>
                  <a:pt x="15" y="26"/>
                  <a:pt x="16" y="26"/>
                  <a:pt x="18" y="25"/>
                </a:cubicBezTo>
                <a:cubicBezTo>
                  <a:pt x="19" y="24"/>
                  <a:pt x="21" y="22"/>
                  <a:pt x="21" y="20"/>
                </a:cubicBezTo>
                <a:cubicBezTo>
                  <a:pt x="21" y="20"/>
                  <a:pt x="20" y="19"/>
                  <a:pt x="20"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68" name="Freeform 2723"/>
          <p:cNvSpPr>
            <a:spLocks/>
          </p:cNvSpPr>
          <p:nvPr userDrawn="1"/>
        </p:nvSpPr>
        <p:spPr bwMode="auto">
          <a:xfrm>
            <a:off x="6881857" y="4782604"/>
            <a:ext cx="12252" cy="15316"/>
          </a:xfrm>
          <a:custGeom>
            <a:avLst/>
            <a:gdLst>
              <a:gd name="T0" fmla="*/ 20 w 20"/>
              <a:gd name="T1" fmla="*/ 20 h 26"/>
              <a:gd name="T2" fmla="*/ 20 w 20"/>
              <a:gd name="T3" fmla="*/ 17 h 26"/>
              <a:gd name="T4" fmla="*/ 20 w 20"/>
              <a:gd name="T5" fmla="*/ 13 h 26"/>
              <a:gd name="T6" fmla="*/ 19 w 20"/>
              <a:gd name="T7" fmla="*/ 10 h 26"/>
              <a:gd name="T8" fmla="*/ 18 w 20"/>
              <a:gd name="T9" fmla="*/ 7 h 26"/>
              <a:gd name="T10" fmla="*/ 16 w 20"/>
              <a:gd name="T11" fmla="*/ 5 h 26"/>
              <a:gd name="T12" fmla="*/ 15 w 20"/>
              <a:gd name="T13" fmla="*/ 4 h 26"/>
              <a:gd name="T14" fmla="*/ 13 w 20"/>
              <a:gd name="T15" fmla="*/ 2 h 26"/>
              <a:gd name="T16" fmla="*/ 10 w 20"/>
              <a:gd name="T17" fmla="*/ 0 h 26"/>
              <a:gd name="T18" fmla="*/ 6 w 20"/>
              <a:gd name="T19" fmla="*/ 0 h 26"/>
              <a:gd name="T20" fmla="*/ 1 w 20"/>
              <a:gd name="T21" fmla="*/ 5 h 26"/>
              <a:gd name="T22" fmla="*/ 0 w 20"/>
              <a:gd name="T23" fmla="*/ 10 h 26"/>
              <a:gd name="T24" fmla="*/ 1 w 20"/>
              <a:gd name="T25" fmla="*/ 15 h 26"/>
              <a:gd name="T26" fmla="*/ 2 w 20"/>
              <a:gd name="T27" fmla="*/ 18 h 26"/>
              <a:gd name="T28" fmla="*/ 4 w 20"/>
              <a:gd name="T29" fmla="*/ 21 h 26"/>
              <a:gd name="T30" fmla="*/ 5 w 20"/>
              <a:gd name="T31" fmla="*/ 23 h 26"/>
              <a:gd name="T32" fmla="*/ 9 w 20"/>
              <a:gd name="T33" fmla="*/ 25 h 26"/>
              <a:gd name="T34" fmla="*/ 10 w 20"/>
              <a:gd name="T35" fmla="*/ 26 h 26"/>
              <a:gd name="T36" fmla="*/ 14 w 20"/>
              <a:gd name="T37" fmla="*/ 26 h 26"/>
              <a:gd name="T38" fmla="*/ 20 w 20"/>
              <a:gd name="T39" fmla="*/ 20 h 26"/>
              <a:gd name="T40" fmla="*/ 20 w 20"/>
              <a:gd name="T41" fmla="*/ 20 h 26"/>
              <a:gd name="T42" fmla="*/ 20 w 20"/>
              <a:gd name="T43" fmla="*/ 20 h 26"/>
              <a:gd name="T44" fmla="*/ 20 w 20"/>
              <a:gd name="T45" fmla="*/ 20 h 26"/>
              <a:gd name="T46" fmla="*/ 20 w 20"/>
              <a:gd name="T47"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 h="26">
                <a:moveTo>
                  <a:pt x="20" y="20"/>
                </a:moveTo>
                <a:cubicBezTo>
                  <a:pt x="20" y="19"/>
                  <a:pt x="20" y="18"/>
                  <a:pt x="20" y="17"/>
                </a:cubicBezTo>
                <a:cubicBezTo>
                  <a:pt x="20" y="15"/>
                  <a:pt x="20" y="14"/>
                  <a:pt x="20" y="13"/>
                </a:cubicBezTo>
                <a:cubicBezTo>
                  <a:pt x="20" y="12"/>
                  <a:pt x="19" y="11"/>
                  <a:pt x="19" y="10"/>
                </a:cubicBezTo>
                <a:cubicBezTo>
                  <a:pt x="18" y="9"/>
                  <a:pt x="18" y="8"/>
                  <a:pt x="18" y="7"/>
                </a:cubicBezTo>
                <a:cubicBezTo>
                  <a:pt x="17" y="7"/>
                  <a:pt x="16" y="6"/>
                  <a:pt x="16" y="5"/>
                </a:cubicBezTo>
                <a:cubicBezTo>
                  <a:pt x="16" y="5"/>
                  <a:pt x="15" y="4"/>
                  <a:pt x="15" y="4"/>
                </a:cubicBezTo>
                <a:cubicBezTo>
                  <a:pt x="14" y="3"/>
                  <a:pt x="13" y="2"/>
                  <a:pt x="13" y="2"/>
                </a:cubicBezTo>
                <a:cubicBezTo>
                  <a:pt x="12" y="1"/>
                  <a:pt x="11" y="0"/>
                  <a:pt x="10" y="0"/>
                </a:cubicBezTo>
                <a:cubicBezTo>
                  <a:pt x="8" y="0"/>
                  <a:pt x="7" y="0"/>
                  <a:pt x="6" y="0"/>
                </a:cubicBezTo>
                <a:cubicBezTo>
                  <a:pt x="4" y="1"/>
                  <a:pt x="1" y="3"/>
                  <a:pt x="1" y="5"/>
                </a:cubicBezTo>
                <a:cubicBezTo>
                  <a:pt x="1" y="6"/>
                  <a:pt x="0" y="8"/>
                  <a:pt x="0" y="10"/>
                </a:cubicBezTo>
                <a:cubicBezTo>
                  <a:pt x="0" y="11"/>
                  <a:pt x="0" y="13"/>
                  <a:pt x="1" y="15"/>
                </a:cubicBezTo>
                <a:cubicBezTo>
                  <a:pt x="1" y="16"/>
                  <a:pt x="2" y="17"/>
                  <a:pt x="2" y="18"/>
                </a:cubicBezTo>
                <a:cubicBezTo>
                  <a:pt x="2" y="19"/>
                  <a:pt x="3" y="20"/>
                  <a:pt x="4" y="21"/>
                </a:cubicBezTo>
                <a:cubicBezTo>
                  <a:pt x="4" y="22"/>
                  <a:pt x="5" y="23"/>
                  <a:pt x="5" y="23"/>
                </a:cubicBezTo>
                <a:cubicBezTo>
                  <a:pt x="6" y="24"/>
                  <a:pt x="8" y="25"/>
                  <a:pt x="9" y="25"/>
                </a:cubicBezTo>
                <a:cubicBezTo>
                  <a:pt x="9" y="25"/>
                  <a:pt x="10" y="26"/>
                  <a:pt x="10" y="26"/>
                </a:cubicBezTo>
                <a:cubicBezTo>
                  <a:pt x="11" y="26"/>
                  <a:pt x="13" y="26"/>
                  <a:pt x="14" y="26"/>
                </a:cubicBezTo>
                <a:cubicBezTo>
                  <a:pt x="16" y="25"/>
                  <a:pt x="19" y="23"/>
                  <a:pt x="20" y="20"/>
                </a:cubicBezTo>
                <a:cubicBezTo>
                  <a:pt x="20" y="20"/>
                  <a:pt x="20" y="20"/>
                  <a:pt x="20" y="20"/>
                </a:cubicBezTo>
                <a:cubicBezTo>
                  <a:pt x="20" y="20"/>
                  <a:pt x="20" y="20"/>
                  <a:pt x="20" y="20"/>
                </a:cubicBezTo>
                <a:cubicBezTo>
                  <a:pt x="20" y="20"/>
                  <a:pt x="20" y="20"/>
                  <a:pt x="20" y="20"/>
                </a:cubicBezTo>
                <a:cubicBezTo>
                  <a:pt x="20" y="20"/>
                  <a:pt x="20" y="20"/>
                  <a:pt x="20"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69" name="Freeform 2724"/>
          <p:cNvSpPr>
            <a:spLocks/>
          </p:cNvSpPr>
          <p:nvPr userDrawn="1"/>
        </p:nvSpPr>
        <p:spPr bwMode="auto">
          <a:xfrm>
            <a:off x="6880325" y="4706026"/>
            <a:ext cx="0" cy="0"/>
          </a:xfrm>
          <a:custGeom>
            <a:avLst/>
            <a:gdLst>
              <a:gd name="T0" fmla="*/ 0 w 1"/>
              <a:gd name="T1" fmla="*/ 0 h 1"/>
              <a:gd name="T2" fmla="*/ 1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1" y="1"/>
                  <a:pt x="1" y="1"/>
                </a:cubicBezTo>
                <a:lnTo>
                  <a:pt x="1" y="1"/>
                </a:lnTo>
                <a:cubicBezTo>
                  <a:pt x="1" y="1"/>
                  <a:pt x="0" y="0"/>
                  <a:pt x="0" y="0"/>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70" name="Freeform 2725"/>
          <p:cNvSpPr>
            <a:spLocks/>
          </p:cNvSpPr>
          <p:nvPr userDrawn="1"/>
        </p:nvSpPr>
        <p:spPr bwMode="auto">
          <a:xfrm>
            <a:off x="6871138" y="4699900"/>
            <a:ext cx="10721" cy="13784"/>
          </a:xfrm>
          <a:custGeom>
            <a:avLst/>
            <a:gdLst>
              <a:gd name="T0" fmla="*/ 15 w 18"/>
              <a:gd name="T1" fmla="*/ 11 h 24"/>
              <a:gd name="T2" fmla="*/ 12 w 18"/>
              <a:gd name="T3" fmla="*/ 8 h 24"/>
              <a:gd name="T4" fmla="*/ 11 w 18"/>
              <a:gd name="T5" fmla="*/ 6 h 24"/>
              <a:gd name="T6" fmla="*/ 12 w 18"/>
              <a:gd name="T7" fmla="*/ 7 h 24"/>
              <a:gd name="T8" fmla="*/ 9 w 18"/>
              <a:gd name="T9" fmla="*/ 5 h 24"/>
              <a:gd name="T10" fmla="*/ 9 w 18"/>
              <a:gd name="T11" fmla="*/ 5 h 24"/>
              <a:gd name="T12" fmla="*/ 8 w 18"/>
              <a:gd name="T13" fmla="*/ 4 h 24"/>
              <a:gd name="T14" fmla="*/ 6 w 18"/>
              <a:gd name="T15" fmla="*/ 3 h 24"/>
              <a:gd name="T16" fmla="*/ 6 w 18"/>
              <a:gd name="T17" fmla="*/ 3 h 24"/>
              <a:gd name="T18" fmla="*/ 5 w 18"/>
              <a:gd name="T19" fmla="*/ 2 h 24"/>
              <a:gd name="T20" fmla="*/ 3 w 18"/>
              <a:gd name="T21" fmla="*/ 2 h 24"/>
              <a:gd name="T22" fmla="*/ 3 w 18"/>
              <a:gd name="T23" fmla="*/ 3 h 24"/>
              <a:gd name="T24" fmla="*/ 2 w 18"/>
              <a:gd name="T25" fmla="*/ 4 h 24"/>
              <a:gd name="T26" fmla="*/ 1 w 18"/>
              <a:gd name="T27" fmla="*/ 5 h 24"/>
              <a:gd name="T28" fmla="*/ 1 w 18"/>
              <a:gd name="T29" fmla="*/ 6 h 24"/>
              <a:gd name="T30" fmla="*/ 0 w 18"/>
              <a:gd name="T31" fmla="*/ 9 h 24"/>
              <a:gd name="T32" fmla="*/ 0 w 18"/>
              <a:gd name="T33" fmla="*/ 12 h 24"/>
              <a:gd name="T34" fmla="*/ 1 w 18"/>
              <a:gd name="T35" fmla="*/ 14 h 24"/>
              <a:gd name="T36" fmla="*/ 3 w 18"/>
              <a:gd name="T37" fmla="*/ 18 h 24"/>
              <a:gd name="T38" fmla="*/ 5 w 18"/>
              <a:gd name="T39" fmla="*/ 21 h 24"/>
              <a:gd name="T40" fmla="*/ 7 w 18"/>
              <a:gd name="T41" fmla="*/ 23 h 24"/>
              <a:gd name="T42" fmla="*/ 14 w 18"/>
              <a:gd name="T43" fmla="*/ 24 h 24"/>
              <a:gd name="T44" fmla="*/ 18 w 18"/>
              <a:gd name="T45" fmla="*/ 19 h 24"/>
              <a:gd name="T46" fmla="*/ 15 w 18"/>
              <a:gd name="T47"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 h="24">
                <a:moveTo>
                  <a:pt x="15" y="11"/>
                </a:moveTo>
                <a:cubicBezTo>
                  <a:pt x="14" y="10"/>
                  <a:pt x="13" y="9"/>
                  <a:pt x="12" y="8"/>
                </a:cubicBezTo>
                <a:cubicBezTo>
                  <a:pt x="12" y="7"/>
                  <a:pt x="11" y="7"/>
                  <a:pt x="11" y="6"/>
                </a:cubicBezTo>
                <a:lnTo>
                  <a:pt x="12" y="7"/>
                </a:lnTo>
                <a:cubicBezTo>
                  <a:pt x="11" y="7"/>
                  <a:pt x="11" y="6"/>
                  <a:pt x="9" y="5"/>
                </a:cubicBezTo>
                <a:cubicBezTo>
                  <a:pt x="9" y="5"/>
                  <a:pt x="9" y="5"/>
                  <a:pt x="9" y="5"/>
                </a:cubicBezTo>
                <a:cubicBezTo>
                  <a:pt x="9" y="5"/>
                  <a:pt x="9" y="4"/>
                  <a:pt x="8" y="4"/>
                </a:cubicBezTo>
                <a:cubicBezTo>
                  <a:pt x="8" y="4"/>
                  <a:pt x="7" y="3"/>
                  <a:pt x="6" y="3"/>
                </a:cubicBezTo>
                <a:cubicBezTo>
                  <a:pt x="6" y="3"/>
                  <a:pt x="6" y="3"/>
                  <a:pt x="6" y="3"/>
                </a:cubicBezTo>
                <a:cubicBezTo>
                  <a:pt x="6" y="2"/>
                  <a:pt x="5" y="2"/>
                  <a:pt x="5" y="2"/>
                </a:cubicBezTo>
                <a:cubicBezTo>
                  <a:pt x="5" y="0"/>
                  <a:pt x="3" y="1"/>
                  <a:pt x="3" y="2"/>
                </a:cubicBezTo>
                <a:cubicBezTo>
                  <a:pt x="3" y="3"/>
                  <a:pt x="3" y="3"/>
                  <a:pt x="3" y="3"/>
                </a:cubicBezTo>
                <a:cubicBezTo>
                  <a:pt x="3" y="3"/>
                  <a:pt x="2" y="4"/>
                  <a:pt x="2" y="4"/>
                </a:cubicBezTo>
                <a:cubicBezTo>
                  <a:pt x="2" y="4"/>
                  <a:pt x="2" y="4"/>
                  <a:pt x="1" y="5"/>
                </a:cubicBezTo>
                <a:cubicBezTo>
                  <a:pt x="1" y="5"/>
                  <a:pt x="1" y="6"/>
                  <a:pt x="1" y="6"/>
                </a:cubicBezTo>
                <a:cubicBezTo>
                  <a:pt x="0" y="7"/>
                  <a:pt x="0" y="8"/>
                  <a:pt x="0" y="9"/>
                </a:cubicBezTo>
                <a:cubicBezTo>
                  <a:pt x="0" y="10"/>
                  <a:pt x="0" y="11"/>
                  <a:pt x="0" y="12"/>
                </a:cubicBezTo>
                <a:cubicBezTo>
                  <a:pt x="1" y="13"/>
                  <a:pt x="1" y="13"/>
                  <a:pt x="1" y="14"/>
                </a:cubicBezTo>
                <a:cubicBezTo>
                  <a:pt x="1" y="15"/>
                  <a:pt x="2" y="17"/>
                  <a:pt x="3" y="18"/>
                </a:cubicBezTo>
                <a:cubicBezTo>
                  <a:pt x="4" y="19"/>
                  <a:pt x="4" y="20"/>
                  <a:pt x="5" y="21"/>
                </a:cubicBezTo>
                <a:cubicBezTo>
                  <a:pt x="6" y="21"/>
                  <a:pt x="7" y="22"/>
                  <a:pt x="7" y="23"/>
                </a:cubicBezTo>
                <a:cubicBezTo>
                  <a:pt x="9" y="24"/>
                  <a:pt x="12" y="24"/>
                  <a:pt x="14" y="24"/>
                </a:cubicBezTo>
                <a:cubicBezTo>
                  <a:pt x="17" y="23"/>
                  <a:pt x="18" y="21"/>
                  <a:pt x="18" y="19"/>
                </a:cubicBezTo>
                <a:cubicBezTo>
                  <a:pt x="18" y="16"/>
                  <a:pt x="17" y="13"/>
                  <a:pt x="15"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71" name="Freeform 2726"/>
          <p:cNvSpPr>
            <a:spLocks/>
          </p:cNvSpPr>
          <p:nvPr userDrawn="1"/>
        </p:nvSpPr>
        <p:spPr bwMode="auto">
          <a:xfrm>
            <a:off x="6946183" y="4785667"/>
            <a:ext cx="13784" cy="12252"/>
          </a:xfrm>
          <a:custGeom>
            <a:avLst/>
            <a:gdLst>
              <a:gd name="T0" fmla="*/ 23 w 23"/>
              <a:gd name="T1" fmla="*/ 12 h 21"/>
              <a:gd name="T2" fmla="*/ 21 w 23"/>
              <a:gd name="T3" fmla="*/ 9 h 21"/>
              <a:gd name="T4" fmla="*/ 19 w 23"/>
              <a:gd name="T5" fmla="*/ 6 h 21"/>
              <a:gd name="T6" fmla="*/ 17 w 23"/>
              <a:gd name="T7" fmla="*/ 4 h 21"/>
              <a:gd name="T8" fmla="*/ 12 w 23"/>
              <a:gd name="T9" fmla="*/ 1 h 21"/>
              <a:gd name="T10" fmla="*/ 10 w 23"/>
              <a:gd name="T11" fmla="*/ 0 h 21"/>
              <a:gd name="T12" fmla="*/ 7 w 23"/>
              <a:gd name="T13" fmla="*/ 0 h 21"/>
              <a:gd name="T14" fmla="*/ 6 w 23"/>
              <a:gd name="T15" fmla="*/ 0 h 21"/>
              <a:gd name="T16" fmla="*/ 2 w 23"/>
              <a:gd name="T17" fmla="*/ 1 h 21"/>
              <a:gd name="T18" fmla="*/ 0 w 23"/>
              <a:gd name="T19" fmla="*/ 5 h 21"/>
              <a:gd name="T20" fmla="*/ 1 w 23"/>
              <a:gd name="T21" fmla="*/ 8 h 21"/>
              <a:gd name="T22" fmla="*/ 1 w 23"/>
              <a:gd name="T23" fmla="*/ 9 h 21"/>
              <a:gd name="T24" fmla="*/ 3 w 23"/>
              <a:gd name="T25" fmla="*/ 12 h 21"/>
              <a:gd name="T26" fmla="*/ 6 w 23"/>
              <a:gd name="T27" fmla="*/ 16 h 21"/>
              <a:gd name="T28" fmla="*/ 10 w 23"/>
              <a:gd name="T29" fmla="*/ 18 h 21"/>
              <a:gd name="T30" fmla="*/ 16 w 23"/>
              <a:gd name="T31" fmla="*/ 20 h 21"/>
              <a:gd name="T32" fmla="*/ 21 w 23"/>
              <a:gd name="T33" fmla="*/ 18 h 21"/>
              <a:gd name="T34" fmla="*/ 23 w 23"/>
              <a:gd name="T35"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21">
                <a:moveTo>
                  <a:pt x="23" y="12"/>
                </a:moveTo>
                <a:cubicBezTo>
                  <a:pt x="22" y="11"/>
                  <a:pt x="22" y="10"/>
                  <a:pt x="21" y="9"/>
                </a:cubicBezTo>
                <a:cubicBezTo>
                  <a:pt x="21" y="8"/>
                  <a:pt x="20" y="7"/>
                  <a:pt x="19" y="6"/>
                </a:cubicBezTo>
                <a:cubicBezTo>
                  <a:pt x="18" y="6"/>
                  <a:pt x="17" y="5"/>
                  <a:pt x="17" y="4"/>
                </a:cubicBezTo>
                <a:cubicBezTo>
                  <a:pt x="15" y="3"/>
                  <a:pt x="14" y="2"/>
                  <a:pt x="12" y="1"/>
                </a:cubicBezTo>
                <a:cubicBezTo>
                  <a:pt x="11" y="1"/>
                  <a:pt x="10" y="0"/>
                  <a:pt x="10" y="0"/>
                </a:cubicBezTo>
                <a:cubicBezTo>
                  <a:pt x="9" y="0"/>
                  <a:pt x="8" y="0"/>
                  <a:pt x="7" y="0"/>
                </a:cubicBezTo>
                <a:cubicBezTo>
                  <a:pt x="7" y="0"/>
                  <a:pt x="6" y="0"/>
                  <a:pt x="6" y="0"/>
                </a:cubicBezTo>
                <a:cubicBezTo>
                  <a:pt x="4" y="0"/>
                  <a:pt x="3" y="0"/>
                  <a:pt x="2" y="1"/>
                </a:cubicBezTo>
                <a:cubicBezTo>
                  <a:pt x="1" y="2"/>
                  <a:pt x="0" y="4"/>
                  <a:pt x="0" y="5"/>
                </a:cubicBezTo>
                <a:cubicBezTo>
                  <a:pt x="0" y="6"/>
                  <a:pt x="1" y="7"/>
                  <a:pt x="1" y="8"/>
                </a:cubicBezTo>
                <a:cubicBezTo>
                  <a:pt x="1" y="8"/>
                  <a:pt x="1" y="8"/>
                  <a:pt x="1" y="9"/>
                </a:cubicBezTo>
                <a:cubicBezTo>
                  <a:pt x="1" y="10"/>
                  <a:pt x="2" y="11"/>
                  <a:pt x="3" y="12"/>
                </a:cubicBezTo>
                <a:cubicBezTo>
                  <a:pt x="4" y="13"/>
                  <a:pt x="5" y="15"/>
                  <a:pt x="6" y="16"/>
                </a:cubicBezTo>
                <a:cubicBezTo>
                  <a:pt x="7" y="17"/>
                  <a:pt x="9" y="17"/>
                  <a:pt x="10" y="18"/>
                </a:cubicBezTo>
                <a:cubicBezTo>
                  <a:pt x="12" y="20"/>
                  <a:pt x="14" y="20"/>
                  <a:pt x="16" y="20"/>
                </a:cubicBezTo>
                <a:cubicBezTo>
                  <a:pt x="18" y="21"/>
                  <a:pt x="20" y="20"/>
                  <a:pt x="21" y="18"/>
                </a:cubicBezTo>
                <a:cubicBezTo>
                  <a:pt x="23" y="16"/>
                  <a:pt x="23" y="14"/>
                  <a:pt x="23"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72" name="Freeform 2727"/>
          <p:cNvSpPr>
            <a:spLocks/>
          </p:cNvSpPr>
          <p:nvPr userDrawn="1"/>
        </p:nvSpPr>
        <p:spPr bwMode="auto">
          <a:xfrm>
            <a:off x="6955372" y="4701431"/>
            <a:ext cx="10721" cy="12252"/>
          </a:xfrm>
          <a:custGeom>
            <a:avLst/>
            <a:gdLst>
              <a:gd name="T0" fmla="*/ 20 w 20"/>
              <a:gd name="T1" fmla="*/ 12 h 20"/>
              <a:gd name="T2" fmla="*/ 19 w 20"/>
              <a:gd name="T3" fmla="*/ 9 h 20"/>
              <a:gd name="T4" fmla="*/ 19 w 20"/>
              <a:gd name="T5" fmla="*/ 8 h 20"/>
              <a:gd name="T6" fmla="*/ 18 w 20"/>
              <a:gd name="T7" fmla="*/ 7 h 20"/>
              <a:gd name="T8" fmla="*/ 15 w 20"/>
              <a:gd name="T9" fmla="*/ 4 h 20"/>
              <a:gd name="T10" fmla="*/ 12 w 20"/>
              <a:gd name="T11" fmla="*/ 1 h 20"/>
              <a:gd name="T12" fmla="*/ 10 w 20"/>
              <a:gd name="T13" fmla="*/ 0 h 20"/>
              <a:gd name="T14" fmla="*/ 7 w 20"/>
              <a:gd name="T15" fmla="*/ 0 h 20"/>
              <a:gd name="T16" fmla="*/ 3 w 20"/>
              <a:gd name="T17" fmla="*/ 1 h 20"/>
              <a:gd name="T18" fmla="*/ 1 w 20"/>
              <a:gd name="T19" fmla="*/ 7 h 20"/>
              <a:gd name="T20" fmla="*/ 1 w 20"/>
              <a:gd name="T21" fmla="*/ 10 h 20"/>
              <a:gd name="T22" fmla="*/ 3 w 20"/>
              <a:gd name="T23" fmla="*/ 13 h 20"/>
              <a:gd name="T24" fmla="*/ 6 w 20"/>
              <a:gd name="T25" fmla="*/ 17 h 20"/>
              <a:gd name="T26" fmla="*/ 10 w 20"/>
              <a:gd name="T27" fmla="*/ 20 h 20"/>
              <a:gd name="T28" fmla="*/ 14 w 20"/>
              <a:gd name="T29" fmla="*/ 20 h 20"/>
              <a:gd name="T30" fmla="*/ 17 w 20"/>
              <a:gd name="T31" fmla="*/ 19 h 20"/>
              <a:gd name="T32" fmla="*/ 19 w 20"/>
              <a:gd name="T33" fmla="*/ 16 h 20"/>
              <a:gd name="T34" fmla="*/ 20 w 20"/>
              <a:gd name="T35" fmla="*/ 13 h 20"/>
              <a:gd name="T36" fmla="*/ 20 w 20"/>
              <a:gd name="T37"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20">
                <a:moveTo>
                  <a:pt x="20" y="12"/>
                </a:moveTo>
                <a:cubicBezTo>
                  <a:pt x="20" y="10"/>
                  <a:pt x="19" y="10"/>
                  <a:pt x="19" y="9"/>
                </a:cubicBezTo>
                <a:cubicBezTo>
                  <a:pt x="19" y="9"/>
                  <a:pt x="19" y="8"/>
                  <a:pt x="19" y="8"/>
                </a:cubicBezTo>
                <a:cubicBezTo>
                  <a:pt x="18" y="8"/>
                  <a:pt x="18" y="8"/>
                  <a:pt x="18" y="7"/>
                </a:cubicBezTo>
                <a:cubicBezTo>
                  <a:pt x="17" y="6"/>
                  <a:pt x="16" y="5"/>
                  <a:pt x="15" y="4"/>
                </a:cubicBezTo>
                <a:cubicBezTo>
                  <a:pt x="14" y="3"/>
                  <a:pt x="13" y="2"/>
                  <a:pt x="12" y="1"/>
                </a:cubicBezTo>
                <a:lnTo>
                  <a:pt x="10" y="0"/>
                </a:lnTo>
                <a:cubicBezTo>
                  <a:pt x="9" y="0"/>
                  <a:pt x="8" y="0"/>
                  <a:pt x="7" y="0"/>
                </a:cubicBezTo>
                <a:cubicBezTo>
                  <a:pt x="5" y="0"/>
                  <a:pt x="4" y="0"/>
                  <a:pt x="3" y="1"/>
                </a:cubicBezTo>
                <a:cubicBezTo>
                  <a:pt x="1" y="2"/>
                  <a:pt x="0" y="5"/>
                  <a:pt x="1" y="7"/>
                </a:cubicBezTo>
                <a:cubicBezTo>
                  <a:pt x="1" y="8"/>
                  <a:pt x="1" y="9"/>
                  <a:pt x="1" y="10"/>
                </a:cubicBezTo>
                <a:cubicBezTo>
                  <a:pt x="2" y="11"/>
                  <a:pt x="2" y="12"/>
                  <a:pt x="3" y="13"/>
                </a:cubicBezTo>
                <a:cubicBezTo>
                  <a:pt x="4" y="14"/>
                  <a:pt x="5" y="16"/>
                  <a:pt x="6" y="17"/>
                </a:cubicBezTo>
                <a:cubicBezTo>
                  <a:pt x="7" y="18"/>
                  <a:pt x="8" y="20"/>
                  <a:pt x="10" y="20"/>
                </a:cubicBezTo>
                <a:cubicBezTo>
                  <a:pt x="12" y="20"/>
                  <a:pt x="13" y="20"/>
                  <a:pt x="14" y="20"/>
                </a:cubicBezTo>
                <a:cubicBezTo>
                  <a:pt x="15" y="20"/>
                  <a:pt x="16" y="19"/>
                  <a:pt x="17" y="19"/>
                </a:cubicBezTo>
                <a:cubicBezTo>
                  <a:pt x="18" y="18"/>
                  <a:pt x="18" y="17"/>
                  <a:pt x="19" y="16"/>
                </a:cubicBezTo>
                <a:cubicBezTo>
                  <a:pt x="19" y="15"/>
                  <a:pt x="20" y="14"/>
                  <a:pt x="20" y="13"/>
                </a:cubicBezTo>
                <a:cubicBezTo>
                  <a:pt x="20" y="12"/>
                  <a:pt x="20" y="12"/>
                  <a:pt x="20"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73" name="Freeform 2728"/>
          <p:cNvSpPr>
            <a:spLocks/>
          </p:cNvSpPr>
          <p:nvPr userDrawn="1"/>
        </p:nvSpPr>
        <p:spPr bwMode="auto">
          <a:xfrm>
            <a:off x="6958435" y="4621791"/>
            <a:ext cx="13784" cy="13784"/>
          </a:xfrm>
          <a:custGeom>
            <a:avLst/>
            <a:gdLst>
              <a:gd name="T0" fmla="*/ 24 w 24"/>
              <a:gd name="T1" fmla="*/ 20 h 23"/>
              <a:gd name="T2" fmla="*/ 22 w 24"/>
              <a:gd name="T3" fmla="*/ 18 h 23"/>
              <a:gd name="T4" fmla="*/ 22 w 24"/>
              <a:gd name="T5" fmla="*/ 17 h 23"/>
              <a:gd name="T6" fmla="*/ 21 w 24"/>
              <a:gd name="T7" fmla="*/ 16 h 23"/>
              <a:gd name="T8" fmla="*/ 21 w 24"/>
              <a:gd name="T9" fmla="*/ 16 h 23"/>
              <a:gd name="T10" fmla="*/ 21 w 24"/>
              <a:gd name="T11" fmla="*/ 15 h 23"/>
              <a:gd name="T12" fmla="*/ 20 w 24"/>
              <a:gd name="T13" fmla="*/ 13 h 23"/>
              <a:gd name="T14" fmla="*/ 17 w 24"/>
              <a:gd name="T15" fmla="*/ 10 h 23"/>
              <a:gd name="T16" fmla="*/ 15 w 24"/>
              <a:gd name="T17" fmla="*/ 7 h 23"/>
              <a:gd name="T18" fmla="*/ 13 w 24"/>
              <a:gd name="T19" fmla="*/ 5 h 23"/>
              <a:gd name="T20" fmla="*/ 9 w 24"/>
              <a:gd name="T21" fmla="*/ 3 h 23"/>
              <a:gd name="T22" fmla="*/ 8 w 24"/>
              <a:gd name="T23" fmla="*/ 2 h 23"/>
              <a:gd name="T24" fmla="*/ 4 w 24"/>
              <a:gd name="T25" fmla="*/ 1 h 23"/>
              <a:gd name="T26" fmla="*/ 4 w 24"/>
              <a:gd name="T27" fmla="*/ 1 h 23"/>
              <a:gd name="T28" fmla="*/ 4 w 24"/>
              <a:gd name="T29" fmla="*/ 1 h 23"/>
              <a:gd name="T30" fmla="*/ 1 w 24"/>
              <a:gd name="T31" fmla="*/ 2 h 23"/>
              <a:gd name="T32" fmla="*/ 2 w 24"/>
              <a:gd name="T33" fmla="*/ 2 h 23"/>
              <a:gd name="T34" fmla="*/ 1 w 24"/>
              <a:gd name="T35" fmla="*/ 3 h 23"/>
              <a:gd name="T36" fmla="*/ 0 w 24"/>
              <a:gd name="T37" fmla="*/ 5 h 23"/>
              <a:gd name="T38" fmla="*/ 0 w 24"/>
              <a:gd name="T39" fmla="*/ 7 h 23"/>
              <a:gd name="T40" fmla="*/ 1 w 24"/>
              <a:gd name="T41" fmla="*/ 9 h 23"/>
              <a:gd name="T42" fmla="*/ 3 w 24"/>
              <a:gd name="T43" fmla="*/ 13 h 23"/>
              <a:gd name="T44" fmla="*/ 4 w 24"/>
              <a:gd name="T45" fmla="*/ 16 h 23"/>
              <a:gd name="T46" fmla="*/ 9 w 24"/>
              <a:gd name="T47" fmla="*/ 20 h 23"/>
              <a:gd name="T48" fmla="*/ 13 w 24"/>
              <a:gd name="T49" fmla="*/ 22 h 23"/>
              <a:gd name="T50" fmla="*/ 15 w 24"/>
              <a:gd name="T51" fmla="*/ 22 h 23"/>
              <a:gd name="T52" fmla="*/ 16 w 24"/>
              <a:gd name="T53" fmla="*/ 22 h 23"/>
              <a:gd name="T54" fmla="*/ 18 w 24"/>
              <a:gd name="T55" fmla="*/ 23 h 23"/>
              <a:gd name="T56" fmla="*/ 19 w 24"/>
              <a:gd name="T57" fmla="*/ 23 h 23"/>
              <a:gd name="T58" fmla="*/ 22 w 24"/>
              <a:gd name="T59" fmla="*/ 23 h 23"/>
              <a:gd name="T60" fmla="*/ 24 w 24"/>
              <a:gd name="T61" fmla="*/ 2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 h="23">
                <a:moveTo>
                  <a:pt x="24" y="20"/>
                </a:moveTo>
                <a:cubicBezTo>
                  <a:pt x="23" y="19"/>
                  <a:pt x="23" y="19"/>
                  <a:pt x="22" y="18"/>
                </a:cubicBezTo>
                <a:cubicBezTo>
                  <a:pt x="22" y="18"/>
                  <a:pt x="22" y="17"/>
                  <a:pt x="22" y="17"/>
                </a:cubicBezTo>
                <a:cubicBezTo>
                  <a:pt x="22" y="17"/>
                  <a:pt x="21" y="16"/>
                  <a:pt x="21" y="16"/>
                </a:cubicBezTo>
                <a:cubicBezTo>
                  <a:pt x="21" y="16"/>
                  <a:pt x="21" y="16"/>
                  <a:pt x="21" y="16"/>
                </a:cubicBezTo>
                <a:cubicBezTo>
                  <a:pt x="21" y="16"/>
                  <a:pt x="21" y="15"/>
                  <a:pt x="21" y="15"/>
                </a:cubicBezTo>
                <a:cubicBezTo>
                  <a:pt x="20" y="15"/>
                  <a:pt x="20" y="14"/>
                  <a:pt x="20" y="13"/>
                </a:cubicBezTo>
                <a:cubicBezTo>
                  <a:pt x="19" y="12"/>
                  <a:pt x="18" y="11"/>
                  <a:pt x="17" y="10"/>
                </a:cubicBezTo>
                <a:cubicBezTo>
                  <a:pt x="16" y="9"/>
                  <a:pt x="16" y="8"/>
                  <a:pt x="15" y="7"/>
                </a:cubicBezTo>
                <a:cubicBezTo>
                  <a:pt x="14" y="7"/>
                  <a:pt x="13" y="6"/>
                  <a:pt x="13" y="5"/>
                </a:cubicBezTo>
                <a:cubicBezTo>
                  <a:pt x="12" y="4"/>
                  <a:pt x="10" y="3"/>
                  <a:pt x="9" y="3"/>
                </a:cubicBezTo>
                <a:cubicBezTo>
                  <a:pt x="9" y="2"/>
                  <a:pt x="9" y="2"/>
                  <a:pt x="8" y="2"/>
                </a:cubicBezTo>
                <a:cubicBezTo>
                  <a:pt x="7" y="1"/>
                  <a:pt x="6" y="1"/>
                  <a:pt x="4" y="1"/>
                </a:cubicBezTo>
                <a:cubicBezTo>
                  <a:pt x="4" y="1"/>
                  <a:pt x="4" y="1"/>
                  <a:pt x="4" y="1"/>
                </a:cubicBezTo>
                <a:cubicBezTo>
                  <a:pt x="4" y="1"/>
                  <a:pt x="4" y="1"/>
                  <a:pt x="4" y="1"/>
                </a:cubicBezTo>
                <a:cubicBezTo>
                  <a:pt x="3" y="0"/>
                  <a:pt x="1" y="0"/>
                  <a:pt x="1" y="2"/>
                </a:cubicBezTo>
                <a:cubicBezTo>
                  <a:pt x="1" y="2"/>
                  <a:pt x="1" y="2"/>
                  <a:pt x="2" y="2"/>
                </a:cubicBezTo>
                <a:cubicBezTo>
                  <a:pt x="1" y="2"/>
                  <a:pt x="1" y="3"/>
                  <a:pt x="1" y="3"/>
                </a:cubicBezTo>
                <a:cubicBezTo>
                  <a:pt x="1" y="3"/>
                  <a:pt x="0" y="4"/>
                  <a:pt x="0" y="5"/>
                </a:cubicBezTo>
                <a:cubicBezTo>
                  <a:pt x="0" y="6"/>
                  <a:pt x="0" y="7"/>
                  <a:pt x="0" y="7"/>
                </a:cubicBezTo>
                <a:cubicBezTo>
                  <a:pt x="0" y="8"/>
                  <a:pt x="0" y="9"/>
                  <a:pt x="1" y="9"/>
                </a:cubicBezTo>
                <a:cubicBezTo>
                  <a:pt x="1" y="10"/>
                  <a:pt x="2" y="12"/>
                  <a:pt x="3" y="13"/>
                </a:cubicBezTo>
                <a:cubicBezTo>
                  <a:pt x="3" y="14"/>
                  <a:pt x="4" y="15"/>
                  <a:pt x="4" y="16"/>
                </a:cubicBezTo>
                <a:cubicBezTo>
                  <a:pt x="6" y="17"/>
                  <a:pt x="7" y="18"/>
                  <a:pt x="9" y="20"/>
                </a:cubicBezTo>
                <a:cubicBezTo>
                  <a:pt x="10" y="21"/>
                  <a:pt x="11" y="21"/>
                  <a:pt x="13" y="22"/>
                </a:cubicBezTo>
                <a:cubicBezTo>
                  <a:pt x="14" y="22"/>
                  <a:pt x="14" y="22"/>
                  <a:pt x="15" y="22"/>
                </a:cubicBezTo>
                <a:cubicBezTo>
                  <a:pt x="16" y="22"/>
                  <a:pt x="16" y="22"/>
                  <a:pt x="16" y="22"/>
                </a:cubicBezTo>
                <a:cubicBezTo>
                  <a:pt x="16" y="23"/>
                  <a:pt x="18" y="23"/>
                  <a:pt x="18" y="23"/>
                </a:cubicBezTo>
                <a:cubicBezTo>
                  <a:pt x="18" y="23"/>
                  <a:pt x="19" y="23"/>
                  <a:pt x="19" y="23"/>
                </a:cubicBezTo>
                <a:cubicBezTo>
                  <a:pt x="20" y="23"/>
                  <a:pt x="21" y="23"/>
                  <a:pt x="22" y="23"/>
                </a:cubicBezTo>
                <a:cubicBezTo>
                  <a:pt x="23" y="23"/>
                  <a:pt x="24" y="21"/>
                  <a:pt x="24"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74" name="Freeform 2729"/>
          <p:cNvSpPr>
            <a:spLocks/>
          </p:cNvSpPr>
          <p:nvPr userDrawn="1"/>
        </p:nvSpPr>
        <p:spPr bwMode="auto">
          <a:xfrm>
            <a:off x="7028886" y="4686115"/>
            <a:ext cx="15316" cy="15316"/>
          </a:xfrm>
          <a:custGeom>
            <a:avLst/>
            <a:gdLst>
              <a:gd name="T0" fmla="*/ 24 w 25"/>
              <a:gd name="T1" fmla="*/ 12 h 26"/>
              <a:gd name="T2" fmla="*/ 23 w 25"/>
              <a:gd name="T3" fmla="*/ 11 h 26"/>
              <a:gd name="T4" fmla="*/ 23 w 25"/>
              <a:gd name="T5" fmla="*/ 10 h 26"/>
              <a:gd name="T6" fmla="*/ 19 w 25"/>
              <a:gd name="T7" fmla="*/ 7 h 26"/>
              <a:gd name="T8" fmla="*/ 21 w 25"/>
              <a:gd name="T9" fmla="*/ 8 h 26"/>
              <a:gd name="T10" fmla="*/ 19 w 25"/>
              <a:gd name="T11" fmla="*/ 6 h 26"/>
              <a:gd name="T12" fmla="*/ 15 w 25"/>
              <a:gd name="T13" fmla="*/ 4 h 26"/>
              <a:gd name="T14" fmla="*/ 15 w 25"/>
              <a:gd name="T15" fmla="*/ 3 h 26"/>
              <a:gd name="T16" fmla="*/ 14 w 25"/>
              <a:gd name="T17" fmla="*/ 3 h 26"/>
              <a:gd name="T18" fmla="*/ 14 w 25"/>
              <a:gd name="T19" fmla="*/ 3 h 26"/>
              <a:gd name="T20" fmla="*/ 14 w 25"/>
              <a:gd name="T21" fmla="*/ 3 h 26"/>
              <a:gd name="T22" fmla="*/ 11 w 25"/>
              <a:gd name="T23" fmla="*/ 1 h 26"/>
              <a:gd name="T24" fmla="*/ 9 w 25"/>
              <a:gd name="T25" fmla="*/ 0 h 26"/>
              <a:gd name="T26" fmla="*/ 3 w 25"/>
              <a:gd name="T27" fmla="*/ 2 h 26"/>
              <a:gd name="T28" fmla="*/ 0 w 25"/>
              <a:gd name="T29" fmla="*/ 7 h 26"/>
              <a:gd name="T30" fmla="*/ 0 w 25"/>
              <a:gd name="T31" fmla="*/ 9 h 26"/>
              <a:gd name="T32" fmla="*/ 1 w 25"/>
              <a:gd name="T33" fmla="*/ 14 h 26"/>
              <a:gd name="T34" fmla="*/ 3 w 25"/>
              <a:gd name="T35" fmla="*/ 17 h 26"/>
              <a:gd name="T36" fmla="*/ 6 w 25"/>
              <a:gd name="T37" fmla="*/ 21 h 26"/>
              <a:gd name="T38" fmla="*/ 7 w 25"/>
              <a:gd name="T39" fmla="*/ 22 h 26"/>
              <a:gd name="T40" fmla="*/ 12 w 25"/>
              <a:gd name="T41" fmla="*/ 25 h 26"/>
              <a:gd name="T42" fmla="*/ 12 w 25"/>
              <a:gd name="T43" fmla="*/ 25 h 26"/>
              <a:gd name="T44" fmla="*/ 13 w 25"/>
              <a:gd name="T45" fmla="*/ 25 h 26"/>
              <a:gd name="T46" fmla="*/ 19 w 25"/>
              <a:gd name="T47" fmla="*/ 25 h 26"/>
              <a:gd name="T48" fmla="*/ 21 w 25"/>
              <a:gd name="T49" fmla="*/ 24 h 26"/>
              <a:gd name="T50" fmla="*/ 23 w 25"/>
              <a:gd name="T51" fmla="*/ 22 h 26"/>
              <a:gd name="T52" fmla="*/ 25 w 25"/>
              <a:gd name="T53" fmla="*/ 17 h 26"/>
              <a:gd name="T54" fmla="*/ 24 w 25"/>
              <a:gd name="T55" fmla="*/ 1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 h="26">
                <a:moveTo>
                  <a:pt x="24" y="12"/>
                </a:moveTo>
                <a:cubicBezTo>
                  <a:pt x="23" y="11"/>
                  <a:pt x="23" y="11"/>
                  <a:pt x="23" y="11"/>
                </a:cubicBezTo>
                <a:cubicBezTo>
                  <a:pt x="23" y="11"/>
                  <a:pt x="23" y="11"/>
                  <a:pt x="23" y="10"/>
                </a:cubicBezTo>
                <a:cubicBezTo>
                  <a:pt x="22" y="9"/>
                  <a:pt x="21" y="8"/>
                  <a:pt x="19" y="7"/>
                </a:cubicBezTo>
                <a:cubicBezTo>
                  <a:pt x="20" y="7"/>
                  <a:pt x="20" y="8"/>
                  <a:pt x="21" y="8"/>
                </a:cubicBezTo>
                <a:cubicBezTo>
                  <a:pt x="20" y="8"/>
                  <a:pt x="19" y="7"/>
                  <a:pt x="19" y="6"/>
                </a:cubicBezTo>
                <a:cubicBezTo>
                  <a:pt x="18" y="5"/>
                  <a:pt x="16" y="4"/>
                  <a:pt x="15" y="4"/>
                </a:cubicBezTo>
                <a:cubicBezTo>
                  <a:pt x="15" y="3"/>
                  <a:pt x="15" y="3"/>
                  <a:pt x="15" y="3"/>
                </a:cubicBezTo>
                <a:cubicBezTo>
                  <a:pt x="15" y="3"/>
                  <a:pt x="15" y="3"/>
                  <a:pt x="14" y="3"/>
                </a:cubicBezTo>
                <a:cubicBezTo>
                  <a:pt x="14" y="3"/>
                  <a:pt x="14" y="3"/>
                  <a:pt x="14" y="3"/>
                </a:cubicBezTo>
                <a:cubicBezTo>
                  <a:pt x="14" y="3"/>
                  <a:pt x="14" y="3"/>
                  <a:pt x="14" y="3"/>
                </a:cubicBezTo>
                <a:cubicBezTo>
                  <a:pt x="13" y="2"/>
                  <a:pt x="12" y="1"/>
                  <a:pt x="11" y="1"/>
                </a:cubicBezTo>
                <a:cubicBezTo>
                  <a:pt x="10" y="1"/>
                  <a:pt x="9" y="1"/>
                  <a:pt x="9" y="0"/>
                </a:cubicBezTo>
                <a:cubicBezTo>
                  <a:pt x="7" y="0"/>
                  <a:pt x="4" y="0"/>
                  <a:pt x="3" y="2"/>
                </a:cubicBezTo>
                <a:cubicBezTo>
                  <a:pt x="1" y="3"/>
                  <a:pt x="0" y="5"/>
                  <a:pt x="0" y="7"/>
                </a:cubicBezTo>
                <a:cubicBezTo>
                  <a:pt x="0" y="8"/>
                  <a:pt x="0" y="8"/>
                  <a:pt x="0" y="9"/>
                </a:cubicBezTo>
                <a:cubicBezTo>
                  <a:pt x="0" y="11"/>
                  <a:pt x="0" y="12"/>
                  <a:pt x="1" y="14"/>
                </a:cubicBezTo>
                <a:cubicBezTo>
                  <a:pt x="1" y="15"/>
                  <a:pt x="2" y="16"/>
                  <a:pt x="3" y="17"/>
                </a:cubicBezTo>
                <a:cubicBezTo>
                  <a:pt x="4" y="18"/>
                  <a:pt x="5" y="20"/>
                  <a:pt x="6" y="21"/>
                </a:cubicBezTo>
                <a:cubicBezTo>
                  <a:pt x="6" y="21"/>
                  <a:pt x="7" y="22"/>
                  <a:pt x="7" y="22"/>
                </a:cubicBezTo>
                <a:cubicBezTo>
                  <a:pt x="9" y="23"/>
                  <a:pt x="10" y="24"/>
                  <a:pt x="12" y="25"/>
                </a:cubicBezTo>
                <a:cubicBezTo>
                  <a:pt x="12" y="25"/>
                  <a:pt x="12" y="25"/>
                  <a:pt x="12" y="25"/>
                </a:cubicBezTo>
                <a:cubicBezTo>
                  <a:pt x="13" y="25"/>
                  <a:pt x="13" y="25"/>
                  <a:pt x="13" y="25"/>
                </a:cubicBezTo>
                <a:cubicBezTo>
                  <a:pt x="15" y="25"/>
                  <a:pt x="17" y="26"/>
                  <a:pt x="19" y="25"/>
                </a:cubicBezTo>
                <a:lnTo>
                  <a:pt x="21" y="24"/>
                </a:lnTo>
                <a:cubicBezTo>
                  <a:pt x="22" y="24"/>
                  <a:pt x="23" y="23"/>
                  <a:pt x="23" y="22"/>
                </a:cubicBezTo>
                <a:cubicBezTo>
                  <a:pt x="24" y="20"/>
                  <a:pt x="25" y="19"/>
                  <a:pt x="25" y="17"/>
                </a:cubicBezTo>
                <a:cubicBezTo>
                  <a:pt x="25" y="15"/>
                  <a:pt x="25" y="13"/>
                  <a:pt x="24"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75" name="Freeform 2749"/>
          <p:cNvSpPr>
            <a:spLocks/>
          </p:cNvSpPr>
          <p:nvPr userDrawn="1"/>
        </p:nvSpPr>
        <p:spPr bwMode="auto">
          <a:xfrm>
            <a:off x="5008770" y="4462509"/>
            <a:ext cx="329284" cy="395140"/>
          </a:xfrm>
          <a:custGeom>
            <a:avLst/>
            <a:gdLst>
              <a:gd name="T0" fmla="*/ 5 w 552"/>
              <a:gd name="T1" fmla="*/ 103 h 666"/>
              <a:gd name="T2" fmla="*/ 86 w 552"/>
              <a:gd name="T3" fmla="*/ 9 h 666"/>
              <a:gd name="T4" fmla="*/ 472 w 552"/>
              <a:gd name="T5" fmla="*/ 19 h 666"/>
              <a:gd name="T6" fmla="*/ 543 w 552"/>
              <a:gd name="T7" fmla="*/ 109 h 666"/>
              <a:gd name="T8" fmla="*/ 536 w 552"/>
              <a:gd name="T9" fmla="*/ 595 h 666"/>
              <a:gd name="T10" fmla="*/ 472 w 552"/>
              <a:gd name="T11" fmla="*/ 666 h 666"/>
              <a:gd name="T12" fmla="*/ 70 w 552"/>
              <a:gd name="T13" fmla="*/ 666 h 666"/>
              <a:gd name="T14" fmla="*/ 5 w 552"/>
              <a:gd name="T15" fmla="*/ 582 h 666"/>
              <a:gd name="T16" fmla="*/ 5 w 552"/>
              <a:gd name="T17" fmla="*/ 103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2" h="666">
                <a:moveTo>
                  <a:pt x="5" y="103"/>
                </a:moveTo>
                <a:cubicBezTo>
                  <a:pt x="0" y="45"/>
                  <a:pt x="5" y="19"/>
                  <a:pt x="86" y="9"/>
                </a:cubicBezTo>
                <a:cubicBezTo>
                  <a:pt x="166" y="0"/>
                  <a:pt x="420" y="16"/>
                  <a:pt x="472" y="19"/>
                </a:cubicBezTo>
                <a:cubicBezTo>
                  <a:pt x="523" y="22"/>
                  <a:pt x="552" y="44"/>
                  <a:pt x="543" y="109"/>
                </a:cubicBezTo>
                <a:cubicBezTo>
                  <a:pt x="534" y="174"/>
                  <a:pt x="539" y="540"/>
                  <a:pt x="536" y="595"/>
                </a:cubicBezTo>
                <a:cubicBezTo>
                  <a:pt x="533" y="650"/>
                  <a:pt x="539" y="666"/>
                  <a:pt x="472" y="666"/>
                </a:cubicBezTo>
                <a:lnTo>
                  <a:pt x="70" y="666"/>
                </a:lnTo>
                <a:cubicBezTo>
                  <a:pt x="18" y="666"/>
                  <a:pt x="9" y="653"/>
                  <a:pt x="5" y="582"/>
                </a:cubicBezTo>
                <a:cubicBezTo>
                  <a:pt x="2" y="511"/>
                  <a:pt x="9" y="143"/>
                  <a:pt x="5" y="103"/>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76" name="Freeform 2750"/>
          <p:cNvSpPr>
            <a:spLocks/>
          </p:cNvSpPr>
          <p:nvPr userDrawn="1"/>
        </p:nvSpPr>
        <p:spPr bwMode="auto">
          <a:xfrm>
            <a:off x="5005708" y="4563592"/>
            <a:ext cx="333878" cy="18379"/>
          </a:xfrm>
          <a:custGeom>
            <a:avLst/>
            <a:gdLst>
              <a:gd name="T0" fmla="*/ 545 w 559"/>
              <a:gd name="T1" fmla="*/ 1 h 31"/>
              <a:gd name="T2" fmla="*/ 281 w 559"/>
              <a:gd name="T3" fmla="*/ 1 h 31"/>
              <a:gd name="T4" fmla="*/ 17 w 559"/>
              <a:gd name="T5" fmla="*/ 2 h 31"/>
              <a:gd name="T6" fmla="*/ 17 w 559"/>
              <a:gd name="T7" fmla="*/ 29 h 31"/>
              <a:gd name="T8" fmla="*/ 281 w 559"/>
              <a:gd name="T9" fmla="*/ 30 h 31"/>
              <a:gd name="T10" fmla="*/ 545 w 559"/>
              <a:gd name="T11" fmla="*/ 30 h 31"/>
              <a:gd name="T12" fmla="*/ 559 w 559"/>
              <a:gd name="T13" fmla="*/ 15 h 31"/>
              <a:gd name="T14" fmla="*/ 545 w 559"/>
              <a:gd name="T15" fmla="*/ 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 h="31">
                <a:moveTo>
                  <a:pt x="545" y="1"/>
                </a:moveTo>
                <a:cubicBezTo>
                  <a:pt x="457" y="1"/>
                  <a:pt x="369" y="1"/>
                  <a:pt x="281" y="1"/>
                </a:cubicBezTo>
                <a:cubicBezTo>
                  <a:pt x="193" y="1"/>
                  <a:pt x="105" y="0"/>
                  <a:pt x="17" y="2"/>
                </a:cubicBezTo>
                <a:cubicBezTo>
                  <a:pt x="0" y="3"/>
                  <a:pt x="0" y="28"/>
                  <a:pt x="17" y="29"/>
                </a:cubicBezTo>
                <a:cubicBezTo>
                  <a:pt x="105" y="31"/>
                  <a:pt x="193" y="30"/>
                  <a:pt x="281" y="30"/>
                </a:cubicBezTo>
                <a:cubicBezTo>
                  <a:pt x="369" y="30"/>
                  <a:pt x="457" y="30"/>
                  <a:pt x="545" y="30"/>
                </a:cubicBezTo>
                <a:cubicBezTo>
                  <a:pt x="554" y="30"/>
                  <a:pt x="559" y="22"/>
                  <a:pt x="559" y="15"/>
                </a:cubicBezTo>
                <a:cubicBezTo>
                  <a:pt x="559" y="8"/>
                  <a:pt x="554" y="1"/>
                  <a:pt x="545" y="1"/>
                </a:cubicBezTo>
                <a:close/>
              </a:path>
            </a:pathLst>
          </a:custGeom>
          <a:solidFill>
            <a:srgbClr val="1C4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77" name="Freeform 2751"/>
          <p:cNvSpPr>
            <a:spLocks/>
          </p:cNvSpPr>
          <p:nvPr userDrawn="1"/>
        </p:nvSpPr>
        <p:spPr bwMode="auto">
          <a:xfrm>
            <a:off x="5031742" y="4485482"/>
            <a:ext cx="84236" cy="62794"/>
          </a:xfrm>
          <a:custGeom>
            <a:avLst/>
            <a:gdLst>
              <a:gd name="T0" fmla="*/ 141 w 142"/>
              <a:gd name="T1" fmla="*/ 15 h 105"/>
              <a:gd name="T2" fmla="*/ 127 w 142"/>
              <a:gd name="T3" fmla="*/ 1 h 105"/>
              <a:gd name="T4" fmla="*/ 57 w 142"/>
              <a:gd name="T5" fmla="*/ 6 h 105"/>
              <a:gd name="T6" fmla="*/ 23 w 142"/>
              <a:gd name="T7" fmla="*/ 13 h 105"/>
              <a:gd name="T8" fmla="*/ 43 w 142"/>
              <a:gd name="T9" fmla="*/ 101 h 105"/>
              <a:gd name="T10" fmla="*/ 91 w 142"/>
              <a:gd name="T11" fmla="*/ 101 h 105"/>
              <a:gd name="T12" fmla="*/ 138 w 142"/>
              <a:gd name="T13" fmla="*/ 79 h 105"/>
              <a:gd name="T14" fmla="*/ 141 w 142"/>
              <a:gd name="T15" fmla="*/ 15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105">
                <a:moveTo>
                  <a:pt x="141" y="15"/>
                </a:moveTo>
                <a:cubicBezTo>
                  <a:pt x="140" y="7"/>
                  <a:pt x="135" y="0"/>
                  <a:pt x="127" y="1"/>
                </a:cubicBezTo>
                <a:cubicBezTo>
                  <a:pt x="104" y="2"/>
                  <a:pt x="80" y="4"/>
                  <a:pt x="57" y="6"/>
                </a:cubicBezTo>
                <a:cubicBezTo>
                  <a:pt x="46" y="7"/>
                  <a:pt x="32" y="5"/>
                  <a:pt x="23" y="13"/>
                </a:cubicBezTo>
                <a:cubicBezTo>
                  <a:pt x="0" y="35"/>
                  <a:pt x="11" y="95"/>
                  <a:pt x="43" y="101"/>
                </a:cubicBezTo>
                <a:cubicBezTo>
                  <a:pt x="59" y="105"/>
                  <a:pt x="75" y="102"/>
                  <a:pt x="91" y="101"/>
                </a:cubicBezTo>
                <a:cubicBezTo>
                  <a:pt x="108" y="99"/>
                  <a:pt x="134" y="102"/>
                  <a:pt x="138" y="79"/>
                </a:cubicBezTo>
                <a:cubicBezTo>
                  <a:pt x="142" y="58"/>
                  <a:pt x="142" y="36"/>
                  <a:pt x="141" y="15"/>
                </a:cubicBezTo>
                <a:close/>
              </a:path>
            </a:pathLst>
          </a:custGeom>
          <a:solidFill>
            <a:srgbClr val="1C4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78" name="Freeform 2752"/>
          <p:cNvSpPr>
            <a:spLocks/>
          </p:cNvSpPr>
          <p:nvPr userDrawn="1"/>
        </p:nvSpPr>
        <p:spPr bwMode="auto">
          <a:xfrm>
            <a:off x="5157330" y="4491610"/>
            <a:ext cx="50542" cy="52073"/>
          </a:xfrm>
          <a:custGeom>
            <a:avLst/>
            <a:gdLst>
              <a:gd name="T0" fmla="*/ 68 w 84"/>
              <a:gd name="T1" fmla="*/ 18 h 89"/>
              <a:gd name="T2" fmla="*/ 1 w 84"/>
              <a:gd name="T3" fmla="*/ 46 h 89"/>
              <a:gd name="T4" fmla="*/ 22 w 84"/>
              <a:gd name="T5" fmla="*/ 81 h 89"/>
              <a:gd name="T6" fmla="*/ 22 w 84"/>
              <a:gd name="T7" fmla="*/ 82 h 89"/>
              <a:gd name="T8" fmla="*/ 61 w 84"/>
              <a:gd name="T9" fmla="*/ 82 h 89"/>
              <a:gd name="T10" fmla="*/ 82 w 84"/>
              <a:gd name="T11" fmla="*/ 52 h 89"/>
              <a:gd name="T12" fmla="*/ 68 w 84"/>
              <a:gd name="T13" fmla="*/ 18 h 89"/>
            </a:gdLst>
            <a:ahLst/>
            <a:cxnLst>
              <a:cxn ang="0">
                <a:pos x="T0" y="T1"/>
              </a:cxn>
              <a:cxn ang="0">
                <a:pos x="T2" y="T3"/>
              </a:cxn>
              <a:cxn ang="0">
                <a:pos x="T4" y="T5"/>
              </a:cxn>
              <a:cxn ang="0">
                <a:pos x="T6" y="T7"/>
              </a:cxn>
              <a:cxn ang="0">
                <a:pos x="T8" y="T9"/>
              </a:cxn>
              <a:cxn ang="0">
                <a:pos x="T10" y="T11"/>
              </a:cxn>
              <a:cxn ang="0">
                <a:pos x="T12" y="T13"/>
              </a:cxn>
            </a:cxnLst>
            <a:rect l="0" t="0" r="r" b="b"/>
            <a:pathLst>
              <a:path w="84" h="89">
                <a:moveTo>
                  <a:pt x="68" y="18"/>
                </a:moveTo>
                <a:cubicBezTo>
                  <a:pt x="44" y="0"/>
                  <a:pt x="0" y="6"/>
                  <a:pt x="1" y="46"/>
                </a:cubicBezTo>
                <a:cubicBezTo>
                  <a:pt x="2" y="60"/>
                  <a:pt x="9" y="74"/>
                  <a:pt x="22" y="81"/>
                </a:cubicBezTo>
                <a:cubicBezTo>
                  <a:pt x="22" y="81"/>
                  <a:pt x="22" y="82"/>
                  <a:pt x="22" y="82"/>
                </a:cubicBezTo>
                <a:cubicBezTo>
                  <a:pt x="34" y="89"/>
                  <a:pt x="49" y="88"/>
                  <a:pt x="61" y="82"/>
                </a:cubicBezTo>
                <a:cubicBezTo>
                  <a:pt x="73" y="77"/>
                  <a:pt x="80" y="65"/>
                  <a:pt x="82" y="52"/>
                </a:cubicBezTo>
                <a:cubicBezTo>
                  <a:pt x="84" y="37"/>
                  <a:pt x="78" y="26"/>
                  <a:pt x="68"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79" name="Freeform 2753"/>
          <p:cNvSpPr>
            <a:spLocks/>
          </p:cNvSpPr>
          <p:nvPr userDrawn="1"/>
        </p:nvSpPr>
        <p:spPr bwMode="auto">
          <a:xfrm>
            <a:off x="5070032" y="4594223"/>
            <a:ext cx="203697" cy="212886"/>
          </a:xfrm>
          <a:custGeom>
            <a:avLst/>
            <a:gdLst>
              <a:gd name="T0" fmla="*/ 276 w 342"/>
              <a:gd name="T1" fmla="*/ 73 h 359"/>
              <a:gd name="T2" fmla="*/ 6 w 342"/>
              <a:gd name="T3" fmla="*/ 185 h 359"/>
              <a:gd name="T4" fmla="*/ 89 w 342"/>
              <a:gd name="T5" fmla="*/ 328 h 359"/>
              <a:gd name="T6" fmla="*/ 92 w 342"/>
              <a:gd name="T7" fmla="*/ 330 h 359"/>
              <a:gd name="T8" fmla="*/ 250 w 342"/>
              <a:gd name="T9" fmla="*/ 332 h 359"/>
              <a:gd name="T10" fmla="*/ 334 w 342"/>
              <a:gd name="T11" fmla="*/ 211 h 359"/>
              <a:gd name="T12" fmla="*/ 276 w 342"/>
              <a:gd name="T13" fmla="*/ 73 h 359"/>
            </a:gdLst>
            <a:ahLst/>
            <a:cxnLst>
              <a:cxn ang="0">
                <a:pos x="T0" y="T1"/>
              </a:cxn>
              <a:cxn ang="0">
                <a:pos x="T2" y="T3"/>
              </a:cxn>
              <a:cxn ang="0">
                <a:pos x="T4" y="T5"/>
              </a:cxn>
              <a:cxn ang="0">
                <a:pos x="T6" y="T7"/>
              </a:cxn>
              <a:cxn ang="0">
                <a:pos x="T8" y="T9"/>
              </a:cxn>
              <a:cxn ang="0">
                <a:pos x="T10" y="T11"/>
              </a:cxn>
              <a:cxn ang="0">
                <a:pos x="T12" y="T13"/>
              </a:cxn>
            </a:cxnLst>
            <a:rect l="0" t="0" r="r" b="b"/>
            <a:pathLst>
              <a:path w="342" h="359">
                <a:moveTo>
                  <a:pt x="276" y="73"/>
                </a:moveTo>
                <a:cubicBezTo>
                  <a:pt x="179" y="0"/>
                  <a:pt x="0" y="22"/>
                  <a:pt x="6" y="185"/>
                </a:cubicBezTo>
                <a:cubicBezTo>
                  <a:pt x="9" y="241"/>
                  <a:pt x="37" y="301"/>
                  <a:pt x="89" y="328"/>
                </a:cubicBezTo>
                <a:cubicBezTo>
                  <a:pt x="90" y="329"/>
                  <a:pt x="91" y="329"/>
                  <a:pt x="92" y="330"/>
                </a:cubicBezTo>
                <a:cubicBezTo>
                  <a:pt x="140" y="359"/>
                  <a:pt x="202" y="356"/>
                  <a:pt x="250" y="332"/>
                </a:cubicBezTo>
                <a:cubicBezTo>
                  <a:pt x="296" y="310"/>
                  <a:pt x="327" y="261"/>
                  <a:pt x="334" y="211"/>
                </a:cubicBezTo>
                <a:cubicBezTo>
                  <a:pt x="342" y="151"/>
                  <a:pt x="316" y="103"/>
                  <a:pt x="276" y="7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80" name="Freeform 2754"/>
          <p:cNvSpPr>
            <a:spLocks/>
          </p:cNvSpPr>
          <p:nvPr userDrawn="1"/>
        </p:nvSpPr>
        <p:spPr bwMode="auto">
          <a:xfrm>
            <a:off x="5096069" y="4623323"/>
            <a:ext cx="151624" cy="159281"/>
          </a:xfrm>
          <a:custGeom>
            <a:avLst/>
            <a:gdLst>
              <a:gd name="T0" fmla="*/ 205 w 254"/>
              <a:gd name="T1" fmla="*/ 54 h 267"/>
              <a:gd name="T2" fmla="*/ 5 w 254"/>
              <a:gd name="T3" fmla="*/ 138 h 267"/>
              <a:gd name="T4" fmla="*/ 66 w 254"/>
              <a:gd name="T5" fmla="*/ 244 h 267"/>
              <a:gd name="T6" fmla="*/ 68 w 254"/>
              <a:gd name="T7" fmla="*/ 246 h 267"/>
              <a:gd name="T8" fmla="*/ 186 w 254"/>
              <a:gd name="T9" fmla="*/ 247 h 267"/>
              <a:gd name="T10" fmla="*/ 248 w 254"/>
              <a:gd name="T11" fmla="*/ 157 h 267"/>
              <a:gd name="T12" fmla="*/ 205 w 254"/>
              <a:gd name="T13" fmla="*/ 54 h 267"/>
            </a:gdLst>
            <a:ahLst/>
            <a:cxnLst>
              <a:cxn ang="0">
                <a:pos x="T0" y="T1"/>
              </a:cxn>
              <a:cxn ang="0">
                <a:pos x="T2" y="T3"/>
              </a:cxn>
              <a:cxn ang="0">
                <a:pos x="T4" y="T5"/>
              </a:cxn>
              <a:cxn ang="0">
                <a:pos x="T6" y="T7"/>
              </a:cxn>
              <a:cxn ang="0">
                <a:pos x="T8" y="T9"/>
              </a:cxn>
              <a:cxn ang="0">
                <a:pos x="T10" y="T11"/>
              </a:cxn>
              <a:cxn ang="0">
                <a:pos x="T12" y="T13"/>
              </a:cxn>
            </a:cxnLst>
            <a:rect l="0" t="0" r="r" b="b"/>
            <a:pathLst>
              <a:path w="254" h="267">
                <a:moveTo>
                  <a:pt x="205" y="54"/>
                </a:moveTo>
                <a:cubicBezTo>
                  <a:pt x="133" y="0"/>
                  <a:pt x="0" y="17"/>
                  <a:pt x="5" y="138"/>
                </a:cubicBezTo>
                <a:cubicBezTo>
                  <a:pt x="6" y="180"/>
                  <a:pt x="28" y="224"/>
                  <a:pt x="66" y="244"/>
                </a:cubicBezTo>
                <a:cubicBezTo>
                  <a:pt x="67" y="245"/>
                  <a:pt x="68" y="245"/>
                  <a:pt x="68" y="246"/>
                </a:cubicBezTo>
                <a:cubicBezTo>
                  <a:pt x="104" y="267"/>
                  <a:pt x="150" y="265"/>
                  <a:pt x="186" y="247"/>
                </a:cubicBezTo>
                <a:cubicBezTo>
                  <a:pt x="220" y="230"/>
                  <a:pt x="243" y="194"/>
                  <a:pt x="248" y="157"/>
                </a:cubicBezTo>
                <a:cubicBezTo>
                  <a:pt x="254" y="112"/>
                  <a:pt x="235" y="77"/>
                  <a:pt x="205" y="54"/>
                </a:cubicBezTo>
                <a:close/>
              </a:path>
            </a:pathLst>
          </a:custGeom>
          <a:solidFill>
            <a:srgbClr val="1C4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81" name="Freeform 2755"/>
          <p:cNvSpPr>
            <a:spLocks/>
          </p:cNvSpPr>
          <p:nvPr userDrawn="1"/>
        </p:nvSpPr>
        <p:spPr bwMode="auto">
          <a:xfrm>
            <a:off x="5240034" y="4491609"/>
            <a:ext cx="33694" cy="10721"/>
          </a:xfrm>
          <a:custGeom>
            <a:avLst/>
            <a:gdLst>
              <a:gd name="T0" fmla="*/ 56 w 56"/>
              <a:gd name="T1" fmla="*/ 9 h 19"/>
              <a:gd name="T2" fmla="*/ 55 w 56"/>
              <a:gd name="T3" fmla="*/ 6 h 19"/>
              <a:gd name="T4" fmla="*/ 55 w 56"/>
              <a:gd name="T5" fmla="*/ 5 h 19"/>
              <a:gd name="T6" fmla="*/ 47 w 56"/>
              <a:gd name="T7" fmla="*/ 0 h 19"/>
              <a:gd name="T8" fmla="*/ 44 w 56"/>
              <a:gd name="T9" fmla="*/ 0 h 19"/>
              <a:gd name="T10" fmla="*/ 11 w 56"/>
              <a:gd name="T11" fmla="*/ 0 h 19"/>
              <a:gd name="T12" fmla="*/ 1 w 56"/>
              <a:gd name="T13" fmla="*/ 9 h 19"/>
              <a:gd name="T14" fmla="*/ 11 w 56"/>
              <a:gd name="T15" fmla="*/ 19 h 19"/>
              <a:gd name="T16" fmla="*/ 44 w 56"/>
              <a:gd name="T17" fmla="*/ 19 h 19"/>
              <a:gd name="T18" fmla="*/ 47 w 56"/>
              <a:gd name="T19" fmla="*/ 19 h 19"/>
              <a:gd name="T20" fmla="*/ 53 w 56"/>
              <a:gd name="T21" fmla="*/ 16 h 19"/>
              <a:gd name="T22" fmla="*/ 56 w 56"/>
              <a:gd name="T2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9">
                <a:moveTo>
                  <a:pt x="56" y="9"/>
                </a:moveTo>
                <a:cubicBezTo>
                  <a:pt x="56" y="8"/>
                  <a:pt x="56" y="7"/>
                  <a:pt x="55" y="6"/>
                </a:cubicBezTo>
                <a:cubicBezTo>
                  <a:pt x="55" y="6"/>
                  <a:pt x="55" y="6"/>
                  <a:pt x="55" y="5"/>
                </a:cubicBezTo>
                <a:cubicBezTo>
                  <a:pt x="53" y="3"/>
                  <a:pt x="50" y="0"/>
                  <a:pt x="47" y="0"/>
                </a:cubicBezTo>
                <a:cubicBezTo>
                  <a:pt x="46" y="0"/>
                  <a:pt x="45" y="0"/>
                  <a:pt x="44" y="0"/>
                </a:cubicBezTo>
                <a:cubicBezTo>
                  <a:pt x="33" y="0"/>
                  <a:pt x="22" y="0"/>
                  <a:pt x="11" y="0"/>
                </a:cubicBezTo>
                <a:cubicBezTo>
                  <a:pt x="6" y="0"/>
                  <a:pt x="0" y="4"/>
                  <a:pt x="1" y="9"/>
                </a:cubicBezTo>
                <a:cubicBezTo>
                  <a:pt x="1" y="15"/>
                  <a:pt x="5" y="19"/>
                  <a:pt x="11" y="19"/>
                </a:cubicBezTo>
                <a:cubicBezTo>
                  <a:pt x="22" y="19"/>
                  <a:pt x="33" y="19"/>
                  <a:pt x="44" y="19"/>
                </a:cubicBezTo>
                <a:cubicBezTo>
                  <a:pt x="45" y="19"/>
                  <a:pt x="46" y="19"/>
                  <a:pt x="47" y="19"/>
                </a:cubicBezTo>
                <a:cubicBezTo>
                  <a:pt x="49" y="18"/>
                  <a:pt x="52" y="17"/>
                  <a:pt x="53" y="16"/>
                </a:cubicBezTo>
                <a:cubicBezTo>
                  <a:pt x="55" y="14"/>
                  <a:pt x="56" y="12"/>
                  <a:pt x="56"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82" name="Freeform 2756"/>
          <p:cNvSpPr>
            <a:spLocks/>
          </p:cNvSpPr>
          <p:nvPr userDrawn="1"/>
        </p:nvSpPr>
        <p:spPr bwMode="auto">
          <a:xfrm>
            <a:off x="5240034" y="4511519"/>
            <a:ext cx="33694" cy="12252"/>
          </a:xfrm>
          <a:custGeom>
            <a:avLst/>
            <a:gdLst>
              <a:gd name="T0" fmla="*/ 56 w 56"/>
              <a:gd name="T1" fmla="*/ 9 h 19"/>
              <a:gd name="T2" fmla="*/ 55 w 56"/>
              <a:gd name="T3" fmla="*/ 6 h 19"/>
              <a:gd name="T4" fmla="*/ 55 w 56"/>
              <a:gd name="T5" fmla="*/ 5 h 19"/>
              <a:gd name="T6" fmla="*/ 47 w 56"/>
              <a:gd name="T7" fmla="*/ 0 h 19"/>
              <a:gd name="T8" fmla="*/ 44 w 56"/>
              <a:gd name="T9" fmla="*/ 0 h 19"/>
              <a:gd name="T10" fmla="*/ 11 w 56"/>
              <a:gd name="T11" fmla="*/ 0 h 19"/>
              <a:gd name="T12" fmla="*/ 1 w 56"/>
              <a:gd name="T13" fmla="*/ 9 h 19"/>
              <a:gd name="T14" fmla="*/ 11 w 56"/>
              <a:gd name="T15" fmla="*/ 19 h 19"/>
              <a:gd name="T16" fmla="*/ 44 w 56"/>
              <a:gd name="T17" fmla="*/ 19 h 19"/>
              <a:gd name="T18" fmla="*/ 47 w 56"/>
              <a:gd name="T19" fmla="*/ 18 h 19"/>
              <a:gd name="T20" fmla="*/ 53 w 56"/>
              <a:gd name="T21" fmla="*/ 16 h 19"/>
              <a:gd name="T22" fmla="*/ 56 w 56"/>
              <a:gd name="T2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9">
                <a:moveTo>
                  <a:pt x="56" y="9"/>
                </a:moveTo>
                <a:cubicBezTo>
                  <a:pt x="56" y="8"/>
                  <a:pt x="56" y="7"/>
                  <a:pt x="55" y="6"/>
                </a:cubicBezTo>
                <a:cubicBezTo>
                  <a:pt x="55" y="6"/>
                  <a:pt x="55" y="5"/>
                  <a:pt x="55" y="5"/>
                </a:cubicBezTo>
                <a:cubicBezTo>
                  <a:pt x="53" y="2"/>
                  <a:pt x="50" y="0"/>
                  <a:pt x="47" y="0"/>
                </a:cubicBezTo>
                <a:cubicBezTo>
                  <a:pt x="46" y="0"/>
                  <a:pt x="45" y="0"/>
                  <a:pt x="44" y="0"/>
                </a:cubicBezTo>
                <a:cubicBezTo>
                  <a:pt x="33" y="0"/>
                  <a:pt x="22" y="0"/>
                  <a:pt x="11" y="0"/>
                </a:cubicBezTo>
                <a:cubicBezTo>
                  <a:pt x="6" y="0"/>
                  <a:pt x="0" y="4"/>
                  <a:pt x="1" y="9"/>
                </a:cubicBezTo>
                <a:cubicBezTo>
                  <a:pt x="1" y="14"/>
                  <a:pt x="5" y="19"/>
                  <a:pt x="11" y="19"/>
                </a:cubicBezTo>
                <a:cubicBezTo>
                  <a:pt x="22" y="19"/>
                  <a:pt x="33" y="19"/>
                  <a:pt x="44" y="19"/>
                </a:cubicBezTo>
                <a:cubicBezTo>
                  <a:pt x="45" y="19"/>
                  <a:pt x="46" y="19"/>
                  <a:pt x="47" y="18"/>
                </a:cubicBezTo>
                <a:cubicBezTo>
                  <a:pt x="49" y="18"/>
                  <a:pt x="52" y="17"/>
                  <a:pt x="53" y="16"/>
                </a:cubicBezTo>
                <a:cubicBezTo>
                  <a:pt x="55" y="14"/>
                  <a:pt x="56" y="12"/>
                  <a:pt x="56"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83" name="Freeform 2757"/>
          <p:cNvSpPr>
            <a:spLocks/>
          </p:cNvSpPr>
          <p:nvPr userDrawn="1"/>
        </p:nvSpPr>
        <p:spPr bwMode="auto">
          <a:xfrm>
            <a:off x="5240034" y="4531430"/>
            <a:ext cx="33694" cy="12252"/>
          </a:xfrm>
          <a:custGeom>
            <a:avLst/>
            <a:gdLst>
              <a:gd name="T0" fmla="*/ 56 w 56"/>
              <a:gd name="T1" fmla="*/ 10 h 20"/>
              <a:gd name="T2" fmla="*/ 55 w 56"/>
              <a:gd name="T3" fmla="*/ 7 h 20"/>
              <a:gd name="T4" fmla="*/ 55 w 56"/>
              <a:gd name="T5" fmla="*/ 6 h 20"/>
              <a:gd name="T6" fmla="*/ 47 w 56"/>
              <a:gd name="T7" fmla="*/ 1 h 20"/>
              <a:gd name="T8" fmla="*/ 44 w 56"/>
              <a:gd name="T9" fmla="*/ 0 h 20"/>
              <a:gd name="T10" fmla="*/ 11 w 56"/>
              <a:gd name="T11" fmla="*/ 1 h 20"/>
              <a:gd name="T12" fmla="*/ 1 w 56"/>
              <a:gd name="T13" fmla="*/ 10 h 20"/>
              <a:gd name="T14" fmla="*/ 11 w 56"/>
              <a:gd name="T15" fmla="*/ 20 h 20"/>
              <a:gd name="T16" fmla="*/ 44 w 56"/>
              <a:gd name="T17" fmla="*/ 20 h 20"/>
              <a:gd name="T18" fmla="*/ 47 w 56"/>
              <a:gd name="T19" fmla="*/ 19 h 20"/>
              <a:gd name="T20" fmla="*/ 53 w 56"/>
              <a:gd name="T21" fmla="*/ 17 h 20"/>
              <a:gd name="T22" fmla="*/ 56 w 56"/>
              <a:gd name="T23"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20">
                <a:moveTo>
                  <a:pt x="56" y="10"/>
                </a:moveTo>
                <a:cubicBezTo>
                  <a:pt x="56" y="9"/>
                  <a:pt x="56" y="8"/>
                  <a:pt x="55" y="7"/>
                </a:cubicBezTo>
                <a:cubicBezTo>
                  <a:pt x="55" y="7"/>
                  <a:pt x="55" y="6"/>
                  <a:pt x="55" y="6"/>
                </a:cubicBezTo>
                <a:cubicBezTo>
                  <a:pt x="53" y="3"/>
                  <a:pt x="50" y="1"/>
                  <a:pt x="47" y="1"/>
                </a:cubicBezTo>
                <a:cubicBezTo>
                  <a:pt x="46" y="1"/>
                  <a:pt x="45" y="0"/>
                  <a:pt x="44" y="0"/>
                </a:cubicBezTo>
                <a:cubicBezTo>
                  <a:pt x="33" y="0"/>
                  <a:pt x="22" y="0"/>
                  <a:pt x="11" y="1"/>
                </a:cubicBezTo>
                <a:cubicBezTo>
                  <a:pt x="6" y="0"/>
                  <a:pt x="0" y="5"/>
                  <a:pt x="1" y="10"/>
                </a:cubicBezTo>
                <a:cubicBezTo>
                  <a:pt x="1" y="15"/>
                  <a:pt x="5" y="20"/>
                  <a:pt x="11" y="20"/>
                </a:cubicBezTo>
                <a:cubicBezTo>
                  <a:pt x="22" y="20"/>
                  <a:pt x="33" y="20"/>
                  <a:pt x="44" y="20"/>
                </a:cubicBezTo>
                <a:cubicBezTo>
                  <a:pt x="45" y="20"/>
                  <a:pt x="46" y="19"/>
                  <a:pt x="47" y="19"/>
                </a:cubicBezTo>
                <a:cubicBezTo>
                  <a:pt x="49" y="19"/>
                  <a:pt x="52" y="18"/>
                  <a:pt x="53" y="17"/>
                </a:cubicBezTo>
                <a:cubicBezTo>
                  <a:pt x="55" y="15"/>
                  <a:pt x="56" y="12"/>
                  <a:pt x="56"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84" name="Freeform 2758"/>
          <p:cNvSpPr>
            <a:spLocks/>
          </p:cNvSpPr>
          <p:nvPr userDrawn="1"/>
        </p:nvSpPr>
        <p:spPr bwMode="auto">
          <a:xfrm>
            <a:off x="5279855" y="4491609"/>
            <a:ext cx="33694" cy="10721"/>
          </a:xfrm>
          <a:custGeom>
            <a:avLst/>
            <a:gdLst>
              <a:gd name="T0" fmla="*/ 55 w 55"/>
              <a:gd name="T1" fmla="*/ 9 h 19"/>
              <a:gd name="T2" fmla="*/ 55 w 55"/>
              <a:gd name="T3" fmla="*/ 6 h 19"/>
              <a:gd name="T4" fmla="*/ 54 w 55"/>
              <a:gd name="T5" fmla="*/ 5 h 19"/>
              <a:gd name="T6" fmla="*/ 46 w 55"/>
              <a:gd name="T7" fmla="*/ 0 h 19"/>
              <a:gd name="T8" fmla="*/ 43 w 55"/>
              <a:gd name="T9" fmla="*/ 0 h 19"/>
              <a:gd name="T10" fmla="*/ 10 w 55"/>
              <a:gd name="T11" fmla="*/ 0 h 19"/>
              <a:gd name="T12" fmla="*/ 0 w 55"/>
              <a:gd name="T13" fmla="*/ 9 h 19"/>
              <a:gd name="T14" fmla="*/ 10 w 55"/>
              <a:gd name="T15" fmla="*/ 19 h 19"/>
              <a:gd name="T16" fmla="*/ 43 w 55"/>
              <a:gd name="T17" fmla="*/ 19 h 19"/>
              <a:gd name="T18" fmla="*/ 47 w 55"/>
              <a:gd name="T19" fmla="*/ 19 h 19"/>
              <a:gd name="T20" fmla="*/ 52 w 55"/>
              <a:gd name="T21" fmla="*/ 16 h 19"/>
              <a:gd name="T22" fmla="*/ 55 w 55"/>
              <a:gd name="T2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19">
                <a:moveTo>
                  <a:pt x="55" y="9"/>
                </a:moveTo>
                <a:cubicBezTo>
                  <a:pt x="55" y="8"/>
                  <a:pt x="55" y="7"/>
                  <a:pt x="55" y="6"/>
                </a:cubicBezTo>
                <a:cubicBezTo>
                  <a:pt x="54" y="6"/>
                  <a:pt x="54" y="6"/>
                  <a:pt x="54" y="5"/>
                </a:cubicBezTo>
                <a:cubicBezTo>
                  <a:pt x="52" y="3"/>
                  <a:pt x="50" y="0"/>
                  <a:pt x="46" y="0"/>
                </a:cubicBezTo>
                <a:cubicBezTo>
                  <a:pt x="45" y="0"/>
                  <a:pt x="44" y="0"/>
                  <a:pt x="43" y="0"/>
                </a:cubicBezTo>
                <a:cubicBezTo>
                  <a:pt x="32" y="0"/>
                  <a:pt x="21" y="0"/>
                  <a:pt x="10" y="0"/>
                </a:cubicBezTo>
                <a:cubicBezTo>
                  <a:pt x="5" y="0"/>
                  <a:pt x="0" y="4"/>
                  <a:pt x="0" y="9"/>
                </a:cubicBezTo>
                <a:cubicBezTo>
                  <a:pt x="0" y="15"/>
                  <a:pt x="5" y="19"/>
                  <a:pt x="10" y="19"/>
                </a:cubicBezTo>
                <a:cubicBezTo>
                  <a:pt x="21" y="19"/>
                  <a:pt x="32" y="19"/>
                  <a:pt x="43" y="19"/>
                </a:cubicBezTo>
                <a:cubicBezTo>
                  <a:pt x="44" y="19"/>
                  <a:pt x="46" y="19"/>
                  <a:pt x="47" y="19"/>
                </a:cubicBezTo>
                <a:cubicBezTo>
                  <a:pt x="49" y="18"/>
                  <a:pt x="51" y="17"/>
                  <a:pt x="52" y="16"/>
                </a:cubicBezTo>
                <a:cubicBezTo>
                  <a:pt x="54" y="14"/>
                  <a:pt x="55" y="12"/>
                  <a:pt x="55"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85" name="Freeform 2759"/>
          <p:cNvSpPr>
            <a:spLocks/>
          </p:cNvSpPr>
          <p:nvPr userDrawn="1"/>
        </p:nvSpPr>
        <p:spPr bwMode="auto">
          <a:xfrm>
            <a:off x="5279855" y="4511519"/>
            <a:ext cx="33694" cy="12252"/>
          </a:xfrm>
          <a:custGeom>
            <a:avLst/>
            <a:gdLst>
              <a:gd name="T0" fmla="*/ 55 w 55"/>
              <a:gd name="T1" fmla="*/ 9 h 19"/>
              <a:gd name="T2" fmla="*/ 55 w 55"/>
              <a:gd name="T3" fmla="*/ 6 h 19"/>
              <a:gd name="T4" fmla="*/ 54 w 55"/>
              <a:gd name="T5" fmla="*/ 5 h 19"/>
              <a:gd name="T6" fmla="*/ 46 w 55"/>
              <a:gd name="T7" fmla="*/ 0 h 19"/>
              <a:gd name="T8" fmla="*/ 43 w 55"/>
              <a:gd name="T9" fmla="*/ 0 h 19"/>
              <a:gd name="T10" fmla="*/ 10 w 55"/>
              <a:gd name="T11" fmla="*/ 0 h 19"/>
              <a:gd name="T12" fmla="*/ 0 w 55"/>
              <a:gd name="T13" fmla="*/ 9 h 19"/>
              <a:gd name="T14" fmla="*/ 10 w 55"/>
              <a:gd name="T15" fmla="*/ 19 h 19"/>
              <a:gd name="T16" fmla="*/ 43 w 55"/>
              <a:gd name="T17" fmla="*/ 19 h 19"/>
              <a:gd name="T18" fmla="*/ 47 w 55"/>
              <a:gd name="T19" fmla="*/ 18 h 19"/>
              <a:gd name="T20" fmla="*/ 52 w 55"/>
              <a:gd name="T21" fmla="*/ 16 h 19"/>
              <a:gd name="T22" fmla="*/ 55 w 55"/>
              <a:gd name="T2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19">
                <a:moveTo>
                  <a:pt x="55" y="9"/>
                </a:moveTo>
                <a:cubicBezTo>
                  <a:pt x="55" y="8"/>
                  <a:pt x="55" y="7"/>
                  <a:pt x="55" y="6"/>
                </a:cubicBezTo>
                <a:cubicBezTo>
                  <a:pt x="54" y="6"/>
                  <a:pt x="54" y="5"/>
                  <a:pt x="54" y="5"/>
                </a:cubicBezTo>
                <a:cubicBezTo>
                  <a:pt x="52" y="2"/>
                  <a:pt x="50" y="0"/>
                  <a:pt x="46" y="0"/>
                </a:cubicBezTo>
                <a:cubicBezTo>
                  <a:pt x="45" y="0"/>
                  <a:pt x="44" y="0"/>
                  <a:pt x="43" y="0"/>
                </a:cubicBezTo>
                <a:cubicBezTo>
                  <a:pt x="32" y="0"/>
                  <a:pt x="21" y="0"/>
                  <a:pt x="10" y="0"/>
                </a:cubicBezTo>
                <a:cubicBezTo>
                  <a:pt x="5" y="0"/>
                  <a:pt x="0" y="4"/>
                  <a:pt x="0" y="9"/>
                </a:cubicBezTo>
                <a:cubicBezTo>
                  <a:pt x="0" y="14"/>
                  <a:pt x="5" y="19"/>
                  <a:pt x="10" y="19"/>
                </a:cubicBezTo>
                <a:cubicBezTo>
                  <a:pt x="21" y="19"/>
                  <a:pt x="32" y="19"/>
                  <a:pt x="43" y="19"/>
                </a:cubicBezTo>
                <a:cubicBezTo>
                  <a:pt x="44" y="19"/>
                  <a:pt x="46" y="19"/>
                  <a:pt x="47" y="18"/>
                </a:cubicBezTo>
                <a:cubicBezTo>
                  <a:pt x="49" y="18"/>
                  <a:pt x="51" y="17"/>
                  <a:pt x="52" y="16"/>
                </a:cubicBezTo>
                <a:cubicBezTo>
                  <a:pt x="54" y="14"/>
                  <a:pt x="55" y="12"/>
                  <a:pt x="55"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86" name="Freeform 2760"/>
          <p:cNvSpPr>
            <a:spLocks/>
          </p:cNvSpPr>
          <p:nvPr userDrawn="1"/>
        </p:nvSpPr>
        <p:spPr bwMode="auto">
          <a:xfrm>
            <a:off x="5279855" y="4531430"/>
            <a:ext cx="33694" cy="12252"/>
          </a:xfrm>
          <a:custGeom>
            <a:avLst/>
            <a:gdLst>
              <a:gd name="T0" fmla="*/ 55 w 55"/>
              <a:gd name="T1" fmla="*/ 10 h 20"/>
              <a:gd name="T2" fmla="*/ 55 w 55"/>
              <a:gd name="T3" fmla="*/ 7 h 20"/>
              <a:gd name="T4" fmla="*/ 54 w 55"/>
              <a:gd name="T5" fmla="*/ 6 h 20"/>
              <a:gd name="T6" fmla="*/ 46 w 55"/>
              <a:gd name="T7" fmla="*/ 1 h 20"/>
              <a:gd name="T8" fmla="*/ 43 w 55"/>
              <a:gd name="T9" fmla="*/ 0 h 20"/>
              <a:gd name="T10" fmla="*/ 10 w 55"/>
              <a:gd name="T11" fmla="*/ 1 h 20"/>
              <a:gd name="T12" fmla="*/ 0 w 55"/>
              <a:gd name="T13" fmla="*/ 10 h 20"/>
              <a:gd name="T14" fmla="*/ 10 w 55"/>
              <a:gd name="T15" fmla="*/ 20 h 20"/>
              <a:gd name="T16" fmla="*/ 43 w 55"/>
              <a:gd name="T17" fmla="*/ 20 h 20"/>
              <a:gd name="T18" fmla="*/ 47 w 55"/>
              <a:gd name="T19" fmla="*/ 19 h 20"/>
              <a:gd name="T20" fmla="*/ 52 w 55"/>
              <a:gd name="T21" fmla="*/ 17 h 20"/>
              <a:gd name="T22" fmla="*/ 55 w 55"/>
              <a:gd name="T23"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0">
                <a:moveTo>
                  <a:pt x="55" y="10"/>
                </a:moveTo>
                <a:cubicBezTo>
                  <a:pt x="55" y="9"/>
                  <a:pt x="55" y="8"/>
                  <a:pt x="55" y="7"/>
                </a:cubicBezTo>
                <a:cubicBezTo>
                  <a:pt x="54" y="7"/>
                  <a:pt x="54" y="6"/>
                  <a:pt x="54" y="6"/>
                </a:cubicBezTo>
                <a:cubicBezTo>
                  <a:pt x="52" y="3"/>
                  <a:pt x="50" y="1"/>
                  <a:pt x="46" y="1"/>
                </a:cubicBezTo>
                <a:cubicBezTo>
                  <a:pt x="45" y="1"/>
                  <a:pt x="44" y="0"/>
                  <a:pt x="43" y="0"/>
                </a:cubicBezTo>
                <a:cubicBezTo>
                  <a:pt x="32" y="0"/>
                  <a:pt x="21" y="0"/>
                  <a:pt x="10" y="1"/>
                </a:cubicBezTo>
                <a:cubicBezTo>
                  <a:pt x="5" y="0"/>
                  <a:pt x="0" y="5"/>
                  <a:pt x="0" y="10"/>
                </a:cubicBezTo>
                <a:cubicBezTo>
                  <a:pt x="0" y="15"/>
                  <a:pt x="5" y="20"/>
                  <a:pt x="10" y="20"/>
                </a:cubicBezTo>
                <a:cubicBezTo>
                  <a:pt x="21" y="20"/>
                  <a:pt x="32" y="20"/>
                  <a:pt x="43" y="20"/>
                </a:cubicBezTo>
                <a:cubicBezTo>
                  <a:pt x="44" y="20"/>
                  <a:pt x="46" y="19"/>
                  <a:pt x="47" y="19"/>
                </a:cubicBezTo>
                <a:cubicBezTo>
                  <a:pt x="49" y="19"/>
                  <a:pt x="51" y="18"/>
                  <a:pt x="52" y="17"/>
                </a:cubicBezTo>
                <a:cubicBezTo>
                  <a:pt x="54" y="15"/>
                  <a:pt x="55" y="12"/>
                  <a:pt x="55"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87" name="Freeform 2761"/>
          <p:cNvSpPr>
            <a:spLocks/>
          </p:cNvSpPr>
          <p:nvPr userDrawn="1"/>
        </p:nvSpPr>
        <p:spPr bwMode="auto">
          <a:xfrm>
            <a:off x="5148142" y="4487015"/>
            <a:ext cx="10721" cy="9189"/>
          </a:xfrm>
          <a:custGeom>
            <a:avLst/>
            <a:gdLst>
              <a:gd name="T0" fmla="*/ 17 w 17"/>
              <a:gd name="T1" fmla="*/ 9 h 16"/>
              <a:gd name="T2" fmla="*/ 16 w 17"/>
              <a:gd name="T3" fmla="*/ 8 h 16"/>
              <a:gd name="T4" fmla="*/ 16 w 17"/>
              <a:gd name="T5" fmla="*/ 7 h 16"/>
              <a:gd name="T6" fmla="*/ 15 w 17"/>
              <a:gd name="T7" fmla="*/ 6 h 16"/>
              <a:gd name="T8" fmla="*/ 15 w 17"/>
              <a:gd name="T9" fmla="*/ 5 h 16"/>
              <a:gd name="T10" fmla="*/ 14 w 17"/>
              <a:gd name="T11" fmla="*/ 5 h 16"/>
              <a:gd name="T12" fmla="*/ 12 w 17"/>
              <a:gd name="T13" fmla="*/ 3 h 16"/>
              <a:gd name="T14" fmla="*/ 11 w 17"/>
              <a:gd name="T15" fmla="*/ 2 h 16"/>
              <a:gd name="T16" fmla="*/ 10 w 17"/>
              <a:gd name="T17" fmla="*/ 1 h 16"/>
              <a:gd name="T18" fmla="*/ 8 w 17"/>
              <a:gd name="T19" fmla="*/ 0 h 16"/>
              <a:gd name="T20" fmla="*/ 7 w 17"/>
              <a:gd name="T21" fmla="*/ 0 h 16"/>
              <a:gd name="T22" fmla="*/ 4 w 17"/>
              <a:gd name="T23" fmla="*/ 0 h 16"/>
              <a:gd name="T24" fmla="*/ 2 w 17"/>
              <a:gd name="T25" fmla="*/ 0 h 16"/>
              <a:gd name="T26" fmla="*/ 1 w 17"/>
              <a:gd name="T27" fmla="*/ 2 h 16"/>
              <a:gd name="T28" fmla="*/ 0 w 17"/>
              <a:gd name="T29" fmla="*/ 3 h 16"/>
              <a:gd name="T30" fmla="*/ 0 w 17"/>
              <a:gd name="T31" fmla="*/ 5 h 16"/>
              <a:gd name="T32" fmla="*/ 0 w 17"/>
              <a:gd name="T33" fmla="*/ 6 h 16"/>
              <a:gd name="T34" fmla="*/ 1 w 17"/>
              <a:gd name="T35" fmla="*/ 7 h 16"/>
              <a:gd name="T36" fmla="*/ 1 w 17"/>
              <a:gd name="T37" fmla="*/ 8 h 16"/>
              <a:gd name="T38" fmla="*/ 2 w 17"/>
              <a:gd name="T39" fmla="*/ 10 h 16"/>
              <a:gd name="T40" fmla="*/ 4 w 17"/>
              <a:gd name="T41" fmla="*/ 11 h 16"/>
              <a:gd name="T42" fmla="*/ 6 w 17"/>
              <a:gd name="T43" fmla="*/ 13 h 16"/>
              <a:gd name="T44" fmla="*/ 6 w 17"/>
              <a:gd name="T45" fmla="*/ 14 h 16"/>
              <a:gd name="T46" fmla="*/ 8 w 17"/>
              <a:gd name="T47" fmla="*/ 15 h 16"/>
              <a:gd name="T48" fmla="*/ 9 w 17"/>
              <a:gd name="T49" fmla="*/ 16 h 16"/>
              <a:gd name="T50" fmla="*/ 10 w 17"/>
              <a:gd name="T51" fmla="*/ 16 h 16"/>
              <a:gd name="T52" fmla="*/ 12 w 17"/>
              <a:gd name="T53" fmla="*/ 16 h 16"/>
              <a:gd name="T54" fmla="*/ 13 w 17"/>
              <a:gd name="T55" fmla="*/ 16 h 16"/>
              <a:gd name="T56" fmla="*/ 15 w 17"/>
              <a:gd name="T57" fmla="*/ 15 h 16"/>
              <a:gd name="T58" fmla="*/ 16 w 17"/>
              <a:gd name="T59" fmla="*/ 14 h 16"/>
              <a:gd name="T60" fmla="*/ 16 w 17"/>
              <a:gd name="T61" fmla="*/ 13 h 16"/>
              <a:gd name="T62" fmla="*/ 17 w 17"/>
              <a:gd name="T63" fmla="*/ 12 h 16"/>
              <a:gd name="T64" fmla="*/ 17 w 17"/>
              <a:gd name="T65" fmla="*/ 9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 h="16">
                <a:moveTo>
                  <a:pt x="17" y="9"/>
                </a:moveTo>
                <a:cubicBezTo>
                  <a:pt x="17" y="9"/>
                  <a:pt x="16" y="9"/>
                  <a:pt x="16" y="8"/>
                </a:cubicBezTo>
                <a:cubicBezTo>
                  <a:pt x="16" y="8"/>
                  <a:pt x="16" y="7"/>
                  <a:pt x="16" y="7"/>
                </a:cubicBezTo>
                <a:lnTo>
                  <a:pt x="15" y="6"/>
                </a:lnTo>
                <a:cubicBezTo>
                  <a:pt x="15" y="6"/>
                  <a:pt x="15" y="6"/>
                  <a:pt x="15" y="5"/>
                </a:cubicBezTo>
                <a:lnTo>
                  <a:pt x="14" y="5"/>
                </a:lnTo>
                <a:cubicBezTo>
                  <a:pt x="13" y="4"/>
                  <a:pt x="13" y="4"/>
                  <a:pt x="12" y="3"/>
                </a:cubicBezTo>
                <a:cubicBezTo>
                  <a:pt x="12" y="3"/>
                  <a:pt x="11" y="3"/>
                  <a:pt x="11" y="2"/>
                </a:cubicBezTo>
                <a:cubicBezTo>
                  <a:pt x="11" y="2"/>
                  <a:pt x="10" y="1"/>
                  <a:pt x="10" y="1"/>
                </a:cubicBezTo>
                <a:cubicBezTo>
                  <a:pt x="9" y="1"/>
                  <a:pt x="9" y="1"/>
                  <a:pt x="8" y="0"/>
                </a:cubicBezTo>
                <a:cubicBezTo>
                  <a:pt x="8" y="0"/>
                  <a:pt x="7" y="0"/>
                  <a:pt x="7" y="0"/>
                </a:cubicBezTo>
                <a:cubicBezTo>
                  <a:pt x="6" y="0"/>
                  <a:pt x="5" y="0"/>
                  <a:pt x="4" y="0"/>
                </a:cubicBezTo>
                <a:cubicBezTo>
                  <a:pt x="3" y="0"/>
                  <a:pt x="3" y="0"/>
                  <a:pt x="2" y="0"/>
                </a:cubicBezTo>
                <a:cubicBezTo>
                  <a:pt x="2" y="1"/>
                  <a:pt x="1" y="1"/>
                  <a:pt x="1" y="2"/>
                </a:cubicBezTo>
                <a:cubicBezTo>
                  <a:pt x="1" y="2"/>
                  <a:pt x="0" y="3"/>
                  <a:pt x="0" y="3"/>
                </a:cubicBezTo>
                <a:cubicBezTo>
                  <a:pt x="0" y="4"/>
                  <a:pt x="0" y="4"/>
                  <a:pt x="0" y="5"/>
                </a:cubicBezTo>
                <a:cubicBezTo>
                  <a:pt x="0" y="6"/>
                  <a:pt x="0" y="6"/>
                  <a:pt x="0" y="6"/>
                </a:cubicBezTo>
                <a:cubicBezTo>
                  <a:pt x="1" y="7"/>
                  <a:pt x="1" y="7"/>
                  <a:pt x="1" y="7"/>
                </a:cubicBezTo>
                <a:cubicBezTo>
                  <a:pt x="1" y="7"/>
                  <a:pt x="1" y="7"/>
                  <a:pt x="1" y="8"/>
                </a:cubicBezTo>
                <a:cubicBezTo>
                  <a:pt x="1" y="8"/>
                  <a:pt x="2" y="9"/>
                  <a:pt x="2" y="10"/>
                </a:cubicBezTo>
                <a:cubicBezTo>
                  <a:pt x="3" y="10"/>
                  <a:pt x="4" y="11"/>
                  <a:pt x="4" y="11"/>
                </a:cubicBezTo>
                <a:cubicBezTo>
                  <a:pt x="5" y="12"/>
                  <a:pt x="5" y="13"/>
                  <a:pt x="6" y="13"/>
                </a:cubicBezTo>
                <a:cubicBezTo>
                  <a:pt x="6" y="13"/>
                  <a:pt x="6" y="13"/>
                  <a:pt x="6" y="14"/>
                </a:cubicBezTo>
                <a:cubicBezTo>
                  <a:pt x="7" y="14"/>
                  <a:pt x="7" y="15"/>
                  <a:pt x="8" y="15"/>
                </a:cubicBezTo>
                <a:cubicBezTo>
                  <a:pt x="8" y="15"/>
                  <a:pt x="8" y="15"/>
                  <a:pt x="9" y="16"/>
                </a:cubicBezTo>
                <a:cubicBezTo>
                  <a:pt x="9" y="16"/>
                  <a:pt x="10" y="16"/>
                  <a:pt x="10" y="16"/>
                </a:cubicBezTo>
                <a:cubicBezTo>
                  <a:pt x="11" y="16"/>
                  <a:pt x="11" y="16"/>
                  <a:pt x="12" y="16"/>
                </a:cubicBezTo>
                <a:cubicBezTo>
                  <a:pt x="12" y="16"/>
                  <a:pt x="12" y="16"/>
                  <a:pt x="13" y="16"/>
                </a:cubicBezTo>
                <a:cubicBezTo>
                  <a:pt x="14" y="16"/>
                  <a:pt x="14" y="16"/>
                  <a:pt x="15" y="15"/>
                </a:cubicBezTo>
                <a:cubicBezTo>
                  <a:pt x="15" y="15"/>
                  <a:pt x="16" y="15"/>
                  <a:pt x="16" y="14"/>
                </a:cubicBezTo>
                <a:cubicBezTo>
                  <a:pt x="16" y="14"/>
                  <a:pt x="16" y="13"/>
                  <a:pt x="16" y="13"/>
                </a:cubicBezTo>
                <a:cubicBezTo>
                  <a:pt x="17" y="13"/>
                  <a:pt x="17" y="12"/>
                  <a:pt x="17" y="12"/>
                </a:cubicBezTo>
                <a:cubicBezTo>
                  <a:pt x="17" y="11"/>
                  <a:pt x="17" y="10"/>
                  <a:pt x="17"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88" name="Freeform 2762"/>
          <p:cNvSpPr>
            <a:spLocks/>
          </p:cNvSpPr>
          <p:nvPr userDrawn="1"/>
        </p:nvSpPr>
        <p:spPr bwMode="auto">
          <a:xfrm>
            <a:off x="5142014" y="4508455"/>
            <a:ext cx="9189" cy="7658"/>
          </a:xfrm>
          <a:custGeom>
            <a:avLst/>
            <a:gdLst>
              <a:gd name="T0" fmla="*/ 15 w 16"/>
              <a:gd name="T1" fmla="*/ 3 h 12"/>
              <a:gd name="T2" fmla="*/ 14 w 16"/>
              <a:gd name="T3" fmla="*/ 2 h 12"/>
              <a:gd name="T4" fmla="*/ 12 w 16"/>
              <a:gd name="T5" fmla="*/ 1 h 12"/>
              <a:gd name="T6" fmla="*/ 9 w 16"/>
              <a:gd name="T7" fmla="*/ 0 h 12"/>
              <a:gd name="T8" fmla="*/ 8 w 16"/>
              <a:gd name="T9" fmla="*/ 0 h 12"/>
              <a:gd name="T10" fmla="*/ 6 w 16"/>
              <a:gd name="T11" fmla="*/ 0 h 12"/>
              <a:gd name="T12" fmla="*/ 5 w 16"/>
              <a:gd name="T13" fmla="*/ 1 h 12"/>
              <a:gd name="T14" fmla="*/ 4 w 16"/>
              <a:gd name="T15" fmla="*/ 1 h 12"/>
              <a:gd name="T16" fmla="*/ 4 w 16"/>
              <a:gd name="T17" fmla="*/ 2 h 12"/>
              <a:gd name="T18" fmla="*/ 3 w 16"/>
              <a:gd name="T19" fmla="*/ 2 h 12"/>
              <a:gd name="T20" fmla="*/ 2 w 16"/>
              <a:gd name="T21" fmla="*/ 3 h 12"/>
              <a:gd name="T22" fmla="*/ 2 w 16"/>
              <a:gd name="T23" fmla="*/ 4 h 12"/>
              <a:gd name="T24" fmla="*/ 0 w 16"/>
              <a:gd name="T25" fmla="*/ 6 h 12"/>
              <a:gd name="T26" fmla="*/ 0 w 16"/>
              <a:gd name="T27" fmla="*/ 8 h 12"/>
              <a:gd name="T28" fmla="*/ 2 w 16"/>
              <a:gd name="T29" fmla="*/ 10 h 12"/>
              <a:gd name="T30" fmla="*/ 4 w 16"/>
              <a:gd name="T31" fmla="*/ 11 h 12"/>
              <a:gd name="T32" fmla="*/ 5 w 16"/>
              <a:gd name="T33" fmla="*/ 12 h 12"/>
              <a:gd name="T34" fmla="*/ 7 w 16"/>
              <a:gd name="T35" fmla="*/ 12 h 12"/>
              <a:gd name="T36" fmla="*/ 7 w 16"/>
              <a:gd name="T37" fmla="*/ 12 h 12"/>
              <a:gd name="T38" fmla="*/ 8 w 16"/>
              <a:gd name="T39" fmla="*/ 12 h 12"/>
              <a:gd name="T40" fmla="*/ 8 w 16"/>
              <a:gd name="T41" fmla="*/ 12 h 12"/>
              <a:gd name="T42" fmla="*/ 10 w 16"/>
              <a:gd name="T43" fmla="*/ 12 h 12"/>
              <a:gd name="T44" fmla="*/ 10 w 16"/>
              <a:gd name="T45" fmla="*/ 12 h 12"/>
              <a:gd name="T46" fmla="*/ 11 w 16"/>
              <a:gd name="T47" fmla="*/ 12 h 12"/>
              <a:gd name="T48" fmla="*/ 13 w 16"/>
              <a:gd name="T49" fmla="*/ 11 h 12"/>
              <a:gd name="T50" fmla="*/ 15 w 16"/>
              <a:gd name="T51" fmla="*/ 9 h 12"/>
              <a:gd name="T52" fmla="*/ 15 w 16"/>
              <a:gd name="T53" fmla="*/ 7 h 12"/>
              <a:gd name="T54" fmla="*/ 15 w 16"/>
              <a:gd name="T55" fmla="*/ 5 h 12"/>
              <a:gd name="T56" fmla="*/ 15 w 16"/>
              <a:gd name="T57"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 h="12">
                <a:moveTo>
                  <a:pt x="15" y="3"/>
                </a:moveTo>
                <a:cubicBezTo>
                  <a:pt x="15" y="3"/>
                  <a:pt x="14" y="2"/>
                  <a:pt x="14" y="2"/>
                </a:cubicBezTo>
                <a:cubicBezTo>
                  <a:pt x="13" y="1"/>
                  <a:pt x="13" y="1"/>
                  <a:pt x="12" y="1"/>
                </a:cubicBezTo>
                <a:cubicBezTo>
                  <a:pt x="12" y="0"/>
                  <a:pt x="11" y="0"/>
                  <a:pt x="9" y="0"/>
                </a:cubicBezTo>
                <a:lnTo>
                  <a:pt x="8" y="0"/>
                </a:lnTo>
                <a:cubicBezTo>
                  <a:pt x="8" y="0"/>
                  <a:pt x="7" y="0"/>
                  <a:pt x="6" y="0"/>
                </a:cubicBezTo>
                <a:cubicBezTo>
                  <a:pt x="6" y="0"/>
                  <a:pt x="5" y="1"/>
                  <a:pt x="5" y="1"/>
                </a:cubicBezTo>
                <a:cubicBezTo>
                  <a:pt x="5" y="1"/>
                  <a:pt x="4" y="1"/>
                  <a:pt x="4" y="1"/>
                </a:cubicBezTo>
                <a:cubicBezTo>
                  <a:pt x="4" y="1"/>
                  <a:pt x="4" y="1"/>
                  <a:pt x="4" y="2"/>
                </a:cubicBezTo>
                <a:cubicBezTo>
                  <a:pt x="4" y="2"/>
                  <a:pt x="3" y="2"/>
                  <a:pt x="3" y="2"/>
                </a:cubicBezTo>
                <a:cubicBezTo>
                  <a:pt x="3" y="2"/>
                  <a:pt x="3" y="2"/>
                  <a:pt x="2" y="3"/>
                </a:cubicBezTo>
                <a:cubicBezTo>
                  <a:pt x="2" y="3"/>
                  <a:pt x="2" y="3"/>
                  <a:pt x="2" y="4"/>
                </a:cubicBezTo>
                <a:cubicBezTo>
                  <a:pt x="1" y="4"/>
                  <a:pt x="1" y="5"/>
                  <a:pt x="0" y="6"/>
                </a:cubicBezTo>
                <a:cubicBezTo>
                  <a:pt x="0" y="6"/>
                  <a:pt x="0" y="7"/>
                  <a:pt x="0" y="8"/>
                </a:cubicBezTo>
                <a:cubicBezTo>
                  <a:pt x="1" y="9"/>
                  <a:pt x="1" y="10"/>
                  <a:pt x="2" y="10"/>
                </a:cubicBezTo>
                <a:cubicBezTo>
                  <a:pt x="2" y="11"/>
                  <a:pt x="3" y="11"/>
                  <a:pt x="4" y="11"/>
                </a:cubicBezTo>
                <a:cubicBezTo>
                  <a:pt x="4" y="11"/>
                  <a:pt x="4" y="12"/>
                  <a:pt x="5" y="12"/>
                </a:cubicBezTo>
                <a:cubicBezTo>
                  <a:pt x="5" y="12"/>
                  <a:pt x="6" y="12"/>
                  <a:pt x="7" y="12"/>
                </a:cubicBezTo>
                <a:lnTo>
                  <a:pt x="7" y="12"/>
                </a:lnTo>
                <a:cubicBezTo>
                  <a:pt x="7" y="12"/>
                  <a:pt x="8" y="12"/>
                  <a:pt x="8" y="12"/>
                </a:cubicBezTo>
                <a:cubicBezTo>
                  <a:pt x="8" y="12"/>
                  <a:pt x="8" y="12"/>
                  <a:pt x="8" y="12"/>
                </a:cubicBezTo>
                <a:cubicBezTo>
                  <a:pt x="9" y="12"/>
                  <a:pt x="9" y="12"/>
                  <a:pt x="10" y="12"/>
                </a:cubicBezTo>
                <a:cubicBezTo>
                  <a:pt x="10" y="12"/>
                  <a:pt x="10" y="12"/>
                  <a:pt x="10" y="12"/>
                </a:cubicBezTo>
                <a:cubicBezTo>
                  <a:pt x="10" y="12"/>
                  <a:pt x="11" y="12"/>
                  <a:pt x="11" y="12"/>
                </a:cubicBezTo>
                <a:cubicBezTo>
                  <a:pt x="12" y="11"/>
                  <a:pt x="12" y="11"/>
                  <a:pt x="13" y="11"/>
                </a:cubicBezTo>
                <a:cubicBezTo>
                  <a:pt x="14" y="10"/>
                  <a:pt x="14" y="10"/>
                  <a:pt x="15" y="9"/>
                </a:cubicBezTo>
                <a:cubicBezTo>
                  <a:pt x="15" y="8"/>
                  <a:pt x="15" y="8"/>
                  <a:pt x="15" y="7"/>
                </a:cubicBezTo>
                <a:cubicBezTo>
                  <a:pt x="15" y="7"/>
                  <a:pt x="16" y="6"/>
                  <a:pt x="15" y="5"/>
                </a:cubicBezTo>
                <a:cubicBezTo>
                  <a:pt x="15" y="4"/>
                  <a:pt x="15" y="4"/>
                  <a:pt x="15"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89" name="Freeform 2763"/>
          <p:cNvSpPr>
            <a:spLocks/>
          </p:cNvSpPr>
          <p:nvPr userDrawn="1"/>
        </p:nvSpPr>
        <p:spPr bwMode="auto">
          <a:xfrm>
            <a:off x="5148141" y="4534492"/>
            <a:ext cx="7658" cy="7658"/>
          </a:xfrm>
          <a:custGeom>
            <a:avLst/>
            <a:gdLst>
              <a:gd name="T0" fmla="*/ 13 w 13"/>
              <a:gd name="T1" fmla="*/ 2 h 12"/>
              <a:gd name="T2" fmla="*/ 11 w 13"/>
              <a:gd name="T3" fmla="*/ 1 h 12"/>
              <a:gd name="T4" fmla="*/ 8 w 13"/>
              <a:gd name="T5" fmla="*/ 0 h 12"/>
              <a:gd name="T6" fmla="*/ 6 w 13"/>
              <a:gd name="T7" fmla="*/ 0 h 12"/>
              <a:gd name="T8" fmla="*/ 5 w 13"/>
              <a:gd name="T9" fmla="*/ 0 h 12"/>
              <a:gd name="T10" fmla="*/ 5 w 13"/>
              <a:gd name="T11" fmla="*/ 0 h 12"/>
              <a:gd name="T12" fmla="*/ 2 w 13"/>
              <a:gd name="T13" fmla="*/ 2 h 12"/>
              <a:gd name="T14" fmla="*/ 3 w 13"/>
              <a:gd name="T15" fmla="*/ 1 h 12"/>
              <a:gd name="T16" fmla="*/ 3 w 13"/>
              <a:gd name="T17" fmla="*/ 1 h 12"/>
              <a:gd name="T18" fmla="*/ 2 w 13"/>
              <a:gd name="T19" fmla="*/ 2 h 12"/>
              <a:gd name="T20" fmla="*/ 1 w 13"/>
              <a:gd name="T21" fmla="*/ 3 h 12"/>
              <a:gd name="T22" fmla="*/ 0 w 13"/>
              <a:gd name="T23" fmla="*/ 5 h 12"/>
              <a:gd name="T24" fmla="*/ 0 w 13"/>
              <a:gd name="T25" fmla="*/ 5 h 12"/>
              <a:gd name="T26" fmla="*/ 0 w 13"/>
              <a:gd name="T27" fmla="*/ 4 h 12"/>
              <a:gd name="T28" fmla="*/ 0 w 13"/>
              <a:gd name="T29" fmla="*/ 7 h 12"/>
              <a:gd name="T30" fmla="*/ 0 w 13"/>
              <a:gd name="T31" fmla="*/ 9 h 12"/>
              <a:gd name="T32" fmla="*/ 1 w 13"/>
              <a:gd name="T33" fmla="*/ 10 h 12"/>
              <a:gd name="T34" fmla="*/ 6 w 13"/>
              <a:gd name="T35" fmla="*/ 12 h 12"/>
              <a:gd name="T36" fmla="*/ 10 w 13"/>
              <a:gd name="T37" fmla="*/ 11 h 12"/>
              <a:gd name="T38" fmla="*/ 11 w 13"/>
              <a:gd name="T39" fmla="*/ 10 h 12"/>
              <a:gd name="T40" fmla="*/ 12 w 13"/>
              <a:gd name="T41" fmla="*/ 8 h 12"/>
              <a:gd name="T42" fmla="*/ 13 w 13"/>
              <a:gd name="T43" fmla="*/ 8 h 12"/>
              <a:gd name="T44" fmla="*/ 13 w 13"/>
              <a:gd name="T45" fmla="*/ 5 h 12"/>
              <a:gd name="T46" fmla="*/ 13 w 13"/>
              <a:gd name="T47"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 h="12">
                <a:moveTo>
                  <a:pt x="13" y="2"/>
                </a:moveTo>
                <a:cubicBezTo>
                  <a:pt x="12" y="2"/>
                  <a:pt x="12" y="1"/>
                  <a:pt x="11" y="1"/>
                </a:cubicBezTo>
                <a:cubicBezTo>
                  <a:pt x="10" y="0"/>
                  <a:pt x="9" y="0"/>
                  <a:pt x="8" y="0"/>
                </a:cubicBezTo>
                <a:cubicBezTo>
                  <a:pt x="7" y="0"/>
                  <a:pt x="6" y="0"/>
                  <a:pt x="6" y="0"/>
                </a:cubicBezTo>
                <a:cubicBezTo>
                  <a:pt x="5" y="0"/>
                  <a:pt x="5" y="0"/>
                  <a:pt x="5" y="0"/>
                </a:cubicBezTo>
                <a:cubicBezTo>
                  <a:pt x="5" y="0"/>
                  <a:pt x="5" y="0"/>
                  <a:pt x="5" y="0"/>
                </a:cubicBezTo>
                <a:cubicBezTo>
                  <a:pt x="4" y="1"/>
                  <a:pt x="3" y="1"/>
                  <a:pt x="2" y="2"/>
                </a:cubicBezTo>
                <a:cubicBezTo>
                  <a:pt x="2" y="2"/>
                  <a:pt x="3" y="1"/>
                  <a:pt x="3" y="1"/>
                </a:cubicBezTo>
                <a:lnTo>
                  <a:pt x="3" y="1"/>
                </a:lnTo>
                <a:cubicBezTo>
                  <a:pt x="2" y="2"/>
                  <a:pt x="2" y="2"/>
                  <a:pt x="2" y="2"/>
                </a:cubicBezTo>
                <a:cubicBezTo>
                  <a:pt x="1" y="3"/>
                  <a:pt x="1" y="3"/>
                  <a:pt x="1" y="3"/>
                </a:cubicBezTo>
                <a:cubicBezTo>
                  <a:pt x="0" y="4"/>
                  <a:pt x="0" y="4"/>
                  <a:pt x="0" y="5"/>
                </a:cubicBezTo>
                <a:cubicBezTo>
                  <a:pt x="0" y="5"/>
                  <a:pt x="0" y="5"/>
                  <a:pt x="0" y="5"/>
                </a:cubicBezTo>
                <a:cubicBezTo>
                  <a:pt x="0" y="5"/>
                  <a:pt x="0" y="5"/>
                  <a:pt x="0" y="4"/>
                </a:cubicBezTo>
                <a:cubicBezTo>
                  <a:pt x="0" y="5"/>
                  <a:pt x="0" y="6"/>
                  <a:pt x="0" y="7"/>
                </a:cubicBezTo>
                <a:cubicBezTo>
                  <a:pt x="0" y="7"/>
                  <a:pt x="0" y="8"/>
                  <a:pt x="0" y="9"/>
                </a:cubicBezTo>
                <a:cubicBezTo>
                  <a:pt x="1" y="9"/>
                  <a:pt x="1" y="10"/>
                  <a:pt x="1" y="10"/>
                </a:cubicBezTo>
                <a:cubicBezTo>
                  <a:pt x="3" y="11"/>
                  <a:pt x="4" y="12"/>
                  <a:pt x="6" y="12"/>
                </a:cubicBezTo>
                <a:cubicBezTo>
                  <a:pt x="7" y="12"/>
                  <a:pt x="9" y="12"/>
                  <a:pt x="10" y="11"/>
                </a:cubicBezTo>
                <a:cubicBezTo>
                  <a:pt x="10" y="11"/>
                  <a:pt x="10" y="10"/>
                  <a:pt x="11" y="10"/>
                </a:cubicBezTo>
                <a:cubicBezTo>
                  <a:pt x="11" y="9"/>
                  <a:pt x="12" y="9"/>
                  <a:pt x="12" y="8"/>
                </a:cubicBezTo>
                <a:cubicBezTo>
                  <a:pt x="13" y="8"/>
                  <a:pt x="13" y="8"/>
                  <a:pt x="13" y="8"/>
                </a:cubicBezTo>
                <a:cubicBezTo>
                  <a:pt x="13" y="7"/>
                  <a:pt x="13" y="6"/>
                  <a:pt x="13" y="5"/>
                </a:cubicBezTo>
                <a:cubicBezTo>
                  <a:pt x="13" y="4"/>
                  <a:pt x="13" y="3"/>
                  <a:pt x="13"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90" name="Freeform 2764"/>
          <p:cNvSpPr>
            <a:spLocks/>
          </p:cNvSpPr>
          <p:nvPr userDrawn="1"/>
        </p:nvSpPr>
        <p:spPr bwMode="auto">
          <a:xfrm>
            <a:off x="5204809" y="4491609"/>
            <a:ext cx="10721" cy="9189"/>
          </a:xfrm>
          <a:custGeom>
            <a:avLst/>
            <a:gdLst>
              <a:gd name="T0" fmla="*/ 15 w 16"/>
              <a:gd name="T1" fmla="*/ 3 h 15"/>
              <a:gd name="T2" fmla="*/ 14 w 16"/>
              <a:gd name="T3" fmla="*/ 2 h 15"/>
              <a:gd name="T4" fmla="*/ 13 w 16"/>
              <a:gd name="T5" fmla="*/ 1 h 15"/>
              <a:gd name="T6" fmla="*/ 13 w 16"/>
              <a:gd name="T7" fmla="*/ 1 h 15"/>
              <a:gd name="T8" fmla="*/ 10 w 16"/>
              <a:gd name="T9" fmla="*/ 0 h 15"/>
              <a:gd name="T10" fmla="*/ 9 w 16"/>
              <a:gd name="T11" fmla="*/ 0 h 15"/>
              <a:gd name="T12" fmla="*/ 6 w 16"/>
              <a:gd name="T13" fmla="*/ 1 h 15"/>
              <a:gd name="T14" fmla="*/ 7 w 16"/>
              <a:gd name="T15" fmla="*/ 1 h 15"/>
              <a:gd name="T16" fmla="*/ 6 w 16"/>
              <a:gd name="T17" fmla="*/ 1 h 15"/>
              <a:gd name="T18" fmla="*/ 5 w 16"/>
              <a:gd name="T19" fmla="*/ 1 h 15"/>
              <a:gd name="T20" fmla="*/ 3 w 16"/>
              <a:gd name="T21" fmla="*/ 3 h 15"/>
              <a:gd name="T22" fmla="*/ 2 w 16"/>
              <a:gd name="T23" fmla="*/ 4 h 15"/>
              <a:gd name="T24" fmla="*/ 2 w 16"/>
              <a:gd name="T25" fmla="*/ 4 h 15"/>
              <a:gd name="T26" fmla="*/ 2 w 16"/>
              <a:gd name="T27" fmla="*/ 4 h 15"/>
              <a:gd name="T28" fmla="*/ 1 w 16"/>
              <a:gd name="T29" fmla="*/ 4 h 15"/>
              <a:gd name="T30" fmla="*/ 1 w 16"/>
              <a:gd name="T31" fmla="*/ 5 h 15"/>
              <a:gd name="T32" fmla="*/ 1 w 16"/>
              <a:gd name="T33" fmla="*/ 4 h 15"/>
              <a:gd name="T34" fmla="*/ 0 w 16"/>
              <a:gd name="T35" fmla="*/ 7 h 15"/>
              <a:gd name="T36" fmla="*/ 0 w 16"/>
              <a:gd name="T37" fmla="*/ 9 h 15"/>
              <a:gd name="T38" fmla="*/ 1 w 16"/>
              <a:gd name="T39" fmla="*/ 11 h 15"/>
              <a:gd name="T40" fmla="*/ 3 w 16"/>
              <a:gd name="T41" fmla="*/ 13 h 15"/>
              <a:gd name="T42" fmla="*/ 5 w 16"/>
              <a:gd name="T43" fmla="*/ 14 h 15"/>
              <a:gd name="T44" fmla="*/ 11 w 16"/>
              <a:gd name="T45" fmla="*/ 14 h 15"/>
              <a:gd name="T46" fmla="*/ 13 w 16"/>
              <a:gd name="T47" fmla="*/ 12 h 15"/>
              <a:gd name="T48" fmla="*/ 15 w 16"/>
              <a:gd name="T49" fmla="*/ 10 h 15"/>
              <a:gd name="T50" fmla="*/ 16 w 16"/>
              <a:gd name="T51" fmla="*/ 7 h 15"/>
              <a:gd name="T52" fmla="*/ 15 w 16"/>
              <a:gd name="T53"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 h="15">
                <a:moveTo>
                  <a:pt x="15" y="3"/>
                </a:moveTo>
                <a:cubicBezTo>
                  <a:pt x="15" y="3"/>
                  <a:pt x="15" y="2"/>
                  <a:pt x="14" y="2"/>
                </a:cubicBezTo>
                <a:cubicBezTo>
                  <a:pt x="14" y="2"/>
                  <a:pt x="14" y="2"/>
                  <a:pt x="13" y="1"/>
                </a:cubicBezTo>
                <a:cubicBezTo>
                  <a:pt x="13" y="1"/>
                  <a:pt x="13" y="1"/>
                  <a:pt x="13" y="1"/>
                </a:cubicBezTo>
                <a:cubicBezTo>
                  <a:pt x="12" y="1"/>
                  <a:pt x="11" y="0"/>
                  <a:pt x="10" y="0"/>
                </a:cubicBezTo>
                <a:cubicBezTo>
                  <a:pt x="10" y="0"/>
                  <a:pt x="9" y="0"/>
                  <a:pt x="9" y="0"/>
                </a:cubicBezTo>
                <a:cubicBezTo>
                  <a:pt x="8" y="0"/>
                  <a:pt x="7" y="1"/>
                  <a:pt x="6" y="1"/>
                </a:cubicBezTo>
                <a:cubicBezTo>
                  <a:pt x="7" y="1"/>
                  <a:pt x="7" y="1"/>
                  <a:pt x="7" y="1"/>
                </a:cubicBezTo>
                <a:cubicBezTo>
                  <a:pt x="7" y="1"/>
                  <a:pt x="6" y="1"/>
                  <a:pt x="6" y="1"/>
                </a:cubicBezTo>
                <a:cubicBezTo>
                  <a:pt x="6" y="1"/>
                  <a:pt x="5" y="1"/>
                  <a:pt x="5" y="1"/>
                </a:cubicBezTo>
                <a:cubicBezTo>
                  <a:pt x="4" y="2"/>
                  <a:pt x="3" y="2"/>
                  <a:pt x="3" y="3"/>
                </a:cubicBezTo>
                <a:cubicBezTo>
                  <a:pt x="2" y="3"/>
                  <a:pt x="2" y="4"/>
                  <a:pt x="2" y="4"/>
                </a:cubicBezTo>
                <a:cubicBezTo>
                  <a:pt x="2" y="4"/>
                  <a:pt x="2" y="4"/>
                  <a:pt x="2" y="4"/>
                </a:cubicBezTo>
                <a:cubicBezTo>
                  <a:pt x="2" y="4"/>
                  <a:pt x="2" y="4"/>
                  <a:pt x="2" y="4"/>
                </a:cubicBezTo>
                <a:cubicBezTo>
                  <a:pt x="2" y="4"/>
                  <a:pt x="1" y="4"/>
                  <a:pt x="1" y="4"/>
                </a:cubicBezTo>
                <a:lnTo>
                  <a:pt x="1" y="5"/>
                </a:lnTo>
                <a:lnTo>
                  <a:pt x="1" y="4"/>
                </a:lnTo>
                <a:cubicBezTo>
                  <a:pt x="1" y="5"/>
                  <a:pt x="0" y="6"/>
                  <a:pt x="0" y="7"/>
                </a:cubicBezTo>
                <a:cubicBezTo>
                  <a:pt x="0" y="8"/>
                  <a:pt x="0" y="8"/>
                  <a:pt x="0" y="9"/>
                </a:cubicBezTo>
                <a:cubicBezTo>
                  <a:pt x="0" y="10"/>
                  <a:pt x="0" y="11"/>
                  <a:pt x="1" y="11"/>
                </a:cubicBezTo>
                <a:cubicBezTo>
                  <a:pt x="1" y="12"/>
                  <a:pt x="2" y="13"/>
                  <a:pt x="3" y="13"/>
                </a:cubicBezTo>
                <a:cubicBezTo>
                  <a:pt x="4" y="14"/>
                  <a:pt x="4" y="14"/>
                  <a:pt x="5" y="14"/>
                </a:cubicBezTo>
                <a:cubicBezTo>
                  <a:pt x="7" y="15"/>
                  <a:pt x="9" y="15"/>
                  <a:pt x="11" y="14"/>
                </a:cubicBezTo>
                <a:cubicBezTo>
                  <a:pt x="12" y="13"/>
                  <a:pt x="13" y="13"/>
                  <a:pt x="13" y="12"/>
                </a:cubicBezTo>
                <a:cubicBezTo>
                  <a:pt x="14" y="12"/>
                  <a:pt x="15" y="11"/>
                  <a:pt x="15" y="10"/>
                </a:cubicBezTo>
                <a:cubicBezTo>
                  <a:pt x="16" y="9"/>
                  <a:pt x="16" y="8"/>
                  <a:pt x="16" y="7"/>
                </a:cubicBezTo>
                <a:cubicBezTo>
                  <a:pt x="16" y="6"/>
                  <a:pt x="16" y="4"/>
                  <a:pt x="15"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91" name="Freeform 2765"/>
          <p:cNvSpPr>
            <a:spLocks/>
          </p:cNvSpPr>
          <p:nvPr userDrawn="1"/>
        </p:nvSpPr>
        <p:spPr bwMode="auto">
          <a:xfrm>
            <a:off x="5213999" y="4519178"/>
            <a:ext cx="9189" cy="6126"/>
          </a:xfrm>
          <a:custGeom>
            <a:avLst/>
            <a:gdLst>
              <a:gd name="T0" fmla="*/ 14 w 15"/>
              <a:gd name="T1" fmla="*/ 4 h 11"/>
              <a:gd name="T2" fmla="*/ 13 w 15"/>
              <a:gd name="T3" fmla="*/ 2 h 11"/>
              <a:gd name="T4" fmla="*/ 11 w 15"/>
              <a:gd name="T5" fmla="*/ 1 h 11"/>
              <a:gd name="T6" fmla="*/ 9 w 15"/>
              <a:gd name="T7" fmla="*/ 0 h 11"/>
              <a:gd name="T8" fmla="*/ 5 w 15"/>
              <a:gd name="T9" fmla="*/ 0 h 11"/>
              <a:gd name="T10" fmla="*/ 4 w 15"/>
              <a:gd name="T11" fmla="*/ 1 h 11"/>
              <a:gd name="T12" fmla="*/ 2 w 15"/>
              <a:gd name="T13" fmla="*/ 2 h 11"/>
              <a:gd name="T14" fmla="*/ 1 w 15"/>
              <a:gd name="T15" fmla="*/ 3 h 11"/>
              <a:gd name="T16" fmla="*/ 0 w 15"/>
              <a:gd name="T17" fmla="*/ 4 h 11"/>
              <a:gd name="T18" fmla="*/ 0 w 15"/>
              <a:gd name="T19" fmla="*/ 6 h 11"/>
              <a:gd name="T20" fmla="*/ 0 w 15"/>
              <a:gd name="T21" fmla="*/ 7 h 11"/>
              <a:gd name="T22" fmla="*/ 1 w 15"/>
              <a:gd name="T23" fmla="*/ 8 h 11"/>
              <a:gd name="T24" fmla="*/ 3 w 15"/>
              <a:gd name="T25" fmla="*/ 10 h 11"/>
              <a:gd name="T26" fmla="*/ 4 w 15"/>
              <a:gd name="T27" fmla="*/ 10 h 11"/>
              <a:gd name="T28" fmla="*/ 4 w 15"/>
              <a:gd name="T29" fmla="*/ 10 h 11"/>
              <a:gd name="T30" fmla="*/ 6 w 15"/>
              <a:gd name="T31" fmla="*/ 11 h 11"/>
              <a:gd name="T32" fmla="*/ 8 w 15"/>
              <a:gd name="T33" fmla="*/ 11 h 11"/>
              <a:gd name="T34" fmla="*/ 6 w 15"/>
              <a:gd name="T35" fmla="*/ 11 h 11"/>
              <a:gd name="T36" fmla="*/ 8 w 15"/>
              <a:gd name="T37" fmla="*/ 11 h 11"/>
              <a:gd name="T38" fmla="*/ 9 w 15"/>
              <a:gd name="T39" fmla="*/ 11 h 11"/>
              <a:gd name="T40" fmla="*/ 10 w 15"/>
              <a:gd name="T41" fmla="*/ 11 h 11"/>
              <a:gd name="T42" fmla="*/ 11 w 15"/>
              <a:gd name="T43" fmla="*/ 11 h 11"/>
              <a:gd name="T44" fmla="*/ 10 w 15"/>
              <a:gd name="T45" fmla="*/ 11 h 11"/>
              <a:gd name="T46" fmla="*/ 12 w 15"/>
              <a:gd name="T47" fmla="*/ 10 h 11"/>
              <a:gd name="T48" fmla="*/ 14 w 15"/>
              <a:gd name="T49" fmla="*/ 9 h 11"/>
              <a:gd name="T50" fmla="*/ 14 w 15"/>
              <a:gd name="T51"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 h="11">
                <a:moveTo>
                  <a:pt x="14" y="4"/>
                </a:moveTo>
                <a:cubicBezTo>
                  <a:pt x="14" y="3"/>
                  <a:pt x="13" y="3"/>
                  <a:pt x="13" y="2"/>
                </a:cubicBezTo>
                <a:cubicBezTo>
                  <a:pt x="13" y="2"/>
                  <a:pt x="12" y="1"/>
                  <a:pt x="11" y="1"/>
                </a:cubicBezTo>
                <a:cubicBezTo>
                  <a:pt x="11" y="1"/>
                  <a:pt x="10" y="0"/>
                  <a:pt x="9" y="0"/>
                </a:cubicBezTo>
                <a:cubicBezTo>
                  <a:pt x="8" y="0"/>
                  <a:pt x="6" y="0"/>
                  <a:pt x="5" y="0"/>
                </a:cubicBezTo>
                <a:cubicBezTo>
                  <a:pt x="5" y="0"/>
                  <a:pt x="4" y="0"/>
                  <a:pt x="4" y="1"/>
                </a:cubicBezTo>
                <a:cubicBezTo>
                  <a:pt x="3" y="1"/>
                  <a:pt x="3" y="1"/>
                  <a:pt x="2" y="2"/>
                </a:cubicBezTo>
                <a:cubicBezTo>
                  <a:pt x="1" y="2"/>
                  <a:pt x="1" y="3"/>
                  <a:pt x="1" y="3"/>
                </a:cubicBezTo>
                <a:lnTo>
                  <a:pt x="0" y="4"/>
                </a:lnTo>
                <a:cubicBezTo>
                  <a:pt x="0" y="5"/>
                  <a:pt x="0" y="5"/>
                  <a:pt x="0" y="6"/>
                </a:cubicBezTo>
                <a:cubicBezTo>
                  <a:pt x="0" y="6"/>
                  <a:pt x="0" y="7"/>
                  <a:pt x="0" y="7"/>
                </a:cubicBezTo>
                <a:cubicBezTo>
                  <a:pt x="0" y="8"/>
                  <a:pt x="1" y="8"/>
                  <a:pt x="1" y="8"/>
                </a:cubicBezTo>
                <a:cubicBezTo>
                  <a:pt x="1" y="9"/>
                  <a:pt x="2" y="9"/>
                  <a:pt x="3" y="10"/>
                </a:cubicBezTo>
                <a:cubicBezTo>
                  <a:pt x="3" y="10"/>
                  <a:pt x="3" y="10"/>
                  <a:pt x="4" y="10"/>
                </a:cubicBezTo>
                <a:cubicBezTo>
                  <a:pt x="4" y="10"/>
                  <a:pt x="4" y="10"/>
                  <a:pt x="4" y="10"/>
                </a:cubicBezTo>
                <a:cubicBezTo>
                  <a:pt x="4" y="10"/>
                  <a:pt x="5" y="11"/>
                  <a:pt x="6" y="11"/>
                </a:cubicBezTo>
                <a:cubicBezTo>
                  <a:pt x="6" y="11"/>
                  <a:pt x="7" y="11"/>
                  <a:pt x="8" y="11"/>
                </a:cubicBezTo>
                <a:cubicBezTo>
                  <a:pt x="7" y="11"/>
                  <a:pt x="7" y="11"/>
                  <a:pt x="6" y="11"/>
                </a:cubicBezTo>
                <a:cubicBezTo>
                  <a:pt x="7" y="11"/>
                  <a:pt x="7" y="11"/>
                  <a:pt x="8" y="11"/>
                </a:cubicBezTo>
                <a:cubicBezTo>
                  <a:pt x="9" y="11"/>
                  <a:pt x="9" y="11"/>
                  <a:pt x="9" y="11"/>
                </a:cubicBezTo>
                <a:cubicBezTo>
                  <a:pt x="10" y="11"/>
                  <a:pt x="10" y="11"/>
                  <a:pt x="10" y="11"/>
                </a:cubicBezTo>
                <a:cubicBezTo>
                  <a:pt x="11" y="11"/>
                  <a:pt x="11" y="11"/>
                  <a:pt x="11" y="11"/>
                </a:cubicBezTo>
                <a:cubicBezTo>
                  <a:pt x="11" y="11"/>
                  <a:pt x="10" y="11"/>
                  <a:pt x="10" y="11"/>
                </a:cubicBezTo>
                <a:cubicBezTo>
                  <a:pt x="11" y="11"/>
                  <a:pt x="12" y="11"/>
                  <a:pt x="12" y="10"/>
                </a:cubicBezTo>
                <a:cubicBezTo>
                  <a:pt x="13" y="10"/>
                  <a:pt x="14" y="9"/>
                  <a:pt x="14" y="9"/>
                </a:cubicBezTo>
                <a:cubicBezTo>
                  <a:pt x="15" y="7"/>
                  <a:pt x="15" y="5"/>
                  <a:pt x="1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92" name="Freeform 2766"/>
          <p:cNvSpPr>
            <a:spLocks/>
          </p:cNvSpPr>
          <p:nvPr userDrawn="1"/>
        </p:nvSpPr>
        <p:spPr bwMode="auto">
          <a:xfrm>
            <a:off x="5212465" y="4537555"/>
            <a:ext cx="7658" cy="7658"/>
          </a:xfrm>
          <a:custGeom>
            <a:avLst/>
            <a:gdLst>
              <a:gd name="T0" fmla="*/ 14 w 14"/>
              <a:gd name="T1" fmla="*/ 8 h 14"/>
              <a:gd name="T2" fmla="*/ 13 w 14"/>
              <a:gd name="T3" fmla="*/ 5 h 14"/>
              <a:gd name="T4" fmla="*/ 12 w 14"/>
              <a:gd name="T5" fmla="*/ 4 h 14"/>
              <a:gd name="T6" fmla="*/ 12 w 14"/>
              <a:gd name="T7" fmla="*/ 3 h 14"/>
              <a:gd name="T8" fmla="*/ 10 w 14"/>
              <a:gd name="T9" fmla="*/ 1 h 14"/>
              <a:gd name="T10" fmla="*/ 8 w 14"/>
              <a:gd name="T11" fmla="*/ 1 h 14"/>
              <a:gd name="T12" fmla="*/ 6 w 14"/>
              <a:gd name="T13" fmla="*/ 0 h 14"/>
              <a:gd name="T14" fmla="*/ 6 w 14"/>
              <a:gd name="T15" fmla="*/ 0 h 14"/>
              <a:gd name="T16" fmla="*/ 3 w 14"/>
              <a:gd name="T17" fmla="*/ 0 h 14"/>
              <a:gd name="T18" fmla="*/ 2 w 14"/>
              <a:gd name="T19" fmla="*/ 1 h 14"/>
              <a:gd name="T20" fmla="*/ 1 w 14"/>
              <a:gd name="T21" fmla="*/ 2 h 14"/>
              <a:gd name="T22" fmla="*/ 0 w 14"/>
              <a:gd name="T23" fmla="*/ 4 h 14"/>
              <a:gd name="T24" fmla="*/ 0 w 14"/>
              <a:gd name="T25" fmla="*/ 6 h 14"/>
              <a:gd name="T26" fmla="*/ 0 w 14"/>
              <a:gd name="T27" fmla="*/ 6 h 14"/>
              <a:gd name="T28" fmla="*/ 1 w 14"/>
              <a:gd name="T29" fmla="*/ 8 h 14"/>
              <a:gd name="T30" fmla="*/ 2 w 14"/>
              <a:gd name="T31" fmla="*/ 10 h 14"/>
              <a:gd name="T32" fmla="*/ 3 w 14"/>
              <a:gd name="T33" fmla="*/ 11 h 14"/>
              <a:gd name="T34" fmla="*/ 4 w 14"/>
              <a:gd name="T35" fmla="*/ 12 h 14"/>
              <a:gd name="T36" fmla="*/ 5 w 14"/>
              <a:gd name="T37" fmla="*/ 13 h 14"/>
              <a:gd name="T38" fmla="*/ 8 w 14"/>
              <a:gd name="T39" fmla="*/ 14 h 14"/>
              <a:gd name="T40" fmla="*/ 9 w 14"/>
              <a:gd name="T41" fmla="*/ 14 h 14"/>
              <a:gd name="T42" fmla="*/ 12 w 14"/>
              <a:gd name="T43" fmla="*/ 12 h 14"/>
              <a:gd name="T44" fmla="*/ 14 w 14"/>
              <a:gd name="T45" fmla="*/ 9 h 14"/>
              <a:gd name="T46" fmla="*/ 14 w 14"/>
              <a:gd name="T4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 h="14">
                <a:moveTo>
                  <a:pt x="14" y="8"/>
                </a:moveTo>
                <a:cubicBezTo>
                  <a:pt x="14" y="7"/>
                  <a:pt x="14" y="6"/>
                  <a:pt x="13" y="5"/>
                </a:cubicBezTo>
                <a:cubicBezTo>
                  <a:pt x="13" y="4"/>
                  <a:pt x="13" y="4"/>
                  <a:pt x="12" y="4"/>
                </a:cubicBezTo>
                <a:lnTo>
                  <a:pt x="12" y="3"/>
                </a:lnTo>
                <a:cubicBezTo>
                  <a:pt x="11" y="2"/>
                  <a:pt x="11" y="2"/>
                  <a:pt x="10" y="1"/>
                </a:cubicBezTo>
                <a:cubicBezTo>
                  <a:pt x="9" y="1"/>
                  <a:pt x="9" y="1"/>
                  <a:pt x="8" y="1"/>
                </a:cubicBezTo>
                <a:cubicBezTo>
                  <a:pt x="7" y="0"/>
                  <a:pt x="7" y="0"/>
                  <a:pt x="6" y="0"/>
                </a:cubicBezTo>
                <a:lnTo>
                  <a:pt x="6" y="0"/>
                </a:lnTo>
                <a:cubicBezTo>
                  <a:pt x="5" y="0"/>
                  <a:pt x="4" y="0"/>
                  <a:pt x="3" y="0"/>
                </a:cubicBezTo>
                <a:cubicBezTo>
                  <a:pt x="2" y="0"/>
                  <a:pt x="2" y="0"/>
                  <a:pt x="2" y="1"/>
                </a:cubicBezTo>
                <a:cubicBezTo>
                  <a:pt x="1" y="1"/>
                  <a:pt x="1" y="1"/>
                  <a:pt x="1" y="2"/>
                </a:cubicBezTo>
                <a:cubicBezTo>
                  <a:pt x="0" y="2"/>
                  <a:pt x="0" y="3"/>
                  <a:pt x="0" y="4"/>
                </a:cubicBezTo>
                <a:cubicBezTo>
                  <a:pt x="0" y="5"/>
                  <a:pt x="0" y="5"/>
                  <a:pt x="0" y="6"/>
                </a:cubicBezTo>
                <a:cubicBezTo>
                  <a:pt x="0" y="6"/>
                  <a:pt x="0" y="6"/>
                  <a:pt x="0" y="6"/>
                </a:cubicBezTo>
                <a:cubicBezTo>
                  <a:pt x="1" y="7"/>
                  <a:pt x="1" y="7"/>
                  <a:pt x="1" y="8"/>
                </a:cubicBezTo>
                <a:cubicBezTo>
                  <a:pt x="1" y="8"/>
                  <a:pt x="1" y="9"/>
                  <a:pt x="2" y="10"/>
                </a:cubicBezTo>
                <a:cubicBezTo>
                  <a:pt x="2" y="11"/>
                  <a:pt x="3" y="11"/>
                  <a:pt x="3" y="11"/>
                </a:cubicBezTo>
                <a:cubicBezTo>
                  <a:pt x="3" y="12"/>
                  <a:pt x="4" y="12"/>
                  <a:pt x="4" y="12"/>
                </a:cubicBezTo>
                <a:cubicBezTo>
                  <a:pt x="4" y="12"/>
                  <a:pt x="5" y="13"/>
                  <a:pt x="5" y="13"/>
                </a:cubicBezTo>
                <a:cubicBezTo>
                  <a:pt x="6" y="14"/>
                  <a:pt x="7" y="14"/>
                  <a:pt x="8" y="14"/>
                </a:cubicBezTo>
                <a:cubicBezTo>
                  <a:pt x="8" y="14"/>
                  <a:pt x="9" y="14"/>
                  <a:pt x="9" y="14"/>
                </a:cubicBezTo>
                <a:cubicBezTo>
                  <a:pt x="11" y="13"/>
                  <a:pt x="12" y="13"/>
                  <a:pt x="12" y="12"/>
                </a:cubicBezTo>
                <a:cubicBezTo>
                  <a:pt x="13" y="11"/>
                  <a:pt x="14" y="10"/>
                  <a:pt x="14" y="9"/>
                </a:cubicBezTo>
                <a:cubicBezTo>
                  <a:pt x="14" y="9"/>
                  <a:pt x="14" y="8"/>
                  <a:pt x="14"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93" name="Freeform 2767"/>
          <p:cNvSpPr>
            <a:spLocks/>
          </p:cNvSpPr>
          <p:nvPr userDrawn="1"/>
        </p:nvSpPr>
        <p:spPr bwMode="auto">
          <a:xfrm>
            <a:off x="5292106" y="4595755"/>
            <a:ext cx="22974" cy="107209"/>
          </a:xfrm>
          <a:custGeom>
            <a:avLst/>
            <a:gdLst>
              <a:gd name="T0" fmla="*/ 37 w 38"/>
              <a:gd name="T1" fmla="*/ 136 h 181"/>
              <a:gd name="T2" fmla="*/ 37 w 38"/>
              <a:gd name="T3" fmla="*/ 93 h 181"/>
              <a:gd name="T4" fmla="*/ 36 w 38"/>
              <a:gd name="T5" fmla="*/ 50 h 181"/>
              <a:gd name="T6" fmla="*/ 29 w 38"/>
              <a:gd name="T7" fmla="*/ 7 h 181"/>
              <a:gd name="T8" fmla="*/ 10 w 38"/>
              <a:gd name="T9" fmla="*/ 7 h 181"/>
              <a:gd name="T10" fmla="*/ 4 w 38"/>
              <a:gd name="T11" fmla="*/ 47 h 181"/>
              <a:gd name="T12" fmla="*/ 3 w 38"/>
              <a:gd name="T13" fmla="*/ 90 h 181"/>
              <a:gd name="T14" fmla="*/ 3 w 38"/>
              <a:gd name="T15" fmla="*/ 131 h 181"/>
              <a:gd name="T16" fmla="*/ 3 w 38"/>
              <a:gd name="T17" fmla="*/ 150 h 181"/>
              <a:gd name="T18" fmla="*/ 5 w 38"/>
              <a:gd name="T19" fmla="*/ 172 h 181"/>
              <a:gd name="T20" fmla="*/ 25 w 38"/>
              <a:gd name="T21" fmla="*/ 177 h 181"/>
              <a:gd name="T22" fmla="*/ 37 w 38"/>
              <a:gd name="T23" fmla="*/ 13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181">
                <a:moveTo>
                  <a:pt x="37" y="136"/>
                </a:moveTo>
                <a:cubicBezTo>
                  <a:pt x="37" y="122"/>
                  <a:pt x="37" y="107"/>
                  <a:pt x="37" y="93"/>
                </a:cubicBezTo>
                <a:cubicBezTo>
                  <a:pt x="37" y="79"/>
                  <a:pt x="37" y="65"/>
                  <a:pt x="36" y="50"/>
                </a:cubicBezTo>
                <a:cubicBezTo>
                  <a:pt x="36" y="37"/>
                  <a:pt x="37" y="18"/>
                  <a:pt x="29" y="7"/>
                </a:cubicBezTo>
                <a:cubicBezTo>
                  <a:pt x="25" y="0"/>
                  <a:pt x="15" y="0"/>
                  <a:pt x="10" y="7"/>
                </a:cubicBezTo>
                <a:cubicBezTo>
                  <a:pt x="4" y="18"/>
                  <a:pt x="4" y="35"/>
                  <a:pt x="4" y="47"/>
                </a:cubicBezTo>
                <a:cubicBezTo>
                  <a:pt x="4" y="61"/>
                  <a:pt x="3" y="76"/>
                  <a:pt x="3" y="90"/>
                </a:cubicBezTo>
                <a:cubicBezTo>
                  <a:pt x="3" y="104"/>
                  <a:pt x="3" y="117"/>
                  <a:pt x="3" y="131"/>
                </a:cubicBezTo>
                <a:cubicBezTo>
                  <a:pt x="3" y="138"/>
                  <a:pt x="3" y="144"/>
                  <a:pt x="3" y="150"/>
                </a:cubicBezTo>
                <a:cubicBezTo>
                  <a:pt x="2" y="158"/>
                  <a:pt x="0" y="165"/>
                  <a:pt x="5" y="172"/>
                </a:cubicBezTo>
                <a:cubicBezTo>
                  <a:pt x="9" y="178"/>
                  <a:pt x="17" y="181"/>
                  <a:pt x="25" y="177"/>
                </a:cubicBezTo>
                <a:cubicBezTo>
                  <a:pt x="38" y="169"/>
                  <a:pt x="37" y="150"/>
                  <a:pt x="37" y="136"/>
                </a:cubicBezTo>
                <a:close/>
              </a:path>
            </a:pathLst>
          </a:custGeom>
          <a:solidFill>
            <a:srgbClr val="90D2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94" name="Freeform 2768"/>
          <p:cNvSpPr>
            <a:spLocks/>
          </p:cNvSpPr>
          <p:nvPr userDrawn="1"/>
        </p:nvSpPr>
        <p:spPr bwMode="auto">
          <a:xfrm>
            <a:off x="5293638" y="4719811"/>
            <a:ext cx="21442" cy="39820"/>
          </a:xfrm>
          <a:custGeom>
            <a:avLst/>
            <a:gdLst>
              <a:gd name="T0" fmla="*/ 34 w 35"/>
              <a:gd name="T1" fmla="*/ 43 h 66"/>
              <a:gd name="T2" fmla="*/ 34 w 35"/>
              <a:gd name="T3" fmla="*/ 32 h 66"/>
              <a:gd name="T4" fmla="*/ 27 w 35"/>
              <a:gd name="T5" fmla="*/ 6 h 66"/>
              <a:gd name="T6" fmla="*/ 16 w 35"/>
              <a:gd name="T7" fmla="*/ 0 h 66"/>
              <a:gd name="T8" fmla="*/ 6 w 35"/>
              <a:gd name="T9" fmla="*/ 6 h 66"/>
              <a:gd name="T10" fmla="*/ 0 w 35"/>
              <a:gd name="T11" fmla="*/ 32 h 66"/>
              <a:gd name="T12" fmla="*/ 0 w 35"/>
              <a:gd name="T13" fmla="*/ 43 h 66"/>
              <a:gd name="T14" fmla="*/ 1 w 35"/>
              <a:gd name="T15" fmla="*/ 52 h 66"/>
              <a:gd name="T16" fmla="*/ 10 w 35"/>
              <a:gd name="T17" fmla="*/ 63 h 66"/>
              <a:gd name="T18" fmla="*/ 20 w 35"/>
              <a:gd name="T19" fmla="*/ 65 h 66"/>
              <a:gd name="T20" fmla="*/ 29 w 35"/>
              <a:gd name="T21" fmla="*/ 60 h 66"/>
              <a:gd name="T22" fmla="*/ 34 w 35"/>
              <a:gd name="T23" fmla="*/ 52 h 66"/>
              <a:gd name="T24" fmla="*/ 34 w 35"/>
              <a:gd name="T25" fmla="*/ 4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66">
                <a:moveTo>
                  <a:pt x="34" y="43"/>
                </a:moveTo>
                <a:cubicBezTo>
                  <a:pt x="34" y="40"/>
                  <a:pt x="34" y="36"/>
                  <a:pt x="34" y="32"/>
                </a:cubicBezTo>
                <a:cubicBezTo>
                  <a:pt x="33" y="23"/>
                  <a:pt x="32" y="14"/>
                  <a:pt x="27" y="6"/>
                </a:cubicBezTo>
                <a:cubicBezTo>
                  <a:pt x="24" y="2"/>
                  <a:pt x="21" y="0"/>
                  <a:pt x="16" y="0"/>
                </a:cubicBezTo>
                <a:cubicBezTo>
                  <a:pt x="12" y="0"/>
                  <a:pt x="8" y="2"/>
                  <a:pt x="6" y="6"/>
                </a:cubicBezTo>
                <a:cubicBezTo>
                  <a:pt x="0" y="13"/>
                  <a:pt x="0" y="23"/>
                  <a:pt x="0" y="32"/>
                </a:cubicBezTo>
                <a:cubicBezTo>
                  <a:pt x="0" y="36"/>
                  <a:pt x="0" y="40"/>
                  <a:pt x="0" y="43"/>
                </a:cubicBezTo>
                <a:cubicBezTo>
                  <a:pt x="0" y="46"/>
                  <a:pt x="1" y="49"/>
                  <a:pt x="1" y="52"/>
                </a:cubicBezTo>
                <a:cubicBezTo>
                  <a:pt x="3" y="56"/>
                  <a:pt x="6" y="61"/>
                  <a:pt x="10" y="63"/>
                </a:cubicBezTo>
                <a:cubicBezTo>
                  <a:pt x="13" y="65"/>
                  <a:pt x="16" y="66"/>
                  <a:pt x="20" y="65"/>
                </a:cubicBezTo>
                <a:cubicBezTo>
                  <a:pt x="24" y="65"/>
                  <a:pt x="27" y="63"/>
                  <a:pt x="29" y="60"/>
                </a:cubicBezTo>
                <a:cubicBezTo>
                  <a:pt x="31" y="58"/>
                  <a:pt x="33" y="55"/>
                  <a:pt x="34" y="52"/>
                </a:cubicBezTo>
                <a:cubicBezTo>
                  <a:pt x="35" y="49"/>
                  <a:pt x="35" y="46"/>
                  <a:pt x="34" y="43"/>
                </a:cubicBezTo>
                <a:close/>
              </a:path>
            </a:pathLst>
          </a:custGeom>
          <a:solidFill>
            <a:srgbClr val="90D2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sp>
        <p:nvSpPr>
          <p:cNvPr id="495" name="Freeform 2769"/>
          <p:cNvSpPr>
            <a:spLocks noEditPoints="1"/>
          </p:cNvSpPr>
          <p:nvPr userDrawn="1"/>
        </p:nvSpPr>
        <p:spPr bwMode="auto">
          <a:xfrm>
            <a:off x="5048590" y="4580440"/>
            <a:ext cx="258833" cy="243517"/>
          </a:xfrm>
          <a:custGeom>
            <a:avLst/>
            <a:gdLst>
              <a:gd name="T0" fmla="*/ 343 w 434"/>
              <a:gd name="T1" fmla="*/ 332 h 409"/>
              <a:gd name="T2" fmla="*/ 214 w 434"/>
              <a:gd name="T3" fmla="*/ 387 h 409"/>
              <a:gd name="T4" fmla="*/ 28 w 434"/>
              <a:gd name="T5" fmla="*/ 234 h 409"/>
              <a:gd name="T6" fmla="*/ 53 w 434"/>
              <a:gd name="T7" fmla="*/ 109 h 409"/>
              <a:gd name="T8" fmla="*/ 194 w 434"/>
              <a:gd name="T9" fmla="*/ 44 h 409"/>
              <a:gd name="T10" fmla="*/ 331 w 434"/>
              <a:gd name="T11" fmla="*/ 88 h 409"/>
              <a:gd name="T12" fmla="*/ 343 w 434"/>
              <a:gd name="T13" fmla="*/ 332 h 409"/>
              <a:gd name="T14" fmla="*/ 375 w 434"/>
              <a:gd name="T15" fmla="*/ 100 h 409"/>
              <a:gd name="T16" fmla="*/ 65 w 434"/>
              <a:gd name="T17" fmla="*/ 67 h 409"/>
              <a:gd name="T18" fmla="*/ 3 w 434"/>
              <a:gd name="T19" fmla="*/ 219 h 409"/>
              <a:gd name="T20" fmla="*/ 83 w 434"/>
              <a:gd name="T21" fmla="*/ 372 h 409"/>
              <a:gd name="T22" fmla="*/ 91 w 434"/>
              <a:gd name="T23" fmla="*/ 373 h 409"/>
              <a:gd name="T24" fmla="*/ 168 w 434"/>
              <a:gd name="T25" fmla="*/ 400 h 409"/>
              <a:gd name="T26" fmla="*/ 330 w 434"/>
              <a:gd name="T27" fmla="*/ 372 h 409"/>
              <a:gd name="T28" fmla="*/ 375 w 434"/>
              <a:gd name="T29" fmla="*/ 10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4" h="409">
                <a:moveTo>
                  <a:pt x="343" y="332"/>
                </a:moveTo>
                <a:cubicBezTo>
                  <a:pt x="309" y="370"/>
                  <a:pt x="265" y="384"/>
                  <a:pt x="214" y="387"/>
                </a:cubicBezTo>
                <a:cubicBezTo>
                  <a:pt x="115" y="391"/>
                  <a:pt x="37" y="327"/>
                  <a:pt x="28" y="234"/>
                </a:cubicBezTo>
                <a:cubicBezTo>
                  <a:pt x="24" y="192"/>
                  <a:pt x="27" y="145"/>
                  <a:pt x="53" y="109"/>
                </a:cubicBezTo>
                <a:cubicBezTo>
                  <a:pt x="83" y="69"/>
                  <a:pt x="143" y="47"/>
                  <a:pt x="194" y="44"/>
                </a:cubicBezTo>
                <a:cubicBezTo>
                  <a:pt x="243" y="41"/>
                  <a:pt x="295" y="55"/>
                  <a:pt x="331" y="88"/>
                </a:cubicBezTo>
                <a:cubicBezTo>
                  <a:pt x="397" y="148"/>
                  <a:pt x="401" y="266"/>
                  <a:pt x="343" y="332"/>
                </a:cubicBezTo>
                <a:close/>
                <a:moveTo>
                  <a:pt x="375" y="100"/>
                </a:moveTo>
                <a:cubicBezTo>
                  <a:pt x="306" y="4"/>
                  <a:pt x="157" y="0"/>
                  <a:pt x="65" y="67"/>
                </a:cubicBezTo>
                <a:cubicBezTo>
                  <a:pt x="14" y="103"/>
                  <a:pt x="0" y="163"/>
                  <a:pt x="3" y="219"/>
                </a:cubicBezTo>
                <a:cubicBezTo>
                  <a:pt x="6" y="278"/>
                  <a:pt x="28" y="338"/>
                  <a:pt x="83" y="372"/>
                </a:cubicBezTo>
                <a:cubicBezTo>
                  <a:pt x="86" y="373"/>
                  <a:pt x="88" y="373"/>
                  <a:pt x="91" y="373"/>
                </a:cubicBezTo>
                <a:cubicBezTo>
                  <a:pt x="114" y="386"/>
                  <a:pt x="141" y="395"/>
                  <a:pt x="168" y="400"/>
                </a:cubicBezTo>
                <a:cubicBezTo>
                  <a:pt x="225" y="409"/>
                  <a:pt x="284" y="406"/>
                  <a:pt x="330" y="372"/>
                </a:cubicBezTo>
                <a:cubicBezTo>
                  <a:pt x="413" y="310"/>
                  <a:pt x="434" y="182"/>
                  <a:pt x="375" y="100"/>
                </a:cubicBezTo>
                <a:close/>
              </a:path>
            </a:pathLst>
          </a:custGeom>
          <a:solidFill>
            <a:srgbClr val="00A6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defTabSz="881927" fontAlgn="base">
              <a:spcBef>
                <a:spcPct val="0"/>
              </a:spcBef>
              <a:spcAft>
                <a:spcPct val="0"/>
              </a:spcAft>
            </a:pPr>
            <a:endParaRPr lang="es-CO" sz="965" b="1">
              <a:solidFill>
                <a:prstClr val="black"/>
              </a:solidFill>
              <a:latin typeface="Calibri" pitchFamily="34" charset="0"/>
              <a:cs typeface="Arial" charset="0"/>
            </a:endParaRPr>
          </a:p>
        </p:txBody>
      </p:sp>
      <p:pic>
        <p:nvPicPr>
          <p:cNvPr id="496" name="Picture 2" descr="Aguas de Bogotá SA ESP">
            <a:extLst>
              <a:ext uri="{FF2B5EF4-FFF2-40B4-BE49-F238E27FC236}">
                <a16:creationId xmlns:a16="http://schemas.microsoft.com/office/drawing/2014/main" id="{D32140CD-2A00-4363-8F96-08A9B088450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97139" y="211207"/>
            <a:ext cx="1432252" cy="1459276"/>
          </a:xfrm>
          <a:prstGeom prst="rect">
            <a:avLst/>
          </a:prstGeom>
          <a:extLst>
            <a:ext uri="{909E8E84-426E-40DD-AFC4-6F175D3DCCD1}">
              <a14:hiddenFill xmlns:a14="http://schemas.microsoft.com/office/drawing/2010/main">
                <a:solidFill>
                  <a:srgbClr val="FFFFFF"/>
                </a:solidFill>
              </a14:hiddenFill>
            </a:ext>
          </a:extLst>
        </p:spPr>
      </p:pic>
      <p:sp>
        <p:nvSpPr>
          <p:cNvPr id="497" name="Freeform 3167"/>
          <p:cNvSpPr>
            <a:spLocks/>
          </p:cNvSpPr>
          <p:nvPr userDrawn="1"/>
        </p:nvSpPr>
        <p:spPr bwMode="auto">
          <a:xfrm rot="10800000">
            <a:off x="1" y="1"/>
            <a:ext cx="1354497" cy="704267"/>
          </a:xfrm>
          <a:custGeom>
            <a:avLst/>
            <a:gdLst>
              <a:gd name="T0" fmla="*/ 583 w 1933"/>
              <a:gd name="T1" fmla="*/ 0 h 1009"/>
              <a:gd name="T2" fmla="*/ 0 w 1933"/>
              <a:gd name="T3" fmla="*/ 1009 h 1009"/>
              <a:gd name="T4" fmla="*/ 1933 w 1933"/>
              <a:gd name="T5" fmla="*/ 1009 h 1009"/>
              <a:gd name="T6" fmla="*/ 1933 w 1933"/>
              <a:gd name="T7" fmla="*/ 16 h 1009"/>
              <a:gd name="T8" fmla="*/ 1923 w 1933"/>
              <a:gd name="T9" fmla="*/ 0 h 1009"/>
              <a:gd name="T10" fmla="*/ 583 w 1933"/>
              <a:gd name="T11" fmla="*/ 0 h 1009"/>
            </a:gdLst>
            <a:ahLst/>
            <a:cxnLst>
              <a:cxn ang="0">
                <a:pos x="T0" y="T1"/>
              </a:cxn>
              <a:cxn ang="0">
                <a:pos x="T2" y="T3"/>
              </a:cxn>
              <a:cxn ang="0">
                <a:pos x="T4" y="T5"/>
              </a:cxn>
              <a:cxn ang="0">
                <a:pos x="T6" y="T7"/>
              </a:cxn>
              <a:cxn ang="0">
                <a:pos x="T8" y="T9"/>
              </a:cxn>
              <a:cxn ang="0">
                <a:pos x="T10" y="T11"/>
              </a:cxn>
            </a:cxnLst>
            <a:rect l="0" t="0" r="r" b="b"/>
            <a:pathLst>
              <a:path w="1933" h="1009">
                <a:moveTo>
                  <a:pt x="583" y="0"/>
                </a:moveTo>
                <a:lnTo>
                  <a:pt x="0" y="1009"/>
                </a:lnTo>
                <a:lnTo>
                  <a:pt x="1933" y="1009"/>
                </a:lnTo>
                <a:lnTo>
                  <a:pt x="1933" y="16"/>
                </a:lnTo>
                <a:lnTo>
                  <a:pt x="1923" y="0"/>
                </a:lnTo>
                <a:lnTo>
                  <a:pt x="583" y="0"/>
                </a:lnTo>
                <a:close/>
              </a:path>
            </a:pathLst>
          </a:custGeom>
          <a:solidFill>
            <a:srgbClr val="3B89C9"/>
          </a:solidFill>
          <a:ln>
            <a:noFill/>
          </a:ln>
        </p:spPr>
        <p:txBody>
          <a:bodyPr vert="horz" wrap="square" lIns="91412" tIns="45706" rIns="91412" bIns="45706" numCol="1" anchor="t" anchorCtr="0" compatLnSpc="1">
            <a:prstTxWarp prst="textNoShape">
              <a:avLst/>
            </a:prstTxWarp>
          </a:bodyPr>
          <a:lstStyle/>
          <a:p>
            <a:endParaRPr lang="es-CO" sz="1799"/>
          </a:p>
        </p:txBody>
      </p:sp>
      <p:sp>
        <p:nvSpPr>
          <p:cNvPr id="498" name="Freeform 3167"/>
          <p:cNvSpPr>
            <a:spLocks/>
          </p:cNvSpPr>
          <p:nvPr userDrawn="1"/>
        </p:nvSpPr>
        <p:spPr bwMode="auto">
          <a:xfrm>
            <a:off x="7789504" y="4429709"/>
            <a:ext cx="1354497" cy="704267"/>
          </a:xfrm>
          <a:custGeom>
            <a:avLst/>
            <a:gdLst>
              <a:gd name="T0" fmla="*/ 583 w 1933"/>
              <a:gd name="T1" fmla="*/ 0 h 1009"/>
              <a:gd name="T2" fmla="*/ 0 w 1933"/>
              <a:gd name="T3" fmla="*/ 1009 h 1009"/>
              <a:gd name="T4" fmla="*/ 1933 w 1933"/>
              <a:gd name="T5" fmla="*/ 1009 h 1009"/>
              <a:gd name="T6" fmla="*/ 1933 w 1933"/>
              <a:gd name="T7" fmla="*/ 16 h 1009"/>
              <a:gd name="T8" fmla="*/ 1923 w 1933"/>
              <a:gd name="T9" fmla="*/ 0 h 1009"/>
              <a:gd name="T10" fmla="*/ 583 w 1933"/>
              <a:gd name="T11" fmla="*/ 0 h 1009"/>
            </a:gdLst>
            <a:ahLst/>
            <a:cxnLst>
              <a:cxn ang="0">
                <a:pos x="T0" y="T1"/>
              </a:cxn>
              <a:cxn ang="0">
                <a:pos x="T2" y="T3"/>
              </a:cxn>
              <a:cxn ang="0">
                <a:pos x="T4" y="T5"/>
              </a:cxn>
              <a:cxn ang="0">
                <a:pos x="T6" y="T7"/>
              </a:cxn>
              <a:cxn ang="0">
                <a:pos x="T8" y="T9"/>
              </a:cxn>
              <a:cxn ang="0">
                <a:pos x="T10" y="T11"/>
              </a:cxn>
            </a:cxnLst>
            <a:rect l="0" t="0" r="r" b="b"/>
            <a:pathLst>
              <a:path w="1933" h="1009">
                <a:moveTo>
                  <a:pt x="583" y="0"/>
                </a:moveTo>
                <a:lnTo>
                  <a:pt x="0" y="1009"/>
                </a:lnTo>
                <a:lnTo>
                  <a:pt x="1933" y="1009"/>
                </a:lnTo>
                <a:lnTo>
                  <a:pt x="1933" y="16"/>
                </a:lnTo>
                <a:lnTo>
                  <a:pt x="1923" y="0"/>
                </a:lnTo>
                <a:lnTo>
                  <a:pt x="583" y="0"/>
                </a:lnTo>
                <a:close/>
              </a:path>
            </a:pathLst>
          </a:custGeom>
          <a:solidFill>
            <a:srgbClr val="27B3E9"/>
          </a:solidFill>
          <a:ln>
            <a:noFill/>
          </a:ln>
        </p:spPr>
        <p:txBody>
          <a:bodyPr vert="horz" wrap="square" lIns="91412" tIns="45706" rIns="91412" bIns="45706" numCol="1" anchor="t" anchorCtr="0" compatLnSpc="1">
            <a:prstTxWarp prst="textNoShape">
              <a:avLst/>
            </a:prstTxWarp>
          </a:bodyPr>
          <a:lstStyle/>
          <a:p>
            <a:endParaRPr lang="es-CO" sz="1799"/>
          </a:p>
        </p:txBody>
      </p:sp>
    </p:spTree>
    <p:extLst>
      <p:ext uri="{BB962C8B-B14F-4D97-AF65-F5344CB8AC3E}">
        <p14:creationId xmlns:p14="http://schemas.microsoft.com/office/powerpoint/2010/main" val="440107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ítulo y objetos">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bwMode="auto">
          <a:xfrm>
            <a:off x="8589963" y="4951501"/>
            <a:ext cx="495300"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b="1">
                <a:solidFill>
                  <a:schemeClr val="bg2">
                    <a:lumMod val="50000"/>
                  </a:schemeClr>
                </a:solidFill>
                <a:latin typeface="+mj-lt"/>
                <a:cs typeface="Arial" charset="0"/>
              </a:defRPr>
            </a:lvl1pPr>
          </a:lstStyle>
          <a:p>
            <a:pPr defTabSz="914103">
              <a:defRPr/>
            </a:pPr>
            <a:fld id="{D0AE95A2-70B1-4974-8E50-975CA7202948}" type="slidenum">
              <a:rPr lang="es-CO" altLang="es-CO" smtClean="0">
                <a:solidFill>
                  <a:srgbClr val="AA3E2A">
                    <a:lumMod val="50000"/>
                  </a:srgbClr>
                </a:solidFill>
              </a:rPr>
              <a:pPr defTabSz="914103">
                <a:defRPr/>
              </a:pPr>
              <a:t>‹Nº›</a:t>
            </a:fld>
            <a:endParaRPr lang="es-CO" altLang="es-CO" dirty="0">
              <a:solidFill>
                <a:srgbClr val="AA3E2A">
                  <a:lumMod val="50000"/>
                </a:srgbClr>
              </a:solidFill>
            </a:endParaRPr>
          </a:p>
        </p:txBody>
      </p:sp>
      <p:sp>
        <p:nvSpPr>
          <p:cNvPr id="397" name="Freeform 2536"/>
          <p:cNvSpPr>
            <a:spLocks/>
          </p:cNvSpPr>
          <p:nvPr userDrawn="1"/>
        </p:nvSpPr>
        <p:spPr bwMode="auto">
          <a:xfrm>
            <a:off x="4122001" y="4476294"/>
            <a:ext cx="431898" cy="261896"/>
          </a:xfrm>
          <a:custGeom>
            <a:avLst/>
            <a:gdLst>
              <a:gd name="T0" fmla="*/ 716 w 723"/>
              <a:gd name="T1" fmla="*/ 291 h 443"/>
              <a:gd name="T2" fmla="*/ 667 w 723"/>
              <a:gd name="T3" fmla="*/ 239 h 443"/>
              <a:gd name="T4" fmla="*/ 654 w 723"/>
              <a:gd name="T5" fmla="*/ 235 h 443"/>
              <a:gd name="T6" fmla="*/ 647 w 723"/>
              <a:gd name="T7" fmla="*/ 202 h 443"/>
              <a:gd name="T8" fmla="*/ 564 w 723"/>
              <a:gd name="T9" fmla="*/ 143 h 443"/>
              <a:gd name="T10" fmla="*/ 559 w 723"/>
              <a:gd name="T11" fmla="*/ 143 h 443"/>
              <a:gd name="T12" fmla="*/ 555 w 723"/>
              <a:gd name="T13" fmla="*/ 126 h 443"/>
              <a:gd name="T14" fmla="*/ 455 w 723"/>
              <a:gd name="T15" fmla="*/ 17 h 443"/>
              <a:gd name="T16" fmla="*/ 305 w 723"/>
              <a:gd name="T17" fmla="*/ 47 h 443"/>
              <a:gd name="T18" fmla="*/ 245 w 723"/>
              <a:gd name="T19" fmla="*/ 101 h 443"/>
              <a:gd name="T20" fmla="*/ 232 w 723"/>
              <a:gd name="T21" fmla="*/ 122 h 443"/>
              <a:gd name="T22" fmla="*/ 168 w 723"/>
              <a:gd name="T23" fmla="*/ 128 h 443"/>
              <a:gd name="T24" fmla="*/ 125 w 723"/>
              <a:gd name="T25" fmla="*/ 165 h 443"/>
              <a:gd name="T26" fmla="*/ 117 w 723"/>
              <a:gd name="T27" fmla="*/ 181 h 443"/>
              <a:gd name="T28" fmla="*/ 85 w 723"/>
              <a:gd name="T29" fmla="*/ 182 h 443"/>
              <a:gd name="T30" fmla="*/ 12 w 723"/>
              <a:gd name="T31" fmla="*/ 232 h 443"/>
              <a:gd name="T32" fmla="*/ 25 w 723"/>
              <a:gd name="T33" fmla="*/ 316 h 443"/>
              <a:gd name="T34" fmla="*/ 101 w 723"/>
              <a:gd name="T35" fmla="*/ 357 h 443"/>
              <a:gd name="T36" fmla="*/ 147 w 723"/>
              <a:gd name="T37" fmla="*/ 350 h 443"/>
              <a:gd name="T38" fmla="*/ 286 w 723"/>
              <a:gd name="T39" fmla="*/ 439 h 443"/>
              <a:gd name="T40" fmla="*/ 384 w 723"/>
              <a:gd name="T41" fmla="*/ 414 h 443"/>
              <a:gd name="T42" fmla="*/ 415 w 723"/>
              <a:gd name="T43" fmla="*/ 383 h 443"/>
              <a:gd name="T44" fmla="*/ 417 w 723"/>
              <a:gd name="T45" fmla="*/ 386 h 443"/>
              <a:gd name="T46" fmla="*/ 476 w 723"/>
              <a:gd name="T47" fmla="*/ 415 h 443"/>
              <a:gd name="T48" fmla="*/ 542 w 723"/>
              <a:gd name="T49" fmla="*/ 405 h 443"/>
              <a:gd name="T50" fmla="*/ 568 w 723"/>
              <a:gd name="T51" fmla="*/ 385 h 443"/>
              <a:gd name="T52" fmla="*/ 606 w 723"/>
              <a:gd name="T53" fmla="*/ 389 h 443"/>
              <a:gd name="T54" fmla="*/ 687 w 723"/>
              <a:gd name="T55" fmla="*/ 365 h 443"/>
              <a:gd name="T56" fmla="*/ 716 w 723"/>
              <a:gd name="T57" fmla="*/ 291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3" h="443">
                <a:moveTo>
                  <a:pt x="716" y="291"/>
                </a:moveTo>
                <a:cubicBezTo>
                  <a:pt x="710" y="266"/>
                  <a:pt x="691" y="247"/>
                  <a:pt x="667" y="239"/>
                </a:cubicBezTo>
                <a:cubicBezTo>
                  <a:pt x="663" y="237"/>
                  <a:pt x="659" y="236"/>
                  <a:pt x="654" y="235"/>
                </a:cubicBezTo>
                <a:cubicBezTo>
                  <a:pt x="653" y="224"/>
                  <a:pt x="651" y="212"/>
                  <a:pt x="647" y="202"/>
                </a:cubicBezTo>
                <a:cubicBezTo>
                  <a:pt x="633" y="168"/>
                  <a:pt x="600" y="145"/>
                  <a:pt x="564" y="143"/>
                </a:cubicBezTo>
                <a:cubicBezTo>
                  <a:pt x="562" y="143"/>
                  <a:pt x="561" y="143"/>
                  <a:pt x="559" y="143"/>
                </a:cubicBezTo>
                <a:cubicBezTo>
                  <a:pt x="558" y="136"/>
                  <a:pt x="556" y="130"/>
                  <a:pt x="555" y="126"/>
                </a:cubicBezTo>
                <a:cubicBezTo>
                  <a:pt x="539" y="79"/>
                  <a:pt x="504" y="33"/>
                  <a:pt x="455" y="17"/>
                </a:cubicBezTo>
                <a:cubicBezTo>
                  <a:pt x="403" y="0"/>
                  <a:pt x="350" y="18"/>
                  <a:pt x="305" y="47"/>
                </a:cubicBezTo>
                <a:cubicBezTo>
                  <a:pt x="283" y="62"/>
                  <a:pt x="261" y="80"/>
                  <a:pt x="245" y="101"/>
                </a:cubicBezTo>
                <a:cubicBezTo>
                  <a:pt x="241" y="107"/>
                  <a:pt x="236" y="114"/>
                  <a:pt x="232" y="122"/>
                </a:cubicBezTo>
                <a:cubicBezTo>
                  <a:pt x="211" y="115"/>
                  <a:pt x="188" y="118"/>
                  <a:pt x="168" y="128"/>
                </a:cubicBezTo>
                <a:cubicBezTo>
                  <a:pt x="151" y="136"/>
                  <a:pt x="135" y="149"/>
                  <a:pt x="125" y="165"/>
                </a:cubicBezTo>
                <a:cubicBezTo>
                  <a:pt x="122" y="170"/>
                  <a:pt x="119" y="175"/>
                  <a:pt x="117" y="181"/>
                </a:cubicBezTo>
                <a:cubicBezTo>
                  <a:pt x="106" y="180"/>
                  <a:pt x="96" y="180"/>
                  <a:pt x="85" y="182"/>
                </a:cubicBezTo>
                <a:cubicBezTo>
                  <a:pt x="55" y="187"/>
                  <a:pt x="25" y="203"/>
                  <a:pt x="12" y="232"/>
                </a:cubicBezTo>
                <a:cubicBezTo>
                  <a:pt x="0" y="260"/>
                  <a:pt x="7" y="293"/>
                  <a:pt x="25" y="316"/>
                </a:cubicBezTo>
                <a:cubicBezTo>
                  <a:pt x="43" y="340"/>
                  <a:pt x="72" y="355"/>
                  <a:pt x="101" y="357"/>
                </a:cubicBezTo>
                <a:cubicBezTo>
                  <a:pt x="116" y="358"/>
                  <a:pt x="133" y="356"/>
                  <a:pt x="147" y="350"/>
                </a:cubicBezTo>
                <a:cubicBezTo>
                  <a:pt x="176" y="399"/>
                  <a:pt x="229" y="434"/>
                  <a:pt x="286" y="439"/>
                </a:cubicBezTo>
                <a:cubicBezTo>
                  <a:pt x="321" y="443"/>
                  <a:pt x="355" y="434"/>
                  <a:pt x="384" y="414"/>
                </a:cubicBezTo>
                <a:cubicBezTo>
                  <a:pt x="396" y="406"/>
                  <a:pt x="406" y="395"/>
                  <a:pt x="415" y="383"/>
                </a:cubicBezTo>
                <a:cubicBezTo>
                  <a:pt x="416" y="384"/>
                  <a:pt x="417" y="385"/>
                  <a:pt x="417" y="386"/>
                </a:cubicBezTo>
                <a:cubicBezTo>
                  <a:pt x="434" y="401"/>
                  <a:pt x="455" y="411"/>
                  <a:pt x="476" y="415"/>
                </a:cubicBezTo>
                <a:cubicBezTo>
                  <a:pt x="498" y="419"/>
                  <a:pt x="523" y="415"/>
                  <a:pt x="542" y="405"/>
                </a:cubicBezTo>
                <a:cubicBezTo>
                  <a:pt x="551" y="400"/>
                  <a:pt x="560" y="393"/>
                  <a:pt x="568" y="385"/>
                </a:cubicBezTo>
                <a:cubicBezTo>
                  <a:pt x="580" y="388"/>
                  <a:pt x="593" y="389"/>
                  <a:pt x="606" y="389"/>
                </a:cubicBezTo>
                <a:cubicBezTo>
                  <a:pt x="635" y="389"/>
                  <a:pt x="665" y="385"/>
                  <a:pt x="687" y="365"/>
                </a:cubicBezTo>
                <a:cubicBezTo>
                  <a:pt x="708" y="347"/>
                  <a:pt x="723" y="319"/>
                  <a:pt x="716" y="291"/>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398" name="Freeform 2537"/>
          <p:cNvSpPr>
            <a:spLocks/>
          </p:cNvSpPr>
          <p:nvPr userDrawn="1"/>
        </p:nvSpPr>
        <p:spPr bwMode="auto">
          <a:xfrm>
            <a:off x="4180199" y="4732063"/>
            <a:ext cx="32163" cy="49010"/>
          </a:xfrm>
          <a:custGeom>
            <a:avLst/>
            <a:gdLst>
              <a:gd name="T0" fmla="*/ 53 w 54"/>
              <a:gd name="T1" fmla="*/ 49 h 84"/>
              <a:gd name="T2" fmla="*/ 52 w 54"/>
              <a:gd name="T3" fmla="*/ 37 h 84"/>
              <a:gd name="T4" fmla="*/ 47 w 54"/>
              <a:gd name="T5" fmla="*/ 15 h 84"/>
              <a:gd name="T6" fmla="*/ 41 w 54"/>
              <a:gd name="T7" fmla="*/ 7 h 84"/>
              <a:gd name="T8" fmla="*/ 26 w 54"/>
              <a:gd name="T9" fmla="*/ 0 h 84"/>
              <a:gd name="T10" fmla="*/ 10 w 54"/>
              <a:gd name="T11" fmla="*/ 9 h 84"/>
              <a:gd name="T12" fmla="*/ 2 w 54"/>
              <a:gd name="T13" fmla="*/ 22 h 84"/>
              <a:gd name="T14" fmla="*/ 0 w 54"/>
              <a:gd name="T15" fmla="*/ 39 h 84"/>
              <a:gd name="T16" fmla="*/ 0 w 54"/>
              <a:gd name="T17" fmla="*/ 51 h 84"/>
              <a:gd name="T18" fmla="*/ 1 w 54"/>
              <a:gd name="T19" fmla="*/ 62 h 84"/>
              <a:gd name="T20" fmla="*/ 10 w 54"/>
              <a:gd name="T21" fmla="*/ 76 h 84"/>
              <a:gd name="T22" fmla="*/ 31 w 54"/>
              <a:gd name="T23" fmla="*/ 83 h 84"/>
              <a:gd name="T24" fmla="*/ 48 w 54"/>
              <a:gd name="T25" fmla="*/ 71 h 84"/>
              <a:gd name="T26" fmla="*/ 54 w 54"/>
              <a:gd name="T27" fmla="*/ 55 h 84"/>
              <a:gd name="T28" fmla="*/ 53 w 54"/>
              <a:gd name="T29"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84">
                <a:moveTo>
                  <a:pt x="53" y="49"/>
                </a:moveTo>
                <a:cubicBezTo>
                  <a:pt x="53" y="45"/>
                  <a:pt x="53" y="41"/>
                  <a:pt x="52" y="37"/>
                </a:cubicBezTo>
                <a:cubicBezTo>
                  <a:pt x="52" y="30"/>
                  <a:pt x="50" y="21"/>
                  <a:pt x="47" y="15"/>
                </a:cubicBezTo>
                <a:cubicBezTo>
                  <a:pt x="45" y="12"/>
                  <a:pt x="43" y="9"/>
                  <a:pt x="41" y="7"/>
                </a:cubicBezTo>
                <a:cubicBezTo>
                  <a:pt x="37" y="3"/>
                  <a:pt x="32" y="1"/>
                  <a:pt x="26" y="0"/>
                </a:cubicBezTo>
                <a:cubicBezTo>
                  <a:pt x="18" y="0"/>
                  <a:pt x="14" y="4"/>
                  <a:pt x="10" y="9"/>
                </a:cubicBezTo>
                <a:cubicBezTo>
                  <a:pt x="6" y="13"/>
                  <a:pt x="4" y="17"/>
                  <a:pt x="2" y="22"/>
                </a:cubicBezTo>
                <a:cubicBezTo>
                  <a:pt x="1" y="28"/>
                  <a:pt x="0" y="33"/>
                  <a:pt x="0" y="39"/>
                </a:cubicBezTo>
                <a:cubicBezTo>
                  <a:pt x="0" y="43"/>
                  <a:pt x="0" y="47"/>
                  <a:pt x="0" y="51"/>
                </a:cubicBezTo>
                <a:cubicBezTo>
                  <a:pt x="0" y="55"/>
                  <a:pt x="0" y="59"/>
                  <a:pt x="1" y="62"/>
                </a:cubicBezTo>
                <a:cubicBezTo>
                  <a:pt x="3" y="68"/>
                  <a:pt x="7" y="72"/>
                  <a:pt x="10" y="76"/>
                </a:cubicBezTo>
                <a:cubicBezTo>
                  <a:pt x="15" y="82"/>
                  <a:pt x="23" y="84"/>
                  <a:pt x="31" y="83"/>
                </a:cubicBezTo>
                <a:cubicBezTo>
                  <a:pt x="38" y="82"/>
                  <a:pt x="45" y="78"/>
                  <a:pt x="48" y="71"/>
                </a:cubicBezTo>
                <a:cubicBezTo>
                  <a:pt x="51" y="66"/>
                  <a:pt x="54" y="61"/>
                  <a:pt x="54" y="55"/>
                </a:cubicBezTo>
                <a:cubicBezTo>
                  <a:pt x="54" y="53"/>
                  <a:pt x="53" y="51"/>
                  <a:pt x="53" y="49"/>
                </a:cubicBezTo>
                <a:close/>
              </a:path>
            </a:pathLst>
          </a:custGeom>
          <a:solidFill>
            <a:srgbClr val="90D2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399" name="Freeform 2538"/>
          <p:cNvSpPr>
            <a:spLocks/>
          </p:cNvSpPr>
          <p:nvPr userDrawn="1"/>
        </p:nvSpPr>
        <p:spPr bwMode="auto">
          <a:xfrm>
            <a:off x="4321103" y="4793325"/>
            <a:ext cx="32163" cy="50542"/>
          </a:xfrm>
          <a:custGeom>
            <a:avLst/>
            <a:gdLst>
              <a:gd name="T0" fmla="*/ 54 w 54"/>
              <a:gd name="T1" fmla="*/ 49 h 84"/>
              <a:gd name="T2" fmla="*/ 53 w 54"/>
              <a:gd name="T3" fmla="*/ 37 h 84"/>
              <a:gd name="T4" fmla="*/ 47 w 54"/>
              <a:gd name="T5" fmla="*/ 15 h 84"/>
              <a:gd name="T6" fmla="*/ 41 w 54"/>
              <a:gd name="T7" fmla="*/ 7 h 84"/>
              <a:gd name="T8" fmla="*/ 27 w 54"/>
              <a:gd name="T9" fmla="*/ 0 h 84"/>
              <a:gd name="T10" fmla="*/ 10 w 54"/>
              <a:gd name="T11" fmla="*/ 9 h 84"/>
              <a:gd name="T12" fmla="*/ 3 w 54"/>
              <a:gd name="T13" fmla="*/ 22 h 84"/>
              <a:gd name="T14" fmla="*/ 0 w 54"/>
              <a:gd name="T15" fmla="*/ 39 h 84"/>
              <a:gd name="T16" fmla="*/ 0 w 54"/>
              <a:gd name="T17" fmla="*/ 51 h 84"/>
              <a:gd name="T18" fmla="*/ 2 w 54"/>
              <a:gd name="T19" fmla="*/ 62 h 84"/>
              <a:gd name="T20" fmla="*/ 11 w 54"/>
              <a:gd name="T21" fmla="*/ 76 h 84"/>
              <a:gd name="T22" fmla="*/ 31 w 54"/>
              <a:gd name="T23" fmla="*/ 83 h 84"/>
              <a:gd name="T24" fmla="*/ 49 w 54"/>
              <a:gd name="T25" fmla="*/ 71 h 84"/>
              <a:gd name="T26" fmla="*/ 54 w 54"/>
              <a:gd name="T27" fmla="*/ 55 h 84"/>
              <a:gd name="T28" fmla="*/ 54 w 54"/>
              <a:gd name="T29"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84">
                <a:moveTo>
                  <a:pt x="54" y="49"/>
                </a:moveTo>
                <a:cubicBezTo>
                  <a:pt x="53" y="45"/>
                  <a:pt x="53" y="41"/>
                  <a:pt x="53" y="37"/>
                </a:cubicBezTo>
                <a:cubicBezTo>
                  <a:pt x="53" y="30"/>
                  <a:pt x="51" y="21"/>
                  <a:pt x="47" y="15"/>
                </a:cubicBezTo>
                <a:cubicBezTo>
                  <a:pt x="46" y="12"/>
                  <a:pt x="43" y="9"/>
                  <a:pt x="41" y="7"/>
                </a:cubicBezTo>
                <a:cubicBezTo>
                  <a:pt x="38" y="3"/>
                  <a:pt x="32" y="1"/>
                  <a:pt x="27" y="0"/>
                </a:cubicBezTo>
                <a:cubicBezTo>
                  <a:pt x="19" y="0"/>
                  <a:pt x="15" y="4"/>
                  <a:pt x="10" y="9"/>
                </a:cubicBezTo>
                <a:cubicBezTo>
                  <a:pt x="7" y="13"/>
                  <a:pt x="5" y="17"/>
                  <a:pt x="3" y="22"/>
                </a:cubicBezTo>
                <a:cubicBezTo>
                  <a:pt x="1" y="28"/>
                  <a:pt x="0" y="33"/>
                  <a:pt x="0" y="39"/>
                </a:cubicBezTo>
                <a:cubicBezTo>
                  <a:pt x="0" y="43"/>
                  <a:pt x="0" y="47"/>
                  <a:pt x="0" y="51"/>
                </a:cubicBezTo>
                <a:cubicBezTo>
                  <a:pt x="1" y="55"/>
                  <a:pt x="1" y="58"/>
                  <a:pt x="2" y="62"/>
                </a:cubicBezTo>
                <a:cubicBezTo>
                  <a:pt x="3" y="68"/>
                  <a:pt x="7" y="72"/>
                  <a:pt x="11" y="76"/>
                </a:cubicBezTo>
                <a:cubicBezTo>
                  <a:pt x="16" y="82"/>
                  <a:pt x="24" y="84"/>
                  <a:pt x="31" y="83"/>
                </a:cubicBezTo>
                <a:cubicBezTo>
                  <a:pt x="39" y="82"/>
                  <a:pt x="45" y="78"/>
                  <a:pt x="49" y="71"/>
                </a:cubicBezTo>
                <a:cubicBezTo>
                  <a:pt x="52" y="66"/>
                  <a:pt x="54" y="61"/>
                  <a:pt x="54" y="55"/>
                </a:cubicBezTo>
                <a:cubicBezTo>
                  <a:pt x="54" y="53"/>
                  <a:pt x="54" y="51"/>
                  <a:pt x="54" y="49"/>
                </a:cubicBezTo>
                <a:close/>
              </a:path>
            </a:pathLst>
          </a:custGeom>
          <a:solidFill>
            <a:srgbClr val="90D2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00" name="Freeform 2539"/>
          <p:cNvSpPr>
            <a:spLocks/>
          </p:cNvSpPr>
          <p:nvPr userDrawn="1"/>
        </p:nvSpPr>
        <p:spPr bwMode="auto">
          <a:xfrm>
            <a:off x="4442096" y="4793325"/>
            <a:ext cx="32163" cy="50542"/>
          </a:xfrm>
          <a:custGeom>
            <a:avLst/>
            <a:gdLst>
              <a:gd name="T0" fmla="*/ 54 w 54"/>
              <a:gd name="T1" fmla="*/ 49 h 84"/>
              <a:gd name="T2" fmla="*/ 53 w 54"/>
              <a:gd name="T3" fmla="*/ 37 h 84"/>
              <a:gd name="T4" fmla="*/ 47 w 54"/>
              <a:gd name="T5" fmla="*/ 15 h 84"/>
              <a:gd name="T6" fmla="*/ 41 w 54"/>
              <a:gd name="T7" fmla="*/ 7 h 84"/>
              <a:gd name="T8" fmla="*/ 27 w 54"/>
              <a:gd name="T9" fmla="*/ 1 h 84"/>
              <a:gd name="T10" fmla="*/ 11 w 54"/>
              <a:gd name="T11" fmla="*/ 9 h 84"/>
              <a:gd name="T12" fmla="*/ 3 w 54"/>
              <a:gd name="T13" fmla="*/ 23 h 84"/>
              <a:gd name="T14" fmla="*/ 0 w 54"/>
              <a:gd name="T15" fmla="*/ 40 h 84"/>
              <a:gd name="T16" fmla="*/ 1 w 54"/>
              <a:gd name="T17" fmla="*/ 51 h 84"/>
              <a:gd name="T18" fmla="*/ 2 w 54"/>
              <a:gd name="T19" fmla="*/ 62 h 84"/>
              <a:gd name="T20" fmla="*/ 11 w 54"/>
              <a:gd name="T21" fmla="*/ 77 h 84"/>
              <a:gd name="T22" fmla="*/ 31 w 54"/>
              <a:gd name="T23" fmla="*/ 83 h 84"/>
              <a:gd name="T24" fmla="*/ 49 w 54"/>
              <a:gd name="T25" fmla="*/ 72 h 84"/>
              <a:gd name="T26" fmla="*/ 54 w 54"/>
              <a:gd name="T27" fmla="*/ 55 h 84"/>
              <a:gd name="T28" fmla="*/ 54 w 54"/>
              <a:gd name="T29"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84">
                <a:moveTo>
                  <a:pt x="54" y="49"/>
                </a:moveTo>
                <a:cubicBezTo>
                  <a:pt x="53" y="45"/>
                  <a:pt x="53" y="41"/>
                  <a:pt x="53" y="37"/>
                </a:cubicBezTo>
                <a:cubicBezTo>
                  <a:pt x="53" y="30"/>
                  <a:pt x="51" y="21"/>
                  <a:pt x="47" y="15"/>
                </a:cubicBezTo>
                <a:cubicBezTo>
                  <a:pt x="46" y="12"/>
                  <a:pt x="43" y="10"/>
                  <a:pt x="41" y="7"/>
                </a:cubicBezTo>
                <a:cubicBezTo>
                  <a:pt x="38" y="3"/>
                  <a:pt x="32" y="1"/>
                  <a:pt x="27" y="1"/>
                </a:cubicBezTo>
                <a:cubicBezTo>
                  <a:pt x="19" y="0"/>
                  <a:pt x="15" y="5"/>
                  <a:pt x="11" y="9"/>
                </a:cubicBezTo>
                <a:cubicBezTo>
                  <a:pt x="7" y="13"/>
                  <a:pt x="5" y="17"/>
                  <a:pt x="3" y="23"/>
                </a:cubicBezTo>
                <a:cubicBezTo>
                  <a:pt x="1" y="28"/>
                  <a:pt x="0" y="34"/>
                  <a:pt x="0" y="40"/>
                </a:cubicBezTo>
                <a:cubicBezTo>
                  <a:pt x="0" y="43"/>
                  <a:pt x="0" y="47"/>
                  <a:pt x="1" y="51"/>
                </a:cubicBezTo>
                <a:cubicBezTo>
                  <a:pt x="1" y="55"/>
                  <a:pt x="1" y="59"/>
                  <a:pt x="2" y="62"/>
                </a:cubicBezTo>
                <a:cubicBezTo>
                  <a:pt x="3" y="68"/>
                  <a:pt x="7" y="72"/>
                  <a:pt x="11" y="77"/>
                </a:cubicBezTo>
                <a:cubicBezTo>
                  <a:pt x="16" y="82"/>
                  <a:pt x="24" y="84"/>
                  <a:pt x="31" y="83"/>
                </a:cubicBezTo>
                <a:cubicBezTo>
                  <a:pt x="39" y="82"/>
                  <a:pt x="45" y="78"/>
                  <a:pt x="49" y="72"/>
                </a:cubicBezTo>
                <a:cubicBezTo>
                  <a:pt x="52" y="67"/>
                  <a:pt x="54" y="61"/>
                  <a:pt x="54" y="55"/>
                </a:cubicBezTo>
                <a:cubicBezTo>
                  <a:pt x="54" y="53"/>
                  <a:pt x="54" y="51"/>
                  <a:pt x="54" y="49"/>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01" name="Freeform 2540"/>
          <p:cNvSpPr>
            <a:spLocks/>
          </p:cNvSpPr>
          <p:nvPr userDrawn="1"/>
        </p:nvSpPr>
        <p:spPr bwMode="auto">
          <a:xfrm>
            <a:off x="4481915" y="4742784"/>
            <a:ext cx="32163" cy="50542"/>
          </a:xfrm>
          <a:custGeom>
            <a:avLst/>
            <a:gdLst>
              <a:gd name="T0" fmla="*/ 53 w 54"/>
              <a:gd name="T1" fmla="*/ 49 h 84"/>
              <a:gd name="T2" fmla="*/ 53 w 54"/>
              <a:gd name="T3" fmla="*/ 37 h 84"/>
              <a:gd name="T4" fmla="*/ 47 w 54"/>
              <a:gd name="T5" fmla="*/ 15 h 84"/>
              <a:gd name="T6" fmla="*/ 41 w 54"/>
              <a:gd name="T7" fmla="*/ 7 h 84"/>
              <a:gd name="T8" fmla="*/ 27 w 54"/>
              <a:gd name="T9" fmla="*/ 1 h 84"/>
              <a:gd name="T10" fmla="*/ 10 w 54"/>
              <a:gd name="T11" fmla="*/ 9 h 84"/>
              <a:gd name="T12" fmla="*/ 3 w 54"/>
              <a:gd name="T13" fmla="*/ 23 h 84"/>
              <a:gd name="T14" fmla="*/ 0 w 54"/>
              <a:gd name="T15" fmla="*/ 40 h 84"/>
              <a:gd name="T16" fmla="*/ 0 w 54"/>
              <a:gd name="T17" fmla="*/ 51 h 84"/>
              <a:gd name="T18" fmla="*/ 2 w 54"/>
              <a:gd name="T19" fmla="*/ 63 h 84"/>
              <a:gd name="T20" fmla="*/ 11 w 54"/>
              <a:gd name="T21" fmla="*/ 77 h 84"/>
              <a:gd name="T22" fmla="*/ 31 w 54"/>
              <a:gd name="T23" fmla="*/ 83 h 84"/>
              <a:gd name="T24" fmla="*/ 49 w 54"/>
              <a:gd name="T25" fmla="*/ 72 h 84"/>
              <a:gd name="T26" fmla="*/ 54 w 54"/>
              <a:gd name="T27" fmla="*/ 55 h 84"/>
              <a:gd name="T28" fmla="*/ 53 w 54"/>
              <a:gd name="T29"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84">
                <a:moveTo>
                  <a:pt x="53" y="49"/>
                </a:moveTo>
                <a:cubicBezTo>
                  <a:pt x="53" y="45"/>
                  <a:pt x="53" y="41"/>
                  <a:pt x="53" y="37"/>
                </a:cubicBezTo>
                <a:cubicBezTo>
                  <a:pt x="52" y="30"/>
                  <a:pt x="50" y="21"/>
                  <a:pt x="47" y="15"/>
                </a:cubicBezTo>
                <a:cubicBezTo>
                  <a:pt x="45" y="12"/>
                  <a:pt x="43" y="10"/>
                  <a:pt x="41" y="7"/>
                </a:cubicBezTo>
                <a:cubicBezTo>
                  <a:pt x="37" y="3"/>
                  <a:pt x="32" y="1"/>
                  <a:pt x="27" y="1"/>
                </a:cubicBezTo>
                <a:cubicBezTo>
                  <a:pt x="19" y="0"/>
                  <a:pt x="15" y="5"/>
                  <a:pt x="10" y="9"/>
                </a:cubicBezTo>
                <a:cubicBezTo>
                  <a:pt x="7" y="13"/>
                  <a:pt x="4" y="17"/>
                  <a:pt x="3" y="23"/>
                </a:cubicBezTo>
                <a:cubicBezTo>
                  <a:pt x="1" y="28"/>
                  <a:pt x="0" y="34"/>
                  <a:pt x="0" y="40"/>
                </a:cubicBezTo>
                <a:cubicBezTo>
                  <a:pt x="0" y="44"/>
                  <a:pt x="0" y="47"/>
                  <a:pt x="0" y="51"/>
                </a:cubicBezTo>
                <a:cubicBezTo>
                  <a:pt x="0" y="55"/>
                  <a:pt x="1" y="59"/>
                  <a:pt x="2" y="63"/>
                </a:cubicBezTo>
                <a:cubicBezTo>
                  <a:pt x="3" y="68"/>
                  <a:pt x="7" y="72"/>
                  <a:pt x="11" y="77"/>
                </a:cubicBezTo>
                <a:cubicBezTo>
                  <a:pt x="15" y="83"/>
                  <a:pt x="24" y="84"/>
                  <a:pt x="31" y="83"/>
                </a:cubicBezTo>
                <a:cubicBezTo>
                  <a:pt x="38" y="82"/>
                  <a:pt x="45" y="79"/>
                  <a:pt x="49" y="72"/>
                </a:cubicBezTo>
                <a:cubicBezTo>
                  <a:pt x="52" y="67"/>
                  <a:pt x="54" y="62"/>
                  <a:pt x="54" y="55"/>
                </a:cubicBezTo>
                <a:cubicBezTo>
                  <a:pt x="54" y="53"/>
                  <a:pt x="54" y="51"/>
                  <a:pt x="53" y="49"/>
                </a:cubicBezTo>
                <a:close/>
              </a:path>
            </a:pathLst>
          </a:custGeom>
          <a:solidFill>
            <a:srgbClr val="90D2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02" name="Freeform 2541"/>
          <p:cNvSpPr>
            <a:spLocks/>
          </p:cNvSpPr>
          <p:nvPr userDrawn="1"/>
        </p:nvSpPr>
        <p:spPr bwMode="auto">
          <a:xfrm>
            <a:off x="4373176" y="4738189"/>
            <a:ext cx="32163" cy="49010"/>
          </a:xfrm>
          <a:custGeom>
            <a:avLst/>
            <a:gdLst>
              <a:gd name="T0" fmla="*/ 53 w 54"/>
              <a:gd name="T1" fmla="*/ 48 h 84"/>
              <a:gd name="T2" fmla="*/ 52 w 54"/>
              <a:gd name="T3" fmla="*/ 36 h 84"/>
              <a:gd name="T4" fmla="*/ 47 w 54"/>
              <a:gd name="T5" fmla="*/ 14 h 84"/>
              <a:gd name="T6" fmla="*/ 41 w 54"/>
              <a:gd name="T7" fmla="*/ 7 h 84"/>
              <a:gd name="T8" fmla="*/ 27 w 54"/>
              <a:gd name="T9" fmla="*/ 0 h 84"/>
              <a:gd name="T10" fmla="*/ 10 w 54"/>
              <a:gd name="T11" fmla="*/ 9 h 84"/>
              <a:gd name="T12" fmla="*/ 2 w 54"/>
              <a:gd name="T13" fmla="*/ 22 h 84"/>
              <a:gd name="T14" fmla="*/ 0 w 54"/>
              <a:gd name="T15" fmla="*/ 39 h 84"/>
              <a:gd name="T16" fmla="*/ 0 w 54"/>
              <a:gd name="T17" fmla="*/ 51 h 84"/>
              <a:gd name="T18" fmla="*/ 1 w 54"/>
              <a:gd name="T19" fmla="*/ 62 h 84"/>
              <a:gd name="T20" fmla="*/ 10 w 54"/>
              <a:gd name="T21" fmla="*/ 76 h 84"/>
              <a:gd name="T22" fmla="*/ 31 w 54"/>
              <a:gd name="T23" fmla="*/ 83 h 84"/>
              <a:gd name="T24" fmla="*/ 48 w 54"/>
              <a:gd name="T25" fmla="*/ 71 h 84"/>
              <a:gd name="T26" fmla="*/ 54 w 54"/>
              <a:gd name="T27" fmla="*/ 55 h 84"/>
              <a:gd name="T28" fmla="*/ 53 w 54"/>
              <a:gd name="T29"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84">
                <a:moveTo>
                  <a:pt x="53" y="48"/>
                </a:moveTo>
                <a:cubicBezTo>
                  <a:pt x="53" y="44"/>
                  <a:pt x="53" y="40"/>
                  <a:pt x="52" y="36"/>
                </a:cubicBezTo>
                <a:cubicBezTo>
                  <a:pt x="52" y="29"/>
                  <a:pt x="50" y="20"/>
                  <a:pt x="47" y="14"/>
                </a:cubicBezTo>
                <a:cubicBezTo>
                  <a:pt x="45" y="12"/>
                  <a:pt x="43" y="9"/>
                  <a:pt x="41" y="7"/>
                </a:cubicBezTo>
                <a:cubicBezTo>
                  <a:pt x="37" y="2"/>
                  <a:pt x="32" y="0"/>
                  <a:pt x="27" y="0"/>
                </a:cubicBezTo>
                <a:cubicBezTo>
                  <a:pt x="18" y="0"/>
                  <a:pt x="14" y="4"/>
                  <a:pt x="10" y="9"/>
                </a:cubicBezTo>
                <a:cubicBezTo>
                  <a:pt x="6" y="13"/>
                  <a:pt x="4" y="17"/>
                  <a:pt x="2" y="22"/>
                </a:cubicBezTo>
                <a:cubicBezTo>
                  <a:pt x="1" y="27"/>
                  <a:pt x="0" y="33"/>
                  <a:pt x="0" y="39"/>
                </a:cubicBezTo>
                <a:cubicBezTo>
                  <a:pt x="0" y="43"/>
                  <a:pt x="0" y="47"/>
                  <a:pt x="0" y="51"/>
                </a:cubicBezTo>
                <a:cubicBezTo>
                  <a:pt x="0" y="54"/>
                  <a:pt x="0" y="58"/>
                  <a:pt x="1" y="62"/>
                </a:cubicBezTo>
                <a:cubicBezTo>
                  <a:pt x="3" y="68"/>
                  <a:pt x="7" y="72"/>
                  <a:pt x="10" y="76"/>
                </a:cubicBezTo>
                <a:cubicBezTo>
                  <a:pt x="15" y="82"/>
                  <a:pt x="24" y="84"/>
                  <a:pt x="31" y="83"/>
                </a:cubicBezTo>
                <a:cubicBezTo>
                  <a:pt x="38" y="82"/>
                  <a:pt x="45" y="78"/>
                  <a:pt x="48" y="71"/>
                </a:cubicBezTo>
                <a:cubicBezTo>
                  <a:pt x="51" y="66"/>
                  <a:pt x="54" y="61"/>
                  <a:pt x="54" y="55"/>
                </a:cubicBezTo>
                <a:cubicBezTo>
                  <a:pt x="54" y="53"/>
                  <a:pt x="53" y="51"/>
                  <a:pt x="53" y="48"/>
                </a:cubicBezTo>
                <a:close/>
              </a:path>
            </a:pathLst>
          </a:custGeom>
          <a:solidFill>
            <a:srgbClr val="00A6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03" name="Freeform 2542"/>
          <p:cNvSpPr>
            <a:spLocks/>
          </p:cNvSpPr>
          <p:nvPr userDrawn="1"/>
        </p:nvSpPr>
        <p:spPr bwMode="auto">
          <a:xfrm>
            <a:off x="4386959" y="4856118"/>
            <a:ext cx="32163" cy="50542"/>
          </a:xfrm>
          <a:custGeom>
            <a:avLst/>
            <a:gdLst>
              <a:gd name="T0" fmla="*/ 54 w 54"/>
              <a:gd name="T1" fmla="*/ 49 h 84"/>
              <a:gd name="T2" fmla="*/ 53 w 54"/>
              <a:gd name="T3" fmla="*/ 36 h 84"/>
              <a:gd name="T4" fmla="*/ 47 w 54"/>
              <a:gd name="T5" fmla="*/ 14 h 84"/>
              <a:gd name="T6" fmla="*/ 41 w 54"/>
              <a:gd name="T7" fmla="*/ 7 h 84"/>
              <a:gd name="T8" fmla="*/ 27 w 54"/>
              <a:gd name="T9" fmla="*/ 0 h 84"/>
              <a:gd name="T10" fmla="*/ 10 w 54"/>
              <a:gd name="T11" fmla="*/ 9 h 84"/>
              <a:gd name="T12" fmla="*/ 3 w 54"/>
              <a:gd name="T13" fmla="*/ 22 h 84"/>
              <a:gd name="T14" fmla="*/ 0 w 54"/>
              <a:gd name="T15" fmla="*/ 39 h 84"/>
              <a:gd name="T16" fmla="*/ 0 w 54"/>
              <a:gd name="T17" fmla="*/ 51 h 84"/>
              <a:gd name="T18" fmla="*/ 2 w 54"/>
              <a:gd name="T19" fmla="*/ 62 h 84"/>
              <a:gd name="T20" fmla="*/ 11 w 54"/>
              <a:gd name="T21" fmla="*/ 76 h 84"/>
              <a:gd name="T22" fmla="*/ 31 w 54"/>
              <a:gd name="T23" fmla="*/ 83 h 84"/>
              <a:gd name="T24" fmla="*/ 49 w 54"/>
              <a:gd name="T25" fmla="*/ 71 h 84"/>
              <a:gd name="T26" fmla="*/ 54 w 54"/>
              <a:gd name="T27" fmla="*/ 55 h 84"/>
              <a:gd name="T28" fmla="*/ 54 w 54"/>
              <a:gd name="T29"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84">
                <a:moveTo>
                  <a:pt x="54" y="49"/>
                </a:moveTo>
                <a:cubicBezTo>
                  <a:pt x="53" y="44"/>
                  <a:pt x="53" y="40"/>
                  <a:pt x="53" y="36"/>
                </a:cubicBezTo>
                <a:cubicBezTo>
                  <a:pt x="52" y="30"/>
                  <a:pt x="51" y="21"/>
                  <a:pt x="47" y="14"/>
                </a:cubicBezTo>
                <a:cubicBezTo>
                  <a:pt x="45" y="12"/>
                  <a:pt x="43" y="9"/>
                  <a:pt x="41" y="7"/>
                </a:cubicBezTo>
                <a:cubicBezTo>
                  <a:pt x="37" y="2"/>
                  <a:pt x="32" y="0"/>
                  <a:pt x="27" y="0"/>
                </a:cubicBezTo>
                <a:cubicBezTo>
                  <a:pt x="19" y="0"/>
                  <a:pt x="15" y="4"/>
                  <a:pt x="10" y="9"/>
                </a:cubicBezTo>
                <a:cubicBezTo>
                  <a:pt x="7" y="13"/>
                  <a:pt x="4" y="17"/>
                  <a:pt x="3" y="22"/>
                </a:cubicBezTo>
                <a:cubicBezTo>
                  <a:pt x="1" y="28"/>
                  <a:pt x="0" y="33"/>
                  <a:pt x="0" y="39"/>
                </a:cubicBezTo>
                <a:cubicBezTo>
                  <a:pt x="0" y="43"/>
                  <a:pt x="0" y="47"/>
                  <a:pt x="0" y="51"/>
                </a:cubicBezTo>
                <a:cubicBezTo>
                  <a:pt x="0" y="54"/>
                  <a:pt x="1" y="58"/>
                  <a:pt x="2" y="62"/>
                </a:cubicBezTo>
                <a:cubicBezTo>
                  <a:pt x="3" y="68"/>
                  <a:pt x="7" y="72"/>
                  <a:pt x="11" y="76"/>
                </a:cubicBezTo>
                <a:cubicBezTo>
                  <a:pt x="16" y="82"/>
                  <a:pt x="24" y="84"/>
                  <a:pt x="31" y="83"/>
                </a:cubicBezTo>
                <a:cubicBezTo>
                  <a:pt x="38" y="82"/>
                  <a:pt x="45" y="78"/>
                  <a:pt x="49" y="71"/>
                </a:cubicBezTo>
                <a:cubicBezTo>
                  <a:pt x="52" y="66"/>
                  <a:pt x="54" y="61"/>
                  <a:pt x="54" y="55"/>
                </a:cubicBezTo>
                <a:cubicBezTo>
                  <a:pt x="54" y="53"/>
                  <a:pt x="54" y="51"/>
                  <a:pt x="54" y="49"/>
                </a:cubicBezTo>
                <a:close/>
              </a:path>
            </a:pathLst>
          </a:custGeom>
          <a:solidFill>
            <a:srgbClr val="00A6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04" name="Freeform 2543"/>
          <p:cNvSpPr>
            <a:spLocks/>
          </p:cNvSpPr>
          <p:nvPr userDrawn="1"/>
        </p:nvSpPr>
        <p:spPr bwMode="auto">
          <a:xfrm>
            <a:off x="4226147" y="4791793"/>
            <a:ext cx="32163" cy="49010"/>
          </a:xfrm>
          <a:custGeom>
            <a:avLst/>
            <a:gdLst>
              <a:gd name="T0" fmla="*/ 53 w 54"/>
              <a:gd name="T1" fmla="*/ 49 h 84"/>
              <a:gd name="T2" fmla="*/ 53 w 54"/>
              <a:gd name="T3" fmla="*/ 37 h 84"/>
              <a:gd name="T4" fmla="*/ 47 w 54"/>
              <a:gd name="T5" fmla="*/ 15 h 84"/>
              <a:gd name="T6" fmla="*/ 41 w 54"/>
              <a:gd name="T7" fmla="*/ 7 h 84"/>
              <a:gd name="T8" fmla="*/ 27 w 54"/>
              <a:gd name="T9" fmla="*/ 0 h 84"/>
              <a:gd name="T10" fmla="*/ 10 w 54"/>
              <a:gd name="T11" fmla="*/ 9 h 84"/>
              <a:gd name="T12" fmla="*/ 3 w 54"/>
              <a:gd name="T13" fmla="*/ 22 h 84"/>
              <a:gd name="T14" fmla="*/ 0 w 54"/>
              <a:gd name="T15" fmla="*/ 39 h 84"/>
              <a:gd name="T16" fmla="*/ 0 w 54"/>
              <a:gd name="T17" fmla="*/ 51 h 84"/>
              <a:gd name="T18" fmla="*/ 1 w 54"/>
              <a:gd name="T19" fmla="*/ 62 h 84"/>
              <a:gd name="T20" fmla="*/ 10 w 54"/>
              <a:gd name="T21" fmla="*/ 76 h 84"/>
              <a:gd name="T22" fmla="*/ 31 w 54"/>
              <a:gd name="T23" fmla="*/ 83 h 84"/>
              <a:gd name="T24" fmla="*/ 49 w 54"/>
              <a:gd name="T25" fmla="*/ 71 h 84"/>
              <a:gd name="T26" fmla="*/ 54 w 54"/>
              <a:gd name="T27" fmla="*/ 55 h 84"/>
              <a:gd name="T28" fmla="*/ 53 w 54"/>
              <a:gd name="T29"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84">
                <a:moveTo>
                  <a:pt x="53" y="49"/>
                </a:moveTo>
                <a:cubicBezTo>
                  <a:pt x="53" y="45"/>
                  <a:pt x="53" y="41"/>
                  <a:pt x="53" y="37"/>
                </a:cubicBezTo>
                <a:cubicBezTo>
                  <a:pt x="52" y="30"/>
                  <a:pt x="50" y="21"/>
                  <a:pt x="47" y="15"/>
                </a:cubicBezTo>
                <a:cubicBezTo>
                  <a:pt x="45" y="12"/>
                  <a:pt x="43" y="9"/>
                  <a:pt x="41" y="7"/>
                </a:cubicBezTo>
                <a:cubicBezTo>
                  <a:pt x="37" y="3"/>
                  <a:pt x="32" y="1"/>
                  <a:pt x="27" y="0"/>
                </a:cubicBezTo>
                <a:cubicBezTo>
                  <a:pt x="19" y="0"/>
                  <a:pt x="14" y="4"/>
                  <a:pt x="10" y="9"/>
                </a:cubicBezTo>
                <a:cubicBezTo>
                  <a:pt x="7" y="13"/>
                  <a:pt x="4" y="17"/>
                  <a:pt x="3" y="22"/>
                </a:cubicBezTo>
                <a:cubicBezTo>
                  <a:pt x="1" y="28"/>
                  <a:pt x="0" y="33"/>
                  <a:pt x="0" y="39"/>
                </a:cubicBezTo>
                <a:cubicBezTo>
                  <a:pt x="0" y="43"/>
                  <a:pt x="0" y="47"/>
                  <a:pt x="0" y="51"/>
                </a:cubicBezTo>
                <a:cubicBezTo>
                  <a:pt x="0" y="55"/>
                  <a:pt x="0" y="58"/>
                  <a:pt x="1" y="62"/>
                </a:cubicBezTo>
                <a:cubicBezTo>
                  <a:pt x="3" y="68"/>
                  <a:pt x="7" y="72"/>
                  <a:pt x="10" y="76"/>
                </a:cubicBezTo>
                <a:cubicBezTo>
                  <a:pt x="15" y="82"/>
                  <a:pt x="24" y="84"/>
                  <a:pt x="31" y="83"/>
                </a:cubicBezTo>
                <a:cubicBezTo>
                  <a:pt x="38" y="82"/>
                  <a:pt x="45" y="78"/>
                  <a:pt x="49" y="71"/>
                </a:cubicBezTo>
                <a:cubicBezTo>
                  <a:pt x="51" y="66"/>
                  <a:pt x="54" y="61"/>
                  <a:pt x="54" y="55"/>
                </a:cubicBezTo>
                <a:cubicBezTo>
                  <a:pt x="54" y="53"/>
                  <a:pt x="54" y="51"/>
                  <a:pt x="53" y="49"/>
                </a:cubicBezTo>
                <a:close/>
              </a:path>
            </a:pathLst>
          </a:custGeom>
          <a:solidFill>
            <a:srgbClr val="00A6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05" name="Freeform 2544"/>
          <p:cNvSpPr>
            <a:spLocks/>
          </p:cNvSpPr>
          <p:nvPr userDrawn="1"/>
        </p:nvSpPr>
        <p:spPr bwMode="auto">
          <a:xfrm>
            <a:off x="4285877" y="4859181"/>
            <a:ext cx="32163" cy="49010"/>
          </a:xfrm>
          <a:custGeom>
            <a:avLst/>
            <a:gdLst>
              <a:gd name="T0" fmla="*/ 53 w 54"/>
              <a:gd name="T1" fmla="*/ 48 h 84"/>
              <a:gd name="T2" fmla="*/ 53 w 54"/>
              <a:gd name="T3" fmla="*/ 36 h 84"/>
              <a:gd name="T4" fmla="*/ 47 w 54"/>
              <a:gd name="T5" fmla="*/ 14 h 84"/>
              <a:gd name="T6" fmla="*/ 41 w 54"/>
              <a:gd name="T7" fmla="*/ 7 h 84"/>
              <a:gd name="T8" fmla="*/ 27 w 54"/>
              <a:gd name="T9" fmla="*/ 0 h 84"/>
              <a:gd name="T10" fmla="*/ 10 w 54"/>
              <a:gd name="T11" fmla="*/ 9 h 84"/>
              <a:gd name="T12" fmla="*/ 2 w 54"/>
              <a:gd name="T13" fmla="*/ 22 h 84"/>
              <a:gd name="T14" fmla="*/ 0 w 54"/>
              <a:gd name="T15" fmla="*/ 39 h 84"/>
              <a:gd name="T16" fmla="*/ 0 w 54"/>
              <a:gd name="T17" fmla="*/ 51 h 84"/>
              <a:gd name="T18" fmla="*/ 1 w 54"/>
              <a:gd name="T19" fmla="*/ 62 h 84"/>
              <a:gd name="T20" fmla="*/ 10 w 54"/>
              <a:gd name="T21" fmla="*/ 76 h 84"/>
              <a:gd name="T22" fmla="*/ 31 w 54"/>
              <a:gd name="T23" fmla="*/ 83 h 84"/>
              <a:gd name="T24" fmla="*/ 48 w 54"/>
              <a:gd name="T25" fmla="*/ 71 h 84"/>
              <a:gd name="T26" fmla="*/ 54 w 54"/>
              <a:gd name="T27" fmla="*/ 55 h 84"/>
              <a:gd name="T28" fmla="*/ 53 w 54"/>
              <a:gd name="T29"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84">
                <a:moveTo>
                  <a:pt x="53" y="48"/>
                </a:moveTo>
                <a:cubicBezTo>
                  <a:pt x="53" y="44"/>
                  <a:pt x="53" y="40"/>
                  <a:pt x="53" y="36"/>
                </a:cubicBezTo>
                <a:cubicBezTo>
                  <a:pt x="52" y="29"/>
                  <a:pt x="50" y="20"/>
                  <a:pt x="47" y="14"/>
                </a:cubicBezTo>
                <a:cubicBezTo>
                  <a:pt x="45" y="12"/>
                  <a:pt x="43" y="9"/>
                  <a:pt x="41" y="7"/>
                </a:cubicBezTo>
                <a:cubicBezTo>
                  <a:pt x="37" y="2"/>
                  <a:pt x="32" y="0"/>
                  <a:pt x="27" y="0"/>
                </a:cubicBezTo>
                <a:cubicBezTo>
                  <a:pt x="18" y="0"/>
                  <a:pt x="14" y="4"/>
                  <a:pt x="10" y="9"/>
                </a:cubicBezTo>
                <a:cubicBezTo>
                  <a:pt x="6" y="13"/>
                  <a:pt x="4" y="17"/>
                  <a:pt x="2" y="22"/>
                </a:cubicBezTo>
                <a:cubicBezTo>
                  <a:pt x="1" y="28"/>
                  <a:pt x="0" y="33"/>
                  <a:pt x="0" y="39"/>
                </a:cubicBezTo>
                <a:cubicBezTo>
                  <a:pt x="0" y="43"/>
                  <a:pt x="0" y="47"/>
                  <a:pt x="0" y="51"/>
                </a:cubicBezTo>
                <a:cubicBezTo>
                  <a:pt x="0" y="54"/>
                  <a:pt x="0" y="58"/>
                  <a:pt x="1" y="62"/>
                </a:cubicBezTo>
                <a:cubicBezTo>
                  <a:pt x="3" y="68"/>
                  <a:pt x="7" y="72"/>
                  <a:pt x="10" y="76"/>
                </a:cubicBezTo>
                <a:cubicBezTo>
                  <a:pt x="15" y="82"/>
                  <a:pt x="24" y="84"/>
                  <a:pt x="31" y="83"/>
                </a:cubicBezTo>
                <a:cubicBezTo>
                  <a:pt x="38" y="82"/>
                  <a:pt x="45" y="78"/>
                  <a:pt x="48" y="71"/>
                </a:cubicBezTo>
                <a:cubicBezTo>
                  <a:pt x="51" y="66"/>
                  <a:pt x="54" y="61"/>
                  <a:pt x="54" y="55"/>
                </a:cubicBezTo>
                <a:cubicBezTo>
                  <a:pt x="54" y="53"/>
                  <a:pt x="54" y="51"/>
                  <a:pt x="53" y="48"/>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06" name="Freeform 2545"/>
          <p:cNvSpPr>
            <a:spLocks/>
          </p:cNvSpPr>
          <p:nvPr userDrawn="1"/>
        </p:nvSpPr>
        <p:spPr bwMode="auto">
          <a:xfrm>
            <a:off x="4275156" y="4745846"/>
            <a:ext cx="27568" cy="49010"/>
          </a:xfrm>
          <a:custGeom>
            <a:avLst/>
            <a:gdLst>
              <a:gd name="T0" fmla="*/ 48 w 48"/>
              <a:gd name="T1" fmla="*/ 43 h 83"/>
              <a:gd name="T2" fmla="*/ 45 w 48"/>
              <a:gd name="T3" fmla="*/ 24 h 83"/>
              <a:gd name="T4" fmla="*/ 42 w 48"/>
              <a:gd name="T5" fmla="*/ 14 h 83"/>
              <a:gd name="T6" fmla="*/ 36 w 48"/>
              <a:gd name="T7" fmla="*/ 6 h 83"/>
              <a:gd name="T8" fmla="*/ 21 w 48"/>
              <a:gd name="T9" fmla="*/ 1 h 83"/>
              <a:gd name="T10" fmla="*/ 7 w 48"/>
              <a:gd name="T11" fmla="*/ 10 h 83"/>
              <a:gd name="T12" fmla="*/ 4 w 48"/>
              <a:gd name="T13" fmla="*/ 14 h 83"/>
              <a:gd name="T14" fmla="*/ 1 w 48"/>
              <a:gd name="T15" fmla="*/ 30 h 83"/>
              <a:gd name="T16" fmla="*/ 0 w 48"/>
              <a:gd name="T17" fmla="*/ 43 h 83"/>
              <a:gd name="T18" fmla="*/ 2 w 48"/>
              <a:gd name="T19" fmla="*/ 62 h 83"/>
              <a:gd name="T20" fmla="*/ 9 w 48"/>
              <a:gd name="T21" fmla="*/ 75 h 83"/>
              <a:gd name="T22" fmla="*/ 27 w 48"/>
              <a:gd name="T23" fmla="*/ 82 h 83"/>
              <a:gd name="T24" fmla="*/ 43 w 48"/>
              <a:gd name="T25" fmla="*/ 71 h 83"/>
              <a:gd name="T26" fmla="*/ 46 w 48"/>
              <a:gd name="T27" fmla="*/ 61 h 83"/>
              <a:gd name="T28" fmla="*/ 48 w 48"/>
              <a:gd name="T29" fmla="*/ 4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83">
                <a:moveTo>
                  <a:pt x="48" y="43"/>
                </a:moveTo>
                <a:cubicBezTo>
                  <a:pt x="47" y="37"/>
                  <a:pt x="46" y="31"/>
                  <a:pt x="45" y="24"/>
                </a:cubicBezTo>
                <a:cubicBezTo>
                  <a:pt x="45" y="21"/>
                  <a:pt x="44" y="18"/>
                  <a:pt x="42" y="14"/>
                </a:cubicBezTo>
                <a:cubicBezTo>
                  <a:pt x="41" y="11"/>
                  <a:pt x="38" y="8"/>
                  <a:pt x="36" y="6"/>
                </a:cubicBezTo>
                <a:cubicBezTo>
                  <a:pt x="33" y="1"/>
                  <a:pt x="26" y="0"/>
                  <a:pt x="21" y="1"/>
                </a:cubicBezTo>
                <a:cubicBezTo>
                  <a:pt x="15" y="2"/>
                  <a:pt x="10" y="5"/>
                  <a:pt x="7" y="10"/>
                </a:cubicBezTo>
                <a:cubicBezTo>
                  <a:pt x="6" y="11"/>
                  <a:pt x="5" y="13"/>
                  <a:pt x="4" y="14"/>
                </a:cubicBezTo>
                <a:cubicBezTo>
                  <a:pt x="1" y="19"/>
                  <a:pt x="1" y="25"/>
                  <a:pt x="1" y="30"/>
                </a:cubicBezTo>
                <a:cubicBezTo>
                  <a:pt x="0" y="34"/>
                  <a:pt x="0" y="39"/>
                  <a:pt x="0" y="43"/>
                </a:cubicBezTo>
                <a:cubicBezTo>
                  <a:pt x="0" y="49"/>
                  <a:pt x="0" y="56"/>
                  <a:pt x="2" y="62"/>
                </a:cubicBezTo>
                <a:cubicBezTo>
                  <a:pt x="4" y="66"/>
                  <a:pt x="6" y="71"/>
                  <a:pt x="9" y="75"/>
                </a:cubicBezTo>
                <a:cubicBezTo>
                  <a:pt x="14" y="80"/>
                  <a:pt x="21" y="83"/>
                  <a:pt x="27" y="82"/>
                </a:cubicBezTo>
                <a:cubicBezTo>
                  <a:pt x="34" y="81"/>
                  <a:pt x="39" y="77"/>
                  <a:pt x="43" y="71"/>
                </a:cubicBezTo>
                <a:cubicBezTo>
                  <a:pt x="45" y="68"/>
                  <a:pt x="46" y="65"/>
                  <a:pt x="46" y="61"/>
                </a:cubicBezTo>
                <a:cubicBezTo>
                  <a:pt x="48" y="55"/>
                  <a:pt x="48" y="49"/>
                  <a:pt x="48" y="43"/>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07" name="Freeform 2546"/>
          <p:cNvSpPr>
            <a:spLocks/>
          </p:cNvSpPr>
          <p:nvPr userDrawn="1"/>
        </p:nvSpPr>
        <p:spPr bwMode="auto">
          <a:xfrm>
            <a:off x="4123534" y="4615665"/>
            <a:ext cx="427303" cy="122524"/>
          </a:xfrm>
          <a:custGeom>
            <a:avLst/>
            <a:gdLst>
              <a:gd name="T0" fmla="*/ 716 w 718"/>
              <a:gd name="T1" fmla="*/ 63 h 206"/>
              <a:gd name="T2" fmla="*/ 596 w 718"/>
              <a:gd name="T3" fmla="*/ 46 h 206"/>
              <a:gd name="T4" fmla="*/ 432 w 718"/>
              <a:gd name="T5" fmla="*/ 47 h 206"/>
              <a:gd name="T6" fmla="*/ 199 w 718"/>
              <a:gd name="T7" fmla="*/ 26 h 206"/>
              <a:gd name="T8" fmla="*/ 9 w 718"/>
              <a:gd name="T9" fmla="*/ 0 h 206"/>
              <a:gd name="T10" fmla="*/ 24 w 718"/>
              <a:gd name="T11" fmla="*/ 79 h 206"/>
              <a:gd name="T12" fmla="*/ 100 w 718"/>
              <a:gd name="T13" fmla="*/ 120 h 206"/>
              <a:gd name="T14" fmla="*/ 146 w 718"/>
              <a:gd name="T15" fmla="*/ 113 h 206"/>
              <a:gd name="T16" fmla="*/ 285 w 718"/>
              <a:gd name="T17" fmla="*/ 202 h 206"/>
              <a:gd name="T18" fmla="*/ 383 w 718"/>
              <a:gd name="T19" fmla="*/ 177 h 206"/>
              <a:gd name="T20" fmla="*/ 414 w 718"/>
              <a:gd name="T21" fmla="*/ 147 h 206"/>
              <a:gd name="T22" fmla="*/ 416 w 718"/>
              <a:gd name="T23" fmla="*/ 149 h 206"/>
              <a:gd name="T24" fmla="*/ 475 w 718"/>
              <a:gd name="T25" fmla="*/ 178 h 206"/>
              <a:gd name="T26" fmla="*/ 541 w 718"/>
              <a:gd name="T27" fmla="*/ 168 h 206"/>
              <a:gd name="T28" fmla="*/ 567 w 718"/>
              <a:gd name="T29" fmla="*/ 148 h 206"/>
              <a:gd name="T30" fmla="*/ 605 w 718"/>
              <a:gd name="T31" fmla="*/ 152 h 206"/>
              <a:gd name="T32" fmla="*/ 686 w 718"/>
              <a:gd name="T33" fmla="*/ 128 h 206"/>
              <a:gd name="T34" fmla="*/ 716 w 718"/>
              <a:gd name="T35" fmla="*/ 6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8" h="206">
                <a:moveTo>
                  <a:pt x="716" y="63"/>
                </a:moveTo>
                <a:cubicBezTo>
                  <a:pt x="677" y="89"/>
                  <a:pt x="633" y="95"/>
                  <a:pt x="596" y="46"/>
                </a:cubicBezTo>
                <a:cubicBezTo>
                  <a:pt x="551" y="113"/>
                  <a:pt x="478" y="105"/>
                  <a:pt x="432" y="47"/>
                </a:cubicBezTo>
                <a:cubicBezTo>
                  <a:pt x="356" y="125"/>
                  <a:pt x="249" y="139"/>
                  <a:pt x="199" y="26"/>
                </a:cubicBezTo>
                <a:cubicBezTo>
                  <a:pt x="157" y="59"/>
                  <a:pt x="44" y="46"/>
                  <a:pt x="9" y="0"/>
                </a:cubicBezTo>
                <a:cubicBezTo>
                  <a:pt x="0" y="26"/>
                  <a:pt x="7" y="57"/>
                  <a:pt x="24" y="79"/>
                </a:cubicBezTo>
                <a:cubicBezTo>
                  <a:pt x="42" y="103"/>
                  <a:pt x="71" y="118"/>
                  <a:pt x="100" y="120"/>
                </a:cubicBezTo>
                <a:cubicBezTo>
                  <a:pt x="115" y="121"/>
                  <a:pt x="132" y="119"/>
                  <a:pt x="146" y="113"/>
                </a:cubicBezTo>
                <a:cubicBezTo>
                  <a:pt x="175" y="162"/>
                  <a:pt x="228" y="197"/>
                  <a:pt x="285" y="202"/>
                </a:cubicBezTo>
                <a:cubicBezTo>
                  <a:pt x="320" y="206"/>
                  <a:pt x="354" y="197"/>
                  <a:pt x="383" y="177"/>
                </a:cubicBezTo>
                <a:cubicBezTo>
                  <a:pt x="395" y="169"/>
                  <a:pt x="405" y="158"/>
                  <a:pt x="414" y="147"/>
                </a:cubicBezTo>
                <a:cubicBezTo>
                  <a:pt x="415" y="147"/>
                  <a:pt x="416" y="148"/>
                  <a:pt x="416" y="149"/>
                </a:cubicBezTo>
                <a:cubicBezTo>
                  <a:pt x="433" y="164"/>
                  <a:pt x="454" y="174"/>
                  <a:pt x="475" y="178"/>
                </a:cubicBezTo>
                <a:cubicBezTo>
                  <a:pt x="497" y="182"/>
                  <a:pt x="522" y="178"/>
                  <a:pt x="541" y="168"/>
                </a:cubicBezTo>
                <a:cubicBezTo>
                  <a:pt x="550" y="163"/>
                  <a:pt x="559" y="156"/>
                  <a:pt x="567" y="148"/>
                </a:cubicBezTo>
                <a:cubicBezTo>
                  <a:pt x="579" y="151"/>
                  <a:pt x="592" y="152"/>
                  <a:pt x="605" y="152"/>
                </a:cubicBezTo>
                <a:cubicBezTo>
                  <a:pt x="634" y="152"/>
                  <a:pt x="664" y="148"/>
                  <a:pt x="686" y="128"/>
                </a:cubicBezTo>
                <a:cubicBezTo>
                  <a:pt x="705" y="112"/>
                  <a:pt x="718" y="88"/>
                  <a:pt x="716" y="63"/>
                </a:cubicBezTo>
                <a:close/>
              </a:path>
            </a:pathLst>
          </a:custGeom>
          <a:solidFill>
            <a:srgbClr val="00A6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08" name="Freeform 2547"/>
          <p:cNvSpPr>
            <a:spLocks/>
          </p:cNvSpPr>
          <p:nvPr userDrawn="1"/>
        </p:nvSpPr>
        <p:spPr bwMode="auto">
          <a:xfrm>
            <a:off x="4290473" y="4505393"/>
            <a:ext cx="133245" cy="50542"/>
          </a:xfrm>
          <a:custGeom>
            <a:avLst/>
            <a:gdLst>
              <a:gd name="T0" fmla="*/ 198 w 225"/>
              <a:gd name="T1" fmla="*/ 26 h 85"/>
              <a:gd name="T2" fmla="*/ 152 w 225"/>
              <a:gd name="T3" fmla="*/ 19 h 85"/>
              <a:gd name="T4" fmla="*/ 142 w 225"/>
              <a:gd name="T5" fmla="*/ 11 h 85"/>
              <a:gd name="T6" fmla="*/ 117 w 225"/>
              <a:gd name="T7" fmla="*/ 3 h 85"/>
              <a:gd name="T8" fmla="*/ 64 w 225"/>
              <a:gd name="T9" fmla="*/ 5 h 85"/>
              <a:gd name="T10" fmla="*/ 19 w 225"/>
              <a:gd name="T11" fmla="*/ 30 h 85"/>
              <a:gd name="T12" fmla="*/ 2 w 225"/>
              <a:gd name="T13" fmla="*/ 53 h 85"/>
              <a:gd name="T14" fmla="*/ 1 w 225"/>
              <a:gd name="T15" fmla="*/ 68 h 85"/>
              <a:gd name="T16" fmla="*/ 4 w 225"/>
              <a:gd name="T17" fmla="*/ 73 h 85"/>
              <a:gd name="T18" fmla="*/ 10 w 225"/>
              <a:gd name="T19" fmla="*/ 78 h 85"/>
              <a:gd name="T20" fmla="*/ 13 w 225"/>
              <a:gd name="T21" fmla="*/ 78 h 85"/>
              <a:gd name="T22" fmla="*/ 31 w 225"/>
              <a:gd name="T23" fmla="*/ 73 h 85"/>
              <a:gd name="T24" fmla="*/ 41 w 225"/>
              <a:gd name="T25" fmla="*/ 65 h 85"/>
              <a:gd name="T26" fmla="*/ 43 w 225"/>
              <a:gd name="T27" fmla="*/ 64 h 85"/>
              <a:gd name="T28" fmla="*/ 45 w 225"/>
              <a:gd name="T29" fmla="*/ 62 h 85"/>
              <a:gd name="T30" fmla="*/ 61 w 225"/>
              <a:gd name="T31" fmla="*/ 54 h 85"/>
              <a:gd name="T32" fmla="*/ 61 w 225"/>
              <a:gd name="T33" fmla="*/ 53 h 85"/>
              <a:gd name="T34" fmla="*/ 65 w 225"/>
              <a:gd name="T35" fmla="*/ 52 h 85"/>
              <a:gd name="T36" fmla="*/ 74 w 225"/>
              <a:gd name="T37" fmla="*/ 49 h 85"/>
              <a:gd name="T38" fmla="*/ 82 w 225"/>
              <a:gd name="T39" fmla="*/ 47 h 85"/>
              <a:gd name="T40" fmla="*/ 85 w 225"/>
              <a:gd name="T41" fmla="*/ 47 h 85"/>
              <a:gd name="T42" fmla="*/ 86 w 225"/>
              <a:gd name="T43" fmla="*/ 47 h 85"/>
              <a:gd name="T44" fmla="*/ 100 w 225"/>
              <a:gd name="T45" fmla="*/ 47 h 85"/>
              <a:gd name="T46" fmla="*/ 92 w 225"/>
              <a:gd name="T47" fmla="*/ 64 h 85"/>
              <a:gd name="T48" fmla="*/ 105 w 225"/>
              <a:gd name="T49" fmla="*/ 85 h 85"/>
              <a:gd name="T50" fmla="*/ 107 w 225"/>
              <a:gd name="T51" fmla="*/ 85 h 85"/>
              <a:gd name="T52" fmla="*/ 112 w 225"/>
              <a:gd name="T53" fmla="*/ 85 h 85"/>
              <a:gd name="T54" fmla="*/ 118 w 225"/>
              <a:gd name="T55" fmla="*/ 81 h 85"/>
              <a:gd name="T56" fmla="*/ 120 w 225"/>
              <a:gd name="T57" fmla="*/ 80 h 85"/>
              <a:gd name="T58" fmla="*/ 133 w 225"/>
              <a:gd name="T59" fmla="*/ 69 h 85"/>
              <a:gd name="T60" fmla="*/ 135 w 225"/>
              <a:gd name="T61" fmla="*/ 67 h 85"/>
              <a:gd name="T62" fmla="*/ 135 w 225"/>
              <a:gd name="T63" fmla="*/ 67 h 85"/>
              <a:gd name="T64" fmla="*/ 140 w 225"/>
              <a:gd name="T65" fmla="*/ 64 h 85"/>
              <a:gd name="T66" fmla="*/ 144 w 225"/>
              <a:gd name="T67" fmla="*/ 62 h 85"/>
              <a:gd name="T68" fmla="*/ 145 w 225"/>
              <a:gd name="T69" fmla="*/ 62 h 85"/>
              <a:gd name="T70" fmla="*/ 150 w 225"/>
              <a:gd name="T71" fmla="*/ 60 h 85"/>
              <a:gd name="T72" fmla="*/ 156 w 225"/>
              <a:gd name="T73" fmla="*/ 59 h 85"/>
              <a:gd name="T74" fmla="*/ 156 w 225"/>
              <a:gd name="T75" fmla="*/ 59 h 85"/>
              <a:gd name="T76" fmla="*/ 159 w 225"/>
              <a:gd name="T77" fmla="*/ 58 h 85"/>
              <a:gd name="T78" fmla="*/ 166 w 225"/>
              <a:gd name="T79" fmla="*/ 58 h 85"/>
              <a:gd name="T80" fmla="*/ 168 w 225"/>
              <a:gd name="T81" fmla="*/ 59 h 85"/>
              <a:gd name="T82" fmla="*/ 169 w 225"/>
              <a:gd name="T83" fmla="*/ 59 h 85"/>
              <a:gd name="T84" fmla="*/ 175 w 225"/>
              <a:gd name="T85" fmla="*/ 60 h 85"/>
              <a:gd name="T86" fmla="*/ 176 w 225"/>
              <a:gd name="T87" fmla="*/ 61 h 85"/>
              <a:gd name="T88" fmla="*/ 179 w 225"/>
              <a:gd name="T89" fmla="*/ 62 h 85"/>
              <a:gd name="T90" fmla="*/ 183 w 225"/>
              <a:gd name="T91" fmla="*/ 65 h 85"/>
              <a:gd name="T92" fmla="*/ 184 w 225"/>
              <a:gd name="T93" fmla="*/ 66 h 85"/>
              <a:gd name="T94" fmla="*/ 185 w 225"/>
              <a:gd name="T95" fmla="*/ 66 h 85"/>
              <a:gd name="T96" fmla="*/ 206 w 225"/>
              <a:gd name="T97" fmla="*/ 79 h 85"/>
              <a:gd name="T98" fmla="*/ 223 w 225"/>
              <a:gd name="T99" fmla="*/ 61 h 85"/>
              <a:gd name="T100" fmla="*/ 198 w 225"/>
              <a:gd name="T101" fmla="*/ 2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5" h="85">
                <a:moveTo>
                  <a:pt x="198" y="26"/>
                </a:moveTo>
                <a:cubicBezTo>
                  <a:pt x="184" y="18"/>
                  <a:pt x="168" y="16"/>
                  <a:pt x="152" y="19"/>
                </a:cubicBezTo>
                <a:cubicBezTo>
                  <a:pt x="149" y="15"/>
                  <a:pt x="146" y="13"/>
                  <a:pt x="142" y="11"/>
                </a:cubicBezTo>
                <a:cubicBezTo>
                  <a:pt x="134" y="7"/>
                  <a:pt x="126" y="4"/>
                  <a:pt x="117" y="3"/>
                </a:cubicBezTo>
                <a:cubicBezTo>
                  <a:pt x="99" y="0"/>
                  <a:pt x="81" y="0"/>
                  <a:pt x="64" y="5"/>
                </a:cubicBezTo>
                <a:cubicBezTo>
                  <a:pt x="47" y="10"/>
                  <a:pt x="32" y="18"/>
                  <a:pt x="19" y="30"/>
                </a:cubicBezTo>
                <a:cubicBezTo>
                  <a:pt x="12" y="36"/>
                  <a:pt x="5" y="44"/>
                  <a:pt x="2" y="53"/>
                </a:cubicBezTo>
                <a:cubicBezTo>
                  <a:pt x="1" y="57"/>
                  <a:pt x="0" y="63"/>
                  <a:pt x="1" y="68"/>
                </a:cubicBezTo>
                <a:cubicBezTo>
                  <a:pt x="1" y="68"/>
                  <a:pt x="7" y="78"/>
                  <a:pt x="4" y="73"/>
                </a:cubicBezTo>
                <a:cubicBezTo>
                  <a:pt x="5" y="75"/>
                  <a:pt x="7" y="78"/>
                  <a:pt x="10" y="78"/>
                </a:cubicBezTo>
                <a:cubicBezTo>
                  <a:pt x="11" y="78"/>
                  <a:pt x="12" y="78"/>
                  <a:pt x="13" y="78"/>
                </a:cubicBezTo>
                <a:cubicBezTo>
                  <a:pt x="19" y="80"/>
                  <a:pt x="26" y="76"/>
                  <a:pt x="31" y="73"/>
                </a:cubicBezTo>
                <a:cubicBezTo>
                  <a:pt x="35" y="70"/>
                  <a:pt x="38" y="68"/>
                  <a:pt x="41" y="65"/>
                </a:cubicBezTo>
                <a:cubicBezTo>
                  <a:pt x="42" y="65"/>
                  <a:pt x="42" y="64"/>
                  <a:pt x="43" y="64"/>
                </a:cubicBezTo>
                <a:cubicBezTo>
                  <a:pt x="44" y="63"/>
                  <a:pt x="45" y="63"/>
                  <a:pt x="45" y="62"/>
                </a:cubicBezTo>
                <a:cubicBezTo>
                  <a:pt x="50" y="59"/>
                  <a:pt x="55" y="56"/>
                  <a:pt x="61" y="54"/>
                </a:cubicBezTo>
                <a:cubicBezTo>
                  <a:pt x="61" y="54"/>
                  <a:pt x="61" y="53"/>
                  <a:pt x="61" y="53"/>
                </a:cubicBezTo>
                <a:cubicBezTo>
                  <a:pt x="62" y="53"/>
                  <a:pt x="64" y="53"/>
                  <a:pt x="65" y="52"/>
                </a:cubicBezTo>
                <a:cubicBezTo>
                  <a:pt x="68" y="51"/>
                  <a:pt x="71" y="50"/>
                  <a:pt x="74" y="49"/>
                </a:cubicBezTo>
                <a:cubicBezTo>
                  <a:pt x="76" y="49"/>
                  <a:pt x="79" y="48"/>
                  <a:pt x="82" y="47"/>
                </a:cubicBezTo>
                <a:cubicBezTo>
                  <a:pt x="83" y="47"/>
                  <a:pt x="84" y="47"/>
                  <a:pt x="85" y="47"/>
                </a:cubicBezTo>
                <a:lnTo>
                  <a:pt x="86" y="47"/>
                </a:lnTo>
                <a:cubicBezTo>
                  <a:pt x="91" y="47"/>
                  <a:pt x="95" y="47"/>
                  <a:pt x="100" y="47"/>
                </a:cubicBezTo>
                <a:cubicBezTo>
                  <a:pt x="96" y="52"/>
                  <a:pt x="93" y="57"/>
                  <a:pt x="92" y="64"/>
                </a:cubicBezTo>
                <a:cubicBezTo>
                  <a:pt x="90" y="73"/>
                  <a:pt x="94" y="84"/>
                  <a:pt x="105" y="85"/>
                </a:cubicBezTo>
                <a:cubicBezTo>
                  <a:pt x="105" y="85"/>
                  <a:pt x="106" y="85"/>
                  <a:pt x="107" y="85"/>
                </a:cubicBezTo>
                <a:cubicBezTo>
                  <a:pt x="109" y="85"/>
                  <a:pt x="109" y="85"/>
                  <a:pt x="112" y="85"/>
                </a:cubicBezTo>
                <a:cubicBezTo>
                  <a:pt x="114" y="84"/>
                  <a:pt x="116" y="83"/>
                  <a:pt x="118" y="81"/>
                </a:cubicBezTo>
                <a:cubicBezTo>
                  <a:pt x="117" y="82"/>
                  <a:pt x="119" y="80"/>
                  <a:pt x="120" y="80"/>
                </a:cubicBezTo>
                <a:cubicBezTo>
                  <a:pt x="125" y="77"/>
                  <a:pt x="129" y="73"/>
                  <a:pt x="133" y="69"/>
                </a:cubicBezTo>
                <a:cubicBezTo>
                  <a:pt x="133" y="69"/>
                  <a:pt x="134" y="68"/>
                  <a:pt x="135" y="67"/>
                </a:cubicBezTo>
                <a:cubicBezTo>
                  <a:pt x="135" y="67"/>
                  <a:pt x="135" y="67"/>
                  <a:pt x="135" y="67"/>
                </a:cubicBezTo>
                <a:cubicBezTo>
                  <a:pt x="137" y="66"/>
                  <a:pt x="139" y="65"/>
                  <a:pt x="140" y="64"/>
                </a:cubicBezTo>
                <a:cubicBezTo>
                  <a:pt x="141" y="63"/>
                  <a:pt x="143" y="63"/>
                  <a:pt x="144" y="62"/>
                </a:cubicBezTo>
                <a:cubicBezTo>
                  <a:pt x="144" y="62"/>
                  <a:pt x="145" y="62"/>
                  <a:pt x="145" y="62"/>
                </a:cubicBezTo>
                <a:cubicBezTo>
                  <a:pt x="147" y="61"/>
                  <a:pt x="149" y="60"/>
                  <a:pt x="150" y="60"/>
                </a:cubicBezTo>
                <a:cubicBezTo>
                  <a:pt x="152" y="59"/>
                  <a:pt x="154" y="59"/>
                  <a:pt x="156" y="59"/>
                </a:cubicBezTo>
                <a:cubicBezTo>
                  <a:pt x="156" y="59"/>
                  <a:pt x="156" y="59"/>
                  <a:pt x="156" y="59"/>
                </a:cubicBezTo>
                <a:cubicBezTo>
                  <a:pt x="157" y="59"/>
                  <a:pt x="158" y="58"/>
                  <a:pt x="159" y="58"/>
                </a:cubicBezTo>
                <a:cubicBezTo>
                  <a:pt x="161" y="58"/>
                  <a:pt x="164" y="58"/>
                  <a:pt x="166" y="58"/>
                </a:cubicBezTo>
                <a:cubicBezTo>
                  <a:pt x="167" y="58"/>
                  <a:pt x="167" y="59"/>
                  <a:pt x="168" y="59"/>
                </a:cubicBezTo>
                <a:lnTo>
                  <a:pt x="169" y="59"/>
                </a:lnTo>
                <a:cubicBezTo>
                  <a:pt x="171" y="59"/>
                  <a:pt x="173" y="60"/>
                  <a:pt x="175" y="60"/>
                </a:cubicBezTo>
                <a:cubicBezTo>
                  <a:pt x="176" y="61"/>
                  <a:pt x="176" y="61"/>
                  <a:pt x="176" y="61"/>
                </a:cubicBezTo>
                <a:cubicBezTo>
                  <a:pt x="177" y="61"/>
                  <a:pt x="178" y="62"/>
                  <a:pt x="179" y="62"/>
                </a:cubicBezTo>
                <a:cubicBezTo>
                  <a:pt x="180" y="63"/>
                  <a:pt x="182" y="64"/>
                  <a:pt x="183" y="65"/>
                </a:cubicBezTo>
                <a:cubicBezTo>
                  <a:pt x="184" y="65"/>
                  <a:pt x="184" y="66"/>
                  <a:pt x="184" y="66"/>
                </a:cubicBezTo>
                <a:cubicBezTo>
                  <a:pt x="185" y="67"/>
                  <a:pt x="188" y="70"/>
                  <a:pt x="185" y="66"/>
                </a:cubicBezTo>
                <a:cubicBezTo>
                  <a:pt x="190" y="73"/>
                  <a:pt x="197" y="79"/>
                  <a:pt x="206" y="79"/>
                </a:cubicBezTo>
                <a:cubicBezTo>
                  <a:pt x="216" y="79"/>
                  <a:pt x="222" y="70"/>
                  <a:pt x="223" y="61"/>
                </a:cubicBezTo>
                <a:cubicBezTo>
                  <a:pt x="225" y="46"/>
                  <a:pt x="211" y="32"/>
                  <a:pt x="198" y="26"/>
                </a:cubicBezTo>
                <a:close/>
              </a:path>
            </a:pathLst>
          </a:custGeom>
          <a:solidFill>
            <a:srgbClr val="90D2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09" name="Freeform 2548"/>
          <p:cNvSpPr>
            <a:spLocks/>
          </p:cNvSpPr>
          <p:nvPr userDrawn="1"/>
        </p:nvSpPr>
        <p:spPr bwMode="auto">
          <a:xfrm>
            <a:off x="4353265" y="4555934"/>
            <a:ext cx="0"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0" y="0"/>
                </a:cubicBezTo>
                <a:cubicBezTo>
                  <a:pt x="0" y="0"/>
                  <a:pt x="0" y="0"/>
                  <a:pt x="1" y="0"/>
                </a:cubicBezTo>
                <a:close/>
              </a:path>
            </a:pathLst>
          </a:custGeom>
          <a:solidFill>
            <a:srgbClr val="90D2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10" name="Freeform 2549"/>
          <p:cNvSpPr>
            <a:spLocks/>
          </p:cNvSpPr>
          <p:nvPr userDrawn="1"/>
        </p:nvSpPr>
        <p:spPr bwMode="auto">
          <a:xfrm>
            <a:off x="4350203" y="4555934"/>
            <a:ext cx="3063" cy="0"/>
          </a:xfrm>
          <a:custGeom>
            <a:avLst/>
            <a:gdLst>
              <a:gd name="T0" fmla="*/ 3 w 3"/>
              <a:gd name="T1" fmla="*/ 3 w 3"/>
              <a:gd name="T2" fmla="*/ 3 w 3"/>
            </a:gdLst>
            <a:ahLst/>
            <a:cxnLst>
              <a:cxn ang="0">
                <a:pos x="T0" y="0"/>
              </a:cxn>
              <a:cxn ang="0">
                <a:pos x="T1" y="0"/>
              </a:cxn>
              <a:cxn ang="0">
                <a:pos x="T2" y="0"/>
              </a:cxn>
            </a:cxnLst>
            <a:rect l="0" t="0" r="r" b="b"/>
            <a:pathLst>
              <a:path w="3">
                <a:moveTo>
                  <a:pt x="3" y="0"/>
                </a:moveTo>
                <a:cubicBezTo>
                  <a:pt x="3" y="0"/>
                  <a:pt x="3" y="0"/>
                  <a:pt x="3" y="0"/>
                </a:cubicBezTo>
                <a:cubicBezTo>
                  <a:pt x="0" y="0"/>
                  <a:pt x="0" y="0"/>
                  <a:pt x="3" y="0"/>
                </a:cubicBezTo>
                <a:close/>
              </a:path>
            </a:pathLst>
          </a:custGeom>
          <a:solidFill>
            <a:srgbClr val="90D2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11" name="Freeform 2550"/>
          <p:cNvSpPr>
            <a:spLocks/>
          </p:cNvSpPr>
          <p:nvPr userDrawn="1"/>
        </p:nvSpPr>
        <p:spPr bwMode="auto">
          <a:xfrm>
            <a:off x="4216958" y="4565125"/>
            <a:ext cx="45947" cy="33694"/>
          </a:xfrm>
          <a:custGeom>
            <a:avLst/>
            <a:gdLst>
              <a:gd name="T0" fmla="*/ 75 w 76"/>
              <a:gd name="T1" fmla="*/ 16 h 56"/>
              <a:gd name="T2" fmla="*/ 73 w 76"/>
              <a:gd name="T3" fmla="*/ 14 h 56"/>
              <a:gd name="T4" fmla="*/ 69 w 76"/>
              <a:gd name="T5" fmla="*/ 8 h 56"/>
              <a:gd name="T6" fmla="*/ 68 w 76"/>
              <a:gd name="T7" fmla="*/ 7 h 56"/>
              <a:gd name="T8" fmla="*/ 65 w 76"/>
              <a:gd name="T9" fmla="*/ 5 h 56"/>
              <a:gd name="T10" fmla="*/ 50 w 76"/>
              <a:gd name="T11" fmla="*/ 0 h 56"/>
              <a:gd name="T12" fmla="*/ 26 w 76"/>
              <a:gd name="T13" fmla="*/ 7 h 56"/>
              <a:gd name="T14" fmla="*/ 9 w 76"/>
              <a:gd name="T15" fmla="*/ 20 h 56"/>
              <a:gd name="T16" fmla="*/ 3 w 76"/>
              <a:gd name="T17" fmla="*/ 29 h 56"/>
              <a:gd name="T18" fmla="*/ 2 w 76"/>
              <a:gd name="T19" fmla="*/ 33 h 56"/>
              <a:gd name="T20" fmla="*/ 2 w 76"/>
              <a:gd name="T21" fmla="*/ 47 h 56"/>
              <a:gd name="T22" fmla="*/ 15 w 76"/>
              <a:gd name="T23" fmla="*/ 54 h 56"/>
              <a:gd name="T24" fmla="*/ 23 w 76"/>
              <a:gd name="T25" fmla="*/ 51 h 56"/>
              <a:gd name="T26" fmla="*/ 33 w 76"/>
              <a:gd name="T27" fmla="*/ 44 h 56"/>
              <a:gd name="T28" fmla="*/ 33 w 76"/>
              <a:gd name="T29" fmla="*/ 44 h 56"/>
              <a:gd name="T30" fmla="*/ 36 w 76"/>
              <a:gd name="T31" fmla="*/ 42 h 56"/>
              <a:gd name="T32" fmla="*/ 43 w 76"/>
              <a:gd name="T33" fmla="*/ 37 h 56"/>
              <a:gd name="T34" fmla="*/ 44 w 76"/>
              <a:gd name="T35" fmla="*/ 37 h 56"/>
              <a:gd name="T36" fmla="*/ 47 w 76"/>
              <a:gd name="T37" fmla="*/ 36 h 56"/>
              <a:gd name="T38" fmla="*/ 51 w 76"/>
              <a:gd name="T39" fmla="*/ 35 h 56"/>
              <a:gd name="T40" fmla="*/ 53 w 76"/>
              <a:gd name="T41" fmla="*/ 34 h 56"/>
              <a:gd name="T42" fmla="*/ 55 w 76"/>
              <a:gd name="T43" fmla="*/ 33 h 56"/>
              <a:gd name="T44" fmla="*/ 65 w 76"/>
              <a:gd name="T45" fmla="*/ 28 h 56"/>
              <a:gd name="T46" fmla="*/ 67 w 76"/>
              <a:gd name="T47" fmla="*/ 27 h 56"/>
              <a:gd name="T48" fmla="*/ 67 w 76"/>
              <a:gd name="T49" fmla="*/ 26 h 56"/>
              <a:gd name="T50" fmla="*/ 71 w 76"/>
              <a:gd name="T51" fmla="*/ 22 h 56"/>
              <a:gd name="T52" fmla="*/ 72 w 76"/>
              <a:gd name="T53" fmla="*/ 22 h 56"/>
              <a:gd name="T54" fmla="*/ 75 w 76"/>
              <a:gd name="T55" fmla="*/ 1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6" h="56">
                <a:moveTo>
                  <a:pt x="75" y="16"/>
                </a:moveTo>
                <a:cubicBezTo>
                  <a:pt x="74" y="16"/>
                  <a:pt x="73" y="15"/>
                  <a:pt x="73" y="14"/>
                </a:cubicBezTo>
                <a:cubicBezTo>
                  <a:pt x="72" y="12"/>
                  <a:pt x="71" y="9"/>
                  <a:pt x="69" y="8"/>
                </a:cubicBezTo>
                <a:cubicBezTo>
                  <a:pt x="68" y="7"/>
                  <a:pt x="68" y="7"/>
                  <a:pt x="68" y="7"/>
                </a:cubicBezTo>
                <a:cubicBezTo>
                  <a:pt x="67" y="6"/>
                  <a:pt x="66" y="5"/>
                  <a:pt x="65" y="5"/>
                </a:cubicBezTo>
                <a:cubicBezTo>
                  <a:pt x="60" y="2"/>
                  <a:pt x="55" y="1"/>
                  <a:pt x="50" y="0"/>
                </a:cubicBezTo>
                <a:cubicBezTo>
                  <a:pt x="42" y="0"/>
                  <a:pt x="34" y="3"/>
                  <a:pt x="26" y="7"/>
                </a:cubicBezTo>
                <a:cubicBezTo>
                  <a:pt x="19" y="10"/>
                  <a:pt x="14" y="15"/>
                  <a:pt x="9" y="20"/>
                </a:cubicBezTo>
                <a:cubicBezTo>
                  <a:pt x="6" y="23"/>
                  <a:pt x="5" y="26"/>
                  <a:pt x="3" y="29"/>
                </a:cubicBezTo>
                <a:cubicBezTo>
                  <a:pt x="3" y="31"/>
                  <a:pt x="2" y="32"/>
                  <a:pt x="2" y="33"/>
                </a:cubicBezTo>
                <a:cubicBezTo>
                  <a:pt x="0" y="38"/>
                  <a:pt x="1" y="42"/>
                  <a:pt x="2" y="47"/>
                </a:cubicBezTo>
                <a:cubicBezTo>
                  <a:pt x="3" y="52"/>
                  <a:pt x="10" y="56"/>
                  <a:pt x="15" y="54"/>
                </a:cubicBezTo>
                <a:cubicBezTo>
                  <a:pt x="18" y="53"/>
                  <a:pt x="21" y="52"/>
                  <a:pt x="23" y="51"/>
                </a:cubicBezTo>
                <a:cubicBezTo>
                  <a:pt x="27" y="48"/>
                  <a:pt x="30" y="47"/>
                  <a:pt x="33" y="44"/>
                </a:cubicBezTo>
                <a:cubicBezTo>
                  <a:pt x="33" y="44"/>
                  <a:pt x="33" y="44"/>
                  <a:pt x="33" y="44"/>
                </a:cubicBezTo>
                <a:cubicBezTo>
                  <a:pt x="34" y="43"/>
                  <a:pt x="35" y="42"/>
                  <a:pt x="36" y="42"/>
                </a:cubicBezTo>
                <a:cubicBezTo>
                  <a:pt x="38" y="40"/>
                  <a:pt x="41" y="39"/>
                  <a:pt x="43" y="37"/>
                </a:cubicBezTo>
                <a:cubicBezTo>
                  <a:pt x="43" y="37"/>
                  <a:pt x="44" y="37"/>
                  <a:pt x="44" y="37"/>
                </a:cubicBezTo>
                <a:cubicBezTo>
                  <a:pt x="45" y="37"/>
                  <a:pt x="46" y="36"/>
                  <a:pt x="47" y="36"/>
                </a:cubicBezTo>
                <a:cubicBezTo>
                  <a:pt x="48" y="35"/>
                  <a:pt x="50" y="35"/>
                  <a:pt x="51" y="35"/>
                </a:cubicBezTo>
                <a:lnTo>
                  <a:pt x="53" y="34"/>
                </a:lnTo>
                <a:cubicBezTo>
                  <a:pt x="54" y="34"/>
                  <a:pt x="54" y="33"/>
                  <a:pt x="55" y="33"/>
                </a:cubicBezTo>
                <a:cubicBezTo>
                  <a:pt x="58" y="32"/>
                  <a:pt x="62" y="30"/>
                  <a:pt x="65" y="28"/>
                </a:cubicBezTo>
                <a:cubicBezTo>
                  <a:pt x="65" y="28"/>
                  <a:pt x="66" y="27"/>
                  <a:pt x="67" y="27"/>
                </a:cubicBezTo>
                <a:cubicBezTo>
                  <a:pt x="67" y="26"/>
                  <a:pt x="67" y="26"/>
                  <a:pt x="67" y="26"/>
                </a:cubicBezTo>
                <a:cubicBezTo>
                  <a:pt x="69" y="25"/>
                  <a:pt x="70" y="24"/>
                  <a:pt x="71" y="22"/>
                </a:cubicBezTo>
                <a:cubicBezTo>
                  <a:pt x="72" y="22"/>
                  <a:pt x="72" y="22"/>
                  <a:pt x="72" y="22"/>
                </a:cubicBezTo>
                <a:cubicBezTo>
                  <a:pt x="74" y="21"/>
                  <a:pt x="76" y="19"/>
                  <a:pt x="75" y="16"/>
                </a:cubicBezTo>
                <a:close/>
              </a:path>
            </a:pathLst>
          </a:custGeom>
          <a:solidFill>
            <a:srgbClr val="90D2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12" name="Freeform 2551"/>
          <p:cNvSpPr>
            <a:spLocks/>
          </p:cNvSpPr>
          <p:nvPr userDrawn="1"/>
        </p:nvSpPr>
        <p:spPr bwMode="auto">
          <a:xfrm>
            <a:off x="4448222" y="4580439"/>
            <a:ext cx="38289" cy="27568"/>
          </a:xfrm>
          <a:custGeom>
            <a:avLst/>
            <a:gdLst>
              <a:gd name="T0" fmla="*/ 64 w 65"/>
              <a:gd name="T1" fmla="*/ 31 h 47"/>
              <a:gd name="T2" fmla="*/ 60 w 65"/>
              <a:gd name="T3" fmla="*/ 22 h 47"/>
              <a:gd name="T4" fmla="*/ 53 w 65"/>
              <a:gd name="T5" fmla="*/ 15 h 47"/>
              <a:gd name="T6" fmla="*/ 42 w 65"/>
              <a:gd name="T7" fmla="*/ 8 h 47"/>
              <a:gd name="T8" fmla="*/ 7 w 65"/>
              <a:gd name="T9" fmla="*/ 6 h 47"/>
              <a:gd name="T10" fmla="*/ 7 w 65"/>
              <a:gd name="T11" fmla="*/ 26 h 47"/>
              <a:gd name="T12" fmla="*/ 14 w 65"/>
              <a:gd name="T13" fmla="*/ 29 h 47"/>
              <a:gd name="T14" fmla="*/ 19 w 65"/>
              <a:gd name="T15" fmla="*/ 31 h 47"/>
              <a:gd name="T16" fmla="*/ 26 w 65"/>
              <a:gd name="T17" fmla="*/ 33 h 47"/>
              <a:gd name="T18" fmla="*/ 36 w 65"/>
              <a:gd name="T19" fmla="*/ 39 h 47"/>
              <a:gd name="T20" fmla="*/ 33 w 65"/>
              <a:gd name="T21" fmla="*/ 37 h 47"/>
              <a:gd name="T22" fmla="*/ 40 w 65"/>
              <a:gd name="T23" fmla="*/ 42 h 47"/>
              <a:gd name="T24" fmla="*/ 43 w 65"/>
              <a:gd name="T25" fmla="*/ 44 h 47"/>
              <a:gd name="T26" fmla="*/ 44 w 65"/>
              <a:gd name="T27" fmla="*/ 44 h 47"/>
              <a:gd name="T28" fmla="*/ 46 w 65"/>
              <a:gd name="T29" fmla="*/ 45 h 47"/>
              <a:gd name="T30" fmla="*/ 59 w 65"/>
              <a:gd name="T31" fmla="*/ 44 h 47"/>
              <a:gd name="T32" fmla="*/ 64 w 65"/>
              <a:gd name="T33"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47">
                <a:moveTo>
                  <a:pt x="64" y="31"/>
                </a:moveTo>
                <a:cubicBezTo>
                  <a:pt x="63" y="28"/>
                  <a:pt x="62" y="24"/>
                  <a:pt x="60" y="22"/>
                </a:cubicBezTo>
                <a:cubicBezTo>
                  <a:pt x="58" y="19"/>
                  <a:pt x="56" y="17"/>
                  <a:pt x="53" y="15"/>
                </a:cubicBezTo>
                <a:cubicBezTo>
                  <a:pt x="50" y="12"/>
                  <a:pt x="46" y="10"/>
                  <a:pt x="42" y="8"/>
                </a:cubicBezTo>
                <a:cubicBezTo>
                  <a:pt x="31" y="3"/>
                  <a:pt x="18" y="0"/>
                  <a:pt x="7" y="6"/>
                </a:cubicBezTo>
                <a:cubicBezTo>
                  <a:pt x="0" y="11"/>
                  <a:pt x="0" y="22"/>
                  <a:pt x="7" y="26"/>
                </a:cubicBezTo>
                <a:cubicBezTo>
                  <a:pt x="10" y="27"/>
                  <a:pt x="12" y="28"/>
                  <a:pt x="14" y="29"/>
                </a:cubicBezTo>
                <a:cubicBezTo>
                  <a:pt x="16" y="29"/>
                  <a:pt x="17" y="30"/>
                  <a:pt x="19" y="31"/>
                </a:cubicBezTo>
                <a:cubicBezTo>
                  <a:pt x="21" y="31"/>
                  <a:pt x="24" y="32"/>
                  <a:pt x="26" y="33"/>
                </a:cubicBezTo>
                <a:cubicBezTo>
                  <a:pt x="29" y="35"/>
                  <a:pt x="33" y="37"/>
                  <a:pt x="36" y="39"/>
                </a:cubicBezTo>
                <a:lnTo>
                  <a:pt x="33" y="37"/>
                </a:lnTo>
                <a:cubicBezTo>
                  <a:pt x="35" y="38"/>
                  <a:pt x="38" y="40"/>
                  <a:pt x="40" y="42"/>
                </a:cubicBezTo>
                <a:cubicBezTo>
                  <a:pt x="41" y="43"/>
                  <a:pt x="42" y="43"/>
                  <a:pt x="43" y="44"/>
                </a:cubicBezTo>
                <a:cubicBezTo>
                  <a:pt x="44" y="44"/>
                  <a:pt x="44" y="44"/>
                  <a:pt x="44" y="44"/>
                </a:cubicBezTo>
                <a:cubicBezTo>
                  <a:pt x="45" y="44"/>
                  <a:pt x="45" y="45"/>
                  <a:pt x="46" y="45"/>
                </a:cubicBezTo>
                <a:cubicBezTo>
                  <a:pt x="50" y="47"/>
                  <a:pt x="55" y="47"/>
                  <a:pt x="59" y="44"/>
                </a:cubicBezTo>
                <a:cubicBezTo>
                  <a:pt x="63" y="41"/>
                  <a:pt x="65" y="36"/>
                  <a:pt x="64" y="31"/>
                </a:cubicBezTo>
                <a:close/>
              </a:path>
            </a:pathLst>
          </a:custGeom>
          <a:solidFill>
            <a:srgbClr val="90D2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13" name="Freeform 2603"/>
          <p:cNvSpPr>
            <a:spLocks/>
          </p:cNvSpPr>
          <p:nvPr userDrawn="1"/>
        </p:nvSpPr>
        <p:spPr bwMode="auto">
          <a:xfrm>
            <a:off x="6024188" y="4713684"/>
            <a:ext cx="127119" cy="226670"/>
          </a:xfrm>
          <a:custGeom>
            <a:avLst/>
            <a:gdLst>
              <a:gd name="T0" fmla="*/ 205 w 212"/>
              <a:gd name="T1" fmla="*/ 191 h 381"/>
              <a:gd name="T2" fmla="*/ 183 w 212"/>
              <a:gd name="T3" fmla="*/ 103 h 381"/>
              <a:gd name="T4" fmla="*/ 131 w 212"/>
              <a:gd name="T5" fmla="*/ 21 h 381"/>
              <a:gd name="T6" fmla="*/ 56 w 212"/>
              <a:gd name="T7" fmla="*/ 47 h 381"/>
              <a:gd name="T8" fmla="*/ 7 w 212"/>
              <a:gd name="T9" fmla="*/ 173 h 381"/>
              <a:gd name="T10" fmla="*/ 22 w 212"/>
              <a:gd name="T11" fmla="*/ 324 h 381"/>
              <a:gd name="T12" fmla="*/ 93 w 212"/>
              <a:gd name="T13" fmla="*/ 378 h 381"/>
              <a:gd name="T14" fmla="*/ 170 w 212"/>
              <a:gd name="T15" fmla="*/ 351 h 381"/>
              <a:gd name="T16" fmla="*/ 205 w 212"/>
              <a:gd name="T17" fmla="*/ 19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381">
                <a:moveTo>
                  <a:pt x="205" y="191"/>
                </a:moveTo>
                <a:cubicBezTo>
                  <a:pt x="201" y="161"/>
                  <a:pt x="193" y="132"/>
                  <a:pt x="183" y="103"/>
                </a:cubicBezTo>
                <a:cubicBezTo>
                  <a:pt x="172" y="73"/>
                  <a:pt x="157" y="42"/>
                  <a:pt x="131" y="21"/>
                </a:cubicBezTo>
                <a:cubicBezTo>
                  <a:pt x="105" y="0"/>
                  <a:pt x="65" y="18"/>
                  <a:pt x="56" y="47"/>
                </a:cubicBezTo>
                <a:cubicBezTo>
                  <a:pt x="25" y="81"/>
                  <a:pt x="13" y="129"/>
                  <a:pt x="7" y="173"/>
                </a:cubicBezTo>
                <a:cubicBezTo>
                  <a:pt x="0" y="221"/>
                  <a:pt x="1" y="279"/>
                  <a:pt x="22" y="324"/>
                </a:cubicBezTo>
                <a:cubicBezTo>
                  <a:pt x="35" y="353"/>
                  <a:pt x="61" y="375"/>
                  <a:pt x="93" y="378"/>
                </a:cubicBezTo>
                <a:cubicBezTo>
                  <a:pt x="120" y="381"/>
                  <a:pt x="150" y="370"/>
                  <a:pt x="170" y="351"/>
                </a:cubicBezTo>
                <a:cubicBezTo>
                  <a:pt x="212" y="309"/>
                  <a:pt x="212" y="246"/>
                  <a:pt x="205" y="191"/>
                </a:cubicBezTo>
                <a:close/>
              </a:path>
            </a:pathLst>
          </a:custGeom>
          <a:solidFill>
            <a:srgbClr val="0076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14" name="Freeform 2604"/>
          <p:cNvSpPr>
            <a:spLocks/>
          </p:cNvSpPr>
          <p:nvPr userDrawn="1"/>
        </p:nvSpPr>
        <p:spPr bwMode="auto">
          <a:xfrm>
            <a:off x="6079325" y="4758099"/>
            <a:ext cx="45947" cy="82704"/>
          </a:xfrm>
          <a:custGeom>
            <a:avLst/>
            <a:gdLst>
              <a:gd name="T0" fmla="*/ 76 w 77"/>
              <a:gd name="T1" fmla="*/ 90 h 139"/>
              <a:gd name="T2" fmla="*/ 75 w 77"/>
              <a:gd name="T3" fmla="*/ 61 h 139"/>
              <a:gd name="T4" fmla="*/ 68 w 77"/>
              <a:gd name="T5" fmla="*/ 35 h 139"/>
              <a:gd name="T6" fmla="*/ 62 w 77"/>
              <a:gd name="T7" fmla="*/ 23 h 139"/>
              <a:gd name="T8" fmla="*/ 50 w 77"/>
              <a:gd name="T9" fmla="*/ 10 h 139"/>
              <a:gd name="T10" fmla="*/ 12 w 77"/>
              <a:gd name="T11" fmla="*/ 15 h 139"/>
              <a:gd name="T12" fmla="*/ 5 w 77"/>
              <a:gd name="T13" fmla="*/ 28 h 139"/>
              <a:gd name="T14" fmla="*/ 2 w 77"/>
              <a:gd name="T15" fmla="*/ 45 h 139"/>
              <a:gd name="T16" fmla="*/ 2 w 77"/>
              <a:gd name="T17" fmla="*/ 72 h 139"/>
              <a:gd name="T18" fmla="*/ 2 w 77"/>
              <a:gd name="T19" fmla="*/ 81 h 139"/>
              <a:gd name="T20" fmla="*/ 8 w 77"/>
              <a:gd name="T21" fmla="*/ 98 h 139"/>
              <a:gd name="T22" fmla="*/ 24 w 77"/>
              <a:gd name="T23" fmla="*/ 123 h 139"/>
              <a:gd name="T24" fmla="*/ 25 w 77"/>
              <a:gd name="T25" fmla="*/ 124 h 139"/>
              <a:gd name="T26" fmla="*/ 29 w 77"/>
              <a:gd name="T27" fmla="*/ 126 h 139"/>
              <a:gd name="T28" fmla="*/ 33 w 77"/>
              <a:gd name="T29" fmla="*/ 130 h 139"/>
              <a:gd name="T30" fmla="*/ 48 w 77"/>
              <a:gd name="T31" fmla="*/ 138 h 139"/>
              <a:gd name="T32" fmla="*/ 60 w 77"/>
              <a:gd name="T33" fmla="*/ 126 h 139"/>
              <a:gd name="T34" fmla="*/ 63 w 77"/>
              <a:gd name="T35" fmla="*/ 122 h 139"/>
              <a:gd name="T36" fmla="*/ 65 w 77"/>
              <a:gd name="T37" fmla="*/ 120 h 139"/>
              <a:gd name="T38" fmla="*/ 66 w 77"/>
              <a:gd name="T39" fmla="*/ 117 h 139"/>
              <a:gd name="T40" fmla="*/ 73 w 77"/>
              <a:gd name="T41" fmla="*/ 106 h 139"/>
              <a:gd name="T42" fmla="*/ 76 w 77"/>
              <a:gd name="T43" fmla="*/ 9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 h="139">
                <a:moveTo>
                  <a:pt x="76" y="90"/>
                </a:moveTo>
                <a:cubicBezTo>
                  <a:pt x="77" y="80"/>
                  <a:pt x="77" y="71"/>
                  <a:pt x="75" y="61"/>
                </a:cubicBezTo>
                <a:cubicBezTo>
                  <a:pt x="74" y="52"/>
                  <a:pt x="72" y="43"/>
                  <a:pt x="68" y="35"/>
                </a:cubicBezTo>
                <a:cubicBezTo>
                  <a:pt x="66" y="31"/>
                  <a:pt x="65" y="27"/>
                  <a:pt x="62" y="23"/>
                </a:cubicBezTo>
                <a:cubicBezTo>
                  <a:pt x="59" y="18"/>
                  <a:pt x="55" y="14"/>
                  <a:pt x="50" y="10"/>
                </a:cubicBezTo>
                <a:cubicBezTo>
                  <a:pt x="40" y="0"/>
                  <a:pt x="20" y="4"/>
                  <a:pt x="12" y="15"/>
                </a:cubicBezTo>
                <a:cubicBezTo>
                  <a:pt x="9" y="20"/>
                  <a:pt x="6" y="24"/>
                  <a:pt x="5" y="28"/>
                </a:cubicBezTo>
                <a:cubicBezTo>
                  <a:pt x="3" y="34"/>
                  <a:pt x="2" y="39"/>
                  <a:pt x="2" y="45"/>
                </a:cubicBezTo>
                <a:cubicBezTo>
                  <a:pt x="0" y="54"/>
                  <a:pt x="1" y="63"/>
                  <a:pt x="2" y="72"/>
                </a:cubicBezTo>
                <a:cubicBezTo>
                  <a:pt x="2" y="75"/>
                  <a:pt x="2" y="78"/>
                  <a:pt x="2" y="81"/>
                </a:cubicBezTo>
                <a:cubicBezTo>
                  <a:pt x="3" y="87"/>
                  <a:pt x="6" y="93"/>
                  <a:pt x="8" y="98"/>
                </a:cubicBezTo>
                <a:cubicBezTo>
                  <a:pt x="11" y="108"/>
                  <a:pt x="16" y="117"/>
                  <a:pt x="24" y="123"/>
                </a:cubicBezTo>
                <a:cubicBezTo>
                  <a:pt x="25" y="123"/>
                  <a:pt x="25" y="123"/>
                  <a:pt x="25" y="124"/>
                </a:cubicBezTo>
                <a:cubicBezTo>
                  <a:pt x="26" y="125"/>
                  <a:pt x="28" y="125"/>
                  <a:pt x="29" y="126"/>
                </a:cubicBezTo>
                <a:cubicBezTo>
                  <a:pt x="30" y="127"/>
                  <a:pt x="31" y="129"/>
                  <a:pt x="33" y="130"/>
                </a:cubicBezTo>
                <a:cubicBezTo>
                  <a:pt x="37" y="134"/>
                  <a:pt x="41" y="139"/>
                  <a:pt x="48" y="138"/>
                </a:cubicBezTo>
                <a:cubicBezTo>
                  <a:pt x="54" y="137"/>
                  <a:pt x="57" y="132"/>
                  <a:pt x="60" y="126"/>
                </a:cubicBezTo>
                <a:cubicBezTo>
                  <a:pt x="61" y="125"/>
                  <a:pt x="62" y="124"/>
                  <a:pt x="63" y="122"/>
                </a:cubicBezTo>
                <a:cubicBezTo>
                  <a:pt x="63" y="122"/>
                  <a:pt x="64" y="121"/>
                  <a:pt x="65" y="120"/>
                </a:cubicBezTo>
                <a:cubicBezTo>
                  <a:pt x="65" y="119"/>
                  <a:pt x="66" y="118"/>
                  <a:pt x="66" y="117"/>
                </a:cubicBezTo>
                <a:cubicBezTo>
                  <a:pt x="69" y="114"/>
                  <a:pt x="71" y="111"/>
                  <a:pt x="73" y="106"/>
                </a:cubicBezTo>
                <a:cubicBezTo>
                  <a:pt x="75" y="101"/>
                  <a:pt x="76" y="95"/>
                  <a:pt x="76" y="90"/>
                </a:cubicBezTo>
                <a:close/>
              </a:path>
            </a:pathLst>
          </a:custGeom>
          <a:solidFill>
            <a:srgbClr val="90D2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15" name="Freeform 2605"/>
          <p:cNvSpPr>
            <a:spLocks/>
          </p:cNvSpPr>
          <p:nvPr userDrawn="1"/>
        </p:nvSpPr>
        <p:spPr bwMode="auto">
          <a:xfrm>
            <a:off x="5783734" y="4575844"/>
            <a:ext cx="355320" cy="179192"/>
          </a:xfrm>
          <a:custGeom>
            <a:avLst/>
            <a:gdLst>
              <a:gd name="T0" fmla="*/ 589 w 596"/>
              <a:gd name="T1" fmla="*/ 212 h 302"/>
              <a:gd name="T2" fmla="*/ 453 w 596"/>
              <a:gd name="T3" fmla="*/ 18 h 302"/>
              <a:gd name="T4" fmla="*/ 305 w 596"/>
              <a:gd name="T5" fmla="*/ 2 h 302"/>
              <a:gd name="T6" fmla="*/ 158 w 596"/>
              <a:gd name="T7" fmla="*/ 4 h 302"/>
              <a:gd name="T8" fmla="*/ 99 w 596"/>
              <a:gd name="T9" fmla="*/ 8 h 302"/>
              <a:gd name="T10" fmla="*/ 66 w 596"/>
              <a:gd name="T11" fmla="*/ 10 h 302"/>
              <a:gd name="T12" fmla="*/ 29 w 596"/>
              <a:gd name="T13" fmla="*/ 15 h 302"/>
              <a:gd name="T14" fmla="*/ 15 w 596"/>
              <a:gd name="T15" fmla="*/ 25 h 302"/>
              <a:gd name="T16" fmla="*/ 7 w 596"/>
              <a:gd name="T17" fmla="*/ 41 h 302"/>
              <a:gd name="T18" fmla="*/ 1 w 596"/>
              <a:gd name="T19" fmla="*/ 75 h 302"/>
              <a:gd name="T20" fmla="*/ 13 w 596"/>
              <a:gd name="T21" fmla="*/ 142 h 302"/>
              <a:gd name="T22" fmla="*/ 28 w 596"/>
              <a:gd name="T23" fmla="*/ 173 h 302"/>
              <a:gd name="T24" fmla="*/ 94 w 596"/>
              <a:gd name="T25" fmla="*/ 182 h 302"/>
              <a:gd name="T26" fmla="*/ 194 w 596"/>
              <a:gd name="T27" fmla="*/ 172 h 302"/>
              <a:gd name="T28" fmla="*/ 309 w 596"/>
              <a:gd name="T29" fmla="*/ 162 h 302"/>
              <a:gd name="T30" fmla="*/ 335 w 596"/>
              <a:gd name="T31" fmla="*/ 164 h 302"/>
              <a:gd name="T32" fmla="*/ 337 w 596"/>
              <a:gd name="T33" fmla="*/ 164 h 302"/>
              <a:gd name="T34" fmla="*/ 340 w 596"/>
              <a:gd name="T35" fmla="*/ 164 h 302"/>
              <a:gd name="T36" fmla="*/ 353 w 596"/>
              <a:gd name="T37" fmla="*/ 167 h 302"/>
              <a:gd name="T38" fmla="*/ 365 w 596"/>
              <a:gd name="T39" fmla="*/ 171 h 302"/>
              <a:gd name="T40" fmla="*/ 367 w 596"/>
              <a:gd name="T41" fmla="*/ 171 h 302"/>
              <a:gd name="T42" fmla="*/ 369 w 596"/>
              <a:gd name="T43" fmla="*/ 172 h 302"/>
              <a:gd name="T44" fmla="*/ 378 w 596"/>
              <a:gd name="T45" fmla="*/ 178 h 302"/>
              <a:gd name="T46" fmla="*/ 382 w 596"/>
              <a:gd name="T47" fmla="*/ 180 h 302"/>
              <a:gd name="T48" fmla="*/ 396 w 596"/>
              <a:gd name="T49" fmla="*/ 194 h 302"/>
              <a:gd name="T50" fmla="*/ 421 w 596"/>
              <a:gd name="T51" fmla="*/ 276 h 302"/>
              <a:gd name="T52" fmla="*/ 541 w 596"/>
              <a:gd name="T53" fmla="*/ 275 h 302"/>
              <a:gd name="T54" fmla="*/ 589 w 596"/>
              <a:gd name="T55" fmla="*/ 21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96" h="302">
                <a:moveTo>
                  <a:pt x="589" y="212"/>
                </a:moveTo>
                <a:cubicBezTo>
                  <a:pt x="571" y="131"/>
                  <a:pt x="540" y="46"/>
                  <a:pt x="453" y="18"/>
                </a:cubicBezTo>
                <a:cubicBezTo>
                  <a:pt x="407" y="3"/>
                  <a:pt x="353" y="4"/>
                  <a:pt x="305" y="2"/>
                </a:cubicBezTo>
                <a:cubicBezTo>
                  <a:pt x="256" y="0"/>
                  <a:pt x="207" y="1"/>
                  <a:pt x="158" y="4"/>
                </a:cubicBezTo>
                <a:cubicBezTo>
                  <a:pt x="139" y="5"/>
                  <a:pt x="118" y="5"/>
                  <a:pt x="99" y="8"/>
                </a:cubicBezTo>
                <a:cubicBezTo>
                  <a:pt x="88" y="7"/>
                  <a:pt x="77" y="9"/>
                  <a:pt x="66" y="10"/>
                </a:cubicBezTo>
                <a:cubicBezTo>
                  <a:pt x="54" y="12"/>
                  <a:pt x="41" y="13"/>
                  <a:pt x="29" y="15"/>
                </a:cubicBezTo>
                <a:cubicBezTo>
                  <a:pt x="22" y="16"/>
                  <a:pt x="18" y="19"/>
                  <a:pt x="15" y="25"/>
                </a:cubicBezTo>
                <a:cubicBezTo>
                  <a:pt x="12" y="30"/>
                  <a:pt x="9" y="36"/>
                  <a:pt x="7" y="41"/>
                </a:cubicBezTo>
                <a:cubicBezTo>
                  <a:pt x="4" y="52"/>
                  <a:pt x="2" y="64"/>
                  <a:pt x="1" y="75"/>
                </a:cubicBezTo>
                <a:cubicBezTo>
                  <a:pt x="0" y="98"/>
                  <a:pt x="5" y="121"/>
                  <a:pt x="13" y="142"/>
                </a:cubicBezTo>
                <a:cubicBezTo>
                  <a:pt x="18" y="153"/>
                  <a:pt x="22" y="163"/>
                  <a:pt x="28" y="173"/>
                </a:cubicBezTo>
                <a:cubicBezTo>
                  <a:pt x="40" y="193"/>
                  <a:pt x="76" y="185"/>
                  <a:pt x="94" y="182"/>
                </a:cubicBezTo>
                <a:cubicBezTo>
                  <a:pt x="128" y="178"/>
                  <a:pt x="161" y="175"/>
                  <a:pt x="194" y="172"/>
                </a:cubicBezTo>
                <a:cubicBezTo>
                  <a:pt x="232" y="168"/>
                  <a:pt x="270" y="163"/>
                  <a:pt x="309" y="162"/>
                </a:cubicBezTo>
                <a:cubicBezTo>
                  <a:pt x="317" y="162"/>
                  <a:pt x="326" y="163"/>
                  <a:pt x="335" y="164"/>
                </a:cubicBezTo>
                <a:lnTo>
                  <a:pt x="337" y="164"/>
                </a:lnTo>
                <a:cubicBezTo>
                  <a:pt x="337" y="164"/>
                  <a:pt x="338" y="164"/>
                  <a:pt x="340" y="164"/>
                </a:cubicBezTo>
                <a:cubicBezTo>
                  <a:pt x="344" y="165"/>
                  <a:pt x="348" y="166"/>
                  <a:pt x="353" y="167"/>
                </a:cubicBezTo>
                <a:cubicBezTo>
                  <a:pt x="357" y="168"/>
                  <a:pt x="361" y="170"/>
                  <a:pt x="365" y="171"/>
                </a:cubicBezTo>
                <a:cubicBezTo>
                  <a:pt x="366" y="171"/>
                  <a:pt x="366" y="171"/>
                  <a:pt x="367" y="171"/>
                </a:cubicBezTo>
                <a:cubicBezTo>
                  <a:pt x="367" y="171"/>
                  <a:pt x="368" y="172"/>
                  <a:pt x="369" y="172"/>
                </a:cubicBezTo>
                <a:cubicBezTo>
                  <a:pt x="372" y="174"/>
                  <a:pt x="375" y="176"/>
                  <a:pt x="378" y="178"/>
                </a:cubicBezTo>
                <a:cubicBezTo>
                  <a:pt x="380" y="179"/>
                  <a:pt x="382" y="180"/>
                  <a:pt x="382" y="180"/>
                </a:cubicBezTo>
                <a:cubicBezTo>
                  <a:pt x="387" y="185"/>
                  <a:pt x="391" y="189"/>
                  <a:pt x="396" y="194"/>
                </a:cubicBezTo>
                <a:cubicBezTo>
                  <a:pt x="416" y="215"/>
                  <a:pt x="398" y="255"/>
                  <a:pt x="421" y="276"/>
                </a:cubicBezTo>
                <a:cubicBezTo>
                  <a:pt x="450" y="302"/>
                  <a:pt x="508" y="279"/>
                  <a:pt x="541" y="275"/>
                </a:cubicBezTo>
                <a:cubicBezTo>
                  <a:pt x="574" y="271"/>
                  <a:pt x="596" y="246"/>
                  <a:pt x="589" y="212"/>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16" name="Freeform 2606"/>
          <p:cNvSpPr>
            <a:spLocks/>
          </p:cNvSpPr>
          <p:nvPr userDrawn="1"/>
        </p:nvSpPr>
        <p:spPr bwMode="auto">
          <a:xfrm>
            <a:off x="5923107" y="4528366"/>
            <a:ext cx="65857" cy="171534"/>
          </a:xfrm>
          <a:custGeom>
            <a:avLst/>
            <a:gdLst>
              <a:gd name="T0" fmla="*/ 110 w 111"/>
              <a:gd name="T1" fmla="*/ 232 h 290"/>
              <a:gd name="T2" fmla="*/ 102 w 111"/>
              <a:gd name="T3" fmla="*/ 93 h 290"/>
              <a:gd name="T4" fmla="*/ 102 w 111"/>
              <a:gd name="T5" fmla="*/ 92 h 290"/>
              <a:gd name="T6" fmla="*/ 102 w 111"/>
              <a:gd name="T7" fmla="*/ 92 h 290"/>
              <a:gd name="T8" fmla="*/ 100 w 111"/>
              <a:gd name="T9" fmla="*/ 80 h 290"/>
              <a:gd name="T10" fmla="*/ 95 w 111"/>
              <a:gd name="T11" fmla="*/ 67 h 290"/>
              <a:gd name="T12" fmla="*/ 80 w 111"/>
              <a:gd name="T13" fmla="*/ 16 h 290"/>
              <a:gd name="T14" fmla="*/ 22 w 111"/>
              <a:gd name="T15" fmla="*/ 16 h 290"/>
              <a:gd name="T16" fmla="*/ 7 w 111"/>
              <a:gd name="T17" fmla="*/ 48 h 290"/>
              <a:gd name="T18" fmla="*/ 4 w 111"/>
              <a:gd name="T19" fmla="*/ 61 h 290"/>
              <a:gd name="T20" fmla="*/ 4 w 111"/>
              <a:gd name="T21" fmla="*/ 162 h 290"/>
              <a:gd name="T22" fmla="*/ 3 w 111"/>
              <a:gd name="T23" fmla="*/ 245 h 290"/>
              <a:gd name="T24" fmla="*/ 41 w 111"/>
              <a:gd name="T25" fmla="*/ 288 h 290"/>
              <a:gd name="T26" fmla="*/ 82 w 111"/>
              <a:gd name="T27" fmla="*/ 272 h 290"/>
              <a:gd name="T28" fmla="*/ 110 w 111"/>
              <a:gd name="T29" fmla="*/ 232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 h="290">
                <a:moveTo>
                  <a:pt x="110" y="232"/>
                </a:moveTo>
                <a:cubicBezTo>
                  <a:pt x="111" y="185"/>
                  <a:pt x="108" y="139"/>
                  <a:pt x="102" y="93"/>
                </a:cubicBezTo>
                <a:cubicBezTo>
                  <a:pt x="102" y="92"/>
                  <a:pt x="102" y="92"/>
                  <a:pt x="102" y="92"/>
                </a:cubicBezTo>
                <a:lnTo>
                  <a:pt x="102" y="92"/>
                </a:lnTo>
                <a:cubicBezTo>
                  <a:pt x="101" y="88"/>
                  <a:pt x="101" y="84"/>
                  <a:pt x="100" y="80"/>
                </a:cubicBezTo>
                <a:cubicBezTo>
                  <a:pt x="100" y="75"/>
                  <a:pt x="98" y="71"/>
                  <a:pt x="95" y="67"/>
                </a:cubicBezTo>
                <a:cubicBezTo>
                  <a:pt x="96" y="48"/>
                  <a:pt x="95" y="28"/>
                  <a:pt x="80" y="16"/>
                </a:cubicBezTo>
                <a:cubicBezTo>
                  <a:pt x="61" y="0"/>
                  <a:pt x="41" y="1"/>
                  <a:pt x="22" y="16"/>
                </a:cubicBezTo>
                <a:cubicBezTo>
                  <a:pt x="12" y="23"/>
                  <a:pt x="8" y="35"/>
                  <a:pt x="7" y="48"/>
                </a:cubicBezTo>
                <a:cubicBezTo>
                  <a:pt x="6" y="52"/>
                  <a:pt x="5" y="56"/>
                  <a:pt x="4" y="61"/>
                </a:cubicBezTo>
                <a:cubicBezTo>
                  <a:pt x="0" y="94"/>
                  <a:pt x="0" y="128"/>
                  <a:pt x="4" y="162"/>
                </a:cubicBezTo>
                <a:lnTo>
                  <a:pt x="3" y="245"/>
                </a:lnTo>
                <a:cubicBezTo>
                  <a:pt x="2" y="267"/>
                  <a:pt x="20" y="285"/>
                  <a:pt x="41" y="288"/>
                </a:cubicBezTo>
                <a:cubicBezTo>
                  <a:pt x="57" y="290"/>
                  <a:pt x="72" y="284"/>
                  <a:pt x="82" y="272"/>
                </a:cubicBezTo>
                <a:cubicBezTo>
                  <a:pt x="98" y="266"/>
                  <a:pt x="109" y="250"/>
                  <a:pt x="110" y="232"/>
                </a:cubicBezTo>
                <a:close/>
              </a:path>
            </a:pathLst>
          </a:custGeom>
          <a:solidFill>
            <a:srgbClr val="9CF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17" name="Freeform 2607"/>
          <p:cNvSpPr>
            <a:spLocks/>
          </p:cNvSpPr>
          <p:nvPr userDrawn="1"/>
        </p:nvSpPr>
        <p:spPr bwMode="auto">
          <a:xfrm>
            <a:off x="5841933" y="4502332"/>
            <a:ext cx="228202" cy="64325"/>
          </a:xfrm>
          <a:custGeom>
            <a:avLst/>
            <a:gdLst>
              <a:gd name="T0" fmla="*/ 340 w 384"/>
              <a:gd name="T1" fmla="*/ 8 h 107"/>
              <a:gd name="T2" fmla="*/ 256 w 384"/>
              <a:gd name="T3" fmla="*/ 6 h 107"/>
              <a:gd name="T4" fmla="*/ 176 w 384"/>
              <a:gd name="T5" fmla="*/ 8 h 107"/>
              <a:gd name="T6" fmla="*/ 98 w 384"/>
              <a:gd name="T7" fmla="*/ 12 h 107"/>
              <a:gd name="T8" fmla="*/ 17 w 384"/>
              <a:gd name="T9" fmla="*/ 31 h 107"/>
              <a:gd name="T10" fmla="*/ 17 w 384"/>
              <a:gd name="T11" fmla="*/ 77 h 107"/>
              <a:gd name="T12" fmla="*/ 95 w 384"/>
              <a:gd name="T13" fmla="*/ 95 h 107"/>
              <a:gd name="T14" fmla="*/ 176 w 384"/>
              <a:gd name="T15" fmla="*/ 99 h 107"/>
              <a:gd name="T16" fmla="*/ 253 w 384"/>
              <a:gd name="T17" fmla="*/ 101 h 107"/>
              <a:gd name="T18" fmla="*/ 340 w 384"/>
              <a:gd name="T19" fmla="*/ 98 h 107"/>
              <a:gd name="T20" fmla="*/ 340 w 384"/>
              <a:gd name="T21" fmla="*/ 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4" h="107">
                <a:moveTo>
                  <a:pt x="340" y="8"/>
                </a:moveTo>
                <a:cubicBezTo>
                  <a:pt x="315" y="0"/>
                  <a:pt x="282" y="5"/>
                  <a:pt x="256" y="6"/>
                </a:cubicBezTo>
                <a:cubicBezTo>
                  <a:pt x="229" y="7"/>
                  <a:pt x="202" y="7"/>
                  <a:pt x="176" y="8"/>
                </a:cubicBezTo>
                <a:cubicBezTo>
                  <a:pt x="150" y="8"/>
                  <a:pt x="124" y="10"/>
                  <a:pt x="98" y="12"/>
                </a:cubicBezTo>
                <a:cubicBezTo>
                  <a:pt x="72" y="15"/>
                  <a:pt x="38" y="15"/>
                  <a:pt x="17" y="31"/>
                </a:cubicBezTo>
                <a:cubicBezTo>
                  <a:pt x="0" y="44"/>
                  <a:pt x="0" y="64"/>
                  <a:pt x="17" y="77"/>
                </a:cubicBezTo>
                <a:cubicBezTo>
                  <a:pt x="38" y="92"/>
                  <a:pt x="70" y="92"/>
                  <a:pt x="95" y="95"/>
                </a:cubicBezTo>
                <a:cubicBezTo>
                  <a:pt x="122" y="98"/>
                  <a:pt x="149" y="99"/>
                  <a:pt x="176" y="99"/>
                </a:cubicBezTo>
                <a:cubicBezTo>
                  <a:pt x="201" y="100"/>
                  <a:pt x="227" y="100"/>
                  <a:pt x="253" y="101"/>
                </a:cubicBezTo>
                <a:cubicBezTo>
                  <a:pt x="280" y="101"/>
                  <a:pt x="314" y="107"/>
                  <a:pt x="340" y="98"/>
                </a:cubicBezTo>
                <a:cubicBezTo>
                  <a:pt x="384" y="84"/>
                  <a:pt x="384" y="23"/>
                  <a:pt x="340" y="8"/>
                </a:cubicBezTo>
                <a:close/>
              </a:path>
            </a:pathLst>
          </a:custGeom>
          <a:solidFill>
            <a:srgbClr val="16A8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18" name="Freeform 2608"/>
          <p:cNvSpPr>
            <a:spLocks/>
          </p:cNvSpPr>
          <p:nvPr userDrawn="1"/>
        </p:nvSpPr>
        <p:spPr bwMode="auto">
          <a:xfrm>
            <a:off x="5972115" y="4511520"/>
            <a:ext cx="68920" cy="26037"/>
          </a:xfrm>
          <a:custGeom>
            <a:avLst/>
            <a:gdLst>
              <a:gd name="T0" fmla="*/ 94 w 115"/>
              <a:gd name="T1" fmla="*/ 3 h 44"/>
              <a:gd name="T2" fmla="*/ 62 w 115"/>
              <a:gd name="T3" fmla="*/ 0 h 44"/>
              <a:gd name="T4" fmla="*/ 33 w 115"/>
              <a:gd name="T5" fmla="*/ 3 h 44"/>
              <a:gd name="T6" fmla="*/ 3 w 115"/>
              <a:gd name="T7" fmla="*/ 19 h 44"/>
              <a:gd name="T8" fmla="*/ 3 w 115"/>
              <a:gd name="T9" fmla="*/ 26 h 44"/>
              <a:gd name="T10" fmla="*/ 32 w 115"/>
              <a:gd name="T11" fmla="*/ 42 h 44"/>
              <a:gd name="T12" fmla="*/ 62 w 115"/>
              <a:gd name="T13" fmla="*/ 44 h 44"/>
              <a:gd name="T14" fmla="*/ 94 w 115"/>
              <a:gd name="T15" fmla="*/ 40 h 44"/>
              <a:gd name="T16" fmla="*/ 115 w 115"/>
              <a:gd name="T17" fmla="*/ 20 h 44"/>
              <a:gd name="T18" fmla="*/ 94 w 115"/>
              <a:gd name="T19"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44">
                <a:moveTo>
                  <a:pt x="94" y="3"/>
                </a:moveTo>
                <a:cubicBezTo>
                  <a:pt x="83" y="0"/>
                  <a:pt x="73" y="0"/>
                  <a:pt x="62" y="0"/>
                </a:cubicBezTo>
                <a:cubicBezTo>
                  <a:pt x="52" y="1"/>
                  <a:pt x="43" y="2"/>
                  <a:pt x="33" y="3"/>
                </a:cubicBezTo>
                <a:cubicBezTo>
                  <a:pt x="21" y="4"/>
                  <a:pt x="9" y="8"/>
                  <a:pt x="3" y="19"/>
                </a:cubicBezTo>
                <a:cubicBezTo>
                  <a:pt x="0" y="20"/>
                  <a:pt x="0" y="25"/>
                  <a:pt x="3" y="26"/>
                </a:cubicBezTo>
                <a:cubicBezTo>
                  <a:pt x="8" y="37"/>
                  <a:pt x="20" y="41"/>
                  <a:pt x="32" y="42"/>
                </a:cubicBezTo>
                <a:cubicBezTo>
                  <a:pt x="42" y="43"/>
                  <a:pt x="52" y="44"/>
                  <a:pt x="62" y="44"/>
                </a:cubicBezTo>
                <a:cubicBezTo>
                  <a:pt x="73" y="43"/>
                  <a:pt x="84" y="43"/>
                  <a:pt x="94" y="40"/>
                </a:cubicBezTo>
                <a:cubicBezTo>
                  <a:pt x="102" y="37"/>
                  <a:pt x="115" y="30"/>
                  <a:pt x="115" y="20"/>
                </a:cubicBezTo>
                <a:cubicBezTo>
                  <a:pt x="115" y="11"/>
                  <a:pt x="101" y="5"/>
                  <a:pt x="94" y="3"/>
                </a:cubicBezTo>
                <a:close/>
              </a:path>
            </a:pathLst>
          </a:custGeom>
          <a:solidFill>
            <a:srgbClr val="90D2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19" name="Freeform 2654"/>
          <p:cNvSpPr>
            <a:spLocks/>
          </p:cNvSpPr>
          <p:nvPr userDrawn="1"/>
        </p:nvSpPr>
        <p:spPr bwMode="auto">
          <a:xfrm>
            <a:off x="7463848" y="4442600"/>
            <a:ext cx="274148" cy="162344"/>
          </a:xfrm>
          <a:custGeom>
            <a:avLst/>
            <a:gdLst>
              <a:gd name="T0" fmla="*/ 445 w 462"/>
              <a:gd name="T1" fmla="*/ 71 h 273"/>
              <a:gd name="T2" fmla="*/ 430 w 462"/>
              <a:gd name="T3" fmla="*/ 63 h 273"/>
              <a:gd name="T4" fmla="*/ 404 w 462"/>
              <a:gd name="T5" fmla="*/ 63 h 273"/>
              <a:gd name="T6" fmla="*/ 415 w 462"/>
              <a:gd name="T7" fmla="*/ 61 h 273"/>
              <a:gd name="T8" fmla="*/ 383 w 462"/>
              <a:gd name="T9" fmla="*/ 77 h 273"/>
              <a:gd name="T10" fmla="*/ 375 w 462"/>
              <a:gd name="T11" fmla="*/ 87 h 273"/>
              <a:gd name="T12" fmla="*/ 368 w 462"/>
              <a:gd name="T13" fmla="*/ 98 h 273"/>
              <a:gd name="T14" fmla="*/ 367 w 462"/>
              <a:gd name="T15" fmla="*/ 101 h 273"/>
              <a:gd name="T16" fmla="*/ 363 w 462"/>
              <a:gd name="T17" fmla="*/ 95 h 273"/>
              <a:gd name="T18" fmla="*/ 318 w 462"/>
              <a:gd name="T19" fmla="*/ 44 h 273"/>
              <a:gd name="T20" fmla="*/ 185 w 462"/>
              <a:gd name="T21" fmla="*/ 11 h 273"/>
              <a:gd name="T22" fmla="*/ 74 w 462"/>
              <a:gd name="T23" fmla="*/ 77 h 273"/>
              <a:gd name="T24" fmla="*/ 12 w 462"/>
              <a:gd name="T25" fmla="*/ 183 h 273"/>
              <a:gd name="T26" fmla="*/ 39 w 462"/>
              <a:gd name="T27" fmla="*/ 260 h 273"/>
              <a:gd name="T28" fmla="*/ 115 w 462"/>
              <a:gd name="T29" fmla="*/ 233 h 273"/>
              <a:gd name="T30" fmla="*/ 137 w 462"/>
              <a:gd name="T31" fmla="*/ 192 h 273"/>
              <a:gd name="T32" fmla="*/ 143 w 462"/>
              <a:gd name="T33" fmla="*/ 182 h 273"/>
              <a:gd name="T34" fmla="*/ 144 w 462"/>
              <a:gd name="T35" fmla="*/ 181 h 273"/>
              <a:gd name="T36" fmla="*/ 157 w 462"/>
              <a:gd name="T37" fmla="*/ 163 h 273"/>
              <a:gd name="T38" fmla="*/ 172 w 462"/>
              <a:gd name="T39" fmla="*/ 146 h 273"/>
              <a:gd name="T40" fmla="*/ 173 w 462"/>
              <a:gd name="T41" fmla="*/ 145 h 273"/>
              <a:gd name="T42" fmla="*/ 181 w 462"/>
              <a:gd name="T43" fmla="*/ 139 h 273"/>
              <a:gd name="T44" fmla="*/ 190 w 462"/>
              <a:gd name="T45" fmla="*/ 133 h 273"/>
              <a:gd name="T46" fmla="*/ 209 w 462"/>
              <a:gd name="T47" fmla="*/ 126 h 273"/>
              <a:gd name="T48" fmla="*/ 219 w 462"/>
              <a:gd name="T49" fmla="*/ 125 h 273"/>
              <a:gd name="T50" fmla="*/ 219 w 462"/>
              <a:gd name="T51" fmla="*/ 125 h 273"/>
              <a:gd name="T52" fmla="*/ 227 w 462"/>
              <a:gd name="T53" fmla="*/ 126 h 273"/>
              <a:gd name="T54" fmla="*/ 225 w 462"/>
              <a:gd name="T55" fmla="*/ 125 h 273"/>
              <a:gd name="T56" fmla="*/ 228 w 462"/>
              <a:gd name="T57" fmla="*/ 127 h 273"/>
              <a:gd name="T58" fmla="*/ 229 w 462"/>
              <a:gd name="T59" fmla="*/ 127 h 273"/>
              <a:gd name="T60" fmla="*/ 234 w 462"/>
              <a:gd name="T61" fmla="*/ 129 h 273"/>
              <a:gd name="T62" fmla="*/ 234 w 462"/>
              <a:gd name="T63" fmla="*/ 129 h 273"/>
              <a:gd name="T64" fmla="*/ 234 w 462"/>
              <a:gd name="T65" fmla="*/ 129 h 273"/>
              <a:gd name="T66" fmla="*/ 236 w 462"/>
              <a:gd name="T67" fmla="*/ 130 h 273"/>
              <a:gd name="T68" fmla="*/ 235 w 462"/>
              <a:gd name="T69" fmla="*/ 130 h 273"/>
              <a:gd name="T70" fmla="*/ 243 w 462"/>
              <a:gd name="T71" fmla="*/ 136 h 273"/>
              <a:gd name="T72" fmla="*/ 246 w 462"/>
              <a:gd name="T73" fmla="*/ 139 h 273"/>
              <a:gd name="T74" fmla="*/ 251 w 462"/>
              <a:gd name="T75" fmla="*/ 146 h 273"/>
              <a:gd name="T76" fmla="*/ 266 w 462"/>
              <a:gd name="T77" fmla="*/ 165 h 273"/>
              <a:gd name="T78" fmla="*/ 269 w 462"/>
              <a:gd name="T79" fmla="*/ 170 h 273"/>
              <a:gd name="T80" fmla="*/ 248 w 462"/>
              <a:gd name="T81" fmla="*/ 171 h 273"/>
              <a:gd name="T82" fmla="*/ 203 w 462"/>
              <a:gd name="T83" fmla="*/ 184 h 273"/>
              <a:gd name="T84" fmla="*/ 200 w 462"/>
              <a:gd name="T85" fmla="*/ 234 h 273"/>
              <a:gd name="T86" fmla="*/ 241 w 462"/>
              <a:gd name="T87" fmla="*/ 251 h 273"/>
              <a:gd name="T88" fmla="*/ 276 w 462"/>
              <a:gd name="T89" fmla="*/ 256 h 273"/>
              <a:gd name="T90" fmla="*/ 310 w 462"/>
              <a:gd name="T91" fmla="*/ 259 h 273"/>
              <a:gd name="T92" fmla="*/ 354 w 462"/>
              <a:gd name="T93" fmla="*/ 263 h 273"/>
              <a:gd name="T94" fmla="*/ 378 w 462"/>
              <a:gd name="T95" fmla="*/ 253 h 273"/>
              <a:gd name="T96" fmla="*/ 381 w 462"/>
              <a:gd name="T97" fmla="*/ 251 h 273"/>
              <a:gd name="T98" fmla="*/ 389 w 462"/>
              <a:gd name="T99" fmla="*/ 245 h 273"/>
              <a:gd name="T100" fmla="*/ 407 w 462"/>
              <a:gd name="T101" fmla="*/ 223 h 273"/>
              <a:gd name="T102" fmla="*/ 417 w 462"/>
              <a:gd name="T103" fmla="*/ 205 h 273"/>
              <a:gd name="T104" fmla="*/ 439 w 462"/>
              <a:gd name="T105" fmla="*/ 166 h 273"/>
              <a:gd name="T106" fmla="*/ 448 w 462"/>
              <a:gd name="T107" fmla="*/ 148 h 273"/>
              <a:gd name="T108" fmla="*/ 459 w 462"/>
              <a:gd name="T109" fmla="*/ 119 h 273"/>
              <a:gd name="T110" fmla="*/ 445 w 462"/>
              <a:gd name="T111" fmla="*/ 71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2" h="273">
                <a:moveTo>
                  <a:pt x="445" y="71"/>
                </a:moveTo>
                <a:cubicBezTo>
                  <a:pt x="441" y="67"/>
                  <a:pt x="436" y="65"/>
                  <a:pt x="430" y="63"/>
                </a:cubicBezTo>
                <a:cubicBezTo>
                  <a:pt x="421" y="60"/>
                  <a:pt x="413" y="61"/>
                  <a:pt x="404" y="63"/>
                </a:cubicBezTo>
                <a:cubicBezTo>
                  <a:pt x="408" y="62"/>
                  <a:pt x="411" y="62"/>
                  <a:pt x="415" y="61"/>
                </a:cubicBezTo>
                <a:cubicBezTo>
                  <a:pt x="401" y="61"/>
                  <a:pt x="393" y="69"/>
                  <a:pt x="383" y="77"/>
                </a:cubicBezTo>
                <a:cubicBezTo>
                  <a:pt x="380" y="80"/>
                  <a:pt x="377" y="83"/>
                  <a:pt x="375" y="87"/>
                </a:cubicBezTo>
                <a:cubicBezTo>
                  <a:pt x="373" y="91"/>
                  <a:pt x="370" y="94"/>
                  <a:pt x="368" y="98"/>
                </a:cubicBezTo>
                <a:lnTo>
                  <a:pt x="367" y="101"/>
                </a:lnTo>
                <a:cubicBezTo>
                  <a:pt x="365" y="99"/>
                  <a:pt x="364" y="97"/>
                  <a:pt x="363" y="95"/>
                </a:cubicBezTo>
                <a:cubicBezTo>
                  <a:pt x="349" y="77"/>
                  <a:pt x="335" y="59"/>
                  <a:pt x="318" y="44"/>
                </a:cubicBezTo>
                <a:cubicBezTo>
                  <a:pt x="282" y="12"/>
                  <a:pt x="233" y="0"/>
                  <a:pt x="185" y="11"/>
                </a:cubicBezTo>
                <a:cubicBezTo>
                  <a:pt x="141" y="20"/>
                  <a:pt x="104" y="43"/>
                  <a:pt x="74" y="77"/>
                </a:cubicBezTo>
                <a:cubicBezTo>
                  <a:pt x="47" y="108"/>
                  <a:pt x="29" y="146"/>
                  <a:pt x="12" y="183"/>
                </a:cubicBezTo>
                <a:cubicBezTo>
                  <a:pt x="0" y="211"/>
                  <a:pt x="10" y="247"/>
                  <a:pt x="39" y="260"/>
                </a:cubicBezTo>
                <a:cubicBezTo>
                  <a:pt x="68" y="273"/>
                  <a:pt x="101" y="262"/>
                  <a:pt x="115" y="233"/>
                </a:cubicBezTo>
                <a:cubicBezTo>
                  <a:pt x="122" y="220"/>
                  <a:pt x="129" y="206"/>
                  <a:pt x="137" y="192"/>
                </a:cubicBezTo>
                <a:cubicBezTo>
                  <a:pt x="139" y="189"/>
                  <a:pt x="141" y="186"/>
                  <a:pt x="143" y="182"/>
                </a:cubicBezTo>
                <a:cubicBezTo>
                  <a:pt x="144" y="182"/>
                  <a:pt x="144" y="181"/>
                  <a:pt x="144" y="181"/>
                </a:cubicBezTo>
                <a:cubicBezTo>
                  <a:pt x="147" y="174"/>
                  <a:pt x="153" y="168"/>
                  <a:pt x="157" y="163"/>
                </a:cubicBezTo>
                <a:cubicBezTo>
                  <a:pt x="162" y="157"/>
                  <a:pt x="167" y="151"/>
                  <a:pt x="172" y="146"/>
                </a:cubicBezTo>
                <a:cubicBezTo>
                  <a:pt x="173" y="145"/>
                  <a:pt x="173" y="145"/>
                  <a:pt x="173" y="145"/>
                </a:cubicBezTo>
                <a:cubicBezTo>
                  <a:pt x="176" y="143"/>
                  <a:pt x="178" y="141"/>
                  <a:pt x="181" y="139"/>
                </a:cubicBezTo>
                <a:cubicBezTo>
                  <a:pt x="184" y="137"/>
                  <a:pt x="187" y="135"/>
                  <a:pt x="190" y="133"/>
                </a:cubicBezTo>
                <a:cubicBezTo>
                  <a:pt x="193" y="132"/>
                  <a:pt x="206" y="129"/>
                  <a:pt x="209" y="126"/>
                </a:cubicBezTo>
                <a:cubicBezTo>
                  <a:pt x="212" y="126"/>
                  <a:pt x="216" y="126"/>
                  <a:pt x="219" y="125"/>
                </a:cubicBezTo>
                <a:cubicBezTo>
                  <a:pt x="219" y="125"/>
                  <a:pt x="219" y="125"/>
                  <a:pt x="219" y="125"/>
                </a:cubicBezTo>
                <a:cubicBezTo>
                  <a:pt x="222" y="126"/>
                  <a:pt x="225" y="126"/>
                  <a:pt x="227" y="126"/>
                </a:cubicBezTo>
                <a:cubicBezTo>
                  <a:pt x="226" y="126"/>
                  <a:pt x="225" y="126"/>
                  <a:pt x="225" y="125"/>
                </a:cubicBezTo>
                <a:cubicBezTo>
                  <a:pt x="225" y="125"/>
                  <a:pt x="226" y="126"/>
                  <a:pt x="228" y="127"/>
                </a:cubicBezTo>
                <a:cubicBezTo>
                  <a:pt x="232" y="127"/>
                  <a:pt x="231" y="127"/>
                  <a:pt x="229" y="127"/>
                </a:cubicBezTo>
                <a:cubicBezTo>
                  <a:pt x="231" y="128"/>
                  <a:pt x="232" y="128"/>
                  <a:pt x="234" y="129"/>
                </a:cubicBezTo>
                <a:cubicBezTo>
                  <a:pt x="231" y="127"/>
                  <a:pt x="228" y="124"/>
                  <a:pt x="234" y="129"/>
                </a:cubicBezTo>
                <a:cubicBezTo>
                  <a:pt x="234" y="129"/>
                  <a:pt x="234" y="129"/>
                  <a:pt x="234" y="129"/>
                </a:cubicBezTo>
                <a:cubicBezTo>
                  <a:pt x="235" y="130"/>
                  <a:pt x="236" y="130"/>
                  <a:pt x="236" y="130"/>
                </a:cubicBezTo>
                <a:cubicBezTo>
                  <a:pt x="236" y="130"/>
                  <a:pt x="235" y="130"/>
                  <a:pt x="235" y="130"/>
                </a:cubicBezTo>
                <a:cubicBezTo>
                  <a:pt x="237" y="132"/>
                  <a:pt x="240" y="134"/>
                  <a:pt x="243" y="136"/>
                </a:cubicBezTo>
                <a:cubicBezTo>
                  <a:pt x="244" y="138"/>
                  <a:pt x="245" y="139"/>
                  <a:pt x="246" y="139"/>
                </a:cubicBezTo>
                <a:cubicBezTo>
                  <a:pt x="248" y="141"/>
                  <a:pt x="249" y="144"/>
                  <a:pt x="251" y="146"/>
                </a:cubicBezTo>
                <a:cubicBezTo>
                  <a:pt x="256" y="152"/>
                  <a:pt x="261" y="158"/>
                  <a:pt x="266" y="165"/>
                </a:cubicBezTo>
                <a:cubicBezTo>
                  <a:pt x="267" y="167"/>
                  <a:pt x="268" y="168"/>
                  <a:pt x="269" y="170"/>
                </a:cubicBezTo>
                <a:cubicBezTo>
                  <a:pt x="262" y="170"/>
                  <a:pt x="255" y="170"/>
                  <a:pt x="248" y="171"/>
                </a:cubicBezTo>
                <a:cubicBezTo>
                  <a:pt x="232" y="171"/>
                  <a:pt x="215" y="174"/>
                  <a:pt x="203" y="184"/>
                </a:cubicBezTo>
                <a:cubicBezTo>
                  <a:pt x="187" y="198"/>
                  <a:pt x="184" y="219"/>
                  <a:pt x="200" y="234"/>
                </a:cubicBezTo>
                <a:cubicBezTo>
                  <a:pt x="211" y="245"/>
                  <a:pt x="227" y="249"/>
                  <a:pt x="241" y="251"/>
                </a:cubicBezTo>
                <a:cubicBezTo>
                  <a:pt x="253" y="253"/>
                  <a:pt x="265" y="255"/>
                  <a:pt x="276" y="256"/>
                </a:cubicBezTo>
                <a:cubicBezTo>
                  <a:pt x="288" y="257"/>
                  <a:pt x="299" y="258"/>
                  <a:pt x="310" y="259"/>
                </a:cubicBezTo>
                <a:cubicBezTo>
                  <a:pt x="325" y="261"/>
                  <a:pt x="340" y="264"/>
                  <a:pt x="354" y="263"/>
                </a:cubicBezTo>
                <a:cubicBezTo>
                  <a:pt x="363" y="262"/>
                  <a:pt x="371" y="259"/>
                  <a:pt x="378" y="253"/>
                </a:cubicBezTo>
                <a:cubicBezTo>
                  <a:pt x="379" y="253"/>
                  <a:pt x="380" y="252"/>
                  <a:pt x="381" y="251"/>
                </a:cubicBezTo>
                <a:cubicBezTo>
                  <a:pt x="384" y="249"/>
                  <a:pt x="386" y="247"/>
                  <a:pt x="389" y="245"/>
                </a:cubicBezTo>
                <a:cubicBezTo>
                  <a:pt x="397" y="239"/>
                  <a:pt x="402" y="232"/>
                  <a:pt x="407" y="223"/>
                </a:cubicBezTo>
                <a:cubicBezTo>
                  <a:pt x="410" y="217"/>
                  <a:pt x="414" y="211"/>
                  <a:pt x="417" y="205"/>
                </a:cubicBezTo>
                <a:cubicBezTo>
                  <a:pt x="424" y="192"/>
                  <a:pt x="431" y="179"/>
                  <a:pt x="439" y="166"/>
                </a:cubicBezTo>
                <a:cubicBezTo>
                  <a:pt x="442" y="160"/>
                  <a:pt x="445" y="154"/>
                  <a:pt x="448" y="148"/>
                </a:cubicBezTo>
                <a:cubicBezTo>
                  <a:pt x="452" y="138"/>
                  <a:pt x="457" y="129"/>
                  <a:pt x="459" y="119"/>
                </a:cubicBezTo>
                <a:cubicBezTo>
                  <a:pt x="462" y="101"/>
                  <a:pt x="459" y="83"/>
                  <a:pt x="445" y="71"/>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20" name="Freeform 2655"/>
          <p:cNvSpPr>
            <a:spLocks/>
          </p:cNvSpPr>
          <p:nvPr userDrawn="1"/>
        </p:nvSpPr>
        <p:spPr bwMode="auto">
          <a:xfrm>
            <a:off x="7690517" y="4485484"/>
            <a:ext cx="4595" cy="4595"/>
          </a:xfrm>
          <a:custGeom>
            <a:avLst/>
            <a:gdLst>
              <a:gd name="T0" fmla="*/ 0 w 8"/>
              <a:gd name="T1" fmla="*/ 8 h 8"/>
              <a:gd name="T2" fmla="*/ 1 w 8"/>
              <a:gd name="T3" fmla="*/ 6 h 8"/>
              <a:gd name="T4" fmla="*/ 8 w 8"/>
              <a:gd name="T5" fmla="*/ 0 h 8"/>
              <a:gd name="T6" fmla="*/ 0 w 8"/>
              <a:gd name="T7" fmla="*/ 8 h 8"/>
            </a:gdLst>
            <a:ahLst/>
            <a:cxnLst>
              <a:cxn ang="0">
                <a:pos x="T0" y="T1"/>
              </a:cxn>
              <a:cxn ang="0">
                <a:pos x="T2" y="T3"/>
              </a:cxn>
              <a:cxn ang="0">
                <a:pos x="T4" y="T5"/>
              </a:cxn>
              <a:cxn ang="0">
                <a:pos x="T6" y="T7"/>
              </a:cxn>
            </a:cxnLst>
            <a:rect l="0" t="0" r="r" b="b"/>
            <a:pathLst>
              <a:path w="8" h="8">
                <a:moveTo>
                  <a:pt x="0" y="8"/>
                </a:moveTo>
                <a:cubicBezTo>
                  <a:pt x="0" y="7"/>
                  <a:pt x="1" y="7"/>
                  <a:pt x="1" y="6"/>
                </a:cubicBezTo>
                <a:cubicBezTo>
                  <a:pt x="4" y="4"/>
                  <a:pt x="6" y="2"/>
                  <a:pt x="8" y="0"/>
                </a:cubicBezTo>
                <a:cubicBezTo>
                  <a:pt x="5" y="3"/>
                  <a:pt x="3" y="5"/>
                  <a:pt x="0" y="8"/>
                </a:cubicBezTo>
                <a:close/>
              </a:path>
            </a:pathLst>
          </a:custGeom>
          <a:solidFill>
            <a:srgbClr val="E42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21" name="Freeform 2656"/>
          <p:cNvSpPr>
            <a:spLocks/>
          </p:cNvSpPr>
          <p:nvPr userDrawn="1"/>
        </p:nvSpPr>
        <p:spPr bwMode="auto">
          <a:xfrm>
            <a:off x="7603218" y="4519177"/>
            <a:ext cx="0" cy="1532"/>
          </a:xfrm>
          <a:custGeom>
            <a:avLst/>
            <a:gdLst>
              <a:gd name="T0" fmla="*/ 0 w 1"/>
              <a:gd name="T1" fmla="*/ 0 h 1"/>
              <a:gd name="T2" fmla="*/ 1 w 1"/>
              <a:gd name="T3" fmla="*/ 1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1" y="1"/>
                  <a:pt x="1" y="1"/>
                </a:cubicBezTo>
                <a:cubicBezTo>
                  <a:pt x="1" y="1"/>
                  <a:pt x="1" y="0"/>
                  <a:pt x="0" y="0"/>
                </a:cubicBezTo>
                <a:cubicBezTo>
                  <a:pt x="0" y="0"/>
                  <a:pt x="0" y="0"/>
                  <a:pt x="0" y="0"/>
                </a:cubicBezTo>
                <a:close/>
              </a:path>
            </a:pathLst>
          </a:custGeom>
          <a:solidFill>
            <a:srgbClr val="E42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22" name="Freeform 2657"/>
          <p:cNvSpPr>
            <a:spLocks/>
          </p:cNvSpPr>
          <p:nvPr userDrawn="1"/>
        </p:nvSpPr>
        <p:spPr bwMode="auto">
          <a:xfrm>
            <a:off x="7598623" y="4517645"/>
            <a:ext cx="1532" cy="1532"/>
          </a:xfrm>
          <a:custGeom>
            <a:avLst/>
            <a:gdLst>
              <a:gd name="T0" fmla="*/ 0 w 2"/>
              <a:gd name="T1" fmla="*/ 0 h 1"/>
              <a:gd name="T2" fmla="*/ 0 w 2"/>
              <a:gd name="T3" fmla="*/ 0 h 1"/>
              <a:gd name="T4" fmla="*/ 2 w 2"/>
              <a:gd name="T5" fmla="*/ 1 h 1"/>
              <a:gd name="T6" fmla="*/ 1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1" y="1"/>
                  <a:pt x="1" y="1"/>
                  <a:pt x="2" y="1"/>
                </a:cubicBezTo>
                <a:lnTo>
                  <a:pt x="1" y="1"/>
                </a:lnTo>
                <a:cubicBezTo>
                  <a:pt x="1" y="1"/>
                  <a:pt x="1" y="0"/>
                  <a:pt x="0" y="0"/>
                </a:cubicBezTo>
                <a:close/>
              </a:path>
            </a:pathLst>
          </a:custGeom>
          <a:solidFill>
            <a:srgbClr val="E42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23" name="Freeform 2658"/>
          <p:cNvSpPr>
            <a:spLocks/>
          </p:cNvSpPr>
          <p:nvPr userDrawn="1"/>
        </p:nvSpPr>
        <p:spPr bwMode="auto">
          <a:xfrm>
            <a:off x="7603218" y="4519177"/>
            <a:ext cx="0" cy="1532"/>
          </a:xfrm>
          <a:custGeom>
            <a:avLst/>
            <a:gdLst>
              <a:gd name="T0" fmla="*/ 0 w 1"/>
              <a:gd name="T1" fmla="*/ 0 h 1"/>
              <a:gd name="T2" fmla="*/ 1 w 1"/>
              <a:gd name="T3" fmla="*/ 1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1" y="1"/>
                  <a:pt x="1" y="1"/>
                </a:cubicBezTo>
                <a:cubicBezTo>
                  <a:pt x="1" y="1"/>
                  <a:pt x="1" y="0"/>
                  <a:pt x="0" y="0"/>
                </a:cubicBezTo>
                <a:cubicBezTo>
                  <a:pt x="0" y="0"/>
                  <a:pt x="0" y="0"/>
                  <a:pt x="0" y="0"/>
                </a:cubicBezTo>
                <a:close/>
              </a:path>
            </a:pathLst>
          </a:custGeom>
          <a:solidFill>
            <a:srgbClr val="E42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24" name="Freeform 2659"/>
          <p:cNvSpPr>
            <a:spLocks/>
          </p:cNvSpPr>
          <p:nvPr userDrawn="1"/>
        </p:nvSpPr>
        <p:spPr bwMode="auto">
          <a:xfrm>
            <a:off x="7598623" y="4517645"/>
            <a:ext cx="1532" cy="1532"/>
          </a:xfrm>
          <a:custGeom>
            <a:avLst/>
            <a:gdLst>
              <a:gd name="T0" fmla="*/ 0 w 2"/>
              <a:gd name="T1" fmla="*/ 0 h 1"/>
              <a:gd name="T2" fmla="*/ 0 w 2"/>
              <a:gd name="T3" fmla="*/ 0 h 1"/>
              <a:gd name="T4" fmla="*/ 2 w 2"/>
              <a:gd name="T5" fmla="*/ 1 h 1"/>
              <a:gd name="T6" fmla="*/ 1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1" y="1"/>
                  <a:pt x="1" y="1"/>
                  <a:pt x="2" y="1"/>
                </a:cubicBezTo>
                <a:lnTo>
                  <a:pt x="1" y="1"/>
                </a:lnTo>
                <a:cubicBezTo>
                  <a:pt x="1" y="1"/>
                  <a:pt x="1" y="0"/>
                  <a:pt x="0" y="0"/>
                </a:cubicBezTo>
                <a:close/>
              </a:path>
            </a:pathLst>
          </a:custGeom>
          <a:solidFill>
            <a:srgbClr val="E42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25" name="Freeform 2660"/>
          <p:cNvSpPr>
            <a:spLocks/>
          </p:cNvSpPr>
          <p:nvPr userDrawn="1"/>
        </p:nvSpPr>
        <p:spPr bwMode="auto">
          <a:xfrm>
            <a:off x="7485288" y="4482419"/>
            <a:ext cx="194508" cy="122524"/>
          </a:xfrm>
          <a:custGeom>
            <a:avLst/>
            <a:gdLst>
              <a:gd name="T0" fmla="*/ 275 w 326"/>
              <a:gd name="T1" fmla="*/ 129 h 208"/>
              <a:gd name="T2" fmla="*/ 242 w 326"/>
              <a:gd name="T3" fmla="*/ 35 h 208"/>
              <a:gd name="T4" fmla="*/ 140 w 326"/>
              <a:gd name="T5" fmla="*/ 17 h 208"/>
              <a:gd name="T6" fmla="*/ 61 w 326"/>
              <a:gd name="T7" fmla="*/ 105 h 208"/>
              <a:gd name="T8" fmla="*/ 0 w 326"/>
              <a:gd name="T9" fmla="*/ 194 h 208"/>
              <a:gd name="T10" fmla="*/ 2 w 326"/>
              <a:gd name="T11" fmla="*/ 195 h 208"/>
              <a:gd name="T12" fmla="*/ 78 w 326"/>
              <a:gd name="T13" fmla="*/ 168 h 208"/>
              <a:gd name="T14" fmla="*/ 100 w 326"/>
              <a:gd name="T15" fmla="*/ 127 h 208"/>
              <a:gd name="T16" fmla="*/ 106 w 326"/>
              <a:gd name="T17" fmla="*/ 117 h 208"/>
              <a:gd name="T18" fmla="*/ 107 w 326"/>
              <a:gd name="T19" fmla="*/ 116 h 208"/>
              <a:gd name="T20" fmla="*/ 120 w 326"/>
              <a:gd name="T21" fmla="*/ 98 h 208"/>
              <a:gd name="T22" fmla="*/ 135 w 326"/>
              <a:gd name="T23" fmla="*/ 81 h 208"/>
              <a:gd name="T24" fmla="*/ 136 w 326"/>
              <a:gd name="T25" fmla="*/ 80 h 208"/>
              <a:gd name="T26" fmla="*/ 144 w 326"/>
              <a:gd name="T27" fmla="*/ 74 h 208"/>
              <a:gd name="T28" fmla="*/ 153 w 326"/>
              <a:gd name="T29" fmla="*/ 68 h 208"/>
              <a:gd name="T30" fmla="*/ 172 w 326"/>
              <a:gd name="T31" fmla="*/ 61 h 208"/>
              <a:gd name="T32" fmla="*/ 182 w 326"/>
              <a:gd name="T33" fmla="*/ 60 h 208"/>
              <a:gd name="T34" fmla="*/ 182 w 326"/>
              <a:gd name="T35" fmla="*/ 60 h 208"/>
              <a:gd name="T36" fmla="*/ 190 w 326"/>
              <a:gd name="T37" fmla="*/ 61 h 208"/>
              <a:gd name="T38" fmla="*/ 188 w 326"/>
              <a:gd name="T39" fmla="*/ 60 h 208"/>
              <a:gd name="T40" fmla="*/ 191 w 326"/>
              <a:gd name="T41" fmla="*/ 62 h 208"/>
              <a:gd name="T42" fmla="*/ 192 w 326"/>
              <a:gd name="T43" fmla="*/ 62 h 208"/>
              <a:gd name="T44" fmla="*/ 197 w 326"/>
              <a:gd name="T45" fmla="*/ 64 h 208"/>
              <a:gd name="T46" fmla="*/ 197 w 326"/>
              <a:gd name="T47" fmla="*/ 64 h 208"/>
              <a:gd name="T48" fmla="*/ 197 w 326"/>
              <a:gd name="T49" fmla="*/ 64 h 208"/>
              <a:gd name="T50" fmla="*/ 199 w 326"/>
              <a:gd name="T51" fmla="*/ 65 h 208"/>
              <a:gd name="T52" fmla="*/ 198 w 326"/>
              <a:gd name="T53" fmla="*/ 65 h 208"/>
              <a:gd name="T54" fmla="*/ 206 w 326"/>
              <a:gd name="T55" fmla="*/ 71 h 208"/>
              <a:gd name="T56" fmla="*/ 209 w 326"/>
              <a:gd name="T57" fmla="*/ 74 h 208"/>
              <a:gd name="T58" fmla="*/ 214 w 326"/>
              <a:gd name="T59" fmla="*/ 81 h 208"/>
              <a:gd name="T60" fmla="*/ 229 w 326"/>
              <a:gd name="T61" fmla="*/ 100 h 208"/>
              <a:gd name="T62" fmla="*/ 232 w 326"/>
              <a:gd name="T63" fmla="*/ 105 h 208"/>
              <a:gd name="T64" fmla="*/ 211 w 326"/>
              <a:gd name="T65" fmla="*/ 106 h 208"/>
              <a:gd name="T66" fmla="*/ 166 w 326"/>
              <a:gd name="T67" fmla="*/ 119 h 208"/>
              <a:gd name="T68" fmla="*/ 163 w 326"/>
              <a:gd name="T69" fmla="*/ 169 h 208"/>
              <a:gd name="T70" fmla="*/ 204 w 326"/>
              <a:gd name="T71" fmla="*/ 186 h 208"/>
              <a:gd name="T72" fmla="*/ 239 w 326"/>
              <a:gd name="T73" fmla="*/ 191 h 208"/>
              <a:gd name="T74" fmla="*/ 273 w 326"/>
              <a:gd name="T75" fmla="*/ 194 h 208"/>
              <a:gd name="T76" fmla="*/ 317 w 326"/>
              <a:gd name="T77" fmla="*/ 198 h 208"/>
              <a:gd name="T78" fmla="*/ 326 w 326"/>
              <a:gd name="T79" fmla="*/ 196 h 208"/>
              <a:gd name="T80" fmla="*/ 275 w 326"/>
              <a:gd name="T81" fmla="*/ 12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6" h="208">
                <a:moveTo>
                  <a:pt x="275" y="129"/>
                </a:moveTo>
                <a:cubicBezTo>
                  <a:pt x="274" y="86"/>
                  <a:pt x="276" y="68"/>
                  <a:pt x="242" y="35"/>
                </a:cubicBezTo>
                <a:cubicBezTo>
                  <a:pt x="211" y="5"/>
                  <a:pt x="180" y="0"/>
                  <a:pt x="140" y="17"/>
                </a:cubicBezTo>
                <a:cubicBezTo>
                  <a:pt x="100" y="35"/>
                  <a:pt x="81" y="68"/>
                  <a:pt x="61" y="105"/>
                </a:cubicBezTo>
                <a:cubicBezTo>
                  <a:pt x="49" y="127"/>
                  <a:pt x="26" y="178"/>
                  <a:pt x="0" y="194"/>
                </a:cubicBezTo>
                <a:cubicBezTo>
                  <a:pt x="0" y="194"/>
                  <a:pt x="1" y="195"/>
                  <a:pt x="2" y="195"/>
                </a:cubicBezTo>
                <a:cubicBezTo>
                  <a:pt x="31" y="208"/>
                  <a:pt x="64" y="197"/>
                  <a:pt x="78" y="168"/>
                </a:cubicBezTo>
                <a:cubicBezTo>
                  <a:pt x="85" y="155"/>
                  <a:pt x="92" y="141"/>
                  <a:pt x="100" y="127"/>
                </a:cubicBezTo>
                <a:cubicBezTo>
                  <a:pt x="102" y="124"/>
                  <a:pt x="104" y="121"/>
                  <a:pt x="106" y="117"/>
                </a:cubicBezTo>
                <a:cubicBezTo>
                  <a:pt x="107" y="117"/>
                  <a:pt x="107" y="116"/>
                  <a:pt x="107" y="116"/>
                </a:cubicBezTo>
                <a:cubicBezTo>
                  <a:pt x="110" y="109"/>
                  <a:pt x="116" y="103"/>
                  <a:pt x="120" y="98"/>
                </a:cubicBezTo>
                <a:cubicBezTo>
                  <a:pt x="125" y="92"/>
                  <a:pt x="130" y="86"/>
                  <a:pt x="135" y="81"/>
                </a:cubicBezTo>
                <a:cubicBezTo>
                  <a:pt x="136" y="80"/>
                  <a:pt x="136" y="80"/>
                  <a:pt x="136" y="80"/>
                </a:cubicBezTo>
                <a:cubicBezTo>
                  <a:pt x="139" y="78"/>
                  <a:pt x="141" y="76"/>
                  <a:pt x="144" y="74"/>
                </a:cubicBezTo>
                <a:cubicBezTo>
                  <a:pt x="147" y="72"/>
                  <a:pt x="150" y="70"/>
                  <a:pt x="153" y="68"/>
                </a:cubicBezTo>
                <a:cubicBezTo>
                  <a:pt x="156" y="67"/>
                  <a:pt x="169" y="64"/>
                  <a:pt x="172" y="61"/>
                </a:cubicBezTo>
                <a:cubicBezTo>
                  <a:pt x="175" y="61"/>
                  <a:pt x="179" y="61"/>
                  <a:pt x="182" y="60"/>
                </a:cubicBezTo>
                <a:cubicBezTo>
                  <a:pt x="182" y="60"/>
                  <a:pt x="182" y="60"/>
                  <a:pt x="182" y="60"/>
                </a:cubicBezTo>
                <a:cubicBezTo>
                  <a:pt x="185" y="61"/>
                  <a:pt x="188" y="61"/>
                  <a:pt x="190" y="61"/>
                </a:cubicBezTo>
                <a:cubicBezTo>
                  <a:pt x="189" y="61"/>
                  <a:pt x="188" y="61"/>
                  <a:pt x="188" y="60"/>
                </a:cubicBezTo>
                <a:cubicBezTo>
                  <a:pt x="188" y="60"/>
                  <a:pt x="189" y="61"/>
                  <a:pt x="191" y="62"/>
                </a:cubicBezTo>
                <a:cubicBezTo>
                  <a:pt x="195" y="62"/>
                  <a:pt x="194" y="62"/>
                  <a:pt x="192" y="62"/>
                </a:cubicBezTo>
                <a:cubicBezTo>
                  <a:pt x="194" y="63"/>
                  <a:pt x="195" y="63"/>
                  <a:pt x="197" y="64"/>
                </a:cubicBezTo>
                <a:cubicBezTo>
                  <a:pt x="194" y="62"/>
                  <a:pt x="191" y="59"/>
                  <a:pt x="197" y="64"/>
                </a:cubicBezTo>
                <a:cubicBezTo>
                  <a:pt x="197" y="64"/>
                  <a:pt x="197" y="64"/>
                  <a:pt x="197" y="64"/>
                </a:cubicBezTo>
                <a:cubicBezTo>
                  <a:pt x="198" y="65"/>
                  <a:pt x="199" y="65"/>
                  <a:pt x="199" y="65"/>
                </a:cubicBezTo>
                <a:cubicBezTo>
                  <a:pt x="199" y="65"/>
                  <a:pt x="198" y="65"/>
                  <a:pt x="198" y="65"/>
                </a:cubicBezTo>
                <a:cubicBezTo>
                  <a:pt x="200" y="67"/>
                  <a:pt x="203" y="69"/>
                  <a:pt x="206" y="71"/>
                </a:cubicBezTo>
                <a:cubicBezTo>
                  <a:pt x="207" y="73"/>
                  <a:pt x="208" y="74"/>
                  <a:pt x="209" y="74"/>
                </a:cubicBezTo>
                <a:cubicBezTo>
                  <a:pt x="211" y="76"/>
                  <a:pt x="212" y="79"/>
                  <a:pt x="214" y="81"/>
                </a:cubicBezTo>
                <a:cubicBezTo>
                  <a:pt x="219" y="87"/>
                  <a:pt x="224" y="93"/>
                  <a:pt x="229" y="100"/>
                </a:cubicBezTo>
                <a:cubicBezTo>
                  <a:pt x="230" y="102"/>
                  <a:pt x="231" y="103"/>
                  <a:pt x="232" y="105"/>
                </a:cubicBezTo>
                <a:cubicBezTo>
                  <a:pt x="225" y="105"/>
                  <a:pt x="218" y="105"/>
                  <a:pt x="211" y="106"/>
                </a:cubicBezTo>
                <a:cubicBezTo>
                  <a:pt x="195" y="106"/>
                  <a:pt x="178" y="109"/>
                  <a:pt x="166" y="119"/>
                </a:cubicBezTo>
                <a:cubicBezTo>
                  <a:pt x="150" y="133"/>
                  <a:pt x="147" y="154"/>
                  <a:pt x="163" y="169"/>
                </a:cubicBezTo>
                <a:cubicBezTo>
                  <a:pt x="174" y="180"/>
                  <a:pt x="190" y="184"/>
                  <a:pt x="204" y="186"/>
                </a:cubicBezTo>
                <a:cubicBezTo>
                  <a:pt x="216" y="188"/>
                  <a:pt x="228" y="190"/>
                  <a:pt x="239" y="191"/>
                </a:cubicBezTo>
                <a:cubicBezTo>
                  <a:pt x="251" y="192"/>
                  <a:pt x="262" y="193"/>
                  <a:pt x="273" y="194"/>
                </a:cubicBezTo>
                <a:cubicBezTo>
                  <a:pt x="288" y="196"/>
                  <a:pt x="303" y="199"/>
                  <a:pt x="317" y="198"/>
                </a:cubicBezTo>
                <a:cubicBezTo>
                  <a:pt x="321" y="198"/>
                  <a:pt x="324" y="197"/>
                  <a:pt x="326" y="196"/>
                </a:cubicBezTo>
                <a:cubicBezTo>
                  <a:pt x="297" y="184"/>
                  <a:pt x="275" y="166"/>
                  <a:pt x="275" y="129"/>
                </a:cubicBezTo>
                <a:close/>
              </a:path>
            </a:pathLst>
          </a:custGeom>
          <a:solidFill>
            <a:srgbClr val="00A6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26" name="Freeform 2661"/>
          <p:cNvSpPr>
            <a:spLocks/>
          </p:cNvSpPr>
          <p:nvPr userDrawn="1"/>
        </p:nvSpPr>
        <p:spPr bwMode="auto">
          <a:xfrm>
            <a:off x="7698174" y="4506924"/>
            <a:ext cx="21442" cy="36757"/>
          </a:xfrm>
          <a:custGeom>
            <a:avLst/>
            <a:gdLst>
              <a:gd name="T0" fmla="*/ 36 w 36"/>
              <a:gd name="T1" fmla="*/ 11 h 61"/>
              <a:gd name="T2" fmla="*/ 35 w 36"/>
              <a:gd name="T3" fmla="*/ 6 h 61"/>
              <a:gd name="T4" fmla="*/ 22 w 36"/>
              <a:gd name="T5" fmla="*/ 3 h 61"/>
              <a:gd name="T6" fmla="*/ 19 w 36"/>
              <a:gd name="T7" fmla="*/ 6 h 61"/>
              <a:gd name="T8" fmla="*/ 18 w 36"/>
              <a:gd name="T9" fmla="*/ 8 h 61"/>
              <a:gd name="T10" fmla="*/ 17 w 36"/>
              <a:gd name="T11" fmla="*/ 9 h 61"/>
              <a:gd name="T12" fmla="*/ 15 w 36"/>
              <a:gd name="T13" fmla="*/ 12 h 61"/>
              <a:gd name="T14" fmla="*/ 14 w 36"/>
              <a:gd name="T15" fmla="*/ 14 h 61"/>
              <a:gd name="T16" fmla="*/ 9 w 36"/>
              <a:gd name="T17" fmla="*/ 24 h 61"/>
              <a:gd name="T18" fmla="*/ 5 w 36"/>
              <a:gd name="T19" fmla="*/ 34 h 61"/>
              <a:gd name="T20" fmla="*/ 2 w 36"/>
              <a:gd name="T21" fmla="*/ 39 h 61"/>
              <a:gd name="T22" fmla="*/ 1 w 36"/>
              <a:gd name="T23" fmla="*/ 41 h 61"/>
              <a:gd name="T24" fmla="*/ 0 w 36"/>
              <a:gd name="T25" fmla="*/ 47 h 61"/>
              <a:gd name="T26" fmla="*/ 0 w 36"/>
              <a:gd name="T27" fmla="*/ 50 h 61"/>
              <a:gd name="T28" fmla="*/ 7 w 36"/>
              <a:gd name="T29" fmla="*/ 59 h 61"/>
              <a:gd name="T30" fmla="*/ 18 w 36"/>
              <a:gd name="T31" fmla="*/ 58 h 61"/>
              <a:gd name="T32" fmla="*/ 19 w 36"/>
              <a:gd name="T33" fmla="*/ 57 h 61"/>
              <a:gd name="T34" fmla="*/ 20 w 36"/>
              <a:gd name="T35" fmla="*/ 57 h 61"/>
              <a:gd name="T36" fmla="*/ 28 w 36"/>
              <a:gd name="T37" fmla="*/ 44 h 61"/>
              <a:gd name="T38" fmla="*/ 32 w 36"/>
              <a:gd name="T39" fmla="*/ 33 h 61"/>
              <a:gd name="T40" fmla="*/ 35 w 36"/>
              <a:gd name="T41" fmla="*/ 21 h 61"/>
              <a:gd name="T42" fmla="*/ 36 w 36"/>
              <a:gd name="T43" fmla="*/ 13 h 61"/>
              <a:gd name="T44" fmla="*/ 36 w 36"/>
              <a:gd name="T45" fmla="*/ 13 h 61"/>
              <a:gd name="T46" fmla="*/ 36 w 36"/>
              <a:gd name="T47" fmla="*/ 1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 h="61">
                <a:moveTo>
                  <a:pt x="36" y="11"/>
                </a:moveTo>
                <a:cubicBezTo>
                  <a:pt x="36" y="9"/>
                  <a:pt x="35" y="8"/>
                  <a:pt x="35" y="6"/>
                </a:cubicBezTo>
                <a:cubicBezTo>
                  <a:pt x="33" y="2"/>
                  <a:pt x="26" y="0"/>
                  <a:pt x="22" y="3"/>
                </a:cubicBezTo>
                <a:cubicBezTo>
                  <a:pt x="21" y="4"/>
                  <a:pt x="20" y="5"/>
                  <a:pt x="19" y="6"/>
                </a:cubicBezTo>
                <a:cubicBezTo>
                  <a:pt x="19" y="7"/>
                  <a:pt x="19" y="7"/>
                  <a:pt x="18" y="8"/>
                </a:cubicBezTo>
                <a:cubicBezTo>
                  <a:pt x="18" y="8"/>
                  <a:pt x="18" y="9"/>
                  <a:pt x="17" y="9"/>
                </a:cubicBezTo>
                <a:cubicBezTo>
                  <a:pt x="16" y="10"/>
                  <a:pt x="16" y="11"/>
                  <a:pt x="15" y="12"/>
                </a:cubicBezTo>
                <a:cubicBezTo>
                  <a:pt x="15" y="13"/>
                  <a:pt x="15" y="13"/>
                  <a:pt x="14" y="14"/>
                </a:cubicBezTo>
                <a:cubicBezTo>
                  <a:pt x="13" y="17"/>
                  <a:pt x="11" y="21"/>
                  <a:pt x="9" y="24"/>
                </a:cubicBezTo>
                <a:cubicBezTo>
                  <a:pt x="8" y="27"/>
                  <a:pt x="6" y="31"/>
                  <a:pt x="5" y="34"/>
                </a:cubicBezTo>
                <a:cubicBezTo>
                  <a:pt x="4" y="36"/>
                  <a:pt x="3" y="37"/>
                  <a:pt x="2" y="39"/>
                </a:cubicBezTo>
                <a:cubicBezTo>
                  <a:pt x="2" y="40"/>
                  <a:pt x="1" y="41"/>
                  <a:pt x="1" y="41"/>
                </a:cubicBezTo>
                <a:cubicBezTo>
                  <a:pt x="0" y="43"/>
                  <a:pt x="0" y="45"/>
                  <a:pt x="0" y="47"/>
                </a:cubicBezTo>
                <a:cubicBezTo>
                  <a:pt x="0" y="48"/>
                  <a:pt x="0" y="49"/>
                  <a:pt x="0" y="50"/>
                </a:cubicBezTo>
                <a:cubicBezTo>
                  <a:pt x="0" y="54"/>
                  <a:pt x="4" y="58"/>
                  <a:pt x="7" y="59"/>
                </a:cubicBezTo>
                <a:cubicBezTo>
                  <a:pt x="11" y="61"/>
                  <a:pt x="15" y="60"/>
                  <a:pt x="18" y="58"/>
                </a:cubicBezTo>
                <a:cubicBezTo>
                  <a:pt x="16" y="59"/>
                  <a:pt x="16" y="59"/>
                  <a:pt x="19" y="57"/>
                </a:cubicBezTo>
                <a:lnTo>
                  <a:pt x="20" y="57"/>
                </a:lnTo>
                <a:cubicBezTo>
                  <a:pt x="24" y="54"/>
                  <a:pt x="26" y="49"/>
                  <a:pt x="28" y="44"/>
                </a:cubicBezTo>
                <a:cubicBezTo>
                  <a:pt x="29" y="41"/>
                  <a:pt x="31" y="37"/>
                  <a:pt x="32" y="33"/>
                </a:cubicBezTo>
                <a:cubicBezTo>
                  <a:pt x="34" y="29"/>
                  <a:pt x="35" y="25"/>
                  <a:pt x="35" y="21"/>
                </a:cubicBezTo>
                <a:cubicBezTo>
                  <a:pt x="36" y="18"/>
                  <a:pt x="36" y="16"/>
                  <a:pt x="36" y="13"/>
                </a:cubicBezTo>
                <a:cubicBezTo>
                  <a:pt x="36" y="13"/>
                  <a:pt x="36" y="13"/>
                  <a:pt x="36" y="13"/>
                </a:cubicBezTo>
                <a:cubicBezTo>
                  <a:pt x="36" y="12"/>
                  <a:pt x="36" y="11"/>
                  <a:pt x="36"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27" name="Freeform 2663"/>
          <p:cNvSpPr>
            <a:spLocks/>
          </p:cNvSpPr>
          <p:nvPr userDrawn="1"/>
        </p:nvSpPr>
        <p:spPr bwMode="auto">
          <a:xfrm>
            <a:off x="7678265" y="4558998"/>
            <a:ext cx="21442" cy="24505"/>
          </a:xfrm>
          <a:custGeom>
            <a:avLst/>
            <a:gdLst>
              <a:gd name="T0" fmla="*/ 30 w 35"/>
              <a:gd name="T1" fmla="*/ 2 h 42"/>
              <a:gd name="T2" fmla="*/ 26 w 35"/>
              <a:gd name="T3" fmla="*/ 0 h 42"/>
              <a:gd name="T4" fmla="*/ 20 w 35"/>
              <a:gd name="T5" fmla="*/ 2 h 42"/>
              <a:gd name="T6" fmla="*/ 18 w 35"/>
              <a:gd name="T7" fmla="*/ 4 h 42"/>
              <a:gd name="T8" fmla="*/ 20 w 35"/>
              <a:gd name="T9" fmla="*/ 2 h 42"/>
              <a:gd name="T10" fmla="*/ 8 w 35"/>
              <a:gd name="T11" fmla="*/ 14 h 42"/>
              <a:gd name="T12" fmla="*/ 4 w 35"/>
              <a:gd name="T13" fmla="*/ 20 h 42"/>
              <a:gd name="T14" fmla="*/ 1 w 35"/>
              <a:gd name="T15" fmla="*/ 25 h 42"/>
              <a:gd name="T16" fmla="*/ 0 w 35"/>
              <a:gd name="T17" fmla="*/ 30 h 42"/>
              <a:gd name="T18" fmla="*/ 1 w 35"/>
              <a:gd name="T19" fmla="*/ 36 h 42"/>
              <a:gd name="T20" fmla="*/ 6 w 35"/>
              <a:gd name="T21" fmla="*/ 41 h 42"/>
              <a:gd name="T22" fmla="*/ 12 w 35"/>
              <a:gd name="T23" fmla="*/ 42 h 42"/>
              <a:gd name="T24" fmla="*/ 24 w 35"/>
              <a:gd name="T25" fmla="*/ 34 h 42"/>
              <a:gd name="T26" fmla="*/ 29 w 35"/>
              <a:gd name="T27" fmla="*/ 27 h 42"/>
              <a:gd name="T28" fmla="*/ 31 w 35"/>
              <a:gd name="T29" fmla="*/ 23 h 42"/>
              <a:gd name="T30" fmla="*/ 33 w 35"/>
              <a:gd name="T31" fmla="*/ 20 h 42"/>
              <a:gd name="T32" fmla="*/ 34 w 35"/>
              <a:gd name="T33" fmla="*/ 17 h 42"/>
              <a:gd name="T34" fmla="*/ 35 w 35"/>
              <a:gd name="T35" fmla="*/ 11 h 42"/>
              <a:gd name="T36" fmla="*/ 30 w 35"/>
              <a:gd name="T37"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 h="42">
                <a:moveTo>
                  <a:pt x="30" y="2"/>
                </a:moveTo>
                <a:cubicBezTo>
                  <a:pt x="29" y="1"/>
                  <a:pt x="27" y="0"/>
                  <a:pt x="26" y="0"/>
                </a:cubicBezTo>
                <a:cubicBezTo>
                  <a:pt x="23" y="0"/>
                  <a:pt x="22" y="1"/>
                  <a:pt x="20" y="2"/>
                </a:cubicBezTo>
                <a:lnTo>
                  <a:pt x="18" y="4"/>
                </a:lnTo>
                <a:cubicBezTo>
                  <a:pt x="18" y="3"/>
                  <a:pt x="19" y="3"/>
                  <a:pt x="20" y="2"/>
                </a:cubicBezTo>
                <a:cubicBezTo>
                  <a:pt x="15" y="5"/>
                  <a:pt x="11" y="10"/>
                  <a:pt x="8" y="14"/>
                </a:cubicBezTo>
                <a:lnTo>
                  <a:pt x="4" y="20"/>
                </a:lnTo>
                <a:cubicBezTo>
                  <a:pt x="3" y="21"/>
                  <a:pt x="2" y="23"/>
                  <a:pt x="1" y="25"/>
                </a:cubicBezTo>
                <a:cubicBezTo>
                  <a:pt x="0" y="26"/>
                  <a:pt x="0" y="28"/>
                  <a:pt x="0" y="30"/>
                </a:cubicBezTo>
                <a:cubicBezTo>
                  <a:pt x="0" y="32"/>
                  <a:pt x="0" y="34"/>
                  <a:pt x="1" y="36"/>
                </a:cubicBezTo>
                <a:cubicBezTo>
                  <a:pt x="2" y="38"/>
                  <a:pt x="4" y="39"/>
                  <a:pt x="6" y="41"/>
                </a:cubicBezTo>
                <a:cubicBezTo>
                  <a:pt x="8" y="42"/>
                  <a:pt x="10" y="42"/>
                  <a:pt x="12" y="42"/>
                </a:cubicBezTo>
                <a:cubicBezTo>
                  <a:pt x="18" y="42"/>
                  <a:pt x="21" y="38"/>
                  <a:pt x="24" y="34"/>
                </a:cubicBezTo>
                <a:cubicBezTo>
                  <a:pt x="26" y="32"/>
                  <a:pt x="27" y="30"/>
                  <a:pt x="29" y="27"/>
                </a:cubicBezTo>
                <a:cubicBezTo>
                  <a:pt x="29" y="26"/>
                  <a:pt x="30" y="24"/>
                  <a:pt x="31" y="23"/>
                </a:cubicBezTo>
                <a:cubicBezTo>
                  <a:pt x="32" y="22"/>
                  <a:pt x="32" y="21"/>
                  <a:pt x="33" y="20"/>
                </a:cubicBezTo>
                <a:cubicBezTo>
                  <a:pt x="33" y="19"/>
                  <a:pt x="33" y="18"/>
                  <a:pt x="34" y="17"/>
                </a:cubicBezTo>
                <a:cubicBezTo>
                  <a:pt x="34" y="15"/>
                  <a:pt x="34" y="13"/>
                  <a:pt x="35" y="11"/>
                </a:cubicBezTo>
                <a:cubicBezTo>
                  <a:pt x="35" y="7"/>
                  <a:pt x="33" y="4"/>
                  <a:pt x="3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28" name="Freeform 2664"/>
          <p:cNvSpPr>
            <a:spLocks/>
          </p:cNvSpPr>
          <p:nvPr userDrawn="1"/>
        </p:nvSpPr>
        <p:spPr bwMode="auto">
          <a:xfrm>
            <a:off x="7639975" y="4604944"/>
            <a:ext cx="194508" cy="278742"/>
          </a:xfrm>
          <a:custGeom>
            <a:avLst/>
            <a:gdLst>
              <a:gd name="T0" fmla="*/ 122 w 325"/>
              <a:gd name="T1" fmla="*/ 463 h 469"/>
              <a:gd name="T2" fmla="*/ 136 w 325"/>
              <a:gd name="T3" fmla="*/ 455 h 469"/>
              <a:gd name="T4" fmla="*/ 150 w 325"/>
              <a:gd name="T5" fmla="*/ 433 h 469"/>
              <a:gd name="T6" fmla="*/ 146 w 325"/>
              <a:gd name="T7" fmla="*/ 443 h 469"/>
              <a:gd name="T8" fmla="*/ 148 w 325"/>
              <a:gd name="T9" fmla="*/ 407 h 469"/>
              <a:gd name="T10" fmla="*/ 145 w 325"/>
              <a:gd name="T11" fmla="*/ 395 h 469"/>
              <a:gd name="T12" fmla="*/ 139 w 325"/>
              <a:gd name="T13" fmla="*/ 384 h 469"/>
              <a:gd name="T14" fmla="*/ 137 w 325"/>
              <a:gd name="T15" fmla="*/ 381 h 469"/>
              <a:gd name="T16" fmla="*/ 144 w 325"/>
              <a:gd name="T17" fmla="*/ 380 h 469"/>
              <a:gd name="T18" fmla="*/ 211 w 325"/>
              <a:gd name="T19" fmla="*/ 369 h 469"/>
              <a:gd name="T20" fmla="*/ 309 w 325"/>
              <a:gd name="T21" fmla="*/ 274 h 469"/>
              <a:gd name="T22" fmla="*/ 311 w 325"/>
              <a:gd name="T23" fmla="*/ 145 h 469"/>
              <a:gd name="T24" fmla="*/ 253 w 325"/>
              <a:gd name="T25" fmla="*/ 36 h 469"/>
              <a:gd name="T26" fmla="*/ 174 w 325"/>
              <a:gd name="T27" fmla="*/ 18 h 469"/>
              <a:gd name="T28" fmla="*/ 156 w 325"/>
              <a:gd name="T29" fmla="*/ 97 h 469"/>
              <a:gd name="T30" fmla="*/ 180 w 325"/>
              <a:gd name="T31" fmla="*/ 137 h 469"/>
              <a:gd name="T32" fmla="*/ 185 w 325"/>
              <a:gd name="T33" fmla="*/ 148 h 469"/>
              <a:gd name="T34" fmla="*/ 186 w 325"/>
              <a:gd name="T35" fmla="*/ 150 h 469"/>
              <a:gd name="T36" fmla="*/ 195 w 325"/>
              <a:gd name="T37" fmla="*/ 170 h 469"/>
              <a:gd name="T38" fmla="*/ 201 w 325"/>
              <a:gd name="T39" fmla="*/ 192 h 469"/>
              <a:gd name="T40" fmla="*/ 202 w 325"/>
              <a:gd name="T41" fmla="*/ 193 h 469"/>
              <a:gd name="T42" fmla="*/ 203 w 325"/>
              <a:gd name="T43" fmla="*/ 203 h 469"/>
              <a:gd name="T44" fmla="*/ 203 w 325"/>
              <a:gd name="T45" fmla="*/ 214 h 469"/>
              <a:gd name="T46" fmla="*/ 198 w 325"/>
              <a:gd name="T47" fmla="*/ 233 h 469"/>
              <a:gd name="T48" fmla="*/ 194 w 325"/>
              <a:gd name="T49" fmla="*/ 242 h 469"/>
              <a:gd name="T50" fmla="*/ 194 w 325"/>
              <a:gd name="T51" fmla="*/ 242 h 469"/>
              <a:gd name="T52" fmla="*/ 189 w 325"/>
              <a:gd name="T53" fmla="*/ 249 h 469"/>
              <a:gd name="T54" fmla="*/ 191 w 325"/>
              <a:gd name="T55" fmla="*/ 247 h 469"/>
              <a:gd name="T56" fmla="*/ 188 w 325"/>
              <a:gd name="T57" fmla="*/ 249 h 469"/>
              <a:gd name="T58" fmla="*/ 188 w 325"/>
              <a:gd name="T59" fmla="*/ 250 h 469"/>
              <a:gd name="T60" fmla="*/ 183 w 325"/>
              <a:gd name="T61" fmla="*/ 253 h 469"/>
              <a:gd name="T62" fmla="*/ 183 w 325"/>
              <a:gd name="T63" fmla="*/ 253 h 469"/>
              <a:gd name="T64" fmla="*/ 183 w 325"/>
              <a:gd name="T65" fmla="*/ 253 h 469"/>
              <a:gd name="T66" fmla="*/ 181 w 325"/>
              <a:gd name="T67" fmla="*/ 254 h 469"/>
              <a:gd name="T68" fmla="*/ 182 w 325"/>
              <a:gd name="T69" fmla="*/ 253 h 469"/>
              <a:gd name="T70" fmla="*/ 172 w 325"/>
              <a:gd name="T71" fmla="*/ 256 h 469"/>
              <a:gd name="T72" fmla="*/ 168 w 325"/>
              <a:gd name="T73" fmla="*/ 258 h 469"/>
              <a:gd name="T74" fmla="*/ 160 w 325"/>
              <a:gd name="T75" fmla="*/ 259 h 469"/>
              <a:gd name="T76" fmla="*/ 136 w 325"/>
              <a:gd name="T77" fmla="*/ 261 h 469"/>
              <a:gd name="T78" fmla="*/ 130 w 325"/>
              <a:gd name="T79" fmla="*/ 261 h 469"/>
              <a:gd name="T80" fmla="*/ 141 w 325"/>
              <a:gd name="T81" fmla="*/ 243 h 469"/>
              <a:gd name="T82" fmla="*/ 153 w 325"/>
              <a:gd name="T83" fmla="*/ 198 h 469"/>
              <a:gd name="T84" fmla="*/ 111 w 325"/>
              <a:gd name="T85" fmla="*/ 169 h 469"/>
              <a:gd name="T86" fmla="*/ 75 w 325"/>
              <a:gd name="T87" fmla="*/ 195 h 469"/>
              <a:gd name="T88" fmla="*/ 53 w 325"/>
              <a:gd name="T89" fmla="*/ 223 h 469"/>
              <a:gd name="T90" fmla="*/ 32 w 325"/>
              <a:gd name="T91" fmla="*/ 250 h 469"/>
              <a:gd name="T92" fmla="*/ 6 w 325"/>
              <a:gd name="T93" fmla="*/ 285 h 469"/>
              <a:gd name="T94" fmla="*/ 2 w 325"/>
              <a:gd name="T95" fmla="*/ 310 h 469"/>
              <a:gd name="T96" fmla="*/ 2 w 325"/>
              <a:gd name="T97" fmla="*/ 314 h 469"/>
              <a:gd name="T98" fmla="*/ 3 w 325"/>
              <a:gd name="T99" fmla="*/ 323 h 469"/>
              <a:gd name="T100" fmla="*/ 12 w 325"/>
              <a:gd name="T101" fmla="*/ 351 h 469"/>
              <a:gd name="T102" fmla="*/ 22 w 325"/>
              <a:gd name="T103" fmla="*/ 369 h 469"/>
              <a:gd name="T104" fmla="*/ 44 w 325"/>
              <a:gd name="T105" fmla="*/ 408 h 469"/>
              <a:gd name="T106" fmla="*/ 55 w 325"/>
              <a:gd name="T107" fmla="*/ 425 h 469"/>
              <a:gd name="T108" fmla="*/ 74 w 325"/>
              <a:gd name="T109" fmla="*/ 450 h 469"/>
              <a:gd name="T110" fmla="*/ 122 w 325"/>
              <a:gd name="T111" fmla="*/ 463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5" h="469">
                <a:moveTo>
                  <a:pt x="122" y="463"/>
                </a:moveTo>
                <a:cubicBezTo>
                  <a:pt x="127" y="461"/>
                  <a:pt x="132" y="459"/>
                  <a:pt x="136" y="455"/>
                </a:cubicBezTo>
                <a:cubicBezTo>
                  <a:pt x="144" y="449"/>
                  <a:pt x="147" y="441"/>
                  <a:pt x="150" y="433"/>
                </a:cubicBezTo>
                <a:cubicBezTo>
                  <a:pt x="148" y="436"/>
                  <a:pt x="147" y="439"/>
                  <a:pt x="146" y="443"/>
                </a:cubicBezTo>
                <a:cubicBezTo>
                  <a:pt x="153" y="431"/>
                  <a:pt x="151" y="420"/>
                  <a:pt x="148" y="407"/>
                </a:cubicBezTo>
                <a:cubicBezTo>
                  <a:pt x="148" y="403"/>
                  <a:pt x="147" y="399"/>
                  <a:pt x="145" y="395"/>
                </a:cubicBezTo>
                <a:cubicBezTo>
                  <a:pt x="143" y="391"/>
                  <a:pt x="141" y="388"/>
                  <a:pt x="139" y="384"/>
                </a:cubicBezTo>
                <a:lnTo>
                  <a:pt x="137" y="381"/>
                </a:lnTo>
                <a:cubicBezTo>
                  <a:pt x="140" y="381"/>
                  <a:pt x="142" y="380"/>
                  <a:pt x="144" y="380"/>
                </a:cubicBezTo>
                <a:cubicBezTo>
                  <a:pt x="166" y="379"/>
                  <a:pt x="189" y="376"/>
                  <a:pt x="211" y="369"/>
                </a:cubicBezTo>
                <a:cubicBezTo>
                  <a:pt x="258" y="356"/>
                  <a:pt x="293" y="320"/>
                  <a:pt x="309" y="274"/>
                </a:cubicBezTo>
                <a:cubicBezTo>
                  <a:pt x="325" y="232"/>
                  <a:pt x="324" y="188"/>
                  <a:pt x="311" y="145"/>
                </a:cubicBezTo>
                <a:cubicBezTo>
                  <a:pt x="299" y="105"/>
                  <a:pt x="277" y="70"/>
                  <a:pt x="253" y="36"/>
                </a:cubicBezTo>
                <a:cubicBezTo>
                  <a:pt x="237" y="11"/>
                  <a:pt x="200" y="0"/>
                  <a:pt x="174" y="18"/>
                </a:cubicBezTo>
                <a:cubicBezTo>
                  <a:pt x="148" y="36"/>
                  <a:pt x="140" y="70"/>
                  <a:pt x="156" y="97"/>
                </a:cubicBezTo>
                <a:cubicBezTo>
                  <a:pt x="165" y="111"/>
                  <a:pt x="173" y="124"/>
                  <a:pt x="180" y="137"/>
                </a:cubicBezTo>
                <a:cubicBezTo>
                  <a:pt x="182" y="141"/>
                  <a:pt x="184" y="144"/>
                  <a:pt x="185" y="148"/>
                </a:cubicBezTo>
                <a:cubicBezTo>
                  <a:pt x="186" y="148"/>
                  <a:pt x="186" y="149"/>
                  <a:pt x="186" y="150"/>
                </a:cubicBezTo>
                <a:cubicBezTo>
                  <a:pt x="190" y="156"/>
                  <a:pt x="192" y="163"/>
                  <a:pt x="195" y="170"/>
                </a:cubicBezTo>
                <a:cubicBezTo>
                  <a:pt x="197" y="177"/>
                  <a:pt x="199" y="184"/>
                  <a:pt x="201" y="192"/>
                </a:cubicBezTo>
                <a:cubicBezTo>
                  <a:pt x="201" y="192"/>
                  <a:pt x="201" y="192"/>
                  <a:pt x="202" y="193"/>
                </a:cubicBezTo>
                <a:cubicBezTo>
                  <a:pt x="202" y="196"/>
                  <a:pt x="202" y="200"/>
                  <a:pt x="203" y="203"/>
                </a:cubicBezTo>
                <a:cubicBezTo>
                  <a:pt x="203" y="207"/>
                  <a:pt x="203" y="210"/>
                  <a:pt x="203" y="214"/>
                </a:cubicBezTo>
                <a:cubicBezTo>
                  <a:pt x="202" y="217"/>
                  <a:pt x="198" y="230"/>
                  <a:pt x="198" y="233"/>
                </a:cubicBezTo>
                <a:cubicBezTo>
                  <a:pt x="197" y="236"/>
                  <a:pt x="196" y="239"/>
                  <a:pt x="194" y="242"/>
                </a:cubicBezTo>
                <a:cubicBezTo>
                  <a:pt x="194" y="242"/>
                  <a:pt x="194" y="242"/>
                  <a:pt x="194" y="242"/>
                </a:cubicBezTo>
                <a:cubicBezTo>
                  <a:pt x="192" y="245"/>
                  <a:pt x="190" y="247"/>
                  <a:pt x="189" y="249"/>
                </a:cubicBezTo>
                <a:cubicBezTo>
                  <a:pt x="190" y="248"/>
                  <a:pt x="191" y="247"/>
                  <a:pt x="191" y="247"/>
                </a:cubicBezTo>
                <a:cubicBezTo>
                  <a:pt x="191" y="247"/>
                  <a:pt x="190" y="248"/>
                  <a:pt x="188" y="249"/>
                </a:cubicBezTo>
                <a:cubicBezTo>
                  <a:pt x="186" y="252"/>
                  <a:pt x="186" y="251"/>
                  <a:pt x="188" y="250"/>
                </a:cubicBezTo>
                <a:cubicBezTo>
                  <a:pt x="186" y="251"/>
                  <a:pt x="184" y="252"/>
                  <a:pt x="183" y="253"/>
                </a:cubicBezTo>
                <a:cubicBezTo>
                  <a:pt x="186" y="252"/>
                  <a:pt x="190" y="251"/>
                  <a:pt x="183" y="253"/>
                </a:cubicBezTo>
                <a:cubicBezTo>
                  <a:pt x="183" y="253"/>
                  <a:pt x="183" y="253"/>
                  <a:pt x="183" y="253"/>
                </a:cubicBezTo>
                <a:cubicBezTo>
                  <a:pt x="182" y="254"/>
                  <a:pt x="181" y="254"/>
                  <a:pt x="181" y="254"/>
                </a:cubicBezTo>
                <a:cubicBezTo>
                  <a:pt x="181" y="254"/>
                  <a:pt x="181" y="254"/>
                  <a:pt x="182" y="253"/>
                </a:cubicBezTo>
                <a:cubicBezTo>
                  <a:pt x="179" y="255"/>
                  <a:pt x="176" y="256"/>
                  <a:pt x="172" y="256"/>
                </a:cubicBezTo>
                <a:cubicBezTo>
                  <a:pt x="170" y="257"/>
                  <a:pt x="169" y="257"/>
                  <a:pt x="168" y="258"/>
                </a:cubicBezTo>
                <a:cubicBezTo>
                  <a:pt x="165" y="258"/>
                  <a:pt x="163" y="259"/>
                  <a:pt x="160" y="259"/>
                </a:cubicBezTo>
                <a:cubicBezTo>
                  <a:pt x="152" y="260"/>
                  <a:pt x="144" y="261"/>
                  <a:pt x="136" y="261"/>
                </a:cubicBezTo>
                <a:cubicBezTo>
                  <a:pt x="134" y="261"/>
                  <a:pt x="132" y="261"/>
                  <a:pt x="130" y="261"/>
                </a:cubicBezTo>
                <a:cubicBezTo>
                  <a:pt x="133" y="255"/>
                  <a:pt x="137" y="249"/>
                  <a:pt x="141" y="243"/>
                </a:cubicBezTo>
                <a:cubicBezTo>
                  <a:pt x="148" y="229"/>
                  <a:pt x="155" y="214"/>
                  <a:pt x="153" y="198"/>
                </a:cubicBezTo>
                <a:cubicBezTo>
                  <a:pt x="150" y="177"/>
                  <a:pt x="132" y="163"/>
                  <a:pt x="111" y="169"/>
                </a:cubicBezTo>
                <a:cubicBezTo>
                  <a:pt x="96" y="173"/>
                  <a:pt x="85" y="184"/>
                  <a:pt x="75" y="195"/>
                </a:cubicBezTo>
                <a:cubicBezTo>
                  <a:pt x="68" y="204"/>
                  <a:pt x="60" y="213"/>
                  <a:pt x="53" y="223"/>
                </a:cubicBezTo>
                <a:cubicBezTo>
                  <a:pt x="46" y="232"/>
                  <a:pt x="39" y="241"/>
                  <a:pt x="32" y="250"/>
                </a:cubicBezTo>
                <a:cubicBezTo>
                  <a:pt x="23" y="261"/>
                  <a:pt x="13" y="272"/>
                  <a:pt x="6" y="285"/>
                </a:cubicBezTo>
                <a:cubicBezTo>
                  <a:pt x="2" y="293"/>
                  <a:pt x="0" y="302"/>
                  <a:pt x="2" y="310"/>
                </a:cubicBezTo>
                <a:cubicBezTo>
                  <a:pt x="2" y="312"/>
                  <a:pt x="1" y="313"/>
                  <a:pt x="2" y="314"/>
                </a:cubicBezTo>
                <a:cubicBezTo>
                  <a:pt x="2" y="317"/>
                  <a:pt x="2" y="320"/>
                  <a:pt x="3" y="323"/>
                </a:cubicBezTo>
                <a:cubicBezTo>
                  <a:pt x="4" y="334"/>
                  <a:pt x="7" y="342"/>
                  <a:pt x="12" y="351"/>
                </a:cubicBezTo>
                <a:cubicBezTo>
                  <a:pt x="16" y="357"/>
                  <a:pt x="19" y="363"/>
                  <a:pt x="22" y="369"/>
                </a:cubicBezTo>
                <a:lnTo>
                  <a:pt x="44" y="408"/>
                </a:lnTo>
                <a:cubicBezTo>
                  <a:pt x="47" y="414"/>
                  <a:pt x="51" y="419"/>
                  <a:pt x="55" y="425"/>
                </a:cubicBezTo>
                <a:cubicBezTo>
                  <a:pt x="61" y="434"/>
                  <a:pt x="66" y="443"/>
                  <a:pt x="74" y="450"/>
                </a:cubicBezTo>
                <a:cubicBezTo>
                  <a:pt x="87" y="461"/>
                  <a:pt x="104" y="469"/>
                  <a:pt x="122" y="463"/>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29" name="Freeform 2665"/>
          <p:cNvSpPr>
            <a:spLocks/>
          </p:cNvSpPr>
          <p:nvPr userDrawn="1"/>
        </p:nvSpPr>
        <p:spPr bwMode="auto">
          <a:xfrm>
            <a:off x="7728805" y="4845398"/>
            <a:ext cx="0" cy="6126"/>
          </a:xfrm>
          <a:custGeom>
            <a:avLst/>
            <a:gdLst>
              <a:gd name="T0" fmla="*/ 0 w 2"/>
              <a:gd name="T1" fmla="*/ 0 h 11"/>
              <a:gd name="T2" fmla="*/ 0 w 2"/>
              <a:gd name="T3" fmla="*/ 2 h 11"/>
              <a:gd name="T4" fmla="*/ 2 w 2"/>
              <a:gd name="T5" fmla="*/ 11 h 11"/>
              <a:gd name="T6" fmla="*/ 0 w 2"/>
              <a:gd name="T7" fmla="*/ 0 h 11"/>
            </a:gdLst>
            <a:ahLst/>
            <a:cxnLst>
              <a:cxn ang="0">
                <a:pos x="T0" y="T1"/>
              </a:cxn>
              <a:cxn ang="0">
                <a:pos x="T2" y="T3"/>
              </a:cxn>
              <a:cxn ang="0">
                <a:pos x="T4" y="T5"/>
              </a:cxn>
              <a:cxn ang="0">
                <a:pos x="T6" y="T7"/>
              </a:cxn>
            </a:cxnLst>
            <a:rect l="0" t="0" r="r" b="b"/>
            <a:pathLst>
              <a:path w="2" h="11">
                <a:moveTo>
                  <a:pt x="0" y="0"/>
                </a:moveTo>
                <a:cubicBezTo>
                  <a:pt x="0" y="1"/>
                  <a:pt x="0" y="2"/>
                  <a:pt x="0" y="2"/>
                </a:cubicBezTo>
                <a:cubicBezTo>
                  <a:pt x="1" y="5"/>
                  <a:pt x="2" y="8"/>
                  <a:pt x="2" y="11"/>
                </a:cubicBezTo>
                <a:lnTo>
                  <a:pt x="0" y="0"/>
                </a:lnTo>
                <a:close/>
              </a:path>
            </a:pathLst>
          </a:custGeom>
          <a:solidFill>
            <a:srgbClr val="E42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30" name="Freeform 2666"/>
          <p:cNvSpPr>
            <a:spLocks/>
          </p:cNvSpPr>
          <p:nvPr userDrawn="1"/>
        </p:nvSpPr>
        <p:spPr bwMode="auto">
          <a:xfrm>
            <a:off x="7748715" y="4755035"/>
            <a:ext cx="0"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1" y="0"/>
                </a:cubicBezTo>
                <a:cubicBezTo>
                  <a:pt x="1" y="0"/>
                  <a:pt x="1" y="0"/>
                  <a:pt x="1" y="0"/>
                </a:cubicBezTo>
                <a:close/>
              </a:path>
            </a:pathLst>
          </a:custGeom>
          <a:solidFill>
            <a:srgbClr val="E42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31" name="Freeform 2667"/>
          <p:cNvSpPr>
            <a:spLocks/>
          </p:cNvSpPr>
          <p:nvPr userDrawn="1"/>
        </p:nvSpPr>
        <p:spPr bwMode="auto">
          <a:xfrm>
            <a:off x="7751779" y="4751972"/>
            <a:ext cx="1532" cy="1532"/>
          </a:xfrm>
          <a:custGeom>
            <a:avLst/>
            <a:gdLst>
              <a:gd name="T0" fmla="*/ 1 w 1"/>
              <a:gd name="T1" fmla="*/ 0 h 1"/>
              <a:gd name="T2" fmla="*/ 1 w 1"/>
              <a:gd name="T3" fmla="*/ 0 h 1"/>
              <a:gd name="T4" fmla="*/ 0 w 1"/>
              <a:gd name="T5" fmla="*/ 1 h 1"/>
              <a:gd name="T6" fmla="*/ 0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0"/>
                  <a:pt x="1" y="0"/>
                </a:cubicBezTo>
                <a:cubicBezTo>
                  <a:pt x="0" y="0"/>
                  <a:pt x="0" y="0"/>
                  <a:pt x="0" y="1"/>
                </a:cubicBezTo>
                <a:cubicBezTo>
                  <a:pt x="0" y="1"/>
                  <a:pt x="0" y="1"/>
                  <a:pt x="0" y="0"/>
                </a:cubicBezTo>
                <a:cubicBezTo>
                  <a:pt x="0" y="0"/>
                  <a:pt x="0" y="0"/>
                  <a:pt x="1" y="0"/>
                </a:cubicBezTo>
                <a:close/>
              </a:path>
            </a:pathLst>
          </a:custGeom>
          <a:solidFill>
            <a:srgbClr val="E42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32" name="Freeform 2668"/>
          <p:cNvSpPr>
            <a:spLocks/>
          </p:cNvSpPr>
          <p:nvPr userDrawn="1"/>
        </p:nvSpPr>
        <p:spPr bwMode="auto">
          <a:xfrm>
            <a:off x="7748715" y="4755035"/>
            <a:ext cx="0"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1" y="0"/>
                </a:cubicBezTo>
                <a:cubicBezTo>
                  <a:pt x="1" y="0"/>
                  <a:pt x="1" y="0"/>
                  <a:pt x="1" y="0"/>
                </a:cubicBezTo>
                <a:close/>
              </a:path>
            </a:pathLst>
          </a:custGeom>
          <a:solidFill>
            <a:srgbClr val="E42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33" name="Freeform 2669"/>
          <p:cNvSpPr>
            <a:spLocks/>
          </p:cNvSpPr>
          <p:nvPr userDrawn="1"/>
        </p:nvSpPr>
        <p:spPr bwMode="auto">
          <a:xfrm>
            <a:off x="7751779" y="4751972"/>
            <a:ext cx="1532" cy="1532"/>
          </a:xfrm>
          <a:custGeom>
            <a:avLst/>
            <a:gdLst>
              <a:gd name="T0" fmla="*/ 1 w 1"/>
              <a:gd name="T1" fmla="*/ 0 h 1"/>
              <a:gd name="T2" fmla="*/ 1 w 1"/>
              <a:gd name="T3" fmla="*/ 0 h 1"/>
              <a:gd name="T4" fmla="*/ 0 w 1"/>
              <a:gd name="T5" fmla="*/ 1 h 1"/>
              <a:gd name="T6" fmla="*/ 0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0"/>
                  <a:pt x="1" y="0"/>
                </a:cubicBezTo>
                <a:cubicBezTo>
                  <a:pt x="0" y="0"/>
                  <a:pt x="0" y="0"/>
                  <a:pt x="0" y="1"/>
                </a:cubicBezTo>
                <a:cubicBezTo>
                  <a:pt x="0" y="1"/>
                  <a:pt x="0" y="1"/>
                  <a:pt x="0" y="0"/>
                </a:cubicBezTo>
                <a:cubicBezTo>
                  <a:pt x="0" y="0"/>
                  <a:pt x="0" y="0"/>
                  <a:pt x="1" y="0"/>
                </a:cubicBezTo>
                <a:close/>
              </a:path>
            </a:pathLst>
          </a:custGeom>
          <a:solidFill>
            <a:srgbClr val="E42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34" name="Freeform 2670"/>
          <p:cNvSpPr>
            <a:spLocks/>
          </p:cNvSpPr>
          <p:nvPr userDrawn="1"/>
        </p:nvSpPr>
        <p:spPr bwMode="auto">
          <a:xfrm>
            <a:off x="7641507" y="4614133"/>
            <a:ext cx="153155" cy="179192"/>
          </a:xfrm>
          <a:custGeom>
            <a:avLst/>
            <a:gdLst>
              <a:gd name="T0" fmla="*/ 84 w 256"/>
              <a:gd name="T1" fmla="*/ 268 h 301"/>
              <a:gd name="T2" fmla="*/ 181 w 256"/>
              <a:gd name="T3" fmla="*/ 290 h 301"/>
              <a:gd name="T4" fmla="*/ 250 w 256"/>
              <a:gd name="T5" fmla="*/ 213 h 301"/>
              <a:gd name="T6" fmla="*/ 217 w 256"/>
              <a:gd name="T7" fmla="*/ 99 h 301"/>
              <a:gd name="T8" fmla="*/ 173 w 256"/>
              <a:gd name="T9" fmla="*/ 0 h 301"/>
              <a:gd name="T10" fmla="*/ 171 w 256"/>
              <a:gd name="T11" fmla="*/ 1 h 301"/>
              <a:gd name="T12" fmla="*/ 153 w 256"/>
              <a:gd name="T13" fmla="*/ 80 h 301"/>
              <a:gd name="T14" fmla="*/ 177 w 256"/>
              <a:gd name="T15" fmla="*/ 120 h 301"/>
              <a:gd name="T16" fmla="*/ 182 w 256"/>
              <a:gd name="T17" fmla="*/ 131 h 301"/>
              <a:gd name="T18" fmla="*/ 183 w 256"/>
              <a:gd name="T19" fmla="*/ 133 h 301"/>
              <a:gd name="T20" fmla="*/ 192 w 256"/>
              <a:gd name="T21" fmla="*/ 153 h 301"/>
              <a:gd name="T22" fmla="*/ 198 w 256"/>
              <a:gd name="T23" fmla="*/ 175 h 301"/>
              <a:gd name="T24" fmla="*/ 199 w 256"/>
              <a:gd name="T25" fmla="*/ 176 h 301"/>
              <a:gd name="T26" fmla="*/ 200 w 256"/>
              <a:gd name="T27" fmla="*/ 186 h 301"/>
              <a:gd name="T28" fmla="*/ 200 w 256"/>
              <a:gd name="T29" fmla="*/ 197 h 301"/>
              <a:gd name="T30" fmla="*/ 195 w 256"/>
              <a:gd name="T31" fmla="*/ 216 h 301"/>
              <a:gd name="T32" fmla="*/ 191 w 256"/>
              <a:gd name="T33" fmla="*/ 225 h 301"/>
              <a:gd name="T34" fmla="*/ 191 w 256"/>
              <a:gd name="T35" fmla="*/ 225 h 301"/>
              <a:gd name="T36" fmla="*/ 186 w 256"/>
              <a:gd name="T37" fmla="*/ 232 h 301"/>
              <a:gd name="T38" fmla="*/ 188 w 256"/>
              <a:gd name="T39" fmla="*/ 230 h 301"/>
              <a:gd name="T40" fmla="*/ 185 w 256"/>
              <a:gd name="T41" fmla="*/ 232 h 301"/>
              <a:gd name="T42" fmla="*/ 185 w 256"/>
              <a:gd name="T43" fmla="*/ 233 h 301"/>
              <a:gd name="T44" fmla="*/ 180 w 256"/>
              <a:gd name="T45" fmla="*/ 236 h 301"/>
              <a:gd name="T46" fmla="*/ 180 w 256"/>
              <a:gd name="T47" fmla="*/ 236 h 301"/>
              <a:gd name="T48" fmla="*/ 180 w 256"/>
              <a:gd name="T49" fmla="*/ 236 h 301"/>
              <a:gd name="T50" fmla="*/ 178 w 256"/>
              <a:gd name="T51" fmla="*/ 237 h 301"/>
              <a:gd name="T52" fmla="*/ 179 w 256"/>
              <a:gd name="T53" fmla="*/ 236 h 301"/>
              <a:gd name="T54" fmla="*/ 169 w 256"/>
              <a:gd name="T55" fmla="*/ 239 h 301"/>
              <a:gd name="T56" fmla="*/ 165 w 256"/>
              <a:gd name="T57" fmla="*/ 241 h 301"/>
              <a:gd name="T58" fmla="*/ 157 w 256"/>
              <a:gd name="T59" fmla="*/ 242 h 301"/>
              <a:gd name="T60" fmla="*/ 133 w 256"/>
              <a:gd name="T61" fmla="*/ 244 h 301"/>
              <a:gd name="T62" fmla="*/ 127 w 256"/>
              <a:gd name="T63" fmla="*/ 244 h 301"/>
              <a:gd name="T64" fmla="*/ 138 w 256"/>
              <a:gd name="T65" fmla="*/ 226 h 301"/>
              <a:gd name="T66" fmla="*/ 150 w 256"/>
              <a:gd name="T67" fmla="*/ 181 h 301"/>
              <a:gd name="T68" fmla="*/ 108 w 256"/>
              <a:gd name="T69" fmla="*/ 152 h 301"/>
              <a:gd name="T70" fmla="*/ 72 w 256"/>
              <a:gd name="T71" fmla="*/ 178 h 301"/>
              <a:gd name="T72" fmla="*/ 50 w 256"/>
              <a:gd name="T73" fmla="*/ 206 h 301"/>
              <a:gd name="T74" fmla="*/ 29 w 256"/>
              <a:gd name="T75" fmla="*/ 233 h 301"/>
              <a:gd name="T76" fmla="*/ 3 w 256"/>
              <a:gd name="T77" fmla="*/ 268 h 301"/>
              <a:gd name="T78" fmla="*/ 0 w 256"/>
              <a:gd name="T79" fmla="*/ 277 h 301"/>
              <a:gd name="T80" fmla="*/ 84 w 256"/>
              <a:gd name="T81" fmla="*/ 26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 h="301">
                <a:moveTo>
                  <a:pt x="84" y="268"/>
                </a:moveTo>
                <a:cubicBezTo>
                  <a:pt x="121" y="290"/>
                  <a:pt x="135" y="301"/>
                  <a:pt x="181" y="290"/>
                </a:cubicBezTo>
                <a:cubicBezTo>
                  <a:pt x="223" y="279"/>
                  <a:pt x="244" y="255"/>
                  <a:pt x="250" y="213"/>
                </a:cubicBezTo>
                <a:cubicBezTo>
                  <a:pt x="256" y="169"/>
                  <a:pt x="238" y="135"/>
                  <a:pt x="217" y="99"/>
                </a:cubicBezTo>
                <a:cubicBezTo>
                  <a:pt x="204" y="77"/>
                  <a:pt x="174" y="31"/>
                  <a:pt x="173" y="0"/>
                </a:cubicBezTo>
                <a:cubicBezTo>
                  <a:pt x="173" y="0"/>
                  <a:pt x="172" y="1"/>
                  <a:pt x="171" y="1"/>
                </a:cubicBezTo>
                <a:cubicBezTo>
                  <a:pt x="145" y="19"/>
                  <a:pt x="137" y="53"/>
                  <a:pt x="153" y="80"/>
                </a:cubicBezTo>
                <a:cubicBezTo>
                  <a:pt x="162" y="94"/>
                  <a:pt x="170" y="107"/>
                  <a:pt x="177" y="120"/>
                </a:cubicBezTo>
                <a:cubicBezTo>
                  <a:pt x="179" y="124"/>
                  <a:pt x="181" y="127"/>
                  <a:pt x="182" y="131"/>
                </a:cubicBezTo>
                <a:cubicBezTo>
                  <a:pt x="183" y="131"/>
                  <a:pt x="183" y="132"/>
                  <a:pt x="183" y="133"/>
                </a:cubicBezTo>
                <a:cubicBezTo>
                  <a:pt x="187" y="139"/>
                  <a:pt x="189" y="146"/>
                  <a:pt x="192" y="153"/>
                </a:cubicBezTo>
                <a:cubicBezTo>
                  <a:pt x="194" y="160"/>
                  <a:pt x="196" y="167"/>
                  <a:pt x="198" y="175"/>
                </a:cubicBezTo>
                <a:cubicBezTo>
                  <a:pt x="198" y="175"/>
                  <a:pt x="198" y="175"/>
                  <a:pt x="199" y="176"/>
                </a:cubicBezTo>
                <a:cubicBezTo>
                  <a:pt x="199" y="179"/>
                  <a:pt x="199" y="183"/>
                  <a:pt x="200" y="186"/>
                </a:cubicBezTo>
                <a:cubicBezTo>
                  <a:pt x="200" y="190"/>
                  <a:pt x="199" y="193"/>
                  <a:pt x="200" y="197"/>
                </a:cubicBezTo>
                <a:cubicBezTo>
                  <a:pt x="199" y="200"/>
                  <a:pt x="195" y="213"/>
                  <a:pt x="195" y="216"/>
                </a:cubicBezTo>
                <a:cubicBezTo>
                  <a:pt x="194" y="219"/>
                  <a:pt x="192" y="222"/>
                  <a:pt x="191" y="225"/>
                </a:cubicBezTo>
                <a:cubicBezTo>
                  <a:pt x="191" y="225"/>
                  <a:pt x="191" y="225"/>
                  <a:pt x="191" y="225"/>
                </a:cubicBezTo>
                <a:cubicBezTo>
                  <a:pt x="189" y="228"/>
                  <a:pt x="187" y="230"/>
                  <a:pt x="186" y="232"/>
                </a:cubicBezTo>
                <a:cubicBezTo>
                  <a:pt x="187" y="231"/>
                  <a:pt x="188" y="230"/>
                  <a:pt x="188" y="230"/>
                </a:cubicBezTo>
                <a:cubicBezTo>
                  <a:pt x="188" y="230"/>
                  <a:pt x="187" y="231"/>
                  <a:pt x="185" y="232"/>
                </a:cubicBezTo>
                <a:cubicBezTo>
                  <a:pt x="183" y="235"/>
                  <a:pt x="183" y="234"/>
                  <a:pt x="185" y="233"/>
                </a:cubicBezTo>
                <a:cubicBezTo>
                  <a:pt x="183" y="234"/>
                  <a:pt x="181" y="235"/>
                  <a:pt x="180" y="236"/>
                </a:cubicBezTo>
                <a:cubicBezTo>
                  <a:pt x="183" y="235"/>
                  <a:pt x="187" y="234"/>
                  <a:pt x="180" y="236"/>
                </a:cubicBezTo>
                <a:cubicBezTo>
                  <a:pt x="180" y="236"/>
                  <a:pt x="180" y="236"/>
                  <a:pt x="180" y="236"/>
                </a:cubicBezTo>
                <a:cubicBezTo>
                  <a:pt x="179" y="237"/>
                  <a:pt x="178" y="237"/>
                  <a:pt x="178" y="237"/>
                </a:cubicBezTo>
                <a:cubicBezTo>
                  <a:pt x="178" y="237"/>
                  <a:pt x="178" y="237"/>
                  <a:pt x="179" y="236"/>
                </a:cubicBezTo>
                <a:cubicBezTo>
                  <a:pt x="176" y="238"/>
                  <a:pt x="173" y="239"/>
                  <a:pt x="169" y="239"/>
                </a:cubicBezTo>
                <a:cubicBezTo>
                  <a:pt x="167" y="240"/>
                  <a:pt x="166" y="240"/>
                  <a:pt x="165" y="241"/>
                </a:cubicBezTo>
                <a:cubicBezTo>
                  <a:pt x="162" y="241"/>
                  <a:pt x="160" y="241"/>
                  <a:pt x="157" y="242"/>
                </a:cubicBezTo>
                <a:cubicBezTo>
                  <a:pt x="149" y="243"/>
                  <a:pt x="141" y="244"/>
                  <a:pt x="133" y="244"/>
                </a:cubicBezTo>
                <a:cubicBezTo>
                  <a:pt x="131" y="244"/>
                  <a:pt x="129" y="244"/>
                  <a:pt x="127" y="244"/>
                </a:cubicBezTo>
                <a:cubicBezTo>
                  <a:pt x="130" y="238"/>
                  <a:pt x="134" y="232"/>
                  <a:pt x="138" y="226"/>
                </a:cubicBezTo>
                <a:cubicBezTo>
                  <a:pt x="145" y="212"/>
                  <a:pt x="152" y="197"/>
                  <a:pt x="150" y="181"/>
                </a:cubicBezTo>
                <a:cubicBezTo>
                  <a:pt x="147" y="160"/>
                  <a:pt x="129" y="146"/>
                  <a:pt x="108" y="152"/>
                </a:cubicBezTo>
                <a:cubicBezTo>
                  <a:pt x="93" y="156"/>
                  <a:pt x="82" y="167"/>
                  <a:pt x="72" y="178"/>
                </a:cubicBezTo>
                <a:cubicBezTo>
                  <a:pt x="65" y="187"/>
                  <a:pt x="57" y="196"/>
                  <a:pt x="50" y="206"/>
                </a:cubicBezTo>
                <a:cubicBezTo>
                  <a:pt x="43" y="215"/>
                  <a:pt x="36" y="224"/>
                  <a:pt x="29" y="233"/>
                </a:cubicBezTo>
                <a:cubicBezTo>
                  <a:pt x="20" y="244"/>
                  <a:pt x="10" y="255"/>
                  <a:pt x="3" y="268"/>
                </a:cubicBezTo>
                <a:cubicBezTo>
                  <a:pt x="1" y="271"/>
                  <a:pt x="0" y="274"/>
                  <a:pt x="0" y="277"/>
                </a:cubicBezTo>
                <a:cubicBezTo>
                  <a:pt x="26" y="258"/>
                  <a:pt x="52" y="249"/>
                  <a:pt x="84" y="268"/>
                </a:cubicBezTo>
                <a:close/>
              </a:path>
            </a:pathLst>
          </a:custGeom>
          <a:solidFill>
            <a:srgbClr val="00A6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35" name="Freeform 2671"/>
          <p:cNvSpPr>
            <a:spLocks/>
          </p:cNvSpPr>
          <p:nvPr userDrawn="1"/>
        </p:nvSpPr>
        <p:spPr bwMode="auto">
          <a:xfrm>
            <a:off x="7675201" y="4825487"/>
            <a:ext cx="26037" cy="33694"/>
          </a:xfrm>
          <a:custGeom>
            <a:avLst/>
            <a:gdLst>
              <a:gd name="T0" fmla="*/ 31 w 45"/>
              <a:gd name="T1" fmla="*/ 53 h 56"/>
              <a:gd name="T2" fmla="*/ 35 w 45"/>
              <a:gd name="T3" fmla="*/ 54 h 56"/>
              <a:gd name="T4" fmla="*/ 44 w 45"/>
              <a:gd name="T5" fmla="*/ 46 h 56"/>
              <a:gd name="T6" fmla="*/ 43 w 45"/>
              <a:gd name="T7" fmla="*/ 41 h 56"/>
              <a:gd name="T8" fmla="*/ 42 w 45"/>
              <a:gd name="T9" fmla="*/ 39 h 56"/>
              <a:gd name="T10" fmla="*/ 42 w 45"/>
              <a:gd name="T11" fmla="*/ 38 h 56"/>
              <a:gd name="T12" fmla="*/ 40 w 45"/>
              <a:gd name="T13" fmla="*/ 35 h 56"/>
              <a:gd name="T14" fmla="*/ 39 w 45"/>
              <a:gd name="T15" fmla="*/ 33 h 56"/>
              <a:gd name="T16" fmla="*/ 33 w 45"/>
              <a:gd name="T17" fmla="*/ 23 h 56"/>
              <a:gd name="T18" fmla="*/ 27 w 45"/>
              <a:gd name="T19" fmla="*/ 14 h 56"/>
              <a:gd name="T20" fmla="*/ 24 w 45"/>
              <a:gd name="T21" fmla="*/ 9 h 56"/>
              <a:gd name="T22" fmla="*/ 23 w 45"/>
              <a:gd name="T23" fmla="*/ 7 h 56"/>
              <a:gd name="T24" fmla="*/ 18 w 45"/>
              <a:gd name="T25" fmla="*/ 4 h 56"/>
              <a:gd name="T26" fmla="*/ 15 w 45"/>
              <a:gd name="T27" fmla="*/ 2 h 56"/>
              <a:gd name="T28" fmla="*/ 4 w 45"/>
              <a:gd name="T29" fmla="*/ 3 h 56"/>
              <a:gd name="T30" fmla="*/ 0 w 45"/>
              <a:gd name="T31" fmla="*/ 13 h 56"/>
              <a:gd name="T32" fmla="*/ 0 w 45"/>
              <a:gd name="T33" fmla="*/ 14 h 56"/>
              <a:gd name="T34" fmla="*/ 0 w 45"/>
              <a:gd name="T35" fmla="*/ 15 h 56"/>
              <a:gd name="T36" fmla="*/ 6 w 45"/>
              <a:gd name="T37" fmla="*/ 29 h 56"/>
              <a:gd name="T38" fmla="*/ 13 w 45"/>
              <a:gd name="T39" fmla="*/ 38 h 56"/>
              <a:gd name="T40" fmla="*/ 22 w 45"/>
              <a:gd name="T41" fmla="*/ 47 h 56"/>
              <a:gd name="T42" fmla="*/ 28 w 45"/>
              <a:gd name="T43" fmla="*/ 52 h 56"/>
              <a:gd name="T44" fmla="*/ 28 w 45"/>
              <a:gd name="T45" fmla="*/ 52 h 56"/>
              <a:gd name="T46" fmla="*/ 31 w 45"/>
              <a:gd name="T47"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 h="56">
                <a:moveTo>
                  <a:pt x="31" y="53"/>
                </a:moveTo>
                <a:cubicBezTo>
                  <a:pt x="32" y="54"/>
                  <a:pt x="33" y="54"/>
                  <a:pt x="35" y="54"/>
                </a:cubicBezTo>
                <a:cubicBezTo>
                  <a:pt x="39" y="56"/>
                  <a:pt x="45" y="50"/>
                  <a:pt x="44" y="46"/>
                </a:cubicBezTo>
                <a:cubicBezTo>
                  <a:pt x="44" y="44"/>
                  <a:pt x="44" y="43"/>
                  <a:pt x="43" y="41"/>
                </a:cubicBezTo>
                <a:cubicBezTo>
                  <a:pt x="43" y="41"/>
                  <a:pt x="42" y="40"/>
                  <a:pt x="42" y="39"/>
                </a:cubicBezTo>
                <a:cubicBezTo>
                  <a:pt x="42" y="39"/>
                  <a:pt x="42" y="38"/>
                  <a:pt x="42" y="38"/>
                </a:cubicBezTo>
                <a:cubicBezTo>
                  <a:pt x="41" y="37"/>
                  <a:pt x="41" y="36"/>
                  <a:pt x="40" y="35"/>
                </a:cubicBezTo>
                <a:cubicBezTo>
                  <a:pt x="40" y="34"/>
                  <a:pt x="39" y="34"/>
                  <a:pt x="39" y="33"/>
                </a:cubicBezTo>
                <a:cubicBezTo>
                  <a:pt x="37" y="30"/>
                  <a:pt x="35" y="27"/>
                  <a:pt x="33" y="23"/>
                </a:cubicBezTo>
                <a:cubicBezTo>
                  <a:pt x="31" y="20"/>
                  <a:pt x="29" y="17"/>
                  <a:pt x="27" y="14"/>
                </a:cubicBezTo>
                <a:cubicBezTo>
                  <a:pt x="26" y="13"/>
                  <a:pt x="25" y="11"/>
                  <a:pt x="24" y="9"/>
                </a:cubicBezTo>
                <a:cubicBezTo>
                  <a:pt x="24" y="9"/>
                  <a:pt x="23" y="8"/>
                  <a:pt x="23" y="7"/>
                </a:cubicBezTo>
                <a:cubicBezTo>
                  <a:pt x="21" y="6"/>
                  <a:pt x="20" y="4"/>
                  <a:pt x="18" y="4"/>
                </a:cubicBezTo>
                <a:cubicBezTo>
                  <a:pt x="17" y="3"/>
                  <a:pt x="16" y="2"/>
                  <a:pt x="15" y="2"/>
                </a:cubicBezTo>
                <a:cubicBezTo>
                  <a:pt x="12" y="0"/>
                  <a:pt x="7" y="1"/>
                  <a:pt x="4" y="3"/>
                </a:cubicBezTo>
                <a:cubicBezTo>
                  <a:pt x="1" y="5"/>
                  <a:pt x="0" y="9"/>
                  <a:pt x="0" y="13"/>
                </a:cubicBezTo>
                <a:cubicBezTo>
                  <a:pt x="0" y="10"/>
                  <a:pt x="0" y="11"/>
                  <a:pt x="0" y="14"/>
                </a:cubicBezTo>
                <a:cubicBezTo>
                  <a:pt x="0" y="15"/>
                  <a:pt x="0" y="15"/>
                  <a:pt x="0" y="15"/>
                </a:cubicBezTo>
                <a:cubicBezTo>
                  <a:pt x="0" y="20"/>
                  <a:pt x="3" y="25"/>
                  <a:pt x="6" y="29"/>
                </a:cubicBezTo>
                <a:cubicBezTo>
                  <a:pt x="8" y="32"/>
                  <a:pt x="11" y="35"/>
                  <a:pt x="13" y="38"/>
                </a:cubicBezTo>
                <a:cubicBezTo>
                  <a:pt x="16" y="41"/>
                  <a:pt x="19" y="44"/>
                  <a:pt x="22" y="47"/>
                </a:cubicBezTo>
                <a:cubicBezTo>
                  <a:pt x="24" y="49"/>
                  <a:pt x="26" y="51"/>
                  <a:pt x="28" y="52"/>
                </a:cubicBezTo>
                <a:cubicBezTo>
                  <a:pt x="28" y="52"/>
                  <a:pt x="28" y="52"/>
                  <a:pt x="28" y="52"/>
                </a:cubicBezTo>
                <a:cubicBezTo>
                  <a:pt x="29" y="52"/>
                  <a:pt x="30" y="53"/>
                  <a:pt x="31"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36" name="Freeform 2672"/>
          <p:cNvSpPr>
            <a:spLocks/>
          </p:cNvSpPr>
          <p:nvPr userDrawn="1"/>
        </p:nvSpPr>
        <p:spPr bwMode="auto">
          <a:xfrm>
            <a:off x="7649165" y="4788731"/>
            <a:ext cx="19911" cy="26037"/>
          </a:xfrm>
          <a:custGeom>
            <a:avLst/>
            <a:gdLst>
              <a:gd name="T0" fmla="*/ 27 w 33"/>
              <a:gd name="T1" fmla="*/ 43 h 44"/>
              <a:gd name="T2" fmla="*/ 31 w 33"/>
              <a:gd name="T3" fmla="*/ 39 h 44"/>
              <a:gd name="T4" fmla="*/ 32 w 33"/>
              <a:gd name="T5" fmla="*/ 33 h 44"/>
              <a:gd name="T6" fmla="*/ 32 w 33"/>
              <a:gd name="T7" fmla="*/ 31 h 44"/>
              <a:gd name="T8" fmla="*/ 32 w 33"/>
              <a:gd name="T9" fmla="*/ 34 h 44"/>
              <a:gd name="T10" fmla="*/ 28 w 33"/>
              <a:gd name="T11" fmla="*/ 17 h 44"/>
              <a:gd name="T12" fmla="*/ 26 w 33"/>
              <a:gd name="T13" fmla="*/ 11 h 44"/>
              <a:gd name="T14" fmla="*/ 23 w 33"/>
              <a:gd name="T15" fmla="*/ 6 h 44"/>
              <a:gd name="T16" fmla="*/ 19 w 33"/>
              <a:gd name="T17" fmla="*/ 2 h 44"/>
              <a:gd name="T18" fmla="*/ 14 w 33"/>
              <a:gd name="T19" fmla="*/ 0 h 44"/>
              <a:gd name="T20" fmla="*/ 7 w 33"/>
              <a:gd name="T21" fmla="*/ 1 h 44"/>
              <a:gd name="T22" fmla="*/ 2 w 33"/>
              <a:gd name="T23" fmla="*/ 6 h 44"/>
              <a:gd name="T24" fmla="*/ 3 w 33"/>
              <a:gd name="T25" fmla="*/ 20 h 44"/>
              <a:gd name="T26" fmla="*/ 6 w 33"/>
              <a:gd name="T27" fmla="*/ 28 h 44"/>
              <a:gd name="T28" fmla="*/ 9 w 33"/>
              <a:gd name="T29" fmla="*/ 32 h 44"/>
              <a:gd name="T30" fmla="*/ 10 w 33"/>
              <a:gd name="T31" fmla="*/ 35 h 44"/>
              <a:gd name="T32" fmla="*/ 13 w 33"/>
              <a:gd name="T33" fmla="*/ 38 h 44"/>
              <a:gd name="T34" fmla="*/ 17 w 33"/>
              <a:gd name="T35" fmla="*/ 42 h 44"/>
              <a:gd name="T36" fmla="*/ 27 w 33"/>
              <a:gd name="T37"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44">
                <a:moveTo>
                  <a:pt x="27" y="43"/>
                </a:moveTo>
                <a:cubicBezTo>
                  <a:pt x="29" y="42"/>
                  <a:pt x="30" y="41"/>
                  <a:pt x="31" y="39"/>
                </a:cubicBezTo>
                <a:cubicBezTo>
                  <a:pt x="32" y="37"/>
                  <a:pt x="32" y="36"/>
                  <a:pt x="32" y="33"/>
                </a:cubicBezTo>
                <a:cubicBezTo>
                  <a:pt x="32" y="33"/>
                  <a:pt x="32" y="32"/>
                  <a:pt x="32" y="31"/>
                </a:cubicBezTo>
                <a:lnTo>
                  <a:pt x="32" y="34"/>
                </a:lnTo>
                <a:cubicBezTo>
                  <a:pt x="33" y="28"/>
                  <a:pt x="31" y="22"/>
                  <a:pt x="28" y="17"/>
                </a:cubicBezTo>
                <a:cubicBezTo>
                  <a:pt x="27" y="15"/>
                  <a:pt x="27" y="13"/>
                  <a:pt x="26" y="11"/>
                </a:cubicBezTo>
                <a:cubicBezTo>
                  <a:pt x="25" y="9"/>
                  <a:pt x="24" y="7"/>
                  <a:pt x="23" y="6"/>
                </a:cubicBezTo>
                <a:cubicBezTo>
                  <a:pt x="22" y="4"/>
                  <a:pt x="21" y="3"/>
                  <a:pt x="19" y="2"/>
                </a:cubicBezTo>
                <a:cubicBezTo>
                  <a:pt x="17" y="1"/>
                  <a:pt x="16" y="0"/>
                  <a:pt x="14" y="0"/>
                </a:cubicBezTo>
                <a:cubicBezTo>
                  <a:pt x="11" y="0"/>
                  <a:pt x="9" y="0"/>
                  <a:pt x="7" y="1"/>
                </a:cubicBezTo>
                <a:cubicBezTo>
                  <a:pt x="5" y="2"/>
                  <a:pt x="3" y="4"/>
                  <a:pt x="2" y="6"/>
                </a:cubicBezTo>
                <a:cubicBezTo>
                  <a:pt x="0" y="11"/>
                  <a:pt x="1" y="16"/>
                  <a:pt x="3" y="20"/>
                </a:cubicBezTo>
                <a:cubicBezTo>
                  <a:pt x="4" y="23"/>
                  <a:pt x="5" y="25"/>
                  <a:pt x="6" y="28"/>
                </a:cubicBezTo>
                <a:cubicBezTo>
                  <a:pt x="7" y="29"/>
                  <a:pt x="8" y="31"/>
                  <a:pt x="9" y="32"/>
                </a:cubicBezTo>
                <a:cubicBezTo>
                  <a:pt x="9" y="33"/>
                  <a:pt x="10" y="34"/>
                  <a:pt x="10" y="35"/>
                </a:cubicBezTo>
                <a:cubicBezTo>
                  <a:pt x="11" y="36"/>
                  <a:pt x="12" y="37"/>
                  <a:pt x="13" y="38"/>
                </a:cubicBezTo>
                <a:cubicBezTo>
                  <a:pt x="14" y="39"/>
                  <a:pt x="15" y="40"/>
                  <a:pt x="17" y="42"/>
                </a:cubicBezTo>
                <a:cubicBezTo>
                  <a:pt x="20" y="44"/>
                  <a:pt x="24" y="44"/>
                  <a:pt x="27" y="4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37" name="Freeform 2673"/>
          <p:cNvSpPr>
            <a:spLocks/>
          </p:cNvSpPr>
          <p:nvPr userDrawn="1"/>
        </p:nvSpPr>
        <p:spPr bwMode="auto">
          <a:xfrm>
            <a:off x="7379612" y="4647828"/>
            <a:ext cx="234328" cy="214417"/>
          </a:xfrm>
          <a:custGeom>
            <a:avLst/>
            <a:gdLst>
              <a:gd name="T0" fmla="*/ 1 w 393"/>
              <a:gd name="T1" fmla="*/ 56 h 363"/>
              <a:gd name="T2" fmla="*/ 2 w 393"/>
              <a:gd name="T3" fmla="*/ 73 h 363"/>
              <a:gd name="T4" fmla="*/ 17 w 393"/>
              <a:gd name="T5" fmla="*/ 94 h 363"/>
              <a:gd name="T6" fmla="*/ 9 w 393"/>
              <a:gd name="T7" fmla="*/ 86 h 363"/>
              <a:gd name="T8" fmla="*/ 41 w 393"/>
              <a:gd name="T9" fmla="*/ 103 h 363"/>
              <a:gd name="T10" fmla="*/ 54 w 393"/>
              <a:gd name="T11" fmla="*/ 104 h 363"/>
              <a:gd name="T12" fmla="*/ 66 w 393"/>
              <a:gd name="T13" fmla="*/ 104 h 363"/>
              <a:gd name="T14" fmla="*/ 70 w 393"/>
              <a:gd name="T15" fmla="*/ 103 h 363"/>
              <a:gd name="T16" fmla="*/ 67 w 393"/>
              <a:gd name="T17" fmla="*/ 110 h 363"/>
              <a:gd name="T18" fmla="*/ 51 w 393"/>
              <a:gd name="T19" fmla="*/ 175 h 363"/>
              <a:gd name="T20" fmla="*/ 98 w 393"/>
              <a:gd name="T21" fmla="*/ 304 h 363"/>
              <a:gd name="T22" fmla="*/ 216 w 393"/>
              <a:gd name="T23" fmla="*/ 358 h 363"/>
              <a:gd name="T24" fmla="*/ 339 w 393"/>
              <a:gd name="T25" fmla="*/ 348 h 363"/>
              <a:gd name="T26" fmla="*/ 387 w 393"/>
              <a:gd name="T27" fmla="*/ 283 h 363"/>
              <a:gd name="T28" fmla="*/ 321 w 393"/>
              <a:gd name="T29" fmla="*/ 235 h 363"/>
              <a:gd name="T30" fmla="*/ 275 w 393"/>
              <a:gd name="T31" fmla="*/ 240 h 363"/>
              <a:gd name="T32" fmla="*/ 264 w 393"/>
              <a:gd name="T33" fmla="*/ 241 h 363"/>
              <a:gd name="T34" fmla="*/ 262 w 393"/>
              <a:gd name="T35" fmla="*/ 241 h 363"/>
              <a:gd name="T36" fmla="*/ 240 w 393"/>
              <a:gd name="T37" fmla="*/ 241 h 363"/>
              <a:gd name="T38" fmla="*/ 217 w 393"/>
              <a:gd name="T39" fmla="*/ 238 h 363"/>
              <a:gd name="T40" fmla="*/ 216 w 393"/>
              <a:gd name="T41" fmla="*/ 238 h 363"/>
              <a:gd name="T42" fmla="*/ 206 w 393"/>
              <a:gd name="T43" fmla="*/ 235 h 363"/>
              <a:gd name="T44" fmla="*/ 196 w 393"/>
              <a:gd name="T45" fmla="*/ 230 h 363"/>
              <a:gd name="T46" fmla="*/ 180 w 393"/>
              <a:gd name="T47" fmla="*/ 218 h 363"/>
              <a:gd name="T48" fmla="*/ 174 w 393"/>
              <a:gd name="T49" fmla="*/ 211 h 363"/>
              <a:gd name="T50" fmla="*/ 174 w 393"/>
              <a:gd name="T51" fmla="*/ 211 h 363"/>
              <a:gd name="T52" fmla="*/ 170 w 393"/>
              <a:gd name="T53" fmla="*/ 204 h 363"/>
              <a:gd name="T54" fmla="*/ 170 w 393"/>
              <a:gd name="T55" fmla="*/ 207 h 363"/>
              <a:gd name="T56" fmla="*/ 169 w 393"/>
              <a:gd name="T57" fmla="*/ 203 h 363"/>
              <a:gd name="T58" fmla="*/ 169 w 393"/>
              <a:gd name="T59" fmla="*/ 202 h 363"/>
              <a:gd name="T60" fmla="*/ 168 w 393"/>
              <a:gd name="T61" fmla="*/ 197 h 363"/>
              <a:gd name="T62" fmla="*/ 168 w 393"/>
              <a:gd name="T63" fmla="*/ 197 h 363"/>
              <a:gd name="T64" fmla="*/ 168 w 393"/>
              <a:gd name="T65" fmla="*/ 196 h 363"/>
              <a:gd name="T66" fmla="*/ 168 w 393"/>
              <a:gd name="T67" fmla="*/ 194 h 363"/>
              <a:gd name="T68" fmla="*/ 168 w 393"/>
              <a:gd name="T69" fmla="*/ 195 h 363"/>
              <a:gd name="T70" fmla="*/ 169 w 393"/>
              <a:gd name="T71" fmla="*/ 185 h 363"/>
              <a:gd name="T72" fmla="*/ 170 w 393"/>
              <a:gd name="T73" fmla="*/ 181 h 363"/>
              <a:gd name="T74" fmla="*/ 172 w 393"/>
              <a:gd name="T75" fmla="*/ 173 h 363"/>
              <a:gd name="T76" fmla="*/ 180 w 393"/>
              <a:gd name="T77" fmla="*/ 150 h 363"/>
              <a:gd name="T78" fmla="*/ 182 w 393"/>
              <a:gd name="T79" fmla="*/ 144 h 363"/>
              <a:gd name="T80" fmla="*/ 195 w 393"/>
              <a:gd name="T81" fmla="*/ 162 h 363"/>
              <a:gd name="T82" fmla="*/ 231 w 393"/>
              <a:gd name="T83" fmla="*/ 191 h 363"/>
              <a:gd name="T84" fmla="*/ 274 w 393"/>
              <a:gd name="T85" fmla="*/ 165 h 363"/>
              <a:gd name="T86" fmla="*/ 264 w 393"/>
              <a:gd name="T87" fmla="*/ 121 h 363"/>
              <a:gd name="T88" fmla="*/ 248 w 393"/>
              <a:gd name="T89" fmla="*/ 90 h 363"/>
              <a:gd name="T90" fmla="*/ 232 w 393"/>
              <a:gd name="T91" fmla="*/ 60 h 363"/>
              <a:gd name="T92" fmla="*/ 210 w 393"/>
              <a:gd name="T93" fmla="*/ 21 h 363"/>
              <a:gd name="T94" fmla="*/ 189 w 393"/>
              <a:gd name="T95" fmla="*/ 7 h 363"/>
              <a:gd name="T96" fmla="*/ 185 w 393"/>
              <a:gd name="T97" fmla="*/ 6 h 363"/>
              <a:gd name="T98" fmla="*/ 176 w 393"/>
              <a:gd name="T99" fmla="*/ 3 h 363"/>
              <a:gd name="T100" fmla="*/ 147 w 393"/>
              <a:gd name="T101" fmla="*/ 1 h 363"/>
              <a:gd name="T102" fmla="*/ 126 w 393"/>
              <a:gd name="T103" fmla="*/ 3 h 363"/>
              <a:gd name="T104" fmla="*/ 83 w 393"/>
              <a:gd name="T105" fmla="*/ 7 h 363"/>
              <a:gd name="T106" fmla="*/ 62 w 393"/>
              <a:gd name="T107" fmla="*/ 10 h 363"/>
              <a:gd name="T108" fmla="*/ 32 w 393"/>
              <a:gd name="T109" fmla="*/ 17 h 363"/>
              <a:gd name="T110" fmla="*/ 1 w 393"/>
              <a:gd name="T111" fmla="*/ 56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3" h="363">
                <a:moveTo>
                  <a:pt x="1" y="56"/>
                </a:moveTo>
                <a:cubicBezTo>
                  <a:pt x="0" y="62"/>
                  <a:pt x="1" y="67"/>
                  <a:pt x="2" y="73"/>
                </a:cubicBezTo>
                <a:cubicBezTo>
                  <a:pt x="5" y="82"/>
                  <a:pt x="10" y="87"/>
                  <a:pt x="17" y="94"/>
                </a:cubicBezTo>
                <a:cubicBezTo>
                  <a:pt x="15" y="91"/>
                  <a:pt x="12" y="89"/>
                  <a:pt x="9" y="86"/>
                </a:cubicBezTo>
                <a:cubicBezTo>
                  <a:pt x="18" y="98"/>
                  <a:pt x="29" y="100"/>
                  <a:pt x="41" y="103"/>
                </a:cubicBezTo>
                <a:cubicBezTo>
                  <a:pt x="45" y="104"/>
                  <a:pt x="49" y="104"/>
                  <a:pt x="54" y="104"/>
                </a:cubicBezTo>
                <a:cubicBezTo>
                  <a:pt x="58" y="104"/>
                  <a:pt x="62" y="104"/>
                  <a:pt x="66" y="104"/>
                </a:cubicBezTo>
                <a:cubicBezTo>
                  <a:pt x="67" y="104"/>
                  <a:pt x="68" y="103"/>
                  <a:pt x="70" y="103"/>
                </a:cubicBezTo>
                <a:cubicBezTo>
                  <a:pt x="69" y="106"/>
                  <a:pt x="68" y="108"/>
                  <a:pt x="67" y="110"/>
                </a:cubicBezTo>
                <a:cubicBezTo>
                  <a:pt x="60" y="131"/>
                  <a:pt x="53" y="153"/>
                  <a:pt x="51" y="175"/>
                </a:cubicBezTo>
                <a:cubicBezTo>
                  <a:pt x="44" y="224"/>
                  <a:pt x="63" y="271"/>
                  <a:pt x="98" y="304"/>
                </a:cubicBezTo>
                <a:cubicBezTo>
                  <a:pt x="131" y="335"/>
                  <a:pt x="171" y="352"/>
                  <a:pt x="216" y="358"/>
                </a:cubicBezTo>
                <a:cubicBezTo>
                  <a:pt x="257" y="363"/>
                  <a:pt x="298" y="356"/>
                  <a:pt x="339" y="348"/>
                </a:cubicBezTo>
                <a:cubicBezTo>
                  <a:pt x="368" y="343"/>
                  <a:pt x="393" y="314"/>
                  <a:pt x="387" y="283"/>
                </a:cubicBezTo>
                <a:cubicBezTo>
                  <a:pt x="381" y="252"/>
                  <a:pt x="353" y="231"/>
                  <a:pt x="321" y="235"/>
                </a:cubicBezTo>
                <a:cubicBezTo>
                  <a:pt x="306" y="237"/>
                  <a:pt x="291" y="239"/>
                  <a:pt x="275" y="240"/>
                </a:cubicBezTo>
                <a:cubicBezTo>
                  <a:pt x="271" y="241"/>
                  <a:pt x="267" y="241"/>
                  <a:pt x="264" y="241"/>
                </a:cubicBezTo>
                <a:cubicBezTo>
                  <a:pt x="263" y="241"/>
                  <a:pt x="262" y="241"/>
                  <a:pt x="262" y="241"/>
                </a:cubicBezTo>
                <a:cubicBezTo>
                  <a:pt x="255" y="242"/>
                  <a:pt x="246" y="241"/>
                  <a:pt x="240" y="241"/>
                </a:cubicBezTo>
                <a:cubicBezTo>
                  <a:pt x="232" y="240"/>
                  <a:pt x="224" y="239"/>
                  <a:pt x="217" y="238"/>
                </a:cubicBezTo>
                <a:cubicBezTo>
                  <a:pt x="216" y="238"/>
                  <a:pt x="216" y="238"/>
                  <a:pt x="216" y="238"/>
                </a:cubicBezTo>
                <a:cubicBezTo>
                  <a:pt x="213" y="237"/>
                  <a:pt x="209" y="236"/>
                  <a:pt x="206" y="235"/>
                </a:cubicBezTo>
                <a:cubicBezTo>
                  <a:pt x="203" y="233"/>
                  <a:pt x="200" y="232"/>
                  <a:pt x="196" y="230"/>
                </a:cubicBezTo>
                <a:cubicBezTo>
                  <a:pt x="193" y="228"/>
                  <a:pt x="183" y="219"/>
                  <a:pt x="180" y="218"/>
                </a:cubicBezTo>
                <a:cubicBezTo>
                  <a:pt x="178" y="216"/>
                  <a:pt x="176" y="214"/>
                  <a:pt x="174" y="211"/>
                </a:cubicBezTo>
                <a:cubicBezTo>
                  <a:pt x="174" y="211"/>
                  <a:pt x="174" y="211"/>
                  <a:pt x="174" y="211"/>
                </a:cubicBezTo>
                <a:cubicBezTo>
                  <a:pt x="172" y="208"/>
                  <a:pt x="171" y="206"/>
                  <a:pt x="170" y="204"/>
                </a:cubicBezTo>
                <a:cubicBezTo>
                  <a:pt x="170" y="205"/>
                  <a:pt x="170" y="206"/>
                  <a:pt x="170" y="207"/>
                </a:cubicBezTo>
                <a:cubicBezTo>
                  <a:pt x="170" y="207"/>
                  <a:pt x="170" y="205"/>
                  <a:pt x="169" y="203"/>
                </a:cubicBezTo>
                <a:cubicBezTo>
                  <a:pt x="168" y="199"/>
                  <a:pt x="168" y="200"/>
                  <a:pt x="169" y="202"/>
                </a:cubicBezTo>
                <a:cubicBezTo>
                  <a:pt x="169" y="200"/>
                  <a:pt x="168" y="198"/>
                  <a:pt x="168" y="197"/>
                </a:cubicBezTo>
                <a:cubicBezTo>
                  <a:pt x="168" y="200"/>
                  <a:pt x="167" y="204"/>
                  <a:pt x="168" y="197"/>
                </a:cubicBezTo>
                <a:cubicBezTo>
                  <a:pt x="168" y="196"/>
                  <a:pt x="168" y="196"/>
                  <a:pt x="168" y="196"/>
                </a:cubicBezTo>
                <a:cubicBezTo>
                  <a:pt x="168" y="195"/>
                  <a:pt x="168" y="194"/>
                  <a:pt x="168" y="194"/>
                </a:cubicBezTo>
                <a:cubicBezTo>
                  <a:pt x="168" y="194"/>
                  <a:pt x="168" y="195"/>
                  <a:pt x="168" y="195"/>
                </a:cubicBezTo>
                <a:cubicBezTo>
                  <a:pt x="169" y="192"/>
                  <a:pt x="169" y="189"/>
                  <a:pt x="169" y="185"/>
                </a:cubicBezTo>
                <a:cubicBezTo>
                  <a:pt x="170" y="183"/>
                  <a:pt x="170" y="182"/>
                  <a:pt x="170" y="181"/>
                </a:cubicBezTo>
                <a:cubicBezTo>
                  <a:pt x="171" y="178"/>
                  <a:pt x="171" y="176"/>
                  <a:pt x="172" y="173"/>
                </a:cubicBezTo>
                <a:cubicBezTo>
                  <a:pt x="174" y="165"/>
                  <a:pt x="177" y="157"/>
                  <a:pt x="180" y="150"/>
                </a:cubicBezTo>
                <a:cubicBezTo>
                  <a:pt x="180" y="148"/>
                  <a:pt x="181" y="146"/>
                  <a:pt x="182" y="144"/>
                </a:cubicBezTo>
                <a:cubicBezTo>
                  <a:pt x="186" y="150"/>
                  <a:pt x="190" y="156"/>
                  <a:pt x="195" y="162"/>
                </a:cubicBezTo>
                <a:cubicBezTo>
                  <a:pt x="204" y="174"/>
                  <a:pt x="216" y="187"/>
                  <a:pt x="231" y="191"/>
                </a:cubicBezTo>
                <a:cubicBezTo>
                  <a:pt x="251" y="197"/>
                  <a:pt x="271" y="186"/>
                  <a:pt x="274" y="165"/>
                </a:cubicBezTo>
                <a:cubicBezTo>
                  <a:pt x="276" y="149"/>
                  <a:pt x="271" y="134"/>
                  <a:pt x="264" y="121"/>
                </a:cubicBezTo>
                <a:cubicBezTo>
                  <a:pt x="259" y="111"/>
                  <a:pt x="254" y="100"/>
                  <a:pt x="248" y="90"/>
                </a:cubicBezTo>
                <a:cubicBezTo>
                  <a:pt x="243" y="80"/>
                  <a:pt x="237" y="70"/>
                  <a:pt x="232" y="60"/>
                </a:cubicBezTo>
                <a:cubicBezTo>
                  <a:pt x="225" y="47"/>
                  <a:pt x="219" y="33"/>
                  <a:pt x="210" y="21"/>
                </a:cubicBezTo>
                <a:cubicBezTo>
                  <a:pt x="204" y="14"/>
                  <a:pt x="197" y="10"/>
                  <a:pt x="189" y="7"/>
                </a:cubicBezTo>
                <a:cubicBezTo>
                  <a:pt x="188" y="7"/>
                  <a:pt x="186" y="6"/>
                  <a:pt x="185" y="6"/>
                </a:cubicBezTo>
                <a:cubicBezTo>
                  <a:pt x="182" y="5"/>
                  <a:pt x="179" y="4"/>
                  <a:pt x="176" y="3"/>
                </a:cubicBezTo>
                <a:cubicBezTo>
                  <a:pt x="166" y="0"/>
                  <a:pt x="158" y="0"/>
                  <a:pt x="147" y="1"/>
                </a:cubicBezTo>
                <a:lnTo>
                  <a:pt x="126" y="3"/>
                </a:lnTo>
                <a:cubicBezTo>
                  <a:pt x="112" y="4"/>
                  <a:pt x="97" y="6"/>
                  <a:pt x="83" y="7"/>
                </a:cubicBezTo>
                <a:cubicBezTo>
                  <a:pt x="76" y="8"/>
                  <a:pt x="69" y="9"/>
                  <a:pt x="62" y="10"/>
                </a:cubicBezTo>
                <a:cubicBezTo>
                  <a:pt x="52" y="12"/>
                  <a:pt x="41" y="13"/>
                  <a:pt x="32" y="17"/>
                </a:cubicBezTo>
                <a:cubicBezTo>
                  <a:pt x="16" y="25"/>
                  <a:pt x="3" y="37"/>
                  <a:pt x="1" y="56"/>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38" name="Freeform 2674"/>
          <p:cNvSpPr>
            <a:spLocks/>
          </p:cNvSpPr>
          <p:nvPr userDrawn="1"/>
        </p:nvSpPr>
        <p:spPr bwMode="auto">
          <a:xfrm>
            <a:off x="7397991" y="4707557"/>
            <a:ext cx="7658" cy="1532"/>
          </a:xfrm>
          <a:custGeom>
            <a:avLst/>
            <a:gdLst>
              <a:gd name="T0" fmla="*/ 11 w 11"/>
              <a:gd name="T1" fmla="*/ 2 h 2"/>
              <a:gd name="T2" fmla="*/ 9 w 11"/>
              <a:gd name="T3" fmla="*/ 2 h 2"/>
              <a:gd name="T4" fmla="*/ 0 w 11"/>
              <a:gd name="T5" fmla="*/ 0 h 2"/>
              <a:gd name="T6" fmla="*/ 11 w 11"/>
              <a:gd name="T7" fmla="*/ 2 h 2"/>
            </a:gdLst>
            <a:ahLst/>
            <a:cxnLst>
              <a:cxn ang="0">
                <a:pos x="T0" y="T1"/>
              </a:cxn>
              <a:cxn ang="0">
                <a:pos x="T2" y="T3"/>
              </a:cxn>
              <a:cxn ang="0">
                <a:pos x="T4" y="T5"/>
              </a:cxn>
              <a:cxn ang="0">
                <a:pos x="T6" y="T7"/>
              </a:cxn>
            </a:cxnLst>
            <a:rect l="0" t="0" r="r" b="b"/>
            <a:pathLst>
              <a:path w="11" h="2">
                <a:moveTo>
                  <a:pt x="11" y="2"/>
                </a:moveTo>
                <a:cubicBezTo>
                  <a:pt x="10" y="2"/>
                  <a:pt x="9" y="2"/>
                  <a:pt x="9" y="2"/>
                </a:cubicBezTo>
                <a:cubicBezTo>
                  <a:pt x="6" y="1"/>
                  <a:pt x="3" y="1"/>
                  <a:pt x="0" y="0"/>
                </a:cubicBezTo>
                <a:cubicBezTo>
                  <a:pt x="3" y="1"/>
                  <a:pt x="7" y="2"/>
                  <a:pt x="11" y="2"/>
                </a:cubicBezTo>
                <a:close/>
              </a:path>
            </a:pathLst>
          </a:custGeom>
          <a:solidFill>
            <a:srgbClr val="E42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39" name="Freeform 2675"/>
          <p:cNvSpPr>
            <a:spLocks/>
          </p:cNvSpPr>
          <p:nvPr userDrawn="1"/>
        </p:nvSpPr>
        <p:spPr bwMode="auto">
          <a:xfrm>
            <a:off x="7479161" y="4762693"/>
            <a:ext cx="0" cy="1532"/>
          </a:xfrm>
          <a:custGeom>
            <a:avLst/>
            <a:gdLst>
              <a:gd name="T0" fmla="*/ 2 h 2"/>
              <a:gd name="T1" fmla="*/ 0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0"/>
                </a:cubicBezTo>
                <a:cubicBezTo>
                  <a:pt x="0" y="1"/>
                  <a:pt x="0" y="1"/>
                  <a:pt x="0" y="1"/>
                </a:cubicBezTo>
                <a:cubicBezTo>
                  <a:pt x="0" y="1"/>
                  <a:pt x="0" y="1"/>
                  <a:pt x="0" y="2"/>
                </a:cubicBezTo>
                <a:close/>
              </a:path>
            </a:pathLst>
          </a:custGeom>
          <a:solidFill>
            <a:srgbClr val="E42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40" name="Freeform 2676"/>
          <p:cNvSpPr>
            <a:spLocks/>
          </p:cNvSpPr>
          <p:nvPr userDrawn="1"/>
        </p:nvSpPr>
        <p:spPr bwMode="auto">
          <a:xfrm>
            <a:off x="7480694" y="4767288"/>
            <a:ext cx="0" cy="1532"/>
          </a:xfrm>
          <a:custGeom>
            <a:avLst/>
            <a:gdLst>
              <a:gd name="T0" fmla="*/ 1 w 1"/>
              <a:gd name="T1" fmla="*/ 1 h 2"/>
              <a:gd name="T2" fmla="*/ 1 w 1"/>
              <a:gd name="T3" fmla="*/ 2 h 2"/>
              <a:gd name="T4" fmla="*/ 0 w 1"/>
              <a:gd name="T5" fmla="*/ 0 h 2"/>
              <a:gd name="T6" fmla="*/ 0 w 1"/>
              <a:gd name="T7" fmla="*/ 1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1" y="1"/>
                  <a:pt x="1" y="2"/>
                  <a:pt x="1" y="2"/>
                </a:cubicBezTo>
                <a:cubicBezTo>
                  <a:pt x="1" y="1"/>
                  <a:pt x="0" y="1"/>
                  <a:pt x="0" y="0"/>
                </a:cubicBezTo>
                <a:cubicBezTo>
                  <a:pt x="0" y="0"/>
                  <a:pt x="0" y="1"/>
                  <a:pt x="0" y="1"/>
                </a:cubicBezTo>
                <a:cubicBezTo>
                  <a:pt x="0" y="1"/>
                  <a:pt x="1" y="1"/>
                  <a:pt x="1" y="1"/>
                </a:cubicBezTo>
                <a:close/>
              </a:path>
            </a:pathLst>
          </a:custGeom>
          <a:solidFill>
            <a:srgbClr val="E42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41" name="Freeform 2677"/>
          <p:cNvSpPr>
            <a:spLocks/>
          </p:cNvSpPr>
          <p:nvPr userDrawn="1"/>
        </p:nvSpPr>
        <p:spPr bwMode="auto">
          <a:xfrm>
            <a:off x="7479161" y="4762693"/>
            <a:ext cx="0" cy="1532"/>
          </a:xfrm>
          <a:custGeom>
            <a:avLst/>
            <a:gdLst>
              <a:gd name="T0" fmla="*/ 2 h 2"/>
              <a:gd name="T1" fmla="*/ 0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0"/>
                </a:cubicBezTo>
                <a:cubicBezTo>
                  <a:pt x="0" y="1"/>
                  <a:pt x="0" y="1"/>
                  <a:pt x="0" y="1"/>
                </a:cubicBezTo>
                <a:cubicBezTo>
                  <a:pt x="0" y="1"/>
                  <a:pt x="0" y="1"/>
                  <a:pt x="0" y="2"/>
                </a:cubicBezTo>
                <a:close/>
              </a:path>
            </a:pathLst>
          </a:custGeom>
          <a:solidFill>
            <a:srgbClr val="E42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42" name="Freeform 2678"/>
          <p:cNvSpPr>
            <a:spLocks/>
          </p:cNvSpPr>
          <p:nvPr userDrawn="1"/>
        </p:nvSpPr>
        <p:spPr bwMode="auto">
          <a:xfrm>
            <a:off x="7480694" y="4767288"/>
            <a:ext cx="0" cy="1532"/>
          </a:xfrm>
          <a:custGeom>
            <a:avLst/>
            <a:gdLst>
              <a:gd name="T0" fmla="*/ 1 w 1"/>
              <a:gd name="T1" fmla="*/ 1 h 2"/>
              <a:gd name="T2" fmla="*/ 1 w 1"/>
              <a:gd name="T3" fmla="*/ 2 h 2"/>
              <a:gd name="T4" fmla="*/ 0 w 1"/>
              <a:gd name="T5" fmla="*/ 0 h 2"/>
              <a:gd name="T6" fmla="*/ 0 w 1"/>
              <a:gd name="T7" fmla="*/ 1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1" y="1"/>
                  <a:pt x="1" y="2"/>
                  <a:pt x="1" y="2"/>
                </a:cubicBezTo>
                <a:cubicBezTo>
                  <a:pt x="1" y="1"/>
                  <a:pt x="0" y="1"/>
                  <a:pt x="0" y="0"/>
                </a:cubicBezTo>
                <a:cubicBezTo>
                  <a:pt x="0" y="0"/>
                  <a:pt x="0" y="1"/>
                  <a:pt x="0" y="1"/>
                </a:cubicBezTo>
                <a:cubicBezTo>
                  <a:pt x="0" y="1"/>
                  <a:pt x="1" y="1"/>
                  <a:pt x="1" y="1"/>
                </a:cubicBezTo>
                <a:close/>
              </a:path>
            </a:pathLst>
          </a:custGeom>
          <a:solidFill>
            <a:srgbClr val="E42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43" name="Freeform 2679"/>
          <p:cNvSpPr>
            <a:spLocks/>
          </p:cNvSpPr>
          <p:nvPr userDrawn="1"/>
        </p:nvSpPr>
        <p:spPr bwMode="auto">
          <a:xfrm>
            <a:off x="7445467" y="4655484"/>
            <a:ext cx="165408" cy="165408"/>
          </a:xfrm>
          <a:custGeom>
            <a:avLst/>
            <a:gdLst>
              <a:gd name="T0" fmla="*/ 66 w 276"/>
              <a:gd name="T1" fmla="*/ 81 h 278"/>
              <a:gd name="T2" fmla="*/ 8 w 276"/>
              <a:gd name="T3" fmla="*/ 161 h 278"/>
              <a:gd name="T4" fmla="*/ 51 w 276"/>
              <a:gd name="T5" fmla="*/ 255 h 278"/>
              <a:gd name="T6" fmla="*/ 168 w 276"/>
              <a:gd name="T7" fmla="*/ 270 h 278"/>
              <a:gd name="T8" fmla="*/ 276 w 276"/>
              <a:gd name="T9" fmla="*/ 270 h 278"/>
              <a:gd name="T10" fmla="*/ 276 w 276"/>
              <a:gd name="T11" fmla="*/ 268 h 278"/>
              <a:gd name="T12" fmla="*/ 210 w 276"/>
              <a:gd name="T13" fmla="*/ 220 h 278"/>
              <a:gd name="T14" fmla="*/ 164 w 276"/>
              <a:gd name="T15" fmla="*/ 225 h 278"/>
              <a:gd name="T16" fmla="*/ 153 w 276"/>
              <a:gd name="T17" fmla="*/ 226 h 278"/>
              <a:gd name="T18" fmla="*/ 151 w 276"/>
              <a:gd name="T19" fmla="*/ 226 h 278"/>
              <a:gd name="T20" fmla="*/ 129 w 276"/>
              <a:gd name="T21" fmla="*/ 226 h 278"/>
              <a:gd name="T22" fmla="*/ 106 w 276"/>
              <a:gd name="T23" fmla="*/ 223 h 278"/>
              <a:gd name="T24" fmla="*/ 105 w 276"/>
              <a:gd name="T25" fmla="*/ 223 h 278"/>
              <a:gd name="T26" fmla="*/ 95 w 276"/>
              <a:gd name="T27" fmla="*/ 220 h 278"/>
              <a:gd name="T28" fmla="*/ 85 w 276"/>
              <a:gd name="T29" fmla="*/ 215 h 278"/>
              <a:gd name="T30" fmla="*/ 69 w 276"/>
              <a:gd name="T31" fmla="*/ 204 h 278"/>
              <a:gd name="T32" fmla="*/ 63 w 276"/>
              <a:gd name="T33" fmla="*/ 196 h 278"/>
              <a:gd name="T34" fmla="*/ 63 w 276"/>
              <a:gd name="T35" fmla="*/ 196 h 278"/>
              <a:gd name="T36" fmla="*/ 59 w 276"/>
              <a:gd name="T37" fmla="*/ 189 h 278"/>
              <a:gd name="T38" fmla="*/ 59 w 276"/>
              <a:gd name="T39" fmla="*/ 192 h 278"/>
              <a:gd name="T40" fmla="*/ 58 w 276"/>
              <a:gd name="T41" fmla="*/ 188 h 278"/>
              <a:gd name="T42" fmla="*/ 58 w 276"/>
              <a:gd name="T43" fmla="*/ 187 h 278"/>
              <a:gd name="T44" fmla="*/ 57 w 276"/>
              <a:gd name="T45" fmla="*/ 182 h 278"/>
              <a:gd name="T46" fmla="*/ 57 w 276"/>
              <a:gd name="T47" fmla="*/ 182 h 278"/>
              <a:gd name="T48" fmla="*/ 57 w 276"/>
              <a:gd name="T49" fmla="*/ 181 h 278"/>
              <a:gd name="T50" fmla="*/ 57 w 276"/>
              <a:gd name="T51" fmla="*/ 179 h 278"/>
              <a:gd name="T52" fmla="*/ 57 w 276"/>
              <a:gd name="T53" fmla="*/ 180 h 278"/>
              <a:gd name="T54" fmla="*/ 58 w 276"/>
              <a:gd name="T55" fmla="*/ 170 h 278"/>
              <a:gd name="T56" fmla="*/ 59 w 276"/>
              <a:gd name="T57" fmla="*/ 166 h 278"/>
              <a:gd name="T58" fmla="*/ 61 w 276"/>
              <a:gd name="T59" fmla="*/ 158 h 278"/>
              <a:gd name="T60" fmla="*/ 69 w 276"/>
              <a:gd name="T61" fmla="*/ 135 h 278"/>
              <a:gd name="T62" fmla="*/ 71 w 276"/>
              <a:gd name="T63" fmla="*/ 129 h 278"/>
              <a:gd name="T64" fmla="*/ 84 w 276"/>
              <a:gd name="T65" fmla="*/ 147 h 278"/>
              <a:gd name="T66" fmla="*/ 120 w 276"/>
              <a:gd name="T67" fmla="*/ 176 h 278"/>
              <a:gd name="T68" fmla="*/ 163 w 276"/>
              <a:gd name="T69" fmla="*/ 150 h 278"/>
              <a:gd name="T70" fmla="*/ 153 w 276"/>
              <a:gd name="T71" fmla="*/ 106 h 278"/>
              <a:gd name="T72" fmla="*/ 137 w 276"/>
              <a:gd name="T73" fmla="*/ 75 h 278"/>
              <a:gd name="T74" fmla="*/ 121 w 276"/>
              <a:gd name="T75" fmla="*/ 45 h 278"/>
              <a:gd name="T76" fmla="*/ 99 w 276"/>
              <a:gd name="T77" fmla="*/ 6 h 278"/>
              <a:gd name="T78" fmla="*/ 92 w 276"/>
              <a:gd name="T79" fmla="*/ 0 h 278"/>
              <a:gd name="T80" fmla="*/ 66 w 276"/>
              <a:gd name="T81" fmla="*/ 81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76" h="278">
                <a:moveTo>
                  <a:pt x="66" y="81"/>
                </a:moveTo>
                <a:cubicBezTo>
                  <a:pt x="31" y="106"/>
                  <a:pt x="16" y="114"/>
                  <a:pt x="8" y="161"/>
                </a:cubicBezTo>
                <a:cubicBezTo>
                  <a:pt x="0" y="204"/>
                  <a:pt x="14" y="232"/>
                  <a:pt x="51" y="255"/>
                </a:cubicBezTo>
                <a:cubicBezTo>
                  <a:pt x="88" y="278"/>
                  <a:pt x="126" y="275"/>
                  <a:pt x="168" y="270"/>
                </a:cubicBezTo>
                <a:cubicBezTo>
                  <a:pt x="193" y="267"/>
                  <a:pt x="248" y="258"/>
                  <a:pt x="276" y="270"/>
                </a:cubicBezTo>
                <a:cubicBezTo>
                  <a:pt x="276" y="270"/>
                  <a:pt x="276" y="269"/>
                  <a:pt x="276" y="268"/>
                </a:cubicBezTo>
                <a:cubicBezTo>
                  <a:pt x="270" y="237"/>
                  <a:pt x="242" y="216"/>
                  <a:pt x="210" y="220"/>
                </a:cubicBezTo>
                <a:cubicBezTo>
                  <a:pt x="195" y="222"/>
                  <a:pt x="180" y="224"/>
                  <a:pt x="164" y="225"/>
                </a:cubicBezTo>
                <a:cubicBezTo>
                  <a:pt x="160" y="226"/>
                  <a:pt x="156" y="226"/>
                  <a:pt x="153" y="226"/>
                </a:cubicBezTo>
                <a:cubicBezTo>
                  <a:pt x="152" y="226"/>
                  <a:pt x="151" y="226"/>
                  <a:pt x="151" y="226"/>
                </a:cubicBezTo>
                <a:cubicBezTo>
                  <a:pt x="144" y="227"/>
                  <a:pt x="135" y="226"/>
                  <a:pt x="129" y="226"/>
                </a:cubicBezTo>
                <a:cubicBezTo>
                  <a:pt x="121" y="225"/>
                  <a:pt x="113" y="224"/>
                  <a:pt x="106" y="223"/>
                </a:cubicBezTo>
                <a:cubicBezTo>
                  <a:pt x="105" y="223"/>
                  <a:pt x="105" y="223"/>
                  <a:pt x="105" y="223"/>
                </a:cubicBezTo>
                <a:cubicBezTo>
                  <a:pt x="102" y="222"/>
                  <a:pt x="98" y="221"/>
                  <a:pt x="95" y="220"/>
                </a:cubicBezTo>
                <a:cubicBezTo>
                  <a:pt x="92" y="218"/>
                  <a:pt x="89" y="217"/>
                  <a:pt x="85" y="215"/>
                </a:cubicBezTo>
                <a:cubicBezTo>
                  <a:pt x="82" y="213"/>
                  <a:pt x="72" y="204"/>
                  <a:pt x="69" y="204"/>
                </a:cubicBezTo>
                <a:cubicBezTo>
                  <a:pt x="67" y="201"/>
                  <a:pt x="65" y="199"/>
                  <a:pt x="63" y="196"/>
                </a:cubicBezTo>
                <a:cubicBezTo>
                  <a:pt x="63" y="196"/>
                  <a:pt x="63" y="196"/>
                  <a:pt x="63" y="196"/>
                </a:cubicBezTo>
                <a:cubicBezTo>
                  <a:pt x="61" y="193"/>
                  <a:pt x="60" y="191"/>
                  <a:pt x="59" y="189"/>
                </a:cubicBezTo>
                <a:cubicBezTo>
                  <a:pt x="59" y="190"/>
                  <a:pt x="59" y="191"/>
                  <a:pt x="59" y="192"/>
                </a:cubicBezTo>
                <a:cubicBezTo>
                  <a:pt x="59" y="192"/>
                  <a:pt x="59" y="190"/>
                  <a:pt x="58" y="188"/>
                </a:cubicBezTo>
                <a:cubicBezTo>
                  <a:pt x="57" y="184"/>
                  <a:pt x="57" y="185"/>
                  <a:pt x="58" y="187"/>
                </a:cubicBezTo>
                <a:cubicBezTo>
                  <a:pt x="58" y="185"/>
                  <a:pt x="57" y="183"/>
                  <a:pt x="57" y="182"/>
                </a:cubicBezTo>
                <a:cubicBezTo>
                  <a:pt x="57" y="185"/>
                  <a:pt x="56" y="189"/>
                  <a:pt x="57" y="182"/>
                </a:cubicBezTo>
                <a:cubicBezTo>
                  <a:pt x="57" y="181"/>
                  <a:pt x="57" y="181"/>
                  <a:pt x="57" y="181"/>
                </a:cubicBezTo>
                <a:cubicBezTo>
                  <a:pt x="57" y="180"/>
                  <a:pt x="57" y="179"/>
                  <a:pt x="57" y="179"/>
                </a:cubicBezTo>
                <a:cubicBezTo>
                  <a:pt x="57" y="180"/>
                  <a:pt x="57" y="180"/>
                  <a:pt x="57" y="180"/>
                </a:cubicBezTo>
                <a:cubicBezTo>
                  <a:pt x="57" y="177"/>
                  <a:pt x="58" y="174"/>
                  <a:pt x="58" y="170"/>
                </a:cubicBezTo>
                <a:cubicBezTo>
                  <a:pt x="59" y="168"/>
                  <a:pt x="59" y="167"/>
                  <a:pt x="59" y="166"/>
                </a:cubicBezTo>
                <a:cubicBezTo>
                  <a:pt x="60" y="163"/>
                  <a:pt x="60" y="161"/>
                  <a:pt x="61" y="158"/>
                </a:cubicBezTo>
                <a:cubicBezTo>
                  <a:pt x="63" y="150"/>
                  <a:pt x="66" y="142"/>
                  <a:pt x="69" y="135"/>
                </a:cubicBezTo>
                <a:cubicBezTo>
                  <a:pt x="69" y="133"/>
                  <a:pt x="70" y="131"/>
                  <a:pt x="71" y="129"/>
                </a:cubicBezTo>
                <a:cubicBezTo>
                  <a:pt x="75" y="135"/>
                  <a:pt x="79" y="141"/>
                  <a:pt x="84" y="147"/>
                </a:cubicBezTo>
                <a:cubicBezTo>
                  <a:pt x="93" y="159"/>
                  <a:pt x="105" y="172"/>
                  <a:pt x="120" y="176"/>
                </a:cubicBezTo>
                <a:cubicBezTo>
                  <a:pt x="140" y="182"/>
                  <a:pt x="160" y="171"/>
                  <a:pt x="163" y="150"/>
                </a:cubicBezTo>
                <a:cubicBezTo>
                  <a:pt x="165" y="134"/>
                  <a:pt x="160" y="119"/>
                  <a:pt x="153" y="106"/>
                </a:cubicBezTo>
                <a:cubicBezTo>
                  <a:pt x="148" y="96"/>
                  <a:pt x="143" y="85"/>
                  <a:pt x="137" y="75"/>
                </a:cubicBezTo>
                <a:cubicBezTo>
                  <a:pt x="132" y="65"/>
                  <a:pt x="126" y="55"/>
                  <a:pt x="121" y="45"/>
                </a:cubicBezTo>
                <a:cubicBezTo>
                  <a:pt x="114" y="32"/>
                  <a:pt x="108" y="18"/>
                  <a:pt x="99" y="6"/>
                </a:cubicBezTo>
                <a:cubicBezTo>
                  <a:pt x="97" y="4"/>
                  <a:pt x="95" y="2"/>
                  <a:pt x="92" y="0"/>
                </a:cubicBezTo>
                <a:cubicBezTo>
                  <a:pt x="99" y="31"/>
                  <a:pt x="97" y="59"/>
                  <a:pt x="66" y="81"/>
                </a:cubicBezTo>
                <a:close/>
              </a:path>
            </a:pathLst>
          </a:custGeom>
          <a:solidFill>
            <a:srgbClr val="00A6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44" name="Freeform 2680"/>
          <p:cNvSpPr>
            <a:spLocks/>
          </p:cNvSpPr>
          <p:nvPr userDrawn="1"/>
        </p:nvSpPr>
        <p:spPr bwMode="auto">
          <a:xfrm>
            <a:off x="7404116" y="4663142"/>
            <a:ext cx="38289" cy="18379"/>
          </a:xfrm>
          <a:custGeom>
            <a:avLst/>
            <a:gdLst>
              <a:gd name="T0" fmla="*/ 6 w 63"/>
              <a:gd name="T1" fmla="*/ 15 h 31"/>
              <a:gd name="T2" fmla="*/ 3 w 63"/>
              <a:gd name="T3" fmla="*/ 18 h 31"/>
              <a:gd name="T4" fmla="*/ 7 w 63"/>
              <a:gd name="T5" fmla="*/ 30 h 31"/>
              <a:gd name="T6" fmla="*/ 11 w 63"/>
              <a:gd name="T7" fmla="*/ 31 h 31"/>
              <a:gd name="T8" fmla="*/ 14 w 63"/>
              <a:gd name="T9" fmla="*/ 31 h 31"/>
              <a:gd name="T10" fmla="*/ 15 w 63"/>
              <a:gd name="T11" fmla="*/ 31 h 31"/>
              <a:gd name="T12" fmla="*/ 19 w 63"/>
              <a:gd name="T13" fmla="*/ 31 h 31"/>
              <a:gd name="T14" fmla="*/ 21 w 63"/>
              <a:gd name="T15" fmla="*/ 30 h 31"/>
              <a:gd name="T16" fmla="*/ 32 w 63"/>
              <a:gd name="T17" fmla="*/ 29 h 31"/>
              <a:gd name="T18" fmla="*/ 43 w 63"/>
              <a:gd name="T19" fmla="*/ 27 h 31"/>
              <a:gd name="T20" fmla="*/ 48 w 63"/>
              <a:gd name="T21" fmla="*/ 26 h 31"/>
              <a:gd name="T22" fmla="*/ 51 w 63"/>
              <a:gd name="T23" fmla="*/ 26 h 31"/>
              <a:gd name="T24" fmla="*/ 56 w 63"/>
              <a:gd name="T25" fmla="*/ 23 h 31"/>
              <a:gd name="T26" fmla="*/ 59 w 63"/>
              <a:gd name="T27" fmla="*/ 21 h 31"/>
              <a:gd name="T28" fmla="*/ 62 w 63"/>
              <a:gd name="T29" fmla="*/ 11 h 31"/>
              <a:gd name="T30" fmla="*/ 55 w 63"/>
              <a:gd name="T31" fmla="*/ 2 h 31"/>
              <a:gd name="T32" fmla="*/ 54 w 63"/>
              <a:gd name="T33" fmla="*/ 2 h 31"/>
              <a:gd name="T34" fmla="*/ 53 w 63"/>
              <a:gd name="T35" fmla="*/ 2 h 31"/>
              <a:gd name="T36" fmla="*/ 38 w 63"/>
              <a:gd name="T37" fmla="*/ 2 h 31"/>
              <a:gd name="T38" fmla="*/ 27 w 63"/>
              <a:gd name="T39" fmla="*/ 4 h 31"/>
              <a:gd name="T40" fmla="*/ 14 w 63"/>
              <a:gd name="T41" fmla="*/ 9 h 31"/>
              <a:gd name="T42" fmla="*/ 8 w 63"/>
              <a:gd name="T43" fmla="*/ 13 h 31"/>
              <a:gd name="T44" fmla="*/ 8 w 63"/>
              <a:gd name="T45" fmla="*/ 13 h 31"/>
              <a:gd name="T46" fmla="*/ 6 w 63"/>
              <a:gd name="T47"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 h="31">
                <a:moveTo>
                  <a:pt x="6" y="15"/>
                </a:moveTo>
                <a:cubicBezTo>
                  <a:pt x="5" y="15"/>
                  <a:pt x="4" y="17"/>
                  <a:pt x="3" y="18"/>
                </a:cubicBezTo>
                <a:cubicBezTo>
                  <a:pt x="0" y="22"/>
                  <a:pt x="2" y="29"/>
                  <a:pt x="7" y="30"/>
                </a:cubicBezTo>
                <a:cubicBezTo>
                  <a:pt x="9" y="30"/>
                  <a:pt x="10" y="31"/>
                  <a:pt x="11" y="31"/>
                </a:cubicBezTo>
                <a:cubicBezTo>
                  <a:pt x="12" y="31"/>
                  <a:pt x="13" y="31"/>
                  <a:pt x="14" y="31"/>
                </a:cubicBezTo>
                <a:cubicBezTo>
                  <a:pt x="14" y="31"/>
                  <a:pt x="15" y="31"/>
                  <a:pt x="15" y="31"/>
                </a:cubicBezTo>
                <a:cubicBezTo>
                  <a:pt x="16" y="31"/>
                  <a:pt x="17" y="31"/>
                  <a:pt x="19" y="31"/>
                </a:cubicBezTo>
                <a:cubicBezTo>
                  <a:pt x="19" y="30"/>
                  <a:pt x="20" y="30"/>
                  <a:pt x="21" y="30"/>
                </a:cubicBezTo>
                <a:cubicBezTo>
                  <a:pt x="25" y="30"/>
                  <a:pt x="28" y="29"/>
                  <a:pt x="32" y="29"/>
                </a:cubicBezTo>
                <a:cubicBezTo>
                  <a:pt x="36" y="28"/>
                  <a:pt x="39" y="27"/>
                  <a:pt x="43" y="27"/>
                </a:cubicBezTo>
                <a:cubicBezTo>
                  <a:pt x="45" y="27"/>
                  <a:pt x="47" y="26"/>
                  <a:pt x="48" y="26"/>
                </a:cubicBezTo>
                <a:cubicBezTo>
                  <a:pt x="49" y="26"/>
                  <a:pt x="50" y="26"/>
                  <a:pt x="51" y="26"/>
                </a:cubicBezTo>
                <a:cubicBezTo>
                  <a:pt x="53" y="25"/>
                  <a:pt x="55" y="24"/>
                  <a:pt x="56" y="23"/>
                </a:cubicBezTo>
                <a:cubicBezTo>
                  <a:pt x="57" y="22"/>
                  <a:pt x="58" y="22"/>
                  <a:pt x="59" y="21"/>
                </a:cubicBezTo>
                <a:cubicBezTo>
                  <a:pt x="62" y="19"/>
                  <a:pt x="63" y="14"/>
                  <a:pt x="62" y="11"/>
                </a:cubicBezTo>
                <a:cubicBezTo>
                  <a:pt x="61" y="7"/>
                  <a:pt x="59" y="4"/>
                  <a:pt x="55" y="2"/>
                </a:cubicBezTo>
                <a:cubicBezTo>
                  <a:pt x="57" y="3"/>
                  <a:pt x="57" y="3"/>
                  <a:pt x="54" y="2"/>
                </a:cubicBezTo>
                <a:cubicBezTo>
                  <a:pt x="53" y="2"/>
                  <a:pt x="53" y="2"/>
                  <a:pt x="53" y="2"/>
                </a:cubicBezTo>
                <a:cubicBezTo>
                  <a:pt x="48" y="0"/>
                  <a:pt x="43" y="1"/>
                  <a:pt x="38" y="2"/>
                </a:cubicBezTo>
                <a:cubicBezTo>
                  <a:pt x="34" y="3"/>
                  <a:pt x="30" y="3"/>
                  <a:pt x="27" y="4"/>
                </a:cubicBezTo>
                <a:cubicBezTo>
                  <a:pt x="22" y="6"/>
                  <a:pt x="18" y="7"/>
                  <a:pt x="14" y="9"/>
                </a:cubicBezTo>
                <a:cubicBezTo>
                  <a:pt x="12" y="10"/>
                  <a:pt x="10" y="11"/>
                  <a:pt x="8" y="13"/>
                </a:cubicBezTo>
                <a:cubicBezTo>
                  <a:pt x="8" y="13"/>
                  <a:pt x="8" y="13"/>
                  <a:pt x="8" y="13"/>
                </a:cubicBezTo>
                <a:cubicBezTo>
                  <a:pt x="7" y="14"/>
                  <a:pt x="6" y="14"/>
                  <a:pt x="6"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45" name="Freeform 2681"/>
          <p:cNvSpPr>
            <a:spLocks/>
          </p:cNvSpPr>
          <p:nvPr userDrawn="1"/>
        </p:nvSpPr>
        <p:spPr bwMode="auto">
          <a:xfrm>
            <a:off x="7459253" y="4655484"/>
            <a:ext cx="27568" cy="15316"/>
          </a:xfrm>
          <a:custGeom>
            <a:avLst/>
            <a:gdLst>
              <a:gd name="T0" fmla="*/ 0 w 46"/>
              <a:gd name="T1" fmla="*/ 14 h 25"/>
              <a:gd name="T2" fmla="*/ 2 w 46"/>
              <a:gd name="T3" fmla="*/ 18 h 25"/>
              <a:gd name="T4" fmla="*/ 7 w 46"/>
              <a:gd name="T5" fmla="*/ 22 h 25"/>
              <a:gd name="T6" fmla="*/ 9 w 46"/>
              <a:gd name="T7" fmla="*/ 23 h 25"/>
              <a:gd name="T8" fmla="*/ 6 w 46"/>
              <a:gd name="T9" fmla="*/ 22 h 25"/>
              <a:gd name="T10" fmla="*/ 23 w 46"/>
              <a:gd name="T11" fmla="*/ 25 h 25"/>
              <a:gd name="T12" fmla="*/ 30 w 46"/>
              <a:gd name="T13" fmla="*/ 25 h 25"/>
              <a:gd name="T14" fmla="*/ 36 w 46"/>
              <a:gd name="T15" fmla="*/ 24 h 25"/>
              <a:gd name="T16" fmla="*/ 41 w 46"/>
              <a:gd name="T17" fmla="*/ 22 h 25"/>
              <a:gd name="T18" fmla="*/ 45 w 46"/>
              <a:gd name="T19" fmla="*/ 18 h 25"/>
              <a:gd name="T20" fmla="*/ 46 w 46"/>
              <a:gd name="T21" fmla="*/ 12 h 25"/>
              <a:gd name="T22" fmla="*/ 44 w 46"/>
              <a:gd name="T23" fmla="*/ 5 h 25"/>
              <a:gd name="T24" fmla="*/ 30 w 46"/>
              <a:gd name="T25" fmla="*/ 0 h 25"/>
              <a:gd name="T26" fmla="*/ 22 w 46"/>
              <a:gd name="T27" fmla="*/ 0 h 25"/>
              <a:gd name="T28" fmla="*/ 17 w 46"/>
              <a:gd name="T29" fmla="*/ 1 h 25"/>
              <a:gd name="T30" fmla="*/ 14 w 46"/>
              <a:gd name="T31" fmla="*/ 1 h 25"/>
              <a:gd name="T32" fmla="*/ 11 w 46"/>
              <a:gd name="T33" fmla="*/ 2 h 25"/>
              <a:gd name="T34" fmla="*/ 5 w 46"/>
              <a:gd name="T35" fmla="*/ 4 h 25"/>
              <a:gd name="T36" fmla="*/ 0 w 46"/>
              <a:gd name="T3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25">
                <a:moveTo>
                  <a:pt x="0" y="14"/>
                </a:moveTo>
                <a:cubicBezTo>
                  <a:pt x="0" y="15"/>
                  <a:pt x="1" y="17"/>
                  <a:pt x="2" y="18"/>
                </a:cubicBezTo>
                <a:cubicBezTo>
                  <a:pt x="3" y="20"/>
                  <a:pt x="5" y="21"/>
                  <a:pt x="7" y="22"/>
                </a:cubicBezTo>
                <a:cubicBezTo>
                  <a:pt x="7" y="22"/>
                  <a:pt x="8" y="23"/>
                  <a:pt x="9" y="23"/>
                </a:cubicBezTo>
                <a:cubicBezTo>
                  <a:pt x="8" y="22"/>
                  <a:pt x="7" y="22"/>
                  <a:pt x="6" y="22"/>
                </a:cubicBezTo>
                <a:cubicBezTo>
                  <a:pt x="11" y="25"/>
                  <a:pt x="18" y="25"/>
                  <a:pt x="23" y="25"/>
                </a:cubicBezTo>
                <a:cubicBezTo>
                  <a:pt x="26" y="25"/>
                  <a:pt x="28" y="25"/>
                  <a:pt x="30" y="25"/>
                </a:cubicBezTo>
                <a:cubicBezTo>
                  <a:pt x="32" y="25"/>
                  <a:pt x="34" y="25"/>
                  <a:pt x="36" y="24"/>
                </a:cubicBezTo>
                <a:cubicBezTo>
                  <a:pt x="37" y="24"/>
                  <a:pt x="39" y="23"/>
                  <a:pt x="41" y="22"/>
                </a:cubicBezTo>
                <a:cubicBezTo>
                  <a:pt x="42" y="21"/>
                  <a:pt x="44" y="20"/>
                  <a:pt x="45" y="18"/>
                </a:cubicBezTo>
                <a:cubicBezTo>
                  <a:pt x="46" y="16"/>
                  <a:pt x="46" y="14"/>
                  <a:pt x="46" y="12"/>
                </a:cubicBezTo>
                <a:cubicBezTo>
                  <a:pt x="46" y="9"/>
                  <a:pt x="45" y="7"/>
                  <a:pt x="44" y="5"/>
                </a:cubicBezTo>
                <a:cubicBezTo>
                  <a:pt x="40" y="1"/>
                  <a:pt x="35" y="0"/>
                  <a:pt x="30" y="0"/>
                </a:cubicBezTo>
                <a:cubicBezTo>
                  <a:pt x="28" y="0"/>
                  <a:pt x="25" y="0"/>
                  <a:pt x="22" y="0"/>
                </a:cubicBezTo>
                <a:cubicBezTo>
                  <a:pt x="20" y="1"/>
                  <a:pt x="19" y="1"/>
                  <a:pt x="17" y="1"/>
                </a:cubicBezTo>
                <a:cubicBezTo>
                  <a:pt x="16" y="1"/>
                  <a:pt x="15" y="1"/>
                  <a:pt x="14" y="1"/>
                </a:cubicBezTo>
                <a:cubicBezTo>
                  <a:pt x="13" y="1"/>
                  <a:pt x="12" y="2"/>
                  <a:pt x="11" y="2"/>
                </a:cubicBezTo>
                <a:cubicBezTo>
                  <a:pt x="9" y="3"/>
                  <a:pt x="7" y="4"/>
                  <a:pt x="5" y="4"/>
                </a:cubicBezTo>
                <a:cubicBezTo>
                  <a:pt x="2" y="6"/>
                  <a:pt x="0" y="10"/>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46" name="Freeform 2701"/>
          <p:cNvSpPr>
            <a:spLocks/>
          </p:cNvSpPr>
          <p:nvPr userDrawn="1"/>
        </p:nvSpPr>
        <p:spPr bwMode="auto">
          <a:xfrm>
            <a:off x="6564826" y="4494672"/>
            <a:ext cx="232796" cy="341537"/>
          </a:xfrm>
          <a:custGeom>
            <a:avLst/>
            <a:gdLst>
              <a:gd name="T0" fmla="*/ 379 w 390"/>
              <a:gd name="T1" fmla="*/ 154 h 574"/>
              <a:gd name="T2" fmla="*/ 323 w 390"/>
              <a:gd name="T3" fmla="*/ 86 h 574"/>
              <a:gd name="T4" fmla="*/ 263 w 390"/>
              <a:gd name="T5" fmla="*/ 32 h 574"/>
              <a:gd name="T6" fmla="*/ 102 w 390"/>
              <a:gd name="T7" fmla="*/ 36 h 574"/>
              <a:gd name="T8" fmla="*/ 15 w 390"/>
              <a:gd name="T9" fmla="*/ 342 h 574"/>
              <a:gd name="T10" fmla="*/ 24 w 390"/>
              <a:gd name="T11" fmla="*/ 446 h 574"/>
              <a:gd name="T12" fmla="*/ 29 w 390"/>
              <a:gd name="T13" fmla="*/ 498 h 574"/>
              <a:gd name="T14" fmla="*/ 52 w 390"/>
              <a:gd name="T15" fmla="*/ 562 h 574"/>
              <a:gd name="T16" fmla="*/ 99 w 390"/>
              <a:gd name="T17" fmla="*/ 557 h 574"/>
              <a:gd name="T18" fmla="*/ 107 w 390"/>
              <a:gd name="T19" fmla="*/ 503 h 574"/>
              <a:gd name="T20" fmla="*/ 103 w 390"/>
              <a:gd name="T21" fmla="*/ 461 h 574"/>
              <a:gd name="T22" fmla="*/ 95 w 390"/>
              <a:gd name="T23" fmla="*/ 376 h 574"/>
              <a:gd name="T24" fmla="*/ 89 w 390"/>
              <a:gd name="T25" fmla="*/ 292 h 574"/>
              <a:gd name="T26" fmla="*/ 88 w 390"/>
              <a:gd name="T27" fmla="*/ 255 h 574"/>
              <a:gd name="T28" fmla="*/ 88 w 390"/>
              <a:gd name="T29" fmla="*/ 239 h 574"/>
              <a:gd name="T30" fmla="*/ 88 w 390"/>
              <a:gd name="T31" fmla="*/ 236 h 574"/>
              <a:gd name="T32" fmla="*/ 88 w 390"/>
              <a:gd name="T33" fmla="*/ 224 h 574"/>
              <a:gd name="T34" fmla="*/ 93 w 390"/>
              <a:gd name="T35" fmla="*/ 188 h 574"/>
              <a:gd name="T36" fmla="*/ 96 w 390"/>
              <a:gd name="T37" fmla="*/ 172 h 574"/>
              <a:gd name="T38" fmla="*/ 97 w 390"/>
              <a:gd name="T39" fmla="*/ 170 h 574"/>
              <a:gd name="T40" fmla="*/ 100 w 390"/>
              <a:gd name="T41" fmla="*/ 159 h 574"/>
              <a:gd name="T42" fmla="*/ 107 w 390"/>
              <a:gd name="T43" fmla="*/ 143 h 574"/>
              <a:gd name="T44" fmla="*/ 111 w 390"/>
              <a:gd name="T45" fmla="*/ 136 h 574"/>
              <a:gd name="T46" fmla="*/ 112 w 390"/>
              <a:gd name="T47" fmla="*/ 135 h 574"/>
              <a:gd name="T48" fmla="*/ 130 w 390"/>
              <a:gd name="T49" fmla="*/ 112 h 574"/>
              <a:gd name="T50" fmla="*/ 139 w 390"/>
              <a:gd name="T51" fmla="*/ 105 h 574"/>
              <a:gd name="T52" fmla="*/ 152 w 390"/>
              <a:gd name="T53" fmla="*/ 96 h 574"/>
              <a:gd name="T54" fmla="*/ 158 w 390"/>
              <a:gd name="T55" fmla="*/ 93 h 574"/>
              <a:gd name="T56" fmla="*/ 172 w 390"/>
              <a:gd name="T57" fmla="*/ 88 h 574"/>
              <a:gd name="T58" fmla="*/ 173 w 390"/>
              <a:gd name="T59" fmla="*/ 88 h 574"/>
              <a:gd name="T60" fmla="*/ 181 w 390"/>
              <a:gd name="T61" fmla="*/ 86 h 574"/>
              <a:gd name="T62" fmla="*/ 189 w 390"/>
              <a:gd name="T63" fmla="*/ 86 h 574"/>
              <a:gd name="T64" fmla="*/ 189 w 390"/>
              <a:gd name="T65" fmla="*/ 86 h 574"/>
              <a:gd name="T66" fmla="*/ 203 w 390"/>
              <a:gd name="T67" fmla="*/ 88 h 574"/>
              <a:gd name="T68" fmla="*/ 204 w 390"/>
              <a:gd name="T69" fmla="*/ 89 h 574"/>
              <a:gd name="T70" fmla="*/ 214 w 390"/>
              <a:gd name="T71" fmla="*/ 93 h 574"/>
              <a:gd name="T72" fmla="*/ 218 w 390"/>
              <a:gd name="T73" fmla="*/ 95 h 574"/>
              <a:gd name="T74" fmla="*/ 224 w 390"/>
              <a:gd name="T75" fmla="*/ 99 h 574"/>
              <a:gd name="T76" fmla="*/ 239 w 390"/>
              <a:gd name="T77" fmla="*/ 110 h 574"/>
              <a:gd name="T78" fmla="*/ 251 w 390"/>
              <a:gd name="T79" fmla="*/ 122 h 574"/>
              <a:gd name="T80" fmla="*/ 254 w 390"/>
              <a:gd name="T81" fmla="*/ 125 h 574"/>
              <a:gd name="T82" fmla="*/ 261 w 390"/>
              <a:gd name="T83" fmla="*/ 132 h 574"/>
              <a:gd name="T84" fmla="*/ 325 w 390"/>
              <a:gd name="T85" fmla="*/ 206 h 574"/>
              <a:gd name="T86" fmla="*/ 375 w 390"/>
              <a:gd name="T87" fmla="*/ 204 h 574"/>
              <a:gd name="T88" fmla="*/ 379 w 390"/>
              <a:gd name="T89" fmla="*/ 15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90" h="574">
                <a:moveTo>
                  <a:pt x="379" y="154"/>
                </a:moveTo>
                <a:cubicBezTo>
                  <a:pt x="363" y="130"/>
                  <a:pt x="342" y="108"/>
                  <a:pt x="323" y="86"/>
                </a:cubicBezTo>
                <a:cubicBezTo>
                  <a:pt x="305" y="66"/>
                  <a:pt x="286" y="46"/>
                  <a:pt x="263" y="32"/>
                </a:cubicBezTo>
                <a:cubicBezTo>
                  <a:pt x="212" y="0"/>
                  <a:pt x="153" y="3"/>
                  <a:pt x="102" y="36"/>
                </a:cubicBezTo>
                <a:cubicBezTo>
                  <a:pt x="0" y="102"/>
                  <a:pt x="7" y="235"/>
                  <a:pt x="15" y="342"/>
                </a:cubicBezTo>
                <a:cubicBezTo>
                  <a:pt x="17" y="376"/>
                  <a:pt x="20" y="411"/>
                  <a:pt x="24" y="446"/>
                </a:cubicBezTo>
                <a:cubicBezTo>
                  <a:pt x="25" y="463"/>
                  <a:pt x="27" y="481"/>
                  <a:pt x="29" y="498"/>
                </a:cubicBezTo>
                <a:cubicBezTo>
                  <a:pt x="32" y="521"/>
                  <a:pt x="32" y="546"/>
                  <a:pt x="52" y="562"/>
                </a:cubicBezTo>
                <a:cubicBezTo>
                  <a:pt x="65" y="574"/>
                  <a:pt x="88" y="571"/>
                  <a:pt x="99" y="557"/>
                </a:cubicBezTo>
                <a:cubicBezTo>
                  <a:pt x="111" y="540"/>
                  <a:pt x="109" y="523"/>
                  <a:pt x="107" y="503"/>
                </a:cubicBezTo>
                <a:cubicBezTo>
                  <a:pt x="106" y="489"/>
                  <a:pt x="105" y="475"/>
                  <a:pt x="103" y="461"/>
                </a:cubicBezTo>
                <a:cubicBezTo>
                  <a:pt x="100" y="432"/>
                  <a:pt x="98" y="404"/>
                  <a:pt x="95" y="376"/>
                </a:cubicBezTo>
                <a:cubicBezTo>
                  <a:pt x="93" y="348"/>
                  <a:pt x="91" y="320"/>
                  <a:pt x="89" y="292"/>
                </a:cubicBezTo>
                <a:cubicBezTo>
                  <a:pt x="89" y="279"/>
                  <a:pt x="88" y="267"/>
                  <a:pt x="88" y="255"/>
                </a:cubicBezTo>
                <a:cubicBezTo>
                  <a:pt x="88" y="249"/>
                  <a:pt x="88" y="244"/>
                  <a:pt x="88" y="239"/>
                </a:cubicBezTo>
                <a:cubicBezTo>
                  <a:pt x="88" y="238"/>
                  <a:pt x="88" y="237"/>
                  <a:pt x="88" y="236"/>
                </a:cubicBezTo>
                <a:cubicBezTo>
                  <a:pt x="88" y="232"/>
                  <a:pt x="88" y="228"/>
                  <a:pt x="88" y="224"/>
                </a:cubicBezTo>
                <a:cubicBezTo>
                  <a:pt x="89" y="212"/>
                  <a:pt x="90" y="200"/>
                  <a:pt x="93" y="188"/>
                </a:cubicBezTo>
                <a:cubicBezTo>
                  <a:pt x="94" y="183"/>
                  <a:pt x="95" y="177"/>
                  <a:pt x="96" y="172"/>
                </a:cubicBezTo>
                <a:cubicBezTo>
                  <a:pt x="96" y="171"/>
                  <a:pt x="96" y="171"/>
                  <a:pt x="97" y="170"/>
                </a:cubicBezTo>
                <a:cubicBezTo>
                  <a:pt x="98" y="166"/>
                  <a:pt x="99" y="163"/>
                  <a:pt x="100" y="159"/>
                </a:cubicBezTo>
                <a:cubicBezTo>
                  <a:pt x="103" y="153"/>
                  <a:pt x="105" y="148"/>
                  <a:pt x="107" y="143"/>
                </a:cubicBezTo>
                <a:cubicBezTo>
                  <a:pt x="109" y="141"/>
                  <a:pt x="110" y="138"/>
                  <a:pt x="111" y="136"/>
                </a:cubicBezTo>
                <a:cubicBezTo>
                  <a:pt x="111" y="136"/>
                  <a:pt x="112" y="135"/>
                  <a:pt x="112" y="135"/>
                </a:cubicBezTo>
                <a:cubicBezTo>
                  <a:pt x="117" y="127"/>
                  <a:pt x="123" y="119"/>
                  <a:pt x="130" y="112"/>
                </a:cubicBezTo>
                <a:cubicBezTo>
                  <a:pt x="131" y="111"/>
                  <a:pt x="138" y="106"/>
                  <a:pt x="139" y="105"/>
                </a:cubicBezTo>
                <a:cubicBezTo>
                  <a:pt x="143" y="102"/>
                  <a:pt x="147" y="99"/>
                  <a:pt x="152" y="96"/>
                </a:cubicBezTo>
                <a:cubicBezTo>
                  <a:pt x="145" y="100"/>
                  <a:pt x="155" y="94"/>
                  <a:pt x="158" y="93"/>
                </a:cubicBezTo>
                <a:cubicBezTo>
                  <a:pt x="163" y="91"/>
                  <a:pt x="167" y="89"/>
                  <a:pt x="172" y="88"/>
                </a:cubicBezTo>
                <a:cubicBezTo>
                  <a:pt x="173" y="88"/>
                  <a:pt x="173" y="88"/>
                  <a:pt x="173" y="88"/>
                </a:cubicBezTo>
                <a:cubicBezTo>
                  <a:pt x="176" y="87"/>
                  <a:pt x="179" y="87"/>
                  <a:pt x="181" y="86"/>
                </a:cubicBezTo>
                <a:cubicBezTo>
                  <a:pt x="184" y="86"/>
                  <a:pt x="186" y="86"/>
                  <a:pt x="189" y="86"/>
                </a:cubicBezTo>
                <a:cubicBezTo>
                  <a:pt x="189" y="86"/>
                  <a:pt x="189" y="86"/>
                  <a:pt x="189" y="86"/>
                </a:cubicBezTo>
                <a:cubicBezTo>
                  <a:pt x="194" y="87"/>
                  <a:pt x="198" y="87"/>
                  <a:pt x="203" y="88"/>
                </a:cubicBezTo>
                <a:cubicBezTo>
                  <a:pt x="203" y="88"/>
                  <a:pt x="203" y="88"/>
                  <a:pt x="204" y="89"/>
                </a:cubicBezTo>
                <a:cubicBezTo>
                  <a:pt x="207" y="90"/>
                  <a:pt x="210" y="91"/>
                  <a:pt x="214" y="93"/>
                </a:cubicBezTo>
                <a:cubicBezTo>
                  <a:pt x="215" y="93"/>
                  <a:pt x="217" y="94"/>
                  <a:pt x="218" y="95"/>
                </a:cubicBezTo>
                <a:cubicBezTo>
                  <a:pt x="217" y="95"/>
                  <a:pt x="223" y="98"/>
                  <a:pt x="224" y="99"/>
                </a:cubicBezTo>
                <a:cubicBezTo>
                  <a:pt x="229" y="102"/>
                  <a:pt x="234" y="106"/>
                  <a:pt x="239" y="110"/>
                </a:cubicBezTo>
                <a:cubicBezTo>
                  <a:pt x="243" y="114"/>
                  <a:pt x="247" y="118"/>
                  <a:pt x="251" y="122"/>
                </a:cubicBezTo>
                <a:cubicBezTo>
                  <a:pt x="252" y="123"/>
                  <a:pt x="254" y="125"/>
                  <a:pt x="254" y="125"/>
                </a:cubicBezTo>
                <a:cubicBezTo>
                  <a:pt x="256" y="128"/>
                  <a:pt x="258" y="130"/>
                  <a:pt x="261" y="132"/>
                </a:cubicBezTo>
                <a:cubicBezTo>
                  <a:pt x="282" y="157"/>
                  <a:pt x="301" y="184"/>
                  <a:pt x="325" y="206"/>
                </a:cubicBezTo>
                <a:cubicBezTo>
                  <a:pt x="339" y="219"/>
                  <a:pt x="362" y="216"/>
                  <a:pt x="375" y="204"/>
                </a:cubicBezTo>
                <a:cubicBezTo>
                  <a:pt x="389" y="190"/>
                  <a:pt x="390" y="170"/>
                  <a:pt x="379" y="154"/>
                </a:cubicBezTo>
                <a:close/>
              </a:path>
            </a:pathLst>
          </a:custGeom>
          <a:solidFill>
            <a:srgbClr val="16A8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47" name="Freeform 2702"/>
          <p:cNvSpPr>
            <a:spLocks/>
          </p:cNvSpPr>
          <p:nvPr userDrawn="1"/>
        </p:nvSpPr>
        <p:spPr bwMode="auto">
          <a:xfrm>
            <a:off x="6664376" y="4519177"/>
            <a:ext cx="289464" cy="258833"/>
          </a:xfrm>
          <a:custGeom>
            <a:avLst/>
            <a:gdLst>
              <a:gd name="T0" fmla="*/ 481 w 484"/>
              <a:gd name="T1" fmla="*/ 106 h 435"/>
              <a:gd name="T2" fmla="*/ 357 w 484"/>
              <a:gd name="T3" fmla="*/ 25 h 435"/>
              <a:gd name="T4" fmla="*/ 298 w 484"/>
              <a:gd name="T5" fmla="*/ 4 h 435"/>
              <a:gd name="T6" fmla="*/ 270 w 484"/>
              <a:gd name="T7" fmla="*/ 19 h 435"/>
              <a:gd name="T8" fmla="*/ 242 w 484"/>
              <a:gd name="T9" fmla="*/ 38 h 435"/>
              <a:gd name="T10" fmla="*/ 223 w 484"/>
              <a:gd name="T11" fmla="*/ 49 h 435"/>
              <a:gd name="T12" fmla="*/ 196 w 484"/>
              <a:gd name="T13" fmla="*/ 69 h 435"/>
              <a:gd name="T14" fmla="*/ 108 w 484"/>
              <a:gd name="T15" fmla="*/ 129 h 435"/>
              <a:gd name="T16" fmla="*/ 44 w 484"/>
              <a:gd name="T17" fmla="*/ 173 h 435"/>
              <a:gd name="T18" fmla="*/ 2 w 484"/>
              <a:gd name="T19" fmla="*/ 219 h 435"/>
              <a:gd name="T20" fmla="*/ 6 w 484"/>
              <a:gd name="T21" fmla="*/ 254 h 435"/>
              <a:gd name="T22" fmla="*/ 16 w 484"/>
              <a:gd name="T23" fmla="*/ 295 h 435"/>
              <a:gd name="T24" fmla="*/ 31 w 484"/>
              <a:gd name="T25" fmla="*/ 349 h 435"/>
              <a:gd name="T26" fmla="*/ 33 w 484"/>
              <a:gd name="T27" fmla="*/ 364 h 435"/>
              <a:gd name="T28" fmla="*/ 34 w 484"/>
              <a:gd name="T29" fmla="*/ 374 h 435"/>
              <a:gd name="T30" fmla="*/ 46 w 484"/>
              <a:gd name="T31" fmla="*/ 409 h 435"/>
              <a:gd name="T32" fmla="*/ 48 w 484"/>
              <a:gd name="T33" fmla="*/ 420 h 435"/>
              <a:gd name="T34" fmla="*/ 48 w 484"/>
              <a:gd name="T35" fmla="*/ 421 h 435"/>
              <a:gd name="T36" fmla="*/ 51 w 484"/>
              <a:gd name="T37" fmla="*/ 428 h 435"/>
              <a:gd name="T38" fmla="*/ 66 w 484"/>
              <a:gd name="T39" fmla="*/ 431 h 435"/>
              <a:gd name="T40" fmla="*/ 302 w 484"/>
              <a:gd name="T41" fmla="*/ 258 h 435"/>
              <a:gd name="T42" fmla="*/ 360 w 484"/>
              <a:gd name="T43" fmla="*/ 216 h 435"/>
              <a:gd name="T44" fmla="*/ 484 w 484"/>
              <a:gd name="T45" fmla="*/ 116 h 435"/>
              <a:gd name="T46" fmla="*/ 481 w 484"/>
              <a:gd name="T47" fmla="*/ 106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4" h="435">
                <a:moveTo>
                  <a:pt x="481" y="106"/>
                </a:moveTo>
                <a:cubicBezTo>
                  <a:pt x="463" y="77"/>
                  <a:pt x="378" y="37"/>
                  <a:pt x="357" y="25"/>
                </a:cubicBezTo>
                <a:cubicBezTo>
                  <a:pt x="340" y="16"/>
                  <a:pt x="318" y="0"/>
                  <a:pt x="298" y="4"/>
                </a:cubicBezTo>
                <a:cubicBezTo>
                  <a:pt x="287" y="6"/>
                  <a:pt x="278" y="13"/>
                  <a:pt x="270" y="19"/>
                </a:cubicBezTo>
                <a:cubicBezTo>
                  <a:pt x="260" y="25"/>
                  <a:pt x="251" y="32"/>
                  <a:pt x="242" y="38"/>
                </a:cubicBezTo>
                <a:cubicBezTo>
                  <a:pt x="235" y="41"/>
                  <a:pt x="229" y="45"/>
                  <a:pt x="223" y="49"/>
                </a:cubicBezTo>
                <a:cubicBezTo>
                  <a:pt x="213" y="55"/>
                  <a:pt x="205" y="62"/>
                  <a:pt x="196" y="69"/>
                </a:cubicBezTo>
                <a:lnTo>
                  <a:pt x="108" y="129"/>
                </a:lnTo>
                <a:lnTo>
                  <a:pt x="44" y="173"/>
                </a:lnTo>
                <a:cubicBezTo>
                  <a:pt x="27" y="184"/>
                  <a:pt x="6" y="197"/>
                  <a:pt x="2" y="219"/>
                </a:cubicBezTo>
                <a:cubicBezTo>
                  <a:pt x="0" y="231"/>
                  <a:pt x="4" y="243"/>
                  <a:pt x="6" y="254"/>
                </a:cubicBezTo>
                <a:cubicBezTo>
                  <a:pt x="9" y="268"/>
                  <a:pt x="13" y="281"/>
                  <a:pt x="16" y="295"/>
                </a:cubicBezTo>
                <a:cubicBezTo>
                  <a:pt x="21" y="313"/>
                  <a:pt x="26" y="331"/>
                  <a:pt x="31" y="349"/>
                </a:cubicBezTo>
                <a:cubicBezTo>
                  <a:pt x="31" y="354"/>
                  <a:pt x="32" y="359"/>
                  <a:pt x="33" y="364"/>
                </a:cubicBezTo>
                <a:cubicBezTo>
                  <a:pt x="33" y="368"/>
                  <a:pt x="34" y="371"/>
                  <a:pt x="34" y="374"/>
                </a:cubicBezTo>
                <a:cubicBezTo>
                  <a:pt x="37" y="386"/>
                  <a:pt x="40" y="399"/>
                  <a:pt x="46" y="409"/>
                </a:cubicBezTo>
                <a:cubicBezTo>
                  <a:pt x="46" y="413"/>
                  <a:pt x="46" y="416"/>
                  <a:pt x="48" y="420"/>
                </a:cubicBezTo>
                <a:cubicBezTo>
                  <a:pt x="48" y="421"/>
                  <a:pt x="48" y="421"/>
                  <a:pt x="48" y="421"/>
                </a:cubicBezTo>
                <a:cubicBezTo>
                  <a:pt x="48" y="424"/>
                  <a:pt x="49" y="426"/>
                  <a:pt x="51" y="428"/>
                </a:cubicBezTo>
                <a:cubicBezTo>
                  <a:pt x="54" y="433"/>
                  <a:pt x="60" y="435"/>
                  <a:pt x="66" y="431"/>
                </a:cubicBezTo>
                <a:cubicBezTo>
                  <a:pt x="145" y="373"/>
                  <a:pt x="224" y="316"/>
                  <a:pt x="302" y="258"/>
                </a:cubicBezTo>
                <a:cubicBezTo>
                  <a:pt x="322" y="244"/>
                  <a:pt x="341" y="230"/>
                  <a:pt x="360" y="216"/>
                </a:cubicBezTo>
                <a:cubicBezTo>
                  <a:pt x="383" y="200"/>
                  <a:pt x="484" y="146"/>
                  <a:pt x="484" y="116"/>
                </a:cubicBezTo>
                <a:cubicBezTo>
                  <a:pt x="484" y="113"/>
                  <a:pt x="483" y="109"/>
                  <a:pt x="481" y="106"/>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48" name="Freeform 2703"/>
          <p:cNvSpPr>
            <a:spLocks/>
          </p:cNvSpPr>
          <p:nvPr userDrawn="1"/>
        </p:nvSpPr>
        <p:spPr bwMode="auto">
          <a:xfrm>
            <a:off x="6695008" y="4580439"/>
            <a:ext cx="271085" cy="199102"/>
          </a:xfrm>
          <a:custGeom>
            <a:avLst/>
            <a:gdLst>
              <a:gd name="T0" fmla="*/ 451 w 455"/>
              <a:gd name="T1" fmla="*/ 14 h 336"/>
              <a:gd name="T2" fmla="*/ 423 w 455"/>
              <a:gd name="T3" fmla="*/ 9 h 336"/>
              <a:gd name="T4" fmla="*/ 378 w 455"/>
              <a:gd name="T5" fmla="*/ 42 h 336"/>
              <a:gd name="T6" fmla="*/ 193 w 455"/>
              <a:gd name="T7" fmla="*/ 176 h 336"/>
              <a:gd name="T8" fmla="*/ 93 w 455"/>
              <a:gd name="T9" fmla="*/ 248 h 336"/>
              <a:gd name="T10" fmla="*/ 43 w 455"/>
              <a:gd name="T11" fmla="*/ 285 h 336"/>
              <a:gd name="T12" fmla="*/ 1 w 455"/>
              <a:gd name="T13" fmla="*/ 327 h 336"/>
              <a:gd name="T14" fmla="*/ 8 w 455"/>
              <a:gd name="T15" fmla="*/ 336 h 336"/>
              <a:gd name="T16" fmla="*/ 54 w 455"/>
              <a:gd name="T17" fmla="*/ 314 h 336"/>
              <a:gd name="T18" fmla="*/ 101 w 455"/>
              <a:gd name="T19" fmla="*/ 281 h 336"/>
              <a:gd name="T20" fmla="*/ 194 w 455"/>
              <a:gd name="T21" fmla="*/ 214 h 336"/>
              <a:gd name="T22" fmla="*/ 375 w 455"/>
              <a:gd name="T23" fmla="*/ 83 h 336"/>
              <a:gd name="T24" fmla="*/ 418 w 455"/>
              <a:gd name="T25" fmla="*/ 52 h 336"/>
              <a:gd name="T26" fmla="*/ 451 w 455"/>
              <a:gd name="T27" fmla="*/ 14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5" h="336">
                <a:moveTo>
                  <a:pt x="451" y="14"/>
                </a:moveTo>
                <a:cubicBezTo>
                  <a:pt x="448" y="0"/>
                  <a:pt x="432" y="4"/>
                  <a:pt x="423" y="9"/>
                </a:cubicBezTo>
                <a:cubicBezTo>
                  <a:pt x="407" y="19"/>
                  <a:pt x="393" y="31"/>
                  <a:pt x="378" y="42"/>
                </a:cubicBezTo>
                <a:cubicBezTo>
                  <a:pt x="317" y="86"/>
                  <a:pt x="255" y="131"/>
                  <a:pt x="193" y="176"/>
                </a:cubicBezTo>
                <a:cubicBezTo>
                  <a:pt x="160" y="200"/>
                  <a:pt x="126" y="224"/>
                  <a:pt x="93" y="248"/>
                </a:cubicBezTo>
                <a:cubicBezTo>
                  <a:pt x="76" y="261"/>
                  <a:pt x="60" y="273"/>
                  <a:pt x="43" y="285"/>
                </a:cubicBezTo>
                <a:cubicBezTo>
                  <a:pt x="27" y="297"/>
                  <a:pt x="8" y="308"/>
                  <a:pt x="1" y="327"/>
                </a:cubicBezTo>
                <a:cubicBezTo>
                  <a:pt x="0" y="331"/>
                  <a:pt x="4" y="336"/>
                  <a:pt x="8" y="336"/>
                </a:cubicBezTo>
                <a:cubicBezTo>
                  <a:pt x="26" y="336"/>
                  <a:pt x="40" y="324"/>
                  <a:pt x="54" y="314"/>
                </a:cubicBezTo>
                <a:cubicBezTo>
                  <a:pt x="70" y="303"/>
                  <a:pt x="85" y="292"/>
                  <a:pt x="101" y="281"/>
                </a:cubicBezTo>
                <a:cubicBezTo>
                  <a:pt x="132" y="258"/>
                  <a:pt x="163" y="236"/>
                  <a:pt x="194" y="214"/>
                </a:cubicBezTo>
                <a:cubicBezTo>
                  <a:pt x="254" y="170"/>
                  <a:pt x="315" y="126"/>
                  <a:pt x="375" y="83"/>
                </a:cubicBezTo>
                <a:cubicBezTo>
                  <a:pt x="389" y="73"/>
                  <a:pt x="403" y="62"/>
                  <a:pt x="418" y="52"/>
                </a:cubicBezTo>
                <a:cubicBezTo>
                  <a:pt x="429" y="44"/>
                  <a:pt x="455" y="32"/>
                  <a:pt x="451" y="14"/>
                </a:cubicBezTo>
                <a:close/>
              </a:path>
            </a:pathLst>
          </a:custGeom>
          <a:solidFill>
            <a:srgbClr val="1C4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49" name="Freeform 2704"/>
          <p:cNvSpPr>
            <a:spLocks/>
          </p:cNvSpPr>
          <p:nvPr userDrawn="1"/>
        </p:nvSpPr>
        <p:spPr bwMode="auto">
          <a:xfrm>
            <a:off x="6832848" y="4534494"/>
            <a:ext cx="53605" cy="41352"/>
          </a:xfrm>
          <a:custGeom>
            <a:avLst/>
            <a:gdLst>
              <a:gd name="T0" fmla="*/ 90 w 91"/>
              <a:gd name="T1" fmla="*/ 46 h 71"/>
              <a:gd name="T2" fmla="*/ 71 w 91"/>
              <a:gd name="T3" fmla="*/ 26 h 71"/>
              <a:gd name="T4" fmla="*/ 56 w 91"/>
              <a:gd name="T5" fmla="*/ 17 h 71"/>
              <a:gd name="T6" fmla="*/ 22 w 91"/>
              <a:gd name="T7" fmla="*/ 1 h 71"/>
              <a:gd name="T8" fmla="*/ 7 w 91"/>
              <a:gd name="T9" fmla="*/ 5 h 71"/>
              <a:gd name="T10" fmla="*/ 2 w 91"/>
              <a:gd name="T11" fmla="*/ 20 h 71"/>
              <a:gd name="T12" fmla="*/ 5 w 91"/>
              <a:gd name="T13" fmla="*/ 27 h 71"/>
              <a:gd name="T14" fmla="*/ 10 w 91"/>
              <a:gd name="T15" fmla="*/ 34 h 71"/>
              <a:gd name="T16" fmla="*/ 15 w 91"/>
              <a:gd name="T17" fmla="*/ 40 h 71"/>
              <a:gd name="T18" fmla="*/ 33 w 91"/>
              <a:gd name="T19" fmla="*/ 54 h 71"/>
              <a:gd name="T20" fmla="*/ 48 w 91"/>
              <a:gd name="T21" fmla="*/ 63 h 71"/>
              <a:gd name="T22" fmla="*/ 60 w 91"/>
              <a:gd name="T23" fmla="*/ 68 h 71"/>
              <a:gd name="T24" fmla="*/ 77 w 91"/>
              <a:gd name="T25" fmla="*/ 68 h 71"/>
              <a:gd name="T26" fmla="*/ 88 w 91"/>
              <a:gd name="T27" fmla="*/ 60 h 71"/>
              <a:gd name="T28" fmla="*/ 90 w 91"/>
              <a:gd name="T29" fmla="*/ 4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1" h="71">
                <a:moveTo>
                  <a:pt x="90" y="46"/>
                </a:moveTo>
                <a:cubicBezTo>
                  <a:pt x="87" y="38"/>
                  <a:pt x="79" y="30"/>
                  <a:pt x="71" y="26"/>
                </a:cubicBezTo>
                <a:cubicBezTo>
                  <a:pt x="66" y="23"/>
                  <a:pt x="61" y="20"/>
                  <a:pt x="56" y="17"/>
                </a:cubicBezTo>
                <a:cubicBezTo>
                  <a:pt x="45" y="11"/>
                  <a:pt x="34" y="4"/>
                  <a:pt x="22" y="1"/>
                </a:cubicBezTo>
                <a:cubicBezTo>
                  <a:pt x="16" y="0"/>
                  <a:pt x="11" y="1"/>
                  <a:pt x="7" y="5"/>
                </a:cubicBezTo>
                <a:cubicBezTo>
                  <a:pt x="3" y="9"/>
                  <a:pt x="0" y="15"/>
                  <a:pt x="2" y="20"/>
                </a:cubicBezTo>
                <a:cubicBezTo>
                  <a:pt x="3" y="23"/>
                  <a:pt x="4" y="25"/>
                  <a:pt x="5" y="27"/>
                </a:cubicBezTo>
                <a:cubicBezTo>
                  <a:pt x="6" y="30"/>
                  <a:pt x="8" y="32"/>
                  <a:pt x="10" y="34"/>
                </a:cubicBezTo>
                <a:cubicBezTo>
                  <a:pt x="12" y="36"/>
                  <a:pt x="13" y="38"/>
                  <a:pt x="15" y="40"/>
                </a:cubicBezTo>
                <a:cubicBezTo>
                  <a:pt x="21" y="45"/>
                  <a:pt x="27" y="50"/>
                  <a:pt x="33" y="54"/>
                </a:cubicBezTo>
                <a:cubicBezTo>
                  <a:pt x="38" y="57"/>
                  <a:pt x="43" y="60"/>
                  <a:pt x="48" y="63"/>
                </a:cubicBezTo>
                <a:cubicBezTo>
                  <a:pt x="52" y="65"/>
                  <a:pt x="56" y="67"/>
                  <a:pt x="60" y="68"/>
                </a:cubicBezTo>
                <a:cubicBezTo>
                  <a:pt x="65" y="69"/>
                  <a:pt x="72" y="71"/>
                  <a:pt x="77" y="68"/>
                </a:cubicBezTo>
                <a:cubicBezTo>
                  <a:pt x="81" y="67"/>
                  <a:pt x="86" y="64"/>
                  <a:pt x="88" y="60"/>
                </a:cubicBezTo>
                <a:cubicBezTo>
                  <a:pt x="90" y="56"/>
                  <a:pt x="91" y="51"/>
                  <a:pt x="90" y="46"/>
                </a:cubicBezTo>
                <a:close/>
              </a:path>
            </a:pathLst>
          </a:custGeom>
          <a:solidFill>
            <a:srgbClr val="90D2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50" name="Freeform 2705"/>
          <p:cNvSpPr>
            <a:spLocks/>
          </p:cNvSpPr>
          <p:nvPr userDrawn="1"/>
        </p:nvSpPr>
        <p:spPr bwMode="auto">
          <a:xfrm>
            <a:off x="6895641" y="4571251"/>
            <a:ext cx="21442" cy="21442"/>
          </a:xfrm>
          <a:custGeom>
            <a:avLst/>
            <a:gdLst>
              <a:gd name="T0" fmla="*/ 37 w 38"/>
              <a:gd name="T1" fmla="*/ 17 h 36"/>
              <a:gd name="T2" fmla="*/ 36 w 38"/>
              <a:gd name="T3" fmla="*/ 14 h 36"/>
              <a:gd name="T4" fmla="*/ 36 w 38"/>
              <a:gd name="T5" fmla="*/ 13 h 36"/>
              <a:gd name="T6" fmla="*/ 34 w 38"/>
              <a:gd name="T7" fmla="*/ 12 h 36"/>
              <a:gd name="T8" fmla="*/ 32 w 38"/>
              <a:gd name="T9" fmla="*/ 9 h 36"/>
              <a:gd name="T10" fmla="*/ 29 w 38"/>
              <a:gd name="T11" fmla="*/ 6 h 36"/>
              <a:gd name="T12" fmla="*/ 29 w 38"/>
              <a:gd name="T13" fmla="*/ 6 h 36"/>
              <a:gd name="T14" fmla="*/ 28 w 38"/>
              <a:gd name="T15" fmla="*/ 6 h 36"/>
              <a:gd name="T16" fmla="*/ 23 w 38"/>
              <a:gd name="T17" fmla="*/ 3 h 36"/>
              <a:gd name="T18" fmla="*/ 22 w 38"/>
              <a:gd name="T19" fmla="*/ 3 h 36"/>
              <a:gd name="T20" fmla="*/ 22 w 38"/>
              <a:gd name="T21" fmla="*/ 3 h 36"/>
              <a:gd name="T22" fmla="*/ 18 w 38"/>
              <a:gd name="T23" fmla="*/ 1 h 36"/>
              <a:gd name="T24" fmla="*/ 11 w 38"/>
              <a:gd name="T25" fmla="*/ 1 h 36"/>
              <a:gd name="T26" fmla="*/ 6 w 38"/>
              <a:gd name="T27" fmla="*/ 3 h 36"/>
              <a:gd name="T28" fmla="*/ 2 w 38"/>
              <a:gd name="T29" fmla="*/ 7 h 36"/>
              <a:gd name="T30" fmla="*/ 0 w 38"/>
              <a:gd name="T31" fmla="*/ 15 h 36"/>
              <a:gd name="T32" fmla="*/ 1 w 38"/>
              <a:gd name="T33" fmla="*/ 21 h 36"/>
              <a:gd name="T34" fmla="*/ 3 w 38"/>
              <a:gd name="T35" fmla="*/ 25 h 36"/>
              <a:gd name="T36" fmla="*/ 4 w 38"/>
              <a:gd name="T37" fmla="*/ 26 h 36"/>
              <a:gd name="T38" fmla="*/ 7 w 38"/>
              <a:gd name="T39" fmla="*/ 30 h 36"/>
              <a:gd name="T40" fmla="*/ 14 w 38"/>
              <a:gd name="T41" fmla="*/ 35 h 36"/>
              <a:gd name="T42" fmla="*/ 15 w 38"/>
              <a:gd name="T43" fmla="*/ 35 h 36"/>
              <a:gd name="T44" fmla="*/ 16 w 38"/>
              <a:gd name="T45" fmla="*/ 35 h 36"/>
              <a:gd name="T46" fmla="*/ 25 w 38"/>
              <a:gd name="T47" fmla="*/ 35 h 36"/>
              <a:gd name="T48" fmla="*/ 30 w 38"/>
              <a:gd name="T49" fmla="*/ 33 h 36"/>
              <a:gd name="T50" fmla="*/ 30 w 38"/>
              <a:gd name="T51" fmla="*/ 33 h 36"/>
              <a:gd name="T52" fmla="*/ 33 w 38"/>
              <a:gd name="T53" fmla="*/ 31 h 36"/>
              <a:gd name="T54" fmla="*/ 36 w 38"/>
              <a:gd name="T55" fmla="*/ 28 h 36"/>
              <a:gd name="T56" fmla="*/ 36 w 38"/>
              <a:gd name="T57" fmla="*/ 27 h 36"/>
              <a:gd name="T58" fmla="*/ 37 w 38"/>
              <a:gd name="T59" fmla="*/ 24 h 36"/>
              <a:gd name="T60" fmla="*/ 38 w 38"/>
              <a:gd name="T61" fmla="*/ 21 h 36"/>
              <a:gd name="T62" fmla="*/ 37 w 38"/>
              <a:gd name="T63" fmla="*/ 1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36">
                <a:moveTo>
                  <a:pt x="37" y="17"/>
                </a:moveTo>
                <a:cubicBezTo>
                  <a:pt x="37" y="16"/>
                  <a:pt x="36" y="15"/>
                  <a:pt x="36" y="14"/>
                </a:cubicBezTo>
                <a:cubicBezTo>
                  <a:pt x="36" y="14"/>
                  <a:pt x="36" y="13"/>
                  <a:pt x="36" y="13"/>
                </a:cubicBezTo>
                <a:cubicBezTo>
                  <a:pt x="35" y="13"/>
                  <a:pt x="35" y="12"/>
                  <a:pt x="34" y="12"/>
                </a:cubicBezTo>
                <a:cubicBezTo>
                  <a:pt x="34" y="11"/>
                  <a:pt x="33" y="10"/>
                  <a:pt x="32" y="9"/>
                </a:cubicBezTo>
                <a:cubicBezTo>
                  <a:pt x="31" y="8"/>
                  <a:pt x="30" y="7"/>
                  <a:pt x="29" y="6"/>
                </a:cubicBezTo>
                <a:lnTo>
                  <a:pt x="29" y="6"/>
                </a:lnTo>
                <a:cubicBezTo>
                  <a:pt x="28" y="6"/>
                  <a:pt x="28" y="6"/>
                  <a:pt x="28" y="6"/>
                </a:cubicBezTo>
                <a:cubicBezTo>
                  <a:pt x="27" y="4"/>
                  <a:pt x="25" y="3"/>
                  <a:pt x="23" y="3"/>
                </a:cubicBezTo>
                <a:cubicBezTo>
                  <a:pt x="22" y="3"/>
                  <a:pt x="22" y="3"/>
                  <a:pt x="22" y="3"/>
                </a:cubicBezTo>
                <a:cubicBezTo>
                  <a:pt x="22" y="3"/>
                  <a:pt x="22" y="3"/>
                  <a:pt x="22" y="3"/>
                </a:cubicBezTo>
                <a:cubicBezTo>
                  <a:pt x="21" y="2"/>
                  <a:pt x="20" y="1"/>
                  <a:pt x="18" y="1"/>
                </a:cubicBezTo>
                <a:cubicBezTo>
                  <a:pt x="16" y="0"/>
                  <a:pt x="13" y="0"/>
                  <a:pt x="11" y="1"/>
                </a:cubicBezTo>
                <a:cubicBezTo>
                  <a:pt x="9" y="1"/>
                  <a:pt x="7" y="2"/>
                  <a:pt x="6" y="3"/>
                </a:cubicBezTo>
                <a:cubicBezTo>
                  <a:pt x="4" y="4"/>
                  <a:pt x="3" y="6"/>
                  <a:pt x="2" y="7"/>
                </a:cubicBezTo>
                <a:cubicBezTo>
                  <a:pt x="1" y="10"/>
                  <a:pt x="0" y="12"/>
                  <a:pt x="0" y="15"/>
                </a:cubicBezTo>
                <a:cubicBezTo>
                  <a:pt x="0" y="16"/>
                  <a:pt x="1" y="19"/>
                  <a:pt x="1" y="21"/>
                </a:cubicBezTo>
                <a:cubicBezTo>
                  <a:pt x="2" y="22"/>
                  <a:pt x="2" y="24"/>
                  <a:pt x="3" y="25"/>
                </a:cubicBezTo>
                <a:cubicBezTo>
                  <a:pt x="3" y="26"/>
                  <a:pt x="4" y="26"/>
                  <a:pt x="4" y="26"/>
                </a:cubicBezTo>
                <a:cubicBezTo>
                  <a:pt x="4" y="28"/>
                  <a:pt x="6" y="30"/>
                  <a:pt x="7" y="30"/>
                </a:cubicBezTo>
                <a:cubicBezTo>
                  <a:pt x="9" y="33"/>
                  <a:pt x="11" y="33"/>
                  <a:pt x="14" y="35"/>
                </a:cubicBezTo>
                <a:cubicBezTo>
                  <a:pt x="14" y="35"/>
                  <a:pt x="15" y="35"/>
                  <a:pt x="15" y="35"/>
                </a:cubicBezTo>
                <a:cubicBezTo>
                  <a:pt x="16" y="35"/>
                  <a:pt x="16" y="35"/>
                  <a:pt x="16" y="35"/>
                </a:cubicBezTo>
                <a:cubicBezTo>
                  <a:pt x="20" y="36"/>
                  <a:pt x="22" y="36"/>
                  <a:pt x="25" y="35"/>
                </a:cubicBezTo>
                <a:cubicBezTo>
                  <a:pt x="27" y="35"/>
                  <a:pt x="28" y="34"/>
                  <a:pt x="30" y="33"/>
                </a:cubicBezTo>
                <a:cubicBezTo>
                  <a:pt x="30" y="33"/>
                  <a:pt x="30" y="33"/>
                  <a:pt x="30" y="33"/>
                </a:cubicBezTo>
                <a:cubicBezTo>
                  <a:pt x="31" y="32"/>
                  <a:pt x="33" y="31"/>
                  <a:pt x="33" y="31"/>
                </a:cubicBezTo>
                <a:cubicBezTo>
                  <a:pt x="34" y="30"/>
                  <a:pt x="35" y="29"/>
                  <a:pt x="36" y="28"/>
                </a:cubicBezTo>
                <a:cubicBezTo>
                  <a:pt x="36" y="27"/>
                  <a:pt x="36" y="27"/>
                  <a:pt x="36" y="27"/>
                </a:cubicBezTo>
                <a:cubicBezTo>
                  <a:pt x="36" y="27"/>
                  <a:pt x="37" y="25"/>
                  <a:pt x="37" y="24"/>
                </a:cubicBezTo>
                <a:cubicBezTo>
                  <a:pt x="38" y="23"/>
                  <a:pt x="38" y="22"/>
                  <a:pt x="38" y="21"/>
                </a:cubicBezTo>
                <a:cubicBezTo>
                  <a:pt x="38" y="19"/>
                  <a:pt x="38" y="18"/>
                  <a:pt x="37" y="17"/>
                </a:cubicBezTo>
                <a:close/>
              </a:path>
            </a:pathLst>
          </a:custGeom>
          <a:solidFill>
            <a:srgbClr val="90D2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51" name="Freeform 2706"/>
          <p:cNvSpPr>
            <a:spLocks/>
          </p:cNvSpPr>
          <p:nvPr userDrawn="1"/>
        </p:nvSpPr>
        <p:spPr bwMode="auto">
          <a:xfrm>
            <a:off x="6695007" y="4664675"/>
            <a:ext cx="29100" cy="39820"/>
          </a:xfrm>
          <a:custGeom>
            <a:avLst/>
            <a:gdLst>
              <a:gd name="T0" fmla="*/ 49 w 50"/>
              <a:gd name="T1" fmla="*/ 25 h 68"/>
              <a:gd name="T2" fmla="*/ 46 w 50"/>
              <a:gd name="T3" fmla="*/ 18 h 68"/>
              <a:gd name="T4" fmla="*/ 40 w 50"/>
              <a:gd name="T5" fmla="*/ 10 h 68"/>
              <a:gd name="T6" fmla="*/ 32 w 50"/>
              <a:gd name="T7" fmla="*/ 4 h 68"/>
              <a:gd name="T8" fmla="*/ 24 w 50"/>
              <a:gd name="T9" fmla="*/ 0 h 68"/>
              <a:gd name="T10" fmla="*/ 19 w 50"/>
              <a:gd name="T11" fmla="*/ 0 h 68"/>
              <a:gd name="T12" fmla="*/ 14 w 50"/>
              <a:gd name="T13" fmla="*/ 0 h 68"/>
              <a:gd name="T14" fmla="*/ 4 w 50"/>
              <a:gd name="T15" fmla="*/ 7 h 68"/>
              <a:gd name="T16" fmla="*/ 0 w 50"/>
              <a:gd name="T17" fmla="*/ 16 h 68"/>
              <a:gd name="T18" fmla="*/ 2 w 50"/>
              <a:gd name="T19" fmla="*/ 29 h 68"/>
              <a:gd name="T20" fmla="*/ 3 w 50"/>
              <a:gd name="T21" fmla="*/ 30 h 68"/>
              <a:gd name="T22" fmla="*/ 4 w 50"/>
              <a:gd name="T23" fmla="*/ 36 h 68"/>
              <a:gd name="T24" fmla="*/ 4 w 50"/>
              <a:gd name="T25" fmla="*/ 31 h 68"/>
              <a:gd name="T26" fmla="*/ 4 w 50"/>
              <a:gd name="T27" fmla="*/ 31 h 68"/>
              <a:gd name="T28" fmla="*/ 5 w 50"/>
              <a:gd name="T29" fmla="*/ 42 h 68"/>
              <a:gd name="T30" fmla="*/ 5 w 50"/>
              <a:gd name="T31" fmla="*/ 41 h 68"/>
              <a:gd name="T32" fmla="*/ 9 w 50"/>
              <a:gd name="T33" fmla="*/ 55 h 68"/>
              <a:gd name="T34" fmla="*/ 14 w 50"/>
              <a:gd name="T35" fmla="*/ 62 h 68"/>
              <a:gd name="T36" fmla="*/ 30 w 50"/>
              <a:gd name="T37" fmla="*/ 68 h 68"/>
              <a:gd name="T38" fmla="*/ 33 w 50"/>
              <a:gd name="T39" fmla="*/ 67 h 68"/>
              <a:gd name="T40" fmla="*/ 34 w 50"/>
              <a:gd name="T41" fmla="*/ 67 h 68"/>
              <a:gd name="T42" fmla="*/ 33 w 50"/>
              <a:gd name="T43" fmla="*/ 67 h 68"/>
              <a:gd name="T44" fmla="*/ 35 w 50"/>
              <a:gd name="T45" fmla="*/ 67 h 68"/>
              <a:gd name="T46" fmla="*/ 39 w 50"/>
              <a:gd name="T47" fmla="*/ 64 h 68"/>
              <a:gd name="T48" fmla="*/ 44 w 50"/>
              <a:gd name="T49" fmla="*/ 60 h 68"/>
              <a:gd name="T50" fmla="*/ 47 w 50"/>
              <a:gd name="T51" fmla="*/ 52 h 68"/>
              <a:gd name="T52" fmla="*/ 49 w 50"/>
              <a:gd name="T53" fmla="*/ 48 h 68"/>
              <a:gd name="T54" fmla="*/ 50 w 50"/>
              <a:gd name="T55" fmla="*/ 33 h 68"/>
              <a:gd name="T56" fmla="*/ 49 w 50"/>
              <a:gd name="T57" fmla="*/ 2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68">
                <a:moveTo>
                  <a:pt x="49" y="25"/>
                </a:moveTo>
                <a:cubicBezTo>
                  <a:pt x="48" y="23"/>
                  <a:pt x="47" y="20"/>
                  <a:pt x="46" y="18"/>
                </a:cubicBezTo>
                <a:cubicBezTo>
                  <a:pt x="44" y="15"/>
                  <a:pt x="42" y="12"/>
                  <a:pt x="40" y="10"/>
                </a:cubicBezTo>
                <a:cubicBezTo>
                  <a:pt x="38" y="8"/>
                  <a:pt x="35" y="6"/>
                  <a:pt x="32" y="4"/>
                </a:cubicBezTo>
                <a:cubicBezTo>
                  <a:pt x="30" y="2"/>
                  <a:pt x="27" y="1"/>
                  <a:pt x="24" y="0"/>
                </a:cubicBezTo>
                <a:lnTo>
                  <a:pt x="19" y="0"/>
                </a:lnTo>
                <a:cubicBezTo>
                  <a:pt x="17" y="0"/>
                  <a:pt x="16" y="0"/>
                  <a:pt x="14" y="0"/>
                </a:cubicBezTo>
                <a:cubicBezTo>
                  <a:pt x="10" y="1"/>
                  <a:pt x="6" y="4"/>
                  <a:pt x="4" y="7"/>
                </a:cubicBezTo>
                <a:cubicBezTo>
                  <a:pt x="2" y="10"/>
                  <a:pt x="1" y="13"/>
                  <a:pt x="0" y="16"/>
                </a:cubicBezTo>
                <a:cubicBezTo>
                  <a:pt x="0" y="20"/>
                  <a:pt x="0" y="25"/>
                  <a:pt x="2" y="29"/>
                </a:cubicBezTo>
                <a:cubicBezTo>
                  <a:pt x="3" y="29"/>
                  <a:pt x="3" y="29"/>
                  <a:pt x="3" y="30"/>
                </a:cubicBezTo>
                <a:cubicBezTo>
                  <a:pt x="4" y="32"/>
                  <a:pt x="4" y="34"/>
                  <a:pt x="4" y="36"/>
                </a:cubicBezTo>
                <a:cubicBezTo>
                  <a:pt x="4" y="34"/>
                  <a:pt x="4" y="33"/>
                  <a:pt x="4" y="31"/>
                </a:cubicBezTo>
                <a:lnTo>
                  <a:pt x="4" y="31"/>
                </a:lnTo>
                <a:cubicBezTo>
                  <a:pt x="4" y="35"/>
                  <a:pt x="5" y="38"/>
                  <a:pt x="5" y="42"/>
                </a:cubicBezTo>
                <a:cubicBezTo>
                  <a:pt x="5" y="42"/>
                  <a:pt x="5" y="41"/>
                  <a:pt x="5" y="41"/>
                </a:cubicBezTo>
                <a:cubicBezTo>
                  <a:pt x="6" y="46"/>
                  <a:pt x="7" y="50"/>
                  <a:pt x="9" y="55"/>
                </a:cubicBezTo>
                <a:cubicBezTo>
                  <a:pt x="11" y="57"/>
                  <a:pt x="13" y="60"/>
                  <a:pt x="14" y="62"/>
                </a:cubicBezTo>
                <a:cubicBezTo>
                  <a:pt x="18" y="66"/>
                  <a:pt x="24" y="68"/>
                  <a:pt x="30" y="68"/>
                </a:cubicBezTo>
                <a:cubicBezTo>
                  <a:pt x="31" y="68"/>
                  <a:pt x="32" y="67"/>
                  <a:pt x="33" y="67"/>
                </a:cubicBezTo>
                <a:cubicBezTo>
                  <a:pt x="33" y="67"/>
                  <a:pt x="33" y="67"/>
                  <a:pt x="34" y="67"/>
                </a:cubicBezTo>
                <a:cubicBezTo>
                  <a:pt x="33" y="67"/>
                  <a:pt x="33" y="67"/>
                  <a:pt x="33" y="67"/>
                </a:cubicBezTo>
                <a:cubicBezTo>
                  <a:pt x="34" y="67"/>
                  <a:pt x="35" y="67"/>
                  <a:pt x="35" y="67"/>
                </a:cubicBezTo>
                <a:cubicBezTo>
                  <a:pt x="37" y="66"/>
                  <a:pt x="38" y="65"/>
                  <a:pt x="39" y="64"/>
                </a:cubicBezTo>
                <a:cubicBezTo>
                  <a:pt x="41" y="63"/>
                  <a:pt x="42" y="62"/>
                  <a:pt x="44" y="60"/>
                </a:cubicBezTo>
                <a:cubicBezTo>
                  <a:pt x="45" y="58"/>
                  <a:pt x="47" y="55"/>
                  <a:pt x="47" y="52"/>
                </a:cubicBezTo>
                <a:cubicBezTo>
                  <a:pt x="48" y="51"/>
                  <a:pt x="48" y="49"/>
                  <a:pt x="49" y="48"/>
                </a:cubicBezTo>
                <a:cubicBezTo>
                  <a:pt x="49" y="43"/>
                  <a:pt x="50" y="38"/>
                  <a:pt x="50" y="33"/>
                </a:cubicBezTo>
                <a:cubicBezTo>
                  <a:pt x="50" y="30"/>
                  <a:pt x="49" y="28"/>
                  <a:pt x="49" y="25"/>
                </a:cubicBezTo>
                <a:close/>
              </a:path>
            </a:pathLst>
          </a:custGeom>
          <a:solidFill>
            <a:srgbClr val="90D2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52" name="Freeform 2707"/>
          <p:cNvSpPr>
            <a:spLocks/>
          </p:cNvSpPr>
          <p:nvPr userDrawn="1"/>
        </p:nvSpPr>
        <p:spPr bwMode="auto">
          <a:xfrm>
            <a:off x="6719512" y="4793325"/>
            <a:ext cx="22974" cy="32163"/>
          </a:xfrm>
          <a:custGeom>
            <a:avLst/>
            <a:gdLst>
              <a:gd name="T0" fmla="*/ 32 w 37"/>
              <a:gd name="T1" fmla="*/ 28 h 54"/>
              <a:gd name="T2" fmla="*/ 28 w 37"/>
              <a:gd name="T3" fmla="*/ 20 h 54"/>
              <a:gd name="T4" fmla="*/ 24 w 37"/>
              <a:gd name="T5" fmla="*/ 13 h 54"/>
              <a:gd name="T6" fmla="*/ 22 w 37"/>
              <a:gd name="T7" fmla="*/ 9 h 54"/>
              <a:gd name="T8" fmla="*/ 14 w 37"/>
              <a:gd name="T9" fmla="*/ 2 h 54"/>
              <a:gd name="T10" fmla="*/ 8 w 37"/>
              <a:gd name="T11" fmla="*/ 1 h 54"/>
              <a:gd name="T12" fmla="*/ 3 w 37"/>
              <a:gd name="T13" fmla="*/ 5 h 54"/>
              <a:gd name="T14" fmla="*/ 0 w 37"/>
              <a:gd name="T15" fmla="*/ 13 h 54"/>
              <a:gd name="T16" fmla="*/ 0 w 37"/>
              <a:gd name="T17" fmla="*/ 18 h 54"/>
              <a:gd name="T18" fmla="*/ 1 w 37"/>
              <a:gd name="T19" fmla="*/ 22 h 54"/>
              <a:gd name="T20" fmla="*/ 5 w 37"/>
              <a:gd name="T21" fmla="*/ 33 h 54"/>
              <a:gd name="T22" fmla="*/ 9 w 37"/>
              <a:gd name="T23" fmla="*/ 41 h 54"/>
              <a:gd name="T24" fmla="*/ 18 w 37"/>
              <a:gd name="T25" fmla="*/ 52 h 54"/>
              <a:gd name="T26" fmla="*/ 25 w 37"/>
              <a:gd name="T27" fmla="*/ 54 h 54"/>
              <a:gd name="T28" fmla="*/ 31 w 37"/>
              <a:gd name="T29" fmla="*/ 52 h 54"/>
              <a:gd name="T30" fmla="*/ 37 w 37"/>
              <a:gd name="T31" fmla="*/ 41 h 54"/>
              <a:gd name="T32" fmla="*/ 32 w 37"/>
              <a:gd name="T33" fmla="*/ 2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54">
                <a:moveTo>
                  <a:pt x="32" y="28"/>
                </a:moveTo>
                <a:cubicBezTo>
                  <a:pt x="31" y="25"/>
                  <a:pt x="30" y="23"/>
                  <a:pt x="28" y="20"/>
                </a:cubicBezTo>
                <a:cubicBezTo>
                  <a:pt x="27" y="18"/>
                  <a:pt x="26" y="15"/>
                  <a:pt x="24" y="13"/>
                </a:cubicBezTo>
                <a:cubicBezTo>
                  <a:pt x="24" y="12"/>
                  <a:pt x="23" y="10"/>
                  <a:pt x="22" y="9"/>
                </a:cubicBezTo>
                <a:cubicBezTo>
                  <a:pt x="20" y="5"/>
                  <a:pt x="18" y="3"/>
                  <a:pt x="14" y="2"/>
                </a:cubicBezTo>
                <a:cubicBezTo>
                  <a:pt x="12" y="1"/>
                  <a:pt x="10" y="0"/>
                  <a:pt x="8" y="1"/>
                </a:cubicBezTo>
                <a:cubicBezTo>
                  <a:pt x="6" y="2"/>
                  <a:pt x="4" y="3"/>
                  <a:pt x="3" y="5"/>
                </a:cubicBezTo>
                <a:cubicBezTo>
                  <a:pt x="1" y="7"/>
                  <a:pt x="0" y="10"/>
                  <a:pt x="0" y="13"/>
                </a:cubicBezTo>
                <a:cubicBezTo>
                  <a:pt x="0" y="14"/>
                  <a:pt x="0" y="16"/>
                  <a:pt x="0" y="18"/>
                </a:cubicBezTo>
                <a:cubicBezTo>
                  <a:pt x="1" y="19"/>
                  <a:pt x="1" y="20"/>
                  <a:pt x="1" y="22"/>
                </a:cubicBezTo>
                <a:cubicBezTo>
                  <a:pt x="2" y="26"/>
                  <a:pt x="4" y="29"/>
                  <a:pt x="5" y="33"/>
                </a:cubicBezTo>
                <a:cubicBezTo>
                  <a:pt x="6" y="36"/>
                  <a:pt x="8" y="39"/>
                  <a:pt x="9" y="41"/>
                </a:cubicBezTo>
                <a:cubicBezTo>
                  <a:pt x="11" y="45"/>
                  <a:pt x="14" y="50"/>
                  <a:pt x="18" y="52"/>
                </a:cubicBezTo>
                <a:cubicBezTo>
                  <a:pt x="20" y="53"/>
                  <a:pt x="22" y="54"/>
                  <a:pt x="25" y="54"/>
                </a:cubicBezTo>
                <a:cubicBezTo>
                  <a:pt x="27" y="54"/>
                  <a:pt x="29" y="53"/>
                  <a:pt x="31" y="52"/>
                </a:cubicBezTo>
                <a:cubicBezTo>
                  <a:pt x="35" y="50"/>
                  <a:pt x="37" y="46"/>
                  <a:pt x="37" y="41"/>
                </a:cubicBezTo>
                <a:cubicBezTo>
                  <a:pt x="37" y="36"/>
                  <a:pt x="35" y="32"/>
                  <a:pt x="32" y="28"/>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53" name="Freeform 2708"/>
          <p:cNvSpPr>
            <a:spLocks/>
          </p:cNvSpPr>
          <p:nvPr userDrawn="1"/>
        </p:nvSpPr>
        <p:spPr bwMode="auto">
          <a:xfrm>
            <a:off x="6780775" y="4782605"/>
            <a:ext cx="30631" cy="36757"/>
          </a:xfrm>
          <a:custGeom>
            <a:avLst/>
            <a:gdLst>
              <a:gd name="T0" fmla="*/ 44 w 52"/>
              <a:gd name="T1" fmla="*/ 34 h 63"/>
              <a:gd name="T2" fmla="*/ 34 w 52"/>
              <a:gd name="T3" fmla="*/ 22 h 63"/>
              <a:gd name="T4" fmla="*/ 25 w 52"/>
              <a:gd name="T5" fmla="*/ 12 h 63"/>
              <a:gd name="T6" fmla="*/ 21 w 52"/>
              <a:gd name="T7" fmla="*/ 7 h 63"/>
              <a:gd name="T8" fmla="*/ 15 w 52"/>
              <a:gd name="T9" fmla="*/ 3 h 63"/>
              <a:gd name="T10" fmla="*/ 5 w 52"/>
              <a:gd name="T11" fmla="*/ 2 h 63"/>
              <a:gd name="T12" fmla="*/ 1 w 52"/>
              <a:gd name="T13" fmla="*/ 12 h 63"/>
              <a:gd name="T14" fmla="*/ 1 w 52"/>
              <a:gd name="T15" fmla="*/ 12 h 63"/>
              <a:gd name="T16" fmla="*/ 7 w 52"/>
              <a:gd name="T17" fmla="*/ 26 h 63"/>
              <a:gd name="T18" fmla="*/ 13 w 52"/>
              <a:gd name="T19" fmla="*/ 38 h 63"/>
              <a:gd name="T20" fmla="*/ 20 w 52"/>
              <a:gd name="T21" fmla="*/ 49 h 63"/>
              <a:gd name="T22" fmla="*/ 24 w 52"/>
              <a:gd name="T23" fmla="*/ 55 h 63"/>
              <a:gd name="T24" fmla="*/ 38 w 52"/>
              <a:gd name="T25" fmla="*/ 63 h 63"/>
              <a:gd name="T26" fmla="*/ 50 w 52"/>
              <a:gd name="T27" fmla="*/ 54 h 63"/>
              <a:gd name="T28" fmla="*/ 44 w 52"/>
              <a:gd name="T29" fmla="*/ 3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63">
                <a:moveTo>
                  <a:pt x="44" y="34"/>
                </a:moveTo>
                <a:cubicBezTo>
                  <a:pt x="41" y="30"/>
                  <a:pt x="37" y="26"/>
                  <a:pt x="34" y="22"/>
                </a:cubicBezTo>
                <a:cubicBezTo>
                  <a:pt x="31" y="18"/>
                  <a:pt x="28" y="15"/>
                  <a:pt x="25" y="12"/>
                </a:cubicBezTo>
                <a:cubicBezTo>
                  <a:pt x="24" y="11"/>
                  <a:pt x="22" y="9"/>
                  <a:pt x="21" y="7"/>
                </a:cubicBezTo>
                <a:cubicBezTo>
                  <a:pt x="19" y="6"/>
                  <a:pt x="17" y="4"/>
                  <a:pt x="15" y="3"/>
                </a:cubicBezTo>
                <a:cubicBezTo>
                  <a:pt x="12" y="1"/>
                  <a:pt x="8" y="0"/>
                  <a:pt x="5" y="2"/>
                </a:cubicBezTo>
                <a:cubicBezTo>
                  <a:pt x="2" y="4"/>
                  <a:pt x="0" y="8"/>
                  <a:pt x="1" y="12"/>
                </a:cubicBezTo>
                <a:cubicBezTo>
                  <a:pt x="1" y="12"/>
                  <a:pt x="1" y="12"/>
                  <a:pt x="1" y="12"/>
                </a:cubicBezTo>
                <a:cubicBezTo>
                  <a:pt x="2" y="17"/>
                  <a:pt x="5" y="22"/>
                  <a:pt x="7" y="26"/>
                </a:cubicBezTo>
                <a:cubicBezTo>
                  <a:pt x="9" y="30"/>
                  <a:pt x="11" y="34"/>
                  <a:pt x="13" y="38"/>
                </a:cubicBezTo>
                <a:cubicBezTo>
                  <a:pt x="15" y="42"/>
                  <a:pt x="17" y="46"/>
                  <a:pt x="20" y="49"/>
                </a:cubicBezTo>
                <a:cubicBezTo>
                  <a:pt x="21" y="51"/>
                  <a:pt x="22" y="53"/>
                  <a:pt x="24" y="55"/>
                </a:cubicBezTo>
                <a:cubicBezTo>
                  <a:pt x="27" y="60"/>
                  <a:pt x="32" y="63"/>
                  <a:pt x="38" y="63"/>
                </a:cubicBezTo>
                <a:cubicBezTo>
                  <a:pt x="43" y="63"/>
                  <a:pt x="48" y="59"/>
                  <a:pt x="50" y="54"/>
                </a:cubicBezTo>
                <a:cubicBezTo>
                  <a:pt x="52" y="46"/>
                  <a:pt x="48" y="40"/>
                  <a:pt x="44" y="34"/>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54" name="Freeform 2709"/>
          <p:cNvSpPr>
            <a:spLocks/>
          </p:cNvSpPr>
          <p:nvPr userDrawn="1"/>
        </p:nvSpPr>
        <p:spPr bwMode="auto">
          <a:xfrm>
            <a:off x="6823658" y="4722873"/>
            <a:ext cx="32163" cy="35226"/>
          </a:xfrm>
          <a:custGeom>
            <a:avLst/>
            <a:gdLst>
              <a:gd name="T0" fmla="*/ 53 w 54"/>
              <a:gd name="T1" fmla="*/ 50 h 59"/>
              <a:gd name="T2" fmla="*/ 52 w 54"/>
              <a:gd name="T3" fmla="*/ 48 h 59"/>
              <a:gd name="T4" fmla="*/ 52 w 54"/>
              <a:gd name="T5" fmla="*/ 48 h 59"/>
              <a:gd name="T6" fmla="*/ 51 w 54"/>
              <a:gd name="T7" fmla="*/ 46 h 59"/>
              <a:gd name="T8" fmla="*/ 50 w 54"/>
              <a:gd name="T9" fmla="*/ 43 h 59"/>
              <a:gd name="T10" fmla="*/ 49 w 54"/>
              <a:gd name="T11" fmla="*/ 42 h 59"/>
              <a:gd name="T12" fmla="*/ 49 w 54"/>
              <a:gd name="T13" fmla="*/ 41 h 59"/>
              <a:gd name="T14" fmla="*/ 48 w 54"/>
              <a:gd name="T15" fmla="*/ 41 h 59"/>
              <a:gd name="T16" fmla="*/ 44 w 54"/>
              <a:gd name="T17" fmla="*/ 35 h 59"/>
              <a:gd name="T18" fmla="*/ 33 w 54"/>
              <a:gd name="T19" fmla="*/ 25 h 59"/>
              <a:gd name="T20" fmla="*/ 31 w 54"/>
              <a:gd name="T21" fmla="*/ 22 h 59"/>
              <a:gd name="T22" fmla="*/ 29 w 54"/>
              <a:gd name="T23" fmla="*/ 21 h 59"/>
              <a:gd name="T24" fmla="*/ 29 w 54"/>
              <a:gd name="T25" fmla="*/ 21 h 59"/>
              <a:gd name="T26" fmla="*/ 29 w 54"/>
              <a:gd name="T27" fmla="*/ 21 h 59"/>
              <a:gd name="T28" fmla="*/ 26 w 54"/>
              <a:gd name="T29" fmla="*/ 17 h 59"/>
              <a:gd name="T30" fmla="*/ 25 w 54"/>
              <a:gd name="T31" fmla="*/ 15 h 59"/>
              <a:gd name="T32" fmla="*/ 21 w 54"/>
              <a:gd name="T33" fmla="*/ 11 h 59"/>
              <a:gd name="T34" fmla="*/ 19 w 54"/>
              <a:gd name="T35" fmla="*/ 8 h 59"/>
              <a:gd name="T36" fmla="*/ 19 w 54"/>
              <a:gd name="T37" fmla="*/ 8 h 59"/>
              <a:gd name="T38" fmla="*/ 18 w 54"/>
              <a:gd name="T39" fmla="*/ 6 h 59"/>
              <a:gd name="T40" fmla="*/ 13 w 54"/>
              <a:gd name="T41" fmla="*/ 3 h 59"/>
              <a:gd name="T42" fmla="*/ 6 w 54"/>
              <a:gd name="T43" fmla="*/ 2 h 59"/>
              <a:gd name="T44" fmla="*/ 3 w 54"/>
              <a:gd name="T45" fmla="*/ 6 h 59"/>
              <a:gd name="T46" fmla="*/ 3 w 54"/>
              <a:gd name="T47" fmla="*/ 7 h 59"/>
              <a:gd name="T48" fmla="*/ 5 w 54"/>
              <a:gd name="T49" fmla="*/ 27 h 59"/>
              <a:gd name="T50" fmla="*/ 15 w 54"/>
              <a:gd name="T51" fmla="*/ 42 h 59"/>
              <a:gd name="T52" fmla="*/ 29 w 54"/>
              <a:gd name="T53" fmla="*/ 55 h 59"/>
              <a:gd name="T54" fmla="*/ 34 w 54"/>
              <a:gd name="T55" fmla="*/ 58 h 59"/>
              <a:gd name="T56" fmla="*/ 36 w 54"/>
              <a:gd name="T57" fmla="*/ 58 h 59"/>
              <a:gd name="T58" fmla="*/ 36 w 54"/>
              <a:gd name="T59" fmla="*/ 58 h 59"/>
              <a:gd name="T60" fmla="*/ 39 w 54"/>
              <a:gd name="T61" fmla="*/ 58 h 59"/>
              <a:gd name="T62" fmla="*/ 39 w 54"/>
              <a:gd name="T63" fmla="*/ 58 h 59"/>
              <a:gd name="T64" fmla="*/ 41 w 54"/>
              <a:gd name="T65" fmla="*/ 58 h 59"/>
              <a:gd name="T66" fmla="*/ 42 w 54"/>
              <a:gd name="T67" fmla="*/ 59 h 59"/>
              <a:gd name="T68" fmla="*/ 44 w 54"/>
              <a:gd name="T69" fmla="*/ 58 h 59"/>
              <a:gd name="T70" fmla="*/ 46 w 54"/>
              <a:gd name="T71" fmla="*/ 58 h 59"/>
              <a:gd name="T72" fmla="*/ 45 w 54"/>
              <a:gd name="T73" fmla="*/ 58 h 59"/>
              <a:gd name="T74" fmla="*/ 48 w 54"/>
              <a:gd name="T75" fmla="*/ 58 h 59"/>
              <a:gd name="T76" fmla="*/ 53 w 54"/>
              <a:gd name="T77" fmla="*/ 5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4" h="59">
                <a:moveTo>
                  <a:pt x="53" y="50"/>
                </a:moveTo>
                <a:cubicBezTo>
                  <a:pt x="52" y="49"/>
                  <a:pt x="52" y="49"/>
                  <a:pt x="52" y="48"/>
                </a:cubicBezTo>
                <a:cubicBezTo>
                  <a:pt x="52" y="48"/>
                  <a:pt x="52" y="48"/>
                  <a:pt x="52" y="48"/>
                </a:cubicBezTo>
                <a:cubicBezTo>
                  <a:pt x="52" y="47"/>
                  <a:pt x="51" y="47"/>
                  <a:pt x="51" y="46"/>
                </a:cubicBezTo>
                <a:cubicBezTo>
                  <a:pt x="51" y="45"/>
                  <a:pt x="50" y="44"/>
                  <a:pt x="50" y="43"/>
                </a:cubicBezTo>
                <a:cubicBezTo>
                  <a:pt x="49" y="43"/>
                  <a:pt x="49" y="42"/>
                  <a:pt x="49" y="42"/>
                </a:cubicBezTo>
                <a:cubicBezTo>
                  <a:pt x="48" y="41"/>
                  <a:pt x="48" y="41"/>
                  <a:pt x="49" y="41"/>
                </a:cubicBezTo>
                <a:cubicBezTo>
                  <a:pt x="48" y="41"/>
                  <a:pt x="48" y="41"/>
                  <a:pt x="48" y="41"/>
                </a:cubicBezTo>
                <a:cubicBezTo>
                  <a:pt x="47" y="39"/>
                  <a:pt x="46" y="37"/>
                  <a:pt x="44" y="35"/>
                </a:cubicBezTo>
                <a:cubicBezTo>
                  <a:pt x="40" y="32"/>
                  <a:pt x="36" y="29"/>
                  <a:pt x="33" y="25"/>
                </a:cubicBezTo>
                <a:cubicBezTo>
                  <a:pt x="32" y="24"/>
                  <a:pt x="31" y="23"/>
                  <a:pt x="31" y="22"/>
                </a:cubicBezTo>
                <a:cubicBezTo>
                  <a:pt x="30" y="22"/>
                  <a:pt x="30" y="21"/>
                  <a:pt x="29" y="21"/>
                </a:cubicBezTo>
                <a:cubicBezTo>
                  <a:pt x="29" y="21"/>
                  <a:pt x="29" y="21"/>
                  <a:pt x="29" y="21"/>
                </a:cubicBezTo>
                <a:cubicBezTo>
                  <a:pt x="29" y="21"/>
                  <a:pt x="29" y="21"/>
                  <a:pt x="29" y="21"/>
                </a:cubicBezTo>
                <a:cubicBezTo>
                  <a:pt x="28" y="19"/>
                  <a:pt x="27" y="18"/>
                  <a:pt x="26" y="17"/>
                </a:cubicBezTo>
                <a:cubicBezTo>
                  <a:pt x="26" y="16"/>
                  <a:pt x="25" y="16"/>
                  <a:pt x="25" y="15"/>
                </a:cubicBezTo>
                <a:cubicBezTo>
                  <a:pt x="24" y="14"/>
                  <a:pt x="23" y="12"/>
                  <a:pt x="21" y="11"/>
                </a:cubicBezTo>
                <a:cubicBezTo>
                  <a:pt x="21" y="10"/>
                  <a:pt x="20" y="9"/>
                  <a:pt x="19" y="8"/>
                </a:cubicBezTo>
                <a:cubicBezTo>
                  <a:pt x="19" y="8"/>
                  <a:pt x="19" y="8"/>
                  <a:pt x="19" y="8"/>
                </a:cubicBezTo>
                <a:cubicBezTo>
                  <a:pt x="19" y="7"/>
                  <a:pt x="18" y="6"/>
                  <a:pt x="18" y="6"/>
                </a:cubicBezTo>
                <a:cubicBezTo>
                  <a:pt x="16" y="4"/>
                  <a:pt x="15" y="3"/>
                  <a:pt x="13" y="3"/>
                </a:cubicBezTo>
                <a:cubicBezTo>
                  <a:pt x="11" y="1"/>
                  <a:pt x="8" y="0"/>
                  <a:pt x="6" y="2"/>
                </a:cubicBezTo>
                <a:cubicBezTo>
                  <a:pt x="5" y="3"/>
                  <a:pt x="3" y="4"/>
                  <a:pt x="3" y="6"/>
                </a:cubicBezTo>
                <a:cubicBezTo>
                  <a:pt x="3" y="6"/>
                  <a:pt x="3" y="6"/>
                  <a:pt x="3" y="7"/>
                </a:cubicBezTo>
                <a:cubicBezTo>
                  <a:pt x="0" y="12"/>
                  <a:pt x="3" y="21"/>
                  <a:pt x="5" y="27"/>
                </a:cubicBezTo>
                <a:cubicBezTo>
                  <a:pt x="8" y="32"/>
                  <a:pt x="11" y="37"/>
                  <a:pt x="15" y="42"/>
                </a:cubicBezTo>
                <a:cubicBezTo>
                  <a:pt x="19" y="47"/>
                  <a:pt x="24" y="51"/>
                  <a:pt x="29" y="55"/>
                </a:cubicBezTo>
                <a:cubicBezTo>
                  <a:pt x="31" y="56"/>
                  <a:pt x="32" y="57"/>
                  <a:pt x="34" y="58"/>
                </a:cubicBezTo>
                <a:cubicBezTo>
                  <a:pt x="35" y="58"/>
                  <a:pt x="35" y="58"/>
                  <a:pt x="36" y="58"/>
                </a:cubicBezTo>
                <a:cubicBezTo>
                  <a:pt x="36" y="58"/>
                  <a:pt x="36" y="58"/>
                  <a:pt x="36" y="58"/>
                </a:cubicBezTo>
                <a:cubicBezTo>
                  <a:pt x="37" y="58"/>
                  <a:pt x="38" y="58"/>
                  <a:pt x="39" y="58"/>
                </a:cubicBezTo>
                <a:cubicBezTo>
                  <a:pt x="40" y="58"/>
                  <a:pt x="40" y="58"/>
                  <a:pt x="39" y="58"/>
                </a:cubicBezTo>
                <a:cubicBezTo>
                  <a:pt x="37" y="58"/>
                  <a:pt x="38" y="58"/>
                  <a:pt x="41" y="58"/>
                </a:cubicBezTo>
                <a:cubicBezTo>
                  <a:pt x="41" y="58"/>
                  <a:pt x="41" y="58"/>
                  <a:pt x="42" y="59"/>
                </a:cubicBezTo>
                <a:cubicBezTo>
                  <a:pt x="42" y="59"/>
                  <a:pt x="43" y="58"/>
                  <a:pt x="44" y="58"/>
                </a:cubicBezTo>
                <a:cubicBezTo>
                  <a:pt x="42" y="59"/>
                  <a:pt x="45" y="58"/>
                  <a:pt x="46" y="58"/>
                </a:cubicBezTo>
                <a:cubicBezTo>
                  <a:pt x="46" y="58"/>
                  <a:pt x="46" y="58"/>
                  <a:pt x="45" y="58"/>
                </a:cubicBezTo>
                <a:cubicBezTo>
                  <a:pt x="46" y="58"/>
                  <a:pt x="47" y="58"/>
                  <a:pt x="48" y="58"/>
                </a:cubicBezTo>
                <a:cubicBezTo>
                  <a:pt x="51" y="57"/>
                  <a:pt x="54" y="53"/>
                  <a:pt x="53" y="50"/>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55" name="Rectangle 2710"/>
          <p:cNvSpPr>
            <a:spLocks noChangeArrowheads="1"/>
          </p:cNvSpPr>
          <p:nvPr userDrawn="1"/>
        </p:nvSpPr>
        <p:spPr bwMode="auto">
          <a:xfrm>
            <a:off x="6851226" y="4758099"/>
            <a:ext cx="1532" cy="1532"/>
          </a:xfrm>
          <a:prstGeom prst="rect">
            <a:avLst/>
          </a:prstGeom>
          <a:solidFill>
            <a:srgbClr val="4CBF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56" name="Freeform 2711"/>
          <p:cNvSpPr>
            <a:spLocks/>
          </p:cNvSpPr>
          <p:nvPr userDrawn="1"/>
        </p:nvSpPr>
        <p:spPr bwMode="auto">
          <a:xfrm>
            <a:off x="6903299" y="4738189"/>
            <a:ext cx="29100" cy="32163"/>
          </a:xfrm>
          <a:custGeom>
            <a:avLst/>
            <a:gdLst>
              <a:gd name="T0" fmla="*/ 48 w 49"/>
              <a:gd name="T1" fmla="*/ 38 h 54"/>
              <a:gd name="T2" fmla="*/ 46 w 49"/>
              <a:gd name="T3" fmla="*/ 34 h 54"/>
              <a:gd name="T4" fmla="*/ 38 w 49"/>
              <a:gd name="T5" fmla="*/ 24 h 54"/>
              <a:gd name="T6" fmla="*/ 31 w 49"/>
              <a:gd name="T7" fmla="*/ 17 h 54"/>
              <a:gd name="T8" fmla="*/ 24 w 49"/>
              <a:gd name="T9" fmla="*/ 10 h 54"/>
              <a:gd name="T10" fmla="*/ 20 w 49"/>
              <a:gd name="T11" fmla="*/ 6 h 54"/>
              <a:gd name="T12" fmla="*/ 16 w 49"/>
              <a:gd name="T13" fmla="*/ 3 h 54"/>
              <a:gd name="T14" fmla="*/ 13 w 49"/>
              <a:gd name="T15" fmla="*/ 2 h 54"/>
              <a:gd name="T16" fmla="*/ 14 w 49"/>
              <a:gd name="T17" fmla="*/ 2 h 54"/>
              <a:gd name="T18" fmla="*/ 4 w 49"/>
              <a:gd name="T19" fmla="*/ 3 h 54"/>
              <a:gd name="T20" fmla="*/ 1 w 49"/>
              <a:gd name="T21" fmla="*/ 12 h 54"/>
              <a:gd name="T22" fmla="*/ 1 w 49"/>
              <a:gd name="T23" fmla="*/ 12 h 54"/>
              <a:gd name="T24" fmla="*/ 1 w 49"/>
              <a:gd name="T25" fmla="*/ 15 h 54"/>
              <a:gd name="T26" fmla="*/ 2 w 49"/>
              <a:gd name="T27" fmla="*/ 17 h 54"/>
              <a:gd name="T28" fmla="*/ 5 w 49"/>
              <a:gd name="T29" fmla="*/ 24 h 54"/>
              <a:gd name="T30" fmla="*/ 12 w 49"/>
              <a:gd name="T31" fmla="*/ 34 h 54"/>
              <a:gd name="T32" fmla="*/ 19 w 49"/>
              <a:gd name="T33" fmla="*/ 43 h 54"/>
              <a:gd name="T34" fmla="*/ 31 w 49"/>
              <a:gd name="T35" fmla="*/ 52 h 54"/>
              <a:gd name="T36" fmla="*/ 41 w 49"/>
              <a:gd name="T37" fmla="*/ 53 h 54"/>
              <a:gd name="T38" fmla="*/ 49 w 49"/>
              <a:gd name="T39" fmla="*/ 46 h 54"/>
              <a:gd name="T40" fmla="*/ 48 w 49"/>
              <a:gd name="T41" fmla="*/ 3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54">
                <a:moveTo>
                  <a:pt x="48" y="38"/>
                </a:moveTo>
                <a:cubicBezTo>
                  <a:pt x="48" y="37"/>
                  <a:pt x="47" y="35"/>
                  <a:pt x="46" y="34"/>
                </a:cubicBezTo>
                <a:cubicBezTo>
                  <a:pt x="44" y="30"/>
                  <a:pt x="41" y="27"/>
                  <a:pt x="38" y="24"/>
                </a:cubicBezTo>
                <a:cubicBezTo>
                  <a:pt x="36" y="22"/>
                  <a:pt x="33" y="20"/>
                  <a:pt x="31" y="17"/>
                </a:cubicBezTo>
                <a:cubicBezTo>
                  <a:pt x="28" y="14"/>
                  <a:pt x="26" y="12"/>
                  <a:pt x="24" y="10"/>
                </a:cubicBezTo>
                <a:cubicBezTo>
                  <a:pt x="22" y="8"/>
                  <a:pt x="21" y="7"/>
                  <a:pt x="20" y="6"/>
                </a:cubicBezTo>
                <a:cubicBezTo>
                  <a:pt x="19" y="5"/>
                  <a:pt x="18" y="4"/>
                  <a:pt x="16" y="3"/>
                </a:cubicBezTo>
                <a:cubicBezTo>
                  <a:pt x="15" y="3"/>
                  <a:pt x="15" y="2"/>
                  <a:pt x="13" y="2"/>
                </a:cubicBezTo>
                <a:cubicBezTo>
                  <a:pt x="15" y="3"/>
                  <a:pt x="15" y="3"/>
                  <a:pt x="14" y="2"/>
                </a:cubicBezTo>
                <a:cubicBezTo>
                  <a:pt x="11" y="0"/>
                  <a:pt x="7" y="1"/>
                  <a:pt x="4" y="3"/>
                </a:cubicBezTo>
                <a:cubicBezTo>
                  <a:pt x="1" y="5"/>
                  <a:pt x="0" y="9"/>
                  <a:pt x="1" y="12"/>
                </a:cubicBezTo>
                <a:cubicBezTo>
                  <a:pt x="1" y="13"/>
                  <a:pt x="1" y="13"/>
                  <a:pt x="1" y="12"/>
                </a:cubicBezTo>
                <a:cubicBezTo>
                  <a:pt x="1" y="13"/>
                  <a:pt x="1" y="14"/>
                  <a:pt x="1" y="15"/>
                </a:cubicBezTo>
                <a:cubicBezTo>
                  <a:pt x="2" y="16"/>
                  <a:pt x="2" y="16"/>
                  <a:pt x="2" y="17"/>
                </a:cubicBezTo>
                <a:cubicBezTo>
                  <a:pt x="3" y="19"/>
                  <a:pt x="4" y="22"/>
                  <a:pt x="5" y="24"/>
                </a:cubicBezTo>
                <a:cubicBezTo>
                  <a:pt x="7" y="27"/>
                  <a:pt x="9" y="31"/>
                  <a:pt x="12" y="34"/>
                </a:cubicBezTo>
                <a:cubicBezTo>
                  <a:pt x="14" y="37"/>
                  <a:pt x="17" y="40"/>
                  <a:pt x="19" y="43"/>
                </a:cubicBezTo>
                <a:cubicBezTo>
                  <a:pt x="22" y="46"/>
                  <a:pt x="26" y="51"/>
                  <a:pt x="31" y="52"/>
                </a:cubicBezTo>
                <a:cubicBezTo>
                  <a:pt x="34" y="54"/>
                  <a:pt x="37" y="54"/>
                  <a:pt x="41" y="53"/>
                </a:cubicBezTo>
                <a:cubicBezTo>
                  <a:pt x="44" y="52"/>
                  <a:pt x="48" y="49"/>
                  <a:pt x="49" y="46"/>
                </a:cubicBezTo>
                <a:cubicBezTo>
                  <a:pt x="49" y="43"/>
                  <a:pt x="49" y="41"/>
                  <a:pt x="48" y="38"/>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57" name="Freeform 2712"/>
          <p:cNvSpPr>
            <a:spLocks/>
          </p:cNvSpPr>
          <p:nvPr userDrawn="1"/>
        </p:nvSpPr>
        <p:spPr bwMode="auto">
          <a:xfrm>
            <a:off x="6915550" y="4669269"/>
            <a:ext cx="0" cy="0"/>
          </a:xfrm>
          <a:custGeom>
            <a:avLst/>
            <a:gdLst>
              <a:gd name="T0" fmla="*/ 0 w 1"/>
              <a:gd name="T1" fmla="*/ 0 h 1"/>
              <a:gd name="T2" fmla="*/ 0 w 1"/>
              <a:gd name="T3" fmla="*/ 0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0"/>
                </a:cubicBezTo>
                <a:cubicBezTo>
                  <a:pt x="0" y="0"/>
                  <a:pt x="0" y="0"/>
                  <a:pt x="0" y="0"/>
                </a:cubicBezTo>
                <a:cubicBezTo>
                  <a:pt x="0" y="1"/>
                  <a:pt x="1" y="1"/>
                  <a:pt x="0" y="0"/>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58" name="Freeform 2713"/>
          <p:cNvSpPr>
            <a:spLocks/>
          </p:cNvSpPr>
          <p:nvPr userDrawn="1"/>
        </p:nvSpPr>
        <p:spPr bwMode="auto">
          <a:xfrm>
            <a:off x="6914020" y="4661611"/>
            <a:ext cx="32163" cy="35226"/>
          </a:xfrm>
          <a:custGeom>
            <a:avLst/>
            <a:gdLst>
              <a:gd name="T0" fmla="*/ 53 w 55"/>
              <a:gd name="T1" fmla="*/ 40 h 61"/>
              <a:gd name="T2" fmla="*/ 51 w 55"/>
              <a:gd name="T3" fmla="*/ 37 h 61"/>
              <a:gd name="T4" fmla="*/ 48 w 55"/>
              <a:gd name="T5" fmla="*/ 32 h 61"/>
              <a:gd name="T6" fmla="*/ 39 w 55"/>
              <a:gd name="T7" fmla="*/ 20 h 61"/>
              <a:gd name="T8" fmla="*/ 30 w 55"/>
              <a:gd name="T9" fmla="*/ 11 h 61"/>
              <a:gd name="T10" fmla="*/ 17 w 55"/>
              <a:gd name="T11" fmla="*/ 3 h 61"/>
              <a:gd name="T12" fmla="*/ 14 w 55"/>
              <a:gd name="T13" fmla="*/ 2 h 61"/>
              <a:gd name="T14" fmla="*/ 11 w 55"/>
              <a:gd name="T15" fmla="*/ 1 h 61"/>
              <a:gd name="T16" fmla="*/ 13 w 55"/>
              <a:gd name="T17" fmla="*/ 2 h 61"/>
              <a:gd name="T18" fmla="*/ 11 w 55"/>
              <a:gd name="T19" fmla="*/ 1 h 61"/>
              <a:gd name="T20" fmla="*/ 2 w 55"/>
              <a:gd name="T21" fmla="*/ 5 h 61"/>
              <a:gd name="T22" fmla="*/ 3 w 55"/>
              <a:gd name="T23" fmla="*/ 14 h 61"/>
              <a:gd name="T24" fmla="*/ 3 w 55"/>
              <a:gd name="T25" fmla="*/ 13 h 61"/>
              <a:gd name="T26" fmla="*/ 4 w 55"/>
              <a:gd name="T27" fmla="*/ 16 h 61"/>
              <a:gd name="T28" fmla="*/ 5 w 55"/>
              <a:gd name="T29" fmla="*/ 17 h 61"/>
              <a:gd name="T30" fmla="*/ 13 w 55"/>
              <a:gd name="T31" fmla="*/ 27 h 61"/>
              <a:gd name="T32" fmla="*/ 15 w 55"/>
              <a:gd name="T33" fmla="*/ 29 h 61"/>
              <a:gd name="T34" fmla="*/ 15 w 55"/>
              <a:gd name="T35" fmla="*/ 29 h 61"/>
              <a:gd name="T36" fmla="*/ 16 w 55"/>
              <a:gd name="T37" fmla="*/ 31 h 61"/>
              <a:gd name="T38" fmla="*/ 18 w 55"/>
              <a:gd name="T39" fmla="*/ 33 h 61"/>
              <a:gd name="T40" fmla="*/ 25 w 55"/>
              <a:gd name="T41" fmla="*/ 44 h 61"/>
              <a:gd name="T42" fmla="*/ 36 w 55"/>
              <a:gd name="T43" fmla="*/ 58 h 61"/>
              <a:gd name="T44" fmla="*/ 47 w 55"/>
              <a:gd name="T45" fmla="*/ 59 h 61"/>
              <a:gd name="T46" fmla="*/ 54 w 55"/>
              <a:gd name="T47" fmla="*/ 51 h 61"/>
              <a:gd name="T48" fmla="*/ 53 w 55"/>
              <a:gd name="T49" fmla="*/ 4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61">
                <a:moveTo>
                  <a:pt x="53" y="40"/>
                </a:moveTo>
                <a:cubicBezTo>
                  <a:pt x="52" y="39"/>
                  <a:pt x="52" y="38"/>
                  <a:pt x="51" y="37"/>
                </a:cubicBezTo>
                <a:cubicBezTo>
                  <a:pt x="50" y="35"/>
                  <a:pt x="49" y="34"/>
                  <a:pt x="48" y="32"/>
                </a:cubicBezTo>
                <a:cubicBezTo>
                  <a:pt x="46" y="27"/>
                  <a:pt x="43" y="23"/>
                  <a:pt x="39" y="20"/>
                </a:cubicBezTo>
                <a:cubicBezTo>
                  <a:pt x="36" y="16"/>
                  <a:pt x="33" y="14"/>
                  <a:pt x="30" y="11"/>
                </a:cubicBezTo>
                <a:cubicBezTo>
                  <a:pt x="26" y="8"/>
                  <a:pt x="22" y="4"/>
                  <a:pt x="17" y="3"/>
                </a:cubicBezTo>
                <a:cubicBezTo>
                  <a:pt x="16" y="3"/>
                  <a:pt x="15" y="2"/>
                  <a:pt x="14" y="2"/>
                </a:cubicBezTo>
                <a:cubicBezTo>
                  <a:pt x="13" y="2"/>
                  <a:pt x="12" y="2"/>
                  <a:pt x="11" y="1"/>
                </a:cubicBezTo>
                <a:cubicBezTo>
                  <a:pt x="12" y="1"/>
                  <a:pt x="12" y="2"/>
                  <a:pt x="13" y="2"/>
                </a:cubicBezTo>
                <a:cubicBezTo>
                  <a:pt x="12" y="1"/>
                  <a:pt x="11" y="1"/>
                  <a:pt x="11" y="1"/>
                </a:cubicBezTo>
                <a:cubicBezTo>
                  <a:pt x="8" y="0"/>
                  <a:pt x="4" y="2"/>
                  <a:pt x="2" y="5"/>
                </a:cubicBezTo>
                <a:cubicBezTo>
                  <a:pt x="0" y="8"/>
                  <a:pt x="1" y="11"/>
                  <a:pt x="3" y="14"/>
                </a:cubicBezTo>
                <a:cubicBezTo>
                  <a:pt x="3" y="14"/>
                  <a:pt x="3" y="13"/>
                  <a:pt x="3" y="13"/>
                </a:cubicBezTo>
                <a:cubicBezTo>
                  <a:pt x="3" y="14"/>
                  <a:pt x="3" y="15"/>
                  <a:pt x="4" y="16"/>
                </a:cubicBezTo>
                <a:cubicBezTo>
                  <a:pt x="5" y="17"/>
                  <a:pt x="5" y="17"/>
                  <a:pt x="5" y="17"/>
                </a:cubicBezTo>
                <a:cubicBezTo>
                  <a:pt x="7" y="21"/>
                  <a:pt x="10" y="24"/>
                  <a:pt x="13" y="27"/>
                </a:cubicBezTo>
                <a:cubicBezTo>
                  <a:pt x="13" y="27"/>
                  <a:pt x="14" y="28"/>
                  <a:pt x="15" y="29"/>
                </a:cubicBezTo>
                <a:cubicBezTo>
                  <a:pt x="15" y="29"/>
                  <a:pt x="15" y="29"/>
                  <a:pt x="15" y="29"/>
                </a:cubicBezTo>
                <a:cubicBezTo>
                  <a:pt x="16" y="30"/>
                  <a:pt x="16" y="30"/>
                  <a:pt x="16" y="31"/>
                </a:cubicBezTo>
                <a:cubicBezTo>
                  <a:pt x="17" y="32"/>
                  <a:pt x="17" y="32"/>
                  <a:pt x="18" y="33"/>
                </a:cubicBezTo>
                <a:cubicBezTo>
                  <a:pt x="21" y="36"/>
                  <a:pt x="23" y="40"/>
                  <a:pt x="25" y="44"/>
                </a:cubicBezTo>
                <a:cubicBezTo>
                  <a:pt x="28" y="49"/>
                  <a:pt x="31" y="56"/>
                  <a:pt x="36" y="58"/>
                </a:cubicBezTo>
                <a:cubicBezTo>
                  <a:pt x="40" y="60"/>
                  <a:pt x="43" y="61"/>
                  <a:pt x="47" y="59"/>
                </a:cubicBezTo>
                <a:cubicBezTo>
                  <a:pt x="50" y="58"/>
                  <a:pt x="53" y="55"/>
                  <a:pt x="54" y="51"/>
                </a:cubicBezTo>
                <a:cubicBezTo>
                  <a:pt x="55" y="47"/>
                  <a:pt x="55" y="44"/>
                  <a:pt x="53" y="40"/>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59" name="Freeform 2714"/>
          <p:cNvSpPr>
            <a:spLocks/>
          </p:cNvSpPr>
          <p:nvPr userDrawn="1"/>
        </p:nvSpPr>
        <p:spPr bwMode="auto">
          <a:xfrm>
            <a:off x="6981409" y="4646296"/>
            <a:ext cx="30631" cy="26037"/>
          </a:xfrm>
          <a:custGeom>
            <a:avLst/>
            <a:gdLst>
              <a:gd name="T0" fmla="*/ 50 w 51"/>
              <a:gd name="T1" fmla="*/ 33 h 44"/>
              <a:gd name="T2" fmla="*/ 50 w 51"/>
              <a:gd name="T3" fmla="*/ 32 h 44"/>
              <a:gd name="T4" fmla="*/ 50 w 51"/>
              <a:gd name="T5" fmla="*/ 32 h 44"/>
              <a:gd name="T6" fmla="*/ 49 w 51"/>
              <a:gd name="T7" fmla="*/ 26 h 44"/>
              <a:gd name="T8" fmla="*/ 45 w 51"/>
              <a:gd name="T9" fmla="*/ 20 h 44"/>
              <a:gd name="T10" fmla="*/ 41 w 51"/>
              <a:gd name="T11" fmla="*/ 16 h 44"/>
              <a:gd name="T12" fmla="*/ 30 w 51"/>
              <a:gd name="T13" fmla="*/ 8 h 44"/>
              <a:gd name="T14" fmla="*/ 18 w 51"/>
              <a:gd name="T15" fmla="*/ 2 h 44"/>
              <a:gd name="T16" fmla="*/ 13 w 51"/>
              <a:gd name="T17" fmla="*/ 1 h 44"/>
              <a:gd name="T18" fmla="*/ 14 w 51"/>
              <a:gd name="T19" fmla="*/ 1 h 44"/>
              <a:gd name="T20" fmla="*/ 14 w 51"/>
              <a:gd name="T21" fmla="*/ 1 h 44"/>
              <a:gd name="T22" fmla="*/ 11 w 51"/>
              <a:gd name="T23" fmla="*/ 1 h 44"/>
              <a:gd name="T24" fmla="*/ 1 w 51"/>
              <a:gd name="T25" fmla="*/ 6 h 44"/>
              <a:gd name="T26" fmla="*/ 4 w 51"/>
              <a:gd name="T27" fmla="*/ 16 h 44"/>
              <a:gd name="T28" fmla="*/ 5 w 51"/>
              <a:gd name="T29" fmla="*/ 16 h 44"/>
              <a:gd name="T30" fmla="*/ 8 w 51"/>
              <a:gd name="T31" fmla="*/ 20 h 44"/>
              <a:gd name="T32" fmla="*/ 15 w 51"/>
              <a:gd name="T33" fmla="*/ 27 h 44"/>
              <a:gd name="T34" fmla="*/ 23 w 51"/>
              <a:gd name="T35" fmla="*/ 34 h 44"/>
              <a:gd name="T36" fmla="*/ 27 w 51"/>
              <a:gd name="T37" fmla="*/ 38 h 44"/>
              <a:gd name="T38" fmla="*/ 30 w 51"/>
              <a:gd name="T39" fmla="*/ 41 h 44"/>
              <a:gd name="T40" fmla="*/ 36 w 51"/>
              <a:gd name="T41" fmla="*/ 43 h 44"/>
              <a:gd name="T42" fmla="*/ 39 w 51"/>
              <a:gd name="T43" fmla="*/ 43 h 44"/>
              <a:gd name="T44" fmla="*/ 40 w 51"/>
              <a:gd name="T45" fmla="*/ 44 h 44"/>
              <a:gd name="T46" fmla="*/ 43 w 51"/>
              <a:gd name="T47" fmla="*/ 44 h 44"/>
              <a:gd name="T48" fmla="*/ 47 w 51"/>
              <a:gd name="T49" fmla="*/ 42 h 44"/>
              <a:gd name="T50" fmla="*/ 50 w 51"/>
              <a:gd name="T51"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44">
                <a:moveTo>
                  <a:pt x="50" y="33"/>
                </a:moveTo>
                <a:cubicBezTo>
                  <a:pt x="50" y="33"/>
                  <a:pt x="50" y="33"/>
                  <a:pt x="50" y="32"/>
                </a:cubicBezTo>
                <a:cubicBezTo>
                  <a:pt x="50" y="32"/>
                  <a:pt x="50" y="32"/>
                  <a:pt x="50" y="32"/>
                </a:cubicBezTo>
                <a:cubicBezTo>
                  <a:pt x="50" y="30"/>
                  <a:pt x="50" y="28"/>
                  <a:pt x="49" y="26"/>
                </a:cubicBezTo>
                <a:cubicBezTo>
                  <a:pt x="48" y="24"/>
                  <a:pt x="47" y="22"/>
                  <a:pt x="45" y="20"/>
                </a:cubicBezTo>
                <a:cubicBezTo>
                  <a:pt x="44" y="19"/>
                  <a:pt x="43" y="18"/>
                  <a:pt x="41" y="16"/>
                </a:cubicBezTo>
                <a:cubicBezTo>
                  <a:pt x="38" y="13"/>
                  <a:pt x="34" y="10"/>
                  <a:pt x="30" y="8"/>
                </a:cubicBezTo>
                <a:cubicBezTo>
                  <a:pt x="26" y="5"/>
                  <a:pt x="22" y="4"/>
                  <a:pt x="18" y="2"/>
                </a:cubicBezTo>
                <a:cubicBezTo>
                  <a:pt x="17" y="1"/>
                  <a:pt x="15" y="1"/>
                  <a:pt x="13" y="1"/>
                </a:cubicBezTo>
                <a:cubicBezTo>
                  <a:pt x="13" y="1"/>
                  <a:pt x="13" y="1"/>
                  <a:pt x="14" y="1"/>
                </a:cubicBezTo>
                <a:cubicBezTo>
                  <a:pt x="14" y="1"/>
                  <a:pt x="15" y="1"/>
                  <a:pt x="14" y="1"/>
                </a:cubicBezTo>
                <a:cubicBezTo>
                  <a:pt x="14" y="1"/>
                  <a:pt x="12" y="1"/>
                  <a:pt x="11" y="1"/>
                </a:cubicBezTo>
                <a:cubicBezTo>
                  <a:pt x="7" y="0"/>
                  <a:pt x="3" y="2"/>
                  <a:pt x="1" y="6"/>
                </a:cubicBezTo>
                <a:cubicBezTo>
                  <a:pt x="0" y="9"/>
                  <a:pt x="2" y="13"/>
                  <a:pt x="4" y="16"/>
                </a:cubicBezTo>
                <a:cubicBezTo>
                  <a:pt x="4" y="16"/>
                  <a:pt x="4" y="16"/>
                  <a:pt x="5" y="16"/>
                </a:cubicBezTo>
                <a:cubicBezTo>
                  <a:pt x="5" y="18"/>
                  <a:pt x="6" y="19"/>
                  <a:pt x="8" y="20"/>
                </a:cubicBezTo>
                <a:cubicBezTo>
                  <a:pt x="10" y="22"/>
                  <a:pt x="13" y="25"/>
                  <a:pt x="15" y="27"/>
                </a:cubicBezTo>
                <a:cubicBezTo>
                  <a:pt x="18" y="30"/>
                  <a:pt x="21" y="32"/>
                  <a:pt x="23" y="34"/>
                </a:cubicBezTo>
                <a:cubicBezTo>
                  <a:pt x="24" y="36"/>
                  <a:pt x="26" y="37"/>
                  <a:pt x="27" y="38"/>
                </a:cubicBezTo>
                <a:cubicBezTo>
                  <a:pt x="28" y="39"/>
                  <a:pt x="29" y="40"/>
                  <a:pt x="30" y="41"/>
                </a:cubicBezTo>
                <a:cubicBezTo>
                  <a:pt x="32" y="42"/>
                  <a:pt x="34" y="43"/>
                  <a:pt x="36" y="43"/>
                </a:cubicBezTo>
                <a:cubicBezTo>
                  <a:pt x="37" y="43"/>
                  <a:pt x="38" y="44"/>
                  <a:pt x="39" y="43"/>
                </a:cubicBezTo>
                <a:cubicBezTo>
                  <a:pt x="39" y="44"/>
                  <a:pt x="39" y="44"/>
                  <a:pt x="40" y="44"/>
                </a:cubicBezTo>
                <a:cubicBezTo>
                  <a:pt x="41" y="44"/>
                  <a:pt x="42" y="44"/>
                  <a:pt x="43" y="44"/>
                </a:cubicBezTo>
                <a:cubicBezTo>
                  <a:pt x="45" y="43"/>
                  <a:pt x="46" y="43"/>
                  <a:pt x="47" y="42"/>
                </a:cubicBezTo>
                <a:cubicBezTo>
                  <a:pt x="49" y="40"/>
                  <a:pt x="51" y="37"/>
                  <a:pt x="50" y="33"/>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60" name="Freeform 2715"/>
          <p:cNvSpPr>
            <a:spLocks/>
          </p:cNvSpPr>
          <p:nvPr userDrawn="1"/>
        </p:nvSpPr>
        <p:spPr bwMode="auto">
          <a:xfrm>
            <a:off x="6973751" y="4725937"/>
            <a:ext cx="27568" cy="30631"/>
          </a:xfrm>
          <a:custGeom>
            <a:avLst/>
            <a:gdLst>
              <a:gd name="T0" fmla="*/ 45 w 47"/>
              <a:gd name="T1" fmla="*/ 42 h 53"/>
              <a:gd name="T2" fmla="*/ 43 w 47"/>
              <a:gd name="T3" fmla="*/ 28 h 53"/>
              <a:gd name="T4" fmla="*/ 44 w 47"/>
              <a:gd name="T5" fmla="*/ 31 h 53"/>
              <a:gd name="T6" fmla="*/ 31 w 47"/>
              <a:gd name="T7" fmla="*/ 12 h 53"/>
              <a:gd name="T8" fmla="*/ 22 w 47"/>
              <a:gd name="T9" fmla="*/ 5 h 53"/>
              <a:gd name="T10" fmla="*/ 20 w 47"/>
              <a:gd name="T11" fmla="*/ 4 h 53"/>
              <a:gd name="T12" fmla="*/ 18 w 47"/>
              <a:gd name="T13" fmla="*/ 3 h 53"/>
              <a:gd name="T14" fmla="*/ 16 w 47"/>
              <a:gd name="T15" fmla="*/ 3 h 53"/>
              <a:gd name="T16" fmla="*/ 12 w 47"/>
              <a:gd name="T17" fmla="*/ 1 h 53"/>
              <a:gd name="T18" fmla="*/ 3 w 47"/>
              <a:gd name="T19" fmla="*/ 4 h 53"/>
              <a:gd name="T20" fmla="*/ 2 w 47"/>
              <a:gd name="T21" fmla="*/ 15 h 53"/>
              <a:gd name="T22" fmla="*/ 3 w 47"/>
              <a:gd name="T23" fmla="*/ 17 h 53"/>
              <a:gd name="T24" fmla="*/ 4 w 47"/>
              <a:gd name="T25" fmla="*/ 17 h 53"/>
              <a:gd name="T26" fmla="*/ 8 w 47"/>
              <a:gd name="T27" fmla="*/ 24 h 53"/>
              <a:gd name="T28" fmla="*/ 9 w 47"/>
              <a:gd name="T29" fmla="*/ 25 h 53"/>
              <a:gd name="T30" fmla="*/ 10 w 47"/>
              <a:gd name="T31" fmla="*/ 27 h 53"/>
              <a:gd name="T32" fmla="*/ 15 w 47"/>
              <a:gd name="T33" fmla="*/ 33 h 53"/>
              <a:gd name="T34" fmla="*/ 13 w 47"/>
              <a:gd name="T35" fmla="*/ 30 h 53"/>
              <a:gd name="T36" fmla="*/ 20 w 47"/>
              <a:gd name="T37" fmla="*/ 39 h 53"/>
              <a:gd name="T38" fmla="*/ 18 w 47"/>
              <a:gd name="T39" fmla="*/ 37 h 53"/>
              <a:gd name="T40" fmla="*/ 22 w 47"/>
              <a:gd name="T41" fmla="*/ 43 h 53"/>
              <a:gd name="T42" fmla="*/ 22 w 47"/>
              <a:gd name="T43" fmla="*/ 42 h 53"/>
              <a:gd name="T44" fmla="*/ 25 w 47"/>
              <a:gd name="T45" fmla="*/ 46 h 53"/>
              <a:gd name="T46" fmla="*/ 28 w 47"/>
              <a:gd name="T47" fmla="*/ 49 h 53"/>
              <a:gd name="T48" fmla="*/ 30 w 47"/>
              <a:gd name="T49" fmla="*/ 49 h 53"/>
              <a:gd name="T50" fmla="*/ 30 w 47"/>
              <a:gd name="T51" fmla="*/ 50 h 53"/>
              <a:gd name="T52" fmla="*/ 31 w 47"/>
              <a:gd name="T53" fmla="*/ 50 h 53"/>
              <a:gd name="T54" fmla="*/ 36 w 47"/>
              <a:gd name="T55" fmla="*/ 52 h 53"/>
              <a:gd name="T56" fmla="*/ 37 w 47"/>
              <a:gd name="T57" fmla="*/ 52 h 53"/>
              <a:gd name="T58" fmla="*/ 40 w 47"/>
              <a:gd name="T59" fmla="*/ 52 h 53"/>
              <a:gd name="T60" fmla="*/ 43 w 47"/>
              <a:gd name="T61" fmla="*/ 49 h 53"/>
              <a:gd name="T62" fmla="*/ 45 w 47"/>
              <a:gd name="T63" fmla="*/ 44 h 53"/>
              <a:gd name="T64" fmla="*/ 46 w 47"/>
              <a:gd name="T65" fmla="*/ 41 h 53"/>
              <a:gd name="T66" fmla="*/ 46 w 47"/>
              <a:gd name="T67" fmla="*/ 41 h 53"/>
              <a:gd name="T68" fmla="*/ 45 w 47"/>
              <a:gd name="T69" fmla="*/ 4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 h="53">
                <a:moveTo>
                  <a:pt x="45" y="42"/>
                </a:moveTo>
                <a:cubicBezTo>
                  <a:pt x="47" y="37"/>
                  <a:pt x="45" y="33"/>
                  <a:pt x="43" y="28"/>
                </a:cubicBezTo>
                <a:cubicBezTo>
                  <a:pt x="43" y="29"/>
                  <a:pt x="43" y="30"/>
                  <a:pt x="44" y="31"/>
                </a:cubicBezTo>
                <a:cubicBezTo>
                  <a:pt x="41" y="24"/>
                  <a:pt x="37" y="18"/>
                  <a:pt x="31" y="12"/>
                </a:cubicBezTo>
                <a:cubicBezTo>
                  <a:pt x="28" y="10"/>
                  <a:pt x="25" y="8"/>
                  <a:pt x="22" y="5"/>
                </a:cubicBezTo>
                <a:cubicBezTo>
                  <a:pt x="22" y="5"/>
                  <a:pt x="21" y="4"/>
                  <a:pt x="20" y="4"/>
                </a:cubicBezTo>
                <a:cubicBezTo>
                  <a:pt x="19" y="4"/>
                  <a:pt x="19" y="3"/>
                  <a:pt x="18" y="3"/>
                </a:cubicBezTo>
                <a:cubicBezTo>
                  <a:pt x="14" y="2"/>
                  <a:pt x="14" y="2"/>
                  <a:pt x="16" y="3"/>
                </a:cubicBezTo>
                <a:cubicBezTo>
                  <a:pt x="16" y="2"/>
                  <a:pt x="13" y="2"/>
                  <a:pt x="12" y="1"/>
                </a:cubicBezTo>
                <a:cubicBezTo>
                  <a:pt x="9" y="0"/>
                  <a:pt x="5" y="2"/>
                  <a:pt x="3" y="4"/>
                </a:cubicBezTo>
                <a:cubicBezTo>
                  <a:pt x="1" y="7"/>
                  <a:pt x="0" y="12"/>
                  <a:pt x="2" y="15"/>
                </a:cubicBezTo>
                <a:cubicBezTo>
                  <a:pt x="3" y="15"/>
                  <a:pt x="3" y="16"/>
                  <a:pt x="3" y="17"/>
                </a:cubicBezTo>
                <a:cubicBezTo>
                  <a:pt x="4" y="17"/>
                  <a:pt x="4" y="17"/>
                  <a:pt x="4" y="17"/>
                </a:cubicBezTo>
                <a:cubicBezTo>
                  <a:pt x="4" y="19"/>
                  <a:pt x="6" y="22"/>
                  <a:pt x="8" y="24"/>
                </a:cubicBezTo>
                <a:cubicBezTo>
                  <a:pt x="8" y="24"/>
                  <a:pt x="9" y="25"/>
                  <a:pt x="9" y="25"/>
                </a:cubicBezTo>
                <a:cubicBezTo>
                  <a:pt x="9" y="25"/>
                  <a:pt x="10" y="26"/>
                  <a:pt x="10" y="27"/>
                </a:cubicBezTo>
                <a:cubicBezTo>
                  <a:pt x="11" y="29"/>
                  <a:pt x="13" y="31"/>
                  <a:pt x="15" y="33"/>
                </a:cubicBezTo>
                <a:cubicBezTo>
                  <a:pt x="14" y="32"/>
                  <a:pt x="13" y="31"/>
                  <a:pt x="13" y="30"/>
                </a:cubicBezTo>
                <a:cubicBezTo>
                  <a:pt x="15" y="33"/>
                  <a:pt x="17" y="36"/>
                  <a:pt x="20" y="39"/>
                </a:cubicBezTo>
                <a:lnTo>
                  <a:pt x="18" y="37"/>
                </a:lnTo>
                <a:cubicBezTo>
                  <a:pt x="19" y="39"/>
                  <a:pt x="20" y="41"/>
                  <a:pt x="22" y="43"/>
                </a:cubicBezTo>
                <a:cubicBezTo>
                  <a:pt x="23" y="43"/>
                  <a:pt x="24" y="45"/>
                  <a:pt x="22" y="42"/>
                </a:cubicBezTo>
                <a:cubicBezTo>
                  <a:pt x="23" y="43"/>
                  <a:pt x="24" y="45"/>
                  <a:pt x="25" y="46"/>
                </a:cubicBezTo>
                <a:cubicBezTo>
                  <a:pt x="26" y="47"/>
                  <a:pt x="27" y="48"/>
                  <a:pt x="28" y="49"/>
                </a:cubicBezTo>
                <a:cubicBezTo>
                  <a:pt x="29" y="49"/>
                  <a:pt x="29" y="49"/>
                  <a:pt x="30" y="49"/>
                </a:cubicBezTo>
                <a:cubicBezTo>
                  <a:pt x="30" y="49"/>
                  <a:pt x="30" y="49"/>
                  <a:pt x="30" y="50"/>
                </a:cubicBezTo>
                <a:cubicBezTo>
                  <a:pt x="30" y="50"/>
                  <a:pt x="31" y="50"/>
                  <a:pt x="31" y="50"/>
                </a:cubicBezTo>
                <a:cubicBezTo>
                  <a:pt x="33" y="51"/>
                  <a:pt x="34" y="52"/>
                  <a:pt x="36" y="52"/>
                </a:cubicBezTo>
                <a:cubicBezTo>
                  <a:pt x="36" y="52"/>
                  <a:pt x="36" y="52"/>
                  <a:pt x="37" y="52"/>
                </a:cubicBezTo>
                <a:cubicBezTo>
                  <a:pt x="38" y="52"/>
                  <a:pt x="39" y="53"/>
                  <a:pt x="40" y="52"/>
                </a:cubicBezTo>
                <a:cubicBezTo>
                  <a:pt x="42" y="51"/>
                  <a:pt x="42" y="50"/>
                  <a:pt x="43" y="49"/>
                </a:cubicBezTo>
                <a:cubicBezTo>
                  <a:pt x="44" y="47"/>
                  <a:pt x="45" y="46"/>
                  <a:pt x="45" y="44"/>
                </a:cubicBezTo>
                <a:cubicBezTo>
                  <a:pt x="45" y="43"/>
                  <a:pt x="46" y="42"/>
                  <a:pt x="46" y="41"/>
                </a:cubicBezTo>
                <a:lnTo>
                  <a:pt x="46" y="41"/>
                </a:lnTo>
                <a:cubicBezTo>
                  <a:pt x="46" y="41"/>
                  <a:pt x="45" y="41"/>
                  <a:pt x="45" y="42"/>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61" name="Rectangle 2716"/>
          <p:cNvSpPr>
            <a:spLocks noChangeArrowheads="1"/>
          </p:cNvSpPr>
          <p:nvPr userDrawn="1"/>
        </p:nvSpPr>
        <p:spPr bwMode="auto">
          <a:xfrm>
            <a:off x="7001317" y="4748909"/>
            <a:ext cx="1532" cy="1532"/>
          </a:xfrm>
          <a:prstGeom prst="rect">
            <a:avLst/>
          </a:prstGeom>
          <a:solidFill>
            <a:srgbClr val="4CBF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62" name="Freeform 2717"/>
          <p:cNvSpPr>
            <a:spLocks/>
          </p:cNvSpPr>
          <p:nvPr userDrawn="1"/>
        </p:nvSpPr>
        <p:spPr bwMode="auto">
          <a:xfrm>
            <a:off x="6869604" y="4811702"/>
            <a:ext cx="0" cy="0"/>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63" name="Freeform 2718"/>
          <p:cNvSpPr>
            <a:spLocks/>
          </p:cNvSpPr>
          <p:nvPr userDrawn="1"/>
        </p:nvSpPr>
        <p:spPr bwMode="auto">
          <a:xfrm>
            <a:off x="6857352" y="4808640"/>
            <a:ext cx="29100" cy="36757"/>
          </a:xfrm>
          <a:custGeom>
            <a:avLst/>
            <a:gdLst>
              <a:gd name="T0" fmla="*/ 42 w 49"/>
              <a:gd name="T1" fmla="*/ 33 h 63"/>
              <a:gd name="T2" fmla="*/ 35 w 49"/>
              <a:gd name="T3" fmla="*/ 23 h 63"/>
              <a:gd name="T4" fmla="*/ 27 w 49"/>
              <a:gd name="T5" fmla="*/ 12 h 63"/>
              <a:gd name="T6" fmla="*/ 22 w 49"/>
              <a:gd name="T7" fmla="*/ 8 h 63"/>
              <a:gd name="T8" fmla="*/ 21 w 49"/>
              <a:gd name="T9" fmla="*/ 7 h 63"/>
              <a:gd name="T10" fmla="*/ 20 w 49"/>
              <a:gd name="T11" fmla="*/ 5 h 63"/>
              <a:gd name="T12" fmla="*/ 18 w 49"/>
              <a:gd name="T13" fmla="*/ 4 h 63"/>
              <a:gd name="T14" fmla="*/ 4 w 49"/>
              <a:gd name="T15" fmla="*/ 3 h 63"/>
              <a:gd name="T16" fmla="*/ 2 w 49"/>
              <a:gd name="T17" fmla="*/ 16 h 63"/>
              <a:gd name="T18" fmla="*/ 2 w 49"/>
              <a:gd name="T19" fmla="*/ 18 h 63"/>
              <a:gd name="T20" fmla="*/ 3 w 49"/>
              <a:gd name="T21" fmla="*/ 21 h 63"/>
              <a:gd name="T22" fmla="*/ 4 w 49"/>
              <a:gd name="T23" fmla="*/ 22 h 63"/>
              <a:gd name="T24" fmla="*/ 7 w 49"/>
              <a:gd name="T25" fmla="*/ 27 h 63"/>
              <a:gd name="T26" fmla="*/ 13 w 49"/>
              <a:gd name="T27" fmla="*/ 38 h 63"/>
              <a:gd name="T28" fmla="*/ 19 w 49"/>
              <a:gd name="T29" fmla="*/ 47 h 63"/>
              <a:gd name="T30" fmla="*/ 34 w 49"/>
              <a:gd name="T31" fmla="*/ 60 h 63"/>
              <a:gd name="T32" fmla="*/ 49 w 49"/>
              <a:gd name="T33" fmla="*/ 49 h 63"/>
              <a:gd name="T34" fmla="*/ 42 w 49"/>
              <a:gd name="T35" fmla="*/ 3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63">
                <a:moveTo>
                  <a:pt x="42" y="33"/>
                </a:moveTo>
                <a:cubicBezTo>
                  <a:pt x="40" y="30"/>
                  <a:pt x="38" y="27"/>
                  <a:pt x="35" y="23"/>
                </a:cubicBezTo>
                <a:cubicBezTo>
                  <a:pt x="33" y="20"/>
                  <a:pt x="30" y="16"/>
                  <a:pt x="27" y="12"/>
                </a:cubicBezTo>
                <a:cubicBezTo>
                  <a:pt x="25" y="11"/>
                  <a:pt x="24" y="9"/>
                  <a:pt x="22" y="8"/>
                </a:cubicBezTo>
                <a:cubicBezTo>
                  <a:pt x="22" y="7"/>
                  <a:pt x="22" y="7"/>
                  <a:pt x="21" y="7"/>
                </a:cubicBezTo>
                <a:cubicBezTo>
                  <a:pt x="19" y="5"/>
                  <a:pt x="19" y="5"/>
                  <a:pt x="20" y="5"/>
                </a:cubicBezTo>
                <a:cubicBezTo>
                  <a:pt x="19" y="5"/>
                  <a:pt x="18" y="4"/>
                  <a:pt x="18" y="4"/>
                </a:cubicBezTo>
                <a:cubicBezTo>
                  <a:pt x="14" y="0"/>
                  <a:pt x="8" y="0"/>
                  <a:pt x="4" y="3"/>
                </a:cubicBezTo>
                <a:cubicBezTo>
                  <a:pt x="0" y="6"/>
                  <a:pt x="0" y="11"/>
                  <a:pt x="2" y="16"/>
                </a:cubicBezTo>
                <a:cubicBezTo>
                  <a:pt x="2" y="16"/>
                  <a:pt x="2" y="17"/>
                  <a:pt x="2" y="18"/>
                </a:cubicBezTo>
                <a:cubicBezTo>
                  <a:pt x="2" y="18"/>
                  <a:pt x="3" y="19"/>
                  <a:pt x="3" y="21"/>
                </a:cubicBezTo>
                <a:cubicBezTo>
                  <a:pt x="4" y="21"/>
                  <a:pt x="4" y="21"/>
                  <a:pt x="4" y="22"/>
                </a:cubicBezTo>
                <a:cubicBezTo>
                  <a:pt x="5" y="24"/>
                  <a:pt x="6" y="26"/>
                  <a:pt x="7" y="27"/>
                </a:cubicBezTo>
                <a:cubicBezTo>
                  <a:pt x="9" y="31"/>
                  <a:pt x="11" y="34"/>
                  <a:pt x="13" y="38"/>
                </a:cubicBezTo>
                <a:cubicBezTo>
                  <a:pt x="15" y="41"/>
                  <a:pt x="17" y="44"/>
                  <a:pt x="19" y="47"/>
                </a:cubicBezTo>
                <a:cubicBezTo>
                  <a:pt x="23" y="53"/>
                  <a:pt x="27" y="58"/>
                  <a:pt x="34" y="60"/>
                </a:cubicBezTo>
                <a:cubicBezTo>
                  <a:pt x="41" y="63"/>
                  <a:pt x="48" y="56"/>
                  <a:pt x="49" y="49"/>
                </a:cubicBezTo>
                <a:cubicBezTo>
                  <a:pt x="49" y="43"/>
                  <a:pt x="45" y="38"/>
                  <a:pt x="42" y="33"/>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64" name="Freeform 2719"/>
          <p:cNvSpPr>
            <a:spLocks/>
          </p:cNvSpPr>
          <p:nvPr userDrawn="1"/>
        </p:nvSpPr>
        <p:spPr bwMode="auto">
          <a:xfrm>
            <a:off x="6763928" y="4868371"/>
            <a:ext cx="18379" cy="30631"/>
          </a:xfrm>
          <a:custGeom>
            <a:avLst/>
            <a:gdLst>
              <a:gd name="T0" fmla="*/ 29 w 30"/>
              <a:gd name="T1" fmla="*/ 25 h 52"/>
              <a:gd name="T2" fmla="*/ 28 w 30"/>
              <a:gd name="T3" fmla="*/ 21 h 52"/>
              <a:gd name="T4" fmla="*/ 23 w 30"/>
              <a:gd name="T5" fmla="*/ 10 h 52"/>
              <a:gd name="T6" fmla="*/ 18 w 30"/>
              <a:gd name="T7" fmla="*/ 4 h 52"/>
              <a:gd name="T8" fmla="*/ 15 w 30"/>
              <a:gd name="T9" fmla="*/ 2 h 52"/>
              <a:gd name="T10" fmla="*/ 9 w 30"/>
              <a:gd name="T11" fmla="*/ 1 h 52"/>
              <a:gd name="T12" fmla="*/ 3 w 30"/>
              <a:gd name="T13" fmla="*/ 2 h 52"/>
              <a:gd name="T14" fmla="*/ 1 w 30"/>
              <a:gd name="T15" fmla="*/ 6 h 52"/>
              <a:gd name="T16" fmla="*/ 0 w 30"/>
              <a:gd name="T17" fmla="*/ 7 h 52"/>
              <a:gd name="T18" fmla="*/ 0 w 30"/>
              <a:gd name="T19" fmla="*/ 13 h 52"/>
              <a:gd name="T20" fmla="*/ 1 w 30"/>
              <a:gd name="T21" fmla="*/ 16 h 52"/>
              <a:gd name="T22" fmla="*/ 2 w 30"/>
              <a:gd name="T23" fmla="*/ 21 h 52"/>
              <a:gd name="T24" fmla="*/ 5 w 30"/>
              <a:gd name="T25" fmla="*/ 32 h 52"/>
              <a:gd name="T26" fmla="*/ 5 w 30"/>
              <a:gd name="T27" fmla="*/ 37 h 52"/>
              <a:gd name="T28" fmla="*/ 5 w 30"/>
              <a:gd name="T29" fmla="*/ 34 h 52"/>
              <a:gd name="T30" fmla="*/ 6 w 30"/>
              <a:gd name="T31" fmla="*/ 41 h 52"/>
              <a:gd name="T32" fmla="*/ 11 w 30"/>
              <a:gd name="T33" fmla="*/ 49 h 52"/>
              <a:gd name="T34" fmla="*/ 22 w 30"/>
              <a:gd name="T35" fmla="*/ 50 h 52"/>
              <a:gd name="T36" fmla="*/ 29 w 30"/>
              <a:gd name="T37" fmla="*/ 41 h 52"/>
              <a:gd name="T38" fmla="*/ 30 w 30"/>
              <a:gd name="T39" fmla="*/ 33 h 52"/>
              <a:gd name="T40" fmla="*/ 29 w 30"/>
              <a:gd name="T41" fmla="*/ 2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52">
                <a:moveTo>
                  <a:pt x="29" y="25"/>
                </a:moveTo>
                <a:cubicBezTo>
                  <a:pt x="29" y="24"/>
                  <a:pt x="29" y="22"/>
                  <a:pt x="28" y="21"/>
                </a:cubicBezTo>
                <a:cubicBezTo>
                  <a:pt x="27" y="17"/>
                  <a:pt x="25" y="13"/>
                  <a:pt x="23" y="10"/>
                </a:cubicBezTo>
                <a:cubicBezTo>
                  <a:pt x="21" y="8"/>
                  <a:pt x="20" y="6"/>
                  <a:pt x="18" y="4"/>
                </a:cubicBezTo>
                <a:cubicBezTo>
                  <a:pt x="17" y="3"/>
                  <a:pt x="16" y="2"/>
                  <a:pt x="15" y="2"/>
                </a:cubicBezTo>
                <a:cubicBezTo>
                  <a:pt x="13" y="1"/>
                  <a:pt x="11" y="0"/>
                  <a:pt x="9" y="1"/>
                </a:cubicBezTo>
                <a:cubicBezTo>
                  <a:pt x="7" y="0"/>
                  <a:pt x="5" y="1"/>
                  <a:pt x="3" y="2"/>
                </a:cubicBezTo>
                <a:cubicBezTo>
                  <a:pt x="2" y="3"/>
                  <a:pt x="1" y="5"/>
                  <a:pt x="1" y="6"/>
                </a:cubicBezTo>
                <a:cubicBezTo>
                  <a:pt x="1" y="7"/>
                  <a:pt x="0" y="7"/>
                  <a:pt x="0" y="7"/>
                </a:cubicBezTo>
                <a:cubicBezTo>
                  <a:pt x="0" y="9"/>
                  <a:pt x="0" y="11"/>
                  <a:pt x="0" y="13"/>
                </a:cubicBezTo>
                <a:cubicBezTo>
                  <a:pt x="0" y="14"/>
                  <a:pt x="0" y="15"/>
                  <a:pt x="1" y="16"/>
                </a:cubicBezTo>
                <a:cubicBezTo>
                  <a:pt x="1" y="18"/>
                  <a:pt x="2" y="19"/>
                  <a:pt x="2" y="21"/>
                </a:cubicBezTo>
                <a:cubicBezTo>
                  <a:pt x="3" y="25"/>
                  <a:pt x="4" y="28"/>
                  <a:pt x="5" y="32"/>
                </a:cubicBezTo>
                <a:cubicBezTo>
                  <a:pt x="5" y="34"/>
                  <a:pt x="5" y="35"/>
                  <a:pt x="5" y="37"/>
                </a:cubicBezTo>
                <a:cubicBezTo>
                  <a:pt x="5" y="36"/>
                  <a:pt x="5" y="35"/>
                  <a:pt x="5" y="34"/>
                </a:cubicBezTo>
                <a:cubicBezTo>
                  <a:pt x="5" y="36"/>
                  <a:pt x="5" y="38"/>
                  <a:pt x="6" y="41"/>
                </a:cubicBezTo>
                <a:cubicBezTo>
                  <a:pt x="7" y="44"/>
                  <a:pt x="8" y="47"/>
                  <a:pt x="11" y="49"/>
                </a:cubicBezTo>
                <a:cubicBezTo>
                  <a:pt x="14" y="51"/>
                  <a:pt x="18" y="52"/>
                  <a:pt x="22" y="50"/>
                </a:cubicBezTo>
                <a:cubicBezTo>
                  <a:pt x="26" y="48"/>
                  <a:pt x="28" y="44"/>
                  <a:pt x="29" y="41"/>
                </a:cubicBezTo>
                <a:cubicBezTo>
                  <a:pt x="30" y="38"/>
                  <a:pt x="30" y="35"/>
                  <a:pt x="30" y="33"/>
                </a:cubicBezTo>
                <a:cubicBezTo>
                  <a:pt x="30" y="31"/>
                  <a:pt x="30" y="28"/>
                  <a:pt x="29" y="25"/>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65" name="Freeform 2720"/>
          <p:cNvSpPr>
            <a:spLocks/>
          </p:cNvSpPr>
          <p:nvPr userDrawn="1"/>
        </p:nvSpPr>
        <p:spPr bwMode="auto">
          <a:xfrm>
            <a:off x="6753208" y="4836208"/>
            <a:ext cx="10721" cy="12252"/>
          </a:xfrm>
          <a:custGeom>
            <a:avLst/>
            <a:gdLst>
              <a:gd name="T0" fmla="*/ 18 w 18"/>
              <a:gd name="T1" fmla="*/ 10 h 20"/>
              <a:gd name="T2" fmla="*/ 17 w 18"/>
              <a:gd name="T3" fmla="*/ 7 h 20"/>
              <a:gd name="T4" fmla="*/ 14 w 18"/>
              <a:gd name="T5" fmla="*/ 4 h 20"/>
              <a:gd name="T6" fmla="*/ 11 w 18"/>
              <a:gd name="T7" fmla="*/ 1 h 20"/>
              <a:gd name="T8" fmla="*/ 9 w 18"/>
              <a:gd name="T9" fmla="*/ 0 h 20"/>
              <a:gd name="T10" fmla="*/ 7 w 18"/>
              <a:gd name="T11" fmla="*/ 0 h 20"/>
              <a:gd name="T12" fmla="*/ 7 w 18"/>
              <a:gd name="T13" fmla="*/ 0 h 20"/>
              <a:gd name="T14" fmla="*/ 4 w 18"/>
              <a:gd name="T15" fmla="*/ 0 h 20"/>
              <a:gd name="T16" fmla="*/ 2 w 18"/>
              <a:gd name="T17" fmla="*/ 2 h 20"/>
              <a:gd name="T18" fmla="*/ 1 w 18"/>
              <a:gd name="T19" fmla="*/ 7 h 20"/>
              <a:gd name="T20" fmla="*/ 1 w 18"/>
              <a:gd name="T21" fmla="*/ 7 h 20"/>
              <a:gd name="T22" fmla="*/ 1 w 18"/>
              <a:gd name="T23" fmla="*/ 8 h 20"/>
              <a:gd name="T24" fmla="*/ 2 w 18"/>
              <a:gd name="T25" fmla="*/ 10 h 20"/>
              <a:gd name="T26" fmla="*/ 3 w 18"/>
              <a:gd name="T27" fmla="*/ 12 h 20"/>
              <a:gd name="T28" fmla="*/ 3 w 18"/>
              <a:gd name="T29" fmla="*/ 10 h 20"/>
              <a:gd name="T30" fmla="*/ 5 w 18"/>
              <a:gd name="T31" fmla="*/ 14 h 20"/>
              <a:gd name="T32" fmla="*/ 5 w 18"/>
              <a:gd name="T33" fmla="*/ 15 h 20"/>
              <a:gd name="T34" fmla="*/ 6 w 18"/>
              <a:gd name="T35" fmla="*/ 16 h 20"/>
              <a:gd name="T36" fmla="*/ 9 w 18"/>
              <a:gd name="T37" fmla="*/ 19 h 20"/>
              <a:gd name="T38" fmla="*/ 13 w 18"/>
              <a:gd name="T39" fmla="*/ 20 h 20"/>
              <a:gd name="T40" fmla="*/ 15 w 18"/>
              <a:gd name="T41" fmla="*/ 19 h 20"/>
              <a:gd name="T42" fmla="*/ 17 w 18"/>
              <a:gd name="T43" fmla="*/ 17 h 20"/>
              <a:gd name="T44" fmla="*/ 17 w 18"/>
              <a:gd name="T45" fmla="*/ 17 h 20"/>
              <a:gd name="T46" fmla="*/ 18 w 18"/>
              <a:gd name="T47" fmla="*/ 13 h 20"/>
              <a:gd name="T48" fmla="*/ 18 w 18"/>
              <a:gd name="T49" fmla="*/ 13 h 20"/>
              <a:gd name="T50" fmla="*/ 18 w 18"/>
              <a:gd name="T51"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 h="20">
                <a:moveTo>
                  <a:pt x="18" y="10"/>
                </a:moveTo>
                <a:cubicBezTo>
                  <a:pt x="18" y="9"/>
                  <a:pt x="17" y="8"/>
                  <a:pt x="17" y="7"/>
                </a:cubicBezTo>
                <a:cubicBezTo>
                  <a:pt x="16" y="6"/>
                  <a:pt x="15" y="5"/>
                  <a:pt x="14" y="4"/>
                </a:cubicBezTo>
                <a:cubicBezTo>
                  <a:pt x="13" y="3"/>
                  <a:pt x="12" y="2"/>
                  <a:pt x="11" y="1"/>
                </a:cubicBezTo>
                <a:cubicBezTo>
                  <a:pt x="11" y="1"/>
                  <a:pt x="10" y="0"/>
                  <a:pt x="9" y="0"/>
                </a:cubicBezTo>
                <a:cubicBezTo>
                  <a:pt x="8" y="0"/>
                  <a:pt x="7" y="0"/>
                  <a:pt x="7" y="0"/>
                </a:cubicBezTo>
                <a:cubicBezTo>
                  <a:pt x="7" y="0"/>
                  <a:pt x="7" y="0"/>
                  <a:pt x="7" y="0"/>
                </a:cubicBezTo>
                <a:cubicBezTo>
                  <a:pt x="6" y="0"/>
                  <a:pt x="5" y="0"/>
                  <a:pt x="4" y="0"/>
                </a:cubicBezTo>
                <a:cubicBezTo>
                  <a:pt x="3" y="0"/>
                  <a:pt x="2" y="1"/>
                  <a:pt x="2" y="2"/>
                </a:cubicBezTo>
                <a:cubicBezTo>
                  <a:pt x="1" y="3"/>
                  <a:pt x="0" y="5"/>
                  <a:pt x="1" y="7"/>
                </a:cubicBezTo>
                <a:cubicBezTo>
                  <a:pt x="1" y="7"/>
                  <a:pt x="1" y="7"/>
                  <a:pt x="1" y="7"/>
                </a:cubicBezTo>
                <a:cubicBezTo>
                  <a:pt x="1" y="7"/>
                  <a:pt x="1" y="7"/>
                  <a:pt x="1" y="8"/>
                </a:cubicBezTo>
                <a:cubicBezTo>
                  <a:pt x="2" y="8"/>
                  <a:pt x="2" y="9"/>
                  <a:pt x="2" y="10"/>
                </a:cubicBezTo>
                <a:cubicBezTo>
                  <a:pt x="3" y="10"/>
                  <a:pt x="3" y="11"/>
                  <a:pt x="3" y="12"/>
                </a:cubicBezTo>
                <a:cubicBezTo>
                  <a:pt x="3" y="11"/>
                  <a:pt x="3" y="11"/>
                  <a:pt x="3" y="10"/>
                </a:cubicBezTo>
                <a:cubicBezTo>
                  <a:pt x="3" y="11"/>
                  <a:pt x="4" y="13"/>
                  <a:pt x="5" y="14"/>
                </a:cubicBezTo>
                <a:cubicBezTo>
                  <a:pt x="5" y="14"/>
                  <a:pt x="5" y="15"/>
                  <a:pt x="5" y="15"/>
                </a:cubicBezTo>
                <a:cubicBezTo>
                  <a:pt x="5" y="16"/>
                  <a:pt x="6" y="16"/>
                  <a:pt x="6" y="16"/>
                </a:cubicBezTo>
                <a:cubicBezTo>
                  <a:pt x="7" y="17"/>
                  <a:pt x="8" y="18"/>
                  <a:pt x="9" y="19"/>
                </a:cubicBezTo>
                <a:cubicBezTo>
                  <a:pt x="10" y="20"/>
                  <a:pt x="12" y="20"/>
                  <a:pt x="13" y="20"/>
                </a:cubicBezTo>
                <a:cubicBezTo>
                  <a:pt x="14" y="19"/>
                  <a:pt x="14" y="19"/>
                  <a:pt x="15" y="19"/>
                </a:cubicBezTo>
                <a:cubicBezTo>
                  <a:pt x="16" y="19"/>
                  <a:pt x="17" y="18"/>
                  <a:pt x="17" y="17"/>
                </a:cubicBezTo>
                <a:lnTo>
                  <a:pt x="17" y="17"/>
                </a:lnTo>
                <a:cubicBezTo>
                  <a:pt x="18" y="16"/>
                  <a:pt x="18" y="14"/>
                  <a:pt x="18" y="13"/>
                </a:cubicBezTo>
                <a:cubicBezTo>
                  <a:pt x="18" y="13"/>
                  <a:pt x="18" y="13"/>
                  <a:pt x="18" y="13"/>
                </a:cubicBezTo>
                <a:cubicBezTo>
                  <a:pt x="18" y="12"/>
                  <a:pt x="18" y="11"/>
                  <a:pt x="18"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66" name="Freeform 2721"/>
          <p:cNvSpPr>
            <a:spLocks/>
          </p:cNvSpPr>
          <p:nvPr userDrawn="1"/>
        </p:nvSpPr>
        <p:spPr bwMode="auto">
          <a:xfrm>
            <a:off x="6770055" y="4753504"/>
            <a:ext cx="10721" cy="13784"/>
          </a:xfrm>
          <a:custGeom>
            <a:avLst/>
            <a:gdLst>
              <a:gd name="T0" fmla="*/ 20 w 20"/>
              <a:gd name="T1" fmla="*/ 13 h 24"/>
              <a:gd name="T2" fmla="*/ 20 w 20"/>
              <a:gd name="T3" fmla="*/ 13 h 24"/>
              <a:gd name="T4" fmla="*/ 20 w 20"/>
              <a:gd name="T5" fmla="*/ 12 h 24"/>
              <a:gd name="T6" fmla="*/ 19 w 20"/>
              <a:gd name="T7" fmla="*/ 9 h 24"/>
              <a:gd name="T8" fmla="*/ 19 w 20"/>
              <a:gd name="T9" fmla="*/ 9 h 24"/>
              <a:gd name="T10" fmla="*/ 18 w 20"/>
              <a:gd name="T11" fmla="*/ 7 h 24"/>
              <a:gd name="T12" fmla="*/ 16 w 20"/>
              <a:gd name="T13" fmla="*/ 4 h 24"/>
              <a:gd name="T14" fmla="*/ 13 w 20"/>
              <a:gd name="T15" fmla="*/ 2 h 24"/>
              <a:gd name="T16" fmla="*/ 15 w 20"/>
              <a:gd name="T17" fmla="*/ 3 h 24"/>
              <a:gd name="T18" fmla="*/ 13 w 20"/>
              <a:gd name="T19" fmla="*/ 2 h 24"/>
              <a:gd name="T20" fmla="*/ 10 w 20"/>
              <a:gd name="T21" fmla="*/ 0 h 24"/>
              <a:gd name="T22" fmla="*/ 5 w 20"/>
              <a:gd name="T23" fmla="*/ 1 h 24"/>
              <a:gd name="T24" fmla="*/ 2 w 20"/>
              <a:gd name="T25" fmla="*/ 3 h 24"/>
              <a:gd name="T26" fmla="*/ 0 w 20"/>
              <a:gd name="T27" fmla="*/ 7 h 24"/>
              <a:gd name="T28" fmla="*/ 0 w 20"/>
              <a:gd name="T29" fmla="*/ 9 h 24"/>
              <a:gd name="T30" fmla="*/ 0 w 20"/>
              <a:gd name="T31" fmla="*/ 10 h 24"/>
              <a:gd name="T32" fmla="*/ 1 w 20"/>
              <a:gd name="T33" fmla="*/ 12 h 24"/>
              <a:gd name="T34" fmla="*/ 1 w 20"/>
              <a:gd name="T35" fmla="*/ 13 h 24"/>
              <a:gd name="T36" fmla="*/ 2 w 20"/>
              <a:gd name="T37" fmla="*/ 15 h 24"/>
              <a:gd name="T38" fmla="*/ 3 w 20"/>
              <a:gd name="T39" fmla="*/ 18 h 24"/>
              <a:gd name="T40" fmla="*/ 4 w 20"/>
              <a:gd name="T41" fmla="*/ 19 h 24"/>
              <a:gd name="T42" fmla="*/ 5 w 20"/>
              <a:gd name="T43" fmla="*/ 21 h 24"/>
              <a:gd name="T44" fmla="*/ 5 w 20"/>
              <a:gd name="T45" fmla="*/ 20 h 24"/>
              <a:gd name="T46" fmla="*/ 8 w 20"/>
              <a:gd name="T47" fmla="*/ 23 h 24"/>
              <a:gd name="T48" fmla="*/ 12 w 20"/>
              <a:gd name="T49" fmla="*/ 24 h 24"/>
              <a:gd name="T50" fmla="*/ 15 w 20"/>
              <a:gd name="T51" fmla="*/ 23 h 24"/>
              <a:gd name="T52" fmla="*/ 18 w 20"/>
              <a:gd name="T53" fmla="*/ 22 h 24"/>
              <a:gd name="T54" fmla="*/ 20 w 20"/>
              <a:gd name="T55" fmla="*/ 18 h 24"/>
              <a:gd name="T56" fmla="*/ 20 w 20"/>
              <a:gd name="T57"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 h="24">
                <a:moveTo>
                  <a:pt x="20" y="13"/>
                </a:moveTo>
                <a:cubicBezTo>
                  <a:pt x="20" y="13"/>
                  <a:pt x="20" y="13"/>
                  <a:pt x="20" y="13"/>
                </a:cubicBezTo>
                <a:cubicBezTo>
                  <a:pt x="20" y="13"/>
                  <a:pt x="20" y="12"/>
                  <a:pt x="20" y="12"/>
                </a:cubicBezTo>
                <a:cubicBezTo>
                  <a:pt x="20" y="11"/>
                  <a:pt x="19" y="10"/>
                  <a:pt x="19" y="9"/>
                </a:cubicBezTo>
                <a:cubicBezTo>
                  <a:pt x="19" y="9"/>
                  <a:pt x="19" y="9"/>
                  <a:pt x="19" y="9"/>
                </a:cubicBezTo>
                <a:cubicBezTo>
                  <a:pt x="18" y="8"/>
                  <a:pt x="18" y="8"/>
                  <a:pt x="18" y="7"/>
                </a:cubicBezTo>
                <a:cubicBezTo>
                  <a:pt x="17" y="6"/>
                  <a:pt x="16" y="5"/>
                  <a:pt x="16" y="4"/>
                </a:cubicBezTo>
                <a:cubicBezTo>
                  <a:pt x="15" y="3"/>
                  <a:pt x="14" y="3"/>
                  <a:pt x="13" y="2"/>
                </a:cubicBezTo>
                <a:lnTo>
                  <a:pt x="15" y="3"/>
                </a:lnTo>
                <a:cubicBezTo>
                  <a:pt x="14" y="3"/>
                  <a:pt x="14" y="2"/>
                  <a:pt x="13" y="2"/>
                </a:cubicBezTo>
                <a:cubicBezTo>
                  <a:pt x="12" y="1"/>
                  <a:pt x="11" y="0"/>
                  <a:pt x="10" y="0"/>
                </a:cubicBezTo>
                <a:cubicBezTo>
                  <a:pt x="8" y="0"/>
                  <a:pt x="6" y="0"/>
                  <a:pt x="5" y="1"/>
                </a:cubicBezTo>
                <a:cubicBezTo>
                  <a:pt x="4" y="1"/>
                  <a:pt x="3" y="2"/>
                  <a:pt x="2" y="3"/>
                </a:cubicBezTo>
                <a:cubicBezTo>
                  <a:pt x="1" y="4"/>
                  <a:pt x="0" y="6"/>
                  <a:pt x="0" y="7"/>
                </a:cubicBezTo>
                <a:cubicBezTo>
                  <a:pt x="0" y="8"/>
                  <a:pt x="0" y="9"/>
                  <a:pt x="0" y="9"/>
                </a:cubicBezTo>
                <a:cubicBezTo>
                  <a:pt x="0" y="10"/>
                  <a:pt x="0" y="10"/>
                  <a:pt x="0" y="10"/>
                </a:cubicBezTo>
                <a:cubicBezTo>
                  <a:pt x="0" y="10"/>
                  <a:pt x="0" y="11"/>
                  <a:pt x="1" y="12"/>
                </a:cubicBezTo>
                <a:cubicBezTo>
                  <a:pt x="1" y="12"/>
                  <a:pt x="1" y="13"/>
                  <a:pt x="1" y="13"/>
                </a:cubicBezTo>
                <a:cubicBezTo>
                  <a:pt x="1" y="14"/>
                  <a:pt x="1" y="14"/>
                  <a:pt x="2" y="15"/>
                </a:cubicBezTo>
                <a:cubicBezTo>
                  <a:pt x="2" y="16"/>
                  <a:pt x="2" y="17"/>
                  <a:pt x="3" y="18"/>
                </a:cubicBezTo>
                <a:cubicBezTo>
                  <a:pt x="3" y="18"/>
                  <a:pt x="3" y="19"/>
                  <a:pt x="4" y="19"/>
                </a:cubicBezTo>
                <a:cubicBezTo>
                  <a:pt x="4" y="20"/>
                  <a:pt x="5" y="20"/>
                  <a:pt x="5" y="21"/>
                </a:cubicBezTo>
                <a:cubicBezTo>
                  <a:pt x="5" y="20"/>
                  <a:pt x="5" y="20"/>
                  <a:pt x="5" y="20"/>
                </a:cubicBezTo>
                <a:cubicBezTo>
                  <a:pt x="6" y="21"/>
                  <a:pt x="7" y="22"/>
                  <a:pt x="8" y="23"/>
                </a:cubicBezTo>
                <a:cubicBezTo>
                  <a:pt x="9" y="24"/>
                  <a:pt x="11" y="24"/>
                  <a:pt x="12" y="24"/>
                </a:cubicBezTo>
                <a:cubicBezTo>
                  <a:pt x="13" y="24"/>
                  <a:pt x="14" y="24"/>
                  <a:pt x="15" y="23"/>
                </a:cubicBezTo>
                <a:cubicBezTo>
                  <a:pt x="16" y="23"/>
                  <a:pt x="17" y="22"/>
                  <a:pt x="18" y="22"/>
                </a:cubicBezTo>
                <a:cubicBezTo>
                  <a:pt x="19" y="21"/>
                  <a:pt x="19" y="19"/>
                  <a:pt x="20" y="18"/>
                </a:cubicBezTo>
                <a:cubicBezTo>
                  <a:pt x="20" y="16"/>
                  <a:pt x="20" y="15"/>
                  <a:pt x="20"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67" name="Freeform 2722"/>
          <p:cNvSpPr>
            <a:spLocks/>
          </p:cNvSpPr>
          <p:nvPr userDrawn="1"/>
        </p:nvSpPr>
        <p:spPr bwMode="auto">
          <a:xfrm>
            <a:off x="6825190" y="4856119"/>
            <a:ext cx="12252" cy="15316"/>
          </a:xfrm>
          <a:custGeom>
            <a:avLst/>
            <a:gdLst>
              <a:gd name="T0" fmla="*/ 20 w 21"/>
              <a:gd name="T1" fmla="*/ 19 h 26"/>
              <a:gd name="T2" fmla="*/ 20 w 21"/>
              <a:gd name="T3" fmla="*/ 21 h 26"/>
              <a:gd name="T4" fmla="*/ 19 w 21"/>
              <a:gd name="T5" fmla="*/ 11 h 26"/>
              <a:gd name="T6" fmla="*/ 17 w 21"/>
              <a:gd name="T7" fmla="*/ 9 h 26"/>
              <a:gd name="T8" fmla="*/ 15 w 21"/>
              <a:gd name="T9" fmla="*/ 6 h 26"/>
              <a:gd name="T10" fmla="*/ 16 w 21"/>
              <a:gd name="T11" fmla="*/ 7 h 26"/>
              <a:gd name="T12" fmla="*/ 15 w 21"/>
              <a:gd name="T13" fmla="*/ 6 h 26"/>
              <a:gd name="T14" fmla="*/ 14 w 21"/>
              <a:gd name="T15" fmla="*/ 4 h 26"/>
              <a:gd name="T16" fmla="*/ 11 w 21"/>
              <a:gd name="T17" fmla="*/ 2 h 26"/>
              <a:gd name="T18" fmla="*/ 13 w 21"/>
              <a:gd name="T19" fmla="*/ 3 h 26"/>
              <a:gd name="T20" fmla="*/ 12 w 21"/>
              <a:gd name="T21" fmla="*/ 2 h 26"/>
              <a:gd name="T22" fmla="*/ 8 w 21"/>
              <a:gd name="T23" fmla="*/ 0 h 26"/>
              <a:gd name="T24" fmla="*/ 7 w 21"/>
              <a:gd name="T25" fmla="*/ 0 h 26"/>
              <a:gd name="T26" fmla="*/ 5 w 21"/>
              <a:gd name="T27" fmla="*/ 0 h 26"/>
              <a:gd name="T28" fmla="*/ 4 w 21"/>
              <a:gd name="T29" fmla="*/ 1 h 26"/>
              <a:gd name="T30" fmla="*/ 4 w 21"/>
              <a:gd name="T31" fmla="*/ 1 h 26"/>
              <a:gd name="T32" fmla="*/ 4 w 21"/>
              <a:gd name="T33" fmla="*/ 1 h 26"/>
              <a:gd name="T34" fmla="*/ 3 w 21"/>
              <a:gd name="T35" fmla="*/ 2 h 26"/>
              <a:gd name="T36" fmla="*/ 1 w 21"/>
              <a:gd name="T37" fmla="*/ 6 h 26"/>
              <a:gd name="T38" fmla="*/ 0 w 21"/>
              <a:gd name="T39" fmla="*/ 9 h 26"/>
              <a:gd name="T40" fmla="*/ 0 w 21"/>
              <a:gd name="T41" fmla="*/ 13 h 26"/>
              <a:gd name="T42" fmla="*/ 1 w 21"/>
              <a:gd name="T43" fmla="*/ 15 h 26"/>
              <a:gd name="T44" fmla="*/ 4 w 21"/>
              <a:gd name="T45" fmla="*/ 21 h 26"/>
              <a:gd name="T46" fmla="*/ 12 w 21"/>
              <a:gd name="T47" fmla="*/ 26 h 26"/>
              <a:gd name="T48" fmla="*/ 12 w 21"/>
              <a:gd name="T49" fmla="*/ 26 h 26"/>
              <a:gd name="T50" fmla="*/ 13 w 21"/>
              <a:gd name="T51" fmla="*/ 26 h 26"/>
              <a:gd name="T52" fmla="*/ 13 w 21"/>
              <a:gd name="T53" fmla="*/ 26 h 26"/>
              <a:gd name="T54" fmla="*/ 13 w 21"/>
              <a:gd name="T55" fmla="*/ 26 h 26"/>
              <a:gd name="T56" fmla="*/ 18 w 21"/>
              <a:gd name="T57" fmla="*/ 25 h 26"/>
              <a:gd name="T58" fmla="*/ 21 w 21"/>
              <a:gd name="T59" fmla="*/ 20 h 26"/>
              <a:gd name="T60" fmla="*/ 20 w 21"/>
              <a:gd name="T61" fmla="*/ 1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 h="26">
                <a:moveTo>
                  <a:pt x="20" y="19"/>
                </a:moveTo>
                <a:cubicBezTo>
                  <a:pt x="20" y="20"/>
                  <a:pt x="20" y="20"/>
                  <a:pt x="20" y="21"/>
                </a:cubicBezTo>
                <a:cubicBezTo>
                  <a:pt x="21" y="18"/>
                  <a:pt x="21" y="14"/>
                  <a:pt x="19" y="11"/>
                </a:cubicBezTo>
                <a:cubicBezTo>
                  <a:pt x="18" y="11"/>
                  <a:pt x="18" y="10"/>
                  <a:pt x="17" y="9"/>
                </a:cubicBezTo>
                <a:cubicBezTo>
                  <a:pt x="17" y="8"/>
                  <a:pt x="16" y="7"/>
                  <a:pt x="15" y="6"/>
                </a:cubicBezTo>
                <a:cubicBezTo>
                  <a:pt x="15" y="6"/>
                  <a:pt x="16" y="7"/>
                  <a:pt x="16" y="7"/>
                </a:cubicBezTo>
                <a:cubicBezTo>
                  <a:pt x="16" y="7"/>
                  <a:pt x="15" y="6"/>
                  <a:pt x="15" y="6"/>
                </a:cubicBezTo>
                <a:cubicBezTo>
                  <a:pt x="15" y="5"/>
                  <a:pt x="14" y="5"/>
                  <a:pt x="14" y="4"/>
                </a:cubicBezTo>
                <a:cubicBezTo>
                  <a:pt x="13" y="3"/>
                  <a:pt x="12" y="3"/>
                  <a:pt x="11" y="2"/>
                </a:cubicBezTo>
                <a:cubicBezTo>
                  <a:pt x="12" y="2"/>
                  <a:pt x="12" y="3"/>
                  <a:pt x="13" y="3"/>
                </a:cubicBezTo>
                <a:cubicBezTo>
                  <a:pt x="12" y="3"/>
                  <a:pt x="12" y="3"/>
                  <a:pt x="12" y="2"/>
                </a:cubicBezTo>
                <a:cubicBezTo>
                  <a:pt x="11" y="1"/>
                  <a:pt x="10" y="1"/>
                  <a:pt x="8" y="0"/>
                </a:cubicBezTo>
                <a:cubicBezTo>
                  <a:pt x="8" y="0"/>
                  <a:pt x="7" y="0"/>
                  <a:pt x="7" y="0"/>
                </a:cubicBezTo>
                <a:cubicBezTo>
                  <a:pt x="6" y="0"/>
                  <a:pt x="5" y="0"/>
                  <a:pt x="5" y="0"/>
                </a:cubicBezTo>
                <a:cubicBezTo>
                  <a:pt x="4" y="1"/>
                  <a:pt x="4" y="1"/>
                  <a:pt x="4" y="1"/>
                </a:cubicBezTo>
                <a:lnTo>
                  <a:pt x="4" y="1"/>
                </a:lnTo>
                <a:cubicBezTo>
                  <a:pt x="4" y="1"/>
                  <a:pt x="4" y="1"/>
                  <a:pt x="4" y="1"/>
                </a:cubicBezTo>
                <a:cubicBezTo>
                  <a:pt x="3" y="1"/>
                  <a:pt x="3" y="1"/>
                  <a:pt x="3" y="2"/>
                </a:cubicBezTo>
                <a:cubicBezTo>
                  <a:pt x="2" y="3"/>
                  <a:pt x="1" y="4"/>
                  <a:pt x="1" y="6"/>
                </a:cubicBezTo>
                <a:cubicBezTo>
                  <a:pt x="0" y="7"/>
                  <a:pt x="0" y="8"/>
                  <a:pt x="0" y="9"/>
                </a:cubicBezTo>
                <a:cubicBezTo>
                  <a:pt x="0" y="10"/>
                  <a:pt x="0" y="12"/>
                  <a:pt x="0" y="13"/>
                </a:cubicBezTo>
                <a:cubicBezTo>
                  <a:pt x="1" y="14"/>
                  <a:pt x="1" y="15"/>
                  <a:pt x="1" y="15"/>
                </a:cubicBezTo>
                <a:cubicBezTo>
                  <a:pt x="1" y="17"/>
                  <a:pt x="3" y="19"/>
                  <a:pt x="4" y="21"/>
                </a:cubicBezTo>
                <a:cubicBezTo>
                  <a:pt x="6" y="24"/>
                  <a:pt x="9" y="26"/>
                  <a:pt x="12" y="26"/>
                </a:cubicBezTo>
                <a:cubicBezTo>
                  <a:pt x="12" y="26"/>
                  <a:pt x="12" y="26"/>
                  <a:pt x="12" y="26"/>
                </a:cubicBezTo>
                <a:cubicBezTo>
                  <a:pt x="12" y="26"/>
                  <a:pt x="13" y="26"/>
                  <a:pt x="13" y="26"/>
                </a:cubicBezTo>
                <a:cubicBezTo>
                  <a:pt x="13" y="26"/>
                  <a:pt x="13" y="26"/>
                  <a:pt x="13" y="26"/>
                </a:cubicBezTo>
                <a:cubicBezTo>
                  <a:pt x="13" y="26"/>
                  <a:pt x="13" y="26"/>
                  <a:pt x="13" y="26"/>
                </a:cubicBezTo>
                <a:cubicBezTo>
                  <a:pt x="15" y="26"/>
                  <a:pt x="16" y="26"/>
                  <a:pt x="18" y="25"/>
                </a:cubicBezTo>
                <a:cubicBezTo>
                  <a:pt x="19" y="24"/>
                  <a:pt x="21" y="22"/>
                  <a:pt x="21" y="20"/>
                </a:cubicBezTo>
                <a:cubicBezTo>
                  <a:pt x="21" y="20"/>
                  <a:pt x="20" y="19"/>
                  <a:pt x="20"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68" name="Freeform 2723"/>
          <p:cNvSpPr>
            <a:spLocks/>
          </p:cNvSpPr>
          <p:nvPr userDrawn="1"/>
        </p:nvSpPr>
        <p:spPr bwMode="auto">
          <a:xfrm>
            <a:off x="6881857" y="4782604"/>
            <a:ext cx="12252" cy="15316"/>
          </a:xfrm>
          <a:custGeom>
            <a:avLst/>
            <a:gdLst>
              <a:gd name="T0" fmla="*/ 20 w 20"/>
              <a:gd name="T1" fmla="*/ 20 h 26"/>
              <a:gd name="T2" fmla="*/ 20 w 20"/>
              <a:gd name="T3" fmla="*/ 17 h 26"/>
              <a:gd name="T4" fmla="*/ 20 w 20"/>
              <a:gd name="T5" fmla="*/ 13 h 26"/>
              <a:gd name="T6" fmla="*/ 19 w 20"/>
              <a:gd name="T7" fmla="*/ 10 h 26"/>
              <a:gd name="T8" fmla="*/ 18 w 20"/>
              <a:gd name="T9" fmla="*/ 7 h 26"/>
              <a:gd name="T10" fmla="*/ 16 w 20"/>
              <a:gd name="T11" fmla="*/ 5 h 26"/>
              <a:gd name="T12" fmla="*/ 15 w 20"/>
              <a:gd name="T13" fmla="*/ 4 h 26"/>
              <a:gd name="T14" fmla="*/ 13 w 20"/>
              <a:gd name="T15" fmla="*/ 2 h 26"/>
              <a:gd name="T16" fmla="*/ 10 w 20"/>
              <a:gd name="T17" fmla="*/ 0 h 26"/>
              <a:gd name="T18" fmla="*/ 6 w 20"/>
              <a:gd name="T19" fmla="*/ 0 h 26"/>
              <a:gd name="T20" fmla="*/ 1 w 20"/>
              <a:gd name="T21" fmla="*/ 5 h 26"/>
              <a:gd name="T22" fmla="*/ 0 w 20"/>
              <a:gd name="T23" fmla="*/ 10 h 26"/>
              <a:gd name="T24" fmla="*/ 1 w 20"/>
              <a:gd name="T25" fmla="*/ 15 h 26"/>
              <a:gd name="T26" fmla="*/ 2 w 20"/>
              <a:gd name="T27" fmla="*/ 18 h 26"/>
              <a:gd name="T28" fmla="*/ 4 w 20"/>
              <a:gd name="T29" fmla="*/ 21 h 26"/>
              <a:gd name="T30" fmla="*/ 5 w 20"/>
              <a:gd name="T31" fmla="*/ 23 h 26"/>
              <a:gd name="T32" fmla="*/ 9 w 20"/>
              <a:gd name="T33" fmla="*/ 25 h 26"/>
              <a:gd name="T34" fmla="*/ 10 w 20"/>
              <a:gd name="T35" fmla="*/ 26 h 26"/>
              <a:gd name="T36" fmla="*/ 14 w 20"/>
              <a:gd name="T37" fmla="*/ 26 h 26"/>
              <a:gd name="T38" fmla="*/ 20 w 20"/>
              <a:gd name="T39" fmla="*/ 20 h 26"/>
              <a:gd name="T40" fmla="*/ 20 w 20"/>
              <a:gd name="T41" fmla="*/ 20 h 26"/>
              <a:gd name="T42" fmla="*/ 20 w 20"/>
              <a:gd name="T43" fmla="*/ 20 h 26"/>
              <a:gd name="T44" fmla="*/ 20 w 20"/>
              <a:gd name="T45" fmla="*/ 20 h 26"/>
              <a:gd name="T46" fmla="*/ 20 w 20"/>
              <a:gd name="T47"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 h="26">
                <a:moveTo>
                  <a:pt x="20" y="20"/>
                </a:moveTo>
                <a:cubicBezTo>
                  <a:pt x="20" y="19"/>
                  <a:pt x="20" y="18"/>
                  <a:pt x="20" y="17"/>
                </a:cubicBezTo>
                <a:cubicBezTo>
                  <a:pt x="20" y="15"/>
                  <a:pt x="20" y="14"/>
                  <a:pt x="20" y="13"/>
                </a:cubicBezTo>
                <a:cubicBezTo>
                  <a:pt x="20" y="12"/>
                  <a:pt x="19" y="11"/>
                  <a:pt x="19" y="10"/>
                </a:cubicBezTo>
                <a:cubicBezTo>
                  <a:pt x="18" y="9"/>
                  <a:pt x="18" y="8"/>
                  <a:pt x="18" y="7"/>
                </a:cubicBezTo>
                <a:cubicBezTo>
                  <a:pt x="17" y="7"/>
                  <a:pt x="16" y="6"/>
                  <a:pt x="16" y="5"/>
                </a:cubicBezTo>
                <a:cubicBezTo>
                  <a:pt x="16" y="5"/>
                  <a:pt x="15" y="4"/>
                  <a:pt x="15" y="4"/>
                </a:cubicBezTo>
                <a:cubicBezTo>
                  <a:pt x="14" y="3"/>
                  <a:pt x="13" y="2"/>
                  <a:pt x="13" y="2"/>
                </a:cubicBezTo>
                <a:cubicBezTo>
                  <a:pt x="12" y="1"/>
                  <a:pt x="11" y="0"/>
                  <a:pt x="10" y="0"/>
                </a:cubicBezTo>
                <a:cubicBezTo>
                  <a:pt x="8" y="0"/>
                  <a:pt x="7" y="0"/>
                  <a:pt x="6" y="0"/>
                </a:cubicBezTo>
                <a:cubicBezTo>
                  <a:pt x="4" y="1"/>
                  <a:pt x="1" y="3"/>
                  <a:pt x="1" y="5"/>
                </a:cubicBezTo>
                <a:cubicBezTo>
                  <a:pt x="1" y="6"/>
                  <a:pt x="0" y="8"/>
                  <a:pt x="0" y="10"/>
                </a:cubicBezTo>
                <a:cubicBezTo>
                  <a:pt x="0" y="11"/>
                  <a:pt x="0" y="13"/>
                  <a:pt x="1" y="15"/>
                </a:cubicBezTo>
                <a:cubicBezTo>
                  <a:pt x="1" y="16"/>
                  <a:pt x="2" y="17"/>
                  <a:pt x="2" y="18"/>
                </a:cubicBezTo>
                <a:cubicBezTo>
                  <a:pt x="2" y="19"/>
                  <a:pt x="3" y="20"/>
                  <a:pt x="4" y="21"/>
                </a:cubicBezTo>
                <a:cubicBezTo>
                  <a:pt x="4" y="22"/>
                  <a:pt x="5" y="23"/>
                  <a:pt x="5" y="23"/>
                </a:cubicBezTo>
                <a:cubicBezTo>
                  <a:pt x="6" y="24"/>
                  <a:pt x="8" y="25"/>
                  <a:pt x="9" y="25"/>
                </a:cubicBezTo>
                <a:cubicBezTo>
                  <a:pt x="9" y="25"/>
                  <a:pt x="10" y="26"/>
                  <a:pt x="10" y="26"/>
                </a:cubicBezTo>
                <a:cubicBezTo>
                  <a:pt x="11" y="26"/>
                  <a:pt x="13" y="26"/>
                  <a:pt x="14" y="26"/>
                </a:cubicBezTo>
                <a:cubicBezTo>
                  <a:pt x="16" y="25"/>
                  <a:pt x="19" y="23"/>
                  <a:pt x="20" y="20"/>
                </a:cubicBezTo>
                <a:cubicBezTo>
                  <a:pt x="20" y="20"/>
                  <a:pt x="20" y="20"/>
                  <a:pt x="20" y="20"/>
                </a:cubicBezTo>
                <a:cubicBezTo>
                  <a:pt x="20" y="20"/>
                  <a:pt x="20" y="20"/>
                  <a:pt x="20" y="20"/>
                </a:cubicBezTo>
                <a:cubicBezTo>
                  <a:pt x="20" y="20"/>
                  <a:pt x="20" y="20"/>
                  <a:pt x="20" y="20"/>
                </a:cubicBezTo>
                <a:cubicBezTo>
                  <a:pt x="20" y="20"/>
                  <a:pt x="20" y="20"/>
                  <a:pt x="20"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69" name="Freeform 2724"/>
          <p:cNvSpPr>
            <a:spLocks/>
          </p:cNvSpPr>
          <p:nvPr userDrawn="1"/>
        </p:nvSpPr>
        <p:spPr bwMode="auto">
          <a:xfrm>
            <a:off x="6880325" y="4706026"/>
            <a:ext cx="0" cy="0"/>
          </a:xfrm>
          <a:custGeom>
            <a:avLst/>
            <a:gdLst>
              <a:gd name="T0" fmla="*/ 0 w 1"/>
              <a:gd name="T1" fmla="*/ 0 h 1"/>
              <a:gd name="T2" fmla="*/ 1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1" y="1"/>
                  <a:pt x="1" y="1"/>
                </a:cubicBezTo>
                <a:lnTo>
                  <a:pt x="1" y="1"/>
                </a:lnTo>
                <a:cubicBezTo>
                  <a:pt x="1" y="1"/>
                  <a:pt x="0" y="0"/>
                  <a:pt x="0" y="0"/>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70" name="Freeform 2725"/>
          <p:cNvSpPr>
            <a:spLocks/>
          </p:cNvSpPr>
          <p:nvPr userDrawn="1"/>
        </p:nvSpPr>
        <p:spPr bwMode="auto">
          <a:xfrm>
            <a:off x="6871138" y="4699900"/>
            <a:ext cx="10721" cy="13784"/>
          </a:xfrm>
          <a:custGeom>
            <a:avLst/>
            <a:gdLst>
              <a:gd name="T0" fmla="*/ 15 w 18"/>
              <a:gd name="T1" fmla="*/ 11 h 24"/>
              <a:gd name="T2" fmla="*/ 12 w 18"/>
              <a:gd name="T3" fmla="*/ 8 h 24"/>
              <a:gd name="T4" fmla="*/ 11 w 18"/>
              <a:gd name="T5" fmla="*/ 6 h 24"/>
              <a:gd name="T6" fmla="*/ 12 w 18"/>
              <a:gd name="T7" fmla="*/ 7 h 24"/>
              <a:gd name="T8" fmla="*/ 9 w 18"/>
              <a:gd name="T9" fmla="*/ 5 h 24"/>
              <a:gd name="T10" fmla="*/ 9 w 18"/>
              <a:gd name="T11" fmla="*/ 5 h 24"/>
              <a:gd name="T12" fmla="*/ 8 w 18"/>
              <a:gd name="T13" fmla="*/ 4 h 24"/>
              <a:gd name="T14" fmla="*/ 6 w 18"/>
              <a:gd name="T15" fmla="*/ 3 h 24"/>
              <a:gd name="T16" fmla="*/ 6 w 18"/>
              <a:gd name="T17" fmla="*/ 3 h 24"/>
              <a:gd name="T18" fmla="*/ 5 w 18"/>
              <a:gd name="T19" fmla="*/ 2 h 24"/>
              <a:gd name="T20" fmla="*/ 3 w 18"/>
              <a:gd name="T21" fmla="*/ 2 h 24"/>
              <a:gd name="T22" fmla="*/ 3 w 18"/>
              <a:gd name="T23" fmla="*/ 3 h 24"/>
              <a:gd name="T24" fmla="*/ 2 w 18"/>
              <a:gd name="T25" fmla="*/ 4 h 24"/>
              <a:gd name="T26" fmla="*/ 1 w 18"/>
              <a:gd name="T27" fmla="*/ 5 h 24"/>
              <a:gd name="T28" fmla="*/ 1 w 18"/>
              <a:gd name="T29" fmla="*/ 6 h 24"/>
              <a:gd name="T30" fmla="*/ 0 w 18"/>
              <a:gd name="T31" fmla="*/ 9 h 24"/>
              <a:gd name="T32" fmla="*/ 0 w 18"/>
              <a:gd name="T33" fmla="*/ 12 h 24"/>
              <a:gd name="T34" fmla="*/ 1 w 18"/>
              <a:gd name="T35" fmla="*/ 14 h 24"/>
              <a:gd name="T36" fmla="*/ 3 w 18"/>
              <a:gd name="T37" fmla="*/ 18 h 24"/>
              <a:gd name="T38" fmla="*/ 5 w 18"/>
              <a:gd name="T39" fmla="*/ 21 h 24"/>
              <a:gd name="T40" fmla="*/ 7 w 18"/>
              <a:gd name="T41" fmla="*/ 23 h 24"/>
              <a:gd name="T42" fmla="*/ 14 w 18"/>
              <a:gd name="T43" fmla="*/ 24 h 24"/>
              <a:gd name="T44" fmla="*/ 18 w 18"/>
              <a:gd name="T45" fmla="*/ 19 h 24"/>
              <a:gd name="T46" fmla="*/ 15 w 18"/>
              <a:gd name="T47"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 h="24">
                <a:moveTo>
                  <a:pt x="15" y="11"/>
                </a:moveTo>
                <a:cubicBezTo>
                  <a:pt x="14" y="10"/>
                  <a:pt x="13" y="9"/>
                  <a:pt x="12" y="8"/>
                </a:cubicBezTo>
                <a:cubicBezTo>
                  <a:pt x="12" y="7"/>
                  <a:pt x="11" y="7"/>
                  <a:pt x="11" y="6"/>
                </a:cubicBezTo>
                <a:lnTo>
                  <a:pt x="12" y="7"/>
                </a:lnTo>
                <a:cubicBezTo>
                  <a:pt x="11" y="7"/>
                  <a:pt x="11" y="6"/>
                  <a:pt x="9" y="5"/>
                </a:cubicBezTo>
                <a:cubicBezTo>
                  <a:pt x="9" y="5"/>
                  <a:pt x="9" y="5"/>
                  <a:pt x="9" y="5"/>
                </a:cubicBezTo>
                <a:cubicBezTo>
                  <a:pt x="9" y="5"/>
                  <a:pt x="9" y="4"/>
                  <a:pt x="8" y="4"/>
                </a:cubicBezTo>
                <a:cubicBezTo>
                  <a:pt x="8" y="4"/>
                  <a:pt x="7" y="3"/>
                  <a:pt x="6" y="3"/>
                </a:cubicBezTo>
                <a:cubicBezTo>
                  <a:pt x="6" y="3"/>
                  <a:pt x="6" y="3"/>
                  <a:pt x="6" y="3"/>
                </a:cubicBezTo>
                <a:cubicBezTo>
                  <a:pt x="6" y="2"/>
                  <a:pt x="5" y="2"/>
                  <a:pt x="5" y="2"/>
                </a:cubicBezTo>
                <a:cubicBezTo>
                  <a:pt x="5" y="0"/>
                  <a:pt x="3" y="1"/>
                  <a:pt x="3" y="2"/>
                </a:cubicBezTo>
                <a:cubicBezTo>
                  <a:pt x="3" y="3"/>
                  <a:pt x="3" y="3"/>
                  <a:pt x="3" y="3"/>
                </a:cubicBezTo>
                <a:cubicBezTo>
                  <a:pt x="3" y="3"/>
                  <a:pt x="2" y="4"/>
                  <a:pt x="2" y="4"/>
                </a:cubicBezTo>
                <a:cubicBezTo>
                  <a:pt x="2" y="4"/>
                  <a:pt x="2" y="4"/>
                  <a:pt x="1" y="5"/>
                </a:cubicBezTo>
                <a:cubicBezTo>
                  <a:pt x="1" y="5"/>
                  <a:pt x="1" y="6"/>
                  <a:pt x="1" y="6"/>
                </a:cubicBezTo>
                <a:cubicBezTo>
                  <a:pt x="0" y="7"/>
                  <a:pt x="0" y="8"/>
                  <a:pt x="0" y="9"/>
                </a:cubicBezTo>
                <a:cubicBezTo>
                  <a:pt x="0" y="10"/>
                  <a:pt x="0" y="11"/>
                  <a:pt x="0" y="12"/>
                </a:cubicBezTo>
                <a:cubicBezTo>
                  <a:pt x="1" y="13"/>
                  <a:pt x="1" y="13"/>
                  <a:pt x="1" y="14"/>
                </a:cubicBezTo>
                <a:cubicBezTo>
                  <a:pt x="1" y="15"/>
                  <a:pt x="2" y="17"/>
                  <a:pt x="3" y="18"/>
                </a:cubicBezTo>
                <a:cubicBezTo>
                  <a:pt x="4" y="19"/>
                  <a:pt x="4" y="20"/>
                  <a:pt x="5" y="21"/>
                </a:cubicBezTo>
                <a:cubicBezTo>
                  <a:pt x="6" y="21"/>
                  <a:pt x="7" y="22"/>
                  <a:pt x="7" y="23"/>
                </a:cubicBezTo>
                <a:cubicBezTo>
                  <a:pt x="9" y="24"/>
                  <a:pt x="12" y="24"/>
                  <a:pt x="14" y="24"/>
                </a:cubicBezTo>
                <a:cubicBezTo>
                  <a:pt x="17" y="23"/>
                  <a:pt x="18" y="21"/>
                  <a:pt x="18" y="19"/>
                </a:cubicBezTo>
                <a:cubicBezTo>
                  <a:pt x="18" y="16"/>
                  <a:pt x="17" y="13"/>
                  <a:pt x="15"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71" name="Freeform 2726"/>
          <p:cNvSpPr>
            <a:spLocks/>
          </p:cNvSpPr>
          <p:nvPr userDrawn="1"/>
        </p:nvSpPr>
        <p:spPr bwMode="auto">
          <a:xfrm>
            <a:off x="6946183" y="4785667"/>
            <a:ext cx="13784" cy="12252"/>
          </a:xfrm>
          <a:custGeom>
            <a:avLst/>
            <a:gdLst>
              <a:gd name="T0" fmla="*/ 23 w 23"/>
              <a:gd name="T1" fmla="*/ 12 h 21"/>
              <a:gd name="T2" fmla="*/ 21 w 23"/>
              <a:gd name="T3" fmla="*/ 9 h 21"/>
              <a:gd name="T4" fmla="*/ 19 w 23"/>
              <a:gd name="T5" fmla="*/ 6 h 21"/>
              <a:gd name="T6" fmla="*/ 17 w 23"/>
              <a:gd name="T7" fmla="*/ 4 h 21"/>
              <a:gd name="T8" fmla="*/ 12 w 23"/>
              <a:gd name="T9" fmla="*/ 1 h 21"/>
              <a:gd name="T10" fmla="*/ 10 w 23"/>
              <a:gd name="T11" fmla="*/ 0 h 21"/>
              <a:gd name="T12" fmla="*/ 7 w 23"/>
              <a:gd name="T13" fmla="*/ 0 h 21"/>
              <a:gd name="T14" fmla="*/ 6 w 23"/>
              <a:gd name="T15" fmla="*/ 0 h 21"/>
              <a:gd name="T16" fmla="*/ 2 w 23"/>
              <a:gd name="T17" fmla="*/ 1 h 21"/>
              <a:gd name="T18" fmla="*/ 0 w 23"/>
              <a:gd name="T19" fmla="*/ 5 h 21"/>
              <a:gd name="T20" fmla="*/ 1 w 23"/>
              <a:gd name="T21" fmla="*/ 8 h 21"/>
              <a:gd name="T22" fmla="*/ 1 w 23"/>
              <a:gd name="T23" fmla="*/ 9 h 21"/>
              <a:gd name="T24" fmla="*/ 3 w 23"/>
              <a:gd name="T25" fmla="*/ 12 h 21"/>
              <a:gd name="T26" fmla="*/ 6 w 23"/>
              <a:gd name="T27" fmla="*/ 16 h 21"/>
              <a:gd name="T28" fmla="*/ 10 w 23"/>
              <a:gd name="T29" fmla="*/ 18 h 21"/>
              <a:gd name="T30" fmla="*/ 16 w 23"/>
              <a:gd name="T31" fmla="*/ 20 h 21"/>
              <a:gd name="T32" fmla="*/ 21 w 23"/>
              <a:gd name="T33" fmla="*/ 18 h 21"/>
              <a:gd name="T34" fmla="*/ 23 w 23"/>
              <a:gd name="T35"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21">
                <a:moveTo>
                  <a:pt x="23" y="12"/>
                </a:moveTo>
                <a:cubicBezTo>
                  <a:pt x="22" y="11"/>
                  <a:pt x="22" y="10"/>
                  <a:pt x="21" y="9"/>
                </a:cubicBezTo>
                <a:cubicBezTo>
                  <a:pt x="21" y="8"/>
                  <a:pt x="20" y="7"/>
                  <a:pt x="19" y="6"/>
                </a:cubicBezTo>
                <a:cubicBezTo>
                  <a:pt x="18" y="6"/>
                  <a:pt x="17" y="5"/>
                  <a:pt x="17" y="4"/>
                </a:cubicBezTo>
                <a:cubicBezTo>
                  <a:pt x="15" y="3"/>
                  <a:pt x="14" y="2"/>
                  <a:pt x="12" y="1"/>
                </a:cubicBezTo>
                <a:cubicBezTo>
                  <a:pt x="11" y="1"/>
                  <a:pt x="10" y="0"/>
                  <a:pt x="10" y="0"/>
                </a:cubicBezTo>
                <a:cubicBezTo>
                  <a:pt x="9" y="0"/>
                  <a:pt x="8" y="0"/>
                  <a:pt x="7" y="0"/>
                </a:cubicBezTo>
                <a:cubicBezTo>
                  <a:pt x="7" y="0"/>
                  <a:pt x="6" y="0"/>
                  <a:pt x="6" y="0"/>
                </a:cubicBezTo>
                <a:cubicBezTo>
                  <a:pt x="4" y="0"/>
                  <a:pt x="3" y="0"/>
                  <a:pt x="2" y="1"/>
                </a:cubicBezTo>
                <a:cubicBezTo>
                  <a:pt x="1" y="2"/>
                  <a:pt x="0" y="4"/>
                  <a:pt x="0" y="5"/>
                </a:cubicBezTo>
                <a:cubicBezTo>
                  <a:pt x="0" y="6"/>
                  <a:pt x="1" y="7"/>
                  <a:pt x="1" y="8"/>
                </a:cubicBezTo>
                <a:cubicBezTo>
                  <a:pt x="1" y="8"/>
                  <a:pt x="1" y="8"/>
                  <a:pt x="1" y="9"/>
                </a:cubicBezTo>
                <a:cubicBezTo>
                  <a:pt x="1" y="10"/>
                  <a:pt x="2" y="11"/>
                  <a:pt x="3" y="12"/>
                </a:cubicBezTo>
                <a:cubicBezTo>
                  <a:pt x="4" y="13"/>
                  <a:pt x="5" y="15"/>
                  <a:pt x="6" y="16"/>
                </a:cubicBezTo>
                <a:cubicBezTo>
                  <a:pt x="7" y="17"/>
                  <a:pt x="9" y="17"/>
                  <a:pt x="10" y="18"/>
                </a:cubicBezTo>
                <a:cubicBezTo>
                  <a:pt x="12" y="20"/>
                  <a:pt x="14" y="20"/>
                  <a:pt x="16" y="20"/>
                </a:cubicBezTo>
                <a:cubicBezTo>
                  <a:pt x="18" y="21"/>
                  <a:pt x="20" y="20"/>
                  <a:pt x="21" y="18"/>
                </a:cubicBezTo>
                <a:cubicBezTo>
                  <a:pt x="23" y="16"/>
                  <a:pt x="23" y="14"/>
                  <a:pt x="23"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72" name="Freeform 2727"/>
          <p:cNvSpPr>
            <a:spLocks/>
          </p:cNvSpPr>
          <p:nvPr userDrawn="1"/>
        </p:nvSpPr>
        <p:spPr bwMode="auto">
          <a:xfrm>
            <a:off x="6955372" y="4701431"/>
            <a:ext cx="10721" cy="12252"/>
          </a:xfrm>
          <a:custGeom>
            <a:avLst/>
            <a:gdLst>
              <a:gd name="T0" fmla="*/ 20 w 20"/>
              <a:gd name="T1" fmla="*/ 12 h 20"/>
              <a:gd name="T2" fmla="*/ 19 w 20"/>
              <a:gd name="T3" fmla="*/ 9 h 20"/>
              <a:gd name="T4" fmla="*/ 19 w 20"/>
              <a:gd name="T5" fmla="*/ 8 h 20"/>
              <a:gd name="T6" fmla="*/ 18 w 20"/>
              <a:gd name="T7" fmla="*/ 7 h 20"/>
              <a:gd name="T8" fmla="*/ 15 w 20"/>
              <a:gd name="T9" fmla="*/ 4 h 20"/>
              <a:gd name="T10" fmla="*/ 12 w 20"/>
              <a:gd name="T11" fmla="*/ 1 h 20"/>
              <a:gd name="T12" fmla="*/ 10 w 20"/>
              <a:gd name="T13" fmla="*/ 0 h 20"/>
              <a:gd name="T14" fmla="*/ 7 w 20"/>
              <a:gd name="T15" fmla="*/ 0 h 20"/>
              <a:gd name="T16" fmla="*/ 3 w 20"/>
              <a:gd name="T17" fmla="*/ 1 h 20"/>
              <a:gd name="T18" fmla="*/ 1 w 20"/>
              <a:gd name="T19" fmla="*/ 7 h 20"/>
              <a:gd name="T20" fmla="*/ 1 w 20"/>
              <a:gd name="T21" fmla="*/ 10 h 20"/>
              <a:gd name="T22" fmla="*/ 3 w 20"/>
              <a:gd name="T23" fmla="*/ 13 h 20"/>
              <a:gd name="T24" fmla="*/ 6 w 20"/>
              <a:gd name="T25" fmla="*/ 17 h 20"/>
              <a:gd name="T26" fmla="*/ 10 w 20"/>
              <a:gd name="T27" fmla="*/ 20 h 20"/>
              <a:gd name="T28" fmla="*/ 14 w 20"/>
              <a:gd name="T29" fmla="*/ 20 h 20"/>
              <a:gd name="T30" fmla="*/ 17 w 20"/>
              <a:gd name="T31" fmla="*/ 19 h 20"/>
              <a:gd name="T32" fmla="*/ 19 w 20"/>
              <a:gd name="T33" fmla="*/ 16 h 20"/>
              <a:gd name="T34" fmla="*/ 20 w 20"/>
              <a:gd name="T35" fmla="*/ 13 h 20"/>
              <a:gd name="T36" fmla="*/ 20 w 20"/>
              <a:gd name="T37"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20">
                <a:moveTo>
                  <a:pt x="20" y="12"/>
                </a:moveTo>
                <a:cubicBezTo>
                  <a:pt x="20" y="10"/>
                  <a:pt x="19" y="10"/>
                  <a:pt x="19" y="9"/>
                </a:cubicBezTo>
                <a:cubicBezTo>
                  <a:pt x="19" y="9"/>
                  <a:pt x="19" y="8"/>
                  <a:pt x="19" y="8"/>
                </a:cubicBezTo>
                <a:cubicBezTo>
                  <a:pt x="18" y="8"/>
                  <a:pt x="18" y="8"/>
                  <a:pt x="18" y="7"/>
                </a:cubicBezTo>
                <a:cubicBezTo>
                  <a:pt x="17" y="6"/>
                  <a:pt x="16" y="5"/>
                  <a:pt x="15" y="4"/>
                </a:cubicBezTo>
                <a:cubicBezTo>
                  <a:pt x="14" y="3"/>
                  <a:pt x="13" y="2"/>
                  <a:pt x="12" y="1"/>
                </a:cubicBezTo>
                <a:lnTo>
                  <a:pt x="10" y="0"/>
                </a:lnTo>
                <a:cubicBezTo>
                  <a:pt x="9" y="0"/>
                  <a:pt x="8" y="0"/>
                  <a:pt x="7" y="0"/>
                </a:cubicBezTo>
                <a:cubicBezTo>
                  <a:pt x="5" y="0"/>
                  <a:pt x="4" y="0"/>
                  <a:pt x="3" y="1"/>
                </a:cubicBezTo>
                <a:cubicBezTo>
                  <a:pt x="1" y="2"/>
                  <a:pt x="0" y="5"/>
                  <a:pt x="1" y="7"/>
                </a:cubicBezTo>
                <a:cubicBezTo>
                  <a:pt x="1" y="8"/>
                  <a:pt x="1" y="9"/>
                  <a:pt x="1" y="10"/>
                </a:cubicBezTo>
                <a:cubicBezTo>
                  <a:pt x="2" y="11"/>
                  <a:pt x="2" y="12"/>
                  <a:pt x="3" y="13"/>
                </a:cubicBezTo>
                <a:cubicBezTo>
                  <a:pt x="4" y="14"/>
                  <a:pt x="5" y="16"/>
                  <a:pt x="6" y="17"/>
                </a:cubicBezTo>
                <a:cubicBezTo>
                  <a:pt x="7" y="18"/>
                  <a:pt x="8" y="20"/>
                  <a:pt x="10" y="20"/>
                </a:cubicBezTo>
                <a:cubicBezTo>
                  <a:pt x="12" y="20"/>
                  <a:pt x="13" y="20"/>
                  <a:pt x="14" y="20"/>
                </a:cubicBezTo>
                <a:cubicBezTo>
                  <a:pt x="15" y="20"/>
                  <a:pt x="16" y="19"/>
                  <a:pt x="17" y="19"/>
                </a:cubicBezTo>
                <a:cubicBezTo>
                  <a:pt x="18" y="18"/>
                  <a:pt x="18" y="17"/>
                  <a:pt x="19" y="16"/>
                </a:cubicBezTo>
                <a:cubicBezTo>
                  <a:pt x="19" y="15"/>
                  <a:pt x="20" y="14"/>
                  <a:pt x="20" y="13"/>
                </a:cubicBezTo>
                <a:cubicBezTo>
                  <a:pt x="20" y="12"/>
                  <a:pt x="20" y="12"/>
                  <a:pt x="20"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73" name="Freeform 2728"/>
          <p:cNvSpPr>
            <a:spLocks/>
          </p:cNvSpPr>
          <p:nvPr userDrawn="1"/>
        </p:nvSpPr>
        <p:spPr bwMode="auto">
          <a:xfrm>
            <a:off x="6958435" y="4621791"/>
            <a:ext cx="13784" cy="13784"/>
          </a:xfrm>
          <a:custGeom>
            <a:avLst/>
            <a:gdLst>
              <a:gd name="T0" fmla="*/ 24 w 24"/>
              <a:gd name="T1" fmla="*/ 20 h 23"/>
              <a:gd name="T2" fmla="*/ 22 w 24"/>
              <a:gd name="T3" fmla="*/ 18 h 23"/>
              <a:gd name="T4" fmla="*/ 22 w 24"/>
              <a:gd name="T5" fmla="*/ 17 h 23"/>
              <a:gd name="T6" fmla="*/ 21 w 24"/>
              <a:gd name="T7" fmla="*/ 16 h 23"/>
              <a:gd name="T8" fmla="*/ 21 w 24"/>
              <a:gd name="T9" fmla="*/ 16 h 23"/>
              <a:gd name="T10" fmla="*/ 21 w 24"/>
              <a:gd name="T11" fmla="*/ 15 h 23"/>
              <a:gd name="T12" fmla="*/ 20 w 24"/>
              <a:gd name="T13" fmla="*/ 13 h 23"/>
              <a:gd name="T14" fmla="*/ 17 w 24"/>
              <a:gd name="T15" fmla="*/ 10 h 23"/>
              <a:gd name="T16" fmla="*/ 15 w 24"/>
              <a:gd name="T17" fmla="*/ 7 h 23"/>
              <a:gd name="T18" fmla="*/ 13 w 24"/>
              <a:gd name="T19" fmla="*/ 5 h 23"/>
              <a:gd name="T20" fmla="*/ 9 w 24"/>
              <a:gd name="T21" fmla="*/ 3 h 23"/>
              <a:gd name="T22" fmla="*/ 8 w 24"/>
              <a:gd name="T23" fmla="*/ 2 h 23"/>
              <a:gd name="T24" fmla="*/ 4 w 24"/>
              <a:gd name="T25" fmla="*/ 1 h 23"/>
              <a:gd name="T26" fmla="*/ 4 w 24"/>
              <a:gd name="T27" fmla="*/ 1 h 23"/>
              <a:gd name="T28" fmla="*/ 4 w 24"/>
              <a:gd name="T29" fmla="*/ 1 h 23"/>
              <a:gd name="T30" fmla="*/ 1 w 24"/>
              <a:gd name="T31" fmla="*/ 2 h 23"/>
              <a:gd name="T32" fmla="*/ 2 w 24"/>
              <a:gd name="T33" fmla="*/ 2 h 23"/>
              <a:gd name="T34" fmla="*/ 1 w 24"/>
              <a:gd name="T35" fmla="*/ 3 h 23"/>
              <a:gd name="T36" fmla="*/ 0 w 24"/>
              <a:gd name="T37" fmla="*/ 5 h 23"/>
              <a:gd name="T38" fmla="*/ 0 w 24"/>
              <a:gd name="T39" fmla="*/ 7 h 23"/>
              <a:gd name="T40" fmla="*/ 1 w 24"/>
              <a:gd name="T41" fmla="*/ 9 h 23"/>
              <a:gd name="T42" fmla="*/ 3 w 24"/>
              <a:gd name="T43" fmla="*/ 13 h 23"/>
              <a:gd name="T44" fmla="*/ 4 w 24"/>
              <a:gd name="T45" fmla="*/ 16 h 23"/>
              <a:gd name="T46" fmla="*/ 9 w 24"/>
              <a:gd name="T47" fmla="*/ 20 h 23"/>
              <a:gd name="T48" fmla="*/ 13 w 24"/>
              <a:gd name="T49" fmla="*/ 22 h 23"/>
              <a:gd name="T50" fmla="*/ 15 w 24"/>
              <a:gd name="T51" fmla="*/ 22 h 23"/>
              <a:gd name="T52" fmla="*/ 16 w 24"/>
              <a:gd name="T53" fmla="*/ 22 h 23"/>
              <a:gd name="T54" fmla="*/ 18 w 24"/>
              <a:gd name="T55" fmla="*/ 23 h 23"/>
              <a:gd name="T56" fmla="*/ 19 w 24"/>
              <a:gd name="T57" fmla="*/ 23 h 23"/>
              <a:gd name="T58" fmla="*/ 22 w 24"/>
              <a:gd name="T59" fmla="*/ 23 h 23"/>
              <a:gd name="T60" fmla="*/ 24 w 24"/>
              <a:gd name="T61" fmla="*/ 2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 h="23">
                <a:moveTo>
                  <a:pt x="24" y="20"/>
                </a:moveTo>
                <a:cubicBezTo>
                  <a:pt x="23" y="19"/>
                  <a:pt x="23" y="19"/>
                  <a:pt x="22" y="18"/>
                </a:cubicBezTo>
                <a:cubicBezTo>
                  <a:pt x="22" y="18"/>
                  <a:pt x="22" y="17"/>
                  <a:pt x="22" y="17"/>
                </a:cubicBezTo>
                <a:cubicBezTo>
                  <a:pt x="22" y="17"/>
                  <a:pt x="21" y="16"/>
                  <a:pt x="21" y="16"/>
                </a:cubicBezTo>
                <a:cubicBezTo>
                  <a:pt x="21" y="16"/>
                  <a:pt x="21" y="16"/>
                  <a:pt x="21" y="16"/>
                </a:cubicBezTo>
                <a:cubicBezTo>
                  <a:pt x="21" y="16"/>
                  <a:pt x="21" y="15"/>
                  <a:pt x="21" y="15"/>
                </a:cubicBezTo>
                <a:cubicBezTo>
                  <a:pt x="20" y="15"/>
                  <a:pt x="20" y="14"/>
                  <a:pt x="20" y="13"/>
                </a:cubicBezTo>
                <a:cubicBezTo>
                  <a:pt x="19" y="12"/>
                  <a:pt x="18" y="11"/>
                  <a:pt x="17" y="10"/>
                </a:cubicBezTo>
                <a:cubicBezTo>
                  <a:pt x="16" y="9"/>
                  <a:pt x="16" y="8"/>
                  <a:pt x="15" y="7"/>
                </a:cubicBezTo>
                <a:cubicBezTo>
                  <a:pt x="14" y="7"/>
                  <a:pt x="13" y="6"/>
                  <a:pt x="13" y="5"/>
                </a:cubicBezTo>
                <a:cubicBezTo>
                  <a:pt x="12" y="4"/>
                  <a:pt x="10" y="3"/>
                  <a:pt x="9" y="3"/>
                </a:cubicBezTo>
                <a:cubicBezTo>
                  <a:pt x="9" y="2"/>
                  <a:pt x="9" y="2"/>
                  <a:pt x="8" y="2"/>
                </a:cubicBezTo>
                <a:cubicBezTo>
                  <a:pt x="7" y="1"/>
                  <a:pt x="6" y="1"/>
                  <a:pt x="4" y="1"/>
                </a:cubicBezTo>
                <a:cubicBezTo>
                  <a:pt x="4" y="1"/>
                  <a:pt x="4" y="1"/>
                  <a:pt x="4" y="1"/>
                </a:cubicBezTo>
                <a:cubicBezTo>
                  <a:pt x="4" y="1"/>
                  <a:pt x="4" y="1"/>
                  <a:pt x="4" y="1"/>
                </a:cubicBezTo>
                <a:cubicBezTo>
                  <a:pt x="3" y="0"/>
                  <a:pt x="1" y="0"/>
                  <a:pt x="1" y="2"/>
                </a:cubicBezTo>
                <a:cubicBezTo>
                  <a:pt x="1" y="2"/>
                  <a:pt x="1" y="2"/>
                  <a:pt x="2" y="2"/>
                </a:cubicBezTo>
                <a:cubicBezTo>
                  <a:pt x="1" y="2"/>
                  <a:pt x="1" y="3"/>
                  <a:pt x="1" y="3"/>
                </a:cubicBezTo>
                <a:cubicBezTo>
                  <a:pt x="1" y="3"/>
                  <a:pt x="0" y="4"/>
                  <a:pt x="0" y="5"/>
                </a:cubicBezTo>
                <a:cubicBezTo>
                  <a:pt x="0" y="6"/>
                  <a:pt x="0" y="7"/>
                  <a:pt x="0" y="7"/>
                </a:cubicBezTo>
                <a:cubicBezTo>
                  <a:pt x="0" y="8"/>
                  <a:pt x="0" y="9"/>
                  <a:pt x="1" y="9"/>
                </a:cubicBezTo>
                <a:cubicBezTo>
                  <a:pt x="1" y="10"/>
                  <a:pt x="2" y="12"/>
                  <a:pt x="3" y="13"/>
                </a:cubicBezTo>
                <a:cubicBezTo>
                  <a:pt x="3" y="14"/>
                  <a:pt x="4" y="15"/>
                  <a:pt x="4" y="16"/>
                </a:cubicBezTo>
                <a:cubicBezTo>
                  <a:pt x="6" y="17"/>
                  <a:pt x="7" y="18"/>
                  <a:pt x="9" y="20"/>
                </a:cubicBezTo>
                <a:cubicBezTo>
                  <a:pt x="10" y="21"/>
                  <a:pt x="11" y="21"/>
                  <a:pt x="13" y="22"/>
                </a:cubicBezTo>
                <a:cubicBezTo>
                  <a:pt x="14" y="22"/>
                  <a:pt x="14" y="22"/>
                  <a:pt x="15" y="22"/>
                </a:cubicBezTo>
                <a:cubicBezTo>
                  <a:pt x="16" y="22"/>
                  <a:pt x="16" y="22"/>
                  <a:pt x="16" y="22"/>
                </a:cubicBezTo>
                <a:cubicBezTo>
                  <a:pt x="16" y="23"/>
                  <a:pt x="18" y="23"/>
                  <a:pt x="18" y="23"/>
                </a:cubicBezTo>
                <a:cubicBezTo>
                  <a:pt x="18" y="23"/>
                  <a:pt x="19" y="23"/>
                  <a:pt x="19" y="23"/>
                </a:cubicBezTo>
                <a:cubicBezTo>
                  <a:pt x="20" y="23"/>
                  <a:pt x="21" y="23"/>
                  <a:pt x="22" y="23"/>
                </a:cubicBezTo>
                <a:cubicBezTo>
                  <a:pt x="23" y="23"/>
                  <a:pt x="24" y="21"/>
                  <a:pt x="24"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74" name="Freeform 2729"/>
          <p:cNvSpPr>
            <a:spLocks/>
          </p:cNvSpPr>
          <p:nvPr userDrawn="1"/>
        </p:nvSpPr>
        <p:spPr bwMode="auto">
          <a:xfrm>
            <a:off x="7028886" y="4686115"/>
            <a:ext cx="15316" cy="15316"/>
          </a:xfrm>
          <a:custGeom>
            <a:avLst/>
            <a:gdLst>
              <a:gd name="T0" fmla="*/ 24 w 25"/>
              <a:gd name="T1" fmla="*/ 12 h 26"/>
              <a:gd name="T2" fmla="*/ 23 w 25"/>
              <a:gd name="T3" fmla="*/ 11 h 26"/>
              <a:gd name="T4" fmla="*/ 23 w 25"/>
              <a:gd name="T5" fmla="*/ 10 h 26"/>
              <a:gd name="T6" fmla="*/ 19 w 25"/>
              <a:gd name="T7" fmla="*/ 7 h 26"/>
              <a:gd name="T8" fmla="*/ 21 w 25"/>
              <a:gd name="T9" fmla="*/ 8 h 26"/>
              <a:gd name="T10" fmla="*/ 19 w 25"/>
              <a:gd name="T11" fmla="*/ 6 h 26"/>
              <a:gd name="T12" fmla="*/ 15 w 25"/>
              <a:gd name="T13" fmla="*/ 4 h 26"/>
              <a:gd name="T14" fmla="*/ 15 w 25"/>
              <a:gd name="T15" fmla="*/ 3 h 26"/>
              <a:gd name="T16" fmla="*/ 14 w 25"/>
              <a:gd name="T17" fmla="*/ 3 h 26"/>
              <a:gd name="T18" fmla="*/ 14 w 25"/>
              <a:gd name="T19" fmla="*/ 3 h 26"/>
              <a:gd name="T20" fmla="*/ 14 w 25"/>
              <a:gd name="T21" fmla="*/ 3 h 26"/>
              <a:gd name="T22" fmla="*/ 11 w 25"/>
              <a:gd name="T23" fmla="*/ 1 h 26"/>
              <a:gd name="T24" fmla="*/ 9 w 25"/>
              <a:gd name="T25" fmla="*/ 0 h 26"/>
              <a:gd name="T26" fmla="*/ 3 w 25"/>
              <a:gd name="T27" fmla="*/ 2 h 26"/>
              <a:gd name="T28" fmla="*/ 0 w 25"/>
              <a:gd name="T29" fmla="*/ 7 h 26"/>
              <a:gd name="T30" fmla="*/ 0 w 25"/>
              <a:gd name="T31" fmla="*/ 9 h 26"/>
              <a:gd name="T32" fmla="*/ 1 w 25"/>
              <a:gd name="T33" fmla="*/ 14 h 26"/>
              <a:gd name="T34" fmla="*/ 3 w 25"/>
              <a:gd name="T35" fmla="*/ 17 h 26"/>
              <a:gd name="T36" fmla="*/ 6 w 25"/>
              <a:gd name="T37" fmla="*/ 21 h 26"/>
              <a:gd name="T38" fmla="*/ 7 w 25"/>
              <a:gd name="T39" fmla="*/ 22 h 26"/>
              <a:gd name="T40" fmla="*/ 12 w 25"/>
              <a:gd name="T41" fmla="*/ 25 h 26"/>
              <a:gd name="T42" fmla="*/ 12 w 25"/>
              <a:gd name="T43" fmla="*/ 25 h 26"/>
              <a:gd name="T44" fmla="*/ 13 w 25"/>
              <a:gd name="T45" fmla="*/ 25 h 26"/>
              <a:gd name="T46" fmla="*/ 19 w 25"/>
              <a:gd name="T47" fmla="*/ 25 h 26"/>
              <a:gd name="T48" fmla="*/ 21 w 25"/>
              <a:gd name="T49" fmla="*/ 24 h 26"/>
              <a:gd name="T50" fmla="*/ 23 w 25"/>
              <a:gd name="T51" fmla="*/ 22 h 26"/>
              <a:gd name="T52" fmla="*/ 25 w 25"/>
              <a:gd name="T53" fmla="*/ 17 h 26"/>
              <a:gd name="T54" fmla="*/ 24 w 25"/>
              <a:gd name="T55" fmla="*/ 1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 h="26">
                <a:moveTo>
                  <a:pt x="24" y="12"/>
                </a:moveTo>
                <a:cubicBezTo>
                  <a:pt x="23" y="11"/>
                  <a:pt x="23" y="11"/>
                  <a:pt x="23" y="11"/>
                </a:cubicBezTo>
                <a:cubicBezTo>
                  <a:pt x="23" y="11"/>
                  <a:pt x="23" y="11"/>
                  <a:pt x="23" y="10"/>
                </a:cubicBezTo>
                <a:cubicBezTo>
                  <a:pt x="22" y="9"/>
                  <a:pt x="21" y="8"/>
                  <a:pt x="19" y="7"/>
                </a:cubicBezTo>
                <a:cubicBezTo>
                  <a:pt x="20" y="7"/>
                  <a:pt x="20" y="8"/>
                  <a:pt x="21" y="8"/>
                </a:cubicBezTo>
                <a:cubicBezTo>
                  <a:pt x="20" y="8"/>
                  <a:pt x="19" y="7"/>
                  <a:pt x="19" y="6"/>
                </a:cubicBezTo>
                <a:cubicBezTo>
                  <a:pt x="18" y="5"/>
                  <a:pt x="16" y="4"/>
                  <a:pt x="15" y="4"/>
                </a:cubicBezTo>
                <a:cubicBezTo>
                  <a:pt x="15" y="3"/>
                  <a:pt x="15" y="3"/>
                  <a:pt x="15" y="3"/>
                </a:cubicBezTo>
                <a:cubicBezTo>
                  <a:pt x="15" y="3"/>
                  <a:pt x="15" y="3"/>
                  <a:pt x="14" y="3"/>
                </a:cubicBezTo>
                <a:cubicBezTo>
                  <a:pt x="14" y="3"/>
                  <a:pt x="14" y="3"/>
                  <a:pt x="14" y="3"/>
                </a:cubicBezTo>
                <a:cubicBezTo>
                  <a:pt x="14" y="3"/>
                  <a:pt x="14" y="3"/>
                  <a:pt x="14" y="3"/>
                </a:cubicBezTo>
                <a:cubicBezTo>
                  <a:pt x="13" y="2"/>
                  <a:pt x="12" y="1"/>
                  <a:pt x="11" y="1"/>
                </a:cubicBezTo>
                <a:cubicBezTo>
                  <a:pt x="10" y="1"/>
                  <a:pt x="9" y="1"/>
                  <a:pt x="9" y="0"/>
                </a:cubicBezTo>
                <a:cubicBezTo>
                  <a:pt x="7" y="0"/>
                  <a:pt x="4" y="0"/>
                  <a:pt x="3" y="2"/>
                </a:cubicBezTo>
                <a:cubicBezTo>
                  <a:pt x="1" y="3"/>
                  <a:pt x="0" y="5"/>
                  <a:pt x="0" y="7"/>
                </a:cubicBezTo>
                <a:cubicBezTo>
                  <a:pt x="0" y="8"/>
                  <a:pt x="0" y="8"/>
                  <a:pt x="0" y="9"/>
                </a:cubicBezTo>
                <a:cubicBezTo>
                  <a:pt x="0" y="11"/>
                  <a:pt x="0" y="12"/>
                  <a:pt x="1" y="14"/>
                </a:cubicBezTo>
                <a:cubicBezTo>
                  <a:pt x="1" y="15"/>
                  <a:pt x="2" y="16"/>
                  <a:pt x="3" y="17"/>
                </a:cubicBezTo>
                <a:cubicBezTo>
                  <a:pt x="4" y="18"/>
                  <a:pt x="5" y="20"/>
                  <a:pt x="6" y="21"/>
                </a:cubicBezTo>
                <a:cubicBezTo>
                  <a:pt x="6" y="21"/>
                  <a:pt x="7" y="22"/>
                  <a:pt x="7" y="22"/>
                </a:cubicBezTo>
                <a:cubicBezTo>
                  <a:pt x="9" y="23"/>
                  <a:pt x="10" y="24"/>
                  <a:pt x="12" y="25"/>
                </a:cubicBezTo>
                <a:cubicBezTo>
                  <a:pt x="12" y="25"/>
                  <a:pt x="12" y="25"/>
                  <a:pt x="12" y="25"/>
                </a:cubicBezTo>
                <a:cubicBezTo>
                  <a:pt x="13" y="25"/>
                  <a:pt x="13" y="25"/>
                  <a:pt x="13" y="25"/>
                </a:cubicBezTo>
                <a:cubicBezTo>
                  <a:pt x="15" y="25"/>
                  <a:pt x="17" y="26"/>
                  <a:pt x="19" y="25"/>
                </a:cubicBezTo>
                <a:lnTo>
                  <a:pt x="21" y="24"/>
                </a:lnTo>
                <a:cubicBezTo>
                  <a:pt x="22" y="24"/>
                  <a:pt x="23" y="23"/>
                  <a:pt x="23" y="22"/>
                </a:cubicBezTo>
                <a:cubicBezTo>
                  <a:pt x="24" y="20"/>
                  <a:pt x="25" y="19"/>
                  <a:pt x="25" y="17"/>
                </a:cubicBezTo>
                <a:cubicBezTo>
                  <a:pt x="25" y="15"/>
                  <a:pt x="25" y="13"/>
                  <a:pt x="24"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75" name="Freeform 2749"/>
          <p:cNvSpPr>
            <a:spLocks/>
          </p:cNvSpPr>
          <p:nvPr userDrawn="1"/>
        </p:nvSpPr>
        <p:spPr bwMode="auto">
          <a:xfrm>
            <a:off x="5008770" y="4462509"/>
            <a:ext cx="329284" cy="395140"/>
          </a:xfrm>
          <a:custGeom>
            <a:avLst/>
            <a:gdLst>
              <a:gd name="T0" fmla="*/ 5 w 552"/>
              <a:gd name="T1" fmla="*/ 103 h 666"/>
              <a:gd name="T2" fmla="*/ 86 w 552"/>
              <a:gd name="T3" fmla="*/ 9 h 666"/>
              <a:gd name="T4" fmla="*/ 472 w 552"/>
              <a:gd name="T5" fmla="*/ 19 h 666"/>
              <a:gd name="T6" fmla="*/ 543 w 552"/>
              <a:gd name="T7" fmla="*/ 109 h 666"/>
              <a:gd name="T8" fmla="*/ 536 w 552"/>
              <a:gd name="T9" fmla="*/ 595 h 666"/>
              <a:gd name="T10" fmla="*/ 472 w 552"/>
              <a:gd name="T11" fmla="*/ 666 h 666"/>
              <a:gd name="T12" fmla="*/ 70 w 552"/>
              <a:gd name="T13" fmla="*/ 666 h 666"/>
              <a:gd name="T14" fmla="*/ 5 w 552"/>
              <a:gd name="T15" fmla="*/ 582 h 666"/>
              <a:gd name="T16" fmla="*/ 5 w 552"/>
              <a:gd name="T17" fmla="*/ 103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2" h="666">
                <a:moveTo>
                  <a:pt x="5" y="103"/>
                </a:moveTo>
                <a:cubicBezTo>
                  <a:pt x="0" y="45"/>
                  <a:pt x="5" y="19"/>
                  <a:pt x="86" y="9"/>
                </a:cubicBezTo>
                <a:cubicBezTo>
                  <a:pt x="166" y="0"/>
                  <a:pt x="420" y="16"/>
                  <a:pt x="472" y="19"/>
                </a:cubicBezTo>
                <a:cubicBezTo>
                  <a:pt x="523" y="22"/>
                  <a:pt x="552" y="44"/>
                  <a:pt x="543" y="109"/>
                </a:cubicBezTo>
                <a:cubicBezTo>
                  <a:pt x="534" y="174"/>
                  <a:pt x="539" y="540"/>
                  <a:pt x="536" y="595"/>
                </a:cubicBezTo>
                <a:cubicBezTo>
                  <a:pt x="533" y="650"/>
                  <a:pt x="539" y="666"/>
                  <a:pt x="472" y="666"/>
                </a:cubicBezTo>
                <a:lnTo>
                  <a:pt x="70" y="666"/>
                </a:lnTo>
                <a:cubicBezTo>
                  <a:pt x="18" y="666"/>
                  <a:pt x="9" y="653"/>
                  <a:pt x="5" y="582"/>
                </a:cubicBezTo>
                <a:cubicBezTo>
                  <a:pt x="2" y="511"/>
                  <a:pt x="9" y="143"/>
                  <a:pt x="5" y="103"/>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76" name="Freeform 2750"/>
          <p:cNvSpPr>
            <a:spLocks/>
          </p:cNvSpPr>
          <p:nvPr userDrawn="1"/>
        </p:nvSpPr>
        <p:spPr bwMode="auto">
          <a:xfrm>
            <a:off x="5005708" y="4563592"/>
            <a:ext cx="333878" cy="18379"/>
          </a:xfrm>
          <a:custGeom>
            <a:avLst/>
            <a:gdLst>
              <a:gd name="T0" fmla="*/ 545 w 559"/>
              <a:gd name="T1" fmla="*/ 1 h 31"/>
              <a:gd name="T2" fmla="*/ 281 w 559"/>
              <a:gd name="T3" fmla="*/ 1 h 31"/>
              <a:gd name="T4" fmla="*/ 17 w 559"/>
              <a:gd name="T5" fmla="*/ 2 h 31"/>
              <a:gd name="T6" fmla="*/ 17 w 559"/>
              <a:gd name="T7" fmla="*/ 29 h 31"/>
              <a:gd name="T8" fmla="*/ 281 w 559"/>
              <a:gd name="T9" fmla="*/ 30 h 31"/>
              <a:gd name="T10" fmla="*/ 545 w 559"/>
              <a:gd name="T11" fmla="*/ 30 h 31"/>
              <a:gd name="T12" fmla="*/ 559 w 559"/>
              <a:gd name="T13" fmla="*/ 15 h 31"/>
              <a:gd name="T14" fmla="*/ 545 w 559"/>
              <a:gd name="T15" fmla="*/ 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 h="31">
                <a:moveTo>
                  <a:pt x="545" y="1"/>
                </a:moveTo>
                <a:cubicBezTo>
                  <a:pt x="457" y="1"/>
                  <a:pt x="369" y="1"/>
                  <a:pt x="281" y="1"/>
                </a:cubicBezTo>
                <a:cubicBezTo>
                  <a:pt x="193" y="1"/>
                  <a:pt x="105" y="0"/>
                  <a:pt x="17" y="2"/>
                </a:cubicBezTo>
                <a:cubicBezTo>
                  <a:pt x="0" y="3"/>
                  <a:pt x="0" y="28"/>
                  <a:pt x="17" y="29"/>
                </a:cubicBezTo>
                <a:cubicBezTo>
                  <a:pt x="105" y="31"/>
                  <a:pt x="193" y="30"/>
                  <a:pt x="281" y="30"/>
                </a:cubicBezTo>
                <a:cubicBezTo>
                  <a:pt x="369" y="30"/>
                  <a:pt x="457" y="30"/>
                  <a:pt x="545" y="30"/>
                </a:cubicBezTo>
                <a:cubicBezTo>
                  <a:pt x="554" y="30"/>
                  <a:pt x="559" y="22"/>
                  <a:pt x="559" y="15"/>
                </a:cubicBezTo>
                <a:cubicBezTo>
                  <a:pt x="559" y="8"/>
                  <a:pt x="554" y="1"/>
                  <a:pt x="545" y="1"/>
                </a:cubicBezTo>
                <a:close/>
              </a:path>
            </a:pathLst>
          </a:custGeom>
          <a:solidFill>
            <a:srgbClr val="1C4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77" name="Freeform 2751"/>
          <p:cNvSpPr>
            <a:spLocks/>
          </p:cNvSpPr>
          <p:nvPr userDrawn="1"/>
        </p:nvSpPr>
        <p:spPr bwMode="auto">
          <a:xfrm>
            <a:off x="5031742" y="4485482"/>
            <a:ext cx="84236" cy="62794"/>
          </a:xfrm>
          <a:custGeom>
            <a:avLst/>
            <a:gdLst>
              <a:gd name="T0" fmla="*/ 141 w 142"/>
              <a:gd name="T1" fmla="*/ 15 h 105"/>
              <a:gd name="T2" fmla="*/ 127 w 142"/>
              <a:gd name="T3" fmla="*/ 1 h 105"/>
              <a:gd name="T4" fmla="*/ 57 w 142"/>
              <a:gd name="T5" fmla="*/ 6 h 105"/>
              <a:gd name="T6" fmla="*/ 23 w 142"/>
              <a:gd name="T7" fmla="*/ 13 h 105"/>
              <a:gd name="T8" fmla="*/ 43 w 142"/>
              <a:gd name="T9" fmla="*/ 101 h 105"/>
              <a:gd name="T10" fmla="*/ 91 w 142"/>
              <a:gd name="T11" fmla="*/ 101 h 105"/>
              <a:gd name="T12" fmla="*/ 138 w 142"/>
              <a:gd name="T13" fmla="*/ 79 h 105"/>
              <a:gd name="T14" fmla="*/ 141 w 142"/>
              <a:gd name="T15" fmla="*/ 15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105">
                <a:moveTo>
                  <a:pt x="141" y="15"/>
                </a:moveTo>
                <a:cubicBezTo>
                  <a:pt x="140" y="7"/>
                  <a:pt x="135" y="0"/>
                  <a:pt x="127" y="1"/>
                </a:cubicBezTo>
                <a:cubicBezTo>
                  <a:pt x="104" y="2"/>
                  <a:pt x="80" y="4"/>
                  <a:pt x="57" y="6"/>
                </a:cubicBezTo>
                <a:cubicBezTo>
                  <a:pt x="46" y="7"/>
                  <a:pt x="32" y="5"/>
                  <a:pt x="23" y="13"/>
                </a:cubicBezTo>
                <a:cubicBezTo>
                  <a:pt x="0" y="35"/>
                  <a:pt x="11" y="95"/>
                  <a:pt x="43" y="101"/>
                </a:cubicBezTo>
                <a:cubicBezTo>
                  <a:pt x="59" y="105"/>
                  <a:pt x="75" y="102"/>
                  <a:pt x="91" y="101"/>
                </a:cubicBezTo>
                <a:cubicBezTo>
                  <a:pt x="108" y="99"/>
                  <a:pt x="134" y="102"/>
                  <a:pt x="138" y="79"/>
                </a:cubicBezTo>
                <a:cubicBezTo>
                  <a:pt x="142" y="58"/>
                  <a:pt x="142" y="36"/>
                  <a:pt x="141" y="15"/>
                </a:cubicBezTo>
                <a:close/>
              </a:path>
            </a:pathLst>
          </a:custGeom>
          <a:solidFill>
            <a:srgbClr val="1C4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78" name="Freeform 2752"/>
          <p:cNvSpPr>
            <a:spLocks/>
          </p:cNvSpPr>
          <p:nvPr userDrawn="1"/>
        </p:nvSpPr>
        <p:spPr bwMode="auto">
          <a:xfrm>
            <a:off x="5157330" y="4491610"/>
            <a:ext cx="50542" cy="52073"/>
          </a:xfrm>
          <a:custGeom>
            <a:avLst/>
            <a:gdLst>
              <a:gd name="T0" fmla="*/ 68 w 84"/>
              <a:gd name="T1" fmla="*/ 18 h 89"/>
              <a:gd name="T2" fmla="*/ 1 w 84"/>
              <a:gd name="T3" fmla="*/ 46 h 89"/>
              <a:gd name="T4" fmla="*/ 22 w 84"/>
              <a:gd name="T5" fmla="*/ 81 h 89"/>
              <a:gd name="T6" fmla="*/ 22 w 84"/>
              <a:gd name="T7" fmla="*/ 82 h 89"/>
              <a:gd name="T8" fmla="*/ 61 w 84"/>
              <a:gd name="T9" fmla="*/ 82 h 89"/>
              <a:gd name="T10" fmla="*/ 82 w 84"/>
              <a:gd name="T11" fmla="*/ 52 h 89"/>
              <a:gd name="T12" fmla="*/ 68 w 84"/>
              <a:gd name="T13" fmla="*/ 18 h 89"/>
            </a:gdLst>
            <a:ahLst/>
            <a:cxnLst>
              <a:cxn ang="0">
                <a:pos x="T0" y="T1"/>
              </a:cxn>
              <a:cxn ang="0">
                <a:pos x="T2" y="T3"/>
              </a:cxn>
              <a:cxn ang="0">
                <a:pos x="T4" y="T5"/>
              </a:cxn>
              <a:cxn ang="0">
                <a:pos x="T6" y="T7"/>
              </a:cxn>
              <a:cxn ang="0">
                <a:pos x="T8" y="T9"/>
              </a:cxn>
              <a:cxn ang="0">
                <a:pos x="T10" y="T11"/>
              </a:cxn>
              <a:cxn ang="0">
                <a:pos x="T12" y="T13"/>
              </a:cxn>
            </a:cxnLst>
            <a:rect l="0" t="0" r="r" b="b"/>
            <a:pathLst>
              <a:path w="84" h="89">
                <a:moveTo>
                  <a:pt x="68" y="18"/>
                </a:moveTo>
                <a:cubicBezTo>
                  <a:pt x="44" y="0"/>
                  <a:pt x="0" y="6"/>
                  <a:pt x="1" y="46"/>
                </a:cubicBezTo>
                <a:cubicBezTo>
                  <a:pt x="2" y="60"/>
                  <a:pt x="9" y="74"/>
                  <a:pt x="22" y="81"/>
                </a:cubicBezTo>
                <a:cubicBezTo>
                  <a:pt x="22" y="81"/>
                  <a:pt x="22" y="82"/>
                  <a:pt x="22" y="82"/>
                </a:cubicBezTo>
                <a:cubicBezTo>
                  <a:pt x="34" y="89"/>
                  <a:pt x="49" y="88"/>
                  <a:pt x="61" y="82"/>
                </a:cubicBezTo>
                <a:cubicBezTo>
                  <a:pt x="73" y="77"/>
                  <a:pt x="80" y="65"/>
                  <a:pt x="82" y="52"/>
                </a:cubicBezTo>
                <a:cubicBezTo>
                  <a:pt x="84" y="37"/>
                  <a:pt x="78" y="26"/>
                  <a:pt x="68"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79" name="Freeform 2753"/>
          <p:cNvSpPr>
            <a:spLocks/>
          </p:cNvSpPr>
          <p:nvPr userDrawn="1"/>
        </p:nvSpPr>
        <p:spPr bwMode="auto">
          <a:xfrm>
            <a:off x="5070032" y="4594223"/>
            <a:ext cx="203697" cy="212886"/>
          </a:xfrm>
          <a:custGeom>
            <a:avLst/>
            <a:gdLst>
              <a:gd name="T0" fmla="*/ 276 w 342"/>
              <a:gd name="T1" fmla="*/ 73 h 359"/>
              <a:gd name="T2" fmla="*/ 6 w 342"/>
              <a:gd name="T3" fmla="*/ 185 h 359"/>
              <a:gd name="T4" fmla="*/ 89 w 342"/>
              <a:gd name="T5" fmla="*/ 328 h 359"/>
              <a:gd name="T6" fmla="*/ 92 w 342"/>
              <a:gd name="T7" fmla="*/ 330 h 359"/>
              <a:gd name="T8" fmla="*/ 250 w 342"/>
              <a:gd name="T9" fmla="*/ 332 h 359"/>
              <a:gd name="T10" fmla="*/ 334 w 342"/>
              <a:gd name="T11" fmla="*/ 211 h 359"/>
              <a:gd name="T12" fmla="*/ 276 w 342"/>
              <a:gd name="T13" fmla="*/ 73 h 359"/>
            </a:gdLst>
            <a:ahLst/>
            <a:cxnLst>
              <a:cxn ang="0">
                <a:pos x="T0" y="T1"/>
              </a:cxn>
              <a:cxn ang="0">
                <a:pos x="T2" y="T3"/>
              </a:cxn>
              <a:cxn ang="0">
                <a:pos x="T4" y="T5"/>
              </a:cxn>
              <a:cxn ang="0">
                <a:pos x="T6" y="T7"/>
              </a:cxn>
              <a:cxn ang="0">
                <a:pos x="T8" y="T9"/>
              </a:cxn>
              <a:cxn ang="0">
                <a:pos x="T10" y="T11"/>
              </a:cxn>
              <a:cxn ang="0">
                <a:pos x="T12" y="T13"/>
              </a:cxn>
            </a:cxnLst>
            <a:rect l="0" t="0" r="r" b="b"/>
            <a:pathLst>
              <a:path w="342" h="359">
                <a:moveTo>
                  <a:pt x="276" y="73"/>
                </a:moveTo>
                <a:cubicBezTo>
                  <a:pt x="179" y="0"/>
                  <a:pt x="0" y="22"/>
                  <a:pt x="6" y="185"/>
                </a:cubicBezTo>
                <a:cubicBezTo>
                  <a:pt x="9" y="241"/>
                  <a:pt x="37" y="301"/>
                  <a:pt x="89" y="328"/>
                </a:cubicBezTo>
                <a:cubicBezTo>
                  <a:pt x="90" y="329"/>
                  <a:pt x="91" y="329"/>
                  <a:pt x="92" y="330"/>
                </a:cubicBezTo>
                <a:cubicBezTo>
                  <a:pt x="140" y="359"/>
                  <a:pt x="202" y="356"/>
                  <a:pt x="250" y="332"/>
                </a:cubicBezTo>
                <a:cubicBezTo>
                  <a:pt x="296" y="310"/>
                  <a:pt x="327" y="261"/>
                  <a:pt x="334" y="211"/>
                </a:cubicBezTo>
                <a:cubicBezTo>
                  <a:pt x="342" y="151"/>
                  <a:pt x="316" y="103"/>
                  <a:pt x="276" y="7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80" name="Freeform 2754"/>
          <p:cNvSpPr>
            <a:spLocks/>
          </p:cNvSpPr>
          <p:nvPr userDrawn="1"/>
        </p:nvSpPr>
        <p:spPr bwMode="auto">
          <a:xfrm>
            <a:off x="5096069" y="4623323"/>
            <a:ext cx="151624" cy="159281"/>
          </a:xfrm>
          <a:custGeom>
            <a:avLst/>
            <a:gdLst>
              <a:gd name="T0" fmla="*/ 205 w 254"/>
              <a:gd name="T1" fmla="*/ 54 h 267"/>
              <a:gd name="T2" fmla="*/ 5 w 254"/>
              <a:gd name="T3" fmla="*/ 138 h 267"/>
              <a:gd name="T4" fmla="*/ 66 w 254"/>
              <a:gd name="T5" fmla="*/ 244 h 267"/>
              <a:gd name="T6" fmla="*/ 68 w 254"/>
              <a:gd name="T7" fmla="*/ 246 h 267"/>
              <a:gd name="T8" fmla="*/ 186 w 254"/>
              <a:gd name="T9" fmla="*/ 247 h 267"/>
              <a:gd name="T10" fmla="*/ 248 w 254"/>
              <a:gd name="T11" fmla="*/ 157 h 267"/>
              <a:gd name="T12" fmla="*/ 205 w 254"/>
              <a:gd name="T13" fmla="*/ 54 h 267"/>
            </a:gdLst>
            <a:ahLst/>
            <a:cxnLst>
              <a:cxn ang="0">
                <a:pos x="T0" y="T1"/>
              </a:cxn>
              <a:cxn ang="0">
                <a:pos x="T2" y="T3"/>
              </a:cxn>
              <a:cxn ang="0">
                <a:pos x="T4" y="T5"/>
              </a:cxn>
              <a:cxn ang="0">
                <a:pos x="T6" y="T7"/>
              </a:cxn>
              <a:cxn ang="0">
                <a:pos x="T8" y="T9"/>
              </a:cxn>
              <a:cxn ang="0">
                <a:pos x="T10" y="T11"/>
              </a:cxn>
              <a:cxn ang="0">
                <a:pos x="T12" y="T13"/>
              </a:cxn>
            </a:cxnLst>
            <a:rect l="0" t="0" r="r" b="b"/>
            <a:pathLst>
              <a:path w="254" h="267">
                <a:moveTo>
                  <a:pt x="205" y="54"/>
                </a:moveTo>
                <a:cubicBezTo>
                  <a:pt x="133" y="0"/>
                  <a:pt x="0" y="17"/>
                  <a:pt x="5" y="138"/>
                </a:cubicBezTo>
                <a:cubicBezTo>
                  <a:pt x="6" y="180"/>
                  <a:pt x="28" y="224"/>
                  <a:pt x="66" y="244"/>
                </a:cubicBezTo>
                <a:cubicBezTo>
                  <a:pt x="67" y="245"/>
                  <a:pt x="68" y="245"/>
                  <a:pt x="68" y="246"/>
                </a:cubicBezTo>
                <a:cubicBezTo>
                  <a:pt x="104" y="267"/>
                  <a:pt x="150" y="265"/>
                  <a:pt x="186" y="247"/>
                </a:cubicBezTo>
                <a:cubicBezTo>
                  <a:pt x="220" y="230"/>
                  <a:pt x="243" y="194"/>
                  <a:pt x="248" y="157"/>
                </a:cubicBezTo>
                <a:cubicBezTo>
                  <a:pt x="254" y="112"/>
                  <a:pt x="235" y="77"/>
                  <a:pt x="205" y="54"/>
                </a:cubicBezTo>
                <a:close/>
              </a:path>
            </a:pathLst>
          </a:custGeom>
          <a:solidFill>
            <a:srgbClr val="1C4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81" name="Freeform 2755"/>
          <p:cNvSpPr>
            <a:spLocks/>
          </p:cNvSpPr>
          <p:nvPr userDrawn="1"/>
        </p:nvSpPr>
        <p:spPr bwMode="auto">
          <a:xfrm>
            <a:off x="5240034" y="4491609"/>
            <a:ext cx="33694" cy="10721"/>
          </a:xfrm>
          <a:custGeom>
            <a:avLst/>
            <a:gdLst>
              <a:gd name="T0" fmla="*/ 56 w 56"/>
              <a:gd name="T1" fmla="*/ 9 h 19"/>
              <a:gd name="T2" fmla="*/ 55 w 56"/>
              <a:gd name="T3" fmla="*/ 6 h 19"/>
              <a:gd name="T4" fmla="*/ 55 w 56"/>
              <a:gd name="T5" fmla="*/ 5 h 19"/>
              <a:gd name="T6" fmla="*/ 47 w 56"/>
              <a:gd name="T7" fmla="*/ 0 h 19"/>
              <a:gd name="T8" fmla="*/ 44 w 56"/>
              <a:gd name="T9" fmla="*/ 0 h 19"/>
              <a:gd name="T10" fmla="*/ 11 w 56"/>
              <a:gd name="T11" fmla="*/ 0 h 19"/>
              <a:gd name="T12" fmla="*/ 1 w 56"/>
              <a:gd name="T13" fmla="*/ 9 h 19"/>
              <a:gd name="T14" fmla="*/ 11 w 56"/>
              <a:gd name="T15" fmla="*/ 19 h 19"/>
              <a:gd name="T16" fmla="*/ 44 w 56"/>
              <a:gd name="T17" fmla="*/ 19 h 19"/>
              <a:gd name="T18" fmla="*/ 47 w 56"/>
              <a:gd name="T19" fmla="*/ 19 h 19"/>
              <a:gd name="T20" fmla="*/ 53 w 56"/>
              <a:gd name="T21" fmla="*/ 16 h 19"/>
              <a:gd name="T22" fmla="*/ 56 w 56"/>
              <a:gd name="T2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9">
                <a:moveTo>
                  <a:pt x="56" y="9"/>
                </a:moveTo>
                <a:cubicBezTo>
                  <a:pt x="56" y="8"/>
                  <a:pt x="56" y="7"/>
                  <a:pt x="55" y="6"/>
                </a:cubicBezTo>
                <a:cubicBezTo>
                  <a:pt x="55" y="6"/>
                  <a:pt x="55" y="6"/>
                  <a:pt x="55" y="5"/>
                </a:cubicBezTo>
                <a:cubicBezTo>
                  <a:pt x="53" y="3"/>
                  <a:pt x="50" y="0"/>
                  <a:pt x="47" y="0"/>
                </a:cubicBezTo>
                <a:cubicBezTo>
                  <a:pt x="46" y="0"/>
                  <a:pt x="45" y="0"/>
                  <a:pt x="44" y="0"/>
                </a:cubicBezTo>
                <a:cubicBezTo>
                  <a:pt x="33" y="0"/>
                  <a:pt x="22" y="0"/>
                  <a:pt x="11" y="0"/>
                </a:cubicBezTo>
                <a:cubicBezTo>
                  <a:pt x="6" y="0"/>
                  <a:pt x="0" y="4"/>
                  <a:pt x="1" y="9"/>
                </a:cubicBezTo>
                <a:cubicBezTo>
                  <a:pt x="1" y="15"/>
                  <a:pt x="5" y="19"/>
                  <a:pt x="11" y="19"/>
                </a:cubicBezTo>
                <a:cubicBezTo>
                  <a:pt x="22" y="19"/>
                  <a:pt x="33" y="19"/>
                  <a:pt x="44" y="19"/>
                </a:cubicBezTo>
                <a:cubicBezTo>
                  <a:pt x="45" y="19"/>
                  <a:pt x="46" y="19"/>
                  <a:pt x="47" y="19"/>
                </a:cubicBezTo>
                <a:cubicBezTo>
                  <a:pt x="49" y="18"/>
                  <a:pt x="52" y="17"/>
                  <a:pt x="53" y="16"/>
                </a:cubicBezTo>
                <a:cubicBezTo>
                  <a:pt x="55" y="14"/>
                  <a:pt x="56" y="12"/>
                  <a:pt x="56"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82" name="Freeform 2756"/>
          <p:cNvSpPr>
            <a:spLocks/>
          </p:cNvSpPr>
          <p:nvPr userDrawn="1"/>
        </p:nvSpPr>
        <p:spPr bwMode="auto">
          <a:xfrm>
            <a:off x="5240034" y="4511519"/>
            <a:ext cx="33694" cy="12252"/>
          </a:xfrm>
          <a:custGeom>
            <a:avLst/>
            <a:gdLst>
              <a:gd name="T0" fmla="*/ 56 w 56"/>
              <a:gd name="T1" fmla="*/ 9 h 19"/>
              <a:gd name="T2" fmla="*/ 55 w 56"/>
              <a:gd name="T3" fmla="*/ 6 h 19"/>
              <a:gd name="T4" fmla="*/ 55 w 56"/>
              <a:gd name="T5" fmla="*/ 5 h 19"/>
              <a:gd name="T6" fmla="*/ 47 w 56"/>
              <a:gd name="T7" fmla="*/ 0 h 19"/>
              <a:gd name="T8" fmla="*/ 44 w 56"/>
              <a:gd name="T9" fmla="*/ 0 h 19"/>
              <a:gd name="T10" fmla="*/ 11 w 56"/>
              <a:gd name="T11" fmla="*/ 0 h 19"/>
              <a:gd name="T12" fmla="*/ 1 w 56"/>
              <a:gd name="T13" fmla="*/ 9 h 19"/>
              <a:gd name="T14" fmla="*/ 11 w 56"/>
              <a:gd name="T15" fmla="*/ 19 h 19"/>
              <a:gd name="T16" fmla="*/ 44 w 56"/>
              <a:gd name="T17" fmla="*/ 19 h 19"/>
              <a:gd name="T18" fmla="*/ 47 w 56"/>
              <a:gd name="T19" fmla="*/ 18 h 19"/>
              <a:gd name="T20" fmla="*/ 53 w 56"/>
              <a:gd name="T21" fmla="*/ 16 h 19"/>
              <a:gd name="T22" fmla="*/ 56 w 56"/>
              <a:gd name="T2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9">
                <a:moveTo>
                  <a:pt x="56" y="9"/>
                </a:moveTo>
                <a:cubicBezTo>
                  <a:pt x="56" y="8"/>
                  <a:pt x="56" y="7"/>
                  <a:pt x="55" y="6"/>
                </a:cubicBezTo>
                <a:cubicBezTo>
                  <a:pt x="55" y="6"/>
                  <a:pt x="55" y="5"/>
                  <a:pt x="55" y="5"/>
                </a:cubicBezTo>
                <a:cubicBezTo>
                  <a:pt x="53" y="2"/>
                  <a:pt x="50" y="0"/>
                  <a:pt x="47" y="0"/>
                </a:cubicBezTo>
                <a:cubicBezTo>
                  <a:pt x="46" y="0"/>
                  <a:pt x="45" y="0"/>
                  <a:pt x="44" y="0"/>
                </a:cubicBezTo>
                <a:cubicBezTo>
                  <a:pt x="33" y="0"/>
                  <a:pt x="22" y="0"/>
                  <a:pt x="11" y="0"/>
                </a:cubicBezTo>
                <a:cubicBezTo>
                  <a:pt x="6" y="0"/>
                  <a:pt x="0" y="4"/>
                  <a:pt x="1" y="9"/>
                </a:cubicBezTo>
                <a:cubicBezTo>
                  <a:pt x="1" y="14"/>
                  <a:pt x="5" y="19"/>
                  <a:pt x="11" y="19"/>
                </a:cubicBezTo>
                <a:cubicBezTo>
                  <a:pt x="22" y="19"/>
                  <a:pt x="33" y="19"/>
                  <a:pt x="44" y="19"/>
                </a:cubicBezTo>
                <a:cubicBezTo>
                  <a:pt x="45" y="19"/>
                  <a:pt x="46" y="19"/>
                  <a:pt x="47" y="18"/>
                </a:cubicBezTo>
                <a:cubicBezTo>
                  <a:pt x="49" y="18"/>
                  <a:pt x="52" y="17"/>
                  <a:pt x="53" y="16"/>
                </a:cubicBezTo>
                <a:cubicBezTo>
                  <a:pt x="55" y="14"/>
                  <a:pt x="56" y="12"/>
                  <a:pt x="56"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83" name="Freeform 2757"/>
          <p:cNvSpPr>
            <a:spLocks/>
          </p:cNvSpPr>
          <p:nvPr userDrawn="1"/>
        </p:nvSpPr>
        <p:spPr bwMode="auto">
          <a:xfrm>
            <a:off x="5240034" y="4531430"/>
            <a:ext cx="33694" cy="12252"/>
          </a:xfrm>
          <a:custGeom>
            <a:avLst/>
            <a:gdLst>
              <a:gd name="T0" fmla="*/ 56 w 56"/>
              <a:gd name="T1" fmla="*/ 10 h 20"/>
              <a:gd name="T2" fmla="*/ 55 w 56"/>
              <a:gd name="T3" fmla="*/ 7 h 20"/>
              <a:gd name="T4" fmla="*/ 55 w 56"/>
              <a:gd name="T5" fmla="*/ 6 h 20"/>
              <a:gd name="T6" fmla="*/ 47 w 56"/>
              <a:gd name="T7" fmla="*/ 1 h 20"/>
              <a:gd name="T8" fmla="*/ 44 w 56"/>
              <a:gd name="T9" fmla="*/ 0 h 20"/>
              <a:gd name="T10" fmla="*/ 11 w 56"/>
              <a:gd name="T11" fmla="*/ 1 h 20"/>
              <a:gd name="T12" fmla="*/ 1 w 56"/>
              <a:gd name="T13" fmla="*/ 10 h 20"/>
              <a:gd name="T14" fmla="*/ 11 w 56"/>
              <a:gd name="T15" fmla="*/ 20 h 20"/>
              <a:gd name="T16" fmla="*/ 44 w 56"/>
              <a:gd name="T17" fmla="*/ 20 h 20"/>
              <a:gd name="T18" fmla="*/ 47 w 56"/>
              <a:gd name="T19" fmla="*/ 19 h 20"/>
              <a:gd name="T20" fmla="*/ 53 w 56"/>
              <a:gd name="T21" fmla="*/ 17 h 20"/>
              <a:gd name="T22" fmla="*/ 56 w 56"/>
              <a:gd name="T23"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20">
                <a:moveTo>
                  <a:pt x="56" y="10"/>
                </a:moveTo>
                <a:cubicBezTo>
                  <a:pt x="56" y="9"/>
                  <a:pt x="56" y="8"/>
                  <a:pt x="55" y="7"/>
                </a:cubicBezTo>
                <a:cubicBezTo>
                  <a:pt x="55" y="7"/>
                  <a:pt x="55" y="6"/>
                  <a:pt x="55" y="6"/>
                </a:cubicBezTo>
                <a:cubicBezTo>
                  <a:pt x="53" y="3"/>
                  <a:pt x="50" y="1"/>
                  <a:pt x="47" y="1"/>
                </a:cubicBezTo>
                <a:cubicBezTo>
                  <a:pt x="46" y="1"/>
                  <a:pt x="45" y="0"/>
                  <a:pt x="44" y="0"/>
                </a:cubicBezTo>
                <a:cubicBezTo>
                  <a:pt x="33" y="0"/>
                  <a:pt x="22" y="0"/>
                  <a:pt x="11" y="1"/>
                </a:cubicBezTo>
                <a:cubicBezTo>
                  <a:pt x="6" y="0"/>
                  <a:pt x="0" y="5"/>
                  <a:pt x="1" y="10"/>
                </a:cubicBezTo>
                <a:cubicBezTo>
                  <a:pt x="1" y="15"/>
                  <a:pt x="5" y="20"/>
                  <a:pt x="11" y="20"/>
                </a:cubicBezTo>
                <a:cubicBezTo>
                  <a:pt x="22" y="20"/>
                  <a:pt x="33" y="20"/>
                  <a:pt x="44" y="20"/>
                </a:cubicBezTo>
                <a:cubicBezTo>
                  <a:pt x="45" y="20"/>
                  <a:pt x="46" y="19"/>
                  <a:pt x="47" y="19"/>
                </a:cubicBezTo>
                <a:cubicBezTo>
                  <a:pt x="49" y="19"/>
                  <a:pt x="52" y="18"/>
                  <a:pt x="53" y="17"/>
                </a:cubicBezTo>
                <a:cubicBezTo>
                  <a:pt x="55" y="15"/>
                  <a:pt x="56" y="12"/>
                  <a:pt x="56"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84" name="Freeform 2758"/>
          <p:cNvSpPr>
            <a:spLocks/>
          </p:cNvSpPr>
          <p:nvPr userDrawn="1"/>
        </p:nvSpPr>
        <p:spPr bwMode="auto">
          <a:xfrm>
            <a:off x="5279855" y="4491609"/>
            <a:ext cx="33694" cy="10721"/>
          </a:xfrm>
          <a:custGeom>
            <a:avLst/>
            <a:gdLst>
              <a:gd name="T0" fmla="*/ 55 w 55"/>
              <a:gd name="T1" fmla="*/ 9 h 19"/>
              <a:gd name="T2" fmla="*/ 55 w 55"/>
              <a:gd name="T3" fmla="*/ 6 h 19"/>
              <a:gd name="T4" fmla="*/ 54 w 55"/>
              <a:gd name="T5" fmla="*/ 5 h 19"/>
              <a:gd name="T6" fmla="*/ 46 w 55"/>
              <a:gd name="T7" fmla="*/ 0 h 19"/>
              <a:gd name="T8" fmla="*/ 43 w 55"/>
              <a:gd name="T9" fmla="*/ 0 h 19"/>
              <a:gd name="T10" fmla="*/ 10 w 55"/>
              <a:gd name="T11" fmla="*/ 0 h 19"/>
              <a:gd name="T12" fmla="*/ 0 w 55"/>
              <a:gd name="T13" fmla="*/ 9 h 19"/>
              <a:gd name="T14" fmla="*/ 10 w 55"/>
              <a:gd name="T15" fmla="*/ 19 h 19"/>
              <a:gd name="T16" fmla="*/ 43 w 55"/>
              <a:gd name="T17" fmla="*/ 19 h 19"/>
              <a:gd name="T18" fmla="*/ 47 w 55"/>
              <a:gd name="T19" fmla="*/ 19 h 19"/>
              <a:gd name="T20" fmla="*/ 52 w 55"/>
              <a:gd name="T21" fmla="*/ 16 h 19"/>
              <a:gd name="T22" fmla="*/ 55 w 55"/>
              <a:gd name="T2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19">
                <a:moveTo>
                  <a:pt x="55" y="9"/>
                </a:moveTo>
                <a:cubicBezTo>
                  <a:pt x="55" y="8"/>
                  <a:pt x="55" y="7"/>
                  <a:pt x="55" y="6"/>
                </a:cubicBezTo>
                <a:cubicBezTo>
                  <a:pt x="54" y="6"/>
                  <a:pt x="54" y="6"/>
                  <a:pt x="54" y="5"/>
                </a:cubicBezTo>
                <a:cubicBezTo>
                  <a:pt x="52" y="3"/>
                  <a:pt x="50" y="0"/>
                  <a:pt x="46" y="0"/>
                </a:cubicBezTo>
                <a:cubicBezTo>
                  <a:pt x="45" y="0"/>
                  <a:pt x="44" y="0"/>
                  <a:pt x="43" y="0"/>
                </a:cubicBezTo>
                <a:cubicBezTo>
                  <a:pt x="32" y="0"/>
                  <a:pt x="21" y="0"/>
                  <a:pt x="10" y="0"/>
                </a:cubicBezTo>
                <a:cubicBezTo>
                  <a:pt x="5" y="0"/>
                  <a:pt x="0" y="4"/>
                  <a:pt x="0" y="9"/>
                </a:cubicBezTo>
                <a:cubicBezTo>
                  <a:pt x="0" y="15"/>
                  <a:pt x="5" y="19"/>
                  <a:pt x="10" y="19"/>
                </a:cubicBezTo>
                <a:cubicBezTo>
                  <a:pt x="21" y="19"/>
                  <a:pt x="32" y="19"/>
                  <a:pt x="43" y="19"/>
                </a:cubicBezTo>
                <a:cubicBezTo>
                  <a:pt x="44" y="19"/>
                  <a:pt x="46" y="19"/>
                  <a:pt x="47" y="19"/>
                </a:cubicBezTo>
                <a:cubicBezTo>
                  <a:pt x="49" y="18"/>
                  <a:pt x="51" y="17"/>
                  <a:pt x="52" y="16"/>
                </a:cubicBezTo>
                <a:cubicBezTo>
                  <a:pt x="54" y="14"/>
                  <a:pt x="55" y="12"/>
                  <a:pt x="55"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85" name="Freeform 2759"/>
          <p:cNvSpPr>
            <a:spLocks/>
          </p:cNvSpPr>
          <p:nvPr userDrawn="1"/>
        </p:nvSpPr>
        <p:spPr bwMode="auto">
          <a:xfrm>
            <a:off x="5279855" y="4511519"/>
            <a:ext cx="33694" cy="12252"/>
          </a:xfrm>
          <a:custGeom>
            <a:avLst/>
            <a:gdLst>
              <a:gd name="T0" fmla="*/ 55 w 55"/>
              <a:gd name="T1" fmla="*/ 9 h 19"/>
              <a:gd name="T2" fmla="*/ 55 w 55"/>
              <a:gd name="T3" fmla="*/ 6 h 19"/>
              <a:gd name="T4" fmla="*/ 54 w 55"/>
              <a:gd name="T5" fmla="*/ 5 h 19"/>
              <a:gd name="T6" fmla="*/ 46 w 55"/>
              <a:gd name="T7" fmla="*/ 0 h 19"/>
              <a:gd name="T8" fmla="*/ 43 w 55"/>
              <a:gd name="T9" fmla="*/ 0 h 19"/>
              <a:gd name="T10" fmla="*/ 10 w 55"/>
              <a:gd name="T11" fmla="*/ 0 h 19"/>
              <a:gd name="T12" fmla="*/ 0 w 55"/>
              <a:gd name="T13" fmla="*/ 9 h 19"/>
              <a:gd name="T14" fmla="*/ 10 w 55"/>
              <a:gd name="T15" fmla="*/ 19 h 19"/>
              <a:gd name="T16" fmla="*/ 43 w 55"/>
              <a:gd name="T17" fmla="*/ 19 h 19"/>
              <a:gd name="T18" fmla="*/ 47 w 55"/>
              <a:gd name="T19" fmla="*/ 18 h 19"/>
              <a:gd name="T20" fmla="*/ 52 w 55"/>
              <a:gd name="T21" fmla="*/ 16 h 19"/>
              <a:gd name="T22" fmla="*/ 55 w 55"/>
              <a:gd name="T2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19">
                <a:moveTo>
                  <a:pt x="55" y="9"/>
                </a:moveTo>
                <a:cubicBezTo>
                  <a:pt x="55" y="8"/>
                  <a:pt x="55" y="7"/>
                  <a:pt x="55" y="6"/>
                </a:cubicBezTo>
                <a:cubicBezTo>
                  <a:pt x="54" y="6"/>
                  <a:pt x="54" y="5"/>
                  <a:pt x="54" y="5"/>
                </a:cubicBezTo>
                <a:cubicBezTo>
                  <a:pt x="52" y="2"/>
                  <a:pt x="50" y="0"/>
                  <a:pt x="46" y="0"/>
                </a:cubicBezTo>
                <a:cubicBezTo>
                  <a:pt x="45" y="0"/>
                  <a:pt x="44" y="0"/>
                  <a:pt x="43" y="0"/>
                </a:cubicBezTo>
                <a:cubicBezTo>
                  <a:pt x="32" y="0"/>
                  <a:pt x="21" y="0"/>
                  <a:pt x="10" y="0"/>
                </a:cubicBezTo>
                <a:cubicBezTo>
                  <a:pt x="5" y="0"/>
                  <a:pt x="0" y="4"/>
                  <a:pt x="0" y="9"/>
                </a:cubicBezTo>
                <a:cubicBezTo>
                  <a:pt x="0" y="14"/>
                  <a:pt x="5" y="19"/>
                  <a:pt x="10" y="19"/>
                </a:cubicBezTo>
                <a:cubicBezTo>
                  <a:pt x="21" y="19"/>
                  <a:pt x="32" y="19"/>
                  <a:pt x="43" y="19"/>
                </a:cubicBezTo>
                <a:cubicBezTo>
                  <a:pt x="44" y="19"/>
                  <a:pt x="46" y="19"/>
                  <a:pt x="47" y="18"/>
                </a:cubicBezTo>
                <a:cubicBezTo>
                  <a:pt x="49" y="18"/>
                  <a:pt x="51" y="17"/>
                  <a:pt x="52" y="16"/>
                </a:cubicBezTo>
                <a:cubicBezTo>
                  <a:pt x="54" y="14"/>
                  <a:pt x="55" y="12"/>
                  <a:pt x="55"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86" name="Freeform 2760"/>
          <p:cNvSpPr>
            <a:spLocks/>
          </p:cNvSpPr>
          <p:nvPr userDrawn="1"/>
        </p:nvSpPr>
        <p:spPr bwMode="auto">
          <a:xfrm>
            <a:off x="5279855" y="4531430"/>
            <a:ext cx="33694" cy="12252"/>
          </a:xfrm>
          <a:custGeom>
            <a:avLst/>
            <a:gdLst>
              <a:gd name="T0" fmla="*/ 55 w 55"/>
              <a:gd name="T1" fmla="*/ 10 h 20"/>
              <a:gd name="T2" fmla="*/ 55 w 55"/>
              <a:gd name="T3" fmla="*/ 7 h 20"/>
              <a:gd name="T4" fmla="*/ 54 w 55"/>
              <a:gd name="T5" fmla="*/ 6 h 20"/>
              <a:gd name="T6" fmla="*/ 46 w 55"/>
              <a:gd name="T7" fmla="*/ 1 h 20"/>
              <a:gd name="T8" fmla="*/ 43 w 55"/>
              <a:gd name="T9" fmla="*/ 0 h 20"/>
              <a:gd name="T10" fmla="*/ 10 w 55"/>
              <a:gd name="T11" fmla="*/ 1 h 20"/>
              <a:gd name="T12" fmla="*/ 0 w 55"/>
              <a:gd name="T13" fmla="*/ 10 h 20"/>
              <a:gd name="T14" fmla="*/ 10 w 55"/>
              <a:gd name="T15" fmla="*/ 20 h 20"/>
              <a:gd name="T16" fmla="*/ 43 w 55"/>
              <a:gd name="T17" fmla="*/ 20 h 20"/>
              <a:gd name="T18" fmla="*/ 47 w 55"/>
              <a:gd name="T19" fmla="*/ 19 h 20"/>
              <a:gd name="T20" fmla="*/ 52 w 55"/>
              <a:gd name="T21" fmla="*/ 17 h 20"/>
              <a:gd name="T22" fmla="*/ 55 w 55"/>
              <a:gd name="T23"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0">
                <a:moveTo>
                  <a:pt x="55" y="10"/>
                </a:moveTo>
                <a:cubicBezTo>
                  <a:pt x="55" y="9"/>
                  <a:pt x="55" y="8"/>
                  <a:pt x="55" y="7"/>
                </a:cubicBezTo>
                <a:cubicBezTo>
                  <a:pt x="54" y="7"/>
                  <a:pt x="54" y="6"/>
                  <a:pt x="54" y="6"/>
                </a:cubicBezTo>
                <a:cubicBezTo>
                  <a:pt x="52" y="3"/>
                  <a:pt x="50" y="1"/>
                  <a:pt x="46" y="1"/>
                </a:cubicBezTo>
                <a:cubicBezTo>
                  <a:pt x="45" y="1"/>
                  <a:pt x="44" y="0"/>
                  <a:pt x="43" y="0"/>
                </a:cubicBezTo>
                <a:cubicBezTo>
                  <a:pt x="32" y="0"/>
                  <a:pt x="21" y="0"/>
                  <a:pt x="10" y="1"/>
                </a:cubicBezTo>
                <a:cubicBezTo>
                  <a:pt x="5" y="0"/>
                  <a:pt x="0" y="5"/>
                  <a:pt x="0" y="10"/>
                </a:cubicBezTo>
                <a:cubicBezTo>
                  <a:pt x="0" y="15"/>
                  <a:pt x="5" y="20"/>
                  <a:pt x="10" y="20"/>
                </a:cubicBezTo>
                <a:cubicBezTo>
                  <a:pt x="21" y="20"/>
                  <a:pt x="32" y="20"/>
                  <a:pt x="43" y="20"/>
                </a:cubicBezTo>
                <a:cubicBezTo>
                  <a:pt x="44" y="20"/>
                  <a:pt x="46" y="19"/>
                  <a:pt x="47" y="19"/>
                </a:cubicBezTo>
                <a:cubicBezTo>
                  <a:pt x="49" y="19"/>
                  <a:pt x="51" y="18"/>
                  <a:pt x="52" y="17"/>
                </a:cubicBezTo>
                <a:cubicBezTo>
                  <a:pt x="54" y="15"/>
                  <a:pt x="55" y="12"/>
                  <a:pt x="55"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87" name="Freeform 2761"/>
          <p:cNvSpPr>
            <a:spLocks/>
          </p:cNvSpPr>
          <p:nvPr userDrawn="1"/>
        </p:nvSpPr>
        <p:spPr bwMode="auto">
          <a:xfrm>
            <a:off x="5148142" y="4487015"/>
            <a:ext cx="10721" cy="9189"/>
          </a:xfrm>
          <a:custGeom>
            <a:avLst/>
            <a:gdLst>
              <a:gd name="T0" fmla="*/ 17 w 17"/>
              <a:gd name="T1" fmla="*/ 9 h 16"/>
              <a:gd name="T2" fmla="*/ 16 w 17"/>
              <a:gd name="T3" fmla="*/ 8 h 16"/>
              <a:gd name="T4" fmla="*/ 16 w 17"/>
              <a:gd name="T5" fmla="*/ 7 h 16"/>
              <a:gd name="T6" fmla="*/ 15 w 17"/>
              <a:gd name="T7" fmla="*/ 6 h 16"/>
              <a:gd name="T8" fmla="*/ 15 w 17"/>
              <a:gd name="T9" fmla="*/ 5 h 16"/>
              <a:gd name="T10" fmla="*/ 14 w 17"/>
              <a:gd name="T11" fmla="*/ 5 h 16"/>
              <a:gd name="T12" fmla="*/ 12 w 17"/>
              <a:gd name="T13" fmla="*/ 3 h 16"/>
              <a:gd name="T14" fmla="*/ 11 w 17"/>
              <a:gd name="T15" fmla="*/ 2 h 16"/>
              <a:gd name="T16" fmla="*/ 10 w 17"/>
              <a:gd name="T17" fmla="*/ 1 h 16"/>
              <a:gd name="T18" fmla="*/ 8 w 17"/>
              <a:gd name="T19" fmla="*/ 0 h 16"/>
              <a:gd name="T20" fmla="*/ 7 w 17"/>
              <a:gd name="T21" fmla="*/ 0 h 16"/>
              <a:gd name="T22" fmla="*/ 4 w 17"/>
              <a:gd name="T23" fmla="*/ 0 h 16"/>
              <a:gd name="T24" fmla="*/ 2 w 17"/>
              <a:gd name="T25" fmla="*/ 0 h 16"/>
              <a:gd name="T26" fmla="*/ 1 w 17"/>
              <a:gd name="T27" fmla="*/ 2 h 16"/>
              <a:gd name="T28" fmla="*/ 0 w 17"/>
              <a:gd name="T29" fmla="*/ 3 h 16"/>
              <a:gd name="T30" fmla="*/ 0 w 17"/>
              <a:gd name="T31" fmla="*/ 5 h 16"/>
              <a:gd name="T32" fmla="*/ 0 w 17"/>
              <a:gd name="T33" fmla="*/ 6 h 16"/>
              <a:gd name="T34" fmla="*/ 1 w 17"/>
              <a:gd name="T35" fmla="*/ 7 h 16"/>
              <a:gd name="T36" fmla="*/ 1 w 17"/>
              <a:gd name="T37" fmla="*/ 8 h 16"/>
              <a:gd name="T38" fmla="*/ 2 w 17"/>
              <a:gd name="T39" fmla="*/ 10 h 16"/>
              <a:gd name="T40" fmla="*/ 4 w 17"/>
              <a:gd name="T41" fmla="*/ 11 h 16"/>
              <a:gd name="T42" fmla="*/ 6 w 17"/>
              <a:gd name="T43" fmla="*/ 13 h 16"/>
              <a:gd name="T44" fmla="*/ 6 w 17"/>
              <a:gd name="T45" fmla="*/ 14 h 16"/>
              <a:gd name="T46" fmla="*/ 8 w 17"/>
              <a:gd name="T47" fmla="*/ 15 h 16"/>
              <a:gd name="T48" fmla="*/ 9 w 17"/>
              <a:gd name="T49" fmla="*/ 16 h 16"/>
              <a:gd name="T50" fmla="*/ 10 w 17"/>
              <a:gd name="T51" fmla="*/ 16 h 16"/>
              <a:gd name="T52" fmla="*/ 12 w 17"/>
              <a:gd name="T53" fmla="*/ 16 h 16"/>
              <a:gd name="T54" fmla="*/ 13 w 17"/>
              <a:gd name="T55" fmla="*/ 16 h 16"/>
              <a:gd name="T56" fmla="*/ 15 w 17"/>
              <a:gd name="T57" fmla="*/ 15 h 16"/>
              <a:gd name="T58" fmla="*/ 16 w 17"/>
              <a:gd name="T59" fmla="*/ 14 h 16"/>
              <a:gd name="T60" fmla="*/ 16 w 17"/>
              <a:gd name="T61" fmla="*/ 13 h 16"/>
              <a:gd name="T62" fmla="*/ 17 w 17"/>
              <a:gd name="T63" fmla="*/ 12 h 16"/>
              <a:gd name="T64" fmla="*/ 17 w 17"/>
              <a:gd name="T65" fmla="*/ 9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 h="16">
                <a:moveTo>
                  <a:pt x="17" y="9"/>
                </a:moveTo>
                <a:cubicBezTo>
                  <a:pt x="17" y="9"/>
                  <a:pt x="16" y="9"/>
                  <a:pt x="16" y="8"/>
                </a:cubicBezTo>
                <a:cubicBezTo>
                  <a:pt x="16" y="8"/>
                  <a:pt x="16" y="7"/>
                  <a:pt x="16" y="7"/>
                </a:cubicBezTo>
                <a:lnTo>
                  <a:pt x="15" y="6"/>
                </a:lnTo>
                <a:cubicBezTo>
                  <a:pt x="15" y="6"/>
                  <a:pt x="15" y="6"/>
                  <a:pt x="15" y="5"/>
                </a:cubicBezTo>
                <a:lnTo>
                  <a:pt x="14" y="5"/>
                </a:lnTo>
                <a:cubicBezTo>
                  <a:pt x="13" y="4"/>
                  <a:pt x="13" y="4"/>
                  <a:pt x="12" y="3"/>
                </a:cubicBezTo>
                <a:cubicBezTo>
                  <a:pt x="12" y="3"/>
                  <a:pt x="11" y="3"/>
                  <a:pt x="11" y="2"/>
                </a:cubicBezTo>
                <a:cubicBezTo>
                  <a:pt x="11" y="2"/>
                  <a:pt x="10" y="1"/>
                  <a:pt x="10" y="1"/>
                </a:cubicBezTo>
                <a:cubicBezTo>
                  <a:pt x="9" y="1"/>
                  <a:pt x="9" y="1"/>
                  <a:pt x="8" y="0"/>
                </a:cubicBezTo>
                <a:cubicBezTo>
                  <a:pt x="8" y="0"/>
                  <a:pt x="7" y="0"/>
                  <a:pt x="7" y="0"/>
                </a:cubicBezTo>
                <a:cubicBezTo>
                  <a:pt x="6" y="0"/>
                  <a:pt x="5" y="0"/>
                  <a:pt x="4" y="0"/>
                </a:cubicBezTo>
                <a:cubicBezTo>
                  <a:pt x="3" y="0"/>
                  <a:pt x="3" y="0"/>
                  <a:pt x="2" y="0"/>
                </a:cubicBezTo>
                <a:cubicBezTo>
                  <a:pt x="2" y="1"/>
                  <a:pt x="1" y="1"/>
                  <a:pt x="1" y="2"/>
                </a:cubicBezTo>
                <a:cubicBezTo>
                  <a:pt x="1" y="2"/>
                  <a:pt x="0" y="3"/>
                  <a:pt x="0" y="3"/>
                </a:cubicBezTo>
                <a:cubicBezTo>
                  <a:pt x="0" y="4"/>
                  <a:pt x="0" y="4"/>
                  <a:pt x="0" y="5"/>
                </a:cubicBezTo>
                <a:cubicBezTo>
                  <a:pt x="0" y="6"/>
                  <a:pt x="0" y="6"/>
                  <a:pt x="0" y="6"/>
                </a:cubicBezTo>
                <a:cubicBezTo>
                  <a:pt x="1" y="7"/>
                  <a:pt x="1" y="7"/>
                  <a:pt x="1" y="7"/>
                </a:cubicBezTo>
                <a:cubicBezTo>
                  <a:pt x="1" y="7"/>
                  <a:pt x="1" y="7"/>
                  <a:pt x="1" y="8"/>
                </a:cubicBezTo>
                <a:cubicBezTo>
                  <a:pt x="1" y="8"/>
                  <a:pt x="2" y="9"/>
                  <a:pt x="2" y="10"/>
                </a:cubicBezTo>
                <a:cubicBezTo>
                  <a:pt x="3" y="10"/>
                  <a:pt x="4" y="11"/>
                  <a:pt x="4" y="11"/>
                </a:cubicBezTo>
                <a:cubicBezTo>
                  <a:pt x="5" y="12"/>
                  <a:pt x="5" y="13"/>
                  <a:pt x="6" y="13"/>
                </a:cubicBezTo>
                <a:cubicBezTo>
                  <a:pt x="6" y="13"/>
                  <a:pt x="6" y="13"/>
                  <a:pt x="6" y="14"/>
                </a:cubicBezTo>
                <a:cubicBezTo>
                  <a:pt x="7" y="14"/>
                  <a:pt x="7" y="15"/>
                  <a:pt x="8" y="15"/>
                </a:cubicBezTo>
                <a:cubicBezTo>
                  <a:pt x="8" y="15"/>
                  <a:pt x="8" y="15"/>
                  <a:pt x="9" y="16"/>
                </a:cubicBezTo>
                <a:cubicBezTo>
                  <a:pt x="9" y="16"/>
                  <a:pt x="10" y="16"/>
                  <a:pt x="10" y="16"/>
                </a:cubicBezTo>
                <a:cubicBezTo>
                  <a:pt x="11" y="16"/>
                  <a:pt x="11" y="16"/>
                  <a:pt x="12" y="16"/>
                </a:cubicBezTo>
                <a:cubicBezTo>
                  <a:pt x="12" y="16"/>
                  <a:pt x="12" y="16"/>
                  <a:pt x="13" y="16"/>
                </a:cubicBezTo>
                <a:cubicBezTo>
                  <a:pt x="14" y="16"/>
                  <a:pt x="14" y="16"/>
                  <a:pt x="15" y="15"/>
                </a:cubicBezTo>
                <a:cubicBezTo>
                  <a:pt x="15" y="15"/>
                  <a:pt x="16" y="15"/>
                  <a:pt x="16" y="14"/>
                </a:cubicBezTo>
                <a:cubicBezTo>
                  <a:pt x="16" y="14"/>
                  <a:pt x="16" y="13"/>
                  <a:pt x="16" y="13"/>
                </a:cubicBezTo>
                <a:cubicBezTo>
                  <a:pt x="17" y="13"/>
                  <a:pt x="17" y="12"/>
                  <a:pt x="17" y="12"/>
                </a:cubicBezTo>
                <a:cubicBezTo>
                  <a:pt x="17" y="11"/>
                  <a:pt x="17" y="10"/>
                  <a:pt x="17"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88" name="Freeform 2762"/>
          <p:cNvSpPr>
            <a:spLocks/>
          </p:cNvSpPr>
          <p:nvPr userDrawn="1"/>
        </p:nvSpPr>
        <p:spPr bwMode="auto">
          <a:xfrm>
            <a:off x="5142014" y="4508455"/>
            <a:ext cx="9189" cy="7658"/>
          </a:xfrm>
          <a:custGeom>
            <a:avLst/>
            <a:gdLst>
              <a:gd name="T0" fmla="*/ 15 w 16"/>
              <a:gd name="T1" fmla="*/ 3 h 12"/>
              <a:gd name="T2" fmla="*/ 14 w 16"/>
              <a:gd name="T3" fmla="*/ 2 h 12"/>
              <a:gd name="T4" fmla="*/ 12 w 16"/>
              <a:gd name="T5" fmla="*/ 1 h 12"/>
              <a:gd name="T6" fmla="*/ 9 w 16"/>
              <a:gd name="T7" fmla="*/ 0 h 12"/>
              <a:gd name="T8" fmla="*/ 8 w 16"/>
              <a:gd name="T9" fmla="*/ 0 h 12"/>
              <a:gd name="T10" fmla="*/ 6 w 16"/>
              <a:gd name="T11" fmla="*/ 0 h 12"/>
              <a:gd name="T12" fmla="*/ 5 w 16"/>
              <a:gd name="T13" fmla="*/ 1 h 12"/>
              <a:gd name="T14" fmla="*/ 4 w 16"/>
              <a:gd name="T15" fmla="*/ 1 h 12"/>
              <a:gd name="T16" fmla="*/ 4 w 16"/>
              <a:gd name="T17" fmla="*/ 2 h 12"/>
              <a:gd name="T18" fmla="*/ 3 w 16"/>
              <a:gd name="T19" fmla="*/ 2 h 12"/>
              <a:gd name="T20" fmla="*/ 2 w 16"/>
              <a:gd name="T21" fmla="*/ 3 h 12"/>
              <a:gd name="T22" fmla="*/ 2 w 16"/>
              <a:gd name="T23" fmla="*/ 4 h 12"/>
              <a:gd name="T24" fmla="*/ 0 w 16"/>
              <a:gd name="T25" fmla="*/ 6 h 12"/>
              <a:gd name="T26" fmla="*/ 0 w 16"/>
              <a:gd name="T27" fmla="*/ 8 h 12"/>
              <a:gd name="T28" fmla="*/ 2 w 16"/>
              <a:gd name="T29" fmla="*/ 10 h 12"/>
              <a:gd name="T30" fmla="*/ 4 w 16"/>
              <a:gd name="T31" fmla="*/ 11 h 12"/>
              <a:gd name="T32" fmla="*/ 5 w 16"/>
              <a:gd name="T33" fmla="*/ 12 h 12"/>
              <a:gd name="T34" fmla="*/ 7 w 16"/>
              <a:gd name="T35" fmla="*/ 12 h 12"/>
              <a:gd name="T36" fmla="*/ 7 w 16"/>
              <a:gd name="T37" fmla="*/ 12 h 12"/>
              <a:gd name="T38" fmla="*/ 8 w 16"/>
              <a:gd name="T39" fmla="*/ 12 h 12"/>
              <a:gd name="T40" fmla="*/ 8 w 16"/>
              <a:gd name="T41" fmla="*/ 12 h 12"/>
              <a:gd name="T42" fmla="*/ 10 w 16"/>
              <a:gd name="T43" fmla="*/ 12 h 12"/>
              <a:gd name="T44" fmla="*/ 10 w 16"/>
              <a:gd name="T45" fmla="*/ 12 h 12"/>
              <a:gd name="T46" fmla="*/ 11 w 16"/>
              <a:gd name="T47" fmla="*/ 12 h 12"/>
              <a:gd name="T48" fmla="*/ 13 w 16"/>
              <a:gd name="T49" fmla="*/ 11 h 12"/>
              <a:gd name="T50" fmla="*/ 15 w 16"/>
              <a:gd name="T51" fmla="*/ 9 h 12"/>
              <a:gd name="T52" fmla="*/ 15 w 16"/>
              <a:gd name="T53" fmla="*/ 7 h 12"/>
              <a:gd name="T54" fmla="*/ 15 w 16"/>
              <a:gd name="T55" fmla="*/ 5 h 12"/>
              <a:gd name="T56" fmla="*/ 15 w 16"/>
              <a:gd name="T57"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 h="12">
                <a:moveTo>
                  <a:pt x="15" y="3"/>
                </a:moveTo>
                <a:cubicBezTo>
                  <a:pt x="15" y="3"/>
                  <a:pt x="14" y="2"/>
                  <a:pt x="14" y="2"/>
                </a:cubicBezTo>
                <a:cubicBezTo>
                  <a:pt x="13" y="1"/>
                  <a:pt x="13" y="1"/>
                  <a:pt x="12" y="1"/>
                </a:cubicBezTo>
                <a:cubicBezTo>
                  <a:pt x="12" y="0"/>
                  <a:pt x="11" y="0"/>
                  <a:pt x="9" y="0"/>
                </a:cubicBezTo>
                <a:lnTo>
                  <a:pt x="8" y="0"/>
                </a:lnTo>
                <a:cubicBezTo>
                  <a:pt x="8" y="0"/>
                  <a:pt x="7" y="0"/>
                  <a:pt x="6" y="0"/>
                </a:cubicBezTo>
                <a:cubicBezTo>
                  <a:pt x="6" y="0"/>
                  <a:pt x="5" y="1"/>
                  <a:pt x="5" y="1"/>
                </a:cubicBezTo>
                <a:cubicBezTo>
                  <a:pt x="5" y="1"/>
                  <a:pt x="4" y="1"/>
                  <a:pt x="4" y="1"/>
                </a:cubicBezTo>
                <a:cubicBezTo>
                  <a:pt x="4" y="1"/>
                  <a:pt x="4" y="1"/>
                  <a:pt x="4" y="2"/>
                </a:cubicBezTo>
                <a:cubicBezTo>
                  <a:pt x="4" y="2"/>
                  <a:pt x="3" y="2"/>
                  <a:pt x="3" y="2"/>
                </a:cubicBezTo>
                <a:cubicBezTo>
                  <a:pt x="3" y="2"/>
                  <a:pt x="3" y="2"/>
                  <a:pt x="2" y="3"/>
                </a:cubicBezTo>
                <a:cubicBezTo>
                  <a:pt x="2" y="3"/>
                  <a:pt x="2" y="3"/>
                  <a:pt x="2" y="4"/>
                </a:cubicBezTo>
                <a:cubicBezTo>
                  <a:pt x="1" y="4"/>
                  <a:pt x="1" y="5"/>
                  <a:pt x="0" y="6"/>
                </a:cubicBezTo>
                <a:cubicBezTo>
                  <a:pt x="0" y="6"/>
                  <a:pt x="0" y="7"/>
                  <a:pt x="0" y="8"/>
                </a:cubicBezTo>
                <a:cubicBezTo>
                  <a:pt x="1" y="9"/>
                  <a:pt x="1" y="10"/>
                  <a:pt x="2" y="10"/>
                </a:cubicBezTo>
                <a:cubicBezTo>
                  <a:pt x="2" y="11"/>
                  <a:pt x="3" y="11"/>
                  <a:pt x="4" y="11"/>
                </a:cubicBezTo>
                <a:cubicBezTo>
                  <a:pt x="4" y="11"/>
                  <a:pt x="4" y="12"/>
                  <a:pt x="5" y="12"/>
                </a:cubicBezTo>
                <a:cubicBezTo>
                  <a:pt x="5" y="12"/>
                  <a:pt x="6" y="12"/>
                  <a:pt x="7" y="12"/>
                </a:cubicBezTo>
                <a:lnTo>
                  <a:pt x="7" y="12"/>
                </a:lnTo>
                <a:cubicBezTo>
                  <a:pt x="7" y="12"/>
                  <a:pt x="8" y="12"/>
                  <a:pt x="8" y="12"/>
                </a:cubicBezTo>
                <a:cubicBezTo>
                  <a:pt x="8" y="12"/>
                  <a:pt x="8" y="12"/>
                  <a:pt x="8" y="12"/>
                </a:cubicBezTo>
                <a:cubicBezTo>
                  <a:pt x="9" y="12"/>
                  <a:pt x="9" y="12"/>
                  <a:pt x="10" y="12"/>
                </a:cubicBezTo>
                <a:cubicBezTo>
                  <a:pt x="10" y="12"/>
                  <a:pt x="10" y="12"/>
                  <a:pt x="10" y="12"/>
                </a:cubicBezTo>
                <a:cubicBezTo>
                  <a:pt x="10" y="12"/>
                  <a:pt x="11" y="12"/>
                  <a:pt x="11" y="12"/>
                </a:cubicBezTo>
                <a:cubicBezTo>
                  <a:pt x="12" y="11"/>
                  <a:pt x="12" y="11"/>
                  <a:pt x="13" y="11"/>
                </a:cubicBezTo>
                <a:cubicBezTo>
                  <a:pt x="14" y="10"/>
                  <a:pt x="14" y="10"/>
                  <a:pt x="15" y="9"/>
                </a:cubicBezTo>
                <a:cubicBezTo>
                  <a:pt x="15" y="8"/>
                  <a:pt x="15" y="8"/>
                  <a:pt x="15" y="7"/>
                </a:cubicBezTo>
                <a:cubicBezTo>
                  <a:pt x="15" y="7"/>
                  <a:pt x="16" y="6"/>
                  <a:pt x="15" y="5"/>
                </a:cubicBezTo>
                <a:cubicBezTo>
                  <a:pt x="15" y="4"/>
                  <a:pt x="15" y="4"/>
                  <a:pt x="15"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89" name="Freeform 2763"/>
          <p:cNvSpPr>
            <a:spLocks/>
          </p:cNvSpPr>
          <p:nvPr userDrawn="1"/>
        </p:nvSpPr>
        <p:spPr bwMode="auto">
          <a:xfrm>
            <a:off x="5148141" y="4534492"/>
            <a:ext cx="7658" cy="7658"/>
          </a:xfrm>
          <a:custGeom>
            <a:avLst/>
            <a:gdLst>
              <a:gd name="T0" fmla="*/ 13 w 13"/>
              <a:gd name="T1" fmla="*/ 2 h 12"/>
              <a:gd name="T2" fmla="*/ 11 w 13"/>
              <a:gd name="T3" fmla="*/ 1 h 12"/>
              <a:gd name="T4" fmla="*/ 8 w 13"/>
              <a:gd name="T5" fmla="*/ 0 h 12"/>
              <a:gd name="T6" fmla="*/ 6 w 13"/>
              <a:gd name="T7" fmla="*/ 0 h 12"/>
              <a:gd name="T8" fmla="*/ 5 w 13"/>
              <a:gd name="T9" fmla="*/ 0 h 12"/>
              <a:gd name="T10" fmla="*/ 5 w 13"/>
              <a:gd name="T11" fmla="*/ 0 h 12"/>
              <a:gd name="T12" fmla="*/ 2 w 13"/>
              <a:gd name="T13" fmla="*/ 2 h 12"/>
              <a:gd name="T14" fmla="*/ 3 w 13"/>
              <a:gd name="T15" fmla="*/ 1 h 12"/>
              <a:gd name="T16" fmla="*/ 3 w 13"/>
              <a:gd name="T17" fmla="*/ 1 h 12"/>
              <a:gd name="T18" fmla="*/ 2 w 13"/>
              <a:gd name="T19" fmla="*/ 2 h 12"/>
              <a:gd name="T20" fmla="*/ 1 w 13"/>
              <a:gd name="T21" fmla="*/ 3 h 12"/>
              <a:gd name="T22" fmla="*/ 0 w 13"/>
              <a:gd name="T23" fmla="*/ 5 h 12"/>
              <a:gd name="T24" fmla="*/ 0 w 13"/>
              <a:gd name="T25" fmla="*/ 5 h 12"/>
              <a:gd name="T26" fmla="*/ 0 w 13"/>
              <a:gd name="T27" fmla="*/ 4 h 12"/>
              <a:gd name="T28" fmla="*/ 0 w 13"/>
              <a:gd name="T29" fmla="*/ 7 h 12"/>
              <a:gd name="T30" fmla="*/ 0 w 13"/>
              <a:gd name="T31" fmla="*/ 9 h 12"/>
              <a:gd name="T32" fmla="*/ 1 w 13"/>
              <a:gd name="T33" fmla="*/ 10 h 12"/>
              <a:gd name="T34" fmla="*/ 6 w 13"/>
              <a:gd name="T35" fmla="*/ 12 h 12"/>
              <a:gd name="T36" fmla="*/ 10 w 13"/>
              <a:gd name="T37" fmla="*/ 11 h 12"/>
              <a:gd name="T38" fmla="*/ 11 w 13"/>
              <a:gd name="T39" fmla="*/ 10 h 12"/>
              <a:gd name="T40" fmla="*/ 12 w 13"/>
              <a:gd name="T41" fmla="*/ 8 h 12"/>
              <a:gd name="T42" fmla="*/ 13 w 13"/>
              <a:gd name="T43" fmla="*/ 8 h 12"/>
              <a:gd name="T44" fmla="*/ 13 w 13"/>
              <a:gd name="T45" fmla="*/ 5 h 12"/>
              <a:gd name="T46" fmla="*/ 13 w 13"/>
              <a:gd name="T47"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 h="12">
                <a:moveTo>
                  <a:pt x="13" y="2"/>
                </a:moveTo>
                <a:cubicBezTo>
                  <a:pt x="12" y="2"/>
                  <a:pt x="12" y="1"/>
                  <a:pt x="11" y="1"/>
                </a:cubicBezTo>
                <a:cubicBezTo>
                  <a:pt x="10" y="0"/>
                  <a:pt x="9" y="0"/>
                  <a:pt x="8" y="0"/>
                </a:cubicBezTo>
                <a:cubicBezTo>
                  <a:pt x="7" y="0"/>
                  <a:pt x="6" y="0"/>
                  <a:pt x="6" y="0"/>
                </a:cubicBezTo>
                <a:cubicBezTo>
                  <a:pt x="5" y="0"/>
                  <a:pt x="5" y="0"/>
                  <a:pt x="5" y="0"/>
                </a:cubicBezTo>
                <a:cubicBezTo>
                  <a:pt x="5" y="0"/>
                  <a:pt x="5" y="0"/>
                  <a:pt x="5" y="0"/>
                </a:cubicBezTo>
                <a:cubicBezTo>
                  <a:pt x="4" y="1"/>
                  <a:pt x="3" y="1"/>
                  <a:pt x="2" y="2"/>
                </a:cubicBezTo>
                <a:cubicBezTo>
                  <a:pt x="2" y="2"/>
                  <a:pt x="3" y="1"/>
                  <a:pt x="3" y="1"/>
                </a:cubicBezTo>
                <a:lnTo>
                  <a:pt x="3" y="1"/>
                </a:lnTo>
                <a:cubicBezTo>
                  <a:pt x="2" y="2"/>
                  <a:pt x="2" y="2"/>
                  <a:pt x="2" y="2"/>
                </a:cubicBezTo>
                <a:cubicBezTo>
                  <a:pt x="1" y="3"/>
                  <a:pt x="1" y="3"/>
                  <a:pt x="1" y="3"/>
                </a:cubicBezTo>
                <a:cubicBezTo>
                  <a:pt x="0" y="4"/>
                  <a:pt x="0" y="4"/>
                  <a:pt x="0" y="5"/>
                </a:cubicBezTo>
                <a:cubicBezTo>
                  <a:pt x="0" y="5"/>
                  <a:pt x="0" y="5"/>
                  <a:pt x="0" y="5"/>
                </a:cubicBezTo>
                <a:cubicBezTo>
                  <a:pt x="0" y="5"/>
                  <a:pt x="0" y="5"/>
                  <a:pt x="0" y="4"/>
                </a:cubicBezTo>
                <a:cubicBezTo>
                  <a:pt x="0" y="5"/>
                  <a:pt x="0" y="6"/>
                  <a:pt x="0" y="7"/>
                </a:cubicBezTo>
                <a:cubicBezTo>
                  <a:pt x="0" y="7"/>
                  <a:pt x="0" y="8"/>
                  <a:pt x="0" y="9"/>
                </a:cubicBezTo>
                <a:cubicBezTo>
                  <a:pt x="1" y="9"/>
                  <a:pt x="1" y="10"/>
                  <a:pt x="1" y="10"/>
                </a:cubicBezTo>
                <a:cubicBezTo>
                  <a:pt x="3" y="11"/>
                  <a:pt x="4" y="12"/>
                  <a:pt x="6" y="12"/>
                </a:cubicBezTo>
                <a:cubicBezTo>
                  <a:pt x="7" y="12"/>
                  <a:pt x="9" y="12"/>
                  <a:pt x="10" y="11"/>
                </a:cubicBezTo>
                <a:cubicBezTo>
                  <a:pt x="10" y="11"/>
                  <a:pt x="10" y="10"/>
                  <a:pt x="11" y="10"/>
                </a:cubicBezTo>
                <a:cubicBezTo>
                  <a:pt x="11" y="9"/>
                  <a:pt x="12" y="9"/>
                  <a:pt x="12" y="8"/>
                </a:cubicBezTo>
                <a:cubicBezTo>
                  <a:pt x="13" y="8"/>
                  <a:pt x="13" y="8"/>
                  <a:pt x="13" y="8"/>
                </a:cubicBezTo>
                <a:cubicBezTo>
                  <a:pt x="13" y="7"/>
                  <a:pt x="13" y="6"/>
                  <a:pt x="13" y="5"/>
                </a:cubicBezTo>
                <a:cubicBezTo>
                  <a:pt x="13" y="4"/>
                  <a:pt x="13" y="3"/>
                  <a:pt x="13"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90" name="Freeform 2764"/>
          <p:cNvSpPr>
            <a:spLocks/>
          </p:cNvSpPr>
          <p:nvPr userDrawn="1"/>
        </p:nvSpPr>
        <p:spPr bwMode="auto">
          <a:xfrm>
            <a:off x="5204809" y="4491609"/>
            <a:ext cx="10721" cy="9189"/>
          </a:xfrm>
          <a:custGeom>
            <a:avLst/>
            <a:gdLst>
              <a:gd name="T0" fmla="*/ 15 w 16"/>
              <a:gd name="T1" fmla="*/ 3 h 15"/>
              <a:gd name="T2" fmla="*/ 14 w 16"/>
              <a:gd name="T3" fmla="*/ 2 h 15"/>
              <a:gd name="T4" fmla="*/ 13 w 16"/>
              <a:gd name="T5" fmla="*/ 1 h 15"/>
              <a:gd name="T6" fmla="*/ 13 w 16"/>
              <a:gd name="T7" fmla="*/ 1 h 15"/>
              <a:gd name="T8" fmla="*/ 10 w 16"/>
              <a:gd name="T9" fmla="*/ 0 h 15"/>
              <a:gd name="T10" fmla="*/ 9 w 16"/>
              <a:gd name="T11" fmla="*/ 0 h 15"/>
              <a:gd name="T12" fmla="*/ 6 w 16"/>
              <a:gd name="T13" fmla="*/ 1 h 15"/>
              <a:gd name="T14" fmla="*/ 7 w 16"/>
              <a:gd name="T15" fmla="*/ 1 h 15"/>
              <a:gd name="T16" fmla="*/ 6 w 16"/>
              <a:gd name="T17" fmla="*/ 1 h 15"/>
              <a:gd name="T18" fmla="*/ 5 w 16"/>
              <a:gd name="T19" fmla="*/ 1 h 15"/>
              <a:gd name="T20" fmla="*/ 3 w 16"/>
              <a:gd name="T21" fmla="*/ 3 h 15"/>
              <a:gd name="T22" fmla="*/ 2 w 16"/>
              <a:gd name="T23" fmla="*/ 4 h 15"/>
              <a:gd name="T24" fmla="*/ 2 w 16"/>
              <a:gd name="T25" fmla="*/ 4 h 15"/>
              <a:gd name="T26" fmla="*/ 2 w 16"/>
              <a:gd name="T27" fmla="*/ 4 h 15"/>
              <a:gd name="T28" fmla="*/ 1 w 16"/>
              <a:gd name="T29" fmla="*/ 4 h 15"/>
              <a:gd name="T30" fmla="*/ 1 w 16"/>
              <a:gd name="T31" fmla="*/ 5 h 15"/>
              <a:gd name="T32" fmla="*/ 1 w 16"/>
              <a:gd name="T33" fmla="*/ 4 h 15"/>
              <a:gd name="T34" fmla="*/ 0 w 16"/>
              <a:gd name="T35" fmla="*/ 7 h 15"/>
              <a:gd name="T36" fmla="*/ 0 w 16"/>
              <a:gd name="T37" fmla="*/ 9 h 15"/>
              <a:gd name="T38" fmla="*/ 1 w 16"/>
              <a:gd name="T39" fmla="*/ 11 h 15"/>
              <a:gd name="T40" fmla="*/ 3 w 16"/>
              <a:gd name="T41" fmla="*/ 13 h 15"/>
              <a:gd name="T42" fmla="*/ 5 w 16"/>
              <a:gd name="T43" fmla="*/ 14 h 15"/>
              <a:gd name="T44" fmla="*/ 11 w 16"/>
              <a:gd name="T45" fmla="*/ 14 h 15"/>
              <a:gd name="T46" fmla="*/ 13 w 16"/>
              <a:gd name="T47" fmla="*/ 12 h 15"/>
              <a:gd name="T48" fmla="*/ 15 w 16"/>
              <a:gd name="T49" fmla="*/ 10 h 15"/>
              <a:gd name="T50" fmla="*/ 16 w 16"/>
              <a:gd name="T51" fmla="*/ 7 h 15"/>
              <a:gd name="T52" fmla="*/ 15 w 16"/>
              <a:gd name="T53"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 h="15">
                <a:moveTo>
                  <a:pt x="15" y="3"/>
                </a:moveTo>
                <a:cubicBezTo>
                  <a:pt x="15" y="3"/>
                  <a:pt x="15" y="2"/>
                  <a:pt x="14" y="2"/>
                </a:cubicBezTo>
                <a:cubicBezTo>
                  <a:pt x="14" y="2"/>
                  <a:pt x="14" y="2"/>
                  <a:pt x="13" y="1"/>
                </a:cubicBezTo>
                <a:cubicBezTo>
                  <a:pt x="13" y="1"/>
                  <a:pt x="13" y="1"/>
                  <a:pt x="13" y="1"/>
                </a:cubicBezTo>
                <a:cubicBezTo>
                  <a:pt x="12" y="1"/>
                  <a:pt x="11" y="0"/>
                  <a:pt x="10" y="0"/>
                </a:cubicBezTo>
                <a:cubicBezTo>
                  <a:pt x="10" y="0"/>
                  <a:pt x="9" y="0"/>
                  <a:pt x="9" y="0"/>
                </a:cubicBezTo>
                <a:cubicBezTo>
                  <a:pt x="8" y="0"/>
                  <a:pt x="7" y="1"/>
                  <a:pt x="6" y="1"/>
                </a:cubicBezTo>
                <a:cubicBezTo>
                  <a:pt x="7" y="1"/>
                  <a:pt x="7" y="1"/>
                  <a:pt x="7" y="1"/>
                </a:cubicBezTo>
                <a:cubicBezTo>
                  <a:pt x="7" y="1"/>
                  <a:pt x="6" y="1"/>
                  <a:pt x="6" y="1"/>
                </a:cubicBezTo>
                <a:cubicBezTo>
                  <a:pt x="6" y="1"/>
                  <a:pt x="5" y="1"/>
                  <a:pt x="5" y="1"/>
                </a:cubicBezTo>
                <a:cubicBezTo>
                  <a:pt x="4" y="2"/>
                  <a:pt x="3" y="2"/>
                  <a:pt x="3" y="3"/>
                </a:cubicBezTo>
                <a:cubicBezTo>
                  <a:pt x="2" y="3"/>
                  <a:pt x="2" y="4"/>
                  <a:pt x="2" y="4"/>
                </a:cubicBezTo>
                <a:cubicBezTo>
                  <a:pt x="2" y="4"/>
                  <a:pt x="2" y="4"/>
                  <a:pt x="2" y="4"/>
                </a:cubicBezTo>
                <a:cubicBezTo>
                  <a:pt x="2" y="4"/>
                  <a:pt x="2" y="4"/>
                  <a:pt x="2" y="4"/>
                </a:cubicBezTo>
                <a:cubicBezTo>
                  <a:pt x="2" y="4"/>
                  <a:pt x="1" y="4"/>
                  <a:pt x="1" y="4"/>
                </a:cubicBezTo>
                <a:lnTo>
                  <a:pt x="1" y="5"/>
                </a:lnTo>
                <a:lnTo>
                  <a:pt x="1" y="4"/>
                </a:lnTo>
                <a:cubicBezTo>
                  <a:pt x="1" y="5"/>
                  <a:pt x="0" y="6"/>
                  <a:pt x="0" y="7"/>
                </a:cubicBezTo>
                <a:cubicBezTo>
                  <a:pt x="0" y="8"/>
                  <a:pt x="0" y="8"/>
                  <a:pt x="0" y="9"/>
                </a:cubicBezTo>
                <a:cubicBezTo>
                  <a:pt x="0" y="10"/>
                  <a:pt x="0" y="11"/>
                  <a:pt x="1" y="11"/>
                </a:cubicBezTo>
                <a:cubicBezTo>
                  <a:pt x="1" y="12"/>
                  <a:pt x="2" y="13"/>
                  <a:pt x="3" y="13"/>
                </a:cubicBezTo>
                <a:cubicBezTo>
                  <a:pt x="4" y="14"/>
                  <a:pt x="4" y="14"/>
                  <a:pt x="5" y="14"/>
                </a:cubicBezTo>
                <a:cubicBezTo>
                  <a:pt x="7" y="15"/>
                  <a:pt x="9" y="15"/>
                  <a:pt x="11" y="14"/>
                </a:cubicBezTo>
                <a:cubicBezTo>
                  <a:pt x="12" y="13"/>
                  <a:pt x="13" y="13"/>
                  <a:pt x="13" y="12"/>
                </a:cubicBezTo>
                <a:cubicBezTo>
                  <a:pt x="14" y="12"/>
                  <a:pt x="15" y="11"/>
                  <a:pt x="15" y="10"/>
                </a:cubicBezTo>
                <a:cubicBezTo>
                  <a:pt x="16" y="9"/>
                  <a:pt x="16" y="8"/>
                  <a:pt x="16" y="7"/>
                </a:cubicBezTo>
                <a:cubicBezTo>
                  <a:pt x="16" y="6"/>
                  <a:pt x="16" y="4"/>
                  <a:pt x="15"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91" name="Freeform 2765"/>
          <p:cNvSpPr>
            <a:spLocks/>
          </p:cNvSpPr>
          <p:nvPr userDrawn="1"/>
        </p:nvSpPr>
        <p:spPr bwMode="auto">
          <a:xfrm>
            <a:off x="5213999" y="4519178"/>
            <a:ext cx="9189" cy="6126"/>
          </a:xfrm>
          <a:custGeom>
            <a:avLst/>
            <a:gdLst>
              <a:gd name="T0" fmla="*/ 14 w 15"/>
              <a:gd name="T1" fmla="*/ 4 h 11"/>
              <a:gd name="T2" fmla="*/ 13 w 15"/>
              <a:gd name="T3" fmla="*/ 2 h 11"/>
              <a:gd name="T4" fmla="*/ 11 w 15"/>
              <a:gd name="T5" fmla="*/ 1 h 11"/>
              <a:gd name="T6" fmla="*/ 9 w 15"/>
              <a:gd name="T7" fmla="*/ 0 h 11"/>
              <a:gd name="T8" fmla="*/ 5 w 15"/>
              <a:gd name="T9" fmla="*/ 0 h 11"/>
              <a:gd name="T10" fmla="*/ 4 w 15"/>
              <a:gd name="T11" fmla="*/ 1 h 11"/>
              <a:gd name="T12" fmla="*/ 2 w 15"/>
              <a:gd name="T13" fmla="*/ 2 h 11"/>
              <a:gd name="T14" fmla="*/ 1 w 15"/>
              <a:gd name="T15" fmla="*/ 3 h 11"/>
              <a:gd name="T16" fmla="*/ 0 w 15"/>
              <a:gd name="T17" fmla="*/ 4 h 11"/>
              <a:gd name="T18" fmla="*/ 0 w 15"/>
              <a:gd name="T19" fmla="*/ 6 h 11"/>
              <a:gd name="T20" fmla="*/ 0 w 15"/>
              <a:gd name="T21" fmla="*/ 7 h 11"/>
              <a:gd name="T22" fmla="*/ 1 w 15"/>
              <a:gd name="T23" fmla="*/ 8 h 11"/>
              <a:gd name="T24" fmla="*/ 3 w 15"/>
              <a:gd name="T25" fmla="*/ 10 h 11"/>
              <a:gd name="T26" fmla="*/ 4 w 15"/>
              <a:gd name="T27" fmla="*/ 10 h 11"/>
              <a:gd name="T28" fmla="*/ 4 w 15"/>
              <a:gd name="T29" fmla="*/ 10 h 11"/>
              <a:gd name="T30" fmla="*/ 6 w 15"/>
              <a:gd name="T31" fmla="*/ 11 h 11"/>
              <a:gd name="T32" fmla="*/ 8 w 15"/>
              <a:gd name="T33" fmla="*/ 11 h 11"/>
              <a:gd name="T34" fmla="*/ 6 w 15"/>
              <a:gd name="T35" fmla="*/ 11 h 11"/>
              <a:gd name="T36" fmla="*/ 8 w 15"/>
              <a:gd name="T37" fmla="*/ 11 h 11"/>
              <a:gd name="T38" fmla="*/ 9 w 15"/>
              <a:gd name="T39" fmla="*/ 11 h 11"/>
              <a:gd name="T40" fmla="*/ 10 w 15"/>
              <a:gd name="T41" fmla="*/ 11 h 11"/>
              <a:gd name="T42" fmla="*/ 11 w 15"/>
              <a:gd name="T43" fmla="*/ 11 h 11"/>
              <a:gd name="T44" fmla="*/ 10 w 15"/>
              <a:gd name="T45" fmla="*/ 11 h 11"/>
              <a:gd name="T46" fmla="*/ 12 w 15"/>
              <a:gd name="T47" fmla="*/ 10 h 11"/>
              <a:gd name="T48" fmla="*/ 14 w 15"/>
              <a:gd name="T49" fmla="*/ 9 h 11"/>
              <a:gd name="T50" fmla="*/ 14 w 15"/>
              <a:gd name="T51"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 h="11">
                <a:moveTo>
                  <a:pt x="14" y="4"/>
                </a:moveTo>
                <a:cubicBezTo>
                  <a:pt x="14" y="3"/>
                  <a:pt x="13" y="3"/>
                  <a:pt x="13" y="2"/>
                </a:cubicBezTo>
                <a:cubicBezTo>
                  <a:pt x="13" y="2"/>
                  <a:pt x="12" y="1"/>
                  <a:pt x="11" y="1"/>
                </a:cubicBezTo>
                <a:cubicBezTo>
                  <a:pt x="11" y="1"/>
                  <a:pt x="10" y="0"/>
                  <a:pt x="9" y="0"/>
                </a:cubicBezTo>
                <a:cubicBezTo>
                  <a:pt x="8" y="0"/>
                  <a:pt x="6" y="0"/>
                  <a:pt x="5" y="0"/>
                </a:cubicBezTo>
                <a:cubicBezTo>
                  <a:pt x="5" y="0"/>
                  <a:pt x="4" y="0"/>
                  <a:pt x="4" y="1"/>
                </a:cubicBezTo>
                <a:cubicBezTo>
                  <a:pt x="3" y="1"/>
                  <a:pt x="3" y="1"/>
                  <a:pt x="2" y="2"/>
                </a:cubicBezTo>
                <a:cubicBezTo>
                  <a:pt x="1" y="2"/>
                  <a:pt x="1" y="3"/>
                  <a:pt x="1" y="3"/>
                </a:cubicBezTo>
                <a:lnTo>
                  <a:pt x="0" y="4"/>
                </a:lnTo>
                <a:cubicBezTo>
                  <a:pt x="0" y="5"/>
                  <a:pt x="0" y="5"/>
                  <a:pt x="0" y="6"/>
                </a:cubicBezTo>
                <a:cubicBezTo>
                  <a:pt x="0" y="6"/>
                  <a:pt x="0" y="7"/>
                  <a:pt x="0" y="7"/>
                </a:cubicBezTo>
                <a:cubicBezTo>
                  <a:pt x="0" y="8"/>
                  <a:pt x="1" y="8"/>
                  <a:pt x="1" y="8"/>
                </a:cubicBezTo>
                <a:cubicBezTo>
                  <a:pt x="1" y="9"/>
                  <a:pt x="2" y="9"/>
                  <a:pt x="3" y="10"/>
                </a:cubicBezTo>
                <a:cubicBezTo>
                  <a:pt x="3" y="10"/>
                  <a:pt x="3" y="10"/>
                  <a:pt x="4" y="10"/>
                </a:cubicBezTo>
                <a:cubicBezTo>
                  <a:pt x="4" y="10"/>
                  <a:pt x="4" y="10"/>
                  <a:pt x="4" y="10"/>
                </a:cubicBezTo>
                <a:cubicBezTo>
                  <a:pt x="4" y="10"/>
                  <a:pt x="5" y="11"/>
                  <a:pt x="6" y="11"/>
                </a:cubicBezTo>
                <a:cubicBezTo>
                  <a:pt x="6" y="11"/>
                  <a:pt x="7" y="11"/>
                  <a:pt x="8" y="11"/>
                </a:cubicBezTo>
                <a:cubicBezTo>
                  <a:pt x="7" y="11"/>
                  <a:pt x="7" y="11"/>
                  <a:pt x="6" y="11"/>
                </a:cubicBezTo>
                <a:cubicBezTo>
                  <a:pt x="7" y="11"/>
                  <a:pt x="7" y="11"/>
                  <a:pt x="8" y="11"/>
                </a:cubicBezTo>
                <a:cubicBezTo>
                  <a:pt x="9" y="11"/>
                  <a:pt x="9" y="11"/>
                  <a:pt x="9" y="11"/>
                </a:cubicBezTo>
                <a:cubicBezTo>
                  <a:pt x="10" y="11"/>
                  <a:pt x="10" y="11"/>
                  <a:pt x="10" y="11"/>
                </a:cubicBezTo>
                <a:cubicBezTo>
                  <a:pt x="11" y="11"/>
                  <a:pt x="11" y="11"/>
                  <a:pt x="11" y="11"/>
                </a:cubicBezTo>
                <a:cubicBezTo>
                  <a:pt x="11" y="11"/>
                  <a:pt x="10" y="11"/>
                  <a:pt x="10" y="11"/>
                </a:cubicBezTo>
                <a:cubicBezTo>
                  <a:pt x="11" y="11"/>
                  <a:pt x="12" y="11"/>
                  <a:pt x="12" y="10"/>
                </a:cubicBezTo>
                <a:cubicBezTo>
                  <a:pt x="13" y="10"/>
                  <a:pt x="14" y="9"/>
                  <a:pt x="14" y="9"/>
                </a:cubicBezTo>
                <a:cubicBezTo>
                  <a:pt x="15" y="7"/>
                  <a:pt x="15" y="5"/>
                  <a:pt x="1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92" name="Freeform 2766"/>
          <p:cNvSpPr>
            <a:spLocks/>
          </p:cNvSpPr>
          <p:nvPr userDrawn="1"/>
        </p:nvSpPr>
        <p:spPr bwMode="auto">
          <a:xfrm>
            <a:off x="5212465" y="4537555"/>
            <a:ext cx="7658" cy="7658"/>
          </a:xfrm>
          <a:custGeom>
            <a:avLst/>
            <a:gdLst>
              <a:gd name="T0" fmla="*/ 14 w 14"/>
              <a:gd name="T1" fmla="*/ 8 h 14"/>
              <a:gd name="T2" fmla="*/ 13 w 14"/>
              <a:gd name="T3" fmla="*/ 5 h 14"/>
              <a:gd name="T4" fmla="*/ 12 w 14"/>
              <a:gd name="T5" fmla="*/ 4 h 14"/>
              <a:gd name="T6" fmla="*/ 12 w 14"/>
              <a:gd name="T7" fmla="*/ 3 h 14"/>
              <a:gd name="T8" fmla="*/ 10 w 14"/>
              <a:gd name="T9" fmla="*/ 1 h 14"/>
              <a:gd name="T10" fmla="*/ 8 w 14"/>
              <a:gd name="T11" fmla="*/ 1 h 14"/>
              <a:gd name="T12" fmla="*/ 6 w 14"/>
              <a:gd name="T13" fmla="*/ 0 h 14"/>
              <a:gd name="T14" fmla="*/ 6 w 14"/>
              <a:gd name="T15" fmla="*/ 0 h 14"/>
              <a:gd name="T16" fmla="*/ 3 w 14"/>
              <a:gd name="T17" fmla="*/ 0 h 14"/>
              <a:gd name="T18" fmla="*/ 2 w 14"/>
              <a:gd name="T19" fmla="*/ 1 h 14"/>
              <a:gd name="T20" fmla="*/ 1 w 14"/>
              <a:gd name="T21" fmla="*/ 2 h 14"/>
              <a:gd name="T22" fmla="*/ 0 w 14"/>
              <a:gd name="T23" fmla="*/ 4 h 14"/>
              <a:gd name="T24" fmla="*/ 0 w 14"/>
              <a:gd name="T25" fmla="*/ 6 h 14"/>
              <a:gd name="T26" fmla="*/ 0 w 14"/>
              <a:gd name="T27" fmla="*/ 6 h 14"/>
              <a:gd name="T28" fmla="*/ 1 w 14"/>
              <a:gd name="T29" fmla="*/ 8 h 14"/>
              <a:gd name="T30" fmla="*/ 2 w 14"/>
              <a:gd name="T31" fmla="*/ 10 h 14"/>
              <a:gd name="T32" fmla="*/ 3 w 14"/>
              <a:gd name="T33" fmla="*/ 11 h 14"/>
              <a:gd name="T34" fmla="*/ 4 w 14"/>
              <a:gd name="T35" fmla="*/ 12 h 14"/>
              <a:gd name="T36" fmla="*/ 5 w 14"/>
              <a:gd name="T37" fmla="*/ 13 h 14"/>
              <a:gd name="T38" fmla="*/ 8 w 14"/>
              <a:gd name="T39" fmla="*/ 14 h 14"/>
              <a:gd name="T40" fmla="*/ 9 w 14"/>
              <a:gd name="T41" fmla="*/ 14 h 14"/>
              <a:gd name="T42" fmla="*/ 12 w 14"/>
              <a:gd name="T43" fmla="*/ 12 h 14"/>
              <a:gd name="T44" fmla="*/ 14 w 14"/>
              <a:gd name="T45" fmla="*/ 9 h 14"/>
              <a:gd name="T46" fmla="*/ 14 w 14"/>
              <a:gd name="T4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 h="14">
                <a:moveTo>
                  <a:pt x="14" y="8"/>
                </a:moveTo>
                <a:cubicBezTo>
                  <a:pt x="14" y="7"/>
                  <a:pt x="14" y="6"/>
                  <a:pt x="13" y="5"/>
                </a:cubicBezTo>
                <a:cubicBezTo>
                  <a:pt x="13" y="4"/>
                  <a:pt x="13" y="4"/>
                  <a:pt x="12" y="4"/>
                </a:cubicBezTo>
                <a:lnTo>
                  <a:pt x="12" y="3"/>
                </a:lnTo>
                <a:cubicBezTo>
                  <a:pt x="11" y="2"/>
                  <a:pt x="11" y="2"/>
                  <a:pt x="10" y="1"/>
                </a:cubicBezTo>
                <a:cubicBezTo>
                  <a:pt x="9" y="1"/>
                  <a:pt x="9" y="1"/>
                  <a:pt x="8" y="1"/>
                </a:cubicBezTo>
                <a:cubicBezTo>
                  <a:pt x="7" y="0"/>
                  <a:pt x="7" y="0"/>
                  <a:pt x="6" y="0"/>
                </a:cubicBezTo>
                <a:lnTo>
                  <a:pt x="6" y="0"/>
                </a:lnTo>
                <a:cubicBezTo>
                  <a:pt x="5" y="0"/>
                  <a:pt x="4" y="0"/>
                  <a:pt x="3" y="0"/>
                </a:cubicBezTo>
                <a:cubicBezTo>
                  <a:pt x="2" y="0"/>
                  <a:pt x="2" y="0"/>
                  <a:pt x="2" y="1"/>
                </a:cubicBezTo>
                <a:cubicBezTo>
                  <a:pt x="1" y="1"/>
                  <a:pt x="1" y="1"/>
                  <a:pt x="1" y="2"/>
                </a:cubicBezTo>
                <a:cubicBezTo>
                  <a:pt x="0" y="2"/>
                  <a:pt x="0" y="3"/>
                  <a:pt x="0" y="4"/>
                </a:cubicBezTo>
                <a:cubicBezTo>
                  <a:pt x="0" y="5"/>
                  <a:pt x="0" y="5"/>
                  <a:pt x="0" y="6"/>
                </a:cubicBezTo>
                <a:cubicBezTo>
                  <a:pt x="0" y="6"/>
                  <a:pt x="0" y="6"/>
                  <a:pt x="0" y="6"/>
                </a:cubicBezTo>
                <a:cubicBezTo>
                  <a:pt x="1" y="7"/>
                  <a:pt x="1" y="7"/>
                  <a:pt x="1" y="8"/>
                </a:cubicBezTo>
                <a:cubicBezTo>
                  <a:pt x="1" y="8"/>
                  <a:pt x="1" y="9"/>
                  <a:pt x="2" y="10"/>
                </a:cubicBezTo>
                <a:cubicBezTo>
                  <a:pt x="2" y="11"/>
                  <a:pt x="3" y="11"/>
                  <a:pt x="3" y="11"/>
                </a:cubicBezTo>
                <a:cubicBezTo>
                  <a:pt x="3" y="12"/>
                  <a:pt x="4" y="12"/>
                  <a:pt x="4" y="12"/>
                </a:cubicBezTo>
                <a:cubicBezTo>
                  <a:pt x="4" y="12"/>
                  <a:pt x="5" y="13"/>
                  <a:pt x="5" y="13"/>
                </a:cubicBezTo>
                <a:cubicBezTo>
                  <a:pt x="6" y="14"/>
                  <a:pt x="7" y="14"/>
                  <a:pt x="8" y="14"/>
                </a:cubicBezTo>
                <a:cubicBezTo>
                  <a:pt x="8" y="14"/>
                  <a:pt x="9" y="14"/>
                  <a:pt x="9" y="14"/>
                </a:cubicBezTo>
                <a:cubicBezTo>
                  <a:pt x="11" y="13"/>
                  <a:pt x="12" y="13"/>
                  <a:pt x="12" y="12"/>
                </a:cubicBezTo>
                <a:cubicBezTo>
                  <a:pt x="13" y="11"/>
                  <a:pt x="14" y="10"/>
                  <a:pt x="14" y="9"/>
                </a:cubicBezTo>
                <a:cubicBezTo>
                  <a:pt x="14" y="9"/>
                  <a:pt x="14" y="8"/>
                  <a:pt x="14"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93" name="Freeform 2767"/>
          <p:cNvSpPr>
            <a:spLocks/>
          </p:cNvSpPr>
          <p:nvPr userDrawn="1"/>
        </p:nvSpPr>
        <p:spPr bwMode="auto">
          <a:xfrm>
            <a:off x="5292106" y="4595755"/>
            <a:ext cx="22974" cy="107209"/>
          </a:xfrm>
          <a:custGeom>
            <a:avLst/>
            <a:gdLst>
              <a:gd name="T0" fmla="*/ 37 w 38"/>
              <a:gd name="T1" fmla="*/ 136 h 181"/>
              <a:gd name="T2" fmla="*/ 37 w 38"/>
              <a:gd name="T3" fmla="*/ 93 h 181"/>
              <a:gd name="T4" fmla="*/ 36 w 38"/>
              <a:gd name="T5" fmla="*/ 50 h 181"/>
              <a:gd name="T6" fmla="*/ 29 w 38"/>
              <a:gd name="T7" fmla="*/ 7 h 181"/>
              <a:gd name="T8" fmla="*/ 10 w 38"/>
              <a:gd name="T9" fmla="*/ 7 h 181"/>
              <a:gd name="T10" fmla="*/ 4 w 38"/>
              <a:gd name="T11" fmla="*/ 47 h 181"/>
              <a:gd name="T12" fmla="*/ 3 w 38"/>
              <a:gd name="T13" fmla="*/ 90 h 181"/>
              <a:gd name="T14" fmla="*/ 3 w 38"/>
              <a:gd name="T15" fmla="*/ 131 h 181"/>
              <a:gd name="T16" fmla="*/ 3 w 38"/>
              <a:gd name="T17" fmla="*/ 150 h 181"/>
              <a:gd name="T18" fmla="*/ 5 w 38"/>
              <a:gd name="T19" fmla="*/ 172 h 181"/>
              <a:gd name="T20" fmla="*/ 25 w 38"/>
              <a:gd name="T21" fmla="*/ 177 h 181"/>
              <a:gd name="T22" fmla="*/ 37 w 38"/>
              <a:gd name="T23" fmla="*/ 13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181">
                <a:moveTo>
                  <a:pt x="37" y="136"/>
                </a:moveTo>
                <a:cubicBezTo>
                  <a:pt x="37" y="122"/>
                  <a:pt x="37" y="107"/>
                  <a:pt x="37" y="93"/>
                </a:cubicBezTo>
                <a:cubicBezTo>
                  <a:pt x="37" y="79"/>
                  <a:pt x="37" y="65"/>
                  <a:pt x="36" y="50"/>
                </a:cubicBezTo>
                <a:cubicBezTo>
                  <a:pt x="36" y="37"/>
                  <a:pt x="37" y="18"/>
                  <a:pt x="29" y="7"/>
                </a:cubicBezTo>
                <a:cubicBezTo>
                  <a:pt x="25" y="0"/>
                  <a:pt x="15" y="0"/>
                  <a:pt x="10" y="7"/>
                </a:cubicBezTo>
                <a:cubicBezTo>
                  <a:pt x="4" y="18"/>
                  <a:pt x="4" y="35"/>
                  <a:pt x="4" y="47"/>
                </a:cubicBezTo>
                <a:cubicBezTo>
                  <a:pt x="4" y="61"/>
                  <a:pt x="3" y="76"/>
                  <a:pt x="3" y="90"/>
                </a:cubicBezTo>
                <a:cubicBezTo>
                  <a:pt x="3" y="104"/>
                  <a:pt x="3" y="117"/>
                  <a:pt x="3" y="131"/>
                </a:cubicBezTo>
                <a:cubicBezTo>
                  <a:pt x="3" y="138"/>
                  <a:pt x="3" y="144"/>
                  <a:pt x="3" y="150"/>
                </a:cubicBezTo>
                <a:cubicBezTo>
                  <a:pt x="2" y="158"/>
                  <a:pt x="0" y="165"/>
                  <a:pt x="5" y="172"/>
                </a:cubicBezTo>
                <a:cubicBezTo>
                  <a:pt x="9" y="178"/>
                  <a:pt x="17" y="181"/>
                  <a:pt x="25" y="177"/>
                </a:cubicBezTo>
                <a:cubicBezTo>
                  <a:pt x="38" y="169"/>
                  <a:pt x="37" y="150"/>
                  <a:pt x="37" y="136"/>
                </a:cubicBezTo>
                <a:close/>
              </a:path>
            </a:pathLst>
          </a:custGeom>
          <a:solidFill>
            <a:srgbClr val="90D2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94" name="Freeform 2768"/>
          <p:cNvSpPr>
            <a:spLocks/>
          </p:cNvSpPr>
          <p:nvPr userDrawn="1"/>
        </p:nvSpPr>
        <p:spPr bwMode="auto">
          <a:xfrm>
            <a:off x="5293638" y="4719811"/>
            <a:ext cx="21442" cy="39820"/>
          </a:xfrm>
          <a:custGeom>
            <a:avLst/>
            <a:gdLst>
              <a:gd name="T0" fmla="*/ 34 w 35"/>
              <a:gd name="T1" fmla="*/ 43 h 66"/>
              <a:gd name="T2" fmla="*/ 34 w 35"/>
              <a:gd name="T3" fmla="*/ 32 h 66"/>
              <a:gd name="T4" fmla="*/ 27 w 35"/>
              <a:gd name="T5" fmla="*/ 6 h 66"/>
              <a:gd name="T6" fmla="*/ 16 w 35"/>
              <a:gd name="T7" fmla="*/ 0 h 66"/>
              <a:gd name="T8" fmla="*/ 6 w 35"/>
              <a:gd name="T9" fmla="*/ 6 h 66"/>
              <a:gd name="T10" fmla="*/ 0 w 35"/>
              <a:gd name="T11" fmla="*/ 32 h 66"/>
              <a:gd name="T12" fmla="*/ 0 w 35"/>
              <a:gd name="T13" fmla="*/ 43 h 66"/>
              <a:gd name="T14" fmla="*/ 1 w 35"/>
              <a:gd name="T15" fmla="*/ 52 h 66"/>
              <a:gd name="T16" fmla="*/ 10 w 35"/>
              <a:gd name="T17" fmla="*/ 63 h 66"/>
              <a:gd name="T18" fmla="*/ 20 w 35"/>
              <a:gd name="T19" fmla="*/ 65 h 66"/>
              <a:gd name="T20" fmla="*/ 29 w 35"/>
              <a:gd name="T21" fmla="*/ 60 h 66"/>
              <a:gd name="T22" fmla="*/ 34 w 35"/>
              <a:gd name="T23" fmla="*/ 52 h 66"/>
              <a:gd name="T24" fmla="*/ 34 w 35"/>
              <a:gd name="T25" fmla="*/ 4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66">
                <a:moveTo>
                  <a:pt x="34" y="43"/>
                </a:moveTo>
                <a:cubicBezTo>
                  <a:pt x="34" y="40"/>
                  <a:pt x="34" y="36"/>
                  <a:pt x="34" y="32"/>
                </a:cubicBezTo>
                <a:cubicBezTo>
                  <a:pt x="33" y="23"/>
                  <a:pt x="32" y="14"/>
                  <a:pt x="27" y="6"/>
                </a:cubicBezTo>
                <a:cubicBezTo>
                  <a:pt x="24" y="2"/>
                  <a:pt x="21" y="0"/>
                  <a:pt x="16" y="0"/>
                </a:cubicBezTo>
                <a:cubicBezTo>
                  <a:pt x="12" y="0"/>
                  <a:pt x="8" y="2"/>
                  <a:pt x="6" y="6"/>
                </a:cubicBezTo>
                <a:cubicBezTo>
                  <a:pt x="0" y="13"/>
                  <a:pt x="0" y="23"/>
                  <a:pt x="0" y="32"/>
                </a:cubicBezTo>
                <a:cubicBezTo>
                  <a:pt x="0" y="36"/>
                  <a:pt x="0" y="40"/>
                  <a:pt x="0" y="43"/>
                </a:cubicBezTo>
                <a:cubicBezTo>
                  <a:pt x="0" y="46"/>
                  <a:pt x="1" y="49"/>
                  <a:pt x="1" y="52"/>
                </a:cubicBezTo>
                <a:cubicBezTo>
                  <a:pt x="3" y="56"/>
                  <a:pt x="6" y="61"/>
                  <a:pt x="10" y="63"/>
                </a:cubicBezTo>
                <a:cubicBezTo>
                  <a:pt x="13" y="65"/>
                  <a:pt x="16" y="66"/>
                  <a:pt x="20" y="65"/>
                </a:cubicBezTo>
                <a:cubicBezTo>
                  <a:pt x="24" y="65"/>
                  <a:pt x="27" y="63"/>
                  <a:pt x="29" y="60"/>
                </a:cubicBezTo>
                <a:cubicBezTo>
                  <a:pt x="31" y="58"/>
                  <a:pt x="33" y="55"/>
                  <a:pt x="34" y="52"/>
                </a:cubicBezTo>
                <a:cubicBezTo>
                  <a:pt x="35" y="49"/>
                  <a:pt x="35" y="46"/>
                  <a:pt x="34" y="43"/>
                </a:cubicBezTo>
                <a:close/>
              </a:path>
            </a:pathLst>
          </a:custGeom>
          <a:solidFill>
            <a:srgbClr val="90D2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95" name="Freeform 2769"/>
          <p:cNvSpPr>
            <a:spLocks noEditPoints="1"/>
          </p:cNvSpPr>
          <p:nvPr userDrawn="1"/>
        </p:nvSpPr>
        <p:spPr bwMode="auto">
          <a:xfrm>
            <a:off x="5048590" y="4580440"/>
            <a:ext cx="258833" cy="243517"/>
          </a:xfrm>
          <a:custGeom>
            <a:avLst/>
            <a:gdLst>
              <a:gd name="T0" fmla="*/ 343 w 434"/>
              <a:gd name="T1" fmla="*/ 332 h 409"/>
              <a:gd name="T2" fmla="*/ 214 w 434"/>
              <a:gd name="T3" fmla="*/ 387 h 409"/>
              <a:gd name="T4" fmla="*/ 28 w 434"/>
              <a:gd name="T5" fmla="*/ 234 h 409"/>
              <a:gd name="T6" fmla="*/ 53 w 434"/>
              <a:gd name="T7" fmla="*/ 109 h 409"/>
              <a:gd name="T8" fmla="*/ 194 w 434"/>
              <a:gd name="T9" fmla="*/ 44 h 409"/>
              <a:gd name="T10" fmla="*/ 331 w 434"/>
              <a:gd name="T11" fmla="*/ 88 h 409"/>
              <a:gd name="T12" fmla="*/ 343 w 434"/>
              <a:gd name="T13" fmla="*/ 332 h 409"/>
              <a:gd name="T14" fmla="*/ 375 w 434"/>
              <a:gd name="T15" fmla="*/ 100 h 409"/>
              <a:gd name="T16" fmla="*/ 65 w 434"/>
              <a:gd name="T17" fmla="*/ 67 h 409"/>
              <a:gd name="T18" fmla="*/ 3 w 434"/>
              <a:gd name="T19" fmla="*/ 219 h 409"/>
              <a:gd name="T20" fmla="*/ 83 w 434"/>
              <a:gd name="T21" fmla="*/ 372 h 409"/>
              <a:gd name="T22" fmla="*/ 91 w 434"/>
              <a:gd name="T23" fmla="*/ 373 h 409"/>
              <a:gd name="T24" fmla="*/ 168 w 434"/>
              <a:gd name="T25" fmla="*/ 400 h 409"/>
              <a:gd name="T26" fmla="*/ 330 w 434"/>
              <a:gd name="T27" fmla="*/ 372 h 409"/>
              <a:gd name="T28" fmla="*/ 375 w 434"/>
              <a:gd name="T29" fmla="*/ 10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4" h="409">
                <a:moveTo>
                  <a:pt x="343" y="332"/>
                </a:moveTo>
                <a:cubicBezTo>
                  <a:pt x="309" y="370"/>
                  <a:pt x="265" y="384"/>
                  <a:pt x="214" y="387"/>
                </a:cubicBezTo>
                <a:cubicBezTo>
                  <a:pt x="115" y="391"/>
                  <a:pt x="37" y="327"/>
                  <a:pt x="28" y="234"/>
                </a:cubicBezTo>
                <a:cubicBezTo>
                  <a:pt x="24" y="192"/>
                  <a:pt x="27" y="145"/>
                  <a:pt x="53" y="109"/>
                </a:cubicBezTo>
                <a:cubicBezTo>
                  <a:pt x="83" y="69"/>
                  <a:pt x="143" y="47"/>
                  <a:pt x="194" y="44"/>
                </a:cubicBezTo>
                <a:cubicBezTo>
                  <a:pt x="243" y="41"/>
                  <a:pt x="295" y="55"/>
                  <a:pt x="331" y="88"/>
                </a:cubicBezTo>
                <a:cubicBezTo>
                  <a:pt x="397" y="148"/>
                  <a:pt x="401" y="266"/>
                  <a:pt x="343" y="332"/>
                </a:cubicBezTo>
                <a:close/>
                <a:moveTo>
                  <a:pt x="375" y="100"/>
                </a:moveTo>
                <a:cubicBezTo>
                  <a:pt x="306" y="4"/>
                  <a:pt x="157" y="0"/>
                  <a:pt x="65" y="67"/>
                </a:cubicBezTo>
                <a:cubicBezTo>
                  <a:pt x="14" y="103"/>
                  <a:pt x="0" y="163"/>
                  <a:pt x="3" y="219"/>
                </a:cubicBezTo>
                <a:cubicBezTo>
                  <a:pt x="6" y="278"/>
                  <a:pt x="28" y="338"/>
                  <a:pt x="83" y="372"/>
                </a:cubicBezTo>
                <a:cubicBezTo>
                  <a:pt x="86" y="373"/>
                  <a:pt x="88" y="373"/>
                  <a:pt x="91" y="373"/>
                </a:cubicBezTo>
                <a:cubicBezTo>
                  <a:pt x="114" y="386"/>
                  <a:pt x="141" y="395"/>
                  <a:pt x="168" y="400"/>
                </a:cubicBezTo>
                <a:cubicBezTo>
                  <a:pt x="225" y="409"/>
                  <a:pt x="284" y="406"/>
                  <a:pt x="330" y="372"/>
                </a:cubicBezTo>
                <a:cubicBezTo>
                  <a:pt x="413" y="310"/>
                  <a:pt x="434" y="182"/>
                  <a:pt x="375" y="100"/>
                </a:cubicBezTo>
                <a:close/>
              </a:path>
            </a:pathLst>
          </a:custGeom>
          <a:solidFill>
            <a:srgbClr val="00A6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190" tIns="44096" rIns="88190" bIns="44096"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pic>
        <p:nvPicPr>
          <p:cNvPr id="496" name="Picture 2" descr="Aguas de Bogotá SA ESP">
            <a:extLst>
              <a:ext uri="{FF2B5EF4-FFF2-40B4-BE49-F238E27FC236}">
                <a16:creationId xmlns:a16="http://schemas.microsoft.com/office/drawing/2014/main" id="{D32140CD-2A00-4363-8F96-08A9B088450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97139" y="211207"/>
            <a:ext cx="1432252" cy="1459276"/>
          </a:xfrm>
          <a:prstGeom prst="rect">
            <a:avLst/>
          </a:prstGeom>
          <a:extLst>
            <a:ext uri="{909E8E84-426E-40DD-AFC4-6F175D3DCCD1}">
              <a14:hiddenFill xmlns:a14="http://schemas.microsoft.com/office/drawing/2010/main">
                <a:solidFill>
                  <a:srgbClr val="FFFFFF"/>
                </a:solidFill>
              </a14:hiddenFill>
            </a:ext>
          </a:extLst>
        </p:spPr>
      </p:pic>
      <p:sp>
        <p:nvSpPr>
          <p:cNvPr id="497" name="Freeform 3167"/>
          <p:cNvSpPr>
            <a:spLocks/>
          </p:cNvSpPr>
          <p:nvPr userDrawn="1"/>
        </p:nvSpPr>
        <p:spPr bwMode="auto">
          <a:xfrm rot="10800000">
            <a:off x="1" y="1"/>
            <a:ext cx="1354497" cy="704267"/>
          </a:xfrm>
          <a:custGeom>
            <a:avLst/>
            <a:gdLst>
              <a:gd name="T0" fmla="*/ 583 w 1933"/>
              <a:gd name="T1" fmla="*/ 0 h 1009"/>
              <a:gd name="T2" fmla="*/ 0 w 1933"/>
              <a:gd name="T3" fmla="*/ 1009 h 1009"/>
              <a:gd name="T4" fmla="*/ 1933 w 1933"/>
              <a:gd name="T5" fmla="*/ 1009 h 1009"/>
              <a:gd name="T6" fmla="*/ 1933 w 1933"/>
              <a:gd name="T7" fmla="*/ 16 h 1009"/>
              <a:gd name="T8" fmla="*/ 1923 w 1933"/>
              <a:gd name="T9" fmla="*/ 0 h 1009"/>
              <a:gd name="T10" fmla="*/ 583 w 1933"/>
              <a:gd name="T11" fmla="*/ 0 h 1009"/>
            </a:gdLst>
            <a:ahLst/>
            <a:cxnLst>
              <a:cxn ang="0">
                <a:pos x="T0" y="T1"/>
              </a:cxn>
              <a:cxn ang="0">
                <a:pos x="T2" y="T3"/>
              </a:cxn>
              <a:cxn ang="0">
                <a:pos x="T4" y="T5"/>
              </a:cxn>
              <a:cxn ang="0">
                <a:pos x="T6" y="T7"/>
              </a:cxn>
              <a:cxn ang="0">
                <a:pos x="T8" y="T9"/>
              </a:cxn>
              <a:cxn ang="0">
                <a:pos x="T10" y="T11"/>
              </a:cxn>
            </a:cxnLst>
            <a:rect l="0" t="0" r="r" b="b"/>
            <a:pathLst>
              <a:path w="1933" h="1009">
                <a:moveTo>
                  <a:pt x="583" y="0"/>
                </a:moveTo>
                <a:lnTo>
                  <a:pt x="0" y="1009"/>
                </a:lnTo>
                <a:lnTo>
                  <a:pt x="1933" y="1009"/>
                </a:lnTo>
                <a:lnTo>
                  <a:pt x="1933" y="16"/>
                </a:lnTo>
                <a:lnTo>
                  <a:pt x="1923" y="0"/>
                </a:lnTo>
                <a:lnTo>
                  <a:pt x="583" y="0"/>
                </a:lnTo>
                <a:close/>
              </a:path>
            </a:pathLst>
          </a:custGeom>
          <a:solidFill>
            <a:srgbClr val="3B89C9"/>
          </a:solidFill>
          <a:ln>
            <a:noFill/>
          </a:ln>
        </p:spPr>
        <p:txBody>
          <a:bodyPr vert="horz" wrap="square" lIns="91412" tIns="45706" rIns="91412" bIns="45706" numCol="1" anchor="t" anchorCtr="0" compatLnSpc="1">
            <a:prstTxWarp prst="textNoShape">
              <a:avLst/>
            </a:prstTxWarp>
          </a:bodyPr>
          <a:lstStyle/>
          <a:p>
            <a:pPr marL="0" marR="0" lvl="0" indent="0" algn="l" defTabSz="914103" rtl="0" eaLnBrk="1" fontAlgn="base" latinLnBrk="0" hangingPunct="1">
              <a:lnSpc>
                <a:spcPct val="100000"/>
              </a:lnSpc>
              <a:spcBef>
                <a:spcPct val="0"/>
              </a:spcBef>
              <a:spcAft>
                <a:spcPct val="0"/>
              </a:spcAft>
              <a:buClrTx/>
              <a:buSzTx/>
              <a:buFontTx/>
              <a:buNone/>
              <a:tabLst/>
              <a:defRPr/>
            </a:pPr>
            <a:endParaRPr kumimoji="0" lang="es-CO" sz="1000"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98" name="Freeform 3167"/>
          <p:cNvSpPr>
            <a:spLocks/>
          </p:cNvSpPr>
          <p:nvPr userDrawn="1"/>
        </p:nvSpPr>
        <p:spPr bwMode="auto">
          <a:xfrm>
            <a:off x="7789504" y="4429709"/>
            <a:ext cx="1354497" cy="704267"/>
          </a:xfrm>
          <a:custGeom>
            <a:avLst/>
            <a:gdLst>
              <a:gd name="T0" fmla="*/ 583 w 1933"/>
              <a:gd name="T1" fmla="*/ 0 h 1009"/>
              <a:gd name="T2" fmla="*/ 0 w 1933"/>
              <a:gd name="T3" fmla="*/ 1009 h 1009"/>
              <a:gd name="T4" fmla="*/ 1933 w 1933"/>
              <a:gd name="T5" fmla="*/ 1009 h 1009"/>
              <a:gd name="T6" fmla="*/ 1933 w 1933"/>
              <a:gd name="T7" fmla="*/ 16 h 1009"/>
              <a:gd name="T8" fmla="*/ 1923 w 1933"/>
              <a:gd name="T9" fmla="*/ 0 h 1009"/>
              <a:gd name="T10" fmla="*/ 583 w 1933"/>
              <a:gd name="T11" fmla="*/ 0 h 1009"/>
            </a:gdLst>
            <a:ahLst/>
            <a:cxnLst>
              <a:cxn ang="0">
                <a:pos x="T0" y="T1"/>
              </a:cxn>
              <a:cxn ang="0">
                <a:pos x="T2" y="T3"/>
              </a:cxn>
              <a:cxn ang="0">
                <a:pos x="T4" y="T5"/>
              </a:cxn>
              <a:cxn ang="0">
                <a:pos x="T6" y="T7"/>
              </a:cxn>
              <a:cxn ang="0">
                <a:pos x="T8" y="T9"/>
              </a:cxn>
              <a:cxn ang="0">
                <a:pos x="T10" y="T11"/>
              </a:cxn>
            </a:cxnLst>
            <a:rect l="0" t="0" r="r" b="b"/>
            <a:pathLst>
              <a:path w="1933" h="1009">
                <a:moveTo>
                  <a:pt x="583" y="0"/>
                </a:moveTo>
                <a:lnTo>
                  <a:pt x="0" y="1009"/>
                </a:lnTo>
                <a:lnTo>
                  <a:pt x="1933" y="1009"/>
                </a:lnTo>
                <a:lnTo>
                  <a:pt x="1933" y="16"/>
                </a:lnTo>
                <a:lnTo>
                  <a:pt x="1923" y="0"/>
                </a:lnTo>
                <a:lnTo>
                  <a:pt x="583" y="0"/>
                </a:lnTo>
                <a:close/>
              </a:path>
            </a:pathLst>
          </a:custGeom>
          <a:solidFill>
            <a:srgbClr val="27B3E9"/>
          </a:solidFill>
          <a:ln>
            <a:noFill/>
          </a:ln>
        </p:spPr>
        <p:txBody>
          <a:bodyPr vert="horz" wrap="square" lIns="91412" tIns="45706" rIns="91412" bIns="45706" numCol="1" anchor="t" anchorCtr="0" compatLnSpc="1">
            <a:prstTxWarp prst="textNoShape">
              <a:avLst/>
            </a:prstTxWarp>
          </a:bodyPr>
          <a:lstStyle/>
          <a:p>
            <a:pPr marL="0" marR="0" lvl="0" indent="0" algn="l" defTabSz="914103" rtl="0" eaLnBrk="1" fontAlgn="base" latinLnBrk="0" hangingPunct="1">
              <a:lnSpc>
                <a:spcPct val="100000"/>
              </a:lnSpc>
              <a:spcBef>
                <a:spcPct val="0"/>
              </a:spcBef>
              <a:spcAft>
                <a:spcPct val="0"/>
              </a:spcAft>
              <a:buClrTx/>
              <a:buSzTx/>
              <a:buFontTx/>
              <a:buNone/>
              <a:tabLst/>
              <a:defRPr/>
            </a:pPr>
            <a:endParaRPr kumimoji="0" lang="es-CO" sz="1000"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grpSp>
        <p:nvGrpSpPr>
          <p:cNvPr id="2" name="Grupo 1"/>
          <p:cNvGrpSpPr>
            <a:grpSpLocks noChangeAspect="1"/>
          </p:cNvGrpSpPr>
          <p:nvPr userDrawn="1"/>
        </p:nvGrpSpPr>
        <p:grpSpPr>
          <a:xfrm>
            <a:off x="893005" y="1345515"/>
            <a:ext cx="2867336" cy="2825428"/>
            <a:chOff x="3982035" y="822012"/>
            <a:chExt cx="1991017" cy="1961917"/>
          </a:xfrm>
        </p:grpSpPr>
        <p:sp>
          <p:nvSpPr>
            <p:cNvPr id="167" name="Freeform 2776"/>
            <p:cNvSpPr>
              <a:spLocks/>
            </p:cNvSpPr>
            <p:nvPr userDrawn="1"/>
          </p:nvSpPr>
          <p:spPr bwMode="auto">
            <a:xfrm>
              <a:off x="4014198" y="1256972"/>
              <a:ext cx="1912908" cy="1526957"/>
            </a:xfrm>
            <a:custGeom>
              <a:avLst/>
              <a:gdLst>
                <a:gd name="T0" fmla="*/ 1543 w 3211"/>
                <a:gd name="T1" fmla="*/ 242 h 2571"/>
                <a:gd name="T2" fmla="*/ 334 w 3211"/>
                <a:gd name="T3" fmla="*/ 81 h 2571"/>
                <a:gd name="T4" fmla="*/ 201 w 3211"/>
                <a:gd name="T5" fmla="*/ 1474 h 2571"/>
                <a:gd name="T6" fmla="*/ 2128 w 3211"/>
                <a:gd name="T7" fmla="*/ 2254 h 2571"/>
                <a:gd name="T8" fmla="*/ 2926 w 3211"/>
                <a:gd name="T9" fmla="*/ 371 h 2571"/>
                <a:gd name="T10" fmla="*/ 1543 w 3211"/>
                <a:gd name="T11" fmla="*/ 242 h 2571"/>
              </a:gdLst>
              <a:ahLst/>
              <a:cxnLst>
                <a:cxn ang="0">
                  <a:pos x="T0" y="T1"/>
                </a:cxn>
                <a:cxn ang="0">
                  <a:pos x="T2" y="T3"/>
                </a:cxn>
                <a:cxn ang="0">
                  <a:pos x="T4" y="T5"/>
                </a:cxn>
                <a:cxn ang="0">
                  <a:pos x="T6" y="T7"/>
                </a:cxn>
                <a:cxn ang="0">
                  <a:pos x="T8" y="T9"/>
                </a:cxn>
                <a:cxn ang="0">
                  <a:pos x="T10" y="T11"/>
                </a:cxn>
              </a:cxnLst>
              <a:rect l="0" t="0" r="r" b="b"/>
              <a:pathLst>
                <a:path w="3211" h="2571">
                  <a:moveTo>
                    <a:pt x="1543" y="242"/>
                  </a:moveTo>
                  <a:cubicBezTo>
                    <a:pt x="1033" y="0"/>
                    <a:pt x="615" y="14"/>
                    <a:pt x="334" y="81"/>
                  </a:cubicBezTo>
                  <a:cubicBezTo>
                    <a:pt x="68" y="479"/>
                    <a:pt x="0" y="1000"/>
                    <a:pt x="201" y="1474"/>
                  </a:cubicBezTo>
                  <a:cubicBezTo>
                    <a:pt x="518" y="2221"/>
                    <a:pt x="1380" y="2571"/>
                    <a:pt x="2128" y="2254"/>
                  </a:cubicBezTo>
                  <a:cubicBezTo>
                    <a:pt x="2861" y="1944"/>
                    <a:pt x="3211" y="1108"/>
                    <a:pt x="2926" y="371"/>
                  </a:cubicBezTo>
                  <a:cubicBezTo>
                    <a:pt x="2625" y="460"/>
                    <a:pt x="2127" y="519"/>
                    <a:pt x="1543" y="242"/>
                  </a:cubicBezTo>
                  <a:close/>
                </a:path>
              </a:pathLst>
            </a:custGeom>
            <a:solidFill>
              <a:srgbClr val="00B1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68" name="Freeform 2777"/>
            <p:cNvSpPr>
              <a:spLocks/>
            </p:cNvSpPr>
            <p:nvPr userDrawn="1"/>
          </p:nvSpPr>
          <p:spPr bwMode="auto">
            <a:xfrm>
              <a:off x="4642134" y="822012"/>
              <a:ext cx="536043" cy="529917"/>
            </a:xfrm>
            <a:custGeom>
              <a:avLst/>
              <a:gdLst>
                <a:gd name="T0" fmla="*/ 21 w 899"/>
                <a:gd name="T1" fmla="*/ 105 h 892"/>
                <a:gd name="T2" fmla="*/ 206 w 899"/>
                <a:gd name="T3" fmla="*/ 341 h 892"/>
                <a:gd name="T4" fmla="*/ 202 w 899"/>
                <a:gd name="T5" fmla="*/ 415 h 892"/>
                <a:gd name="T6" fmla="*/ 229 w 899"/>
                <a:gd name="T7" fmla="*/ 459 h 892"/>
                <a:gd name="T8" fmla="*/ 286 w 899"/>
                <a:gd name="T9" fmla="*/ 509 h 892"/>
                <a:gd name="T10" fmla="*/ 295 w 899"/>
                <a:gd name="T11" fmla="*/ 562 h 892"/>
                <a:gd name="T12" fmla="*/ 290 w 899"/>
                <a:gd name="T13" fmla="*/ 641 h 892"/>
                <a:gd name="T14" fmla="*/ 319 w 899"/>
                <a:gd name="T15" fmla="*/ 717 h 892"/>
                <a:gd name="T16" fmla="*/ 445 w 899"/>
                <a:gd name="T17" fmla="*/ 834 h 892"/>
                <a:gd name="T18" fmla="*/ 544 w 899"/>
                <a:gd name="T19" fmla="*/ 851 h 892"/>
                <a:gd name="T20" fmla="*/ 568 w 899"/>
                <a:gd name="T21" fmla="*/ 781 h 892"/>
                <a:gd name="T22" fmla="*/ 588 w 899"/>
                <a:gd name="T23" fmla="*/ 711 h 892"/>
                <a:gd name="T24" fmla="*/ 626 w 899"/>
                <a:gd name="T25" fmla="*/ 651 h 892"/>
                <a:gd name="T26" fmla="*/ 686 w 899"/>
                <a:gd name="T27" fmla="*/ 603 h 892"/>
                <a:gd name="T28" fmla="*/ 711 w 899"/>
                <a:gd name="T29" fmla="*/ 573 h 892"/>
                <a:gd name="T30" fmla="*/ 722 w 899"/>
                <a:gd name="T31" fmla="*/ 540 h 892"/>
                <a:gd name="T32" fmla="*/ 732 w 899"/>
                <a:gd name="T33" fmla="*/ 508 h 892"/>
                <a:gd name="T34" fmla="*/ 758 w 899"/>
                <a:gd name="T35" fmla="*/ 482 h 892"/>
                <a:gd name="T36" fmla="*/ 810 w 899"/>
                <a:gd name="T37" fmla="*/ 436 h 892"/>
                <a:gd name="T38" fmla="*/ 827 w 899"/>
                <a:gd name="T39" fmla="*/ 381 h 892"/>
                <a:gd name="T40" fmla="*/ 831 w 899"/>
                <a:gd name="T41" fmla="*/ 314 h 892"/>
                <a:gd name="T42" fmla="*/ 850 w 899"/>
                <a:gd name="T43" fmla="*/ 239 h 892"/>
                <a:gd name="T44" fmla="*/ 879 w 899"/>
                <a:gd name="T45" fmla="*/ 172 h 892"/>
                <a:gd name="T46" fmla="*/ 897 w 899"/>
                <a:gd name="T47" fmla="*/ 104 h 892"/>
                <a:gd name="T48" fmla="*/ 898 w 899"/>
                <a:gd name="T49" fmla="*/ 74 h 892"/>
                <a:gd name="T50" fmla="*/ 0 w 899"/>
                <a:gd name="T51" fmla="*/ 103 h 892"/>
                <a:gd name="T52" fmla="*/ 21 w 899"/>
                <a:gd name="T53" fmla="*/ 105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99" h="892">
                  <a:moveTo>
                    <a:pt x="21" y="105"/>
                  </a:moveTo>
                  <a:cubicBezTo>
                    <a:pt x="105" y="162"/>
                    <a:pt x="204" y="228"/>
                    <a:pt x="206" y="341"/>
                  </a:cubicBezTo>
                  <a:cubicBezTo>
                    <a:pt x="206" y="365"/>
                    <a:pt x="199" y="390"/>
                    <a:pt x="202" y="415"/>
                  </a:cubicBezTo>
                  <a:cubicBezTo>
                    <a:pt x="204" y="434"/>
                    <a:pt x="215" y="447"/>
                    <a:pt x="229" y="459"/>
                  </a:cubicBezTo>
                  <a:cubicBezTo>
                    <a:pt x="249" y="475"/>
                    <a:pt x="272" y="487"/>
                    <a:pt x="286" y="509"/>
                  </a:cubicBezTo>
                  <a:cubicBezTo>
                    <a:pt x="297" y="525"/>
                    <a:pt x="296" y="544"/>
                    <a:pt x="295" y="562"/>
                  </a:cubicBezTo>
                  <a:cubicBezTo>
                    <a:pt x="292" y="588"/>
                    <a:pt x="287" y="614"/>
                    <a:pt x="290" y="641"/>
                  </a:cubicBezTo>
                  <a:cubicBezTo>
                    <a:pt x="293" y="668"/>
                    <a:pt x="304" y="694"/>
                    <a:pt x="319" y="717"/>
                  </a:cubicBezTo>
                  <a:cubicBezTo>
                    <a:pt x="352" y="764"/>
                    <a:pt x="399" y="801"/>
                    <a:pt x="445" y="834"/>
                  </a:cubicBezTo>
                  <a:cubicBezTo>
                    <a:pt x="472" y="853"/>
                    <a:pt x="516" y="892"/>
                    <a:pt x="544" y="851"/>
                  </a:cubicBezTo>
                  <a:cubicBezTo>
                    <a:pt x="557" y="831"/>
                    <a:pt x="562" y="804"/>
                    <a:pt x="568" y="781"/>
                  </a:cubicBezTo>
                  <a:cubicBezTo>
                    <a:pt x="574" y="757"/>
                    <a:pt x="579" y="734"/>
                    <a:pt x="588" y="711"/>
                  </a:cubicBezTo>
                  <a:cubicBezTo>
                    <a:pt x="597" y="689"/>
                    <a:pt x="608" y="667"/>
                    <a:pt x="626" y="651"/>
                  </a:cubicBezTo>
                  <a:cubicBezTo>
                    <a:pt x="645" y="634"/>
                    <a:pt x="667" y="621"/>
                    <a:pt x="686" y="603"/>
                  </a:cubicBezTo>
                  <a:cubicBezTo>
                    <a:pt x="695" y="594"/>
                    <a:pt x="704" y="585"/>
                    <a:pt x="711" y="573"/>
                  </a:cubicBezTo>
                  <a:cubicBezTo>
                    <a:pt x="716" y="563"/>
                    <a:pt x="720" y="552"/>
                    <a:pt x="722" y="540"/>
                  </a:cubicBezTo>
                  <a:cubicBezTo>
                    <a:pt x="725" y="529"/>
                    <a:pt x="727" y="518"/>
                    <a:pt x="732" y="508"/>
                  </a:cubicBezTo>
                  <a:cubicBezTo>
                    <a:pt x="738" y="496"/>
                    <a:pt x="747" y="489"/>
                    <a:pt x="758" y="482"/>
                  </a:cubicBezTo>
                  <a:cubicBezTo>
                    <a:pt x="778" y="470"/>
                    <a:pt x="797" y="457"/>
                    <a:pt x="810" y="436"/>
                  </a:cubicBezTo>
                  <a:cubicBezTo>
                    <a:pt x="821" y="419"/>
                    <a:pt x="825" y="401"/>
                    <a:pt x="827" y="381"/>
                  </a:cubicBezTo>
                  <a:cubicBezTo>
                    <a:pt x="829" y="359"/>
                    <a:pt x="828" y="336"/>
                    <a:pt x="831" y="314"/>
                  </a:cubicBezTo>
                  <a:cubicBezTo>
                    <a:pt x="834" y="288"/>
                    <a:pt x="841" y="263"/>
                    <a:pt x="850" y="239"/>
                  </a:cubicBezTo>
                  <a:cubicBezTo>
                    <a:pt x="859" y="216"/>
                    <a:pt x="870" y="195"/>
                    <a:pt x="879" y="172"/>
                  </a:cubicBezTo>
                  <a:cubicBezTo>
                    <a:pt x="888" y="150"/>
                    <a:pt x="894" y="127"/>
                    <a:pt x="897" y="104"/>
                  </a:cubicBezTo>
                  <a:cubicBezTo>
                    <a:pt x="898" y="94"/>
                    <a:pt x="899" y="84"/>
                    <a:pt x="898" y="74"/>
                  </a:cubicBezTo>
                  <a:cubicBezTo>
                    <a:pt x="610" y="0"/>
                    <a:pt x="300" y="5"/>
                    <a:pt x="0" y="103"/>
                  </a:cubicBezTo>
                  <a:cubicBezTo>
                    <a:pt x="5" y="109"/>
                    <a:pt x="14" y="111"/>
                    <a:pt x="21" y="105"/>
                  </a:cubicBezTo>
                  <a:close/>
                </a:path>
              </a:pathLst>
            </a:custGeom>
            <a:solidFill>
              <a:srgbClr val="16A8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69" name="Freeform 2778"/>
            <p:cNvSpPr>
              <a:spLocks/>
            </p:cNvSpPr>
            <p:nvPr userDrawn="1"/>
          </p:nvSpPr>
          <p:spPr bwMode="auto">
            <a:xfrm>
              <a:off x="5132230" y="920031"/>
              <a:ext cx="840822" cy="1505516"/>
            </a:xfrm>
            <a:custGeom>
              <a:avLst/>
              <a:gdLst>
                <a:gd name="T0" fmla="*/ 1160 w 1410"/>
                <a:gd name="T1" fmla="*/ 842 h 2536"/>
                <a:gd name="T2" fmla="*/ 336 w 1410"/>
                <a:gd name="T3" fmla="*/ 0 h 2536"/>
                <a:gd name="T4" fmla="*/ 253 w 1410"/>
                <a:gd name="T5" fmla="*/ 125 h 2536"/>
                <a:gd name="T6" fmla="*/ 230 w 1410"/>
                <a:gd name="T7" fmla="*/ 283 h 2536"/>
                <a:gd name="T8" fmla="*/ 139 w 1410"/>
                <a:gd name="T9" fmla="*/ 434 h 2536"/>
                <a:gd name="T10" fmla="*/ 164 w 1410"/>
                <a:gd name="T11" fmla="*/ 591 h 2536"/>
                <a:gd name="T12" fmla="*/ 182 w 1410"/>
                <a:gd name="T13" fmla="*/ 595 h 2536"/>
                <a:gd name="T14" fmla="*/ 218 w 1410"/>
                <a:gd name="T15" fmla="*/ 543 h 2536"/>
                <a:gd name="T16" fmla="*/ 265 w 1410"/>
                <a:gd name="T17" fmla="*/ 571 h 2536"/>
                <a:gd name="T18" fmla="*/ 278 w 1410"/>
                <a:gd name="T19" fmla="*/ 633 h 2536"/>
                <a:gd name="T20" fmla="*/ 375 w 1410"/>
                <a:gd name="T21" fmla="*/ 650 h 2536"/>
                <a:gd name="T22" fmla="*/ 423 w 1410"/>
                <a:gd name="T23" fmla="*/ 555 h 2536"/>
                <a:gd name="T24" fmla="*/ 460 w 1410"/>
                <a:gd name="T25" fmla="*/ 507 h 2536"/>
                <a:gd name="T26" fmla="*/ 474 w 1410"/>
                <a:gd name="T27" fmla="*/ 521 h 2536"/>
                <a:gd name="T28" fmla="*/ 364 w 1410"/>
                <a:gd name="T29" fmla="*/ 735 h 2536"/>
                <a:gd name="T30" fmla="*/ 298 w 1410"/>
                <a:gd name="T31" fmla="*/ 739 h 2536"/>
                <a:gd name="T32" fmla="*/ 190 w 1410"/>
                <a:gd name="T33" fmla="*/ 863 h 2536"/>
                <a:gd name="T34" fmla="*/ 126 w 1410"/>
                <a:gd name="T35" fmla="*/ 926 h 2536"/>
                <a:gd name="T36" fmla="*/ 110 w 1410"/>
                <a:gd name="T37" fmla="*/ 1008 h 2536"/>
                <a:gd name="T38" fmla="*/ 146 w 1410"/>
                <a:gd name="T39" fmla="*/ 1053 h 2536"/>
                <a:gd name="T40" fmla="*/ 112 w 1410"/>
                <a:gd name="T41" fmla="*/ 1128 h 2536"/>
                <a:gd name="T42" fmla="*/ 38 w 1410"/>
                <a:gd name="T43" fmla="*/ 1177 h 2536"/>
                <a:gd name="T44" fmla="*/ 73 w 1410"/>
                <a:gd name="T45" fmla="*/ 1320 h 2536"/>
                <a:gd name="T46" fmla="*/ 220 w 1410"/>
                <a:gd name="T47" fmla="*/ 1269 h 2536"/>
                <a:gd name="T48" fmla="*/ 263 w 1410"/>
                <a:gd name="T49" fmla="*/ 1154 h 2536"/>
                <a:gd name="T50" fmla="*/ 364 w 1410"/>
                <a:gd name="T51" fmla="*/ 1115 h 2536"/>
                <a:gd name="T52" fmla="*/ 425 w 1410"/>
                <a:gd name="T53" fmla="*/ 1188 h 2536"/>
                <a:gd name="T54" fmla="*/ 515 w 1410"/>
                <a:gd name="T55" fmla="*/ 1172 h 2536"/>
                <a:gd name="T56" fmla="*/ 544 w 1410"/>
                <a:gd name="T57" fmla="*/ 1184 h 2536"/>
                <a:gd name="T58" fmla="*/ 574 w 1410"/>
                <a:gd name="T59" fmla="*/ 1125 h 2536"/>
                <a:gd name="T60" fmla="*/ 520 w 1410"/>
                <a:gd name="T61" fmla="*/ 1065 h 2536"/>
                <a:gd name="T62" fmla="*/ 509 w 1410"/>
                <a:gd name="T63" fmla="*/ 992 h 2536"/>
                <a:gd name="T64" fmla="*/ 596 w 1410"/>
                <a:gd name="T65" fmla="*/ 1039 h 2536"/>
                <a:gd name="T66" fmla="*/ 656 w 1410"/>
                <a:gd name="T67" fmla="*/ 1135 h 2536"/>
                <a:gd name="T68" fmla="*/ 748 w 1410"/>
                <a:gd name="T69" fmla="*/ 1075 h 2536"/>
                <a:gd name="T70" fmla="*/ 874 w 1410"/>
                <a:gd name="T71" fmla="*/ 1149 h 2536"/>
                <a:gd name="T72" fmla="*/ 809 w 1410"/>
                <a:gd name="T73" fmla="*/ 1293 h 2536"/>
                <a:gd name="T74" fmla="*/ 629 w 1410"/>
                <a:gd name="T75" fmla="*/ 1268 h 2536"/>
                <a:gd name="T76" fmla="*/ 484 w 1410"/>
                <a:gd name="T77" fmla="*/ 1304 h 2536"/>
                <a:gd name="T78" fmla="*/ 452 w 1410"/>
                <a:gd name="T79" fmla="*/ 1265 h 2536"/>
                <a:gd name="T80" fmla="*/ 363 w 1410"/>
                <a:gd name="T81" fmla="*/ 1275 h 2536"/>
                <a:gd name="T82" fmla="*/ 173 w 1410"/>
                <a:gd name="T83" fmla="*/ 1418 h 2536"/>
                <a:gd name="T84" fmla="*/ 83 w 1410"/>
                <a:gd name="T85" fmla="*/ 1631 h 2536"/>
                <a:gd name="T86" fmla="*/ 72 w 1410"/>
                <a:gd name="T87" fmla="*/ 1706 h 2536"/>
                <a:gd name="T88" fmla="*/ 87 w 1410"/>
                <a:gd name="T89" fmla="*/ 1790 h 2536"/>
                <a:gd name="T90" fmla="*/ 66 w 1410"/>
                <a:gd name="T91" fmla="*/ 1905 h 2536"/>
                <a:gd name="T92" fmla="*/ 113 w 1410"/>
                <a:gd name="T93" fmla="*/ 1998 h 2536"/>
                <a:gd name="T94" fmla="*/ 449 w 1410"/>
                <a:gd name="T95" fmla="*/ 2027 h 2536"/>
                <a:gd name="T96" fmla="*/ 531 w 1410"/>
                <a:gd name="T97" fmla="*/ 1968 h 2536"/>
                <a:gd name="T98" fmla="*/ 626 w 1410"/>
                <a:gd name="T99" fmla="*/ 1973 h 2536"/>
                <a:gd name="T100" fmla="*/ 620 w 1410"/>
                <a:gd name="T101" fmla="*/ 2116 h 2536"/>
                <a:gd name="T102" fmla="*/ 647 w 1410"/>
                <a:gd name="T103" fmla="*/ 2247 h 2536"/>
                <a:gd name="T104" fmla="*/ 686 w 1410"/>
                <a:gd name="T105" fmla="*/ 2250 h 2536"/>
                <a:gd name="T106" fmla="*/ 760 w 1410"/>
                <a:gd name="T107" fmla="*/ 2325 h 2536"/>
                <a:gd name="T108" fmla="*/ 788 w 1410"/>
                <a:gd name="T109" fmla="*/ 2432 h 2536"/>
                <a:gd name="T110" fmla="*/ 885 w 1410"/>
                <a:gd name="T111" fmla="*/ 2536 h 2536"/>
                <a:gd name="T112" fmla="*/ 1160 w 1410"/>
                <a:gd name="T113" fmla="*/ 842 h 2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10" h="2536">
                  <a:moveTo>
                    <a:pt x="1160" y="842"/>
                  </a:moveTo>
                  <a:cubicBezTo>
                    <a:pt x="995" y="451"/>
                    <a:pt x="694" y="160"/>
                    <a:pt x="336" y="0"/>
                  </a:cubicBezTo>
                  <a:cubicBezTo>
                    <a:pt x="286" y="18"/>
                    <a:pt x="261" y="73"/>
                    <a:pt x="253" y="125"/>
                  </a:cubicBezTo>
                  <a:cubicBezTo>
                    <a:pt x="245" y="178"/>
                    <a:pt x="249" y="233"/>
                    <a:pt x="230" y="283"/>
                  </a:cubicBezTo>
                  <a:cubicBezTo>
                    <a:pt x="210" y="338"/>
                    <a:pt x="165" y="381"/>
                    <a:pt x="139" y="434"/>
                  </a:cubicBezTo>
                  <a:cubicBezTo>
                    <a:pt x="112" y="486"/>
                    <a:pt x="112" y="563"/>
                    <a:pt x="164" y="591"/>
                  </a:cubicBezTo>
                  <a:cubicBezTo>
                    <a:pt x="169" y="594"/>
                    <a:pt x="176" y="596"/>
                    <a:pt x="182" y="595"/>
                  </a:cubicBezTo>
                  <a:cubicBezTo>
                    <a:pt x="204" y="591"/>
                    <a:pt x="200" y="556"/>
                    <a:pt x="218" y="543"/>
                  </a:cubicBezTo>
                  <a:cubicBezTo>
                    <a:pt x="236" y="531"/>
                    <a:pt x="259" y="550"/>
                    <a:pt x="265" y="571"/>
                  </a:cubicBezTo>
                  <a:cubicBezTo>
                    <a:pt x="271" y="591"/>
                    <a:pt x="269" y="614"/>
                    <a:pt x="278" y="633"/>
                  </a:cubicBezTo>
                  <a:cubicBezTo>
                    <a:pt x="295" y="666"/>
                    <a:pt x="344" y="671"/>
                    <a:pt x="375" y="650"/>
                  </a:cubicBezTo>
                  <a:cubicBezTo>
                    <a:pt x="405" y="630"/>
                    <a:pt x="419" y="592"/>
                    <a:pt x="423" y="555"/>
                  </a:cubicBezTo>
                  <a:cubicBezTo>
                    <a:pt x="426" y="531"/>
                    <a:pt x="438" y="498"/>
                    <a:pt x="460" y="507"/>
                  </a:cubicBezTo>
                  <a:cubicBezTo>
                    <a:pt x="466" y="509"/>
                    <a:pt x="470" y="515"/>
                    <a:pt x="474" y="521"/>
                  </a:cubicBezTo>
                  <a:cubicBezTo>
                    <a:pt x="524" y="603"/>
                    <a:pt x="460" y="728"/>
                    <a:pt x="364" y="735"/>
                  </a:cubicBezTo>
                  <a:cubicBezTo>
                    <a:pt x="342" y="736"/>
                    <a:pt x="319" y="733"/>
                    <a:pt x="298" y="739"/>
                  </a:cubicBezTo>
                  <a:cubicBezTo>
                    <a:pt x="244" y="755"/>
                    <a:pt x="227" y="821"/>
                    <a:pt x="190" y="863"/>
                  </a:cubicBezTo>
                  <a:cubicBezTo>
                    <a:pt x="171" y="886"/>
                    <a:pt x="145" y="903"/>
                    <a:pt x="126" y="926"/>
                  </a:cubicBezTo>
                  <a:cubicBezTo>
                    <a:pt x="107" y="949"/>
                    <a:pt x="95" y="983"/>
                    <a:pt x="110" y="1008"/>
                  </a:cubicBezTo>
                  <a:cubicBezTo>
                    <a:pt x="120" y="1025"/>
                    <a:pt x="139" y="1035"/>
                    <a:pt x="146" y="1053"/>
                  </a:cubicBezTo>
                  <a:cubicBezTo>
                    <a:pt x="158" y="1080"/>
                    <a:pt x="137" y="1111"/>
                    <a:pt x="112" y="1128"/>
                  </a:cubicBezTo>
                  <a:cubicBezTo>
                    <a:pt x="87" y="1145"/>
                    <a:pt x="57" y="1155"/>
                    <a:pt x="38" y="1177"/>
                  </a:cubicBezTo>
                  <a:cubicBezTo>
                    <a:pt x="0" y="1220"/>
                    <a:pt x="21" y="1296"/>
                    <a:pt x="73" y="1320"/>
                  </a:cubicBezTo>
                  <a:cubicBezTo>
                    <a:pt x="124" y="1344"/>
                    <a:pt x="191" y="1318"/>
                    <a:pt x="220" y="1269"/>
                  </a:cubicBezTo>
                  <a:cubicBezTo>
                    <a:pt x="240" y="1233"/>
                    <a:pt x="244" y="1190"/>
                    <a:pt x="263" y="1154"/>
                  </a:cubicBezTo>
                  <a:cubicBezTo>
                    <a:pt x="282" y="1118"/>
                    <a:pt x="331" y="1090"/>
                    <a:pt x="364" y="1115"/>
                  </a:cubicBezTo>
                  <a:cubicBezTo>
                    <a:pt x="390" y="1135"/>
                    <a:pt x="394" y="1179"/>
                    <a:pt x="425" y="1188"/>
                  </a:cubicBezTo>
                  <a:cubicBezTo>
                    <a:pt x="455" y="1196"/>
                    <a:pt x="485" y="1164"/>
                    <a:pt x="515" y="1172"/>
                  </a:cubicBezTo>
                  <a:cubicBezTo>
                    <a:pt x="525" y="1175"/>
                    <a:pt x="533" y="1183"/>
                    <a:pt x="544" y="1184"/>
                  </a:cubicBezTo>
                  <a:cubicBezTo>
                    <a:pt x="571" y="1188"/>
                    <a:pt x="586" y="1150"/>
                    <a:pt x="574" y="1125"/>
                  </a:cubicBezTo>
                  <a:cubicBezTo>
                    <a:pt x="563" y="1100"/>
                    <a:pt x="538" y="1085"/>
                    <a:pt x="520" y="1065"/>
                  </a:cubicBezTo>
                  <a:cubicBezTo>
                    <a:pt x="501" y="1045"/>
                    <a:pt x="490" y="1011"/>
                    <a:pt x="509" y="992"/>
                  </a:cubicBezTo>
                  <a:cubicBezTo>
                    <a:pt x="537" y="964"/>
                    <a:pt x="583" y="1002"/>
                    <a:pt x="596" y="1039"/>
                  </a:cubicBezTo>
                  <a:cubicBezTo>
                    <a:pt x="609" y="1077"/>
                    <a:pt x="618" y="1125"/>
                    <a:pt x="656" y="1135"/>
                  </a:cubicBezTo>
                  <a:cubicBezTo>
                    <a:pt x="694" y="1145"/>
                    <a:pt x="727" y="1108"/>
                    <a:pt x="748" y="1075"/>
                  </a:cubicBezTo>
                  <a:cubicBezTo>
                    <a:pt x="770" y="1122"/>
                    <a:pt x="823" y="1153"/>
                    <a:pt x="874" y="1149"/>
                  </a:cubicBezTo>
                  <a:cubicBezTo>
                    <a:pt x="907" y="1202"/>
                    <a:pt x="871" y="1283"/>
                    <a:pt x="809" y="1293"/>
                  </a:cubicBezTo>
                  <a:cubicBezTo>
                    <a:pt x="748" y="1303"/>
                    <a:pt x="688" y="1253"/>
                    <a:pt x="629" y="1268"/>
                  </a:cubicBezTo>
                  <a:cubicBezTo>
                    <a:pt x="578" y="1281"/>
                    <a:pt x="525" y="1338"/>
                    <a:pt x="484" y="1304"/>
                  </a:cubicBezTo>
                  <a:cubicBezTo>
                    <a:pt x="471" y="1293"/>
                    <a:pt x="466" y="1276"/>
                    <a:pt x="452" y="1265"/>
                  </a:cubicBezTo>
                  <a:cubicBezTo>
                    <a:pt x="427" y="1245"/>
                    <a:pt x="391" y="1260"/>
                    <a:pt x="363" y="1275"/>
                  </a:cubicBezTo>
                  <a:cubicBezTo>
                    <a:pt x="293" y="1314"/>
                    <a:pt x="222" y="1355"/>
                    <a:pt x="173" y="1418"/>
                  </a:cubicBezTo>
                  <a:cubicBezTo>
                    <a:pt x="126" y="1479"/>
                    <a:pt x="104" y="1556"/>
                    <a:pt x="83" y="1631"/>
                  </a:cubicBezTo>
                  <a:cubicBezTo>
                    <a:pt x="77" y="1655"/>
                    <a:pt x="70" y="1681"/>
                    <a:pt x="72" y="1706"/>
                  </a:cubicBezTo>
                  <a:cubicBezTo>
                    <a:pt x="74" y="1735"/>
                    <a:pt x="87" y="1762"/>
                    <a:pt x="87" y="1790"/>
                  </a:cubicBezTo>
                  <a:cubicBezTo>
                    <a:pt x="88" y="1829"/>
                    <a:pt x="65" y="1866"/>
                    <a:pt x="66" y="1905"/>
                  </a:cubicBezTo>
                  <a:cubicBezTo>
                    <a:pt x="67" y="1940"/>
                    <a:pt x="88" y="1973"/>
                    <a:pt x="113" y="1998"/>
                  </a:cubicBezTo>
                  <a:cubicBezTo>
                    <a:pt x="199" y="2085"/>
                    <a:pt x="349" y="2098"/>
                    <a:pt x="449" y="2027"/>
                  </a:cubicBezTo>
                  <a:cubicBezTo>
                    <a:pt x="476" y="2008"/>
                    <a:pt x="500" y="1983"/>
                    <a:pt x="531" y="1968"/>
                  </a:cubicBezTo>
                  <a:cubicBezTo>
                    <a:pt x="561" y="1953"/>
                    <a:pt x="601" y="1950"/>
                    <a:pt x="626" y="1973"/>
                  </a:cubicBezTo>
                  <a:cubicBezTo>
                    <a:pt x="662" y="2008"/>
                    <a:pt x="639" y="2069"/>
                    <a:pt x="620" y="2116"/>
                  </a:cubicBezTo>
                  <a:cubicBezTo>
                    <a:pt x="600" y="2163"/>
                    <a:pt x="598" y="2234"/>
                    <a:pt x="647" y="2247"/>
                  </a:cubicBezTo>
                  <a:cubicBezTo>
                    <a:pt x="659" y="2250"/>
                    <a:pt x="673" y="2248"/>
                    <a:pt x="686" y="2250"/>
                  </a:cubicBezTo>
                  <a:cubicBezTo>
                    <a:pt x="722" y="2255"/>
                    <a:pt x="748" y="2290"/>
                    <a:pt x="760" y="2325"/>
                  </a:cubicBezTo>
                  <a:cubicBezTo>
                    <a:pt x="772" y="2360"/>
                    <a:pt x="775" y="2398"/>
                    <a:pt x="788" y="2432"/>
                  </a:cubicBezTo>
                  <a:cubicBezTo>
                    <a:pt x="804" y="2479"/>
                    <a:pt x="841" y="2514"/>
                    <a:pt x="885" y="2536"/>
                  </a:cubicBezTo>
                  <a:cubicBezTo>
                    <a:pt x="1282" y="2085"/>
                    <a:pt x="1410" y="1431"/>
                    <a:pt x="1160" y="842"/>
                  </a:cubicBezTo>
                  <a:close/>
                </a:path>
              </a:pathLst>
            </a:custGeom>
            <a:solidFill>
              <a:srgbClr val="16A8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70" name="Freeform 2779"/>
            <p:cNvSpPr>
              <a:spLocks/>
            </p:cNvSpPr>
            <p:nvPr userDrawn="1"/>
          </p:nvSpPr>
          <p:spPr bwMode="auto">
            <a:xfrm>
              <a:off x="3982035" y="1085438"/>
              <a:ext cx="1222178" cy="1667860"/>
            </a:xfrm>
            <a:custGeom>
              <a:avLst/>
              <a:gdLst>
                <a:gd name="T0" fmla="*/ 1969 w 2052"/>
                <a:gd name="T1" fmla="*/ 2349 h 2808"/>
                <a:gd name="T2" fmla="*/ 2043 w 2052"/>
                <a:gd name="T3" fmla="*/ 2136 h 2808"/>
                <a:gd name="T4" fmla="*/ 1795 w 2052"/>
                <a:gd name="T5" fmla="*/ 1998 h 2808"/>
                <a:gd name="T6" fmla="*/ 1623 w 2052"/>
                <a:gd name="T7" fmla="*/ 1866 h 2808"/>
                <a:gd name="T8" fmla="*/ 1237 w 2052"/>
                <a:gd name="T9" fmla="*/ 1819 h 2808"/>
                <a:gd name="T10" fmla="*/ 1064 w 2052"/>
                <a:gd name="T11" fmla="*/ 1778 h 2808"/>
                <a:gd name="T12" fmla="*/ 964 w 2052"/>
                <a:gd name="T13" fmla="*/ 1659 h 2808"/>
                <a:gd name="T14" fmla="*/ 761 w 2052"/>
                <a:gd name="T15" fmla="*/ 1686 h 2808"/>
                <a:gd name="T16" fmla="*/ 959 w 2052"/>
                <a:gd name="T17" fmla="*/ 1506 h 2808"/>
                <a:gd name="T18" fmla="*/ 1054 w 2052"/>
                <a:gd name="T19" fmla="*/ 1481 h 2808"/>
                <a:gd name="T20" fmla="*/ 1095 w 2052"/>
                <a:gd name="T21" fmla="*/ 1370 h 2808"/>
                <a:gd name="T22" fmla="*/ 1276 w 2052"/>
                <a:gd name="T23" fmla="*/ 1069 h 2808"/>
                <a:gd name="T24" fmla="*/ 1381 w 2052"/>
                <a:gd name="T25" fmla="*/ 891 h 2808"/>
                <a:gd name="T26" fmla="*/ 1376 w 2052"/>
                <a:gd name="T27" fmla="*/ 733 h 2808"/>
                <a:gd name="T28" fmla="*/ 1143 w 2052"/>
                <a:gd name="T29" fmla="*/ 637 h 2808"/>
                <a:gd name="T30" fmla="*/ 1058 w 2052"/>
                <a:gd name="T31" fmla="*/ 482 h 2808"/>
                <a:gd name="T32" fmla="*/ 946 w 2052"/>
                <a:gd name="T33" fmla="*/ 700 h 2808"/>
                <a:gd name="T34" fmla="*/ 920 w 2052"/>
                <a:gd name="T35" fmla="*/ 894 h 2808"/>
                <a:gd name="T36" fmla="*/ 631 w 2052"/>
                <a:gd name="T37" fmla="*/ 679 h 2808"/>
                <a:gd name="T38" fmla="*/ 719 w 2052"/>
                <a:gd name="T39" fmla="*/ 494 h 2808"/>
                <a:gd name="T40" fmla="*/ 825 w 2052"/>
                <a:gd name="T41" fmla="*/ 307 h 2808"/>
                <a:gd name="T42" fmla="*/ 692 w 2052"/>
                <a:gd name="T43" fmla="*/ 211 h 2808"/>
                <a:gd name="T44" fmla="*/ 656 w 2052"/>
                <a:gd name="T45" fmla="*/ 63 h 2808"/>
                <a:gd name="T46" fmla="*/ 481 w 2052"/>
                <a:gd name="T47" fmla="*/ 39 h 2808"/>
                <a:gd name="T48" fmla="*/ 30 w 2052"/>
                <a:gd name="T49" fmla="*/ 1113 h 2808"/>
                <a:gd name="T50" fmla="*/ 101 w 2052"/>
                <a:gd name="T51" fmla="*/ 1283 h 2808"/>
                <a:gd name="T52" fmla="*/ 421 w 2052"/>
                <a:gd name="T53" fmla="*/ 1735 h 2808"/>
                <a:gd name="T54" fmla="*/ 482 w 2052"/>
                <a:gd name="T55" fmla="*/ 1716 h 2808"/>
                <a:gd name="T56" fmla="*/ 508 w 2052"/>
                <a:gd name="T57" fmla="*/ 1634 h 2808"/>
                <a:gd name="T58" fmla="*/ 769 w 2052"/>
                <a:gd name="T59" fmla="*/ 1808 h 2808"/>
                <a:gd name="T60" fmla="*/ 1051 w 2052"/>
                <a:gd name="T61" fmla="*/ 1954 h 2808"/>
                <a:gd name="T62" fmla="*/ 1021 w 2052"/>
                <a:gd name="T63" fmla="*/ 2105 h 2808"/>
                <a:gd name="T64" fmla="*/ 1025 w 2052"/>
                <a:gd name="T65" fmla="*/ 2490 h 2808"/>
                <a:gd name="T66" fmla="*/ 1292 w 2052"/>
                <a:gd name="T67" fmla="*/ 2769 h 2808"/>
                <a:gd name="T68" fmla="*/ 1743 w 2052"/>
                <a:gd name="T69" fmla="*/ 2710 h 2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52" h="2808">
                  <a:moveTo>
                    <a:pt x="1859" y="2500"/>
                  </a:moveTo>
                  <a:cubicBezTo>
                    <a:pt x="1904" y="2455"/>
                    <a:pt x="1964" y="2413"/>
                    <a:pt x="1969" y="2349"/>
                  </a:cubicBezTo>
                  <a:cubicBezTo>
                    <a:pt x="1970" y="2328"/>
                    <a:pt x="1965" y="2307"/>
                    <a:pt x="1968" y="2286"/>
                  </a:cubicBezTo>
                  <a:cubicBezTo>
                    <a:pt x="1975" y="2230"/>
                    <a:pt x="2032" y="2191"/>
                    <a:pt x="2043" y="2136"/>
                  </a:cubicBezTo>
                  <a:cubicBezTo>
                    <a:pt x="2052" y="2092"/>
                    <a:pt x="2026" y="2043"/>
                    <a:pt x="1984" y="2025"/>
                  </a:cubicBezTo>
                  <a:cubicBezTo>
                    <a:pt x="1924" y="2001"/>
                    <a:pt x="1846" y="2037"/>
                    <a:pt x="1795" y="1998"/>
                  </a:cubicBezTo>
                  <a:cubicBezTo>
                    <a:pt x="1776" y="1984"/>
                    <a:pt x="1765" y="1962"/>
                    <a:pt x="1751" y="1944"/>
                  </a:cubicBezTo>
                  <a:cubicBezTo>
                    <a:pt x="1721" y="1903"/>
                    <a:pt x="1674" y="1874"/>
                    <a:pt x="1623" y="1866"/>
                  </a:cubicBezTo>
                  <a:cubicBezTo>
                    <a:pt x="1539" y="1853"/>
                    <a:pt x="1448" y="1893"/>
                    <a:pt x="1370" y="1858"/>
                  </a:cubicBezTo>
                  <a:cubicBezTo>
                    <a:pt x="1326" y="1839"/>
                    <a:pt x="1280" y="1796"/>
                    <a:pt x="1237" y="1819"/>
                  </a:cubicBezTo>
                  <a:cubicBezTo>
                    <a:pt x="1197" y="1842"/>
                    <a:pt x="1182" y="1917"/>
                    <a:pt x="1137" y="1904"/>
                  </a:cubicBezTo>
                  <a:cubicBezTo>
                    <a:pt x="1087" y="1888"/>
                    <a:pt x="1116" y="1779"/>
                    <a:pt x="1064" y="1778"/>
                  </a:cubicBezTo>
                  <a:cubicBezTo>
                    <a:pt x="1049" y="1777"/>
                    <a:pt x="1035" y="1788"/>
                    <a:pt x="1020" y="1786"/>
                  </a:cubicBezTo>
                  <a:cubicBezTo>
                    <a:pt x="969" y="1780"/>
                    <a:pt x="1015" y="1664"/>
                    <a:pt x="964" y="1659"/>
                  </a:cubicBezTo>
                  <a:cubicBezTo>
                    <a:pt x="935" y="1656"/>
                    <a:pt x="926" y="1695"/>
                    <a:pt x="908" y="1718"/>
                  </a:cubicBezTo>
                  <a:cubicBezTo>
                    <a:pt x="873" y="1765"/>
                    <a:pt x="791" y="1737"/>
                    <a:pt x="761" y="1686"/>
                  </a:cubicBezTo>
                  <a:cubicBezTo>
                    <a:pt x="728" y="1630"/>
                    <a:pt x="736" y="1551"/>
                    <a:pt x="783" y="1506"/>
                  </a:cubicBezTo>
                  <a:cubicBezTo>
                    <a:pt x="830" y="1461"/>
                    <a:pt x="914" y="1459"/>
                    <a:pt x="959" y="1506"/>
                  </a:cubicBezTo>
                  <a:cubicBezTo>
                    <a:pt x="986" y="1534"/>
                    <a:pt x="1016" y="1579"/>
                    <a:pt x="1049" y="1559"/>
                  </a:cubicBezTo>
                  <a:cubicBezTo>
                    <a:pt x="1074" y="1545"/>
                    <a:pt x="1067" y="1507"/>
                    <a:pt x="1054" y="1481"/>
                  </a:cubicBezTo>
                  <a:cubicBezTo>
                    <a:pt x="1042" y="1455"/>
                    <a:pt x="1028" y="1422"/>
                    <a:pt x="1046" y="1400"/>
                  </a:cubicBezTo>
                  <a:cubicBezTo>
                    <a:pt x="1059" y="1385"/>
                    <a:pt x="1081" y="1383"/>
                    <a:pt x="1095" y="1370"/>
                  </a:cubicBezTo>
                  <a:cubicBezTo>
                    <a:pt x="1132" y="1336"/>
                    <a:pt x="1089" y="1274"/>
                    <a:pt x="1100" y="1226"/>
                  </a:cubicBezTo>
                  <a:cubicBezTo>
                    <a:pt x="1119" y="1146"/>
                    <a:pt x="1260" y="1149"/>
                    <a:pt x="1276" y="1069"/>
                  </a:cubicBezTo>
                  <a:cubicBezTo>
                    <a:pt x="1285" y="1025"/>
                    <a:pt x="1247" y="979"/>
                    <a:pt x="1264" y="938"/>
                  </a:cubicBezTo>
                  <a:cubicBezTo>
                    <a:pt x="1281" y="897"/>
                    <a:pt x="1336" y="893"/>
                    <a:pt x="1381" y="891"/>
                  </a:cubicBezTo>
                  <a:cubicBezTo>
                    <a:pt x="1426" y="889"/>
                    <a:pt x="1482" y="869"/>
                    <a:pt x="1482" y="824"/>
                  </a:cubicBezTo>
                  <a:cubicBezTo>
                    <a:pt x="1481" y="776"/>
                    <a:pt x="1416" y="762"/>
                    <a:pt x="1376" y="733"/>
                  </a:cubicBezTo>
                  <a:cubicBezTo>
                    <a:pt x="1331" y="701"/>
                    <a:pt x="1305" y="634"/>
                    <a:pt x="1250" y="630"/>
                  </a:cubicBezTo>
                  <a:cubicBezTo>
                    <a:pt x="1214" y="627"/>
                    <a:pt x="1175" y="653"/>
                    <a:pt x="1143" y="637"/>
                  </a:cubicBezTo>
                  <a:cubicBezTo>
                    <a:pt x="1115" y="622"/>
                    <a:pt x="1111" y="585"/>
                    <a:pt x="1107" y="554"/>
                  </a:cubicBezTo>
                  <a:cubicBezTo>
                    <a:pt x="1103" y="523"/>
                    <a:pt x="1089" y="485"/>
                    <a:pt x="1058" y="482"/>
                  </a:cubicBezTo>
                  <a:cubicBezTo>
                    <a:pt x="1030" y="479"/>
                    <a:pt x="1010" y="506"/>
                    <a:pt x="995" y="529"/>
                  </a:cubicBezTo>
                  <a:cubicBezTo>
                    <a:pt x="962" y="581"/>
                    <a:pt x="928" y="642"/>
                    <a:pt x="946" y="700"/>
                  </a:cubicBezTo>
                  <a:cubicBezTo>
                    <a:pt x="953" y="727"/>
                    <a:pt x="971" y="750"/>
                    <a:pt x="982" y="776"/>
                  </a:cubicBezTo>
                  <a:cubicBezTo>
                    <a:pt x="1001" y="826"/>
                    <a:pt x="973" y="900"/>
                    <a:pt x="920" y="894"/>
                  </a:cubicBezTo>
                  <a:cubicBezTo>
                    <a:pt x="844" y="886"/>
                    <a:pt x="860" y="752"/>
                    <a:pt x="793" y="716"/>
                  </a:cubicBezTo>
                  <a:cubicBezTo>
                    <a:pt x="743" y="688"/>
                    <a:pt x="664" y="726"/>
                    <a:pt x="631" y="679"/>
                  </a:cubicBezTo>
                  <a:cubicBezTo>
                    <a:pt x="611" y="649"/>
                    <a:pt x="629" y="608"/>
                    <a:pt x="654" y="580"/>
                  </a:cubicBezTo>
                  <a:cubicBezTo>
                    <a:pt x="679" y="553"/>
                    <a:pt x="710" y="529"/>
                    <a:pt x="719" y="494"/>
                  </a:cubicBezTo>
                  <a:cubicBezTo>
                    <a:pt x="725" y="466"/>
                    <a:pt x="716" y="435"/>
                    <a:pt x="726" y="408"/>
                  </a:cubicBezTo>
                  <a:cubicBezTo>
                    <a:pt x="743" y="363"/>
                    <a:pt x="802" y="349"/>
                    <a:pt x="825" y="307"/>
                  </a:cubicBezTo>
                  <a:cubicBezTo>
                    <a:pt x="852" y="258"/>
                    <a:pt x="799" y="187"/>
                    <a:pt x="744" y="200"/>
                  </a:cubicBezTo>
                  <a:cubicBezTo>
                    <a:pt x="726" y="204"/>
                    <a:pt x="710" y="214"/>
                    <a:pt x="692" y="211"/>
                  </a:cubicBezTo>
                  <a:cubicBezTo>
                    <a:pt x="665" y="207"/>
                    <a:pt x="653" y="174"/>
                    <a:pt x="654" y="146"/>
                  </a:cubicBezTo>
                  <a:cubicBezTo>
                    <a:pt x="655" y="118"/>
                    <a:pt x="663" y="90"/>
                    <a:pt x="656" y="63"/>
                  </a:cubicBezTo>
                  <a:cubicBezTo>
                    <a:pt x="643" y="20"/>
                    <a:pt x="588" y="0"/>
                    <a:pt x="544" y="10"/>
                  </a:cubicBezTo>
                  <a:cubicBezTo>
                    <a:pt x="521" y="15"/>
                    <a:pt x="500" y="26"/>
                    <a:pt x="481" y="39"/>
                  </a:cubicBezTo>
                  <a:cubicBezTo>
                    <a:pt x="195" y="319"/>
                    <a:pt x="24" y="698"/>
                    <a:pt x="0" y="1096"/>
                  </a:cubicBezTo>
                  <a:cubicBezTo>
                    <a:pt x="9" y="1103"/>
                    <a:pt x="18" y="1109"/>
                    <a:pt x="30" y="1113"/>
                  </a:cubicBezTo>
                  <a:cubicBezTo>
                    <a:pt x="45" y="1118"/>
                    <a:pt x="62" y="1118"/>
                    <a:pt x="76" y="1125"/>
                  </a:cubicBezTo>
                  <a:cubicBezTo>
                    <a:pt x="127" y="1151"/>
                    <a:pt x="105" y="1226"/>
                    <a:pt x="101" y="1283"/>
                  </a:cubicBezTo>
                  <a:cubicBezTo>
                    <a:pt x="93" y="1389"/>
                    <a:pt x="172" y="1478"/>
                    <a:pt x="245" y="1554"/>
                  </a:cubicBezTo>
                  <a:cubicBezTo>
                    <a:pt x="304" y="1614"/>
                    <a:pt x="362" y="1675"/>
                    <a:pt x="421" y="1735"/>
                  </a:cubicBezTo>
                  <a:cubicBezTo>
                    <a:pt x="440" y="1755"/>
                    <a:pt x="481" y="1771"/>
                    <a:pt x="489" y="1744"/>
                  </a:cubicBezTo>
                  <a:cubicBezTo>
                    <a:pt x="491" y="1735"/>
                    <a:pt x="487" y="1725"/>
                    <a:pt x="482" y="1716"/>
                  </a:cubicBezTo>
                  <a:cubicBezTo>
                    <a:pt x="464" y="1680"/>
                    <a:pt x="446" y="1644"/>
                    <a:pt x="428" y="1608"/>
                  </a:cubicBezTo>
                  <a:cubicBezTo>
                    <a:pt x="454" y="1591"/>
                    <a:pt x="490" y="1608"/>
                    <a:pt x="508" y="1634"/>
                  </a:cubicBezTo>
                  <a:cubicBezTo>
                    <a:pt x="525" y="1660"/>
                    <a:pt x="530" y="1691"/>
                    <a:pt x="543" y="1719"/>
                  </a:cubicBezTo>
                  <a:cubicBezTo>
                    <a:pt x="580" y="1801"/>
                    <a:pt x="686" y="1843"/>
                    <a:pt x="769" y="1808"/>
                  </a:cubicBezTo>
                  <a:cubicBezTo>
                    <a:pt x="803" y="1862"/>
                    <a:pt x="888" y="1830"/>
                    <a:pt x="949" y="1849"/>
                  </a:cubicBezTo>
                  <a:cubicBezTo>
                    <a:pt x="996" y="1864"/>
                    <a:pt x="1026" y="1911"/>
                    <a:pt x="1051" y="1954"/>
                  </a:cubicBezTo>
                  <a:cubicBezTo>
                    <a:pt x="1059" y="1968"/>
                    <a:pt x="1068" y="1982"/>
                    <a:pt x="1070" y="1999"/>
                  </a:cubicBezTo>
                  <a:cubicBezTo>
                    <a:pt x="1076" y="2038"/>
                    <a:pt x="1045" y="2073"/>
                    <a:pt x="1021" y="2105"/>
                  </a:cubicBezTo>
                  <a:cubicBezTo>
                    <a:pt x="976" y="2161"/>
                    <a:pt x="945" y="2229"/>
                    <a:pt x="942" y="2301"/>
                  </a:cubicBezTo>
                  <a:cubicBezTo>
                    <a:pt x="939" y="2372"/>
                    <a:pt x="968" y="2447"/>
                    <a:pt x="1025" y="2490"/>
                  </a:cubicBezTo>
                  <a:cubicBezTo>
                    <a:pt x="1092" y="2539"/>
                    <a:pt x="1187" y="2541"/>
                    <a:pt x="1244" y="2601"/>
                  </a:cubicBezTo>
                  <a:cubicBezTo>
                    <a:pt x="1286" y="2646"/>
                    <a:pt x="1294" y="2706"/>
                    <a:pt x="1292" y="2769"/>
                  </a:cubicBezTo>
                  <a:cubicBezTo>
                    <a:pt x="1435" y="2798"/>
                    <a:pt x="1583" y="2808"/>
                    <a:pt x="1732" y="2796"/>
                  </a:cubicBezTo>
                  <a:cubicBezTo>
                    <a:pt x="1739" y="2768"/>
                    <a:pt x="1743" y="2739"/>
                    <a:pt x="1743" y="2710"/>
                  </a:cubicBezTo>
                  <a:cubicBezTo>
                    <a:pt x="1765" y="2629"/>
                    <a:pt x="1803" y="2556"/>
                    <a:pt x="1859" y="2500"/>
                  </a:cubicBezTo>
                  <a:close/>
                </a:path>
              </a:pathLst>
            </a:custGeom>
            <a:solidFill>
              <a:srgbClr val="16A8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71" name="Freeform 2780"/>
            <p:cNvSpPr>
              <a:spLocks/>
            </p:cNvSpPr>
            <p:nvPr userDrawn="1"/>
          </p:nvSpPr>
          <p:spPr bwMode="auto">
            <a:xfrm>
              <a:off x="5605480" y="2099325"/>
              <a:ext cx="64325" cy="75047"/>
            </a:xfrm>
            <a:custGeom>
              <a:avLst/>
              <a:gdLst>
                <a:gd name="T0" fmla="*/ 88 w 107"/>
                <a:gd name="T1" fmla="*/ 10 h 127"/>
                <a:gd name="T2" fmla="*/ 39 w 107"/>
                <a:gd name="T3" fmla="*/ 16 h 127"/>
                <a:gd name="T4" fmla="*/ 14 w 107"/>
                <a:gd name="T5" fmla="*/ 46 h 127"/>
                <a:gd name="T6" fmla="*/ 2 w 107"/>
                <a:gd name="T7" fmla="*/ 90 h 127"/>
                <a:gd name="T8" fmla="*/ 20 w 107"/>
                <a:gd name="T9" fmla="*/ 123 h 127"/>
                <a:gd name="T10" fmla="*/ 45 w 107"/>
                <a:gd name="T11" fmla="*/ 123 h 127"/>
                <a:gd name="T12" fmla="*/ 104 w 107"/>
                <a:gd name="T13" fmla="*/ 52 h 127"/>
                <a:gd name="T14" fmla="*/ 88 w 107"/>
                <a:gd name="T15" fmla="*/ 10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127">
                  <a:moveTo>
                    <a:pt x="88" y="10"/>
                  </a:moveTo>
                  <a:cubicBezTo>
                    <a:pt x="72" y="0"/>
                    <a:pt x="53" y="5"/>
                    <a:pt x="39" y="16"/>
                  </a:cubicBezTo>
                  <a:cubicBezTo>
                    <a:pt x="30" y="22"/>
                    <a:pt x="20" y="34"/>
                    <a:pt x="14" y="46"/>
                  </a:cubicBezTo>
                  <a:cubicBezTo>
                    <a:pt x="5" y="59"/>
                    <a:pt x="0" y="74"/>
                    <a:pt x="2" y="90"/>
                  </a:cubicBezTo>
                  <a:cubicBezTo>
                    <a:pt x="3" y="103"/>
                    <a:pt x="7" y="118"/>
                    <a:pt x="20" y="123"/>
                  </a:cubicBezTo>
                  <a:cubicBezTo>
                    <a:pt x="28" y="127"/>
                    <a:pt x="37" y="125"/>
                    <a:pt x="45" y="123"/>
                  </a:cubicBezTo>
                  <a:cubicBezTo>
                    <a:pt x="74" y="113"/>
                    <a:pt x="100" y="82"/>
                    <a:pt x="104" y="52"/>
                  </a:cubicBezTo>
                  <a:cubicBezTo>
                    <a:pt x="107" y="36"/>
                    <a:pt x="102" y="19"/>
                    <a:pt x="88" y="10"/>
                  </a:cubicBezTo>
                  <a:close/>
                </a:path>
              </a:pathLst>
            </a:custGeom>
            <a:solidFill>
              <a:srgbClr val="7E4F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72" name="Freeform 2781"/>
            <p:cNvSpPr>
              <a:spLocks/>
            </p:cNvSpPr>
            <p:nvPr userDrawn="1"/>
          </p:nvSpPr>
          <p:spPr bwMode="auto">
            <a:xfrm>
              <a:off x="5683589" y="2027343"/>
              <a:ext cx="78110" cy="108741"/>
            </a:xfrm>
            <a:custGeom>
              <a:avLst/>
              <a:gdLst>
                <a:gd name="T0" fmla="*/ 105 w 130"/>
                <a:gd name="T1" fmla="*/ 15 h 182"/>
                <a:gd name="T2" fmla="*/ 87 w 130"/>
                <a:gd name="T3" fmla="*/ 9 h 182"/>
                <a:gd name="T4" fmla="*/ 48 w 130"/>
                <a:gd name="T5" fmla="*/ 10 h 182"/>
                <a:gd name="T6" fmla="*/ 9 w 130"/>
                <a:gd name="T7" fmla="*/ 94 h 182"/>
                <a:gd name="T8" fmla="*/ 50 w 130"/>
                <a:gd name="T9" fmla="*/ 179 h 182"/>
                <a:gd name="T10" fmla="*/ 117 w 130"/>
                <a:gd name="T11" fmla="*/ 112 h 182"/>
                <a:gd name="T12" fmla="*/ 105 w 130"/>
                <a:gd name="T13" fmla="*/ 15 h 182"/>
              </a:gdLst>
              <a:ahLst/>
              <a:cxnLst>
                <a:cxn ang="0">
                  <a:pos x="T0" y="T1"/>
                </a:cxn>
                <a:cxn ang="0">
                  <a:pos x="T2" y="T3"/>
                </a:cxn>
                <a:cxn ang="0">
                  <a:pos x="T4" y="T5"/>
                </a:cxn>
                <a:cxn ang="0">
                  <a:pos x="T6" y="T7"/>
                </a:cxn>
                <a:cxn ang="0">
                  <a:pos x="T8" y="T9"/>
                </a:cxn>
                <a:cxn ang="0">
                  <a:pos x="T10" y="T11"/>
                </a:cxn>
                <a:cxn ang="0">
                  <a:pos x="T12" y="T13"/>
                </a:cxn>
              </a:cxnLst>
              <a:rect l="0" t="0" r="r" b="b"/>
              <a:pathLst>
                <a:path w="130" h="182">
                  <a:moveTo>
                    <a:pt x="105" y="15"/>
                  </a:moveTo>
                  <a:cubicBezTo>
                    <a:pt x="100" y="11"/>
                    <a:pt x="94" y="9"/>
                    <a:pt x="87" y="9"/>
                  </a:cubicBezTo>
                  <a:cubicBezTo>
                    <a:pt x="75" y="1"/>
                    <a:pt x="58" y="0"/>
                    <a:pt x="48" y="10"/>
                  </a:cubicBezTo>
                  <a:cubicBezTo>
                    <a:pt x="25" y="30"/>
                    <a:pt x="16" y="65"/>
                    <a:pt x="9" y="94"/>
                  </a:cubicBezTo>
                  <a:cubicBezTo>
                    <a:pt x="0" y="128"/>
                    <a:pt x="6" y="175"/>
                    <a:pt x="50" y="179"/>
                  </a:cubicBezTo>
                  <a:cubicBezTo>
                    <a:pt x="91" y="182"/>
                    <a:pt x="109" y="146"/>
                    <a:pt x="117" y="112"/>
                  </a:cubicBezTo>
                  <a:cubicBezTo>
                    <a:pt x="123" y="83"/>
                    <a:pt x="130" y="36"/>
                    <a:pt x="105" y="15"/>
                  </a:cubicBezTo>
                  <a:close/>
                </a:path>
              </a:pathLst>
            </a:custGeom>
            <a:solidFill>
              <a:srgbClr val="7E4F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73" name="Freeform 2782"/>
            <p:cNvSpPr>
              <a:spLocks/>
            </p:cNvSpPr>
            <p:nvPr userDrawn="1"/>
          </p:nvSpPr>
          <p:spPr bwMode="auto">
            <a:xfrm>
              <a:off x="5646832" y="2168246"/>
              <a:ext cx="79641" cy="73514"/>
            </a:xfrm>
            <a:custGeom>
              <a:avLst/>
              <a:gdLst>
                <a:gd name="T0" fmla="*/ 123 w 133"/>
                <a:gd name="T1" fmla="*/ 22 h 122"/>
                <a:gd name="T2" fmla="*/ 78 w 133"/>
                <a:gd name="T3" fmla="*/ 2 h 122"/>
                <a:gd name="T4" fmla="*/ 47 w 133"/>
                <a:gd name="T5" fmla="*/ 18 h 122"/>
                <a:gd name="T6" fmla="*/ 29 w 133"/>
                <a:gd name="T7" fmla="*/ 25 h 122"/>
                <a:gd name="T8" fmla="*/ 3 w 133"/>
                <a:gd name="T9" fmla="*/ 79 h 122"/>
                <a:gd name="T10" fmla="*/ 44 w 133"/>
                <a:gd name="T11" fmla="*/ 118 h 122"/>
                <a:gd name="T12" fmla="*/ 94 w 133"/>
                <a:gd name="T13" fmla="*/ 106 h 122"/>
                <a:gd name="T14" fmla="*/ 114 w 133"/>
                <a:gd name="T15" fmla="*/ 86 h 122"/>
                <a:gd name="T16" fmla="*/ 122 w 133"/>
                <a:gd name="T17" fmla="*/ 70 h 122"/>
                <a:gd name="T18" fmla="*/ 125 w 133"/>
                <a:gd name="T19" fmla="*/ 63 h 122"/>
                <a:gd name="T20" fmla="*/ 126 w 133"/>
                <a:gd name="T21" fmla="*/ 60 h 122"/>
                <a:gd name="T22" fmla="*/ 128 w 133"/>
                <a:gd name="T23" fmla="*/ 55 h 122"/>
                <a:gd name="T24" fmla="*/ 123 w 133"/>
                <a:gd name="T25" fmla="*/ 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22">
                  <a:moveTo>
                    <a:pt x="123" y="22"/>
                  </a:moveTo>
                  <a:cubicBezTo>
                    <a:pt x="111" y="8"/>
                    <a:pt x="96" y="0"/>
                    <a:pt x="78" y="2"/>
                  </a:cubicBezTo>
                  <a:cubicBezTo>
                    <a:pt x="66" y="3"/>
                    <a:pt x="55" y="9"/>
                    <a:pt x="47" y="18"/>
                  </a:cubicBezTo>
                  <a:cubicBezTo>
                    <a:pt x="41" y="18"/>
                    <a:pt x="35" y="20"/>
                    <a:pt x="29" y="25"/>
                  </a:cubicBezTo>
                  <a:cubicBezTo>
                    <a:pt x="13" y="38"/>
                    <a:pt x="0" y="57"/>
                    <a:pt x="3" y="79"/>
                  </a:cubicBezTo>
                  <a:cubicBezTo>
                    <a:pt x="7" y="100"/>
                    <a:pt x="24" y="114"/>
                    <a:pt x="44" y="118"/>
                  </a:cubicBezTo>
                  <a:cubicBezTo>
                    <a:pt x="62" y="122"/>
                    <a:pt x="80" y="116"/>
                    <a:pt x="94" y="106"/>
                  </a:cubicBezTo>
                  <a:cubicBezTo>
                    <a:pt x="102" y="100"/>
                    <a:pt x="109" y="93"/>
                    <a:pt x="114" y="86"/>
                  </a:cubicBezTo>
                  <a:cubicBezTo>
                    <a:pt x="117" y="81"/>
                    <a:pt x="120" y="76"/>
                    <a:pt x="122" y="70"/>
                  </a:cubicBezTo>
                  <a:cubicBezTo>
                    <a:pt x="123" y="68"/>
                    <a:pt x="124" y="65"/>
                    <a:pt x="125" y="63"/>
                  </a:cubicBezTo>
                  <a:cubicBezTo>
                    <a:pt x="125" y="62"/>
                    <a:pt x="125" y="61"/>
                    <a:pt x="126" y="60"/>
                  </a:cubicBezTo>
                  <a:cubicBezTo>
                    <a:pt x="127" y="51"/>
                    <a:pt x="128" y="49"/>
                    <a:pt x="128" y="55"/>
                  </a:cubicBezTo>
                  <a:cubicBezTo>
                    <a:pt x="133" y="45"/>
                    <a:pt x="130" y="30"/>
                    <a:pt x="123" y="22"/>
                  </a:cubicBezTo>
                  <a:close/>
                </a:path>
              </a:pathLst>
            </a:custGeom>
            <a:solidFill>
              <a:srgbClr val="7E4F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74" name="Freeform 2783"/>
            <p:cNvSpPr>
              <a:spLocks/>
            </p:cNvSpPr>
            <p:nvPr userDrawn="1"/>
          </p:nvSpPr>
          <p:spPr bwMode="auto">
            <a:xfrm>
              <a:off x="4870335" y="2584828"/>
              <a:ext cx="94956" cy="82704"/>
            </a:xfrm>
            <a:custGeom>
              <a:avLst/>
              <a:gdLst>
                <a:gd name="T0" fmla="*/ 111 w 161"/>
                <a:gd name="T1" fmla="*/ 3 h 138"/>
                <a:gd name="T2" fmla="*/ 90 w 161"/>
                <a:gd name="T3" fmla="*/ 4 h 138"/>
                <a:gd name="T4" fmla="*/ 39 w 161"/>
                <a:gd name="T5" fmla="*/ 37 h 138"/>
                <a:gd name="T6" fmla="*/ 4 w 161"/>
                <a:gd name="T7" fmla="*/ 98 h 138"/>
                <a:gd name="T8" fmla="*/ 84 w 161"/>
                <a:gd name="T9" fmla="*/ 128 h 138"/>
                <a:gd name="T10" fmla="*/ 143 w 161"/>
                <a:gd name="T11" fmla="*/ 88 h 138"/>
                <a:gd name="T12" fmla="*/ 159 w 161"/>
                <a:gd name="T13" fmla="*/ 44 h 138"/>
                <a:gd name="T14" fmla="*/ 111 w 161"/>
                <a:gd name="T15" fmla="*/ 3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138">
                  <a:moveTo>
                    <a:pt x="111" y="3"/>
                  </a:moveTo>
                  <a:cubicBezTo>
                    <a:pt x="104" y="1"/>
                    <a:pt x="97" y="2"/>
                    <a:pt x="90" y="4"/>
                  </a:cubicBezTo>
                  <a:cubicBezTo>
                    <a:pt x="71" y="12"/>
                    <a:pt x="54" y="25"/>
                    <a:pt x="39" y="37"/>
                  </a:cubicBezTo>
                  <a:cubicBezTo>
                    <a:pt x="21" y="52"/>
                    <a:pt x="0" y="72"/>
                    <a:pt x="4" y="98"/>
                  </a:cubicBezTo>
                  <a:cubicBezTo>
                    <a:pt x="11" y="138"/>
                    <a:pt x="54" y="137"/>
                    <a:pt x="84" y="128"/>
                  </a:cubicBezTo>
                  <a:cubicBezTo>
                    <a:pt x="106" y="121"/>
                    <a:pt x="129" y="106"/>
                    <a:pt x="143" y="88"/>
                  </a:cubicBezTo>
                  <a:cubicBezTo>
                    <a:pt x="153" y="76"/>
                    <a:pt x="161" y="60"/>
                    <a:pt x="159" y="44"/>
                  </a:cubicBezTo>
                  <a:cubicBezTo>
                    <a:pt x="157" y="21"/>
                    <a:pt x="135" y="0"/>
                    <a:pt x="111" y="3"/>
                  </a:cubicBezTo>
                  <a:close/>
                </a:path>
              </a:pathLst>
            </a:custGeom>
            <a:solidFill>
              <a:srgbClr val="7E4F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75" name="Freeform 2784"/>
            <p:cNvSpPr>
              <a:spLocks/>
            </p:cNvSpPr>
            <p:nvPr userDrawn="1"/>
          </p:nvSpPr>
          <p:spPr bwMode="auto">
            <a:xfrm>
              <a:off x="4968354" y="2495998"/>
              <a:ext cx="93425" cy="85767"/>
            </a:xfrm>
            <a:custGeom>
              <a:avLst/>
              <a:gdLst>
                <a:gd name="T0" fmla="*/ 128 w 158"/>
                <a:gd name="T1" fmla="*/ 24 h 144"/>
                <a:gd name="T2" fmla="*/ 128 w 158"/>
                <a:gd name="T3" fmla="*/ 24 h 144"/>
                <a:gd name="T4" fmla="*/ 124 w 158"/>
                <a:gd name="T5" fmla="*/ 18 h 144"/>
                <a:gd name="T6" fmla="*/ 71 w 158"/>
                <a:gd name="T7" fmla="*/ 12 h 144"/>
                <a:gd name="T8" fmla="*/ 4 w 158"/>
                <a:gd name="T9" fmla="*/ 105 h 144"/>
                <a:gd name="T10" fmla="*/ 40 w 158"/>
                <a:gd name="T11" fmla="*/ 140 h 144"/>
                <a:gd name="T12" fmla="*/ 151 w 158"/>
                <a:gd name="T13" fmla="*/ 78 h 144"/>
                <a:gd name="T14" fmla="*/ 128 w 158"/>
                <a:gd name="T15" fmla="*/ 24 h 1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 h="144">
                  <a:moveTo>
                    <a:pt x="128" y="24"/>
                  </a:moveTo>
                  <a:lnTo>
                    <a:pt x="128" y="24"/>
                  </a:lnTo>
                  <a:cubicBezTo>
                    <a:pt x="127" y="22"/>
                    <a:pt x="125" y="20"/>
                    <a:pt x="124" y="18"/>
                  </a:cubicBezTo>
                  <a:cubicBezTo>
                    <a:pt x="110" y="0"/>
                    <a:pt x="88" y="1"/>
                    <a:pt x="71" y="12"/>
                  </a:cubicBezTo>
                  <a:cubicBezTo>
                    <a:pt x="38" y="33"/>
                    <a:pt x="0" y="61"/>
                    <a:pt x="4" y="105"/>
                  </a:cubicBezTo>
                  <a:cubicBezTo>
                    <a:pt x="6" y="122"/>
                    <a:pt x="22" y="139"/>
                    <a:pt x="40" y="140"/>
                  </a:cubicBezTo>
                  <a:cubicBezTo>
                    <a:pt x="87" y="144"/>
                    <a:pt x="134" y="126"/>
                    <a:pt x="151" y="78"/>
                  </a:cubicBezTo>
                  <a:cubicBezTo>
                    <a:pt x="158" y="55"/>
                    <a:pt x="148" y="36"/>
                    <a:pt x="128" y="24"/>
                  </a:cubicBezTo>
                  <a:close/>
                </a:path>
              </a:pathLst>
            </a:custGeom>
            <a:solidFill>
              <a:srgbClr val="7E4F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76" name="Freeform 2785"/>
            <p:cNvSpPr>
              <a:spLocks/>
            </p:cNvSpPr>
            <p:nvPr userDrawn="1"/>
          </p:nvSpPr>
          <p:spPr bwMode="auto">
            <a:xfrm>
              <a:off x="4907092" y="251897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7E4F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77" name="Freeform 2786"/>
            <p:cNvSpPr>
              <a:spLocks/>
            </p:cNvSpPr>
            <p:nvPr userDrawn="1"/>
          </p:nvSpPr>
          <p:spPr bwMode="auto">
            <a:xfrm>
              <a:off x="4887182" y="2500592"/>
              <a:ext cx="62794" cy="56668"/>
            </a:xfrm>
            <a:custGeom>
              <a:avLst/>
              <a:gdLst>
                <a:gd name="T0" fmla="*/ 85 w 103"/>
                <a:gd name="T1" fmla="*/ 9 h 94"/>
                <a:gd name="T2" fmla="*/ 53 w 103"/>
                <a:gd name="T3" fmla="*/ 5 h 94"/>
                <a:gd name="T4" fmla="*/ 43 w 103"/>
                <a:gd name="T5" fmla="*/ 11 h 94"/>
                <a:gd name="T6" fmla="*/ 21 w 103"/>
                <a:gd name="T7" fmla="*/ 18 h 94"/>
                <a:gd name="T8" fmla="*/ 4 w 103"/>
                <a:gd name="T9" fmla="*/ 62 h 94"/>
                <a:gd name="T10" fmla="*/ 33 w 103"/>
                <a:gd name="T11" fmla="*/ 91 h 94"/>
                <a:gd name="T12" fmla="*/ 82 w 103"/>
                <a:gd name="T13" fmla="*/ 75 h 94"/>
                <a:gd name="T14" fmla="*/ 99 w 103"/>
                <a:gd name="T15" fmla="*/ 49 h 94"/>
                <a:gd name="T16" fmla="*/ 85 w 103"/>
                <a:gd name="T17" fmla="*/ 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94">
                  <a:moveTo>
                    <a:pt x="85" y="9"/>
                  </a:moveTo>
                  <a:cubicBezTo>
                    <a:pt x="75" y="2"/>
                    <a:pt x="64" y="0"/>
                    <a:pt x="53" y="5"/>
                  </a:cubicBezTo>
                  <a:cubicBezTo>
                    <a:pt x="49" y="6"/>
                    <a:pt x="46" y="8"/>
                    <a:pt x="43" y="11"/>
                  </a:cubicBezTo>
                  <a:cubicBezTo>
                    <a:pt x="36" y="10"/>
                    <a:pt x="28" y="13"/>
                    <a:pt x="21" y="18"/>
                  </a:cubicBezTo>
                  <a:cubicBezTo>
                    <a:pt x="8" y="28"/>
                    <a:pt x="0" y="46"/>
                    <a:pt x="4" y="62"/>
                  </a:cubicBezTo>
                  <a:cubicBezTo>
                    <a:pt x="7" y="77"/>
                    <a:pt x="17" y="89"/>
                    <a:pt x="33" y="91"/>
                  </a:cubicBezTo>
                  <a:cubicBezTo>
                    <a:pt x="50" y="94"/>
                    <a:pt x="70" y="88"/>
                    <a:pt x="82" y="75"/>
                  </a:cubicBezTo>
                  <a:cubicBezTo>
                    <a:pt x="90" y="68"/>
                    <a:pt x="96" y="60"/>
                    <a:pt x="99" y="49"/>
                  </a:cubicBezTo>
                  <a:cubicBezTo>
                    <a:pt x="103" y="35"/>
                    <a:pt x="99" y="17"/>
                    <a:pt x="85" y="9"/>
                  </a:cubicBezTo>
                  <a:close/>
                </a:path>
              </a:pathLst>
            </a:custGeom>
            <a:solidFill>
              <a:srgbClr val="7E4F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78" name="Freeform 2787"/>
            <p:cNvSpPr>
              <a:spLocks/>
            </p:cNvSpPr>
            <p:nvPr userDrawn="1"/>
          </p:nvSpPr>
          <p:spPr bwMode="auto">
            <a:xfrm>
              <a:off x="4914750" y="2664468"/>
              <a:ext cx="58199" cy="55136"/>
            </a:xfrm>
            <a:custGeom>
              <a:avLst/>
              <a:gdLst>
                <a:gd name="T0" fmla="*/ 76 w 98"/>
                <a:gd name="T1" fmla="*/ 6 h 93"/>
                <a:gd name="T2" fmla="*/ 36 w 98"/>
                <a:gd name="T3" fmla="*/ 6 h 93"/>
                <a:gd name="T4" fmla="*/ 11 w 98"/>
                <a:gd name="T5" fmla="*/ 28 h 93"/>
                <a:gd name="T6" fmla="*/ 12 w 98"/>
                <a:gd name="T7" fmla="*/ 76 h 93"/>
                <a:gd name="T8" fmla="*/ 28 w 98"/>
                <a:gd name="T9" fmla="*/ 89 h 93"/>
                <a:gd name="T10" fmla="*/ 58 w 98"/>
                <a:gd name="T11" fmla="*/ 88 h 93"/>
                <a:gd name="T12" fmla="*/ 72 w 98"/>
                <a:gd name="T13" fmla="*/ 80 h 93"/>
                <a:gd name="T14" fmla="*/ 82 w 98"/>
                <a:gd name="T15" fmla="*/ 67 h 93"/>
                <a:gd name="T16" fmla="*/ 83 w 98"/>
                <a:gd name="T17" fmla="*/ 66 h 93"/>
                <a:gd name="T18" fmla="*/ 91 w 98"/>
                <a:gd name="T19" fmla="*/ 59 h 93"/>
                <a:gd name="T20" fmla="*/ 98 w 98"/>
                <a:gd name="T21" fmla="*/ 38 h 93"/>
                <a:gd name="T22" fmla="*/ 76 w 98"/>
                <a:gd name="T23" fmla="*/ 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93">
                  <a:moveTo>
                    <a:pt x="76" y="6"/>
                  </a:moveTo>
                  <a:cubicBezTo>
                    <a:pt x="64" y="0"/>
                    <a:pt x="49" y="1"/>
                    <a:pt x="36" y="6"/>
                  </a:cubicBezTo>
                  <a:cubicBezTo>
                    <a:pt x="26" y="10"/>
                    <a:pt x="18" y="19"/>
                    <a:pt x="11" y="28"/>
                  </a:cubicBezTo>
                  <a:cubicBezTo>
                    <a:pt x="1" y="42"/>
                    <a:pt x="0" y="63"/>
                    <a:pt x="12" y="76"/>
                  </a:cubicBezTo>
                  <a:cubicBezTo>
                    <a:pt x="16" y="82"/>
                    <a:pt x="22" y="86"/>
                    <a:pt x="28" y="89"/>
                  </a:cubicBezTo>
                  <a:cubicBezTo>
                    <a:pt x="36" y="92"/>
                    <a:pt x="50" y="93"/>
                    <a:pt x="58" y="88"/>
                  </a:cubicBezTo>
                  <a:cubicBezTo>
                    <a:pt x="63" y="86"/>
                    <a:pt x="68" y="84"/>
                    <a:pt x="72" y="80"/>
                  </a:cubicBezTo>
                  <a:cubicBezTo>
                    <a:pt x="76" y="76"/>
                    <a:pt x="79" y="72"/>
                    <a:pt x="82" y="67"/>
                  </a:cubicBezTo>
                  <a:cubicBezTo>
                    <a:pt x="82" y="67"/>
                    <a:pt x="83" y="67"/>
                    <a:pt x="83" y="66"/>
                  </a:cubicBezTo>
                  <a:cubicBezTo>
                    <a:pt x="86" y="64"/>
                    <a:pt x="89" y="61"/>
                    <a:pt x="91" y="59"/>
                  </a:cubicBezTo>
                  <a:cubicBezTo>
                    <a:pt x="95" y="53"/>
                    <a:pt x="98" y="45"/>
                    <a:pt x="98" y="38"/>
                  </a:cubicBezTo>
                  <a:cubicBezTo>
                    <a:pt x="97" y="24"/>
                    <a:pt x="89" y="12"/>
                    <a:pt x="76" y="6"/>
                  </a:cubicBezTo>
                  <a:close/>
                </a:path>
              </a:pathLst>
            </a:custGeom>
            <a:solidFill>
              <a:srgbClr val="7E4F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79" name="Freeform 2788"/>
            <p:cNvSpPr>
              <a:spLocks/>
            </p:cNvSpPr>
            <p:nvPr userDrawn="1"/>
          </p:nvSpPr>
          <p:spPr bwMode="auto">
            <a:xfrm>
              <a:off x="4969886" y="2371942"/>
              <a:ext cx="108741" cy="94956"/>
            </a:xfrm>
            <a:custGeom>
              <a:avLst/>
              <a:gdLst>
                <a:gd name="T0" fmla="*/ 163 w 184"/>
                <a:gd name="T1" fmla="*/ 23 h 160"/>
                <a:gd name="T2" fmla="*/ 136 w 184"/>
                <a:gd name="T3" fmla="*/ 10 h 160"/>
                <a:gd name="T4" fmla="*/ 92 w 184"/>
                <a:gd name="T5" fmla="*/ 5 h 160"/>
                <a:gd name="T6" fmla="*/ 9 w 184"/>
                <a:gd name="T7" fmla="*/ 83 h 160"/>
                <a:gd name="T8" fmla="*/ 33 w 184"/>
                <a:gd name="T9" fmla="*/ 141 h 160"/>
                <a:gd name="T10" fmla="*/ 172 w 184"/>
                <a:gd name="T11" fmla="*/ 86 h 160"/>
                <a:gd name="T12" fmla="*/ 163 w 184"/>
                <a:gd name="T13" fmla="*/ 23 h 160"/>
              </a:gdLst>
              <a:ahLst/>
              <a:cxnLst>
                <a:cxn ang="0">
                  <a:pos x="T0" y="T1"/>
                </a:cxn>
                <a:cxn ang="0">
                  <a:pos x="T2" y="T3"/>
                </a:cxn>
                <a:cxn ang="0">
                  <a:pos x="T4" y="T5"/>
                </a:cxn>
                <a:cxn ang="0">
                  <a:pos x="T6" y="T7"/>
                </a:cxn>
                <a:cxn ang="0">
                  <a:pos x="T8" y="T9"/>
                </a:cxn>
                <a:cxn ang="0">
                  <a:pos x="T10" y="T11"/>
                </a:cxn>
                <a:cxn ang="0">
                  <a:pos x="T12" y="T13"/>
                </a:cxn>
              </a:cxnLst>
              <a:rect l="0" t="0" r="r" b="b"/>
              <a:pathLst>
                <a:path w="184" h="160">
                  <a:moveTo>
                    <a:pt x="163" y="23"/>
                  </a:moveTo>
                  <a:cubicBezTo>
                    <a:pt x="154" y="18"/>
                    <a:pt x="146" y="12"/>
                    <a:pt x="136" y="10"/>
                  </a:cubicBezTo>
                  <a:cubicBezTo>
                    <a:pt x="124" y="1"/>
                    <a:pt x="107" y="0"/>
                    <a:pt x="92" y="5"/>
                  </a:cubicBezTo>
                  <a:cubicBezTo>
                    <a:pt x="54" y="16"/>
                    <a:pt x="23" y="46"/>
                    <a:pt x="9" y="83"/>
                  </a:cubicBezTo>
                  <a:cubicBezTo>
                    <a:pt x="0" y="105"/>
                    <a:pt x="10" y="132"/>
                    <a:pt x="33" y="141"/>
                  </a:cubicBezTo>
                  <a:cubicBezTo>
                    <a:pt x="83" y="160"/>
                    <a:pt x="146" y="131"/>
                    <a:pt x="172" y="86"/>
                  </a:cubicBezTo>
                  <a:cubicBezTo>
                    <a:pt x="184" y="66"/>
                    <a:pt x="184" y="39"/>
                    <a:pt x="163" y="23"/>
                  </a:cubicBezTo>
                  <a:close/>
                </a:path>
              </a:pathLst>
            </a:custGeom>
            <a:solidFill>
              <a:srgbClr val="7E4F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80" name="Freeform 2789"/>
            <p:cNvSpPr>
              <a:spLocks/>
            </p:cNvSpPr>
            <p:nvPr userDrawn="1"/>
          </p:nvSpPr>
          <p:spPr bwMode="auto">
            <a:xfrm>
              <a:off x="5067905" y="2437799"/>
              <a:ext cx="56668" cy="55136"/>
            </a:xfrm>
            <a:custGeom>
              <a:avLst/>
              <a:gdLst>
                <a:gd name="T0" fmla="*/ 82 w 94"/>
                <a:gd name="T1" fmla="*/ 17 h 95"/>
                <a:gd name="T2" fmla="*/ 81 w 94"/>
                <a:gd name="T3" fmla="*/ 16 h 95"/>
                <a:gd name="T4" fmla="*/ 53 w 94"/>
                <a:gd name="T5" fmla="*/ 0 h 95"/>
                <a:gd name="T6" fmla="*/ 42 w 94"/>
                <a:gd name="T7" fmla="*/ 0 h 95"/>
                <a:gd name="T8" fmla="*/ 21 w 94"/>
                <a:gd name="T9" fmla="*/ 9 h 95"/>
                <a:gd name="T10" fmla="*/ 11 w 94"/>
                <a:gd name="T11" fmla="*/ 19 h 95"/>
                <a:gd name="T12" fmla="*/ 10 w 94"/>
                <a:gd name="T13" fmla="*/ 20 h 95"/>
                <a:gd name="T14" fmla="*/ 7 w 94"/>
                <a:gd name="T15" fmla="*/ 26 h 95"/>
                <a:gd name="T16" fmla="*/ 4 w 94"/>
                <a:gd name="T17" fmla="*/ 31 h 95"/>
                <a:gd name="T18" fmla="*/ 3 w 94"/>
                <a:gd name="T19" fmla="*/ 32 h 95"/>
                <a:gd name="T20" fmla="*/ 0 w 94"/>
                <a:gd name="T21" fmla="*/ 44 h 95"/>
                <a:gd name="T22" fmla="*/ 1 w 94"/>
                <a:gd name="T23" fmla="*/ 58 h 95"/>
                <a:gd name="T24" fmla="*/ 4 w 94"/>
                <a:gd name="T25" fmla="*/ 69 h 95"/>
                <a:gd name="T26" fmla="*/ 13 w 94"/>
                <a:gd name="T27" fmla="*/ 83 h 95"/>
                <a:gd name="T28" fmla="*/ 22 w 94"/>
                <a:gd name="T29" fmla="*/ 89 h 95"/>
                <a:gd name="T30" fmla="*/ 38 w 94"/>
                <a:gd name="T31" fmla="*/ 95 h 95"/>
                <a:gd name="T32" fmla="*/ 64 w 94"/>
                <a:gd name="T33" fmla="*/ 92 h 95"/>
                <a:gd name="T34" fmla="*/ 80 w 94"/>
                <a:gd name="T35" fmla="*/ 80 h 95"/>
                <a:gd name="T36" fmla="*/ 91 w 94"/>
                <a:gd name="T37" fmla="*/ 65 h 95"/>
                <a:gd name="T38" fmla="*/ 94 w 94"/>
                <a:gd name="T39" fmla="*/ 41 h 95"/>
                <a:gd name="T40" fmla="*/ 82 w 94"/>
                <a:gd name="T41" fmla="*/ 1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95">
                  <a:moveTo>
                    <a:pt x="82" y="17"/>
                  </a:moveTo>
                  <a:cubicBezTo>
                    <a:pt x="82" y="17"/>
                    <a:pt x="81" y="16"/>
                    <a:pt x="81" y="16"/>
                  </a:cubicBezTo>
                  <a:cubicBezTo>
                    <a:pt x="74" y="8"/>
                    <a:pt x="64" y="1"/>
                    <a:pt x="53" y="0"/>
                  </a:cubicBezTo>
                  <a:cubicBezTo>
                    <a:pt x="49" y="0"/>
                    <a:pt x="46" y="0"/>
                    <a:pt x="42" y="0"/>
                  </a:cubicBezTo>
                  <a:cubicBezTo>
                    <a:pt x="34" y="1"/>
                    <a:pt x="27" y="4"/>
                    <a:pt x="21" y="9"/>
                  </a:cubicBezTo>
                  <a:cubicBezTo>
                    <a:pt x="17" y="12"/>
                    <a:pt x="13" y="17"/>
                    <a:pt x="11" y="19"/>
                  </a:cubicBezTo>
                  <a:cubicBezTo>
                    <a:pt x="10" y="20"/>
                    <a:pt x="10" y="20"/>
                    <a:pt x="10" y="20"/>
                  </a:cubicBezTo>
                  <a:cubicBezTo>
                    <a:pt x="9" y="22"/>
                    <a:pt x="8" y="24"/>
                    <a:pt x="7" y="26"/>
                  </a:cubicBezTo>
                  <a:cubicBezTo>
                    <a:pt x="6" y="27"/>
                    <a:pt x="5" y="29"/>
                    <a:pt x="4" y="31"/>
                  </a:cubicBezTo>
                  <a:cubicBezTo>
                    <a:pt x="4" y="31"/>
                    <a:pt x="3" y="32"/>
                    <a:pt x="3" y="32"/>
                  </a:cubicBezTo>
                  <a:cubicBezTo>
                    <a:pt x="2" y="36"/>
                    <a:pt x="1" y="40"/>
                    <a:pt x="0" y="44"/>
                  </a:cubicBezTo>
                  <a:cubicBezTo>
                    <a:pt x="0" y="48"/>
                    <a:pt x="0" y="53"/>
                    <a:pt x="1" y="58"/>
                  </a:cubicBezTo>
                  <a:lnTo>
                    <a:pt x="4" y="69"/>
                  </a:lnTo>
                  <a:cubicBezTo>
                    <a:pt x="6" y="75"/>
                    <a:pt x="9" y="79"/>
                    <a:pt x="13" y="83"/>
                  </a:cubicBezTo>
                  <a:cubicBezTo>
                    <a:pt x="16" y="86"/>
                    <a:pt x="19" y="88"/>
                    <a:pt x="22" y="89"/>
                  </a:cubicBezTo>
                  <a:cubicBezTo>
                    <a:pt x="27" y="93"/>
                    <a:pt x="32" y="94"/>
                    <a:pt x="38" y="95"/>
                  </a:cubicBezTo>
                  <a:cubicBezTo>
                    <a:pt x="49" y="95"/>
                    <a:pt x="53" y="95"/>
                    <a:pt x="64" y="92"/>
                  </a:cubicBezTo>
                  <a:cubicBezTo>
                    <a:pt x="71" y="89"/>
                    <a:pt x="75" y="85"/>
                    <a:pt x="80" y="80"/>
                  </a:cubicBezTo>
                  <a:cubicBezTo>
                    <a:pt x="85" y="75"/>
                    <a:pt x="87" y="73"/>
                    <a:pt x="91" y="65"/>
                  </a:cubicBezTo>
                  <a:cubicBezTo>
                    <a:pt x="94" y="57"/>
                    <a:pt x="94" y="50"/>
                    <a:pt x="94" y="41"/>
                  </a:cubicBezTo>
                  <a:cubicBezTo>
                    <a:pt x="93" y="32"/>
                    <a:pt x="88" y="23"/>
                    <a:pt x="82" y="17"/>
                  </a:cubicBezTo>
                  <a:close/>
                </a:path>
              </a:pathLst>
            </a:custGeom>
            <a:solidFill>
              <a:srgbClr val="7E4F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81" name="Freeform 2790"/>
            <p:cNvSpPr>
              <a:spLocks/>
            </p:cNvSpPr>
            <p:nvPr userDrawn="1"/>
          </p:nvSpPr>
          <p:spPr bwMode="auto">
            <a:xfrm>
              <a:off x="5686653" y="1356523"/>
              <a:ext cx="90362" cy="85767"/>
            </a:xfrm>
            <a:custGeom>
              <a:avLst/>
              <a:gdLst>
                <a:gd name="T0" fmla="*/ 57 w 153"/>
                <a:gd name="T1" fmla="*/ 3 h 144"/>
                <a:gd name="T2" fmla="*/ 10 w 153"/>
                <a:gd name="T3" fmla="*/ 31 h 144"/>
                <a:gd name="T4" fmla="*/ 29 w 153"/>
                <a:gd name="T5" fmla="*/ 125 h 144"/>
                <a:gd name="T6" fmla="*/ 72 w 153"/>
                <a:gd name="T7" fmla="*/ 141 h 144"/>
                <a:gd name="T8" fmla="*/ 102 w 153"/>
                <a:gd name="T9" fmla="*/ 135 h 144"/>
                <a:gd name="T10" fmla="*/ 57 w 153"/>
                <a:gd name="T11" fmla="*/ 3 h 144"/>
              </a:gdLst>
              <a:ahLst/>
              <a:cxnLst>
                <a:cxn ang="0">
                  <a:pos x="T0" y="T1"/>
                </a:cxn>
                <a:cxn ang="0">
                  <a:pos x="T2" y="T3"/>
                </a:cxn>
                <a:cxn ang="0">
                  <a:pos x="T4" y="T5"/>
                </a:cxn>
                <a:cxn ang="0">
                  <a:pos x="T6" y="T7"/>
                </a:cxn>
                <a:cxn ang="0">
                  <a:pos x="T8" y="T9"/>
                </a:cxn>
                <a:cxn ang="0">
                  <a:pos x="T10" y="T11"/>
                </a:cxn>
              </a:cxnLst>
              <a:rect l="0" t="0" r="r" b="b"/>
              <a:pathLst>
                <a:path w="153" h="144">
                  <a:moveTo>
                    <a:pt x="57" y="3"/>
                  </a:moveTo>
                  <a:cubicBezTo>
                    <a:pt x="39" y="0"/>
                    <a:pt x="16" y="13"/>
                    <a:pt x="10" y="31"/>
                  </a:cubicBezTo>
                  <a:cubicBezTo>
                    <a:pt x="0" y="63"/>
                    <a:pt x="8" y="98"/>
                    <a:pt x="29" y="125"/>
                  </a:cubicBezTo>
                  <a:cubicBezTo>
                    <a:pt x="39" y="137"/>
                    <a:pt x="56" y="143"/>
                    <a:pt x="72" y="141"/>
                  </a:cubicBezTo>
                  <a:cubicBezTo>
                    <a:pt x="82" y="144"/>
                    <a:pt x="94" y="142"/>
                    <a:pt x="102" y="135"/>
                  </a:cubicBezTo>
                  <a:cubicBezTo>
                    <a:pt x="153" y="91"/>
                    <a:pt x="117" y="14"/>
                    <a:pt x="57" y="3"/>
                  </a:cubicBezTo>
                  <a:close/>
                </a:path>
              </a:pathLst>
            </a:custGeom>
            <a:solidFill>
              <a:srgbClr val="7E4F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82" name="Freeform 2791"/>
            <p:cNvSpPr>
              <a:spLocks/>
            </p:cNvSpPr>
            <p:nvPr userDrawn="1"/>
          </p:nvSpPr>
          <p:spPr bwMode="auto">
            <a:xfrm>
              <a:off x="5610075" y="1322829"/>
              <a:ext cx="68920" cy="81173"/>
            </a:xfrm>
            <a:custGeom>
              <a:avLst/>
              <a:gdLst>
                <a:gd name="T0" fmla="*/ 84 w 114"/>
                <a:gd name="T1" fmla="*/ 24 h 135"/>
                <a:gd name="T2" fmla="*/ 23 w 114"/>
                <a:gd name="T3" fmla="*/ 17 h 135"/>
                <a:gd name="T4" fmla="*/ 1 w 114"/>
                <a:gd name="T5" fmla="*/ 57 h 135"/>
                <a:gd name="T6" fmla="*/ 14 w 114"/>
                <a:gd name="T7" fmla="*/ 102 h 135"/>
                <a:gd name="T8" fmla="*/ 24 w 114"/>
                <a:gd name="T9" fmla="*/ 111 h 135"/>
                <a:gd name="T10" fmla="*/ 50 w 114"/>
                <a:gd name="T11" fmla="*/ 129 h 135"/>
                <a:gd name="T12" fmla="*/ 100 w 114"/>
                <a:gd name="T13" fmla="*/ 108 h 135"/>
                <a:gd name="T14" fmla="*/ 84 w 114"/>
                <a:gd name="T15" fmla="*/ 24 h 1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135">
                  <a:moveTo>
                    <a:pt x="84" y="24"/>
                  </a:moveTo>
                  <a:cubicBezTo>
                    <a:pt x="70" y="7"/>
                    <a:pt x="40" y="0"/>
                    <a:pt x="23" y="17"/>
                  </a:cubicBezTo>
                  <a:cubicBezTo>
                    <a:pt x="11" y="28"/>
                    <a:pt x="3" y="41"/>
                    <a:pt x="1" y="57"/>
                  </a:cubicBezTo>
                  <a:cubicBezTo>
                    <a:pt x="0" y="73"/>
                    <a:pt x="4" y="90"/>
                    <a:pt x="14" y="102"/>
                  </a:cubicBezTo>
                  <a:cubicBezTo>
                    <a:pt x="17" y="105"/>
                    <a:pt x="20" y="108"/>
                    <a:pt x="24" y="111"/>
                  </a:cubicBezTo>
                  <a:cubicBezTo>
                    <a:pt x="30" y="119"/>
                    <a:pt x="39" y="126"/>
                    <a:pt x="50" y="129"/>
                  </a:cubicBezTo>
                  <a:cubicBezTo>
                    <a:pt x="71" y="135"/>
                    <a:pt x="90" y="128"/>
                    <a:pt x="100" y="108"/>
                  </a:cubicBezTo>
                  <a:cubicBezTo>
                    <a:pt x="114" y="80"/>
                    <a:pt x="102" y="46"/>
                    <a:pt x="84" y="24"/>
                  </a:cubicBezTo>
                  <a:close/>
                </a:path>
              </a:pathLst>
            </a:custGeom>
            <a:solidFill>
              <a:srgbClr val="7E4F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83" name="Freeform 2792"/>
            <p:cNvSpPr>
              <a:spLocks/>
            </p:cNvSpPr>
            <p:nvPr userDrawn="1"/>
          </p:nvSpPr>
          <p:spPr bwMode="auto">
            <a:xfrm>
              <a:off x="5656021" y="1278414"/>
              <a:ext cx="55136" cy="55136"/>
            </a:xfrm>
            <a:custGeom>
              <a:avLst/>
              <a:gdLst>
                <a:gd name="T0" fmla="*/ 80 w 93"/>
                <a:gd name="T1" fmla="*/ 16 h 93"/>
                <a:gd name="T2" fmla="*/ 67 w 93"/>
                <a:gd name="T3" fmla="*/ 6 h 93"/>
                <a:gd name="T4" fmla="*/ 51 w 93"/>
                <a:gd name="T5" fmla="*/ 0 h 93"/>
                <a:gd name="T6" fmla="*/ 40 w 93"/>
                <a:gd name="T7" fmla="*/ 0 h 93"/>
                <a:gd name="T8" fmla="*/ 24 w 93"/>
                <a:gd name="T9" fmla="*/ 6 h 93"/>
                <a:gd name="T10" fmla="*/ 15 w 93"/>
                <a:gd name="T11" fmla="*/ 13 h 93"/>
                <a:gd name="T12" fmla="*/ 6 w 93"/>
                <a:gd name="T13" fmla="*/ 27 h 93"/>
                <a:gd name="T14" fmla="*/ 4 w 93"/>
                <a:gd name="T15" fmla="*/ 30 h 93"/>
                <a:gd name="T16" fmla="*/ 1 w 93"/>
                <a:gd name="T17" fmla="*/ 41 h 93"/>
                <a:gd name="T18" fmla="*/ 3 w 93"/>
                <a:gd name="T19" fmla="*/ 58 h 93"/>
                <a:gd name="T20" fmla="*/ 10 w 93"/>
                <a:gd name="T21" fmla="*/ 73 h 93"/>
                <a:gd name="T22" fmla="*/ 20 w 93"/>
                <a:gd name="T23" fmla="*/ 83 h 93"/>
                <a:gd name="T24" fmla="*/ 41 w 93"/>
                <a:gd name="T25" fmla="*/ 92 h 93"/>
                <a:gd name="T26" fmla="*/ 65 w 93"/>
                <a:gd name="T27" fmla="*/ 89 h 93"/>
                <a:gd name="T28" fmla="*/ 92 w 93"/>
                <a:gd name="T29" fmla="*/ 53 h 93"/>
                <a:gd name="T30" fmla="*/ 88 w 93"/>
                <a:gd name="T31" fmla="*/ 30 h 93"/>
                <a:gd name="T32" fmla="*/ 80 w 93"/>
                <a:gd name="T33" fmla="*/ 1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 h="93">
                  <a:moveTo>
                    <a:pt x="80" y="16"/>
                  </a:moveTo>
                  <a:cubicBezTo>
                    <a:pt x="76" y="12"/>
                    <a:pt x="72" y="8"/>
                    <a:pt x="67" y="6"/>
                  </a:cubicBezTo>
                  <a:cubicBezTo>
                    <a:pt x="62" y="3"/>
                    <a:pt x="57" y="1"/>
                    <a:pt x="51" y="0"/>
                  </a:cubicBezTo>
                  <a:cubicBezTo>
                    <a:pt x="48" y="0"/>
                    <a:pt x="44" y="0"/>
                    <a:pt x="40" y="0"/>
                  </a:cubicBezTo>
                  <a:cubicBezTo>
                    <a:pt x="34" y="1"/>
                    <a:pt x="29" y="3"/>
                    <a:pt x="24" y="6"/>
                  </a:cubicBezTo>
                  <a:cubicBezTo>
                    <a:pt x="20" y="8"/>
                    <a:pt x="17" y="10"/>
                    <a:pt x="15" y="13"/>
                  </a:cubicBezTo>
                  <a:cubicBezTo>
                    <a:pt x="11" y="17"/>
                    <a:pt x="8" y="21"/>
                    <a:pt x="6" y="27"/>
                  </a:cubicBezTo>
                  <a:cubicBezTo>
                    <a:pt x="5" y="28"/>
                    <a:pt x="5" y="29"/>
                    <a:pt x="4" y="30"/>
                  </a:cubicBezTo>
                  <a:lnTo>
                    <a:pt x="1" y="41"/>
                  </a:lnTo>
                  <a:cubicBezTo>
                    <a:pt x="0" y="47"/>
                    <a:pt x="1" y="52"/>
                    <a:pt x="3" y="58"/>
                  </a:cubicBezTo>
                  <a:cubicBezTo>
                    <a:pt x="4" y="64"/>
                    <a:pt x="6" y="69"/>
                    <a:pt x="10" y="73"/>
                  </a:cubicBezTo>
                  <a:cubicBezTo>
                    <a:pt x="13" y="77"/>
                    <a:pt x="16" y="80"/>
                    <a:pt x="20" y="83"/>
                  </a:cubicBezTo>
                  <a:cubicBezTo>
                    <a:pt x="26" y="88"/>
                    <a:pt x="34" y="91"/>
                    <a:pt x="41" y="92"/>
                  </a:cubicBezTo>
                  <a:cubicBezTo>
                    <a:pt x="49" y="93"/>
                    <a:pt x="57" y="92"/>
                    <a:pt x="65" y="89"/>
                  </a:cubicBezTo>
                  <a:cubicBezTo>
                    <a:pt x="79" y="82"/>
                    <a:pt x="90" y="69"/>
                    <a:pt x="92" y="53"/>
                  </a:cubicBezTo>
                  <a:cubicBezTo>
                    <a:pt x="93" y="45"/>
                    <a:pt x="91" y="37"/>
                    <a:pt x="88" y="30"/>
                  </a:cubicBezTo>
                  <a:cubicBezTo>
                    <a:pt x="86" y="25"/>
                    <a:pt x="83" y="20"/>
                    <a:pt x="80" y="16"/>
                  </a:cubicBezTo>
                  <a:close/>
                </a:path>
              </a:pathLst>
            </a:custGeom>
            <a:solidFill>
              <a:srgbClr val="7E4F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84" name="Freeform 2793"/>
            <p:cNvSpPr>
              <a:spLocks/>
            </p:cNvSpPr>
            <p:nvPr userDrawn="1"/>
          </p:nvSpPr>
          <p:spPr bwMode="auto">
            <a:xfrm>
              <a:off x="4904029" y="1181927"/>
              <a:ext cx="59731" cy="65857"/>
            </a:xfrm>
            <a:custGeom>
              <a:avLst/>
              <a:gdLst>
                <a:gd name="T0" fmla="*/ 91 w 101"/>
                <a:gd name="T1" fmla="*/ 19 h 111"/>
                <a:gd name="T2" fmla="*/ 83 w 101"/>
                <a:gd name="T3" fmla="*/ 11 h 111"/>
                <a:gd name="T4" fmla="*/ 67 w 101"/>
                <a:gd name="T5" fmla="*/ 4 h 111"/>
                <a:gd name="T6" fmla="*/ 62 w 101"/>
                <a:gd name="T7" fmla="*/ 3 h 111"/>
                <a:gd name="T8" fmla="*/ 32 w 101"/>
                <a:gd name="T9" fmla="*/ 4 h 111"/>
                <a:gd name="T10" fmla="*/ 8 w 101"/>
                <a:gd name="T11" fmla="*/ 29 h 111"/>
                <a:gd name="T12" fmla="*/ 4 w 101"/>
                <a:gd name="T13" fmla="*/ 37 h 111"/>
                <a:gd name="T14" fmla="*/ 0 w 101"/>
                <a:gd name="T15" fmla="*/ 59 h 111"/>
                <a:gd name="T16" fmla="*/ 3 w 101"/>
                <a:gd name="T17" fmla="*/ 78 h 111"/>
                <a:gd name="T18" fmla="*/ 18 w 101"/>
                <a:gd name="T19" fmla="*/ 98 h 111"/>
                <a:gd name="T20" fmla="*/ 47 w 101"/>
                <a:gd name="T21" fmla="*/ 110 h 111"/>
                <a:gd name="T22" fmla="*/ 65 w 101"/>
                <a:gd name="T23" fmla="*/ 108 h 111"/>
                <a:gd name="T24" fmla="*/ 81 w 101"/>
                <a:gd name="T25" fmla="*/ 100 h 111"/>
                <a:gd name="T26" fmla="*/ 89 w 101"/>
                <a:gd name="T27" fmla="*/ 92 h 111"/>
                <a:gd name="T28" fmla="*/ 97 w 101"/>
                <a:gd name="T29" fmla="*/ 71 h 111"/>
                <a:gd name="T30" fmla="*/ 100 w 101"/>
                <a:gd name="T31" fmla="*/ 57 h 111"/>
                <a:gd name="T32" fmla="*/ 100 w 101"/>
                <a:gd name="T33" fmla="*/ 53 h 111"/>
                <a:gd name="T34" fmla="*/ 91 w 101"/>
                <a:gd name="T35" fmla="*/ 1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 h="111">
                  <a:moveTo>
                    <a:pt x="91" y="19"/>
                  </a:moveTo>
                  <a:cubicBezTo>
                    <a:pt x="88" y="16"/>
                    <a:pt x="85" y="13"/>
                    <a:pt x="83" y="11"/>
                  </a:cubicBezTo>
                  <a:cubicBezTo>
                    <a:pt x="78" y="7"/>
                    <a:pt x="73" y="5"/>
                    <a:pt x="67" y="4"/>
                  </a:cubicBezTo>
                  <a:cubicBezTo>
                    <a:pt x="66" y="3"/>
                    <a:pt x="64" y="3"/>
                    <a:pt x="62" y="3"/>
                  </a:cubicBezTo>
                  <a:cubicBezTo>
                    <a:pt x="52" y="0"/>
                    <a:pt x="42" y="0"/>
                    <a:pt x="32" y="4"/>
                  </a:cubicBezTo>
                  <a:cubicBezTo>
                    <a:pt x="22" y="9"/>
                    <a:pt x="12" y="18"/>
                    <a:pt x="8" y="29"/>
                  </a:cubicBezTo>
                  <a:cubicBezTo>
                    <a:pt x="7" y="32"/>
                    <a:pt x="6" y="34"/>
                    <a:pt x="4" y="37"/>
                  </a:cubicBezTo>
                  <a:cubicBezTo>
                    <a:pt x="1" y="44"/>
                    <a:pt x="0" y="52"/>
                    <a:pt x="0" y="59"/>
                  </a:cubicBezTo>
                  <a:cubicBezTo>
                    <a:pt x="0" y="66"/>
                    <a:pt x="0" y="72"/>
                    <a:pt x="3" y="78"/>
                  </a:cubicBezTo>
                  <a:cubicBezTo>
                    <a:pt x="6" y="86"/>
                    <a:pt x="12" y="93"/>
                    <a:pt x="18" y="98"/>
                  </a:cubicBezTo>
                  <a:cubicBezTo>
                    <a:pt x="27" y="105"/>
                    <a:pt x="37" y="107"/>
                    <a:pt x="47" y="110"/>
                  </a:cubicBezTo>
                  <a:cubicBezTo>
                    <a:pt x="53" y="111"/>
                    <a:pt x="59" y="110"/>
                    <a:pt x="65" y="108"/>
                  </a:cubicBezTo>
                  <a:cubicBezTo>
                    <a:pt x="71" y="107"/>
                    <a:pt x="76" y="104"/>
                    <a:pt x="81" y="100"/>
                  </a:cubicBezTo>
                  <a:cubicBezTo>
                    <a:pt x="83" y="98"/>
                    <a:pt x="86" y="95"/>
                    <a:pt x="89" y="92"/>
                  </a:cubicBezTo>
                  <a:cubicBezTo>
                    <a:pt x="93" y="86"/>
                    <a:pt x="96" y="79"/>
                    <a:pt x="97" y="71"/>
                  </a:cubicBezTo>
                  <a:cubicBezTo>
                    <a:pt x="98" y="67"/>
                    <a:pt x="99" y="62"/>
                    <a:pt x="100" y="57"/>
                  </a:cubicBezTo>
                  <a:cubicBezTo>
                    <a:pt x="100" y="56"/>
                    <a:pt x="100" y="55"/>
                    <a:pt x="100" y="53"/>
                  </a:cubicBezTo>
                  <a:cubicBezTo>
                    <a:pt x="101" y="42"/>
                    <a:pt x="99" y="27"/>
                    <a:pt x="91" y="19"/>
                  </a:cubicBezTo>
                  <a:close/>
                </a:path>
              </a:pathLst>
            </a:custGeom>
            <a:solidFill>
              <a:srgbClr val="7E4F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85" name="Freeform 2794"/>
            <p:cNvSpPr>
              <a:spLocks/>
            </p:cNvSpPr>
            <p:nvPr userDrawn="1"/>
          </p:nvSpPr>
          <p:spPr bwMode="auto">
            <a:xfrm>
              <a:off x="5008174" y="1151295"/>
              <a:ext cx="0" cy="0"/>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0" y="1"/>
                    <a:pt x="0" y="0"/>
                    <a:pt x="1" y="0"/>
                  </a:cubicBezTo>
                  <a:close/>
                </a:path>
              </a:pathLst>
            </a:custGeom>
            <a:solidFill>
              <a:srgbClr val="7E4F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86" name="Freeform 2795"/>
            <p:cNvSpPr>
              <a:spLocks/>
            </p:cNvSpPr>
            <p:nvPr userDrawn="1"/>
          </p:nvSpPr>
          <p:spPr bwMode="auto">
            <a:xfrm>
              <a:off x="4956101" y="1109943"/>
              <a:ext cx="55136" cy="58199"/>
            </a:xfrm>
            <a:custGeom>
              <a:avLst/>
              <a:gdLst>
                <a:gd name="T0" fmla="*/ 88 w 92"/>
                <a:gd name="T1" fmla="*/ 30 h 97"/>
                <a:gd name="T2" fmla="*/ 81 w 92"/>
                <a:gd name="T3" fmla="*/ 19 h 97"/>
                <a:gd name="T4" fmla="*/ 80 w 92"/>
                <a:gd name="T5" fmla="*/ 18 h 97"/>
                <a:gd name="T6" fmla="*/ 67 w 92"/>
                <a:gd name="T7" fmla="*/ 7 h 97"/>
                <a:gd name="T8" fmla="*/ 51 w 92"/>
                <a:gd name="T9" fmla="*/ 1 h 97"/>
                <a:gd name="T10" fmla="*/ 33 w 92"/>
                <a:gd name="T11" fmla="*/ 3 h 97"/>
                <a:gd name="T12" fmla="*/ 17 w 92"/>
                <a:gd name="T13" fmla="*/ 10 h 97"/>
                <a:gd name="T14" fmla="*/ 9 w 92"/>
                <a:gd name="T15" fmla="*/ 19 h 97"/>
                <a:gd name="T16" fmla="*/ 0 w 92"/>
                <a:gd name="T17" fmla="*/ 40 h 97"/>
                <a:gd name="T18" fmla="*/ 0 w 92"/>
                <a:gd name="T19" fmla="*/ 51 h 97"/>
                <a:gd name="T20" fmla="*/ 5 w 92"/>
                <a:gd name="T21" fmla="*/ 65 h 97"/>
                <a:gd name="T22" fmla="*/ 9 w 92"/>
                <a:gd name="T23" fmla="*/ 75 h 97"/>
                <a:gd name="T24" fmla="*/ 16 w 92"/>
                <a:gd name="T25" fmla="*/ 84 h 97"/>
                <a:gd name="T26" fmla="*/ 30 w 92"/>
                <a:gd name="T27" fmla="*/ 94 h 97"/>
                <a:gd name="T28" fmla="*/ 41 w 92"/>
                <a:gd name="T29" fmla="*/ 97 h 97"/>
                <a:gd name="T30" fmla="*/ 53 w 92"/>
                <a:gd name="T31" fmla="*/ 96 h 97"/>
                <a:gd name="T32" fmla="*/ 70 w 92"/>
                <a:gd name="T33" fmla="*/ 90 h 97"/>
                <a:gd name="T34" fmla="*/ 83 w 92"/>
                <a:gd name="T35" fmla="*/ 79 h 97"/>
                <a:gd name="T36" fmla="*/ 83 w 92"/>
                <a:gd name="T37" fmla="*/ 79 h 97"/>
                <a:gd name="T38" fmla="*/ 88 w 92"/>
                <a:gd name="T39" fmla="*/ 69 h 97"/>
                <a:gd name="T40" fmla="*/ 92 w 92"/>
                <a:gd name="T41" fmla="*/ 56 h 97"/>
                <a:gd name="T42" fmla="*/ 92 w 92"/>
                <a:gd name="T43" fmla="*/ 50 h 97"/>
                <a:gd name="T44" fmla="*/ 92 w 92"/>
                <a:gd name="T45" fmla="*/ 44 h 97"/>
                <a:gd name="T46" fmla="*/ 89 w 92"/>
                <a:gd name="T47" fmla="*/ 32 h 97"/>
                <a:gd name="T48" fmla="*/ 88 w 92"/>
                <a:gd name="T49" fmla="*/ 31 h 97"/>
                <a:gd name="T50" fmla="*/ 88 w 92"/>
                <a:gd name="T51" fmla="*/ 3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2" h="97">
                  <a:moveTo>
                    <a:pt x="88" y="30"/>
                  </a:moveTo>
                  <a:cubicBezTo>
                    <a:pt x="86" y="27"/>
                    <a:pt x="84" y="22"/>
                    <a:pt x="81" y="19"/>
                  </a:cubicBezTo>
                  <a:cubicBezTo>
                    <a:pt x="81" y="19"/>
                    <a:pt x="81" y="18"/>
                    <a:pt x="80" y="18"/>
                  </a:cubicBezTo>
                  <a:cubicBezTo>
                    <a:pt x="77" y="13"/>
                    <a:pt x="72" y="9"/>
                    <a:pt x="67" y="7"/>
                  </a:cubicBezTo>
                  <a:cubicBezTo>
                    <a:pt x="62" y="3"/>
                    <a:pt x="57" y="1"/>
                    <a:pt x="51" y="1"/>
                  </a:cubicBezTo>
                  <a:cubicBezTo>
                    <a:pt x="45" y="0"/>
                    <a:pt x="39" y="0"/>
                    <a:pt x="33" y="3"/>
                  </a:cubicBezTo>
                  <a:cubicBezTo>
                    <a:pt x="27" y="4"/>
                    <a:pt x="22" y="6"/>
                    <a:pt x="17" y="10"/>
                  </a:cubicBezTo>
                  <a:cubicBezTo>
                    <a:pt x="14" y="13"/>
                    <a:pt x="12" y="16"/>
                    <a:pt x="9" y="19"/>
                  </a:cubicBezTo>
                  <a:cubicBezTo>
                    <a:pt x="4" y="25"/>
                    <a:pt x="1" y="32"/>
                    <a:pt x="0" y="40"/>
                  </a:cubicBezTo>
                  <a:cubicBezTo>
                    <a:pt x="0" y="44"/>
                    <a:pt x="0" y="48"/>
                    <a:pt x="0" y="51"/>
                  </a:cubicBezTo>
                  <a:cubicBezTo>
                    <a:pt x="1" y="56"/>
                    <a:pt x="2" y="61"/>
                    <a:pt x="5" y="65"/>
                  </a:cubicBezTo>
                  <a:cubicBezTo>
                    <a:pt x="6" y="69"/>
                    <a:pt x="7" y="72"/>
                    <a:pt x="9" y="75"/>
                  </a:cubicBezTo>
                  <a:cubicBezTo>
                    <a:pt x="11" y="79"/>
                    <a:pt x="13" y="82"/>
                    <a:pt x="16" y="84"/>
                  </a:cubicBezTo>
                  <a:cubicBezTo>
                    <a:pt x="20" y="88"/>
                    <a:pt x="25" y="92"/>
                    <a:pt x="30" y="94"/>
                  </a:cubicBezTo>
                  <a:cubicBezTo>
                    <a:pt x="34" y="95"/>
                    <a:pt x="38" y="96"/>
                    <a:pt x="41" y="97"/>
                  </a:cubicBezTo>
                  <a:cubicBezTo>
                    <a:pt x="45" y="97"/>
                    <a:pt x="49" y="97"/>
                    <a:pt x="53" y="96"/>
                  </a:cubicBezTo>
                  <a:cubicBezTo>
                    <a:pt x="59" y="96"/>
                    <a:pt x="65" y="94"/>
                    <a:pt x="70" y="90"/>
                  </a:cubicBezTo>
                  <a:cubicBezTo>
                    <a:pt x="75" y="88"/>
                    <a:pt x="79" y="84"/>
                    <a:pt x="83" y="79"/>
                  </a:cubicBezTo>
                  <a:cubicBezTo>
                    <a:pt x="83" y="79"/>
                    <a:pt x="83" y="79"/>
                    <a:pt x="83" y="79"/>
                  </a:cubicBezTo>
                  <a:cubicBezTo>
                    <a:pt x="85" y="75"/>
                    <a:pt x="86" y="72"/>
                    <a:pt x="88" y="69"/>
                  </a:cubicBezTo>
                  <a:cubicBezTo>
                    <a:pt x="89" y="68"/>
                    <a:pt x="92" y="59"/>
                    <a:pt x="92" y="56"/>
                  </a:cubicBezTo>
                  <a:cubicBezTo>
                    <a:pt x="92" y="54"/>
                    <a:pt x="92" y="52"/>
                    <a:pt x="92" y="50"/>
                  </a:cubicBezTo>
                  <a:cubicBezTo>
                    <a:pt x="92" y="48"/>
                    <a:pt x="92" y="46"/>
                    <a:pt x="92" y="44"/>
                  </a:cubicBezTo>
                  <a:cubicBezTo>
                    <a:pt x="91" y="40"/>
                    <a:pt x="90" y="36"/>
                    <a:pt x="89" y="32"/>
                  </a:cubicBezTo>
                  <a:cubicBezTo>
                    <a:pt x="89" y="32"/>
                    <a:pt x="89" y="31"/>
                    <a:pt x="88" y="31"/>
                  </a:cubicBezTo>
                  <a:cubicBezTo>
                    <a:pt x="88" y="31"/>
                    <a:pt x="88" y="30"/>
                    <a:pt x="88" y="30"/>
                  </a:cubicBezTo>
                  <a:close/>
                </a:path>
              </a:pathLst>
            </a:custGeom>
            <a:solidFill>
              <a:srgbClr val="7E4F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87" name="Freeform 2796"/>
            <p:cNvSpPr>
              <a:spLocks/>
            </p:cNvSpPr>
            <p:nvPr userDrawn="1"/>
          </p:nvSpPr>
          <p:spPr bwMode="auto">
            <a:xfrm>
              <a:off x="5008174" y="1151295"/>
              <a:ext cx="0" cy="0"/>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lnTo>
                    <a:pt x="0" y="1"/>
                  </a:lnTo>
                  <a:cubicBezTo>
                    <a:pt x="0" y="0"/>
                    <a:pt x="0" y="0"/>
                    <a:pt x="0" y="0"/>
                  </a:cubicBezTo>
                  <a:close/>
                </a:path>
              </a:pathLst>
            </a:custGeom>
            <a:solidFill>
              <a:srgbClr val="7E4F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88" name="Freeform 2797"/>
            <p:cNvSpPr>
              <a:spLocks/>
            </p:cNvSpPr>
            <p:nvPr userDrawn="1"/>
          </p:nvSpPr>
          <p:spPr bwMode="auto">
            <a:xfrm>
              <a:off x="4902498" y="1122196"/>
              <a:ext cx="32163" cy="29100"/>
            </a:xfrm>
            <a:custGeom>
              <a:avLst/>
              <a:gdLst>
                <a:gd name="T0" fmla="*/ 31 w 53"/>
                <a:gd name="T1" fmla="*/ 1 h 49"/>
                <a:gd name="T2" fmla="*/ 21 w 53"/>
                <a:gd name="T3" fmla="*/ 1 h 49"/>
                <a:gd name="T4" fmla="*/ 2 w 53"/>
                <a:gd name="T5" fmla="*/ 16 h 49"/>
                <a:gd name="T6" fmla="*/ 2 w 53"/>
                <a:gd name="T7" fmla="*/ 34 h 49"/>
                <a:gd name="T8" fmla="*/ 15 w 53"/>
                <a:gd name="T9" fmla="*/ 46 h 49"/>
                <a:gd name="T10" fmla="*/ 38 w 53"/>
                <a:gd name="T11" fmla="*/ 43 h 49"/>
                <a:gd name="T12" fmla="*/ 46 w 53"/>
                <a:gd name="T13" fmla="*/ 36 h 49"/>
                <a:gd name="T14" fmla="*/ 49 w 53"/>
                <a:gd name="T15" fmla="*/ 14 h 49"/>
                <a:gd name="T16" fmla="*/ 31 w 53"/>
                <a:gd name="T17"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49">
                  <a:moveTo>
                    <a:pt x="31" y="1"/>
                  </a:moveTo>
                  <a:cubicBezTo>
                    <a:pt x="27" y="0"/>
                    <a:pt x="24" y="1"/>
                    <a:pt x="21" y="1"/>
                  </a:cubicBezTo>
                  <a:cubicBezTo>
                    <a:pt x="13" y="3"/>
                    <a:pt x="5" y="8"/>
                    <a:pt x="2" y="16"/>
                  </a:cubicBezTo>
                  <a:cubicBezTo>
                    <a:pt x="0" y="22"/>
                    <a:pt x="0" y="28"/>
                    <a:pt x="2" y="34"/>
                  </a:cubicBezTo>
                  <a:cubicBezTo>
                    <a:pt x="5" y="39"/>
                    <a:pt x="9" y="44"/>
                    <a:pt x="15" y="46"/>
                  </a:cubicBezTo>
                  <a:cubicBezTo>
                    <a:pt x="23" y="49"/>
                    <a:pt x="32" y="48"/>
                    <a:pt x="38" y="43"/>
                  </a:cubicBezTo>
                  <a:cubicBezTo>
                    <a:pt x="41" y="41"/>
                    <a:pt x="44" y="39"/>
                    <a:pt x="46" y="36"/>
                  </a:cubicBezTo>
                  <a:cubicBezTo>
                    <a:pt x="51" y="30"/>
                    <a:pt x="53" y="21"/>
                    <a:pt x="49" y="14"/>
                  </a:cubicBezTo>
                  <a:cubicBezTo>
                    <a:pt x="46" y="6"/>
                    <a:pt x="39" y="1"/>
                    <a:pt x="31" y="1"/>
                  </a:cubicBezTo>
                  <a:close/>
                </a:path>
              </a:pathLst>
            </a:custGeom>
            <a:solidFill>
              <a:srgbClr val="7E4F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89" name="Freeform 2798"/>
            <p:cNvSpPr>
              <a:spLocks/>
            </p:cNvSpPr>
            <p:nvPr userDrawn="1"/>
          </p:nvSpPr>
          <p:spPr bwMode="auto">
            <a:xfrm>
              <a:off x="5322143" y="2001307"/>
              <a:ext cx="110272" cy="94956"/>
            </a:xfrm>
            <a:custGeom>
              <a:avLst/>
              <a:gdLst>
                <a:gd name="T0" fmla="*/ 149 w 184"/>
                <a:gd name="T1" fmla="*/ 4 h 161"/>
                <a:gd name="T2" fmla="*/ 76 w 184"/>
                <a:gd name="T3" fmla="*/ 28 h 161"/>
                <a:gd name="T4" fmla="*/ 24 w 184"/>
                <a:gd name="T5" fmla="*/ 71 h 161"/>
                <a:gd name="T6" fmla="*/ 35 w 184"/>
                <a:gd name="T7" fmla="*/ 145 h 161"/>
                <a:gd name="T8" fmla="*/ 157 w 184"/>
                <a:gd name="T9" fmla="*/ 96 h 161"/>
                <a:gd name="T10" fmla="*/ 182 w 184"/>
                <a:gd name="T11" fmla="*/ 47 h 161"/>
                <a:gd name="T12" fmla="*/ 149 w 184"/>
                <a:gd name="T13" fmla="*/ 4 h 161"/>
              </a:gdLst>
              <a:ahLst/>
              <a:cxnLst>
                <a:cxn ang="0">
                  <a:pos x="T0" y="T1"/>
                </a:cxn>
                <a:cxn ang="0">
                  <a:pos x="T2" y="T3"/>
                </a:cxn>
                <a:cxn ang="0">
                  <a:pos x="T4" y="T5"/>
                </a:cxn>
                <a:cxn ang="0">
                  <a:pos x="T6" y="T7"/>
                </a:cxn>
                <a:cxn ang="0">
                  <a:pos x="T8" y="T9"/>
                </a:cxn>
                <a:cxn ang="0">
                  <a:pos x="T10" y="T11"/>
                </a:cxn>
                <a:cxn ang="0">
                  <a:pos x="T12" y="T13"/>
                </a:cxn>
              </a:cxnLst>
              <a:rect l="0" t="0" r="r" b="b"/>
              <a:pathLst>
                <a:path w="184" h="161">
                  <a:moveTo>
                    <a:pt x="149" y="4"/>
                  </a:moveTo>
                  <a:cubicBezTo>
                    <a:pt x="122" y="0"/>
                    <a:pt x="97" y="12"/>
                    <a:pt x="76" y="28"/>
                  </a:cubicBezTo>
                  <a:cubicBezTo>
                    <a:pt x="59" y="41"/>
                    <a:pt x="40" y="56"/>
                    <a:pt x="24" y="71"/>
                  </a:cubicBezTo>
                  <a:cubicBezTo>
                    <a:pt x="3" y="92"/>
                    <a:pt x="0" y="135"/>
                    <a:pt x="35" y="145"/>
                  </a:cubicBezTo>
                  <a:cubicBezTo>
                    <a:pt x="84" y="161"/>
                    <a:pt x="131" y="138"/>
                    <a:pt x="157" y="96"/>
                  </a:cubicBezTo>
                  <a:cubicBezTo>
                    <a:pt x="171" y="83"/>
                    <a:pt x="180" y="67"/>
                    <a:pt x="182" y="47"/>
                  </a:cubicBezTo>
                  <a:cubicBezTo>
                    <a:pt x="184" y="26"/>
                    <a:pt x="170" y="7"/>
                    <a:pt x="149" y="4"/>
                  </a:cubicBezTo>
                  <a:close/>
                </a:path>
              </a:pathLst>
            </a:custGeom>
            <a:solidFill>
              <a:srgbClr val="7E4F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90" name="Freeform 2799"/>
            <p:cNvSpPr>
              <a:spLocks/>
            </p:cNvSpPr>
            <p:nvPr userDrawn="1"/>
          </p:nvSpPr>
          <p:spPr bwMode="auto">
            <a:xfrm>
              <a:off x="5444667" y="1987523"/>
              <a:ext cx="64325" cy="61262"/>
            </a:xfrm>
            <a:custGeom>
              <a:avLst/>
              <a:gdLst>
                <a:gd name="T0" fmla="*/ 84 w 108"/>
                <a:gd name="T1" fmla="*/ 7 h 102"/>
                <a:gd name="T2" fmla="*/ 40 w 108"/>
                <a:gd name="T3" fmla="*/ 10 h 102"/>
                <a:gd name="T4" fmla="*/ 10 w 108"/>
                <a:gd name="T5" fmla="*/ 32 h 102"/>
                <a:gd name="T6" fmla="*/ 11 w 108"/>
                <a:gd name="T7" fmla="*/ 82 h 102"/>
                <a:gd name="T8" fmla="*/ 59 w 108"/>
                <a:gd name="T9" fmla="*/ 94 h 102"/>
                <a:gd name="T10" fmla="*/ 65 w 108"/>
                <a:gd name="T11" fmla="*/ 91 h 102"/>
                <a:gd name="T12" fmla="*/ 75 w 108"/>
                <a:gd name="T13" fmla="*/ 86 h 102"/>
                <a:gd name="T14" fmla="*/ 84 w 108"/>
                <a:gd name="T15" fmla="*/ 80 h 102"/>
                <a:gd name="T16" fmla="*/ 78 w 108"/>
                <a:gd name="T17" fmla="*/ 84 h 102"/>
                <a:gd name="T18" fmla="*/ 83 w 108"/>
                <a:gd name="T19" fmla="*/ 81 h 102"/>
                <a:gd name="T20" fmla="*/ 85 w 108"/>
                <a:gd name="T21" fmla="*/ 80 h 102"/>
                <a:gd name="T22" fmla="*/ 85 w 108"/>
                <a:gd name="T23" fmla="*/ 79 h 102"/>
                <a:gd name="T24" fmla="*/ 103 w 108"/>
                <a:gd name="T25" fmla="*/ 61 h 102"/>
                <a:gd name="T26" fmla="*/ 104 w 108"/>
                <a:gd name="T27" fmla="*/ 59 h 102"/>
                <a:gd name="T28" fmla="*/ 105 w 108"/>
                <a:gd name="T29" fmla="*/ 57 h 102"/>
                <a:gd name="T30" fmla="*/ 105 w 108"/>
                <a:gd name="T31" fmla="*/ 57 h 102"/>
                <a:gd name="T32" fmla="*/ 108 w 108"/>
                <a:gd name="T33" fmla="*/ 42 h 102"/>
                <a:gd name="T34" fmla="*/ 84 w 108"/>
                <a:gd name="T35" fmla="*/ 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8" h="102">
                  <a:moveTo>
                    <a:pt x="84" y="7"/>
                  </a:moveTo>
                  <a:cubicBezTo>
                    <a:pt x="71" y="0"/>
                    <a:pt x="53" y="4"/>
                    <a:pt x="40" y="10"/>
                  </a:cubicBezTo>
                  <a:cubicBezTo>
                    <a:pt x="28" y="16"/>
                    <a:pt x="18" y="22"/>
                    <a:pt x="10" y="32"/>
                  </a:cubicBezTo>
                  <a:cubicBezTo>
                    <a:pt x="0" y="46"/>
                    <a:pt x="0" y="69"/>
                    <a:pt x="11" y="82"/>
                  </a:cubicBezTo>
                  <a:cubicBezTo>
                    <a:pt x="22" y="95"/>
                    <a:pt x="43" y="102"/>
                    <a:pt x="59" y="94"/>
                  </a:cubicBezTo>
                  <a:cubicBezTo>
                    <a:pt x="61" y="93"/>
                    <a:pt x="63" y="92"/>
                    <a:pt x="65" y="91"/>
                  </a:cubicBezTo>
                  <a:cubicBezTo>
                    <a:pt x="69" y="90"/>
                    <a:pt x="72" y="88"/>
                    <a:pt x="75" y="86"/>
                  </a:cubicBezTo>
                  <a:cubicBezTo>
                    <a:pt x="78" y="84"/>
                    <a:pt x="82" y="82"/>
                    <a:pt x="84" y="80"/>
                  </a:cubicBezTo>
                  <a:cubicBezTo>
                    <a:pt x="82" y="81"/>
                    <a:pt x="80" y="82"/>
                    <a:pt x="78" y="84"/>
                  </a:cubicBezTo>
                  <a:cubicBezTo>
                    <a:pt x="79" y="83"/>
                    <a:pt x="81" y="82"/>
                    <a:pt x="83" y="81"/>
                  </a:cubicBezTo>
                  <a:cubicBezTo>
                    <a:pt x="83" y="80"/>
                    <a:pt x="84" y="80"/>
                    <a:pt x="85" y="80"/>
                  </a:cubicBezTo>
                  <a:cubicBezTo>
                    <a:pt x="85" y="79"/>
                    <a:pt x="85" y="79"/>
                    <a:pt x="85" y="79"/>
                  </a:cubicBezTo>
                  <a:cubicBezTo>
                    <a:pt x="93" y="74"/>
                    <a:pt x="99" y="70"/>
                    <a:pt x="103" y="61"/>
                  </a:cubicBezTo>
                  <a:cubicBezTo>
                    <a:pt x="104" y="60"/>
                    <a:pt x="104" y="60"/>
                    <a:pt x="104" y="59"/>
                  </a:cubicBezTo>
                  <a:cubicBezTo>
                    <a:pt x="105" y="58"/>
                    <a:pt x="105" y="58"/>
                    <a:pt x="105" y="57"/>
                  </a:cubicBezTo>
                  <a:lnTo>
                    <a:pt x="105" y="57"/>
                  </a:lnTo>
                  <a:cubicBezTo>
                    <a:pt x="107" y="52"/>
                    <a:pt x="108" y="47"/>
                    <a:pt x="108" y="42"/>
                  </a:cubicBezTo>
                  <a:cubicBezTo>
                    <a:pt x="108" y="26"/>
                    <a:pt x="98" y="14"/>
                    <a:pt x="84" y="7"/>
                  </a:cubicBezTo>
                  <a:close/>
                </a:path>
              </a:pathLst>
            </a:custGeom>
            <a:solidFill>
              <a:srgbClr val="7E4F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91" name="Freeform 2800"/>
            <p:cNvSpPr>
              <a:spLocks/>
            </p:cNvSpPr>
            <p:nvPr userDrawn="1"/>
          </p:nvSpPr>
          <p:spPr bwMode="auto">
            <a:xfrm>
              <a:off x="5493677" y="2035000"/>
              <a:ext cx="1532" cy="0"/>
            </a:xfrm>
            <a:custGeom>
              <a:avLst/>
              <a:gdLst>
                <a:gd name="T0" fmla="*/ 3 w 3"/>
                <a:gd name="T1" fmla="*/ 0 h 2"/>
                <a:gd name="T2" fmla="*/ 1 w 3"/>
                <a:gd name="T3" fmla="*/ 2 h 2"/>
                <a:gd name="T4" fmla="*/ 0 w 3"/>
                <a:gd name="T5" fmla="*/ 2 h 2"/>
                <a:gd name="T6" fmla="*/ 3 w 3"/>
                <a:gd name="T7" fmla="*/ 0 h 2"/>
              </a:gdLst>
              <a:ahLst/>
              <a:cxnLst>
                <a:cxn ang="0">
                  <a:pos x="T0" y="T1"/>
                </a:cxn>
                <a:cxn ang="0">
                  <a:pos x="T2" y="T3"/>
                </a:cxn>
                <a:cxn ang="0">
                  <a:pos x="T4" y="T5"/>
                </a:cxn>
                <a:cxn ang="0">
                  <a:pos x="T6" y="T7"/>
                </a:cxn>
              </a:cxnLst>
              <a:rect l="0" t="0" r="r" b="b"/>
              <a:pathLst>
                <a:path w="3" h="2">
                  <a:moveTo>
                    <a:pt x="3" y="0"/>
                  </a:moveTo>
                  <a:cubicBezTo>
                    <a:pt x="2" y="1"/>
                    <a:pt x="1" y="1"/>
                    <a:pt x="1" y="2"/>
                  </a:cubicBezTo>
                  <a:lnTo>
                    <a:pt x="0" y="2"/>
                  </a:lnTo>
                  <a:lnTo>
                    <a:pt x="3" y="0"/>
                  </a:lnTo>
                  <a:close/>
                </a:path>
              </a:pathLst>
            </a:custGeom>
            <a:solidFill>
              <a:srgbClr val="7E4F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92" name="Freeform 2801"/>
            <p:cNvSpPr>
              <a:spLocks/>
            </p:cNvSpPr>
            <p:nvPr userDrawn="1"/>
          </p:nvSpPr>
          <p:spPr bwMode="auto">
            <a:xfrm>
              <a:off x="4133659" y="1665897"/>
              <a:ext cx="778028" cy="911274"/>
            </a:xfrm>
            <a:custGeom>
              <a:avLst/>
              <a:gdLst>
                <a:gd name="T0" fmla="*/ 41 w 1306"/>
                <a:gd name="T1" fmla="*/ 166 h 1534"/>
                <a:gd name="T2" fmla="*/ 1011 w 1306"/>
                <a:gd name="T3" fmla="*/ 1499 h 1534"/>
                <a:gd name="T4" fmla="*/ 1102 w 1306"/>
                <a:gd name="T5" fmla="*/ 1265 h 1534"/>
                <a:gd name="T6" fmla="*/ 243 w 1306"/>
                <a:gd name="T7" fmla="*/ 166 h 1534"/>
                <a:gd name="T8" fmla="*/ 41 w 1306"/>
                <a:gd name="T9" fmla="*/ 166 h 1534"/>
              </a:gdLst>
              <a:ahLst/>
              <a:cxnLst>
                <a:cxn ang="0">
                  <a:pos x="T0" y="T1"/>
                </a:cxn>
                <a:cxn ang="0">
                  <a:pos x="T2" y="T3"/>
                </a:cxn>
                <a:cxn ang="0">
                  <a:pos x="T4" y="T5"/>
                </a:cxn>
                <a:cxn ang="0">
                  <a:pos x="T6" y="T7"/>
                </a:cxn>
                <a:cxn ang="0">
                  <a:pos x="T8" y="T9"/>
                </a:cxn>
              </a:cxnLst>
              <a:rect l="0" t="0" r="r" b="b"/>
              <a:pathLst>
                <a:path w="1306" h="1534">
                  <a:moveTo>
                    <a:pt x="41" y="166"/>
                  </a:moveTo>
                  <a:cubicBezTo>
                    <a:pt x="41" y="166"/>
                    <a:pt x="0" y="1148"/>
                    <a:pt x="1011" y="1499"/>
                  </a:cubicBezTo>
                  <a:cubicBezTo>
                    <a:pt x="1243" y="1534"/>
                    <a:pt x="1306" y="1387"/>
                    <a:pt x="1102" y="1265"/>
                  </a:cubicBezTo>
                  <a:cubicBezTo>
                    <a:pt x="899" y="1143"/>
                    <a:pt x="456" y="1038"/>
                    <a:pt x="243" y="166"/>
                  </a:cubicBezTo>
                  <a:cubicBezTo>
                    <a:pt x="236" y="13"/>
                    <a:pt x="31" y="0"/>
                    <a:pt x="41" y="16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1927"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grpSp>
    </p:spTree>
    <p:extLst>
      <p:ext uri="{BB962C8B-B14F-4D97-AF65-F5344CB8AC3E}">
        <p14:creationId xmlns:p14="http://schemas.microsoft.com/office/powerpoint/2010/main" val="3605561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ítulo y objetos">
    <p:spTree>
      <p:nvGrpSpPr>
        <p:cNvPr id="1" name=""/>
        <p:cNvGrpSpPr/>
        <p:nvPr/>
      </p:nvGrpSpPr>
      <p:grpSpPr>
        <a:xfrm>
          <a:off x="0" y="0"/>
          <a:ext cx="0" cy="0"/>
          <a:chOff x="0" y="0"/>
          <a:chExt cx="0" cy="0"/>
        </a:xfrm>
      </p:grpSpPr>
      <p:sp>
        <p:nvSpPr>
          <p:cNvPr id="3" name="Freeform 6"/>
          <p:cNvSpPr>
            <a:spLocks/>
          </p:cNvSpPr>
          <p:nvPr userDrawn="1"/>
        </p:nvSpPr>
        <p:spPr bwMode="auto">
          <a:xfrm>
            <a:off x="0" y="422275"/>
            <a:ext cx="9144000" cy="677863"/>
          </a:xfrm>
          <a:custGeom>
            <a:avLst/>
            <a:gdLst>
              <a:gd name="T0" fmla="*/ 0 w 12500"/>
              <a:gd name="T1" fmla="*/ 0 h 1101"/>
              <a:gd name="T2" fmla="*/ 0 w 12500"/>
              <a:gd name="T3" fmla="*/ 988 h 1101"/>
              <a:gd name="T4" fmla="*/ 275 w 12500"/>
              <a:gd name="T5" fmla="*/ 1101 h 1101"/>
              <a:gd name="T6" fmla="*/ 872 w 12500"/>
              <a:gd name="T7" fmla="*/ 831 h 1101"/>
              <a:gd name="T8" fmla="*/ 1470 w 12500"/>
              <a:gd name="T9" fmla="*/ 1101 h 1101"/>
              <a:gd name="T10" fmla="*/ 2067 w 12500"/>
              <a:gd name="T11" fmla="*/ 831 h 1101"/>
              <a:gd name="T12" fmla="*/ 2664 w 12500"/>
              <a:gd name="T13" fmla="*/ 1101 h 1101"/>
              <a:gd name="T14" fmla="*/ 3262 w 12500"/>
              <a:gd name="T15" fmla="*/ 831 h 1101"/>
              <a:gd name="T16" fmla="*/ 3859 w 12500"/>
              <a:gd name="T17" fmla="*/ 1101 h 1101"/>
              <a:gd name="T18" fmla="*/ 4457 w 12500"/>
              <a:gd name="T19" fmla="*/ 831 h 1101"/>
              <a:gd name="T20" fmla="*/ 5055 w 12500"/>
              <a:gd name="T21" fmla="*/ 1101 h 1101"/>
              <a:gd name="T22" fmla="*/ 5652 w 12500"/>
              <a:gd name="T23" fmla="*/ 831 h 1101"/>
              <a:gd name="T24" fmla="*/ 6250 w 12500"/>
              <a:gd name="T25" fmla="*/ 1101 h 1101"/>
              <a:gd name="T26" fmla="*/ 6847 w 12500"/>
              <a:gd name="T27" fmla="*/ 831 h 1101"/>
              <a:gd name="T28" fmla="*/ 7445 w 12500"/>
              <a:gd name="T29" fmla="*/ 1101 h 1101"/>
              <a:gd name="T30" fmla="*/ 8042 w 12500"/>
              <a:gd name="T31" fmla="*/ 831 h 1101"/>
              <a:gd name="T32" fmla="*/ 8640 w 12500"/>
              <a:gd name="T33" fmla="*/ 1101 h 1101"/>
              <a:gd name="T34" fmla="*/ 9237 w 12500"/>
              <a:gd name="T35" fmla="*/ 831 h 1101"/>
              <a:gd name="T36" fmla="*/ 9835 w 12500"/>
              <a:gd name="T37" fmla="*/ 1101 h 1101"/>
              <a:gd name="T38" fmla="*/ 10432 w 12500"/>
              <a:gd name="T39" fmla="*/ 831 h 1101"/>
              <a:gd name="T40" fmla="*/ 11030 w 12500"/>
              <a:gd name="T41" fmla="*/ 1101 h 1101"/>
              <a:gd name="T42" fmla="*/ 11628 w 12500"/>
              <a:gd name="T43" fmla="*/ 831 h 1101"/>
              <a:gd name="T44" fmla="*/ 12225 w 12500"/>
              <a:gd name="T45" fmla="*/ 1101 h 1101"/>
              <a:gd name="T46" fmla="*/ 12500 w 12500"/>
              <a:gd name="T47" fmla="*/ 988 h 1101"/>
              <a:gd name="T48" fmla="*/ 12500 w 12500"/>
              <a:gd name="T49" fmla="*/ 0 h 1101"/>
              <a:gd name="T50" fmla="*/ 0 w 12500"/>
              <a:gd name="T51" fmla="*/ 0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500" h="1101">
                <a:moveTo>
                  <a:pt x="0" y="0"/>
                </a:moveTo>
                <a:lnTo>
                  <a:pt x="0" y="988"/>
                </a:lnTo>
                <a:cubicBezTo>
                  <a:pt x="67" y="1048"/>
                  <a:pt x="141" y="1101"/>
                  <a:pt x="275" y="1101"/>
                </a:cubicBezTo>
                <a:cubicBezTo>
                  <a:pt x="573" y="1101"/>
                  <a:pt x="573" y="831"/>
                  <a:pt x="872" y="831"/>
                </a:cubicBezTo>
                <a:cubicBezTo>
                  <a:pt x="1171" y="831"/>
                  <a:pt x="1171" y="1101"/>
                  <a:pt x="1470" y="1101"/>
                </a:cubicBezTo>
                <a:cubicBezTo>
                  <a:pt x="1768" y="1101"/>
                  <a:pt x="1768" y="831"/>
                  <a:pt x="2067" y="831"/>
                </a:cubicBezTo>
                <a:cubicBezTo>
                  <a:pt x="2366" y="831"/>
                  <a:pt x="2366" y="1101"/>
                  <a:pt x="2664" y="1101"/>
                </a:cubicBezTo>
                <a:cubicBezTo>
                  <a:pt x="2963" y="1101"/>
                  <a:pt x="2963" y="831"/>
                  <a:pt x="3262" y="831"/>
                </a:cubicBezTo>
                <a:cubicBezTo>
                  <a:pt x="3561" y="831"/>
                  <a:pt x="3561" y="1101"/>
                  <a:pt x="3859" y="1101"/>
                </a:cubicBezTo>
                <a:cubicBezTo>
                  <a:pt x="4158" y="1101"/>
                  <a:pt x="4158" y="831"/>
                  <a:pt x="4457" y="831"/>
                </a:cubicBezTo>
                <a:cubicBezTo>
                  <a:pt x="4756" y="831"/>
                  <a:pt x="4756" y="1101"/>
                  <a:pt x="5055" y="1101"/>
                </a:cubicBezTo>
                <a:cubicBezTo>
                  <a:pt x="5353" y="1101"/>
                  <a:pt x="5353" y="831"/>
                  <a:pt x="5652" y="831"/>
                </a:cubicBezTo>
                <a:cubicBezTo>
                  <a:pt x="5951" y="831"/>
                  <a:pt x="5951" y="1101"/>
                  <a:pt x="6250" y="1101"/>
                </a:cubicBezTo>
                <a:cubicBezTo>
                  <a:pt x="6548" y="1101"/>
                  <a:pt x="6548" y="831"/>
                  <a:pt x="6847" y="831"/>
                </a:cubicBezTo>
                <a:cubicBezTo>
                  <a:pt x="7146" y="831"/>
                  <a:pt x="7146" y="1101"/>
                  <a:pt x="7445" y="1101"/>
                </a:cubicBezTo>
                <a:cubicBezTo>
                  <a:pt x="7743" y="1101"/>
                  <a:pt x="7743" y="831"/>
                  <a:pt x="8042" y="831"/>
                </a:cubicBezTo>
                <a:cubicBezTo>
                  <a:pt x="8341" y="831"/>
                  <a:pt x="8341" y="1101"/>
                  <a:pt x="8640" y="1101"/>
                </a:cubicBezTo>
                <a:cubicBezTo>
                  <a:pt x="8939" y="1101"/>
                  <a:pt x="8939" y="831"/>
                  <a:pt x="9237" y="831"/>
                </a:cubicBezTo>
                <a:cubicBezTo>
                  <a:pt x="9536" y="831"/>
                  <a:pt x="9536" y="1101"/>
                  <a:pt x="9835" y="1101"/>
                </a:cubicBezTo>
                <a:cubicBezTo>
                  <a:pt x="10134" y="1101"/>
                  <a:pt x="10134" y="831"/>
                  <a:pt x="10432" y="831"/>
                </a:cubicBezTo>
                <a:cubicBezTo>
                  <a:pt x="10731" y="831"/>
                  <a:pt x="10731" y="1101"/>
                  <a:pt x="11030" y="1101"/>
                </a:cubicBezTo>
                <a:cubicBezTo>
                  <a:pt x="11329" y="1101"/>
                  <a:pt x="11329" y="831"/>
                  <a:pt x="11628" y="831"/>
                </a:cubicBezTo>
                <a:cubicBezTo>
                  <a:pt x="11926" y="831"/>
                  <a:pt x="11926" y="1101"/>
                  <a:pt x="12225" y="1101"/>
                </a:cubicBezTo>
                <a:cubicBezTo>
                  <a:pt x="12359" y="1101"/>
                  <a:pt x="12433" y="1047"/>
                  <a:pt x="12500" y="988"/>
                </a:cubicBezTo>
                <a:lnTo>
                  <a:pt x="12500" y="0"/>
                </a:lnTo>
                <a:lnTo>
                  <a:pt x="0" y="0"/>
                </a:lnTo>
                <a:close/>
              </a:path>
            </a:pathLst>
          </a:custGeom>
          <a:solidFill>
            <a:srgbClr val="296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2" tIns="45706" rIns="91412" bIns="45706" numCol="1" anchor="t" anchorCtr="0" compatLnSpc="1">
            <a:prstTxWarp prst="textNoShape">
              <a:avLst/>
            </a:prstTxWarp>
          </a:bodyPr>
          <a:lstStyle/>
          <a:p>
            <a:endParaRPr lang="es-CO" sz="1799"/>
          </a:p>
        </p:txBody>
      </p:sp>
      <p:sp>
        <p:nvSpPr>
          <p:cNvPr id="4" name="Freeform 7"/>
          <p:cNvSpPr>
            <a:spLocks/>
          </p:cNvSpPr>
          <p:nvPr userDrawn="1"/>
        </p:nvSpPr>
        <p:spPr bwMode="auto">
          <a:xfrm>
            <a:off x="0" y="0"/>
            <a:ext cx="9144000" cy="985838"/>
          </a:xfrm>
          <a:custGeom>
            <a:avLst/>
            <a:gdLst>
              <a:gd name="T0" fmla="*/ 0 w 12500"/>
              <a:gd name="T1" fmla="*/ 0 h 1601"/>
              <a:gd name="T2" fmla="*/ 0 w 12500"/>
              <a:gd name="T3" fmla="*/ 1487 h 1601"/>
              <a:gd name="T4" fmla="*/ 275 w 12500"/>
              <a:gd name="T5" fmla="*/ 1601 h 1601"/>
              <a:gd name="T6" fmla="*/ 872 w 12500"/>
              <a:gd name="T7" fmla="*/ 1330 h 1601"/>
              <a:gd name="T8" fmla="*/ 1470 w 12500"/>
              <a:gd name="T9" fmla="*/ 1601 h 1601"/>
              <a:gd name="T10" fmla="*/ 2067 w 12500"/>
              <a:gd name="T11" fmla="*/ 1330 h 1601"/>
              <a:gd name="T12" fmla="*/ 2664 w 12500"/>
              <a:gd name="T13" fmla="*/ 1601 h 1601"/>
              <a:gd name="T14" fmla="*/ 3262 w 12500"/>
              <a:gd name="T15" fmla="*/ 1330 h 1601"/>
              <a:gd name="T16" fmla="*/ 3859 w 12500"/>
              <a:gd name="T17" fmla="*/ 1601 h 1601"/>
              <a:gd name="T18" fmla="*/ 4457 w 12500"/>
              <a:gd name="T19" fmla="*/ 1330 h 1601"/>
              <a:gd name="T20" fmla="*/ 5055 w 12500"/>
              <a:gd name="T21" fmla="*/ 1601 h 1601"/>
              <a:gd name="T22" fmla="*/ 5652 w 12500"/>
              <a:gd name="T23" fmla="*/ 1330 h 1601"/>
              <a:gd name="T24" fmla="*/ 6250 w 12500"/>
              <a:gd name="T25" fmla="*/ 1601 h 1601"/>
              <a:gd name="T26" fmla="*/ 6847 w 12500"/>
              <a:gd name="T27" fmla="*/ 1330 h 1601"/>
              <a:gd name="T28" fmla="*/ 7445 w 12500"/>
              <a:gd name="T29" fmla="*/ 1601 h 1601"/>
              <a:gd name="T30" fmla="*/ 8042 w 12500"/>
              <a:gd name="T31" fmla="*/ 1330 h 1601"/>
              <a:gd name="T32" fmla="*/ 8640 w 12500"/>
              <a:gd name="T33" fmla="*/ 1601 h 1601"/>
              <a:gd name="T34" fmla="*/ 9237 w 12500"/>
              <a:gd name="T35" fmla="*/ 1330 h 1601"/>
              <a:gd name="T36" fmla="*/ 9835 w 12500"/>
              <a:gd name="T37" fmla="*/ 1601 h 1601"/>
              <a:gd name="T38" fmla="*/ 10432 w 12500"/>
              <a:gd name="T39" fmla="*/ 1330 h 1601"/>
              <a:gd name="T40" fmla="*/ 11030 w 12500"/>
              <a:gd name="T41" fmla="*/ 1601 h 1601"/>
              <a:gd name="T42" fmla="*/ 11628 w 12500"/>
              <a:gd name="T43" fmla="*/ 1330 h 1601"/>
              <a:gd name="T44" fmla="*/ 12225 w 12500"/>
              <a:gd name="T45" fmla="*/ 1601 h 1601"/>
              <a:gd name="T46" fmla="*/ 12500 w 12500"/>
              <a:gd name="T47" fmla="*/ 1487 h 1601"/>
              <a:gd name="T48" fmla="*/ 12500 w 12500"/>
              <a:gd name="T49" fmla="*/ 0 h 1601"/>
              <a:gd name="T50" fmla="*/ 0 w 12500"/>
              <a:gd name="T51" fmla="*/ 0 h 1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500" h="1601">
                <a:moveTo>
                  <a:pt x="0" y="0"/>
                </a:moveTo>
                <a:lnTo>
                  <a:pt x="0" y="1487"/>
                </a:lnTo>
                <a:cubicBezTo>
                  <a:pt x="67" y="1547"/>
                  <a:pt x="141" y="1601"/>
                  <a:pt x="275" y="1601"/>
                </a:cubicBezTo>
                <a:cubicBezTo>
                  <a:pt x="573" y="1601"/>
                  <a:pt x="573" y="1330"/>
                  <a:pt x="872" y="1330"/>
                </a:cubicBezTo>
                <a:cubicBezTo>
                  <a:pt x="1171" y="1330"/>
                  <a:pt x="1171" y="1601"/>
                  <a:pt x="1470" y="1601"/>
                </a:cubicBezTo>
                <a:cubicBezTo>
                  <a:pt x="1768" y="1601"/>
                  <a:pt x="1768" y="1330"/>
                  <a:pt x="2067" y="1330"/>
                </a:cubicBezTo>
                <a:cubicBezTo>
                  <a:pt x="2366" y="1330"/>
                  <a:pt x="2366" y="1601"/>
                  <a:pt x="2664" y="1601"/>
                </a:cubicBezTo>
                <a:cubicBezTo>
                  <a:pt x="2963" y="1601"/>
                  <a:pt x="2963" y="1330"/>
                  <a:pt x="3262" y="1330"/>
                </a:cubicBezTo>
                <a:cubicBezTo>
                  <a:pt x="3561" y="1330"/>
                  <a:pt x="3561" y="1601"/>
                  <a:pt x="3859" y="1601"/>
                </a:cubicBezTo>
                <a:cubicBezTo>
                  <a:pt x="4158" y="1601"/>
                  <a:pt x="4158" y="1330"/>
                  <a:pt x="4457" y="1330"/>
                </a:cubicBezTo>
                <a:cubicBezTo>
                  <a:pt x="4756" y="1330"/>
                  <a:pt x="4756" y="1601"/>
                  <a:pt x="5055" y="1601"/>
                </a:cubicBezTo>
                <a:cubicBezTo>
                  <a:pt x="5353" y="1601"/>
                  <a:pt x="5353" y="1330"/>
                  <a:pt x="5652" y="1330"/>
                </a:cubicBezTo>
                <a:cubicBezTo>
                  <a:pt x="5951" y="1330"/>
                  <a:pt x="5951" y="1601"/>
                  <a:pt x="6250" y="1601"/>
                </a:cubicBezTo>
                <a:cubicBezTo>
                  <a:pt x="6548" y="1601"/>
                  <a:pt x="6548" y="1330"/>
                  <a:pt x="6847" y="1330"/>
                </a:cubicBezTo>
                <a:cubicBezTo>
                  <a:pt x="7146" y="1330"/>
                  <a:pt x="7146" y="1601"/>
                  <a:pt x="7445" y="1601"/>
                </a:cubicBezTo>
                <a:cubicBezTo>
                  <a:pt x="7743" y="1601"/>
                  <a:pt x="7743" y="1330"/>
                  <a:pt x="8042" y="1330"/>
                </a:cubicBezTo>
                <a:cubicBezTo>
                  <a:pt x="8341" y="1330"/>
                  <a:pt x="8341" y="1601"/>
                  <a:pt x="8640" y="1601"/>
                </a:cubicBezTo>
                <a:cubicBezTo>
                  <a:pt x="8939" y="1601"/>
                  <a:pt x="8939" y="1330"/>
                  <a:pt x="9237" y="1330"/>
                </a:cubicBezTo>
                <a:cubicBezTo>
                  <a:pt x="9536" y="1330"/>
                  <a:pt x="9536" y="1601"/>
                  <a:pt x="9835" y="1601"/>
                </a:cubicBezTo>
                <a:cubicBezTo>
                  <a:pt x="10134" y="1601"/>
                  <a:pt x="10134" y="1330"/>
                  <a:pt x="10432" y="1330"/>
                </a:cubicBezTo>
                <a:cubicBezTo>
                  <a:pt x="10731" y="1330"/>
                  <a:pt x="10731" y="1601"/>
                  <a:pt x="11030" y="1601"/>
                </a:cubicBezTo>
                <a:cubicBezTo>
                  <a:pt x="11329" y="1601"/>
                  <a:pt x="11329" y="1330"/>
                  <a:pt x="11628" y="1330"/>
                </a:cubicBezTo>
                <a:cubicBezTo>
                  <a:pt x="11926" y="1330"/>
                  <a:pt x="11926" y="1601"/>
                  <a:pt x="12225" y="1601"/>
                </a:cubicBezTo>
                <a:cubicBezTo>
                  <a:pt x="12359" y="1601"/>
                  <a:pt x="12433" y="1547"/>
                  <a:pt x="12500" y="1487"/>
                </a:cubicBezTo>
                <a:lnTo>
                  <a:pt x="12500" y="0"/>
                </a:lnTo>
                <a:lnTo>
                  <a:pt x="0" y="0"/>
                </a:lnTo>
                <a:close/>
              </a:path>
            </a:pathLst>
          </a:custGeom>
          <a:solidFill>
            <a:srgbClr val="4089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2" tIns="45706" rIns="91412" bIns="45706" numCol="1" anchor="t" anchorCtr="0" compatLnSpc="1">
            <a:prstTxWarp prst="textNoShape">
              <a:avLst/>
            </a:prstTxWarp>
          </a:bodyPr>
          <a:lstStyle/>
          <a:p>
            <a:endParaRPr lang="es-CO" sz="1799"/>
          </a:p>
        </p:txBody>
      </p:sp>
      <p:grpSp>
        <p:nvGrpSpPr>
          <p:cNvPr id="46" name="Grupo 45"/>
          <p:cNvGrpSpPr>
            <a:grpSpLocks noChangeAspect="1"/>
          </p:cNvGrpSpPr>
          <p:nvPr userDrawn="1"/>
        </p:nvGrpSpPr>
        <p:grpSpPr>
          <a:xfrm>
            <a:off x="148721" y="274729"/>
            <a:ext cx="1056025" cy="405704"/>
            <a:chOff x="2362200" y="455356"/>
            <a:chExt cx="280988" cy="107950"/>
          </a:xfrm>
        </p:grpSpPr>
        <p:sp>
          <p:nvSpPr>
            <p:cNvPr id="47" name="Freeform 362"/>
            <p:cNvSpPr>
              <a:spLocks/>
            </p:cNvSpPr>
            <p:nvPr userDrawn="1"/>
          </p:nvSpPr>
          <p:spPr bwMode="auto">
            <a:xfrm>
              <a:off x="2565400" y="455356"/>
              <a:ext cx="77788" cy="107950"/>
            </a:xfrm>
            <a:custGeom>
              <a:avLst/>
              <a:gdLst>
                <a:gd name="T0" fmla="*/ 126 w 126"/>
                <a:gd name="T1" fmla="*/ 113 h 175"/>
                <a:gd name="T2" fmla="*/ 63 w 126"/>
                <a:gd name="T3" fmla="*/ 175 h 175"/>
                <a:gd name="T4" fmla="*/ 0 w 126"/>
                <a:gd name="T5" fmla="*/ 113 h 175"/>
                <a:gd name="T6" fmla="*/ 63 w 126"/>
                <a:gd name="T7" fmla="*/ 0 h 175"/>
                <a:gd name="T8" fmla="*/ 63 w 126"/>
                <a:gd name="T9" fmla="*/ 0 h 175"/>
                <a:gd name="T10" fmla="*/ 126 w 126"/>
                <a:gd name="T11" fmla="*/ 113 h 175"/>
              </a:gdLst>
              <a:ahLst/>
              <a:cxnLst>
                <a:cxn ang="0">
                  <a:pos x="T0" y="T1"/>
                </a:cxn>
                <a:cxn ang="0">
                  <a:pos x="T2" y="T3"/>
                </a:cxn>
                <a:cxn ang="0">
                  <a:pos x="T4" y="T5"/>
                </a:cxn>
                <a:cxn ang="0">
                  <a:pos x="T6" y="T7"/>
                </a:cxn>
                <a:cxn ang="0">
                  <a:pos x="T8" y="T9"/>
                </a:cxn>
                <a:cxn ang="0">
                  <a:pos x="T10" y="T11"/>
                </a:cxn>
              </a:cxnLst>
              <a:rect l="0" t="0" r="r" b="b"/>
              <a:pathLst>
                <a:path w="126" h="175">
                  <a:moveTo>
                    <a:pt x="126" y="113"/>
                  </a:moveTo>
                  <a:cubicBezTo>
                    <a:pt x="126" y="147"/>
                    <a:pt x="98" y="175"/>
                    <a:pt x="63" y="175"/>
                  </a:cubicBezTo>
                  <a:cubicBezTo>
                    <a:pt x="29" y="175"/>
                    <a:pt x="0" y="147"/>
                    <a:pt x="0" y="113"/>
                  </a:cubicBezTo>
                  <a:cubicBezTo>
                    <a:pt x="0" y="78"/>
                    <a:pt x="63" y="0"/>
                    <a:pt x="63" y="0"/>
                  </a:cubicBezTo>
                  <a:cubicBezTo>
                    <a:pt x="63" y="0"/>
                    <a:pt x="63" y="0"/>
                    <a:pt x="63" y="0"/>
                  </a:cubicBezTo>
                  <a:cubicBezTo>
                    <a:pt x="65" y="2"/>
                    <a:pt x="126" y="78"/>
                    <a:pt x="126"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sz="1799"/>
            </a:p>
          </p:txBody>
        </p:sp>
        <p:sp>
          <p:nvSpPr>
            <p:cNvPr id="48" name="Freeform 363"/>
            <p:cNvSpPr>
              <a:spLocks/>
            </p:cNvSpPr>
            <p:nvPr userDrawn="1"/>
          </p:nvSpPr>
          <p:spPr bwMode="auto">
            <a:xfrm>
              <a:off x="2463800" y="455356"/>
              <a:ext cx="77788" cy="107950"/>
            </a:xfrm>
            <a:custGeom>
              <a:avLst/>
              <a:gdLst>
                <a:gd name="T0" fmla="*/ 126 w 126"/>
                <a:gd name="T1" fmla="*/ 113 h 175"/>
                <a:gd name="T2" fmla="*/ 63 w 126"/>
                <a:gd name="T3" fmla="*/ 175 h 175"/>
                <a:gd name="T4" fmla="*/ 0 w 126"/>
                <a:gd name="T5" fmla="*/ 113 h 175"/>
                <a:gd name="T6" fmla="*/ 63 w 126"/>
                <a:gd name="T7" fmla="*/ 0 h 175"/>
                <a:gd name="T8" fmla="*/ 63 w 126"/>
                <a:gd name="T9" fmla="*/ 0 h 175"/>
                <a:gd name="T10" fmla="*/ 126 w 126"/>
                <a:gd name="T11" fmla="*/ 113 h 175"/>
              </a:gdLst>
              <a:ahLst/>
              <a:cxnLst>
                <a:cxn ang="0">
                  <a:pos x="T0" y="T1"/>
                </a:cxn>
                <a:cxn ang="0">
                  <a:pos x="T2" y="T3"/>
                </a:cxn>
                <a:cxn ang="0">
                  <a:pos x="T4" y="T5"/>
                </a:cxn>
                <a:cxn ang="0">
                  <a:pos x="T6" y="T7"/>
                </a:cxn>
                <a:cxn ang="0">
                  <a:pos x="T8" y="T9"/>
                </a:cxn>
                <a:cxn ang="0">
                  <a:pos x="T10" y="T11"/>
                </a:cxn>
              </a:cxnLst>
              <a:rect l="0" t="0" r="r" b="b"/>
              <a:pathLst>
                <a:path w="126" h="175">
                  <a:moveTo>
                    <a:pt x="126" y="113"/>
                  </a:moveTo>
                  <a:cubicBezTo>
                    <a:pt x="126" y="147"/>
                    <a:pt x="97" y="175"/>
                    <a:pt x="63" y="175"/>
                  </a:cubicBezTo>
                  <a:cubicBezTo>
                    <a:pt x="28" y="175"/>
                    <a:pt x="0" y="147"/>
                    <a:pt x="0" y="113"/>
                  </a:cubicBezTo>
                  <a:cubicBezTo>
                    <a:pt x="0" y="78"/>
                    <a:pt x="63" y="0"/>
                    <a:pt x="63" y="0"/>
                  </a:cubicBezTo>
                  <a:cubicBezTo>
                    <a:pt x="63" y="0"/>
                    <a:pt x="63" y="0"/>
                    <a:pt x="63" y="0"/>
                  </a:cubicBezTo>
                  <a:cubicBezTo>
                    <a:pt x="64" y="2"/>
                    <a:pt x="126" y="78"/>
                    <a:pt x="126"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sz="1799"/>
            </a:p>
          </p:txBody>
        </p:sp>
        <p:sp>
          <p:nvSpPr>
            <p:cNvPr id="49" name="Freeform 364"/>
            <p:cNvSpPr>
              <a:spLocks/>
            </p:cNvSpPr>
            <p:nvPr userDrawn="1"/>
          </p:nvSpPr>
          <p:spPr bwMode="auto">
            <a:xfrm>
              <a:off x="2362200" y="455356"/>
              <a:ext cx="76200" cy="107950"/>
            </a:xfrm>
            <a:custGeom>
              <a:avLst/>
              <a:gdLst>
                <a:gd name="T0" fmla="*/ 125 w 125"/>
                <a:gd name="T1" fmla="*/ 113 h 175"/>
                <a:gd name="T2" fmla="*/ 62 w 125"/>
                <a:gd name="T3" fmla="*/ 175 h 175"/>
                <a:gd name="T4" fmla="*/ 0 w 125"/>
                <a:gd name="T5" fmla="*/ 113 h 175"/>
                <a:gd name="T6" fmla="*/ 62 w 125"/>
                <a:gd name="T7" fmla="*/ 0 h 175"/>
                <a:gd name="T8" fmla="*/ 62 w 125"/>
                <a:gd name="T9" fmla="*/ 0 h 175"/>
                <a:gd name="T10" fmla="*/ 125 w 125"/>
                <a:gd name="T11" fmla="*/ 113 h 175"/>
              </a:gdLst>
              <a:ahLst/>
              <a:cxnLst>
                <a:cxn ang="0">
                  <a:pos x="T0" y="T1"/>
                </a:cxn>
                <a:cxn ang="0">
                  <a:pos x="T2" y="T3"/>
                </a:cxn>
                <a:cxn ang="0">
                  <a:pos x="T4" y="T5"/>
                </a:cxn>
                <a:cxn ang="0">
                  <a:pos x="T6" y="T7"/>
                </a:cxn>
                <a:cxn ang="0">
                  <a:pos x="T8" y="T9"/>
                </a:cxn>
                <a:cxn ang="0">
                  <a:pos x="T10" y="T11"/>
                </a:cxn>
              </a:cxnLst>
              <a:rect l="0" t="0" r="r" b="b"/>
              <a:pathLst>
                <a:path w="125" h="175">
                  <a:moveTo>
                    <a:pt x="125" y="113"/>
                  </a:moveTo>
                  <a:cubicBezTo>
                    <a:pt x="125" y="147"/>
                    <a:pt x="97" y="175"/>
                    <a:pt x="62" y="175"/>
                  </a:cubicBezTo>
                  <a:cubicBezTo>
                    <a:pt x="28" y="175"/>
                    <a:pt x="0" y="147"/>
                    <a:pt x="0" y="113"/>
                  </a:cubicBezTo>
                  <a:cubicBezTo>
                    <a:pt x="0" y="78"/>
                    <a:pt x="62" y="0"/>
                    <a:pt x="62" y="0"/>
                  </a:cubicBezTo>
                  <a:cubicBezTo>
                    <a:pt x="62" y="0"/>
                    <a:pt x="62" y="0"/>
                    <a:pt x="62" y="0"/>
                  </a:cubicBezTo>
                  <a:cubicBezTo>
                    <a:pt x="64" y="2"/>
                    <a:pt x="125" y="78"/>
                    <a:pt x="125"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sz="1799"/>
            </a:p>
          </p:txBody>
        </p:sp>
      </p:grpSp>
    </p:spTree>
    <p:extLst>
      <p:ext uri="{BB962C8B-B14F-4D97-AF65-F5344CB8AC3E}">
        <p14:creationId xmlns:p14="http://schemas.microsoft.com/office/powerpoint/2010/main" val="19799169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ítulo y objetos">
    <p:spTree>
      <p:nvGrpSpPr>
        <p:cNvPr id="1" name=""/>
        <p:cNvGrpSpPr/>
        <p:nvPr/>
      </p:nvGrpSpPr>
      <p:grpSpPr>
        <a:xfrm>
          <a:off x="0" y="0"/>
          <a:ext cx="0" cy="0"/>
          <a:chOff x="0" y="0"/>
          <a:chExt cx="0" cy="0"/>
        </a:xfrm>
      </p:grpSpPr>
      <p:sp>
        <p:nvSpPr>
          <p:cNvPr id="55" name="Freeform 361"/>
          <p:cNvSpPr>
            <a:spLocks noChangeAspect="1"/>
          </p:cNvSpPr>
          <p:nvPr userDrawn="1"/>
        </p:nvSpPr>
        <p:spPr bwMode="auto">
          <a:xfrm>
            <a:off x="0" y="394206"/>
            <a:ext cx="9144000" cy="666271"/>
          </a:xfrm>
          <a:custGeom>
            <a:avLst/>
            <a:gdLst>
              <a:gd name="T0" fmla="*/ 2044 w 2044"/>
              <a:gd name="T1" fmla="*/ 88 h 151"/>
              <a:gd name="T2" fmla="*/ 1783 w 2044"/>
              <a:gd name="T3" fmla="*/ 151 h 151"/>
              <a:gd name="T4" fmla="*/ 0 w 2044"/>
              <a:gd name="T5" fmla="*/ 151 h 151"/>
              <a:gd name="T6" fmla="*/ 9 w 2044"/>
              <a:gd name="T7" fmla="*/ 52 h 151"/>
              <a:gd name="T8" fmla="*/ 98 w 2044"/>
              <a:gd name="T9" fmla="*/ 89 h 151"/>
              <a:gd name="T10" fmla="*/ 295 w 2044"/>
              <a:gd name="T11" fmla="*/ 0 h 151"/>
              <a:gd name="T12" fmla="*/ 491 w 2044"/>
              <a:gd name="T13" fmla="*/ 89 h 151"/>
              <a:gd name="T14" fmla="*/ 688 w 2044"/>
              <a:gd name="T15" fmla="*/ 0 h 151"/>
              <a:gd name="T16" fmla="*/ 884 w 2044"/>
              <a:gd name="T17" fmla="*/ 89 h 151"/>
              <a:gd name="T18" fmla="*/ 1080 w 2044"/>
              <a:gd name="T19" fmla="*/ 0 h 151"/>
              <a:gd name="T20" fmla="*/ 1277 w 2044"/>
              <a:gd name="T21" fmla="*/ 89 h 151"/>
              <a:gd name="T22" fmla="*/ 1473 w 2044"/>
              <a:gd name="T23" fmla="*/ 0 h 151"/>
              <a:gd name="T24" fmla="*/ 1670 w 2044"/>
              <a:gd name="T25" fmla="*/ 89 h 151"/>
              <a:gd name="T26" fmla="*/ 1866 w 2044"/>
              <a:gd name="T27" fmla="*/ 0 h 151"/>
              <a:gd name="T28" fmla="*/ 2044 w 2044"/>
              <a:gd name="T29" fmla="*/ 8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44" h="151">
                <a:moveTo>
                  <a:pt x="2044" y="88"/>
                </a:moveTo>
                <a:cubicBezTo>
                  <a:pt x="1966" y="128"/>
                  <a:pt x="1877" y="151"/>
                  <a:pt x="1783" y="151"/>
                </a:cubicBezTo>
                <a:lnTo>
                  <a:pt x="0" y="151"/>
                </a:lnTo>
                <a:cubicBezTo>
                  <a:pt x="0" y="117"/>
                  <a:pt x="3" y="84"/>
                  <a:pt x="9" y="52"/>
                </a:cubicBezTo>
                <a:cubicBezTo>
                  <a:pt x="31" y="71"/>
                  <a:pt x="55" y="89"/>
                  <a:pt x="98" y="89"/>
                </a:cubicBezTo>
                <a:cubicBezTo>
                  <a:pt x="197" y="89"/>
                  <a:pt x="197" y="0"/>
                  <a:pt x="295" y="0"/>
                </a:cubicBezTo>
                <a:cubicBezTo>
                  <a:pt x="393" y="0"/>
                  <a:pt x="393" y="89"/>
                  <a:pt x="491" y="89"/>
                </a:cubicBezTo>
                <a:cubicBezTo>
                  <a:pt x="589" y="89"/>
                  <a:pt x="589" y="0"/>
                  <a:pt x="688" y="0"/>
                </a:cubicBezTo>
                <a:cubicBezTo>
                  <a:pt x="786" y="0"/>
                  <a:pt x="786" y="89"/>
                  <a:pt x="884" y="89"/>
                </a:cubicBezTo>
                <a:cubicBezTo>
                  <a:pt x="982" y="89"/>
                  <a:pt x="982" y="0"/>
                  <a:pt x="1080" y="0"/>
                </a:cubicBezTo>
                <a:cubicBezTo>
                  <a:pt x="1179" y="0"/>
                  <a:pt x="1179" y="89"/>
                  <a:pt x="1277" y="89"/>
                </a:cubicBezTo>
                <a:cubicBezTo>
                  <a:pt x="1375" y="89"/>
                  <a:pt x="1375" y="0"/>
                  <a:pt x="1473" y="0"/>
                </a:cubicBezTo>
                <a:cubicBezTo>
                  <a:pt x="1571" y="0"/>
                  <a:pt x="1571" y="89"/>
                  <a:pt x="1670" y="89"/>
                </a:cubicBezTo>
                <a:cubicBezTo>
                  <a:pt x="1768" y="89"/>
                  <a:pt x="1768" y="0"/>
                  <a:pt x="1866" y="0"/>
                </a:cubicBezTo>
                <a:cubicBezTo>
                  <a:pt x="1958" y="0"/>
                  <a:pt x="1964" y="78"/>
                  <a:pt x="2044" y="88"/>
                </a:cubicBezTo>
                <a:close/>
              </a:path>
            </a:pathLst>
          </a:custGeom>
          <a:solidFill>
            <a:srgbClr val="5FA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2" tIns="45706" rIns="91412" bIns="45706" numCol="1" anchor="t" anchorCtr="0" compatLnSpc="1">
            <a:prstTxWarp prst="textNoShape">
              <a:avLst/>
            </a:prstTxWarp>
          </a:bodyPr>
          <a:lstStyle/>
          <a:p>
            <a:pPr marL="0" marR="0" lvl="0" indent="0" algn="l" defTabSz="914103" rtl="0" eaLnBrk="1" fontAlgn="base" latinLnBrk="0" hangingPunct="1">
              <a:lnSpc>
                <a:spcPct val="100000"/>
              </a:lnSpc>
              <a:spcBef>
                <a:spcPct val="0"/>
              </a:spcBef>
              <a:spcAft>
                <a:spcPct val="0"/>
              </a:spcAft>
              <a:buClrTx/>
              <a:buSzTx/>
              <a:buFontTx/>
              <a:buNone/>
              <a:tabLst/>
              <a:defRPr/>
            </a:pPr>
            <a:endParaRPr kumimoji="0" lang="es-CO" sz="1000"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60" name="Forma libre 59"/>
          <p:cNvSpPr>
            <a:spLocks/>
          </p:cNvSpPr>
          <p:nvPr userDrawn="1"/>
        </p:nvSpPr>
        <p:spPr bwMode="auto">
          <a:xfrm>
            <a:off x="0" y="2"/>
            <a:ext cx="9144000" cy="920619"/>
          </a:xfrm>
          <a:custGeom>
            <a:avLst/>
            <a:gdLst>
              <a:gd name="connsiteX0" fmla="*/ 0 w 9144000"/>
              <a:gd name="connsiteY0" fmla="*/ 0 h 920619"/>
              <a:gd name="connsiteX1" fmla="*/ 9144000 w 9144000"/>
              <a:gd name="connsiteY1" fmla="*/ 0 h 920619"/>
              <a:gd name="connsiteX2" fmla="*/ 9144000 w 9144000"/>
              <a:gd name="connsiteY2" fmla="*/ 800893 h 920619"/>
              <a:gd name="connsiteX3" fmla="*/ 8347703 w 9144000"/>
              <a:gd name="connsiteY3" fmla="*/ 412603 h 920619"/>
              <a:gd name="connsiteX4" fmla="*/ 7470881 w 9144000"/>
              <a:gd name="connsiteY4" fmla="*/ 805306 h 920619"/>
              <a:gd name="connsiteX5" fmla="*/ 6589585 w 9144000"/>
              <a:gd name="connsiteY5" fmla="*/ 412603 h 920619"/>
              <a:gd name="connsiteX6" fmla="*/ 5712763 w 9144000"/>
              <a:gd name="connsiteY6" fmla="*/ 805306 h 920619"/>
              <a:gd name="connsiteX7" fmla="*/ 4831468 w 9144000"/>
              <a:gd name="connsiteY7" fmla="*/ 412603 h 920619"/>
              <a:gd name="connsiteX8" fmla="*/ 3954646 w 9144000"/>
              <a:gd name="connsiteY8" fmla="*/ 805306 h 920619"/>
              <a:gd name="connsiteX9" fmla="*/ 3077824 w 9144000"/>
              <a:gd name="connsiteY9" fmla="*/ 412603 h 920619"/>
              <a:gd name="connsiteX10" fmla="*/ 2196529 w 9144000"/>
              <a:gd name="connsiteY10" fmla="*/ 805306 h 920619"/>
              <a:gd name="connsiteX11" fmla="*/ 1319707 w 9144000"/>
              <a:gd name="connsiteY11" fmla="*/ 412603 h 920619"/>
              <a:gd name="connsiteX12" fmla="*/ 438411 w 9144000"/>
              <a:gd name="connsiteY12" fmla="*/ 805306 h 920619"/>
              <a:gd name="connsiteX13" fmla="*/ 40262 w 9144000"/>
              <a:gd name="connsiteY13" fmla="*/ 642047 h 920619"/>
              <a:gd name="connsiteX14" fmla="*/ 10066 w 9144000"/>
              <a:gd name="connsiteY14" fmla="*/ 857152 h 920619"/>
              <a:gd name="connsiteX15" fmla="*/ 7185 w 9144000"/>
              <a:gd name="connsiteY15" fmla="*/ 920619 h 920619"/>
              <a:gd name="connsiteX16" fmla="*/ 0 w 9144000"/>
              <a:gd name="connsiteY16" fmla="*/ 915641 h 920619"/>
              <a:gd name="connsiteX17" fmla="*/ 0 w 9144000"/>
              <a:gd name="connsiteY17" fmla="*/ 0 h 920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144000" h="920619">
                <a:moveTo>
                  <a:pt x="0" y="0"/>
                </a:moveTo>
                <a:lnTo>
                  <a:pt x="9144000" y="0"/>
                </a:lnTo>
                <a:lnTo>
                  <a:pt x="9144000" y="800893"/>
                </a:lnTo>
                <a:cubicBezTo>
                  <a:pt x="8786114" y="756770"/>
                  <a:pt x="8759272" y="412603"/>
                  <a:pt x="8347703" y="412603"/>
                </a:cubicBezTo>
                <a:cubicBezTo>
                  <a:pt x="7909292" y="412603"/>
                  <a:pt x="7909292" y="805306"/>
                  <a:pt x="7470881" y="805306"/>
                </a:cubicBezTo>
                <a:cubicBezTo>
                  <a:pt x="7027996" y="805306"/>
                  <a:pt x="7027996" y="412603"/>
                  <a:pt x="6589585" y="412603"/>
                </a:cubicBezTo>
                <a:cubicBezTo>
                  <a:pt x="6151174" y="412603"/>
                  <a:pt x="6151174" y="805306"/>
                  <a:pt x="5712763" y="805306"/>
                </a:cubicBezTo>
                <a:cubicBezTo>
                  <a:pt x="5274353" y="805306"/>
                  <a:pt x="5274353" y="412603"/>
                  <a:pt x="4831468" y="412603"/>
                </a:cubicBezTo>
                <a:cubicBezTo>
                  <a:pt x="4393057" y="412603"/>
                  <a:pt x="4393057" y="805306"/>
                  <a:pt x="3954646" y="805306"/>
                </a:cubicBezTo>
                <a:cubicBezTo>
                  <a:pt x="3516235" y="805306"/>
                  <a:pt x="3516235" y="412603"/>
                  <a:pt x="3077824" y="412603"/>
                </a:cubicBezTo>
                <a:cubicBezTo>
                  <a:pt x="2634939" y="412603"/>
                  <a:pt x="2634939" y="805306"/>
                  <a:pt x="2196529" y="805306"/>
                </a:cubicBezTo>
                <a:cubicBezTo>
                  <a:pt x="1758117" y="805306"/>
                  <a:pt x="1758117" y="412603"/>
                  <a:pt x="1319707" y="412603"/>
                </a:cubicBezTo>
                <a:cubicBezTo>
                  <a:pt x="881296" y="412603"/>
                  <a:pt x="881296" y="805306"/>
                  <a:pt x="438411" y="805306"/>
                </a:cubicBezTo>
                <a:cubicBezTo>
                  <a:pt x="246047" y="805306"/>
                  <a:pt x="138681" y="725883"/>
                  <a:pt x="40262" y="642047"/>
                </a:cubicBezTo>
                <a:cubicBezTo>
                  <a:pt x="26842" y="712646"/>
                  <a:pt x="16776" y="784347"/>
                  <a:pt x="10066" y="857152"/>
                </a:cubicBezTo>
                <a:lnTo>
                  <a:pt x="7185" y="920619"/>
                </a:lnTo>
                <a:lnTo>
                  <a:pt x="0" y="915641"/>
                </a:lnTo>
                <a:lnTo>
                  <a:pt x="0" y="0"/>
                </a:lnTo>
                <a:close/>
              </a:path>
            </a:pathLst>
          </a:custGeom>
          <a:solidFill>
            <a:srgbClr val="4089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2" tIns="45706" rIns="91412" bIns="45706" numCol="1" anchor="t" anchorCtr="0" compatLnSpc="1">
            <a:prstTxWarp prst="textNoShape">
              <a:avLst/>
            </a:prstTxWarp>
            <a:noAutofit/>
          </a:bodyPr>
          <a:lstStyle/>
          <a:p>
            <a:pPr marL="0" marR="0" lvl="0" indent="0" algn="l" defTabSz="914103" rtl="0" eaLnBrk="1" fontAlgn="base" latinLnBrk="0" hangingPunct="1">
              <a:lnSpc>
                <a:spcPct val="100000"/>
              </a:lnSpc>
              <a:spcBef>
                <a:spcPct val="0"/>
              </a:spcBef>
              <a:spcAft>
                <a:spcPct val="0"/>
              </a:spcAft>
              <a:buClrTx/>
              <a:buSzTx/>
              <a:buFontTx/>
              <a:buNone/>
              <a:tabLst/>
              <a:defRPr/>
            </a:pPr>
            <a:endParaRPr kumimoji="0" lang="es-CO" sz="1000"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grpSp>
        <p:nvGrpSpPr>
          <p:cNvPr id="5" name="Grupo 4"/>
          <p:cNvGrpSpPr>
            <a:grpSpLocks noChangeAspect="1"/>
          </p:cNvGrpSpPr>
          <p:nvPr userDrawn="1"/>
        </p:nvGrpSpPr>
        <p:grpSpPr>
          <a:xfrm>
            <a:off x="148721" y="274729"/>
            <a:ext cx="1056025" cy="405704"/>
            <a:chOff x="2362200" y="455356"/>
            <a:chExt cx="280988" cy="107950"/>
          </a:xfrm>
        </p:grpSpPr>
        <p:sp>
          <p:nvSpPr>
            <p:cNvPr id="47" name="Freeform 362"/>
            <p:cNvSpPr>
              <a:spLocks/>
            </p:cNvSpPr>
            <p:nvPr userDrawn="1"/>
          </p:nvSpPr>
          <p:spPr bwMode="auto">
            <a:xfrm>
              <a:off x="2565400" y="455356"/>
              <a:ext cx="77788" cy="107950"/>
            </a:xfrm>
            <a:custGeom>
              <a:avLst/>
              <a:gdLst>
                <a:gd name="T0" fmla="*/ 126 w 126"/>
                <a:gd name="T1" fmla="*/ 113 h 175"/>
                <a:gd name="T2" fmla="*/ 63 w 126"/>
                <a:gd name="T3" fmla="*/ 175 h 175"/>
                <a:gd name="T4" fmla="*/ 0 w 126"/>
                <a:gd name="T5" fmla="*/ 113 h 175"/>
                <a:gd name="T6" fmla="*/ 63 w 126"/>
                <a:gd name="T7" fmla="*/ 0 h 175"/>
                <a:gd name="T8" fmla="*/ 63 w 126"/>
                <a:gd name="T9" fmla="*/ 0 h 175"/>
                <a:gd name="T10" fmla="*/ 126 w 126"/>
                <a:gd name="T11" fmla="*/ 113 h 175"/>
              </a:gdLst>
              <a:ahLst/>
              <a:cxnLst>
                <a:cxn ang="0">
                  <a:pos x="T0" y="T1"/>
                </a:cxn>
                <a:cxn ang="0">
                  <a:pos x="T2" y="T3"/>
                </a:cxn>
                <a:cxn ang="0">
                  <a:pos x="T4" y="T5"/>
                </a:cxn>
                <a:cxn ang="0">
                  <a:pos x="T6" y="T7"/>
                </a:cxn>
                <a:cxn ang="0">
                  <a:pos x="T8" y="T9"/>
                </a:cxn>
                <a:cxn ang="0">
                  <a:pos x="T10" y="T11"/>
                </a:cxn>
              </a:cxnLst>
              <a:rect l="0" t="0" r="r" b="b"/>
              <a:pathLst>
                <a:path w="126" h="175">
                  <a:moveTo>
                    <a:pt x="126" y="113"/>
                  </a:moveTo>
                  <a:cubicBezTo>
                    <a:pt x="126" y="147"/>
                    <a:pt x="98" y="175"/>
                    <a:pt x="63" y="175"/>
                  </a:cubicBezTo>
                  <a:cubicBezTo>
                    <a:pt x="29" y="175"/>
                    <a:pt x="0" y="147"/>
                    <a:pt x="0" y="113"/>
                  </a:cubicBezTo>
                  <a:cubicBezTo>
                    <a:pt x="0" y="78"/>
                    <a:pt x="63" y="0"/>
                    <a:pt x="63" y="0"/>
                  </a:cubicBezTo>
                  <a:cubicBezTo>
                    <a:pt x="63" y="0"/>
                    <a:pt x="63" y="0"/>
                    <a:pt x="63" y="0"/>
                  </a:cubicBezTo>
                  <a:cubicBezTo>
                    <a:pt x="65" y="2"/>
                    <a:pt x="126" y="78"/>
                    <a:pt x="126"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103" rtl="0" eaLnBrk="1" fontAlgn="base" latinLnBrk="0" hangingPunct="1">
                <a:lnSpc>
                  <a:spcPct val="100000"/>
                </a:lnSpc>
                <a:spcBef>
                  <a:spcPct val="0"/>
                </a:spcBef>
                <a:spcAft>
                  <a:spcPct val="0"/>
                </a:spcAft>
                <a:buClrTx/>
                <a:buSzTx/>
                <a:buFontTx/>
                <a:buNone/>
                <a:tabLst/>
                <a:defRPr/>
              </a:pPr>
              <a:endParaRPr kumimoji="0" lang="es-CO" sz="1000"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8" name="Freeform 363"/>
            <p:cNvSpPr>
              <a:spLocks/>
            </p:cNvSpPr>
            <p:nvPr userDrawn="1"/>
          </p:nvSpPr>
          <p:spPr bwMode="auto">
            <a:xfrm>
              <a:off x="2463800" y="455356"/>
              <a:ext cx="77788" cy="107950"/>
            </a:xfrm>
            <a:custGeom>
              <a:avLst/>
              <a:gdLst>
                <a:gd name="T0" fmla="*/ 126 w 126"/>
                <a:gd name="T1" fmla="*/ 113 h 175"/>
                <a:gd name="T2" fmla="*/ 63 w 126"/>
                <a:gd name="T3" fmla="*/ 175 h 175"/>
                <a:gd name="T4" fmla="*/ 0 w 126"/>
                <a:gd name="T5" fmla="*/ 113 h 175"/>
                <a:gd name="T6" fmla="*/ 63 w 126"/>
                <a:gd name="T7" fmla="*/ 0 h 175"/>
                <a:gd name="T8" fmla="*/ 63 w 126"/>
                <a:gd name="T9" fmla="*/ 0 h 175"/>
                <a:gd name="T10" fmla="*/ 126 w 126"/>
                <a:gd name="T11" fmla="*/ 113 h 175"/>
              </a:gdLst>
              <a:ahLst/>
              <a:cxnLst>
                <a:cxn ang="0">
                  <a:pos x="T0" y="T1"/>
                </a:cxn>
                <a:cxn ang="0">
                  <a:pos x="T2" y="T3"/>
                </a:cxn>
                <a:cxn ang="0">
                  <a:pos x="T4" y="T5"/>
                </a:cxn>
                <a:cxn ang="0">
                  <a:pos x="T6" y="T7"/>
                </a:cxn>
                <a:cxn ang="0">
                  <a:pos x="T8" y="T9"/>
                </a:cxn>
                <a:cxn ang="0">
                  <a:pos x="T10" y="T11"/>
                </a:cxn>
              </a:cxnLst>
              <a:rect l="0" t="0" r="r" b="b"/>
              <a:pathLst>
                <a:path w="126" h="175">
                  <a:moveTo>
                    <a:pt x="126" y="113"/>
                  </a:moveTo>
                  <a:cubicBezTo>
                    <a:pt x="126" y="147"/>
                    <a:pt x="97" y="175"/>
                    <a:pt x="63" y="175"/>
                  </a:cubicBezTo>
                  <a:cubicBezTo>
                    <a:pt x="28" y="175"/>
                    <a:pt x="0" y="147"/>
                    <a:pt x="0" y="113"/>
                  </a:cubicBezTo>
                  <a:cubicBezTo>
                    <a:pt x="0" y="78"/>
                    <a:pt x="63" y="0"/>
                    <a:pt x="63" y="0"/>
                  </a:cubicBezTo>
                  <a:cubicBezTo>
                    <a:pt x="63" y="0"/>
                    <a:pt x="63" y="0"/>
                    <a:pt x="63" y="0"/>
                  </a:cubicBezTo>
                  <a:cubicBezTo>
                    <a:pt x="64" y="2"/>
                    <a:pt x="126" y="78"/>
                    <a:pt x="126"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103" rtl="0" eaLnBrk="1" fontAlgn="base" latinLnBrk="0" hangingPunct="1">
                <a:lnSpc>
                  <a:spcPct val="100000"/>
                </a:lnSpc>
                <a:spcBef>
                  <a:spcPct val="0"/>
                </a:spcBef>
                <a:spcAft>
                  <a:spcPct val="0"/>
                </a:spcAft>
                <a:buClrTx/>
                <a:buSzTx/>
                <a:buFontTx/>
                <a:buNone/>
                <a:tabLst/>
                <a:defRPr/>
              </a:pPr>
              <a:endParaRPr kumimoji="0" lang="es-CO" sz="1000"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9" name="Freeform 364"/>
            <p:cNvSpPr>
              <a:spLocks/>
            </p:cNvSpPr>
            <p:nvPr userDrawn="1"/>
          </p:nvSpPr>
          <p:spPr bwMode="auto">
            <a:xfrm>
              <a:off x="2362200" y="455356"/>
              <a:ext cx="76200" cy="107950"/>
            </a:xfrm>
            <a:custGeom>
              <a:avLst/>
              <a:gdLst>
                <a:gd name="T0" fmla="*/ 125 w 125"/>
                <a:gd name="T1" fmla="*/ 113 h 175"/>
                <a:gd name="T2" fmla="*/ 62 w 125"/>
                <a:gd name="T3" fmla="*/ 175 h 175"/>
                <a:gd name="T4" fmla="*/ 0 w 125"/>
                <a:gd name="T5" fmla="*/ 113 h 175"/>
                <a:gd name="T6" fmla="*/ 62 w 125"/>
                <a:gd name="T7" fmla="*/ 0 h 175"/>
                <a:gd name="T8" fmla="*/ 62 w 125"/>
                <a:gd name="T9" fmla="*/ 0 h 175"/>
                <a:gd name="T10" fmla="*/ 125 w 125"/>
                <a:gd name="T11" fmla="*/ 113 h 175"/>
              </a:gdLst>
              <a:ahLst/>
              <a:cxnLst>
                <a:cxn ang="0">
                  <a:pos x="T0" y="T1"/>
                </a:cxn>
                <a:cxn ang="0">
                  <a:pos x="T2" y="T3"/>
                </a:cxn>
                <a:cxn ang="0">
                  <a:pos x="T4" y="T5"/>
                </a:cxn>
                <a:cxn ang="0">
                  <a:pos x="T6" y="T7"/>
                </a:cxn>
                <a:cxn ang="0">
                  <a:pos x="T8" y="T9"/>
                </a:cxn>
                <a:cxn ang="0">
                  <a:pos x="T10" y="T11"/>
                </a:cxn>
              </a:cxnLst>
              <a:rect l="0" t="0" r="r" b="b"/>
              <a:pathLst>
                <a:path w="125" h="175">
                  <a:moveTo>
                    <a:pt x="125" y="113"/>
                  </a:moveTo>
                  <a:cubicBezTo>
                    <a:pt x="125" y="147"/>
                    <a:pt x="97" y="175"/>
                    <a:pt x="62" y="175"/>
                  </a:cubicBezTo>
                  <a:cubicBezTo>
                    <a:pt x="28" y="175"/>
                    <a:pt x="0" y="147"/>
                    <a:pt x="0" y="113"/>
                  </a:cubicBezTo>
                  <a:cubicBezTo>
                    <a:pt x="0" y="78"/>
                    <a:pt x="62" y="0"/>
                    <a:pt x="62" y="0"/>
                  </a:cubicBezTo>
                  <a:cubicBezTo>
                    <a:pt x="62" y="0"/>
                    <a:pt x="62" y="0"/>
                    <a:pt x="62" y="0"/>
                  </a:cubicBezTo>
                  <a:cubicBezTo>
                    <a:pt x="64" y="2"/>
                    <a:pt x="125" y="78"/>
                    <a:pt x="125"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103" rtl="0" eaLnBrk="1" fontAlgn="base" latinLnBrk="0" hangingPunct="1">
                <a:lnSpc>
                  <a:spcPct val="100000"/>
                </a:lnSpc>
                <a:spcBef>
                  <a:spcPct val="0"/>
                </a:spcBef>
                <a:spcAft>
                  <a:spcPct val="0"/>
                </a:spcAft>
                <a:buClrTx/>
                <a:buSzTx/>
                <a:buFontTx/>
                <a:buNone/>
                <a:tabLst/>
                <a:defRPr/>
              </a:pPr>
              <a:endParaRPr kumimoji="0" lang="es-CO" sz="1000"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grpSp>
    </p:spTree>
    <p:extLst>
      <p:ext uri="{BB962C8B-B14F-4D97-AF65-F5344CB8AC3E}">
        <p14:creationId xmlns:p14="http://schemas.microsoft.com/office/powerpoint/2010/main" val="3622023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bwMode="auto">
          <a:xfrm>
            <a:off x="8589963" y="4951500"/>
            <a:ext cx="495300"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b="1">
                <a:solidFill>
                  <a:schemeClr val="bg2">
                    <a:lumMod val="50000"/>
                  </a:schemeClr>
                </a:solidFill>
                <a:latin typeface="+mj-lt"/>
                <a:cs typeface="Arial" charset="0"/>
              </a:defRPr>
            </a:lvl1pPr>
          </a:lstStyle>
          <a:p>
            <a:pPr>
              <a:defRPr/>
            </a:pPr>
            <a:fld id="{D0AE95A2-70B1-4974-8E50-975CA7202948}" type="slidenum">
              <a:rPr lang="es-CO" altLang="es-CO" smtClean="0"/>
              <a:pPr>
                <a:defRPr/>
              </a:pPr>
              <a:t>‹Nº›</a:t>
            </a:fld>
            <a:endParaRPr lang="es-CO" altLang="es-CO" dirty="0"/>
          </a:p>
        </p:txBody>
      </p:sp>
      <p:sp>
        <p:nvSpPr>
          <p:cNvPr id="3" name="Freeform 3167"/>
          <p:cNvSpPr>
            <a:spLocks/>
          </p:cNvSpPr>
          <p:nvPr userDrawn="1"/>
        </p:nvSpPr>
        <p:spPr bwMode="auto">
          <a:xfrm rot="10800000">
            <a:off x="0" y="0"/>
            <a:ext cx="1354497" cy="704267"/>
          </a:xfrm>
          <a:custGeom>
            <a:avLst/>
            <a:gdLst>
              <a:gd name="T0" fmla="*/ 583 w 1933"/>
              <a:gd name="T1" fmla="*/ 0 h 1009"/>
              <a:gd name="T2" fmla="*/ 0 w 1933"/>
              <a:gd name="T3" fmla="*/ 1009 h 1009"/>
              <a:gd name="T4" fmla="*/ 1933 w 1933"/>
              <a:gd name="T5" fmla="*/ 1009 h 1009"/>
              <a:gd name="T6" fmla="*/ 1933 w 1933"/>
              <a:gd name="T7" fmla="*/ 16 h 1009"/>
              <a:gd name="T8" fmla="*/ 1923 w 1933"/>
              <a:gd name="T9" fmla="*/ 0 h 1009"/>
              <a:gd name="T10" fmla="*/ 583 w 1933"/>
              <a:gd name="T11" fmla="*/ 0 h 1009"/>
            </a:gdLst>
            <a:ahLst/>
            <a:cxnLst>
              <a:cxn ang="0">
                <a:pos x="T0" y="T1"/>
              </a:cxn>
              <a:cxn ang="0">
                <a:pos x="T2" y="T3"/>
              </a:cxn>
              <a:cxn ang="0">
                <a:pos x="T4" y="T5"/>
              </a:cxn>
              <a:cxn ang="0">
                <a:pos x="T6" y="T7"/>
              </a:cxn>
              <a:cxn ang="0">
                <a:pos x="T8" y="T9"/>
              </a:cxn>
              <a:cxn ang="0">
                <a:pos x="T10" y="T11"/>
              </a:cxn>
            </a:cxnLst>
            <a:rect l="0" t="0" r="r" b="b"/>
            <a:pathLst>
              <a:path w="1933" h="1009">
                <a:moveTo>
                  <a:pt x="583" y="0"/>
                </a:moveTo>
                <a:lnTo>
                  <a:pt x="0" y="1009"/>
                </a:lnTo>
                <a:lnTo>
                  <a:pt x="1933" y="1009"/>
                </a:lnTo>
                <a:lnTo>
                  <a:pt x="1933" y="16"/>
                </a:lnTo>
                <a:lnTo>
                  <a:pt x="1923" y="0"/>
                </a:lnTo>
                <a:lnTo>
                  <a:pt x="583" y="0"/>
                </a:lnTo>
                <a:close/>
              </a:path>
            </a:pathLst>
          </a:custGeom>
          <a:solidFill>
            <a:srgbClr val="3B8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000"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 name="Freeform 3167"/>
          <p:cNvSpPr>
            <a:spLocks/>
          </p:cNvSpPr>
          <p:nvPr userDrawn="1"/>
        </p:nvSpPr>
        <p:spPr bwMode="auto">
          <a:xfrm>
            <a:off x="7789503" y="4429708"/>
            <a:ext cx="1354497" cy="704267"/>
          </a:xfrm>
          <a:custGeom>
            <a:avLst/>
            <a:gdLst>
              <a:gd name="T0" fmla="*/ 583 w 1933"/>
              <a:gd name="T1" fmla="*/ 0 h 1009"/>
              <a:gd name="T2" fmla="*/ 0 w 1933"/>
              <a:gd name="T3" fmla="*/ 1009 h 1009"/>
              <a:gd name="T4" fmla="*/ 1933 w 1933"/>
              <a:gd name="T5" fmla="*/ 1009 h 1009"/>
              <a:gd name="T6" fmla="*/ 1933 w 1933"/>
              <a:gd name="T7" fmla="*/ 16 h 1009"/>
              <a:gd name="T8" fmla="*/ 1923 w 1933"/>
              <a:gd name="T9" fmla="*/ 0 h 1009"/>
              <a:gd name="T10" fmla="*/ 583 w 1933"/>
              <a:gd name="T11" fmla="*/ 0 h 1009"/>
            </a:gdLst>
            <a:ahLst/>
            <a:cxnLst>
              <a:cxn ang="0">
                <a:pos x="T0" y="T1"/>
              </a:cxn>
              <a:cxn ang="0">
                <a:pos x="T2" y="T3"/>
              </a:cxn>
              <a:cxn ang="0">
                <a:pos x="T4" y="T5"/>
              </a:cxn>
              <a:cxn ang="0">
                <a:pos x="T6" y="T7"/>
              </a:cxn>
              <a:cxn ang="0">
                <a:pos x="T8" y="T9"/>
              </a:cxn>
              <a:cxn ang="0">
                <a:pos x="T10" y="T11"/>
              </a:cxn>
            </a:cxnLst>
            <a:rect l="0" t="0" r="r" b="b"/>
            <a:pathLst>
              <a:path w="1933" h="1009">
                <a:moveTo>
                  <a:pt x="583" y="0"/>
                </a:moveTo>
                <a:lnTo>
                  <a:pt x="0" y="1009"/>
                </a:lnTo>
                <a:lnTo>
                  <a:pt x="1933" y="1009"/>
                </a:lnTo>
                <a:lnTo>
                  <a:pt x="1933" y="16"/>
                </a:lnTo>
                <a:lnTo>
                  <a:pt x="1923" y="0"/>
                </a:lnTo>
                <a:lnTo>
                  <a:pt x="583" y="0"/>
                </a:lnTo>
                <a:close/>
              </a:path>
            </a:pathLst>
          </a:custGeom>
          <a:solidFill>
            <a:srgbClr val="27B3E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000"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44975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
        <p:nvSpPr>
          <p:cNvPr id="7" name="Freeform 3167"/>
          <p:cNvSpPr>
            <a:spLocks/>
          </p:cNvSpPr>
          <p:nvPr userDrawn="1"/>
        </p:nvSpPr>
        <p:spPr bwMode="auto">
          <a:xfrm>
            <a:off x="7789503" y="4429708"/>
            <a:ext cx="1354497" cy="704267"/>
          </a:xfrm>
          <a:custGeom>
            <a:avLst/>
            <a:gdLst>
              <a:gd name="T0" fmla="*/ 583 w 1933"/>
              <a:gd name="T1" fmla="*/ 0 h 1009"/>
              <a:gd name="T2" fmla="*/ 0 w 1933"/>
              <a:gd name="T3" fmla="*/ 1009 h 1009"/>
              <a:gd name="T4" fmla="*/ 1933 w 1933"/>
              <a:gd name="T5" fmla="*/ 1009 h 1009"/>
              <a:gd name="T6" fmla="*/ 1933 w 1933"/>
              <a:gd name="T7" fmla="*/ 16 h 1009"/>
              <a:gd name="T8" fmla="*/ 1923 w 1933"/>
              <a:gd name="T9" fmla="*/ 0 h 1009"/>
              <a:gd name="T10" fmla="*/ 583 w 1933"/>
              <a:gd name="T11" fmla="*/ 0 h 1009"/>
            </a:gdLst>
            <a:ahLst/>
            <a:cxnLst>
              <a:cxn ang="0">
                <a:pos x="T0" y="T1"/>
              </a:cxn>
              <a:cxn ang="0">
                <a:pos x="T2" y="T3"/>
              </a:cxn>
              <a:cxn ang="0">
                <a:pos x="T4" y="T5"/>
              </a:cxn>
              <a:cxn ang="0">
                <a:pos x="T6" y="T7"/>
              </a:cxn>
              <a:cxn ang="0">
                <a:pos x="T8" y="T9"/>
              </a:cxn>
              <a:cxn ang="0">
                <a:pos x="T10" y="T11"/>
              </a:cxn>
            </a:cxnLst>
            <a:rect l="0" t="0" r="r" b="b"/>
            <a:pathLst>
              <a:path w="1933" h="1009">
                <a:moveTo>
                  <a:pt x="583" y="0"/>
                </a:moveTo>
                <a:lnTo>
                  <a:pt x="0" y="1009"/>
                </a:lnTo>
                <a:lnTo>
                  <a:pt x="1933" y="1009"/>
                </a:lnTo>
                <a:lnTo>
                  <a:pt x="1933" y="16"/>
                </a:lnTo>
                <a:lnTo>
                  <a:pt x="1923" y="0"/>
                </a:lnTo>
                <a:lnTo>
                  <a:pt x="583" y="0"/>
                </a:lnTo>
                <a:close/>
              </a:path>
            </a:pathLst>
          </a:custGeom>
          <a:solidFill>
            <a:srgbClr val="27B3E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000"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3" name="2 Marcador de contenido"/>
          <p:cNvSpPr>
            <a:spLocks noGrp="1"/>
          </p:cNvSpPr>
          <p:nvPr>
            <p:ph idx="1"/>
          </p:nvPr>
        </p:nvSpPr>
        <p:spPr>
          <a:xfrm>
            <a:off x="457200" y="1239838"/>
            <a:ext cx="8229600" cy="3079750"/>
          </a:xfrm>
          <a:prstGeom prst="rect">
            <a:avLst/>
          </a:prstGeom>
        </p:spPr>
        <p:txBody>
          <a:bodyPr/>
          <a:lstStyle>
            <a:lvl1pPr>
              <a:defRPr>
                <a:latin typeface="+mj-lt"/>
                <a:cs typeface="Calibri" panose="020F0502020204030204" pitchFamily="34" charset="0"/>
              </a:defRPr>
            </a:lvl1pPr>
            <a:lvl2pPr>
              <a:defRPr>
                <a:latin typeface="+mj-lt"/>
                <a:cs typeface="Calibri" panose="020F0502020204030204" pitchFamily="34" charset="0"/>
              </a:defRPr>
            </a:lvl2pPr>
            <a:lvl3pPr>
              <a:defRPr>
                <a:latin typeface="+mj-lt"/>
                <a:cs typeface="Calibri" panose="020F0502020204030204" pitchFamily="34" charset="0"/>
              </a:defRPr>
            </a:lvl3pPr>
            <a:lvl4pPr>
              <a:defRPr>
                <a:latin typeface="+mj-lt"/>
                <a:cs typeface="Calibri" panose="020F0502020204030204" pitchFamily="34" charset="0"/>
              </a:defRPr>
            </a:lvl4pPr>
            <a:lvl5pPr>
              <a:defRPr>
                <a:latin typeface="+mj-lt"/>
                <a:cs typeface="Calibri" panose="020F0502020204030204" pitchFamily="34" charset="0"/>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8" name="Rectangle 6"/>
          <p:cNvSpPr>
            <a:spLocks noGrp="1" noChangeArrowheads="1"/>
          </p:cNvSpPr>
          <p:nvPr>
            <p:ph type="sldNum" sz="quarter" idx="4"/>
          </p:nvPr>
        </p:nvSpPr>
        <p:spPr bwMode="auto">
          <a:xfrm>
            <a:off x="8208645" y="4908550"/>
            <a:ext cx="866775"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700" b="1">
                <a:solidFill>
                  <a:schemeClr val="bg2">
                    <a:lumMod val="50000"/>
                  </a:schemeClr>
                </a:solidFill>
                <a:latin typeface="+mj-lt"/>
                <a:cs typeface="Calibri" panose="020F0502020204030204" pitchFamily="34" charset="0"/>
              </a:defRPr>
            </a:lvl1pPr>
          </a:lstStyle>
          <a:p>
            <a:pPr>
              <a:defRPr/>
            </a:pPr>
            <a:fld id="{D0AE95A2-70B1-4974-8E50-975CA7202948}" type="slidenum">
              <a:rPr lang="es-CO" altLang="es-CO" smtClean="0"/>
              <a:pPr>
                <a:defRPr/>
              </a:pPr>
              <a:t>‹Nº›</a:t>
            </a:fld>
            <a:endParaRPr lang="es-CO" altLang="es-CO"/>
          </a:p>
        </p:txBody>
      </p:sp>
      <p:sp>
        <p:nvSpPr>
          <p:cNvPr id="6" name="Rectangle 2"/>
          <p:cNvSpPr>
            <a:spLocks noGrp="1" noChangeArrowheads="1"/>
          </p:cNvSpPr>
          <p:nvPr>
            <p:ph type="title"/>
          </p:nvPr>
        </p:nvSpPr>
        <p:spPr bwMode="auto">
          <a:xfrm>
            <a:off x="1758950" y="64453"/>
            <a:ext cx="645541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CO" altLang="es-CO" dirty="0"/>
              <a:t>Haga clic para cambiar el estilo de título	</a:t>
            </a:r>
          </a:p>
        </p:txBody>
      </p:sp>
      <p:sp>
        <p:nvSpPr>
          <p:cNvPr id="5" name="Freeform 3167"/>
          <p:cNvSpPr>
            <a:spLocks/>
          </p:cNvSpPr>
          <p:nvPr userDrawn="1"/>
        </p:nvSpPr>
        <p:spPr bwMode="auto">
          <a:xfrm rot="10800000">
            <a:off x="0" y="0"/>
            <a:ext cx="1354497" cy="704267"/>
          </a:xfrm>
          <a:custGeom>
            <a:avLst/>
            <a:gdLst>
              <a:gd name="T0" fmla="*/ 583 w 1933"/>
              <a:gd name="T1" fmla="*/ 0 h 1009"/>
              <a:gd name="T2" fmla="*/ 0 w 1933"/>
              <a:gd name="T3" fmla="*/ 1009 h 1009"/>
              <a:gd name="T4" fmla="*/ 1933 w 1933"/>
              <a:gd name="T5" fmla="*/ 1009 h 1009"/>
              <a:gd name="T6" fmla="*/ 1933 w 1933"/>
              <a:gd name="T7" fmla="*/ 16 h 1009"/>
              <a:gd name="T8" fmla="*/ 1923 w 1933"/>
              <a:gd name="T9" fmla="*/ 0 h 1009"/>
              <a:gd name="T10" fmla="*/ 583 w 1933"/>
              <a:gd name="T11" fmla="*/ 0 h 1009"/>
            </a:gdLst>
            <a:ahLst/>
            <a:cxnLst>
              <a:cxn ang="0">
                <a:pos x="T0" y="T1"/>
              </a:cxn>
              <a:cxn ang="0">
                <a:pos x="T2" y="T3"/>
              </a:cxn>
              <a:cxn ang="0">
                <a:pos x="T4" y="T5"/>
              </a:cxn>
              <a:cxn ang="0">
                <a:pos x="T6" y="T7"/>
              </a:cxn>
              <a:cxn ang="0">
                <a:pos x="T8" y="T9"/>
              </a:cxn>
              <a:cxn ang="0">
                <a:pos x="T10" y="T11"/>
              </a:cxn>
            </a:cxnLst>
            <a:rect l="0" t="0" r="r" b="b"/>
            <a:pathLst>
              <a:path w="1933" h="1009">
                <a:moveTo>
                  <a:pt x="583" y="0"/>
                </a:moveTo>
                <a:lnTo>
                  <a:pt x="0" y="1009"/>
                </a:lnTo>
                <a:lnTo>
                  <a:pt x="1933" y="1009"/>
                </a:lnTo>
                <a:lnTo>
                  <a:pt x="1933" y="16"/>
                </a:lnTo>
                <a:lnTo>
                  <a:pt x="1923" y="0"/>
                </a:lnTo>
                <a:lnTo>
                  <a:pt x="583" y="0"/>
                </a:lnTo>
                <a:close/>
              </a:path>
            </a:pathLst>
          </a:custGeom>
          <a:solidFill>
            <a:srgbClr val="3B8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000"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4124776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ítulo y objetos">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bwMode="auto">
          <a:xfrm>
            <a:off x="8589963" y="4951500"/>
            <a:ext cx="495300"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b="1">
                <a:solidFill>
                  <a:schemeClr val="bg2">
                    <a:lumMod val="50000"/>
                  </a:schemeClr>
                </a:solidFill>
                <a:latin typeface="+mj-lt"/>
                <a:cs typeface="Arial" charset="0"/>
              </a:defRPr>
            </a:lvl1pPr>
          </a:lstStyle>
          <a:p>
            <a:pPr>
              <a:defRPr/>
            </a:pPr>
            <a:fld id="{D0AE95A2-70B1-4974-8E50-975CA7202948}" type="slidenum">
              <a:rPr lang="es-CO" altLang="es-CO" smtClean="0"/>
              <a:pPr>
                <a:defRPr/>
              </a:pPr>
              <a:t>‹Nº›</a:t>
            </a:fld>
            <a:endParaRPr lang="es-CO" altLang="es-CO" dirty="0"/>
          </a:p>
        </p:txBody>
      </p:sp>
      <p:sp>
        <p:nvSpPr>
          <p:cNvPr id="335" name="Freeform 2464"/>
          <p:cNvSpPr>
            <a:spLocks/>
          </p:cNvSpPr>
          <p:nvPr userDrawn="1"/>
        </p:nvSpPr>
        <p:spPr bwMode="auto">
          <a:xfrm>
            <a:off x="2565350" y="3274900"/>
            <a:ext cx="1589751" cy="704514"/>
          </a:xfrm>
          <a:custGeom>
            <a:avLst/>
            <a:gdLst>
              <a:gd name="T0" fmla="*/ 1148 w 2666"/>
              <a:gd name="T1" fmla="*/ 1116 h 1185"/>
              <a:gd name="T2" fmla="*/ 2043 w 2666"/>
              <a:gd name="T3" fmla="*/ 748 h 1185"/>
              <a:gd name="T4" fmla="*/ 2666 w 2666"/>
              <a:gd name="T5" fmla="*/ 16 h 1185"/>
              <a:gd name="T6" fmla="*/ 1457 w 2666"/>
              <a:gd name="T7" fmla="*/ 92 h 1185"/>
              <a:gd name="T8" fmla="*/ 662 w 2666"/>
              <a:gd name="T9" fmla="*/ 464 h 1185"/>
              <a:gd name="T10" fmla="*/ 73 w 2666"/>
              <a:gd name="T11" fmla="*/ 946 h 1185"/>
              <a:gd name="T12" fmla="*/ 24 w 2666"/>
              <a:gd name="T13" fmla="*/ 1088 h 1185"/>
              <a:gd name="T14" fmla="*/ 197 w 2666"/>
              <a:gd name="T15" fmla="*/ 1148 h 1185"/>
              <a:gd name="T16" fmla="*/ 645 w 2666"/>
              <a:gd name="T17" fmla="*/ 1180 h 1185"/>
              <a:gd name="T18" fmla="*/ 1148 w 2666"/>
              <a:gd name="T19" fmla="*/ 1116 h 1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66" h="1185">
                <a:moveTo>
                  <a:pt x="1148" y="1116"/>
                </a:moveTo>
                <a:cubicBezTo>
                  <a:pt x="1465" y="1047"/>
                  <a:pt x="1775" y="930"/>
                  <a:pt x="2043" y="748"/>
                </a:cubicBezTo>
                <a:cubicBezTo>
                  <a:pt x="2312" y="565"/>
                  <a:pt x="2538" y="314"/>
                  <a:pt x="2666" y="16"/>
                </a:cubicBezTo>
                <a:cubicBezTo>
                  <a:pt x="2266" y="81"/>
                  <a:pt x="1851" y="0"/>
                  <a:pt x="1457" y="92"/>
                </a:cubicBezTo>
                <a:cubicBezTo>
                  <a:pt x="1171" y="159"/>
                  <a:pt x="914" y="313"/>
                  <a:pt x="662" y="464"/>
                </a:cubicBezTo>
                <a:cubicBezTo>
                  <a:pt x="446" y="594"/>
                  <a:pt x="218" y="733"/>
                  <a:pt x="73" y="946"/>
                </a:cubicBezTo>
                <a:cubicBezTo>
                  <a:pt x="48" y="982"/>
                  <a:pt x="0" y="1042"/>
                  <a:pt x="24" y="1088"/>
                </a:cubicBezTo>
                <a:cubicBezTo>
                  <a:pt x="49" y="1136"/>
                  <a:pt x="150" y="1139"/>
                  <a:pt x="197" y="1148"/>
                </a:cubicBezTo>
                <a:cubicBezTo>
                  <a:pt x="344" y="1176"/>
                  <a:pt x="495" y="1185"/>
                  <a:pt x="645" y="1180"/>
                </a:cubicBezTo>
                <a:cubicBezTo>
                  <a:pt x="814" y="1175"/>
                  <a:pt x="982" y="1152"/>
                  <a:pt x="1148" y="1116"/>
                </a:cubicBezTo>
                <a:close/>
              </a:path>
            </a:pathLst>
          </a:custGeom>
          <a:solidFill>
            <a:srgbClr val="61DC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336" name="Freeform 2466"/>
          <p:cNvSpPr>
            <a:spLocks/>
          </p:cNvSpPr>
          <p:nvPr userDrawn="1"/>
        </p:nvSpPr>
        <p:spPr bwMode="auto">
          <a:xfrm>
            <a:off x="2579133" y="2865976"/>
            <a:ext cx="1350829" cy="1067492"/>
          </a:xfrm>
          <a:custGeom>
            <a:avLst/>
            <a:gdLst>
              <a:gd name="T0" fmla="*/ 240 w 2267"/>
              <a:gd name="T1" fmla="*/ 1066 h 1800"/>
              <a:gd name="T2" fmla="*/ 961 w 2267"/>
              <a:gd name="T3" fmla="*/ 200 h 1800"/>
              <a:gd name="T4" fmla="*/ 1785 w 2267"/>
              <a:gd name="T5" fmla="*/ 46 h 1800"/>
              <a:gd name="T6" fmla="*/ 2267 w 2267"/>
              <a:gd name="T7" fmla="*/ 311 h 1800"/>
              <a:gd name="T8" fmla="*/ 1609 w 2267"/>
              <a:gd name="T9" fmla="*/ 646 h 1800"/>
              <a:gd name="T10" fmla="*/ 1421 w 2267"/>
              <a:gd name="T11" fmla="*/ 529 h 1800"/>
              <a:gd name="T12" fmla="*/ 1398 w 2267"/>
              <a:gd name="T13" fmla="*/ 724 h 1800"/>
              <a:gd name="T14" fmla="*/ 1383 w 2267"/>
              <a:gd name="T15" fmla="*/ 776 h 1800"/>
              <a:gd name="T16" fmla="*/ 1338 w 2267"/>
              <a:gd name="T17" fmla="*/ 810 h 1800"/>
              <a:gd name="T18" fmla="*/ 215 w 2267"/>
              <a:gd name="T19" fmla="*/ 1717 h 1800"/>
              <a:gd name="T20" fmla="*/ 40 w 2267"/>
              <a:gd name="T21" fmla="*/ 1743 h 1800"/>
              <a:gd name="T22" fmla="*/ 53 w 2267"/>
              <a:gd name="T23" fmla="*/ 1533 h 1800"/>
              <a:gd name="T24" fmla="*/ 240 w 2267"/>
              <a:gd name="T25" fmla="*/ 1066 h 1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7" h="1800">
                <a:moveTo>
                  <a:pt x="240" y="1066"/>
                </a:moveTo>
                <a:cubicBezTo>
                  <a:pt x="413" y="727"/>
                  <a:pt x="633" y="393"/>
                  <a:pt x="961" y="200"/>
                </a:cubicBezTo>
                <a:cubicBezTo>
                  <a:pt x="1207" y="55"/>
                  <a:pt x="1504" y="0"/>
                  <a:pt x="1785" y="46"/>
                </a:cubicBezTo>
                <a:cubicBezTo>
                  <a:pt x="1971" y="77"/>
                  <a:pt x="2158" y="158"/>
                  <a:pt x="2267" y="311"/>
                </a:cubicBezTo>
                <a:cubicBezTo>
                  <a:pt x="2013" y="319"/>
                  <a:pt x="1765" y="445"/>
                  <a:pt x="1609" y="646"/>
                </a:cubicBezTo>
                <a:cubicBezTo>
                  <a:pt x="1548" y="603"/>
                  <a:pt x="1486" y="564"/>
                  <a:pt x="1421" y="529"/>
                </a:cubicBezTo>
                <a:cubicBezTo>
                  <a:pt x="1413" y="594"/>
                  <a:pt x="1406" y="659"/>
                  <a:pt x="1398" y="724"/>
                </a:cubicBezTo>
                <a:cubicBezTo>
                  <a:pt x="1396" y="742"/>
                  <a:pt x="1393" y="761"/>
                  <a:pt x="1383" y="776"/>
                </a:cubicBezTo>
                <a:cubicBezTo>
                  <a:pt x="1372" y="792"/>
                  <a:pt x="1355" y="801"/>
                  <a:pt x="1338" y="810"/>
                </a:cubicBezTo>
                <a:cubicBezTo>
                  <a:pt x="913" y="1038"/>
                  <a:pt x="626" y="1465"/>
                  <a:pt x="215" y="1717"/>
                </a:cubicBezTo>
                <a:cubicBezTo>
                  <a:pt x="169" y="1745"/>
                  <a:pt x="86" y="1800"/>
                  <a:pt x="40" y="1743"/>
                </a:cubicBezTo>
                <a:cubicBezTo>
                  <a:pt x="0" y="1692"/>
                  <a:pt x="39" y="1587"/>
                  <a:pt x="53" y="1533"/>
                </a:cubicBezTo>
                <a:cubicBezTo>
                  <a:pt x="94" y="1369"/>
                  <a:pt x="164" y="1215"/>
                  <a:pt x="240" y="1066"/>
                </a:cubicBezTo>
                <a:close/>
              </a:path>
            </a:pathLst>
          </a:custGeom>
          <a:solidFill>
            <a:srgbClr val="61DC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337" name="Freeform 2467"/>
          <p:cNvSpPr>
            <a:spLocks/>
          </p:cNvSpPr>
          <p:nvPr userDrawn="1"/>
        </p:nvSpPr>
        <p:spPr bwMode="auto">
          <a:xfrm>
            <a:off x="2615891" y="2911922"/>
            <a:ext cx="1317134" cy="1012356"/>
          </a:xfrm>
          <a:custGeom>
            <a:avLst/>
            <a:gdLst>
              <a:gd name="T0" fmla="*/ 20 w 2209"/>
              <a:gd name="T1" fmla="*/ 1706 h 1706"/>
              <a:gd name="T2" fmla="*/ 13 w 2209"/>
              <a:gd name="T3" fmla="*/ 1704 h 1706"/>
              <a:gd name="T4" fmla="*/ 4 w 2209"/>
              <a:gd name="T5" fmla="*/ 1681 h 1706"/>
              <a:gd name="T6" fmla="*/ 591 w 2209"/>
              <a:gd name="T7" fmla="*/ 755 h 1706"/>
              <a:gd name="T8" fmla="*/ 2195 w 2209"/>
              <a:gd name="T9" fmla="*/ 211 h 1706"/>
              <a:gd name="T10" fmla="*/ 2205 w 2209"/>
              <a:gd name="T11" fmla="*/ 234 h 1706"/>
              <a:gd name="T12" fmla="*/ 2182 w 2209"/>
              <a:gd name="T13" fmla="*/ 244 h 1706"/>
              <a:gd name="T14" fmla="*/ 618 w 2209"/>
              <a:gd name="T15" fmla="*/ 778 h 1706"/>
              <a:gd name="T16" fmla="*/ 36 w 2209"/>
              <a:gd name="T17" fmla="*/ 1695 h 1706"/>
              <a:gd name="T18" fmla="*/ 20 w 2209"/>
              <a:gd name="T19"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9" h="1706">
                <a:moveTo>
                  <a:pt x="20" y="1706"/>
                </a:moveTo>
                <a:cubicBezTo>
                  <a:pt x="18" y="1706"/>
                  <a:pt x="16" y="1705"/>
                  <a:pt x="13" y="1704"/>
                </a:cubicBezTo>
                <a:cubicBezTo>
                  <a:pt x="4" y="1700"/>
                  <a:pt x="0" y="1690"/>
                  <a:pt x="4" y="1681"/>
                </a:cubicBezTo>
                <a:cubicBezTo>
                  <a:pt x="6" y="1676"/>
                  <a:pt x="218" y="1181"/>
                  <a:pt x="591" y="755"/>
                </a:cubicBezTo>
                <a:cubicBezTo>
                  <a:pt x="1088" y="188"/>
                  <a:pt x="1642" y="0"/>
                  <a:pt x="2195" y="211"/>
                </a:cubicBezTo>
                <a:cubicBezTo>
                  <a:pt x="2204" y="215"/>
                  <a:pt x="2209" y="225"/>
                  <a:pt x="2205" y="234"/>
                </a:cubicBezTo>
                <a:cubicBezTo>
                  <a:pt x="2202" y="243"/>
                  <a:pt x="2191" y="247"/>
                  <a:pt x="2182" y="244"/>
                </a:cubicBezTo>
                <a:cubicBezTo>
                  <a:pt x="1637" y="36"/>
                  <a:pt x="1111" y="216"/>
                  <a:pt x="618" y="778"/>
                </a:cubicBezTo>
                <a:cubicBezTo>
                  <a:pt x="249" y="1200"/>
                  <a:pt x="38" y="1690"/>
                  <a:pt x="36" y="1695"/>
                </a:cubicBezTo>
                <a:cubicBezTo>
                  <a:pt x="34" y="1702"/>
                  <a:pt x="27" y="1706"/>
                  <a:pt x="20" y="170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338" name="Freeform 2468"/>
          <p:cNvSpPr>
            <a:spLocks/>
          </p:cNvSpPr>
          <p:nvPr userDrawn="1"/>
        </p:nvSpPr>
        <p:spPr bwMode="auto">
          <a:xfrm>
            <a:off x="2470394" y="2210472"/>
            <a:ext cx="1035329" cy="1742906"/>
          </a:xfrm>
          <a:custGeom>
            <a:avLst/>
            <a:gdLst>
              <a:gd name="T0" fmla="*/ 41 w 1737"/>
              <a:gd name="T1" fmla="*/ 2414 h 2936"/>
              <a:gd name="T2" fmla="*/ 436 w 1737"/>
              <a:gd name="T3" fmla="*/ 633 h 2936"/>
              <a:gd name="T4" fmla="*/ 585 w 1737"/>
              <a:gd name="T5" fmla="*/ 446 h 2936"/>
              <a:gd name="T6" fmla="*/ 917 w 1737"/>
              <a:gd name="T7" fmla="*/ 387 h 2936"/>
              <a:gd name="T8" fmla="*/ 879 w 1737"/>
              <a:gd name="T9" fmla="*/ 241 h 2936"/>
              <a:gd name="T10" fmla="*/ 933 w 1737"/>
              <a:gd name="T11" fmla="*/ 187 h 2936"/>
              <a:gd name="T12" fmla="*/ 1691 w 1737"/>
              <a:gd name="T13" fmla="*/ 0 h 2936"/>
              <a:gd name="T14" fmla="*/ 1724 w 1737"/>
              <a:gd name="T15" fmla="*/ 8 h 2936"/>
              <a:gd name="T16" fmla="*/ 1737 w 1737"/>
              <a:gd name="T17" fmla="*/ 52 h 2936"/>
              <a:gd name="T18" fmla="*/ 1609 w 1737"/>
              <a:gd name="T19" fmla="*/ 1022 h 2936"/>
              <a:gd name="T20" fmla="*/ 1393 w 1737"/>
              <a:gd name="T21" fmla="*/ 940 h 2936"/>
              <a:gd name="T22" fmla="*/ 1206 w 1737"/>
              <a:gd name="T23" fmla="*/ 1048 h 2936"/>
              <a:gd name="T24" fmla="*/ 1239 w 1737"/>
              <a:gd name="T25" fmla="*/ 1239 h 2936"/>
              <a:gd name="T26" fmla="*/ 1293 w 1737"/>
              <a:gd name="T27" fmla="*/ 1525 h 2936"/>
              <a:gd name="T28" fmla="*/ 1163 w 1737"/>
              <a:gd name="T29" fmla="*/ 1906 h 2936"/>
              <a:gd name="T30" fmla="*/ 853 w 1737"/>
              <a:gd name="T31" fmla="*/ 2398 h 2936"/>
              <a:gd name="T32" fmla="*/ 549 w 1737"/>
              <a:gd name="T33" fmla="*/ 2732 h 2936"/>
              <a:gd name="T34" fmla="*/ 158 w 1737"/>
              <a:gd name="T35" fmla="*/ 2870 h 2936"/>
              <a:gd name="T36" fmla="*/ 41 w 1737"/>
              <a:gd name="T37" fmla="*/ 2414 h 2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37" h="2936">
                <a:moveTo>
                  <a:pt x="41" y="2414"/>
                </a:moveTo>
                <a:cubicBezTo>
                  <a:pt x="0" y="1799"/>
                  <a:pt x="139" y="1173"/>
                  <a:pt x="436" y="633"/>
                </a:cubicBezTo>
                <a:cubicBezTo>
                  <a:pt x="475" y="562"/>
                  <a:pt x="518" y="491"/>
                  <a:pt x="585" y="446"/>
                </a:cubicBezTo>
                <a:cubicBezTo>
                  <a:pt x="680" y="382"/>
                  <a:pt x="803" y="384"/>
                  <a:pt x="917" y="387"/>
                </a:cubicBezTo>
                <a:cubicBezTo>
                  <a:pt x="951" y="346"/>
                  <a:pt x="869" y="293"/>
                  <a:pt x="879" y="241"/>
                </a:cubicBezTo>
                <a:cubicBezTo>
                  <a:pt x="883" y="215"/>
                  <a:pt x="909" y="199"/>
                  <a:pt x="933" y="187"/>
                </a:cubicBezTo>
                <a:cubicBezTo>
                  <a:pt x="1166" y="67"/>
                  <a:pt x="1429" y="2"/>
                  <a:pt x="1691" y="0"/>
                </a:cubicBezTo>
                <a:cubicBezTo>
                  <a:pt x="1703" y="0"/>
                  <a:pt x="1715" y="0"/>
                  <a:pt x="1724" y="8"/>
                </a:cubicBezTo>
                <a:cubicBezTo>
                  <a:pt x="1737" y="17"/>
                  <a:pt x="1737" y="36"/>
                  <a:pt x="1737" y="52"/>
                </a:cubicBezTo>
                <a:cubicBezTo>
                  <a:pt x="1727" y="379"/>
                  <a:pt x="1716" y="712"/>
                  <a:pt x="1609" y="1022"/>
                </a:cubicBezTo>
                <a:cubicBezTo>
                  <a:pt x="1541" y="984"/>
                  <a:pt x="1470" y="945"/>
                  <a:pt x="1393" y="940"/>
                </a:cubicBezTo>
                <a:cubicBezTo>
                  <a:pt x="1315" y="935"/>
                  <a:pt x="1229" y="974"/>
                  <a:pt x="1206" y="1048"/>
                </a:cubicBezTo>
                <a:cubicBezTo>
                  <a:pt x="1186" y="1111"/>
                  <a:pt x="1215" y="1178"/>
                  <a:pt x="1239" y="1239"/>
                </a:cubicBezTo>
                <a:cubicBezTo>
                  <a:pt x="1274" y="1331"/>
                  <a:pt x="1298" y="1427"/>
                  <a:pt x="1293" y="1525"/>
                </a:cubicBezTo>
                <a:cubicBezTo>
                  <a:pt x="1287" y="1660"/>
                  <a:pt x="1227" y="1787"/>
                  <a:pt x="1163" y="1906"/>
                </a:cubicBezTo>
                <a:cubicBezTo>
                  <a:pt x="1071" y="2076"/>
                  <a:pt x="967" y="2241"/>
                  <a:pt x="853" y="2398"/>
                </a:cubicBezTo>
                <a:cubicBezTo>
                  <a:pt x="765" y="2520"/>
                  <a:pt x="669" y="2640"/>
                  <a:pt x="549" y="2732"/>
                </a:cubicBezTo>
                <a:cubicBezTo>
                  <a:pt x="473" y="2790"/>
                  <a:pt x="256" y="2936"/>
                  <a:pt x="158" y="2870"/>
                </a:cubicBezTo>
                <a:cubicBezTo>
                  <a:pt x="54" y="2800"/>
                  <a:pt x="48" y="2523"/>
                  <a:pt x="41" y="2414"/>
                </a:cubicBezTo>
                <a:close/>
              </a:path>
            </a:pathLst>
          </a:custGeom>
          <a:solidFill>
            <a:srgbClr val="61DC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339" name="Freeform 2469"/>
          <p:cNvSpPr>
            <a:spLocks/>
          </p:cNvSpPr>
          <p:nvPr userDrawn="1"/>
        </p:nvSpPr>
        <p:spPr bwMode="auto">
          <a:xfrm>
            <a:off x="2543908" y="2208940"/>
            <a:ext cx="961814" cy="1722996"/>
          </a:xfrm>
          <a:custGeom>
            <a:avLst/>
            <a:gdLst>
              <a:gd name="T0" fmla="*/ 37 w 1613"/>
              <a:gd name="T1" fmla="*/ 2902 h 2902"/>
              <a:gd name="T2" fmla="*/ 19 w 1613"/>
              <a:gd name="T3" fmla="*/ 2885 h 2902"/>
              <a:gd name="T4" fmla="*/ 1582 w 1613"/>
              <a:gd name="T5" fmla="*/ 6 h 2902"/>
              <a:gd name="T6" fmla="*/ 1607 w 1613"/>
              <a:gd name="T7" fmla="*/ 8 h 2902"/>
              <a:gd name="T8" fmla="*/ 1605 w 1613"/>
              <a:gd name="T9" fmla="*/ 33 h 2902"/>
              <a:gd name="T10" fmla="*/ 54 w 1613"/>
              <a:gd name="T11" fmla="*/ 2885 h 2902"/>
              <a:gd name="T12" fmla="*/ 37 w 1613"/>
              <a:gd name="T13" fmla="*/ 2902 h 2902"/>
            </a:gdLst>
            <a:ahLst/>
            <a:cxnLst>
              <a:cxn ang="0">
                <a:pos x="T0" y="T1"/>
              </a:cxn>
              <a:cxn ang="0">
                <a:pos x="T2" y="T3"/>
              </a:cxn>
              <a:cxn ang="0">
                <a:pos x="T4" y="T5"/>
              </a:cxn>
              <a:cxn ang="0">
                <a:pos x="T6" y="T7"/>
              </a:cxn>
              <a:cxn ang="0">
                <a:pos x="T8" y="T9"/>
              </a:cxn>
              <a:cxn ang="0">
                <a:pos x="T10" y="T11"/>
              </a:cxn>
              <a:cxn ang="0">
                <a:pos x="T12" y="T13"/>
              </a:cxn>
            </a:cxnLst>
            <a:rect l="0" t="0" r="r" b="b"/>
            <a:pathLst>
              <a:path w="1613" h="2902">
                <a:moveTo>
                  <a:pt x="37" y="2902"/>
                </a:moveTo>
                <a:cubicBezTo>
                  <a:pt x="27" y="2902"/>
                  <a:pt x="19" y="2895"/>
                  <a:pt x="19" y="2885"/>
                </a:cubicBezTo>
                <a:cubicBezTo>
                  <a:pt x="0" y="1366"/>
                  <a:pt x="1567" y="20"/>
                  <a:pt x="1582" y="6"/>
                </a:cubicBezTo>
                <a:cubicBezTo>
                  <a:pt x="1590" y="0"/>
                  <a:pt x="1601" y="1"/>
                  <a:pt x="1607" y="8"/>
                </a:cubicBezTo>
                <a:cubicBezTo>
                  <a:pt x="1613" y="16"/>
                  <a:pt x="1613" y="27"/>
                  <a:pt x="1605" y="33"/>
                </a:cubicBezTo>
                <a:cubicBezTo>
                  <a:pt x="1589" y="46"/>
                  <a:pt x="36" y="1382"/>
                  <a:pt x="54" y="2885"/>
                </a:cubicBezTo>
                <a:cubicBezTo>
                  <a:pt x="54" y="2894"/>
                  <a:pt x="47" y="2902"/>
                  <a:pt x="37" y="29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340" name="Freeform 2470"/>
          <p:cNvSpPr>
            <a:spLocks noEditPoints="1"/>
          </p:cNvSpPr>
          <p:nvPr userDrawn="1"/>
        </p:nvSpPr>
        <p:spPr bwMode="auto">
          <a:xfrm>
            <a:off x="2199309" y="2726605"/>
            <a:ext cx="1651013" cy="1540741"/>
          </a:xfrm>
          <a:custGeom>
            <a:avLst/>
            <a:gdLst>
              <a:gd name="T0" fmla="*/ 1137 w 2771"/>
              <a:gd name="T1" fmla="*/ 1024 h 2595"/>
              <a:gd name="T2" fmla="*/ 1007 w 2771"/>
              <a:gd name="T3" fmla="*/ 1026 h 2595"/>
              <a:gd name="T4" fmla="*/ 666 w 2771"/>
              <a:gd name="T5" fmla="*/ 1171 h 2595"/>
              <a:gd name="T6" fmla="*/ 615 w 2771"/>
              <a:gd name="T7" fmla="*/ 1281 h 2595"/>
              <a:gd name="T8" fmla="*/ 666 w 2771"/>
              <a:gd name="T9" fmla="*/ 1171 h 2595"/>
              <a:gd name="T10" fmla="*/ 2073 w 2771"/>
              <a:gd name="T11" fmla="*/ 1052 h 2595"/>
              <a:gd name="T12" fmla="*/ 2248 w 2771"/>
              <a:gd name="T13" fmla="*/ 1132 h 2595"/>
              <a:gd name="T14" fmla="*/ 1574 w 2771"/>
              <a:gd name="T15" fmla="*/ 1535 h 2595"/>
              <a:gd name="T16" fmla="*/ 1504 w 2771"/>
              <a:gd name="T17" fmla="*/ 1686 h 2595"/>
              <a:gd name="T18" fmla="*/ 1574 w 2771"/>
              <a:gd name="T19" fmla="*/ 1535 h 2595"/>
              <a:gd name="T20" fmla="*/ 1121 w 2771"/>
              <a:gd name="T21" fmla="*/ 1994 h 2595"/>
              <a:gd name="T22" fmla="*/ 1031 w 2771"/>
              <a:gd name="T23" fmla="*/ 1976 h 2595"/>
              <a:gd name="T24" fmla="*/ 1700 w 2771"/>
              <a:gd name="T25" fmla="*/ 825 h 2595"/>
              <a:gd name="T26" fmla="*/ 1826 w 2771"/>
              <a:gd name="T27" fmla="*/ 499 h 2595"/>
              <a:gd name="T28" fmla="*/ 1700 w 2771"/>
              <a:gd name="T29" fmla="*/ 825 h 2595"/>
              <a:gd name="T30" fmla="*/ 875 w 2771"/>
              <a:gd name="T31" fmla="*/ 417 h 2595"/>
              <a:gd name="T32" fmla="*/ 878 w 2771"/>
              <a:gd name="T33" fmla="*/ 933 h 2595"/>
              <a:gd name="T34" fmla="*/ 692 w 2771"/>
              <a:gd name="T35" fmla="*/ 734 h 2595"/>
              <a:gd name="T36" fmla="*/ 356 w 2771"/>
              <a:gd name="T37" fmla="*/ 806 h 2595"/>
              <a:gd name="T38" fmla="*/ 531 w 2771"/>
              <a:gd name="T39" fmla="*/ 1504 h 2595"/>
              <a:gd name="T40" fmla="*/ 864 w 2771"/>
              <a:gd name="T41" fmla="*/ 2041 h 2595"/>
              <a:gd name="T42" fmla="*/ 1624 w 2771"/>
              <a:gd name="T43" fmla="*/ 2268 h 2595"/>
              <a:gd name="T44" fmla="*/ 1650 w 2771"/>
              <a:gd name="T45" fmla="*/ 2104 h 2595"/>
              <a:gd name="T46" fmla="*/ 1492 w 2771"/>
              <a:gd name="T47" fmla="*/ 1824 h 2595"/>
              <a:gd name="T48" fmla="*/ 1956 w 2771"/>
              <a:gd name="T49" fmla="*/ 2019 h 2595"/>
              <a:gd name="T50" fmla="*/ 2141 w 2771"/>
              <a:gd name="T51" fmla="*/ 1810 h 2595"/>
              <a:gd name="T52" fmla="*/ 1652 w 2771"/>
              <a:gd name="T53" fmla="*/ 1393 h 2595"/>
              <a:gd name="T54" fmla="*/ 1882 w 2771"/>
              <a:gd name="T55" fmla="*/ 1346 h 2595"/>
              <a:gd name="T56" fmla="*/ 2146 w 2771"/>
              <a:gd name="T57" fmla="*/ 1409 h 2595"/>
              <a:gd name="T58" fmla="*/ 2610 w 2771"/>
              <a:gd name="T59" fmla="*/ 1114 h 2595"/>
              <a:gd name="T60" fmla="*/ 2267 w 2771"/>
              <a:gd name="T61" fmla="*/ 928 h 2595"/>
              <a:gd name="T62" fmla="*/ 2708 w 2771"/>
              <a:gd name="T63" fmla="*/ 766 h 2595"/>
              <a:gd name="T64" fmla="*/ 2667 w 2771"/>
              <a:gd name="T65" fmla="*/ 273 h 2595"/>
              <a:gd name="T66" fmla="*/ 2108 w 2771"/>
              <a:gd name="T67" fmla="*/ 322 h 2595"/>
              <a:gd name="T68" fmla="*/ 1969 w 2771"/>
              <a:gd name="T69" fmla="*/ 217 h 2595"/>
              <a:gd name="T70" fmla="*/ 1542 w 2771"/>
              <a:gd name="T71" fmla="*/ 364 h 2595"/>
              <a:gd name="T72" fmla="*/ 1427 w 2771"/>
              <a:gd name="T73" fmla="*/ 886 h 2595"/>
              <a:gd name="T74" fmla="*/ 1337 w 2771"/>
              <a:gd name="T75" fmla="*/ 901 h 2595"/>
              <a:gd name="T76" fmla="*/ 1372 w 2771"/>
              <a:gd name="T77" fmla="*/ 134 h 2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71" h="2595">
                <a:moveTo>
                  <a:pt x="1072" y="895"/>
                </a:moveTo>
                <a:cubicBezTo>
                  <a:pt x="1108" y="894"/>
                  <a:pt x="1137" y="952"/>
                  <a:pt x="1137" y="1024"/>
                </a:cubicBezTo>
                <a:cubicBezTo>
                  <a:pt x="1137" y="1095"/>
                  <a:pt x="1108" y="1154"/>
                  <a:pt x="1072" y="1155"/>
                </a:cubicBezTo>
                <a:cubicBezTo>
                  <a:pt x="1036" y="1156"/>
                  <a:pt x="1007" y="1098"/>
                  <a:pt x="1007" y="1026"/>
                </a:cubicBezTo>
                <a:cubicBezTo>
                  <a:pt x="1007" y="954"/>
                  <a:pt x="1036" y="896"/>
                  <a:pt x="1072" y="895"/>
                </a:cubicBezTo>
                <a:close/>
                <a:moveTo>
                  <a:pt x="666" y="1171"/>
                </a:moveTo>
                <a:cubicBezTo>
                  <a:pt x="729" y="1203"/>
                  <a:pt x="769" y="1254"/>
                  <a:pt x="755" y="1285"/>
                </a:cubicBezTo>
                <a:cubicBezTo>
                  <a:pt x="741" y="1315"/>
                  <a:pt x="678" y="1313"/>
                  <a:pt x="615" y="1281"/>
                </a:cubicBezTo>
                <a:cubicBezTo>
                  <a:pt x="551" y="1248"/>
                  <a:pt x="511" y="1197"/>
                  <a:pt x="525" y="1167"/>
                </a:cubicBezTo>
                <a:cubicBezTo>
                  <a:pt x="539" y="1137"/>
                  <a:pt x="602" y="1138"/>
                  <a:pt x="666" y="1171"/>
                </a:cubicBezTo>
                <a:close/>
                <a:moveTo>
                  <a:pt x="2138" y="1146"/>
                </a:moveTo>
                <a:cubicBezTo>
                  <a:pt x="2090" y="1124"/>
                  <a:pt x="2060" y="1082"/>
                  <a:pt x="2073" y="1052"/>
                </a:cubicBezTo>
                <a:cubicBezTo>
                  <a:pt x="2085" y="1023"/>
                  <a:pt x="2134" y="1016"/>
                  <a:pt x="2182" y="1038"/>
                </a:cubicBezTo>
                <a:cubicBezTo>
                  <a:pt x="2231" y="1060"/>
                  <a:pt x="2260" y="1102"/>
                  <a:pt x="2248" y="1132"/>
                </a:cubicBezTo>
                <a:cubicBezTo>
                  <a:pt x="2236" y="1162"/>
                  <a:pt x="2187" y="1168"/>
                  <a:pt x="2138" y="1146"/>
                </a:cubicBezTo>
                <a:close/>
                <a:moveTo>
                  <a:pt x="1574" y="1535"/>
                </a:moveTo>
                <a:cubicBezTo>
                  <a:pt x="1638" y="1570"/>
                  <a:pt x="1675" y="1627"/>
                  <a:pt x="1657" y="1662"/>
                </a:cubicBezTo>
                <a:cubicBezTo>
                  <a:pt x="1640" y="1698"/>
                  <a:pt x="1568" y="1722"/>
                  <a:pt x="1504" y="1686"/>
                </a:cubicBezTo>
                <a:cubicBezTo>
                  <a:pt x="1441" y="1651"/>
                  <a:pt x="1410" y="1570"/>
                  <a:pt x="1427" y="1535"/>
                </a:cubicBezTo>
                <a:cubicBezTo>
                  <a:pt x="1445" y="1499"/>
                  <a:pt x="1511" y="1499"/>
                  <a:pt x="1574" y="1535"/>
                </a:cubicBezTo>
                <a:close/>
                <a:moveTo>
                  <a:pt x="1097" y="1879"/>
                </a:moveTo>
                <a:cubicBezTo>
                  <a:pt x="1122" y="1884"/>
                  <a:pt x="1133" y="1936"/>
                  <a:pt x="1121" y="1994"/>
                </a:cubicBezTo>
                <a:cubicBezTo>
                  <a:pt x="1110" y="2053"/>
                  <a:pt x="1080" y="2096"/>
                  <a:pt x="1055" y="2091"/>
                </a:cubicBezTo>
                <a:cubicBezTo>
                  <a:pt x="1030" y="2086"/>
                  <a:pt x="1019" y="2035"/>
                  <a:pt x="1031" y="1976"/>
                </a:cubicBezTo>
                <a:cubicBezTo>
                  <a:pt x="1042" y="1917"/>
                  <a:pt x="1072" y="1874"/>
                  <a:pt x="1097" y="1879"/>
                </a:cubicBezTo>
                <a:close/>
                <a:moveTo>
                  <a:pt x="1700" y="825"/>
                </a:moveTo>
                <a:cubicBezTo>
                  <a:pt x="1674" y="814"/>
                  <a:pt x="1682" y="732"/>
                  <a:pt x="1717" y="642"/>
                </a:cubicBezTo>
                <a:cubicBezTo>
                  <a:pt x="1752" y="552"/>
                  <a:pt x="1800" y="488"/>
                  <a:pt x="1826" y="499"/>
                </a:cubicBezTo>
                <a:cubicBezTo>
                  <a:pt x="1851" y="510"/>
                  <a:pt x="1843" y="592"/>
                  <a:pt x="1809" y="681"/>
                </a:cubicBezTo>
                <a:cubicBezTo>
                  <a:pt x="1774" y="771"/>
                  <a:pt x="1725" y="836"/>
                  <a:pt x="1700" y="825"/>
                </a:cubicBezTo>
                <a:close/>
                <a:moveTo>
                  <a:pt x="1372" y="134"/>
                </a:moveTo>
                <a:cubicBezTo>
                  <a:pt x="1323" y="235"/>
                  <a:pt x="952" y="348"/>
                  <a:pt x="875" y="417"/>
                </a:cubicBezTo>
                <a:cubicBezTo>
                  <a:pt x="799" y="485"/>
                  <a:pt x="754" y="650"/>
                  <a:pt x="847" y="856"/>
                </a:cubicBezTo>
                <a:cubicBezTo>
                  <a:pt x="860" y="885"/>
                  <a:pt x="871" y="910"/>
                  <a:pt x="878" y="933"/>
                </a:cubicBezTo>
                <a:cubicBezTo>
                  <a:pt x="910" y="1025"/>
                  <a:pt x="781" y="1083"/>
                  <a:pt x="746" y="993"/>
                </a:cubicBezTo>
                <a:cubicBezTo>
                  <a:pt x="707" y="895"/>
                  <a:pt x="695" y="766"/>
                  <a:pt x="692" y="734"/>
                </a:cubicBezTo>
                <a:cubicBezTo>
                  <a:pt x="692" y="728"/>
                  <a:pt x="691" y="723"/>
                  <a:pt x="689" y="718"/>
                </a:cubicBezTo>
                <a:cubicBezTo>
                  <a:pt x="625" y="500"/>
                  <a:pt x="392" y="764"/>
                  <a:pt x="356" y="806"/>
                </a:cubicBezTo>
                <a:cubicBezTo>
                  <a:pt x="353" y="810"/>
                  <a:pt x="350" y="814"/>
                  <a:pt x="348" y="818"/>
                </a:cubicBezTo>
                <a:cubicBezTo>
                  <a:pt x="0" y="1419"/>
                  <a:pt x="476" y="1486"/>
                  <a:pt x="531" y="1504"/>
                </a:cubicBezTo>
                <a:cubicBezTo>
                  <a:pt x="587" y="1521"/>
                  <a:pt x="805" y="1464"/>
                  <a:pt x="910" y="1581"/>
                </a:cubicBezTo>
                <a:cubicBezTo>
                  <a:pt x="1000" y="1682"/>
                  <a:pt x="894" y="1967"/>
                  <a:pt x="864" y="2041"/>
                </a:cubicBezTo>
                <a:cubicBezTo>
                  <a:pt x="860" y="2053"/>
                  <a:pt x="858" y="2065"/>
                  <a:pt x="859" y="2078"/>
                </a:cubicBezTo>
                <a:cubicBezTo>
                  <a:pt x="909" y="2595"/>
                  <a:pt x="1466" y="2356"/>
                  <a:pt x="1624" y="2268"/>
                </a:cubicBezTo>
                <a:cubicBezTo>
                  <a:pt x="1745" y="2200"/>
                  <a:pt x="1705" y="2143"/>
                  <a:pt x="1678" y="2119"/>
                </a:cubicBezTo>
                <a:cubicBezTo>
                  <a:pt x="1670" y="2112"/>
                  <a:pt x="1661" y="2107"/>
                  <a:pt x="1650" y="2104"/>
                </a:cubicBezTo>
                <a:cubicBezTo>
                  <a:pt x="1614" y="2095"/>
                  <a:pt x="1501" y="2058"/>
                  <a:pt x="1395" y="1938"/>
                </a:cubicBezTo>
                <a:cubicBezTo>
                  <a:pt x="1267" y="1792"/>
                  <a:pt x="1423" y="1800"/>
                  <a:pt x="1492" y="1824"/>
                </a:cubicBezTo>
                <a:cubicBezTo>
                  <a:pt x="1562" y="1849"/>
                  <a:pt x="1628" y="2026"/>
                  <a:pt x="1742" y="2064"/>
                </a:cubicBezTo>
                <a:cubicBezTo>
                  <a:pt x="1842" y="2098"/>
                  <a:pt x="1934" y="2035"/>
                  <a:pt x="1956" y="2019"/>
                </a:cubicBezTo>
                <a:cubicBezTo>
                  <a:pt x="1959" y="2016"/>
                  <a:pt x="1962" y="2013"/>
                  <a:pt x="1965" y="2011"/>
                </a:cubicBezTo>
                <a:cubicBezTo>
                  <a:pt x="1978" y="1997"/>
                  <a:pt x="2026" y="1945"/>
                  <a:pt x="2141" y="1810"/>
                </a:cubicBezTo>
                <a:cubicBezTo>
                  <a:pt x="2280" y="1646"/>
                  <a:pt x="2100" y="1572"/>
                  <a:pt x="2048" y="1551"/>
                </a:cubicBezTo>
                <a:cubicBezTo>
                  <a:pt x="1996" y="1530"/>
                  <a:pt x="1763" y="1505"/>
                  <a:pt x="1652" y="1393"/>
                </a:cubicBezTo>
                <a:cubicBezTo>
                  <a:pt x="1541" y="1280"/>
                  <a:pt x="1725" y="1302"/>
                  <a:pt x="1767" y="1308"/>
                </a:cubicBezTo>
                <a:cubicBezTo>
                  <a:pt x="1807" y="1314"/>
                  <a:pt x="1841" y="1338"/>
                  <a:pt x="1882" y="1346"/>
                </a:cubicBezTo>
                <a:cubicBezTo>
                  <a:pt x="1926" y="1354"/>
                  <a:pt x="1970" y="1356"/>
                  <a:pt x="2014" y="1366"/>
                </a:cubicBezTo>
                <a:cubicBezTo>
                  <a:pt x="2059" y="1377"/>
                  <a:pt x="2102" y="1395"/>
                  <a:pt x="2146" y="1409"/>
                </a:cubicBezTo>
                <a:cubicBezTo>
                  <a:pt x="2255" y="1442"/>
                  <a:pt x="2402" y="1488"/>
                  <a:pt x="2490" y="1382"/>
                </a:cubicBezTo>
                <a:cubicBezTo>
                  <a:pt x="2553" y="1307"/>
                  <a:pt x="2576" y="1205"/>
                  <a:pt x="2610" y="1114"/>
                </a:cubicBezTo>
                <a:cubicBezTo>
                  <a:pt x="2652" y="1005"/>
                  <a:pt x="2538" y="1012"/>
                  <a:pt x="2489" y="1024"/>
                </a:cubicBezTo>
                <a:cubicBezTo>
                  <a:pt x="2440" y="1036"/>
                  <a:pt x="2413" y="1011"/>
                  <a:pt x="2267" y="928"/>
                </a:cubicBezTo>
                <a:cubicBezTo>
                  <a:pt x="2121" y="846"/>
                  <a:pt x="2309" y="827"/>
                  <a:pt x="2458" y="831"/>
                </a:cubicBezTo>
                <a:cubicBezTo>
                  <a:pt x="2607" y="835"/>
                  <a:pt x="2631" y="831"/>
                  <a:pt x="2708" y="766"/>
                </a:cubicBezTo>
                <a:cubicBezTo>
                  <a:pt x="2771" y="712"/>
                  <a:pt x="2720" y="422"/>
                  <a:pt x="2701" y="323"/>
                </a:cubicBezTo>
                <a:cubicBezTo>
                  <a:pt x="2697" y="302"/>
                  <a:pt x="2684" y="284"/>
                  <a:pt x="2667" y="273"/>
                </a:cubicBezTo>
                <a:cubicBezTo>
                  <a:pt x="2601" y="234"/>
                  <a:pt x="2430" y="137"/>
                  <a:pt x="2309" y="101"/>
                </a:cubicBezTo>
                <a:cubicBezTo>
                  <a:pt x="2156" y="56"/>
                  <a:pt x="2108" y="251"/>
                  <a:pt x="2108" y="322"/>
                </a:cubicBezTo>
                <a:cubicBezTo>
                  <a:pt x="2108" y="392"/>
                  <a:pt x="2101" y="567"/>
                  <a:pt x="2003" y="540"/>
                </a:cubicBezTo>
                <a:cubicBezTo>
                  <a:pt x="1906" y="512"/>
                  <a:pt x="1927" y="434"/>
                  <a:pt x="1969" y="217"/>
                </a:cubicBezTo>
                <a:cubicBezTo>
                  <a:pt x="2011" y="0"/>
                  <a:pt x="1882" y="36"/>
                  <a:pt x="1660" y="120"/>
                </a:cubicBezTo>
                <a:cubicBezTo>
                  <a:pt x="1438" y="203"/>
                  <a:pt x="1500" y="287"/>
                  <a:pt x="1542" y="364"/>
                </a:cubicBezTo>
                <a:cubicBezTo>
                  <a:pt x="1583" y="441"/>
                  <a:pt x="1542" y="472"/>
                  <a:pt x="1486" y="570"/>
                </a:cubicBezTo>
                <a:cubicBezTo>
                  <a:pt x="1437" y="656"/>
                  <a:pt x="1429" y="841"/>
                  <a:pt x="1427" y="886"/>
                </a:cubicBezTo>
                <a:cubicBezTo>
                  <a:pt x="1427" y="892"/>
                  <a:pt x="1428" y="897"/>
                  <a:pt x="1429" y="903"/>
                </a:cubicBezTo>
                <a:cubicBezTo>
                  <a:pt x="1435" y="935"/>
                  <a:pt x="1452" y="1055"/>
                  <a:pt x="1337" y="901"/>
                </a:cubicBezTo>
                <a:cubicBezTo>
                  <a:pt x="1205" y="725"/>
                  <a:pt x="1375" y="405"/>
                  <a:pt x="1379" y="338"/>
                </a:cubicBezTo>
                <a:cubicBezTo>
                  <a:pt x="1382" y="271"/>
                  <a:pt x="1421" y="32"/>
                  <a:pt x="1372" y="134"/>
                </a:cubicBezTo>
                <a:close/>
              </a:path>
            </a:pathLst>
          </a:custGeom>
          <a:solidFill>
            <a:srgbClr val="16A8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341" name="Freeform 2471"/>
          <p:cNvSpPr>
            <a:spLocks/>
          </p:cNvSpPr>
          <p:nvPr userDrawn="1"/>
        </p:nvSpPr>
        <p:spPr bwMode="auto">
          <a:xfrm>
            <a:off x="2733821" y="2896607"/>
            <a:ext cx="1070555" cy="778028"/>
          </a:xfrm>
          <a:custGeom>
            <a:avLst/>
            <a:gdLst>
              <a:gd name="T0" fmla="*/ 6 w 1796"/>
              <a:gd name="T1" fmla="*/ 1308 h 1309"/>
              <a:gd name="T2" fmla="*/ 3 w 1796"/>
              <a:gd name="T3" fmla="*/ 1305 h 1309"/>
              <a:gd name="T4" fmla="*/ 4 w 1796"/>
              <a:gd name="T5" fmla="*/ 1292 h 1309"/>
              <a:gd name="T6" fmla="*/ 1781 w 1796"/>
              <a:gd name="T7" fmla="*/ 3 h 1309"/>
              <a:gd name="T8" fmla="*/ 1793 w 1796"/>
              <a:gd name="T9" fmla="*/ 5 h 1309"/>
              <a:gd name="T10" fmla="*/ 1791 w 1796"/>
              <a:gd name="T11" fmla="*/ 17 h 1309"/>
              <a:gd name="T12" fmla="*/ 15 w 1796"/>
              <a:gd name="T13" fmla="*/ 1307 h 1309"/>
              <a:gd name="T14" fmla="*/ 6 w 1796"/>
              <a:gd name="T15" fmla="*/ 1308 h 1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6" h="1309">
                <a:moveTo>
                  <a:pt x="6" y="1308"/>
                </a:moveTo>
                <a:cubicBezTo>
                  <a:pt x="5" y="1307"/>
                  <a:pt x="4" y="1306"/>
                  <a:pt x="3" y="1305"/>
                </a:cubicBezTo>
                <a:cubicBezTo>
                  <a:pt x="0" y="1301"/>
                  <a:pt x="0" y="1295"/>
                  <a:pt x="4" y="1292"/>
                </a:cubicBezTo>
                <a:lnTo>
                  <a:pt x="1781" y="3"/>
                </a:lnTo>
                <a:cubicBezTo>
                  <a:pt x="1785" y="0"/>
                  <a:pt x="1790" y="1"/>
                  <a:pt x="1793" y="5"/>
                </a:cubicBezTo>
                <a:cubicBezTo>
                  <a:pt x="1796" y="9"/>
                  <a:pt x="1795" y="14"/>
                  <a:pt x="1791" y="17"/>
                </a:cubicBezTo>
                <a:lnTo>
                  <a:pt x="15" y="1307"/>
                </a:lnTo>
                <a:cubicBezTo>
                  <a:pt x="12" y="1309"/>
                  <a:pt x="9" y="1309"/>
                  <a:pt x="6" y="13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342" name="Freeform 2472"/>
          <p:cNvSpPr>
            <a:spLocks/>
          </p:cNvSpPr>
          <p:nvPr userDrawn="1"/>
        </p:nvSpPr>
        <p:spPr bwMode="auto">
          <a:xfrm>
            <a:off x="2844092" y="3968693"/>
            <a:ext cx="808659" cy="358383"/>
          </a:xfrm>
          <a:custGeom>
            <a:avLst/>
            <a:gdLst>
              <a:gd name="T0" fmla="*/ 584 w 1356"/>
              <a:gd name="T1" fmla="*/ 567 h 602"/>
              <a:gd name="T2" fmla="*/ 1039 w 1356"/>
              <a:gd name="T3" fmla="*/ 380 h 602"/>
              <a:gd name="T4" fmla="*/ 1356 w 1356"/>
              <a:gd name="T5" fmla="*/ 8 h 602"/>
              <a:gd name="T6" fmla="*/ 741 w 1356"/>
              <a:gd name="T7" fmla="*/ 46 h 602"/>
              <a:gd name="T8" fmla="*/ 337 w 1356"/>
              <a:gd name="T9" fmla="*/ 236 h 602"/>
              <a:gd name="T10" fmla="*/ 37 w 1356"/>
              <a:gd name="T11" fmla="*/ 481 h 602"/>
              <a:gd name="T12" fmla="*/ 13 w 1356"/>
              <a:gd name="T13" fmla="*/ 553 h 602"/>
              <a:gd name="T14" fmla="*/ 100 w 1356"/>
              <a:gd name="T15" fmla="*/ 584 h 602"/>
              <a:gd name="T16" fmla="*/ 328 w 1356"/>
              <a:gd name="T17" fmla="*/ 600 h 602"/>
              <a:gd name="T18" fmla="*/ 584 w 1356"/>
              <a:gd name="T19" fmla="*/ 567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6" h="602">
                <a:moveTo>
                  <a:pt x="584" y="567"/>
                </a:moveTo>
                <a:cubicBezTo>
                  <a:pt x="745" y="532"/>
                  <a:pt x="903" y="473"/>
                  <a:pt x="1039" y="380"/>
                </a:cubicBezTo>
                <a:cubicBezTo>
                  <a:pt x="1176" y="287"/>
                  <a:pt x="1291" y="160"/>
                  <a:pt x="1356" y="8"/>
                </a:cubicBezTo>
                <a:cubicBezTo>
                  <a:pt x="1153" y="41"/>
                  <a:pt x="942" y="0"/>
                  <a:pt x="741" y="46"/>
                </a:cubicBezTo>
                <a:cubicBezTo>
                  <a:pt x="596" y="80"/>
                  <a:pt x="465" y="159"/>
                  <a:pt x="337" y="236"/>
                </a:cubicBezTo>
                <a:cubicBezTo>
                  <a:pt x="227" y="302"/>
                  <a:pt x="111" y="373"/>
                  <a:pt x="37" y="481"/>
                </a:cubicBezTo>
                <a:cubicBezTo>
                  <a:pt x="25" y="499"/>
                  <a:pt x="0" y="529"/>
                  <a:pt x="13" y="553"/>
                </a:cubicBezTo>
                <a:cubicBezTo>
                  <a:pt x="25" y="577"/>
                  <a:pt x="77" y="579"/>
                  <a:pt x="100" y="584"/>
                </a:cubicBezTo>
                <a:cubicBezTo>
                  <a:pt x="175" y="598"/>
                  <a:pt x="252" y="602"/>
                  <a:pt x="328" y="600"/>
                </a:cubicBezTo>
                <a:cubicBezTo>
                  <a:pt x="414" y="597"/>
                  <a:pt x="500" y="585"/>
                  <a:pt x="584" y="567"/>
                </a:cubicBezTo>
                <a:close/>
              </a:path>
            </a:pathLst>
          </a:custGeom>
          <a:solidFill>
            <a:srgbClr val="005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343" name="Freeform 2473"/>
          <p:cNvSpPr>
            <a:spLocks/>
          </p:cNvSpPr>
          <p:nvPr userDrawn="1"/>
        </p:nvSpPr>
        <p:spPr bwMode="auto">
          <a:xfrm>
            <a:off x="2845624" y="3968693"/>
            <a:ext cx="813254" cy="330815"/>
          </a:xfrm>
          <a:custGeom>
            <a:avLst/>
            <a:gdLst>
              <a:gd name="T0" fmla="*/ 8 w 1363"/>
              <a:gd name="T1" fmla="*/ 557 h 557"/>
              <a:gd name="T2" fmla="*/ 1 w 1363"/>
              <a:gd name="T3" fmla="*/ 551 h 557"/>
              <a:gd name="T4" fmla="*/ 7 w 1363"/>
              <a:gd name="T5" fmla="*/ 543 h 557"/>
              <a:gd name="T6" fmla="*/ 1351 w 1363"/>
              <a:gd name="T7" fmla="*/ 2 h 557"/>
              <a:gd name="T8" fmla="*/ 1361 w 1363"/>
              <a:gd name="T9" fmla="*/ 5 h 557"/>
              <a:gd name="T10" fmla="*/ 1358 w 1363"/>
              <a:gd name="T11" fmla="*/ 15 h 557"/>
              <a:gd name="T12" fmla="*/ 10 w 1363"/>
              <a:gd name="T13" fmla="*/ 557 h 557"/>
              <a:gd name="T14" fmla="*/ 8 w 1363"/>
              <a:gd name="T15" fmla="*/ 557 h 5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3" h="557">
                <a:moveTo>
                  <a:pt x="8" y="557"/>
                </a:moveTo>
                <a:cubicBezTo>
                  <a:pt x="5" y="557"/>
                  <a:pt x="2" y="555"/>
                  <a:pt x="1" y="551"/>
                </a:cubicBezTo>
                <a:cubicBezTo>
                  <a:pt x="0" y="547"/>
                  <a:pt x="3" y="544"/>
                  <a:pt x="7" y="543"/>
                </a:cubicBezTo>
                <a:cubicBezTo>
                  <a:pt x="565" y="438"/>
                  <a:pt x="1343" y="7"/>
                  <a:pt x="1351" y="2"/>
                </a:cubicBezTo>
                <a:cubicBezTo>
                  <a:pt x="1355" y="0"/>
                  <a:pt x="1359" y="1"/>
                  <a:pt x="1361" y="5"/>
                </a:cubicBezTo>
                <a:cubicBezTo>
                  <a:pt x="1363" y="8"/>
                  <a:pt x="1362" y="13"/>
                  <a:pt x="1358" y="15"/>
                </a:cubicBezTo>
                <a:cubicBezTo>
                  <a:pt x="1350" y="19"/>
                  <a:pt x="570" y="452"/>
                  <a:pt x="10" y="557"/>
                </a:cubicBezTo>
                <a:cubicBezTo>
                  <a:pt x="9" y="557"/>
                  <a:pt x="9" y="557"/>
                  <a:pt x="8" y="5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344" name="Freeform 2474"/>
          <p:cNvSpPr>
            <a:spLocks/>
          </p:cNvSpPr>
          <p:nvPr userDrawn="1"/>
        </p:nvSpPr>
        <p:spPr bwMode="auto">
          <a:xfrm>
            <a:off x="2851749" y="3760402"/>
            <a:ext cx="686135" cy="543701"/>
          </a:xfrm>
          <a:custGeom>
            <a:avLst/>
            <a:gdLst>
              <a:gd name="T0" fmla="*/ 123 w 1153"/>
              <a:gd name="T1" fmla="*/ 542 h 916"/>
              <a:gd name="T2" fmla="*/ 489 w 1153"/>
              <a:gd name="T3" fmla="*/ 102 h 916"/>
              <a:gd name="T4" fmla="*/ 909 w 1153"/>
              <a:gd name="T5" fmla="*/ 24 h 916"/>
              <a:gd name="T6" fmla="*/ 1153 w 1153"/>
              <a:gd name="T7" fmla="*/ 159 h 916"/>
              <a:gd name="T8" fmla="*/ 819 w 1153"/>
              <a:gd name="T9" fmla="*/ 329 h 916"/>
              <a:gd name="T10" fmla="*/ 723 w 1153"/>
              <a:gd name="T11" fmla="*/ 269 h 916"/>
              <a:gd name="T12" fmla="*/ 711 w 1153"/>
              <a:gd name="T13" fmla="*/ 368 h 916"/>
              <a:gd name="T14" fmla="*/ 704 w 1153"/>
              <a:gd name="T15" fmla="*/ 395 h 916"/>
              <a:gd name="T16" fmla="*/ 681 w 1153"/>
              <a:gd name="T17" fmla="*/ 412 h 916"/>
              <a:gd name="T18" fmla="*/ 110 w 1153"/>
              <a:gd name="T19" fmla="*/ 873 h 916"/>
              <a:gd name="T20" fmla="*/ 21 w 1153"/>
              <a:gd name="T21" fmla="*/ 887 h 916"/>
              <a:gd name="T22" fmla="*/ 27 w 1153"/>
              <a:gd name="T23" fmla="*/ 780 h 916"/>
              <a:gd name="T24" fmla="*/ 123 w 1153"/>
              <a:gd name="T25" fmla="*/ 542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3" h="916">
                <a:moveTo>
                  <a:pt x="123" y="542"/>
                </a:moveTo>
                <a:cubicBezTo>
                  <a:pt x="211" y="370"/>
                  <a:pt x="323" y="200"/>
                  <a:pt x="489" y="102"/>
                </a:cubicBezTo>
                <a:cubicBezTo>
                  <a:pt x="614" y="28"/>
                  <a:pt x="765" y="0"/>
                  <a:pt x="909" y="24"/>
                </a:cubicBezTo>
                <a:cubicBezTo>
                  <a:pt x="1003" y="39"/>
                  <a:pt x="1098" y="81"/>
                  <a:pt x="1153" y="159"/>
                </a:cubicBezTo>
                <a:cubicBezTo>
                  <a:pt x="1024" y="162"/>
                  <a:pt x="898" y="227"/>
                  <a:pt x="819" y="329"/>
                </a:cubicBezTo>
                <a:cubicBezTo>
                  <a:pt x="788" y="307"/>
                  <a:pt x="756" y="287"/>
                  <a:pt x="723" y="269"/>
                </a:cubicBezTo>
                <a:cubicBezTo>
                  <a:pt x="719" y="302"/>
                  <a:pt x="715" y="335"/>
                  <a:pt x="711" y="368"/>
                </a:cubicBezTo>
                <a:cubicBezTo>
                  <a:pt x="710" y="378"/>
                  <a:pt x="709" y="387"/>
                  <a:pt x="704" y="395"/>
                </a:cubicBezTo>
                <a:cubicBezTo>
                  <a:pt x="698" y="403"/>
                  <a:pt x="689" y="408"/>
                  <a:pt x="681" y="412"/>
                </a:cubicBezTo>
                <a:cubicBezTo>
                  <a:pt x="465" y="528"/>
                  <a:pt x="319" y="745"/>
                  <a:pt x="110" y="873"/>
                </a:cubicBezTo>
                <a:cubicBezTo>
                  <a:pt x="86" y="888"/>
                  <a:pt x="44" y="916"/>
                  <a:pt x="21" y="887"/>
                </a:cubicBezTo>
                <a:cubicBezTo>
                  <a:pt x="0" y="861"/>
                  <a:pt x="20" y="807"/>
                  <a:pt x="27" y="780"/>
                </a:cubicBezTo>
                <a:cubicBezTo>
                  <a:pt x="48" y="697"/>
                  <a:pt x="84" y="618"/>
                  <a:pt x="123" y="542"/>
                </a:cubicBezTo>
                <a:close/>
              </a:path>
            </a:pathLst>
          </a:custGeom>
          <a:solidFill>
            <a:srgbClr val="007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345" name="Freeform 2475"/>
          <p:cNvSpPr>
            <a:spLocks/>
          </p:cNvSpPr>
          <p:nvPr userDrawn="1"/>
        </p:nvSpPr>
        <p:spPr bwMode="auto">
          <a:xfrm>
            <a:off x="2871661" y="3784907"/>
            <a:ext cx="666225" cy="513070"/>
          </a:xfrm>
          <a:custGeom>
            <a:avLst/>
            <a:gdLst>
              <a:gd name="T0" fmla="*/ 8 w 1119"/>
              <a:gd name="T1" fmla="*/ 864 h 864"/>
              <a:gd name="T2" fmla="*/ 6 w 1119"/>
              <a:gd name="T3" fmla="*/ 863 h 864"/>
              <a:gd name="T4" fmla="*/ 2 w 1119"/>
              <a:gd name="T5" fmla="*/ 854 h 864"/>
              <a:gd name="T6" fmla="*/ 300 w 1119"/>
              <a:gd name="T7" fmla="*/ 383 h 864"/>
              <a:gd name="T8" fmla="*/ 1114 w 1119"/>
              <a:gd name="T9" fmla="*/ 107 h 864"/>
              <a:gd name="T10" fmla="*/ 1118 w 1119"/>
              <a:gd name="T11" fmla="*/ 116 h 864"/>
              <a:gd name="T12" fmla="*/ 1109 w 1119"/>
              <a:gd name="T13" fmla="*/ 120 h 864"/>
              <a:gd name="T14" fmla="*/ 311 w 1119"/>
              <a:gd name="T15" fmla="*/ 392 h 864"/>
              <a:gd name="T16" fmla="*/ 15 w 1119"/>
              <a:gd name="T17" fmla="*/ 859 h 864"/>
              <a:gd name="T18" fmla="*/ 8 w 1119"/>
              <a:gd name="T19" fmla="*/ 86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9" h="864">
                <a:moveTo>
                  <a:pt x="8" y="864"/>
                </a:moveTo>
                <a:cubicBezTo>
                  <a:pt x="7" y="864"/>
                  <a:pt x="6" y="863"/>
                  <a:pt x="6" y="863"/>
                </a:cubicBezTo>
                <a:cubicBezTo>
                  <a:pt x="2" y="861"/>
                  <a:pt x="0" y="857"/>
                  <a:pt x="2" y="854"/>
                </a:cubicBezTo>
                <a:cubicBezTo>
                  <a:pt x="3" y="851"/>
                  <a:pt x="111" y="600"/>
                  <a:pt x="300" y="383"/>
                </a:cubicBezTo>
                <a:cubicBezTo>
                  <a:pt x="552" y="95"/>
                  <a:pt x="833" y="0"/>
                  <a:pt x="1114" y="107"/>
                </a:cubicBezTo>
                <a:cubicBezTo>
                  <a:pt x="1117" y="108"/>
                  <a:pt x="1119" y="112"/>
                  <a:pt x="1118" y="116"/>
                </a:cubicBezTo>
                <a:cubicBezTo>
                  <a:pt x="1116" y="120"/>
                  <a:pt x="1112" y="122"/>
                  <a:pt x="1109" y="120"/>
                </a:cubicBezTo>
                <a:cubicBezTo>
                  <a:pt x="831" y="14"/>
                  <a:pt x="562" y="106"/>
                  <a:pt x="311" y="392"/>
                </a:cubicBezTo>
                <a:cubicBezTo>
                  <a:pt x="123" y="607"/>
                  <a:pt x="16" y="857"/>
                  <a:pt x="15" y="859"/>
                </a:cubicBezTo>
                <a:cubicBezTo>
                  <a:pt x="14" y="862"/>
                  <a:pt x="11" y="864"/>
                  <a:pt x="8" y="8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346" name="Freeform 2476"/>
          <p:cNvSpPr>
            <a:spLocks/>
          </p:cNvSpPr>
          <p:nvPr userDrawn="1"/>
        </p:nvSpPr>
        <p:spPr bwMode="auto">
          <a:xfrm>
            <a:off x="2796613" y="3428056"/>
            <a:ext cx="526854" cy="886769"/>
          </a:xfrm>
          <a:custGeom>
            <a:avLst/>
            <a:gdLst>
              <a:gd name="T0" fmla="*/ 21 w 884"/>
              <a:gd name="T1" fmla="*/ 1227 h 1493"/>
              <a:gd name="T2" fmla="*/ 222 w 884"/>
              <a:gd name="T3" fmla="*/ 322 h 1493"/>
              <a:gd name="T4" fmla="*/ 297 w 884"/>
              <a:gd name="T5" fmla="*/ 227 h 1493"/>
              <a:gd name="T6" fmla="*/ 466 w 884"/>
              <a:gd name="T7" fmla="*/ 197 h 1493"/>
              <a:gd name="T8" fmla="*/ 447 w 884"/>
              <a:gd name="T9" fmla="*/ 122 h 1493"/>
              <a:gd name="T10" fmla="*/ 474 w 884"/>
              <a:gd name="T11" fmla="*/ 95 h 1493"/>
              <a:gd name="T12" fmla="*/ 860 w 884"/>
              <a:gd name="T13" fmla="*/ 0 h 1493"/>
              <a:gd name="T14" fmla="*/ 877 w 884"/>
              <a:gd name="T15" fmla="*/ 4 h 1493"/>
              <a:gd name="T16" fmla="*/ 883 w 884"/>
              <a:gd name="T17" fmla="*/ 26 h 1493"/>
              <a:gd name="T18" fmla="*/ 818 w 884"/>
              <a:gd name="T19" fmla="*/ 520 h 1493"/>
              <a:gd name="T20" fmla="*/ 708 w 884"/>
              <a:gd name="T21" fmla="*/ 478 h 1493"/>
              <a:gd name="T22" fmla="*/ 613 w 884"/>
              <a:gd name="T23" fmla="*/ 533 h 1493"/>
              <a:gd name="T24" fmla="*/ 630 w 884"/>
              <a:gd name="T25" fmla="*/ 630 h 1493"/>
              <a:gd name="T26" fmla="*/ 658 w 884"/>
              <a:gd name="T27" fmla="*/ 775 h 1493"/>
              <a:gd name="T28" fmla="*/ 591 w 884"/>
              <a:gd name="T29" fmla="*/ 969 h 1493"/>
              <a:gd name="T30" fmla="*/ 434 w 884"/>
              <a:gd name="T31" fmla="*/ 1219 h 1493"/>
              <a:gd name="T32" fmla="*/ 279 w 884"/>
              <a:gd name="T33" fmla="*/ 1389 h 1493"/>
              <a:gd name="T34" fmla="*/ 80 w 884"/>
              <a:gd name="T35" fmla="*/ 1459 h 1493"/>
              <a:gd name="T36" fmla="*/ 21 w 884"/>
              <a:gd name="T37" fmla="*/ 1227 h 1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84" h="1493">
                <a:moveTo>
                  <a:pt x="21" y="1227"/>
                </a:moveTo>
                <a:cubicBezTo>
                  <a:pt x="0" y="914"/>
                  <a:pt x="71" y="596"/>
                  <a:pt x="222" y="322"/>
                </a:cubicBezTo>
                <a:cubicBezTo>
                  <a:pt x="242" y="286"/>
                  <a:pt x="264" y="250"/>
                  <a:pt x="297" y="227"/>
                </a:cubicBezTo>
                <a:cubicBezTo>
                  <a:pt x="346" y="194"/>
                  <a:pt x="408" y="195"/>
                  <a:pt x="466" y="197"/>
                </a:cubicBezTo>
                <a:cubicBezTo>
                  <a:pt x="483" y="176"/>
                  <a:pt x="442" y="149"/>
                  <a:pt x="447" y="122"/>
                </a:cubicBezTo>
                <a:cubicBezTo>
                  <a:pt x="449" y="109"/>
                  <a:pt x="462" y="101"/>
                  <a:pt x="474" y="95"/>
                </a:cubicBezTo>
                <a:cubicBezTo>
                  <a:pt x="593" y="34"/>
                  <a:pt x="726" y="1"/>
                  <a:pt x="860" y="0"/>
                </a:cubicBezTo>
                <a:cubicBezTo>
                  <a:pt x="866" y="0"/>
                  <a:pt x="872" y="0"/>
                  <a:pt x="877" y="4"/>
                </a:cubicBezTo>
                <a:cubicBezTo>
                  <a:pt x="883" y="9"/>
                  <a:pt x="884" y="18"/>
                  <a:pt x="883" y="26"/>
                </a:cubicBezTo>
                <a:cubicBezTo>
                  <a:pt x="878" y="193"/>
                  <a:pt x="873" y="362"/>
                  <a:pt x="818" y="520"/>
                </a:cubicBezTo>
                <a:cubicBezTo>
                  <a:pt x="784" y="500"/>
                  <a:pt x="748" y="481"/>
                  <a:pt x="708" y="478"/>
                </a:cubicBezTo>
                <a:cubicBezTo>
                  <a:pt x="669" y="475"/>
                  <a:pt x="625" y="495"/>
                  <a:pt x="613" y="533"/>
                </a:cubicBezTo>
                <a:cubicBezTo>
                  <a:pt x="603" y="565"/>
                  <a:pt x="618" y="599"/>
                  <a:pt x="630" y="630"/>
                </a:cubicBezTo>
                <a:cubicBezTo>
                  <a:pt x="648" y="676"/>
                  <a:pt x="660" y="726"/>
                  <a:pt x="658" y="775"/>
                </a:cubicBezTo>
                <a:cubicBezTo>
                  <a:pt x="655" y="844"/>
                  <a:pt x="624" y="908"/>
                  <a:pt x="591" y="969"/>
                </a:cubicBezTo>
                <a:cubicBezTo>
                  <a:pt x="544" y="1056"/>
                  <a:pt x="492" y="1139"/>
                  <a:pt x="434" y="1219"/>
                </a:cubicBezTo>
                <a:cubicBezTo>
                  <a:pt x="389" y="1282"/>
                  <a:pt x="340" y="1342"/>
                  <a:pt x="279" y="1389"/>
                </a:cubicBezTo>
                <a:cubicBezTo>
                  <a:pt x="240" y="1419"/>
                  <a:pt x="130" y="1493"/>
                  <a:pt x="80" y="1459"/>
                </a:cubicBezTo>
                <a:cubicBezTo>
                  <a:pt x="28" y="1424"/>
                  <a:pt x="24" y="1283"/>
                  <a:pt x="21" y="1227"/>
                </a:cubicBezTo>
                <a:close/>
              </a:path>
            </a:pathLst>
          </a:custGeom>
          <a:solidFill>
            <a:srgbClr val="008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347" name="Freeform 2477"/>
          <p:cNvSpPr>
            <a:spLocks/>
          </p:cNvSpPr>
          <p:nvPr userDrawn="1"/>
        </p:nvSpPr>
        <p:spPr bwMode="auto">
          <a:xfrm>
            <a:off x="2834904" y="3428056"/>
            <a:ext cx="487033" cy="874516"/>
          </a:xfrm>
          <a:custGeom>
            <a:avLst/>
            <a:gdLst>
              <a:gd name="T0" fmla="*/ 17 w 817"/>
              <a:gd name="T1" fmla="*/ 1472 h 1472"/>
              <a:gd name="T2" fmla="*/ 10 w 817"/>
              <a:gd name="T3" fmla="*/ 1465 h 1472"/>
              <a:gd name="T4" fmla="*/ 804 w 817"/>
              <a:gd name="T5" fmla="*/ 2 h 1472"/>
              <a:gd name="T6" fmla="*/ 815 w 817"/>
              <a:gd name="T7" fmla="*/ 3 h 1472"/>
              <a:gd name="T8" fmla="*/ 814 w 817"/>
              <a:gd name="T9" fmla="*/ 13 h 1472"/>
              <a:gd name="T10" fmla="*/ 24 w 817"/>
              <a:gd name="T11" fmla="*/ 1465 h 1472"/>
              <a:gd name="T12" fmla="*/ 17 w 817"/>
              <a:gd name="T13" fmla="*/ 1472 h 1472"/>
            </a:gdLst>
            <a:ahLst/>
            <a:cxnLst>
              <a:cxn ang="0">
                <a:pos x="T0" y="T1"/>
              </a:cxn>
              <a:cxn ang="0">
                <a:pos x="T2" y="T3"/>
              </a:cxn>
              <a:cxn ang="0">
                <a:pos x="T4" y="T5"/>
              </a:cxn>
              <a:cxn ang="0">
                <a:pos x="T6" y="T7"/>
              </a:cxn>
              <a:cxn ang="0">
                <a:pos x="T8" y="T9"/>
              </a:cxn>
              <a:cxn ang="0">
                <a:pos x="T10" y="T11"/>
              </a:cxn>
              <a:cxn ang="0">
                <a:pos x="T12" y="T13"/>
              </a:cxn>
            </a:cxnLst>
            <a:rect l="0" t="0" r="r" b="b"/>
            <a:pathLst>
              <a:path w="817" h="1472">
                <a:moveTo>
                  <a:pt x="17" y="1472"/>
                </a:moveTo>
                <a:cubicBezTo>
                  <a:pt x="13" y="1472"/>
                  <a:pt x="10" y="1469"/>
                  <a:pt x="10" y="1465"/>
                </a:cubicBezTo>
                <a:cubicBezTo>
                  <a:pt x="0" y="693"/>
                  <a:pt x="796" y="9"/>
                  <a:pt x="804" y="2"/>
                </a:cubicBezTo>
                <a:cubicBezTo>
                  <a:pt x="807" y="0"/>
                  <a:pt x="812" y="0"/>
                  <a:pt x="815" y="3"/>
                </a:cubicBezTo>
                <a:cubicBezTo>
                  <a:pt x="817" y="6"/>
                  <a:pt x="817" y="11"/>
                  <a:pt x="814" y="13"/>
                </a:cubicBezTo>
                <a:cubicBezTo>
                  <a:pt x="806" y="20"/>
                  <a:pt x="15" y="700"/>
                  <a:pt x="24" y="1465"/>
                </a:cubicBezTo>
                <a:cubicBezTo>
                  <a:pt x="24" y="1469"/>
                  <a:pt x="21" y="1472"/>
                  <a:pt x="17" y="147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348" name="Freeform 2478"/>
          <p:cNvSpPr>
            <a:spLocks/>
          </p:cNvSpPr>
          <p:nvPr userDrawn="1"/>
        </p:nvSpPr>
        <p:spPr bwMode="auto">
          <a:xfrm>
            <a:off x="882175" y="3990135"/>
            <a:ext cx="807128" cy="356852"/>
          </a:xfrm>
          <a:custGeom>
            <a:avLst/>
            <a:gdLst>
              <a:gd name="T0" fmla="*/ 772 w 1356"/>
              <a:gd name="T1" fmla="*/ 568 h 603"/>
              <a:gd name="T2" fmla="*/ 317 w 1356"/>
              <a:gd name="T3" fmla="*/ 380 h 603"/>
              <a:gd name="T4" fmla="*/ 0 w 1356"/>
              <a:gd name="T5" fmla="*/ 8 h 603"/>
              <a:gd name="T6" fmla="*/ 615 w 1356"/>
              <a:gd name="T7" fmla="*/ 47 h 603"/>
              <a:gd name="T8" fmla="*/ 1019 w 1356"/>
              <a:gd name="T9" fmla="*/ 236 h 603"/>
              <a:gd name="T10" fmla="*/ 1319 w 1356"/>
              <a:gd name="T11" fmla="*/ 481 h 603"/>
              <a:gd name="T12" fmla="*/ 1344 w 1356"/>
              <a:gd name="T13" fmla="*/ 554 h 603"/>
              <a:gd name="T14" fmla="*/ 1256 w 1356"/>
              <a:gd name="T15" fmla="*/ 584 h 603"/>
              <a:gd name="T16" fmla="*/ 1028 w 1356"/>
              <a:gd name="T17" fmla="*/ 600 h 603"/>
              <a:gd name="T18" fmla="*/ 772 w 1356"/>
              <a:gd name="T19" fmla="*/ 568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6" h="603">
                <a:moveTo>
                  <a:pt x="772" y="568"/>
                </a:moveTo>
                <a:cubicBezTo>
                  <a:pt x="611" y="532"/>
                  <a:pt x="454" y="473"/>
                  <a:pt x="317" y="380"/>
                </a:cubicBezTo>
                <a:cubicBezTo>
                  <a:pt x="180" y="288"/>
                  <a:pt x="65" y="160"/>
                  <a:pt x="0" y="8"/>
                </a:cubicBezTo>
                <a:cubicBezTo>
                  <a:pt x="203" y="41"/>
                  <a:pt x="415" y="0"/>
                  <a:pt x="615" y="47"/>
                </a:cubicBezTo>
                <a:cubicBezTo>
                  <a:pt x="761" y="81"/>
                  <a:pt x="891" y="159"/>
                  <a:pt x="1019" y="236"/>
                </a:cubicBezTo>
                <a:cubicBezTo>
                  <a:pt x="1129" y="302"/>
                  <a:pt x="1245" y="373"/>
                  <a:pt x="1319" y="481"/>
                </a:cubicBezTo>
                <a:cubicBezTo>
                  <a:pt x="1331" y="499"/>
                  <a:pt x="1356" y="530"/>
                  <a:pt x="1344" y="554"/>
                </a:cubicBezTo>
                <a:cubicBezTo>
                  <a:pt x="1331" y="578"/>
                  <a:pt x="1280" y="580"/>
                  <a:pt x="1256" y="584"/>
                </a:cubicBezTo>
                <a:cubicBezTo>
                  <a:pt x="1181" y="598"/>
                  <a:pt x="1104" y="603"/>
                  <a:pt x="1028" y="600"/>
                </a:cubicBezTo>
                <a:cubicBezTo>
                  <a:pt x="942" y="598"/>
                  <a:pt x="856" y="586"/>
                  <a:pt x="772" y="568"/>
                </a:cubicBezTo>
                <a:close/>
              </a:path>
            </a:pathLst>
          </a:custGeom>
          <a:solidFill>
            <a:srgbClr val="005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349" name="Freeform 2479"/>
          <p:cNvSpPr>
            <a:spLocks/>
          </p:cNvSpPr>
          <p:nvPr userDrawn="1"/>
        </p:nvSpPr>
        <p:spPr bwMode="auto">
          <a:xfrm>
            <a:off x="876048" y="3990135"/>
            <a:ext cx="811722" cy="330815"/>
          </a:xfrm>
          <a:custGeom>
            <a:avLst/>
            <a:gdLst>
              <a:gd name="T0" fmla="*/ 1355 w 1363"/>
              <a:gd name="T1" fmla="*/ 557 h 557"/>
              <a:gd name="T2" fmla="*/ 1362 w 1363"/>
              <a:gd name="T3" fmla="*/ 551 h 557"/>
              <a:gd name="T4" fmla="*/ 1357 w 1363"/>
              <a:gd name="T5" fmla="*/ 542 h 557"/>
              <a:gd name="T6" fmla="*/ 12 w 1363"/>
              <a:gd name="T7" fmla="*/ 2 h 557"/>
              <a:gd name="T8" fmla="*/ 2 w 1363"/>
              <a:gd name="T9" fmla="*/ 4 h 557"/>
              <a:gd name="T10" fmla="*/ 5 w 1363"/>
              <a:gd name="T11" fmla="*/ 14 h 557"/>
              <a:gd name="T12" fmla="*/ 1354 w 1363"/>
              <a:gd name="T13" fmla="*/ 556 h 557"/>
              <a:gd name="T14" fmla="*/ 1355 w 1363"/>
              <a:gd name="T15" fmla="*/ 557 h 5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3" h="557">
                <a:moveTo>
                  <a:pt x="1355" y="557"/>
                </a:moveTo>
                <a:cubicBezTo>
                  <a:pt x="1359" y="557"/>
                  <a:pt x="1362" y="554"/>
                  <a:pt x="1362" y="551"/>
                </a:cubicBezTo>
                <a:cubicBezTo>
                  <a:pt x="1363" y="547"/>
                  <a:pt x="1360" y="543"/>
                  <a:pt x="1357" y="542"/>
                </a:cubicBezTo>
                <a:cubicBezTo>
                  <a:pt x="798" y="438"/>
                  <a:pt x="20" y="6"/>
                  <a:pt x="12" y="2"/>
                </a:cubicBezTo>
                <a:cubicBezTo>
                  <a:pt x="9" y="0"/>
                  <a:pt x="4" y="1"/>
                  <a:pt x="2" y="4"/>
                </a:cubicBezTo>
                <a:cubicBezTo>
                  <a:pt x="0" y="8"/>
                  <a:pt x="2" y="12"/>
                  <a:pt x="5" y="14"/>
                </a:cubicBezTo>
                <a:cubicBezTo>
                  <a:pt x="13" y="19"/>
                  <a:pt x="793" y="451"/>
                  <a:pt x="1354" y="556"/>
                </a:cubicBezTo>
                <a:cubicBezTo>
                  <a:pt x="1354" y="557"/>
                  <a:pt x="1355" y="557"/>
                  <a:pt x="1355" y="5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350" name="Freeform 2480"/>
          <p:cNvSpPr>
            <a:spLocks/>
          </p:cNvSpPr>
          <p:nvPr userDrawn="1"/>
        </p:nvSpPr>
        <p:spPr bwMode="auto">
          <a:xfrm>
            <a:off x="900553" y="3760402"/>
            <a:ext cx="687667" cy="543701"/>
          </a:xfrm>
          <a:custGeom>
            <a:avLst/>
            <a:gdLst>
              <a:gd name="T0" fmla="*/ 1031 w 1153"/>
              <a:gd name="T1" fmla="*/ 542 h 916"/>
              <a:gd name="T2" fmla="*/ 664 w 1153"/>
              <a:gd name="T3" fmla="*/ 102 h 916"/>
              <a:gd name="T4" fmla="*/ 245 w 1153"/>
              <a:gd name="T5" fmla="*/ 24 h 916"/>
              <a:gd name="T6" fmla="*/ 0 w 1153"/>
              <a:gd name="T7" fmla="*/ 159 h 916"/>
              <a:gd name="T8" fmla="*/ 335 w 1153"/>
              <a:gd name="T9" fmla="*/ 329 h 916"/>
              <a:gd name="T10" fmla="*/ 431 w 1153"/>
              <a:gd name="T11" fmla="*/ 269 h 916"/>
              <a:gd name="T12" fmla="*/ 442 w 1153"/>
              <a:gd name="T13" fmla="*/ 368 h 916"/>
              <a:gd name="T14" fmla="*/ 450 w 1153"/>
              <a:gd name="T15" fmla="*/ 395 h 916"/>
              <a:gd name="T16" fmla="*/ 473 w 1153"/>
              <a:gd name="T17" fmla="*/ 412 h 916"/>
              <a:gd name="T18" fmla="*/ 1044 w 1153"/>
              <a:gd name="T19" fmla="*/ 873 h 916"/>
              <a:gd name="T20" fmla="*/ 1133 w 1153"/>
              <a:gd name="T21" fmla="*/ 887 h 916"/>
              <a:gd name="T22" fmla="*/ 1126 w 1153"/>
              <a:gd name="T23" fmla="*/ 780 h 916"/>
              <a:gd name="T24" fmla="*/ 1031 w 1153"/>
              <a:gd name="T25" fmla="*/ 542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3" h="916">
                <a:moveTo>
                  <a:pt x="1031" y="542"/>
                </a:moveTo>
                <a:cubicBezTo>
                  <a:pt x="943" y="370"/>
                  <a:pt x="831" y="200"/>
                  <a:pt x="664" y="102"/>
                </a:cubicBezTo>
                <a:cubicBezTo>
                  <a:pt x="539" y="28"/>
                  <a:pt x="388" y="0"/>
                  <a:pt x="245" y="24"/>
                </a:cubicBezTo>
                <a:cubicBezTo>
                  <a:pt x="151" y="39"/>
                  <a:pt x="55" y="81"/>
                  <a:pt x="0" y="159"/>
                </a:cubicBezTo>
                <a:cubicBezTo>
                  <a:pt x="129" y="162"/>
                  <a:pt x="256" y="227"/>
                  <a:pt x="335" y="329"/>
                </a:cubicBezTo>
                <a:cubicBezTo>
                  <a:pt x="366" y="307"/>
                  <a:pt x="398" y="287"/>
                  <a:pt x="431" y="269"/>
                </a:cubicBezTo>
                <a:cubicBezTo>
                  <a:pt x="434" y="302"/>
                  <a:pt x="438" y="335"/>
                  <a:pt x="442" y="368"/>
                </a:cubicBezTo>
                <a:cubicBezTo>
                  <a:pt x="443" y="378"/>
                  <a:pt x="444" y="387"/>
                  <a:pt x="450" y="395"/>
                </a:cubicBezTo>
                <a:cubicBezTo>
                  <a:pt x="455" y="403"/>
                  <a:pt x="464" y="408"/>
                  <a:pt x="473" y="412"/>
                </a:cubicBezTo>
                <a:cubicBezTo>
                  <a:pt x="689" y="528"/>
                  <a:pt x="835" y="745"/>
                  <a:pt x="1044" y="873"/>
                </a:cubicBezTo>
                <a:cubicBezTo>
                  <a:pt x="1067" y="888"/>
                  <a:pt x="1110" y="916"/>
                  <a:pt x="1133" y="887"/>
                </a:cubicBezTo>
                <a:cubicBezTo>
                  <a:pt x="1153" y="861"/>
                  <a:pt x="1133" y="807"/>
                  <a:pt x="1126" y="780"/>
                </a:cubicBezTo>
                <a:cubicBezTo>
                  <a:pt x="1105" y="697"/>
                  <a:pt x="1070" y="618"/>
                  <a:pt x="1031" y="542"/>
                </a:cubicBezTo>
                <a:close/>
              </a:path>
            </a:pathLst>
          </a:custGeom>
          <a:solidFill>
            <a:srgbClr val="007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351" name="Freeform 2481"/>
          <p:cNvSpPr>
            <a:spLocks/>
          </p:cNvSpPr>
          <p:nvPr userDrawn="1"/>
        </p:nvSpPr>
        <p:spPr bwMode="auto">
          <a:xfrm>
            <a:off x="900552" y="3784907"/>
            <a:ext cx="667757" cy="513070"/>
          </a:xfrm>
          <a:custGeom>
            <a:avLst/>
            <a:gdLst>
              <a:gd name="T0" fmla="*/ 1111 w 1119"/>
              <a:gd name="T1" fmla="*/ 864 h 864"/>
              <a:gd name="T2" fmla="*/ 1114 w 1119"/>
              <a:gd name="T3" fmla="*/ 863 h 864"/>
              <a:gd name="T4" fmla="*/ 1118 w 1119"/>
              <a:gd name="T5" fmla="*/ 854 h 864"/>
              <a:gd name="T6" fmla="*/ 819 w 1119"/>
              <a:gd name="T7" fmla="*/ 383 h 864"/>
              <a:gd name="T8" fmla="*/ 6 w 1119"/>
              <a:gd name="T9" fmla="*/ 107 h 864"/>
              <a:gd name="T10" fmla="*/ 2 w 1119"/>
              <a:gd name="T11" fmla="*/ 116 h 864"/>
              <a:gd name="T12" fmla="*/ 11 w 1119"/>
              <a:gd name="T13" fmla="*/ 120 h 864"/>
              <a:gd name="T14" fmla="*/ 808 w 1119"/>
              <a:gd name="T15" fmla="*/ 392 h 864"/>
              <a:gd name="T16" fmla="*/ 1105 w 1119"/>
              <a:gd name="T17" fmla="*/ 859 h 864"/>
              <a:gd name="T18" fmla="*/ 1111 w 1119"/>
              <a:gd name="T19" fmla="*/ 86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9" h="864">
                <a:moveTo>
                  <a:pt x="1111" y="864"/>
                </a:moveTo>
                <a:cubicBezTo>
                  <a:pt x="1112" y="864"/>
                  <a:pt x="1113" y="863"/>
                  <a:pt x="1114" y="863"/>
                </a:cubicBezTo>
                <a:cubicBezTo>
                  <a:pt x="1118" y="861"/>
                  <a:pt x="1119" y="857"/>
                  <a:pt x="1118" y="854"/>
                </a:cubicBezTo>
                <a:cubicBezTo>
                  <a:pt x="1117" y="851"/>
                  <a:pt x="1009" y="600"/>
                  <a:pt x="819" y="383"/>
                </a:cubicBezTo>
                <a:cubicBezTo>
                  <a:pt x="567" y="95"/>
                  <a:pt x="286" y="0"/>
                  <a:pt x="6" y="107"/>
                </a:cubicBezTo>
                <a:cubicBezTo>
                  <a:pt x="2" y="108"/>
                  <a:pt x="0" y="112"/>
                  <a:pt x="2" y="116"/>
                </a:cubicBezTo>
                <a:cubicBezTo>
                  <a:pt x="3" y="120"/>
                  <a:pt x="7" y="122"/>
                  <a:pt x="11" y="120"/>
                </a:cubicBezTo>
                <a:cubicBezTo>
                  <a:pt x="289" y="14"/>
                  <a:pt x="557" y="106"/>
                  <a:pt x="808" y="392"/>
                </a:cubicBezTo>
                <a:cubicBezTo>
                  <a:pt x="997" y="607"/>
                  <a:pt x="1104" y="857"/>
                  <a:pt x="1105" y="859"/>
                </a:cubicBezTo>
                <a:cubicBezTo>
                  <a:pt x="1106" y="862"/>
                  <a:pt x="1108" y="864"/>
                  <a:pt x="1111" y="8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352" name="Freeform 2482"/>
          <p:cNvSpPr>
            <a:spLocks/>
          </p:cNvSpPr>
          <p:nvPr userDrawn="1"/>
        </p:nvSpPr>
        <p:spPr bwMode="auto">
          <a:xfrm>
            <a:off x="1116502" y="3428056"/>
            <a:ext cx="526854" cy="886769"/>
          </a:xfrm>
          <a:custGeom>
            <a:avLst/>
            <a:gdLst>
              <a:gd name="T0" fmla="*/ 863 w 883"/>
              <a:gd name="T1" fmla="*/ 1227 h 1493"/>
              <a:gd name="T2" fmla="*/ 662 w 883"/>
              <a:gd name="T3" fmla="*/ 322 h 1493"/>
              <a:gd name="T4" fmla="*/ 586 w 883"/>
              <a:gd name="T5" fmla="*/ 227 h 1493"/>
              <a:gd name="T6" fmla="*/ 417 w 883"/>
              <a:gd name="T7" fmla="*/ 197 h 1493"/>
              <a:gd name="T8" fmla="*/ 437 w 883"/>
              <a:gd name="T9" fmla="*/ 122 h 1493"/>
              <a:gd name="T10" fmla="*/ 409 w 883"/>
              <a:gd name="T11" fmla="*/ 95 h 1493"/>
              <a:gd name="T12" fmla="*/ 23 w 883"/>
              <a:gd name="T13" fmla="*/ 0 h 1493"/>
              <a:gd name="T14" fmla="*/ 7 w 883"/>
              <a:gd name="T15" fmla="*/ 4 h 1493"/>
              <a:gd name="T16" fmla="*/ 0 w 883"/>
              <a:gd name="T17" fmla="*/ 26 h 1493"/>
              <a:gd name="T18" fmla="*/ 65 w 883"/>
              <a:gd name="T19" fmla="*/ 520 h 1493"/>
              <a:gd name="T20" fmla="*/ 175 w 883"/>
              <a:gd name="T21" fmla="*/ 478 h 1493"/>
              <a:gd name="T22" fmla="*/ 270 w 883"/>
              <a:gd name="T23" fmla="*/ 533 h 1493"/>
              <a:gd name="T24" fmla="*/ 254 w 883"/>
              <a:gd name="T25" fmla="*/ 630 h 1493"/>
              <a:gd name="T26" fmla="*/ 226 w 883"/>
              <a:gd name="T27" fmla="*/ 775 h 1493"/>
              <a:gd name="T28" fmla="*/ 292 w 883"/>
              <a:gd name="T29" fmla="*/ 969 h 1493"/>
              <a:gd name="T30" fmla="*/ 450 w 883"/>
              <a:gd name="T31" fmla="*/ 1219 h 1493"/>
              <a:gd name="T32" fmla="*/ 604 w 883"/>
              <a:gd name="T33" fmla="*/ 1389 h 1493"/>
              <a:gd name="T34" fmla="*/ 803 w 883"/>
              <a:gd name="T35" fmla="*/ 1459 h 1493"/>
              <a:gd name="T36" fmla="*/ 863 w 883"/>
              <a:gd name="T37" fmla="*/ 1227 h 1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83" h="1493">
                <a:moveTo>
                  <a:pt x="863" y="1227"/>
                </a:moveTo>
                <a:cubicBezTo>
                  <a:pt x="883" y="914"/>
                  <a:pt x="813" y="596"/>
                  <a:pt x="662" y="322"/>
                </a:cubicBezTo>
                <a:cubicBezTo>
                  <a:pt x="642" y="286"/>
                  <a:pt x="620" y="250"/>
                  <a:pt x="586" y="227"/>
                </a:cubicBezTo>
                <a:cubicBezTo>
                  <a:pt x="538" y="194"/>
                  <a:pt x="475" y="195"/>
                  <a:pt x="417" y="197"/>
                </a:cubicBezTo>
                <a:cubicBezTo>
                  <a:pt x="400" y="176"/>
                  <a:pt x="442" y="149"/>
                  <a:pt x="437" y="122"/>
                </a:cubicBezTo>
                <a:cubicBezTo>
                  <a:pt x="434" y="109"/>
                  <a:pt x="421" y="101"/>
                  <a:pt x="409" y="95"/>
                </a:cubicBezTo>
                <a:cubicBezTo>
                  <a:pt x="290" y="34"/>
                  <a:pt x="157" y="1"/>
                  <a:pt x="23" y="0"/>
                </a:cubicBezTo>
                <a:cubicBezTo>
                  <a:pt x="18" y="0"/>
                  <a:pt x="11" y="0"/>
                  <a:pt x="7" y="4"/>
                </a:cubicBezTo>
                <a:cubicBezTo>
                  <a:pt x="0" y="9"/>
                  <a:pt x="0" y="18"/>
                  <a:pt x="0" y="26"/>
                </a:cubicBezTo>
                <a:cubicBezTo>
                  <a:pt x="5" y="193"/>
                  <a:pt x="11" y="362"/>
                  <a:pt x="65" y="520"/>
                </a:cubicBezTo>
                <a:cubicBezTo>
                  <a:pt x="100" y="500"/>
                  <a:pt x="136" y="481"/>
                  <a:pt x="175" y="478"/>
                </a:cubicBezTo>
                <a:cubicBezTo>
                  <a:pt x="215" y="475"/>
                  <a:pt x="258" y="495"/>
                  <a:pt x="270" y="533"/>
                </a:cubicBezTo>
                <a:cubicBezTo>
                  <a:pt x="280" y="565"/>
                  <a:pt x="266" y="599"/>
                  <a:pt x="254" y="630"/>
                </a:cubicBezTo>
                <a:cubicBezTo>
                  <a:pt x="236" y="676"/>
                  <a:pt x="224" y="726"/>
                  <a:pt x="226" y="775"/>
                </a:cubicBezTo>
                <a:cubicBezTo>
                  <a:pt x="229" y="844"/>
                  <a:pt x="260" y="908"/>
                  <a:pt x="292" y="969"/>
                </a:cubicBezTo>
                <a:cubicBezTo>
                  <a:pt x="339" y="1056"/>
                  <a:pt x="392" y="1139"/>
                  <a:pt x="450" y="1219"/>
                </a:cubicBezTo>
                <a:cubicBezTo>
                  <a:pt x="495" y="1282"/>
                  <a:pt x="544" y="1342"/>
                  <a:pt x="604" y="1389"/>
                </a:cubicBezTo>
                <a:cubicBezTo>
                  <a:pt x="643" y="1419"/>
                  <a:pt x="753" y="1493"/>
                  <a:pt x="803" y="1459"/>
                </a:cubicBezTo>
                <a:cubicBezTo>
                  <a:pt x="856" y="1424"/>
                  <a:pt x="859" y="1283"/>
                  <a:pt x="863" y="1227"/>
                </a:cubicBezTo>
                <a:close/>
              </a:path>
            </a:pathLst>
          </a:custGeom>
          <a:solidFill>
            <a:srgbClr val="008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353" name="Freeform 2483"/>
          <p:cNvSpPr>
            <a:spLocks/>
          </p:cNvSpPr>
          <p:nvPr userDrawn="1"/>
        </p:nvSpPr>
        <p:spPr bwMode="auto">
          <a:xfrm>
            <a:off x="1118034" y="3428056"/>
            <a:ext cx="487033" cy="874516"/>
          </a:xfrm>
          <a:custGeom>
            <a:avLst/>
            <a:gdLst>
              <a:gd name="T0" fmla="*/ 800 w 817"/>
              <a:gd name="T1" fmla="*/ 1472 h 1472"/>
              <a:gd name="T2" fmla="*/ 808 w 817"/>
              <a:gd name="T3" fmla="*/ 1465 h 1472"/>
              <a:gd name="T4" fmla="*/ 13 w 817"/>
              <a:gd name="T5" fmla="*/ 2 h 1472"/>
              <a:gd name="T6" fmla="*/ 3 w 817"/>
              <a:gd name="T7" fmla="*/ 3 h 1472"/>
              <a:gd name="T8" fmla="*/ 4 w 817"/>
              <a:gd name="T9" fmla="*/ 13 h 1472"/>
              <a:gd name="T10" fmla="*/ 793 w 817"/>
              <a:gd name="T11" fmla="*/ 1465 h 1472"/>
              <a:gd name="T12" fmla="*/ 800 w 817"/>
              <a:gd name="T13" fmla="*/ 1472 h 1472"/>
            </a:gdLst>
            <a:ahLst/>
            <a:cxnLst>
              <a:cxn ang="0">
                <a:pos x="T0" y="T1"/>
              </a:cxn>
              <a:cxn ang="0">
                <a:pos x="T2" y="T3"/>
              </a:cxn>
              <a:cxn ang="0">
                <a:pos x="T4" y="T5"/>
              </a:cxn>
              <a:cxn ang="0">
                <a:pos x="T6" y="T7"/>
              </a:cxn>
              <a:cxn ang="0">
                <a:pos x="T8" y="T9"/>
              </a:cxn>
              <a:cxn ang="0">
                <a:pos x="T10" y="T11"/>
              </a:cxn>
              <a:cxn ang="0">
                <a:pos x="T12" y="T13"/>
              </a:cxn>
            </a:cxnLst>
            <a:rect l="0" t="0" r="r" b="b"/>
            <a:pathLst>
              <a:path w="817" h="1472">
                <a:moveTo>
                  <a:pt x="800" y="1472"/>
                </a:moveTo>
                <a:cubicBezTo>
                  <a:pt x="804" y="1472"/>
                  <a:pt x="807" y="1469"/>
                  <a:pt x="808" y="1465"/>
                </a:cubicBezTo>
                <a:cubicBezTo>
                  <a:pt x="817" y="693"/>
                  <a:pt x="21" y="9"/>
                  <a:pt x="13" y="2"/>
                </a:cubicBezTo>
                <a:cubicBezTo>
                  <a:pt x="10" y="0"/>
                  <a:pt x="6" y="0"/>
                  <a:pt x="3" y="3"/>
                </a:cubicBezTo>
                <a:cubicBezTo>
                  <a:pt x="0" y="6"/>
                  <a:pt x="1" y="11"/>
                  <a:pt x="4" y="13"/>
                </a:cubicBezTo>
                <a:cubicBezTo>
                  <a:pt x="12" y="20"/>
                  <a:pt x="803" y="700"/>
                  <a:pt x="793" y="1465"/>
                </a:cubicBezTo>
                <a:cubicBezTo>
                  <a:pt x="793" y="1469"/>
                  <a:pt x="796" y="1472"/>
                  <a:pt x="800" y="147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354" name="Freeform 2484"/>
          <p:cNvSpPr>
            <a:spLocks/>
          </p:cNvSpPr>
          <p:nvPr userDrawn="1"/>
        </p:nvSpPr>
        <p:spPr bwMode="auto">
          <a:xfrm>
            <a:off x="1170106" y="1705059"/>
            <a:ext cx="2004802" cy="2808867"/>
          </a:xfrm>
          <a:custGeom>
            <a:avLst/>
            <a:gdLst>
              <a:gd name="T0" fmla="*/ 3364 w 3364"/>
              <a:gd name="T1" fmla="*/ 0 h 4732"/>
              <a:gd name="T2" fmla="*/ 1926 w 3364"/>
              <a:gd name="T3" fmla="*/ 0 h 4732"/>
              <a:gd name="T4" fmla="*/ 1437 w 3364"/>
              <a:gd name="T5" fmla="*/ 0 h 4732"/>
              <a:gd name="T6" fmla="*/ 0 w 3364"/>
              <a:gd name="T7" fmla="*/ 0 h 4732"/>
              <a:gd name="T8" fmla="*/ 517 w 3364"/>
              <a:gd name="T9" fmla="*/ 4492 h 4732"/>
              <a:gd name="T10" fmla="*/ 1624 w 3364"/>
              <a:gd name="T11" fmla="*/ 4730 h 4732"/>
              <a:gd name="T12" fmla="*/ 1624 w 3364"/>
              <a:gd name="T13" fmla="*/ 4732 h 4732"/>
              <a:gd name="T14" fmla="*/ 1682 w 3364"/>
              <a:gd name="T15" fmla="*/ 4731 h 4732"/>
              <a:gd name="T16" fmla="*/ 1739 w 3364"/>
              <a:gd name="T17" fmla="*/ 4732 h 4732"/>
              <a:gd name="T18" fmla="*/ 1739 w 3364"/>
              <a:gd name="T19" fmla="*/ 4730 h 4732"/>
              <a:gd name="T20" fmla="*/ 2846 w 3364"/>
              <a:gd name="T21" fmla="*/ 4492 h 4732"/>
              <a:gd name="T22" fmla="*/ 3364 w 3364"/>
              <a:gd name="T23" fmla="*/ 0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64" h="4732">
                <a:moveTo>
                  <a:pt x="3364" y="0"/>
                </a:moveTo>
                <a:lnTo>
                  <a:pt x="1926" y="0"/>
                </a:lnTo>
                <a:lnTo>
                  <a:pt x="1437" y="0"/>
                </a:lnTo>
                <a:lnTo>
                  <a:pt x="0" y="0"/>
                </a:lnTo>
                <a:lnTo>
                  <a:pt x="517" y="4492"/>
                </a:lnTo>
                <a:cubicBezTo>
                  <a:pt x="517" y="4492"/>
                  <a:pt x="870" y="4710"/>
                  <a:pt x="1624" y="4730"/>
                </a:cubicBezTo>
                <a:cubicBezTo>
                  <a:pt x="1624" y="4731"/>
                  <a:pt x="1624" y="4732"/>
                  <a:pt x="1624" y="4732"/>
                </a:cubicBezTo>
                <a:cubicBezTo>
                  <a:pt x="1644" y="4732"/>
                  <a:pt x="1663" y="4732"/>
                  <a:pt x="1682" y="4731"/>
                </a:cubicBezTo>
                <a:cubicBezTo>
                  <a:pt x="1701" y="4732"/>
                  <a:pt x="1720" y="4732"/>
                  <a:pt x="1739" y="4732"/>
                </a:cubicBezTo>
                <a:cubicBezTo>
                  <a:pt x="1739" y="4732"/>
                  <a:pt x="1739" y="4731"/>
                  <a:pt x="1739" y="4730"/>
                </a:cubicBezTo>
                <a:cubicBezTo>
                  <a:pt x="2493" y="4710"/>
                  <a:pt x="2846" y="4492"/>
                  <a:pt x="2846" y="4492"/>
                </a:cubicBezTo>
                <a:lnTo>
                  <a:pt x="336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355" name="Freeform 2485"/>
          <p:cNvSpPr>
            <a:spLocks/>
          </p:cNvSpPr>
          <p:nvPr userDrawn="1"/>
        </p:nvSpPr>
        <p:spPr bwMode="auto">
          <a:xfrm>
            <a:off x="1245153" y="1815331"/>
            <a:ext cx="1824078" cy="2588323"/>
          </a:xfrm>
          <a:custGeom>
            <a:avLst/>
            <a:gdLst>
              <a:gd name="T0" fmla="*/ 3061 w 3061"/>
              <a:gd name="T1" fmla="*/ 0 h 4361"/>
              <a:gd name="T2" fmla="*/ 1753 w 3061"/>
              <a:gd name="T3" fmla="*/ 0 h 4361"/>
              <a:gd name="T4" fmla="*/ 1308 w 3061"/>
              <a:gd name="T5" fmla="*/ 0 h 4361"/>
              <a:gd name="T6" fmla="*/ 0 w 3061"/>
              <a:gd name="T7" fmla="*/ 0 h 4361"/>
              <a:gd name="T8" fmla="*/ 471 w 3061"/>
              <a:gd name="T9" fmla="*/ 4143 h 4361"/>
              <a:gd name="T10" fmla="*/ 1478 w 3061"/>
              <a:gd name="T11" fmla="*/ 4359 h 4361"/>
              <a:gd name="T12" fmla="*/ 1478 w 3061"/>
              <a:gd name="T13" fmla="*/ 4361 h 4361"/>
              <a:gd name="T14" fmla="*/ 1531 w 3061"/>
              <a:gd name="T15" fmla="*/ 4360 h 4361"/>
              <a:gd name="T16" fmla="*/ 1583 w 3061"/>
              <a:gd name="T17" fmla="*/ 4361 h 4361"/>
              <a:gd name="T18" fmla="*/ 1583 w 3061"/>
              <a:gd name="T19" fmla="*/ 4359 h 4361"/>
              <a:gd name="T20" fmla="*/ 2590 w 3061"/>
              <a:gd name="T21" fmla="*/ 4143 h 4361"/>
              <a:gd name="T22" fmla="*/ 3061 w 3061"/>
              <a:gd name="T23" fmla="*/ 0 h 4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1" h="4361">
                <a:moveTo>
                  <a:pt x="3061" y="0"/>
                </a:moveTo>
                <a:lnTo>
                  <a:pt x="1753" y="0"/>
                </a:lnTo>
                <a:lnTo>
                  <a:pt x="1308" y="0"/>
                </a:lnTo>
                <a:lnTo>
                  <a:pt x="0" y="0"/>
                </a:lnTo>
                <a:lnTo>
                  <a:pt x="471" y="4143"/>
                </a:lnTo>
                <a:cubicBezTo>
                  <a:pt x="471" y="4143"/>
                  <a:pt x="792" y="4340"/>
                  <a:pt x="1478" y="4359"/>
                </a:cubicBezTo>
                <a:cubicBezTo>
                  <a:pt x="1478" y="4360"/>
                  <a:pt x="1478" y="4361"/>
                  <a:pt x="1478" y="4361"/>
                </a:cubicBezTo>
                <a:cubicBezTo>
                  <a:pt x="1496" y="4361"/>
                  <a:pt x="1513" y="4361"/>
                  <a:pt x="1531" y="4360"/>
                </a:cubicBezTo>
                <a:cubicBezTo>
                  <a:pt x="1548" y="4361"/>
                  <a:pt x="1565" y="4361"/>
                  <a:pt x="1583" y="4361"/>
                </a:cubicBezTo>
                <a:cubicBezTo>
                  <a:pt x="1583" y="4361"/>
                  <a:pt x="1583" y="4360"/>
                  <a:pt x="1583" y="4359"/>
                </a:cubicBezTo>
                <a:cubicBezTo>
                  <a:pt x="2270" y="4340"/>
                  <a:pt x="2590" y="4143"/>
                  <a:pt x="2590" y="4143"/>
                </a:cubicBezTo>
                <a:lnTo>
                  <a:pt x="3061" y="0"/>
                </a:lnTo>
                <a:close/>
              </a:path>
            </a:pathLst>
          </a:custGeom>
          <a:solidFill>
            <a:srgbClr val="61E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356" name="Freeform 2486"/>
          <p:cNvSpPr>
            <a:spLocks/>
          </p:cNvSpPr>
          <p:nvPr userDrawn="1"/>
        </p:nvSpPr>
        <p:spPr bwMode="auto">
          <a:xfrm>
            <a:off x="1298756" y="2100200"/>
            <a:ext cx="1716870" cy="2303454"/>
          </a:xfrm>
          <a:custGeom>
            <a:avLst/>
            <a:gdLst>
              <a:gd name="T0" fmla="*/ 2176 w 2881"/>
              <a:gd name="T1" fmla="*/ 50 h 3882"/>
              <a:gd name="T2" fmla="*/ 1529 w 2881"/>
              <a:gd name="T3" fmla="*/ 143 h 3882"/>
              <a:gd name="T4" fmla="*/ 1215 w 2881"/>
              <a:gd name="T5" fmla="*/ 87 h 3882"/>
              <a:gd name="T6" fmla="*/ 1069 w 2881"/>
              <a:gd name="T7" fmla="*/ 83 h 3882"/>
              <a:gd name="T8" fmla="*/ 549 w 2881"/>
              <a:gd name="T9" fmla="*/ 174 h 3882"/>
              <a:gd name="T10" fmla="*/ 292 w 2881"/>
              <a:gd name="T11" fmla="*/ 183 h 3882"/>
              <a:gd name="T12" fmla="*/ 0 w 2881"/>
              <a:gd name="T13" fmla="*/ 182 h 3882"/>
              <a:gd name="T14" fmla="*/ 383 w 2881"/>
              <a:gd name="T15" fmla="*/ 3664 h 3882"/>
              <a:gd name="T16" fmla="*/ 1390 w 2881"/>
              <a:gd name="T17" fmla="*/ 3880 h 3882"/>
              <a:gd name="T18" fmla="*/ 1390 w 2881"/>
              <a:gd name="T19" fmla="*/ 3882 h 3882"/>
              <a:gd name="T20" fmla="*/ 1443 w 2881"/>
              <a:gd name="T21" fmla="*/ 3881 h 3882"/>
              <a:gd name="T22" fmla="*/ 1495 w 2881"/>
              <a:gd name="T23" fmla="*/ 3882 h 3882"/>
              <a:gd name="T24" fmla="*/ 1495 w 2881"/>
              <a:gd name="T25" fmla="*/ 3880 h 3882"/>
              <a:gd name="T26" fmla="*/ 2502 w 2881"/>
              <a:gd name="T27" fmla="*/ 3664 h 3882"/>
              <a:gd name="T28" fmla="*/ 2881 w 2881"/>
              <a:gd name="T29" fmla="*/ 212 h 3882"/>
              <a:gd name="T30" fmla="*/ 2600 w 2881"/>
              <a:gd name="T31" fmla="*/ 182 h 3882"/>
              <a:gd name="T32" fmla="*/ 2334 w 2881"/>
              <a:gd name="T33" fmla="*/ 112 h 3882"/>
              <a:gd name="T34" fmla="*/ 2188 w 2881"/>
              <a:gd name="T35" fmla="*/ 53 h 3882"/>
              <a:gd name="T36" fmla="*/ 2176 w 2881"/>
              <a:gd name="T37" fmla="*/ 50 h 3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81" h="3882">
                <a:moveTo>
                  <a:pt x="2176" y="50"/>
                </a:moveTo>
                <a:cubicBezTo>
                  <a:pt x="1963" y="0"/>
                  <a:pt x="1749" y="150"/>
                  <a:pt x="1529" y="143"/>
                </a:cubicBezTo>
                <a:cubicBezTo>
                  <a:pt x="1422" y="140"/>
                  <a:pt x="1320" y="100"/>
                  <a:pt x="1215" y="87"/>
                </a:cubicBezTo>
                <a:cubicBezTo>
                  <a:pt x="1166" y="81"/>
                  <a:pt x="1117" y="80"/>
                  <a:pt x="1069" y="83"/>
                </a:cubicBezTo>
                <a:cubicBezTo>
                  <a:pt x="893" y="95"/>
                  <a:pt x="724" y="154"/>
                  <a:pt x="549" y="174"/>
                </a:cubicBezTo>
                <a:cubicBezTo>
                  <a:pt x="463" y="184"/>
                  <a:pt x="378" y="177"/>
                  <a:pt x="292" y="183"/>
                </a:cubicBezTo>
                <a:cubicBezTo>
                  <a:pt x="195" y="191"/>
                  <a:pt x="97" y="192"/>
                  <a:pt x="0" y="182"/>
                </a:cubicBezTo>
                <a:lnTo>
                  <a:pt x="383" y="3664"/>
                </a:lnTo>
                <a:cubicBezTo>
                  <a:pt x="383" y="3664"/>
                  <a:pt x="704" y="3861"/>
                  <a:pt x="1390" y="3880"/>
                </a:cubicBezTo>
                <a:cubicBezTo>
                  <a:pt x="1390" y="3881"/>
                  <a:pt x="1390" y="3882"/>
                  <a:pt x="1390" y="3882"/>
                </a:cubicBezTo>
                <a:cubicBezTo>
                  <a:pt x="1408" y="3882"/>
                  <a:pt x="1425" y="3882"/>
                  <a:pt x="1443" y="3881"/>
                </a:cubicBezTo>
                <a:cubicBezTo>
                  <a:pt x="1460" y="3882"/>
                  <a:pt x="1477" y="3882"/>
                  <a:pt x="1495" y="3882"/>
                </a:cubicBezTo>
                <a:cubicBezTo>
                  <a:pt x="1495" y="3882"/>
                  <a:pt x="1495" y="3881"/>
                  <a:pt x="1495" y="3880"/>
                </a:cubicBezTo>
                <a:cubicBezTo>
                  <a:pt x="2182" y="3861"/>
                  <a:pt x="2502" y="3664"/>
                  <a:pt x="2502" y="3664"/>
                </a:cubicBezTo>
                <a:lnTo>
                  <a:pt x="2881" y="212"/>
                </a:lnTo>
                <a:cubicBezTo>
                  <a:pt x="2787" y="206"/>
                  <a:pt x="2694" y="193"/>
                  <a:pt x="2600" y="182"/>
                </a:cubicBezTo>
                <a:cubicBezTo>
                  <a:pt x="2508" y="172"/>
                  <a:pt x="2418" y="148"/>
                  <a:pt x="2334" y="112"/>
                </a:cubicBezTo>
                <a:cubicBezTo>
                  <a:pt x="2285" y="91"/>
                  <a:pt x="2238" y="66"/>
                  <a:pt x="2188" y="53"/>
                </a:cubicBezTo>
                <a:cubicBezTo>
                  <a:pt x="2184" y="52"/>
                  <a:pt x="2180" y="51"/>
                  <a:pt x="2176" y="50"/>
                </a:cubicBezTo>
                <a:close/>
              </a:path>
            </a:pathLst>
          </a:custGeom>
          <a:solidFill>
            <a:srgbClr val="00B1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357" name="Freeform 2487"/>
          <p:cNvSpPr>
            <a:spLocks/>
          </p:cNvSpPr>
          <p:nvPr userDrawn="1"/>
        </p:nvSpPr>
        <p:spPr bwMode="auto">
          <a:xfrm>
            <a:off x="3174907" y="1705059"/>
            <a:ext cx="0" cy="2808867"/>
          </a:xfrm>
          <a:custGeom>
            <a:avLst/>
            <a:gdLst>
              <a:gd name="T0" fmla="*/ 4732 h 4732"/>
              <a:gd name="T1" fmla="*/ 0 h 4732"/>
              <a:gd name="T2" fmla="*/ 4732 h 4732"/>
            </a:gdLst>
            <a:ahLst/>
            <a:cxnLst>
              <a:cxn ang="0">
                <a:pos x="0" y="T0"/>
              </a:cxn>
              <a:cxn ang="0">
                <a:pos x="0" y="T1"/>
              </a:cxn>
              <a:cxn ang="0">
                <a:pos x="0" y="T2"/>
              </a:cxn>
            </a:cxnLst>
            <a:rect l="0" t="0" r="r" b="b"/>
            <a:pathLst>
              <a:path h="4732">
                <a:moveTo>
                  <a:pt x="0" y="4732"/>
                </a:moveTo>
                <a:lnTo>
                  <a:pt x="0" y="0"/>
                </a:lnTo>
                <a:lnTo>
                  <a:pt x="0" y="4732"/>
                </a:lnTo>
                <a:close/>
              </a:path>
            </a:pathLst>
          </a:custGeom>
          <a:solidFill>
            <a:srgbClr val="CBF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358" name="Freeform 2490"/>
          <p:cNvSpPr>
            <a:spLocks/>
          </p:cNvSpPr>
          <p:nvPr userDrawn="1"/>
        </p:nvSpPr>
        <p:spPr bwMode="auto">
          <a:xfrm>
            <a:off x="1170106" y="1705059"/>
            <a:ext cx="0" cy="2808867"/>
          </a:xfrm>
          <a:custGeom>
            <a:avLst/>
            <a:gdLst>
              <a:gd name="T0" fmla="*/ 0 h 4732"/>
              <a:gd name="T1" fmla="*/ 4732 h 4732"/>
              <a:gd name="T2" fmla="*/ 0 h 4732"/>
            </a:gdLst>
            <a:ahLst/>
            <a:cxnLst>
              <a:cxn ang="0">
                <a:pos x="0" y="T0"/>
              </a:cxn>
              <a:cxn ang="0">
                <a:pos x="0" y="T1"/>
              </a:cxn>
              <a:cxn ang="0">
                <a:pos x="0" y="T2"/>
              </a:cxn>
            </a:cxnLst>
            <a:rect l="0" t="0" r="r" b="b"/>
            <a:pathLst>
              <a:path h="4732">
                <a:moveTo>
                  <a:pt x="0" y="0"/>
                </a:moveTo>
                <a:lnTo>
                  <a:pt x="0" y="4732"/>
                </a:lnTo>
                <a:lnTo>
                  <a:pt x="0" y="0"/>
                </a:lnTo>
                <a:close/>
              </a:path>
            </a:pathLst>
          </a:custGeom>
          <a:solidFill>
            <a:srgbClr val="CBF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359" name="Freeform 2493"/>
          <p:cNvSpPr>
            <a:spLocks/>
          </p:cNvSpPr>
          <p:nvPr userDrawn="1"/>
        </p:nvSpPr>
        <p:spPr bwMode="auto">
          <a:xfrm>
            <a:off x="1292630" y="1899566"/>
            <a:ext cx="1729122" cy="430366"/>
          </a:xfrm>
          <a:custGeom>
            <a:avLst/>
            <a:gdLst>
              <a:gd name="T0" fmla="*/ 570 w 2902"/>
              <a:gd name="T1" fmla="*/ 558 h 726"/>
              <a:gd name="T2" fmla="*/ 997 w 2902"/>
              <a:gd name="T3" fmla="*/ 495 h 726"/>
              <a:gd name="T4" fmla="*/ 1383 w 2902"/>
              <a:gd name="T5" fmla="*/ 562 h 726"/>
              <a:gd name="T6" fmla="*/ 1743 w 2902"/>
              <a:gd name="T7" fmla="*/ 573 h 726"/>
              <a:gd name="T8" fmla="*/ 1899 w 2902"/>
              <a:gd name="T9" fmla="*/ 564 h 726"/>
              <a:gd name="T10" fmla="*/ 2083 w 2902"/>
              <a:gd name="T11" fmla="*/ 550 h 726"/>
              <a:gd name="T12" fmla="*/ 2226 w 2902"/>
              <a:gd name="T13" fmla="*/ 547 h 726"/>
              <a:gd name="T14" fmla="*/ 2646 w 2902"/>
              <a:gd name="T15" fmla="*/ 620 h 726"/>
              <a:gd name="T16" fmla="*/ 2867 w 2902"/>
              <a:gd name="T17" fmla="*/ 726 h 726"/>
              <a:gd name="T18" fmla="*/ 2902 w 2902"/>
              <a:gd name="T19" fmla="*/ 463 h 726"/>
              <a:gd name="T20" fmla="*/ 2520 w 2902"/>
              <a:gd name="T21" fmla="*/ 410 h 726"/>
              <a:gd name="T22" fmla="*/ 2455 w 2902"/>
              <a:gd name="T23" fmla="*/ 372 h 726"/>
              <a:gd name="T24" fmla="*/ 2485 w 2902"/>
              <a:gd name="T25" fmla="*/ 313 h 726"/>
              <a:gd name="T26" fmla="*/ 2643 w 2902"/>
              <a:gd name="T27" fmla="*/ 199 h 726"/>
              <a:gd name="T28" fmla="*/ 2615 w 2902"/>
              <a:gd name="T29" fmla="*/ 52 h 726"/>
              <a:gd name="T30" fmla="*/ 2467 w 2902"/>
              <a:gd name="T31" fmla="*/ 3 h 726"/>
              <a:gd name="T32" fmla="*/ 2314 w 2902"/>
              <a:gd name="T33" fmla="*/ 51 h 726"/>
              <a:gd name="T34" fmla="*/ 1918 w 2902"/>
              <a:gd name="T35" fmla="*/ 262 h 726"/>
              <a:gd name="T36" fmla="*/ 1806 w 2902"/>
              <a:gd name="T37" fmla="*/ 239 h 726"/>
              <a:gd name="T38" fmla="*/ 1805 w 2902"/>
              <a:gd name="T39" fmla="*/ 144 h 726"/>
              <a:gd name="T40" fmla="*/ 1721 w 2902"/>
              <a:gd name="T41" fmla="*/ 51 h 726"/>
              <a:gd name="T42" fmla="*/ 1592 w 2902"/>
              <a:gd name="T43" fmla="*/ 73 h 726"/>
              <a:gd name="T44" fmla="*/ 1485 w 2902"/>
              <a:gd name="T45" fmla="*/ 153 h 726"/>
              <a:gd name="T46" fmla="*/ 977 w 2902"/>
              <a:gd name="T47" fmla="*/ 369 h 726"/>
              <a:gd name="T48" fmla="*/ 364 w 2902"/>
              <a:gd name="T49" fmla="*/ 428 h 726"/>
              <a:gd name="T50" fmla="*/ 0 w 2902"/>
              <a:gd name="T51" fmla="*/ 433 h 726"/>
              <a:gd name="T52" fmla="*/ 16 w 2902"/>
              <a:gd name="T53" fmla="*/ 556 h 726"/>
              <a:gd name="T54" fmla="*/ 570 w 2902"/>
              <a:gd name="T55" fmla="*/ 558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02" h="726">
                <a:moveTo>
                  <a:pt x="570" y="558"/>
                </a:moveTo>
                <a:cubicBezTo>
                  <a:pt x="712" y="534"/>
                  <a:pt x="853" y="492"/>
                  <a:pt x="997" y="495"/>
                </a:cubicBezTo>
                <a:cubicBezTo>
                  <a:pt x="1128" y="499"/>
                  <a:pt x="1254" y="540"/>
                  <a:pt x="1383" y="562"/>
                </a:cubicBezTo>
                <a:cubicBezTo>
                  <a:pt x="1502" y="582"/>
                  <a:pt x="1623" y="586"/>
                  <a:pt x="1743" y="573"/>
                </a:cubicBezTo>
                <a:cubicBezTo>
                  <a:pt x="1795" y="567"/>
                  <a:pt x="1847" y="568"/>
                  <a:pt x="1899" y="564"/>
                </a:cubicBezTo>
                <a:cubicBezTo>
                  <a:pt x="1960" y="558"/>
                  <a:pt x="2022" y="553"/>
                  <a:pt x="2083" y="550"/>
                </a:cubicBezTo>
                <a:cubicBezTo>
                  <a:pt x="2131" y="548"/>
                  <a:pt x="2179" y="547"/>
                  <a:pt x="2226" y="547"/>
                </a:cubicBezTo>
                <a:cubicBezTo>
                  <a:pt x="2369" y="549"/>
                  <a:pt x="2513" y="568"/>
                  <a:pt x="2646" y="620"/>
                </a:cubicBezTo>
                <a:cubicBezTo>
                  <a:pt x="2722" y="649"/>
                  <a:pt x="2784" y="716"/>
                  <a:pt x="2867" y="726"/>
                </a:cubicBezTo>
                <a:lnTo>
                  <a:pt x="2902" y="463"/>
                </a:lnTo>
                <a:cubicBezTo>
                  <a:pt x="2773" y="455"/>
                  <a:pt x="2648" y="429"/>
                  <a:pt x="2520" y="410"/>
                </a:cubicBezTo>
                <a:cubicBezTo>
                  <a:pt x="2494" y="406"/>
                  <a:pt x="2463" y="398"/>
                  <a:pt x="2455" y="372"/>
                </a:cubicBezTo>
                <a:cubicBezTo>
                  <a:pt x="2449" y="350"/>
                  <a:pt x="2467" y="328"/>
                  <a:pt x="2485" y="313"/>
                </a:cubicBezTo>
                <a:cubicBezTo>
                  <a:pt x="2538" y="274"/>
                  <a:pt x="2612" y="257"/>
                  <a:pt x="2643" y="199"/>
                </a:cubicBezTo>
                <a:cubicBezTo>
                  <a:pt x="2669" y="152"/>
                  <a:pt x="2654" y="90"/>
                  <a:pt x="2615" y="52"/>
                </a:cubicBezTo>
                <a:cubicBezTo>
                  <a:pt x="2577" y="14"/>
                  <a:pt x="2520" y="0"/>
                  <a:pt x="2467" y="3"/>
                </a:cubicBezTo>
                <a:cubicBezTo>
                  <a:pt x="2413" y="7"/>
                  <a:pt x="2362" y="27"/>
                  <a:pt x="2314" y="51"/>
                </a:cubicBezTo>
                <a:cubicBezTo>
                  <a:pt x="2180" y="119"/>
                  <a:pt x="2062" y="219"/>
                  <a:pt x="1918" y="262"/>
                </a:cubicBezTo>
                <a:cubicBezTo>
                  <a:pt x="1878" y="274"/>
                  <a:pt x="1825" y="276"/>
                  <a:pt x="1806" y="239"/>
                </a:cubicBezTo>
                <a:cubicBezTo>
                  <a:pt x="1791" y="210"/>
                  <a:pt x="1807" y="176"/>
                  <a:pt x="1805" y="144"/>
                </a:cubicBezTo>
                <a:cubicBezTo>
                  <a:pt x="1803" y="99"/>
                  <a:pt x="1764" y="62"/>
                  <a:pt x="1721" y="51"/>
                </a:cubicBezTo>
                <a:cubicBezTo>
                  <a:pt x="1678" y="40"/>
                  <a:pt x="1632" y="52"/>
                  <a:pt x="1592" y="73"/>
                </a:cubicBezTo>
                <a:cubicBezTo>
                  <a:pt x="1553" y="95"/>
                  <a:pt x="1520" y="124"/>
                  <a:pt x="1485" y="153"/>
                </a:cubicBezTo>
                <a:cubicBezTo>
                  <a:pt x="1348" y="268"/>
                  <a:pt x="1165" y="384"/>
                  <a:pt x="977" y="369"/>
                </a:cubicBezTo>
                <a:cubicBezTo>
                  <a:pt x="774" y="353"/>
                  <a:pt x="566" y="406"/>
                  <a:pt x="364" y="428"/>
                </a:cubicBezTo>
                <a:cubicBezTo>
                  <a:pt x="244" y="441"/>
                  <a:pt x="120" y="446"/>
                  <a:pt x="0" y="433"/>
                </a:cubicBezTo>
                <a:lnTo>
                  <a:pt x="16" y="556"/>
                </a:lnTo>
                <a:cubicBezTo>
                  <a:pt x="199" y="587"/>
                  <a:pt x="387" y="588"/>
                  <a:pt x="570" y="558"/>
                </a:cubicBezTo>
                <a:close/>
              </a:path>
            </a:pathLst>
          </a:custGeom>
          <a:solidFill>
            <a:srgbClr val="61E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360" name="Freeform 2494"/>
          <p:cNvSpPr>
            <a:spLocks/>
          </p:cNvSpPr>
          <p:nvPr userDrawn="1"/>
        </p:nvSpPr>
        <p:spPr bwMode="auto">
          <a:xfrm>
            <a:off x="1170106" y="1705059"/>
            <a:ext cx="0" cy="2808867"/>
          </a:xfrm>
          <a:custGeom>
            <a:avLst/>
            <a:gdLst>
              <a:gd name="T0" fmla="*/ 0 h 4732"/>
              <a:gd name="T1" fmla="*/ 4732 h 4732"/>
              <a:gd name="T2" fmla="*/ 0 h 4732"/>
            </a:gdLst>
            <a:ahLst/>
            <a:cxnLst>
              <a:cxn ang="0">
                <a:pos x="0" y="T0"/>
              </a:cxn>
              <a:cxn ang="0">
                <a:pos x="0" y="T1"/>
              </a:cxn>
              <a:cxn ang="0">
                <a:pos x="0" y="T2"/>
              </a:cxn>
            </a:cxnLst>
            <a:rect l="0" t="0" r="r" b="b"/>
            <a:pathLst>
              <a:path h="4732">
                <a:moveTo>
                  <a:pt x="0" y="0"/>
                </a:moveTo>
                <a:lnTo>
                  <a:pt x="0" y="4732"/>
                </a:lnTo>
                <a:lnTo>
                  <a:pt x="0" y="0"/>
                </a:lnTo>
                <a:close/>
              </a:path>
            </a:pathLst>
          </a:custGeom>
          <a:solidFill>
            <a:srgbClr val="CBF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361" name="Freeform 2497"/>
          <p:cNvSpPr>
            <a:spLocks/>
          </p:cNvSpPr>
          <p:nvPr userDrawn="1"/>
        </p:nvSpPr>
        <p:spPr bwMode="auto">
          <a:xfrm>
            <a:off x="3174907" y="1705059"/>
            <a:ext cx="0" cy="2808867"/>
          </a:xfrm>
          <a:custGeom>
            <a:avLst/>
            <a:gdLst>
              <a:gd name="T0" fmla="*/ 4732 h 4732"/>
              <a:gd name="T1" fmla="*/ 0 h 4732"/>
              <a:gd name="T2" fmla="*/ 4732 h 4732"/>
            </a:gdLst>
            <a:ahLst/>
            <a:cxnLst>
              <a:cxn ang="0">
                <a:pos x="0" y="T0"/>
              </a:cxn>
              <a:cxn ang="0">
                <a:pos x="0" y="T1"/>
              </a:cxn>
              <a:cxn ang="0">
                <a:pos x="0" y="T2"/>
              </a:cxn>
            </a:cxnLst>
            <a:rect l="0" t="0" r="r" b="b"/>
            <a:pathLst>
              <a:path h="4732">
                <a:moveTo>
                  <a:pt x="0" y="4732"/>
                </a:moveTo>
                <a:lnTo>
                  <a:pt x="0" y="0"/>
                </a:lnTo>
                <a:lnTo>
                  <a:pt x="0" y="4732"/>
                </a:lnTo>
                <a:close/>
              </a:path>
            </a:pathLst>
          </a:custGeom>
          <a:solidFill>
            <a:srgbClr val="CBF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362" name="Freeform 2500"/>
          <p:cNvSpPr>
            <a:spLocks/>
          </p:cNvSpPr>
          <p:nvPr userDrawn="1"/>
        </p:nvSpPr>
        <p:spPr bwMode="auto">
          <a:xfrm>
            <a:off x="2623549" y="1842899"/>
            <a:ext cx="418114" cy="1759753"/>
          </a:xfrm>
          <a:custGeom>
            <a:avLst/>
            <a:gdLst>
              <a:gd name="T0" fmla="*/ 0 w 701"/>
              <a:gd name="T1" fmla="*/ 0 h 2962"/>
              <a:gd name="T2" fmla="*/ 701 w 701"/>
              <a:gd name="T3" fmla="*/ 0 h 2962"/>
              <a:gd name="T4" fmla="*/ 381 w 701"/>
              <a:gd name="T5" fmla="*/ 2962 h 2962"/>
              <a:gd name="T6" fmla="*/ 622 w 701"/>
              <a:gd name="T7" fmla="*/ 47 h 2962"/>
              <a:gd name="T8" fmla="*/ 0 w 701"/>
              <a:gd name="T9" fmla="*/ 0 h 2962"/>
            </a:gdLst>
            <a:ahLst/>
            <a:cxnLst>
              <a:cxn ang="0">
                <a:pos x="T0" y="T1"/>
              </a:cxn>
              <a:cxn ang="0">
                <a:pos x="T2" y="T3"/>
              </a:cxn>
              <a:cxn ang="0">
                <a:pos x="T4" y="T5"/>
              </a:cxn>
              <a:cxn ang="0">
                <a:pos x="T6" y="T7"/>
              </a:cxn>
              <a:cxn ang="0">
                <a:pos x="T8" y="T9"/>
              </a:cxn>
            </a:cxnLst>
            <a:rect l="0" t="0" r="r" b="b"/>
            <a:pathLst>
              <a:path w="701" h="2962">
                <a:moveTo>
                  <a:pt x="0" y="0"/>
                </a:moveTo>
                <a:lnTo>
                  <a:pt x="701" y="0"/>
                </a:lnTo>
                <a:lnTo>
                  <a:pt x="381" y="2962"/>
                </a:lnTo>
                <a:lnTo>
                  <a:pt x="622" y="47"/>
                </a:lnTo>
                <a:lnTo>
                  <a:pt x="0" y="0"/>
                </a:lnTo>
                <a:close/>
              </a:path>
            </a:pathLst>
          </a:custGeom>
          <a:solidFill>
            <a:srgbClr val="61E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363" name="Freeform 2501"/>
          <p:cNvSpPr>
            <a:spLocks/>
          </p:cNvSpPr>
          <p:nvPr userDrawn="1"/>
        </p:nvSpPr>
        <p:spPr bwMode="auto">
          <a:xfrm>
            <a:off x="1281910" y="1849025"/>
            <a:ext cx="327752" cy="2376968"/>
          </a:xfrm>
          <a:custGeom>
            <a:avLst/>
            <a:gdLst>
              <a:gd name="T0" fmla="*/ 0 w 550"/>
              <a:gd name="T1" fmla="*/ 0 h 4003"/>
              <a:gd name="T2" fmla="*/ 550 w 550"/>
              <a:gd name="T3" fmla="*/ 4003 h 4003"/>
              <a:gd name="T4" fmla="*/ 79 w 550"/>
              <a:gd name="T5" fmla="*/ 0 h 4003"/>
              <a:gd name="T6" fmla="*/ 0 w 550"/>
              <a:gd name="T7" fmla="*/ 0 h 4003"/>
            </a:gdLst>
            <a:ahLst/>
            <a:cxnLst>
              <a:cxn ang="0">
                <a:pos x="T0" y="T1"/>
              </a:cxn>
              <a:cxn ang="0">
                <a:pos x="T2" y="T3"/>
              </a:cxn>
              <a:cxn ang="0">
                <a:pos x="T4" y="T5"/>
              </a:cxn>
              <a:cxn ang="0">
                <a:pos x="T6" y="T7"/>
              </a:cxn>
            </a:cxnLst>
            <a:rect l="0" t="0" r="r" b="b"/>
            <a:pathLst>
              <a:path w="550" h="4003">
                <a:moveTo>
                  <a:pt x="0" y="0"/>
                </a:moveTo>
                <a:lnTo>
                  <a:pt x="550" y="4003"/>
                </a:lnTo>
                <a:lnTo>
                  <a:pt x="79" y="0"/>
                </a:lnTo>
                <a:lnTo>
                  <a:pt x="0" y="0"/>
                </a:lnTo>
                <a:close/>
              </a:path>
            </a:pathLst>
          </a:custGeom>
          <a:solidFill>
            <a:srgbClr val="61E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364" name="Freeform 2502"/>
          <p:cNvSpPr>
            <a:spLocks/>
          </p:cNvSpPr>
          <p:nvPr userDrawn="1"/>
        </p:nvSpPr>
        <p:spPr bwMode="auto">
          <a:xfrm>
            <a:off x="2455079" y="3827791"/>
            <a:ext cx="359915" cy="457934"/>
          </a:xfrm>
          <a:custGeom>
            <a:avLst/>
            <a:gdLst>
              <a:gd name="T0" fmla="*/ 353 w 602"/>
              <a:gd name="T1" fmla="*/ 102 h 771"/>
              <a:gd name="T2" fmla="*/ 393 w 602"/>
              <a:gd name="T3" fmla="*/ 4 h 771"/>
              <a:gd name="T4" fmla="*/ 376 w 602"/>
              <a:gd name="T5" fmla="*/ 13 h 771"/>
              <a:gd name="T6" fmla="*/ 329 w 602"/>
              <a:gd name="T7" fmla="*/ 89 h 771"/>
              <a:gd name="T8" fmla="*/ 311 w 602"/>
              <a:gd name="T9" fmla="*/ 94 h 771"/>
              <a:gd name="T10" fmla="*/ 284 w 602"/>
              <a:gd name="T11" fmla="*/ 36 h 771"/>
              <a:gd name="T12" fmla="*/ 280 w 602"/>
              <a:gd name="T13" fmla="*/ 206 h 771"/>
              <a:gd name="T14" fmla="*/ 265 w 602"/>
              <a:gd name="T15" fmla="*/ 209 h 771"/>
              <a:gd name="T16" fmla="*/ 193 w 602"/>
              <a:gd name="T17" fmla="*/ 26 h 771"/>
              <a:gd name="T18" fmla="*/ 174 w 602"/>
              <a:gd name="T19" fmla="*/ 28 h 771"/>
              <a:gd name="T20" fmla="*/ 250 w 602"/>
              <a:gd name="T21" fmla="*/ 217 h 771"/>
              <a:gd name="T22" fmla="*/ 268 w 602"/>
              <a:gd name="T23" fmla="*/ 265 h 771"/>
              <a:gd name="T24" fmla="*/ 328 w 602"/>
              <a:gd name="T25" fmla="*/ 397 h 771"/>
              <a:gd name="T26" fmla="*/ 392 w 602"/>
              <a:gd name="T27" fmla="*/ 481 h 771"/>
              <a:gd name="T28" fmla="*/ 334 w 602"/>
              <a:gd name="T29" fmla="*/ 555 h 771"/>
              <a:gd name="T30" fmla="*/ 265 w 602"/>
              <a:gd name="T31" fmla="*/ 478 h 771"/>
              <a:gd name="T32" fmla="*/ 195 w 602"/>
              <a:gd name="T33" fmla="*/ 454 h 771"/>
              <a:gd name="T34" fmla="*/ 212 w 602"/>
              <a:gd name="T35" fmla="*/ 406 h 771"/>
              <a:gd name="T36" fmla="*/ 204 w 602"/>
              <a:gd name="T37" fmla="*/ 335 h 771"/>
              <a:gd name="T38" fmla="*/ 188 w 602"/>
              <a:gd name="T39" fmla="*/ 347 h 771"/>
              <a:gd name="T40" fmla="*/ 190 w 602"/>
              <a:gd name="T41" fmla="*/ 403 h 771"/>
              <a:gd name="T42" fmla="*/ 173 w 602"/>
              <a:gd name="T43" fmla="*/ 439 h 771"/>
              <a:gd name="T44" fmla="*/ 127 w 602"/>
              <a:gd name="T45" fmla="*/ 351 h 771"/>
              <a:gd name="T46" fmla="*/ 116 w 602"/>
              <a:gd name="T47" fmla="*/ 368 h 771"/>
              <a:gd name="T48" fmla="*/ 106 w 602"/>
              <a:gd name="T49" fmla="*/ 379 h 771"/>
              <a:gd name="T50" fmla="*/ 92 w 602"/>
              <a:gd name="T51" fmla="*/ 255 h 771"/>
              <a:gd name="T52" fmla="*/ 78 w 602"/>
              <a:gd name="T53" fmla="*/ 189 h 771"/>
              <a:gd name="T54" fmla="*/ 79 w 602"/>
              <a:gd name="T55" fmla="*/ 244 h 771"/>
              <a:gd name="T56" fmla="*/ 45 w 602"/>
              <a:gd name="T57" fmla="*/ 228 h 771"/>
              <a:gd name="T58" fmla="*/ 28 w 602"/>
              <a:gd name="T59" fmla="*/ 193 h 771"/>
              <a:gd name="T60" fmla="*/ 14 w 602"/>
              <a:gd name="T61" fmla="*/ 129 h 771"/>
              <a:gd name="T62" fmla="*/ 5 w 602"/>
              <a:gd name="T63" fmla="*/ 198 h 771"/>
              <a:gd name="T64" fmla="*/ 64 w 602"/>
              <a:gd name="T65" fmla="*/ 259 h 771"/>
              <a:gd name="T66" fmla="*/ 62 w 602"/>
              <a:gd name="T67" fmla="*/ 279 h 771"/>
              <a:gd name="T68" fmla="*/ 126 w 602"/>
              <a:gd name="T69" fmla="*/ 405 h 771"/>
              <a:gd name="T70" fmla="*/ 230 w 602"/>
              <a:gd name="T71" fmla="*/ 488 h 771"/>
              <a:gd name="T72" fmla="*/ 308 w 602"/>
              <a:gd name="T73" fmla="*/ 578 h 771"/>
              <a:gd name="T74" fmla="*/ 275 w 602"/>
              <a:gd name="T75" fmla="*/ 767 h 771"/>
              <a:gd name="T76" fmla="*/ 292 w 602"/>
              <a:gd name="T77" fmla="*/ 756 h 771"/>
              <a:gd name="T78" fmla="*/ 408 w 602"/>
              <a:gd name="T79" fmla="*/ 491 h 771"/>
              <a:gd name="T80" fmla="*/ 413 w 602"/>
              <a:gd name="T81" fmla="*/ 486 h 771"/>
              <a:gd name="T82" fmla="*/ 536 w 602"/>
              <a:gd name="T83" fmla="*/ 386 h 771"/>
              <a:gd name="T84" fmla="*/ 600 w 602"/>
              <a:gd name="T85" fmla="*/ 274 h 771"/>
              <a:gd name="T86" fmla="*/ 582 w 602"/>
              <a:gd name="T87" fmla="*/ 266 h 771"/>
              <a:gd name="T88" fmla="*/ 528 w 602"/>
              <a:gd name="T89" fmla="*/ 344 h 771"/>
              <a:gd name="T90" fmla="*/ 507 w 602"/>
              <a:gd name="T91" fmla="*/ 413 h 771"/>
              <a:gd name="T92" fmla="*/ 429 w 602"/>
              <a:gd name="T93" fmla="*/ 455 h 771"/>
              <a:gd name="T94" fmla="*/ 455 w 602"/>
              <a:gd name="T95" fmla="*/ 271 h 771"/>
              <a:gd name="T96" fmla="*/ 466 w 602"/>
              <a:gd name="T97" fmla="*/ 182 h 771"/>
              <a:gd name="T98" fmla="*/ 461 w 602"/>
              <a:gd name="T99" fmla="*/ 121 h 771"/>
              <a:gd name="T100" fmla="*/ 427 w 602"/>
              <a:gd name="T101" fmla="*/ 256 h 771"/>
              <a:gd name="T102" fmla="*/ 439 w 602"/>
              <a:gd name="T103" fmla="*/ 363 h 771"/>
              <a:gd name="T104" fmla="*/ 406 w 602"/>
              <a:gd name="T105" fmla="*/ 459 h 771"/>
              <a:gd name="T106" fmla="*/ 344 w 602"/>
              <a:gd name="T107" fmla="*/ 384 h 771"/>
              <a:gd name="T108" fmla="*/ 296 w 602"/>
              <a:gd name="T109" fmla="*/ 338 h 771"/>
              <a:gd name="T110" fmla="*/ 298 w 602"/>
              <a:gd name="T111" fmla="*/ 334 h 771"/>
              <a:gd name="T112" fmla="*/ 389 w 602"/>
              <a:gd name="T113" fmla="*/ 247 h 771"/>
              <a:gd name="T114" fmla="*/ 407 w 602"/>
              <a:gd name="T115" fmla="*/ 160 h 771"/>
              <a:gd name="T116" fmla="*/ 386 w 602"/>
              <a:gd name="T117" fmla="*/ 188 h 771"/>
              <a:gd name="T118" fmla="*/ 353 w 602"/>
              <a:gd name="T119" fmla="*/ 246 h 771"/>
              <a:gd name="T120" fmla="*/ 286 w 602"/>
              <a:gd name="T121" fmla="*/ 313 h 771"/>
              <a:gd name="T122" fmla="*/ 299 w 602"/>
              <a:gd name="T123" fmla="*/ 198 h 771"/>
              <a:gd name="T124" fmla="*/ 316 w 602"/>
              <a:gd name="T125" fmla="*/ 113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2" h="771">
                <a:moveTo>
                  <a:pt x="318" y="112"/>
                </a:moveTo>
                <a:cubicBezTo>
                  <a:pt x="324" y="109"/>
                  <a:pt x="331" y="108"/>
                  <a:pt x="337" y="107"/>
                </a:cubicBezTo>
                <a:cubicBezTo>
                  <a:pt x="342" y="105"/>
                  <a:pt x="348" y="104"/>
                  <a:pt x="353" y="102"/>
                </a:cubicBezTo>
                <a:cubicBezTo>
                  <a:pt x="364" y="95"/>
                  <a:pt x="374" y="86"/>
                  <a:pt x="380" y="74"/>
                </a:cubicBezTo>
                <a:lnTo>
                  <a:pt x="383" y="68"/>
                </a:lnTo>
                <a:cubicBezTo>
                  <a:pt x="394" y="47"/>
                  <a:pt x="407" y="23"/>
                  <a:pt x="393" y="4"/>
                </a:cubicBezTo>
                <a:cubicBezTo>
                  <a:pt x="391" y="1"/>
                  <a:pt x="389" y="0"/>
                  <a:pt x="385" y="0"/>
                </a:cubicBezTo>
                <a:cubicBezTo>
                  <a:pt x="381" y="0"/>
                  <a:pt x="376" y="2"/>
                  <a:pt x="375" y="5"/>
                </a:cubicBezTo>
                <a:cubicBezTo>
                  <a:pt x="374" y="8"/>
                  <a:pt x="374" y="10"/>
                  <a:pt x="376" y="13"/>
                </a:cubicBezTo>
                <a:cubicBezTo>
                  <a:pt x="385" y="25"/>
                  <a:pt x="375" y="43"/>
                  <a:pt x="368" y="54"/>
                </a:cubicBezTo>
                <a:cubicBezTo>
                  <a:pt x="367" y="57"/>
                  <a:pt x="366" y="58"/>
                  <a:pt x="365" y="60"/>
                </a:cubicBezTo>
                <a:cubicBezTo>
                  <a:pt x="357" y="77"/>
                  <a:pt x="346" y="86"/>
                  <a:pt x="329" y="89"/>
                </a:cubicBezTo>
                <a:lnTo>
                  <a:pt x="328" y="90"/>
                </a:lnTo>
                <a:cubicBezTo>
                  <a:pt x="325" y="91"/>
                  <a:pt x="322" y="91"/>
                  <a:pt x="319" y="92"/>
                </a:cubicBezTo>
                <a:lnTo>
                  <a:pt x="311" y="94"/>
                </a:lnTo>
                <a:lnTo>
                  <a:pt x="310" y="86"/>
                </a:lnTo>
                <a:cubicBezTo>
                  <a:pt x="306" y="70"/>
                  <a:pt x="300" y="55"/>
                  <a:pt x="291" y="40"/>
                </a:cubicBezTo>
                <a:cubicBezTo>
                  <a:pt x="289" y="37"/>
                  <a:pt x="287" y="36"/>
                  <a:pt x="284" y="36"/>
                </a:cubicBezTo>
                <a:cubicBezTo>
                  <a:pt x="280" y="36"/>
                  <a:pt x="275" y="38"/>
                  <a:pt x="274" y="41"/>
                </a:cubicBezTo>
                <a:cubicBezTo>
                  <a:pt x="272" y="44"/>
                  <a:pt x="272" y="47"/>
                  <a:pt x="274" y="49"/>
                </a:cubicBezTo>
                <a:cubicBezTo>
                  <a:pt x="306" y="100"/>
                  <a:pt x="293" y="154"/>
                  <a:pt x="280" y="206"/>
                </a:cubicBezTo>
                <a:lnTo>
                  <a:pt x="279" y="209"/>
                </a:lnTo>
                <a:lnTo>
                  <a:pt x="272" y="240"/>
                </a:lnTo>
                <a:lnTo>
                  <a:pt x="265" y="209"/>
                </a:lnTo>
                <a:lnTo>
                  <a:pt x="264" y="205"/>
                </a:lnTo>
                <a:cubicBezTo>
                  <a:pt x="260" y="189"/>
                  <a:pt x="257" y="175"/>
                  <a:pt x="246" y="163"/>
                </a:cubicBezTo>
                <a:cubicBezTo>
                  <a:pt x="214" y="130"/>
                  <a:pt x="185" y="90"/>
                  <a:pt x="193" y="26"/>
                </a:cubicBezTo>
                <a:cubicBezTo>
                  <a:pt x="194" y="24"/>
                  <a:pt x="193" y="22"/>
                  <a:pt x="192" y="21"/>
                </a:cubicBezTo>
                <a:cubicBezTo>
                  <a:pt x="191" y="19"/>
                  <a:pt x="188" y="18"/>
                  <a:pt x="186" y="18"/>
                </a:cubicBezTo>
                <a:cubicBezTo>
                  <a:pt x="181" y="18"/>
                  <a:pt x="175" y="22"/>
                  <a:pt x="174" y="28"/>
                </a:cubicBezTo>
                <a:cubicBezTo>
                  <a:pt x="168" y="74"/>
                  <a:pt x="180" y="118"/>
                  <a:pt x="207" y="152"/>
                </a:cubicBezTo>
                <a:cubicBezTo>
                  <a:pt x="211" y="157"/>
                  <a:pt x="216" y="162"/>
                  <a:pt x="220" y="166"/>
                </a:cubicBezTo>
                <a:cubicBezTo>
                  <a:pt x="232" y="180"/>
                  <a:pt x="245" y="194"/>
                  <a:pt x="250" y="217"/>
                </a:cubicBezTo>
                <a:cubicBezTo>
                  <a:pt x="253" y="232"/>
                  <a:pt x="257" y="247"/>
                  <a:pt x="266" y="260"/>
                </a:cubicBezTo>
                <a:lnTo>
                  <a:pt x="268" y="262"/>
                </a:lnTo>
                <a:lnTo>
                  <a:pt x="268" y="265"/>
                </a:lnTo>
                <a:cubicBezTo>
                  <a:pt x="266" y="282"/>
                  <a:pt x="266" y="297"/>
                  <a:pt x="268" y="310"/>
                </a:cubicBezTo>
                <a:cubicBezTo>
                  <a:pt x="271" y="331"/>
                  <a:pt x="280" y="361"/>
                  <a:pt x="304" y="382"/>
                </a:cubicBezTo>
                <a:cubicBezTo>
                  <a:pt x="311" y="388"/>
                  <a:pt x="319" y="392"/>
                  <a:pt x="328" y="397"/>
                </a:cubicBezTo>
                <a:cubicBezTo>
                  <a:pt x="334" y="400"/>
                  <a:pt x="340" y="404"/>
                  <a:pt x="346" y="408"/>
                </a:cubicBezTo>
                <a:cubicBezTo>
                  <a:pt x="373" y="425"/>
                  <a:pt x="383" y="453"/>
                  <a:pt x="391" y="478"/>
                </a:cubicBezTo>
                <a:lnTo>
                  <a:pt x="392" y="481"/>
                </a:lnTo>
                <a:lnTo>
                  <a:pt x="390" y="484"/>
                </a:lnTo>
                <a:cubicBezTo>
                  <a:pt x="377" y="504"/>
                  <a:pt x="360" y="524"/>
                  <a:pt x="343" y="544"/>
                </a:cubicBezTo>
                <a:lnTo>
                  <a:pt x="334" y="555"/>
                </a:lnTo>
                <a:lnTo>
                  <a:pt x="325" y="567"/>
                </a:lnTo>
                <a:lnTo>
                  <a:pt x="321" y="552"/>
                </a:lnTo>
                <a:cubicBezTo>
                  <a:pt x="311" y="512"/>
                  <a:pt x="295" y="489"/>
                  <a:pt x="265" y="478"/>
                </a:cubicBezTo>
                <a:cubicBezTo>
                  <a:pt x="256" y="475"/>
                  <a:pt x="247" y="472"/>
                  <a:pt x="238" y="470"/>
                </a:cubicBezTo>
                <a:cubicBezTo>
                  <a:pt x="225" y="466"/>
                  <a:pt x="211" y="463"/>
                  <a:pt x="198" y="456"/>
                </a:cubicBezTo>
                <a:lnTo>
                  <a:pt x="195" y="454"/>
                </a:lnTo>
                <a:lnTo>
                  <a:pt x="194" y="450"/>
                </a:lnTo>
                <a:cubicBezTo>
                  <a:pt x="193" y="435"/>
                  <a:pt x="197" y="424"/>
                  <a:pt x="207" y="412"/>
                </a:cubicBezTo>
                <a:cubicBezTo>
                  <a:pt x="208" y="410"/>
                  <a:pt x="210" y="408"/>
                  <a:pt x="212" y="406"/>
                </a:cubicBezTo>
                <a:cubicBezTo>
                  <a:pt x="215" y="401"/>
                  <a:pt x="219" y="398"/>
                  <a:pt x="220" y="393"/>
                </a:cubicBezTo>
                <a:cubicBezTo>
                  <a:pt x="226" y="379"/>
                  <a:pt x="217" y="362"/>
                  <a:pt x="210" y="347"/>
                </a:cubicBezTo>
                <a:cubicBezTo>
                  <a:pt x="208" y="343"/>
                  <a:pt x="206" y="339"/>
                  <a:pt x="204" y="335"/>
                </a:cubicBezTo>
                <a:cubicBezTo>
                  <a:pt x="202" y="331"/>
                  <a:pt x="200" y="331"/>
                  <a:pt x="198" y="331"/>
                </a:cubicBezTo>
                <a:cubicBezTo>
                  <a:pt x="195" y="331"/>
                  <a:pt x="191" y="333"/>
                  <a:pt x="189" y="336"/>
                </a:cubicBezTo>
                <a:cubicBezTo>
                  <a:pt x="187" y="339"/>
                  <a:pt x="186" y="342"/>
                  <a:pt x="188" y="347"/>
                </a:cubicBezTo>
                <a:cubicBezTo>
                  <a:pt x="189" y="349"/>
                  <a:pt x="190" y="351"/>
                  <a:pt x="191" y="353"/>
                </a:cubicBezTo>
                <a:cubicBezTo>
                  <a:pt x="197" y="364"/>
                  <a:pt x="204" y="378"/>
                  <a:pt x="199" y="390"/>
                </a:cubicBezTo>
                <a:cubicBezTo>
                  <a:pt x="197" y="395"/>
                  <a:pt x="193" y="399"/>
                  <a:pt x="190" y="403"/>
                </a:cubicBezTo>
                <a:cubicBezTo>
                  <a:pt x="188" y="405"/>
                  <a:pt x="185" y="407"/>
                  <a:pt x="184" y="409"/>
                </a:cubicBezTo>
                <a:cubicBezTo>
                  <a:pt x="181" y="414"/>
                  <a:pt x="179" y="420"/>
                  <a:pt x="177" y="426"/>
                </a:cubicBezTo>
                <a:lnTo>
                  <a:pt x="173" y="439"/>
                </a:lnTo>
                <a:lnTo>
                  <a:pt x="164" y="429"/>
                </a:lnTo>
                <a:cubicBezTo>
                  <a:pt x="148" y="410"/>
                  <a:pt x="137" y="385"/>
                  <a:pt x="133" y="357"/>
                </a:cubicBezTo>
                <a:cubicBezTo>
                  <a:pt x="133" y="354"/>
                  <a:pt x="132" y="351"/>
                  <a:pt x="127" y="351"/>
                </a:cubicBezTo>
                <a:cubicBezTo>
                  <a:pt x="123" y="351"/>
                  <a:pt x="120" y="353"/>
                  <a:pt x="117" y="355"/>
                </a:cubicBezTo>
                <a:cubicBezTo>
                  <a:pt x="115" y="358"/>
                  <a:pt x="114" y="361"/>
                  <a:pt x="115" y="364"/>
                </a:cubicBezTo>
                <a:cubicBezTo>
                  <a:pt x="115" y="365"/>
                  <a:pt x="115" y="366"/>
                  <a:pt x="116" y="368"/>
                </a:cubicBezTo>
                <a:cubicBezTo>
                  <a:pt x="116" y="369"/>
                  <a:pt x="116" y="370"/>
                  <a:pt x="116" y="370"/>
                </a:cubicBezTo>
                <a:lnTo>
                  <a:pt x="118" y="383"/>
                </a:lnTo>
                <a:lnTo>
                  <a:pt x="106" y="379"/>
                </a:lnTo>
                <a:cubicBezTo>
                  <a:pt x="90" y="373"/>
                  <a:pt x="68" y="362"/>
                  <a:pt x="64" y="333"/>
                </a:cubicBezTo>
                <a:cubicBezTo>
                  <a:pt x="61" y="312"/>
                  <a:pt x="73" y="291"/>
                  <a:pt x="83" y="272"/>
                </a:cubicBezTo>
                <a:cubicBezTo>
                  <a:pt x="86" y="266"/>
                  <a:pt x="89" y="260"/>
                  <a:pt x="92" y="255"/>
                </a:cubicBezTo>
                <a:cubicBezTo>
                  <a:pt x="102" y="231"/>
                  <a:pt x="107" y="211"/>
                  <a:pt x="95" y="188"/>
                </a:cubicBezTo>
                <a:cubicBezTo>
                  <a:pt x="93" y="185"/>
                  <a:pt x="91" y="184"/>
                  <a:pt x="88" y="184"/>
                </a:cubicBezTo>
                <a:cubicBezTo>
                  <a:pt x="84" y="184"/>
                  <a:pt x="80" y="186"/>
                  <a:pt x="78" y="189"/>
                </a:cubicBezTo>
                <a:cubicBezTo>
                  <a:pt x="76" y="192"/>
                  <a:pt x="76" y="195"/>
                  <a:pt x="78" y="199"/>
                </a:cubicBezTo>
                <a:cubicBezTo>
                  <a:pt x="84" y="209"/>
                  <a:pt x="85" y="221"/>
                  <a:pt x="81" y="236"/>
                </a:cubicBezTo>
                <a:lnTo>
                  <a:pt x="79" y="244"/>
                </a:lnTo>
                <a:lnTo>
                  <a:pt x="71" y="241"/>
                </a:lnTo>
                <a:lnTo>
                  <a:pt x="70" y="240"/>
                </a:lnTo>
                <a:cubicBezTo>
                  <a:pt x="62" y="236"/>
                  <a:pt x="53" y="232"/>
                  <a:pt x="45" y="228"/>
                </a:cubicBezTo>
                <a:cubicBezTo>
                  <a:pt x="45" y="228"/>
                  <a:pt x="44" y="227"/>
                  <a:pt x="43" y="227"/>
                </a:cubicBezTo>
                <a:cubicBezTo>
                  <a:pt x="36" y="224"/>
                  <a:pt x="24" y="218"/>
                  <a:pt x="24" y="207"/>
                </a:cubicBezTo>
                <a:cubicBezTo>
                  <a:pt x="23" y="202"/>
                  <a:pt x="26" y="198"/>
                  <a:pt x="28" y="193"/>
                </a:cubicBezTo>
                <a:cubicBezTo>
                  <a:pt x="29" y="192"/>
                  <a:pt x="29" y="190"/>
                  <a:pt x="30" y="190"/>
                </a:cubicBezTo>
                <a:cubicBezTo>
                  <a:pt x="36" y="170"/>
                  <a:pt x="31" y="153"/>
                  <a:pt x="21" y="134"/>
                </a:cubicBezTo>
                <a:cubicBezTo>
                  <a:pt x="19" y="130"/>
                  <a:pt x="17" y="129"/>
                  <a:pt x="14" y="129"/>
                </a:cubicBezTo>
                <a:cubicBezTo>
                  <a:pt x="11" y="129"/>
                  <a:pt x="7" y="131"/>
                  <a:pt x="5" y="135"/>
                </a:cubicBezTo>
                <a:cubicBezTo>
                  <a:pt x="3" y="138"/>
                  <a:pt x="3" y="141"/>
                  <a:pt x="4" y="144"/>
                </a:cubicBezTo>
                <a:cubicBezTo>
                  <a:pt x="15" y="165"/>
                  <a:pt x="14" y="177"/>
                  <a:pt x="5" y="198"/>
                </a:cubicBezTo>
                <a:cubicBezTo>
                  <a:pt x="2" y="206"/>
                  <a:pt x="0" y="213"/>
                  <a:pt x="4" y="220"/>
                </a:cubicBezTo>
                <a:cubicBezTo>
                  <a:pt x="12" y="237"/>
                  <a:pt x="35" y="246"/>
                  <a:pt x="55" y="255"/>
                </a:cubicBezTo>
                <a:cubicBezTo>
                  <a:pt x="58" y="256"/>
                  <a:pt x="61" y="257"/>
                  <a:pt x="64" y="259"/>
                </a:cubicBezTo>
                <a:lnTo>
                  <a:pt x="71" y="262"/>
                </a:lnTo>
                <a:lnTo>
                  <a:pt x="67" y="269"/>
                </a:lnTo>
                <a:cubicBezTo>
                  <a:pt x="66" y="272"/>
                  <a:pt x="64" y="275"/>
                  <a:pt x="62" y="279"/>
                </a:cubicBezTo>
                <a:cubicBezTo>
                  <a:pt x="51" y="301"/>
                  <a:pt x="39" y="324"/>
                  <a:pt x="43" y="343"/>
                </a:cubicBezTo>
                <a:cubicBezTo>
                  <a:pt x="51" y="380"/>
                  <a:pt x="88" y="395"/>
                  <a:pt x="123" y="404"/>
                </a:cubicBezTo>
                <a:lnTo>
                  <a:pt x="126" y="405"/>
                </a:lnTo>
                <a:lnTo>
                  <a:pt x="128" y="408"/>
                </a:lnTo>
                <a:cubicBezTo>
                  <a:pt x="139" y="432"/>
                  <a:pt x="156" y="452"/>
                  <a:pt x="178" y="466"/>
                </a:cubicBezTo>
                <a:cubicBezTo>
                  <a:pt x="194" y="477"/>
                  <a:pt x="211" y="482"/>
                  <a:pt x="230" y="488"/>
                </a:cubicBezTo>
                <a:lnTo>
                  <a:pt x="236" y="490"/>
                </a:lnTo>
                <a:cubicBezTo>
                  <a:pt x="284" y="504"/>
                  <a:pt x="298" y="529"/>
                  <a:pt x="306" y="573"/>
                </a:cubicBezTo>
                <a:cubicBezTo>
                  <a:pt x="306" y="575"/>
                  <a:pt x="307" y="577"/>
                  <a:pt x="308" y="578"/>
                </a:cubicBezTo>
                <a:lnTo>
                  <a:pt x="312" y="582"/>
                </a:lnTo>
                <a:lnTo>
                  <a:pt x="309" y="587"/>
                </a:lnTo>
                <a:cubicBezTo>
                  <a:pt x="270" y="639"/>
                  <a:pt x="239" y="696"/>
                  <a:pt x="275" y="767"/>
                </a:cubicBezTo>
                <a:cubicBezTo>
                  <a:pt x="277" y="770"/>
                  <a:pt x="279" y="771"/>
                  <a:pt x="282" y="771"/>
                </a:cubicBezTo>
                <a:cubicBezTo>
                  <a:pt x="286" y="771"/>
                  <a:pt x="290" y="769"/>
                  <a:pt x="292" y="766"/>
                </a:cubicBezTo>
                <a:cubicBezTo>
                  <a:pt x="294" y="763"/>
                  <a:pt x="294" y="759"/>
                  <a:pt x="292" y="756"/>
                </a:cubicBezTo>
                <a:cubicBezTo>
                  <a:pt x="251" y="677"/>
                  <a:pt x="318" y="601"/>
                  <a:pt x="354" y="559"/>
                </a:cubicBezTo>
                <a:cubicBezTo>
                  <a:pt x="372" y="539"/>
                  <a:pt x="390" y="517"/>
                  <a:pt x="407" y="492"/>
                </a:cubicBezTo>
                <a:lnTo>
                  <a:pt x="408" y="491"/>
                </a:lnTo>
                <a:lnTo>
                  <a:pt x="409" y="490"/>
                </a:lnTo>
                <a:cubicBezTo>
                  <a:pt x="410" y="490"/>
                  <a:pt x="410" y="489"/>
                  <a:pt x="411" y="488"/>
                </a:cubicBezTo>
                <a:lnTo>
                  <a:pt x="413" y="486"/>
                </a:lnTo>
                <a:lnTo>
                  <a:pt x="416" y="486"/>
                </a:lnTo>
                <a:cubicBezTo>
                  <a:pt x="454" y="485"/>
                  <a:pt x="500" y="479"/>
                  <a:pt x="520" y="438"/>
                </a:cubicBezTo>
                <a:cubicBezTo>
                  <a:pt x="527" y="422"/>
                  <a:pt x="532" y="405"/>
                  <a:pt x="536" y="386"/>
                </a:cubicBezTo>
                <a:cubicBezTo>
                  <a:pt x="540" y="371"/>
                  <a:pt x="544" y="355"/>
                  <a:pt x="550" y="340"/>
                </a:cubicBezTo>
                <a:cubicBezTo>
                  <a:pt x="558" y="322"/>
                  <a:pt x="570" y="309"/>
                  <a:pt x="581" y="296"/>
                </a:cubicBezTo>
                <a:cubicBezTo>
                  <a:pt x="588" y="289"/>
                  <a:pt x="594" y="282"/>
                  <a:pt x="600" y="274"/>
                </a:cubicBezTo>
                <a:cubicBezTo>
                  <a:pt x="602" y="272"/>
                  <a:pt x="602" y="269"/>
                  <a:pt x="601" y="267"/>
                </a:cubicBezTo>
                <a:cubicBezTo>
                  <a:pt x="599" y="264"/>
                  <a:pt x="595" y="261"/>
                  <a:pt x="590" y="261"/>
                </a:cubicBezTo>
                <a:cubicBezTo>
                  <a:pt x="587" y="261"/>
                  <a:pt x="584" y="263"/>
                  <a:pt x="582" y="266"/>
                </a:cubicBezTo>
                <a:cubicBezTo>
                  <a:pt x="577" y="273"/>
                  <a:pt x="570" y="279"/>
                  <a:pt x="564" y="285"/>
                </a:cubicBezTo>
                <a:cubicBezTo>
                  <a:pt x="557" y="291"/>
                  <a:pt x="551" y="297"/>
                  <a:pt x="547" y="304"/>
                </a:cubicBezTo>
                <a:cubicBezTo>
                  <a:pt x="538" y="316"/>
                  <a:pt x="533" y="330"/>
                  <a:pt x="528" y="344"/>
                </a:cubicBezTo>
                <a:lnTo>
                  <a:pt x="527" y="347"/>
                </a:lnTo>
                <a:cubicBezTo>
                  <a:pt x="523" y="357"/>
                  <a:pt x="520" y="369"/>
                  <a:pt x="517" y="379"/>
                </a:cubicBezTo>
                <a:cubicBezTo>
                  <a:pt x="514" y="391"/>
                  <a:pt x="511" y="402"/>
                  <a:pt x="507" y="413"/>
                </a:cubicBezTo>
                <a:cubicBezTo>
                  <a:pt x="492" y="455"/>
                  <a:pt x="462" y="464"/>
                  <a:pt x="436" y="466"/>
                </a:cubicBezTo>
                <a:lnTo>
                  <a:pt x="423" y="467"/>
                </a:lnTo>
                <a:lnTo>
                  <a:pt x="429" y="455"/>
                </a:lnTo>
                <a:cubicBezTo>
                  <a:pt x="434" y="443"/>
                  <a:pt x="439" y="433"/>
                  <a:pt x="443" y="422"/>
                </a:cubicBezTo>
                <a:cubicBezTo>
                  <a:pt x="459" y="376"/>
                  <a:pt x="475" y="324"/>
                  <a:pt x="458" y="279"/>
                </a:cubicBezTo>
                <a:cubicBezTo>
                  <a:pt x="457" y="276"/>
                  <a:pt x="456" y="274"/>
                  <a:pt x="455" y="271"/>
                </a:cubicBezTo>
                <a:cubicBezTo>
                  <a:pt x="447" y="250"/>
                  <a:pt x="442" y="238"/>
                  <a:pt x="452" y="211"/>
                </a:cubicBezTo>
                <a:cubicBezTo>
                  <a:pt x="454" y="205"/>
                  <a:pt x="458" y="199"/>
                  <a:pt x="461" y="193"/>
                </a:cubicBezTo>
                <a:cubicBezTo>
                  <a:pt x="463" y="190"/>
                  <a:pt x="465" y="186"/>
                  <a:pt x="466" y="182"/>
                </a:cubicBezTo>
                <a:cubicBezTo>
                  <a:pt x="475" y="164"/>
                  <a:pt x="480" y="148"/>
                  <a:pt x="479" y="128"/>
                </a:cubicBezTo>
                <a:cubicBezTo>
                  <a:pt x="478" y="121"/>
                  <a:pt x="471" y="119"/>
                  <a:pt x="467" y="119"/>
                </a:cubicBezTo>
                <a:cubicBezTo>
                  <a:pt x="465" y="119"/>
                  <a:pt x="462" y="120"/>
                  <a:pt x="461" y="121"/>
                </a:cubicBezTo>
                <a:cubicBezTo>
                  <a:pt x="459" y="123"/>
                  <a:pt x="459" y="125"/>
                  <a:pt x="459" y="127"/>
                </a:cubicBezTo>
                <a:cubicBezTo>
                  <a:pt x="461" y="151"/>
                  <a:pt x="451" y="171"/>
                  <a:pt x="441" y="191"/>
                </a:cubicBezTo>
                <a:cubicBezTo>
                  <a:pt x="431" y="212"/>
                  <a:pt x="421" y="233"/>
                  <a:pt x="427" y="256"/>
                </a:cubicBezTo>
                <a:cubicBezTo>
                  <a:pt x="429" y="264"/>
                  <a:pt x="432" y="271"/>
                  <a:pt x="435" y="278"/>
                </a:cubicBezTo>
                <a:cubicBezTo>
                  <a:pt x="441" y="289"/>
                  <a:pt x="446" y="301"/>
                  <a:pt x="447" y="318"/>
                </a:cubicBezTo>
                <a:cubicBezTo>
                  <a:pt x="447" y="333"/>
                  <a:pt x="443" y="349"/>
                  <a:pt x="439" y="363"/>
                </a:cubicBezTo>
                <a:cubicBezTo>
                  <a:pt x="439" y="366"/>
                  <a:pt x="438" y="368"/>
                  <a:pt x="437" y="371"/>
                </a:cubicBezTo>
                <a:cubicBezTo>
                  <a:pt x="431" y="398"/>
                  <a:pt x="423" y="422"/>
                  <a:pt x="413" y="444"/>
                </a:cubicBezTo>
                <a:lnTo>
                  <a:pt x="406" y="459"/>
                </a:lnTo>
                <a:lnTo>
                  <a:pt x="399" y="444"/>
                </a:lnTo>
                <a:cubicBezTo>
                  <a:pt x="391" y="423"/>
                  <a:pt x="380" y="408"/>
                  <a:pt x="366" y="398"/>
                </a:cubicBezTo>
                <a:cubicBezTo>
                  <a:pt x="359" y="392"/>
                  <a:pt x="352" y="388"/>
                  <a:pt x="344" y="384"/>
                </a:cubicBezTo>
                <a:cubicBezTo>
                  <a:pt x="331" y="377"/>
                  <a:pt x="318" y="369"/>
                  <a:pt x="307" y="357"/>
                </a:cubicBezTo>
                <a:cubicBezTo>
                  <a:pt x="304" y="353"/>
                  <a:pt x="301" y="348"/>
                  <a:pt x="298" y="342"/>
                </a:cubicBezTo>
                <a:lnTo>
                  <a:pt x="296" y="338"/>
                </a:lnTo>
                <a:lnTo>
                  <a:pt x="298" y="335"/>
                </a:lnTo>
                <a:lnTo>
                  <a:pt x="298" y="334"/>
                </a:lnTo>
                <a:cubicBezTo>
                  <a:pt x="298" y="334"/>
                  <a:pt x="298" y="334"/>
                  <a:pt x="298" y="334"/>
                </a:cubicBezTo>
                <a:cubicBezTo>
                  <a:pt x="308" y="310"/>
                  <a:pt x="324" y="290"/>
                  <a:pt x="343" y="274"/>
                </a:cubicBezTo>
                <a:cubicBezTo>
                  <a:pt x="351" y="268"/>
                  <a:pt x="359" y="264"/>
                  <a:pt x="367" y="260"/>
                </a:cubicBezTo>
                <a:cubicBezTo>
                  <a:pt x="375" y="256"/>
                  <a:pt x="383" y="252"/>
                  <a:pt x="389" y="247"/>
                </a:cubicBezTo>
                <a:cubicBezTo>
                  <a:pt x="403" y="235"/>
                  <a:pt x="403" y="223"/>
                  <a:pt x="403" y="208"/>
                </a:cubicBezTo>
                <a:cubicBezTo>
                  <a:pt x="402" y="196"/>
                  <a:pt x="402" y="183"/>
                  <a:pt x="408" y="170"/>
                </a:cubicBezTo>
                <a:cubicBezTo>
                  <a:pt x="410" y="166"/>
                  <a:pt x="409" y="162"/>
                  <a:pt x="407" y="160"/>
                </a:cubicBezTo>
                <a:cubicBezTo>
                  <a:pt x="405" y="157"/>
                  <a:pt x="401" y="154"/>
                  <a:pt x="398" y="154"/>
                </a:cubicBezTo>
                <a:cubicBezTo>
                  <a:pt x="395" y="154"/>
                  <a:pt x="393" y="156"/>
                  <a:pt x="392" y="159"/>
                </a:cubicBezTo>
                <a:cubicBezTo>
                  <a:pt x="387" y="170"/>
                  <a:pt x="387" y="177"/>
                  <a:pt x="386" y="188"/>
                </a:cubicBezTo>
                <a:cubicBezTo>
                  <a:pt x="386" y="192"/>
                  <a:pt x="386" y="195"/>
                  <a:pt x="385" y="199"/>
                </a:cubicBezTo>
                <a:cubicBezTo>
                  <a:pt x="384" y="214"/>
                  <a:pt x="382" y="227"/>
                  <a:pt x="367" y="238"/>
                </a:cubicBezTo>
                <a:cubicBezTo>
                  <a:pt x="362" y="241"/>
                  <a:pt x="357" y="243"/>
                  <a:pt x="353" y="246"/>
                </a:cubicBezTo>
                <a:cubicBezTo>
                  <a:pt x="348" y="248"/>
                  <a:pt x="345" y="250"/>
                  <a:pt x="341" y="252"/>
                </a:cubicBezTo>
                <a:cubicBezTo>
                  <a:pt x="325" y="263"/>
                  <a:pt x="311" y="276"/>
                  <a:pt x="299" y="294"/>
                </a:cubicBezTo>
                <a:lnTo>
                  <a:pt x="286" y="313"/>
                </a:lnTo>
                <a:lnTo>
                  <a:pt x="285" y="290"/>
                </a:lnTo>
                <a:cubicBezTo>
                  <a:pt x="285" y="286"/>
                  <a:pt x="285" y="282"/>
                  <a:pt x="286" y="279"/>
                </a:cubicBezTo>
                <a:cubicBezTo>
                  <a:pt x="287" y="251"/>
                  <a:pt x="293" y="224"/>
                  <a:pt x="299" y="198"/>
                </a:cubicBezTo>
                <a:cubicBezTo>
                  <a:pt x="303" y="183"/>
                  <a:pt x="306" y="168"/>
                  <a:pt x="309" y="152"/>
                </a:cubicBezTo>
                <a:cubicBezTo>
                  <a:pt x="310" y="145"/>
                  <a:pt x="311" y="138"/>
                  <a:pt x="311" y="130"/>
                </a:cubicBezTo>
                <a:cubicBezTo>
                  <a:pt x="312" y="124"/>
                  <a:pt x="310" y="117"/>
                  <a:pt x="316" y="113"/>
                </a:cubicBezTo>
                <a:cubicBezTo>
                  <a:pt x="317" y="113"/>
                  <a:pt x="318" y="112"/>
                  <a:pt x="318" y="112"/>
                </a:cubicBezTo>
                <a:close/>
              </a:path>
            </a:pathLst>
          </a:custGeom>
          <a:solidFill>
            <a:srgbClr val="0053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365" name="Freeform 2503"/>
          <p:cNvSpPr>
            <a:spLocks/>
          </p:cNvSpPr>
          <p:nvPr userDrawn="1"/>
        </p:nvSpPr>
        <p:spPr bwMode="auto">
          <a:xfrm>
            <a:off x="1516237" y="3827791"/>
            <a:ext cx="358383" cy="457934"/>
          </a:xfrm>
          <a:custGeom>
            <a:avLst/>
            <a:gdLst>
              <a:gd name="T0" fmla="*/ 352 w 601"/>
              <a:gd name="T1" fmla="*/ 102 h 771"/>
              <a:gd name="T2" fmla="*/ 393 w 601"/>
              <a:gd name="T3" fmla="*/ 4 h 771"/>
              <a:gd name="T4" fmla="*/ 375 w 601"/>
              <a:gd name="T5" fmla="*/ 13 h 771"/>
              <a:gd name="T6" fmla="*/ 329 w 601"/>
              <a:gd name="T7" fmla="*/ 89 h 771"/>
              <a:gd name="T8" fmla="*/ 310 w 601"/>
              <a:gd name="T9" fmla="*/ 94 h 771"/>
              <a:gd name="T10" fmla="*/ 283 w 601"/>
              <a:gd name="T11" fmla="*/ 36 h 771"/>
              <a:gd name="T12" fmla="*/ 279 w 601"/>
              <a:gd name="T13" fmla="*/ 206 h 771"/>
              <a:gd name="T14" fmla="*/ 264 w 601"/>
              <a:gd name="T15" fmla="*/ 209 h 771"/>
              <a:gd name="T16" fmla="*/ 193 w 601"/>
              <a:gd name="T17" fmla="*/ 26 h 771"/>
              <a:gd name="T18" fmla="*/ 173 w 601"/>
              <a:gd name="T19" fmla="*/ 28 h 771"/>
              <a:gd name="T20" fmla="*/ 249 w 601"/>
              <a:gd name="T21" fmla="*/ 217 h 771"/>
              <a:gd name="T22" fmla="*/ 267 w 601"/>
              <a:gd name="T23" fmla="*/ 265 h 771"/>
              <a:gd name="T24" fmla="*/ 328 w 601"/>
              <a:gd name="T25" fmla="*/ 397 h 771"/>
              <a:gd name="T26" fmla="*/ 392 w 601"/>
              <a:gd name="T27" fmla="*/ 481 h 771"/>
              <a:gd name="T28" fmla="*/ 334 w 601"/>
              <a:gd name="T29" fmla="*/ 555 h 771"/>
              <a:gd name="T30" fmla="*/ 264 w 601"/>
              <a:gd name="T31" fmla="*/ 478 h 771"/>
              <a:gd name="T32" fmla="*/ 194 w 601"/>
              <a:gd name="T33" fmla="*/ 454 h 771"/>
              <a:gd name="T34" fmla="*/ 211 w 601"/>
              <a:gd name="T35" fmla="*/ 406 h 771"/>
              <a:gd name="T36" fmla="*/ 203 w 601"/>
              <a:gd name="T37" fmla="*/ 335 h 771"/>
              <a:gd name="T38" fmla="*/ 187 w 601"/>
              <a:gd name="T39" fmla="*/ 347 h 771"/>
              <a:gd name="T40" fmla="*/ 189 w 601"/>
              <a:gd name="T41" fmla="*/ 403 h 771"/>
              <a:gd name="T42" fmla="*/ 173 w 601"/>
              <a:gd name="T43" fmla="*/ 439 h 771"/>
              <a:gd name="T44" fmla="*/ 126 w 601"/>
              <a:gd name="T45" fmla="*/ 351 h 771"/>
              <a:gd name="T46" fmla="*/ 115 w 601"/>
              <a:gd name="T47" fmla="*/ 368 h 771"/>
              <a:gd name="T48" fmla="*/ 106 w 601"/>
              <a:gd name="T49" fmla="*/ 379 h 771"/>
              <a:gd name="T50" fmla="*/ 91 w 601"/>
              <a:gd name="T51" fmla="*/ 255 h 771"/>
              <a:gd name="T52" fmla="*/ 78 w 601"/>
              <a:gd name="T53" fmla="*/ 189 h 771"/>
              <a:gd name="T54" fmla="*/ 78 w 601"/>
              <a:gd name="T55" fmla="*/ 244 h 771"/>
              <a:gd name="T56" fmla="*/ 45 w 601"/>
              <a:gd name="T57" fmla="*/ 228 h 771"/>
              <a:gd name="T58" fmla="*/ 27 w 601"/>
              <a:gd name="T59" fmla="*/ 193 h 771"/>
              <a:gd name="T60" fmla="*/ 14 w 601"/>
              <a:gd name="T61" fmla="*/ 129 h 771"/>
              <a:gd name="T62" fmla="*/ 4 w 601"/>
              <a:gd name="T63" fmla="*/ 198 h 771"/>
              <a:gd name="T64" fmla="*/ 63 w 601"/>
              <a:gd name="T65" fmla="*/ 259 h 771"/>
              <a:gd name="T66" fmla="*/ 62 w 601"/>
              <a:gd name="T67" fmla="*/ 279 h 771"/>
              <a:gd name="T68" fmla="*/ 126 w 601"/>
              <a:gd name="T69" fmla="*/ 405 h 771"/>
              <a:gd name="T70" fmla="*/ 229 w 601"/>
              <a:gd name="T71" fmla="*/ 488 h 771"/>
              <a:gd name="T72" fmla="*/ 307 w 601"/>
              <a:gd name="T73" fmla="*/ 578 h 771"/>
              <a:gd name="T74" fmla="*/ 275 w 601"/>
              <a:gd name="T75" fmla="*/ 767 h 771"/>
              <a:gd name="T76" fmla="*/ 291 w 601"/>
              <a:gd name="T77" fmla="*/ 756 h 771"/>
              <a:gd name="T78" fmla="*/ 407 w 601"/>
              <a:gd name="T79" fmla="*/ 491 h 771"/>
              <a:gd name="T80" fmla="*/ 413 w 601"/>
              <a:gd name="T81" fmla="*/ 486 h 771"/>
              <a:gd name="T82" fmla="*/ 536 w 601"/>
              <a:gd name="T83" fmla="*/ 386 h 771"/>
              <a:gd name="T84" fmla="*/ 599 w 601"/>
              <a:gd name="T85" fmla="*/ 274 h 771"/>
              <a:gd name="T86" fmla="*/ 582 w 601"/>
              <a:gd name="T87" fmla="*/ 266 h 771"/>
              <a:gd name="T88" fmla="*/ 528 w 601"/>
              <a:gd name="T89" fmla="*/ 344 h 771"/>
              <a:gd name="T90" fmla="*/ 506 w 601"/>
              <a:gd name="T91" fmla="*/ 413 h 771"/>
              <a:gd name="T92" fmla="*/ 428 w 601"/>
              <a:gd name="T93" fmla="*/ 455 h 771"/>
              <a:gd name="T94" fmla="*/ 454 w 601"/>
              <a:gd name="T95" fmla="*/ 271 h 771"/>
              <a:gd name="T96" fmla="*/ 466 w 601"/>
              <a:gd name="T97" fmla="*/ 182 h 771"/>
              <a:gd name="T98" fmla="*/ 460 w 601"/>
              <a:gd name="T99" fmla="*/ 121 h 771"/>
              <a:gd name="T100" fmla="*/ 426 w 601"/>
              <a:gd name="T101" fmla="*/ 256 h 771"/>
              <a:gd name="T102" fmla="*/ 439 w 601"/>
              <a:gd name="T103" fmla="*/ 363 h 771"/>
              <a:gd name="T104" fmla="*/ 405 w 601"/>
              <a:gd name="T105" fmla="*/ 459 h 771"/>
              <a:gd name="T106" fmla="*/ 343 w 601"/>
              <a:gd name="T107" fmla="*/ 384 h 771"/>
              <a:gd name="T108" fmla="*/ 295 w 601"/>
              <a:gd name="T109" fmla="*/ 338 h 771"/>
              <a:gd name="T110" fmla="*/ 298 w 601"/>
              <a:gd name="T111" fmla="*/ 334 h 771"/>
              <a:gd name="T112" fmla="*/ 389 w 601"/>
              <a:gd name="T113" fmla="*/ 247 h 771"/>
              <a:gd name="T114" fmla="*/ 407 w 601"/>
              <a:gd name="T115" fmla="*/ 160 h 771"/>
              <a:gd name="T116" fmla="*/ 385 w 601"/>
              <a:gd name="T117" fmla="*/ 188 h 771"/>
              <a:gd name="T118" fmla="*/ 352 w 601"/>
              <a:gd name="T119" fmla="*/ 246 h 771"/>
              <a:gd name="T120" fmla="*/ 285 w 601"/>
              <a:gd name="T121" fmla="*/ 313 h 771"/>
              <a:gd name="T122" fmla="*/ 298 w 601"/>
              <a:gd name="T123" fmla="*/ 198 h 771"/>
              <a:gd name="T124" fmla="*/ 316 w 601"/>
              <a:gd name="T125" fmla="*/ 113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1" h="771">
                <a:moveTo>
                  <a:pt x="318" y="112"/>
                </a:moveTo>
                <a:cubicBezTo>
                  <a:pt x="324" y="109"/>
                  <a:pt x="331" y="108"/>
                  <a:pt x="337" y="107"/>
                </a:cubicBezTo>
                <a:cubicBezTo>
                  <a:pt x="342" y="105"/>
                  <a:pt x="348" y="104"/>
                  <a:pt x="352" y="102"/>
                </a:cubicBezTo>
                <a:cubicBezTo>
                  <a:pt x="364" y="95"/>
                  <a:pt x="373" y="86"/>
                  <a:pt x="380" y="74"/>
                </a:cubicBezTo>
                <a:lnTo>
                  <a:pt x="382" y="68"/>
                </a:lnTo>
                <a:cubicBezTo>
                  <a:pt x="394" y="47"/>
                  <a:pt x="406" y="23"/>
                  <a:pt x="393" y="4"/>
                </a:cubicBezTo>
                <a:cubicBezTo>
                  <a:pt x="391" y="1"/>
                  <a:pt x="388" y="0"/>
                  <a:pt x="384" y="0"/>
                </a:cubicBezTo>
                <a:cubicBezTo>
                  <a:pt x="380" y="0"/>
                  <a:pt x="376" y="2"/>
                  <a:pt x="374" y="5"/>
                </a:cubicBezTo>
                <a:cubicBezTo>
                  <a:pt x="373" y="8"/>
                  <a:pt x="373" y="10"/>
                  <a:pt x="375" y="13"/>
                </a:cubicBezTo>
                <a:cubicBezTo>
                  <a:pt x="384" y="25"/>
                  <a:pt x="374" y="43"/>
                  <a:pt x="368" y="54"/>
                </a:cubicBezTo>
                <a:cubicBezTo>
                  <a:pt x="367" y="57"/>
                  <a:pt x="366" y="58"/>
                  <a:pt x="365" y="60"/>
                </a:cubicBezTo>
                <a:cubicBezTo>
                  <a:pt x="356" y="77"/>
                  <a:pt x="346" y="86"/>
                  <a:pt x="329" y="89"/>
                </a:cubicBezTo>
                <a:lnTo>
                  <a:pt x="327" y="90"/>
                </a:lnTo>
                <a:cubicBezTo>
                  <a:pt x="324" y="91"/>
                  <a:pt x="321" y="91"/>
                  <a:pt x="318" y="92"/>
                </a:cubicBezTo>
                <a:lnTo>
                  <a:pt x="310" y="94"/>
                </a:lnTo>
                <a:lnTo>
                  <a:pt x="309" y="86"/>
                </a:lnTo>
                <a:cubicBezTo>
                  <a:pt x="306" y="70"/>
                  <a:pt x="300" y="55"/>
                  <a:pt x="291" y="40"/>
                </a:cubicBezTo>
                <a:cubicBezTo>
                  <a:pt x="289" y="37"/>
                  <a:pt x="286" y="36"/>
                  <a:pt x="283" y="36"/>
                </a:cubicBezTo>
                <a:cubicBezTo>
                  <a:pt x="279" y="36"/>
                  <a:pt x="275" y="38"/>
                  <a:pt x="273" y="41"/>
                </a:cubicBezTo>
                <a:cubicBezTo>
                  <a:pt x="272" y="44"/>
                  <a:pt x="272" y="47"/>
                  <a:pt x="274" y="49"/>
                </a:cubicBezTo>
                <a:cubicBezTo>
                  <a:pt x="305" y="100"/>
                  <a:pt x="292" y="154"/>
                  <a:pt x="279" y="206"/>
                </a:cubicBezTo>
                <a:lnTo>
                  <a:pt x="279" y="209"/>
                </a:lnTo>
                <a:lnTo>
                  <a:pt x="271" y="240"/>
                </a:lnTo>
                <a:lnTo>
                  <a:pt x="264" y="209"/>
                </a:lnTo>
                <a:lnTo>
                  <a:pt x="263" y="205"/>
                </a:lnTo>
                <a:cubicBezTo>
                  <a:pt x="260" y="189"/>
                  <a:pt x="256" y="175"/>
                  <a:pt x="245" y="163"/>
                </a:cubicBezTo>
                <a:cubicBezTo>
                  <a:pt x="213" y="130"/>
                  <a:pt x="185" y="90"/>
                  <a:pt x="193" y="26"/>
                </a:cubicBezTo>
                <a:cubicBezTo>
                  <a:pt x="193" y="24"/>
                  <a:pt x="193" y="22"/>
                  <a:pt x="192" y="21"/>
                </a:cubicBezTo>
                <a:cubicBezTo>
                  <a:pt x="190" y="19"/>
                  <a:pt x="188" y="18"/>
                  <a:pt x="185" y="18"/>
                </a:cubicBezTo>
                <a:cubicBezTo>
                  <a:pt x="180" y="18"/>
                  <a:pt x="174" y="22"/>
                  <a:pt x="173" y="28"/>
                </a:cubicBezTo>
                <a:cubicBezTo>
                  <a:pt x="167" y="74"/>
                  <a:pt x="179" y="118"/>
                  <a:pt x="207" y="152"/>
                </a:cubicBezTo>
                <a:cubicBezTo>
                  <a:pt x="211" y="157"/>
                  <a:pt x="215" y="162"/>
                  <a:pt x="219" y="166"/>
                </a:cubicBezTo>
                <a:cubicBezTo>
                  <a:pt x="232" y="180"/>
                  <a:pt x="244" y="194"/>
                  <a:pt x="249" y="217"/>
                </a:cubicBezTo>
                <a:cubicBezTo>
                  <a:pt x="253" y="232"/>
                  <a:pt x="256" y="247"/>
                  <a:pt x="266" y="260"/>
                </a:cubicBezTo>
                <a:lnTo>
                  <a:pt x="268" y="262"/>
                </a:lnTo>
                <a:lnTo>
                  <a:pt x="267" y="265"/>
                </a:lnTo>
                <a:cubicBezTo>
                  <a:pt x="265" y="282"/>
                  <a:pt x="265" y="297"/>
                  <a:pt x="267" y="310"/>
                </a:cubicBezTo>
                <a:cubicBezTo>
                  <a:pt x="270" y="331"/>
                  <a:pt x="279" y="361"/>
                  <a:pt x="303" y="382"/>
                </a:cubicBezTo>
                <a:cubicBezTo>
                  <a:pt x="310" y="388"/>
                  <a:pt x="319" y="392"/>
                  <a:pt x="328" y="397"/>
                </a:cubicBezTo>
                <a:cubicBezTo>
                  <a:pt x="334" y="400"/>
                  <a:pt x="340" y="404"/>
                  <a:pt x="346" y="408"/>
                </a:cubicBezTo>
                <a:cubicBezTo>
                  <a:pt x="372" y="425"/>
                  <a:pt x="383" y="453"/>
                  <a:pt x="391" y="478"/>
                </a:cubicBezTo>
                <a:lnTo>
                  <a:pt x="392" y="481"/>
                </a:lnTo>
                <a:lnTo>
                  <a:pt x="390" y="484"/>
                </a:lnTo>
                <a:cubicBezTo>
                  <a:pt x="376" y="504"/>
                  <a:pt x="360" y="524"/>
                  <a:pt x="343" y="544"/>
                </a:cubicBezTo>
                <a:lnTo>
                  <a:pt x="334" y="555"/>
                </a:lnTo>
                <a:lnTo>
                  <a:pt x="324" y="567"/>
                </a:lnTo>
                <a:lnTo>
                  <a:pt x="321" y="552"/>
                </a:lnTo>
                <a:cubicBezTo>
                  <a:pt x="311" y="512"/>
                  <a:pt x="294" y="489"/>
                  <a:pt x="264" y="478"/>
                </a:cubicBezTo>
                <a:cubicBezTo>
                  <a:pt x="256" y="475"/>
                  <a:pt x="246" y="472"/>
                  <a:pt x="238" y="470"/>
                </a:cubicBezTo>
                <a:cubicBezTo>
                  <a:pt x="224" y="466"/>
                  <a:pt x="211" y="463"/>
                  <a:pt x="198" y="456"/>
                </a:cubicBezTo>
                <a:lnTo>
                  <a:pt x="194" y="454"/>
                </a:lnTo>
                <a:lnTo>
                  <a:pt x="194" y="450"/>
                </a:lnTo>
                <a:cubicBezTo>
                  <a:pt x="193" y="435"/>
                  <a:pt x="196" y="424"/>
                  <a:pt x="206" y="412"/>
                </a:cubicBezTo>
                <a:cubicBezTo>
                  <a:pt x="208" y="410"/>
                  <a:pt x="209" y="408"/>
                  <a:pt x="211" y="406"/>
                </a:cubicBezTo>
                <a:cubicBezTo>
                  <a:pt x="215" y="401"/>
                  <a:pt x="218" y="398"/>
                  <a:pt x="220" y="393"/>
                </a:cubicBezTo>
                <a:cubicBezTo>
                  <a:pt x="225" y="379"/>
                  <a:pt x="217" y="362"/>
                  <a:pt x="209" y="347"/>
                </a:cubicBezTo>
                <a:cubicBezTo>
                  <a:pt x="207" y="343"/>
                  <a:pt x="205" y="339"/>
                  <a:pt x="203" y="335"/>
                </a:cubicBezTo>
                <a:cubicBezTo>
                  <a:pt x="202" y="331"/>
                  <a:pt x="199" y="331"/>
                  <a:pt x="198" y="331"/>
                </a:cubicBezTo>
                <a:cubicBezTo>
                  <a:pt x="194" y="331"/>
                  <a:pt x="190" y="333"/>
                  <a:pt x="188" y="336"/>
                </a:cubicBezTo>
                <a:cubicBezTo>
                  <a:pt x="187" y="339"/>
                  <a:pt x="185" y="342"/>
                  <a:pt x="187" y="347"/>
                </a:cubicBezTo>
                <a:cubicBezTo>
                  <a:pt x="188" y="349"/>
                  <a:pt x="189" y="351"/>
                  <a:pt x="191" y="353"/>
                </a:cubicBezTo>
                <a:cubicBezTo>
                  <a:pt x="196" y="364"/>
                  <a:pt x="203" y="378"/>
                  <a:pt x="199" y="390"/>
                </a:cubicBezTo>
                <a:cubicBezTo>
                  <a:pt x="197" y="395"/>
                  <a:pt x="193" y="399"/>
                  <a:pt x="189" y="403"/>
                </a:cubicBezTo>
                <a:cubicBezTo>
                  <a:pt x="187" y="405"/>
                  <a:pt x="185" y="407"/>
                  <a:pt x="184" y="409"/>
                </a:cubicBezTo>
                <a:cubicBezTo>
                  <a:pt x="180" y="414"/>
                  <a:pt x="178" y="420"/>
                  <a:pt x="176" y="426"/>
                </a:cubicBezTo>
                <a:lnTo>
                  <a:pt x="173" y="439"/>
                </a:lnTo>
                <a:lnTo>
                  <a:pt x="164" y="429"/>
                </a:lnTo>
                <a:cubicBezTo>
                  <a:pt x="147" y="410"/>
                  <a:pt x="137" y="385"/>
                  <a:pt x="133" y="357"/>
                </a:cubicBezTo>
                <a:cubicBezTo>
                  <a:pt x="132" y="354"/>
                  <a:pt x="131" y="351"/>
                  <a:pt x="126" y="351"/>
                </a:cubicBezTo>
                <a:cubicBezTo>
                  <a:pt x="123" y="351"/>
                  <a:pt x="119" y="353"/>
                  <a:pt x="117" y="355"/>
                </a:cubicBezTo>
                <a:cubicBezTo>
                  <a:pt x="115" y="358"/>
                  <a:pt x="114" y="361"/>
                  <a:pt x="114" y="364"/>
                </a:cubicBezTo>
                <a:cubicBezTo>
                  <a:pt x="114" y="365"/>
                  <a:pt x="115" y="366"/>
                  <a:pt x="115" y="368"/>
                </a:cubicBezTo>
                <a:cubicBezTo>
                  <a:pt x="115" y="369"/>
                  <a:pt x="115" y="370"/>
                  <a:pt x="116" y="370"/>
                </a:cubicBezTo>
                <a:lnTo>
                  <a:pt x="118" y="383"/>
                </a:lnTo>
                <a:lnTo>
                  <a:pt x="106" y="379"/>
                </a:lnTo>
                <a:cubicBezTo>
                  <a:pt x="89" y="373"/>
                  <a:pt x="67" y="362"/>
                  <a:pt x="64" y="333"/>
                </a:cubicBezTo>
                <a:cubicBezTo>
                  <a:pt x="61" y="312"/>
                  <a:pt x="72" y="291"/>
                  <a:pt x="82" y="272"/>
                </a:cubicBezTo>
                <a:cubicBezTo>
                  <a:pt x="86" y="266"/>
                  <a:pt x="89" y="260"/>
                  <a:pt x="91" y="255"/>
                </a:cubicBezTo>
                <a:cubicBezTo>
                  <a:pt x="102" y="231"/>
                  <a:pt x="106" y="211"/>
                  <a:pt x="94" y="188"/>
                </a:cubicBezTo>
                <a:cubicBezTo>
                  <a:pt x="92" y="185"/>
                  <a:pt x="90" y="184"/>
                  <a:pt x="87" y="184"/>
                </a:cubicBezTo>
                <a:cubicBezTo>
                  <a:pt x="84" y="184"/>
                  <a:pt x="80" y="186"/>
                  <a:pt x="78" y="189"/>
                </a:cubicBezTo>
                <a:cubicBezTo>
                  <a:pt x="76" y="192"/>
                  <a:pt x="76" y="195"/>
                  <a:pt x="78" y="199"/>
                </a:cubicBezTo>
                <a:cubicBezTo>
                  <a:pt x="83" y="209"/>
                  <a:pt x="84" y="221"/>
                  <a:pt x="81" y="236"/>
                </a:cubicBezTo>
                <a:lnTo>
                  <a:pt x="78" y="244"/>
                </a:lnTo>
                <a:lnTo>
                  <a:pt x="70" y="241"/>
                </a:lnTo>
                <a:lnTo>
                  <a:pt x="69" y="240"/>
                </a:lnTo>
                <a:cubicBezTo>
                  <a:pt x="61" y="236"/>
                  <a:pt x="53" y="232"/>
                  <a:pt x="45" y="228"/>
                </a:cubicBezTo>
                <a:cubicBezTo>
                  <a:pt x="44" y="228"/>
                  <a:pt x="43" y="227"/>
                  <a:pt x="42" y="227"/>
                </a:cubicBezTo>
                <a:cubicBezTo>
                  <a:pt x="35" y="224"/>
                  <a:pt x="24" y="218"/>
                  <a:pt x="23" y="207"/>
                </a:cubicBezTo>
                <a:cubicBezTo>
                  <a:pt x="23" y="202"/>
                  <a:pt x="25" y="198"/>
                  <a:pt x="27" y="193"/>
                </a:cubicBezTo>
                <a:cubicBezTo>
                  <a:pt x="28" y="192"/>
                  <a:pt x="29" y="190"/>
                  <a:pt x="29" y="190"/>
                </a:cubicBezTo>
                <a:cubicBezTo>
                  <a:pt x="36" y="170"/>
                  <a:pt x="30" y="153"/>
                  <a:pt x="20" y="134"/>
                </a:cubicBezTo>
                <a:cubicBezTo>
                  <a:pt x="19" y="130"/>
                  <a:pt x="16" y="129"/>
                  <a:pt x="14" y="129"/>
                </a:cubicBezTo>
                <a:cubicBezTo>
                  <a:pt x="10" y="129"/>
                  <a:pt x="6" y="131"/>
                  <a:pt x="4" y="135"/>
                </a:cubicBezTo>
                <a:cubicBezTo>
                  <a:pt x="2" y="138"/>
                  <a:pt x="2" y="141"/>
                  <a:pt x="4" y="144"/>
                </a:cubicBezTo>
                <a:cubicBezTo>
                  <a:pt x="15" y="165"/>
                  <a:pt x="13" y="177"/>
                  <a:pt x="4" y="198"/>
                </a:cubicBezTo>
                <a:cubicBezTo>
                  <a:pt x="1" y="206"/>
                  <a:pt x="0" y="213"/>
                  <a:pt x="3" y="220"/>
                </a:cubicBezTo>
                <a:cubicBezTo>
                  <a:pt x="12" y="237"/>
                  <a:pt x="35" y="246"/>
                  <a:pt x="55" y="255"/>
                </a:cubicBezTo>
                <a:cubicBezTo>
                  <a:pt x="58" y="256"/>
                  <a:pt x="61" y="257"/>
                  <a:pt x="63" y="259"/>
                </a:cubicBezTo>
                <a:lnTo>
                  <a:pt x="70" y="262"/>
                </a:lnTo>
                <a:lnTo>
                  <a:pt x="67" y="269"/>
                </a:lnTo>
                <a:cubicBezTo>
                  <a:pt x="65" y="272"/>
                  <a:pt x="64" y="275"/>
                  <a:pt x="62" y="279"/>
                </a:cubicBezTo>
                <a:cubicBezTo>
                  <a:pt x="50" y="301"/>
                  <a:pt x="38" y="324"/>
                  <a:pt x="42" y="343"/>
                </a:cubicBezTo>
                <a:cubicBezTo>
                  <a:pt x="50" y="380"/>
                  <a:pt x="87" y="395"/>
                  <a:pt x="122" y="404"/>
                </a:cubicBezTo>
                <a:lnTo>
                  <a:pt x="126" y="405"/>
                </a:lnTo>
                <a:lnTo>
                  <a:pt x="127" y="408"/>
                </a:lnTo>
                <a:cubicBezTo>
                  <a:pt x="138" y="432"/>
                  <a:pt x="156" y="452"/>
                  <a:pt x="177" y="466"/>
                </a:cubicBezTo>
                <a:cubicBezTo>
                  <a:pt x="193" y="477"/>
                  <a:pt x="210" y="482"/>
                  <a:pt x="229" y="488"/>
                </a:cubicBezTo>
                <a:lnTo>
                  <a:pt x="235" y="490"/>
                </a:lnTo>
                <a:cubicBezTo>
                  <a:pt x="284" y="504"/>
                  <a:pt x="297" y="529"/>
                  <a:pt x="305" y="573"/>
                </a:cubicBezTo>
                <a:cubicBezTo>
                  <a:pt x="306" y="575"/>
                  <a:pt x="306" y="577"/>
                  <a:pt x="307" y="578"/>
                </a:cubicBezTo>
                <a:lnTo>
                  <a:pt x="312" y="582"/>
                </a:lnTo>
                <a:lnTo>
                  <a:pt x="308" y="587"/>
                </a:lnTo>
                <a:cubicBezTo>
                  <a:pt x="269" y="639"/>
                  <a:pt x="238" y="696"/>
                  <a:pt x="275" y="767"/>
                </a:cubicBezTo>
                <a:cubicBezTo>
                  <a:pt x="276" y="770"/>
                  <a:pt x="279" y="771"/>
                  <a:pt x="282" y="771"/>
                </a:cubicBezTo>
                <a:cubicBezTo>
                  <a:pt x="285" y="771"/>
                  <a:pt x="289" y="769"/>
                  <a:pt x="291" y="766"/>
                </a:cubicBezTo>
                <a:cubicBezTo>
                  <a:pt x="293" y="763"/>
                  <a:pt x="293" y="759"/>
                  <a:pt x="291" y="756"/>
                </a:cubicBezTo>
                <a:cubicBezTo>
                  <a:pt x="250" y="677"/>
                  <a:pt x="317" y="601"/>
                  <a:pt x="353" y="559"/>
                </a:cubicBezTo>
                <a:cubicBezTo>
                  <a:pt x="371" y="539"/>
                  <a:pt x="390" y="517"/>
                  <a:pt x="406" y="492"/>
                </a:cubicBezTo>
                <a:lnTo>
                  <a:pt x="407" y="491"/>
                </a:lnTo>
                <a:lnTo>
                  <a:pt x="408" y="490"/>
                </a:lnTo>
                <a:cubicBezTo>
                  <a:pt x="409" y="490"/>
                  <a:pt x="410" y="489"/>
                  <a:pt x="410" y="488"/>
                </a:cubicBezTo>
                <a:lnTo>
                  <a:pt x="413" y="486"/>
                </a:lnTo>
                <a:lnTo>
                  <a:pt x="416" y="486"/>
                </a:lnTo>
                <a:cubicBezTo>
                  <a:pt x="454" y="485"/>
                  <a:pt x="500" y="479"/>
                  <a:pt x="519" y="438"/>
                </a:cubicBezTo>
                <a:cubicBezTo>
                  <a:pt x="527" y="422"/>
                  <a:pt x="531" y="405"/>
                  <a:pt x="536" y="386"/>
                </a:cubicBezTo>
                <a:cubicBezTo>
                  <a:pt x="540" y="371"/>
                  <a:pt x="544" y="355"/>
                  <a:pt x="550" y="340"/>
                </a:cubicBezTo>
                <a:cubicBezTo>
                  <a:pt x="557" y="322"/>
                  <a:pt x="569" y="309"/>
                  <a:pt x="581" y="296"/>
                </a:cubicBezTo>
                <a:cubicBezTo>
                  <a:pt x="587" y="289"/>
                  <a:pt x="593" y="282"/>
                  <a:pt x="599" y="274"/>
                </a:cubicBezTo>
                <a:cubicBezTo>
                  <a:pt x="601" y="272"/>
                  <a:pt x="601" y="269"/>
                  <a:pt x="600" y="267"/>
                </a:cubicBezTo>
                <a:cubicBezTo>
                  <a:pt x="599" y="264"/>
                  <a:pt x="594" y="261"/>
                  <a:pt x="590" y="261"/>
                </a:cubicBezTo>
                <a:cubicBezTo>
                  <a:pt x="586" y="261"/>
                  <a:pt x="584" y="263"/>
                  <a:pt x="582" y="266"/>
                </a:cubicBezTo>
                <a:cubicBezTo>
                  <a:pt x="576" y="273"/>
                  <a:pt x="570" y="279"/>
                  <a:pt x="563" y="285"/>
                </a:cubicBezTo>
                <a:cubicBezTo>
                  <a:pt x="557" y="291"/>
                  <a:pt x="551" y="297"/>
                  <a:pt x="546" y="304"/>
                </a:cubicBezTo>
                <a:cubicBezTo>
                  <a:pt x="538" y="316"/>
                  <a:pt x="533" y="330"/>
                  <a:pt x="528" y="344"/>
                </a:cubicBezTo>
                <a:lnTo>
                  <a:pt x="527" y="347"/>
                </a:lnTo>
                <a:cubicBezTo>
                  <a:pt x="523" y="357"/>
                  <a:pt x="520" y="369"/>
                  <a:pt x="517" y="379"/>
                </a:cubicBezTo>
                <a:cubicBezTo>
                  <a:pt x="514" y="391"/>
                  <a:pt x="511" y="402"/>
                  <a:pt x="506" y="413"/>
                </a:cubicBezTo>
                <a:cubicBezTo>
                  <a:pt x="491" y="455"/>
                  <a:pt x="462" y="464"/>
                  <a:pt x="435" y="466"/>
                </a:cubicBezTo>
                <a:lnTo>
                  <a:pt x="422" y="467"/>
                </a:lnTo>
                <a:lnTo>
                  <a:pt x="428" y="455"/>
                </a:lnTo>
                <a:cubicBezTo>
                  <a:pt x="434" y="443"/>
                  <a:pt x="438" y="433"/>
                  <a:pt x="442" y="422"/>
                </a:cubicBezTo>
                <a:cubicBezTo>
                  <a:pt x="458" y="376"/>
                  <a:pt x="474" y="324"/>
                  <a:pt x="457" y="279"/>
                </a:cubicBezTo>
                <a:cubicBezTo>
                  <a:pt x="456" y="276"/>
                  <a:pt x="455" y="274"/>
                  <a:pt x="454" y="271"/>
                </a:cubicBezTo>
                <a:cubicBezTo>
                  <a:pt x="446" y="250"/>
                  <a:pt x="441" y="238"/>
                  <a:pt x="451" y="211"/>
                </a:cubicBezTo>
                <a:cubicBezTo>
                  <a:pt x="454" y="205"/>
                  <a:pt x="457" y="199"/>
                  <a:pt x="460" y="193"/>
                </a:cubicBezTo>
                <a:cubicBezTo>
                  <a:pt x="462" y="190"/>
                  <a:pt x="464" y="186"/>
                  <a:pt x="466" y="182"/>
                </a:cubicBezTo>
                <a:cubicBezTo>
                  <a:pt x="474" y="164"/>
                  <a:pt x="479" y="148"/>
                  <a:pt x="478" y="128"/>
                </a:cubicBezTo>
                <a:cubicBezTo>
                  <a:pt x="477" y="121"/>
                  <a:pt x="471" y="119"/>
                  <a:pt x="467" y="119"/>
                </a:cubicBezTo>
                <a:cubicBezTo>
                  <a:pt x="464" y="119"/>
                  <a:pt x="462" y="120"/>
                  <a:pt x="460" y="121"/>
                </a:cubicBezTo>
                <a:cubicBezTo>
                  <a:pt x="459" y="123"/>
                  <a:pt x="458" y="125"/>
                  <a:pt x="458" y="127"/>
                </a:cubicBezTo>
                <a:cubicBezTo>
                  <a:pt x="460" y="151"/>
                  <a:pt x="450" y="171"/>
                  <a:pt x="441" y="191"/>
                </a:cubicBezTo>
                <a:cubicBezTo>
                  <a:pt x="430" y="212"/>
                  <a:pt x="420" y="233"/>
                  <a:pt x="426" y="256"/>
                </a:cubicBezTo>
                <a:cubicBezTo>
                  <a:pt x="428" y="264"/>
                  <a:pt x="431" y="271"/>
                  <a:pt x="435" y="278"/>
                </a:cubicBezTo>
                <a:cubicBezTo>
                  <a:pt x="440" y="289"/>
                  <a:pt x="446" y="301"/>
                  <a:pt x="446" y="318"/>
                </a:cubicBezTo>
                <a:cubicBezTo>
                  <a:pt x="446" y="333"/>
                  <a:pt x="442" y="349"/>
                  <a:pt x="439" y="363"/>
                </a:cubicBezTo>
                <a:cubicBezTo>
                  <a:pt x="438" y="366"/>
                  <a:pt x="437" y="368"/>
                  <a:pt x="437" y="371"/>
                </a:cubicBezTo>
                <a:cubicBezTo>
                  <a:pt x="430" y="398"/>
                  <a:pt x="422" y="422"/>
                  <a:pt x="412" y="444"/>
                </a:cubicBezTo>
                <a:lnTo>
                  <a:pt x="405" y="459"/>
                </a:lnTo>
                <a:lnTo>
                  <a:pt x="399" y="444"/>
                </a:lnTo>
                <a:cubicBezTo>
                  <a:pt x="390" y="423"/>
                  <a:pt x="379" y="408"/>
                  <a:pt x="366" y="398"/>
                </a:cubicBezTo>
                <a:cubicBezTo>
                  <a:pt x="359" y="392"/>
                  <a:pt x="351" y="388"/>
                  <a:pt x="343" y="384"/>
                </a:cubicBezTo>
                <a:cubicBezTo>
                  <a:pt x="330" y="377"/>
                  <a:pt x="317" y="369"/>
                  <a:pt x="307" y="357"/>
                </a:cubicBezTo>
                <a:cubicBezTo>
                  <a:pt x="303" y="353"/>
                  <a:pt x="300" y="348"/>
                  <a:pt x="297" y="342"/>
                </a:cubicBezTo>
                <a:lnTo>
                  <a:pt x="295" y="338"/>
                </a:lnTo>
                <a:lnTo>
                  <a:pt x="297" y="335"/>
                </a:lnTo>
                <a:lnTo>
                  <a:pt x="297" y="334"/>
                </a:lnTo>
                <a:cubicBezTo>
                  <a:pt x="298" y="334"/>
                  <a:pt x="298" y="334"/>
                  <a:pt x="298" y="334"/>
                </a:cubicBezTo>
                <a:cubicBezTo>
                  <a:pt x="308" y="310"/>
                  <a:pt x="323" y="290"/>
                  <a:pt x="343" y="274"/>
                </a:cubicBezTo>
                <a:cubicBezTo>
                  <a:pt x="350" y="268"/>
                  <a:pt x="358" y="264"/>
                  <a:pt x="366" y="260"/>
                </a:cubicBezTo>
                <a:cubicBezTo>
                  <a:pt x="374" y="256"/>
                  <a:pt x="382" y="252"/>
                  <a:pt x="389" y="247"/>
                </a:cubicBezTo>
                <a:cubicBezTo>
                  <a:pt x="403" y="235"/>
                  <a:pt x="402" y="223"/>
                  <a:pt x="402" y="208"/>
                </a:cubicBezTo>
                <a:cubicBezTo>
                  <a:pt x="402" y="196"/>
                  <a:pt x="401" y="183"/>
                  <a:pt x="407" y="170"/>
                </a:cubicBezTo>
                <a:cubicBezTo>
                  <a:pt x="409" y="166"/>
                  <a:pt x="408" y="162"/>
                  <a:pt x="407" y="160"/>
                </a:cubicBezTo>
                <a:cubicBezTo>
                  <a:pt x="405" y="157"/>
                  <a:pt x="401" y="154"/>
                  <a:pt x="397" y="154"/>
                </a:cubicBezTo>
                <a:cubicBezTo>
                  <a:pt x="395" y="154"/>
                  <a:pt x="393" y="156"/>
                  <a:pt x="391" y="159"/>
                </a:cubicBezTo>
                <a:cubicBezTo>
                  <a:pt x="386" y="170"/>
                  <a:pt x="386" y="177"/>
                  <a:pt x="385" y="188"/>
                </a:cubicBezTo>
                <a:cubicBezTo>
                  <a:pt x="385" y="192"/>
                  <a:pt x="385" y="195"/>
                  <a:pt x="385" y="199"/>
                </a:cubicBezTo>
                <a:cubicBezTo>
                  <a:pt x="384" y="214"/>
                  <a:pt x="382" y="227"/>
                  <a:pt x="366" y="238"/>
                </a:cubicBezTo>
                <a:cubicBezTo>
                  <a:pt x="362" y="241"/>
                  <a:pt x="357" y="243"/>
                  <a:pt x="352" y="246"/>
                </a:cubicBezTo>
                <a:cubicBezTo>
                  <a:pt x="348" y="248"/>
                  <a:pt x="344" y="250"/>
                  <a:pt x="340" y="252"/>
                </a:cubicBezTo>
                <a:cubicBezTo>
                  <a:pt x="324" y="263"/>
                  <a:pt x="310" y="276"/>
                  <a:pt x="298" y="294"/>
                </a:cubicBezTo>
                <a:lnTo>
                  <a:pt x="285" y="313"/>
                </a:lnTo>
                <a:lnTo>
                  <a:pt x="285" y="290"/>
                </a:lnTo>
                <a:cubicBezTo>
                  <a:pt x="285" y="286"/>
                  <a:pt x="285" y="282"/>
                  <a:pt x="285" y="279"/>
                </a:cubicBezTo>
                <a:cubicBezTo>
                  <a:pt x="286" y="251"/>
                  <a:pt x="293" y="224"/>
                  <a:pt x="298" y="198"/>
                </a:cubicBezTo>
                <a:cubicBezTo>
                  <a:pt x="302" y="183"/>
                  <a:pt x="305" y="168"/>
                  <a:pt x="308" y="152"/>
                </a:cubicBezTo>
                <a:cubicBezTo>
                  <a:pt x="309" y="145"/>
                  <a:pt x="310" y="138"/>
                  <a:pt x="311" y="130"/>
                </a:cubicBezTo>
                <a:cubicBezTo>
                  <a:pt x="311" y="124"/>
                  <a:pt x="309" y="117"/>
                  <a:pt x="316" y="113"/>
                </a:cubicBezTo>
                <a:cubicBezTo>
                  <a:pt x="316" y="113"/>
                  <a:pt x="317" y="112"/>
                  <a:pt x="318" y="112"/>
                </a:cubicBezTo>
                <a:close/>
              </a:path>
            </a:pathLst>
          </a:custGeom>
          <a:solidFill>
            <a:srgbClr val="0053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366" name="Freeform 2504"/>
          <p:cNvSpPr>
            <a:spLocks/>
          </p:cNvSpPr>
          <p:nvPr userDrawn="1"/>
        </p:nvSpPr>
        <p:spPr bwMode="auto">
          <a:xfrm>
            <a:off x="2344807" y="3814007"/>
            <a:ext cx="211354" cy="603431"/>
          </a:xfrm>
          <a:custGeom>
            <a:avLst/>
            <a:gdLst>
              <a:gd name="T0" fmla="*/ 350 w 357"/>
              <a:gd name="T1" fmla="*/ 826 h 1016"/>
              <a:gd name="T2" fmla="*/ 279 w 357"/>
              <a:gd name="T3" fmla="*/ 599 h 1016"/>
              <a:gd name="T4" fmla="*/ 237 w 357"/>
              <a:gd name="T5" fmla="*/ 527 h 1016"/>
              <a:gd name="T6" fmla="*/ 230 w 357"/>
              <a:gd name="T7" fmla="*/ 370 h 1016"/>
              <a:gd name="T8" fmla="*/ 252 w 357"/>
              <a:gd name="T9" fmla="*/ 212 h 1016"/>
              <a:gd name="T10" fmla="*/ 158 w 357"/>
              <a:gd name="T11" fmla="*/ 0 h 1016"/>
              <a:gd name="T12" fmla="*/ 171 w 357"/>
              <a:gd name="T13" fmla="*/ 99 h 1016"/>
              <a:gd name="T14" fmla="*/ 129 w 357"/>
              <a:gd name="T15" fmla="*/ 399 h 1016"/>
              <a:gd name="T16" fmla="*/ 18 w 357"/>
              <a:gd name="T17" fmla="*/ 592 h 1016"/>
              <a:gd name="T18" fmla="*/ 20 w 357"/>
              <a:gd name="T19" fmla="*/ 777 h 1016"/>
              <a:gd name="T20" fmla="*/ 82 w 357"/>
              <a:gd name="T21" fmla="*/ 916 h 1016"/>
              <a:gd name="T22" fmla="*/ 252 w 357"/>
              <a:gd name="T23" fmla="*/ 982 h 1016"/>
              <a:gd name="T24" fmla="*/ 350 w 357"/>
              <a:gd name="T25" fmla="*/ 826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7" h="1016">
                <a:moveTo>
                  <a:pt x="350" y="826"/>
                </a:moveTo>
                <a:cubicBezTo>
                  <a:pt x="357" y="745"/>
                  <a:pt x="323" y="667"/>
                  <a:pt x="279" y="599"/>
                </a:cubicBezTo>
                <a:cubicBezTo>
                  <a:pt x="264" y="576"/>
                  <a:pt x="248" y="553"/>
                  <a:pt x="237" y="527"/>
                </a:cubicBezTo>
                <a:cubicBezTo>
                  <a:pt x="217" y="478"/>
                  <a:pt x="221" y="422"/>
                  <a:pt x="230" y="370"/>
                </a:cubicBezTo>
                <a:cubicBezTo>
                  <a:pt x="238" y="318"/>
                  <a:pt x="252" y="265"/>
                  <a:pt x="252" y="212"/>
                </a:cubicBezTo>
                <a:cubicBezTo>
                  <a:pt x="251" y="133"/>
                  <a:pt x="216" y="54"/>
                  <a:pt x="158" y="0"/>
                </a:cubicBezTo>
                <a:cubicBezTo>
                  <a:pt x="152" y="33"/>
                  <a:pt x="163" y="66"/>
                  <a:pt x="171" y="99"/>
                </a:cubicBezTo>
                <a:cubicBezTo>
                  <a:pt x="194" y="200"/>
                  <a:pt x="179" y="309"/>
                  <a:pt x="129" y="399"/>
                </a:cubicBezTo>
                <a:cubicBezTo>
                  <a:pt x="93" y="464"/>
                  <a:pt x="40" y="521"/>
                  <a:pt x="18" y="592"/>
                </a:cubicBezTo>
                <a:cubicBezTo>
                  <a:pt x="0" y="652"/>
                  <a:pt x="6" y="716"/>
                  <a:pt x="20" y="777"/>
                </a:cubicBezTo>
                <a:cubicBezTo>
                  <a:pt x="32" y="826"/>
                  <a:pt x="51" y="875"/>
                  <a:pt x="82" y="916"/>
                </a:cubicBezTo>
                <a:cubicBezTo>
                  <a:pt x="121" y="967"/>
                  <a:pt x="188" y="1016"/>
                  <a:pt x="252" y="982"/>
                </a:cubicBezTo>
                <a:cubicBezTo>
                  <a:pt x="309" y="953"/>
                  <a:pt x="345" y="888"/>
                  <a:pt x="350" y="826"/>
                </a:cubicBezTo>
                <a:close/>
              </a:path>
            </a:pathLst>
          </a:custGeom>
          <a:solidFill>
            <a:srgbClr val="0053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367" name="Freeform 2505"/>
          <p:cNvSpPr>
            <a:spLocks/>
          </p:cNvSpPr>
          <p:nvPr userDrawn="1"/>
        </p:nvSpPr>
        <p:spPr bwMode="auto">
          <a:xfrm>
            <a:off x="2479583" y="3547517"/>
            <a:ext cx="176129" cy="836227"/>
          </a:xfrm>
          <a:custGeom>
            <a:avLst/>
            <a:gdLst>
              <a:gd name="T0" fmla="*/ 193 w 295"/>
              <a:gd name="T1" fmla="*/ 1347 h 1408"/>
              <a:gd name="T2" fmla="*/ 216 w 295"/>
              <a:gd name="T3" fmla="*/ 1227 h 1408"/>
              <a:gd name="T4" fmla="*/ 194 w 295"/>
              <a:gd name="T5" fmla="*/ 933 h 1408"/>
              <a:gd name="T6" fmla="*/ 237 w 295"/>
              <a:gd name="T7" fmla="*/ 771 h 1408"/>
              <a:gd name="T8" fmla="*/ 275 w 295"/>
              <a:gd name="T9" fmla="*/ 361 h 1408"/>
              <a:gd name="T10" fmla="*/ 218 w 295"/>
              <a:gd name="T11" fmla="*/ 165 h 1408"/>
              <a:gd name="T12" fmla="*/ 168 w 295"/>
              <a:gd name="T13" fmla="*/ 73 h 1408"/>
              <a:gd name="T14" fmla="*/ 104 w 295"/>
              <a:gd name="T15" fmla="*/ 0 h 1408"/>
              <a:gd name="T16" fmla="*/ 163 w 295"/>
              <a:gd name="T17" fmla="*/ 354 h 1408"/>
              <a:gd name="T18" fmla="*/ 107 w 295"/>
              <a:gd name="T19" fmla="*/ 706 h 1408"/>
              <a:gd name="T20" fmla="*/ 12 w 295"/>
              <a:gd name="T21" fmla="*/ 1046 h 1408"/>
              <a:gd name="T22" fmla="*/ 12 w 295"/>
              <a:gd name="T23" fmla="*/ 1238 h 1408"/>
              <a:gd name="T24" fmla="*/ 88 w 295"/>
              <a:gd name="T25" fmla="*/ 1393 h 1408"/>
              <a:gd name="T26" fmla="*/ 193 w 295"/>
              <a:gd name="T27" fmla="*/ 1347 h 1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1408">
                <a:moveTo>
                  <a:pt x="193" y="1347"/>
                </a:moveTo>
                <a:cubicBezTo>
                  <a:pt x="215" y="1312"/>
                  <a:pt x="218" y="1268"/>
                  <a:pt x="216" y="1227"/>
                </a:cubicBezTo>
                <a:cubicBezTo>
                  <a:pt x="211" y="1129"/>
                  <a:pt x="182" y="1031"/>
                  <a:pt x="194" y="933"/>
                </a:cubicBezTo>
                <a:cubicBezTo>
                  <a:pt x="201" y="877"/>
                  <a:pt x="221" y="825"/>
                  <a:pt x="237" y="771"/>
                </a:cubicBezTo>
                <a:cubicBezTo>
                  <a:pt x="278" y="639"/>
                  <a:pt x="295" y="498"/>
                  <a:pt x="275" y="361"/>
                </a:cubicBezTo>
                <a:cubicBezTo>
                  <a:pt x="265" y="293"/>
                  <a:pt x="246" y="227"/>
                  <a:pt x="218" y="165"/>
                </a:cubicBezTo>
                <a:cubicBezTo>
                  <a:pt x="204" y="133"/>
                  <a:pt x="187" y="102"/>
                  <a:pt x="168" y="73"/>
                </a:cubicBezTo>
                <a:cubicBezTo>
                  <a:pt x="156" y="55"/>
                  <a:pt x="126" y="0"/>
                  <a:pt x="104" y="0"/>
                </a:cubicBezTo>
                <a:cubicBezTo>
                  <a:pt x="131" y="120"/>
                  <a:pt x="168" y="230"/>
                  <a:pt x="163" y="354"/>
                </a:cubicBezTo>
                <a:cubicBezTo>
                  <a:pt x="157" y="473"/>
                  <a:pt x="139" y="591"/>
                  <a:pt x="107" y="706"/>
                </a:cubicBezTo>
                <a:cubicBezTo>
                  <a:pt x="75" y="819"/>
                  <a:pt x="31" y="930"/>
                  <a:pt x="12" y="1046"/>
                </a:cubicBezTo>
                <a:cubicBezTo>
                  <a:pt x="2" y="1109"/>
                  <a:pt x="0" y="1175"/>
                  <a:pt x="12" y="1238"/>
                </a:cubicBezTo>
                <a:cubicBezTo>
                  <a:pt x="20" y="1283"/>
                  <a:pt x="40" y="1375"/>
                  <a:pt x="88" y="1393"/>
                </a:cubicBezTo>
                <a:cubicBezTo>
                  <a:pt x="126" y="1408"/>
                  <a:pt x="174" y="1378"/>
                  <a:pt x="193" y="1347"/>
                </a:cubicBezTo>
                <a:close/>
              </a:path>
            </a:pathLst>
          </a:custGeom>
          <a:solidFill>
            <a:srgbClr val="0082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368" name="Freeform 2506"/>
          <p:cNvSpPr>
            <a:spLocks/>
          </p:cNvSpPr>
          <p:nvPr userDrawn="1"/>
        </p:nvSpPr>
        <p:spPr bwMode="auto">
          <a:xfrm>
            <a:off x="2713910" y="3552111"/>
            <a:ext cx="125587" cy="699920"/>
          </a:xfrm>
          <a:custGeom>
            <a:avLst/>
            <a:gdLst>
              <a:gd name="T0" fmla="*/ 165 w 211"/>
              <a:gd name="T1" fmla="*/ 859 h 1180"/>
              <a:gd name="T2" fmla="*/ 154 w 211"/>
              <a:gd name="T3" fmla="*/ 777 h 1180"/>
              <a:gd name="T4" fmla="*/ 191 w 211"/>
              <a:gd name="T5" fmla="*/ 607 h 1180"/>
              <a:gd name="T6" fmla="*/ 172 w 211"/>
              <a:gd name="T7" fmla="*/ 484 h 1180"/>
              <a:gd name="T8" fmla="*/ 194 w 211"/>
              <a:gd name="T9" fmla="*/ 334 h 1180"/>
              <a:gd name="T10" fmla="*/ 209 w 211"/>
              <a:gd name="T11" fmla="*/ 254 h 1180"/>
              <a:gd name="T12" fmla="*/ 190 w 211"/>
              <a:gd name="T13" fmla="*/ 192 h 1180"/>
              <a:gd name="T14" fmla="*/ 142 w 211"/>
              <a:gd name="T15" fmla="*/ 0 h 1180"/>
              <a:gd name="T16" fmla="*/ 105 w 211"/>
              <a:gd name="T17" fmla="*/ 53 h 1180"/>
              <a:gd name="T18" fmla="*/ 76 w 211"/>
              <a:gd name="T19" fmla="*/ 404 h 1180"/>
              <a:gd name="T20" fmla="*/ 34 w 211"/>
              <a:gd name="T21" fmla="*/ 531 h 1180"/>
              <a:gd name="T22" fmla="*/ 55 w 211"/>
              <a:gd name="T23" fmla="*/ 808 h 1180"/>
              <a:gd name="T24" fmla="*/ 19 w 211"/>
              <a:gd name="T25" fmla="*/ 963 h 1180"/>
              <a:gd name="T26" fmla="*/ 22 w 211"/>
              <a:gd name="T27" fmla="*/ 1119 h 1180"/>
              <a:gd name="T28" fmla="*/ 97 w 211"/>
              <a:gd name="T29" fmla="*/ 1168 h 1180"/>
              <a:gd name="T30" fmla="*/ 152 w 211"/>
              <a:gd name="T31" fmla="*/ 1081 h 1180"/>
              <a:gd name="T32" fmla="*/ 165 w 211"/>
              <a:gd name="T33" fmla="*/ 859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1" h="1180">
                <a:moveTo>
                  <a:pt x="165" y="859"/>
                </a:moveTo>
                <a:cubicBezTo>
                  <a:pt x="160" y="832"/>
                  <a:pt x="153" y="805"/>
                  <a:pt x="154" y="777"/>
                </a:cubicBezTo>
                <a:cubicBezTo>
                  <a:pt x="156" y="719"/>
                  <a:pt x="189" y="665"/>
                  <a:pt x="191" y="607"/>
                </a:cubicBezTo>
                <a:cubicBezTo>
                  <a:pt x="192" y="566"/>
                  <a:pt x="176" y="526"/>
                  <a:pt x="172" y="484"/>
                </a:cubicBezTo>
                <a:cubicBezTo>
                  <a:pt x="167" y="434"/>
                  <a:pt x="179" y="383"/>
                  <a:pt x="194" y="334"/>
                </a:cubicBezTo>
                <a:cubicBezTo>
                  <a:pt x="202" y="308"/>
                  <a:pt x="211" y="281"/>
                  <a:pt x="209" y="254"/>
                </a:cubicBezTo>
                <a:cubicBezTo>
                  <a:pt x="207" y="232"/>
                  <a:pt x="198" y="212"/>
                  <a:pt x="190" y="192"/>
                </a:cubicBezTo>
                <a:cubicBezTo>
                  <a:pt x="165" y="131"/>
                  <a:pt x="149" y="66"/>
                  <a:pt x="142" y="0"/>
                </a:cubicBezTo>
                <a:cubicBezTo>
                  <a:pt x="121" y="9"/>
                  <a:pt x="111" y="32"/>
                  <a:pt x="105" y="53"/>
                </a:cubicBezTo>
                <a:cubicBezTo>
                  <a:pt x="71" y="166"/>
                  <a:pt x="109" y="291"/>
                  <a:pt x="76" y="404"/>
                </a:cubicBezTo>
                <a:cubicBezTo>
                  <a:pt x="64" y="447"/>
                  <a:pt x="42" y="487"/>
                  <a:pt x="34" y="531"/>
                </a:cubicBezTo>
                <a:cubicBezTo>
                  <a:pt x="16" y="623"/>
                  <a:pt x="61" y="715"/>
                  <a:pt x="55" y="808"/>
                </a:cubicBezTo>
                <a:cubicBezTo>
                  <a:pt x="52" y="861"/>
                  <a:pt x="32" y="912"/>
                  <a:pt x="19" y="963"/>
                </a:cubicBezTo>
                <a:cubicBezTo>
                  <a:pt x="6" y="1014"/>
                  <a:pt x="0" y="1071"/>
                  <a:pt x="22" y="1119"/>
                </a:cubicBezTo>
                <a:cubicBezTo>
                  <a:pt x="33" y="1144"/>
                  <a:pt x="66" y="1180"/>
                  <a:pt x="97" y="1168"/>
                </a:cubicBezTo>
                <a:cubicBezTo>
                  <a:pt x="124" y="1158"/>
                  <a:pt x="143" y="1105"/>
                  <a:pt x="152" y="1081"/>
                </a:cubicBezTo>
                <a:cubicBezTo>
                  <a:pt x="178" y="1010"/>
                  <a:pt x="178" y="932"/>
                  <a:pt x="165" y="859"/>
                </a:cubicBezTo>
                <a:close/>
              </a:path>
            </a:pathLst>
          </a:custGeom>
          <a:solidFill>
            <a:srgbClr val="0082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369" name="Freeform 2507"/>
          <p:cNvSpPr>
            <a:spLocks/>
          </p:cNvSpPr>
          <p:nvPr userDrawn="1"/>
        </p:nvSpPr>
        <p:spPr bwMode="auto">
          <a:xfrm>
            <a:off x="2234534" y="4060586"/>
            <a:ext cx="136309" cy="382888"/>
          </a:xfrm>
          <a:custGeom>
            <a:avLst/>
            <a:gdLst>
              <a:gd name="T0" fmla="*/ 222 w 227"/>
              <a:gd name="T1" fmla="*/ 524 h 645"/>
              <a:gd name="T2" fmla="*/ 177 w 227"/>
              <a:gd name="T3" fmla="*/ 380 h 645"/>
              <a:gd name="T4" fmla="*/ 151 w 227"/>
              <a:gd name="T5" fmla="*/ 335 h 645"/>
              <a:gd name="T6" fmla="*/ 146 w 227"/>
              <a:gd name="T7" fmla="*/ 235 h 645"/>
              <a:gd name="T8" fmla="*/ 160 w 227"/>
              <a:gd name="T9" fmla="*/ 135 h 645"/>
              <a:gd name="T10" fmla="*/ 101 w 227"/>
              <a:gd name="T11" fmla="*/ 0 h 645"/>
              <a:gd name="T12" fmla="*/ 109 w 227"/>
              <a:gd name="T13" fmla="*/ 63 h 645"/>
              <a:gd name="T14" fmla="*/ 82 w 227"/>
              <a:gd name="T15" fmla="*/ 254 h 645"/>
              <a:gd name="T16" fmla="*/ 12 w 227"/>
              <a:gd name="T17" fmla="*/ 376 h 645"/>
              <a:gd name="T18" fmla="*/ 13 w 227"/>
              <a:gd name="T19" fmla="*/ 493 h 645"/>
              <a:gd name="T20" fmla="*/ 52 w 227"/>
              <a:gd name="T21" fmla="*/ 581 h 645"/>
              <a:gd name="T22" fmla="*/ 160 w 227"/>
              <a:gd name="T23" fmla="*/ 624 h 645"/>
              <a:gd name="T24" fmla="*/ 222 w 227"/>
              <a:gd name="T25" fmla="*/ 524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645">
                <a:moveTo>
                  <a:pt x="222" y="524"/>
                </a:moveTo>
                <a:cubicBezTo>
                  <a:pt x="227" y="473"/>
                  <a:pt x="205" y="423"/>
                  <a:pt x="177" y="380"/>
                </a:cubicBezTo>
                <a:cubicBezTo>
                  <a:pt x="168" y="366"/>
                  <a:pt x="158" y="351"/>
                  <a:pt x="151" y="335"/>
                </a:cubicBezTo>
                <a:cubicBezTo>
                  <a:pt x="138" y="304"/>
                  <a:pt x="140" y="268"/>
                  <a:pt x="146" y="235"/>
                </a:cubicBezTo>
                <a:cubicBezTo>
                  <a:pt x="152" y="202"/>
                  <a:pt x="160" y="169"/>
                  <a:pt x="160" y="135"/>
                </a:cubicBezTo>
                <a:cubicBezTo>
                  <a:pt x="160" y="84"/>
                  <a:pt x="138" y="35"/>
                  <a:pt x="101" y="0"/>
                </a:cubicBezTo>
                <a:cubicBezTo>
                  <a:pt x="97" y="21"/>
                  <a:pt x="104" y="42"/>
                  <a:pt x="109" y="63"/>
                </a:cubicBezTo>
                <a:cubicBezTo>
                  <a:pt x="124" y="127"/>
                  <a:pt x="114" y="196"/>
                  <a:pt x="82" y="254"/>
                </a:cubicBezTo>
                <a:cubicBezTo>
                  <a:pt x="60" y="295"/>
                  <a:pt x="26" y="331"/>
                  <a:pt x="12" y="376"/>
                </a:cubicBezTo>
                <a:cubicBezTo>
                  <a:pt x="0" y="414"/>
                  <a:pt x="4" y="455"/>
                  <a:pt x="13" y="493"/>
                </a:cubicBezTo>
                <a:cubicBezTo>
                  <a:pt x="21" y="525"/>
                  <a:pt x="33" y="556"/>
                  <a:pt x="52" y="581"/>
                </a:cubicBezTo>
                <a:cubicBezTo>
                  <a:pt x="77" y="614"/>
                  <a:pt x="120" y="645"/>
                  <a:pt x="160" y="624"/>
                </a:cubicBezTo>
                <a:cubicBezTo>
                  <a:pt x="196" y="605"/>
                  <a:pt x="219" y="564"/>
                  <a:pt x="222" y="524"/>
                </a:cubicBezTo>
                <a:close/>
              </a:path>
            </a:pathLst>
          </a:custGeom>
          <a:solidFill>
            <a:srgbClr val="0053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370" name="Freeform 2508"/>
          <p:cNvSpPr>
            <a:spLocks/>
          </p:cNvSpPr>
          <p:nvPr userDrawn="1"/>
        </p:nvSpPr>
        <p:spPr bwMode="auto">
          <a:xfrm>
            <a:off x="2314175" y="3907431"/>
            <a:ext cx="111804" cy="531449"/>
          </a:xfrm>
          <a:custGeom>
            <a:avLst/>
            <a:gdLst>
              <a:gd name="T0" fmla="*/ 123 w 187"/>
              <a:gd name="T1" fmla="*/ 855 h 894"/>
              <a:gd name="T2" fmla="*/ 137 w 187"/>
              <a:gd name="T3" fmla="*/ 779 h 894"/>
              <a:gd name="T4" fmla="*/ 123 w 187"/>
              <a:gd name="T5" fmla="*/ 592 h 894"/>
              <a:gd name="T6" fmla="*/ 151 w 187"/>
              <a:gd name="T7" fmla="*/ 490 h 894"/>
              <a:gd name="T8" fmla="*/ 175 w 187"/>
              <a:gd name="T9" fmla="*/ 229 h 894"/>
              <a:gd name="T10" fmla="*/ 139 w 187"/>
              <a:gd name="T11" fmla="*/ 105 h 894"/>
              <a:gd name="T12" fmla="*/ 107 w 187"/>
              <a:gd name="T13" fmla="*/ 46 h 894"/>
              <a:gd name="T14" fmla="*/ 66 w 187"/>
              <a:gd name="T15" fmla="*/ 0 h 894"/>
              <a:gd name="T16" fmla="*/ 103 w 187"/>
              <a:gd name="T17" fmla="*/ 225 h 894"/>
              <a:gd name="T18" fmla="*/ 68 w 187"/>
              <a:gd name="T19" fmla="*/ 448 h 894"/>
              <a:gd name="T20" fmla="*/ 8 w 187"/>
              <a:gd name="T21" fmla="*/ 664 h 894"/>
              <a:gd name="T22" fmla="*/ 8 w 187"/>
              <a:gd name="T23" fmla="*/ 786 h 894"/>
              <a:gd name="T24" fmla="*/ 56 w 187"/>
              <a:gd name="T25" fmla="*/ 884 h 894"/>
              <a:gd name="T26" fmla="*/ 123 w 187"/>
              <a:gd name="T27" fmla="*/ 855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7" h="894">
                <a:moveTo>
                  <a:pt x="123" y="855"/>
                </a:moveTo>
                <a:cubicBezTo>
                  <a:pt x="137" y="833"/>
                  <a:pt x="139" y="805"/>
                  <a:pt x="137" y="779"/>
                </a:cubicBezTo>
                <a:cubicBezTo>
                  <a:pt x="134" y="716"/>
                  <a:pt x="116" y="654"/>
                  <a:pt x="123" y="592"/>
                </a:cubicBezTo>
                <a:cubicBezTo>
                  <a:pt x="128" y="557"/>
                  <a:pt x="141" y="523"/>
                  <a:pt x="151" y="490"/>
                </a:cubicBezTo>
                <a:cubicBezTo>
                  <a:pt x="176" y="406"/>
                  <a:pt x="187" y="316"/>
                  <a:pt x="175" y="229"/>
                </a:cubicBezTo>
                <a:cubicBezTo>
                  <a:pt x="169" y="186"/>
                  <a:pt x="157" y="144"/>
                  <a:pt x="139" y="105"/>
                </a:cubicBezTo>
                <a:cubicBezTo>
                  <a:pt x="130" y="84"/>
                  <a:pt x="119" y="65"/>
                  <a:pt x="107" y="46"/>
                </a:cubicBezTo>
                <a:cubicBezTo>
                  <a:pt x="99" y="35"/>
                  <a:pt x="80" y="0"/>
                  <a:pt x="66" y="0"/>
                </a:cubicBezTo>
                <a:cubicBezTo>
                  <a:pt x="83" y="76"/>
                  <a:pt x="107" y="146"/>
                  <a:pt x="103" y="225"/>
                </a:cubicBezTo>
                <a:cubicBezTo>
                  <a:pt x="100" y="300"/>
                  <a:pt x="88" y="375"/>
                  <a:pt x="68" y="448"/>
                </a:cubicBezTo>
                <a:cubicBezTo>
                  <a:pt x="48" y="520"/>
                  <a:pt x="20" y="590"/>
                  <a:pt x="8" y="664"/>
                </a:cubicBezTo>
                <a:cubicBezTo>
                  <a:pt x="2" y="704"/>
                  <a:pt x="0" y="746"/>
                  <a:pt x="8" y="786"/>
                </a:cubicBezTo>
                <a:cubicBezTo>
                  <a:pt x="13" y="814"/>
                  <a:pt x="26" y="873"/>
                  <a:pt x="56" y="884"/>
                </a:cubicBezTo>
                <a:cubicBezTo>
                  <a:pt x="80" y="894"/>
                  <a:pt x="111" y="875"/>
                  <a:pt x="123" y="855"/>
                </a:cubicBezTo>
                <a:close/>
              </a:path>
            </a:pathLst>
          </a:custGeom>
          <a:solidFill>
            <a:srgbClr val="0082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371" name="Freeform 2509"/>
          <p:cNvSpPr>
            <a:spLocks/>
          </p:cNvSpPr>
          <p:nvPr userDrawn="1"/>
        </p:nvSpPr>
        <p:spPr bwMode="auto">
          <a:xfrm>
            <a:off x="2403005" y="3977883"/>
            <a:ext cx="79641" cy="445682"/>
          </a:xfrm>
          <a:custGeom>
            <a:avLst/>
            <a:gdLst>
              <a:gd name="T0" fmla="*/ 104 w 134"/>
              <a:gd name="T1" fmla="*/ 545 h 749"/>
              <a:gd name="T2" fmla="*/ 98 w 134"/>
              <a:gd name="T3" fmla="*/ 493 h 749"/>
              <a:gd name="T4" fmla="*/ 121 w 134"/>
              <a:gd name="T5" fmla="*/ 385 h 749"/>
              <a:gd name="T6" fmla="*/ 109 w 134"/>
              <a:gd name="T7" fmla="*/ 307 h 749"/>
              <a:gd name="T8" fmla="*/ 123 w 134"/>
              <a:gd name="T9" fmla="*/ 212 h 749"/>
              <a:gd name="T10" fmla="*/ 132 w 134"/>
              <a:gd name="T11" fmla="*/ 161 h 749"/>
              <a:gd name="T12" fmla="*/ 120 w 134"/>
              <a:gd name="T13" fmla="*/ 122 h 749"/>
              <a:gd name="T14" fmla="*/ 90 w 134"/>
              <a:gd name="T15" fmla="*/ 0 h 749"/>
              <a:gd name="T16" fmla="*/ 66 w 134"/>
              <a:gd name="T17" fmla="*/ 34 h 749"/>
              <a:gd name="T18" fmla="*/ 48 w 134"/>
              <a:gd name="T19" fmla="*/ 256 h 749"/>
              <a:gd name="T20" fmla="*/ 21 w 134"/>
              <a:gd name="T21" fmla="*/ 337 h 749"/>
              <a:gd name="T22" fmla="*/ 35 w 134"/>
              <a:gd name="T23" fmla="*/ 513 h 749"/>
              <a:gd name="T24" fmla="*/ 12 w 134"/>
              <a:gd name="T25" fmla="*/ 611 h 749"/>
              <a:gd name="T26" fmla="*/ 13 w 134"/>
              <a:gd name="T27" fmla="*/ 710 h 749"/>
              <a:gd name="T28" fmla="*/ 61 w 134"/>
              <a:gd name="T29" fmla="*/ 741 h 749"/>
              <a:gd name="T30" fmla="*/ 96 w 134"/>
              <a:gd name="T31" fmla="*/ 686 h 749"/>
              <a:gd name="T32" fmla="*/ 104 w 134"/>
              <a:gd name="T33" fmla="*/ 545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749">
                <a:moveTo>
                  <a:pt x="104" y="545"/>
                </a:moveTo>
                <a:cubicBezTo>
                  <a:pt x="101" y="528"/>
                  <a:pt x="97" y="511"/>
                  <a:pt x="98" y="493"/>
                </a:cubicBezTo>
                <a:cubicBezTo>
                  <a:pt x="99" y="456"/>
                  <a:pt x="120" y="422"/>
                  <a:pt x="121" y="385"/>
                </a:cubicBezTo>
                <a:cubicBezTo>
                  <a:pt x="121" y="359"/>
                  <a:pt x="111" y="334"/>
                  <a:pt x="109" y="307"/>
                </a:cubicBezTo>
                <a:cubicBezTo>
                  <a:pt x="106" y="275"/>
                  <a:pt x="114" y="243"/>
                  <a:pt x="123" y="212"/>
                </a:cubicBezTo>
                <a:cubicBezTo>
                  <a:pt x="128" y="196"/>
                  <a:pt x="134" y="179"/>
                  <a:pt x="132" y="161"/>
                </a:cubicBezTo>
                <a:cubicBezTo>
                  <a:pt x="131" y="148"/>
                  <a:pt x="125" y="135"/>
                  <a:pt x="120" y="122"/>
                </a:cubicBezTo>
                <a:cubicBezTo>
                  <a:pt x="104" y="83"/>
                  <a:pt x="94" y="42"/>
                  <a:pt x="90" y="0"/>
                </a:cubicBezTo>
                <a:cubicBezTo>
                  <a:pt x="77" y="6"/>
                  <a:pt x="70" y="20"/>
                  <a:pt x="66" y="34"/>
                </a:cubicBezTo>
                <a:cubicBezTo>
                  <a:pt x="45" y="106"/>
                  <a:pt x="69" y="185"/>
                  <a:pt x="48" y="256"/>
                </a:cubicBezTo>
                <a:cubicBezTo>
                  <a:pt x="40" y="284"/>
                  <a:pt x="26" y="309"/>
                  <a:pt x="21" y="337"/>
                </a:cubicBezTo>
                <a:cubicBezTo>
                  <a:pt x="10" y="395"/>
                  <a:pt x="38" y="454"/>
                  <a:pt x="35" y="513"/>
                </a:cubicBezTo>
                <a:cubicBezTo>
                  <a:pt x="33" y="547"/>
                  <a:pt x="20" y="579"/>
                  <a:pt x="12" y="611"/>
                </a:cubicBezTo>
                <a:cubicBezTo>
                  <a:pt x="4" y="644"/>
                  <a:pt x="0" y="679"/>
                  <a:pt x="13" y="710"/>
                </a:cubicBezTo>
                <a:cubicBezTo>
                  <a:pt x="21" y="726"/>
                  <a:pt x="41" y="749"/>
                  <a:pt x="61" y="741"/>
                </a:cubicBezTo>
                <a:cubicBezTo>
                  <a:pt x="78" y="735"/>
                  <a:pt x="91" y="701"/>
                  <a:pt x="96" y="686"/>
                </a:cubicBezTo>
                <a:cubicBezTo>
                  <a:pt x="113" y="641"/>
                  <a:pt x="113" y="592"/>
                  <a:pt x="104" y="545"/>
                </a:cubicBezTo>
                <a:close/>
              </a:path>
            </a:pathLst>
          </a:custGeom>
          <a:solidFill>
            <a:srgbClr val="0082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372" name="Freeform 2510"/>
          <p:cNvSpPr>
            <a:spLocks/>
          </p:cNvSpPr>
          <p:nvPr userDrawn="1"/>
        </p:nvSpPr>
        <p:spPr bwMode="auto">
          <a:xfrm>
            <a:off x="2577603" y="4124911"/>
            <a:ext cx="231265" cy="240454"/>
          </a:xfrm>
          <a:custGeom>
            <a:avLst/>
            <a:gdLst>
              <a:gd name="T0" fmla="*/ 317 w 386"/>
              <a:gd name="T1" fmla="*/ 30 h 404"/>
              <a:gd name="T2" fmla="*/ 260 w 386"/>
              <a:gd name="T3" fmla="*/ 10 h 404"/>
              <a:gd name="T4" fmla="*/ 116 w 386"/>
              <a:gd name="T5" fmla="*/ 53 h 404"/>
              <a:gd name="T6" fmla="*/ 45 w 386"/>
              <a:gd name="T7" fmla="*/ 207 h 404"/>
              <a:gd name="T8" fmla="*/ 10 w 386"/>
              <a:gd name="T9" fmla="*/ 343 h 404"/>
              <a:gd name="T10" fmla="*/ 0 w 386"/>
              <a:gd name="T11" fmla="*/ 404 h 404"/>
              <a:gd name="T12" fmla="*/ 255 w 386"/>
              <a:gd name="T13" fmla="*/ 321 h 404"/>
              <a:gd name="T14" fmla="*/ 334 w 386"/>
              <a:gd name="T15" fmla="*/ 276 h 404"/>
              <a:gd name="T16" fmla="*/ 361 w 386"/>
              <a:gd name="T17" fmla="*/ 220 h 404"/>
              <a:gd name="T18" fmla="*/ 386 w 386"/>
              <a:gd name="T19" fmla="*/ 92 h 404"/>
              <a:gd name="T20" fmla="*/ 317 w 386"/>
              <a:gd name="T21" fmla="*/ 3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6" h="404">
                <a:moveTo>
                  <a:pt x="317" y="30"/>
                </a:moveTo>
                <a:cubicBezTo>
                  <a:pt x="298" y="22"/>
                  <a:pt x="280" y="14"/>
                  <a:pt x="260" y="10"/>
                </a:cubicBezTo>
                <a:cubicBezTo>
                  <a:pt x="209" y="0"/>
                  <a:pt x="153" y="16"/>
                  <a:pt x="116" y="53"/>
                </a:cubicBezTo>
                <a:cubicBezTo>
                  <a:pt x="75" y="93"/>
                  <a:pt x="59" y="151"/>
                  <a:pt x="45" y="207"/>
                </a:cubicBezTo>
                <a:cubicBezTo>
                  <a:pt x="34" y="252"/>
                  <a:pt x="22" y="298"/>
                  <a:pt x="10" y="343"/>
                </a:cubicBezTo>
                <a:cubicBezTo>
                  <a:pt x="5" y="363"/>
                  <a:pt x="0" y="384"/>
                  <a:pt x="0" y="404"/>
                </a:cubicBezTo>
                <a:cubicBezTo>
                  <a:pt x="85" y="379"/>
                  <a:pt x="171" y="351"/>
                  <a:pt x="255" y="321"/>
                </a:cubicBezTo>
                <a:cubicBezTo>
                  <a:pt x="284" y="311"/>
                  <a:pt x="314" y="299"/>
                  <a:pt x="334" y="276"/>
                </a:cubicBezTo>
                <a:cubicBezTo>
                  <a:pt x="347" y="260"/>
                  <a:pt x="355" y="240"/>
                  <a:pt x="361" y="220"/>
                </a:cubicBezTo>
                <a:cubicBezTo>
                  <a:pt x="373" y="180"/>
                  <a:pt x="386" y="134"/>
                  <a:pt x="386" y="92"/>
                </a:cubicBezTo>
                <a:cubicBezTo>
                  <a:pt x="385" y="57"/>
                  <a:pt x="345" y="42"/>
                  <a:pt x="317" y="30"/>
                </a:cubicBezTo>
                <a:close/>
              </a:path>
            </a:pathLst>
          </a:custGeom>
          <a:solidFill>
            <a:srgbClr val="0082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373" name="Freeform 2511"/>
          <p:cNvSpPr>
            <a:spLocks/>
          </p:cNvSpPr>
          <p:nvPr userDrawn="1"/>
        </p:nvSpPr>
        <p:spPr bwMode="auto">
          <a:xfrm>
            <a:off x="1756691" y="3814007"/>
            <a:ext cx="212886" cy="603431"/>
          </a:xfrm>
          <a:custGeom>
            <a:avLst/>
            <a:gdLst>
              <a:gd name="T0" fmla="*/ 7 w 357"/>
              <a:gd name="T1" fmla="*/ 826 h 1016"/>
              <a:gd name="T2" fmla="*/ 78 w 357"/>
              <a:gd name="T3" fmla="*/ 599 h 1016"/>
              <a:gd name="T4" fmla="*/ 119 w 357"/>
              <a:gd name="T5" fmla="*/ 527 h 1016"/>
              <a:gd name="T6" fmla="*/ 127 w 357"/>
              <a:gd name="T7" fmla="*/ 370 h 1016"/>
              <a:gd name="T8" fmla="*/ 105 w 357"/>
              <a:gd name="T9" fmla="*/ 212 h 1016"/>
              <a:gd name="T10" fmla="*/ 198 w 357"/>
              <a:gd name="T11" fmla="*/ 0 h 1016"/>
              <a:gd name="T12" fmla="*/ 186 w 357"/>
              <a:gd name="T13" fmla="*/ 99 h 1016"/>
              <a:gd name="T14" fmla="*/ 227 w 357"/>
              <a:gd name="T15" fmla="*/ 399 h 1016"/>
              <a:gd name="T16" fmla="*/ 338 w 357"/>
              <a:gd name="T17" fmla="*/ 592 h 1016"/>
              <a:gd name="T18" fmla="*/ 336 w 357"/>
              <a:gd name="T19" fmla="*/ 777 h 1016"/>
              <a:gd name="T20" fmla="*/ 275 w 357"/>
              <a:gd name="T21" fmla="*/ 916 h 1016"/>
              <a:gd name="T22" fmla="*/ 105 w 357"/>
              <a:gd name="T23" fmla="*/ 982 h 1016"/>
              <a:gd name="T24" fmla="*/ 7 w 357"/>
              <a:gd name="T25" fmla="*/ 826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7" h="1016">
                <a:moveTo>
                  <a:pt x="7" y="826"/>
                </a:moveTo>
                <a:cubicBezTo>
                  <a:pt x="0" y="745"/>
                  <a:pt x="34" y="667"/>
                  <a:pt x="78" y="599"/>
                </a:cubicBezTo>
                <a:cubicBezTo>
                  <a:pt x="93" y="576"/>
                  <a:pt x="109" y="553"/>
                  <a:pt x="119" y="527"/>
                </a:cubicBezTo>
                <a:cubicBezTo>
                  <a:pt x="139" y="478"/>
                  <a:pt x="136" y="422"/>
                  <a:pt x="127" y="370"/>
                </a:cubicBezTo>
                <a:cubicBezTo>
                  <a:pt x="118" y="318"/>
                  <a:pt x="104" y="265"/>
                  <a:pt x="105" y="212"/>
                </a:cubicBezTo>
                <a:cubicBezTo>
                  <a:pt x="106" y="133"/>
                  <a:pt x="140" y="54"/>
                  <a:pt x="198" y="0"/>
                </a:cubicBezTo>
                <a:cubicBezTo>
                  <a:pt x="205" y="33"/>
                  <a:pt x="193" y="66"/>
                  <a:pt x="186" y="99"/>
                </a:cubicBezTo>
                <a:cubicBezTo>
                  <a:pt x="162" y="200"/>
                  <a:pt x="178" y="309"/>
                  <a:pt x="227" y="399"/>
                </a:cubicBezTo>
                <a:cubicBezTo>
                  <a:pt x="263" y="464"/>
                  <a:pt x="316" y="521"/>
                  <a:pt x="338" y="592"/>
                </a:cubicBezTo>
                <a:cubicBezTo>
                  <a:pt x="357" y="652"/>
                  <a:pt x="351" y="716"/>
                  <a:pt x="336" y="777"/>
                </a:cubicBezTo>
                <a:cubicBezTo>
                  <a:pt x="324" y="826"/>
                  <a:pt x="306" y="875"/>
                  <a:pt x="275" y="916"/>
                </a:cubicBezTo>
                <a:cubicBezTo>
                  <a:pt x="236" y="967"/>
                  <a:pt x="168" y="1016"/>
                  <a:pt x="105" y="982"/>
                </a:cubicBezTo>
                <a:cubicBezTo>
                  <a:pt x="48" y="953"/>
                  <a:pt x="12" y="888"/>
                  <a:pt x="7" y="826"/>
                </a:cubicBezTo>
                <a:close/>
              </a:path>
            </a:pathLst>
          </a:custGeom>
          <a:solidFill>
            <a:srgbClr val="0053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374" name="Freeform 2512"/>
          <p:cNvSpPr>
            <a:spLocks/>
          </p:cNvSpPr>
          <p:nvPr userDrawn="1"/>
        </p:nvSpPr>
        <p:spPr bwMode="auto">
          <a:xfrm>
            <a:off x="1658672" y="3547517"/>
            <a:ext cx="174597" cy="836227"/>
          </a:xfrm>
          <a:custGeom>
            <a:avLst/>
            <a:gdLst>
              <a:gd name="T0" fmla="*/ 102 w 294"/>
              <a:gd name="T1" fmla="*/ 1347 h 1408"/>
              <a:gd name="T2" fmla="*/ 79 w 294"/>
              <a:gd name="T3" fmla="*/ 1227 h 1408"/>
              <a:gd name="T4" fmla="*/ 101 w 294"/>
              <a:gd name="T5" fmla="*/ 933 h 1408"/>
              <a:gd name="T6" fmla="*/ 57 w 294"/>
              <a:gd name="T7" fmla="*/ 771 h 1408"/>
              <a:gd name="T8" fmla="*/ 20 w 294"/>
              <a:gd name="T9" fmla="*/ 361 h 1408"/>
              <a:gd name="T10" fmla="*/ 76 w 294"/>
              <a:gd name="T11" fmla="*/ 165 h 1408"/>
              <a:gd name="T12" fmla="*/ 127 w 294"/>
              <a:gd name="T13" fmla="*/ 73 h 1408"/>
              <a:gd name="T14" fmla="*/ 191 w 294"/>
              <a:gd name="T15" fmla="*/ 0 h 1408"/>
              <a:gd name="T16" fmla="*/ 132 w 294"/>
              <a:gd name="T17" fmla="*/ 354 h 1408"/>
              <a:gd name="T18" fmla="*/ 188 w 294"/>
              <a:gd name="T19" fmla="*/ 706 h 1408"/>
              <a:gd name="T20" fmla="*/ 282 w 294"/>
              <a:gd name="T21" fmla="*/ 1046 h 1408"/>
              <a:gd name="T22" fmla="*/ 283 w 294"/>
              <a:gd name="T23" fmla="*/ 1238 h 1408"/>
              <a:gd name="T24" fmla="*/ 206 w 294"/>
              <a:gd name="T25" fmla="*/ 1393 h 1408"/>
              <a:gd name="T26" fmla="*/ 102 w 294"/>
              <a:gd name="T27" fmla="*/ 1347 h 1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1408">
                <a:moveTo>
                  <a:pt x="102" y="1347"/>
                </a:moveTo>
                <a:cubicBezTo>
                  <a:pt x="80" y="1312"/>
                  <a:pt x="77" y="1268"/>
                  <a:pt x="79" y="1227"/>
                </a:cubicBezTo>
                <a:cubicBezTo>
                  <a:pt x="83" y="1129"/>
                  <a:pt x="113" y="1031"/>
                  <a:pt x="101" y="933"/>
                </a:cubicBezTo>
                <a:cubicBezTo>
                  <a:pt x="94" y="877"/>
                  <a:pt x="74" y="825"/>
                  <a:pt x="57" y="771"/>
                </a:cubicBezTo>
                <a:cubicBezTo>
                  <a:pt x="17" y="639"/>
                  <a:pt x="0" y="498"/>
                  <a:pt x="20" y="361"/>
                </a:cubicBezTo>
                <a:cubicBezTo>
                  <a:pt x="29" y="293"/>
                  <a:pt x="48" y="227"/>
                  <a:pt x="76" y="165"/>
                </a:cubicBezTo>
                <a:cubicBezTo>
                  <a:pt x="91" y="133"/>
                  <a:pt x="108" y="102"/>
                  <a:pt x="127" y="73"/>
                </a:cubicBezTo>
                <a:cubicBezTo>
                  <a:pt x="139" y="55"/>
                  <a:pt x="169" y="0"/>
                  <a:pt x="191" y="0"/>
                </a:cubicBezTo>
                <a:cubicBezTo>
                  <a:pt x="164" y="120"/>
                  <a:pt x="127" y="230"/>
                  <a:pt x="132" y="354"/>
                </a:cubicBezTo>
                <a:cubicBezTo>
                  <a:pt x="137" y="473"/>
                  <a:pt x="156" y="591"/>
                  <a:pt x="188" y="706"/>
                </a:cubicBezTo>
                <a:cubicBezTo>
                  <a:pt x="219" y="819"/>
                  <a:pt x="264" y="930"/>
                  <a:pt x="282" y="1046"/>
                </a:cubicBezTo>
                <a:cubicBezTo>
                  <a:pt x="293" y="1109"/>
                  <a:pt x="294" y="1175"/>
                  <a:pt x="283" y="1238"/>
                </a:cubicBezTo>
                <a:cubicBezTo>
                  <a:pt x="275" y="1283"/>
                  <a:pt x="254" y="1375"/>
                  <a:pt x="206" y="1393"/>
                </a:cubicBezTo>
                <a:cubicBezTo>
                  <a:pt x="169" y="1408"/>
                  <a:pt x="121" y="1378"/>
                  <a:pt x="102" y="1347"/>
                </a:cubicBezTo>
                <a:close/>
              </a:path>
            </a:pathLst>
          </a:custGeom>
          <a:solidFill>
            <a:srgbClr val="0082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375" name="Freeform 2513"/>
          <p:cNvSpPr>
            <a:spLocks/>
          </p:cNvSpPr>
          <p:nvPr userDrawn="1"/>
        </p:nvSpPr>
        <p:spPr bwMode="auto">
          <a:xfrm>
            <a:off x="1473354" y="3552111"/>
            <a:ext cx="127119" cy="699920"/>
          </a:xfrm>
          <a:custGeom>
            <a:avLst/>
            <a:gdLst>
              <a:gd name="T0" fmla="*/ 47 w 212"/>
              <a:gd name="T1" fmla="*/ 859 h 1180"/>
              <a:gd name="T2" fmla="*/ 58 w 212"/>
              <a:gd name="T3" fmla="*/ 777 h 1180"/>
              <a:gd name="T4" fmla="*/ 21 w 212"/>
              <a:gd name="T5" fmla="*/ 607 h 1180"/>
              <a:gd name="T6" fmla="*/ 40 w 212"/>
              <a:gd name="T7" fmla="*/ 484 h 1180"/>
              <a:gd name="T8" fmla="*/ 17 w 212"/>
              <a:gd name="T9" fmla="*/ 334 h 1180"/>
              <a:gd name="T10" fmla="*/ 3 w 212"/>
              <a:gd name="T11" fmla="*/ 254 h 1180"/>
              <a:gd name="T12" fmla="*/ 22 w 212"/>
              <a:gd name="T13" fmla="*/ 192 h 1180"/>
              <a:gd name="T14" fmla="*/ 70 w 212"/>
              <a:gd name="T15" fmla="*/ 0 h 1180"/>
              <a:gd name="T16" fmla="*/ 107 w 212"/>
              <a:gd name="T17" fmla="*/ 53 h 1180"/>
              <a:gd name="T18" fmla="*/ 135 w 212"/>
              <a:gd name="T19" fmla="*/ 404 h 1180"/>
              <a:gd name="T20" fmla="*/ 178 w 212"/>
              <a:gd name="T21" fmla="*/ 531 h 1180"/>
              <a:gd name="T22" fmla="*/ 156 w 212"/>
              <a:gd name="T23" fmla="*/ 808 h 1180"/>
              <a:gd name="T24" fmla="*/ 192 w 212"/>
              <a:gd name="T25" fmla="*/ 963 h 1180"/>
              <a:gd name="T26" fmla="*/ 190 w 212"/>
              <a:gd name="T27" fmla="*/ 1119 h 1180"/>
              <a:gd name="T28" fmla="*/ 115 w 212"/>
              <a:gd name="T29" fmla="*/ 1168 h 1180"/>
              <a:gd name="T30" fmla="*/ 59 w 212"/>
              <a:gd name="T31" fmla="*/ 1081 h 1180"/>
              <a:gd name="T32" fmla="*/ 47 w 212"/>
              <a:gd name="T33" fmla="*/ 859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2" h="1180">
                <a:moveTo>
                  <a:pt x="47" y="859"/>
                </a:moveTo>
                <a:cubicBezTo>
                  <a:pt x="52" y="832"/>
                  <a:pt x="58" y="805"/>
                  <a:pt x="58" y="777"/>
                </a:cubicBezTo>
                <a:cubicBezTo>
                  <a:pt x="56" y="719"/>
                  <a:pt x="22" y="665"/>
                  <a:pt x="21" y="607"/>
                </a:cubicBezTo>
                <a:cubicBezTo>
                  <a:pt x="20" y="566"/>
                  <a:pt x="36" y="526"/>
                  <a:pt x="40" y="484"/>
                </a:cubicBezTo>
                <a:cubicBezTo>
                  <a:pt x="45" y="434"/>
                  <a:pt x="32" y="383"/>
                  <a:pt x="17" y="334"/>
                </a:cubicBezTo>
                <a:cubicBezTo>
                  <a:pt x="9" y="308"/>
                  <a:pt x="0" y="281"/>
                  <a:pt x="3" y="254"/>
                </a:cubicBezTo>
                <a:cubicBezTo>
                  <a:pt x="5" y="232"/>
                  <a:pt x="14" y="212"/>
                  <a:pt x="22" y="192"/>
                </a:cubicBezTo>
                <a:cubicBezTo>
                  <a:pt x="47" y="131"/>
                  <a:pt x="63" y="66"/>
                  <a:pt x="70" y="0"/>
                </a:cubicBezTo>
                <a:cubicBezTo>
                  <a:pt x="90" y="9"/>
                  <a:pt x="101" y="32"/>
                  <a:pt x="107" y="53"/>
                </a:cubicBezTo>
                <a:cubicBezTo>
                  <a:pt x="140" y="166"/>
                  <a:pt x="103" y="291"/>
                  <a:pt x="135" y="404"/>
                </a:cubicBezTo>
                <a:cubicBezTo>
                  <a:pt x="148" y="447"/>
                  <a:pt x="170" y="487"/>
                  <a:pt x="178" y="531"/>
                </a:cubicBezTo>
                <a:cubicBezTo>
                  <a:pt x="195" y="623"/>
                  <a:pt x="151" y="715"/>
                  <a:pt x="156" y="808"/>
                </a:cubicBezTo>
                <a:cubicBezTo>
                  <a:pt x="160" y="861"/>
                  <a:pt x="179" y="912"/>
                  <a:pt x="192" y="963"/>
                </a:cubicBezTo>
                <a:cubicBezTo>
                  <a:pt x="206" y="1014"/>
                  <a:pt x="212" y="1071"/>
                  <a:pt x="190" y="1119"/>
                </a:cubicBezTo>
                <a:cubicBezTo>
                  <a:pt x="179" y="1144"/>
                  <a:pt x="146" y="1180"/>
                  <a:pt x="115" y="1168"/>
                </a:cubicBezTo>
                <a:cubicBezTo>
                  <a:pt x="88" y="1158"/>
                  <a:pt x="68" y="1105"/>
                  <a:pt x="59" y="1081"/>
                </a:cubicBezTo>
                <a:cubicBezTo>
                  <a:pt x="34" y="1010"/>
                  <a:pt x="34" y="932"/>
                  <a:pt x="47" y="859"/>
                </a:cubicBezTo>
                <a:close/>
              </a:path>
            </a:pathLst>
          </a:custGeom>
          <a:solidFill>
            <a:srgbClr val="0082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376" name="Freeform 2514"/>
          <p:cNvSpPr>
            <a:spLocks/>
          </p:cNvSpPr>
          <p:nvPr userDrawn="1"/>
        </p:nvSpPr>
        <p:spPr bwMode="auto">
          <a:xfrm>
            <a:off x="1943540" y="4060586"/>
            <a:ext cx="134777" cy="382888"/>
          </a:xfrm>
          <a:custGeom>
            <a:avLst/>
            <a:gdLst>
              <a:gd name="T0" fmla="*/ 4 w 226"/>
              <a:gd name="T1" fmla="*/ 524 h 645"/>
              <a:gd name="T2" fmla="*/ 49 w 226"/>
              <a:gd name="T3" fmla="*/ 380 h 645"/>
              <a:gd name="T4" fmla="*/ 76 w 226"/>
              <a:gd name="T5" fmla="*/ 335 h 645"/>
              <a:gd name="T6" fmla="*/ 81 w 226"/>
              <a:gd name="T7" fmla="*/ 235 h 645"/>
              <a:gd name="T8" fmla="*/ 66 w 226"/>
              <a:gd name="T9" fmla="*/ 135 h 645"/>
              <a:gd name="T10" fmla="*/ 126 w 226"/>
              <a:gd name="T11" fmla="*/ 0 h 645"/>
              <a:gd name="T12" fmla="*/ 118 w 226"/>
              <a:gd name="T13" fmla="*/ 63 h 645"/>
              <a:gd name="T14" fmla="*/ 144 w 226"/>
              <a:gd name="T15" fmla="*/ 254 h 645"/>
              <a:gd name="T16" fmla="*/ 215 w 226"/>
              <a:gd name="T17" fmla="*/ 376 h 645"/>
              <a:gd name="T18" fmla="*/ 213 w 226"/>
              <a:gd name="T19" fmla="*/ 493 h 645"/>
              <a:gd name="T20" fmla="*/ 174 w 226"/>
              <a:gd name="T21" fmla="*/ 581 h 645"/>
              <a:gd name="T22" fmla="*/ 66 w 226"/>
              <a:gd name="T23" fmla="*/ 624 h 645"/>
              <a:gd name="T24" fmla="*/ 4 w 226"/>
              <a:gd name="T25" fmla="*/ 524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 h="645">
                <a:moveTo>
                  <a:pt x="4" y="524"/>
                </a:moveTo>
                <a:cubicBezTo>
                  <a:pt x="0" y="473"/>
                  <a:pt x="21" y="423"/>
                  <a:pt x="49" y="380"/>
                </a:cubicBezTo>
                <a:cubicBezTo>
                  <a:pt x="59" y="366"/>
                  <a:pt x="69" y="351"/>
                  <a:pt x="76" y="335"/>
                </a:cubicBezTo>
                <a:cubicBezTo>
                  <a:pt x="88" y="304"/>
                  <a:pt x="86" y="268"/>
                  <a:pt x="81" y="235"/>
                </a:cubicBezTo>
                <a:cubicBezTo>
                  <a:pt x="75" y="202"/>
                  <a:pt x="66" y="169"/>
                  <a:pt x="66" y="135"/>
                </a:cubicBezTo>
                <a:cubicBezTo>
                  <a:pt x="67" y="84"/>
                  <a:pt x="89" y="35"/>
                  <a:pt x="126" y="0"/>
                </a:cubicBezTo>
                <a:cubicBezTo>
                  <a:pt x="130" y="21"/>
                  <a:pt x="123" y="42"/>
                  <a:pt x="118" y="63"/>
                </a:cubicBezTo>
                <a:cubicBezTo>
                  <a:pt x="103" y="127"/>
                  <a:pt x="113" y="196"/>
                  <a:pt x="144" y="254"/>
                </a:cubicBezTo>
                <a:cubicBezTo>
                  <a:pt x="167" y="295"/>
                  <a:pt x="201" y="331"/>
                  <a:pt x="215" y="376"/>
                </a:cubicBezTo>
                <a:cubicBezTo>
                  <a:pt x="226" y="414"/>
                  <a:pt x="223" y="455"/>
                  <a:pt x="213" y="493"/>
                </a:cubicBezTo>
                <a:cubicBezTo>
                  <a:pt x="206" y="525"/>
                  <a:pt x="194" y="556"/>
                  <a:pt x="174" y="581"/>
                </a:cubicBezTo>
                <a:cubicBezTo>
                  <a:pt x="150" y="614"/>
                  <a:pt x="107" y="645"/>
                  <a:pt x="66" y="624"/>
                </a:cubicBezTo>
                <a:cubicBezTo>
                  <a:pt x="30" y="605"/>
                  <a:pt x="7" y="564"/>
                  <a:pt x="4" y="524"/>
                </a:cubicBezTo>
                <a:close/>
              </a:path>
            </a:pathLst>
          </a:custGeom>
          <a:solidFill>
            <a:srgbClr val="0053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377" name="Freeform 2515"/>
          <p:cNvSpPr>
            <a:spLocks/>
          </p:cNvSpPr>
          <p:nvPr userDrawn="1"/>
        </p:nvSpPr>
        <p:spPr bwMode="auto">
          <a:xfrm>
            <a:off x="1886872" y="3907431"/>
            <a:ext cx="111804" cy="531449"/>
          </a:xfrm>
          <a:custGeom>
            <a:avLst/>
            <a:gdLst>
              <a:gd name="T0" fmla="*/ 65 w 187"/>
              <a:gd name="T1" fmla="*/ 855 h 894"/>
              <a:gd name="T2" fmla="*/ 50 w 187"/>
              <a:gd name="T3" fmla="*/ 779 h 894"/>
              <a:gd name="T4" fmla="*/ 64 w 187"/>
              <a:gd name="T5" fmla="*/ 592 h 894"/>
              <a:gd name="T6" fmla="*/ 37 w 187"/>
              <a:gd name="T7" fmla="*/ 490 h 894"/>
              <a:gd name="T8" fmla="*/ 13 w 187"/>
              <a:gd name="T9" fmla="*/ 229 h 894"/>
              <a:gd name="T10" fmla="*/ 49 w 187"/>
              <a:gd name="T11" fmla="*/ 105 h 894"/>
              <a:gd name="T12" fmla="*/ 81 w 187"/>
              <a:gd name="T13" fmla="*/ 46 h 894"/>
              <a:gd name="T14" fmla="*/ 121 w 187"/>
              <a:gd name="T15" fmla="*/ 0 h 894"/>
              <a:gd name="T16" fmla="*/ 84 w 187"/>
              <a:gd name="T17" fmla="*/ 225 h 894"/>
              <a:gd name="T18" fmla="*/ 119 w 187"/>
              <a:gd name="T19" fmla="*/ 448 h 894"/>
              <a:gd name="T20" fmla="*/ 180 w 187"/>
              <a:gd name="T21" fmla="*/ 664 h 894"/>
              <a:gd name="T22" fmla="*/ 180 w 187"/>
              <a:gd name="T23" fmla="*/ 786 h 894"/>
              <a:gd name="T24" fmla="*/ 131 w 187"/>
              <a:gd name="T25" fmla="*/ 884 h 894"/>
              <a:gd name="T26" fmla="*/ 65 w 187"/>
              <a:gd name="T27" fmla="*/ 855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7" h="894">
                <a:moveTo>
                  <a:pt x="65" y="855"/>
                </a:moveTo>
                <a:cubicBezTo>
                  <a:pt x="51" y="833"/>
                  <a:pt x="49" y="805"/>
                  <a:pt x="50" y="779"/>
                </a:cubicBezTo>
                <a:cubicBezTo>
                  <a:pt x="53" y="716"/>
                  <a:pt x="72" y="654"/>
                  <a:pt x="64" y="592"/>
                </a:cubicBezTo>
                <a:cubicBezTo>
                  <a:pt x="60" y="557"/>
                  <a:pt x="47" y="523"/>
                  <a:pt x="37" y="490"/>
                </a:cubicBezTo>
                <a:cubicBezTo>
                  <a:pt x="11" y="406"/>
                  <a:pt x="0" y="316"/>
                  <a:pt x="13" y="229"/>
                </a:cubicBezTo>
                <a:cubicBezTo>
                  <a:pt x="19" y="186"/>
                  <a:pt x="31" y="144"/>
                  <a:pt x="49" y="105"/>
                </a:cubicBezTo>
                <a:cubicBezTo>
                  <a:pt x="58" y="84"/>
                  <a:pt x="69" y="65"/>
                  <a:pt x="81" y="46"/>
                </a:cubicBezTo>
                <a:cubicBezTo>
                  <a:pt x="88" y="35"/>
                  <a:pt x="108" y="0"/>
                  <a:pt x="121" y="0"/>
                </a:cubicBezTo>
                <a:cubicBezTo>
                  <a:pt x="104" y="76"/>
                  <a:pt x="81" y="146"/>
                  <a:pt x="84" y="225"/>
                </a:cubicBezTo>
                <a:cubicBezTo>
                  <a:pt x="87" y="300"/>
                  <a:pt x="99" y="375"/>
                  <a:pt x="119" y="448"/>
                </a:cubicBezTo>
                <a:cubicBezTo>
                  <a:pt x="139" y="520"/>
                  <a:pt x="168" y="590"/>
                  <a:pt x="180" y="664"/>
                </a:cubicBezTo>
                <a:cubicBezTo>
                  <a:pt x="186" y="704"/>
                  <a:pt x="187" y="746"/>
                  <a:pt x="180" y="786"/>
                </a:cubicBezTo>
                <a:cubicBezTo>
                  <a:pt x="175" y="814"/>
                  <a:pt x="162" y="873"/>
                  <a:pt x="131" y="884"/>
                </a:cubicBezTo>
                <a:cubicBezTo>
                  <a:pt x="107" y="894"/>
                  <a:pt x="77" y="875"/>
                  <a:pt x="65" y="855"/>
                </a:cubicBezTo>
                <a:close/>
              </a:path>
            </a:pathLst>
          </a:custGeom>
          <a:solidFill>
            <a:srgbClr val="0082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378" name="Freeform 2516"/>
          <p:cNvSpPr>
            <a:spLocks/>
          </p:cNvSpPr>
          <p:nvPr userDrawn="1"/>
        </p:nvSpPr>
        <p:spPr bwMode="auto">
          <a:xfrm>
            <a:off x="1831736" y="3977883"/>
            <a:ext cx="79641" cy="445682"/>
          </a:xfrm>
          <a:custGeom>
            <a:avLst/>
            <a:gdLst>
              <a:gd name="T0" fmla="*/ 29 w 134"/>
              <a:gd name="T1" fmla="*/ 545 h 749"/>
              <a:gd name="T2" fmla="*/ 36 w 134"/>
              <a:gd name="T3" fmla="*/ 493 h 749"/>
              <a:gd name="T4" fmla="*/ 13 w 134"/>
              <a:gd name="T5" fmla="*/ 385 h 749"/>
              <a:gd name="T6" fmla="*/ 25 w 134"/>
              <a:gd name="T7" fmla="*/ 307 h 749"/>
              <a:gd name="T8" fmla="*/ 10 w 134"/>
              <a:gd name="T9" fmla="*/ 212 h 749"/>
              <a:gd name="T10" fmla="*/ 1 w 134"/>
              <a:gd name="T11" fmla="*/ 161 h 749"/>
              <a:gd name="T12" fmla="*/ 13 w 134"/>
              <a:gd name="T13" fmla="*/ 122 h 749"/>
              <a:gd name="T14" fmla="*/ 44 w 134"/>
              <a:gd name="T15" fmla="*/ 0 h 749"/>
              <a:gd name="T16" fmla="*/ 67 w 134"/>
              <a:gd name="T17" fmla="*/ 34 h 749"/>
              <a:gd name="T18" fmla="*/ 85 w 134"/>
              <a:gd name="T19" fmla="*/ 256 h 749"/>
              <a:gd name="T20" fmla="*/ 112 w 134"/>
              <a:gd name="T21" fmla="*/ 337 h 749"/>
              <a:gd name="T22" fmla="*/ 99 w 134"/>
              <a:gd name="T23" fmla="*/ 513 h 749"/>
              <a:gd name="T24" fmla="*/ 122 w 134"/>
              <a:gd name="T25" fmla="*/ 611 h 749"/>
              <a:gd name="T26" fmla="*/ 120 w 134"/>
              <a:gd name="T27" fmla="*/ 710 h 749"/>
              <a:gd name="T28" fmla="*/ 72 w 134"/>
              <a:gd name="T29" fmla="*/ 741 h 749"/>
              <a:gd name="T30" fmla="*/ 37 w 134"/>
              <a:gd name="T31" fmla="*/ 686 h 749"/>
              <a:gd name="T32" fmla="*/ 29 w 134"/>
              <a:gd name="T33" fmla="*/ 545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749">
                <a:moveTo>
                  <a:pt x="29" y="545"/>
                </a:moveTo>
                <a:cubicBezTo>
                  <a:pt x="32" y="528"/>
                  <a:pt x="37" y="511"/>
                  <a:pt x="36" y="493"/>
                </a:cubicBezTo>
                <a:cubicBezTo>
                  <a:pt x="35" y="456"/>
                  <a:pt x="14" y="422"/>
                  <a:pt x="13" y="385"/>
                </a:cubicBezTo>
                <a:cubicBezTo>
                  <a:pt x="12" y="359"/>
                  <a:pt x="22" y="334"/>
                  <a:pt x="25" y="307"/>
                </a:cubicBezTo>
                <a:cubicBezTo>
                  <a:pt x="28" y="275"/>
                  <a:pt x="20" y="243"/>
                  <a:pt x="10" y="212"/>
                </a:cubicBezTo>
                <a:cubicBezTo>
                  <a:pt x="5" y="196"/>
                  <a:pt x="0" y="179"/>
                  <a:pt x="1" y="161"/>
                </a:cubicBezTo>
                <a:cubicBezTo>
                  <a:pt x="2" y="148"/>
                  <a:pt x="8" y="135"/>
                  <a:pt x="13" y="122"/>
                </a:cubicBezTo>
                <a:cubicBezTo>
                  <a:pt x="29" y="83"/>
                  <a:pt x="39" y="42"/>
                  <a:pt x="44" y="0"/>
                </a:cubicBezTo>
                <a:cubicBezTo>
                  <a:pt x="57" y="6"/>
                  <a:pt x="64" y="20"/>
                  <a:pt x="67" y="34"/>
                </a:cubicBezTo>
                <a:cubicBezTo>
                  <a:pt x="88" y="106"/>
                  <a:pt x="65" y="185"/>
                  <a:pt x="85" y="256"/>
                </a:cubicBezTo>
                <a:cubicBezTo>
                  <a:pt x="93" y="284"/>
                  <a:pt x="107" y="309"/>
                  <a:pt x="112" y="337"/>
                </a:cubicBezTo>
                <a:cubicBezTo>
                  <a:pt x="123" y="395"/>
                  <a:pt x="95" y="454"/>
                  <a:pt x="99" y="513"/>
                </a:cubicBezTo>
                <a:cubicBezTo>
                  <a:pt x="101" y="547"/>
                  <a:pt x="113" y="579"/>
                  <a:pt x="122" y="611"/>
                </a:cubicBezTo>
                <a:cubicBezTo>
                  <a:pt x="130" y="644"/>
                  <a:pt x="134" y="679"/>
                  <a:pt x="120" y="710"/>
                </a:cubicBezTo>
                <a:cubicBezTo>
                  <a:pt x="113" y="726"/>
                  <a:pt x="92" y="749"/>
                  <a:pt x="72" y="741"/>
                </a:cubicBezTo>
                <a:cubicBezTo>
                  <a:pt x="55" y="735"/>
                  <a:pt x="43" y="701"/>
                  <a:pt x="37" y="686"/>
                </a:cubicBezTo>
                <a:cubicBezTo>
                  <a:pt x="21" y="641"/>
                  <a:pt x="21" y="592"/>
                  <a:pt x="29" y="545"/>
                </a:cubicBezTo>
                <a:close/>
              </a:path>
            </a:pathLst>
          </a:custGeom>
          <a:solidFill>
            <a:srgbClr val="0082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379" name="Freeform 2517"/>
          <p:cNvSpPr>
            <a:spLocks/>
          </p:cNvSpPr>
          <p:nvPr userDrawn="1"/>
        </p:nvSpPr>
        <p:spPr bwMode="auto">
          <a:xfrm>
            <a:off x="1505516" y="4124911"/>
            <a:ext cx="229733" cy="240454"/>
          </a:xfrm>
          <a:custGeom>
            <a:avLst/>
            <a:gdLst>
              <a:gd name="T0" fmla="*/ 69 w 386"/>
              <a:gd name="T1" fmla="*/ 30 h 404"/>
              <a:gd name="T2" fmla="*/ 125 w 386"/>
              <a:gd name="T3" fmla="*/ 10 h 404"/>
              <a:gd name="T4" fmla="*/ 270 w 386"/>
              <a:gd name="T5" fmla="*/ 53 h 404"/>
              <a:gd name="T6" fmla="*/ 340 w 386"/>
              <a:gd name="T7" fmla="*/ 207 h 404"/>
              <a:gd name="T8" fmla="*/ 375 w 386"/>
              <a:gd name="T9" fmla="*/ 343 h 404"/>
              <a:gd name="T10" fmla="*/ 386 w 386"/>
              <a:gd name="T11" fmla="*/ 404 h 404"/>
              <a:gd name="T12" fmla="*/ 131 w 386"/>
              <a:gd name="T13" fmla="*/ 321 h 404"/>
              <a:gd name="T14" fmla="*/ 52 w 386"/>
              <a:gd name="T15" fmla="*/ 276 h 404"/>
              <a:gd name="T16" fmla="*/ 25 w 386"/>
              <a:gd name="T17" fmla="*/ 220 h 404"/>
              <a:gd name="T18" fmla="*/ 0 w 386"/>
              <a:gd name="T19" fmla="*/ 92 h 404"/>
              <a:gd name="T20" fmla="*/ 69 w 386"/>
              <a:gd name="T21" fmla="*/ 3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6" h="404">
                <a:moveTo>
                  <a:pt x="69" y="30"/>
                </a:moveTo>
                <a:cubicBezTo>
                  <a:pt x="87" y="22"/>
                  <a:pt x="106" y="14"/>
                  <a:pt x="125" y="10"/>
                </a:cubicBezTo>
                <a:cubicBezTo>
                  <a:pt x="176" y="0"/>
                  <a:pt x="233" y="16"/>
                  <a:pt x="270" y="53"/>
                </a:cubicBezTo>
                <a:cubicBezTo>
                  <a:pt x="310" y="93"/>
                  <a:pt x="326" y="151"/>
                  <a:pt x="340" y="207"/>
                </a:cubicBezTo>
                <a:lnTo>
                  <a:pt x="375" y="343"/>
                </a:lnTo>
                <a:cubicBezTo>
                  <a:pt x="380" y="363"/>
                  <a:pt x="386" y="384"/>
                  <a:pt x="386" y="404"/>
                </a:cubicBezTo>
                <a:cubicBezTo>
                  <a:pt x="300" y="379"/>
                  <a:pt x="215" y="351"/>
                  <a:pt x="131" y="321"/>
                </a:cubicBezTo>
                <a:cubicBezTo>
                  <a:pt x="102" y="311"/>
                  <a:pt x="72" y="299"/>
                  <a:pt x="52" y="276"/>
                </a:cubicBezTo>
                <a:cubicBezTo>
                  <a:pt x="38" y="260"/>
                  <a:pt x="31" y="240"/>
                  <a:pt x="25" y="220"/>
                </a:cubicBezTo>
                <a:cubicBezTo>
                  <a:pt x="12" y="180"/>
                  <a:pt x="0" y="134"/>
                  <a:pt x="0" y="92"/>
                </a:cubicBezTo>
                <a:cubicBezTo>
                  <a:pt x="0" y="57"/>
                  <a:pt x="41" y="42"/>
                  <a:pt x="69" y="30"/>
                </a:cubicBezTo>
                <a:close/>
              </a:path>
            </a:pathLst>
          </a:custGeom>
          <a:solidFill>
            <a:srgbClr val="0082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380" name="Freeform 2518"/>
          <p:cNvSpPr>
            <a:spLocks/>
          </p:cNvSpPr>
          <p:nvPr userDrawn="1"/>
        </p:nvSpPr>
        <p:spPr bwMode="auto">
          <a:xfrm>
            <a:off x="1961918" y="3366793"/>
            <a:ext cx="111804" cy="1329387"/>
          </a:xfrm>
          <a:custGeom>
            <a:avLst/>
            <a:gdLst>
              <a:gd name="T0" fmla="*/ 119 w 189"/>
              <a:gd name="T1" fmla="*/ 2203 h 2238"/>
              <a:gd name="T2" fmla="*/ 117 w 189"/>
              <a:gd name="T3" fmla="*/ 2000 h 2238"/>
              <a:gd name="T4" fmla="*/ 116 w 189"/>
              <a:gd name="T5" fmla="*/ 1973 h 2238"/>
              <a:gd name="T6" fmla="*/ 167 w 189"/>
              <a:gd name="T7" fmla="*/ 1832 h 2238"/>
              <a:gd name="T8" fmla="*/ 161 w 189"/>
              <a:gd name="T9" fmla="*/ 1628 h 2238"/>
              <a:gd name="T10" fmla="*/ 147 w 189"/>
              <a:gd name="T11" fmla="*/ 1497 h 2238"/>
              <a:gd name="T12" fmla="*/ 175 w 189"/>
              <a:gd name="T13" fmla="*/ 1121 h 2238"/>
              <a:gd name="T14" fmla="*/ 123 w 189"/>
              <a:gd name="T15" fmla="*/ 894 h 2238"/>
              <a:gd name="T16" fmla="*/ 139 w 189"/>
              <a:gd name="T17" fmla="*/ 508 h 2238"/>
              <a:gd name="T18" fmla="*/ 102 w 189"/>
              <a:gd name="T19" fmla="*/ 322 h 2238"/>
              <a:gd name="T20" fmla="*/ 108 w 189"/>
              <a:gd name="T21" fmla="*/ 188 h 2238"/>
              <a:gd name="T22" fmla="*/ 64 w 189"/>
              <a:gd name="T23" fmla="*/ 0 h 2238"/>
              <a:gd name="T24" fmla="*/ 50 w 189"/>
              <a:gd name="T25" fmla="*/ 8 h 2238"/>
              <a:gd name="T26" fmla="*/ 44 w 189"/>
              <a:gd name="T27" fmla="*/ 26 h 2238"/>
              <a:gd name="T28" fmla="*/ 36 w 189"/>
              <a:gd name="T29" fmla="*/ 130 h 2238"/>
              <a:gd name="T30" fmla="*/ 15 w 189"/>
              <a:gd name="T31" fmla="*/ 215 h 2238"/>
              <a:gd name="T32" fmla="*/ 9 w 189"/>
              <a:gd name="T33" fmla="*/ 320 h 2238"/>
              <a:gd name="T34" fmla="*/ 39 w 189"/>
              <a:gd name="T35" fmla="*/ 431 h 2238"/>
              <a:gd name="T36" fmla="*/ 23 w 189"/>
              <a:gd name="T37" fmla="*/ 584 h 2238"/>
              <a:gd name="T38" fmla="*/ 22 w 189"/>
              <a:gd name="T39" fmla="*/ 831 h 2238"/>
              <a:gd name="T40" fmla="*/ 52 w 189"/>
              <a:gd name="T41" fmla="*/ 915 h 2238"/>
              <a:gd name="T42" fmla="*/ 37 w 189"/>
              <a:gd name="T43" fmla="*/ 1152 h 2238"/>
              <a:gd name="T44" fmla="*/ 31 w 189"/>
              <a:gd name="T45" fmla="*/ 1380 h 2238"/>
              <a:gd name="T46" fmla="*/ 55 w 189"/>
              <a:gd name="T47" fmla="*/ 1474 h 2238"/>
              <a:gd name="T48" fmla="*/ 35 w 189"/>
              <a:gd name="T49" fmla="*/ 1618 h 2238"/>
              <a:gd name="T50" fmla="*/ 54 w 189"/>
              <a:gd name="T51" fmla="*/ 1913 h 2238"/>
              <a:gd name="T52" fmla="*/ 89 w 189"/>
              <a:gd name="T53" fmla="*/ 1969 h 2238"/>
              <a:gd name="T54" fmla="*/ 90 w 189"/>
              <a:gd name="T55" fmla="*/ 1993 h 2238"/>
              <a:gd name="T56" fmla="*/ 91 w 189"/>
              <a:gd name="T57" fmla="*/ 2195 h 2238"/>
              <a:gd name="T58" fmla="*/ 119 w 189"/>
              <a:gd name="T59" fmla="*/ 2203 h 2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9" h="2238">
                <a:moveTo>
                  <a:pt x="119" y="2203"/>
                </a:moveTo>
                <a:cubicBezTo>
                  <a:pt x="123" y="2134"/>
                  <a:pt x="120" y="2068"/>
                  <a:pt x="117" y="2000"/>
                </a:cubicBezTo>
                <a:cubicBezTo>
                  <a:pt x="117" y="1991"/>
                  <a:pt x="116" y="1982"/>
                  <a:pt x="116" y="1973"/>
                </a:cubicBezTo>
                <a:cubicBezTo>
                  <a:pt x="144" y="1961"/>
                  <a:pt x="162" y="1895"/>
                  <a:pt x="167" y="1832"/>
                </a:cubicBezTo>
                <a:cubicBezTo>
                  <a:pt x="172" y="1764"/>
                  <a:pt x="169" y="1695"/>
                  <a:pt x="161" y="1628"/>
                </a:cubicBezTo>
                <a:cubicBezTo>
                  <a:pt x="155" y="1585"/>
                  <a:pt x="149" y="1542"/>
                  <a:pt x="147" y="1497"/>
                </a:cubicBezTo>
                <a:cubicBezTo>
                  <a:pt x="144" y="1369"/>
                  <a:pt x="189" y="1246"/>
                  <a:pt x="175" y="1121"/>
                </a:cubicBezTo>
                <a:cubicBezTo>
                  <a:pt x="165" y="1039"/>
                  <a:pt x="132" y="977"/>
                  <a:pt x="123" y="894"/>
                </a:cubicBezTo>
                <a:cubicBezTo>
                  <a:pt x="108" y="767"/>
                  <a:pt x="154" y="635"/>
                  <a:pt x="139" y="508"/>
                </a:cubicBezTo>
                <a:cubicBezTo>
                  <a:pt x="131" y="443"/>
                  <a:pt x="107" y="389"/>
                  <a:pt x="102" y="322"/>
                </a:cubicBezTo>
                <a:cubicBezTo>
                  <a:pt x="99" y="278"/>
                  <a:pt x="104" y="233"/>
                  <a:pt x="108" y="188"/>
                </a:cubicBezTo>
                <a:cubicBezTo>
                  <a:pt x="114" y="112"/>
                  <a:pt x="111" y="2"/>
                  <a:pt x="64" y="0"/>
                </a:cubicBezTo>
                <a:cubicBezTo>
                  <a:pt x="59" y="0"/>
                  <a:pt x="54" y="1"/>
                  <a:pt x="50" y="8"/>
                </a:cubicBezTo>
                <a:cubicBezTo>
                  <a:pt x="47" y="13"/>
                  <a:pt x="46" y="19"/>
                  <a:pt x="44" y="26"/>
                </a:cubicBezTo>
                <a:cubicBezTo>
                  <a:pt x="38" y="58"/>
                  <a:pt x="40" y="96"/>
                  <a:pt x="36" y="130"/>
                </a:cubicBezTo>
                <a:cubicBezTo>
                  <a:pt x="32" y="160"/>
                  <a:pt x="22" y="187"/>
                  <a:pt x="15" y="215"/>
                </a:cubicBezTo>
                <a:cubicBezTo>
                  <a:pt x="8" y="248"/>
                  <a:pt x="4" y="285"/>
                  <a:pt x="9" y="320"/>
                </a:cubicBezTo>
                <a:cubicBezTo>
                  <a:pt x="15" y="361"/>
                  <a:pt x="33" y="390"/>
                  <a:pt x="39" y="431"/>
                </a:cubicBezTo>
                <a:cubicBezTo>
                  <a:pt x="46" y="483"/>
                  <a:pt x="33" y="535"/>
                  <a:pt x="23" y="584"/>
                </a:cubicBezTo>
                <a:cubicBezTo>
                  <a:pt x="7" y="662"/>
                  <a:pt x="0" y="759"/>
                  <a:pt x="22" y="831"/>
                </a:cubicBezTo>
                <a:cubicBezTo>
                  <a:pt x="31" y="860"/>
                  <a:pt x="44" y="883"/>
                  <a:pt x="52" y="915"/>
                </a:cubicBezTo>
                <a:cubicBezTo>
                  <a:pt x="70" y="988"/>
                  <a:pt x="52" y="1075"/>
                  <a:pt x="37" y="1152"/>
                </a:cubicBezTo>
                <a:cubicBezTo>
                  <a:pt x="24" y="1225"/>
                  <a:pt x="14" y="1310"/>
                  <a:pt x="31" y="1380"/>
                </a:cubicBezTo>
                <a:cubicBezTo>
                  <a:pt x="38" y="1412"/>
                  <a:pt x="52" y="1439"/>
                  <a:pt x="55" y="1474"/>
                </a:cubicBezTo>
                <a:cubicBezTo>
                  <a:pt x="60" y="1525"/>
                  <a:pt x="44" y="1571"/>
                  <a:pt x="35" y="1618"/>
                </a:cubicBezTo>
                <a:cubicBezTo>
                  <a:pt x="15" y="1714"/>
                  <a:pt x="23" y="1833"/>
                  <a:pt x="54" y="1913"/>
                </a:cubicBezTo>
                <a:cubicBezTo>
                  <a:pt x="63" y="1937"/>
                  <a:pt x="75" y="1958"/>
                  <a:pt x="89" y="1969"/>
                </a:cubicBezTo>
                <a:cubicBezTo>
                  <a:pt x="89" y="1977"/>
                  <a:pt x="90" y="1985"/>
                  <a:pt x="90" y="1993"/>
                </a:cubicBezTo>
                <a:cubicBezTo>
                  <a:pt x="92" y="2060"/>
                  <a:pt x="94" y="2127"/>
                  <a:pt x="91" y="2195"/>
                </a:cubicBezTo>
                <a:cubicBezTo>
                  <a:pt x="89" y="2229"/>
                  <a:pt x="117" y="2238"/>
                  <a:pt x="119" y="2203"/>
                </a:cubicBezTo>
                <a:close/>
              </a:path>
            </a:pathLst>
          </a:custGeom>
          <a:solidFill>
            <a:srgbClr val="0053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381" name="Freeform 2519"/>
          <p:cNvSpPr>
            <a:spLocks/>
          </p:cNvSpPr>
          <p:nvPr userDrawn="1"/>
        </p:nvSpPr>
        <p:spPr bwMode="auto">
          <a:xfrm>
            <a:off x="2092100" y="3987071"/>
            <a:ext cx="58199" cy="686135"/>
          </a:xfrm>
          <a:custGeom>
            <a:avLst/>
            <a:gdLst>
              <a:gd name="T0" fmla="*/ 62 w 98"/>
              <a:gd name="T1" fmla="*/ 1139 h 1157"/>
              <a:gd name="T2" fmla="*/ 61 w 98"/>
              <a:gd name="T3" fmla="*/ 1034 h 1157"/>
              <a:gd name="T4" fmla="*/ 60 w 98"/>
              <a:gd name="T5" fmla="*/ 1021 h 1157"/>
              <a:gd name="T6" fmla="*/ 86 w 98"/>
              <a:gd name="T7" fmla="*/ 948 h 1157"/>
              <a:gd name="T8" fmla="*/ 83 w 98"/>
              <a:gd name="T9" fmla="*/ 842 h 1157"/>
              <a:gd name="T10" fmla="*/ 76 w 98"/>
              <a:gd name="T11" fmla="*/ 774 h 1157"/>
              <a:gd name="T12" fmla="*/ 91 w 98"/>
              <a:gd name="T13" fmla="*/ 580 h 1157"/>
              <a:gd name="T14" fmla="*/ 64 w 98"/>
              <a:gd name="T15" fmla="*/ 462 h 1157"/>
              <a:gd name="T16" fmla="*/ 72 w 98"/>
              <a:gd name="T17" fmla="*/ 263 h 1157"/>
              <a:gd name="T18" fmla="*/ 53 w 98"/>
              <a:gd name="T19" fmla="*/ 167 h 1157"/>
              <a:gd name="T20" fmla="*/ 56 w 98"/>
              <a:gd name="T21" fmla="*/ 97 h 1157"/>
              <a:gd name="T22" fmla="*/ 33 w 98"/>
              <a:gd name="T23" fmla="*/ 0 h 1157"/>
              <a:gd name="T24" fmla="*/ 26 w 98"/>
              <a:gd name="T25" fmla="*/ 4 h 1157"/>
              <a:gd name="T26" fmla="*/ 23 w 98"/>
              <a:gd name="T27" fmla="*/ 13 h 1157"/>
              <a:gd name="T28" fmla="*/ 19 w 98"/>
              <a:gd name="T29" fmla="*/ 67 h 1157"/>
              <a:gd name="T30" fmla="*/ 8 w 98"/>
              <a:gd name="T31" fmla="*/ 111 h 1157"/>
              <a:gd name="T32" fmla="*/ 5 w 98"/>
              <a:gd name="T33" fmla="*/ 165 h 1157"/>
              <a:gd name="T34" fmla="*/ 20 w 98"/>
              <a:gd name="T35" fmla="*/ 223 h 1157"/>
              <a:gd name="T36" fmla="*/ 12 w 98"/>
              <a:gd name="T37" fmla="*/ 302 h 1157"/>
              <a:gd name="T38" fmla="*/ 11 w 98"/>
              <a:gd name="T39" fmla="*/ 430 h 1157"/>
              <a:gd name="T40" fmla="*/ 27 w 98"/>
              <a:gd name="T41" fmla="*/ 473 h 1157"/>
              <a:gd name="T42" fmla="*/ 20 w 98"/>
              <a:gd name="T43" fmla="*/ 596 h 1157"/>
              <a:gd name="T44" fmla="*/ 16 w 98"/>
              <a:gd name="T45" fmla="*/ 714 h 1157"/>
              <a:gd name="T46" fmla="*/ 29 w 98"/>
              <a:gd name="T47" fmla="*/ 763 h 1157"/>
              <a:gd name="T48" fmla="*/ 18 w 98"/>
              <a:gd name="T49" fmla="*/ 837 h 1157"/>
              <a:gd name="T50" fmla="*/ 28 w 98"/>
              <a:gd name="T51" fmla="*/ 989 h 1157"/>
              <a:gd name="T52" fmla="*/ 46 w 98"/>
              <a:gd name="T53" fmla="*/ 1018 h 1157"/>
              <a:gd name="T54" fmla="*/ 47 w 98"/>
              <a:gd name="T55" fmla="*/ 1031 h 1157"/>
              <a:gd name="T56" fmla="*/ 47 w 98"/>
              <a:gd name="T57" fmla="*/ 1135 h 1157"/>
              <a:gd name="T58" fmla="*/ 62 w 98"/>
              <a:gd name="T59" fmla="*/ 1139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 h="1157">
                <a:moveTo>
                  <a:pt x="62" y="1139"/>
                </a:moveTo>
                <a:cubicBezTo>
                  <a:pt x="64" y="1104"/>
                  <a:pt x="62" y="1070"/>
                  <a:pt x="61" y="1034"/>
                </a:cubicBezTo>
                <a:cubicBezTo>
                  <a:pt x="61" y="1030"/>
                  <a:pt x="60" y="1025"/>
                  <a:pt x="60" y="1021"/>
                </a:cubicBezTo>
                <a:cubicBezTo>
                  <a:pt x="75" y="1014"/>
                  <a:pt x="84" y="980"/>
                  <a:pt x="86" y="948"/>
                </a:cubicBezTo>
                <a:cubicBezTo>
                  <a:pt x="89" y="913"/>
                  <a:pt x="87" y="877"/>
                  <a:pt x="83" y="842"/>
                </a:cubicBezTo>
                <a:cubicBezTo>
                  <a:pt x="81" y="820"/>
                  <a:pt x="77" y="797"/>
                  <a:pt x="76" y="774"/>
                </a:cubicBezTo>
                <a:cubicBezTo>
                  <a:pt x="75" y="708"/>
                  <a:pt x="98" y="644"/>
                  <a:pt x="91" y="580"/>
                </a:cubicBezTo>
                <a:cubicBezTo>
                  <a:pt x="86" y="537"/>
                  <a:pt x="69" y="505"/>
                  <a:pt x="64" y="462"/>
                </a:cubicBezTo>
                <a:cubicBezTo>
                  <a:pt x="56" y="397"/>
                  <a:pt x="80" y="328"/>
                  <a:pt x="72" y="263"/>
                </a:cubicBezTo>
                <a:cubicBezTo>
                  <a:pt x="68" y="229"/>
                  <a:pt x="56" y="201"/>
                  <a:pt x="53" y="167"/>
                </a:cubicBezTo>
                <a:cubicBezTo>
                  <a:pt x="51" y="144"/>
                  <a:pt x="54" y="120"/>
                  <a:pt x="56" y="97"/>
                </a:cubicBezTo>
                <a:cubicBezTo>
                  <a:pt x="59" y="58"/>
                  <a:pt x="58" y="1"/>
                  <a:pt x="33" y="0"/>
                </a:cubicBezTo>
                <a:cubicBezTo>
                  <a:pt x="31" y="0"/>
                  <a:pt x="28" y="1"/>
                  <a:pt x="26" y="4"/>
                </a:cubicBezTo>
                <a:cubicBezTo>
                  <a:pt x="25" y="6"/>
                  <a:pt x="24" y="10"/>
                  <a:pt x="23" y="13"/>
                </a:cubicBezTo>
                <a:cubicBezTo>
                  <a:pt x="20" y="30"/>
                  <a:pt x="21" y="50"/>
                  <a:pt x="19" y="67"/>
                </a:cubicBezTo>
                <a:cubicBezTo>
                  <a:pt x="16" y="83"/>
                  <a:pt x="11" y="97"/>
                  <a:pt x="8" y="111"/>
                </a:cubicBezTo>
                <a:cubicBezTo>
                  <a:pt x="4" y="128"/>
                  <a:pt x="2" y="147"/>
                  <a:pt x="5" y="165"/>
                </a:cubicBezTo>
                <a:cubicBezTo>
                  <a:pt x="8" y="187"/>
                  <a:pt x="17" y="202"/>
                  <a:pt x="20" y="223"/>
                </a:cubicBezTo>
                <a:cubicBezTo>
                  <a:pt x="24" y="249"/>
                  <a:pt x="17" y="277"/>
                  <a:pt x="12" y="302"/>
                </a:cubicBezTo>
                <a:cubicBezTo>
                  <a:pt x="4" y="342"/>
                  <a:pt x="0" y="393"/>
                  <a:pt x="11" y="430"/>
                </a:cubicBezTo>
                <a:cubicBezTo>
                  <a:pt x="16" y="445"/>
                  <a:pt x="23" y="457"/>
                  <a:pt x="27" y="473"/>
                </a:cubicBezTo>
                <a:cubicBezTo>
                  <a:pt x="36" y="511"/>
                  <a:pt x="27" y="556"/>
                  <a:pt x="20" y="596"/>
                </a:cubicBezTo>
                <a:cubicBezTo>
                  <a:pt x="12" y="633"/>
                  <a:pt x="7" y="678"/>
                  <a:pt x="16" y="714"/>
                </a:cubicBezTo>
                <a:cubicBezTo>
                  <a:pt x="20" y="730"/>
                  <a:pt x="27" y="744"/>
                  <a:pt x="29" y="763"/>
                </a:cubicBezTo>
                <a:cubicBezTo>
                  <a:pt x="31" y="789"/>
                  <a:pt x="23" y="813"/>
                  <a:pt x="18" y="837"/>
                </a:cubicBezTo>
                <a:cubicBezTo>
                  <a:pt x="8" y="886"/>
                  <a:pt x="12" y="948"/>
                  <a:pt x="28" y="989"/>
                </a:cubicBezTo>
                <a:cubicBezTo>
                  <a:pt x="33" y="1002"/>
                  <a:pt x="39" y="1013"/>
                  <a:pt x="46" y="1018"/>
                </a:cubicBezTo>
                <a:cubicBezTo>
                  <a:pt x="46" y="1023"/>
                  <a:pt x="46" y="1027"/>
                  <a:pt x="47" y="1031"/>
                </a:cubicBezTo>
                <a:cubicBezTo>
                  <a:pt x="48" y="1066"/>
                  <a:pt x="49" y="1100"/>
                  <a:pt x="47" y="1135"/>
                </a:cubicBezTo>
                <a:cubicBezTo>
                  <a:pt x="46" y="1153"/>
                  <a:pt x="61" y="1157"/>
                  <a:pt x="62" y="1139"/>
                </a:cubicBezTo>
                <a:close/>
              </a:path>
            </a:pathLst>
          </a:custGeom>
          <a:solidFill>
            <a:srgbClr val="0053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382" name="Freeform 2520"/>
          <p:cNvSpPr>
            <a:spLocks/>
          </p:cNvSpPr>
          <p:nvPr userDrawn="1"/>
        </p:nvSpPr>
        <p:spPr bwMode="auto">
          <a:xfrm>
            <a:off x="2148768" y="3578148"/>
            <a:ext cx="124056" cy="1111906"/>
          </a:xfrm>
          <a:custGeom>
            <a:avLst/>
            <a:gdLst>
              <a:gd name="T0" fmla="*/ 105 w 209"/>
              <a:gd name="T1" fmla="*/ 1844 h 1872"/>
              <a:gd name="T2" fmla="*/ 114 w 209"/>
              <a:gd name="T3" fmla="*/ 1679 h 1872"/>
              <a:gd name="T4" fmla="*/ 117 w 209"/>
              <a:gd name="T5" fmla="*/ 1657 h 1872"/>
              <a:gd name="T6" fmla="*/ 179 w 209"/>
              <a:gd name="T7" fmla="*/ 1547 h 1872"/>
              <a:gd name="T8" fmla="*/ 192 w 209"/>
              <a:gd name="T9" fmla="*/ 1370 h 1872"/>
              <a:gd name="T10" fmla="*/ 183 w 209"/>
              <a:gd name="T11" fmla="*/ 1256 h 1872"/>
              <a:gd name="T12" fmla="*/ 187 w 209"/>
              <a:gd name="T13" fmla="*/ 936 h 1872"/>
              <a:gd name="T14" fmla="*/ 124 w 209"/>
              <a:gd name="T15" fmla="*/ 750 h 1872"/>
              <a:gd name="T16" fmla="*/ 112 w 209"/>
              <a:gd name="T17" fmla="*/ 429 h 1872"/>
              <a:gd name="T18" fmla="*/ 81 w 209"/>
              <a:gd name="T19" fmla="*/ 274 h 1872"/>
              <a:gd name="T20" fmla="*/ 93 w 209"/>
              <a:gd name="T21" fmla="*/ 163 h 1872"/>
              <a:gd name="T22" fmla="*/ 81 w 209"/>
              <a:gd name="T23" fmla="*/ 1 h 1872"/>
              <a:gd name="T24" fmla="*/ 68 w 209"/>
              <a:gd name="T25" fmla="*/ 5 h 1872"/>
              <a:gd name="T26" fmla="*/ 61 w 209"/>
              <a:gd name="T27" fmla="*/ 19 h 1872"/>
              <a:gd name="T28" fmla="*/ 39 w 209"/>
              <a:gd name="T29" fmla="*/ 107 h 1872"/>
              <a:gd name="T30" fmla="*/ 13 w 209"/>
              <a:gd name="T31" fmla="*/ 179 h 1872"/>
              <a:gd name="T32" fmla="*/ 3 w 209"/>
              <a:gd name="T33" fmla="*/ 269 h 1872"/>
              <a:gd name="T34" fmla="*/ 27 w 209"/>
              <a:gd name="T35" fmla="*/ 366 h 1872"/>
              <a:gd name="T36" fmla="*/ 18 w 209"/>
              <a:gd name="T37" fmla="*/ 497 h 1872"/>
              <a:gd name="T38" fmla="*/ 34 w 209"/>
              <a:gd name="T39" fmla="*/ 706 h 1872"/>
              <a:gd name="T40" fmla="*/ 67 w 209"/>
              <a:gd name="T41" fmla="*/ 774 h 1872"/>
              <a:gd name="T42" fmla="*/ 75 w 209"/>
              <a:gd name="T43" fmla="*/ 972 h 1872"/>
              <a:gd name="T44" fmla="*/ 83 w 209"/>
              <a:gd name="T45" fmla="*/ 1161 h 1872"/>
              <a:gd name="T46" fmla="*/ 106 w 209"/>
              <a:gd name="T47" fmla="*/ 1239 h 1872"/>
              <a:gd name="T48" fmla="*/ 87 w 209"/>
              <a:gd name="T49" fmla="*/ 1357 h 1872"/>
              <a:gd name="T50" fmla="*/ 75 w 209"/>
              <a:gd name="T51" fmla="*/ 1417 h 1872"/>
              <a:gd name="T52" fmla="*/ 68 w 209"/>
              <a:gd name="T53" fmla="*/ 1480 h 1872"/>
              <a:gd name="T54" fmla="*/ 74 w 209"/>
              <a:gd name="T55" fmla="*/ 1598 h 1872"/>
              <a:gd name="T56" fmla="*/ 95 w 209"/>
              <a:gd name="T57" fmla="*/ 1650 h 1872"/>
              <a:gd name="T58" fmla="*/ 92 w 209"/>
              <a:gd name="T59" fmla="*/ 1670 h 1872"/>
              <a:gd name="T60" fmla="*/ 81 w 209"/>
              <a:gd name="T61" fmla="*/ 1839 h 1872"/>
              <a:gd name="T62" fmla="*/ 105 w 209"/>
              <a:gd name="T63" fmla="*/ 1844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9" h="1872">
                <a:moveTo>
                  <a:pt x="105" y="1844"/>
                </a:moveTo>
                <a:cubicBezTo>
                  <a:pt x="105" y="1789"/>
                  <a:pt x="108" y="1736"/>
                  <a:pt x="114" y="1679"/>
                </a:cubicBezTo>
                <a:cubicBezTo>
                  <a:pt x="115" y="1672"/>
                  <a:pt x="116" y="1665"/>
                  <a:pt x="117" y="1657"/>
                </a:cubicBezTo>
                <a:cubicBezTo>
                  <a:pt x="141" y="1651"/>
                  <a:pt x="166" y="1600"/>
                  <a:pt x="179" y="1547"/>
                </a:cubicBezTo>
                <a:cubicBezTo>
                  <a:pt x="192" y="1490"/>
                  <a:pt x="196" y="1428"/>
                  <a:pt x="192" y="1370"/>
                </a:cubicBezTo>
                <a:cubicBezTo>
                  <a:pt x="190" y="1332"/>
                  <a:pt x="184" y="1295"/>
                  <a:pt x="183" y="1256"/>
                </a:cubicBezTo>
                <a:cubicBezTo>
                  <a:pt x="180" y="1148"/>
                  <a:pt x="209" y="1040"/>
                  <a:pt x="187" y="936"/>
                </a:cubicBezTo>
                <a:cubicBezTo>
                  <a:pt x="173" y="867"/>
                  <a:pt x="139" y="818"/>
                  <a:pt x="124" y="750"/>
                </a:cubicBezTo>
                <a:cubicBezTo>
                  <a:pt x="101" y="645"/>
                  <a:pt x="129" y="532"/>
                  <a:pt x="112" y="429"/>
                </a:cubicBezTo>
                <a:cubicBezTo>
                  <a:pt x="103" y="375"/>
                  <a:pt x="84" y="331"/>
                  <a:pt x="81" y="274"/>
                </a:cubicBezTo>
                <a:cubicBezTo>
                  <a:pt x="80" y="237"/>
                  <a:pt x="85" y="199"/>
                  <a:pt x="93" y="163"/>
                </a:cubicBezTo>
                <a:cubicBezTo>
                  <a:pt x="103" y="100"/>
                  <a:pt x="120" y="11"/>
                  <a:pt x="81" y="1"/>
                </a:cubicBezTo>
                <a:cubicBezTo>
                  <a:pt x="77" y="0"/>
                  <a:pt x="73" y="0"/>
                  <a:pt x="68" y="5"/>
                </a:cubicBezTo>
                <a:cubicBezTo>
                  <a:pt x="66" y="9"/>
                  <a:pt x="63" y="14"/>
                  <a:pt x="61" y="19"/>
                </a:cubicBezTo>
                <a:cubicBezTo>
                  <a:pt x="51" y="46"/>
                  <a:pt x="46" y="78"/>
                  <a:pt x="39" y="107"/>
                </a:cubicBezTo>
                <a:cubicBezTo>
                  <a:pt x="32" y="132"/>
                  <a:pt x="21" y="155"/>
                  <a:pt x="13" y="179"/>
                </a:cubicBezTo>
                <a:cubicBezTo>
                  <a:pt x="5" y="206"/>
                  <a:pt x="0" y="239"/>
                  <a:pt x="3" y="269"/>
                </a:cubicBezTo>
                <a:cubicBezTo>
                  <a:pt x="6" y="306"/>
                  <a:pt x="22" y="331"/>
                  <a:pt x="27" y="366"/>
                </a:cubicBezTo>
                <a:cubicBezTo>
                  <a:pt x="34" y="410"/>
                  <a:pt x="24" y="455"/>
                  <a:pt x="18" y="497"/>
                </a:cubicBezTo>
                <a:cubicBezTo>
                  <a:pt x="8" y="564"/>
                  <a:pt x="10" y="648"/>
                  <a:pt x="34" y="706"/>
                </a:cubicBezTo>
                <a:cubicBezTo>
                  <a:pt x="44" y="730"/>
                  <a:pt x="58" y="748"/>
                  <a:pt x="67" y="774"/>
                </a:cubicBezTo>
                <a:cubicBezTo>
                  <a:pt x="88" y="833"/>
                  <a:pt x="81" y="908"/>
                  <a:pt x="75" y="972"/>
                </a:cubicBezTo>
                <a:cubicBezTo>
                  <a:pt x="69" y="1034"/>
                  <a:pt x="66" y="1104"/>
                  <a:pt x="83" y="1161"/>
                </a:cubicBezTo>
                <a:cubicBezTo>
                  <a:pt x="90" y="1187"/>
                  <a:pt x="102" y="1209"/>
                  <a:pt x="106" y="1239"/>
                </a:cubicBezTo>
                <a:cubicBezTo>
                  <a:pt x="109" y="1280"/>
                  <a:pt x="98" y="1319"/>
                  <a:pt x="87" y="1357"/>
                </a:cubicBezTo>
                <a:cubicBezTo>
                  <a:pt x="81" y="1376"/>
                  <a:pt x="78" y="1396"/>
                  <a:pt x="75" y="1417"/>
                </a:cubicBezTo>
                <a:cubicBezTo>
                  <a:pt x="72" y="1438"/>
                  <a:pt x="69" y="1459"/>
                  <a:pt x="68" y="1480"/>
                </a:cubicBezTo>
                <a:cubicBezTo>
                  <a:pt x="67" y="1521"/>
                  <a:pt x="67" y="1563"/>
                  <a:pt x="74" y="1598"/>
                </a:cubicBezTo>
                <a:cubicBezTo>
                  <a:pt x="78" y="1620"/>
                  <a:pt x="85" y="1639"/>
                  <a:pt x="95" y="1650"/>
                </a:cubicBezTo>
                <a:cubicBezTo>
                  <a:pt x="94" y="1657"/>
                  <a:pt x="93" y="1663"/>
                  <a:pt x="92" y="1670"/>
                </a:cubicBezTo>
                <a:cubicBezTo>
                  <a:pt x="85" y="1726"/>
                  <a:pt x="81" y="1782"/>
                  <a:pt x="81" y="1839"/>
                </a:cubicBezTo>
                <a:cubicBezTo>
                  <a:pt x="82" y="1868"/>
                  <a:pt x="106" y="1872"/>
                  <a:pt x="105" y="1844"/>
                </a:cubicBezTo>
                <a:close/>
              </a:path>
            </a:pathLst>
          </a:custGeom>
          <a:solidFill>
            <a:srgbClr val="0053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383" name="Freeform 2521"/>
          <p:cNvSpPr>
            <a:spLocks/>
          </p:cNvSpPr>
          <p:nvPr userDrawn="1"/>
        </p:nvSpPr>
        <p:spPr bwMode="auto">
          <a:xfrm>
            <a:off x="2248318" y="3579679"/>
            <a:ext cx="124056" cy="1110375"/>
          </a:xfrm>
          <a:custGeom>
            <a:avLst/>
            <a:gdLst>
              <a:gd name="T0" fmla="*/ 128 w 209"/>
              <a:gd name="T1" fmla="*/ 1841 h 1870"/>
              <a:gd name="T2" fmla="*/ 143 w 209"/>
              <a:gd name="T3" fmla="*/ 1671 h 1870"/>
              <a:gd name="T4" fmla="*/ 144 w 209"/>
              <a:gd name="T5" fmla="*/ 1649 h 1870"/>
              <a:gd name="T6" fmla="*/ 197 w 209"/>
              <a:gd name="T7" fmla="*/ 1534 h 1870"/>
              <a:gd name="T8" fmla="*/ 200 w 209"/>
              <a:gd name="T9" fmla="*/ 1355 h 1870"/>
              <a:gd name="T10" fmla="*/ 172 w 209"/>
              <a:gd name="T11" fmla="*/ 1238 h 1870"/>
              <a:gd name="T12" fmla="*/ 149 w 209"/>
              <a:gd name="T13" fmla="*/ 1080 h 1870"/>
              <a:gd name="T14" fmla="*/ 145 w 209"/>
              <a:gd name="T15" fmla="*/ 1007 h 1870"/>
              <a:gd name="T16" fmla="*/ 137 w 209"/>
              <a:gd name="T17" fmla="*/ 934 h 1870"/>
              <a:gd name="T18" fmla="*/ 125 w 209"/>
              <a:gd name="T19" fmla="*/ 888 h 1870"/>
              <a:gd name="T20" fmla="*/ 113 w 209"/>
              <a:gd name="T21" fmla="*/ 843 h 1870"/>
              <a:gd name="T22" fmla="*/ 94 w 209"/>
              <a:gd name="T23" fmla="*/ 749 h 1870"/>
              <a:gd name="T24" fmla="*/ 145 w 209"/>
              <a:gd name="T25" fmla="*/ 431 h 1870"/>
              <a:gd name="T26" fmla="*/ 135 w 209"/>
              <a:gd name="T27" fmla="*/ 271 h 1870"/>
              <a:gd name="T28" fmla="*/ 150 w 209"/>
              <a:gd name="T29" fmla="*/ 159 h 1870"/>
              <a:gd name="T30" fmla="*/ 154 w 209"/>
              <a:gd name="T31" fmla="*/ 56 h 1870"/>
              <a:gd name="T32" fmla="*/ 119 w 209"/>
              <a:gd name="T33" fmla="*/ 0 h 1870"/>
              <a:gd name="T34" fmla="*/ 107 w 209"/>
              <a:gd name="T35" fmla="*/ 7 h 1870"/>
              <a:gd name="T36" fmla="*/ 102 w 209"/>
              <a:gd name="T37" fmla="*/ 22 h 1870"/>
              <a:gd name="T38" fmla="*/ 98 w 209"/>
              <a:gd name="T39" fmla="*/ 64 h 1870"/>
              <a:gd name="T40" fmla="*/ 93 w 209"/>
              <a:gd name="T41" fmla="*/ 107 h 1870"/>
              <a:gd name="T42" fmla="*/ 71 w 209"/>
              <a:gd name="T43" fmla="*/ 176 h 1870"/>
              <a:gd name="T44" fmla="*/ 57 w 209"/>
              <a:gd name="T45" fmla="*/ 260 h 1870"/>
              <a:gd name="T46" fmla="*/ 71 w 209"/>
              <a:gd name="T47" fmla="*/ 355 h 1870"/>
              <a:gd name="T48" fmla="*/ 40 w 209"/>
              <a:gd name="T49" fmla="*/ 480 h 1870"/>
              <a:gd name="T50" fmla="*/ 13 w 209"/>
              <a:gd name="T51" fmla="*/ 689 h 1870"/>
              <a:gd name="T52" fmla="*/ 34 w 209"/>
              <a:gd name="T53" fmla="*/ 763 h 1870"/>
              <a:gd name="T54" fmla="*/ 23 w 209"/>
              <a:gd name="T55" fmla="*/ 968 h 1870"/>
              <a:gd name="T56" fmla="*/ 21 w 209"/>
              <a:gd name="T57" fmla="*/ 1018 h 1870"/>
              <a:gd name="T58" fmla="*/ 25 w 209"/>
              <a:gd name="T59" fmla="*/ 1070 h 1870"/>
              <a:gd name="T60" fmla="*/ 53 w 209"/>
              <a:gd name="T61" fmla="*/ 1165 h 1870"/>
              <a:gd name="T62" fmla="*/ 92 w 209"/>
              <a:gd name="T63" fmla="*/ 1237 h 1870"/>
              <a:gd name="T64" fmla="*/ 93 w 209"/>
              <a:gd name="T65" fmla="*/ 1352 h 1870"/>
              <a:gd name="T66" fmla="*/ 83 w 209"/>
              <a:gd name="T67" fmla="*/ 1473 h 1870"/>
              <a:gd name="T68" fmla="*/ 96 w 209"/>
              <a:gd name="T69" fmla="*/ 1593 h 1870"/>
              <a:gd name="T70" fmla="*/ 121 w 209"/>
              <a:gd name="T71" fmla="*/ 1643 h 1870"/>
              <a:gd name="T72" fmla="*/ 120 w 209"/>
              <a:gd name="T73" fmla="*/ 1663 h 1870"/>
              <a:gd name="T74" fmla="*/ 106 w 209"/>
              <a:gd name="T75" fmla="*/ 1832 h 1870"/>
              <a:gd name="T76" fmla="*/ 128 w 209"/>
              <a:gd name="T77" fmla="*/ 1841 h 1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9" h="1870">
                <a:moveTo>
                  <a:pt x="128" y="1841"/>
                </a:moveTo>
                <a:cubicBezTo>
                  <a:pt x="137" y="1784"/>
                  <a:pt x="140" y="1728"/>
                  <a:pt x="143" y="1671"/>
                </a:cubicBezTo>
                <a:cubicBezTo>
                  <a:pt x="143" y="1663"/>
                  <a:pt x="143" y="1656"/>
                  <a:pt x="144" y="1649"/>
                </a:cubicBezTo>
                <a:cubicBezTo>
                  <a:pt x="168" y="1640"/>
                  <a:pt x="188" y="1586"/>
                  <a:pt x="197" y="1534"/>
                </a:cubicBezTo>
                <a:cubicBezTo>
                  <a:pt x="207" y="1478"/>
                  <a:pt x="209" y="1415"/>
                  <a:pt x="200" y="1355"/>
                </a:cubicBezTo>
                <a:cubicBezTo>
                  <a:pt x="194" y="1315"/>
                  <a:pt x="182" y="1276"/>
                  <a:pt x="172" y="1238"/>
                </a:cubicBezTo>
                <a:cubicBezTo>
                  <a:pt x="159" y="1183"/>
                  <a:pt x="152" y="1130"/>
                  <a:pt x="149" y="1080"/>
                </a:cubicBezTo>
                <a:cubicBezTo>
                  <a:pt x="148" y="1055"/>
                  <a:pt x="147" y="1031"/>
                  <a:pt x="145" y="1007"/>
                </a:cubicBezTo>
                <a:cubicBezTo>
                  <a:pt x="144" y="982"/>
                  <a:pt x="141" y="958"/>
                  <a:pt x="137" y="934"/>
                </a:cubicBezTo>
                <a:cubicBezTo>
                  <a:pt x="134" y="918"/>
                  <a:pt x="130" y="902"/>
                  <a:pt x="125" y="888"/>
                </a:cubicBezTo>
                <a:cubicBezTo>
                  <a:pt x="121" y="873"/>
                  <a:pt x="117" y="858"/>
                  <a:pt x="113" y="843"/>
                </a:cubicBezTo>
                <a:cubicBezTo>
                  <a:pt x="103" y="814"/>
                  <a:pt x="97" y="784"/>
                  <a:pt x="94" y="749"/>
                </a:cubicBezTo>
                <a:cubicBezTo>
                  <a:pt x="89" y="643"/>
                  <a:pt x="143" y="538"/>
                  <a:pt x="145" y="431"/>
                </a:cubicBezTo>
                <a:cubicBezTo>
                  <a:pt x="146" y="375"/>
                  <a:pt x="133" y="328"/>
                  <a:pt x="135" y="271"/>
                </a:cubicBezTo>
                <a:cubicBezTo>
                  <a:pt x="136" y="234"/>
                  <a:pt x="145" y="196"/>
                  <a:pt x="150" y="159"/>
                </a:cubicBezTo>
                <a:cubicBezTo>
                  <a:pt x="155" y="127"/>
                  <a:pt x="158" y="87"/>
                  <a:pt x="154" y="56"/>
                </a:cubicBezTo>
                <a:cubicBezTo>
                  <a:pt x="149" y="24"/>
                  <a:pt x="139" y="1"/>
                  <a:pt x="119" y="0"/>
                </a:cubicBezTo>
                <a:cubicBezTo>
                  <a:pt x="115" y="0"/>
                  <a:pt x="110" y="2"/>
                  <a:pt x="107" y="7"/>
                </a:cubicBezTo>
                <a:cubicBezTo>
                  <a:pt x="105" y="11"/>
                  <a:pt x="103" y="16"/>
                  <a:pt x="102" y="22"/>
                </a:cubicBezTo>
                <a:cubicBezTo>
                  <a:pt x="99" y="35"/>
                  <a:pt x="98" y="50"/>
                  <a:pt x="98" y="64"/>
                </a:cubicBezTo>
                <a:cubicBezTo>
                  <a:pt x="97" y="79"/>
                  <a:pt x="95" y="93"/>
                  <a:pt x="93" y="107"/>
                </a:cubicBezTo>
                <a:cubicBezTo>
                  <a:pt x="89" y="131"/>
                  <a:pt x="78" y="153"/>
                  <a:pt x="71" y="176"/>
                </a:cubicBezTo>
                <a:cubicBezTo>
                  <a:pt x="64" y="201"/>
                  <a:pt x="56" y="231"/>
                  <a:pt x="57" y="260"/>
                </a:cubicBezTo>
                <a:cubicBezTo>
                  <a:pt x="58" y="295"/>
                  <a:pt x="71" y="320"/>
                  <a:pt x="71" y="355"/>
                </a:cubicBezTo>
                <a:cubicBezTo>
                  <a:pt x="71" y="399"/>
                  <a:pt x="54" y="441"/>
                  <a:pt x="40" y="480"/>
                </a:cubicBezTo>
                <a:cubicBezTo>
                  <a:pt x="17" y="544"/>
                  <a:pt x="0" y="626"/>
                  <a:pt x="13" y="689"/>
                </a:cubicBezTo>
                <a:cubicBezTo>
                  <a:pt x="19" y="715"/>
                  <a:pt x="28" y="736"/>
                  <a:pt x="34" y="763"/>
                </a:cubicBezTo>
                <a:cubicBezTo>
                  <a:pt x="45" y="826"/>
                  <a:pt x="30" y="900"/>
                  <a:pt x="23" y="968"/>
                </a:cubicBezTo>
                <a:cubicBezTo>
                  <a:pt x="22" y="984"/>
                  <a:pt x="21" y="1001"/>
                  <a:pt x="21" y="1018"/>
                </a:cubicBezTo>
                <a:cubicBezTo>
                  <a:pt x="21" y="1036"/>
                  <a:pt x="23" y="1053"/>
                  <a:pt x="25" y="1070"/>
                </a:cubicBezTo>
                <a:cubicBezTo>
                  <a:pt x="28" y="1105"/>
                  <a:pt x="39" y="1139"/>
                  <a:pt x="53" y="1165"/>
                </a:cubicBezTo>
                <a:cubicBezTo>
                  <a:pt x="66" y="1190"/>
                  <a:pt x="83" y="1209"/>
                  <a:pt x="92" y="1237"/>
                </a:cubicBezTo>
                <a:cubicBezTo>
                  <a:pt x="106" y="1276"/>
                  <a:pt x="99" y="1316"/>
                  <a:pt x="93" y="1352"/>
                </a:cubicBezTo>
                <a:cubicBezTo>
                  <a:pt x="88" y="1389"/>
                  <a:pt x="84" y="1431"/>
                  <a:pt x="83" y="1473"/>
                </a:cubicBezTo>
                <a:cubicBezTo>
                  <a:pt x="82" y="1515"/>
                  <a:pt x="86" y="1558"/>
                  <a:pt x="96" y="1593"/>
                </a:cubicBezTo>
                <a:cubicBezTo>
                  <a:pt x="102" y="1614"/>
                  <a:pt x="111" y="1633"/>
                  <a:pt x="121" y="1643"/>
                </a:cubicBezTo>
                <a:cubicBezTo>
                  <a:pt x="121" y="1649"/>
                  <a:pt x="121" y="1656"/>
                  <a:pt x="120" y="1663"/>
                </a:cubicBezTo>
                <a:cubicBezTo>
                  <a:pt x="117" y="1719"/>
                  <a:pt x="114" y="1776"/>
                  <a:pt x="106" y="1832"/>
                </a:cubicBezTo>
                <a:cubicBezTo>
                  <a:pt x="101" y="1861"/>
                  <a:pt x="124" y="1870"/>
                  <a:pt x="128" y="1841"/>
                </a:cubicBezTo>
                <a:close/>
              </a:path>
            </a:pathLst>
          </a:custGeom>
          <a:solidFill>
            <a:srgbClr val="0053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384" name="Oval 2522"/>
          <p:cNvSpPr>
            <a:spLocks noChangeArrowheads="1"/>
          </p:cNvSpPr>
          <p:nvPr userDrawn="1"/>
        </p:nvSpPr>
        <p:spPr bwMode="auto">
          <a:xfrm>
            <a:off x="2597512" y="3353009"/>
            <a:ext cx="99551" cy="98019"/>
          </a:xfrm>
          <a:prstGeom prst="ellipse">
            <a:avLst/>
          </a:prstGeom>
          <a:solidFill>
            <a:srgbClr val="61E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385" name="Oval 2523"/>
          <p:cNvSpPr>
            <a:spLocks noChangeArrowheads="1"/>
          </p:cNvSpPr>
          <p:nvPr userDrawn="1"/>
        </p:nvSpPr>
        <p:spPr bwMode="auto">
          <a:xfrm>
            <a:off x="2242192" y="3320847"/>
            <a:ext cx="29100" cy="29100"/>
          </a:xfrm>
          <a:prstGeom prst="ellipse">
            <a:avLst/>
          </a:prstGeom>
          <a:solidFill>
            <a:srgbClr val="61E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386" name="Oval 2524"/>
          <p:cNvSpPr>
            <a:spLocks noChangeArrowheads="1"/>
          </p:cNvSpPr>
          <p:nvPr userDrawn="1"/>
        </p:nvSpPr>
        <p:spPr bwMode="auto">
          <a:xfrm>
            <a:off x="1801105" y="2902733"/>
            <a:ext cx="68920" cy="67388"/>
          </a:xfrm>
          <a:prstGeom prst="ellipse">
            <a:avLst/>
          </a:prstGeom>
          <a:solidFill>
            <a:srgbClr val="61E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387" name="Oval 2525"/>
          <p:cNvSpPr>
            <a:spLocks noChangeArrowheads="1"/>
          </p:cNvSpPr>
          <p:nvPr userDrawn="1"/>
        </p:nvSpPr>
        <p:spPr bwMode="auto">
          <a:xfrm>
            <a:off x="2640396" y="2414168"/>
            <a:ext cx="47479" cy="45947"/>
          </a:xfrm>
          <a:prstGeom prst="ellipse">
            <a:avLst/>
          </a:prstGeom>
          <a:solidFill>
            <a:srgbClr val="61E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388" name="Oval 2526"/>
          <p:cNvSpPr>
            <a:spLocks noChangeArrowheads="1"/>
          </p:cNvSpPr>
          <p:nvPr userDrawn="1"/>
        </p:nvSpPr>
        <p:spPr bwMode="auto">
          <a:xfrm>
            <a:off x="1856241" y="3674635"/>
            <a:ext cx="42883" cy="42883"/>
          </a:xfrm>
          <a:prstGeom prst="ellipse">
            <a:avLst/>
          </a:prstGeom>
          <a:solidFill>
            <a:srgbClr val="61E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389" name="Oval 2527"/>
          <p:cNvSpPr>
            <a:spLocks noChangeArrowheads="1"/>
          </p:cNvSpPr>
          <p:nvPr userDrawn="1"/>
        </p:nvSpPr>
        <p:spPr bwMode="auto">
          <a:xfrm>
            <a:off x="2422915" y="3679230"/>
            <a:ext cx="24505" cy="26037"/>
          </a:xfrm>
          <a:prstGeom prst="ellipse">
            <a:avLst/>
          </a:prstGeom>
          <a:solidFill>
            <a:srgbClr val="61E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390" name="Oval 2528"/>
          <p:cNvSpPr>
            <a:spLocks noChangeArrowheads="1"/>
          </p:cNvSpPr>
          <p:nvPr userDrawn="1"/>
        </p:nvSpPr>
        <p:spPr bwMode="auto">
          <a:xfrm>
            <a:off x="1586688" y="2319211"/>
            <a:ext cx="38289" cy="38289"/>
          </a:xfrm>
          <a:prstGeom prst="ellipse">
            <a:avLst/>
          </a:prstGeom>
          <a:solidFill>
            <a:srgbClr val="61E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391" name="Freeform 2529"/>
          <p:cNvSpPr>
            <a:spLocks/>
          </p:cNvSpPr>
          <p:nvPr userDrawn="1"/>
        </p:nvSpPr>
        <p:spPr bwMode="auto">
          <a:xfrm>
            <a:off x="2341743" y="3429587"/>
            <a:ext cx="185318" cy="67388"/>
          </a:xfrm>
          <a:custGeom>
            <a:avLst/>
            <a:gdLst>
              <a:gd name="T0" fmla="*/ 199 w 311"/>
              <a:gd name="T1" fmla="*/ 17 h 114"/>
              <a:gd name="T2" fmla="*/ 165 w 311"/>
              <a:gd name="T3" fmla="*/ 19 h 114"/>
              <a:gd name="T4" fmla="*/ 127 w 311"/>
              <a:gd name="T5" fmla="*/ 2 h 114"/>
              <a:gd name="T6" fmla="*/ 126 w 311"/>
              <a:gd name="T7" fmla="*/ 6 h 114"/>
              <a:gd name="T8" fmla="*/ 132 w 311"/>
              <a:gd name="T9" fmla="*/ 10 h 114"/>
              <a:gd name="T10" fmla="*/ 135 w 311"/>
              <a:gd name="T11" fmla="*/ 16 h 114"/>
              <a:gd name="T12" fmla="*/ 136 w 311"/>
              <a:gd name="T13" fmla="*/ 22 h 114"/>
              <a:gd name="T14" fmla="*/ 137 w 311"/>
              <a:gd name="T15" fmla="*/ 23 h 114"/>
              <a:gd name="T16" fmla="*/ 57 w 311"/>
              <a:gd name="T17" fmla="*/ 50 h 114"/>
              <a:gd name="T18" fmla="*/ 8 w 311"/>
              <a:gd name="T19" fmla="*/ 0 h 114"/>
              <a:gd name="T20" fmla="*/ 25 w 311"/>
              <a:gd name="T21" fmla="*/ 58 h 114"/>
              <a:gd name="T22" fmla="*/ 0 w 311"/>
              <a:gd name="T23" fmla="*/ 114 h 114"/>
              <a:gd name="T24" fmla="*/ 54 w 311"/>
              <a:gd name="T25" fmla="*/ 66 h 114"/>
              <a:gd name="T26" fmla="*/ 127 w 311"/>
              <a:gd name="T27" fmla="*/ 83 h 114"/>
              <a:gd name="T28" fmla="*/ 126 w 311"/>
              <a:gd name="T29" fmla="*/ 85 h 114"/>
              <a:gd name="T30" fmla="*/ 122 w 311"/>
              <a:gd name="T31" fmla="*/ 93 h 114"/>
              <a:gd name="T32" fmla="*/ 120 w 311"/>
              <a:gd name="T33" fmla="*/ 101 h 114"/>
              <a:gd name="T34" fmla="*/ 132 w 311"/>
              <a:gd name="T35" fmla="*/ 95 h 114"/>
              <a:gd name="T36" fmla="*/ 142 w 311"/>
              <a:gd name="T37" fmla="*/ 88 h 114"/>
              <a:gd name="T38" fmla="*/ 145 w 311"/>
              <a:gd name="T39" fmla="*/ 86 h 114"/>
              <a:gd name="T40" fmla="*/ 196 w 311"/>
              <a:gd name="T41" fmla="*/ 90 h 114"/>
              <a:gd name="T42" fmla="*/ 311 w 311"/>
              <a:gd name="T43" fmla="*/ 57 h 114"/>
              <a:gd name="T44" fmla="*/ 199 w 311"/>
              <a:gd name="T45" fmla="*/ 1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1" h="114">
                <a:moveTo>
                  <a:pt x="199" y="17"/>
                </a:moveTo>
                <a:cubicBezTo>
                  <a:pt x="188" y="17"/>
                  <a:pt x="176" y="17"/>
                  <a:pt x="165" y="19"/>
                </a:cubicBezTo>
                <a:cubicBezTo>
                  <a:pt x="155" y="14"/>
                  <a:pt x="128" y="2"/>
                  <a:pt x="127" y="2"/>
                </a:cubicBezTo>
                <a:cubicBezTo>
                  <a:pt x="124" y="1"/>
                  <a:pt x="124" y="5"/>
                  <a:pt x="126" y="6"/>
                </a:cubicBezTo>
                <a:cubicBezTo>
                  <a:pt x="128" y="7"/>
                  <a:pt x="130" y="9"/>
                  <a:pt x="132" y="10"/>
                </a:cubicBezTo>
                <a:cubicBezTo>
                  <a:pt x="134" y="12"/>
                  <a:pt x="135" y="14"/>
                  <a:pt x="135" y="16"/>
                </a:cubicBezTo>
                <a:cubicBezTo>
                  <a:pt x="136" y="18"/>
                  <a:pt x="135" y="20"/>
                  <a:pt x="136" y="22"/>
                </a:cubicBezTo>
                <a:cubicBezTo>
                  <a:pt x="136" y="22"/>
                  <a:pt x="137" y="23"/>
                  <a:pt x="137" y="23"/>
                </a:cubicBezTo>
                <a:cubicBezTo>
                  <a:pt x="104" y="30"/>
                  <a:pt x="73" y="41"/>
                  <a:pt x="57" y="50"/>
                </a:cubicBezTo>
                <a:cubicBezTo>
                  <a:pt x="45" y="31"/>
                  <a:pt x="8" y="0"/>
                  <a:pt x="8" y="0"/>
                </a:cubicBezTo>
                <a:cubicBezTo>
                  <a:pt x="8" y="0"/>
                  <a:pt x="24" y="57"/>
                  <a:pt x="25" y="58"/>
                </a:cubicBezTo>
                <a:cubicBezTo>
                  <a:pt x="27" y="64"/>
                  <a:pt x="0" y="114"/>
                  <a:pt x="0" y="114"/>
                </a:cubicBezTo>
                <a:cubicBezTo>
                  <a:pt x="20" y="109"/>
                  <a:pt x="44" y="81"/>
                  <a:pt x="54" y="66"/>
                </a:cubicBezTo>
                <a:cubicBezTo>
                  <a:pt x="68" y="72"/>
                  <a:pt x="96" y="79"/>
                  <a:pt x="127" y="83"/>
                </a:cubicBezTo>
                <a:cubicBezTo>
                  <a:pt x="127" y="84"/>
                  <a:pt x="127" y="84"/>
                  <a:pt x="126" y="85"/>
                </a:cubicBezTo>
                <a:cubicBezTo>
                  <a:pt x="125" y="88"/>
                  <a:pt x="123" y="90"/>
                  <a:pt x="122" y="93"/>
                </a:cubicBezTo>
                <a:cubicBezTo>
                  <a:pt x="121" y="95"/>
                  <a:pt x="116" y="102"/>
                  <a:pt x="120" y="101"/>
                </a:cubicBezTo>
                <a:cubicBezTo>
                  <a:pt x="124" y="101"/>
                  <a:pt x="128" y="97"/>
                  <a:pt x="132" y="95"/>
                </a:cubicBezTo>
                <a:cubicBezTo>
                  <a:pt x="135" y="93"/>
                  <a:pt x="139" y="90"/>
                  <a:pt x="142" y="88"/>
                </a:cubicBezTo>
                <a:cubicBezTo>
                  <a:pt x="143" y="87"/>
                  <a:pt x="144" y="86"/>
                  <a:pt x="145" y="86"/>
                </a:cubicBezTo>
                <a:cubicBezTo>
                  <a:pt x="163" y="88"/>
                  <a:pt x="181" y="89"/>
                  <a:pt x="196" y="90"/>
                </a:cubicBezTo>
                <a:cubicBezTo>
                  <a:pt x="259" y="92"/>
                  <a:pt x="310" y="77"/>
                  <a:pt x="311" y="57"/>
                </a:cubicBezTo>
                <a:cubicBezTo>
                  <a:pt x="311" y="37"/>
                  <a:pt x="261" y="19"/>
                  <a:pt x="199" y="17"/>
                </a:cubicBezTo>
                <a:close/>
              </a:path>
            </a:pathLst>
          </a:custGeom>
          <a:solidFill>
            <a:srgbClr val="0082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392" name="Freeform 2530"/>
          <p:cNvSpPr>
            <a:spLocks/>
          </p:cNvSpPr>
          <p:nvPr userDrawn="1"/>
        </p:nvSpPr>
        <p:spPr bwMode="auto">
          <a:xfrm>
            <a:off x="1801105" y="3581211"/>
            <a:ext cx="128650" cy="47479"/>
          </a:xfrm>
          <a:custGeom>
            <a:avLst/>
            <a:gdLst>
              <a:gd name="T0" fmla="*/ 138 w 217"/>
              <a:gd name="T1" fmla="*/ 12 h 80"/>
              <a:gd name="T2" fmla="*/ 115 w 217"/>
              <a:gd name="T3" fmla="*/ 13 h 80"/>
              <a:gd name="T4" fmla="*/ 89 w 217"/>
              <a:gd name="T5" fmla="*/ 2 h 80"/>
              <a:gd name="T6" fmla="*/ 88 w 217"/>
              <a:gd name="T7" fmla="*/ 5 h 80"/>
              <a:gd name="T8" fmla="*/ 92 w 217"/>
              <a:gd name="T9" fmla="*/ 8 h 80"/>
              <a:gd name="T10" fmla="*/ 94 w 217"/>
              <a:gd name="T11" fmla="*/ 12 h 80"/>
              <a:gd name="T12" fmla="*/ 95 w 217"/>
              <a:gd name="T13" fmla="*/ 16 h 80"/>
              <a:gd name="T14" fmla="*/ 96 w 217"/>
              <a:gd name="T15" fmla="*/ 17 h 80"/>
              <a:gd name="T16" fmla="*/ 40 w 217"/>
              <a:gd name="T17" fmla="*/ 35 h 80"/>
              <a:gd name="T18" fmla="*/ 6 w 217"/>
              <a:gd name="T19" fmla="*/ 0 h 80"/>
              <a:gd name="T20" fmla="*/ 17 w 217"/>
              <a:gd name="T21" fmla="*/ 41 h 80"/>
              <a:gd name="T22" fmla="*/ 0 w 217"/>
              <a:gd name="T23" fmla="*/ 80 h 80"/>
              <a:gd name="T24" fmla="*/ 38 w 217"/>
              <a:gd name="T25" fmla="*/ 47 h 80"/>
              <a:gd name="T26" fmla="*/ 89 w 217"/>
              <a:gd name="T27" fmla="*/ 58 h 80"/>
              <a:gd name="T28" fmla="*/ 88 w 217"/>
              <a:gd name="T29" fmla="*/ 59 h 80"/>
              <a:gd name="T30" fmla="*/ 85 w 217"/>
              <a:gd name="T31" fmla="*/ 65 h 80"/>
              <a:gd name="T32" fmla="*/ 84 w 217"/>
              <a:gd name="T33" fmla="*/ 71 h 80"/>
              <a:gd name="T34" fmla="*/ 92 w 217"/>
              <a:gd name="T35" fmla="*/ 67 h 80"/>
              <a:gd name="T36" fmla="*/ 99 w 217"/>
              <a:gd name="T37" fmla="*/ 62 h 80"/>
              <a:gd name="T38" fmla="*/ 101 w 217"/>
              <a:gd name="T39" fmla="*/ 60 h 80"/>
              <a:gd name="T40" fmla="*/ 137 w 217"/>
              <a:gd name="T41" fmla="*/ 63 h 80"/>
              <a:gd name="T42" fmla="*/ 216 w 217"/>
              <a:gd name="T43" fmla="*/ 40 h 80"/>
              <a:gd name="T44" fmla="*/ 138 w 217"/>
              <a:gd name="T45" fmla="*/ 1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7" h="80">
                <a:moveTo>
                  <a:pt x="138" y="12"/>
                </a:moveTo>
                <a:cubicBezTo>
                  <a:pt x="131" y="12"/>
                  <a:pt x="123" y="13"/>
                  <a:pt x="115" y="13"/>
                </a:cubicBezTo>
                <a:cubicBezTo>
                  <a:pt x="108" y="11"/>
                  <a:pt x="89" y="2"/>
                  <a:pt x="89" y="2"/>
                </a:cubicBezTo>
                <a:cubicBezTo>
                  <a:pt x="87" y="1"/>
                  <a:pt x="87" y="4"/>
                  <a:pt x="88" y="5"/>
                </a:cubicBezTo>
                <a:cubicBezTo>
                  <a:pt x="90" y="6"/>
                  <a:pt x="91" y="7"/>
                  <a:pt x="92" y="8"/>
                </a:cubicBezTo>
                <a:cubicBezTo>
                  <a:pt x="93" y="9"/>
                  <a:pt x="94" y="10"/>
                  <a:pt x="94" y="12"/>
                </a:cubicBezTo>
                <a:cubicBezTo>
                  <a:pt x="95" y="13"/>
                  <a:pt x="94" y="15"/>
                  <a:pt x="95" y="16"/>
                </a:cubicBezTo>
                <a:cubicBezTo>
                  <a:pt x="95" y="16"/>
                  <a:pt x="95" y="16"/>
                  <a:pt x="96" y="17"/>
                </a:cubicBezTo>
                <a:cubicBezTo>
                  <a:pt x="72" y="21"/>
                  <a:pt x="51" y="29"/>
                  <a:pt x="40" y="35"/>
                </a:cubicBezTo>
                <a:cubicBezTo>
                  <a:pt x="32" y="22"/>
                  <a:pt x="6" y="0"/>
                  <a:pt x="6" y="0"/>
                </a:cubicBezTo>
                <a:cubicBezTo>
                  <a:pt x="6" y="0"/>
                  <a:pt x="17" y="40"/>
                  <a:pt x="17" y="41"/>
                </a:cubicBezTo>
                <a:cubicBezTo>
                  <a:pt x="19" y="45"/>
                  <a:pt x="0" y="80"/>
                  <a:pt x="0" y="80"/>
                </a:cubicBezTo>
                <a:cubicBezTo>
                  <a:pt x="14" y="77"/>
                  <a:pt x="31" y="57"/>
                  <a:pt x="38" y="47"/>
                </a:cubicBezTo>
                <a:cubicBezTo>
                  <a:pt x="47" y="51"/>
                  <a:pt x="67" y="55"/>
                  <a:pt x="89" y="58"/>
                </a:cubicBezTo>
                <a:cubicBezTo>
                  <a:pt x="89" y="59"/>
                  <a:pt x="88" y="59"/>
                  <a:pt x="88" y="59"/>
                </a:cubicBezTo>
                <a:cubicBezTo>
                  <a:pt x="87" y="61"/>
                  <a:pt x="86" y="63"/>
                  <a:pt x="85" y="65"/>
                </a:cubicBezTo>
                <a:cubicBezTo>
                  <a:pt x="84" y="66"/>
                  <a:pt x="81" y="72"/>
                  <a:pt x="84" y="71"/>
                </a:cubicBezTo>
                <a:cubicBezTo>
                  <a:pt x="87" y="70"/>
                  <a:pt x="89" y="68"/>
                  <a:pt x="92" y="67"/>
                </a:cubicBezTo>
                <a:cubicBezTo>
                  <a:pt x="94" y="65"/>
                  <a:pt x="97" y="63"/>
                  <a:pt x="99" y="62"/>
                </a:cubicBezTo>
                <a:cubicBezTo>
                  <a:pt x="100" y="61"/>
                  <a:pt x="100" y="61"/>
                  <a:pt x="101" y="60"/>
                </a:cubicBezTo>
                <a:cubicBezTo>
                  <a:pt x="113" y="62"/>
                  <a:pt x="126" y="63"/>
                  <a:pt x="137" y="63"/>
                </a:cubicBezTo>
                <a:cubicBezTo>
                  <a:pt x="180" y="64"/>
                  <a:pt x="216" y="54"/>
                  <a:pt x="216" y="40"/>
                </a:cubicBezTo>
                <a:cubicBezTo>
                  <a:pt x="217" y="26"/>
                  <a:pt x="182" y="14"/>
                  <a:pt x="138" y="12"/>
                </a:cubicBezTo>
                <a:close/>
              </a:path>
            </a:pathLst>
          </a:custGeom>
          <a:solidFill>
            <a:srgbClr val="0082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393" name="Freeform 2531"/>
          <p:cNvSpPr>
            <a:spLocks/>
          </p:cNvSpPr>
          <p:nvPr userDrawn="1"/>
        </p:nvSpPr>
        <p:spPr bwMode="auto">
          <a:xfrm>
            <a:off x="1376866" y="4376085"/>
            <a:ext cx="229733" cy="136309"/>
          </a:xfrm>
          <a:custGeom>
            <a:avLst/>
            <a:gdLst>
              <a:gd name="T0" fmla="*/ 366 w 387"/>
              <a:gd name="T1" fmla="*/ 165 h 231"/>
              <a:gd name="T2" fmla="*/ 308 w 387"/>
              <a:gd name="T3" fmla="*/ 103 h 231"/>
              <a:gd name="T4" fmla="*/ 247 w 387"/>
              <a:gd name="T5" fmla="*/ 21 h 231"/>
              <a:gd name="T6" fmla="*/ 147 w 387"/>
              <a:gd name="T7" fmla="*/ 20 h 231"/>
              <a:gd name="T8" fmla="*/ 115 w 387"/>
              <a:gd name="T9" fmla="*/ 46 h 231"/>
              <a:gd name="T10" fmla="*/ 59 w 387"/>
              <a:gd name="T11" fmla="*/ 84 h 231"/>
              <a:gd name="T12" fmla="*/ 38 w 387"/>
              <a:gd name="T13" fmla="*/ 135 h 231"/>
              <a:gd name="T14" fmla="*/ 14 w 387"/>
              <a:gd name="T15" fmla="*/ 160 h 231"/>
              <a:gd name="T16" fmla="*/ 1 w 387"/>
              <a:gd name="T17" fmla="*/ 189 h 231"/>
              <a:gd name="T18" fmla="*/ 11 w 387"/>
              <a:gd name="T19" fmla="*/ 217 h 231"/>
              <a:gd name="T20" fmla="*/ 58 w 387"/>
              <a:gd name="T21" fmla="*/ 228 h 231"/>
              <a:gd name="T22" fmla="*/ 354 w 387"/>
              <a:gd name="T23" fmla="*/ 213 h 231"/>
              <a:gd name="T24" fmla="*/ 386 w 387"/>
              <a:gd name="T25" fmla="*/ 192 h 231"/>
              <a:gd name="T26" fmla="*/ 366 w 387"/>
              <a:gd name="T27" fmla="*/ 16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7" h="231">
                <a:moveTo>
                  <a:pt x="366" y="165"/>
                </a:moveTo>
                <a:cubicBezTo>
                  <a:pt x="344" y="148"/>
                  <a:pt x="324" y="127"/>
                  <a:pt x="308" y="103"/>
                </a:cubicBezTo>
                <a:cubicBezTo>
                  <a:pt x="289" y="74"/>
                  <a:pt x="275" y="40"/>
                  <a:pt x="247" y="21"/>
                </a:cubicBezTo>
                <a:cubicBezTo>
                  <a:pt x="218" y="0"/>
                  <a:pt x="176" y="0"/>
                  <a:pt x="147" y="20"/>
                </a:cubicBezTo>
                <a:cubicBezTo>
                  <a:pt x="136" y="28"/>
                  <a:pt x="126" y="38"/>
                  <a:pt x="115" y="46"/>
                </a:cubicBezTo>
                <a:cubicBezTo>
                  <a:pt x="96" y="59"/>
                  <a:pt x="72" y="65"/>
                  <a:pt x="59" y="84"/>
                </a:cubicBezTo>
                <a:cubicBezTo>
                  <a:pt x="49" y="99"/>
                  <a:pt x="49" y="120"/>
                  <a:pt x="38" y="135"/>
                </a:cubicBezTo>
                <a:cubicBezTo>
                  <a:pt x="32" y="145"/>
                  <a:pt x="22" y="151"/>
                  <a:pt x="14" y="160"/>
                </a:cubicBezTo>
                <a:cubicBezTo>
                  <a:pt x="7" y="168"/>
                  <a:pt x="3" y="178"/>
                  <a:pt x="1" y="189"/>
                </a:cubicBezTo>
                <a:cubicBezTo>
                  <a:pt x="0" y="201"/>
                  <a:pt x="1" y="210"/>
                  <a:pt x="11" y="217"/>
                </a:cubicBezTo>
                <a:cubicBezTo>
                  <a:pt x="24" y="226"/>
                  <a:pt x="43" y="227"/>
                  <a:pt x="58" y="228"/>
                </a:cubicBezTo>
                <a:cubicBezTo>
                  <a:pt x="157" y="231"/>
                  <a:pt x="256" y="226"/>
                  <a:pt x="354" y="213"/>
                </a:cubicBezTo>
                <a:cubicBezTo>
                  <a:pt x="367" y="211"/>
                  <a:pt x="384" y="205"/>
                  <a:pt x="386" y="192"/>
                </a:cubicBezTo>
                <a:cubicBezTo>
                  <a:pt x="387" y="180"/>
                  <a:pt x="376" y="172"/>
                  <a:pt x="366" y="165"/>
                </a:cubicBezTo>
                <a:close/>
              </a:path>
            </a:pathLst>
          </a:custGeom>
          <a:solidFill>
            <a:srgbClr val="0053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394" name="Freeform 2532"/>
          <p:cNvSpPr>
            <a:spLocks/>
          </p:cNvSpPr>
          <p:nvPr userDrawn="1"/>
        </p:nvSpPr>
        <p:spPr bwMode="auto">
          <a:xfrm>
            <a:off x="2044623" y="4526177"/>
            <a:ext cx="131713" cy="79641"/>
          </a:xfrm>
          <a:custGeom>
            <a:avLst/>
            <a:gdLst>
              <a:gd name="T0" fmla="*/ 209 w 221"/>
              <a:gd name="T1" fmla="*/ 94 h 132"/>
              <a:gd name="T2" fmla="*/ 176 w 221"/>
              <a:gd name="T3" fmla="*/ 59 h 132"/>
              <a:gd name="T4" fmla="*/ 141 w 221"/>
              <a:gd name="T5" fmla="*/ 12 h 132"/>
              <a:gd name="T6" fmla="*/ 84 w 221"/>
              <a:gd name="T7" fmla="*/ 12 h 132"/>
              <a:gd name="T8" fmla="*/ 65 w 221"/>
              <a:gd name="T9" fmla="*/ 26 h 132"/>
              <a:gd name="T10" fmla="*/ 33 w 221"/>
              <a:gd name="T11" fmla="*/ 48 h 132"/>
              <a:gd name="T12" fmla="*/ 21 w 221"/>
              <a:gd name="T13" fmla="*/ 77 h 132"/>
              <a:gd name="T14" fmla="*/ 7 w 221"/>
              <a:gd name="T15" fmla="*/ 92 h 132"/>
              <a:gd name="T16" fmla="*/ 0 w 221"/>
              <a:gd name="T17" fmla="*/ 108 h 132"/>
              <a:gd name="T18" fmla="*/ 6 w 221"/>
              <a:gd name="T19" fmla="*/ 124 h 132"/>
              <a:gd name="T20" fmla="*/ 33 w 221"/>
              <a:gd name="T21" fmla="*/ 130 h 132"/>
              <a:gd name="T22" fmla="*/ 202 w 221"/>
              <a:gd name="T23" fmla="*/ 122 h 132"/>
              <a:gd name="T24" fmla="*/ 220 w 221"/>
              <a:gd name="T25" fmla="*/ 110 h 132"/>
              <a:gd name="T26" fmla="*/ 209 w 221"/>
              <a:gd name="T27" fmla="*/ 9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1" h="132">
                <a:moveTo>
                  <a:pt x="209" y="94"/>
                </a:moveTo>
                <a:cubicBezTo>
                  <a:pt x="196" y="85"/>
                  <a:pt x="185" y="73"/>
                  <a:pt x="176" y="59"/>
                </a:cubicBezTo>
                <a:cubicBezTo>
                  <a:pt x="165" y="43"/>
                  <a:pt x="157" y="23"/>
                  <a:pt x="141" y="12"/>
                </a:cubicBezTo>
                <a:cubicBezTo>
                  <a:pt x="124" y="0"/>
                  <a:pt x="100" y="0"/>
                  <a:pt x="84" y="12"/>
                </a:cubicBezTo>
                <a:cubicBezTo>
                  <a:pt x="77" y="16"/>
                  <a:pt x="72" y="22"/>
                  <a:pt x="65" y="26"/>
                </a:cubicBezTo>
                <a:cubicBezTo>
                  <a:pt x="55" y="34"/>
                  <a:pt x="41" y="37"/>
                  <a:pt x="33" y="48"/>
                </a:cubicBezTo>
                <a:cubicBezTo>
                  <a:pt x="28" y="57"/>
                  <a:pt x="27" y="68"/>
                  <a:pt x="21" y="77"/>
                </a:cubicBezTo>
                <a:cubicBezTo>
                  <a:pt x="18" y="83"/>
                  <a:pt x="12" y="87"/>
                  <a:pt x="7" y="92"/>
                </a:cubicBezTo>
                <a:cubicBezTo>
                  <a:pt x="3" y="96"/>
                  <a:pt x="1" y="102"/>
                  <a:pt x="0" y="108"/>
                </a:cubicBezTo>
                <a:cubicBezTo>
                  <a:pt x="0" y="115"/>
                  <a:pt x="0" y="120"/>
                  <a:pt x="6" y="124"/>
                </a:cubicBezTo>
                <a:cubicBezTo>
                  <a:pt x="13" y="129"/>
                  <a:pt x="24" y="130"/>
                  <a:pt x="33" y="130"/>
                </a:cubicBezTo>
                <a:cubicBezTo>
                  <a:pt x="89" y="132"/>
                  <a:pt x="146" y="129"/>
                  <a:pt x="202" y="122"/>
                </a:cubicBezTo>
                <a:cubicBezTo>
                  <a:pt x="209" y="120"/>
                  <a:pt x="219" y="117"/>
                  <a:pt x="220" y="110"/>
                </a:cubicBezTo>
                <a:cubicBezTo>
                  <a:pt x="221" y="103"/>
                  <a:pt x="214" y="98"/>
                  <a:pt x="209" y="94"/>
                </a:cubicBezTo>
                <a:close/>
              </a:path>
            </a:pathLst>
          </a:custGeom>
          <a:solidFill>
            <a:srgbClr val="0053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395" name="Freeform 2533"/>
          <p:cNvSpPr>
            <a:spLocks/>
          </p:cNvSpPr>
          <p:nvPr userDrawn="1"/>
        </p:nvSpPr>
        <p:spPr bwMode="auto">
          <a:xfrm>
            <a:off x="2231472" y="4549151"/>
            <a:ext cx="131713" cy="79641"/>
          </a:xfrm>
          <a:custGeom>
            <a:avLst/>
            <a:gdLst>
              <a:gd name="T0" fmla="*/ 213 w 221"/>
              <a:gd name="T1" fmla="*/ 95 h 135"/>
              <a:gd name="T2" fmla="*/ 202 w 221"/>
              <a:gd name="T3" fmla="*/ 81 h 135"/>
              <a:gd name="T4" fmla="*/ 143 w 221"/>
              <a:gd name="T5" fmla="*/ 16 h 135"/>
              <a:gd name="T6" fmla="*/ 77 w 221"/>
              <a:gd name="T7" fmla="*/ 18 h 135"/>
              <a:gd name="T8" fmla="*/ 49 w 221"/>
              <a:gd name="T9" fmla="*/ 38 h 135"/>
              <a:gd name="T10" fmla="*/ 33 w 221"/>
              <a:gd name="T11" fmla="*/ 53 h 135"/>
              <a:gd name="T12" fmla="*/ 16 w 221"/>
              <a:gd name="T13" fmla="*/ 83 h 135"/>
              <a:gd name="T14" fmla="*/ 1 w 221"/>
              <a:gd name="T15" fmla="*/ 110 h 135"/>
              <a:gd name="T16" fmla="*/ 7 w 221"/>
              <a:gd name="T17" fmla="*/ 127 h 135"/>
              <a:gd name="T18" fmla="*/ 33 w 221"/>
              <a:gd name="T19" fmla="*/ 133 h 135"/>
              <a:gd name="T20" fmla="*/ 202 w 221"/>
              <a:gd name="T21" fmla="*/ 124 h 135"/>
              <a:gd name="T22" fmla="*/ 215 w 221"/>
              <a:gd name="T23" fmla="*/ 98 h 135"/>
              <a:gd name="T24" fmla="*/ 213 w 221"/>
              <a:gd name="T25" fmla="*/ 9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1" h="135">
                <a:moveTo>
                  <a:pt x="213" y="95"/>
                </a:moveTo>
                <a:cubicBezTo>
                  <a:pt x="210" y="90"/>
                  <a:pt x="206" y="85"/>
                  <a:pt x="202" y="81"/>
                </a:cubicBezTo>
                <a:cubicBezTo>
                  <a:pt x="183" y="60"/>
                  <a:pt x="164" y="34"/>
                  <a:pt x="143" y="16"/>
                </a:cubicBezTo>
                <a:cubicBezTo>
                  <a:pt x="124" y="0"/>
                  <a:pt x="96" y="5"/>
                  <a:pt x="77" y="18"/>
                </a:cubicBezTo>
                <a:cubicBezTo>
                  <a:pt x="68" y="25"/>
                  <a:pt x="58" y="31"/>
                  <a:pt x="49" y="38"/>
                </a:cubicBezTo>
                <a:cubicBezTo>
                  <a:pt x="43" y="43"/>
                  <a:pt x="37" y="47"/>
                  <a:pt x="33" y="53"/>
                </a:cubicBezTo>
                <a:cubicBezTo>
                  <a:pt x="25" y="62"/>
                  <a:pt x="22" y="73"/>
                  <a:pt x="16" y="83"/>
                </a:cubicBezTo>
                <a:cubicBezTo>
                  <a:pt x="10" y="93"/>
                  <a:pt x="2" y="98"/>
                  <a:pt x="1" y="110"/>
                </a:cubicBezTo>
                <a:cubicBezTo>
                  <a:pt x="0" y="117"/>
                  <a:pt x="1" y="123"/>
                  <a:pt x="7" y="127"/>
                </a:cubicBezTo>
                <a:cubicBezTo>
                  <a:pt x="14" y="132"/>
                  <a:pt x="25" y="132"/>
                  <a:pt x="33" y="133"/>
                </a:cubicBezTo>
                <a:cubicBezTo>
                  <a:pt x="90" y="135"/>
                  <a:pt x="146" y="132"/>
                  <a:pt x="202" y="124"/>
                </a:cubicBezTo>
                <a:cubicBezTo>
                  <a:pt x="217" y="122"/>
                  <a:pt x="221" y="111"/>
                  <a:pt x="215" y="98"/>
                </a:cubicBezTo>
                <a:cubicBezTo>
                  <a:pt x="214" y="97"/>
                  <a:pt x="214" y="96"/>
                  <a:pt x="213" y="95"/>
                </a:cubicBezTo>
                <a:close/>
              </a:path>
            </a:pathLst>
          </a:custGeom>
          <a:solidFill>
            <a:srgbClr val="0053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396" name="Freeform 2534"/>
          <p:cNvSpPr>
            <a:spLocks/>
          </p:cNvSpPr>
          <p:nvPr userDrawn="1"/>
        </p:nvSpPr>
        <p:spPr bwMode="auto">
          <a:xfrm>
            <a:off x="2447420" y="4253562"/>
            <a:ext cx="522260" cy="310905"/>
          </a:xfrm>
          <a:custGeom>
            <a:avLst/>
            <a:gdLst>
              <a:gd name="T0" fmla="*/ 829 w 875"/>
              <a:gd name="T1" fmla="*/ 372 h 523"/>
              <a:gd name="T2" fmla="*/ 697 w 875"/>
              <a:gd name="T3" fmla="*/ 233 h 523"/>
              <a:gd name="T4" fmla="*/ 558 w 875"/>
              <a:gd name="T5" fmla="*/ 46 h 523"/>
              <a:gd name="T6" fmla="*/ 332 w 875"/>
              <a:gd name="T7" fmla="*/ 45 h 523"/>
              <a:gd name="T8" fmla="*/ 260 w 875"/>
              <a:gd name="T9" fmla="*/ 103 h 523"/>
              <a:gd name="T10" fmla="*/ 134 w 875"/>
              <a:gd name="T11" fmla="*/ 189 h 523"/>
              <a:gd name="T12" fmla="*/ 86 w 875"/>
              <a:gd name="T13" fmla="*/ 305 h 523"/>
              <a:gd name="T14" fmla="*/ 31 w 875"/>
              <a:gd name="T15" fmla="*/ 362 h 523"/>
              <a:gd name="T16" fmla="*/ 3 w 875"/>
              <a:gd name="T17" fmla="*/ 427 h 523"/>
              <a:gd name="T18" fmla="*/ 25 w 875"/>
              <a:gd name="T19" fmla="*/ 491 h 523"/>
              <a:gd name="T20" fmla="*/ 130 w 875"/>
              <a:gd name="T21" fmla="*/ 515 h 523"/>
              <a:gd name="T22" fmla="*/ 800 w 875"/>
              <a:gd name="T23" fmla="*/ 480 h 523"/>
              <a:gd name="T24" fmla="*/ 872 w 875"/>
              <a:gd name="T25" fmla="*/ 434 h 523"/>
              <a:gd name="T26" fmla="*/ 829 w 875"/>
              <a:gd name="T27" fmla="*/ 372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5" h="523">
                <a:moveTo>
                  <a:pt x="829" y="372"/>
                </a:moveTo>
                <a:cubicBezTo>
                  <a:pt x="777" y="334"/>
                  <a:pt x="732" y="287"/>
                  <a:pt x="697" y="233"/>
                </a:cubicBezTo>
                <a:cubicBezTo>
                  <a:pt x="654" y="168"/>
                  <a:pt x="622" y="91"/>
                  <a:pt x="558" y="46"/>
                </a:cubicBezTo>
                <a:cubicBezTo>
                  <a:pt x="492" y="0"/>
                  <a:pt x="398" y="0"/>
                  <a:pt x="332" y="45"/>
                </a:cubicBezTo>
                <a:cubicBezTo>
                  <a:pt x="307" y="62"/>
                  <a:pt x="285" y="86"/>
                  <a:pt x="260" y="103"/>
                </a:cubicBezTo>
                <a:cubicBezTo>
                  <a:pt x="217" y="132"/>
                  <a:pt x="163" y="147"/>
                  <a:pt x="134" y="189"/>
                </a:cubicBezTo>
                <a:cubicBezTo>
                  <a:pt x="110" y="224"/>
                  <a:pt x="110" y="270"/>
                  <a:pt x="86" y="305"/>
                </a:cubicBezTo>
                <a:cubicBezTo>
                  <a:pt x="71" y="327"/>
                  <a:pt x="48" y="342"/>
                  <a:pt x="31" y="362"/>
                </a:cubicBezTo>
                <a:cubicBezTo>
                  <a:pt x="15" y="380"/>
                  <a:pt x="5" y="403"/>
                  <a:pt x="3" y="427"/>
                </a:cubicBezTo>
                <a:cubicBezTo>
                  <a:pt x="0" y="454"/>
                  <a:pt x="1" y="475"/>
                  <a:pt x="25" y="491"/>
                </a:cubicBezTo>
                <a:cubicBezTo>
                  <a:pt x="54" y="511"/>
                  <a:pt x="96" y="514"/>
                  <a:pt x="130" y="515"/>
                </a:cubicBezTo>
                <a:cubicBezTo>
                  <a:pt x="354" y="523"/>
                  <a:pt x="579" y="512"/>
                  <a:pt x="800" y="480"/>
                </a:cubicBezTo>
                <a:cubicBezTo>
                  <a:pt x="831" y="476"/>
                  <a:pt x="869" y="464"/>
                  <a:pt x="872" y="434"/>
                </a:cubicBezTo>
                <a:cubicBezTo>
                  <a:pt x="875" y="408"/>
                  <a:pt x="850" y="388"/>
                  <a:pt x="829" y="372"/>
                </a:cubicBezTo>
                <a:close/>
              </a:path>
            </a:pathLst>
          </a:custGeom>
          <a:solidFill>
            <a:srgbClr val="0053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397" name="Freeform 2536"/>
          <p:cNvSpPr>
            <a:spLocks/>
          </p:cNvSpPr>
          <p:nvPr userDrawn="1"/>
        </p:nvSpPr>
        <p:spPr bwMode="auto">
          <a:xfrm>
            <a:off x="4122001" y="4476293"/>
            <a:ext cx="431898" cy="261896"/>
          </a:xfrm>
          <a:custGeom>
            <a:avLst/>
            <a:gdLst>
              <a:gd name="T0" fmla="*/ 716 w 723"/>
              <a:gd name="T1" fmla="*/ 291 h 443"/>
              <a:gd name="T2" fmla="*/ 667 w 723"/>
              <a:gd name="T3" fmla="*/ 239 h 443"/>
              <a:gd name="T4" fmla="*/ 654 w 723"/>
              <a:gd name="T5" fmla="*/ 235 h 443"/>
              <a:gd name="T6" fmla="*/ 647 w 723"/>
              <a:gd name="T7" fmla="*/ 202 h 443"/>
              <a:gd name="T8" fmla="*/ 564 w 723"/>
              <a:gd name="T9" fmla="*/ 143 h 443"/>
              <a:gd name="T10" fmla="*/ 559 w 723"/>
              <a:gd name="T11" fmla="*/ 143 h 443"/>
              <a:gd name="T12" fmla="*/ 555 w 723"/>
              <a:gd name="T13" fmla="*/ 126 h 443"/>
              <a:gd name="T14" fmla="*/ 455 w 723"/>
              <a:gd name="T15" fmla="*/ 17 h 443"/>
              <a:gd name="T16" fmla="*/ 305 w 723"/>
              <a:gd name="T17" fmla="*/ 47 h 443"/>
              <a:gd name="T18" fmla="*/ 245 w 723"/>
              <a:gd name="T19" fmla="*/ 101 h 443"/>
              <a:gd name="T20" fmla="*/ 232 w 723"/>
              <a:gd name="T21" fmla="*/ 122 h 443"/>
              <a:gd name="T22" fmla="*/ 168 w 723"/>
              <a:gd name="T23" fmla="*/ 128 h 443"/>
              <a:gd name="T24" fmla="*/ 125 w 723"/>
              <a:gd name="T25" fmla="*/ 165 h 443"/>
              <a:gd name="T26" fmla="*/ 117 w 723"/>
              <a:gd name="T27" fmla="*/ 181 h 443"/>
              <a:gd name="T28" fmla="*/ 85 w 723"/>
              <a:gd name="T29" fmla="*/ 182 h 443"/>
              <a:gd name="T30" fmla="*/ 12 w 723"/>
              <a:gd name="T31" fmla="*/ 232 h 443"/>
              <a:gd name="T32" fmla="*/ 25 w 723"/>
              <a:gd name="T33" fmla="*/ 316 h 443"/>
              <a:gd name="T34" fmla="*/ 101 w 723"/>
              <a:gd name="T35" fmla="*/ 357 h 443"/>
              <a:gd name="T36" fmla="*/ 147 w 723"/>
              <a:gd name="T37" fmla="*/ 350 h 443"/>
              <a:gd name="T38" fmla="*/ 286 w 723"/>
              <a:gd name="T39" fmla="*/ 439 h 443"/>
              <a:gd name="T40" fmla="*/ 384 w 723"/>
              <a:gd name="T41" fmla="*/ 414 h 443"/>
              <a:gd name="T42" fmla="*/ 415 w 723"/>
              <a:gd name="T43" fmla="*/ 383 h 443"/>
              <a:gd name="T44" fmla="*/ 417 w 723"/>
              <a:gd name="T45" fmla="*/ 386 h 443"/>
              <a:gd name="T46" fmla="*/ 476 w 723"/>
              <a:gd name="T47" fmla="*/ 415 h 443"/>
              <a:gd name="T48" fmla="*/ 542 w 723"/>
              <a:gd name="T49" fmla="*/ 405 h 443"/>
              <a:gd name="T50" fmla="*/ 568 w 723"/>
              <a:gd name="T51" fmla="*/ 385 h 443"/>
              <a:gd name="T52" fmla="*/ 606 w 723"/>
              <a:gd name="T53" fmla="*/ 389 h 443"/>
              <a:gd name="T54" fmla="*/ 687 w 723"/>
              <a:gd name="T55" fmla="*/ 365 h 443"/>
              <a:gd name="T56" fmla="*/ 716 w 723"/>
              <a:gd name="T57" fmla="*/ 291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3" h="443">
                <a:moveTo>
                  <a:pt x="716" y="291"/>
                </a:moveTo>
                <a:cubicBezTo>
                  <a:pt x="710" y="266"/>
                  <a:pt x="691" y="247"/>
                  <a:pt x="667" y="239"/>
                </a:cubicBezTo>
                <a:cubicBezTo>
                  <a:pt x="663" y="237"/>
                  <a:pt x="659" y="236"/>
                  <a:pt x="654" y="235"/>
                </a:cubicBezTo>
                <a:cubicBezTo>
                  <a:pt x="653" y="224"/>
                  <a:pt x="651" y="212"/>
                  <a:pt x="647" y="202"/>
                </a:cubicBezTo>
                <a:cubicBezTo>
                  <a:pt x="633" y="168"/>
                  <a:pt x="600" y="145"/>
                  <a:pt x="564" y="143"/>
                </a:cubicBezTo>
                <a:cubicBezTo>
                  <a:pt x="562" y="143"/>
                  <a:pt x="561" y="143"/>
                  <a:pt x="559" y="143"/>
                </a:cubicBezTo>
                <a:cubicBezTo>
                  <a:pt x="558" y="136"/>
                  <a:pt x="556" y="130"/>
                  <a:pt x="555" y="126"/>
                </a:cubicBezTo>
                <a:cubicBezTo>
                  <a:pt x="539" y="79"/>
                  <a:pt x="504" y="33"/>
                  <a:pt x="455" y="17"/>
                </a:cubicBezTo>
                <a:cubicBezTo>
                  <a:pt x="403" y="0"/>
                  <a:pt x="350" y="18"/>
                  <a:pt x="305" y="47"/>
                </a:cubicBezTo>
                <a:cubicBezTo>
                  <a:pt x="283" y="62"/>
                  <a:pt x="261" y="80"/>
                  <a:pt x="245" y="101"/>
                </a:cubicBezTo>
                <a:cubicBezTo>
                  <a:pt x="241" y="107"/>
                  <a:pt x="236" y="114"/>
                  <a:pt x="232" y="122"/>
                </a:cubicBezTo>
                <a:cubicBezTo>
                  <a:pt x="211" y="115"/>
                  <a:pt x="188" y="118"/>
                  <a:pt x="168" y="128"/>
                </a:cubicBezTo>
                <a:cubicBezTo>
                  <a:pt x="151" y="136"/>
                  <a:pt x="135" y="149"/>
                  <a:pt x="125" y="165"/>
                </a:cubicBezTo>
                <a:cubicBezTo>
                  <a:pt x="122" y="170"/>
                  <a:pt x="119" y="175"/>
                  <a:pt x="117" y="181"/>
                </a:cubicBezTo>
                <a:cubicBezTo>
                  <a:pt x="106" y="180"/>
                  <a:pt x="96" y="180"/>
                  <a:pt x="85" y="182"/>
                </a:cubicBezTo>
                <a:cubicBezTo>
                  <a:pt x="55" y="187"/>
                  <a:pt x="25" y="203"/>
                  <a:pt x="12" y="232"/>
                </a:cubicBezTo>
                <a:cubicBezTo>
                  <a:pt x="0" y="260"/>
                  <a:pt x="7" y="293"/>
                  <a:pt x="25" y="316"/>
                </a:cubicBezTo>
                <a:cubicBezTo>
                  <a:pt x="43" y="340"/>
                  <a:pt x="72" y="355"/>
                  <a:pt x="101" y="357"/>
                </a:cubicBezTo>
                <a:cubicBezTo>
                  <a:pt x="116" y="358"/>
                  <a:pt x="133" y="356"/>
                  <a:pt x="147" y="350"/>
                </a:cubicBezTo>
                <a:cubicBezTo>
                  <a:pt x="176" y="399"/>
                  <a:pt x="229" y="434"/>
                  <a:pt x="286" y="439"/>
                </a:cubicBezTo>
                <a:cubicBezTo>
                  <a:pt x="321" y="443"/>
                  <a:pt x="355" y="434"/>
                  <a:pt x="384" y="414"/>
                </a:cubicBezTo>
                <a:cubicBezTo>
                  <a:pt x="396" y="406"/>
                  <a:pt x="406" y="395"/>
                  <a:pt x="415" y="383"/>
                </a:cubicBezTo>
                <a:cubicBezTo>
                  <a:pt x="416" y="384"/>
                  <a:pt x="417" y="385"/>
                  <a:pt x="417" y="386"/>
                </a:cubicBezTo>
                <a:cubicBezTo>
                  <a:pt x="434" y="401"/>
                  <a:pt x="455" y="411"/>
                  <a:pt x="476" y="415"/>
                </a:cubicBezTo>
                <a:cubicBezTo>
                  <a:pt x="498" y="419"/>
                  <a:pt x="523" y="415"/>
                  <a:pt x="542" y="405"/>
                </a:cubicBezTo>
                <a:cubicBezTo>
                  <a:pt x="551" y="400"/>
                  <a:pt x="560" y="393"/>
                  <a:pt x="568" y="385"/>
                </a:cubicBezTo>
                <a:cubicBezTo>
                  <a:pt x="580" y="388"/>
                  <a:pt x="593" y="389"/>
                  <a:pt x="606" y="389"/>
                </a:cubicBezTo>
                <a:cubicBezTo>
                  <a:pt x="635" y="389"/>
                  <a:pt x="665" y="385"/>
                  <a:pt x="687" y="365"/>
                </a:cubicBezTo>
                <a:cubicBezTo>
                  <a:pt x="708" y="347"/>
                  <a:pt x="723" y="319"/>
                  <a:pt x="716" y="291"/>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398" name="Freeform 2537"/>
          <p:cNvSpPr>
            <a:spLocks/>
          </p:cNvSpPr>
          <p:nvPr userDrawn="1"/>
        </p:nvSpPr>
        <p:spPr bwMode="auto">
          <a:xfrm>
            <a:off x="4180199" y="4732063"/>
            <a:ext cx="32163" cy="49010"/>
          </a:xfrm>
          <a:custGeom>
            <a:avLst/>
            <a:gdLst>
              <a:gd name="T0" fmla="*/ 53 w 54"/>
              <a:gd name="T1" fmla="*/ 49 h 84"/>
              <a:gd name="T2" fmla="*/ 52 w 54"/>
              <a:gd name="T3" fmla="*/ 37 h 84"/>
              <a:gd name="T4" fmla="*/ 47 w 54"/>
              <a:gd name="T5" fmla="*/ 15 h 84"/>
              <a:gd name="T6" fmla="*/ 41 w 54"/>
              <a:gd name="T7" fmla="*/ 7 h 84"/>
              <a:gd name="T8" fmla="*/ 26 w 54"/>
              <a:gd name="T9" fmla="*/ 0 h 84"/>
              <a:gd name="T10" fmla="*/ 10 w 54"/>
              <a:gd name="T11" fmla="*/ 9 h 84"/>
              <a:gd name="T12" fmla="*/ 2 w 54"/>
              <a:gd name="T13" fmla="*/ 22 h 84"/>
              <a:gd name="T14" fmla="*/ 0 w 54"/>
              <a:gd name="T15" fmla="*/ 39 h 84"/>
              <a:gd name="T16" fmla="*/ 0 w 54"/>
              <a:gd name="T17" fmla="*/ 51 h 84"/>
              <a:gd name="T18" fmla="*/ 1 w 54"/>
              <a:gd name="T19" fmla="*/ 62 h 84"/>
              <a:gd name="T20" fmla="*/ 10 w 54"/>
              <a:gd name="T21" fmla="*/ 76 h 84"/>
              <a:gd name="T22" fmla="*/ 31 w 54"/>
              <a:gd name="T23" fmla="*/ 83 h 84"/>
              <a:gd name="T24" fmla="*/ 48 w 54"/>
              <a:gd name="T25" fmla="*/ 71 h 84"/>
              <a:gd name="T26" fmla="*/ 54 w 54"/>
              <a:gd name="T27" fmla="*/ 55 h 84"/>
              <a:gd name="T28" fmla="*/ 53 w 54"/>
              <a:gd name="T29"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84">
                <a:moveTo>
                  <a:pt x="53" y="49"/>
                </a:moveTo>
                <a:cubicBezTo>
                  <a:pt x="53" y="45"/>
                  <a:pt x="53" y="41"/>
                  <a:pt x="52" y="37"/>
                </a:cubicBezTo>
                <a:cubicBezTo>
                  <a:pt x="52" y="30"/>
                  <a:pt x="50" y="21"/>
                  <a:pt x="47" y="15"/>
                </a:cubicBezTo>
                <a:cubicBezTo>
                  <a:pt x="45" y="12"/>
                  <a:pt x="43" y="9"/>
                  <a:pt x="41" y="7"/>
                </a:cubicBezTo>
                <a:cubicBezTo>
                  <a:pt x="37" y="3"/>
                  <a:pt x="32" y="1"/>
                  <a:pt x="26" y="0"/>
                </a:cubicBezTo>
                <a:cubicBezTo>
                  <a:pt x="18" y="0"/>
                  <a:pt x="14" y="4"/>
                  <a:pt x="10" y="9"/>
                </a:cubicBezTo>
                <a:cubicBezTo>
                  <a:pt x="6" y="13"/>
                  <a:pt x="4" y="17"/>
                  <a:pt x="2" y="22"/>
                </a:cubicBezTo>
                <a:cubicBezTo>
                  <a:pt x="1" y="28"/>
                  <a:pt x="0" y="33"/>
                  <a:pt x="0" y="39"/>
                </a:cubicBezTo>
                <a:cubicBezTo>
                  <a:pt x="0" y="43"/>
                  <a:pt x="0" y="47"/>
                  <a:pt x="0" y="51"/>
                </a:cubicBezTo>
                <a:cubicBezTo>
                  <a:pt x="0" y="55"/>
                  <a:pt x="0" y="59"/>
                  <a:pt x="1" y="62"/>
                </a:cubicBezTo>
                <a:cubicBezTo>
                  <a:pt x="3" y="68"/>
                  <a:pt x="7" y="72"/>
                  <a:pt x="10" y="76"/>
                </a:cubicBezTo>
                <a:cubicBezTo>
                  <a:pt x="15" y="82"/>
                  <a:pt x="23" y="84"/>
                  <a:pt x="31" y="83"/>
                </a:cubicBezTo>
                <a:cubicBezTo>
                  <a:pt x="38" y="82"/>
                  <a:pt x="45" y="78"/>
                  <a:pt x="48" y="71"/>
                </a:cubicBezTo>
                <a:cubicBezTo>
                  <a:pt x="51" y="66"/>
                  <a:pt x="54" y="61"/>
                  <a:pt x="54" y="55"/>
                </a:cubicBezTo>
                <a:cubicBezTo>
                  <a:pt x="54" y="53"/>
                  <a:pt x="53" y="51"/>
                  <a:pt x="53" y="49"/>
                </a:cubicBezTo>
                <a:close/>
              </a:path>
            </a:pathLst>
          </a:custGeom>
          <a:solidFill>
            <a:srgbClr val="90D2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399" name="Freeform 2538"/>
          <p:cNvSpPr>
            <a:spLocks/>
          </p:cNvSpPr>
          <p:nvPr userDrawn="1"/>
        </p:nvSpPr>
        <p:spPr bwMode="auto">
          <a:xfrm>
            <a:off x="4321102" y="4793325"/>
            <a:ext cx="32163" cy="50542"/>
          </a:xfrm>
          <a:custGeom>
            <a:avLst/>
            <a:gdLst>
              <a:gd name="T0" fmla="*/ 54 w 54"/>
              <a:gd name="T1" fmla="*/ 49 h 84"/>
              <a:gd name="T2" fmla="*/ 53 w 54"/>
              <a:gd name="T3" fmla="*/ 37 h 84"/>
              <a:gd name="T4" fmla="*/ 47 w 54"/>
              <a:gd name="T5" fmla="*/ 15 h 84"/>
              <a:gd name="T6" fmla="*/ 41 w 54"/>
              <a:gd name="T7" fmla="*/ 7 h 84"/>
              <a:gd name="T8" fmla="*/ 27 w 54"/>
              <a:gd name="T9" fmla="*/ 0 h 84"/>
              <a:gd name="T10" fmla="*/ 10 w 54"/>
              <a:gd name="T11" fmla="*/ 9 h 84"/>
              <a:gd name="T12" fmla="*/ 3 w 54"/>
              <a:gd name="T13" fmla="*/ 22 h 84"/>
              <a:gd name="T14" fmla="*/ 0 w 54"/>
              <a:gd name="T15" fmla="*/ 39 h 84"/>
              <a:gd name="T16" fmla="*/ 0 w 54"/>
              <a:gd name="T17" fmla="*/ 51 h 84"/>
              <a:gd name="T18" fmla="*/ 2 w 54"/>
              <a:gd name="T19" fmla="*/ 62 h 84"/>
              <a:gd name="T20" fmla="*/ 11 w 54"/>
              <a:gd name="T21" fmla="*/ 76 h 84"/>
              <a:gd name="T22" fmla="*/ 31 w 54"/>
              <a:gd name="T23" fmla="*/ 83 h 84"/>
              <a:gd name="T24" fmla="*/ 49 w 54"/>
              <a:gd name="T25" fmla="*/ 71 h 84"/>
              <a:gd name="T26" fmla="*/ 54 w 54"/>
              <a:gd name="T27" fmla="*/ 55 h 84"/>
              <a:gd name="T28" fmla="*/ 54 w 54"/>
              <a:gd name="T29"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84">
                <a:moveTo>
                  <a:pt x="54" y="49"/>
                </a:moveTo>
                <a:cubicBezTo>
                  <a:pt x="53" y="45"/>
                  <a:pt x="53" y="41"/>
                  <a:pt x="53" y="37"/>
                </a:cubicBezTo>
                <a:cubicBezTo>
                  <a:pt x="53" y="30"/>
                  <a:pt x="51" y="21"/>
                  <a:pt x="47" y="15"/>
                </a:cubicBezTo>
                <a:cubicBezTo>
                  <a:pt x="46" y="12"/>
                  <a:pt x="43" y="9"/>
                  <a:pt x="41" y="7"/>
                </a:cubicBezTo>
                <a:cubicBezTo>
                  <a:pt x="38" y="3"/>
                  <a:pt x="32" y="1"/>
                  <a:pt x="27" y="0"/>
                </a:cubicBezTo>
                <a:cubicBezTo>
                  <a:pt x="19" y="0"/>
                  <a:pt x="15" y="4"/>
                  <a:pt x="10" y="9"/>
                </a:cubicBezTo>
                <a:cubicBezTo>
                  <a:pt x="7" y="13"/>
                  <a:pt x="5" y="17"/>
                  <a:pt x="3" y="22"/>
                </a:cubicBezTo>
                <a:cubicBezTo>
                  <a:pt x="1" y="28"/>
                  <a:pt x="0" y="33"/>
                  <a:pt x="0" y="39"/>
                </a:cubicBezTo>
                <a:cubicBezTo>
                  <a:pt x="0" y="43"/>
                  <a:pt x="0" y="47"/>
                  <a:pt x="0" y="51"/>
                </a:cubicBezTo>
                <a:cubicBezTo>
                  <a:pt x="1" y="55"/>
                  <a:pt x="1" y="58"/>
                  <a:pt x="2" y="62"/>
                </a:cubicBezTo>
                <a:cubicBezTo>
                  <a:pt x="3" y="68"/>
                  <a:pt x="7" y="72"/>
                  <a:pt x="11" y="76"/>
                </a:cubicBezTo>
                <a:cubicBezTo>
                  <a:pt x="16" y="82"/>
                  <a:pt x="24" y="84"/>
                  <a:pt x="31" y="83"/>
                </a:cubicBezTo>
                <a:cubicBezTo>
                  <a:pt x="39" y="82"/>
                  <a:pt x="45" y="78"/>
                  <a:pt x="49" y="71"/>
                </a:cubicBezTo>
                <a:cubicBezTo>
                  <a:pt x="52" y="66"/>
                  <a:pt x="54" y="61"/>
                  <a:pt x="54" y="55"/>
                </a:cubicBezTo>
                <a:cubicBezTo>
                  <a:pt x="54" y="53"/>
                  <a:pt x="54" y="51"/>
                  <a:pt x="54" y="49"/>
                </a:cubicBezTo>
                <a:close/>
              </a:path>
            </a:pathLst>
          </a:custGeom>
          <a:solidFill>
            <a:srgbClr val="90D2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00" name="Freeform 2539"/>
          <p:cNvSpPr>
            <a:spLocks/>
          </p:cNvSpPr>
          <p:nvPr userDrawn="1"/>
        </p:nvSpPr>
        <p:spPr bwMode="auto">
          <a:xfrm>
            <a:off x="4442095" y="4793325"/>
            <a:ext cx="32163" cy="50542"/>
          </a:xfrm>
          <a:custGeom>
            <a:avLst/>
            <a:gdLst>
              <a:gd name="T0" fmla="*/ 54 w 54"/>
              <a:gd name="T1" fmla="*/ 49 h 84"/>
              <a:gd name="T2" fmla="*/ 53 w 54"/>
              <a:gd name="T3" fmla="*/ 37 h 84"/>
              <a:gd name="T4" fmla="*/ 47 w 54"/>
              <a:gd name="T5" fmla="*/ 15 h 84"/>
              <a:gd name="T6" fmla="*/ 41 w 54"/>
              <a:gd name="T7" fmla="*/ 7 h 84"/>
              <a:gd name="T8" fmla="*/ 27 w 54"/>
              <a:gd name="T9" fmla="*/ 1 h 84"/>
              <a:gd name="T10" fmla="*/ 11 w 54"/>
              <a:gd name="T11" fmla="*/ 9 h 84"/>
              <a:gd name="T12" fmla="*/ 3 w 54"/>
              <a:gd name="T13" fmla="*/ 23 h 84"/>
              <a:gd name="T14" fmla="*/ 0 w 54"/>
              <a:gd name="T15" fmla="*/ 40 h 84"/>
              <a:gd name="T16" fmla="*/ 1 w 54"/>
              <a:gd name="T17" fmla="*/ 51 h 84"/>
              <a:gd name="T18" fmla="*/ 2 w 54"/>
              <a:gd name="T19" fmla="*/ 62 h 84"/>
              <a:gd name="T20" fmla="*/ 11 w 54"/>
              <a:gd name="T21" fmla="*/ 77 h 84"/>
              <a:gd name="T22" fmla="*/ 31 w 54"/>
              <a:gd name="T23" fmla="*/ 83 h 84"/>
              <a:gd name="T24" fmla="*/ 49 w 54"/>
              <a:gd name="T25" fmla="*/ 72 h 84"/>
              <a:gd name="T26" fmla="*/ 54 w 54"/>
              <a:gd name="T27" fmla="*/ 55 h 84"/>
              <a:gd name="T28" fmla="*/ 54 w 54"/>
              <a:gd name="T29"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84">
                <a:moveTo>
                  <a:pt x="54" y="49"/>
                </a:moveTo>
                <a:cubicBezTo>
                  <a:pt x="53" y="45"/>
                  <a:pt x="53" y="41"/>
                  <a:pt x="53" y="37"/>
                </a:cubicBezTo>
                <a:cubicBezTo>
                  <a:pt x="53" y="30"/>
                  <a:pt x="51" y="21"/>
                  <a:pt x="47" y="15"/>
                </a:cubicBezTo>
                <a:cubicBezTo>
                  <a:pt x="46" y="12"/>
                  <a:pt x="43" y="10"/>
                  <a:pt x="41" y="7"/>
                </a:cubicBezTo>
                <a:cubicBezTo>
                  <a:pt x="38" y="3"/>
                  <a:pt x="32" y="1"/>
                  <a:pt x="27" y="1"/>
                </a:cubicBezTo>
                <a:cubicBezTo>
                  <a:pt x="19" y="0"/>
                  <a:pt x="15" y="5"/>
                  <a:pt x="11" y="9"/>
                </a:cubicBezTo>
                <a:cubicBezTo>
                  <a:pt x="7" y="13"/>
                  <a:pt x="5" y="17"/>
                  <a:pt x="3" y="23"/>
                </a:cubicBezTo>
                <a:cubicBezTo>
                  <a:pt x="1" y="28"/>
                  <a:pt x="0" y="34"/>
                  <a:pt x="0" y="40"/>
                </a:cubicBezTo>
                <a:cubicBezTo>
                  <a:pt x="0" y="43"/>
                  <a:pt x="0" y="47"/>
                  <a:pt x="1" y="51"/>
                </a:cubicBezTo>
                <a:cubicBezTo>
                  <a:pt x="1" y="55"/>
                  <a:pt x="1" y="59"/>
                  <a:pt x="2" y="62"/>
                </a:cubicBezTo>
                <a:cubicBezTo>
                  <a:pt x="3" y="68"/>
                  <a:pt x="7" y="72"/>
                  <a:pt x="11" y="77"/>
                </a:cubicBezTo>
                <a:cubicBezTo>
                  <a:pt x="16" y="82"/>
                  <a:pt x="24" y="84"/>
                  <a:pt x="31" y="83"/>
                </a:cubicBezTo>
                <a:cubicBezTo>
                  <a:pt x="39" y="82"/>
                  <a:pt x="45" y="78"/>
                  <a:pt x="49" y="72"/>
                </a:cubicBezTo>
                <a:cubicBezTo>
                  <a:pt x="52" y="67"/>
                  <a:pt x="54" y="61"/>
                  <a:pt x="54" y="55"/>
                </a:cubicBezTo>
                <a:cubicBezTo>
                  <a:pt x="54" y="53"/>
                  <a:pt x="54" y="51"/>
                  <a:pt x="54" y="49"/>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01" name="Freeform 2540"/>
          <p:cNvSpPr>
            <a:spLocks/>
          </p:cNvSpPr>
          <p:nvPr userDrawn="1"/>
        </p:nvSpPr>
        <p:spPr bwMode="auto">
          <a:xfrm>
            <a:off x="4481915" y="4742783"/>
            <a:ext cx="32163" cy="50542"/>
          </a:xfrm>
          <a:custGeom>
            <a:avLst/>
            <a:gdLst>
              <a:gd name="T0" fmla="*/ 53 w 54"/>
              <a:gd name="T1" fmla="*/ 49 h 84"/>
              <a:gd name="T2" fmla="*/ 53 w 54"/>
              <a:gd name="T3" fmla="*/ 37 h 84"/>
              <a:gd name="T4" fmla="*/ 47 w 54"/>
              <a:gd name="T5" fmla="*/ 15 h 84"/>
              <a:gd name="T6" fmla="*/ 41 w 54"/>
              <a:gd name="T7" fmla="*/ 7 h 84"/>
              <a:gd name="T8" fmla="*/ 27 w 54"/>
              <a:gd name="T9" fmla="*/ 1 h 84"/>
              <a:gd name="T10" fmla="*/ 10 w 54"/>
              <a:gd name="T11" fmla="*/ 9 h 84"/>
              <a:gd name="T12" fmla="*/ 3 w 54"/>
              <a:gd name="T13" fmla="*/ 23 h 84"/>
              <a:gd name="T14" fmla="*/ 0 w 54"/>
              <a:gd name="T15" fmla="*/ 40 h 84"/>
              <a:gd name="T16" fmla="*/ 0 w 54"/>
              <a:gd name="T17" fmla="*/ 51 h 84"/>
              <a:gd name="T18" fmla="*/ 2 w 54"/>
              <a:gd name="T19" fmla="*/ 63 h 84"/>
              <a:gd name="T20" fmla="*/ 11 w 54"/>
              <a:gd name="T21" fmla="*/ 77 h 84"/>
              <a:gd name="T22" fmla="*/ 31 w 54"/>
              <a:gd name="T23" fmla="*/ 83 h 84"/>
              <a:gd name="T24" fmla="*/ 49 w 54"/>
              <a:gd name="T25" fmla="*/ 72 h 84"/>
              <a:gd name="T26" fmla="*/ 54 w 54"/>
              <a:gd name="T27" fmla="*/ 55 h 84"/>
              <a:gd name="T28" fmla="*/ 53 w 54"/>
              <a:gd name="T29"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84">
                <a:moveTo>
                  <a:pt x="53" y="49"/>
                </a:moveTo>
                <a:cubicBezTo>
                  <a:pt x="53" y="45"/>
                  <a:pt x="53" y="41"/>
                  <a:pt x="53" y="37"/>
                </a:cubicBezTo>
                <a:cubicBezTo>
                  <a:pt x="52" y="30"/>
                  <a:pt x="50" y="21"/>
                  <a:pt x="47" y="15"/>
                </a:cubicBezTo>
                <a:cubicBezTo>
                  <a:pt x="45" y="12"/>
                  <a:pt x="43" y="10"/>
                  <a:pt x="41" y="7"/>
                </a:cubicBezTo>
                <a:cubicBezTo>
                  <a:pt x="37" y="3"/>
                  <a:pt x="32" y="1"/>
                  <a:pt x="27" y="1"/>
                </a:cubicBezTo>
                <a:cubicBezTo>
                  <a:pt x="19" y="0"/>
                  <a:pt x="15" y="5"/>
                  <a:pt x="10" y="9"/>
                </a:cubicBezTo>
                <a:cubicBezTo>
                  <a:pt x="7" y="13"/>
                  <a:pt x="4" y="17"/>
                  <a:pt x="3" y="23"/>
                </a:cubicBezTo>
                <a:cubicBezTo>
                  <a:pt x="1" y="28"/>
                  <a:pt x="0" y="34"/>
                  <a:pt x="0" y="40"/>
                </a:cubicBezTo>
                <a:cubicBezTo>
                  <a:pt x="0" y="44"/>
                  <a:pt x="0" y="47"/>
                  <a:pt x="0" y="51"/>
                </a:cubicBezTo>
                <a:cubicBezTo>
                  <a:pt x="0" y="55"/>
                  <a:pt x="1" y="59"/>
                  <a:pt x="2" y="63"/>
                </a:cubicBezTo>
                <a:cubicBezTo>
                  <a:pt x="3" y="68"/>
                  <a:pt x="7" y="72"/>
                  <a:pt x="11" y="77"/>
                </a:cubicBezTo>
                <a:cubicBezTo>
                  <a:pt x="15" y="83"/>
                  <a:pt x="24" y="84"/>
                  <a:pt x="31" y="83"/>
                </a:cubicBezTo>
                <a:cubicBezTo>
                  <a:pt x="38" y="82"/>
                  <a:pt x="45" y="79"/>
                  <a:pt x="49" y="72"/>
                </a:cubicBezTo>
                <a:cubicBezTo>
                  <a:pt x="52" y="67"/>
                  <a:pt x="54" y="62"/>
                  <a:pt x="54" y="55"/>
                </a:cubicBezTo>
                <a:cubicBezTo>
                  <a:pt x="54" y="53"/>
                  <a:pt x="54" y="51"/>
                  <a:pt x="53" y="49"/>
                </a:cubicBezTo>
                <a:close/>
              </a:path>
            </a:pathLst>
          </a:custGeom>
          <a:solidFill>
            <a:srgbClr val="90D2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02" name="Freeform 2541"/>
          <p:cNvSpPr>
            <a:spLocks/>
          </p:cNvSpPr>
          <p:nvPr userDrawn="1"/>
        </p:nvSpPr>
        <p:spPr bwMode="auto">
          <a:xfrm>
            <a:off x="4373175" y="4738189"/>
            <a:ext cx="32163" cy="49010"/>
          </a:xfrm>
          <a:custGeom>
            <a:avLst/>
            <a:gdLst>
              <a:gd name="T0" fmla="*/ 53 w 54"/>
              <a:gd name="T1" fmla="*/ 48 h 84"/>
              <a:gd name="T2" fmla="*/ 52 w 54"/>
              <a:gd name="T3" fmla="*/ 36 h 84"/>
              <a:gd name="T4" fmla="*/ 47 w 54"/>
              <a:gd name="T5" fmla="*/ 14 h 84"/>
              <a:gd name="T6" fmla="*/ 41 w 54"/>
              <a:gd name="T7" fmla="*/ 7 h 84"/>
              <a:gd name="T8" fmla="*/ 27 w 54"/>
              <a:gd name="T9" fmla="*/ 0 h 84"/>
              <a:gd name="T10" fmla="*/ 10 w 54"/>
              <a:gd name="T11" fmla="*/ 9 h 84"/>
              <a:gd name="T12" fmla="*/ 2 w 54"/>
              <a:gd name="T13" fmla="*/ 22 h 84"/>
              <a:gd name="T14" fmla="*/ 0 w 54"/>
              <a:gd name="T15" fmla="*/ 39 h 84"/>
              <a:gd name="T16" fmla="*/ 0 w 54"/>
              <a:gd name="T17" fmla="*/ 51 h 84"/>
              <a:gd name="T18" fmla="*/ 1 w 54"/>
              <a:gd name="T19" fmla="*/ 62 h 84"/>
              <a:gd name="T20" fmla="*/ 10 w 54"/>
              <a:gd name="T21" fmla="*/ 76 h 84"/>
              <a:gd name="T22" fmla="*/ 31 w 54"/>
              <a:gd name="T23" fmla="*/ 83 h 84"/>
              <a:gd name="T24" fmla="*/ 48 w 54"/>
              <a:gd name="T25" fmla="*/ 71 h 84"/>
              <a:gd name="T26" fmla="*/ 54 w 54"/>
              <a:gd name="T27" fmla="*/ 55 h 84"/>
              <a:gd name="T28" fmla="*/ 53 w 54"/>
              <a:gd name="T29"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84">
                <a:moveTo>
                  <a:pt x="53" y="48"/>
                </a:moveTo>
                <a:cubicBezTo>
                  <a:pt x="53" y="44"/>
                  <a:pt x="53" y="40"/>
                  <a:pt x="52" y="36"/>
                </a:cubicBezTo>
                <a:cubicBezTo>
                  <a:pt x="52" y="29"/>
                  <a:pt x="50" y="20"/>
                  <a:pt x="47" y="14"/>
                </a:cubicBezTo>
                <a:cubicBezTo>
                  <a:pt x="45" y="12"/>
                  <a:pt x="43" y="9"/>
                  <a:pt x="41" y="7"/>
                </a:cubicBezTo>
                <a:cubicBezTo>
                  <a:pt x="37" y="2"/>
                  <a:pt x="32" y="0"/>
                  <a:pt x="27" y="0"/>
                </a:cubicBezTo>
                <a:cubicBezTo>
                  <a:pt x="18" y="0"/>
                  <a:pt x="14" y="4"/>
                  <a:pt x="10" y="9"/>
                </a:cubicBezTo>
                <a:cubicBezTo>
                  <a:pt x="6" y="13"/>
                  <a:pt x="4" y="17"/>
                  <a:pt x="2" y="22"/>
                </a:cubicBezTo>
                <a:cubicBezTo>
                  <a:pt x="1" y="27"/>
                  <a:pt x="0" y="33"/>
                  <a:pt x="0" y="39"/>
                </a:cubicBezTo>
                <a:cubicBezTo>
                  <a:pt x="0" y="43"/>
                  <a:pt x="0" y="47"/>
                  <a:pt x="0" y="51"/>
                </a:cubicBezTo>
                <a:cubicBezTo>
                  <a:pt x="0" y="54"/>
                  <a:pt x="0" y="58"/>
                  <a:pt x="1" y="62"/>
                </a:cubicBezTo>
                <a:cubicBezTo>
                  <a:pt x="3" y="68"/>
                  <a:pt x="7" y="72"/>
                  <a:pt x="10" y="76"/>
                </a:cubicBezTo>
                <a:cubicBezTo>
                  <a:pt x="15" y="82"/>
                  <a:pt x="24" y="84"/>
                  <a:pt x="31" y="83"/>
                </a:cubicBezTo>
                <a:cubicBezTo>
                  <a:pt x="38" y="82"/>
                  <a:pt x="45" y="78"/>
                  <a:pt x="48" y="71"/>
                </a:cubicBezTo>
                <a:cubicBezTo>
                  <a:pt x="51" y="66"/>
                  <a:pt x="54" y="61"/>
                  <a:pt x="54" y="55"/>
                </a:cubicBezTo>
                <a:cubicBezTo>
                  <a:pt x="54" y="53"/>
                  <a:pt x="53" y="51"/>
                  <a:pt x="53" y="48"/>
                </a:cubicBezTo>
                <a:close/>
              </a:path>
            </a:pathLst>
          </a:custGeom>
          <a:solidFill>
            <a:srgbClr val="00A6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03" name="Freeform 2542"/>
          <p:cNvSpPr>
            <a:spLocks/>
          </p:cNvSpPr>
          <p:nvPr userDrawn="1"/>
        </p:nvSpPr>
        <p:spPr bwMode="auto">
          <a:xfrm>
            <a:off x="4386959" y="4856118"/>
            <a:ext cx="32163" cy="50542"/>
          </a:xfrm>
          <a:custGeom>
            <a:avLst/>
            <a:gdLst>
              <a:gd name="T0" fmla="*/ 54 w 54"/>
              <a:gd name="T1" fmla="*/ 49 h 84"/>
              <a:gd name="T2" fmla="*/ 53 w 54"/>
              <a:gd name="T3" fmla="*/ 36 h 84"/>
              <a:gd name="T4" fmla="*/ 47 w 54"/>
              <a:gd name="T5" fmla="*/ 14 h 84"/>
              <a:gd name="T6" fmla="*/ 41 w 54"/>
              <a:gd name="T7" fmla="*/ 7 h 84"/>
              <a:gd name="T8" fmla="*/ 27 w 54"/>
              <a:gd name="T9" fmla="*/ 0 h 84"/>
              <a:gd name="T10" fmla="*/ 10 w 54"/>
              <a:gd name="T11" fmla="*/ 9 h 84"/>
              <a:gd name="T12" fmla="*/ 3 w 54"/>
              <a:gd name="T13" fmla="*/ 22 h 84"/>
              <a:gd name="T14" fmla="*/ 0 w 54"/>
              <a:gd name="T15" fmla="*/ 39 h 84"/>
              <a:gd name="T16" fmla="*/ 0 w 54"/>
              <a:gd name="T17" fmla="*/ 51 h 84"/>
              <a:gd name="T18" fmla="*/ 2 w 54"/>
              <a:gd name="T19" fmla="*/ 62 h 84"/>
              <a:gd name="T20" fmla="*/ 11 w 54"/>
              <a:gd name="T21" fmla="*/ 76 h 84"/>
              <a:gd name="T22" fmla="*/ 31 w 54"/>
              <a:gd name="T23" fmla="*/ 83 h 84"/>
              <a:gd name="T24" fmla="*/ 49 w 54"/>
              <a:gd name="T25" fmla="*/ 71 h 84"/>
              <a:gd name="T26" fmla="*/ 54 w 54"/>
              <a:gd name="T27" fmla="*/ 55 h 84"/>
              <a:gd name="T28" fmla="*/ 54 w 54"/>
              <a:gd name="T29"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84">
                <a:moveTo>
                  <a:pt x="54" y="49"/>
                </a:moveTo>
                <a:cubicBezTo>
                  <a:pt x="53" y="44"/>
                  <a:pt x="53" y="40"/>
                  <a:pt x="53" y="36"/>
                </a:cubicBezTo>
                <a:cubicBezTo>
                  <a:pt x="52" y="30"/>
                  <a:pt x="51" y="21"/>
                  <a:pt x="47" y="14"/>
                </a:cubicBezTo>
                <a:cubicBezTo>
                  <a:pt x="45" y="12"/>
                  <a:pt x="43" y="9"/>
                  <a:pt x="41" y="7"/>
                </a:cubicBezTo>
                <a:cubicBezTo>
                  <a:pt x="37" y="2"/>
                  <a:pt x="32" y="0"/>
                  <a:pt x="27" y="0"/>
                </a:cubicBezTo>
                <a:cubicBezTo>
                  <a:pt x="19" y="0"/>
                  <a:pt x="15" y="4"/>
                  <a:pt x="10" y="9"/>
                </a:cubicBezTo>
                <a:cubicBezTo>
                  <a:pt x="7" y="13"/>
                  <a:pt x="4" y="17"/>
                  <a:pt x="3" y="22"/>
                </a:cubicBezTo>
                <a:cubicBezTo>
                  <a:pt x="1" y="28"/>
                  <a:pt x="0" y="33"/>
                  <a:pt x="0" y="39"/>
                </a:cubicBezTo>
                <a:cubicBezTo>
                  <a:pt x="0" y="43"/>
                  <a:pt x="0" y="47"/>
                  <a:pt x="0" y="51"/>
                </a:cubicBezTo>
                <a:cubicBezTo>
                  <a:pt x="0" y="54"/>
                  <a:pt x="1" y="58"/>
                  <a:pt x="2" y="62"/>
                </a:cubicBezTo>
                <a:cubicBezTo>
                  <a:pt x="3" y="68"/>
                  <a:pt x="7" y="72"/>
                  <a:pt x="11" y="76"/>
                </a:cubicBezTo>
                <a:cubicBezTo>
                  <a:pt x="16" y="82"/>
                  <a:pt x="24" y="84"/>
                  <a:pt x="31" y="83"/>
                </a:cubicBezTo>
                <a:cubicBezTo>
                  <a:pt x="38" y="82"/>
                  <a:pt x="45" y="78"/>
                  <a:pt x="49" y="71"/>
                </a:cubicBezTo>
                <a:cubicBezTo>
                  <a:pt x="52" y="66"/>
                  <a:pt x="54" y="61"/>
                  <a:pt x="54" y="55"/>
                </a:cubicBezTo>
                <a:cubicBezTo>
                  <a:pt x="54" y="53"/>
                  <a:pt x="54" y="51"/>
                  <a:pt x="54" y="49"/>
                </a:cubicBezTo>
                <a:close/>
              </a:path>
            </a:pathLst>
          </a:custGeom>
          <a:solidFill>
            <a:srgbClr val="00A6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04" name="Freeform 2543"/>
          <p:cNvSpPr>
            <a:spLocks/>
          </p:cNvSpPr>
          <p:nvPr userDrawn="1"/>
        </p:nvSpPr>
        <p:spPr bwMode="auto">
          <a:xfrm>
            <a:off x="4226146" y="4791793"/>
            <a:ext cx="32163" cy="49010"/>
          </a:xfrm>
          <a:custGeom>
            <a:avLst/>
            <a:gdLst>
              <a:gd name="T0" fmla="*/ 53 w 54"/>
              <a:gd name="T1" fmla="*/ 49 h 84"/>
              <a:gd name="T2" fmla="*/ 53 w 54"/>
              <a:gd name="T3" fmla="*/ 37 h 84"/>
              <a:gd name="T4" fmla="*/ 47 w 54"/>
              <a:gd name="T5" fmla="*/ 15 h 84"/>
              <a:gd name="T6" fmla="*/ 41 w 54"/>
              <a:gd name="T7" fmla="*/ 7 h 84"/>
              <a:gd name="T8" fmla="*/ 27 w 54"/>
              <a:gd name="T9" fmla="*/ 0 h 84"/>
              <a:gd name="T10" fmla="*/ 10 w 54"/>
              <a:gd name="T11" fmla="*/ 9 h 84"/>
              <a:gd name="T12" fmla="*/ 3 w 54"/>
              <a:gd name="T13" fmla="*/ 22 h 84"/>
              <a:gd name="T14" fmla="*/ 0 w 54"/>
              <a:gd name="T15" fmla="*/ 39 h 84"/>
              <a:gd name="T16" fmla="*/ 0 w 54"/>
              <a:gd name="T17" fmla="*/ 51 h 84"/>
              <a:gd name="T18" fmla="*/ 1 w 54"/>
              <a:gd name="T19" fmla="*/ 62 h 84"/>
              <a:gd name="T20" fmla="*/ 10 w 54"/>
              <a:gd name="T21" fmla="*/ 76 h 84"/>
              <a:gd name="T22" fmla="*/ 31 w 54"/>
              <a:gd name="T23" fmla="*/ 83 h 84"/>
              <a:gd name="T24" fmla="*/ 49 w 54"/>
              <a:gd name="T25" fmla="*/ 71 h 84"/>
              <a:gd name="T26" fmla="*/ 54 w 54"/>
              <a:gd name="T27" fmla="*/ 55 h 84"/>
              <a:gd name="T28" fmla="*/ 53 w 54"/>
              <a:gd name="T29"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84">
                <a:moveTo>
                  <a:pt x="53" y="49"/>
                </a:moveTo>
                <a:cubicBezTo>
                  <a:pt x="53" y="45"/>
                  <a:pt x="53" y="41"/>
                  <a:pt x="53" y="37"/>
                </a:cubicBezTo>
                <a:cubicBezTo>
                  <a:pt x="52" y="30"/>
                  <a:pt x="50" y="21"/>
                  <a:pt x="47" y="15"/>
                </a:cubicBezTo>
                <a:cubicBezTo>
                  <a:pt x="45" y="12"/>
                  <a:pt x="43" y="9"/>
                  <a:pt x="41" y="7"/>
                </a:cubicBezTo>
                <a:cubicBezTo>
                  <a:pt x="37" y="3"/>
                  <a:pt x="32" y="1"/>
                  <a:pt x="27" y="0"/>
                </a:cubicBezTo>
                <a:cubicBezTo>
                  <a:pt x="19" y="0"/>
                  <a:pt x="14" y="4"/>
                  <a:pt x="10" y="9"/>
                </a:cubicBezTo>
                <a:cubicBezTo>
                  <a:pt x="7" y="13"/>
                  <a:pt x="4" y="17"/>
                  <a:pt x="3" y="22"/>
                </a:cubicBezTo>
                <a:cubicBezTo>
                  <a:pt x="1" y="28"/>
                  <a:pt x="0" y="33"/>
                  <a:pt x="0" y="39"/>
                </a:cubicBezTo>
                <a:cubicBezTo>
                  <a:pt x="0" y="43"/>
                  <a:pt x="0" y="47"/>
                  <a:pt x="0" y="51"/>
                </a:cubicBezTo>
                <a:cubicBezTo>
                  <a:pt x="0" y="55"/>
                  <a:pt x="0" y="58"/>
                  <a:pt x="1" y="62"/>
                </a:cubicBezTo>
                <a:cubicBezTo>
                  <a:pt x="3" y="68"/>
                  <a:pt x="7" y="72"/>
                  <a:pt x="10" y="76"/>
                </a:cubicBezTo>
                <a:cubicBezTo>
                  <a:pt x="15" y="82"/>
                  <a:pt x="24" y="84"/>
                  <a:pt x="31" y="83"/>
                </a:cubicBezTo>
                <a:cubicBezTo>
                  <a:pt x="38" y="82"/>
                  <a:pt x="45" y="78"/>
                  <a:pt x="49" y="71"/>
                </a:cubicBezTo>
                <a:cubicBezTo>
                  <a:pt x="51" y="66"/>
                  <a:pt x="54" y="61"/>
                  <a:pt x="54" y="55"/>
                </a:cubicBezTo>
                <a:cubicBezTo>
                  <a:pt x="54" y="53"/>
                  <a:pt x="54" y="51"/>
                  <a:pt x="53" y="49"/>
                </a:cubicBezTo>
                <a:close/>
              </a:path>
            </a:pathLst>
          </a:custGeom>
          <a:solidFill>
            <a:srgbClr val="00A6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05" name="Freeform 2544"/>
          <p:cNvSpPr>
            <a:spLocks/>
          </p:cNvSpPr>
          <p:nvPr userDrawn="1"/>
        </p:nvSpPr>
        <p:spPr bwMode="auto">
          <a:xfrm>
            <a:off x="4285877" y="4859181"/>
            <a:ext cx="32163" cy="49010"/>
          </a:xfrm>
          <a:custGeom>
            <a:avLst/>
            <a:gdLst>
              <a:gd name="T0" fmla="*/ 53 w 54"/>
              <a:gd name="T1" fmla="*/ 48 h 84"/>
              <a:gd name="T2" fmla="*/ 53 w 54"/>
              <a:gd name="T3" fmla="*/ 36 h 84"/>
              <a:gd name="T4" fmla="*/ 47 w 54"/>
              <a:gd name="T5" fmla="*/ 14 h 84"/>
              <a:gd name="T6" fmla="*/ 41 w 54"/>
              <a:gd name="T7" fmla="*/ 7 h 84"/>
              <a:gd name="T8" fmla="*/ 27 w 54"/>
              <a:gd name="T9" fmla="*/ 0 h 84"/>
              <a:gd name="T10" fmla="*/ 10 w 54"/>
              <a:gd name="T11" fmla="*/ 9 h 84"/>
              <a:gd name="T12" fmla="*/ 2 w 54"/>
              <a:gd name="T13" fmla="*/ 22 h 84"/>
              <a:gd name="T14" fmla="*/ 0 w 54"/>
              <a:gd name="T15" fmla="*/ 39 h 84"/>
              <a:gd name="T16" fmla="*/ 0 w 54"/>
              <a:gd name="T17" fmla="*/ 51 h 84"/>
              <a:gd name="T18" fmla="*/ 1 w 54"/>
              <a:gd name="T19" fmla="*/ 62 h 84"/>
              <a:gd name="T20" fmla="*/ 10 w 54"/>
              <a:gd name="T21" fmla="*/ 76 h 84"/>
              <a:gd name="T22" fmla="*/ 31 w 54"/>
              <a:gd name="T23" fmla="*/ 83 h 84"/>
              <a:gd name="T24" fmla="*/ 48 w 54"/>
              <a:gd name="T25" fmla="*/ 71 h 84"/>
              <a:gd name="T26" fmla="*/ 54 w 54"/>
              <a:gd name="T27" fmla="*/ 55 h 84"/>
              <a:gd name="T28" fmla="*/ 53 w 54"/>
              <a:gd name="T29"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84">
                <a:moveTo>
                  <a:pt x="53" y="48"/>
                </a:moveTo>
                <a:cubicBezTo>
                  <a:pt x="53" y="44"/>
                  <a:pt x="53" y="40"/>
                  <a:pt x="53" y="36"/>
                </a:cubicBezTo>
                <a:cubicBezTo>
                  <a:pt x="52" y="29"/>
                  <a:pt x="50" y="20"/>
                  <a:pt x="47" y="14"/>
                </a:cubicBezTo>
                <a:cubicBezTo>
                  <a:pt x="45" y="12"/>
                  <a:pt x="43" y="9"/>
                  <a:pt x="41" y="7"/>
                </a:cubicBezTo>
                <a:cubicBezTo>
                  <a:pt x="37" y="2"/>
                  <a:pt x="32" y="0"/>
                  <a:pt x="27" y="0"/>
                </a:cubicBezTo>
                <a:cubicBezTo>
                  <a:pt x="18" y="0"/>
                  <a:pt x="14" y="4"/>
                  <a:pt x="10" y="9"/>
                </a:cubicBezTo>
                <a:cubicBezTo>
                  <a:pt x="6" y="13"/>
                  <a:pt x="4" y="17"/>
                  <a:pt x="2" y="22"/>
                </a:cubicBezTo>
                <a:cubicBezTo>
                  <a:pt x="1" y="28"/>
                  <a:pt x="0" y="33"/>
                  <a:pt x="0" y="39"/>
                </a:cubicBezTo>
                <a:cubicBezTo>
                  <a:pt x="0" y="43"/>
                  <a:pt x="0" y="47"/>
                  <a:pt x="0" y="51"/>
                </a:cubicBezTo>
                <a:cubicBezTo>
                  <a:pt x="0" y="54"/>
                  <a:pt x="0" y="58"/>
                  <a:pt x="1" y="62"/>
                </a:cubicBezTo>
                <a:cubicBezTo>
                  <a:pt x="3" y="68"/>
                  <a:pt x="7" y="72"/>
                  <a:pt x="10" y="76"/>
                </a:cubicBezTo>
                <a:cubicBezTo>
                  <a:pt x="15" y="82"/>
                  <a:pt x="24" y="84"/>
                  <a:pt x="31" y="83"/>
                </a:cubicBezTo>
                <a:cubicBezTo>
                  <a:pt x="38" y="82"/>
                  <a:pt x="45" y="78"/>
                  <a:pt x="48" y="71"/>
                </a:cubicBezTo>
                <a:cubicBezTo>
                  <a:pt x="51" y="66"/>
                  <a:pt x="54" y="61"/>
                  <a:pt x="54" y="55"/>
                </a:cubicBezTo>
                <a:cubicBezTo>
                  <a:pt x="54" y="53"/>
                  <a:pt x="54" y="51"/>
                  <a:pt x="53" y="48"/>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06" name="Freeform 2545"/>
          <p:cNvSpPr>
            <a:spLocks/>
          </p:cNvSpPr>
          <p:nvPr userDrawn="1"/>
        </p:nvSpPr>
        <p:spPr bwMode="auto">
          <a:xfrm>
            <a:off x="4275156" y="4745846"/>
            <a:ext cx="27568" cy="49010"/>
          </a:xfrm>
          <a:custGeom>
            <a:avLst/>
            <a:gdLst>
              <a:gd name="T0" fmla="*/ 48 w 48"/>
              <a:gd name="T1" fmla="*/ 43 h 83"/>
              <a:gd name="T2" fmla="*/ 45 w 48"/>
              <a:gd name="T3" fmla="*/ 24 h 83"/>
              <a:gd name="T4" fmla="*/ 42 w 48"/>
              <a:gd name="T5" fmla="*/ 14 h 83"/>
              <a:gd name="T6" fmla="*/ 36 w 48"/>
              <a:gd name="T7" fmla="*/ 6 h 83"/>
              <a:gd name="T8" fmla="*/ 21 w 48"/>
              <a:gd name="T9" fmla="*/ 1 h 83"/>
              <a:gd name="T10" fmla="*/ 7 w 48"/>
              <a:gd name="T11" fmla="*/ 10 h 83"/>
              <a:gd name="T12" fmla="*/ 4 w 48"/>
              <a:gd name="T13" fmla="*/ 14 h 83"/>
              <a:gd name="T14" fmla="*/ 1 w 48"/>
              <a:gd name="T15" fmla="*/ 30 h 83"/>
              <a:gd name="T16" fmla="*/ 0 w 48"/>
              <a:gd name="T17" fmla="*/ 43 h 83"/>
              <a:gd name="T18" fmla="*/ 2 w 48"/>
              <a:gd name="T19" fmla="*/ 62 h 83"/>
              <a:gd name="T20" fmla="*/ 9 w 48"/>
              <a:gd name="T21" fmla="*/ 75 h 83"/>
              <a:gd name="T22" fmla="*/ 27 w 48"/>
              <a:gd name="T23" fmla="*/ 82 h 83"/>
              <a:gd name="T24" fmla="*/ 43 w 48"/>
              <a:gd name="T25" fmla="*/ 71 h 83"/>
              <a:gd name="T26" fmla="*/ 46 w 48"/>
              <a:gd name="T27" fmla="*/ 61 h 83"/>
              <a:gd name="T28" fmla="*/ 48 w 48"/>
              <a:gd name="T29" fmla="*/ 4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83">
                <a:moveTo>
                  <a:pt x="48" y="43"/>
                </a:moveTo>
                <a:cubicBezTo>
                  <a:pt x="47" y="37"/>
                  <a:pt x="46" y="31"/>
                  <a:pt x="45" y="24"/>
                </a:cubicBezTo>
                <a:cubicBezTo>
                  <a:pt x="45" y="21"/>
                  <a:pt x="44" y="18"/>
                  <a:pt x="42" y="14"/>
                </a:cubicBezTo>
                <a:cubicBezTo>
                  <a:pt x="41" y="11"/>
                  <a:pt x="38" y="8"/>
                  <a:pt x="36" y="6"/>
                </a:cubicBezTo>
                <a:cubicBezTo>
                  <a:pt x="33" y="1"/>
                  <a:pt x="26" y="0"/>
                  <a:pt x="21" y="1"/>
                </a:cubicBezTo>
                <a:cubicBezTo>
                  <a:pt x="15" y="2"/>
                  <a:pt x="10" y="5"/>
                  <a:pt x="7" y="10"/>
                </a:cubicBezTo>
                <a:cubicBezTo>
                  <a:pt x="6" y="11"/>
                  <a:pt x="5" y="13"/>
                  <a:pt x="4" y="14"/>
                </a:cubicBezTo>
                <a:cubicBezTo>
                  <a:pt x="1" y="19"/>
                  <a:pt x="1" y="25"/>
                  <a:pt x="1" y="30"/>
                </a:cubicBezTo>
                <a:cubicBezTo>
                  <a:pt x="0" y="34"/>
                  <a:pt x="0" y="39"/>
                  <a:pt x="0" y="43"/>
                </a:cubicBezTo>
                <a:cubicBezTo>
                  <a:pt x="0" y="49"/>
                  <a:pt x="0" y="56"/>
                  <a:pt x="2" y="62"/>
                </a:cubicBezTo>
                <a:cubicBezTo>
                  <a:pt x="4" y="66"/>
                  <a:pt x="6" y="71"/>
                  <a:pt x="9" y="75"/>
                </a:cubicBezTo>
                <a:cubicBezTo>
                  <a:pt x="14" y="80"/>
                  <a:pt x="21" y="83"/>
                  <a:pt x="27" y="82"/>
                </a:cubicBezTo>
                <a:cubicBezTo>
                  <a:pt x="34" y="81"/>
                  <a:pt x="39" y="77"/>
                  <a:pt x="43" y="71"/>
                </a:cubicBezTo>
                <a:cubicBezTo>
                  <a:pt x="45" y="68"/>
                  <a:pt x="46" y="65"/>
                  <a:pt x="46" y="61"/>
                </a:cubicBezTo>
                <a:cubicBezTo>
                  <a:pt x="48" y="55"/>
                  <a:pt x="48" y="49"/>
                  <a:pt x="48" y="43"/>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07" name="Freeform 2546"/>
          <p:cNvSpPr>
            <a:spLocks/>
          </p:cNvSpPr>
          <p:nvPr userDrawn="1"/>
        </p:nvSpPr>
        <p:spPr bwMode="auto">
          <a:xfrm>
            <a:off x="4123533" y="4615665"/>
            <a:ext cx="427303" cy="122524"/>
          </a:xfrm>
          <a:custGeom>
            <a:avLst/>
            <a:gdLst>
              <a:gd name="T0" fmla="*/ 716 w 718"/>
              <a:gd name="T1" fmla="*/ 63 h 206"/>
              <a:gd name="T2" fmla="*/ 596 w 718"/>
              <a:gd name="T3" fmla="*/ 46 h 206"/>
              <a:gd name="T4" fmla="*/ 432 w 718"/>
              <a:gd name="T5" fmla="*/ 47 h 206"/>
              <a:gd name="T6" fmla="*/ 199 w 718"/>
              <a:gd name="T7" fmla="*/ 26 h 206"/>
              <a:gd name="T8" fmla="*/ 9 w 718"/>
              <a:gd name="T9" fmla="*/ 0 h 206"/>
              <a:gd name="T10" fmla="*/ 24 w 718"/>
              <a:gd name="T11" fmla="*/ 79 h 206"/>
              <a:gd name="T12" fmla="*/ 100 w 718"/>
              <a:gd name="T13" fmla="*/ 120 h 206"/>
              <a:gd name="T14" fmla="*/ 146 w 718"/>
              <a:gd name="T15" fmla="*/ 113 h 206"/>
              <a:gd name="T16" fmla="*/ 285 w 718"/>
              <a:gd name="T17" fmla="*/ 202 h 206"/>
              <a:gd name="T18" fmla="*/ 383 w 718"/>
              <a:gd name="T19" fmla="*/ 177 h 206"/>
              <a:gd name="T20" fmla="*/ 414 w 718"/>
              <a:gd name="T21" fmla="*/ 147 h 206"/>
              <a:gd name="T22" fmla="*/ 416 w 718"/>
              <a:gd name="T23" fmla="*/ 149 h 206"/>
              <a:gd name="T24" fmla="*/ 475 w 718"/>
              <a:gd name="T25" fmla="*/ 178 h 206"/>
              <a:gd name="T26" fmla="*/ 541 w 718"/>
              <a:gd name="T27" fmla="*/ 168 h 206"/>
              <a:gd name="T28" fmla="*/ 567 w 718"/>
              <a:gd name="T29" fmla="*/ 148 h 206"/>
              <a:gd name="T30" fmla="*/ 605 w 718"/>
              <a:gd name="T31" fmla="*/ 152 h 206"/>
              <a:gd name="T32" fmla="*/ 686 w 718"/>
              <a:gd name="T33" fmla="*/ 128 h 206"/>
              <a:gd name="T34" fmla="*/ 716 w 718"/>
              <a:gd name="T35" fmla="*/ 6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8" h="206">
                <a:moveTo>
                  <a:pt x="716" y="63"/>
                </a:moveTo>
                <a:cubicBezTo>
                  <a:pt x="677" y="89"/>
                  <a:pt x="633" y="95"/>
                  <a:pt x="596" y="46"/>
                </a:cubicBezTo>
                <a:cubicBezTo>
                  <a:pt x="551" y="113"/>
                  <a:pt x="478" y="105"/>
                  <a:pt x="432" y="47"/>
                </a:cubicBezTo>
                <a:cubicBezTo>
                  <a:pt x="356" y="125"/>
                  <a:pt x="249" y="139"/>
                  <a:pt x="199" y="26"/>
                </a:cubicBezTo>
                <a:cubicBezTo>
                  <a:pt x="157" y="59"/>
                  <a:pt x="44" y="46"/>
                  <a:pt x="9" y="0"/>
                </a:cubicBezTo>
                <a:cubicBezTo>
                  <a:pt x="0" y="26"/>
                  <a:pt x="7" y="57"/>
                  <a:pt x="24" y="79"/>
                </a:cubicBezTo>
                <a:cubicBezTo>
                  <a:pt x="42" y="103"/>
                  <a:pt x="71" y="118"/>
                  <a:pt x="100" y="120"/>
                </a:cubicBezTo>
                <a:cubicBezTo>
                  <a:pt x="115" y="121"/>
                  <a:pt x="132" y="119"/>
                  <a:pt x="146" y="113"/>
                </a:cubicBezTo>
                <a:cubicBezTo>
                  <a:pt x="175" y="162"/>
                  <a:pt x="228" y="197"/>
                  <a:pt x="285" y="202"/>
                </a:cubicBezTo>
                <a:cubicBezTo>
                  <a:pt x="320" y="206"/>
                  <a:pt x="354" y="197"/>
                  <a:pt x="383" y="177"/>
                </a:cubicBezTo>
                <a:cubicBezTo>
                  <a:pt x="395" y="169"/>
                  <a:pt x="405" y="158"/>
                  <a:pt x="414" y="147"/>
                </a:cubicBezTo>
                <a:cubicBezTo>
                  <a:pt x="415" y="147"/>
                  <a:pt x="416" y="148"/>
                  <a:pt x="416" y="149"/>
                </a:cubicBezTo>
                <a:cubicBezTo>
                  <a:pt x="433" y="164"/>
                  <a:pt x="454" y="174"/>
                  <a:pt x="475" y="178"/>
                </a:cubicBezTo>
                <a:cubicBezTo>
                  <a:pt x="497" y="182"/>
                  <a:pt x="522" y="178"/>
                  <a:pt x="541" y="168"/>
                </a:cubicBezTo>
                <a:cubicBezTo>
                  <a:pt x="550" y="163"/>
                  <a:pt x="559" y="156"/>
                  <a:pt x="567" y="148"/>
                </a:cubicBezTo>
                <a:cubicBezTo>
                  <a:pt x="579" y="151"/>
                  <a:pt x="592" y="152"/>
                  <a:pt x="605" y="152"/>
                </a:cubicBezTo>
                <a:cubicBezTo>
                  <a:pt x="634" y="152"/>
                  <a:pt x="664" y="148"/>
                  <a:pt x="686" y="128"/>
                </a:cubicBezTo>
                <a:cubicBezTo>
                  <a:pt x="705" y="112"/>
                  <a:pt x="718" y="88"/>
                  <a:pt x="716" y="63"/>
                </a:cubicBezTo>
                <a:close/>
              </a:path>
            </a:pathLst>
          </a:custGeom>
          <a:solidFill>
            <a:srgbClr val="00A6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08" name="Freeform 2547"/>
          <p:cNvSpPr>
            <a:spLocks/>
          </p:cNvSpPr>
          <p:nvPr userDrawn="1"/>
        </p:nvSpPr>
        <p:spPr bwMode="auto">
          <a:xfrm>
            <a:off x="4290472" y="4505393"/>
            <a:ext cx="133245" cy="50542"/>
          </a:xfrm>
          <a:custGeom>
            <a:avLst/>
            <a:gdLst>
              <a:gd name="T0" fmla="*/ 198 w 225"/>
              <a:gd name="T1" fmla="*/ 26 h 85"/>
              <a:gd name="T2" fmla="*/ 152 w 225"/>
              <a:gd name="T3" fmla="*/ 19 h 85"/>
              <a:gd name="T4" fmla="*/ 142 w 225"/>
              <a:gd name="T5" fmla="*/ 11 h 85"/>
              <a:gd name="T6" fmla="*/ 117 w 225"/>
              <a:gd name="T7" fmla="*/ 3 h 85"/>
              <a:gd name="T8" fmla="*/ 64 w 225"/>
              <a:gd name="T9" fmla="*/ 5 h 85"/>
              <a:gd name="T10" fmla="*/ 19 w 225"/>
              <a:gd name="T11" fmla="*/ 30 h 85"/>
              <a:gd name="T12" fmla="*/ 2 w 225"/>
              <a:gd name="T13" fmla="*/ 53 h 85"/>
              <a:gd name="T14" fmla="*/ 1 w 225"/>
              <a:gd name="T15" fmla="*/ 68 h 85"/>
              <a:gd name="T16" fmla="*/ 4 w 225"/>
              <a:gd name="T17" fmla="*/ 73 h 85"/>
              <a:gd name="T18" fmla="*/ 10 w 225"/>
              <a:gd name="T19" fmla="*/ 78 h 85"/>
              <a:gd name="T20" fmla="*/ 13 w 225"/>
              <a:gd name="T21" fmla="*/ 78 h 85"/>
              <a:gd name="T22" fmla="*/ 31 w 225"/>
              <a:gd name="T23" fmla="*/ 73 h 85"/>
              <a:gd name="T24" fmla="*/ 41 w 225"/>
              <a:gd name="T25" fmla="*/ 65 h 85"/>
              <a:gd name="T26" fmla="*/ 43 w 225"/>
              <a:gd name="T27" fmla="*/ 64 h 85"/>
              <a:gd name="T28" fmla="*/ 45 w 225"/>
              <a:gd name="T29" fmla="*/ 62 h 85"/>
              <a:gd name="T30" fmla="*/ 61 w 225"/>
              <a:gd name="T31" fmla="*/ 54 h 85"/>
              <a:gd name="T32" fmla="*/ 61 w 225"/>
              <a:gd name="T33" fmla="*/ 53 h 85"/>
              <a:gd name="T34" fmla="*/ 65 w 225"/>
              <a:gd name="T35" fmla="*/ 52 h 85"/>
              <a:gd name="T36" fmla="*/ 74 w 225"/>
              <a:gd name="T37" fmla="*/ 49 h 85"/>
              <a:gd name="T38" fmla="*/ 82 w 225"/>
              <a:gd name="T39" fmla="*/ 47 h 85"/>
              <a:gd name="T40" fmla="*/ 85 w 225"/>
              <a:gd name="T41" fmla="*/ 47 h 85"/>
              <a:gd name="T42" fmla="*/ 86 w 225"/>
              <a:gd name="T43" fmla="*/ 47 h 85"/>
              <a:gd name="T44" fmla="*/ 100 w 225"/>
              <a:gd name="T45" fmla="*/ 47 h 85"/>
              <a:gd name="T46" fmla="*/ 92 w 225"/>
              <a:gd name="T47" fmla="*/ 64 h 85"/>
              <a:gd name="T48" fmla="*/ 105 w 225"/>
              <a:gd name="T49" fmla="*/ 85 h 85"/>
              <a:gd name="T50" fmla="*/ 107 w 225"/>
              <a:gd name="T51" fmla="*/ 85 h 85"/>
              <a:gd name="T52" fmla="*/ 112 w 225"/>
              <a:gd name="T53" fmla="*/ 85 h 85"/>
              <a:gd name="T54" fmla="*/ 118 w 225"/>
              <a:gd name="T55" fmla="*/ 81 h 85"/>
              <a:gd name="T56" fmla="*/ 120 w 225"/>
              <a:gd name="T57" fmla="*/ 80 h 85"/>
              <a:gd name="T58" fmla="*/ 133 w 225"/>
              <a:gd name="T59" fmla="*/ 69 h 85"/>
              <a:gd name="T60" fmla="*/ 135 w 225"/>
              <a:gd name="T61" fmla="*/ 67 h 85"/>
              <a:gd name="T62" fmla="*/ 135 w 225"/>
              <a:gd name="T63" fmla="*/ 67 h 85"/>
              <a:gd name="T64" fmla="*/ 140 w 225"/>
              <a:gd name="T65" fmla="*/ 64 h 85"/>
              <a:gd name="T66" fmla="*/ 144 w 225"/>
              <a:gd name="T67" fmla="*/ 62 h 85"/>
              <a:gd name="T68" fmla="*/ 145 w 225"/>
              <a:gd name="T69" fmla="*/ 62 h 85"/>
              <a:gd name="T70" fmla="*/ 150 w 225"/>
              <a:gd name="T71" fmla="*/ 60 h 85"/>
              <a:gd name="T72" fmla="*/ 156 w 225"/>
              <a:gd name="T73" fmla="*/ 59 h 85"/>
              <a:gd name="T74" fmla="*/ 156 w 225"/>
              <a:gd name="T75" fmla="*/ 59 h 85"/>
              <a:gd name="T76" fmla="*/ 159 w 225"/>
              <a:gd name="T77" fmla="*/ 58 h 85"/>
              <a:gd name="T78" fmla="*/ 166 w 225"/>
              <a:gd name="T79" fmla="*/ 58 h 85"/>
              <a:gd name="T80" fmla="*/ 168 w 225"/>
              <a:gd name="T81" fmla="*/ 59 h 85"/>
              <a:gd name="T82" fmla="*/ 169 w 225"/>
              <a:gd name="T83" fmla="*/ 59 h 85"/>
              <a:gd name="T84" fmla="*/ 175 w 225"/>
              <a:gd name="T85" fmla="*/ 60 h 85"/>
              <a:gd name="T86" fmla="*/ 176 w 225"/>
              <a:gd name="T87" fmla="*/ 61 h 85"/>
              <a:gd name="T88" fmla="*/ 179 w 225"/>
              <a:gd name="T89" fmla="*/ 62 h 85"/>
              <a:gd name="T90" fmla="*/ 183 w 225"/>
              <a:gd name="T91" fmla="*/ 65 h 85"/>
              <a:gd name="T92" fmla="*/ 184 w 225"/>
              <a:gd name="T93" fmla="*/ 66 h 85"/>
              <a:gd name="T94" fmla="*/ 185 w 225"/>
              <a:gd name="T95" fmla="*/ 66 h 85"/>
              <a:gd name="T96" fmla="*/ 206 w 225"/>
              <a:gd name="T97" fmla="*/ 79 h 85"/>
              <a:gd name="T98" fmla="*/ 223 w 225"/>
              <a:gd name="T99" fmla="*/ 61 h 85"/>
              <a:gd name="T100" fmla="*/ 198 w 225"/>
              <a:gd name="T101" fmla="*/ 2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5" h="85">
                <a:moveTo>
                  <a:pt x="198" y="26"/>
                </a:moveTo>
                <a:cubicBezTo>
                  <a:pt x="184" y="18"/>
                  <a:pt x="168" y="16"/>
                  <a:pt x="152" y="19"/>
                </a:cubicBezTo>
                <a:cubicBezTo>
                  <a:pt x="149" y="15"/>
                  <a:pt x="146" y="13"/>
                  <a:pt x="142" y="11"/>
                </a:cubicBezTo>
                <a:cubicBezTo>
                  <a:pt x="134" y="7"/>
                  <a:pt x="126" y="4"/>
                  <a:pt x="117" y="3"/>
                </a:cubicBezTo>
                <a:cubicBezTo>
                  <a:pt x="99" y="0"/>
                  <a:pt x="81" y="0"/>
                  <a:pt x="64" y="5"/>
                </a:cubicBezTo>
                <a:cubicBezTo>
                  <a:pt x="47" y="10"/>
                  <a:pt x="32" y="18"/>
                  <a:pt x="19" y="30"/>
                </a:cubicBezTo>
                <a:cubicBezTo>
                  <a:pt x="12" y="36"/>
                  <a:pt x="5" y="44"/>
                  <a:pt x="2" y="53"/>
                </a:cubicBezTo>
                <a:cubicBezTo>
                  <a:pt x="1" y="57"/>
                  <a:pt x="0" y="63"/>
                  <a:pt x="1" y="68"/>
                </a:cubicBezTo>
                <a:cubicBezTo>
                  <a:pt x="1" y="68"/>
                  <a:pt x="7" y="78"/>
                  <a:pt x="4" y="73"/>
                </a:cubicBezTo>
                <a:cubicBezTo>
                  <a:pt x="5" y="75"/>
                  <a:pt x="7" y="78"/>
                  <a:pt x="10" y="78"/>
                </a:cubicBezTo>
                <a:cubicBezTo>
                  <a:pt x="11" y="78"/>
                  <a:pt x="12" y="78"/>
                  <a:pt x="13" y="78"/>
                </a:cubicBezTo>
                <a:cubicBezTo>
                  <a:pt x="19" y="80"/>
                  <a:pt x="26" y="76"/>
                  <a:pt x="31" y="73"/>
                </a:cubicBezTo>
                <a:cubicBezTo>
                  <a:pt x="35" y="70"/>
                  <a:pt x="38" y="68"/>
                  <a:pt x="41" y="65"/>
                </a:cubicBezTo>
                <a:cubicBezTo>
                  <a:pt x="42" y="65"/>
                  <a:pt x="42" y="64"/>
                  <a:pt x="43" y="64"/>
                </a:cubicBezTo>
                <a:cubicBezTo>
                  <a:pt x="44" y="63"/>
                  <a:pt x="45" y="63"/>
                  <a:pt x="45" y="62"/>
                </a:cubicBezTo>
                <a:cubicBezTo>
                  <a:pt x="50" y="59"/>
                  <a:pt x="55" y="56"/>
                  <a:pt x="61" y="54"/>
                </a:cubicBezTo>
                <a:cubicBezTo>
                  <a:pt x="61" y="54"/>
                  <a:pt x="61" y="53"/>
                  <a:pt x="61" y="53"/>
                </a:cubicBezTo>
                <a:cubicBezTo>
                  <a:pt x="62" y="53"/>
                  <a:pt x="64" y="53"/>
                  <a:pt x="65" y="52"/>
                </a:cubicBezTo>
                <a:cubicBezTo>
                  <a:pt x="68" y="51"/>
                  <a:pt x="71" y="50"/>
                  <a:pt x="74" y="49"/>
                </a:cubicBezTo>
                <a:cubicBezTo>
                  <a:pt x="76" y="49"/>
                  <a:pt x="79" y="48"/>
                  <a:pt x="82" y="47"/>
                </a:cubicBezTo>
                <a:cubicBezTo>
                  <a:pt x="83" y="47"/>
                  <a:pt x="84" y="47"/>
                  <a:pt x="85" y="47"/>
                </a:cubicBezTo>
                <a:lnTo>
                  <a:pt x="86" y="47"/>
                </a:lnTo>
                <a:cubicBezTo>
                  <a:pt x="91" y="47"/>
                  <a:pt x="95" y="47"/>
                  <a:pt x="100" y="47"/>
                </a:cubicBezTo>
                <a:cubicBezTo>
                  <a:pt x="96" y="52"/>
                  <a:pt x="93" y="57"/>
                  <a:pt x="92" y="64"/>
                </a:cubicBezTo>
                <a:cubicBezTo>
                  <a:pt x="90" y="73"/>
                  <a:pt x="94" y="84"/>
                  <a:pt x="105" y="85"/>
                </a:cubicBezTo>
                <a:cubicBezTo>
                  <a:pt x="105" y="85"/>
                  <a:pt x="106" y="85"/>
                  <a:pt x="107" y="85"/>
                </a:cubicBezTo>
                <a:cubicBezTo>
                  <a:pt x="109" y="85"/>
                  <a:pt x="109" y="85"/>
                  <a:pt x="112" y="85"/>
                </a:cubicBezTo>
                <a:cubicBezTo>
                  <a:pt x="114" y="84"/>
                  <a:pt x="116" y="83"/>
                  <a:pt x="118" y="81"/>
                </a:cubicBezTo>
                <a:cubicBezTo>
                  <a:pt x="117" y="82"/>
                  <a:pt x="119" y="80"/>
                  <a:pt x="120" y="80"/>
                </a:cubicBezTo>
                <a:cubicBezTo>
                  <a:pt x="125" y="77"/>
                  <a:pt x="129" y="73"/>
                  <a:pt x="133" y="69"/>
                </a:cubicBezTo>
                <a:cubicBezTo>
                  <a:pt x="133" y="69"/>
                  <a:pt x="134" y="68"/>
                  <a:pt x="135" y="67"/>
                </a:cubicBezTo>
                <a:cubicBezTo>
                  <a:pt x="135" y="67"/>
                  <a:pt x="135" y="67"/>
                  <a:pt x="135" y="67"/>
                </a:cubicBezTo>
                <a:cubicBezTo>
                  <a:pt x="137" y="66"/>
                  <a:pt x="139" y="65"/>
                  <a:pt x="140" y="64"/>
                </a:cubicBezTo>
                <a:cubicBezTo>
                  <a:pt x="141" y="63"/>
                  <a:pt x="143" y="63"/>
                  <a:pt x="144" y="62"/>
                </a:cubicBezTo>
                <a:cubicBezTo>
                  <a:pt x="144" y="62"/>
                  <a:pt x="145" y="62"/>
                  <a:pt x="145" y="62"/>
                </a:cubicBezTo>
                <a:cubicBezTo>
                  <a:pt x="147" y="61"/>
                  <a:pt x="149" y="60"/>
                  <a:pt x="150" y="60"/>
                </a:cubicBezTo>
                <a:cubicBezTo>
                  <a:pt x="152" y="59"/>
                  <a:pt x="154" y="59"/>
                  <a:pt x="156" y="59"/>
                </a:cubicBezTo>
                <a:cubicBezTo>
                  <a:pt x="156" y="59"/>
                  <a:pt x="156" y="59"/>
                  <a:pt x="156" y="59"/>
                </a:cubicBezTo>
                <a:cubicBezTo>
                  <a:pt x="157" y="59"/>
                  <a:pt x="158" y="58"/>
                  <a:pt x="159" y="58"/>
                </a:cubicBezTo>
                <a:cubicBezTo>
                  <a:pt x="161" y="58"/>
                  <a:pt x="164" y="58"/>
                  <a:pt x="166" y="58"/>
                </a:cubicBezTo>
                <a:cubicBezTo>
                  <a:pt x="167" y="58"/>
                  <a:pt x="167" y="59"/>
                  <a:pt x="168" y="59"/>
                </a:cubicBezTo>
                <a:lnTo>
                  <a:pt x="169" y="59"/>
                </a:lnTo>
                <a:cubicBezTo>
                  <a:pt x="171" y="59"/>
                  <a:pt x="173" y="60"/>
                  <a:pt x="175" y="60"/>
                </a:cubicBezTo>
                <a:cubicBezTo>
                  <a:pt x="176" y="61"/>
                  <a:pt x="176" y="61"/>
                  <a:pt x="176" y="61"/>
                </a:cubicBezTo>
                <a:cubicBezTo>
                  <a:pt x="177" y="61"/>
                  <a:pt x="178" y="62"/>
                  <a:pt x="179" y="62"/>
                </a:cubicBezTo>
                <a:cubicBezTo>
                  <a:pt x="180" y="63"/>
                  <a:pt x="182" y="64"/>
                  <a:pt x="183" y="65"/>
                </a:cubicBezTo>
                <a:cubicBezTo>
                  <a:pt x="184" y="65"/>
                  <a:pt x="184" y="66"/>
                  <a:pt x="184" y="66"/>
                </a:cubicBezTo>
                <a:cubicBezTo>
                  <a:pt x="185" y="67"/>
                  <a:pt x="188" y="70"/>
                  <a:pt x="185" y="66"/>
                </a:cubicBezTo>
                <a:cubicBezTo>
                  <a:pt x="190" y="73"/>
                  <a:pt x="197" y="79"/>
                  <a:pt x="206" y="79"/>
                </a:cubicBezTo>
                <a:cubicBezTo>
                  <a:pt x="216" y="79"/>
                  <a:pt x="222" y="70"/>
                  <a:pt x="223" y="61"/>
                </a:cubicBezTo>
                <a:cubicBezTo>
                  <a:pt x="225" y="46"/>
                  <a:pt x="211" y="32"/>
                  <a:pt x="198" y="26"/>
                </a:cubicBezTo>
                <a:close/>
              </a:path>
            </a:pathLst>
          </a:custGeom>
          <a:solidFill>
            <a:srgbClr val="90D2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09" name="Freeform 2548"/>
          <p:cNvSpPr>
            <a:spLocks/>
          </p:cNvSpPr>
          <p:nvPr userDrawn="1"/>
        </p:nvSpPr>
        <p:spPr bwMode="auto">
          <a:xfrm>
            <a:off x="4353265" y="4555934"/>
            <a:ext cx="0"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0" y="0"/>
                </a:cubicBezTo>
                <a:cubicBezTo>
                  <a:pt x="0" y="0"/>
                  <a:pt x="0" y="0"/>
                  <a:pt x="1" y="0"/>
                </a:cubicBezTo>
                <a:close/>
              </a:path>
            </a:pathLst>
          </a:custGeom>
          <a:solidFill>
            <a:srgbClr val="90D2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10" name="Freeform 2549"/>
          <p:cNvSpPr>
            <a:spLocks/>
          </p:cNvSpPr>
          <p:nvPr userDrawn="1"/>
        </p:nvSpPr>
        <p:spPr bwMode="auto">
          <a:xfrm>
            <a:off x="4350202" y="4555934"/>
            <a:ext cx="3063" cy="0"/>
          </a:xfrm>
          <a:custGeom>
            <a:avLst/>
            <a:gdLst>
              <a:gd name="T0" fmla="*/ 3 w 3"/>
              <a:gd name="T1" fmla="*/ 3 w 3"/>
              <a:gd name="T2" fmla="*/ 3 w 3"/>
            </a:gdLst>
            <a:ahLst/>
            <a:cxnLst>
              <a:cxn ang="0">
                <a:pos x="T0" y="0"/>
              </a:cxn>
              <a:cxn ang="0">
                <a:pos x="T1" y="0"/>
              </a:cxn>
              <a:cxn ang="0">
                <a:pos x="T2" y="0"/>
              </a:cxn>
            </a:cxnLst>
            <a:rect l="0" t="0" r="r" b="b"/>
            <a:pathLst>
              <a:path w="3">
                <a:moveTo>
                  <a:pt x="3" y="0"/>
                </a:moveTo>
                <a:cubicBezTo>
                  <a:pt x="3" y="0"/>
                  <a:pt x="3" y="0"/>
                  <a:pt x="3" y="0"/>
                </a:cubicBezTo>
                <a:cubicBezTo>
                  <a:pt x="0" y="0"/>
                  <a:pt x="0" y="0"/>
                  <a:pt x="3" y="0"/>
                </a:cubicBezTo>
                <a:close/>
              </a:path>
            </a:pathLst>
          </a:custGeom>
          <a:solidFill>
            <a:srgbClr val="90D2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11" name="Freeform 2550"/>
          <p:cNvSpPr>
            <a:spLocks/>
          </p:cNvSpPr>
          <p:nvPr userDrawn="1"/>
        </p:nvSpPr>
        <p:spPr bwMode="auto">
          <a:xfrm>
            <a:off x="4216957" y="4565124"/>
            <a:ext cx="45947" cy="33694"/>
          </a:xfrm>
          <a:custGeom>
            <a:avLst/>
            <a:gdLst>
              <a:gd name="T0" fmla="*/ 75 w 76"/>
              <a:gd name="T1" fmla="*/ 16 h 56"/>
              <a:gd name="T2" fmla="*/ 73 w 76"/>
              <a:gd name="T3" fmla="*/ 14 h 56"/>
              <a:gd name="T4" fmla="*/ 69 w 76"/>
              <a:gd name="T5" fmla="*/ 8 h 56"/>
              <a:gd name="T6" fmla="*/ 68 w 76"/>
              <a:gd name="T7" fmla="*/ 7 h 56"/>
              <a:gd name="T8" fmla="*/ 65 w 76"/>
              <a:gd name="T9" fmla="*/ 5 h 56"/>
              <a:gd name="T10" fmla="*/ 50 w 76"/>
              <a:gd name="T11" fmla="*/ 0 h 56"/>
              <a:gd name="T12" fmla="*/ 26 w 76"/>
              <a:gd name="T13" fmla="*/ 7 h 56"/>
              <a:gd name="T14" fmla="*/ 9 w 76"/>
              <a:gd name="T15" fmla="*/ 20 h 56"/>
              <a:gd name="T16" fmla="*/ 3 w 76"/>
              <a:gd name="T17" fmla="*/ 29 h 56"/>
              <a:gd name="T18" fmla="*/ 2 w 76"/>
              <a:gd name="T19" fmla="*/ 33 h 56"/>
              <a:gd name="T20" fmla="*/ 2 w 76"/>
              <a:gd name="T21" fmla="*/ 47 h 56"/>
              <a:gd name="T22" fmla="*/ 15 w 76"/>
              <a:gd name="T23" fmla="*/ 54 h 56"/>
              <a:gd name="T24" fmla="*/ 23 w 76"/>
              <a:gd name="T25" fmla="*/ 51 h 56"/>
              <a:gd name="T26" fmla="*/ 33 w 76"/>
              <a:gd name="T27" fmla="*/ 44 h 56"/>
              <a:gd name="T28" fmla="*/ 33 w 76"/>
              <a:gd name="T29" fmla="*/ 44 h 56"/>
              <a:gd name="T30" fmla="*/ 36 w 76"/>
              <a:gd name="T31" fmla="*/ 42 h 56"/>
              <a:gd name="T32" fmla="*/ 43 w 76"/>
              <a:gd name="T33" fmla="*/ 37 h 56"/>
              <a:gd name="T34" fmla="*/ 44 w 76"/>
              <a:gd name="T35" fmla="*/ 37 h 56"/>
              <a:gd name="T36" fmla="*/ 47 w 76"/>
              <a:gd name="T37" fmla="*/ 36 h 56"/>
              <a:gd name="T38" fmla="*/ 51 w 76"/>
              <a:gd name="T39" fmla="*/ 35 h 56"/>
              <a:gd name="T40" fmla="*/ 53 w 76"/>
              <a:gd name="T41" fmla="*/ 34 h 56"/>
              <a:gd name="T42" fmla="*/ 55 w 76"/>
              <a:gd name="T43" fmla="*/ 33 h 56"/>
              <a:gd name="T44" fmla="*/ 65 w 76"/>
              <a:gd name="T45" fmla="*/ 28 h 56"/>
              <a:gd name="T46" fmla="*/ 67 w 76"/>
              <a:gd name="T47" fmla="*/ 27 h 56"/>
              <a:gd name="T48" fmla="*/ 67 w 76"/>
              <a:gd name="T49" fmla="*/ 26 h 56"/>
              <a:gd name="T50" fmla="*/ 71 w 76"/>
              <a:gd name="T51" fmla="*/ 22 h 56"/>
              <a:gd name="T52" fmla="*/ 72 w 76"/>
              <a:gd name="T53" fmla="*/ 22 h 56"/>
              <a:gd name="T54" fmla="*/ 75 w 76"/>
              <a:gd name="T55" fmla="*/ 1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6" h="56">
                <a:moveTo>
                  <a:pt x="75" y="16"/>
                </a:moveTo>
                <a:cubicBezTo>
                  <a:pt x="74" y="16"/>
                  <a:pt x="73" y="15"/>
                  <a:pt x="73" y="14"/>
                </a:cubicBezTo>
                <a:cubicBezTo>
                  <a:pt x="72" y="12"/>
                  <a:pt x="71" y="9"/>
                  <a:pt x="69" y="8"/>
                </a:cubicBezTo>
                <a:cubicBezTo>
                  <a:pt x="68" y="7"/>
                  <a:pt x="68" y="7"/>
                  <a:pt x="68" y="7"/>
                </a:cubicBezTo>
                <a:cubicBezTo>
                  <a:pt x="67" y="6"/>
                  <a:pt x="66" y="5"/>
                  <a:pt x="65" y="5"/>
                </a:cubicBezTo>
                <a:cubicBezTo>
                  <a:pt x="60" y="2"/>
                  <a:pt x="55" y="1"/>
                  <a:pt x="50" y="0"/>
                </a:cubicBezTo>
                <a:cubicBezTo>
                  <a:pt x="42" y="0"/>
                  <a:pt x="34" y="3"/>
                  <a:pt x="26" y="7"/>
                </a:cubicBezTo>
                <a:cubicBezTo>
                  <a:pt x="19" y="10"/>
                  <a:pt x="14" y="15"/>
                  <a:pt x="9" y="20"/>
                </a:cubicBezTo>
                <a:cubicBezTo>
                  <a:pt x="6" y="23"/>
                  <a:pt x="5" y="26"/>
                  <a:pt x="3" y="29"/>
                </a:cubicBezTo>
                <a:cubicBezTo>
                  <a:pt x="3" y="31"/>
                  <a:pt x="2" y="32"/>
                  <a:pt x="2" y="33"/>
                </a:cubicBezTo>
                <a:cubicBezTo>
                  <a:pt x="0" y="38"/>
                  <a:pt x="1" y="42"/>
                  <a:pt x="2" y="47"/>
                </a:cubicBezTo>
                <a:cubicBezTo>
                  <a:pt x="3" y="52"/>
                  <a:pt x="10" y="56"/>
                  <a:pt x="15" y="54"/>
                </a:cubicBezTo>
                <a:cubicBezTo>
                  <a:pt x="18" y="53"/>
                  <a:pt x="21" y="52"/>
                  <a:pt x="23" y="51"/>
                </a:cubicBezTo>
                <a:cubicBezTo>
                  <a:pt x="27" y="48"/>
                  <a:pt x="30" y="47"/>
                  <a:pt x="33" y="44"/>
                </a:cubicBezTo>
                <a:cubicBezTo>
                  <a:pt x="33" y="44"/>
                  <a:pt x="33" y="44"/>
                  <a:pt x="33" y="44"/>
                </a:cubicBezTo>
                <a:cubicBezTo>
                  <a:pt x="34" y="43"/>
                  <a:pt x="35" y="42"/>
                  <a:pt x="36" y="42"/>
                </a:cubicBezTo>
                <a:cubicBezTo>
                  <a:pt x="38" y="40"/>
                  <a:pt x="41" y="39"/>
                  <a:pt x="43" y="37"/>
                </a:cubicBezTo>
                <a:cubicBezTo>
                  <a:pt x="43" y="37"/>
                  <a:pt x="44" y="37"/>
                  <a:pt x="44" y="37"/>
                </a:cubicBezTo>
                <a:cubicBezTo>
                  <a:pt x="45" y="37"/>
                  <a:pt x="46" y="36"/>
                  <a:pt x="47" y="36"/>
                </a:cubicBezTo>
                <a:cubicBezTo>
                  <a:pt x="48" y="35"/>
                  <a:pt x="50" y="35"/>
                  <a:pt x="51" y="35"/>
                </a:cubicBezTo>
                <a:lnTo>
                  <a:pt x="53" y="34"/>
                </a:lnTo>
                <a:cubicBezTo>
                  <a:pt x="54" y="34"/>
                  <a:pt x="54" y="33"/>
                  <a:pt x="55" y="33"/>
                </a:cubicBezTo>
                <a:cubicBezTo>
                  <a:pt x="58" y="32"/>
                  <a:pt x="62" y="30"/>
                  <a:pt x="65" y="28"/>
                </a:cubicBezTo>
                <a:cubicBezTo>
                  <a:pt x="65" y="28"/>
                  <a:pt x="66" y="27"/>
                  <a:pt x="67" y="27"/>
                </a:cubicBezTo>
                <a:cubicBezTo>
                  <a:pt x="67" y="26"/>
                  <a:pt x="67" y="26"/>
                  <a:pt x="67" y="26"/>
                </a:cubicBezTo>
                <a:cubicBezTo>
                  <a:pt x="69" y="25"/>
                  <a:pt x="70" y="24"/>
                  <a:pt x="71" y="22"/>
                </a:cubicBezTo>
                <a:cubicBezTo>
                  <a:pt x="72" y="22"/>
                  <a:pt x="72" y="22"/>
                  <a:pt x="72" y="22"/>
                </a:cubicBezTo>
                <a:cubicBezTo>
                  <a:pt x="74" y="21"/>
                  <a:pt x="76" y="19"/>
                  <a:pt x="75" y="16"/>
                </a:cubicBezTo>
                <a:close/>
              </a:path>
            </a:pathLst>
          </a:custGeom>
          <a:solidFill>
            <a:srgbClr val="90D2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12" name="Freeform 2551"/>
          <p:cNvSpPr>
            <a:spLocks/>
          </p:cNvSpPr>
          <p:nvPr userDrawn="1"/>
        </p:nvSpPr>
        <p:spPr bwMode="auto">
          <a:xfrm>
            <a:off x="4448221" y="4580439"/>
            <a:ext cx="38289" cy="27568"/>
          </a:xfrm>
          <a:custGeom>
            <a:avLst/>
            <a:gdLst>
              <a:gd name="T0" fmla="*/ 64 w 65"/>
              <a:gd name="T1" fmla="*/ 31 h 47"/>
              <a:gd name="T2" fmla="*/ 60 w 65"/>
              <a:gd name="T3" fmla="*/ 22 h 47"/>
              <a:gd name="T4" fmla="*/ 53 w 65"/>
              <a:gd name="T5" fmla="*/ 15 h 47"/>
              <a:gd name="T6" fmla="*/ 42 w 65"/>
              <a:gd name="T7" fmla="*/ 8 h 47"/>
              <a:gd name="T8" fmla="*/ 7 w 65"/>
              <a:gd name="T9" fmla="*/ 6 h 47"/>
              <a:gd name="T10" fmla="*/ 7 w 65"/>
              <a:gd name="T11" fmla="*/ 26 h 47"/>
              <a:gd name="T12" fmla="*/ 14 w 65"/>
              <a:gd name="T13" fmla="*/ 29 h 47"/>
              <a:gd name="T14" fmla="*/ 19 w 65"/>
              <a:gd name="T15" fmla="*/ 31 h 47"/>
              <a:gd name="T16" fmla="*/ 26 w 65"/>
              <a:gd name="T17" fmla="*/ 33 h 47"/>
              <a:gd name="T18" fmla="*/ 36 w 65"/>
              <a:gd name="T19" fmla="*/ 39 h 47"/>
              <a:gd name="T20" fmla="*/ 33 w 65"/>
              <a:gd name="T21" fmla="*/ 37 h 47"/>
              <a:gd name="T22" fmla="*/ 40 w 65"/>
              <a:gd name="T23" fmla="*/ 42 h 47"/>
              <a:gd name="T24" fmla="*/ 43 w 65"/>
              <a:gd name="T25" fmla="*/ 44 h 47"/>
              <a:gd name="T26" fmla="*/ 44 w 65"/>
              <a:gd name="T27" fmla="*/ 44 h 47"/>
              <a:gd name="T28" fmla="*/ 46 w 65"/>
              <a:gd name="T29" fmla="*/ 45 h 47"/>
              <a:gd name="T30" fmla="*/ 59 w 65"/>
              <a:gd name="T31" fmla="*/ 44 h 47"/>
              <a:gd name="T32" fmla="*/ 64 w 65"/>
              <a:gd name="T33"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47">
                <a:moveTo>
                  <a:pt x="64" y="31"/>
                </a:moveTo>
                <a:cubicBezTo>
                  <a:pt x="63" y="28"/>
                  <a:pt x="62" y="24"/>
                  <a:pt x="60" y="22"/>
                </a:cubicBezTo>
                <a:cubicBezTo>
                  <a:pt x="58" y="19"/>
                  <a:pt x="56" y="17"/>
                  <a:pt x="53" y="15"/>
                </a:cubicBezTo>
                <a:cubicBezTo>
                  <a:pt x="50" y="12"/>
                  <a:pt x="46" y="10"/>
                  <a:pt x="42" y="8"/>
                </a:cubicBezTo>
                <a:cubicBezTo>
                  <a:pt x="31" y="3"/>
                  <a:pt x="18" y="0"/>
                  <a:pt x="7" y="6"/>
                </a:cubicBezTo>
                <a:cubicBezTo>
                  <a:pt x="0" y="11"/>
                  <a:pt x="0" y="22"/>
                  <a:pt x="7" y="26"/>
                </a:cubicBezTo>
                <a:cubicBezTo>
                  <a:pt x="10" y="27"/>
                  <a:pt x="12" y="28"/>
                  <a:pt x="14" y="29"/>
                </a:cubicBezTo>
                <a:cubicBezTo>
                  <a:pt x="16" y="29"/>
                  <a:pt x="17" y="30"/>
                  <a:pt x="19" y="31"/>
                </a:cubicBezTo>
                <a:cubicBezTo>
                  <a:pt x="21" y="31"/>
                  <a:pt x="24" y="32"/>
                  <a:pt x="26" y="33"/>
                </a:cubicBezTo>
                <a:cubicBezTo>
                  <a:pt x="29" y="35"/>
                  <a:pt x="33" y="37"/>
                  <a:pt x="36" y="39"/>
                </a:cubicBezTo>
                <a:lnTo>
                  <a:pt x="33" y="37"/>
                </a:lnTo>
                <a:cubicBezTo>
                  <a:pt x="35" y="38"/>
                  <a:pt x="38" y="40"/>
                  <a:pt x="40" y="42"/>
                </a:cubicBezTo>
                <a:cubicBezTo>
                  <a:pt x="41" y="43"/>
                  <a:pt x="42" y="43"/>
                  <a:pt x="43" y="44"/>
                </a:cubicBezTo>
                <a:cubicBezTo>
                  <a:pt x="44" y="44"/>
                  <a:pt x="44" y="44"/>
                  <a:pt x="44" y="44"/>
                </a:cubicBezTo>
                <a:cubicBezTo>
                  <a:pt x="45" y="44"/>
                  <a:pt x="45" y="45"/>
                  <a:pt x="46" y="45"/>
                </a:cubicBezTo>
                <a:cubicBezTo>
                  <a:pt x="50" y="47"/>
                  <a:pt x="55" y="47"/>
                  <a:pt x="59" y="44"/>
                </a:cubicBezTo>
                <a:cubicBezTo>
                  <a:pt x="63" y="41"/>
                  <a:pt x="65" y="36"/>
                  <a:pt x="64" y="31"/>
                </a:cubicBezTo>
                <a:close/>
              </a:path>
            </a:pathLst>
          </a:custGeom>
          <a:solidFill>
            <a:srgbClr val="90D2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13" name="Freeform 2603"/>
          <p:cNvSpPr>
            <a:spLocks/>
          </p:cNvSpPr>
          <p:nvPr userDrawn="1"/>
        </p:nvSpPr>
        <p:spPr bwMode="auto">
          <a:xfrm>
            <a:off x="6024188" y="4713684"/>
            <a:ext cx="127119" cy="226670"/>
          </a:xfrm>
          <a:custGeom>
            <a:avLst/>
            <a:gdLst>
              <a:gd name="T0" fmla="*/ 205 w 212"/>
              <a:gd name="T1" fmla="*/ 191 h 381"/>
              <a:gd name="T2" fmla="*/ 183 w 212"/>
              <a:gd name="T3" fmla="*/ 103 h 381"/>
              <a:gd name="T4" fmla="*/ 131 w 212"/>
              <a:gd name="T5" fmla="*/ 21 h 381"/>
              <a:gd name="T6" fmla="*/ 56 w 212"/>
              <a:gd name="T7" fmla="*/ 47 h 381"/>
              <a:gd name="T8" fmla="*/ 7 w 212"/>
              <a:gd name="T9" fmla="*/ 173 h 381"/>
              <a:gd name="T10" fmla="*/ 22 w 212"/>
              <a:gd name="T11" fmla="*/ 324 h 381"/>
              <a:gd name="T12" fmla="*/ 93 w 212"/>
              <a:gd name="T13" fmla="*/ 378 h 381"/>
              <a:gd name="T14" fmla="*/ 170 w 212"/>
              <a:gd name="T15" fmla="*/ 351 h 381"/>
              <a:gd name="T16" fmla="*/ 205 w 212"/>
              <a:gd name="T17" fmla="*/ 19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381">
                <a:moveTo>
                  <a:pt x="205" y="191"/>
                </a:moveTo>
                <a:cubicBezTo>
                  <a:pt x="201" y="161"/>
                  <a:pt x="193" y="132"/>
                  <a:pt x="183" y="103"/>
                </a:cubicBezTo>
                <a:cubicBezTo>
                  <a:pt x="172" y="73"/>
                  <a:pt x="157" y="42"/>
                  <a:pt x="131" y="21"/>
                </a:cubicBezTo>
                <a:cubicBezTo>
                  <a:pt x="105" y="0"/>
                  <a:pt x="65" y="18"/>
                  <a:pt x="56" y="47"/>
                </a:cubicBezTo>
                <a:cubicBezTo>
                  <a:pt x="25" y="81"/>
                  <a:pt x="13" y="129"/>
                  <a:pt x="7" y="173"/>
                </a:cubicBezTo>
                <a:cubicBezTo>
                  <a:pt x="0" y="221"/>
                  <a:pt x="1" y="279"/>
                  <a:pt x="22" y="324"/>
                </a:cubicBezTo>
                <a:cubicBezTo>
                  <a:pt x="35" y="353"/>
                  <a:pt x="61" y="375"/>
                  <a:pt x="93" y="378"/>
                </a:cubicBezTo>
                <a:cubicBezTo>
                  <a:pt x="120" y="381"/>
                  <a:pt x="150" y="370"/>
                  <a:pt x="170" y="351"/>
                </a:cubicBezTo>
                <a:cubicBezTo>
                  <a:pt x="212" y="309"/>
                  <a:pt x="212" y="246"/>
                  <a:pt x="205" y="191"/>
                </a:cubicBezTo>
                <a:close/>
              </a:path>
            </a:pathLst>
          </a:custGeom>
          <a:solidFill>
            <a:srgbClr val="0076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14" name="Freeform 2604"/>
          <p:cNvSpPr>
            <a:spLocks/>
          </p:cNvSpPr>
          <p:nvPr userDrawn="1"/>
        </p:nvSpPr>
        <p:spPr bwMode="auto">
          <a:xfrm>
            <a:off x="6079324" y="4758099"/>
            <a:ext cx="45947" cy="82704"/>
          </a:xfrm>
          <a:custGeom>
            <a:avLst/>
            <a:gdLst>
              <a:gd name="T0" fmla="*/ 76 w 77"/>
              <a:gd name="T1" fmla="*/ 90 h 139"/>
              <a:gd name="T2" fmla="*/ 75 w 77"/>
              <a:gd name="T3" fmla="*/ 61 h 139"/>
              <a:gd name="T4" fmla="*/ 68 w 77"/>
              <a:gd name="T5" fmla="*/ 35 h 139"/>
              <a:gd name="T6" fmla="*/ 62 w 77"/>
              <a:gd name="T7" fmla="*/ 23 h 139"/>
              <a:gd name="T8" fmla="*/ 50 w 77"/>
              <a:gd name="T9" fmla="*/ 10 h 139"/>
              <a:gd name="T10" fmla="*/ 12 w 77"/>
              <a:gd name="T11" fmla="*/ 15 h 139"/>
              <a:gd name="T12" fmla="*/ 5 w 77"/>
              <a:gd name="T13" fmla="*/ 28 h 139"/>
              <a:gd name="T14" fmla="*/ 2 w 77"/>
              <a:gd name="T15" fmla="*/ 45 h 139"/>
              <a:gd name="T16" fmla="*/ 2 w 77"/>
              <a:gd name="T17" fmla="*/ 72 h 139"/>
              <a:gd name="T18" fmla="*/ 2 w 77"/>
              <a:gd name="T19" fmla="*/ 81 h 139"/>
              <a:gd name="T20" fmla="*/ 8 w 77"/>
              <a:gd name="T21" fmla="*/ 98 h 139"/>
              <a:gd name="T22" fmla="*/ 24 w 77"/>
              <a:gd name="T23" fmla="*/ 123 h 139"/>
              <a:gd name="T24" fmla="*/ 25 w 77"/>
              <a:gd name="T25" fmla="*/ 124 h 139"/>
              <a:gd name="T26" fmla="*/ 29 w 77"/>
              <a:gd name="T27" fmla="*/ 126 h 139"/>
              <a:gd name="T28" fmla="*/ 33 w 77"/>
              <a:gd name="T29" fmla="*/ 130 h 139"/>
              <a:gd name="T30" fmla="*/ 48 w 77"/>
              <a:gd name="T31" fmla="*/ 138 h 139"/>
              <a:gd name="T32" fmla="*/ 60 w 77"/>
              <a:gd name="T33" fmla="*/ 126 h 139"/>
              <a:gd name="T34" fmla="*/ 63 w 77"/>
              <a:gd name="T35" fmla="*/ 122 h 139"/>
              <a:gd name="T36" fmla="*/ 65 w 77"/>
              <a:gd name="T37" fmla="*/ 120 h 139"/>
              <a:gd name="T38" fmla="*/ 66 w 77"/>
              <a:gd name="T39" fmla="*/ 117 h 139"/>
              <a:gd name="T40" fmla="*/ 73 w 77"/>
              <a:gd name="T41" fmla="*/ 106 h 139"/>
              <a:gd name="T42" fmla="*/ 76 w 77"/>
              <a:gd name="T43" fmla="*/ 9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 h="139">
                <a:moveTo>
                  <a:pt x="76" y="90"/>
                </a:moveTo>
                <a:cubicBezTo>
                  <a:pt x="77" y="80"/>
                  <a:pt x="77" y="71"/>
                  <a:pt x="75" y="61"/>
                </a:cubicBezTo>
                <a:cubicBezTo>
                  <a:pt x="74" y="52"/>
                  <a:pt x="72" y="43"/>
                  <a:pt x="68" y="35"/>
                </a:cubicBezTo>
                <a:cubicBezTo>
                  <a:pt x="66" y="31"/>
                  <a:pt x="65" y="27"/>
                  <a:pt x="62" y="23"/>
                </a:cubicBezTo>
                <a:cubicBezTo>
                  <a:pt x="59" y="18"/>
                  <a:pt x="55" y="14"/>
                  <a:pt x="50" y="10"/>
                </a:cubicBezTo>
                <a:cubicBezTo>
                  <a:pt x="40" y="0"/>
                  <a:pt x="20" y="4"/>
                  <a:pt x="12" y="15"/>
                </a:cubicBezTo>
                <a:cubicBezTo>
                  <a:pt x="9" y="20"/>
                  <a:pt x="6" y="24"/>
                  <a:pt x="5" y="28"/>
                </a:cubicBezTo>
                <a:cubicBezTo>
                  <a:pt x="3" y="34"/>
                  <a:pt x="2" y="39"/>
                  <a:pt x="2" y="45"/>
                </a:cubicBezTo>
                <a:cubicBezTo>
                  <a:pt x="0" y="54"/>
                  <a:pt x="1" y="63"/>
                  <a:pt x="2" y="72"/>
                </a:cubicBezTo>
                <a:cubicBezTo>
                  <a:pt x="2" y="75"/>
                  <a:pt x="2" y="78"/>
                  <a:pt x="2" y="81"/>
                </a:cubicBezTo>
                <a:cubicBezTo>
                  <a:pt x="3" y="87"/>
                  <a:pt x="6" y="93"/>
                  <a:pt x="8" y="98"/>
                </a:cubicBezTo>
                <a:cubicBezTo>
                  <a:pt x="11" y="108"/>
                  <a:pt x="16" y="117"/>
                  <a:pt x="24" y="123"/>
                </a:cubicBezTo>
                <a:cubicBezTo>
                  <a:pt x="25" y="123"/>
                  <a:pt x="25" y="123"/>
                  <a:pt x="25" y="124"/>
                </a:cubicBezTo>
                <a:cubicBezTo>
                  <a:pt x="26" y="125"/>
                  <a:pt x="28" y="125"/>
                  <a:pt x="29" y="126"/>
                </a:cubicBezTo>
                <a:cubicBezTo>
                  <a:pt x="30" y="127"/>
                  <a:pt x="31" y="129"/>
                  <a:pt x="33" y="130"/>
                </a:cubicBezTo>
                <a:cubicBezTo>
                  <a:pt x="37" y="134"/>
                  <a:pt x="41" y="139"/>
                  <a:pt x="48" y="138"/>
                </a:cubicBezTo>
                <a:cubicBezTo>
                  <a:pt x="54" y="137"/>
                  <a:pt x="57" y="132"/>
                  <a:pt x="60" y="126"/>
                </a:cubicBezTo>
                <a:cubicBezTo>
                  <a:pt x="61" y="125"/>
                  <a:pt x="62" y="124"/>
                  <a:pt x="63" y="122"/>
                </a:cubicBezTo>
                <a:cubicBezTo>
                  <a:pt x="63" y="122"/>
                  <a:pt x="64" y="121"/>
                  <a:pt x="65" y="120"/>
                </a:cubicBezTo>
                <a:cubicBezTo>
                  <a:pt x="65" y="119"/>
                  <a:pt x="66" y="118"/>
                  <a:pt x="66" y="117"/>
                </a:cubicBezTo>
                <a:cubicBezTo>
                  <a:pt x="69" y="114"/>
                  <a:pt x="71" y="111"/>
                  <a:pt x="73" y="106"/>
                </a:cubicBezTo>
                <a:cubicBezTo>
                  <a:pt x="75" y="101"/>
                  <a:pt x="76" y="95"/>
                  <a:pt x="76" y="90"/>
                </a:cubicBezTo>
                <a:close/>
              </a:path>
            </a:pathLst>
          </a:custGeom>
          <a:solidFill>
            <a:srgbClr val="90D2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15" name="Freeform 2605"/>
          <p:cNvSpPr>
            <a:spLocks/>
          </p:cNvSpPr>
          <p:nvPr userDrawn="1"/>
        </p:nvSpPr>
        <p:spPr bwMode="auto">
          <a:xfrm>
            <a:off x="5783734" y="4575844"/>
            <a:ext cx="355320" cy="179192"/>
          </a:xfrm>
          <a:custGeom>
            <a:avLst/>
            <a:gdLst>
              <a:gd name="T0" fmla="*/ 589 w 596"/>
              <a:gd name="T1" fmla="*/ 212 h 302"/>
              <a:gd name="T2" fmla="*/ 453 w 596"/>
              <a:gd name="T3" fmla="*/ 18 h 302"/>
              <a:gd name="T4" fmla="*/ 305 w 596"/>
              <a:gd name="T5" fmla="*/ 2 h 302"/>
              <a:gd name="T6" fmla="*/ 158 w 596"/>
              <a:gd name="T7" fmla="*/ 4 h 302"/>
              <a:gd name="T8" fmla="*/ 99 w 596"/>
              <a:gd name="T9" fmla="*/ 8 h 302"/>
              <a:gd name="T10" fmla="*/ 66 w 596"/>
              <a:gd name="T11" fmla="*/ 10 h 302"/>
              <a:gd name="T12" fmla="*/ 29 w 596"/>
              <a:gd name="T13" fmla="*/ 15 h 302"/>
              <a:gd name="T14" fmla="*/ 15 w 596"/>
              <a:gd name="T15" fmla="*/ 25 h 302"/>
              <a:gd name="T16" fmla="*/ 7 w 596"/>
              <a:gd name="T17" fmla="*/ 41 h 302"/>
              <a:gd name="T18" fmla="*/ 1 w 596"/>
              <a:gd name="T19" fmla="*/ 75 h 302"/>
              <a:gd name="T20" fmla="*/ 13 w 596"/>
              <a:gd name="T21" fmla="*/ 142 h 302"/>
              <a:gd name="T22" fmla="*/ 28 w 596"/>
              <a:gd name="T23" fmla="*/ 173 h 302"/>
              <a:gd name="T24" fmla="*/ 94 w 596"/>
              <a:gd name="T25" fmla="*/ 182 h 302"/>
              <a:gd name="T26" fmla="*/ 194 w 596"/>
              <a:gd name="T27" fmla="*/ 172 h 302"/>
              <a:gd name="T28" fmla="*/ 309 w 596"/>
              <a:gd name="T29" fmla="*/ 162 h 302"/>
              <a:gd name="T30" fmla="*/ 335 w 596"/>
              <a:gd name="T31" fmla="*/ 164 h 302"/>
              <a:gd name="T32" fmla="*/ 337 w 596"/>
              <a:gd name="T33" fmla="*/ 164 h 302"/>
              <a:gd name="T34" fmla="*/ 340 w 596"/>
              <a:gd name="T35" fmla="*/ 164 h 302"/>
              <a:gd name="T36" fmla="*/ 353 w 596"/>
              <a:gd name="T37" fmla="*/ 167 h 302"/>
              <a:gd name="T38" fmla="*/ 365 w 596"/>
              <a:gd name="T39" fmla="*/ 171 h 302"/>
              <a:gd name="T40" fmla="*/ 367 w 596"/>
              <a:gd name="T41" fmla="*/ 171 h 302"/>
              <a:gd name="T42" fmla="*/ 369 w 596"/>
              <a:gd name="T43" fmla="*/ 172 h 302"/>
              <a:gd name="T44" fmla="*/ 378 w 596"/>
              <a:gd name="T45" fmla="*/ 178 h 302"/>
              <a:gd name="T46" fmla="*/ 382 w 596"/>
              <a:gd name="T47" fmla="*/ 180 h 302"/>
              <a:gd name="T48" fmla="*/ 396 w 596"/>
              <a:gd name="T49" fmla="*/ 194 h 302"/>
              <a:gd name="T50" fmla="*/ 421 w 596"/>
              <a:gd name="T51" fmla="*/ 276 h 302"/>
              <a:gd name="T52" fmla="*/ 541 w 596"/>
              <a:gd name="T53" fmla="*/ 275 h 302"/>
              <a:gd name="T54" fmla="*/ 589 w 596"/>
              <a:gd name="T55" fmla="*/ 21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96" h="302">
                <a:moveTo>
                  <a:pt x="589" y="212"/>
                </a:moveTo>
                <a:cubicBezTo>
                  <a:pt x="571" y="131"/>
                  <a:pt x="540" y="46"/>
                  <a:pt x="453" y="18"/>
                </a:cubicBezTo>
                <a:cubicBezTo>
                  <a:pt x="407" y="3"/>
                  <a:pt x="353" y="4"/>
                  <a:pt x="305" y="2"/>
                </a:cubicBezTo>
                <a:cubicBezTo>
                  <a:pt x="256" y="0"/>
                  <a:pt x="207" y="1"/>
                  <a:pt x="158" y="4"/>
                </a:cubicBezTo>
                <a:cubicBezTo>
                  <a:pt x="139" y="5"/>
                  <a:pt x="118" y="5"/>
                  <a:pt x="99" y="8"/>
                </a:cubicBezTo>
                <a:cubicBezTo>
                  <a:pt x="88" y="7"/>
                  <a:pt x="77" y="9"/>
                  <a:pt x="66" y="10"/>
                </a:cubicBezTo>
                <a:cubicBezTo>
                  <a:pt x="54" y="12"/>
                  <a:pt x="41" y="13"/>
                  <a:pt x="29" y="15"/>
                </a:cubicBezTo>
                <a:cubicBezTo>
                  <a:pt x="22" y="16"/>
                  <a:pt x="18" y="19"/>
                  <a:pt x="15" y="25"/>
                </a:cubicBezTo>
                <a:cubicBezTo>
                  <a:pt x="12" y="30"/>
                  <a:pt x="9" y="36"/>
                  <a:pt x="7" y="41"/>
                </a:cubicBezTo>
                <a:cubicBezTo>
                  <a:pt x="4" y="52"/>
                  <a:pt x="2" y="64"/>
                  <a:pt x="1" y="75"/>
                </a:cubicBezTo>
                <a:cubicBezTo>
                  <a:pt x="0" y="98"/>
                  <a:pt x="5" y="121"/>
                  <a:pt x="13" y="142"/>
                </a:cubicBezTo>
                <a:cubicBezTo>
                  <a:pt x="18" y="153"/>
                  <a:pt x="22" y="163"/>
                  <a:pt x="28" y="173"/>
                </a:cubicBezTo>
                <a:cubicBezTo>
                  <a:pt x="40" y="193"/>
                  <a:pt x="76" y="185"/>
                  <a:pt x="94" y="182"/>
                </a:cubicBezTo>
                <a:cubicBezTo>
                  <a:pt x="128" y="178"/>
                  <a:pt x="161" y="175"/>
                  <a:pt x="194" y="172"/>
                </a:cubicBezTo>
                <a:cubicBezTo>
                  <a:pt x="232" y="168"/>
                  <a:pt x="270" y="163"/>
                  <a:pt x="309" y="162"/>
                </a:cubicBezTo>
                <a:cubicBezTo>
                  <a:pt x="317" y="162"/>
                  <a:pt x="326" y="163"/>
                  <a:pt x="335" y="164"/>
                </a:cubicBezTo>
                <a:lnTo>
                  <a:pt x="337" y="164"/>
                </a:lnTo>
                <a:cubicBezTo>
                  <a:pt x="337" y="164"/>
                  <a:pt x="338" y="164"/>
                  <a:pt x="340" y="164"/>
                </a:cubicBezTo>
                <a:cubicBezTo>
                  <a:pt x="344" y="165"/>
                  <a:pt x="348" y="166"/>
                  <a:pt x="353" y="167"/>
                </a:cubicBezTo>
                <a:cubicBezTo>
                  <a:pt x="357" y="168"/>
                  <a:pt x="361" y="170"/>
                  <a:pt x="365" y="171"/>
                </a:cubicBezTo>
                <a:cubicBezTo>
                  <a:pt x="366" y="171"/>
                  <a:pt x="366" y="171"/>
                  <a:pt x="367" y="171"/>
                </a:cubicBezTo>
                <a:cubicBezTo>
                  <a:pt x="367" y="171"/>
                  <a:pt x="368" y="172"/>
                  <a:pt x="369" y="172"/>
                </a:cubicBezTo>
                <a:cubicBezTo>
                  <a:pt x="372" y="174"/>
                  <a:pt x="375" y="176"/>
                  <a:pt x="378" y="178"/>
                </a:cubicBezTo>
                <a:cubicBezTo>
                  <a:pt x="380" y="179"/>
                  <a:pt x="382" y="180"/>
                  <a:pt x="382" y="180"/>
                </a:cubicBezTo>
                <a:cubicBezTo>
                  <a:pt x="387" y="185"/>
                  <a:pt x="391" y="189"/>
                  <a:pt x="396" y="194"/>
                </a:cubicBezTo>
                <a:cubicBezTo>
                  <a:pt x="416" y="215"/>
                  <a:pt x="398" y="255"/>
                  <a:pt x="421" y="276"/>
                </a:cubicBezTo>
                <a:cubicBezTo>
                  <a:pt x="450" y="302"/>
                  <a:pt x="508" y="279"/>
                  <a:pt x="541" y="275"/>
                </a:cubicBezTo>
                <a:cubicBezTo>
                  <a:pt x="574" y="271"/>
                  <a:pt x="596" y="246"/>
                  <a:pt x="589" y="212"/>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16" name="Freeform 2606"/>
          <p:cNvSpPr>
            <a:spLocks/>
          </p:cNvSpPr>
          <p:nvPr userDrawn="1"/>
        </p:nvSpPr>
        <p:spPr bwMode="auto">
          <a:xfrm>
            <a:off x="5923106" y="4528366"/>
            <a:ext cx="65857" cy="171534"/>
          </a:xfrm>
          <a:custGeom>
            <a:avLst/>
            <a:gdLst>
              <a:gd name="T0" fmla="*/ 110 w 111"/>
              <a:gd name="T1" fmla="*/ 232 h 290"/>
              <a:gd name="T2" fmla="*/ 102 w 111"/>
              <a:gd name="T3" fmla="*/ 93 h 290"/>
              <a:gd name="T4" fmla="*/ 102 w 111"/>
              <a:gd name="T5" fmla="*/ 92 h 290"/>
              <a:gd name="T6" fmla="*/ 102 w 111"/>
              <a:gd name="T7" fmla="*/ 92 h 290"/>
              <a:gd name="T8" fmla="*/ 100 w 111"/>
              <a:gd name="T9" fmla="*/ 80 h 290"/>
              <a:gd name="T10" fmla="*/ 95 w 111"/>
              <a:gd name="T11" fmla="*/ 67 h 290"/>
              <a:gd name="T12" fmla="*/ 80 w 111"/>
              <a:gd name="T13" fmla="*/ 16 h 290"/>
              <a:gd name="T14" fmla="*/ 22 w 111"/>
              <a:gd name="T15" fmla="*/ 16 h 290"/>
              <a:gd name="T16" fmla="*/ 7 w 111"/>
              <a:gd name="T17" fmla="*/ 48 h 290"/>
              <a:gd name="T18" fmla="*/ 4 w 111"/>
              <a:gd name="T19" fmla="*/ 61 h 290"/>
              <a:gd name="T20" fmla="*/ 4 w 111"/>
              <a:gd name="T21" fmla="*/ 162 h 290"/>
              <a:gd name="T22" fmla="*/ 3 w 111"/>
              <a:gd name="T23" fmla="*/ 245 h 290"/>
              <a:gd name="T24" fmla="*/ 41 w 111"/>
              <a:gd name="T25" fmla="*/ 288 h 290"/>
              <a:gd name="T26" fmla="*/ 82 w 111"/>
              <a:gd name="T27" fmla="*/ 272 h 290"/>
              <a:gd name="T28" fmla="*/ 110 w 111"/>
              <a:gd name="T29" fmla="*/ 232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 h="290">
                <a:moveTo>
                  <a:pt x="110" y="232"/>
                </a:moveTo>
                <a:cubicBezTo>
                  <a:pt x="111" y="185"/>
                  <a:pt x="108" y="139"/>
                  <a:pt x="102" y="93"/>
                </a:cubicBezTo>
                <a:cubicBezTo>
                  <a:pt x="102" y="92"/>
                  <a:pt x="102" y="92"/>
                  <a:pt x="102" y="92"/>
                </a:cubicBezTo>
                <a:lnTo>
                  <a:pt x="102" y="92"/>
                </a:lnTo>
                <a:cubicBezTo>
                  <a:pt x="101" y="88"/>
                  <a:pt x="101" y="84"/>
                  <a:pt x="100" y="80"/>
                </a:cubicBezTo>
                <a:cubicBezTo>
                  <a:pt x="100" y="75"/>
                  <a:pt x="98" y="71"/>
                  <a:pt x="95" y="67"/>
                </a:cubicBezTo>
                <a:cubicBezTo>
                  <a:pt x="96" y="48"/>
                  <a:pt x="95" y="28"/>
                  <a:pt x="80" y="16"/>
                </a:cubicBezTo>
                <a:cubicBezTo>
                  <a:pt x="61" y="0"/>
                  <a:pt x="41" y="1"/>
                  <a:pt x="22" y="16"/>
                </a:cubicBezTo>
                <a:cubicBezTo>
                  <a:pt x="12" y="23"/>
                  <a:pt x="8" y="35"/>
                  <a:pt x="7" y="48"/>
                </a:cubicBezTo>
                <a:cubicBezTo>
                  <a:pt x="6" y="52"/>
                  <a:pt x="5" y="56"/>
                  <a:pt x="4" y="61"/>
                </a:cubicBezTo>
                <a:cubicBezTo>
                  <a:pt x="0" y="94"/>
                  <a:pt x="0" y="128"/>
                  <a:pt x="4" y="162"/>
                </a:cubicBezTo>
                <a:lnTo>
                  <a:pt x="3" y="245"/>
                </a:lnTo>
                <a:cubicBezTo>
                  <a:pt x="2" y="267"/>
                  <a:pt x="20" y="285"/>
                  <a:pt x="41" y="288"/>
                </a:cubicBezTo>
                <a:cubicBezTo>
                  <a:pt x="57" y="290"/>
                  <a:pt x="72" y="284"/>
                  <a:pt x="82" y="272"/>
                </a:cubicBezTo>
                <a:cubicBezTo>
                  <a:pt x="98" y="266"/>
                  <a:pt x="109" y="250"/>
                  <a:pt x="110" y="232"/>
                </a:cubicBezTo>
                <a:close/>
              </a:path>
            </a:pathLst>
          </a:custGeom>
          <a:solidFill>
            <a:srgbClr val="9CF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17" name="Freeform 2607"/>
          <p:cNvSpPr>
            <a:spLocks/>
          </p:cNvSpPr>
          <p:nvPr userDrawn="1"/>
        </p:nvSpPr>
        <p:spPr bwMode="auto">
          <a:xfrm>
            <a:off x="5841933" y="4502331"/>
            <a:ext cx="228202" cy="64325"/>
          </a:xfrm>
          <a:custGeom>
            <a:avLst/>
            <a:gdLst>
              <a:gd name="T0" fmla="*/ 340 w 384"/>
              <a:gd name="T1" fmla="*/ 8 h 107"/>
              <a:gd name="T2" fmla="*/ 256 w 384"/>
              <a:gd name="T3" fmla="*/ 6 h 107"/>
              <a:gd name="T4" fmla="*/ 176 w 384"/>
              <a:gd name="T5" fmla="*/ 8 h 107"/>
              <a:gd name="T6" fmla="*/ 98 w 384"/>
              <a:gd name="T7" fmla="*/ 12 h 107"/>
              <a:gd name="T8" fmla="*/ 17 w 384"/>
              <a:gd name="T9" fmla="*/ 31 h 107"/>
              <a:gd name="T10" fmla="*/ 17 w 384"/>
              <a:gd name="T11" fmla="*/ 77 h 107"/>
              <a:gd name="T12" fmla="*/ 95 w 384"/>
              <a:gd name="T13" fmla="*/ 95 h 107"/>
              <a:gd name="T14" fmla="*/ 176 w 384"/>
              <a:gd name="T15" fmla="*/ 99 h 107"/>
              <a:gd name="T16" fmla="*/ 253 w 384"/>
              <a:gd name="T17" fmla="*/ 101 h 107"/>
              <a:gd name="T18" fmla="*/ 340 w 384"/>
              <a:gd name="T19" fmla="*/ 98 h 107"/>
              <a:gd name="T20" fmla="*/ 340 w 384"/>
              <a:gd name="T21" fmla="*/ 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4" h="107">
                <a:moveTo>
                  <a:pt x="340" y="8"/>
                </a:moveTo>
                <a:cubicBezTo>
                  <a:pt x="315" y="0"/>
                  <a:pt x="282" y="5"/>
                  <a:pt x="256" y="6"/>
                </a:cubicBezTo>
                <a:cubicBezTo>
                  <a:pt x="229" y="7"/>
                  <a:pt x="202" y="7"/>
                  <a:pt x="176" y="8"/>
                </a:cubicBezTo>
                <a:cubicBezTo>
                  <a:pt x="150" y="8"/>
                  <a:pt x="124" y="10"/>
                  <a:pt x="98" y="12"/>
                </a:cubicBezTo>
                <a:cubicBezTo>
                  <a:pt x="72" y="15"/>
                  <a:pt x="38" y="15"/>
                  <a:pt x="17" y="31"/>
                </a:cubicBezTo>
                <a:cubicBezTo>
                  <a:pt x="0" y="44"/>
                  <a:pt x="0" y="64"/>
                  <a:pt x="17" y="77"/>
                </a:cubicBezTo>
                <a:cubicBezTo>
                  <a:pt x="38" y="92"/>
                  <a:pt x="70" y="92"/>
                  <a:pt x="95" y="95"/>
                </a:cubicBezTo>
                <a:cubicBezTo>
                  <a:pt x="122" y="98"/>
                  <a:pt x="149" y="99"/>
                  <a:pt x="176" y="99"/>
                </a:cubicBezTo>
                <a:cubicBezTo>
                  <a:pt x="201" y="100"/>
                  <a:pt x="227" y="100"/>
                  <a:pt x="253" y="101"/>
                </a:cubicBezTo>
                <a:cubicBezTo>
                  <a:pt x="280" y="101"/>
                  <a:pt x="314" y="107"/>
                  <a:pt x="340" y="98"/>
                </a:cubicBezTo>
                <a:cubicBezTo>
                  <a:pt x="384" y="84"/>
                  <a:pt x="384" y="23"/>
                  <a:pt x="340" y="8"/>
                </a:cubicBezTo>
                <a:close/>
              </a:path>
            </a:pathLst>
          </a:custGeom>
          <a:solidFill>
            <a:srgbClr val="16A8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18" name="Freeform 2608"/>
          <p:cNvSpPr>
            <a:spLocks/>
          </p:cNvSpPr>
          <p:nvPr userDrawn="1"/>
        </p:nvSpPr>
        <p:spPr bwMode="auto">
          <a:xfrm>
            <a:off x="5972115" y="4511519"/>
            <a:ext cx="68920" cy="26037"/>
          </a:xfrm>
          <a:custGeom>
            <a:avLst/>
            <a:gdLst>
              <a:gd name="T0" fmla="*/ 94 w 115"/>
              <a:gd name="T1" fmla="*/ 3 h 44"/>
              <a:gd name="T2" fmla="*/ 62 w 115"/>
              <a:gd name="T3" fmla="*/ 0 h 44"/>
              <a:gd name="T4" fmla="*/ 33 w 115"/>
              <a:gd name="T5" fmla="*/ 3 h 44"/>
              <a:gd name="T6" fmla="*/ 3 w 115"/>
              <a:gd name="T7" fmla="*/ 19 h 44"/>
              <a:gd name="T8" fmla="*/ 3 w 115"/>
              <a:gd name="T9" fmla="*/ 26 h 44"/>
              <a:gd name="T10" fmla="*/ 32 w 115"/>
              <a:gd name="T11" fmla="*/ 42 h 44"/>
              <a:gd name="T12" fmla="*/ 62 w 115"/>
              <a:gd name="T13" fmla="*/ 44 h 44"/>
              <a:gd name="T14" fmla="*/ 94 w 115"/>
              <a:gd name="T15" fmla="*/ 40 h 44"/>
              <a:gd name="T16" fmla="*/ 115 w 115"/>
              <a:gd name="T17" fmla="*/ 20 h 44"/>
              <a:gd name="T18" fmla="*/ 94 w 115"/>
              <a:gd name="T19"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44">
                <a:moveTo>
                  <a:pt x="94" y="3"/>
                </a:moveTo>
                <a:cubicBezTo>
                  <a:pt x="83" y="0"/>
                  <a:pt x="73" y="0"/>
                  <a:pt x="62" y="0"/>
                </a:cubicBezTo>
                <a:cubicBezTo>
                  <a:pt x="52" y="1"/>
                  <a:pt x="43" y="2"/>
                  <a:pt x="33" y="3"/>
                </a:cubicBezTo>
                <a:cubicBezTo>
                  <a:pt x="21" y="4"/>
                  <a:pt x="9" y="8"/>
                  <a:pt x="3" y="19"/>
                </a:cubicBezTo>
                <a:cubicBezTo>
                  <a:pt x="0" y="20"/>
                  <a:pt x="0" y="25"/>
                  <a:pt x="3" y="26"/>
                </a:cubicBezTo>
                <a:cubicBezTo>
                  <a:pt x="8" y="37"/>
                  <a:pt x="20" y="41"/>
                  <a:pt x="32" y="42"/>
                </a:cubicBezTo>
                <a:cubicBezTo>
                  <a:pt x="42" y="43"/>
                  <a:pt x="52" y="44"/>
                  <a:pt x="62" y="44"/>
                </a:cubicBezTo>
                <a:cubicBezTo>
                  <a:pt x="73" y="43"/>
                  <a:pt x="84" y="43"/>
                  <a:pt x="94" y="40"/>
                </a:cubicBezTo>
                <a:cubicBezTo>
                  <a:pt x="102" y="37"/>
                  <a:pt x="115" y="30"/>
                  <a:pt x="115" y="20"/>
                </a:cubicBezTo>
                <a:cubicBezTo>
                  <a:pt x="115" y="11"/>
                  <a:pt x="101" y="5"/>
                  <a:pt x="94" y="3"/>
                </a:cubicBezTo>
                <a:close/>
              </a:path>
            </a:pathLst>
          </a:custGeom>
          <a:solidFill>
            <a:srgbClr val="90D2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19" name="Freeform 2654"/>
          <p:cNvSpPr>
            <a:spLocks/>
          </p:cNvSpPr>
          <p:nvPr userDrawn="1"/>
        </p:nvSpPr>
        <p:spPr bwMode="auto">
          <a:xfrm>
            <a:off x="7463847" y="4442600"/>
            <a:ext cx="274148" cy="162344"/>
          </a:xfrm>
          <a:custGeom>
            <a:avLst/>
            <a:gdLst>
              <a:gd name="T0" fmla="*/ 445 w 462"/>
              <a:gd name="T1" fmla="*/ 71 h 273"/>
              <a:gd name="T2" fmla="*/ 430 w 462"/>
              <a:gd name="T3" fmla="*/ 63 h 273"/>
              <a:gd name="T4" fmla="*/ 404 w 462"/>
              <a:gd name="T5" fmla="*/ 63 h 273"/>
              <a:gd name="T6" fmla="*/ 415 w 462"/>
              <a:gd name="T7" fmla="*/ 61 h 273"/>
              <a:gd name="T8" fmla="*/ 383 w 462"/>
              <a:gd name="T9" fmla="*/ 77 h 273"/>
              <a:gd name="T10" fmla="*/ 375 w 462"/>
              <a:gd name="T11" fmla="*/ 87 h 273"/>
              <a:gd name="T12" fmla="*/ 368 w 462"/>
              <a:gd name="T13" fmla="*/ 98 h 273"/>
              <a:gd name="T14" fmla="*/ 367 w 462"/>
              <a:gd name="T15" fmla="*/ 101 h 273"/>
              <a:gd name="T16" fmla="*/ 363 w 462"/>
              <a:gd name="T17" fmla="*/ 95 h 273"/>
              <a:gd name="T18" fmla="*/ 318 w 462"/>
              <a:gd name="T19" fmla="*/ 44 h 273"/>
              <a:gd name="T20" fmla="*/ 185 w 462"/>
              <a:gd name="T21" fmla="*/ 11 h 273"/>
              <a:gd name="T22" fmla="*/ 74 w 462"/>
              <a:gd name="T23" fmla="*/ 77 h 273"/>
              <a:gd name="T24" fmla="*/ 12 w 462"/>
              <a:gd name="T25" fmla="*/ 183 h 273"/>
              <a:gd name="T26" fmla="*/ 39 w 462"/>
              <a:gd name="T27" fmla="*/ 260 h 273"/>
              <a:gd name="T28" fmla="*/ 115 w 462"/>
              <a:gd name="T29" fmla="*/ 233 h 273"/>
              <a:gd name="T30" fmla="*/ 137 w 462"/>
              <a:gd name="T31" fmla="*/ 192 h 273"/>
              <a:gd name="T32" fmla="*/ 143 w 462"/>
              <a:gd name="T33" fmla="*/ 182 h 273"/>
              <a:gd name="T34" fmla="*/ 144 w 462"/>
              <a:gd name="T35" fmla="*/ 181 h 273"/>
              <a:gd name="T36" fmla="*/ 157 w 462"/>
              <a:gd name="T37" fmla="*/ 163 h 273"/>
              <a:gd name="T38" fmla="*/ 172 w 462"/>
              <a:gd name="T39" fmla="*/ 146 h 273"/>
              <a:gd name="T40" fmla="*/ 173 w 462"/>
              <a:gd name="T41" fmla="*/ 145 h 273"/>
              <a:gd name="T42" fmla="*/ 181 w 462"/>
              <a:gd name="T43" fmla="*/ 139 h 273"/>
              <a:gd name="T44" fmla="*/ 190 w 462"/>
              <a:gd name="T45" fmla="*/ 133 h 273"/>
              <a:gd name="T46" fmla="*/ 209 w 462"/>
              <a:gd name="T47" fmla="*/ 126 h 273"/>
              <a:gd name="T48" fmla="*/ 219 w 462"/>
              <a:gd name="T49" fmla="*/ 125 h 273"/>
              <a:gd name="T50" fmla="*/ 219 w 462"/>
              <a:gd name="T51" fmla="*/ 125 h 273"/>
              <a:gd name="T52" fmla="*/ 227 w 462"/>
              <a:gd name="T53" fmla="*/ 126 h 273"/>
              <a:gd name="T54" fmla="*/ 225 w 462"/>
              <a:gd name="T55" fmla="*/ 125 h 273"/>
              <a:gd name="T56" fmla="*/ 228 w 462"/>
              <a:gd name="T57" fmla="*/ 127 h 273"/>
              <a:gd name="T58" fmla="*/ 229 w 462"/>
              <a:gd name="T59" fmla="*/ 127 h 273"/>
              <a:gd name="T60" fmla="*/ 234 w 462"/>
              <a:gd name="T61" fmla="*/ 129 h 273"/>
              <a:gd name="T62" fmla="*/ 234 w 462"/>
              <a:gd name="T63" fmla="*/ 129 h 273"/>
              <a:gd name="T64" fmla="*/ 234 w 462"/>
              <a:gd name="T65" fmla="*/ 129 h 273"/>
              <a:gd name="T66" fmla="*/ 236 w 462"/>
              <a:gd name="T67" fmla="*/ 130 h 273"/>
              <a:gd name="T68" fmla="*/ 235 w 462"/>
              <a:gd name="T69" fmla="*/ 130 h 273"/>
              <a:gd name="T70" fmla="*/ 243 w 462"/>
              <a:gd name="T71" fmla="*/ 136 h 273"/>
              <a:gd name="T72" fmla="*/ 246 w 462"/>
              <a:gd name="T73" fmla="*/ 139 h 273"/>
              <a:gd name="T74" fmla="*/ 251 w 462"/>
              <a:gd name="T75" fmla="*/ 146 h 273"/>
              <a:gd name="T76" fmla="*/ 266 w 462"/>
              <a:gd name="T77" fmla="*/ 165 h 273"/>
              <a:gd name="T78" fmla="*/ 269 w 462"/>
              <a:gd name="T79" fmla="*/ 170 h 273"/>
              <a:gd name="T80" fmla="*/ 248 w 462"/>
              <a:gd name="T81" fmla="*/ 171 h 273"/>
              <a:gd name="T82" fmla="*/ 203 w 462"/>
              <a:gd name="T83" fmla="*/ 184 h 273"/>
              <a:gd name="T84" fmla="*/ 200 w 462"/>
              <a:gd name="T85" fmla="*/ 234 h 273"/>
              <a:gd name="T86" fmla="*/ 241 w 462"/>
              <a:gd name="T87" fmla="*/ 251 h 273"/>
              <a:gd name="T88" fmla="*/ 276 w 462"/>
              <a:gd name="T89" fmla="*/ 256 h 273"/>
              <a:gd name="T90" fmla="*/ 310 w 462"/>
              <a:gd name="T91" fmla="*/ 259 h 273"/>
              <a:gd name="T92" fmla="*/ 354 w 462"/>
              <a:gd name="T93" fmla="*/ 263 h 273"/>
              <a:gd name="T94" fmla="*/ 378 w 462"/>
              <a:gd name="T95" fmla="*/ 253 h 273"/>
              <a:gd name="T96" fmla="*/ 381 w 462"/>
              <a:gd name="T97" fmla="*/ 251 h 273"/>
              <a:gd name="T98" fmla="*/ 389 w 462"/>
              <a:gd name="T99" fmla="*/ 245 h 273"/>
              <a:gd name="T100" fmla="*/ 407 w 462"/>
              <a:gd name="T101" fmla="*/ 223 h 273"/>
              <a:gd name="T102" fmla="*/ 417 w 462"/>
              <a:gd name="T103" fmla="*/ 205 h 273"/>
              <a:gd name="T104" fmla="*/ 439 w 462"/>
              <a:gd name="T105" fmla="*/ 166 h 273"/>
              <a:gd name="T106" fmla="*/ 448 w 462"/>
              <a:gd name="T107" fmla="*/ 148 h 273"/>
              <a:gd name="T108" fmla="*/ 459 w 462"/>
              <a:gd name="T109" fmla="*/ 119 h 273"/>
              <a:gd name="T110" fmla="*/ 445 w 462"/>
              <a:gd name="T111" fmla="*/ 71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2" h="273">
                <a:moveTo>
                  <a:pt x="445" y="71"/>
                </a:moveTo>
                <a:cubicBezTo>
                  <a:pt x="441" y="67"/>
                  <a:pt x="436" y="65"/>
                  <a:pt x="430" y="63"/>
                </a:cubicBezTo>
                <a:cubicBezTo>
                  <a:pt x="421" y="60"/>
                  <a:pt x="413" y="61"/>
                  <a:pt x="404" y="63"/>
                </a:cubicBezTo>
                <a:cubicBezTo>
                  <a:pt x="408" y="62"/>
                  <a:pt x="411" y="62"/>
                  <a:pt x="415" y="61"/>
                </a:cubicBezTo>
                <a:cubicBezTo>
                  <a:pt x="401" y="61"/>
                  <a:pt x="393" y="69"/>
                  <a:pt x="383" y="77"/>
                </a:cubicBezTo>
                <a:cubicBezTo>
                  <a:pt x="380" y="80"/>
                  <a:pt x="377" y="83"/>
                  <a:pt x="375" y="87"/>
                </a:cubicBezTo>
                <a:cubicBezTo>
                  <a:pt x="373" y="91"/>
                  <a:pt x="370" y="94"/>
                  <a:pt x="368" y="98"/>
                </a:cubicBezTo>
                <a:lnTo>
                  <a:pt x="367" y="101"/>
                </a:lnTo>
                <a:cubicBezTo>
                  <a:pt x="365" y="99"/>
                  <a:pt x="364" y="97"/>
                  <a:pt x="363" y="95"/>
                </a:cubicBezTo>
                <a:cubicBezTo>
                  <a:pt x="349" y="77"/>
                  <a:pt x="335" y="59"/>
                  <a:pt x="318" y="44"/>
                </a:cubicBezTo>
                <a:cubicBezTo>
                  <a:pt x="282" y="12"/>
                  <a:pt x="233" y="0"/>
                  <a:pt x="185" y="11"/>
                </a:cubicBezTo>
                <a:cubicBezTo>
                  <a:pt x="141" y="20"/>
                  <a:pt x="104" y="43"/>
                  <a:pt x="74" y="77"/>
                </a:cubicBezTo>
                <a:cubicBezTo>
                  <a:pt x="47" y="108"/>
                  <a:pt x="29" y="146"/>
                  <a:pt x="12" y="183"/>
                </a:cubicBezTo>
                <a:cubicBezTo>
                  <a:pt x="0" y="211"/>
                  <a:pt x="10" y="247"/>
                  <a:pt x="39" y="260"/>
                </a:cubicBezTo>
                <a:cubicBezTo>
                  <a:pt x="68" y="273"/>
                  <a:pt x="101" y="262"/>
                  <a:pt x="115" y="233"/>
                </a:cubicBezTo>
                <a:cubicBezTo>
                  <a:pt x="122" y="220"/>
                  <a:pt x="129" y="206"/>
                  <a:pt x="137" y="192"/>
                </a:cubicBezTo>
                <a:cubicBezTo>
                  <a:pt x="139" y="189"/>
                  <a:pt x="141" y="186"/>
                  <a:pt x="143" y="182"/>
                </a:cubicBezTo>
                <a:cubicBezTo>
                  <a:pt x="144" y="182"/>
                  <a:pt x="144" y="181"/>
                  <a:pt x="144" y="181"/>
                </a:cubicBezTo>
                <a:cubicBezTo>
                  <a:pt x="147" y="174"/>
                  <a:pt x="153" y="168"/>
                  <a:pt x="157" y="163"/>
                </a:cubicBezTo>
                <a:cubicBezTo>
                  <a:pt x="162" y="157"/>
                  <a:pt x="167" y="151"/>
                  <a:pt x="172" y="146"/>
                </a:cubicBezTo>
                <a:cubicBezTo>
                  <a:pt x="173" y="145"/>
                  <a:pt x="173" y="145"/>
                  <a:pt x="173" y="145"/>
                </a:cubicBezTo>
                <a:cubicBezTo>
                  <a:pt x="176" y="143"/>
                  <a:pt x="178" y="141"/>
                  <a:pt x="181" y="139"/>
                </a:cubicBezTo>
                <a:cubicBezTo>
                  <a:pt x="184" y="137"/>
                  <a:pt x="187" y="135"/>
                  <a:pt x="190" y="133"/>
                </a:cubicBezTo>
                <a:cubicBezTo>
                  <a:pt x="193" y="132"/>
                  <a:pt x="206" y="129"/>
                  <a:pt x="209" y="126"/>
                </a:cubicBezTo>
                <a:cubicBezTo>
                  <a:pt x="212" y="126"/>
                  <a:pt x="216" y="126"/>
                  <a:pt x="219" y="125"/>
                </a:cubicBezTo>
                <a:cubicBezTo>
                  <a:pt x="219" y="125"/>
                  <a:pt x="219" y="125"/>
                  <a:pt x="219" y="125"/>
                </a:cubicBezTo>
                <a:cubicBezTo>
                  <a:pt x="222" y="126"/>
                  <a:pt x="225" y="126"/>
                  <a:pt x="227" y="126"/>
                </a:cubicBezTo>
                <a:cubicBezTo>
                  <a:pt x="226" y="126"/>
                  <a:pt x="225" y="126"/>
                  <a:pt x="225" y="125"/>
                </a:cubicBezTo>
                <a:cubicBezTo>
                  <a:pt x="225" y="125"/>
                  <a:pt x="226" y="126"/>
                  <a:pt x="228" y="127"/>
                </a:cubicBezTo>
                <a:cubicBezTo>
                  <a:pt x="232" y="127"/>
                  <a:pt x="231" y="127"/>
                  <a:pt x="229" y="127"/>
                </a:cubicBezTo>
                <a:cubicBezTo>
                  <a:pt x="231" y="128"/>
                  <a:pt x="232" y="128"/>
                  <a:pt x="234" y="129"/>
                </a:cubicBezTo>
                <a:cubicBezTo>
                  <a:pt x="231" y="127"/>
                  <a:pt x="228" y="124"/>
                  <a:pt x="234" y="129"/>
                </a:cubicBezTo>
                <a:cubicBezTo>
                  <a:pt x="234" y="129"/>
                  <a:pt x="234" y="129"/>
                  <a:pt x="234" y="129"/>
                </a:cubicBezTo>
                <a:cubicBezTo>
                  <a:pt x="235" y="130"/>
                  <a:pt x="236" y="130"/>
                  <a:pt x="236" y="130"/>
                </a:cubicBezTo>
                <a:cubicBezTo>
                  <a:pt x="236" y="130"/>
                  <a:pt x="235" y="130"/>
                  <a:pt x="235" y="130"/>
                </a:cubicBezTo>
                <a:cubicBezTo>
                  <a:pt x="237" y="132"/>
                  <a:pt x="240" y="134"/>
                  <a:pt x="243" y="136"/>
                </a:cubicBezTo>
                <a:cubicBezTo>
                  <a:pt x="244" y="138"/>
                  <a:pt x="245" y="139"/>
                  <a:pt x="246" y="139"/>
                </a:cubicBezTo>
                <a:cubicBezTo>
                  <a:pt x="248" y="141"/>
                  <a:pt x="249" y="144"/>
                  <a:pt x="251" y="146"/>
                </a:cubicBezTo>
                <a:cubicBezTo>
                  <a:pt x="256" y="152"/>
                  <a:pt x="261" y="158"/>
                  <a:pt x="266" y="165"/>
                </a:cubicBezTo>
                <a:cubicBezTo>
                  <a:pt x="267" y="167"/>
                  <a:pt x="268" y="168"/>
                  <a:pt x="269" y="170"/>
                </a:cubicBezTo>
                <a:cubicBezTo>
                  <a:pt x="262" y="170"/>
                  <a:pt x="255" y="170"/>
                  <a:pt x="248" y="171"/>
                </a:cubicBezTo>
                <a:cubicBezTo>
                  <a:pt x="232" y="171"/>
                  <a:pt x="215" y="174"/>
                  <a:pt x="203" y="184"/>
                </a:cubicBezTo>
                <a:cubicBezTo>
                  <a:pt x="187" y="198"/>
                  <a:pt x="184" y="219"/>
                  <a:pt x="200" y="234"/>
                </a:cubicBezTo>
                <a:cubicBezTo>
                  <a:pt x="211" y="245"/>
                  <a:pt x="227" y="249"/>
                  <a:pt x="241" y="251"/>
                </a:cubicBezTo>
                <a:cubicBezTo>
                  <a:pt x="253" y="253"/>
                  <a:pt x="265" y="255"/>
                  <a:pt x="276" y="256"/>
                </a:cubicBezTo>
                <a:cubicBezTo>
                  <a:pt x="288" y="257"/>
                  <a:pt x="299" y="258"/>
                  <a:pt x="310" y="259"/>
                </a:cubicBezTo>
                <a:cubicBezTo>
                  <a:pt x="325" y="261"/>
                  <a:pt x="340" y="264"/>
                  <a:pt x="354" y="263"/>
                </a:cubicBezTo>
                <a:cubicBezTo>
                  <a:pt x="363" y="262"/>
                  <a:pt x="371" y="259"/>
                  <a:pt x="378" y="253"/>
                </a:cubicBezTo>
                <a:cubicBezTo>
                  <a:pt x="379" y="253"/>
                  <a:pt x="380" y="252"/>
                  <a:pt x="381" y="251"/>
                </a:cubicBezTo>
                <a:cubicBezTo>
                  <a:pt x="384" y="249"/>
                  <a:pt x="386" y="247"/>
                  <a:pt x="389" y="245"/>
                </a:cubicBezTo>
                <a:cubicBezTo>
                  <a:pt x="397" y="239"/>
                  <a:pt x="402" y="232"/>
                  <a:pt x="407" y="223"/>
                </a:cubicBezTo>
                <a:cubicBezTo>
                  <a:pt x="410" y="217"/>
                  <a:pt x="414" y="211"/>
                  <a:pt x="417" y="205"/>
                </a:cubicBezTo>
                <a:cubicBezTo>
                  <a:pt x="424" y="192"/>
                  <a:pt x="431" y="179"/>
                  <a:pt x="439" y="166"/>
                </a:cubicBezTo>
                <a:cubicBezTo>
                  <a:pt x="442" y="160"/>
                  <a:pt x="445" y="154"/>
                  <a:pt x="448" y="148"/>
                </a:cubicBezTo>
                <a:cubicBezTo>
                  <a:pt x="452" y="138"/>
                  <a:pt x="457" y="129"/>
                  <a:pt x="459" y="119"/>
                </a:cubicBezTo>
                <a:cubicBezTo>
                  <a:pt x="462" y="101"/>
                  <a:pt x="459" y="83"/>
                  <a:pt x="445" y="71"/>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20" name="Freeform 2655"/>
          <p:cNvSpPr>
            <a:spLocks/>
          </p:cNvSpPr>
          <p:nvPr userDrawn="1"/>
        </p:nvSpPr>
        <p:spPr bwMode="auto">
          <a:xfrm>
            <a:off x="7690516" y="4485483"/>
            <a:ext cx="4595" cy="4595"/>
          </a:xfrm>
          <a:custGeom>
            <a:avLst/>
            <a:gdLst>
              <a:gd name="T0" fmla="*/ 0 w 8"/>
              <a:gd name="T1" fmla="*/ 8 h 8"/>
              <a:gd name="T2" fmla="*/ 1 w 8"/>
              <a:gd name="T3" fmla="*/ 6 h 8"/>
              <a:gd name="T4" fmla="*/ 8 w 8"/>
              <a:gd name="T5" fmla="*/ 0 h 8"/>
              <a:gd name="T6" fmla="*/ 0 w 8"/>
              <a:gd name="T7" fmla="*/ 8 h 8"/>
            </a:gdLst>
            <a:ahLst/>
            <a:cxnLst>
              <a:cxn ang="0">
                <a:pos x="T0" y="T1"/>
              </a:cxn>
              <a:cxn ang="0">
                <a:pos x="T2" y="T3"/>
              </a:cxn>
              <a:cxn ang="0">
                <a:pos x="T4" y="T5"/>
              </a:cxn>
              <a:cxn ang="0">
                <a:pos x="T6" y="T7"/>
              </a:cxn>
            </a:cxnLst>
            <a:rect l="0" t="0" r="r" b="b"/>
            <a:pathLst>
              <a:path w="8" h="8">
                <a:moveTo>
                  <a:pt x="0" y="8"/>
                </a:moveTo>
                <a:cubicBezTo>
                  <a:pt x="0" y="7"/>
                  <a:pt x="1" y="7"/>
                  <a:pt x="1" y="6"/>
                </a:cubicBezTo>
                <a:cubicBezTo>
                  <a:pt x="4" y="4"/>
                  <a:pt x="6" y="2"/>
                  <a:pt x="8" y="0"/>
                </a:cubicBezTo>
                <a:cubicBezTo>
                  <a:pt x="5" y="3"/>
                  <a:pt x="3" y="5"/>
                  <a:pt x="0" y="8"/>
                </a:cubicBezTo>
                <a:close/>
              </a:path>
            </a:pathLst>
          </a:custGeom>
          <a:solidFill>
            <a:srgbClr val="E42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21" name="Freeform 2656"/>
          <p:cNvSpPr>
            <a:spLocks/>
          </p:cNvSpPr>
          <p:nvPr userDrawn="1"/>
        </p:nvSpPr>
        <p:spPr bwMode="auto">
          <a:xfrm>
            <a:off x="7603218" y="4519177"/>
            <a:ext cx="0" cy="1532"/>
          </a:xfrm>
          <a:custGeom>
            <a:avLst/>
            <a:gdLst>
              <a:gd name="T0" fmla="*/ 0 w 1"/>
              <a:gd name="T1" fmla="*/ 0 h 1"/>
              <a:gd name="T2" fmla="*/ 1 w 1"/>
              <a:gd name="T3" fmla="*/ 1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1" y="1"/>
                  <a:pt x="1" y="1"/>
                </a:cubicBezTo>
                <a:cubicBezTo>
                  <a:pt x="1" y="1"/>
                  <a:pt x="1" y="0"/>
                  <a:pt x="0" y="0"/>
                </a:cubicBezTo>
                <a:cubicBezTo>
                  <a:pt x="0" y="0"/>
                  <a:pt x="0" y="0"/>
                  <a:pt x="0" y="0"/>
                </a:cubicBezTo>
                <a:close/>
              </a:path>
            </a:pathLst>
          </a:custGeom>
          <a:solidFill>
            <a:srgbClr val="E42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22" name="Freeform 2657"/>
          <p:cNvSpPr>
            <a:spLocks/>
          </p:cNvSpPr>
          <p:nvPr userDrawn="1"/>
        </p:nvSpPr>
        <p:spPr bwMode="auto">
          <a:xfrm>
            <a:off x="7598623" y="4517645"/>
            <a:ext cx="1532" cy="1532"/>
          </a:xfrm>
          <a:custGeom>
            <a:avLst/>
            <a:gdLst>
              <a:gd name="T0" fmla="*/ 0 w 2"/>
              <a:gd name="T1" fmla="*/ 0 h 1"/>
              <a:gd name="T2" fmla="*/ 0 w 2"/>
              <a:gd name="T3" fmla="*/ 0 h 1"/>
              <a:gd name="T4" fmla="*/ 2 w 2"/>
              <a:gd name="T5" fmla="*/ 1 h 1"/>
              <a:gd name="T6" fmla="*/ 1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1" y="1"/>
                  <a:pt x="1" y="1"/>
                  <a:pt x="2" y="1"/>
                </a:cubicBezTo>
                <a:lnTo>
                  <a:pt x="1" y="1"/>
                </a:lnTo>
                <a:cubicBezTo>
                  <a:pt x="1" y="1"/>
                  <a:pt x="1" y="0"/>
                  <a:pt x="0" y="0"/>
                </a:cubicBezTo>
                <a:close/>
              </a:path>
            </a:pathLst>
          </a:custGeom>
          <a:solidFill>
            <a:srgbClr val="E42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23" name="Freeform 2658"/>
          <p:cNvSpPr>
            <a:spLocks/>
          </p:cNvSpPr>
          <p:nvPr userDrawn="1"/>
        </p:nvSpPr>
        <p:spPr bwMode="auto">
          <a:xfrm>
            <a:off x="7603218" y="4519177"/>
            <a:ext cx="0" cy="1532"/>
          </a:xfrm>
          <a:custGeom>
            <a:avLst/>
            <a:gdLst>
              <a:gd name="T0" fmla="*/ 0 w 1"/>
              <a:gd name="T1" fmla="*/ 0 h 1"/>
              <a:gd name="T2" fmla="*/ 1 w 1"/>
              <a:gd name="T3" fmla="*/ 1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1" y="1"/>
                  <a:pt x="1" y="1"/>
                </a:cubicBezTo>
                <a:cubicBezTo>
                  <a:pt x="1" y="1"/>
                  <a:pt x="1" y="0"/>
                  <a:pt x="0" y="0"/>
                </a:cubicBezTo>
                <a:cubicBezTo>
                  <a:pt x="0" y="0"/>
                  <a:pt x="0" y="0"/>
                  <a:pt x="0" y="0"/>
                </a:cubicBezTo>
                <a:close/>
              </a:path>
            </a:pathLst>
          </a:custGeom>
          <a:solidFill>
            <a:srgbClr val="E42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24" name="Freeform 2659"/>
          <p:cNvSpPr>
            <a:spLocks/>
          </p:cNvSpPr>
          <p:nvPr userDrawn="1"/>
        </p:nvSpPr>
        <p:spPr bwMode="auto">
          <a:xfrm>
            <a:off x="7598623" y="4517645"/>
            <a:ext cx="1532" cy="1532"/>
          </a:xfrm>
          <a:custGeom>
            <a:avLst/>
            <a:gdLst>
              <a:gd name="T0" fmla="*/ 0 w 2"/>
              <a:gd name="T1" fmla="*/ 0 h 1"/>
              <a:gd name="T2" fmla="*/ 0 w 2"/>
              <a:gd name="T3" fmla="*/ 0 h 1"/>
              <a:gd name="T4" fmla="*/ 2 w 2"/>
              <a:gd name="T5" fmla="*/ 1 h 1"/>
              <a:gd name="T6" fmla="*/ 1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1" y="1"/>
                  <a:pt x="1" y="1"/>
                  <a:pt x="2" y="1"/>
                </a:cubicBezTo>
                <a:lnTo>
                  <a:pt x="1" y="1"/>
                </a:lnTo>
                <a:cubicBezTo>
                  <a:pt x="1" y="1"/>
                  <a:pt x="1" y="0"/>
                  <a:pt x="0" y="0"/>
                </a:cubicBezTo>
                <a:close/>
              </a:path>
            </a:pathLst>
          </a:custGeom>
          <a:solidFill>
            <a:srgbClr val="E42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25" name="Freeform 2660"/>
          <p:cNvSpPr>
            <a:spLocks/>
          </p:cNvSpPr>
          <p:nvPr userDrawn="1"/>
        </p:nvSpPr>
        <p:spPr bwMode="auto">
          <a:xfrm>
            <a:off x="7485288" y="4482419"/>
            <a:ext cx="194508" cy="122524"/>
          </a:xfrm>
          <a:custGeom>
            <a:avLst/>
            <a:gdLst>
              <a:gd name="T0" fmla="*/ 275 w 326"/>
              <a:gd name="T1" fmla="*/ 129 h 208"/>
              <a:gd name="T2" fmla="*/ 242 w 326"/>
              <a:gd name="T3" fmla="*/ 35 h 208"/>
              <a:gd name="T4" fmla="*/ 140 w 326"/>
              <a:gd name="T5" fmla="*/ 17 h 208"/>
              <a:gd name="T6" fmla="*/ 61 w 326"/>
              <a:gd name="T7" fmla="*/ 105 h 208"/>
              <a:gd name="T8" fmla="*/ 0 w 326"/>
              <a:gd name="T9" fmla="*/ 194 h 208"/>
              <a:gd name="T10" fmla="*/ 2 w 326"/>
              <a:gd name="T11" fmla="*/ 195 h 208"/>
              <a:gd name="T12" fmla="*/ 78 w 326"/>
              <a:gd name="T13" fmla="*/ 168 h 208"/>
              <a:gd name="T14" fmla="*/ 100 w 326"/>
              <a:gd name="T15" fmla="*/ 127 h 208"/>
              <a:gd name="T16" fmla="*/ 106 w 326"/>
              <a:gd name="T17" fmla="*/ 117 h 208"/>
              <a:gd name="T18" fmla="*/ 107 w 326"/>
              <a:gd name="T19" fmla="*/ 116 h 208"/>
              <a:gd name="T20" fmla="*/ 120 w 326"/>
              <a:gd name="T21" fmla="*/ 98 h 208"/>
              <a:gd name="T22" fmla="*/ 135 w 326"/>
              <a:gd name="T23" fmla="*/ 81 h 208"/>
              <a:gd name="T24" fmla="*/ 136 w 326"/>
              <a:gd name="T25" fmla="*/ 80 h 208"/>
              <a:gd name="T26" fmla="*/ 144 w 326"/>
              <a:gd name="T27" fmla="*/ 74 h 208"/>
              <a:gd name="T28" fmla="*/ 153 w 326"/>
              <a:gd name="T29" fmla="*/ 68 h 208"/>
              <a:gd name="T30" fmla="*/ 172 w 326"/>
              <a:gd name="T31" fmla="*/ 61 h 208"/>
              <a:gd name="T32" fmla="*/ 182 w 326"/>
              <a:gd name="T33" fmla="*/ 60 h 208"/>
              <a:gd name="T34" fmla="*/ 182 w 326"/>
              <a:gd name="T35" fmla="*/ 60 h 208"/>
              <a:gd name="T36" fmla="*/ 190 w 326"/>
              <a:gd name="T37" fmla="*/ 61 h 208"/>
              <a:gd name="T38" fmla="*/ 188 w 326"/>
              <a:gd name="T39" fmla="*/ 60 h 208"/>
              <a:gd name="T40" fmla="*/ 191 w 326"/>
              <a:gd name="T41" fmla="*/ 62 h 208"/>
              <a:gd name="T42" fmla="*/ 192 w 326"/>
              <a:gd name="T43" fmla="*/ 62 h 208"/>
              <a:gd name="T44" fmla="*/ 197 w 326"/>
              <a:gd name="T45" fmla="*/ 64 h 208"/>
              <a:gd name="T46" fmla="*/ 197 w 326"/>
              <a:gd name="T47" fmla="*/ 64 h 208"/>
              <a:gd name="T48" fmla="*/ 197 w 326"/>
              <a:gd name="T49" fmla="*/ 64 h 208"/>
              <a:gd name="T50" fmla="*/ 199 w 326"/>
              <a:gd name="T51" fmla="*/ 65 h 208"/>
              <a:gd name="T52" fmla="*/ 198 w 326"/>
              <a:gd name="T53" fmla="*/ 65 h 208"/>
              <a:gd name="T54" fmla="*/ 206 w 326"/>
              <a:gd name="T55" fmla="*/ 71 h 208"/>
              <a:gd name="T56" fmla="*/ 209 w 326"/>
              <a:gd name="T57" fmla="*/ 74 h 208"/>
              <a:gd name="T58" fmla="*/ 214 w 326"/>
              <a:gd name="T59" fmla="*/ 81 h 208"/>
              <a:gd name="T60" fmla="*/ 229 w 326"/>
              <a:gd name="T61" fmla="*/ 100 h 208"/>
              <a:gd name="T62" fmla="*/ 232 w 326"/>
              <a:gd name="T63" fmla="*/ 105 h 208"/>
              <a:gd name="T64" fmla="*/ 211 w 326"/>
              <a:gd name="T65" fmla="*/ 106 h 208"/>
              <a:gd name="T66" fmla="*/ 166 w 326"/>
              <a:gd name="T67" fmla="*/ 119 h 208"/>
              <a:gd name="T68" fmla="*/ 163 w 326"/>
              <a:gd name="T69" fmla="*/ 169 h 208"/>
              <a:gd name="T70" fmla="*/ 204 w 326"/>
              <a:gd name="T71" fmla="*/ 186 h 208"/>
              <a:gd name="T72" fmla="*/ 239 w 326"/>
              <a:gd name="T73" fmla="*/ 191 h 208"/>
              <a:gd name="T74" fmla="*/ 273 w 326"/>
              <a:gd name="T75" fmla="*/ 194 h 208"/>
              <a:gd name="T76" fmla="*/ 317 w 326"/>
              <a:gd name="T77" fmla="*/ 198 h 208"/>
              <a:gd name="T78" fmla="*/ 326 w 326"/>
              <a:gd name="T79" fmla="*/ 196 h 208"/>
              <a:gd name="T80" fmla="*/ 275 w 326"/>
              <a:gd name="T81" fmla="*/ 12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6" h="208">
                <a:moveTo>
                  <a:pt x="275" y="129"/>
                </a:moveTo>
                <a:cubicBezTo>
                  <a:pt x="274" y="86"/>
                  <a:pt x="276" y="68"/>
                  <a:pt x="242" y="35"/>
                </a:cubicBezTo>
                <a:cubicBezTo>
                  <a:pt x="211" y="5"/>
                  <a:pt x="180" y="0"/>
                  <a:pt x="140" y="17"/>
                </a:cubicBezTo>
                <a:cubicBezTo>
                  <a:pt x="100" y="35"/>
                  <a:pt x="81" y="68"/>
                  <a:pt x="61" y="105"/>
                </a:cubicBezTo>
                <a:cubicBezTo>
                  <a:pt x="49" y="127"/>
                  <a:pt x="26" y="178"/>
                  <a:pt x="0" y="194"/>
                </a:cubicBezTo>
                <a:cubicBezTo>
                  <a:pt x="0" y="194"/>
                  <a:pt x="1" y="195"/>
                  <a:pt x="2" y="195"/>
                </a:cubicBezTo>
                <a:cubicBezTo>
                  <a:pt x="31" y="208"/>
                  <a:pt x="64" y="197"/>
                  <a:pt x="78" y="168"/>
                </a:cubicBezTo>
                <a:cubicBezTo>
                  <a:pt x="85" y="155"/>
                  <a:pt x="92" y="141"/>
                  <a:pt x="100" y="127"/>
                </a:cubicBezTo>
                <a:cubicBezTo>
                  <a:pt x="102" y="124"/>
                  <a:pt x="104" y="121"/>
                  <a:pt x="106" y="117"/>
                </a:cubicBezTo>
                <a:cubicBezTo>
                  <a:pt x="107" y="117"/>
                  <a:pt x="107" y="116"/>
                  <a:pt x="107" y="116"/>
                </a:cubicBezTo>
                <a:cubicBezTo>
                  <a:pt x="110" y="109"/>
                  <a:pt x="116" y="103"/>
                  <a:pt x="120" y="98"/>
                </a:cubicBezTo>
                <a:cubicBezTo>
                  <a:pt x="125" y="92"/>
                  <a:pt x="130" y="86"/>
                  <a:pt x="135" y="81"/>
                </a:cubicBezTo>
                <a:cubicBezTo>
                  <a:pt x="136" y="80"/>
                  <a:pt x="136" y="80"/>
                  <a:pt x="136" y="80"/>
                </a:cubicBezTo>
                <a:cubicBezTo>
                  <a:pt x="139" y="78"/>
                  <a:pt x="141" y="76"/>
                  <a:pt x="144" y="74"/>
                </a:cubicBezTo>
                <a:cubicBezTo>
                  <a:pt x="147" y="72"/>
                  <a:pt x="150" y="70"/>
                  <a:pt x="153" y="68"/>
                </a:cubicBezTo>
                <a:cubicBezTo>
                  <a:pt x="156" y="67"/>
                  <a:pt x="169" y="64"/>
                  <a:pt x="172" y="61"/>
                </a:cubicBezTo>
                <a:cubicBezTo>
                  <a:pt x="175" y="61"/>
                  <a:pt x="179" y="61"/>
                  <a:pt x="182" y="60"/>
                </a:cubicBezTo>
                <a:cubicBezTo>
                  <a:pt x="182" y="60"/>
                  <a:pt x="182" y="60"/>
                  <a:pt x="182" y="60"/>
                </a:cubicBezTo>
                <a:cubicBezTo>
                  <a:pt x="185" y="61"/>
                  <a:pt x="188" y="61"/>
                  <a:pt x="190" y="61"/>
                </a:cubicBezTo>
                <a:cubicBezTo>
                  <a:pt x="189" y="61"/>
                  <a:pt x="188" y="61"/>
                  <a:pt x="188" y="60"/>
                </a:cubicBezTo>
                <a:cubicBezTo>
                  <a:pt x="188" y="60"/>
                  <a:pt x="189" y="61"/>
                  <a:pt x="191" y="62"/>
                </a:cubicBezTo>
                <a:cubicBezTo>
                  <a:pt x="195" y="62"/>
                  <a:pt x="194" y="62"/>
                  <a:pt x="192" y="62"/>
                </a:cubicBezTo>
                <a:cubicBezTo>
                  <a:pt x="194" y="63"/>
                  <a:pt x="195" y="63"/>
                  <a:pt x="197" y="64"/>
                </a:cubicBezTo>
                <a:cubicBezTo>
                  <a:pt x="194" y="62"/>
                  <a:pt x="191" y="59"/>
                  <a:pt x="197" y="64"/>
                </a:cubicBezTo>
                <a:cubicBezTo>
                  <a:pt x="197" y="64"/>
                  <a:pt x="197" y="64"/>
                  <a:pt x="197" y="64"/>
                </a:cubicBezTo>
                <a:cubicBezTo>
                  <a:pt x="198" y="65"/>
                  <a:pt x="199" y="65"/>
                  <a:pt x="199" y="65"/>
                </a:cubicBezTo>
                <a:cubicBezTo>
                  <a:pt x="199" y="65"/>
                  <a:pt x="198" y="65"/>
                  <a:pt x="198" y="65"/>
                </a:cubicBezTo>
                <a:cubicBezTo>
                  <a:pt x="200" y="67"/>
                  <a:pt x="203" y="69"/>
                  <a:pt x="206" y="71"/>
                </a:cubicBezTo>
                <a:cubicBezTo>
                  <a:pt x="207" y="73"/>
                  <a:pt x="208" y="74"/>
                  <a:pt x="209" y="74"/>
                </a:cubicBezTo>
                <a:cubicBezTo>
                  <a:pt x="211" y="76"/>
                  <a:pt x="212" y="79"/>
                  <a:pt x="214" y="81"/>
                </a:cubicBezTo>
                <a:cubicBezTo>
                  <a:pt x="219" y="87"/>
                  <a:pt x="224" y="93"/>
                  <a:pt x="229" y="100"/>
                </a:cubicBezTo>
                <a:cubicBezTo>
                  <a:pt x="230" y="102"/>
                  <a:pt x="231" y="103"/>
                  <a:pt x="232" y="105"/>
                </a:cubicBezTo>
                <a:cubicBezTo>
                  <a:pt x="225" y="105"/>
                  <a:pt x="218" y="105"/>
                  <a:pt x="211" y="106"/>
                </a:cubicBezTo>
                <a:cubicBezTo>
                  <a:pt x="195" y="106"/>
                  <a:pt x="178" y="109"/>
                  <a:pt x="166" y="119"/>
                </a:cubicBezTo>
                <a:cubicBezTo>
                  <a:pt x="150" y="133"/>
                  <a:pt x="147" y="154"/>
                  <a:pt x="163" y="169"/>
                </a:cubicBezTo>
                <a:cubicBezTo>
                  <a:pt x="174" y="180"/>
                  <a:pt x="190" y="184"/>
                  <a:pt x="204" y="186"/>
                </a:cubicBezTo>
                <a:cubicBezTo>
                  <a:pt x="216" y="188"/>
                  <a:pt x="228" y="190"/>
                  <a:pt x="239" y="191"/>
                </a:cubicBezTo>
                <a:cubicBezTo>
                  <a:pt x="251" y="192"/>
                  <a:pt x="262" y="193"/>
                  <a:pt x="273" y="194"/>
                </a:cubicBezTo>
                <a:cubicBezTo>
                  <a:pt x="288" y="196"/>
                  <a:pt x="303" y="199"/>
                  <a:pt x="317" y="198"/>
                </a:cubicBezTo>
                <a:cubicBezTo>
                  <a:pt x="321" y="198"/>
                  <a:pt x="324" y="197"/>
                  <a:pt x="326" y="196"/>
                </a:cubicBezTo>
                <a:cubicBezTo>
                  <a:pt x="297" y="184"/>
                  <a:pt x="275" y="166"/>
                  <a:pt x="275" y="129"/>
                </a:cubicBezTo>
                <a:close/>
              </a:path>
            </a:pathLst>
          </a:custGeom>
          <a:solidFill>
            <a:srgbClr val="00A6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26" name="Freeform 2661"/>
          <p:cNvSpPr>
            <a:spLocks/>
          </p:cNvSpPr>
          <p:nvPr userDrawn="1"/>
        </p:nvSpPr>
        <p:spPr bwMode="auto">
          <a:xfrm>
            <a:off x="7698174" y="4506924"/>
            <a:ext cx="21442" cy="36757"/>
          </a:xfrm>
          <a:custGeom>
            <a:avLst/>
            <a:gdLst>
              <a:gd name="T0" fmla="*/ 36 w 36"/>
              <a:gd name="T1" fmla="*/ 11 h 61"/>
              <a:gd name="T2" fmla="*/ 35 w 36"/>
              <a:gd name="T3" fmla="*/ 6 h 61"/>
              <a:gd name="T4" fmla="*/ 22 w 36"/>
              <a:gd name="T5" fmla="*/ 3 h 61"/>
              <a:gd name="T6" fmla="*/ 19 w 36"/>
              <a:gd name="T7" fmla="*/ 6 h 61"/>
              <a:gd name="T8" fmla="*/ 18 w 36"/>
              <a:gd name="T9" fmla="*/ 8 h 61"/>
              <a:gd name="T10" fmla="*/ 17 w 36"/>
              <a:gd name="T11" fmla="*/ 9 h 61"/>
              <a:gd name="T12" fmla="*/ 15 w 36"/>
              <a:gd name="T13" fmla="*/ 12 h 61"/>
              <a:gd name="T14" fmla="*/ 14 w 36"/>
              <a:gd name="T15" fmla="*/ 14 h 61"/>
              <a:gd name="T16" fmla="*/ 9 w 36"/>
              <a:gd name="T17" fmla="*/ 24 h 61"/>
              <a:gd name="T18" fmla="*/ 5 w 36"/>
              <a:gd name="T19" fmla="*/ 34 h 61"/>
              <a:gd name="T20" fmla="*/ 2 w 36"/>
              <a:gd name="T21" fmla="*/ 39 h 61"/>
              <a:gd name="T22" fmla="*/ 1 w 36"/>
              <a:gd name="T23" fmla="*/ 41 h 61"/>
              <a:gd name="T24" fmla="*/ 0 w 36"/>
              <a:gd name="T25" fmla="*/ 47 h 61"/>
              <a:gd name="T26" fmla="*/ 0 w 36"/>
              <a:gd name="T27" fmla="*/ 50 h 61"/>
              <a:gd name="T28" fmla="*/ 7 w 36"/>
              <a:gd name="T29" fmla="*/ 59 h 61"/>
              <a:gd name="T30" fmla="*/ 18 w 36"/>
              <a:gd name="T31" fmla="*/ 58 h 61"/>
              <a:gd name="T32" fmla="*/ 19 w 36"/>
              <a:gd name="T33" fmla="*/ 57 h 61"/>
              <a:gd name="T34" fmla="*/ 20 w 36"/>
              <a:gd name="T35" fmla="*/ 57 h 61"/>
              <a:gd name="T36" fmla="*/ 28 w 36"/>
              <a:gd name="T37" fmla="*/ 44 h 61"/>
              <a:gd name="T38" fmla="*/ 32 w 36"/>
              <a:gd name="T39" fmla="*/ 33 h 61"/>
              <a:gd name="T40" fmla="*/ 35 w 36"/>
              <a:gd name="T41" fmla="*/ 21 h 61"/>
              <a:gd name="T42" fmla="*/ 36 w 36"/>
              <a:gd name="T43" fmla="*/ 13 h 61"/>
              <a:gd name="T44" fmla="*/ 36 w 36"/>
              <a:gd name="T45" fmla="*/ 13 h 61"/>
              <a:gd name="T46" fmla="*/ 36 w 36"/>
              <a:gd name="T47" fmla="*/ 1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 h="61">
                <a:moveTo>
                  <a:pt x="36" y="11"/>
                </a:moveTo>
                <a:cubicBezTo>
                  <a:pt x="36" y="9"/>
                  <a:pt x="35" y="8"/>
                  <a:pt x="35" y="6"/>
                </a:cubicBezTo>
                <a:cubicBezTo>
                  <a:pt x="33" y="2"/>
                  <a:pt x="26" y="0"/>
                  <a:pt x="22" y="3"/>
                </a:cubicBezTo>
                <a:cubicBezTo>
                  <a:pt x="21" y="4"/>
                  <a:pt x="20" y="5"/>
                  <a:pt x="19" y="6"/>
                </a:cubicBezTo>
                <a:cubicBezTo>
                  <a:pt x="19" y="7"/>
                  <a:pt x="19" y="7"/>
                  <a:pt x="18" y="8"/>
                </a:cubicBezTo>
                <a:cubicBezTo>
                  <a:pt x="18" y="8"/>
                  <a:pt x="18" y="9"/>
                  <a:pt x="17" y="9"/>
                </a:cubicBezTo>
                <a:cubicBezTo>
                  <a:pt x="16" y="10"/>
                  <a:pt x="16" y="11"/>
                  <a:pt x="15" y="12"/>
                </a:cubicBezTo>
                <a:cubicBezTo>
                  <a:pt x="15" y="13"/>
                  <a:pt x="15" y="13"/>
                  <a:pt x="14" y="14"/>
                </a:cubicBezTo>
                <a:cubicBezTo>
                  <a:pt x="13" y="17"/>
                  <a:pt x="11" y="21"/>
                  <a:pt x="9" y="24"/>
                </a:cubicBezTo>
                <a:cubicBezTo>
                  <a:pt x="8" y="27"/>
                  <a:pt x="6" y="31"/>
                  <a:pt x="5" y="34"/>
                </a:cubicBezTo>
                <a:cubicBezTo>
                  <a:pt x="4" y="36"/>
                  <a:pt x="3" y="37"/>
                  <a:pt x="2" y="39"/>
                </a:cubicBezTo>
                <a:cubicBezTo>
                  <a:pt x="2" y="40"/>
                  <a:pt x="1" y="41"/>
                  <a:pt x="1" y="41"/>
                </a:cubicBezTo>
                <a:cubicBezTo>
                  <a:pt x="0" y="43"/>
                  <a:pt x="0" y="45"/>
                  <a:pt x="0" y="47"/>
                </a:cubicBezTo>
                <a:cubicBezTo>
                  <a:pt x="0" y="48"/>
                  <a:pt x="0" y="49"/>
                  <a:pt x="0" y="50"/>
                </a:cubicBezTo>
                <a:cubicBezTo>
                  <a:pt x="0" y="54"/>
                  <a:pt x="4" y="58"/>
                  <a:pt x="7" y="59"/>
                </a:cubicBezTo>
                <a:cubicBezTo>
                  <a:pt x="11" y="61"/>
                  <a:pt x="15" y="60"/>
                  <a:pt x="18" y="58"/>
                </a:cubicBezTo>
                <a:cubicBezTo>
                  <a:pt x="16" y="59"/>
                  <a:pt x="16" y="59"/>
                  <a:pt x="19" y="57"/>
                </a:cubicBezTo>
                <a:lnTo>
                  <a:pt x="20" y="57"/>
                </a:lnTo>
                <a:cubicBezTo>
                  <a:pt x="24" y="54"/>
                  <a:pt x="26" y="49"/>
                  <a:pt x="28" y="44"/>
                </a:cubicBezTo>
                <a:cubicBezTo>
                  <a:pt x="29" y="41"/>
                  <a:pt x="31" y="37"/>
                  <a:pt x="32" y="33"/>
                </a:cubicBezTo>
                <a:cubicBezTo>
                  <a:pt x="34" y="29"/>
                  <a:pt x="35" y="25"/>
                  <a:pt x="35" y="21"/>
                </a:cubicBezTo>
                <a:cubicBezTo>
                  <a:pt x="36" y="18"/>
                  <a:pt x="36" y="16"/>
                  <a:pt x="36" y="13"/>
                </a:cubicBezTo>
                <a:cubicBezTo>
                  <a:pt x="36" y="13"/>
                  <a:pt x="36" y="13"/>
                  <a:pt x="36" y="13"/>
                </a:cubicBezTo>
                <a:cubicBezTo>
                  <a:pt x="36" y="12"/>
                  <a:pt x="36" y="11"/>
                  <a:pt x="36"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27" name="Freeform 2663"/>
          <p:cNvSpPr>
            <a:spLocks/>
          </p:cNvSpPr>
          <p:nvPr userDrawn="1"/>
        </p:nvSpPr>
        <p:spPr bwMode="auto">
          <a:xfrm>
            <a:off x="7678264" y="4558997"/>
            <a:ext cx="21442" cy="24505"/>
          </a:xfrm>
          <a:custGeom>
            <a:avLst/>
            <a:gdLst>
              <a:gd name="T0" fmla="*/ 30 w 35"/>
              <a:gd name="T1" fmla="*/ 2 h 42"/>
              <a:gd name="T2" fmla="*/ 26 w 35"/>
              <a:gd name="T3" fmla="*/ 0 h 42"/>
              <a:gd name="T4" fmla="*/ 20 w 35"/>
              <a:gd name="T5" fmla="*/ 2 h 42"/>
              <a:gd name="T6" fmla="*/ 18 w 35"/>
              <a:gd name="T7" fmla="*/ 4 h 42"/>
              <a:gd name="T8" fmla="*/ 20 w 35"/>
              <a:gd name="T9" fmla="*/ 2 h 42"/>
              <a:gd name="T10" fmla="*/ 8 w 35"/>
              <a:gd name="T11" fmla="*/ 14 h 42"/>
              <a:gd name="T12" fmla="*/ 4 w 35"/>
              <a:gd name="T13" fmla="*/ 20 h 42"/>
              <a:gd name="T14" fmla="*/ 1 w 35"/>
              <a:gd name="T15" fmla="*/ 25 h 42"/>
              <a:gd name="T16" fmla="*/ 0 w 35"/>
              <a:gd name="T17" fmla="*/ 30 h 42"/>
              <a:gd name="T18" fmla="*/ 1 w 35"/>
              <a:gd name="T19" fmla="*/ 36 h 42"/>
              <a:gd name="T20" fmla="*/ 6 w 35"/>
              <a:gd name="T21" fmla="*/ 41 h 42"/>
              <a:gd name="T22" fmla="*/ 12 w 35"/>
              <a:gd name="T23" fmla="*/ 42 h 42"/>
              <a:gd name="T24" fmla="*/ 24 w 35"/>
              <a:gd name="T25" fmla="*/ 34 h 42"/>
              <a:gd name="T26" fmla="*/ 29 w 35"/>
              <a:gd name="T27" fmla="*/ 27 h 42"/>
              <a:gd name="T28" fmla="*/ 31 w 35"/>
              <a:gd name="T29" fmla="*/ 23 h 42"/>
              <a:gd name="T30" fmla="*/ 33 w 35"/>
              <a:gd name="T31" fmla="*/ 20 h 42"/>
              <a:gd name="T32" fmla="*/ 34 w 35"/>
              <a:gd name="T33" fmla="*/ 17 h 42"/>
              <a:gd name="T34" fmla="*/ 35 w 35"/>
              <a:gd name="T35" fmla="*/ 11 h 42"/>
              <a:gd name="T36" fmla="*/ 30 w 35"/>
              <a:gd name="T37"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 h="42">
                <a:moveTo>
                  <a:pt x="30" y="2"/>
                </a:moveTo>
                <a:cubicBezTo>
                  <a:pt x="29" y="1"/>
                  <a:pt x="27" y="0"/>
                  <a:pt x="26" y="0"/>
                </a:cubicBezTo>
                <a:cubicBezTo>
                  <a:pt x="23" y="0"/>
                  <a:pt x="22" y="1"/>
                  <a:pt x="20" y="2"/>
                </a:cubicBezTo>
                <a:lnTo>
                  <a:pt x="18" y="4"/>
                </a:lnTo>
                <a:cubicBezTo>
                  <a:pt x="18" y="3"/>
                  <a:pt x="19" y="3"/>
                  <a:pt x="20" y="2"/>
                </a:cubicBezTo>
                <a:cubicBezTo>
                  <a:pt x="15" y="5"/>
                  <a:pt x="11" y="10"/>
                  <a:pt x="8" y="14"/>
                </a:cubicBezTo>
                <a:lnTo>
                  <a:pt x="4" y="20"/>
                </a:lnTo>
                <a:cubicBezTo>
                  <a:pt x="3" y="21"/>
                  <a:pt x="2" y="23"/>
                  <a:pt x="1" y="25"/>
                </a:cubicBezTo>
                <a:cubicBezTo>
                  <a:pt x="0" y="26"/>
                  <a:pt x="0" y="28"/>
                  <a:pt x="0" y="30"/>
                </a:cubicBezTo>
                <a:cubicBezTo>
                  <a:pt x="0" y="32"/>
                  <a:pt x="0" y="34"/>
                  <a:pt x="1" y="36"/>
                </a:cubicBezTo>
                <a:cubicBezTo>
                  <a:pt x="2" y="38"/>
                  <a:pt x="4" y="39"/>
                  <a:pt x="6" y="41"/>
                </a:cubicBezTo>
                <a:cubicBezTo>
                  <a:pt x="8" y="42"/>
                  <a:pt x="10" y="42"/>
                  <a:pt x="12" y="42"/>
                </a:cubicBezTo>
                <a:cubicBezTo>
                  <a:pt x="18" y="42"/>
                  <a:pt x="21" y="38"/>
                  <a:pt x="24" y="34"/>
                </a:cubicBezTo>
                <a:cubicBezTo>
                  <a:pt x="26" y="32"/>
                  <a:pt x="27" y="30"/>
                  <a:pt x="29" y="27"/>
                </a:cubicBezTo>
                <a:cubicBezTo>
                  <a:pt x="29" y="26"/>
                  <a:pt x="30" y="24"/>
                  <a:pt x="31" y="23"/>
                </a:cubicBezTo>
                <a:cubicBezTo>
                  <a:pt x="32" y="22"/>
                  <a:pt x="32" y="21"/>
                  <a:pt x="33" y="20"/>
                </a:cubicBezTo>
                <a:cubicBezTo>
                  <a:pt x="33" y="19"/>
                  <a:pt x="33" y="18"/>
                  <a:pt x="34" y="17"/>
                </a:cubicBezTo>
                <a:cubicBezTo>
                  <a:pt x="34" y="15"/>
                  <a:pt x="34" y="13"/>
                  <a:pt x="35" y="11"/>
                </a:cubicBezTo>
                <a:cubicBezTo>
                  <a:pt x="35" y="7"/>
                  <a:pt x="33" y="4"/>
                  <a:pt x="3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28" name="Freeform 2664"/>
          <p:cNvSpPr>
            <a:spLocks/>
          </p:cNvSpPr>
          <p:nvPr userDrawn="1"/>
        </p:nvSpPr>
        <p:spPr bwMode="auto">
          <a:xfrm>
            <a:off x="7639975" y="4604944"/>
            <a:ext cx="194508" cy="278742"/>
          </a:xfrm>
          <a:custGeom>
            <a:avLst/>
            <a:gdLst>
              <a:gd name="T0" fmla="*/ 122 w 325"/>
              <a:gd name="T1" fmla="*/ 463 h 469"/>
              <a:gd name="T2" fmla="*/ 136 w 325"/>
              <a:gd name="T3" fmla="*/ 455 h 469"/>
              <a:gd name="T4" fmla="*/ 150 w 325"/>
              <a:gd name="T5" fmla="*/ 433 h 469"/>
              <a:gd name="T6" fmla="*/ 146 w 325"/>
              <a:gd name="T7" fmla="*/ 443 h 469"/>
              <a:gd name="T8" fmla="*/ 148 w 325"/>
              <a:gd name="T9" fmla="*/ 407 h 469"/>
              <a:gd name="T10" fmla="*/ 145 w 325"/>
              <a:gd name="T11" fmla="*/ 395 h 469"/>
              <a:gd name="T12" fmla="*/ 139 w 325"/>
              <a:gd name="T13" fmla="*/ 384 h 469"/>
              <a:gd name="T14" fmla="*/ 137 w 325"/>
              <a:gd name="T15" fmla="*/ 381 h 469"/>
              <a:gd name="T16" fmla="*/ 144 w 325"/>
              <a:gd name="T17" fmla="*/ 380 h 469"/>
              <a:gd name="T18" fmla="*/ 211 w 325"/>
              <a:gd name="T19" fmla="*/ 369 h 469"/>
              <a:gd name="T20" fmla="*/ 309 w 325"/>
              <a:gd name="T21" fmla="*/ 274 h 469"/>
              <a:gd name="T22" fmla="*/ 311 w 325"/>
              <a:gd name="T23" fmla="*/ 145 h 469"/>
              <a:gd name="T24" fmla="*/ 253 w 325"/>
              <a:gd name="T25" fmla="*/ 36 h 469"/>
              <a:gd name="T26" fmla="*/ 174 w 325"/>
              <a:gd name="T27" fmla="*/ 18 h 469"/>
              <a:gd name="T28" fmla="*/ 156 w 325"/>
              <a:gd name="T29" fmla="*/ 97 h 469"/>
              <a:gd name="T30" fmla="*/ 180 w 325"/>
              <a:gd name="T31" fmla="*/ 137 h 469"/>
              <a:gd name="T32" fmla="*/ 185 w 325"/>
              <a:gd name="T33" fmla="*/ 148 h 469"/>
              <a:gd name="T34" fmla="*/ 186 w 325"/>
              <a:gd name="T35" fmla="*/ 150 h 469"/>
              <a:gd name="T36" fmla="*/ 195 w 325"/>
              <a:gd name="T37" fmla="*/ 170 h 469"/>
              <a:gd name="T38" fmla="*/ 201 w 325"/>
              <a:gd name="T39" fmla="*/ 192 h 469"/>
              <a:gd name="T40" fmla="*/ 202 w 325"/>
              <a:gd name="T41" fmla="*/ 193 h 469"/>
              <a:gd name="T42" fmla="*/ 203 w 325"/>
              <a:gd name="T43" fmla="*/ 203 h 469"/>
              <a:gd name="T44" fmla="*/ 203 w 325"/>
              <a:gd name="T45" fmla="*/ 214 h 469"/>
              <a:gd name="T46" fmla="*/ 198 w 325"/>
              <a:gd name="T47" fmla="*/ 233 h 469"/>
              <a:gd name="T48" fmla="*/ 194 w 325"/>
              <a:gd name="T49" fmla="*/ 242 h 469"/>
              <a:gd name="T50" fmla="*/ 194 w 325"/>
              <a:gd name="T51" fmla="*/ 242 h 469"/>
              <a:gd name="T52" fmla="*/ 189 w 325"/>
              <a:gd name="T53" fmla="*/ 249 h 469"/>
              <a:gd name="T54" fmla="*/ 191 w 325"/>
              <a:gd name="T55" fmla="*/ 247 h 469"/>
              <a:gd name="T56" fmla="*/ 188 w 325"/>
              <a:gd name="T57" fmla="*/ 249 h 469"/>
              <a:gd name="T58" fmla="*/ 188 w 325"/>
              <a:gd name="T59" fmla="*/ 250 h 469"/>
              <a:gd name="T60" fmla="*/ 183 w 325"/>
              <a:gd name="T61" fmla="*/ 253 h 469"/>
              <a:gd name="T62" fmla="*/ 183 w 325"/>
              <a:gd name="T63" fmla="*/ 253 h 469"/>
              <a:gd name="T64" fmla="*/ 183 w 325"/>
              <a:gd name="T65" fmla="*/ 253 h 469"/>
              <a:gd name="T66" fmla="*/ 181 w 325"/>
              <a:gd name="T67" fmla="*/ 254 h 469"/>
              <a:gd name="T68" fmla="*/ 182 w 325"/>
              <a:gd name="T69" fmla="*/ 253 h 469"/>
              <a:gd name="T70" fmla="*/ 172 w 325"/>
              <a:gd name="T71" fmla="*/ 256 h 469"/>
              <a:gd name="T72" fmla="*/ 168 w 325"/>
              <a:gd name="T73" fmla="*/ 258 h 469"/>
              <a:gd name="T74" fmla="*/ 160 w 325"/>
              <a:gd name="T75" fmla="*/ 259 h 469"/>
              <a:gd name="T76" fmla="*/ 136 w 325"/>
              <a:gd name="T77" fmla="*/ 261 h 469"/>
              <a:gd name="T78" fmla="*/ 130 w 325"/>
              <a:gd name="T79" fmla="*/ 261 h 469"/>
              <a:gd name="T80" fmla="*/ 141 w 325"/>
              <a:gd name="T81" fmla="*/ 243 h 469"/>
              <a:gd name="T82" fmla="*/ 153 w 325"/>
              <a:gd name="T83" fmla="*/ 198 h 469"/>
              <a:gd name="T84" fmla="*/ 111 w 325"/>
              <a:gd name="T85" fmla="*/ 169 h 469"/>
              <a:gd name="T86" fmla="*/ 75 w 325"/>
              <a:gd name="T87" fmla="*/ 195 h 469"/>
              <a:gd name="T88" fmla="*/ 53 w 325"/>
              <a:gd name="T89" fmla="*/ 223 h 469"/>
              <a:gd name="T90" fmla="*/ 32 w 325"/>
              <a:gd name="T91" fmla="*/ 250 h 469"/>
              <a:gd name="T92" fmla="*/ 6 w 325"/>
              <a:gd name="T93" fmla="*/ 285 h 469"/>
              <a:gd name="T94" fmla="*/ 2 w 325"/>
              <a:gd name="T95" fmla="*/ 310 h 469"/>
              <a:gd name="T96" fmla="*/ 2 w 325"/>
              <a:gd name="T97" fmla="*/ 314 h 469"/>
              <a:gd name="T98" fmla="*/ 3 w 325"/>
              <a:gd name="T99" fmla="*/ 323 h 469"/>
              <a:gd name="T100" fmla="*/ 12 w 325"/>
              <a:gd name="T101" fmla="*/ 351 h 469"/>
              <a:gd name="T102" fmla="*/ 22 w 325"/>
              <a:gd name="T103" fmla="*/ 369 h 469"/>
              <a:gd name="T104" fmla="*/ 44 w 325"/>
              <a:gd name="T105" fmla="*/ 408 h 469"/>
              <a:gd name="T106" fmla="*/ 55 w 325"/>
              <a:gd name="T107" fmla="*/ 425 h 469"/>
              <a:gd name="T108" fmla="*/ 74 w 325"/>
              <a:gd name="T109" fmla="*/ 450 h 469"/>
              <a:gd name="T110" fmla="*/ 122 w 325"/>
              <a:gd name="T111" fmla="*/ 463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5" h="469">
                <a:moveTo>
                  <a:pt x="122" y="463"/>
                </a:moveTo>
                <a:cubicBezTo>
                  <a:pt x="127" y="461"/>
                  <a:pt x="132" y="459"/>
                  <a:pt x="136" y="455"/>
                </a:cubicBezTo>
                <a:cubicBezTo>
                  <a:pt x="144" y="449"/>
                  <a:pt x="147" y="441"/>
                  <a:pt x="150" y="433"/>
                </a:cubicBezTo>
                <a:cubicBezTo>
                  <a:pt x="148" y="436"/>
                  <a:pt x="147" y="439"/>
                  <a:pt x="146" y="443"/>
                </a:cubicBezTo>
                <a:cubicBezTo>
                  <a:pt x="153" y="431"/>
                  <a:pt x="151" y="420"/>
                  <a:pt x="148" y="407"/>
                </a:cubicBezTo>
                <a:cubicBezTo>
                  <a:pt x="148" y="403"/>
                  <a:pt x="147" y="399"/>
                  <a:pt x="145" y="395"/>
                </a:cubicBezTo>
                <a:cubicBezTo>
                  <a:pt x="143" y="391"/>
                  <a:pt x="141" y="388"/>
                  <a:pt x="139" y="384"/>
                </a:cubicBezTo>
                <a:lnTo>
                  <a:pt x="137" y="381"/>
                </a:lnTo>
                <a:cubicBezTo>
                  <a:pt x="140" y="381"/>
                  <a:pt x="142" y="380"/>
                  <a:pt x="144" y="380"/>
                </a:cubicBezTo>
                <a:cubicBezTo>
                  <a:pt x="166" y="379"/>
                  <a:pt x="189" y="376"/>
                  <a:pt x="211" y="369"/>
                </a:cubicBezTo>
                <a:cubicBezTo>
                  <a:pt x="258" y="356"/>
                  <a:pt x="293" y="320"/>
                  <a:pt x="309" y="274"/>
                </a:cubicBezTo>
                <a:cubicBezTo>
                  <a:pt x="325" y="232"/>
                  <a:pt x="324" y="188"/>
                  <a:pt x="311" y="145"/>
                </a:cubicBezTo>
                <a:cubicBezTo>
                  <a:pt x="299" y="105"/>
                  <a:pt x="277" y="70"/>
                  <a:pt x="253" y="36"/>
                </a:cubicBezTo>
                <a:cubicBezTo>
                  <a:pt x="237" y="11"/>
                  <a:pt x="200" y="0"/>
                  <a:pt x="174" y="18"/>
                </a:cubicBezTo>
                <a:cubicBezTo>
                  <a:pt x="148" y="36"/>
                  <a:pt x="140" y="70"/>
                  <a:pt x="156" y="97"/>
                </a:cubicBezTo>
                <a:cubicBezTo>
                  <a:pt x="165" y="111"/>
                  <a:pt x="173" y="124"/>
                  <a:pt x="180" y="137"/>
                </a:cubicBezTo>
                <a:cubicBezTo>
                  <a:pt x="182" y="141"/>
                  <a:pt x="184" y="144"/>
                  <a:pt x="185" y="148"/>
                </a:cubicBezTo>
                <a:cubicBezTo>
                  <a:pt x="186" y="148"/>
                  <a:pt x="186" y="149"/>
                  <a:pt x="186" y="150"/>
                </a:cubicBezTo>
                <a:cubicBezTo>
                  <a:pt x="190" y="156"/>
                  <a:pt x="192" y="163"/>
                  <a:pt x="195" y="170"/>
                </a:cubicBezTo>
                <a:cubicBezTo>
                  <a:pt x="197" y="177"/>
                  <a:pt x="199" y="184"/>
                  <a:pt x="201" y="192"/>
                </a:cubicBezTo>
                <a:cubicBezTo>
                  <a:pt x="201" y="192"/>
                  <a:pt x="201" y="192"/>
                  <a:pt x="202" y="193"/>
                </a:cubicBezTo>
                <a:cubicBezTo>
                  <a:pt x="202" y="196"/>
                  <a:pt x="202" y="200"/>
                  <a:pt x="203" y="203"/>
                </a:cubicBezTo>
                <a:cubicBezTo>
                  <a:pt x="203" y="207"/>
                  <a:pt x="203" y="210"/>
                  <a:pt x="203" y="214"/>
                </a:cubicBezTo>
                <a:cubicBezTo>
                  <a:pt x="202" y="217"/>
                  <a:pt x="198" y="230"/>
                  <a:pt x="198" y="233"/>
                </a:cubicBezTo>
                <a:cubicBezTo>
                  <a:pt x="197" y="236"/>
                  <a:pt x="196" y="239"/>
                  <a:pt x="194" y="242"/>
                </a:cubicBezTo>
                <a:cubicBezTo>
                  <a:pt x="194" y="242"/>
                  <a:pt x="194" y="242"/>
                  <a:pt x="194" y="242"/>
                </a:cubicBezTo>
                <a:cubicBezTo>
                  <a:pt x="192" y="245"/>
                  <a:pt x="190" y="247"/>
                  <a:pt x="189" y="249"/>
                </a:cubicBezTo>
                <a:cubicBezTo>
                  <a:pt x="190" y="248"/>
                  <a:pt x="191" y="247"/>
                  <a:pt x="191" y="247"/>
                </a:cubicBezTo>
                <a:cubicBezTo>
                  <a:pt x="191" y="247"/>
                  <a:pt x="190" y="248"/>
                  <a:pt x="188" y="249"/>
                </a:cubicBezTo>
                <a:cubicBezTo>
                  <a:pt x="186" y="252"/>
                  <a:pt x="186" y="251"/>
                  <a:pt x="188" y="250"/>
                </a:cubicBezTo>
                <a:cubicBezTo>
                  <a:pt x="186" y="251"/>
                  <a:pt x="184" y="252"/>
                  <a:pt x="183" y="253"/>
                </a:cubicBezTo>
                <a:cubicBezTo>
                  <a:pt x="186" y="252"/>
                  <a:pt x="190" y="251"/>
                  <a:pt x="183" y="253"/>
                </a:cubicBezTo>
                <a:cubicBezTo>
                  <a:pt x="183" y="253"/>
                  <a:pt x="183" y="253"/>
                  <a:pt x="183" y="253"/>
                </a:cubicBezTo>
                <a:cubicBezTo>
                  <a:pt x="182" y="254"/>
                  <a:pt x="181" y="254"/>
                  <a:pt x="181" y="254"/>
                </a:cubicBezTo>
                <a:cubicBezTo>
                  <a:pt x="181" y="254"/>
                  <a:pt x="181" y="254"/>
                  <a:pt x="182" y="253"/>
                </a:cubicBezTo>
                <a:cubicBezTo>
                  <a:pt x="179" y="255"/>
                  <a:pt x="176" y="256"/>
                  <a:pt x="172" y="256"/>
                </a:cubicBezTo>
                <a:cubicBezTo>
                  <a:pt x="170" y="257"/>
                  <a:pt x="169" y="257"/>
                  <a:pt x="168" y="258"/>
                </a:cubicBezTo>
                <a:cubicBezTo>
                  <a:pt x="165" y="258"/>
                  <a:pt x="163" y="259"/>
                  <a:pt x="160" y="259"/>
                </a:cubicBezTo>
                <a:cubicBezTo>
                  <a:pt x="152" y="260"/>
                  <a:pt x="144" y="261"/>
                  <a:pt x="136" y="261"/>
                </a:cubicBezTo>
                <a:cubicBezTo>
                  <a:pt x="134" y="261"/>
                  <a:pt x="132" y="261"/>
                  <a:pt x="130" y="261"/>
                </a:cubicBezTo>
                <a:cubicBezTo>
                  <a:pt x="133" y="255"/>
                  <a:pt x="137" y="249"/>
                  <a:pt x="141" y="243"/>
                </a:cubicBezTo>
                <a:cubicBezTo>
                  <a:pt x="148" y="229"/>
                  <a:pt x="155" y="214"/>
                  <a:pt x="153" y="198"/>
                </a:cubicBezTo>
                <a:cubicBezTo>
                  <a:pt x="150" y="177"/>
                  <a:pt x="132" y="163"/>
                  <a:pt x="111" y="169"/>
                </a:cubicBezTo>
                <a:cubicBezTo>
                  <a:pt x="96" y="173"/>
                  <a:pt x="85" y="184"/>
                  <a:pt x="75" y="195"/>
                </a:cubicBezTo>
                <a:cubicBezTo>
                  <a:pt x="68" y="204"/>
                  <a:pt x="60" y="213"/>
                  <a:pt x="53" y="223"/>
                </a:cubicBezTo>
                <a:cubicBezTo>
                  <a:pt x="46" y="232"/>
                  <a:pt x="39" y="241"/>
                  <a:pt x="32" y="250"/>
                </a:cubicBezTo>
                <a:cubicBezTo>
                  <a:pt x="23" y="261"/>
                  <a:pt x="13" y="272"/>
                  <a:pt x="6" y="285"/>
                </a:cubicBezTo>
                <a:cubicBezTo>
                  <a:pt x="2" y="293"/>
                  <a:pt x="0" y="302"/>
                  <a:pt x="2" y="310"/>
                </a:cubicBezTo>
                <a:cubicBezTo>
                  <a:pt x="2" y="312"/>
                  <a:pt x="1" y="313"/>
                  <a:pt x="2" y="314"/>
                </a:cubicBezTo>
                <a:cubicBezTo>
                  <a:pt x="2" y="317"/>
                  <a:pt x="2" y="320"/>
                  <a:pt x="3" y="323"/>
                </a:cubicBezTo>
                <a:cubicBezTo>
                  <a:pt x="4" y="334"/>
                  <a:pt x="7" y="342"/>
                  <a:pt x="12" y="351"/>
                </a:cubicBezTo>
                <a:cubicBezTo>
                  <a:pt x="16" y="357"/>
                  <a:pt x="19" y="363"/>
                  <a:pt x="22" y="369"/>
                </a:cubicBezTo>
                <a:lnTo>
                  <a:pt x="44" y="408"/>
                </a:lnTo>
                <a:cubicBezTo>
                  <a:pt x="47" y="414"/>
                  <a:pt x="51" y="419"/>
                  <a:pt x="55" y="425"/>
                </a:cubicBezTo>
                <a:cubicBezTo>
                  <a:pt x="61" y="434"/>
                  <a:pt x="66" y="443"/>
                  <a:pt x="74" y="450"/>
                </a:cubicBezTo>
                <a:cubicBezTo>
                  <a:pt x="87" y="461"/>
                  <a:pt x="104" y="469"/>
                  <a:pt x="122" y="463"/>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29" name="Freeform 2665"/>
          <p:cNvSpPr>
            <a:spLocks/>
          </p:cNvSpPr>
          <p:nvPr userDrawn="1"/>
        </p:nvSpPr>
        <p:spPr bwMode="auto">
          <a:xfrm>
            <a:off x="7728805" y="4845397"/>
            <a:ext cx="0" cy="6126"/>
          </a:xfrm>
          <a:custGeom>
            <a:avLst/>
            <a:gdLst>
              <a:gd name="T0" fmla="*/ 0 w 2"/>
              <a:gd name="T1" fmla="*/ 0 h 11"/>
              <a:gd name="T2" fmla="*/ 0 w 2"/>
              <a:gd name="T3" fmla="*/ 2 h 11"/>
              <a:gd name="T4" fmla="*/ 2 w 2"/>
              <a:gd name="T5" fmla="*/ 11 h 11"/>
              <a:gd name="T6" fmla="*/ 0 w 2"/>
              <a:gd name="T7" fmla="*/ 0 h 11"/>
            </a:gdLst>
            <a:ahLst/>
            <a:cxnLst>
              <a:cxn ang="0">
                <a:pos x="T0" y="T1"/>
              </a:cxn>
              <a:cxn ang="0">
                <a:pos x="T2" y="T3"/>
              </a:cxn>
              <a:cxn ang="0">
                <a:pos x="T4" y="T5"/>
              </a:cxn>
              <a:cxn ang="0">
                <a:pos x="T6" y="T7"/>
              </a:cxn>
            </a:cxnLst>
            <a:rect l="0" t="0" r="r" b="b"/>
            <a:pathLst>
              <a:path w="2" h="11">
                <a:moveTo>
                  <a:pt x="0" y="0"/>
                </a:moveTo>
                <a:cubicBezTo>
                  <a:pt x="0" y="1"/>
                  <a:pt x="0" y="2"/>
                  <a:pt x="0" y="2"/>
                </a:cubicBezTo>
                <a:cubicBezTo>
                  <a:pt x="1" y="5"/>
                  <a:pt x="2" y="8"/>
                  <a:pt x="2" y="11"/>
                </a:cubicBezTo>
                <a:lnTo>
                  <a:pt x="0" y="0"/>
                </a:lnTo>
                <a:close/>
              </a:path>
            </a:pathLst>
          </a:custGeom>
          <a:solidFill>
            <a:srgbClr val="E42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30" name="Freeform 2666"/>
          <p:cNvSpPr>
            <a:spLocks/>
          </p:cNvSpPr>
          <p:nvPr userDrawn="1"/>
        </p:nvSpPr>
        <p:spPr bwMode="auto">
          <a:xfrm>
            <a:off x="7748715" y="4755035"/>
            <a:ext cx="0"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1" y="0"/>
                </a:cubicBezTo>
                <a:cubicBezTo>
                  <a:pt x="1" y="0"/>
                  <a:pt x="1" y="0"/>
                  <a:pt x="1" y="0"/>
                </a:cubicBezTo>
                <a:close/>
              </a:path>
            </a:pathLst>
          </a:custGeom>
          <a:solidFill>
            <a:srgbClr val="E42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31" name="Freeform 2667"/>
          <p:cNvSpPr>
            <a:spLocks/>
          </p:cNvSpPr>
          <p:nvPr userDrawn="1"/>
        </p:nvSpPr>
        <p:spPr bwMode="auto">
          <a:xfrm>
            <a:off x="7751778" y="4751972"/>
            <a:ext cx="1532" cy="1532"/>
          </a:xfrm>
          <a:custGeom>
            <a:avLst/>
            <a:gdLst>
              <a:gd name="T0" fmla="*/ 1 w 1"/>
              <a:gd name="T1" fmla="*/ 0 h 1"/>
              <a:gd name="T2" fmla="*/ 1 w 1"/>
              <a:gd name="T3" fmla="*/ 0 h 1"/>
              <a:gd name="T4" fmla="*/ 0 w 1"/>
              <a:gd name="T5" fmla="*/ 1 h 1"/>
              <a:gd name="T6" fmla="*/ 0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0"/>
                  <a:pt x="1" y="0"/>
                </a:cubicBezTo>
                <a:cubicBezTo>
                  <a:pt x="0" y="0"/>
                  <a:pt x="0" y="0"/>
                  <a:pt x="0" y="1"/>
                </a:cubicBezTo>
                <a:cubicBezTo>
                  <a:pt x="0" y="1"/>
                  <a:pt x="0" y="1"/>
                  <a:pt x="0" y="0"/>
                </a:cubicBezTo>
                <a:cubicBezTo>
                  <a:pt x="0" y="0"/>
                  <a:pt x="0" y="0"/>
                  <a:pt x="1" y="0"/>
                </a:cubicBezTo>
                <a:close/>
              </a:path>
            </a:pathLst>
          </a:custGeom>
          <a:solidFill>
            <a:srgbClr val="E42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32" name="Freeform 2668"/>
          <p:cNvSpPr>
            <a:spLocks/>
          </p:cNvSpPr>
          <p:nvPr userDrawn="1"/>
        </p:nvSpPr>
        <p:spPr bwMode="auto">
          <a:xfrm>
            <a:off x="7748715" y="4755035"/>
            <a:ext cx="0"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1" y="0"/>
                </a:cubicBezTo>
                <a:cubicBezTo>
                  <a:pt x="1" y="0"/>
                  <a:pt x="1" y="0"/>
                  <a:pt x="1" y="0"/>
                </a:cubicBezTo>
                <a:close/>
              </a:path>
            </a:pathLst>
          </a:custGeom>
          <a:solidFill>
            <a:srgbClr val="E42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33" name="Freeform 2669"/>
          <p:cNvSpPr>
            <a:spLocks/>
          </p:cNvSpPr>
          <p:nvPr userDrawn="1"/>
        </p:nvSpPr>
        <p:spPr bwMode="auto">
          <a:xfrm>
            <a:off x="7751778" y="4751972"/>
            <a:ext cx="1532" cy="1532"/>
          </a:xfrm>
          <a:custGeom>
            <a:avLst/>
            <a:gdLst>
              <a:gd name="T0" fmla="*/ 1 w 1"/>
              <a:gd name="T1" fmla="*/ 0 h 1"/>
              <a:gd name="T2" fmla="*/ 1 w 1"/>
              <a:gd name="T3" fmla="*/ 0 h 1"/>
              <a:gd name="T4" fmla="*/ 0 w 1"/>
              <a:gd name="T5" fmla="*/ 1 h 1"/>
              <a:gd name="T6" fmla="*/ 0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0"/>
                  <a:pt x="1" y="0"/>
                </a:cubicBezTo>
                <a:cubicBezTo>
                  <a:pt x="0" y="0"/>
                  <a:pt x="0" y="0"/>
                  <a:pt x="0" y="1"/>
                </a:cubicBezTo>
                <a:cubicBezTo>
                  <a:pt x="0" y="1"/>
                  <a:pt x="0" y="1"/>
                  <a:pt x="0" y="0"/>
                </a:cubicBezTo>
                <a:cubicBezTo>
                  <a:pt x="0" y="0"/>
                  <a:pt x="0" y="0"/>
                  <a:pt x="1" y="0"/>
                </a:cubicBezTo>
                <a:close/>
              </a:path>
            </a:pathLst>
          </a:custGeom>
          <a:solidFill>
            <a:srgbClr val="E42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34" name="Freeform 2670"/>
          <p:cNvSpPr>
            <a:spLocks/>
          </p:cNvSpPr>
          <p:nvPr userDrawn="1"/>
        </p:nvSpPr>
        <p:spPr bwMode="auto">
          <a:xfrm>
            <a:off x="7641506" y="4614133"/>
            <a:ext cx="153155" cy="179192"/>
          </a:xfrm>
          <a:custGeom>
            <a:avLst/>
            <a:gdLst>
              <a:gd name="T0" fmla="*/ 84 w 256"/>
              <a:gd name="T1" fmla="*/ 268 h 301"/>
              <a:gd name="T2" fmla="*/ 181 w 256"/>
              <a:gd name="T3" fmla="*/ 290 h 301"/>
              <a:gd name="T4" fmla="*/ 250 w 256"/>
              <a:gd name="T5" fmla="*/ 213 h 301"/>
              <a:gd name="T6" fmla="*/ 217 w 256"/>
              <a:gd name="T7" fmla="*/ 99 h 301"/>
              <a:gd name="T8" fmla="*/ 173 w 256"/>
              <a:gd name="T9" fmla="*/ 0 h 301"/>
              <a:gd name="T10" fmla="*/ 171 w 256"/>
              <a:gd name="T11" fmla="*/ 1 h 301"/>
              <a:gd name="T12" fmla="*/ 153 w 256"/>
              <a:gd name="T13" fmla="*/ 80 h 301"/>
              <a:gd name="T14" fmla="*/ 177 w 256"/>
              <a:gd name="T15" fmla="*/ 120 h 301"/>
              <a:gd name="T16" fmla="*/ 182 w 256"/>
              <a:gd name="T17" fmla="*/ 131 h 301"/>
              <a:gd name="T18" fmla="*/ 183 w 256"/>
              <a:gd name="T19" fmla="*/ 133 h 301"/>
              <a:gd name="T20" fmla="*/ 192 w 256"/>
              <a:gd name="T21" fmla="*/ 153 h 301"/>
              <a:gd name="T22" fmla="*/ 198 w 256"/>
              <a:gd name="T23" fmla="*/ 175 h 301"/>
              <a:gd name="T24" fmla="*/ 199 w 256"/>
              <a:gd name="T25" fmla="*/ 176 h 301"/>
              <a:gd name="T26" fmla="*/ 200 w 256"/>
              <a:gd name="T27" fmla="*/ 186 h 301"/>
              <a:gd name="T28" fmla="*/ 200 w 256"/>
              <a:gd name="T29" fmla="*/ 197 h 301"/>
              <a:gd name="T30" fmla="*/ 195 w 256"/>
              <a:gd name="T31" fmla="*/ 216 h 301"/>
              <a:gd name="T32" fmla="*/ 191 w 256"/>
              <a:gd name="T33" fmla="*/ 225 h 301"/>
              <a:gd name="T34" fmla="*/ 191 w 256"/>
              <a:gd name="T35" fmla="*/ 225 h 301"/>
              <a:gd name="T36" fmla="*/ 186 w 256"/>
              <a:gd name="T37" fmla="*/ 232 h 301"/>
              <a:gd name="T38" fmla="*/ 188 w 256"/>
              <a:gd name="T39" fmla="*/ 230 h 301"/>
              <a:gd name="T40" fmla="*/ 185 w 256"/>
              <a:gd name="T41" fmla="*/ 232 h 301"/>
              <a:gd name="T42" fmla="*/ 185 w 256"/>
              <a:gd name="T43" fmla="*/ 233 h 301"/>
              <a:gd name="T44" fmla="*/ 180 w 256"/>
              <a:gd name="T45" fmla="*/ 236 h 301"/>
              <a:gd name="T46" fmla="*/ 180 w 256"/>
              <a:gd name="T47" fmla="*/ 236 h 301"/>
              <a:gd name="T48" fmla="*/ 180 w 256"/>
              <a:gd name="T49" fmla="*/ 236 h 301"/>
              <a:gd name="T50" fmla="*/ 178 w 256"/>
              <a:gd name="T51" fmla="*/ 237 h 301"/>
              <a:gd name="T52" fmla="*/ 179 w 256"/>
              <a:gd name="T53" fmla="*/ 236 h 301"/>
              <a:gd name="T54" fmla="*/ 169 w 256"/>
              <a:gd name="T55" fmla="*/ 239 h 301"/>
              <a:gd name="T56" fmla="*/ 165 w 256"/>
              <a:gd name="T57" fmla="*/ 241 h 301"/>
              <a:gd name="T58" fmla="*/ 157 w 256"/>
              <a:gd name="T59" fmla="*/ 242 h 301"/>
              <a:gd name="T60" fmla="*/ 133 w 256"/>
              <a:gd name="T61" fmla="*/ 244 h 301"/>
              <a:gd name="T62" fmla="*/ 127 w 256"/>
              <a:gd name="T63" fmla="*/ 244 h 301"/>
              <a:gd name="T64" fmla="*/ 138 w 256"/>
              <a:gd name="T65" fmla="*/ 226 h 301"/>
              <a:gd name="T66" fmla="*/ 150 w 256"/>
              <a:gd name="T67" fmla="*/ 181 h 301"/>
              <a:gd name="T68" fmla="*/ 108 w 256"/>
              <a:gd name="T69" fmla="*/ 152 h 301"/>
              <a:gd name="T70" fmla="*/ 72 w 256"/>
              <a:gd name="T71" fmla="*/ 178 h 301"/>
              <a:gd name="T72" fmla="*/ 50 w 256"/>
              <a:gd name="T73" fmla="*/ 206 h 301"/>
              <a:gd name="T74" fmla="*/ 29 w 256"/>
              <a:gd name="T75" fmla="*/ 233 h 301"/>
              <a:gd name="T76" fmla="*/ 3 w 256"/>
              <a:gd name="T77" fmla="*/ 268 h 301"/>
              <a:gd name="T78" fmla="*/ 0 w 256"/>
              <a:gd name="T79" fmla="*/ 277 h 301"/>
              <a:gd name="T80" fmla="*/ 84 w 256"/>
              <a:gd name="T81" fmla="*/ 26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 h="301">
                <a:moveTo>
                  <a:pt x="84" y="268"/>
                </a:moveTo>
                <a:cubicBezTo>
                  <a:pt x="121" y="290"/>
                  <a:pt x="135" y="301"/>
                  <a:pt x="181" y="290"/>
                </a:cubicBezTo>
                <a:cubicBezTo>
                  <a:pt x="223" y="279"/>
                  <a:pt x="244" y="255"/>
                  <a:pt x="250" y="213"/>
                </a:cubicBezTo>
                <a:cubicBezTo>
                  <a:pt x="256" y="169"/>
                  <a:pt x="238" y="135"/>
                  <a:pt x="217" y="99"/>
                </a:cubicBezTo>
                <a:cubicBezTo>
                  <a:pt x="204" y="77"/>
                  <a:pt x="174" y="31"/>
                  <a:pt x="173" y="0"/>
                </a:cubicBezTo>
                <a:cubicBezTo>
                  <a:pt x="173" y="0"/>
                  <a:pt x="172" y="1"/>
                  <a:pt x="171" y="1"/>
                </a:cubicBezTo>
                <a:cubicBezTo>
                  <a:pt x="145" y="19"/>
                  <a:pt x="137" y="53"/>
                  <a:pt x="153" y="80"/>
                </a:cubicBezTo>
                <a:cubicBezTo>
                  <a:pt x="162" y="94"/>
                  <a:pt x="170" y="107"/>
                  <a:pt x="177" y="120"/>
                </a:cubicBezTo>
                <a:cubicBezTo>
                  <a:pt x="179" y="124"/>
                  <a:pt x="181" y="127"/>
                  <a:pt x="182" y="131"/>
                </a:cubicBezTo>
                <a:cubicBezTo>
                  <a:pt x="183" y="131"/>
                  <a:pt x="183" y="132"/>
                  <a:pt x="183" y="133"/>
                </a:cubicBezTo>
                <a:cubicBezTo>
                  <a:pt x="187" y="139"/>
                  <a:pt x="189" y="146"/>
                  <a:pt x="192" y="153"/>
                </a:cubicBezTo>
                <a:cubicBezTo>
                  <a:pt x="194" y="160"/>
                  <a:pt x="196" y="167"/>
                  <a:pt x="198" y="175"/>
                </a:cubicBezTo>
                <a:cubicBezTo>
                  <a:pt x="198" y="175"/>
                  <a:pt x="198" y="175"/>
                  <a:pt x="199" y="176"/>
                </a:cubicBezTo>
                <a:cubicBezTo>
                  <a:pt x="199" y="179"/>
                  <a:pt x="199" y="183"/>
                  <a:pt x="200" y="186"/>
                </a:cubicBezTo>
                <a:cubicBezTo>
                  <a:pt x="200" y="190"/>
                  <a:pt x="199" y="193"/>
                  <a:pt x="200" y="197"/>
                </a:cubicBezTo>
                <a:cubicBezTo>
                  <a:pt x="199" y="200"/>
                  <a:pt x="195" y="213"/>
                  <a:pt x="195" y="216"/>
                </a:cubicBezTo>
                <a:cubicBezTo>
                  <a:pt x="194" y="219"/>
                  <a:pt x="192" y="222"/>
                  <a:pt x="191" y="225"/>
                </a:cubicBezTo>
                <a:cubicBezTo>
                  <a:pt x="191" y="225"/>
                  <a:pt x="191" y="225"/>
                  <a:pt x="191" y="225"/>
                </a:cubicBezTo>
                <a:cubicBezTo>
                  <a:pt x="189" y="228"/>
                  <a:pt x="187" y="230"/>
                  <a:pt x="186" y="232"/>
                </a:cubicBezTo>
                <a:cubicBezTo>
                  <a:pt x="187" y="231"/>
                  <a:pt x="188" y="230"/>
                  <a:pt x="188" y="230"/>
                </a:cubicBezTo>
                <a:cubicBezTo>
                  <a:pt x="188" y="230"/>
                  <a:pt x="187" y="231"/>
                  <a:pt x="185" y="232"/>
                </a:cubicBezTo>
                <a:cubicBezTo>
                  <a:pt x="183" y="235"/>
                  <a:pt x="183" y="234"/>
                  <a:pt x="185" y="233"/>
                </a:cubicBezTo>
                <a:cubicBezTo>
                  <a:pt x="183" y="234"/>
                  <a:pt x="181" y="235"/>
                  <a:pt x="180" y="236"/>
                </a:cubicBezTo>
                <a:cubicBezTo>
                  <a:pt x="183" y="235"/>
                  <a:pt x="187" y="234"/>
                  <a:pt x="180" y="236"/>
                </a:cubicBezTo>
                <a:cubicBezTo>
                  <a:pt x="180" y="236"/>
                  <a:pt x="180" y="236"/>
                  <a:pt x="180" y="236"/>
                </a:cubicBezTo>
                <a:cubicBezTo>
                  <a:pt x="179" y="237"/>
                  <a:pt x="178" y="237"/>
                  <a:pt x="178" y="237"/>
                </a:cubicBezTo>
                <a:cubicBezTo>
                  <a:pt x="178" y="237"/>
                  <a:pt x="178" y="237"/>
                  <a:pt x="179" y="236"/>
                </a:cubicBezTo>
                <a:cubicBezTo>
                  <a:pt x="176" y="238"/>
                  <a:pt x="173" y="239"/>
                  <a:pt x="169" y="239"/>
                </a:cubicBezTo>
                <a:cubicBezTo>
                  <a:pt x="167" y="240"/>
                  <a:pt x="166" y="240"/>
                  <a:pt x="165" y="241"/>
                </a:cubicBezTo>
                <a:cubicBezTo>
                  <a:pt x="162" y="241"/>
                  <a:pt x="160" y="241"/>
                  <a:pt x="157" y="242"/>
                </a:cubicBezTo>
                <a:cubicBezTo>
                  <a:pt x="149" y="243"/>
                  <a:pt x="141" y="244"/>
                  <a:pt x="133" y="244"/>
                </a:cubicBezTo>
                <a:cubicBezTo>
                  <a:pt x="131" y="244"/>
                  <a:pt x="129" y="244"/>
                  <a:pt x="127" y="244"/>
                </a:cubicBezTo>
                <a:cubicBezTo>
                  <a:pt x="130" y="238"/>
                  <a:pt x="134" y="232"/>
                  <a:pt x="138" y="226"/>
                </a:cubicBezTo>
                <a:cubicBezTo>
                  <a:pt x="145" y="212"/>
                  <a:pt x="152" y="197"/>
                  <a:pt x="150" y="181"/>
                </a:cubicBezTo>
                <a:cubicBezTo>
                  <a:pt x="147" y="160"/>
                  <a:pt x="129" y="146"/>
                  <a:pt x="108" y="152"/>
                </a:cubicBezTo>
                <a:cubicBezTo>
                  <a:pt x="93" y="156"/>
                  <a:pt x="82" y="167"/>
                  <a:pt x="72" y="178"/>
                </a:cubicBezTo>
                <a:cubicBezTo>
                  <a:pt x="65" y="187"/>
                  <a:pt x="57" y="196"/>
                  <a:pt x="50" y="206"/>
                </a:cubicBezTo>
                <a:cubicBezTo>
                  <a:pt x="43" y="215"/>
                  <a:pt x="36" y="224"/>
                  <a:pt x="29" y="233"/>
                </a:cubicBezTo>
                <a:cubicBezTo>
                  <a:pt x="20" y="244"/>
                  <a:pt x="10" y="255"/>
                  <a:pt x="3" y="268"/>
                </a:cubicBezTo>
                <a:cubicBezTo>
                  <a:pt x="1" y="271"/>
                  <a:pt x="0" y="274"/>
                  <a:pt x="0" y="277"/>
                </a:cubicBezTo>
                <a:cubicBezTo>
                  <a:pt x="26" y="258"/>
                  <a:pt x="52" y="249"/>
                  <a:pt x="84" y="268"/>
                </a:cubicBezTo>
                <a:close/>
              </a:path>
            </a:pathLst>
          </a:custGeom>
          <a:solidFill>
            <a:srgbClr val="00A6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35" name="Freeform 2671"/>
          <p:cNvSpPr>
            <a:spLocks/>
          </p:cNvSpPr>
          <p:nvPr userDrawn="1"/>
        </p:nvSpPr>
        <p:spPr bwMode="auto">
          <a:xfrm>
            <a:off x="7675200" y="4825487"/>
            <a:ext cx="26037" cy="33694"/>
          </a:xfrm>
          <a:custGeom>
            <a:avLst/>
            <a:gdLst>
              <a:gd name="T0" fmla="*/ 31 w 45"/>
              <a:gd name="T1" fmla="*/ 53 h 56"/>
              <a:gd name="T2" fmla="*/ 35 w 45"/>
              <a:gd name="T3" fmla="*/ 54 h 56"/>
              <a:gd name="T4" fmla="*/ 44 w 45"/>
              <a:gd name="T5" fmla="*/ 46 h 56"/>
              <a:gd name="T6" fmla="*/ 43 w 45"/>
              <a:gd name="T7" fmla="*/ 41 h 56"/>
              <a:gd name="T8" fmla="*/ 42 w 45"/>
              <a:gd name="T9" fmla="*/ 39 h 56"/>
              <a:gd name="T10" fmla="*/ 42 w 45"/>
              <a:gd name="T11" fmla="*/ 38 h 56"/>
              <a:gd name="T12" fmla="*/ 40 w 45"/>
              <a:gd name="T13" fmla="*/ 35 h 56"/>
              <a:gd name="T14" fmla="*/ 39 w 45"/>
              <a:gd name="T15" fmla="*/ 33 h 56"/>
              <a:gd name="T16" fmla="*/ 33 w 45"/>
              <a:gd name="T17" fmla="*/ 23 h 56"/>
              <a:gd name="T18" fmla="*/ 27 w 45"/>
              <a:gd name="T19" fmla="*/ 14 h 56"/>
              <a:gd name="T20" fmla="*/ 24 w 45"/>
              <a:gd name="T21" fmla="*/ 9 h 56"/>
              <a:gd name="T22" fmla="*/ 23 w 45"/>
              <a:gd name="T23" fmla="*/ 7 h 56"/>
              <a:gd name="T24" fmla="*/ 18 w 45"/>
              <a:gd name="T25" fmla="*/ 4 h 56"/>
              <a:gd name="T26" fmla="*/ 15 w 45"/>
              <a:gd name="T27" fmla="*/ 2 h 56"/>
              <a:gd name="T28" fmla="*/ 4 w 45"/>
              <a:gd name="T29" fmla="*/ 3 h 56"/>
              <a:gd name="T30" fmla="*/ 0 w 45"/>
              <a:gd name="T31" fmla="*/ 13 h 56"/>
              <a:gd name="T32" fmla="*/ 0 w 45"/>
              <a:gd name="T33" fmla="*/ 14 h 56"/>
              <a:gd name="T34" fmla="*/ 0 w 45"/>
              <a:gd name="T35" fmla="*/ 15 h 56"/>
              <a:gd name="T36" fmla="*/ 6 w 45"/>
              <a:gd name="T37" fmla="*/ 29 h 56"/>
              <a:gd name="T38" fmla="*/ 13 w 45"/>
              <a:gd name="T39" fmla="*/ 38 h 56"/>
              <a:gd name="T40" fmla="*/ 22 w 45"/>
              <a:gd name="T41" fmla="*/ 47 h 56"/>
              <a:gd name="T42" fmla="*/ 28 w 45"/>
              <a:gd name="T43" fmla="*/ 52 h 56"/>
              <a:gd name="T44" fmla="*/ 28 w 45"/>
              <a:gd name="T45" fmla="*/ 52 h 56"/>
              <a:gd name="T46" fmla="*/ 31 w 45"/>
              <a:gd name="T47"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 h="56">
                <a:moveTo>
                  <a:pt x="31" y="53"/>
                </a:moveTo>
                <a:cubicBezTo>
                  <a:pt x="32" y="54"/>
                  <a:pt x="33" y="54"/>
                  <a:pt x="35" y="54"/>
                </a:cubicBezTo>
                <a:cubicBezTo>
                  <a:pt x="39" y="56"/>
                  <a:pt x="45" y="50"/>
                  <a:pt x="44" y="46"/>
                </a:cubicBezTo>
                <a:cubicBezTo>
                  <a:pt x="44" y="44"/>
                  <a:pt x="44" y="43"/>
                  <a:pt x="43" y="41"/>
                </a:cubicBezTo>
                <a:cubicBezTo>
                  <a:pt x="43" y="41"/>
                  <a:pt x="42" y="40"/>
                  <a:pt x="42" y="39"/>
                </a:cubicBezTo>
                <a:cubicBezTo>
                  <a:pt x="42" y="39"/>
                  <a:pt x="42" y="38"/>
                  <a:pt x="42" y="38"/>
                </a:cubicBezTo>
                <a:cubicBezTo>
                  <a:pt x="41" y="37"/>
                  <a:pt x="41" y="36"/>
                  <a:pt x="40" y="35"/>
                </a:cubicBezTo>
                <a:cubicBezTo>
                  <a:pt x="40" y="34"/>
                  <a:pt x="39" y="34"/>
                  <a:pt x="39" y="33"/>
                </a:cubicBezTo>
                <a:cubicBezTo>
                  <a:pt x="37" y="30"/>
                  <a:pt x="35" y="27"/>
                  <a:pt x="33" y="23"/>
                </a:cubicBezTo>
                <a:cubicBezTo>
                  <a:pt x="31" y="20"/>
                  <a:pt x="29" y="17"/>
                  <a:pt x="27" y="14"/>
                </a:cubicBezTo>
                <a:cubicBezTo>
                  <a:pt x="26" y="13"/>
                  <a:pt x="25" y="11"/>
                  <a:pt x="24" y="9"/>
                </a:cubicBezTo>
                <a:cubicBezTo>
                  <a:pt x="24" y="9"/>
                  <a:pt x="23" y="8"/>
                  <a:pt x="23" y="7"/>
                </a:cubicBezTo>
                <a:cubicBezTo>
                  <a:pt x="21" y="6"/>
                  <a:pt x="20" y="4"/>
                  <a:pt x="18" y="4"/>
                </a:cubicBezTo>
                <a:cubicBezTo>
                  <a:pt x="17" y="3"/>
                  <a:pt x="16" y="2"/>
                  <a:pt x="15" y="2"/>
                </a:cubicBezTo>
                <a:cubicBezTo>
                  <a:pt x="12" y="0"/>
                  <a:pt x="7" y="1"/>
                  <a:pt x="4" y="3"/>
                </a:cubicBezTo>
                <a:cubicBezTo>
                  <a:pt x="1" y="5"/>
                  <a:pt x="0" y="9"/>
                  <a:pt x="0" y="13"/>
                </a:cubicBezTo>
                <a:cubicBezTo>
                  <a:pt x="0" y="10"/>
                  <a:pt x="0" y="11"/>
                  <a:pt x="0" y="14"/>
                </a:cubicBezTo>
                <a:cubicBezTo>
                  <a:pt x="0" y="15"/>
                  <a:pt x="0" y="15"/>
                  <a:pt x="0" y="15"/>
                </a:cubicBezTo>
                <a:cubicBezTo>
                  <a:pt x="0" y="20"/>
                  <a:pt x="3" y="25"/>
                  <a:pt x="6" y="29"/>
                </a:cubicBezTo>
                <a:cubicBezTo>
                  <a:pt x="8" y="32"/>
                  <a:pt x="11" y="35"/>
                  <a:pt x="13" y="38"/>
                </a:cubicBezTo>
                <a:cubicBezTo>
                  <a:pt x="16" y="41"/>
                  <a:pt x="19" y="44"/>
                  <a:pt x="22" y="47"/>
                </a:cubicBezTo>
                <a:cubicBezTo>
                  <a:pt x="24" y="49"/>
                  <a:pt x="26" y="51"/>
                  <a:pt x="28" y="52"/>
                </a:cubicBezTo>
                <a:cubicBezTo>
                  <a:pt x="28" y="52"/>
                  <a:pt x="28" y="52"/>
                  <a:pt x="28" y="52"/>
                </a:cubicBezTo>
                <a:cubicBezTo>
                  <a:pt x="29" y="52"/>
                  <a:pt x="30" y="53"/>
                  <a:pt x="31"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36" name="Freeform 2672"/>
          <p:cNvSpPr>
            <a:spLocks/>
          </p:cNvSpPr>
          <p:nvPr userDrawn="1"/>
        </p:nvSpPr>
        <p:spPr bwMode="auto">
          <a:xfrm>
            <a:off x="7649164" y="4788730"/>
            <a:ext cx="19911" cy="26037"/>
          </a:xfrm>
          <a:custGeom>
            <a:avLst/>
            <a:gdLst>
              <a:gd name="T0" fmla="*/ 27 w 33"/>
              <a:gd name="T1" fmla="*/ 43 h 44"/>
              <a:gd name="T2" fmla="*/ 31 w 33"/>
              <a:gd name="T3" fmla="*/ 39 h 44"/>
              <a:gd name="T4" fmla="*/ 32 w 33"/>
              <a:gd name="T5" fmla="*/ 33 h 44"/>
              <a:gd name="T6" fmla="*/ 32 w 33"/>
              <a:gd name="T7" fmla="*/ 31 h 44"/>
              <a:gd name="T8" fmla="*/ 32 w 33"/>
              <a:gd name="T9" fmla="*/ 34 h 44"/>
              <a:gd name="T10" fmla="*/ 28 w 33"/>
              <a:gd name="T11" fmla="*/ 17 h 44"/>
              <a:gd name="T12" fmla="*/ 26 w 33"/>
              <a:gd name="T13" fmla="*/ 11 h 44"/>
              <a:gd name="T14" fmla="*/ 23 w 33"/>
              <a:gd name="T15" fmla="*/ 6 h 44"/>
              <a:gd name="T16" fmla="*/ 19 w 33"/>
              <a:gd name="T17" fmla="*/ 2 h 44"/>
              <a:gd name="T18" fmla="*/ 14 w 33"/>
              <a:gd name="T19" fmla="*/ 0 h 44"/>
              <a:gd name="T20" fmla="*/ 7 w 33"/>
              <a:gd name="T21" fmla="*/ 1 h 44"/>
              <a:gd name="T22" fmla="*/ 2 w 33"/>
              <a:gd name="T23" fmla="*/ 6 h 44"/>
              <a:gd name="T24" fmla="*/ 3 w 33"/>
              <a:gd name="T25" fmla="*/ 20 h 44"/>
              <a:gd name="T26" fmla="*/ 6 w 33"/>
              <a:gd name="T27" fmla="*/ 28 h 44"/>
              <a:gd name="T28" fmla="*/ 9 w 33"/>
              <a:gd name="T29" fmla="*/ 32 h 44"/>
              <a:gd name="T30" fmla="*/ 10 w 33"/>
              <a:gd name="T31" fmla="*/ 35 h 44"/>
              <a:gd name="T32" fmla="*/ 13 w 33"/>
              <a:gd name="T33" fmla="*/ 38 h 44"/>
              <a:gd name="T34" fmla="*/ 17 w 33"/>
              <a:gd name="T35" fmla="*/ 42 h 44"/>
              <a:gd name="T36" fmla="*/ 27 w 33"/>
              <a:gd name="T37"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44">
                <a:moveTo>
                  <a:pt x="27" y="43"/>
                </a:moveTo>
                <a:cubicBezTo>
                  <a:pt x="29" y="42"/>
                  <a:pt x="30" y="41"/>
                  <a:pt x="31" y="39"/>
                </a:cubicBezTo>
                <a:cubicBezTo>
                  <a:pt x="32" y="37"/>
                  <a:pt x="32" y="36"/>
                  <a:pt x="32" y="33"/>
                </a:cubicBezTo>
                <a:cubicBezTo>
                  <a:pt x="32" y="33"/>
                  <a:pt x="32" y="32"/>
                  <a:pt x="32" y="31"/>
                </a:cubicBezTo>
                <a:lnTo>
                  <a:pt x="32" y="34"/>
                </a:lnTo>
                <a:cubicBezTo>
                  <a:pt x="33" y="28"/>
                  <a:pt x="31" y="22"/>
                  <a:pt x="28" y="17"/>
                </a:cubicBezTo>
                <a:cubicBezTo>
                  <a:pt x="27" y="15"/>
                  <a:pt x="27" y="13"/>
                  <a:pt x="26" y="11"/>
                </a:cubicBezTo>
                <a:cubicBezTo>
                  <a:pt x="25" y="9"/>
                  <a:pt x="24" y="7"/>
                  <a:pt x="23" y="6"/>
                </a:cubicBezTo>
                <a:cubicBezTo>
                  <a:pt x="22" y="4"/>
                  <a:pt x="21" y="3"/>
                  <a:pt x="19" y="2"/>
                </a:cubicBezTo>
                <a:cubicBezTo>
                  <a:pt x="17" y="1"/>
                  <a:pt x="16" y="0"/>
                  <a:pt x="14" y="0"/>
                </a:cubicBezTo>
                <a:cubicBezTo>
                  <a:pt x="11" y="0"/>
                  <a:pt x="9" y="0"/>
                  <a:pt x="7" y="1"/>
                </a:cubicBezTo>
                <a:cubicBezTo>
                  <a:pt x="5" y="2"/>
                  <a:pt x="3" y="4"/>
                  <a:pt x="2" y="6"/>
                </a:cubicBezTo>
                <a:cubicBezTo>
                  <a:pt x="0" y="11"/>
                  <a:pt x="1" y="16"/>
                  <a:pt x="3" y="20"/>
                </a:cubicBezTo>
                <a:cubicBezTo>
                  <a:pt x="4" y="23"/>
                  <a:pt x="5" y="25"/>
                  <a:pt x="6" y="28"/>
                </a:cubicBezTo>
                <a:cubicBezTo>
                  <a:pt x="7" y="29"/>
                  <a:pt x="8" y="31"/>
                  <a:pt x="9" y="32"/>
                </a:cubicBezTo>
                <a:cubicBezTo>
                  <a:pt x="9" y="33"/>
                  <a:pt x="10" y="34"/>
                  <a:pt x="10" y="35"/>
                </a:cubicBezTo>
                <a:cubicBezTo>
                  <a:pt x="11" y="36"/>
                  <a:pt x="12" y="37"/>
                  <a:pt x="13" y="38"/>
                </a:cubicBezTo>
                <a:cubicBezTo>
                  <a:pt x="14" y="39"/>
                  <a:pt x="15" y="40"/>
                  <a:pt x="17" y="42"/>
                </a:cubicBezTo>
                <a:cubicBezTo>
                  <a:pt x="20" y="44"/>
                  <a:pt x="24" y="44"/>
                  <a:pt x="27" y="4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37" name="Freeform 2673"/>
          <p:cNvSpPr>
            <a:spLocks/>
          </p:cNvSpPr>
          <p:nvPr userDrawn="1"/>
        </p:nvSpPr>
        <p:spPr bwMode="auto">
          <a:xfrm>
            <a:off x="7379611" y="4647827"/>
            <a:ext cx="234328" cy="214417"/>
          </a:xfrm>
          <a:custGeom>
            <a:avLst/>
            <a:gdLst>
              <a:gd name="T0" fmla="*/ 1 w 393"/>
              <a:gd name="T1" fmla="*/ 56 h 363"/>
              <a:gd name="T2" fmla="*/ 2 w 393"/>
              <a:gd name="T3" fmla="*/ 73 h 363"/>
              <a:gd name="T4" fmla="*/ 17 w 393"/>
              <a:gd name="T5" fmla="*/ 94 h 363"/>
              <a:gd name="T6" fmla="*/ 9 w 393"/>
              <a:gd name="T7" fmla="*/ 86 h 363"/>
              <a:gd name="T8" fmla="*/ 41 w 393"/>
              <a:gd name="T9" fmla="*/ 103 h 363"/>
              <a:gd name="T10" fmla="*/ 54 w 393"/>
              <a:gd name="T11" fmla="*/ 104 h 363"/>
              <a:gd name="T12" fmla="*/ 66 w 393"/>
              <a:gd name="T13" fmla="*/ 104 h 363"/>
              <a:gd name="T14" fmla="*/ 70 w 393"/>
              <a:gd name="T15" fmla="*/ 103 h 363"/>
              <a:gd name="T16" fmla="*/ 67 w 393"/>
              <a:gd name="T17" fmla="*/ 110 h 363"/>
              <a:gd name="T18" fmla="*/ 51 w 393"/>
              <a:gd name="T19" fmla="*/ 175 h 363"/>
              <a:gd name="T20" fmla="*/ 98 w 393"/>
              <a:gd name="T21" fmla="*/ 304 h 363"/>
              <a:gd name="T22" fmla="*/ 216 w 393"/>
              <a:gd name="T23" fmla="*/ 358 h 363"/>
              <a:gd name="T24" fmla="*/ 339 w 393"/>
              <a:gd name="T25" fmla="*/ 348 h 363"/>
              <a:gd name="T26" fmla="*/ 387 w 393"/>
              <a:gd name="T27" fmla="*/ 283 h 363"/>
              <a:gd name="T28" fmla="*/ 321 w 393"/>
              <a:gd name="T29" fmla="*/ 235 h 363"/>
              <a:gd name="T30" fmla="*/ 275 w 393"/>
              <a:gd name="T31" fmla="*/ 240 h 363"/>
              <a:gd name="T32" fmla="*/ 264 w 393"/>
              <a:gd name="T33" fmla="*/ 241 h 363"/>
              <a:gd name="T34" fmla="*/ 262 w 393"/>
              <a:gd name="T35" fmla="*/ 241 h 363"/>
              <a:gd name="T36" fmla="*/ 240 w 393"/>
              <a:gd name="T37" fmla="*/ 241 h 363"/>
              <a:gd name="T38" fmla="*/ 217 w 393"/>
              <a:gd name="T39" fmla="*/ 238 h 363"/>
              <a:gd name="T40" fmla="*/ 216 w 393"/>
              <a:gd name="T41" fmla="*/ 238 h 363"/>
              <a:gd name="T42" fmla="*/ 206 w 393"/>
              <a:gd name="T43" fmla="*/ 235 h 363"/>
              <a:gd name="T44" fmla="*/ 196 w 393"/>
              <a:gd name="T45" fmla="*/ 230 h 363"/>
              <a:gd name="T46" fmla="*/ 180 w 393"/>
              <a:gd name="T47" fmla="*/ 218 h 363"/>
              <a:gd name="T48" fmla="*/ 174 w 393"/>
              <a:gd name="T49" fmla="*/ 211 h 363"/>
              <a:gd name="T50" fmla="*/ 174 w 393"/>
              <a:gd name="T51" fmla="*/ 211 h 363"/>
              <a:gd name="T52" fmla="*/ 170 w 393"/>
              <a:gd name="T53" fmla="*/ 204 h 363"/>
              <a:gd name="T54" fmla="*/ 170 w 393"/>
              <a:gd name="T55" fmla="*/ 207 h 363"/>
              <a:gd name="T56" fmla="*/ 169 w 393"/>
              <a:gd name="T57" fmla="*/ 203 h 363"/>
              <a:gd name="T58" fmla="*/ 169 w 393"/>
              <a:gd name="T59" fmla="*/ 202 h 363"/>
              <a:gd name="T60" fmla="*/ 168 w 393"/>
              <a:gd name="T61" fmla="*/ 197 h 363"/>
              <a:gd name="T62" fmla="*/ 168 w 393"/>
              <a:gd name="T63" fmla="*/ 197 h 363"/>
              <a:gd name="T64" fmla="*/ 168 w 393"/>
              <a:gd name="T65" fmla="*/ 196 h 363"/>
              <a:gd name="T66" fmla="*/ 168 w 393"/>
              <a:gd name="T67" fmla="*/ 194 h 363"/>
              <a:gd name="T68" fmla="*/ 168 w 393"/>
              <a:gd name="T69" fmla="*/ 195 h 363"/>
              <a:gd name="T70" fmla="*/ 169 w 393"/>
              <a:gd name="T71" fmla="*/ 185 h 363"/>
              <a:gd name="T72" fmla="*/ 170 w 393"/>
              <a:gd name="T73" fmla="*/ 181 h 363"/>
              <a:gd name="T74" fmla="*/ 172 w 393"/>
              <a:gd name="T75" fmla="*/ 173 h 363"/>
              <a:gd name="T76" fmla="*/ 180 w 393"/>
              <a:gd name="T77" fmla="*/ 150 h 363"/>
              <a:gd name="T78" fmla="*/ 182 w 393"/>
              <a:gd name="T79" fmla="*/ 144 h 363"/>
              <a:gd name="T80" fmla="*/ 195 w 393"/>
              <a:gd name="T81" fmla="*/ 162 h 363"/>
              <a:gd name="T82" fmla="*/ 231 w 393"/>
              <a:gd name="T83" fmla="*/ 191 h 363"/>
              <a:gd name="T84" fmla="*/ 274 w 393"/>
              <a:gd name="T85" fmla="*/ 165 h 363"/>
              <a:gd name="T86" fmla="*/ 264 w 393"/>
              <a:gd name="T87" fmla="*/ 121 h 363"/>
              <a:gd name="T88" fmla="*/ 248 w 393"/>
              <a:gd name="T89" fmla="*/ 90 h 363"/>
              <a:gd name="T90" fmla="*/ 232 w 393"/>
              <a:gd name="T91" fmla="*/ 60 h 363"/>
              <a:gd name="T92" fmla="*/ 210 w 393"/>
              <a:gd name="T93" fmla="*/ 21 h 363"/>
              <a:gd name="T94" fmla="*/ 189 w 393"/>
              <a:gd name="T95" fmla="*/ 7 h 363"/>
              <a:gd name="T96" fmla="*/ 185 w 393"/>
              <a:gd name="T97" fmla="*/ 6 h 363"/>
              <a:gd name="T98" fmla="*/ 176 w 393"/>
              <a:gd name="T99" fmla="*/ 3 h 363"/>
              <a:gd name="T100" fmla="*/ 147 w 393"/>
              <a:gd name="T101" fmla="*/ 1 h 363"/>
              <a:gd name="T102" fmla="*/ 126 w 393"/>
              <a:gd name="T103" fmla="*/ 3 h 363"/>
              <a:gd name="T104" fmla="*/ 83 w 393"/>
              <a:gd name="T105" fmla="*/ 7 h 363"/>
              <a:gd name="T106" fmla="*/ 62 w 393"/>
              <a:gd name="T107" fmla="*/ 10 h 363"/>
              <a:gd name="T108" fmla="*/ 32 w 393"/>
              <a:gd name="T109" fmla="*/ 17 h 363"/>
              <a:gd name="T110" fmla="*/ 1 w 393"/>
              <a:gd name="T111" fmla="*/ 56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3" h="363">
                <a:moveTo>
                  <a:pt x="1" y="56"/>
                </a:moveTo>
                <a:cubicBezTo>
                  <a:pt x="0" y="62"/>
                  <a:pt x="1" y="67"/>
                  <a:pt x="2" y="73"/>
                </a:cubicBezTo>
                <a:cubicBezTo>
                  <a:pt x="5" y="82"/>
                  <a:pt x="10" y="87"/>
                  <a:pt x="17" y="94"/>
                </a:cubicBezTo>
                <a:cubicBezTo>
                  <a:pt x="15" y="91"/>
                  <a:pt x="12" y="89"/>
                  <a:pt x="9" y="86"/>
                </a:cubicBezTo>
                <a:cubicBezTo>
                  <a:pt x="18" y="98"/>
                  <a:pt x="29" y="100"/>
                  <a:pt x="41" y="103"/>
                </a:cubicBezTo>
                <a:cubicBezTo>
                  <a:pt x="45" y="104"/>
                  <a:pt x="49" y="104"/>
                  <a:pt x="54" y="104"/>
                </a:cubicBezTo>
                <a:cubicBezTo>
                  <a:pt x="58" y="104"/>
                  <a:pt x="62" y="104"/>
                  <a:pt x="66" y="104"/>
                </a:cubicBezTo>
                <a:cubicBezTo>
                  <a:pt x="67" y="104"/>
                  <a:pt x="68" y="103"/>
                  <a:pt x="70" y="103"/>
                </a:cubicBezTo>
                <a:cubicBezTo>
                  <a:pt x="69" y="106"/>
                  <a:pt x="68" y="108"/>
                  <a:pt x="67" y="110"/>
                </a:cubicBezTo>
                <a:cubicBezTo>
                  <a:pt x="60" y="131"/>
                  <a:pt x="53" y="153"/>
                  <a:pt x="51" y="175"/>
                </a:cubicBezTo>
                <a:cubicBezTo>
                  <a:pt x="44" y="224"/>
                  <a:pt x="63" y="271"/>
                  <a:pt x="98" y="304"/>
                </a:cubicBezTo>
                <a:cubicBezTo>
                  <a:pt x="131" y="335"/>
                  <a:pt x="171" y="352"/>
                  <a:pt x="216" y="358"/>
                </a:cubicBezTo>
                <a:cubicBezTo>
                  <a:pt x="257" y="363"/>
                  <a:pt x="298" y="356"/>
                  <a:pt x="339" y="348"/>
                </a:cubicBezTo>
                <a:cubicBezTo>
                  <a:pt x="368" y="343"/>
                  <a:pt x="393" y="314"/>
                  <a:pt x="387" y="283"/>
                </a:cubicBezTo>
                <a:cubicBezTo>
                  <a:pt x="381" y="252"/>
                  <a:pt x="353" y="231"/>
                  <a:pt x="321" y="235"/>
                </a:cubicBezTo>
                <a:cubicBezTo>
                  <a:pt x="306" y="237"/>
                  <a:pt x="291" y="239"/>
                  <a:pt x="275" y="240"/>
                </a:cubicBezTo>
                <a:cubicBezTo>
                  <a:pt x="271" y="241"/>
                  <a:pt x="267" y="241"/>
                  <a:pt x="264" y="241"/>
                </a:cubicBezTo>
                <a:cubicBezTo>
                  <a:pt x="263" y="241"/>
                  <a:pt x="262" y="241"/>
                  <a:pt x="262" y="241"/>
                </a:cubicBezTo>
                <a:cubicBezTo>
                  <a:pt x="255" y="242"/>
                  <a:pt x="246" y="241"/>
                  <a:pt x="240" y="241"/>
                </a:cubicBezTo>
                <a:cubicBezTo>
                  <a:pt x="232" y="240"/>
                  <a:pt x="224" y="239"/>
                  <a:pt x="217" y="238"/>
                </a:cubicBezTo>
                <a:cubicBezTo>
                  <a:pt x="216" y="238"/>
                  <a:pt x="216" y="238"/>
                  <a:pt x="216" y="238"/>
                </a:cubicBezTo>
                <a:cubicBezTo>
                  <a:pt x="213" y="237"/>
                  <a:pt x="209" y="236"/>
                  <a:pt x="206" y="235"/>
                </a:cubicBezTo>
                <a:cubicBezTo>
                  <a:pt x="203" y="233"/>
                  <a:pt x="200" y="232"/>
                  <a:pt x="196" y="230"/>
                </a:cubicBezTo>
                <a:cubicBezTo>
                  <a:pt x="193" y="228"/>
                  <a:pt x="183" y="219"/>
                  <a:pt x="180" y="218"/>
                </a:cubicBezTo>
                <a:cubicBezTo>
                  <a:pt x="178" y="216"/>
                  <a:pt x="176" y="214"/>
                  <a:pt x="174" y="211"/>
                </a:cubicBezTo>
                <a:cubicBezTo>
                  <a:pt x="174" y="211"/>
                  <a:pt x="174" y="211"/>
                  <a:pt x="174" y="211"/>
                </a:cubicBezTo>
                <a:cubicBezTo>
                  <a:pt x="172" y="208"/>
                  <a:pt x="171" y="206"/>
                  <a:pt x="170" y="204"/>
                </a:cubicBezTo>
                <a:cubicBezTo>
                  <a:pt x="170" y="205"/>
                  <a:pt x="170" y="206"/>
                  <a:pt x="170" y="207"/>
                </a:cubicBezTo>
                <a:cubicBezTo>
                  <a:pt x="170" y="207"/>
                  <a:pt x="170" y="205"/>
                  <a:pt x="169" y="203"/>
                </a:cubicBezTo>
                <a:cubicBezTo>
                  <a:pt x="168" y="199"/>
                  <a:pt x="168" y="200"/>
                  <a:pt x="169" y="202"/>
                </a:cubicBezTo>
                <a:cubicBezTo>
                  <a:pt x="169" y="200"/>
                  <a:pt x="168" y="198"/>
                  <a:pt x="168" y="197"/>
                </a:cubicBezTo>
                <a:cubicBezTo>
                  <a:pt x="168" y="200"/>
                  <a:pt x="167" y="204"/>
                  <a:pt x="168" y="197"/>
                </a:cubicBezTo>
                <a:cubicBezTo>
                  <a:pt x="168" y="196"/>
                  <a:pt x="168" y="196"/>
                  <a:pt x="168" y="196"/>
                </a:cubicBezTo>
                <a:cubicBezTo>
                  <a:pt x="168" y="195"/>
                  <a:pt x="168" y="194"/>
                  <a:pt x="168" y="194"/>
                </a:cubicBezTo>
                <a:cubicBezTo>
                  <a:pt x="168" y="194"/>
                  <a:pt x="168" y="195"/>
                  <a:pt x="168" y="195"/>
                </a:cubicBezTo>
                <a:cubicBezTo>
                  <a:pt x="169" y="192"/>
                  <a:pt x="169" y="189"/>
                  <a:pt x="169" y="185"/>
                </a:cubicBezTo>
                <a:cubicBezTo>
                  <a:pt x="170" y="183"/>
                  <a:pt x="170" y="182"/>
                  <a:pt x="170" y="181"/>
                </a:cubicBezTo>
                <a:cubicBezTo>
                  <a:pt x="171" y="178"/>
                  <a:pt x="171" y="176"/>
                  <a:pt x="172" y="173"/>
                </a:cubicBezTo>
                <a:cubicBezTo>
                  <a:pt x="174" y="165"/>
                  <a:pt x="177" y="157"/>
                  <a:pt x="180" y="150"/>
                </a:cubicBezTo>
                <a:cubicBezTo>
                  <a:pt x="180" y="148"/>
                  <a:pt x="181" y="146"/>
                  <a:pt x="182" y="144"/>
                </a:cubicBezTo>
                <a:cubicBezTo>
                  <a:pt x="186" y="150"/>
                  <a:pt x="190" y="156"/>
                  <a:pt x="195" y="162"/>
                </a:cubicBezTo>
                <a:cubicBezTo>
                  <a:pt x="204" y="174"/>
                  <a:pt x="216" y="187"/>
                  <a:pt x="231" y="191"/>
                </a:cubicBezTo>
                <a:cubicBezTo>
                  <a:pt x="251" y="197"/>
                  <a:pt x="271" y="186"/>
                  <a:pt x="274" y="165"/>
                </a:cubicBezTo>
                <a:cubicBezTo>
                  <a:pt x="276" y="149"/>
                  <a:pt x="271" y="134"/>
                  <a:pt x="264" y="121"/>
                </a:cubicBezTo>
                <a:cubicBezTo>
                  <a:pt x="259" y="111"/>
                  <a:pt x="254" y="100"/>
                  <a:pt x="248" y="90"/>
                </a:cubicBezTo>
                <a:cubicBezTo>
                  <a:pt x="243" y="80"/>
                  <a:pt x="237" y="70"/>
                  <a:pt x="232" y="60"/>
                </a:cubicBezTo>
                <a:cubicBezTo>
                  <a:pt x="225" y="47"/>
                  <a:pt x="219" y="33"/>
                  <a:pt x="210" y="21"/>
                </a:cubicBezTo>
                <a:cubicBezTo>
                  <a:pt x="204" y="14"/>
                  <a:pt x="197" y="10"/>
                  <a:pt x="189" y="7"/>
                </a:cubicBezTo>
                <a:cubicBezTo>
                  <a:pt x="188" y="7"/>
                  <a:pt x="186" y="6"/>
                  <a:pt x="185" y="6"/>
                </a:cubicBezTo>
                <a:cubicBezTo>
                  <a:pt x="182" y="5"/>
                  <a:pt x="179" y="4"/>
                  <a:pt x="176" y="3"/>
                </a:cubicBezTo>
                <a:cubicBezTo>
                  <a:pt x="166" y="0"/>
                  <a:pt x="158" y="0"/>
                  <a:pt x="147" y="1"/>
                </a:cubicBezTo>
                <a:lnTo>
                  <a:pt x="126" y="3"/>
                </a:lnTo>
                <a:cubicBezTo>
                  <a:pt x="112" y="4"/>
                  <a:pt x="97" y="6"/>
                  <a:pt x="83" y="7"/>
                </a:cubicBezTo>
                <a:cubicBezTo>
                  <a:pt x="76" y="8"/>
                  <a:pt x="69" y="9"/>
                  <a:pt x="62" y="10"/>
                </a:cubicBezTo>
                <a:cubicBezTo>
                  <a:pt x="52" y="12"/>
                  <a:pt x="41" y="13"/>
                  <a:pt x="32" y="17"/>
                </a:cubicBezTo>
                <a:cubicBezTo>
                  <a:pt x="16" y="25"/>
                  <a:pt x="3" y="37"/>
                  <a:pt x="1" y="56"/>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38" name="Freeform 2674"/>
          <p:cNvSpPr>
            <a:spLocks/>
          </p:cNvSpPr>
          <p:nvPr userDrawn="1"/>
        </p:nvSpPr>
        <p:spPr bwMode="auto">
          <a:xfrm>
            <a:off x="7397990" y="4707557"/>
            <a:ext cx="7658" cy="1532"/>
          </a:xfrm>
          <a:custGeom>
            <a:avLst/>
            <a:gdLst>
              <a:gd name="T0" fmla="*/ 11 w 11"/>
              <a:gd name="T1" fmla="*/ 2 h 2"/>
              <a:gd name="T2" fmla="*/ 9 w 11"/>
              <a:gd name="T3" fmla="*/ 2 h 2"/>
              <a:gd name="T4" fmla="*/ 0 w 11"/>
              <a:gd name="T5" fmla="*/ 0 h 2"/>
              <a:gd name="T6" fmla="*/ 11 w 11"/>
              <a:gd name="T7" fmla="*/ 2 h 2"/>
            </a:gdLst>
            <a:ahLst/>
            <a:cxnLst>
              <a:cxn ang="0">
                <a:pos x="T0" y="T1"/>
              </a:cxn>
              <a:cxn ang="0">
                <a:pos x="T2" y="T3"/>
              </a:cxn>
              <a:cxn ang="0">
                <a:pos x="T4" y="T5"/>
              </a:cxn>
              <a:cxn ang="0">
                <a:pos x="T6" y="T7"/>
              </a:cxn>
            </a:cxnLst>
            <a:rect l="0" t="0" r="r" b="b"/>
            <a:pathLst>
              <a:path w="11" h="2">
                <a:moveTo>
                  <a:pt x="11" y="2"/>
                </a:moveTo>
                <a:cubicBezTo>
                  <a:pt x="10" y="2"/>
                  <a:pt x="9" y="2"/>
                  <a:pt x="9" y="2"/>
                </a:cubicBezTo>
                <a:cubicBezTo>
                  <a:pt x="6" y="1"/>
                  <a:pt x="3" y="1"/>
                  <a:pt x="0" y="0"/>
                </a:cubicBezTo>
                <a:cubicBezTo>
                  <a:pt x="3" y="1"/>
                  <a:pt x="7" y="2"/>
                  <a:pt x="11" y="2"/>
                </a:cubicBezTo>
                <a:close/>
              </a:path>
            </a:pathLst>
          </a:custGeom>
          <a:solidFill>
            <a:srgbClr val="E42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39" name="Freeform 2675"/>
          <p:cNvSpPr>
            <a:spLocks/>
          </p:cNvSpPr>
          <p:nvPr userDrawn="1"/>
        </p:nvSpPr>
        <p:spPr bwMode="auto">
          <a:xfrm>
            <a:off x="7479161" y="4762693"/>
            <a:ext cx="0" cy="1532"/>
          </a:xfrm>
          <a:custGeom>
            <a:avLst/>
            <a:gdLst>
              <a:gd name="T0" fmla="*/ 2 h 2"/>
              <a:gd name="T1" fmla="*/ 0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0"/>
                </a:cubicBezTo>
                <a:cubicBezTo>
                  <a:pt x="0" y="1"/>
                  <a:pt x="0" y="1"/>
                  <a:pt x="0" y="1"/>
                </a:cubicBezTo>
                <a:cubicBezTo>
                  <a:pt x="0" y="1"/>
                  <a:pt x="0" y="1"/>
                  <a:pt x="0" y="2"/>
                </a:cubicBezTo>
                <a:close/>
              </a:path>
            </a:pathLst>
          </a:custGeom>
          <a:solidFill>
            <a:srgbClr val="E42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40" name="Freeform 2676"/>
          <p:cNvSpPr>
            <a:spLocks/>
          </p:cNvSpPr>
          <p:nvPr userDrawn="1"/>
        </p:nvSpPr>
        <p:spPr bwMode="auto">
          <a:xfrm>
            <a:off x="7480694" y="4767288"/>
            <a:ext cx="0" cy="1532"/>
          </a:xfrm>
          <a:custGeom>
            <a:avLst/>
            <a:gdLst>
              <a:gd name="T0" fmla="*/ 1 w 1"/>
              <a:gd name="T1" fmla="*/ 1 h 2"/>
              <a:gd name="T2" fmla="*/ 1 w 1"/>
              <a:gd name="T3" fmla="*/ 2 h 2"/>
              <a:gd name="T4" fmla="*/ 0 w 1"/>
              <a:gd name="T5" fmla="*/ 0 h 2"/>
              <a:gd name="T6" fmla="*/ 0 w 1"/>
              <a:gd name="T7" fmla="*/ 1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1" y="1"/>
                  <a:pt x="1" y="2"/>
                  <a:pt x="1" y="2"/>
                </a:cubicBezTo>
                <a:cubicBezTo>
                  <a:pt x="1" y="1"/>
                  <a:pt x="0" y="1"/>
                  <a:pt x="0" y="0"/>
                </a:cubicBezTo>
                <a:cubicBezTo>
                  <a:pt x="0" y="0"/>
                  <a:pt x="0" y="1"/>
                  <a:pt x="0" y="1"/>
                </a:cubicBezTo>
                <a:cubicBezTo>
                  <a:pt x="0" y="1"/>
                  <a:pt x="1" y="1"/>
                  <a:pt x="1" y="1"/>
                </a:cubicBezTo>
                <a:close/>
              </a:path>
            </a:pathLst>
          </a:custGeom>
          <a:solidFill>
            <a:srgbClr val="E42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41" name="Freeform 2677"/>
          <p:cNvSpPr>
            <a:spLocks/>
          </p:cNvSpPr>
          <p:nvPr userDrawn="1"/>
        </p:nvSpPr>
        <p:spPr bwMode="auto">
          <a:xfrm>
            <a:off x="7479161" y="4762693"/>
            <a:ext cx="0" cy="1532"/>
          </a:xfrm>
          <a:custGeom>
            <a:avLst/>
            <a:gdLst>
              <a:gd name="T0" fmla="*/ 2 h 2"/>
              <a:gd name="T1" fmla="*/ 0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0"/>
                </a:cubicBezTo>
                <a:cubicBezTo>
                  <a:pt x="0" y="1"/>
                  <a:pt x="0" y="1"/>
                  <a:pt x="0" y="1"/>
                </a:cubicBezTo>
                <a:cubicBezTo>
                  <a:pt x="0" y="1"/>
                  <a:pt x="0" y="1"/>
                  <a:pt x="0" y="2"/>
                </a:cubicBezTo>
                <a:close/>
              </a:path>
            </a:pathLst>
          </a:custGeom>
          <a:solidFill>
            <a:srgbClr val="E42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42" name="Freeform 2678"/>
          <p:cNvSpPr>
            <a:spLocks/>
          </p:cNvSpPr>
          <p:nvPr userDrawn="1"/>
        </p:nvSpPr>
        <p:spPr bwMode="auto">
          <a:xfrm>
            <a:off x="7480694" y="4767288"/>
            <a:ext cx="0" cy="1532"/>
          </a:xfrm>
          <a:custGeom>
            <a:avLst/>
            <a:gdLst>
              <a:gd name="T0" fmla="*/ 1 w 1"/>
              <a:gd name="T1" fmla="*/ 1 h 2"/>
              <a:gd name="T2" fmla="*/ 1 w 1"/>
              <a:gd name="T3" fmla="*/ 2 h 2"/>
              <a:gd name="T4" fmla="*/ 0 w 1"/>
              <a:gd name="T5" fmla="*/ 0 h 2"/>
              <a:gd name="T6" fmla="*/ 0 w 1"/>
              <a:gd name="T7" fmla="*/ 1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1" y="1"/>
                  <a:pt x="1" y="2"/>
                  <a:pt x="1" y="2"/>
                </a:cubicBezTo>
                <a:cubicBezTo>
                  <a:pt x="1" y="1"/>
                  <a:pt x="0" y="1"/>
                  <a:pt x="0" y="0"/>
                </a:cubicBezTo>
                <a:cubicBezTo>
                  <a:pt x="0" y="0"/>
                  <a:pt x="0" y="1"/>
                  <a:pt x="0" y="1"/>
                </a:cubicBezTo>
                <a:cubicBezTo>
                  <a:pt x="0" y="1"/>
                  <a:pt x="1" y="1"/>
                  <a:pt x="1" y="1"/>
                </a:cubicBezTo>
                <a:close/>
              </a:path>
            </a:pathLst>
          </a:custGeom>
          <a:solidFill>
            <a:srgbClr val="E42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43" name="Freeform 2679"/>
          <p:cNvSpPr>
            <a:spLocks/>
          </p:cNvSpPr>
          <p:nvPr userDrawn="1"/>
        </p:nvSpPr>
        <p:spPr bwMode="auto">
          <a:xfrm>
            <a:off x="7445467" y="4655484"/>
            <a:ext cx="165408" cy="165408"/>
          </a:xfrm>
          <a:custGeom>
            <a:avLst/>
            <a:gdLst>
              <a:gd name="T0" fmla="*/ 66 w 276"/>
              <a:gd name="T1" fmla="*/ 81 h 278"/>
              <a:gd name="T2" fmla="*/ 8 w 276"/>
              <a:gd name="T3" fmla="*/ 161 h 278"/>
              <a:gd name="T4" fmla="*/ 51 w 276"/>
              <a:gd name="T5" fmla="*/ 255 h 278"/>
              <a:gd name="T6" fmla="*/ 168 w 276"/>
              <a:gd name="T7" fmla="*/ 270 h 278"/>
              <a:gd name="T8" fmla="*/ 276 w 276"/>
              <a:gd name="T9" fmla="*/ 270 h 278"/>
              <a:gd name="T10" fmla="*/ 276 w 276"/>
              <a:gd name="T11" fmla="*/ 268 h 278"/>
              <a:gd name="T12" fmla="*/ 210 w 276"/>
              <a:gd name="T13" fmla="*/ 220 h 278"/>
              <a:gd name="T14" fmla="*/ 164 w 276"/>
              <a:gd name="T15" fmla="*/ 225 h 278"/>
              <a:gd name="T16" fmla="*/ 153 w 276"/>
              <a:gd name="T17" fmla="*/ 226 h 278"/>
              <a:gd name="T18" fmla="*/ 151 w 276"/>
              <a:gd name="T19" fmla="*/ 226 h 278"/>
              <a:gd name="T20" fmla="*/ 129 w 276"/>
              <a:gd name="T21" fmla="*/ 226 h 278"/>
              <a:gd name="T22" fmla="*/ 106 w 276"/>
              <a:gd name="T23" fmla="*/ 223 h 278"/>
              <a:gd name="T24" fmla="*/ 105 w 276"/>
              <a:gd name="T25" fmla="*/ 223 h 278"/>
              <a:gd name="T26" fmla="*/ 95 w 276"/>
              <a:gd name="T27" fmla="*/ 220 h 278"/>
              <a:gd name="T28" fmla="*/ 85 w 276"/>
              <a:gd name="T29" fmla="*/ 215 h 278"/>
              <a:gd name="T30" fmla="*/ 69 w 276"/>
              <a:gd name="T31" fmla="*/ 204 h 278"/>
              <a:gd name="T32" fmla="*/ 63 w 276"/>
              <a:gd name="T33" fmla="*/ 196 h 278"/>
              <a:gd name="T34" fmla="*/ 63 w 276"/>
              <a:gd name="T35" fmla="*/ 196 h 278"/>
              <a:gd name="T36" fmla="*/ 59 w 276"/>
              <a:gd name="T37" fmla="*/ 189 h 278"/>
              <a:gd name="T38" fmla="*/ 59 w 276"/>
              <a:gd name="T39" fmla="*/ 192 h 278"/>
              <a:gd name="T40" fmla="*/ 58 w 276"/>
              <a:gd name="T41" fmla="*/ 188 h 278"/>
              <a:gd name="T42" fmla="*/ 58 w 276"/>
              <a:gd name="T43" fmla="*/ 187 h 278"/>
              <a:gd name="T44" fmla="*/ 57 w 276"/>
              <a:gd name="T45" fmla="*/ 182 h 278"/>
              <a:gd name="T46" fmla="*/ 57 w 276"/>
              <a:gd name="T47" fmla="*/ 182 h 278"/>
              <a:gd name="T48" fmla="*/ 57 w 276"/>
              <a:gd name="T49" fmla="*/ 181 h 278"/>
              <a:gd name="T50" fmla="*/ 57 w 276"/>
              <a:gd name="T51" fmla="*/ 179 h 278"/>
              <a:gd name="T52" fmla="*/ 57 w 276"/>
              <a:gd name="T53" fmla="*/ 180 h 278"/>
              <a:gd name="T54" fmla="*/ 58 w 276"/>
              <a:gd name="T55" fmla="*/ 170 h 278"/>
              <a:gd name="T56" fmla="*/ 59 w 276"/>
              <a:gd name="T57" fmla="*/ 166 h 278"/>
              <a:gd name="T58" fmla="*/ 61 w 276"/>
              <a:gd name="T59" fmla="*/ 158 h 278"/>
              <a:gd name="T60" fmla="*/ 69 w 276"/>
              <a:gd name="T61" fmla="*/ 135 h 278"/>
              <a:gd name="T62" fmla="*/ 71 w 276"/>
              <a:gd name="T63" fmla="*/ 129 h 278"/>
              <a:gd name="T64" fmla="*/ 84 w 276"/>
              <a:gd name="T65" fmla="*/ 147 h 278"/>
              <a:gd name="T66" fmla="*/ 120 w 276"/>
              <a:gd name="T67" fmla="*/ 176 h 278"/>
              <a:gd name="T68" fmla="*/ 163 w 276"/>
              <a:gd name="T69" fmla="*/ 150 h 278"/>
              <a:gd name="T70" fmla="*/ 153 w 276"/>
              <a:gd name="T71" fmla="*/ 106 h 278"/>
              <a:gd name="T72" fmla="*/ 137 w 276"/>
              <a:gd name="T73" fmla="*/ 75 h 278"/>
              <a:gd name="T74" fmla="*/ 121 w 276"/>
              <a:gd name="T75" fmla="*/ 45 h 278"/>
              <a:gd name="T76" fmla="*/ 99 w 276"/>
              <a:gd name="T77" fmla="*/ 6 h 278"/>
              <a:gd name="T78" fmla="*/ 92 w 276"/>
              <a:gd name="T79" fmla="*/ 0 h 278"/>
              <a:gd name="T80" fmla="*/ 66 w 276"/>
              <a:gd name="T81" fmla="*/ 81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76" h="278">
                <a:moveTo>
                  <a:pt x="66" y="81"/>
                </a:moveTo>
                <a:cubicBezTo>
                  <a:pt x="31" y="106"/>
                  <a:pt x="16" y="114"/>
                  <a:pt x="8" y="161"/>
                </a:cubicBezTo>
                <a:cubicBezTo>
                  <a:pt x="0" y="204"/>
                  <a:pt x="14" y="232"/>
                  <a:pt x="51" y="255"/>
                </a:cubicBezTo>
                <a:cubicBezTo>
                  <a:pt x="88" y="278"/>
                  <a:pt x="126" y="275"/>
                  <a:pt x="168" y="270"/>
                </a:cubicBezTo>
                <a:cubicBezTo>
                  <a:pt x="193" y="267"/>
                  <a:pt x="248" y="258"/>
                  <a:pt x="276" y="270"/>
                </a:cubicBezTo>
                <a:cubicBezTo>
                  <a:pt x="276" y="270"/>
                  <a:pt x="276" y="269"/>
                  <a:pt x="276" y="268"/>
                </a:cubicBezTo>
                <a:cubicBezTo>
                  <a:pt x="270" y="237"/>
                  <a:pt x="242" y="216"/>
                  <a:pt x="210" y="220"/>
                </a:cubicBezTo>
                <a:cubicBezTo>
                  <a:pt x="195" y="222"/>
                  <a:pt x="180" y="224"/>
                  <a:pt x="164" y="225"/>
                </a:cubicBezTo>
                <a:cubicBezTo>
                  <a:pt x="160" y="226"/>
                  <a:pt x="156" y="226"/>
                  <a:pt x="153" y="226"/>
                </a:cubicBezTo>
                <a:cubicBezTo>
                  <a:pt x="152" y="226"/>
                  <a:pt x="151" y="226"/>
                  <a:pt x="151" y="226"/>
                </a:cubicBezTo>
                <a:cubicBezTo>
                  <a:pt x="144" y="227"/>
                  <a:pt x="135" y="226"/>
                  <a:pt x="129" y="226"/>
                </a:cubicBezTo>
                <a:cubicBezTo>
                  <a:pt x="121" y="225"/>
                  <a:pt x="113" y="224"/>
                  <a:pt x="106" y="223"/>
                </a:cubicBezTo>
                <a:cubicBezTo>
                  <a:pt x="105" y="223"/>
                  <a:pt x="105" y="223"/>
                  <a:pt x="105" y="223"/>
                </a:cubicBezTo>
                <a:cubicBezTo>
                  <a:pt x="102" y="222"/>
                  <a:pt x="98" y="221"/>
                  <a:pt x="95" y="220"/>
                </a:cubicBezTo>
                <a:cubicBezTo>
                  <a:pt x="92" y="218"/>
                  <a:pt x="89" y="217"/>
                  <a:pt x="85" y="215"/>
                </a:cubicBezTo>
                <a:cubicBezTo>
                  <a:pt x="82" y="213"/>
                  <a:pt x="72" y="204"/>
                  <a:pt x="69" y="204"/>
                </a:cubicBezTo>
                <a:cubicBezTo>
                  <a:pt x="67" y="201"/>
                  <a:pt x="65" y="199"/>
                  <a:pt x="63" y="196"/>
                </a:cubicBezTo>
                <a:cubicBezTo>
                  <a:pt x="63" y="196"/>
                  <a:pt x="63" y="196"/>
                  <a:pt x="63" y="196"/>
                </a:cubicBezTo>
                <a:cubicBezTo>
                  <a:pt x="61" y="193"/>
                  <a:pt x="60" y="191"/>
                  <a:pt x="59" y="189"/>
                </a:cubicBezTo>
                <a:cubicBezTo>
                  <a:pt x="59" y="190"/>
                  <a:pt x="59" y="191"/>
                  <a:pt x="59" y="192"/>
                </a:cubicBezTo>
                <a:cubicBezTo>
                  <a:pt x="59" y="192"/>
                  <a:pt x="59" y="190"/>
                  <a:pt x="58" y="188"/>
                </a:cubicBezTo>
                <a:cubicBezTo>
                  <a:pt x="57" y="184"/>
                  <a:pt x="57" y="185"/>
                  <a:pt x="58" y="187"/>
                </a:cubicBezTo>
                <a:cubicBezTo>
                  <a:pt x="58" y="185"/>
                  <a:pt x="57" y="183"/>
                  <a:pt x="57" y="182"/>
                </a:cubicBezTo>
                <a:cubicBezTo>
                  <a:pt x="57" y="185"/>
                  <a:pt x="56" y="189"/>
                  <a:pt x="57" y="182"/>
                </a:cubicBezTo>
                <a:cubicBezTo>
                  <a:pt x="57" y="181"/>
                  <a:pt x="57" y="181"/>
                  <a:pt x="57" y="181"/>
                </a:cubicBezTo>
                <a:cubicBezTo>
                  <a:pt x="57" y="180"/>
                  <a:pt x="57" y="179"/>
                  <a:pt x="57" y="179"/>
                </a:cubicBezTo>
                <a:cubicBezTo>
                  <a:pt x="57" y="180"/>
                  <a:pt x="57" y="180"/>
                  <a:pt x="57" y="180"/>
                </a:cubicBezTo>
                <a:cubicBezTo>
                  <a:pt x="57" y="177"/>
                  <a:pt x="58" y="174"/>
                  <a:pt x="58" y="170"/>
                </a:cubicBezTo>
                <a:cubicBezTo>
                  <a:pt x="59" y="168"/>
                  <a:pt x="59" y="167"/>
                  <a:pt x="59" y="166"/>
                </a:cubicBezTo>
                <a:cubicBezTo>
                  <a:pt x="60" y="163"/>
                  <a:pt x="60" y="161"/>
                  <a:pt x="61" y="158"/>
                </a:cubicBezTo>
                <a:cubicBezTo>
                  <a:pt x="63" y="150"/>
                  <a:pt x="66" y="142"/>
                  <a:pt x="69" y="135"/>
                </a:cubicBezTo>
                <a:cubicBezTo>
                  <a:pt x="69" y="133"/>
                  <a:pt x="70" y="131"/>
                  <a:pt x="71" y="129"/>
                </a:cubicBezTo>
                <a:cubicBezTo>
                  <a:pt x="75" y="135"/>
                  <a:pt x="79" y="141"/>
                  <a:pt x="84" y="147"/>
                </a:cubicBezTo>
                <a:cubicBezTo>
                  <a:pt x="93" y="159"/>
                  <a:pt x="105" y="172"/>
                  <a:pt x="120" y="176"/>
                </a:cubicBezTo>
                <a:cubicBezTo>
                  <a:pt x="140" y="182"/>
                  <a:pt x="160" y="171"/>
                  <a:pt x="163" y="150"/>
                </a:cubicBezTo>
                <a:cubicBezTo>
                  <a:pt x="165" y="134"/>
                  <a:pt x="160" y="119"/>
                  <a:pt x="153" y="106"/>
                </a:cubicBezTo>
                <a:cubicBezTo>
                  <a:pt x="148" y="96"/>
                  <a:pt x="143" y="85"/>
                  <a:pt x="137" y="75"/>
                </a:cubicBezTo>
                <a:cubicBezTo>
                  <a:pt x="132" y="65"/>
                  <a:pt x="126" y="55"/>
                  <a:pt x="121" y="45"/>
                </a:cubicBezTo>
                <a:cubicBezTo>
                  <a:pt x="114" y="32"/>
                  <a:pt x="108" y="18"/>
                  <a:pt x="99" y="6"/>
                </a:cubicBezTo>
                <a:cubicBezTo>
                  <a:pt x="97" y="4"/>
                  <a:pt x="95" y="2"/>
                  <a:pt x="92" y="0"/>
                </a:cubicBezTo>
                <a:cubicBezTo>
                  <a:pt x="99" y="31"/>
                  <a:pt x="97" y="59"/>
                  <a:pt x="66" y="81"/>
                </a:cubicBezTo>
                <a:close/>
              </a:path>
            </a:pathLst>
          </a:custGeom>
          <a:solidFill>
            <a:srgbClr val="00A6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44" name="Freeform 2680"/>
          <p:cNvSpPr>
            <a:spLocks/>
          </p:cNvSpPr>
          <p:nvPr userDrawn="1"/>
        </p:nvSpPr>
        <p:spPr bwMode="auto">
          <a:xfrm>
            <a:off x="7404116" y="4663142"/>
            <a:ext cx="38289" cy="18379"/>
          </a:xfrm>
          <a:custGeom>
            <a:avLst/>
            <a:gdLst>
              <a:gd name="T0" fmla="*/ 6 w 63"/>
              <a:gd name="T1" fmla="*/ 15 h 31"/>
              <a:gd name="T2" fmla="*/ 3 w 63"/>
              <a:gd name="T3" fmla="*/ 18 h 31"/>
              <a:gd name="T4" fmla="*/ 7 w 63"/>
              <a:gd name="T5" fmla="*/ 30 h 31"/>
              <a:gd name="T6" fmla="*/ 11 w 63"/>
              <a:gd name="T7" fmla="*/ 31 h 31"/>
              <a:gd name="T8" fmla="*/ 14 w 63"/>
              <a:gd name="T9" fmla="*/ 31 h 31"/>
              <a:gd name="T10" fmla="*/ 15 w 63"/>
              <a:gd name="T11" fmla="*/ 31 h 31"/>
              <a:gd name="T12" fmla="*/ 19 w 63"/>
              <a:gd name="T13" fmla="*/ 31 h 31"/>
              <a:gd name="T14" fmla="*/ 21 w 63"/>
              <a:gd name="T15" fmla="*/ 30 h 31"/>
              <a:gd name="T16" fmla="*/ 32 w 63"/>
              <a:gd name="T17" fmla="*/ 29 h 31"/>
              <a:gd name="T18" fmla="*/ 43 w 63"/>
              <a:gd name="T19" fmla="*/ 27 h 31"/>
              <a:gd name="T20" fmla="*/ 48 w 63"/>
              <a:gd name="T21" fmla="*/ 26 h 31"/>
              <a:gd name="T22" fmla="*/ 51 w 63"/>
              <a:gd name="T23" fmla="*/ 26 h 31"/>
              <a:gd name="T24" fmla="*/ 56 w 63"/>
              <a:gd name="T25" fmla="*/ 23 h 31"/>
              <a:gd name="T26" fmla="*/ 59 w 63"/>
              <a:gd name="T27" fmla="*/ 21 h 31"/>
              <a:gd name="T28" fmla="*/ 62 w 63"/>
              <a:gd name="T29" fmla="*/ 11 h 31"/>
              <a:gd name="T30" fmla="*/ 55 w 63"/>
              <a:gd name="T31" fmla="*/ 2 h 31"/>
              <a:gd name="T32" fmla="*/ 54 w 63"/>
              <a:gd name="T33" fmla="*/ 2 h 31"/>
              <a:gd name="T34" fmla="*/ 53 w 63"/>
              <a:gd name="T35" fmla="*/ 2 h 31"/>
              <a:gd name="T36" fmla="*/ 38 w 63"/>
              <a:gd name="T37" fmla="*/ 2 h 31"/>
              <a:gd name="T38" fmla="*/ 27 w 63"/>
              <a:gd name="T39" fmla="*/ 4 h 31"/>
              <a:gd name="T40" fmla="*/ 14 w 63"/>
              <a:gd name="T41" fmla="*/ 9 h 31"/>
              <a:gd name="T42" fmla="*/ 8 w 63"/>
              <a:gd name="T43" fmla="*/ 13 h 31"/>
              <a:gd name="T44" fmla="*/ 8 w 63"/>
              <a:gd name="T45" fmla="*/ 13 h 31"/>
              <a:gd name="T46" fmla="*/ 6 w 63"/>
              <a:gd name="T47"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 h="31">
                <a:moveTo>
                  <a:pt x="6" y="15"/>
                </a:moveTo>
                <a:cubicBezTo>
                  <a:pt x="5" y="15"/>
                  <a:pt x="4" y="17"/>
                  <a:pt x="3" y="18"/>
                </a:cubicBezTo>
                <a:cubicBezTo>
                  <a:pt x="0" y="22"/>
                  <a:pt x="2" y="29"/>
                  <a:pt x="7" y="30"/>
                </a:cubicBezTo>
                <a:cubicBezTo>
                  <a:pt x="9" y="30"/>
                  <a:pt x="10" y="31"/>
                  <a:pt x="11" y="31"/>
                </a:cubicBezTo>
                <a:cubicBezTo>
                  <a:pt x="12" y="31"/>
                  <a:pt x="13" y="31"/>
                  <a:pt x="14" y="31"/>
                </a:cubicBezTo>
                <a:cubicBezTo>
                  <a:pt x="14" y="31"/>
                  <a:pt x="15" y="31"/>
                  <a:pt x="15" y="31"/>
                </a:cubicBezTo>
                <a:cubicBezTo>
                  <a:pt x="16" y="31"/>
                  <a:pt x="17" y="31"/>
                  <a:pt x="19" y="31"/>
                </a:cubicBezTo>
                <a:cubicBezTo>
                  <a:pt x="19" y="30"/>
                  <a:pt x="20" y="30"/>
                  <a:pt x="21" y="30"/>
                </a:cubicBezTo>
                <a:cubicBezTo>
                  <a:pt x="25" y="30"/>
                  <a:pt x="28" y="29"/>
                  <a:pt x="32" y="29"/>
                </a:cubicBezTo>
                <a:cubicBezTo>
                  <a:pt x="36" y="28"/>
                  <a:pt x="39" y="27"/>
                  <a:pt x="43" y="27"/>
                </a:cubicBezTo>
                <a:cubicBezTo>
                  <a:pt x="45" y="27"/>
                  <a:pt x="47" y="26"/>
                  <a:pt x="48" y="26"/>
                </a:cubicBezTo>
                <a:cubicBezTo>
                  <a:pt x="49" y="26"/>
                  <a:pt x="50" y="26"/>
                  <a:pt x="51" y="26"/>
                </a:cubicBezTo>
                <a:cubicBezTo>
                  <a:pt x="53" y="25"/>
                  <a:pt x="55" y="24"/>
                  <a:pt x="56" y="23"/>
                </a:cubicBezTo>
                <a:cubicBezTo>
                  <a:pt x="57" y="22"/>
                  <a:pt x="58" y="22"/>
                  <a:pt x="59" y="21"/>
                </a:cubicBezTo>
                <a:cubicBezTo>
                  <a:pt x="62" y="19"/>
                  <a:pt x="63" y="14"/>
                  <a:pt x="62" y="11"/>
                </a:cubicBezTo>
                <a:cubicBezTo>
                  <a:pt x="61" y="7"/>
                  <a:pt x="59" y="4"/>
                  <a:pt x="55" y="2"/>
                </a:cubicBezTo>
                <a:cubicBezTo>
                  <a:pt x="57" y="3"/>
                  <a:pt x="57" y="3"/>
                  <a:pt x="54" y="2"/>
                </a:cubicBezTo>
                <a:cubicBezTo>
                  <a:pt x="53" y="2"/>
                  <a:pt x="53" y="2"/>
                  <a:pt x="53" y="2"/>
                </a:cubicBezTo>
                <a:cubicBezTo>
                  <a:pt x="48" y="0"/>
                  <a:pt x="43" y="1"/>
                  <a:pt x="38" y="2"/>
                </a:cubicBezTo>
                <a:cubicBezTo>
                  <a:pt x="34" y="3"/>
                  <a:pt x="30" y="3"/>
                  <a:pt x="27" y="4"/>
                </a:cubicBezTo>
                <a:cubicBezTo>
                  <a:pt x="22" y="6"/>
                  <a:pt x="18" y="7"/>
                  <a:pt x="14" y="9"/>
                </a:cubicBezTo>
                <a:cubicBezTo>
                  <a:pt x="12" y="10"/>
                  <a:pt x="10" y="11"/>
                  <a:pt x="8" y="13"/>
                </a:cubicBezTo>
                <a:cubicBezTo>
                  <a:pt x="8" y="13"/>
                  <a:pt x="8" y="13"/>
                  <a:pt x="8" y="13"/>
                </a:cubicBezTo>
                <a:cubicBezTo>
                  <a:pt x="7" y="14"/>
                  <a:pt x="6" y="14"/>
                  <a:pt x="6"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45" name="Freeform 2681"/>
          <p:cNvSpPr>
            <a:spLocks/>
          </p:cNvSpPr>
          <p:nvPr userDrawn="1"/>
        </p:nvSpPr>
        <p:spPr bwMode="auto">
          <a:xfrm>
            <a:off x="7459252" y="4655484"/>
            <a:ext cx="27568" cy="15316"/>
          </a:xfrm>
          <a:custGeom>
            <a:avLst/>
            <a:gdLst>
              <a:gd name="T0" fmla="*/ 0 w 46"/>
              <a:gd name="T1" fmla="*/ 14 h 25"/>
              <a:gd name="T2" fmla="*/ 2 w 46"/>
              <a:gd name="T3" fmla="*/ 18 h 25"/>
              <a:gd name="T4" fmla="*/ 7 w 46"/>
              <a:gd name="T5" fmla="*/ 22 h 25"/>
              <a:gd name="T6" fmla="*/ 9 w 46"/>
              <a:gd name="T7" fmla="*/ 23 h 25"/>
              <a:gd name="T8" fmla="*/ 6 w 46"/>
              <a:gd name="T9" fmla="*/ 22 h 25"/>
              <a:gd name="T10" fmla="*/ 23 w 46"/>
              <a:gd name="T11" fmla="*/ 25 h 25"/>
              <a:gd name="T12" fmla="*/ 30 w 46"/>
              <a:gd name="T13" fmla="*/ 25 h 25"/>
              <a:gd name="T14" fmla="*/ 36 w 46"/>
              <a:gd name="T15" fmla="*/ 24 h 25"/>
              <a:gd name="T16" fmla="*/ 41 w 46"/>
              <a:gd name="T17" fmla="*/ 22 h 25"/>
              <a:gd name="T18" fmla="*/ 45 w 46"/>
              <a:gd name="T19" fmla="*/ 18 h 25"/>
              <a:gd name="T20" fmla="*/ 46 w 46"/>
              <a:gd name="T21" fmla="*/ 12 h 25"/>
              <a:gd name="T22" fmla="*/ 44 w 46"/>
              <a:gd name="T23" fmla="*/ 5 h 25"/>
              <a:gd name="T24" fmla="*/ 30 w 46"/>
              <a:gd name="T25" fmla="*/ 0 h 25"/>
              <a:gd name="T26" fmla="*/ 22 w 46"/>
              <a:gd name="T27" fmla="*/ 0 h 25"/>
              <a:gd name="T28" fmla="*/ 17 w 46"/>
              <a:gd name="T29" fmla="*/ 1 h 25"/>
              <a:gd name="T30" fmla="*/ 14 w 46"/>
              <a:gd name="T31" fmla="*/ 1 h 25"/>
              <a:gd name="T32" fmla="*/ 11 w 46"/>
              <a:gd name="T33" fmla="*/ 2 h 25"/>
              <a:gd name="T34" fmla="*/ 5 w 46"/>
              <a:gd name="T35" fmla="*/ 4 h 25"/>
              <a:gd name="T36" fmla="*/ 0 w 46"/>
              <a:gd name="T3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25">
                <a:moveTo>
                  <a:pt x="0" y="14"/>
                </a:moveTo>
                <a:cubicBezTo>
                  <a:pt x="0" y="15"/>
                  <a:pt x="1" y="17"/>
                  <a:pt x="2" y="18"/>
                </a:cubicBezTo>
                <a:cubicBezTo>
                  <a:pt x="3" y="20"/>
                  <a:pt x="5" y="21"/>
                  <a:pt x="7" y="22"/>
                </a:cubicBezTo>
                <a:cubicBezTo>
                  <a:pt x="7" y="22"/>
                  <a:pt x="8" y="23"/>
                  <a:pt x="9" y="23"/>
                </a:cubicBezTo>
                <a:cubicBezTo>
                  <a:pt x="8" y="22"/>
                  <a:pt x="7" y="22"/>
                  <a:pt x="6" y="22"/>
                </a:cubicBezTo>
                <a:cubicBezTo>
                  <a:pt x="11" y="25"/>
                  <a:pt x="18" y="25"/>
                  <a:pt x="23" y="25"/>
                </a:cubicBezTo>
                <a:cubicBezTo>
                  <a:pt x="26" y="25"/>
                  <a:pt x="28" y="25"/>
                  <a:pt x="30" y="25"/>
                </a:cubicBezTo>
                <a:cubicBezTo>
                  <a:pt x="32" y="25"/>
                  <a:pt x="34" y="25"/>
                  <a:pt x="36" y="24"/>
                </a:cubicBezTo>
                <a:cubicBezTo>
                  <a:pt x="37" y="24"/>
                  <a:pt x="39" y="23"/>
                  <a:pt x="41" y="22"/>
                </a:cubicBezTo>
                <a:cubicBezTo>
                  <a:pt x="42" y="21"/>
                  <a:pt x="44" y="20"/>
                  <a:pt x="45" y="18"/>
                </a:cubicBezTo>
                <a:cubicBezTo>
                  <a:pt x="46" y="16"/>
                  <a:pt x="46" y="14"/>
                  <a:pt x="46" y="12"/>
                </a:cubicBezTo>
                <a:cubicBezTo>
                  <a:pt x="46" y="9"/>
                  <a:pt x="45" y="7"/>
                  <a:pt x="44" y="5"/>
                </a:cubicBezTo>
                <a:cubicBezTo>
                  <a:pt x="40" y="1"/>
                  <a:pt x="35" y="0"/>
                  <a:pt x="30" y="0"/>
                </a:cubicBezTo>
                <a:cubicBezTo>
                  <a:pt x="28" y="0"/>
                  <a:pt x="25" y="0"/>
                  <a:pt x="22" y="0"/>
                </a:cubicBezTo>
                <a:cubicBezTo>
                  <a:pt x="20" y="1"/>
                  <a:pt x="19" y="1"/>
                  <a:pt x="17" y="1"/>
                </a:cubicBezTo>
                <a:cubicBezTo>
                  <a:pt x="16" y="1"/>
                  <a:pt x="15" y="1"/>
                  <a:pt x="14" y="1"/>
                </a:cubicBezTo>
                <a:cubicBezTo>
                  <a:pt x="13" y="1"/>
                  <a:pt x="12" y="2"/>
                  <a:pt x="11" y="2"/>
                </a:cubicBezTo>
                <a:cubicBezTo>
                  <a:pt x="9" y="3"/>
                  <a:pt x="7" y="4"/>
                  <a:pt x="5" y="4"/>
                </a:cubicBezTo>
                <a:cubicBezTo>
                  <a:pt x="2" y="6"/>
                  <a:pt x="0" y="10"/>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46" name="Freeform 2701"/>
          <p:cNvSpPr>
            <a:spLocks/>
          </p:cNvSpPr>
          <p:nvPr userDrawn="1"/>
        </p:nvSpPr>
        <p:spPr bwMode="auto">
          <a:xfrm>
            <a:off x="6564826" y="4494672"/>
            <a:ext cx="232796" cy="341537"/>
          </a:xfrm>
          <a:custGeom>
            <a:avLst/>
            <a:gdLst>
              <a:gd name="T0" fmla="*/ 379 w 390"/>
              <a:gd name="T1" fmla="*/ 154 h 574"/>
              <a:gd name="T2" fmla="*/ 323 w 390"/>
              <a:gd name="T3" fmla="*/ 86 h 574"/>
              <a:gd name="T4" fmla="*/ 263 w 390"/>
              <a:gd name="T5" fmla="*/ 32 h 574"/>
              <a:gd name="T6" fmla="*/ 102 w 390"/>
              <a:gd name="T7" fmla="*/ 36 h 574"/>
              <a:gd name="T8" fmla="*/ 15 w 390"/>
              <a:gd name="T9" fmla="*/ 342 h 574"/>
              <a:gd name="T10" fmla="*/ 24 w 390"/>
              <a:gd name="T11" fmla="*/ 446 h 574"/>
              <a:gd name="T12" fmla="*/ 29 w 390"/>
              <a:gd name="T13" fmla="*/ 498 h 574"/>
              <a:gd name="T14" fmla="*/ 52 w 390"/>
              <a:gd name="T15" fmla="*/ 562 h 574"/>
              <a:gd name="T16" fmla="*/ 99 w 390"/>
              <a:gd name="T17" fmla="*/ 557 h 574"/>
              <a:gd name="T18" fmla="*/ 107 w 390"/>
              <a:gd name="T19" fmla="*/ 503 h 574"/>
              <a:gd name="T20" fmla="*/ 103 w 390"/>
              <a:gd name="T21" fmla="*/ 461 h 574"/>
              <a:gd name="T22" fmla="*/ 95 w 390"/>
              <a:gd name="T23" fmla="*/ 376 h 574"/>
              <a:gd name="T24" fmla="*/ 89 w 390"/>
              <a:gd name="T25" fmla="*/ 292 h 574"/>
              <a:gd name="T26" fmla="*/ 88 w 390"/>
              <a:gd name="T27" fmla="*/ 255 h 574"/>
              <a:gd name="T28" fmla="*/ 88 w 390"/>
              <a:gd name="T29" fmla="*/ 239 h 574"/>
              <a:gd name="T30" fmla="*/ 88 w 390"/>
              <a:gd name="T31" fmla="*/ 236 h 574"/>
              <a:gd name="T32" fmla="*/ 88 w 390"/>
              <a:gd name="T33" fmla="*/ 224 h 574"/>
              <a:gd name="T34" fmla="*/ 93 w 390"/>
              <a:gd name="T35" fmla="*/ 188 h 574"/>
              <a:gd name="T36" fmla="*/ 96 w 390"/>
              <a:gd name="T37" fmla="*/ 172 h 574"/>
              <a:gd name="T38" fmla="*/ 97 w 390"/>
              <a:gd name="T39" fmla="*/ 170 h 574"/>
              <a:gd name="T40" fmla="*/ 100 w 390"/>
              <a:gd name="T41" fmla="*/ 159 h 574"/>
              <a:gd name="T42" fmla="*/ 107 w 390"/>
              <a:gd name="T43" fmla="*/ 143 h 574"/>
              <a:gd name="T44" fmla="*/ 111 w 390"/>
              <a:gd name="T45" fmla="*/ 136 h 574"/>
              <a:gd name="T46" fmla="*/ 112 w 390"/>
              <a:gd name="T47" fmla="*/ 135 h 574"/>
              <a:gd name="T48" fmla="*/ 130 w 390"/>
              <a:gd name="T49" fmla="*/ 112 h 574"/>
              <a:gd name="T50" fmla="*/ 139 w 390"/>
              <a:gd name="T51" fmla="*/ 105 h 574"/>
              <a:gd name="T52" fmla="*/ 152 w 390"/>
              <a:gd name="T53" fmla="*/ 96 h 574"/>
              <a:gd name="T54" fmla="*/ 158 w 390"/>
              <a:gd name="T55" fmla="*/ 93 h 574"/>
              <a:gd name="T56" fmla="*/ 172 w 390"/>
              <a:gd name="T57" fmla="*/ 88 h 574"/>
              <a:gd name="T58" fmla="*/ 173 w 390"/>
              <a:gd name="T59" fmla="*/ 88 h 574"/>
              <a:gd name="T60" fmla="*/ 181 w 390"/>
              <a:gd name="T61" fmla="*/ 86 h 574"/>
              <a:gd name="T62" fmla="*/ 189 w 390"/>
              <a:gd name="T63" fmla="*/ 86 h 574"/>
              <a:gd name="T64" fmla="*/ 189 w 390"/>
              <a:gd name="T65" fmla="*/ 86 h 574"/>
              <a:gd name="T66" fmla="*/ 203 w 390"/>
              <a:gd name="T67" fmla="*/ 88 h 574"/>
              <a:gd name="T68" fmla="*/ 204 w 390"/>
              <a:gd name="T69" fmla="*/ 89 h 574"/>
              <a:gd name="T70" fmla="*/ 214 w 390"/>
              <a:gd name="T71" fmla="*/ 93 h 574"/>
              <a:gd name="T72" fmla="*/ 218 w 390"/>
              <a:gd name="T73" fmla="*/ 95 h 574"/>
              <a:gd name="T74" fmla="*/ 224 w 390"/>
              <a:gd name="T75" fmla="*/ 99 h 574"/>
              <a:gd name="T76" fmla="*/ 239 w 390"/>
              <a:gd name="T77" fmla="*/ 110 h 574"/>
              <a:gd name="T78" fmla="*/ 251 w 390"/>
              <a:gd name="T79" fmla="*/ 122 h 574"/>
              <a:gd name="T80" fmla="*/ 254 w 390"/>
              <a:gd name="T81" fmla="*/ 125 h 574"/>
              <a:gd name="T82" fmla="*/ 261 w 390"/>
              <a:gd name="T83" fmla="*/ 132 h 574"/>
              <a:gd name="T84" fmla="*/ 325 w 390"/>
              <a:gd name="T85" fmla="*/ 206 h 574"/>
              <a:gd name="T86" fmla="*/ 375 w 390"/>
              <a:gd name="T87" fmla="*/ 204 h 574"/>
              <a:gd name="T88" fmla="*/ 379 w 390"/>
              <a:gd name="T89" fmla="*/ 15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90" h="574">
                <a:moveTo>
                  <a:pt x="379" y="154"/>
                </a:moveTo>
                <a:cubicBezTo>
                  <a:pt x="363" y="130"/>
                  <a:pt x="342" y="108"/>
                  <a:pt x="323" y="86"/>
                </a:cubicBezTo>
                <a:cubicBezTo>
                  <a:pt x="305" y="66"/>
                  <a:pt x="286" y="46"/>
                  <a:pt x="263" y="32"/>
                </a:cubicBezTo>
                <a:cubicBezTo>
                  <a:pt x="212" y="0"/>
                  <a:pt x="153" y="3"/>
                  <a:pt x="102" y="36"/>
                </a:cubicBezTo>
                <a:cubicBezTo>
                  <a:pt x="0" y="102"/>
                  <a:pt x="7" y="235"/>
                  <a:pt x="15" y="342"/>
                </a:cubicBezTo>
                <a:cubicBezTo>
                  <a:pt x="17" y="376"/>
                  <a:pt x="20" y="411"/>
                  <a:pt x="24" y="446"/>
                </a:cubicBezTo>
                <a:cubicBezTo>
                  <a:pt x="25" y="463"/>
                  <a:pt x="27" y="481"/>
                  <a:pt x="29" y="498"/>
                </a:cubicBezTo>
                <a:cubicBezTo>
                  <a:pt x="32" y="521"/>
                  <a:pt x="32" y="546"/>
                  <a:pt x="52" y="562"/>
                </a:cubicBezTo>
                <a:cubicBezTo>
                  <a:pt x="65" y="574"/>
                  <a:pt x="88" y="571"/>
                  <a:pt x="99" y="557"/>
                </a:cubicBezTo>
                <a:cubicBezTo>
                  <a:pt x="111" y="540"/>
                  <a:pt x="109" y="523"/>
                  <a:pt x="107" y="503"/>
                </a:cubicBezTo>
                <a:cubicBezTo>
                  <a:pt x="106" y="489"/>
                  <a:pt x="105" y="475"/>
                  <a:pt x="103" y="461"/>
                </a:cubicBezTo>
                <a:cubicBezTo>
                  <a:pt x="100" y="432"/>
                  <a:pt x="98" y="404"/>
                  <a:pt x="95" y="376"/>
                </a:cubicBezTo>
                <a:cubicBezTo>
                  <a:pt x="93" y="348"/>
                  <a:pt x="91" y="320"/>
                  <a:pt x="89" y="292"/>
                </a:cubicBezTo>
                <a:cubicBezTo>
                  <a:pt x="89" y="279"/>
                  <a:pt x="88" y="267"/>
                  <a:pt x="88" y="255"/>
                </a:cubicBezTo>
                <a:cubicBezTo>
                  <a:pt x="88" y="249"/>
                  <a:pt x="88" y="244"/>
                  <a:pt x="88" y="239"/>
                </a:cubicBezTo>
                <a:cubicBezTo>
                  <a:pt x="88" y="238"/>
                  <a:pt x="88" y="237"/>
                  <a:pt x="88" y="236"/>
                </a:cubicBezTo>
                <a:cubicBezTo>
                  <a:pt x="88" y="232"/>
                  <a:pt x="88" y="228"/>
                  <a:pt x="88" y="224"/>
                </a:cubicBezTo>
                <a:cubicBezTo>
                  <a:pt x="89" y="212"/>
                  <a:pt x="90" y="200"/>
                  <a:pt x="93" y="188"/>
                </a:cubicBezTo>
                <a:cubicBezTo>
                  <a:pt x="94" y="183"/>
                  <a:pt x="95" y="177"/>
                  <a:pt x="96" y="172"/>
                </a:cubicBezTo>
                <a:cubicBezTo>
                  <a:pt x="96" y="171"/>
                  <a:pt x="96" y="171"/>
                  <a:pt x="97" y="170"/>
                </a:cubicBezTo>
                <a:cubicBezTo>
                  <a:pt x="98" y="166"/>
                  <a:pt x="99" y="163"/>
                  <a:pt x="100" y="159"/>
                </a:cubicBezTo>
                <a:cubicBezTo>
                  <a:pt x="103" y="153"/>
                  <a:pt x="105" y="148"/>
                  <a:pt x="107" y="143"/>
                </a:cubicBezTo>
                <a:cubicBezTo>
                  <a:pt x="109" y="141"/>
                  <a:pt x="110" y="138"/>
                  <a:pt x="111" y="136"/>
                </a:cubicBezTo>
                <a:cubicBezTo>
                  <a:pt x="111" y="136"/>
                  <a:pt x="112" y="135"/>
                  <a:pt x="112" y="135"/>
                </a:cubicBezTo>
                <a:cubicBezTo>
                  <a:pt x="117" y="127"/>
                  <a:pt x="123" y="119"/>
                  <a:pt x="130" y="112"/>
                </a:cubicBezTo>
                <a:cubicBezTo>
                  <a:pt x="131" y="111"/>
                  <a:pt x="138" y="106"/>
                  <a:pt x="139" y="105"/>
                </a:cubicBezTo>
                <a:cubicBezTo>
                  <a:pt x="143" y="102"/>
                  <a:pt x="147" y="99"/>
                  <a:pt x="152" y="96"/>
                </a:cubicBezTo>
                <a:cubicBezTo>
                  <a:pt x="145" y="100"/>
                  <a:pt x="155" y="94"/>
                  <a:pt x="158" y="93"/>
                </a:cubicBezTo>
                <a:cubicBezTo>
                  <a:pt x="163" y="91"/>
                  <a:pt x="167" y="89"/>
                  <a:pt x="172" y="88"/>
                </a:cubicBezTo>
                <a:cubicBezTo>
                  <a:pt x="173" y="88"/>
                  <a:pt x="173" y="88"/>
                  <a:pt x="173" y="88"/>
                </a:cubicBezTo>
                <a:cubicBezTo>
                  <a:pt x="176" y="87"/>
                  <a:pt x="179" y="87"/>
                  <a:pt x="181" y="86"/>
                </a:cubicBezTo>
                <a:cubicBezTo>
                  <a:pt x="184" y="86"/>
                  <a:pt x="186" y="86"/>
                  <a:pt x="189" y="86"/>
                </a:cubicBezTo>
                <a:cubicBezTo>
                  <a:pt x="189" y="86"/>
                  <a:pt x="189" y="86"/>
                  <a:pt x="189" y="86"/>
                </a:cubicBezTo>
                <a:cubicBezTo>
                  <a:pt x="194" y="87"/>
                  <a:pt x="198" y="87"/>
                  <a:pt x="203" y="88"/>
                </a:cubicBezTo>
                <a:cubicBezTo>
                  <a:pt x="203" y="88"/>
                  <a:pt x="203" y="88"/>
                  <a:pt x="204" y="89"/>
                </a:cubicBezTo>
                <a:cubicBezTo>
                  <a:pt x="207" y="90"/>
                  <a:pt x="210" y="91"/>
                  <a:pt x="214" y="93"/>
                </a:cubicBezTo>
                <a:cubicBezTo>
                  <a:pt x="215" y="93"/>
                  <a:pt x="217" y="94"/>
                  <a:pt x="218" y="95"/>
                </a:cubicBezTo>
                <a:cubicBezTo>
                  <a:pt x="217" y="95"/>
                  <a:pt x="223" y="98"/>
                  <a:pt x="224" y="99"/>
                </a:cubicBezTo>
                <a:cubicBezTo>
                  <a:pt x="229" y="102"/>
                  <a:pt x="234" y="106"/>
                  <a:pt x="239" y="110"/>
                </a:cubicBezTo>
                <a:cubicBezTo>
                  <a:pt x="243" y="114"/>
                  <a:pt x="247" y="118"/>
                  <a:pt x="251" y="122"/>
                </a:cubicBezTo>
                <a:cubicBezTo>
                  <a:pt x="252" y="123"/>
                  <a:pt x="254" y="125"/>
                  <a:pt x="254" y="125"/>
                </a:cubicBezTo>
                <a:cubicBezTo>
                  <a:pt x="256" y="128"/>
                  <a:pt x="258" y="130"/>
                  <a:pt x="261" y="132"/>
                </a:cubicBezTo>
                <a:cubicBezTo>
                  <a:pt x="282" y="157"/>
                  <a:pt x="301" y="184"/>
                  <a:pt x="325" y="206"/>
                </a:cubicBezTo>
                <a:cubicBezTo>
                  <a:pt x="339" y="219"/>
                  <a:pt x="362" y="216"/>
                  <a:pt x="375" y="204"/>
                </a:cubicBezTo>
                <a:cubicBezTo>
                  <a:pt x="389" y="190"/>
                  <a:pt x="390" y="170"/>
                  <a:pt x="379" y="154"/>
                </a:cubicBezTo>
                <a:close/>
              </a:path>
            </a:pathLst>
          </a:custGeom>
          <a:solidFill>
            <a:srgbClr val="16A8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47" name="Freeform 2702"/>
          <p:cNvSpPr>
            <a:spLocks/>
          </p:cNvSpPr>
          <p:nvPr userDrawn="1"/>
        </p:nvSpPr>
        <p:spPr bwMode="auto">
          <a:xfrm>
            <a:off x="6664376" y="4519176"/>
            <a:ext cx="289464" cy="258833"/>
          </a:xfrm>
          <a:custGeom>
            <a:avLst/>
            <a:gdLst>
              <a:gd name="T0" fmla="*/ 481 w 484"/>
              <a:gd name="T1" fmla="*/ 106 h 435"/>
              <a:gd name="T2" fmla="*/ 357 w 484"/>
              <a:gd name="T3" fmla="*/ 25 h 435"/>
              <a:gd name="T4" fmla="*/ 298 w 484"/>
              <a:gd name="T5" fmla="*/ 4 h 435"/>
              <a:gd name="T6" fmla="*/ 270 w 484"/>
              <a:gd name="T7" fmla="*/ 19 h 435"/>
              <a:gd name="T8" fmla="*/ 242 w 484"/>
              <a:gd name="T9" fmla="*/ 38 h 435"/>
              <a:gd name="T10" fmla="*/ 223 w 484"/>
              <a:gd name="T11" fmla="*/ 49 h 435"/>
              <a:gd name="T12" fmla="*/ 196 w 484"/>
              <a:gd name="T13" fmla="*/ 69 h 435"/>
              <a:gd name="T14" fmla="*/ 108 w 484"/>
              <a:gd name="T15" fmla="*/ 129 h 435"/>
              <a:gd name="T16" fmla="*/ 44 w 484"/>
              <a:gd name="T17" fmla="*/ 173 h 435"/>
              <a:gd name="T18" fmla="*/ 2 w 484"/>
              <a:gd name="T19" fmla="*/ 219 h 435"/>
              <a:gd name="T20" fmla="*/ 6 w 484"/>
              <a:gd name="T21" fmla="*/ 254 h 435"/>
              <a:gd name="T22" fmla="*/ 16 w 484"/>
              <a:gd name="T23" fmla="*/ 295 h 435"/>
              <a:gd name="T24" fmla="*/ 31 w 484"/>
              <a:gd name="T25" fmla="*/ 349 h 435"/>
              <a:gd name="T26" fmla="*/ 33 w 484"/>
              <a:gd name="T27" fmla="*/ 364 h 435"/>
              <a:gd name="T28" fmla="*/ 34 w 484"/>
              <a:gd name="T29" fmla="*/ 374 h 435"/>
              <a:gd name="T30" fmla="*/ 46 w 484"/>
              <a:gd name="T31" fmla="*/ 409 h 435"/>
              <a:gd name="T32" fmla="*/ 48 w 484"/>
              <a:gd name="T33" fmla="*/ 420 h 435"/>
              <a:gd name="T34" fmla="*/ 48 w 484"/>
              <a:gd name="T35" fmla="*/ 421 h 435"/>
              <a:gd name="T36" fmla="*/ 51 w 484"/>
              <a:gd name="T37" fmla="*/ 428 h 435"/>
              <a:gd name="T38" fmla="*/ 66 w 484"/>
              <a:gd name="T39" fmla="*/ 431 h 435"/>
              <a:gd name="T40" fmla="*/ 302 w 484"/>
              <a:gd name="T41" fmla="*/ 258 h 435"/>
              <a:gd name="T42" fmla="*/ 360 w 484"/>
              <a:gd name="T43" fmla="*/ 216 h 435"/>
              <a:gd name="T44" fmla="*/ 484 w 484"/>
              <a:gd name="T45" fmla="*/ 116 h 435"/>
              <a:gd name="T46" fmla="*/ 481 w 484"/>
              <a:gd name="T47" fmla="*/ 106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4" h="435">
                <a:moveTo>
                  <a:pt x="481" y="106"/>
                </a:moveTo>
                <a:cubicBezTo>
                  <a:pt x="463" y="77"/>
                  <a:pt x="378" y="37"/>
                  <a:pt x="357" y="25"/>
                </a:cubicBezTo>
                <a:cubicBezTo>
                  <a:pt x="340" y="16"/>
                  <a:pt x="318" y="0"/>
                  <a:pt x="298" y="4"/>
                </a:cubicBezTo>
                <a:cubicBezTo>
                  <a:pt x="287" y="6"/>
                  <a:pt x="278" y="13"/>
                  <a:pt x="270" y="19"/>
                </a:cubicBezTo>
                <a:cubicBezTo>
                  <a:pt x="260" y="25"/>
                  <a:pt x="251" y="32"/>
                  <a:pt x="242" y="38"/>
                </a:cubicBezTo>
                <a:cubicBezTo>
                  <a:pt x="235" y="41"/>
                  <a:pt x="229" y="45"/>
                  <a:pt x="223" y="49"/>
                </a:cubicBezTo>
                <a:cubicBezTo>
                  <a:pt x="213" y="55"/>
                  <a:pt x="205" y="62"/>
                  <a:pt x="196" y="69"/>
                </a:cubicBezTo>
                <a:lnTo>
                  <a:pt x="108" y="129"/>
                </a:lnTo>
                <a:lnTo>
                  <a:pt x="44" y="173"/>
                </a:lnTo>
                <a:cubicBezTo>
                  <a:pt x="27" y="184"/>
                  <a:pt x="6" y="197"/>
                  <a:pt x="2" y="219"/>
                </a:cubicBezTo>
                <a:cubicBezTo>
                  <a:pt x="0" y="231"/>
                  <a:pt x="4" y="243"/>
                  <a:pt x="6" y="254"/>
                </a:cubicBezTo>
                <a:cubicBezTo>
                  <a:pt x="9" y="268"/>
                  <a:pt x="13" y="281"/>
                  <a:pt x="16" y="295"/>
                </a:cubicBezTo>
                <a:cubicBezTo>
                  <a:pt x="21" y="313"/>
                  <a:pt x="26" y="331"/>
                  <a:pt x="31" y="349"/>
                </a:cubicBezTo>
                <a:cubicBezTo>
                  <a:pt x="31" y="354"/>
                  <a:pt x="32" y="359"/>
                  <a:pt x="33" y="364"/>
                </a:cubicBezTo>
                <a:cubicBezTo>
                  <a:pt x="33" y="368"/>
                  <a:pt x="34" y="371"/>
                  <a:pt x="34" y="374"/>
                </a:cubicBezTo>
                <a:cubicBezTo>
                  <a:pt x="37" y="386"/>
                  <a:pt x="40" y="399"/>
                  <a:pt x="46" y="409"/>
                </a:cubicBezTo>
                <a:cubicBezTo>
                  <a:pt x="46" y="413"/>
                  <a:pt x="46" y="416"/>
                  <a:pt x="48" y="420"/>
                </a:cubicBezTo>
                <a:cubicBezTo>
                  <a:pt x="48" y="421"/>
                  <a:pt x="48" y="421"/>
                  <a:pt x="48" y="421"/>
                </a:cubicBezTo>
                <a:cubicBezTo>
                  <a:pt x="48" y="424"/>
                  <a:pt x="49" y="426"/>
                  <a:pt x="51" y="428"/>
                </a:cubicBezTo>
                <a:cubicBezTo>
                  <a:pt x="54" y="433"/>
                  <a:pt x="60" y="435"/>
                  <a:pt x="66" y="431"/>
                </a:cubicBezTo>
                <a:cubicBezTo>
                  <a:pt x="145" y="373"/>
                  <a:pt x="224" y="316"/>
                  <a:pt x="302" y="258"/>
                </a:cubicBezTo>
                <a:cubicBezTo>
                  <a:pt x="322" y="244"/>
                  <a:pt x="341" y="230"/>
                  <a:pt x="360" y="216"/>
                </a:cubicBezTo>
                <a:cubicBezTo>
                  <a:pt x="383" y="200"/>
                  <a:pt x="484" y="146"/>
                  <a:pt x="484" y="116"/>
                </a:cubicBezTo>
                <a:cubicBezTo>
                  <a:pt x="484" y="113"/>
                  <a:pt x="483" y="109"/>
                  <a:pt x="481" y="106"/>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48" name="Freeform 2703"/>
          <p:cNvSpPr>
            <a:spLocks/>
          </p:cNvSpPr>
          <p:nvPr userDrawn="1"/>
        </p:nvSpPr>
        <p:spPr bwMode="auto">
          <a:xfrm>
            <a:off x="6695007" y="4580439"/>
            <a:ext cx="271085" cy="199102"/>
          </a:xfrm>
          <a:custGeom>
            <a:avLst/>
            <a:gdLst>
              <a:gd name="T0" fmla="*/ 451 w 455"/>
              <a:gd name="T1" fmla="*/ 14 h 336"/>
              <a:gd name="T2" fmla="*/ 423 w 455"/>
              <a:gd name="T3" fmla="*/ 9 h 336"/>
              <a:gd name="T4" fmla="*/ 378 w 455"/>
              <a:gd name="T5" fmla="*/ 42 h 336"/>
              <a:gd name="T6" fmla="*/ 193 w 455"/>
              <a:gd name="T7" fmla="*/ 176 h 336"/>
              <a:gd name="T8" fmla="*/ 93 w 455"/>
              <a:gd name="T9" fmla="*/ 248 h 336"/>
              <a:gd name="T10" fmla="*/ 43 w 455"/>
              <a:gd name="T11" fmla="*/ 285 h 336"/>
              <a:gd name="T12" fmla="*/ 1 w 455"/>
              <a:gd name="T13" fmla="*/ 327 h 336"/>
              <a:gd name="T14" fmla="*/ 8 w 455"/>
              <a:gd name="T15" fmla="*/ 336 h 336"/>
              <a:gd name="T16" fmla="*/ 54 w 455"/>
              <a:gd name="T17" fmla="*/ 314 h 336"/>
              <a:gd name="T18" fmla="*/ 101 w 455"/>
              <a:gd name="T19" fmla="*/ 281 h 336"/>
              <a:gd name="T20" fmla="*/ 194 w 455"/>
              <a:gd name="T21" fmla="*/ 214 h 336"/>
              <a:gd name="T22" fmla="*/ 375 w 455"/>
              <a:gd name="T23" fmla="*/ 83 h 336"/>
              <a:gd name="T24" fmla="*/ 418 w 455"/>
              <a:gd name="T25" fmla="*/ 52 h 336"/>
              <a:gd name="T26" fmla="*/ 451 w 455"/>
              <a:gd name="T27" fmla="*/ 14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5" h="336">
                <a:moveTo>
                  <a:pt x="451" y="14"/>
                </a:moveTo>
                <a:cubicBezTo>
                  <a:pt x="448" y="0"/>
                  <a:pt x="432" y="4"/>
                  <a:pt x="423" y="9"/>
                </a:cubicBezTo>
                <a:cubicBezTo>
                  <a:pt x="407" y="19"/>
                  <a:pt x="393" y="31"/>
                  <a:pt x="378" y="42"/>
                </a:cubicBezTo>
                <a:cubicBezTo>
                  <a:pt x="317" y="86"/>
                  <a:pt x="255" y="131"/>
                  <a:pt x="193" y="176"/>
                </a:cubicBezTo>
                <a:cubicBezTo>
                  <a:pt x="160" y="200"/>
                  <a:pt x="126" y="224"/>
                  <a:pt x="93" y="248"/>
                </a:cubicBezTo>
                <a:cubicBezTo>
                  <a:pt x="76" y="261"/>
                  <a:pt x="60" y="273"/>
                  <a:pt x="43" y="285"/>
                </a:cubicBezTo>
                <a:cubicBezTo>
                  <a:pt x="27" y="297"/>
                  <a:pt x="8" y="308"/>
                  <a:pt x="1" y="327"/>
                </a:cubicBezTo>
                <a:cubicBezTo>
                  <a:pt x="0" y="331"/>
                  <a:pt x="4" y="336"/>
                  <a:pt x="8" y="336"/>
                </a:cubicBezTo>
                <a:cubicBezTo>
                  <a:pt x="26" y="336"/>
                  <a:pt x="40" y="324"/>
                  <a:pt x="54" y="314"/>
                </a:cubicBezTo>
                <a:cubicBezTo>
                  <a:pt x="70" y="303"/>
                  <a:pt x="85" y="292"/>
                  <a:pt x="101" y="281"/>
                </a:cubicBezTo>
                <a:cubicBezTo>
                  <a:pt x="132" y="258"/>
                  <a:pt x="163" y="236"/>
                  <a:pt x="194" y="214"/>
                </a:cubicBezTo>
                <a:cubicBezTo>
                  <a:pt x="254" y="170"/>
                  <a:pt x="315" y="126"/>
                  <a:pt x="375" y="83"/>
                </a:cubicBezTo>
                <a:cubicBezTo>
                  <a:pt x="389" y="73"/>
                  <a:pt x="403" y="62"/>
                  <a:pt x="418" y="52"/>
                </a:cubicBezTo>
                <a:cubicBezTo>
                  <a:pt x="429" y="44"/>
                  <a:pt x="455" y="32"/>
                  <a:pt x="451" y="14"/>
                </a:cubicBezTo>
                <a:close/>
              </a:path>
            </a:pathLst>
          </a:custGeom>
          <a:solidFill>
            <a:srgbClr val="1C4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49" name="Freeform 2704"/>
          <p:cNvSpPr>
            <a:spLocks/>
          </p:cNvSpPr>
          <p:nvPr userDrawn="1"/>
        </p:nvSpPr>
        <p:spPr bwMode="auto">
          <a:xfrm>
            <a:off x="6832847" y="4534493"/>
            <a:ext cx="53605" cy="41352"/>
          </a:xfrm>
          <a:custGeom>
            <a:avLst/>
            <a:gdLst>
              <a:gd name="T0" fmla="*/ 90 w 91"/>
              <a:gd name="T1" fmla="*/ 46 h 71"/>
              <a:gd name="T2" fmla="*/ 71 w 91"/>
              <a:gd name="T3" fmla="*/ 26 h 71"/>
              <a:gd name="T4" fmla="*/ 56 w 91"/>
              <a:gd name="T5" fmla="*/ 17 h 71"/>
              <a:gd name="T6" fmla="*/ 22 w 91"/>
              <a:gd name="T7" fmla="*/ 1 h 71"/>
              <a:gd name="T8" fmla="*/ 7 w 91"/>
              <a:gd name="T9" fmla="*/ 5 h 71"/>
              <a:gd name="T10" fmla="*/ 2 w 91"/>
              <a:gd name="T11" fmla="*/ 20 h 71"/>
              <a:gd name="T12" fmla="*/ 5 w 91"/>
              <a:gd name="T13" fmla="*/ 27 h 71"/>
              <a:gd name="T14" fmla="*/ 10 w 91"/>
              <a:gd name="T15" fmla="*/ 34 h 71"/>
              <a:gd name="T16" fmla="*/ 15 w 91"/>
              <a:gd name="T17" fmla="*/ 40 h 71"/>
              <a:gd name="T18" fmla="*/ 33 w 91"/>
              <a:gd name="T19" fmla="*/ 54 h 71"/>
              <a:gd name="T20" fmla="*/ 48 w 91"/>
              <a:gd name="T21" fmla="*/ 63 h 71"/>
              <a:gd name="T22" fmla="*/ 60 w 91"/>
              <a:gd name="T23" fmla="*/ 68 h 71"/>
              <a:gd name="T24" fmla="*/ 77 w 91"/>
              <a:gd name="T25" fmla="*/ 68 h 71"/>
              <a:gd name="T26" fmla="*/ 88 w 91"/>
              <a:gd name="T27" fmla="*/ 60 h 71"/>
              <a:gd name="T28" fmla="*/ 90 w 91"/>
              <a:gd name="T29" fmla="*/ 4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1" h="71">
                <a:moveTo>
                  <a:pt x="90" y="46"/>
                </a:moveTo>
                <a:cubicBezTo>
                  <a:pt x="87" y="38"/>
                  <a:pt x="79" y="30"/>
                  <a:pt x="71" y="26"/>
                </a:cubicBezTo>
                <a:cubicBezTo>
                  <a:pt x="66" y="23"/>
                  <a:pt x="61" y="20"/>
                  <a:pt x="56" y="17"/>
                </a:cubicBezTo>
                <a:cubicBezTo>
                  <a:pt x="45" y="11"/>
                  <a:pt x="34" y="4"/>
                  <a:pt x="22" y="1"/>
                </a:cubicBezTo>
                <a:cubicBezTo>
                  <a:pt x="16" y="0"/>
                  <a:pt x="11" y="1"/>
                  <a:pt x="7" y="5"/>
                </a:cubicBezTo>
                <a:cubicBezTo>
                  <a:pt x="3" y="9"/>
                  <a:pt x="0" y="15"/>
                  <a:pt x="2" y="20"/>
                </a:cubicBezTo>
                <a:cubicBezTo>
                  <a:pt x="3" y="23"/>
                  <a:pt x="4" y="25"/>
                  <a:pt x="5" y="27"/>
                </a:cubicBezTo>
                <a:cubicBezTo>
                  <a:pt x="6" y="30"/>
                  <a:pt x="8" y="32"/>
                  <a:pt x="10" y="34"/>
                </a:cubicBezTo>
                <a:cubicBezTo>
                  <a:pt x="12" y="36"/>
                  <a:pt x="13" y="38"/>
                  <a:pt x="15" y="40"/>
                </a:cubicBezTo>
                <a:cubicBezTo>
                  <a:pt x="21" y="45"/>
                  <a:pt x="27" y="50"/>
                  <a:pt x="33" y="54"/>
                </a:cubicBezTo>
                <a:cubicBezTo>
                  <a:pt x="38" y="57"/>
                  <a:pt x="43" y="60"/>
                  <a:pt x="48" y="63"/>
                </a:cubicBezTo>
                <a:cubicBezTo>
                  <a:pt x="52" y="65"/>
                  <a:pt x="56" y="67"/>
                  <a:pt x="60" y="68"/>
                </a:cubicBezTo>
                <a:cubicBezTo>
                  <a:pt x="65" y="69"/>
                  <a:pt x="72" y="71"/>
                  <a:pt x="77" y="68"/>
                </a:cubicBezTo>
                <a:cubicBezTo>
                  <a:pt x="81" y="67"/>
                  <a:pt x="86" y="64"/>
                  <a:pt x="88" y="60"/>
                </a:cubicBezTo>
                <a:cubicBezTo>
                  <a:pt x="90" y="56"/>
                  <a:pt x="91" y="51"/>
                  <a:pt x="90" y="46"/>
                </a:cubicBezTo>
                <a:close/>
              </a:path>
            </a:pathLst>
          </a:custGeom>
          <a:solidFill>
            <a:srgbClr val="90D2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50" name="Freeform 2705"/>
          <p:cNvSpPr>
            <a:spLocks/>
          </p:cNvSpPr>
          <p:nvPr userDrawn="1"/>
        </p:nvSpPr>
        <p:spPr bwMode="auto">
          <a:xfrm>
            <a:off x="6895641" y="4571250"/>
            <a:ext cx="21442" cy="21442"/>
          </a:xfrm>
          <a:custGeom>
            <a:avLst/>
            <a:gdLst>
              <a:gd name="T0" fmla="*/ 37 w 38"/>
              <a:gd name="T1" fmla="*/ 17 h 36"/>
              <a:gd name="T2" fmla="*/ 36 w 38"/>
              <a:gd name="T3" fmla="*/ 14 h 36"/>
              <a:gd name="T4" fmla="*/ 36 w 38"/>
              <a:gd name="T5" fmla="*/ 13 h 36"/>
              <a:gd name="T6" fmla="*/ 34 w 38"/>
              <a:gd name="T7" fmla="*/ 12 h 36"/>
              <a:gd name="T8" fmla="*/ 32 w 38"/>
              <a:gd name="T9" fmla="*/ 9 h 36"/>
              <a:gd name="T10" fmla="*/ 29 w 38"/>
              <a:gd name="T11" fmla="*/ 6 h 36"/>
              <a:gd name="T12" fmla="*/ 29 w 38"/>
              <a:gd name="T13" fmla="*/ 6 h 36"/>
              <a:gd name="T14" fmla="*/ 28 w 38"/>
              <a:gd name="T15" fmla="*/ 6 h 36"/>
              <a:gd name="T16" fmla="*/ 23 w 38"/>
              <a:gd name="T17" fmla="*/ 3 h 36"/>
              <a:gd name="T18" fmla="*/ 22 w 38"/>
              <a:gd name="T19" fmla="*/ 3 h 36"/>
              <a:gd name="T20" fmla="*/ 22 w 38"/>
              <a:gd name="T21" fmla="*/ 3 h 36"/>
              <a:gd name="T22" fmla="*/ 18 w 38"/>
              <a:gd name="T23" fmla="*/ 1 h 36"/>
              <a:gd name="T24" fmla="*/ 11 w 38"/>
              <a:gd name="T25" fmla="*/ 1 h 36"/>
              <a:gd name="T26" fmla="*/ 6 w 38"/>
              <a:gd name="T27" fmla="*/ 3 h 36"/>
              <a:gd name="T28" fmla="*/ 2 w 38"/>
              <a:gd name="T29" fmla="*/ 7 h 36"/>
              <a:gd name="T30" fmla="*/ 0 w 38"/>
              <a:gd name="T31" fmla="*/ 15 h 36"/>
              <a:gd name="T32" fmla="*/ 1 w 38"/>
              <a:gd name="T33" fmla="*/ 21 h 36"/>
              <a:gd name="T34" fmla="*/ 3 w 38"/>
              <a:gd name="T35" fmla="*/ 25 h 36"/>
              <a:gd name="T36" fmla="*/ 4 w 38"/>
              <a:gd name="T37" fmla="*/ 26 h 36"/>
              <a:gd name="T38" fmla="*/ 7 w 38"/>
              <a:gd name="T39" fmla="*/ 30 h 36"/>
              <a:gd name="T40" fmla="*/ 14 w 38"/>
              <a:gd name="T41" fmla="*/ 35 h 36"/>
              <a:gd name="T42" fmla="*/ 15 w 38"/>
              <a:gd name="T43" fmla="*/ 35 h 36"/>
              <a:gd name="T44" fmla="*/ 16 w 38"/>
              <a:gd name="T45" fmla="*/ 35 h 36"/>
              <a:gd name="T46" fmla="*/ 25 w 38"/>
              <a:gd name="T47" fmla="*/ 35 h 36"/>
              <a:gd name="T48" fmla="*/ 30 w 38"/>
              <a:gd name="T49" fmla="*/ 33 h 36"/>
              <a:gd name="T50" fmla="*/ 30 w 38"/>
              <a:gd name="T51" fmla="*/ 33 h 36"/>
              <a:gd name="T52" fmla="*/ 33 w 38"/>
              <a:gd name="T53" fmla="*/ 31 h 36"/>
              <a:gd name="T54" fmla="*/ 36 w 38"/>
              <a:gd name="T55" fmla="*/ 28 h 36"/>
              <a:gd name="T56" fmla="*/ 36 w 38"/>
              <a:gd name="T57" fmla="*/ 27 h 36"/>
              <a:gd name="T58" fmla="*/ 37 w 38"/>
              <a:gd name="T59" fmla="*/ 24 h 36"/>
              <a:gd name="T60" fmla="*/ 38 w 38"/>
              <a:gd name="T61" fmla="*/ 21 h 36"/>
              <a:gd name="T62" fmla="*/ 37 w 38"/>
              <a:gd name="T63" fmla="*/ 1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36">
                <a:moveTo>
                  <a:pt x="37" y="17"/>
                </a:moveTo>
                <a:cubicBezTo>
                  <a:pt x="37" y="16"/>
                  <a:pt x="36" y="15"/>
                  <a:pt x="36" y="14"/>
                </a:cubicBezTo>
                <a:cubicBezTo>
                  <a:pt x="36" y="14"/>
                  <a:pt x="36" y="13"/>
                  <a:pt x="36" y="13"/>
                </a:cubicBezTo>
                <a:cubicBezTo>
                  <a:pt x="35" y="13"/>
                  <a:pt x="35" y="12"/>
                  <a:pt x="34" y="12"/>
                </a:cubicBezTo>
                <a:cubicBezTo>
                  <a:pt x="34" y="11"/>
                  <a:pt x="33" y="10"/>
                  <a:pt x="32" y="9"/>
                </a:cubicBezTo>
                <a:cubicBezTo>
                  <a:pt x="31" y="8"/>
                  <a:pt x="30" y="7"/>
                  <a:pt x="29" y="6"/>
                </a:cubicBezTo>
                <a:lnTo>
                  <a:pt x="29" y="6"/>
                </a:lnTo>
                <a:cubicBezTo>
                  <a:pt x="28" y="6"/>
                  <a:pt x="28" y="6"/>
                  <a:pt x="28" y="6"/>
                </a:cubicBezTo>
                <a:cubicBezTo>
                  <a:pt x="27" y="4"/>
                  <a:pt x="25" y="3"/>
                  <a:pt x="23" y="3"/>
                </a:cubicBezTo>
                <a:cubicBezTo>
                  <a:pt x="22" y="3"/>
                  <a:pt x="22" y="3"/>
                  <a:pt x="22" y="3"/>
                </a:cubicBezTo>
                <a:cubicBezTo>
                  <a:pt x="22" y="3"/>
                  <a:pt x="22" y="3"/>
                  <a:pt x="22" y="3"/>
                </a:cubicBezTo>
                <a:cubicBezTo>
                  <a:pt x="21" y="2"/>
                  <a:pt x="20" y="1"/>
                  <a:pt x="18" y="1"/>
                </a:cubicBezTo>
                <a:cubicBezTo>
                  <a:pt x="16" y="0"/>
                  <a:pt x="13" y="0"/>
                  <a:pt x="11" y="1"/>
                </a:cubicBezTo>
                <a:cubicBezTo>
                  <a:pt x="9" y="1"/>
                  <a:pt x="7" y="2"/>
                  <a:pt x="6" y="3"/>
                </a:cubicBezTo>
                <a:cubicBezTo>
                  <a:pt x="4" y="4"/>
                  <a:pt x="3" y="6"/>
                  <a:pt x="2" y="7"/>
                </a:cubicBezTo>
                <a:cubicBezTo>
                  <a:pt x="1" y="10"/>
                  <a:pt x="0" y="12"/>
                  <a:pt x="0" y="15"/>
                </a:cubicBezTo>
                <a:cubicBezTo>
                  <a:pt x="0" y="16"/>
                  <a:pt x="1" y="19"/>
                  <a:pt x="1" y="21"/>
                </a:cubicBezTo>
                <a:cubicBezTo>
                  <a:pt x="2" y="22"/>
                  <a:pt x="2" y="24"/>
                  <a:pt x="3" y="25"/>
                </a:cubicBezTo>
                <a:cubicBezTo>
                  <a:pt x="3" y="26"/>
                  <a:pt x="4" y="26"/>
                  <a:pt x="4" y="26"/>
                </a:cubicBezTo>
                <a:cubicBezTo>
                  <a:pt x="4" y="28"/>
                  <a:pt x="6" y="30"/>
                  <a:pt x="7" y="30"/>
                </a:cubicBezTo>
                <a:cubicBezTo>
                  <a:pt x="9" y="33"/>
                  <a:pt x="11" y="33"/>
                  <a:pt x="14" y="35"/>
                </a:cubicBezTo>
                <a:cubicBezTo>
                  <a:pt x="14" y="35"/>
                  <a:pt x="15" y="35"/>
                  <a:pt x="15" y="35"/>
                </a:cubicBezTo>
                <a:cubicBezTo>
                  <a:pt x="16" y="35"/>
                  <a:pt x="16" y="35"/>
                  <a:pt x="16" y="35"/>
                </a:cubicBezTo>
                <a:cubicBezTo>
                  <a:pt x="20" y="36"/>
                  <a:pt x="22" y="36"/>
                  <a:pt x="25" y="35"/>
                </a:cubicBezTo>
                <a:cubicBezTo>
                  <a:pt x="27" y="35"/>
                  <a:pt x="28" y="34"/>
                  <a:pt x="30" y="33"/>
                </a:cubicBezTo>
                <a:cubicBezTo>
                  <a:pt x="30" y="33"/>
                  <a:pt x="30" y="33"/>
                  <a:pt x="30" y="33"/>
                </a:cubicBezTo>
                <a:cubicBezTo>
                  <a:pt x="31" y="32"/>
                  <a:pt x="33" y="31"/>
                  <a:pt x="33" y="31"/>
                </a:cubicBezTo>
                <a:cubicBezTo>
                  <a:pt x="34" y="30"/>
                  <a:pt x="35" y="29"/>
                  <a:pt x="36" y="28"/>
                </a:cubicBezTo>
                <a:cubicBezTo>
                  <a:pt x="36" y="27"/>
                  <a:pt x="36" y="27"/>
                  <a:pt x="36" y="27"/>
                </a:cubicBezTo>
                <a:cubicBezTo>
                  <a:pt x="36" y="27"/>
                  <a:pt x="37" y="25"/>
                  <a:pt x="37" y="24"/>
                </a:cubicBezTo>
                <a:cubicBezTo>
                  <a:pt x="38" y="23"/>
                  <a:pt x="38" y="22"/>
                  <a:pt x="38" y="21"/>
                </a:cubicBezTo>
                <a:cubicBezTo>
                  <a:pt x="38" y="19"/>
                  <a:pt x="38" y="18"/>
                  <a:pt x="37" y="17"/>
                </a:cubicBezTo>
                <a:close/>
              </a:path>
            </a:pathLst>
          </a:custGeom>
          <a:solidFill>
            <a:srgbClr val="90D2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51" name="Freeform 2706"/>
          <p:cNvSpPr>
            <a:spLocks/>
          </p:cNvSpPr>
          <p:nvPr userDrawn="1"/>
        </p:nvSpPr>
        <p:spPr bwMode="auto">
          <a:xfrm>
            <a:off x="6695007" y="4664674"/>
            <a:ext cx="29100" cy="39820"/>
          </a:xfrm>
          <a:custGeom>
            <a:avLst/>
            <a:gdLst>
              <a:gd name="T0" fmla="*/ 49 w 50"/>
              <a:gd name="T1" fmla="*/ 25 h 68"/>
              <a:gd name="T2" fmla="*/ 46 w 50"/>
              <a:gd name="T3" fmla="*/ 18 h 68"/>
              <a:gd name="T4" fmla="*/ 40 w 50"/>
              <a:gd name="T5" fmla="*/ 10 h 68"/>
              <a:gd name="T6" fmla="*/ 32 w 50"/>
              <a:gd name="T7" fmla="*/ 4 h 68"/>
              <a:gd name="T8" fmla="*/ 24 w 50"/>
              <a:gd name="T9" fmla="*/ 0 h 68"/>
              <a:gd name="T10" fmla="*/ 19 w 50"/>
              <a:gd name="T11" fmla="*/ 0 h 68"/>
              <a:gd name="T12" fmla="*/ 14 w 50"/>
              <a:gd name="T13" fmla="*/ 0 h 68"/>
              <a:gd name="T14" fmla="*/ 4 w 50"/>
              <a:gd name="T15" fmla="*/ 7 h 68"/>
              <a:gd name="T16" fmla="*/ 0 w 50"/>
              <a:gd name="T17" fmla="*/ 16 h 68"/>
              <a:gd name="T18" fmla="*/ 2 w 50"/>
              <a:gd name="T19" fmla="*/ 29 h 68"/>
              <a:gd name="T20" fmla="*/ 3 w 50"/>
              <a:gd name="T21" fmla="*/ 30 h 68"/>
              <a:gd name="T22" fmla="*/ 4 w 50"/>
              <a:gd name="T23" fmla="*/ 36 h 68"/>
              <a:gd name="T24" fmla="*/ 4 w 50"/>
              <a:gd name="T25" fmla="*/ 31 h 68"/>
              <a:gd name="T26" fmla="*/ 4 w 50"/>
              <a:gd name="T27" fmla="*/ 31 h 68"/>
              <a:gd name="T28" fmla="*/ 5 w 50"/>
              <a:gd name="T29" fmla="*/ 42 h 68"/>
              <a:gd name="T30" fmla="*/ 5 w 50"/>
              <a:gd name="T31" fmla="*/ 41 h 68"/>
              <a:gd name="T32" fmla="*/ 9 w 50"/>
              <a:gd name="T33" fmla="*/ 55 h 68"/>
              <a:gd name="T34" fmla="*/ 14 w 50"/>
              <a:gd name="T35" fmla="*/ 62 h 68"/>
              <a:gd name="T36" fmla="*/ 30 w 50"/>
              <a:gd name="T37" fmla="*/ 68 h 68"/>
              <a:gd name="T38" fmla="*/ 33 w 50"/>
              <a:gd name="T39" fmla="*/ 67 h 68"/>
              <a:gd name="T40" fmla="*/ 34 w 50"/>
              <a:gd name="T41" fmla="*/ 67 h 68"/>
              <a:gd name="T42" fmla="*/ 33 w 50"/>
              <a:gd name="T43" fmla="*/ 67 h 68"/>
              <a:gd name="T44" fmla="*/ 35 w 50"/>
              <a:gd name="T45" fmla="*/ 67 h 68"/>
              <a:gd name="T46" fmla="*/ 39 w 50"/>
              <a:gd name="T47" fmla="*/ 64 h 68"/>
              <a:gd name="T48" fmla="*/ 44 w 50"/>
              <a:gd name="T49" fmla="*/ 60 h 68"/>
              <a:gd name="T50" fmla="*/ 47 w 50"/>
              <a:gd name="T51" fmla="*/ 52 h 68"/>
              <a:gd name="T52" fmla="*/ 49 w 50"/>
              <a:gd name="T53" fmla="*/ 48 h 68"/>
              <a:gd name="T54" fmla="*/ 50 w 50"/>
              <a:gd name="T55" fmla="*/ 33 h 68"/>
              <a:gd name="T56" fmla="*/ 49 w 50"/>
              <a:gd name="T57" fmla="*/ 2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68">
                <a:moveTo>
                  <a:pt x="49" y="25"/>
                </a:moveTo>
                <a:cubicBezTo>
                  <a:pt x="48" y="23"/>
                  <a:pt x="47" y="20"/>
                  <a:pt x="46" y="18"/>
                </a:cubicBezTo>
                <a:cubicBezTo>
                  <a:pt x="44" y="15"/>
                  <a:pt x="42" y="12"/>
                  <a:pt x="40" y="10"/>
                </a:cubicBezTo>
                <a:cubicBezTo>
                  <a:pt x="38" y="8"/>
                  <a:pt x="35" y="6"/>
                  <a:pt x="32" y="4"/>
                </a:cubicBezTo>
                <a:cubicBezTo>
                  <a:pt x="30" y="2"/>
                  <a:pt x="27" y="1"/>
                  <a:pt x="24" y="0"/>
                </a:cubicBezTo>
                <a:lnTo>
                  <a:pt x="19" y="0"/>
                </a:lnTo>
                <a:cubicBezTo>
                  <a:pt x="17" y="0"/>
                  <a:pt x="16" y="0"/>
                  <a:pt x="14" y="0"/>
                </a:cubicBezTo>
                <a:cubicBezTo>
                  <a:pt x="10" y="1"/>
                  <a:pt x="6" y="4"/>
                  <a:pt x="4" y="7"/>
                </a:cubicBezTo>
                <a:cubicBezTo>
                  <a:pt x="2" y="10"/>
                  <a:pt x="1" y="13"/>
                  <a:pt x="0" y="16"/>
                </a:cubicBezTo>
                <a:cubicBezTo>
                  <a:pt x="0" y="20"/>
                  <a:pt x="0" y="25"/>
                  <a:pt x="2" y="29"/>
                </a:cubicBezTo>
                <a:cubicBezTo>
                  <a:pt x="3" y="29"/>
                  <a:pt x="3" y="29"/>
                  <a:pt x="3" y="30"/>
                </a:cubicBezTo>
                <a:cubicBezTo>
                  <a:pt x="4" y="32"/>
                  <a:pt x="4" y="34"/>
                  <a:pt x="4" y="36"/>
                </a:cubicBezTo>
                <a:cubicBezTo>
                  <a:pt x="4" y="34"/>
                  <a:pt x="4" y="33"/>
                  <a:pt x="4" y="31"/>
                </a:cubicBezTo>
                <a:lnTo>
                  <a:pt x="4" y="31"/>
                </a:lnTo>
                <a:cubicBezTo>
                  <a:pt x="4" y="35"/>
                  <a:pt x="5" y="38"/>
                  <a:pt x="5" y="42"/>
                </a:cubicBezTo>
                <a:cubicBezTo>
                  <a:pt x="5" y="42"/>
                  <a:pt x="5" y="41"/>
                  <a:pt x="5" y="41"/>
                </a:cubicBezTo>
                <a:cubicBezTo>
                  <a:pt x="6" y="46"/>
                  <a:pt x="7" y="50"/>
                  <a:pt x="9" y="55"/>
                </a:cubicBezTo>
                <a:cubicBezTo>
                  <a:pt x="11" y="57"/>
                  <a:pt x="13" y="60"/>
                  <a:pt x="14" y="62"/>
                </a:cubicBezTo>
                <a:cubicBezTo>
                  <a:pt x="18" y="66"/>
                  <a:pt x="24" y="68"/>
                  <a:pt x="30" y="68"/>
                </a:cubicBezTo>
                <a:cubicBezTo>
                  <a:pt x="31" y="68"/>
                  <a:pt x="32" y="67"/>
                  <a:pt x="33" y="67"/>
                </a:cubicBezTo>
                <a:cubicBezTo>
                  <a:pt x="33" y="67"/>
                  <a:pt x="33" y="67"/>
                  <a:pt x="34" y="67"/>
                </a:cubicBezTo>
                <a:cubicBezTo>
                  <a:pt x="33" y="67"/>
                  <a:pt x="33" y="67"/>
                  <a:pt x="33" y="67"/>
                </a:cubicBezTo>
                <a:cubicBezTo>
                  <a:pt x="34" y="67"/>
                  <a:pt x="35" y="67"/>
                  <a:pt x="35" y="67"/>
                </a:cubicBezTo>
                <a:cubicBezTo>
                  <a:pt x="37" y="66"/>
                  <a:pt x="38" y="65"/>
                  <a:pt x="39" y="64"/>
                </a:cubicBezTo>
                <a:cubicBezTo>
                  <a:pt x="41" y="63"/>
                  <a:pt x="42" y="62"/>
                  <a:pt x="44" y="60"/>
                </a:cubicBezTo>
                <a:cubicBezTo>
                  <a:pt x="45" y="58"/>
                  <a:pt x="47" y="55"/>
                  <a:pt x="47" y="52"/>
                </a:cubicBezTo>
                <a:cubicBezTo>
                  <a:pt x="48" y="51"/>
                  <a:pt x="48" y="49"/>
                  <a:pt x="49" y="48"/>
                </a:cubicBezTo>
                <a:cubicBezTo>
                  <a:pt x="49" y="43"/>
                  <a:pt x="50" y="38"/>
                  <a:pt x="50" y="33"/>
                </a:cubicBezTo>
                <a:cubicBezTo>
                  <a:pt x="50" y="30"/>
                  <a:pt x="49" y="28"/>
                  <a:pt x="49" y="25"/>
                </a:cubicBezTo>
                <a:close/>
              </a:path>
            </a:pathLst>
          </a:custGeom>
          <a:solidFill>
            <a:srgbClr val="90D2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52" name="Freeform 2707"/>
          <p:cNvSpPr>
            <a:spLocks/>
          </p:cNvSpPr>
          <p:nvPr userDrawn="1"/>
        </p:nvSpPr>
        <p:spPr bwMode="auto">
          <a:xfrm>
            <a:off x="6719512" y="4793324"/>
            <a:ext cx="22974" cy="32163"/>
          </a:xfrm>
          <a:custGeom>
            <a:avLst/>
            <a:gdLst>
              <a:gd name="T0" fmla="*/ 32 w 37"/>
              <a:gd name="T1" fmla="*/ 28 h 54"/>
              <a:gd name="T2" fmla="*/ 28 w 37"/>
              <a:gd name="T3" fmla="*/ 20 h 54"/>
              <a:gd name="T4" fmla="*/ 24 w 37"/>
              <a:gd name="T5" fmla="*/ 13 h 54"/>
              <a:gd name="T6" fmla="*/ 22 w 37"/>
              <a:gd name="T7" fmla="*/ 9 h 54"/>
              <a:gd name="T8" fmla="*/ 14 w 37"/>
              <a:gd name="T9" fmla="*/ 2 h 54"/>
              <a:gd name="T10" fmla="*/ 8 w 37"/>
              <a:gd name="T11" fmla="*/ 1 h 54"/>
              <a:gd name="T12" fmla="*/ 3 w 37"/>
              <a:gd name="T13" fmla="*/ 5 h 54"/>
              <a:gd name="T14" fmla="*/ 0 w 37"/>
              <a:gd name="T15" fmla="*/ 13 h 54"/>
              <a:gd name="T16" fmla="*/ 0 w 37"/>
              <a:gd name="T17" fmla="*/ 18 h 54"/>
              <a:gd name="T18" fmla="*/ 1 w 37"/>
              <a:gd name="T19" fmla="*/ 22 h 54"/>
              <a:gd name="T20" fmla="*/ 5 w 37"/>
              <a:gd name="T21" fmla="*/ 33 h 54"/>
              <a:gd name="T22" fmla="*/ 9 w 37"/>
              <a:gd name="T23" fmla="*/ 41 h 54"/>
              <a:gd name="T24" fmla="*/ 18 w 37"/>
              <a:gd name="T25" fmla="*/ 52 h 54"/>
              <a:gd name="T26" fmla="*/ 25 w 37"/>
              <a:gd name="T27" fmla="*/ 54 h 54"/>
              <a:gd name="T28" fmla="*/ 31 w 37"/>
              <a:gd name="T29" fmla="*/ 52 h 54"/>
              <a:gd name="T30" fmla="*/ 37 w 37"/>
              <a:gd name="T31" fmla="*/ 41 h 54"/>
              <a:gd name="T32" fmla="*/ 32 w 37"/>
              <a:gd name="T33" fmla="*/ 2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54">
                <a:moveTo>
                  <a:pt x="32" y="28"/>
                </a:moveTo>
                <a:cubicBezTo>
                  <a:pt x="31" y="25"/>
                  <a:pt x="30" y="23"/>
                  <a:pt x="28" y="20"/>
                </a:cubicBezTo>
                <a:cubicBezTo>
                  <a:pt x="27" y="18"/>
                  <a:pt x="26" y="15"/>
                  <a:pt x="24" y="13"/>
                </a:cubicBezTo>
                <a:cubicBezTo>
                  <a:pt x="24" y="12"/>
                  <a:pt x="23" y="10"/>
                  <a:pt x="22" y="9"/>
                </a:cubicBezTo>
                <a:cubicBezTo>
                  <a:pt x="20" y="5"/>
                  <a:pt x="18" y="3"/>
                  <a:pt x="14" y="2"/>
                </a:cubicBezTo>
                <a:cubicBezTo>
                  <a:pt x="12" y="1"/>
                  <a:pt x="10" y="0"/>
                  <a:pt x="8" y="1"/>
                </a:cubicBezTo>
                <a:cubicBezTo>
                  <a:pt x="6" y="2"/>
                  <a:pt x="4" y="3"/>
                  <a:pt x="3" y="5"/>
                </a:cubicBezTo>
                <a:cubicBezTo>
                  <a:pt x="1" y="7"/>
                  <a:pt x="0" y="10"/>
                  <a:pt x="0" y="13"/>
                </a:cubicBezTo>
                <a:cubicBezTo>
                  <a:pt x="0" y="14"/>
                  <a:pt x="0" y="16"/>
                  <a:pt x="0" y="18"/>
                </a:cubicBezTo>
                <a:cubicBezTo>
                  <a:pt x="1" y="19"/>
                  <a:pt x="1" y="20"/>
                  <a:pt x="1" y="22"/>
                </a:cubicBezTo>
                <a:cubicBezTo>
                  <a:pt x="2" y="26"/>
                  <a:pt x="4" y="29"/>
                  <a:pt x="5" y="33"/>
                </a:cubicBezTo>
                <a:cubicBezTo>
                  <a:pt x="6" y="36"/>
                  <a:pt x="8" y="39"/>
                  <a:pt x="9" y="41"/>
                </a:cubicBezTo>
                <a:cubicBezTo>
                  <a:pt x="11" y="45"/>
                  <a:pt x="14" y="50"/>
                  <a:pt x="18" y="52"/>
                </a:cubicBezTo>
                <a:cubicBezTo>
                  <a:pt x="20" y="53"/>
                  <a:pt x="22" y="54"/>
                  <a:pt x="25" y="54"/>
                </a:cubicBezTo>
                <a:cubicBezTo>
                  <a:pt x="27" y="54"/>
                  <a:pt x="29" y="53"/>
                  <a:pt x="31" y="52"/>
                </a:cubicBezTo>
                <a:cubicBezTo>
                  <a:pt x="35" y="50"/>
                  <a:pt x="37" y="46"/>
                  <a:pt x="37" y="41"/>
                </a:cubicBezTo>
                <a:cubicBezTo>
                  <a:pt x="37" y="36"/>
                  <a:pt x="35" y="32"/>
                  <a:pt x="32" y="28"/>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53" name="Freeform 2708"/>
          <p:cNvSpPr>
            <a:spLocks/>
          </p:cNvSpPr>
          <p:nvPr userDrawn="1"/>
        </p:nvSpPr>
        <p:spPr bwMode="auto">
          <a:xfrm>
            <a:off x="6780774" y="4782604"/>
            <a:ext cx="30631" cy="36757"/>
          </a:xfrm>
          <a:custGeom>
            <a:avLst/>
            <a:gdLst>
              <a:gd name="T0" fmla="*/ 44 w 52"/>
              <a:gd name="T1" fmla="*/ 34 h 63"/>
              <a:gd name="T2" fmla="*/ 34 w 52"/>
              <a:gd name="T3" fmla="*/ 22 h 63"/>
              <a:gd name="T4" fmla="*/ 25 w 52"/>
              <a:gd name="T5" fmla="*/ 12 h 63"/>
              <a:gd name="T6" fmla="*/ 21 w 52"/>
              <a:gd name="T7" fmla="*/ 7 h 63"/>
              <a:gd name="T8" fmla="*/ 15 w 52"/>
              <a:gd name="T9" fmla="*/ 3 h 63"/>
              <a:gd name="T10" fmla="*/ 5 w 52"/>
              <a:gd name="T11" fmla="*/ 2 h 63"/>
              <a:gd name="T12" fmla="*/ 1 w 52"/>
              <a:gd name="T13" fmla="*/ 12 h 63"/>
              <a:gd name="T14" fmla="*/ 1 w 52"/>
              <a:gd name="T15" fmla="*/ 12 h 63"/>
              <a:gd name="T16" fmla="*/ 7 w 52"/>
              <a:gd name="T17" fmla="*/ 26 h 63"/>
              <a:gd name="T18" fmla="*/ 13 w 52"/>
              <a:gd name="T19" fmla="*/ 38 h 63"/>
              <a:gd name="T20" fmla="*/ 20 w 52"/>
              <a:gd name="T21" fmla="*/ 49 h 63"/>
              <a:gd name="T22" fmla="*/ 24 w 52"/>
              <a:gd name="T23" fmla="*/ 55 h 63"/>
              <a:gd name="T24" fmla="*/ 38 w 52"/>
              <a:gd name="T25" fmla="*/ 63 h 63"/>
              <a:gd name="T26" fmla="*/ 50 w 52"/>
              <a:gd name="T27" fmla="*/ 54 h 63"/>
              <a:gd name="T28" fmla="*/ 44 w 52"/>
              <a:gd name="T29" fmla="*/ 3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63">
                <a:moveTo>
                  <a:pt x="44" y="34"/>
                </a:moveTo>
                <a:cubicBezTo>
                  <a:pt x="41" y="30"/>
                  <a:pt x="37" y="26"/>
                  <a:pt x="34" y="22"/>
                </a:cubicBezTo>
                <a:cubicBezTo>
                  <a:pt x="31" y="18"/>
                  <a:pt x="28" y="15"/>
                  <a:pt x="25" y="12"/>
                </a:cubicBezTo>
                <a:cubicBezTo>
                  <a:pt x="24" y="11"/>
                  <a:pt x="22" y="9"/>
                  <a:pt x="21" y="7"/>
                </a:cubicBezTo>
                <a:cubicBezTo>
                  <a:pt x="19" y="6"/>
                  <a:pt x="17" y="4"/>
                  <a:pt x="15" y="3"/>
                </a:cubicBezTo>
                <a:cubicBezTo>
                  <a:pt x="12" y="1"/>
                  <a:pt x="8" y="0"/>
                  <a:pt x="5" y="2"/>
                </a:cubicBezTo>
                <a:cubicBezTo>
                  <a:pt x="2" y="4"/>
                  <a:pt x="0" y="8"/>
                  <a:pt x="1" y="12"/>
                </a:cubicBezTo>
                <a:cubicBezTo>
                  <a:pt x="1" y="12"/>
                  <a:pt x="1" y="12"/>
                  <a:pt x="1" y="12"/>
                </a:cubicBezTo>
                <a:cubicBezTo>
                  <a:pt x="2" y="17"/>
                  <a:pt x="5" y="22"/>
                  <a:pt x="7" y="26"/>
                </a:cubicBezTo>
                <a:cubicBezTo>
                  <a:pt x="9" y="30"/>
                  <a:pt x="11" y="34"/>
                  <a:pt x="13" y="38"/>
                </a:cubicBezTo>
                <a:cubicBezTo>
                  <a:pt x="15" y="42"/>
                  <a:pt x="17" y="46"/>
                  <a:pt x="20" y="49"/>
                </a:cubicBezTo>
                <a:cubicBezTo>
                  <a:pt x="21" y="51"/>
                  <a:pt x="22" y="53"/>
                  <a:pt x="24" y="55"/>
                </a:cubicBezTo>
                <a:cubicBezTo>
                  <a:pt x="27" y="60"/>
                  <a:pt x="32" y="63"/>
                  <a:pt x="38" y="63"/>
                </a:cubicBezTo>
                <a:cubicBezTo>
                  <a:pt x="43" y="63"/>
                  <a:pt x="48" y="59"/>
                  <a:pt x="50" y="54"/>
                </a:cubicBezTo>
                <a:cubicBezTo>
                  <a:pt x="52" y="46"/>
                  <a:pt x="48" y="40"/>
                  <a:pt x="44" y="34"/>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54" name="Freeform 2709"/>
          <p:cNvSpPr>
            <a:spLocks/>
          </p:cNvSpPr>
          <p:nvPr userDrawn="1"/>
        </p:nvSpPr>
        <p:spPr bwMode="auto">
          <a:xfrm>
            <a:off x="6823657" y="4722873"/>
            <a:ext cx="32163" cy="35226"/>
          </a:xfrm>
          <a:custGeom>
            <a:avLst/>
            <a:gdLst>
              <a:gd name="T0" fmla="*/ 53 w 54"/>
              <a:gd name="T1" fmla="*/ 50 h 59"/>
              <a:gd name="T2" fmla="*/ 52 w 54"/>
              <a:gd name="T3" fmla="*/ 48 h 59"/>
              <a:gd name="T4" fmla="*/ 52 w 54"/>
              <a:gd name="T5" fmla="*/ 48 h 59"/>
              <a:gd name="T6" fmla="*/ 51 w 54"/>
              <a:gd name="T7" fmla="*/ 46 h 59"/>
              <a:gd name="T8" fmla="*/ 50 w 54"/>
              <a:gd name="T9" fmla="*/ 43 h 59"/>
              <a:gd name="T10" fmla="*/ 49 w 54"/>
              <a:gd name="T11" fmla="*/ 42 h 59"/>
              <a:gd name="T12" fmla="*/ 49 w 54"/>
              <a:gd name="T13" fmla="*/ 41 h 59"/>
              <a:gd name="T14" fmla="*/ 48 w 54"/>
              <a:gd name="T15" fmla="*/ 41 h 59"/>
              <a:gd name="T16" fmla="*/ 44 w 54"/>
              <a:gd name="T17" fmla="*/ 35 h 59"/>
              <a:gd name="T18" fmla="*/ 33 w 54"/>
              <a:gd name="T19" fmla="*/ 25 h 59"/>
              <a:gd name="T20" fmla="*/ 31 w 54"/>
              <a:gd name="T21" fmla="*/ 22 h 59"/>
              <a:gd name="T22" fmla="*/ 29 w 54"/>
              <a:gd name="T23" fmla="*/ 21 h 59"/>
              <a:gd name="T24" fmla="*/ 29 w 54"/>
              <a:gd name="T25" fmla="*/ 21 h 59"/>
              <a:gd name="T26" fmla="*/ 29 w 54"/>
              <a:gd name="T27" fmla="*/ 21 h 59"/>
              <a:gd name="T28" fmla="*/ 26 w 54"/>
              <a:gd name="T29" fmla="*/ 17 h 59"/>
              <a:gd name="T30" fmla="*/ 25 w 54"/>
              <a:gd name="T31" fmla="*/ 15 h 59"/>
              <a:gd name="T32" fmla="*/ 21 w 54"/>
              <a:gd name="T33" fmla="*/ 11 h 59"/>
              <a:gd name="T34" fmla="*/ 19 w 54"/>
              <a:gd name="T35" fmla="*/ 8 h 59"/>
              <a:gd name="T36" fmla="*/ 19 w 54"/>
              <a:gd name="T37" fmla="*/ 8 h 59"/>
              <a:gd name="T38" fmla="*/ 18 w 54"/>
              <a:gd name="T39" fmla="*/ 6 h 59"/>
              <a:gd name="T40" fmla="*/ 13 w 54"/>
              <a:gd name="T41" fmla="*/ 3 h 59"/>
              <a:gd name="T42" fmla="*/ 6 w 54"/>
              <a:gd name="T43" fmla="*/ 2 h 59"/>
              <a:gd name="T44" fmla="*/ 3 w 54"/>
              <a:gd name="T45" fmla="*/ 6 h 59"/>
              <a:gd name="T46" fmla="*/ 3 w 54"/>
              <a:gd name="T47" fmla="*/ 7 h 59"/>
              <a:gd name="T48" fmla="*/ 5 w 54"/>
              <a:gd name="T49" fmla="*/ 27 h 59"/>
              <a:gd name="T50" fmla="*/ 15 w 54"/>
              <a:gd name="T51" fmla="*/ 42 h 59"/>
              <a:gd name="T52" fmla="*/ 29 w 54"/>
              <a:gd name="T53" fmla="*/ 55 h 59"/>
              <a:gd name="T54" fmla="*/ 34 w 54"/>
              <a:gd name="T55" fmla="*/ 58 h 59"/>
              <a:gd name="T56" fmla="*/ 36 w 54"/>
              <a:gd name="T57" fmla="*/ 58 h 59"/>
              <a:gd name="T58" fmla="*/ 36 w 54"/>
              <a:gd name="T59" fmla="*/ 58 h 59"/>
              <a:gd name="T60" fmla="*/ 39 w 54"/>
              <a:gd name="T61" fmla="*/ 58 h 59"/>
              <a:gd name="T62" fmla="*/ 39 w 54"/>
              <a:gd name="T63" fmla="*/ 58 h 59"/>
              <a:gd name="T64" fmla="*/ 41 w 54"/>
              <a:gd name="T65" fmla="*/ 58 h 59"/>
              <a:gd name="T66" fmla="*/ 42 w 54"/>
              <a:gd name="T67" fmla="*/ 59 h 59"/>
              <a:gd name="T68" fmla="*/ 44 w 54"/>
              <a:gd name="T69" fmla="*/ 58 h 59"/>
              <a:gd name="T70" fmla="*/ 46 w 54"/>
              <a:gd name="T71" fmla="*/ 58 h 59"/>
              <a:gd name="T72" fmla="*/ 45 w 54"/>
              <a:gd name="T73" fmla="*/ 58 h 59"/>
              <a:gd name="T74" fmla="*/ 48 w 54"/>
              <a:gd name="T75" fmla="*/ 58 h 59"/>
              <a:gd name="T76" fmla="*/ 53 w 54"/>
              <a:gd name="T77" fmla="*/ 5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4" h="59">
                <a:moveTo>
                  <a:pt x="53" y="50"/>
                </a:moveTo>
                <a:cubicBezTo>
                  <a:pt x="52" y="49"/>
                  <a:pt x="52" y="49"/>
                  <a:pt x="52" y="48"/>
                </a:cubicBezTo>
                <a:cubicBezTo>
                  <a:pt x="52" y="48"/>
                  <a:pt x="52" y="48"/>
                  <a:pt x="52" y="48"/>
                </a:cubicBezTo>
                <a:cubicBezTo>
                  <a:pt x="52" y="47"/>
                  <a:pt x="51" y="47"/>
                  <a:pt x="51" y="46"/>
                </a:cubicBezTo>
                <a:cubicBezTo>
                  <a:pt x="51" y="45"/>
                  <a:pt x="50" y="44"/>
                  <a:pt x="50" y="43"/>
                </a:cubicBezTo>
                <a:cubicBezTo>
                  <a:pt x="49" y="43"/>
                  <a:pt x="49" y="42"/>
                  <a:pt x="49" y="42"/>
                </a:cubicBezTo>
                <a:cubicBezTo>
                  <a:pt x="48" y="41"/>
                  <a:pt x="48" y="41"/>
                  <a:pt x="49" y="41"/>
                </a:cubicBezTo>
                <a:cubicBezTo>
                  <a:pt x="48" y="41"/>
                  <a:pt x="48" y="41"/>
                  <a:pt x="48" y="41"/>
                </a:cubicBezTo>
                <a:cubicBezTo>
                  <a:pt x="47" y="39"/>
                  <a:pt x="46" y="37"/>
                  <a:pt x="44" y="35"/>
                </a:cubicBezTo>
                <a:cubicBezTo>
                  <a:pt x="40" y="32"/>
                  <a:pt x="36" y="29"/>
                  <a:pt x="33" y="25"/>
                </a:cubicBezTo>
                <a:cubicBezTo>
                  <a:pt x="32" y="24"/>
                  <a:pt x="31" y="23"/>
                  <a:pt x="31" y="22"/>
                </a:cubicBezTo>
                <a:cubicBezTo>
                  <a:pt x="30" y="22"/>
                  <a:pt x="30" y="21"/>
                  <a:pt x="29" y="21"/>
                </a:cubicBezTo>
                <a:cubicBezTo>
                  <a:pt x="29" y="21"/>
                  <a:pt x="29" y="21"/>
                  <a:pt x="29" y="21"/>
                </a:cubicBezTo>
                <a:cubicBezTo>
                  <a:pt x="29" y="21"/>
                  <a:pt x="29" y="21"/>
                  <a:pt x="29" y="21"/>
                </a:cubicBezTo>
                <a:cubicBezTo>
                  <a:pt x="28" y="19"/>
                  <a:pt x="27" y="18"/>
                  <a:pt x="26" y="17"/>
                </a:cubicBezTo>
                <a:cubicBezTo>
                  <a:pt x="26" y="16"/>
                  <a:pt x="25" y="16"/>
                  <a:pt x="25" y="15"/>
                </a:cubicBezTo>
                <a:cubicBezTo>
                  <a:pt x="24" y="14"/>
                  <a:pt x="23" y="12"/>
                  <a:pt x="21" y="11"/>
                </a:cubicBezTo>
                <a:cubicBezTo>
                  <a:pt x="21" y="10"/>
                  <a:pt x="20" y="9"/>
                  <a:pt x="19" y="8"/>
                </a:cubicBezTo>
                <a:cubicBezTo>
                  <a:pt x="19" y="8"/>
                  <a:pt x="19" y="8"/>
                  <a:pt x="19" y="8"/>
                </a:cubicBezTo>
                <a:cubicBezTo>
                  <a:pt x="19" y="7"/>
                  <a:pt x="18" y="6"/>
                  <a:pt x="18" y="6"/>
                </a:cubicBezTo>
                <a:cubicBezTo>
                  <a:pt x="16" y="4"/>
                  <a:pt x="15" y="3"/>
                  <a:pt x="13" y="3"/>
                </a:cubicBezTo>
                <a:cubicBezTo>
                  <a:pt x="11" y="1"/>
                  <a:pt x="8" y="0"/>
                  <a:pt x="6" y="2"/>
                </a:cubicBezTo>
                <a:cubicBezTo>
                  <a:pt x="5" y="3"/>
                  <a:pt x="3" y="4"/>
                  <a:pt x="3" y="6"/>
                </a:cubicBezTo>
                <a:cubicBezTo>
                  <a:pt x="3" y="6"/>
                  <a:pt x="3" y="6"/>
                  <a:pt x="3" y="7"/>
                </a:cubicBezTo>
                <a:cubicBezTo>
                  <a:pt x="0" y="12"/>
                  <a:pt x="3" y="21"/>
                  <a:pt x="5" y="27"/>
                </a:cubicBezTo>
                <a:cubicBezTo>
                  <a:pt x="8" y="32"/>
                  <a:pt x="11" y="37"/>
                  <a:pt x="15" y="42"/>
                </a:cubicBezTo>
                <a:cubicBezTo>
                  <a:pt x="19" y="47"/>
                  <a:pt x="24" y="51"/>
                  <a:pt x="29" y="55"/>
                </a:cubicBezTo>
                <a:cubicBezTo>
                  <a:pt x="31" y="56"/>
                  <a:pt x="32" y="57"/>
                  <a:pt x="34" y="58"/>
                </a:cubicBezTo>
                <a:cubicBezTo>
                  <a:pt x="35" y="58"/>
                  <a:pt x="35" y="58"/>
                  <a:pt x="36" y="58"/>
                </a:cubicBezTo>
                <a:cubicBezTo>
                  <a:pt x="36" y="58"/>
                  <a:pt x="36" y="58"/>
                  <a:pt x="36" y="58"/>
                </a:cubicBezTo>
                <a:cubicBezTo>
                  <a:pt x="37" y="58"/>
                  <a:pt x="38" y="58"/>
                  <a:pt x="39" y="58"/>
                </a:cubicBezTo>
                <a:cubicBezTo>
                  <a:pt x="40" y="58"/>
                  <a:pt x="40" y="58"/>
                  <a:pt x="39" y="58"/>
                </a:cubicBezTo>
                <a:cubicBezTo>
                  <a:pt x="37" y="58"/>
                  <a:pt x="38" y="58"/>
                  <a:pt x="41" y="58"/>
                </a:cubicBezTo>
                <a:cubicBezTo>
                  <a:pt x="41" y="58"/>
                  <a:pt x="41" y="58"/>
                  <a:pt x="42" y="59"/>
                </a:cubicBezTo>
                <a:cubicBezTo>
                  <a:pt x="42" y="59"/>
                  <a:pt x="43" y="58"/>
                  <a:pt x="44" y="58"/>
                </a:cubicBezTo>
                <a:cubicBezTo>
                  <a:pt x="42" y="59"/>
                  <a:pt x="45" y="58"/>
                  <a:pt x="46" y="58"/>
                </a:cubicBezTo>
                <a:cubicBezTo>
                  <a:pt x="46" y="58"/>
                  <a:pt x="46" y="58"/>
                  <a:pt x="45" y="58"/>
                </a:cubicBezTo>
                <a:cubicBezTo>
                  <a:pt x="46" y="58"/>
                  <a:pt x="47" y="58"/>
                  <a:pt x="48" y="58"/>
                </a:cubicBezTo>
                <a:cubicBezTo>
                  <a:pt x="51" y="57"/>
                  <a:pt x="54" y="53"/>
                  <a:pt x="53" y="50"/>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55" name="Rectangle 2710"/>
          <p:cNvSpPr>
            <a:spLocks noChangeArrowheads="1"/>
          </p:cNvSpPr>
          <p:nvPr userDrawn="1"/>
        </p:nvSpPr>
        <p:spPr bwMode="auto">
          <a:xfrm>
            <a:off x="6851225" y="4758099"/>
            <a:ext cx="1532" cy="1532"/>
          </a:xfrm>
          <a:prstGeom prst="rect">
            <a:avLst/>
          </a:prstGeom>
          <a:solidFill>
            <a:srgbClr val="4CBF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56" name="Freeform 2711"/>
          <p:cNvSpPr>
            <a:spLocks/>
          </p:cNvSpPr>
          <p:nvPr userDrawn="1"/>
        </p:nvSpPr>
        <p:spPr bwMode="auto">
          <a:xfrm>
            <a:off x="6903299" y="4738188"/>
            <a:ext cx="29100" cy="32163"/>
          </a:xfrm>
          <a:custGeom>
            <a:avLst/>
            <a:gdLst>
              <a:gd name="T0" fmla="*/ 48 w 49"/>
              <a:gd name="T1" fmla="*/ 38 h 54"/>
              <a:gd name="T2" fmla="*/ 46 w 49"/>
              <a:gd name="T3" fmla="*/ 34 h 54"/>
              <a:gd name="T4" fmla="*/ 38 w 49"/>
              <a:gd name="T5" fmla="*/ 24 h 54"/>
              <a:gd name="T6" fmla="*/ 31 w 49"/>
              <a:gd name="T7" fmla="*/ 17 h 54"/>
              <a:gd name="T8" fmla="*/ 24 w 49"/>
              <a:gd name="T9" fmla="*/ 10 h 54"/>
              <a:gd name="T10" fmla="*/ 20 w 49"/>
              <a:gd name="T11" fmla="*/ 6 h 54"/>
              <a:gd name="T12" fmla="*/ 16 w 49"/>
              <a:gd name="T13" fmla="*/ 3 h 54"/>
              <a:gd name="T14" fmla="*/ 13 w 49"/>
              <a:gd name="T15" fmla="*/ 2 h 54"/>
              <a:gd name="T16" fmla="*/ 14 w 49"/>
              <a:gd name="T17" fmla="*/ 2 h 54"/>
              <a:gd name="T18" fmla="*/ 4 w 49"/>
              <a:gd name="T19" fmla="*/ 3 h 54"/>
              <a:gd name="T20" fmla="*/ 1 w 49"/>
              <a:gd name="T21" fmla="*/ 12 h 54"/>
              <a:gd name="T22" fmla="*/ 1 w 49"/>
              <a:gd name="T23" fmla="*/ 12 h 54"/>
              <a:gd name="T24" fmla="*/ 1 w 49"/>
              <a:gd name="T25" fmla="*/ 15 h 54"/>
              <a:gd name="T26" fmla="*/ 2 w 49"/>
              <a:gd name="T27" fmla="*/ 17 h 54"/>
              <a:gd name="T28" fmla="*/ 5 w 49"/>
              <a:gd name="T29" fmla="*/ 24 h 54"/>
              <a:gd name="T30" fmla="*/ 12 w 49"/>
              <a:gd name="T31" fmla="*/ 34 h 54"/>
              <a:gd name="T32" fmla="*/ 19 w 49"/>
              <a:gd name="T33" fmla="*/ 43 h 54"/>
              <a:gd name="T34" fmla="*/ 31 w 49"/>
              <a:gd name="T35" fmla="*/ 52 h 54"/>
              <a:gd name="T36" fmla="*/ 41 w 49"/>
              <a:gd name="T37" fmla="*/ 53 h 54"/>
              <a:gd name="T38" fmla="*/ 49 w 49"/>
              <a:gd name="T39" fmla="*/ 46 h 54"/>
              <a:gd name="T40" fmla="*/ 48 w 49"/>
              <a:gd name="T41" fmla="*/ 3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54">
                <a:moveTo>
                  <a:pt x="48" y="38"/>
                </a:moveTo>
                <a:cubicBezTo>
                  <a:pt x="48" y="37"/>
                  <a:pt x="47" y="35"/>
                  <a:pt x="46" y="34"/>
                </a:cubicBezTo>
                <a:cubicBezTo>
                  <a:pt x="44" y="30"/>
                  <a:pt x="41" y="27"/>
                  <a:pt x="38" y="24"/>
                </a:cubicBezTo>
                <a:cubicBezTo>
                  <a:pt x="36" y="22"/>
                  <a:pt x="33" y="20"/>
                  <a:pt x="31" y="17"/>
                </a:cubicBezTo>
                <a:cubicBezTo>
                  <a:pt x="28" y="14"/>
                  <a:pt x="26" y="12"/>
                  <a:pt x="24" y="10"/>
                </a:cubicBezTo>
                <a:cubicBezTo>
                  <a:pt x="22" y="8"/>
                  <a:pt x="21" y="7"/>
                  <a:pt x="20" y="6"/>
                </a:cubicBezTo>
                <a:cubicBezTo>
                  <a:pt x="19" y="5"/>
                  <a:pt x="18" y="4"/>
                  <a:pt x="16" y="3"/>
                </a:cubicBezTo>
                <a:cubicBezTo>
                  <a:pt x="15" y="3"/>
                  <a:pt x="15" y="2"/>
                  <a:pt x="13" y="2"/>
                </a:cubicBezTo>
                <a:cubicBezTo>
                  <a:pt x="15" y="3"/>
                  <a:pt x="15" y="3"/>
                  <a:pt x="14" y="2"/>
                </a:cubicBezTo>
                <a:cubicBezTo>
                  <a:pt x="11" y="0"/>
                  <a:pt x="7" y="1"/>
                  <a:pt x="4" y="3"/>
                </a:cubicBezTo>
                <a:cubicBezTo>
                  <a:pt x="1" y="5"/>
                  <a:pt x="0" y="9"/>
                  <a:pt x="1" y="12"/>
                </a:cubicBezTo>
                <a:cubicBezTo>
                  <a:pt x="1" y="13"/>
                  <a:pt x="1" y="13"/>
                  <a:pt x="1" y="12"/>
                </a:cubicBezTo>
                <a:cubicBezTo>
                  <a:pt x="1" y="13"/>
                  <a:pt x="1" y="14"/>
                  <a:pt x="1" y="15"/>
                </a:cubicBezTo>
                <a:cubicBezTo>
                  <a:pt x="2" y="16"/>
                  <a:pt x="2" y="16"/>
                  <a:pt x="2" y="17"/>
                </a:cubicBezTo>
                <a:cubicBezTo>
                  <a:pt x="3" y="19"/>
                  <a:pt x="4" y="22"/>
                  <a:pt x="5" y="24"/>
                </a:cubicBezTo>
                <a:cubicBezTo>
                  <a:pt x="7" y="27"/>
                  <a:pt x="9" y="31"/>
                  <a:pt x="12" y="34"/>
                </a:cubicBezTo>
                <a:cubicBezTo>
                  <a:pt x="14" y="37"/>
                  <a:pt x="17" y="40"/>
                  <a:pt x="19" y="43"/>
                </a:cubicBezTo>
                <a:cubicBezTo>
                  <a:pt x="22" y="46"/>
                  <a:pt x="26" y="51"/>
                  <a:pt x="31" y="52"/>
                </a:cubicBezTo>
                <a:cubicBezTo>
                  <a:pt x="34" y="54"/>
                  <a:pt x="37" y="54"/>
                  <a:pt x="41" y="53"/>
                </a:cubicBezTo>
                <a:cubicBezTo>
                  <a:pt x="44" y="52"/>
                  <a:pt x="48" y="49"/>
                  <a:pt x="49" y="46"/>
                </a:cubicBezTo>
                <a:cubicBezTo>
                  <a:pt x="49" y="43"/>
                  <a:pt x="49" y="41"/>
                  <a:pt x="48" y="38"/>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57" name="Freeform 2712"/>
          <p:cNvSpPr>
            <a:spLocks/>
          </p:cNvSpPr>
          <p:nvPr userDrawn="1"/>
        </p:nvSpPr>
        <p:spPr bwMode="auto">
          <a:xfrm>
            <a:off x="6915550" y="4669269"/>
            <a:ext cx="0" cy="0"/>
          </a:xfrm>
          <a:custGeom>
            <a:avLst/>
            <a:gdLst>
              <a:gd name="T0" fmla="*/ 0 w 1"/>
              <a:gd name="T1" fmla="*/ 0 h 1"/>
              <a:gd name="T2" fmla="*/ 0 w 1"/>
              <a:gd name="T3" fmla="*/ 0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0"/>
                </a:cubicBezTo>
                <a:cubicBezTo>
                  <a:pt x="0" y="0"/>
                  <a:pt x="0" y="0"/>
                  <a:pt x="0" y="0"/>
                </a:cubicBezTo>
                <a:cubicBezTo>
                  <a:pt x="0" y="1"/>
                  <a:pt x="1" y="1"/>
                  <a:pt x="0" y="0"/>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58" name="Freeform 2713"/>
          <p:cNvSpPr>
            <a:spLocks/>
          </p:cNvSpPr>
          <p:nvPr userDrawn="1"/>
        </p:nvSpPr>
        <p:spPr bwMode="auto">
          <a:xfrm>
            <a:off x="6914019" y="4661611"/>
            <a:ext cx="32163" cy="35226"/>
          </a:xfrm>
          <a:custGeom>
            <a:avLst/>
            <a:gdLst>
              <a:gd name="T0" fmla="*/ 53 w 55"/>
              <a:gd name="T1" fmla="*/ 40 h 61"/>
              <a:gd name="T2" fmla="*/ 51 w 55"/>
              <a:gd name="T3" fmla="*/ 37 h 61"/>
              <a:gd name="T4" fmla="*/ 48 w 55"/>
              <a:gd name="T5" fmla="*/ 32 h 61"/>
              <a:gd name="T6" fmla="*/ 39 w 55"/>
              <a:gd name="T7" fmla="*/ 20 h 61"/>
              <a:gd name="T8" fmla="*/ 30 w 55"/>
              <a:gd name="T9" fmla="*/ 11 h 61"/>
              <a:gd name="T10" fmla="*/ 17 w 55"/>
              <a:gd name="T11" fmla="*/ 3 h 61"/>
              <a:gd name="T12" fmla="*/ 14 w 55"/>
              <a:gd name="T13" fmla="*/ 2 h 61"/>
              <a:gd name="T14" fmla="*/ 11 w 55"/>
              <a:gd name="T15" fmla="*/ 1 h 61"/>
              <a:gd name="T16" fmla="*/ 13 w 55"/>
              <a:gd name="T17" fmla="*/ 2 h 61"/>
              <a:gd name="T18" fmla="*/ 11 w 55"/>
              <a:gd name="T19" fmla="*/ 1 h 61"/>
              <a:gd name="T20" fmla="*/ 2 w 55"/>
              <a:gd name="T21" fmla="*/ 5 h 61"/>
              <a:gd name="T22" fmla="*/ 3 w 55"/>
              <a:gd name="T23" fmla="*/ 14 h 61"/>
              <a:gd name="T24" fmla="*/ 3 w 55"/>
              <a:gd name="T25" fmla="*/ 13 h 61"/>
              <a:gd name="T26" fmla="*/ 4 w 55"/>
              <a:gd name="T27" fmla="*/ 16 h 61"/>
              <a:gd name="T28" fmla="*/ 5 w 55"/>
              <a:gd name="T29" fmla="*/ 17 h 61"/>
              <a:gd name="T30" fmla="*/ 13 w 55"/>
              <a:gd name="T31" fmla="*/ 27 h 61"/>
              <a:gd name="T32" fmla="*/ 15 w 55"/>
              <a:gd name="T33" fmla="*/ 29 h 61"/>
              <a:gd name="T34" fmla="*/ 15 w 55"/>
              <a:gd name="T35" fmla="*/ 29 h 61"/>
              <a:gd name="T36" fmla="*/ 16 w 55"/>
              <a:gd name="T37" fmla="*/ 31 h 61"/>
              <a:gd name="T38" fmla="*/ 18 w 55"/>
              <a:gd name="T39" fmla="*/ 33 h 61"/>
              <a:gd name="T40" fmla="*/ 25 w 55"/>
              <a:gd name="T41" fmla="*/ 44 h 61"/>
              <a:gd name="T42" fmla="*/ 36 w 55"/>
              <a:gd name="T43" fmla="*/ 58 h 61"/>
              <a:gd name="T44" fmla="*/ 47 w 55"/>
              <a:gd name="T45" fmla="*/ 59 h 61"/>
              <a:gd name="T46" fmla="*/ 54 w 55"/>
              <a:gd name="T47" fmla="*/ 51 h 61"/>
              <a:gd name="T48" fmla="*/ 53 w 55"/>
              <a:gd name="T49" fmla="*/ 4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61">
                <a:moveTo>
                  <a:pt x="53" y="40"/>
                </a:moveTo>
                <a:cubicBezTo>
                  <a:pt x="52" y="39"/>
                  <a:pt x="52" y="38"/>
                  <a:pt x="51" y="37"/>
                </a:cubicBezTo>
                <a:cubicBezTo>
                  <a:pt x="50" y="35"/>
                  <a:pt x="49" y="34"/>
                  <a:pt x="48" y="32"/>
                </a:cubicBezTo>
                <a:cubicBezTo>
                  <a:pt x="46" y="27"/>
                  <a:pt x="43" y="23"/>
                  <a:pt x="39" y="20"/>
                </a:cubicBezTo>
                <a:cubicBezTo>
                  <a:pt x="36" y="16"/>
                  <a:pt x="33" y="14"/>
                  <a:pt x="30" y="11"/>
                </a:cubicBezTo>
                <a:cubicBezTo>
                  <a:pt x="26" y="8"/>
                  <a:pt x="22" y="4"/>
                  <a:pt x="17" y="3"/>
                </a:cubicBezTo>
                <a:cubicBezTo>
                  <a:pt x="16" y="3"/>
                  <a:pt x="15" y="2"/>
                  <a:pt x="14" y="2"/>
                </a:cubicBezTo>
                <a:cubicBezTo>
                  <a:pt x="13" y="2"/>
                  <a:pt x="12" y="2"/>
                  <a:pt x="11" y="1"/>
                </a:cubicBezTo>
                <a:cubicBezTo>
                  <a:pt x="12" y="1"/>
                  <a:pt x="12" y="2"/>
                  <a:pt x="13" y="2"/>
                </a:cubicBezTo>
                <a:cubicBezTo>
                  <a:pt x="12" y="1"/>
                  <a:pt x="11" y="1"/>
                  <a:pt x="11" y="1"/>
                </a:cubicBezTo>
                <a:cubicBezTo>
                  <a:pt x="8" y="0"/>
                  <a:pt x="4" y="2"/>
                  <a:pt x="2" y="5"/>
                </a:cubicBezTo>
                <a:cubicBezTo>
                  <a:pt x="0" y="8"/>
                  <a:pt x="1" y="11"/>
                  <a:pt x="3" y="14"/>
                </a:cubicBezTo>
                <a:cubicBezTo>
                  <a:pt x="3" y="14"/>
                  <a:pt x="3" y="13"/>
                  <a:pt x="3" y="13"/>
                </a:cubicBezTo>
                <a:cubicBezTo>
                  <a:pt x="3" y="14"/>
                  <a:pt x="3" y="15"/>
                  <a:pt x="4" y="16"/>
                </a:cubicBezTo>
                <a:cubicBezTo>
                  <a:pt x="5" y="17"/>
                  <a:pt x="5" y="17"/>
                  <a:pt x="5" y="17"/>
                </a:cubicBezTo>
                <a:cubicBezTo>
                  <a:pt x="7" y="21"/>
                  <a:pt x="10" y="24"/>
                  <a:pt x="13" y="27"/>
                </a:cubicBezTo>
                <a:cubicBezTo>
                  <a:pt x="13" y="27"/>
                  <a:pt x="14" y="28"/>
                  <a:pt x="15" y="29"/>
                </a:cubicBezTo>
                <a:cubicBezTo>
                  <a:pt x="15" y="29"/>
                  <a:pt x="15" y="29"/>
                  <a:pt x="15" y="29"/>
                </a:cubicBezTo>
                <a:cubicBezTo>
                  <a:pt x="16" y="30"/>
                  <a:pt x="16" y="30"/>
                  <a:pt x="16" y="31"/>
                </a:cubicBezTo>
                <a:cubicBezTo>
                  <a:pt x="17" y="32"/>
                  <a:pt x="17" y="32"/>
                  <a:pt x="18" y="33"/>
                </a:cubicBezTo>
                <a:cubicBezTo>
                  <a:pt x="21" y="36"/>
                  <a:pt x="23" y="40"/>
                  <a:pt x="25" y="44"/>
                </a:cubicBezTo>
                <a:cubicBezTo>
                  <a:pt x="28" y="49"/>
                  <a:pt x="31" y="56"/>
                  <a:pt x="36" y="58"/>
                </a:cubicBezTo>
                <a:cubicBezTo>
                  <a:pt x="40" y="60"/>
                  <a:pt x="43" y="61"/>
                  <a:pt x="47" y="59"/>
                </a:cubicBezTo>
                <a:cubicBezTo>
                  <a:pt x="50" y="58"/>
                  <a:pt x="53" y="55"/>
                  <a:pt x="54" y="51"/>
                </a:cubicBezTo>
                <a:cubicBezTo>
                  <a:pt x="55" y="47"/>
                  <a:pt x="55" y="44"/>
                  <a:pt x="53" y="40"/>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59" name="Freeform 2714"/>
          <p:cNvSpPr>
            <a:spLocks/>
          </p:cNvSpPr>
          <p:nvPr userDrawn="1"/>
        </p:nvSpPr>
        <p:spPr bwMode="auto">
          <a:xfrm>
            <a:off x="6981408" y="4646295"/>
            <a:ext cx="30631" cy="26037"/>
          </a:xfrm>
          <a:custGeom>
            <a:avLst/>
            <a:gdLst>
              <a:gd name="T0" fmla="*/ 50 w 51"/>
              <a:gd name="T1" fmla="*/ 33 h 44"/>
              <a:gd name="T2" fmla="*/ 50 w 51"/>
              <a:gd name="T3" fmla="*/ 32 h 44"/>
              <a:gd name="T4" fmla="*/ 50 w 51"/>
              <a:gd name="T5" fmla="*/ 32 h 44"/>
              <a:gd name="T6" fmla="*/ 49 w 51"/>
              <a:gd name="T7" fmla="*/ 26 h 44"/>
              <a:gd name="T8" fmla="*/ 45 w 51"/>
              <a:gd name="T9" fmla="*/ 20 h 44"/>
              <a:gd name="T10" fmla="*/ 41 w 51"/>
              <a:gd name="T11" fmla="*/ 16 h 44"/>
              <a:gd name="T12" fmla="*/ 30 w 51"/>
              <a:gd name="T13" fmla="*/ 8 h 44"/>
              <a:gd name="T14" fmla="*/ 18 w 51"/>
              <a:gd name="T15" fmla="*/ 2 h 44"/>
              <a:gd name="T16" fmla="*/ 13 w 51"/>
              <a:gd name="T17" fmla="*/ 1 h 44"/>
              <a:gd name="T18" fmla="*/ 14 w 51"/>
              <a:gd name="T19" fmla="*/ 1 h 44"/>
              <a:gd name="T20" fmla="*/ 14 w 51"/>
              <a:gd name="T21" fmla="*/ 1 h 44"/>
              <a:gd name="T22" fmla="*/ 11 w 51"/>
              <a:gd name="T23" fmla="*/ 1 h 44"/>
              <a:gd name="T24" fmla="*/ 1 w 51"/>
              <a:gd name="T25" fmla="*/ 6 h 44"/>
              <a:gd name="T26" fmla="*/ 4 w 51"/>
              <a:gd name="T27" fmla="*/ 16 h 44"/>
              <a:gd name="T28" fmla="*/ 5 w 51"/>
              <a:gd name="T29" fmla="*/ 16 h 44"/>
              <a:gd name="T30" fmla="*/ 8 w 51"/>
              <a:gd name="T31" fmla="*/ 20 h 44"/>
              <a:gd name="T32" fmla="*/ 15 w 51"/>
              <a:gd name="T33" fmla="*/ 27 h 44"/>
              <a:gd name="T34" fmla="*/ 23 w 51"/>
              <a:gd name="T35" fmla="*/ 34 h 44"/>
              <a:gd name="T36" fmla="*/ 27 w 51"/>
              <a:gd name="T37" fmla="*/ 38 h 44"/>
              <a:gd name="T38" fmla="*/ 30 w 51"/>
              <a:gd name="T39" fmla="*/ 41 h 44"/>
              <a:gd name="T40" fmla="*/ 36 w 51"/>
              <a:gd name="T41" fmla="*/ 43 h 44"/>
              <a:gd name="T42" fmla="*/ 39 w 51"/>
              <a:gd name="T43" fmla="*/ 43 h 44"/>
              <a:gd name="T44" fmla="*/ 40 w 51"/>
              <a:gd name="T45" fmla="*/ 44 h 44"/>
              <a:gd name="T46" fmla="*/ 43 w 51"/>
              <a:gd name="T47" fmla="*/ 44 h 44"/>
              <a:gd name="T48" fmla="*/ 47 w 51"/>
              <a:gd name="T49" fmla="*/ 42 h 44"/>
              <a:gd name="T50" fmla="*/ 50 w 51"/>
              <a:gd name="T51"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44">
                <a:moveTo>
                  <a:pt x="50" y="33"/>
                </a:moveTo>
                <a:cubicBezTo>
                  <a:pt x="50" y="33"/>
                  <a:pt x="50" y="33"/>
                  <a:pt x="50" y="32"/>
                </a:cubicBezTo>
                <a:cubicBezTo>
                  <a:pt x="50" y="32"/>
                  <a:pt x="50" y="32"/>
                  <a:pt x="50" y="32"/>
                </a:cubicBezTo>
                <a:cubicBezTo>
                  <a:pt x="50" y="30"/>
                  <a:pt x="50" y="28"/>
                  <a:pt x="49" y="26"/>
                </a:cubicBezTo>
                <a:cubicBezTo>
                  <a:pt x="48" y="24"/>
                  <a:pt x="47" y="22"/>
                  <a:pt x="45" y="20"/>
                </a:cubicBezTo>
                <a:cubicBezTo>
                  <a:pt x="44" y="19"/>
                  <a:pt x="43" y="18"/>
                  <a:pt x="41" y="16"/>
                </a:cubicBezTo>
                <a:cubicBezTo>
                  <a:pt x="38" y="13"/>
                  <a:pt x="34" y="10"/>
                  <a:pt x="30" y="8"/>
                </a:cubicBezTo>
                <a:cubicBezTo>
                  <a:pt x="26" y="5"/>
                  <a:pt x="22" y="4"/>
                  <a:pt x="18" y="2"/>
                </a:cubicBezTo>
                <a:cubicBezTo>
                  <a:pt x="17" y="1"/>
                  <a:pt x="15" y="1"/>
                  <a:pt x="13" y="1"/>
                </a:cubicBezTo>
                <a:cubicBezTo>
                  <a:pt x="13" y="1"/>
                  <a:pt x="13" y="1"/>
                  <a:pt x="14" y="1"/>
                </a:cubicBezTo>
                <a:cubicBezTo>
                  <a:pt x="14" y="1"/>
                  <a:pt x="15" y="1"/>
                  <a:pt x="14" y="1"/>
                </a:cubicBezTo>
                <a:cubicBezTo>
                  <a:pt x="14" y="1"/>
                  <a:pt x="12" y="1"/>
                  <a:pt x="11" y="1"/>
                </a:cubicBezTo>
                <a:cubicBezTo>
                  <a:pt x="7" y="0"/>
                  <a:pt x="3" y="2"/>
                  <a:pt x="1" y="6"/>
                </a:cubicBezTo>
                <a:cubicBezTo>
                  <a:pt x="0" y="9"/>
                  <a:pt x="2" y="13"/>
                  <a:pt x="4" y="16"/>
                </a:cubicBezTo>
                <a:cubicBezTo>
                  <a:pt x="4" y="16"/>
                  <a:pt x="4" y="16"/>
                  <a:pt x="5" y="16"/>
                </a:cubicBezTo>
                <a:cubicBezTo>
                  <a:pt x="5" y="18"/>
                  <a:pt x="6" y="19"/>
                  <a:pt x="8" y="20"/>
                </a:cubicBezTo>
                <a:cubicBezTo>
                  <a:pt x="10" y="22"/>
                  <a:pt x="13" y="25"/>
                  <a:pt x="15" y="27"/>
                </a:cubicBezTo>
                <a:cubicBezTo>
                  <a:pt x="18" y="30"/>
                  <a:pt x="21" y="32"/>
                  <a:pt x="23" y="34"/>
                </a:cubicBezTo>
                <a:cubicBezTo>
                  <a:pt x="24" y="36"/>
                  <a:pt x="26" y="37"/>
                  <a:pt x="27" y="38"/>
                </a:cubicBezTo>
                <a:cubicBezTo>
                  <a:pt x="28" y="39"/>
                  <a:pt x="29" y="40"/>
                  <a:pt x="30" y="41"/>
                </a:cubicBezTo>
                <a:cubicBezTo>
                  <a:pt x="32" y="42"/>
                  <a:pt x="34" y="43"/>
                  <a:pt x="36" y="43"/>
                </a:cubicBezTo>
                <a:cubicBezTo>
                  <a:pt x="37" y="43"/>
                  <a:pt x="38" y="44"/>
                  <a:pt x="39" y="43"/>
                </a:cubicBezTo>
                <a:cubicBezTo>
                  <a:pt x="39" y="44"/>
                  <a:pt x="39" y="44"/>
                  <a:pt x="40" y="44"/>
                </a:cubicBezTo>
                <a:cubicBezTo>
                  <a:pt x="41" y="44"/>
                  <a:pt x="42" y="44"/>
                  <a:pt x="43" y="44"/>
                </a:cubicBezTo>
                <a:cubicBezTo>
                  <a:pt x="45" y="43"/>
                  <a:pt x="46" y="43"/>
                  <a:pt x="47" y="42"/>
                </a:cubicBezTo>
                <a:cubicBezTo>
                  <a:pt x="49" y="40"/>
                  <a:pt x="51" y="37"/>
                  <a:pt x="50" y="33"/>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60" name="Freeform 2715"/>
          <p:cNvSpPr>
            <a:spLocks/>
          </p:cNvSpPr>
          <p:nvPr userDrawn="1"/>
        </p:nvSpPr>
        <p:spPr bwMode="auto">
          <a:xfrm>
            <a:off x="6973750" y="4725936"/>
            <a:ext cx="27568" cy="30631"/>
          </a:xfrm>
          <a:custGeom>
            <a:avLst/>
            <a:gdLst>
              <a:gd name="T0" fmla="*/ 45 w 47"/>
              <a:gd name="T1" fmla="*/ 42 h 53"/>
              <a:gd name="T2" fmla="*/ 43 w 47"/>
              <a:gd name="T3" fmla="*/ 28 h 53"/>
              <a:gd name="T4" fmla="*/ 44 w 47"/>
              <a:gd name="T5" fmla="*/ 31 h 53"/>
              <a:gd name="T6" fmla="*/ 31 w 47"/>
              <a:gd name="T7" fmla="*/ 12 h 53"/>
              <a:gd name="T8" fmla="*/ 22 w 47"/>
              <a:gd name="T9" fmla="*/ 5 h 53"/>
              <a:gd name="T10" fmla="*/ 20 w 47"/>
              <a:gd name="T11" fmla="*/ 4 h 53"/>
              <a:gd name="T12" fmla="*/ 18 w 47"/>
              <a:gd name="T13" fmla="*/ 3 h 53"/>
              <a:gd name="T14" fmla="*/ 16 w 47"/>
              <a:gd name="T15" fmla="*/ 3 h 53"/>
              <a:gd name="T16" fmla="*/ 12 w 47"/>
              <a:gd name="T17" fmla="*/ 1 h 53"/>
              <a:gd name="T18" fmla="*/ 3 w 47"/>
              <a:gd name="T19" fmla="*/ 4 h 53"/>
              <a:gd name="T20" fmla="*/ 2 w 47"/>
              <a:gd name="T21" fmla="*/ 15 h 53"/>
              <a:gd name="T22" fmla="*/ 3 w 47"/>
              <a:gd name="T23" fmla="*/ 17 h 53"/>
              <a:gd name="T24" fmla="*/ 4 w 47"/>
              <a:gd name="T25" fmla="*/ 17 h 53"/>
              <a:gd name="T26" fmla="*/ 8 w 47"/>
              <a:gd name="T27" fmla="*/ 24 h 53"/>
              <a:gd name="T28" fmla="*/ 9 w 47"/>
              <a:gd name="T29" fmla="*/ 25 h 53"/>
              <a:gd name="T30" fmla="*/ 10 w 47"/>
              <a:gd name="T31" fmla="*/ 27 h 53"/>
              <a:gd name="T32" fmla="*/ 15 w 47"/>
              <a:gd name="T33" fmla="*/ 33 h 53"/>
              <a:gd name="T34" fmla="*/ 13 w 47"/>
              <a:gd name="T35" fmla="*/ 30 h 53"/>
              <a:gd name="T36" fmla="*/ 20 w 47"/>
              <a:gd name="T37" fmla="*/ 39 h 53"/>
              <a:gd name="T38" fmla="*/ 18 w 47"/>
              <a:gd name="T39" fmla="*/ 37 h 53"/>
              <a:gd name="T40" fmla="*/ 22 w 47"/>
              <a:gd name="T41" fmla="*/ 43 h 53"/>
              <a:gd name="T42" fmla="*/ 22 w 47"/>
              <a:gd name="T43" fmla="*/ 42 h 53"/>
              <a:gd name="T44" fmla="*/ 25 w 47"/>
              <a:gd name="T45" fmla="*/ 46 h 53"/>
              <a:gd name="T46" fmla="*/ 28 w 47"/>
              <a:gd name="T47" fmla="*/ 49 h 53"/>
              <a:gd name="T48" fmla="*/ 30 w 47"/>
              <a:gd name="T49" fmla="*/ 49 h 53"/>
              <a:gd name="T50" fmla="*/ 30 w 47"/>
              <a:gd name="T51" fmla="*/ 50 h 53"/>
              <a:gd name="T52" fmla="*/ 31 w 47"/>
              <a:gd name="T53" fmla="*/ 50 h 53"/>
              <a:gd name="T54" fmla="*/ 36 w 47"/>
              <a:gd name="T55" fmla="*/ 52 h 53"/>
              <a:gd name="T56" fmla="*/ 37 w 47"/>
              <a:gd name="T57" fmla="*/ 52 h 53"/>
              <a:gd name="T58" fmla="*/ 40 w 47"/>
              <a:gd name="T59" fmla="*/ 52 h 53"/>
              <a:gd name="T60" fmla="*/ 43 w 47"/>
              <a:gd name="T61" fmla="*/ 49 h 53"/>
              <a:gd name="T62" fmla="*/ 45 w 47"/>
              <a:gd name="T63" fmla="*/ 44 h 53"/>
              <a:gd name="T64" fmla="*/ 46 w 47"/>
              <a:gd name="T65" fmla="*/ 41 h 53"/>
              <a:gd name="T66" fmla="*/ 46 w 47"/>
              <a:gd name="T67" fmla="*/ 41 h 53"/>
              <a:gd name="T68" fmla="*/ 45 w 47"/>
              <a:gd name="T69" fmla="*/ 4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 h="53">
                <a:moveTo>
                  <a:pt x="45" y="42"/>
                </a:moveTo>
                <a:cubicBezTo>
                  <a:pt x="47" y="37"/>
                  <a:pt x="45" y="33"/>
                  <a:pt x="43" y="28"/>
                </a:cubicBezTo>
                <a:cubicBezTo>
                  <a:pt x="43" y="29"/>
                  <a:pt x="43" y="30"/>
                  <a:pt x="44" y="31"/>
                </a:cubicBezTo>
                <a:cubicBezTo>
                  <a:pt x="41" y="24"/>
                  <a:pt x="37" y="18"/>
                  <a:pt x="31" y="12"/>
                </a:cubicBezTo>
                <a:cubicBezTo>
                  <a:pt x="28" y="10"/>
                  <a:pt x="25" y="8"/>
                  <a:pt x="22" y="5"/>
                </a:cubicBezTo>
                <a:cubicBezTo>
                  <a:pt x="22" y="5"/>
                  <a:pt x="21" y="4"/>
                  <a:pt x="20" y="4"/>
                </a:cubicBezTo>
                <a:cubicBezTo>
                  <a:pt x="19" y="4"/>
                  <a:pt x="19" y="3"/>
                  <a:pt x="18" y="3"/>
                </a:cubicBezTo>
                <a:cubicBezTo>
                  <a:pt x="14" y="2"/>
                  <a:pt x="14" y="2"/>
                  <a:pt x="16" y="3"/>
                </a:cubicBezTo>
                <a:cubicBezTo>
                  <a:pt x="16" y="2"/>
                  <a:pt x="13" y="2"/>
                  <a:pt x="12" y="1"/>
                </a:cubicBezTo>
                <a:cubicBezTo>
                  <a:pt x="9" y="0"/>
                  <a:pt x="5" y="2"/>
                  <a:pt x="3" y="4"/>
                </a:cubicBezTo>
                <a:cubicBezTo>
                  <a:pt x="1" y="7"/>
                  <a:pt x="0" y="12"/>
                  <a:pt x="2" y="15"/>
                </a:cubicBezTo>
                <a:cubicBezTo>
                  <a:pt x="3" y="15"/>
                  <a:pt x="3" y="16"/>
                  <a:pt x="3" y="17"/>
                </a:cubicBezTo>
                <a:cubicBezTo>
                  <a:pt x="4" y="17"/>
                  <a:pt x="4" y="17"/>
                  <a:pt x="4" y="17"/>
                </a:cubicBezTo>
                <a:cubicBezTo>
                  <a:pt x="4" y="19"/>
                  <a:pt x="6" y="22"/>
                  <a:pt x="8" y="24"/>
                </a:cubicBezTo>
                <a:cubicBezTo>
                  <a:pt x="8" y="24"/>
                  <a:pt x="9" y="25"/>
                  <a:pt x="9" y="25"/>
                </a:cubicBezTo>
                <a:cubicBezTo>
                  <a:pt x="9" y="25"/>
                  <a:pt x="10" y="26"/>
                  <a:pt x="10" y="27"/>
                </a:cubicBezTo>
                <a:cubicBezTo>
                  <a:pt x="11" y="29"/>
                  <a:pt x="13" y="31"/>
                  <a:pt x="15" y="33"/>
                </a:cubicBezTo>
                <a:cubicBezTo>
                  <a:pt x="14" y="32"/>
                  <a:pt x="13" y="31"/>
                  <a:pt x="13" y="30"/>
                </a:cubicBezTo>
                <a:cubicBezTo>
                  <a:pt x="15" y="33"/>
                  <a:pt x="17" y="36"/>
                  <a:pt x="20" y="39"/>
                </a:cubicBezTo>
                <a:lnTo>
                  <a:pt x="18" y="37"/>
                </a:lnTo>
                <a:cubicBezTo>
                  <a:pt x="19" y="39"/>
                  <a:pt x="20" y="41"/>
                  <a:pt x="22" y="43"/>
                </a:cubicBezTo>
                <a:cubicBezTo>
                  <a:pt x="23" y="43"/>
                  <a:pt x="24" y="45"/>
                  <a:pt x="22" y="42"/>
                </a:cubicBezTo>
                <a:cubicBezTo>
                  <a:pt x="23" y="43"/>
                  <a:pt x="24" y="45"/>
                  <a:pt x="25" y="46"/>
                </a:cubicBezTo>
                <a:cubicBezTo>
                  <a:pt x="26" y="47"/>
                  <a:pt x="27" y="48"/>
                  <a:pt x="28" y="49"/>
                </a:cubicBezTo>
                <a:cubicBezTo>
                  <a:pt x="29" y="49"/>
                  <a:pt x="29" y="49"/>
                  <a:pt x="30" y="49"/>
                </a:cubicBezTo>
                <a:cubicBezTo>
                  <a:pt x="30" y="49"/>
                  <a:pt x="30" y="49"/>
                  <a:pt x="30" y="50"/>
                </a:cubicBezTo>
                <a:cubicBezTo>
                  <a:pt x="30" y="50"/>
                  <a:pt x="31" y="50"/>
                  <a:pt x="31" y="50"/>
                </a:cubicBezTo>
                <a:cubicBezTo>
                  <a:pt x="33" y="51"/>
                  <a:pt x="34" y="52"/>
                  <a:pt x="36" y="52"/>
                </a:cubicBezTo>
                <a:cubicBezTo>
                  <a:pt x="36" y="52"/>
                  <a:pt x="36" y="52"/>
                  <a:pt x="37" y="52"/>
                </a:cubicBezTo>
                <a:cubicBezTo>
                  <a:pt x="38" y="52"/>
                  <a:pt x="39" y="53"/>
                  <a:pt x="40" y="52"/>
                </a:cubicBezTo>
                <a:cubicBezTo>
                  <a:pt x="42" y="51"/>
                  <a:pt x="42" y="50"/>
                  <a:pt x="43" y="49"/>
                </a:cubicBezTo>
                <a:cubicBezTo>
                  <a:pt x="44" y="47"/>
                  <a:pt x="45" y="46"/>
                  <a:pt x="45" y="44"/>
                </a:cubicBezTo>
                <a:cubicBezTo>
                  <a:pt x="45" y="43"/>
                  <a:pt x="46" y="42"/>
                  <a:pt x="46" y="41"/>
                </a:cubicBezTo>
                <a:lnTo>
                  <a:pt x="46" y="41"/>
                </a:lnTo>
                <a:cubicBezTo>
                  <a:pt x="46" y="41"/>
                  <a:pt x="45" y="41"/>
                  <a:pt x="45" y="42"/>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61" name="Rectangle 2716"/>
          <p:cNvSpPr>
            <a:spLocks noChangeArrowheads="1"/>
          </p:cNvSpPr>
          <p:nvPr userDrawn="1"/>
        </p:nvSpPr>
        <p:spPr bwMode="auto">
          <a:xfrm>
            <a:off x="7001317" y="4748909"/>
            <a:ext cx="1532" cy="1532"/>
          </a:xfrm>
          <a:prstGeom prst="rect">
            <a:avLst/>
          </a:prstGeom>
          <a:solidFill>
            <a:srgbClr val="4CBF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62" name="Freeform 2717"/>
          <p:cNvSpPr>
            <a:spLocks/>
          </p:cNvSpPr>
          <p:nvPr userDrawn="1"/>
        </p:nvSpPr>
        <p:spPr bwMode="auto">
          <a:xfrm>
            <a:off x="6869604" y="4811702"/>
            <a:ext cx="0" cy="0"/>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63" name="Freeform 2718"/>
          <p:cNvSpPr>
            <a:spLocks/>
          </p:cNvSpPr>
          <p:nvPr userDrawn="1"/>
        </p:nvSpPr>
        <p:spPr bwMode="auto">
          <a:xfrm>
            <a:off x="6857352" y="4808639"/>
            <a:ext cx="29100" cy="36757"/>
          </a:xfrm>
          <a:custGeom>
            <a:avLst/>
            <a:gdLst>
              <a:gd name="T0" fmla="*/ 42 w 49"/>
              <a:gd name="T1" fmla="*/ 33 h 63"/>
              <a:gd name="T2" fmla="*/ 35 w 49"/>
              <a:gd name="T3" fmla="*/ 23 h 63"/>
              <a:gd name="T4" fmla="*/ 27 w 49"/>
              <a:gd name="T5" fmla="*/ 12 h 63"/>
              <a:gd name="T6" fmla="*/ 22 w 49"/>
              <a:gd name="T7" fmla="*/ 8 h 63"/>
              <a:gd name="T8" fmla="*/ 21 w 49"/>
              <a:gd name="T9" fmla="*/ 7 h 63"/>
              <a:gd name="T10" fmla="*/ 20 w 49"/>
              <a:gd name="T11" fmla="*/ 5 h 63"/>
              <a:gd name="T12" fmla="*/ 18 w 49"/>
              <a:gd name="T13" fmla="*/ 4 h 63"/>
              <a:gd name="T14" fmla="*/ 4 w 49"/>
              <a:gd name="T15" fmla="*/ 3 h 63"/>
              <a:gd name="T16" fmla="*/ 2 w 49"/>
              <a:gd name="T17" fmla="*/ 16 h 63"/>
              <a:gd name="T18" fmla="*/ 2 w 49"/>
              <a:gd name="T19" fmla="*/ 18 h 63"/>
              <a:gd name="T20" fmla="*/ 3 w 49"/>
              <a:gd name="T21" fmla="*/ 21 h 63"/>
              <a:gd name="T22" fmla="*/ 4 w 49"/>
              <a:gd name="T23" fmla="*/ 22 h 63"/>
              <a:gd name="T24" fmla="*/ 7 w 49"/>
              <a:gd name="T25" fmla="*/ 27 h 63"/>
              <a:gd name="T26" fmla="*/ 13 w 49"/>
              <a:gd name="T27" fmla="*/ 38 h 63"/>
              <a:gd name="T28" fmla="*/ 19 w 49"/>
              <a:gd name="T29" fmla="*/ 47 h 63"/>
              <a:gd name="T30" fmla="*/ 34 w 49"/>
              <a:gd name="T31" fmla="*/ 60 h 63"/>
              <a:gd name="T32" fmla="*/ 49 w 49"/>
              <a:gd name="T33" fmla="*/ 49 h 63"/>
              <a:gd name="T34" fmla="*/ 42 w 49"/>
              <a:gd name="T35" fmla="*/ 3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63">
                <a:moveTo>
                  <a:pt x="42" y="33"/>
                </a:moveTo>
                <a:cubicBezTo>
                  <a:pt x="40" y="30"/>
                  <a:pt x="38" y="27"/>
                  <a:pt x="35" y="23"/>
                </a:cubicBezTo>
                <a:cubicBezTo>
                  <a:pt x="33" y="20"/>
                  <a:pt x="30" y="16"/>
                  <a:pt x="27" y="12"/>
                </a:cubicBezTo>
                <a:cubicBezTo>
                  <a:pt x="25" y="11"/>
                  <a:pt x="24" y="9"/>
                  <a:pt x="22" y="8"/>
                </a:cubicBezTo>
                <a:cubicBezTo>
                  <a:pt x="22" y="7"/>
                  <a:pt x="22" y="7"/>
                  <a:pt x="21" y="7"/>
                </a:cubicBezTo>
                <a:cubicBezTo>
                  <a:pt x="19" y="5"/>
                  <a:pt x="19" y="5"/>
                  <a:pt x="20" y="5"/>
                </a:cubicBezTo>
                <a:cubicBezTo>
                  <a:pt x="19" y="5"/>
                  <a:pt x="18" y="4"/>
                  <a:pt x="18" y="4"/>
                </a:cubicBezTo>
                <a:cubicBezTo>
                  <a:pt x="14" y="0"/>
                  <a:pt x="8" y="0"/>
                  <a:pt x="4" y="3"/>
                </a:cubicBezTo>
                <a:cubicBezTo>
                  <a:pt x="0" y="6"/>
                  <a:pt x="0" y="11"/>
                  <a:pt x="2" y="16"/>
                </a:cubicBezTo>
                <a:cubicBezTo>
                  <a:pt x="2" y="16"/>
                  <a:pt x="2" y="17"/>
                  <a:pt x="2" y="18"/>
                </a:cubicBezTo>
                <a:cubicBezTo>
                  <a:pt x="2" y="18"/>
                  <a:pt x="3" y="19"/>
                  <a:pt x="3" y="21"/>
                </a:cubicBezTo>
                <a:cubicBezTo>
                  <a:pt x="4" y="21"/>
                  <a:pt x="4" y="21"/>
                  <a:pt x="4" y="22"/>
                </a:cubicBezTo>
                <a:cubicBezTo>
                  <a:pt x="5" y="24"/>
                  <a:pt x="6" y="26"/>
                  <a:pt x="7" y="27"/>
                </a:cubicBezTo>
                <a:cubicBezTo>
                  <a:pt x="9" y="31"/>
                  <a:pt x="11" y="34"/>
                  <a:pt x="13" y="38"/>
                </a:cubicBezTo>
                <a:cubicBezTo>
                  <a:pt x="15" y="41"/>
                  <a:pt x="17" y="44"/>
                  <a:pt x="19" y="47"/>
                </a:cubicBezTo>
                <a:cubicBezTo>
                  <a:pt x="23" y="53"/>
                  <a:pt x="27" y="58"/>
                  <a:pt x="34" y="60"/>
                </a:cubicBezTo>
                <a:cubicBezTo>
                  <a:pt x="41" y="63"/>
                  <a:pt x="48" y="56"/>
                  <a:pt x="49" y="49"/>
                </a:cubicBezTo>
                <a:cubicBezTo>
                  <a:pt x="49" y="43"/>
                  <a:pt x="45" y="38"/>
                  <a:pt x="42" y="33"/>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64" name="Freeform 2719"/>
          <p:cNvSpPr>
            <a:spLocks/>
          </p:cNvSpPr>
          <p:nvPr userDrawn="1"/>
        </p:nvSpPr>
        <p:spPr bwMode="auto">
          <a:xfrm>
            <a:off x="6763927" y="4868370"/>
            <a:ext cx="18379" cy="30631"/>
          </a:xfrm>
          <a:custGeom>
            <a:avLst/>
            <a:gdLst>
              <a:gd name="T0" fmla="*/ 29 w 30"/>
              <a:gd name="T1" fmla="*/ 25 h 52"/>
              <a:gd name="T2" fmla="*/ 28 w 30"/>
              <a:gd name="T3" fmla="*/ 21 h 52"/>
              <a:gd name="T4" fmla="*/ 23 w 30"/>
              <a:gd name="T5" fmla="*/ 10 h 52"/>
              <a:gd name="T6" fmla="*/ 18 w 30"/>
              <a:gd name="T7" fmla="*/ 4 h 52"/>
              <a:gd name="T8" fmla="*/ 15 w 30"/>
              <a:gd name="T9" fmla="*/ 2 h 52"/>
              <a:gd name="T10" fmla="*/ 9 w 30"/>
              <a:gd name="T11" fmla="*/ 1 h 52"/>
              <a:gd name="T12" fmla="*/ 3 w 30"/>
              <a:gd name="T13" fmla="*/ 2 h 52"/>
              <a:gd name="T14" fmla="*/ 1 w 30"/>
              <a:gd name="T15" fmla="*/ 6 h 52"/>
              <a:gd name="T16" fmla="*/ 0 w 30"/>
              <a:gd name="T17" fmla="*/ 7 h 52"/>
              <a:gd name="T18" fmla="*/ 0 w 30"/>
              <a:gd name="T19" fmla="*/ 13 h 52"/>
              <a:gd name="T20" fmla="*/ 1 w 30"/>
              <a:gd name="T21" fmla="*/ 16 h 52"/>
              <a:gd name="T22" fmla="*/ 2 w 30"/>
              <a:gd name="T23" fmla="*/ 21 h 52"/>
              <a:gd name="T24" fmla="*/ 5 w 30"/>
              <a:gd name="T25" fmla="*/ 32 h 52"/>
              <a:gd name="T26" fmla="*/ 5 w 30"/>
              <a:gd name="T27" fmla="*/ 37 h 52"/>
              <a:gd name="T28" fmla="*/ 5 w 30"/>
              <a:gd name="T29" fmla="*/ 34 h 52"/>
              <a:gd name="T30" fmla="*/ 6 w 30"/>
              <a:gd name="T31" fmla="*/ 41 h 52"/>
              <a:gd name="T32" fmla="*/ 11 w 30"/>
              <a:gd name="T33" fmla="*/ 49 h 52"/>
              <a:gd name="T34" fmla="*/ 22 w 30"/>
              <a:gd name="T35" fmla="*/ 50 h 52"/>
              <a:gd name="T36" fmla="*/ 29 w 30"/>
              <a:gd name="T37" fmla="*/ 41 h 52"/>
              <a:gd name="T38" fmla="*/ 30 w 30"/>
              <a:gd name="T39" fmla="*/ 33 h 52"/>
              <a:gd name="T40" fmla="*/ 29 w 30"/>
              <a:gd name="T41" fmla="*/ 2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52">
                <a:moveTo>
                  <a:pt x="29" y="25"/>
                </a:moveTo>
                <a:cubicBezTo>
                  <a:pt x="29" y="24"/>
                  <a:pt x="29" y="22"/>
                  <a:pt x="28" y="21"/>
                </a:cubicBezTo>
                <a:cubicBezTo>
                  <a:pt x="27" y="17"/>
                  <a:pt x="25" y="13"/>
                  <a:pt x="23" y="10"/>
                </a:cubicBezTo>
                <a:cubicBezTo>
                  <a:pt x="21" y="8"/>
                  <a:pt x="20" y="6"/>
                  <a:pt x="18" y="4"/>
                </a:cubicBezTo>
                <a:cubicBezTo>
                  <a:pt x="17" y="3"/>
                  <a:pt x="16" y="2"/>
                  <a:pt x="15" y="2"/>
                </a:cubicBezTo>
                <a:cubicBezTo>
                  <a:pt x="13" y="1"/>
                  <a:pt x="11" y="0"/>
                  <a:pt x="9" y="1"/>
                </a:cubicBezTo>
                <a:cubicBezTo>
                  <a:pt x="7" y="0"/>
                  <a:pt x="5" y="1"/>
                  <a:pt x="3" y="2"/>
                </a:cubicBezTo>
                <a:cubicBezTo>
                  <a:pt x="2" y="3"/>
                  <a:pt x="1" y="5"/>
                  <a:pt x="1" y="6"/>
                </a:cubicBezTo>
                <a:cubicBezTo>
                  <a:pt x="1" y="7"/>
                  <a:pt x="0" y="7"/>
                  <a:pt x="0" y="7"/>
                </a:cubicBezTo>
                <a:cubicBezTo>
                  <a:pt x="0" y="9"/>
                  <a:pt x="0" y="11"/>
                  <a:pt x="0" y="13"/>
                </a:cubicBezTo>
                <a:cubicBezTo>
                  <a:pt x="0" y="14"/>
                  <a:pt x="0" y="15"/>
                  <a:pt x="1" y="16"/>
                </a:cubicBezTo>
                <a:cubicBezTo>
                  <a:pt x="1" y="18"/>
                  <a:pt x="2" y="19"/>
                  <a:pt x="2" y="21"/>
                </a:cubicBezTo>
                <a:cubicBezTo>
                  <a:pt x="3" y="25"/>
                  <a:pt x="4" y="28"/>
                  <a:pt x="5" y="32"/>
                </a:cubicBezTo>
                <a:cubicBezTo>
                  <a:pt x="5" y="34"/>
                  <a:pt x="5" y="35"/>
                  <a:pt x="5" y="37"/>
                </a:cubicBezTo>
                <a:cubicBezTo>
                  <a:pt x="5" y="36"/>
                  <a:pt x="5" y="35"/>
                  <a:pt x="5" y="34"/>
                </a:cubicBezTo>
                <a:cubicBezTo>
                  <a:pt x="5" y="36"/>
                  <a:pt x="5" y="38"/>
                  <a:pt x="6" y="41"/>
                </a:cubicBezTo>
                <a:cubicBezTo>
                  <a:pt x="7" y="44"/>
                  <a:pt x="8" y="47"/>
                  <a:pt x="11" y="49"/>
                </a:cubicBezTo>
                <a:cubicBezTo>
                  <a:pt x="14" y="51"/>
                  <a:pt x="18" y="52"/>
                  <a:pt x="22" y="50"/>
                </a:cubicBezTo>
                <a:cubicBezTo>
                  <a:pt x="26" y="48"/>
                  <a:pt x="28" y="44"/>
                  <a:pt x="29" y="41"/>
                </a:cubicBezTo>
                <a:cubicBezTo>
                  <a:pt x="30" y="38"/>
                  <a:pt x="30" y="35"/>
                  <a:pt x="30" y="33"/>
                </a:cubicBezTo>
                <a:cubicBezTo>
                  <a:pt x="30" y="31"/>
                  <a:pt x="30" y="28"/>
                  <a:pt x="29" y="25"/>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65" name="Freeform 2720"/>
          <p:cNvSpPr>
            <a:spLocks/>
          </p:cNvSpPr>
          <p:nvPr userDrawn="1"/>
        </p:nvSpPr>
        <p:spPr bwMode="auto">
          <a:xfrm>
            <a:off x="6753207" y="4836207"/>
            <a:ext cx="10721" cy="12252"/>
          </a:xfrm>
          <a:custGeom>
            <a:avLst/>
            <a:gdLst>
              <a:gd name="T0" fmla="*/ 18 w 18"/>
              <a:gd name="T1" fmla="*/ 10 h 20"/>
              <a:gd name="T2" fmla="*/ 17 w 18"/>
              <a:gd name="T3" fmla="*/ 7 h 20"/>
              <a:gd name="T4" fmla="*/ 14 w 18"/>
              <a:gd name="T5" fmla="*/ 4 h 20"/>
              <a:gd name="T6" fmla="*/ 11 w 18"/>
              <a:gd name="T7" fmla="*/ 1 h 20"/>
              <a:gd name="T8" fmla="*/ 9 w 18"/>
              <a:gd name="T9" fmla="*/ 0 h 20"/>
              <a:gd name="T10" fmla="*/ 7 w 18"/>
              <a:gd name="T11" fmla="*/ 0 h 20"/>
              <a:gd name="T12" fmla="*/ 7 w 18"/>
              <a:gd name="T13" fmla="*/ 0 h 20"/>
              <a:gd name="T14" fmla="*/ 4 w 18"/>
              <a:gd name="T15" fmla="*/ 0 h 20"/>
              <a:gd name="T16" fmla="*/ 2 w 18"/>
              <a:gd name="T17" fmla="*/ 2 h 20"/>
              <a:gd name="T18" fmla="*/ 1 w 18"/>
              <a:gd name="T19" fmla="*/ 7 h 20"/>
              <a:gd name="T20" fmla="*/ 1 w 18"/>
              <a:gd name="T21" fmla="*/ 7 h 20"/>
              <a:gd name="T22" fmla="*/ 1 w 18"/>
              <a:gd name="T23" fmla="*/ 8 h 20"/>
              <a:gd name="T24" fmla="*/ 2 w 18"/>
              <a:gd name="T25" fmla="*/ 10 h 20"/>
              <a:gd name="T26" fmla="*/ 3 w 18"/>
              <a:gd name="T27" fmla="*/ 12 h 20"/>
              <a:gd name="T28" fmla="*/ 3 w 18"/>
              <a:gd name="T29" fmla="*/ 10 h 20"/>
              <a:gd name="T30" fmla="*/ 5 w 18"/>
              <a:gd name="T31" fmla="*/ 14 h 20"/>
              <a:gd name="T32" fmla="*/ 5 w 18"/>
              <a:gd name="T33" fmla="*/ 15 h 20"/>
              <a:gd name="T34" fmla="*/ 6 w 18"/>
              <a:gd name="T35" fmla="*/ 16 h 20"/>
              <a:gd name="T36" fmla="*/ 9 w 18"/>
              <a:gd name="T37" fmla="*/ 19 h 20"/>
              <a:gd name="T38" fmla="*/ 13 w 18"/>
              <a:gd name="T39" fmla="*/ 20 h 20"/>
              <a:gd name="T40" fmla="*/ 15 w 18"/>
              <a:gd name="T41" fmla="*/ 19 h 20"/>
              <a:gd name="T42" fmla="*/ 17 w 18"/>
              <a:gd name="T43" fmla="*/ 17 h 20"/>
              <a:gd name="T44" fmla="*/ 17 w 18"/>
              <a:gd name="T45" fmla="*/ 17 h 20"/>
              <a:gd name="T46" fmla="*/ 18 w 18"/>
              <a:gd name="T47" fmla="*/ 13 h 20"/>
              <a:gd name="T48" fmla="*/ 18 w 18"/>
              <a:gd name="T49" fmla="*/ 13 h 20"/>
              <a:gd name="T50" fmla="*/ 18 w 18"/>
              <a:gd name="T51"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 h="20">
                <a:moveTo>
                  <a:pt x="18" y="10"/>
                </a:moveTo>
                <a:cubicBezTo>
                  <a:pt x="18" y="9"/>
                  <a:pt x="17" y="8"/>
                  <a:pt x="17" y="7"/>
                </a:cubicBezTo>
                <a:cubicBezTo>
                  <a:pt x="16" y="6"/>
                  <a:pt x="15" y="5"/>
                  <a:pt x="14" y="4"/>
                </a:cubicBezTo>
                <a:cubicBezTo>
                  <a:pt x="13" y="3"/>
                  <a:pt x="12" y="2"/>
                  <a:pt x="11" y="1"/>
                </a:cubicBezTo>
                <a:cubicBezTo>
                  <a:pt x="11" y="1"/>
                  <a:pt x="10" y="0"/>
                  <a:pt x="9" y="0"/>
                </a:cubicBezTo>
                <a:cubicBezTo>
                  <a:pt x="8" y="0"/>
                  <a:pt x="7" y="0"/>
                  <a:pt x="7" y="0"/>
                </a:cubicBezTo>
                <a:cubicBezTo>
                  <a:pt x="7" y="0"/>
                  <a:pt x="7" y="0"/>
                  <a:pt x="7" y="0"/>
                </a:cubicBezTo>
                <a:cubicBezTo>
                  <a:pt x="6" y="0"/>
                  <a:pt x="5" y="0"/>
                  <a:pt x="4" y="0"/>
                </a:cubicBezTo>
                <a:cubicBezTo>
                  <a:pt x="3" y="0"/>
                  <a:pt x="2" y="1"/>
                  <a:pt x="2" y="2"/>
                </a:cubicBezTo>
                <a:cubicBezTo>
                  <a:pt x="1" y="3"/>
                  <a:pt x="0" y="5"/>
                  <a:pt x="1" y="7"/>
                </a:cubicBezTo>
                <a:cubicBezTo>
                  <a:pt x="1" y="7"/>
                  <a:pt x="1" y="7"/>
                  <a:pt x="1" y="7"/>
                </a:cubicBezTo>
                <a:cubicBezTo>
                  <a:pt x="1" y="7"/>
                  <a:pt x="1" y="7"/>
                  <a:pt x="1" y="8"/>
                </a:cubicBezTo>
                <a:cubicBezTo>
                  <a:pt x="2" y="8"/>
                  <a:pt x="2" y="9"/>
                  <a:pt x="2" y="10"/>
                </a:cubicBezTo>
                <a:cubicBezTo>
                  <a:pt x="3" y="10"/>
                  <a:pt x="3" y="11"/>
                  <a:pt x="3" y="12"/>
                </a:cubicBezTo>
                <a:cubicBezTo>
                  <a:pt x="3" y="11"/>
                  <a:pt x="3" y="11"/>
                  <a:pt x="3" y="10"/>
                </a:cubicBezTo>
                <a:cubicBezTo>
                  <a:pt x="3" y="11"/>
                  <a:pt x="4" y="13"/>
                  <a:pt x="5" y="14"/>
                </a:cubicBezTo>
                <a:cubicBezTo>
                  <a:pt x="5" y="14"/>
                  <a:pt x="5" y="15"/>
                  <a:pt x="5" y="15"/>
                </a:cubicBezTo>
                <a:cubicBezTo>
                  <a:pt x="5" y="16"/>
                  <a:pt x="6" y="16"/>
                  <a:pt x="6" y="16"/>
                </a:cubicBezTo>
                <a:cubicBezTo>
                  <a:pt x="7" y="17"/>
                  <a:pt x="8" y="18"/>
                  <a:pt x="9" y="19"/>
                </a:cubicBezTo>
                <a:cubicBezTo>
                  <a:pt x="10" y="20"/>
                  <a:pt x="12" y="20"/>
                  <a:pt x="13" y="20"/>
                </a:cubicBezTo>
                <a:cubicBezTo>
                  <a:pt x="14" y="19"/>
                  <a:pt x="14" y="19"/>
                  <a:pt x="15" y="19"/>
                </a:cubicBezTo>
                <a:cubicBezTo>
                  <a:pt x="16" y="19"/>
                  <a:pt x="17" y="18"/>
                  <a:pt x="17" y="17"/>
                </a:cubicBezTo>
                <a:lnTo>
                  <a:pt x="17" y="17"/>
                </a:lnTo>
                <a:cubicBezTo>
                  <a:pt x="18" y="16"/>
                  <a:pt x="18" y="14"/>
                  <a:pt x="18" y="13"/>
                </a:cubicBezTo>
                <a:cubicBezTo>
                  <a:pt x="18" y="13"/>
                  <a:pt x="18" y="13"/>
                  <a:pt x="18" y="13"/>
                </a:cubicBezTo>
                <a:cubicBezTo>
                  <a:pt x="18" y="12"/>
                  <a:pt x="18" y="11"/>
                  <a:pt x="18"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66" name="Freeform 2721"/>
          <p:cNvSpPr>
            <a:spLocks/>
          </p:cNvSpPr>
          <p:nvPr userDrawn="1"/>
        </p:nvSpPr>
        <p:spPr bwMode="auto">
          <a:xfrm>
            <a:off x="6770054" y="4753504"/>
            <a:ext cx="10721" cy="13784"/>
          </a:xfrm>
          <a:custGeom>
            <a:avLst/>
            <a:gdLst>
              <a:gd name="T0" fmla="*/ 20 w 20"/>
              <a:gd name="T1" fmla="*/ 13 h 24"/>
              <a:gd name="T2" fmla="*/ 20 w 20"/>
              <a:gd name="T3" fmla="*/ 13 h 24"/>
              <a:gd name="T4" fmla="*/ 20 w 20"/>
              <a:gd name="T5" fmla="*/ 12 h 24"/>
              <a:gd name="T6" fmla="*/ 19 w 20"/>
              <a:gd name="T7" fmla="*/ 9 h 24"/>
              <a:gd name="T8" fmla="*/ 19 w 20"/>
              <a:gd name="T9" fmla="*/ 9 h 24"/>
              <a:gd name="T10" fmla="*/ 18 w 20"/>
              <a:gd name="T11" fmla="*/ 7 h 24"/>
              <a:gd name="T12" fmla="*/ 16 w 20"/>
              <a:gd name="T13" fmla="*/ 4 h 24"/>
              <a:gd name="T14" fmla="*/ 13 w 20"/>
              <a:gd name="T15" fmla="*/ 2 h 24"/>
              <a:gd name="T16" fmla="*/ 15 w 20"/>
              <a:gd name="T17" fmla="*/ 3 h 24"/>
              <a:gd name="T18" fmla="*/ 13 w 20"/>
              <a:gd name="T19" fmla="*/ 2 h 24"/>
              <a:gd name="T20" fmla="*/ 10 w 20"/>
              <a:gd name="T21" fmla="*/ 0 h 24"/>
              <a:gd name="T22" fmla="*/ 5 w 20"/>
              <a:gd name="T23" fmla="*/ 1 h 24"/>
              <a:gd name="T24" fmla="*/ 2 w 20"/>
              <a:gd name="T25" fmla="*/ 3 h 24"/>
              <a:gd name="T26" fmla="*/ 0 w 20"/>
              <a:gd name="T27" fmla="*/ 7 h 24"/>
              <a:gd name="T28" fmla="*/ 0 w 20"/>
              <a:gd name="T29" fmla="*/ 9 h 24"/>
              <a:gd name="T30" fmla="*/ 0 w 20"/>
              <a:gd name="T31" fmla="*/ 10 h 24"/>
              <a:gd name="T32" fmla="*/ 1 w 20"/>
              <a:gd name="T33" fmla="*/ 12 h 24"/>
              <a:gd name="T34" fmla="*/ 1 w 20"/>
              <a:gd name="T35" fmla="*/ 13 h 24"/>
              <a:gd name="T36" fmla="*/ 2 w 20"/>
              <a:gd name="T37" fmla="*/ 15 h 24"/>
              <a:gd name="T38" fmla="*/ 3 w 20"/>
              <a:gd name="T39" fmla="*/ 18 h 24"/>
              <a:gd name="T40" fmla="*/ 4 w 20"/>
              <a:gd name="T41" fmla="*/ 19 h 24"/>
              <a:gd name="T42" fmla="*/ 5 w 20"/>
              <a:gd name="T43" fmla="*/ 21 h 24"/>
              <a:gd name="T44" fmla="*/ 5 w 20"/>
              <a:gd name="T45" fmla="*/ 20 h 24"/>
              <a:gd name="T46" fmla="*/ 8 w 20"/>
              <a:gd name="T47" fmla="*/ 23 h 24"/>
              <a:gd name="T48" fmla="*/ 12 w 20"/>
              <a:gd name="T49" fmla="*/ 24 h 24"/>
              <a:gd name="T50" fmla="*/ 15 w 20"/>
              <a:gd name="T51" fmla="*/ 23 h 24"/>
              <a:gd name="T52" fmla="*/ 18 w 20"/>
              <a:gd name="T53" fmla="*/ 22 h 24"/>
              <a:gd name="T54" fmla="*/ 20 w 20"/>
              <a:gd name="T55" fmla="*/ 18 h 24"/>
              <a:gd name="T56" fmla="*/ 20 w 20"/>
              <a:gd name="T57"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 h="24">
                <a:moveTo>
                  <a:pt x="20" y="13"/>
                </a:moveTo>
                <a:cubicBezTo>
                  <a:pt x="20" y="13"/>
                  <a:pt x="20" y="13"/>
                  <a:pt x="20" y="13"/>
                </a:cubicBezTo>
                <a:cubicBezTo>
                  <a:pt x="20" y="13"/>
                  <a:pt x="20" y="12"/>
                  <a:pt x="20" y="12"/>
                </a:cubicBezTo>
                <a:cubicBezTo>
                  <a:pt x="20" y="11"/>
                  <a:pt x="19" y="10"/>
                  <a:pt x="19" y="9"/>
                </a:cubicBezTo>
                <a:cubicBezTo>
                  <a:pt x="19" y="9"/>
                  <a:pt x="19" y="9"/>
                  <a:pt x="19" y="9"/>
                </a:cubicBezTo>
                <a:cubicBezTo>
                  <a:pt x="18" y="8"/>
                  <a:pt x="18" y="8"/>
                  <a:pt x="18" y="7"/>
                </a:cubicBezTo>
                <a:cubicBezTo>
                  <a:pt x="17" y="6"/>
                  <a:pt x="16" y="5"/>
                  <a:pt x="16" y="4"/>
                </a:cubicBezTo>
                <a:cubicBezTo>
                  <a:pt x="15" y="3"/>
                  <a:pt x="14" y="3"/>
                  <a:pt x="13" y="2"/>
                </a:cubicBezTo>
                <a:lnTo>
                  <a:pt x="15" y="3"/>
                </a:lnTo>
                <a:cubicBezTo>
                  <a:pt x="14" y="3"/>
                  <a:pt x="14" y="2"/>
                  <a:pt x="13" y="2"/>
                </a:cubicBezTo>
                <a:cubicBezTo>
                  <a:pt x="12" y="1"/>
                  <a:pt x="11" y="0"/>
                  <a:pt x="10" y="0"/>
                </a:cubicBezTo>
                <a:cubicBezTo>
                  <a:pt x="8" y="0"/>
                  <a:pt x="6" y="0"/>
                  <a:pt x="5" y="1"/>
                </a:cubicBezTo>
                <a:cubicBezTo>
                  <a:pt x="4" y="1"/>
                  <a:pt x="3" y="2"/>
                  <a:pt x="2" y="3"/>
                </a:cubicBezTo>
                <a:cubicBezTo>
                  <a:pt x="1" y="4"/>
                  <a:pt x="0" y="6"/>
                  <a:pt x="0" y="7"/>
                </a:cubicBezTo>
                <a:cubicBezTo>
                  <a:pt x="0" y="8"/>
                  <a:pt x="0" y="9"/>
                  <a:pt x="0" y="9"/>
                </a:cubicBezTo>
                <a:cubicBezTo>
                  <a:pt x="0" y="10"/>
                  <a:pt x="0" y="10"/>
                  <a:pt x="0" y="10"/>
                </a:cubicBezTo>
                <a:cubicBezTo>
                  <a:pt x="0" y="10"/>
                  <a:pt x="0" y="11"/>
                  <a:pt x="1" y="12"/>
                </a:cubicBezTo>
                <a:cubicBezTo>
                  <a:pt x="1" y="12"/>
                  <a:pt x="1" y="13"/>
                  <a:pt x="1" y="13"/>
                </a:cubicBezTo>
                <a:cubicBezTo>
                  <a:pt x="1" y="14"/>
                  <a:pt x="1" y="14"/>
                  <a:pt x="2" y="15"/>
                </a:cubicBezTo>
                <a:cubicBezTo>
                  <a:pt x="2" y="16"/>
                  <a:pt x="2" y="17"/>
                  <a:pt x="3" y="18"/>
                </a:cubicBezTo>
                <a:cubicBezTo>
                  <a:pt x="3" y="18"/>
                  <a:pt x="3" y="19"/>
                  <a:pt x="4" y="19"/>
                </a:cubicBezTo>
                <a:cubicBezTo>
                  <a:pt x="4" y="20"/>
                  <a:pt x="5" y="20"/>
                  <a:pt x="5" y="21"/>
                </a:cubicBezTo>
                <a:cubicBezTo>
                  <a:pt x="5" y="20"/>
                  <a:pt x="5" y="20"/>
                  <a:pt x="5" y="20"/>
                </a:cubicBezTo>
                <a:cubicBezTo>
                  <a:pt x="6" y="21"/>
                  <a:pt x="7" y="22"/>
                  <a:pt x="8" y="23"/>
                </a:cubicBezTo>
                <a:cubicBezTo>
                  <a:pt x="9" y="24"/>
                  <a:pt x="11" y="24"/>
                  <a:pt x="12" y="24"/>
                </a:cubicBezTo>
                <a:cubicBezTo>
                  <a:pt x="13" y="24"/>
                  <a:pt x="14" y="24"/>
                  <a:pt x="15" y="23"/>
                </a:cubicBezTo>
                <a:cubicBezTo>
                  <a:pt x="16" y="23"/>
                  <a:pt x="17" y="22"/>
                  <a:pt x="18" y="22"/>
                </a:cubicBezTo>
                <a:cubicBezTo>
                  <a:pt x="19" y="21"/>
                  <a:pt x="19" y="19"/>
                  <a:pt x="20" y="18"/>
                </a:cubicBezTo>
                <a:cubicBezTo>
                  <a:pt x="20" y="16"/>
                  <a:pt x="20" y="15"/>
                  <a:pt x="20"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67" name="Freeform 2722"/>
          <p:cNvSpPr>
            <a:spLocks/>
          </p:cNvSpPr>
          <p:nvPr userDrawn="1"/>
        </p:nvSpPr>
        <p:spPr bwMode="auto">
          <a:xfrm>
            <a:off x="6825190" y="4856118"/>
            <a:ext cx="12252" cy="15316"/>
          </a:xfrm>
          <a:custGeom>
            <a:avLst/>
            <a:gdLst>
              <a:gd name="T0" fmla="*/ 20 w 21"/>
              <a:gd name="T1" fmla="*/ 19 h 26"/>
              <a:gd name="T2" fmla="*/ 20 w 21"/>
              <a:gd name="T3" fmla="*/ 21 h 26"/>
              <a:gd name="T4" fmla="*/ 19 w 21"/>
              <a:gd name="T5" fmla="*/ 11 h 26"/>
              <a:gd name="T6" fmla="*/ 17 w 21"/>
              <a:gd name="T7" fmla="*/ 9 h 26"/>
              <a:gd name="T8" fmla="*/ 15 w 21"/>
              <a:gd name="T9" fmla="*/ 6 h 26"/>
              <a:gd name="T10" fmla="*/ 16 w 21"/>
              <a:gd name="T11" fmla="*/ 7 h 26"/>
              <a:gd name="T12" fmla="*/ 15 w 21"/>
              <a:gd name="T13" fmla="*/ 6 h 26"/>
              <a:gd name="T14" fmla="*/ 14 w 21"/>
              <a:gd name="T15" fmla="*/ 4 h 26"/>
              <a:gd name="T16" fmla="*/ 11 w 21"/>
              <a:gd name="T17" fmla="*/ 2 h 26"/>
              <a:gd name="T18" fmla="*/ 13 w 21"/>
              <a:gd name="T19" fmla="*/ 3 h 26"/>
              <a:gd name="T20" fmla="*/ 12 w 21"/>
              <a:gd name="T21" fmla="*/ 2 h 26"/>
              <a:gd name="T22" fmla="*/ 8 w 21"/>
              <a:gd name="T23" fmla="*/ 0 h 26"/>
              <a:gd name="T24" fmla="*/ 7 w 21"/>
              <a:gd name="T25" fmla="*/ 0 h 26"/>
              <a:gd name="T26" fmla="*/ 5 w 21"/>
              <a:gd name="T27" fmla="*/ 0 h 26"/>
              <a:gd name="T28" fmla="*/ 4 w 21"/>
              <a:gd name="T29" fmla="*/ 1 h 26"/>
              <a:gd name="T30" fmla="*/ 4 w 21"/>
              <a:gd name="T31" fmla="*/ 1 h 26"/>
              <a:gd name="T32" fmla="*/ 4 w 21"/>
              <a:gd name="T33" fmla="*/ 1 h 26"/>
              <a:gd name="T34" fmla="*/ 3 w 21"/>
              <a:gd name="T35" fmla="*/ 2 h 26"/>
              <a:gd name="T36" fmla="*/ 1 w 21"/>
              <a:gd name="T37" fmla="*/ 6 h 26"/>
              <a:gd name="T38" fmla="*/ 0 w 21"/>
              <a:gd name="T39" fmla="*/ 9 h 26"/>
              <a:gd name="T40" fmla="*/ 0 w 21"/>
              <a:gd name="T41" fmla="*/ 13 h 26"/>
              <a:gd name="T42" fmla="*/ 1 w 21"/>
              <a:gd name="T43" fmla="*/ 15 h 26"/>
              <a:gd name="T44" fmla="*/ 4 w 21"/>
              <a:gd name="T45" fmla="*/ 21 h 26"/>
              <a:gd name="T46" fmla="*/ 12 w 21"/>
              <a:gd name="T47" fmla="*/ 26 h 26"/>
              <a:gd name="T48" fmla="*/ 12 w 21"/>
              <a:gd name="T49" fmla="*/ 26 h 26"/>
              <a:gd name="T50" fmla="*/ 13 w 21"/>
              <a:gd name="T51" fmla="*/ 26 h 26"/>
              <a:gd name="T52" fmla="*/ 13 w 21"/>
              <a:gd name="T53" fmla="*/ 26 h 26"/>
              <a:gd name="T54" fmla="*/ 13 w 21"/>
              <a:gd name="T55" fmla="*/ 26 h 26"/>
              <a:gd name="T56" fmla="*/ 18 w 21"/>
              <a:gd name="T57" fmla="*/ 25 h 26"/>
              <a:gd name="T58" fmla="*/ 21 w 21"/>
              <a:gd name="T59" fmla="*/ 20 h 26"/>
              <a:gd name="T60" fmla="*/ 20 w 21"/>
              <a:gd name="T61" fmla="*/ 1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 h="26">
                <a:moveTo>
                  <a:pt x="20" y="19"/>
                </a:moveTo>
                <a:cubicBezTo>
                  <a:pt x="20" y="20"/>
                  <a:pt x="20" y="20"/>
                  <a:pt x="20" y="21"/>
                </a:cubicBezTo>
                <a:cubicBezTo>
                  <a:pt x="21" y="18"/>
                  <a:pt x="21" y="14"/>
                  <a:pt x="19" y="11"/>
                </a:cubicBezTo>
                <a:cubicBezTo>
                  <a:pt x="18" y="11"/>
                  <a:pt x="18" y="10"/>
                  <a:pt x="17" y="9"/>
                </a:cubicBezTo>
                <a:cubicBezTo>
                  <a:pt x="17" y="8"/>
                  <a:pt x="16" y="7"/>
                  <a:pt x="15" y="6"/>
                </a:cubicBezTo>
                <a:cubicBezTo>
                  <a:pt x="15" y="6"/>
                  <a:pt x="16" y="7"/>
                  <a:pt x="16" y="7"/>
                </a:cubicBezTo>
                <a:cubicBezTo>
                  <a:pt x="16" y="7"/>
                  <a:pt x="15" y="6"/>
                  <a:pt x="15" y="6"/>
                </a:cubicBezTo>
                <a:cubicBezTo>
                  <a:pt x="15" y="5"/>
                  <a:pt x="14" y="5"/>
                  <a:pt x="14" y="4"/>
                </a:cubicBezTo>
                <a:cubicBezTo>
                  <a:pt x="13" y="3"/>
                  <a:pt x="12" y="3"/>
                  <a:pt x="11" y="2"/>
                </a:cubicBezTo>
                <a:cubicBezTo>
                  <a:pt x="12" y="2"/>
                  <a:pt x="12" y="3"/>
                  <a:pt x="13" y="3"/>
                </a:cubicBezTo>
                <a:cubicBezTo>
                  <a:pt x="12" y="3"/>
                  <a:pt x="12" y="3"/>
                  <a:pt x="12" y="2"/>
                </a:cubicBezTo>
                <a:cubicBezTo>
                  <a:pt x="11" y="1"/>
                  <a:pt x="10" y="1"/>
                  <a:pt x="8" y="0"/>
                </a:cubicBezTo>
                <a:cubicBezTo>
                  <a:pt x="8" y="0"/>
                  <a:pt x="7" y="0"/>
                  <a:pt x="7" y="0"/>
                </a:cubicBezTo>
                <a:cubicBezTo>
                  <a:pt x="6" y="0"/>
                  <a:pt x="5" y="0"/>
                  <a:pt x="5" y="0"/>
                </a:cubicBezTo>
                <a:cubicBezTo>
                  <a:pt x="4" y="1"/>
                  <a:pt x="4" y="1"/>
                  <a:pt x="4" y="1"/>
                </a:cubicBezTo>
                <a:lnTo>
                  <a:pt x="4" y="1"/>
                </a:lnTo>
                <a:cubicBezTo>
                  <a:pt x="4" y="1"/>
                  <a:pt x="4" y="1"/>
                  <a:pt x="4" y="1"/>
                </a:cubicBezTo>
                <a:cubicBezTo>
                  <a:pt x="3" y="1"/>
                  <a:pt x="3" y="1"/>
                  <a:pt x="3" y="2"/>
                </a:cubicBezTo>
                <a:cubicBezTo>
                  <a:pt x="2" y="3"/>
                  <a:pt x="1" y="4"/>
                  <a:pt x="1" y="6"/>
                </a:cubicBezTo>
                <a:cubicBezTo>
                  <a:pt x="0" y="7"/>
                  <a:pt x="0" y="8"/>
                  <a:pt x="0" y="9"/>
                </a:cubicBezTo>
                <a:cubicBezTo>
                  <a:pt x="0" y="10"/>
                  <a:pt x="0" y="12"/>
                  <a:pt x="0" y="13"/>
                </a:cubicBezTo>
                <a:cubicBezTo>
                  <a:pt x="1" y="14"/>
                  <a:pt x="1" y="15"/>
                  <a:pt x="1" y="15"/>
                </a:cubicBezTo>
                <a:cubicBezTo>
                  <a:pt x="1" y="17"/>
                  <a:pt x="3" y="19"/>
                  <a:pt x="4" y="21"/>
                </a:cubicBezTo>
                <a:cubicBezTo>
                  <a:pt x="6" y="24"/>
                  <a:pt x="9" y="26"/>
                  <a:pt x="12" y="26"/>
                </a:cubicBezTo>
                <a:cubicBezTo>
                  <a:pt x="12" y="26"/>
                  <a:pt x="12" y="26"/>
                  <a:pt x="12" y="26"/>
                </a:cubicBezTo>
                <a:cubicBezTo>
                  <a:pt x="12" y="26"/>
                  <a:pt x="13" y="26"/>
                  <a:pt x="13" y="26"/>
                </a:cubicBezTo>
                <a:cubicBezTo>
                  <a:pt x="13" y="26"/>
                  <a:pt x="13" y="26"/>
                  <a:pt x="13" y="26"/>
                </a:cubicBezTo>
                <a:cubicBezTo>
                  <a:pt x="13" y="26"/>
                  <a:pt x="13" y="26"/>
                  <a:pt x="13" y="26"/>
                </a:cubicBezTo>
                <a:cubicBezTo>
                  <a:pt x="15" y="26"/>
                  <a:pt x="16" y="26"/>
                  <a:pt x="18" y="25"/>
                </a:cubicBezTo>
                <a:cubicBezTo>
                  <a:pt x="19" y="24"/>
                  <a:pt x="21" y="22"/>
                  <a:pt x="21" y="20"/>
                </a:cubicBezTo>
                <a:cubicBezTo>
                  <a:pt x="21" y="20"/>
                  <a:pt x="20" y="19"/>
                  <a:pt x="20"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68" name="Freeform 2723"/>
          <p:cNvSpPr>
            <a:spLocks/>
          </p:cNvSpPr>
          <p:nvPr userDrawn="1"/>
        </p:nvSpPr>
        <p:spPr bwMode="auto">
          <a:xfrm>
            <a:off x="6881857" y="4782604"/>
            <a:ext cx="12252" cy="15316"/>
          </a:xfrm>
          <a:custGeom>
            <a:avLst/>
            <a:gdLst>
              <a:gd name="T0" fmla="*/ 20 w 20"/>
              <a:gd name="T1" fmla="*/ 20 h 26"/>
              <a:gd name="T2" fmla="*/ 20 w 20"/>
              <a:gd name="T3" fmla="*/ 17 h 26"/>
              <a:gd name="T4" fmla="*/ 20 w 20"/>
              <a:gd name="T5" fmla="*/ 13 h 26"/>
              <a:gd name="T6" fmla="*/ 19 w 20"/>
              <a:gd name="T7" fmla="*/ 10 h 26"/>
              <a:gd name="T8" fmla="*/ 18 w 20"/>
              <a:gd name="T9" fmla="*/ 7 h 26"/>
              <a:gd name="T10" fmla="*/ 16 w 20"/>
              <a:gd name="T11" fmla="*/ 5 h 26"/>
              <a:gd name="T12" fmla="*/ 15 w 20"/>
              <a:gd name="T13" fmla="*/ 4 h 26"/>
              <a:gd name="T14" fmla="*/ 13 w 20"/>
              <a:gd name="T15" fmla="*/ 2 h 26"/>
              <a:gd name="T16" fmla="*/ 10 w 20"/>
              <a:gd name="T17" fmla="*/ 0 h 26"/>
              <a:gd name="T18" fmla="*/ 6 w 20"/>
              <a:gd name="T19" fmla="*/ 0 h 26"/>
              <a:gd name="T20" fmla="*/ 1 w 20"/>
              <a:gd name="T21" fmla="*/ 5 h 26"/>
              <a:gd name="T22" fmla="*/ 0 w 20"/>
              <a:gd name="T23" fmla="*/ 10 h 26"/>
              <a:gd name="T24" fmla="*/ 1 w 20"/>
              <a:gd name="T25" fmla="*/ 15 h 26"/>
              <a:gd name="T26" fmla="*/ 2 w 20"/>
              <a:gd name="T27" fmla="*/ 18 h 26"/>
              <a:gd name="T28" fmla="*/ 4 w 20"/>
              <a:gd name="T29" fmla="*/ 21 h 26"/>
              <a:gd name="T30" fmla="*/ 5 w 20"/>
              <a:gd name="T31" fmla="*/ 23 h 26"/>
              <a:gd name="T32" fmla="*/ 9 w 20"/>
              <a:gd name="T33" fmla="*/ 25 h 26"/>
              <a:gd name="T34" fmla="*/ 10 w 20"/>
              <a:gd name="T35" fmla="*/ 26 h 26"/>
              <a:gd name="T36" fmla="*/ 14 w 20"/>
              <a:gd name="T37" fmla="*/ 26 h 26"/>
              <a:gd name="T38" fmla="*/ 20 w 20"/>
              <a:gd name="T39" fmla="*/ 20 h 26"/>
              <a:gd name="T40" fmla="*/ 20 w 20"/>
              <a:gd name="T41" fmla="*/ 20 h 26"/>
              <a:gd name="T42" fmla="*/ 20 w 20"/>
              <a:gd name="T43" fmla="*/ 20 h 26"/>
              <a:gd name="T44" fmla="*/ 20 w 20"/>
              <a:gd name="T45" fmla="*/ 20 h 26"/>
              <a:gd name="T46" fmla="*/ 20 w 20"/>
              <a:gd name="T47"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 h="26">
                <a:moveTo>
                  <a:pt x="20" y="20"/>
                </a:moveTo>
                <a:cubicBezTo>
                  <a:pt x="20" y="19"/>
                  <a:pt x="20" y="18"/>
                  <a:pt x="20" y="17"/>
                </a:cubicBezTo>
                <a:cubicBezTo>
                  <a:pt x="20" y="15"/>
                  <a:pt x="20" y="14"/>
                  <a:pt x="20" y="13"/>
                </a:cubicBezTo>
                <a:cubicBezTo>
                  <a:pt x="20" y="12"/>
                  <a:pt x="19" y="11"/>
                  <a:pt x="19" y="10"/>
                </a:cubicBezTo>
                <a:cubicBezTo>
                  <a:pt x="18" y="9"/>
                  <a:pt x="18" y="8"/>
                  <a:pt x="18" y="7"/>
                </a:cubicBezTo>
                <a:cubicBezTo>
                  <a:pt x="17" y="7"/>
                  <a:pt x="16" y="6"/>
                  <a:pt x="16" y="5"/>
                </a:cubicBezTo>
                <a:cubicBezTo>
                  <a:pt x="16" y="5"/>
                  <a:pt x="15" y="4"/>
                  <a:pt x="15" y="4"/>
                </a:cubicBezTo>
                <a:cubicBezTo>
                  <a:pt x="14" y="3"/>
                  <a:pt x="13" y="2"/>
                  <a:pt x="13" y="2"/>
                </a:cubicBezTo>
                <a:cubicBezTo>
                  <a:pt x="12" y="1"/>
                  <a:pt x="11" y="0"/>
                  <a:pt x="10" y="0"/>
                </a:cubicBezTo>
                <a:cubicBezTo>
                  <a:pt x="8" y="0"/>
                  <a:pt x="7" y="0"/>
                  <a:pt x="6" y="0"/>
                </a:cubicBezTo>
                <a:cubicBezTo>
                  <a:pt x="4" y="1"/>
                  <a:pt x="1" y="3"/>
                  <a:pt x="1" y="5"/>
                </a:cubicBezTo>
                <a:cubicBezTo>
                  <a:pt x="1" y="6"/>
                  <a:pt x="0" y="8"/>
                  <a:pt x="0" y="10"/>
                </a:cubicBezTo>
                <a:cubicBezTo>
                  <a:pt x="0" y="11"/>
                  <a:pt x="0" y="13"/>
                  <a:pt x="1" y="15"/>
                </a:cubicBezTo>
                <a:cubicBezTo>
                  <a:pt x="1" y="16"/>
                  <a:pt x="2" y="17"/>
                  <a:pt x="2" y="18"/>
                </a:cubicBezTo>
                <a:cubicBezTo>
                  <a:pt x="2" y="19"/>
                  <a:pt x="3" y="20"/>
                  <a:pt x="4" y="21"/>
                </a:cubicBezTo>
                <a:cubicBezTo>
                  <a:pt x="4" y="22"/>
                  <a:pt x="5" y="23"/>
                  <a:pt x="5" y="23"/>
                </a:cubicBezTo>
                <a:cubicBezTo>
                  <a:pt x="6" y="24"/>
                  <a:pt x="8" y="25"/>
                  <a:pt x="9" y="25"/>
                </a:cubicBezTo>
                <a:cubicBezTo>
                  <a:pt x="9" y="25"/>
                  <a:pt x="10" y="26"/>
                  <a:pt x="10" y="26"/>
                </a:cubicBezTo>
                <a:cubicBezTo>
                  <a:pt x="11" y="26"/>
                  <a:pt x="13" y="26"/>
                  <a:pt x="14" y="26"/>
                </a:cubicBezTo>
                <a:cubicBezTo>
                  <a:pt x="16" y="25"/>
                  <a:pt x="19" y="23"/>
                  <a:pt x="20" y="20"/>
                </a:cubicBezTo>
                <a:cubicBezTo>
                  <a:pt x="20" y="20"/>
                  <a:pt x="20" y="20"/>
                  <a:pt x="20" y="20"/>
                </a:cubicBezTo>
                <a:cubicBezTo>
                  <a:pt x="20" y="20"/>
                  <a:pt x="20" y="20"/>
                  <a:pt x="20" y="20"/>
                </a:cubicBezTo>
                <a:cubicBezTo>
                  <a:pt x="20" y="20"/>
                  <a:pt x="20" y="20"/>
                  <a:pt x="20" y="20"/>
                </a:cubicBezTo>
                <a:cubicBezTo>
                  <a:pt x="20" y="20"/>
                  <a:pt x="20" y="20"/>
                  <a:pt x="20"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69" name="Freeform 2724"/>
          <p:cNvSpPr>
            <a:spLocks/>
          </p:cNvSpPr>
          <p:nvPr userDrawn="1"/>
        </p:nvSpPr>
        <p:spPr bwMode="auto">
          <a:xfrm>
            <a:off x="6880325" y="4706026"/>
            <a:ext cx="0" cy="0"/>
          </a:xfrm>
          <a:custGeom>
            <a:avLst/>
            <a:gdLst>
              <a:gd name="T0" fmla="*/ 0 w 1"/>
              <a:gd name="T1" fmla="*/ 0 h 1"/>
              <a:gd name="T2" fmla="*/ 1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1" y="1"/>
                  <a:pt x="1" y="1"/>
                </a:cubicBezTo>
                <a:lnTo>
                  <a:pt x="1" y="1"/>
                </a:lnTo>
                <a:cubicBezTo>
                  <a:pt x="1" y="1"/>
                  <a:pt x="0" y="0"/>
                  <a:pt x="0" y="0"/>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70" name="Freeform 2725"/>
          <p:cNvSpPr>
            <a:spLocks/>
          </p:cNvSpPr>
          <p:nvPr userDrawn="1"/>
        </p:nvSpPr>
        <p:spPr bwMode="auto">
          <a:xfrm>
            <a:off x="6871137" y="4699900"/>
            <a:ext cx="10721" cy="13784"/>
          </a:xfrm>
          <a:custGeom>
            <a:avLst/>
            <a:gdLst>
              <a:gd name="T0" fmla="*/ 15 w 18"/>
              <a:gd name="T1" fmla="*/ 11 h 24"/>
              <a:gd name="T2" fmla="*/ 12 w 18"/>
              <a:gd name="T3" fmla="*/ 8 h 24"/>
              <a:gd name="T4" fmla="*/ 11 w 18"/>
              <a:gd name="T5" fmla="*/ 6 h 24"/>
              <a:gd name="T6" fmla="*/ 12 w 18"/>
              <a:gd name="T7" fmla="*/ 7 h 24"/>
              <a:gd name="T8" fmla="*/ 9 w 18"/>
              <a:gd name="T9" fmla="*/ 5 h 24"/>
              <a:gd name="T10" fmla="*/ 9 w 18"/>
              <a:gd name="T11" fmla="*/ 5 h 24"/>
              <a:gd name="T12" fmla="*/ 8 w 18"/>
              <a:gd name="T13" fmla="*/ 4 h 24"/>
              <a:gd name="T14" fmla="*/ 6 w 18"/>
              <a:gd name="T15" fmla="*/ 3 h 24"/>
              <a:gd name="T16" fmla="*/ 6 w 18"/>
              <a:gd name="T17" fmla="*/ 3 h 24"/>
              <a:gd name="T18" fmla="*/ 5 w 18"/>
              <a:gd name="T19" fmla="*/ 2 h 24"/>
              <a:gd name="T20" fmla="*/ 3 w 18"/>
              <a:gd name="T21" fmla="*/ 2 h 24"/>
              <a:gd name="T22" fmla="*/ 3 w 18"/>
              <a:gd name="T23" fmla="*/ 3 h 24"/>
              <a:gd name="T24" fmla="*/ 2 w 18"/>
              <a:gd name="T25" fmla="*/ 4 h 24"/>
              <a:gd name="T26" fmla="*/ 1 w 18"/>
              <a:gd name="T27" fmla="*/ 5 h 24"/>
              <a:gd name="T28" fmla="*/ 1 w 18"/>
              <a:gd name="T29" fmla="*/ 6 h 24"/>
              <a:gd name="T30" fmla="*/ 0 w 18"/>
              <a:gd name="T31" fmla="*/ 9 h 24"/>
              <a:gd name="T32" fmla="*/ 0 w 18"/>
              <a:gd name="T33" fmla="*/ 12 h 24"/>
              <a:gd name="T34" fmla="*/ 1 w 18"/>
              <a:gd name="T35" fmla="*/ 14 h 24"/>
              <a:gd name="T36" fmla="*/ 3 w 18"/>
              <a:gd name="T37" fmla="*/ 18 h 24"/>
              <a:gd name="T38" fmla="*/ 5 w 18"/>
              <a:gd name="T39" fmla="*/ 21 h 24"/>
              <a:gd name="T40" fmla="*/ 7 w 18"/>
              <a:gd name="T41" fmla="*/ 23 h 24"/>
              <a:gd name="T42" fmla="*/ 14 w 18"/>
              <a:gd name="T43" fmla="*/ 24 h 24"/>
              <a:gd name="T44" fmla="*/ 18 w 18"/>
              <a:gd name="T45" fmla="*/ 19 h 24"/>
              <a:gd name="T46" fmla="*/ 15 w 18"/>
              <a:gd name="T47"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 h="24">
                <a:moveTo>
                  <a:pt x="15" y="11"/>
                </a:moveTo>
                <a:cubicBezTo>
                  <a:pt x="14" y="10"/>
                  <a:pt x="13" y="9"/>
                  <a:pt x="12" y="8"/>
                </a:cubicBezTo>
                <a:cubicBezTo>
                  <a:pt x="12" y="7"/>
                  <a:pt x="11" y="7"/>
                  <a:pt x="11" y="6"/>
                </a:cubicBezTo>
                <a:lnTo>
                  <a:pt x="12" y="7"/>
                </a:lnTo>
                <a:cubicBezTo>
                  <a:pt x="11" y="7"/>
                  <a:pt x="11" y="6"/>
                  <a:pt x="9" y="5"/>
                </a:cubicBezTo>
                <a:cubicBezTo>
                  <a:pt x="9" y="5"/>
                  <a:pt x="9" y="5"/>
                  <a:pt x="9" y="5"/>
                </a:cubicBezTo>
                <a:cubicBezTo>
                  <a:pt x="9" y="5"/>
                  <a:pt x="9" y="4"/>
                  <a:pt x="8" y="4"/>
                </a:cubicBezTo>
                <a:cubicBezTo>
                  <a:pt x="8" y="4"/>
                  <a:pt x="7" y="3"/>
                  <a:pt x="6" y="3"/>
                </a:cubicBezTo>
                <a:cubicBezTo>
                  <a:pt x="6" y="3"/>
                  <a:pt x="6" y="3"/>
                  <a:pt x="6" y="3"/>
                </a:cubicBezTo>
                <a:cubicBezTo>
                  <a:pt x="6" y="2"/>
                  <a:pt x="5" y="2"/>
                  <a:pt x="5" y="2"/>
                </a:cubicBezTo>
                <a:cubicBezTo>
                  <a:pt x="5" y="0"/>
                  <a:pt x="3" y="1"/>
                  <a:pt x="3" y="2"/>
                </a:cubicBezTo>
                <a:cubicBezTo>
                  <a:pt x="3" y="3"/>
                  <a:pt x="3" y="3"/>
                  <a:pt x="3" y="3"/>
                </a:cubicBezTo>
                <a:cubicBezTo>
                  <a:pt x="3" y="3"/>
                  <a:pt x="2" y="4"/>
                  <a:pt x="2" y="4"/>
                </a:cubicBezTo>
                <a:cubicBezTo>
                  <a:pt x="2" y="4"/>
                  <a:pt x="2" y="4"/>
                  <a:pt x="1" y="5"/>
                </a:cubicBezTo>
                <a:cubicBezTo>
                  <a:pt x="1" y="5"/>
                  <a:pt x="1" y="6"/>
                  <a:pt x="1" y="6"/>
                </a:cubicBezTo>
                <a:cubicBezTo>
                  <a:pt x="0" y="7"/>
                  <a:pt x="0" y="8"/>
                  <a:pt x="0" y="9"/>
                </a:cubicBezTo>
                <a:cubicBezTo>
                  <a:pt x="0" y="10"/>
                  <a:pt x="0" y="11"/>
                  <a:pt x="0" y="12"/>
                </a:cubicBezTo>
                <a:cubicBezTo>
                  <a:pt x="1" y="13"/>
                  <a:pt x="1" y="13"/>
                  <a:pt x="1" y="14"/>
                </a:cubicBezTo>
                <a:cubicBezTo>
                  <a:pt x="1" y="15"/>
                  <a:pt x="2" y="17"/>
                  <a:pt x="3" y="18"/>
                </a:cubicBezTo>
                <a:cubicBezTo>
                  <a:pt x="4" y="19"/>
                  <a:pt x="4" y="20"/>
                  <a:pt x="5" y="21"/>
                </a:cubicBezTo>
                <a:cubicBezTo>
                  <a:pt x="6" y="21"/>
                  <a:pt x="7" y="22"/>
                  <a:pt x="7" y="23"/>
                </a:cubicBezTo>
                <a:cubicBezTo>
                  <a:pt x="9" y="24"/>
                  <a:pt x="12" y="24"/>
                  <a:pt x="14" y="24"/>
                </a:cubicBezTo>
                <a:cubicBezTo>
                  <a:pt x="17" y="23"/>
                  <a:pt x="18" y="21"/>
                  <a:pt x="18" y="19"/>
                </a:cubicBezTo>
                <a:cubicBezTo>
                  <a:pt x="18" y="16"/>
                  <a:pt x="17" y="13"/>
                  <a:pt x="15"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71" name="Freeform 2726"/>
          <p:cNvSpPr>
            <a:spLocks/>
          </p:cNvSpPr>
          <p:nvPr userDrawn="1"/>
        </p:nvSpPr>
        <p:spPr bwMode="auto">
          <a:xfrm>
            <a:off x="6946182" y="4785667"/>
            <a:ext cx="13784" cy="12252"/>
          </a:xfrm>
          <a:custGeom>
            <a:avLst/>
            <a:gdLst>
              <a:gd name="T0" fmla="*/ 23 w 23"/>
              <a:gd name="T1" fmla="*/ 12 h 21"/>
              <a:gd name="T2" fmla="*/ 21 w 23"/>
              <a:gd name="T3" fmla="*/ 9 h 21"/>
              <a:gd name="T4" fmla="*/ 19 w 23"/>
              <a:gd name="T5" fmla="*/ 6 h 21"/>
              <a:gd name="T6" fmla="*/ 17 w 23"/>
              <a:gd name="T7" fmla="*/ 4 h 21"/>
              <a:gd name="T8" fmla="*/ 12 w 23"/>
              <a:gd name="T9" fmla="*/ 1 h 21"/>
              <a:gd name="T10" fmla="*/ 10 w 23"/>
              <a:gd name="T11" fmla="*/ 0 h 21"/>
              <a:gd name="T12" fmla="*/ 7 w 23"/>
              <a:gd name="T13" fmla="*/ 0 h 21"/>
              <a:gd name="T14" fmla="*/ 6 w 23"/>
              <a:gd name="T15" fmla="*/ 0 h 21"/>
              <a:gd name="T16" fmla="*/ 2 w 23"/>
              <a:gd name="T17" fmla="*/ 1 h 21"/>
              <a:gd name="T18" fmla="*/ 0 w 23"/>
              <a:gd name="T19" fmla="*/ 5 h 21"/>
              <a:gd name="T20" fmla="*/ 1 w 23"/>
              <a:gd name="T21" fmla="*/ 8 h 21"/>
              <a:gd name="T22" fmla="*/ 1 w 23"/>
              <a:gd name="T23" fmla="*/ 9 h 21"/>
              <a:gd name="T24" fmla="*/ 3 w 23"/>
              <a:gd name="T25" fmla="*/ 12 h 21"/>
              <a:gd name="T26" fmla="*/ 6 w 23"/>
              <a:gd name="T27" fmla="*/ 16 h 21"/>
              <a:gd name="T28" fmla="*/ 10 w 23"/>
              <a:gd name="T29" fmla="*/ 18 h 21"/>
              <a:gd name="T30" fmla="*/ 16 w 23"/>
              <a:gd name="T31" fmla="*/ 20 h 21"/>
              <a:gd name="T32" fmla="*/ 21 w 23"/>
              <a:gd name="T33" fmla="*/ 18 h 21"/>
              <a:gd name="T34" fmla="*/ 23 w 23"/>
              <a:gd name="T35"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21">
                <a:moveTo>
                  <a:pt x="23" y="12"/>
                </a:moveTo>
                <a:cubicBezTo>
                  <a:pt x="22" y="11"/>
                  <a:pt x="22" y="10"/>
                  <a:pt x="21" y="9"/>
                </a:cubicBezTo>
                <a:cubicBezTo>
                  <a:pt x="21" y="8"/>
                  <a:pt x="20" y="7"/>
                  <a:pt x="19" y="6"/>
                </a:cubicBezTo>
                <a:cubicBezTo>
                  <a:pt x="18" y="6"/>
                  <a:pt x="17" y="5"/>
                  <a:pt x="17" y="4"/>
                </a:cubicBezTo>
                <a:cubicBezTo>
                  <a:pt x="15" y="3"/>
                  <a:pt x="14" y="2"/>
                  <a:pt x="12" y="1"/>
                </a:cubicBezTo>
                <a:cubicBezTo>
                  <a:pt x="11" y="1"/>
                  <a:pt x="10" y="0"/>
                  <a:pt x="10" y="0"/>
                </a:cubicBezTo>
                <a:cubicBezTo>
                  <a:pt x="9" y="0"/>
                  <a:pt x="8" y="0"/>
                  <a:pt x="7" y="0"/>
                </a:cubicBezTo>
                <a:cubicBezTo>
                  <a:pt x="7" y="0"/>
                  <a:pt x="6" y="0"/>
                  <a:pt x="6" y="0"/>
                </a:cubicBezTo>
                <a:cubicBezTo>
                  <a:pt x="4" y="0"/>
                  <a:pt x="3" y="0"/>
                  <a:pt x="2" y="1"/>
                </a:cubicBezTo>
                <a:cubicBezTo>
                  <a:pt x="1" y="2"/>
                  <a:pt x="0" y="4"/>
                  <a:pt x="0" y="5"/>
                </a:cubicBezTo>
                <a:cubicBezTo>
                  <a:pt x="0" y="6"/>
                  <a:pt x="1" y="7"/>
                  <a:pt x="1" y="8"/>
                </a:cubicBezTo>
                <a:cubicBezTo>
                  <a:pt x="1" y="8"/>
                  <a:pt x="1" y="8"/>
                  <a:pt x="1" y="9"/>
                </a:cubicBezTo>
                <a:cubicBezTo>
                  <a:pt x="1" y="10"/>
                  <a:pt x="2" y="11"/>
                  <a:pt x="3" y="12"/>
                </a:cubicBezTo>
                <a:cubicBezTo>
                  <a:pt x="4" y="13"/>
                  <a:pt x="5" y="15"/>
                  <a:pt x="6" y="16"/>
                </a:cubicBezTo>
                <a:cubicBezTo>
                  <a:pt x="7" y="17"/>
                  <a:pt x="9" y="17"/>
                  <a:pt x="10" y="18"/>
                </a:cubicBezTo>
                <a:cubicBezTo>
                  <a:pt x="12" y="20"/>
                  <a:pt x="14" y="20"/>
                  <a:pt x="16" y="20"/>
                </a:cubicBezTo>
                <a:cubicBezTo>
                  <a:pt x="18" y="21"/>
                  <a:pt x="20" y="20"/>
                  <a:pt x="21" y="18"/>
                </a:cubicBezTo>
                <a:cubicBezTo>
                  <a:pt x="23" y="16"/>
                  <a:pt x="23" y="14"/>
                  <a:pt x="23"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72" name="Freeform 2727"/>
          <p:cNvSpPr>
            <a:spLocks/>
          </p:cNvSpPr>
          <p:nvPr userDrawn="1"/>
        </p:nvSpPr>
        <p:spPr bwMode="auto">
          <a:xfrm>
            <a:off x="6955371" y="4701431"/>
            <a:ext cx="10721" cy="12252"/>
          </a:xfrm>
          <a:custGeom>
            <a:avLst/>
            <a:gdLst>
              <a:gd name="T0" fmla="*/ 20 w 20"/>
              <a:gd name="T1" fmla="*/ 12 h 20"/>
              <a:gd name="T2" fmla="*/ 19 w 20"/>
              <a:gd name="T3" fmla="*/ 9 h 20"/>
              <a:gd name="T4" fmla="*/ 19 w 20"/>
              <a:gd name="T5" fmla="*/ 8 h 20"/>
              <a:gd name="T6" fmla="*/ 18 w 20"/>
              <a:gd name="T7" fmla="*/ 7 h 20"/>
              <a:gd name="T8" fmla="*/ 15 w 20"/>
              <a:gd name="T9" fmla="*/ 4 h 20"/>
              <a:gd name="T10" fmla="*/ 12 w 20"/>
              <a:gd name="T11" fmla="*/ 1 h 20"/>
              <a:gd name="T12" fmla="*/ 10 w 20"/>
              <a:gd name="T13" fmla="*/ 0 h 20"/>
              <a:gd name="T14" fmla="*/ 7 w 20"/>
              <a:gd name="T15" fmla="*/ 0 h 20"/>
              <a:gd name="T16" fmla="*/ 3 w 20"/>
              <a:gd name="T17" fmla="*/ 1 h 20"/>
              <a:gd name="T18" fmla="*/ 1 w 20"/>
              <a:gd name="T19" fmla="*/ 7 h 20"/>
              <a:gd name="T20" fmla="*/ 1 w 20"/>
              <a:gd name="T21" fmla="*/ 10 h 20"/>
              <a:gd name="T22" fmla="*/ 3 w 20"/>
              <a:gd name="T23" fmla="*/ 13 h 20"/>
              <a:gd name="T24" fmla="*/ 6 w 20"/>
              <a:gd name="T25" fmla="*/ 17 h 20"/>
              <a:gd name="T26" fmla="*/ 10 w 20"/>
              <a:gd name="T27" fmla="*/ 20 h 20"/>
              <a:gd name="T28" fmla="*/ 14 w 20"/>
              <a:gd name="T29" fmla="*/ 20 h 20"/>
              <a:gd name="T30" fmla="*/ 17 w 20"/>
              <a:gd name="T31" fmla="*/ 19 h 20"/>
              <a:gd name="T32" fmla="*/ 19 w 20"/>
              <a:gd name="T33" fmla="*/ 16 h 20"/>
              <a:gd name="T34" fmla="*/ 20 w 20"/>
              <a:gd name="T35" fmla="*/ 13 h 20"/>
              <a:gd name="T36" fmla="*/ 20 w 20"/>
              <a:gd name="T37"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20">
                <a:moveTo>
                  <a:pt x="20" y="12"/>
                </a:moveTo>
                <a:cubicBezTo>
                  <a:pt x="20" y="10"/>
                  <a:pt x="19" y="10"/>
                  <a:pt x="19" y="9"/>
                </a:cubicBezTo>
                <a:cubicBezTo>
                  <a:pt x="19" y="9"/>
                  <a:pt x="19" y="8"/>
                  <a:pt x="19" y="8"/>
                </a:cubicBezTo>
                <a:cubicBezTo>
                  <a:pt x="18" y="8"/>
                  <a:pt x="18" y="8"/>
                  <a:pt x="18" y="7"/>
                </a:cubicBezTo>
                <a:cubicBezTo>
                  <a:pt x="17" y="6"/>
                  <a:pt x="16" y="5"/>
                  <a:pt x="15" y="4"/>
                </a:cubicBezTo>
                <a:cubicBezTo>
                  <a:pt x="14" y="3"/>
                  <a:pt x="13" y="2"/>
                  <a:pt x="12" y="1"/>
                </a:cubicBezTo>
                <a:lnTo>
                  <a:pt x="10" y="0"/>
                </a:lnTo>
                <a:cubicBezTo>
                  <a:pt x="9" y="0"/>
                  <a:pt x="8" y="0"/>
                  <a:pt x="7" y="0"/>
                </a:cubicBezTo>
                <a:cubicBezTo>
                  <a:pt x="5" y="0"/>
                  <a:pt x="4" y="0"/>
                  <a:pt x="3" y="1"/>
                </a:cubicBezTo>
                <a:cubicBezTo>
                  <a:pt x="1" y="2"/>
                  <a:pt x="0" y="5"/>
                  <a:pt x="1" y="7"/>
                </a:cubicBezTo>
                <a:cubicBezTo>
                  <a:pt x="1" y="8"/>
                  <a:pt x="1" y="9"/>
                  <a:pt x="1" y="10"/>
                </a:cubicBezTo>
                <a:cubicBezTo>
                  <a:pt x="2" y="11"/>
                  <a:pt x="2" y="12"/>
                  <a:pt x="3" y="13"/>
                </a:cubicBezTo>
                <a:cubicBezTo>
                  <a:pt x="4" y="14"/>
                  <a:pt x="5" y="16"/>
                  <a:pt x="6" y="17"/>
                </a:cubicBezTo>
                <a:cubicBezTo>
                  <a:pt x="7" y="18"/>
                  <a:pt x="8" y="20"/>
                  <a:pt x="10" y="20"/>
                </a:cubicBezTo>
                <a:cubicBezTo>
                  <a:pt x="12" y="20"/>
                  <a:pt x="13" y="20"/>
                  <a:pt x="14" y="20"/>
                </a:cubicBezTo>
                <a:cubicBezTo>
                  <a:pt x="15" y="20"/>
                  <a:pt x="16" y="19"/>
                  <a:pt x="17" y="19"/>
                </a:cubicBezTo>
                <a:cubicBezTo>
                  <a:pt x="18" y="18"/>
                  <a:pt x="18" y="17"/>
                  <a:pt x="19" y="16"/>
                </a:cubicBezTo>
                <a:cubicBezTo>
                  <a:pt x="19" y="15"/>
                  <a:pt x="20" y="14"/>
                  <a:pt x="20" y="13"/>
                </a:cubicBezTo>
                <a:cubicBezTo>
                  <a:pt x="20" y="12"/>
                  <a:pt x="20" y="12"/>
                  <a:pt x="20"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73" name="Freeform 2728"/>
          <p:cNvSpPr>
            <a:spLocks/>
          </p:cNvSpPr>
          <p:nvPr userDrawn="1"/>
        </p:nvSpPr>
        <p:spPr bwMode="auto">
          <a:xfrm>
            <a:off x="6958434" y="4621790"/>
            <a:ext cx="13784" cy="13784"/>
          </a:xfrm>
          <a:custGeom>
            <a:avLst/>
            <a:gdLst>
              <a:gd name="T0" fmla="*/ 24 w 24"/>
              <a:gd name="T1" fmla="*/ 20 h 23"/>
              <a:gd name="T2" fmla="*/ 22 w 24"/>
              <a:gd name="T3" fmla="*/ 18 h 23"/>
              <a:gd name="T4" fmla="*/ 22 w 24"/>
              <a:gd name="T5" fmla="*/ 17 h 23"/>
              <a:gd name="T6" fmla="*/ 21 w 24"/>
              <a:gd name="T7" fmla="*/ 16 h 23"/>
              <a:gd name="T8" fmla="*/ 21 w 24"/>
              <a:gd name="T9" fmla="*/ 16 h 23"/>
              <a:gd name="T10" fmla="*/ 21 w 24"/>
              <a:gd name="T11" fmla="*/ 15 h 23"/>
              <a:gd name="T12" fmla="*/ 20 w 24"/>
              <a:gd name="T13" fmla="*/ 13 h 23"/>
              <a:gd name="T14" fmla="*/ 17 w 24"/>
              <a:gd name="T15" fmla="*/ 10 h 23"/>
              <a:gd name="T16" fmla="*/ 15 w 24"/>
              <a:gd name="T17" fmla="*/ 7 h 23"/>
              <a:gd name="T18" fmla="*/ 13 w 24"/>
              <a:gd name="T19" fmla="*/ 5 h 23"/>
              <a:gd name="T20" fmla="*/ 9 w 24"/>
              <a:gd name="T21" fmla="*/ 3 h 23"/>
              <a:gd name="T22" fmla="*/ 8 w 24"/>
              <a:gd name="T23" fmla="*/ 2 h 23"/>
              <a:gd name="T24" fmla="*/ 4 w 24"/>
              <a:gd name="T25" fmla="*/ 1 h 23"/>
              <a:gd name="T26" fmla="*/ 4 w 24"/>
              <a:gd name="T27" fmla="*/ 1 h 23"/>
              <a:gd name="T28" fmla="*/ 4 w 24"/>
              <a:gd name="T29" fmla="*/ 1 h 23"/>
              <a:gd name="T30" fmla="*/ 1 w 24"/>
              <a:gd name="T31" fmla="*/ 2 h 23"/>
              <a:gd name="T32" fmla="*/ 2 w 24"/>
              <a:gd name="T33" fmla="*/ 2 h 23"/>
              <a:gd name="T34" fmla="*/ 1 w 24"/>
              <a:gd name="T35" fmla="*/ 3 h 23"/>
              <a:gd name="T36" fmla="*/ 0 w 24"/>
              <a:gd name="T37" fmla="*/ 5 h 23"/>
              <a:gd name="T38" fmla="*/ 0 w 24"/>
              <a:gd name="T39" fmla="*/ 7 h 23"/>
              <a:gd name="T40" fmla="*/ 1 w 24"/>
              <a:gd name="T41" fmla="*/ 9 h 23"/>
              <a:gd name="T42" fmla="*/ 3 w 24"/>
              <a:gd name="T43" fmla="*/ 13 h 23"/>
              <a:gd name="T44" fmla="*/ 4 w 24"/>
              <a:gd name="T45" fmla="*/ 16 h 23"/>
              <a:gd name="T46" fmla="*/ 9 w 24"/>
              <a:gd name="T47" fmla="*/ 20 h 23"/>
              <a:gd name="T48" fmla="*/ 13 w 24"/>
              <a:gd name="T49" fmla="*/ 22 h 23"/>
              <a:gd name="T50" fmla="*/ 15 w 24"/>
              <a:gd name="T51" fmla="*/ 22 h 23"/>
              <a:gd name="T52" fmla="*/ 16 w 24"/>
              <a:gd name="T53" fmla="*/ 22 h 23"/>
              <a:gd name="T54" fmla="*/ 18 w 24"/>
              <a:gd name="T55" fmla="*/ 23 h 23"/>
              <a:gd name="T56" fmla="*/ 19 w 24"/>
              <a:gd name="T57" fmla="*/ 23 h 23"/>
              <a:gd name="T58" fmla="*/ 22 w 24"/>
              <a:gd name="T59" fmla="*/ 23 h 23"/>
              <a:gd name="T60" fmla="*/ 24 w 24"/>
              <a:gd name="T61" fmla="*/ 2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 h="23">
                <a:moveTo>
                  <a:pt x="24" y="20"/>
                </a:moveTo>
                <a:cubicBezTo>
                  <a:pt x="23" y="19"/>
                  <a:pt x="23" y="19"/>
                  <a:pt x="22" y="18"/>
                </a:cubicBezTo>
                <a:cubicBezTo>
                  <a:pt x="22" y="18"/>
                  <a:pt x="22" y="17"/>
                  <a:pt x="22" y="17"/>
                </a:cubicBezTo>
                <a:cubicBezTo>
                  <a:pt x="22" y="17"/>
                  <a:pt x="21" y="16"/>
                  <a:pt x="21" y="16"/>
                </a:cubicBezTo>
                <a:cubicBezTo>
                  <a:pt x="21" y="16"/>
                  <a:pt x="21" y="16"/>
                  <a:pt x="21" y="16"/>
                </a:cubicBezTo>
                <a:cubicBezTo>
                  <a:pt x="21" y="16"/>
                  <a:pt x="21" y="15"/>
                  <a:pt x="21" y="15"/>
                </a:cubicBezTo>
                <a:cubicBezTo>
                  <a:pt x="20" y="15"/>
                  <a:pt x="20" y="14"/>
                  <a:pt x="20" y="13"/>
                </a:cubicBezTo>
                <a:cubicBezTo>
                  <a:pt x="19" y="12"/>
                  <a:pt x="18" y="11"/>
                  <a:pt x="17" y="10"/>
                </a:cubicBezTo>
                <a:cubicBezTo>
                  <a:pt x="16" y="9"/>
                  <a:pt x="16" y="8"/>
                  <a:pt x="15" y="7"/>
                </a:cubicBezTo>
                <a:cubicBezTo>
                  <a:pt x="14" y="7"/>
                  <a:pt x="13" y="6"/>
                  <a:pt x="13" y="5"/>
                </a:cubicBezTo>
                <a:cubicBezTo>
                  <a:pt x="12" y="4"/>
                  <a:pt x="10" y="3"/>
                  <a:pt x="9" y="3"/>
                </a:cubicBezTo>
                <a:cubicBezTo>
                  <a:pt x="9" y="2"/>
                  <a:pt x="9" y="2"/>
                  <a:pt x="8" y="2"/>
                </a:cubicBezTo>
                <a:cubicBezTo>
                  <a:pt x="7" y="1"/>
                  <a:pt x="6" y="1"/>
                  <a:pt x="4" y="1"/>
                </a:cubicBezTo>
                <a:cubicBezTo>
                  <a:pt x="4" y="1"/>
                  <a:pt x="4" y="1"/>
                  <a:pt x="4" y="1"/>
                </a:cubicBezTo>
                <a:cubicBezTo>
                  <a:pt x="4" y="1"/>
                  <a:pt x="4" y="1"/>
                  <a:pt x="4" y="1"/>
                </a:cubicBezTo>
                <a:cubicBezTo>
                  <a:pt x="3" y="0"/>
                  <a:pt x="1" y="0"/>
                  <a:pt x="1" y="2"/>
                </a:cubicBezTo>
                <a:cubicBezTo>
                  <a:pt x="1" y="2"/>
                  <a:pt x="1" y="2"/>
                  <a:pt x="2" y="2"/>
                </a:cubicBezTo>
                <a:cubicBezTo>
                  <a:pt x="1" y="2"/>
                  <a:pt x="1" y="3"/>
                  <a:pt x="1" y="3"/>
                </a:cubicBezTo>
                <a:cubicBezTo>
                  <a:pt x="1" y="3"/>
                  <a:pt x="0" y="4"/>
                  <a:pt x="0" y="5"/>
                </a:cubicBezTo>
                <a:cubicBezTo>
                  <a:pt x="0" y="6"/>
                  <a:pt x="0" y="7"/>
                  <a:pt x="0" y="7"/>
                </a:cubicBezTo>
                <a:cubicBezTo>
                  <a:pt x="0" y="8"/>
                  <a:pt x="0" y="9"/>
                  <a:pt x="1" y="9"/>
                </a:cubicBezTo>
                <a:cubicBezTo>
                  <a:pt x="1" y="10"/>
                  <a:pt x="2" y="12"/>
                  <a:pt x="3" y="13"/>
                </a:cubicBezTo>
                <a:cubicBezTo>
                  <a:pt x="3" y="14"/>
                  <a:pt x="4" y="15"/>
                  <a:pt x="4" y="16"/>
                </a:cubicBezTo>
                <a:cubicBezTo>
                  <a:pt x="6" y="17"/>
                  <a:pt x="7" y="18"/>
                  <a:pt x="9" y="20"/>
                </a:cubicBezTo>
                <a:cubicBezTo>
                  <a:pt x="10" y="21"/>
                  <a:pt x="11" y="21"/>
                  <a:pt x="13" y="22"/>
                </a:cubicBezTo>
                <a:cubicBezTo>
                  <a:pt x="14" y="22"/>
                  <a:pt x="14" y="22"/>
                  <a:pt x="15" y="22"/>
                </a:cubicBezTo>
                <a:cubicBezTo>
                  <a:pt x="16" y="22"/>
                  <a:pt x="16" y="22"/>
                  <a:pt x="16" y="22"/>
                </a:cubicBezTo>
                <a:cubicBezTo>
                  <a:pt x="16" y="23"/>
                  <a:pt x="18" y="23"/>
                  <a:pt x="18" y="23"/>
                </a:cubicBezTo>
                <a:cubicBezTo>
                  <a:pt x="18" y="23"/>
                  <a:pt x="19" y="23"/>
                  <a:pt x="19" y="23"/>
                </a:cubicBezTo>
                <a:cubicBezTo>
                  <a:pt x="20" y="23"/>
                  <a:pt x="21" y="23"/>
                  <a:pt x="22" y="23"/>
                </a:cubicBezTo>
                <a:cubicBezTo>
                  <a:pt x="23" y="23"/>
                  <a:pt x="24" y="21"/>
                  <a:pt x="24"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74" name="Freeform 2729"/>
          <p:cNvSpPr>
            <a:spLocks/>
          </p:cNvSpPr>
          <p:nvPr userDrawn="1"/>
        </p:nvSpPr>
        <p:spPr bwMode="auto">
          <a:xfrm>
            <a:off x="7028886" y="4686115"/>
            <a:ext cx="15316" cy="15316"/>
          </a:xfrm>
          <a:custGeom>
            <a:avLst/>
            <a:gdLst>
              <a:gd name="T0" fmla="*/ 24 w 25"/>
              <a:gd name="T1" fmla="*/ 12 h 26"/>
              <a:gd name="T2" fmla="*/ 23 w 25"/>
              <a:gd name="T3" fmla="*/ 11 h 26"/>
              <a:gd name="T4" fmla="*/ 23 w 25"/>
              <a:gd name="T5" fmla="*/ 10 h 26"/>
              <a:gd name="T6" fmla="*/ 19 w 25"/>
              <a:gd name="T7" fmla="*/ 7 h 26"/>
              <a:gd name="T8" fmla="*/ 21 w 25"/>
              <a:gd name="T9" fmla="*/ 8 h 26"/>
              <a:gd name="T10" fmla="*/ 19 w 25"/>
              <a:gd name="T11" fmla="*/ 6 h 26"/>
              <a:gd name="T12" fmla="*/ 15 w 25"/>
              <a:gd name="T13" fmla="*/ 4 h 26"/>
              <a:gd name="T14" fmla="*/ 15 w 25"/>
              <a:gd name="T15" fmla="*/ 3 h 26"/>
              <a:gd name="T16" fmla="*/ 14 w 25"/>
              <a:gd name="T17" fmla="*/ 3 h 26"/>
              <a:gd name="T18" fmla="*/ 14 w 25"/>
              <a:gd name="T19" fmla="*/ 3 h 26"/>
              <a:gd name="T20" fmla="*/ 14 w 25"/>
              <a:gd name="T21" fmla="*/ 3 h 26"/>
              <a:gd name="T22" fmla="*/ 11 w 25"/>
              <a:gd name="T23" fmla="*/ 1 h 26"/>
              <a:gd name="T24" fmla="*/ 9 w 25"/>
              <a:gd name="T25" fmla="*/ 0 h 26"/>
              <a:gd name="T26" fmla="*/ 3 w 25"/>
              <a:gd name="T27" fmla="*/ 2 h 26"/>
              <a:gd name="T28" fmla="*/ 0 w 25"/>
              <a:gd name="T29" fmla="*/ 7 h 26"/>
              <a:gd name="T30" fmla="*/ 0 w 25"/>
              <a:gd name="T31" fmla="*/ 9 h 26"/>
              <a:gd name="T32" fmla="*/ 1 w 25"/>
              <a:gd name="T33" fmla="*/ 14 h 26"/>
              <a:gd name="T34" fmla="*/ 3 w 25"/>
              <a:gd name="T35" fmla="*/ 17 h 26"/>
              <a:gd name="T36" fmla="*/ 6 w 25"/>
              <a:gd name="T37" fmla="*/ 21 h 26"/>
              <a:gd name="T38" fmla="*/ 7 w 25"/>
              <a:gd name="T39" fmla="*/ 22 h 26"/>
              <a:gd name="T40" fmla="*/ 12 w 25"/>
              <a:gd name="T41" fmla="*/ 25 h 26"/>
              <a:gd name="T42" fmla="*/ 12 w 25"/>
              <a:gd name="T43" fmla="*/ 25 h 26"/>
              <a:gd name="T44" fmla="*/ 13 w 25"/>
              <a:gd name="T45" fmla="*/ 25 h 26"/>
              <a:gd name="T46" fmla="*/ 19 w 25"/>
              <a:gd name="T47" fmla="*/ 25 h 26"/>
              <a:gd name="T48" fmla="*/ 21 w 25"/>
              <a:gd name="T49" fmla="*/ 24 h 26"/>
              <a:gd name="T50" fmla="*/ 23 w 25"/>
              <a:gd name="T51" fmla="*/ 22 h 26"/>
              <a:gd name="T52" fmla="*/ 25 w 25"/>
              <a:gd name="T53" fmla="*/ 17 h 26"/>
              <a:gd name="T54" fmla="*/ 24 w 25"/>
              <a:gd name="T55" fmla="*/ 1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 h="26">
                <a:moveTo>
                  <a:pt x="24" y="12"/>
                </a:moveTo>
                <a:cubicBezTo>
                  <a:pt x="23" y="11"/>
                  <a:pt x="23" y="11"/>
                  <a:pt x="23" y="11"/>
                </a:cubicBezTo>
                <a:cubicBezTo>
                  <a:pt x="23" y="11"/>
                  <a:pt x="23" y="11"/>
                  <a:pt x="23" y="10"/>
                </a:cubicBezTo>
                <a:cubicBezTo>
                  <a:pt x="22" y="9"/>
                  <a:pt x="21" y="8"/>
                  <a:pt x="19" y="7"/>
                </a:cubicBezTo>
                <a:cubicBezTo>
                  <a:pt x="20" y="7"/>
                  <a:pt x="20" y="8"/>
                  <a:pt x="21" y="8"/>
                </a:cubicBezTo>
                <a:cubicBezTo>
                  <a:pt x="20" y="8"/>
                  <a:pt x="19" y="7"/>
                  <a:pt x="19" y="6"/>
                </a:cubicBezTo>
                <a:cubicBezTo>
                  <a:pt x="18" y="5"/>
                  <a:pt x="16" y="4"/>
                  <a:pt x="15" y="4"/>
                </a:cubicBezTo>
                <a:cubicBezTo>
                  <a:pt x="15" y="3"/>
                  <a:pt x="15" y="3"/>
                  <a:pt x="15" y="3"/>
                </a:cubicBezTo>
                <a:cubicBezTo>
                  <a:pt x="15" y="3"/>
                  <a:pt x="15" y="3"/>
                  <a:pt x="14" y="3"/>
                </a:cubicBezTo>
                <a:cubicBezTo>
                  <a:pt x="14" y="3"/>
                  <a:pt x="14" y="3"/>
                  <a:pt x="14" y="3"/>
                </a:cubicBezTo>
                <a:cubicBezTo>
                  <a:pt x="14" y="3"/>
                  <a:pt x="14" y="3"/>
                  <a:pt x="14" y="3"/>
                </a:cubicBezTo>
                <a:cubicBezTo>
                  <a:pt x="13" y="2"/>
                  <a:pt x="12" y="1"/>
                  <a:pt x="11" y="1"/>
                </a:cubicBezTo>
                <a:cubicBezTo>
                  <a:pt x="10" y="1"/>
                  <a:pt x="9" y="1"/>
                  <a:pt x="9" y="0"/>
                </a:cubicBezTo>
                <a:cubicBezTo>
                  <a:pt x="7" y="0"/>
                  <a:pt x="4" y="0"/>
                  <a:pt x="3" y="2"/>
                </a:cubicBezTo>
                <a:cubicBezTo>
                  <a:pt x="1" y="3"/>
                  <a:pt x="0" y="5"/>
                  <a:pt x="0" y="7"/>
                </a:cubicBezTo>
                <a:cubicBezTo>
                  <a:pt x="0" y="8"/>
                  <a:pt x="0" y="8"/>
                  <a:pt x="0" y="9"/>
                </a:cubicBezTo>
                <a:cubicBezTo>
                  <a:pt x="0" y="11"/>
                  <a:pt x="0" y="12"/>
                  <a:pt x="1" y="14"/>
                </a:cubicBezTo>
                <a:cubicBezTo>
                  <a:pt x="1" y="15"/>
                  <a:pt x="2" y="16"/>
                  <a:pt x="3" y="17"/>
                </a:cubicBezTo>
                <a:cubicBezTo>
                  <a:pt x="4" y="18"/>
                  <a:pt x="5" y="20"/>
                  <a:pt x="6" y="21"/>
                </a:cubicBezTo>
                <a:cubicBezTo>
                  <a:pt x="6" y="21"/>
                  <a:pt x="7" y="22"/>
                  <a:pt x="7" y="22"/>
                </a:cubicBezTo>
                <a:cubicBezTo>
                  <a:pt x="9" y="23"/>
                  <a:pt x="10" y="24"/>
                  <a:pt x="12" y="25"/>
                </a:cubicBezTo>
                <a:cubicBezTo>
                  <a:pt x="12" y="25"/>
                  <a:pt x="12" y="25"/>
                  <a:pt x="12" y="25"/>
                </a:cubicBezTo>
                <a:cubicBezTo>
                  <a:pt x="13" y="25"/>
                  <a:pt x="13" y="25"/>
                  <a:pt x="13" y="25"/>
                </a:cubicBezTo>
                <a:cubicBezTo>
                  <a:pt x="15" y="25"/>
                  <a:pt x="17" y="26"/>
                  <a:pt x="19" y="25"/>
                </a:cubicBezTo>
                <a:lnTo>
                  <a:pt x="21" y="24"/>
                </a:lnTo>
                <a:cubicBezTo>
                  <a:pt x="22" y="24"/>
                  <a:pt x="23" y="23"/>
                  <a:pt x="23" y="22"/>
                </a:cubicBezTo>
                <a:cubicBezTo>
                  <a:pt x="24" y="20"/>
                  <a:pt x="25" y="19"/>
                  <a:pt x="25" y="17"/>
                </a:cubicBezTo>
                <a:cubicBezTo>
                  <a:pt x="25" y="15"/>
                  <a:pt x="25" y="13"/>
                  <a:pt x="24"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75" name="Freeform 2749"/>
          <p:cNvSpPr>
            <a:spLocks/>
          </p:cNvSpPr>
          <p:nvPr userDrawn="1"/>
        </p:nvSpPr>
        <p:spPr bwMode="auto">
          <a:xfrm>
            <a:off x="5008770" y="4462509"/>
            <a:ext cx="329284" cy="395140"/>
          </a:xfrm>
          <a:custGeom>
            <a:avLst/>
            <a:gdLst>
              <a:gd name="T0" fmla="*/ 5 w 552"/>
              <a:gd name="T1" fmla="*/ 103 h 666"/>
              <a:gd name="T2" fmla="*/ 86 w 552"/>
              <a:gd name="T3" fmla="*/ 9 h 666"/>
              <a:gd name="T4" fmla="*/ 472 w 552"/>
              <a:gd name="T5" fmla="*/ 19 h 666"/>
              <a:gd name="T6" fmla="*/ 543 w 552"/>
              <a:gd name="T7" fmla="*/ 109 h 666"/>
              <a:gd name="T8" fmla="*/ 536 w 552"/>
              <a:gd name="T9" fmla="*/ 595 h 666"/>
              <a:gd name="T10" fmla="*/ 472 w 552"/>
              <a:gd name="T11" fmla="*/ 666 h 666"/>
              <a:gd name="T12" fmla="*/ 70 w 552"/>
              <a:gd name="T13" fmla="*/ 666 h 666"/>
              <a:gd name="T14" fmla="*/ 5 w 552"/>
              <a:gd name="T15" fmla="*/ 582 h 666"/>
              <a:gd name="T16" fmla="*/ 5 w 552"/>
              <a:gd name="T17" fmla="*/ 103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2" h="666">
                <a:moveTo>
                  <a:pt x="5" y="103"/>
                </a:moveTo>
                <a:cubicBezTo>
                  <a:pt x="0" y="45"/>
                  <a:pt x="5" y="19"/>
                  <a:pt x="86" y="9"/>
                </a:cubicBezTo>
                <a:cubicBezTo>
                  <a:pt x="166" y="0"/>
                  <a:pt x="420" y="16"/>
                  <a:pt x="472" y="19"/>
                </a:cubicBezTo>
                <a:cubicBezTo>
                  <a:pt x="523" y="22"/>
                  <a:pt x="552" y="44"/>
                  <a:pt x="543" y="109"/>
                </a:cubicBezTo>
                <a:cubicBezTo>
                  <a:pt x="534" y="174"/>
                  <a:pt x="539" y="540"/>
                  <a:pt x="536" y="595"/>
                </a:cubicBezTo>
                <a:cubicBezTo>
                  <a:pt x="533" y="650"/>
                  <a:pt x="539" y="666"/>
                  <a:pt x="472" y="666"/>
                </a:cubicBezTo>
                <a:lnTo>
                  <a:pt x="70" y="666"/>
                </a:lnTo>
                <a:cubicBezTo>
                  <a:pt x="18" y="666"/>
                  <a:pt x="9" y="653"/>
                  <a:pt x="5" y="582"/>
                </a:cubicBezTo>
                <a:cubicBezTo>
                  <a:pt x="2" y="511"/>
                  <a:pt x="9" y="143"/>
                  <a:pt x="5" y="103"/>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76" name="Freeform 2750"/>
          <p:cNvSpPr>
            <a:spLocks/>
          </p:cNvSpPr>
          <p:nvPr userDrawn="1"/>
        </p:nvSpPr>
        <p:spPr bwMode="auto">
          <a:xfrm>
            <a:off x="5005707" y="4563591"/>
            <a:ext cx="333878" cy="18379"/>
          </a:xfrm>
          <a:custGeom>
            <a:avLst/>
            <a:gdLst>
              <a:gd name="T0" fmla="*/ 545 w 559"/>
              <a:gd name="T1" fmla="*/ 1 h 31"/>
              <a:gd name="T2" fmla="*/ 281 w 559"/>
              <a:gd name="T3" fmla="*/ 1 h 31"/>
              <a:gd name="T4" fmla="*/ 17 w 559"/>
              <a:gd name="T5" fmla="*/ 2 h 31"/>
              <a:gd name="T6" fmla="*/ 17 w 559"/>
              <a:gd name="T7" fmla="*/ 29 h 31"/>
              <a:gd name="T8" fmla="*/ 281 w 559"/>
              <a:gd name="T9" fmla="*/ 30 h 31"/>
              <a:gd name="T10" fmla="*/ 545 w 559"/>
              <a:gd name="T11" fmla="*/ 30 h 31"/>
              <a:gd name="T12" fmla="*/ 559 w 559"/>
              <a:gd name="T13" fmla="*/ 15 h 31"/>
              <a:gd name="T14" fmla="*/ 545 w 559"/>
              <a:gd name="T15" fmla="*/ 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 h="31">
                <a:moveTo>
                  <a:pt x="545" y="1"/>
                </a:moveTo>
                <a:cubicBezTo>
                  <a:pt x="457" y="1"/>
                  <a:pt x="369" y="1"/>
                  <a:pt x="281" y="1"/>
                </a:cubicBezTo>
                <a:cubicBezTo>
                  <a:pt x="193" y="1"/>
                  <a:pt x="105" y="0"/>
                  <a:pt x="17" y="2"/>
                </a:cubicBezTo>
                <a:cubicBezTo>
                  <a:pt x="0" y="3"/>
                  <a:pt x="0" y="28"/>
                  <a:pt x="17" y="29"/>
                </a:cubicBezTo>
                <a:cubicBezTo>
                  <a:pt x="105" y="31"/>
                  <a:pt x="193" y="30"/>
                  <a:pt x="281" y="30"/>
                </a:cubicBezTo>
                <a:cubicBezTo>
                  <a:pt x="369" y="30"/>
                  <a:pt x="457" y="30"/>
                  <a:pt x="545" y="30"/>
                </a:cubicBezTo>
                <a:cubicBezTo>
                  <a:pt x="554" y="30"/>
                  <a:pt x="559" y="22"/>
                  <a:pt x="559" y="15"/>
                </a:cubicBezTo>
                <a:cubicBezTo>
                  <a:pt x="559" y="8"/>
                  <a:pt x="554" y="1"/>
                  <a:pt x="545" y="1"/>
                </a:cubicBezTo>
                <a:close/>
              </a:path>
            </a:pathLst>
          </a:custGeom>
          <a:solidFill>
            <a:srgbClr val="1C4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77" name="Freeform 2751"/>
          <p:cNvSpPr>
            <a:spLocks/>
          </p:cNvSpPr>
          <p:nvPr userDrawn="1"/>
        </p:nvSpPr>
        <p:spPr bwMode="auto">
          <a:xfrm>
            <a:off x="5031742" y="4485482"/>
            <a:ext cx="84236" cy="62794"/>
          </a:xfrm>
          <a:custGeom>
            <a:avLst/>
            <a:gdLst>
              <a:gd name="T0" fmla="*/ 141 w 142"/>
              <a:gd name="T1" fmla="*/ 15 h 105"/>
              <a:gd name="T2" fmla="*/ 127 w 142"/>
              <a:gd name="T3" fmla="*/ 1 h 105"/>
              <a:gd name="T4" fmla="*/ 57 w 142"/>
              <a:gd name="T5" fmla="*/ 6 h 105"/>
              <a:gd name="T6" fmla="*/ 23 w 142"/>
              <a:gd name="T7" fmla="*/ 13 h 105"/>
              <a:gd name="T8" fmla="*/ 43 w 142"/>
              <a:gd name="T9" fmla="*/ 101 h 105"/>
              <a:gd name="T10" fmla="*/ 91 w 142"/>
              <a:gd name="T11" fmla="*/ 101 h 105"/>
              <a:gd name="T12" fmla="*/ 138 w 142"/>
              <a:gd name="T13" fmla="*/ 79 h 105"/>
              <a:gd name="T14" fmla="*/ 141 w 142"/>
              <a:gd name="T15" fmla="*/ 15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105">
                <a:moveTo>
                  <a:pt x="141" y="15"/>
                </a:moveTo>
                <a:cubicBezTo>
                  <a:pt x="140" y="7"/>
                  <a:pt x="135" y="0"/>
                  <a:pt x="127" y="1"/>
                </a:cubicBezTo>
                <a:cubicBezTo>
                  <a:pt x="104" y="2"/>
                  <a:pt x="80" y="4"/>
                  <a:pt x="57" y="6"/>
                </a:cubicBezTo>
                <a:cubicBezTo>
                  <a:pt x="46" y="7"/>
                  <a:pt x="32" y="5"/>
                  <a:pt x="23" y="13"/>
                </a:cubicBezTo>
                <a:cubicBezTo>
                  <a:pt x="0" y="35"/>
                  <a:pt x="11" y="95"/>
                  <a:pt x="43" y="101"/>
                </a:cubicBezTo>
                <a:cubicBezTo>
                  <a:pt x="59" y="105"/>
                  <a:pt x="75" y="102"/>
                  <a:pt x="91" y="101"/>
                </a:cubicBezTo>
                <a:cubicBezTo>
                  <a:pt x="108" y="99"/>
                  <a:pt x="134" y="102"/>
                  <a:pt x="138" y="79"/>
                </a:cubicBezTo>
                <a:cubicBezTo>
                  <a:pt x="142" y="58"/>
                  <a:pt x="142" y="36"/>
                  <a:pt x="141" y="15"/>
                </a:cubicBezTo>
                <a:close/>
              </a:path>
            </a:pathLst>
          </a:custGeom>
          <a:solidFill>
            <a:srgbClr val="1C4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78" name="Freeform 2752"/>
          <p:cNvSpPr>
            <a:spLocks/>
          </p:cNvSpPr>
          <p:nvPr userDrawn="1"/>
        </p:nvSpPr>
        <p:spPr bwMode="auto">
          <a:xfrm>
            <a:off x="5157329" y="4491609"/>
            <a:ext cx="50542" cy="52073"/>
          </a:xfrm>
          <a:custGeom>
            <a:avLst/>
            <a:gdLst>
              <a:gd name="T0" fmla="*/ 68 w 84"/>
              <a:gd name="T1" fmla="*/ 18 h 89"/>
              <a:gd name="T2" fmla="*/ 1 w 84"/>
              <a:gd name="T3" fmla="*/ 46 h 89"/>
              <a:gd name="T4" fmla="*/ 22 w 84"/>
              <a:gd name="T5" fmla="*/ 81 h 89"/>
              <a:gd name="T6" fmla="*/ 22 w 84"/>
              <a:gd name="T7" fmla="*/ 82 h 89"/>
              <a:gd name="T8" fmla="*/ 61 w 84"/>
              <a:gd name="T9" fmla="*/ 82 h 89"/>
              <a:gd name="T10" fmla="*/ 82 w 84"/>
              <a:gd name="T11" fmla="*/ 52 h 89"/>
              <a:gd name="T12" fmla="*/ 68 w 84"/>
              <a:gd name="T13" fmla="*/ 18 h 89"/>
            </a:gdLst>
            <a:ahLst/>
            <a:cxnLst>
              <a:cxn ang="0">
                <a:pos x="T0" y="T1"/>
              </a:cxn>
              <a:cxn ang="0">
                <a:pos x="T2" y="T3"/>
              </a:cxn>
              <a:cxn ang="0">
                <a:pos x="T4" y="T5"/>
              </a:cxn>
              <a:cxn ang="0">
                <a:pos x="T6" y="T7"/>
              </a:cxn>
              <a:cxn ang="0">
                <a:pos x="T8" y="T9"/>
              </a:cxn>
              <a:cxn ang="0">
                <a:pos x="T10" y="T11"/>
              </a:cxn>
              <a:cxn ang="0">
                <a:pos x="T12" y="T13"/>
              </a:cxn>
            </a:cxnLst>
            <a:rect l="0" t="0" r="r" b="b"/>
            <a:pathLst>
              <a:path w="84" h="89">
                <a:moveTo>
                  <a:pt x="68" y="18"/>
                </a:moveTo>
                <a:cubicBezTo>
                  <a:pt x="44" y="0"/>
                  <a:pt x="0" y="6"/>
                  <a:pt x="1" y="46"/>
                </a:cubicBezTo>
                <a:cubicBezTo>
                  <a:pt x="2" y="60"/>
                  <a:pt x="9" y="74"/>
                  <a:pt x="22" y="81"/>
                </a:cubicBezTo>
                <a:cubicBezTo>
                  <a:pt x="22" y="81"/>
                  <a:pt x="22" y="82"/>
                  <a:pt x="22" y="82"/>
                </a:cubicBezTo>
                <a:cubicBezTo>
                  <a:pt x="34" y="89"/>
                  <a:pt x="49" y="88"/>
                  <a:pt x="61" y="82"/>
                </a:cubicBezTo>
                <a:cubicBezTo>
                  <a:pt x="73" y="77"/>
                  <a:pt x="80" y="65"/>
                  <a:pt x="82" y="52"/>
                </a:cubicBezTo>
                <a:cubicBezTo>
                  <a:pt x="84" y="37"/>
                  <a:pt x="78" y="26"/>
                  <a:pt x="68"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79" name="Freeform 2753"/>
          <p:cNvSpPr>
            <a:spLocks/>
          </p:cNvSpPr>
          <p:nvPr userDrawn="1"/>
        </p:nvSpPr>
        <p:spPr bwMode="auto">
          <a:xfrm>
            <a:off x="5070031" y="4594223"/>
            <a:ext cx="203697" cy="212886"/>
          </a:xfrm>
          <a:custGeom>
            <a:avLst/>
            <a:gdLst>
              <a:gd name="T0" fmla="*/ 276 w 342"/>
              <a:gd name="T1" fmla="*/ 73 h 359"/>
              <a:gd name="T2" fmla="*/ 6 w 342"/>
              <a:gd name="T3" fmla="*/ 185 h 359"/>
              <a:gd name="T4" fmla="*/ 89 w 342"/>
              <a:gd name="T5" fmla="*/ 328 h 359"/>
              <a:gd name="T6" fmla="*/ 92 w 342"/>
              <a:gd name="T7" fmla="*/ 330 h 359"/>
              <a:gd name="T8" fmla="*/ 250 w 342"/>
              <a:gd name="T9" fmla="*/ 332 h 359"/>
              <a:gd name="T10" fmla="*/ 334 w 342"/>
              <a:gd name="T11" fmla="*/ 211 h 359"/>
              <a:gd name="T12" fmla="*/ 276 w 342"/>
              <a:gd name="T13" fmla="*/ 73 h 359"/>
            </a:gdLst>
            <a:ahLst/>
            <a:cxnLst>
              <a:cxn ang="0">
                <a:pos x="T0" y="T1"/>
              </a:cxn>
              <a:cxn ang="0">
                <a:pos x="T2" y="T3"/>
              </a:cxn>
              <a:cxn ang="0">
                <a:pos x="T4" y="T5"/>
              </a:cxn>
              <a:cxn ang="0">
                <a:pos x="T6" y="T7"/>
              </a:cxn>
              <a:cxn ang="0">
                <a:pos x="T8" y="T9"/>
              </a:cxn>
              <a:cxn ang="0">
                <a:pos x="T10" y="T11"/>
              </a:cxn>
              <a:cxn ang="0">
                <a:pos x="T12" y="T13"/>
              </a:cxn>
            </a:cxnLst>
            <a:rect l="0" t="0" r="r" b="b"/>
            <a:pathLst>
              <a:path w="342" h="359">
                <a:moveTo>
                  <a:pt x="276" y="73"/>
                </a:moveTo>
                <a:cubicBezTo>
                  <a:pt x="179" y="0"/>
                  <a:pt x="0" y="22"/>
                  <a:pt x="6" y="185"/>
                </a:cubicBezTo>
                <a:cubicBezTo>
                  <a:pt x="9" y="241"/>
                  <a:pt x="37" y="301"/>
                  <a:pt x="89" y="328"/>
                </a:cubicBezTo>
                <a:cubicBezTo>
                  <a:pt x="90" y="329"/>
                  <a:pt x="91" y="329"/>
                  <a:pt x="92" y="330"/>
                </a:cubicBezTo>
                <a:cubicBezTo>
                  <a:pt x="140" y="359"/>
                  <a:pt x="202" y="356"/>
                  <a:pt x="250" y="332"/>
                </a:cubicBezTo>
                <a:cubicBezTo>
                  <a:pt x="296" y="310"/>
                  <a:pt x="327" y="261"/>
                  <a:pt x="334" y="211"/>
                </a:cubicBezTo>
                <a:cubicBezTo>
                  <a:pt x="342" y="151"/>
                  <a:pt x="316" y="103"/>
                  <a:pt x="276" y="7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80" name="Freeform 2754"/>
          <p:cNvSpPr>
            <a:spLocks/>
          </p:cNvSpPr>
          <p:nvPr userDrawn="1"/>
        </p:nvSpPr>
        <p:spPr bwMode="auto">
          <a:xfrm>
            <a:off x="5096068" y="4623322"/>
            <a:ext cx="151624" cy="159281"/>
          </a:xfrm>
          <a:custGeom>
            <a:avLst/>
            <a:gdLst>
              <a:gd name="T0" fmla="*/ 205 w 254"/>
              <a:gd name="T1" fmla="*/ 54 h 267"/>
              <a:gd name="T2" fmla="*/ 5 w 254"/>
              <a:gd name="T3" fmla="*/ 138 h 267"/>
              <a:gd name="T4" fmla="*/ 66 w 254"/>
              <a:gd name="T5" fmla="*/ 244 h 267"/>
              <a:gd name="T6" fmla="*/ 68 w 254"/>
              <a:gd name="T7" fmla="*/ 246 h 267"/>
              <a:gd name="T8" fmla="*/ 186 w 254"/>
              <a:gd name="T9" fmla="*/ 247 h 267"/>
              <a:gd name="T10" fmla="*/ 248 w 254"/>
              <a:gd name="T11" fmla="*/ 157 h 267"/>
              <a:gd name="T12" fmla="*/ 205 w 254"/>
              <a:gd name="T13" fmla="*/ 54 h 267"/>
            </a:gdLst>
            <a:ahLst/>
            <a:cxnLst>
              <a:cxn ang="0">
                <a:pos x="T0" y="T1"/>
              </a:cxn>
              <a:cxn ang="0">
                <a:pos x="T2" y="T3"/>
              </a:cxn>
              <a:cxn ang="0">
                <a:pos x="T4" y="T5"/>
              </a:cxn>
              <a:cxn ang="0">
                <a:pos x="T6" y="T7"/>
              </a:cxn>
              <a:cxn ang="0">
                <a:pos x="T8" y="T9"/>
              </a:cxn>
              <a:cxn ang="0">
                <a:pos x="T10" y="T11"/>
              </a:cxn>
              <a:cxn ang="0">
                <a:pos x="T12" y="T13"/>
              </a:cxn>
            </a:cxnLst>
            <a:rect l="0" t="0" r="r" b="b"/>
            <a:pathLst>
              <a:path w="254" h="267">
                <a:moveTo>
                  <a:pt x="205" y="54"/>
                </a:moveTo>
                <a:cubicBezTo>
                  <a:pt x="133" y="0"/>
                  <a:pt x="0" y="17"/>
                  <a:pt x="5" y="138"/>
                </a:cubicBezTo>
                <a:cubicBezTo>
                  <a:pt x="6" y="180"/>
                  <a:pt x="28" y="224"/>
                  <a:pt x="66" y="244"/>
                </a:cubicBezTo>
                <a:cubicBezTo>
                  <a:pt x="67" y="245"/>
                  <a:pt x="68" y="245"/>
                  <a:pt x="68" y="246"/>
                </a:cubicBezTo>
                <a:cubicBezTo>
                  <a:pt x="104" y="267"/>
                  <a:pt x="150" y="265"/>
                  <a:pt x="186" y="247"/>
                </a:cubicBezTo>
                <a:cubicBezTo>
                  <a:pt x="220" y="230"/>
                  <a:pt x="243" y="194"/>
                  <a:pt x="248" y="157"/>
                </a:cubicBezTo>
                <a:cubicBezTo>
                  <a:pt x="254" y="112"/>
                  <a:pt x="235" y="77"/>
                  <a:pt x="205" y="54"/>
                </a:cubicBezTo>
                <a:close/>
              </a:path>
            </a:pathLst>
          </a:custGeom>
          <a:solidFill>
            <a:srgbClr val="1C4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81" name="Freeform 2755"/>
          <p:cNvSpPr>
            <a:spLocks/>
          </p:cNvSpPr>
          <p:nvPr userDrawn="1"/>
        </p:nvSpPr>
        <p:spPr bwMode="auto">
          <a:xfrm>
            <a:off x="5240034" y="4491609"/>
            <a:ext cx="33694" cy="10721"/>
          </a:xfrm>
          <a:custGeom>
            <a:avLst/>
            <a:gdLst>
              <a:gd name="T0" fmla="*/ 56 w 56"/>
              <a:gd name="T1" fmla="*/ 9 h 19"/>
              <a:gd name="T2" fmla="*/ 55 w 56"/>
              <a:gd name="T3" fmla="*/ 6 h 19"/>
              <a:gd name="T4" fmla="*/ 55 w 56"/>
              <a:gd name="T5" fmla="*/ 5 h 19"/>
              <a:gd name="T6" fmla="*/ 47 w 56"/>
              <a:gd name="T7" fmla="*/ 0 h 19"/>
              <a:gd name="T8" fmla="*/ 44 w 56"/>
              <a:gd name="T9" fmla="*/ 0 h 19"/>
              <a:gd name="T10" fmla="*/ 11 w 56"/>
              <a:gd name="T11" fmla="*/ 0 h 19"/>
              <a:gd name="T12" fmla="*/ 1 w 56"/>
              <a:gd name="T13" fmla="*/ 9 h 19"/>
              <a:gd name="T14" fmla="*/ 11 w 56"/>
              <a:gd name="T15" fmla="*/ 19 h 19"/>
              <a:gd name="T16" fmla="*/ 44 w 56"/>
              <a:gd name="T17" fmla="*/ 19 h 19"/>
              <a:gd name="T18" fmla="*/ 47 w 56"/>
              <a:gd name="T19" fmla="*/ 19 h 19"/>
              <a:gd name="T20" fmla="*/ 53 w 56"/>
              <a:gd name="T21" fmla="*/ 16 h 19"/>
              <a:gd name="T22" fmla="*/ 56 w 56"/>
              <a:gd name="T2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9">
                <a:moveTo>
                  <a:pt x="56" y="9"/>
                </a:moveTo>
                <a:cubicBezTo>
                  <a:pt x="56" y="8"/>
                  <a:pt x="56" y="7"/>
                  <a:pt x="55" y="6"/>
                </a:cubicBezTo>
                <a:cubicBezTo>
                  <a:pt x="55" y="6"/>
                  <a:pt x="55" y="6"/>
                  <a:pt x="55" y="5"/>
                </a:cubicBezTo>
                <a:cubicBezTo>
                  <a:pt x="53" y="3"/>
                  <a:pt x="50" y="0"/>
                  <a:pt x="47" y="0"/>
                </a:cubicBezTo>
                <a:cubicBezTo>
                  <a:pt x="46" y="0"/>
                  <a:pt x="45" y="0"/>
                  <a:pt x="44" y="0"/>
                </a:cubicBezTo>
                <a:cubicBezTo>
                  <a:pt x="33" y="0"/>
                  <a:pt x="22" y="0"/>
                  <a:pt x="11" y="0"/>
                </a:cubicBezTo>
                <a:cubicBezTo>
                  <a:pt x="6" y="0"/>
                  <a:pt x="0" y="4"/>
                  <a:pt x="1" y="9"/>
                </a:cubicBezTo>
                <a:cubicBezTo>
                  <a:pt x="1" y="15"/>
                  <a:pt x="5" y="19"/>
                  <a:pt x="11" y="19"/>
                </a:cubicBezTo>
                <a:cubicBezTo>
                  <a:pt x="22" y="19"/>
                  <a:pt x="33" y="19"/>
                  <a:pt x="44" y="19"/>
                </a:cubicBezTo>
                <a:cubicBezTo>
                  <a:pt x="45" y="19"/>
                  <a:pt x="46" y="19"/>
                  <a:pt x="47" y="19"/>
                </a:cubicBezTo>
                <a:cubicBezTo>
                  <a:pt x="49" y="18"/>
                  <a:pt x="52" y="17"/>
                  <a:pt x="53" y="16"/>
                </a:cubicBezTo>
                <a:cubicBezTo>
                  <a:pt x="55" y="14"/>
                  <a:pt x="56" y="12"/>
                  <a:pt x="56"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82" name="Freeform 2756"/>
          <p:cNvSpPr>
            <a:spLocks/>
          </p:cNvSpPr>
          <p:nvPr userDrawn="1"/>
        </p:nvSpPr>
        <p:spPr bwMode="auto">
          <a:xfrm>
            <a:off x="5240034" y="4511518"/>
            <a:ext cx="33694" cy="12252"/>
          </a:xfrm>
          <a:custGeom>
            <a:avLst/>
            <a:gdLst>
              <a:gd name="T0" fmla="*/ 56 w 56"/>
              <a:gd name="T1" fmla="*/ 9 h 19"/>
              <a:gd name="T2" fmla="*/ 55 w 56"/>
              <a:gd name="T3" fmla="*/ 6 h 19"/>
              <a:gd name="T4" fmla="*/ 55 w 56"/>
              <a:gd name="T5" fmla="*/ 5 h 19"/>
              <a:gd name="T6" fmla="*/ 47 w 56"/>
              <a:gd name="T7" fmla="*/ 0 h 19"/>
              <a:gd name="T8" fmla="*/ 44 w 56"/>
              <a:gd name="T9" fmla="*/ 0 h 19"/>
              <a:gd name="T10" fmla="*/ 11 w 56"/>
              <a:gd name="T11" fmla="*/ 0 h 19"/>
              <a:gd name="T12" fmla="*/ 1 w 56"/>
              <a:gd name="T13" fmla="*/ 9 h 19"/>
              <a:gd name="T14" fmla="*/ 11 w 56"/>
              <a:gd name="T15" fmla="*/ 19 h 19"/>
              <a:gd name="T16" fmla="*/ 44 w 56"/>
              <a:gd name="T17" fmla="*/ 19 h 19"/>
              <a:gd name="T18" fmla="*/ 47 w 56"/>
              <a:gd name="T19" fmla="*/ 18 h 19"/>
              <a:gd name="T20" fmla="*/ 53 w 56"/>
              <a:gd name="T21" fmla="*/ 16 h 19"/>
              <a:gd name="T22" fmla="*/ 56 w 56"/>
              <a:gd name="T2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9">
                <a:moveTo>
                  <a:pt x="56" y="9"/>
                </a:moveTo>
                <a:cubicBezTo>
                  <a:pt x="56" y="8"/>
                  <a:pt x="56" y="7"/>
                  <a:pt x="55" y="6"/>
                </a:cubicBezTo>
                <a:cubicBezTo>
                  <a:pt x="55" y="6"/>
                  <a:pt x="55" y="5"/>
                  <a:pt x="55" y="5"/>
                </a:cubicBezTo>
                <a:cubicBezTo>
                  <a:pt x="53" y="2"/>
                  <a:pt x="50" y="0"/>
                  <a:pt x="47" y="0"/>
                </a:cubicBezTo>
                <a:cubicBezTo>
                  <a:pt x="46" y="0"/>
                  <a:pt x="45" y="0"/>
                  <a:pt x="44" y="0"/>
                </a:cubicBezTo>
                <a:cubicBezTo>
                  <a:pt x="33" y="0"/>
                  <a:pt x="22" y="0"/>
                  <a:pt x="11" y="0"/>
                </a:cubicBezTo>
                <a:cubicBezTo>
                  <a:pt x="6" y="0"/>
                  <a:pt x="0" y="4"/>
                  <a:pt x="1" y="9"/>
                </a:cubicBezTo>
                <a:cubicBezTo>
                  <a:pt x="1" y="14"/>
                  <a:pt x="5" y="19"/>
                  <a:pt x="11" y="19"/>
                </a:cubicBezTo>
                <a:cubicBezTo>
                  <a:pt x="22" y="19"/>
                  <a:pt x="33" y="19"/>
                  <a:pt x="44" y="19"/>
                </a:cubicBezTo>
                <a:cubicBezTo>
                  <a:pt x="45" y="19"/>
                  <a:pt x="46" y="19"/>
                  <a:pt x="47" y="18"/>
                </a:cubicBezTo>
                <a:cubicBezTo>
                  <a:pt x="49" y="18"/>
                  <a:pt x="52" y="17"/>
                  <a:pt x="53" y="16"/>
                </a:cubicBezTo>
                <a:cubicBezTo>
                  <a:pt x="55" y="14"/>
                  <a:pt x="56" y="12"/>
                  <a:pt x="56"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83" name="Freeform 2757"/>
          <p:cNvSpPr>
            <a:spLocks/>
          </p:cNvSpPr>
          <p:nvPr userDrawn="1"/>
        </p:nvSpPr>
        <p:spPr bwMode="auto">
          <a:xfrm>
            <a:off x="5240034" y="4531429"/>
            <a:ext cx="33694" cy="12252"/>
          </a:xfrm>
          <a:custGeom>
            <a:avLst/>
            <a:gdLst>
              <a:gd name="T0" fmla="*/ 56 w 56"/>
              <a:gd name="T1" fmla="*/ 10 h 20"/>
              <a:gd name="T2" fmla="*/ 55 w 56"/>
              <a:gd name="T3" fmla="*/ 7 h 20"/>
              <a:gd name="T4" fmla="*/ 55 w 56"/>
              <a:gd name="T5" fmla="*/ 6 h 20"/>
              <a:gd name="T6" fmla="*/ 47 w 56"/>
              <a:gd name="T7" fmla="*/ 1 h 20"/>
              <a:gd name="T8" fmla="*/ 44 w 56"/>
              <a:gd name="T9" fmla="*/ 0 h 20"/>
              <a:gd name="T10" fmla="*/ 11 w 56"/>
              <a:gd name="T11" fmla="*/ 1 h 20"/>
              <a:gd name="T12" fmla="*/ 1 w 56"/>
              <a:gd name="T13" fmla="*/ 10 h 20"/>
              <a:gd name="T14" fmla="*/ 11 w 56"/>
              <a:gd name="T15" fmla="*/ 20 h 20"/>
              <a:gd name="T16" fmla="*/ 44 w 56"/>
              <a:gd name="T17" fmla="*/ 20 h 20"/>
              <a:gd name="T18" fmla="*/ 47 w 56"/>
              <a:gd name="T19" fmla="*/ 19 h 20"/>
              <a:gd name="T20" fmla="*/ 53 w 56"/>
              <a:gd name="T21" fmla="*/ 17 h 20"/>
              <a:gd name="T22" fmla="*/ 56 w 56"/>
              <a:gd name="T23"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20">
                <a:moveTo>
                  <a:pt x="56" y="10"/>
                </a:moveTo>
                <a:cubicBezTo>
                  <a:pt x="56" y="9"/>
                  <a:pt x="56" y="8"/>
                  <a:pt x="55" y="7"/>
                </a:cubicBezTo>
                <a:cubicBezTo>
                  <a:pt x="55" y="7"/>
                  <a:pt x="55" y="6"/>
                  <a:pt x="55" y="6"/>
                </a:cubicBezTo>
                <a:cubicBezTo>
                  <a:pt x="53" y="3"/>
                  <a:pt x="50" y="1"/>
                  <a:pt x="47" y="1"/>
                </a:cubicBezTo>
                <a:cubicBezTo>
                  <a:pt x="46" y="1"/>
                  <a:pt x="45" y="0"/>
                  <a:pt x="44" y="0"/>
                </a:cubicBezTo>
                <a:cubicBezTo>
                  <a:pt x="33" y="0"/>
                  <a:pt x="22" y="0"/>
                  <a:pt x="11" y="1"/>
                </a:cubicBezTo>
                <a:cubicBezTo>
                  <a:pt x="6" y="0"/>
                  <a:pt x="0" y="5"/>
                  <a:pt x="1" y="10"/>
                </a:cubicBezTo>
                <a:cubicBezTo>
                  <a:pt x="1" y="15"/>
                  <a:pt x="5" y="20"/>
                  <a:pt x="11" y="20"/>
                </a:cubicBezTo>
                <a:cubicBezTo>
                  <a:pt x="22" y="20"/>
                  <a:pt x="33" y="20"/>
                  <a:pt x="44" y="20"/>
                </a:cubicBezTo>
                <a:cubicBezTo>
                  <a:pt x="45" y="20"/>
                  <a:pt x="46" y="19"/>
                  <a:pt x="47" y="19"/>
                </a:cubicBezTo>
                <a:cubicBezTo>
                  <a:pt x="49" y="19"/>
                  <a:pt x="52" y="18"/>
                  <a:pt x="53" y="17"/>
                </a:cubicBezTo>
                <a:cubicBezTo>
                  <a:pt x="55" y="15"/>
                  <a:pt x="56" y="12"/>
                  <a:pt x="56"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84" name="Freeform 2758"/>
          <p:cNvSpPr>
            <a:spLocks/>
          </p:cNvSpPr>
          <p:nvPr userDrawn="1"/>
        </p:nvSpPr>
        <p:spPr bwMode="auto">
          <a:xfrm>
            <a:off x="5279854" y="4491609"/>
            <a:ext cx="33694" cy="10721"/>
          </a:xfrm>
          <a:custGeom>
            <a:avLst/>
            <a:gdLst>
              <a:gd name="T0" fmla="*/ 55 w 55"/>
              <a:gd name="T1" fmla="*/ 9 h 19"/>
              <a:gd name="T2" fmla="*/ 55 w 55"/>
              <a:gd name="T3" fmla="*/ 6 h 19"/>
              <a:gd name="T4" fmla="*/ 54 w 55"/>
              <a:gd name="T5" fmla="*/ 5 h 19"/>
              <a:gd name="T6" fmla="*/ 46 w 55"/>
              <a:gd name="T7" fmla="*/ 0 h 19"/>
              <a:gd name="T8" fmla="*/ 43 w 55"/>
              <a:gd name="T9" fmla="*/ 0 h 19"/>
              <a:gd name="T10" fmla="*/ 10 w 55"/>
              <a:gd name="T11" fmla="*/ 0 h 19"/>
              <a:gd name="T12" fmla="*/ 0 w 55"/>
              <a:gd name="T13" fmla="*/ 9 h 19"/>
              <a:gd name="T14" fmla="*/ 10 w 55"/>
              <a:gd name="T15" fmla="*/ 19 h 19"/>
              <a:gd name="T16" fmla="*/ 43 w 55"/>
              <a:gd name="T17" fmla="*/ 19 h 19"/>
              <a:gd name="T18" fmla="*/ 47 w 55"/>
              <a:gd name="T19" fmla="*/ 19 h 19"/>
              <a:gd name="T20" fmla="*/ 52 w 55"/>
              <a:gd name="T21" fmla="*/ 16 h 19"/>
              <a:gd name="T22" fmla="*/ 55 w 55"/>
              <a:gd name="T2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19">
                <a:moveTo>
                  <a:pt x="55" y="9"/>
                </a:moveTo>
                <a:cubicBezTo>
                  <a:pt x="55" y="8"/>
                  <a:pt x="55" y="7"/>
                  <a:pt x="55" y="6"/>
                </a:cubicBezTo>
                <a:cubicBezTo>
                  <a:pt x="54" y="6"/>
                  <a:pt x="54" y="6"/>
                  <a:pt x="54" y="5"/>
                </a:cubicBezTo>
                <a:cubicBezTo>
                  <a:pt x="52" y="3"/>
                  <a:pt x="50" y="0"/>
                  <a:pt x="46" y="0"/>
                </a:cubicBezTo>
                <a:cubicBezTo>
                  <a:pt x="45" y="0"/>
                  <a:pt x="44" y="0"/>
                  <a:pt x="43" y="0"/>
                </a:cubicBezTo>
                <a:cubicBezTo>
                  <a:pt x="32" y="0"/>
                  <a:pt x="21" y="0"/>
                  <a:pt x="10" y="0"/>
                </a:cubicBezTo>
                <a:cubicBezTo>
                  <a:pt x="5" y="0"/>
                  <a:pt x="0" y="4"/>
                  <a:pt x="0" y="9"/>
                </a:cubicBezTo>
                <a:cubicBezTo>
                  <a:pt x="0" y="15"/>
                  <a:pt x="5" y="19"/>
                  <a:pt x="10" y="19"/>
                </a:cubicBezTo>
                <a:cubicBezTo>
                  <a:pt x="21" y="19"/>
                  <a:pt x="32" y="19"/>
                  <a:pt x="43" y="19"/>
                </a:cubicBezTo>
                <a:cubicBezTo>
                  <a:pt x="44" y="19"/>
                  <a:pt x="46" y="19"/>
                  <a:pt x="47" y="19"/>
                </a:cubicBezTo>
                <a:cubicBezTo>
                  <a:pt x="49" y="18"/>
                  <a:pt x="51" y="17"/>
                  <a:pt x="52" y="16"/>
                </a:cubicBezTo>
                <a:cubicBezTo>
                  <a:pt x="54" y="14"/>
                  <a:pt x="55" y="12"/>
                  <a:pt x="55"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85" name="Freeform 2759"/>
          <p:cNvSpPr>
            <a:spLocks/>
          </p:cNvSpPr>
          <p:nvPr userDrawn="1"/>
        </p:nvSpPr>
        <p:spPr bwMode="auto">
          <a:xfrm>
            <a:off x="5279854" y="4511518"/>
            <a:ext cx="33694" cy="12252"/>
          </a:xfrm>
          <a:custGeom>
            <a:avLst/>
            <a:gdLst>
              <a:gd name="T0" fmla="*/ 55 w 55"/>
              <a:gd name="T1" fmla="*/ 9 h 19"/>
              <a:gd name="T2" fmla="*/ 55 w 55"/>
              <a:gd name="T3" fmla="*/ 6 h 19"/>
              <a:gd name="T4" fmla="*/ 54 w 55"/>
              <a:gd name="T5" fmla="*/ 5 h 19"/>
              <a:gd name="T6" fmla="*/ 46 w 55"/>
              <a:gd name="T7" fmla="*/ 0 h 19"/>
              <a:gd name="T8" fmla="*/ 43 w 55"/>
              <a:gd name="T9" fmla="*/ 0 h 19"/>
              <a:gd name="T10" fmla="*/ 10 w 55"/>
              <a:gd name="T11" fmla="*/ 0 h 19"/>
              <a:gd name="T12" fmla="*/ 0 w 55"/>
              <a:gd name="T13" fmla="*/ 9 h 19"/>
              <a:gd name="T14" fmla="*/ 10 w 55"/>
              <a:gd name="T15" fmla="*/ 19 h 19"/>
              <a:gd name="T16" fmla="*/ 43 w 55"/>
              <a:gd name="T17" fmla="*/ 19 h 19"/>
              <a:gd name="T18" fmla="*/ 47 w 55"/>
              <a:gd name="T19" fmla="*/ 18 h 19"/>
              <a:gd name="T20" fmla="*/ 52 w 55"/>
              <a:gd name="T21" fmla="*/ 16 h 19"/>
              <a:gd name="T22" fmla="*/ 55 w 55"/>
              <a:gd name="T2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19">
                <a:moveTo>
                  <a:pt x="55" y="9"/>
                </a:moveTo>
                <a:cubicBezTo>
                  <a:pt x="55" y="8"/>
                  <a:pt x="55" y="7"/>
                  <a:pt x="55" y="6"/>
                </a:cubicBezTo>
                <a:cubicBezTo>
                  <a:pt x="54" y="6"/>
                  <a:pt x="54" y="5"/>
                  <a:pt x="54" y="5"/>
                </a:cubicBezTo>
                <a:cubicBezTo>
                  <a:pt x="52" y="2"/>
                  <a:pt x="50" y="0"/>
                  <a:pt x="46" y="0"/>
                </a:cubicBezTo>
                <a:cubicBezTo>
                  <a:pt x="45" y="0"/>
                  <a:pt x="44" y="0"/>
                  <a:pt x="43" y="0"/>
                </a:cubicBezTo>
                <a:cubicBezTo>
                  <a:pt x="32" y="0"/>
                  <a:pt x="21" y="0"/>
                  <a:pt x="10" y="0"/>
                </a:cubicBezTo>
                <a:cubicBezTo>
                  <a:pt x="5" y="0"/>
                  <a:pt x="0" y="4"/>
                  <a:pt x="0" y="9"/>
                </a:cubicBezTo>
                <a:cubicBezTo>
                  <a:pt x="0" y="14"/>
                  <a:pt x="5" y="19"/>
                  <a:pt x="10" y="19"/>
                </a:cubicBezTo>
                <a:cubicBezTo>
                  <a:pt x="21" y="19"/>
                  <a:pt x="32" y="19"/>
                  <a:pt x="43" y="19"/>
                </a:cubicBezTo>
                <a:cubicBezTo>
                  <a:pt x="44" y="19"/>
                  <a:pt x="46" y="19"/>
                  <a:pt x="47" y="18"/>
                </a:cubicBezTo>
                <a:cubicBezTo>
                  <a:pt x="49" y="18"/>
                  <a:pt x="51" y="17"/>
                  <a:pt x="52" y="16"/>
                </a:cubicBezTo>
                <a:cubicBezTo>
                  <a:pt x="54" y="14"/>
                  <a:pt x="55" y="12"/>
                  <a:pt x="55"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86" name="Freeform 2760"/>
          <p:cNvSpPr>
            <a:spLocks/>
          </p:cNvSpPr>
          <p:nvPr userDrawn="1"/>
        </p:nvSpPr>
        <p:spPr bwMode="auto">
          <a:xfrm>
            <a:off x="5279854" y="4531429"/>
            <a:ext cx="33694" cy="12252"/>
          </a:xfrm>
          <a:custGeom>
            <a:avLst/>
            <a:gdLst>
              <a:gd name="T0" fmla="*/ 55 w 55"/>
              <a:gd name="T1" fmla="*/ 10 h 20"/>
              <a:gd name="T2" fmla="*/ 55 w 55"/>
              <a:gd name="T3" fmla="*/ 7 h 20"/>
              <a:gd name="T4" fmla="*/ 54 w 55"/>
              <a:gd name="T5" fmla="*/ 6 h 20"/>
              <a:gd name="T6" fmla="*/ 46 w 55"/>
              <a:gd name="T7" fmla="*/ 1 h 20"/>
              <a:gd name="T8" fmla="*/ 43 w 55"/>
              <a:gd name="T9" fmla="*/ 0 h 20"/>
              <a:gd name="T10" fmla="*/ 10 w 55"/>
              <a:gd name="T11" fmla="*/ 1 h 20"/>
              <a:gd name="T12" fmla="*/ 0 w 55"/>
              <a:gd name="T13" fmla="*/ 10 h 20"/>
              <a:gd name="T14" fmla="*/ 10 w 55"/>
              <a:gd name="T15" fmla="*/ 20 h 20"/>
              <a:gd name="T16" fmla="*/ 43 w 55"/>
              <a:gd name="T17" fmla="*/ 20 h 20"/>
              <a:gd name="T18" fmla="*/ 47 w 55"/>
              <a:gd name="T19" fmla="*/ 19 h 20"/>
              <a:gd name="T20" fmla="*/ 52 w 55"/>
              <a:gd name="T21" fmla="*/ 17 h 20"/>
              <a:gd name="T22" fmla="*/ 55 w 55"/>
              <a:gd name="T23"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0">
                <a:moveTo>
                  <a:pt x="55" y="10"/>
                </a:moveTo>
                <a:cubicBezTo>
                  <a:pt x="55" y="9"/>
                  <a:pt x="55" y="8"/>
                  <a:pt x="55" y="7"/>
                </a:cubicBezTo>
                <a:cubicBezTo>
                  <a:pt x="54" y="7"/>
                  <a:pt x="54" y="6"/>
                  <a:pt x="54" y="6"/>
                </a:cubicBezTo>
                <a:cubicBezTo>
                  <a:pt x="52" y="3"/>
                  <a:pt x="50" y="1"/>
                  <a:pt x="46" y="1"/>
                </a:cubicBezTo>
                <a:cubicBezTo>
                  <a:pt x="45" y="1"/>
                  <a:pt x="44" y="0"/>
                  <a:pt x="43" y="0"/>
                </a:cubicBezTo>
                <a:cubicBezTo>
                  <a:pt x="32" y="0"/>
                  <a:pt x="21" y="0"/>
                  <a:pt x="10" y="1"/>
                </a:cubicBezTo>
                <a:cubicBezTo>
                  <a:pt x="5" y="0"/>
                  <a:pt x="0" y="5"/>
                  <a:pt x="0" y="10"/>
                </a:cubicBezTo>
                <a:cubicBezTo>
                  <a:pt x="0" y="15"/>
                  <a:pt x="5" y="20"/>
                  <a:pt x="10" y="20"/>
                </a:cubicBezTo>
                <a:cubicBezTo>
                  <a:pt x="21" y="20"/>
                  <a:pt x="32" y="20"/>
                  <a:pt x="43" y="20"/>
                </a:cubicBezTo>
                <a:cubicBezTo>
                  <a:pt x="44" y="20"/>
                  <a:pt x="46" y="19"/>
                  <a:pt x="47" y="19"/>
                </a:cubicBezTo>
                <a:cubicBezTo>
                  <a:pt x="49" y="19"/>
                  <a:pt x="51" y="18"/>
                  <a:pt x="52" y="17"/>
                </a:cubicBezTo>
                <a:cubicBezTo>
                  <a:pt x="54" y="15"/>
                  <a:pt x="55" y="12"/>
                  <a:pt x="55"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87" name="Freeform 2761"/>
          <p:cNvSpPr>
            <a:spLocks/>
          </p:cNvSpPr>
          <p:nvPr userDrawn="1"/>
        </p:nvSpPr>
        <p:spPr bwMode="auto">
          <a:xfrm>
            <a:off x="5148141" y="4487014"/>
            <a:ext cx="10721" cy="9189"/>
          </a:xfrm>
          <a:custGeom>
            <a:avLst/>
            <a:gdLst>
              <a:gd name="T0" fmla="*/ 17 w 17"/>
              <a:gd name="T1" fmla="*/ 9 h 16"/>
              <a:gd name="T2" fmla="*/ 16 w 17"/>
              <a:gd name="T3" fmla="*/ 8 h 16"/>
              <a:gd name="T4" fmla="*/ 16 w 17"/>
              <a:gd name="T5" fmla="*/ 7 h 16"/>
              <a:gd name="T6" fmla="*/ 15 w 17"/>
              <a:gd name="T7" fmla="*/ 6 h 16"/>
              <a:gd name="T8" fmla="*/ 15 w 17"/>
              <a:gd name="T9" fmla="*/ 5 h 16"/>
              <a:gd name="T10" fmla="*/ 14 w 17"/>
              <a:gd name="T11" fmla="*/ 5 h 16"/>
              <a:gd name="T12" fmla="*/ 12 w 17"/>
              <a:gd name="T13" fmla="*/ 3 h 16"/>
              <a:gd name="T14" fmla="*/ 11 w 17"/>
              <a:gd name="T15" fmla="*/ 2 h 16"/>
              <a:gd name="T16" fmla="*/ 10 w 17"/>
              <a:gd name="T17" fmla="*/ 1 h 16"/>
              <a:gd name="T18" fmla="*/ 8 w 17"/>
              <a:gd name="T19" fmla="*/ 0 h 16"/>
              <a:gd name="T20" fmla="*/ 7 w 17"/>
              <a:gd name="T21" fmla="*/ 0 h 16"/>
              <a:gd name="T22" fmla="*/ 4 w 17"/>
              <a:gd name="T23" fmla="*/ 0 h 16"/>
              <a:gd name="T24" fmla="*/ 2 w 17"/>
              <a:gd name="T25" fmla="*/ 0 h 16"/>
              <a:gd name="T26" fmla="*/ 1 w 17"/>
              <a:gd name="T27" fmla="*/ 2 h 16"/>
              <a:gd name="T28" fmla="*/ 0 w 17"/>
              <a:gd name="T29" fmla="*/ 3 h 16"/>
              <a:gd name="T30" fmla="*/ 0 w 17"/>
              <a:gd name="T31" fmla="*/ 5 h 16"/>
              <a:gd name="T32" fmla="*/ 0 w 17"/>
              <a:gd name="T33" fmla="*/ 6 h 16"/>
              <a:gd name="T34" fmla="*/ 1 w 17"/>
              <a:gd name="T35" fmla="*/ 7 h 16"/>
              <a:gd name="T36" fmla="*/ 1 w 17"/>
              <a:gd name="T37" fmla="*/ 8 h 16"/>
              <a:gd name="T38" fmla="*/ 2 w 17"/>
              <a:gd name="T39" fmla="*/ 10 h 16"/>
              <a:gd name="T40" fmla="*/ 4 w 17"/>
              <a:gd name="T41" fmla="*/ 11 h 16"/>
              <a:gd name="T42" fmla="*/ 6 w 17"/>
              <a:gd name="T43" fmla="*/ 13 h 16"/>
              <a:gd name="T44" fmla="*/ 6 w 17"/>
              <a:gd name="T45" fmla="*/ 14 h 16"/>
              <a:gd name="T46" fmla="*/ 8 w 17"/>
              <a:gd name="T47" fmla="*/ 15 h 16"/>
              <a:gd name="T48" fmla="*/ 9 w 17"/>
              <a:gd name="T49" fmla="*/ 16 h 16"/>
              <a:gd name="T50" fmla="*/ 10 w 17"/>
              <a:gd name="T51" fmla="*/ 16 h 16"/>
              <a:gd name="T52" fmla="*/ 12 w 17"/>
              <a:gd name="T53" fmla="*/ 16 h 16"/>
              <a:gd name="T54" fmla="*/ 13 w 17"/>
              <a:gd name="T55" fmla="*/ 16 h 16"/>
              <a:gd name="T56" fmla="*/ 15 w 17"/>
              <a:gd name="T57" fmla="*/ 15 h 16"/>
              <a:gd name="T58" fmla="*/ 16 w 17"/>
              <a:gd name="T59" fmla="*/ 14 h 16"/>
              <a:gd name="T60" fmla="*/ 16 w 17"/>
              <a:gd name="T61" fmla="*/ 13 h 16"/>
              <a:gd name="T62" fmla="*/ 17 w 17"/>
              <a:gd name="T63" fmla="*/ 12 h 16"/>
              <a:gd name="T64" fmla="*/ 17 w 17"/>
              <a:gd name="T65" fmla="*/ 9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 h="16">
                <a:moveTo>
                  <a:pt x="17" y="9"/>
                </a:moveTo>
                <a:cubicBezTo>
                  <a:pt x="17" y="9"/>
                  <a:pt x="16" y="9"/>
                  <a:pt x="16" y="8"/>
                </a:cubicBezTo>
                <a:cubicBezTo>
                  <a:pt x="16" y="8"/>
                  <a:pt x="16" y="7"/>
                  <a:pt x="16" y="7"/>
                </a:cubicBezTo>
                <a:lnTo>
                  <a:pt x="15" y="6"/>
                </a:lnTo>
                <a:cubicBezTo>
                  <a:pt x="15" y="6"/>
                  <a:pt x="15" y="6"/>
                  <a:pt x="15" y="5"/>
                </a:cubicBezTo>
                <a:lnTo>
                  <a:pt x="14" y="5"/>
                </a:lnTo>
                <a:cubicBezTo>
                  <a:pt x="13" y="4"/>
                  <a:pt x="13" y="4"/>
                  <a:pt x="12" y="3"/>
                </a:cubicBezTo>
                <a:cubicBezTo>
                  <a:pt x="12" y="3"/>
                  <a:pt x="11" y="3"/>
                  <a:pt x="11" y="2"/>
                </a:cubicBezTo>
                <a:cubicBezTo>
                  <a:pt x="11" y="2"/>
                  <a:pt x="10" y="1"/>
                  <a:pt x="10" y="1"/>
                </a:cubicBezTo>
                <a:cubicBezTo>
                  <a:pt x="9" y="1"/>
                  <a:pt x="9" y="1"/>
                  <a:pt x="8" y="0"/>
                </a:cubicBezTo>
                <a:cubicBezTo>
                  <a:pt x="8" y="0"/>
                  <a:pt x="7" y="0"/>
                  <a:pt x="7" y="0"/>
                </a:cubicBezTo>
                <a:cubicBezTo>
                  <a:pt x="6" y="0"/>
                  <a:pt x="5" y="0"/>
                  <a:pt x="4" y="0"/>
                </a:cubicBezTo>
                <a:cubicBezTo>
                  <a:pt x="3" y="0"/>
                  <a:pt x="3" y="0"/>
                  <a:pt x="2" y="0"/>
                </a:cubicBezTo>
                <a:cubicBezTo>
                  <a:pt x="2" y="1"/>
                  <a:pt x="1" y="1"/>
                  <a:pt x="1" y="2"/>
                </a:cubicBezTo>
                <a:cubicBezTo>
                  <a:pt x="1" y="2"/>
                  <a:pt x="0" y="3"/>
                  <a:pt x="0" y="3"/>
                </a:cubicBezTo>
                <a:cubicBezTo>
                  <a:pt x="0" y="4"/>
                  <a:pt x="0" y="4"/>
                  <a:pt x="0" y="5"/>
                </a:cubicBezTo>
                <a:cubicBezTo>
                  <a:pt x="0" y="6"/>
                  <a:pt x="0" y="6"/>
                  <a:pt x="0" y="6"/>
                </a:cubicBezTo>
                <a:cubicBezTo>
                  <a:pt x="1" y="7"/>
                  <a:pt x="1" y="7"/>
                  <a:pt x="1" y="7"/>
                </a:cubicBezTo>
                <a:cubicBezTo>
                  <a:pt x="1" y="7"/>
                  <a:pt x="1" y="7"/>
                  <a:pt x="1" y="8"/>
                </a:cubicBezTo>
                <a:cubicBezTo>
                  <a:pt x="1" y="8"/>
                  <a:pt x="2" y="9"/>
                  <a:pt x="2" y="10"/>
                </a:cubicBezTo>
                <a:cubicBezTo>
                  <a:pt x="3" y="10"/>
                  <a:pt x="4" y="11"/>
                  <a:pt x="4" y="11"/>
                </a:cubicBezTo>
                <a:cubicBezTo>
                  <a:pt x="5" y="12"/>
                  <a:pt x="5" y="13"/>
                  <a:pt x="6" y="13"/>
                </a:cubicBezTo>
                <a:cubicBezTo>
                  <a:pt x="6" y="13"/>
                  <a:pt x="6" y="13"/>
                  <a:pt x="6" y="14"/>
                </a:cubicBezTo>
                <a:cubicBezTo>
                  <a:pt x="7" y="14"/>
                  <a:pt x="7" y="15"/>
                  <a:pt x="8" y="15"/>
                </a:cubicBezTo>
                <a:cubicBezTo>
                  <a:pt x="8" y="15"/>
                  <a:pt x="8" y="15"/>
                  <a:pt x="9" y="16"/>
                </a:cubicBezTo>
                <a:cubicBezTo>
                  <a:pt x="9" y="16"/>
                  <a:pt x="10" y="16"/>
                  <a:pt x="10" y="16"/>
                </a:cubicBezTo>
                <a:cubicBezTo>
                  <a:pt x="11" y="16"/>
                  <a:pt x="11" y="16"/>
                  <a:pt x="12" y="16"/>
                </a:cubicBezTo>
                <a:cubicBezTo>
                  <a:pt x="12" y="16"/>
                  <a:pt x="12" y="16"/>
                  <a:pt x="13" y="16"/>
                </a:cubicBezTo>
                <a:cubicBezTo>
                  <a:pt x="14" y="16"/>
                  <a:pt x="14" y="16"/>
                  <a:pt x="15" y="15"/>
                </a:cubicBezTo>
                <a:cubicBezTo>
                  <a:pt x="15" y="15"/>
                  <a:pt x="16" y="15"/>
                  <a:pt x="16" y="14"/>
                </a:cubicBezTo>
                <a:cubicBezTo>
                  <a:pt x="16" y="14"/>
                  <a:pt x="16" y="13"/>
                  <a:pt x="16" y="13"/>
                </a:cubicBezTo>
                <a:cubicBezTo>
                  <a:pt x="17" y="13"/>
                  <a:pt x="17" y="12"/>
                  <a:pt x="17" y="12"/>
                </a:cubicBezTo>
                <a:cubicBezTo>
                  <a:pt x="17" y="11"/>
                  <a:pt x="17" y="10"/>
                  <a:pt x="17"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88" name="Freeform 2762"/>
          <p:cNvSpPr>
            <a:spLocks/>
          </p:cNvSpPr>
          <p:nvPr userDrawn="1"/>
        </p:nvSpPr>
        <p:spPr bwMode="auto">
          <a:xfrm>
            <a:off x="5142014" y="4508455"/>
            <a:ext cx="9189" cy="7658"/>
          </a:xfrm>
          <a:custGeom>
            <a:avLst/>
            <a:gdLst>
              <a:gd name="T0" fmla="*/ 15 w 16"/>
              <a:gd name="T1" fmla="*/ 3 h 12"/>
              <a:gd name="T2" fmla="*/ 14 w 16"/>
              <a:gd name="T3" fmla="*/ 2 h 12"/>
              <a:gd name="T4" fmla="*/ 12 w 16"/>
              <a:gd name="T5" fmla="*/ 1 h 12"/>
              <a:gd name="T6" fmla="*/ 9 w 16"/>
              <a:gd name="T7" fmla="*/ 0 h 12"/>
              <a:gd name="T8" fmla="*/ 8 w 16"/>
              <a:gd name="T9" fmla="*/ 0 h 12"/>
              <a:gd name="T10" fmla="*/ 6 w 16"/>
              <a:gd name="T11" fmla="*/ 0 h 12"/>
              <a:gd name="T12" fmla="*/ 5 w 16"/>
              <a:gd name="T13" fmla="*/ 1 h 12"/>
              <a:gd name="T14" fmla="*/ 4 w 16"/>
              <a:gd name="T15" fmla="*/ 1 h 12"/>
              <a:gd name="T16" fmla="*/ 4 w 16"/>
              <a:gd name="T17" fmla="*/ 2 h 12"/>
              <a:gd name="T18" fmla="*/ 3 w 16"/>
              <a:gd name="T19" fmla="*/ 2 h 12"/>
              <a:gd name="T20" fmla="*/ 2 w 16"/>
              <a:gd name="T21" fmla="*/ 3 h 12"/>
              <a:gd name="T22" fmla="*/ 2 w 16"/>
              <a:gd name="T23" fmla="*/ 4 h 12"/>
              <a:gd name="T24" fmla="*/ 0 w 16"/>
              <a:gd name="T25" fmla="*/ 6 h 12"/>
              <a:gd name="T26" fmla="*/ 0 w 16"/>
              <a:gd name="T27" fmla="*/ 8 h 12"/>
              <a:gd name="T28" fmla="*/ 2 w 16"/>
              <a:gd name="T29" fmla="*/ 10 h 12"/>
              <a:gd name="T30" fmla="*/ 4 w 16"/>
              <a:gd name="T31" fmla="*/ 11 h 12"/>
              <a:gd name="T32" fmla="*/ 5 w 16"/>
              <a:gd name="T33" fmla="*/ 12 h 12"/>
              <a:gd name="T34" fmla="*/ 7 w 16"/>
              <a:gd name="T35" fmla="*/ 12 h 12"/>
              <a:gd name="T36" fmla="*/ 7 w 16"/>
              <a:gd name="T37" fmla="*/ 12 h 12"/>
              <a:gd name="T38" fmla="*/ 8 w 16"/>
              <a:gd name="T39" fmla="*/ 12 h 12"/>
              <a:gd name="T40" fmla="*/ 8 w 16"/>
              <a:gd name="T41" fmla="*/ 12 h 12"/>
              <a:gd name="T42" fmla="*/ 10 w 16"/>
              <a:gd name="T43" fmla="*/ 12 h 12"/>
              <a:gd name="T44" fmla="*/ 10 w 16"/>
              <a:gd name="T45" fmla="*/ 12 h 12"/>
              <a:gd name="T46" fmla="*/ 11 w 16"/>
              <a:gd name="T47" fmla="*/ 12 h 12"/>
              <a:gd name="T48" fmla="*/ 13 w 16"/>
              <a:gd name="T49" fmla="*/ 11 h 12"/>
              <a:gd name="T50" fmla="*/ 15 w 16"/>
              <a:gd name="T51" fmla="*/ 9 h 12"/>
              <a:gd name="T52" fmla="*/ 15 w 16"/>
              <a:gd name="T53" fmla="*/ 7 h 12"/>
              <a:gd name="T54" fmla="*/ 15 w 16"/>
              <a:gd name="T55" fmla="*/ 5 h 12"/>
              <a:gd name="T56" fmla="*/ 15 w 16"/>
              <a:gd name="T57"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 h="12">
                <a:moveTo>
                  <a:pt x="15" y="3"/>
                </a:moveTo>
                <a:cubicBezTo>
                  <a:pt x="15" y="3"/>
                  <a:pt x="14" y="2"/>
                  <a:pt x="14" y="2"/>
                </a:cubicBezTo>
                <a:cubicBezTo>
                  <a:pt x="13" y="1"/>
                  <a:pt x="13" y="1"/>
                  <a:pt x="12" y="1"/>
                </a:cubicBezTo>
                <a:cubicBezTo>
                  <a:pt x="12" y="0"/>
                  <a:pt x="11" y="0"/>
                  <a:pt x="9" y="0"/>
                </a:cubicBezTo>
                <a:lnTo>
                  <a:pt x="8" y="0"/>
                </a:lnTo>
                <a:cubicBezTo>
                  <a:pt x="8" y="0"/>
                  <a:pt x="7" y="0"/>
                  <a:pt x="6" y="0"/>
                </a:cubicBezTo>
                <a:cubicBezTo>
                  <a:pt x="6" y="0"/>
                  <a:pt x="5" y="1"/>
                  <a:pt x="5" y="1"/>
                </a:cubicBezTo>
                <a:cubicBezTo>
                  <a:pt x="5" y="1"/>
                  <a:pt x="4" y="1"/>
                  <a:pt x="4" y="1"/>
                </a:cubicBezTo>
                <a:cubicBezTo>
                  <a:pt x="4" y="1"/>
                  <a:pt x="4" y="1"/>
                  <a:pt x="4" y="2"/>
                </a:cubicBezTo>
                <a:cubicBezTo>
                  <a:pt x="4" y="2"/>
                  <a:pt x="3" y="2"/>
                  <a:pt x="3" y="2"/>
                </a:cubicBezTo>
                <a:cubicBezTo>
                  <a:pt x="3" y="2"/>
                  <a:pt x="3" y="2"/>
                  <a:pt x="2" y="3"/>
                </a:cubicBezTo>
                <a:cubicBezTo>
                  <a:pt x="2" y="3"/>
                  <a:pt x="2" y="3"/>
                  <a:pt x="2" y="4"/>
                </a:cubicBezTo>
                <a:cubicBezTo>
                  <a:pt x="1" y="4"/>
                  <a:pt x="1" y="5"/>
                  <a:pt x="0" y="6"/>
                </a:cubicBezTo>
                <a:cubicBezTo>
                  <a:pt x="0" y="6"/>
                  <a:pt x="0" y="7"/>
                  <a:pt x="0" y="8"/>
                </a:cubicBezTo>
                <a:cubicBezTo>
                  <a:pt x="1" y="9"/>
                  <a:pt x="1" y="10"/>
                  <a:pt x="2" y="10"/>
                </a:cubicBezTo>
                <a:cubicBezTo>
                  <a:pt x="2" y="11"/>
                  <a:pt x="3" y="11"/>
                  <a:pt x="4" y="11"/>
                </a:cubicBezTo>
                <a:cubicBezTo>
                  <a:pt x="4" y="11"/>
                  <a:pt x="4" y="12"/>
                  <a:pt x="5" y="12"/>
                </a:cubicBezTo>
                <a:cubicBezTo>
                  <a:pt x="5" y="12"/>
                  <a:pt x="6" y="12"/>
                  <a:pt x="7" y="12"/>
                </a:cubicBezTo>
                <a:lnTo>
                  <a:pt x="7" y="12"/>
                </a:lnTo>
                <a:cubicBezTo>
                  <a:pt x="7" y="12"/>
                  <a:pt x="8" y="12"/>
                  <a:pt x="8" y="12"/>
                </a:cubicBezTo>
                <a:cubicBezTo>
                  <a:pt x="8" y="12"/>
                  <a:pt x="8" y="12"/>
                  <a:pt x="8" y="12"/>
                </a:cubicBezTo>
                <a:cubicBezTo>
                  <a:pt x="9" y="12"/>
                  <a:pt x="9" y="12"/>
                  <a:pt x="10" y="12"/>
                </a:cubicBezTo>
                <a:cubicBezTo>
                  <a:pt x="10" y="12"/>
                  <a:pt x="10" y="12"/>
                  <a:pt x="10" y="12"/>
                </a:cubicBezTo>
                <a:cubicBezTo>
                  <a:pt x="10" y="12"/>
                  <a:pt x="11" y="12"/>
                  <a:pt x="11" y="12"/>
                </a:cubicBezTo>
                <a:cubicBezTo>
                  <a:pt x="12" y="11"/>
                  <a:pt x="12" y="11"/>
                  <a:pt x="13" y="11"/>
                </a:cubicBezTo>
                <a:cubicBezTo>
                  <a:pt x="14" y="10"/>
                  <a:pt x="14" y="10"/>
                  <a:pt x="15" y="9"/>
                </a:cubicBezTo>
                <a:cubicBezTo>
                  <a:pt x="15" y="8"/>
                  <a:pt x="15" y="8"/>
                  <a:pt x="15" y="7"/>
                </a:cubicBezTo>
                <a:cubicBezTo>
                  <a:pt x="15" y="7"/>
                  <a:pt x="16" y="6"/>
                  <a:pt x="15" y="5"/>
                </a:cubicBezTo>
                <a:cubicBezTo>
                  <a:pt x="15" y="4"/>
                  <a:pt x="15" y="4"/>
                  <a:pt x="15"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89" name="Freeform 2763"/>
          <p:cNvSpPr>
            <a:spLocks/>
          </p:cNvSpPr>
          <p:nvPr userDrawn="1"/>
        </p:nvSpPr>
        <p:spPr bwMode="auto">
          <a:xfrm>
            <a:off x="5148140" y="4534492"/>
            <a:ext cx="7658" cy="7658"/>
          </a:xfrm>
          <a:custGeom>
            <a:avLst/>
            <a:gdLst>
              <a:gd name="T0" fmla="*/ 13 w 13"/>
              <a:gd name="T1" fmla="*/ 2 h 12"/>
              <a:gd name="T2" fmla="*/ 11 w 13"/>
              <a:gd name="T3" fmla="*/ 1 h 12"/>
              <a:gd name="T4" fmla="*/ 8 w 13"/>
              <a:gd name="T5" fmla="*/ 0 h 12"/>
              <a:gd name="T6" fmla="*/ 6 w 13"/>
              <a:gd name="T7" fmla="*/ 0 h 12"/>
              <a:gd name="T8" fmla="*/ 5 w 13"/>
              <a:gd name="T9" fmla="*/ 0 h 12"/>
              <a:gd name="T10" fmla="*/ 5 w 13"/>
              <a:gd name="T11" fmla="*/ 0 h 12"/>
              <a:gd name="T12" fmla="*/ 2 w 13"/>
              <a:gd name="T13" fmla="*/ 2 h 12"/>
              <a:gd name="T14" fmla="*/ 3 w 13"/>
              <a:gd name="T15" fmla="*/ 1 h 12"/>
              <a:gd name="T16" fmla="*/ 3 w 13"/>
              <a:gd name="T17" fmla="*/ 1 h 12"/>
              <a:gd name="T18" fmla="*/ 2 w 13"/>
              <a:gd name="T19" fmla="*/ 2 h 12"/>
              <a:gd name="T20" fmla="*/ 1 w 13"/>
              <a:gd name="T21" fmla="*/ 3 h 12"/>
              <a:gd name="T22" fmla="*/ 0 w 13"/>
              <a:gd name="T23" fmla="*/ 5 h 12"/>
              <a:gd name="T24" fmla="*/ 0 w 13"/>
              <a:gd name="T25" fmla="*/ 5 h 12"/>
              <a:gd name="T26" fmla="*/ 0 w 13"/>
              <a:gd name="T27" fmla="*/ 4 h 12"/>
              <a:gd name="T28" fmla="*/ 0 w 13"/>
              <a:gd name="T29" fmla="*/ 7 h 12"/>
              <a:gd name="T30" fmla="*/ 0 w 13"/>
              <a:gd name="T31" fmla="*/ 9 h 12"/>
              <a:gd name="T32" fmla="*/ 1 w 13"/>
              <a:gd name="T33" fmla="*/ 10 h 12"/>
              <a:gd name="T34" fmla="*/ 6 w 13"/>
              <a:gd name="T35" fmla="*/ 12 h 12"/>
              <a:gd name="T36" fmla="*/ 10 w 13"/>
              <a:gd name="T37" fmla="*/ 11 h 12"/>
              <a:gd name="T38" fmla="*/ 11 w 13"/>
              <a:gd name="T39" fmla="*/ 10 h 12"/>
              <a:gd name="T40" fmla="*/ 12 w 13"/>
              <a:gd name="T41" fmla="*/ 8 h 12"/>
              <a:gd name="T42" fmla="*/ 13 w 13"/>
              <a:gd name="T43" fmla="*/ 8 h 12"/>
              <a:gd name="T44" fmla="*/ 13 w 13"/>
              <a:gd name="T45" fmla="*/ 5 h 12"/>
              <a:gd name="T46" fmla="*/ 13 w 13"/>
              <a:gd name="T47"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 h="12">
                <a:moveTo>
                  <a:pt x="13" y="2"/>
                </a:moveTo>
                <a:cubicBezTo>
                  <a:pt x="12" y="2"/>
                  <a:pt x="12" y="1"/>
                  <a:pt x="11" y="1"/>
                </a:cubicBezTo>
                <a:cubicBezTo>
                  <a:pt x="10" y="0"/>
                  <a:pt x="9" y="0"/>
                  <a:pt x="8" y="0"/>
                </a:cubicBezTo>
                <a:cubicBezTo>
                  <a:pt x="7" y="0"/>
                  <a:pt x="6" y="0"/>
                  <a:pt x="6" y="0"/>
                </a:cubicBezTo>
                <a:cubicBezTo>
                  <a:pt x="5" y="0"/>
                  <a:pt x="5" y="0"/>
                  <a:pt x="5" y="0"/>
                </a:cubicBezTo>
                <a:cubicBezTo>
                  <a:pt x="5" y="0"/>
                  <a:pt x="5" y="0"/>
                  <a:pt x="5" y="0"/>
                </a:cubicBezTo>
                <a:cubicBezTo>
                  <a:pt x="4" y="1"/>
                  <a:pt x="3" y="1"/>
                  <a:pt x="2" y="2"/>
                </a:cubicBezTo>
                <a:cubicBezTo>
                  <a:pt x="2" y="2"/>
                  <a:pt x="3" y="1"/>
                  <a:pt x="3" y="1"/>
                </a:cubicBezTo>
                <a:lnTo>
                  <a:pt x="3" y="1"/>
                </a:lnTo>
                <a:cubicBezTo>
                  <a:pt x="2" y="2"/>
                  <a:pt x="2" y="2"/>
                  <a:pt x="2" y="2"/>
                </a:cubicBezTo>
                <a:cubicBezTo>
                  <a:pt x="1" y="3"/>
                  <a:pt x="1" y="3"/>
                  <a:pt x="1" y="3"/>
                </a:cubicBezTo>
                <a:cubicBezTo>
                  <a:pt x="0" y="4"/>
                  <a:pt x="0" y="4"/>
                  <a:pt x="0" y="5"/>
                </a:cubicBezTo>
                <a:cubicBezTo>
                  <a:pt x="0" y="5"/>
                  <a:pt x="0" y="5"/>
                  <a:pt x="0" y="5"/>
                </a:cubicBezTo>
                <a:cubicBezTo>
                  <a:pt x="0" y="5"/>
                  <a:pt x="0" y="5"/>
                  <a:pt x="0" y="4"/>
                </a:cubicBezTo>
                <a:cubicBezTo>
                  <a:pt x="0" y="5"/>
                  <a:pt x="0" y="6"/>
                  <a:pt x="0" y="7"/>
                </a:cubicBezTo>
                <a:cubicBezTo>
                  <a:pt x="0" y="7"/>
                  <a:pt x="0" y="8"/>
                  <a:pt x="0" y="9"/>
                </a:cubicBezTo>
                <a:cubicBezTo>
                  <a:pt x="1" y="9"/>
                  <a:pt x="1" y="10"/>
                  <a:pt x="1" y="10"/>
                </a:cubicBezTo>
                <a:cubicBezTo>
                  <a:pt x="3" y="11"/>
                  <a:pt x="4" y="12"/>
                  <a:pt x="6" y="12"/>
                </a:cubicBezTo>
                <a:cubicBezTo>
                  <a:pt x="7" y="12"/>
                  <a:pt x="9" y="12"/>
                  <a:pt x="10" y="11"/>
                </a:cubicBezTo>
                <a:cubicBezTo>
                  <a:pt x="10" y="11"/>
                  <a:pt x="10" y="10"/>
                  <a:pt x="11" y="10"/>
                </a:cubicBezTo>
                <a:cubicBezTo>
                  <a:pt x="11" y="9"/>
                  <a:pt x="12" y="9"/>
                  <a:pt x="12" y="8"/>
                </a:cubicBezTo>
                <a:cubicBezTo>
                  <a:pt x="13" y="8"/>
                  <a:pt x="13" y="8"/>
                  <a:pt x="13" y="8"/>
                </a:cubicBezTo>
                <a:cubicBezTo>
                  <a:pt x="13" y="7"/>
                  <a:pt x="13" y="6"/>
                  <a:pt x="13" y="5"/>
                </a:cubicBezTo>
                <a:cubicBezTo>
                  <a:pt x="13" y="4"/>
                  <a:pt x="13" y="3"/>
                  <a:pt x="13"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90" name="Freeform 2764"/>
          <p:cNvSpPr>
            <a:spLocks/>
          </p:cNvSpPr>
          <p:nvPr userDrawn="1"/>
        </p:nvSpPr>
        <p:spPr bwMode="auto">
          <a:xfrm>
            <a:off x="5204808" y="4491609"/>
            <a:ext cx="10721" cy="9189"/>
          </a:xfrm>
          <a:custGeom>
            <a:avLst/>
            <a:gdLst>
              <a:gd name="T0" fmla="*/ 15 w 16"/>
              <a:gd name="T1" fmla="*/ 3 h 15"/>
              <a:gd name="T2" fmla="*/ 14 w 16"/>
              <a:gd name="T3" fmla="*/ 2 h 15"/>
              <a:gd name="T4" fmla="*/ 13 w 16"/>
              <a:gd name="T5" fmla="*/ 1 h 15"/>
              <a:gd name="T6" fmla="*/ 13 w 16"/>
              <a:gd name="T7" fmla="*/ 1 h 15"/>
              <a:gd name="T8" fmla="*/ 10 w 16"/>
              <a:gd name="T9" fmla="*/ 0 h 15"/>
              <a:gd name="T10" fmla="*/ 9 w 16"/>
              <a:gd name="T11" fmla="*/ 0 h 15"/>
              <a:gd name="T12" fmla="*/ 6 w 16"/>
              <a:gd name="T13" fmla="*/ 1 h 15"/>
              <a:gd name="T14" fmla="*/ 7 w 16"/>
              <a:gd name="T15" fmla="*/ 1 h 15"/>
              <a:gd name="T16" fmla="*/ 6 w 16"/>
              <a:gd name="T17" fmla="*/ 1 h 15"/>
              <a:gd name="T18" fmla="*/ 5 w 16"/>
              <a:gd name="T19" fmla="*/ 1 h 15"/>
              <a:gd name="T20" fmla="*/ 3 w 16"/>
              <a:gd name="T21" fmla="*/ 3 h 15"/>
              <a:gd name="T22" fmla="*/ 2 w 16"/>
              <a:gd name="T23" fmla="*/ 4 h 15"/>
              <a:gd name="T24" fmla="*/ 2 w 16"/>
              <a:gd name="T25" fmla="*/ 4 h 15"/>
              <a:gd name="T26" fmla="*/ 2 w 16"/>
              <a:gd name="T27" fmla="*/ 4 h 15"/>
              <a:gd name="T28" fmla="*/ 1 w 16"/>
              <a:gd name="T29" fmla="*/ 4 h 15"/>
              <a:gd name="T30" fmla="*/ 1 w 16"/>
              <a:gd name="T31" fmla="*/ 5 h 15"/>
              <a:gd name="T32" fmla="*/ 1 w 16"/>
              <a:gd name="T33" fmla="*/ 4 h 15"/>
              <a:gd name="T34" fmla="*/ 0 w 16"/>
              <a:gd name="T35" fmla="*/ 7 h 15"/>
              <a:gd name="T36" fmla="*/ 0 w 16"/>
              <a:gd name="T37" fmla="*/ 9 h 15"/>
              <a:gd name="T38" fmla="*/ 1 w 16"/>
              <a:gd name="T39" fmla="*/ 11 h 15"/>
              <a:gd name="T40" fmla="*/ 3 w 16"/>
              <a:gd name="T41" fmla="*/ 13 h 15"/>
              <a:gd name="T42" fmla="*/ 5 w 16"/>
              <a:gd name="T43" fmla="*/ 14 h 15"/>
              <a:gd name="T44" fmla="*/ 11 w 16"/>
              <a:gd name="T45" fmla="*/ 14 h 15"/>
              <a:gd name="T46" fmla="*/ 13 w 16"/>
              <a:gd name="T47" fmla="*/ 12 h 15"/>
              <a:gd name="T48" fmla="*/ 15 w 16"/>
              <a:gd name="T49" fmla="*/ 10 h 15"/>
              <a:gd name="T50" fmla="*/ 16 w 16"/>
              <a:gd name="T51" fmla="*/ 7 h 15"/>
              <a:gd name="T52" fmla="*/ 15 w 16"/>
              <a:gd name="T53"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 h="15">
                <a:moveTo>
                  <a:pt x="15" y="3"/>
                </a:moveTo>
                <a:cubicBezTo>
                  <a:pt x="15" y="3"/>
                  <a:pt x="15" y="2"/>
                  <a:pt x="14" y="2"/>
                </a:cubicBezTo>
                <a:cubicBezTo>
                  <a:pt x="14" y="2"/>
                  <a:pt x="14" y="2"/>
                  <a:pt x="13" y="1"/>
                </a:cubicBezTo>
                <a:cubicBezTo>
                  <a:pt x="13" y="1"/>
                  <a:pt x="13" y="1"/>
                  <a:pt x="13" y="1"/>
                </a:cubicBezTo>
                <a:cubicBezTo>
                  <a:pt x="12" y="1"/>
                  <a:pt x="11" y="0"/>
                  <a:pt x="10" y="0"/>
                </a:cubicBezTo>
                <a:cubicBezTo>
                  <a:pt x="10" y="0"/>
                  <a:pt x="9" y="0"/>
                  <a:pt x="9" y="0"/>
                </a:cubicBezTo>
                <a:cubicBezTo>
                  <a:pt x="8" y="0"/>
                  <a:pt x="7" y="1"/>
                  <a:pt x="6" y="1"/>
                </a:cubicBezTo>
                <a:cubicBezTo>
                  <a:pt x="7" y="1"/>
                  <a:pt x="7" y="1"/>
                  <a:pt x="7" y="1"/>
                </a:cubicBezTo>
                <a:cubicBezTo>
                  <a:pt x="7" y="1"/>
                  <a:pt x="6" y="1"/>
                  <a:pt x="6" y="1"/>
                </a:cubicBezTo>
                <a:cubicBezTo>
                  <a:pt x="6" y="1"/>
                  <a:pt x="5" y="1"/>
                  <a:pt x="5" y="1"/>
                </a:cubicBezTo>
                <a:cubicBezTo>
                  <a:pt x="4" y="2"/>
                  <a:pt x="3" y="2"/>
                  <a:pt x="3" y="3"/>
                </a:cubicBezTo>
                <a:cubicBezTo>
                  <a:pt x="2" y="3"/>
                  <a:pt x="2" y="4"/>
                  <a:pt x="2" y="4"/>
                </a:cubicBezTo>
                <a:cubicBezTo>
                  <a:pt x="2" y="4"/>
                  <a:pt x="2" y="4"/>
                  <a:pt x="2" y="4"/>
                </a:cubicBezTo>
                <a:cubicBezTo>
                  <a:pt x="2" y="4"/>
                  <a:pt x="2" y="4"/>
                  <a:pt x="2" y="4"/>
                </a:cubicBezTo>
                <a:cubicBezTo>
                  <a:pt x="2" y="4"/>
                  <a:pt x="1" y="4"/>
                  <a:pt x="1" y="4"/>
                </a:cubicBezTo>
                <a:lnTo>
                  <a:pt x="1" y="5"/>
                </a:lnTo>
                <a:lnTo>
                  <a:pt x="1" y="4"/>
                </a:lnTo>
                <a:cubicBezTo>
                  <a:pt x="1" y="5"/>
                  <a:pt x="0" y="6"/>
                  <a:pt x="0" y="7"/>
                </a:cubicBezTo>
                <a:cubicBezTo>
                  <a:pt x="0" y="8"/>
                  <a:pt x="0" y="8"/>
                  <a:pt x="0" y="9"/>
                </a:cubicBezTo>
                <a:cubicBezTo>
                  <a:pt x="0" y="10"/>
                  <a:pt x="0" y="11"/>
                  <a:pt x="1" y="11"/>
                </a:cubicBezTo>
                <a:cubicBezTo>
                  <a:pt x="1" y="12"/>
                  <a:pt x="2" y="13"/>
                  <a:pt x="3" y="13"/>
                </a:cubicBezTo>
                <a:cubicBezTo>
                  <a:pt x="4" y="14"/>
                  <a:pt x="4" y="14"/>
                  <a:pt x="5" y="14"/>
                </a:cubicBezTo>
                <a:cubicBezTo>
                  <a:pt x="7" y="15"/>
                  <a:pt x="9" y="15"/>
                  <a:pt x="11" y="14"/>
                </a:cubicBezTo>
                <a:cubicBezTo>
                  <a:pt x="12" y="13"/>
                  <a:pt x="13" y="13"/>
                  <a:pt x="13" y="12"/>
                </a:cubicBezTo>
                <a:cubicBezTo>
                  <a:pt x="14" y="12"/>
                  <a:pt x="15" y="11"/>
                  <a:pt x="15" y="10"/>
                </a:cubicBezTo>
                <a:cubicBezTo>
                  <a:pt x="16" y="9"/>
                  <a:pt x="16" y="8"/>
                  <a:pt x="16" y="7"/>
                </a:cubicBezTo>
                <a:cubicBezTo>
                  <a:pt x="16" y="6"/>
                  <a:pt x="16" y="4"/>
                  <a:pt x="15"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91" name="Freeform 2765"/>
          <p:cNvSpPr>
            <a:spLocks/>
          </p:cNvSpPr>
          <p:nvPr userDrawn="1"/>
        </p:nvSpPr>
        <p:spPr bwMode="auto">
          <a:xfrm>
            <a:off x="5213998" y="4519177"/>
            <a:ext cx="9189" cy="6126"/>
          </a:xfrm>
          <a:custGeom>
            <a:avLst/>
            <a:gdLst>
              <a:gd name="T0" fmla="*/ 14 w 15"/>
              <a:gd name="T1" fmla="*/ 4 h 11"/>
              <a:gd name="T2" fmla="*/ 13 w 15"/>
              <a:gd name="T3" fmla="*/ 2 h 11"/>
              <a:gd name="T4" fmla="*/ 11 w 15"/>
              <a:gd name="T5" fmla="*/ 1 h 11"/>
              <a:gd name="T6" fmla="*/ 9 w 15"/>
              <a:gd name="T7" fmla="*/ 0 h 11"/>
              <a:gd name="T8" fmla="*/ 5 w 15"/>
              <a:gd name="T9" fmla="*/ 0 h 11"/>
              <a:gd name="T10" fmla="*/ 4 w 15"/>
              <a:gd name="T11" fmla="*/ 1 h 11"/>
              <a:gd name="T12" fmla="*/ 2 w 15"/>
              <a:gd name="T13" fmla="*/ 2 h 11"/>
              <a:gd name="T14" fmla="*/ 1 w 15"/>
              <a:gd name="T15" fmla="*/ 3 h 11"/>
              <a:gd name="T16" fmla="*/ 0 w 15"/>
              <a:gd name="T17" fmla="*/ 4 h 11"/>
              <a:gd name="T18" fmla="*/ 0 w 15"/>
              <a:gd name="T19" fmla="*/ 6 h 11"/>
              <a:gd name="T20" fmla="*/ 0 w 15"/>
              <a:gd name="T21" fmla="*/ 7 h 11"/>
              <a:gd name="T22" fmla="*/ 1 w 15"/>
              <a:gd name="T23" fmla="*/ 8 h 11"/>
              <a:gd name="T24" fmla="*/ 3 w 15"/>
              <a:gd name="T25" fmla="*/ 10 h 11"/>
              <a:gd name="T26" fmla="*/ 4 w 15"/>
              <a:gd name="T27" fmla="*/ 10 h 11"/>
              <a:gd name="T28" fmla="*/ 4 w 15"/>
              <a:gd name="T29" fmla="*/ 10 h 11"/>
              <a:gd name="T30" fmla="*/ 6 w 15"/>
              <a:gd name="T31" fmla="*/ 11 h 11"/>
              <a:gd name="T32" fmla="*/ 8 w 15"/>
              <a:gd name="T33" fmla="*/ 11 h 11"/>
              <a:gd name="T34" fmla="*/ 6 w 15"/>
              <a:gd name="T35" fmla="*/ 11 h 11"/>
              <a:gd name="T36" fmla="*/ 8 w 15"/>
              <a:gd name="T37" fmla="*/ 11 h 11"/>
              <a:gd name="T38" fmla="*/ 9 w 15"/>
              <a:gd name="T39" fmla="*/ 11 h 11"/>
              <a:gd name="T40" fmla="*/ 10 w 15"/>
              <a:gd name="T41" fmla="*/ 11 h 11"/>
              <a:gd name="T42" fmla="*/ 11 w 15"/>
              <a:gd name="T43" fmla="*/ 11 h 11"/>
              <a:gd name="T44" fmla="*/ 10 w 15"/>
              <a:gd name="T45" fmla="*/ 11 h 11"/>
              <a:gd name="T46" fmla="*/ 12 w 15"/>
              <a:gd name="T47" fmla="*/ 10 h 11"/>
              <a:gd name="T48" fmla="*/ 14 w 15"/>
              <a:gd name="T49" fmla="*/ 9 h 11"/>
              <a:gd name="T50" fmla="*/ 14 w 15"/>
              <a:gd name="T51"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 h="11">
                <a:moveTo>
                  <a:pt x="14" y="4"/>
                </a:moveTo>
                <a:cubicBezTo>
                  <a:pt x="14" y="3"/>
                  <a:pt x="13" y="3"/>
                  <a:pt x="13" y="2"/>
                </a:cubicBezTo>
                <a:cubicBezTo>
                  <a:pt x="13" y="2"/>
                  <a:pt x="12" y="1"/>
                  <a:pt x="11" y="1"/>
                </a:cubicBezTo>
                <a:cubicBezTo>
                  <a:pt x="11" y="1"/>
                  <a:pt x="10" y="0"/>
                  <a:pt x="9" y="0"/>
                </a:cubicBezTo>
                <a:cubicBezTo>
                  <a:pt x="8" y="0"/>
                  <a:pt x="6" y="0"/>
                  <a:pt x="5" y="0"/>
                </a:cubicBezTo>
                <a:cubicBezTo>
                  <a:pt x="5" y="0"/>
                  <a:pt x="4" y="0"/>
                  <a:pt x="4" y="1"/>
                </a:cubicBezTo>
                <a:cubicBezTo>
                  <a:pt x="3" y="1"/>
                  <a:pt x="3" y="1"/>
                  <a:pt x="2" y="2"/>
                </a:cubicBezTo>
                <a:cubicBezTo>
                  <a:pt x="1" y="2"/>
                  <a:pt x="1" y="3"/>
                  <a:pt x="1" y="3"/>
                </a:cubicBezTo>
                <a:lnTo>
                  <a:pt x="0" y="4"/>
                </a:lnTo>
                <a:cubicBezTo>
                  <a:pt x="0" y="5"/>
                  <a:pt x="0" y="5"/>
                  <a:pt x="0" y="6"/>
                </a:cubicBezTo>
                <a:cubicBezTo>
                  <a:pt x="0" y="6"/>
                  <a:pt x="0" y="7"/>
                  <a:pt x="0" y="7"/>
                </a:cubicBezTo>
                <a:cubicBezTo>
                  <a:pt x="0" y="8"/>
                  <a:pt x="1" y="8"/>
                  <a:pt x="1" y="8"/>
                </a:cubicBezTo>
                <a:cubicBezTo>
                  <a:pt x="1" y="9"/>
                  <a:pt x="2" y="9"/>
                  <a:pt x="3" y="10"/>
                </a:cubicBezTo>
                <a:cubicBezTo>
                  <a:pt x="3" y="10"/>
                  <a:pt x="3" y="10"/>
                  <a:pt x="4" y="10"/>
                </a:cubicBezTo>
                <a:cubicBezTo>
                  <a:pt x="4" y="10"/>
                  <a:pt x="4" y="10"/>
                  <a:pt x="4" y="10"/>
                </a:cubicBezTo>
                <a:cubicBezTo>
                  <a:pt x="4" y="10"/>
                  <a:pt x="5" y="11"/>
                  <a:pt x="6" y="11"/>
                </a:cubicBezTo>
                <a:cubicBezTo>
                  <a:pt x="6" y="11"/>
                  <a:pt x="7" y="11"/>
                  <a:pt x="8" y="11"/>
                </a:cubicBezTo>
                <a:cubicBezTo>
                  <a:pt x="7" y="11"/>
                  <a:pt x="7" y="11"/>
                  <a:pt x="6" y="11"/>
                </a:cubicBezTo>
                <a:cubicBezTo>
                  <a:pt x="7" y="11"/>
                  <a:pt x="7" y="11"/>
                  <a:pt x="8" y="11"/>
                </a:cubicBezTo>
                <a:cubicBezTo>
                  <a:pt x="9" y="11"/>
                  <a:pt x="9" y="11"/>
                  <a:pt x="9" y="11"/>
                </a:cubicBezTo>
                <a:cubicBezTo>
                  <a:pt x="10" y="11"/>
                  <a:pt x="10" y="11"/>
                  <a:pt x="10" y="11"/>
                </a:cubicBezTo>
                <a:cubicBezTo>
                  <a:pt x="11" y="11"/>
                  <a:pt x="11" y="11"/>
                  <a:pt x="11" y="11"/>
                </a:cubicBezTo>
                <a:cubicBezTo>
                  <a:pt x="11" y="11"/>
                  <a:pt x="10" y="11"/>
                  <a:pt x="10" y="11"/>
                </a:cubicBezTo>
                <a:cubicBezTo>
                  <a:pt x="11" y="11"/>
                  <a:pt x="12" y="11"/>
                  <a:pt x="12" y="10"/>
                </a:cubicBezTo>
                <a:cubicBezTo>
                  <a:pt x="13" y="10"/>
                  <a:pt x="14" y="9"/>
                  <a:pt x="14" y="9"/>
                </a:cubicBezTo>
                <a:cubicBezTo>
                  <a:pt x="15" y="7"/>
                  <a:pt x="15" y="5"/>
                  <a:pt x="1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92" name="Freeform 2766"/>
          <p:cNvSpPr>
            <a:spLocks/>
          </p:cNvSpPr>
          <p:nvPr userDrawn="1"/>
        </p:nvSpPr>
        <p:spPr bwMode="auto">
          <a:xfrm>
            <a:off x="5212465" y="4537555"/>
            <a:ext cx="7658" cy="7658"/>
          </a:xfrm>
          <a:custGeom>
            <a:avLst/>
            <a:gdLst>
              <a:gd name="T0" fmla="*/ 14 w 14"/>
              <a:gd name="T1" fmla="*/ 8 h 14"/>
              <a:gd name="T2" fmla="*/ 13 w 14"/>
              <a:gd name="T3" fmla="*/ 5 h 14"/>
              <a:gd name="T4" fmla="*/ 12 w 14"/>
              <a:gd name="T5" fmla="*/ 4 h 14"/>
              <a:gd name="T6" fmla="*/ 12 w 14"/>
              <a:gd name="T7" fmla="*/ 3 h 14"/>
              <a:gd name="T8" fmla="*/ 10 w 14"/>
              <a:gd name="T9" fmla="*/ 1 h 14"/>
              <a:gd name="T10" fmla="*/ 8 w 14"/>
              <a:gd name="T11" fmla="*/ 1 h 14"/>
              <a:gd name="T12" fmla="*/ 6 w 14"/>
              <a:gd name="T13" fmla="*/ 0 h 14"/>
              <a:gd name="T14" fmla="*/ 6 w 14"/>
              <a:gd name="T15" fmla="*/ 0 h 14"/>
              <a:gd name="T16" fmla="*/ 3 w 14"/>
              <a:gd name="T17" fmla="*/ 0 h 14"/>
              <a:gd name="T18" fmla="*/ 2 w 14"/>
              <a:gd name="T19" fmla="*/ 1 h 14"/>
              <a:gd name="T20" fmla="*/ 1 w 14"/>
              <a:gd name="T21" fmla="*/ 2 h 14"/>
              <a:gd name="T22" fmla="*/ 0 w 14"/>
              <a:gd name="T23" fmla="*/ 4 h 14"/>
              <a:gd name="T24" fmla="*/ 0 w 14"/>
              <a:gd name="T25" fmla="*/ 6 h 14"/>
              <a:gd name="T26" fmla="*/ 0 w 14"/>
              <a:gd name="T27" fmla="*/ 6 h 14"/>
              <a:gd name="T28" fmla="*/ 1 w 14"/>
              <a:gd name="T29" fmla="*/ 8 h 14"/>
              <a:gd name="T30" fmla="*/ 2 w 14"/>
              <a:gd name="T31" fmla="*/ 10 h 14"/>
              <a:gd name="T32" fmla="*/ 3 w 14"/>
              <a:gd name="T33" fmla="*/ 11 h 14"/>
              <a:gd name="T34" fmla="*/ 4 w 14"/>
              <a:gd name="T35" fmla="*/ 12 h 14"/>
              <a:gd name="T36" fmla="*/ 5 w 14"/>
              <a:gd name="T37" fmla="*/ 13 h 14"/>
              <a:gd name="T38" fmla="*/ 8 w 14"/>
              <a:gd name="T39" fmla="*/ 14 h 14"/>
              <a:gd name="T40" fmla="*/ 9 w 14"/>
              <a:gd name="T41" fmla="*/ 14 h 14"/>
              <a:gd name="T42" fmla="*/ 12 w 14"/>
              <a:gd name="T43" fmla="*/ 12 h 14"/>
              <a:gd name="T44" fmla="*/ 14 w 14"/>
              <a:gd name="T45" fmla="*/ 9 h 14"/>
              <a:gd name="T46" fmla="*/ 14 w 14"/>
              <a:gd name="T4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 h="14">
                <a:moveTo>
                  <a:pt x="14" y="8"/>
                </a:moveTo>
                <a:cubicBezTo>
                  <a:pt x="14" y="7"/>
                  <a:pt x="14" y="6"/>
                  <a:pt x="13" y="5"/>
                </a:cubicBezTo>
                <a:cubicBezTo>
                  <a:pt x="13" y="4"/>
                  <a:pt x="13" y="4"/>
                  <a:pt x="12" y="4"/>
                </a:cubicBezTo>
                <a:lnTo>
                  <a:pt x="12" y="3"/>
                </a:lnTo>
                <a:cubicBezTo>
                  <a:pt x="11" y="2"/>
                  <a:pt x="11" y="2"/>
                  <a:pt x="10" y="1"/>
                </a:cubicBezTo>
                <a:cubicBezTo>
                  <a:pt x="9" y="1"/>
                  <a:pt x="9" y="1"/>
                  <a:pt x="8" y="1"/>
                </a:cubicBezTo>
                <a:cubicBezTo>
                  <a:pt x="7" y="0"/>
                  <a:pt x="7" y="0"/>
                  <a:pt x="6" y="0"/>
                </a:cubicBezTo>
                <a:lnTo>
                  <a:pt x="6" y="0"/>
                </a:lnTo>
                <a:cubicBezTo>
                  <a:pt x="5" y="0"/>
                  <a:pt x="4" y="0"/>
                  <a:pt x="3" y="0"/>
                </a:cubicBezTo>
                <a:cubicBezTo>
                  <a:pt x="2" y="0"/>
                  <a:pt x="2" y="0"/>
                  <a:pt x="2" y="1"/>
                </a:cubicBezTo>
                <a:cubicBezTo>
                  <a:pt x="1" y="1"/>
                  <a:pt x="1" y="1"/>
                  <a:pt x="1" y="2"/>
                </a:cubicBezTo>
                <a:cubicBezTo>
                  <a:pt x="0" y="2"/>
                  <a:pt x="0" y="3"/>
                  <a:pt x="0" y="4"/>
                </a:cubicBezTo>
                <a:cubicBezTo>
                  <a:pt x="0" y="5"/>
                  <a:pt x="0" y="5"/>
                  <a:pt x="0" y="6"/>
                </a:cubicBezTo>
                <a:cubicBezTo>
                  <a:pt x="0" y="6"/>
                  <a:pt x="0" y="6"/>
                  <a:pt x="0" y="6"/>
                </a:cubicBezTo>
                <a:cubicBezTo>
                  <a:pt x="1" y="7"/>
                  <a:pt x="1" y="7"/>
                  <a:pt x="1" y="8"/>
                </a:cubicBezTo>
                <a:cubicBezTo>
                  <a:pt x="1" y="8"/>
                  <a:pt x="1" y="9"/>
                  <a:pt x="2" y="10"/>
                </a:cubicBezTo>
                <a:cubicBezTo>
                  <a:pt x="2" y="11"/>
                  <a:pt x="3" y="11"/>
                  <a:pt x="3" y="11"/>
                </a:cubicBezTo>
                <a:cubicBezTo>
                  <a:pt x="3" y="12"/>
                  <a:pt x="4" y="12"/>
                  <a:pt x="4" y="12"/>
                </a:cubicBezTo>
                <a:cubicBezTo>
                  <a:pt x="4" y="12"/>
                  <a:pt x="5" y="13"/>
                  <a:pt x="5" y="13"/>
                </a:cubicBezTo>
                <a:cubicBezTo>
                  <a:pt x="6" y="14"/>
                  <a:pt x="7" y="14"/>
                  <a:pt x="8" y="14"/>
                </a:cubicBezTo>
                <a:cubicBezTo>
                  <a:pt x="8" y="14"/>
                  <a:pt x="9" y="14"/>
                  <a:pt x="9" y="14"/>
                </a:cubicBezTo>
                <a:cubicBezTo>
                  <a:pt x="11" y="13"/>
                  <a:pt x="12" y="13"/>
                  <a:pt x="12" y="12"/>
                </a:cubicBezTo>
                <a:cubicBezTo>
                  <a:pt x="13" y="11"/>
                  <a:pt x="14" y="10"/>
                  <a:pt x="14" y="9"/>
                </a:cubicBezTo>
                <a:cubicBezTo>
                  <a:pt x="14" y="9"/>
                  <a:pt x="14" y="8"/>
                  <a:pt x="14"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93" name="Freeform 2767"/>
          <p:cNvSpPr>
            <a:spLocks/>
          </p:cNvSpPr>
          <p:nvPr userDrawn="1"/>
        </p:nvSpPr>
        <p:spPr bwMode="auto">
          <a:xfrm>
            <a:off x="5292106" y="4595754"/>
            <a:ext cx="22974" cy="107209"/>
          </a:xfrm>
          <a:custGeom>
            <a:avLst/>
            <a:gdLst>
              <a:gd name="T0" fmla="*/ 37 w 38"/>
              <a:gd name="T1" fmla="*/ 136 h 181"/>
              <a:gd name="T2" fmla="*/ 37 w 38"/>
              <a:gd name="T3" fmla="*/ 93 h 181"/>
              <a:gd name="T4" fmla="*/ 36 w 38"/>
              <a:gd name="T5" fmla="*/ 50 h 181"/>
              <a:gd name="T6" fmla="*/ 29 w 38"/>
              <a:gd name="T7" fmla="*/ 7 h 181"/>
              <a:gd name="T8" fmla="*/ 10 w 38"/>
              <a:gd name="T9" fmla="*/ 7 h 181"/>
              <a:gd name="T10" fmla="*/ 4 w 38"/>
              <a:gd name="T11" fmla="*/ 47 h 181"/>
              <a:gd name="T12" fmla="*/ 3 w 38"/>
              <a:gd name="T13" fmla="*/ 90 h 181"/>
              <a:gd name="T14" fmla="*/ 3 w 38"/>
              <a:gd name="T15" fmla="*/ 131 h 181"/>
              <a:gd name="T16" fmla="*/ 3 w 38"/>
              <a:gd name="T17" fmla="*/ 150 h 181"/>
              <a:gd name="T18" fmla="*/ 5 w 38"/>
              <a:gd name="T19" fmla="*/ 172 h 181"/>
              <a:gd name="T20" fmla="*/ 25 w 38"/>
              <a:gd name="T21" fmla="*/ 177 h 181"/>
              <a:gd name="T22" fmla="*/ 37 w 38"/>
              <a:gd name="T23" fmla="*/ 13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181">
                <a:moveTo>
                  <a:pt x="37" y="136"/>
                </a:moveTo>
                <a:cubicBezTo>
                  <a:pt x="37" y="122"/>
                  <a:pt x="37" y="107"/>
                  <a:pt x="37" y="93"/>
                </a:cubicBezTo>
                <a:cubicBezTo>
                  <a:pt x="37" y="79"/>
                  <a:pt x="37" y="65"/>
                  <a:pt x="36" y="50"/>
                </a:cubicBezTo>
                <a:cubicBezTo>
                  <a:pt x="36" y="37"/>
                  <a:pt x="37" y="18"/>
                  <a:pt x="29" y="7"/>
                </a:cubicBezTo>
                <a:cubicBezTo>
                  <a:pt x="25" y="0"/>
                  <a:pt x="15" y="0"/>
                  <a:pt x="10" y="7"/>
                </a:cubicBezTo>
                <a:cubicBezTo>
                  <a:pt x="4" y="18"/>
                  <a:pt x="4" y="35"/>
                  <a:pt x="4" y="47"/>
                </a:cubicBezTo>
                <a:cubicBezTo>
                  <a:pt x="4" y="61"/>
                  <a:pt x="3" y="76"/>
                  <a:pt x="3" y="90"/>
                </a:cubicBezTo>
                <a:cubicBezTo>
                  <a:pt x="3" y="104"/>
                  <a:pt x="3" y="117"/>
                  <a:pt x="3" y="131"/>
                </a:cubicBezTo>
                <a:cubicBezTo>
                  <a:pt x="3" y="138"/>
                  <a:pt x="3" y="144"/>
                  <a:pt x="3" y="150"/>
                </a:cubicBezTo>
                <a:cubicBezTo>
                  <a:pt x="2" y="158"/>
                  <a:pt x="0" y="165"/>
                  <a:pt x="5" y="172"/>
                </a:cubicBezTo>
                <a:cubicBezTo>
                  <a:pt x="9" y="178"/>
                  <a:pt x="17" y="181"/>
                  <a:pt x="25" y="177"/>
                </a:cubicBezTo>
                <a:cubicBezTo>
                  <a:pt x="38" y="169"/>
                  <a:pt x="37" y="150"/>
                  <a:pt x="37" y="136"/>
                </a:cubicBezTo>
                <a:close/>
              </a:path>
            </a:pathLst>
          </a:custGeom>
          <a:solidFill>
            <a:srgbClr val="90D2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94" name="Freeform 2768"/>
          <p:cNvSpPr>
            <a:spLocks/>
          </p:cNvSpPr>
          <p:nvPr userDrawn="1"/>
        </p:nvSpPr>
        <p:spPr bwMode="auto">
          <a:xfrm>
            <a:off x="5293638" y="4719810"/>
            <a:ext cx="21442" cy="39820"/>
          </a:xfrm>
          <a:custGeom>
            <a:avLst/>
            <a:gdLst>
              <a:gd name="T0" fmla="*/ 34 w 35"/>
              <a:gd name="T1" fmla="*/ 43 h 66"/>
              <a:gd name="T2" fmla="*/ 34 w 35"/>
              <a:gd name="T3" fmla="*/ 32 h 66"/>
              <a:gd name="T4" fmla="*/ 27 w 35"/>
              <a:gd name="T5" fmla="*/ 6 h 66"/>
              <a:gd name="T6" fmla="*/ 16 w 35"/>
              <a:gd name="T7" fmla="*/ 0 h 66"/>
              <a:gd name="T8" fmla="*/ 6 w 35"/>
              <a:gd name="T9" fmla="*/ 6 h 66"/>
              <a:gd name="T10" fmla="*/ 0 w 35"/>
              <a:gd name="T11" fmla="*/ 32 h 66"/>
              <a:gd name="T12" fmla="*/ 0 w 35"/>
              <a:gd name="T13" fmla="*/ 43 h 66"/>
              <a:gd name="T14" fmla="*/ 1 w 35"/>
              <a:gd name="T15" fmla="*/ 52 h 66"/>
              <a:gd name="T16" fmla="*/ 10 w 35"/>
              <a:gd name="T17" fmla="*/ 63 h 66"/>
              <a:gd name="T18" fmla="*/ 20 w 35"/>
              <a:gd name="T19" fmla="*/ 65 h 66"/>
              <a:gd name="T20" fmla="*/ 29 w 35"/>
              <a:gd name="T21" fmla="*/ 60 h 66"/>
              <a:gd name="T22" fmla="*/ 34 w 35"/>
              <a:gd name="T23" fmla="*/ 52 h 66"/>
              <a:gd name="T24" fmla="*/ 34 w 35"/>
              <a:gd name="T25" fmla="*/ 4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66">
                <a:moveTo>
                  <a:pt x="34" y="43"/>
                </a:moveTo>
                <a:cubicBezTo>
                  <a:pt x="34" y="40"/>
                  <a:pt x="34" y="36"/>
                  <a:pt x="34" y="32"/>
                </a:cubicBezTo>
                <a:cubicBezTo>
                  <a:pt x="33" y="23"/>
                  <a:pt x="32" y="14"/>
                  <a:pt x="27" y="6"/>
                </a:cubicBezTo>
                <a:cubicBezTo>
                  <a:pt x="24" y="2"/>
                  <a:pt x="21" y="0"/>
                  <a:pt x="16" y="0"/>
                </a:cubicBezTo>
                <a:cubicBezTo>
                  <a:pt x="12" y="0"/>
                  <a:pt x="8" y="2"/>
                  <a:pt x="6" y="6"/>
                </a:cubicBezTo>
                <a:cubicBezTo>
                  <a:pt x="0" y="13"/>
                  <a:pt x="0" y="23"/>
                  <a:pt x="0" y="32"/>
                </a:cubicBezTo>
                <a:cubicBezTo>
                  <a:pt x="0" y="36"/>
                  <a:pt x="0" y="40"/>
                  <a:pt x="0" y="43"/>
                </a:cubicBezTo>
                <a:cubicBezTo>
                  <a:pt x="0" y="46"/>
                  <a:pt x="1" y="49"/>
                  <a:pt x="1" y="52"/>
                </a:cubicBezTo>
                <a:cubicBezTo>
                  <a:pt x="3" y="56"/>
                  <a:pt x="6" y="61"/>
                  <a:pt x="10" y="63"/>
                </a:cubicBezTo>
                <a:cubicBezTo>
                  <a:pt x="13" y="65"/>
                  <a:pt x="16" y="66"/>
                  <a:pt x="20" y="65"/>
                </a:cubicBezTo>
                <a:cubicBezTo>
                  <a:pt x="24" y="65"/>
                  <a:pt x="27" y="63"/>
                  <a:pt x="29" y="60"/>
                </a:cubicBezTo>
                <a:cubicBezTo>
                  <a:pt x="31" y="58"/>
                  <a:pt x="33" y="55"/>
                  <a:pt x="34" y="52"/>
                </a:cubicBezTo>
                <a:cubicBezTo>
                  <a:pt x="35" y="49"/>
                  <a:pt x="35" y="46"/>
                  <a:pt x="34" y="43"/>
                </a:cubicBezTo>
                <a:close/>
              </a:path>
            </a:pathLst>
          </a:custGeom>
          <a:solidFill>
            <a:srgbClr val="90D2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sp>
        <p:nvSpPr>
          <p:cNvPr id="495" name="Freeform 2769"/>
          <p:cNvSpPr>
            <a:spLocks noEditPoints="1"/>
          </p:cNvSpPr>
          <p:nvPr userDrawn="1"/>
        </p:nvSpPr>
        <p:spPr bwMode="auto">
          <a:xfrm>
            <a:off x="5048589" y="4580439"/>
            <a:ext cx="258833" cy="243517"/>
          </a:xfrm>
          <a:custGeom>
            <a:avLst/>
            <a:gdLst>
              <a:gd name="T0" fmla="*/ 343 w 434"/>
              <a:gd name="T1" fmla="*/ 332 h 409"/>
              <a:gd name="T2" fmla="*/ 214 w 434"/>
              <a:gd name="T3" fmla="*/ 387 h 409"/>
              <a:gd name="T4" fmla="*/ 28 w 434"/>
              <a:gd name="T5" fmla="*/ 234 h 409"/>
              <a:gd name="T6" fmla="*/ 53 w 434"/>
              <a:gd name="T7" fmla="*/ 109 h 409"/>
              <a:gd name="T8" fmla="*/ 194 w 434"/>
              <a:gd name="T9" fmla="*/ 44 h 409"/>
              <a:gd name="T10" fmla="*/ 331 w 434"/>
              <a:gd name="T11" fmla="*/ 88 h 409"/>
              <a:gd name="T12" fmla="*/ 343 w 434"/>
              <a:gd name="T13" fmla="*/ 332 h 409"/>
              <a:gd name="T14" fmla="*/ 375 w 434"/>
              <a:gd name="T15" fmla="*/ 100 h 409"/>
              <a:gd name="T16" fmla="*/ 65 w 434"/>
              <a:gd name="T17" fmla="*/ 67 h 409"/>
              <a:gd name="T18" fmla="*/ 3 w 434"/>
              <a:gd name="T19" fmla="*/ 219 h 409"/>
              <a:gd name="T20" fmla="*/ 83 w 434"/>
              <a:gd name="T21" fmla="*/ 372 h 409"/>
              <a:gd name="T22" fmla="*/ 91 w 434"/>
              <a:gd name="T23" fmla="*/ 373 h 409"/>
              <a:gd name="T24" fmla="*/ 168 w 434"/>
              <a:gd name="T25" fmla="*/ 400 h 409"/>
              <a:gd name="T26" fmla="*/ 330 w 434"/>
              <a:gd name="T27" fmla="*/ 372 h 409"/>
              <a:gd name="T28" fmla="*/ 375 w 434"/>
              <a:gd name="T29" fmla="*/ 10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4" h="409">
                <a:moveTo>
                  <a:pt x="343" y="332"/>
                </a:moveTo>
                <a:cubicBezTo>
                  <a:pt x="309" y="370"/>
                  <a:pt x="265" y="384"/>
                  <a:pt x="214" y="387"/>
                </a:cubicBezTo>
                <a:cubicBezTo>
                  <a:pt x="115" y="391"/>
                  <a:pt x="37" y="327"/>
                  <a:pt x="28" y="234"/>
                </a:cubicBezTo>
                <a:cubicBezTo>
                  <a:pt x="24" y="192"/>
                  <a:pt x="27" y="145"/>
                  <a:pt x="53" y="109"/>
                </a:cubicBezTo>
                <a:cubicBezTo>
                  <a:pt x="83" y="69"/>
                  <a:pt x="143" y="47"/>
                  <a:pt x="194" y="44"/>
                </a:cubicBezTo>
                <a:cubicBezTo>
                  <a:pt x="243" y="41"/>
                  <a:pt x="295" y="55"/>
                  <a:pt x="331" y="88"/>
                </a:cubicBezTo>
                <a:cubicBezTo>
                  <a:pt x="397" y="148"/>
                  <a:pt x="401" y="266"/>
                  <a:pt x="343" y="332"/>
                </a:cubicBezTo>
                <a:close/>
                <a:moveTo>
                  <a:pt x="375" y="100"/>
                </a:moveTo>
                <a:cubicBezTo>
                  <a:pt x="306" y="4"/>
                  <a:pt x="157" y="0"/>
                  <a:pt x="65" y="67"/>
                </a:cubicBezTo>
                <a:cubicBezTo>
                  <a:pt x="14" y="103"/>
                  <a:pt x="0" y="163"/>
                  <a:pt x="3" y="219"/>
                </a:cubicBezTo>
                <a:cubicBezTo>
                  <a:pt x="6" y="278"/>
                  <a:pt x="28" y="338"/>
                  <a:pt x="83" y="372"/>
                </a:cubicBezTo>
                <a:cubicBezTo>
                  <a:pt x="86" y="373"/>
                  <a:pt x="88" y="373"/>
                  <a:pt x="91" y="373"/>
                </a:cubicBezTo>
                <a:cubicBezTo>
                  <a:pt x="114" y="386"/>
                  <a:pt x="141" y="395"/>
                  <a:pt x="168" y="400"/>
                </a:cubicBezTo>
                <a:cubicBezTo>
                  <a:pt x="225" y="409"/>
                  <a:pt x="284" y="406"/>
                  <a:pt x="330" y="372"/>
                </a:cubicBezTo>
                <a:cubicBezTo>
                  <a:pt x="413" y="310"/>
                  <a:pt x="434" y="182"/>
                  <a:pt x="375" y="100"/>
                </a:cubicBezTo>
                <a:close/>
              </a:path>
            </a:pathLst>
          </a:custGeom>
          <a:solidFill>
            <a:srgbClr val="00A6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defTabSz="882213" fontAlgn="base">
              <a:spcBef>
                <a:spcPct val="0"/>
              </a:spcBef>
              <a:spcAft>
                <a:spcPct val="0"/>
              </a:spcAft>
            </a:pPr>
            <a:endParaRPr lang="es-CO" sz="965" b="1">
              <a:solidFill>
                <a:prstClr val="black"/>
              </a:solidFill>
              <a:latin typeface="Calibri" pitchFamily="34" charset="0"/>
              <a:cs typeface="Arial" charset="0"/>
            </a:endParaRPr>
          </a:p>
        </p:txBody>
      </p:sp>
      <p:pic>
        <p:nvPicPr>
          <p:cNvPr id="496" name="Picture 2" descr="Aguas de Bogotá SA ESP">
            <a:extLst>
              <a:ext uri="{FF2B5EF4-FFF2-40B4-BE49-F238E27FC236}">
                <a16:creationId xmlns:a16="http://schemas.microsoft.com/office/drawing/2014/main" id="{D32140CD-2A00-4363-8F96-08A9B088450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97138" y="211207"/>
            <a:ext cx="1432252" cy="1459276"/>
          </a:xfrm>
          <a:prstGeom prst="rect">
            <a:avLst/>
          </a:prstGeom>
          <a:extLst>
            <a:ext uri="{909E8E84-426E-40DD-AFC4-6F175D3DCCD1}">
              <a14:hiddenFill xmlns:a14="http://schemas.microsoft.com/office/drawing/2010/main">
                <a:solidFill>
                  <a:srgbClr val="FFFFFF"/>
                </a:solidFill>
              </a14:hiddenFill>
            </a:ext>
          </a:extLst>
        </p:spPr>
      </p:pic>
      <p:sp>
        <p:nvSpPr>
          <p:cNvPr id="497" name="Freeform 3167"/>
          <p:cNvSpPr>
            <a:spLocks/>
          </p:cNvSpPr>
          <p:nvPr userDrawn="1"/>
        </p:nvSpPr>
        <p:spPr bwMode="auto">
          <a:xfrm rot="10800000">
            <a:off x="0" y="0"/>
            <a:ext cx="1354497" cy="704267"/>
          </a:xfrm>
          <a:custGeom>
            <a:avLst/>
            <a:gdLst>
              <a:gd name="T0" fmla="*/ 583 w 1933"/>
              <a:gd name="T1" fmla="*/ 0 h 1009"/>
              <a:gd name="T2" fmla="*/ 0 w 1933"/>
              <a:gd name="T3" fmla="*/ 1009 h 1009"/>
              <a:gd name="T4" fmla="*/ 1933 w 1933"/>
              <a:gd name="T5" fmla="*/ 1009 h 1009"/>
              <a:gd name="T6" fmla="*/ 1933 w 1933"/>
              <a:gd name="T7" fmla="*/ 16 h 1009"/>
              <a:gd name="T8" fmla="*/ 1923 w 1933"/>
              <a:gd name="T9" fmla="*/ 0 h 1009"/>
              <a:gd name="T10" fmla="*/ 583 w 1933"/>
              <a:gd name="T11" fmla="*/ 0 h 1009"/>
            </a:gdLst>
            <a:ahLst/>
            <a:cxnLst>
              <a:cxn ang="0">
                <a:pos x="T0" y="T1"/>
              </a:cxn>
              <a:cxn ang="0">
                <a:pos x="T2" y="T3"/>
              </a:cxn>
              <a:cxn ang="0">
                <a:pos x="T4" y="T5"/>
              </a:cxn>
              <a:cxn ang="0">
                <a:pos x="T6" y="T7"/>
              </a:cxn>
              <a:cxn ang="0">
                <a:pos x="T8" y="T9"/>
              </a:cxn>
              <a:cxn ang="0">
                <a:pos x="T10" y="T11"/>
              </a:cxn>
            </a:cxnLst>
            <a:rect l="0" t="0" r="r" b="b"/>
            <a:pathLst>
              <a:path w="1933" h="1009">
                <a:moveTo>
                  <a:pt x="583" y="0"/>
                </a:moveTo>
                <a:lnTo>
                  <a:pt x="0" y="1009"/>
                </a:lnTo>
                <a:lnTo>
                  <a:pt x="1933" y="1009"/>
                </a:lnTo>
                <a:lnTo>
                  <a:pt x="1933" y="16"/>
                </a:lnTo>
                <a:lnTo>
                  <a:pt x="1923" y="0"/>
                </a:lnTo>
                <a:lnTo>
                  <a:pt x="583" y="0"/>
                </a:lnTo>
                <a:close/>
              </a:path>
            </a:pathLst>
          </a:custGeom>
          <a:solidFill>
            <a:srgbClr val="3B89C9"/>
          </a:solidFill>
          <a:ln>
            <a:noFill/>
          </a:ln>
        </p:spPr>
        <p:txBody>
          <a:bodyPr vert="horz" wrap="square" lIns="91440" tIns="45720" rIns="91440" bIns="45720" numCol="1" anchor="t" anchorCtr="0" compatLnSpc="1">
            <a:prstTxWarp prst="textNoShape">
              <a:avLst/>
            </a:prstTxWarp>
          </a:bodyPr>
          <a:lstStyle/>
          <a:p>
            <a:endParaRPr lang="es-CO"/>
          </a:p>
        </p:txBody>
      </p:sp>
      <p:sp>
        <p:nvSpPr>
          <p:cNvPr id="498" name="Freeform 3167"/>
          <p:cNvSpPr>
            <a:spLocks/>
          </p:cNvSpPr>
          <p:nvPr userDrawn="1"/>
        </p:nvSpPr>
        <p:spPr bwMode="auto">
          <a:xfrm>
            <a:off x="7789503" y="4429708"/>
            <a:ext cx="1354497" cy="704267"/>
          </a:xfrm>
          <a:custGeom>
            <a:avLst/>
            <a:gdLst>
              <a:gd name="T0" fmla="*/ 583 w 1933"/>
              <a:gd name="T1" fmla="*/ 0 h 1009"/>
              <a:gd name="T2" fmla="*/ 0 w 1933"/>
              <a:gd name="T3" fmla="*/ 1009 h 1009"/>
              <a:gd name="T4" fmla="*/ 1933 w 1933"/>
              <a:gd name="T5" fmla="*/ 1009 h 1009"/>
              <a:gd name="T6" fmla="*/ 1933 w 1933"/>
              <a:gd name="T7" fmla="*/ 16 h 1009"/>
              <a:gd name="T8" fmla="*/ 1923 w 1933"/>
              <a:gd name="T9" fmla="*/ 0 h 1009"/>
              <a:gd name="T10" fmla="*/ 583 w 1933"/>
              <a:gd name="T11" fmla="*/ 0 h 1009"/>
            </a:gdLst>
            <a:ahLst/>
            <a:cxnLst>
              <a:cxn ang="0">
                <a:pos x="T0" y="T1"/>
              </a:cxn>
              <a:cxn ang="0">
                <a:pos x="T2" y="T3"/>
              </a:cxn>
              <a:cxn ang="0">
                <a:pos x="T4" y="T5"/>
              </a:cxn>
              <a:cxn ang="0">
                <a:pos x="T6" y="T7"/>
              </a:cxn>
              <a:cxn ang="0">
                <a:pos x="T8" y="T9"/>
              </a:cxn>
              <a:cxn ang="0">
                <a:pos x="T10" y="T11"/>
              </a:cxn>
            </a:cxnLst>
            <a:rect l="0" t="0" r="r" b="b"/>
            <a:pathLst>
              <a:path w="1933" h="1009">
                <a:moveTo>
                  <a:pt x="583" y="0"/>
                </a:moveTo>
                <a:lnTo>
                  <a:pt x="0" y="1009"/>
                </a:lnTo>
                <a:lnTo>
                  <a:pt x="1933" y="1009"/>
                </a:lnTo>
                <a:lnTo>
                  <a:pt x="1933" y="16"/>
                </a:lnTo>
                <a:lnTo>
                  <a:pt x="1923" y="0"/>
                </a:lnTo>
                <a:lnTo>
                  <a:pt x="583" y="0"/>
                </a:lnTo>
                <a:close/>
              </a:path>
            </a:pathLst>
          </a:custGeom>
          <a:solidFill>
            <a:srgbClr val="27B3E9"/>
          </a:solidFill>
          <a:ln>
            <a:noFill/>
          </a:ln>
        </p:spPr>
        <p:txBody>
          <a:bodyPr vert="horz" wrap="square" lIns="91440" tIns="45720" rIns="91440" bIns="45720" numCol="1" anchor="t" anchorCtr="0" compatLnSpc="1">
            <a:prstTxWarp prst="textNoShape">
              <a:avLst/>
            </a:prstTxWarp>
          </a:bodyPr>
          <a:lstStyle/>
          <a:p>
            <a:endParaRPr lang="es-CO"/>
          </a:p>
        </p:txBody>
      </p:sp>
    </p:spTree>
    <p:extLst>
      <p:ext uri="{BB962C8B-B14F-4D97-AF65-F5344CB8AC3E}">
        <p14:creationId xmlns:p14="http://schemas.microsoft.com/office/powerpoint/2010/main" val="2628369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ítulo y objetos">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bwMode="auto">
          <a:xfrm>
            <a:off x="8589963" y="4951500"/>
            <a:ext cx="495300"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b="1">
                <a:solidFill>
                  <a:schemeClr val="bg2">
                    <a:lumMod val="50000"/>
                  </a:schemeClr>
                </a:solidFill>
                <a:latin typeface="+mj-lt"/>
                <a:cs typeface="Arial"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0AE95A2-70B1-4974-8E50-975CA7202948}" type="slidenum">
              <a:rPr kumimoji="0" lang="es-CO" altLang="es-CO" sz="800" b="1" i="0" u="none" strike="noStrike" kern="1200" cap="none" spc="0" normalizeH="0" baseline="0" noProof="0" smtClean="0">
                <a:ln>
                  <a:noFill/>
                </a:ln>
                <a:solidFill>
                  <a:srgbClr val="AA3E2A">
                    <a:lumMod val="50000"/>
                  </a:srgbClr>
                </a:solidFill>
                <a:effectLst/>
                <a:uLnTx/>
                <a:uFillTx/>
                <a:latin typeface="Century Gothic"/>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CO" altLang="es-CO" sz="800" b="1" i="0" u="none" strike="noStrike" kern="1200" cap="none" spc="0" normalizeH="0" baseline="0" noProof="0" dirty="0">
              <a:ln>
                <a:noFill/>
              </a:ln>
              <a:solidFill>
                <a:srgbClr val="AA3E2A">
                  <a:lumMod val="50000"/>
                </a:srgbClr>
              </a:solidFill>
              <a:effectLst/>
              <a:uLnTx/>
              <a:uFillTx/>
              <a:latin typeface="Century Gothic"/>
              <a:ea typeface="+mn-ea"/>
              <a:cs typeface="Arial" charset="0"/>
            </a:endParaRPr>
          </a:p>
        </p:txBody>
      </p:sp>
      <p:sp>
        <p:nvSpPr>
          <p:cNvPr id="397" name="Freeform 2536"/>
          <p:cNvSpPr>
            <a:spLocks/>
          </p:cNvSpPr>
          <p:nvPr userDrawn="1"/>
        </p:nvSpPr>
        <p:spPr bwMode="auto">
          <a:xfrm>
            <a:off x="4122001" y="4476293"/>
            <a:ext cx="431898" cy="261896"/>
          </a:xfrm>
          <a:custGeom>
            <a:avLst/>
            <a:gdLst>
              <a:gd name="T0" fmla="*/ 716 w 723"/>
              <a:gd name="T1" fmla="*/ 291 h 443"/>
              <a:gd name="T2" fmla="*/ 667 w 723"/>
              <a:gd name="T3" fmla="*/ 239 h 443"/>
              <a:gd name="T4" fmla="*/ 654 w 723"/>
              <a:gd name="T5" fmla="*/ 235 h 443"/>
              <a:gd name="T6" fmla="*/ 647 w 723"/>
              <a:gd name="T7" fmla="*/ 202 h 443"/>
              <a:gd name="T8" fmla="*/ 564 w 723"/>
              <a:gd name="T9" fmla="*/ 143 h 443"/>
              <a:gd name="T10" fmla="*/ 559 w 723"/>
              <a:gd name="T11" fmla="*/ 143 h 443"/>
              <a:gd name="T12" fmla="*/ 555 w 723"/>
              <a:gd name="T13" fmla="*/ 126 h 443"/>
              <a:gd name="T14" fmla="*/ 455 w 723"/>
              <a:gd name="T15" fmla="*/ 17 h 443"/>
              <a:gd name="T16" fmla="*/ 305 w 723"/>
              <a:gd name="T17" fmla="*/ 47 h 443"/>
              <a:gd name="T18" fmla="*/ 245 w 723"/>
              <a:gd name="T19" fmla="*/ 101 h 443"/>
              <a:gd name="T20" fmla="*/ 232 w 723"/>
              <a:gd name="T21" fmla="*/ 122 h 443"/>
              <a:gd name="T22" fmla="*/ 168 w 723"/>
              <a:gd name="T23" fmla="*/ 128 h 443"/>
              <a:gd name="T24" fmla="*/ 125 w 723"/>
              <a:gd name="T25" fmla="*/ 165 h 443"/>
              <a:gd name="T26" fmla="*/ 117 w 723"/>
              <a:gd name="T27" fmla="*/ 181 h 443"/>
              <a:gd name="T28" fmla="*/ 85 w 723"/>
              <a:gd name="T29" fmla="*/ 182 h 443"/>
              <a:gd name="T30" fmla="*/ 12 w 723"/>
              <a:gd name="T31" fmla="*/ 232 h 443"/>
              <a:gd name="T32" fmla="*/ 25 w 723"/>
              <a:gd name="T33" fmla="*/ 316 h 443"/>
              <a:gd name="T34" fmla="*/ 101 w 723"/>
              <a:gd name="T35" fmla="*/ 357 h 443"/>
              <a:gd name="T36" fmla="*/ 147 w 723"/>
              <a:gd name="T37" fmla="*/ 350 h 443"/>
              <a:gd name="T38" fmla="*/ 286 w 723"/>
              <a:gd name="T39" fmla="*/ 439 h 443"/>
              <a:gd name="T40" fmla="*/ 384 w 723"/>
              <a:gd name="T41" fmla="*/ 414 h 443"/>
              <a:gd name="T42" fmla="*/ 415 w 723"/>
              <a:gd name="T43" fmla="*/ 383 h 443"/>
              <a:gd name="T44" fmla="*/ 417 w 723"/>
              <a:gd name="T45" fmla="*/ 386 h 443"/>
              <a:gd name="T46" fmla="*/ 476 w 723"/>
              <a:gd name="T47" fmla="*/ 415 h 443"/>
              <a:gd name="T48" fmla="*/ 542 w 723"/>
              <a:gd name="T49" fmla="*/ 405 h 443"/>
              <a:gd name="T50" fmla="*/ 568 w 723"/>
              <a:gd name="T51" fmla="*/ 385 h 443"/>
              <a:gd name="T52" fmla="*/ 606 w 723"/>
              <a:gd name="T53" fmla="*/ 389 h 443"/>
              <a:gd name="T54" fmla="*/ 687 w 723"/>
              <a:gd name="T55" fmla="*/ 365 h 443"/>
              <a:gd name="T56" fmla="*/ 716 w 723"/>
              <a:gd name="T57" fmla="*/ 291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3" h="443">
                <a:moveTo>
                  <a:pt x="716" y="291"/>
                </a:moveTo>
                <a:cubicBezTo>
                  <a:pt x="710" y="266"/>
                  <a:pt x="691" y="247"/>
                  <a:pt x="667" y="239"/>
                </a:cubicBezTo>
                <a:cubicBezTo>
                  <a:pt x="663" y="237"/>
                  <a:pt x="659" y="236"/>
                  <a:pt x="654" y="235"/>
                </a:cubicBezTo>
                <a:cubicBezTo>
                  <a:pt x="653" y="224"/>
                  <a:pt x="651" y="212"/>
                  <a:pt x="647" y="202"/>
                </a:cubicBezTo>
                <a:cubicBezTo>
                  <a:pt x="633" y="168"/>
                  <a:pt x="600" y="145"/>
                  <a:pt x="564" y="143"/>
                </a:cubicBezTo>
                <a:cubicBezTo>
                  <a:pt x="562" y="143"/>
                  <a:pt x="561" y="143"/>
                  <a:pt x="559" y="143"/>
                </a:cubicBezTo>
                <a:cubicBezTo>
                  <a:pt x="558" y="136"/>
                  <a:pt x="556" y="130"/>
                  <a:pt x="555" y="126"/>
                </a:cubicBezTo>
                <a:cubicBezTo>
                  <a:pt x="539" y="79"/>
                  <a:pt x="504" y="33"/>
                  <a:pt x="455" y="17"/>
                </a:cubicBezTo>
                <a:cubicBezTo>
                  <a:pt x="403" y="0"/>
                  <a:pt x="350" y="18"/>
                  <a:pt x="305" y="47"/>
                </a:cubicBezTo>
                <a:cubicBezTo>
                  <a:pt x="283" y="62"/>
                  <a:pt x="261" y="80"/>
                  <a:pt x="245" y="101"/>
                </a:cubicBezTo>
                <a:cubicBezTo>
                  <a:pt x="241" y="107"/>
                  <a:pt x="236" y="114"/>
                  <a:pt x="232" y="122"/>
                </a:cubicBezTo>
                <a:cubicBezTo>
                  <a:pt x="211" y="115"/>
                  <a:pt x="188" y="118"/>
                  <a:pt x="168" y="128"/>
                </a:cubicBezTo>
                <a:cubicBezTo>
                  <a:pt x="151" y="136"/>
                  <a:pt x="135" y="149"/>
                  <a:pt x="125" y="165"/>
                </a:cubicBezTo>
                <a:cubicBezTo>
                  <a:pt x="122" y="170"/>
                  <a:pt x="119" y="175"/>
                  <a:pt x="117" y="181"/>
                </a:cubicBezTo>
                <a:cubicBezTo>
                  <a:pt x="106" y="180"/>
                  <a:pt x="96" y="180"/>
                  <a:pt x="85" y="182"/>
                </a:cubicBezTo>
                <a:cubicBezTo>
                  <a:pt x="55" y="187"/>
                  <a:pt x="25" y="203"/>
                  <a:pt x="12" y="232"/>
                </a:cubicBezTo>
                <a:cubicBezTo>
                  <a:pt x="0" y="260"/>
                  <a:pt x="7" y="293"/>
                  <a:pt x="25" y="316"/>
                </a:cubicBezTo>
                <a:cubicBezTo>
                  <a:pt x="43" y="340"/>
                  <a:pt x="72" y="355"/>
                  <a:pt x="101" y="357"/>
                </a:cubicBezTo>
                <a:cubicBezTo>
                  <a:pt x="116" y="358"/>
                  <a:pt x="133" y="356"/>
                  <a:pt x="147" y="350"/>
                </a:cubicBezTo>
                <a:cubicBezTo>
                  <a:pt x="176" y="399"/>
                  <a:pt x="229" y="434"/>
                  <a:pt x="286" y="439"/>
                </a:cubicBezTo>
                <a:cubicBezTo>
                  <a:pt x="321" y="443"/>
                  <a:pt x="355" y="434"/>
                  <a:pt x="384" y="414"/>
                </a:cubicBezTo>
                <a:cubicBezTo>
                  <a:pt x="396" y="406"/>
                  <a:pt x="406" y="395"/>
                  <a:pt x="415" y="383"/>
                </a:cubicBezTo>
                <a:cubicBezTo>
                  <a:pt x="416" y="384"/>
                  <a:pt x="417" y="385"/>
                  <a:pt x="417" y="386"/>
                </a:cubicBezTo>
                <a:cubicBezTo>
                  <a:pt x="434" y="401"/>
                  <a:pt x="455" y="411"/>
                  <a:pt x="476" y="415"/>
                </a:cubicBezTo>
                <a:cubicBezTo>
                  <a:pt x="498" y="419"/>
                  <a:pt x="523" y="415"/>
                  <a:pt x="542" y="405"/>
                </a:cubicBezTo>
                <a:cubicBezTo>
                  <a:pt x="551" y="400"/>
                  <a:pt x="560" y="393"/>
                  <a:pt x="568" y="385"/>
                </a:cubicBezTo>
                <a:cubicBezTo>
                  <a:pt x="580" y="388"/>
                  <a:pt x="593" y="389"/>
                  <a:pt x="606" y="389"/>
                </a:cubicBezTo>
                <a:cubicBezTo>
                  <a:pt x="635" y="389"/>
                  <a:pt x="665" y="385"/>
                  <a:pt x="687" y="365"/>
                </a:cubicBezTo>
                <a:cubicBezTo>
                  <a:pt x="708" y="347"/>
                  <a:pt x="723" y="319"/>
                  <a:pt x="716" y="291"/>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398" name="Freeform 2537"/>
          <p:cNvSpPr>
            <a:spLocks/>
          </p:cNvSpPr>
          <p:nvPr userDrawn="1"/>
        </p:nvSpPr>
        <p:spPr bwMode="auto">
          <a:xfrm>
            <a:off x="4180199" y="4732063"/>
            <a:ext cx="32163" cy="49010"/>
          </a:xfrm>
          <a:custGeom>
            <a:avLst/>
            <a:gdLst>
              <a:gd name="T0" fmla="*/ 53 w 54"/>
              <a:gd name="T1" fmla="*/ 49 h 84"/>
              <a:gd name="T2" fmla="*/ 52 w 54"/>
              <a:gd name="T3" fmla="*/ 37 h 84"/>
              <a:gd name="T4" fmla="*/ 47 w 54"/>
              <a:gd name="T5" fmla="*/ 15 h 84"/>
              <a:gd name="T6" fmla="*/ 41 w 54"/>
              <a:gd name="T7" fmla="*/ 7 h 84"/>
              <a:gd name="T8" fmla="*/ 26 w 54"/>
              <a:gd name="T9" fmla="*/ 0 h 84"/>
              <a:gd name="T10" fmla="*/ 10 w 54"/>
              <a:gd name="T11" fmla="*/ 9 h 84"/>
              <a:gd name="T12" fmla="*/ 2 w 54"/>
              <a:gd name="T13" fmla="*/ 22 h 84"/>
              <a:gd name="T14" fmla="*/ 0 w 54"/>
              <a:gd name="T15" fmla="*/ 39 h 84"/>
              <a:gd name="T16" fmla="*/ 0 w 54"/>
              <a:gd name="T17" fmla="*/ 51 h 84"/>
              <a:gd name="T18" fmla="*/ 1 w 54"/>
              <a:gd name="T19" fmla="*/ 62 h 84"/>
              <a:gd name="T20" fmla="*/ 10 w 54"/>
              <a:gd name="T21" fmla="*/ 76 h 84"/>
              <a:gd name="T22" fmla="*/ 31 w 54"/>
              <a:gd name="T23" fmla="*/ 83 h 84"/>
              <a:gd name="T24" fmla="*/ 48 w 54"/>
              <a:gd name="T25" fmla="*/ 71 h 84"/>
              <a:gd name="T26" fmla="*/ 54 w 54"/>
              <a:gd name="T27" fmla="*/ 55 h 84"/>
              <a:gd name="T28" fmla="*/ 53 w 54"/>
              <a:gd name="T29"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84">
                <a:moveTo>
                  <a:pt x="53" y="49"/>
                </a:moveTo>
                <a:cubicBezTo>
                  <a:pt x="53" y="45"/>
                  <a:pt x="53" y="41"/>
                  <a:pt x="52" y="37"/>
                </a:cubicBezTo>
                <a:cubicBezTo>
                  <a:pt x="52" y="30"/>
                  <a:pt x="50" y="21"/>
                  <a:pt x="47" y="15"/>
                </a:cubicBezTo>
                <a:cubicBezTo>
                  <a:pt x="45" y="12"/>
                  <a:pt x="43" y="9"/>
                  <a:pt x="41" y="7"/>
                </a:cubicBezTo>
                <a:cubicBezTo>
                  <a:pt x="37" y="3"/>
                  <a:pt x="32" y="1"/>
                  <a:pt x="26" y="0"/>
                </a:cubicBezTo>
                <a:cubicBezTo>
                  <a:pt x="18" y="0"/>
                  <a:pt x="14" y="4"/>
                  <a:pt x="10" y="9"/>
                </a:cubicBezTo>
                <a:cubicBezTo>
                  <a:pt x="6" y="13"/>
                  <a:pt x="4" y="17"/>
                  <a:pt x="2" y="22"/>
                </a:cubicBezTo>
                <a:cubicBezTo>
                  <a:pt x="1" y="28"/>
                  <a:pt x="0" y="33"/>
                  <a:pt x="0" y="39"/>
                </a:cubicBezTo>
                <a:cubicBezTo>
                  <a:pt x="0" y="43"/>
                  <a:pt x="0" y="47"/>
                  <a:pt x="0" y="51"/>
                </a:cubicBezTo>
                <a:cubicBezTo>
                  <a:pt x="0" y="55"/>
                  <a:pt x="0" y="59"/>
                  <a:pt x="1" y="62"/>
                </a:cubicBezTo>
                <a:cubicBezTo>
                  <a:pt x="3" y="68"/>
                  <a:pt x="7" y="72"/>
                  <a:pt x="10" y="76"/>
                </a:cubicBezTo>
                <a:cubicBezTo>
                  <a:pt x="15" y="82"/>
                  <a:pt x="23" y="84"/>
                  <a:pt x="31" y="83"/>
                </a:cubicBezTo>
                <a:cubicBezTo>
                  <a:pt x="38" y="82"/>
                  <a:pt x="45" y="78"/>
                  <a:pt x="48" y="71"/>
                </a:cubicBezTo>
                <a:cubicBezTo>
                  <a:pt x="51" y="66"/>
                  <a:pt x="54" y="61"/>
                  <a:pt x="54" y="55"/>
                </a:cubicBezTo>
                <a:cubicBezTo>
                  <a:pt x="54" y="53"/>
                  <a:pt x="53" y="51"/>
                  <a:pt x="53" y="49"/>
                </a:cubicBezTo>
                <a:close/>
              </a:path>
            </a:pathLst>
          </a:custGeom>
          <a:solidFill>
            <a:srgbClr val="90D2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399" name="Freeform 2538"/>
          <p:cNvSpPr>
            <a:spLocks/>
          </p:cNvSpPr>
          <p:nvPr userDrawn="1"/>
        </p:nvSpPr>
        <p:spPr bwMode="auto">
          <a:xfrm>
            <a:off x="4321102" y="4793325"/>
            <a:ext cx="32163" cy="50542"/>
          </a:xfrm>
          <a:custGeom>
            <a:avLst/>
            <a:gdLst>
              <a:gd name="T0" fmla="*/ 54 w 54"/>
              <a:gd name="T1" fmla="*/ 49 h 84"/>
              <a:gd name="T2" fmla="*/ 53 w 54"/>
              <a:gd name="T3" fmla="*/ 37 h 84"/>
              <a:gd name="T4" fmla="*/ 47 w 54"/>
              <a:gd name="T5" fmla="*/ 15 h 84"/>
              <a:gd name="T6" fmla="*/ 41 w 54"/>
              <a:gd name="T7" fmla="*/ 7 h 84"/>
              <a:gd name="T8" fmla="*/ 27 w 54"/>
              <a:gd name="T9" fmla="*/ 0 h 84"/>
              <a:gd name="T10" fmla="*/ 10 w 54"/>
              <a:gd name="T11" fmla="*/ 9 h 84"/>
              <a:gd name="T12" fmla="*/ 3 w 54"/>
              <a:gd name="T13" fmla="*/ 22 h 84"/>
              <a:gd name="T14" fmla="*/ 0 w 54"/>
              <a:gd name="T15" fmla="*/ 39 h 84"/>
              <a:gd name="T16" fmla="*/ 0 w 54"/>
              <a:gd name="T17" fmla="*/ 51 h 84"/>
              <a:gd name="T18" fmla="*/ 2 w 54"/>
              <a:gd name="T19" fmla="*/ 62 h 84"/>
              <a:gd name="T20" fmla="*/ 11 w 54"/>
              <a:gd name="T21" fmla="*/ 76 h 84"/>
              <a:gd name="T22" fmla="*/ 31 w 54"/>
              <a:gd name="T23" fmla="*/ 83 h 84"/>
              <a:gd name="T24" fmla="*/ 49 w 54"/>
              <a:gd name="T25" fmla="*/ 71 h 84"/>
              <a:gd name="T26" fmla="*/ 54 w 54"/>
              <a:gd name="T27" fmla="*/ 55 h 84"/>
              <a:gd name="T28" fmla="*/ 54 w 54"/>
              <a:gd name="T29"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84">
                <a:moveTo>
                  <a:pt x="54" y="49"/>
                </a:moveTo>
                <a:cubicBezTo>
                  <a:pt x="53" y="45"/>
                  <a:pt x="53" y="41"/>
                  <a:pt x="53" y="37"/>
                </a:cubicBezTo>
                <a:cubicBezTo>
                  <a:pt x="53" y="30"/>
                  <a:pt x="51" y="21"/>
                  <a:pt x="47" y="15"/>
                </a:cubicBezTo>
                <a:cubicBezTo>
                  <a:pt x="46" y="12"/>
                  <a:pt x="43" y="9"/>
                  <a:pt x="41" y="7"/>
                </a:cubicBezTo>
                <a:cubicBezTo>
                  <a:pt x="38" y="3"/>
                  <a:pt x="32" y="1"/>
                  <a:pt x="27" y="0"/>
                </a:cubicBezTo>
                <a:cubicBezTo>
                  <a:pt x="19" y="0"/>
                  <a:pt x="15" y="4"/>
                  <a:pt x="10" y="9"/>
                </a:cubicBezTo>
                <a:cubicBezTo>
                  <a:pt x="7" y="13"/>
                  <a:pt x="5" y="17"/>
                  <a:pt x="3" y="22"/>
                </a:cubicBezTo>
                <a:cubicBezTo>
                  <a:pt x="1" y="28"/>
                  <a:pt x="0" y="33"/>
                  <a:pt x="0" y="39"/>
                </a:cubicBezTo>
                <a:cubicBezTo>
                  <a:pt x="0" y="43"/>
                  <a:pt x="0" y="47"/>
                  <a:pt x="0" y="51"/>
                </a:cubicBezTo>
                <a:cubicBezTo>
                  <a:pt x="1" y="55"/>
                  <a:pt x="1" y="58"/>
                  <a:pt x="2" y="62"/>
                </a:cubicBezTo>
                <a:cubicBezTo>
                  <a:pt x="3" y="68"/>
                  <a:pt x="7" y="72"/>
                  <a:pt x="11" y="76"/>
                </a:cubicBezTo>
                <a:cubicBezTo>
                  <a:pt x="16" y="82"/>
                  <a:pt x="24" y="84"/>
                  <a:pt x="31" y="83"/>
                </a:cubicBezTo>
                <a:cubicBezTo>
                  <a:pt x="39" y="82"/>
                  <a:pt x="45" y="78"/>
                  <a:pt x="49" y="71"/>
                </a:cubicBezTo>
                <a:cubicBezTo>
                  <a:pt x="52" y="66"/>
                  <a:pt x="54" y="61"/>
                  <a:pt x="54" y="55"/>
                </a:cubicBezTo>
                <a:cubicBezTo>
                  <a:pt x="54" y="53"/>
                  <a:pt x="54" y="51"/>
                  <a:pt x="54" y="49"/>
                </a:cubicBezTo>
                <a:close/>
              </a:path>
            </a:pathLst>
          </a:custGeom>
          <a:solidFill>
            <a:srgbClr val="90D2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00" name="Freeform 2539"/>
          <p:cNvSpPr>
            <a:spLocks/>
          </p:cNvSpPr>
          <p:nvPr userDrawn="1"/>
        </p:nvSpPr>
        <p:spPr bwMode="auto">
          <a:xfrm>
            <a:off x="4442095" y="4793325"/>
            <a:ext cx="32163" cy="50542"/>
          </a:xfrm>
          <a:custGeom>
            <a:avLst/>
            <a:gdLst>
              <a:gd name="T0" fmla="*/ 54 w 54"/>
              <a:gd name="T1" fmla="*/ 49 h 84"/>
              <a:gd name="T2" fmla="*/ 53 w 54"/>
              <a:gd name="T3" fmla="*/ 37 h 84"/>
              <a:gd name="T4" fmla="*/ 47 w 54"/>
              <a:gd name="T5" fmla="*/ 15 h 84"/>
              <a:gd name="T6" fmla="*/ 41 w 54"/>
              <a:gd name="T7" fmla="*/ 7 h 84"/>
              <a:gd name="T8" fmla="*/ 27 w 54"/>
              <a:gd name="T9" fmla="*/ 1 h 84"/>
              <a:gd name="T10" fmla="*/ 11 w 54"/>
              <a:gd name="T11" fmla="*/ 9 h 84"/>
              <a:gd name="T12" fmla="*/ 3 w 54"/>
              <a:gd name="T13" fmla="*/ 23 h 84"/>
              <a:gd name="T14" fmla="*/ 0 w 54"/>
              <a:gd name="T15" fmla="*/ 40 h 84"/>
              <a:gd name="T16" fmla="*/ 1 w 54"/>
              <a:gd name="T17" fmla="*/ 51 h 84"/>
              <a:gd name="T18" fmla="*/ 2 w 54"/>
              <a:gd name="T19" fmla="*/ 62 h 84"/>
              <a:gd name="T20" fmla="*/ 11 w 54"/>
              <a:gd name="T21" fmla="*/ 77 h 84"/>
              <a:gd name="T22" fmla="*/ 31 w 54"/>
              <a:gd name="T23" fmla="*/ 83 h 84"/>
              <a:gd name="T24" fmla="*/ 49 w 54"/>
              <a:gd name="T25" fmla="*/ 72 h 84"/>
              <a:gd name="T26" fmla="*/ 54 w 54"/>
              <a:gd name="T27" fmla="*/ 55 h 84"/>
              <a:gd name="T28" fmla="*/ 54 w 54"/>
              <a:gd name="T29"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84">
                <a:moveTo>
                  <a:pt x="54" y="49"/>
                </a:moveTo>
                <a:cubicBezTo>
                  <a:pt x="53" y="45"/>
                  <a:pt x="53" y="41"/>
                  <a:pt x="53" y="37"/>
                </a:cubicBezTo>
                <a:cubicBezTo>
                  <a:pt x="53" y="30"/>
                  <a:pt x="51" y="21"/>
                  <a:pt x="47" y="15"/>
                </a:cubicBezTo>
                <a:cubicBezTo>
                  <a:pt x="46" y="12"/>
                  <a:pt x="43" y="10"/>
                  <a:pt x="41" y="7"/>
                </a:cubicBezTo>
                <a:cubicBezTo>
                  <a:pt x="38" y="3"/>
                  <a:pt x="32" y="1"/>
                  <a:pt x="27" y="1"/>
                </a:cubicBezTo>
                <a:cubicBezTo>
                  <a:pt x="19" y="0"/>
                  <a:pt x="15" y="5"/>
                  <a:pt x="11" y="9"/>
                </a:cubicBezTo>
                <a:cubicBezTo>
                  <a:pt x="7" y="13"/>
                  <a:pt x="5" y="17"/>
                  <a:pt x="3" y="23"/>
                </a:cubicBezTo>
                <a:cubicBezTo>
                  <a:pt x="1" y="28"/>
                  <a:pt x="0" y="34"/>
                  <a:pt x="0" y="40"/>
                </a:cubicBezTo>
                <a:cubicBezTo>
                  <a:pt x="0" y="43"/>
                  <a:pt x="0" y="47"/>
                  <a:pt x="1" y="51"/>
                </a:cubicBezTo>
                <a:cubicBezTo>
                  <a:pt x="1" y="55"/>
                  <a:pt x="1" y="59"/>
                  <a:pt x="2" y="62"/>
                </a:cubicBezTo>
                <a:cubicBezTo>
                  <a:pt x="3" y="68"/>
                  <a:pt x="7" y="72"/>
                  <a:pt x="11" y="77"/>
                </a:cubicBezTo>
                <a:cubicBezTo>
                  <a:pt x="16" y="82"/>
                  <a:pt x="24" y="84"/>
                  <a:pt x="31" y="83"/>
                </a:cubicBezTo>
                <a:cubicBezTo>
                  <a:pt x="39" y="82"/>
                  <a:pt x="45" y="78"/>
                  <a:pt x="49" y="72"/>
                </a:cubicBezTo>
                <a:cubicBezTo>
                  <a:pt x="52" y="67"/>
                  <a:pt x="54" y="61"/>
                  <a:pt x="54" y="55"/>
                </a:cubicBezTo>
                <a:cubicBezTo>
                  <a:pt x="54" y="53"/>
                  <a:pt x="54" y="51"/>
                  <a:pt x="54" y="49"/>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01" name="Freeform 2540"/>
          <p:cNvSpPr>
            <a:spLocks/>
          </p:cNvSpPr>
          <p:nvPr userDrawn="1"/>
        </p:nvSpPr>
        <p:spPr bwMode="auto">
          <a:xfrm>
            <a:off x="4481915" y="4742783"/>
            <a:ext cx="32163" cy="50542"/>
          </a:xfrm>
          <a:custGeom>
            <a:avLst/>
            <a:gdLst>
              <a:gd name="T0" fmla="*/ 53 w 54"/>
              <a:gd name="T1" fmla="*/ 49 h 84"/>
              <a:gd name="T2" fmla="*/ 53 w 54"/>
              <a:gd name="T3" fmla="*/ 37 h 84"/>
              <a:gd name="T4" fmla="*/ 47 w 54"/>
              <a:gd name="T5" fmla="*/ 15 h 84"/>
              <a:gd name="T6" fmla="*/ 41 w 54"/>
              <a:gd name="T7" fmla="*/ 7 h 84"/>
              <a:gd name="T8" fmla="*/ 27 w 54"/>
              <a:gd name="T9" fmla="*/ 1 h 84"/>
              <a:gd name="T10" fmla="*/ 10 w 54"/>
              <a:gd name="T11" fmla="*/ 9 h 84"/>
              <a:gd name="T12" fmla="*/ 3 w 54"/>
              <a:gd name="T13" fmla="*/ 23 h 84"/>
              <a:gd name="T14" fmla="*/ 0 w 54"/>
              <a:gd name="T15" fmla="*/ 40 h 84"/>
              <a:gd name="T16" fmla="*/ 0 w 54"/>
              <a:gd name="T17" fmla="*/ 51 h 84"/>
              <a:gd name="T18" fmla="*/ 2 w 54"/>
              <a:gd name="T19" fmla="*/ 63 h 84"/>
              <a:gd name="T20" fmla="*/ 11 w 54"/>
              <a:gd name="T21" fmla="*/ 77 h 84"/>
              <a:gd name="T22" fmla="*/ 31 w 54"/>
              <a:gd name="T23" fmla="*/ 83 h 84"/>
              <a:gd name="T24" fmla="*/ 49 w 54"/>
              <a:gd name="T25" fmla="*/ 72 h 84"/>
              <a:gd name="T26" fmla="*/ 54 w 54"/>
              <a:gd name="T27" fmla="*/ 55 h 84"/>
              <a:gd name="T28" fmla="*/ 53 w 54"/>
              <a:gd name="T29"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84">
                <a:moveTo>
                  <a:pt x="53" y="49"/>
                </a:moveTo>
                <a:cubicBezTo>
                  <a:pt x="53" y="45"/>
                  <a:pt x="53" y="41"/>
                  <a:pt x="53" y="37"/>
                </a:cubicBezTo>
                <a:cubicBezTo>
                  <a:pt x="52" y="30"/>
                  <a:pt x="50" y="21"/>
                  <a:pt x="47" y="15"/>
                </a:cubicBezTo>
                <a:cubicBezTo>
                  <a:pt x="45" y="12"/>
                  <a:pt x="43" y="10"/>
                  <a:pt x="41" y="7"/>
                </a:cubicBezTo>
                <a:cubicBezTo>
                  <a:pt x="37" y="3"/>
                  <a:pt x="32" y="1"/>
                  <a:pt x="27" y="1"/>
                </a:cubicBezTo>
                <a:cubicBezTo>
                  <a:pt x="19" y="0"/>
                  <a:pt x="15" y="5"/>
                  <a:pt x="10" y="9"/>
                </a:cubicBezTo>
                <a:cubicBezTo>
                  <a:pt x="7" y="13"/>
                  <a:pt x="4" y="17"/>
                  <a:pt x="3" y="23"/>
                </a:cubicBezTo>
                <a:cubicBezTo>
                  <a:pt x="1" y="28"/>
                  <a:pt x="0" y="34"/>
                  <a:pt x="0" y="40"/>
                </a:cubicBezTo>
                <a:cubicBezTo>
                  <a:pt x="0" y="44"/>
                  <a:pt x="0" y="47"/>
                  <a:pt x="0" y="51"/>
                </a:cubicBezTo>
                <a:cubicBezTo>
                  <a:pt x="0" y="55"/>
                  <a:pt x="1" y="59"/>
                  <a:pt x="2" y="63"/>
                </a:cubicBezTo>
                <a:cubicBezTo>
                  <a:pt x="3" y="68"/>
                  <a:pt x="7" y="72"/>
                  <a:pt x="11" y="77"/>
                </a:cubicBezTo>
                <a:cubicBezTo>
                  <a:pt x="15" y="83"/>
                  <a:pt x="24" y="84"/>
                  <a:pt x="31" y="83"/>
                </a:cubicBezTo>
                <a:cubicBezTo>
                  <a:pt x="38" y="82"/>
                  <a:pt x="45" y="79"/>
                  <a:pt x="49" y="72"/>
                </a:cubicBezTo>
                <a:cubicBezTo>
                  <a:pt x="52" y="67"/>
                  <a:pt x="54" y="62"/>
                  <a:pt x="54" y="55"/>
                </a:cubicBezTo>
                <a:cubicBezTo>
                  <a:pt x="54" y="53"/>
                  <a:pt x="54" y="51"/>
                  <a:pt x="53" y="49"/>
                </a:cubicBezTo>
                <a:close/>
              </a:path>
            </a:pathLst>
          </a:custGeom>
          <a:solidFill>
            <a:srgbClr val="90D2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02" name="Freeform 2541"/>
          <p:cNvSpPr>
            <a:spLocks/>
          </p:cNvSpPr>
          <p:nvPr userDrawn="1"/>
        </p:nvSpPr>
        <p:spPr bwMode="auto">
          <a:xfrm>
            <a:off x="4373175" y="4738189"/>
            <a:ext cx="32163" cy="49010"/>
          </a:xfrm>
          <a:custGeom>
            <a:avLst/>
            <a:gdLst>
              <a:gd name="T0" fmla="*/ 53 w 54"/>
              <a:gd name="T1" fmla="*/ 48 h 84"/>
              <a:gd name="T2" fmla="*/ 52 w 54"/>
              <a:gd name="T3" fmla="*/ 36 h 84"/>
              <a:gd name="T4" fmla="*/ 47 w 54"/>
              <a:gd name="T5" fmla="*/ 14 h 84"/>
              <a:gd name="T6" fmla="*/ 41 w 54"/>
              <a:gd name="T7" fmla="*/ 7 h 84"/>
              <a:gd name="T8" fmla="*/ 27 w 54"/>
              <a:gd name="T9" fmla="*/ 0 h 84"/>
              <a:gd name="T10" fmla="*/ 10 w 54"/>
              <a:gd name="T11" fmla="*/ 9 h 84"/>
              <a:gd name="T12" fmla="*/ 2 w 54"/>
              <a:gd name="T13" fmla="*/ 22 h 84"/>
              <a:gd name="T14" fmla="*/ 0 w 54"/>
              <a:gd name="T15" fmla="*/ 39 h 84"/>
              <a:gd name="T16" fmla="*/ 0 w 54"/>
              <a:gd name="T17" fmla="*/ 51 h 84"/>
              <a:gd name="T18" fmla="*/ 1 w 54"/>
              <a:gd name="T19" fmla="*/ 62 h 84"/>
              <a:gd name="T20" fmla="*/ 10 w 54"/>
              <a:gd name="T21" fmla="*/ 76 h 84"/>
              <a:gd name="T22" fmla="*/ 31 w 54"/>
              <a:gd name="T23" fmla="*/ 83 h 84"/>
              <a:gd name="T24" fmla="*/ 48 w 54"/>
              <a:gd name="T25" fmla="*/ 71 h 84"/>
              <a:gd name="T26" fmla="*/ 54 w 54"/>
              <a:gd name="T27" fmla="*/ 55 h 84"/>
              <a:gd name="T28" fmla="*/ 53 w 54"/>
              <a:gd name="T29"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84">
                <a:moveTo>
                  <a:pt x="53" y="48"/>
                </a:moveTo>
                <a:cubicBezTo>
                  <a:pt x="53" y="44"/>
                  <a:pt x="53" y="40"/>
                  <a:pt x="52" y="36"/>
                </a:cubicBezTo>
                <a:cubicBezTo>
                  <a:pt x="52" y="29"/>
                  <a:pt x="50" y="20"/>
                  <a:pt x="47" y="14"/>
                </a:cubicBezTo>
                <a:cubicBezTo>
                  <a:pt x="45" y="12"/>
                  <a:pt x="43" y="9"/>
                  <a:pt x="41" y="7"/>
                </a:cubicBezTo>
                <a:cubicBezTo>
                  <a:pt x="37" y="2"/>
                  <a:pt x="32" y="0"/>
                  <a:pt x="27" y="0"/>
                </a:cubicBezTo>
                <a:cubicBezTo>
                  <a:pt x="18" y="0"/>
                  <a:pt x="14" y="4"/>
                  <a:pt x="10" y="9"/>
                </a:cubicBezTo>
                <a:cubicBezTo>
                  <a:pt x="6" y="13"/>
                  <a:pt x="4" y="17"/>
                  <a:pt x="2" y="22"/>
                </a:cubicBezTo>
                <a:cubicBezTo>
                  <a:pt x="1" y="27"/>
                  <a:pt x="0" y="33"/>
                  <a:pt x="0" y="39"/>
                </a:cubicBezTo>
                <a:cubicBezTo>
                  <a:pt x="0" y="43"/>
                  <a:pt x="0" y="47"/>
                  <a:pt x="0" y="51"/>
                </a:cubicBezTo>
                <a:cubicBezTo>
                  <a:pt x="0" y="54"/>
                  <a:pt x="0" y="58"/>
                  <a:pt x="1" y="62"/>
                </a:cubicBezTo>
                <a:cubicBezTo>
                  <a:pt x="3" y="68"/>
                  <a:pt x="7" y="72"/>
                  <a:pt x="10" y="76"/>
                </a:cubicBezTo>
                <a:cubicBezTo>
                  <a:pt x="15" y="82"/>
                  <a:pt x="24" y="84"/>
                  <a:pt x="31" y="83"/>
                </a:cubicBezTo>
                <a:cubicBezTo>
                  <a:pt x="38" y="82"/>
                  <a:pt x="45" y="78"/>
                  <a:pt x="48" y="71"/>
                </a:cubicBezTo>
                <a:cubicBezTo>
                  <a:pt x="51" y="66"/>
                  <a:pt x="54" y="61"/>
                  <a:pt x="54" y="55"/>
                </a:cubicBezTo>
                <a:cubicBezTo>
                  <a:pt x="54" y="53"/>
                  <a:pt x="53" y="51"/>
                  <a:pt x="53" y="48"/>
                </a:cubicBezTo>
                <a:close/>
              </a:path>
            </a:pathLst>
          </a:custGeom>
          <a:solidFill>
            <a:srgbClr val="00A6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03" name="Freeform 2542"/>
          <p:cNvSpPr>
            <a:spLocks/>
          </p:cNvSpPr>
          <p:nvPr userDrawn="1"/>
        </p:nvSpPr>
        <p:spPr bwMode="auto">
          <a:xfrm>
            <a:off x="4386959" y="4856118"/>
            <a:ext cx="32163" cy="50542"/>
          </a:xfrm>
          <a:custGeom>
            <a:avLst/>
            <a:gdLst>
              <a:gd name="T0" fmla="*/ 54 w 54"/>
              <a:gd name="T1" fmla="*/ 49 h 84"/>
              <a:gd name="T2" fmla="*/ 53 w 54"/>
              <a:gd name="T3" fmla="*/ 36 h 84"/>
              <a:gd name="T4" fmla="*/ 47 w 54"/>
              <a:gd name="T5" fmla="*/ 14 h 84"/>
              <a:gd name="T6" fmla="*/ 41 w 54"/>
              <a:gd name="T7" fmla="*/ 7 h 84"/>
              <a:gd name="T8" fmla="*/ 27 w 54"/>
              <a:gd name="T9" fmla="*/ 0 h 84"/>
              <a:gd name="T10" fmla="*/ 10 w 54"/>
              <a:gd name="T11" fmla="*/ 9 h 84"/>
              <a:gd name="T12" fmla="*/ 3 w 54"/>
              <a:gd name="T13" fmla="*/ 22 h 84"/>
              <a:gd name="T14" fmla="*/ 0 w 54"/>
              <a:gd name="T15" fmla="*/ 39 h 84"/>
              <a:gd name="T16" fmla="*/ 0 w 54"/>
              <a:gd name="T17" fmla="*/ 51 h 84"/>
              <a:gd name="T18" fmla="*/ 2 w 54"/>
              <a:gd name="T19" fmla="*/ 62 h 84"/>
              <a:gd name="T20" fmla="*/ 11 w 54"/>
              <a:gd name="T21" fmla="*/ 76 h 84"/>
              <a:gd name="T22" fmla="*/ 31 w 54"/>
              <a:gd name="T23" fmla="*/ 83 h 84"/>
              <a:gd name="T24" fmla="*/ 49 w 54"/>
              <a:gd name="T25" fmla="*/ 71 h 84"/>
              <a:gd name="T26" fmla="*/ 54 w 54"/>
              <a:gd name="T27" fmla="*/ 55 h 84"/>
              <a:gd name="T28" fmla="*/ 54 w 54"/>
              <a:gd name="T29"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84">
                <a:moveTo>
                  <a:pt x="54" y="49"/>
                </a:moveTo>
                <a:cubicBezTo>
                  <a:pt x="53" y="44"/>
                  <a:pt x="53" y="40"/>
                  <a:pt x="53" y="36"/>
                </a:cubicBezTo>
                <a:cubicBezTo>
                  <a:pt x="52" y="30"/>
                  <a:pt x="51" y="21"/>
                  <a:pt x="47" y="14"/>
                </a:cubicBezTo>
                <a:cubicBezTo>
                  <a:pt x="45" y="12"/>
                  <a:pt x="43" y="9"/>
                  <a:pt x="41" y="7"/>
                </a:cubicBezTo>
                <a:cubicBezTo>
                  <a:pt x="37" y="2"/>
                  <a:pt x="32" y="0"/>
                  <a:pt x="27" y="0"/>
                </a:cubicBezTo>
                <a:cubicBezTo>
                  <a:pt x="19" y="0"/>
                  <a:pt x="15" y="4"/>
                  <a:pt x="10" y="9"/>
                </a:cubicBezTo>
                <a:cubicBezTo>
                  <a:pt x="7" y="13"/>
                  <a:pt x="4" y="17"/>
                  <a:pt x="3" y="22"/>
                </a:cubicBezTo>
                <a:cubicBezTo>
                  <a:pt x="1" y="28"/>
                  <a:pt x="0" y="33"/>
                  <a:pt x="0" y="39"/>
                </a:cubicBezTo>
                <a:cubicBezTo>
                  <a:pt x="0" y="43"/>
                  <a:pt x="0" y="47"/>
                  <a:pt x="0" y="51"/>
                </a:cubicBezTo>
                <a:cubicBezTo>
                  <a:pt x="0" y="54"/>
                  <a:pt x="1" y="58"/>
                  <a:pt x="2" y="62"/>
                </a:cubicBezTo>
                <a:cubicBezTo>
                  <a:pt x="3" y="68"/>
                  <a:pt x="7" y="72"/>
                  <a:pt x="11" y="76"/>
                </a:cubicBezTo>
                <a:cubicBezTo>
                  <a:pt x="16" y="82"/>
                  <a:pt x="24" y="84"/>
                  <a:pt x="31" y="83"/>
                </a:cubicBezTo>
                <a:cubicBezTo>
                  <a:pt x="38" y="82"/>
                  <a:pt x="45" y="78"/>
                  <a:pt x="49" y="71"/>
                </a:cubicBezTo>
                <a:cubicBezTo>
                  <a:pt x="52" y="66"/>
                  <a:pt x="54" y="61"/>
                  <a:pt x="54" y="55"/>
                </a:cubicBezTo>
                <a:cubicBezTo>
                  <a:pt x="54" y="53"/>
                  <a:pt x="54" y="51"/>
                  <a:pt x="54" y="49"/>
                </a:cubicBezTo>
                <a:close/>
              </a:path>
            </a:pathLst>
          </a:custGeom>
          <a:solidFill>
            <a:srgbClr val="00A6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04" name="Freeform 2543"/>
          <p:cNvSpPr>
            <a:spLocks/>
          </p:cNvSpPr>
          <p:nvPr userDrawn="1"/>
        </p:nvSpPr>
        <p:spPr bwMode="auto">
          <a:xfrm>
            <a:off x="4226146" y="4791793"/>
            <a:ext cx="32163" cy="49010"/>
          </a:xfrm>
          <a:custGeom>
            <a:avLst/>
            <a:gdLst>
              <a:gd name="T0" fmla="*/ 53 w 54"/>
              <a:gd name="T1" fmla="*/ 49 h 84"/>
              <a:gd name="T2" fmla="*/ 53 w 54"/>
              <a:gd name="T3" fmla="*/ 37 h 84"/>
              <a:gd name="T4" fmla="*/ 47 w 54"/>
              <a:gd name="T5" fmla="*/ 15 h 84"/>
              <a:gd name="T6" fmla="*/ 41 w 54"/>
              <a:gd name="T7" fmla="*/ 7 h 84"/>
              <a:gd name="T8" fmla="*/ 27 w 54"/>
              <a:gd name="T9" fmla="*/ 0 h 84"/>
              <a:gd name="T10" fmla="*/ 10 w 54"/>
              <a:gd name="T11" fmla="*/ 9 h 84"/>
              <a:gd name="T12" fmla="*/ 3 w 54"/>
              <a:gd name="T13" fmla="*/ 22 h 84"/>
              <a:gd name="T14" fmla="*/ 0 w 54"/>
              <a:gd name="T15" fmla="*/ 39 h 84"/>
              <a:gd name="T16" fmla="*/ 0 w 54"/>
              <a:gd name="T17" fmla="*/ 51 h 84"/>
              <a:gd name="T18" fmla="*/ 1 w 54"/>
              <a:gd name="T19" fmla="*/ 62 h 84"/>
              <a:gd name="T20" fmla="*/ 10 w 54"/>
              <a:gd name="T21" fmla="*/ 76 h 84"/>
              <a:gd name="T22" fmla="*/ 31 w 54"/>
              <a:gd name="T23" fmla="*/ 83 h 84"/>
              <a:gd name="T24" fmla="*/ 49 w 54"/>
              <a:gd name="T25" fmla="*/ 71 h 84"/>
              <a:gd name="T26" fmla="*/ 54 w 54"/>
              <a:gd name="T27" fmla="*/ 55 h 84"/>
              <a:gd name="T28" fmla="*/ 53 w 54"/>
              <a:gd name="T29"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84">
                <a:moveTo>
                  <a:pt x="53" y="49"/>
                </a:moveTo>
                <a:cubicBezTo>
                  <a:pt x="53" y="45"/>
                  <a:pt x="53" y="41"/>
                  <a:pt x="53" y="37"/>
                </a:cubicBezTo>
                <a:cubicBezTo>
                  <a:pt x="52" y="30"/>
                  <a:pt x="50" y="21"/>
                  <a:pt x="47" y="15"/>
                </a:cubicBezTo>
                <a:cubicBezTo>
                  <a:pt x="45" y="12"/>
                  <a:pt x="43" y="9"/>
                  <a:pt x="41" y="7"/>
                </a:cubicBezTo>
                <a:cubicBezTo>
                  <a:pt x="37" y="3"/>
                  <a:pt x="32" y="1"/>
                  <a:pt x="27" y="0"/>
                </a:cubicBezTo>
                <a:cubicBezTo>
                  <a:pt x="19" y="0"/>
                  <a:pt x="14" y="4"/>
                  <a:pt x="10" y="9"/>
                </a:cubicBezTo>
                <a:cubicBezTo>
                  <a:pt x="7" y="13"/>
                  <a:pt x="4" y="17"/>
                  <a:pt x="3" y="22"/>
                </a:cubicBezTo>
                <a:cubicBezTo>
                  <a:pt x="1" y="28"/>
                  <a:pt x="0" y="33"/>
                  <a:pt x="0" y="39"/>
                </a:cubicBezTo>
                <a:cubicBezTo>
                  <a:pt x="0" y="43"/>
                  <a:pt x="0" y="47"/>
                  <a:pt x="0" y="51"/>
                </a:cubicBezTo>
                <a:cubicBezTo>
                  <a:pt x="0" y="55"/>
                  <a:pt x="0" y="58"/>
                  <a:pt x="1" y="62"/>
                </a:cubicBezTo>
                <a:cubicBezTo>
                  <a:pt x="3" y="68"/>
                  <a:pt x="7" y="72"/>
                  <a:pt x="10" y="76"/>
                </a:cubicBezTo>
                <a:cubicBezTo>
                  <a:pt x="15" y="82"/>
                  <a:pt x="24" y="84"/>
                  <a:pt x="31" y="83"/>
                </a:cubicBezTo>
                <a:cubicBezTo>
                  <a:pt x="38" y="82"/>
                  <a:pt x="45" y="78"/>
                  <a:pt x="49" y="71"/>
                </a:cubicBezTo>
                <a:cubicBezTo>
                  <a:pt x="51" y="66"/>
                  <a:pt x="54" y="61"/>
                  <a:pt x="54" y="55"/>
                </a:cubicBezTo>
                <a:cubicBezTo>
                  <a:pt x="54" y="53"/>
                  <a:pt x="54" y="51"/>
                  <a:pt x="53" y="49"/>
                </a:cubicBezTo>
                <a:close/>
              </a:path>
            </a:pathLst>
          </a:custGeom>
          <a:solidFill>
            <a:srgbClr val="00A6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05" name="Freeform 2544"/>
          <p:cNvSpPr>
            <a:spLocks/>
          </p:cNvSpPr>
          <p:nvPr userDrawn="1"/>
        </p:nvSpPr>
        <p:spPr bwMode="auto">
          <a:xfrm>
            <a:off x="4285877" y="4859181"/>
            <a:ext cx="32163" cy="49010"/>
          </a:xfrm>
          <a:custGeom>
            <a:avLst/>
            <a:gdLst>
              <a:gd name="T0" fmla="*/ 53 w 54"/>
              <a:gd name="T1" fmla="*/ 48 h 84"/>
              <a:gd name="T2" fmla="*/ 53 w 54"/>
              <a:gd name="T3" fmla="*/ 36 h 84"/>
              <a:gd name="T4" fmla="*/ 47 w 54"/>
              <a:gd name="T5" fmla="*/ 14 h 84"/>
              <a:gd name="T6" fmla="*/ 41 w 54"/>
              <a:gd name="T7" fmla="*/ 7 h 84"/>
              <a:gd name="T8" fmla="*/ 27 w 54"/>
              <a:gd name="T9" fmla="*/ 0 h 84"/>
              <a:gd name="T10" fmla="*/ 10 w 54"/>
              <a:gd name="T11" fmla="*/ 9 h 84"/>
              <a:gd name="T12" fmla="*/ 2 w 54"/>
              <a:gd name="T13" fmla="*/ 22 h 84"/>
              <a:gd name="T14" fmla="*/ 0 w 54"/>
              <a:gd name="T15" fmla="*/ 39 h 84"/>
              <a:gd name="T16" fmla="*/ 0 w 54"/>
              <a:gd name="T17" fmla="*/ 51 h 84"/>
              <a:gd name="T18" fmla="*/ 1 w 54"/>
              <a:gd name="T19" fmla="*/ 62 h 84"/>
              <a:gd name="T20" fmla="*/ 10 w 54"/>
              <a:gd name="T21" fmla="*/ 76 h 84"/>
              <a:gd name="T22" fmla="*/ 31 w 54"/>
              <a:gd name="T23" fmla="*/ 83 h 84"/>
              <a:gd name="T24" fmla="*/ 48 w 54"/>
              <a:gd name="T25" fmla="*/ 71 h 84"/>
              <a:gd name="T26" fmla="*/ 54 w 54"/>
              <a:gd name="T27" fmla="*/ 55 h 84"/>
              <a:gd name="T28" fmla="*/ 53 w 54"/>
              <a:gd name="T29"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84">
                <a:moveTo>
                  <a:pt x="53" y="48"/>
                </a:moveTo>
                <a:cubicBezTo>
                  <a:pt x="53" y="44"/>
                  <a:pt x="53" y="40"/>
                  <a:pt x="53" y="36"/>
                </a:cubicBezTo>
                <a:cubicBezTo>
                  <a:pt x="52" y="29"/>
                  <a:pt x="50" y="20"/>
                  <a:pt x="47" y="14"/>
                </a:cubicBezTo>
                <a:cubicBezTo>
                  <a:pt x="45" y="12"/>
                  <a:pt x="43" y="9"/>
                  <a:pt x="41" y="7"/>
                </a:cubicBezTo>
                <a:cubicBezTo>
                  <a:pt x="37" y="2"/>
                  <a:pt x="32" y="0"/>
                  <a:pt x="27" y="0"/>
                </a:cubicBezTo>
                <a:cubicBezTo>
                  <a:pt x="18" y="0"/>
                  <a:pt x="14" y="4"/>
                  <a:pt x="10" y="9"/>
                </a:cubicBezTo>
                <a:cubicBezTo>
                  <a:pt x="6" y="13"/>
                  <a:pt x="4" y="17"/>
                  <a:pt x="2" y="22"/>
                </a:cubicBezTo>
                <a:cubicBezTo>
                  <a:pt x="1" y="28"/>
                  <a:pt x="0" y="33"/>
                  <a:pt x="0" y="39"/>
                </a:cubicBezTo>
                <a:cubicBezTo>
                  <a:pt x="0" y="43"/>
                  <a:pt x="0" y="47"/>
                  <a:pt x="0" y="51"/>
                </a:cubicBezTo>
                <a:cubicBezTo>
                  <a:pt x="0" y="54"/>
                  <a:pt x="0" y="58"/>
                  <a:pt x="1" y="62"/>
                </a:cubicBezTo>
                <a:cubicBezTo>
                  <a:pt x="3" y="68"/>
                  <a:pt x="7" y="72"/>
                  <a:pt x="10" y="76"/>
                </a:cubicBezTo>
                <a:cubicBezTo>
                  <a:pt x="15" y="82"/>
                  <a:pt x="24" y="84"/>
                  <a:pt x="31" y="83"/>
                </a:cubicBezTo>
                <a:cubicBezTo>
                  <a:pt x="38" y="82"/>
                  <a:pt x="45" y="78"/>
                  <a:pt x="48" y="71"/>
                </a:cubicBezTo>
                <a:cubicBezTo>
                  <a:pt x="51" y="66"/>
                  <a:pt x="54" y="61"/>
                  <a:pt x="54" y="55"/>
                </a:cubicBezTo>
                <a:cubicBezTo>
                  <a:pt x="54" y="53"/>
                  <a:pt x="54" y="51"/>
                  <a:pt x="53" y="48"/>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06" name="Freeform 2545"/>
          <p:cNvSpPr>
            <a:spLocks/>
          </p:cNvSpPr>
          <p:nvPr userDrawn="1"/>
        </p:nvSpPr>
        <p:spPr bwMode="auto">
          <a:xfrm>
            <a:off x="4275156" y="4745846"/>
            <a:ext cx="27568" cy="49010"/>
          </a:xfrm>
          <a:custGeom>
            <a:avLst/>
            <a:gdLst>
              <a:gd name="T0" fmla="*/ 48 w 48"/>
              <a:gd name="T1" fmla="*/ 43 h 83"/>
              <a:gd name="T2" fmla="*/ 45 w 48"/>
              <a:gd name="T3" fmla="*/ 24 h 83"/>
              <a:gd name="T4" fmla="*/ 42 w 48"/>
              <a:gd name="T5" fmla="*/ 14 h 83"/>
              <a:gd name="T6" fmla="*/ 36 w 48"/>
              <a:gd name="T7" fmla="*/ 6 h 83"/>
              <a:gd name="T8" fmla="*/ 21 w 48"/>
              <a:gd name="T9" fmla="*/ 1 h 83"/>
              <a:gd name="T10" fmla="*/ 7 w 48"/>
              <a:gd name="T11" fmla="*/ 10 h 83"/>
              <a:gd name="T12" fmla="*/ 4 w 48"/>
              <a:gd name="T13" fmla="*/ 14 h 83"/>
              <a:gd name="T14" fmla="*/ 1 w 48"/>
              <a:gd name="T15" fmla="*/ 30 h 83"/>
              <a:gd name="T16" fmla="*/ 0 w 48"/>
              <a:gd name="T17" fmla="*/ 43 h 83"/>
              <a:gd name="T18" fmla="*/ 2 w 48"/>
              <a:gd name="T19" fmla="*/ 62 h 83"/>
              <a:gd name="T20" fmla="*/ 9 w 48"/>
              <a:gd name="T21" fmla="*/ 75 h 83"/>
              <a:gd name="T22" fmla="*/ 27 w 48"/>
              <a:gd name="T23" fmla="*/ 82 h 83"/>
              <a:gd name="T24" fmla="*/ 43 w 48"/>
              <a:gd name="T25" fmla="*/ 71 h 83"/>
              <a:gd name="T26" fmla="*/ 46 w 48"/>
              <a:gd name="T27" fmla="*/ 61 h 83"/>
              <a:gd name="T28" fmla="*/ 48 w 48"/>
              <a:gd name="T29" fmla="*/ 4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83">
                <a:moveTo>
                  <a:pt x="48" y="43"/>
                </a:moveTo>
                <a:cubicBezTo>
                  <a:pt x="47" y="37"/>
                  <a:pt x="46" y="31"/>
                  <a:pt x="45" y="24"/>
                </a:cubicBezTo>
                <a:cubicBezTo>
                  <a:pt x="45" y="21"/>
                  <a:pt x="44" y="18"/>
                  <a:pt x="42" y="14"/>
                </a:cubicBezTo>
                <a:cubicBezTo>
                  <a:pt x="41" y="11"/>
                  <a:pt x="38" y="8"/>
                  <a:pt x="36" y="6"/>
                </a:cubicBezTo>
                <a:cubicBezTo>
                  <a:pt x="33" y="1"/>
                  <a:pt x="26" y="0"/>
                  <a:pt x="21" y="1"/>
                </a:cubicBezTo>
                <a:cubicBezTo>
                  <a:pt x="15" y="2"/>
                  <a:pt x="10" y="5"/>
                  <a:pt x="7" y="10"/>
                </a:cubicBezTo>
                <a:cubicBezTo>
                  <a:pt x="6" y="11"/>
                  <a:pt x="5" y="13"/>
                  <a:pt x="4" y="14"/>
                </a:cubicBezTo>
                <a:cubicBezTo>
                  <a:pt x="1" y="19"/>
                  <a:pt x="1" y="25"/>
                  <a:pt x="1" y="30"/>
                </a:cubicBezTo>
                <a:cubicBezTo>
                  <a:pt x="0" y="34"/>
                  <a:pt x="0" y="39"/>
                  <a:pt x="0" y="43"/>
                </a:cubicBezTo>
                <a:cubicBezTo>
                  <a:pt x="0" y="49"/>
                  <a:pt x="0" y="56"/>
                  <a:pt x="2" y="62"/>
                </a:cubicBezTo>
                <a:cubicBezTo>
                  <a:pt x="4" y="66"/>
                  <a:pt x="6" y="71"/>
                  <a:pt x="9" y="75"/>
                </a:cubicBezTo>
                <a:cubicBezTo>
                  <a:pt x="14" y="80"/>
                  <a:pt x="21" y="83"/>
                  <a:pt x="27" y="82"/>
                </a:cubicBezTo>
                <a:cubicBezTo>
                  <a:pt x="34" y="81"/>
                  <a:pt x="39" y="77"/>
                  <a:pt x="43" y="71"/>
                </a:cubicBezTo>
                <a:cubicBezTo>
                  <a:pt x="45" y="68"/>
                  <a:pt x="46" y="65"/>
                  <a:pt x="46" y="61"/>
                </a:cubicBezTo>
                <a:cubicBezTo>
                  <a:pt x="48" y="55"/>
                  <a:pt x="48" y="49"/>
                  <a:pt x="48" y="43"/>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07" name="Freeform 2546"/>
          <p:cNvSpPr>
            <a:spLocks/>
          </p:cNvSpPr>
          <p:nvPr userDrawn="1"/>
        </p:nvSpPr>
        <p:spPr bwMode="auto">
          <a:xfrm>
            <a:off x="4123533" y="4615665"/>
            <a:ext cx="427303" cy="122524"/>
          </a:xfrm>
          <a:custGeom>
            <a:avLst/>
            <a:gdLst>
              <a:gd name="T0" fmla="*/ 716 w 718"/>
              <a:gd name="T1" fmla="*/ 63 h 206"/>
              <a:gd name="T2" fmla="*/ 596 w 718"/>
              <a:gd name="T3" fmla="*/ 46 h 206"/>
              <a:gd name="T4" fmla="*/ 432 w 718"/>
              <a:gd name="T5" fmla="*/ 47 h 206"/>
              <a:gd name="T6" fmla="*/ 199 w 718"/>
              <a:gd name="T7" fmla="*/ 26 h 206"/>
              <a:gd name="T8" fmla="*/ 9 w 718"/>
              <a:gd name="T9" fmla="*/ 0 h 206"/>
              <a:gd name="T10" fmla="*/ 24 w 718"/>
              <a:gd name="T11" fmla="*/ 79 h 206"/>
              <a:gd name="T12" fmla="*/ 100 w 718"/>
              <a:gd name="T13" fmla="*/ 120 h 206"/>
              <a:gd name="T14" fmla="*/ 146 w 718"/>
              <a:gd name="T15" fmla="*/ 113 h 206"/>
              <a:gd name="T16" fmla="*/ 285 w 718"/>
              <a:gd name="T17" fmla="*/ 202 h 206"/>
              <a:gd name="T18" fmla="*/ 383 w 718"/>
              <a:gd name="T19" fmla="*/ 177 h 206"/>
              <a:gd name="T20" fmla="*/ 414 w 718"/>
              <a:gd name="T21" fmla="*/ 147 h 206"/>
              <a:gd name="T22" fmla="*/ 416 w 718"/>
              <a:gd name="T23" fmla="*/ 149 h 206"/>
              <a:gd name="T24" fmla="*/ 475 w 718"/>
              <a:gd name="T25" fmla="*/ 178 h 206"/>
              <a:gd name="T26" fmla="*/ 541 w 718"/>
              <a:gd name="T27" fmla="*/ 168 h 206"/>
              <a:gd name="T28" fmla="*/ 567 w 718"/>
              <a:gd name="T29" fmla="*/ 148 h 206"/>
              <a:gd name="T30" fmla="*/ 605 w 718"/>
              <a:gd name="T31" fmla="*/ 152 h 206"/>
              <a:gd name="T32" fmla="*/ 686 w 718"/>
              <a:gd name="T33" fmla="*/ 128 h 206"/>
              <a:gd name="T34" fmla="*/ 716 w 718"/>
              <a:gd name="T35" fmla="*/ 6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8" h="206">
                <a:moveTo>
                  <a:pt x="716" y="63"/>
                </a:moveTo>
                <a:cubicBezTo>
                  <a:pt x="677" y="89"/>
                  <a:pt x="633" y="95"/>
                  <a:pt x="596" y="46"/>
                </a:cubicBezTo>
                <a:cubicBezTo>
                  <a:pt x="551" y="113"/>
                  <a:pt x="478" y="105"/>
                  <a:pt x="432" y="47"/>
                </a:cubicBezTo>
                <a:cubicBezTo>
                  <a:pt x="356" y="125"/>
                  <a:pt x="249" y="139"/>
                  <a:pt x="199" y="26"/>
                </a:cubicBezTo>
                <a:cubicBezTo>
                  <a:pt x="157" y="59"/>
                  <a:pt x="44" y="46"/>
                  <a:pt x="9" y="0"/>
                </a:cubicBezTo>
                <a:cubicBezTo>
                  <a:pt x="0" y="26"/>
                  <a:pt x="7" y="57"/>
                  <a:pt x="24" y="79"/>
                </a:cubicBezTo>
                <a:cubicBezTo>
                  <a:pt x="42" y="103"/>
                  <a:pt x="71" y="118"/>
                  <a:pt x="100" y="120"/>
                </a:cubicBezTo>
                <a:cubicBezTo>
                  <a:pt x="115" y="121"/>
                  <a:pt x="132" y="119"/>
                  <a:pt x="146" y="113"/>
                </a:cubicBezTo>
                <a:cubicBezTo>
                  <a:pt x="175" y="162"/>
                  <a:pt x="228" y="197"/>
                  <a:pt x="285" y="202"/>
                </a:cubicBezTo>
                <a:cubicBezTo>
                  <a:pt x="320" y="206"/>
                  <a:pt x="354" y="197"/>
                  <a:pt x="383" y="177"/>
                </a:cubicBezTo>
                <a:cubicBezTo>
                  <a:pt x="395" y="169"/>
                  <a:pt x="405" y="158"/>
                  <a:pt x="414" y="147"/>
                </a:cubicBezTo>
                <a:cubicBezTo>
                  <a:pt x="415" y="147"/>
                  <a:pt x="416" y="148"/>
                  <a:pt x="416" y="149"/>
                </a:cubicBezTo>
                <a:cubicBezTo>
                  <a:pt x="433" y="164"/>
                  <a:pt x="454" y="174"/>
                  <a:pt x="475" y="178"/>
                </a:cubicBezTo>
                <a:cubicBezTo>
                  <a:pt x="497" y="182"/>
                  <a:pt x="522" y="178"/>
                  <a:pt x="541" y="168"/>
                </a:cubicBezTo>
                <a:cubicBezTo>
                  <a:pt x="550" y="163"/>
                  <a:pt x="559" y="156"/>
                  <a:pt x="567" y="148"/>
                </a:cubicBezTo>
                <a:cubicBezTo>
                  <a:pt x="579" y="151"/>
                  <a:pt x="592" y="152"/>
                  <a:pt x="605" y="152"/>
                </a:cubicBezTo>
                <a:cubicBezTo>
                  <a:pt x="634" y="152"/>
                  <a:pt x="664" y="148"/>
                  <a:pt x="686" y="128"/>
                </a:cubicBezTo>
                <a:cubicBezTo>
                  <a:pt x="705" y="112"/>
                  <a:pt x="718" y="88"/>
                  <a:pt x="716" y="63"/>
                </a:cubicBezTo>
                <a:close/>
              </a:path>
            </a:pathLst>
          </a:custGeom>
          <a:solidFill>
            <a:srgbClr val="00A6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08" name="Freeform 2547"/>
          <p:cNvSpPr>
            <a:spLocks/>
          </p:cNvSpPr>
          <p:nvPr userDrawn="1"/>
        </p:nvSpPr>
        <p:spPr bwMode="auto">
          <a:xfrm>
            <a:off x="4290472" y="4505393"/>
            <a:ext cx="133245" cy="50542"/>
          </a:xfrm>
          <a:custGeom>
            <a:avLst/>
            <a:gdLst>
              <a:gd name="T0" fmla="*/ 198 w 225"/>
              <a:gd name="T1" fmla="*/ 26 h 85"/>
              <a:gd name="T2" fmla="*/ 152 w 225"/>
              <a:gd name="T3" fmla="*/ 19 h 85"/>
              <a:gd name="T4" fmla="*/ 142 w 225"/>
              <a:gd name="T5" fmla="*/ 11 h 85"/>
              <a:gd name="T6" fmla="*/ 117 w 225"/>
              <a:gd name="T7" fmla="*/ 3 h 85"/>
              <a:gd name="T8" fmla="*/ 64 w 225"/>
              <a:gd name="T9" fmla="*/ 5 h 85"/>
              <a:gd name="T10" fmla="*/ 19 w 225"/>
              <a:gd name="T11" fmla="*/ 30 h 85"/>
              <a:gd name="T12" fmla="*/ 2 w 225"/>
              <a:gd name="T13" fmla="*/ 53 h 85"/>
              <a:gd name="T14" fmla="*/ 1 w 225"/>
              <a:gd name="T15" fmla="*/ 68 h 85"/>
              <a:gd name="T16" fmla="*/ 4 w 225"/>
              <a:gd name="T17" fmla="*/ 73 h 85"/>
              <a:gd name="T18" fmla="*/ 10 w 225"/>
              <a:gd name="T19" fmla="*/ 78 h 85"/>
              <a:gd name="T20" fmla="*/ 13 w 225"/>
              <a:gd name="T21" fmla="*/ 78 h 85"/>
              <a:gd name="T22" fmla="*/ 31 w 225"/>
              <a:gd name="T23" fmla="*/ 73 h 85"/>
              <a:gd name="T24" fmla="*/ 41 w 225"/>
              <a:gd name="T25" fmla="*/ 65 h 85"/>
              <a:gd name="T26" fmla="*/ 43 w 225"/>
              <a:gd name="T27" fmla="*/ 64 h 85"/>
              <a:gd name="T28" fmla="*/ 45 w 225"/>
              <a:gd name="T29" fmla="*/ 62 h 85"/>
              <a:gd name="T30" fmla="*/ 61 w 225"/>
              <a:gd name="T31" fmla="*/ 54 h 85"/>
              <a:gd name="T32" fmla="*/ 61 w 225"/>
              <a:gd name="T33" fmla="*/ 53 h 85"/>
              <a:gd name="T34" fmla="*/ 65 w 225"/>
              <a:gd name="T35" fmla="*/ 52 h 85"/>
              <a:gd name="T36" fmla="*/ 74 w 225"/>
              <a:gd name="T37" fmla="*/ 49 h 85"/>
              <a:gd name="T38" fmla="*/ 82 w 225"/>
              <a:gd name="T39" fmla="*/ 47 h 85"/>
              <a:gd name="T40" fmla="*/ 85 w 225"/>
              <a:gd name="T41" fmla="*/ 47 h 85"/>
              <a:gd name="T42" fmla="*/ 86 w 225"/>
              <a:gd name="T43" fmla="*/ 47 h 85"/>
              <a:gd name="T44" fmla="*/ 100 w 225"/>
              <a:gd name="T45" fmla="*/ 47 h 85"/>
              <a:gd name="T46" fmla="*/ 92 w 225"/>
              <a:gd name="T47" fmla="*/ 64 h 85"/>
              <a:gd name="T48" fmla="*/ 105 w 225"/>
              <a:gd name="T49" fmla="*/ 85 h 85"/>
              <a:gd name="T50" fmla="*/ 107 w 225"/>
              <a:gd name="T51" fmla="*/ 85 h 85"/>
              <a:gd name="T52" fmla="*/ 112 w 225"/>
              <a:gd name="T53" fmla="*/ 85 h 85"/>
              <a:gd name="T54" fmla="*/ 118 w 225"/>
              <a:gd name="T55" fmla="*/ 81 h 85"/>
              <a:gd name="T56" fmla="*/ 120 w 225"/>
              <a:gd name="T57" fmla="*/ 80 h 85"/>
              <a:gd name="T58" fmla="*/ 133 w 225"/>
              <a:gd name="T59" fmla="*/ 69 h 85"/>
              <a:gd name="T60" fmla="*/ 135 w 225"/>
              <a:gd name="T61" fmla="*/ 67 h 85"/>
              <a:gd name="T62" fmla="*/ 135 w 225"/>
              <a:gd name="T63" fmla="*/ 67 h 85"/>
              <a:gd name="T64" fmla="*/ 140 w 225"/>
              <a:gd name="T65" fmla="*/ 64 h 85"/>
              <a:gd name="T66" fmla="*/ 144 w 225"/>
              <a:gd name="T67" fmla="*/ 62 h 85"/>
              <a:gd name="T68" fmla="*/ 145 w 225"/>
              <a:gd name="T69" fmla="*/ 62 h 85"/>
              <a:gd name="T70" fmla="*/ 150 w 225"/>
              <a:gd name="T71" fmla="*/ 60 h 85"/>
              <a:gd name="T72" fmla="*/ 156 w 225"/>
              <a:gd name="T73" fmla="*/ 59 h 85"/>
              <a:gd name="T74" fmla="*/ 156 w 225"/>
              <a:gd name="T75" fmla="*/ 59 h 85"/>
              <a:gd name="T76" fmla="*/ 159 w 225"/>
              <a:gd name="T77" fmla="*/ 58 h 85"/>
              <a:gd name="T78" fmla="*/ 166 w 225"/>
              <a:gd name="T79" fmla="*/ 58 h 85"/>
              <a:gd name="T80" fmla="*/ 168 w 225"/>
              <a:gd name="T81" fmla="*/ 59 h 85"/>
              <a:gd name="T82" fmla="*/ 169 w 225"/>
              <a:gd name="T83" fmla="*/ 59 h 85"/>
              <a:gd name="T84" fmla="*/ 175 w 225"/>
              <a:gd name="T85" fmla="*/ 60 h 85"/>
              <a:gd name="T86" fmla="*/ 176 w 225"/>
              <a:gd name="T87" fmla="*/ 61 h 85"/>
              <a:gd name="T88" fmla="*/ 179 w 225"/>
              <a:gd name="T89" fmla="*/ 62 h 85"/>
              <a:gd name="T90" fmla="*/ 183 w 225"/>
              <a:gd name="T91" fmla="*/ 65 h 85"/>
              <a:gd name="T92" fmla="*/ 184 w 225"/>
              <a:gd name="T93" fmla="*/ 66 h 85"/>
              <a:gd name="T94" fmla="*/ 185 w 225"/>
              <a:gd name="T95" fmla="*/ 66 h 85"/>
              <a:gd name="T96" fmla="*/ 206 w 225"/>
              <a:gd name="T97" fmla="*/ 79 h 85"/>
              <a:gd name="T98" fmla="*/ 223 w 225"/>
              <a:gd name="T99" fmla="*/ 61 h 85"/>
              <a:gd name="T100" fmla="*/ 198 w 225"/>
              <a:gd name="T101" fmla="*/ 2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5" h="85">
                <a:moveTo>
                  <a:pt x="198" y="26"/>
                </a:moveTo>
                <a:cubicBezTo>
                  <a:pt x="184" y="18"/>
                  <a:pt x="168" y="16"/>
                  <a:pt x="152" y="19"/>
                </a:cubicBezTo>
                <a:cubicBezTo>
                  <a:pt x="149" y="15"/>
                  <a:pt x="146" y="13"/>
                  <a:pt x="142" y="11"/>
                </a:cubicBezTo>
                <a:cubicBezTo>
                  <a:pt x="134" y="7"/>
                  <a:pt x="126" y="4"/>
                  <a:pt x="117" y="3"/>
                </a:cubicBezTo>
                <a:cubicBezTo>
                  <a:pt x="99" y="0"/>
                  <a:pt x="81" y="0"/>
                  <a:pt x="64" y="5"/>
                </a:cubicBezTo>
                <a:cubicBezTo>
                  <a:pt x="47" y="10"/>
                  <a:pt x="32" y="18"/>
                  <a:pt x="19" y="30"/>
                </a:cubicBezTo>
                <a:cubicBezTo>
                  <a:pt x="12" y="36"/>
                  <a:pt x="5" y="44"/>
                  <a:pt x="2" y="53"/>
                </a:cubicBezTo>
                <a:cubicBezTo>
                  <a:pt x="1" y="57"/>
                  <a:pt x="0" y="63"/>
                  <a:pt x="1" y="68"/>
                </a:cubicBezTo>
                <a:cubicBezTo>
                  <a:pt x="1" y="68"/>
                  <a:pt x="7" y="78"/>
                  <a:pt x="4" y="73"/>
                </a:cubicBezTo>
                <a:cubicBezTo>
                  <a:pt x="5" y="75"/>
                  <a:pt x="7" y="78"/>
                  <a:pt x="10" y="78"/>
                </a:cubicBezTo>
                <a:cubicBezTo>
                  <a:pt x="11" y="78"/>
                  <a:pt x="12" y="78"/>
                  <a:pt x="13" y="78"/>
                </a:cubicBezTo>
                <a:cubicBezTo>
                  <a:pt x="19" y="80"/>
                  <a:pt x="26" y="76"/>
                  <a:pt x="31" y="73"/>
                </a:cubicBezTo>
                <a:cubicBezTo>
                  <a:pt x="35" y="70"/>
                  <a:pt x="38" y="68"/>
                  <a:pt x="41" y="65"/>
                </a:cubicBezTo>
                <a:cubicBezTo>
                  <a:pt x="42" y="65"/>
                  <a:pt x="42" y="64"/>
                  <a:pt x="43" y="64"/>
                </a:cubicBezTo>
                <a:cubicBezTo>
                  <a:pt x="44" y="63"/>
                  <a:pt x="45" y="63"/>
                  <a:pt x="45" y="62"/>
                </a:cubicBezTo>
                <a:cubicBezTo>
                  <a:pt x="50" y="59"/>
                  <a:pt x="55" y="56"/>
                  <a:pt x="61" y="54"/>
                </a:cubicBezTo>
                <a:cubicBezTo>
                  <a:pt x="61" y="54"/>
                  <a:pt x="61" y="53"/>
                  <a:pt x="61" y="53"/>
                </a:cubicBezTo>
                <a:cubicBezTo>
                  <a:pt x="62" y="53"/>
                  <a:pt x="64" y="53"/>
                  <a:pt x="65" y="52"/>
                </a:cubicBezTo>
                <a:cubicBezTo>
                  <a:pt x="68" y="51"/>
                  <a:pt x="71" y="50"/>
                  <a:pt x="74" y="49"/>
                </a:cubicBezTo>
                <a:cubicBezTo>
                  <a:pt x="76" y="49"/>
                  <a:pt x="79" y="48"/>
                  <a:pt x="82" y="47"/>
                </a:cubicBezTo>
                <a:cubicBezTo>
                  <a:pt x="83" y="47"/>
                  <a:pt x="84" y="47"/>
                  <a:pt x="85" y="47"/>
                </a:cubicBezTo>
                <a:lnTo>
                  <a:pt x="86" y="47"/>
                </a:lnTo>
                <a:cubicBezTo>
                  <a:pt x="91" y="47"/>
                  <a:pt x="95" y="47"/>
                  <a:pt x="100" y="47"/>
                </a:cubicBezTo>
                <a:cubicBezTo>
                  <a:pt x="96" y="52"/>
                  <a:pt x="93" y="57"/>
                  <a:pt x="92" y="64"/>
                </a:cubicBezTo>
                <a:cubicBezTo>
                  <a:pt x="90" y="73"/>
                  <a:pt x="94" y="84"/>
                  <a:pt x="105" y="85"/>
                </a:cubicBezTo>
                <a:cubicBezTo>
                  <a:pt x="105" y="85"/>
                  <a:pt x="106" y="85"/>
                  <a:pt x="107" y="85"/>
                </a:cubicBezTo>
                <a:cubicBezTo>
                  <a:pt x="109" y="85"/>
                  <a:pt x="109" y="85"/>
                  <a:pt x="112" y="85"/>
                </a:cubicBezTo>
                <a:cubicBezTo>
                  <a:pt x="114" y="84"/>
                  <a:pt x="116" y="83"/>
                  <a:pt x="118" y="81"/>
                </a:cubicBezTo>
                <a:cubicBezTo>
                  <a:pt x="117" y="82"/>
                  <a:pt x="119" y="80"/>
                  <a:pt x="120" y="80"/>
                </a:cubicBezTo>
                <a:cubicBezTo>
                  <a:pt x="125" y="77"/>
                  <a:pt x="129" y="73"/>
                  <a:pt x="133" y="69"/>
                </a:cubicBezTo>
                <a:cubicBezTo>
                  <a:pt x="133" y="69"/>
                  <a:pt x="134" y="68"/>
                  <a:pt x="135" y="67"/>
                </a:cubicBezTo>
                <a:cubicBezTo>
                  <a:pt x="135" y="67"/>
                  <a:pt x="135" y="67"/>
                  <a:pt x="135" y="67"/>
                </a:cubicBezTo>
                <a:cubicBezTo>
                  <a:pt x="137" y="66"/>
                  <a:pt x="139" y="65"/>
                  <a:pt x="140" y="64"/>
                </a:cubicBezTo>
                <a:cubicBezTo>
                  <a:pt x="141" y="63"/>
                  <a:pt x="143" y="63"/>
                  <a:pt x="144" y="62"/>
                </a:cubicBezTo>
                <a:cubicBezTo>
                  <a:pt x="144" y="62"/>
                  <a:pt x="145" y="62"/>
                  <a:pt x="145" y="62"/>
                </a:cubicBezTo>
                <a:cubicBezTo>
                  <a:pt x="147" y="61"/>
                  <a:pt x="149" y="60"/>
                  <a:pt x="150" y="60"/>
                </a:cubicBezTo>
                <a:cubicBezTo>
                  <a:pt x="152" y="59"/>
                  <a:pt x="154" y="59"/>
                  <a:pt x="156" y="59"/>
                </a:cubicBezTo>
                <a:cubicBezTo>
                  <a:pt x="156" y="59"/>
                  <a:pt x="156" y="59"/>
                  <a:pt x="156" y="59"/>
                </a:cubicBezTo>
                <a:cubicBezTo>
                  <a:pt x="157" y="59"/>
                  <a:pt x="158" y="58"/>
                  <a:pt x="159" y="58"/>
                </a:cubicBezTo>
                <a:cubicBezTo>
                  <a:pt x="161" y="58"/>
                  <a:pt x="164" y="58"/>
                  <a:pt x="166" y="58"/>
                </a:cubicBezTo>
                <a:cubicBezTo>
                  <a:pt x="167" y="58"/>
                  <a:pt x="167" y="59"/>
                  <a:pt x="168" y="59"/>
                </a:cubicBezTo>
                <a:lnTo>
                  <a:pt x="169" y="59"/>
                </a:lnTo>
                <a:cubicBezTo>
                  <a:pt x="171" y="59"/>
                  <a:pt x="173" y="60"/>
                  <a:pt x="175" y="60"/>
                </a:cubicBezTo>
                <a:cubicBezTo>
                  <a:pt x="176" y="61"/>
                  <a:pt x="176" y="61"/>
                  <a:pt x="176" y="61"/>
                </a:cubicBezTo>
                <a:cubicBezTo>
                  <a:pt x="177" y="61"/>
                  <a:pt x="178" y="62"/>
                  <a:pt x="179" y="62"/>
                </a:cubicBezTo>
                <a:cubicBezTo>
                  <a:pt x="180" y="63"/>
                  <a:pt x="182" y="64"/>
                  <a:pt x="183" y="65"/>
                </a:cubicBezTo>
                <a:cubicBezTo>
                  <a:pt x="184" y="65"/>
                  <a:pt x="184" y="66"/>
                  <a:pt x="184" y="66"/>
                </a:cubicBezTo>
                <a:cubicBezTo>
                  <a:pt x="185" y="67"/>
                  <a:pt x="188" y="70"/>
                  <a:pt x="185" y="66"/>
                </a:cubicBezTo>
                <a:cubicBezTo>
                  <a:pt x="190" y="73"/>
                  <a:pt x="197" y="79"/>
                  <a:pt x="206" y="79"/>
                </a:cubicBezTo>
                <a:cubicBezTo>
                  <a:pt x="216" y="79"/>
                  <a:pt x="222" y="70"/>
                  <a:pt x="223" y="61"/>
                </a:cubicBezTo>
                <a:cubicBezTo>
                  <a:pt x="225" y="46"/>
                  <a:pt x="211" y="32"/>
                  <a:pt x="198" y="26"/>
                </a:cubicBezTo>
                <a:close/>
              </a:path>
            </a:pathLst>
          </a:custGeom>
          <a:solidFill>
            <a:srgbClr val="90D2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09" name="Freeform 2548"/>
          <p:cNvSpPr>
            <a:spLocks/>
          </p:cNvSpPr>
          <p:nvPr userDrawn="1"/>
        </p:nvSpPr>
        <p:spPr bwMode="auto">
          <a:xfrm>
            <a:off x="4353265" y="4555934"/>
            <a:ext cx="0"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0" y="0"/>
                </a:cubicBezTo>
                <a:cubicBezTo>
                  <a:pt x="0" y="0"/>
                  <a:pt x="0" y="0"/>
                  <a:pt x="1" y="0"/>
                </a:cubicBezTo>
                <a:close/>
              </a:path>
            </a:pathLst>
          </a:custGeom>
          <a:solidFill>
            <a:srgbClr val="90D2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10" name="Freeform 2549"/>
          <p:cNvSpPr>
            <a:spLocks/>
          </p:cNvSpPr>
          <p:nvPr userDrawn="1"/>
        </p:nvSpPr>
        <p:spPr bwMode="auto">
          <a:xfrm>
            <a:off x="4350202" y="4555934"/>
            <a:ext cx="3063" cy="0"/>
          </a:xfrm>
          <a:custGeom>
            <a:avLst/>
            <a:gdLst>
              <a:gd name="T0" fmla="*/ 3 w 3"/>
              <a:gd name="T1" fmla="*/ 3 w 3"/>
              <a:gd name="T2" fmla="*/ 3 w 3"/>
            </a:gdLst>
            <a:ahLst/>
            <a:cxnLst>
              <a:cxn ang="0">
                <a:pos x="T0" y="0"/>
              </a:cxn>
              <a:cxn ang="0">
                <a:pos x="T1" y="0"/>
              </a:cxn>
              <a:cxn ang="0">
                <a:pos x="T2" y="0"/>
              </a:cxn>
            </a:cxnLst>
            <a:rect l="0" t="0" r="r" b="b"/>
            <a:pathLst>
              <a:path w="3">
                <a:moveTo>
                  <a:pt x="3" y="0"/>
                </a:moveTo>
                <a:cubicBezTo>
                  <a:pt x="3" y="0"/>
                  <a:pt x="3" y="0"/>
                  <a:pt x="3" y="0"/>
                </a:cubicBezTo>
                <a:cubicBezTo>
                  <a:pt x="0" y="0"/>
                  <a:pt x="0" y="0"/>
                  <a:pt x="3" y="0"/>
                </a:cubicBezTo>
                <a:close/>
              </a:path>
            </a:pathLst>
          </a:custGeom>
          <a:solidFill>
            <a:srgbClr val="90D2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11" name="Freeform 2550"/>
          <p:cNvSpPr>
            <a:spLocks/>
          </p:cNvSpPr>
          <p:nvPr userDrawn="1"/>
        </p:nvSpPr>
        <p:spPr bwMode="auto">
          <a:xfrm>
            <a:off x="4216957" y="4565124"/>
            <a:ext cx="45947" cy="33694"/>
          </a:xfrm>
          <a:custGeom>
            <a:avLst/>
            <a:gdLst>
              <a:gd name="T0" fmla="*/ 75 w 76"/>
              <a:gd name="T1" fmla="*/ 16 h 56"/>
              <a:gd name="T2" fmla="*/ 73 w 76"/>
              <a:gd name="T3" fmla="*/ 14 h 56"/>
              <a:gd name="T4" fmla="*/ 69 w 76"/>
              <a:gd name="T5" fmla="*/ 8 h 56"/>
              <a:gd name="T6" fmla="*/ 68 w 76"/>
              <a:gd name="T7" fmla="*/ 7 h 56"/>
              <a:gd name="T8" fmla="*/ 65 w 76"/>
              <a:gd name="T9" fmla="*/ 5 h 56"/>
              <a:gd name="T10" fmla="*/ 50 w 76"/>
              <a:gd name="T11" fmla="*/ 0 h 56"/>
              <a:gd name="T12" fmla="*/ 26 w 76"/>
              <a:gd name="T13" fmla="*/ 7 h 56"/>
              <a:gd name="T14" fmla="*/ 9 w 76"/>
              <a:gd name="T15" fmla="*/ 20 h 56"/>
              <a:gd name="T16" fmla="*/ 3 w 76"/>
              <a:gd name="T17" fmla="*/ 29 h 56"/>
              <a:gd name="T18" fmla="*/ 2 w 76"/>
              <a:gd name="T19" fmla="*/ 33 h 56"/>
              <a:gd name="T20" fmla="*/ 2 w 76"/>
              <a:gd name="T21" fmla="*/ 47 h 56"/>
              <a:gd name="T22" fmla="*/ 15 w 76"/>
              <a:gd name="T23" fmla="*/ 54 h 56"/>
              <a:gd name="T24" fmla="*/ 23 w 76"/>
              <a:gd name="T25" fmla="*/ 51 h 56"/>
              <a:gd name="T26" fmla="*/ 33 w 76"/>
              <a:gd name="T27" fmla="*/ 44 h 56"/>
              <a:gd name="T28" fmla="*/ 33 w 76"/>
              <a:gd name="T29" fmla="*/ 44 h 56"/>
              <a:gd name="T30" fmla="*/ 36 w 76"/>
              <a:gd name="T31" fmla="*/ 42 h 56"/>
              <a:gd name="T32" fmla="*/ 43 w 76"/>
              <a:gd name="T33" fmla="*/ 37 h 56"/>
              <a:gd name="T34" fmla="*/ 44 w 76"/>
              <a:gd name="T35" fmla="*/ 37 h 56"/>
              <a:gd name="T36" fmla="*/ 47 w 76"/>
              <a:gd name="T37" fmla="*/ 36 h 56"/>
              <a:gd name="T38" fmla="*/ 51 w 76"/>
              <a:gd name="T39" fmla="*/ 35 h 56"/>
              <a:gd name="T40" fmla="*/ 53 w 76"/>
              <a:gd name="T41" fmla="*/ 34 h 56"/>
              <a:gd name="T42" fmla="*/ 55 w 76"/>
              <a:gd name="T43" fmla="*/ 33 h 56"/>
              <a:gd name="T44" fmla="*/ 65 w 76"/>
              <a:gd name="T45" fmla="*/ 28 h 56"/>
              <a:gd name="T46" fmla="*/ 67 w 76"/>
              <a:gd name="T47" fmla="*/ 27 h 56"/>
              <a:gd name="T48" fmla="*/ 67 w 76"/>
              <a:gd name="T49" fmla="*/ 26 h 56"/>
              <a:gd name="T50" fmla="*/ 71 w 76"/>
              <a:gd name="T51" fmla="*/ 22 h 56"/>
              <a:gd name="T52" fmla="*/ 72 w 76"/>
              <a:gd name="T53" fmla="*/ 22 h 56"/>
              <a:gd name="T54" fmla="*/ 75 w 76"/>
              <a:gd name="T55" fmla="*/ 1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6" h="56">
                <a:moveTo>
                  <a:pt x="75" y="16"/>
                </a:moveTo>
                <a:cubicBezTo>
                  <a:pt x="74" y="16"/>
                  <a:pt x="73" y="15"/>
                  <a:pt x="73" y="14"/>
                </a:cubicBezTo>
                <a:cubicBezTo>
                  <a:pt x="72" y="12"/>
                  <a:pt x="71" y="9"/>
                  <a:pt x="69" y="8"/>
                </a:cubicBezTo>
                <a:cubicBezTo>
                  <a:pt x="68" y="7"/>
                  <a:pt x="68" y="7"/>
                  <a:pt x="68" y="7"/>
                </a:cubicBezTo>
                <a:cubicBezTo>
                  <a:pt x="67" y="6"/>
                  <a:pt x="66" y="5"/>
                  <a:pt x="65" y="5"/>
                </a:cubicBezTo>
                <a:cubicBezTo>
                  <a:pt x="60" y="2"/>
                  <a:pt x="55" y="1"/>
                  <a:pt x="50" y="0"/>
                </a:cubicBezTo>
                <a:cubicBezTo>
                  <a:pt x="42" y="0"/>
                  <a:pt x="34" y="3"/>
                  <a:pt x="26" y="7"/>
                </a:cubicBezTo>
                <a:cubicBezTo>
                  <a:pt x="19" y="10"/>
                  <a:pt x="14" y="15"/>
                  <a:pt x="9" y="20"/>
                </a:cubicBezTo>
                <a:cubicBezTo>
                  <a:pt x="6" y="23"/>
                  <a:pt x="5" y="26"/>
                  <a:pt x="3" y="29"/>
                </a:cubicBezTo>
                <a:cubicBezTo>
                  <a:pt x="3" y="31"/>
                  <a:pt x="2" y="32"/>
                  <a:pt x="2" y="33"/>
                </a:cubicBezTo>
                <a:cubicBezTo>
                  <a:pt x="0" y="38"/>
                  <a:pt x="1" y="42"/>
                  <a:pt x="2" y="47"/>
                </a:cubicBezTo>
                <a:cubicBezTo>
                  <a:pt x="3" y="52"/>
                  <a:pt x="10" y="56"/>
                  <a:pt x="15" y="54"/>
                </a:cubicBezTo>
                <a:cubicBezTo>
                  <a:pt x="18" y="53"/>
                  <a:pt x="21" y="52"/>
                  <a:pt x="23" y="51"/>
                </a:cubicBezTo>
                <a:cubicBezTo>
                  <a:pt x="27" y="48"/>
                  <a:pt x="30" y="47"/>
                  <a:pt x="33" y="44"/>
                </a:cubicBezTo>
                <a:cubicBezTo>
                  <a:pt x="33" y="44"/>
                  <a:pt x="33" y="44"/>
                  <a:pt x="33" y="44"/>
                </a:cubicBezTo>
                <a:cubicBezTo>
                  <a:pt x="34" y="43"/>
                  <a:pt x="35" y="42"/>
                  <a:pt x="36" y="42"/>
                </a:cubicBezTo>
                <a:cubicBezTo>
                  <a:pt x="38" y="40"/>
                  <a:pt x="41" y="39"/>
                  <a:pt x="43" y="37"/>
                </a:cubicBezTo>
                <a:cubicBezTo>
                  <a:pt x="43" y="37"/>
                  <a:pt x="44" y="37"/>
                  <a:pt x="44" y="37"/>
                </a:cubicBezTo>
                <a:cubicBezTo>
                  <a:pt x="45" y="37"/>
                  <a:pt x="46" y="36"/>
                  <a:pt x="47" y="36"/>
                </a:cubicBezTo>
                <a:cubicBezTo>
                  <a:pt x="48" y="35"/>
                  <a:pt x="50" y="35"/>
                  <a:pt x="51" y="35"/>
                </a:cubicBezTo>
                <a:lnTo>
                  <a:pt x="53" y="34"/>
                </a:lnTo>
                <a:cubicBezTo>
                  <a:pt x="54" y="34"/>
                  <a:pt x="54" y="33"/>
                  <a:pt x="55" y="33"/>
                </a:cubicBezTo>
                <a:cubicBezTo>
                  <a:pt x="58" y="32"/>
                  <a:pt x="62" y="30"/>
                  <a:pt x="65" y="28"/>
                </a:cubicBezTo>
                <a:cubicBezTo>
                  <a:pt x="65" y="28"/>
                  <a:pt x="66" y="27"/>
                  <a:pt x="67" y="27"/>
                </a:cubicBezTo>
                <a:cubicBezTo>
                  <a:pt x="67" y="26"/>
                  <a:pt x="67" y="26"/>
                  <a:pt x="67" y="26"/>
                </a:cubicBezTo>
                <a:cubicBezTo>
                  <a:pt x="69" y="25"/>
                  <a:pt x="70" y="24"/>
                  <a:pt x="71" y="22"/>
                </a:cubicBezTo>
                <a:cubicBezTo>
                  <a:pt x="72" y="22"/>
                  <a:pt x="72" y="22"/>
                  <a:pt x="72" y="22"/>
                </a:cubicBezTo>
                <a:cubicBezTo>
                  <a:pt x="74" y="21"/>
                  <a:pt x="76" y="19"/>
                  <a:pt x="75" y="16"/>
                </a:cubicBezTo>
                <a:close/>
              </a:path>
            </a:pathLst>
          </a:custGeom>
          <a:solidFill>
            <a:srgbClr val="90D2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12" name="Freeform 2551"/>
          <p:cNvSpPr>
            <a:spLocks/>
          </p:cNvSpPr>
          <p:nvPr userDrawn="1"/>
        </p:nvSpPr>
        <p:spPr bwMode="auto">
          <a:xfrm>
            <a:off x="4448221" y="4580439"/>
            <a:ext cx="38289" cy="27568"/>
          </a:xfrm>
          <a:custGeom>
            <a:avLst/>
            <a:gdLst>
              <a:gd name="T0" fmla="*/ 64 w 65"/>
              <a:gd name="T1" fmla="*/ 31 h 47"/>
              <a:gd name="T2" fmla="*/ 60 w 65"/>
              <a:gd name="T3" fmla="*/ 22 h 47"/>
              <a:gd name="T4" fmla="*/ 53 w 65"/>
              <a:gd name="T5" fmla="*/ 15 h 47"/>
              <a:gd name="T6" fmla="*/ 42 w 65"/>
              <a:gd name="T7" fmla="*/ 8 h 47"/>
              <a:gd name="T8" fmla="*/ 7 w 65"/>
              <a:gd name="T9" fmla="*/ 6 h 47"/>
              <a:gd name="T10" fmla="*/ 7 w 65"/>
              <a:gd name="T11" fmla="*/ 26 h 47"/>
              <a:gd name="T12" fmla="*/ 14 w 65"/>
              <a:gd name="T13" fmla="*/ 29 h 47"/>
              <a:gd name="T14" fmla="*/ 19 w 65"/>
              <a:gd name="T15" fmla="*/ 31 h 47"/>
              <a:gd name="T16" fmla="*/ 26 w 65"/>
              <a:gd name="T17" fmla="*/ 33 h 47"/>
              <a:gd name="T18" fmla="*/ 36 w 65"/>
              <a:gd name="T19" fmla="*/ 39 h 47"/>
              <a:gd name="T20" fmla="*/ 33 w 65"/>
              <a:gd name="T21" fmla="*/ 37 h 47"/>
              <a:gd name="T22" fmla="*/ 40 w 65"/>
              <a:gd name="T23" fmla="*/ 42 h 47"/>
              <a:gd name="T24" fmla="*/ 43 w 65"/>
              <a:gd name="T25" fmla="*/ 44 h 47"/>
              <a:gd name="T26" fmla="*/ 44 w 65"/>
              <a:gd name="T27" fmla="*/ 44 h 47"/>
              <a:gd name="T28" fmla="*/ 46 w 65"/>
              <a:gd name="T29" fmla="*/ 45 h 47"/>
              <a:gd name="T30" fmla="*/ 59 w 65"/>
              <a:gd name="T31" fmla="*/ 44 h 47"/>
              <a:gd name="T32" fmla="*/ 64 w 65"/>
              <a:gd name="T33"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47">
                <a:moveTo>
                  <a:pt x="64" y="31"/>
                </a:moveTo>
                <a:cubicBezTo>
                  <a:pt x="63" y="28"/>
                  <a:pt x="62" y="24"/>
                  <a:pt x="60" y="22"/>
                </a:cubicBezTo>
                <a:cubicBezTo>
                  <a:pt x="58" y="19"/>
                  <a:pt x="56" y="17"/>
                  <a:pt x="53" y="15"/>
                </a:cubicBezTo>
                <a:cubicBezTo>
                  <a:pt x="50" y="12"/>
                  <a:pt x="46" y="10"/>
                  <a:pt x="42" y="8"/>
                </a:cubicBezTo>
                <a:cubicBezTo>
                  <a:pt x="31" y="3"/>
                  <a:pt x="18" y="0"/>
                  <a:pt x="7" y="6"/>
                </a:cubicBezTo>
                <a:cubicBezTo>
                  <a:pt x="0" y="11"/>
                  <a:pt x="0" y="22"/>
                  <a:pt x="7" y="26"/>
                </a:cubicBezTo>
                <a:cubicBezTo>
                  <a:pt x="10" y="27"/>
                  <a:pt x="12" y="28"/>
                  <a:pt x="14" y="29"/>
                </a:cubicBezTo>
                <a:cubicBezTo>
                  <a:pt x="16" y="29"/>
                  <a:pt x="17" y="30"/>
                  <a:pt x="19" y="31"/>
                </a:cubicBezTo>
                <a:cubicBezTo>
                  <a:pt x="21" y="31"/>
                  <a:pt x="24" y="32"/>
                  <a:pt x="26" y="33"/>
                </a:cubicBezTo>
                <a:cubicBezTo>
                  <a:pt x="29" y="35"/>
                  <a:pt x="33" y="37"/>
                  <a:pt x="36" y="39"/>
                </a:cubicBezTo>
                <a:lnTo>
                  <a:pt x="33" y="37"/>
                </a:lnTo>
                <a:cubicBezTo>
                  <a:pt x="35" y="38"/>
                  <a:pt x="38" y="40"/>
                  <a:pt x="40" y="42"/>
                </a:cubicBezTo>
                <a:cubicBezTo>
                  <a:pt x="41" y="43"/>
                  <a:pt x="42" y="43"/>
                  <a:pt x="43" y="44"/>
                </a:cubicBezTo>
                <a:cubicBezTo>
                  <a:pt x="44" y="44"/>
                  <a:pt x="44" y="44"/>
                  <a:pt x="44" y="44"/>
                </a:cubicBezTo>
                <a:cubicBezTo>
                  <a:pt x="45" y="44"/>
                  <a:pt x="45" y="45"/>
                  <a:pt x="46" y="45"/>
                </a:cubicBezTo>
                <a:cubicBezTo>
                  <a:pt x="50" y="47"/>
                  <a:pt x="55" y="47"/>
                  <a:pt x="59" y="44"/>
                </a:cubicBezTo>
                <a:cubicBezTo>
                  <a:pt x="63" y="41"/>
                  <a:pt x="65" y="36"/>
                  <a:pt x="64" y="31"/>
                </a:cubicBezTo>
                <a:close/>
              </a:path>
            </a:pathLst>
          </a:custGeom>
          <a:solidFill>
            <a:srgbClr val="90D2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13" name="Freeform 2603"/>
          <p:cNvSpPr>
            <a:spLocks/>
          </p:cNvSpPr>
          <p:nvPr userDrawn="1"/>
        </p:nvSpPr>
        <p:spPr bwMode="auto">
          <a:xfrm>
            <a:off x="6024188" y="4713684"/>
            <a:ext cx="127119" cy="226670"/>
          </a:xfrm>
          <a:custGeom>
            <a:avLst/>
            <a:gdLst>
              <a:gd name="T0" fmla="*/ 205 w 212"/>
              <a:gd name="T1" fmla="*/ 191 h 381"/>
              <a:gd name="T2" fmla="*/ 183 w 212"/>
              <a:gd name="T3" fmla="*/ 103 h 381"/>
              <a:gd name="T4" fmla="*/ 131 w 212"/>
              <a:gd name="T5" fmla="*/ 21 h 381"/>
              <a:gd name="T6" fmla="*/ 56 w 212"/>
              <a:gd name="T7" fmla="*/ 47 h 381"/>
              <a:gd name="T8" fmla="*/ 7 w 212"/>
              <a:gd name="T9" fmla="*/ 173 h 381"/>
              <a:gd name="T10" fmla="*/ 22 w 212"/>
              <a:gd name="T11" fmla="*/ 324 h 381"/>
              <a:gd name="T12" fmla="*/ 93 w 212"/>
              <a:gd name="T13" fmla="*/ 378 h 381"/>
              <a:gd name="T14" fmla="*/ 170 w 212"/>
              <a:gd name="T15" fmla="*/ 351 h 381"/>
              <a:gd name="T16" fmla="*/ 205 w 212"/>
              <a:gd name="T17" fmla="*/ 19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381">
                <a:moveTo>
                  <a:pt x="205" y="191"/>
                </a:moveTo>
                <a:cubicBezTo>
                  <a:pt x="201" y="161"/>
                  <a:pt x="193" y="132"/>
                  <a:pt x="183" y="103"/>
                </a:cubicBezTo>
                <a:cubicBezTo>
                  <a:pt x="172" y="73"/>
                  <a:pt x="157" y="42"/>
                  <a:pt x="131" y="21"/>
                </a:cubicBezTo>
                <a:cubicBezTo>
                  <a:pt x="105" y="0"/>
                  <a:pt x="65" y="18"/>
                  <a:pt x="56" y="47"/>
                </a:cubicBezTo>
                <a:cubicBezTo>
                  <a:pt x="25" y="81"/>
                  <a:pt x="13" y="129"/>
                  <a:pt x="7" y="173"/>
                </a:cubicBezTo>
                <a:cubicBezTo>
                  <a:pt x="0" y="221"/>
                  <a:pt x="1" y="279"/>
                  <a:pt x="22" y="324"/>
                </a:cubicBezTo>
                <a:cubicBezTo>
                  <a:pt x="35" y="353"/>
                  <a:pt x="61" y="375"/>
                  <a:pt x="93" y="378"/>
                </a:cubicBezTo>
                <a:cubicBezTo>
                  <a:pt x="120" y="381"/>
                  <a:pt x="150" y="370"/>
                  <a:pt x="170" y="351"/>
                </a:cubicBezTo>
                <a:cubicBezTo>
                  <a:pt x="212" y="309"/>
                  <a:pt x="212" y="246"/>
                  <a:pt x="205" y="191"/>
                </a:cubicBezTo>
                <a:close/>
              </a:path>
            </a:pathLst>
          </a:custGeom>
          <a:solidFill>
            <a:srgbClr val="0076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14" name="Freeform 2604"/>
          <p:cNvSpPr>
            <a:spLocks/>
          </p:cNvSpPr>
          <p:nvPr userDrawn="1"/>
        </p:nvSpPr>
        <p:spPr bwMode="auto">
          <a:xfrm>
            <a:off x="6079324" y="4758099"/>
            <a:ext cx="45947" cy="82704"/>
          </a:xfrm>
          <a:custGeom>
            <a:avLst/>
            <a:gdLst>
              <a:gd name="T0" fmla="*/ 76 w 77"/>
              <a:gd name="T1" fmla="*/ 90 h 139"/>
              <a:gd name="T2" fmla="*/ 75 w 77"/>
              <a:gd name="T3" fmla="*/ 61 h 139"/>
              <a:gd name="T4" fmla="*/ 68 w 77"/>
              <a:gd name="T5" fmla="*/ 35 h 139"/>
              <a:gd name="T6" fmla="*/ 62 w 77"/>
              <a:gd name="T7" fmla="*/ 23 h 139"/>
              <a:gd name="T8" fmla="*/ 50 w 77"/>
              <a:gd name="T9" fmla="*/ 10 h 139"/>
              <a:gd name="T10" fmla="*/ 12 w 77"/>
              <a:gd name="T11" fmla="*/ 15 h 139"/>
              <a:gd name="T12" fmla="*/ 5 w 77"/>
              <a:gd name="T13" fmla="*/ 28 h 139"/>
              <a:gd name="T14" fmla="*/ 2 w 77"/>
              <a:gd name="T15" fmla="*/ 45 h 139"/>
              <a:gd name="T16" fmla="*/ 2 w 77"/>
              <a:gd name="T17" fmla="*/ 72 h 139"/>
              <a:gd name="T18" fmla="*/ 2 w 77"/>
              <a:gd name="T19" fmla="*/ 81 h 139"/>
              <a:gd name="T20" fmla="*/ 8 w 77"/>
              <a:gd name="T21" fmla="*/ 98 h 139"/>
              <a:gd name="T22" fmla="*/ 24 w 77"/>
              <a:gd name="T23" fmla="*/ 123 h 139"/>
              <a:gd name="T24" fmla="*/ 25 w 77"/>
              <a:gd name="T25" fmla="*/ 124 h 139"/>
              <a:gd name="T26" fmla="*/ 29 w 77"/>
              <a:gd name="T27" fmla="*/ 126 h 139"/>
              <a:gd name="T28" fmla="*/ 33 w 77"/>
              <a:gd name="T29" fmla="*/ 130 h 139"/>
              <a:gd name="T30" fmla="*/ 48 w 77"/>
              <a:gd name="T31" fmla="*/ 138 h 139"/>
              <a:gd name="T32" fmla="*/ 60 w 77"/>
              <a:gd name="T33" fmla="*/ 126 h 139"/>
              <a:gd name="T34" fmla="*/ 63 w 77"/>
              <a:gd name="T35" fmla="*/ 122 h 139"/>
              <a:gd name="T36" fmla="*/ 65 w 77"/>
              <a:gd name="T37" fmla="*/ 120 h 139"/>
              <a:gd name="T38" fmla="*/ 66 w 77"/>
              <a:gd name="T39" fmla="*/ 117 h 139"/>
              <a:gd name="T40" fmla="*/ 73 w 77"/>
              <a:gd name="T41" fmla="*/ 106 h 139"/>
              <a:gd name="T42" fmla="*/ 76 w 77"/>
              <a:gd name="T43" fmla="*/ 9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 h="139">
                <a:moveTo>
                  <a:pt x="76" y="90"/>
                </a:moveTo>
                <a:cubicBezTo>
                  <a:pt x="77" y="80"/>
                  <a:pt x="77" y="71"/>
                  <a:pt x="75" y="61"/>
                </a:cubicBezTo>
                <a:cubicBezTo>
                  <a:pt x="74" y="52"/>
                  <a:pt x="72" y="43"/>
                  <a:pt x="68" y="35"/>
                </a:cubicBezTo>
                <a:cubicBezTo>
                  <a:pt x="66" y="31"/>
                  <a:pt x="65" y="27"/>
                  <a:pt x="62" y="23"/>
                </a:cubicBezTo>
                <a:cubicBezTo>
                  <a:pt x="59" y="18"/>
                  <a:pt x="55" y="14"/>
                  <a:pt x="50" y="10"/>
                </a:cubicBezTo>
                <a:cubicBezTo>
                  <a:pt x="40" y="0"/>
                  <a:pt x="20" y="4"/>
                  <a:pt x="12" y="15"/>
                </a:cubicBezTo>
                <a:cubicBezTo>
                  <a:pt x="9" y="20"/>
                  <a:pt x="6" y="24"/>
                  <a:pt x="5" y="28"/>
                </a:cubicBezTo>
                <a:cubicBezTo>
                  <a:pt x="3" y="34"/>
                  <a:pt x="2" y="39"/>
                  <a:pt x="2" y="45"/>
                </a:cubicBezTo>
                <a:cubicBezTo>
                  <a:pt x="0" y="54"/>
                  <a:pt x="1" y="63"/>
                  <a:pt x="2" y="72"/>
                </a:cubicBezTo>
                <a:cubicBezTo>
                  <a:pt x="2" y="75"/>
                  <a:pt x="2" y="78"/>
                  <a:pt x="2" y="81"/>
                </a:cubicBezTo>
                <a:cubicBezTo>
                  <a:pt x="3" y="87"/>
                  <a:pt x="6" y="93"/>
                  <a:pt x="8" y="98"/>
                </a:cubicBezTo>
                <a:cubicBezTo>
                  <a:pt x="11" y="108"/>
                  <a:pt x="16" y="117"/>
                  <a:pt x="24" y="123"/>
                </a:cubicBezTo>
                <a:cubicBezTo>
                  <a:pt x="25" y="123"/>
                  <a:pt x="25" y="123"/>
                  <a:pt x="25" y="124"/>
                </a:cubicBezTo>
                <a:cubicBezTo>
                  <a:pt x="26" y="125"/>
                  <a:pt x="28" y="125"/>
                  <a:pt x="29" y="126"/>
                </a:cubicBezTo>
                <a:cubicBezTo>
                  <a:pt x="30" y="127"/>
                  <a:pt x="31" y="129"/>
                  <a:pt x="33" y="130"/>
                </a:cubicBezTo>
                <a:cubicBezTo>
                  <a:pt x="37" y="134"/>
                  <a:pt x="41" y="139"/>
                  <a:pt x="48" y="138"/>
                </a:cubicBezTo>
                <a:cubicBezTo>
                  <a:pt x="54" y="137"/>
                  <a:pt x="57" y="132"/>
                  <a:pt x="60" y="126"/>
                </a:cubicBezTo>
                <a:cubicBezTo>
                  <a:pt x="61" y="125"/>
                  <a:pt x="62" y="124"/>
                  <a:pt x="63" y="122"/>
                </a:cubicBezTo>
                <a:cubicBezTo>
                  <a:pt x="63" y="122"/>
                  <a:pt x="64" y="121"/>
                  <a:pt x="65" y="120"/>
                </a:cubicBezTo>
                <a:cubicBezTo>
                  <a:pt x="65" y="119"/>
                  <a:pt x="66" y="118"/>
                  <a:pt x="66" y="117"/>
                </a:cubicBezTo>
                <a:cubicBezTo>
                  <a:pt x="69" y="114"/>
                  <a:pt x="71" y="111"/>
                  <a:pt x="73" y="106"/>
                </a:cubicBezTo>
                <a:cubicBezTo>
                  <a:pt x="75" y="101"/>
                  <a:pt x="76" y="95"/>
                  <a:pt x="76" y="90"/>
                </a:cubicBezTo>
                <a:close/>
              </a:path>
            </a:pathLst>
          </a:custGeom>
          <a:solidFill>
            <a:srgbClr val="90D2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15" name="Freeform 2605"/>
          <p:cNvSpPr>
            <a:spLocks/>
          </p:cNvSpPr>
          <p:nvPr userDrawn="1"/>
        </p:nvSpPr>
        <p:spPr bwMode="auto">
          <a:xfrm>
            <a:off x="5783734" y="4575844"/>
            <a:ext cx="355320" cy="179192"/>
          </a:xfrm>
          <a:custGeom>
            <a:avLst/>
            <a:gdLst>
              <a:gd name="T0" fmla="*/ 589 w 596"/>
              <a:gd name="T1" fmla="*/ 212 h 302"/>
              <a:gd name="T2" fmla="*/ 453 w 596"/>
              <a:gd name="T3" fmla="*/ 18 h 302"/>
              <a:gd name="T4" fmla="*/ 305 w 596"/>
              <a:gd name="T5" fmla="*/ 2 h 302"/>
              <a:gd name="T6" fmla="*/ 158 w 596"/>
              <a:gd name="T7" fmla="*/ 4 h 302"/>
              <a:gd name="T8" fmla="*/ 99 w 596"/>
              <a:gd name="T9" fmla="*/ 8 h 302"/>
              <a:gd name="T10" fmla="*/ 66 w 596"/>
              <a:gd name="T11" fmla="*/ 10 h 302"/>
              <a:gd name="T12" fmla="*/ 29 w 596"/>
              <a:gd name="T13" fmla="*/ 15 h 302"/>
              <a:gd name="T14" fmla="*/ 15 w 596"/>
              <a:gd name="T15" fmla="*/ 25 h 302"/>
              <a:gd name="T16" fmla="*/ 7 w 596"/>
              <a:gd name="T17" fmla="*/ 41 h 302"/>
              <a:gd name="T18" fmla="*/ 1 w 596"/>
              <a:gd name="T19" fmla="*/ 75 h 302"/>
              <a:gd name="T20" fmla="*/ 13 w 596"/>
              <a:gd name="T21" fmla="*/ 142 h 302"/>
              <a:gd name="T22" fmla="*/ 28 w 596"/>
              <a:gd name="T23" fmla="*/ 173 h 302"/>
              <a:gd name="T24" fmla="*/ 94 w 596"/>
              <a:gd name="T25" fmla="*/ 182 h 302"/>
              <a:gd name="T26" fmla="*/ 194 w 596"/>
              <a:gd name="T27" fmla="*/ 172 h 302"/>
              <a:gd name="T28" fmla="*/ 309 w 596"/>
              <a:gd name="T29" fmla="*/ 162 h 302"/>
              <a:gd name="T30" fmla="*/ 335 w 596"/>
              <a:gd name="T31" fmla="*/ 164 h 302"/>
              <a:gd name="T32" fmla="*/ 337 w 596"/>
              <a:gd name="T33" fmla="*/ 164 h 302"/>
              <a:gd name="T34" fmla="*/ 340 w 596"/>
              <a:gd name="T35" fmla="*/ 164 h 302"/>
              <a:gd name="T36" fmla="*/ 353 w 596"/>
              <a:gd name="T37" fmla="*/ 167 h 302"/>
              <a:gd name="T38" fmla="*/ 365 w 596"/>
              <a:gd name="T39" fmla="*/ 171 h 302"/>
              <a:gd name="T40" fmla="*/ 367 w 596"/>
              <a:gd name="T41" fmla="*/ 171 h 302"/>
              <a:gd name="T42" fmla="*/ 369 w 596"/>
              <a:gd name="T43" fmla="*/ 172 h 302"/>
              <a:gd name="T44" fmla="*/ 378 w 596"/>
              <a:gd name="T45" fmla="*/ 178 h 302"/>
              <a:gd name="T46" fmla="*/ 382 w 596"/>
              <a:gd name="T47" fmla="*/ 180 h 302"/>
              <a:gd name="T48" fmla="*/ 396 w 596"/>
              <a:gd name="T49" fmla="*/ 194 h 302"/>
              <a:gd name="T50" fmla="*/ 421 w 596"/>
              <a:gd name="T51" fmla="*/ 276 h 302"/>
              <a:gd name="T52" fmla="*/ 541 w 596"/>
              <a:gd name="T53" fmla="*/ 275 h 302"/>
              <a:gd name="T54" fmla="*/ 589 w 596"/>
              <a:gd name="T55" fmla="*/ 21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96" h="302">
                <a:moveTo>
                  <a:pt x="589" y="212"/>
                </a:moveTo>
                <a:cubicBezTo>
                  <a:pt x="571" y="131"/>
                  <a:pt x="540" y="46"/>
                  <a:pt x="453" y="18"/>
                </a:cubicBezTo>
                <a:cubicBezTo>
                  <a:pt x="407" y="3"/>
                  <a:pt x="353" y="4"/>
                  <a:pt x="305" y="2"/>
                </a:cubicBezTo>
                <a:cubicBezTo>
                  <a:pt x="256" y="0"/>
                  <a:pt x="207" y="1"/>
                  <a:pt x="158" y="4"/>
                </a:cubicBezTo>
                <a:cubicBezTo>
                  <a:pt x="139" y="5"/>
                  <a:pt x="118" y="5"/>
                  <a:pt x="99" y="8"/>
                </a:cubicBezTo>
                <a:cubicBezTo>
                  <a:pt x="88" y="7"/>
                  <a:pt x="77" y="9"/>
                  <a:pt x="66" y="10"/>
                </a:cubicBezTo>
                <a:cubicBezTo>
                  <a:pt x="54" y="12"/>
                  <a:pt x="41" y="13"/>
                  <a:pt x="29" y="15"/>
                </a:cubicBezTo>
                <a:cubicBezTo>
                  <a:pt x="22" y="16"/>
                  <a:pt x="18" y="19"/>
                  <a:pt x="15" y="25"/>
                </a:cubicBezTo>
                <a:cubicBezTo>
                  <a:pt x="12" y="30"/>
                  <a:pt x="9" y="36"/>
                  <a:pt x="7" y="41"/>
                </a:cubicBezTo>
                <a:cubicBezTo>
                  <a:pt x="4" y="52"/>
                  <a:pt x="2" y="64"/>
                  <a:pt x="1" y="75"/>
                </a:cubicBezTo>
                <a:cubicBezTo>
                  <a:pt x="0" y="98"/>
                  <a:pt x="5" y="121"/>
                  <a:pt x="13" y="142"/>
                </a:cubicBezTo>
                <a:cubicBezTo>
                  <a:pt x="18" y="153"/>
                  <a:pt x="22" y="163"/>
                  <a:pt x="28" y="173"/>
                </a:cubicBezTo>
                <a:cubicBezTo>
                  <a:pt x="40" y="193"/>
                  <a:pt x="76" y="185"/>
                  <a:pt x="94" y="182"/>
                </a:cubicBezTo>
                <a:cubicBezTo>
                  <a:pt x="128" y="178"/>
                  <a:pt x="161" y="175"/>
                  <a:pt x="194" y="172"/>
                </a:cubicBezTo>
                <a:cubicBezTo>
                  <a:pt x="232" y="168"/>
                  <a:pt x="270" y="163"/>
                  <a:pt x="309" y="162"/>
                </a:cubicBezTo>
                <a:cubicBezTo>
                  <a:pt x="317" y="162"/>
                  <a:pt x="326" y="163"/>
                  <a:pt x="335" y="164"/>
                </a:cubicBezTo>
                <a:lnTo>
                  <a:pt x="337" y="164"/>
                </a:lnTo>
                <a:cubicBezTo>
                  <a:pt x="337" y="164"/>
                  <a:pt x="338" y="164"/>
                  <a:pt x="340" y="164"/>
                </a:cubicBezTo>
                <a:cubicBezTo>
                  <a:pt x="344" y="165"/>
                  <a:pt x="348" y="166"/>
                  <a:pt x="353" y="167"/>
                </a:cubicBezTo>
                <a:cubicBezTo>
                  <a:pt x="357" y="168"/>
                  <a:pt x="361" y="170"/>
                  <a:pt x="365" y="171"/>
                </a:cubicBezTo>
                <a:cubicBezTo>
                  <a:pt x="366" y="171"/>
                  <a:pt x="366" y="171"/>
                  <a:pt x="367" y="171"/>
                </a:cubicBezTo>
                <a:cubicBezTo>
                  <a:pt x="367" y="171"/>
                  <a:pt x="368" y="172"/>
                  <a:pt x="369" y="172"/>
                </a:cubicBezTo>
                <a:cubicBezTo>
                  <a:pt x="372" y="174"/>
                  <a:pt x="375" y="176"/>
                  <a:pt x="378" y="178"/>
                </a:cubicBezTo>
                <a:cubicBezTo>
                  <a:pt x="380" y="179"/>
                  <a:pt x="382" y="180"/>
                  <a:pt x="382" y="180"/>
                </a:cubicBezTo>
                <a:cubicBezTo>
                  <a:pt x="387" y="185"/>
                  <a:pt x="391" y="189"/>
                  <a:pt x="396" y="194"/>
                </a:cubicBezTo>
                <a:cubicBezTo>
                  <a:pt x="416" y="215"/>
                  <a:pt x="398" y="255"/>
                  <a:pt x="421" y="276"/>
                </a:cubicBezTo>
                <a:cubicBezTo>
                  <a:pt x="450" y="302"/>
                  <a:pt x="508" y="279"/>
                  <a:pt x="541" y="275"/>
                </a:cubicBezTo>
                <a:cubicBezTo>
                  <a:pt x="574" y="271"/>
                  <a:pt x="596" y="246"/>
                  <a:pt x="589" y="212"/>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16" name="Freeform 2606"/>
          <p:cNvSpPr>
            <a:spLocks/>
          </p:cNvSpPr>
          <p:nvPr userDrawn="1"/>
        </p:nvSpPr>
        <p:spPr bwMode="auto">
          <a:xfrm>
            <a:off x="5923106" y="4528366"/>
            <a:ext cx="65857" cy="171534"/>
          </a:xfrm>
          <a:custGeom>
            <a:avLst/>
            <a:gdLst>
              <a:gd name="T0" fmla="*/ 110 w 111"/>
              <a:gd name="T1" fmla="*/ 232 h 290"/>
              <a:gd name="T2" fmla="*/ 102 w 111"/>
              <a:gd name="T3" fmla="*/ 93 h 290"/>
              <a:gd name="T4" fmla="*/ 102 w 111"/>
              <a:gd name="T5" fmla="*/ 92 h 290"/>
              <a:gd name="T6" fmla="*/ 102 w 111"/>
              <a:gd name="T7" fmla="*/ 92 h 290"/>
              <a:gd name="T8" fmla="*/ 100 w 111"/>
              <a:gd name="T9" fmla="*/ 80 h 290"/>
              <a:gd name="T10" fmla="*/ 95 w 111"/>
              <a:gd name="T11" fmla="*/ 67 h 290"/>
              <a:gd name="T12" fmla="*/ 80 w 111"/>
              <a:gd name="T13" fmla="*/ 16 h 290"/>
              <a:gd name="T14" fmla="*/ 22 w 111"/>
              <a:gd name="T15" fmla="*/ 16 h 290"/>
              <a:gd name="T16" fmla="*/ 7 w 111"/>
              <a:gd name="T17" fmla="*/ 48 h 290"/>
              <a:gd name="T18" fmla="*/ 4 w 111"/>
              <a:gd name="T19" fmla="*/ 61 h 290"/>
              <a:gd name="T20" fmla="*/ 4 w 111"/>
              <a:gd name="T21" fmla="*/ 162 h 290"/>
              <a:gd name="T22" fmla="*/ 3 w 111"/>
              <a:gd name="T23" fmla="*/ 245 h 290"/>
              <a:gd name="T24" fmla="*/ 41 w 111"/>
              <a:gd name="T25" fmla="*/ 288 h 290"/>
              <a:gd name="T26" fmla="*/ 82 w 111"/>
              <a:gd name="T27" fmla="*/ 272 h 290"/>
              <a:gd name="T28" fmla="*/ 110 w 111"/>
              <a:gd name="T29" fmla="*/ 232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 h="290">
                <a:moveTo>
                  <a:pt x="110" y="232"/>
                </a:moveTo>
                <a:cubicBezTo>
                  <a:pt x="111" y="185"/>
                  <a:pt x="108" y="139"/>
                  <a:pt x="102" y="93"/>
                </a:cubicBezTo>
                <a:cubicBezTo>
                  <a:pt x="102" y="92"/>
                  <a:pt x="102" y="92"/>
                  <a:pt x="102" y="92"/>
                </a:cubicBezTo>
                <a:lnTo>
                  <a:pt x="102" y="92"/>
                </a:lnTo>
                <a:cubicBezTo>
                  <a:pt x="101" y="88"/>
                  <a:pt x="101" y="84"/>
                  <a:pt x="100" y="80"/>
                </a:cubicBezTo>
                <a:cubicBezTo>
                  <a:pt x="100" y="75"/>
                  <a:pt x="98" y="71"/>
                  <a:pt x="95" y="67"/>
                </a:cubicBezTo>
                <a:cubicBezTo>
                  <a:pt x="96" y="48"/>
                  <a:pt x="95" y="28"/>
                  <a:pt x="80" y="16"/>
                </a:cubicBezTo>
                <a:cubicBezTo>
                  <a:pt x="61" y="0"/>
                  <a:pt x="41" y="1"/>
                  <a:pt x="22" y="16"/>
                </a:cubicBezTo>
                <a:cubicBezTo>
                  <a:pt x="12" y="23"/>
                  <a:pt x="8" y="35"/>
                  <a:pt x="7" y="48"/>
                </a:cubicBezTo>
                <a:cubicBezTo>
                  <a:pt x="6" y="52"/>
                  <a:pt x="5" y="56"/>
                  <a:pt x="4" y="61"/>
                </a:cubicBezTo>
                <a:cubicBezTo>
                  <a:pt x="0" y="94"/>
                  <a:pt x="0" y="128"/>
                  <a:pt x="4" y="162"/>
                </a:cubicBezTo>
                <a:lnTo>
                  <a:pt x="3" y="245"/>
                </a:lnTo>
                <a:cubicBezTo>
                  <a:pt x="2" y="267"/>
                  <a:pt x="20" y="285"/>
                  <a:pt x="41" y="288"/>
                </a:cubicBezTo>
                <a:cubicBezTo>
                  <a:pt x="57" y="290"/>
                  <a:pt x="72" y="284"/>
                  <a:pt x="82" y="272"/>
                </a:cubicBezTo>
                <a:cubicBezTo>
                  <a:pt x="98" y="266"/>
                  <a:pt x="109" y="250"/>
                  <a:pt x="110" y="232"/>
                </a:cubicBezTo>
                <a:close/>
              </a:path>
            </a:pathLst>
          </a:custGeom>
          <a:solidFill>
            <a:srgbClr val="9CF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17" name="Freeform 2607"/>
          <p:cNvSpPr>
            <a:spLocks/>
          </p:cNvSpPr>
          <p:nvPr userDrawn="1"/>
        </p:nvSpPr>
        <p:spPr bwMode="auto">
          <a:xfrm>
            <a:off x="5841933" y="4502331"/>
            <a:ext cx="228202" cy="64325"/>
          </a:xfrm>
          <a:custGeom>
            <a:avLst/>
            <a:gdLst>
              <a:gd name="T0" fmla="*/ 340 w 384"/>
              <a:gd name="T1" fmla="*/ 8 h 107"/>
              <a:gd name="T2" fmla="*/ 256 w 384"/>
              <a:gd name="T3" fmla="*/ 6 h 107"/>
              <a:gd name="T4" fmla="*/ 176 w 384"/>
              <a:gd name="T5" fmla="*/ 8 h 107"/>
              <a:gd name="T6" fmla="*/ 98 w 384"/>
              <a:gd name="T7" fmla="*/ 12 h 107"/>
              <a:gd name="T8" fmla="*/ 17 w 384"/>
              <a:gd name="T9" fmla="*/ 31 h 107"/>
              <a:gd name="T10" fmla="*/ 17 w 384"/>
              <a:gd name="T11" fmla="*/ 77 h 107"/>
              <a:gd name="T12" fmla="*/ 95 w 384"/>
              <a:gd name="T13" fmla="*/ 95 h 107"/>
              <a:gd name="T14" fmla="*/ 176 w 384"/>
              <a:gd name="T15" fmla="*/ 99 h 107"/>
              <a:gd name="T16" fmla="*/ 253 w 384"/>
              <a:gd name="T17" fmla="*/ 101 h 107"/>
              <a:gd name="T18" fmla="*/ 340 w 384"/>
              <a:gd name="T19" fmla="*/ 98 h 107"/>
              <a:gd name="T20" fmla="*/ 340 w 384"/>
              <a:gd name="T21" fmla="*/ 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4" h="107">
                <a:moveTo>
                  <a:pt x="340" y="8"/>
                </a:moveTo>
                <a:cubicBezTo>
                  <a:pt x="315" y="0"/>
                  <a:pt x="282" y="5"/>
                  <a:pt x="256" y="6"/>
                </a:cubicBezTo>
                <a:cubicBezTo>
                  <a:pt x="229" y="7"/>
                  <a:pt x="202" y="7"/>
                  <a:pt x="176" y="8"/>
                </a:cubicBezTo>
                <a:cubicBezTo>
                  <a:pt x="150" y="8"/>
                  <a:pt x="124" y="10"/>
                  <a:pt x="98" y="12"/>
                </a:cubicBezTo>
                <a:cubicBezTo>
                  <a:pt x="72" y="15"/>
                  <a:pt x="38" y="15"/>
                  <a:pt x="17" y="31"/>
                </a:cubicBezTo>
                <a:cubicBezTo>
                  <a:pt x="0" y="44"/>
                  <a:pt x="0" y="64"/>
                  <a:pt x="17" y="77"/>
                </a:cubicBezTo>
                <a:cubicBezTo>
                  <a:pt x="38" y="92"/>
                  <a:pt x="70" y="92"/>
                  <a:pt x="95" y="95"/>
                </a:cubicBezTo>
                <a:cubicBezTo>
                  <a:pt x="122" y="98"/>
                  <a:pt x="149" y="99"/>
                  <a:pt x="176" y="99"/>
                </a:cubicBezTo>
                <a:cubicBezTo>
                  <a:pt x="201" y="100"/>
                  <a:pt x="227" y="100"/>
                  <a:pt x="253" y="101"/>
                </a:cubicBezTo>
                <a:cubicBezTo>
                  <a:pt x="280" y="101"/>
                  <a:pt x="314" y="107"/>
                  <a:pt x="340" y="98"/>
                </a:cubicBezTo>
                <a:cubicBezTo>
                  <a:pt x="384" y="84"/>
                  <a:pt x="384" y="23"/>
                  <a:pt x="340" y="8"/>
                </a:cubicBezTo>
                <a:close/>
              </a:path>
            </a:pathLst>
          </a:custGeom>
          <a:solidFill>
            <a:srgbClr val="16A8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18" name="Freeform 2608"/>
          <p:cNvSpPr>
            <a:spLocks/>
          </p:cNvSpPr>
          <p:nvPr userDrawn="1"/>
        </p:nvSpPr>
        <p:spPr bwMode="auto">
          <a:xfrm>
            <a:off x="5972115" y="4511519"/>
            <a:ext cx="68920" cy="26037"/>
          </a:xfrm>
          <a:custGeom>
            <a:avLst/>
            <a:gdLst>
              <a:gd name="T0" fmla="*/ 94 w 115"/>
              <a:gd name="T1" fmla="*/ 3 h 44"/>
              <a:gd name="T2" fmla="*/ 62 w 115"/>
              <a:gd name="T3" fmla="*/ 0 h 44"/>
              <a:gd name="T4" fmla="*/ 33 w 115"/>
              <a:gd name="T5" fmla="*/ 3 h 44"/>
              <a:gd name="T6" fmla="*/ 3 w 115"/>
              <a:gd name="T7" fmla="*/ 19 h 44"/>
              <a:gd name="T8" fmla="*/ 3 w 115"/>
              <a:gd name="T9" fmla="*/ 26 h 44"/>
              <a:gd name="T10" fmla="*/ 32 w 115"/>
              <a:gd name="T11" fmla="*/ 42 h 44"/>
              <a:gd name="T12" fmla="*/ 62 w 115"/>
              <a:gd name="T13" fmla="*/ 44 h 44"/>
              <a:gd name="T14" fmla="*/ 94 w 115"/>
              <a:gd name="T15" fmla="*/ 40 h 44"/>
              <a:gd name="T16" fmla="*/ 115 w 115"/>
              <a:gd name="T17" fmla="*/ 20 h 44"/>
              <a:gd name="T18" fmla="*/ 94 w 115"/>
              <a:gd name="T19"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44">
                <a:moveTo>
                  <a:pt x="94" y="3"/>
                </a:moveTo>
                <a:cubicBezTo>
                  <a:pt x="83" y="0"/>
                  <a:pt x="73" y="0"/>
                  <a:pt x="62" y="0"/>
                </a:cubicBezTo>
                <a:cubicBezTo>
                  <a:pt x="52" y="1"/>
                  <a:pt x="43" y="2"/>
                  <a:pt x="33" y="3"/>
                </a:cubicBezTo>
                <a:cubicBezTo>
                  <a:pt x="21" y="4"/>
                  <a:pt x="9" y="8"/>
                  <a:pt x="3" y="19"/>
                </a:cubicBezTo>
                <a:cubicBezTo>
                  <a:pt x="0" y="20"/>
                  <a:pt x="0" y="25"/>
                  <a:pt x="3" y="26"/>
                </a:cubicBezTo>
                <a:cubicBezTo>
                  <a:pt x="8" y="37"/>
                  <a:pt x="20" y="41"/>
                  <a:pt x="32" y="42"/>
                </a:cubicBezTo>
                <a:cubicBezTo>
                  <a:pt x="42" y="43"/>
                  <a:pt x="52" y="44"/>
                  <a:pt x="62" y="44"/>
                </a:cubicBezTo>
                <a:cubicBezTo>
                  <a:pt x="73" y="43"/>
                  <a:pt x="84" y="43"/>
                  <a:pt x="94" y="40"/>
                </a:cubicBezTo>
                <a:cubicBezTo>
                  <a:pt x="102" y="37"/>
                  <a:pt x="115" y="30"/>
                  <a:pt x="115" y="20"/>
                </a:cubicBezTo>
                <a:cubicBezTo>
                  <a:pt x="115" y="11"/>
                  <a:pt x="101" y="5"/>
                  <a:pt x="94" y="3"/>
                </a:cubicBezTo>
                <a:close/>
              </a:path>
            </a:pathLst>
          </a:custGeom>
          <a:solidFill>
            <a:srgbClr val="90D2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19" name="Freeform 2654"/>
          <p:cNvSpPr>
            <a:spLocks/>
          </p:cNvSpPr>
          <p:nvPr userDrawn="1"/>
        </p:nvSpPr>
        <p:spPr bwMode="auto">
          <a:xfrm>
            <a:off x="7463847" y="4442600"/>
            <a:ext cx="274148" cy="162344"/>
          </a:xfrm>
          <a:custGeom>
            <a:avLst/>
            <a:gdLst>
              <a:gd name="T0" fmla="*/ 445 w 462"/>
              <a:gd name="T1" fmla="*/ 71 h 273"/>
              <a:gd name="T2" fmla="*/ 430 w 462"/>
              <a:gd name="T3" fmla="*/ 63 h 273"/>
              <a:gd name="T4" fmla="*/ 404 w 462"/>
              <a:gd name="T5" fmla="*/ 63 h 273"/>
              <a:gd name="T6" fmla="*/ 415 w 462"/>
              <a:gd name="T7" fmla="*/ 61 h 273"/>
              <a:gd name="T8" fmla="*/ 383 w 462"/>
              <a:gd name="T9" fmla="*/ 77 h 273"/>
              <a:gd name="T10" fmla="*/ 375 w 462"/>
              <a:gd name="T11" fmla="*/ 87 h 273"/>
              <a:gd name="T12" fmla="*/ 368 w 462"/>
              <a:gd name="T13" fmla="*/ 98 h 273"/>
              <a:gd name="T14" fmla="*/ 367 w 462"/>
              <a:gd name="T15" fmla="*/ 101 h 273"/>
              <a:gd name="T16" fmla="*/ 363 w 462"/>
              <a:gd name="T17" fmla="*/ 95 h 273"/>
              <a:gd name="T18" fmla="*/ 318 w 462"/>
              <a:gd name="T19" fmla="*/ 44 h 273"/>
              <a:gd name="T20" fmla="*/ 185 w 462"/>
              <a:gd name="T21" fmla="*/ 11 h 273"/>
              <a:gd name="T22" fmla="*/ 74 w 462"/>
              <a:gd name="T23" fmla="*/ 77 h 273"/>
              <a:gd name="T24" fmla="*/ 12 w 462"/>
              <a:gd name="T25" fmla="*/ 183 h 273"/>
              <a:gd name="T26" fmla="*/ 39 w 462"/>
              <a:gd name="T27" fmla="*/ 260 h 273"/>
              <a:gd name="T28" fmla="*/ 115 w 462"/>
              <a:gd name="T29" fmla="*/ 233 h 273"/>
              <a:gd name="T30" fmla="*/ 137 w 462"/>
              <a:gd name="T31" fmla="*/ 192 h 273"/>
              <a:gd name="T32" fmla="*/ 143 w 462"/>
              <a:gd name="T33" fmla="*/ 182 h 273"/>
              <a:gd name="T34" fmla="*/ 144 w 462"/>
              <a:gd name="T35" fmla="*/ 181 h 273"/>
              <a:gd name="T36" fmla="*/ 157 w 462"/>
              <a:gd name="T37" fmla="*/ 163 h 273"/>
              <a:gd name="T38" fmla="*/ 172 w 462"/>
              <a:gd name="T39" fmla="*/ 146 h 273"/>
              <a:gd name="T40" fmla="*/ 173 w 462"/>
              <a:gd name="T41" fmla="*/ 145 h 273"/>
              <a:gd name="T42" fmla="*/ 181 w 462"/>
              <a:gd name="T43" fmla="*/ 139 h 273"/>
              <a:gd name="T44" fmla="*/ 190 w 462"/>
              <a:gd name="T45" fmla="*/ 133 h 273"/>
              <a:gd name="T46" fmla="*/ 209 w 462"/>
              <a:gd name="T47" fmla="*/ 126 h 273"/>
              <a:gd name="T48" fmla="*/ 219 w 462"/>
              <a:gd name="T49" fmla="*/ 125 h 273"/>
              <a:gd name="T50" fmla="*/ 219 w 462"/>
              <a:gd name="T51" fmla="*/ 125 h 273"/>
              <a:gd name="T52" fmla="*/ 227 w 462"/>
              <a:gd name="T53" fmla="*/ 126 h 273"/>
              <a:gd name="T54" fmla="*/ 225 w 462"/>
              <a:gd name="T55" fmla="*/ 125 h 273"/>
              <a:gd name="T56" fmla="*/ 228 w 462"/>
              <a:gd name="T57" fmla="*/ 127 h 273"/>
              <a:gd name="T58" fmla="*/ 229 w 462"/>
              <a:gd name="T59" fmla="*/ 127 h 273"/>
              <a:gd name="T60" fmla="*/ 234 w 462"/>
              <a:gd name="T61" fmla="*/ 129 h 273"/>
              <a:gd name="T62" fmla="*/ 234 w 462"/>
              <a:gd name="T63" fmla="*/ 129 h 273"/>
              <a:gd name="T64" fmla="*/ 234 w 462"/>
              <a:gd name="T65" fmla="*/ 129 h 273"/>
              <a:gd name="T66" fmla="*/ 236 w 462"/>
              <a:gd name="T67" fmla="*/ 130 h 273"/>
              <a:gd name="T68" fmla="*/ 235 w 462"/>
              <a:gd name="T69" fmla="*/ 130 h 273"/>
              <a:gd name="T70" fmla="*/ 243 w 462"/>
              <a:gd name="T71" fmla="*/ 136 h 273"/>
              <a:gd name="T72" fmla="*/ 246 w 462"/>
              <a:gd name="T73" fmla="*/ 139 h 273"/>
              <a:gd name="T74" fmla="*/ 251 w 462"/>
              <a:gd name="T75" fmla="*/ 146 h 273"/>
              <a:gd name="T76" fmla="*/ 266 w 462"/>
              <a:gd name="T77" fmla="*/ 165 h 273"/>
              <a:gd name="T78" fmla="*/ 269 w 462"/>
              <a:gd name="T79" fmla="*/ 170 h 273"/>
              <a:gd name="T80" fmla="*/ 248 w 462"/>
              <a:gd name="T81" fmla="*/ 171 h 273"/>
              <a:gd name="T82" fmla="*/ 203 w 462"/>
              <a:gd name="T83" fmla="*/ 184 h 273"/>
              <a:gd name="T84" fmla="*/ 200 w 462"/>
              <a:gd name="T85" fmla="*/ 234 h 273"/>
              <a:gd name="T86" fmla="*/ 241 w 462"/>
              <a:gd name="T87" fmla="*/ 251 h 273"/>
              <a:gd name="T88" fmla="*/ 276 w 462"/>
              <a:gd name="T89" fmla="*/ 256 h 273"/>
              <a:gd name="T90" fmla="*/ 310 w 462"/>
              <a:gd name="T91" fmla="*/ 259 h 273"/>
              <a:gd name="T92" fmla="*/ 354 w 462"/>
              <a:gd name="T93" fmla="*/ 263 h 273"/>
              <a:gd name="T94" fmla="*/ 378 w 462"/>
              <a:gd name="T95" fmla="*/ 253 h 273"/>
              <a:gd name="T96" fmla="*/ 381 w 462"/>
              <a:gd name="T97" fmla="*/ 251 h 273"/>
              <a:gd name="T98" fmla="*/ 389 w 462"/>
              <a:gd name="T99" fmla="*/ 245 h 273"/>
              <a:gd name="T100" fmla="*/ 407 w 462"/>
              <a:gd name="T101" fmla="*/ 223 h 273"/>
              <a:gd name="T102" fmla="*/ 417 w 462"/>
              <a:gd name="T103" fmla="*/ 205 h 273"/>
              <a:gd name="T104" fmla="*/ 439 w 462"/>
              <a:gd name="T105" fmla="*/ 166 h 273"/>
              <a:gd name="T106" fmla="*/ 448 w 462"/>
              <a:gd name="T107" fmla="*/ 148 h 273"/>
              <a:gd name="T108" fmla="*/ 459 w 462"/>
              <a:gd name="T109" fmla="*/ 119 h 273"/>
              <a:gd name="T110" fmla="*/ 445 w 462"/>
              <a:gd name="T111" fmla="*/ 71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2" h="273">
                <a:moveTo>
                  <a:pt x="445" y="71"/>
                </a:moveTo>
                <a:cubicBezTo>
                  <a:pt x="441" y="67"/>
                  <a:pt x="436" y="65"/>
                  <a:pt x="430" y="63"/>
                </a:cubicBezTo>
                <a:cubicBezTo>
                  <a:pt x="421" y="60"/>
                  <a:pt x="413" y="61"/>
                  <a:pt x="404" y="63"/>
                </a:cubicBezTo>
                <a:cubicBezTo>
                  <a:pt x="408" y="62"/>
                  <a:pt x="411" y="62"/>
                  <a:pt x="415" y="61"/>
                </a:cubicBezTo>
                <a:cubicBezTo>
                  <a:pt x="401" y="61"/>
                  <a:pt x="393" y="69"/>
                  <a:pt x="383" y="77"/>
                </a:cubicBezTo>
                <a:cubicBezTo>
                  <a:pt x="380" y="80"/>
                  <a:pt x="377" y="83"/>
                  <a:pt x="375" y="87"/>
                </a:cubicBezTo>
                <a:cubicBezTo>
                  <a:pt x="373" y="91"/>
                  <a:pt x="370" y="94"/>
                  <a:pt x="368" y="98"/>
                </a:cubicBezTo>
                <a:lnTo>
                  <a:pt x="367" y="101"/>
                </a:lnTo>
                <a:cubicBezTo>
                  <a:pt x="365" y="99"/>
                  <a:pt x="364" y="97"/>
                  <a:pt x="363" y="95"/>
                </a:cubicBezTo>
                <a:cubicBezTo>
                  <a:pt x="349" y="77"/>
                  <a:pt x="335" y="59"/>
                  <a:pt x="318" y="44"/>
                </a:cubicBezTo>
                <a:cubicBezTo>
                  <a:pt x="282" y="12"/>
                  <a:pt x="233" y="0"/>
                  <a:pt x="185" y="11"/>
                </a:cubicBezTo>
                <a:cubicBezTo>
                  <a:pt x="141" y="20"/>
                  <a:pt x="104" y="43"/>
                  <a:pt x="74" y="77"/>
                </a:cubicBezTo>
                <a:cubicBezTo>
                  <a:pt x="47" y="108"/>
                  <a:pt x="29" y="146"/>
                  <a:pt x="12" y="183"/>
                </a:cubicBezTo>
                <a:cubicBezTo>
                  <a:pt x="0" y="211"/>
                  <a:pt x="10" y="247"/>
                  <a:pt x="39" y="260"/>
                </a:cubicBezTo>
                <a:cubicBezTo>
                  <a:pt x="68" y="273"/>
                  <a:pt x="101" y="262"/>
                  <a:pt x="115" y="233"/>
                </a:cubicBezTo>
                <a:cubicBezTo>
                  <a:pt x="122" y="220"/>
                  <a:pt x="129" y="206"/>
                  <a:pt x="137" y="192"/>
                </a:cubicBezTo>
                <a:cubicBezTo>
                  <a:pt x="139" y="189"/>
                  <a:pt x="141" y="186"/>
                  <a:pt x="143" y="182"/>
                </a:cubicBezTo>
                <a:cubicBezTo>
                  <a:pt x="144" y="182"/>
                  <a:pt x="144" y="181"/>
                  <a:pt x="144" y="181"/>
                </a:cubicBezTo>
                <a:cubicBezTo>
                  <a:pt x="147" y="174"/>
                  <a:pt x="153" y="168"/>
                  <a:pt x="157" y="163"/>
                </a:cubicBezTo>
                <a:cubicBezTo>
                  <a:pt x="162" y="157"/>
                  <a:pt x="167" y="151"/>
                  <a:pt x="172" y="146"/>
                </a:cubicBezTo>
                <a:cubicBezTo>
                  <a:pt x="173" y="145"/>
                  <a:pt x="173" y="145"/>
                  <a:pt x="173" y="145"/>
                </a:cubicBezTo>
                <a:cubicBezTo>
                  <a:pt x="176" y="143"/>
                  <a:pt x="178" y="141"/>
                  <a:pt x="181" y="139"/>
                </a:cubicBezTo>
                <a:cubicBezTo>
                  <a:pt x="184" y="137"/>
                  <a:pt x="187" y="135"/>
                  <a:pt x="190" y="133"/>
                </a:cubicBezTo>
                <a:cubicBezTo>
                  <a:pt x="193" y="132"/>
                  <a:pt x="206" y="129"/>
                  <a:pt x="209" y="126"/>
                </a:cubicBezTo>
                <a:cubicBezTo>
                  <a:pt x="212" y="126"/>
                  <a:pt x="216" y="126"/>
                  <a:pt x="219" y="125"/>
                </a:cubicBezTo>
                <a:cubicBezTo>
                  <a:pt x="219" y="125"/>
                  <a:pt x="219" y="125"/>
                  <a:pt x="219" y="125"/>
                </a:cubicBezTo>
                <a:cubicBezTo>
                  <a:pt x="222" y="126"/>
                  <a:pt x="225" y="126"/>
                  <a:pt x="227" y="126"/>
                </a:cubicBezTo>
                <a:cubicBezTo>
                  <a:pt x="226" y="126"/>
                  <a:pt x="225" y="126"/>
                  <a:pt x="225" y="125"/>
                </a:cubicBezTo>
                <a:cubicBezTo>
                  <a:pt x="225" y="125"/>
                  <a:pt x="226" y="126"/>
                  <a:pt x="228" y="127"/>
                </a:cubicBezTo>
                <a:cubicBezTo>
                  <a:pt x="232" y="127"/>
                  <a:pt x="231" y="127"/>
                  <a:pt x="229" y="127"/>
                </a:cubicBezTo>
                <a:cubicBezTo>
                  <a:pt x="231" y="128"/>
                  <a:pt x="232" y="128"/>
                  <a:pt x="234" y="129"/>
                </a:cubicBezTo>
                <a:cubicBezTo>
                  <a:pt x="231" y="127"/>
                  <a:pt x="228" y="124"/>
                  <a:pt x="234" y="129"/>
                </a:cubicBezTo>
                <a:cubicBezTo>
                  <a:pt x="234" y="129"/>
                  <a:pt x="234" y="129"/>
                  <a:pt x="234" y="129"/>
                </a:cubicBezTo>
                <a:cubicBezTo>
                  <a:pt x="235" y="130"/>
                  <a:pt x="236" y="130"/>
                  <a:pt x="236" y="130"/>
                </a:cubicBezTo>
                <a:cubicBezTo>
                  <a:pt x="236" y="130"/>
                  <a:pt x="235" y="130"/>
                  <a:pt x="235" y="130"/>
                </a:cubicBezTo>
                <a:cubicBezTo>
                  <a:pt x="237" y="132"/>
                  <a:pt x="240" y="134"/>
                  <a:pt x="243" y="136"/>
                </a:cubicBezTo>
                <a:cubicBezTo>
                  <a:pt x="244" y="138"/>
                  <a:pt x="245" y="139"/>
                  <a:pt x="246" y="139"/>
                </a:cubicBezTo>
                <a:cubicBezTo>
                  <a:pt x="248" y="141"/>
                  <a:pt x="249" y="144"/>
                  <a:pt x="251" y="146"/>
                </a:cubicBezTo>
                <a:cubicBezTo>
                  <a:pt x="256" y="152"/>
                  <a:pt x="261" y="158"/>
                  <a:pt x="266" y="165"/>
                </a:cubicBezTo>
                <a:cubicBezTo>
                  <a:pt x="267" y="167"/>
                  <a:pt x="268" y="168"/>
                  <a:pt x="269" y="170"/>
                </a:cubicBezTo>
                <a:cubicBezTo>
                  <a:pt x="262" y="170"/>
                  <a:pt x="255" y="170"/>
                  <a:pt x="248" y="171"/>
                </a:cubicBezTo>
                <a:cubicBezTo>
                  <a:pt x="232" y="171"/>
                  <a:pt x="215" y="174"/>
                  <a:pt x="203" y="184"/>
                </a:cubicBezTo>
                <a:cubicBezTo>
                  <a:pt x="187" y="198"/>
                  <a:pt x="184" y="219"/>
                  <a:pt x="200" y="234"/>
                </a:cubicBezTo>
                <a:cubicBezTo>
                  <a:pt x="211" y="245"/>
                  <a:pt x="227" y="249"/>
                  <a:pt x="241" y="251"/>
                </a:cubicBezTo>
                <a:cubicBezTo>
                  <a:pt x="253" y="253"/>
                  <a:pt x="265" y="255"/>
                  <a:pt x="276" y="256"/>
                </a:cubicBezTo>
                <a:cubicBezTo>
                  <a:pt x="288" y="257"/>
                  <a:pt x="299" y="258"/>
                  <a:pt x="310" y="259"/>
                </a:cubicBezTo>
                <a:cubicBezTo>
                  <a:pt x="325" y="261"/>
                  <a:pt x="340" y="264"/>
                  <a:pt x="354" y="263"/>
                </a:cubicBezTo>
                <a:cubicBezTo>
                  <a:pt x="363" y="262"/>
                  <a:pt x="371" y="259"/>
                  <a:pt x="378" y="253"/>
                </a:cubicBezTo>
                <a:cubicBezTo>
                  <a:pt x="379" y="253"/>
                  <a:pt x="380" y="252"/>
                  <a:pt x="381" y="251"/>
                </a:cubicBezTo>
                <a:cubicBezTo>
                  <a:pt x="384" y="249"/>
                  <a:pt x="386" y="247"/>
                  <a:pt x="389" y="245"/>
                </a:cubicBezTo>
                <a:cubicBezTo>
                  <a:pt x="397" y="239"/>
                  <a:pt x="402" y="232"/>
                  <a:pt x="407" y="223"/>
                </a:cubicBezTo>
                <a:cubicBezTo>
                  <a:pt x="410" y="217"/>
                  <a:pt x="414" y="211"/>
                  <a:pt x="417" y="205"/>
                </a:cubicBezTo>
                <a:cubicBezTo>
                  <a:pt x="424" y="192"/>
                  <a:pt x="431" y="179"/>
                  <a:pt x="439" y="166"/>
                </a:cubicBezTo>
                <a:cubicBezTo>
                  <a:pt x="442" y="160"/>
                  <a:pt x="445" y="154"/>
                  <a:pt x="448" y="148"/>
                </a:cubicBezTo>
                <a:cubicBezTo>
                  <a:pt x="452" y="138"/>
                  <a:pt x="457" y="129"/>
                  <a:pt x="459" y="119"/>
                </a:cubicBezTo>
                <a:cubicBezTo>
                  <a:pt x="462" y="101"/>
                  <a:pt x="459" y="83"/>
                  <a:pt x="445" y="71"/>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20" name="Freeform 2655"/>
          <p:cNvSpPr>
            <a:spLocks/>
          </p:cNvSpPr>
          <p:nvPr userDrawn="1"/>
        </p:nvSpPr>
        <p:spPr bwMode="auto">
          <a:xfrm>
            <a:off x="7690516" y="4485483"/>
            <a:ext cx="4595" cy="4595"/>
          </a:xfrm>
          <a:custGeom>
            <a:avLst/>
            <a:gdLst>
              <a:gd name="T0" fmla="*/ 0 w 8"/>
              <a:gd name="T1" fmla="*/ 8 h 8"/>
              <a:gd name="T2" fmla="*/ 1 w 8"/>
              <a:gd name="T3" fmla="*/ 6 h 8"/>
              <a:gd name="T4" fmla="*/ 8 w 8"/>
              <a:gd name="T5" fmla="*/ 0 h 8"/>
              <a:gd name="T6" fmla="*/ 0 w 8"/>
              <a:gd name="T7" fmla="*/ 8 h 8"/>
            </a:gdLst>
            <a:ahLst/>
            <a:cxnLst>
              <a:cxn ang="0">
                <a:pos x="T0" y="T1"/>
              </a:cxn>
              <a:cxn ang="0">
                <a:pos x="T2" y="T3"/>
              </a:cxn>
              <a:cxn ang="0">
                <a:pos x="T4" y="T5"/>
              </a:cxn>
              <a:cxn ang="0">
                <a:pos x="T6" y="T7"/>
              </a:cxn>
            </a:cxnLst>
            <a:rect l="0" t="0" r="r" b="b"/>
            <a:pathLst>
              <a:path w="8" h="8">
                <a:moveTo>
                  <a:pt x="0" y="8"/>
                </a:moveTo>
                <a:cubicBezTo>
                  <a:pt x="0" y="7"/>
                  <a:pt x="1" y="7"/>
                  <a:pt x="1" y="6"/>
                </a:cubicBezTo>
                <a:cubicBezTo>
                  <a:pt x="4" y="4"/>
                  <a:pt x="6" y="2"/>
                  <a:pt x="8" y="0"/>
                </a:cubicBezTo>
                <a:cubicBezTo>
                  <a:pt x="5" y="3"/>
                  <a:pt x="3" y="5"/>
                  <a:pt x="0" y="8"/>
                </a:cubicBezTo>
                <a:close/>
              </a:path>
            </a:pathLst>
          </a:custGeom>
          <a:solidFill>
            <a:srgbClr val="E42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21" name="Freeform 2656"/>
          <p:cNvSpPr>
            <a:spLocks/>
          </p:cNvSpPr>
          <p:nvPr userDrawn="1"/>
        </p:nvSpPr>
        <p:spPr bwMode="auto">
          <a:xfrm>
            <a:off x="7603218" y="4519177"/>
            <a:ext cx="0" cy="1532"/>
          </a:xfrm>
          <a:custGeom>
            <a:avLst/>
            <a:gdLst>
              <a:gd name="T0" fmla="*/ 0 w 1"/>
              <a:gd name="T1" fmla="*/ 0 h 1"/>
              <a:gd name="T2" fmla="*/ 1 w 1"/>
              <a:gd name="T3" fmla="*/ 1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1" y="1"/>
                  <a:pt x="1" y="1"/>
                </a:cubicBezTo>
                <a:cubicBezTo>
                  <a:pt x="1" y="1"/>
                  <a:pt x="1" y="0"/>
                  <a:pt x="0" y="0"/>
                </a:cubicBezTo>
                <a:cubicBezTo>
                  <a:pt x="0" y="0"/>
                  <a:pt x="0" y="0"/>
                  <a:pt x="0" y="0"/>
                </a:cubicBezTo>
                <a:close/>
              </a:path>
            </a:pathLst>
          </a:custGeom>
          <a:solidFill>
            <a:srgbClr val="E42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22" name="Freeform 2657"/>
          <p:cNvSpPr>
            <a:spLocks/>
          </p:cNvSpPr>
          <p:nvPr userDrawn="1"/>
        </p:nvSpPr>
        <p:spPr bwMode="auto">
          <a:xfrm>
            <a:off x="7598623" y="4517645"/>
            <a:ext cx="1532" cy="1532"/>
          </a:xfrm>
          <a:custGeom>
            <a:avLst/>
            <a:gdLst>
              <a:gd name="T0" fmla="*/ 0 w 2"/>
              <a:gd name="T1" fmla="*/ 0 h 1"/>
              <a:gd name="T2" fmla="*/ 0 w 2"/>
              <a:gd name="T3" fmla="*/ 0 h 1"/>
              <a:gd name="T4" fmla="*/ 2 w 2"/>
              <a:gd name="T5" fmla="*/ 1 h 1"/>
              <a:gd name="T6" fmla="*/ 1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1" y="1"/>
                  <a:pt x="1" y="1"/>
                  <a:pt x="2" y="1"/>
                </a:cubicBezTo>
                <a:lnTo>
                  <a:pt x="1" y="1"/>
                </a:lnTo>
                <a:cubicBezTo>
                  <a:pt x="1" y="1"/>
                  <a:pt x="1" y="0"/>
                  <a:pt x="0" y="0"/>
                </a:cubicBezTo>
                <a:close/>
              </a:path>
            </a:pathLst>
          </a:custGeom>
          <a:solidFill>
            <a:srgbClr val="E42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23" name="Freeform 2658"/>
          <p:cNvSpPr>
            <a:spLocks/>
          </p:cNvSpPr>
          <p:nvPr userDrawn="1"/>
        </p:nvSpPr>
        <p:spPr bwMode="auto">
          <a:xfrm>
            <a:off x="7603218" y="4519177"/>
            <a:ext cx="0" cy="1532"/>
          </a:xfrm>
          <a:custGeom>
            <a:avLst/>
            <a:gdLst>
              <a:gd name="T0" fmla="*/ 0 w 1"/>
              <a:gd name="T1" fmla="*/ 0 h 1"/>
              <a:gd name="T2" fmla="*/ 1 w 1"/>
              <a:gd name="T3" fmla="*/ 1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1" y="1"/>
                  <a:pt x="1" y="1"/>
                </a:cubicBezTo>
                <a:cubicBezTo>
                  <a:pt x="1" y="1"/>
                  <a:pt x="1" y="0"/>
                  <a:pt x="0" y="0"/>
                </a:cubicBezTo>
                <a:cubicBezTo>
                  <a:pt x="0" y="0"/>
                  <a:pt x="0" y="0"/>
                  <a:pt x="0" y="0"/>
                </a:cubicBezTo>
                <a:close/>
              </a:path>
            </a:pathLst>
          </a:custGeom>
          <a:solidFill>
            <a:srgbClr val="E42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24" name="Freeform 2659"/>
          <p:cNvSpPr>
            <a:spLocks/>
          </p:cNvSpPr>
          <p:nvPr userDrawn="1"/>
        </p:nvSpPr>
        <p:spPr bwMode="auto">
          <a:xfrm>
            <a:off x="7598623" y="4517645"/>
            <a:ext cx="1532" cy="1532"/>
          </a:xfrm>
          <a:custGeom>
            <a:avLst/>
            <a:gdLst>
              <a:gd name="T0" fmla="*/ 0 w 2"/>
              <a:gd name="T1" fmla="*/ 0 h 1"/>
              <a:gd name="T2" fmla="*/ 0 w 2"/>
              <a:gd name="T3" fmla="*/ 0 h 1"/>
              <a:gd name="T4" fmla="*/ 2 w 2"/>
              <a:gd name="T5" fmla="*/ 1 h 1"/>
              <a:gd name="T6" fmla="*/ 1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1" y="1"/>
                  <a:pt x="1" y="1"/>
                  <a:pt x="2" y="1"/>
                </a:cubicBezTo>
                <a:lnTo>
                  <a:pt x="1" y="1"/>
                </a:lnTo>
                <a:cubicBezTo>
                  <a:pt x="1" y="1"/>
                  <a:pt x="1" y="0"/>
                  <a:pt x="0" y="0"/>
                </a:cubicBezTo>
                <a:close/>
              </a:path>
            </a:pathLst>
          </a:custGeom>
          <a:solidFill>
            <a:srgbClr val="E42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25" name="Freeform 2660"/>
          <p:cNvSpPr>
            <a:spLocks/>
          </p:cNvSpPr>
          <p:nvPr userDrawn="1"/>
        </p:nvSpPr>
        <p:spPr bwMode="auto">
          <a:xfrm>
            <a:off x="7485288" y="4482419"/>
            <a:ext cx="194508" cy="122524"/>
          </a:xfrm>
          <a:custGeom>
            <a:avLst/>
            <a:gdLst>
              <a:gd name="T0" fmla="*/ 275 w 326"/>
              <a:gd name="T1" fmla="*/ 129 h 208"/>
              <a:gd name="T2" fmla="*/ 242 w 326"/>
              <a:gd name="T3" fmla="*/ 35 h 208"/>
              <a:gd name="T4" fmla="*/ 140 w 326"/>
              <a:gd name="T5" fmla="*/ 17 h 208"/>
              <a:gd name="T6" fmla="*/ 61 w 326"/>
              <a:gd name="T7" fmla="*/ 105 h 208"/>
              <a:gd name="T8" fmla="*/ 0 w 326"/>
              <a:gd name="T9" fmla="*/ 194 h 208"/>
              <a:gd name="T10" fmla="*/ 2 w 326"/>
              <a:gd name="T11" fmla="*/ 195 h 208"/>
              <a:gd name="T12" fmla="*/ 78 w 326"/>
              <a:gd name="T13" fmla="*/ 168 h 208"/>
              <a:gd name="T14" fmla="*/ 100 w 326"/>
              <a:gd name="T15" fmla="*/ 127 h 208"/>
              <a:gd name="T16" fmla="*/ 106 w 326"/>
              <a:gd name="T17" fmla="*/ 117 h 208"/>
              <a:gd name="T18" fmla="*/ 107 w 326"/>
              <a:gd name="T19" fmla="*/ 116 h 208"/>
              <a:gd name="T20" fmla="*/ 120 w 326"/>
              <a:gd name="T21" fmla="*/ 98 h 208"/>
              <a:gd name="T22" fmla="*/ 135 w 326"/>
              <a:gd name="T23" fmla="*/ 81 h 208"/>
              <a:gd name="T24" fmla="*/ 136 w 326"/>
              <a:gd name="T25" fmla="*/ 80 h 208"/>
              <a:gd name="T26" fmla="*/ 144 w 326"/>
              <a:gd name="T27" fmla="*/ 74 h 208"/>
              <a:gd name="T28" fmla="*/ 153 w 326"/>
              <a:gd name="T29" fmla="*/ 68 h 208"/>
              <a:gd name="T30" fmla="*/ 172 w 326"/>
              <a:gd name="T31" fmla="*/ 61 h 208"/>
              <a:gd name="T32" fmla="*/ 182 w 326"/>
              <a:gd name="T33" fmla="*/ 60 h 208"/>
              <a:gd name="T34" fmla="*/ 182 w 326"/>
              <a:gd name="T35" fmla="*/ 60 h 208"/>
              <a:gd name="T36" fmla="*/ 190 w 326"/>
              <a:gd name="T37" fmla="*/ 61 h 208"/>
              <a:gd name="T38" fmla="*/ 188 w 326"/>
              <a:gd name="T39" fmla="*/ 60 h 208"/>
              <a:gd name="T40" fmla="*/ 191 w 326"/>
              <a:gd name="T41" fmla="*/ 62 h 208"/>
              <a:gd name="T42" fmla="*/ 192 w 326"/>
              <a:gd name="T43" fmla="*/ 62 h 208"/>
              <a:gd name="T44" fmla="*/ 197 w 326"/>
              <a:gd name="T45" fmla="*/ 64 h 208"/>
              <a:gd name="T46" fmla="*/ 197 w 326"/>
              <a:gd name="T47" fmla="*/ 64 h 208"/>
              <a:gd name="T48" fmla="*/ 197 w 326"/>
              <a:gd name="T49" fmla="*/ 64 h 208"/>
              <a:gd name="T50" fmla="*/ 199 w 326"/>
              <a:gd name="T51" fmla="*/ 65 h 208"/>
              <a:gd name="T52" fmla="*/ 198 w 326"/>
              <a:gd name="T53" fmla="*/ 65 h 208"/>
              <a:gd name="T54" fmla="*/ 206 w 326"/>
              <a:gd name="T55" fmla="*/ 71 h 208"/>
              <a:gd name="T56" fmla="*/ 209 w 326"/>
              <a:gd name="T57" fmla="*/ 74 h 208"/>
              <a:gd name="T58" fmla="*/ 214 w 326"/>
              <a:gd name="T59" fmla="*/ 81 h 208"/>
              <a:gd name="T60" fmla="*/ 229 w 326"/>
              <a:gd name="T61" fmla="*/ 100 h 208"/>
              <a:gd name="T62" fmla="*/ 232 w 326"/>
              <a:gd name="T63" fmla="*/ 105 h 208"/>
              <a:gd name="T64" fmla="*/ 211 w 326"/>
              <a:gd name="T65" fmla="*/ 106 h 208"/>
              <a:gd name="T66" fmla="*/ 166 w 326"/>
              <a:gd name="T67" fmla="*/ 119 h 208"/>
              <a:gd name="T68" fmla="*/ 163 w 326"/>
              <a:gd name="T69" fmla="*/ 169 h 208"/>
              <a:gd name="T70" fmla="*/ 204 w 326"/>
              <a:gd name="T71" fmla="*/ 186 h 208"/>
              <a:gd name="T72" fmla="*/ 239 w 326"/>
              <a:gd name="T73" fmla="*/ 191 h 208"/>
              <a:gd name="T74" fmla="*/ 273 w 326"/>
              <a:gd name="T75" fmla="*/ 194 h 208"/>
              <a:gd name="T76" fmla="*/ 317 w 326"/>
              <a:gd name="T77" fmla="*/ 198 h 208"/>
              <a:gd name="T78" fmla="*/ 326 w 326"/>
              <a:gd name="T79" fmla="*/ 196 h 208"/>
              <a:gd name="T80" fmla="*/ 275 w 326"/>
              <a:gd name="T81" fmla="*/ 12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6" h="208">
                <a:moveTo>
                  <a:pt x="275" y="129"/>
                </a:moveTo>
                <a:cubicBezTo>
                  <a:pt x="274" y="86"/>
                  <a:pt x="276" y="68"/>
                  <a:pt x="242" y="35"/>
                </a:cubicBezTo>
                <a:cubicBezTo>
                  <a:pt x="211" y="5"/>
                  <a:pt x="180" y="0"/>
                  <a:pt x="140" y="17"/>
                </a:cubicBezTo>
                <a:cubicBezTo>
                  <a:pt x="100" y="35"/>
                  <a:pt x="81" y="68"/>
                  <a:pt x="61" y="105"/>
                </a:cubicBezTo>
                <a:cubicBezTo>
                  <a:pt x="49" y="127"/>
                  <a:pt x="26" y="178"/>
                  <a:pt x="0" y="194"/>
                </a:cubicBezTo>
                <a:cubicBezTo>
                  <a:pt x="0" y="194"/>
                  <a:pt x="1" y="195"/>
                  <a:pt x="2" y="195"/>
                </a:cubicBezTo>
                <a:cubicBezTo>
                  <a:pt x="31" y="208"/>
                  <a:pt x="64" y="197"/>
                  <a:pt x="78" y="168"/>
                </a:cubicBezTo>
                <a:cubicBezTo>
                  <a:pt x="85" y="155"/>
                  <a:pt x="92" y="141"/>
                  <a:pt x="100" y="127"/>
                </a:cubicBezTo>
                <a:cubicBezTo>
                  <a:pt x="102" y="124"/>
                  <a:pt x="104" y="121"/>
                  <a:pt x="106" y="117"/>
                </a:cubicBezTo>
                <a:cubicBezTo>
                  <a:pt x="107" y="117"/>
                  <a:pt x="107" y="116"/>
                  <a:pt x="107" y="116"/>
                </a:cubicBezTo>
                <a:cubicBezTo>
                  <a:pt x="110" y="109"/>
                  <a:pt x="116" y="103"/>
                  <a:pt x="120" y="98"/>
                </a:cubicBezTo>
                <a:cubicBezTo>
                  <a:pt x="125" y="92"/>
                  <a:pt x="130" y="86"/>
                  <a:pt x="135" y="81"/>
                </a:cubicBezTo>
                <a:cubicBezTo>
                  <a:pt x="136" y="80"/>
                  <a:pt x="136" y="80"/>
                  <a:pt x="136" y="80"/>
                </a:cubicBezTo>
                <a:cubicBezTo>
                  <a:pt x="139" y="78"/>
                  <a:pt x="141" y="76"/>
                  <a:pt x="144" y="74"/>
                </a:cubicBezTo>
                <a:cubicBezTo>
                  <a:pt x="147" y="72"/>
                  <a:pt x="150" y="70"/>
                  <a:pt x="153" y="68"/>
                </a:cubicBezTo>
                <a:cubicBezTo>
                  <a:pt x="156" y="67"/>
                  <a:pt x="169" y="64"/>
                  <a:pt x="172" y="61"/>
                </a:cubicBezTo>
                <a:cubicBezTo>
                  <a:pt x="175" y="61"/>
                  <a:pt x="179" y="61"/>
                  <a:pt x="182" y="60"/>
                </a:cubicBezTo>
                <a:cubicBezTo>
                  <a:pt x="182" y="60"/>
                  <a:pt x="182" y="60"/>
                  <a:pt x="182" y="60"/>
                </a:cubicBezTo>
                <a:cubicBezTo>
                  <a:pt x="185" y="61"/>
                  <a:pt x="188" y="61"/>
                  <a:pt x="190" y="61"/>
                </a:cubicBezTo>
                <a:cubicBezTo>
                  <a:pt x="189" y="61"/>
                  <a:pt x="188" y="61"/>
                  <a:pt x="188" y="60"/>
                </a:cubicBezTo>
                <a:cubicBezTo>
                  <a:pt x="188" y="60"/>
                  <a:pt x="189" y="61"/>
                  <a:pt x="191" y="62"/>
                </a:cubicBezTo>
                <a:cubicBezTo>
                  <a:pt x="195" y="62"/>
                  <a:pt x="194" y="62"/>
                  <a:pt x="192" y="62"/>
                </a:cubicBezTo>
                <a:cubicBezTo>
                  <a:pt x="194" y="63"/>
                  <a:pt x="195" y="63"/>
                  <a:pt x="197" y="64"/>
                </a:cubicBezTo>
                <a:cubicBezTo>
                  <a:pt x="194" y="62"/>
                  <a:pt x="191" y="59"/>
                  <a:pt x="197" y="64"/>
                </a:cubicBezTo>
                <a:cubicBezTo>
                  <a:pt x="197" y="64"/>
                  <a:pt x="197" y="64"/>
                  <a:pt x="197" y="64"/>
                </a:cubicBezTo>
                <a:cubicBezTo>
                  <a:pt x="198" y="65"/>
                  <a:pt x="199" y="65"/>
                  <a:pt x="199" y="65"/>
                </a:cubicBezTo>
                <a:cubicBezTo>
                  <a:pt x="199" y="65"/>
                  <a:pt x="198" y="65"/>
                  <a:pt x="198" y="65"/>
                </a:cubicBezTo>
                <a:cubicBezTo>
                  <a:pt x="200" y="67"/>
                  <a:pt x="203" y="69"/>
                  <a:pt x="206" y="71"/>
                </a:cubicBezTo>
                <a:cubicBezTo>
                  <a:pt x="207" y="73"/>
                  <a:pt x="208" y="74"/>
                  <a:pt x="209" y="74"/>
                </a:cubicBezTo>
                <a:cubicBezTo>
                  <a:pt x="211" y="76"/>
                  <a:pt x="212" y="79"/>
                  <a:pt x="214" y="81"/>
                </a:cubicBezTo>
                <a:cubicBezTo>
                  <a:pt x="219" y="87"/>
                  <a:pt x="224" y="93"/>
                  <a:pt x="229" y="100"/>
                </a:cubicBezTo>
                <a:cubicBezTo>
                  <a:pt x="230" y="102"/>
                  <a:pt x="231" y="103"/>
                  <a:pt x="232" y="105"/>
                </a:cubicBezTo>
                <a:cubicBezTo>
                  <a:pt x="225" y="105"/>
                  <a:pt x="218" y="105"/>
                  <a:pt x="211" y="106"/>
                </a:cubicBezTo>
                <a:cubicBezTo>
                  <a:pt x="195" y="106"/>
                  <a:pt x="178" y="109"/>
                  <a:pt x="166" y="119"/>
                </a:cubicBezTo>
                <a:cubicBezTo>
                  <a:pt x="150" y="133"/>
                  <a:pt x="147" y="154"/>
                  <a:pt x="163" y="169"/>
                </a:cubicBezTo>
                <a:cubicBezTo>
                  <a:pt x="174" y="180"/>
                  <a:pt x="190" y="184"/>
                  <a:pt x="204" y="186"/>
                </a:cubicBezTo>
                <a:cubicBezTo>
                  <a:pt x="216" y="188"/>
                  <a:pt x="228" y="190"/>
                  <a:pt x="239" y="191"/>
                </a:cubicBezTo>
                <a:cubicBezTo>
                  <a:pt x="251" y="192"/>
                  <a:pt x="262" y="193"/>
                  <a:pt x="273" y="194"/>
                </a:cubicBezTo>
                <a:cubicBezTo>
                  <a:pt x="288" y="196"/>
                  <a:pt x="303" y="199"/>
                  <a:pt x="317" y="198"/>
                </a:cubicBezTo>
                <a:cubicBezTo>
                  <a:pt x="321" y="198"/>
                  <a:pt x="324" y="197"/>
                  <a:pt x="326" y="196"/>
                </a:cubicBezTo>
                <a:cubicBezTo>
                  <a:pt x="297" y="184"/>
                  <a:pt x="275" y="166"/>
                  <a:pt x="275" y="129"/>
                </a:cubicBezTo>
                <a:close/>
              </a:path>
            </a:pathLst>
          </a:custGeom>
          <a:solidFill>
            <a:srgbClr val="00A6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26" name="Freeform 2661"/>
          <p:cNvSpPr>
            <a:spLocks/>
          </p:cNvSpPr>
          <p:nvPr userDrawn="1"/>
        </p:nvSpPr>
        <p:spPr bwMode="auto">
          <a:xfrm>
            <a:off x="7698174" y="4506924"/>
            <a:ext cx="21442" cy="36757"/>
          </a:xfrm>
          <a:custGeom>
            <a:avLst/>
            <a:gdLst>
              <a:gd name="T0" fmla="*/ 36 w 36"/>
              <a:gd name="T1" fmla="*/ 11 h 61"/>
              <a:gd name="T2" fmla="*/ 35 w 36"/>
              <a:gd name="T3" fmla="*/ 6 h 61"/>
              <a:gd name="T4" fmla="*/ 22 w 36"/>
              <a:gd name="T5" fmla="*/ 3 h 61"/>
              <a:gd name="T6" fmla="*/ 19 w 36"/>
              <a:gd name="T7" fmla="*/ 6 h 61"/>
              <a:gd name="T8" fmla="*/ 18 w 36"/>
              <a:gd name="T9" fmla="*/ 8 h 61"/>
              <a:gd name="T10" fmla="*/ 17 w 36"/>
              <a:gd name="T11" fmla="*/ 9 h 61"/>
              <a:gd name="T12" fmla="*/ 15 w 36"/>
              <a:gd name="T13" fmla="*/ 12 h 61"/>
              <a:gd name="T14" fmla="*/ 14 w 36"/>
              <a:gd name="T15" fmla="*/ 14 h 61"/>
              <a:gd name="T16" fmla="*/ 9 w 36"/>
              <a:gd name="T17" fmla="*/ 24 h 61"/>
              <a:gd name="T18" fmla="*/ 5 w 36"/>
              <a:gd name="T19" fmla="*/ 34 h 61"/>
              <a:gd name="T20" fmla="*/ 2 w 36"/>
              <a:gd name="T21" fmla="*/ 39 h 61"/>
              <a:gd name="T22" fmla="*/ 1 w 36"/>
              <a:gd name="T23" fmla="*/ 41 h 61"/>
              <a:gd name="T24" fmla="*/ 0 w 36"/>
              <a:gd name="T25" fmla="*/ 47 h 61"/>
              <a:gd name="T26" fmla="*/ 0 w 36"/>
              <a:gd name="T27" fmla="*/ 50 h 61"/>
              <a:gd name="T28" fmla="*/ 7 w 36"/>
              <a:gd name="T29" fmla="*/ 59 h 61"/>
              <a:gd name="T30" fmla="*/ 18 w 36"/>
              <a:gd name="T31" fmla="*/ 58 h 61"/>
              <a:gd name="T32" fmla="*/ 19 w 36"/>
              <a:gd name="T33" fmla="*/ 57 h 61"/>
              <a:gd name="T34" fmla="*/ 20 w 36"/>
              <a:gd name="T35" fmla="*/ 57 h 61"/>
              <a:gd name="T36" fmla="*/ 28 w 36"/>
              <a:gd name="T37" fmla="*/ 44 h 61"/>
              <a:gd name="T38" fmla="*/ 32 w 36"/>
              <a:gd name="T39" fmla="*/ 33 h 61"/>
              <a:gd name="T40" fmla="*/ 35 w 36"/>
              <a:gd name="T41" fmla="*/ 21 h 61"/>
              <a:gd name="T42" fmla="*/ 36 w 36"/>
              <a:gd name="T43" fmla="*/ 13 h 61"/>
              <a:gd name="T44" fmla="*/ 36 w 36"/>
              <a:gd name="T45" fmla="*/ 13 h 61"/>
              <a:gd name="T46" fmla="*/ 36 w 36"/>
              <a:gd name="T47" fmla="*/ 1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 h="61">
                <a:moveTo>
                  <a:pt x="36" y="11"/>
                </a:moveTo>
                <a:cubicBezTo>
                  <a:pt x="36" y="9"/>
                  <a:pt x="35" y="8"/>
                  <a:pt x="35" y="6"/>
                </a:cubicBezTo>
                <a:cubicBezTo>
                  <a:pt x="33" y="2"/>
                  <a:pt x="26" y="0"/>
                  <a:pt x="22" y="3"/>
                </a:cubicBezTo>
                <a:cubicBezTo>
                  <a:pt x="21" y="4"/>
                  <a:pt x="20" y="5"/>
                  <a:pt x="19" y="6"/>
                </a:cubicBezTo>
                <a:cubicBezTo>
                  <a:pt x="19" y="7"/>
                  <a:pt x="19" y="7"/>
                  <a:pt x="18" y="8"/>
                </a:cubicBezTo>
                <a:cubicBezTo>
                  <a:pt x="18" y="8"/>
                  <a:pt x="18" y="9"/>
                  <a:pt x="17" y="9"/>
                </a:cubicBezTo>
                <a:cubicBezTo>
                  <a:pt x="16" y="10"/>
                  <a:pt x="16" y="11"/>
                  <a:pt x="15" y="12"/>
                </a:cubicBezTo>
                <a:cubicBezTo>
                  <a:pt x="15" y="13"/>
                  <a:pt x="15" y="13"/>
                  <a:pt x="14" y="14"/>
                </a:cubicBezTo>
                <a:cubicBezTo>
                  <a:pt x="13" y="17"/>
                  <a:pt x="11" y="21"/>
                  <a:pt x="9" y="24"/>
                </a:cubicBezTo>
                <a:cubicBezTo>
                  <a:pt x="8" y="27"/>
                  <a:pt x="6" y="31"/>
                  <a:pt x="5" y="34"/>
                </a:cubicBezTo>
                <a:cubicBezTo>
                  <a:pt x="4" y="36"/>
                  <a:pt x="3" y="37"/>
                  <a:pt x="2" y="39"/>
                </a:cubicBezTo>
                <a:cubicBezTo>
                  <a:pt x="2" y="40"/>
                  <a:pt x="1" y="41"/>
                  <a:pt x="1" y="41"/>
                </a:cubicBezTo>
                <a:cubicBezTo>
                  <a:pt x="0" y="43"/>
                  <a:pt x="0" y="45"/>
                  <a:pt x="0" y="47"/>
                </a:cubicBezTo>
                <a:cubicBezTo>
                  <a:pt x="0" y="48"/>
                  <a:pt x="0" y="49"/>
                  <a:pt x="0" y="50"/>
                </a:cubicBezTo>
                <a:cubicBezTo>
                  <a:pt x="0" y="54"/>
                  <a:pt x="4" y="58"/>
                  <a:pt x="7" y="59"/>
                </a:cubicBezTo>
                <a:cubicBezTo>
                  <a:pt x="11" y="61"/>
                  <a:pt x="15" y="60"/>
                  <a:pt x="18" y="58"/>
                </a:cubicBezTo>
                <a:cubicBezTo>
                  <a:pt x="16" y="59"/>
                  <a:pt x="16" y="59"/>
                  <a:pt x="19" y="57"/>
                </a:cubicBezTo>
                <a:lnTo>
                  <a:pt x="20" y="57"/>
                </a:lnTo>
                <a:cubicBezTo>
                  <a:pt x="24" y="54"/>
                  <a:pt x="26" y="49"/>
                  <a:pt x="28" y="44"/>
                </a:cubicBezTo>
                <a:cubicBezTo>
                  <a:pt x="29" y="41"/>
                  <a:pt x="31" y="37"/>
                  <a:pt x="32" y="33"/>
                </a:cubicBezTo>
                <a:cubicBezTo>
                  <a:pt x="34" y="29"/>
                  <a:pt x="35" y="25"/>
                  <a:pt x="35" y="21"/>
                </a:cubicBezTo>
                <a:cubicBezTo>
                  <a:pt x="36" y="18"/>
                  <a:pt x="36" y="16"/>
                  <a:pt x="36" y="13"/>
                </a:cubicBezTo>
                <a:cubicBezTo>
                  <a:pt x="36" y="13"/>
                  <a:pt x="36" y="13"/>
                  <a:pt x="36" y="13"/>
                </a:cubicBezTo>
                <a:cubicBezTo>
                  <a:pt x="36" y="12"/>
                  <a:pt x="36" y="11"/>
                  <a:pt x="36"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27" name="Freeform 2663"/>
          <p:cNvSpPr>
            <a:spLocks/>
          </p:cNvSpPr>
          <p:nvPr userDrawn="1"/>
        </p:nvSpPr>
        <p:spPr bwMode="auto">
          <a:xfrm>
            <a:off x="7678264" y="4558997"/>
            <a:ext cx="21442" cy="24505"/>
          </a:xfrm>
          <a:custGeom>
            <a:avLst/>
            <a:gdLst>
              <a:gd name="T0" fmla="*/ 30 w 35"/>
              <a:gd name="T1" fmla="*/ 2 h 42"/>
              <a:gd name="T2" fmla="*/ 26 w 35"/>
              <a:gd name="T3" fmla="*/ 0 h 42"/>
              <a:gd name="T4" fmla="*/ 20 w 35"/>
              <a:gd name="T5" fmla="*/ 2 h 42"/>
              <a:gd name="T6" fmla="*/ 18 w 35"/>
              <a:gd name="T7" fmla="*/ 4 h 42"/>
              <a:gd name="T8" fmla="*/ 20 w 35"/>
              <a:gd name="T9" fmla="*/ 2 h 42"/>
              <a:gd name="T10" fmla="*/ 8 w 35"/>
              <a:gd name="T11" fmla="*/ 14 h 42"/>
              <a:gd name="T12" fmla="*/ 4 w 35"/>
              <a:gd name="T13" fmla="*/ 20 h 42"/>
              <a:gd name="T14" fmla="*/ 1 w 35"/>
              <a:gd name="T15" fmla="*/ 25 h 42"/>
              <a:gd name="T16" fmla="*/ 0 w 35"/>
              <a:gd name="T17" fmla="*/ 30 h 42"/>
              <a:gd name="T18" fmla="*/ 1 w 35"/>
              <a:gd name="T19" fmla="*/ 36 h 42"/>
              <a:gd name="T20" fmla="*/ 6 w 35"/>
              <a:gd name="T21" fmla="*/ 41 h 42"/>
              <a:gd name="T22" fmla="*/ 12 w 35"/>
              <a:gd name="T23" fmla="*/ 42 h 42"/>
              <a:gd name="T24" fmla="*/ 24 w 35"/>
              <a:gd name="T25" fmla="*/ 34 h 42"/>
              <a:gd name="T26" fmla="*/ 29 w 35"/>
              <a:gd name="T27" fmla="*/ 27 h 42"/>
              <a:gd name="T28" fmla="*/ 31 w 35"/>
              <a:gd name="T29" fmla="*/ 23 h 42"/>
              <a:gd name="T30" fmla="*/ 33 w 35"/>
              <a:gd name="T31" fmla="*/ 20 h 42"/>
              <a:gd name="T32" fmla="*/ 34 w 35"/>
              <a:gd name="T33" fmla="*/ 17 h 42"/>
              <a:gd name="T34" fmla="*/ 35 w 35"/>
              <a:gd name="T35" fmla="*/ 11 h 42"/>
              <a:gd name="T36" fmla="*/ 30 w 35"/>
              <a:gd name="T37"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 h="42">
                <a:moveTo>
                  <a:pt x="30" y="2"/>
                </a:moveTo>
                <a:cubicBezTo>
                  <a:pt x="29" y="1"/>
                  <a:pt x="27" y="0"/>
                  <a:pt x="26" y="0"/>
                </a:cubicBezTo>
                <a:cubicBezTo>
                  <a:pt x="23" y="0"/>
                  <a:pt x="22" y="1"/>
                  <a:pt x="20" y="2"/>
                </a:cubicBezTo>
                <a:lnTo>
                  <a:pt x="18" y="4"/>
                </a:lnTo>
                <a:cubicBezTo>
                  <a:pt x="18" y="3"/>
                  <a:pt x="19" y="3"/>
                  <a:pt x="20" y="2"/>
                </a:cubicBezTo>
                <a:cubicBezTo>
                  <a:pt x="15" y="5"/>
                  <a:pt x="11" y="10"/>
                  <a:pt x="8" y="14"/>
                </a:cubicBezTo>
                <a:lnTo>
                  <a:pt x="4" y="20"/>
                </a:lnTo>
                <a:cubicBezTo>
                  <a:pt x="3" y="21"/>
                  <a:pt x="2" y="23"/>
                  <a:pt x="1" y="25"/>
                </a:cubicBezTo>
                <a:cubicBezTo>
                  <a:pt x="0" y="26"/>
                  <a:pt x="0" y="28"/>
                  <a:pt x="0" y="30"/>
                </a:cubicBezTo>
                <a:cubicBezTo>
                  <a:pt x="0" y="32"/>
                  <a:pt x="0" y="34"/>
                  <a:pt x="1" y="36"/>
                </a:cubicBezTo>
                <a:cubicBezTo>
                  <a:pt x="2" y="38"/>
                  <a:pt x="4" y="39"/>
                  <a:pt x="6" y="41"/>
                </a:cubicBezTo>
                <a:cubicBezTo>
                  <a:pt x="8" y="42"/>
                  <a:pt x="10" y="42"/>
                  <a:pt x="12" y="42"/>
                </a:cubicBezTo>
                <a:cubicBezTo>
                  <a:pt x="18" y="42"/>
                  <a:pt x="21" y="38"/>
                  <a:pt x="24" y="34"/>
                </a:cubicBezTo>
                <a:cubicBezTo>
                  <a:pt x="26" y="32"/>
                  <a:pt x="27" y="30"/>
                  <a:pt x="29" y="27"/>
                </a:cubicBezTo>
                <a:cubicBezTo>
                  <a:pt x="29" y="26"/>
                  <a:pt x="30" y="24"/>
                  <a:pt x="31" y="23"/>
                </a:cubicBezTo>
                <a:cubicBezTo>
                  <a:pt x="32" y="22"/>
                  <a:pt x="32" y="21"/>
                  <a:pt x="33" y="20"/>
                </a:cubicBezTo>
                <a:cubicBezTo>
                  <a:pt x="33" y="19"/>
                  <a:pt x="33" y="18"/>
                  <a:pt x="34" y="17"/>
                </a:cubicBezTo>
                <a:cubicBezTo>
                  <a:pt x="34" y="15"/>
                  <a:pt x="34" y="13"/>
                  <a:pt x="35" y="11"/>
                </a:cubicBezTo>
                <a:cubicBezTo>
                  <a:pt x="35" y="7"/>
                  <a:pt x="33" y="4"/>
                  <a:pt x="3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28" name="Freeform 2664"/>
          <p:cNvSpPr>
            <a:spLocks/>
          </p:cNvSpPr>
          <p:nvPr userDrawn="1"/>
        </p:nvSpPr>
        <p:spPr bwMode="auto">
          <a:xfrm>
            <a:off x="7639975" y="4604944"/>
            <a:ext cx="194508" cy="278742"/>
          </a:xfrm>
          <a:custGeom>
            <a:avLst/>
            <a:gdLst>
              <a:gd name="T0" fmla="*/ 122 w 325"/>
              <a:gd name="T1" fmla="*/ 463 h 469"/>
              <a:gd name="T2" fmla="*/ 136 w 325"/>
              <a:gd name="T3" fmla="*/ 455 h 469"/>
              <a:gd name="T4" fmla="*/ 150 w 325"/>
              <a:gd name="T5" fmla="*/ 433 h 469"/>
              <a:gd name="T6" fmla="*/ 146 w 325"/>
              <a:gd name="T7" fmla="*/ 443 h 469"/>
              <a:gd name="T8" fmla="*/ 148 w 325"/>
              <a:gd name="T9" fmla="*/ 407 h 469"/>
              <a:gd name="T10" fmla="*/ 145 w 325"/>
              <a:gd name="T11" fmla="*/ 395 h 469"/>
              <a:gd name="T12" fmla="*/ 139 w 325"/>
              <a:gd name="T13" fmla="*/ 384 h 469"/>
              <a:gd name="T14" fmla="*/ 137 w 325"/>
              <a:gd name="T15" fmla="*/ 381 h 469"/>
              <a:gd name="T16" fmla="*/ 144 w 325"/>
              <a:gd name="T17" fmla="*/ 380 h 469"/>
              <a:gd name="T18" fmla="*/ 211 w 325"/>
              <a:gd name="T19" fmla="*/ 369 h 469"/>
              <a:gd name="T20" fmla="*/ 309 w 325"/>
              <a:gd name="T21" fmla="*/ 274 h 469"/>
              <a:gd name="T22" fmla="*/ 311 w 325"/>
              <a:gd name="T23" fmla="*/ 145 h 469"/>
              <a:gd name="T24" fmla="*/ 253 w 325"/>
              <a:gd name="T25" fmla="*/ 36 h 469"/>
              <a:gd name="T26" fmla="*/ 174 w 325"/>
              <a:gd name="T27" fmla="*/ 18 h 469"/>
              <a:gd name="T28" fmla="*/ 156 w 325"/>
              <a:gd name="T29" fmla="*/ 97 h 469"/>
              <a:gd name="T30" fmla="*/ 180 w 325"/>
              <a:gd name="T31" fmla="*/ 137 h 469"/>
              <a:gd name="T32" fmla="*/ 185 w 325"/>
              <a:gd name="T33" fmla="*/ 148 h 469"/>
              <a:gd name="T34" fmla="*/ 186 w 325"/>
              <a:gd name="T35" fmla="*/ 150 h 469"/>
              <a:gd name="T36" fmla="*/ 195 w 325"/>
              <a:gd name="T37" fmla="*/ 170 h 469"/>
              <a:gd name="T38" fmla="*/ 201 w 325"/>
              <a:gd name="T39" fmla="*/ 192 h 469"/>
              <a:gd name="T40" fmla="*/ 202 w 325"/>
              <a:gd name="T41" fmla="*/ 193 h 469"/>
              <a:gd name="T42" fmla="*/ 203 w 325"/>
              <a:gd name="T43" fmla="*/ 203 h 469"/>
              <a:gd name="T44" fmla="*/ 203 w 325"/>
              <a:gd name="T45" fmla="*/ 214 h 469"/>
              <a:gd name="T46" fmla="*/ 198 w 325"/>
              <a:gd name="T47" fmla="*/ 233 h 469"/>
              <a:gd name="T48" fmla="*/ 194 w 325"/>
              <a:gd name="T49" fmla="*/ 242 h 469"/>
              <a:gd name="T50" fmla="*/ 194 w 325"/>
              <a:gd name="T51" fmla="*/ 242 h 469"/>
              <a:gd name="T52" fmla="*/ 189 w 325"/>
              <a:gd name="T53" fmla="*/ 249 h 469"/>
              <a:gd name="T54" fmla="*/ 191 w 325"/>
              <a:gd name="T55" fmla="*/ 247 h 469"/>
              <a:gd name="T56" fmla="*/ 188 w 325"/>
              <a:gd name="T57" fmla="*/ 249 h 469"/>
              <a:gd name="T58" fmla="*/ 188 w 325"/>
              <a:gd name="T59" fmla="*/ 250 h 469"/>
              <a:gd name="T60" fmla="*/ 183 w 325"/>
              <a:gd name="T61" fmla="*/ 253 h 469"/>
              <a:gd name="T62" fmla="*/ 183 w 325"/>
              <a:gd name="T63" fmla="*/ 253 h 469"/>
              <a:gd name="T64" fmla="*/ 183 w 325"/>
              <a:gd name="T65" fmla="*/ 253 h 469"/>
              <a:gd name="T66" fmla="*/ 181 w 325"/>
              <a:gd name="T67" fmla="*/ 254 h 469"/>
              <a:gd name="T68" fmla="*/ 182 w 325"/>
              <a:gd name="T69" fmla="*/ 253 h 469"/>
              <a:gd name="T70" fmla="*/ 172 w 325"/>
              <a:gd name="T71" fmla="*/ 256 h 469"/>
              <a:gd name="T72" fmla="*/ 168 w 325"/>
              <a:gd name="T73" fmla="*/ 258 h 469"/>
              <a:gd name="T74" fmla="*/ 160 w 325"/>
              <a:gd name="T75" fmla="*/ 259 h 469"/>
              <a:gd name="T76" fmla="*/ 136 w 325"/>
              <a:gd name="T77" fmla="*/ 261 h 469"/>
              <a:gd name="T78" fmla="*/ 130 w 325"/>
              <a:gd name="T79" fmla="*/ 261 h 469"/>
              <a:gd name="T80" fmla="*/ 141 w 325"/>
              <a:gd name="T81" fmla="*/ 243 h 469"/>
              <a:gd name="T82" fmla="*/ 153 w 325"/>
              <a:gd name="T83" fmla="*/ 198 h 469"/>
              <a:gd name="T84" fmla="*/ 111 w 325"/>
              <a:gd name="T85" fmla="*/ 169 h 469"/>
              <a:gd name="T86" fmla="*/ 75 w 325"/>
              <a:gd name="T87" fmla="*/ 195 h 469"/>
              <a:gd name="T88" fmla="*/ 53 w 325"/>
              <a:gd name="T89" fmla="*/ 223 h 469"/>
              <a:gd name="T90" fmla="*/ 32 w 325"/>
              <a:gd name="T91" fmla="*/ 250 h 469"/>
              <a:gd name="T92" fmla="*/ 6 w 325"/>
              <a:gd name="T93" fmla="*/ 285 h 469"/>
              <a:gd name="T94" fmla="*/ 2 w 325"/>
              <a:gd name="T95" fmla="*/ 310 h 469"/>
              <a:gd name="T96" fmla="*/ 2 w 325"/>
              <a:gd name="T97" fmla="*/ 314 h 469"/>
              <a:gd name="T98" fmla="*/ 3 w 325"/>
              <a:gd name="T99" fmla="*/ 323 h 469"/>
              <a:gd name="T100" fmla="*/ 12 w 325"/>
              <a:gd name="T101" fmla="*/ 351 h 469"/>
              <a:gd name="T102" fmla="*/ 22 w 325"/>
              <a:gd name="T103" fmla="*/ 369 h 469"/>
              <a:gd name="T104" fmla="*/ 44 w 325"/>
              <a:gd name="T105" fmla="*/ 408 h 469"/>
              <a:gd name="T106" fmla="*/ 55 w 325"/>
              <a:gd name="T107" fmla="*/ 425 h 469"/>
              <a:gd name="T108" fmla="*/ 74 w 325"/>
              <a:gd name="T109" fmla="*/ 450 h 469"/>
              <a:gd name="T110" fmla="*/ 122 w 325"/>
              <a:gd name="T111" fmla="*/ 463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5" h="469">
                <a:moveTo>
                  <a:pt x="122" y="463"/>
                </a:moveTo>
                <a:cubicBezTo>
                  <a:pt x="127" y="461"/>
                  <a:pt x="132" y="459"/>
                  <a:pt x="136" y="455"/>
                </a:cubicBezTo>
                <a:cubicBezTo>
                  <a:pt x="144" y="449"/>
                  <a:pt x="147" y="441"/>
                  <a:pt x="150" y="433"/>
                </a:cubicBezTo>
                <a:cubicBezTo>
                  <a:pt x="148" y="436"/>
                  <a:pt x="147" y="439"/>
                  <a:pt x="146" y="443"/>
                </a:cubicBezTo>
                <a:cubicBezTo>
                  <a:pt x="153" y="431"/>
                  <a:pt x="151" y="420"/>
                  <a:pt x="148" y="407"/>
                </a:cubicBezTo>
                <a:cubicBezTo>
                  <a:pt x="148" y="403"/>
                  <a:pt x="147" y="399"/>
                  <a:pt x="145" y="395"/>
                </a:cubicBezTo>
                <a:cubicBezTo>
                  <a:pt x="143" y="391"/>
                  <a:pt x="141" y="388"/>
                  <a:pt x="139" y="384"/>
                </a:cubicBezTo>
                <a:lnTo>
                  <a:pt x="137" y="381"/>
                </a:lnTo>
                <a:cubicBezTo>
                  <a:pt x="140" y="381"/>
                  <a:pt x="142" y="380"/>
                  <a:pt x="144" y="380"/>
                </a:cubicBezTo>
                <a:cubicBezTo>
                  <a:pt x="166" y="379"/>
                  <a:pt x="189" y="376"/>
                  <a:pt x="211" y="369"/>
                </a:cubicBezTo>
                <a:cubicBezTo>
                  <a:pt x="258" y="356"/>
                  <a:pt x="293" y="320"/>
                  <a:pt x="309" y="274"/>
                </a:cubicBezTo>
                <a:cubicBezTo>
                  <a:pt x="325" y="232"/>
                  <a:pt x="324" y="188"/>
                  <a:pt x="311" y="145"/>
                </a:cubicBezTo>
                <a:cubicBezTo>
                  <a:pt x="299" y="105"/>
                  <a:pt x="277" y="70"/>
                  <a:pt x="253" y="36"/>
                </a:cubicBezTo>
                <a:cubicBezTo>
                  <a:pt x="237" y="11"/>
                  <a:pt x="200" y="0"/>
                  <a:pt x="174" y="18"/>
                </a:cubicBezTo>
                <a:cubicBezTo>
                  <a:pt x="148" y="36"/>
                  <a:pt x="140" y="70"/>
                  <a:pt x="156" y="97"/>
                </a:cubicBezTo>
                <a:cubicBezTo>
                  <a:pt x="165" y="111"/>
                  <a:pt x="173" y="124"/>
                  <a:pt x="180" y="137"/>
                </a:cubicBezTo>
                <a:cubicBezTo>
                  <a:pt x="182" y="141"/>
                  <a:pt x="184" y="144"/>
                  <a:pt x="185" y="148"/>
                </a:cubicBezTo>
                <a:cubicBezTo>
                  <a:pt x="186" y="148"/>
                  <a:pt x="186" y="149"/>
                  <a:pt x="186" y="150"/>
                </a:cubicBezTo>
                <a:cubicBezTo>
                  <a:pt x="190" y="156"/>
                  <a:pt x="192" y="163"/>
                  <a:pt x="195" y="170"/>
                </a:cubicBezTo>
                <a:cubicBezTo>
                  <a:pt x="197" y="177"/>
                  <a:pt x="199" y="184"/>
                  <a:pt x="201" y="192"/>
                </a:cubicBezTo>
                <a:cubicBezTo>
                  <a:pt x="201" y="192"/>
                  <a:pt x="201" y="192"/>
                  <a:pt x="202" y="193"/>
                </a:cubicBezTo>
                <a:cubicBezTo>
                  <a:pt x="202" y="196"/>
                  <a:pt x="202" y="200"/>
                  <a:pt x="203" y="203"/>
                </a:cubicBezTo>
                <a:cubicBezTo>
                  <a:pt x="203" y="207"/>
                  <a:pt x="203" y="210"/>
                  <a:pt x="203" y="214"/>
                </a:cubicBezTo>
                <a:cubicBezTo>
                  <a:pt x="202" y="217"/>
                  <a:pt x="198" y="230"/>
                  <a:pt x="198" y="233"/>
                </a:cubicBezTo>
                <a:cubicBezTo>
                  <a:pt x="197" y="236"/>
                  <a:pt x="196" y="239"/>
                  <a:pt x="194" y="242"/>
                </a:cubicBezTo>
                <a:cubicBezTo>
                  <a:pt x="194" y="242"/>
                  <a:pt x="194" y="242"/>
                  <a:pt x="194" y="242"/>
                </a:cubicBezTo>
                <a:cubicBezTo>
                  <a:pt x="192" y="245"/>
                  <a:pt x="190" y="247"/>
                  <a:pt x="189" y="249"/>
                </a:cubicBezTo>
                <a:cubicBezTo>
                  <a:pt x="190" y="248"/>
                  <a:pt x="191" y="247"/>
                  <a:pt x="191" y="247"/>
                </a:cubicBezTo>
                <a:cubicBezTo>
                  <a:pt x="191" y="247"/>
                  <a:pt x="190" y="248"/>
                  <a:pt x="188" y="249"/>
                </a:cubicBezTo>
                <a:cubicBezTo>
                  <a:pt x="186" y="252"/>
                  <a:pt x="186" y="251"/>
                  <a:pt x="188" y="250"/>
                </a:cubicBezTo>
                <a:cubicBezTo>
                  <a:pt x="186" y="251"/>
                  <a:pt x="184" y="252"/>
                  <a:pt x="183" y="253"/>
                </a:cubicBezTo>
                <a:cubicBezTo>
                  <a:pt x="186" y="252"/>
                  <a:pt x="190" y="251"/>
                  <a:pt x="183" y="253"/>
                </a:cubicBezTo>
                <a:cubicBezTo>
                  <a:pt x="183" y="253"/>
                  <a:pt x="183" y="253"/>
                  <a:pt x="183" y="253"/>
                </a:cubicBezTo>
                <a:cubicBezTo>
                  <a:pt x="182" y="254"/>
                  <a:pt x="181" y="254"/>
                  <a:pt x="181" y="254"/>
                </a:cubicBezTo>
                <a:cubicBezTo>
                  <a:pt x="181" y="254"/>
                  <a:pt x="181" y="254"/>
                  <a:pt x="182" y="253"/>
                </a:cubicBezTo>
                <a:cubicBezTo>
                  <a:pt x="179" y="255"/>
                  <a:pt x="176" y="256"/>
                  <a:pt x="172" y="256"/>
                </a:cubicBezTo>
                <a:cubicBezTo>
                  <a:pt x="170" y="257"/>
                  <a:pt x="169" y="257"/>
                  <a:pt x="168" y="258"/>
                </a:cubicBezTo>
                <a:cubicBezTo>
                  <a:pt x="165" y="258"/>
                  <a:pt x="163" y="259"/>
                  <a:pt x="160" y="259"/>
                </a:cubicBezTo>
                <a:cubicBezTo>
                  <a:pt x="152" y="260"/>
                  <a:pt x="144" y="261"/>
                  <a:pt x="136" y="261"/>
                </a:cubicBezTo>
                <a:cubicBezTo>
                  <a:pt x="134" y="261"/>
                  <a:pt x="132" y="261"/>
                  <a:pt x="130" y="261"/>
                </a:cubicBezTo>
                <a:cubicBezTo>
                  <a:pt x="133" y="255"/>
                  <a:pt x="137" y="249"/>
                  <a:pt x="141" y="243"/>
                </a:cubicBezTo>
                <a:cubicBezTo>
                  <a:pt x="148" y="229"/>
                  <a:pt x="155" y="214"/>
                  <a:pt x="153" y="198"/>
                </a:cubicBezTo>
                <a:cubicBezTo>
                  <a:pt x="150" y="177"/>
                  <a:pt x="132" y="163"/>
                  <a:pt x="111" y="169"/>
                </a:cubicBezTo>
                <a:cubicBezTo>
                  <a:pt x="96" y="173"/>
                  <a:pt x="85" y="184"/>
                  <a:pt x="75" y="195"/>
                </a:cubicBezTo>
                <a:cubicBezTo>
                  <a:pt x="68" y="204"/>
                  <a:pt x="60" y="213"/>
                  <a:pt x="53" y="223"/>
                </a:cubicBezTo>
                <a:cubicBezTo>
                  <a:pt x="46" y="232"/>
                  <a:pt x="39" y="241"/>
                  <a:pt x="32" y="250"/>
                </a:cubicBezTo>
                <a:cubicBezTo>
                  <a:pt x="23" y="261"/>
                  <a:pt x="13" y="272"/>
                  <a:pt x="6" y="285"/>
                </a:cubicBezTo>
                <a:cubicBezTo>
                  <a:pt x="2" y="293"/>
                  <a:pt x="0" y="302"/>
                  <a:pt x="2" y="310"/>
                </a:cubicBezTo>
                <a:cubicBezTo>
                  <a:pt x="2" y="312"/>
                  <a:pt x="1" y="313"/>
                  <a:pt x="2" y="314"/>
                </a:cubicBezTo>
                <a:cubicBezTo>
                  <a:pt x="2" y="317"/>
                  <a:pt x="2" y="320"/>
                  <a:pt x="3" y="323"/>
                </a:cubicBezTo>
                <a:cubicBezTo>
                  <a:pt x="4" y="334"/>
                  <a:pt x="7" y="342"/>
                  <a:pt x="12" y="351"/>
                </a:cubicBezTo>
                <a:cubicBezTo>
                  <a:pt x="16" y="357"/>
                  <a:pt x="19" y="363"/>
                  <a:pt x="22" y="369"/>
                </a:cubicBezTo>
                <a:lnTo>
                  <a:pt x="44" y="408"/>
                </a:lnTo>
                <a:cubicBezTo>
                  <a:pt x="47" y="414"/>
                  <a:pt x="51" y="419"/>
                  <a:pt x="55" y="425"/>
                </a:cubicBezTo>
                <a:cubicBezTo>
                  <a:pt x="61" y="434"/>
                  <a:pt x="66" y="443"/>
                  <a:pt x="74" y="450"/>
                </a:cubicBezTo>
                <a:cubicBezTo>
                  <a:pt x="87" y="461"/>
                  <a:pt x="104" y="469"/>
                  <a:pt x="122" y="463"/>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29" name="Freeform 2665"/>
          <p:cNvSpPr>
            <a:spLocks/>
          </p:cNvSpPr>
          <p:nvPr userDrawn="1"/>
        </p:nvSpPr>
        <p:spPr bwMode="auto">
          <a:xfrm>
            <a:off x="7728805" y="4845397"/>
            <a:ext cx="0" cy="6126"/>
          </a:xfrm>
          <a:custGeom>
            <a:avLst/>
            <a:gdLst>
              <a:gd name="T0" fmla="*/ 0 w 2"/>
              <a:gd name="T1" fmla="*/ 0 h 11"/>
              <a:gd name="T2" fmla="*/ 0 w 2"/>
              <a:gd name="T3" fmla="*/ 2 h 11"/>
              <a:gd name="T4" fmla="*/ 2 w 2"/>
              <a:gd name="T5" fmla="*/ 11 h 11"/>
              <a:gd name="T6" fmla="*/ 0 w 2"/>
              <a:gd name="T7" fmla="*/ 0 h 11"/>
            </a:gdLst>
            <a:ahLst/>
            <a:cxnLst>
              <a:cxn ang="0">
                <a:pos x="T0" y="T1"/>
              </a:cxn>
              <a:cxn ang="0">
                <a:pos x="T2" y="T3"/>
              </a:cxn>
              <a:cxn ang="0">
                <a:pos x="T4" y="T5"/>
              </a:cxn>
              <a:cxn ang="0">
                <a:pos x="T6" y="T7"/>
              </a:cxn>
            </a:cxnLst>
            <a:rect l="0" t="0" r="r" b="b"/>
            <a:pathLst>
              <a:path w="2" h="11">
                <a:moveTo>
                  <a:pt x="0" y="0"/>
                </a:moveTo>
                <a:cubicBezTo>
                  <a:pt x="0" y="1"/>
                  <a:pt x="0" y="2"/>
                  <a:pt x="0" y="2"/>
                </a:cubicBezTo>
                <a:cubicBezTo>
                  <a:pt x="1" y="5"/>
                  <a:pt x="2" y="8"/>
                  <a:pt x="2" y="11"/>
                </a:cubicBezTo>
                <a:lnTo>
                  <a:pt x="0" y="0"/>
                </a:lnTo>
                <a:close/>
              </a:path>
            </a:pathLst>
          </a:custGeom>
          <a:solidFill>
            <a:srgbClr val="E42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30" name="Freeform 2666"/>
          <p:cNvSpPr>
            <a:spLocks/>
          </p:cNvSpPr>
          <p:nvPr userDrawn="1"/>
        </p:nvSpPr>
        <p:spPr bwMode="auto">
          <a:xfrm>
            <a:off x="7748715" y="4755035"/>
            <a:ext cx="0"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1" y="0"/>
                </a:cubicBezTo>
                <a:cubicBezTo>
                  <a:pt x="1" y="0"/>
                  <a:pt x="1" y="0"/>
                  <a:pt x="1" y="0"/>
                </a:cubicBezTo>
                <a:close/>
              </a:path>
            </a:pathLst>
          </a:custGeom>
          <a:solidFill>
            <a:srgbClr val="E42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31" name="Freeform 2667"/>
          <p:cNvSpPr>
            <a:spLocks/>
          </p:cNvSpPr>
          <p:nvPr userDrawn="1"/>
        </p:nvSpPr>
        <p:spPr bwMode="auto">
          <a:xfrm>
            <a:off x="7751778" y="4751972"/>
            <a:ext cx="1532" cy="1532"/>
          </a:xfrm>
          <a:custGeom>
            <a:avLst/>
            <a:gdLst>
              <a:gd name="T0" fmla="*/ 1 w 1"/>
              <a:gd name="T1" fmla="*/ 0 h 1"/>
              <a:gd name="T2" fmla="*/ 1 w 1"/>
              <a:gd name="T3" fmla="*/ 0 h 1"/>
              <a:gd name="T4" fmla="*/ 0 w 1"/>
              <a:gd name="T5" fmla="*/ 1 h 1"/>
              <a:gd name="T6" fmla="*/ 0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0"/>
                  <a:pt x="1" y="0"/>
                </a:cubicBezTo>
                <a:cubicBezTo>
                  <a:pt x="0" y="0"/>
                  <a:pt x="0" y="0"/>
                  <a:pt x="0" y="1"/>
                </a:cubicBezTo>
                <a:cubicBezTo>
                  <a:pt x="0" y="1"/>
                  <a:pt x="0" y="1"/>
                  <a:pt x="0" y="0"/>
                </a:cubicBezTo>
                <a:cubicBezTo>
                  <a:pt x="0" y="0"/>
                  <a:pt x="0" y="0"/>
                  <a:pt x="1" y="0"/>
                </a:cubicBezTo>
                <a:close/>
              </a:path>
            </a:pathLst>
          </a:custGeom>
          <a:solidFill>
            <a:srgbClr val="E42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32" name="Freeform 2668"/>
          <p:cNvSpPr>
            <a:spLocks/>
          </p:cNvSpPr>
          <p:nvPr userDrawn="1"/>
        </p:nvSpPr>
        <p:spPr bwMode="auto">
          <a:xfrm>
            <a:off x="7748715" y="4755035"/>
            <a:ext cx="0"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1" y="0"/>
                </a:cubicBezTo>
                <a:cubicBezTo>
                  <a:pt x="1" y="0"/>
                  <a:pt x="1" y="0"/>
                  <a:pt x="1" y="0"/>
                </a:cubicBezTo>
                <a:close/>
              </a:path>
            </a:pathLst>
          </a:custGeom>
          <a:solidFill>
            <a:srgbClr val="E42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33" name="Freeform 2669"/>
          <p:cNvSpPr>
            <a:spLocks/>
          </p:cNvSpPr>
          <p:nvPr userDrawn="1"/>
        </p:nvSpPr>
        <p:spPr bwMode="auto">
          <a:xfrm>
            <a:off x="7751778" y="4751972"/>
            <a:ext cx="1532" cy="1532"/>
          </a:xfrm>
          <a:custGeom>
            <a:avLst/>
            <a:gdLst>
              <a:gd name="T0" fmla="*/ 1 w 1"/>
              <a:gd name="T1" fmla="*/ 0 h 1"/>
              <a:gd name="T2" fmla="*/ 1 w 1"/>
              <a:gd name="T3" fmla="*/ 0 h 1"/>
              <a:gd name="T4" fmla="*/ 0 w 1"/>
              <a:gd name="T5" fmla="*/ 1 h 1"/>
              <a:gd name="T6" fmla="*/ 0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0"/>
                  <a:pt x="1" y="0"/>
                </a:cubicBezTo>
                <a:cubicBezTo>
                  <a:pt x="0" y="0"/>
                  <a:pt x="0" y="0"/>
                  <a:pt x="0" y="1"/>
                </a:cubicBezTo>
                <a:cubicBezTo>
                  <a:pt x="0" y="1"/>
                  <a:pt x="0" y="1"/>
                  <a:pt x="0" y="0"/>
                </a:cubicBezTo>
                <a:cubicBezTo>
                  <a:pt x="0" y="0"/>
                  <a:pt x="0" y="0"/>
                  <a:pt x="1" y="0"/>
                </a:cubicBezTo>
                <a:close/>
              </a:path>
            </a:pathLst>
          </a:custGeom>
          <a:solidFill>
            <a:srgbClr val="E42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34" name="Freeform 2670"/>
          <p:cNvSpPr>
            <a:spLocks/>
          </p:cNvSpPr>
          <p:nvPr userDrawn="1"/>
        </p:nvSpPr>
        <p:spPr bwMode="auto">
          <a:xfrm>
            <a:off x="7641506" y="4614133"/>
            <a:ext cx="153155" cy="179192"/>
          </a:xfrm>
          <a:custGeom>
            <a:avLst/>
            <a:gdLst>
              <a:gd name="T0" fmla="*/ 84 w 256"/>
              <a:gd name="T1" fmla="*/ 268 h 301"/>
              <a:gd name="T2" fmla="*/ 181 w 256"/>
              <a:gd name="T3" fmla="*/ 290 h 301"/>
              <a:gd name="T4" fmla="*/ 250 w 256"/>
              <a:gd name="T5" fmla="*/ 213 h 301"/>
              <a:gd name="T6" fmla="*/ 217 w 256"/>
              <a:gd name="T7" fmla="*/ 99 h 301"/>
              <a:gd name="T8" fmla="*/ 173 w 256"/>
              <a:gd name="T9" fmla="*/ 0 h 301"/>
              <a:gd name="T10" fmla="*/ 171 w 256"/>
              <a:gd name="T11" fmla="*/ 1 h 301"/>
              <a:gd name="T12" fmla="*/ 153 w 256"/>
              <a:gd name="T13" fmla="*/ 80 h 301"/>
              <a:gd name="T14" fmla="*/ 177 w 256"/>
              <a:gd name="T15" fmla="*/ 120 h 301"/>
              <a:gd name="T16" fmla="*/ 182 w 256"/>
              <a:gd name="T17" fmla="*/ 131 h 301"/>
              <a:gd name="T18" fmla="*/ 183 w 256"/>
              <a:gd name="T19" fmla="*/ 133 h 301"/>
              <a:gd name="T20" fmla="*/ 192 w 256"/>
              <a:gd name="T21" fmla="*/ 153 h 301"/>
              <a:gd name="T22" fmla="*/ 198 w 256"/>
              <a:gd name="T23" fmla="*/ 175 h 301"/>
              <a:gd name="T24" fmla="*/ 199 w 256"/>
              <a:gd name="T25" fmla="*/ 176 h 301"/>
              <a:gd name="T26" fmla="*/ 200 w 256"/>
              <a:gd name="T27" fmla="*/ 186 h 301"/>
              <a:gd name="T28" fmla="*/ 200 w 256"/>
              <a:gd name="T29" fmla="*/ 197 h 301"/>
              <a:gd name="T30" fmla="*/ 195 w 256"/>
              <a:gd name="T31" fmla="*/ 216 h 301"/>
              <a:gd name="T32" fmla="*/ 191 w 256"/>
              <a:gd name="T33" fmla="*/ 225 h 301"/>
              <a:gd name="T34" fmla="*/ 191 w 256"/>
              <a:gd name="T35" fmla="*/ 225 h 301"/>
              <a:gd name="T36" fmla="*/ 186 w 256"/>
              <a:gd name="T37" fmla="*/ 232 h 301"/>
              <a:gd name="T38" fmla="*/ 188 w 256"/>
              <a:gd name="T39" fmla="*/ 230 h 301"/>
              <a:gd name="T40" fmla="*/ 185 w 256"/>
              <a:gd name="T41" fmla="*/ 232 h 301"/>
              <a:gd name="T42" fmla="*/ 185 w 256"/>
              <a:gd name="T43" fmla="*/ 233 h 301"/>
              <a:gd name="T44" fmla="*/ 180 w 256"/>
              <a:gd name="T45" fmla="*/ 236 h 301"/>
              <a:gd name="T46" fmla="*/ 180 w 256"/>
              <a:gd name="T47" fmla="*/ 236 h 301"/>
              <a:gd name="T48" fmla="*/ 180 w 256"/>
              <a:gd name="T49" fmla="*/ 236 h 301"/>
              <a:gd name="T50" fmla="*/ 178 w 256"/>
              <a:gd name="T51" fmla="*/ 237 h 301"/>
              <a:gd name="T52" fmla="*/ 179 w 256"/>
              <a:gd name="T53" fmla="*/ 236 h 301"/>
              <a:gd name="T54" fmla="*/ 169 w 256"/>
              <a:gd name="T55" fmla="*/ 239 h 301"/>
              <a:gd name="T56" fmla="*/ 165 w 256"/>
              <a:gd name="T57" fmla="*/ 241 h 301"/>
              <a:gd name="T58" fmla="*/ 157 w 256"/>
              <a:gd name="T59" fmla="*/ 242 h 301"/>
              <a:gd name="T60" fmla="*/ 133 w 256"/>
              <a:gd name="T61" fmla="*/ 244 h 301"/>
              <a:gd name="T62" fmla="*/ 127 w 256"/>
              <a:gd name="T63" fmla="*/ 244 h 301"/>
              <a:gd name="T64" fmla="*/ 138 w 256"/>
              <a:gd name="T65" fmla="*/ 226 h 301"/>
              <a:gd name="T66" fmla="*/ 150 w 256"/>
              <a:gd name="T67" fmla="*/ 181 h 301"/>
              <a:gd name="T68" fmla="*/ 108 w 256"/>
              <a:gd name="T69" fmla="*/ 152 h 301"/>
              <a:gd name="T70" fmla="*/ 72 w 256"/>
              <a:gd name="T71" fmla="*/ 178 h 301"/>
              <a:gd name="T72" fmla="*/ 50 w 256"/>
              <a:gd name="T73" fmla="*/ 206 h 301"/>
              <a:gd name="T74" fmla="*/ 29 w 256"/>
              <a:gd name="T75" fmla="*/ 233 h 301"/>
              <a:gd name="T76" fmla="*/ 3 w 256"/>
              <a:gd name="T77" fmla="*/ 268 h 301"/>
              <a:gd name="T78" fmla="*/ 0 w 256"/>
              <a:gd name="T79" fmla="*/ 277 h 301"/>
              <a:gd name="T80" fmla="*/ 84 w 256"/>
              <a:gd name="T81" fmla="*/ 26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 h="301">
                <a:moveTo>
                  <a:pt x="84" y="268"/>
                </a:moveTo>
                <a:cubicBezTo>
                  <a:pt x="121" y="290"/>
                  <a:pt x="135" y="301"/>
                  <a:pt x="181" y="290"/>
                </a:cubicBezTo>
                <a:cubicBezTo>
                  <a:pt x="223" y="279"/>
                  <a:pt x="244" y="255"/>
                  <a:pt x="250" y="213"/>
                </a:cubicBezTo>
                <a:cubicBezTo>
                  <a:pt x="256" y="169"/>
                  <a:pt x="238" y="135"/>
                  <a:pt x="217" y="99"/>
                </a:cubicBezTo>
                <a:cubicBezTo>
                  <a:pt x="204" y="77"/>
                  <a:pt x="174" y="31"/>
                  <a:pt x="173" y="0"/>
                </a:cubicBezTo>
                <a:cubicBezTo>
                  <a:pt x="173" y="0"/>
                  <a:pt x="172" y="1"/>
                  <a:pt x="171" y="1"/>
                </a:cubicBezTo>
                <a:cubicBezTo>
                  <a:pt x="145" y="19"/>
                  <a:pt x="137" y="53"/>
                  <a:pt x="153" y="80"/>
                </a:cubicBezTo>
                <a:cubicBezTo>
                  <a:pt x="162" y="94"/>
                  <a:pt x="170" y="107"/>
                  <a:pt x="177" y="120"/>
                </a:cubicBezTo>
                <a:cubicBezTo>
                  <a:pt x="179" y="124"/>
                  <a:pt x="181" y="127"/>
                  <a:pt x="182" y="131"/>
                </a:cubicBezTo>
                <a:cubicBezTo>
                  <a:pt x="183" y="131"/>
                  <a:pt x="183" y="132"/>
                  <a:pt x="183" y="133"/>
                </a:cubicBezTo>
                <a:cubicBezTo>
                  <a:pt x="187" y="139"/>
                  <a:pt x="189" y="146"/>
                  <a:pt x="192" y="153"/>
                </a:cubicBezTo>
                <a:cubicBezTo>
                  <a:pt x="194" y="160"/>
                  <a:pt x="196" y="167"/>
                  <a:pt x="198" y="175"/>
                </a:cubicBezTo>
                <a:cubicBezTo>
                  <a:pt x="198" y="175"/>
                  <a:pt x="198" y="175"/>
                  <a:pt x="199" y="176"/>
                </a:cubicBezTo>
                <a:cubicBezTo>
                  <a:pt x="199" y="179"/>
                  <a:pt x="199" y="183"/>
                  <a:pt x="200" y="186"/>
                </a:cubicBezTo>
                <a:cubicBezTo>
                  <a:pt x="200" y="190"/>
                  <a:pt x="199" y="193"/>
                  <a:pt x="200" y="197"/>
                </a:cubicBezTo>
                <a:cubicBezTo>
                  <a:pt x="199" y="200"/>
                  <a:pt x="195" y="213"/>
                  <a:pt x="195" y="216"/>
                </a:cubicBezTo>
                <a:cubicBezTo>
                  <a:pt x="194" y="219"/>
                  <a:pt x="192" y="222"/>
                  <a:pt x="191" y="225"/>
                </a:cubicBezTo>
                <a:cubicBezTo>
                  <a:pt x="191" y="225"/>
                  <a:pt x="191" y="225"/>
                  <a:pt x="191" y="225"/>
                </a:cubicBezTo>
                <a:cubicBezTo>
                  <a:pt x="189" y="228"/>
                  <a:pt x="187" y="230"/>
                  <a:pt x="186" y="232"/>
                </a:cubicBezTo>
                <a:cubicBezTo>
                  <a:pt x="187" y="231"/>
                  <a:pt x="188" y="230"/>
                  <a:pt x="188" y="230"/>
                </a:cubicBezTo>
                <a:cubicBezTo>
                  <a:pt x="188" y="230"/>
                  <a:pt x="187" y="231"/>
                  <a:pt x="185" y="232"/>
                </a:cubicBezTo>
                <a:cubicBezTo>
                  <a:pt x="183" y="235"/>
                  <a:pt x="183" y="234"/>
                  <a:pt x="185" y="233"/>
                </a:cubicBezTo>
                <a:cubicBezTo>
                  <a:pt x="183" y="234"/>
                  <a:pt x="181" y="235"/>
                  <a:pt x="180" y="236"/>
                </a:cubicBezTo>
                <a:cubicBezTo>
                  <a:pt x="183" y="235"/>
                  <a:pt x="187" y="234"/>
                  <a:pt x="180" y="236"/>
                </a:cubicBezTo>
                <a:cubicBezTo>
                  <a:pt x="180" y="236"/>
                  <a:pt x="180" y="236"/>
                  <a:pt x="180" y="236"/>
                </a:cubicBezTo>
                <a:cubicBezTo>
                  <a:pt x="179" y="237"/>
                  <a:pt x="178" y="237"/>
                  <a:pt x="178" y="237"/>
                </a:cubicBezTo>
                <a:cubicBezTo>
                  <a:pt x="178" y="237"/>
                  <a:pt x="178" y="237"/>
                  <a:pt x="179" y="236"/>
                </a:cubicBezTo>
                <a:cubicBezTo>
                  <a:pt x="176" y="238"/>
                  <a:pt x="173" y="239"/>
                  <a:pt x="169" y="239"/>
                </a:cubicBezTo>
                <a:cubicBezTo>
                  <a:pt x="167" y="240"/>
                  <a:pt x="166" y="240"/>
                  <a:pt x="165" y="241"/>
                </a:cubicBezTo>
                <a:cubicBezTo>
                  <a:pt x="162" y="241"/>
                  <a:pt x="160" y="241"/>
                  <a:pt x="157" y="242"/>
                </a:cubicBezTo>
                <a:cubicBezTo>
                  <a:pt x="149" y="243"/>
                  <a:pt x="141" y="244"/>
                  <a:pt x="133" y="244"/>
                </a:cubicBezTo>
                <a:cubicBezTo>
                  <a:pt x="131" y="244"/>
                  <a:pt x="129" y="244"/>
                  <a:pt x="127" y="244"/>
                </a:cubicBezTo>
                <a:cubicBezTo>
                  <a:pt x="130" y="238"/>
                  <a:pt x="134" y="232"/>
                  <a:pt x="138" y="226"/>
                </a:cubicBezTo>
                <a:cubicBezTo>
                  <a:pt x="145" y="212"/>
                  <a:pt x="152" y="197"/>
                  <a:pt x="150" y="181"/>
                </a:cubicBezTo>
                <a:cubicBezTo>
                  <a:pt x="147" y="160"/>
                  <a:pt x="129" y="146"/>
                  <a:pt x="108" y="152"/>
                </a:cubicBezTo>
                <a:cubicBezTo>
                  <a:pt x="93" y="156"/>
                  <a:pt x="82" y="167"/>
                  <a:pt x="72" y="178"/>
                </a:cubicBezTo>
                <a:cubicBezTo>
                  <a:pt x="65" y="187"/>
                  <a:pt x="57" y="196"/>
                  <a:pt x="50" y="206"/>
                </a:cubicBezTo>
                <a:cubicBezTo>
                  <a:pt x="43" y="215"/>
                  <a:pt x="36" y="224"/>
                  <a:pt x="29" y="233"/>
                </a:cubicBezTo>
                <a:cubicBezTo>
                  <a:pt x="20" y="244"/>
                  <a:pt x="10" y="255"/>
                  <a:pt x="3" y="268"/>
                </a:cubicBezTo>
                <a:cubicBezTo>
                  <a:pt x="1" y="271"/>
                  <a:pt x="0" y="274"/>
                  <a:pt x="0" y="277"/>
                </a:cubicBezTo>
                <a:cubicBezTo>
                  <a:pt x="26" y="258"/>
                  <a:pt x="52" y="249"/>
                  <a:pt x="84" y="268"/>
                </a:cubicBezTo>
                <a:close/>
              </a:path>
            </a:pathLst>
          </a:custGeom>
          <a:solidFill>
            <a:srgbClr val="00A6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35" name="Freeform 2671"/>
          <p:cNvSpPr>
            <a:spLocks/>
          </p:cNvSpPr>
          <p:nvPr userDrawn="1"/>
        </p:nvSpPr>
        <p:spPr bwMode="auto">
          <a:xfrm>
            <a:off x="7675200" y="4825487"/>
            <a:ext cx="26037" cy="33694"/>
          </a:xfrm>
          <a:custGeom>
            <a:avLst/>
            <a:gdLst>
              <a:gd name="T0" fmla="*/ 31 w 45"/>
              <a:gd name="T1" fmla="*/ 53 h 56"/>
              <a:gd name="T2" fmla="*/ 35 w 45"/>
              <a:gd name="T3" fmla="*/ 54 h 56"/>
              <a:gd name="T4" fmla="*/ 44 w 45"/>
              <a:gd name="T5" fmla="*/ 46 h 56"/>
              <a:gd name="T6" fmla="*/ 43 w 45"/>
              <a:gd name="T7" fmla="*/ 41 h 56"/>
              <a:gd name="T8" fmla="*/ 42 w 45"/>
              <a:gd name="T9" fmla="*/ 39 h 56"/>
              <a:gd name="T10" fmla="*/ 42 w 45"/>
              <a:gd name="T11" fmla="*/ 38 h 56"/>
              <a:gd name="T12" fmla="*/ 40 w 45"/>
              <a:gd name="T13" fmla="*/ 35 h 56"/>
              <a:gd name="T14" fmla="*/ 39 w 45"/>
              <a:gd name="T15" fmla="*/ 33 h 56"/>
              <a:gd name="T16" fmla="*/ 33 w 45"/>
              <a:gd name="T17" fmla="*/ 23 h 56"/>
              <a:gd name="T18" fmla="*/ 27 w 45"/>
              <a:gd name="T19" fmla="*/ 14 h 56"/>
              <a:gd name="T20" fmla="*/ 24 w 45"/>
              <a:gd name="T21" fmla="*/ 9 h 56"/>
              <a:gd name="T22" fmla="*/ 23 w 45"/>
              <a:gd name="T23" fmla="*/ 7 h 56"/>
              <a:gd name="T24" fmla="*/ 18 w 45"/>
              <a:gd name="T25" fmla="*/ 4 h 56"/>
              <a:gd name="T26" fmla="*/ 15 w 45"/>
              <a:gd name="T27" fmla="*/ 2 h 56"/>
              <a:gd name="T28" fmla="*/ 4 w 45"/>
              <a:gd name="T29" fmla="*/ 3 h 56"/>
              <a:gd name="T30" fmla="*/ 0 w 45"/>
              <a:gd name="T31" fmla="*/ 13 h 56"/>
              <a:gd name="T32" fmla="*/ 0 w 45"/>
              <a:gd name="T33" fmla="*/ 14 h 56"/>
              <a:gd name="T34" fmla="*/ 0 w 45"/>
              <a:gd name="T35" fmla="*/ 15 h 56"/>
              <a:gd name="T36" fmla="*/ 6 w 45"/>
              <a:gd name="T37" fmla="*/ 29 h 56"/>
              <a:gd name="T38" fmla="*/ 13 w 45"/>
              <a:gd name="T39" fmla="*/ 38 h 56"/>
              <a:gd name="T40" fmla="*/ 22 w 45"/>
              <a:gd name="T41" fmla="*/ 47 h 56"/>
              <a:gd name="T42" fmla="*/ 28 w 45"/>
              <a:gd name="T43" fmla="*/ 52 h 56"/>
              <a:gd name="T44" fmla="*/ 28 w 45"/>
              <a:gd name="T45" fmla="*/ 52 h 56"/>
              <a:gd name="T46" fmla="*/ 31 w 45"/>
              <a:gd name="T47"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 h="56">
                <a:moveTo>
                  <a:pt x="31" y="53"/>
                </a:moveTo>
                <a:cubicBezTo>
                  <a:pt x="32" y="54"/>
                  <a:pt x="33" y="54"/>
                  <a:pt x="35" y="54"/>
                </a:cubicBezTo>
                <a:cubicBezTo>
                  <a:pt x="39" y="56"/>
                  <a:pt x="45" y="50"/>
                  <a:pt x="44" y="46"/>
                </a:cubicBezTo>
                <a:cubicBezTo>
                  <a:pt x="44" y="44"/>
                  <a:pt x="44" y="43"/>
                  <a:pt x="43" y="41"/>
                </a:cubicBezTo>
                <a:cubicBezTo>
                  <a:pt x="43" y="41"/>
                  <a:pt x="42" y="40"/>
                  <a:pt x="42" y="39"/>
                </a:cubicBezTo>
                <a:cubicBezTo>
                  <a:pt x="42" y="39"/>
                  <a:pt x="42" y="38"/>
                  <a:pt x="42" y="38"/>
                </a:cubicBezTo>
                <a:cubicBezTo>
                  <a:pt x="41" y="37"/>
                  <a:pt x="41" y="36"/>
                  <a:pt x="40" y="35"/>
                </a:cubicBezTo>
                <a:cubicBezTo>
                  <a:pt x="40" y="34"/>
                  <a:pt x="39" y="34"/>
                  <a:pt x="39" y="33"/>
                </a:cubicBezTo>
                <a:cubicBezTo>
                  <a:pt x="37" y="30"/>
                  <a:pt x="35" y="27"/>
                  <a:pt x="33" y="23"/>
                </a:cubicBezTo>
                <a:cubicBezTo>
                  <a:pt x="31" y="20"/>
                  <a:pt x="29" y="17"/>
                  <a:pt x="27" y="14"/>
                </a:cubicBezTo>
                <a:cubicBezTo>
                  <a:pt x="26" y="13"/>
                  <a:pt x="25" y="11"/>
                  <a:pt x="24" y="9"/>
                </a:cubicBezTo>
                <a:cubicBezTo>
                  <a:pt x="24" y="9"/>
                  <a:pt x="23" y="8"/>
                  <a:pt x="23" y="7"/>
                </a:cubicBezTo>
                <a:cubicBezTo>
                  <a:pt x="21" y="6"/>
                  <a:pt x="20" y="4"/>
                  <a:pt x="18" y="4"/>
                </a:cubicBezTo>
                <a:cubicBezTo>
                  <a:pt x="17" y="3"/>
                  <a:pt x="16" y="2"/>
                  <a:pt x="15" y="2"/>
                </a:cubicBezTo>
                <a:cubicBezTo>
                  <a:pt x="12" y="0"/>
                  <a:pt x="7" y="1"/>
                  <a:pt x="4" y="3"/>
                </a:cubicBezTo>
                <a:cubicBezTo>
                  <a:pt x="1" y="5"/>
                  <a:pt x="0" y="9"/>
                  <a:pt x="0" y="13"/>
                </a:cubicBezTo>
                <a:cubicBezTo>
                  <a:pt x="0" y="10"/>
                  <a:pt x="0" y="11"/>
                  <a:pt x="0" y="14"/>
                </a:cubicBezTo>
                <a:cubicBezTo>
                  <a:pt x="0" y="15"/>
                  <a:pt x="0" y="15"/>
                  <a:pt x="0" y="15"/>
                </a:cubicBezTo>
                <a:cubicBezTo>
                  <a:pt x="0" y="20"/>
                  <a:pt x="3" y="25"/>
                  <a:pt x="6" y="29"/>
                </a:cubicBezTo>
                <a:cubicBezTo>
                  <a:pt x="8" y="32"/>
                  <a:pt x="11" y="35"/>
                  <a:pt x="13" y="38"/>
                </a:cubicBezTo>
                <a:cubicBezTo>
                  <a:pt x="16" y="41"/>
                  <a:pt x="19" y="44"/>
                  <a:pt x="22" y="47"/>
                </a:cubicBezTo>
                <a:cubicBezTo>
                  <a:pt x="24" y="49"/>
                  <a:pt x="26" y="51"/>
                  <a:pt x="28" y="52"/>
                </a:cubicBezTo>
                <a:cubicBezTo>
                  <a:pt x="28" y="52"/>
                  <a:pt x="28" y="52"/>
                  <a:pt x="28" y="52"/>
                </a:cubicBezTo>
                <a:cubicBezTo>
                  <a:pt x="29" y="52"/>
                  <a:pt x="30" y="53"/>
                  <a:pt x="31"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36" name="Freeform 2672"/>
          <p:cNvSpPr>
            <a:spLocks/>
          </p:cNvSpPr>
          <p:nvPr userDrawn="1"/>
        </p:nvSpPr>
        <p:spPr bwMode="auto">
          <a:xfrm>
            <a:off x="7649164" y="4788730"/>
            <a:ext cx="19911" cy="26037"/>
          </a:xfrm>
          <a:custGeom>
            <a:avLst/>
            <a:gdLst>
              <a:gd name="T0" fmla="*/ 27 w 33"/>
              <a:gd name="T1" fmla="*/ 43 h 44"/>
              <a:gd name="T2" fmla="*/ 31 w 33"/>
              <a:gd name="T3" fmla="*/ 39 h 44"/>
              <a:gd name="T4" fmla="*/ 32 w 33"/>
              <a:gd name="T5" fmla="*/ 33 h 44"/>
              <a:gd name="T6" fmla="*/ 32 w 33"/>
              <a:gd name="T7" fmla="*/ 31 h 44"/>
              <a:gd name="T8" fmla="*/ 32 w 33"/>
              <a:gd name="T9" fmla="*/ 34 h 44"/>
              <a:gd name="T10" fmla="*/ 28 w 33"/>
              <a:gd name="T11" fmla="*/ 17 h 44"/>
              <a:gd name="T12" fmla="*/ 26 w 33"/>
              <a:gd name="T13" fmla="*/ 11 h 44"/>
              <a:gd name="T14" fmla="*/ 23 w 33"/>
              <a:gd name="T15" fmla="*/ 6 h 44"/>
              <a:gd name="T16" fmla="*/ 19 w 33"/>
              <a:gd name="T17" fmla="*/ 2 h 44"/>
              <a:gd name="T18" fmla="*/ 14 w 33"/>
              <a:gd name="T19" fmla="*/ 0 h 44"/>
              <a:gd name="T20" fmla="*/ 7 w 33"/>
              <a:gd name="T21" fmla="*/ 1 h 44"/>
              <a:gd name="T22" fmla="*/ 2 w 33"/>
              <a:gd name="T23" fmla="*/ 6 h 44"/>
              <a:gd name="T24" fmla="*/ 3 w 33"/>
              <a:gd name="T25" fmla="*/ 20 h 44"/>
              <a:gd name="T26" fmla="*/ 6 w 33"/>
              <a:gd name="T27" fmla="*/ 28 h 44"/>
              <a:gd name="T28" fmla="*/ 9 w 33"/>
              <a:gd name="T29" fmla="*/ 32 h 44"/>
              <a:gd name="T30" fmla="*/ 10 w 33"/>
              <a:gd name="T31" fmla="*/ 35 h 44"/>
              <a:gd name="T32" fmla="*/ 13 w 33"/>
              <a:gd name="T33" fmla="*/ 38 h 44"/>
              <a:gd name="T34" fmla="*/ 17 w 33"/>
              <a:gd name="T35" fmla="*/ 42 h 44"/>
              <a:gd name="T36" fmla="*/ 27 w 33"/>
              <a:gd name="T37"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44">
                <a:moveTo>
                  <a:pt x="27" y="43"/>
                </a:moveTo>
                <a:cubicBezTo>
                  <a:pt x="29" y="42"/>
                  <a:pt x="30" y="41"/>
                  <a:pt x="31" y="39"/>
                </a:cubicBezTo>
                <a:cubicBezTo>
                  <a:pt x="32" y="37"/>
                  <a:pt x="32" y="36"/>
                  <a:pt x="32" y="33"/>
                </a:cubicBezTo>
                <a:cubicBezTo>
                  <a:pt x="32" y="33"/>
                  <a:pt x="32" y="32"/>
                  <a:pt x="32" y="31"/>
                </a:cubicBezTo>
                <a:lnTo>
                  <a:pt x="32" y="34"/>
                </a:lnTo>
                <a:cubicBezTo>
                  <a:pt x="33" y="28"/>
                  <a:pt x="31" y="22"/>
                  <a:pt x="28" y="17"/>
                </a:cubicBezTo>
                <a:cubicBezTo>
                  <a:pt x="27" y="15"/>
                  <a:pt x="27" y="13"/>
                  <a:pt x="26" y="11"/>
                </a:cubicBezTo>
                <a:cubicBezTo>
                  <a:pt x="25" y="9"/>
                  <a:pt x="24" y="7"/>
                  <a:pt x="23" y="6"/>
                </a:cubicBezTo>
                <a:cubicBezTo>
                  <a:pt x="22" y="4"/>
                  <a:pt x="21" y="3"/>
                  <a:pt x="19" y="2"/>
                </a:cubicBezTo>
                <a:cubicBezTo>
                  <a:pt x="17" y="1"/>
                  <a:pt x="16" y="0"/>
                  <a:pt x="14" y="0"/>
                </a:cubicBezTo>
                <a:cubicBezTo>
                  <a:pt x="11" y="0"/>
                  <a:pt x="9" y="0"/>
                  <a:pt x="7" y="1"/>
                </a:cubicBezTo>
                <a:cubicBezTo>
                  <a:pt x="5" y="2"/>
                  <a:pt x="3" y="4"/>
                  <a:pt x="2" y="6"/>
                </a:cubicBezTo>
                <a:cubicBezTo>
                  <a:pt x="0" y="11"/>
                  <a:pt x="1" y="16"/>
                  <a:pt x="3" y="20"/>
                </a:cubicBezTo>
                <a:cubicBezTo>
                  <a:pt x="4" y="23"/>
                  <a:pt x="5" y="25"/>
                  <a:pt x="6" y="28"/>
                </a:cubicBezTo>
                <a:cubicBezTo>
                  <a:pt x="7" y="29"/>
                  <a:pt x="8" y="31"/>
                  <a:pt x="9" y="32"/>
                </a:cubicBezTo>
                <a:cubicBezTo>
                  <a:pt x="9" y="33"/>
                  <a:pt x="10" y="34"/>
                  <a:pt x="10" y="35"/>
                </a:cubicBezTo>
                <a:cubicBezTo>
                  <a:pt x="11" y="36"/>
                  <a:pt x="12" y="37"/>
                  <a:pt x="13" y="38"/>
                </a:cubicBezTo>
                <a:cubicBezTo>
                  <a:pt x="14" y="39"/>
                  <a:pt x="15" y="40"/>
                  <a:pt x="17" y="42"/>
                </a:cubicBezTo>
                <a:cubicBezTo>
                  <a:pt x="20" y="44"/>
                  <a:pt x="24" y="44"/>
                  <a:pt x="27" y="4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37" name="Freeform 2673"/>
          <p:cNvSpPr>
            <a:spLocks/>
          </p:cNvSpPr>
          <p:nvPr userDrawn="1"/>
        </p:nvSpPr>
        <p:spPr bwMode="auto">
          <a:xfrm>
            <a:off x="7379611" y="4647827"/>
            <a:ext cx="234328" cy="214417"/>
          </a:xfrm>
          <a:custGeom>
            <a:avLst/>
            <a:gdLst>
              <a:gd name="T0" fmla="*/ 1 w 393"/>
              <a:gd name="T1" fmla="*/ 56 h 363"/>
              <a:gd name="T2" fmla="*/ 2 w 393"/>
              <a:gd name="T3" fmla="*/ 73 h 363"/>
              <a:gd name="T4" fmla="*/ 17 w 393"/>
              <a:gd name="T5" fmla="*/ 94 h 363"/>
              <a:gd name="T6" fmla="*/ 9 w 393"/>
              <a:gd name="T7" fmla="*/ 86 h 363"/>
              <a:gd name="T8" fmla="*/ 41 w 393"/>
              <a:gd name="T9" fmla="*/ 103 h 363"/>
              <a:gd name="T10" fmla="*/ 54 w 393"/>
              <a:gd name="T11" fmla="*/ 104 h 363"/>
              <a:gd name="T12" fmla="*/ 66 w 393"/>
              <a:gd name="T13" fmla="*/ 104 h 363"/>
              <a:gd name="T14" fmla="*/ 70 w 393"/>
              <a:gd name="T15" fmla="*/ 103 h 363"/>
              <a:gd name="T16" fmla="*/ 67 w 393"/>
              <a:gd name="T17" fmla="*/ 110 h 363"/>
              <a:gd name="T18" fmla="*/ 51 w 393"/>
              <a:gd name="T19" fmla="*/ 175 h 363"/>
              <a:gd name="T20" fmla="*/ 98 w 393"/>
              <a:gd name="T21" fmla="*/ 304 h 363"/>
              <a:gd name="T22" fmla="*/ 216 w 393"/>
              <a:gd name="T23" fmla="*/ 358 h 363"/>
              <a:gd name="T24" fmla="*/ 339 w 393"/>
              <a:gd name="T25" fmla="*/ 348 h 363"/>
              <a:gd name="T26" fmla="*/ 387 w 393"/>
              <a:gd name="T27" fmla="*/ 283 h 363"/>
              <a:gd name="T28" fmla="*/ 321 w 393"/>
              <a:gd name="T29" fmla="*/ 235 h 363"/>
              <a:gd name="T30" fmla="*/ 275 w 393"/>
              <a:gd name="T31" fmla="*/ 240 h 363"/>
              <a:gd name="T32" fmla="*/ 264 w 393"/>
              <a:gd name="T33" fmla="*/ 241 h 363"/>
              <a:gd name="T34" fmla="*/ 262 w 393"/>
              <a:gd name="T35" fmla="*/ 241 h 363"/>
              <a:gd name="T36" fmla="*/ 240 w 393"/>
              <a:gd name="T37" fmla="*/ 241 h 363"/>
              <a:gd name="T38" fmla="*/ 217 w 393"/>
              <a:gd name="T39" fmla="*/ 238 h 363"/>
              <a:gd name="T40" fmla="*/ 216 w 393"/>
              <a:gd name="T41" fmla="*/ 238 h 363"/>
              <a:gd name="T42" fmla="*/ 206 w 393"/>
              <a:gd name="T43" fmla="*/ 235 h 363"/>
              <a:gd name="T44" fmla="*/ 196 w 393"/>
              <a:gd name="T45" fmla="*/ 230 h 363"/>
              <a:gd name="T46" fmla="*/ 180 w 393"/>
              <a:gd name="T47" fmla="*/ 218 h 363"/>
              <a:gd name="T48" fmla="*/ 174 w 393"/>
              <a:gd name="T49" fmla="*/ 211 h 363"/>
              <a:gd name="T50" fmla="*/ 174 w 393"/>
              <a:gd name="T51" fmla="*/ 211 h 363"/>
              <a:gd name="T52" fmla="*/ 170 w 393"/>
              <a:gd name="T53" fmla="*/ 204 h 363"/>
              <a:gd name="T54" fmla="*/ 170 w 393"/>
              <a:gd name="T55" fmla="*/ 207 h 363"/>
              <a:gd name="T56" fmla="*/ 169 w 393"/>
              <a:gd name="T57" fmla="*/ 203 h 363"/>
              <a:gd name="T58" fmla="*/ 169 w 393"/>
              <a:gd name="T59" fmla="*/ 202 h 363"/>
              <a:gd name="T60" fmla="*/ 168 w 393"/>
              <a:gd name="T61" fmla="*/ 197 h 363"/>
              <a:gd name="T62" fmla="*/ 168 w 393"/>
              <a:gd name="T63" fmla="*/ 197 h 363"/>
              <a:gd name="T64" fmla="*/ 168 w 393"/>
              <a:gd name="T65" fmla="*/ 196 h 363"/>
              <a:gd name="T66" fmla="*/ 168 w 393"/>
              <a:gd name="T67" fmla="*/ 194 h 363"/>
              <a:gd name="T68" fmla="*/ 168 w 393"/>
              <a:gd name="T69" fmla="*/ 195 h 363"/>
              <a:gd name="T70" fmla="*/ 169 w 393"/>
              <a:gd name="T71" fmla="*/ 185 h 363"/>
              <a:gd name="T72" fmla="*/ 170 w 393"/>
              <a:gd name="T73" fmla="*/ 181 h 363"/>
              <a:gd name="T74" fmla="*/ 172 w 393"/>
              <a:gd name="T75" fmla="*/ 173 h 363"/>
              <a:gd name="T76" fmla="*/ 180 w 393"/>
              <a:gd name="T77" fmla="*/ 150 h 363"/>
              <a:gd name="T78" fmla="*/ 182 w 393"/>
              <a:gd name="T79" fmla="*/ 144 h 363"/>
              <a:gd name="T80" fmla="*/ 195 w 393"/>
              <a:gd name="T81" fmla="*/ 162 h 363"/>
              <a:gd name="T82" fmla="*/ 231 w 393"/>
              <a:gd name="T83" fmla="*/ 191 h 363"/>
              <a:gd name="T84" fmla="*/ 274 w 393"/>
              <a:gd name="T85" fmla="*/ 165 h 363"/>
              <a:gd name="T86" fmla="*/ 264 w 393"/>
              <a:gd name="T87" fmla="*/ 121 h 363"/>
              <a:gd name="T88" fmla="*/ 248 w 393"/>
              <a:gd name="T89" fmla="*/ 90 h 363"/>
              <a:gd name="T90" fmla="*/ 232 w 393"/>
              <a:gd name="T91" fmla="*/ 60 h 363"/>
              <a:gd name="T92" fmla="*/ 210 w 393"/>
              <a:gd name="T93" fmla="*/ 21 h 363"/>
              <a:gd name="T94" fmla="*/ 189 w 393"/>
              <a:gd name="T95" fmla="*/ 7 h 363"/>
              <a:gd name="T96" fmla="*/ 185 w 393"/>
              <a:gd name="T97" fmla="*/ 6 h 363"/>
              <a:gd name="T98" fmla="*/ 176 w 393"/>
              <a:gd name="T99" fmla="*/ 3 h 363"/>
              <a:gd name="T100" fmla="*/ 147 w 393"/>
              <a:gd name="T101" fmla="*/ 1 h 363"/>
              <a:gd name="T102" fmla="*/ 126 w 393"/>
              <a:gd name="T103" fmla="*/ 3 h 363"/>
              <a:gd name="T104" fmla="*/ 83 w 393"/>
              <a:gd name="T105" fmla="*/ 7 h 363"/>
              <a:gd name="T106" fmla="*/ 62 w 393"/>
              <a:gd name="T107" fmla="*/ 10 h 363"/>
              <a:gd name="T108" fmla="*/ 32 w 393"/>
              <a:gd name="T109" fmla="*/ 17 h 363"/>
              <a:gd name="T110" fmla="*/ 1 w 393"/>
              <a:gd name="T111" fmla="*/ 56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3" h="363">
                <a:moveTo>
                  <a:pt x="1" y="56"/>
                </a:moveTo>
                <a:cubicBezTo>
                  <a:pt x="0" y="62"/>
                  <a:pt x="1" y="67"/>
                  <a:pt x="2" y="73"/>
                </a:cubicBezTo>
                <a:cubicBezTo>
                  <a:pt x="5" y="82"/>
                  <a:pt x="10" y="87"/>
                  <a:pt x="17" y="94"/>
                </a:cubicBezTo>
                <a:cubicBezTo>
                  <a:pt x="15" y="91"/>
                  <a:pt x="12" y="89"/>
                  <a:pt x="9" y="86"/>
                </a:cubicBezTo>
                <a:cubicBezTo>
                  <a:pt x="18" y="98"/>
                  <a:pt x="29" y="100"/>
                  <a:pt x="41" y="103"/>
                </a:cubicBezTo>
                <a:cubicBezTo>
                  <a:pt x="45" y="104"/>
                  <a:pt x="49" y="104"/>
                  <a:pt x="54" y="104"/>
                </a:cubicBezTo>
                <a:cubicBezTo>
                  <a:pt x="58" y="104"/>
                  <a:pt x="62" y="104"/>
                  <a:pt x="66" y="104"/>
                </a:cubicBezTo>
                <a:cubicBezTo>
                  <a:pt x="67" y="104"/>
                  <a:pt x="68" y="103"/>
                  <a:pt x="70" y="103"/>
                </a:cubicBezTo>
                <a:cubicBezTo>
                  <a:pt x="69" y="106"/>
                  <a:pt x="68" y="108"/>
                  <a:pt x="67" y="110"/>
                </a:cubicBezTo>
                <a:cubicBezTo>
                  <a:pt x="60" y="131"/>
                  <a:pt x="53" y="153"/>
                  <a:pt x="51" y="175"/>
                </a:cubicBezTo>
                <a:cubicBezTo>
                  <a:pt x="44" y="224"/>
                  <a:pt x="63" y="271"/>
                  <a:pt x="98" y="304"/>
                </a:cubicBezTo>
                <a:cubicBezTo>
                  <a:pt x="131" y="335"/>
                  <a:pt x="171" y="352"/>
                  <a:pt x="216" y="358"/>
                </a:cubicBezTo>
                <a:cubicBezTo>
                  <a:pt x="257" y="363"/>
                  <a:pt x="298" y="356"/>
                  <a:pt x="339" y="348"/>
                </a:cubicBezTo>
                <a:cubicBezTo>
                  <a:pt x="368" y="343"/>
                  <a:pt x="393" y="314"/>
                  <a:pt x="387" y="283"/>
                </a:cubicBezTo>
                <a:cubicBezTo>
                  <a:pt x="381" y="252"/>
                  <a:pt x="353" y="231"/>
                  <a:pt x="321" y="235"/>
                </a:cubicBezTo>
                <a:cubicBezTo>
                  <a:pt x="306" y="237"/>
                  <a:pt x="291" y="239"/>
                  <a:pt x="275" y="240"/>
                </a:cubicBezTo>
                <a:cubicBezTo>
                  <a:pt x="271" y="241"/>
                  <a:pt x="267" y="241"/>
                  <a:pt x="264" y="241"/>
                </a:cubicBezTo>
                <a:cubicBezTo>
                  <a:pt x="263" y="241"/>
                  <a:pt x="262" y="241"/>
                  <a:pt x="262" y="241"/>
                </a:cubicBezTo>
                <a:cubicBezTo>
                  <a:pt x="255" y="242"/>
                  <a:pt x="246" y="241"/>
                  <a:pt x="240" y="241"/>
                </a:cubicBezTo>
                <a:cubicBezTo>
                  <a:pt x="232" y="240"/>
                  <a:pt x="224" y="239"/>
                  <a:pt x="217" y="238"/>
                </a:cubicBezTo>
                <a:cubicBezTo>
                  <a:pt x="216" y="238"/>
                  <a:pt x="216" y="238"/>
                  <a:pt x="216" y="238"/>
                </a:cubicBezTo>
                <a:cubicBezTo>
                  <a:pt x="213" y="237"/>
                  <a:pt x="209" y="236"/>
                  <a:pt x="206" y="235"/>
                </a:cubicBezTo>
                <a:cubicBezTo>
                  <a:pt x="203" y="233"/>
                  <a:pt x="200" y="232"/>
                  <a:pt x="196" y="230"/>
                </a:cubicBezTo>
                <a:cubicBezTo>
                  <a:pt x="193" y="228"/>
                  <a:pt x="183" y="219"/>
                  <a:pt x="180" y="218"/>
                </a:cubicBezTo>
                <a:cubicBezTo>
                  <a:pt x="178" y="216"/>
                  <a:pt x="176" y="214"/>
                  <a:pt x="174" y="211"/>
                </a:cubicBezTo>
                <a:cubicBezTo>
                  <a:pt x="174" y="211"/>
                  <a:pt x="174" y="211"/>
                  <a:pt x="174" y="211"/>
                </a:cubicBezTo>
                <a:cubicBezTo>
                  <a:pt x="172" y="208"/>
                  <a:pt x="171" y="206"/>
                  <a:pt x="170" y="204"/>
                </a:cubicBezTo>
                <a:cubicBezTo>
                  <a:pt x="170" y="205"/>
                  <a:pt x="170" y="206"/>
                  <a:pt x="170" y="207"/>
                </a:cubicBezTo>
                <a:cubicBezTo>
                  <a:pt x="170" y="207"/>
                  <a:pt x="170" y="205"/>
                  <a:pt x="169" y="203"/>
                </a:cubicBezTo>
                <a:cubicBezTo>
                  <a:pt x="168" y="199"/>
                  <a:pt x="168" y="200"/>
                  <a:pt x="169" y="202"/>
                </a:cubicBezTo>
                <a:cubicBezTo>
                  <a:pt x="169" y="200"/>
                  <a:pt x="168" y="198"/>
                  <a:pt x="168" y="197"/>
                </a:cubicBezTo>
                <a:cubicBezTo>
                  <a:pt x="168" y="200"/>
                  <a:pt x="167" y="204"/>
                  <a:pt x="168" y="197"/>
                </a:cubicBezTo>
                <a:cubicBezTo>
                  <a:pt x="168" y="196"/>
                  <a:pt x="168" y="196"/>
                  <a:pt x="168" y="196"/>
                </a:cubicBezTo>
                <a:cubicBezTo>
                  <a:pt x="168" y="195"/>
                  <a:pt x="168" y="194"/>
                  <a:pt x="168" y="194"/>
                </a:cubicBezTo>
                <a:cubicBezTo>
                  <a:pt x="168" y="194"/>
                  <a:pt x="168" y="195"/>
                  <a:pt x="168" y="195"/>
                </a:cubicBezTo>
                <a:cubicBezTo>
                  <a:pt x="169" y="192"/>
                  <a:pt x="169" y="189"/>
                  <a:pt x="169" y="185"/>
                </a:cubicBezTo>
                <a:cubicBezTo>
                  <a:pt x="170" y="183"/>
                  <a:pt x="170" y="182"/>
                  <a:pt x="170" y="181"/>
                </a:cubicBezTo>
                <a:cubicBezTo>
                  <a:pt x="171" y="178"/>
                  <a:pt x="171" y="176"/>
                  <a:pt x="172" y="173"/>
                </a:cubicBezTo>
                <a:cubicBezTo>
                  <a:pt x="174" y="165"/>
                  <a:pt x="177" y="157"/>
                  <a:pt x="180" y="150"/>
                </a:cubicBezTo>
                <a:cubicBezTo>
                  <a:pt x="180" y="148"/>
                  <a:pt x="181" y="146"/>
                  <a:pt x="182" y="144"/>
                </a:cubicBezTo>
                <a:cubicBezTo>
                  <a:pt x="186" y="150"/>
                  <a:pt x="190" y="156"/>
                  <a:pt x="195" y="162"/>
                </a:cubicBezTo>
                <a:cubicBezTo>
                  <a:pt x="204" y="174"/>
                  <a:pt x="216" y="187"/>
                  <a:pt x="231" y="191"/>
                </a:cubicBezTo>
                <a:cubicBezTo>
                  <a:pt x="251" y="197"/>
                  <a:pt x="271" y="186"/>
                  <a:pt x="274" y="165"/>
                </a:cubicBezTo>
                <a:cubicBezTo>
                  <a:pt x="276" y="149"/>
                  <a:pt x="271" y="134"/>
                  <a:pt x="264" y="121"/>
                </a:cubicBezTo>
                <a:cubicBezTo>
                  <a:pt x="259" y="111"/>
                  <a:pt x="254" y="100"/>
                  <a:pt x="248" y="90"/>
                </a:cubicBezTo>
                <a:cubicBezTo>
                  <a:pt x="243" y="80"/>
                  <a:pt x="237" y="70"/>
                  <a:pt x="232" y="60"/>
                </a:cubicBezTo>
                <a:cubicBezTo>
                  <a:pt x="225" y="47"/>
                  <a:pt x="219" y="33"/>
                  <a:pt x="210" y="21"/>
                </a:cubicBezTo>
                <a:cubicBezTo>
                  <a:pt x="204" y="14"/>
                  <a:pt x="197" y="10"/>
                  <a:pt x="189" y="7"/>
                </a:cubicBezTo>
                <a:cubicBezTo>
                  <a:pt x="188" y="7"/>
                  <a:pt x="186" y="6"/>
                  <a:pt x="185" y="6"/>
                </a:cubicBezTo>
                <a:cubicBezTo>
                  <a:pt x="182" y="5"/>
                  <a:pt x="179" y="4"/>
                  <a:pt x="176" y="3"/>
                </a:cubicBezTo>
                <a:cubicBezTo>
                  <a:pt x="166" y="0"/>
                  <a:pt x="158" y="0"/>
                  <a:pt x="147" y="1"/>
                </a:cubicBezTo>
                <a:lnTo>
                  <a:pt x="126" y="3"/>
                </a:lnTo>
                <a:cubicBezTo>
                  <a:pt x="112" y="4"/>
                  <a:pt x="97" y="6"/>
                  <a:pt x="83" y="7"/>
                </a:cubicBezTo>
                <a:cubicBezTo>
                  <a:pt x="76" y="8"/>
                  <a:pt x="69" y="9"/>
                  <a:pt x="62" y="10"/>
                </a:cubicBezTo>
                <a:cubicBezTo>
                  <a:pt x="52" y="12"/>
                  <a:pt x="41" y="13"/>
                  <a:pt x="32" y="17"/>
                </a:cubicBezTo>
                <a:cubicBezTo>
                  <a:pt x="16" y="25"/>
                  <a:pt x="3" y="37"/>
                  <a:pt x="1" y="56"/>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38" name="Freeform 2674"/>
          <p:cNvSpPr>
            <a:spLocks/>
          </p:cNvSpPr>
          <p:nvPr userDrawn="1"/>
        </p:nvSpPr>
        <p:spPr bwMode="auto">
          <a:xfrm>
            <a:off x="7397990" y="4707557"/>
            <a:ext cx="7658" cy="1532"/>
          </a:xfrm>
          <a:custGeom>
            <a:avLst/>
            <a:gdLst>
              <a:gd name="T0" fmla="*/ 11 w 11"/>
              <a:gd name="T1" fmla="*/ 2 h 2"/>
              <a:gd name="T2" fmla="*/ 9 w 11"/>
              <a:gd name="T3" fmla="*/ 2 h 2"/>
              <a:gd name="T4" fmla="*/ 0 w 11"/>
              <a:gd name="T5" fmla="*/ 0 h 2"/>
              <a:gd name="T6" fmla="*/ 11 w 11"/>
              <a:gd name="T7" fmla="*/ 2 h 2"/>
            </a:gdLst>
            <a:ahLst/>
            <a:cxnLst>
              <a:cxn ang="0">
                <a:pos x="T0" y="T1"/>
              </a:cxn>
              <a:cxn ang="0">
                <a:pos x="T2" y="T3"/>
              </a:cxn>
              <a:cxn ang="0">
                <a:pos x="T4" y="T5"/>
              </a:cxn>
              <a:cxn ang="0">
                <a:pos x="T6" y="T7"/>
              </a:cxn>
            </a:cxnLst>
            <a:rect l="0" t="0" r="r" b="b"/>
            <a:pathLst>
              <a:path w="11" h="2">
                <a:moveTo>
                  <a:pt x="11" y="2"/>
                </a:moveTo>
                <a:cubicBezTo>
                  <a:pt x="10" y="2"/>
                  <a:pt x="9" y="2"/>
                  <a:pt x="9" y="2"/>
                </a:cubicBezTo>
                <a:cubicBezTo>
                  <a:pt x="6" y="1"/>
                  <a:pt x="3" y="1"/>
                  <a:pt x="0" y="0"/>
                </a:cubicBezTo>
                <a:cubicBezTo>
                  <a:pt x="3" y="1"/>
                  <a:pt x="7" y="2"/>
                  <a:pt x="11" y="2"/>
                </a:cubicBezTo>
                <a:close/>
              </a:path>
            </a:pathLst>
          </a:custGeom>
          <a:solidFill>
            <a:srgbClr val="E42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39" name="Freeform 2675"/>
          <p:cNvSpPr>
            <a:spLocks/>
          </p:cNvSpPr>
          <p:nvPr userDrawn="1"/>
        </p:nvSpPr>
        <p:spPr bwMode="auto">
          <a:xfrm>
            <a:off x="7479161" y="4762693"/>
            <a:ext cx="0" cy="1532"/>
          </a:xfrm>
          <a:custGeom>
            <a:avLst/>
            <a:gdLst>
              <a:gd name="T0" fmla="*/ 2 h 2"/>
              <a:gd name="T1" fmla="*/ 0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0"/>
                </a:cubicBezTo>
                <a:cubicBezTo>
                  <a:pt x="0" y="1"/>
                  <a:pt x="0" y="1"/>
                  <a:pt x="0" y="1"/>
                </a:cubicBezTo>
                <a:cubicBezTo>
                  <a:pt x="0" y="1"/>
                  <a:pt x="0" y="1"/>
                  <a:pt x="0" y="2"/>
                </a:cubicBezTo>
                <a:close/>
              </a:path>
            </a:pathLst>
          </a:custGeom>
          <a:solidFill>
            <a:srgbClr val="E42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40" name="Freeform 2676"/>
          <p:cNvSpPr>
            <a:spLocks/>
          </p:cNvSpPr>
          <p:nvPr userDrawn="1"/>
        </p:nvSpPr>
        <p:spPr bwMode="auto">
          <a:xfrm>
            <a:off x="7480694" y="4767288"/>
            <a:ext cx="0" cy="1532"/>
          </a:xfrm>
          <a:custGeom>
            <a:avLst/>
            <a:gdLst>
              <a:gd name="T0" fmla="*/ 1 w 1"/>
              <a:gd name="T1" fmla="*/ 1 h 2"/>
              <a:gd name="T2" fmla="*/ 1 w 1"/>
              <a:gd name="T3" fmla="*/ 2 h 2"/>
              <a:gd name="T4" fmla="*/ 0 w 1"/>
              <a:gd name="T5" fmla="*/ 0 h 2"/>
              <a:gd name="T6" fmla="*/ 0 w 1"/>
              <a:gd name="T7" fmla="*/ 1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1" y="1"/>
                  <a:pt x="1" y="2"/>
                  <a:pt x="1" y="2"/>
                </a:cubicBezTo>
                <a:cubicBezTo>
                  <a:pt x="1" y="1"/>
                  <a:pt x="0" y="1"/>
                  <a:pt x="0" y="0"/>
                </a:cubicBezTo>
                <a:cubicBezTo>
                  <a:pt x="0" y="0"/>
                  <a:pt x="0" y="1"/>
                  <a:pt x="0" y="1"/>
                </a:cubicBezTo>
                <a:cubicBezTo>
                  <a:pt x="0" y="1"/>
                  <a:pt x="1" y="1"/>
                  <a:pt x="1" y="1"/>
                </a:cubicBezTo>
                <a:close/>
              </a:path>
            </a:pathLst>
          </a:custGeom>
          <a:solidFill>
            <a:srgbClr val="E42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41" name="Freeform 2677"/>
          <p:cNvSpPr>
            <a:spLocks/>
          </p:cNvSpPr>
          <p:nvPr userDrawn="1"/>
        </p:nvSpPr>
        <p:spPr bwMode="auto">
          <a:xfrm>
            <a:off x="7479161" y="4762693"/>
            <a:ext cx="0" cy="1532"/>
          </a:xfrm>
          <a:custGeom>
            <a:avLst/>
            <a:gdLst>
              <a:gd name="T0" fmla="*/ 2 h 2"/>
              <a:gd name="T1" fmla="*/ 0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0"/>
                </a:cubicBezTo>
                <a:cubicBezTo>
                  <a:pt x="0" y="1"/>
                  <a:pt x="0" y="1"/>
                  <a:pt x="0" y="1"/>
                </a:cubicBezTo>
                <a:cubicBezTo>
                  <a:pt x="0" y="1"/>
                  <a:pt x="0" y="1"/>
                  <a:pt x="0" y="2"/>
                </a:cubicBezTo>
                <a:close/>
              </a:path>
            </a:pathLst>
          </a:custGeom>
          <a:solidFill>
            <a:srgbClr val="E42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42" name="Freeform 2678"/>
          <p:cNvSpPr>
            <a:spLocks/>
          </p:cNvSpPr>
          <p:nvPr userDrawn="1"/>
        </p:nvSpPr>
        <p:spPr bwMode="auto">
          <a:xfrm>
            <a:off x="7480694" y="4767288"/>
            <a:ext cx="0" cy="1532"/>
          </a:xfrm>
          <a:custGeom>
            <a:avLst/>
            <a:gdLst>
              <a:gd name="T0" fmla="*/ 1 w 1"/>
              <a:gd name="T1" fmla="*/ 1 h 2"/>
              <a:gd name="T2" fmla="*/ 1 w 1"/>
              <a:gd name="T3" fmla="*/ 2 h 2"/>
              <a:gd name="T4" fmla="*/ 0 w 1"/>
              <a:gd name="T5" fmla="*/ 0 h 2"/>
              <a:gd name="T6" fmla="*/ 0 w 1"/>
              <a:gd name="T7" fmla="*/ 1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1" y="1"/>
                  <a:pt x="1" y="2"/>
                  <a:pt x="1" y="2"/>
                </a:cubicBezTo>
                <a:cubicBezTo>
                  <a:pt x="1" y="1"/>
                  <a:pt x="0" y="1"/>
                  <a:pt x="0" y="0"/>
                </a:cubicBezTo>
                <a:cubicBezTo>
                  <a:pt x="0" y="0"/>
                  <a:pt x="0" y="1"/>
                  <a:pt x="0" y="1"/>
                </a:cubicBezTo>
                <a:cubicBezTo>
                  <a:pt x="0" y="1"/>
                  <a:pt x="1" y="1"/>
                  <a:pt x="1" y="1"/>
                </a:cubicBezTo>
                <a:close/>
              </a:path>
            </a:pathLst>
          </a:custGeom>
          <a:solidFill>
            <a:srgbClr val="E42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43" name="Freeform 2679"/>
          <p:cNvSpPr>
            <a:spLocks/>
          </p:cNvSpPr>
          <p:nvPr userDrawn="1"/>
        </p:nvSpPr>
        <p:spPr bwMode="auto">
          <a:xfrm>
            <a:off x="7445467" y="4655484"/>
            <a:ext cx="165408" cy="165408"/>
          </a:xfrm>
          <a:custGeom>
            <a:avLst/>
            <a:gdLst>
              <a:gd name="T0" fmla="*/ 66 w 276"/>
              <a:gd name="T1" fmla="*/ 81 h 278"/>
              <a:gd name="T2" fmla="*/ 8 w 276"/>
              <a:gd name="T3" fmla="*/ 161 h 278"/>
              <a:gd name="T4" fmla="*/ 51 w 276"/>
              <a:gd name="T5" fmla="*/ 255 h 278"/>
              <a:gd name="T6" fmla="*/ 168 w 276"/>
              <a:gd name="T7" fmla="*/ 270 h 278"/>
              <a:gd name="T8" fmla="*/ 276 w 276"/>
              <a:gd name="T9" fmla="*/ 270 h 278"/>
              <a:gd name="T10" fmla="*/ 276 w 276"/>
              <a:gd name="T11" fmla="*/ 268 h 278"/>
              <a:gd name="T12" fmla="*/ 210 w 276"/>
              <a:gd name="T13" fmla="*/ 220 h 278"/>
              <a:gd name="T14" fmla="*/ 164 w 276"/>
              <a:gd name="T15" fmla="*/ 225 h 278"/>
              <a:gd name="T16" fmla="*/ 153 w 276"/>
              <a:gd name="T17" fmla="*/ 226 h 278"/>
              <a:gd name="T18" fmla="*/ 151 w 276"/>
              <a:gd name="T19" fmla="*/ 226 h 278"/>
              <a:gd name="T20" fmla="*/ 129 w 276"/>
              <a:gd name="T21" fmla="*/ 226 h 278"/>
              <a:gd name="T22" fmla="*/ 106 w 276"/>
              <a:gd name="T23" fmla="*/ 223 h 278"/>
              <a:gd name="T24" fmla="*/ 105 w 276"/>
              <a:gd name="T25" fmla="*/ 223 h 278"/>
              <a:gd name="T26" fmla="*/ 95 w 276"/>
              <a:gd name="T27" fmla="*/ 220 h 278"/>
              <a:gd name="T28" fmla="*/ 85 w 276"/>
              <a:gd name="T29" fmla="*/ 215 h 278"/>
              <a:gd name="T30" fmla="*/ 69 w 276"/>
              <a:gd name="T31" fmla="*/ 204 h 278"/>
              <a:gd name="T32" fmla="*/ 63 w 276"/>
              <a:gd name="T33" fmla="*/ 196 h 278"/>
              <a:gd name="T34" fmla="*/ 63 w 276"/>
              <a:gd name="T35" fmla="*/ 196 h 278"/>
              <a:gd name="T36" fmla="*/ 59 w 276"/>
              <a:gd name="T37" fmla="*/ 189 h 278"/>
              <a:gd name="T38" fmla="*/ 59 w 276"/>
              <a:gd name="T39" fmla="*/ 192 h 278"/>
              <a:gd name="T40" fmla="*/ 58 w 276"/>
              <a:gd name="T41" fmla="*/ 188 h 278"/>
              <a:gd name="T42" fmla="*/ 58 w 276"/>
              <a:gd name="T43" fmla="*/ 187 h 278"/>
              <a:gd name="T44" fmla="*/ 57 w 276"/>
              <a:gd name="T45" fmla="*/ 182 h 278"/>
              <a:gd name="T46" fmla="*/ 57 w 276"/>
              <a:gd name="T47" fmla="*/ 182 h 278"/>
              <a:gd name="T48" fmla="*/ 57 w 276"/>
              <a:gd name="T49" fmla="*/ 181 h 278"/>
              <a:gd name="T50" fmla="*/ 57 w 276"/>
              <a:gd name="T51" fmla="*/ 179 h 278"/>
              <a:gd name="T52" fmla="*/ 57 w 276"/>
              <a:gd name="T53" fmla="*/ 180 h 278"/>
              <a:gd name="T54" fmla="*/ 58 w 276"/>
              <a:gd name="T55" fmla="*/ 170 h 278"/>
              <a:gd name="T56" fmla="*/ 59 w 276"/>
              <a:gd name="T57" fmla="*/ 166 h 278"/>
              <a:gd name="T58" fmla="*/ 61 w 276"/>
              <a:gd name="T59" fmla="*/ 158 h 278"/>
              <a:gd name="T60" fmla="*/ 69 w 276"/>
              <a:gd name="T61" fmla="*/ 135 h 278"/>
              <a:gd name="T62" fmla="*/ 71 w 276"/>
              <a:gd name="T63" fmla="*/ 129 h 278"/>
              <a:gd name="T64" fmla="*/ 84 w 276"/>
              <a:gd name="T65" fmla="*/ 147 h 278"/>
              <a:gd name="T66" fmla="*/ 120 w 276"/>
              <a:gd name="T67" fmla="*/ 176 h 278"/>
              <a:gd name="T68" fmla="*/ 163 w 276"/>
              <a:gd name="T69" fmla="*/ 150 h 278"/>
              <a:gd name="T70" fmla="*/ 153 w 276"/>
              <a:gd name="T71" fmla="*/ 106 h 278"/>
              <a:gd name="T72" fmla="*/ 137 w 276"/>
              <a:gd name="T73" fmla="*/ 75 h 278"/>
              <a:gd name="T74" fmla="*/ 121 w 276"/>
              <a:gd name="T75" fmla="*/ 45 h 278"/>
              <a:gd name="T76" fmla="*/ 99 w 276"/>
              <a:gd name="T77" fmla="*/ 6 h 278"/>
              <a:gd name="T78" fmla="*/ 92 w 276"/>
              <a:gd name="T79" fmla="*/ 0 h 278"/>
              <a:gd name="T80" fmla="*/ 66 w 276"/>
              <a:gd name="T81" fmla="*/ 81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76" h="278">
                <a:moveTo>
                  <a:pt x="66" y="81"/>
                </a:moveTo>
                <a:cubicBezTo>
                  <a:pt x="31" y="106"/>
                  <a:pt x="16" y="114"/>
                  <a:pt x="8" y="161"/>
                </a:cubicBezTo>
                <a:cubicBezTo>
                  <a:pt x="0" y="204"/>
                  <a:pt x="14" y="232"/>
                  <a:pt x="51" y="255"/>
                </a:cubicBezTo>
                <a:cubicBezTo>
                  <a:pt x="88" y="278"/>
                  <a:pt x="126" y="275"/>
                  <a:pt x="168" y="270"/>
                </a:cubicBezTo>
                <a:cubicBezTo>
                  <a:pt x="193" y="267"/>
                  <a:pt x="248" y="258"/>
                  <a:pt x="276" y="270"/>
                </a:cubicBezTo>
                <a:cubicBezTo>
                  <a:pt x="276" y="270"/>
                  <a:pt x="276" y="269"/>
                  <a:pt x="276" y="268"/>
                </a:cubicBezTo>
                <a:cubicBezTo>
                  <a:pt x="270" y="237"/>
                  <a:pt x="242" y="216"/>
                  <a:pt x="210" y="220"/>
                </a:cubicBezTo>
                <a:cubicBezTo>
                  <a:pt x="195" y="222"/>
                  <a:pt x="180" y="224"/>
                  <a:pt x="164" y="225"/>
                </a:cubicBezTo>
                <a:cubicBezTo>
                  <a:pt x="160" y="226"/>
                  <a:pt x="156" y="226"/>
                  <a:pt x="153" y="226"/>
                </a:cubicBezTo>
                <a:cubicBezTo>
                  <a:pt x="152" y="226"/>
                  <a:pt x="151" y="226"/>
                  <a:pt x="151" y="226"/>
                </a:cubicBezTo>
                <a:cubicBezTo>
                  <a:pt x="144" y="227"/>
                  <a:pt x="135" y="226"/>
                  <a:pt x="129" y="226"/>
                </a:cubicBezTo>
                <a:cubicBezTo>
                  <a:pt x="121" y="225"/>
                  <a:pt x="113" y="224"/>
                  <a:pt x="106" y="223"/>
                </a:cubicBezTo>
                <a:cubicBezTo>
                  <a:pt x="105" y="223"/>
                  <a:pt x="105" y="223"/>
                  <a:pt x="105" y="223"/>
                </a:cubicBezTo>
                <a:cubicBezTo>
                  <a:pt x="102" y="222"/>
                  <a:pt x="98" y="221"/>
                  <a:pt x="95" y="220"/>
                </a:cubicBezTo>
                <a:cubicBezTo>
                  <a:pt x="92" y="218"/>
                  <a:pt x="89" y="217"/>
                  <a:pt x="85" y="215"/>
                </a:cubicBezTo>
                <a:cubicBezTo>
                  <a:pt x="82" y="213"/>
                  <a:pt x="72" y="204"/>
                  <a:pt x="69" y="204"/>
                </a:cubicBezTo>
                <a:cubicBezTo>
                  <a:pt x="67" y="201"/>
                  <a:pt x="65" y="199"/>
                  <a:pt x="63" y="196"/>
                </a:cubicBezTo>
                <a:cubicBezTo>
                  <a:pt x="63" y="196"/>
                  <a:pt x="63" y="196"/>
                  <a:pt x="63" y="196"/>
                </a:cubicBezTo>
                <a:cubicBezTo>
                  <a:pt x="61" y="193"/>
                  <a:pt x="60" y="191"/>
                  <a:pt x="59" y="189"/>
                </a:cubicBezTo>
                <a:cubicBezTo>
                  <a:pt x="59" y="190"/>
                  <a:pt x="59" y="191"/>
                  <a:pt x="59" y="192"/>
                </a:cubicBezTo>
                <a:cubicBezTo>
                  <a:pt x="59" y="192"/>
                  <a:pt x="59" y="190"/>
                  <a:pt x="58" y="188"/>
                </a:cubicBezTo>
                <a:cubicBezTo>
                  <a:pt x="57" y="184"/>
                  <a:pt x="57" y="185"/>
                  <a:pt x="58" y="187"/>
                </a:cubicBezTo>
                <a:cubicBezTo>
                  <a:pt x="58" y="185"/>
                  <a:pt x="57" y="183"/>
                  <a:pt x="57" y="182"/>
                </a:cubicBezTo>
                <a:cubicBezTo>
                  <a:pt x="57" y="185"/>
                  <a:pt x="56" y="189"/>
                  <a:pt x="57" y="182"/>
                </a:cubicBezTo>
                <a:cubicBezTo>
                  <a:pt x="57" y="181"/>
                  <a:pt x="57" y="181"/>
                  <a:pt x="57" y="181"/>
                </a:cubicBezTo>
                <a:cubicBezTo>
                  <a:pt x="57" y="180"/>
                  <a:pt x="57" y="179"/>
                  <a:pt x="57" y="179"/>
                </a:cubicBezTo>
                <a:cubicBezTo>
                  <a:pt x="57" y="180"/>
                  <a:pt x="57" y="180"/>
                  <a:pt x="57" y="180"/>
                </a:cubicBezTo>
                <a:cubicBezTo>
                  <a:pt x="57" y="177"/>
                  <a:pt x="58" y="174"/>
                  <a:pt x="58" y="170"/>
                </a:cubicBezTo>
                <a:cubicBezTo>
                  <a:pt x="59" y="168"/>
                  <a:pt x="59" y="167"/>
                  <a:pt x="59" y="166"/>
                </a:cubicBezTo>
                <a:cubicBezTo>
                  <a:pt x="60" y="163"/>
                  <a:pt x="60" y="161"/>
                  <a:pt x="61" y="158"/>
                </a:cubicBezTo>
                <a:cubicBezTo>
                  <a:pt x="63" y="150"/>
                  <a:pt x="66" y="142"/>
                  <a:pt x="69" y="135"/>
                </a:cubicBezTo>
                <a:cubicBezTo>
                  <a:pt x="69" y="133"/>
                  <a:pt x="70" y="131"/>
                  <a:pt x="71" y="129"/>
                </a:cubicBezTo>
                <a:cubicBezTo>
                  <a:pt x="75" y="135"/>
                  <a:pt x="79" y="141"/>
                  <a:pt x="84" y="147"/>
                </a:cubicBezTo>
                <a:cubicBezTo>
                  <a:pt x="93" y="159"/>
                  <a:pt x="105" y="172"/>
                  <a:pt x="120" y="176"/>
                </a:cubicBezTo>
                <a:cubicBezTo>
                  <a:pt x="140" y="182"/>
                  <a:pt x="160" y="171"/>
                  <a:pt x="163" y="150"/>
                </a:cubicBezTo>
                <a:cubicBezTo>
                  <a:pt x="165" y="134"/>
                  <a:pt x="160" y="119"/>
                  <a:pt x="153" y="106"/>
                </a:cubicBezTo>
                <a:cubicBezTo>
                  <a:pt x="148" y="96"/>
                  <a:pt x="143" y="85"/>
                  <a:pt x="137" y="75"/>
                </a:cubicBezTo>
                <a:cubicBezTo>
                  <a:pt x="132" y="65"/>
                  <a:pt x="126" y="55"/>
                  <a:pt x="121" y="45"/>
                </a:cubicBezTo>
                <a:cubicBezTo>
                  <a:pt x="114" y="32"/>
                  <a:pt x="108" y="18"/>
                  <a:pt x="99" y="6"/>
                </a:cubicBezTo>
                <a:cubicBezTo>
                  <a:pt x="97" y="4"/>
                  <a:pt x="95" y="2"/>
                  <a:pt x="92" y="0"/>
                </a:cubicBezTo>
                <a:cubicBezTo>
                  <a:pt x="99" y="31"/>
                  <a:pt x="97" y="59"/>
                  <a:pt x="66" y="81"/>
                </a:cubicBezTo>
                <a:close/>
              </a:path>
            </a:pathLst>
          </a:custGeom>
          <a:solidFill>
            <a:srgbClr val="00A6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44" name="Freeform 2680"/>
          <p:cNvSpPr>
            <a:spLocks/>
          </p:cNvSpPr>
          <p:nvPr userDrawn="1"/>
        </p:nvSpPr>
        <p:spPr bwMode="auto">
          <a:xfrm>
            <a:off x="7404116" y="4663142"/>
            <a:ext cx="38289" cy="18379"/>
          </a:xfrm>
          <a:custGeom>
            <a:avLst/>
            <a:gdLst>
              <a:gd name="T0" fmla="*/ 6 w 63"/>
              <a:gd name="T1" fmla="*/ 15 h 31"/>
              <a:gd name="T2" fmla="*/ 3 w 63"/>
              <a:gd name="T3" fmla="*/ 18 h 31"/>
              <a:gd name="T4" fmla="*/ 7 w 63"/>
              <a:gd name="T5" fmla="*/ 30 h 31"/>
              <a:gd name="T6" fmla="*/ 11 w 63"/>
              <a:gd name="T7" fmla="*/ 31 h 31"/>
              <a:gd name="T8" fmla="*/ 14 w 63"/>
              <a:gd name="T9" fmla="*/ 31 h 31"/>
              <a:gd name="T10" fmla="*/ 15 w 63"/>
              <a:gd name="T11" fmla="*/ 31 h 31"/>
              <a:gd name="T12" fmla="*/ 19 w 63"/>
              <a:gd name="T13" fmla="*/ 31 h 31"/>
              <a:gd name="T14" fmla="*/ 21 w 63"/>
              <a:gd name="T15" fmla="*/ 30 h 31"/>
              <a:gd name="T16" fmla="*/ 32 w 63"/>
              <a:gd name="T17" fmla="*/ 29 h 31"/>
              <a:gd name="T18" fmla="*/ 43 w 63"/>
              <a:gd name="T19" fmla="*/ 27 h 31"/>
              <a:gd name="T20" fmla="*/ 48 w 63"/>
              <a:gd name="T21" fmla="*/ 26 h 31"/>
              <a:gd name="T22" fmla="*/ 51 w 63"/>
              <a:gd name="T23" fmla="*/ 26 h 31"/>
              <a:gd name="T24" fmla="*/ 56 w 63"/>
              <a:gd name="T25" fmla="*/ 23 h 31"/>
              <a:gd name="T26" fmla="*/ 59 w 63"/>
              <a:gd name="T27" fmla="*/ 21 h 31"/>
              <a:gd name="T28" fmla="*/ 62 w 63"/>
              <a:gd name="T29" fmla="*/ 11 h 31"/>
              <a:gd name="T30" fmla="*/ 55 w 63"/>
              <a:gd name="T31" fmla="*/ 2 h 31"/>
              <a:gd name="T32" fmla="*/ 54 w 63"/>
              <a:gd name="T33" fmla="*/ 2 h 31"/>
              <a:gd name="T34" fmla="*/ 53 w 63"/>
              <a:gd name="T35" fmla="*/ 2 h 31"/>
              <a:gd name="T36" fmla="*/ 38 w 63"/>
              <a:gd name="T37" fmla="*/ 2 h 31"/>
              <a:gd name="T38" fmla="*/ 27 w 63"/>
              <a:gd name="T39" fmla="*/ 4 h 31"/>
              <a:gd name="T40" fmla="*/ 14 w 63"/>
              <a:gd name="T41" fmla="*/ 9 h 31"/>
              <a:gd name="T42" fmla="*/ 8 w 63"/>
              <a:gd name="T43" fmla="*/ 13 h 31"/>
              <a:gd name="T44" fmla="*/ 8 w 63"/>
              <a:gd name="T45" fmla="*/ 13 h 31"/>
              <a:gd name="T46" fmla="*/ 6 w 63"/>
              <a:gd name="T47"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 h="31">
                <a:moveTo>
                  <a:pt x="6" y="15"/>
                </a:moveTo>
                <a:cubicBezTo>
                  <a:pt x="5" y="15"/>
                  <a:pt x="4" y="17"/>
                  <a:pt x="3" y="18"/>
                </a:cubicBezTo>
                <a:cubicBezTo>
                  <a:pt x="0" y="22"/>
                  <a:pt x="2" y="29"/>
                  <a:pt x="7" y="30"/>
                </a:cubicBezTo>
                <a:cubicBezTo>
                  <a:pt x="9" y="30"/>
                  <a:pt x="10" y="31"/>
                  <a:pt x="11" y="31"/>
                </a:cubicBezTo>
                <a:cubicBezTo>
                  <a:pt x="12" y="31"/>
                  <a:pt x="13" y="31"/>
                  <a:pt x="14" y="31"/>
                </a:cubicBezTo>
                <a:cubicBezTo>
                  <a:pt x="14" y="31"/>
                  <a:pt x="15" y="31"/>
                  <a:pt x="15" y="31"/>
                </a:cubicBezTo>
                <a:cubicBezTo>
                  <a:pt x="16" y="31"/>
                  <a:pt x="17" y="31"/>
                  <a:pt x="19" y="31"/>
                </a:cubicBezTo>
                <a:cubicBezTo>
                  <a:pt x="19" y="30"/>
                  <a:pt x="20" y="30"/>
                  <a:pt x="21" y="30"/>
                </a:cubicBezTo>
                <a:cubicBezTo>
                  <a:pt x="25" y="30"/>
                  <a:pt x="28" y="29"/>
                  <a:pt x="32" y="29"/>
                </a:cubicBezTo>
                <a:cubicBezTo>
                  <a:pt x="36" y="28"/>
                  <a:pt x="39" y="27"/>
                  <a:pt x="43" y="27"/>
                </a:cubicBezTo>
                <a:cubicBezTo>
                  <a:pt x="45" y="27"/>
                  <a:pt x="47" y="26"/>
                  <a:pt x="48" y="26"/>
                </a:cubicBezTo>
                <a:cubicBezTo>
                  <a:pt x="49" y="26"/>
                  <a:pt x="50" y="26"/>
                  <a:pt x="51" y="26"/>
                </a:cubicBezTo>
                <a:cubicBezTo>
                  <a:pt x="53" y="25"/>
                  <a:pt x="55" y="24"/>
                  <a:pt x="56" y="23"/>
                </a:cubicBezTo>
                <a:cubicBezTo>
                  <a:pt x="57" y="22"/>
                  <a:pt x="58" y="22"/>
                  <a:pt x="59" y="21"/>
                </a:cubicBezTo>
                <a:cubicBezTo>
                  <a:pt x="62" y="19"/>
                  <a:pt x="63" y="14"/>
                  <a:pt x="62" y="11"/>
                </a:cubicBezTo>
                <a:cubicBezTo>
                  <a:pt x="61" y="7"/>
                  <a:pt x="59" y="4"/>
                  <a:pt x="55" y="2"/>
                </a:cubicBezTo>
                <a:cubicBezTo>
                  <a:pt x="57" y="3"/>
                  <a:pt x="57" y="3"/>
                  <a:pt x="54" y="2"/>
                </a:cubicBezTo>
                <a:cubicBezTo>
                  <a:pt x="53" y="2"/>
                  <a:pt x="53" y="2"/>
                  <a:pt x="53" y="2"/>
                </a:cubicBezTo>
                <a:cubicBezTo>
                  <a:pt x="48" y="0"/>
                  <a:pt x="43" y="1"/>
                  <a:pt x="38" y="2"/>
                </a:cubicBezTo>
                <a:cubicBezTo>
                  <a:pt x="34" y="3"/>
                  <a:pt x="30" y="3"/>
                  <a:pt x="27" y="4"/>
                </a:cubicBezTo>
                <a:cubicBezTo>
                  <a:pt x="22" y="6"/>
                  <a:pt x="18" y="7"/>
                  <a:pt x="14" y="9"/>
                </a:cubicBezTo>
                <a:cubicBezTo>
                  <a:pt x="12" y="10"/>
                  <a:pt x="10" y="11"/>
                  <a:pt x="8" y="13"/>
                </a:cubicBezTo>
                <a:cubicBezTo>
                  <a:pt x="8" y="13"/>
                  <a:pt x="8" y="13"/>
                  <a:pt x="8" y="13"/>
                </a:cubicBezTo>
                <a:cubicBezTo>
                  <a:pt x="7" y="14"/>
                  <a:pt x="6" y="14"/>
                  <a:pt x="6"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45" name="Freeform 2681"/>
          <p:cNvSpPr>
            <a:spLocks/>
          </p:cNvSpPr>
          <p:nvPr userDrawn="1"/>
        </p:nvSpPr>
        <p:spPr bwMode="auto">
          <a:xfrm>
            <a:off x="7459252" y="4655484"/>
            <a:ext cx="27568" cy="15316"/>
          </a:xfrm>
          <a:custGeom>
            <a:avLst/>
            <a:gdLst>
              <a:gd name="T0" fmla="*/ 0 w 46"/>
              <a:gd name="T1" fmla="*/ 14 h 25"/>
              <a:gd name="T2" fmla="*/ 2 w 46"/>
              <a:gd name="T3" fmla="*/ 18 h 25"/>
              <a:gd name="T4" fmla="*/ 7 w 46"/>
              <a:gd name="T5" fmla="*/ 22 h 25"/>
              <a:gd name="T6" fmla="*/ 9 w 46"/>
              <a:gd name="T7" fmla="*/ 23 h 25"/>
              <a:gd name="T8" fmla="*/ 6 w 46"/>
              <a:gd name="T9" fmla="*/ 22 h 25"/>
              <a:gd name="T10" fmla="*/ 23 w 46"/>
              <a:gd name="T11" fmla="*/ 25 h 25"/>
              <a:gd name="T12" fmla="*/ 30 w 46"/>
              <a:gd name="T13" fmla="*/ 25 h 25"/>
              <a:gd name="T14" fmla="*/ 36 w 46"/>
              <a:gd name="T15" fmla="*/ 24 h 25"/>
              <a:gd name="T16" fmla="*/ 41 w 46"/>
              <a:gd name="T17" fmla="*/ 22 h 25"/>
              <a:gd name="T18" fmla="*/ 45 w 46"/>
              <a:gd name="T19" fmla="*/ 18 h 25"/>
              <a:gd name="T20" fmla="*/ 46 w 46"/>
              <a:gd name="T21" fmla="*/ 12 h 25"/>
              <a:gd name="T22" fmla="*/ 44 w 46"/>
              <a:gd name="T23" fmla="*/ 5 h 25"/>
              <a:gd name="T24" fmla="*/ 30 w 46"/>
              <a:gd name="T25" fmla="*/ 0 h 25"/>
              <a:gd name="T26" fmla="*/ 22 w 46"/>
              <a:gd name="T27" fmla="*/ 0 h 25"/>
              <a:gd name="T28" fmla="*/ 17 w 46"/>
              <a:gd name="T29" fmla="*/ 1 h 25"/>
              <a:gd name="T30" fmla="*/ 14 w 46"/>
              <a:gd name="T31" fmla="*/ 1 h 25"/>
              <a:gd name="T32" fmla="*/ 11 w 46"/>
              <a:gd name="T33" fmla="*/ 2 h 25"/>
              <a:gd name="T34" fmla="*/ 5 w 46"/>
              <a:gd name="T35" fmla="*/ 4 h 25"/>
              <a:gd name="T36" fmla="*/ 0 w 46"/>
              <a:gd name="T3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25">
                <a:moveTo>
                  <a:pt x="0" y="14"/>
                </a:moveTo>
                <a:cubicBezTo>
                  <a:pt x="0" y="15"/>
                  <a:pt x="1" y="17"/>
                  <a:pt x="2" y="18"/>
                </a:cubicBezTo>
                <a:cubicBezTo>
                  <a:pt x="3" y="20"/>
                  <a:pt x="5" y="21"/>
                  <a:pt x="7" y="22"/>
                </a:cubicBezTo>
                <a:cubicBezTo>
                  <a:pt x="7" y="22"/>
                  <a:pt x="8" y="23"/>
                  <a:pt x="9" y="23"/>
                </a:cubicBezTo>
                <a:cubicBezTo>
                  <a:pt x="8" y="22"/>
                  <a:pt x="7" y="22"/>
                  <a:pt x="6" y="22"/>
                </a:cubicBezTo>
                <a:cubicBezTo>
                  <a:pt x="11" y="25"/>
                  <a:pt x="18" y="25"/>
                  <a:pt x="23" y="25"/>
                </a:cubicBezTo>
                <a:cubicBezTo>
                  <a:pt x="26" y="25"/>
                  <a:pt x="28" y="25"/>
                  <a:pt x="30" y="25"/>
                </a:cubicBezTo>
                <a:cubicBezTo>
                  <a:pt x="32" y="25"/>
                  <a:pt x="34" y="25"/>
                  <a:pt x="36" y="24"/>
                </a:cubicBezTo>
                <a:cubicBezTo>
                  <a:pt x="37" y="24"/>
                  <a:pt x="39" y="23"/>
                  <a:pt x="41" y="22"/>
                </a:cubicBezTo>
                <a:cubicBezTo>
                  <a:pt x="42" y="21"/>
                  <a:pt x="44" y="20"/>
                  <a:pt x="45" y="18"/>
                </a:cubicBezTo>
                <a:cubicBezTo>
                  <a:pt x="46" y="16"/>
                  <a:pt x="46" y="14"/>
                  <a:pt x="46" y="12"/>
                </a:cubicBezTo>
                <a:cubicBezTo>
                  <a:pt x="46" y="9"/>
                  <a:pt x="45" y="7"/>
                  <a:pt x="44" y="5"/>
                </a:cubicBezTo>
                <a:cubicBezTo>
                  <a:pt x="40" y="1"/>
                  <a:pt x="35" y="0"/>
                  <a:pt x="30" y="0"/>
                </a:cubicBezTo>
                <a:cubicBezTo>
                  <a:pt x="28" y="0"/>
                  <a:pt x="25" y="0"/>
                  <a:pt x="22" y="0"/>
                </a:cubicBezTo>
                <a:cubicBezTo>
                  <a:pt x="20" y="1"/>
                  <a:pt x="19" y="1"/>
                  <a:pt x="17" y="1"/>
                </a:cubicBezTo>
                <a:cubicBezTo>
                  <a:pt x="16" y="1"/>
                  <a:pt x="15" y="1"/>
                  <a:pt x="14" y="1"/>
                </a:cubicBezTo>
                <a:cubicBezTo>
                  <a:pt x="13" y="1"/>
                  <a:pt x="12" y="2"/>
                  <a:pt x="11" y="2"/>
                </a:cubicBezTo>
                <a:cubicBezTo>
                  <a:pt x="9" y="3"/>
                  <a:pt x="7" y="4"/>
                  <a:pt x="5" y="4"/>
                </a:cubicBezTo>
                <a:cubicBezTo>
                  <a:pt x="2" y="6"/>
                  <a:pt x="0" y="10"/>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46" name="Freeform 2701"/>
          <p:cNvSpPr>
            <a:spLocks/>
          </p:cNvSpPr>
          <p:nvPr userDrawn="1"/>
        </p:nvSpPr>
        <p:spPr bwMode="auto">
          <a:xfrm>
            <a:off x="6564826" y="4494672"/>
            <a:ext cx="232796" cy="341537"/>
          </a:xfrm>
          <a:custGeom>
            <a:avLst/>
            <a:gdLst>
              <a:gd name="T0" fmla="*/ 379 w 390"/>
              <a:gd name="T1" fmla="*/ 154 h 574"/>
              <a:gd name="T2" fmla="*/ 323 w 390"/>
              <a:gd name="T3" fmla="*/ 86 h 574"/>
              <a:gd name="T4" fmla="*/ 263 w 390"/>
              <a:gd name="T5" fmla="*/ 32 h 574"/>
              <a:gd name="T6" fmla="*/ 102 w 390"/>
              <a:gd name="T7" fmla="*/ 36 h 574"/>
              <a:gd name="T8" fmla="*/ 15 w 390"/>
              <a:gd name="T9" fmla="*/ 342 h 574"/>
              <a:gd name="T10" fmla="*/ 24 w 390"/>
              <a:gd name="T11" fmla="*/ 446 h 574"/>
              <a:gd name="T12" fmla="*/ 29 w 390"/>
              <a:gd name="T13" fmla="*/ 498 h 574"/>
              <a:gd name="T14" fmla="*/ 52 w 390"/>
              <a:gd name="T15" fmla="*/ 562 h 574"/>
              <a:gd name="T16" fmla="*/ 99 w 390"/>
              <a:gd name="T17" fmla="*/ 557 h 574"/>
              <a:gd name="T18" fmla="*/ 107 w 390"/>
              <a:gd name="T19" fmla="*/ 503 h 574"/>
              <a:gd name="T20" fmla="*/ 103 w 390"/>
              <a:gd name="T21" fmla="*/ 461 h 574"/>
              <a:gd name="T22" fmla="*/ 95 w 390"/>
              <a:gd name="T23" fmla="*/ 376 h 574"/>
              <a:gd name="T24" fmla="*/ 89 w 390"/>
              <a:gd name="T25" fmla="*/ 292 h 574"/>
              <a:gd name="T26" fmla="*/ 88 w 390"/>
              <a:gd name="T27" fmla="*/ 255 h 574"/>
              <a:gd name="T28" fmla="*/ 88 w 390"/>
              <a:gd name="T29" fmla="*/ 239 h 574"/>
              <a:gd name="T30" fmla="*/ 88 w 390"/>
              <a:gd name="T31" fmla="*/ 236 h 574"/>
              <a:gd name="T32" fmla="*/ 88 w 390"/>
              <a:gd name="T33" fmla="*/ 224 h 574"/>
              <a:gd name="T34" fmla="*/ 93 w 390"/>
              <a:gd name="T35" fmla="*/ 188 h 574"/>
              <a:gd name="T36" fmla="*/ 96 w 390"/>
              <a:gd name="T37" fmla="*/ 172 h 574"/>
              <a:gd name="T38" fmla="*/ 97 w 390"/>
              <a:gd name="T39" fmla="*/ 170 h 574"/>
              <a:gd name="T40" fmla="*/ 100 w 390"/>
              <a:gd name="T41" fmla="*/ 159 h 574"/>
              <a:gd name="T42" fmla="*/ 107 w 390"/>
              <a:gd name="T43" fmla="*/ 143 h 574"/>
              <a:gd name="T44" fmla="*/ 111 w 390"/>
              <a:gd name="T45" fmla="*/ 136 h 574"/>
              <a:gd name="T46" fmla="*/ 112 w 390"/>
              <a:gd name="T47" fmla="*/ 135 h 574"/>
              <a:gd name="T48" fmla="*/ 130 w 390"/>
              <a:gd name="T49" fmla="*/ 112 h 574"/>
              <a:gd name="T50" fmla="*/ 139 w 390"/>
              <a:gd name="T51" fmla="*/ 105 h 574"/>
              <a:gd name="T52" fmla="*/ 152 w 390"/>
              <a:gd name="T53" fmla="*/ 96 h 574"/>
              <a:gd name="T54" fmla="*/ 158 w 390"/>
              <a:gd name="T55" fmla="*/ 93 h 574"/>
              <a:gd name="T56" fmla="*/ 172 w 390"/>
              <a:gd name="T57" fmla="*/ 88 h 574"/>
              <a:gd name="T58" fmla="*/ 173 w 390"/>
              <a:gd name="T59" fmla="*/ 88 h 574"/>
              <a:gd name="T60" fmla="*/ 181 w 390"/>
              <a:gd name="T61" fmla="*/ 86 h 574"/>
              <a:gd name="T62" fmla="*/ 189 w 390"/>
              <a:gd name="T63" fmla="*/ 86 h 574"/>
              <a:gd name="T64" fmla="*/ 189 w 390"/>
              <a:gd name="T65" fmla="*/ 86 h 574"/>
              <a:gd name="T66" fmla="*/ 203 w 390"/>
              <a:gd name="T67" fmla="*/ 88 h 574"/>
              <a:gd name="T68" fmla="*/ 204 w 390"/>
              <a:gd name="T69" fmla="*/ 89 h 574"/>
              <a:gd name="T70" fmla="*/ 214 w 390"/>
              <a:gd name="T71" fmla="*/ 93 h 574"/>
              <a:gd name="T72" fmla="*/ 218 w 390"/>
              <a:gd name="T73" fmla="*/ 95 h 574"/>
              <a:gd name="T74" fmla="*/ 224 w 390"/>
              <a:gd name="T75" fmla="*/ 99 h 574"/>
              <a:gd name="T76" fmla="*/ 239 w 390"/>
              <a:gd name="T77" fmla="*/ 110 h 574"/>
              <a:gd name="T78" fmla="*/ 251 w 390"/>
              <a:gd name="T79" fmla="*/ 122 h 574"/>
              <a:gd name="T80" fmla="*/ 254 w 390"/>
              <a:gd name="T81" fmla="*/ 125 h 574"/>
              <a:gd name="T82" fmla="*/ 261 w 390"/>
              <a:gd name="T83" fmla="*/ 132 h 574"/>
              <a:gd name="T84" fmla="*/ 325 w 390"/>
              <a:gd name="T85" fmla="*/ 206 h 574"/>
              <a:gd name="T86" fmla="*/ 375 w 390"/>
              <a:gd name="T87" fmla="*/ 204 h 574"/>
              <a:gd name="T88" fmla="*/ 379 w 390"/>
              <a:gd name="T89" fmla="*/ 15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90" h="574">
                <a:moveTo>
                  <a:pt x="379" y="154"/>
                </a:moveTo>
                <a:cubicBezTo>
                  <a:pt x="363" y="130"/>
                  <a:pt x="342" y="108"/>
                  <a:pt x="323" y="86"/>
                </a:cubicBezTo>
                <a:cubicBezTo>
                  <a:pt x="305" y="66"/>
                  <a:pt x="286" y="46"/>
                  <a:pt x="263" y="32"/>
                </a:cubicBezTo>
                <a:cubicBezTo>
                  <a:pt x="212" y="0"/>
                  <a:pt x="153" y="3"/>
                  <a:pt x="102" y="36"/>
                </a:cubicBezTo>
                <a:cubicBezTo>
                  <a:pt x="0" y="102"/>
                  <a:pt x="7" y="235"/>
                  <a:pt x="15" y="342"/>
                </a:cubicBezTo>
                <a:cubicBezTo>
                  <a:pt x="17" y="376"/>
                  <a:pt x="20" y="411"/>
                  <a:pt x="24" y="446"/>
                </a:cubicBezTo>
                <a:cubicBezTo>
                  <a:pt x="25" y="463"/>
                  <a:pt x="27" y="481"/>
                  <a:pt x="29" y="498"/>
                </a:cubicBezTo>
                <a:cubicBezTo>
                  <a:pt x="32" y="521"/>
                  <a:pt x="32" y="546"/>
                  <a:pt x="52" y="562"/>
                </a:cubicBezTo>
                <a:cubicBezTo>
                  <a:pt x="65" y="574"/>
                  <a:pt x="88" y="571"/>
                  <a:pt x="99" y="557"/>
                </a:cubicBezTo>
                <a:cubicBezTo>
                  <a:pt x="111" y="540"/>
                  <a:pt x="109" y="523"/>
                  <a:pt x="107" y="503"/>
                </a:cubicBezTo>
                <a:cubicBezTo>
                  <a:pt x="106" y="489"/>
                  <a:pt x="105" y="475"/>
                  <a:pt x="103" y="461"/>
                </a:cubicBezTo>
                <a:cubicBezTo>
                  <a:pt x="100" y="432"/>
                  <a:pt x="98" y="404"/>
                  <a:pt x="95" y="376"/>
                </a:cubicBezTo>
                <a:cubicBezTo>
                  <a:pt x="93" y="348"/>
                  <a:pt x="91" y="320"/>
                  <a:pt x="89" y="292"/>
                </a:cubicBezTo>
                <a:cubicBezTo>
                  <a:pt x="89" y="279"/>
                  <a:pt x="88" y="267"/>
                  <a:pt x="88" y="255"/>
                </a:cubicBezTo>
                <a:cubicBezTo>
                  <a:pt x="88" y="249"/>
                  <a:pt x="88" y="244"/>
                  <a:pt x="88" y="239"/>
                </a:cubicBezTo>
                <a:cubicBezTo>
                  <a:pt x="88" y="238"/>
                  <a:pt x="88" y="237"/>
                  <a:pt x="88" y="236"/>
                </a:cubicBezTo>
                <a:cubicBezTo>
                  <a:pt x="88" y="232"/>
                  <a:pt x="88" y="228"/>
                  <a:pt x="88" y="224"/>
                </a:cubicBezTo>
                <a:cubicBezTo>
                  <a:pt x="89" y="212"/>
                  <a:pt x="90" y="200"/>
                  <a:pt x="93" y="188"/>
                </a:cubicBezTo>
                <a:cubicBezTo>
                  <a:pt x="94" y="183"/>
                  <a:pt x="95" y="177"/>
                  <a:pt x="96" y="172"/>
                </a:cubicBezTo>
                <a:cubicBezTo>
                  <a:pt x="96" y="171"/>
                  <a:pt x="96" y="171"/>
                  <a:pt x="97" y="170"/>
                </a:cubicBezTo>
                <a:cubicBezTo>
                  <a:pt x="98" y="166"/>
                  <a:pt x="99" y="163"/>
                  <a:pt x="100" y="159"/>
                </a:cubicBezTo>
                <a:cubicBezTo>
                  <a:pt x="103" y="153"/>
                  <a:pt x="105" y="148"/>
                  <a:pt x="107" y="143"/>
                </a:cubicBezTo>
                <a:cubicBezTo>
                  <a:pt x="109" y="141"/>
                  <a:pt x="110" y="138"/>
                  <a:pt x="111" y="136"/>
                </a:cubicBezTo>
                <a:cubicBezTo>
                  <a:pt x="111" y="136"/>
                  <a:pt x="112" y="135"/>
                  <a:pt x="112" y="135"/>
                </a:cubicBezTo>
                <a:cubicBezTo>
                  <a:pt x="117" y="127"/>
                  <a:pt x="123" y="119"/>
                  <a:pt x="130" y="112"/>
                </a:cubicBezTo>
                <a:cubicBezTo>
                  <a:pt x="131" y="111"/>
                  <a:pt x="138" y="106"/>
                  <a:pt x="139" y="105"/>
                </a:cubicBezTo>
                <a:cubicBezTo>
                  <a:pt x="143" y="102"/>
                  <a:pt x="147" y="99"/>
                  <a:pt x="152" y="96"/>
                </a:cubicBezTo>
                <a:cubicBezTo>
                  <a:pt x="145" y="100"/>
                  <a:pt x="155" y="94"/>
                  <a:pt x="158" y="93"/>
                </a:cubicBezTo>
                <a:cubicBezTo>
                  <a:pt x="163" y="91"/>
                  <a:pt x="167" y="89"/>
                  <a:pt x="172" y="88"/>
                </a:cubicBezTo>
                <a:cubicBezTo>
                  <a:pt x="173" y="88"/>
                  <a:pt x="173" y="88"/>
                  <a:pt x="173" y="88"/>
                </a:cubicBezTo>
                <a:cubicBezTo>
                  <a:pt x="176" y="87"/>
                  <a:pt x="179" y="87"/>
                  <a:pt x="181" y="86"/>
                </a:cubicBezTo>
                <a:cubicBezTo>
                  <a:pt x="184" y="86"/>
                  <a:pt x="186" y="86"/>
                  <a:pt x="189" y="86"/>
                </a:cubicBezTo>
                <a:cubicBezTo>
                  <a:pt x="189" y="86"/>
                  <a:pt x="189" y="86"/>
                  <a:pt x="189" y="86"/>
                </a:cubicBezTo>
                <a:cubicBezTo>
                  <a:pt x="194" y="87"/>
                  <a:pt x="198" y="87"/>
                  <a:pt x="203" y="88"/>
                </a:cubicBezTo>
                <a:cubicBezTo>
                  <a:pt x="203" y="88"/>
                  <a:pt x="203" y="88"/>
                  <a:pt x="204" y="89"/>
                </a:cubicBezTo>
                <a:cubicBezTo>
                  <a:pt x="207" y="90"/>
                  <a:pt x="210" y="91"/>
                  <a:pt x="214" y="93"/>
                </a:cubicBezTo>
                <a:cubicBezTo>
                  <a:pt x="215" y="93"/>
                  <a:pt x="217" y="94"/>
                  <a:pt x="218" y="95"/>
                </a:cubicBezTo>
                <a:cubicBezTo>
                  <a:pt x="217" y="95"/>
                  <a:pt x="223" y="98"/>
                  <a:pt x="224" y="99"/>
                </a:cubicBezTo>
                <a:cubicBezTo>
                  <a:pt x="229" y="102"/>
                  <a:pt x="234" y="106"/>
                  <a:pt x="239" y="110"/>
                </a:cubicBezTo>
                <a:cubicBezTo>
                  <a:pt x="243" y="114"/>
                  <a:pt x="247" y="118"/>
                  <a:pt x="251" y="122"/>
                </a:cubicBezTo>
                <a:cubicBezTo>
                  <a:pt x="252" y="123"/>
                  <a:pt x="254" y="125"/>
                  <a:pt x="254" y="125"/>
                </a:cubicBezTo>
                <a:cubicBezTo>
                  <a:pt x="256" y="128"/>
                  <a:pt x="258" y="130"/>
                  <a:pt x="261" y="132"/>
                </a:cubicBezTo>
                <a:cubicBezTo>
                  <a:pt x="282" y="157"/>
                  <a:pt x="301" y="184"/>
                  <a:pt x="325" y="206"/>
                </a:cubicBezTo>
                <a:cubicBezTo>
                  <a:pt x="339" y="219"/>
                  <a:pt x="362" y="216"/>
                  <a:pt x="375" y="204"/>
                </a:cubicBezTo>
                <a:cubicBezTo>
                  <a:pt x="389" y="190"/>
                  <a:pt x="390" y="170"/>
                  <a:pt x="379" y="154"/>
                </a:cubicBezTo>
                <a:close/>
              </a:path>
            </a:pathLst>
          </a:custGeom>
          <a:solidFill>
            <a:srgbClr val="16A8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47" name="Freeform 2702"/>
          <p:cNvSpPr>
            <a:spLocks/>
          </p:cNvSpPr>
          <p:nvPr userDrawn="1"/>
        </p:nvSpPr>
        <p:spPr bwMode="auto">
          <a:xfrm>
            <a:off x="6664376" y="4519176"/>
            <a:ext cx="289464" cy="258833"/>
          </a:xfrm>
          <a:custGeom>
            <a:avLst/>
            <a:gdLst>
              <a:gd name="T0" fmla="*/ 481 w 484"/>
              <a:gd name="T1" fmla="*/ 106 h 435"/>
              <a:gd name="T2" fmla="*/ 357 w 484"/>
              <a:gd name="T3" fmla="*/ 25 h 435"/>
              <a:gd name="T4" fmla="*/ 298 w 484"/>
              <a:gd name="T5" fmla="*/ 4 h 435"/>
              <a:gd name="T6" fmla="*/ 270 w 484"/>
              <a:gd name="T7" fmla="*/ 19 h 435"/>
              <a:gd name="T8" fmla="*/ 242 w 484"/>
              <a:gd name="T9" fmla="*/ 38 h 435"/>
              <a:gd name="T10" fmla="*/ 223 w 484"/>
              <a:gd name="T11" fmla="*/ 49 h 435"/>
              <a:gd name="T12" fmla="*/ 196 w 484"/>
              <a:gd name="T13" fmla="*/ 69 h 435"/>
              <a:gd name="T14" fmla="*/ 108 w 484"/>
              <a:gd name="T15" fmla="*/ 129 h 435"/>
              <a:gd name="T16" fmla="*/ 44 w 484"/>
              <a:gd name="T17" fmla="*/ 173 h 435"/>
              <a:gd name="T18" fmla="*/ 2 w 484"/>
              <a:gd name="T19" fmla="*/ 219 h 435"/>
              <a:gd name="T20" fmla="*/ 6 w 484"/>
              <a:gd name="T21" fmla="*/ 254 h 435"/>
              <a:gd name="T22" fmla="*/ 16 w 484"/>
              <a:gd name="T23" fmla="*/ 295 h 435"/>
              <a:gd name="T24" fmla="*/ 31 w 484"/>
              <a:gd name="T25" fmla="*/ 349 h 435"/>
              <a:gd name="T26" fmla="*/ 33 w 484"/>
              <a:gd name="T27" fmla="*/ 364 h 435"/>
              <a:gd name="T28" fmla="*/ 34 w 484"/>
              <a:gd name="T29" fmla="*/ 374 h 435"/>
              <a:gd name="T30" fmla="*/ 46 w 484"/>
              <a:gd name="T31" fmla="*/ 409 h 435"/>
              <a:gd name="T32" fmla="*/ 48 w 484"/>
              <a:gd name="T33" fmla="*/ 420 h 435"/>
              <a:gd name="T34" fmla="*/ 48 w 484"/>
              <a:gd name="T35" fmla="*/ 421 h 435"/>
              <a:gd name="T36" fmla="*/ 51 w 484"/>
              <a:gd name="T37" fmla="*/ 428 h 435"/>
              <a:gd name="T38" fmla="*/ 66 w 484"/>
              <a:gd name="T39" fmla="*/ 431 h 435"/>
              <a:gd name="T40" fmla="*/ 302 w 484"/>
              <a:gd name="T41" fmla="*/ 258 h 435"/>
              <a:gd name="T42" fmla="*/ 360 w 484"/>
              <a:gd name="T43" fmla="*/ 216 h 435"/>
              <a:gd name="T44" fmla="*/ 484 w 484"/>
              <a:gd name="T45" fmla="*/ 116 h 435"/>
              <a:gd name="T46" fmla="*/ 481 w 484"/>
              <a:gd name="T47" fmla="*/ 106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4" h="435">
                <a:moveTo>
                  <a:pt x="481" y="106"/>
                </a:moveTo>
                <a:cubicBezTo>
                  <a:pt x="463" y="77"/>
                  <a:pt x="378" y="37"/>
                  <a:pt x="357" y="25"/>
                </a:cubicBezTo>
                <a:cubicBezTo>
                  <a:pt x="340" y="16"/>
                  <a:pt x="318" y="0"/>
                  <a:pt x="298" y="4"/>
                </a:cubicBezTo>
                <a:cubicBezTo>
                  <a:pt x="287" y="6"/>
                  <a:pt x="278" y="13"/>
                  <a:pt x="270" y="19"/>
                </a:cubicBezTo>
                <a:cubicBezTo>
                  <a:pt x="260" y="25"/>
                  <a:pt x="251" y="32"/>
                  <a:pt x="242" y="38"/>
                </a:cubicBezTo>
                <a:cubicBezTo>
                  <a:pt x="235" y="41"/>
                  <a:pt x="229" y="45"/>
                  <a:pt x="223" y="49"/>
                </a:cubicBezTo>
                <a:cubicBezTo>
                  <a:pt x="213" y="55"/>
                  <a:pt x="205" y="62"/>
                  <a:pt x="196" y="69"/>
                </a:cubicBezTo>
                <a:lnTo>
                  <a:pt x="108" y="129"/>
                </a:lnTo>
                <a:lnTo>
                  <a:pt x="44" y="173"/>
                </a:lnTo>
                <a:cubicBezTo>
                  <a:pt x="27" y="184"/>
                  <a:pt x="6" y="197"/>
                  <a:pt x="2" y="219"/>
                </a:cubicBezTo>
                <a:cubicBezTo>
                  <a:pt x="0" y="231"/>
                  <a:pt x="4" y="243"/>
                  <a:pt x="6" y="254"/>
                </a:cubicBezTo>
                <a:cubicBezTo>
                  <a:pt x="9" y="268"/>
                  <a:pt x="13" y="281"/>
                  <a:pt x="16" y="295"/>
                </a:cubicBezTo>
                <a:cubicBezTo>
                  <a:pt x="21" y="313"/>
                  <a:pt x="26" y="331"/>
                  <a:pt x="31" y="349"/>
                </a:cubicBezTo>
                <a:cubicBezTo>
                  <a:pt x="31" y="354"/>
                  <a:pt x="32" y="359"/>
                  <a:pt x="33" y="364"/>
                </a:cubicBezTo>
                <a:cubicBezTo>
                  <a:pt x="33" y="368"/>
                  <a:pt x="34" y="371"/>
                  <a:pt x="34" y="374"/>
                </a:cubicBezTo>
                <a:cubicBezTo>
                  <a:pt x="37" y="386"/>
                  <a:pt x="40" y="399"/>
                  <a:pt x="46" y="409"/>
                </a:cubicBezTo>
                <a:cubicBezTo>
                  <a:pt x="46" y="413"/>
                  <a:pt x="46" y="416"/>
                  <a:pt x="48" y="420"/>
                </a:cubicBezTo>
                <a:cubicBezTo>
                  <a:pt x="48" y="421"/>
                  <a:pt x="48" y="421"/>
                  <a:pt x="48" y="421"/>
                </a:cubicBezTo>
                <a:cubicBezTo>
                  <a:pt x="48" y="424"/>
                  <a:pt x="49" y="426"/>
                  <a:pt x="51" y="428"/>
                </a:cubicBezTo>
                <a:cubicBezTo>
                  <a:pt x="54" y="433"/>
                  <a:pt x="60" y="435"/>
                  <a:pt x="66" y="431"/>
                </a:cubicBezTo>
                <a:cubicBezTo>
                  <a:pt x="145" y="373"/>
                  <a:pt x="224" y="316"/>
                  <a:pt x="302" y="258"/>
                </a:cubicBezTo>
                <a:cubicBezTo>
                  <a:pt x="322" y="244"/>
                  <a:pt x="341" y="230"/>
                  <a:pt x="360" y="216"/>
                </a:cubicBezTo>
                <a:cubicBezTo>
                  <a:pt x="383" y="200"/>
                  <a:pt x="484" y="146"/>
                  <a:pt x="484" y="116"/>
                </a:cubicBezTo>
                <a:cubicBezTo>
                  <a:pt x="484" y="113"/>
                  <a:pt x="483" y="109"/>
                  <a:pt x="481" y="106"/>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48" name="Freeform 2703"/>
          <p:cNvSpPr>
            <a:spLocks/>
          </p:cNvSpPr>
          <p:nvPr userDrawn="1"/>
        </p:nvSpPr>
        <p:spPr bwMode="auto">
          <a:xfrm>
            <a:off x="6695007" y="4580439"/>
            <a:ext cx="271085" cy="199102"/>
          </a:xfrm>
          <a:custGeom>
            <a:avLst/>
            <a:gdLst>
              <a:gd name="T0" fmla="*/ 451 w 455"/>
              <a:gd name="T1" fmla="*/ 14 h 336"/>
              <a:gd name="T2" fmla="*/ 423 w 455"/>
              <a:gd name="T3" fmla="*/ 9 h 336"/>
              <a:gd name="T4" fmla="*/ 378 w 455"/>
              <a:gd name="T5" fmla="*/ 42 h 336"/>
              <a:gd name="T6" fmla="*/ 193 w 455"/>
              <a:gd name="T7" fmla="*/ 176 h 336"/>
              <a:gd name="T8" fmla="*/ 93 w 455"/>
              <a:gd name="T9" fmla="*/ 248 h 336"/>
              <a:gd name="T10" fmla="*/ 43 w 455"/>
              <a:gd name="T11" fmla="*/ 285 h 336"/>
              <a:gd name="T12" fmla="*/ 1 w 455"/>
              <a:gd name="T13" fmla="*/ 327 h 336"/>
              <a:gd name="T14" fmla="*/ 8 w 455"/>
              <a:gd name="T15" fmla="*/ 336 h 336"/>
              <a:gd name="T16" fmla="*/ 54 w 455"/>
              <a:gd name="T17" fmla="*/ 314 h 336"/>
              <a:gd name="T18" fmla="*/ 101 w 455"/>
              <a:gd name="T19" fmla="*/ 281 h 336"/>
              <a:gd name="T20" fmla="*/ 194 w 455"/>
              <a:gd name="T21" fmla="*/ 214 h 336"/>
              <a:gd name="T22" fmla="*/ 375 w 455"/>
              <a:gd name="T23" fmla="*/ 83 h 336"/>
              <a:gd name="T24" fmla="*/ 418 w 455"/>
              <a:gd name="T25" fmla="*/ 52 h 336"/>
              <a:gd name="T26" fmla="*/ 451 w 455"/>
              <a:gd name="T27" fmla="*/ 14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5" h="336">
                <a:moveTo>
                  <a:pt x="451" y="14"/>
                </a:moveTo>
                <a:cubicBezTo>
                  <a:pt x="448" y="0"/>
                  <a:pt x="432" y="4"/>
                  <a:pt x="423" y="9"/>
                </a:cubicBezTo>
                <a:cubicBezTo>
                  <a:pt x="407" y="19"/>
                  <a:pt x="393" y="31"/>
                  <a:pt x="378" y="42"/>
                </a:cubicBezTo>
                <a:cubicBezTo>
                  <a:pt x="317" y="86"/>
                  <a:pt x="255" y="131"/>
                  <a:pt x="193" y="176"/>
                </a:cubicBezTo>
                <a:cubicBezTo>
                  <a:pt x="160" y="200"/>
                  <a:pt x="126" y="224"/>
                  <a:pt x="93" y="248"/>
                </a:cubicBezTo>
                <a:cubicBezTo>
                  <a:pt x="76" y="261"/>
                  <a:pt x="60" y="273"/>
                  <a:pt x="43" y="285"/>
                </a:cubicBezTo>
                <a:cubicBezTo>
                  <a:pt x="27" y="297"/>
                  <a:pt x="8" y="308"/>
                  <a:pt x="1" y="327"/>
                </a:cubicBezTo>
                <a:cubicBezTo>
                  <a:pt x="0" y="331"/>
                  <a:pt x="4" y="336"/>
                  <a:pt x="8" y="336"/>
                </a:cubicBezTo>
                <a:cubicBezTo>
                  <a:pt x="26" y="336"/>
                  <a:pt x="40" y="324"/>
                  <a:pt x="54" y="314"/>
                </a:cubicBezTo>
                <a:cubicBezTo>
                  <a:pt x="70" y="303"/>
                  <a:pt x="85" y="292"/>
                  <a:pt x="101" y="281"/>
                </a:cubicBezTo>
                <a:cubicBezTo>
                  <a:pt x="132" y="258"/>
                  <a:pt x="163" y="236"/>
                  <a:pt x="194" y="214"/>
                </a:cubicBezTo>
                <a:cubicBezTo>
                  <a:pt x="254" y="170"/>
                  <a:pt x="315" y="126"/>
                  <a:pt x="375" y="83"/>
                </a:cubicBezTo>
                <a:cubicBezTo>
                  <a:pt x="389" y="73"/>
                  <a:pt x="403" y="62"/>
                  <a:pt x="418" y="52"/>
                </a:cubicBezTo>
                <a:cubicBezTo>
                  <a:pt x="429" y="44"/>
                  <a:pt x="455" y="32"/>
                  <a:pt x="451" y="14"/>
                </a:cubicBezTo>
                <a:close/>
              </a:path>
            </a:pathLst>
          </a:custGeom>
          <a:solidFill>
            <a:srgbClr val="1C4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49" name="Freeform 2704"/>
          <p:cNvSpPr>
            <a:spLocks/>
          </p:cNvSpPr>
          <p:nvPr userDrawn="1"/>
        </p:nvSpPr>
        <p:spPr bwMode="auto">
          <a:xfrm>
            <a:off x="6832847" y="4534493"/>
            <a:ext cx="53605" cy="41352"/>
          </a:xfrm>
          <a:custGeom>
            <a:avLst/>
            <a:gdLst>
              <a:gd name="T0" fmla="*/ 90 w 91"/>
              <a:gd name="T1" fmla="*/ 46 h 71"/>
              <a:gd name="T2" fmla="*/ 71 w 91"/>
              <a:gd name="T3" fmla="*/ 26 h 71"/>
              <a:gd name="T4" fmla="*/ 56 w 91"/>
              <a:gd name="T5" fmla="*/ 17 h 71"/>
              <a:gd name="T6" fmla="*/ 22 w 91"/>
              <a:gd name="T7" fmla="*/ 1 h 71"/>
              <a:gd name="T8" fmla="*/ 7 w 91"/>
              <a:gd name="T9" fmla="*/ 5 h 71"/>
              <a:gd name="T10" fmla="*/ 2 w 91"/>
              <a:gd name="T11" fmla="*/ 20 h 71"/>
              <a:gd name="T12" fmla="*/ 5 w 91"/>
              <a:gd name="T13" fmla="*/ 27 h 71"/>
              <a:gd name="T14" fmla="*/ 10 w 91"/>
              <a:gd name="T15" fmla="*/ 34 h 71"/>
              <a:gd name="T16" fmla="*/ 15 w 91"/>
              <a:gd name="T17" fmla="*/ 40 h 71"/>
              <a:gd name="T18" fmla="*/ 33 w 91"/>
              <a:gd name="T19" fmla="*/ 54 h 71"/>
              <a:gd name="T20" fmla="*/ 48 w 91"/>
              <a:gd name="T21" fmla="*/ 63 h 71"/>
              <a:gd name="T22" fmla="*/ 60 w 91"/>
              <a:gd name="T23" fmla="*/ 68 h 71"/>
              <a:gd name="T24" fmla="*/ 77 w 91"/>
              <a:gd name="T25" fmla="*/ 68 h 71"/>
              <a:gd name="T26" fmla="*/ 88 w 91"/>
              <a:gd name="T27" fmla="*/ 60 h 71"/>
              <a:gd name="T28" fmla="*/ 90 w 91"/>
              <a:gd name="T29" fmla="*/ 4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1" h="71">
                <a:moveTo>
                  <a:pt x="90" y="46"/>
                </a:moveTo>
                <a:cubicBezTo>
                  <a:pt x="87" y="38"/>
                  <a:pt x="79" y="30"/>
                  <a:pt x="71" y="26"/>
                </a:cubicBezTo>
                <a:cubicBezTo>
                  <a:pt x="66" y="23"/>
                  <a:pt x="61" y="20"/>
                  <a:pt x="56" y="17"/>
                </a:cubicBezTo>
                <a:cubicBezTo>
                  <a:pt x="45" y="11"/>
                  <a:pt x="34" y="4"/>
                  <a:pt x="22" y="1"/>
                </a:cubicBezTo>
                <a:cubicBezTo>
                  <a:pt x="16" y="0"/>
                  <a:pt x="11" y="1"/>
                  <a:pt x="7" y="5"/>
                </a:cubicBezTo>
                <a:cubicBezTo>
                  <a:pt x="3" y="9"/>
                  <a:pt x="0" y="15"/>
                  <a:pt x="2" y="20"/>
                </a:cubicBezTo>
                <a:cubicBezTo>
                  <a:pt x="3" y="23"/>
                  <a:pt x="4" y="25"/>
                  <a:pt x="5" y="27"/>
                </a:cubicBezTo>
                <a:cubicBezTo>
                  <a:pt x="6" y="30"/>
                  <a:pt x="8" y="32"/>
                  <a:pt x="10" y="34"/>
                </a:cubicBezTo>
                <a:cubicBezTo>
                  <a:pt x="12" y="36"/>
                  <a:pt x="13" y="38"/>
                  <a:pt x="15" y="40"/>
                </a:cubicBezTo>
                <a:cubicBezTo>
                  <a:pt x="21" y="45"/>
                  <a:pt x="27" y="50"/>
                  <a:pt x="33" y="54"/>
                </a:cubicBezTo>
                <a:cubicBezTo>
                  <a:pt x="38" y="57"/>
                  <a:pt x="43" y="60"/>
                  <a:pt x="48" y="63"/>
                </a:cubicBezTo>
                <a:cubicBezTo>
                  <a:pt x="52" y="65"/>
                  <a:pt x="56" y="67"/>
                  <a:pt x="60" y="68"/>
                </a:cubicBezTo>
                <a:cubicBezTo>
                  <a:pt x="65" y="69"/>
                  <a:pt x="72" y="71"/>
                  <a:pt x="77" y="68"/>
                </a:cubicBezTo>
                <a:cubicBezTo>
                  <a:pt x="81" y="67"/>
                  <a:pt x="86" y="64"/>
                  <a:pt x="88" y="60"/>
                </a:cubicBezTo>
                <a:cubicBezTo>
                  <a:pt x="90" y="56"/>
                  <a:pt x="91" y="51"/>
                  <a:pt x="90" y="46"/>
                </a:cubicBezTo>
                <a:close/>
              </a:path>
            </a:pathLst>
          </a:custGeom>
          <a:solidFill>
            <a:srgbClr val="90D2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50" name="Freeform 2705"/>
          <p:cNvSpPr>
            <a:spLocks/>
          </p:cNvSpPr>
          <p:nvPr userDrawn="1"/>
        </p:nvSpPr>
        <p:spPr bwMode="auto">
          <a:xfrm>
            <a:off x="6895641" y="4571250"/>
            <a:ext cx="21442" cy="21442"/>
          </a:xfrm>
          <a:custGeom>
            <a:avLst/>
            <a:gdLst>
              <a:gd name="T0" fmla="*/ 37 w 38"/>
              <a:gd name="T1" fmla="*/ 17 h 36"/>
              <a:gd name="T2" fmla="*/ 36 w 38"/>
              <a:gd name="T3" fmla="*/ 14 h 36"/>
              <a:gd name="T4" fmla="*/ 36 w 38"/>
              <a:gd name="T5" fmla="*/ 13 h 36"/>
              <a:gd name="T6" fmla="*/ 34 w 38"/>
              <a:gd name="T7" fmla="*/ 12 h 36"/>
              <a:gd name="T8" fmla="*/ 32 w 38"/>
              <a:gd name="T9" fmla="*/ 9 h 36"/>
              <a:gd name="T10" fmla="*/ 29 w 38"/>
              <a:gd name="T11" fmla="*/ 6 h 36"/>
              <a:gd name="T12" fmla="*/ 29 w 38"/>
              <a:gd name="T13" fmla="*/ 6 h 36"/>
              <a:gd name="T14" fmla="*/ 28 w 38"/>
              <a:gd name="T15" fmla="*/ 6 h 36"/>
              <a:gd name="T16" fmla="*/ 23 w 38"/>
              <a:gd name="T17" fmla="*/ 3 h 36"/>
              <a:gd name="T18" fmla="*/ 22 w 38"/>
              <a:gd name="T19" fmla="*/ 3 h 36"/>
              <a:gd name="T20" fmla="*/ 22 w 38"/>
              <a:gd name="T21" fmla="*/ 3 h 36"/>
              <a:gd name="T22" fmla="*/ 18 w 38"/>
              <a:gd name="T23" fmla="*/ 1 h 36"/>
              <a:gd name="T24" fmla="*/ 11 w 38"/>
              <a:gd name="T25" fmla="*/ 1 h 36"/>
              <a:gd name="T26" fmla="*/ 6 w 38"/>
              <a:gd name="T27" fmla="*/ 3 h 36"/>
              <a:gd name="T28" fmla="*/ 2 w 38"/>
              <a:gd name="T29" fmla="*/ 7 h 36"/>
              <a:gd name="T30" fmla="*/ 0 w 38"/>
              <a:gd name="T31" fmla="*/ 15 h 36"/>
              <a:gd name="T32" fmla="*/ 1 w 38"/>
              <a:gd name="T33" fmla="*/ 21 h 36"/>
              <a:gd name="T34" fmla="*/ 3 w 38"/>
              <a:gd name="T35" fmla="*/ 25 h 36"/>
              <a:gd name="T36" fmla="*/ 4 w 38"/>
              <a:gd name="T37" fmla="*/ 26 h 36"/>
              <a:gd name="T38" fmla="*/ 7 w 38"/>
              <a:gd name="T39" fmla="*/ 30 h 36"/>
              <a:gd name="T40" fmla="*/ 14 w 38"/>
              <a:gd name="T41" fmla="*/ 35 h 36"/>
              <a:gd name="T42" fmla="*/ 15 w 38"/>
              <a:gd name="T43" fmla="*/ 35 h 36"/>
              <a:gd name="T44" fmla="*/ 16 w 38"/>
              <a:gd name="T45" fmla="*/ 35 h 36"/>
              <a:gd name="T46" fmla="*/ 25 w 38"/>
              <a:gd name="T47" fmla="*/ 35 h 36"/>
              <a:gd name="T48" fmla="*/ 30 w 38"/>
              <a:gd name="T49" fmla="*/ 33 h 36"/>
              <a:gd name="T50" fmla="*/ 30 w 38"/>
              <a:gd name="T51" fmla="*/ 33 h 36"/>
              <a:gd name="T52" fmla="*/ 33 w 38"/>
              <a:gd name="T53" fmla="*/ 31 h 36"/>
              <a:gd name="T54" fmla="*/ 36 w 38"/>
              <a:gd name="T55" fmla="*/ 28 h 36"/>
              <a:gd name="T56" fmla="*/ 36 w 38"/>
              <a:gd name="T57" fmla="*/ 27 h 36"/>
              <a:gd name="T58" fmla="*/ 37 w 38"/>
              <a:gd name="T59" fmla="*/ 24 h 36"/>
              <a:gd name="T60" fmla="*/ 38 w 38"/>
              <a:gd name="T61" fmla="*/ 21 h 36"/>
              <a:gd name="T62" fmla="*/ 37 w 38"/>
              <a:gd name="T63" fmla="*/ 1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36">
                <a:moveTo>
                  <a:pt x="37" y="17"/>
                </a:moveTo>
                <a:cubicBezTo>
                  <a:pt x="37" y="16"/>
                  <a:pt x="36" y="15"/>
                  <a:pt x="36" y="14"/>
                </a:cubicBezTo>
                <a:cubicBezTo>
                  <a:pt x="36" y="14"/>
                  <a:pt x="36" y="13"/>
                  <a:pt x="36" y="13"/>
                </a:cubicBezTo>
                <a:cubicBezTo>
                  <a:pt x="35" y="13"/>
                  <a:pt x="35" y="12"/>
                  <a:pt x="34" y="12"/>
                </a:cubicBezTo>
                <a:cubicBezTo>
                  <a:pt x="34" y="11"/>
                  <a:pt x="33" y="10"/>
                  <a:pt x="32" y="9"/>
                </a:cubicBezTo>
                <a:cubicBezTo>
                  <a:pt x="31" y="8"/>
                  <a:pt x="30" y="7"/>
                  <a:pt x="29" y="6"/>
                </a:cubicBezTo>
                <a:lnTo>
                  <a:pt x="29" y="6"/>
                </a:lnTo>
                <a:cubicBezTo>
                  <a:pt x="28" y="6"/>
                  <a:pt x="28" y="6"/>
                  <a:pt x="28" y="6"/>
                </a:cubicBezTo>
                <a:cubicBezTo>
                  <a:pt x="27" y="4"/>
                  <a:pt x="25" y="3"/>
                  <a:pt x="23" y="3"/>
                </a:cubicBezTo>
                <a:cubicBezTo>
                  <a:pt x="22" y="3"/>
                  <a:pt x="22" y="3"/>
                  <a:pt x="22" y="3"/>
                </a:cubicBezTo>
                <a:cubicBezTo>
                  <a:pt x="22" y="3"/>
                  <a:pt x="22" y="3"/>
                  <a:pt x="22" y="3"/>
                </a:cubicBezTo>
                <a:cubicBezTo>
                  <a:pt x="21" y="2"/>
                  <a:pt x="20" y="1"/>
                  <a:pt x="18" y="1"/>
                </a:cubicBezTo>
                <a:cubicBezTo>
                  <a:pt x="16" y="0"/>
                  <a:pt x="13" y="0"/>
                  <a:pt x="11" y="1"/>
                </a:cubicBezTo>
                <a:cubicBezTo>
                  <a:pt x="9" y="1"/>
                  <a:pt x="7" y="2"/>
                  <a:pt x="6" y="3"/>
                </a:cubicBezTo>
                <a:cubicBezTo>
                  <a:pt x="4" y="4"/>
                  <a:pt x="3" y="6"/>
                  <a:pt x="2" y="7"/>
                </a:cubicBezTo>
                <a:cubicBezTo>
                  <a:pt x="1" y="10"/>
                  <a:pt x="0" y="12"/>
                  <a:pt x="0" y="15"/>
                </a:cubicBezTo>
                <a:cubicBezTo>
                  <a:pt x="0" y="16"/>
                  <a:pt x="1" y="19"/>
                  <a:pt x="1" y="21"/>
                </a:cubicBezTo>
                <a:cubicBezTo>
                  <a:pt x="2" y="22"/>
                  <a:pt x="2" y="24"/>
                  <a:pt x="3" y="25"/>
                </a:cubicBezTo>
                <a:cubicBezTo>
                  <a:pt x="3" y="26"/>
                  <a:pt x="4" y="26"/>
                  <a:pt x="4" y="26"/>
                </a:cubicBezTo>
                <a:cubicBezTo>
                  <a:pt x="4" y="28"/>
                  <a:pt x="6" y="30"/>
                  <a:pt x="7" y="30"/>
                </a:cubicBezTo>
                <a:cubicBezTo>
                  <a:pt x="9" y="33"/>
                  <a:pt x="11" y="33"/>
                  <a:pt x="14" y="35"/>
                </a:cubicBezTo>
                <a:cubicBezTo>
                  <a:pt x="14" y="35"/>
                  <a:pt x="15" y="35"/>
                  <a:pt x="15" y="35"/>
                </a:cubicBezTo>
                <a:cubicBezTo>
                  <a:pt x="16" y="35"/>
                  <a:pt x="16" y="35"/>
                  <a:pt x="16" y="35"/>
                </a:cubicBezTo>
                <a:cubicBezTo>
                  <a:pt x="20" y="36"/>
                  <a:pt x="22" y="36"/>
                  <a:pt x="25" y="35"/>
                </a:cubicBezTo>
                <a:cubicBezTo>
                  <a:pt x="27" y="35"/>
                  <a:pt x="28" y="34"/>
                  <a:pt x="30" y="33"/>
                </a:cubicBezTo>
                <a:cubicBezTo>
                  <a:pt x="30" y="33"/>
                  <a:pt x="30" y="33"/>
                  <a:pt x="30" y="33"/>
                </a:cubicBezTo>
                <a:cubicBezTo>
                  <a:pt x="31" y="32"/>
                  <a:pt x="33" y="31"/>
                  <a:pt x="33" y="31"/>
                </a:cubicBezTo>
                <a:cubicBezTo>
                  <a:pt x="34" y="30"/>
                  <a:pt x="35" y="29"/>
                  <a:pt x="36" y="28"/>
                </a:cubicBezTo>
                <a:cubicBezTo>
                  <a:pt x="36" y="27"/>
                  <a:pt x="36" y="27"/>
                  <a:pt x="36" y="27"/>
                </a:cubicBezTo>
                <a:cubicBezTo>
                  <a:pt x="36" y="27"/>
                  <a:pt x="37" y="25"/>
                  <a:pt x="37" y="24"/>
                </a:cubicBezTo>
                <a:cubicBezTo>
                  <a:pt x="38" y="23"/>
                  <a:pt x="38" y="22"/>
                  <a:pt x="38" y="21"/>
                </a:cubicBezTo>
                <a:cubicBezTo>
                  <a:pt x="38" y="19"/>
                  <a:pt x="38" y="18"/>
                  <a:pt x="37" y="17"/>
                </a:cubicBezTo>
                <a:close/>
              </a:path>
            </a:pathLst>
          </a:custGeom>
          <a:solidFill>
            <a:srgbClr val="90D2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51" name="Freeform 2706"/>
          <p:cNvSpPr>
            <a:spLocks/>
          </p:cNvSpPr>
          <p:nvPr userDrawn="1"/>
        </p:nvSpPr>
        <p:spPr bwMode="auto">
          <a:xfrm>
            <a:off x="6695007" y="4664674"/>
            <a:ext cx="29100" cy="39820"/>
          </a:xfrm>
          <a:custGeom>
            <a:avLst/>
            <a:gdLst>
              <a:gd name="T0" fmla="*/ 49 w 50"/>
              <a:gd name="T1" fmla="*/ 25 h 68"/>
              <a:gd name="T2" fmla="*/ 46 w 50"/>
              <a:gd name="T3" fmla="*/ 18 h 68"/>
              <a:gd name="T4" fmla="*/ 40 w 50"/>
              <a:gd name="T5" fmla="*/ 10 h 68"/>
              <a:gd name="T6" fmla="*/ 32 w 50"/>
              <a:gd name="T7" fmla="*/ 4 h 68"/>
              <a:gd name="T8" fmla="*/ 24 w 50"/>
              <a:gd name="T9" fmla="*/ 0 h 68"/>
              <a:gd name="T10" fmla="*/ 19 w 50"/>
              <a:gd name="T11" fmla="*/ 0 h 68"/>
              <a:gd name="T12" fmla="*/ 14 w 50"/>
              <a:gd name="T13" fmla="*/ 0 h 68"/>
              <a:gd name="T14" fmla="*/ 4 w 50"/>
              <a:gd name="T15" fmla="*/ 7 h 68"/>
              <a:gd name="T16" fmla="*/ 0 w 50"/>
              <a:gd name="T17" fmla="*/ 16 h 68"/>
              <a:gd name="T18" fmla="*/ 2 w 50"/>
              <a:gd name="T19" fmla="*/ 29 h 68"/>
              <a:gd name="T20" fmla="*/ 3 w 50"/>
              <a:gd name="T21" fmla="*/ 30 h 68"/>
              <a:gd name="T22" fmla="*/ 4 w 50"/>
              <a:gd name="T23" fmla="*/ 36 h 68"/>
              <a:gd name="T24" fmla="*/ 4 w 50"/>
              <a:gd name="T25" fmla="*/ 31 h 68"/>
              <a:gd name="T26" fmla="*/ 4 w 50"/>
              <a:gd name="T27" fmla="*/ 31 h 68"/>
              <a:gd name="T28" fmla="*/ 5 w 50"/>
              <a:gd name="T29" fmla="*/ 42 h 68"/>
              <a:gd name="T30" fmla="*/ 5 w 50"/>
              <a:gd name="T31" fmla="*/ 41 h 68"/>
              <a:gd name="T32" fmla="*/ 9 w 50"/>
              <a:gd name="T33" fmla="*/ 55 h 68"/>
              <a:gd name="T34" fmla="*/ 14 w 50"/>
              <a:gd name="T35" fmla="*/ 62 h 68"/>
              <a:gd name="T36" fmla="*/ 30 w 50"/>
              <a:gd name="T37" fmla="*/ 68 h 68"/>
              <a:gd name="T38" fmla="*/ 33 w 50"/>
              <a:gd name="T39" fmla="*/ 67 h 68"/>
              <a:gd name="T40" fmla="*/ 34 w 50"/>
              <a:gd name="T41" fmla="*/ 67 h 68"/>
              <a:gd name="T42" fmla="*/ 33 w 50"/>
              <a:gd name="T43" fmla="*/ 67 h 68"/>
              <a:gd name="T44" fmla="*/ 35 w 50"/>
              <a:gd name="T45" fmla="*/ 67 h 68"/>
              <a:gd name="T46" fmla="*/ 39 w 50"/>
              <a:gd name="T47" fmla="*/ 64 h 68"/>
              <a:gd name="T48" fmla="*/ 44 w 50"/>
              <a:gd name="T49" fmla="*/ 60 h 68"/>
              <a:gd name="T50" fmla="*/ 47 w 50"/>
              <a:gd name="T51" fmla="*/ 52 h 68"/>
              <a:gd name="T52" fmla="*/ 49 w 50"/>
              <a:gd name="T53" fmla="*/ 48 h 68"/>
              <a:gd name="T54" fmla="*/ 50 w 50"/>
              <a:gd name="T55" fmla="*/ 33 h 68"/>
              <a:gd name="T56" fmla="*/ 49 w 50"/>
              <a:gd name="T57" fmla="*/ 2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68">
                <a:moveTo>
                  <a:pt x="49" y="25"/>
                </a:moveTo>
                <a:cubicBezTo>
                  <a:pt x="48" y="23"/>
                  <a:pt x="47" y="20"/>
                  <a:pt x="46" y="18"/>
                </a:cubicBezTo>
                <a:cubicBezTo>
                  <a:pt x="44" y="15"/>
                  <a:pt x="42" y="12"/>
                  <a:pt x="40" y="10"/>
                </a:cubicBezTo>
                <a:cubicBezTo>
                  <a:pt x="38" y="8"/>
                  <a:pt x="35" y="6"/>
                  <a:pt x="32" y="4"/>
                </a:cubicBezTo>
                <a:cubicBezTo>
                  <a:pt x="30" y="2"/>
                  <a:pt x="27" y="1"/>
                  <a:pt x="24" y="0"/>
                </a:cubicBezTo>
                <a:lnTo>
                  <a:pt x="19" y="0"/>
                </a:lnTo>
                <a:cubicBezTo>
                  <a:pt x="17" y="0"/>
                  <a:pt x="16" y="0"/>
                  <a:pt x="14" y="0"/>
                </a:cubicBezTo>
                <a:cubicBezTo>
                  <a:pt x="10" y="1"/>
                  <a:pt x="6" y="4"/>
                  <a:pt x="4" y="7"/>
                </a:cubicBezTo>
                <a:cubicBezTo>
                  <a:pt x="2" y="10"/>
                  <a:pt x="1" y="13"/>
                  <a:pt x="0" y="16"/>
                </a:cubicBezTo>
                <a:cubicBezTo>
                  <a:pt x="0" y="20"/>
                  <a:pt x="0" y="25"/>
                  <a:pt x="2" y="29"/>
                </a:cubicBezTo>
                <a:cubicBezTo>
                  <a:pt x="3" y="29"/>
                  <a:pt x="3" y="29"/>
                  <a:pt x="3" y="30"/>
                </a:cubicBezTo>
                <a:cubicBezTo>
                  <a:pt x="4" y="32"/>
                  <a:pt x="4" y="34"/>
                  <a:pt x="4" y="36"/>
                </a:cubicBezTo>
                <a:cubicBezTo>
                  <a:pt x="4" y="34"/>
                  <a:pt x="4" y="33"/>
                  <a:pt x="4" y="31"/>
                </a:cubicBezTo>
                <a:lnTo>
                  <a:pt x="4" y="31"/>
                </a:lnTo>
                <a:cubicBezTo>
                  <a:pt x="4" y="35"/>
                  <a:pt x="5" y="38"/>
                  <a:pt x="5" y="42"/>
                </a:cubicBezTo>
                <a:cubicBezTo>
                  <a:pt x="5" y="42"/>
                  <a:pt x="5" y="41"/>
                  <a:pt x="5" y="41"/>
                </a:cubicBezTo>
                <a:cubicBezTo>
                  <a:pt x="6" y="46"/>
                  <a:pt x="7" y="50"/>
                  <a:pt x="9" y="55"/>
                </a:cubicBezTo>
                <a:cubicBezTo>
                  <a:pt x="11" y="57"/>
                  <a:pt x="13" y="60"/>
                  <a:pt x="14" y="62"/>
                </a:cubicBezTo>
                <a:cubicBezTo>
                  <a:pt x="18" y="66"/>
                  <a:pt x="24" y="68"/>
                  <a:pt x="30" y="68"/>
                </a:cubicBezTo>
                <a:cubicBezTo>
                  <a:pt x="31" y="68"/>
                  <a:pt x="32" y="67"/>
                  <a:pt x="33" y="67"/>
                </a:cubicBezTo>
                <a:cubicBezTo>
                  <a:pt x="33" y="67"/>
                  <a:pt x="33" y="67"/>
                  <a:pt x="34" y="67"/>
                </a:cubicBezTo>
                <a:cubicBezTo>
                  <a:pt x="33" y="67"/>
                  <a:pt x="33" y="67"/>
                  <a:pt x="33" y="67"/>
                </a:cubicBezTo>
                <a:cubicBezTo>
                  <a:pt x="34" y="67"/>
                  <a:pt x="35" y="67"/>
                  <a:pt x="35" y="67"/>
                </a:cubicBezTo>
                <a:cubicBezTo>
                  <a:pt x="37" y="66"/>
                  <a:pt x="38" y="65"/>
                  <a:pt x="39" y="64"/>
                </a:cubicBezTo>
                <a:cubicBezTo>
                  <a:pt x="41" y="63"/>
                  <a:pt x="42" y="62"/>
                  <a:pt x="44" y="60"/>
                </a:cubicBezTo>
                <a:cubicBezTo>
                  <a:pt x="45" y="58"/>
                  <a:pt x="47" y="55"/>
                  <a:pt x="47" y="52"/>
                </a:cubicBezTo>
                <a:cubicBezTo>
                  <a:pt x="48" y="51"/>
                  <a:pt x="48" y="49"/>
                  <a:pt x="49" y="48"/>
                </a:cubicBezTo>
                <a:cubicBezTo>
                  <a:pt x="49" y="43"/>
                  <a:pt x="50" y="38"/>
                  <a:pt x="50" y="33"/>
                </a:cubicBezTo>
                <a:cubicBezTo>
                  <a:pt x="50" y="30"/>
                  <a:pt x="49" y="28"/>
                  <a:pt x="49" y="25"/>
                </a:cubicBezTo>
                <a:close/>
              </a:path>
            </a:pathLst>
          </a:custGeom>
          <a:solidFill>
            <a:srgbClr val="90D2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52" name="Freeform 2707"/>
          <p:cNvSpPr>
            <a:spLocks/>
          </p:cNvSpPr>
          <p:nvPr userDrawn="1"/>
        </p:nvSpPr>
        <p:spPr bwMode="auto">
          <a:xfrm>
            <a:off x="6719512" y="4793324"/>
            <a:ext cx="22974" cy="32163"/>
          </a:xfrm>
          <a:custGeom>
            <a:avLst/>
            <a:gdLst>
              <a:gd name="T0" fmla="*/ 32 w 37"/>
              <a:gd name="T1" fmla="*/ 28 h 54"/>
              <a:gd name="T2" fmla="*/ 28 w 37"/>
              <a:gd name="T3" fmla="*/ 20 h 54"/>
              <a:gd name="T4" fmla="*/ 24 w 37"/>
              <a:gd name="T5" fmla="*/ 13 h 54"/>
              <a:gd name="T6" fmla="*/ 22 w 37"/>
              <a:gd name="T7" fmla="*/ 9 h 54"/>
              <a:gd name="T8" fmla="*/ 14 w 37"/>
              <a:gd name="T9" fmla="*/ 2 h 54"/>
              <a:gd name="T10" fmla="*/ 8 w 37"/>
              <a:gd name="T11" fmla="*/ 1 h 54"/>
              <a:gd name="T12" fmla="*/ 3 w 37"/>
              <a:gd name="T13" fmla="*/ 5 h 54"/>
              <a:gd name="T14" fmla="*/ 0 w 37"/>
              <a:gd name="T15" fmla="*/ 13 h 54"/>
              <a:gd name="T16" fmla="*/ 0 w 37"/>
              <a:gd name="T17" fmla="*/ 18 h 54"/>
              <a:gd name="T18" fmla="*/ 1 w 37"/>
              <a:gd name="T19" fmla="*/ 22 h 54"/>
              <a:gd name="T20" fmla="*/ 5 w 37"/>
              <a:gd name="T21" fmla="*/ 33 h 54"/>
              <a:gd name="T22" fmla="*/ 9 w 37"/>
              <a:gd name="T23" fmla="*/ 41 h 54"/>
              <a:gd name="T24" fmla="*/ 18 w 37"/>
              <a:gd name="T25" fmla="*/ 52 h 54"/>
              <a:gd name="T26" fmla="*/ 25 w 37"/>
              <a:gd name="T27" fmla="*/ 54 h 54"/>
              <a:gd name="T28" fmla="*/ 31 w 37"/>
              <a:gd name="T29" fmla="*/ 52 h 54"/>
              <a:gd name="T30" fmla="*/ 37 w 37"/>
              <a:gd name="T31" fmla="*/ 41 h 54"/>
              <a:gd name="T32" fmla="*/ 32 w 37"/>
              <a:gd name="T33" fmla="*/ 2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54">
                <a:moveTo>
                  <a:pt x="32" y="28"/>
                </a:moveTo>
                <a:cubicBezTo>
                  <a:pt x="31" y="25"/>
                  <a:pt x="30" y="23"/>
                  <a:pt x="28" y="20"/>
                </a:cubicBezTo>
                <a:cubicBezTo>
                  <a:pt x="27" y="18"/>
                  <a:pt x="26" y="15"/>
                  <a:pt x="24" y="13"/>
                </a:cubicBezTo>
                <a:cubicBezTo>
                  <a:pt x="24" y="12"/>
                  <a:pt x="23" y="10"/>
                  <a:pt x="22" y="9"/>
                </a:cubicBezTo>
                <a:cubicBezTo>
                  <a:pt x="20" y="5"/>
                  <a:pt x="18" y="3"/>
                  <a:pt x="14" y="2"/>
                </a:cubicBezTo>
                <a:cubicBezTo>
                  <a:pt x="12" y="1"/>
                  <a:pt x="10" y="0"/>
                  <a:pt x="8" y="1"/>
                </a:cubicBezTo>
                <a:cubicBezTo>
                  <a:pt x="6" y="2"/>
                  <a:pt x="4" y="3"/>
                  <a:pt x="3" y="5"/>
                </a:cubicBezTo>
                <a:cubicBezTo>
                  <a:pt x="1" y="7"/>
                  <a:pt x="0" y="10"/>
                  <a:pt x="0" y="13"/>
                </a:cubicBezTo>
                <a:cubicBezTo>
                  <a:pt x="0" y="14"/>
                  <a:pt x="0" y="16"/>
                  <a:pt x="0" y="18"/>
                </a:cubicBezTo>
                <a:cubicBezTo>
                  <a:pt x="1" y="19"/>
                  <a:pt x="1" y="20"/>
                  <a:pt x="1" y="22"/>
                </a:cubicBezTo>
                <a:cubicBezTo>
                  <a:pt x="2" y="26"/>
                  <a:pt x="4" y="29"/>
                  <a:pt x="5" y="33"/>
                </a:cubicBezTo>
                <a:cubicBezTo>
                  <a:pt x="6" y="36"/>
                  <a:pt x="8" y="39"/>
                  <a:pt x="9" y="41"/>
                </a:cubicBezTo>
                <a:cubicBezTo>
                  <a:pt x="11" y="45"/>
                  <a:pt x="14" y="50"/>
                  <a:pt x="18" y="52"/>
                </a:cubicBezTo>
                <a:cubicBezTo>
                  <a:pt x="20" y="53"/>
                  <a:pt x="22" y="54"/>
                  <a:pt x="25" y="54"/>
                </a:cubicBezTo>
                <a:cubicBezTo>
                  <a:pt x="27" y="54"/>
                  <a:pt x="29" y="53"/>
                  <a:pt x="31" y="52"/>
                </a:cubicBezTo>
                <a:cubicBezTo>
                  <a:pt x="35" y="50"/>
                  <a:pt x="37" y="46"/>
                  <a:pt x="37" y="41"/>
                </a:cubicBezTo>
                <a:cubicBezTo>
                  <a:pt x="37" y="36"/>
                  <a:pt x="35" y="32"/>
                  <a:pt x="32" y="28"/>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53" name="Freeform 2708"/>
          <p:cNvSpPr>
            <a:spLocks/>
          </p:cNvSpPr>
          <p:nvPr userDrawn="1"/>
        </p:nvSpPr>
        <p:spPr bwMode="auto">
          <a:xfrm>
            <a:off x="6780774" y="4782604"/>
            <a:ext cx="30631" cy="36757"/>
          </a:xfrm>
          <a:custGeom>
            <a:avLst/>
            <a:gdLst>
              <a:gd name="T0" fmla="*/ 44 w 52"/>
              <a:gd name="T1" fmla="*/ 34 h 63"/>
              <a:gd name="T2" fmla="*/ 34 w 52"/>
              <a:gd name="T3" fmla="*/ 22 h 63"/>
              <a:gd name="T4" fmla="*/ 25 w 52"/>
              <a:gd name="T5" fmla="*/ 12 h 63"/>
              <a:gd name="T6" fmla="*/ 21 w 52"/>
              <a:gd name="T7" fmla="*/ 7 h 63"/>
              <a:gd name="T8" fmla="*/ 15 w 52"/>
              <a:gd name="T9" fmla="*/ 3 h 63"/>
              <a:gd name="T10" fmla="*/ 5 w 52"/>
              <a:gd name="T11" fmla="*/ 2 h 63"/>
              <a:gd name="T12" fmla="*/ 1 w 52"/>
              <a:gd name="T13" fmla="*/ 12 h 63"/>
              <a:gd name="T14" fmla="*/ 1 w 52"/>
              <a:gd name="T15" fmla="*/ 12 h 63"/>
              <a:gd name="T16" fmla="*/ 7 w 52"/>
              <a:gd name="T17" fmla="*/ 26 h 63"/>
              <a:gd name="T18" fmla="*/ 13 w 52"/>
              <a:gd name="T19" fmla="*/ 38 h 63"/>
              <a:gd name="T20" fmla="*/ 20 w 52"/>
              <a:gd name="T21" fmla="*/ 49 h 63"/>
              <a:gd name="T22" fmla="*/ 24 w 52"/>
              <a:gd name="T23" fmla="*/ 55 h 63"/>
              <a:gd name="T24" fmla="*/ 38 w 52"/>
              <a:gd name="T25" fmla="*/ 63 h 63"/>
              <a:gd name="T26" fmla="*/ 50 w 52"/>
              <a:gd name="T27" fmla="*/ 54 h 63"/>
              <a:gd name="T28" fmla="*/ 44 w 52"/>
              <a:gd name="T29" fmla="*/ 3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63">
                <a:moveTo>
                  <a:pt x="44" y="34"/>
                </a:moveTo>
                <a:cubicBezTo>
                  <a:pt x="41" y="30"/>
                  <a:pt x="37" y="26"/>
                  <a:pt x="34" y="22"/>
                </a:cubicBezTo>
                <a:cubicBezTo>
                  <a:pt x="31" y="18"/>
                  <a:pt x="28" y="15"/>
                  <a:pt x="25" y="12"/>
                </a:cubicBezTo>
                <a:cubicBezTo>
                  <a:pt x="24" y="11"/>
                  <a:pt x="22" y="9"/>
                  <a:pt x="21" y="7"/>
                </a:cubicBezTo>
                <a:cubicBezTo>
                  <a:pt x="19" y="6"/>
                  <a:pt x="17" y="4"/>
                  <a:pt x="15" y="3"/>
                </a:cubicBezTo>
                <a:cubicBezTo>
                  <a:pt x="12" y="1"/>
                  <a:pt x="8" y="0"/>
                  <a:pt x="5" y="2"/>
                </a:cubicBezTo>
                <a:cubicBezTo>
                  <a:pt x="2" y="4"/>
                  <a:pt x="0" y="8"/>
                  <a:pt x="1" y="12"/>
                </a:cubicBezTo>
                <a:cubicBezTo>
                  <a:pt x="1" y="12"/>
                  <a:pt x="1" y="12"/>
                  <a:pt x="1" y="12"/>
                </a:cubicBezTo>
                <a:cubicBezTo>
                  <a:pt x="2" y="17"/>
                  <a:pt x="5" y="22"/>
                  <a:pt x="7" y="26"/>
                </a:cubicBezTo>
                <a:cubicBezTo>
                  <a:pt x="9" y="30"/>
                  <a:pt x="11" y="34"/>
                  <a:pt x="13" y="38"/>
                </a:cubicBezTo>
                <a:cubicBezTo>
                  <a:pt x="15" y="42"/>
                  <a:pt x="17" y="46"/>
                  <a:pt x="20" y="49"/>
                </a:cubicBezTo>
                <a:cubicBezTo>
                  <a:pt x="21" y="51"/>
                  <a:pt x="22" y="53"/>
                  <a:pt x="24" y="55"/>
                </a:cubicBezTo>
                <a:cubicBezTo>
                  <a:pt x="27" y="60"/>
                  <a:pt x="32" y="63"/>
                  <a:pt x="38" y="63"/>
                </a:cubicBezTo>
                <a:cubicBezTo>
                  <a:pt x="43" y="63"/>
                  <a:pt x="48" y="59"/>
                  <a:pt x="50" y="54"/>
                </a:cubicBezTo>
                <a:cubicBezTo>
                  <a:pt x="52" y="46"/>
                  <a:pt x="48" y="40"/>
                  <a:pt x="44" y="34"/>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54" name="Freeform 2709"/>
          <p:cNvSpPr>
            <a:spLocks/>
          </p:cNvSpPr>
          <p:nvPr userDrawn="1"/>
        </p:nvSpPr>
        <p:spPr bwMode="auto">
          <a:xfrm>
            <a:off x="6823657" y="4722873"/>
            <a:ext cx="32163" cy="35226"/>
          </a:xfrm>
          <a:custGeom>
            <a:avLst/>
            <a:gdLst>
              <a:gd name="T0" fmla="*/ 53 w 54"/>
              <a:gd name="T1" fmla="*/ 50 h 59"/>
              <a:gd name="T2" fmla="*/ 52 w 54"/>
              <a:gd name="T3" fmla="*/ 48 h 59"/>
              <a:gd name="T4" fmla="*/ 52 w 54"/>
              <a:gd name="T5" fmla="*/ 48 h 59"/>
              <a:gd name="T6" fmla="*/ 51 w 54"/>
              <a:gd name="T7" fmla="*/ 46 h 59"/>
              <a:gd name="T8" fmla="*/ 50 w 54"/>
              <a:gd name="T9" fmla="*/ 43 h 59"/>
              <a:gd name="T10" fmla="*/ 49 w 54"/>
              <a:gd name="T11" fmla="*/ 42 h 59"/>
              <a:gd name="T12" fmla="*/ 49 w 54"/>
              <a:gd name="T13" fmla="*/ 41 h 59"/>
              <a:gd name="T14" fmla="*/ 48 w 54"/>
              <a:gd name="T15" fmla="*/ 41 h 59"/>
              <a:gd name="T16" fmla="*/ 44 w 54"/>
              <a:gd name="T17" fmla="*/ 35 h 59"/>
              <a:gd name="T18" fmla="*/ 33 w 54"/>
              <a:gd name="T19" fmla="*/ 25 h 59"/>
              <a:gd name="T20" fmla="*/ 31 w 54"/>
              <a:gd name="T21" fmla="*/ 22 h 59"/>
              <a:gd name="T22" fmla="*/ 29 w 54"/>
              <a:gd name="T23" fmla="*/ 21 h 59"/>
              <a:gd name="T24" fmla="*/ 29 w 54"/>
              <a:gd name="T25" fmla="*/ 21 h 59"/>
              <a:gd name="T26" fmla="*/ 29 w 54"/>
              <a:gd name="T27" fmla="*/ 21 h 59"/>
              <a:gd name="T28" fmla="*/ 26 w 54"/>
              <a:gd name="T29" fmla="*/ 17 h 59"/>
              <a:gd name="T30" fmla="*/ 25 w 54"/>
              <a:gd name="T31" fmla="*/ 15 h 59"/>
              <a:gd name="T32" fmla="*/ 21 w 54"/>
              <a:gd name="T33" fmla="*/ 11 h 59"/>
              <a:gd name="T34" fmla="*/ 19 w 54"/>
              <a:gd name="T35" fmla="*/ 8 h 59"/>
              <a:gd name="T36" fmla="*/ 19 w 54"/>
              <a:gd name="T37" fmla="*/ 8 h 59"/>
              <a:gd name="T38" fmla="*/ 18 w 54"/>
              <a:gd name="T39" fmla="*/ 6 h 59"/>
              <a:gd name="T40" fmla="*/ 13 w 54"/>
              <a:gd name="T41" fmla="*/ 3 h 59"/>
              <a:gd name="T42" fmla="*/ 6 w 54"/>
              <a:gd name="T43" fmla="*/ 2 h 59"/>
              <a:gd name="T44" fmla="*/ 3 w 54"/>
              <a:gd name="T45" fmla="*/ 6 h 59"/>
              <a:gd name="T46" fmla="*/ 3 w 54"/>
              <a:gd name="T47" fmla="*/ 7 h 59"/>
              <a:gd name="T48" fmla="*/ 5 w 54"/>
              <a:gd name="T49" fmla="*/ 27 h 59"/>
              <a:gd name="T50" fmla="*/ 15 w 54"/>
              <a:gd name="T51" fmla="*/ 42 h 59"/>
              <a:gd name="T52" fmla="*/ 29 w 54"/>
              <a:gd name="T53" fmla="*/ 55 h 59"/>
              <a:gd name="T54" fmla="*/ 34 w 54"/>
              <a:gd name="T55" fmla="*/ 58 h 59"/>
              <a:gd name="T56" fmla="*/ 36 w 54"/>
              <a:gd name="T57" fmla="*/ 58 h 59"/>
              <a:gd name="T58" fmla="*/ 36 w 54"/>
              <a:gd name="T59" fmla="*/ 58 h 59"/>
              <a:gd name="T60" fmla="*/ 39 w 54"/>
              <a:gd name="T61" fmla="*/ 58 h 59"/>
              <a:gd name="T62" fmla="*/ 39 w 54"/>
              <a:gd name="T63" fmla="*/ 58 h 59"/>
              <a:gd name="T64" fmla="*/ 41 w 54"/>
              <a:gd name="T65" fmla="*/ 58 h 59"/>
              <a:gd name="T66" fmla="*/ 42 w 54"/>
              <a:gd name="T67" fmla="*/ 59 h 59"/>
              <a:gd name="T68" fmla="*/ 44 w 54"/>
              <a:gd name="T69" fmla="*/ 58 h 59"/>
              <a:gd name="T70" fmla="*/ 46 w 54"/>
              <a:gd name="T71" fmla="*/ 58 h 59"/>
              <a:gd name="T72" fmla="*/ 45 w 54"/>
              <a:gd name="T73" fmla="*/ 58 h 59"/>
              <a:gd name="T74" fmla="*/ 48 w 54"/>
              <a:gd name="T75" fmla="*/ 58 h 59"/>
              <a:gd name="T76" fmla="*/ 53 w 54"/>
              <a:gd name="T77" fmla="*/ 5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4" h="59">
                <a:moveTo>
                  <a:pt x="53" y="50"/>
                </a:moveTo>
                <a:cubicBezTo>
                  <a:pt x="52" y="49"/>
                  <a:pt x="52" y="49"/>
                  <a:pt x="52" y="48"/>
                </a:cubicBezTo>
                <a:cubicBezTo>
                  <a:pt x="52" y="48"/>
                  <a:pt x="52" y="48"/>
                  <a:pt x="52" y="48"/>
                </a:cubicBezTo>
                <a:cubicBezTo>
                  <a:pt x="52" y="47"/>
                  <a:pt x="51" y="47"/>
                  <a:pt x="51" y="46"/>
                </a:cubicBezTo>
                <a:cubicBezTo>
                  <a:pt x="51" y="45"/>
                  <a:pt x="50" y="44"/>
                  <a:pt x="50" y="43"/>
                </a:cubicBezTo>
                <a:cubicBezTo>
                  <a:pt x="49" y="43"/>
                  <a:pt x="49" y="42"/>
                  <a:pt x="49" y="42"/>
                </a:cubicBezTo>
                <a:cubicBezTo>
                  <a:pt x="48" y="41"/>
                  <a:pt x="48" y="41"/>
                  <a:pt x="49" y="41"/>
                </a:cubicBezTo>
                <a:cubicBezTo>
                  <a:pt x="48" y="41"/>
                  <a:pt x="48" y="41"/>
                  <a:pt x="48" y="41"/>
                </a:cubicBezTo>
                <a:cubicBezTo>
                  <a:pt x="47" y="39"/>
                  <a:pt x="46" y="37"/>
                  <a:pt x="44" y="35"/>
                </a:cubicBezTo>
                <a:cubicBezTo>
                  <a:pt x="40" y="32"/>
                  <a:pt x="36" y="29"/>
                  <a:pt x="33" y="25"/>
                </a:cubicBezTo>
                <a:cubicBezTo>
                  <a:pt x="32" y="24"/>
                  <a:pt x="31" y="23"/>
                  <a:pt x="31" y="22"/>
                </a:cubicBezTo>
                <a:cubicBezTo>
                  <a:pt x="30" y="22"/>
                  <a:pt x="30" y="21"/>
                  <a:pt x="29" y="21"/>
                </a:cubicBezTo>
                <a:cubicBezTo>
                  <a:pt x="29" y="21"/>
                  <a:pt x="29" y="21"/>
                  <a:pt x="29" y="21"/>
                </a:cubicBezTo>
                <a:cubicBezTo>
                  <a:pt x="29" y="21"/>
                  <a:pt x="29" y="21"/>
                  <a:pt x="29" y="21"/>
                </a:cubicBezTo>
                <a:cubicBezTo>
                  <a:pt x="28" y="19"/>
                  <a:pt x="27" y="18"/>
                  <a:pt x="26" y="17"/>
                </a:cubicBezTo>
                <a:cubicBezTo>
                  <a:pt x="26" y="16"/>
                  <a:pt x="25" y="16"/>
                  <a:pt x="25" y="15"/>
                </a:cubicBezTo>
                <a:cubicBezTo>
                  <a:pt x="24" y="14"/>
                  <a:pt x="23" y="12"/>
                  <a:pt x="21" y="11"/>
                </a:cubicBezTo>
                <a:cubicBezTo>
                  <a:pt x="21" y="10"/>
                  <a:pt x="20" y="9"/>
                  <a:pt x="19" y="8"/>
                </a:cubicBezTo>
                <a:cubicBezTo>
                  <a:pt x="19" y="8"/>
                  <a:pt x="19" y="8"/>
                  <a:pt x="19" y="8"/>
                </a:cubicBezTo>
                <a:cubicBezTo>
                  <a:pt x="19" y="7"/>
                  <a:pt x="18" y="6"/>
                  <a:pt x="18" y="6"/>
                </a:cubicBezTo>
                <a:cubicBezTo>
                  <a:pt x="16" y="4"/>
                  <a:pt x="15" y="3"/>
                  <a:pt x="13" y="3"/>
                </a:cubicBezTo>
                <a:cubicBezTo>
                  <a:pt x="11" y="1"/>
                  <a:pt x="8" y="0"/>
                  <a:pt x="6" y="2"/>
                </a:cubicBezTo>
                <a:cubicBezTo>
                  <a:pt x="5" y="3"/>
                  <a:pt x="3" y="4"/>
                  <a:pt x="3" y="6"/>
                </a:cubicBezTo>
                <a:cubicBezTo>
                  <a:pt x="3" y="6"/>
                  <a:pt x="3" y="6"/>
                  <a:pt x="3" y="7"/>
                </a:cubicBezTo>
                <a:cubicBezTo>
                  <a:pt x="0" y="12"/>
                  <a:pt x="3" y="21"/>
                  <a:pt x="5" y="27"/>
                </a:cubicBezTo>
                <a:cubicBezTo>
                  <a:pt x="8" y="32"/>
                  <a:pt x="11" y="37"/>
                  <a:pt x="15" y="42"/>
                </a:cubicBezTo>
                <a:cubicBezTo>
                  <a:pt x="19" y="47"/>
                  <a:pt x="24" y="51"/>
                  <a:pt x="29" y="55"/>
                </a:cubicBezTo>
                <a:cubicBezTo>
                  <a:pt x="31" y="56"/>
                  <a:pt x="32" y="57"/>
                  <a:pt x="34" y="58"/>
                </a:cubicBezTo>
                <a:cubicBezTo>
                  <a:pt x="35" y="58"/>
                  <a:pt x="35" y="58"/>
                  <a:pt x="36" y="58"/>
                </a:cubicBezTo>
                <a:cubicBezTo>
                  <a:pt x="36" y="58"/>
                  <a:pt x="36" y="58"/>
                  <a:pt x="36" y="58"/>
                </a:cubicBezTo>
                <a:cubicBezTo>
                  <a:pt x="37" y="58"/>
                  <a:pt x="38" y="58"/>
                  <a:pt x="39" y="58"/>
                </a:cubicBezTo>
                <a:cubicBezTo>
                  <a:pt x="40" y="58"/>
                  <a:pt x="40" y="58"/>
                  <a:pt x="39" y="58"/>
                </a:cubicBezTo>
                <a:cubicBezTo>
                  <a:pt x="37" y="58"/>
                  <a:pt x="38" y="58"/>
                  <a:pt x="41" y="58"/>
                </a:cubicBezTo>
                <a:cubicBezTo>
                  <a:pt x="41" y="58"/>
                  <a:pt x="41" y="58"/>
                  <a:pt x="42" y="59"/>
                </a:cubicBezTo>
                <a:cubicBezTo>
                  <a:pt x="42" y="59"/>
                  <a:pt x="43" y="58"/>
                  <a:pt x="44" y="58"/>
                </a:cubicBezTo>
                <a:cubicBezTo>
                  <a:pt x="42" y="59"/>
                  <a:pt x="45" y="58"/>
                  <a:pt x="46" y="58"/>
                </a:cubicBezTo>
                <a:cubicBezTo>
                  <a:pt x="46" y="58"/>
                  <a:pt x="46" y="58"/>
                  <a:pt x="45" y="58"/>
                </a:cubicBezTo>
                <a:cubicBezTo>
                  <a:pt x="46" y="58"/>
                  <a:pt x="47" y="58"/>
                  <a:pt x="48" y="58"/>
                </a:cubicBezTo>
                <a:cubicBezTo>
                  <a:pt x="51" y="57"/>
                  <a:pt x="54" y="53"/>
                  <a:pt x="53" y="50"/>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55" name="Rectangle 2710"/>
          <p:cNvSpPr>
            <a:spLocks noChangeArrowheads="1"/>
          </p:cNvSpPr>
          <p:nvPr userDrawn="1"/>
        </p:nvSpPr>
        <p:spPr bwMode="auto">
          <a:xfrm>
            <a:off x="6851225" y="4758099"/>
            <a:ext cx="1532" cy="1532"/>
          </a:xfrm>
          <a:prstGeom prst="rect">
            <a:avLst/>
          </a:prstGeom>
          <a:solidFill>
            <a:srgbClr val="4CBF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56" name="Freeform 2711"/>
          <p:cNvSpPr>
            <a:spLocks/>
          </p:cNvSpPr>
          <p:nvPr userDrawn="1"/>
        </p:nvSpPr>
        <p:spPr bwMode="auto">
          <a:xfrm>
            <a:off x="6903299" y="4738188"/>
            <a:ext cx="29100" cy="32163"/>
          </a:xfrm>
          <a:custGeom>
            <a:avLst/>
            <a:gdLst>
              <a:gd name="T0" fmla="*/ 48 w 49"/>
              <a:gd name="T1" fmla="*/ 38 h 54"/>
              <a:gd name="T2" fmla="*/ 46 w 49"/>
              <a:gd name="T3" fmla="*/ 34 h 54"/>
              <a:gd name="T4" fmla="*/ 38 w 49"/>
              <a:gd name="T5" fmla="*/ 24 h 54"/>
              <a:gd name="T6" fmla="*/ 31 w 49"/>
              <a:gd name="T7" fmla="*/ 17 h 54"/>
              <a:gd name="T8" fmla="*/ 24 w 49"/>
              <a:gd name="T9" fmla="*/ 10 h 54"/>
              <a:gd name="T10" fmla="*/ 20 w 49"/>
              <a:gd name="T11" fmla="*/ 6 h 54"/>
              <a:gd name="T12" fmla="*/ 16 w 49"/>
              <a:gd name="T13" fmla="*/ 3 h 54"/>
              <a:gd name="T14" fmla="*/ 13 w 49"/>
              <a:gd name="T15" fmla="*/ 2 h 54"/>
              <a:gd name="T16" fmla="*/ 14 w 49"/>
              <a:gd name="T17" fmla="*/ 2 h 54"/>
              <a:gd name="T18" fmla="*/ 4 w 49"/>
              <a:gd name="T19" fmla="*/ 3 h 54"/>
              <a:gd name="T20" fmla="*/ 1 w 49"/>
              <a:gd name="T21" fmla="*/ 12 h 54"/>
              <a:gd name="T22" fmla="*/ 1 w 49"/>
              <a:gd name="T23" fmla="*/ 12 h 54"/>
              <a:gd name="T24" fmla="*/ 1 w 49"/>
              <a:gd name="T25" fmla="*/ 15 h 54"/>
              <a:gd name="T26" fmla="*/ 2 w 49"/>
              <a:gd name="T27" fmla="*/ 17 h 54"/>
              <a:gd name="T28" fmla="*/ 5 w 49"/>
              <a:gd name="T29" fmla="*/ 24 h 54"/>
              <a:gd name="T30" fmla="*/ 12 w 49"/>
              <a:gd name="T31" fmla="*/ 34 h 54"/>
              <a:gd name="T32" fmla="*/ 19 w 49"/>
              <a:gd name="T33" fmla="*/ 43 h 54"/>
              <a:gd name="T34" fmla="*/ 31 w 49"/>
              <a:gd name="T35" fmla="*/ 52 h 54"/>
              <a:gd name="T36" fmla="*/ 41 w 49"/>
              <a:gd name="T37" fmla="*/ 53 h 54"/>
              <a:gd name="T38" fmla="*/ 49 w 49"/>
              <a:gd name="T39" fmla="*/ 46 h 54"/>
              <a:gd name="T40" fmla="*/ 48 w 49"/>
              <a:gd name="T41" fmla="*/ 3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54">
                <a:moveTo>
                  <a:pt x="48" y="38"/>
                </a:moveTo>
                <a:cubicBezTo>
                  <a:pt x="48" y="37"/>
                  <a:pt x="47" y="35"/>
                  <a:pt x="46" y="34"/>
                </a:cubicBezTo>
                <a:cubicBezTo>
                  <a:pt x="44" y="30"/>
                  <a:pt x="41" y="27"/>
                  <a:pt x="38" y="24"/>
                </a:cubicBezTo>
                <a:cubicBezTo>
                  <a:pt x="36" y="22"/>
                  <a:pt x="33" y="20"/>
                  <a:pt x="31" y="17"/>
                </a:cubicBezTo>
                <a:cubicBezTo>
                  <a:pt x="28" y="14"/>
                  <a:pt x="26" y="12"/>
                  <a:pt x="24" y="10"/>
                </a:cubicBezTo>
                <a:cubicBezTo>
                  <a:pt x="22" y="8"/>
                  <a:pt x="21" y="7"/>
                  <a:pt x="20" y="6"/>
                </a:cubicBezTo>
                <a:cubicBezTo>
                  <a:pt x="19" y="5"/>
                  <a:pt x="18" y="4"/>
                  <a:pt x="16" y="3"/>
                </a:cubicBezTo>
                <a:cubicBezTo>
                  <a:pt x="15" y="3"/>
                  <a:pt x="15" y="2"/>
                  <a:pt x="13" y="2"/>
                </a:cubicBezTo>
                <a:cubicBezTo>
                  <a:pt x="15" y="3"/>
                  <a:pt x="15" y="3"/>
                  <a:pt x="14" y="2"/>
                </a:cubicBezTo>
                <a:cubicBezTo>
                  <a:pt x="11" y="0"/>
                  <a:pt x="7" y="1"/>
                  <a:pt x="4" y="3"/>
                </a:cubicBezTo>
                <a:cubicBezTo>
                  <a:pt x="1" y="5"/>
                  <a:pt x="0" y="9"/>
                  <a:pt x="1" y="12"/>
                </a:cubicBezTo>
                <a:cubicBezTo>
                  <a:pt x="1" y="13"/>
                  <a:pt x="1" y="13"/>
                  <a:pt x="1" y="12"/>
                </a:cubicBezTo>
                <a:cubicBezTo>
                  <a:pt x="1" y="13"/>
                  <a:pt x="1" y="14"/>
                  <a:pt x="1" y="15"/>
                </a:cubicBezTo>
                <a:cubicBezTo>
                  <a:pt x="2" y="16"/>
                  <a:pt x="2" y="16"/>
                  <a:pt x="2" y="17"/>
                </a:cubicBezTo>
                <a:cubicBezTo>
                  <a:pt x="3" y="19"/>
                  <a:pt x="4" y="22"/>
                  <a:pt x="5" y="24"/>
                </a:cubicBezTo>
                <a:cubicBezTo>
                  <a:pt x="7" y="27"/>
                  <a:pt x="9" y="31"/>
                  <a:pt x="12" y="34"/>
                </a:cubicBezTo>
                <a:cubicBezTo>
                  <a:pt x="14" y="37"/>
                  <a:pt x="17" y="40"/>
                  <a:pt x="19" y="43"/>
                </a:cubicBezTo>
                <a:cubicBezTo>
                  <a:pt x="22" y="46"/>
                  <a:pt x="26" y="51"/>
                  <a:pt x="31" y="52"/>
                </a:cubicBezTo>
                <a:cubicBezTo>
                  <a:pt x="34" y="54"/>
                  <a:pt x="37" y="54"/>
                  <a:pt x="41" y="53"/>
                </a:cubicBezTo>
                <a:cubicBezTo>
                  <a:pt x="44" y="52"/>
                  <a:pt x="48" y="49"/>
                  <a:pt x="49" y="46"/>
                </a:cubicBezTo>
                <a:cubicBezTo>
                  <a:pt x="49" y="43"/>
                  <a:pt x="49" y="41"/>
                  <a:pt x="48" y="38"/>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57" name="Freeform 2712"/>
          <p:cNvSpPr>
            <a:spLocks/>
          </p:cNvSpPr>
          <p:nvPr userDrawn="1"/>
        </p:nvSpPr>
        <p:spPr bwMode="auto">
          <a:xfrm>
            <a:off x="6915550" y="4669269"/>
            <a:ext cx="0" cy="0"/>
          </a:xfrm>
          <a:custGeom>
            <a:avLst/>
            <a:gdLst>
              <a:gd name="T0" fmla="*/ 0 w 1"/>
              <a:gd name="T1" fmla="*/ 0 h 1"/>
              <a:gd name="T2" fmla="*/ 0 w 1"/>
              <a:gd name="T3" fmla="*/ 0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0"/>
                </a:cubicBezTo>
                <a:cubicBezTo>
                  <a:pt x="0" y="0"/>
                  <a:pt x="0" y="0"/>
                  <a:pt x="0" y="0"/>
                </a:cubicBezTo>
                <a:cubicBezTo>
                  <a:pt x="0" y="1"/>
                  <a:pt x="1" y="1"/>
                  <a:pt x="0" y="0"/>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58" name="Freeform 2713"/>
          <p:cNvSpPr>
            <a:spLocks/>
          </p:cNvSpPr>
          <p:nvPr userDrawn="1"/>
        </p:nvSpPr>
        <p:spPr bwMode="auto">
          <a:xfrm>
            <a:off x="6914019" y="4661611"/>
            <a:ext cx="32163" cy="35226"/>
          </a:xfrm>
          <a:custGeom>
            <a:avLst/>
            <a:gdLst>
              <a:gd name="T0" fmla="*/ 53 w 55"/>
              <a:gd name="T1" fmla="*/ 40 h 61"/>
              <a:gd name="T2" fmla="*/ 51 w 55"/>
              <a:gd name="T3" fmla="*/ 37 h 61"/>
              <a:gd name="T4" fmla="*/ 48 w 55"/>
              <a:gd name="T5" fmla="*/ 32 h 61"/>
              <a:gd name="T6" fmla="*/ 39 w 55"/>
              <a:gd name="T7" fmla="*/ 20 h 61"/>
              <a:gd name="T8" fmla="*/ 30 w 55"/>
              <a:gd name="T9" fmla="*/ 11 h 61"/>
              <a:gd name="T10" fmla="*/ 17 w 55"/>
              <a:gd name="T11" fmla="*/ 3 h 61"/>
              <a:gd name="T12" fmla="*/ 14 w 55"/>
              <a:gd name="T13" fmla="*/ 2 h 61"/>
              <a:gd name="T14" fmla="*/ 11 w 55"/>
              <a:gd name="T15" fmla="*/ 1 h 61"/>
              <a:gd name="T16" fmla="*/ 13 w 55"/>
              <a:gd name="T17" fmla="*/ 2 h 61"/>
              <a:gd name="T18" fmla="*/ 11 w 55"/>
              <a:gd name="T19" fmla="*/ 1 h 61"/>
              <a:gd name="T20" fmla="*/ 2 w 55"/>
              <a:gd name="T21" fmla="*/ 5 h 61"/>
              <a:gd name="T22" fmla="*/ 3 w 55"/>
              <a:gd name="T23" fmla="*/ 14 h 61"/>
              <a:gd name="T24" fmla="*/ 3 w 55"/>
              <a:gd name="T25" fmla="*/ 13 h 61"/>
              <a:gd name="T26" fmla="*/ 4 w 55"/>
              <a:gd name="T27" fmla="*/ 16 h 61"/>
              <a:gd name="T28" fmla="*/ 5 w 55"/>
              <a:gd name="T29" fmla="*/ 17 h 61"/>
              <a:gd name="T30" fmla="*/ 13 w 55"/>
              <a:gd name="T31" fmla="*/ 27 h 61"/>
              <a:gd name="T32" fmla="*/ 15 w 55"/>
              <a:gd name="T33" fmla="*/ 29 h 61"/>
              <a:gd name="T34" fmla="*/ 15 w 55"/>
              <a:gd name="T35" fmla="*/ 29 h 61"/>
              <a:gd name="T36" fmla="*/ 16 w 55"/>
              <a:gd name="T37" fmla="*/ 31 h 61"/>
              <a:gd name="T38" fmla="*/ 18 w 55"/>
              <a:gd name="T39" fmla="*/ 33 h 61"/>
              <a:gd name="T40" fmla="*/ 25 w 55"/>
              <a:gd name="T41" fmla="*/ 44 h 61"/>
              <a:gd name="T42" fmla="*/ 36 w 55"/>
              <a:gd name="T43" fmla="*/ 58 h 61"/>
              <a:gd name="T44" fmla="*/ 47 w 55"/>
              <a:gd name="T45" fmla="*/ 59 h 61"/>
              <a:gd name="T46" fmla="*/ 54 w 55"/>
              <a:gd name="T47" fmla="*/ 51 h 61"/>
              <a:gd name="T48" fmla="*/ 53 w 55"/>
              <a:gd name="T49" fmla="*/ 4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61">
                <a:moveTo>
                  <a:pt x="53" y="40"/>
                </a:moveTo>
                <a:cubicBezTo>
                  <a:pt x="52" y="39"/>
                  <a:pt x="52" y="38"/>
                  <a:pt x="51" y="37"/>
                </a:cubicBezTo>
                <a:cubicBezTo>
                  <a:pt x="50" y="35"/>
                  <a:pt x="49" y="34"/>
                  <a:pt x="48" y="32"/>
                </a:cubicBezTo>
                <a:cubicBezTo>
                  <a:pt x="46" y="27"/>
                  <a:pt x="43" y="23"/>
                  <a:pt x="39" y="20"/>
                </a:cubicBezTo>
                <a:cubicBezTo>
                  <a:pt x="36" y="16"/>
                  <a:pt x="33" y="14"/>
                  <a:pt x="30" y="11"/>
                </a:cubicBezTo>
                <a:cubicBezTo>
                  <a:pt x="26" y="8"/>
                  <a:pt x="22" y="4"/>
                  <a:pt x="17" y="3"/>
                </a:cubicBezTo>
                <a:cubicBezTo>
                  <a:pt x="16" y="3"/>
                  <a:pt x="15" y="2"/>
                  <a:pt x="14" y="2"/>
                </a:cubicBezTo>
                <a:cubicBezTo>
                  <a:pt x="13" y="2"/>
                  <a:pt x="12" y="2"/>
                  <a:pt x="11" y="1"/>
                </a:cubicBezTo>
                <a:cubicBezTo>
                  <a:pt x="12" y="1"/>
                  <a:pt x="12" y="2"/>
                  <a:pt x="13" y="2"/>
                </a:cubicBezTo>
                <a:cubicBezTo>
                  <a:pt x="12" y="1"/>
                  <a:pt x="11" y="1"/>
                  <a:pt x="11" y="1"/>
                </a:cubicBezTo>
                <a:cubicBezTo>
                  <a:pt x="8" y="0"/>
                  <a:pt x="4" y="2"/>
                  <a:pt x="2" y="5"/>
                </a:cubicBezTo>
                <a:cubicBezTo>
                  <a:pt x="0" y="8"/>
                  <a:pt x="1" y="11"/>
                  <a:pt x="3" y="14"/>
                </a:cubicBezTo>
                <a:cubicBezTo>
                  <a:pt x="3" y="14"/>
                  <a:pt x="3" y="13"/>
                  <a:pt x="3" y="13"/>
                </a:cubicBezTo>
                <a:cubicBezTo>
                  <a:pt x="3" y="14"/>
                  <a:pt x="3" y="15"/>
                  <a:pt x="4" y="16"/>
                </a:cubicBezTo>
                <a:cubicBezTo>
                  <a:pt x="5" y="17"/>
                  <a:pt x="5" y="17"/>
                  <a:pt x="5" y="17"/>
                </a:cubicBezTo>
                <a:cubicBezTo>
                  <a:pt x="7" y="21"/>
                  <a:pt x="10" y="24"/>
                  <a:pt x="13" y="27"/>
                </a:cubicBezTo>
                <a:cubicBezTo>
                  <a:pt x="13" y="27"/>
                  <a:pt x="14" y="28"/>
                  <a:pt x="15" y="29"/>
                </a:cubicBezTo>
                <a:cubicBezTo>
                  <a:pt x="15" y="29"/>
                  <a:pt x="15" y="29"/>
                  <a:pt x="15" y="29"/>
                </a:cubicBezTo>
                <a:cubicBezTo>
                  <a:pt x="16" y="30"/>
                  <a:pt x="16" y="30"/>
                  <a:pt x="16" y="31"/>
                </a:cubicBezTo>
                <a:cubicBezTo>
                  <a:pt x="17" y="32"/>
                  <a:pt x="17" y="32"/>
                  <a:pt x="18" y="33"/>
                </a:cubicBezTo>
                <a:cubicBezTo>
                  <a:pt x="21" y="36"/>
                  <a:pt x="23" y="40"/>
                  <a:pt x="25" y="44"/>
                </a:cubicBezTo>
                <a:cubicBezTo>
                  <a:pt x="28" y="49"/>
                  <a:pt x="31" y="56"/>
                  <a:pt x="36" y="58"/>
                </a:cubicBezTo>
                <a:cubicBezTo>
                  <a:pt x="40" y="60"/>
                  <a:pt x="43" y="61"/>
                  <a:pt x="47" y="59"/>
                </a:cubicBezTo>
                <a:cubicBezTo>
                  <a:pt x="50" y="58"/>
                  <a:pt x="53" y="55"/>
                  <a:pt x="54" y="51"/>
                </a:cubicBezTo>
                <a:cubicBezTo>
                  <a:pt x="55" y="47"/>
                  <a:pt x="55" y="44"/>
                  <a:pt x="53" y="40"/>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59" name="Freeform 2714"/>
          <p:cNvSpPr>
            <a:spLocks/>
          </p:cNvSpPr>
          <p:nvPr userDrawn="1"/>
        </p:nvSpPr>
        <p:spPr bwMode="auto">
          <a:xfrm>
            <a:off x="6981408" y="4646295"/>
            <a:ext cx="30631" cy="26037"/>
          </a:xfrm>
          <a:custGeom>
            <a:avLst/>
            <a:gdLst>
              <a:gd name="T0" fmla="*/ 50 w 51"/>
              <a:gd name="T1" fmla="*/ 33 h 44"/>
              <a:gd name="T2" fmla="*/ 50 w 51"/>
              <a:gd name="T3" fmla="*/ 32 h 44"/>
              <a:gd name="T4" fmla="*/ 50 w 51"/>
              <a:gd name="T5" fmla="*/ 32 h 44"/>
              <a:gd name="T6" fmla="*/ 49 w 51"/>
              <a:gd name="T7" fmla="*/ 26 h 44"/>
              <a:gd name="T8" fmla="*/ 45 w 51"/>
              <a:gd name="T9" fmla="*/ 20 h 44"/>
              <a:gd name="T10" fmla="*/ 41 w 51"/>
              <a:gd name="T11" fmla="*/ 16 h 44"/>
              <a:gd name="T12" fmla="*/ 30 w 51"/>
              <a:gd name="T13" fmla="*/ 8 h 44"/>
              <a:gd name="T14" fmla="*/ 18 w 51"/>
              <a:gd name="T15" fmla="*/ 2 h 44"/>
              <a:gd name="T16" fmla="*/ 13 w 51"/>
              <a:gd name="T17" fmla="*/ 1 h 44"/>
              <a:gd name="T18" fmla="*/ 14 w 51"/>
              <a:gd name="T19" fmla="*/ 1 h 44"/>
              <a:gd name="T20" fmla="*/ 14 w 51"/>
              <a:gd name="T21" fmla="*/ 1 h 44"/>
              <a:gd name="T22" fmla="*/ 11 w 51"/>
              <a:gd name="T23" fmla="*/ 1 h 44"/>
              <a:gd name="T24" fmla="*/ 1 w 51"/>
              <a:gd name="T25" fmla="*/ 6 h 44"/>
              <a:gd name="T26" fmla="*/ 4 w 51"/>
              <a:gd name="T27" fmla="*/ 16 h 44"/>
              <a:gd name="T28" fmla="*/ 5 w 51"/>
              <a:gd name="T29" fmla="*/ 16 h 44"/>
              <a:gd name="T30" fmla="*/ 8 w 51"/>
              <a:gd name="T31" fmla="*/ 20 h 44"/>
              <a:gd name="T32" fmla="*/ 15 w 51"/>
              <a:gd name="T33" fmla="*/ 27 h 44"/>
              <a:gd name="T34" fmla="*/ 23 w 51"/>
              <a:gd name="T35" fmla="*/ 34 h 44"/>
              <a:gd name="T36" fmla="*/ 27 w 51"/>
              <a:gd name="T37" fmla="*/ 38 h 44"/>
              <a:gd name="T38" fmla="*/ 30 w 51"/>
              <a:gd name="T39" fmla="*/ 41 h 44"/>
              <a:gd name="T40" fmla="*/ 36 w 51"/>
              <a:gd name="T41" fmla="*/ 43 h 44"/>
              <a:gd name="T42" fmla="*/ 39 w 51"/>
              <a:gd name="T43" fmla="*/ 43 h 44"/>
              <a:gd name="T44" fmla="*/ 40 w 51"/>
              <a:gd name="T45" fmla="*/ 44 h 44"/>
              <a:gd name="T46" fmla="*/ 43 w 51"/>
              <a:gd name="T47" fmla="*/ 44 h 44"/>
              <a:gd name="T48" fmla="*/ 47 w 51"/>
              <a:gd name="T49" fmla="*/ 42 h 44"/>
              <a:gd name="T50" fmla="*/ 50 w 51"/>
              <a:gd name="T51"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44">
                <a:moveTo>
                  <a:pt x="50" y="33"/>
                </a:moveTo>
                <a:cubicBezTo>
                  <a:pt x="50" y="33"/>
                  <a:pt x="50" y="33"/>
                  <a:pt x="50" y="32"/>
                </a:cubicBezTo>
                <a:cubicBezTo>
                  <a:pt x="50" y="32"/>
                  <a:pt x="50" y="32"/>
                  <a:pt x="50" y="32"/>
                </a:cubicBezTo>
                <a:cubicBezTo>
                  <a:pt x="50" y="30"/>
                  <a:pt x="50" y="28"/>
                  <a:pt x="49" y="26"/>
                </a:cubicBezTo>
                <a:cubicBezTo>
                  <a:pt x="48" y="24"/>
                  <a:pt x="47" y="22"/>
                  <a:pt x="45" y="20"/>
                </a:cubicBezTo>
                <a:cubicBezTo>
                  <a:pt x="44" y="19"/>
                  <a:pt x="43" y="18"/>
                  <a:pt x="41" y="16"/>
                </a:cubicBezTo>
                <a:cubicBezTo>
                  <a:pt x="38" y="13"/>
                  <a:pt x="34" y="10"/>
                  <a:pt x="30" y="8"/>
                </a:cubicBezTo>
                <a:cubicBezTo>
                  <a:pt x="26" y="5"/>
                  <a:pt x="22" y="4"/>
                  <a:pt x="18" y="2"/>
                </a:cubicBezTo>
                <a:cubicBezTo>
                  <a:pt x="17" y="1"/>
                  <a:pt x="15" y="1"/>
                  <a:pt x="13" y="1"/>
                </a:cubicBezTo>
                <a:cubicBezTo>
                  <a:pt x="13" y="1"/>
                  <a:pt x="13" y="1"/>
                  <a:pt x="14" y="1"/>
                </a:cubicBezTo>
                <a:cubicBezTo>
                  <a:pt x="14" y="1"/>
                  <a:pt x="15" y="1"/>
                  <a:pt x="14" y="1"/>
                </a:cubicBezTo>
                <a:cubicBezTo>
                  <a:pt x="14" y="1"/>
                  <a:pt x="12" y="1"/>
                  <a:pt x="11" y="1"/>
                </a:cubicBezTo>
                <a:cubicBezTo>
                  <a:pt x="7" y="0"/>
                  <a:pt x="3" y="2"/>
                  <a:pt x="1" y="6"/>
                </a:cubicBezTo>
                <a:cubicBezTo>
                  <a:pt x="0" y="9"/>
                  <a:pt x="2" y="13"/>
                  <a:pt x="4" y="16"/>
                </a:cubicBezTo>
                <a:cubicBezTo>
                  <a:pt x="4" y="16"/>
                  <a:pt x="4" y="16"/>
                  <a:pt x="5" y="16"/>
                </a:cubicBezTo>
                <a:cubicBezTo>
                  <a:pt x="5" y="18"/>
                  <a:pt x="6" y="19"/>
                  <a:pt x="8" y="20"/>
                </a:cubicBezTo>
                <a:cubicBezTo>
                  <a:pt x="10" y="22"/>
                  <a:pt x="13" y="25"/>
                  <a:pt x="15" y="27"/>
                </a:cubicBezTo>
                <a:cubicBezTo>
                  <a:pt x="18" y="30"/>
                  <a:pt x="21" y="32"/>
                  <a:pt x="23" y="34"/>
                </a:cubicBezTo>
                <a:cubicBezTo>
                  <a:pt x="24" y="36"/>
                  <a:pt x="26" y="37"/>
                  <a:pt x="27" y="38"/>
                </a:cubicBezTo>
                <a:cubicBezTo>
                  <a:pt x="28" y="39"/>
                  <a:pt x="29" y="40"/>
                  <a:pt x="30" y="41"/>
                </a:cubicBezTo>
                <a:cubicBezTo>
                  <a:pt x="32" y="42"/>
                  <a:pt x="34" y="43"/>
                  <a:pt x="36" y="43"/>
                </a:cubicBezTo>
                <a:cubicBezTo>
                  <a:pt x="37" y="43"/>
                  <a:pt x="38" y="44"/>
                  <a:pt x="39" y="43"/>
                </a:cubicBezTo>
                <a:cubicBezTo>
                  <a:pt x="39" y="44"/>
                  <a:pt x="39" y="44"/>
                  <a:pt x="40" y="44"/>
                </a:cubicBezTo>
                <a:cubicBezTo>
                  <a:pt x="41" y="44"/>
                  <a:pt x="42" y="44"/>
                  <a:pt x="43" y="44"/>
                </a:cubicBezTo>
                <a:cubicBezTo>
                  <a:pt x="45" y="43"/>
                  <a:pt x="46" y="43"/>
                  <a:pt x="47" y="42"/>
                </a:cubicBezTo>
                <a:cubicBezTo>
                  <a:pt x="49" y="40"/>
                  <a:pt x="51" y="37"/>
                  <a:pt x="50" y="33"/>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60" name="Freeform 2715"/>
          <p:cNvSpPr>
            <a:spLocks/>
          </p:cNvSpPr>
          <p:nvPr userDrawn="1"/>
        </p:nvSpPr>
        <p:spPr bwMode="auto">
          <a:xfrm>
            <a:off x="6973750" y="4725936"/>
            <a:ext cx="27568" cy="30631"/>
          </a:xfrm>
          <a:custGeom>
            <a:avLst/>
            <a:gdLst>
              <a:gd name="T0" fmla="*/ 45 w 47"/>
              <a:gd name="T1" fmla="*/ 42 h 53"/>
              <a:gd name="T2" fmla="*/ 43 w 47"/>
              <a:gd name="T3" fmla="*/ 28 h 53"/>
              <a:gd name="T4" fmla="*/ 44 w 47"/>
              <a:gd name="T5" fmla="*/ 31 h 53"/>
              <a:gd name="T6" fmla="*/ 31 w 47"/>
              <a:gd name="T7" fmla="*/ 12 h 53"/>
              <a:gd name="T8" fmla="*/ 22 w 47"/>
              <a:gd name="T9" fmla="*/ 5 h 53"/>
              <a:gd name="T10" fmla="*/ 20 w 47"/>
              <a:gd name="T11" fmla="*/ 4 h 53"/>
              <a:gd name="T12" fmla="*/ 18 w 47"/>
              <a:gd name="T13" fmla="*/ 3 h 53"/>
              <a:gd name="T14" fmla="*/ 16 w 47"/>
              <a:gd name="T15" fmla="*/ 3 h 53"/>
              <a:gd name="T16" fmla="*/ 12 w 47"/>
              <a:gd name="T17" fmla="*/ 1 h 53"/>
              <a:gd name="T18" fmla="*/ 3 w 47"/>
              <a:gd name="T19" fmla="*/ 4 h 53"/>
              <a:gd name="T20" fmla="*/ 2 w 47"/>
              <a:gd name="T21" fmla="*/ 15 h 53"/>
              <a:gd name="T22" fmla="*/ 3 w 47"/>
              <a:gd name="T23" fmla="*/ 17 h 53"/>
              <a:gd name="T24" fmla="*/ 4 w 47"/>
              <a:gd name="T25" fmla="*/ 17 h 53"/>
              <a:gd name="T26" fmla="*/ 8 w 47"/>
              <a:gd name="T27" fmla="*/ 24 h 53"/>
              <a:gd name="T28" fmla="*/ 9 w 47"/>
              <a:gd name="T29" fmla="*/ 25 h 53"/>
              <a:gd name="T30" fmla="*/ 10 w 47"/>
              <a:gd name="T31" fmla="*/ 27 h 53"/>
              <a:gd name="T32" fmla="*/ 15 w 47"/>
              <a:gd name="T33" fmla="*/ 33 h 53"/>
              <a:gd name="T34" fmla="*/ 13 w 47"/>
              <a:gd name="T35" fmla="*/ 30 h 53"/>
              <a:gd name="T36" fmla="*/ 20 w 47"/>
              <a:gd name="T37" fmla="*/ 39 h 53"/>
              <a:gd name="T38" fmla="*/ 18 w 47"/>
              <a:gd name="T39" fmla="*/ 37 h 53"/>
              <a:gd name="T40" fmla="*/ 22 w 47"/>
              <a:gd name="T41" fmla="*/ 43 h 53"/>
              <a:gd name="T42" fmla="*/ 22 w 47"/>
              <a:gd name="T43" fmla="*/ 42 h 53"/>
              <a:gd name="T44" fmla="*/ 25 w 47"/>
              <a:gd name="T45" fmla="*/ 46 h 53"/>
              <a:gd name="T46" fmla="*/ 28 w 47"/>
              <a:gd name="T47" fmla="*/ 49 h 53"/>
              <a:gd name="T48" fmla="*/ 30 w 47"/>
              <a:gd name="T49" fmla="*/ 49 h 53"/>
              <a:gd name="T50" fmla="*/ 30 w 47"/>
              <a:gd name="T51" fmla="*/ 50 h 53"/>
              <a:gd name="T52" fmla="*/ 31 w 47"/>
              <a:gd name="T53" fmla="*/ 50 h 53"/>
              <a:gd name="T54" fmla="*/ 36 w 47"/>
              <a:gd name="T55" fmla="*/ 52 h 53"/>
              <a:gd name="T56" fmla="*/ 37 w 47"/>
              <a:gd name="T57" fmla="*/ 52 h 53"/>
              <a:gd name="T58" fmla="*/ 40 w 47"/>
              <a:gd name="T59" fmla="*/ 52 h 53"/>
              <a:gd name="T60" fmla="*/ 43 w 47"/>
              <a:gd name="T61" fmla="*/ 49 h 53"/>
              <a:gd name="T62" fmla="*/ 45 w 47"/>
              <a:gd name="T63" fmla="*/ 44 h 53"/>
              <a:gd name="T64" fmla="*/ 46 w 47"/>
              <a:gd name="T65" fmla="*/ 41 h 53"/>
              <a:gd name="T66" fmla="*/ 46 w 47"/>
              <a:gd name="T67" fmla="*/ 41 h 53"/>
              <a:gd name="T68" fmla="*/ 45 w 47"/>
              <a:gd name="T69" fmla="*/ 4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 h="53">
                <a:moveTo>
                  <a:pt x="45" y="42"/>
                </a:moveTo>
                <a:cubicBezTo>
                  <a:pt x="47" y="37"/>
                  <a:pt x="45" y="33"/>
                  <a:pt x="43" y="28"/>
                </a:cubicBezTo>
                <a:cubicBezTo>
                  <a:pt x="43" y="29"/>
                  <a:pt x="43" y="30"/>
                  <a:pt x="44" y="31"/>
                </a:cubicBezTo>
                <a:cubicBezTo>
                  <a:pt x="41" y="24"/>
                  <a:pt x="37" y="18"/>
                  <a:pt x="31" y="12"/>
                </a:cubicBezTo>
                <a:cubicBezTo>
                  <a:pt x="28" y="10"/>
                  <a:pt x="25" y="8"/>
                  <a:pt x="22" y="5"/>
                </a:cubicBezTo>
                <a:cubicBezTo>
                  <a:pt x="22" y="5"/>
                  <a:pt x="21" y="4"/>
                  <a:pt x="20" y="4"/>
                </a:cubicBezTo>
                <a:cubicBezTo>
                  <a:pt x="19" y="4"/>
                  <a:pt x="19" y="3"/>
                  <a:pt x="18" y="3"/>
                </a:cubicBezTo>
                <a:cubicBezTo>
                  <a:pt x="14" y="2"/>
                  <a:pt x="14" y="2"/>
                  <a:pt x="16" y="3"/>
                </a:cubicBezTo>
                <a:cubicBezTo>
                  <a:pt x="16" y="2"/>
                  <a:pt x="13" y="2"/>
                  <a:pt x="12" y="1"/>
                </a:cubicBezTo>
                <a:cubicBezTo>
                  <a:pt x="9" y="0"/>
                  <a:pt x="5" y="2"/>
                  <a:pt x="3" y="4"/>
                </a:cubicBezTo>
                <a:cubicBezTo>
                  <a:pt x="1" y="7"/>
                  <a:pt x="0" y="12"/>
                  <a:pt x="2" y="15"/>
                </a:cubicBezTo>
                <a:cubicBezTo>
                  <a:pt x="3" y="15"/>
                  <a:pt x="3" y="16"/>
                  <a:pt x="3" y="17"/>
                </a:cubicBezTo>
                <a:cubicBezTo>
                  <a:pt x="4" y="17"/>
                  <a:pt x="4" y="17"/>
                  <a:pt x="4" y="17"/>
                </a:cubicBezTo>
                <a:cubicBezTo>
                  <a:pt x="4" y="19"/>
                  <a:pt x="6" y="22"/>
                  <a:pt x="8" y="24"/>
                </a:cubicBezTo>
                <a:cubicBezTo>
                  <a:pt x="8" y="24"/>
                  <a:pt x="9" y="25"/>
                  <a:pt x="9" y="25"/>
                </a:cubicBezTo>
                <a:cubicBezTo>
                  <a:pt x="9" y="25"/>
                  <a:pt x="10" y="26"/>
                  <a:pt x="10" y="27"/>
                </a:cubicBezTo>
                <a:cubicBezTo>
                  <a:pt x="11" y="29"/>
                  <a:pt x="13" y="31"/>
                  <a:pt x="15" y="33"/>
                </a:cubicBezTo>
                <a:cubicBezTo>
                  <a:pt x="14" y="32"/>
                  <a:pt x="13" y="31"/>
                  <a:pt x="13" y="30"/>
                </a:cubicBezTo>
                <a:cubicBezTo>
                  <a:pt x="15" y="33"/>
                  <a:pt x="17" y="36"/>
                  <a:pt x="20" y="39"/>
                </a:cubicBezTo>
                <a:lnTo>
                  <a:pt x="18" y="37"/>
                </a:lnTo>
                <a:cubicBezTo>
                  <a:pt x="19" y="39"/>
                  <a:pt x="20" y="41"/>
                  <a:pt x="22" y="43"/>
                </a:cubicBezTo>
                <a:cubicBezTo>
                  <a:pt x="23" y="43"/>
                  <a:pt x="24" y="45"/>
                  <a:pt x="22" y="42"/>
                </a:cubicBezTo>
                <a:cubicBezTo>
                  <a:pt x="23" y="43"/>
                  <a:pt x="24" y="45"/>
                  <a:pt x="25" y="46"/>
                </a:cubicBezTo>
                <a:cubicBezTo>
                  <a:pt x="26" y="47"/>
                  <a:pt x="27" y="48"/>
                  <a:pt x="28" y="49"/>
                </a:cubicBezTo>
                <a:cubicBezTo>
                  <a:pt x="29" y="49"/>
                  <a:pt x="29" y="49"/>
                  <a:pt x="30" y="49"/>
                </a:cubicBezTo>
                <a:cubicBezTo>
                  <a:pt x="30" y="49"/>
                  <a:pt x="30" y="49"/>
                  <a:pt x="30" y="50"/>
                </a:cubicBezTo>
                <a:cubicBezTo>
                  <a:pt x="30" y="50"/>
                  <a:pt x="31" y="50"/>
                  <a:pt x="31" y="50"/>
                </a:cubicBezTo>
                <a:cubicBezTo>
                  <a:pt x="33" y="51"/>
                  <a:pt x="34" y="52"/>
                  <a:pt x="36" y="52"/>
                </a:cubicBezTo>
                <a:cubicBezTo>
                  <a:pt x="36" y="52"/>
                  <a:pt x="36" y="52"/>
                  <a:pt x="37" y="52"/>
                </a:cubicBezTo>
                <a:cubicBezTo>
                  <a:pt x="38" y="52"/>
                  <a:pt x="39" y="53"/>
                  <a:pt x="40" y="52"/>
                </a:cubicBezTo>
                <a:cubicBezTo>
                  <a:pt x="42" y="51"/>
                  <a:pt x="42" y="50"/>
                  <a:pt x="43" y="49"/>
                </a:cubicBezTo>
                <a:cubicBezTo>
                  <a:pt x="44" y="47"/>
                  <a:pt x="45" y="46"/>
                  <a:pt x="45" y="44"/>
                </a:cubicBezTo>
                <a:cubicBezTo>
                  <a:pt x="45" y="43"/>
                  <a:pt x="46" y="42"/>
                  <a:pt x="46" y="41"/>
                </a:cubicBezTo>
                <a:lnTo>
                  <a:pt x="46" y="41"/>
                </a:lnTo>
                <a:cubicBezTo>
                  <a:pt x="46" y="41"/>
                  <a:pt x="45" y="41"/>
                  <a:pt x="45" y="42"/>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61" name="Rectangle 2716"/>
          <p:cNvSpPr>
            <a:spLocks noChangeArrowheads="1"/>
          </p:cNvSpPr>
          <p:nvPr userDrawn="1"/>
        </p:nvSpPr>
        <p:spPr bwMode="auto">
          <a:xfrm>
            <a:off x="7001317" y="4748909"/>
            <a:ext cx="1532" cy="1532"/>
          </a:xfrm>
          <a:prstGeom prst="rect">
            <a:avLst/>
          </a:prstGeom>
          <a:solidFill>
            <a:srgbClr val="4CBF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62" name="Freeform 2717"/>
          <p:cNvSpPr>
            <a:spLocks/>
          </p:cNvSpPr>
          <p:nvPr userDrawn="1"/>
        </p:nvSpPr>
        <p:spPr bwMode="auto">
          <a:xfrm>
            <a:off x="6869604" y="4811702"/>
            <a:ext cx="0" cy="0"/>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63" name="Freeform 2718"/>
          <p:cNvSpPr>
            <a:spLocks/>
          </p:cNvSpPr>
          <p:nvPr userDrawn="1"/>
        </p:nvSpPr>
        <p:spPr bwMode="auto">
          <a:xfrm>
            <a:off x="6857352" y="4808639"/>
            <a:ext cx="29100" cy="36757"/>
          </a:xfrm>
          <a:custGeom>
            <a:avLst/>
            <a:gdLst>
              <a:gd name="T0" fmla="*/ 42 w 49"/>
              <a:gd name="T1" fmla="*/ 33 h 63"/>
              <a:gd name="T2" fmla="*/ 35 w 49"/>
              <a:gd name="T3" fmla="*/ 23 h 63"/>
              <a:gd name="T4" fmla="*/ 27 w 49"/>
              <a:gd name="T5" fmla="*/ 12 h 63"/>
              <a:gd name="T6" fmla="*/ 22 w 49"/>
              <a:gd name="T7" fmla="*/ 8 h 63"/>
              <a:gd name="T8" fmla="*/ 21 w 49"/>
              <a:gd name="T9" fmla="*/ 7 h 63"/>
              <a:gd name="T10" fmla="*/ 20 w 49"/>
              <a:gd name="T11" fmla="*/ 5 h 63"/>
              <a:gd name="T12" fmla="*/ 18 w 49"/>
              <a:gd name="T13" fmla="*/ 4 h 63"/>
              <a:gd name="T14" fmla="*/ 4 w 49"/>
              <a:gd name="T15" fmla="*/ 3 h 63"/>
              <a:gd name="T16" fmla="*/ 2 w 49"/>
              <a:gd name="T17" fmla="*/ 16 h 63"/>
              <a:gd name="T18" fmla="*/ 2 w 49"/>
              <a:gd name="T19" fmla="*/ 18 h 63"/>
              <a:gd name="T20" fmla="*/ 3 w 49"/>
              <a:gd name="T21" fmla="*/ 21 h 63"/>
              <a:gd name="T22" fmla="*/ 4 w 49"/>
              <a:gd name="T23" fmla="*/ 22 h 63"/>
              <a:gd name="T24" fmla="*/ 7 w 49"/>
              <a:gd name="T25" fmla="*/ 27 h 63"/>
              <a:gd name="T26" fmla="*/ 13 w 49"/>
              <a:gd name="T27" fmla="*/ 38 h 63"/>
              <a:gd name="T28" fmla="*/ 19 w 49"/>
              <a:gd name="T29" fmla="*/ 47 h 63"/>
              <a:gd name="T30" fmla="*/ 34 w 49"/>
              <a:gd name="T31" fmla="*/ 60 h 63"/>
              <a:gd name="T32" fmla="*/ 49 w 49"/>
              <a:gd name="T33" fmla="*/ 49 h 63"/>
              <a:gd name="T34" fmla="*/ 42 w 49"/>
              <a:gd name="T35" fmla="*/ 3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63">
                <a:moveTo>
                  <a:pt x="42" y="33"/>
                </a:moveTo>
                <a:cubicBezTo>
                  <a:pt x="40" y="30"/>
                  <a:pt x="38" y="27"/>
                  <a:pt x="35" y="23"/>
                </a:cubicBezTo>
                <a:cubicBezTo>
                  <a:pt x="33" y="20"/>
                  <a:pt x="30" y="16"/>
                  <a:pt x="27" y="12"/>
                </a:cubicBezTo>
                <a:cubicBezTo>
                  <a:pt x="25" y="11"/>
                  <a:pt x="24" y="9"/>
                  <a:pt x="22" y="8"/>
                </a:cubicBezTo>
                <a:cubicBezTo>
                  <a:pt x="22" y="7"/>
                  <a:pt x="22" y="7"/>
                  <a:pt x="21" y="7"/>
                </a:cubicBezTo>
                <a:cubicBezTo>
                  <a:pt x="19" y="5"/>
                  <a:pt x="19" y="5"/>
                  <a:pt x="20" y="5"/>
                </a:cubicBezTo>
                <a:cubicBezTo>
                  <a:pt x="19" y="5"/>
                  <a:pt x="18" y="4"/>
                  <a:pt x="18" y="4"/>
                </a:cubicBezTo>
                <a:cubicBezTo>
                  <a:pt x="14" y="0"/>
                  <a:pt x="8" y="0"/>
                  <a:pt x="4" y="3"/>
                </a:cubicBezTo>
                <a:cubicBezTo>
                  <a:pt x="0" y="6"/>
                  <a:pt x="0" y="11"/>
                  <a:pt x="2" y="16"/>
                </a:cubicBezTo>
                <a:cubicBezTo>
                  <a:pt x="2" y="16"/>
                  <a:pt x="2" y="17"/>
                  <a:pt x="2" y="18"/>
                </a:cubicBezTo>
                <a:cubicBezTo>
                  <a:pt x="2" y="18"/>
                  <a:pt x="3" y="19"/>
                  <a:pt x="3" y="21"/>
                </a:cubicBezTo>
                <a:cubicBezTo>
                  <a:pt x="4" y="21"/>
                  <a:pt x="4" y="21"/>
                  <a:pt x="4" y="22"/>
                </a:cubicBezTo>
                <a:cubicBezTo>
                  <a:pt x="5" y="24"/>
                  <a:pt x="6" y="26"/>
                  <a:pt x="7" y="27"/>
                </a:cubicBezTo>
                <a:cubicBezTo>
                  <a:pt x="9" y="31"/>
                  <a:pt x="11" y="34"/>
                  <a:pt x="13" y="38"/>
                </a:cubicBezTo>
                <a:cubicBezTo>
                  <a:pt x="15" y="41"/>
                  <a:pt x="17" y="44"/>
                  <a:pt x="19" y="47"/>
                </a:cubicBezTo>
                <a:cubicBezTo>
                  <a:pt x="23" y="53"/>
                  <a:pt x="27" y="58"/>
                  <a:pt x="34" y="60"/>
                </a:cubicBezTo>
                <a:cubicBezTo>
                  <a:pt x="41" y="63"/>
                  <a:pt x="48" y="56"/>
                  <a:pt x="49" y="49"/>
                </a:cubicBezTo>
                <a:cubicBezTo>
                  <a:pt x="49" y="43"/>
                  <a:pt x="45" y="38"/>
                  <a:pt x="42" y="33"/>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64" name="Freeform 2719"/>
          <p:cNvSpPr>
            <a:spLocks/>
          </p:cNvSpPr>
          <p:nvPr userDrawn="1"/>
        </p:nvSpPr>
        <p:spPr bwMode="auto">
          <a:xfrm>
            <a:off x="6763927" y="4868370"/>
            <a:ext cx="18379" cy="30631"/>
          </a:xfrm>
          <a:custGeom>
            <a:avLst/>
            <a:gdLst>
              <a:gd name="T0" fmla="*/ 29 w 30"/>
              <a:gd name="T1" fmla="*/ 25 h 52"/>
              <a:gd name="T2" fmla="*/ 28 w 30"/>
              <a:gd name="T3" fmla="*/ 21 h 52"/>
              <a:gd name="T4" fmla="*/ 23 w 30"/>
              <a:gd name="T5" fmla="*/ 10 h 52"/>
              <a:gd name="T6" fmla="*/ 18 w 30"/>
              <a:gd name="T7" fmla="*/ 4 h 52"/>
              <a:gd name="T8" fmla="*/ 15 w 30"/>
              <a:gd name="T9" fmla="*/ 2 h 52"/>
              <a:gd name="T10" fmla="*/ 9 w 30"/>
              <a:gd name="T11" fmla="*/ 1 h 52"/>
              <a:gd name="T12" fmla="*/ 3 w 30"/>
              <a:gd name="T13" fmla="*/ 2 h 52"/>
              <a:gd name="T14" fmla="*/ 1 w 30"/>
              <a:gd name="T15" fmla="*/ 6 h 52"/>
              <a:gd name="T16" fmla="*/ 0 w 30"/>
              <a:gd name="T17" fmla="*/ 7 h 52"/>
              <a:gd name="T18" fmla="*/ 0 w 30"/>
              <a:gd name="T19" fmla="*/ 13 h 52"/>
              <a:gd name="T20" fmla="*/ 1 w 30"/>
              <a:gd name="T21" fmla="*/ 16 h 52"/>
              <a:gd name="T22" fmla="*/ 2 w 30"/>
              <a:gd name="T23" fmla="*/ 21 h 52"/>
              <a:gd name="T24" fmla="*/ 5 w 30"/>
              <a:gd name="T25" fmla="*/ 32 h 52"/>
              <a:gd name="T26" fmla="*/ 5 w 30"/>
              <a:gd name="T27" fmla="*/ 37 h 52"/>
              <a:gd name="T28" fmla="*/ 5 w 30"/>
              <a:gd name="T29" fmla="*/ 34 h 52"/>
              <a:gd name="T30" fmla="*/ 6 w 30"/>
              <a:gd name="T31" fmla="*/ 41 h 52"/>
              <a:gd name="T32" fmla="*/ 11 w 30"/>
              <a:gd name="T33" fmla="*/ 49 h 52"/>
              <a:gd name="T34" fmla="*/ 22 w 30"/>
              <a:gd name="T35" fmla="*/ 50 h 52"/>
              <a:gd name="T36" fmla="*/ 29 w 30"/>
              <a:gd name="T37" fmla="*/ 41 h 52"/>
              <a:gd name="T38" fmla="*/ 30 w 30"/>
              <a:gd name="T39" fmla="*/ 33 h 52"/>
              <a:gd name="T40" fmla="*/ 29 w 30"/>
              <a:gd name="T41" fmla="*/ 2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52">
                <a:moveTo>
                  <a:pt x="29" y="25"/>
                </a:moveTo>
                <a:cubicBezTo>
                  <a:pt x="29" y="24"/>
                  <a:pt x="29" y="22"/>
                  <a:pt x="28" y="21"/>
                </a:cubicBezTo>
                <a:cubicBezTo>
                  <a:pt x="27" y="17"/>
                  <a:pt x="25" y="13"/>
                  <a:pt x="23" y="10"/>
                </a:cubicBezTo>
                <a:cubicBezTo>
                  <a:pt x="21" y="8"/>
                  <a:pt x="20" y="6"/>
                  <a:pt x="18" y="4"/>
                </a:cubicBezTo>
                <a:cubicBezTo>
                  <a:pt x="17" y="3"/>
                  <a:pt x="16" y="2"/>
                  <a:pt x="15" y="2"/>
                </a:cubicBezTo>
                <a:cubicBezTo>
                  <a:pt x="13" y="1"/>
                  <a:pt x="11" y="0"/>
                  <a:pt x="9" y="1"/>
                </a:cubicBezTo>
                <a:cubicBezTo>
                  <a:pt x="7" y="0"/>
                  <a:pt x="5" y="1"/>
                  <a:pt x="3" y="2"/>
                </a:cubicBezTo>
                <a:cubicBezTo>
                  <a:pt x="2" y="3"/>
                  <a:pt x="1" y="5"/>
                  <a:pt x="1" y="6"/>
                </a:cubicBezTo>
                <a:cubicBezTo>
                  <a:pt x="1" y="7"/>
                  <a:pt x="0" y="7"/>
                  <a:pt x="0" y="7"/>
                </a:cubicBezTo>
                <a:cubicBezTo>
                  <a:pt x="0" y="9"/>
                  <a:pt x="0" y="11"/>
                  <a:pt x="0" y="13"/>
                </a:cubicBezTo>
                <a:cubicBezTo>
                  <a:pt x="0" y="14"/>
                  <a:pt x="0" y="15"/>
                  <a:pt x="1" y="16"/>
                </a:cubicBezTo>
                <a:cubicBezTo>
                  <a:pt x="1" y="18"/>
                  <a:pt x="2" y="19"/>
                  <a:pt x="2" y="21"/>
                </a:cubicBezTo>
                <a:cubicBezTo>
                  <a:pt x="3" y="25"/>
                  <a:pt x="4" y="28"/>
                  <a:pt x="5" y="32"/>
                </a:cubicBezTo>
                <a:cubicBezTo>
                  <a:pt x="5" y="34"/>
                  <a:pt x="5" y="35"/>
                  <a:pt x="5" y="37"/>
                </a:cubicBezTo>
                <a:cubicBezTo>
                  <a:pt x="5" y="36"/>
                  <a:pt x="5" y="35"/>
                  <a:pt x="5" y="34"/>
                </a:cubicBezTo>
                <a:cubicBezTo>
                  <a:pt x="5" y="36"/>
                  <a:pt x="5" y="38"/>
                  <a:pt x="6" y="41"/>
                </a:cubicBezTo>
                <a:cubicBezTo>
                  <a:pt x="7" y="44"/>
                  <a:pt x="8" y="47"/>
                  <a:pt x="11" y="49"/>
                </a:cubicBezTo>
                <a:cubicBezTo>
                  <a:pt x="14" y="51"/>
                  <a:pt x="18" y="52"/>
                  <a:pt x="22" y="50"/>
                </a:cubicBezTo>
                <a:cubicBezTo>
                  <a:pt x="26" y="48"/>
                  <a:pt x="28" y="44"/>
                  <a:pt x="29" y="41"/>
                </a:cubicBezTo>
                <a:cubicBezTo>
                  <a:pt x="30" y="38"/>
                  <a:pt x="30" y="35"/>
                  <a:pt x="30" y="33"/>
                </a:cubicBezTo>
                <a:cubicBezTo>
                  <a:pt x="30" y="31"/>
                  <a:pt x="30" y="28"/>
                  <a:pt x="29" y="25"/>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65" name="Freeform 2720"/>
          <p:cNvSpPr>
            <a:spLocks/>
          </p:cNvSpPr>
          <p:nvPr userDrawn="1"/>
        </p:nvSpPr>
        <p:spPr bwMode="auto">
          <a:xfrm>
            <a:off x="6753207" y="4836207"/>
            <a:ext cx="10721" cy="12252"/>
          </a:xfrm>
          <a:custGeom>
            <a:avLst/>
            <a:gdLst>
              <a:gd name="T0" fmla="*/ 18 w 18"/>
              <a:gd name="T1" fmla="*/ 10 h 20"/>
              <a:gd name="T2" fmla="*/ 17 w 18"/>
              <a:gd name="T3" fmla="*/ 7 h 20"/>
              <a:gd name="T4" fmla="*/ 14 w 18"/>
              <a:gd name="T5" fmla="*/ 4 h 20"/>
              <a:gd name="T6" fmla="*/ 11 w 18"/>
              <a:gd name="T7" fmla="*/ 1 h 20"/>
              <a:gd name="T8" fmla="*/ 9 w 18"/>
              <a:gd name="T9" fmla="*/ 0 h 20"/>
              <a:gd name="T10" fmla="*/ 7 w 18"/>
              <a:gd name="T11" fmla="*/ 0 h 20"/>
              <a:gd name="T12" fmla="*/ 7 w 18"/>
              <a:gd name="T13" fmla="*/ 0 h 20"/>
              <a:gd name="T14" fmla="*/ 4 w 18"/>
              <a:gd name="T15" fmla="*/ 0 h 20"/>
              <a:gd name="T16" fmla="*/ 2 w 18"/>
              <a:gd name="T17" fmla="*/ 2 h 20"/>
              <a:gd name="T18" fmla="*/ 1 w 18"/>
              <a:gd name="T19" fmla="*/ 7 h 20"/>
              <a:gd name="T20" fmla="*/ 1 w 18"/>
              <a:gd name="T21" fmla="*/ 7 h 20"/>
              <a:gd name="T22" fmla="*/ 1 w 18"/>
              <a:gd name="T23" fmla="*/ 8 h 20"/>
              <a:gd name="T24" fmla="*/ 2 w 18"/>
              <a:gd name="T25" fmla="*/ 10 h 20"/>
              <a:gd name="T26" fmla="*/ 3 w 18"/>
              <a:gd name="T27" fmla="*/ 12 h 20"/>
              <a:gd name="T28" fmla="*/ 3 w 18"/>
              <a:gd name="T29" fmla="*/ 10 h 20"/>
              <a:gd name="T30" fmla="*/ 5 w 18"/>
              <a:gd name="T31" fmla="*/ 14 h 20"/>
              <a:gd name="T32" fmla="*/ 5 w 18"/>
              <a:gd name="T33" fmla="*/ 15 h 20"/>
              <a:gd name="T34" fmla="*/ 6 w 18"/>
              <a:gd name="T35" fmla="*/ 16 h 20"/>
              <a:gd name="T36" fmla="*/ 9 w 18"/>
              <a:gd name="T37" fmla="*/ 19 h 20"/>
              <a:gd name="T38" fmla="*/ 13 w 18"/>
              <a:gd name="T39" fmla="*/ 20 h 20"/>
              <a:gd name="T40" fmla="*/ 15 w 18"/>
              <a:gd name="T41" fmla="*/ 19 h 20"/>
              <a:gd name="T42" fmla="*/ 17 w 18"/>
              <a:gd name="T43" fmla="*/ 17 h 20"/>
              <a:gd name="T44" fmla="*/ 17 w 18"/>
              <a:gd name="T45" fmla="*/ 17 h 20"/>
              <a:gd name="T46" fmla="*/ 18 w 18"/>
              <a:gd name="T47" fmla="*/ 13 h 20"/>
              <a:gd name="T48" fmla="*/ 18 w 18"/>
              <a:gd name="T49" fmla="*/ 13 h 20"/>
              <a:gd name="T50" fmla="*/ 18 w 18"/>
              <a:gd name="T51"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 h="20">
                <a:moveTo>
                  <a:pt x="18" y="10"/>
                </a:moveTo>
                <a:cubicBezTo>
                  <a:pt x="18" y="9"/>
                  <a:pt x="17" y="8"/>
                  <a:pt x="17" y="7"/>
                </a:cubicBezTo>
                <a:cubicBezTo>
                  <a:pt x="16" y="6"/>
                  <a:pt x="15" y="5"/>
                  <a:pt x="14" y="4"/>
                </a:cubicBezTo>
                <a:cubicBezTo>
                  <a:pt x="13" y="3"/>
                  <a:pt x="12" y="2"/>
                  <a:pt x="11" y="1"/>
                </a:cubicBezTo>
                <a:cubicBezTo>
                  <a:pt x="11" y="1"/>
                  <a:pt x="10" y="0"/>
                  <a:pt x="9" y="0"/>
                </a:cubicBezTo>
                <a:cubicBezTo>
                  <a:pt x="8" y="0"/>
                  <a:pt x="7" y="0"/>
                  <a:pt x="7" y="0"/>
                </a:cubicBezTo>
                <a:cubicBezTo>
                  <a:pt x="7" y="0"/>
                  <a:pt x="7" y="0"/>
                  <a:pt x="7" y="0"/>
                </a:cubicBezTo>
                <a:cubicBezTo>
                  <a:pt x="6" y="0"/>
                  <a:pt x="5" y="0"/>
                  <a:pt x="4" y="0"/>
                </a:cubicBezTo>
                <a:cubicBezTo>
                  <a:pt x="3" y="0"/>
                  <a:pt x="2" y="1"/>
                  <a:pt x="2" y="2"/>
                </a:cubicBezTo>
                <a:cubicBezTo>
                  <a:pt x="1" y="3"/>
                  <a:pt x="0" y="5"/>
                  <a:pt x="1" y="7"/>
                </a:cubicBezTo>
                <a:cubicBezTo>
                  <a:pt x="1" y="7"/>
                  <a:pt x="1" y="7"/>
                  <a:pt x="1" y="7"/>
                </a:cubicBezTo>
                <a:cubicBezTo>
                  <a:pt x="1" y="7"/>
                  <a:pt x="1" y="7"/>
                  <a:pt x="1" y="8"/>
                </a:cubicBezTo>
                <a:cubicBezTo>
                  <a:pt x="2" y="8"/>
                  <a:pt x="2" y="9"/>
                  <a:pt x="2" y="10"/>
                </a:cubicBezTo>
                <a:cubicBezTo>
                  <a:pt x="3" y="10"/>
                  <a:pt x="3" y="11"/>
                  <a:pt x="3" y="12"/>
                </a:cubicBezTo>
                <a:cubicBezTo>
                  <a:pt x="3" y="11"/>
                  <a:pt x="3" y="11"/>
                  <a:pt x="3" y="10"/>
                </a:cubicBezTo>
                <a:cubicBezTo>
                  <a:pt x="3" y="11"/>
                  <a:pt x="4" y="13"/>
                  <a:pt x="5" y="14"/>
                </a:cubicBezTo>
                <a:cubicBezTo>
                  <a:pt x="5" y="14"/>
                  <a:pt x="5" y="15"/>
                  <a:pt x="5" y="15"/>
                </a:cubicBezTo>
                <a:cubicBezTo>
                  <a:pt x="5" y="16"/>
                  <a:pt x="6" y="16"/>
                  <a:pt x="6" y="16"/>
                </a:cubicBezTo>
                <a:cubicBezTo>
                  <a:pt x="7" y="17"/>
                  <a:pt x="8" y="18"/>
                  <a:pt x="9" y="19"/>
                </a:cubicBezTo>
                <a:cubicBezTo>
                  <a:pt x="10" y="20"/>
                  <a:pt x="12" y="20"/>
                  <a:pt x="13" y="20"/>
                </a:cubicBezTo>
                <a:cubicBezTo>
                  <a:pt x="14" y="19"/>
                  <a:pt x="14" y="19"/>
                  <a:pt x="15" y="19"/>
                </a:cubicBezTo>
                <a:cubicBezTo>
                  <a:pt x="16" y="19"/>
                  <a:pt x="17" y="18"/>
                  <a:pt x="17" y="17"/>
                </a:cubicBezTo>
                <a:lnTo>
                  <a:pt x="17" y="17"/>
                </a:lnTo>
                <a:cubicBezTo>
                  <a:pt x="18" y="16"/>
                  <a:pt x="18" y="14"/>
                  <a:pt x="18" y="13"/>
                </a:cubicBezTo>
                <a:cubicBezTo>
                  <a:pt x="18" y="13"/>
                  <a:pt x="18" y="13"/>
                  <a:pt x="18" y="13"/>
                </a:cubicBezTo>
                <a:cubicBezTo>
                  <a:pt x="18" y="12"/>
                  <a:pt x="18" y="11"/>
                  <a:pt x="18"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66" name="Freeform 2721"/>
          <p:cNvSpPr>
            <a:spLocks/>
          </p:cNvSpPr>
          <p:nvPr userDrawn="1"/>
        </p:nvSpPr>
        <p:spPr bwMode="auto">
          <a:xfrm>
            <a:off x="6770054" y="4753504"/>
            <a:ext cx="10721" cy="13784"/>
          </a:xfrm>
          <a:custGeom>
            <a:avLst/>
            <a:gdLst>
              <a:gd name="T0" fmla="*/ 20 w 20"/>
              <a:gd name="T1" fmla="*/ 13 h 24"/>
              <a:gd name="T2" fmla="*/ 20 w 20"/>
              <a:gd name="T3" fmla="*/ 13 h 24"/>
              <a:gd name="T4" fmla="*/ 20 w 20"/>
              <a:gd name="T5" fmla="*/ 12 h 24"/>
              <a:gd name="T6" fmla="*/ 19 w 20"/>
              <a:gd name="T7" fmla="*/ 9 h 24"/>
              <a:gd name="T8" fmla="*/ 19 w 20"/>
              <a:gd name="T9" fmla="*/ 9 h 24"/>
              <a:gd name="T10" fmla="*/ 18 w 20"/>
              <a:gd name="T11" fmla="*/ 7 h 24"/>
              <a:gd name="T12" fmla="*/ 16 w 20"/>
              <a:gd name="T13" fmla="*/ 4 h 24"/>
              <a:gd name="T14" fmla="*/ 13 w 20"/>
              <a:gd name="T15" fmla="*/ 2 h 24"/>
              <a:gd name="T16" fmla="*/ 15 w 20"/>
              <a:gd name="T17" fmla="*/ 3 h 24"/>
              <a:gd name="T18" fmla="*/ 13 w 20"/>
              <a:gd name="T19" fmla="*/ 2 h 24"/>
              <a:gd name="T20" fmla="*/ 10 w 20"/>
              <a:gd name="T21" fmla="*/ 0 h 24"/>
              <a:gd name="T22" fmla="*/ 5 w 20"/>
              <a:gd name="T23" fmla="*/ 1 h 24"/>
              <a:gd name="T24" fmla="*/ 2 w 20"/>
              <a:gd name="T25" fmla="*/ 3 h 24"/>
              <a:gd name="T26" fmla="*/ 0 w 20"/>
              <a:gd name="T27" fmla="*/ 7 h 24"/>
              <a:gd name="T28" fmla="*/ 0 w 20"/>
              <a:gd name="T29" fmla="*/ 9 h 24"/>
              <a:gd name="T30" fmla="*/ 0 w 20"/>
              <a:gd name="T31" fmla="*/ 10 h 24"/>
              <a:gd name="T32" fmla="*/ 1 w 20"/>
              <a:gd name="T33" fmla="*/ 12 h 24"/>
              <a:gd name="T34" fmla="*/ 1 w 20"/>
              <a:gd name="T35" fmla="*/ 13 h 24"/>
              <a:gd name="T36" fmla="*/ 2 w 20"/>
              <a:gd name="T37" fmla="*/ 15 h 24"/>
              <a:gd name="T38" fmla="*/ 3 w 20"/>
              <a:gd name="T39" fmla="*/ 18 h 24"/>
              <a:gd name="T40" fmla="*/ 4 w 20"/>
              <a:gd name="T41" fmla="*/ 19 h 24"/>
              <a:gd name="T42" fmla="*/ 5 w 20"/>
              <a:gd name="T43" fmla="*/ 21 h 24"/>
              <a:gd name="T44" fmla="*/ 5 w 20"/>
              <a:gd name="T45" fmla="*/ 20 h 24"/>
              <a:gd name="T46" fmla="*/ 8 w 20"/>
              <a:gd name="T47" fmla="*/ 23 h 24"/>
              <a:gd name="T48" fmla="*/ 12 w 20"/>
              <a:gd name="T49" fmla="*/ 24 h 24"/>
              <a:gd name="T50" fmla="*/ 15 w 20"/>
              <a:gd name="T51" fmla="*/ 23 h 24"/>
              <a:gd name="T52" fmla="*/ 18 w 20"/>
              <a:gd name="T53" fmla="*/ 22 h 24"/>
              <a:gd name="T54" fmla="*/ 20 w 20"/>
              <a:gd name="T55" fmla="*/ 18 h 24"/>
              <a:gd name="T56" fmla="*/ 20 w 20"/>
              <a:gd name="T57"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 h="24">
                <a:moveTo>
                  <a:pt x="20" y="13"/>
                </a:moveTo>
                <a:cubicBezTo>
                  <a:pt x="20" y="13"/>
                  <a:pt x="20" y="13"/>
                  <a:pt x="20" y="13"/>
                </a:cubicBezTo>
                <a:cubicBezTo>
                  <a:pt x="20" y="13"/>
                  <a:pt x="20" y="12"/>
                  <a:pt x="20" y="12"/>
                </a:cubicBezTo>
                <a:cubicBezTo>
                  <a:pt x="20" y="11"/>
                  <a:pt x="19" y="10"/>
                  <a:pt x="19" y="9"/>
                </a:cubicBezTo>
                <a:cubicBezTo>
                  <a:pt x="19" y="9"/>
                  <a:pt x="19" y="9"/>
                  <a:pt x="19" y="9"/>
                </a:cubicBezTo>
                <a:cubicBezTo>
                  <a:pt x="18" y="8"/>
                  <a:pt x="18" y="8"/>
                  <a:pt x="18" y="7"/>
                </a:cubicBezTo>
                <a:cubicBezTo>
                  <a:pt x="17" y="6"/>
                  <a:pt x="16" y="5"/>
                  <a:pt x="16" y="4"/>
                </a:cubicBezTo>
                <a:cubicBezTo>
                  <a:pt x="15" y="3"/>
                  <a:pt x="14" y="3"/>
                  <a:pt x="13" y="2"/>
                </a:cubicBezTo>
                <a:lnTo>
                  <a:pt x="15" y="3"/>
                </a:lnTo>
                <a:cubicBezTo>
                  <a:pt x="14" y="3"/>
                  <a:pt x="14" y="2"/>
                  <a:pt x="13" y="2"/>
                </a:cubicBezTo>
                <a:cubicBezTo>
                  <a:pt x="12" y="1"/>
                  <a:pt x="11" y="0"/>
                  <a:pt x="10" y="0"/>
                </a:cubicBezTo>
                <a:cubicBezTo>
                  <a:pt x="8" y="0"/>
                  <a:pt x="6" y="0"/>
                  <a:pt x="5" y="1"/>
                </a:cubicBezTo>
                <a:cubicBezTo>
                  <a:pt x="4" y="1"/>
                  <a:pt x="3" y="2"/>
                  <a:pt x="2" y="3"/>
                </a:cubicBezTo>
                <a:cubicBezTo>
                  <a:pt x="1" y="4"/>
                  <a:pt x="0" y="6"/>
                  <a:pt x="0" y="7"/>
                </a:cubicBezTo>
                <a:cubicBezTo>
                  <a:pt x="0" y="8"/>
                  <a:pt x="0" y="9"/>
                  <a:pt x="0" y="9"/>
                </a:cubicBezTo>
                <a:cubicBezTo>
                  <a:pt x="0" y="10"/>
                  <a:pt x="0" y="10"/>
                  <a:pt x="0" y="10"/>
                </a:cubicBezTo>
                <a:cubicBezTo>
                  <a:pt x="0" y="10"/>
                  <a:pt x="0" y="11"/>
                  <a:pt x="1" y="12"/>
                </a:cubicBezTo>
                <a:cubicBezTo>
                  <a:pt x="1" y="12"/>
                  <a:pt x="1" y="13"/>
                  <a:pt x="1" y="13"/>
                </a:cubicBezTo>
                <a:cubicBezTo>
                  <a:pt x="1" y="14"/>
                  <a:pt x="1" y="14"/>
                  <a:pt x="2" y="15"/>
                </a:cubicBezTo>
                <a:cubicBezTo>
                  <a:pt x="2" y="16"/>
                  <a:pt x="2" y="17"/>
                  <a:pt x="3" y="18"/>
                </a:cubicBezTo>
                <a:cubicBezTo>
                  <a:pt x="3" y="18"/>
                  <a:pt x="3" y="19"/>
                  <a:pt x="4" y="19"/>
                </a:cubicBezTo>
                <a:cubicBezTo>
                  <a:pt x="4" y="20"/>
                  <a:pt x="5" y="20"/>
                  <a:pt x="5" y="21"/>
                </a:cubicBezTo>
                <a:cubicBezTo>
                  <a:pt x="5" y="20"/>
                  <a:pt x="5" y="20"/>
                  <a:pt x="5" y="20"/>
                </a:cubicBezTo>
                <a:cubicBezTo>
                  <a:pt x="6" y="21"/>
                  <a:pt x="7" y="22"/>
                  <a:pt x="8" y="23"/>
                </a:cubicBezTo>
                <a:cubicBezTo>
                  <a:pt x="9" y="24"/>
                  <a:pt x="11" y="24"/>
                  <a:pt x="12" y="24"/>
                </a:cubicBezTo>
                <a:cubicBezTo>
                  <a:pt x="13" y="24"/>
                  <a:pt x="14" y="24"/>
                  <a:pt x="15" y="23"/>
                </a:cubicBezTo>
                <a:cubicBezTo>
                  <a:pt x="16" y="23"/>
                  <a:pt x="17" y="22"/>
                  <a:pt x="18" y="22"/>
                </a:cubicBezTo>
                <a:cubicBezTo>
                  <a:pt x="19" y="21"/>
                  <a:pt x="19" y="19"/>
                  <a:pt x="20" y="18"/>
                </a:cubicBezTo>
                <a:cubicBezTo>
                  <a:pt x="20" y="16"/>
                  <a:pt x="20" y="15"/>
                  <a:pt x="20"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67" name="Freeform 2722"/>
          <p:cNvSpPr>
            <a:spLocks/>
          </p:cNvSpPr>
          <p:nvPr userDrawn="1"/>
        </p:nvSpPr>
        <p:spPr bwMode="auto">
          <a:xfrm>
            <a:off x="6825190" y="4856118"/>
            <a:ext cx="12252" cy="15316"/>
          </a:xfrm>
          <a:custGeom>
            <a:avLst/>
            <a:gdLst>
              <a:gd name="T0" fmla="*/ 20 w 21"/>
              <a:gd name="T1" fmla="*/ 19 h 26"/>
              <a:gd name="T2" fmla="*/ 20 w 21"/>
              <a:gd name="T3" fmla="*/ 21 h 26"/>
              <a:gd name="T4" fmla="*/ 19 w 21"/>
              <a:gd name="T5" fmla="*/ 11 h 26"/>
              <a:gd name="T6" fmla="*/ 17 w 21"/>
              <a:gd name="T7" fmla="*/ 9 h 26"/>
              <a:gd name="T8" fmla="*/ 15 w 21"/>
              <a:gd name="T9" fmla="*/ 6 h 26"/>
              <a:gd name="T10" fmla="*/ 16 w 21"/>
              <a:gd name="T11" fmla="*/ 7 h 26"/>
              <a:gd name="T12" fmla="*/ 15 w 21"/>
              <a:gd name="T13" fmla="*/ 6 h 26"/>
              <a:gd name="T14" fmla="*/ 14 w 21"/>
              <a:gd name="T15" fmla="*/ 4 h 26"/>
              <a:gd name="T16" fmla="*/ 11 w 21"/>
              <a:gd name="T17" fmla="*/ 2 h 26"/>
              <a:gd name="T18" fmla="*/ 13 w 21"/>
              <a:gd name="T19" fmla="*/ 3 h 26"/>
              <a:gd name="T20" fmla="*/ 12 w 21"/>
              <a:gd name="T21" fmla="*/ 2 h 26"/>
              <a:gd name="T22" fmla="*/ 8 w 21"/>
              <a:gd name="T23" fmla="*/ 0 h 26"/>
              <a:gd name="T24" fmla="*/ 7 w 21"/>
              <a:gd name="T25" fmla="*/ 0 h 26"/>
              <a:gd name="T26" fmla="*/ 5 w 21"/>
              <a:gd name="T27" fmla="*/ 0 h 26"/>
              <a:gd name="T28" fmla="*/ 4 w 21"/>
              <a:gd name="T29" fmla="*/ 1 h 26"/>
              <a:gd name="T30" fmla="*/ 4 w 21"/>
              <a:gd name="T31" fmla="*/ 1 h 26"/>
              <a:gd name="T32" fmla="*/ 4 w 21"/>
              <a:gd name="T33" fmla="*/ 1 h 26"/>
              <a:gd name="T34" fmla="*/ 3 w 21"/>
              <a:gd name="T35" fmla="*/ 2 h 26"/>
              <a:gd name="T36" fmla="*/ 1 w 21"/>
              <a:gd name="T37" fmla="*/ 6 h 26"/>
              <a:gd name="T38" fmla="*/ 0 w 21"/>
              <a:gd name="T39" fmla="*/ 9 h 26"/>
              <a:gd name="T40" fmla="*/ 0 w 21"/>
              <a:gd name="T41" fmla="*/ 13 h 26"/>
              <a:gd name="T42" fmla="*/ 1 w 21"/>
              <a:gd name="T43" fmla="*/ 15 h 26"/>
              <a:gd name="T44" fmla="*/ 4 w 21"/>
              <a:gd name="T45" fmla="*/ 21 h 26"/>
              <a:gd name="T46" fmla="*/ 12 w 21"/>
              <a:gd name="T47" fmla="*/ 26 h 26"/>
              <a:gd name="T48" fmla="*/ 12 w 21"/>
              <a:gd name="T49" fmla="*/ 26 h 26"/>
              <a:gd name="T50" fmla="*/ 13 w 21"/>
              <a:gd name="T51" fmla="*/ 26 h 26"/>
              <a:gd name="T52" fmla="*/ 13 w 21"/>
              <a:gd name="T53" fmla="*/ 26 h 26"/>
              <a:gd name="T54" fmla="*/ 13 w 21"/>
              <a:gd name="T55" fmla="*/ 26 h 26"/>
              <a:gd name="T56" fmla="*/ 18 w 21"/>
              <a:gd name="T57" fmla="*/ 25 h 26"/>
              <a:gd name="T58" fmla="*/ 21 w 21"/>
              <a:gd name="T59" fmla="*/ 20 h 26"/>
              <a:gd name="T60" fmla="*/ 20 w 21"/>
              <a:gd name="T61" fmla="*/ 1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 h="26">
                <a:moveTo>
                  <a:pt x="20" y="19"/>
                </a:moveTo>
                <a:cubicBezTo>
                  <a:pt x="20" y="20"/>
                  <a:pt x="20" y="20"/>
                  <a:pt x="20" y="21"/>
                </a:cubicBezTo>
                <a:cubicBezTo>
                  <a:pt x="21" y="18"/>
                  <a:pt x="21" y="14"/>
                  <a:pt x="19" y="11"/>
                </a:cubicBezTo>
                <a:cubicBezTo>
                  <a:pt x="18" y="11"/>
                  <a:pt x="18" y="10"/>
                  <a:pt x="17" y="9"/>
                </a:cubicBezTo>
                <a:cubicBezTo>
                  <a:pt x="17" y="8"/>
                  <a:pt x="16" y="7"/>
                  <a:pt x="15" y="6"/>
                </a:cubicBezTo>
                <a:cubicBezTo>
                  <a:pt x="15" y="6"/>
                  <a:pt x="16" y="7"/>
                  <a:pt x="16" y="7"/>
                </a:cubicBezTo>
                <a:cubicBezTo>
                  <a:pt x="16" y="7"/>
                  <a:pt x="15" y="6"/>
                  <a:pt x="15" y="6"/>
                </a:cubicBezTo>
                <a:cubicBezTo>
                  <a:pt x="15" y="5"/>
                  <a:pt x="14" y="5"/>
                  <a:pt x="14" y="4"/>
                </a:cubicBezTo>
                <a:cubicBezTo>
                  <a:pt x="13" y="3"/>
                  <a:pt x="12" y="3"/>
                  <a:pt x="11" y="2"/>
                </a:cubicBezTo>
                <a:cubicBezTo>
                  <a:pt x="12" y="2"/>
                  <a:pt x="12" y="3"/>
                  <a:pt x="13" y="3"/>
                </a:cubicBezTo>
                <a:cubicBezTo>
                  <a:pt x="12" y="3"/>
                  <a:pt x="12" y="3"/>
                  <a:pt x="12" y="2"/>
                </a:cubicBezTo>
                <a:cubicBezTo>
                  <a:pt x="11" y="1"/>
                  <a:pt x="10" y="1"/>
                  <a:pt x="8" y="0"/>
                </a:cubicBezTo>
                <a:cubicBezTo>
                  <a:pt x="8" y="0"/>
                  <a:pt x="7" y="0"/>
                  <a:pt x="7" y="0"/>
                </a:cubicBezTo>
                <a:cubicBezTo>
                  <a:pt x="6" y="0"/>
                  <a:pt x="5" y="0"/>
                  <a:pt x="5" y="0"/>
                </a:cubicBezTo>
                <a:cubicBezTo>
                  <a:pt x="4" y="1"/>
                  <a:pt x="4" y="1"/>
                  <a:pt x="4" y="1"/>
                </a:cubicBezTo>
                <a:lnTo>
                  <a:pt x="4" y="1"/>
                </a:lnTo>
                <a:cubicBezTo>
                  <a:pt x="4" y="1"/>
                  <a:pt x="4" y="1"/>
                  <a:pt x="4" y="1"/>
                </a:cubicBezTo>
                <a:cubicBezTo>
                  <a:pt x="3" y="1"/>
                  <a:pt x="3" y="1"/>
                  <a:pt x="3" y="2"/>
                </a:cubicBezTo>
                <a:cubicBezTo>
                  <a:pt x="2" y="3"/>
                  <a:pt x="1" y="4"/>
                  <a:pt x="1" y="6"/>
                </a:cubicBezTo>
                <a:cubicBezTo>
                  <a:pt x="0" y="7"/>
                  <a:pt x="0" y="8"/>
                  <a:pt x="0" y="9"/>
                </a:cubicBezTo>
                <a:cubicBezTo>
                  <a:pt x="0" y="10"/>
                  <a:pt x="0" y="12"/>
                  <a:pt x="0" y="13"/>
                </a:cubicBezTo>
                <a:cubicBezTo>
                  <a:pt x="1" y="14"/>
                  <a:pt x="1" y="15"/>
                  <a:pt x="1" y="15"/>
                </a:cubicBezTo>
                <a:cubicBezTo>
                  <a:pt x="1" y="17"/>
                  <a:pt x="3" y="19"/>
                  <a:pt x="4" y="21"/>
                </a:cubicBezTo>
                <a:cubicBezTo>
                  <a:pt x="6" y="24"/>
                  <a:pt x="9" y="26"/>
                  <a:pt x="12" y="26"/>
                </a:cubicBezTo>
                <a:cubicBezTo>
                  <a:pt x="12" y="26"/>
                  <a:pt x="12" y="26"/>
                  <a:pt x="12" y="26"/>
                </a:cubicBezTo>
                <a:cubicBezTo>
                  <a:pt x="12" y="26"/>
                  <a:pt x="13" y="26"/>
                  <a:pt x="13" y="26"/>
                </a:cubicBezTo>
                <a:cubicBezTo>
                  <a:pt x="13" y="26"/>
                  <a:pt x="13" y="26"/>
                  <a:pt x="13" y="26"/>
                </a:cubicBezTo>
                <a:cubicBezTo>
                  <a:pt x="13" y="26"/>
                  <a:pt x="13" y="26"/>
                  <a:pt x="13" y="26"/>
                </a:cubicBezTo>
                <a:cubicBezTo>
                  <a:pt x="15" y="26"/>
                  <a:pt x="16" y="26"/>
                  <a:pt x="18" y="25"/>
                </a:cubicBezTo>
                <a:cubicBezTo>
                  <a:pt x="19" y="24"/>
                  <a:pt x="21" y="22"/>
                  <a:pt x="21" y="20"/>
                </a:cubicBezTo>
                <a:cubicBezTo>
                  <a:pt x="21" y="20"/>
                  <a:pt x="20" y="19"/>
                  <a:pt x="20"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68" name="Freeform 2723"/>
          <p:cNvSpPr>
            <a:spLocks/>
          </p:cNvSpPr>
          <p:nvPr userDrawn="1"/>
        </p:nvSpPr>
        <p:spPr bwMode="auto">
          <a:xfrm>
            <a:off x="6881857" y="4782604"/>
            <a:ext cx="12252" cy="15316"/>
          </a:xfrm>
          <a:custGeom>
            <a:avLst/>
            <a:gdLst>
              <a:gd name="T0" fmla="*/ 20 w 20"/>
              <a:gd name="T1" fmla="*/ 20 h 26"/>
              <a:gd name="T2" fmla="*/ 20 w 20"/>
              <a:gd name="T3" fmla="*/ 17 h 26"/>
              <a:gd name="T4" fmla="*/ 20 w 20"/>
              <a:gd name="T5" fmla="*/ 13 h 26"/>
              <a:gd name="T6" fmla="*/ 19 w 20"/>
              <a:gd name="T7" fmla="*/ 10 h 26"/>
              <a:gd name="T8" fmla="*/ 18 w 20"/>
              <a:gd name="T9" fmla="*/ 7 h 26"/>
              <a:gd name="T10" fmla="*/ 16 w 20"/>
              <a:gd name="T11" fmla="*/ 5 h 26"/>
              <a:gd name="T12" fmla="*/ 15 w 20"/>
              <a:gd name="T13" fmla="*/ 4 h 26"/>
              <a:gd name="T14" fmla="*/ 13 w 20"/>
              <a:gd name="T15" fmla="*/ 2 h 26"/>
              <a:gd name="T16" fmla="*/ 10 w 20"/>
              <a:gd name="T17" fmla="*/ 0 h 26"/>
              <a:gd name="T18" fmla="*/ 6 w 20"/>
              <a:gd name="T19" fmla="*/ 0 h 26"/>
              <a:gd name="T20" fmla="*/ 1 w 20"/>
              <a:gd name="T21" fmla="*/ 5 h 26"/>
              <a:gd name="T22" fmla="*/ 0 w 20"/>
              <a:gd name="T23" fmla="*/ 10 h 26"/>
              <a:gd name="T24" fmla="*/ 1 w 20"/>
              <a:gd name="T25" fmla="*/ 15 h 26"/>
              <a:gd name="T26" fmla="*/ 2 w 20"/>
              <a:gd name="T27" fmla="*/ 18 h 26"/>
              <a:gd name="T28" fmla="*/ 4 w 20"/>
              <a:gd name="T29" fmla="*/ 21 h 26"/>
              <a:gd name="T30" fmla="*/ 5 w 20"/>
              <a:gd name="T31" fmla="*/ 23 h 26"/>
              <a:gd name="T32" fmla="*/ 9 w 20"/>
              <a:gd name="T33" fmla="*/ 25 h 26"/>
              <a:gd name="T34" fmla="*/ 10 w 20"/>
              <a:gd name="T35" fmla="*/ 26 h 26"/>
              <a:gd name="T36" fmla="*/ 14 w 20"/>
              <a:gd name="T37" fmla="*/ 26 h 26"/>
              <a:gd name="T38" fmla="*/ 20 w 20"/>
              <a:gd name="T39" fmla="*/ 20 h 26"/>
              <a:gd name="T40" fmla="*/ 20 w 20"/>
              <a:gd name="T41" fmla="*/ 20 h 26"/>
              <a:gd name="T42" fmla="*/ 20 w 20"/>
              <a:gd name="T43" fmla="*/ 20 h 26"/>
              <a:gd name="T44" fmla="*/ 20 w 20"/>
              <a:gd name="T45" fmla="*/ 20 h 26"/>
              <a:gd name="T46" fmla="*/ 20 w 20"/>
              <a:gd name="T47"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 h="26">
                <a:moveTo>
                  <a:pt x="20" y="20"/>
                </a:moveTo>
                <a:cubicBezTo>
                  <a:pt x="20" y="19"/>
                  <a:pt x="20" y="18"/>
                  <a:pt x="20" y="17"/>
                </a:cubicBezTo>
                <a:cubicBezTo>
                  <a:pt x="20" y="15"/>
                  <a:pt x="20" y="14"/>
                  <a:pt x="20" y="13"/>
                </a:cubicBezTo>
                <a:cubicBezTo>
                  <a:pt x="20" y="12"/>
                  <a:pt x="19" y="11"/>
                  <a:pt x="19" y="10"/>
                </a:cubicBezTo>
                <a:cubicBezTo>
                  <a:pt x="18" y="9"/>
                  <a:pt x="18" y="8"/>
                  <a:pt x="18" y="7"/>
                </a:cubicBezTo>
                <a:cubicBezTo>
                  <a:pt x="17" y="7"/>
                  <a:pt x="16" y="6"/>
                  <a:pt x="16" y="5"/>
                </a:cubicBezTo>
                <a:cubicBezTo>
                  <a:pt x="16" y="5"/>
                  <a:pt x="15" y="4"/>
                  <a:pt x="15" y="4"/>
                </a:cubicBezTo>
                <a:cubicBezTo>
                  <a:pt x="14" y="3"/>
                  <a:pt x="13" y="2"/>
                  <a:pt x="13" y="2"/>
                </a:cubicBezTo>
                <a:cubicBezTo>
                  <a:pt x="12" y="1"/>
                  <a:pt x="11" y="0"/>
                  <a:pt x="10" y="0"/>
                </a:cubicBezTo>
                <a:cubicBezTo>
                  <a:pt x="8" y="0"/>
                  <a:pt x="7" y="0"/>
                  <a:pt x="6" y="0"/>
                </a:cubicBezTo>
                <a:cubicBezTo>
                  <a:pt x="4" y="1"/>
                  <a:pt x="1" y="3"/>
                  <a:pt x="1" y="5"/>
                </a:cubicBezTo>
                <a:cubicBezTo>
                  <a:pt x="1" y="6"/>
                  <a:pt x="0" y="8"/>
                  <a:pt x="0" y="10"/>
                </a:cubicBezTo>
                <a:cubicBezTo>
                  <a:pt x="0" y="11"/>
                  <a:pt x="0" y="13"/>
                  <a:pt x="1" y="15"/>
                </a:cubicBezTo>
                <a:cubicBezTo>
                  <a:pt x="1" y="16"/>
                  <a:pt x="2" y="17"/>
                  <a:pt x="2" y="18"/>
                </a:cubicBezTo>
                <a:cubicBezTo>
                  <a:pt x="2" y="19"/>
                  <a:pt x="3" y="20"/>
                  <a:pt x="4" y="21"/>
                </a:cubicBezTo>
                <a:cubicBezTo>
                  <a:pt x="4" y="22"/>
                  <a:pt x="5" y="23"/>
                  <a:pt x="5" y="23"/>
                </a:cubicBezTo>
                <a:cubicBezTo>
                  <a:pt x="6" y="24"/>
                  <a:pt x="8" y="25"/>
                  <a:pt x="9" y="25"/>
                </a:cubicBezTo>
                <a:cubicBezTo>
                  <a:pt x="9" y="25"/>
                  <a:pt x="10" y="26"/>
                  <a:pt x="10" y="26"/>
                </a:cubicBezTo>
                <a:cubicBezTo>
                  <a:pt x="11" y="26"/>
                  <a:pt x="13" y="26"/>
                  <a:pt x="14" y="26"/>
                </a:cubicBezTo>
                <a:cubicBezTo>
                  <a:pt x="16" y="25"/>
                  <a:pt x="19" y="23"/>
                  <a:pt x="20" y="20"/>
                </a:cubicBezTo>
                <a:cubicBezTo>
                  <a:pt x="20" y="20"/>
                  <a:pt x="20" y="20"/>
                  <a:pt x="20" y="20"/>
                </a:cubicBezTo>
                <a:cubicBezTo>
                  <a:pt x="20" y="20"/>
                  <a:pt x="20" y="20"/>
                  <a:pt x="20" y="20"/>
                </a:cubicBezTo>
                <a:cubicBezTo>
                  <a:pt x="20" y="20"/>
                  <a:pt x="20" y="20"/>
                  <a:pt x="20" y="20"/>
                </a:cubicBezTo>
                <a:cubicBezTo>
                  <a:pt x="20" y="20"/>
                  <a:pt x="20" y="20"/>
                  <a:pt x="20"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69" name="Freeform 2724"/>
          <p:cNvSpPr>
            <a:spLocks/>
          </p:cNvSpPr>
          <p:nvPr userDrawn="1"/>
        </p:nvSpPr>
        <p:spPr bwMode="auto">
          <a:xfrm>
            <a:off x="6880325" y="4706026"/>
            <a:ext cx="0" cy="0"/>
          </a:xfrm>
          <a:custGeom>
            <a:avLst/>
            <a:gdLst>
              <a:gd name="T0" fmla="*/ 0 w 1"/>
              <a:gd name="T1" fmla="*/ 0 h 1"/>
              <a:gd name="T2" fmla="*/ 1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1" y="1"/>
                  <a:pt x="1" y="1"/>
                </a:cubicBezTo>
                <a:lnTo>
                  <a:pt x="1" y="1"/>
                </a:lnTo>
                <a:cubicBezTo>
                  <a:pt x="1" y="1"/>
                  <a:pt x="0" y="0"/>
                  <a:pt x="0" y="0"/>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70" name="Freeform 2725"/>
          <p:cNvSpPr>
            <a:spLocks/>
          </p:cNvSpPr>
          <p:nvPr userDrawn="1"/>
        </p:nvSpPr>
        <p:spPr bwMode="auto">
          <a:xfrm>
            <a:off x="6871137" y="4699900"/>
            <a:ext cx="10721" cy="13784"/>
          </a:xfrm>
          <a:custGeom>
            <a:avLst/>
            <a:gdLst>
              <a:gd name="T0" fmla="*/ 15 w 18"/>
              <a:gd name="T1" fmla="*/ 11 h 24"/>
              <a:gd name="T2" fmla="*/ 12 w 18"/>
              <a:gd name="T3" fmla="*/ 8 h 24"/>
              <a:gd name="T4" fmla="*/ 11 w 18"/>
              <a:gd name="T5" fmla="*/ 6 h 24"/>
              <a:gd name="T6" fmla="*/ 12 w 18"/>
              <a:gd name="T7" fmla="*/ 7 h 24"/>
              <a:gd name="T8" fmla="*/ 9 w 18"/>
              <a:gd name="T9" fmla="*/ 5 h 24"/>
              <a:gd name="T10" fmla="*/ 9 w 18"/>
              <a:gd name="T11" fmla="*/ 5 h 24"/>
              <a:gd name="T12" fmla="*/ 8 w 18"/>
              <a:gd name="T13" fmla="*/ 4 h 24"/>
              <a:gd name="T14" fmla="*/ 6 w 18"/>
              <a:gd name="T15" fmla="*/ 3 h 24"/>
              <a:gd name="T16" fmla="*/ 6 w 18"/>
              <a:gd name="T17" fmla="*/ 3 h 24"/>
              <a:gd name="T18" fmla="*/ 5 w 18"/>
              <a:gd name="T19" fmla="*/ 2 h 24"/>
              <a:gd name="T20" fmla="*/ 3 w 18"/>
              <a:gd name="T21" fmla="*/ 2 h 24"/>
              <a:gd name="T22" fmla="*/ 3 w 18"/>
              <a:gd name="T23" fmla="*/ 3 h 24"/>
              <a:gd name="T24" fmla="*/ 2 w 18"/>
              <a:gd name="T25" fmla="*/ 4 h 24"/>
              <a:gd name="T26" fmla="*/ 1 w 18"/>
              <a:gd name="T27" fmla="*/ 5 h 24"/>
              <a:gd name="T28" fmla="*/ 1 w 18"/>
              <a:gd name="T29" fmla="*/ 6 h 24"/>
              <a:gd name="T30" fmla="*/ 0 w 18"/>
              <a:gd name="T31" fmla="*/ 9 h 24"/>
              <a:gd name="T32" fmla="*/ 0 w 18"/>
              <a:gd name="T33" fmla="*/ 12 h 24"/>
              <a:gd name="T34" fmla="*/ 1 w 18"/>
              <a:gd name="T35" fmla="*/ 14 h 24"/>
              <a:gd name="T36" fmla="*/ 3 w 18"/>
              <a:gd name="T37" fmla="*/ 18 h 24"/>
              <a:gd name="T38" fmla="*/ 5 w 18"/>
              <a:gd name="T39" fmla="*/ 21 h 24"/>
              <a:gd name="T40" fmla="*/ 7 w 18"/>
              <a:gd name="T41" fmla="*/ 23 h 24"/>
              <a:gd name="T42" fmla="*/ 14 w 18"/>
              <a:gd name="T43" fmla="*/ 24 h 24"/>
              <a:gd name="T44" fmla="*/ 18 w 18"/>
              <a:gd name="T45" fmla="*/ 19 h 24"/>
              <a:gd name="T46" fmla="*/ 15 w 18"/>
              <a:gd name="T47"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 h="24">
                <a:moveTo>
                  <a:pt x="15" y="11"/>
                </a:moveTo>
                <a:cubicBezTo>
                  <a:pt x="14" y="10"/>
                  <a:pt x="13" y="9"/>
                  <a:pt x="12" y="8"/>
                </a:cubicBezTo>
                <a:cubicBezTo>
                  <a:pt x="12" y="7"/>
                  <a:pt x="11" y="7"/>
                  <a:pt x="11" y="6"/>
                </a:cubicBezTo>
                <a:lnTo>
                  <a:pt x="12" y="7"/>
                </a:lnTo>
                <a:cubicBezTo>
                  <a:pt x="11" y="7"/>
                  <a:pt x="11" y="6"/>
                  <a:pt x="9" y="5"/>
                </a:cubicBezTo>
                <a:cubicBezTo>
                  <a:pt x="9" y="5"/>
                  <a:pt x="9" y="5"/>
                  <a:pt x="9" y="5"/>
                </a:cubicBezTo>
                <a:cubicBezTo>
                  <a:pt x="9" y="5"/>
                  <a:pt x="9" y="4"/>
                  <a:pt x="8" y="4"/>
                </a:cubicBezTo>
                <a:cubicBezTo>
                  <a:pt x="8" y="4"/>
                  <a:pt x="7" y="3"/>
                  <a:pt x="6" y="3"/>
                </a:cubicBezTo>
                <a:cubicBezTo>
                  <a:pt x="6" y="3"/>
                  <a:pt x="6" y="3"/>
                  <a:pt x="6" y="3"/>
                </a:cubicBezTo>
                <a:cubicBezTo>
                  <a:pt x="6" y="2"/>
                  <a:pt x="5" y="2"/>
                  <a:pt x="5" y="2"/>
                </a:cubicBezTo>
                <a:cubicBezTo>
                  <a:pt x="5" y="0"/>
                  <a:pt x="3" y="1"/>
                  <a:pt x="3" y="2"/>
                </a:cubicBezTo>
                <a:cubicBezTo>
                  <a:pt x="3" y="3"/>
                  <a:pt x="3" y="3"/>
                  <a:pt x="3" y="3"/>
                </a:cubicBezTo>
                <a:cubicBezTo>
                  <a:pt x="3" y="3"/>
                  <a:pt x="2" y="4"/>
                  <a:pt x="2" y="4"/>
                </a:cubicBezTo>
                <a:cubicBezTo>
                  <a:pt x="2" y="4"/>
                  <a:pt x="2" y="4"/>
                  <a:pt x="1" y="5"/>
                </a:cubicBezTo>
                <a:cubicBezTo>
                  <a:pt x="1" y="5"/>
                  <a:pt x="1" y="6"/>
                  <a:pt x="1" y="6"/>
                </a:cubicBezTo>
                <a:cubicBezTo>
                  <a:pt x="0" y="7"/>
                  <a:pt x="0" y="8"/>
                  <a:pt x="0" y="9"/>
                </a:cubicBezTo>
                <a:cubicBezTo>
                  <a:pt x="0" y="10"/>
                  <a:pt x="0" y="11"/>
                  <a:pt x="0" y="12"/>
                </a:cubicBezTo>
                <a:cubicBezTo>
                  <a:pt x="1" y="13"/>
                  <a:pt x="1" y="13"/>
                  <a:pt x="1" y="14"/>
                </a:cubicBezTo>
                <a:cubicBezTo>
                  <a:pt x="1" y="15"/>
                  <a:pt x="2" y="17"/>
                  <a:pt x="3" y="18"/>
                </a:cubicBezTo>
                <a:cubicBezTo>
                  <a:pt x="4" y="19"/>
                  <a:pt x="4" y="20"/>
                  <a:pt x="5" y="21"/>
                </a:cubicBezTo>
                <a:cubicBezTo>
                  <a:pt x="6" y="21"/>
                  <a:pt x="7" y="22"/>
                  <a:pt x="7" y="23"/>
                </a:cubicBezTo>
                <a:cubicBezTo>
                  <a:pt x="9" y="24"/>
                  <a:pt x="12" y="24"/>
                  <a:pt x="14" y="24"/>
                </a:cubicBezTo>
                <a:cubicBezTo>
                  <a:pt x="17" y="23"/>
                  <a:pt x="18" y="21"/>
                  <a:pt x="18" y="19"/>
                </a:cubicBezTo>
                <a:cubicBezTo>
                  <a:pt x="18" y="16"/>
                  <a:pt x="17" y="13"/>
                  <a:pt x="15"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71" name="Freeform 2726"/>
          <p:cNvSpPr>
            <a:spLocks/>
          </p:cNvSpPr>
          <p:nvPr userDrawn="1"/>
        </p:nvSpPr>
        <p:spPr bwMode="auto">
          <a:xfrm>
            <a:off x="6946182" y="4785667"/>
            <a:ext cx="13784" cy="12252"/>
          </a:xfrm>
          <a:custGeom>
            <a:avLst/>
            <a:gdLst>
              <a:gd name="T0" fmla="*/ 23 w 23"/>
              <a:gd name="T1" fmla="*/ 12 h 21"/>
              <a:gd name="T2" fmla="*/ 21 w 23"/>
              <a:gd name="T3" fmla="*/ 9 h 21"/>
              <a:gd name="T4" fmla="*/ 19 w 23"/>
              <a:gd name="T5" fmla="*/ 6 h 21"/>
              <a:gd name="T6" fmla="*/ 17 w 23"/>
              <a:gd name="T7" fmla="*/ 4 h 21"/>
              <a:gd name="T8" fmla="*/ 12 w 23"/>
              <a:gd name="T9" fmla="*/ 1 h 21"/>
              <a:gd name="T10" fmla="*/ 10 w 23"/>
              <a:gd name="T11" fmla="*/ 0 h 21"/>
              <a:gd name="T12" fmla="*/ 7 w 23"/>
              <a:gd name="T13" fmla="*/ 0 h 21"/>
              <a:gd name="T14" fmla="*/ 6 w 23"/>
              <a:gd name="T15" fmla="*/ 0 h 21"/>
              <a:gd name="T16" fmla="*/ 2 w 23"/>
              <a:gd name="T17" fmla="*/ 1 h 21"/>
              <a:gd name="T18" fmla="*/ 0 w 23"/>
              <a:gd name="T19" fmla="*/ 5 h 21"/>
              <a:gd name="T20" fmla="*/ 1 w 23"/>
              <a:gd name="T21" fmla="*/ 8 h 21"/>
              <a:gd name="T22" fmla="*/ 1 w 23"/>
              <a:gd name="T23" fmla="*/ 9 h 21"/>
              <a:gd name="T24" fmla="*/ 3 w 23"/>
              <a:gd name="T25" fmla="*/ 12 h 21"/>
              <a:gd name="T26" fmla="*/ 6 w 23"/>
              <a:gd name="T27" fmla="*/ 16 h 21"/>
              <a:gd name="T28" fmla="*/ 10 w 23"/>
              <a:gd name="T29" fmla="*/ 18 h 21"/>
              <a:gd name="T30" fmla="*/ 16 w 23"/>
              <a:gd name="T31" fmla="*/ 20 h 21"/>
              <a:gd name="T32" fmla="*/ 21 w 23"/>
              <a:gd name="T33" fmla="*/ 18 h 21"/>
              <a:gd name="T34" fmla="*/ 23 w 23"/>
              <a:gd name="T35"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21">
                <a:moveTo>
                  <a:pt x="23" y="12"/>
                </a:moveTo>
                <a:cubicBezTo>
                  <a:pt x="22" y="11"/>
                  <a:pt x="22" y="10"/>
                  <a:pt x="21" y="9"/>
                </a:cubicBezTo>
                <a:cubicBezTo>
                  <a:pt x="21" y="8"/>
                  <a:pt x="20" y="7"/>
                  <a:pt x="19" y="6"/>
                </a:cubicBezTo>
                <a:cubicBezTo>
                  <a:pt x="18" y="6"/>
                  <a:pt x="17" y="5"/>
                  <a:pt x="17" y="4"/>
                </a:cubicBezTo>
                <a:cubicBezTo>
                  <a:pt x="15" y="3"/>
                  <a:pt x="14" y="2"/>
                  <a:pt x="12" y="1"/>
                </a:cubicBezTo>
                <a:cubicBezTo>
                  <a:pt x="11" y="1"/>
                  <a:pt x="10" y="0"/>
                  <a:pt x="10" y="0"/>
                </a:cubicBezTo>
                <a:cubicBezTo>
                  <a:pt x="9" y="0"/>
                  <a:pt x="8" y="0"/>
                  <a:pt x="7" y="0"/>
                </a:cubicBezTo>
                <a:cubicBezTo>
                  <a:pt x="7" y="0"/>
                  <a:pt x="6" y="0"/>
                  <a:pt x="6" y="0"/>
                </a:cubicBezTo>
                <a:cubicBezTo>
                  <a:pt x="4" y="0"/>
                  <a:pt x="3" y="0"/>
                  <a:pt x="2" y="1"/>
                </a:cubicBezTo>
                <a:cubicBezTo>
                  <a:pt x="1" y="2"/>
                  <a:pt x="0" y="4"/>
                  <a:pt x="0" y="5"/>
                </a:cubicBezTo>
                <a:cubicBezTo>
                  <a:pt x="0" y="6"/>
                  <a:pt x="1" y="7"/>
                  <a:pt x="1" y="8"/>
                </a:cubicBezTo>
                <a:cubicBezTo>
                  <a:pt x="1" y="8"/>
                  <a:pt x="1" y="8"/>
                  <a:pt x="1" y="9"/>
                </a:cubicBezTo>
                <a:cubicBezTo>
                  <a:pt x="1" y="10"/>
                  <a:pt x="2" y="11"/>
                  <a:pt x="3" y="12"/>
                </a:cubicBezTo>
                <a:cubicBezTo>
                  <a:pt x="4" y="13"/>
                  <a:pt x="5" y="15"/>
                  <a:pt x="6" y="16"/>
                </a:cubicBezTo>
                <a:cubicBezTo>
                  <a:pt x="7" y="17"/>
                  <a:pt x="9" y="17"/>
                  <a:pt x="10" y="18"/>
                </a:cubicBezTo>
                <a:cubicBezTo>
                  <a:pt x="12" y="20"/>
                  <a:pt x="14" y="20"/>
                  <a:pt x="16" y="20"/>
                </a:cubicBezTo>
                <a:cubicBezTo>
                  <a:pt x="18" y="21"/>
                  <a:pt x="20" y="20"/>
                  <a:pt x="21" y="18"/>
                </a:cubicBezTo>
                <a:cubicBezTo>
                  <a:pt x="23" y="16"/>
                  <a:pt x="23" y="14"/>
                  <a:pt x="23"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72" name="Freeform 2727"/>
          <p:cNvSpPr>
            <a:spLocks/>
          </p:cNvSpPr>
          <p:nvPr userDrawn="1"/>
        </p:nvSpPr>
        <p:spPr bwMode="auto">
          <a:xfrm>
            <a:off x="6955371" y="4701431"/>
            <a:ext cx="10721" cy="12252"/>
          </a:xfrm>
          <a:custGeom>
            <a:avLst/>
            <a:gdLst>
              <a:gd name="T0" fmla="*/ 20 w 20"/>
              <a:gd name="T1" fmla="*/ 12 h 20"/>
              <a:gd name="T2" fmla="*/ 19 w 20"/>
              <a:gd name="T3" fmla="*/ 9 h 20"/>
              <a:gd name="T4" fmla="*/ 19 w 20"/>
              <a:gd name="T5" fmla="*/ 8 h 20"/>
              <a:gd name="T6" fmla="*/ 18 w 20"/>
              <a:gd name="T7" fmla="*/ 7 h 20"/>
              <a:gd name="T8" fmla="*/ 15 w 20"/>
              <a:gd name="T9" fmla="*/ 4 h 20"/>
              <a:gd name="T10" fmla="*/ 12 w 20"/>
              <a:gd name="T11" fmla="*/ 1 h 20"/>
              <a:gd name="T12" fmla="*/ 10 w 20"/>
              <a:gd name="T13" fmla="*/ 0 h 20"/>
              <a:gd name="T14" fmla="*/ 7 w 20"/>
              <a:gd name="T15" fmla="*/ 0 h 20"/>
              <a:gd name="T16" fmla="*/ 3 w 20"/>
              <a:gd name="T17" fmla="*/ 1 h 20"/>
              <a:gd name="T18" fmla="*/ 1 w 20"/>
              <a:gd name="T19" fmla="*/ 7 h 20"/>
              <a:gd name="T20" fmla="*/ 1 w 20"/>
              <a:gd name="T21" fmla="*/ 10 h 20"/>
              <a:gd name="T22" fmla="*/ 3 w 20"/>
              <a:gd name="T23" fmla="*/ 13 h 20"/>
              <a:gd name="T24" fmla="*/ 6 w 20"/>
              <a:gd name="T25" fmla="*/ 17 h 20"/>
              <a:gd name="T26" fmla="*/ 10 w 20"/>
              <a:gd name="T27" fmla="*/ 20 h 20"/>
              <a:gd name="T28" fmla="*/ 14 w 20"/>
              <a:gd name="T29" fmla="*/ 20 h 20"/>
              <a:gd name="T30" fmla="*/ 17 w 20"/>
              <a:gd name="T31" fmla="*/ 19 h 20"/>
              <a:gd name="T32" fmla="*/ 19 w 20"/>
              <a:gd name="T33" fmla="*/ 16 h 20"/>
              <a:gd name="T34" fmla="*/ 20 w 20"/>
              <a:gd name="T35" fmla="*/ 13 h 20"/>
              <a:gd name="T36" fmla="*/ 20 w 20"/>
              <a:gd name="T37"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20">
                <a:moveTo>
                  <a:pt x="20" y="12"/>
                </a:moveTo>
                <a:cubicBezTo>
                  <a:pt x="20" y="10"/>
                  <a:pt x="19" y="10"/>
                  <a:pt x="19" y="9"/>
                </a:cubicBezTo>
                <a:cubicBezTo>
                  <a:pt x="19" y="9"/>
                  <a:pt x="19" y="8"/>
                  <a:pt x="19" y="8"/>
                </a:cubicBezTo>
                <a:cubicBezTo>
                  <a:pt x="18" y="8"/>
                  <a:pt x="18" y="8"/>
                  <a:pt x="18" y="7"/>
                </a:cubicBezTo>
                <a:cubicBezTo>
                  <a:pt x="17" y="6"/>
                  <a:pt x="16" y="5"/>
                  <a:pt x="15" y="4"/>
                </a:cubicBezTo>
                <a:cubicBezTo>
                  <a:pt x="14" y="3"/>
                  <a:pt x="13" y="2"/>
                  <a:pt x="12" y="1"/>
                </a:cubicBezTo>
                <a:lnTo>
                  <a:pt x="10" y="0"/>
                </a:lnTo>
                <a:cubicBezTo>
                  <a:pt x="9" y="0"/>
                  <a:pt x="8" y="0"/>
                  <a:pt x="7" y="0"/>
                </a:cubicBezTo>
                <a:cubicBezTo>
                  <a:pt x="5" y="0"/>
                  <a:pt x="4" y="0"/>
                  <a:pt x="3" y="1"/>
                </a:cubicBezTo>
                <a:cubicBezTo>
                  <a:pt x="1" y="2"/>
                  <a:pt x="0" y="5"/>
                  <a:pt x="1" y="7"/>
                </a:cubicBezTo>
                <a:cubicBezTo>
                  <a:pt x="1" y="8"/>
                  <a:pt x="1" y="9"/>
                  <a:pt x="1" y="10"/>
                </a:cubicBezTo>
                <a:cubicBezTo>
                  <a:pt x="2" y="11"/>
                  <a:pt x="2" y="12"/>
                  <a:pt x="3" y="13"/>
                </a:cubicBezTo>
                <a:cubicBezTo>
                  <a:pt x="4" y="14"/>
                  <a:pt x="5" y="16"/>
                  <a:pt x="6" y="17"/>
                </a:cubicBezTo>
                <a:cubicBezTo>
                  <a:pt x="7" y="18"/>
                  <a:pt x="8" y="20"/>
                  <a:pt x="10" y="20"/>
                </a:cubicBezTo>
                <a:cubicBezTo>
                  <a:pt x="12" y="20"/>
                  <a:pt x="13" y="20"/>
                  <a:pt x="14" y="20"/>
                </a:cubicBezTo>
                <a:cubicBezTo>
                  <a:pt x="15" y="20"/>
                  <a:pt x="16" y="19"/>
                  <a:pt x="17" y="19"/>
                </a:cubicBezTo>
                <a:cubicBezTo>
                  <a:pt x="18" y="18"/>
                  <a:pt x="18" y="17"/>
                  <a:pt x="19" y="16"/>
                </a:cubicBezTo>
                <a:cubicBezTo>
                  <a:pt x="19" y="15"/>
                  <a:pt x="20" y="14"/>
                  <a:pt x="20" y="13"/>
                </a:cubicBezTo>
                <a:cubicBezTo>
                  <a:pt x="20" y="12"/>
                  <a:pt x="20" y="12"/>
                  <a:pt x="20"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73" name="Freeform 2728"/>
          <p:cNvSpPr>
            <a:spLocks/>
          </p:cNvSpPr>
          <p:nvPr userDrawn="1"/>
        </p:nvSpPr>
        <p:spPr bwMode="auto">
          <a:xfrm>
            <a:off x="6958434" y="4621790"/>
            <a:ext cx="13784" cy="13784"/>
          </a:xfrm>
          <a:custGeom>
            <a:avLst/>
            <a:gdLst>
              <a:gd name="T0" fmla="*/ 24 w 24"/>
              <a:gd name="T1" fmla="*/ 20 h 23"/>
              <a:gd name="T2" fmla="*/ 22 w 24"/>
              <a:gd name="T3" fmla="*/ 18 h 23"/>
              <a:gd name="T4" fmla="*/ 22 w 24"/>
              <a:gd name="T5" fmla="*/ 17 h 23"/>
              <a:gd name="T6" fmla="*/ 21 w 24"/>
              <a:gd name="T7" fmla="*/ 16 h 23"/>
              <a:gd name="T8" fmla="*/ 21 w 24"/>
              <a:gd name="T9" fmla="*/ 16 h 23"/>
              <a:gd name="T10" fmla="*/ 21 w 24"/>
              <a:gd name="T11" fmla="*/ 15 h 23"/>
              <a:gd name="T12" fmla="*/ 20 w 24"/>
              <a:gd name="T13" fmla="*/ 13 h 23"/>
              <a:gd name="T14" fmla="*/ 17 w 24"/>
              <a:gd name="T15" fmla="*/ 10 h 23"/>
              <a:gd name="T16" fmla="*/ 15 w 24"/>
              <a:gd name="T17" fmla="*/ 7 h 23"/>
              <a:gd name="T18" fmla="*/ 13 w 24"/>
              <a:gd name="T19" fmla="*/ 5 h 23"/>
              <a:gd name="T20" fmla="*/ 9 w 24"/>
              <a:gd name="T21" fmla="*/ 3 h 23"/>
              <a:gd name="T22" fmla="*/ 8 w 24"/>
              <a:gd name="T23" fmla="*/ 2 h 23"/>
              <a:gd name="T24" fmla="*/ 4 w 24"/>
              <a:gd name="T25" fmla="*/ 1 h 23"/>
              <a:gd name="T26" fmla="*/ 4 w 24"/>
              <a:gd name="T27" fmla="*/ 1 h 23"/>
              <a:gd name="T28" fmla="*/ 4 w 24"/>
              <a:gd name="T29" fmla="*/ 1 h 23"/>
              <a:gd name="T30" fmla="*/ 1 w 24"/>
              <a:gd name="T31" fmla="*/ 2 h 23"/>
              <a:gd name="T32" fmla="*/ 2 w 24"/>
              <a:gd name="T33" fmla="*/ 2 h 23"/>
              <a:gd name="T34" fmla="*/ 1 w 24"/>
              <a:gd name="T35" fmla="*/ 3 h 23"/>
              <a:gd name="T36" fmla="*/ 0 w 24"/>
              <a:gd name="T37" fmla="*/ 5 h 23"/>
              <a:gd name="T38" fmla="*/ 0 w 24"/>
              <a:gd name="T39" fmla="*/ 7 h 23"/>
              <a:gd name="T40" fmla="*/ 1 w 24"/>
              <a:gd name="T41" fmla="*/ 9 h 23"/>
              <a:gd name="T42" fmla="*/ 3 w 24"/>
              <a:gd name="T43" fmla="*/ 13 h 23"/>
              <a:gd name="T44" fmla="*/ 4 w 24"/>
              <a:gd name="T45" fmla="*/ 16 h 23"/>
              <a:gd name="T46" fmla="*/ 9 w 24"/>
              <a:gd name="T47" fmla="*/ 20 h 23"/>
              <a:gd name="T48" fmla="*/ 13 w 24"/>
              <a:gd name="T49" fmla="*/ 22 h 23"/>
              <a:gd name="T50" fmla="*/ 15 w 24"/>
              <a:gd name="T51" fmla="*/ 22 h 23"/>
              <a:gd name="T52" fmla="*/ 16 w 24"/>
              <a:gd name="T53" fmla="*/ 22 h 23"/>
              <a:gd name="T54" fmla="*/ 18 w 24"/>
              <a:gd name="T55" fmla="*/ 23 h 23"/>
              <a:gd name="T56" fmla="*/ 19 w 24"/>
              <a:gd name="T57" fmla="*/ 23 h 23"/>
              <a:gd name="T58" fmla="*/ 22 w 24"/>
              <a:gd name="T59" fmla="*/ 23 h 23"/>
              <a:gd name="T60" fmla="*/ 24 w 24"/>
              <a:gd name="T61" fmla="*/ 2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 h="23">
                <a:moveTo>
                  <a:pt x="24" y="20"/>
                </a:moveTo>
                <a:cubicBezTo>
                  <a:pt x="23" y="19"/>
                  <a:pt x="23" y="19"/>
                  <a:pt x="22" y="18"/>
                </a:cubicBezTo>
                <a:cubicBezTo>
                  <a:pt x="22" y="18"/>
                  <a:pt x="22" y="17"/>
                  <a:pt x="22" y="17"/>
                </a:cubicBezTo>
                <a:cubicBezTo>
                  <a:pt x="22" y="17"/>
                  <a:pt x="21" y="16"/>
                  <a:pt x="21" y="16"/>
                </a:cubicBezTo>
                <a:cubicBezTo>
                  <a:pt x="21" y="16"/>
                  <a:pt x="21" y="16"/>
                  <a:pt x="21" y="16"/>
                </a:cubicBezTo>
                <a:cubicBezTo>
                  <a:pt x="21" y="16"/>
                  <a:pt x="21" y="15"/>
                  <a:pt x="21" y="15"/>
                </a:cubicBezTo>
                <a:cubicBezTo>
                  <a:pt x="20" y="15"/>
                  <a:pt x="20" y="14"/>
                  <a:pt x="20" y="13"/>
                </a:cubicBezTo>
                <a:cubicBezTo>
                  <a:pt x="19" y="12"/>
                  <a:pt x="18" y="11"/>
                  <a:pt x="17" y="10"/>
                </a:cubicBezTo>
                <a:cubicBezTo>
                  <a:pt x="16" y="9"/>
                  <a:pt x="16" y="8"/>
                  <a:pt x="15" y="7"/>
                </a:cubicBezTo>
                <a:cubicBezTo>
                  <a:pt x="14" y="7"/>
                  <a:pt x="13" y="6"/>
                  <a:pt x="13" y="5"/>
                </a:cubicBezTo>
                <a:cubicBezTo>
                  <a:pt x="12" y="4"/>
                  <a:pt x="10" y="3"/>
                  <a:pt x="9" y="3"/>
                </a:cubicBezTo>
                <a:cubicBezTo>
                  <a:pt x="9" y="2"/>
                  <a:pt x="9" y="2"/>
                  <a:pt x="8" y="2"/>
                </a:cubicBezTo>
                <a:cubicBezTo>
                  <a:pt x="7" y="1"/>
                  <a:pt x="6" y="1"/>
                  <a:pt x="4" y="1"/>
                </a:cubicBezTo>
                <a:cubicBezTo>
                  <a:pt x="4" y="1"/>
                  <a:pt x="4" y="1"/>
                  <a:pt x="4" y="1"/>
                </a:cubicBezTo>
                <a:cubicBezTo>
                  <a:pt x="4" y="1"/>
                  <a:pt x="4" y="1"/>
                  <a:pt x="4" y="1"/>
                </a:cubicBezTo>
                <a:cubicBezTo>
                  <a:pt x="3" y="0"/>
                  <a:pt x="1" y="0"/>
                  <a:pt x="1" y="2"/>
                </a:cubicBezTo>
                <a:cubicBezTo>
                  <a:pt x="1" y="2"/>
                  <a:pt x="1" y="2"/>
                  <a:pt x="2" y="2"/>
                </a:cubicBezTo>
                <a:cubicBezTo>
                  <a:pt x="1" y="2"/>
                  <a:pt x="1" y="3"/>
                  <a:pt x="1" y="3"/>
                </a:cubicBezTo>
                <a:cubicBezTo>
                  <a:pt x="1" y="3"/>
                  <a:pt x="0" y="4"/>
                  <a:pt x="0" y="5"/>
                </a:cubicBezTo>
                <a:cubicBezTo>
                  <a:pt x="0" y="6"/>
                  <a:pt x="0" y="7"/>
                  <a:pt x="0" y="7"/>
                </a:cubicBezTo>
                <a:cubicBezTo>
                  <a:pt x="0" y="8"/>
                  <a:pt x="0" y="9"/>
                  <a:pt x="1" y="9"/>
                </a:cubicBezTo>
                <a:cubicBezTo>
                  <a:pt x="1" y="10"/>
                  <a:pt x="2" y="12"/>
                  <a:pt x="3" y="13"/>
                </a:cubicBezTo>
                <a:cubicBezTo>
                  <a:pt x="3" y="14"/>
                  <a:pt x="4" y="15"/>
                  <a:pt x="4" y="16"/>
                </a:cubicBezTo>
                <a:cubicBezTo>
                  <a:pt x="6" y="17"/>
                  <a:pt x="7" y="18"/>
                  <a:pt x="9" y="20"/>
                </a:cubicBezTo>
                <a:cubicBezTo>
                  <a:pt x="10" y="21"/>
                  <a:pt x="11" y="21"/>
                  <a:pt x="13" y="22"/>
                </a:cubicBezTo>
                <a:cubicBezTo>
                  <a:pt x="14" y="22"/>
                  <a:pt x="14" y="22"/>
                  <a:pt x="15" y="22"/>
                </a:cubicBezTo>
                <a:cubicBezTo>
                  <a:pt x="16" y="22"/>
                  <a:pt x="16" y="22"/>
                  <a:pt x="16" y="22"/>
                </a:cubicBezTo>
                <a:cubicBezTo>
                  <a:pt x="16" y="23"/>
                  <a:pt x="18" y="23"/>
                  <a:pt x="18" y="23"/>
                </a:cubicBezTo>
                <a:cubicBezTo>
                  <a:pt x="18" y="23"/>
                  <a:pt x="19" y="23"/>
                  <a:pt x="19" y="23"/>
                </a:cubicBezTo>
                <a:cubicBezTo>
                  <a:pt x="20" y="23"/>
                  <a:pt x="21" y="23"/>
                  <a:pt x="22" y="23"/>
                </a:cubicBezTo>
                <a:cubicBezTo>
                  <a:pt x="23" y="23"/>
                  <a:pt x="24" y="21"/>
                  <a:pt x="24"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74" name="Freeform 2729"/>
          <p:cNvSpPr>
            <a:spLocks/>
          </p:cNvSpPr>
          <p:nvPr userDrawn="1"/>
        </p:nvSpPr>
        <p:spPr bwMode="auto">
          <a:xfrm>
            <a:off x="7028886" y="4686115"/>
            <a:ext cx="15316" cy="15316"/>
          </a:xfrm>
          <a:custGeom>
            <a:avLst/>
            <a:gdLst>
              <a:gd name="T0" fmla="*/ 24 w 25"/>
              <a:gd name="T1" fmla="*/ 12 h 26"/>
              <a:gd name="T2" fmla="*/ 23 w 25"/>
              <a:gd name="T3" fmla="*/ 11 h 26"/>
              <a:gd name="T4" fmla="*/ 23 w 25"/>
              <a:gd name="T5" fmla="*/ 10 h 26"/>
              <a:gd name="T6" fmla="*/ 19 w 25"/>
              <a:gd name="T7" fmla="*/ 7 h 26"/>
              <a:gd name="T8" fmla="*/ 21 w 25"/>
              <a:gd name="T9" fmla="*/ 8 h 26"/>
              <a:gd name="T10" fmla="*/ 19 w 25"/>
              <a:gd name="T11" fmla="*/ 6 h 26"/>
              <a:gd name="T12" fmla="*/ 15 w 25"/>
              <a:gd name="T13" fmla="*/ 4 h 26"/>
              <a:gd name="T14" fmla="*/ 15 w 25"/>
              <a:gd name="T15" fmla="*/ 3 h 26"/>
              <a:gd name="T16" fmla="*/ 14 w 25"/>
              <a:gd name="T17" fmla="*/ 3 h 26"/>
              <a:gd name="T18" fmla="*/ 14 w 25"/>
              <a:gd name="T19" fmla="*/ 3 h 26"/>
              <a:gd name="T20" fmla="*/ 14 w 25"/>
              <a:gd name="T21" fmla="*/ 3 h 26"/>
              <a:gd name="T22" fmla="*/ 11 w 25"/>
              <a:gd name="T23" fmla="*/ 1 h 26"/>
              <a:gd name="T24" fmla="*/ 9 w 25"/>
              <a:gd name="T25" fmla="*/ 0 h 26"/>
              <a:gd name="T26" fmla="*/ 3 w 25"/>
              <a:gd name="T27" fmla="*/ 2 h 26"/>
              <a:gd name="T28" fmla="*/ 0 w 25"/>
              <a:gd name="T29" fmla="*/ 7 h 26"/>
              <a:gd name="T30" fmla="*/ 0 w 25"/>
              <a:gd name="T31" fmla="*/ 9 h 26"/>
              <a:gd name="T32" fmla="*/ 1 w 25"/>
              <a:gd name="T33" fmla="*/ 14 h 26"/>
              <a:gd name="T34" fmla="*/ 3 w 25"/>
              <a:gd name="T35" fmla="*/ 17 h 26"/>
              <a:gd name="T36" fmla="*/ 6 w 25"/>
              <a:gd name="T37" fmla="*/ 21 h 26"/>
              <a:gd name="T38" fmla="*/ 7 w 25"/>
              <a:gd name="T39" fmla="*/ 22 h 26"/>
              <a:gd name="T40" fmla="*/ 12 w 25"/>
              <a:gd name="T41" fmla="*/ 25 h 26"/>
              <a:gd name="T42" fmla="*/ 12 w 25"/>
              <a:gd name="T43" fmla="*/ 25 h 26"/>
              <a:gd name="T44" fmla="*/ 13 w 25"/>
              <a:gd name="T45" fmla="*/ 25 h 26"/>
              <a:gd name="T46" fmla="*/ 19 w 25"/>
              <a:gd name="T47" fmla="*/ 25 h 26"/>
              <a:gd name="T48" fmla="*/ 21 w 25"/>
              <a:gd name="T49" fmla="*/ 24 h 26"/>
              <a:gd name="T50" fmla="*/ 23 w 25"/>
              <a:gd name="T51" fmla="*/ 22 h 26"/>
              <a:gd name="T52" fmla="*/ 25 w 25"/>
              <a:gd name="T53" fmla="*/ 17 h 26"/>
              <a:gd name="T54" fmla="*/ 24 w 25"/>
              <a:gd name="T55" fmla="*/ 1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 h="26">
                <a:moveTo>
                  <a:pt x="24" y="12"/>
                </a:moveTo>
                <a:cubicBezTo>
                  <a:pt x="23" y="11"/>
                  <a:pt x="23" y="11"/>
                  <a:pt x="23" y="11"/>
                </a:cubicBezTo>
                <a:cubicBezTo>
                  <a:pt x="23" y="11"/>
                  <a:pt x="23" y="11"/>
                  <a:pt x="23" y="10"/>
                </a:cubicBezTo>
                <a:cubicBezTo>
                  <a:pt x="22" y="9"/>
                  <a:pt x="21" y="8"/>
                  <a:pt x="19" y="7"/>
                </a:cubicBezTo>
                <a:cubicBezTo>
                  <a:pt x="20" y="7"/>
                  <a:pt x="20" y="8"/>
                  <a:pt x="21" y="8"/>
                </a:cubicBezTo>
                <a:cubicBezTo>
                  <a:pt x="20" y="8"/>
                  <a:pt x="19" y="7"/>
                  <a:pt x="19" y="6"/>
                </a:cubicBezTo>
                <a:cubicBezTo>
                  <a:pt x="18" y="5"/>
                  <a:pt x="16" y="4"/>
                  <a:pt x="15" y="4"/>
                </a:cubicBezTo>
                <a:cubicBezTo>
                  <a:pt x="15" y="3"/>
                  <a:pt x="15" y="3"/>
                  <a:pt x="15" y="3"/>
                </a:cubicBezTo>
                <a:cubicBezTo>
                  <a:pt x="15" y="3"/>
                  <a:pt x="15" y="3"/>
                  <a:pt x="14" y="3"/>
                </a:cubicBezTo>
                <a:cubicBezTo>
                  <a:pt x="14" y="3"/>
                  <a:pt x="14" y="3"/>
                  <a:pt x="14" y="3"/>
                </a:cubicBezTo>
                <a:cubicBezTo>
                  <a:pt x="14" y="3"/>
                  <a:pt x="14" y="3"/>
                  <a:pt x="14" y="3"/>
                </a:cubicBezTo>
                <a:cubicBezTo>
                  <a:pt x="13" y="2"/>
                  <a:pt x="12" y="1"/>
                  <a:pt x="11" y="1"/>
                </a:cubicBezTo>
                <a:cubicBezTo>
                  <a:pt x="10" y="1"/>
                  <a:pt x="9" y="1"/>
                  <a:pt x="9" y="0"/>
                </a:cubicBezTo>
                <a:cubicBezTo>
                  <a:pt x="7" y="0"/>
                  <a:pt x="4" y="0"/>
                  <a:pt x="3" y="2"/>
                </a:cubicBezTo>
                <a:cubicBezTo>
                  <a:pt x="1" y="3"/>
                  <a:pt x="0" y="5"/>
                  <a:pt x="0" y="7"/>
                </a:cubicBezTo>
                <a:cubicBezTo>
                  <a:pt x="0" y="8"/>
                  <a:pt x="0" y="8"/>
                  <a:pt x="0" y="9"/>
                </a:cubicBezTo>
                <a:cubicBezTo>
                  <a:pt x="0" y="11"/>
                  <a:pt x="0" y="12"/>
                  <a:pt x="1" y="14"/>
                </a:cubicBezTo>
                <a:cubicBezTo>
                  <a:pt x="1" y="15"/>
                  <a:pt x="2" y="16"/>
                  <a:pt x="3" y="17"/>
                </a:cubicBezTo>
                <a:cubicBezTo>
                  <a:pt x="4" y="18"/>
                  <a:pt x="5" y="20"/>
                  <a:pt x="6" y="21"/>
                </a:cubicBezTo>
                <a:cubicBezTo>
                  <a:pt x="6" y="21"/>
                  <a:pt x="7" y="22"/>
                  <a:pt x="7" y="22"/>
                </a:cubicBezTo>
                <a:cubicBezTo>
                  <a:pt x="9" y="23"/>
                  <a:pt x="10" y="24"/>
                  <a:pt x="12" y="25"/>
                </a:cubicBezTo>
                <a:cubicBezTo>
                  <a:pt x="12" y="25"/>
                  <a:pt x="12" y="25"/>
                  <a:pt x="12" y="25"/>
                </a:cubicBezTo>
                <a:cubicBezTo>
                  <a:pt x="13" y="25"/>
                  <a:pt x="13" y="25"/>
                  <a:pt x="13" y="25"/>
                </a:cubicBezTo>
                <a:cubicBezTo>
                  <a:pt x="15" y="25"/>
                  <a:pt x="17" y="26"/>
                  <a:pt x="19" y="25"/>
                </a:cubicBezTo>
                <a:lnTo>
                  <a:pt x="21" y="24"/>
                </a:lnTo>
                <a:cubicBezTo>
                  <a:pt x="22" y="24"/>
                  <a:pt x="23" y="23"/>
                  <a:pt x="23" y="22"/>
                </a:cubicBezTo>
                <a:cubicBezTo>
                  <a:pt x="24" y="20"/>
                  <a:pt x="25" y="19"/>
                  <a:pt x="25" y="17"/>
                </a:cubicBezTo>
                <a:cubicBezTo>
                  <a:pt x="25" y="15"/>
                  <a:pt x="25" y="13"/>
                  <a:pt x="24"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75" name="Freeform 2749"/>
          <p:cNvSpPr>
            <a:spLocks/>
          </p:cNvSpPr>
          <p:nvPr userDrawn="1"/>
        </p:nvSpPr>
        <p:spPr bwMode="auto">
          <a:xfrm>
            <a:off x="5008770" y="4462509"/>
            <a:ext cx="329284" cy="395140"/>
          </a:xfrm>
          <a:custGeom>
            <a:avLst/>
            <a:gdLst>
              <a:gd name="T0" fmla="*/ 5 w 552"/>
              <a:gd name="T1" fmla="*/ 103 h 666"/>
              <a:gd name="T2" fmla="*/ 86 w 552"/>
              <a:gd name="T3" fmla="*/ 9 h 666"/>
              <a:gd name="T4" fmla="*/ 472 w 552"/>
              <a:gd name="T5" fmla="*/ 19 h 666"/>
              <a:gd name="T6" fmla="*/ 543 w 552"/>
              <a:gd name="T7" fmla="*/ 109 h 666"/>
              <a:gd name="T8" fmla="*/ 536 w 552"/>
              <a:gd name="T9" fmla="*/ 595 h 666"/>
              <a:gd name="T10" fmla="*/ 472 w 552"/>
              <a:gd name="T11" fmla="*/ 666 h 666"/>
              <a:gd name="T12" fmla="*/ 70 w 552"/>
              <a:gd name="T13" fmla="*/ 666 h 666"/>
              <a:gd name="T14" fmla="*/ 5 w 552"/>
              <a:gd name="T15" fmla="*/ 582 h 666"/>
              <a:gd name="T16" fmla="*/ 5 w 552"/>
              <a:gd name="T17" fmla="*/ 103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2" h="666">
                <a:moveTo>
                  <a:pt x="5" y="103"/>
                </a:moveTo>
                <a:cubicBezTo>
                  <a:pt x="0" y="45"/>
                  <a:pt x="5" y="19"/>
                  <a:pt x="86" y="9"/>
                </a:cubicBezTo>
                <a:cubicBezTo>
                  <a:pt x="166" y="0"/>
                  <a:pt x="420" y="16"/>
                  <a:pt x="472" y="19"/>
                </a:cubicBezTo>
                <a:cubicBezTo>
                  <a:pt x="523" y="22"/>
                  <a:pt x="552" y="44"/>
                  <a:pt x="543" y="109"/>
                </a:cubicBezTo>
                <a:cubicBezTo>
                  <a:pt x="534" y="174"/>
                  <a:pt x="539" y="540"/>
                  <a:pt x="536" y="595"/>
                </a:cubicBezTo>
                <a:cubicBezTo>
                  <a:pt x="533" y="650"/>
                  <a:pt x="539" y="666"/>
                  <a:pt x="472" y="666"/>
                </a:cubicBezTo>
                <a:lnTo>
                  <a:pt x="70" y="666"/>
                </a:lnTo>
                <a:cubicBezTo>
                  <a:pt x="18" y="666"/>
                  <a:pt x="9" y="653"/>
                  <a:pt x="5" y="582"/>
                </a:cubicBezTo>
                <a:cubicBezTo>
                  <a:pt x="2" y="511"/>
                  <a:pt x="9" y="143"/>
                  <a:pt x="5" y="103"/>
                </a:cubicBezTo>
                <a:close/>
              </a:path>
            </a:pathLst>
          </a:custGeom>
          <a:solidFill>
            <a:srgbClr val="4CB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76" name="Freeform 2750"/>
          <p:cNvSpPr>
            <a:spLocks/>
          </p:cNvSpPr>
          <p:nvPr userDrawn="1"/>
        </p:nvSpPr>
        <p:spPr bwMode="auto">
          <a:xfrm>
            <a:off x="5005707" y="4563591"/>
            <a:ext cx="333878" cy="18379"/>
          </a:xfrm>
          <a:custGeom>
            <a:avLst/>
            <a:gdLst>
              <a:gd name="T0" fmla="*/ 545 w 559"/>
              <a:gd name="T1" fmla="*/ 1 h 31"/>
              <a:gd name="T2" fmla="*/ 281 w 559"/>
              <a:gd name="T3" fmla="*/ 1 h 31"/>
              <a:gd name="T4" fmla="*/ 17 w 559"/>
              <a:gd name="T5" fmla="*/ 2 h 31"/>
              <a:gd name="T6" fmla="*/ 17 w 559"/>
              <a:gd name="T7" fmla="*/ 29 h 31"/>
              <a:gd name="T8" fmla="*/ 281 w 559"/>
              <a:gd name="T9" fmla="*/ 30 h 31"/>
              <a:gd name="T10" fmla="*/ 545 w 559"/>
              <a:gd name="T11" fmla="*/ 30 h 31"/>
              <a:gd name="T12" fmla="*/ 559 w 559"/>
              <a:gd name="T13" fmla="*/ 15 h 31"/>
              <a:gd name="T14" fmla="*/ 545 w 559"/>
              <a:gd name="T15" fmla="*/ 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 h="31">
                <a:moveTo>
                  <a:pt x="545" y="1"/>
                </a:moveTo>
                <a:cubicBezTo>
                  <a:pt x="457" y="1"/>
                  <a:pt x="369" y="1"/>
                  <a:pt x="281" y="1"/>
                </a:cubicBezTo>
                <a:cubicBezTo>
                  <a:pt x="193" y="1"/>
                  <a:pt x="105" y="0"/>
                  <a:pt x="17" y="2"/>
                </a:cubicBezTo>
                <a:cubicBezTo>
                  <a:pt x="0" y="3"/>
                  <a:pt x="0" y="28"/>
                  <a:pt x="17" y="29"/>
                </a:cubicBezTo>
                <a:cubicBezTo>
                  <a:pt x="105" y="31"/>
                  <a:pt x="193" y="30"/>
                  <a:pt x="281" y="30"/>
                </a:cubicBezTo>
                <a:cubicBezTo>
                  <a:pt x="369" y="30"/>
                  <a:pt x="457" y="30"/>
                  <a:pt x="545" y="30"/>
                </a:cubicBezTo>
                <a:cubicBezTo>
                  <a:pt x="554" y="30"/>
                  <a:pt x="559" y="22"/>
                  <a:pt x="559" y="15"/>
                </a:cubicBezTo>
                <a:cubicBezTo>
                  <a:pt x="559" y="8"/>
                  <a:pt x="554" y="1"/>
                  <a:pt x="545" y="1"/>
                </a:cubicBezTo>
                <a:close/>
              </a:path>
            </a:pathLst>
          </a:custGeom>
          <a:solidFill>
            <a:srgbClr val="1C4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77" name="Freeform 2751"/>
          <p:cNvSpPr>
            <a:spLocks/>
          </p:cNvSpPr>
          <p:nvPr userDrawn="1"/>
        </p:nvSpPr>
        <p:spPr bwMode="auto">
          <a:xfrm>
            <a:off x="5031742" y="4485482"/>
            <a:ext cx="84236" cy="62794"/>
          </a:xfrm>
          <a:custGeom>
            <a:avLst/>
            <a:gdLst>
              <a:gd name="T0" fmla="*/ 141 w 142"/>
              <a:gd name="T1" fmla="*/ 15 h 105"/>
              <a:gd name="T2" fmla="*/ 127 w 142"/>
              <a:gd name="T3" fmla="*/ 1 h 105"/>
              <a:gd name="T4" fmla="*/ 57 w 142"/>
              <a:gd name="T5" fmla="*/ 6 h 105"/>
              <a:gd name="T6" fmla="*/ 23 w 142"/>
              <a:gd name="T7" fmla="*/ 13 h 105"/>
              <a:gd name="T8" fmla="*/ 43 w 142"/>
              <a:gd name="T9" fmla="*/ 101 h 105"/>
              <a:gd name="T10" fmla="*/ 91 w 142"/>
              <a:gd name="T11" fmla="*/ 101 h 105"/>
              <a:gd name="T12" fmla="*/ 138 w 142"/>
              <a:gd name="T13" fmla="*/ 79 h 105"/>
              <a:gd name="T14" fmla="*/ 141 w 142"/>
              <a:gd name="T15" fmla="*/ 15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105">
                <a:moveTo>
                  <a:pt x="141" y="15"/>
                </a:moveTo>
                <a:cubicBezTo>
                  <a:pt x="140" y="7"/>
                  <a:pt x="135" y="0"/>
                  <a:pt x="127" y="1"/>
                </a:cubicBezTo>
                <a:cubicBezTo>
                  <a:pt x="104" y="2"/>
                  <a:pt x="80" y="4"/>
                  <a:pt x="57" y="6"/>
                </a:cubicBezTo>
                <a:cubicBezTo>
                  <a:pt x="46" y="7"/>
                  <a:pt x="32" y="5"/>
                  <a:pt x="23" y="13"/>
                </a:cubicBezTo>
                <a:cubicBezTo>
                  <a:pt x="0" y="35"/>
                  <a:pt x="11" y="95"/>
                  <a:pt x="43" y="101"/>
                </a:cubicBezTo>
                <a:cubicBezTo>
                  <a:pt x="59" y="105"/>
                  <a:pt x="75" y="102"/>
                  <a:pt x="91" y="101"/>
                </a:cubicBezTo>
                <a:cubicBezTo>
                  <a:pt x="108" y="99"/>
                  <a:pt x="134" y="102"/>
                  <a:pt x="138" y="79"/>
                </a:cubicBezTo>
                <a:cubicBezTo>
                  <a:pt x="142" y="58"/>
                  <a:pt x="142" y="36"/>
                  <a:pt x="141" y="15"/>
                </a:cubicBezTo>
                <a:close/>
              </a:path>
            </a:pathLst>
          </a:custGeom>
          <a:solidFill>
            <a:srgbClr val="1C4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78" name="Freeform 2752"/>
          <p:cNvSpPr>
            <a:spLocks/>
          </p:cNvSpPr>
          <p:nvPr userDrawn="1"/>
        </p:nvSpPr>
        <p:spPr bwMode="auto">
          <a:xfrm>
            <a:off x="5157329" y="4491609"/>
            <a:ext cx="50542" cy="52073"/>
          </a:xfrm>
          <a:custGeom>
            <a:avLst/>
            <a:gdLst>
              <a:gd name="T0" fmla="*/ 68 w 84"/>
              <a:gd name="T1" fmla="*/ 18 h 89"/>
              <a:gd name="T2" fmla="*/ 1 w 84"/>
              <a:gd name="T3" fmla="*/ 46 h 89"/>
              <a:gd name="T4" fmla="*/ 22 w 84"/>
              <a:gd name="T5" fmla="*/ 81 h 89"/>
              <a:gd name="T6" fmla="*/ 22 w 84"/>
              <a:gd name="T7" fmla="*/ 82 h 89"/>
              <a:gd name="T8" fmla="*/ 61 w 84"/>
              <a:gd name="T9" fmla="*/ 82 h 89"/>
              <a:gd name="T10" fmla="*/ 82 w 84"/>
              <a:gd name="T11" fmla="*/ 52 h 89"/>
              <a:gd name="T12" fmla="*/ 68 w 84"/>
              <a:gd name="T13" fmla="*/ 18 h 89"/>
            </a:gdLst>
            <a:ahLst/>
            <a:cxnLst>
              <a:cxn ang="0">
                <a:pos x="T0" y="T1"/>
              </a:cxn>
              <a:cxn ang="0">
                <a:pos x="T2" y="T3"/>
              </a:cxn>
              <a:cxn ang="0">
                <a:pos x="T4" y="T5"/>
              </a:cxn>
              <a:cxn ang="0">
                <a:pos x="T6" y="T7"/>
              </a:cxn>
              <a:cxn ang="0">
                <a:pos x="T8" y="T9"/>
              </a:cxn>
              <a:cxn ang="0">
                <a:pos x="T10" y="T11"/>
              </a:cxn>
              <a:cxn ang="0">
                <a:pos x="T12" y="T13"/>
              </a:cxn>
            </a:cxnLst>
            <a:rect l="0" t="0" r="r" b="b"/>
            <a:pathLst>
              <a:path w="84" h="89">
                <a:moveTo>
                  <a:pt x="68" y="18"/>
                </a:moveTo>
                <a:cubicBezTo>
                  <a:pt x="44" y="0"/>
                  <a:pt x="0" y="6"/>
                  <a:pt x="1" y="46"/>
                </a:cubicBezTo>
                <a:cubicBezTo>
                  <a:pt x="2" y="60"/>
                  <a:pt x="9" y="74"/>
                  <a:pt x="22" y="81"/>
                </a:cubicBezTo>
                <a:cubicBezTo>
                  <a:pt x="22" y="81"/>
                  <a:pt x="22" y="82"/>
                  <a:pt x="22" y="82"/>
                </a:cubicBezTo>
                <a:cubicBezTo>
                  <a:pt x="34" y="89"/>
                  <a:pt x="49" y="88"/>
                  <a:pt x="61" y="82"/>
                </a:cubicBezTo>
                <a:cubicBezTo>
                  <a:pt x="73" y="77"/>
                  <a:pt x="80" y="65"/>
                  <a:pt x="82" y="52"/>
                </a:cubicBezTo>
                <a:cubicBezTo>
                  <a:pt x="84" y="37"/>
                  <a:pt x="78" y="26"/>
                  <a:pt x="68"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79" name="Freeform 2753"/>
          <p:cNvSpPr>
            <a:spLocks/>
          </p:cNvSpPr>
          <p:nvPr userDrawn="1"/>
        </p:nvSpPr>
        <p:spPr bwMode="auto">
          <a:xfrm>
            <a:off x="5070031" y="4594223"/>
            <a:ext cx="203697" cy="212886"/>
          </a:xfrm>
          <a:custGeom>
            <a:avLst/>
            <a:gdLst>
              <a:gd name="T0" fmla="*/ 276 w 342"/>
              <a:gd name="T1" fmla="*/ 73 h 359"/>
              <a:gd name="T2" fmla="*/ 6 w 342"/>
              <a:gd name="T3" fmla="*/ 185 h 359"/>
              <a:gd name="T4" fmla="*/ 89 w 342"/>
              <a:gd name="T5" fmla="*/ 328 h 359"/>
              <a:gd name="T6" fmla="*/ 92 w 342"/>
              <a:gd name="T7" fmla="*/ 330 h 359"/>
              <a:gd name="T8" fmla="*/ 250 w 342"/>
              <a:gd name="T9" fmla="*/ 332 h 359"/>
              <a:gd name="T10" fmla="*/ 334 w 342"/>
              <a:gd name="T11" fmla="*/ 211 h 359"/>
              <a:gd name="T12" fmla="*/ 276 w 342"/>
              <a:gd name="T13" fmla="*/ 73 h 359"/>
            </a:gdLst>
            <a:ahLst/>
            <a:cxnLst>
              <a:cxn ang="0">
                <a:pos x="T0" y="T1"/>
              </a:cxn>
              <a:cxn ang="0">
                <a:pos x="T2" y="T3"/>
              </a:cxn>
              <a:cxn ang="0">
                <a:pos x="T4" y="T5"/>
              </a:cxn>
              <a:cxn ang="0">
                <a:pos x="T6" y="T7"/>
              </a:cxn>
              <a:cxn ang="0">
                <a:pos x="T8" y="T9"/>
              </a:cxn>
              <a:cxn ang="0">
                <a:pos x="T10" y="T11"/>
              </a:cxn>
              <a:cxn ang="0">
                <a:pos x="T12" y="T13"/>
              </a:cxn>
            </a:cxnLst>
            <a:rect l="0" t="0" r="r" b="b"/>
            <a:pathLst>
              <a:path w="342" h="359">
                <a:moveTo>
                  <a:pt x="276" y="73"/>
                </a:moveTo>
                <a:cubicBezTo>
                  <a:pt x="179" y="0"/>
                  <a:pt x="0" y="22"/>
                  <a:pt x="6" y="185"/>
                </a:cubicBezTo>
                <a:cubicBezTo>
                  <a:pt x="9" y="241"/>
                  <a:pt x="37" y="301"/>
                  <a:pt x="89" y="328"/>
                </a:cubicBezTo>
                <a:cubicBezTo>
                  <a:pt x="90" y="329"/>
                  <a:pt x="91" y="329"/>
                  <a:pt x="92" y="330"/>
                </a:cubicBezTo>
                <a:cubicBezTo>
                  <a:pt x="140" y="359"/>
                  <a:pt x="202" y="356"/>
                  <a:pt x="250" y="332"/>
                </a:cubicBezTo>
                <a:cubicBezTo>
                  <a:pt x="296" y="310"/>
                  <a:pt x="327" y="261"/>
                  <a:pt x="334" y="211"/>
                </a:cubicBezTo>
                <a:cubicBezTo>
                  <a:pt x="342" y="151"/>
                  <a:pt x="316" y="103"/>
                  <a:pt x="276" y="7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80" name="Freeform 2754"/>
          <p:cNvSpPr>
            <a:spLocks/>
          </p:cNvSpPr>
          <p:nvPr userDrawn="1"/>
        </p:nvSpPr>
        <p:spPr bwMode="auto">
          <a:xfrm>
            <a:off x="5096068" y="4623322"/>
            <a:ext cx="151624" cy="159281"/>
          </a:xfrm>
          <a:custGeom>
            <a:avLst/>
            <a:gdLst>
              <a:gd name="T0" fmla="*/ 205 w 254"/>
              <a:gd name="T1" fmla="*/ 54 h 267"/>
              <a:gd name="T2" fmla="*/ 5 w 254"/>
              <a:gd name="T3" fmla="*/ 138 h 267"/>
              <a:gd name="T4" fmla="*/ 66 w 254"/>
              <a:gd name="T5" fmla="*/ 244 h 267"/>
              <a:gd name="T6" fmla="*/ 68 w 254"/>
              <a:gd name="T7" fmla="*/ 246 h 267"/>
              <a:gd name="T8" fmla="*/ 186 w 254"/>
              <a:gd name="T9" fmla="*/ 247 h 267"/>
              <a:gd name="T10" fmla="*/ 248 w 254"/>
              <a:gd name="T11" fmla="*/ 157 h 267"/>
              <a:gd name="T12" fmla="*/ 205 w 254"/>
              <a:gd name="T13" fmla="*/ 54 h 267"/>
            </a:gdLst>
            <a:ahLst/>
            <a:cxnLst>
              <a:cxn ang="0">
                <a:pos x="T0" y="T1"/>
              </a:cxn>
              <a:cxn ang="0">
                <a:pos x="T2" y="T3"/>
              </a:cxn>
              <a:cxn ang="0">
                <a:pos x="T4" y="T5"/>
              </a:cxn>
              <a:cxn ang="0">
                <a:pos x="T6" y="T7"/>
              </a:cxn>
              <a:cxn ang="0">
                <a:pos x="T8" y="T9"/>
              </a:cxn>
              <a:cxn ang="0">
                <a:pos x="T10" y="T11"/>
              </a:cxn>
              <a:cxn ang="0">
                <a:pos x="T12" y="T13"/>
              </a:cxn>
            </a:cxnLst>
            <a:rect l="0" t="0" r="r" b="b"/>
            <a:pathLst>
              <a:path w="254" h="267">
                <a:moveTo>
                  <a:pt x="205" y="54"/>
                </a:moveTo>
                <a:cubicBezTo>
                  <a:pt x="133" y="0"/>
                  <a:pt x="0" y="17"/>
                  <a:pt x="5" y="138"/>
                </a:cubicBezTo>
                <a:cubicBezTo>
                  <a:pt x="6" y="180"/>
                  <a:pt x="28" y="224"/>
                  <a:pt x="66" y="244"/>
                </a:cubicBezTo>
                <a:cubicBezTo>
                  <a:pt x="67" y="245"/>
                  <a:pt x="68" y="245"/>
                  <a:pt x="68" y="246"/>
                </a:cubicBezTo>
                <a:cubicBezTo>
                  <a:pt x="104" y="267"/>
                  <a:pt x="150" y="265"/>
                  <a:pt x="186" y="247"/>
                </a:cubicBezTo>
                <a:cubicBezTo>
                  <a:pt x="220" y="230"/>
                  <a:pt x="243" y="194"/>
                  <a:pt x="248" y="157"/>
                </a:cubicBezTo>
                <a:cubicBezTo>
                  <a:pt x="254" y="112"/>
                  <a:pt x="235" y="77"/>
                  <a:pt x="205" y="54"/>
                </a:cubicBezTo>
                <a:close/>
              </a:path>
            </a:pathLst>
          </a:custGeom>
          <a:solidFill>
            <a:srgbClr val="1C4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81" name="Freeform 2755"/>
          <p:cNvSpPr>
            <a:spLocks/>
          </p:cNvSpPr>
          <p:nvPr userDrawn="1"/>
        </p:nvSpPr>
        <p:spPr bwMode="auto">
          <a:xfrm>
            <a:off x="5240034" y="4491609"/>
            <a:ext cx="33694" cy="10721"/>
          </a:xfrm>
          <a:custGeom>
            <a:avLst/>
            <a:gdLst>
              <a:gd name="T0" fmla="*/ 56 w 56"/>
              <a:gd name="T1" fmla="*/ 9 h 19"/>
              <a:gd name="T2" fmla="*/ 55 w 56"/>
              <a:gd name="T3" fmla="*/ 6 h 19"/>
              <a:gd name="T4" fmla="*/ 55 w 56"/>
              <a:gd name="T5" fmla="*/ 5 h 19"/>
              <a:gd name="T6" fmla="*/ 47 w 56"/>
              <a:gd name="T7" fmla="*/ 0 h 19"/>
              <a:gd name="T8" fmla="*/ 44 w 56"/>
              <a:gd name="T9" fmla="*/ 0 h 19"/>
              <a:gd name="T10" fmla="*/ 11 w 56"/>
              <a:gd name="T11" fmla="*/ 0 h 19"/>
              <a:gd name="T12" fmla="*/ 1 w 56"/>
              <a:gd name="T13" fmla="*/ 9 h 19"/>
              <a:gd name="T14" fmla="*/ 11 w 56"/>
              <a:gd name="T15" fmla="*/ 19 h 19"/>
              <a:gd name="T16" fmla="*/ 44 w 56"/>
              <a:gd name="T17" fmla="*/ 19 h 19"/>
              <a:gd name="T18" fmla="*/ 47 w 56"/>
              <a:gd name="T19" fmla="*/ 19 h 19"/>
              <a:gd name="T20" fmla="*/ 53 w 56"/>
              <a:gd name="T21" fmla="*/ 16 h 19"/>
              <a:gd name="T22" fmla="*/ 56 w 56"/>
              <a:gd name="T2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9">
                <a:moveTo>
                  <a:pt x="56" y="9"/>
                </a:moveTo>
                <a:cubicBezTo>
                  <a:pt x="56" y="8"/>
                  <a:pt x="56" y="7"/>
                  <a:pt x="55" y="6"/>
                </a:cubicBezTo>
                <a:cubicBezTo>
                  <a:pt x="55" y="6"/>
                  <a:pt x="55" y="6"/>
                  <a:pt x="55" y="5"/>
                </a:cubicBezTo>
                <a:cubicBezTo>
                  <a:pt x="53" y="3"/>
                  <a:pt x="50" y="0"/>
                  <a:pt x="47" y="0"/>
                </a:cubicBezTo>
                <a:cubicBezTo>
                  <a:pt x="46" y="0"/>
                  <a:pt x="45" y="0"/>
                  <a:pt x="44" y="0"/>
                </a:cubicBezTo>
                <a:cubicBezTo>
                  <a:pt x="33" y="0"/>
                  <a:pt x="22" y="0"/>
                  <a:pt x="11" y="0"/>
                </a:cubicBezTo>
                <a:cubicBezTo>
                  <a:pt x="6" y="0"/>
                  <a:pt x="0" y="4"/>
                  <a:pt x="1" y="9"/>
                </a:cubicBezTo>
                <a:cubicBezTo>
                  <a:pt x="1" y="15"/>
                  <a:pt x="5" y="19"/>
                  <a:pt x="11" y="19"/>
                </a:cubicBezTo>
                <a:cubicBezTo>
                  <a:pt x="22" y="19"/>
                  <a:pt x="33" y="19"/>
                  <a:pt x="44" y="19"/>
                </a:cubicBezTo>
                <a:cubicBezTo>
                  <a:pt x="45" y="19"/>
                  <a:pt x="46" y="19"/>
                  <a:pt x="47" y="19"/>
                </a:cubicBezTo>
                <a:cubicBezTo>
                  <a:pt x="49" y="18"/>
                  <a:pt x="52" y="17"/>
                  <a:pt x="53" y="16"/>
                </a:cubicBezTo>
                <a:cubicBezTo>
                  <a:pt x="55" y="14"/>
                  <a:pt x="56" y="12"/>
                  <a:pt x="56"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82" name="Freeform 2756"/>
          <p:cNvSpPr>
            <a:spLocks/>
          </p:cNvSpPr>
          <p:nvPr userDrawn="1"/>
        </p:nvSpPr>
        <p:spPr bwMode="auto">
          <a:xfrm>
            <a:off x="5240034" y="4511518"/>
            <a:ext cx="33694" cy="12252"/>
          </a:xfrm>
          <a:custGeom>
            <a:avLst/>
            <a:gdLst>
              <a:gd name="T0" fmla="*/ 56 w 56"/>
              <a:gd name="T1" fmla="*/ 9 h 19"/>
              <a:gd name="T2" fmla="*/ 55 w 56"/>
              <a:gd name="T3" fmla="*/ 6 h 19"/>
              <a:gd name="T4" fmla="*/ 55 w 56"/>
              <a:gd name="T5" fmla="*/ 5 h 19"/>
              <a:gd name="T6" fmla="*/ 47 w 56"/>
              <a:gd name="T7" fmla="*/ 0 h 19"/>
              <a:gd name="T8" fmla="*/ 44 w 56"/>
              <a:gd name="T9" fmla="*/ 0 h 19"/>
              <a:gd name="T10" fmla="*/ 11 w 56"/>
              <a:gd name="T11" fmla="*/ 0 h 19"/>
              <a:gd name="T12" fmla="*/ 1 w 56"/>
              <a:gd name="T13" fmla="*/ 9 h 19"/>
              <a:gd name="T14" fmla="*/ 11 w 56"/>
              <a:gd name="T15" fmla="*/ 19 h 19"/>
              <a:gd name="T16" fmla="*/ 44 w 56"/>
              <a:gd name="T17" fmla="*/ 19 h 19"/>
              <a:gd name="T18" fmla="*/ 47 w 56"/>
              <a:gd name="T19" fmla="*/ 18 h 19"/>
              <a:gd name="T20" fmla="*/ 53 w 56"/>
              <a:gd name="T21" fmla="*/ 16 h 19"/>
              <a:gd name="T22" fmla="*/ 56 w 56"/>
              <a:gd name="T2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9">
                <a:moveTo>
                  <a:pt x="56" y="9"/>
                </a:moveTo>
                <a:cubicBezTo>
                  <a:pt x="56" y="8"/>
                  <a:pt x="56" y="7"/>
                  <a:pt x="55" y="6"/>
                </a:cubicBezTo>
                <a:cubicBezTo>
                  <a:pt x="55" y="6"/>
                  <a:pt x="55" y="5"/>
                  <a:pt x="55" y="5"/>
                </a:cubicBezTo>
                <a:cubicBezTo>
                  <a:pt x="53" y="2"/>
                  <a:pt x="50" y="0"/>
                  <a:pt x="47" y="0"/>
                </a:cubicBezTo>
                <a:cubicBezTo>
                  <a:pt x="46" y="0"/>
                  <a:pt x="45" y="0"/>
                  <a:pt x="44" y="0"/>
                </a:cubicBezTo>
                <a:cubicBezTo>
                  <a:pt x="33" y="0"/>
                  <a:pt x="22" y="0"/>
                  <a:pt x="11" y="0"/>
                </a:cubicBezTo>
                <a:cubicBezTo>
                  <a:pt x="6" y="0"/>
                  <a:pt x="0" y="4"/>
                  <a:pt x="1" y="9"/>
                </a:cubicBezTo>
                <a:cubicBezTo>
                  <a:pt x="1" y="14"/>
                  <a:pt x="5" y="19"/>
                  <a:pt x="11" y="19"/>
                </a:cubicBezTo>
                <a:cubicBezTo>
                  <a:pt x="22" y="19"/>
                  <a:pt x="33" y="19"/>
                  <a:pt x="44" y="19"/>
                </a:cubicBezTo>
                <a:cubicBezTo>
                  <a:pt x="45" y="19"/>
                  <a:pt x="46" y="19"/>
                  <a:pt x="47" y="18"/>
                </a:cubicBezTo>
                <a:cubicBezTo>
                  <a:pt x="49" y="18"/>
                  <a:pt x="52" y="17"/>
                  <a:pt x="53" y="16"/>
                </a:cubicBezTo>
                <a:cubicBezTo>
                  <a:pt x="55" y="14"/>
                  <a:pt x="56" y="12"/>
                  <a:pt x="56"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83" name="Freeform 2757"/>
          <p:cNvSpPr>
            <a:spLocks/>
          </p:cNvSpPr>
          <p:nvPr userDrawn="1"/>
        </p:nvSpPr>
        <p:spPr bwMode="auto">
          <a:xfrm>
            <a:off x="5240034" y="4531429"/>
            <a:ext cx="33694" cy="12252"/>
          </a:xfrm>
          <a:custGeom>
            <a:avLst/>
            <a:gdLst>
              <a:gd name="T0" fmla="*/ 56 w 56"/>
              <a:gd name="T1" fmla="*/ 10 h 20"/>
              <a:gd name="T2" fmla="*/ 55 w 56"/>
              <a:gd name="T3" fmla="*/ 7 h 20"/>
              <a:gd name="T4" fmla="*/ 55 w 56"/>
              <a:gd name="T5" fmla="*/ 6 h 20"/>
              <a:gd name="T6" fmla="*/ 47 w 56"/>
              <a:gd name="T7" fmla="*/ 1 h 20"/>
              <a:gd name="T8" fmla="*/ 44 w 56"/>
              <a:gd name="T9" fmla="*/ 0 h 20"/>
              <a:gd name="T10" fmla="*/ 11 w 56"/>
              <a:gd name="T11" fmla="*/ 1 h 20"/>
              <a:gd name="T12" fmla="*/ 1 w 56"/>
              <a:gd name="T13" fmla="*/ 10 h 20"/>
              <a:gd name="T14" fmla="*/ 11 w 56"/>
              <a:gd name="T15" fmla="*/ 20 h 20"/>
              <a:gd name="T16" fmla="*/ 44 w 56"/>
              <a:gd name="T17" fmla="*/ 20 h 20"/>
              <a:gd name="T18" fmla="*/ 47 w 56"/>
              <a:gd name="T19" fmla="*/ 19 h 20"/>
              <a:gd name="T20" fmla="*/ 53 w 56"/>
              <a:gd name="T21" fmla="*/ 17 h 20"/>
              <a:gd name="T22" fmla="*/ 56 w 56"/>
              <a:gd name="T23"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20">
                <a:moveTo>
                  <a:pt x="56" y="10"/>
                </a:moveTo>
                <a:cubicBezTo>
                  <a:pt x="56" y="9"/>
                  <a:pt x="56" y="8"/>
                  <a:pt x="55" y="7"/>
                </a:cubicBezTo>
                <a:cubicBezTo>
                  <a:pt x="55" y="7"/>
                  <a:pt x="55" y="6"/>
                  <a:pt x="55" y="6"/>
                </a:cubicBezTo>
                <a:cubicBezTo>
                  <a:pt x="53" y="3"/>
                  <a:pt x="50" y="1"/>
                  <a:pt x="47" y="1"/>
                </a:cubicBezTo>
                <a:cubicBezTo>
                  <a:pt x="46" y="1"/>
                  <a:pt x="45" y="0"/>
                  <a:pt x="44" y="0"/>
                </a:cubicBezTo>
                <a:cubicBezTo>
                  <a:pt x="33" y="0"/>
                  <a:pt x="22" y="0"/>
                  <a:pt x="11" y="1"/>
                </a:cubicBezTo>
                <a:cubicBezTo>
                  <a:pt x="6" y="0"/>
                  <a:pt x="0" y="5"/>
                  <a:pt x="1" y="10"/>
                </a:cubicBezTo>
                <a:cubicBezTo>
                  <a:pt x="1" y="15"/>
                  <a:pt x="5" y="20"/>
                  <a:pt x="11" y="20"/>
                </a:cubicBezTo>
                <a:cubicBezTo>
                  <a:pt x="22" y="20"/>
                  <a:pt x="33" y="20"/>
                  <a:pt x="44" y="20"/>
                </a:cubicBezTo>
                <a:cubicBezTo>
                  <a:pt x="45" y="20"/>
                  <a:pt x="46" y="19"/>
                  <a:pt x="47" y="19"/>
                </a:cubicBezTo>
                <a:cubicBezTo>
                  <a:pt x="49" y="19"/>
                  <a:pt x="52" y="18"/>
                  <a:pt x="53" y="17"/>
                </a:cubicBezTo>
                <a:cubicBezTo>
                  <a:pt x="55" y="15"/>
                  <a:pt x="56" y="12"/>
                  <a:pt x="56"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84" name="Freeform 2758"/>
          <p:cNvSpPr>
            <a:spLocks/>
          </p:cNvSpPr>
          <p:nvPr userDrawn="1"/>
        </p:nvSpPr>
        <p:spPr bwMode="auto">
          <a:xfrm>
            <a:off x="5279854" y="4491609"/>
            <a:ext cx="33694" cy="10721"/>
          </a:xfrm>
          <a:custGeom>
            <a:avLst/>
            <a:gdLst>
              <a:gd name="T0" fmla="*/ 55 w 55"/>
              <a:gd name="T1" fmla="*/ 9 h 19"/>
              <a:gd name="T2" fmla="*/ 55 w 55"/>
              <a:gd name="T3" fmla="*/ 6 h 19"/>
              <a:gd name="T4" fmla="*/ 54 w 55"/>
              <a:gd name="T5" fmla="*/ 5 h 19"/>
              <a:gd name="T6" fmla="*/ 46 w 55"/>
              <a:gd name="T7" fmla="*/ 0 h 19"/>
              <a:gd name="T8" fmla="*/ 43 w 55"/>
              <a:gd name="T9" fmla="*/ 0 h 19"/>
              <a:gd name="T10" fmla="*/ 10 w 55"/>
              <a:gd name="T11" fmla="*/ 0 h 19"/>
              <a:gd name="T12" fmla="*/ 0 w 55"/>
              <a:gd name="T13" fmla="*/ 9 h 19"/>
              <a:gd name="T14" fmla="*/ 10 w 55"/>
              <a:gd name="T15" fmla="*/ 19 h 19"/>
              <a:gd name="T16" fmla="*/ 43 w 55"/>
              <a:gd name="T17" fmla="*/ 19 h 19"/>
              <a:gd name="T18" fmla="*/ 47 w 55"/>
              <a:gd name="T19" fmla="*/ 19 h 19"/>
              <a:gd name="T20" fmla="*/ 52 w 55"/>
              <a:gd name="T21" fmla="*/ 16 h 19"/>
              <a:gd name="T22" fmla="*/ 55 w 55"/>
              <a:gd name="T2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19">
                <a:moveTo>
                  <a:pt x="55" y="9"/>
                </a:moveTo>
                <a:cubicBezTo>
                  <a:pt x="55" y="8"/>
                  <a:pt x="55" y="7"/>
                  <a:pt x="55" y="6"/>
                </a:cubicBezTo>
                <a:cubicBezTo>
                  <a:pt x="54" y="6"/>
                  <a:pt x="54" y="6"/>
                  <a:pt x="54" y="5"/>
                </a:cubicBezTo>
                <a:cubicBezTo>
                  <a:pt x="52" y="3"/>
                  <a:pt x="50" y="0"/>
                  <a:pt x="46" y="0"/>
                </a:cubicBezTo>
                <a:cubicBezTo>
                  <a:pt x="45" y="0"/>
                  <a:pt x="44" y="0"/>
                  <a:pt x="43" y="0"/>
                </a:cubicBezTo>
                <a:cubicBezTo>
                  <a:pt x="32" y="0"/>
                  <a:pt x="21" y="0"/>
                  <a:pt x="10" y="0"/>
                </a:cubicBezTo>
                <a:cubicBezTo>
                  <a:pt x="5" y="0"/>
                  <a:pt x="0" y="4"/>
                  <a:pt x="0" y="9"/>
                </a:cubicBezTo>
                <a:cubicBezTo>
                  <a:pt x="0" y="15"/>
                  <a:pt x="5" y="19"/>
                  <a:pt x="10" y="19"/>
                </a:cubicBezTo>
                <a:cubicBezTo>
                  <a:pt x="21" y="19"/>
                  <a:pt x="32" y="19"/>
                  <a:pt x="43" y="19"/>
                </a:cubicBezTo>
                <a:cubicBezTo>
                  <a:pt x="44" y="19"/>
                  <a:pt x="46" y="19"/>
                  <a:pt x="47" y="19"/>
                </a:cubicBezTo>
                <a:cubicBezTo>
                  <a:pt x="49" y="18"/>
                  <a:pt x="51" y="17"/>
                  <a:pt x="52" y="16"/>
                </a:cubicBezTo>
                <a:cubicBezTo>
                  <a:pt x="54" y="14"/>
                  <a:pt x="55" y="12"/>
                  <a:pt x="55"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85" name="Freeform 2759"/>
          <p:cNvSpPr>
            <a:spLocks/>
          </p:cNvSpPr>
          <p:nvPr userDrawn="1"/>
        </p:nvSpPr>
        <p:spPr bwMode="auto">
          <a:xfrm>
            <a:off x="5279854" y="4511518"/>
            <a:ext cx="33694" cy="12252"/>
          </a:xfrm>
          <a:custGeom>
            <a:avLst/>
            <a:gdLst>
              <a:gd name="T0" fmla="*/ 55 w 55"/>
              <a:gd name="T1" fmla="*/ 9 h 19"/>
              <a:gd name="T2" fmla="*/ 55 w 55"/>
              <a:gd name="T3" fmla="*/ 6 h 19"/>
              <a:gd name="T4" fmla="*/ 54 w 55"/>
              <a:gd name="T5" fmla="*/ 5 h 19"/>
              <a:gd name="T6" fmla="*/ 46 w 55"/>
              <a:gd name="T7" fmla="*/ 0 h 19"/>
              <a:gd name="T8" fmla="*/ 43 w 55"/>
              <a:gd name="T9" fmla="*/ 0 h 19"/>
              <a:gd name="T10" fmla="*/ 10 w 55"/>
              <a:gd name="T11" fmla="*/ 0 h 19"/>
              <a:gd name="T12" fmla="*/ 0 w 55"/>
              <a:gd name="T13" fmla="*/ 9 h 19"/>
              <a:gd name="T14" fmla="*/ 10 w 55"/>
              <a:gd name="T15" fmla="*/ 19 h 19"/>
              <a:gd name="T16" fmla="*/ 43 w 55"/>
              <a:gd name="T17" fmla="*/ 19 h 19"/>
              <a:gd name="T18" fmla="*/ 47 w 55"/>
              <a:gd name="T19" fmla="*/ 18 h 19"/>
              <a:gd name="T20" fmla="*/ 52 w 55"/>
              <a:gd name="T21" fmla="*/ 16 h 19"/>
              <a:gd name="T22" fmla="*/ 55 w 55"/>
              <a:gd name="T2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19">
                <a:moveTo>
                  <a:pt x="55" y="9"/>
                </a:moveTo>
                <a:cubicBezTo>
                  <a:pt x="55" y="8"/>
                  <a:pt x="55" y="7"/>
                  <a:pt x="55" y="6"/>
                </a:cubicBezTo>
                <a:cubicBezTo>
                  <a:pt x="54" y="6"/>
                  <a:pt x="54" y="5"/>
                  <a:pt x="54" y="5"/>
                </a:cubicBezTo>
                <a:cubicBezTo>
                  <a:pt x="52" y="2"/>
                  <a:pt x="50" y="0"/>
                  <a:pt x="46" y="0"/>
                </a:cubicBezTo>
                <a:cubicBezTo>
                  <a:pt x="45" y="0"/>
                  <a:pt x="44" y="0"/>
                  <a:pt x="43" y="0"/>
                </a:cubicBezTo>
                <a:cubicBezTo>
                  <a:pt x="32" y="0"/>
                  <a:pt x="21" y="0"/>
                  <a:pt x="10" y="0"/>
                </a:cubicBezTo>
                <a:cubicBezTo>
                  <a:pt x="5" y="0"/>
                  <a:pt x="0" y="4"/>
                  <a:pt x="0" y="9"/>
                </a:cubicBezTo>
                <a:cubicBezTo>
                  <a:pt x="0" y="14"/>
                  <a:pt x="5" y="19"/>
                  <a:pt x="10" y="19"/>
                </a:cubicBezTo>
                <a:cubicBezTo>
                  <a:pt x="21" y="19"/>
                  <a:pt x="32" y="19"/>
                  <a:pt x="43" y="19"/>
                </a:cubicBezTo>
                <a:cubicBezTo>
                  <a:pt x="44" y="19"/>
                  <a:pt x="46" y="19"/>
                  <a:pt x="47" y="18"/>
                </a:cubicBezTo>
                <a:cubicBezTo>
                  <a:pt x="49" y="18"/>
                  <a:pt x="51" y="17"/>
                  <a:pt x="52" y="16"/>
                </a:cubicBezTo>
                <a:cubicBezTo>
                  <a:pt x="54" y="14"/>
                  <a:pt x="55" y="12"/>
                  <a:pt x="55"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86" name="Freeform 2760"/>
          <p:cNvSpPr>
            <a:spLocks/>
          </p:cNvSpPr>
          <p:nvPr userDrawn="1"/>
        </p:nvSpPr>
        <p:spPr bwMode="auto">
          <a:xfrm>
            <a:off x="5279854" y="4531429"/>
            <a:ext cx="33694" cy="12252"/>
          </a:xfrm>
          <a:custGeom>
            <a:avLst/>
            <a:gdLst>
              <a:gd name="T0" fmla="*/ 55 w 55"/>
              <a:gd name="T1" fmla="*/ 10 h 20"/>
              <a:gd name="T2" fmla="*/ 55 w 55"/>
              <a:gd name="T3" fmla="*/ 7 h 20"/>
              <a:gd name="T4" fmla="*/ 54 w 55"/>
              <a:gd name="T5" fmla="*/ 6 h 20"/>
              <a:gd name="T6" fmla="*/ 46 w 55"/>
              <a:gd name="T7" fmla="*/ 1 h 20"/>
              <a:gd name="T8" fmla="*/ 43 w 55"/>
              <a:gd name="T9" fmla="*/ 0 h 20"/>
              <a:gd name="T10" fmla="*/ 10 w 55"/>
              <a:gd name="T11" fmla="*/ 1 h 20"/>
              <a:gd name="T12" fmla="*/ 0 w 55"/>
              <a:gd name="T13" fmla="*/ 10 h 20"/>
              <a:gd name="T14" fmla="*/ 10 w 55"/>
              <a:gd name="T15" fmla="*/ 20 h 20"/>
              <a:gd name="T16" fmla="*/ 43 w 55"/>
              <a:gd name="T17" fmla="*/ 20 h 20"/>
              <a:gd name="T18" fmla="*/ 47 w 55"/>
              <a:gd name="T19" fmla="*/ 19 h 20"/>
              <a:gd name="T20" fmla="*/ 52 w 55"/>
              <a:gd name="T21" fmla="*/ 17 h 20"/>
              <a:gd name="T22" fmla="*/ 55 w 55"/>
              <a:gd name="T23"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0">
                <a:moveTo>
                  <a:pt x="55" y="10"/>
                </a:moveTo>
                <a:cubicBezTo>
                  <a:pt x="55" y="9"/>
                  <a:pt x="55" y="8"/>
                  <a:pt x="55" y="7"/>
                </a:cubicBezTo>
                <a:cubicBezTo>
                  <a:pt x="54" y="7"/>
                  <a:pt x="54" y="6"/>
                  <a:pt x="54" y="6"/>
                </a:cubicBezTo>
                <a:cubicBezTo>
                  <a:pt x="52" y="3"/>
                  <a:pt x="50" y="1"/>
                  <a:pt x="46" y="1"/>
                </a:cubicBezTo>
                <a:cubicBezTo>
                  <a:pt x="45" y="1"/>
                  <a:pt x="44" y="0"/>
                  <a:pt x="43" y="0"/>
                </a:cubicBezTo>
                <a:cubicBezTo>
                  <a:pt x="32" y="0"/>
                  <a:pt x="21" y="0"/>
                  <a:pt x="10" y="1"/>
                </a:cubicBezTo>
                <a:cubicBezTo>
                  <a:pt x="5" y="0"/>
                  <a:pt x="0" y="5"/>
                  <a:pt x="0" y="10"/>
                </a:cubicBezTo>
                <a:cubicBezTo>
                  <a:pt x="0" y="15"/>
                  <a:pt x="5" y="20"/>
                  <a:pt x="10" y="20"/>
                </a:cubicBezTo>
                <a:cubicBezTo>
                  <a:pt x="21" y="20"/>
                  <a:pt x="32" y="20"/>
                  <a:pt x="43" y="20"/>
                </a:cubicBezTo>
                <a:cubicBezTo>
                  <a:pt x="44" y="20"/>
                  <a:pt x="46" y="19"/>
                  <a:pt x="47" y="19"/>
                </a:cubicBezTo>
                <a:cubicBezTo>
                  <a:pt x="49" y="19"/>
                  <a:pt x="51" y="18"/>
                  <a:pt x="52" y="17"/>
                </a:cubicBezTo>
                <a:cubicBezTo>
                  <a:pt x="54" y="15"/>
                  <a:pt x="55" y="12"/>
                  <a:pt x="55"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87" name="Freeform 2761"/>
          <p:cNvSpPr>
            <a:spLocks/>
          </p:cNvSpPr>
          <p:nvPr userDrawn="1"/>
        </p:nvSpPr>
        <p:spPr bwMode="auto">
          <a:xfrm>
            <a:off x="5148141" y="4487014"/>
            <a:ext cx="10721" cy="9189"/>
          </a:xfrm>
          <a:custGeom>
            <a:avLst/>
            <a:gdLst>
              <a:gd name="T0" fmla="*/ 17 w 17"/>
              <a:gd name="T1" fmla="*/ 9 h 16"/>
              <a:gd name="T2" fmla="*/ 16 w 17"/>
              <a:gd name="T3" fmla="*/ 8 h 16"/>
              <a:gd name="T4" fmla="*/ 16 w 17"/>
              <a:gd name="T5" fmla="*/ 7 h 16"/>
              <a:gd name="T6" fmla="*/ 15 w 17"/>
              <a:gd name="T7" fmla="*/ 6 h 16"/>
              <a:gd name="T8" fmla="*/ 15 w 17"/>
              <a:gd name="T9" fmla="*/ 5 h 16"/>
              <a:gd name="T10" fmla="*/ 14 w 17"/>
              <a:gd name="T11" fmla="*/ 5 h 16"/>
              <a:gd name="T12" fmla="*/ 12 w 17"/>
              <a:gd name="T13" fmla="*/ 3 h 16"/>
              <a:gd name="T14" fmla="*/ 11 w 17"/>
              <a:gd name="T15" fmla="*/ 2 h 16"/>
              <a:gd name="T16" fmla="*/ 10 w 17"/>
              <a:gd name="T17" fmla="*/ 1 h 16"/>
              <a:gd name="T18" fmla="*/ 8 w 17"/>
              <a:gd name="T19" fmla="*/ 0 h 16"/>
              <a:gd name="T20" fmla="*/ 7 w 17"/>
              <a:gd name="T21" fmla="*/ 0 h 16"/>
              <a:gd name="T22" fmla="*/ 4 w 17"/>
              <a:gd name="T23" fmla="*/ 0 h 16"/>
              <a:gd name="T24" fmla="*/ 2 w 17"/>
              <a:gd name="T25" fmla="*/ 0 h 16"/>
              <a:gd name="T26" fmla="*/ 1 w 17"/>
              <a:gd name="T27" fmla="*/ 2 h 16"/>
              <a:gd name="T28" fmla="*/ 0 w 17"/>
              <a:gd name="T29" fmla="*/ 3 h 16"/>
              <a:gd name="T30" fmla="*/ 0 w 17"/>
              <a:gd name="T31" fmla="*/ 5 h 16"/>
              <a:gd name="T32" fmla="*/ 0 w 17"/>
              <a:gd name="T33" fmla="*/ 6 h 16"/>
              <a:gd name="T34" fmla="*/ 1 w 17"/>
              <a:gd name="T35" fmla="*/ 7 h 16"/>
              <a:gd name="T36" fmla="*/ 1 w 17"/>
              <a:gd name="T37" fmla="*/ 8 h 16"/>
              <a:gd name="T38" fmla="*/ 2 w 17"/>
              <a:gd name="T39" fmla="*/ 10 h 16"/>
              <a:gd name="T40" fmla="*/ 4 w 17"/>
              <a:gd name="T41" fmla="*/ 11 h 16"/>
              <a:gd name="T42" fmla="*/ 6 w 17"/>
              <a:gd name="T43" fmla="*/ 13 h 16"/>
              <a:gd name="T44" fmla="*/ 6 w 17"/>
              <a:gd name="T45" fmla="*/ 14 h 16"/>
              <a:gd name="T46" fmla="*/ 8 w 17"/>
              <a:gd name="T47" fmla="*/ 15 h 16"/>
              <a:gd name="T48" fmla="*/ 9 w 17"/>
              <a:gd name="T49" fmla="*/ 16 h 16"/>
              <a:gd name="T50" fmla="*/ 10 w 17"/>
              <a:gd name="T51" fmla="*/ 16 h 16"/>
              <a:gd name="T52" fmla="*/ 12 w 17"/>
              <a:gd name="T53" fmla="*/ 16 h 16"/>
              <a:gd name="T54" fmla="*/ 13 w 17"/>
              <a:gd name="T55" fmla="*/ 16 h 16"/>
              <a:gd name="T56" fmla="*/ 15 w 17"/>
              <a:gd name="T57" fmla="*/ 15 h 16"/>
              <a:gd name="T58" fmla="*/ 16 w 17"/>
              <a:gd name="T59" fmla="*/ 14 h 16"/>
              <a:gd name="T60" fmla="*/ 16 w 17"/>
              <a:gd name="T61" fmla="*/ 13 h 16"/>
              <a:gd name="T62" fmla="*/ 17 w 17"/>
              <a:gd name="T63" fmla="*/ 12 h 16"/>
              <a:gd name="T64" fmla="*/ 17 w 17"/>
              <a:gd name="T65" fmla="*/ 9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 h="16">
                <a:moveTo>
                  <a:pt x="17" y="9"/>
                </a:moveTo>
                <a:cubicBezTo>
                  <a:pt x="17" y="9"/>
                  <a:pt x="16" y="9"/>
                  <a:pt x="16" y="8"/>
                </a:cubicBezTo>
                <a:cubicBezTo>
                  <a:pt x="16" y="8"/>
                  <a:pt x="16" y="7"/>
                  <a:pt x="16" y="7"/>
                </a:cubicBezTo>
                <a:lnTo>
                  <a:pt x="15" y="6"/>
                </a:lnTo>
                <a:cubicBezTo>
                  <a:pt x="15" y="6"/>
                  <a:pt x="15" y="6"/>
                  <a:pt x="15" y="5"/>
                </a:cubicBezTo>
                <a:lnTo>
                  <a:pt x="14" y="5"/>
                </a:lnTo>
                <a:cubicBezTo>
                  <a:pt x="13" y="4"/>
                  <a:pt x="13" y="4"/>
                  <a:pt x="12" y="3"/>
                </a:cubicBezTo>
                <a:cubicBezTo>
                  <a:pt x="12" y="3"/>
                  <a:pt x="11" y="3"/>
                  <a:pt x="11" y="2"/>
                </a:cubicBezTo>
                <a:cubicBezTo>
                  <a:pt x="11" y="2"/>
                  <a:pt x="10" y="1"/>
                  <a:pt x="10" y="1"/>
                </a:cubicBezTo>
                <a:cubicBezTo>
                  <a:pt x="9" y="1"/>
                  <a:pt x="9" y="1"/>
                  <a:pt x="8" y="0"/>
                </a:cubicBezTo>
                <a:cubicBezTo>
                  <a:pt x="8" y="0"/>
                  <a:pt x="7" y="0"/>
                  <a:pt x="7" y="0"/>
                </a:cubicBezTo>
                <a:cubicBezTo>
                  <a:pt x="6" y="0"/>
                  <a:pt x="5" y="0"/>
                  <a:pt x="4" y="0"/>
                </a:cubicBezTo>
                <a:cubicBezTo>
                  <a:pt x="3" y="0"/>
                  <a:pt x="3" y="0"/>
                  <a:pt x="2" y="0"/>
                </a:cubicBezTo>
                <a:cubicBezTo>
                  <a:pt x="2" y="1"/>
                  <a:pt x="1" y="1"/>
                  <a:pt x="1" y="2"/>
                </a:cubicBezTo>
                <a:cubicBezTo>
                  <a:pt x="1" y="2"/>
                  <a:pt x="0" y="3"/>
                  <a:pt x="0" y="3"/>
                </a:cubicBezTo>
                <a:cubicBezTo>
                  <a:pt x="0" y="4"/>
                  <a:pt x="0" y="4"/>
                  <a:pt x="0" y="5"/>
                </a:cubicBezTo>
                <a:cubicBezTo>
                  <a:pt x="0" y="6"/>
                  <a:pt x="0" y="6"/>
                  <a:pt x="0" y="6"/>
                </a:cubicBezTo>
                <a:cubicBezTo>
                  <a:pt x="1" y="7"/>
                  <a:pt x="1" y="7"/>
                  <a:pt x="1" y="7"/>
                </a:cubicBezTo>
                <a:cubicBezTo>
                  <a:pt x="1" y="7"/>
                  <a:pt x="1" y="7"/>
                  <a:pt x="1" y="8"/>
                </a:cubicBezTo>
                <a:cubicBezTo>
                  <a:pt x="1" y="8"/>
                  <a:pt x="2" y="9"/>
                  <a:pt x="2" y="10"/>
                </a:cubicBezTo>
                <a:cubicBezTo>
                  <a:pt x="3" y="10"/>
                  <a:pt x="4" y="11"/>
                  <a:pt x="4" y="11"/>
                </a:cubicBezTo>
                <a:cubicBezTo>
                  <a:pt x="5" y="12"/>
                  <a:pt x="5" y="13"/>
                  <a:pt x="6" y="13"/>
                </a:cubicBezTo>
                <a:cubicBezTo>
                  <a:pt x="6" y="13"/>
                  <a:pt x="6" y="13"/>
                  <a:pt x="6" y="14"/>
                </a:cubicBezTo>
                <a:cubicBezTo>
                  <a:pt x="7" y="14"/>
                  <a:pt x="7" y="15"/>
                  <a:pt x="8" y="15"/>
                </a:cubicBezTo>
                <a:cubicBezTo>
                  <a:pt x="8" y="15"/>
                  <a:pt x="8" y="15"/>
                  <a:pt x="9" y="16"/>
                </a:cubicBezTo>
                <a:cubicBezTo>
                  <a:pt x="9" y="16"/>
                  <a:pt x="10" y="16"/>
                  <a:pt x="10" y="16"/>
                </a:cubicBezTo>
                <a:cubicBezTo>
                  <a:pt x="11" y="16"/>
                  <a:pt x="11" y="16"/>
                  <a:pt x="12" y="16"/>
                </a:cubicBezTo>
                <a:cubicBezTo>
                  <a:pt x="12" y="16"/>
                  <a:pt x="12" y="16"/>
                  <a:pt x="13" y="16"/>
                </a:cubicBezTo>
                <a:cubicBezTo>
                  <a:pt x="14" y="16"/>
                  <a:pt x="14" y="16"/>
                  <a:pt x="15" y="15"/>
                </a:cubicBezTo>
                <a:cubicBezTo>
                  <a:pt x="15" y="15"/>
                  <a:pt x="16" y="15"/>
                  <a:pt x="16" y="14"/>
                </a:cubicBezTo>
                <a:cubicBezTo>
                  <a:pt x="16" y="14"/>
                  <a:pt x="16" y="13"/>
                  <a:pt x="16" y="13"/>
                </a:cubicBezTo>
                <a:cubicBezTo>
                  <a:pt x="17" y="13"/>
                  <a:pt x="17" y="12"/>
                  <a:pt x="17" y="12"/>
                </a:cubicBezTo>
                <a:cubicBezTo>
                  <a:pt x="17" y="11"/>
                  <a:pt x="17" y="10"/>
                  <a:pt x="17"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88" name="Freeform 2762"/>
          <p:cNvSpPr>
            <a:spLocks/>
          </p:cNvSpPr>
          <p:nvPr userDrawn="1"/>
        </p:nvSpPr>
        <p:spPr bwMode="auto">
          <a:xfrm>
            <a:off x="5142014" y="4508455"/>
            <a:ext cx="9189" cy="7658"/>
          </a:xfrm>
          <a:custGeom>
            <a:avLst/>
            <a:gdLst>
              <a:gd name="T0" fmla="*/ 15 w 16"/>
              <a:gd name="T1" fmla="*/ 3 h 12"/>
              <a:gd name="T2" fmla="*/ 14 w 16"/>
              <a:gd name="T3" fmla="*/ 2 h 12"/>
              <a:gd name="T4" fmla="*/ 12 w 16"/>
              <a:gd name="T5" fmla="*/ 1 h 12"/>
              <a:gd name="T6" fmla="*/ 9 w 16"/>
              <a:gd name="T7" fmla="*/ 0 h 12"/>
              <a:gd name="T8" fmla="*/ 8 w 16"/>
              <a:gd name="T9" fmla="*/ 0 h 12"/>
              <a:gd name="T10" fmla="*/ 6 w 16"/>
              <a:gd name="T11" fmla="*/ 0 h 12"/>
              <a:gd name="T12" fmla="*/ 5 w 16"/>
              <a:gd name="T13" fmla="*/ 1 h 12"/>
              <a:gd name="T14" fmla="*/ 4 w 16"/>
              <a:gd name="T15" fmla="*/ 1 h 12"/>
              <a:gd name="T16" fmla="*/ 4 w 16"/>
              <a:gd name="T17" fmla="*/ 2 h 12"/>
              <a:gd name="T18" fmla="*/ 3 w 16"/>
              <a:gd name="T19" fmla="*/ 2 h 12"/>
              <a:gd name="T20" fmla="*/ 2 w 16"/>
              <a:gd name="T21" fmla="*/ 3 h 12"/>
              <a:gd name="T22" fmla="*/ 2 w 16"/>
              <a:gd name="T23" fmla="*/ 4 h 12"/>
              <a:gd name="T24" fmla="*/ 0 w 16"/>
              <a:gd name="T25" fmla="*/ 6 h 12"/>
              <a:gd name="T26" fmla="*/ 0 w 16"/>
              <a:gd name="T27" fmla="*/ 8 h 12"/>
              <a:gd name="T28" fmla="*/ 2 w 16"/>
              <a:gd name="T29" fmla="*/ 10 h 12"/>
              <a:gd name="T30" fmla="*/ 4 w 16"/>
              <a:gd name="T31" fmla="*/ 11 h 12"/>
              <a:gd name="T32" fmla="*/ 5 w 16"/>
              <a:gd name="T33" fmla="*/ 12 h 12"/>
              <a:gd name="T34" fmla="*/ 7 w 16"/>
              <a:gd name="T35" fmla="*/ 12 h 12"/>
              <a:gd name="T36" fmla="*/ 7 w 16"/>
              <a:gd name="T37" fmla="*/ 12 h 12"/>
              <a:gd name="T38" fmla="*/ 8 w 16"/>
              <a:gd name="T39" fmla="*/ 12 h 12"/>
              <a:gd name="T40" fmla="*/ 8 w 16"/>
              <a:gd name="T41" fmla="*/ 12 h 12"/>
              <a:gd name="T42" fmla="*/ 10 w 16"/>
              <a:gd name="T43" fmla="*/ 12 h 12"/>
              <a:gd name="T44" fmla="*/ 10 w 16"/>
              <a:gd name="T45" fmla="*/ 12 h 12"/>
              <a:gd name="T46" fmla="*/ 11 w 16"/>
              <a:gd name="T47" fmla="*/ 12 h 12"/>
              <a:gd name="T48" fmla="*/ 13 w 16"/>
              <a:gd name="T49" fmla="*/ 11 h 12"/>
              <a:gd name="T50" fmla="*/ 15 w 16"/>
              <a:gd name="T51" fmla="*/ 9 h 12"/>
              <a:gd name="T52" fmla="*/ 15 w 16"/>
              <a:gd name="T53" fmla="*/ 7 h 12"/>
              <a:gd name="T54" fmla="*/ 15 w 16"/>
              <a:gd name="T55" fmla="*/ 5 h 12"/>
              <a:gd name="T56" fmla="*/ 15 w 16"/>
              <a:gd name="T57"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 h="12">
                <a:moveTo>
                  <a:pt x="15" y="3"/>
                </a:moveTo>
                <a:cubicBezTo>
                  <a:pt x="15" y="3"/>
                  <a:pt x="14" y="2"/>
                  <a:pt x="14" y="2"/>
                </a:cubicBezTo>
                <a:cubicBezTo>
                  <a:pt x="13" y="1"/>
                  <a:pt x="13" y="1"/>
                  <a:pt x="12" y="1"/>
                </a:cubicBezTo>
                <a:cubicBezTo>
                  <a:pt x="12" y="0"/>
                  <a:pt x="11" y="0"/>
                  <a:pt x="9" y="0"/>
                </a:cubicBezTo>
                <a:lnTo>
                  <a:pt x="8" y="0"/>
                </a:lnTo>
                <a:cubicBezTo>
                  <a:pt x="8" y="0"/>
                  <a:pt x="7" y="0"/>
                  <a:pt x="6" y="0"/>
                </a:cubicBezTo>
                <a:cubicBezTo>
                  <a:pt x="6" y="0"/>
                  <a:pt x="5" y="1"/>
                  <a:pt x="5" y="1"/>
                </a:cubicBezTo>
                <a:cubicBezTo>
                  <a:pt x="5" y="1"/>
                  <a:pt x="4" y="1"/>
                  <a:pt x="4" y="1"/>
                </a:cubicBezTo>
                <a:cubicBezTo>
                  <a:pt x="4" y="1"/>
                  <a:pt x="4" y="1"/>
                  <a:pt x="4" y="2"/>
                </a:cubicBezTo>
                <a:cubicBezTo>
                  <a:pt x="4" y="2"/>
                  <a:pt x="3" y="2"/>
                  <a:pt x="3" y="2"/>
                </a:cubicBezTo>
                <a:cubicBezTo>
                  <a:pt x="3" y="2"/>
                  <a:pt x="3" y="2"/>
                  <a:pt x="2" y="3"/>
                </a:cubicBezTo>
                <a:cubicBezTo>
                  <a:pt x="2" y="3"/>
                  <a:pt x="2" y="3"/>
                  <a:pt x="2" y="4"/>
                </a:cubicBezTo>
                <a:cubicBezTo>
                  <a:pt x="1" y="4"/>
                  <a:pt x="1" y="5"/>
                  <a:pt x="0" y="6"/>
                </a:cubicBezTo>
                <a:cubicBezTo>
                  <a:pt x="0" y="6"/>
                  <a:pt x="0" y="7"/>
                  <a:pt x="0" y="8"/>
                </a:cubicBezTo>
                <a:cubicBezTo>
                  <a:pt x="1" y="9"/>
                  <a:pt x="1" y="10"/>
                  <a:pt x="2" y="10"/>
                </a:cubicBezTo>
                <a:cubicBezTo>
                  <a:pt x="2" y="11"/>
                  <a:pt x="3" y="11"/>
                  <a:pt x="4" y="11"/>
                </a:cubicBezTo>
                <a:cubicBezTo>
                  <a:pt x="4" y="11"/>
                  <a:pt x="4" y="12"/>
                  <a:pt x="5" y="12"/>
                </a:cubicBezTo>
                <a:cubicBezTo>
                  <a:pt x="5" y="12"/>
                  <a:pt x="6" y="12"/>
                  <a:pt x="7" y="12"/>
                </a:cubicBezTo>
                <a:lnTo>
                  <a:pt x="7" y="12"/>
                </a:lnTo>
                <a:cubicBezTo>
                  <a:pt x="7" y="12"/>
                  <a:pt x="8" y="12"/>
                  <a:pt x="8" y="12"/>
                </a:cubicBezTo>
                <a:cubicBezTo>
                  <a:pt x="8" y="12"/>
                  <a:pt x="8" y="12"/>
                  <a:pt x="8" y="12"/>
                </a:cubicBezTo>
                <a:cubicBezTo>
                  <a:pt x="9" y="12"/>
                  <a:pt x="9" y="12"/>
                  <a:pt x="10" y="12"/>
                </a:cubicBezTo>
                <a:cubicBezTo>
                  <a:pt x="10" y="12"/>
                  <a:pt x="10" y="12"/>
                  <a:pt x="10" y="12"/>
                </a:cubicBezTo>
                <a:cubicBezTo>
                  <a:pt x="10" y="12"/>
                  <a:pt x="11" y="12"/>
                  <a:pt x="11" y="12"/>
                </a:cubicBezTo>
                <a:cubicBezTo>
                  <a:pt x="12" y="11"/>
                  <a:pt x="12" y="11"/>
                  <a:pt x="13" y="11"/>
                </a:cubicBezTo>
                <a:cubicBezTo>
                  <a:pt x="14" y="10"/>
                  <a:pt x="14" y="10"/>
                  <a:pt x="15" y="9"/>
                </a:cubicBezTo>
                <a:cubicBezTo>
                  <a:pt x="15" y="8"/>
                  <a:pt x="15" y="8"/>
                  <a:pt x="15" y="7"/>
                </a:cubicBezTo>
                <a:cubicBezTo>
                  <a:pt x="15" y="7"/>
                  <a:pt x="16" y="6"/>
                  <a:pt x="15" y="5"/>
                </a:cubicBezTo>
                <a:cubicBezTo>
                  <a:pt x="15" y="4"/>
                  <a:pt x="15" y="4"/>
                  <a:pt x="15"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89" name="Freeform 2763"/>
          <p:cNvSpPr>
            <a:spLocks/>
          </p:cNvSpPr>
          <p:nvPr userDrawn="1"/>
        </p:nvSpPr>
        <p:spPr bwMode="auto">
          <a:xfrm>
            <a:off x="5148140" y="4534492"/>
            <a:ext cx="7658" cy="7658"/>
          </a:xfrm>
          <a:custGeom>
            <a:avLst/>
            <a:gdLst>
              <a:gd name="T0" fmla="*/ 13 w 13"/>
              <a:gd name="T1" fmla="*/ 2 h 12"/>
              <a:gd name="T2" fmla="*/ 11 w 13"/>
              <a:gd name="T3" fmla="*/ 1 h 12"/>
              <a:gd name="T4" fmla="*/ 8 w 13"/>
              <a:gd name="T5" fmla="*/ 0 h 12"/>
              <a:gd name="T6" fmla="*/ 6 w 13"/>
              <a:gd name="T7" fmla="*/ 0 h 12"/>
              <a:gd name="T8" fmla="*/ 5 w 13"/>
              <a:gd name="T9" fmla="*/ 0 h 12"/>
              <a:gd name="T10" fmla="*/ 5 w 13"/>
              <a:gd name="T11" fmla="*/ 0 h 12"/>
              <a:gd name="T12" fmla="*/ 2 w 13"/>
              <a:gd name="T13" fmla="*/ 2 h 12"/>
              <a:gd name="T14" fmla="*/ 3 w 13"/>
              <a:gd name="T15" fmla="*/ 1 h 12"/>
              <a:gd name="T16" fmla="*/ 3 w 13"/>
              <a:gd name="T17" fmla="*/ 1 h 12"/>
              <a:gd name="T18" fmla="*/ 2 w 13"/>
              <a:gd name="T19" fmla="*/ 2 h 12"/>
              <a:gd name="T20" fmla="*/ 1 w 13"/>
              <a:gd name="T21" fmla="*/ 3 h 12"/>
              <a:gd name="T22" fmla="*/ 0 w 13"/>
              <a:gd name="T23" fmla="*/ 5 h 12"/>
              <a:gd name="T24" fmla="*/ 0 w 13"/>
              <a:gd name="T25" fmla="*/ 5 h 12"/>
              <a:gd name="T26" fmla="*/ 0 w 13"/>
              <a:gd name="T27" fmla="*/ 4 h 12"/>
              <a:gd name="T28" fmla="*/ 0 w 13"/>
              <a:gd name="T29" fmla="*/ 7 h 12"/>
              <a:gd name="T30" fmla="*/ 0 w 13"/>
              <a:gd name="T31" fmla="*/ 9 h 12"/>
              <a:gd name="T32" fmla="*/ 1 w 13"/>
              <a:gd name="T33" fmla="*/ 10 h 12"/>
              <a:gd name="T34" fmla="*/ 6 w 13"/>
              <a:gd name="T35" fmla="*/ 12 h 12"/>
              <a:gd name="T36" fmla="*/ 10 w 13"/>
              <a:gd name="T37" fmla="*/ 11 h 12"/>
              <a:gd name="T38" fmla="*/ 11 w 13"/>
              <a:gd name="T39" fmla="*/ 10 h 12"/>
              <a:gd name="T40" fmla="*/ 12 w 13"/>
              <a:gd name="T41" fmla="*/ 8 h 12"/>
              <a:gd name="T42" fmla="*/ 13 w 13"/>
              <a:gd name="T43" fmla="*/ 8 h 12"/>
              <a:gd name="T44" fmla="*/ 13 w 13"/>
              <a:gd name="T45" fmla="*/ 5 h 12"/>
              <a:gd name="T46" fmla="*/ 13 w 13"/>
              <a:gd name="T47"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 h="12">
                <a:moveTo>
                  <a:pt x="13" y="2"/>
                </a:moveTo>
                <a:cubicBezTo>
                  <a:pt x="12" y="2"/>
                  <a:pt x="12" y="1"/>
                  <a:pt x="11" y="1"/>
                </a:cubicBezTo>
                <a:cubicBezTo>
                  <a:pt x="10" y="0"/>
                  <a:pt x="9" y="0"/>
                  <a:pt x="8" y="0"/>
                </a:cubicBezTo>
                <a:cubicBezTo>
                  <a:pt x="7" y="0"/>
                  <a:pt x="6" y="0"/>
                  <a:pt x="6" y="0"/>
                </a:cubicBezTo>
                <a:cubicBezTo>
                  <a:pt x="5" y="0"/>
                  <a:pt x="5" y="0"/>
                  <a:pt x="5" y="0"/>
                </a:cubicBezTo>
                <a:cubicBezTo>
                  <a:pt x="5" y="0"/>
                  <a:pt x="5" y="0"/>
                  <a:pt x="5" y="0"/>
                </a:cubicBezTo>
                <a:cubicBezTo>
                  <a:pt x="4" y="1"/>
                  <a:pt x="3" y="1"/>
                  <a:pt x="2" y="2"/>
                </a:cubicBezTo>
                <a:cubicBezTo>
                  <a:pt x="2" y="2"/>
                  <a:pt x="3" y="1"/>
                  <a:pt x="3" y="1"/>
                </a:cubicBezTo>
                <a:lnTo>
                  <a:pt x="3" y="1"/>
                </a:lnTo>
                <a:cubicBezTo>
                  <a:pt x="2" y="2"/>
                  <a:pt x="2" y="2"/>
                  <a:pt x="2" y="2"/>
                </a:cubicBezTo>
                <a:cubicBezTo>
                  <a:pt x="1" y="3"/>
                  <a:pt x="1" y="3"/>
                  <a:pt x="1" y="3"/>
                </a:cubicBezTo>
                <a:cubicBezTo>
                  <a:pt x="0" y="4"/>
                  <a:pt x="0" y="4"/>
                  <a:pt x="0" y="5"/>
                </a:cubicBezTo>
                <a:cubicBezTo>
                  <a:pt x="0" y="5"/>
                  <a:pt x="0" y="5"/>
                  <a:pt x="0" y="5"/>
                </a:cubicBezTo>
                <a:cubicBezTo>
                  <a:pt x="0" y="5"/>
                  <a:pt x="0" y="5"/>
                  <a:pt x="0" y="4"/>
                </a:cubicBezTo>
                <a:cubicBezTo>
                  <a:pt x="0" y="5"/>
                  <a:pt x="0" y="6"/>
                  <a:pt x="0" y="7"/>
                </a:cubicBezTo>
                <a:cubicBezTo>
                  <a:pt x="0" y="7"/>
                  <a:pt x="0" y="8"/>
                  <a:pt x="0" y="9"/>
                </a:cubicBezTo>
                <a:cubicBezTo>
                  <a:pt x="1" y="9"/>
                  <a:pt x="1" y="10"/>
                  <a:pt x="1" y="10"/>
                </a:cubicBezTo>
                <a:cubicBezTo>
                  <a:pt x="3" y="11"/>
                  <a:pt x="4" y="12"/>
                  <a:pt x="6" y="12"/>
                </a:cubicBezTo>
                <a:cubicBezTo>
                  <a:pt x="7" y="12"/>
                  <a:pt x="9" y="12"/>
                  <a:pt x="10" y="11"/>
                </a:cubicBezTo>
                <a:cubicBezTo>
                  <a:pt x="10" y="11"/>
                  <a:pt x="10" y="10"/>
                  <a:pt x="11" y="10"/>
                </a:cubicBezTo>
                <a:cubicBezTo>
                  <a:pt x="11" y="9"/>
                  <a:pt x="12" y="9"/>
                  <a:pt x="12" y="8"/>
                </a:cubicBezTo>
                <a:cubicBezTo>
                  <a:pt x="13" y="8"/>
                  <a:pt x="13" y="8"/>
                  <a:pt x="13" y="8"/>
                </a:cubicBezTo>
                <a:cubicBezTo>
                  <a:pt x="13" y="7"/>
                  <a:pt x="13" y="6"/>
                  <a:pt x="13" y="5"/>
                </a:cubicBezTo>
                <a:cubicBezTo>
                  <a:pt x="13" y="4"/>
                  <a:pt x="13" y="3"/>
                  <a:pt x="13"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90" name="Freeform 2764"/>
          <p:cNvSpPr>
            <a:spLocks/>
          </p:cNvSpPr>
          <p:nvPr userDrawn="1"/>
        </p:nvSpPr>
        <p:spPr bwMode="auto">
          <a:xfrm>
            <a:off x="5204808" y="4491609"/>
            <a:ext cx="10721" cy="9189"/>
          </a:xfrm>
          <a:custGeom>
            <a:avLst/>
            <a:gdLst>
              <a:gd name="T0" fmla="*/ 15 w 16"/>
              <a:gd name="T1" fmla="*/ 3 h 15"/>
              <a:gd name="T2" fmla="*/ 14 w 16"/>
              <a:gd name="T3" fmla="*/ 2 h 15"/>
              <a:gd name="T4" fmla="*/ 13 w 16"/>
              <a:gd name="T5" fmla="*/ 1 h 15"/>
              <a:gd name="T6" fmla="*/ 13 w 16"/>
              <a:gd name="T7" fmla="*/ 1 h 15"/>
              <a:gd name="T8" fmla="*/ 10 w 16"/>
              <a:gd name="T9" fmla="*/ 0 h 15"/>
              <a:gd name="T10" fmla="*/ 9 w 16"/>
              <a:gd name="T11" fmla="*/ 0 h 15"/>
              <a:gd name="T12" fmla="*/ 6 w 16"/>
              <a:gd name="T13" fmla="*/ 1 h 15"/>
              <a:gd name="T14" fmla="*/ 7 w 16"/>
              <a:gd name="T15" fmla="*/ 1 h 15"/>
              <a:gd name="T16" fmla="*/ 6 w 16"/>
              <a:gd name="T17" fmla="*/ 1 h 15"/>
              <a:gd name="T18" fmla="*/ 5 w 16"/>
              <a:gd name="T19" fmla="*/ 1 h 15"/>
              <a:gd name="T20" fmla="*/ 3 w 16"/>
              <a:gd name="T21" fmla="*/ 3 h 15"/>
              <a:gd name="T22" fmla="*/ 2 w 16"/>
              <a:gd name="T23" fmla="*/ 4 h 15"/>
              <a:gd name="T24" fmla="*/ 2 w 16"/>
              <a:gd name="T25" fmla="*/ 4 h 15"/>
              <a:gd name="T26" fmla="*/ 2 w 16"/>
              <a:gd name="T27" fmla="*/ 4 h 15"/>
              <a:gd name="T28" fmla="*/ 1 w 16"/>
              <a:gd name="T29" fmla="*/ 4 h 15"/>
              <a:gd name="T30" fmla="*/ 1 w 16"/>
              <a:gd name="T31" fmla="*/ 5 h 15"/>
              <a:gd name="T32" fmla="*/ 1 w 16"/>
              <a:gd name="T33" fmla="*/ 4 h 15"/>
              <a:gd name="T34" fmla="*/ 0 w 16"/>
              <a:gd name="T35" fmla="*/ 7 h 15"/>
              <a:gd name="T36" fmla="*/ 0 w 16"/>
              <a:gd name="T37" fmla="*/ 9 h 15"/>
              <a:gd name="T38" fmla="*/ 1 w 16"/>
              <a:gd name="T39" fmla="*/ 11 h 15"/>
              <a:gd name="T40" fmla="*/ 3 w 16"/>
              <a:gd name="T41" fmla="*/ 13 h 15"/>
              <a:gd name="T42" fmla="*/ 5 w 16"/>
              <a:gd name="T43" fmla="*/ 14 h 15"/>
              <a:gd name="T44" fmla="*/ 11 w 16"/>
              <a:gd name="T45" fmla="*/ 14 h 15"/>
              <a:gd name="T46" fmla="*/ 13 w 16"/>
              <a:gd name="T47" fmla="*/ 12 h 15"/>
              <a:gd name="T48" fmla="*/ 15 w 16"/>
              <a:gd name="T49" fmla="*/ 10 h 15"/>
              <a:gd name="T50" fmla="*/ 16 w 16"/>
              <a:gd name="T51" fmla="*/ 7 h 15"/>
              <a:gd name="T52" fmla="*/ 15 w 16"/>
              <a:gd name="T53"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 h="15">
                <a:moveTo>
                  <a:pt x="15" y="3"/>
                </a:moveTo>
                <a:cubicBezTo>
                  <a:pt x="15" y="3"/>
                  <a:pt x="15" y="2"/>
                  <a:pt x="14" y="2"/>
                </a:cubicBezTo>
                <a:cubicBezTo>
                  <a:pt x="14" y="2"/>
                  <a:pt x="14" y="2"/>
                  <a:pt x="13" y="1"/>
                </a:cubicBezTo>
                <a:cubicBezTo>
                  <a:pt x="13" y="1"/>
                  <a:pt x="13" y="1"/>
                  <a:pt x="13" y="1"/>
                </a:cubicBezTo>
                <a:cubicBezTo>
                  <a:pt x="12" y="1"/>
                  <a:pt x="11" y="0"/>
                  <a:pt x="10" y="0"/>
                </a:cubicBezTo>
                <a:cubicBezTo>
                  <a:pt x="10" y="0"/>
                  <a:pt x="9" y="0"/>
                  <a:pt x="9" y="0"/>
                </a:cubicBezTo>
                <a:cubicBezTo>
                  <a:pt x="8" y="0"/>
                  <a:pt x="7" y="1"/>
                  <a:pt x="6" y="1"/>
                </a:cubicBezTo>
                <a:cubicBezTo>
                  <a:pt x="7" y="1"/>
                  <a:pt x="7" y="1"/>
                  <a:pt x="7" y="1"/>
                </a:cubicBezTo>
                <a:cubicBezTo>
                  <a:pt x="7" y="1"/>
                  <a:pt x="6" y="1"/>
                  <a:pt x="6" y="1"/>
                </a:cubicBezTo>
                <a:cubicBezTo>
                  <a:pt x="6" y="1"/>
                  <a:pt x="5" y="1"/>
                  <a:pt x="5" y="1"/>
                </a:cubicBezTo>
                <a:cubicBezTo>
                  <a:pt x="4" y="2"/>
                  <a:pt x="3" y="2"/>
                  <a:pt x="3" y="3"/>
                </a:cubicBezTo>
                <a:cubicBezTo>
                  <a:pt x="2" y="3"/>
                  <a:pt x="2" y="4"/>
                  <a:pt x="2" y="4"/>
                </a:cubicBezTo>
                <a:cubicBezTo>
                  <a:pt x="2" y="4"/>
                  <a:pt x="2" y="4"/>
                  <a:pt x="2" y="4"/>
                </a:cubicBezTo>
                <a:cubicBezTo>
                  <a:pt x="2" y="4"/>
                  <a:pt x="2" y="4"/>
                  <a:pt x="2" y="4"/>
                </a:cubicBezTo>
                <a:cubicBezTo>
                  <a:pt x="2" y="4"/>
                  <a:pt x="1" y="4"/>
                  <a:pt x="1" y="4"/>
                </a:cubicBezTo>
                <a:lnTo>
                  <a:pt x="1" y="5"/>
                </a:lnTo>
                <a:lnTo>
                  <a:pt x="1" y="4"/>
                </a:lnTo>
                <a:cubicBezTo>
                  <a:pt x="1" y="5"/>
                  <a:pt x="0" y="6"/>
                  <a:pt x="0" y="7"/>
                </a:cubicBezTo>
                <a:cubicBezTo>
                  <a:pt x="0" y="8"/>
                  <a:pt x="0" y="8"/>
                  <a:pt x="0" y="9"/>
                </a:cubicBezTo>
                <a:cubicBezTo>
                  <a:pt x="0" y="10"/>
                  <a:pt x="0" y="11"/>
                  <a:pt x="1" y="11"/>
                </a:cubicBezTo>
                <a:cubicBezTo>
                  <a:pt x="1" y="12"/>
                  <a:pt x="2" y="13"/>
                  <a:pt x="3" y="13"/>
                </a:cubicBezTo>
                <a:cubicBezTo>
                  <a:pt x="4" y="14"/>
                  <a:pt x="4" y="14"/>
                  <a:pt x="5" y="14"/>
                </a:cubicBezTo>
                <a:cubicBezTo>
                  <a:pt x="7" y="15"/>
                  <a:pt x="9" y="15"/>
                  <a:pt x="11" y="14"/>
                </a:cubicBezTo>
                <a:cubicBezTo>
                  <a:pt x="12" y="13"/>
                  <a:pt x="13" y="13"/>
                  <a:pt x="13" y="12"/>
                </a:cubicBezTo>
                <a:cubicBezTo>
                  <a:pt x="14" y="12"/>
                  <a:pt x="15" y="11"/>
                  <a:pt x="15" y="10"/>
                </a:cubicBezTo>
                <a:cubicBezTo>
                  <a:pt x="16" y="9"/>
                  <a:pt x="16" y="8"/>
                  <a:pt x="16" y="7"/>
                </a:cubicBezTo>
                <a:cubicBezTo>
                  <a:pt x="16" y="6"/>
                  <a:pt x="16" y="4"/>
                  <a:pt x="15"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91" name="Freeform 2765"/>
          <p:cNvSpPr>
            <a:spLocks/>
          </p:cNvSpPr>
          <p:nvPr userDrawn="1"/>
        </p:nvSpPr>
        <p:spPr bwMode="auto">
          <a:xfrm>
            <a:off x="5213998" y="4519177"/>
            <a:ext cx="9189" cy="6126"/>
          </a:xfrm>
          <a:custGeom>
            <a:avLst/>
            <a:gdLst>
              <a:gd name="T0" fmla="*/ 14 w 15"/>
              <a:gd name="T1" fmla="*/ 4 h 11"/>
              <a:gd name="T2" fmla="*/ 13 w 15"/>
              <a:gd name="T3" fmla="*/ 2 h 11"/>
              <a:gd name="T4" fmla="*/ 11 w 15"/>
              <a:gd name="T5" fmla="*/ 1 h 11"/>
              <a:gd name="T6" fmla="*/ 9 w 15"/>
              <a:gd name="T7" fmla="*/ 0 h 11"/>
              <a:gd name="T8" fmla="*/ 5 w 15"/>
              <a:gd name="T9" fmla="*/ 0 h 11"/>
              <a:gd name="T10" fmla="*/ 4 w 15"/>
              <a:gd name="T11" fmla="*/ 1 h 11"/>
              <a:gd name="T12" fmla="*/ 2 w 15"/>
              <a:gd name="T13" fmla="*/ 2 h 11"/>
              <a:gd name="T14" fmla="*/ 1 w 15"/>
              <a:gd name="T15" fmla="*/ 3 h 11"/>
              <a:gd name="T16" fmla="*/ 0 w 15"/>
              <a:gd name="T17" fmla="*/ 4 h 11"/>
              <a:gd name="T18" fmla="*/ 0 w 15"/>
              <a:gd name="T19" fmla="*/ 6 h 11"/>
              <a:gd name="T20" fmla="*/ 0 w 15"/>
              <a:gd name="T21" fmla="*/ 7 h 11"/>
              <a:gd name="T22" fmla="*/ 1 w 15"/>
              <a:gd name="T23" fmla="*/ 8 h 11"/>
              <a:gd name="T24" fmla="*/ 3 w 15"/>
              <a:gd name="T25" fmla="*/ 10 h 11"/>
              <a:gd name="T26" fmla="*/ 4 w 15"/>
              <a:gd name="T27" fmla="*/ 10 h 11"/>
              <a:gd name="T28" fmla="*/ 4 w 15"/>
              <a:gd name="T29" fmla="*/ 10 h 11"/>
              <a:gd name="T30" fmla="*/ 6 w 15"/>
              <a:gd name="T31" fmla="*/ 11 h 11"/>
              <a:gd name="T32" fmla="*/ 8 w 15"/>
              <a:gd name="T33" fmla="*/ 11 h 11"/>
              <a:gd name="T34" fmla="*/ 6 w 15"/>
              <a:gd name="T35" fmla="*/ 11 h 11"/>
              <a:gd name="T36" fmla="*/ 8 w 15"/>
              <a:gd name="T37" fmla="*/ 11 h 11"/>
              <a:gd name="T38" fmla="*/ 9 w 15"/>
              <a:gd name="T39" fmla="*/ 11 h 11"/>
              <a:gd name="T40" fmla="*/ 10 w 15"/>
              <a:gd name="T41" fmla="*/ 11 h 11"/>
              <a:gd name="T42" fmla="*/ 11 w 15"/>
              <a:gd name="T43" fmla="*/ 11 h 11"/>
              <a:gd name="T44" fmla="*/ 10 w 15"/>
              <a:gd name="T45" fmla="*/ 11 h 11"/>
              <a:gd name="T46" fmla="*/ 12 w 15"/>
              <a:gd name="T47" fmla="*/ 10 h 11"/>
              <a:gd name="T48" fmla="*/ 14 w 15"/>
              <a:gd name="T49" fmla="*/ 9 h 11"/>
              <a:gd name="T50" fmla="*/ 14 w 15"/>
              <a:gd name="T51"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 h="11">
                <a:moveTo>
                  <a:pt x="14" y="4"/>
                </a:moveTo>
                <a:cubicBezTo>
                  <a:pt x="14" y="3"/>
                  <a:pt x="13" y="3"/>
                  <a:pt x="13" y="2"/>
                </a:cubicBezTo>
                <a:cubicBezTo>
                  <a:pt x="13" y="2"/>
                  <a:pt x="12" y="1"/>
                  <a:pt x="11" y="1"/>
                </a:cubicBezTo>
                <a:cubicBezTo>
                  <a:pt x="11" y="1"/>
                  <a:pt x="10" y="0"/>
                  <a:pt x="9" y="0"/>
                </a:cubicBezTo>
                <a:cubicBezTo>
                  <a:pt x="8" y="0"/>
                  <a:pt x="6" y="0"/>
                  <a:pt x="5" y="0"/>
                </a:cubicBezTo>
                <a:cubicBezTo>
                  <a:pt x="5" y="0"/>
                  <a:pt x="4" y="0"/>
                  <a:pt x="4" y="1"/>
                </a:cubicBezTo>
                <a:cubicBezTo>
                  <a:pt x="3" y="1"/>
                  <a:pt x="3" y="1"/>
                  <a:pt x="2" y="2"/>
                </a:cubicBezTo>
                <a:cubicBezTo>
                  <a:pt x="1" y="2"/>
                  <a:pt x="1" y="3"/>
                  <a:pt x="1" y="3"/>
                </a:cubicBezTo>
                <a:lnTo>
                  <a:pt x="0" y="4"/>
                </a:lnTo>
                <a:cubicBezTo>
                  <a:pt x="0" y="5"/>
                  <a:pt x="0" y="5"/>
                  <a:pt x="0" y="6"/>
                </a:cubicBezTo>
                <a:cubicBezTo>
                  <a:pt x="0" y="6"/>
                  <a:pt x="0" y="7"/>
                  <a:pt x="0" y="7"/>
                </a:cubicBezTo>
                <a:cubicBezTo>
                  <a:pt x="0" y="8"/>
                  <a:pt x="1" y="8"/>
                  <a:pt x="1" y="8"/>
                </a:cubicBezTo>
                <a:cubicBezTo>
                  <a:pt x="1" y="9"/>
                  <a:pt x="2" y="9"/>
                  <a:pt x="3" y="10"/>
                </a:cubicBezTo>
                <a:cubicBezTo>
                  <a:pt x="3" y="10"/>
                  <a:pt x="3" y="10"/>
                  <a:pt x="4" y="10"/>
                </a:cubicBezTo>
                <a:cubicBezTo>
                  <a:pt x="4" y="10"/>
                  <a:pt x="4" y="10"/>
                  <a:pt x="4" y="10"/>
                </a:cubicBezTo>
                <a:cubicBezTo>
                  <a:pt x="4" y="10"/>
                  <a:pt x="5" y="11"/>
                  <a:pt x="6" y="11"/>
                </a:cubicBezTo>
                <a:cubicBezTo>
                  <a:pt x="6" y="11"/>
                  <a:pt x="7" y="11"/>
                  <a:pt x="8" y="11"/>
                </a:cubicBezTo>
                <a:cubicBezTo>
                  <a:pt x="7" y="11"/>
                  <a:pt x="7" y="11"/>
                  <a:pt x="6" y="11"/>
                </a:cubicBezTo>
                <a:cubicBezTo>
                  <a:pt x="7" y="11"/>
                  <a:pt x="7" y="11"/>
                  <a:pt x="8" y="11"/>
                </a:cubicBezTo>
                <a:cubicBezTo>
                  <a:pt x="9" y="11"/>
                  <a:pt x="9" y="11"/>
                  <a:pt x="9" y="11"/>
                </a:cubicBezTo>
                <a:cubicBezTo>
                  <a:pt x="10" y="11"/>
                  <a:pt x="10" y="11"/>
                  <a:pt x="10" y="11"/>
                </a:cubicBezTo>
                <a:cubicBezTo>
                  <a:pt x="11" y="11"/>
                  <a:pt x="11" y="11"/>
                  <a:pt x="11" y="11"/>
                </a:cubicBezTo>
                <a:cubicBezTo>
                  <a:pt x="11" y="11"/>
                  <a:pt x="10" y="11"/>
                  <a:pt x="10" y="11"/>
                </a:cubicBezTo>
                <a:cubicBezTo>
                  <a:pt x="11" y="11"/>
                  <a:pt x="12" y="11"/>
                  <a:pt x="12" y="10"/>
                </a:cubicBezTo>
                <a:cubicBezTo>
                  <a:pt x="13" y="10"/>
                  <a:pt x="14" y="9"/>
                  <a:pt x="14" y="9"/>
                </a:cubicBezTo>
                <a:cubicBezTo>
                  <a:pt x="15" y="7"/>
                  <a:pt x="15" y="5"/>
                  <a:pt x="1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92" name="Freeform 2766"/>
          <p:cNvSpPr>
            <a:spLocks/>
          </p:cNvSpPr>
          <p:nvPr userDrawn="1"/>
        </p:nvSpPr>
        <p:spPr bwMode="auto">
          <a:xfrm>
            <a:off x="5212465" y="4537555"/>
            <a:ext cx="7658" cy="7658"/>
          </a:xfrm>
          <a:custGeom>
            <a:avLst/>
            <a:gdLst>
              <a:gd name="T0" fmla="*/ 14 w 14"/>
              <a:gd name="T1" fmla="*/ 8 h 14"/>
              <a:gd name="T2" fmla="*/ 13 w 14"/>
              <a:gd name="T3" fmla="*/ 5 h 14"/>
              <a:gd name="T4" fmla="*/ 12 w 14"/>
              <a:gd name="T5" fmla="*/ 4 h 14"/>
              <a:gd name="T6" fmla="*/ 12 w 14"/>
              <a:gd name="T7" fmla="*/ 3 h 14"/>
              <a:gd name="T8" fmla="*/ 10 w 14"/>
              <a:gd name="T9" fmla="*/ 1 h 14"/>
              <a:gd name="T10" fmla="*/ 8 w 14"/>
              <a:gd name="T11" fmla="*/ 1 h 14"/>
              <a:gd name="T12" fmla="*/ 6 w 14"/>
              <a:gd name="T13" fmla="*/ 0 h 14"/>
              <a:gd name="T14" fmla="*/ 6 w 14"/>
              <a:gd name="T15" fmla="*/ 0 h 14"/>
              <a:gd name="T16" fmla="*/ 3 w 14"/>
              <a:gd name="T17" fmla="*/ 0 h 14"/>
              <a:gd name="T18" fmla="*/ 2 w 14"/>
              <a:gd name="T19" fmla="*/ 1 h 14"/>
              <a:gd name="T20" fmla="*/ 1 w 14"/>
              <a:gd name="T21" fmla="*/ 2 h 14"/>
              <a:gd name="T22" fmla="*/ 0 w 14"/>
              <a:gd name="T23" fmla="*/ 4 h 14"/>
              <a:gd name="T24" fmla="*/ 0 w 14"/>
              <a:gd name="T25" fmla="*/ 6 h 14"/>
              <a:gd name="T26" fmla="*/ 0 w 14"/>
              <a:gd name="T27" fmla="*/ 6 h 14"/>
              <a:gd name="T28" fmla="*/ 1 w 14"/>
              <a:gd name="T29" fmla="*/ 8 h 14"/>
              <a:gd name="T30" fmla="*/ 2 w 14"/>
              <a:gd name="T31" fmla="*/ 10 h 14"/>
              <a:gd name="T32" fmla="*/ 3 w 14"/>
              <a:gd name="T33" fmla="*/ 11 h 14"/>
              <a:gd name="T34" fmla="*/ 4 w 14"/>
              <a:gd name="T35" fmla="*/ 12 h 14"/>
              <a:gd name="T36" fmla="*/ 5 w 14"/>
              <a:gd name="T37" fmla="*/ 13 h 14"/>
              <a:gd name="T38" fmla="*/ 8 w 14"/>
              <a:gd name="T39" fmla="*/ 14 h 14"/>
              <a:gd name="T40" fmla="*/ 9 w 14"/>
              <a:gd name="T41" fmla="*/ 14 h 14"/>
              <a:gd name="T42" fmla="*/ 12 w 14"/>
              <a:gd name="T43" fmla="*/ 12 h 14"/>
              <a:gd name="T44" fmla="*/ 14 w 14"/>
              <a:gd name="T45" fmla="*/ 9 h 14"/>
              <a:gd name="T46" fmla="*/ 14 w 14"/>
              <a:gd name="T4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 h="14">
                <a:moveTo>
                  <a:pt x="14" y="8"/>
                </a:moveTo>
                <a:cubicBezTo>
                  <a:pt x="14" y="7"/>
                  <a:pt x="14" y="6"/>
                  <a:pt x="13" y="5"/>
                </a:cubicBezTo>
                <a:cubicBezTo>
                  <a:pt x="13" y="4"/>
                  <a:pt x="13" y="4"/>
                  <a:pt x="12" y="4"/>
                </a:cubicBezTo>
                <a:lnTo>
                  <a:pt x="12" y="3"/>
                </a:lnTo>
                <a:cubicBezTo>
                  <a:pt x="11" y="2"/>
                  <a:pt x="11" y="2"/>
                  <a:pt x="10" y="1"/>
                </a:cubicBezTo>
                <a:cubicBezTo>
                  <a:pt x="9" y="1"/>
                  <a:pt x="9" y="1"/>
                  <a:pt x="8" y="1"/>
                </a:cubicBezTo>
                <a:cubicBezTo>
                  <a:pt x="7" y="0"/>
                  <a:pt x="7" y="0"/>
                  <a:pt x="6" y="0"/>
                </a:cubicBezTo>
                <a:lnTo>
                  <a:pt x="6" y="0"/>
                </a:lnTo>
                <a:cubicBezTo>
                  <a:pt x="5" y="0"/>
                  <a:pt x="4" y="0"/>
                  <a:pt x="3" y="0"/>
                </a:cubicBezTo>
                <a:cubicBezTo>
                  <a:pt x="2" y="0"/>
                  <a:pt x="2" y="0"/>
                  <a:pt x="2" y="1"/>
                </a:cubicBezTo>
                <a:cubicBezTo>
                  <a:pt x="1" y="1"/>
                  <a:pt x="1" y="1"/>
                  <a:pt x="1" y="2"/>
                </a:cubicBezTo>
                <a:cubicBezTo>
                  <a:pt x="0" y="2"/>
                  <a:pt x="0" y="3"/>
                  <a:pt x="0" y="4"/>
                </a:cubicBezTo>
                <a:cubicBezTo>
                  <a:pt x="0" y="5"/>
                  <a:pt x="0" y="5"/>
                  <a:pt x="0" y="6"/>
                </a:cubicBezTo>
                <a:cubicBezTo>
                  <a:pt x="0" y="6"/>
                  <a:pt x="0" y="6"/>
                  <a:pt x="0" y="6"/>
                </a:cubicBezTo>
                <a:cubicBezTo>
                  <a:pt x="1" y="7"/>
                  <a:pt x="1" y="7"/>
                  <a:pt x="1" y="8"/>
                </a:cubicBezTo>
                <a:cubicBezTo>
                  <a:pt x="1" y="8"/>
                  <a:pt x="1" y="9"/>
                  <a:pt x="2" y="10"/>
                </a:cubicBezTo>
                <a:cubicBezTo>
                  <a:pt x="2" y="11"/>
                  <a:pt x="3" y="11"/>
                  <a:pt x="3" y="11"/>
                </a:cubicBezTo>
                <a:cubicBezTo>
                  <a:pt x="3" y="12"/>
                  <a:pt x="4" y="12"/>
                  <a:pt x="4" y="12"/>
                </a:cubicBezTo>
                <a:cubicBezTo>
                  <a:pt x="4" y="12"/>
                  <a:pt x="5" y="13"/>
                  <a:pt x="5" y="13"/>
                </a:cubicBezTo>
                <a:cubicBezTo>
                  <a:pt x="6" y="14"/>
                  <a:pt x="7" y="14"/>
                  <a:pt x="8" y="14"/>
                </a:cubicBezTo>
                <a:cubicBezTo>
                  <a:pt x="8" y="14"/>
                  <a:pt x="9" y="14"/>
                  <a:pt x="9" y="14"/>
                </a:cubicBezTo>
                <a:cubicBezTo>
                  <a:pt x="11" y="13"/>
                  <a:pt x="12" y="13"/>
                  <a:pt x="12" y="12"/>
                </a:cubicBezTo>
                <a:cubicBezTo>
                  <a:pt x="13" y="11"/>
                  <a:pt x="14" y="10"/>
                  <a:pt x="14" y="9"/>
                </a:cubicBezTo>
                <a:cubicBezTo>
                  <a:pt x="14" y="9"/>
                  <a:pt x="14" y="8"/>
                  <a:pt x="14"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93" name="Freeform 2767"/>
          <p:cNvSpPr>
            <a:spLocks/>
          </p:cNvSpPr>
          <p:nvPr userDrawn="1"/>
        </p:nvSpPr>
        <p:spPr bwMode="auto">
          <a:xfrm>
            <a:off x="5292106" y="4595754"/>
            <a:ext cx="22974" cy="107209"/>
          </a:xfrm>
          <a:custGeom>
            <a:avLst/>
            <a:gdLst>
              <a:gd name="T0" fmla="*/ 37 w 38"/>
              <a:gd name="T1" fmla="*/ 136 h 181"/>
              <a:gd name="T2" fmla="*/ 37 w 38"/>
              <a:gd name="T3" fmla="*/ 93 h 181"/>
              <a:gd name="T4" fmla="*/ 36 w 38"/>
              <a:gd name="T5" fmla="*/ 50 h 181"/>
              <a:gd name="T6" fmla="*/ 29 w 38"/>
              <a:gd name="T7" fmla="*/ 7 h 181"/>
              <a:gd name="T8" fmla="*/ 10 w 38"/>
              <a:gd name="T9" fmla="*/ 7 h 181"/>
              <a:gd name="T10" fmla="*/ 4 w 38"/>
              <a:gd name="T11" fmla="*/ 47 h 181"/>
              <a:gd name="T12" fmla="*/ 3 w 38"/>
              <a:gd name="T13" fmla="*/ 90 h 181"/>
              <a:gd name="T14" fmla="*/ 3 w 38"/>
              <a:gd name="T15" fmla="*/ 131 h 181"/>
              <a:gd name="T16" fmla="*/ 3 w 38"/>
              <a:gd name="T17" fmla="*/ 150 h 181"/>
              <a:gd name="T18" fmla="*/ 5 w 38"/>
              <a:gd name="T19" fmla="*/ 172 h 181"/>
              <a:gd name="T20" fmla="*/ 25 w 38"/>
              <a:gd name="T21" fmla="*/ 177 h 181"/>
              <a:gd name="T22" fmla="*/ 37 w 38"/>
              <a:gd name="T23" fmla="*/ 13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181">
                <a:moveTo>
                  <a:pt x="37" y="136"/>
                </a:moveTo>
                <a:cubicBezTo>
                  <a:pt x="37" y="122"/>
                  <a:pt x="37" y="107"/>
                  <a:pt x="37" y="93"/>
                </a:cubicBezTo>
                <a:cubicBezTo>
                  <a:pt x="37" y="79"/>
                  <a:pt x="37" y="65"/>
                  <a:pt x="36" y="50"/>
                </a:cubicBezTo>
                <a:cubicBezTo>
                  <a:pt x="36" y="37"/>
                  <a:pt x="37" y="18"/>
                  <a:pt x="29" y="7"/>
                </a:cubicBezTo>
                <a:cubicBezTo>
                  <a:pt x="25" y="0"/>
                  <a:pt x="15" y="0"/>
                  <a:pt x="10" y="7"/>
                </a:cubicBezTo>
                <a:cubicBezTo>
                  <a:pt x="4" y="18"/>
                  <a:pt x="4" y="35"/>
                  <a:pt x="4" y="47"/>
                </a:cubicBezTo>
                <a:cubicBezTo>
                  <a:pt x="4" y="61"/>
                  <a:pt x="3" y="76"/>
                  <a:pt x="3" y="90"/>
                </a:cubicBezTo>
                <a:cubicBezTo>
                  <a:pt x="3" y="104"/>
                  <a:pt x="3" y="117"/>
                  <a:pt x="3" y="131"/>
                </a:cubicBezTo>
                <a:cubicBezTo>
                  <a:pt x="3" y="138"/>
                  <a:pt x="3" y="144"/>
                  <a:pt x="3" y="150"/>
                </a:cubicBezTo>
                <a:cubicBezTo>
                  <a:pt x="2" y="158"/>
                  <a:pt x="0" y="165"/>
                  <a:pt x="5" y="172"/>
                </a:cubicBezTo>
                <a:cubicBezTo>
                  <a:pt x="9" y="178"/>
                  <a:pt x="17" y="181"/>
                  <a:pt x="25" y="177"/>
                </a:cubicBezTo>
                <a:cubicBezTo>
                  <a:pt x="38" y="169"/>
                  <a:pt x="37" y="150"/>
                  <a:pt x="37" y="136"/>
                </a:cubicBezTo>
                <a:close/>
              </a:path>
            </a:pathLst>
          </a:custGeom>
          <a:solidFill>
            <a:srgbClr val="90D2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94" name="Freeform 2768"/>
          <p:cNvSpPr>
            <a:spLocks/>
          </p:cNvSpPr>
          <p:nvPr userDrawn="1"/>
        </p:nvSpPr>
        <p:spPr bwMode="auto">
          <a:xfrm>
            <a:off x="5293638" y="4719810"/>
            <a:ext cx="21442" cy="39820"/>
          </a:xfrm>
          <a:custGeom>
            <a:avLst/>
            <a:gdLst>
              <a:gd name="T0" fmla="*/ 34 w 35"/>
              <a:gd name="T1" fmla="*/ 43 h 66"/>
              <a:gd name="T2" fmla="*/ 34 w 35"/>
              <a:gd name="T3" fmla="*/ 32 h 66"/>
              <a:gd name="T4" fmla="*/ 27 w 35"/>
              <a:gd name="T5" fmla="*/ 6 h 66"/>
              <a:gd name="T6" fmla="*/ 16 w 35"/>
              <a:gd name="T7" fmla="*/ 0 h 66"/>
              <a:gd name="T8" fmla="*/ 6 w 35"/>
              <a:gd name="T9" fmla="*/ 6 h 66"/>
              <a:gd name="T10" fmla="*/ 0 w 35"/>
              <a:gd name="T11" fmla="*/ 32 h 66"/>
              <a:gd name="T12" fmla="*/ 0 w 35"/>
              <a:gd name="T13" fmla="*/ 43 h 66"/>
              <a:gd name="T14" fmla="*/ 1 w 35"/>
              <a:gd name="T15" fmla="*/ 52 h 66"/>
              <a:gd name="T16" fmla="*/ 10 w 35"/>
              <a:gd name="T17" fmla="*/ 63 h 66"/>
              <a:gd name="T18" fmla="*/ 20 w 35"/>
              <a:gd name="T19" fmla="*/ 65 h 66"/>
              <a:gd name="T20" fmla="*/ 29 w 35"/>
              <a:gd name="T21" fmla="*/ 60 h 66"/>
              <a:gd name="T22" fmla="*/ 34 w 35"/>
              <a:gd name="T23" fmla="*/ 52 h 66"/>
              <a:gd name="T24" fmla="*/ 34 w 35"/>
              <a:gd name="T25" fmla="*/ 4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66">
                <a:moveTo>
                  <a:pt x="34" y="43"/>
                </a:moveTo>
                <a:cubicBezTo>
                  <a:pt x="34" y="40"/>
                  <a:pt x="34" y="36"/>
                  <a:pt x="34" y="32"/>
                </a:cubicBezTo>
                <a:cubicBezTo>
                  <a:pt x="33" y="23"/>
                  <a:pt x="32" y="14"/>
                  <a:pt x="27" y="6"/>
                </a:cubicBezTo>
                <a:cubicBezTo>
                  <a:pt x="24" y="2"/>
                  <a:pt x="21" y="0"/>
                  <a:pt x="16" y="0"/>
                </a:cubicBezTo>
                <a:cubicBezTo>
                  <a:pt x="12" y="0"/>
                  <a:pt x="8" y="2"/>
                  <a:pt x="6" y="6"/>
                </a:cubicBezTo>
                <a:cubicBezTo>
                  <a:pt x="0" y="13"/>
                  <a:pt x="0" y="23"/>
                  <a:pt x="0" y="32"/>
                </a:cubicBezTo>
                <a:cubicBezTo>
                  <a:pt x="0" y="36"/>
                  <a:pt x="0" y="40"/>
                  <a:pt x="0" y="43"/>
                </a:cubicBezTo>
                <a:cubicBezTo>
                  <a:pt x="0" y="46"/>
                  <a:pt x="1" y="49"/>
                  <a:pt x="1" y="52"/>
                </a:cubicBezTo>
                <a:cubicBezTo>
                  <a:pt x="3" y="56"/>
                  <a:pt x="6" y="61"/>
                  <a:pt x="10" y="63"/>
                </a:cubicBezTo>
                <a:cubicBezTo>
                  <a:pt x="13" y="65"/>
                  <a:pt x="16" y="66"/>
                  <a:pt x="20" y="65"/>
                </a:cubicBezTo>
                <a:cubicBezTo>
                  <a:pt x="24" y="65"/>
                  <a:pt x="27" y="63"/>
                  <a:pt x="29" y="60"/>
                </a:cubicBezTo>
                <a:cubicBezTo>
                  <a:pt x="31" y="58"/>
                  <a:pt x="33" y="55"/>
                  <a:pt x="34" y="52"/>
                </a:cubicBezTo>
                <a:cubicBezTo>
                  <a:pt x="35" y="49"/>
                  <a:pt x="35" y="46"/>
                  <a:pt x="34" y="43"/>
                </a:cubicBezTo>
                <a:close/>
              </a:path>
            </a:pathLst>
          </a:custGeom>
          <a:solidFill>
            <a:srgbClr val="90D2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95" name="Freeform 2769"/>
          <p:cNvSpPr>
            <a:spLocks noEditPoints="1"/>
          </p:cNvSpPr>
          <p:nvPr userDrawn="1"/>
        </p:nvSpPr>
        <p:spPr bwMode="auto">
          <a:xfrm>
            <a:off x="5048589" y="4580439"/>
            <a:ext cx="258833" cy="243517"/>
          </a:xfrm>
          <a:custGeom>
            <a:avLst/>
            <a:gdLst>
              <a:gd name="T0" fmla="*/ 343 w 434"/>
              <a:gd name="T1" fmla="*/ 332 h 409"/>
              <a:gd name="T2" fmla="*/ 214 w 434"/>
              <a:gd name="T3" fmla="*/ 387 h 409"/>
              <a:gd name="T4" fmla="*/ 28 w 434"/>
              <a:gd name="T5" fmla="*/ 234 h 409"/>
              <a:gd name="T6" fmla="*/ 53 w 434"/>
              <a:gd name="T7" fmla="*/ 109 h 409"/>
              <a:gd name="T8" fmla="*/ 194 w 434"/>
              <a:gd name="T9" fmla="*/ 44 h 409"/>
              <a:gd name="T10" fmla="*/ 331 w 434"/>
              <a:gd name="T11" fmla="*/ 88 h 409"/>
              <a:gd name="T12" fmla="*/ 343 w 434"/>
              <a:gd name="T13" fmla="*/ 332 h 409"/>
              <a:gd name="T14" fmla="*/ 375 w 434"/>
              <a:gd name="T15" fmla="*/ 100 h 409"/>
              <a:gd name="T16" fmla="*/ 65 w 434"/>
              <a:gd name="T17" fmla="*/ 67 h 409"/>
              <a:gd name="T18" fmla="*/ 3 w 434"/>
              <a:gd name="T19" fmla="*/ 219 h 409"/>
              <a:gd name="T20" fmla="*/ 83 w 434"/>
              <a:gd name="T21" fmla="*/ 372 h 409"/>
              <a:gd name="T22" fmla="*/ 91 w 434"/>
              <a:gd name="T23" fmla="*/ 373 h 409"/>
              <a:gd name="T24" fmla="*/ 168 w 434"/>
              <a:gd name="T25" fmla="*/ 400 h 409"/>
              <a:gd name="T26" fmla="*/ 330 w 434"/>
              <a:gd name="T27" fmla="*/ 372 h 409"/>
              <a:gd name="T28" fmla="*/ 375 w 434"/>
              <a:gd name="T29" fmla="*/ 10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4" h="409">
                <a:moveTo>
                  <a:pt x="343" y="332"/>
                </a:moveTo>
                <a:cubicBezTo>
                  <a:pt x="309" y="370"/>
                  <a:pt x="265" y="384"/>
                  <a:pt x="214" y="387"/>
                </a:cubicBezTo>
                <a:cubicBezTo>
                  <a:pt x="115" y="391"/>
                  <a:pt x="37" y="327"/>
                  <a:pt x="28" y="234"/>
                </a:cubicBezTo>
                <a:cubicBezTo>
                  <a:pt x="24" y="192"/>
                  <a:pt x="27" y="145"/>
                  <a:pt x="53" y="109"/>
                </a:cubicBezTo>
                <a:cubicBezTo>
                  <a:pt x="83" y="69"/>
                  <a:pt x="143" y="47"/>
                  <a:pt x="194" y="44"/>
                </a:cubicBezTo>
                <a:cubicBezTo>
                  <a:pt x="243" y="41"/>
                  <a:pt x="295" y="55"/>
                  <a:pt x="331" y="88"/>
                </a:cubicBezTo>
                <a:cubicBezTo>
                  <a:pt x="397" y="148"/>
                  <a:pt x="401" y="266"/>
                  <a:pt x="343" y="332"/>
                </a:cubicBezTo>
                <a:close/>
                <a:moveTo>
                  <a:pt x="375" y="100"/>
                </a:moveTo>
                <a:cubicBezTo>
                  <a:pt x="306" y="4"/>
                  <a:pt x="157" y="0"/>
                  <a:pt x="65" y="67"/>
                </a:cubicBezTo>
                <a:cubicBezTo>
                  <a:pt x="14" y="103"/>
                  <a:pt x="0" y="163"/>
                  <a:pt x="3" y="219"/>
                </a:cubicBezTo>
                <a:cubicBezTo>
                  <a:pt x="6" y="278"/>
                  <a:pt x="28" y="338"/>
                  <a:pt x="83" y="372"/>
                </a:cubicBezTo>
                <a:cubicBezTo>
                  <a:pt x="86" y="373"/>
                  <a:pt x="88" y="373"/>
                  <a:pt x="91" y="373"/>
                </a:cubicBezTo>
                <a:cubicBezTo>
                  <a:pt x="114" y="386"/>
                  <a:pt x="141" y="395"/>
                  <a:pt x="168" y="400"/>
                </a:cubicBezTo>
                <a:cubicBezTo>
                  <a:pt x="225" y="409"/>
                  <a:pt x="284" y="406"/>
                  <a:pt x="330" y="372"/>
                </a:cubicBezTo>
                <a:cubicBezTo>
                  <a:pt x="413" y="310"/>
                  <a:pt x="434" y="182"/>
                  <a:pt x="375" y="100"/>
                </a:cubicBezTo>
                <a:close/>
              </a:path>
            </a:pathLst>
          </a:custGeom>
          <a:solidFill>
            <a:srgbClr val="00A6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pic>
        <p:nvPicPr>
          <p:cNvPr id="496" name="Picture 2" descr="Aguas de Bogotá SA ESP">
            <a:extLst>
              <a:ext uri="{FF2B5EF4-FFF2-40B4-BE49-F238E27FC236}">
                <a16:creationId xmlns:a16="http://schemas.microsoft.com/office/drawing/2014/main" id="{D32140CD-2A00-4363-8F96-08A9B088450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97138" y="211207"/>
            <a:ext cx="1432252" cy="1459276"/>
          </a:xfrm>
          <a:prstGeom prst="rect">
            <a:avLst/>
          </a:prstGeom>
          <a:extLst>
            <a:ext uri="{909E8E84-426E-40DD-AFC4-6F175D3DCCD1}">
              <a14:hiddenFill xmlns:a14="http://schemas.microsoft.com/office/drawing/2010/main">
                <a:solidFill>
                  <a:srgbClr val="FFFFFF"/>
                </a:solidFill>
              </a14:hiddenFill>
            </a:ext>
          </a:extLst>
        </p:spPr>
      </p:pic>
      <p:sp>
        <p:nvSpPr>
          <p:cNvPr id="497" name="Freeform 3167"/>
          <p:cNvSpPr>
            <a:spLocks/>
          </p:cNvSpPr>
          <p:nvPr userDrawn="1"/>
        </p:nvSpPr>
        <p:spPr bwMode="auto">
          <a:xfrm rot="10800000">
            <a:off x="0" y="0"/>
            <a:ext cx="1354497" cy="704267"/>
          </a:xfrm>
          <a:custGeom>
            <a:avLst/>
            <a:gdLst>
              <a:gd name="T0" fmla="*/ 583 w 1933"/>
              <a:gd name="T1" fmla="*/ 0 h 1009"/>
              <a:gd name="T2" fmla="*/ 0 w 1933"/>
              <a:gd name="T3" fmla="*/ 1009 h 1009"/>
              <a:gd name="T4" fmla="*/ 1933 w 1933"/>
              <a:gd name="T5" fmla="*/ 1009 h 1009"/>
              <a:gd name="T6" fmla="*/ 1933 w 1933"/>
              <a:gd name="T7" fmla="*/ 16 h 1009"/>
              <a:gd name="T8" fmla="*/ 1923 w 1933"/>
              <a:gd name="T9" fmla="*/ 0 h 1009"/>
              <a:gd name="T10" fmla="*/ 583 w 1933"/>
              <a:gd name="T11" fmla="*/ 0 h 1009"/>
            </a:gdLst>
            <a:ahLst/>
            <a:cxnLst>
              <a:cxn ang="0">
                <a:pos x="T0" y="T1"/>
              </a:cxn>
              <a:cxn ang="0">
                <a:pos x="T2" y="T3"/>
              </a:cxn>
              <a:cxn ang="0">
                <a:pos x="T4" y="T5"/>
              </a:cxn>
              <a:cxn ang="0">
                <a:pos x="T6" y="T7"/>
              </a:cxn>
              <a:cxn ang="0">
                <a:pos x="T8" y="T9"/>
              </a:cxn>
              <a:cxn ang="0">
                <a:pos x="T10" y="T11"/>
              </a:cxn>
            </a:cxnLst>
            <a:rect l="0" t="0" r="r" b="b"/>
            <a:pathLst>
              <a:path w="1933" h="1009">
                <a:moveTo>
                  <a:pt x="583" y="0"/>
                </a:moveTo>
                <a:lnTo>
                  <a:pt x="0" y="1009"/>
                </a:lnTo>
                <a:lnTo>
                  <a:pt x="1933" y="1009"/>
                </a:lnTo>
                <a:lnTo>
                  <a:pt x="1933" y="16"/>
                </a:lnTo>
                <a:lnTo>
                  <a:pt x="1923" y="0"/>
                </a:lnTo>
                <a:lnTo>
                  <a:pt x="583" y="0"/>
                </a:lnTo>
                <a:close/>
              </a:path>
            </a:pathLst>
          </a:custGeom>
          <a:solidFill>
            <a:srgbClr val="3B89C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000"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98" name="Freeform 3167"/>
          <p:cNvSpPr>
            <a:spLocks/>
          </p:cNvSpPr>
          <p:nvPr userDrawn="1"/>
        </p:nvSpPr>
        <p:spPr bwMode="auto">
          <a:xfrm>
            <a:off x="7789503" y="4429708"/>
            <a:ext cx="1354497" cy="704267"/>
          </a:xfrm>
          <a:custGeom>
            <a:avLst/>
            <a:gdLst>
              <a:gd name="T0" fmla="*/ 583 w 1933"/>
              <a:gd name="T1" fmla="*/ 0 h 1009"/>
              <a:gd name="T2" fmla="*/ 0 w 1933"/>
              <a:gd name="T3" fmla="*/ 1009 h 1009"/>
              <a:gd name="T4" fmla="*/ 1933 w 1933"/>
              <a:gd name="T5" fmla="*/ 1009 h 1009"/>
              <a:gd name="T6" fmla="*/ 1933 w 1933"/>
              <a:gd name="T7" fmla="*/ 16 h 1009"/>
              <a:gd name="T8" fmla="*/ 1923 w 1933"/>
              <a:gd name="T9" fmla="*/ 0 h 1009"/>
              <a:gd name="T10" fmla="*/ 583 w 1933"/>
              <a:gd name="T11" fmla="*/ 0 h 1009"/>
            </a:gdLst>
            <a:ahLst/>
            <a:cxnLst>
              <a:cxn ang="0">
                <a:pos x="T0" y="T1"/>
              </a:cxn>
              <a:cxn ang="0">
                <a:pos x="T2" y="T3"/>
              </a:cxn>
              <a:cxn ang="0">
                <a:pos x="T4" y="T5"/>
              </a:cxn>
              <a:cxn ang="0">
                <a:pos x="T6" y="T7"/>
              </a:cxn>
              <a:cxn ang="0">
                <a:pos x="T8" y="T9"/>
              </a:cxn>
              <a:cxn ang="0">
                <a:pos x="T10" y="T11"/>
              </a:cxn>
            </a:cxnLst>
            <a:rect l="0" t="0" r="r" b="b"/>
            <a:pathLst>
              <a:path w="1933" h="1009">
                <a:moveTo>
                  <a:pt x="583" y="0"/>
                </a:moveTo>
                <a:lnTo>
                  <a:pt x="0" y="1009"/>
                </a:lnTo>
                <a:lnTo>
                  <a:pt x="1933" y="1009"/>
                </a:lnTo>
                <a:lnTo>
                  <a:pt x="1933" y="16"/>
                </a:lnTo>
                <a:lnTo>
                  <a:pt x="1923" y="0"/>
                </a:lnTo>
                <a:lnTo>
                  <a:pt x="583" y="0"/>
                </a:lnTo>
                <a:close/>
              </a:path>
            </a:pathLst>
          </a:custGeom>
          <a:solidFill>
            <a:srgbClr val="27B3E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000"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grpSp>
        <p:nvGrpSpPr>
          <p:cNvPr id="2" name="Grupo 1"/>
          <p:cNvGrpSpPr>
            <a:grpSpLocks noChangeAspect="1"/>
          </p:cNvGrpSpPr>
          <p:nvPr userDrawn="1"/>
        </p:nvGrpSpPr>
        <p:grpSpPr>
          <a:xfrm>
            <a:off x="893005" y="1345514"/>
            <a:ext cx="2867336" cy="2825428"/>
            <a:chOff x="3982035" y="822012"/>
            <a:chExt cx="1991017" cy="1961917"/>
          </a:xfrm>
        </p:grpSpPr>
        <p:sp>
          <p:nvSpPr>
            <p:cNvPr id="167" name="Freeform 2776"/>
            <p:cNvSpPr>
              <a:spLocks/>
            </p:cNvSpPr>
            <p:nvPr userDrawn="1"/>
          </p:nvSpPr>
          <p:spPr bwMode="auto">
            <a:xfrm>
              <a:off x="4014198" y="1256972"/>
              <a:ext cx="1912908" cy="1526957"/>
            </a:xfrm>
            <a:custGeom>
              <a:avLst/>
              <a:gdLst>
                <a:gd name="T0" fmla="*/ 1543 w 3211"/>
                <a:gd name="T1" fmla="*/ 242 h 2571"/>
                <a:gd name="T2" fmla="*/ 334 w 3211"/>
                <a:gd name="T3" fmla="*/ 81 h 2571"/>
                <a:gd name="T4" fmla="*/ 201 w 3211"/>
                <a:gd name="T5" fmla="*/ 1474 h 2571"/>
                <a:gd name="T6" fmla="*/ 2128 w 3211"/>
                <a:gd name="T7" fmla="*/ 2254 h 2571"/>
                <a:gd name="T8" fmla="*/ 2926 w 3211"/>
                <a:gd name="T9" fmla="*/ 371 h 2571"/>
                <a:gd name="T10" fmla="*/ 1543 w 3211"/>
                <a:gd name="T11" fmla="*/ 242 h 2571"/>
              </a:gdLst>
              <a:ahLst/>
              <a:cxnLst>
                <a:cxn ang="0">
                  <a:pos x="T0" y="T1"/>
                </a:cxn>
                <a:cxn ang="0">
                  <a:pos x="T2" y="T3"/>
                </a:cxn>
                <a:cxn ang="0">
                  <a:pos x="T4" y="T5"/>
                </a:cxn>
                <a:cxn ang="0">
                  <a:pos x="T6" y="T7"/>
                </a:cxn>
                <a:cxn ang="0">
                  <a:pos x="T8" y="T9"/>
                </a:cxn>
                <a:cxn ang="0">
                  <a:pos x="T10" y="T11"/>
                </a:cxn>
              </a:cxnLst>
              <a:rect l="0" t="0" r="r" b="b"/>
              <a:pathLst>
                <a:path w="3211" h="2571">
                  <a:moveTo>
                    <a:pt x="1543" y="242"/>
                  </a:moveTo>
                  <a:cubicBezTo>
                    <a:pt x="1033" y="0"/>
                    <a:pt x="615" y="14"/>
                    <a:pt x="334" y="81"/>
                  </a:cubicBezTo>
                  <a:cubicBezTo>
                    <a:pt x="68" y="479"/>
                    <a:pt x="0" y="1000"/>
                    <a:pt x="201" y="1474"/>
                  </a:cubicBezTo>
                  <a:cubicBezTo>
                    <a:pt x="518" y="2221"/>
                    <a:pt x="1380" y="2571"/>
                    <a:pt x="2128" y="2254"/>
                  </a:cubicBezTo>
                  <a:cubicBezTo>
                    <a:pt x="2861" y="1944"/>
                    <a:pt x="3211" y="1108"/>
                    <a:pt x="2926" y="371"/>
                  </a:cubicBezTo>
                  <a:cubicBezTo>
                    <a:pt x="2625" y="460"/>
                    <a:pt x="2127" y="519"/>
                    <a:pt x="1543" y="242"/>
                  </a:cubicBezTo>
                  <a:close/>
                </a:path>
              </a:pathLst>
            </a:custGeom>
            <a:solidFill>
              <a:srgbClr val="00B1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68" name="Freeform 2777"/>
            <p:cNvSpPr>
              <a:spLocks/>
            </p:cNvSpPr>
            <p:nvPr userDrawn="1"/>
          </p:nvSpPr>
          <p:spPr bwMode="auto">
            <a:xfrm>
              <a:off x="4642134" y="822012"/>
              <a:ext cx="536043" cy="529917"/>
            </a:xfrm>
            <a:custGeom>
              <a:avLst/>
              <a:gdLst>
                <a:gd name="T0" fmla="*/ 21 w 899"/>
                <a:gd name="T1" fmla="*/ 105 h 892"/>
                <a:gd name="T2" fmla="*/ 206 w 899"/>
                <a:gd name="T3" fmla="*/ 341 h 892"/>
                <a:gd name="T4" fmla="*/ 202 w 899"/>
                <a:gd name="T5" fmla="*/ 415 h 892"/>
                <a:gd name="T6" fmla="*/ 229 w 899"/>
                <a:gd name="T7" fmla="*/ 459 h 892"/>
                <a:gd name="T8" fmla="*/ 286 w 899"/>
                <a:gd name="T9" fmla="*/ 509 h 892"/>
                <a:gd name="T10" fmla="*/ 295 w 899"/>
                <a:gd name="T11" fmla="*/ 562 h 892"/>
                <a:gd name="T12" fmla="*/ 290 w 899"/>
                <a:gd name="T13" fmla="*/ 641 h 892"/>
                <a:gd name="T14" fmla="*/ 319 w 899"/>
                <a:gd name="T15" fmla="*/ 717 h 892"/>
                <a:gd name="T16" fmla="*/ 445 w 899"/>
                <a:gd name="T17" fmla="*/ 834 h 892"/>
                <a:gd name="T18" fmla="*/ 544 w 899"/>
                <a:gd name="T19" fmla="*/ 851 h 892"/>
                <a:gd name="T20" fmla="*/ 568 w 899"/>
                <a:gd name="T21" fmla="*/ 781 h 892"/>
                <a:gd name="T22" fmla="*/ 588 w 899"/>
                <a:gd name="T23" fmla="*/ 711 h 892"/>
                <a:gd name="T24" fmla="*/ 626 w 899"/>
                <a:gd name="T25" fmla="*/ 651 h 892"/>
                <a:gd name="T26" fmla="*/ 686 w 899"/>
                <a:gd name="T27" fmla="*/ 603 h 892"/>
                <a:gd name="T28" fmla="*/ 711 w 899"/>
                <a:gd name="T29" fmla="*/ 573 h 892"/>
                <a:gd name="T30" fmla="*/ 722 w 899"/>
                <a:gd name="T31" fmla="*/ 540 h 892"/>
                <a:gd name="T32" fmla="*/ 732 w 899"/>
                <a:gd name="T33" fmla="*/ 508 h 892"/>
                <a:gd name="T34" fmla="*/ 758 w 899"/>
                <a:gd name="T35" fmla="*/ 482 h 892"/>
                <a:gd name="T36" fmla="*/ 810 w 899"/>
                <a:gd name="T37" fmla="*/ 436 h 892"/>
                <a:gd name="T38" fmla="*/ 827 w 899"/>
                <a:gd name="T39" fmla="*/ 381 h 892"/>
                <a:gd name="T40" fmla="*/ 831 w 899"/>
                <a:gd name="T41" fmla="*/ 314 h 892"/>
                <a:gd name="T42" fmla="*/ 850 w 899"/>
                <a:gd name="T43" fmla="*/ 239 h 892"/>
                <a:gd name="T44" fmla="*/ 879 w 899"/>
                <a:gd name="T45" fmla="*/ 172 h 892"/>
                <a:gd name="T46" fmla="*/ 897 w 899"/>
                <a:gd name="T47" fmla="*/ 104 h 892"/>
                <a:gd name="T48" fmla="*/ 898 w 899"/>
                <a:gd name="T49" fmla="*/ 74 h 892"/>
                <a:gd name="T50" fmla="*/ 0 w 899"/>
                <a:gd name="T51" fmla="*/ 103 h 892"/>
                <a:gd name="T52" fmla="*/ 21 w 899"/>
                <a:gd name="T53" fmla="*/ 105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99" h="892">
                  <a:moveTo>
                    <a:pt x="21" y="105"/>
                  </a:moveTo>
                  <a:cubicBezTo>
                    <a:pt x="105" y="162"/>
                    <a:pt x="204" y="228"/>
                    <a:pt x="206" y="341"/>
                  </a:cubicBezTo>
                  <a:cubicBezTo>
                    <a:pt x="206" y="365"/>
                    <a:pt x="199" y="390"/>
                    <a:pt x="202" y="415"/>
                  </a:cubicBezTo>
                  <a:cubicBezTo>
                    <a:pt x="204" y="434"/>
                    <a:pt x="215" y="447"/>
                    <a:pt x="229" y="459"/>
                  </a:cubicBezTo>
                  <a:cubicBezTo>
                    <a:pt x="249" y="475"/>
                    <a:pt x="272" y="487"/>
                    <a:pt x="286" y="509"/>
                  </a:cubicBezTo>
                  <a:cubicBezTo>
                    <a:pt x="297" y="525"/>
                    <a:pt x="296" y="544"/>
                    <a:pt x="295" y="562"/>
                  </a:cubicBezTo>
                  <a:cubicBezTo>
                    <a:pt x="292" y="588"/>
                    <a:pt x="287" y="614"/>
                    <a:pt x="290" y="641"/>
                  </a:cubicBezTo>
                  <a:cubicBezTo>
                    <a:pt x="293" y="668"/>
                    <a:pt x="304" y="694"/>
                    <a:pt x="319" y="717"/>
                  </a:cubicBezTo>
                  <a:cubicBezTo>
                    <a:pt x="352" y="764"/>
                    <a:pt x="399" y="801"/>
                    <a:pt x="445" y="834"/>
                  </a:cubicBezTo>
                  <a:cubicBezTo>
                    <a:pt x="472" y="853"/>
                    <a:pt x="516" y="892"/>
                    <a:pt x="544" y="851"/>
                  </a:cubicBezTo>
                  <a:cubicBezTo>
                    <a:pt x="557" y="831"/>
                    <a:pt x="562" y="804"/>
                    <a:pt x="568" y="781"/>
                  </a:cubicBezTo>
                  <a:cubicBezTo>
                    <a:pt x="574" y="757"/>
                    <a:pt x="579" y="734"/>
                    <a:pt x="588" y="711"/>
                  </a:cubicBezTo>
                  <a:cubicBezTo>
                    <a:pt x="597" y="689"/>
                    <a:pt x="608" y="667"/>
                    <a:pt x="626" y="651"/>
                  </a:cubicBezTo>
                  <a:cubicBezTo>
                    <a:pt x="645" y="634"/>
                    <a:pt x="667" y="621"/>
                    <a:pt x="686" y="603"/>
                  </a:cubicBezTo>
                  <a:cubicBezTo>
                    <a:pt x="695" y="594"/>
                    <a:pt x="704" y="585"/>
                    <a:pt x="711" y="573"/>
                  </a:cubicBezTo>
                  <a:cubicBezTo>
                    <a:pt x="716" y="563"/>
                    <a:pt x="720" y="552"/>
                    <a:pt x="722" y="540"/>
                  </a:cubicBezTo>
                  <a:cubicBezTo>
                    <a:pt x="725" y="529"/>
                    <a:pt x="727" y="518"/>
                    <a:pt x="732" y="508"/>
                  </a:cubicBezTo>
                  <a:cubicBezTo>
                    <a:pt x="738" y="496"/>
                    <a:pt x="747" y="489"/>
                    <a:pt x="758" y="482"/>
                  </a:cubicBezTo>
                  <a:cubicBezTo>
                    <a:pt x="778" y="470"/>
                    <a:pt x="797" y="457"/>
                    <a:pt x="810" y="436"/>
                  </a:cubicBezTo>
                  <a:cubicBezTo>
                    <a:pt x="821" y="419"/>
                    <a:pt x="825" y="401"/>
                    <a:pt x="827" y="381"/>
                  </a:cubicBezTo>
                  <a:cubicBezTo>
                    <a:pt x="829" y="359"/>
                    <a:pt x="828" y="336"/>
                    <a:pt x="831" y="314"/>
                  </a:cubicBezTo>
                  <a:cubicBezTo>
                    <a:pt x="834" y="288"/>
                    <a:pt x="841" y="263"/>
                    <a:pt x="850" y="239"/>
                  </a:cubicBezTo>
                  <a:cubicBezTo>
                    <a:pt x="859" y="216"/>
                    <a:pt x="870" y="195"/>
                    <a:pt x="879" y="172"/>
                  </a:cubicBezTo>
                  <a:cubicBezTo>
                    <a:pt x="888" y="150"/>
                    <a:pt x="894" y="127"/>
                    <a:pt x="897" y="104"/>
                  </a:cubicBezTo>
                  <a:cubicBezTo>
                    <a:pt x="898" y="94"/>
                    <a:pt x="899" y="84"/>
                    <a:pt x="898" y="74"/>
                  </a:cubicBezTo>
                  <a:cubicBezTo>
                    <a:pt x="610" y="0"/>
                    <a:pt x="300" y="5"/>
                    <a:pt x="0" y="103"/>
                  </a:cubicBezTo>
                  <a:cubicBezTo>
                    <a:pt x="5" y="109"/>
                    <a:pt x="14" y="111"/>
                    <a:pt x="21" y="105"/>
                  </a:cubicBezTo>
                  <a:close/>
                </a:path>
              </a:pathLst>
            </a:custGeom>
            <a:solidFill>
              <a:srgbClr val="16A8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69" name="Freeform 2778"/>
            <p:cNvSpPr>
              <a:spLocks/>
            </p:cNvSpPr>
            <p:nvPr userDrawn="1"/>
          </p:nvSpPr>
          <p:spPr bwMode="auto">
            <a:xfrm>
              <a:off x="5132230" y="920031"/>
              <a:ext cx="840822" cy="1505516"/>
            </a:xfrm>
            <a:custGeom>
              <a:avLst/>
              <a:gdLst>
                <a:gd name="T0" fmla="*/ 1160 w 1410"/>
                <a:gd name="T1" fmla="*/ 842 h 2536"/>
                <a:gd name="T2" fmla="*/ 336 w 1410"/>
                <a:gd name="T3" fmla="*/ 0 h 2536"/>
                <a:gd name="T4" fmla="*/ 253 w 1410"/>
                <a:gd name="T5" fmla="*/ 125 h 2536"/>
                <a:gd name="T6" fmla="*/ 230 w 1410"/>
                <a:gd name="T7" fmla="*/ 283 h 2536"/>
                <a:gd name="T8" fmla="*/ 139 w 1410"/>
                <a:gd name="T9" fmla="*/ 434 h 2536"/>
                <a:gd name="T10" fmla="*/ 164 w 1410"/>
                <a:gd name="T11" fmla="*/ 591 h 2536"/>
                <a:gd name="T12" fmla="*/ 182 w 1410"/>
                <a:gd name="T13" fmla="*/ 595 h 2536"/>
                <a:gd name="T14" fmla="*/ 218 w 1410"/>
                <a:gd name="T15" fmla="*/ 543 h 2536"/>
                <a:gd name="T16" fmla="*/ 265 w 1410"/>
                <a:gd name="T17" fmla="*/ 571 h 2536"/>
                <a:gd name="T18" fmla="*/ 278 w 1410"/>
                <a:gd name="T19" fmla="*/ 633 h 2536"/>
                <a:gd name="T20" fmla="*/ 375 w 1410"/>
                <a:gd name="T21" fmla="*/ 650 h 2536"/>
                <a:gd name="T22" fmla="*/ 423 w 1410"/>
                <a:gd name="T23" fmla="*/ 555 h 2536"/>
                <a:gd name="T24" fmla="*/ 460 w 1410"/>
                <a:gd name="T25" fmla="*/ 507 h 2536"/>
                <a:gd name="T26" fmla="*/ 474 w 1410"/>
                <a:gd name="T27" fmla="*/ 521 h 2536"/>
                <a:gd name="T28" fmla="*/ 364 w 1410"/>
                <a:gd name="T29" fmla="*/ 735 h 2536"/>
                <a:gd name="T30" fmla="*/ 298 w 1410"/>
                <a:gd name="T31" fmla="*/ 739 h 2536"/>
                <a:gd name="T32" fmla="*/ 190 w 1410"/>
                <a:gd name="T33" fmla="*/ 863 h 2536"/>
                <a:gd name="T34" fmla="*/ 126 w 1410"/>
                <a:gd name="T35" fmla="*/ 926 h 2536"/>
                <a:gd name="T36" fmla="*/ 110 w 1410"/>
                <a:gd name="T37" fmla="*/ 1008 h 2536"/>
                <a:gd name="T38" fmla="*/ 146 w 1410"/>
                <a:gd name="T39" fmla="*/ 1053 h 2536"/>
                <a:gd name="T40" fmla="*/ 112 w 1410"/>
                <a:gd name="T41" fmla="*/ 1128 h 2536"/>
                <a:gd name="T42" fmla="*/ 38 w 1410"/>
                <a:gd name="T43" fmla="*/ 1177 h 2536"/>
                <a:gd name="T44" fmla="*/ 73 w 1410"/>
                <a:gd name="T45" fmla="*/ 1320 h 2536"/>
                <a:gd name="T46" fmla="*/ 220 w 1410"/>
                <a:gd name="T47" fmla="*/ 1269 h 2536"/>
                <a:gd name="T48" fmla="*/ 263 w 1410"/>
                <a:gd name="T49" fmla="*/ 1154 h 2536"/>
                <a:gd name="T50" fmla="*/ 364 w 1410"/>
                <a:gd name="T51" fmla="*/ 1115 h 2536"/>
                <a:gd name="T52" fmla="*/ 425 w 1410"/>
                <a:gd name="T53" fmla="*/ 1188 h 2536"/>
                <a:gd name="T54" fmla="*/ 515 w 1410"/>
                <a:gd name="T55" fmla="*/ 1172 h 2536"/>
                <a:gd name="T56" fmla="*/ 544 w 1410"/>
                <a:gd name="T57" fmla="*/ 1184 h 2536"/>
                <a:gd name="T58" fmla="*/ 574 w 1410"/>
                <a:gd name="T59" fmla="*/ 1125 h 2536"/>
                <a:gd name="T60" fmla="*/ 520 w 1410"/>
                <a:gd name="T61" fmla="*/ 1065 h 2536"/>
                <a:gd name="T62" fmla="*/ 509 w 1410"/>
                <a:gd name="T63" fmla="*/ 992 h 2536"/>
                <a:gd name="T64" fmla="*/ 596 w 1410"/>
                <a:gd name="T65" fmla="*/ 1039 h 2536"/>
                <a:gd name="T66" fmla="*/ 656 w 1410"/>
                <a:gd name="T67" fmla="*/ 1135 h 2536"/>
                <a:gd name="T68" fmla="*/ 748 w 1410"/>
                <a:gd name="T69" fmla="*/ 1075 h 2536"/>
                <a:gd name="T70" fmla="*/ 874 w 1410"/>
                <a:gd name="T71" fmla="*/ 1149 h 2536"/>
                <a:gd name="T72" fmla="*/ 809 w 1410"/>
                <a:gd name="T73" fmla="*/ 1293 h 2536"/>
                <a:gd name="T74" fmla="*/ 629 w 1410"/>
                <a:gd name="T75" fmla="*/ 1268 h 2536"/>
                <a:gd name="T76" fmla="*/ 484 w 1410"/>
                <a:gd name="T77" fmla="*/ 1304 h 2536"/>
                <a:gd name="T78" fmla="*/ 452 w 1410"/>
                <a:gd name="T79" fmla="*/ 1265 h 2536"/>
                <a:gd name="T80" fmla="*/ 363 w 1410"/>
                <a:gd name="T81" fmla="*/ 1275 h 2536"/>
                <a:gd name="T82" fmla="*/ 173 w 1410"/>
                <a:gd name="T83" fmla="*/ 1418 h 2536"/>
                <a:gd name="T84" fmla="*/ 83 w 1410"/>
                <a:gd name="T85" fmla="*/ 1631 h 2536"/>
                <a:gd name="T86" fmla="*/ 72 w 1410"/>
                <a:gd name="T87" fmla="*/ 1706 h 2536"/>
                <a:gd name="T88" fmla="*/ 87 w 1410"/>
                <a:gd name="T89" fmla="*/ 1790 h 2536"/>
                <a:gd name="T90" fmla="*/ 66 w 1410"/>
                <a:gd name="T91" fmla="*/ 1905 h 2536"/>
                <a:gd name="T92" fmla="*/ 113 w 1410"/>
                <a:gd name="T93" fmla="*/ 1998 h 2536"/>
                <a:gd name="T94" fmla="*/ 449 w 1410"/>
                <a:gd name="T95" fmla="*/ 2027 h 2536"/>
                <a:gd name="T96" fmla="*/ 531 w 1410"/>
                <a:gd name="T97" fmla="*/ 1968 h 2536"/>
                <a:gd name="T98" fmla="*/ 626 w 1410"/>
                <a:gd name="T99" fmla="*/ 1973 h 2536"/>
                <a:gd name="T100" fmla="*/ 620 w 1410"/>
                <a:gd name="T101" fmla="*/ 2116 h 2536"/>
                <a:gd name="T102" fmla="*/ 647 w 1410"/>
                <a:gd name="T103" fmla="*/ 2247 h 2536"/>
                <a:gd name="T104" fmla="*/ 686 w 1410"/>
                <a:gd name="T105" fmla="*/ 2250 h 2536"/>
                <a:gd name="T106" fmla="*/ 760 w 1410"/>
                <a:gd name="T107" fmla="*/ 2325 h 2536"/>
                <a:gd name="T108" fmla="*/ 788 w 1410"/>
                <a:gd name="T109" fmla="*/ 2432 h 2536"/>
                <a:gd name="T110" fmla="*/ 885 w 1410"/>
                <a:gd name="T111" fmla="*/ 2536 h 2536"/>
                <a:gd name="T112" fmla="*/ 1160 w 1410"/>
                <a:gd name="T113" fmla="*/ 842 h 2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10" h="2536">
                  <a:moveTo>
                    <a:pt x="1160" y="842"/>
                  </a:moveTo>
                  <a:cubicBezTo>
                    <a:pt x="995" y="451"/>
                    <a:pt x="694" y="160"/>
                    <a:pt x="336" y="0"/>
                  </a:cubicBezTo>
                  <a:cubicBezTo>
                    <a:pt x="286" y="18"/>
                    <a:pt x="261" y="73"/>
                    <a:pt x="253" y="125"/>
                  </a:cubicBezTo>
                  <a:cubicBezTo>
                    <a:pt x="245" y="178"/>
                    <a:pt x="249" y="233"/>
                    <a:pt x="230" y="283"/>
                  </a:cubicBezTo>
                  <a:cubicBezTo>
                    <a:pt x="210" y="338"/>
                    <a:pt x="165" y="381"/>
                    <a:pt x="139" y="434"/>
                  </a:cubicBezTo>
                  <a:cubicBezTo>
                    <a:pt x="112" y="486"/>
                    <a:pt x="112" y="563"/>
                    <a:pt x="164" y="591"/>
                  </a:cubicBezTo>
                  <a:cubicBezTo>
                    <a:pt x="169" y="594"/>
                    <a:pt x="176" y="596"/>
                    <a:pt x="182" y="595"/>
                  </a:cubicBezTo>
                  <a:cubicBezTo>
                    <a:pt x="204" y="591"/>
                    <a:pt x="200" y="556"/>
                    <a:pt x="218" y="543"/>
                  </a:cubicBezTo>
                  <a:cubicBezTo>
                    <a:pt x="236" y="531"/>
                    <a:pt x="259" y="550"/>
                    <a:pt x="265" y="571"/>
                  </a:cubicBezTo>
                  <a:cubicBezTo>
                    <a:pt x="271" y="591"/>
                    <a:pt x="269" y="614"/>
                    <a:pt x="278" y="633"/>
                  </a:cubicBezTo>
                  <a:cubicBezTo>
                    <a:pt x="295" y="666"/>
                    <a:pt x="344" y="671"/>
                    <a:pt x="375" y="650"/>
                  </a:cubicBezTo>
                  <a:cubicBezTo>
                    <a:pt x="405" y="630"/>
                    <a:pt x="419" y="592"/>
                    <a:pt x="423" y="555"/>
                  </a:cubicBezTo>
                  <a:cubicBezTo>
                    <a:pt x="426" y="531"/>
                    <a:pt x="438" y="498"/>
                    <a:pt x="460" y="507"/>
                  </a:cubicBezTo>
                  <a:cubicBezTo>
                    <a:pt x="466" y="509"/>
                    <a:pt x="470" y="515"/>
                    <a:pt x="474" y="521"/>
                  </a:cubicBezTo>
                  <a:cubicBezTo>
                    <a:pt x="524" y="603"/>
                    <a:pt x="460" y="728"/>
                    <a:pt x="364" y="735"/>
                  </a:cubicBezTo>
                  <a:cubicBezTo>
                    <a:pt x="342" y="736"/>
                    <a:pt x="319" y="733"/>
                    <a:pt x="298" y="739"/>
                  </a:cubicBezTo>
                  <a:cubicBezTo>
                    <a:pt x="244" y="755"/>
                    <a:pt x="227" y="821"/>
                    <a:pt x="190" y="863"/>
                  </a:cubicBezTo>
                  <a:cubicBezTo>
                    <a:pt x="171" y="886"/>
                    <a:pt x="145" y="903"/>
                    <a:pt x="126" y="926"/>
                  </a:cubicBezTo>
                  <a:cubicBezTo>
                    <a:pt x="107" y="949"/>
                    <a:pt x="95" y="983"/>
                    <a:pt x="110" y="1008"/>
                  </a:cubicBezTo>
                  <a:cubicBezTo>
                    <a:pt x="120" y="1025"/>
                    <a:pt x="139" y="1035"/>
                    <a:pt x="146" y="1053"/>
                  </a:cubicBezTo>
                  <a:cubicBezTo>
                    <a:pt x="158" y="1080"/>
                    <a:pt x="137" y="1111"/>
                    <a:pt x="112" y="1128"/>
                  </a:cubicBezTo>
                  <a:cubicBezTo>
                    <a:pt x="87" y="1145"/>
                    <a:pt x="57" y="1155"/>
                    <a:pt x="38" y="1177"/>
                  </a:cubicBezTo>
                  <a:cubicBezTo>
                    <a:pt x="0" y="1220"/>
                    <a:pt x="21" y="1296"/>
                    <a:pt x="73" y="1320"/>
                  </a:cubicBezTo>
                  <a:cubicBezTo>
                    <a:pt x="124" y="1344"/>
                    <a:pt x="191" y="1318"/>
                    <a:pt x="220" y="1269"/>
                  </a:cubicBezTo>
                  <a:cubicBezTo>
                    <a:pt x="240" y="1233"/>
                    <a:pt x="244" y="1190"/>
                    <a:pt x="263" y="1154"/>
                  </a:cubicBezTo>
                  <a:cubicBezTo>
                    <a:pt x="282" y="1118"/>
                    <a:pt x="331" y="1090"/>
                    <a:pt x="364" y="1115"/>
                  </a:cubicBezTo>
                  <a:cubicBezTo>
                    <a:pt x="390" y="1135"/>
                    <a:pt x="394" y="1179"/>
                    <a:pt x="425" y="1188"/>
                  </a:cubicBezTo>
                  <a:cubicBezTo>
                    <a:pt x="455" y="1196"/>
                    <a:pt x="485" y="1164"/>
                    <a:pt x="515" y="1172"/>
                  </a:cubicBezTo>
                  <a:cubicBezTo>
                    <a:pt x="525" y="1175"/>
                    <a:pt x="533" y="1183"/>
                    <a:pt x="544" y="1184"/>
                  </a:cubicBezTo>
                  <a:cubicBezTo>
                    <a:pt x="571" y="1188"/>
                    <a:pt x="586" y="1150"/>
                    <a:pt x="574" y="1125"/>
                  </a:cubicBezTo>
                  <a:cubicBezTo>
                    <a:pt x="563" y="1100"/>
                    <a:pt x="538" y="1085"/>
                    <a:pt x="520" y="1065"/>
                  </a:cubicBezTo>
                  <a:cubicBezTo>
                    <a:pt x="501" y="1045"/>
                    <a:pt x="490" y="1011"/>
                    <a:pt x="509" y="992"/>
                  </a:cubicBezTo>
                  <a:cubicBezTo>
                    <a:pt x="537" y="964"/>
                    <a:pt x="583" y="1002"/>
                    <a:pt x="596" y="1039"/>
                  </a:cubicBezTo>
                  <a:cubicBezTo>
                    <a:pt x="609" y="1077"/>
                    <a:pt x="618" y="1125"/>
                    <a:pt x="656" y="1135"/>
                  </a:cubicBezTo>
                  <a:cubicBezTo>
                    <a:pt x="694" y="1145"/>
                    <a:pt x="727" y="1108"/>
                    <a:pt x="748" y="1075"/>
                  </a:cubicBezTo>
                  <a:cubicBezTo>
                    <a:pt x="770" y="1122"/>
                    <a:pt x="823" y="1153"/>
                    <a:pt x="874" y="1149"/>
                  </a:cubicBezTo>
                  <a:cubicBezTo>
                    <a:pt x="907" y="1202"/>
                    <a:pt x="871" y="1283"/>
                    <a:pt x="809" y="1293"/>
                  </a:cubicBezTo>
                  <a:cubicBezTo>
                    <a:pt x="748" y="1303"/>
                    <a:pt x="688" y="1253"/>
                    <a:pt x="629" y="1268"/>
                  </a:cubicBezTo>
                  <a:cubicBezTo>
                    <a:pt x="578" y="1281"/>
                    <a:pt x="525" y="1338"/>
                    <a:pt x="484" y="1304"/>
                  </a:cubicBezTo>
                  <a:cubicBezTo>
                    <a:pt x="471" y="1293"/>
                    <a:pt x="466" y="1276"/>
                    <a:pt x="452" y="1265"/>
                  </a:cubicBezTo>
                  <a:cubicBezTo>
                    <a:pt x="427" y="1245"/>
                    <a:pt x="391" y="1260"/>
                    <a:pt x="363" y="1275"/>
                  </a:cubicBezTo>
                  <a:cubicBezTo>
                    <a:pt x="293" y="1314"/>
                    <a:pt x="222" y="1355"/>
                    <a:pt x="173" y="1418"/>
                  </a:cubicBezTo>
                  <a:cubicBezTo>
                    <a:pt x="126" y="1479"/>
                    <a:pt x="104" y="1556"/>
                    <a:pt x="83" y="1631"/>
                  </a:cubicBezTo>
                  <a:cubicBezTo>
                    <a:pt x="77" y="1655"/>
                    <a:pt x="70" y="1681"/>
                    <a:pt x="72" y="1706"/>
                  </a:cubicBezTo>
                  <a:cubicBezTo>
                    <a:pt x="74" y="1735"/>
                    <a:pt x="87" y="1762"/>
                    <a:pt x="87" y="1790"/>
                  </a:cubicBezTo>
                  <a:cubicBezTo>
                    <a:pt x="88" y="1829"/>
                    <a:pt x="65" y="1866"/>
                    <a:pt x="66" y="1905"/>
                  </a:cubicBezTo>
                  <a:cubicBezTo>
                    <a:pt x="67" y="1940"/>
                    <a:pt x="88" y="1973"/>
                    <a:pt x="113" y="1998"/>
                  </a:cubicBezTo>
                  <a:cubicBezTo>
                    <a:pt x="199" y="2085"/>
                    <a:pt x="349" y="2098"/>
                    <a:pt x="449" y="2027"/>
                  </a:cubicBezTo>
                  <a:cubicBezTo>
                    <a:pt x="476" y="2008"/>
                    <a:pt x="500" y="1983"/>
                    <a:pt x="531" y="1968"/>
                  </a:cubicBezTo>
                  <a:cubicBezTo>
                    <a:pt x="561" y="1953"/>
                    <a:pt x="601" y="1950"/>
                    <a:pt x="626" y="1973"/>
                  </a:cubicBezTo>
                  <a:cubicBezTo>
                    <a:pt x="662" y="2008"/>
                    <a:pt x="639" y="2069"/>
                    <a:pt x="620" y="2116"/>
                  </a:cubicBezTo>
                  <a:cubicBezTo>
                    <a:pt x="600" y="2163"/>
                    <a:pt x="598" y="2234"/>
                    <a:pt x="647" y="2247"/>
                  </a:cubicBezTo>
                  <a:cubicBezTo>
                    <a:pt x="659" y="2250"/>
                    <a:pt x="673" y="2248"/>
                    <a:pt x="686" y="2250"/>
                  </a:cubicBezTo>
                  <a:cubicBezTo>
                    <a:pt x="722" y="2255"/>
                    <a:pt x="748" y="2290"/>
                    <a:pt x="760" y="2325"/>
                  </a:cubicBezTo>
                  <a:cubicBezTo>
                    <a:pt x="772" y="2360"/>
                    <a:pt x="775" y="2398"/>
                    <a:pt x="788" y="2432"/>
                  </a:cubicBezTo>
                  <a:cubicBezTo>
                    <a:pt x="804" y="2479"/>
                    <a:pt x="841" y="2514"/>
                    <a:pt x="885" y="2536"/>
                  </a:cubicBezTo>
                  <a:cubicBezTo>
                    <a:pt x="1282" y="2085"/>
                    <a:pt x="1410" y="1431"/>
                    <a:pt x="1160" y="842"/>
                  </a:cubicBezTo>
                  <a:close/>
                </a:path>
              </a:pathLst>
            </a:custGeom>
            <a:solidFill>
              <a:srgbClr val="16A8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70" name="Freeform 2779"/>
            <p:cNvSpPr>
              <a:spLocks/>
            </p:cNvSpPr>
            <p:nvPr userDrawn="1"/>
          </p:nvSpPr>
          <p:spPr bwMode="auto">
            <a:xfrm>
              <a:off x="3982035" y="1085438"/>
              <a:ext cx="1222178" cy="1667860"/>
            </a:xfrm>
            <a:custGeom>
              <a:avLst/>
              <a:gdLst>
                <a:gd name="T0" fmla="*/ 1969 w 2052"/>
                <a:gd name="T1" fmla="*/ 2349 h 2808"/>
                <a:gd name="T2" fmla="*/ 2043 w 2052"/>
                <a:gd name="T3" fmla="*/ 2136 h 2808"/>
                <a:gd name="T4" fmla="*/ 1795 w 2052"/>
                <a:gd name="T5" fmla="*/ 1998 h 2808"/>
                <a:gd name="T6" fmla="*/ 1623 w 2052"/>
                <a:gd name="T7" fmla="*/ 1866 h 2808"/>
                <a:gd name="T8" fmla="*/ 1237 w 2052"/>
                <a:gd name="T9" fmla="*/ 1819 h 2808"/>
                <a:gd name="T10" fmla="*/ 1064 w 2052"/>
                <a:gd name="T11" fmla="*/ 1778 h 2808"/>
                <a:gd name="T12" fmla="*/ 964 w 2052"/>
                <a:gd name="T13" fmla="*/ 1659 h 2808"/>
                <a:gd name="T14" fmla="*/ 761 w 2052"/>
                <a:gd name="T15" fmla="*/ 1686 h 2808"/>
                <a:gd name="T16" fmla="*/ 959 w 2052"/>
                <a:gd name="T17" fmla="*/ 1506 h 2808"/>
                <a:gd name="T18" fmla="*/ 1054 w 2052"/>
                <a:gd name="T19" fmla="*/ 1481 h 2808"/>
                <a:gd name="T20" fmla="*/ 1095 w 2052"/>
                <a:gd name="T21" fmla="*/ 1370 h 2808"/>
                <a:gd name="T22" fmla="*/ 1276 w 2052"/>
                <a:gd name="T23" fmla="*/ 1069 h 2808"/>
                <a:gd name="T24" fmla="*/ 1381 w 2052"/>
                <a:gd name="T25" fmla="*/ 891 h 2808"/>
                <a:gd name="T26" fmla="*/ 1376 w 2052"/>
                <a:gd name="T27" fmla="*/ 733 h 2808"/>
                <a:gd name="T28" fmla="*/ 1143 w 2052"/>
                <a:gd name="T29" fmla="*/ 637 h 2808"/>
                <a:gd name="T30" fmla="*/ 1058 w 2052"/>
                <a:gd name="T31" fmla="*/ 482 h 2808"/>
                <a:gd name="T32" fmla="*/ 946 w 2052"/>
                <a:gd name="T33" fmla="*/ 700 h 2808"/>
                <a:gd name="T34" fmla="*/ 920 w 2052"/>
                <a:gd name="T35" fmla="*/ 894 h 2808"/>
                <a:gd name="T36" fmla="*/ 631 w 2052"/>
                <a:gd name="T37" fmla="*/ 679 h 2808"/>
                <a:gd name="T38" fmla="*/ 719 w 2052"/>
                <a:gd name="T39" fmla="*/ 494 h 2808"/>
                <a:gd name="T40" fmla="*/ 825 w 2052"/>
                <a:gd name="T41" fmla="*/ 307 h 2808"/>
                <a:gd name="T42" fmla="*/ 692 w 2052"/>
                <a:gd name="T43" fmla="*/ 211 h 2808"/>
                <a:gd name="T44" fmla="*/ 656 w 2052"/>
                <a:gd name="T45" fmla="*/ 63 h 2808"/>
                <a:gd name="T46" fmla="*/ 481 w 2052"/>
                <a:gd name="T47" fmla="*/ 39 h 2808"/>
                <a:gd name="T48" fmla="*/ 30 w 2052"/>
                <a:gd name="T49" fmla="*/ 1113 h 2808"/>
                <a:gd name="T50" fmla="*/ 101 w 2052"/>
                <a:gd name="T51" fmla="*/ 1283 h 2808"/>
                <a:gd name="T52" fmla="*/ 421 w 2052"/>
                <a:gd name="T53" fmla="*/ 1735 h 2808"/>
                <a:gd name="T54" fmla="*/ 482 w 2052"/>
                <a:gd name="T55" fmla="*/ 1716 h 2808"/>
                <a:gd name="T56" fmla="*/ 508 w 2052"/>
                <a:gd name="T57" fmla="*/ 1634 h 2808"/>
                <a:gd name="T58" fmla="*/ 769 w 2052"/>
                <a:gd name="T59" fmla="*/ 1808 h 2808"/>
                <a:gd name="T60" fmla="*/ 1051 w 2052"/>
                <a:gd name="T61" fmla="*/ 1954 h 2808"/>
                <a:gd name="T62" fmla="*/ 1021 w 2052"/>
                <a:gd name="T63" fmla="*/ 2105 h 2808"/>
                <a:gd name="T64" fmla="*/ 1025 w 2052"/>
                <a:gd name="T65" fmla="*/ 2490 h 2808"/>
                <a:gd name="T66" fmla="*/ 1292 w 2052"/>
                <a:gd name="T67" fmla="*/ 2769 h 2808"/>
                <a:gd name="T68" fmla="*/ 1743 w 2052"/>
                <a:gd name="T69" fmla="*/ 2710 h 2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52" h="2808">
                  <a:moveTo>
                    <a:pt x="1859" y="2500"/>
                  </a:moveTo>
                  <a:cubicBezTo>
                    <a:pt x="1904" y="2455"/>
                    <a:pt x="1964" y="2413"/>
                    <a:pt x="1969" y="2349"/>
                  </a:cubicBezTo>
                  <a:cubicBezTo>
                    <a:pt x="1970" y="2328"/>
                    <a:pt x="1965" y="2307"/>
                    <a:pt x="1968" y="2286"/>
                  </a:cubicBezTo>
                  <a:cubicBezTo>
                    <a:pt x="1975" y="2230"/>
                    <a:pt x="2032" y="2191"/>
                    <a:pt x="2043" y="2136"/>
                  </a:cubicBezTo>
                  <a:cubicBezTo>
                    <a:pt x="2052" y="2092"/>
                    <a:pt x="2026" y="2043"/>
                    <a:pt x="1984" y="2025"/>
                  </a:cubicBezTo>
                  <a:cubicBezTo>
                    <a:pt x="1924" y="2001"/>
                    <a:pt x="1846" y="2037"/>
                    <a:pt x="1795" y="1998"/>
                  </a:cubicBezTo>
                  <a:cubicBezTo>
                    <a:pt x="1776" y="1984"/>
                    <a:pt x="1765" y="1962"/>
                    <a:pt x="1751" y="1944"/>
                  </a:cubicBezTo>
                  <a:cubicBezTo>
                    <a:pt x="1721" y="1903"/>
                    <a:pt x="1674" y="1874"/>
                    <a:pt x="1623" y="1866"/>
                  </a:cubicBezTo>
                  <a:cubicBezTo>
                    <a:pt x="1539" y="1853"/>
                    <a:pt x="1448" y="1893"/>
                    <a:pt x="1370" y="1858"/>
                  </a:cubicBezTo>
                  <a:cubicBezTo>
                    <a:pt x="1326" y="1839"/>
                    <a:pt x="1280" y="1796"/>
                    <a:pt x="1237" y="1819"/>
                  </a:cubicBezTo>
                  <a:cubicBezTo>
                    <a:pt x="1197" y="1842"/>
                    <a:pt x="1182" y="1917"/>
                    <a:pt x="1137" y="1904"/>
                  </a:cubicBezTo>
                  <a:cubicBezTo>
                    <a:pt x="1087" y="1888"/>
                    <a:pt x="1116" y="1779"/>
                    <a:pt x="1064" y="1778"/>
                  </a:cubicBezTo>
                  <a:cubicBezTo>
                    <a:pt x="1049" y="1777"/>
                    <a:pt x="1035" y="1788"/>
                    <a:pt x="1020" y="1786"/>
                  </a:cubicBezTo>
                  <a:cubicBezTo>
                    <a:pt x="969" y="1780"/>
                    <a:pt x="1015" y="1664"/>
                    <a:pt x="964" y="1659"/>
                  </a:cubicBezTo>
                  <a:cubicBezTo>
                    <a:pt x="935" y="1656"/>
                    <a:pt x="926" y="1695"/>
                    <a:pt x="908" y="1718"/>
                  </a:cubicBezTo>
                  <a:cubicBezTo>
                    <a:pt x="873" y="1765"/>
                    <a:pt x="791" y="1737"/>
                    <a:pt x="761" y="1686"/>
                  </a:cubicBezTo>
                  <a:cubicBezTo>
                    <a:pt x="728" y="1630"/>
                    <a:pt x="736" y="1551"/>
                    <a:pt x="783" y="1506"/>
                  </a:cubicBezTo>
                  <a:cubicBezTo>
                    <a:pt x="830" y="1461"/>
                    <a:pt x="914" y="1459"/>
                    <a:pt x="959" y="1506"/>
                  </a:cubicBezTo>
                  <a:cubicBezTo>
                    <a:pt x="986" y="1534"/>
                    <a:pt x="1016" y="1579"/>
                    <a:pt x="1049" y="1559"/>
                  </a:cubicBezTo>
                  <a:cubicBezTo>
                    <a:pt x="1074" y="1545"/>
                    <a:pt x="1067" y="1507"/>
                    <a:pt x="1054" y="1481"/>
                  </a:cubicBezTo>
                  <a:cubicBezTo>
                    <a:pt x="1042" y="1455"/>
                    <a:pt x="1028" y="1422"/>
                    <a:pt x="1046" y="1400"/>
                  </a:cubicBezTo>
                  <a:cubicBezTo>
                    <a:pt x="1059" y="1385"/>
                    <a:pt x="1081" y="1383"/>
                    <a:pt x="1095" y="1370"/>
                  </a:cubicBezTo>
                  <a:cubicBezTo>
                    <a:pt x="1132" y="1336"/>
                    <a:pt x="1089" y="1274"/>
                    <a:pt x="1100" y="1226"/>
                  </a:cubicBezTo>
                  <a:cubicBezTo>
                    <a:pt x="1119" y="1146"/>
                    <a:pt x="1260" y="1149"/>
                    <a:pt x="1276" y="1069"/>
                  </a:cubicBezTo>
                  <a:cubicBezTo>
                    <a:pt x="1285" y="1025"/>
                    <a:pt x="1247" y="979"/>
                    <a:pt x="1264" y="938"/>
                  </a:cubicBezTo>
                  <a:cubicBezTo>
                    <a:pt x="1281" y="897"/>
                    <a:pt x="1336" y="893"/>
                    <a:pt x="1381" y="891"/>
                  </a:cubicBezTo>
                  <a:cubicBezTo>
                    <a:pt x="1426" y="889"/>
                    <a:pt x="1482" y="869"/>
                    <a:pt x="1482" y="824"/>
                  </a:cubicBezTo>
                  <a:cubicBezTo>
                    <a:pt x="1481" y="776"/>
                    <a:pt x="1416" y="762"/>
                    <a:pt x="1376" y="733"/>
                  </a:cubicBezTo>
                  <a:cubicBezTo>
                    <a:pt x="1331" y="701"/>
                    <a:pt x="1305" y="634"/>
                    <a:pt x="1250" y="630"/>
                  </a:cubicBezTo>
                  <a:cubicBezTo>
                    <a:pt x="1214" y="627"/>
                    <a:pt x="1175" y="653"/>
                    <a:pt x="1143" y="637"/>
                  </a:cubicBezTo>
                  <a:cubicBezTo>
                    <a:pt x="1115" y="622"/>
                    <a:pt x="1111" y="585"/>
                    <a:pt x="1107" y="554"/>
                  </a:cubicBezTo>
                  <a:cubicBezTo>
                    <a:pt x="1103" y="523"/>
                    <a:pt x="1089" y="485"/>
                    <a:pt x="1058" y="482"/>
                  </a:cubicBezTo>
                  <a:cubicBezTo>
                    <a:pt x="1030" y="479"/>
                    <a:pt x="1010" y="506"/>
                    <a:pt x="995" y="529"/>
                  </a:cubicBezTo>
                  <a:cubicBezTo>
                    <a:pt x="962" y="581"/>
                    <a:pt x="928" y="642"/>
                    <a:pt x="946" y="700"/>
                  </a:cubicBezTo>
                  <a:cubicBezTo>
                    <a:pt x="953" y="727"/>
                    <a:pt x="971" y="750"/>
                    <a:pt x="982" y="776"/>
                  </a:cubicBezTo>
                  <a:cubicBezTo>
                    <a:pt x="1001" y="826"/>
                    <a:pt x="973" y="900"/>
                    <a:pt x="920" y="894"/>
                  </a:cubicBezTo>
                  <a:cubicBezTo>
                    <a:pt x="844" y="886"/>
                    <a:pt x="860" y="752"/>
                    <a:pt x="793" y="716"/>
                  </a:cubicBezTo>
                  <a:cubicBezTo>
                    <a:pt x="743" y="688"/>
                    <a:pt x="664" y="726"/>
                    <a:pt x="631" y="679"/>
                  </a:cubicBezTo>
                  <a:cubicBezTo>
                    <a:pt x="611" y="649"/>
                    <a:pt x="629" y="608"/>
                    <a:pt x="654" y="580"/>
                  </a:cubicBezTo>
                  <a:cubicBezTo>
                    <a:pt x="679" y="553"/>
                    <a:pt x="710" y="529"/>
                    <a:pt x="719" y="494"/>
                  </a:cubicBezTo>
                  <a:cubicBezTo>
                    <a:pt x="725" y="466"/>
                    <a:pt x="716" y="435"/>
                    <a:pt x="726" y="408"/>
                  </a:cubicBezTo>
                  <a:cubicBezTo>
                    <a:pt x="743" y="363"/>
                    <a:pt x="802" y="349"/>
                    <a:pt x="825" y="307"/>
                  </a:cubicBezTo>
                  <a:cubicBezTo>
                    <a:pt x="852" y="258"/>
                    <a:pt x="799" y="187"/>
                    <a:pt x="744" y="200"/>
                  </a:cubicBezTo>
                  <a:cubicBezTo>
                    <a:pt x="726" y="204"/>
                    <a:pt x="710" y="214"/>
                    <a:pt x="692" y="211"/>
                  </a:cubicBezTo>
                  <a:cubicBezTo>
                    <a:pt x="665" y="207"/>
                    <a:pt x="653" y="174"/>
                    <a:pt x="654" y="146"/>
                  </a:cubicBezTo>
                  <a:cubicBezTo>
                    <a:pt x="655" y="118"/>
                    <a:pt x="663" y="90"/>
                    <a:pt x="656" y="63"/>
                  </a:cubicBezTo>
                  <a:cubicBezTo>
                    <a:pt x="643" y="20"/>
                    <a:pt x="588" y="0"/>
                    <a:pt x="544" y="10"/>
                  </a:cubicBezTo>
                  <a:cubicBezTo>
                    <a:pt x="521" y="15"/>
                    <a:pt x="500" y="26"/>
                    <a:pt x="481" y="39"/>
                  </a:cubicBezTo>
                  <a:cubicBezTo>
                    <a:pt x="195" y="319"/>
                    <a:pt x="24" y="698"/>
                    <a:pt x="0" y="1096"/>
                  </a:cubicBezTo>
                  <a:cubicBezTo>
                    <a:pt x="9" y="1103"/>
                    <a:pt x="18" y="1109"/>
                    <a:pt x="30" y="1113"/>
                  </a:cubicBezTo>
                  <a:cubicBezTo>
                    <a:pt x="45" y="1118"/>
                    <a:pt x="62" y="1118"/>
                    <a:pt x="76" y="1125"/>
                  </a:cubicBezTo>
                  <a:cubicBezTo>
                    <a:pt x="127" y="1151"/>
                    <a:pt x="105" y="1226"/>
                    <a:pt x="101" y="1283"/>
                  </a:cubicBezTo>
                  <a:cubicBezTo>
                    <a:pt x="93" y="1389"/>
                    <a:pt x="172" y="1478"/>
                    <a:pt x="245" y="1554"/>
                  </a:cubicBezTo>
                  <a:cubicBezTo>
                    <a:pt x="304" y="1614"/>
                    <a:pt x="362" y="1675"/>
                    <a:pt x="421" y="1735"/>
                  </a:cubicBezTo>
                  <a:cubicBezTo>
                    <a:pt x="440" y="1755"/>
                    <a:pt x="481" y="1771"/>
                    <a:pt x="489" y="1744"/>
                  </a:cubicBezTo>
                  <a:cubicBezTo>
                    <a:pt x="491" y="1735"/>
                    <a:pt x="487" y="1725"/>
                    <a:pt x="482" y="1716"/>
                  </a:cubicBezTo>
                  <a:cubicBezTo>
                    <a:pt x="464" y="1680"/>
                    <a:pt x="446" y="1644"/>
                    <a:pt x="428" y="1608"/>
                  </a:cubicBezTo>
                  <a:cubicBezTo>
                    <a:pt x="454" y="1591"/>
                    <a:pt x="490" y="1608"/>
                    <a:pt x="508" y="1634"/>
                  </a:cubicBezTo>
                  <a:cubicBezTo>
                    <a:pt x="525" y="1660"/>
                    <a:pt x="530" y="1691"/>
                    <a:pt x="543" y="1719"/>
                  </a:cubicBezTo>
                  <a:cubicBezTo>
                    <a:pt x="580" y="1801"/>
                    <a:pt x="686" y="1843"/>
                    <a:pt x="769" y="1808"/>
                  </a:cubicBezTo>
                  <a:cubicBezTo>
                    <a:pt x="803" y="1862"/>
                    <a:pt x="888" y="1830"/>
                    <a:pt x="949" y="1849"/>
                  </a:cubicBezTo>
                  <a:cubicBezTo>
                    <a:pt x="996" y="1864"/>
                    <a:pt x="1026" y="1911"/>
                    <a:pt x="1051" y="1954"/>
                  </a:cubicBezTo>
                  <a:cubicBezTo>
                    <a:pt x="1059" y="1968"/>
                    <a:pt x="1068" y="1982"/>
                    <a:pt x="1070" y="1999"/>
                  </a:cubicBezTo>
                  <a:cubicBezTo>
                    <a:pt x="1076" y="2038"/>
                    <a:pt x="1045" y="2073"/>
                    <a:pt x="1021" y="2105"/>
                  </a:cubicBezTo>
                  <a:cubicBezTo>
                    <a:pt x="976" y="2161"/>
                    <a:pt x="945" y="2229"/>
                    <a:pt x="942" y="2301"/>
                  </a:cubicBezTo>
                  <a:cubicBezTo>
                    <a:pt x="939" y="2372"/>
                    <a:pt x="968" y="2447"/>
                    <a:pt x="1025" y="2490"/>
                  </a:cubicBezTo>
                  <a:cubicBezTo>
                    <a:pt x="1092" y="2539"/>
                    <a:pt x="1187" y="2541"/>
                    <a:pt x="1244" y="2601"/>
                  </a:cubicBezTo>
                  <a:cubicBezTo>
                    <a:pt x="1286" y="2646"/>
                    <a:pt x="1294" y="2706"/>
                    <a:pt x="1292" y="2769"/>
                  </a:cubicBezTo>
                  <a:cubicBezTo>
                    <a:pt x="1435" y="2798"/>
                    <a:pt x="1583" y="2808"/>
                    <a:pt x="1732" y="2796"/>
                  </a:cubicBezTo>
                  <a:cubicBezTo>
                    <a:pt x="1739" y="2768"/>
                    <a:pt x="1743" y="2739"/>
                    <a:pt x="1743" y="2710"/>
                  </a:cubicBezTo>
                  <a:cubicBezTo>
                    <a:pt x="1765" y="2629"/>
                    <a:pt x="1803" y="2556"/>
                    <a:pt x="1859" y="2500"/>
                  </a:cubicBezTo>
                  <a:close/>
                </a:path>
              </a:pathLst>
            </a:custGeom>
            <a:solidFill>
              <a:srgbClr val="16A8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71" name="Freeform 2780"/>
            <p:cNvSpPr>
              <a:spLocks/>
            </p:cNvSpPr>
            <p:nvPr userDrawn="1"/>
          </p:nvSpPr>
          <p:spPr bwMode="auto">
            <a:xfrm>
              <a:off x="5605480" y="2099325"/>
              <a:ext cx="64325" cy="75047"/>
            </a:xfrm>
            <a:custGeom>
              <a:avLst/>
              <a:gdLst>
                <a:gd name="T0" fmla="*/ 88 w 107"/>
                <a:gd name="T1" fmla="*/ 10 h 127"/>
                <a:gd name="T2" fmla="*/ 39 w 107"/>
                <a:gd name="T3" fmla="*/ 16 h 127"/>
                <a:gd name="T4" fmla="*/ 14 w 107"/>
                <a:gd name="T5" fmla="*/ 46 h 127"/>
                <a:gd name="T6" fmla="*/ 2 w 107"/>
                <a:gd name="T7" fmla="*/ 90 h 127"/>
                <a:gd name="T8" fmla="*/ 20 w 107"/>
                <a:gd name="T9" fmla="*/ 123 h 127"/>
                <a:gd name="T10" fmla="*/ 45 w 107"/>
                <a:gd name="T11" fmla="*/ 123 h 127"/>
                <a:gd name="T12" fmla="*/ 104 w 107"/>
                <a:gd name="T13" fmla="*/ 52 h 127"/>
                <a:gd name="T14" fmla="*/ 88 w 107"/>
                <a:gd name="T15" fmla="*/ 10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127">
                  <a:moveTo>
                    <a:pt x="88" y="10"/>
                  </a:moveTo>
                  <a:cubicBezTo>
                    <a:pt x="72" y="0"/>
                    <a:pt x="53" y="5"/>
                    <a:pt x="39" y="16"/>
                  </a:cubicBezTo>
                  <a:cubicBezTo>
                    <a:pt x="30" y="22"/>
                    <a:pt x="20" y="34"/>
                    <a:pt x="14" y="46"/>
                  </a:cubicBezTo>
                  <a:cubicBezTo>
                    <a:pt x="5" y="59"/>
                    <a:pt x="0" y="74"/>
                    <a:pt x="2" y="90"/>
                  </a:cubicBezTo>
                  <a:cubicBezTo>
                    <a:pt x="3" y="103"/>
                    <a:pt x="7" y="118"/>
                    <a:pt x="20" y="123"/>
                  </a:cubicBezTo>
                  <a:cubicBezTo>
                    <a:pt x="28" y="127"/>
                    <a:pt x="37" y="125"/>
                    <a:pt x="45" y="123"/>
                  </a:cubicBezTo>
                  <a:cubicBezTo>
                    <a:pt x="74" y="113"/>
                    <a:pt x="100" y="82"/>
                    <a:pt x="104" y="52"/>
                  </a:cubicBezTo>
                  <a:cubicBezTo>
                    <a:pt x="107" y="36"/>
                    <a:pt x="102" y="19"/>
                    <a:pt x="88" y="10"/>
                  </a:cubicBezTo>
                  <a:close/>
                </a:path>
              </a:pathLst>
            </a:custGeom>
            <a:solidFill>
              <a:srgbClr val="7E4F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72" name="Freeform 2781"/>
            <p:cNvSpPr>
              <a:spLocks/>
            </p:cNvSpPr>
            <p:nvPr userDrawn="1"/>
          </p:nvSpPr>
          <p:spPr bwMode="auto">
            <a:xfrm>
              <a:off x="5683589" y="2027343"/>
              <a:ext cx="78110" cy="108741"/>
            </a:xfrm>
            <a:custGeom>
              <a:avLst/>
              <a:gdLst>
                <a:gd name="T0" fmla="*/ 105 w 130"/>
                <a:gd name="T1" fmla="*/ 15 h 182"/>
                <a:gd name="T2" fmla="*/ 87 w 130"/>
                <a:gd name="T3" fmla="*/ 9 h 182"/>
                <a:gd name="T4" fmla="*/ 48 w 130"/>
                <a:gd name="T5" fmla="*/ 10 h 182"/>
                <a:gd name="T6" fmla="*/ 9 w 130"/>
                <a:gd name="T7" fmla="*/ 94 h 182"/>
                <a:gd name="T8" fmla="*/ 50 w 130"/>
                <a:gd name="T9" fmla="*/ 179 h 182"/>
                <a:gd name="T10" fmla="*/ 117 w 130"/>
                <a:gd name="T11" fmla="*/ 112 h 182"/>
                <a:gd name="T12" fmla="*/ 105 w 130"/>
                <a:gd name="T13" fmla="*/ 15 h 182"/>
              </a:gdLst>
              <a:ahLst/>
              <a:cxnLst>
                <a:cxn ang="0">
                  <a:pos x="T0" y="T1"/>
                </a:cxn>
                <a:cxn ang="0">
                  <a:pos x="T2" y="T3"/>
                </a:cxn>
                <a:cxn ang="0">
                  <a:pos x="T4" y="T5"/>
                </a:cxn>
                <a:cxn ang="0">
                  <a:pos x="T6" y="T7"/>
                </a:cxn>
                <a:cxn ang="0">
                  <a:pos x="T8" y="T9"/>
                </a:cxn>
                <a:cxn ang="0">
                  <a:pos x="T10" y="T11"/>
                </a:cxn>
                <a:cxn ang="0">
                  <a:pos x="T12" y="T13"/>
                </a:cxn>
              </a:cxnLst>
              <a:rect l="0" t="0" r="r" b="b"/>
              <a:pathLst>
                <a:path w="130" h="182">
                  <a:moveTo>
                    <a:pt x="105" y="15"/>
                  </a:moveTo>
                  <a:cubicBezTo>
                    <a:pt x="100" y="11"/>
                    <a:pt x="94" y="9"/>
                    <a:pt x="87" y="9"/>
                  </a:cubicBezTo>
                  <a:cubicBezTo>
                    <a:pt x="75" y="1"/>
                    <a:pt x="58" y="0"/>
                    <a:pt x="48" y="10"/>
                  </a:cubicBezTo>
                  <a:cubicBezTo>
                    <a:pt x="25" y="30"/>
                    <a:pt x="16" y="65"/>
                    <a:pt x="9" y="94"/>
                  </a:cubicBezTo>
                  <a:cubicBezTo>
                    <a:pt x="0" y="128"/>
                    <a:pt x="6" y="175"/>
                    <a:pt x="50" y="179"/>
                  </a:cubicBezTo>
                  <a:cubicBezTo>
                    <a:pt x="91" y="182"/>
                    <a:pt x="109" y="146"/>
                    <a:pt x="117" y="112"/>
                  </a:cubicBezTo>
                  <a:cubicBezTo>
                    <a:pt x="123" y="83"/>
                    <a:pt x="130" y="36"/>
                    <a:pt x="105" y="15"/>
                  </a:cubicBezTo>
                  <a:close/>
                </a:path>
              </a:pathLst>
            </a:custGeom>
            <a:solidFill>
              <a:srgbClr val="7E4F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73" name="Freeform 2782"/>
            <p:cNvSpPr>
              <a:spLocks/>
            </p:cNvSpPr>
            <p:nvPr userDrawn="1"/>
          </p:nvSpPr>
          <p:spPr bwMode="auto">
            <a:xfrm>
              <a:off x="5646832" y="2168246"/>
              <a:ext cx="79641" cy="73514"/>
            </a:xfrm>
            <a:custGeom>
              <a:avLst/>
              <a:gdLst>
                <a:gd name="T0" fmla="*/ 123 w 133"/>
                <a:gd name="T1" fmla="*/ 22 h 122"/>
                <a:gd name="T2" fmla="*/ 78 w 133"/>
                <a:gd name="T3" fmla="*/ 2 h 122"/>
                <a:gd name="T4" fmla="*/ 47 w 133"/>
                <a:gd name="T5" fmla="*/ 18 h 122"/>
                <a:gd name="T6" fmla="*/ 29 w 133"/>
                <a:gd name="T7" fmla="*/ 25 h 122"/>
                <a:gd name="T8" fmla="*/ 3 w 133"/>
                <a:gd name="T9" fmla="*/ 79 h 122"/>
                <a:gd name="T10" fmla="*/ 44 w 133"/>
                <a:gd name="T11" fmla="*/ 118 h 122"/>
                <a:gd name="T12" fmla="*/ 94 w 133"/>
                <a:gd name="T13" fmla="*/ 106 h 122"/>
                <a:gd name="T14" fmla="*/ 114 w 133"/>
                <a:gd name="T15" fmla="*/ 86 h 122"/>
                <a:gd name="T16" fmla="*/ 122 w 133"/>
                <a:gd name="T17" fmla="*/ 70 h 122"/>
                <a:gd name="T18" fmla="*/ 125 w 133"/>
                <a:gd name="T19" fmla="*/ 63 h 122"/>
                <a:gd name="T20" fmla="*/ 126 w 133"/>
                <a:gd name="T21" fmla="*/ 60 h 122"/>
                <a:gd name="T22" fmla="*/ 128 w 133"/>
                <a:gd name="T23" fmla="*/ 55 h 122"/>
                <a:gd name="T24" fmla="*/ 123 w 133"/>
                <a:gd name="T25" fmla="*/ 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22">
                  <a:moveTo>
                    <a:pt x="123" y="22"/>
                  </a:moveTo>
                  <a:cubicBezTo>
                    <a:pt x="111" y="8"/>
                    <a:pt x="96" y="0"/>
                    <a:pt x="78" y="2"/>
                  </a:cubicBezTo>
                  <a:cubicBezTo>
                    <a:pt x="66" y="3"/>
                    <a:pt x="55" y="9"/>
                    <a:pt x="47" y="18"/>
                  </a:cubicBezTo>
                  <a:cubicBezTo>
                    <a:pt x="41" y="18"/>
                    <a:pt x="35" y="20"/>
                    <a:pt x="29" y="25"/>
                  </a:cubicBezTo>
                  <a:cubicBezTo>
                    <a:pt x="13" y="38"/>
                    <a:pt x="0" y="57"/>
                    <a:pt x="3" y="79"/>
                  </a:cubicBezTo>
                  <a:cubicBezTo>
                    <a:pt x="7" y="100"/>
                    <a:pt x="24" y="114"/>
                    <a:pt x="44" y="118"/>
                  </a:cubicBezTo>
                  <a:cubicBezTo>
                    <a:pt x="62" y="122"/>
                    <a:pt x="80" y="116"/>
                    <a:pt x="94" y="106"/>
                  </a:cubicBezTo>
                  <a:cubicBezTo>
                    <a:pt x="102" y="100"/>
                    <a:pt x="109" y="93"/>
                    <a:pt x="114" y="86"/>
                  </a:cubicBezTo>
                  <a:cubicBezTo>
                    <a:pt x="117" y="81"/>
                    <a:pt x="120" y="76"/>
                    <a:pt x="122" y="70"/>
                  </a:cubicBezTo>
                  <a:cubicBezTo>
                    <a:pt x="123" y="68"/>
                    <a:pt x="124" y="65"/>
                    <a:pt x="125" y="63"/>
                  </a:cubicBezTo>
                  <a:cubicBezTo>
                    <a:pt x="125" y="62"/>
                    <a:pt x="125" y="61"/>
                    <a:pt x="126" y="60"/>
                  </a:cubicBezTo>
                  <a:cubicBezTo>
                    <a:pt x="127" y="51"/>
                    <a:pt x="128" y="49"/>
                    <a:pt x="128" y="55"/>
                  </a:cubicBezTo>
                  <a:cubicBezTo>
                    <a:pt x="133" y="45"/>
                    <a:pt x="130" y="30"/>
                    <a:pt x="123" y="22"/>
                  </a:cubicBezTo>
                  <a:close/>
                </a:path>
              </a:pathLst>
            </a:custGeom>
            <a:solidFill>
              <a:srgbClr val="7E4F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74" name="Freeform 2783"/>
            <p:cNvSpPr>
              <a:spLocks/>
            </p:cNvSpPr>
            <p:nvPr userDrawn="1"/>
          </p:nvSpPr>
          <p:spPr bwMode="auto">
            <a:xfrm>
              <a:off x="4870335" y="2584828"/>
              <a:ext cx="94956" cy="82704"/>
            </a:xfrm>
            <a:custGeom>
              <a:avLst/>
              <a:gdLst>
                <a:gd name="T0" fmla="*/ 111 w 161"/>
                <a:gd name="T1" fmla="*/ 3 h 138"/>
                <a:gd name="T2" fmla="*/ 90 w 161"/>
                <a:gd name="T3" fmla="*/ 4 h 138"/>
                <a:gd name="T4" fmla="*/ 39 w 161"/>
                <a:gd name="T5" fmla="*/ 37 h 138"/>
                <a:gd name="T6" fmla="*/ 4 w 161"/>
                <a:gd name="T7" fmla="*/ 98 h 138"/>
                <a:gd name="T8" fmla="*/ 84 w 161"/>
                <a:gd name="T9" fmla="*/ 128 h 138"/>
                <a:gd name="T10" fmla="*/ 143 w 161"/>
                <a:gd name="T11" fmla="*/ 88 h 138"/>
                <a:gd name="T12" fmla="*/ 159 w 161"/>
                <a:gd name="T13" fmla="*/ 44 h 138"/>
                <a:gd name="T14" fmla="*/ 111 w 161"/>
                <a:gd name="T15" fmla="*/ 3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138">
                  <a:moveTo>
                    <a:pt x="111" y="3"/>
                  </a:moveTo>
                  <a:cubicBezTo>
                    <a:pt x="104" y="1"/>
                    <a:pt x="97" y="2"/>
                    <a:pt x="90" y="4"/>
                  </a:cubicBezTo>
                  <a:cubicBezTo>
                    <a:pt x="71" y="12"/>
                    <a:pt x="54" y="25"/>
                    <a:pt x="39" y="37"/>
                  </a:cubicBezTo>
                  <a:cubicBezTo>
                    <a:pt x="21" y="52"/>
                    <a:pt x="0" y="72"/>
                    <a:pt x="4" y="98"/>
                  </a:cubicBezTo>
                  <a:cubicBezTo>
                    <a:pt x="11" y="138"/>
                    <a:pt x="54" y="137"/>
                    <a:pt x="84" y="128"/>
                  </a:cubicBezTo>
                  <a:cubicBezTo>
                    <a:pt x="106" y="121"/>
                    <a:pt x="129" y="106"/>
                    <a:pt x="143" y="88"/>
                  </a:cubicBezTo>
                  <a:cubicBezTo>
                    <a:pt x="153" y="76"/>
                    <a:pt x="161" y="60"/>
                    <a:pt x="159" y="44"/>
                  </a:cubicBezTo>
                  <a:cubicBezTo>
                    <a:pt x="157" y="21"/>
                    <a:pt x="135" y="0"/>
                    <a:pt x="111" y="3"/>
                  </a:cubicBezTo>
                  <a:close/>
                </a:path>
              </a:pathLst>
            </a:custGeom>
            <a:solidFill>
              <a:srgbClr val="7E4F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75" name="Freeform 2784"/>
            <p:cNvSpPr>
              <a:spLocks/>
            </p:cNvSpPr>
            <p:nvPr userDrawn="1"/>
          </p:nvSpPr>
          <p:spPr bwMode="auto">
            <a:xfrm>
              <a:off x="4968354" y="2495998"/>
              <a:ext cx="93425" cy="85767"/>
            </a:xfrm>
            <a:custGeom>
              <a:avLst/>
              <a:gdLst>
                <a:gd name="T0" fmla="*/ 128 w 158"/>
                <a:gd name="T1" fmla="*/ 24 h 144"/>
                <a:gd name="T2" fmla="*/ 128 w 158"/>
                <a:gd name="T3" fmla="*/ 24 h 144"/>
                <a:gd name="T4" fmla="*/ 124 w 158"/>
                <a:gd name="T5" fmla="*/ 18 h 144"/>
                <a:gd name="T6" fmla="*/ 71 w 158"/>
                <a:gd name="T7" fmla="*/ 12 h 144"/>
                <a:gd name="T8" fmla="*/ 4 w 158"/>
                <a:gd name="T9" fmla="*/ 105 h 144"/>
                <a:gd name="T10" fmla="*/ 40 w 158"/>
                <a:gd name="T11" fmla="*/ 140 h 144"/>
                <a:gd name="T12" fmla="*/ 151 w 158"/>
                <a:gd name="T13" fmla="*/ 78 h 144"/>
                <a:gd name="T14" fmla="*/ 128 w 158"/>
                <a:gd name="T15" fmla="*/ 24 h 1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 h="144">
                  <a:moveTo>
                    <a:pt x="128" y="24"/>
                  </a:moveTo>
                  <a:lnTo>
                    <a:pt x="128" y="24"/>
                  </a:lnTo>
                  <a:cubicBezTo>
                    <a:pt x="127" y="22"/>
                    <a:pt x="125" y="20"/>
                    <a:pt x="124" y="18"/>
                  </a:cubicBezTo>
                  <a:cubicBezTo>
                    <a:pt x="110" y="0"/>
                    <a:pt x="88" y="1"/>
                    <a:pt x="71" y="12"/>
                  </a:cubicBezTo>
                  <a:cubicBezTo>
                    <a:pt x="38" y="33"/>
                    <a:pt x="0" y="61"/>
                    <a:pt x="4" y="105"/>
                  </a:cubicBezTo>
                  <a:cubicBezTo>
                    <a:pt x="6" y="122"/>
                    <a:pt x="22" y="139"/>
                    <a:pt x="40" y="140"/>
                  </a:cubicBezTo>
                  <a:cubicBezTo>
                    <a:pt x="87" y="144"/>
                    <a:pt x="134" y="126"/>
                    <a:pt x="151" y="78"/>
                  </a:cubicBezTo>
                  <a:cubicBezTo>
                    <a:pt x="158" y="55"/>
                    <a:pt x="148" y="36"/>
                    <a:pt x="128" y="24"/>
                  </a:cubicBezTo>
                  <a:close/>
                </a:path>
              </a:pathLst>
            </a:custGeom>
            <a:solidFill>
              <a:srgbClr val="7E4F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76" name="Freeform 2785"/>
            <p:cNvSpPr>
              <a:spLocks/>
            </p:cNvSpPr>
            <p:nvPr userDrawn="1"/>
          </p:nvSpPr>
          <p:spPr bwMode="auto">
            <a:xfrm>
              <a:off x="4907092" y="251897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7E4F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77" name="Freeform 2786"/>
            <p:cNvSpPr>
              <a:spLocks/>
            </p:cNvSpPr>
            <p:nvPr userDrawn="1"/>
          </p:nvSpPr>
          <p:spPr bwMode="auto">
            <a:xfrm>
              <a:off x="4887182" y="2500592"/>
              <a:ext cx="62794" cy="56668"/>
            </a:xfrm>
            <a:custGeom>
              <a:avLst/>
              <a:gdLst>
                <a:gd name="T0" fmla="*/ 85 w 103"/>
                <a:gd name="T1" fmla="*/ 9 h 94"/>
                <a:gd name="T2" fmla="*/ 53 w 103"/>
                <a:gd name="T3" fmla="*/ 5 h 94"/>
                <a:gd name="T4" fmla="*/ 43 w 103"/>
                <a:gd name="T5" fmla="*/ 11 h 94"/>
                <a:gd name="T6" fmla="*/ 21 w 103"/>
                <a:gd name="T7" fmla="*/ 18 h 94"/>
                <a:gd name="T8" fmla="*/ 4 w 103"/>
                <a:gd name="T9" fmla="*/ 62 h 94"/>
                <a:gd name="T10" fmla="*/ 33 w 103"/>
                <a:gd name="T11" fmla="*/ 91 h 94"/>
                <a:gd name="T12" fmla="*/ 82 w 103"/>
                <a:gd name="T13" fmla="*/ 75 h 94"/>
                <a:gd name="T14" fmla="*/ 99 w 103"/>
                <a:gd name="T15" fmla="*/ 49 h 94"/>
                <a:gd name="T16" fmla="*/ 85 w 103"/>
                <a:gd name="T17" fmla="*/ 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94">
                  <a:moveTo>
                    <a:pt x="85" y="9"/>
                  </a:moveTo>
                  <a:cubicBezTo>
                    <a:pt x="75" y="2"/>
                    <a:pt x="64" y="0"/>
                    <a:pt x="53" y="5"/>
                  </a:cubicBezTo>
                  <a:cubicBezTo>
                    <a:pt x="49" y="6"/>
                    <a:pt x="46" y="8"/>
                    <a:pt x="43" y="11"/>
                  </a:cubicBezTo>
                  <a:cubicBezTo>
                    <a:pt x="36" y="10"/>
                    <a:pt x="28" y="13"/>
                    <a:pt x="21" y="18"/>
                  </a:cubicBezTo>
                  <a:cubicBezTo>
                    <a:pt x="8" y="28"/>
                    <a:pt x="0" y="46"/>
                    <a:pt x="4" y="62"/>
                  </a:cubicBezTo>
                  <a:cubicBezTo>
                    <a:pt x="7" y="77"/>
                    <a:pt x="17" y="89"/>
                    <a:pt x="33" y="91"/>
                  </a:cubicBezTo>
                  <a:cubicBezTo>
                    <a:pt x="50" y="94"/>
                    <a:pt x="70" y="88"/>
                    <a:pt x="82" y="75"/>
                  </a:cubicBezTo>
                  <a:cubicBezTo>
                    <a:pt x="90" y="68"/>
                    <a:pt x="96" y="60"/>
                    <a:pt x="99" y="49"/>
                  </a:cubicBezTo>
                  <a:cubicBezTo>
                    <a:pt x="103" y="35"/>
                    <a:pt x="99" y="17"/>
                    <a:pt x="85" y="9"/>
                  </a:cubicBezTo>
                  <a:close/>
                </a:path>
              </a:pathLst>
            </a:custGeom>
            <a:solidFill>
              <a:srgbClr val="7E4F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78" name="Freeform 2787"/>
            <p:cNvSpPr>
              <a:spLocks/>
            </p:cNvSpPr>
            <p:nvPr userDrawn="1"/>
          </p:nvSpPr>
          <p:spPr bwMode="auto">
            <a:xfrm>
              <a:off x="4914750" y="2664468"/>
              <a:ext cx="58199" cy="55136"/>
            </a:xfrm>
            <a:custGeom>
              <a:avLst/>
              <a:gdLst>
                <a:gd name="T0" fmla="*/ 76 w 98"/>
                <a:gd name="T1" fmla="*/ 6 h 93"/>
                <a:gd name="T2" fmla="*/ 36 w 98"/>
                <a:gd name="T3" fmla="*/ 6 h 93"/>
                <a:gd name="T4" fmla="*/ 11 w 98"/>
                <a:gd name="T5" fmla="*/ 28 h 93"/>
                <a:gd name="T6" fmla="*/ 12 w 98"/>
                <a:gd name="T7" fmla="*/ 76 h 93"/>
                <a:gd name="T8" fmla="*/ 28 w 98"/>
                <a:gd name="T9" fmla="*/ 89 h 93"/>
                <a:gd name="T10" fmla="*/ 58 w 98"/>
                <a:gd name="T11" fmla="*/ 88 h 93"/>
                <a:gd name="T12" fmla="*/ 72 w 98"/>
                <a:gd name="T13" fmla="*/ 80 h 93"/>
                <a:gd name="T14" fmla="*/ 82 w 98"/>
                <a:gd name="T15" fmla="*/ 67 h 93"/>
                <a:gd name="T16" fmla="*/ 83 w 98"/>
                <a:gd name="T17" fmla="*/ 66 h 93"/>
                <a:gd name="T18" fmla="*/ 91 w 98"/>
                <a:gd name="T19" fmla="*/ 59 h 93"/>
                <a:gd name="T20" fmla="*/ 98 w 98"/>
                <a:gd name="T21" fmla="*/ 38 h 93"/>
                <a:gd name="T22" fmla="*/ 76 w 98"/>
                <a:gd name="T23" fmla="*/ 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93">
                  <a:moveTo>
                    <a:pt x="76" y="6"/>
                  </a:moveTo>
                  <a:cubicBezTo>
                    <a:pt x="64" y="0"/>
                    <a:pt x="49" y="1"/>
                    <a:pt x="36" y="6"/>
                  </a:cubicBezTo>
                  <a:cubicBezTo>
                    <a:pt x="26" y="10"/>
                    <a:pt x="18" y="19"/>
                    <a:pt x="11" y="28"/>
                  </a:cubicBezTo>
                  <a:cubicBezTo>
                    <a:pt x="1" y="42"/>
                    <a:pt x="0" y="63"/>
                    <a:pt x="12" y="76"/>
                  </a:cubicBezTo>
                  <a:cubicBezTo>
                    <a:pt x="16" y="82"/>
                    <a:pt x="22" y="86"/>
                    <a:pt x="28" y="89"/>
                  </a:cubicBezTo>
                  <a:cubicBezTo>
                    <a:pt x="36" y="92"/>
                    <a:pt x="50" y="93"/>
                    <a:pt x="58" y="88"/>
                  </a:cubicBezTo>
                  <a:cubicBezTo>
                    <a:pt x="63" y="86"/>
                    <a:pt x="68" y="84"/>
                    <a:pt x="72" y="80"/>
                  </a:cubicBezTo>
                  <a:cubicBezTo>
                    <a:pt x="76" y="76"/>
                    <a:pt x="79" y="72"/>
                    <a:pt x="82" y="67"/>
                  </a:cubicBezTo>
                  <a:cubicBezTo>
                    <a:pt x="82" y="67"/>
                    <a:pt x="83" y="67"/>
                    <a:pt x="83" y="66"/>
                  </a:cubicBezTo>
                  <a:cubicBezTo>
                    <a:pt x="86" y="64"/>
                    <a:pt x="89" y="61"/>
                    <a:pt x="91" y="59"/>
                  </a:cubicBezTo>
                  <a:cubicBezTo>
                    <a:pt x="95" y="53"/>
                    <a:pt x="98" y="45"/>
                    <a:pt x="98" y="38"/>
                  </a:cubicBezTo>
                  <a:cubicBezTo>
                    <a:pt x="97" y="24"/>
                    <a:pt x="89" y="12"/>
                    <a:pt x="76" y="6"/>
                  </a:cubicBezTo>
                  <a:close/>
                </a:path>
              </a:pathLst>
            </a:custGeom>
            <a:solidFill>
              <a:srgbClr val="7E4F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79" name="Freeform 2788"/>
            <p:cNvSpPr>
              <a:spLocks/>
            </p:cNvSpPr>
            <p:nvPr userDrawn="1"/>
          </p:nvSpPr>
          <p:spPr bwMode="auto">
            <a:xfrm>
              <a:off x="4969886" y="2371942"/>
              <a:ext cx="108741" cy="94956"/>
            </a:xfrm>
            <a:custGeom>
              <a:avLst/>
              <a:gdLst>
                <a:gd name="T0" fmla="*/ 163 w 184"/>
                <a:gd name="T1" fmla="*/ 23 h 160"/>
                <a:gd name="T2" fmla="*/ 136 w 184"/>
                <a:gd name="T3" fmla="*/ 10 h 160"/>
                <a:gd name="T4" fmla="*/ 92 w 184"/>
                <a:gd name="T5" fmla="*/ 5 h 160"/>
                <a:gd name="T6" fmla="*/ 9 w 184"/>
                <a:gd name="T7" fmla="*/ 83 h 160"/>
                <a:gd name="T8" fmla="*/ 33 w 184"/>
                <a:gd name="T9" fmla="*/ 141 h 160"/>
                <a:gd name="T10" fmla="*/ 172 w 184"/>
                <a:gd name="T11" fmla="*/ 86 h 160"/>
                <a:gd name="T12" fmla="*/ 163 w 184"/>
                <a:gd name="T13" fmla="*/ 23 h 160"/>
              </a:gdLst>
              <a:ahLst/>
              <a:cxnLst>
                <a:cxn ang="0">
                  <a:pos x="T0" y="T1"/>
                </a:cxn>
                <a:cxn ang="0">
                  <a:pos x="T2" y="T3"/>
                </a:cxn>
                <a:cxn ang="0">
                  <a:pos x="T4" y="T5"/>
                </a:cxn>
                <a:cxn ang="0">
                  <a:pos x="T6" y="T7"/>
                </a:cxn>
                <a:cxn ang="0">
                  <a:pos x="T8" y="T9"/>
                </a:cxn>
                <a:cxn ang="0">
                  <a:pos x="T10" y="T11"/>
                </a:cxn>
                <a:cxn ang="0">
                  <a:pos x="T12" y="T13"/>
                </a:cxn>
              </a:cxnLst>
              <a:rect l="0" t="0" r="r" b="b"/>
              <a:pathLst>
                <a:path w="184" h="160">
                  <a:moveTo>
                    <a:pt x="163" y="23"/>
                  </a:moveTo>
                  <a:cubicBezTo>
                    <a:pt x="154" y="18"/>
                    <a:pt x="146" y="12"/>
                    <a:pt x="136" y="10"/>
                  </a:cubicBezTo>
                  <a:cubicBezTo>
                    <a:pt x="124" y="1"/>
                    <a:pt x="107" y="0"/>
                    <a:pt x="92" y="5"/>
                  </a:cubicBezTo>
                  <a:cubicBezTo>
                    <a:pt x="54" y="16"/>
                    <a:pt x="23" y="46"/>
                    <a:pt x="9" y="83"/>
                  </a:cubicBezTo>
                  <a:cubicBezTo>
                    <a:pt x="0" y="105"/>
                    <a:pt x="10" y="132"/>
                    <a:pt x="33" y="141"/>
                  </a:cubicBezTo>
                  <a:cubicBezTo>
                    <a:pt x="83" y="160"/>
                    <a:pt x="146" y="131"/>
                    <a:pt x="172" y="86"/>
                  </a:cubicBezTo>
                  <a:cubicBezTo>
                    <a:pt x="184" y="66"/>
                    <a:pt x="184" y="39"/>
                    <a:pt x="163" y="23"/>
                  </a:cubicBezTo>
                  <a:close/>
                </a:path>
              </a:pathLst>
            </a:custGeom>
            <a:solidFill>
              <a:srgbClr val="7E4F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80" name="Freeform 2789"/>
            <p:cNvSpPr>
              <a:spLocks/>
            </p:cNvSpPr>
            <p:nvPr userDrawn="1"/>
          </p:nvSpPr>
          <p:spPr bwMode="auto">
            <a:xfrm>
              <a:off x="5067905" y="2437799"/>
              <a:ext cx="56668" cy="55136"/>
            </a:xfrm>
            <a:custGeom>
              <a:avLst/>
              <a:gdLst>
                <a:gd name="T0" fmla="*/ 82 w 94"/>
                <a:gd name="T1" fmla="*/ 17 h 95"/>
                <a:gd name="T2" fmla="*/ 81 w 94"/>
                <a:gd name="T3" fmla="*/ 16 h 95"/>
                <a:gd name="T4" fmla="*/ 53 w 94"/>
                <a:gd name="T5" fmla="*/ 0 h 95"/>
                <a:gd name="T6" fmla="*/ 42 w 94"/>
                <a:gd name="T7" fmla="*/ 0 h 95"/>
                <a:gd name="T8" fmla="*/ 21 w 94"/>
                <a:gd name="T9" fmla="*/ 9 h 95"/>
                <a:gd name="T10" fmla="*/ 11 w 94"/>
                <a:gd name="T11" fmla="*/ 19 h 95"/>
                <a:gd name="T12" fmla="*/ 10 w 94"/>
                <a:gd name="T13" fmla="*/ 20 h 95"/>
                <a:gd name="T14" fmla="*/ 7 w 94"/>
                <a:gd name="T15" fmla="*/ 26 h 95"/>
                <a:gd name="T16" fmla="*/ 4 w 94"/>
                <a:gd name="T17" fmla="*/ 31 h 95"/>
                <a:gd name="T18" fmla="*/ 3 w 94"/>
                <a:gd name="T19" fmla="*/ 32 h 95"/>
                <a:gd name="T20" fmla="*/ 0 w 94"/>
                <a:gd name="T21" fmla="*/ 44 h 95"/>
                <a:gd name="T22" fmla="*/ 1 w 94"/>
                <a:gd name="T23" fmla="*/ 58 h 95"/>
                <a:gd name="T24" fmla="*/ 4 w 94"/>
                <a:gd name="T25" fmla="*/ 69 h 95"/>
                <a:gd name="T26" fmla="*/ 13 w 94"/>
                <a:gd name="T27" fmla="*/ 83 h 95"/>
                <a:gd name="T28" fmla="*/ 22 w 94"/>
                <a:gd name="T29" fmla="*/ 89 h 95"/>
                <a:gd name="T30" fmla="*/ 38 w 94"/>
                <a:gd name="T31" fmla="*/ 95 h 95"/>
                <a:gd name="T32" fmla="*/ 64 w 94"/>
                <a:gd name="T33" fmla="*/ 92 h 95"/>
                <a:gd name="T34" fmla="*/ 80 w 94"/>
                <a:gd name="T35" fmla="*/ 80 h 95"/>
                <a:gd name="T36" fmla="*/ 91 w 94"/>
                <a:gd name="T37" fmla="*/ 65 h 95"/>
                <a:gd name="T38" fmla="*/ 94 w 94"/>
                <a:gd name="T39" fmla="*/ 41 h 95"/>
                <a:gd name="T40" fmla="*/ 82 w 94"/>
                <a:gd name="T41" fmla="*/ 1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95">
                  <a:moveTo>
                    <a:pt x="82" y="17"/>
                  </a:moveTo>
                  <a:cubicBezTo>
                    <a:pt x="82" y="17"/>
                    <a:pt x="81" y="16"/>
                    <a:pt x="81" y="16"/>
                  </a:cubicBezTo>
                  <a:cubicBezTo>
                    <a:pt x="74" y="8"/>
                    <a:pt x="64" y="1"/>
                    <a:pt x="53" y="0"/>
                  </a:cubicBezTo>
                  <a:cubicBezTo>
                    <a:pt x="49" y="0"/>
                    <a:pt x="46" y="0"/>
                    <a:pt x="42" y="0"/>
                  </a:cubicBezTo>
                  <a:cubicBezTo>
                    <a:pt x="34" y="1"/>
                    <a:pt x="27" y="4"/>
                    <a:pt x="21" y="9"/>
                  </a:cubicBezTo>
                  <a:cubicBezTo>
                    <a:pt x="17" y="12"/>
                    <a:pt x="13" y="17"/>
                    <a:pt x="11" y="19"/>
                  </a:cubicBezTo>
                  <a:cubicBezTo>
                    <a:pt x="10" y="20"/>
                    <a:pt x="10" y="20"/>
                    <a:pt x="10" y="20"/>
                  </a:cubicBezTo>
                  <a:cubicBezTo>
                    <a:pt x="9" y="22"/>
                    <a:pt x="8" y="24"/>
                    <a:pt x="7" y="26"/>
                  </a:cubicBezTo>
                  <a:cubicBezTo>
                    <a:pt x="6" y="27"/>
                    <a:pt x="5" y="29"/>
                    <a:pt x="4" y="31"/>
                  </a:cubicBezTo>
                  <a:cubicBezTo>
                    <a:pt x="4" y="31"/>
                    <a:pt x="3" y="32"/>
                    <a:pt x="3" y="32"/>
                  </a:cubicBezTo>
                  <a:cubicBezTo>
                    <a:pt x="2" y="36"/>
                    <a:pt x="1" y="40"/>
                    <a:pt x="0" y="44"/>
                  </a:cubicBezTo>
                  <a:cubicBezTo>
                    <a:pt x="0" y="48"/>
                    <a:pt x="0" y="53"/>
                    <a:pt x="1" y="58"/>
                  </a:cubicBezTo>
                  <a:lnTo>
                    <a:pt x="4" y="69"/>
                  </a:lnTo>
                  <a:cubicBezTo>
                    <a:pt x="6" y="75"/>
                    <a:pt x="9" y="79"/>
                    <a:pt x="13" y="83"/>
                  </a:cubicBezTo>
                  <a:cubicBezTo>
                    <a:pt x="16" y="86"/>
                    <a:pt x="19" y="88"/>
                    <a:pt x="22" y="89"/>
                  </a:cubicBezTo>
                  <a:cubicBezTo>
                    <a:pt x="27" y="93"/>
                    <a:pt x="32" y="94"/>
                    <a:pt x="38" y="95"/>
                  </a:cubicBezTo>
                  <a:cubicBezTo>
                    <a:pt x="49" y="95"/>
                    <a:pt x="53" y="95"/>
                    <a:pt x="64" y="92"/>
                  </a:cubicBezTo>
                  <a:cubicBezTo>
                    <a:pt x="71" y="89"/>
                    <a:pt x="75" y="85"/>
                    <a:pt x="80" y="80"/>
                  </a:cubicBezTo>
                  <a:cubicBezTo>
                    <a:pt x="85" y="75"/>
                    <a:pt x="87" y="73"/>
                    <a:pt x="91" y="65"/>
                  </a:cubicBezTo>
                  <a:cubicBezTo>
                    <a:pt x="94" y="57"/>
                    <a:pt x="94" y="50"/>
                    <a:pt x="94" y="41"/>
                  </a:cubicBezTo>
                  <a:cubicBezTo>
                    <a:pt x="93" y="32"/>
                    <a:pt x="88" y="23"/>
                    <a:pt x="82" y="17"/>
                  </a:cubicBezTo>
                  <a:close/>
                </a:path>
              </a:pathLst>
            </a:custGeom>
            <a:solidFill>
              <a:srgbClr val="7E4F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81" name="Freeform 2790"/>
            <p:cNvSpPr>
              <a:spLocks/>
            </p:cNvSpPr>
            <p:nvPr userDrawn="1"/>
          </p:nvSpPr>
          <p:spPr bwMode="auto">
            <a:xfrm>
              <a:off x="5686653" y="1356523"/>
              <a:ext cx="90362" cy="85767"/>
            </a:xfrm>
            <a:custGeom>
              <a:avLst/>
              <a:gdLst>
                <a:gd name="T0" fmla="*/ 57 w 153"/>
                <a:gd name="T1" fmla="*/ 3 h 144"/>
                <a:gd name="T2" fmla="*/ 10 w 153"/>
                <a:gd name="T3" fmla="*/ 31 h 144"/>
                <a:gd name="T4" fmla="*/ 29 w 153"/>
                <a:gd name="T5" fmla="*/ 125 h 144"/>
                <a:gd name="T6" fmla="*/ 72 w 153"/>
                <a:gd name="T7" fmla="*/ 141 h 144"/>
                <a:gd name="T8" fmla="*/ 102 w 153"/>
                <a:gd name="T9" fmla="*/ 135 h 144"/>
                <a:gd name="T10" fmla="*/ 57 w 153"/>
                <a:gd name="T11" fmla="*/ 3 h 144"/>
              </a:gdLst>
              <a:ahLst/>
              <a:cxnLst>
                <a:cxn ang="0">
                  <a:pos x="T0" y="T1"/>
                </a:cxn>
                <a:cxn ang="0">
                  <a:pos x="T2" y="T3"/>
                </a:cxn>
                <a:cxn ang="0">
                  <a:pos x="T4" y="T5"/>
                </a:cxn>
                <a:cxn ang="0">
                  <a:pos x="T6" y="T7"/>
                </a:cxn>
                <a:cxn ang="0">
                  <a:pos x="T8" y="T9"/>
                </a:cxn>
                <a:cxn ang="0">
                  <a:pos x="T10" y="T11"/>
                </a:cxn>
              </a:cxnLst>
              <a:rect l="0" t="0" r="r" b="b"/>
              <a:pathLst>
                <a:path w="153" h="144">
                  <a:moveTo>
                    <a:pt x="57" y="3"/>
                  </a:moveTo>
                  <a:cubicBezTo>
                    <a:pt x="39" y="0"/>
                    <a:pt x="16" y="13"/>
                    <a:pt x="10" y="31"/>
                  </a:cubicBezTo>
                  <a:cubicBezTo>
                    <a:pt x="0" y="63"/>
                    <a:pt x="8" y="98"/>
                    <a:pt x="29" y="125"/>
                  </a:cubicBezTo>
                  <a:cubicBezTo>
                    <a:pt x="39" y="137"/>
                    <a:pt x="56" y="143"/>
                    <a:pt x="72" y="141"/>
                  </a:cubicBezTo>
                  <a:cubicBezTo>
                    <a:pt x="82" y="144"/>
                    <a:pt x="94" y="142"/>
                    <a:pt x="102" y="135"/>
                  </a:cubicBezTo>
                  <a:cubicBezTo>
                    <a:pt x="153" y="91"/>
                    <a:pt x="117" y="14"/>
                    <a:pt x="57" y="3"/>
                  </a:cubicBezTo>
                  <a:close/>
                </a:path>
              </a:pathLst>
            </a:custGeom>
            <a:solidFill>
              <a:srgbClr val="7E4F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82" name="Freeform 2791"/>
            <p:cNvSpPr>
              <a:spLocks/>
            </p:cNvSpPr>
            <p:nvPr userDrawn="1"/>
          </p:nvSpPr>
          <p:spPr bwMode="auto">
            <a:xfrm>
              <a:off x="5610075" y="1322829"/>
              <a:ext cx="68920" cy="81173"/>
            </a:xfrm>
            <a:custGeom>
              <a:avLst/>
              <a:gdLst>
                <a:gd name="T0" fmla="*/ 84 w 114"/>
                <a:gd name="T1" fmla="*/ 24 h 135"/>
                <a:gd name="T2" fmla="*/ 23 w 114"/>
                <a:gd name="T3" fmla="*/ 17 h 135"/>
                <a:gd name="T4" fmla="*/ 1 w 114"/>
                <a:gd name="T5" fmla="*/ 57 h 135"/>
                <a:gd name="T6" fmla="*/ 14 w 114"/>
                <a:gd name="T7" fmla="*/ 102 h 135"/>
                <a:gd name="T8" fmla="*/ 24 w 114"/>
                <a:gd name="T9" fmla="*/ 111 h 135"/>
                <a:gd name="T10" fmla="*/ 50 w 114"/>
                <a:gd name="T11" fmla="*/ 129 h 135"/>
                <a:gd name="T12" fmla="*/ 100 w 114"/>
                <a:gd name="T13" fmla="*/ 108 h 135"/>
                <a:gd name="T14" fmla="*/ 84 w 114"/>
                <a:gd name="T15" fmla="*/ 24 h 1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135">
                  <a:moveTo>
                    <a:pt x="84" y="24"/>
                  </a:moveTo>
                  <a:cubicBezTo>
                    <a:pt x="70" y="7"/>
                    <a:pt x="40" y="0"/>
                    <a:pt x="23" y="17"/>
                  </a:cubicBezTo>
                  <a:cubicBezTo>
                    <a:pt x="11" y="28"/>
                    <a:pt x="3" y="41"/>
                    <a:pt x="1" y="57"/>
                  </a:cubicBezTo>
                  <a:cubicBezTo>
                    <a:pt x="0" y="73"/>
                    <a:pt x="4" y="90"/>
                    <a:pt x="14" y="102"/>
                  </a:cubicBezTo>
                  <a:cubicBezTo>
                    <a:pt x="17" y="105"/>
                    <a:pt x="20" y="108"/>
                    <a:pt x="24" y="111"/>
                  </a:cubicBezTo>
                  <a:cubicBezTo>
                    <a:pt x="30" y="119"/>
                    <a:pt x="39" y="126"/>
                    <a:pt x="50" y="129"/>
                  </a:cubicBezTo>
                  <a:cubicBezTo>
                    <a:pt x="71" y="135"/>
                    <a:pt x="90" y="128"/>
                    <a:pt x="100" y="108"/>
                  </a:cubicBezTo>
                  <a:cubicBezTo>
                    <a:pt x="114" y="80"/>
                    <a:pt x="102" y="46"/>
                    <a:pt x="84" y="24"/>
                  </a:cubicBezTo>
                  <a:close/>
                </a:path>
              </a:pathLst>
            </a:custGeom>
            <a:solidFill>
              <a:srgbClr val="7E4F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83" name="Freeform 2792"/>
            <p:cNvSpPr>
              <a:spLocks/>
            </p:cNvSpPr>
            <p:nvPr userDrawn="1"/>
          </p:nvSpPr>
          <p:spPr bwMode="auto">
            <a:xfrm>
              <a:off x="5656021" y="1278414"/>
              <a:ext cx="55136" cy="55136"/>
            </a:xfrm>
            <a:custGeom>
              <a:avLst/>
              <a:gdLst>
                <a:gd name="T0" fmla="*/ 80 w 93"/>
                <a:gd name="T1" fmla="*/ 16 h 93"/>
                <a:gd name="T2" fmla="*/ 67 w 93"/>
                <a:gd name="T3" fmla="*/ 6 h 93"/>
                <a:gd name="T4" fmla="*/ 51 w 93"/>
                <a:gd name="T5" fmla="*/ 0 h 93"/>
                <a:gd name="T6" fmla="*/ 40 w 93"/>
                <a:gd name="T7" fmla="*/ 0 h 93"/>
                <a:gd name="T8" fmla="*/ 24 w 93"/>
                <a:gd name="T9" fmla="*/ 6 h 93"/>
                <a:gd name="T10" fmla="*/ 15 w 93"/>
                <a:gd name="T11" fmla="*/ 13 h 93"/>
                <a:gd name="T12" fmla="*/ 6 w 93"/>
                <a:gd name="T13" fmla="*/ 27 h 93"/>
                <a:gd name="T14" fmla="*/ 4 w 93"/>
                <a:gd name="T15" fmla="*/ 30 h 93"/>
                <a:gd name="T16" fmla="*/ 1 w 93"/>
                <a:gd name="T17" fmla="*/ 41 h 93"/>
                <a:gd name="T18" fmla="*/ 3 w 93"/>
                <a:gd name="T19" fmla="*/ 58 h 93"/>
                <a:gd name="T20" fmla="*/ 10 w 93"/>
                <a:gd name="T21" fmla="*/ 73 h 93"/>
                <a:gd name="T22" fmla="*/ 20 w 93"/>
                <a:gd name="T23" fmla="*/ 83 h 93"/>
                <a:gd name="T24" fmla="*/ 41 w 93"/>
                <a:gd name="T25" fmla="*/ 92 h 93"/>
                <a:gd name="T26" fmla="*/ 65 w 93"/>
                <a:gd name="T27" fmla="*/ 89 h 93"/>
                <a:gd name="T28" fmla="*/ 92 w 93"/>
                <a:gd name="T29" fmla="*/ 53 h 93"/>
                <a:gd name="T30" fmla="*/ 88 w 93"/>
                <a:gd name="T31" fmla="*/ 30 h 93"/>
                <a:gd name="T32" fmla="*/ 80 w 93"/>
                <a:gd name="T33" fmla="*/ 1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 h="93">
                  <a:moveTo>
                    <a:pt x="80" y="16"/>
                  </a:moveTo>
                  <a:cubicBezTo>
                    <a:pt x="76" y="12"/>
                    <a:pt x="72" y="8"/>
                    <a:pt x="67" y="6"/>
                  </a:cubicBezTo>
                  <a:cubicBezTo>
                    <a:pt x="62" y="3"/>
                    <a:pt x="57" y="1"/>
                    <a:pt x="51" y="0"/>
                  </a:cubicBezTo>
                  <a:cubicBezTo>
                    <a:pt x="48" y="0"/>
                    <a:pt x="44" y="0"/>
                    <a:pt x="40" y="0"/>
                  </a:cubicBezTo>
                  <a:cubicBezTo>
                    <a:pt x="34" y="1"/>
                    <a:pt x="29" y="3"/>
                    <a:pt x="24" y="6"/>
                  </a:cubicBezTo>
                  <a:cubicBezTo>
                    <a:pt x="20" y="8"/>
                    <a:pt x="17" y="10"/>
                    <a:pt x="15" y="13"/>
                  </a:cubicBezTo>
                  <a:cubicBezTo>
                    <a:pt x="11" y="17"/>
                    <a:pt x="8" y="21"/>
                    <a:pt x="6" y="27"/>
                  </a:cubicBezTo>
                  <a:cubicBezTo>
                    <a:pt x="5" y="28"/>
                    <a:pt x="5" y="29"/>
                    <a:pt x="4" y="30"/>
                  </a:cubicBezTo>
                  <a:lnTo>
                    <a:pt x="1" y="41"/>
                  </a:lnTo>
                  <a:cubicBezTo>
                    <a:pt x="0" y="47"/>
                    <a:pt x="1" y="52"/>
                    <a:pt x="3" y="58"/>
                  </a:cubicBezTo>
                  <a:cubicBezTo>
                    <a:pt x="4" y="64"/>
                    <a:pt x="6" y="69"/>
                    <a:pt x="10" y="73"/>
                  </a:cubicBezTo>
                  <a:cubicBezTo>
                    <a:pt x="13" y="77"/>
                    <a:pt x="16" y="80"/>
                    <a:pt x="20" y="83"/>
                  </a:cubicBezTo>
                  <a:cubicBezTo>
                    <a:pt x="26" y="88"/>
                    <a:pt x="34" y="91"/>
                    <a:pt x="41" y="92"/>
                  </a:cubicBezTo>
                  <a:cubicBezTo>
                    <a:pt x="49" y="93"/>
                    <a:pt x="57" y="92"/>
                    <a:pt x="65" y="89"/>
                  </a:cubicBezTo>
                  <a:cubicBezTo>
                    <a:pt x="79" y="82"/>
                    <a:pt x="90" y="69"/>
                    <a:pt x="92" y="53"/>
                  </a:cubicBezTo>
                  <a:cubicBezTo>
                    <a:pt x="93" y="45"/>
                    <a:pt x="91" y="37"/>
                    <a:pt x="88" y="30"/>
                  </a:cubicBezTo>
                  <a:cubicBezTo>
                    <a:pt x="86" y="25"/>
                    <a:pt x="83" y="20"/>
                    <a:pt x="80" y="16"/>
                  </a:cubicBezTo>
                  <a:close/>
                </a:path>
              </a:pathLst>
            </a:custGeom>
            <a:solidFill>
              <a:srgbClr val="7E4F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84" name="Freeform 2793"/>
            <p:cNvSpPr>
              <a:spLocks/>
            </p:cNvSpPr>
            <p:nvPr userDrawn="1"/>
          </p:nvSpPr>
          <p:spPr bwMode="auto">
            <a:xfrm>
              <a:off x="4904029" y="1181927"/>
              <a:ext cx="59731" cy="65857"/>
            </a:xfrm>
            <a:custGeom>
              <a:avLst/>
              <a:gdLst>
                <a:gd name="T0" fmla="*/ 91 w 101"/>
                <a:gd name="T1" fmla="*/ 19 h 111"/>
                <a:gd name="T2" fmla="*/ 83 w 101"/>
                <a:gd name="T3" fmla="*/ 11 h 111"/>
                <a:gd name="T4" fmla="*/ 67 w 101"/>
                <a:gd name="T5" fmla="*/ 4 h 111"/>
                <a:gd name="T6" fmla="*/ 62 w 101"/>
                <a:gd name="T7" fmla="*/ 3 h 111"/>
                <a:gd name="T8" fmla="*/ 32 w 101"/>
                <a:gd name="T9" fmla="*/ 4 h 111"/>
                <a:gd name="T10" fmla="*/ 8 w 101"/>
                <a:gd name="T11" fmla="*/ 29 h 111"/>
                <a:gd name="T12" fmla="*/ 4 w 101"/>
                <a:gd name="T13" fmla="*/ 37 h 111"/>
                <a:gd name="T14" fmla="*/ 0 w 101"/>
                <a:gd name="T15" fmla="*/ 59 h 111"/>
                <a:gd name="T16" fmla="*/ 3 w 101"/>
                <a:gd name="T17" fmla="*/ 78 h 111"/>
                <a:gd name="T18" fmla="*/ 18 w 101"/>
                <a:gd name="T19" fmla="*/ 98 h 111"/>
                <a:gd name="T20" fmla="*/ 47 w 101"/>
                <a:gd name="T21" fmla="*/ 110 h 111"/>
                <a:gd name="T22" fmla="*/ 65 w 101"/>
                <a:gd name="T23" fmla="*/ 108 h 111"/>
                <a:gd name="T24" fmla="*/ 81 w 101"/>
                <a:gd name="T25" fmla="*/ 100 h 111"/>
                <a:gd name="T26" fmla="*/ 89 w 101"/>
                <a:gd name="T27" fmla="*/ 92 h 111"/>
                <a:gd name="T28" fmla="*/ 97 w 101"/>
                <a:gd name="T29" fmla="*/ 71 h 111"/>
                <a:gd name="T30" fmla="*/ 100 w 101"/>
                <a:gd name="T31" fmla="*/ 57 h 111"/>
                <a:gd name="T32" fmla="*/ 100 w 101"/>
                <a:gd name="T33" fmla="*/ 53 h 111"/>
                <a:gd name="T34" fmla="*/ 91 w 101"/>
                <a:gd name="T35" fmla="*/ 1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 h="111">
                  <a:moveTo>
                    <a:pt x="91" y="19"/>
                  </a:moveTo>
                  <a:cubicBezTo>
                    <a:pt x="88" y="16"/>
                    <a:pt x="85" y="13"/>
                    <a:pt x="83" y="11"/>
                  </a:cubicBezTo>
                  <a:cubicBezTo>
                    <a:pt x="78" y="7"/>
                    <a:pt x="73" y="5"/>
                    <a:pt x="67" y="4"/>
                  </a:cubicBezTo>
                  <a:cubicBezTo>
                    <a:pt x="66" y="3"/>
                    <a:pt x="64" y="3"/>
                    <a:pt x="62" y="3"/>
                  </a:cubicBezTo>
                  <a:cubicBezTo>
                    <a:pt x="52" y="0"/>
                    <a:pt x="42" y="0"/>
                    <a:pt x="32" y="4"/>
                  </a:cubicBezTo>
                  <a:cubicBezTo>
                    <a:pt x="22" y="9"/>
                    <a:pt x="12" y="18"/>
                    <a:pt x="8" y="29"/>
                  </a:cubicBezTo>
                  <a:cubicBezTo>
                    <a:pt x="7" y="32"/>
                    <a:pt x="6" y="34"/>
                    <a:pt x="4" y="37"/>
                  </a:cubicBezTo>
                  <a:cubicBezTo>
                    <a:pt x="1" y="44"/>
                    <a:pt x="0" y="52"/>
                    <a:pt x="0" y="59"/>
                  </a:cubicBezTo>
                  <a:cubicBezTo>
                    <a:pt x="0" y="66"/>
                    <a:pt x="0" y="72"/>
                    <a:pt x="3" y="78"/>
                  </a:cubicBezTo>
                  <a:cubicBezTo>
                    <a:pt x="6" y="86"/>
                    <a:pt x="12" y="93"/>
                    <a:pt x="18" y="98"/>
                  </a:cubicBezTo>
                  <a:cubicBezTo>
                    <a:pt x="27" y="105"/>
                    <a:pt x="37" y="107"/>
                    <a:pt x="47" y="110"/>
                  </a:cubicBezTo>
                  <a:cubicBezTo>
                    <a:pt x="53" y="111"/>
                    <a:pt x="59" y="110"/>
                    <a:pt x="65" y="108"/>
                  </a:cubicBezTo>
                  <a:cubicBezTo>
                    <a:pt x="71" y="107"/>
                    <a:pt x="76" y="104"/>
                    <a:pt x="81" y="100"/>
                  </a:cubicBezTo>
                  <a:cubicBezTo>
                    <a:pt x="83" y="98"/>
                    <a:pt x="86" y="95"/>
                    <a:pt x="89" y="92"/>
                  </a:cubicBezTo>
                  <a:cubicBezTo>
                    <a:pt x="93" y="86"/>
                    <a:pt x="96" y="79"/>
                    <a:pt x="97" y="71"/>
                  </a:cubicBezTo>
                  <a:cubicBezTo>
                    <a:pt x="98" y="67"/>
                    <a:pt x="99" y="62"/>
                    <a:pt x="100" y="57"/>
                  </a:cubicBezTo>
                  <a:cubicBezTo>
                    <a:pt x="100" y="56"/>
                    <a:pt x="100" y="55"/>
                    <a:pt x="100" y="53"/>
                  </a:cubicBezTo>
                  <a:cubicBezTo>
                    <a:pt x="101" y="42"/>
                    <a:pt x="99" y="27"/>
                    <a:pt x="91" y="19"/>
                  </a:cubicBezTo>
                  <a:close/>
                </a:path>
              </a:pathLst>
            </a:custGeom>
            <a:solidFill>
              <a:srgbClr val="7E4F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85" name="Freeform 2794"/>
            <p:cNvSpPr>
              <a:spLocks/>
            </p:cNvSpPr>
            <p:nvPr userDrawn="1"/>
          </p:nvSpPr>
          <p:spPr bwMode="auto">
            <a:xfrm>
              <a:off x="5008174" y="1151295"/>
              <a:ext cx="0" cy="0"/>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0" y="1"/>
                    <a:pt x="0" y="0"/>
                    <a:pt x="1" y="0"/>
                  </a:cubicBezTo>
                  <a:close/>
                </a:path>
              </a:pathLst>
            </a:custGeom>
            <a:solidFill>
              <a:srgbClr val="7E4F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86" name="Freeform 2795"/>
            <p:cNvSpPr>
              <a:spLocks/>
            </p:cNvSpPr>
            <p:nvPr userDrawn="1"/>
          </p:nvSpPr>
          <p:spPr bwMode="auto">
            <a:xfrm>
              <a:off x="4956101" y="1109943"/>
              <a:ext cx="55136" cy="58199"/>
            </a:xfrm>
            <a:custGeom>
              <a:avLst/>
              <a:gdLst>
                <a:gd name="T0" fmla="*/ 88 w 92"/>
                <a:gd name="T1" fmla="*/ 30 h 97"/>
                <a:gd name="T2" fmla="*/ 81 w 92"/>
                <a:gd name="T3" fmla="*/ 19 h 97"/>
                <a:gd name="T4" fmla="*/ 80 w 92"/>
                <a:gd name="T5" fmla="*/ 18 h 97"/>
                <a:gd name="T6" fmla="*/ 67 w 92"/>
                <a:gd name="T7" fmla="*/ 7 h 97"/>
                <a:gd name="T8" fmla="*/ 51 w 92"/>
                <a:gd name="T9" fmla="*/ 1 h 97"/>
                <a:gd name="T10" fmla="*/ 33 w 92"/>
                <a:gd name="T11" fmla="*/ 3 h 97"/>
                <a:gd name="T12" fmla="*/ 17 w 92"/>
                <a:gd name="T13" fmla="*/ 10 h 97"/>
                <a:gd name="T14" fmla="*/ 9 w 92"/>
                <a:gd name="T15" fmla="*/ 19 h 97"/>
                <a:gd name="T16" fmla="*/ 0 w 92"/>
                <a:gd name="T17" fmla="*/ 40 h 97"/>
                <a:gd name="T18" fmla="*/ 0 w 92"/>
                <a:gd name="T19" fmla="*/ 51 h 97"/>
                <a:gd name="T20" fmla="*/ 5 w 92"/>
                <a:gd name="T21" fmla="*/ 65 h 97"/>
                <a:gd name="T22" fmla="*/ 9 w 92"/>
                <a:gd name="T23" fmla="*/ 75 h 97"/>
                <a:gd name="T24" fmla="*/ 16 w 92"/>
                <a:gd name="T25" fmla="*/ 84 h 97"/>
                <a:gd name="T26" fmla="*/ 30 w 92"/>
                <a:gd name="T27" fmla="*/ 94 h 97"/>
                <a:gd name="T28" fmla="*/ 41 w 92"/>
                <a:gd name="T29" fmla="*/ 97 h 97"/>
                <a:gd name="T30" fmla="*/ 53 w 92"/>
                <a:gd name="T31" fmla="*/ 96 h 97"/>
                <a:gd name="T32" fmla="*/ 70 w 92"/>
                <a:gd name="T33" fmla="*/ 90 h 97"/>
                <a:gd name="T34" fmla="*/ 83 w 92"/>
                <a:gd name="T35" fmla="*/ 79 h 97"/>
                <a:gd name="T36" fmla="*/ 83 w 92"/>
                <a:gd name="T37" fmla="*/ 79 h 97"/>
                <a:gd name="T38" fmla="*/ 88 w 92"/>
                <a:gd name="T39" fmla="*/ 69 h 97"/>
                <a:gd name="T40" fmla="*/ 92 w 92"/>
                <a:gd name="T41" fmla="*/ 56 h 97"/>
                <a:gd name="T42" fmla="*/ 92 w 92"/>
                <a:gd name="T43" fmla="*/ 50 h 97"/>
                <a:gd name="T44" fmla="*/ 92 w 92"/>
                <a:gd name="T45" fmla="*/ 44 h 97"/>
                <a:gd name="T46" fmla="*/ 89 w 92"/>
                <a:gd name="T47" fmla="*/ 32 h 97"/>
                <a:gd name="T48" fmla="*/ 88 w 92"/>
                <a:gd name="T49" fmla="*/ 31 h 97"/>
                <a:gd name="T50" fmla="*/ 88 w 92"/>
                <a:gd name="T51" fmla="*/ 3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2" h="97">
                  <a:moveTo>
                    <a:pt x="88" y="30"/>
                  </a:moveTo>
                  <a:cubicBezTo>
                    <a:pt x="86" y="27"/>
                    <a:pt x="84" y="22"/>
                    <a:pt x="81" y="19"/>
                  </a:cubicBezTo>
                  <a:cubicBezTo>
                    <a:pt x="81" y="19"/>
                    <a:pt x="81" y="18"/>
                    <a:pt x="80" y="18"/>
                  </a:cubicBezTo>
                  <a:cubicBezTo>
                    <a:pt x="77" y="13"/>
                    <a:pt x="72" y="9"/>
                    <a:pt x="67" y="7"/>
                  </a:cubicBezTo>
                  <a:cubicBezTo>
                    <a:pt x="62" y="3"/>
                    <a:pt x="57" y="1"/>
                    <a:pt x="51" y="1"/>
                  </a:cubicBezTo>
                  <a:cubicBezTo>
                    <a:pt x="45" y="0"/>
                    <a:pt x="39" y="0"/>
                    <a:pt x="33" y="3"/>
                  </a:cubicBezTo>
                  <a:cubicBezTo>
                    <a:pt x="27" y="4"/>
                    <a:pt x="22" y="6"/>
                    <a:pt x="17" y="10"/>
                  </a:cubicBezTo>
                  <a:cubicBezTo>
                    <a:pt x="14" y="13"/>
                    <a:pt x="12" y="16"/>
                    <a:pt x="9" y="19"/>
                  </a:cubicBezTo>
                  <a:cubicBezTo>
                    <a:pt x="4" y="25"/>
                    <a:pt x="1" y="32"/>
                    <a:pt x="0" y="40"/>
                  </a:cubicBezTo>
                  <a:cubicBezTo>
                    <a:pt x="0" y="44"/>
                    <a:pt x="0" y="48"/>
                    <a:pt x="0" y="51"/>
                  </a:cubicBezTo>
                  <a:cubicBezTo>
                    <a:pt x="1" y="56"/>
                    <a:pt x="2" y="61"/>
                    <a:pt x="5" y="65"/>
                  </a:cubicBezTo>
                  <a:cubicBezTo>
                    <a:pt x="6" y="69"/>
                    <a:pt x="7" y="72"/>
                    <a:pt x="9" y="75"/>
                  </a:cubicBezTo>
                  <a:cubicBezTo>
                    <a:pt x="11" y="79"/>
                    <a:pt x="13" y="82"/>
                    <a:pt x="16" y="84"/>
                  </a:cubicBezTo>
                  <a:cubicBezTo>
                    <a:pt x="20" y="88"/>
                    <a:pt x="25" y="92"/>
                    <a:pt x="30" y="94"/>
                  </a:cubicBezTo>
                  <a:cubicBezTo>
                    <a:pt x="34" y="95"/>
                    <a:pt x="38" y="96"/>
                    <a:pt x="41" y="97"/>
                  </a:cubicBezTo>
                  <a:cubicBezTo>
                    <a:pt x="45" y="97"/>
                    <a:pt x="49" y="97"/>
                    <a:pt x="53" y="96"/>
                  </a:cubicBezTo>
                  <a:cubicBezTo>
                    <a:pt x="59" y="96"/>
                    <a:pt x="65" y="94"/>
                    <a:pt x="70" y="90"/>
                  </a:cubicBezTo>
                  <a:cubicBezTo>
                    <a:pt x="75" y="88"/>
                    <a:pt x="79" y="84"/>
                    <a:pt x="83" y="79"/>
                  </a:cubicBezTo>
                  <a:cubicBezTo>
                    <a:pt x="83" y="79"/>
                    <a:pt x="83" y="79"/>
                    <a:pt x="83" y="79"/>
                  </a:cubicBezTo>
                  <a:cubicBezTo>
                    <a:pt x="85" y="75"/>
                    <a:pt x="86" y="72"/>
                    <a:pt x="88" y="69"/>
                  </a:cubicBezTo>
                  <a:cubicBezTo>
                    <a:pt x="89" y="68"/>
                    <a:pt x="92" y="59"/>
                    <a:pt x="92" y="56"/>
                  </a:cubicBezTo>
                  <a:cubicBezTo>
                    <a:pt x="92" y="54"/>
                    <a:pt x="92" y="52"/>
                    <a:pt x="92" y="50"/>
                  </a:cubicBezTo>
                  <a:cubicBezTo>
                    <a:pt x="92" y="48"/>
                    <a:pt x="92" y="46"/>
                    <a:pt x="92" y="44"/>
                  </a:cubicBezTo>
                  <a:cubicBezTo>
                    <a:pt x="91" y="40"/>
                    <a:pt x="90" y="36"/>
                    <a:pt x="89" y="32"/>
                  </a:cubicBezTo>
                  <a:cubicBezTo>
                    <a:pt x="89" y="32"/>
                    <a:pt x="89" y="31"/>
                    <a:pt x="88" y="31"/>
                  </a:cubicBezTo>
                  <a:cubicBezTo>
                    <a:pt x="88" y="31"/>
                    <a:pt x="88" y="30"/>
                    <a:pt x="88" y="30"/>
                  </a:cubicBezTo>
                  <a:close/>
                </a:path>
              </a:pathLst>
            </a:custGeom>
            <a:solidFill>
              <a:srgbClr val="7E4F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87" name="Freeform 2796"/>
            <p:cNvSpPr>
              <a:spLocks/>
            </p:cNvSpPr>
            <p:nvPr userDrawn="1"/>
          </p:nvSpPr>
          <p:spPr bwMode="auto">
            <a:xfrm>
              <a:off x="5008174" y="1151295"/>
              <a:ext cx="0" cy="0"/>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lnTo>
                    <a:pt x="0" y="1"/>
                  </a:lnTo>
                  <a:cubicBezTo>
                    <a:pt x="0" y="0"/>
                    <a:pt x="0" y="0"/>
                    <a:pt x="0" y="0"/>
                  </a:cubicBezTo>
                  <a:close/>
                </a:path>
              </a:pathLst>
            </a:custGeom>
            <a:solidFill>
              <a:srgbClr val="7E4F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88" name="Freeform 2797"/>
            <p:cNvSpPr>
              <a:spLocks/>
            </p:cNvSpPr>
            <p:nvPr userDrawn="1"/>
          </p:nvSpPr>
          <p:spPr bwMode="auto">
            <a:xfrm>
              <a:off x="4902498" y="1122196"/>
              <a:ext cx="32163" cy="29100"/>
            </a:xfrm>
            <a:custGeom>
              <a:avLst/>
              <a:gdLst>
                <a:gd name="T0" fmla="*/ 31 w 53"/>
                <a:gd name="T1" fmla="*/ 1 h 49"/>
                <a:gd name="T2" fmla="*/ 21 w 53"/>
                <a:gd name="T3" fmla="*/ 1 h 49"/>
                <a:gd name="T4" fmla="*/ 2 w 53"/>
                <a:gd name="T5" fmla="*/ 16 h 49"/>
                <a:gd name="T6" fmla="*/ 2 w 53"/>
                <a:gd name="T7" fmla="*/ 34 h 49"/>
                <a:gd name="T8" fmla="*/ 15 w 53"/>
                <a:gd name="T9" fmla="*/ 46 h 49"/>
                <a:gd name="T10" fmla="*/ 38 w 53"/>
                <a:gd name="T11" fmla="*/ 43 h 49"/>
                <a:gd name="T12" fmla="*/ 46 w 53"/>
                <a:gd name="T13" fmla="*/ 36 h 49"/>
                <a:gd name="T14" fmla="*/ 49 w 53"/>
                <a:gd name="T15" fmla="*/ 14 h 49"/>
                <a:gd name="T16" fmla="*/ 31 w 53"/>
                <a:gd name="T17"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49">
                  <a:moveTo>
                    <a:pt x="31" y="1"/>
                  </a:moveTo>
                  <a:cubicBezTo>
                    <a:pt x="27" y="0"/>
                    <a:pt x="24" y="1"/>
                    <a:pt x="21" y="1"/>
                  </a:cubicBezTo>
                  <a:cubicBezTo>
                    <a:pt x="13" y="3"/>
                    <a:pt x="5" y="8"/>
                    <a:pt x="2" y="16"/>
                  </a:cubicBezTo>
                  <a:cubicBezTo>
                    <a:pt x="0" y="22"/>
                    <a:pt x="0" y="28"/>
                    <a:pt x="2" y="34"/>
                  </a:cubicBezTo>
                  <a:cubicBezTo>
                    <a:pt x="5" y="39"/>
                    <a:pt x="9" y="44"/>
                    <a:pt x="15" y="46"/>
                  </a:cubicBezTo>
                  <a:cubicBezTo>
                    <a:pt x="23" y="49"/>
                    <a:pt x="32" y="48"/>
                    <a:pt x="38" y="43"/>
                  </a:cubicBezTo>
                  <a:cubicBezTo>
                    <a:pt x="41" y="41"/>
                    <a:pt x="44" y="39"/>
                    <a:pt x="46" y="36"/>
                  </a:cubicBezTo>
                  <a:cubicBezTo>
                    <a:pt x="51" y="30"/>
                    <a:pt x="53" y="21"/>
                    <a:pt x="49" y="14"/>
                  </a:cubicBezTo>
                  <a:cubicBezTo>
                    <a:pt x="46" y="6"/>
                    <a:pt x="39" y="1"/>
                    <a:pt x="31" y="1"/>
                  </a:cubicBezTo>
                  <a:close/>
                </a:path>
              </a:pathLst>
            </a:custGeom>
            <a:solidFill>
              <a:srgbClr val="7E4F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89" name="Freeform 2798"/>
            <p:cNvSpPr>
              <a:spLocks/>
            </p:cNvSpPr>
            <p:nvPr userDrawn="1"/>
          </p:nvSpPr>
          <p:spPr bwMode="auto">
            <a:xfrm>
              <a:off x="5322143" y="2001307"/>
              <a:ext cx="110272" cy="94956"/>
            </a:xfrm>
            <a:custGeom>
              <a:avLst/>
              <a:gdLst>
                <a:gd name="T0" fmla="*/ 149 w 184"/>
                <a:gd name="T1" fmla="*/ 4 h 161"/>
                <a:gd name="T2" fmla="*/ 76 w 184"/>
                <a:gd name="T3" fmla="*/ 28 h 161"/>
                <a:gd name="T4" fmla="*/ 24 w 184"/>
                <a:gd name="T5" fmla="*/ 71 h 161"/>
                <a:gd name="T6" fmla="*/ 35 w 184"/>
                <a:gd name="T7" fmla="*/ 145 h 161"/>
                <a:gd name="T8" fmla="*/ 157 w 184"/>
                <a:gd name="T9" fmla="*/ 96 h 161"/>
                <a:gd name="T10" fmla="*/ 182 w 184"/>
                <a:gd name="T11" fmla="*/ 47 h 161"/>
                <a:gd name="T12" fmla="*/ 149 w 184"/>
                <a:gd name="T13" fmla="*/ 4 h 161"/>
              </a:gdLst>
              <a:ahLst/>
              <a:cxnLst>
                <a:cxn ang="0">
                  <a:pos x="T0" y="T1"/>
                </a:cxn>
                <a:cxn ang="0">
                  <a:pos x="T2" y="T3"/>
                </a:cxn>
                <a:cxn ang="0">
                  <a:pos x="T4" y="T5"/>
                </a:cxn>
                <a:cxn ang="0">
                  <a:pos x="T6" y="T7"/>
                </a:cxn>
                <a:cxn ang="0">
                  <a:pos x="T8" y="T9"/>
                </a:cxn>
                <a:cxn ang="0">
                  <a:pos x="T10" y="T11"/>
                </a:cxn>
                <a:cxn ang="0">
                  <a:pos x="T12" y="T13"/>
                </a:cxn>
              </a:cxnLst>
              <a:rect l="0" t="0" r="r" b="b"/>
              <a:pathLst>
                <a:path w="184" h="161">
                  <a:moveTo>
                    <a:pt x="149" y="4"/>
                  </a:moveTo>
                  <a:cubicBezTo>
                    <a:pt x="122" y="0"/>
                    <a:pt x="97" y="12"/>
                    <a:pt x="76" y="28"/>
                  </a:cubicBezTo>
                  <a:cubicBezTo>
                    <a:pt x="59" y="41"/>
                    <a:pt x="40" y="56"/>
                    <a:pt x="24" y="71"/>
                  </a:cubicBezTo>
                  <a:cubicBezTo>
                    <a:pt x="3" y="92"/>
                    <a:pt x="0" y="135"/>
                    <a:pt x="35" y="145"/>
                  </a:cubicBezTo>
                  <a:cubicBezTo>
                    <a:pt x="84" y="161"/>
                    <a:pt x="131" y="138"/>
                    <a:pt x="157" y="96"/>
                  </a:cubicBezTo>
                  <a:cubicBezTo>
                    <a:pt x="171" y="83"/>
                    <a:pt x="180" y="67"/>
                    <a:pt x="182" y="47"/>
                  </a:cubicBezTo>
                  <a:cubicBezTo>
                    <a:pt x="184" y="26"/>
                    <a:pt x="170" y="7"/>
                    <a:pt x="149" y="4"/>
                  </a:cubicBezTo>
                  <a:close/>
                </a:path>
              </a:pathLst>
            </a:custGeom>
            <a:solidFill>
              <a:srgbClr val="7E4F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90" name="Freeform 2799"/>
            <p:cNvSpPr>
              <a:spLocks/>
            </p:cNvSpPr>
            <p:nvPr userDrawn="1"/>
          </p:nvSpPr>
          <p:spPr bwMode="auto">
            <a:xfrm>
              <a:off x="5444667" y="1987523"/>
              <a:ext cx="64325" cy="61262"/>
            </a:xfrm>
            <a:custGeom>
              <a:avLst/>
              <a:gdLst>
                <a:gd name="T0" fmla="*/ 84 w 108"/>
                <a:gd name="T1" fmla="*/ 7 h 102"/>
                <a:gd name="T2" fmla="*/ 40 w 108"/>
                <a:gd name="T3" fmla="*/ 10 h 102"/>
                <a:gd name="T4" fmla="*/ 10 w 108"/>
                <a:gd name="T5" fmla="*/ 32 h 102"/>
                <a:gd name="T6" fmla="*/ 11 w 108"/>
                <a:gd name="T7" fmla="*/ 82 h 102"/>
                <a:gd name="T8" fmla="*/ 59 w 108"/>
                <a:gd name="T9" fmla="*/ 94 h 102"/>
                <a:gd name="T10" fmla="*/ 65 w 108"/>
                <a:gd name="T11" fmla="*/ 91 h 102"/>
                <a:gd name="T12" fmla="*/ 75 w 108"/>
                <a:gd name="T13" fmla="*/ 86 h 102"/>
                <a:gd name="T14" fmla="*/ 84 w 108"/>
                <a:gd name="T15" fmla="*/ 80 h 102"/>
                <a:gd name="T16" fmla="*/ 78 w 108"/>
                <a:gd name="T17" fmla="*/ 84 h 102"/>
                <a:gd name="T18" fmla="*/ 83 w 108"/>
                <a:gd name="T19" fmla="*/ 81 h 102"/>
                <a:gd name="T20" fmla="*/ 85 w 108"/>
                <a:gd name="T21" fmla="*/ 80 h 102"/>
                <a:gd name="T22" fmla="*/ 85 w 108"/>
                <a:gd name="T23" fmla="*/ 79 h 102"/>
                <a:gd name="T24" fmla="*/ 103 w 108"/>
                <a:gd name="T25" fmla="*/ 61 h 102"/>
                <a:gd name="T26" fmla="*/ 104 w 108"/>
                <a:gd name="T27" fmla="*/ 59 h 102"/>
                <a:gd name="T28" fmla="*/ 105 w 108"/>
                <a:gd name="T29" fmla="*/ 57 h 102"/>
                <a:gd name="T30" fmla="*/ 105 w 108"/>
                <a:gd name="T31" fmla="*/ 57 h 102"/>
                <a:gd name="T32" fmla="*/ 108 w 108"/>
                <a:gd name="T33" fmla="*/ 42 h 102"/>
                <a:gd name="T34" fmla="*/ 84 w 108"/>
                <a:gd name="T35" fmla="*/ 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8" h="102">
                  <a:moveTo>
                    <a:pt x="84" y="7"/>
                  </a:moveTo>
                  <a:cubicBezTo>
                    <a:pt x="71" y="0"/>
                    <a:pt x="53" y="4"/>
                    <a:pt x="40" y="10"/>
                  </a:cubicBezTo>
                  <a:cubicBezTo>
                    <a:pt x="28" y="16"/>
                    <a:pt x="18" y="22"/>
                    <a:pt x="10" y="32"/>
                  </a:cubicBezTo>
                  <a:cubicBezTo>
                    <a:pt x="0" y="46"/>
                    <a:pt x="0" y="69"/>
                    <a:pt x="11" y="82"/>
                  </a:cubicBezTo>
                  <a:cubicBezTo>
                    <a:pt x="22" y="95"/>
                    <a:pt x="43" y="102"/>
                    <a:pt x="59" y="94"/>
                  </a:cubicBezTo>
                  <a:cubicBezTo>
                    <a:pt x="61" y="93"/>
                    <a:pt x="63" y="92"/>
                    <a:pt x="65" y="91"/>
                  </a:cubicBezTo>
                  <a:cubicBezTo>
                    <a:pt x="69" y="90"/>
                    <a:pt x="72" y="88"/>
                    <a:pt x="75" y="86"/>
                  </a:cubicBezTo>
                  <a:cubicBezTo>
                    <a:pt x="78" y="84"/>
                    <a:pt x="82" y="82"/>
                    <a:pt x="84" y="80"/>
                  </a:cubicBezTo>
                  <a:cubicBezTo>
                    <a:pt x="82" y="81"/>
                    <a:pt x="80" y="82"/>
                    <a:pt x="78" y="84"/>
                  </a:cubicBezTo>
                  <a:cubicBezTo>
                    <a:pt x="79" y="83"/>
                    <a:pt x="81" y="82"/>
                    <a:pt x="83" y="81"/>
                  </a:cubicBezTo>
                  <a:cubicBezTo>
                    <a:pt x="83" y="80"/>
                    <a:pt x="84" y="80"/>
                    <a:pt x="85" y="80"/>
                  </a:cubicBezTo>
                  <a:cubicBezTo>
                    <a:pt x="85" y="79"/>
                    <a:pt x="85" y="79"/>
                    <a:pt x="85" y="79"/>
                  </a:cubicBezTo>
                  <a:cubicBezTo>
                    <a:pt x="93" y="74"/>
                    <a:pt x="99" y="70"/>
                    <a:pt x="103" y="61"/>
                  </a:cubicBezTo>
                  <a:cubicBezTo>
                    <a:pt x="104" y="60"/>
                    <a:pt x="104" y="60"/>
                    <a:pt x="104" y="59"/>
                  </a:cubicBezTo>
                  <a:cubicBezTo>
                    <a:pt x="105" y="58"/>
                    <a:pt x="105" y="58"/>
                    <a:pt x="105" y="57"/>
                  </a:cubicBezTo>
                  <a:lnTo>
                    <a:pt x="105" y="57"/>
                  </a:lnTo>
                  <a:cubicBezTo>
                    <a:pt x="107" y="52"/>
                    <a:pt x="108" y="47"/>
                    <a:pt x="108" y="42"/>
                  </a:cubicBezTo>
                  <a:cubicBezTo>
                    <a:pt x="108" y="26"/>
                    <a:pt x="98" y="14"/>
                    <a:pt x="84" y="7"/>
                  </a:cubicBezTo>
                  <a:close/>
                </a:path>
              </a:pathLst>
            </a:custGeom>
            <a:solidFill>
              <a:srgbClr val="7E4F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91" name="Freeform 2800"/>
            <p:cNvSpPr>
              <a:spLocks/>
            </p:cNvSpPr>
            <p:nvPr userDrawn="1"/>
          </p:nvSpPr>
          <p:spPr bwMode="auto">
            <a:xfrm>
              <a:off x="5493677" y="2035000"/>
              <a:ext cx="1532" cy="0"/>
            </a:xfrm>
            <a:custGeom>
              <a:avLst/>
              <a:gdLst>
                <a:gd name="T0" fmla="*/ 3 w 3"/>
                <a:gd name="T1" fmla="*/ 0 h 2"/>
                <a:gd name="T2" fmla="*/ 1 w 3"/>
                <a:gd name="T3" fmla="*/ 2 h 2"/>
                <a:gd name="T4" fmla="*/ 0 w 3"/>
                <a:gd name="T5" fmla="*/ 2 h 2"/>
                <a:gd name="T6" fmla="*/ 3 w 3"/>
                <a:gd name="T7" fmla="*/ 0 h 2"/>
              </a:gdLst>
              <a:ahLst/>
              <a:cxnLst>
                <a:cxn ang="0">
                  <a:pos x="T0" y="T1"/>
                </a:cxn>
                <a:cxn ang="0">
                  <a:pos x="T2" y="T3"/>
                </a:cxn>
                <a:cxn ang="0">
                  <a:pos x="T4" y="T5"/>
                </a:cxn>
                <a:cxn ang="0">
                  <a:pos x="T6" y="T7"/>
                </a:cxn>
              </a:cxnLst>
              <a:rect l="0" t="0" r="r" b="b"/>
              <a:pathLst>
                <a:path w="3" h="2">
                  <a:moveTo>
                    <a:pt x="3" y="0"/>
                  </a:moveTo>
                  <a:cubicBezTo>
                    <a:pt x="2" y="1"/>
                    <a:pt x="1" y="1"/>
                    <a:pt x="1" y="2"/>
                  </a:cubicBezTo>
                  <a:lnTo>
                    <a:pt x="0" y="2"/>
                  </a:lnTo>
                  <a:lnTo>
                    <a:pt x="3" y="0"/>
                  </a:lnTo>
                  <a:close/>
                </a:path>
              </a:pathLst>
            </a:custGeom>
            <a:solidFill>
              <a:srgbClr val="7E4F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192" name="Freeform 2801"/>
            <p:cNvSpPr>
              <a:spLocks/>
            </p:cNvSpPr>
            <p:nvPr userDrawn="1"/>
          </p:nvSpPr>
          <p:spPr bwMode="auto">
            <a:xfrm>
              <a:off x="4133659" y="1665897"/>
              <a:ext cx="778028" cy="911274"/>
            </a:xfrm>
            <a:custGeom>
              <a:avLst/>
              <a:gdLst>
                <a:gd name="T0" fmla="*/ 41 w 1306"/>
                <a:gd name="T1" fmla="*/ 166 h 1534"/>
                <a:gd name="T2" fmla="*/ 1011 w 1306"/>
                <a:gd name="T3" fmla="*/ 1499 h 1534"/>
                <a:gd name="T4" fmla="*/ 1102 w 1306"/>
                <a:gd name="T5" fmla="*/ 1265 h 1534"/>
                <a:gd name="T6" fmla="*/ 243 w 1306"/>
                <a:gd name="T7" fmla="*/ 166 h 1534"/>
                <a:gd name="T8" fmla="*/ 41 w 1306"/>
                <a:gd name="T9" fmla="*/ 166 h 1534"/>
              </a:gdLst>
              <a:ahLst/>
              <a:cxnLst>
                <a:cxn ang="0">
                  <a:pos x="T0" y="T1"/>
                </a:cxn>
                <a:cxn ang="0">
                  <a:pos x="T2" y="T3"/>
                </a:cxn>
                <a:cxn ang="0">
                  <a:pos x="T4" y="T5"/>
                </a:cxn>
                <a:cxn ang="0">
                  <a:pos x="T6" y="T7"/>
                </a:cxn>
                <a:cxn ang="0">
                  <a:pos x="T8" y="T9"/>
                </a:cxn>
              </a:cxnLst>
              <a:rect l="0" t="0" r="r" b="b"/>
              <a:pathLst>
                <a:path w="1306" h="1534">
                  <a:moveTo>
                    <a:pt x="41" y="166"/>
                  </a:moveTo>
                  <a:cubicBezTo>
                    <a:pt x="41" y="166"/>
                    <a:pt x="0" y="1148"/>
                    <a:pt x="1011" y="1499"/>
                  </a:cubicBezTo>
                  <a:cubicBezTo>
                    <a:pt x="1243" y="1534"/>
                    <a:pt x="1306" y="1387"/>
                    <a:pt x="1102" y="1265"/>
                  </a:cubicBezTo>
                  <a:cubicBezTo>
                    <a:pt x="899" y="1143"/>
                    <a:pt x="456" y="1038"/>
                    <a:pt x="243" y="166"/>
                  </a:cubicBezTo>
                  <a:cubicBezTo>
                    <a:pt x="236" y="13"/>
                    <a:pt x="31" y="0"/>
                    <a:pt x="41" y="16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217" tIns="44109" rIns="88217" bIns="44109" numCol="1" anchor="t" anchorCtr="0" compatLnSpc="1">
              <a:prstTxWarp prst="textNoShape">
                <a:avLst/>
              </a:prstTxWarp>
            </a:bodyPr>
            <a:lstStyle/>
            <a:p>
              <a:pPr marL="0" marR="0" lvl="0" indent="0" algn="l" defTabSz="882213" rtl="0" eaLnBrk="1" fontAlgn="base" latinLnBrk="0" hangingPunct="1">
                <a:lnSpc>
                  <a:spcPct val="100000"/>
                </a:lnSpc>
                <a:spcBef>
                  <a:spcPct val="0"/>
                </a:spcBef>
                <a:spcAft>
                  <a:spcPct val="0"/>
                </a:spcAft>
                <a:buClrTx/>
                <a:buSzTx/>
                <a:buFontTx/>
                <a:buNone/>
                <a:tabLst/>
                <a:defRPr/>
              </a:pPr>
              <a:endParaRPr kumimoji="0" lang="es-CO" sz="965"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grpSp>
    </p:spTree>
    <p:extLst>
      <p:ext uri="{BB962C8B-B14F-4D97-AF65-F5344CB8AC3E}">
        <p14:creationId xmlns:p14="http://schemas.microsoft.com/office/powerpoint/2010/main" val="318393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ítulo y objetos">
    <p:spTree>
      <p:nvGrpSpPr>
        <p:cNvPr id="1" name=""/>
        <p:cNvGrpSpPr/>
        <p:nvPr/>
      </p:nvGrpSpPr>
      <p:grpSpPr>
        <a:xfrm>
          <a:off x="0" y="0"/>
          <a:ext cx="0" cy="0"/>
          <a:chOff x="0" y="0"/>
          <a:chExt cx="0" cy="0"/>
        </a:xfrm>
      </p:grpSpPr>
      <p:sp>
        <p:nvSpPr>
          <p:cNvPr id="3" name="Freeform 6"/>
          <p:cNvSpPr>
            <a:spLocks/>
          </p:cNvSpPr>
          <p:nvPr userDrawn="1"/>
        </p:nvSpPr>
        <p:spPr bwMode="auto">
          <a:xfrm>
            <a:off x="0" y="422275"/>
            <a:ext cx="9144000" cy="677863"/>
          </a:xfrm>
          <a:custGeom>
            <a:avLst/>
            <a:gdLst>
              <a:gd name="T0" fmla="*/ 0 w 12500"/>
              <a:gd name="T1" fmla="*/ 0 h 1101"/>
              <a:gd name="T2" fmla="*/ 0 w 12500"/>
              <a:gd name="T3" fmla="*/ 988 h 1101"/>
              <a:gd name="T4" fmla="*/ 275 w 12500"/>
              <a:gd name="T5" fmla="*/ 1101 h 1101"/>
              <a:gd name="T6" fmla="*/ 872 w 12500"/>
              <a:gd name="T7" fmla="*/ 831 h 1101"/>
              <a:gd name="T8" fmla="*/ 1470 w 12500"/>
              <a:gd name="T9" fmla="*/ 1101 h 1101"/>
              <a:gd name="T10" fmla="*/ 2067 w 12500"/>
              <a:gd name="T11" fmla="*/ 831 h 1101"/>
              <a:gd name="T12" fmla="*/ 2664 w 12500"/>
              <a:gd name="T13" fmla="*/ 1101 h 1101"/>
              <a:gd name="T14" fmla="*/ 3262 w 12500"/>
              <a:gd name="T15" fmla="*/ 831 h 1101"/>
              <a:gd name="T16" fmla="*/ 3859 w 12500"/>
              <a:gd name="T17" fmla="*/ 1101 h 1101"/>
              <a:gd name="T18" fmla="*/ 4457 w 12500"/>
              <a:gd name="T19" fmla="*/ 831 h 1101"/>
              <a:gd name="T20" fmla="*/ 5055 w 12500"/>
              <a:gd name="T21" fmla="*/ 1101 h 1101"/>
              <a:gd name="T22" fmla="*/ 5652 w 12500"/>
              <a:gd name="T23" fmla="*/ 831 h 1101"/>
              <a:gd name="T24" fmla="*/ 6250 w 12500"/>
              <a:gd name="T25" fmla="*/ 1101 h 1101"/>
              <a:gd name="T26" fmla="*/ 6847 w 12500"/>
              <a:gd name="T27" fmla="*/ 831 h 1101"/>
              <a:gd name="T28" fmla="*/ 7445 w 12500"/>
              <a:gd name="T29" fmla="*/ 1101 h 1101"/>
              <a:gd name="T30" fmla="*/ 8042 w 12500"/>
              <a:gd name="T31" fmla="*/ 831 h 1101"/>
              <a:gd name="T32" fmla="*/ 8640 w 12500"/>
              <a:gd name="T33" fmla="*/ 1101 h 1101"/>
              <a:gd name="T34" fmla="*/ 9237 w 12500"/>
              <a:gd name="T35" fmla="*/ 831 h 1101"/>
              <a:gd name="T36" fmla="*/ 9835 w 12500"/>
              <a:gd name="T37" fmla="*/ 1101 h 1101"/>
              <a:gd name="T38" fmla="*/ 10432 w 12500"/>
              <a:gd name="T39" fmla="*/ 831 h 1101"/>
              <a:gd name="T40" fmla="*/ 11030 w 12500"/>
              <a:gd name="T41" fmla="*/ 1101 h 1101"/>
              <a:gd name="T42" fmla="*/ 11628 w 12500"/>
              <a:gd name="T43" fmla="*/ 831 h 1101"/>
              <a:gd name="T44" fmla="*/ 12225 w 12500"/>
              <a:gd name="T45" fmla="*/ 1101 h 1101"/>
              <a:gd name="T46" fmla="*/ 12500 w 12500"/>
              <a:gd name="T47" fmla="*/ 988 h 1101"/>
              <a:gd name="T48" fmla="*/ 12500 w 12500"/>
              <a:gd name="T49" fmla="*/ 0 h 1101"/>
              <a:gd name="T50" fmla="*/ 0 w 12500"/>
              <a:gd name="T51" fmla="*/ 0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500" h="1101">
                <a:moveTo>
                  <a:pt x="0" y="0"/>
                </a:moveTo>
                <a:lnTo>
                  <a:pt x="0" y="988"/>
                </a:lnTo>
                <a:cubicBezTo>
                  <a:pt x="67" y="1048"/>
                  <a:pt x="141" y="1101"/>
                  <a:pt x="275" y="1101"/>
                </a:cubicBezTo>
                <a:cubicBezTo>
                  <a:pt x="573" y="1101"/>
                  <a:pt x="573" y="831"/>
                  <a:pt x="872" y="831"/>
                </a:cubicBezTo>
                <a:cubicBezTo>
                  <a:pt x="1171" y="831"/>
                  <a:pt x="1171" y="1101"/>
                  <a:pt x="1470" y="1101"/>
                </a:cubicBezTo>
                <a:cubicBezTo>
                  <a:pt x="1768" y="1101"/>
                  <a:pt x="1768" y="831"/>
                  <a:pt x="2067" y="831"/>
                </a:cubicBezTo>
                <a:cubicBezTo>
                  <a:pt x="2366" y="831"/>
                  <a:pt x="2366" y="1101"/>
                  <a:pt x="2664" y="1101"/>
                </a:cubicBezTo>
                <a:cubicBezTo>
                  <a:pt x="2963" y="1101"/>
                  <a:pt x="2963" y="831"/>
                  <a:pt x="3262" y="831"/>
                </a:cubicBezTo>
                <a:cubicBezTo>
                  <a:pt x="3561" y="831"/>
                  <a:pt x="3561" y="1101"/>
                  <a:pt x="3859" y="1101"/>
                </a:cubicBezTo>
                <a:cubicBezTo>
                  <a:pt x="4158" y="1101"/>
                  <a:pt x="4158" y="831"/>
                  <a:pt x="4457" y="831"/>
                </a:cubicBezTo>
                <a:cubicBezTo>
                  <a:pt x="4756" y="831"/>
                  <a:pt x="4756" y="1101"/>
                  <a:pt x="5055" y="1101"/>
                </a:cubicBezTo>
                <a:cubicBezTo>
                  <a:pt x="5353" y="1101"/>
                  <a:pt x="5353" y="831"/>
                  <a:pt x="5652" y="831"/>
                </a:cubicBezTo>
                <a:cubicBezTo>
                  <a:pt x="5951" y="831"/>
                  <a:pt x="5951" y="1101"/>
                  <a:pt x="6250" y="1101"/>
                </a:cubicBezTo>
                <a:cubicBezTo>
                  <a:pt x="6548" y="1101"/>
                  <a:pt x="6548" y="831"/>
                  <a:pt x="6847" y="831"/>
                </a:cubicBezTo>
                <a:cubicBezTo>
                  <a:pt x="7146" y="831"/>
                  <a:pt x="7146" y="1101"/>
                  <a:pt x="7445" y="1101"/>
                </a:cubicBezTo>
                <a:cubicBezTo>
                  <a:pt x="7743" y="1101"/>
                  <a:pt x="7743" y="831"/>
                  <a:pt x="8042" y="831"/>
                </a:cubicBezTo>
                <a:cubicBezTo>
                  <a:pt x="8341" y="831"/>
                  <a:pt x="8341" y="1101"/>
                  <a:pt x="8640" y="1101"/>
                </a:cubicBezTo>
                <a:cubicBezTo>
                  <a:pt x="8939" y="1101"/>
                  <a:pt x="8939" y="831"/>
                  <a:pt x="9237" y="831"/>
                </a:cubicBezTo>
                <a:cubicBezTo>
                  <a:pt x="9536" y="831"/>
                  <a:pt x="9536" y="1101"/>
                  <a:pt x="9835" y="1101"/>
                </a:cubicBezTo>
                <a:cubicBezTo>
                  <a:pt x="10134" y="1101"/>
                  <a:pt x="10134" y="831"/>
                  <a:pt x="10432" y="831"/>
                </a:cubicBezTo>
                <a:cubicBezTo>
                  <a:pt x="10731" y="831"/>
                  <a:pt x="10731" y="1101"/>
                  <a:pt x="11030" y="1101"/>
                </a:cubicBezTo>
                <a:cubicBezTo>
                  <a:pt x="11329" y="1101"/>
                  <a:pt x="11329" y="831"/>
                  <a:pt x="11628" y="831"/>
                </a:cubicBezTo>
                <a:cubicBezTo>
                  <a:pt x="11926" y="831"/>
                  <a:pt x="11926" y="1101"/>
                  <a:pt x="12225" y="1101"/>
                </a:cubicBezTo>
                <a:cubicBezTo>
                  <a:pt x="12359" y="1101"/>
                  <a:pt x="12433" y="1047"/>
                  <a:pt x="12500" y="988"/>
                </a:cubicBezTo>
                <a:lnTo>
                  <a:pt x="12500" y="0"/>
                </a:lnTo>
                <a:lnTo>
                  <a:pt x="0" y="0"/>
                </a:lnTo>
                <a:close/>
              </a:path>
            </a:pathLst>
          </a:custGeom>
          <a:solidFill>
            <a:srgbClr val="296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 name="Freeform 7"/>
          <p:cNvSpPr>
            <a:spLocks/>
          </p:cNvSpPr>
          <p:nvPr userDrawn="1"/>
        </p:nvSpPr>
        <p:spPr bwMode="auto">
          <a:xfrm>
            <a:off x="0" y="0"/>
            <a:ext cx="9144000" cy="985838"/>
          </a:xfrm>
          <a:custGeom>
            <a:avLst/>
            <a:gdLst>
              <a:gd name="T0" fmla="*/ 0 w 12500"/>
              <a:gd name="T1" fmla="*/ 0 h 1601"/>
              <a:gd name="T2" fmla="*/ 0 w 12500"/>
              <a:gd name="T3" fmla="*/ 1487 h 1601"/>
              <a:gd name="T4" fmla="*/ 275 w 12500"/>
              <a:gd name="T5" fmla="*/ 1601 h 1601"/>
              <a:gd name="T6" fmla="*/ 872 w 12500"/>
              <a:gd name="T7" fmla="*/ 1330 h 1601"/>
              <a:gd name="T8" fmla="*/ 1470 w 12500"/>
              <a:gd name="T9" fmla="*/ 1601 h 1601"/>
              <a:gd name="T10" fmla="*/ 2067 w 12500"/>
              <a:gd name="T11" fmla="*/ 1330 h 1601"/>
              <a:gd name="T12" fmla="*/ 2664 w 12500"/>
              <a:gd name="T13" fmla="*/ 1601 h 1601"/>
              <a:gd name="T14" fmla="*/ 3262 w 12500"/>
              <a:gd name="T15" fmla="*/ 1330 h 1601"/>
              <a:gd name="T16" fmla="*/ 3859 w 12500"/>
              <a:gd name="T17" fmla="*/ 1601 h 1601"/>
              <a:gd name="T18" fmla="*/ 4457 w 12500"/>
              <a:gd name="T19" fmla="*/ 1330 h 1601"/>
              <a:gd name="T20" fmla="*/ 5055 w 12500"/>
              <a:gd name="T21" fmla="*/ 1601 h 1601"/>
              <a:gd name="T22" fmla="*/ 5652 w 12500"/>
              <a:gd name="T23" fmla="*/ 1330 h 1601"/>
              <a:gd name="T24" fmla="*/ 6250 w 12500"/>
              <a:gd name="T25" fmla="*/ 1601 h 1601"/>
              <a:gd name="T26" fmla="*/ 6847 w 12500"/>
              <a:gd name="T27" fmla="*/ 1330 h 1601"/>
              <a:gd name="T28" fmla="*/ 7445 w 12500"/>
              <a:gd name="T29" fmla="*/ 1601 h 1601"/>
              <a:gd name="T30" fmla="*/ 8042 w 12500"/>
              <a:gd name="T31" fmla="*/ 1330 h 1601"/>
              <a:gd name="T32" fmla="*/ 8640 w 12500"/>
              <a:gd name="T33" fmla="*/ 1601 h 1601"/>
              <a:gd name="T34" fmla="*/ 9237 w 12500"/>
              <a:gd name="T35" fmla="*/ 1330 h 1601"/>
              <a:gd name="T36" fmla="*/ 9835 w 12500"/>
              <a:gd name="T37" fmla="*/ 1601 h 1601"/>
              <a:gd name="T38" fmla="*/ 10432 w 12500"/>
              <a:gd name="T39" fmla="*/ 1330 h 1601"/>
              <a:gd name="T40" fmla="*/ 11030 w 12500"/>
              <a:gd name="T41" fmla="*/ 1601 h 1601"/>
              <a:gd name="T42" fmla="*/ 11628 w 12500"/>
              <a:gd name="T43" fmla="*/ 1330 h 1601"/>
              <a:gd name="T44" fmla="*/ 12225 w 12500"/>
              <a:gd name="T45" fmla="*/ 1601 h 1601"/>
              <a:gd name="T46" fmla="*/ 12500 w 12500"/>
              <a:gd name="T47" fmla="*/ 1487 h 1601"/>
              <a:gd name="T48" fmla="*/ 12500 w 12500"/>
              <a:gd name="T49" fmla="*/ 0 h 1601"/>
              <a:gd name="T50" fmla="*/ 0 w 12500"/>
              <a:gd name="T51" fmla="*/ 0 h 1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500" h="1601">
                <a:moveTo>
                  <a:pt x="0" y="0"/>
                </a:moveTo>
                <a:lnTo>
                  <a:pt x="0" y="1487"/>
                </a:lnTo>
                <a:cubicBezTo>
                  <a:pt x="67" y="1547"/>
                  <a:pt x="141" y="1601"/>
                  <a:pt x="275" y="1601"/>
                </a:cubicBezTo>
                <a:cubicBezTo>
                  <a:pt x="573" y="1601"/>
                  <a:pt x="573" y="1330"/>
                  <a:pt x="872" y="1330"/>
                </a:cubicBezTo>
                <a:cubicBezTo>
                  <a:pt x="1171" y="1330"/>
                  <a:pt x="1171" y="1601"/>
                  <a:pt x="1470" y="1601"/>
                </a:cubicBezTo>
                <a:cubicBezTo>
                  <a:pt x="1768" y="1601"/>
                  <a:pt x="1768" y="1330"/>
                  <a:pt x="2067" y="1330"/>
                </a:cubicBezTo>
                <a:cubicBezTo>
                  <a:pt x="2366" y="1330"/>
                  <a:pt x="2366" y="1601"/>
                  <a:pt x="2664" y="1601"/>
                </a:cubicBezTo>
                <a:cubicBezTo>
                  <a:pt x="2963" y="1601"/>
                  <a:pt x="2963" y="1330"/>
                  <a:pt x="3262" y="1330"/>
                </a:cubicBezTo>
                <a:cubicBezTo>
                  <a:pt x="3561" y="1330"/>
                  <a:pt x="3561" y="1601"/>
                  <a:pt x="3859" y="1601"/>
                </a:cubicBezTo>
                <a:cubicBezTo>
                  <a:pt x="4158" y="1601"/>
                  <a:pt x="4158" y="1330"/>
                  <a:pt x="4457" y="1330"/>
                </a:cubicBezTo>
                <a:cubicBezTo>
                  <a:pt x="4756" y="1330"/>
                  <a:pt x="4756" y="1601"/>
                  <a:pt x="5055" y="1601"/>
                </a:cubicBezTo>
                <a:cubicBezTo>
                  <a:pt x="5353" y="1601"/>
                  <a:pt x="5353" y="1330"/>
                  <a:pt x="5652" y="1330"/>
                </a:cubicBezTo>
                <a:cubicBezTo>
                  <a:pt x="5951" y="1330"/>
                  <a:pt x="5951" y="1601"/>
                  <a:pt x="6250" y="1601"/>
                </a:cubicBezTo>
                <a:cubicBezTo>
                  <a:pt x="6548" y="1601"/>
                  <a:pt x="6548" y="1330"/>
                  <a:pt x="6847" y="1330"/>
                </a:cubicBezTo>
                <a:cubicBezTo>
                  <a:pt x="7146" y="1330"/>
                  <a:pt x="7146" y="1601"/>
                  <a:pt x="7445" y="1601"/>
                </a:cubicBezTo>
                <a:cubicBezTo>
                  <a:pt x="7743" y="1601"/>
                  <a:pt x="7743" y="1330"/>
                  <a:pt x="8042" y="1330"/>
                </a:cubicBezTo>
                <a:cubicBezTo>
                  <a:pt x="8341" y="1330"/>
                  <a:pt x="8341" y="1601"/>
                  <a:pt x="8640" y="1601"/>
                </a:cubicBezTo>
                <a:cubicBezTo>
                  <a:pt x="8939" y="1601"/>
                  <a:pt x="8939" y="1330"/>
                  <a:pt x="9237" y="1330"/>
                </a:cubicBezTo>
                <a:cubicBezTo>
                  <a:pt x="9536" y="1330"/>
                  <a:pt x="9536" y="1601"/>
                  <a:pt x="9835" y="1601"/>
                </a:cubicBezTo>
                <a:cubicBezTo>
                  <a:pt x="10134" y="1601"/>
                  <a:pt x="10134" y="1330"/>
                  <a:pt x="10432" y="1330"/>
                </a:cubicBezTo>
                <a:cubicBezTo>
                  <a:pt x="10731" y="1330"/>
                  <a:pt x="10731" y="1601"/>
                  <a:pt x="11030" y="1601"/>
                </a:cubicBezTo>
                <a:cubicBezTo>
                  <a:pt x="11329" y="1601"/>
                  <a:pt x="11329" y="1330"/>
                  <a:pt x="11628" y="1330"/>
                </a:cubicBezTo>
                <a:cubicBezTo>
                  <a:pt x="11926" y="1330"/>
                  <a:pt x="11926" y="1601"/>
                  <a:pt x="12225" y="1601"/>
                </a:cubicBezTo>
                <a:cubicBezTo>
                  <a:pt x="12359" y="1601"/>
                  <a:pt x="12433" y="1547"/>
                  <a:pt x="12500" y="1487"/>
                </a:cubicBezTo>
                <a:lnTo>
                  <a:pt x="12500" y="0"/>
                </a:lnTo>
                <a:lnTo>
                  <a:pt x="0" y="0"/>
                </a:lnTo>
                <a:close/>
              </a:path>
            </a:pathLst>
          </a:custGeom>
          <a:solidFill>
            <a:srgbClr val="4089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grpSp>
        <p:nvGrpSpPr>
          <p:cNvPr id="46" name="Grupo 45"/>
          <p:cNvGrpSpPr>
            <a:grpSpLocks noChangeAspect="1"/>
          </p:cNvGrpSpPr>
          <p:nvPr userDrawn="1"/>
        </p:nvGrpSpPr>
        <p:grpSpPr>
          <a:xfrm>
            <a:off x="148720" y="274729"/>
            <a:ext cx="1056025" cy="405704"/>
            <a:chOff x="2362200" y="455356"/>
            <a:chExt cx="280988" cy="107950"/>
          </a:xfrm>
        </p:grpSpPr>
        <p:sp>
          <p:nvSpPr>
            <p:cNvPr id="47" name="Freeform 362"/>
            <p:cNvSpPr>
              <a:spLocks/>
            </p:cNvSpPr>
            <p:nvPr userDrawn="1"/>
          </p:nvSpPr>
          <p:spPr bwMode="auto">
            <a:xfrm>
              <a:off x="2565400" y="455356"/>
              <a:ext cx="77788" cy="107950"/>
            </a:xfrm>
            <a:custGeom>
              <a:avLst/>
              <a:gdLst>
                <a:gd name="T0" fmla="*/ 126 w 126"/>
                <a:gd name="T1" fmla="*/ 113 h 175"/>
                <a:gd name="T2" fmla="*/ 63 w 126"/>
                <a:gd name="T3" fmla="*/ 175 h 175"/>
                <a:gd name="T4" fmla="*/ 0 w 126"/>
                <a:gd name="T5" fmla="*/ 113 h 175"/>
                <a:gd name="T6" fmla="*/ 63 w 126"/>
                <a:gd name="T7" fmla="*/ 0 h 175"/>
                <a:gd name="T8" fmla="*/ 63 w 126"/>
                <a:gd name="T9" fmla="*/ 0 h 175"/>
                <a:gd name="T10" fmla="*/ 126 w 126"/>
                <a:gd name="T11" fmla="*/ 113 h 175"/>
              </a:gdLst>
              <a:ahLst/>
              <a:cxnLst>
                <a:cxn ang="0">
                  <a:pos x="T0" y="T1"/>
                </a:cxn>
                <a:cxn ang="0">
                  <a:pos x="T2" y="T3"/>
                </a:cxn>
                <a:cxn ang="0">
                  <a:pos x="T4" y="T5"/>
                </a:cxn>
                <a:cxn ang="0">
                  <a:pos x="T6" y="T7"/>
                </a:cxn>
                <a:cxn ang="0">
                  <a:pos x="T8" y="T9"/>
                </a:cxn>
                <a:cxn ang="0">
                  <a:pos x="T10" y="T11"/>
                </a:cxn>
              </a:cxnLst>
              <a:rect l="0" t="0" r="r" b="b"/>
              <a:pathLst>
                <a:path w="126" h="175">
                  <a:moveTo>
                    <a:pt x="126" y="113"/>
                  </a:moveTo>
                  <a:cubicBezTo>
                    <a:pt x="126" y="147"/>
                    <a:pt x="98" y="175"/>
                    <a:pt x="63" y="175"/>
                  </a:cubicBezTo>
                  <a:cubicBezTo>
                    <a:pt x="29" y="175"/>
                    <a:pt x="0" y="147"/>
                    <a:pt x="0" y="113"/>
                  </a:cubicBezTo>
                  <a:cubicBezTo>
                    <a:pt x="0" y="78"/>
                    <a:pt x="63" y="0"/>
                    <a:pt x="63" y="0"/>
                  </a:cubicBezTo>
                  <a:cubicBezTo>
                    <a:pt x="63" y="0"/>
                    <a:pt x="63" y="0"/>
                    <a:pt x="63" y="0"/>
                  </a:cubicBezTo>
                  <a:cubicBezTo>
                    <a:pt x="65" y="2"/>
                    <a:pt x="126" y="78"/>
                    <a:pt x="126"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8" name="Freeform 363"/>
            <p:cNvSpPr>
              <a:spLocks/>
            </p:cNvSpPr>
            <p:nvPr userDrawn="1"/>
          </p:nvSpPr>
          <p:spPr bwMode="auto">
            <a:xfrm>
              <a:off x="2463800" y="455356"/>
              <a:ext cx="77788" cy="107950"/>
            </a:xfrm>
            <a:custGeom>
              <a:avLst/>
              <a:gdLst>
                <a:gd name="T0" fmla="*/ 126 w 126"/>
                <a:gd name="T1" fmla="*/ 113 h 175"/>
                <a:gd name="T2" fmla="*/ 63 w 126"/>
                <a:gd name="T3" fmla="*/ 175 h 175"/>
                <a:gd name="T4" fmla="*/ 0 w 126"/>
                <a:gd name="T5" fmla="*/ 113 h 175"/>
                <a:gd name="T6" fmla="*/ 63 w 126"/>
                <a:gd name="T7" fmla="*/ 0 h 175"/>
                <a:gd name="T8" fmla="*/ 63 w 126"/>
                <a:gd name="T9" fmla="*/ 0 h 175"/>
                <a:gd name="T10" fmla="*/ 126 w 126"/>
                <a:gd name="T11" fmla="*/ 113 h 175"/>
              </a:gdLst>
              <a:ahLst/>
              <a:cxnLst>
                <a:cxn ang="0">
                  <a:pos x="T0" y="T1"/>
                </a:cxn>
                <a:cxn ang="0">
                  <a:pos x="T2" y="T3"/>
                </a:cxn>
                <a:cxn ang="0">
                  <a:pos x="T4" y="T5"/>
                </a:cxn>
                <a:cxn ang="0">
                  <a:pos x="T6" y="T7"/>
                </a:cxn>
                <a:cxn ang="0">
                  <a:pos x="T8" y="T9"/>
                </a:cxn>
                <a:cxn ang="0">
                  <a:pos x="T10" y="T11"/>
                </a:cxn>
              </a:cxnLst>
              <a:rect l="0" t="0" r="r" b="b"/>
              <a:pathLst>
                <a:path w="126" h="175">
                  <a:moveTo>
                    <a:pt x="126" y="113"/>
                  </a:moveTo>
                  <a:cubicBezTo>
                    <a:pt x="126" y="147"/>
                    <a:pt x="97" y="175"/>
                    <a:pt x="63" y="175"/>
                  </a:cubicBezTo>
                  <a:cubicBezTo>
                    <a:pt x="28" y="175"/>
                    <a:pt x="0" y="147"/>
                    <a:pt x="0" y="113"/>
                  </a:cubicBezTo>
                  <a:cubicBezTo>
                    <a:pt x="0" y="78"/>
                    <a:pt x="63" y="0"/>
                    <a:pt x="63" y="0"/>
                  </a:cubicBezTo>
                  <a:cubicBezTo>
                    <a:pt x="63" y="0"/>
                    <a:pt x="63" y="0"/>
                    <a:pt x="63" y="0"/>
                  </a:cubicBezTo>
                  <a:cubicBezTo>
                    <a:pt x="64" y="2"/>
                    <a:pt x="126" y="78"/>
                    <a:pt x="126"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9" name="Freeform 364"/>
            <p:cNvSpPr>
              <a:spLocks/>
            </p:cNvSpPr>
            <p:nvPr userDrawn="1"/>
          </p:nvSpPr>
          <p:spPr bwMode="auto">
            <a:xfrm>
              <a:off x="2362200" y="455356"/>
              <a:ext cx="76200" cy="107950"/>
            </a:xfrm>
            <a:custGeom>
              <a:avLst/>
              <a:gdLst>
                <a:gd name="T0" fmla="*/ 125 w 125"/>
                <a:gd name="T1" fmla="*/ 113 h 175"/>
                <a:gd name="T2" fmla="*/ 62 w 125"/>
                <a:gd name="T3" fmla="*/ 175 h 175"/>
                <a:gd name="T4" fmla="*/ 0 w 125"/>
                <a:gd name="T5" fmla="*/ 113 h 175"/>
                <a:gd name="T6" fmla="*/ 62 w 125"/>
                <a:gd name="T7" fmla="*/ 0 h 175"/>
                <a:gd name="T8" fmla="*/ 62 w 125"/>
                <a:gd name="T9" fmla="*/ 0 h 175"/>
                <a:gd name="T10" fmla="*/ 125 w 125"/>
                <a:gd name="T11" fmla="*/ 113 h 175"/>
              </a:gdLst>
              <a:ahLst/>
              <a:cxnLst>
                <a:cxn ang="0">
                  <a:pos x="T0" y="T1"/>
                </a:cxn>
                <a:cxn ang="0">
                  <a:pos x="T2" y="T3"/>
                </a:cxn>
                <a:cxn ang="0">
                  <a:pos x="T4" y="T5"/>
                </a:cxn>
                <a:cxn ang="0">
                  <a:pos x="T6" y="T7"/>
                </a:cxn>
                <a:cxn ang="0">
                  <a:pos x="T8" y="T9"/>
                </a:cxn>
                <a:cxn ang="0">
                  <a:pos x="T10" y="T11"/>
                </a:cxn>
              </a:cxnLst>
              <a:rect l="0" t="0" r="r" b="b"/>
              <a:pathLst>
                <a:path w="125" h="175">
                  <a:moveTo>
                    <a:pt x="125" y="113"/>
                  </a:moveTo>
                  <a:cubicBezTo>
                    <a:pt x="125" y="147"/>
                    <a:pt x="97" y="175"/>
                    <a:pt x="62" y="175"/>
                  </a:cubicBezTo>
                  <a:cubicBezTo>
                    <a:pt x="28" y="175"/>
                    <a:pt x="0" y="147"/>
                    <a:pt x="0" y="113"/>
                  </a:cubicBezTo>
                  <a:cubicBezTo>
                    <a:pt x="0" y="78"/>
                    <a:pt x="62" y="0"/>
                    <a:pt x="62" y="0"/>
                  </a:cubicBezTo>
                  <a:cubicBezTo>
                    <a:pt x="62" y="0"/>
                    <a:pt x="62" y="0"/>
                    <a:pt x="62" y="0"/>
                  </a:cubicBezTo>
                  <a:cubicBezTo>
                    <a:pt x="64" y="2"/>
                    <a:pt x="125" y="78"/>
                    <a:pt x="125"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grpSp>
    </p:spTree>
    <p:extLst>
      <p:ext uri="{BB962C8B-B14F-4D97-AF65-F5344CB8AC3E}">
        <p14:creationId xmlns:p14="http://schemas.microsoft.com/office/powerpoint/2010/main" val="2591735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ítulo y objetos">
    <p:spTree>
      <p:nvGrpSpPr>
        <p:cNvPr id="1" name=""/>
        <p:cNvGrpSpPr/>
        <p:nvPr/>
      </p:nvGrpSpPr>
      <p:grpSpPr>
        <a:xfrm>
          <a:off x="0" y="0"/>
          <a:ext cx="0" cy="0"/>
          <a:chOff x="0" y="0"/>
          <a:chExt cx="0" cy="0"/>
        </a:xfrm>
      </p:grpSpPr>
      <p:sp>
        <p:nvSpPr>
          <p:cNvPr id="55" name="Freeform 361"/>
          <p:cNvSpPr>
            <a:spLocks noChangeAspect="1"/>
          </p:cNvSpPr>
          <p:nvPr userDrawn="1"/>
        </p:nvSpPr>
        <p:spPr bwMode="auto">
          <a:xfrm>
            <a:off x="0" y="394205"/>
            <a:ext cx="9144000" cy="666271"/>
          </a:xfrm>
          <a:custGeom>
            <a:avLst/>
            <a:gdLst>
              <a:gd name="T0" fmla="*/ 2044 w 2044"/>
              <a:gd name="T1" fmla="*/ 88 h 151"/>
              <a:gd name="T2" fmla="*/ 1783 w 2044"/>
              <a:gd name="T3" fmla="*/ 151 h 151"/>
              <a:gd name="T4" fmla="*/ 0 w 2044"/>
              <a:gd name="T5" fmla="*/ 151 h 151"/>
              <a:gd name="T6" fmla="*/ 9 w 2044"/>
              <a:gd name="T7" fmla="*/ 52 h 151"/>
              <a:gd name="T8" fmla="*/ 98 w 2044"/>
              <a:gd name="T9" fmla="*/ 89 h 151"/>
              <a:gd name="T10" fmla="*/ 295 w 2044"/>
              <a:gd name="T11" fmla="*/ 0 h 151"/>
              <a:gd name="T12" fmla="*/ 491 w 2044"/>
              <a:gd name="T13" fmla="*/ 89 h 151"/>
              <a:gd name="T14" fmla="*/ 688 w 2044"/>
              <a:gd name="T15" fmla="*/ 0 h 151"/>
              <a:gd name="T16" fmla="*/ 884 w 2044"/>
              <a:gd name="T17" fmla="*/ 89 h 151"/>
              <a:gd name="T18" fmla="*/ 1080 w 2044"/>
              <a:gd name="T19" fmla="*/ 0 h 151"/>
              <a:gd name="T20" fmla="*/ 1277 w 2044"/>
              <a:gd name="T21" fmla="*/ 89 h 151"/>
              <a:gd name="T22" fmla="*/ 1473 w 2044"/>
              <a:gd name="T23" fmla="*/ 0 h 151"/>
              <a:gd name="T24" fmla="*/ 1670 w 2044"/>
              <a:gd name="T25" fmla="*/ 89 h 151"/>
              <a:gd name="T26" fmla="*/ 1866 w 2044"/>
              <a:gd name="T27" fmla="*/ 0 h 151"/>
              <a:gd name="T28" fmla="*/ 2044 w 2044"/>
              <a:gd name="T29" fmla="*/ 8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44" h="151">
                <a:moveTo>
                  <a:pt x="2044" y="88"/>
                </a:moveTo>
                <a:cubicBezTo>
                  <a:pt x="1966" y="128"/>
                  <a:pt x="1877" y="151"/>
                  <a:pt x="1783" y="151"/>
                </a:cubicBezTo>
                <a:lnTo>
                  <a:pt x="0" y="151"/>
                </a:lnTo>
                <a:cubicBezTo>
                  <a:pt x="0" y="117"/>
                  <a:pt x="3" y="84"/>
                  <a:pt x="9" y="52"/>
                </a:cubicBezTo>
                <a:cubicBezTo>
                  <a:pt x="31" y="71"/>
                  <a:pt x="55" y="89"/>
                  <a:pt x="98" y="89"/>
                </a:cubicBezTo>
                <a:cubicBezTo>
                  <a:pt x="197" y="89"/>
                  <a:pt x="197" y="0"/>
                  <a:pt x="295" y="0"/>
                </a:cubicBezTo>
                <a:cubicBezTo>
                  <a:pt x="393" y="0"/>
                  <a:pt x="393" y="89"/>
                  <a:pt x="491" y="89"/>
                </a:cubicBezTo>
                <a:cubicBezTo>
                  <a:pt x="589" y="89"/>
                  <a:pt x="589" y="0"/>
                  <a:pt x="688" y="0"/>
                </a:cubicBezTo>
                <a:cubicBezTo>
                  <a:pt x="786" y="0"/>
                  <a:pt x="786" y="89"/>
                  <a:pt x="884" y="89"/>
                </a:cubicBezTo>
                <a:cubicBezTo>
                  <a:pt x="982" y="89"/>
                  <a:pt x="982" y="0"/>
                  <a:pt x="1080" y="0"/>
                </a:cubicBezTo>
                <a:cubicBezTo>
                  <a:pt x="1179" y="0"/>
                  <a:pt x="1179" y="89"/>
                  <a:pt x="1277" y="89"/>
                </a:cubicBezTo>
                <a:cubicBezTo>
                  <a:pt x="1375" y="89"/>
                  <a:pt x="1375" y="0"/>
                  <a:pt x="1473" y="0"/>
                </a:cubicBezTo>
                <a:cubicBezTo>
                  <a:pt x="1571" y="0"/>
                  <a:pt x="1571" y="89"/>
                  <a:pt x="1670" y="89"/>
                </a:cubicBezTo>
                <a:cubicBezTo>
                  <a:pt x="1768" y="89"/>
                  <a:pt x="1768" y="0"/>
                  <a:pt x="1866" y="0"/>
                </a:cubicBezTo>
                <a:cubicBezTo>
                  <a:pt x="1958" y="0"/>
                  <a:pt x="1964" y="78"/>
                  <a:pt x="2044" y="88"/>
                </a:cubicBezTo>
                <a:close/>
              </a:path>
            </a:pathLst>
          </a:custGeom>
          <a:solidFill>
            <a:srgbClr val="5FA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000"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60" name="Forma libre 59"/>
          <p:cNvSpPr>
            <a:spLocks/>
          </p:cNvSpPr>
          <p:nvPr userDrawn="1"/>
        </p:nvSpPr>
        <p:spPr bwMode="auto">
          <a:xfrm>
            <a:off x="0" y="1"/>
            <a:ext cx="9144000" cy="920619"/>
          </a:xfrm>
          <a:custGeom>
            <a:avLst/>
            <a:gdLst>
              <a:gd name="connsiteX0" fmla="*/ 0 w 9144000"/>
              <a:gd name="connsiteY0" fmla="*/ 0 h 920619"/>
              <a:gd name="connsiteX1" fmla="*/ 9144000 w 9144000"/>
              <a:gd name="connsiteY1" fmla="*/ 0 h 920619"/>
              <a:gd name="connsiteX2" fmla="*/ 9144000 w 9144000"/>
              <a:gd name="connsiteY2" fmla="*/ 800893 h 920619"/>
              <a:gd name="connsiteX3" fmla="*/ 8347703 w 9144000"/>
              <a:gd name="connsiteY3" fmla="*/ 412603 h 920619"/>
              <a:gd name="connsiteX4" fmla="*/ 7470881 w 9144000"/>
              <a:gd name="connsiteY4" fmla="*/ 805306 h 920619"/>
              <a:gd name="connsiteX5" fmla="*/ 6589585 w 9144000"/>
              <a:gd name="connsiteY5" fmla="*/ 412603 h 920619"/>
              <a:gd name="connsiteX6" fmla="*/ 5712763 w 9144000"/>
              <a:gd name="connsiteY6" fmla="*/ 805306 h 920619"/>
              <a:gd name="connsiteX7" fmla="*/ 4831468 w 9144000"/>
              <a:gd name="connsiteY7" fmla="*/ 412603 h 920619"/>
              <a:gd name="connsiteX8" fmla="*/ 3954646 w 9144000"/>
              <a:gd name="connsiteY8" fmla="*/ 805306 h 920619"/>
              <a:gd name="connsiteX9" fmla="*/ 3077824 w 9144000"/>
              <a:gd name="connsiteY9" fmla="*/ 412603 h 920619"/>
              <a:gd name="connsiteX10" fmla="*/ 2196529 w 9144000"/>
              <a:gd name="connsiteY10" fmla="*/ 805306 h 920619"/>
              <a:gd name="connsiteX11" fmla="*/ 1319707 w 9144000"/>
              <a:gd name="connsiteY11" fmla="*/ 412603 h 920619"/>
              <a:gd name="connsiteX12" fmla="*/ 438411 w 9144000"/>
              <a:gd name="connsiteY12" fmla="*/ 805306 h 920619"/>
              <a:gd name="connsiteX13" fmla="*/ 40262 w 9144000"/>
              <a:gd name="connsiteY13" fmla="*/ 642047 h 920619"/>
              <a:gd name="connsiteX14" fmla="*/ 10066 w 9144000"/>
              <a:gd name="connsiteY14" fmla="*/ 857152 h 920619"/>
              <a:gd name="connsiteX15" fmla="*/ 7185 w 9144000"/>
              <a:gd name="connsiteY15" fmla="*/ 920619 h 920619"/>
              <a:gd name="connsiteX16" fmla="*/ 0 w 9144000"/>
              <a:gd name="connsiteY16" fmla="*/ 915641 h 920619"/>
              <a:gd name="connsiteX17" fmla="*/ 0 w 9144000"/>
              <a:gd name="connsiteY17" fmla="*/ 0 h 920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144000" h="920619">
                <a:moveTo>
                  <a:pt x="0" y="0"/>
                </a:moveTo>
                <a:lnTo>
                  <a:pt x="9144000" y="0"/>
                </a:lnTo>
                <a:lnTo>
                  <a:pt x="9144000" y="800893"/>
                </a:lnTo>
                <a:cubicBezTo>
                  <a:pt x="8786114" y="756770"/>
                  <a:pt x="8759272" y="412603"/>
                  <a:pt x="8347703" y="412603"/>
                </a:cubicBezTo>
                <a:cubicBezTo>
                  <a:pt x="7909292" y="412603"/>
                  <a:pt x="7909292" y="805306"/>
                  <a:pt x="7470881" y="805306"/>
                </a:cubicBezTo>
                <a:cubicBezTo>
                  <a:pt x="7027996" y="805306"/>
                  <a:pt x="7027996" y="412603"/>
                  <a:pt x="6589585" y="412603"/>
                </a:cubicBezTo>
                <a:cubicBezTo>
                  <a:pt x="6151174" y="412603"/>
                  <a:pt x="6151174" y="805306"/>
                  <a:pt x="5712763" y="805306"/>
                </a:cubicBezTo>
                <a:cubicBezTo>
                  <a:pt x="5274353" y="805306"/>
                  <a:pt x="5274353" y="412603"/>
                  <a:pt x="4831468" y="412603"/>
                </a:cubicBezTo>
                <a:cubicBezTo>
                  <a:pt x="4393057" y="412603"/>
                  <a:pt x="4393057" y="805306"/>
                  <a:pt x="3954646" y="805306"/>
                </a:cubicBezTo>
                <a:cubicBezTo>
                  <a:pt x="3516235" y="805306"/>
                  <a:pt x="3516235" y="412603"/>
                  <a:pt x="3077824" y="412603"/>
                </a:cubicBezTo>
                <a:cubicBezTo>
                  <a:pt x="2634939" y="412603"/>
                  <a:pt x="2634939" y="805306"/>
                  <a:pt x="2196529" y="805306"/>
                </a:cubicBezTo>
                <a:cubicBezTo>
                  <a:pt x="1758117" y="805306"/>
                  <a:pt x="1758117" y="412603"/>
                  <a:pt x="1319707" y="412603"/>
                </a:cubicBezTo>
                <a:cubicBezTo>
                  <a:pt x="881296" y="412603"/>
                  <a:pt x="881296" y="805306"/>
                  <a:pt x="438411" y="805306"/>
                </a:cubicBezTo>
                <a:cubicBezTo>
                  <a:pt x="246047" y="805306"/>
                  <a:pt x="138681" y="725883"/>
                  <a:pt x="40262" y="642047"/>
                </a:cubicBezTo>
                <a:cubicBezTo>
                  <a:pt x="26842" y="712646"/>
                  <a:pt x="16776" y="784347"/>
                  <a:pt x="10066" y="857152"/>
                </a:cubicBezTo>
                <a:lnTo>
                  <a:pt x="7185" y="920619"/>
                </a:lnTo>
                <a:lnTo>
                  <a:pt x="0" y="915641"/>
                </a:lnTo>
                <a:lnTo>
                  <a:pt x="0" y="0"/>
                </a:lnTo>
                <a:close/>
              </a:path>
            </a:pathLst>
          </a:custGeom>
          <a:solidFill>
            <a:srgbClr val="4089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000"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grpSp>
        <p:nvGrpSpPr>
          <p:cNvPr id="5" name="Grupo 4"/>
          <p:cNvGrpSpPr>
            <a:grpSpLocks noChangeAspect="1"/>
          </p:cNvGrpSpPr>
          <p:nvPr userDrawn="1"/>
        </p:nvGrpSpPr>
        <p:grpSpPr>
          <a:xfrm>
            <a:off x="148720" y="274729"/>
            <a:ext cx="1056025" cy="405704"/>
            <a:chOff x="2362200" y="455356"/>
            <a:chExt cx="280988" cy="107950"/>
          </a:xfrm>
        </p:grpSpPr>
        <p:sp>
          <p:nvSpPr>
            <p:cNvPr id="47" name="Freeform 362"/>
            <p:cNvSpPr>
              <a:spLocks/>
            </p:cNvSpPr>
            <p:nvPr userDrawn="1"/>
          </p:nvSpPr>
          <p:spPr bwMode="auto">
            <a:xfrm>
              <a:off x="2565400" y="455356"/>
              <a:ext cx="77788" cy="107950"/>
            </a:xfrm>
            <a:custGeom>
              <a:avLst/>
              <a:gdLst>
                <a:gd name="T0" fmla="*/ 126 w 126"/>
                <a:gd name="T1" fmla="*/ 113 h 175"/>
                <a:gd name="T2" fmla="*/ 63 w 126"/>
                <a:gd name="T3" fmla="*/ 175 h 175"/>
                <a:gd name="T4" fmla="*/ 0 w 126"/>
                <a:gd name="T5" fmla="*/ 113 h 175"/>
                <a:gd name="T6" fmla="*/ 63 w 126"/>
                <a:gd name="T7" fmla="*/ 0 h 175"/>
                <a:gd name="T8" fmla="*/ 63 w 126"/>
                <a:gd name="T9" fmla="*/ 0 h 175"/>
                <a:gd name="T10" fmla="*/ 126 w 126"/>
                <a:gd name="T11" fmla="*/ 113 h 175"/>
              </a:gdLst>
              <a:ahLst/>
              <a:cxnLst>
                <a:cxn ang="0">
                  <a:pos x="T0" y="T1"/>
                </a:cxn>
                <a:cxn ang="0">
                  <a:pos x="T2" y="T3"/>
                </a:cxn>
                <a:cxn ang="0">
                  <a:pos x="T4" y="T5"/>
                </a:cxn>
                <a:cxn ang="0">
                  <a:pos x="T6" y="T7"/>
                </a:cxn>
                <a:cxn ang="0">
                  <a:pos x="T8" y="T9"/>
                </a:cxn>
                <a:cxn ang="0">
                  <a:pos x="T10" y="T11"/>
                </a:cxn>
              </a:cxnLst>
              <a:rect l="0" t="0" r="r" b="b"/>
              <a:pathLst>
                <a:path w="126" h="175">
                  <a:moveTo>
                    <a:pt x="126" y="113"/>
                  </a:moveTo>
                  <a:cubicBezTo>
                    <a:pt x="126" y="147"/>
                    <a:pt x="98" y="175"/>
                    <a:pt x="63" y="175"/>
                  </a:cubicBezTo>
                  <a:cubicBezTo>
                    <a:pt x="29" y="175"/>
                    <a:pt x="0" y="147"/>
                    <a:pt x="0" y="113"/>
                  </a:cubicBezTo>
                  <a:cubicBezTo>
                    <a:pt x="0" y="78"/>
                    <a:pt x="63" y="0"/>
                    <a:pt x="63" y="0"/>
                  </a:cubicBezTo>
                  <a:cubicBezTo>
                    <a:pt x="63" y="0"/>
                    <a:pt x="63" y="0"/>
                    <a:pt x="63" y="0"/>
                  </a:cubicBezTo>
                  <a:cubicBezTo>
                    <a:pt x="65" y="2"/>
                    <a:pt x="126" y="78"/>
                    <a:pt x="126"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000"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8" name="Freeform 363"/>
            <p:cNvSpPr>
              <a:spLocks/>
            </p:cNvSpPr>
            <p:nvPr userDrawn="1"/>
          </p:nvSpPr>
          <p:spPr bwMode="auto">
            <a:xfrm>
              <a:off x="2463800" y="455356"/>
              <a:ext cx="77788" cy="107950"/>
            </a:xfrm>
            <a:custGeom>
              <a:avLst/>
              <a:gdLst>
                <a:gd name="T0" fmla="*/ 126 w 126"/>
                <a:gd name="T1" fmla="*/ 113 h 175"/>
                <a:gd name="T2" fmla="*/ 63 w 126"/>
                <a:gd name="T3" fmla="*/ 175 h 175"/>
                <a:gd name="T4" fmla="*/ 0 w 126"/>
                <a:gd name="T5" fmla="*/ 113 h 175"/>
                <a:gd name="T6" fmla="*/ 63 w 126"/>
                <a:gd name="T7" fmla="*/ 0 h 175"/>
                <a:gd name="T8" fmla="*/ 63 w 126"/>
                <a:gd name="T9" fmla="*/ 0 h 175"/>
                <a:gd name="T10" fmla="*/ 126 w 126"/>
                <a:gd name="T11" fmla="*/ 113 h 175"/>
              </a:gdLst>
              <a:ahLst/>
              <a:cxnLst>
                <a:cxn ang="0">
                  <a:pos x="T0" y="T1"/>
                </a:cxn>
                <a:cxn ang="0">
                  <a:pos x="T2" y="T3"/>
                </a:cxn>
                <a:cxn ang="0">
                  <a:pos x="T4" y="T5"/>
                </a:cxn>
                <a:cxn ang="0">
                  <a:pos x="T6" y="T7"/>
                </a:cxn>
                <a:cxn ang="0">
                  <a:pos x="T8" y="T9"/>
                </a:cxn>
                <a:cxn ang="0">
                  <a:pos x="T10" y="T11"/>
                </a:cxn>
              </a:cxnLst>
              <a:rect l="0" t="0" r="r" b="b"/>
              <a:pathLst>
                <a:path w="126" h="175">
                  <a:moveTo>
                    <a:pt x="126" y="113"/>
                  </a:moveTo>
                  <a:cubicBezTo>
                    <a:pt x="126" y="147"/>
                    <a:pt x="97" y="175"/>
                    <a:pt x="63" y="175"/>
                  </a:cubicBezTo>
                  <a:cubicBezTo>
                    <a:pt x="28" y="175"/>
                    <a:pt x="0" y="147"/>
                    <a:pt x="0" y="113"/>
                  </a:cubicBezTo>
                  <a:cubicBezTo>
                    <a:pt x="0" y="78"/>
                    <a:pt x="63" y="0"/>
                    <a:pt x="63" y="0"/>
                  </a:cubicBezTo>
                  <a:cubicBezTo>
                    <a:pt x="63" y="0"/>
                    <a:pt x="63" y="0"/>
                    <a:pt x="63" y="0"/>
                  </a:cubicBezTo>
                  <a:cubicBezTo>
                    <a:pt x="64" y="2"/>
                    <a:pt x="126" y="78"/>
                    <a:pt x="126"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000"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9" name="Freeform 364"/>
            <p:cNvSpPr>
              <a:spLocks/>
            </p:cNvSpPr>
            <p:nvPr userDrawn="1"/>
          </p:nvSpPr>
          <p:spPr bwMode="auto">
            <a:xfrm>
              <a:off x="2362200" y="455356"/>
              <a:ext cx="76200" cy="107950"/>
            </a:xfrm>
            <a:custGeom>
              <a:avLst/>
              <a:gdLst>
                <a:gd name="T0" fmla="*/ 125 w 125"/>
                <a:gd name="T1" fmla="*/ 113 h 175"/>
                <a:gd name="T2" fmla="*/ 62 w 125"/>
                <a:gd name="T3" fmla="*/ 175 h 175"/>
                <a:gd name="T4" fmla="*/ 0 w 125"/>
                <a:gd name="T5" fmla="*/ 113 h 175"/>
                <a:gd name="T6" fmla="*/ 62 w 125"/>
                <a:gd name="T7" fmla="*/ 0 h 175"/>
                <a:gd name="T8" fmla="*/ 62 w 125"/>
                <a:gd name="T9" fmla="*/ 0 h 175"/>
                <a:gd name="T10" fmla="*/ 125 w 125"/>
                <a:gd name="T11" fmla="*/ 113 h 175"/>
              </a:gdLst>
              <a:ahLst/>
              <a:cxnLst>
                <a:cxn ang="0">
                  <a:pos x="T0" y="T1"/>
                </a:cxn>
                <a:cxn ang="0">
                  <a:pos x="T2" y="T3"/>
                </a:cxn>
                <a:cxn ang="0">
                  <a:pos x="T4" y="T5"/>
                </a:cxn>
                <a:cxn ang="0">
                  <a:pos x="T6" y="T7"/>
                </a:cxn>
                <a:cxn ang="0">
                  <a:pos x="T8" y="T9"/>
                </a:cxn>
                <a:cxn ang="0">
                  <a:pos x="T10" y="T11"/>
                </a:cxn>
              </a:cxnLst>
              <a:rect l="0" t="0" r="r" b="b"/>
              <a:pathLst>
                <a:path w="125" h="175">
                  <a:moveTo>
                    <a:pt x="125" y="113"/>
                  </a:moveTo>
                  <a:cubicBezTo>
                    <a:pt x="125" y="147"/>
                    <a:pt x="97" y="175"/>
                    <a:pt x="62" y="175"/>
                  </a:cubicBezTo>
                  <a:cubicBezTo>
                    <a:pt x="28" y="175"/>
                    <a:pt x="0" y="147"/>
                    <a:pt x="0" y="113"/>
                  </a:cubicBezTo>
                  <a:cubicBezTo>
                    <a:pt x="0" y="78"/>
                    <a:pt x="62" y="0"/>
                    <a:pt x="62" y="0"/>
                  </a:cubicBezTo>
                  <a:cubicBezTo>
                    <a:pt x="62" y="0"/>
                    <a:pt x="62" y="0"/>
                    <a:pt x="62" y="0"/>
                  </a:cubicBezTo>
                  <a:cubicBezTo>
                    <a:pt x="64" y="2"/>
                    <a:pt x="125" y="78"/>
                    <a:pt x="125"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000"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grpSp>
    </p:spTree>
    <p:extLst>
      <p:ext uri="{BB962C8B-B14F-4D97-AF65-F5344CB8AC3E}">
        <p14:creationId xmlns:p14="http://schemas.microsoft.com/office/powerpoint/2010/main" val="2632979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2" name="1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1765"/>
            <a:ext cx="9138647" cy="5141559"/>
          </a:xfrm>
          <a:prstGeom prst="rect">
            <a:avLst/>
          </a:prstGeom>
        </p:spPr>
      </p:pic>
      <p:sp>
        <p:nvSpPr>
          <p:cNvPr id="3104" name="Rectangle 32"/>
          <p:cNvSpPr>
            <a:spLocks noGrp="1" noChangeArrowheads="1"/>
          </p:cNvSpPr>
          <p:nvPr>
            <p:ph type="ctrTitle" sz="quarter"/>
          </p:nvPr>
        </p:nvSpPr>
        <p:spPr>
          <a:xfrm>
            <a:off x="4807516" y="1476612"/>
            <a:ext cx="3987234" cy="1103312"/>
          </a:xfrm>
        </p:spPr>
        <p:txBody>
          <a:bodyPr/>
          <a:lstStyle>
            <a:lvl1pPr algn="ctr">
              <a:defRPr sz="3198">
                <a:solidFill>
                  <a:srgbClr val="5F5F5F"/>
                </a:solidFill>
              </a:defRPr>
            </a:lvl1pPr>
          </a:lstStyle>
          <a:p>
            <a:pPr lvl="0"/>
            <a:r>
              <a:rPr lang="es-ES" altLang="es-CO" noProof="0" dirty="0"/>
              <a:t>Haga clic para cambiar el estilo de título	</a:t>
            </a:r>
          </a:p>
        </p:txBody>
      </p:sp>
      <p:sp>
        <p:nvSpPr>
          <p:cNvPr id="3114" name="Rectangle 42"/>
          <p:cNvSpPr>
            <a:spLocks noGrp="1" noChangeArrowheads="1"/>
          </p:cNvSpPr>
          <p:nvPr>
            <p:ph type="subTitle" sz="quarter" idx="1"/>
          </p:nvPr>
        </p:nvSpPr>
        <p:spPr>
          <a:xfrm>
            <a:off x="4639172" y="2667790"/>
            <a:ext cx="4257441" cy="308776"/>
          </a:xfrm>
        </p:spPr>
        <p:txBody>
          <a:bodyPr/>
          <a:lstStyle>
            <a:lvl1pPr marL="0" indent="0" algn="ctr">
              <a:buFontTx/>
              <a:buNone/>
              <a:defRPr/>
            </a:lvl1pPr>
          </a:lstStyle>
          <a:p>
            <a:pPr lvl="0"/>
            <a:r>
              <a:rPr lang="es-ES" altLang="es-CO" noProof="0" dirty="0"/>
              <a:t>Haga clic para modificar el estilo de subtítulo del patrón</a:t>
            </a:r>
          </a:p>
        </p:txBody>
      </p:sp>
    </p:spTree>
    <p:extLst>
      <p:ext uri="{BB962C8B-B14F-4D97-AF65-F5344CB8AC3E}">
        <p14:creationId xmlns:p14="http://schemas.microsoft.com/office/powerpoint/2010/main" val="1387175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1.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image" Target="../media/image1.png"/><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2 Imagen"/>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0" y="258"/>
            <a:ext cx="9144000" cy="5144572"/>
          </a:xfrm>
          <a:prstGeom prst="rect">
            <a:avLst/>
          </a:prstGeom>
        </p:spPr>
      </p:pic>
      <p:sp>
        <p:nvSpPr>
          <p:cNvPr id="1027" name="Rectangle 2"/>
          <p:cNvSpPr>
            <a:spLocks noGrp="1" noChangeArrowheads="1"/>
          </p:cNvSpPr>
          <p:nvPr>
            <p:ph type="title"/>
          </p:nvPr>
        </p:nvSpPr>
        <p:spPr bwMode="auto">
          <a:xfrm>
            <a:off x="1812924" y="76375"/>
            <a:ext cx="6197384"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CO" altLang="es-CO" dirty="0"/>
              <a:t>Haga clic para cambiar el estilo de título	</a:t>
            </a:r>
          </a:p>
        </p:txBody>
      </p:sp>
      <p:sp>
        <p:nvSpPr>
          <p:cNvPr id="1028" name="Rectangle 3"/>
          <p:cNvSpPr>
            <a:spLocks noGrp="1" noChangeArrowheads="1"/>
          </p:cNvSpPr>
          <p:nvPr>
            <p:ph type="body" idx="1"/>
          </p:nvPr>
        </p:nvSpPr>
        <p:spPr bwMode="auto">
          <a:xfrm>
            <a:off x="457200" y="1239838"/>
            <a:ext cx="8229600" cy="307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CO" altLang="es-CO"/>
              <a:t>Haga clic para modificar el estilo de texto del patrón</a:t>
            </a:r>
          </a:p>
          <a:p>
            <a:pPr lvl="1"/>
            <a:r>
              <a:rPr lang="es-CO" altLang="es-CO"/>
              <a:t>Segundo nivel</a:t>
            </a:r>
          </a:p>
          <a:p>
            <a:pPr lvl="2"/>
            <a:r>
              <a:rPr lang="es-CO" altLang="es-CO"/>
              <a:t>Tercer nivel</a:t>
            </a:r>
          </a:p>
          <a:p>
            <a:pPr lvl="3"/>
            <a:r>
              <a:rPr lang="es-CO" altLang="es-CO"/>
              <a:t>Cuarto nivel</a:t>
            </a:r>
          </a:p>
          <a:p>
            <a:pPr lvl="4"/>
            <a:r>
              <a:rPr lang="es-CO" altLang="es-CO"/>
              <a:t>Quinto nivel</a:t>
            </a:r>
          </a:p>
        </p:txBody>
      </p:sp>
      <p:sp>
        <p:nvSpPr>
          <p:cNvPr id="7" name="Rectangle 6"/>
          <p:cNvSpPr>
            <a:spLocks noGrp="1" noChangeArrowheads="1"/>
          </p:cNvSpPr>
          <p:nvPr>
            <p:ph type="sldNum" sz="quarter" idx="4"/>
          </p:nvPr>
        </p:nvSpPr>
        <p:spPr bwMode="auto">
          <a:xfrm>
            <a:off x="8589963" y="4951500"/>
            <a:ext cx="495300"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b="1">
                <a:solidFill>
                  <a:schemeClr val="bg2">
                    <a:lumMod val="50000"/>
                  </a:schemeClr>
                </a:solidFill>
                <a:latin typeface="+mj-lt"/>
                <a:cs typeface="Arial" charset="0"/>
              </a:defRPr>
            </a:lvl1pPr>
          </a:lstStyle>
          <a:p>
            <a:pPr>
              <a:defRPr/>
            </a:pPr>
            <a:fld id="{D0AE95A2-70B1-4974-8E50-975CA7202948}" type="slidenum">
              <a:rPr lang="es-CO" altLang="es-CO" smtClean="0"/>
              <a:pPr>
                <a:defRPr/>
              </a:pPr>
              <a:t>‹Nº›</a:t>
            </a:fld>
            <a:endParaRPr lang="es-CO" altLang="es-CO" dirty="0"/>
          </a:p>
        </p:txBody>
      </p:sp>
    </p:spTree>
  </p:cSld>
  <p:clrMap bg1="lt1" tx1="dk1" bg2="lt2" tx2="dk2" accent1="accent1" accent2="accent2" accent3="accent3" accent4="accent4" accent5="accent5" accent6="accent6" hlink="hlink" folHlink="folHlink"/>
  <p:sldLayoutIdLst>
    <p:sldLayoutId id="2147483736" r:id="rId1"/>
    <p:sldLayoutId id="2147483740" r:id="rId2"/>
    <p:sldLayoutId id="2147483739" r:id="rId3"/>
    <p:sldLayoutId id="2147483741" r:id="rId4"/>
    <p:sldLayoutId id="2147483745" r:id="rId5"/>
    <p:sldLayoutId id="2147483746" r:id="rId6"/>
    <p:sldLayoutId id="2147483748" r:id="rId7"/>
    <p:sldLayoutId id="2147483749" r:id="rId8"/>
  </p:sldLayoutIdLst>
  <p:hf hdr="0" ftr="0" dt="0"/>
  <p:txStyles>
    <p:titleStyle>
      <a:lvl1pPr algn="ctr" rtl="0" eaLnBrk="0" fontAlgn="base" hangingPunct="0">
        <a:spcBef>
          <a:spcPct val="0"/>
        </a:spcBef>
        <a:spcAft>
          <a:spcPct val="0"/>
        </a:spcAft>
        <a:defRPr sz="2000" b="1">
          <a:solidFill>
            <a:schemeClr val="tx1">
              <a:lumMod val="85000"/>
              <a:lumOff val="15000"/>
            </a:schemeClr>
          </a:solidFill>
          <a:latin typeface="Century Gothic" panose="020B0502020202020204" pitchFamily="34" charset="0"/>
          <a:ea typeface="+mj-ea"/>
          <a:cs typeface="+mj-cs"/>
        </a:defRPr>
      </a:lvl1pPr>
      <a:lvl2pPr algn="ctr" rtl="0" eaLnBrk="0" fontAlgn="base" hangingPunct="0">
        <a:spcBef>
          <a:spcPct val="0"/>
        </a:spcBef>
        <a:spcAft>
          <a:spcPct val="0"/>
        </a:spcAft>
        <a:defRPr sz="2000" b="1">
          <a:solidFill>
            <a:srgbClr val="333333"/>
          </a:solidFill>
          <a:latin typeface="Candara" pitchFamily="34" charset="0"/>
          <a:cs typeface="Arial" charset="0"/>
        </a:defRPr>
      </a:lvl2pPr>
      <a:lvl3pPr algn="ctr" rtl="0" eaLnBrk="0" fontAlgn="base" hangingPunct="0">
        <a:spcBef>
          <a:spcPct val="0"/>
        </a:spcBef>
        <a:spcAft>
          <a:spcPct val="0"/>
        </a:spcAft>
        <a:defRPr sz="2000" b="1">
          <a:solidFill>
            <a:srgbClr val="333333"/>
          </a:solidFill>
          <a:latin typeface="Candara" pitchFamily="34" charset="0"/>
          <a:cs typeface="Arial" charset="0"/>
        </a:defRPr>
      </a:lvl3pPr>
      <a:lvl4pPr algn="ctr" rtl="0" eaLnBrk="0" fontAlgn="base" hangingPunct="0">
        <a:spcBef>
          <a:spcPct val="0"/>
        </a:spcBef>
        <a:spcAft>
          <a:spcPct val="0"/>
        </a:spcAft>
        <a:defRPr sz="2000" b="1">
          <a:solidFill>
            <a:srgbClr val="333333"/>
          </a:solidFill>
          <a:latin typeface="Candara" pitchFamily="34" charset="0"/>
          <a:cs typeface="Arial" charset="0"/>
        </a:defRPr>
      </a:lvl4pPr>
      <a:lvl5pPr algn="ctr" rtl="0" eaLnBrk="0" fontAlgn="base" hangingPunct="0">
        <a:spcBef>
          <a:spcPct val="0"/>
        </a:spcBef>
        <a:spcAft>
          <a:spcPct val="0"/>
        </a:spcAft>
        <a:defRPr sz="2000" b="1">
          <a:solidFill>
            <a:srgbClr val="333333"/>
          </a:solidFill>
          <a:latin typeface="Candara" pitchFamily="34" charset="0"/>
          <a:cs typeface="Arial" charset="0"/>
        </a:defRPr>
      </a:lvl5pPr>
      <a:lvl6pPr marL="457200" algn="ctr" rtl="0" fontAlgn="base">
        <a:spcBef>
          <a:spcPct val="0"/>
        </a:spcBef>
        <a:spcAft>
          <a:spcPct val="0"/>
        </a:spcAft>
        <a:defRPr sz="2000" b="1">
          <a:solidFill>
            <a:srgbClr val="333333"/>
          </a:solidFill>
          <a:latin typeface="Candara" pitchFamily="34" charset="0"/>
          <a:cs typeface="Arial" charset="0"/>
        </a:defRPr>
      </a:lvl6pPr>
      <a:lvl7pPr marL="914400" algn="ctr" rtl="0" fontAlgn="base">
        <a:spcBef>
          <a:spcPct val="0"/>
        </a:spcBef>
        <a:spcAft>
          <a:spcPct val="0"/>
        </a:spcAft>
        <a:defRPr sz="2000" b="1">
          <a:solidFill>
            <a:srgbClr val="333333"/>
          </a:solidFill>
          <a:latin typeface="Candara" pitchFamily="34" charset="0"/>
          <a:cs typeface="Arial" charset="0"/>
        </a:defRPr>
      </a:lvl7pPr>
      <a:lvl8pPr marL="1371600" algn="ctr" rtl="0" fontAlgn="base">
        <a:spcBef>
          <a:spcPct val="0"/>
        </a:spcBef>
        <a:spcAft>
          <a:spcPct val="0"/>
        </a:spcAft>
        <a:defRPr sz="2000" b="1">
          <a:solidFill>
            <a:srgbClr val="333333"/>
          </a:solidFill>
          <a:latin typeface="Candara" pitchFamily="34" charset="0"/>
          <a:cs typeface="Arial" charset="0"/>
        </a:defRPr>
      </a:lvl8pPr>
      <a:lvl9pPr marL="1828800" algn="ctr" rtl="0" fontAlgn="base">
        <a:spcBef>
          <a:spcPct val="0"/>
        </a:spcBef>
        <a:spcAft>
          <a:spcPct val="0"/>
        </a:spcAft>
        <a:defRPr sz="2000" b="1">
          <a:solidFill>
            <a:srgbClr val="333333"/>
          </a:solidFill>
          <a:latin typeface="Candara" pitchFamily="34" charset="0"/>
          <a:cs typeface="Arial" charset="0"/>
        </a:defRPr>
      </a:lvl9pPr>
    </p:titleStyle>
    <p:bodyStyle>
      <a:lvl1pPr marL="342900" indent="-342900" algn="l" rtl="0" eaLnBrk="0" fontAlgn="base" hangingPunct="0">
        <a:spcBef>
          <a:spcPct val="20000"/>
        </a:spcBef>
        <a:spcAft>
          <a:spcPct val="0"/>
        </a:spcAft>
        <a:buChar char="•"/>
        <a:defRPr sz="1200">
          <a:solidFill>
            <a:srgbClr val="333333"/>
          </a:solidFill>
          <a:latin typeface="Century Gothic" panose="020B0502020202020204" pitchFamily="34" charset="0"/>
          <a:ea typeface="+mn-ea"/>
          <a:cs typeface="+mn-cs"/>
        </a:defRPr>
      </a:lvl1pPr>
      <a:lvl2pPr marL="742950" indent="-285750" algn="l" rtl="0" eaLnBrk="0" fontAlgn="base" hangingPunct="0">
        <a:spcBef>
          <a:spcPct val="20000"/>
        </a:spcBef>
        <a:spcAft>
          <a:spcPct val="0"/>
        </a:spcAft>
        <a:buChar char="–"/>
        <a:defRPr sz="1200">
          <a:solidFill>
            <a:srgbClr val="333333"/>
          </a:solidFill>
          <a:latin typeface="Century Gothic" panose="020B0502020202020204" pitchFamily="34" charset="0"/>
          <a:cs typeface="+mn-cs"/>
        </a:defRPr>
      </a:lvl2pPr>
      <a:lvl3pPr marL="1143000" indent="-228600" algn="l" rtl="0" eaLnBrk="0" fontAlgn="base" hangingPunct="0">
        <a:spcBef>
          <a:spcPct val="20000"/>
        </a:spcBef>
        <a:spcAft>
          <a:spcPct val="0"/>
        </a:spcAft>
        <a:buChar char="•"/>
        <a:defRPr sz="1200">
          <a:solidFill>
            <a:srgbClr val="333333"/>
          </a:solidFill>
          <a:latin typeface="Century Gothic" panose="020B0502020202020204" pitchFamily="34" charset="0"/>
          <a:cs typeface="+mn-cs"/>
        </a:defRPr>
      </a:lvl3pPr>
      <a:lvl4pPr marL="1600200" indent="-228600" algn="l" rtl="0" eaLnBrk="0" fontAlgn="base" hangingPunct="0">
        <a:spcBef>
          <a:spcPct val="20000"/>
        </a:spcBef>
        <a:spcAft>
          <a:spcPct val="0"/>
        </a:spcAft>
        <a:buChar char="–"/>
        <a:defRPr sz="1200">
          <a:solidFill>
            <a:srgbClr val="333333"/>
          </a:solidFill>
          <a:latin typeface="Century Gothic" panose="020B0502020202020204" pitchFamily="34" charset="0"/>
          <a:cs typeface="+mn-cs"/>
        </a:defRPr>
      </a:lvl4pPr>
      <a:lvl5pPr marL="2057400" indent="-228600" algn="l" rtl="0" eaLnBrk="0" fontAlgn="base" hangingPunct="0">
        <a:spcBef>
          <a:spcPct val="20000"/>
        </a:spcBef>
        <a:spcAft>
          <a:spcPct val="0"/>
        </a:spcAft>
        <a:buChar char="»"/>
        <a:defRPr sz="1200">
          <a:solidFill>
            <a:srgbClr val="333333"/>
          </a:solidFill>
          <a:latin typeface="Century Gothic" panose="020B0502020202020204" pitchFamily="34" charset="0"/>
          <a:cs typeface="+mn-cs"/>
        </a:defRPr>
      </a:lvl5pPr>
      <a:lvl6pPr marL="2514600" indent="-228600" algn="l" rtl="0" fontAlgn="base">
        <a:spcBef>
          <a:spcPct val="20000"/>
        </a:spcBef>
        <a:spcAft>
          <a:spcPct val="0"/>
        </a:spcAft>
        <a:buChar char="»"/>
        <a:defRPr sz="1600">
          <a:solidFill>
            <a:srgbClr val="333333"/>
          </a:solidFill>
          <a:latin typeface="+mn-lt"/>
          <a:cs typeface="+mn-cs"/>
        </a:defRPr>
      </a:lvl6pPr>
      <a:lvl7pPr marL="2971800" indent="-228600" algn="l" rtl="0" fontAlgn="base">
        <a:spcBef>
          <a:spcPct val="20000"/>
        </a:spcBef>
        <a:spcAft>
          <a:spcPct val="0"/>
        </a:spcAft>
        <a:buChar char="»"/>
        <a:defRPr sz="1600">
          <a:solidFill>
            <a:srgbClr val="333333"/>
          </a:solidFill>
          <a:latin typeface="+mn-lt"/>
          <a:cs typeface="+mn-cs"/>
        </a:defRPr>
      </a:lvl7pPr>
      <a:lvl8pPr marL="3429000" indent="-228600" algn="l" rtl="0" fontAlgn="base">
        <a:spcBef>
          <a:spcPct val="20000"/>
        </a:spcBef>
        <a:spcAft>
          <a:spcPct val="0"/>
        </a:spcAft>
        <a:buChar char="»"/>
        <a:defRPr sz="1600">
          <a:solidFill>
            <a:srgbClr val="333333"/>
          </a:solidFill>
          <a:latin typeface="+mn-lt"/>
          <a:cs typeface="+mn-cs"/>
        </a:defRPr>
      </a:lvl8pPr>
      <a:lvl9pPr marL="3886200" indent="-228600" algn="l" rtl="0" fontAlgn="base">
        <a:spcBef>
          <a:spcPct val="20000"/>
        </a:spcBef>
        <a:spcAft>
          <a:spcPct val="0"/>
        </a:spcAft>
        <a:buChar char="»"/>
        <a:defRPr sz="1600">
          <a:solidFill>
            <a:srgbClr val="333333"/>
          </a:solidFill>
          <a:latin typeface="+mn-lt"/>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2 Imagen"/>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0" y="258"/>
            <a:ext cx="9144000" cy="5144572"/>
          </a:xfrm>
          <a:prstGeom prst="rect">
            <a:avLst/>
          </a:prstGeom>
        </p:spPr>
      </p:pic>
      <p:sp>
        <p:nvSpPr>
          <p:cNvPr id="1027" name="Rectangle 2"/>
          <p:cNvSpPr>
            <a:spLocks noGrp="1" noChangeArrowheads="1"/>
          </p:cNvSpPr>
          <p:nvPr>
            <p:ph type="title"/>
          </p:nvPr>
        </p:nvSpPr>
        <p:spPr bwMode="auto">
          <a:xfrm>
            <a:off x="1812925" y="76377"/>
            <a:ext cx="6197384"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CO" altLang="es-CO" dirty="0"/>
              <a:t>Haga clic para cambiar el estilo de título	</a:t>
            </a:r>
          </a:p>
        </p:txBody>
      </p:sp>
      <p:sp>
        <p:nvSpPr>
          <p:cNvPr id="1028" name="Rectangle 3"/>
          <p:cNvSpPr>
            <a:spLocks noGrp="1" noChangeArrowheads="1"/>
          </p:cNvSpPr>
          <p:nvPr>
            <p:ph type="body" idx="1"/>
          </p:nvPr>
        </p:nvSpPr>
        <p:spPr bwMode="auto">
          <a:xfrm>
            <a:off x="457200" y="1239838"/>
            <a:ext cx="8229600" cy="307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CO" altLang="es-CO"/>
              <a:t>Haga clic para modificar el estilo de texto del patrón</a:t>
            </a:r>
          </a:p>
          <a:p>
            <a:pPr lvl="1"/>
            <a:r>
              <a:rPr lang="es-CO" altLang="es-CO"/>
              <a:t>Segundo nivel</a:t>
            </a:r>
          </a:p>
          <a:p>
            <a:pPr lvl="2"/>
            <a:r>
              <a:rPr lang="es-CO" altLang="es-CO"/>
              <a:t>Tercer nivel</a:t>
            </a:r>
          </a:p>
          <a:p>
            <a:pPr lvl="3"/>
            <a:r>
              <a:rPr lang="es-CO" altLang="es-CO"/>
              <a:t>Cuarto nivel</a:t>
            </a:r>
          </a:p>
          <a:p>
            <a:pPr lvl="4"/>
            <a:r>
              <a:rPr lang="es-CO" altLang="es-CO"/>
              <a:t>Quinto nivel</a:t>
            </a:r>
          </a:p>
        </p:txBody>
      </p:sp>
      <p:sp>
        <p:nvSpPr>
          <p:cNvPr id="7" name="Rectangle 6"/>
          <p:cNvSpPr>
            <a:spLocks noGrp="1" noChangeArrowheads="1"/>
          </p:cNvSpPr>
          <p:nvPr>
            <p:ph type="sldNum" sz="quarter" idx="4"/>
          </p:nvPr>
        </p:nvSpPr>
        <p:spPr bwMode="auto">
          <a:xfrm>
            <a:off x="8589963" y="4951501"/>
            <a:ext cx="495300"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b="1">
                <a:solidFill>
                  <a:schemeClr val="bg2">
                    <a:lumMod val="50000"/>
                  </a:schemeClr>
                </a:solidFill>
                <a:latin typeface="+mj-lt"/>
                <a:cs typeface="Arial" charset="0"/>
              </a:defRPr>
            </a:lvl1pPr>
          </a:lstStyle>
          <a:p>
            <a:pPr>
              <a:defRPr/>
            </a:pPr>
            <a:fld id="{D0AE95A2-70B1-4974-8E50-975CA7202948}" type="slidenum">
              <a:rPr lang="es-CO" altLang="es-CO" smtClean="0"/>
              <a:pPr>
                <a:defRPr/>
              </a:pPr>
              <a:t>‹Nº›</a:t>
            </a:fld>
            <a:endParaRPr lang="es-CO" altLang="es-CO" dirty="0"/>
          </a:p>
        </p:txBody>
      </p:sp>
    </p:spTree>
    <p:extLst>
      <p:ext uri="{BB962C8B-B14F-4D97-AF65-F5344CB8AC3E}">
        <p14:creationId xmlns:p14="http://schemas.microsoft.com/office/powerpoint/2010/main" val="245101182"/>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Lst>
  <p:hf hdr="0" ftr="0" dt="0"/>
  <p:txStyles>
    <p:titleStyle>
      <a:lvl1pPr algn="ctr" rtl="0" eaLnBrk="0" fontAlgn="base" hangingPunct="0">
        <a:spcBef>
          <a:spcPct val="0"/>
        </a:spcBef>
        <a:spcAft>
          <a:spcPct val="0"/>
        </a:spcAft>
        <a:defRPr sz="2000" b="1">
          <a:solidFill>
            <a:schemeClr val="tx1">
              <a:lumMod val="85000"/>
              <a:lumOff val="15000"/>
            </a:schemeClr>
          </a:solidFill>
          <a:latin typeface="Century Gothic" panose="020B0502020202020204" pitchFamily="34" charset="0"/>
          <a:ea typeface="+mj-ea"/>
          <a:cs typeface="+mj-cs"/>
        </a:defRPr>
      </a:lvl1pPr>
      <a:lvl2pPr algn="ctr" rtl="0" eaLnBrk="0" fontAlgn="base" hangingPunct="0">
        <a:spcBef>
          <a:spcPct val="0"/>
        </a:spcBef>
        <a:spcAft>
          <a:spcPct val="0"/>
        </a:spcAft>
        <a:defRPr sz="2000" b="1">
          <a:solidFill>
            <a:srgbClr val="333333"/>
          </a:solidFill>
          <a:latin typeface="Candara" pitchFamily="34" charset="0"/>
          <a:cs typeface="Arial" charset="0"/>
        </a:defRPr>
      </a:lvl2pPr>
      <a:lvl3pPr algn="ctr" rtl="0" eaLnBrk="0" fontAlgn="base" hangingPunct="0">
        <a:spcBef>
          <a:spcPct val="0"/>
        </a:spcBef>
        <a:spcAft>
          <a:spcPct val="0"/>
        </a:spcAft>
        <a:defRPr sz="2000" b="1">
          <a:solidFill>
            <a:srgbClr val="333333"/>
          </a:solidFill>
          <a:latin typeface="Candara" pitchFamily="34" charset="0"/>
          <a:cs typeface="Arial" charset="0"/>
        </a:defRPr>
      </a:lvl3pPr>
      <a:lvl4pPr algn="ctr" rtl="0" eaLnBrk="0" fontAlgn="base" hangingPunct="0">
        <a:spcBef>
          <a:spcPct val="0"/>
        </a:spcBef>
        <a:spcAft>
          <a:spcPct val="0"/>
        </a:spcAft>
        <a:defRPr sz="2000" b="1">
          <a:solidFill>
            <a:srgbClr val="333333"/>
          </a:solidFill>
          <a:latin typeface="Candara" pitchFamily="34" charset="0"/>
          <a:cs typeface="Arial" charset="0"/>
        </a:defRPr>
      </a:lvl4pPr>
      <a:lvl5pPr algn="ctr" rtl="0" eaLnBrk="0" fontAlgn="base" hangingPunct="0">
        <a:spcBef>
          <a:spcPct val="0"/>
        </a:spcBef>
        <a:spcAft>
          <a:spcPct val="0"/>
        </a:spcAft>
        <a:defRPr sz="2000" b="1">
          <a:solidFill>
            <a:srgbClr val="333333"/>
          </a:solidFill>
          <a:latin typeface="Candara" pitchFamily="34" charset="0"/>
          <a:cs typeface="Arial" charset="0"/>
        </a:defRPr>
      </a:lvl5pPr>
      <a:lvl6pPr marL="456904" algn="ctr" rtl="0" fontAlgn="base">
        <a:spcBef>
          <a:spcPct val="0"/>
        </a:spcBef>
        <a:spcAft>
          <a:spcPct val="0"/>
        </a:spcAft>
        <a:defRPr sz="2000" b="1">
          <a:solidFill>
            <a:srgbClr val="333333"/>
          </a:solidFill>
          <a:latin typeface="Candara" pitchFamily="34" charset="0"/>
          <a:cs typeface="Arial" charset="0"/>
        </a:defRPr>
      </a:lvl6pPr>
      <a:lvl7pPr marL="913806" algn="ctr" rtl="0" fontAlgn="base">
        <a:spcBef>
          <a:spcPct val="0"/>
        </a:spcBef>
        <a:spcAft>
          <a:spcPct val="0"/>
        </a:spcAft>
        <a:defRPr sz="2000" b="1">
          <a:solidFill>
            <a:srgbClr val="333333"/>
          </a:solidFill>
          <a:latin typeface="Candara" pitchFamily="34" charset="0"/>
          <a:cs typeface="Arial" charset="0"/>
        </a:defRPr>
      </a:lvl7pPr>
      <a:lvl8pPr marL="1370709" algn="ctr" rtl="0" fontAlgn="base">
        <a:spcBef>
          <a:spcPct val="0"/>
        </a:spcBef>
        <a:spcAft>
          <a:spcPct val="0"/>
        </a:spcAft>
        <a:defRPr sz="2000" b="1">
          <a:solidFill>
            <a:srgbClr val="333333"/>
          </a:solidFill>
          <a:latin typeface="Candara" pitchFamily="34" charset="0"/>
          <a:cs typeface="Arial" charset="0"/>
        </a:defRPr>
      </a:lvl8pPr>
      <a:lvl9pPr marL="1827612" algn="ctr" rtl="0" fontAlgn="base">
        <a:spcBef>
          <a:spcPct val="0"/>
        </a:spcBef>
        <a:spcAft>
          <a:spcPct val="0"/>
        </a:spcAft>
        <a:defRPr sz="2000" b="1">
          <a:solidFill>
            <a:srgbClr val="333333"/>
          </a:solidFill>
          <a:latin typeface="Candara" pitchFamily="34" charset="0"/>
          <a:cs typeface="Arial" charset="0"/>
        </a:defRPr>
      </a:lvl9pPr>
    </p:titleStyle>
    <p:bodyStyle>
      <a:lvl1pPr marL="342677" indent="-342677" algn="l" rtl="0" eaLnBrk="0" fontAlgn="base" hangingPunct="0">
        <a:spcBef>
          <a:spcPct val="20000"/>
        </a:spcBef>
        <a:spcAft>
          <a:spcPct val="0"/>
        </a:spcAft>
        <a:buChar char="•"/>
        <a:defRPr sz="1199">
          <a:solidFill>
            <a:srgbClr val="333333"/>
          </a:solidFill>
          <a:latin typeface="Century Gothic" panose="020B0502020202020204" pitchFamily="34" charset="0"/>
          <a:ea typeface="+mn-ea"/>
          <a:cs typeface="+mn-cs"/>
        </a:defRPr>
      </a:lvl1pPr>
      <a:lvl2pPr marL="742468" indent="-285564" algn="l" rtl="0" eaLnBrk="0" fontAlgn="base" hangingPunct="0">
        <a:spcBef>
          <a:spcPct val="20000"/>
        </a:spcBef>
        <a:spcAft>
          <a:spcPct val="0"/>
        </a:spcAft>
        <a:buChar char="–"/>
        <a:defRPr sz="1199">
          <a:solidFill>
            <a:srgbClr val="333333"/>
          </a:solidFill>
          <a:latin typeface="Century Gothic" panose="020B0502020202020204" pitchFamily="34" charset="0"/>
          <a:cs typeface="+mn-cs"/>
        </a:defRPr>
      </a:lvl2pPr>
      <a:lvl3pPr marL="1142258" indent="-228452" algn="l" rtl="0" eaLnBrk="0" fontAlgn="base" hangingPunct="0">
        <a:spcBef>
          <a:spcPct val="20000"/>
        </a:spcBef>
        <a:spcAft>
          <a:spcPct val="0"/>
        </a:spcAft>
        <a:buChar char="•"/>
        <a:defRPr sz="1199">
          <a:solidFill>
            <a:srgbClr val="333333"/>
          </a:solidFill>
          <a:latin typeface="Century Gothic" panose="020B0502020202020204" pitchFamily="34" charset="0"/>
          <a:cs typeface="+mn-cs"/>
        </a:defRPr>
      </a:lvl3pPr>
      <a:lvl4pPr marL="1599160" indent="-228452" algn="l" rtl="0" eaLnBrk="0" fontAlgn="base" hangingPunct="0">
        <a:spcBef>
          <a:spcPct val="20000"/>
        </a:spcBef>
        <a:spcAft>
          <a:spcPct val="0"/>
        </a:spcAft>
        <a:buChar char="–"/>
        <a:defRPr sz="1199">
          <a:solidFill>
            <a:srgbClr val="333333"/>
          </a:solidFill>
          <a:latin typeface="Century Gothic" panose="020B0502020202020204" pitchFamily="34" charset="0"/>
          <a:cs typeface="+mn-cs"/>
        </a:defRPr>
      </a:lvl4pPr>
      <a:lvl5pPr marL="2056063" indent="-228452" algn="l" rtl="0" eaLnBrk="0" fontAlgn="base" hangingPunct="0">
        <a:spcBef>
          <a:spcPct val="20000"/>
        </a:spcBef>
        <a:spcAft>
          <a:spcPct val="0"/>
        </a:spcAft>
        <a:buChar char="»"/>
        <a:defRPr sz="1199">
          <a:solidFill>
            <a:srgbClr val="333333"/>
          </a:solidFill>
          <a:latin typeface="Century Gothic" panose="020B0502020202020204" pitchFamily="34" charset="0"/>
          <a:cs typeface="+mn-cs"/>
        </a:defRPr>
      </a:lvl5pPr>
      <a:lvl6pPr marL="2512966" indent="-228452" algn="l" rtl="0" fontAlgn="base">
        <a:spcBef>
          <a:spcPct val="20000"/>
        </a:spcBef>
        <a:spcAft>
          <a:spcPct val="0"/>
        </a:spcAft>
        <a:buChar char="»"/>
        <a:defRPr sz="1600">
          <a:solidFill>
            <a:srgbClr val="333333"/>
          </a:solidFill>
          <a:latin typeface="+mn-lt"/>
          <a:cs typeface="+mn-cs"/>
        </a:defRPr>
      </a:lvl6pPr>
      <a:lvl7pPr marL="2969869" indent="-228452" algn="l" rtl="0" fontAlgn="base">
        <a:spcBef>
          <a:spcPct val="20000"/>
        </a:spcBef>
        <a:spcAft>
          <a:spcPct val="0"/>
        </a:spcAft>
        <a:buChar char="»"/>
        <a:defRPr sz="1600">
          <a:solidFill>
            <a:srgbClr val="333333"/>
          </a:solidFill>
          <a:latin typeface="+mn-lt"/>
          <a:cs typeface="+mn-cs"/>
        </a:defRPr>
      </a:lvl7pPr>
      <a:lvl8pPr marL="3426772" indent="-228452" algn="l" rtl="0" fontAlgn="base">
        <a:spcBef>
          <a:spcPct val="20000"/>
        </a:spcBef>
        <a:spcAft>
          <a:spcPct val="0"/>
        </a:spcAft>
        <a:buChar char="»"/>
        <a:defRPr sz="1600">
          <a:solidFill>
            <a:srgbClr val="333333"/>
          </a:solidFill>
          <a:latin typeface="+mn-lt"/>
          <a:cs typeface="+mn-cs"/>
        </a:defRPr>
      </a:lvl8pPr>
      <a:lvl9pPr marL="3883675" indent="-228452" algn="l" rtl="0" fontAlgn="base">
        <a:spcBef>
          <a:spcPct val="20000"/>
        </a:spcBef>
        <a:spcAft>
          <a:spcPct val="0"/>
        </a:spcAft>
        <a:buChar char="»"/>
        <a:defRPr sz="1600">
          <a:solidFill>
            <a:srgbClr val="333333"/>
          </a:solidFill>
          <a:latin typeface="+mn-lt"/>
          <a:cs typeface="+mn-cs"/>
        </a:defRPr>
      </a:lvl9pPr>
    </p:bodyStyle>
    <p:otherStyle>
      <a:defPPr>
        <a:defRPr lang="es-CO"/>
      </a:defPPr>
      <a:lvl1pPr marL="0" algn="l" defTabSz="913806" rtl="0" eaLnBrk="1" latinLnBrk="0" hangingPunct="1">
        <a:defRPr sz="1799" kern="1200">
          <a:solidFill>
            <a:schemeClr val="tx1"/>
          </a:solidFill>
          <a:latin typeface="+mn-lt"/>
          <a:ea typeface="+mn-ea"/>
          <a:cs typeface="+mn-cs"/>
        </a:defRPr>
      </a:lvl1pPr>
      <a:lvl2pPr marL="456904" algn="l" defTabSz="913806" rtl="0" eaLnBrk="1" latinLnBrk="0" hangingPunct="1">
        <a:defRPr sz="1799" kern="1200">
          <a:solidFill>
            <a:schemeClr val="tx1"/>
          </a:solidFill>
          <a:latin typeface="+mn-lt"/>
          <a:ea typeface="+mn-ea"/>
          <a:cs typeface="+mn-cs"/>
        </a:defRPr>
      </a:lvl2pPr>
      <a:lvl3pPr marL="913806" algn="l" defTabSz="913806" rtl="0" eaLnBrk="1" latinLnBrk="0" hangingPunct="1">
        <a:defRPr sz="1799" kern="1200">
          <a:solidFill>
            <a:schemeClr val="tx1"/>
          </a:solidFill>
          <a:latin typeface="+mn-lt"/>
          <a:ea typeface="+mn-ea"/>
          <a:cs typeface="+mn-cs"/>
        </a:defRPr>
      </a:lvl3pPr>
      <a:lvl4pPr marL="1370709" algn="l" defTabSz="913806" rtl="0" eaLnBrk="1" latinLnBrk="0" hangingPunct="1">
        <a:defRPr sz="1799" kern="1200">
          <a:solidFill>
            <a:schemeClr val="tx1"/>
          </a:solidFill>
          <a:latin typeface="+mn-lt"/>
          <a:ea typeface="+mn-ea"/>
          <a:cs typeface="+mn-cs"/>
        </a:defRPr>
      </a:lvl4pPr>
      <a:lvl5pPr marL="1827612" algn="l" defTabSz="913806" rtl="0" eaLnBrk="1" latinLnBrk="0" hangingPunct="1">
        <a:defRPr sz="1799" kern="1200">
          <a:solidFill>
            <a:schemeClr val="tx1"/>
          </a:solidFill>
          <a:latin typeface="+mn-lt"/>
          <a:ea typeface="+mn-ea"/>
          <a:cs typeface="+mn-cs"/>
        </a:defRPr>
      </a:lvl5pPr>
      <a:lvl6pPr marL="2284514" algn="l" defTabSz="913806" rtl="0" eaLnBrk="1" latinLnBrk="0" hangingPunct="1">
        <a:defRPr sz="1799" kern="1200">
          <a:solidFill>
            <a:schemeClr val="tx1"/>
          </a:solidFill>
          <a:latin typeface="+mn-lt"/>
          <a:ea typeface="+mn-ea"/>
          <a:cs typeface="+mn-cs"/>
        </a:defRPr>
      </a:lvl6pPr>
      <a:lvl7pPr marL="2741417" algn="l" defTabSz="913806" rtl="0" eaLnBrk="1" latinLnBrk="0" hangingPunct="1">
        <a:defRPr sz="1799" kern="1200">
          <a:solidFill>
            <a:schemeClr val="tx1"/>
          </a:solidFill>
          <a:latin typeface="+mn-lt"/>
          <a:ea typeface="+mn-ea"/>
          <a:cs typeface="+mn-cs"/>
        </a:defRPr>
      </a:lvl7pPr>
      <a:lvl8pPr marL="3198320" algn="l" defTabSz="913806" rtl="0" eaLnBrk="1" latinLnBrk="0" hangingPunct="1">
        <a:defRPr sz="1799" kern="1200">
          <a:solidFill>
            <a:schemeClr val="tx1"/>
          </a:solidFill>
          <a:latin typeface="+mn-lt"/>
          <a:ea typeface="+mn-ea"/>
          <a:cs typeface="+mn-cs"/>
        </a:defRPr>
      </a:lvl8pPr>
      <a:lvl9pPr marL="3655223" algn="l" defTabSz="913806" rtl="0" eaLnBrk="1" latinLnBrk="0" hangingPunct="1">
        <a:defRPr sz="17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2 Imagen"/>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0" y="258"/>
            <a:ext cx="9144000" cy="5144572"/>
          </a:xfrm>
          <a:prstGeom prst="rect">
            <a:avLst/>
          </a:prstGeom>
        </p:spPr>
      </p:pic>
      <p:sp>
        <p:nvSpPr>
          <p:cNvPr id="1027" name="Rectangle 2"/>
          <p:cNvSpPr>
            <a:spLocks noGrp="1" noChangeArrowheads="1"/>
          </p:cNvSpPr>
          <p:nvPr>
            <p:ph type="title"/>
          </p:nvPr>
        </p:nvSpPr>
        <p:spPr bwMode="auto">
          <a:xfrm>
            <a:off x="1812925" y="76376"/>
            <a:ext cx="6197384"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CO" altLang="es-CO" dirty="0"/>
              <a:t>Haga clic para cambiar el estilo de título	</a:t>
            </a:r>
          </a:p>
        </p:txBody>
      </p:sp>
      <p:sp>
        <p:nvSpPr>
          <p:cNvPr id="1028" name="Rectangle 3"/>
          <p:cNvSpPr>
            <a:spLocks noGrp="1" noChangeArrowheads="1"/>
          </p:cNvSpPr>
          <p:nvPr>
            <p:ph type="body" idx="1"/>
          </p:nvPr>
        </p:nvSpPr>
        <p:spPr bwMode="auto">
          <a:xfrm>
            <a:off x="457200" y="1239838"/>
            <a:ext cx="8229600" cy="307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CO" altLang="es-CO"/>
              <a:t>Haga clic para modificar el estilo de texto del patrón</a:t>
            </a:r>
          </a:p>
          <a:p>
            <a:pPr lvl="1"/>
            <a:r>
              <a:rPr lang="es-CO" altLang="es-CO"/>
              <a:t>Segundo nivel</a:t>
            </a:r>
          </a:p>
          <a:p>
            <a:pPr lvl="2"/>
            <a:r>
              <a:rPr lang="es-CO" altLang="es-CO"/>
              <a:t>Tercer nivel</a:t>
            </a:r>
          </a:p>
          <a:p>
            <a:pPr lvl="3"/>
            <a:r>
              <a:rPr lang="es-CO" altLang="es-CO"/>
              <a:t>Cuarto nivel</a:t>
            </a:r>
          </a:p>
          <a:p>
            <a:pPr lvl="4"/>
            <a:r>
              <a:rPr lang="es-CO" altLang="es-CO"/>
              <a:t>Quinto nivel</a:t>
            </a:r>
          </a:p>
        </p:txBody>
      </p:sp>
      <p:sp>
        <p:nvSpPr>
          <p:cNvPr id="7" name="Rectangle 6"/>
          <p:cNvSpPr>
            <a:spLocks noGrp="1" noChangeArrowheads="1"/>
          </p:cNvSpPr>
          <p:nvPr>
            <p:ph type="sldNum" sz="quarter" idx="4"/>
          </p:nvPr>
        </p:nvSpPr>
        <p:spPr bwMode="auto">
          <a:xfrm>
            <a:off x="8589963" y="4951501"/>
            <a:ext cx="495300"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b="1">
                <a:solidFill>
                  <a:schemeClr val="bg2">
                    <a:lumMod val="50000"/>
                  </a:schemeClr>
                </a:solidFill>
                <a:latin typeface="+mj-lt"/>
                <a:cs typeface="Arial" charset="0"/>
              </a:defRPr>
            </a:lvl1pPr>
          </a:lstStyle>
          <a:p>
            <a:pPr>
              <a:defRPr/>
            </a:pPr>
            <a:fld id="{D0AE95A2-70B1-4974-8E50-975CA7202948}" type="slidenum">
              <a:rPr lang="es-CO" altLang="es-CO" smtClean="0"/>
              <a:pPr>
                <a:defRPr/>
              </a:pPr>
              <a:t>‹Nº›</a:t>
            </a:fld>
            <a:endParaRPr lang="es-CO" altLang="es-CO" dirty="0"/>
          </a:p>
        </p:txBody>
      </p:sp>
    </p:spTree>
    <p:extLst>
      <p:ext uri="{BB962C8B-B14F-4D97-AF65-F5344CB8AC3E}">
        <p14:creationId xmlns:p14="http://schemas.microsoft.com/office/powerpoint/2010/main" val="4150064258"/>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Lst>
  <p:hf hdr="0" ftr="0" dt="0"/>
  <p:txStyles>
    <p:titleStyle>
      <a:lvl1pPr algn="ctr" rtl="0" eaLnBrk="0" fontAlgn="base" hangingPunct="0">
        <a:spcBef>
          <a:spcPct val="0"/>
        </a:spcBef>
        <a:spcAft>
          <a:spcPct val="0"/>
        </a:spcAft>
        <a:defRPr sz="2000" b="1">
          <a:solidFill>
            <a:schemeClr val="tx1">
              <a:lumMod val="85000"/>
              <a:lumOff val="15000"/>
            </a:schemeClr>
          </a:solidFill>
          <a:latin typeface="Century Gothic" panose="020B0502020202020204" pitchFamily="34" charset="0"/>
          <a:ea typeface="+mj-ea"/>
          <a:cs typeface="+mj-cs"/>
        </a:defRPr>
      </a:lvl1pPr>
      <a:lvl2pPr algn="ctr" rtl="0" eaLnBrk="0" fontAlgn="base" hangingPunct="0">
        <a:spcBef>
          <a:spcPct val="0"/>
        </a:spcBef>
        <a:spcAft>
          <a:spcPct val="0"/>
        </a:spcAft>
        <a:defRPr sz="2000" b="1">
          <a:solidFill>
            <a:srgbClr val="333333"/>
          </a:solidFill>
          <a:latin typeface="Candara" pitchFamily="34" charset="0"/>
          <a:cs typeface="Arial" charset="0"/>
        </a:defRPr>
      </a:lvl2pPr>
      <a:lvl3pPr algn="ctr" rtl="0" eaLnBrk="0" fontAlgn="base" hangingPunct="0">
        <a:spcBef>
          <a:spcPct val="0"/>
        </a:spcBef>
        <a:spcAft>
          <a:spcPct val="0"/>
        </a:spcAft>
        <a:defRPr sz="2000" b="1">
          <a:solidFill>
            <a:srgbClr val="333333"/>
          </a:solidFill>
          <a:latin typeface="Candara" pitchFamily="34" charset="0"/>
          <a:cs typeface="Arial" charset="0"/>
        </a:defRPr>
      </a:lvl3pPr>
      <a:lvl4pPr algn="ctr" rtl="0" eaLnBrk="0" fontAlgn="base" hangingPunct="0">
        <a:spcBef>
          <a:spcPct val="0"/>
        </a:spcBef>
        <a:spcAft>
          <a:spcPct val="0"/>
        </a:spcAft>
        <a:defRPr sz="2000" b="1">
          <a:solidFill>
            <a:srgbClr val="333333"/>
          </a:solidFill>
          <a:latin typeface="Candara" pitchFamily="34" charset="0"/>
          <a:cs typeface="Arial" charset="0"/>
        </a:defRPr>
      </a:lvl4pPr>
      <a:lvl5pPr algn="ctr" rtl="0" eaLnBrk="0" fontAlgn="base" hangingPunct="0">
        <a:spcBef>
          <a:spcPct val="0"/>
        </a:spcBef>
        <a:spcAft>
          <a:spcPct val="0"/>
        </a:spcAft>
        <a:defRPr sz="2000" b="1">
          <a:solidFill>
            <a:srgbClr val="333333"/>
          </a:solidFill>
          <a:latin typeface="Candara" pitchFamily="34" charset="0"/>
          <a:cs typeface="Arial" charset="0"/>
        </a:defRPr>
      </a:lvl5pPr>
      <a:lvl6pPr marL="457052" algn="ctr" rtl="0" fontAlgn="base">
        <a:spcBef>
          <a:spcPct val="0"/>
        </a:spcBef>
        <a:spcAft>
          <a:spcPct val="0"/>
        </a:spcAft>
        <a:defRPr sz="2000" b="1">
          <a:solidFill>
            <a:srgbClr val="333333"/>
          </a:solidFill>
          <a:latin typeface="Candara" pitchFamily="34" charset="0"/>
          <a:cs typeface="Arial" charset="0"/>
        </a:defRPr>
      </a:lvl6pPr>
      <a:lvl7pPr marL="914103" algn="ctr" rtl="0" fontAlgn="base">
        <a:spcBef>
          <a:spcPct val="0"/>
        </a:spcBef>
        <a:spcAft>
          <a:spcPct val="0"/>
        </a:spcAft>
        <a:defRPr sz="2000" b="1">
          <a:solidFill>
            <a:srgbClr val="333333"/>
          </a:solidFill>
          <a:latin typeface="Candara" pitchFamily="34" charset="0"/>
          <a:cs typeface="Arial" charset="0"/>
        </a:defRPr>
      </a:lvl7pPr>
      <a:lvl8pPr marL="1371155" algn="ctr" rtl="0" fontAlgn="base">
        <a:spcBef>
          <a:spcPct val="0"/>
        </a:spcBef>
        <a:spcAft>
          <a:spcPct val="0"/>
        </a:spcAft>
        <a:defRPr sz="2000" b="1">
          <a:solidFill>
            <a:srgbClr val="333333"/>
          </a:solidFill>
          <a:latin typeface="Candara" pitchFamily="34" charset="0"/>
          <a:cs typeface="Arial" charset="0"/>
        </a:defRPr>
      </a:lvl8pPr>
      <a:lvl9pPr marL="1828206" algn="ctr" rtl="0" fontAlgn="base">
        <a:spcBef>
          <a:spcPct val="0"/>
        </a:spcBef>
        <a:spcAft>
          <a:spcPct val="0"/>
        </a:spcAft>
        <a:defRPr sz="2000" b="1">
          <a:solidFill>
            <a:srgbClr val="333333"/>
          </a:solidFill>
          <a:latin typeface="Candara" pitchFamily="34" charset="0"/>
          <a:cs typeface="Arial" charset="0"/>
        </a:defRPr>
      </a:lvl9pPr>
    </p:titleStyle>
    <p:bodyStyle>
      <a:lvl1pPr marL="342788" indent="-342788" algn="l" rtl="0" eaLnBrk="0" fontAlgn="base" hangingPunct="0">
        <a:spcBef>
          <a:spcPct val="20000"/>
        </a:spcBef>
        <a:spcAft>
          <a:spcPct val="0"/>
        </a:spcAft>
        <a:buChar char="•"/>
        <a:defRPr sz="1199">
          <a:solidFill>
            <a:srgbClr val="333333"/>
          </a:solidFill>
          <a:latin typeface="Century Gothic" panose="020B0502020202020204" pitchFamily="34" charset="0"/>
          <a:ea typeface="+mn-ea"/>
          <a:cs typeface="+mn-cs"/>
        </a:defRPr>
      </a:lvl1pPr>
      <a:lvl2pPr marL="742709" indent="-285657" algn="l" rtl="0" eaLnBrk="0" fontAlgn="base" hangingPunct="0">
        <a:spcBef>
          <a:spcPct val="20000"/>
        </a:spcBef>
        <a:spcAft>
          <a:spcPct val="0"/>
        </a:spcAft>
        <a:buChar char="–"/>
        <a:defRPr sz="1199">
          <a:solidFill>
            <a:srgbClr val="333333"/>
          </a:solidFill>
          <a:latin typeface="Century Gothic" panose="020B0502020202020204" pitchFamily="34" charset="0"/>
          <a:cs typeface="+mn-cs"/>
        </a:defRPr>
      </a:lvl2pPr>
      <a:lvl3pPr marL="1142629" indent="-228526" algn="l" rtl="0" eaLnBrk="0" fontAlgn="base" hangingPunct="0">
        <a:spcBef>
          <a:spcPct val="20000"/>
        </a:spcBef>
        <a:spcAft>
          <a:spcPct val="0"/>
        </a:spcAft>
        <a:buChar char="•"/>
        <a:defRPr sz="1199">
          <a:solidFill>
            <a:srgbClr val="333333"/>
          </a:solidFill>
          <a:latin typeface="Century Gothic" panose="020B0502020202020204" pitchFamily="34" charset="0"/>
          <a:cs typeface="+mn-cs"/>
        </a:defRPr>
      </a:lvl3pPr>
      <a:lvl4pPr marL="1599680" indent="-228526" algn="l" rtl="0" eaLnBrk="0" fontAlgn="base" hangingPunct="0">
        <a:spcBef>
          <a:spcPct val="20000"/>
        </a:spcBef>
        <a:spcAft>
          <a:spcPct val="0"/>
        </a:spcAft>
        <a:buChar char="–"/>
        <a:defRPr sz="1199">
          <a:solidFill>
            <a:srgbClr val="333333"/>
          </a:solidFill>
          <a:latin typeface="Century Gothic" panose="020B0502020202020204" pitchFamily="34" charset="0"/>
          <a:cs typeface="+mn-cs"/>
        </a:defRPr>
      </a:lvl4pPr>
      <a:lvl5pPr marL="2056731" indent="-228526" algn="l" rtl="0" eaLnBrk="0" fontAlgn="base" hangingPunct="0">
        <a:spcBef>
          <a:spcPct val="20000"/>
        </a:spcBef>
        <a:spcAft>
          <a:spcPct val="0"/>
        </a:spcAft>
        <a:buChar char="»"/>
        <a:defRPr sz="1199">
          <a:solidFill>
            <a:srgbClr val="333333"/>
          </a:solidFill>
          <a:latin typeface="Century Gothic" panose="020B0502020202020204" pitchFamily="34" charset="0"/>
          <a:cs typeface="+mn-cs"/>
        </a:defRPr>
      </a:lvl5pPr>
      <a:lvl6pPr marL="2513783" indent="-228526" algn="l" rtl="0" fontAlgn="base">
        <a:spcBef>
          <a:spcPct val="20000"/>
        </a:spcBef>
        <a:spcAft>
          <a:spcPct val="0"/>
        </a:spcAft>
        <a:buChar char="»"/>
        <a:defRPr sz="1600">
          <a:solidFill>
            <a:srgbClr val="333333"/>
          </a:solidFill>
          <a:latin typeface="+mn-lt"/>
          <a:cs typeface="+mn-cs"/>
        </a:defRPr>
      </a:lvl6pPr>
      <a:lvl7pPr marL="2970834" indent="-228526" algn="l" rtl="0" fontAlgn="base">
        <a:spcBef>
          <a:spcPct val="20000"/>
        </a:spcBef>
        <a:spcAft>
          <a:spcPct val="0"/>
        </a:spcAft>
        <a:buChar char="»"/>
        <a:defRPr sz="1600">
          <a:solidFill>
            <a:srgbClr val="333333"/>
          </a:solidFill>
          <a:latin typeface="+mn-lt"/>
          <a:cs typeface="+mn-cs"/>
        </a:defRPr>
      </a:lvl7pPr>
      <a:lvl8pPr marL="3427886" indent="-228526" algn="l" rtl="0" fontAlgn="base">
        <a:spcBef>
          <a:spcPct val="20000"/>
        </a:spcBef>
        <a:spcAft>
          <a:spcPct val="0"/>
        </a:spcAft>
        <a:buChar char="»"/>
        <a:defRPr sz="1600">
          <a:solidFill>
            <a:srgbClr val="333333"/>
          </a:solidFill>
          <a:latin typeface="+mn-lt"/>
          <a:cs typeface="+mn-cs"/>
        </a:defRPr>
      </a:lvl8pPr>
      <a:lvl9pPr marL="3884937" indent="-228526" algn="l" rtl="0" fontAlgn="base">
        <a:spcBef>
          <a:spcPct val="20000"/>
        </a:spcBef>
        <a:spcAft>
          <a:spcPct val="0"/>
        </a:spcAft>
        <a:buChar char="»"/>
        <a:defRPr sz="1600">
          <a:solidFill>
            <a:srgbClr val="333333"/>
          </a:solidFill>
          <a:latin typeface="+mn-lt"/>
          <a:cs typeface="+mn-cs"/>
        </a:defRPr>
      </a:lvl9pPr>
    </p:bodyStyle>
    <p:otherStyle>
      <a:defPPr>
        <a:defRPr lang="es-CO"/>
      </a:defPPr>
      <a:lvl1pPr marL="0" algn="l" defTabSz="914103" rtl="0" eaLnBrk="1" latinLnBrk="0" hangingPunct="1">
        <a:defRPr sz="1799" kern="1200">
          <a:solidFill>
            <a:schemeClr val="tx1"/>
          </a:solidFill>
          <a:latin typeface="+mn-lt"/>
          <a:ea typeface="+mn-ea"/>
          <a:cs typeface="+mn-cs"/>
        </a:defRPr>
      </a:lvl1pPr>
      <a:lvl2pPr marL="457052" algn="l" defTabSz="914103" rtl="0" eaLnBrk="1" latinLnBrk="0" hangingPunct="1">
        <a:defRPr sz="1799" kern="1200">
          <a:solidFill>
            <a:schemeClr val="tx1"/>
          </a:solidFill>
          <a:latin typeface="+mn-lt"/>
          <a:ea typeface="+mn-ea"/>
          <a:cs typeface="+mn-cs"/>
        </a:defRPr>
      </a:lvl2pPr>
      <a:lvl3pPr marL="914103" algn="l" defTabSz="914103" rtl="0" eaLnBrk="1" latinLnBrk="0" hangingPunct="1">
        <a:defRPr sz="1799" kern="1200">
          <a:solidFill>
            <a:schemeClr val="tx1"/>
          </a:solidFill>
          <a:latin typeface="+mn-lt"/>
          <a:ea typeface="+mn-ea"/>
          <a:cs typeface="+mn-cs"/>
        </a:defRPr>
      </a:lvl3pPr>
      <a:lvl4pPr marL="1371155" algn="l" defTabSz="914103" rtl="0" eaLnBrk="1" latinLnBrk="0" hangingPunct="1">
        <a:defRPr sz="1799" kern="1200">
          <a:solidFill>
            <a:schemeClr val="tx1"/>
          </a:solidFill>
          <a:latin typeface="+mn-lt"/>
          <a:ea typeface="+mn-ea"/>
          <a:cs typeface="+mn-cs"/>
        </a:defRPr>
      </a:lvl4pPr>
      <a:lvl5pPr marL="1828206" algn="l" defTabSz="914103" rtl="0" eaLnBrk="1" latinLnBrk="0" hangingPunct="1">
        <a:defRPr sz="1799" kern="1200">
          <a:solidFill>
            <a:schemeClr val="tx1"/>
          </a:solidFill>
          <a:latin typeface="+mn-lt"/>
          <a:ea typeface="+mn-ea"/>
          <a:cs typeface="+mn-cs"/>
        </a:defRPr>
      </a:lvl5pPr>
      <a:lvl6pPr marL="2285257" algn="l" defTabSz="914103" rtl="0" eaLnBrk="1" latinLnBrk="0" hangingPunct="1">
        <a:defRPr sz="1799" kern="1200">
          <a:solidFill>
            <a:schemeClr val="tx1"/>
          </a:solidFill>
          <a:latin typeface="+mn-lt"/>
          <a:ea typeface="+mn-ea"/>
          <a:cs typeface="+mn-cs"/>
        </a:defRPr>
      </a:lvl6pPr>
      <a:lvl7pPr marL="2742308" algn="l" defTabSz="914103" rtl="0" eaLnBrk="1" latinLnBrk="0" hangingPunct="1">
        <a:defRPr sz="1799" kern="1200">
          <a:solidFill>
            <a:schemeClr val="tx1"/>
          </a:solidFill>
          <a:latin typeface="+mn-lt"/>
          <a:ea typeface="+mn-ea"/>
          <a:cs typeface="+mn-cs"/>
        </a:defRPr>
      </a:lvl7pPr>
      <a:lvl8pPr marL="3199360" algn="l" defTabSz="914103" rtl="0" eaLnBrk="1" latinLnBrk="0" hangingPunct="1">
        <a:defRPr sz="1799" kern="1200">
          <a:solidFill>
            <a:schemeClr val="tx1"/>
          </a:solidFill>
          <a:latin typeface="+mn-lt"/>
          <a:ea typeface="+mn-ea"/>
          <a:cs typeface="+mn-cs"/>
        </a:defRPr>
      </a:lvl8pPr>
      <a:lvl9pPr marL="3656411" algn="l" defTabSz="914103"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4.xml"/><Relationship Id="rId4" Type="http://schemas.openxmlformats.org/officeDocument/2006/relationships/chart" Target="../charts/char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hart" Target="../charts/chart13.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hart" Target="../charts/chart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16.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package" Target="../embeddings/Microsoft_Word_Document.docx"/><Relationship Id="rId1" Type="http://schemas.openxmlformats.org/officeDocument/2006/relationships/slideLayout" Target="../slideLayouts/slideLayout3.xml"/><Relationship Id="rId5" Type="http://schemas.openxmlformats.org/officeDocument/2006/relationships/image" Target="../media/image6.wmf"/><Relationship Id="rId4" Type="http://schemas.openxmlformats.org/officeDocument/2006/relationships/package" Target="../embeddings/Microsoft_Excel_Worksheet.xlsx"/></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hart" Target="../charts/chart1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1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2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2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hart" Target="../charts/chart2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2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hart" Target="../charts/chart2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hart" Target="../charts/chart30.xml"/><Relationship Id="rId1" Type="http://schemas.openxmlformats.org/officeDocument/2006/relationships/slideLayout" Target="../slideLayouts/slideLayout7.xml"/><Relationship Id="rId4" Type="http://schemas.openxmlformats.org/officeDocument/2006/relationships/chart" Target="../charts/chart3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hart" Target="../charts/chart32.xml"/><Relationship Id="rId1" Type="http://schemas.openxmlformats.org/officeDocument/2006/relationships/slideLayout" Target="../slideLayouts/slideLayout7.xml"/><Relationship Id="rId4" Type="http://schemas.openxmlformats.org/officeDocument/2006/relationships/chart" Target="../charts/chart33.xml"/></Relationships>
</file>

<file path=ppt/slides/_rels/slide57.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35.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hart" Target="../charts/chart36.xml"/><Relationship Id="rId1" Type="http://schemas.openxmlformats.org/officeDocument/2006/relationships/slideLayout" Target="../slideLayouts/slideLayout7.xml"/><Relationship Id="rId4" Type="http://schemas.openxmlformats.org/officeDocument/2006/relationships/chart" Target="../charts/chart37.xml"/></Relationships>
</file>

<file path=ppt/slides/_rels/slide63.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hart" Target="../charts/chart39.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hart" Target="../charts/chart42.xml"/><Relationship Id="rId1" Type="http://schemas.openxmlformats.org/officeDocument/2006/relationships/slideLayout" Target="../slideLayouts/slideLayout7.xml"/><Relationship Id="rId4" Type="http://schemas.openxmlformats.org/officeDocument/2006/relationships/chart" Target="../charts/chart43.xml"/></Relationships>
</file>

<file path=ppt/slides/_rels/slide69.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hart" Target="../charts/chart45.xml"/><Relationship Id="rId1" Type="http://schemas.openxmlformats.org/officeDocument/2006/relationships/slideLayout" Target="../slideLayouts/slideLayout7.xml"/><Relationship Id="rId4" Type="http://schemas.openxmlformats.org/officeDocument/2006/relationships/chart" Target="../charts/chart4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hart" Target="../charts/chart50.xml"/><Relationship Id="rId1" Type="http://schemas.openxmlformats.org/officeDocument/2006/relationships/slideLayout" Target="../slideLayouts/slideLayout7.xml"/><Relationship Id="rId4" Type="http://schemas.openxmlformats.org/officeDocument/2006/relationships/chart" Target="../charts/chart51.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4.xml"/><Relationship Id="rId5" Type="http://schemas.openxmlformats.org/officeDocument/2006/relationships/chart" Target="../charts/chart6.xml"/><Relationship Id="rId4" Type="http://schemas.openxmlformats.org/officeDocument/2006/relationships/chart" Target="../charts/chart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chart" Target="../charts/chart53.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chart" Target="../charts/chart55.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19.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sz="quarter" idx="1"/>
          </p:nvPr>
        </p:nvSpPr>
        <p:spPr>
          <a:xfrm>
            <a:off x="4659871" y="2945108"/>
            <a:ext cx="4257441" cy="308776"/>
          </a:xfrm>
        </p:spPr>
        <p:txBody>
          <a:bodyPr/>
          <a:lstStyle/>
          <a:p>
            <a:r>
              <a:rPr lang="es-CO" sz="1600" dirty="0"/>
              <a:t>Febrero de 2022</a:t>
            </a:r>
          </a:p>
        </p:txBody>
      </p:sp>
      <p:sp>
        <p:nvSpPr>
          <p:cNvPr id="5" name="1 Título">
            <a:extLst>
              <a:ext uri="{FF2B5EF4-FFF2-40B4-BE49-F238E27FC236}">
                <a16:creationId xmlns:a16="http://schemas.microsoft.com/office/drawing/2014/main" id="{936AE12E-27CC-4989-899A-2093B8096084}"/>
              </a:ext>
            </a:extLst>
          </p:cNvPr>
          <p:cNvSpPr>
            <a:spLocks noGrp="1"/>
          </p:cNvSpPr>
          <p:nvPr>
            <p:ph type="ctrTitle" sz="quarter"/>
          </p:nvPr>
        </p:nvSpPr>
        <p:spPr>
          <a:xfrm>
            <a:off x="4330063" y="1184421"/>
            <a:ext cx="4917058" cy="1103312"/>
          </a:xfrm>
        </p:spPr>
        <p:txBody>
          <a:bodyPr/>
          <a:lstStyle/>
          <a:p>
            <a:r>
              <a:rPr lang="es-CO" sz="3600" dirty="0"/>
              <a:t>Informe de Resultados </a:t>
            </a:r>
            <a:br>
              <a:rPr lang="es-CO" sz="3600" dirty="0"/>
            </a:br>
            <a:r>
              <a:rPr lang="es-ES" sz="2400" dirty="0"/>
              <a:t>Percepción / satisfacción Comunidad</a:t>
            </a:r>
            <a:endParaRPr lang="es-CO" sz="3500" dirty="0"/>
          </a:p>
        </p:txBody>
      </p:sp>
    </p:spTree>
    <p:extLst>
      <p:ext uri="{BB962C8B-B14F-4D97-AF65-F5344CB8AC3E}">
        <p14:creationId xmlns:p14="http://schemas.microsoft.com/office/powerpoint/2010/main" val="1186953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4"/>
          </p:nvPr>
        </p:nvSpPr>
        <p:spPr/>
        <p:txBody>
          <a:bodyPr/>
          <a:lstStyle/>
          <a:p>
            <a:pPr>
              <a:defRPr/>
            </a:pPr>
            <a:fld id="{D0AE95A2-70B1-4974-8E50-975CA7202948}" type="slidenum">
              <a:rPr lang="es-CO" altLang="es-CO" smtClean="0"/>
              <a:pPr>
                <a:defRPr/>
              </a:pPr>
              <a:t>10</a:t>
            </a:fld>
            <a:endParaRPr lang="es-CO" altLang="es-CO"/>
          </a:p>
        </p:txBody>
      </p:sp>
      <p:cxnSp>
        <p:nvCxnSpPr>
          <p:cNvPr id="10" name="9 Conector recto"/>
          <p:cNvCxnSpPr/>
          <p:nvPr/>
        </p:nvCxnSpPr>
        <p:spPr bwMode="auto">
          <a:xfrm>
            <a:off x="4576927" y="843060"/>
            <a:ext cx="0" cy="3436840"/>
          </a:xfrm>
          <a:prstGeom prst="line">
            <a:avLst/>
          </a:prstGeom>
          <a:solidFill>
            <a:schemeClr val="accent1"/>
          </a:solidFill>
          <a:ln w="6350" cap="flat" cmpd="sng" algn="ctr">
            <a:solidFill>
              <a:schemeClr val="bg1">
                <a:lumMod val="6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17" name="Group 37"/>
          <p:cNvGraphicFramePr>
            <a:graphicFrameLocks noGrp="1"/>
          </p:cNvGraphicFramePr>
          <p:nvPr/>
        </p:nvGraphicFramePr>
        <p:xfrm>
          <a:off x="3788171" y="4544409"/>
          <a:ext cx="1577512" cy="178680"/>
        </p:xfrm>
        <a:graphic>
          <a:graphicData uri="http://schemas.openxmlformats.org/drawingml/2006/table">
            <a:tbl>
              <a:tblPr/>
              <a:tblGrid>
                <a:gridCol w="1240962">
                  <a:extLst>
                    <a:ext uri="{9D8B030D-6E8A-4147-A177-3AD203B41FA5}">
                      <a16:colId xmlns:a16="http://schemas.microsoft.com/office/drawing/2014/main" val="20000"/>
                    </a:ext>
                  </a:extLst>
                </a:gridCol>
                <a:gridCol w="336550">
                  <a:extLst>
                    <a:ext uri="{9D8B030D-6E8A-4147-A177-3AD203B41FA5}">
                      <a16:colId xmlns:a16="http://schemas.microsoft.com/office/drawing/2014/main" val="20001"/>
                    </a:ext>
                  </a:extLst>
                </a:gridCol>
              </a:tblGrid>
              <a:tr h="137728">
                <a:tc>
                  <a:txBody>
                    <a:bodyPr/>
                    <a:lstStyle>
                      <a:lvl1pPr marL="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1pPr>
                      <a:lvl2pPr marL="4572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2pPr>
                      <a:lvl3pPr marL="9144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3pPr>
                      <a:lvl4pPr marL="13716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4pPr>
                      <a:lvl5pPr marL="18288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5pPr>
                      <a:lvl6pPr marL="22860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6pPr>
                      <a:lvl7pPr marL="27432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7pPr>
                      <a:lvl8pPr marL="32004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8pPr>
                      <a:lvl9pPr marL="36576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s-CO" altLang="es-CO" sz="700" b="1" i="0" u="none" strike="noStrike" cap="none" normalizeH="0" baseline="0" dirty="0">
                          <a:ln>
                            <a:noFill/>
                          </a:ln>
                          <a:solidFill>
                            <a:schemeClr val="tx1"/>
                          </a:solidFill>
                          <a:effectLst/>
                          <a:latin typeface="+mj-lt"/>
                          <a:cs typeface="Arial" charset="0"/>
                        </a:rPr>
                        <a:t> Base: </a:t>
                      </a:r>
                      <a:r>
                        <a:rPr kumimoji="0" lang="es-CO" altLang="es-CO" sz="700" b="0" i="0" u="none" strike="noStrike" cap="none" normalizeH="0" baseline="0" dirty="0">
                          <a:ln>
                            <a:noFill/>
                          </a:ln>
                          <a:solidFill>
                            <a:schemeClr val="tx1"/>
                          </a:solidFill>
                          <a:effectLst/>
                          <a:latin typeface="+mj-lt"/>
                          <a:cs typeface="Arial" charset="0"/>
                        </a:rPr>
                        <a:t>Total encuestados</a:t>
                      </a:r>
                    </a:p>
                  </a:txBody>
                  <a:tcPr marL="72000" marR="72000" marT="36000" marB="36000" anchor="ctr" horzOverflow="overflow">
                    <a:lnL w="6350" cap="flat" cmpd="sng" algn="ctr">
                      <a:no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a:noFill/>
                    </a:lnTlToBr>
                    <a:lnBlToTr>
                      <a:noFill/>
                    </a:lnBlToTr>
                    <a:solidFill>
                      <a:srgbClr val="F8F8F8"/>
                    </a:solidFill>
                  </a:tcPr>
                </a:tc>
                <a:tc>
                  <a:txBody>
                    <a:bodyPr/>
                    <a:lstStyle>
                      <a:lvl1pPr marL="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1pPr>
                      <a:lvl2pPr marL="4572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2pPr>
                      <a:lvl3pPr marL="9144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3pPr>
                      <a:lvl4pPr marL="13716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4pPr>
                      <a:lvl5pPr marL="18288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5pPr>
                      <a:lvl6pPr marL="22860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6pPr>
                      <a:lvl7pPr marL="27432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7pPr>
                      <a:lvl8pPr marL="32004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8pPr>
                      <a:lvl9pPr marL="36576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altLang="es-CO" sz="700" b="1" i="0" u="none" strike="noStrike" cap="none" normalizeH="0" baseline="0" dirty="0">
                          <a:ln>
                            <a:noFill/>
                          </a:ln>
                          <a:solidFill>
                            <a:schemeClr val="tx1"/>
                          </a:solidFill>
                          <a:effectLst/>
                          <a:latin typeface="+mj-lt"/>
                          <a:cs typeface="Arial" charset="0"/>
                        </a:rPr>
                        <a:t>450</a:t>
                      </a:r>
                      <a:endParaRPr kumimoji="0" lang="es-CO" altLang="es-CO" sz="700" b="0" i="0" u="none" strike="noStrike" cap="none" normalizeH="0" baseline="0" dirty="0">
                        <a:ln>
                          <a:noFill/>
                        </a:ln>
                        <a:solidFill>
                          <a:schemeClr val="tx1"/>
                        </a:solidFill>
                        <a:effectLst/>
                        <a:latin typeface="+mj-lt"/>
                        <a:cs typeface="Arial" charset="0"/>
                      </a:endParaRPr>
                    </a:p>
                  </a:txBody>
                  <a:tcPr marL="72000" marR="72000" marT="36000" marB="36000" anchor="ctr" horzOverflow="overflow">
                    <a:lnL w="6350" cap="flat" cmpd="sng" algn="ctr">
                      <a:solidFill>
                        <a:srgbClr val="B2B2B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0"/>
                  </a:ext>
                </a:extLst>
              </a:tr>
            </a:tbl>
          </a:graphicData>
        </a:graphic>
      </p:graphicFrame>
      <p:graphicFrame>
        <p:nvGraphicFramePr>
          <p:cNvPr id="18" name="17 Tabla"/>
          <p:cNvGraphicFramePr>
            <a:graphicFrameLocks noGrp="1"/>
          </p:cNvGraphicFramePr>
          <p:nvPr/>
        </p:nvGraphicFramePr>
        <p:xfrm>
          <a:off x="564807" y="1442189"/>
          <a:ext cx="3592593" cy="2105025"/>
        </p:xfrm>
        <a:graphic>
          <a:graphicData uri="http://schemas.openxmlformats.org/drawingml/2006/table">
            <a:tbl>
              <a:tblPr/>
              <a:tblGrid>
                <a:gridCol w="1436988">
                  <a:extLst>
                    <a:ext uri="{9D8B030D-6E8A-4147-A177-3AD203B41FA5}">
                      <a16:colId xmlns:a16="http://schemas.microsoft.com/office/drawing/2014/main" val="20000"/>
                    </a:ext>
                  </a:extLst>
                </a:gridCol>
                <a:gridCol w="2155605">
                  <a:extLst>
                    <a:ext uri="{9D8B030D-6E8A-4147-A177-3AD203B41FA5}">
                      <a16:colId xmlns:a16="http://schemas.microsoft.com/office/drawing/2014/main" val="20001"/>
                    </a:ext>
                  </a:extLst>
                </a:gridCol>
              </a:tblGrid>
              <a:tr h="421005">
                <a:tc>
                  <a:txBody>
                    <a:bodyPr/>
                    <a:lstStyle/>
                    <a:p>
                      <a:pPr algn="r" fontAlgn="ctr"/>
                      <a:r>
                        <a:rPr lang="es-CO" sz="900" b="0" i="0" u="none" strike="noStrike" dirty="0">
                          <a:solidFill>
                            <a:srgbClr val="000000"/>
                          </a:solidFill>
                          <a:effectLst/>
                          <a:latin typeface="Century Gothic"/>
                        </a:rPr>
                        <a:t>De 18 a 25 años </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21005">
                <a:tc>
                  <a:txBody>
                    <a:bodyPr/>
                    <a:lstStyle/>
                    <a:p>
                      <a:pPr algn="r" fontAlgn="ctr"/>
                      <a:r>
                        <a:rPr lang="es-CO" sz="900" b="0" i="0" u="none" strike="noStrike" dirty="0">
                          <a:solidFill>
                            <a:srgbClr val="000000"/>
                          </a:solidFill>
                          <a:effectLst/>
                          <a:latin typeface="Century Gothic"/>
                        </a:rPr>
                        <a:t>De 26 a 30 años </a:t>
                      </a:r>
                    </a:p>
                  </a:txBody>
                  <a:tcPr marL="9525" marR="9525" marT="9525" marB="0" anchor="ctr">
                    <a:lnL>
                      <a:noFill/>
                    </a:lnL>
                    <a:lnR w="6350" cap="flat" cmpd="sng" algn="ctr">
                      <a:no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21005">
                <a:tc>
                  <a:txBody>
                    <a:bodyPr/>
                    <a:lstStyle/>
                    <a:p>
                      <a:pPr algn="r" fontAlgn="ctr"/>
                      <a:r>
                        <a:rPr lang="es-CO" sz="900" b="0" i="0" u="none" strike="noStrike" dirty="0">
                          <a:solidFill>
                            <a:srgbClr val="000000"/>
                          </a:solidFill>
                          <a:effectLst/>
                          <a:latin typeface="Century Gothic"/>
                        </a:rPr>
                        <a:t>De 31 a 45 años </a:t>
                      </a:r>
                    </a:p>
                  </a:txBody>
                  <a:tcPr marL="9525" marR="9525" marT="9525" marB="0" anchor="ctr">
                    <a:lnL>
                      <a:noFill/>
                    </a:lnL>
                    <a:lnR w="6350" cap="flat" cmpd="sng" algn="ctr">
                      <a:no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21005">
                <a:tc>
                  <a:txBody>
                    <a:bodyPr/>
                    <a:lstStyle/>
                    <a:p>
                      <a:pPr algn="r" fontAlgn="ctr"/>
                      <a:r>
                        <a:rPr lang="es-CO" sz="900" b="0" i="0" u="none" strike="noStrike" dirty="0">
                          <a:solidFill>
                            <a:srgbClr val="000000"/>
                          </a:solidFill>
                          <a:effectLst/>
                          <a:latin typeface="Century Gothic"/>
                        </a:rPr>
                        <a:t>De 46 a 60 años </a:t>
                      </a:r>
                    </a:p>
                  </a:txBody>
                  <a:tcPr marL="9525" marR="9525" marT="9525" marB="0" anchor="ctr">
                    <a:lnL>
                      <a:noFill/>
                    </a:lnL>
                    <a:lnR w="6350" cap="flat" cmpd="sng" algn="ctr">
                      <a:no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21005">
                <a:tc>
                  <a:txBody>
                    <a:bodyPr/>
                    <a:lstStyle/>
                    <a:p>
                      <a:pPr algn="r" fontAlgn="ctr"/>
                      <a:r>
                        <a:rPr lang="es-CO" sz="900" b="0" i="0" u="none" strike="noStrike" dirty="0">
                          <a:solidFill>
                            <a:srgbClr val="000000"/>
                          </a:solidFill>
                          <a:effectLst/>
                          <a:latin typeface="Century Gothic"/>
                        </a:rPr>
                        <a:t>Más de 60 años </a:t>
                      </a:r>
                    </a:p>
                  </a:txBody>
                  <a:tcPr marL="9525" marR="9525" marT="9525" marB="0" anchor="ctr">
                    <a:lnL>
                      <a:noFill/>
                    </a:lnL>
                    <a:lnR w="6350" cap="flat" cmpd="sng" algn="ctr">
                      <a:no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9" name="18 Gráfico"/>
          <p:cNvGraphicFramePr/>
          <p:nvPr/>
        </p:nvGraphicFramePr>
        <p:xfrm>
          <a:off x="1965435" y="1300857"/>
          <a:ext cx="2112295" cy="3218563"/>
        </p:xfrm>
        <a:graphic>
          <a:graphicData uri="http://schemas.openxmlformats.org/drawingml/2006/chart">
            <c:chart xmlns:c="http://schemas.openxmlformats.org/drawingml/2006/chart" xmlns:r="http://schemas.openxmlformats.org/officeDocument/2006/relationships" r:id="rId2"/>
          </a:graphicData>
        </a:graphic>
      </p:graphicFrame>
      <p:sp>
        <p:nvSpPr>
          <p:cNvPr id="20" name="19 Rectángulo"/>
          <p:cNvSpPr/>
          <p:nvPr/>
        </p:nvSpPr>
        <p:spPr>
          <a:xfrm>
            <a:off x="453159" y="760074"/>
            <a:ext cx="3886200" cy="246221"/>
          </a:xfrm>
          <a:prstGeom prst="rect">
            <a:avLst/>
          </a:prstGeom>
        </p:spPr>
        <p:txBody>
          <a:bodyPr wrap="square">
            <a:spAutoFit/>
          </a:bodyPr>
          <a:lstStyle/>
          <a:p>
            <a:pPr algn="ctr"/>
            <a:r>
              <a:rPr lang="es-CO" dirty="0">
                <a:solidFill>
                  <a:schemeClr val="tx1">
                    <a:lumMod val="85000"/>
                    <a:lumOff val="15000"/>
                  </a:schemeClr>
                </a:solidFill>
                <a:latin typeface="+mj-lt"/>
              </a:rPr>
              <a:t>¿En qué rango se encuentra su edad? </a:t>
            </a:r>
            <a:endParaRPr lang="es-CO" sz="800" b="0" dirty="0">
              <a:solidFill>
                <a:schemeClr val="tx1">
                  <a:lumMod val="85000"/>
                  <a:lumOff val="15000"/>
                </a:schemeClr>
              </a:solidFill>
              <a:latin typeface="+mj-lt"/>
            </a:endParaRPr>
          </a:p>
        </p:txBody>
      </p:sp>
      <p:sp>
        <p:nvSpPr>
          <p:cNvPr id="21" name="20 Rectángulo"/>
          <p:cNvSpPr/>
          <p:nvPr/>
        </p:nvSpPr>
        <p:spPr>
          <a:xfrm>
            <a:off x="4856272" y="760074"/>
            <a:ext cx="3886200" cy="246221"/>
          </a:xfrm>
          <a:prstGeom prst="rect">
            <a:avLst/>
          </a:prstGeom>
        </p:spPr>
        <p:txBody>
          <a:bodyPr wrap="square">
            <a:spAutoFit/>
          </a:bodyPr>
          <a:lstStyle/>
          <a:p>
            <a:pPr algn="ctr"/>
            <a:r>
              <a:rPr lang="es-CO" dirty="0">
                <a:solidFill>
                  <a:schemeClr val="tx1">
                    <a:lumMod val="85000"/>
                    <a:lumOff val="15000"/>
                  </a:schemeClr>
                </a:solidFill>
                <a:latin typeface="+mj-lt"/>
              </a:rPr>
              <a:t>¿Cuál es su grado de escolaridad? </a:t>
            </a:r>
            <a:endParaRPr lang="es-CO" sz="800" b="0" dirty="0">
              <a:solidFill>
                <a:schemeClr val="tx1">
                  <a:lumMod val="85000"/>
                  <a:lumOff val="15000"/>
                </a:schemeClr>
              </a:solidFill>
              <a:latin typeface="+mj-lt"/>
            </a:endParaRPr>
          </a:p>
        </p:txBody>
      </p:sp>
      <p:graphicFrame>
        <p:nvGraphicFramePr>
          <p:cNvPr id="30" name="29 Tabla"/>
          <p:cNvGraphicFramePr>
            <a:graphicFrameLocks noGrp="1"/>
          </p:cNvGraphicFramePr>
          <p:nvPr/>
        </p:nvGraphicFramePr>
        <p:xfrm>
          <a:off x="4794422" y="1108900"/>
          <a:ext cx="4190353" cy="3265390"/>
        </p:xfrm>
        <a:graphic>
          <a:graphicData uri="http://schemas.openxmlformats.org/drawingml/2006/table">
            <a:tbl>
              <a:tblPr/>
              <a:tblGrid>
                <a:gridCol w="2034748">
                  <a:extLst>
                    <a:ext uri="{9D8B030D-6E8A-4147-A177-3AD203B41FA5}">
                      <a16:colId xmlns:a16="http://schemas.microsoft.com/office/drawing/2014/main" val="20000"/>
                    </a:ext>
                  </a:extLst>
                </a:gridCol>
                <a:gridCol w="2155605">
                  <a:extLst>
                    <a:ext uri="{9D8B030D-6E8A-4147-A177-3AD203B41FA5}">
                      <a16:colId xmlns:a16="http://schemas.microsoft.com/office/drawing/2014/main" val="20001"/>
                    </a:ext>
                  </a:extLst>
                </a:gridCol>
              </a:tblGrid>
              <a:tr h="326539">
                <a:tc>
                  <a:txBody>
                    <a:bodyPr/>
                    <a:lstStyle/>
                    <a:p>
                      <a:pPr algn="r" fontAlgn="ctr"/>
                      <a:r>
                        <a:rPr lang="es-CO" sz="900" b="0" i="0" u="none" strike="noStrike" dirty="0">
                          <a:solidFill>
                            <a:srgbClr val="000000"/>
                          </a:solidFill>
                          <a:effectLst/>
                          <a:latin typeface="Century Gothic"/>
                        </a:rPr>
                        <a:t>Universidad completa </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26539">
                <a:tc>
                  <a:txBody>
                    <a:bodyPr/>
                    <a:lstStyle/>
                    <a:p>
                      <a:pPr algn="r" fontAlgn="ctr"/>
                      <a:r>
                        <a:rPr lang="es-CO" sz="900" b="0" i="0" u="none" strike="noStrike">
                          <a:solidFill>
                            <a:srgbClr val="000000"/>
                          </a:solidFill>
                          <a:effectLst/>
                          <a:latin typeface="Century Gothic"/>
                        </a:rPr>
                        <a:t>Secundaria completa </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26539">
                <a:tc>
                  <a:txBody>
                    <a:bodyPr/>
                    <a:lstStyle/>
                    <a:p>
                      <a:pPr algn="r" fontAlgn="ctr"/>
                      <a:r>
                        <a:rPr lang="es-CO" sz="900" b="0" i="0" u="none" strike="noStrike">
                          <a:solidFill>
                            <a:srgbClr val="000000"/>
                          </a:solidFill>
                          <a:effectLst/>
                          <a:latin typeface="Century Gothic"/>
                        </a:rPr>
                        <a:t>Técnica/Tecnológica completa </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26539">
                <a:tc>
                  <a:txBody>
                    <a:bodyPr/>
                    <a:lstStyle/>
                    <a:p>
                      <a:pPr algn="r" fontAlgn="ctr"/>
                      <a:r>
                        <a:rPr lang="es-CO" sz="900" b="0" i="0" u="none" strike="noStrike">
                          <a:solidFill>
                            <a:srgbClr val="000000"/>
                          </a:solidFill>
                          <a:effectLst/>
                          <a:latin typeface="Century Gothic"/>
                        </a:rPr>
                        <a:t>Posgrado completo </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26539">
                <a:tc>
                  <a:txBody>
                    <a:bodyPr/>
                    <a:lstStyle/>
                    <a:p>
                      <a:pPr algn="r" fontAlgn="ctr"/>
                      <a:r>
                        <a:rPr lang="es-CO" sz="900" b="0" i="0" u="none" strike="noStrike">
                          <a:solidFill>
                            <a:srgbClr val="000000"/>
                          </a:solidFill>
                          <a:effectLst/>
                          <a:latin typeface="Century Gothic"/>
                        </a:rPr>
                        <a:t>Secundaria incompleta </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26539">
                <a:tc>
                  <a:txBody>
                    <a:bodyPr/>
                    <a:lstStyle/>
                    <a:p>
                      <a:pPr algn="r" fontAlgn="ctr"/>
                      <a:r>
                        <a:rPr lang="es-CO" sz="900" b="0" i="0" u="none" strike="noStrike">
                          <a:solidFill>
                            <a:srgbClr val="000000"/>
                          </a:solidFill>
                          <a:effectLst/>
                          <a:latin typeface="Century Gothic"/>
                        </a:rPr>
                        <a:t>Primaria completa </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26539">
                <a:tc>
                  <a:txBody>
                    <a:bodyPr/>
                    <a:lstStyle/>
                    <a:p>
                      <a:pPr algn="r" fontAlgn="ctr"/>
                      <a:r>
                        <a:rPr lang="es-CO" sz="900" b="0" i="0" u="none" strike="noStrike">
                          <a:solidFill>
                            <a:srgbClr val="000000"/>
                          </a:solidFill>
                          <a:effectLst/>
                          <a:latin typeface="Century Gothic"/>
                        </a:rPr>
                        <a:t>Universidad incompleta </a:t>
                      </a:r>
                    </a:p>
                  </a:txBody>
                  <a:tcPr marL="9525" marR="9525" marT="9525" marB="0" anchor="ctr">
                    <a:lnL>
                      <a:noFill/>
                    </a:lnL>
                    <a:lnR w="6350" cap="flat" cmpd="sng" algn="ctr">
                      <a:no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26539">
                <a:tc>
                  <a:txBody>
                    <a:bodyPr/>
                    <a:lstStyle/>
                    <a:p>
                      <a:pPr algn="r" fontAlgn="ctr"/>
                      <a:r>
                        <a:rPr lang="es-CO" sz="900" b="0" i="0" u="none" strike="noStrike">
                          <a:solidFill>
                            <a:srgbClr val="000000"/>
                          </a:solidFill>
                          <a:effectLst/>
                          <a:latin typeface="Century Gothic"/>
                        </a:rPr>
                        <a:t>Técnica/Tecnológica incompleta </a:t>
                      </a:r>
                    </a:p>
                  </a:txBody>
                  <a:tcPr marL="9525" marR="9525" marT="9525" marB="0" anchor="ctr">
                    <a:lnL>
                      <a:noFill/>
                    </a:lnL>
                    <a:lnR w="6350" cap="flat" cmpd="sng" algn="ctr">
                      <a:no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26539">
                <a:tc>
                  <a:txBody>
                    <a:bodyPr/>
                    <a:lstStyle/>
                    <a:p>
                      <a:pPr algn="r" fontAlgn="ctr"/>
                      <a:r>
                        <a:rPr lang="es-CO" sz="900" b="0" i="0" u="none" strike="noStrike" dirty="0">
                          <a:solidFill>
                            <a:srgbClr val="000000"/>
                          </a:solidFill>
                          <a:effectLst/>
                          <a:latin typeface="Century Gothic"/>
                        </a:rPr>
                        <a:t>Primaria incompleta </a:t>
                      </a:r>
                    </a:p>
                  </a:txBody>
                  <a:tcPr marL="9525" marR="9525" marT="9525" marB="0" anchor="ctr">
                    <a:lnL>
                      <a:noFill/>
                    </a:lnL>
                    <a:lnR w="6350" cap="flat" cmpd="sng" algn="ctr">
                      <a:no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26539">
                <a:tc>
                  <a:txBody>
                    <a:bodyPr/>
                    <a:lstStyle/>
                    <a:p>
                      <a:pPr algn="r" fontAlgn="ctr"/>
                      <a:r>
                        <a:rPr lang="es-CO" sz="900" b="0" i="0" u="none" strike="noStrike" dirty="0">
                          <a:solidFill>
                            <a:srgbClr val="000000"/>
                          </a:solidFill>
                          <a:effectLst/>
                          <a:latin typeface="Century Gothic"/>
                        </a:rPr>
                        <a:t>No sabe / No responde </a:t>
                      </a:r>
                    </a:p>
                  </a:txBody>
                  <a:tcPr marL="9525" marR="9525" marT="9525" marB="0" anchor="ctr">
                    <a:lnL>
                      <a:noFill/>
                    </a:lnL>
                    <a:lnR w="6350" cap="flat" cmpd="sng" algn="ctr">
                      <a:noFill/>
                      <a:prstDash val="sysDash"/>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bl>
          </a:graphicData>
        </a:graphic>
      </p:graphicFrame>
      <p:graphicFrame>
        <p:nvGraphicFramePr>
          <p:cNvPr id="32" name="31 Gráfico"/>
          <p:cNvGraphicFramePr/>
          <p:nvPr/>
        </p:nvGraphicFramePr>
        <p:xfrm>
          <a:off x="6792809" y="967568"/>
          <a:ext cx="2112295" cy="3549192"/>
        </p:xfrm>
        <a:graphic>
          <a:graphicData uri="http://schemas.openxmlformats.org/drawingml/2006/chart">
            <c:chart xmlns:c="http://schemas.openxmlformats.org/drawingml/2006/chart" xmlns:r="http://schemas.openxmlformats.org/officeDocument/2006/relationships" r:id="rId3"/>
          </a:graphicData>
        </a:graphic>
      </p:graphicFrame>
      <p:sp>
        <p:nvSpPr>
          <p:cNvPr id="13" name="CuadroTexto 12"/>
          <p:cNvSpPr txBox="1"/>
          <p:nvPr/>
        </p:nvSpPr>
        <p:spPr>
          <a:xfrm>
            <a:off x="1311754" y="162166"/>
            <a:ext cx="6308246" cy="584775"/>
          </a:xfrm>
          <a:prstGeom prst="rect">
            <a:avLst/>
          </a:prstGeom>
          <a:noFill/>
        </p:spPr>
        <p:txBody>
          <a:bodyPr wrap="square" rtlCol="0">
            <a:spAutoFit/>
          </a:bodyPr>
          <a:lstStyle/>
          <a:p>
            <a:r>
              <a:rPr lang="es-CO" sz="3200" dirty="0">
                <a:solidFill>
                  <a:srgbClr val="295FA9"/>
                </a:solidFill>
              </a:rPr>
              <a:t>Características de los participantes</a:t>
            </a:r>
          </a:p>
        </p:txBody>
      </p:sp>
    </p:spTree>
    <p:extLst>
      <p:ext uri="{BB962C8B-B14F-4D97-AF65-F5344CB8AC3E}">
        <p14:creationId xmlns:p14="http://schemas.microsoft.com/office/powerpoint/2010/main" val="392354921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935A8DC7-54EE-354E-8884-A6898476AC7E}"/>
              </a:ext>
            </a:extLst>
          </p:cNvPr>
          <p:cNvSpPr txBox="1"/>
          <p:nvPr/>
        </p:nvSpPr>
        <p:spPr>
          <a:xfrm>
            <a:off x="7561731" y="4920373"/>
            <a:ext cx="0" cy="0"/>
          </a:xfrm>
          <a:prstGeom prst="rect">
            <a:avLst/>
          </a:prstGeom>
        </p:spPr>
        <p:txBody>
          <a:bodyPr vert="horz" wrap="none" lIns="91396" tIns="45698" rIns="91396" bIns="45698" rtlCol="0" anchor="t">
            <a:noAutofit/>
          </a:bodyPr>
          <a:lstStyle/>
          <a:p>
            <a:endParaRPr lang="es-CL" sz="6597" dirty="0">
              <a:solidFill>
                <a:schemeClr val="bg1"/>
              </a:solidFill>
              <a:latin typeface="Titillium WebThin"/>
              <a:cs typeface="Titillium WebLight"/>
            </a:endParaRPr>
          </a:p>
        </p:txBody>
      </p:sp>
      <p:graphicFrame>
        <p:nvGraphicFramePr>
          <p:cNvPr id="9" name="3 Marcador de contenido">
            <a:extLst>
              <a:ext uri="{FF2B5EF4-FFF2-40B4-BE49-F238E27FC236}">
                <a16:creationId xmlns:a16="http://schemas.microsoft.com/office/drawing/2014/main" id="{F2A2455F-7AC9-4BEF-B664-82E889AD9764}"/>
              </a:ext>
            </a:extLst>
          </p:cNvPr>
          <p:cNvGraphicFramePr>
            <a:graphicFrameLocks/>
          </p:cNvGraphicFramePr>
          <p:nvPr/>
        </p:nvGraphicFramePr>
        <p:xfrm>
          <a:off x="234043" y="1577567"/>
          <a:ext cx="8574717" cy="3309553"/>
        </p:xfrm>
        <a:graphic>
          <a:graphicData uri="http://schemas.openxmlformats.org/drawingml/2006/table">
            <a:tbl>
              <a:tblPr firstRow="1" bandRow="1"/>
              <a:tblGrid>
                <a:gridCol w="2858239">
                  <a:extLst>
                    <a:ext uri="{9D8B030D-6E8A-4147-A177-3AD203B41FA5}">
                      <a16:colId xmlns:a16="http://schemas.microsoft.com/office/drawing/2014/main" val="20000"/>
                    </a:ext>
                  </a:extLst>
                </a:gridCol>
                <a:gridCol w="2858239">
                  <a:extLst>
                    <a:ext uri="{9D8B030D-6E8A-4147-A177-3AD203B41FA5}">
                      <a16:colId xmlns:a16="http://schemas.microsoft.com/office/drawing/2014/main" val="20001"/>
                    </a:ext>
                  </a:extLst>
                </a:gridCol>
                <a:gridCol w="2858239">
                  <a:extLst>
                    <a:ext uri="{9D8B030D-6E8A-4147-A177-3AD203B41FA5}">
                      <a16:colId xmlns:a16="http://schemas.microsoft.com/office/drawing/2014/main" val="20002"/>
                    </a:ext>
                  </a:extLst>
                </a:gridCol>
              </a:tblGrid>
              <a:tr h="348290">
                <a:tc>
                  <a:txBody>
                    <a:bodyPr/>
                    <a:lstStyle>
                      <a:lvl1pPr marL="0" algn="l" defTabSz="342900" rtl="0" eaLnBrk="1" latinLnBrk="0" hangingPunct="1">
                        <a:defRPr sz="1350" b="1" kern="1200">
                          <a:solidFill>
                            <a:schemeClr val="lt1"/>
                          </a:solidFill>
                          <a:latin typeface="Calibri"/>
                        </a:defRPr>
                      </a:lvl1pPr>
                      <a:lvl2pPr marL="342900" algn="l" defTabSz="342900" rtl="0" eaLnBrk="1" latinLnBrk="0" hangingPunct="1">
                        <a:defRPr sz="1350" b="1" kern="1200">
                          <a:solidFill>
                            <a:schemeClr val="lt1"/>
                          </a:solidFill>
                          <a:latin typeface="Calibri"/>
                        </a:defRPr>
                      </a:lvl2pPr>
                      <a:lvl3pPr marL="685800" algn="l" defTabSz="342900" rtl="0" eaLnBrk="1" latinLnBrk="0" hangingPunct="1">
                        <a:defRPr sz="1350" b="1" kern="1200">
                          <a:solidFill>
                            <a:schemeClr val="lt1"/>
                          </a:solidFill>
                          <a:latin typeface="Calibri"/>
                        </a:defRPr>
                      </a:lvl3pPr>
                      <a:lvl4pPr marL="1028700" algn="l" defTabSz="342900" rtl="0" eaLnBrk="1" latinLnBrk="0" hangingPunct="1">
                        <a:defRPr sz="1350" b="1" kern="1200">
                          <a:solidFill>
                            <a:schemeClr val="lt1"/>
                          </a:solidFill>
                          <a:latin typeface="Calibri"/>
                        </a:defRPr>
                      </a:lvl4pPr>
                      <a:lvl5pPr marL="1371600" algn="l" defTabSz="342900" rtl="0" eaLnBrk="1" latinLnBrk="0" hangingPunct="1">
                        <a:defRPr sz="1350" b="1" kern="1200">
                          <a:solidFill>
                            <a:schemeClr val="lt1"/>
                          </a:solidFill>
                          <a:latin typeface="Calibri"/>
                        </a:defRPr>
                      </a:lvl5pPr>
                      <a:lvl6pPr marL="1714500" algn="l" defTabSz="342900" rtl="0" eaLnBrk="1" latinLnBrk="0" hangingPunct="1">
                        <a:defRPr sz="1350" b="1" kern="1200">
                          <a:solidFill>
                            <a:schemeClr val="lt1"/>
                          </a:solidFill>
                          <a:latin typeface="Calibri"/>
                        </a:defRPr>
                      </a:lvl6pPr>
                      <a:lvl7pPr marL="2057400" algn="l" defTabSz="342900" rtl="0" eaLnBrk="1" latinLnBrk="0" hangingPunct="1">
                        <a:defRPr sz="1350" b="1" kern="1200">
                          <a:solidFill>
                            <a:schemeClr val="lt1"/>
                          </a:solidFill>
                          <a:latin typeface="Calibri"/>
                        </a:defRPr>
                      </a:lvl7pPr>
                      <a:lvl8pPr marL="2400300" algn="l" defTabSz="342900" rtl="0" eaLnBrk="1" latinLnBrk="0" hangingPunct="1">
                        <a:defRPr sz="1350" b="1" kern="1200">
                          <a:solidFill>
                            <a:schemeClr val="lt1"/>
                          </a:solidFill>
                          <a:latin typeface="Calibri"/>
                        </a:defRPr>
                      </a:lvl8pPr>
                      <a:lvl9pPr marL="2743200" algn="l" defTabSz="342900" rtl="0" eaLnBrk="1" latinLnBrk="0" hangingPunct="1">
                        <a:defRPr sz="1350" b="1" kern="1200">
                          <a:solidFill>
                            <a:schemeClr val="lt1"/>
                          </a:solidFill>
                          <a:latin typeface="Calibri"/>
                        </a:defRPr>
                      </a:lvl9pPr>
                    </a:lstStyle>
                    <a:p>
                      <a:pPr algn="ctr"/>
                      <a:r>
                        <a:rPr lang="es-CO" sz="1100" dirty="0">
                          <a:latin typeface="Century Gothic" panose="020B0502020202020204" pitchFamily="34" charset="0"/>
                        </a:rPr>
                        <a:t>Máxima Oportunidad de Mejoramiento</a:t>
                      </a:r>
                    </a:p>
                  </a:txBody>
                  <a:tcPr marL="34261" marR="34261" marT="17114" marB="17114"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ap="flat" cmpd="sng" algn="ctr">
                      <a:solidFill>
                        <a:sysClr val="window" lastClr="FFFFFF">
                          <a:lumMod val="95000"/>
                        </a:sysClr>
                      </a:solidFill>
                      <a:prstDash val="solid"/>
                      <a:round/>
                      <a:headEnd type="none" w="med" len="med"/>
                      <a:tailEnd type="none" w="med" len="med"/>
                    </a:lnT>
                    <a:lnB w="127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342900" rtl="0" eaLnBrk="1" latinLnBrk="0" hangingPunct="1">
                        <a:defRPr sz="1350" b="1" kern="1200">
                          <a:solidFill>
                            <a:schemeClr val="lt1"/>
                          </a:solidFill>
                          <a:latin typeface="Calibri"/>
                        </a:defRPr>
                      </a:lvl1pPr>
                      <a:lvl2pPr marL="342900" algn="l" defTabSz="342900" rtl="0" eaLnBrk="1" latinLnBrk="0" hangingPunct="1">
                        <a:defRPr sz="1350" b="1" kern="1200">
                          <a:solidFill>
                            <a:schemeClr val="lt1"/>
                          </a:solidFill>
                          <a:latin typeface="Calibri"/>
                        </a:defRPr>
                      </a:lvl2pPr>
                      <a:lvl3pPr marL="685800" algn="l" defTabSz="342900" rtl="0" eaLnBrk="1" latinLnBrk="0" hangingPunct="1">
                        <a:defRPr sz="1350" b="1" kern="1200">
                          <a:solidFill>
                            <a:schemeClr val="lt1"/>
                          </a:solidFill>
                          <a:latin typeface="Calibri"/>
                        </a:defRPr>
                      </a:lvl3pPr>
                      <a:lvl4pPr marL="1028700" algn="l" defTabSz="342900" rtl="0" eaLnBrk="1" latinLnBrk="0" hangingPunct="1">
                        <a:defRPr sz="1350" b="1" kern="1200">
                          <a:solidFill>
                            <a:schemeClr val="lt1"/>
                          </a:solidFill>
                          <a:latin typeface="Calibri"/>
                        </a:defRPr>
                      </a:lvl4pPr>
                      <a:lvl5pPr marL="1371600" algn="l" defTabSz="342900" rtl="0" eaLnBrk="1" latinLnBrk="0" hangingPunct="1">
                        <a:defRPr sz="1350" b="1" kern="1200">
                          <a:solidFill>
                            <a:schemeClr val="lt1"/>
                          </a:solidFill>
                          <a:latin typeface="Calibri"/>
                        </a:defRPr>
                      </a:lvl5pPr>
                      <a:lvl6pPr marL="1714500" algn="l" defTabSz="342900" rtl="0" eaLnBrk="1" latinLnBrk="0" hangingPunct="1">
                        <a:defRPr sz="1350" b="1" kern="1200">
                          <a:solidFill>
                            <a:schemeClr val="lt1"/>
                          </a:solidFill>
                          <a:latin typeface="Calibri"/>
                        </a:defRPr>
                      </a:lvl6pPr>
                      <a:lvl7pPr marL="2057400" algn="l" defTabSz="342900" rtl="0" eaLnBrk="1" latinLnBrk="0" hangingPunct="1">
                        <a:defRPr sz="1350" b="1" kern="1200">
                          <a:solidFill>
                            <a:schemeClr val="lt1"/>
                          </a:solidFill>
                          <a:latin typeface="Calibri"/>
                        </a:defRPr>
                      </a:lvl7pPr>
                      <a:lvl8pPr marL="2400300" algn="l" defTabSz="342900" rtl="0" eaLnBrk="1" latinLnBrk="0" hangingPunct="1">
                        <a:defRPr sz="1350" b="1" kern="1200">
                          <a:solidFill>
                            <a:schemeClr val="lt1"/>
                          </a:solidFill>
                          <a:latin typeface="Calibri"/>
                        </a:defRPr>
                      </a:lvl8pPr>
                      <a:lvl9pPr marL="2743200" algn="l" defTabSz="342900" rtl="0" eaLnBrk="1" latinLnBrk="0" hangingPunct="1">
                        <a:defRPr sz="1350" b="1" kern="1200">
                          <a:solidFill>
                            <a:schemeClr val="lt1"/>
                          </a:solidFill>
                          <a:latin typeface="Calibri"/>
                        </a:defRPr>
                      </a:lvl9pPr>
                    </a:lstStyle>
                    <a:p>
                      <a:pPr algn="ctr"/>
                      <a:r>
                        <a:rPr lang="es-CO" sz="1100" dirty="0">
                          <a:solidFill>
                            <a:schemeClr val="tx1"/>
                          </a:solidFill>
                          <a:latin typeface="Century Gothic" panose="020B0502020202020204" pitchFamily="34" charset="0"/>
                        </a:rPr>
                        <a:t>Prioridad Secundaria de Mejoramiento</a:t>
                      </a:r>
                    </a:p>
                  </a:txBody>
                  <a:tcPr marL="34261" marR="34261" marT="17114" marB="17114"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ap="flat" cmpd="sng" algn="ctr">
                      <a:solidFill>
                        <a:sysClr val="window" lastClr="FFFFFF">
                          <a:lumMod val="95000"/>
                        </a:sysClr>
                      </a:solidFill>
                      <a:prstDash val="solid"/>
                      <a:round/>
                      <a:headEnd type="none" w="med" len="med"/>
                      <a:tailEnd type="none" w="med" len="med"/>
                    </a:lnT>
                    <a:lnB w="127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342900" rtl="0" eaLnBrk="1" latinLnBrk="0" hangingPunct="1">
                        <a:defRPr sz="1350" b="1" kern="1200">
                          <a:solidFill>
                            <a:schemeClr val="lt1"/>
                          </a:solidFill>
                          <a:latin typeface="Calibri"/>
                        </a:defRPr>
                      </a:lvl1pPr>
                      <a:lvl2pPr marL="342900" algn="l" defTabSz="342900" rtl="0" eaLnBrk="1" latinLnBrk="0" hangingPunct="1">
                        <a:defRPr sz="1350" b="1" kern="1200">
                          <a:solidFill>
                            <a:schemeClr val="lt1"/>
                          </a:solidFill>
                          <a:latin typeface="Calibri"/>
                        </a:defRPr>
                      </a:lvl2pPr>
                      <a:lvl3pPr marL="685800" algn="l" defTabSz="342900" rtl="0" eaLnBrk="1" latinLnBrk="0" hangingPunct="1">
                        <a:defRPr sz="1350" b="1" kern="1200">
                          <a:solidFill>
                            <a:schemeClr val="lt1"/>
                          </a:solidFill>
                          <a:latin typeface="Calibri"/>
                        </a:defRPr>
                      </a:lvl3pPr>
                      <a:lvl4pPr marL="1028700" algn="l" defTabSz="342900" rtl="0" eaLnBrk="1" latinLnBrk="0" hangingPunct="1">
                        <a:defRPr sz="1350" b="1" kern="1200">
                          <a:solidFill>
                            <a:schemeClr val="lt1"/>
                          </a:solidFill>
                          <a:latin typeface="Calibri"/>
                        </a:defRPr>
                      </a:lvl4pPr>
                      <a:lvl5pPr marL="1371600" algn="l" defTabSz="342900" rtl="0" eaLnBrk="1" latinLnBrk="0" hangingPunct="1">
                        <a:defRPr sz="1350" b="1" kern="1200">
                          <a:solidFill>
                            <a:schemeClr val="lt1"/>
                          </a:solidFill>
                          <a:latin typeface="Calibri"/>
                        </a:defRPr>
                      </a:lvl5pPr>
                      <a:lvl6pPr marL="1714500" algn="l" defTabSz="342900" rtl="0" eaLnBrk="1" latinLnBrk="0" hangingPunct="1">
                        <a:defRPr sz="1350" b="1" kern="1200">
                          <a:solidFill>
                            <a:schemeClr val="lt1"/>
                          </a:solidFill>
                          <a:latin typeface="Calibri"/>
                        </a:defRPr>
                      </a:lvl6pPr>
                      <a:lvl7pPr marL="2057400" algn="l" defTabSz="342900" rtl="0" eaLnBrk="1" latinLnBrk="0" hangingPunct="1">
                        <a:defRPr sz="1350" b="1" kern="1200">
                          <a:solidFill>
                            <a:schemeClr val="lt1"/>
                          </a:solidFill>
                          <a:latin typeface="Calibri"/>
                        </a:defRPr>
                      </a:lvl7pPr>
                      <a:lvl8pPr marL="2400300" algn="l" defTabSz="342900" rtl="0" eaLnBrk="1" latinLnBrk="0" hangingPunct="1">
                        <a:defRPr sz="1350" b="1" kern="1200">
                          <a:solidFill>
                            <a:schemeClr val="lt1"/>
                          </a:solidFill>
                          <a:latin typeface="Calibri"/>
                        </a:defRPr>
                      </a:lvl8pPr>
                      <a:lvl9pPr marL="2743200" algn="l" defTabSz="342900" rtl="0" eaLnBrk="1" latinLnBrk="0" hangingPunct="1">
                        <a:defRPr sz="1350" b="1" kern="1200">
                          <a:solidFill>
                            <a:schemeClr val="lt1"/>
                          </a:solidFill>
                          <a:latin typeface="Calibri"/>
                        </a:defRPr>
                      </a:lvl9pPr>
                    </a:lstStyle>
                    <a:p>
                      <a:pPr algn="ctr"/>
                      <a:r>
                        <a:rPr lang="es-CO" sz="1100" dirty="0">
                          <a:latin typeface="Century Gothic" panose="020B0502020202020204" pitchFamily="34" charset="0"/>
                        </a:rPr>
                        <a:t>Fortaleza de Apalancamiento</a:t>
                      </a:r>
                    </a:p>
                  </a:txBody>
                  <a:tcPr marL="34261" marR="34261" marT="17114" marB="17114"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ap="flat" cmpd="sng" algn="ctr">
                      <a:solidFill>
                        <a:sysClr val="window" lastClr="FFFFFF">
                          <a:lumMod val="95000"/>
                        </a:sysClr>
                      </a:solidFill>
                      <a:prstDash val="solid"/>
                      <a:round/>
                      <a:headEnd type="none" w="med" len="med"/>
                      <a:tailEnd type="none" w="med" len="med"/>
                    </a:lnT>
                    <a:lnB w="127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rgbClr val="008000"/>
                    </a:solidFill>
                  </a:tcPr>
                </a:tc>
                <a:extLst>
                  <a:ext uri="{0D108BD9-81ED-4DB2-BD59-A6C34878D82A}">
                    <a16:rowId xmlns:a16="http://schemas.microsoft.com/office/drawing/2014/main" val="10000"/>
                  </a:ext>
                </a:extLst>
              </a:tr>
              <a:tr h="2961263">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285750" indent="-285750" algn="l">
                        <a:buClr>
                          <a:srgbClr val="FF0000"/>
                        </a:buClr>
                        <a:buFont typeface="Arial" panose="020B0604020202020204" pitchFamily="34" charset="0"/>
                        <a:buChar char="•"/>
                      </a:pPr>
                      <a:r>
                        <a:rPr lang="es-CO" sz="1100" dirty="0">
                          <a:latin typeface="Century Gothic" panose="020B0502020202020204" pitchFamily="34" charset="0"/>
                        </a:rPr>
                        <a:t>la organización (Logística y aseo) </a:t>
                      </a:r>
                    </a:p>
                    <a:p>
                      <a:pPr marL="285750" indent="-285750" algn="l">
                        <a:buClr>
                          <a:srgbClr val="FF0000"/>
                        </a:buClr>
                        <a:buFont typeface="Arial" panose="020B0604020202020204" pitchFamily="34" charset="0"/>
                        <a:buChar char="•"/>
                      </a:pPr>
                      <a:r>
                        <a:rPr lang="es-CO" sz="1100" dirty="0">
                          <a:latin typeface="Century Gothic" panose="020B0502020202020204" pitchFamily="34" charset="0"/>
                        </a:rPr>
                        <a:t>el lugar donde se realizó (Ubicación) </a:t>
                      </a:r>
                    </a:p>
                    <a:p>
                      <a:pPr marL="285750" indent="-285750" algn="l">
                        <a:buClr>
                          <a:srgbClr val="FF0000"/>
                        </a:buClr>
                        <a:buFont typeface="Arial" panose="020B0604020202020204" pitchFamily="34" charset="0"/>
                        <a:buChar char="•"/>
                      </a:pPr>
                      <a:r>
                        <a:rPr lang="es-CO" sz="1100" dirty="0">
                          <a:latin typeface="Century Gothic" panose="020B0502020202020204" pitchFamily="34" charset="0"/>
                        </a:rPr>
                        <a:t>el contenido y los temas trabajados en estos espacios de diálogo (Lo interesante de los temas) </a:t>
                      </a:r>
                    </a:p>
                    <a:p>
                      <a:pPr marL="285750" indent="-285750" algn="l">
                        <a:buClr>
                          <a:srgbClr val="FF0000"/>
                        </a:buClr>
                        <a:buFont typeface="Arial" panose="020B0604020202020204" pitchFamily="34" charset="0"/>
                        <a:buChar char="•"/>
                      </a:pPr>
                      <a:r>
                        <a:rPr lang="es-CO" sz="1100" dirty="0">
                          <a:latin typeface="Century Gothic" panose="020B0502020202020204" pitchFamily="34" charset="0"/>
                        </a:rPr>
                        <a:t>la dinámica de los espacios de diálogo (La creatividad y dinamismo) </a:t>
                      </a:r>
                    </a:p>
                    <a:p>
                      <a:pPr marL="285750" indent="-285750" algn="l">
                        <a:buClr>
                          <a:srgbClr val="FF0000"/>
                        </a:buClr>
                        <a:buFont typeface="Arial" panose="020B0604020202020204" pitchFamily="34" charset="0"/>
                        <a:buChar char="•"/>
                      </a:pPr>
                      <a:r>
                        <a:rPr lang="es-CO" sz="1100" dirty="0">
                          <a:latin typeface="Century Gothic" panose="020B0502020202020204" pitchFamily="34" charset="0"/>
                        </a:rPr>
                        <a:t>la facilidad de entrada o accesibilidad </a:t>
                      </a:r>
                    </a:p>
                  </a:txBody>
                  <a:tcPr marL="34261" marR="34261" marT="17114" marB="17114"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ap="flat" cmpd="sng" algn="ctr">
                      <a:solidFill>
                        <a:sysClr val="window" lastClr="FFFFFF">
                          <a:lumMod val="95000"/>
                        </a:sysClr>
                      </a:solidFill>
                      <a:prstDash val="solid"/>
                      <a:round/>
                      <a:headEnd type="none" w="med" len="med"/>
                      <a:tailEnd type="none" w="med" len="med"/>
                    </a:lnT>
                    <a:lnB w="127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171450" indent="-171450" algn="l">
                        <a:buFont typeface="Arial" panose="020B0604020202020204" pitchFamily="34" charset="0"/>
                        <a:buChar char="•"/>
                      </a:pPr>
                      <a:endParaRPr lang="es-CO" sz="1100" dirty="0">
                        <a:latin typeface="Century Gothic" panose="020B0502020202020204" pitchFamily="34" charset="0"/>
                      </a:endParaRPr>
                    </a:p>
                  </a:txBody>
                  <a:tcPr marL="34261" marR="34261" marT="17114" marB="17114"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ap="flat" cmpd="sng" algn="ctr">
                      <a:solidFill>
                        <a:sysClr val="window" lastClr="FFFFFF">
                          <a:lumMod val="95000"/>
                        </a:sysClr>
                      </a:solidFill>
                      <a:prstDash val="solid"/>
                      <a:round/>
                      <a:headEnd type="none" w="med" len="med"/>
                      <a:tailEnd type="none" w="med" len="med"/>
                    </a:lnT>
                    <a:lnB w="127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171450" indent="-171450" algn="l">
                        <a:buClr>
                          <a:srgbClr val="008000"/>
                        </a:buClr>
                        <a:buFont typeface="Arial" panose="020B0604020202020204" pitchFamily="34" charset="0"/>
                        <a:buChar char="•"/>
                      </a:pPr>
                      <a:r>
                        <a:rPr lang="es-CO" sz="1100" dirty="0">
                          <a:latin typeface="Century Gothic" panose="020B0502020202020204" pitchFamily="34" charset="0"/>
                        </a:rPr>
                        <a:t>la importancia de los temas tratados en los espacios de diálogo (importancia practica de los temas) </a:t>
                      </a:r>
                    </a:p>
                  </a:txBody>
                  <a:tcPr marL="34261" marR="34261" marT="17114" marB="17114"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ap="flat" cmpd="sng" algn="ctr">
                      <a:solidFill>
                        <a:sysClr val="window" lastClr="FFFFFF">
                          <a:lumMod val="95000"/>
                        </a:sysClr>
                      </a:solidFill>
                      <a:prstDash val="solid"/>
                      <a:round/>
                      <a:headEnd type="none" w="med" len="med"/>
                      <a:tailEnd type="none" w="med" len="med"/>
                    </a:lnT>
                    <a:lnB w="127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16" name="AutoShape 190"/>
          <p:cNvSpPr>
            <a:spLocks noChangeArrowheads="1"/>
          </p:cNvSpPr>
          <p:nvPr/>
        </p:nvSpPr>
        <p:spPr bwMode="auto">
          <a:xfrm>
            <a:off x="8215312" y="368435"/>
            <a:ext cx="786375" cy="465138"/>
          </a:xfrm>
          <a:prstGeom prst="roundRect">
            <a:avLst>
              <a:gd name="adj" fmla="val 16667"/>
            </a:avLst>
          </a:prstGeom>
          <a:solidFill>
            <a:srgbClr val="EAEAEA">
              <a:alpha val="72940"/>
            </a:srgbClr>
          </a:solidFill>
          <a:ln w="3175">
            <a:solidFill>
              <a:srgbClr val="969696"/>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1000">
                <a:solidFill>
                  <a:schemeClr val="tx1"/>
                </a:solidFill>
                <a:latin typeface="Calibri Light" pitchFamily="34" charset="0"/>
                <a:cs typeface="Calibri Light" pitchFamily="34" charset="0"/>
              </a:defRPr>
            </a:lvl1pPr>
            <a:lvl2pPr marL="742950" indent="-285750">
              <a:spcBef>
                <a:spcPct val="20000"/>
              </a:spcBef>
              <a:buChar char="–"/>
              <a:defRPr sz="1000">
                <a:solidFill>
                  <a:schemeClr val="tx1"/>
                </a:solidFill>
                <a:latin typeface="Calibri Light" pitchFamily="34" charset="0"/>
                <a:cs typeface="Calibri Light" pitchFamily="34" charset="0"/>
              </a:defRPr>
            </a:lvl2pPr>
            <a:lvl3pPr marL="1143000" indent="-228600">
              <a:spcBef>
                <a:spcPct val="20000"/>
              </a:spcBef>
              <a:buChar char="•"/>
              <a:defRPr sz="1000">
                <a:solidFill>
                  <a:schemeClr val="tx1"/>
                </a:solidFill>
                <a:latin typeface="Calibri Light" pitchFamily="34" charset="0"/>
                <a:cs typeface="Calibri Light" pitchFamily="34" charset="0"/>
              </a:defRPr>
            </a:lvl3pPr>
            <a:lvl4pPr marL="1600200" indent="-228600">
              <a:spcBef>
                <a:spcPct val="20000"/>
              </a:spcBef>
              <a:buChar char="–"/>
              <a:defRPr sz="1000">
                <a:solidFill>
                  <a:schemeClr val="tx1"/>
                </a:solidFill>
                <a:latin typeface="Calibri Light" pitchFamily="34" charset="0"/>
                <a:cs typeface="Calibri Light" pitchFamily="34" charset="0"/>
              </a:defRPr>
            </a:lvl4pPr>
            <a:lvl5pPr marL="2057400" indent="-228600">
              <a:spcBef>
                <a:spcPct val="20000"/>
              </a:spcBef>
              <a:buChar char="»"/>
              <a:defRPr sz="1000">
                <a:solidFill>
                  <a:schemeClr val="tx1"/>
                </a:solidFill>
                <a:latin typeface="Calibri Light" pitchFamily="34" charset="0"/>
                <a:cs typeface="Calibri Light" pitchFamily="34" charset="0"/>
              </a:defRPr>
            </a:lvl5pPr>
            <a:lvl6pPr marL="25146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6pPr>
            <a:lvl7pPr marL="29718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7pPr>
            <a:lvl8pPr marL="34290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8pPr>
            <a:lvl9pPr marL="38862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9pPr>
          </a:lstStyle>
          <a:p>
            <a:pPr eaLnBrk="1" hangingPunct="1">
              <a:spcBef>
                <a:spcPct val="0"/>
              </a:spcBef>
              <a:buFontTx/>
              <a:buNone/>
            </a:pPr>
            <a:endParaRPr lang="es-CO" altLang="es-CO" sz="1800">
              <a:latin typeface="Arial" charset="0"/>
            </a:endParaRPr>
          </a:p>
        </p:txBody>
      </p:sp>
      <p:graphicFrame>
        <p:nvGraphicFramePr>
          <p:cNvPr id="20" name="Group 504"/>
          <p:cNvGraphicFramePr>
            <a:graphicFrameLocks noGrp="1"/>
          </p:cNvGraphicFramePr>
          <p:nvPr/>
        </p:nvGraphicFramePr>
        <p:xfrm>
          <a:off x="8208963" y="368435"/>
          <a:ext cx="821300" cy="477978"/>
        </p:xfrm>
        <a:graphic>
          <a:graphicData uri="http://schemas.openxmlformats.org/drawingml/2006/table">
            <a:tbl>
              <a:tblPr/>
              <a:tblGrid>
                <a:gridCol w="158750">
                  <a:extLst>
                    <a:ext uri="{9D8B030D-6E8A-4147-A177-3AD203B41FA5}">
                      <a16:colId xmlns:a16="http://schemas.microsoft.com/office/drawing/2014/main" val="20000"/>
                    </a:ext>
                  </a:extLst>
                </a:gridCol>
                <a:gridCol w="662550">
                  <a:extLst>
                    <a:ext uri="{9D8B030D-6E8A-4147-A177-3AD203B41FA5}">
                      <a16:colId xmlns:a16="http://schemas.microsoft.com/office/drawing/2014/main" val="20001"/>
                    </a:ext>
                  </a:extLst>
                </a:gridCol>
              </a:tblGrid>
              <a:tr h="173041">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altLang="es-CO" sz="900" b="1" i="0" u="none" strike="noStrike" cap="none" normalizeH="0" baseline="0" dirty="0">
                          <a:ln>
                            <a:noFill/>
                          </a:ln>
                          <a:solidFill>
                            <a:srgbClr val="008000"/>
                          </a:solidFill>
                          <a:effectLst/>
                          <a:latin typeface="Wingdings" pitchFamily="2" charset="2"/>
                          <a:cs typeface="Calibri Light" pitchFamily="34" charset="0"/>
                        </a:rPr>
                        <a:t>l</a:t>
                      </a:r>
                      <a:endParaRPr kumimoji="0" lang="es-ES" altLang="es-CO" sz="900" b="0" i="0" u="none" strike="noStrike" cap="none" normalizeH="0" baseline="0" dirty="0">
                        <a:ln>
                          <a:noFill/>
                        </a:ln>
                        <a:solidFill>
                          <a:schemeClr val="tx1"/>
                        </a:solidFill>
                        <a:effectLst/>
                        <a:latin typeface="Calibri Light" pitchFamily="34" charset="0"/>
                        <a:cs typeface="Calibri Light" pitchFamily="34" charset="0"/>
                      </a:endParaRPr>
                    </a:p>
                  </a:txBody>
                  <a:tcPr marL="36000" marR="36000" marT="17941" marB="17941" anchor="ctr" horzOverflow="overflow">
                    <a:lnL>
                      <a:noFill/>
                    </a:lnL>
                    <a:lnR>
                      <a:noFill/>
                    </a:lnR>
                    <a:lnT>
                      <a:noFill/>
                    </a:lnT>
                    <a:lnB>
                      <a:noFill/>
                    </a:lnB>
                    <a:lnTlToBr>
                      <a:noFill/>
                    </a:lnTlToBr>
                    <a:lnBlToTr>
                      <a:noFill/>
                    </a:lnBlToTr>
                    <a:noFill/>
                  </a:tcPr>
                </a:tc>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80000"/>
                        </a:lnSpc>
                        <a:spcBef>
                          <a:spcPct val="0"/>
                        </a:spcBef>
                        <a:spcAft>
                          <a:spcPct val="0"/>
                        </a:spcAft>
                        <a:buClrTx/>
                        <a:buSzTx/>
                        <a:buFontTx/>
                        <a:buNone/>
                        <a:tabLst/>
                      </a:pPr>
                      <a:r>
                        <a:rPr kumimoji="0" lang="es-ES" altLang="es-CO" sz="7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T2B</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&gt;= 90</a:t>
                      </a:r>
                    </a:p>
                  </a:txBody>
                  <a:tcPr marL="36000" marR="36000" marT="17941" marB="1794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146048">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ctr" defTabSz="914400" rtl="0" eaLnBrk="1" fontAlgn="ctr" latinLnBrk="0" hangingPunct="1">
                        <a:lnSpc>
                          <a:spcPct val="80000"/>
                        </a:lnSpc>
                        <a:spcBef>
                          <a:spcPct val="0"/>
                        </a:spcBef>
                        <a:spcAft>
                          <a:spcPct val="0"/>
                        </a:spcAft>
                        <a:buClrTx/>
                        <a:buSzTx/>
                        <a:buFontTx/>
                        <a:buNone/>
                        <a:tabLst/>
                      </a:pPr>
                      <a:r>
                        <a:rPr kumimoji="0" lang="es-ES" altLang="es-CO" sz="900" b="1" i="0" u="none" strike="noStrike" cap="none" normalizeH="0" baseline="0" dirty="0">
                          <a:ln>
                            <a:noFill/>
                          </a:ln>
                          <a:solidFill>
                            <a:srgbClr val="FFC000"/>
                          </a:solidFill>
                          <a:effectLst/>
                          <a:latin typeface="Wingdings" pitchFamily="2" charset="2"/>
                          <a:cs typeface="Calibri Light" pitchFamily="34" charset="0"/>
                        </a:rPr>
                        <a:t>l</a:t>
                      </a:r>
                      <a:endParaRPr kumimoji="0" lang="es-ES" altLang="es-CO" sz="900" b="0" i="0" u="none" strike="noStrike" cap="none" normalizeH="0" baseline="0" dirty="0">
                        <a:ln>
                          <a:noFill/>
                        </a:ln>
                        <a:solidFill>
                          <a:schemeClr val="tx1"/>
                        </a:solidFill>
                        <a:effectLst/>
                        <a:latin typeface="Calibri Light" pitchFamily="34" charset="0"/>
                        <a:cs typeface="Calibri Light" pitchFamily="34" charset="0"/>
                      </a:endParaRPr>
                    </a:p>
                  </a:txBody>
                  <a:tcPr marL="36000" marR="36000" marT="17941" marB="17941" anchor="ctr" horzOverflow="overflow">
                    <a:lnL>
                      <a:noFill/>
                    </a:lnL>
                    <a:lnR>
                      <a:noFill/>
                    </a:lnR>
                    <a:lnT>
                      <a:noFill/>
                    </a:lnT>
                    <a:lnB>
                      <a:noFill/>
                    </a:lnB>
                    <a:lnTlToBr>
                      <a:noFill/>
                    </a:lnTlToBr>
                    <a:lnBlToTr>
                      <a:noFill/>
                    </a:lnBlToTr>
                    <a:noFill/>
                  </a:tcPr>
                </a:tc>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80000"/>
                        </a:lnSpc>
                        <a:spcBef>
                          <a:spcPct val="0"/>
                        </a:spcBef>
                        <a:spcAft>
                          <a:spcPct val="0"/>
                        </a:spcAft>
                        <a:buClrTx/>
                        <a:buSzTx/>
                        <a:buFontTx/>
                        <a:buNone/>
                        <a:tabLst/>
                      </a:pP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75&gt; </a:t>
                      </a:r>
                      <a:r>
                        <a:rPr kumimoji="0" lang="es-ES" altLang="es-CO" sz="7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T2B</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&lt;</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89</a:t>
                      </a:r>
                    </a:p>
                  </a:txBody>
                  <a:tcPr marL="36000" marR="36000" marT="17941" marB="1794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146048">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ctr" defTabSz="914400" rtl="0" eaLnBrk="1" fontAlgn="ctr" latinLnBrk="0" hangingPunct="1">
                        <a:lnSpc>
                          <a:spcPct val="80000"/>
                        </a:lnSpc>
                        <a:spcBef>
                          <a:spcPct val="0"/>
                        </a:spcBef>
                        <a:spcAft>
                          <a:spcPct val="0"/>
                        </a:spcAft>
                        <a:buClrTx/>
                        <a:buSzTx/>
                        <a:buFontTx/>
                        <a:buNone/>
                        <a:tabLst/>
                      </a:pPr>
                      <a:r>
                        <a:rPr kumimoji="0" lang="es-ES" altLang="es-CO" sz="900" b="1" i="0" u="none" strike="noStrike" cap="none" normalizeH="0" baseline="0" dirty="0">
                          <a:ln>
                            <a:noFill/>
                          </a:ln>
                          <a:solidFill>
                            <a:srgbClr val="FF0000"/>
                          </a:solidFill>
                          <a:effectLst/>
                          <a:latin typeface="Wingdings" pitchFamily="2" charset="2"/>
                          <a:cs typeface="Calibri Light" pitchFamily="34" charset="0"/>
                        </a:rPr>
                        <a:t>l</a:t>
                      </a:r>
                      <a:endParaRPr kumimoji="0" lang="es-ES" altLang="es-CO" sz="900" b="0" i="0" u="none" strike="noStrike" cap="none" normalizeH="0" baseline="0" dirty="0">
                        <a:ln>
                          <a:noFill/>
                        </a:ln>
                        <a:solidFill>
                          <a:schemeClr val="tx1"/>
                        </a:solidFill>
                        <a:effectLst/>
                        <a:latin typeface="Calibri Light" pitchFamily="34" charset="0"/>
                        <a:cs typeface="Calibri Light" pitchFamily="34" charset="0"/>
                      </a:endParaRPr>
                    </a:p>
                  </a:txBody>
                  <a:tcPr marL="36000" marR="36000" marT="17941" marB="17941" anchor="ctr" horzOverflow="overflow">
                    <a:lnL>
                      <a:noFill/>
                    </a:lnL>
                    <a:lnR>
                      <a:noFill/>
                    </a:lnR>
                    <a:lnT>
                      <a:noFill/>
                    </a:lnT>
                    <a:lnB>
                      <a:noFill/>
                    </a:lnB>
                    <a:lnTlToBr>
                      <a:noFill/>
                    </a:lnTlToBr>
                    <a:lnBlToTr>
                      <a:noFill/>
                    </a:lnBlToTr>
                    <a:noFill/>
                  </a:tcPr>
                </a:tc>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80000"/>
                        </a:lnSpc>
                        <a:spcBef>
                          <a:spcPct val="0"/>
                        </a:spcBef>
                        <a:spcAft>
                          <a:spcPct val="0"/>
                        </a:spcAft>
                        <a:buClrTx/>
                        <a:buSzTx/>
                        <a:buFontTx/>
                        <a:buNone/>
                        <a:tabLst/>
                      </a:pPr>
                      <a:r>
                        <a:rPr kumimoji="0" lang="es-ES" altLang="es-CO" sz="7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T2B</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&lt;=74</a:t>
                      </a:r>
                    </a:p>
                  </a:txBody>
                  <a:tcPr marL="36000" marR="36000" marT="17941" marB="1794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21" name="Group 198"/>
          <p:cNvGraphicFramePr>
            <a:graphicFrameLocks noGrp="1"/>
          </p:cNvGraphicFramePr>
          <p:nvPr/>
        </p:nvGraphicFramePr>
        <p:xfrm>
          <a:off x="7926388" y="508135"/>
          <a:ext cx="301625" cy="198438"/>
        </p:xfrm>
        <a:graphic>
          <a:graphicData uri="http://schemas.openxmlformats.org/drawingml/2006/table">
            <a:tbl>
              <a:tblPr/>
              <a:tblGrid>
                <a:gridCol w="301625">
                  <a:extLst>
                    <a:ext uri="{9D8B030D-6E8A-4147-A177-3AD203B41FA5}">
                      <a16:colId xmlns:a16="http://schemas.microsoft.com/office/drawing/2014/main" val="20000"/>
                    </a:ext>
                  </a:extLst>
                </a:gridCol>
              </a:tblGrid>
              <a:tr h="198438">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altLang="es-CO" sz="1300" b="1" i="0" u="none" strike="noStrike" cap="none" normalizeH="0" baseline="0" dirty="0">
                          <a:ln>
                            <a:noFill/>
                          </a:ln>
                          <a:solidFill>
                            <a:schemeClr val="tx1"/>
                          </a:solidFill>
                          <a:effectLst/>
                          <a:latin typeface="Calibri Light" pitchFamily="34" charset="0"/>
                          <a:cs typeface="Calibri" pitchFamily="34" charset="0"/>
                        </a:rPr>
                        <a:t>%</a:t>
                      </a:r>
                    </a:p>
                  </a:txBody>
                  <a:tcPr marL="90000" marR="9000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6" name="CuadroTexto 5"/>
          <p:cNvSpPr txBox="1"/>
          <p:nvPr/>
        </p:nvSpPr>
        <p:spPr>
          <a:xfrm>
            <a:off x="1377044" y="603304"/>
            <a:ext cx="2919845" cy="246221"/>
          </a:xfrm>
          <a:prstGeom prst="rect">
            <a:avLst/>
          </a:prstGeom>
          <a:noFill/>
        </p:spPr>
        <p:txBody>
          <a:bodyPr wrap="square" rtlCol="0">
            <a:spAutoFit/>
          </a:bodyPr>
          <a:lstStyle/>
          <a:p>
            <a:r>
              <a:rPr lang="es-CO" dirty="0"/>
              <a:t>Rendición de cuentas - espacios de diálogo</a:t>
            </a:r>
          </a:p>
        </p:txBody>
      </p:sp>
      <p:sp>
        <p:nvSpPr>
          <p:cNvPr id="10" name="4 Título">
            <a:extLst>
              <a:ext uri="{FF2B5EF4-FFF2-40B4-BE49-F238E27FC236}">
                <a16:creationId xmlns:a16="http://schemas.microsoft.com/office/drawing/2014/main" id="{51CCCD07-49F5-4336-B4DC-95E167C85F00}"/>
              </a:ext>
            </a:extLst>
          </p:cNvPr>
          <p:cNvSpPr txBox="1">
            <a:spLocks/>
          </p:cNvSpPr>
          <p:nvPr/>
        </p:nvSpPr>
        <p:spPr>
          <a:xfrm>
            <a:off x="1377044" y="164402"/>
            <a:ext cx="6572002" cy="644471"/>
          </a:xfrm>
          <a:prstGeom prst="rect">
            <a:avLst/>
          </a:prstGeom>
        </p:spPr>
        <p:txBody>
          <a:bodyPr vert="horz" lIns="68580" tIns="34290" rIns="68580" bIns="34290" rtlCol="0" anchor="ctr">
            <a:noAutofit/>
          </a:bodyPr>
          <a:lstStyle>
            <a:lvl1pPr>
              <a:lnSpc>
                <a:spcPct val="90000"/>
              </a:lnSpc>
              <a:spcBef>
                <a:spcPct val="0"/>
              </a:spcBef>
              <a:buNone/>
              <a:defRPr sz="2400" b="1">
                <a:solidFill>
                  <a:srgbClr val="2F375A"/>
                </a:solidFill>
                <a:latin typeface="Century Gothic" panose="020B0502020202020204" pitchFamily="34" charset="0"/>
                <a:ea typeface="+mj-ea"/>
                <a:cs typeface="+mj-cs"/>
              </a:defRPr>
            </a:lvl1pPr>
          </a:lstStyle>
          <a:p>
            <a:r>
              <a:rPr lang="es-CO" sz="1800" dirty="0"/>
              <a:t>Atributos de prioridades</a:t>
            </a:r>
          </a:p>
        </p:txBody>
      </p:sp>
    </p:spTree>
    <p:extLst>
      <p:ext uri="{BB962C8B-B14F-4D97-AF65-F5344CB8AC3E}">
        <p14:creationId xmlns:p14="http://schemas.microsoft.com/office/powerpoint/2010/main" val="348903158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935A8DC7-54EE-354E-8884-A6898476AC7E}"/>
              </a:ext>
            </a:extLst>
          </p:cNvPr>
          <p:cNvSpPr txBox="1"/>
          <p:nvPr/>
        </p:nvSpPr>
        <p:spPr>
          <a:xfrm>
            <a:off x="7561731" y="4920373"/>
            <a:ext cx="0" cy="0"/>
          </a:xfrm>
          <a:prstGeom prst="rect">
            <a:avLst/>
          </a:prstGeom>
        </p:spPr>
        <p:txBody>
          <a:bodyPr vert="horz" wrap="none" lIns="91396" tIns="45698" rIns="91396" bIns="45698" rtlCol="0" anchor="t">
            <a:noAutofit/>
          </a:bodyPr>
          <a:lstStyle/>
          <a:p>
            <a:endParaRPr lang="es-CL" sz="6597" dirty="0">
              <a:solidFill>
                <a:schemeClr val="bg1"/>
              </a:solidFill>
              <a:latin typeface="Titillium WebThin"/>
              <a:cs typeface="Titillium WebLight"/>
            </a:endParaRPr>
          </a:p>
        </p:txBody>
      </p:sp>
      <p:graphicFrame>
        <p:nvGraphicFramePr>
          <p:cNvPr id="9" name="3 Marcador de contenido">
            <a:extLst>
              <a:ext uri="{FF2B5EF4-FFF2-40B4-BE49-F238E27FC236}">
                <a16:creationId xmlns:a16="http://schemas.microsoft.com/office/drawing/2014/main" id="{F2A2455F-7AC9-4BEF-B664-82E889AD9764}"/>
              </a:ext>
            </a:extLst>
          </p:cNvPr>
          <p:cNvGraphicFramePr>
            <a:graphicFrameLocks/>
          </p:cNvGraphicFramePr>
          <p:nvPr/>
        </p:nvGraphicFramePr>
        <p:xfrm>
          <a:off x="234043" y="1577567"/>
          <a:ext cx="8574717" cy="3309553"/>
        </p:xfrm>
        <a:graphic>
          <a:graphicData uri="http://schemas.openxmlformats.org/drawingml/2006/table">
            <a:tbl>
              <a:tblPr firstRow="1" bandRow="1"/>
              <a:tblGrid>
                <a:gridCol w="2858239">
                  <a:extLst>
                    <a:ext uri="{9D8B030D-6E8A-4147-A177-3AD203B41FA5}">
                      <a16:colId xmlns:a16="http://schemas.microsoft.com/office/drawing/2014/main" val="20000"/>
                    </a:ext>
                  </a:extLst>
                </a:gridCol>
                <a:gridCol w="2858239">
                  <a:extLst>
                    <a:ext uri="{9D8B030D-6E8A-4147-A177-3AD203B41FA5}">
                      <a16:colId xmlns:a16="http://schemas.microsoft.com/office/drawing/2014/main" val="20001"/>
                    </a:ext>
                  </a:extLst>
                </a:gridCol>
                <a:gridCol w="2858239">
                  <a:extLst>
                    <a:ext uri="{9D8B030D-6E8A-4147-A177-3AD203B41FA5}">
                      <a16:colId xmlns:a16="http://schemas.microsoft.com/office/drawing/2014/main" val="20002"/>
                    </a:ext>
                  </a:extLst>
                </a:gridCol>
              </a:tblGrid>
              <a:tr h="348290">
                <a:tc>
                  <a:txBody>
                    <a:bodyPr/>
                    <a:lstStyle>
                      <a:lvl1pPr marL="0" algn="l" defTabSz="342900" rtl="0" eaLnBrk="1" latinLnBrk="0" hangingPunct="1">
                        <a:defRPr sz="1350" b="1" kern="1200">
                          <a:solidFill>
                            <a:schemeClr val="lt1"/>
                          </a:solidFill>
                          <a:latin typeface="Calibri"/>
                        </a:defRPr>
                      </a:lvl1pPr>
                      <a:lvl2pPr marL="342900" algn="l" defTabSz="342900" rtl="0" eaLnBrk="1" latinLnBrk="0" hangingPunct="1">
                        <a:defRPr sz="1350" b="1" kern="1200">
                          <a:solidFill>
                            <a:schemeClr val="lt1"/>
                          </a:solidFill>
                          <a:latin typeface="Calibri"/>
                        </a:defRPr>
                      </a:lvl2pPr>
                      <a:lvl3pPr marL="685800" algn="l" defTabSz="342900" rtl="0" eaLnBrk="1" latinLnBrk="0" hangingPunct="1">
                        <a:defRPr sz="1350" b="1" kern="1200">
                          <a:solidFill>
                            <a:schemeClr val="lt1"/>
                          </a:solidFill>
                          <a:latin typeface="Calibri"/>
                        </a:defRPr>
                      </a:lvl3pPr>
                      <a:lvl4pPr marL="1028700" algn="l" defTabSz="342900" rtl="0" eaLnBrk="1" latinLnBrk="0" hangingPunct="1">
                        <a:defRPr sz="1350" b="1" kern="1200">
                          <a:solidFill>
                            <a:schemeClr val="lt1"/>
                          </a:solidFill>
                          <a:latin typeface="Calibri"/>
                        </a:defRPr>
                      </a:lvl4pPr>
                      <a:lvl5pPr marL="1371600" algn="l" defTabSz="342900" rtl="0" eaLnBrk="1" latinLnBrk="0" hangingPunct="1">
                        <a:defRPr sz="1350" b="1" kern="1200">
                          <a:solidFill>
                            <a:schemeClr val="lt1"/>
                          </a:solidFill>
                          <a:latin typeface="Calibri"/>
                        </a:defRPr>
                      </a:lvl5pPr>
                      <a:lvl6pPr marL="1714500" algn="l" defTabSz="342900" rtl="0" eaLnBrk="1" latinLnBrk="0" hangingPunct="1">
                        <a:defRPr sz="1350" b="1" kern="1200">
                          <a:solidFill>
                            <a:schemeClr val="lt1"/>
                          </a:solidFill>
                          <a:latin typeface="Calibri"/>
                        </a:defRPr>
                      </a:lvl6pPr>
                      <a:lvl7pPr marL="2057400" algn="l" defTabSz="342900" rtl="0" eaLnBrk="1" latinLnBrk="0" hangingPunct="1">
                        <a:defRPr sz="1350" b="1" kern="1200">
                          <a:solidFill>
                            <a:schemeClr val="lt1"/>
                          </a:solidFill>
                          <a:latin typeface="Calibri"/>
                        </a:defRPr>
                      </a:lvl7pPr>
                      <a:lvl8pPr marL="2400300" algn="l" defTabSz="342900" rtl="0" eaLnBrk="1" latinLnBrk="0" hangingPunct="1">
                        <a:defRPr sz="1350" b="1" kern="1200">
                          <a:solidFill>
                            <a:schemeClr val="lt1"/>
                          </a:solidFill>
                          <a:latin typeface="Calibri"/>
                        </a:defRPr>
                      </a:lvl8pPr>
                      <a:lvl9pPr marL="2743200" algn="l" defTabSz="342900" rtl="0" eaLnBrk="1" latinLnBrk="0" hangingPunct="1">
                        <a:defRPr sz="1350" b="1" kern="1200">
                          <a:solidFill>
                            <a:schemeClr val="lt1"/>
                          </a:solidFill>
                          <a:latin typeface="Calibri"/>
                        </a:defRPr>
                      </a:lvl9pPr>
                    </a:lstStyle>
                    <a:p>
                      <a:pPr algn="ctr"/>
                      <a:r>
                        <a:rPr lang="es-CO" sz="1100" dirty="0">
                          <a:latin typeface="Century Gothic" panose="020B0502020202020204" pitchFamily="34" charset="0"/>
                        </a:rPr>
                        <a:t>Máxima Oportunidad de Mejoramiento</a:t>
                      </a:r>
                    </a:p>
                  </a:txBody>
                  <a:tcPr marL="34261" marR="34261" marT="17114" marB="17114"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ap="flat" cmpd="sng" algn="ctr">
                      <a:solidFill>
                        <a:sysClr val="window" lastClr="FFFFFF">
                          <a:lumMod val="95000"/>
                        </a:sysClr>
                      </a:solidFill>
                      <a:prstDash val="solid"/>
                      <a:round/>
                      <a:headEnd type="none" w="med" len="med"/>
                      <a:tailEnd type="none" w="med" len="med"/>
                    </a:lnT>
                    <a:lnB w="127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342900" rtl="0" eaLnBrk="1" latinLnBrk="0" hangingPunct="1">
                        <a:defRPr sz="1350" b="1" kern="1200">
                          <a:solidFill>
                            <a:schemeClr val="lt1"/>
                          </a:solidFill>
                          <a:latin typeface="Calibri"/>
                        </a:defRPr>
                      </a:lvl1pPr>
                      <a:lvl2pPr marL="342900" algn="l" defTabSz="342900" rtl="0" eaLnBrk="1" latinLnBrk="0" hangingPunct="1">
                        <a:defRPr sz="1350" b="1" kern="1200">
                          <a:solidFill>
                            <a:schemeClr val="lt1"/>
                          </a:solidFill>
                          <a:latin typeface="Calibri"/>
                        </a:defRPr>
                      </a:lvl2pPr>
                      <a:lvl3pPr marL="685800" algn="l" defTabSz="342900" rtl="0" eaLnBrk="1" latinLnBrk="0" hangingPunct="1">
                        <a:defRPr sz="1350" b="1" kern="1200">
                          <a:solidFill>
                            <a:schemeClr val="lt1"/>
                          </a:solidFill>
                          <a:latin typeface="Calibri"/>
                        </a:defRPr>
                      </a:lvl3pPr>
                      <a:lvl4pPr marL="1028700" algn="l" defTabSz="342900" rtl="0" eaLnBrk="1" latinLnBrk="0" hangingPunct="1">
                        <a:defRPr sz="1350" b="1" kern="1200">
                          <a:solidFill>
                            <a:schemeClr val="lt1"/>
                          </a:solidFill>
                          <a:latin typeface="Calibri"/>
                        </a:defRPr>
                      </a:lvl4pPr>
                      <a:lvl5pPr marL="1371600" algn="l" defTabSz="342900" rtl="0" eaLnBrk="1" latinLnBrk="0" hangingPunct="1">
                        <a:defRPr sz="1350" b="1" kern="1200">
                          <a:solidFill>
                            <a:schemeClr val="lt1"/>
                          </a:solidFill>
                          <a:latin typeface="Calibri"/>
                        </a:defRPr>
                      </a:lvl5pPr>
                      <a:lvl6pPr marL="1714500" algn="l" defTabSz="342900" rtl="0" eaLnBrk="1" latinLnBrk="0" hangingPunct="1">
                        <a:defRPr sz="1350" b="1" kern="1200">
                          <a:solidFill>
                            <a:schemeClr val="lt1"/>
                          </a:solidFill>
                          <a:latin typeface="Calibri"/>
                        </a:defRPr>
                      </a:lvl6pPr>
                      <a:lvl7pPr marL="2057400" algn="l" defTabSz="342900" rtl="0" eaLnBrk="1" latinLnBrk="0" hangingPunct="1">
                        <a:defRPr sz="1350" b="1" kern="1200">
                          <a:solidFill>
                            <a:schemeClr val="lt1"/>
                          </a:solidFill>
                          <a:latin typeface="Calibri"/>
                        </a:defRPr>
                      </a:lvl7pPr>
                      <a:lvl8pPr marL="2400300" algn="l" defTabSz="342900" rtl="0" eaLnBrk="1" latinLnBrk="0" hangingPunct="1">
                        <a:defRPr sz="1350" b="1" kern="1200">
                          <a:solidFill>
                            <a:schemeClr val="lt1"/>
                          </a:solidFill>
                          <a:latin typeface="Calibri"/>
                        </a:defRPr>
                      </a:lvl8pPr>
                      <a:lvl9pPr marL="2743200" algn="l" defTabSz="342900" rtl="0" eaLnBrk="1" latinLnBrk="0" hangingPunct="1">
                        <a:defRPr sz="1350" b="1" kern="1200">
                          <a:solidFill>
                            <a:schemeClr val="lt1"/>
                          </a:solidFill>
                          <a:latin typeface="Calibri"/>
                        </a:defRPr>
                      </a:lvl9pPr>
                    </a:lstStyle>
                    <a:p>
                      <a:pPr algn="ctr"/>
                      <a:r>
                        <a:rPr lang="es-CO" sz="1100" dirty="0">
                          <a:solidFill>
                            <a:schemeClr val="tx1"/>
                          </a:solidFill>
                          <a:latin typeface="Century Gothic" panose="020B0502020202020204" pitchFamily="34" charset="0"/>
                        </a:rPr>
                        <a:t>Prioridad Secundaria de Mejoramiento</a:t>
                      </a:r>
                    </a:p>
                  </a:txBody>
                  <a:tcPr marL="34261" marR="34261" marT="17114" marB="17114"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ap="flat" cmpd="sng" algn="ctr">
                      <a:solidFill>
                        <a:sysClr val="window" lastClr="FFFFFF">
                          <a:lumMod val="95000"/>
                        </a:sysClr>
                      </a:solidFill>
                      <a:prstDash val="solid"/>
                      <a:round/>
                      <a:headEnd type="none" w="med" len="med"/>
                      <a:tailEnd type="none" w="med" len="med"/>
                    </a:lnT>
                    <a:lnB w="127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342900" rtl="0" eaLnBrk="1" latinLnBrk="0" hangingPunct="1">
                        <a:defRPr sz="1350" b="1" kern="1200">
                          <a:solidFill>
                            <a:schemeClr val="lt1"/>
                          </a:solidFill>
                          <a:latin typeface="Calibri"/>
                        </a:defRPr>
                      </a:lvl1pPr>
                      <a:lvl2pPr marL="342900" algn="l" defTabSz="342900" rtl="0" eaLnBrk="1" latinLnBrk="0" hangingPunct="1">
                        <a:defRPr sz="1350" b="1" kern="1200">
                          <a:solidFill>
                            <a:schemeClr val="lt1"/>
                          </a:solidFill>
                          <a:latin typeface="Calibri"/>
                        </a:defRPr>
                      </a:lvl2pPr>
                      <a:lvl3pPr marL="685800" algn="l" defTabSz="342900" rtl="0" eaLnBrk="1" latinLnBrk="0" hangingPunct="1">
                        <a:defRPr sz="1350" b="1" kern="1200">
                          <a:solidFill>
                            <a:schemeClr val="lt1"/>
                          </a:solidFill>
                          <a:latin typeface="Calibri"/>
                        </a:defRPr>
                      </a:lvl3pPr>
                      <a:lvl4pPr marL="1028700" algn="l" defTabSz="342900" rtl="0" eaLnBrk="1" latinLnBrk="0" hangingPunct="1">
                        <a:defRPr sz="1350" b="1" kern="1200">
                          <a:solidFill>
                            <a:schemeClr val="lt1"/>
                          </a:solidFill>
                          <a:latin typeface="Calibri"/>
                        </a:defRPr>
                      </a:lvl4pPr>
                      <a:lvl5pPr marL="1371600" algn="l" defTabSz="342900" rtl="0" eaLnBrk="1" latinLnBrk="0" hangingPunct="1">
                        <a:defRPr sz="1350" b="1" kern="1200">
                          <a:solidFill>
                            <a:schemeClr val="lt1"/>
                          </a:solidFill>
                          <a:latin typeface="Calibri"/>
                        </a:defRPr>
                      </a:lvl5pPr>
                      <a:lvl6pPr marL="1714500" algn="l" defTabSz="342900" rtl="0" eaLnBrk="1" latinLnBrk="0" hangingPunct="1">
                        <a:defRPr sz="1350" b="1" kern="1200">
                          <a:solidFill>
                            <a:schemeClr val="lt1"/>
                          </a:solidFill>
                          <a:latin typeface="Calibri"/>
                        </a:defRPr>
                      </a:lvl6pPr>
                      <a:lvl7pPr marL="2057400" algn="l" defTabSz="342900" rtl="0" eaLnBrk="1" latinLnBrk="0" hangingPunct="1">
                        <a:defRPr sz="1350" b="1" kern="1200">
                          <a:solidFill>
                            <a:schemeClr val="lt1"/>
                          </a:solidFill>
                          <a:latin typeface="Calibri"/>
                        </a:defRPr>
                      </a:lvl7pPr>
                      <a:lvl8pPr marL="2400300" algn="l" defTabSz="342900" rtl="0" eaLnBrk="1" latinLnBrk="0" hangingPunct="1">
                        <a:defRPr sz="1350" b="1" kern="1200">
                          <a:solidFill>
                            <a:schemeClr val="lt1"/>
                          </a:solidFill>
                          <a:latin typeface="Calibri"/>
                        </a:defRPr>
                      </a:lvl8pPr>
                      <a:lvl9pPr marL="2743200" algn="l" defTabSz="342900" rtl="0" eaLnBrk="1" latinLnBrk="0" hangingPunct="1">
                        <a:defRPr sz="1350" b="1" kern="1200">
                          <a:solidFill>
                            <a:schemeClr val="lt1"/>
                          </a:solidFill>
                          <a:latin typeface="Calibri"/>
                        </a:defRPr>
                      </a:lvl9pPr>
                    </a:lstStyle>
                    <a:p>
                      <a:pPr algn="ctr"/>
                      <a:r>
                        <a:rPr lang="es-CO" sz="1100" dirty="0">
                          <a:latin typeface="Century Gothic" panose="020B0502020202020204" pitchFamily="34" charset="0"/>
                        </a:rPr>
                        <a:t>Fortaleza de Apalancamiento</a:t>
                      </a:r>
                    </a:p>
                  </a:txBody>
                  <a:tcPr marL="34261" marR="34261" marT="17114" marB="17114"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ap="flat" cmpd="sng" algn="ctr">
                      <a:solidFill>
                        <a:sysClr val="window" lastClr="FFFFFF">
                          <a:lumMod val="95000"/>
                        </a:sysClr>
                      </a:solidFill>
                      <a:prstDash val="solid"/>
                      <a:round/>
                      <a:headEnd type="none" w="med" len="med"/>
                      <a:tailEnd type="none" w="med" len="med"/>
                    </a:lnT>
                    <a:lnB w="127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rgbClr val="008000"/>
                    </a:solidFill>
                  </a:tcPr>
                </a:tc>
                <a:extLst>
                  <a:ext uri="{0D108BD9-81ED-4DB2-BD59-A6C34878D82A}">
                    <a16:rowId xmlns:a16="http://schemas.microsoft.com/office/drawing/2014/main" val="10000"/>
                  </a:ext>
                </a:extLst>
              </a:tr>
              <a:tr h="2961263">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285750" indent="-285750" algn="l">
                        <a:buClr>
                          <a:srgbClr val="FF0000"/>
                        </a:buClr>
                        <a:buFont typeface="Arial" panose="020B0604020202020204" pitchFamily="34" charset="0"/>
                        <a:buChar char="•"/>
                      </a:pPr>
                      <a:r>
                        <a:rPr lang="es-CO" sz="1000" dirty="0">
                          <a:latin typeface="Century Gothic" panose="020B0502020202020204" pitchFamily="34" charset="0"/>
                        </a:rPr>
                        <a:t>la gestión ambiental de la EAAB-ESP? </a:t>
                      </a:r>
                    </a:p>
                    <a:p>
                      <a:pPr marL="285750" indent="-285750" algn="l">
                        <a:buClr>
                          <a:srgbClr val="FF0000"/>
                        </a:buClr>
                        <a:buFont typeface="Arial" panose="020B0604020202020204" pitchFamily="34" charset="0"/>
                        <a:buChar char="•"/>
                      </a:pPr>
                      <a:r>
                        <a:rPr lang="es-CO" sz="1000" dirty="0">
                          <a:latin typeface="Century Gothic" panose="020B0502020202020204" pitchFamily="34" charset="0"/>
                        </a:rPr>
                        <a:t> las campañas pedagógicas manejadas por la EAAB-ESP frente al uso responsable del agua? </a:t>
                      </a:r>
                    </a:p>
                    <a:p>
                      <a:pPr marL="285750" indent="-285750" algn="l">
                        <a:buClr>
                          <a:srgbClr val="FF0000"/>
                        </a:buClr>
                        <a:buFont typeface="Arial" panose="020B0604020202020204" pitchFamily="34" charset="0"/>
                        <a:buChar char="•"/>
                      </a:pPr>
                      <a:r>
                        <a:rPr lang="es-CO" sz="1000" dirty="0">
                          <a:latin typeface="Century Gothic" panose="020B0502020202020204" pitchFamily="34" charset="0"/>
                        </a:rPr>
                        <a:t>la inversión en proyectos de impacto ambiental por parte de la EAAB-ESP </a:t>
                      </a:r>
                    </a:p>
                    <a:p>
                      <a:pPr marL="285750" indent="-285750" algn="l">
                        <a:buClr>
                          <a:srgbClr val="FF0000"/>
                        </a:buClr>
                        <a:buFont typeface="Arial" panose="020B0604020202020204" pitchFamily="34" charset="0"/>
                        <a:buChar char="•"/>
                      </a:pPr>
                      <a:r>
                        <a:rPr lang="es-CO" sz="1000" dirty="0">
                          <a:latin typeface="Century Gothic" panose="020B0502020202020204" pitchFamily="34" charset="0"/>
                        </a:rPr>
                        <a:t>el aporte a la sostenibilidad o responsabilidad social empresarial que tiene la EAAB-ESP? </a:t>
                      </a:r>
                    </a:p>
                    <a:p>
                      <a:pPr marL="285750" indent="-285750" algn="l">
                        <a:buClr>
                          <a:srgbClr val="FF0000"/>
                        </a:buClr>
                        <a:buFont typeface="Arial" panose="020B0604020202020204" pitchFamily="34" charset="0"/>
                        <a:buChar char="•"/>
                      </a:pPr>
                      <a:r>
                        <a:rPr lang="es-CO" sz="1000" dirty="0">
                          <a:latin typeface="Century Gothic" panose="020B0502020202020204" pitchFamily="34" charset="0"/>
                        </a:rPr>
                        <a:t>las estrategias que lleva la EAAB-ESP enfocadas a la mitigación del cambio climático? </a:t>
                      </a:r>
                    </a:p>
                    <a:p>
                      <a:pPr marL="285750" indent="-285750" algn="l">
                        <a:buClr>
                          <a:srgbClr val="FF0000"/>
                        </a:buClr>
                        <a:buFont typeface="Arial" panose="020B0604020202020204" pitchFamily="34" charset="0"/>
                        <a:buChar char="•"/>
                      </a:pPr>
                      <a:r>
                        <a:rPr lang="es-CO" sz="1000" dirty="0">
                          <a:latin typeface="Century Gothic" panose="020B0502020202020204" pitchFamily="34" charset="0"/>
                        </a:rPr>
                        <a:t>el adelanto de acciones de saneamiento del rio Bogotá por parte de EAAB-ESP </a:t>
                      </a:r>
                    </a:p>
                    <a:p>
                      <a:pPr marL="285750" indent="-285750" algn="l">
                        <a:buClr>
                          <a:srgbClr val="FF0000"/>
                        </a:buClr>
                        <a:buFont typeface="Arial" panose="020B0604020202020204" pitchFamily="34" charset="0"/>
                        <a:buChar char="•"/>
                      </a:pPr>
                      <a:r>
                        <a:rPr lang="es-CO" sz="1000" dirty="0">
                          <a:latin typeface="Century Gothic" panose="020B0502020202020204" pitchFamily="34" charset="0"/>
                        </a:rPr>
                        <a:t>el trabajo de la EAAB-ESP con la recuperación de humedales </a:t>
                      </a:r>
                    </a:p>
                  </a:txBody>
                  <a:tcPr marL="34261" marR="34261" marT="17114" marB="17114"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ap="flat" cmpd="sng" algn="ctr">
                      <a:solidFill>
                        <a:sysClr val="window" lastClr="FFFFFF">
                          <a:lumMod val="95000"/>
                        </a:sysClr>
                      </a:solidFill>
                      <a:prstDash val="solid"/>
                      <a:round/>
                      <a:headEnd type="none" w="med" len="med"/>
                      <a:tailEnd type="none" w="med" len="med"/>
                    </a:lnT>
                    <a:lnB w="127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171450" indent="-171450" algn="l">
                        <a:buFont typeface="Arial" panose="020B0604020202020204" pitchFamily="34" charset="0"/>
                        <a:buChar char="•"/>
                      </a:pPr>
                      <a:endParaRPr lang="es-CO" sz="1100" dirty="0">
                        <a:latin typeface="Century Gothic" panose="020B0502020202020204" pitchFamily="34" charset="0"/>
                      </a:endParaRPr>
                    </a:p>
                  </a:txBody>
                  <a:tcPr marL="34261" marR="34261" marT="17114" marB="17114"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ap="flat" cmpd="sng" algn="ctr">
                      <a:solidFill>
                        <a:sysClr val="window" lastClr="FFFFFF">
                          <a:lumMod val="95000"/>
                        </a:sysClr>
                      </a:solidFill>
                      <a:prstDash val="solid"/>
                      <a:round/>
                      <a:headEnd type="none" w="med" len="med"/>
                      <a:tailEnd type="none" w="med" len="med"/>
                    </a:lnT>
                    <a:lnB w="127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171450" indent="-171450" algn="l">
                        <a:buClr>
                          <a:srgbClr val="008000"/>
                        </a:buClr>
                        <a:buFont typeface="Arial" panose="020B0604020202020204" pitchFamily="34" charset="0"/>
                        <a:buChar char="•"/>
                      </a:pPr>
                      <a:endParaRPr lang="es-CO" sz="1100" dirty="0">
                        <a:latin typeface="Century Gothic" panose="020B0502020202020204" pitchFamily="34" charset="0"/>
                      </a:endParaRPr>
                    </a:p>
                  </a:txBody>
                  <a:tcPr marL="34261" marR="34261" marT="17114" marB="17114"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ap="flat" cmpd="sng" algn="ctr">
                      <a:solidFill>
                        <a:sysClr val="window" lastClr="FFFFFF">
                          <a:lumMod val="95000"/>
                        </a:sysClr>
                      </a:solidFill>
                      <a:prstDash val="solid"/>
                      <a:round/>
                      <a:headEnd type="none" w="med" len="med"/>
                      <a:tailEnd type="none" w="med" len="med"/>
                    </a:lnT>
                    <a:lnB w="127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12" name="4 Título">
            <a:extLst>
              <a:ext uri="{FF2B5EF4-FFF2-40B4-BE49-F238E27FC236}">
                <a16:creationId xmlns:a16="http://schemas.microsoft.com/office/drawing/2014/main" id="{51CCCD07-49F5-4336-B4DC-95E167C85F00}"/>
              </a:ext>
            </a:extLst>
          </p:cNvPr>
          <p:cNvSpPr txBox="1">
            <a:spLocks/>
          </p:cNvSpPr>
          <p:nvPr/>
        </p:nvSpPr>
        <p:spPr>
          <a:xfrm>
            <a:off x="1377044" y="164402"/>
            <a:ext cx="6572002" cy="644471"/>
          </a:xfrm>
          <a:prstGeom prst="rect">
            <a:avLst/>
          </a:prstGeom>
        </p:spPr>
        <p:txBody>
          <a:bodyPr vert="horz" lIns="68580" tIns="34290" rIns="68580" bIns="34290" rtlCol="0" anchor="ctr">
            <a:noAutofit/>
          </a:bodyPr>
          <a:lstStyle>
            <a:lvl1pPr>
              <a:lnSpc>
                <a:spcPct val="90000"/>
              </a:lnSpc>
              <a:spcBef>
                <a:spcPct val="0"/>
              </a:spcBef>
              <a:buNone/>
              <a:defRPr sz="2400" b="1">
                <a:solidFill>
                  <a:srgbClr val="2F375A"/>
                </a:solidFill>
                <a:latin typeface="Century Gothic" panose="020B0502020202020204" pitchFamily="34" charset="0"/>
                <a:ea typeface="+mj-ea"/>
                <a:cs typeface="+mj-cs"/>
              </a:defRPr>
            </a:lvl1pPr>
          </a:lstStyle>
          <a:p>
            <a:r>
              <a:rPr lang="es-CO" sz="1800" dirty="0"/>
              <a:t>Atributos de prioridades</a:t>
            </a:r>
          </a:p>
        </p:txBody>
      </p:sp>
      <p:sp>
        <p:nvSpPr>
          <p:cNvPr id="16" name="AutoShape 190"/>
          <p:cNvSpPr>
            <a:spLocks noChangeArrowheads="1"/>
          </p:cNvSpPr>
          <p:nvPr/>
        </p:nvSpPr>
        <p:spPr bwMode="auto">
          <a:xfrm>
            <a:off x="8215312" y="368435"/>
            <a:ext cx="786375" cy="465138"/>
          </a:xfrm>
          <a:prstGeom prst="roundRect">
            <a:avLst>
              <a:gd name="adj" fmla="val 16667"/>
            </a:avLst>
          </a:prstGeom>
          <a:solidFill>
            <a:srgbClr val="EAEAEA">
              <a:alpha val="72940"/>
            </a:srgbClr>
          </a:solidFill>
          <a:ln w="3175">
            <a:solidFill>
              <a:srgbClr val="969696"/>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1000">
                <a:solidFill>
                  <a:schemeClr val="tx1"/>
                </a:solidFill>
                <a:latin typeface="Calibri Light" pitchFamily="34" charset="0"/>
                <a:cs typeface="Calibri Light" pitchFamily="34" charset="0"/>
              </a:defRPr>
            </a:lvl1pPr>
            <a:lvl2pPr marL="742950" indent="-285750">
              <a:spcBef>
                <a:spcPct val="20000"/>
              </a:spcBef>
              <a:buChar char="–"/>
              <a:defRPr sz="1000">
                <a:solidFill>
                  <a:schemeClr val="tx1"/>
                </a:solidFill>
                <a:latin typeface="Calibri Light" pitchFamily="34" charset="0"/>
                <a:cs typeface="Calibri Light" pitchFamily="34" charset="0"/>
              </a:defRPr>
            </a:lvl2pPr>
            <a:lvl3pPr marL="1143000" indent="-228600">
              <a:spcBef>
                <a:spcPct val="20000"/>
              </a:spcBef>
              <a:buChar char="•"/>
              <a:defRPr sz="1000">
                <a:solidFill>
                  <a:schemeClr val="tx1"/>
                </a:solidFill>
                <a:latin typeface="Calibri Light" pitchFamily="34" charset="0"/>
                <a:cs typeface="Calibri Light" pitchFamily="34" charset="0"/>
              </a:defRPr>
            </a:lvl3pPr>
            <a:lvl4pPr marL="1600200" indent="-228600">
              <a:spcBef>
                <a:spcPct val="20000"/>
              </a:spcBef>
              <a:buChar char="–"/>
              <a:defRPr sz="1000">
                <a:solidFill>
                  <a:schemeClr val="tx1"/>
                </a:solidFill>
                <a:latin typeface="Calibri Light" pitchFamily="34" charset="0"/>
                <a:cs typeface="Calibri Light" pitchFamily="34" charset="0"/>
              </a:defRPr>
            </a:lvl4pPr>
            <a:lvl5pPr marL="2057400" indent="-228600">
              <a:spcBef>
                <a:spcPct val="20000"/>
              </a:spcBef>
              <a:buChar char="»"/>
              <a:defRPr sz="1000">
                <a:solidFill>
                  <a:schemeClr val="tx1"/>
                </a:solidFill>
                <a:latin typeface="Calibri Light" pitchFamily="34" charset="0"/>
                <a:cs typeface="Calibri Light" pitchFamily="34" charset="0"/>
              </a:defRPr>
            </a:lvl5pPr>
            <a:lvl6pPr marL="25146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6pPr>
            <a:lvl7pPr marL="29718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7pPr>
            <a:lvl8pPr marL="34290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8pPr>
            <a:lvl9pPr marL="38862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9pPr>
          </a:lstStyle>
          <a:p>
            <a:pPr eaLnBrk="1" hangingPunct="1">
              <a:spcBef>
                <a:spcPct val="0"/>
              </a:spcBef>
              <a:buFontTx/>
              <a:buNone/>
            </a:pPr>
            <a:endParaRPr lang="es-CO" altLang="es-CO" sz="1800">
              <a:latin typeface="Arial" charset="0"/>
            </a:endParaRPr>
          </a:p>
        </p:txBody>
      </p:sp>
      <p:graphicFrame>
        <p:nvGraphicFramePr>
          <p:cNvPr id="20" name="Group 504"/>
          <p:cNvGraphicFramePr>
            <a:graphicFrameLocks noGrp="1"/>
          </p:cNvGraphicFramePr>
          <p:nvPr/>
        </p:nvGraphicFramePr>
        <p:xfrm>
          <a:off x="8208963" y="368435"/>
          <a:ext cx="821300" cy="477978"/>
        </p:xfrm>
        <a:graphic>
          <a:graphicData uri="http://schemas.openxmlformats.org/drawingml/2006/table">
            <a:tbl>
              <a:tblPr/>
              <a:tblGrid>
                <a:gridCol w="158750">
                  <a:extLst>
                    <a:ext uri="{9D8B030D-6E8A-4147-A177-3AD203B41FA5}">
                      <a16:colId xmlns:a16="http://schemas.microsoft.com/office/drawing/2014/main" val="20000"/>
                    </a:ext>
                  </a:extLst>
                </a:gridCol>
                <a:gridCol w="662550">
                  <a:extLst>
                    <a:ext uri="{9D8B030D-6E8A-4147-A177-3AD203B41FA5}">
                      <a16:colId xmlns:a16="http://schemas.microsoft.com/office/drawing/2014/main" val="20001"/>
                    </a:ext>
                  </a:extLst>
                </a:gridCol>
              </a:tblGrid>
              <a:tr h="173041">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altLang="es-CO" sz="900" b="1" i="0" u="none" strike="noStrike" cap="none" normalizeH="0" baseline="0" dirty="0">
                          <a:ln>
                            <a:noFill/>
                          </a:ln>
                          <a:solidFill>
                            <a:srgbClr val="008000"/>
                          </a:solidFill>
                          <a:effectLst/>
                          <a:latin typeface="Wingdings" pitchFamily="2" charset="2"/>
                          <a:cs typeface="Calibri Light" pitchFamily="34" charset="0"/>
                        </a:rPr>
                        <a:t>l</a:t>
                      </a:r>
                      <a:endParaRPr kumimoji="0" lang="es-ES" altLang="es-CO" sz="900" b="0" i="0" u="none" strike="noStrike" cap="none" normalizeH="0" baseline="0" dirty="0">
                        <a:ln>
                          <a:noFill/>
                        </a:ln>
                        <a:solidFill>
                          <a:schemeClr val="tx1"/>
                        </a:solidFill>
                        <a:effectLst/>
                        <a:latin typeface="Calibri Light" pitchFamily="34" charset="0"/>
                        <a:cs typeface="Calibri Light" pitchFamily="34" charset="0"/>
                      </a:endParaRPr>
                    </a:p>
                  </a:txBody>
                  <a:tcPr marL="36000" marR="36000" marT="17941" marB="17941" anchor="ctr" horzOverflow="overflow">
                    <a:lnL>
                      <a:noFill/>
                    </a:lnL>
                    <a:lnR>
                      <a:noFill/>
                    </a:lnR>
                    <a:lnT>
                      <a:noFill/>
                    </a:lnT>
                    <a:lnB>
                      <a:noFill/>
                    </a:lnB>
                    <a:lnTlToBr>
                      <a:noFill/>
                    </a:lnTlToBr>
                    <a:lnBlToTr>
                      <a:noFill/>
                    </a:lnBlToTr>
                    <a:noFill/>
                  </a:tcPr>
                </a:tc>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80000"/>
                        </a:lnSpc>
                        <a:spcBef>
                          <a:spcPct val="0"/>
                        </a:spcBef>
                        <a:spcAft>
                          <a:spcPct val="0"/>
                        </a:spcAft>
                        <a:buClrTx/>
                        <a:buSzTx/>
                        <a:buFontTx/>
                        <a:buNone/>
                        <a:tabLst/>
                      </a:pPr>
                      <a:r>
                        <a:rPr kumimoji="0" lang="es-ES" altLang="es-CO" sz="7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T2B</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&gt;= 90</a:t>
                      </a:r>
                    </a:p>
                  </a:txBody>
                  <a:tcPr marL="36000" marR="36000" marT="17941" marB="1794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146048">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ctr" defTabSz="914400" rtl="0" eaLnBrk="1" fontAlgn="ctr" latinLnBrk="0" hangingPunct="1">
                        <a:lnSpc>
                          <a:spcPct val="80000"/>
                        </a:lnSpc>
                        <a:spcBef>
                          <a:spcPct val="0"/>
                        </a:spcBef>
                        <a:spcAft>
                          <a:spcPct val="0"/>
                        </a:spcAft>
                        <a:buClrTx/>
                        <a:buSzTx/>
                        <a:buFontTx/>
                        <a:buNone/>
                        <a:tabLst/>
                      </a:pPr>
                      <a:r>
                        <a:rPr kumimoji="0" lang="es-ES" altLang="es-CO" sz="900" b="1" i="0" u="none" strike="noStrike" cap="none" normalizeH="0" baseline="0" dirty="0">
                          <a:ln>
                            <a:noFill/>
                          </a:ln>
                          <a:solidFill>
                            <a:srgbClr val="FFC000"/>
                          </a:solidFill>
                          <a:effectLst/>
                          <a:latin typeface="Wingdings" pitchFamily="2" charset="2"/>
                          <a:cs typeface="Calibri Light" pitchFamily="34" charset="0"/>
                        </a:rPr>
                        <a:t>l</a:t>
                      </a:r>
                      <a:endParaRPr kumimoji="0" lang="es-ES" altLang="es-CO" sz="900" b="0" i="0" u="none" strike="noStrike" cap="none" normalizeH="0" baseline="0" dirty="0">
                        <a:ln>
                          <a:noFill/>
                        </a:ln>
                        <a:solidFill>
                          <a:schemeClr val="tx1"/>
                        </a:solidFill>
                        <a:effectLst/>
                        <a:latin typeface="Calibri Light" pitchFamily="34" charset="0"/>
                        <a:cs typeface="Calibri Light" pitchFamily="34" charset="0"/>
                      </a:endParaRPr>
                    </a:p>
                  </a:txBody>
                  <a:tcPr marL="36000" marR="36000" marT="17941" marB="17941" anchor="ctr" horzOverflow="overflow">
                    <a:lnL>
                      <a:noFill/>
                    </a:lnL>
                    <a:lnR>
                      <a:noFill/>
                    </a:lnR>
                    <a:lnT>
                      <a:noFill/>
                    </a:lnT>
                    <a:lnB>
                      <a:noFill/>
                    </a:lnB>
                    <a:lnTlToBr>
                      <a:noFill/>
                    </a:lnTlToBr>
                    <a:lnBlToTr>
                      <a:noFill/>
                    </a:lnBlToTr>
                    <a:noFill/>
                  </a:tcPr>
                </a:tc>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80000"/>
                        </a:lnSpc>
                        <a:spcBef>
                          <a:spcPct val="0"/>
                        </a:spcBef>
                        <a:spcAft>
                          <a:spcPct val="0"/>
                        </a:spcAft>
                        <a:buClrTx/>
                        <a:buSzTx/>
                        <a:buFontTx/>
                        <a:buNone/>
                        <a:tabLst/>
                      </a:pP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75&gt; </a:t>
                      </a:r>
                      <a:r>
                        <a:rPr kumimoji="0" lang="es-ES" altLang="es-CO" sz="7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T2B</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&lt;</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89</a:t>
                      </a:r>
                    </a:p>
                  </a:txBody>
                  <a:tcPr marL="36000" marR="36000" marT="17941" marB="1794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146048">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ctr" defTabSz="914400" rtl="0" eaLnBrk="1" fontAlgn="ctr" latinLnBrk="0" hangingPunct="1">
                        <a:lnSpc>
                          <a:spcPct val="80000"/>
                        </a:lnSpc>
                        <a:spcBef>
                          <a:spcPct val="0"/>
                        </a:spcBef>
                        <a:spcAft>
                          <a:spcPct val="0"/>
                        </a:spcAft>
                        <a:buClrTx/>
                        <a:buSzTx/>
                        <a:buFontTx/>
                        <a:buNone/>
                        <a:tabLst/>
                      </a:pPr>
                      <a:r>
                        <a:rPr kumimoji="0" lang="es-ES" altLang="es-CO" sz="900" b="1" i="0" u="none" strike="noStrike" cap="none" normalizeH="0" baseline="0" dirty="0">
                          <a:ln>
                            <a:noFill/>
                          </a:ln>
                          <a:solidFill>
                            <a:srgbClr val="FF0000"/>
                          </a:solidFill>
                          <a:effectLst/>
                          <a:latin typeface="Wingdings" pitchFamily="2" charset="2"/>
                          <a:cs typeface="Calibri Light" pitchFamily="34" charset="0"/>
                        </a:rPr>
                        <a:t>l</a:t>
                      </a:r>
                      <a:endParaRPr kumimoji="0" lang="es-ES" altLang="es-CO" sz="900" b="0" i="0" u="none" strike="noStrike" cap="none" normalizeH="0" baseline="0" dirty="0">
                        <a:ln>
                          <a:noFill/>
                        </a:ln>
                        <a:solidFill>
                          <a:schemeClr val="tx1"/>
                        </a:solidFill>
                        <a:effectLst/>
                        <a:latin typeface="Calibri Light" pitchFamily="34" charset="0"/>
                        <a:cs typeface="Calibri Light" pitchFamily="34" charset="0"/>
                      </a:endParaRPr>
                    </a:p>
                  </a:txBody>
                  <a:tcPr marL="36000" marR="36000" marT="17941" marB="17941" anchor="ctr" horzOverflow="overflow">
                    <a:lnL>
                      <a:noFill/>
                    </a:lnL>
                    <a:lnR>
                      <a:noFill/>
                    </a:lnR>
                    <a:lnT>
                      <a:noFill/>
                    </a:lnT>
                    <a:lnB>
                      <a:noFill/>
                    </a:lnB>
                    <a:lnTlToBr>
                      <a:noFill/>
                    </a:lnTlToBr>
                    <a:lnBlToTr>
                      <a:noFill/>
                    </a:lnBlToTr>
                    <a:noFill/>
                  </a:tcPr>
                </a:tc>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80000"/>
                        </a:lnSpc>
                        <a:spcBef>
                          <a:spcPct val="0"/>
                        </a:spcBef>
                        <a:spcAft>
                          <a:spcPct val="0"/>
                        </a:spcAft>
                        <a:buClrTx/>
                        <a:buSzTx/>
                        <a:buFontTx/>
                        <a:buNone/>
                        <a:tabLst/>
                      </a:pPr>
                      <a:r>
                        <a:rPr kumimoji="0" lang="es-ES" altLang="es-CO" sz="7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T2B</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&lt;=74</a:t>
                      </a:r>
                    </a:p>
                  </a:txBody>
                  <a:tcPr marL="36000" marR="36000" marT="17941" marB="1794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21" name="Group 198"/>
          <p:cNvGraphicFramePr>
            <a:graphicFrameLocks noGrp="1"/>
          </p:cNvGraphicFramePr>
          <p:nvPr/>
        </p:nvGraphicFramePr>
        <p:xfrm>
          <a:off x="7926388" y="508135"/>
          <a:ext cx="301625" cy="198438"/>
        </p:xfrm>
        <a:graphic>
          <a:graphicData uri="http://schemas.openxmlformats.org/drawingml/2006/table">
            <a:tbl>
              <a:tblPr/>
              <a:tblGrid>
                <a:gridCol w="301625">
                  <a:extLst>
                    <a:ext uri="{9D8B030D-6E8A-4147-A177-3AD203B41FA5}">
                      <a16:colId xmlns:a16="http://schemas.microsoft.com/office/drawing/2014/main" val="20000"/>
                    </a:ext>
                  </a:extLst>
                </a:gridCol>
              </a:tblGrid>
              <a:tr h="198438">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altLang="es-CO" sz="1300" b="1" i="0" u="none" strike="noStrike" cap="none" normalizeH="0" baseline="0" dirty="0">
                          <a:ln>
                            <a:noFill/>
                          </a:ln>
                          <a:solidFill>
                            <a:schemeClr val="tx1"/>
                          </a:solidFill>
                          <a:effectLst/>
                          <a:latin typeface="Calibri Light" pitchFamily="34" charset="0"/>
                          <a:cs typeface="Calibri" pitchFamily="34" charset="0"/>
                        </a:rPr>
                        <a:t>%</a:t>
                      </a:r>
                    </a:p>
                  </a:txBody>
                  <a:tcPr marL="90000" marR="9000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6" name="CuadroTexto 5"/>
          <p:cNvSpPr txBox="1"/>
          <p:nvPr/>
        </p:nvSpPr>
        <p:spPr>
          <a:xfrm>
            <a:off x="1377044" y="603304"/>
            <a:ext cx="2919845" cy="246221"/>
          </a:xfrm>
          <a:prstGeom prst="rect">
            <a:avLst/>
          </a:prstGeom>
          <a:noFill/>
        </p:spPr>
        <p:txBody>
          <a:bodyPr wrap="square" rtlCol="0">
            <a:spAutoFit/>
          </a:bodyPr>
          <a:lstStyle/>
          <a:p>
            <a:r>
              <a:rPr lang="es-CO" dirty="0"/>
              <a:t>Sostenibilidad ambiental</a:t>
            </a:r>
          </a:p>
        </p:txBody>
      </p:sp>
    </p:spTree>
    <p:extLst>
      <p:ext uri="{BB962C8B-B14F-4D97-AF65-F5344CB8AC3E}">
        <p14:creationId xmlns:p14="http://schemas.microsoft.com/office/powerpoint/2010/main" val="51161441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935A8DC7-54EE-354E-8884-A6898476AC7E}"/>
              </a:ext>
            </a:extLst>
          </p:cNvPr>
          <p:cNvSpPr txBox="1"/>
          <p:nvPr/>
        </p:nvSpPr>
        <p:spPr>
          <a:xfrm>
            <a:off x="7561731" y="4920373"/>
            <a:ext cx="0" cy="0"/>
          </a:xfrm>
          <a:prstGeom prst="rect">
            <a:avLst/>
          </a:prstGeom>
        </p:spPr>
        <p:txBody>
          <a:bodyPr vert="horz" wrap="none" lIns="91396" tIns="45698" rIns="91396" bIns="45698" rtlCol="0" anchor="t">
            <a:noAutofit/>
          </a:bodyPr>
          <a:lstStyle/>
          <a:p>
            <a:endParaRPr lang="es-CL" sz="6597" dirty="0">
              <a:solidFill>
                <a:schemeClr val="bg1"/>
              </a:solidFill>
              <a:latin typeface="Titillium WebThin"/>
              <a:cs typeface="Titillium WebLight"/>
            </a:endParaRPr>
          </a:p>
        </p:txBody>
      </p:sp>
      <p:graphicFrame>
        <p:nvGraphicFramePr>
          <p:cNvPr id="9" name="3 Marcador de contenido">
            <a:extLst>
              <a:ext uri="{FF2B5EF4-FFF2-40B4-BE49-F238E27FC236}">
                <a16:creationId xmlns:a16="http://schemas.microsoft.com/office/drawing/2014/main" id="{F2A2455F-7AC9-4BEF-B664-82E889AD9764}"/>
              </a:ext>
            </a:extLst>
          </p:cNvPr>
          <p:cNvGraphicFramePr>
            <a:graphicFrameLocks/>
          </p:cNvGraphicFramePr>
          <p:nvPr>
            <p:extLst>
              <p:ext uri="{D42A27DB-BD31-4B8C-83A1-F6EECF244321}">
                <p14:modId xmlns:p14="http://schemas.microsoft.com/office/powerpoint/2010/main" val="2445813958"/>
              </p:ext>
            </p:extLst>
          </p:nvPr>
        </p:nvGraphicFramePr>
        <p:xfrm>
          <a:off x="262618" y="1245475"/>
          <a:ext cx="8574717" cy="3436496"/>
        </p:xfrm>
        <a:graphic>
          <a:graphicData uri="http://schemas.openxmlformats.org/drawingml/2006/table">
            <a:tbl>
              <a:tblPr firstRow="1" bandRow="1"/>
              <a:tblGrid>
                <a:gridCol w="2858239">
                  <a:extLst>
                    <a:ext uri="{9D8B030D-6E8A-4147-A177-3AD203B41FA5}">
                      <a16:colId xmlns:a16="http://schemas.microsoft.com/office/drawing/2014/main" val="20000"/>
                    </a:ext>
                  </a:extLst>
                </a:gridCol>
                <a:gridCol w="2858239">
                  <a:extLst>
                    <a:ext uri="{9D8B030D-6E8A-4147-A177-3AD203B41FA5}">
                      <a16:colId xmlns:a16="http://schemas.microsoft.com/office/drawing/2014/main" val="20001"/>
                    </a:ext>
                  </a:extLst>
                </a:gridCol>
                <a:gridCol w="2858239">
                  <a:extLst>
                    <a:ext uri="{9D8B030D-6E8A-4147-A177-3AD203B41FA5}">
                      <a16:colId xmlns:a16="http://schemas.microsoft.com/office/drawing/2014/main" val="20002"/>
                    </a:ext>
                  </a:extLst>
                </a:gridCol>
              </a:tblGrid>
              <a:tr h="186756">
                <a:tc>
                  <a:txBody>
                    <a:bodyPr/>
                    <a:lstStyle>
                      <a:lvl1pPr marL="0" algn="l" defTabSz="342900" rtl="0" eaLnBrk="1" latinLnBrk="0" hangingPunct="1">
                        <a:defRPr sz="1350" b="1" kern="1200">
                          <a:solidFill>
                            <a:schemeClr val="lt1"/>
                          </a:solidFill>
                          <a:latin typeface="Calibri"/>
                        </a:defRPr>
                      </a:lvl1pPr>
                      <a:lvl2pPr marL="342900" algn="l" defTabSz="342900" rtl="0" eaLnBrk="1" latinLnBrk="0" hangingPunct="1">
                        <a:defRPr sz="1350" b="1" kern="1200">
                          <a:solidFill>
                            <a:schemeClr val="lt1"/>
                          </a:solidFill>
                          <a:latin typeface="Calibri"/>
                        </a:defRPr>
                      </a:lvl2pPr>
                      <a:lvl3pPr marL="685800" algn="l" defTabSz="342900" rtl="0" eaLnBrk="1" latinLnBrk="0" hangingPunct="1">
                        <a:defRPr sz="1350" b="1" kern="1200">
                          <a:solidFill>
                            <a:schemeClr val="lt1"/>
                          </a:solidFill>
                          <a:latin typeface="Calibri"/>
                        </a:defRPr>
                      </a:lvl3pPr>
                      <a:lvl4pPr marL="1028700" algn="l" defTabSz="342900" rtl="0" eaLnBrk="1" latinLnBrk="0" hangingPunct="1">
                        <a:defRPr sz="1350" b="1" kern="1200">
                          <a:solidFill>
                            <a:schemeClr val="lt1"/>
                          </a:solidFill>
                          <a:latin typeface="Calibri"/>
                        </a:defRPr>
                      </a:lvl4pPr>
                      <a:lvl5pPr marL="1371600" algn="l" defTabSz="342900" rtl="0" eaLnBrk="1" latinLnBrk="0" hangingPunct="1">
                        <a:defRPr sz="1350" b="1" kern="1200">
                          <a:solidFill>
                            <a:schemeClr val="lt1"/>
                          </a:solidFill>
                          <a:latin typeface="Calibri"/>
                        </a:defRPr>
                      </a:lvl5pPr>
                      <a:lvl6pPr marL="1714500" algn="l" defTabSz="342900" rtl="0" eaLnBrk="1" latinLnBrk="0" hangingPunct="1">
                        <a:defRPr sz="1350" b="1" kern="1200">
                          <a:solidFill>
                            <a:schemeClr val="lt1"/>
                          </a:solidFill>
                          <a:latin typeface="Calibri"/>
                        </a:defRPr>
                      </a:lvl6pPr>
                      <a:lvl7pPr marL="2057400" algn="l" defTabSz="342900" rtl="0" eaLnBrk="1" latinLnBrk="0" hangingPunct="1">
                        <a:defRPr sz="1350" b="1" kern="1200">
                          <a:solidFill>
                            <a:schemeClr val="lt1"/>
                          </a:solidFill>
                          <a:latin typeface="Calibri"/>
                        </a:defRPr>
                      </a:lvl7pPr>
                      <a:lvl8pPr marL="2400300" algn="l" defTabSz="342900" rtl="0" eaLnBrk="1" latinLnBrk="0" hangingPunct="1">
                        <a:defRPr sz="1350" b="1" kern="1200">
                          <a:solidFill>
                            <a:schemeClr val="lt1"/>
                          </a:solidFill>
                          <a:latin typeface="Calibri"/>
                        </a:defRPr>
                      </a:lvl8pPr>
                      <a:lvl9pPr marL="2743200" algn="l" defTabSz="342900" rtl="0" eaLnBrk="1" latinLnBrk="0" hangingPunct="1">
                        <a:defRPr sz="1350" b="1" kern="1200">
                          <a:solidFill>
                            <a:schemeClr val="lt1"/>
                          </a:solidFill>
                          <a:latin typeface="Calibri"/>
                        </a:defRPr>
                      </a:lvl9pPr>
                    </a:lstStyle>
                    <a:p>
                      <a:pPr algn="ctr"/>
                      <a:r>
                        <a:rPr lang="es-CO" sz="1100" dirty="0">
                          <a:latin typeface="Century Gothic" panose="020B0502020202020204" pitchFamily="34" charset="0"/>
                        </a:rPr>
                        <a:t>Máxima Oportunidad de Mejoramiento</a:t>
                      </a:r>
                    </a:p>
                  </a:txBody>
                  <a:tcPr marL="34261" marR="34261" marT="17114" marB="17114"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ap="flat" cmpd="sng" algn="ctr">
                      <a:solidFill>
                        <a:sysClr val="window" lastClr="FFFFFF">
                          <a:lumMod val="95000"/>
                        </a:sysClr>
                      </a:solidFill>
                      <a:prstDash val="solid"/>
                      <a:round/>
                      <a:headEnd type="none" w="med" len="med"/>
                      <a:tailEnd type="none" w="med" len="med"/>
                    </a:lnT>
                    <a:lnB w="127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342900" rtl="0" eaLnBrk="1" latinLnBrk="0" hangingPunct="1">
                        <a:defRPr sz="1350" b="1" kern="1200">
                          <a:solidFill>
                            <a:schemeClr val="lt1"/>
                          </a:solidFill>
                          <a:latin typeface="Calibri"/>
                        </a:defRPr>
                      </a:lvl1pPr>
                      <a:lvl2pPr marL="342900" algn="l" defTabSz="342900" rtl="0" eaLnBrk="1" latinLnBrk="0" hangingPunct="1">
                        <a:defRPr sz="1350" b="1" kern="1200">
                          <a:solidFill>
                            <a:schemeClr val="lt1"/>
                          </a:solidFill>
                          <a:latin typeface="Calibri"/>
                        </a:defRPr>
                      </a:lvl2pPr>
                      <a:lvl3pPr marL="685800" algn="l" defTabSz="342900" rtl="0" eaLnBrk="1" latinLnBrk="0" hangingPunct="1">
                        <a:defRPr sz="1350" b="1" kern="1200">
                          <a:solidFill>
                            <a:schemeClr val="lt1"/>
                          </a:solidFill>
                          <a:latin typeface="Calibri"/>
                        </a:defRPr>
                      </a:lvl3pPr>
                      <a:lvl4pPr marL="1028700" algn="l" defTabSz="342900" rtl="0" eaLnBrk="1" latinLnBrk="0" hangingPunct="1">
                        <a:defRPr sz="1350" b="1" kern="1200">
                          <a:solidFill>
                            <a:schemeClr val="lt1"/>
                          </a:solidFill>
                          <a:latin typeface="Calibri"/>
                        </a:defRPr>
                      </a:lvl4pPr>
                      <a:lvl5pPr marL="1371600" algn="l" defTabSz="342900" rtl="0" eaLnBrk="1" latinLnBrk="0" hangingPunct="1">
                        <a:defRPr sz="1350" b="1" kern="1200">
                          <a:solidFill>
                            <a:schemeClr val="lt1"/>
                          </a:solidFill>
                          <a:latin typeface="Calibri"/>
                        </a:defRPr>
                      </a:lvl5pPr>
                      <a:lvl6pPr marL="1714500" algn="l" defTabSz="342900" rtl="0" eaLnBrk="1" latinLnBrk="0" hangingPunct="1">
                        <a:defRPr sz="1350" b="1" kern="1200">
                          <a:solidFill>
                            <a:schemeClr val="lt1"/>
                          </a:solidFill>
                          <a:latin typeface="Calibri"/>
                        </a:defRPr>
                      </a:lvl6pPr>
                      <a:lvl7pPr marL="2057400" algn="l" defTabSz="342900" rtl="0" eaLnBrk="1" latinLnBrk="0" hangingPunct="1">
                        <a:defRPr sz="1350" b="1" kern="1200">
                          <a:solidFill>
                            <a:schemeClr val="lt1"/>
                          </a:solidFill>
                          <a:latin typeface="Calibri"/>
                        </a:defRPr>
                      </a:lvl7pPr>
                      <a:lvl8pPr marL="2400300" algn="l" defTabSz="342900" rtl="0" eaLnBrk="1" latinLnBrk="0" hangingPunct="1">
                        <a:defRPr sz="1350" b="1" kern="1200">
                          <a:solidFill>
                            <a:schemeClr val="lt1"/>
                          </a:solidFill>
                          <a:latin typeface="Calibri"/>
                        </a:defRPr>
                      </a:lvl8pPr>
                      <a:lvl9pPr marL="2743200" algn="l" defTabSz="342900" rtl="0" eaLnBrk="1" latinLnBrk="0" hangingPunct="1">
                        <a:defRPr sz="1350" b="1" kern="1200">
                          <a:solidFill>
                            <a:schemeClr val="lt1"/>
                          </a:solidFill>
                          <a:latin typeface="Calibri"/>
                        </a:defRPr>
                      </a:lvl9pPr>
                    </a:lstStyle>
                    <a:p>
                      <a:pPr algn="ctr"/>
                      <a:r>
                        <a:rPr lang="es-CO" sz="1100" dirty="0">
                          <a:solidFill>
                            <a:schemeClr val="tx1"/>
                          </a:solidFill>
                          <a:latin typeface="Century Gothic" panose="020B0502020202020204" pitchFamily="34" charset="0"/>
                        </a:rPr>
                        <a:t>Prioridad Secundaria de Mejoramiento</a:t>
                      </a:r>
                    </a:p>
                  </a:txBody>
                  <a:tcPr marL="34261" marR="34261" marT="17114" marB="17114"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ap="flat" cmpd="sng" algn="ctr">
                      <a:solidFill>
                        <a:sysClr val="window" lastClr="FFFFFF">
                          <a:lumMod val="95000"/>
                        </a:sysClr>
                      </a:solidFill>
                      <a:prstDash val="solid"/>
                      <a:round/>
                      <a:headEnd type="none" w="med" len="med"/>
                      <a:tailEnd type="none" w="med" len="med"/>
                    </a:lnT>
                    <a:lnB w="127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342900" rtl="0" eaLnBrk="1" latinLnBrk="0" hangingPunct="1">
                        <a:defRPr sz="1350" b="1" kern="1200">
                          <a:solidFill>
                            <a:schemeClr val="lt1"/>
                          </a:solidFill>
                          <a:latin typeface="Calibri"/>
                        </a:defRPr>
                      </a:lvl1pPr>
                      <a:lvl2pPr marL="342900" algn="l" defTabSz="342900" rtl="0" eaLnBrk="1" latinLnBrk="0" hangingPunct="1">
                        <a:defRPr sz="1350" b="1" kern="1200">
                          <a:solidFill>
                            <a:schemeClr val="lt1"/>
                          </a:solidFill>
                          <a:latin typeface="Calibri"/>
                        </a:defRPr>
                      </a:lvl2pPr>
                      <a:lvl3pPr marL="685800" algn="l" defTabSz="342900" rtl="0" eaLnBrk="1" latinLnBrk="0" hangingPunct="1">
                        <a:defRPr sz="1350" b="1" kern="1200">
                          <a:solidFill>
                            <a:schemeClr val="lt1"/>
                          </a:solidFill>
                          <a:latin typeface="Calibri"/>
                        </a:defRPr>
                      </a:lvl3pPr>
                      <a:lvl4pPr marL="1028700" algn="l" defTabSz="342900" rtl="0" eaLnBrk="1" latinLnBrk="0" hangingPunct="1">
                        <a:defRPr sz="1350" b="1" kern="1200">
                          <a:solidFill>
                            <a:schemeClr val="lt1"/>
                          </a:solidFill>
                          <a:latin typeface="Calibri"/>
                        </a:defRPr>
                      </a:lvl4pPr>
                      <a:lvl5pPr marL="1371600" algn="l" defTabSz="342900" rtl="0" eaLnBrk="1" latinLnBrk="0" hangingPunct="1">
                        <a:defRPr sz="1350" b="1" kern="1200">
                          <a:solidFill>
                            <a:schemeClr val="lt1"/>
                          </a:solidFill>
                          <a:latin typeface="Calibri"/>
                        </a:defRPr>
                      </a:lvl5pPr>
                      <a:lvl6pPr marL="1714500" algn="l" defTabSz="342900" rtl="0" eaLnBrk="1" latinLnBrk="0" hangingPunct="1">
                        <a:defRPr sz="1350" b="1" kern="1200">
                          <a:solidFill>
                            <a:schemeClr val="lt1"/>
                          </a:solidFill>
                          <a:latin typeface="Calibri"/>
                        </a:defRPr>
                      </a:lvl6pPr>
                      <a:lvl7pPr marL="2057400" algn="l" defTabSz="342900" rtl="0" eaLnBrk="1" latinLnBrk="0" hangingPunct="1">
                        <a:defRPr sz="1350" b="1" kern="1200">
                          <a:solidFill>
                            <a:schemeClr val="lt1"/>
                          </a:solidFill>
                          <a:latin typeface="Calibri"/>
                        </a:defRPr>
                      </a:lvl7pPr>
                      <a:lvl8pPr marL="2400300" algn="l" defTabSz="342900" rtl="0" eaLnBrk="1" latinLnBrk="0" hangingPunct="1">
                        <a:defRPr sz="1350" b="1" kern="1200">
                          <a:solidFill>
                            <a:schemeClr val="lt1"/>
                          </a:solidFill>
                          <a:latin typeface="Calibri"/>
                        </a:defRPr>
                      </a:lvl8pPr>
                      <a:lvl9pPr marL="2743200" algn="l" defTabSz="342900" rtl="0" eaLnBrk="1" latinLnBrk="0" hangingPunct="1">
                        <a:defRPr sz="1350" b="1" kern="1200">
                          <a:solidFill>
                            <a:schemeClr val="lt1"/>
                          </a:solidFill>
                          <a:latin typeface="Calibri"/>
                        </a:defRPr>
                      </a:lvl9pPr>
                    </a:lstStyle>
                    <a:p>
                      <a:pPr algn="ctr"/>
                      <a:r>
                        <a:rPr lang="es-CO" sz="1100" dirty="0">
                          <a:latin typeface="Century Gothic" panose="020B0502020202020204" pitchFamily="34" charset="0"/>
                        </a:rPr>
                        <a:t>Fortaleza de Apalancamiento</a:t>
                      </a:r>
                    </a:p>
                  </a:txBody>
                  <a:tcPr marL="34261" marR="34261" marT="17114" marB="17114"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ap="flat" cmpd="sng" algn="ctr">
                      <a:solidFill>
                        <a:sysClr val="window" lastClr="FFFFFF">
                          <a:lumMod val="95000"/>
                        </a:sysClr>
                      </a:solidFill>
                      <a:prstDash val="solid"/>
                      <a:round/>
                      <a:headEnd type="none" w="med" len="med"/>
                      <a:tailEnd type="none" w="med" len="med"/>
                    </a:lnT>
                    <a:lnB w="127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rgbClr val="008000"/>
                    </a:solidFill>
                  </a:tcPr>
                </a:tc>
                <a:extLst>
                  <a:ext uri="{0D108BD9-81ED-4DB2-BD59-A6C34878D82A}">
                    <a16:rowId xmlns:a16="http://schemas.microsoft.com/office/drawing/2014/main" val="10000"/>
                  </a:ext>
                </a:extLst>
              </a:tr>
              <a:tr h="2626701">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285750" indent="-285750" algn="l">
                        <a:buClr>
                          <a:srgbClr val="FF0000"/>
                        </a:buClr>
                        <a:buFont typeface="Arial" panose="020B0604020202020204" pitchFamily="34" charset="0"/>
                        <a:buChar char="•"/>
                      </a:pPr>
                      <a:r>
                        <a:rPr lang="es-CO" sz="800" dirty="0">
                          <a:latin typeface="Century Gothic" panose="020B0502020202020204" pitchFamily="34" charset="0"/>
                        </a:rPr>
                        <a:t>Es comprometida con el medio ambiente y el desarrollo sostenible (Principio Adaptación para la sostenibilidad) </a:t>
                      </a:r>
                    </a:p>
                    <a:p>
                      <a:pPr marL="285750" indent="-285750" algn="l">
                        <a:buClr>
                          <a:srgbClr val="FF0000"/>
                        </a:buClr>
                        <a:buFont typeface="Arial" panose="020B0604020202020204" pitchFamily="34" charset="0"/>
                        <a:buChar char="•"/>
                      </a:pPr>
                      <a:r>
                        <a:rPr lang="es-CO" sz="800" dirty="0">
                          <a:latin typeface="Century Gothic" panose="020B0502020202020204" pitchFamily="34" charset="0"/>
                        </a:rPr>
                        <a:t>Las personas que trabajan son diligentes (Valor Diligencia) </a:t>
                      </a:r>
                    </a:p>
                    <a:p>
                      <a:pPr marL="285750" indent="-285750" algn="l">
                        <a:buClr>
                          <a:srgbClr val="FF0000"/>
                        </a:buClr>
                        <a:buFont typeface="Arial" panose="020B0604020202020204" pitchFamily="34" charset="0"/>
                        <a:buChar char="•"/>
                      </a:pPr>
                      <a:r>
                        <a:rPr lang="es-CO" sz="800" dirty="0">
                          <a:latin typeface="Century Gothic" panose="020B0502020202020204" pitchFamily="34" charset="0"/>
                        </a:rPr>
                        <a:t>Es una empresa que contribuye con el desarrollo del sector (Principio Adaptación para la sostenibilidad) </a:t>
                      </a:r>
                    </a:p>
                    <a:p>
                      <a:pPr marL="285750" indent="-285750" algn="l">
                        <a:buClr>
                          <a:srgbClr val="FF0000"/>
                        </a:buClr>
                        <a:buFont typeface="Arial" panose="020B0604020202020204" pitchFamily="34" charset="0"/>
                        <a:buChar char="•"/>
                      </a:pPr>
                      <a:r>
                        <a:rPr lang="es-CO" sz="800" dirty="0">
                          <a:latin typeface="Century Gothic" panose="020B0502020202020204" pitchFamily="34" charset="0"/>
                        </a:rPr>
                        <a:t>Es sincera, transparente y me inspira confianza (Valor Honestidad) </a:t>
                      </a:r>
                    </a:p>
                    <a:p>
                      <a:pPr marL="285750" indent="-285750" algn="l">
                        <a:buClr>
                          <a:srgbClr val="FF0000"/>
                        </a:buClr>
                        <a:buFont typeface="Arial" panose="020B0604020202020204" pitchFamily="34" charset="0"/>
                        <a:buChar char="•"/>
                      </a:pPr>
                      <a:r>
                        <a:rPr lang="es-CO" sz="800" dirty="0">
                          <a:latin typeface="Century Gothic" panose="020B0502020202020204" pitchFamily="34" charset="0"/>
                        </a:rPr>
                        <a:t>Es una Empresa comprometida con sus usuarios (Principio Unión por el servicio) </a:t>
                      </a:r>
                    </a:p>
                    <a:p>
                      <a:pPr marL="285750" indent="-285750" algn="l">
                        <a:buClr>
                          <a:srgbClr val="FF0000"/>
                        </a:buClr>
                        <a:buFont typeface="Arial" panose="020B0604020202020204" pitchFamily="34" charset="0"/>
                        <a:buChar char="•"/>
                      </a:pPr>
                      <a:r>
                        <a:rPr lang="es-CO" sz="800" dirty="0">
                          <a:latin typeface="Century Gothic" panose="020B0502020202020204" pitchFamily="34" charset="0"/>
                        </a:rPr>
                        <a:t>Es una empresa justa y respetuosa con sus usuarios (Valor Respeto) </a:t>
                      </a:r>
                    </a:p>
                    <a:p>
                      <a:pPr marL="285750" indent="-285750" algn="l">
                        <a:buClr>
                          <a:srgbClr val="FF0000"/>
                        </a:buClr>
                        <a:buFont typeface="Arial" panose="020B0604020202020204" pitchFamily="34" charset="0"/>
                        <a:buChar char="•"/>
                      </a:pPr>
                      <a:r>
                        <a:rPr lang="es-CO" sz="800" dirty="0">
                          <a:latin typeface="Century Gothic" panose="020B0502020202020204" pitchFamily="34" charset="0"/>
                        </a:rPr>
                        <a:t>Trata de mejorar e innovar tecnológicamente de manera continua con aquello que hace y cómo lo hace (Principio Apropiación con innovación) </a:t>
                      </a:r>
                    </a:p>
                    <a:p>
                      <a:pPr marL="285750" indent="-285750" algn="l">
                        <a:buClr>
                          <a:srgbClr val="FF0000"/>
                        </a:buClr>
                        <a:buFont typeface="Arial" panose="020B0604020202020204" pitchFamily="34" charset="0"/>
                        <a:buChar char="•"/>
                      </a:pPr>
                      <a:r>
                        <a:rPr lang="es-CO" sz="800" dirty="0">
                          <a:latin typeface="Century Gothic" panose="020B0502020202020204" pitchFamily="34" charset="0"/>
                        </a:rPr>
                        <a:t>Es una empresa que utiliza adecuadamente sus recursos (Valor Diligencia) </a:t>
                      </a:r>
                    </a:p>
                    <a:p>
                      <a:pPr marL="285750" indent="-285750" algn="l">
                        <a:buClr>
                          <a:srgbClr val="FF0000"/>
                        </a:buClr>
                        <a:buFont typeface="Arial" panose="020B0604020202020204" pitchFamily="34" charset="0"/>
                        <a:buChar char="•"/>
                      </a:pPr>
                      <a:r>
                        <a:rPr lang="es-CO" sz="800" dirty="0">
                          <a:latin typeface="Century Gothic" panose="020B0502020202020204" pitchFamily="34" charset="0"/>
                        </a:rPr>
                        <a:t>Es una Empresa incluyente y solidaria (Valor Justicia) </a:t>
                      </a:r>
                    </a:p>
                    <a:p>
                      <a:pPr marL="285750" indent="-285750" algn="l">
                        <a:buClr>
                          <a:srgbClr val="FF0000"/>
                        </a:buClr>
                        <a:buFont typeface="Arial" panose="020B0604020202020204" pitchFamily="34" charset="0"/>
                        <a:buChar char="•"/>
                      </a:pPr>
                      <a:r>
                        <a:rPr lang="es-CO" sz="800" dirty="0">
                          <a:latin typeface="Century Gothic" panose="020B0502020202020204" pitchFamily="34" charset="0"/>
                        </a:rPr>
                        <a:t>Siento una profunda admiración y me identifico con la Empresa (Principio Amor y Orgullo) </a:t>
                      </a:r>
                      <a:endParaRPr lang="es-CO" sz="800" b="0" i="0" u="none" strike="noStrike" dirty="0">
                        <a:solidFill>
                          <a:schemeClr val="dk1"/>
                        </a:solidFill>
                        <a:effectLst/>
                        <a:latin typeface="Century Gothic" panose="020B0502020202020204" pitchFamily="34" charset="0"/>
                      </a:endParaRPr>
                    </a:p>
                    <a:p>
                      <a:pPr marL="285750" indent="-285750" algn="l">
                        <a:buClr>
                          <a:srgbClr val="FF0000"/>
                        </a:buClr>
                        <a:buFont typeface="Arial" panose="020B0604020202020204" pitchFamily="34" charset="0"/>
                        <a:buChar char="•"/>
                      </a:pPr>
                      <a:r>
                        <a:rPr lang="es-CO" sz="800" b="0" i="0" u="none" strike="noStrike" dirty="0">
                          <a:solidFill>
                            <a:srgbClr val="262626"/>
                          </a:solidFill>
                          <a:effectLst/>
                          <a:latin typeface="Century Gothic"/>
                        </a:rPr>
                        <a:t>Es una empresa con visión empresarial (Principio Gestión a resultados)</a:t>
                      </a:r>
                      <a:endParaRPr lang="es-CO" sz="800" b="0" dirty="0">
                        <a:latin typeface="Century Gothic" panose="020B0502020202020204" pitchFamily="34" charset="0"/>
                      </a:endParaRPr>
                    </a:p>
                    <a:p>
                      <a:pPr marL="285750" indent="-285750" algn="l">
                        <a:buClr>
                          <a:srgbClr val="FF0000"/>
                        </a:buClr>
                        <a:buFont typeface="Arial" panose="020B0604020202020204" pitchFamily="34" charset="0"/>
                        <a:buChar char="•"/>
                      </a:pPr>
                      <a:endParaRPr lang="es-CO" sz="1000" dirty="0">
                        <a:latin typeface="Century Gothic" panose="020B0502020202020204" pitchFamily="34" charset="0"/>
                      </a:endParaRPr>
                    </a:p>
                  </a:txBody>
                  <a:tcPr marL="34261" marR="34261" marT="17114" marB="17114"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ap="flat" cmpd="sng" algn="ctr">
                      <a:solidFill>
                        <a:sysClr val="window" lastClr="FFFFFF">
                          <a:lumMod val="95000"/>
                        </a:sysClr>
                      </a:solidFill>
                      <a:prstDash val="solid"/>
                      <a:round/>
                      <a:headEnd type="none" w="med" len="med"/>
                      <a:tailEnd type="none" w="med" len="med"/>
                    </a:lnT>
                    <a:lnB w="127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171450" indent="-171450" algn="l">
                        <a:buFont typeface="Arial" panose="020B0604020202020204" pitchFamily="34" charset="0"/>
                        <a:buChar char="•"/>
                      </a:pPr>
                      <a:r>
                        <a:rPr lang="es-CO" sz="1100" dirty="0">
                          <a:latin typeface="Century Gothic" panose="020B0502020202020204" pitchFamily="34" charset="0"/>
                        </a:rPr>
                        <a:t>Es una Empresa con solidez financiera (Principio Gestión a resultados) </a:t>
                      </a:r>
                    </a:p>
                    <a:p>
                      <a:pPr marL="171450" indent="-171450" algn="l">
                        <a:buFont typeface="Arial" panose="020B0604020202020204" pitchFamily="34" charset="0"/>
                        <a:buChar char="•"/>
                      </a:pPr>
                      <a:r>
                        <a:rPr lang="es-CO" sz="1100" dirty="0">
                          <a:latin typeface="Century Gothic" panose="020B0502020202020204" pitchFamily="34" charset="0"/>
                        </a:rPr>
                        <a:t>Es una Empresa con una excelente trayectoria (Principio Gestión a resultados) </a:t>
                      </a:r>
                    </a:p>
                    <a:p>
                      <a:pPr marL="171450" indent="-171450" algn="l">
                        <a:buFont typeface="Arial" panose="020B0604020202020204" pitchFamily="34" charset="0"/>
                        <a:buChar char="•"/>
                      </a:pPr>
                      <a:r>
                        <a:rPr lang="es-CO" sz="1100" dirty="0">
                          <a:latin typeface="Century Gothic" panose="020B0502020202020204" pitchFamily="34" charset="0"/>
                        </a:rPr>
                        <a:t>Los servicios brindados son de buena calidad (Valor Compromiso) </a:t>
                      </a:r>
                    </a:p>
                    <a:p>
                      <a:pPr marL="0" indent="0" algn="l">
                        <a:buFont typeface="Arial" panose="020B0604020202020204" pitchFamily="34" charset="0"/>
                        <a:buNone/>
                      </a:pPr>
                      <a:endParaRPr lang="es-CO" sz="1100" dirty="0">
                        <a:latin typeface="Century Gothic" panose="020B0502020202020204" pitchFamily="34" charset="0"/>
                      </a:endParaRPr>
                    </a:p>
                  </a:txBody>
                  <a:tcPr marL="34261" marR="34261" marT="17114" marB="17114"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ap="flat" cmpd="sng" algn="ctr">
                      <a:solidFill>
                        <a:sysClr val="window" lastClr="FFFFFF">
                          <a:lumMod val="95000"/>
                        </a:sysClr>
                      </a:solidFill>
                      <a:prstDash val="solid"/>
                      <a:round/>
                      <a:headEnd type="none" w="med" len="med"/>
                      <a:tailEnd type="none" w="med" len="med"/>
                    </a:lnT>
                    <a:lnB w="127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171450" indent="-171450" algn="l">
                        <a:buClr>
                          <a:srgbClr val="008000"/>
                        </a:buClr>
                        <a:buFont typeface="Arial" panose="020B0604020202020204" pitchFamily="34" charset="0"/>
                        <a:buChar char="•"/>
                      </a:pPr>
                      <a:endParaRPr lang="es-CO" sz="1100" dirty="0">
                        <a:latin typeface="Century Gothic" panose="020B0502020202020204" pitchFamily="34" charset="0"/>
                      </a:endParaRPr>
                    </a:p>
                  </a:txBody>
                  <a:tcPr marL="34261" marR="34261" marT="17114" marB="17114"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ap="flat" cmpd="sng" algn="ctr">
                      <a:solidFill>
                        <a:sysClr val="window" lastClr="FFFFFF">
                          <a:lumMod val="95000"/>
                        </a:sysClr>
                      </a:solidFill>
                      <a:prstDash val="solid"/>
                      <a:round/>
                      <a:headEnd type="none" w="med" len="med"/>
                      <a:tailEnd type="none" w="med" len="med"/>
                    </a:lnT>
                    <a:lnB w="127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12" name="4 Título">
            <a:extLst>
              <a:ext uri="{FF2B5EF4-FFF2-40B4-BE49-F238E27FC236}">
                <a16:creationId xmlns:a16="http://schemas.microsoft.com/office/drawing/2014/main" id="{51CCCD07-49F5-4336-B4DC-95E167C85F00}"/>
              </a:ext>
            </a:extLst>
          </p:cNvPr>
          <p:cNvSpPr txBox="1">
            <a:spLocks/>
          </p:cNvSpPr>
          <p:nvPr/>
        </p:nvSpPr>
        <p:spPr>
          <a:xfrm>
            <a:off x="1377044" y="164402"/>
            <a:ext cx="6572002" cy="644471"/>
          </a:xfrm>
          <a:prstGeom prst="rect">
            <a:avLst/>
          </a:prstGeom>
        </p:spPr>
        <p:txBody>
          <a:bodyPr vert="horz" lIns="68580" tIns="34290" rIns="68580" bIns="34290" rtlCol="0" anchor="ctr">
            <a:noAutofit/>
          </a:bodyPr>
          <a:lstStyle>
            <a:lvl1pPr>
              <a:lnSpc>
                <a:spcPct val="90000"/>
              </a:lnSpc>
              <a:spcBef>
                <a:spcPct val="0"/>
              </a:spcBef>
              <a:buNone/>
              <a:defRPr sz="2400" b="1">
                <a:solidFill>
                  <a:srgbClr val="2F375A"/>
                </a:solidFill>
                <a:latin typeface="Century Gothic" panose="020B0502020202020204" pitchFamily="34" charset="0"/>
                <a:ea typeface="+mj-ea"/>
                <a:cs typeface="+mj-cs"/>
              </a:defRPr>
            </a:lvl1pPr>
          </a:lstStyle>
          <a:p>
            <a:r>
              <a:rPr lang="es-CO" sz="1800" dirty="0"/>
              <a:t>Atributos de prioridades</a:t>
            </a:r>
          </a:p>
        </p:txBody>
      </p:sp>
      <p:sp>
        <p:nvSpPr>
          <p:cNvPr id="16" name="AutoShape 190"/>
          <p:cNvSpPr>
            <a:spLocks noChangeArrowheads="1"/>
          </p:cNvSpPr>
          <p:nvPr/>
        </p:nvSpPr>
        <p:spPr bwMode="auto">
          <a:xfrm>
            <a:off x="8215312" y="368435"/>
            <a:ext cx="786375" cy="465138"/>
          </a:xfrm>
          <a:prstGeom prst="roundRect">
            <a:avLst>
              <a:gd name="adj" fmla="val 16667"/>
            </a:avLst>
          </a:prstGeom>
          <a:solidFill>
            <a:srgbClr val="EAEAEA">
              <a:alpha val="72940"/>
            </a:srgbClr>
          </a:solidFill>
          <a:ln w="3175">
            <a:solidFill>
              <a:srgbClr val="969696"/>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1000">
                <a:solidFill>
                  <a:schemeClr val="tx1"/>
                </a:solidFill>
                <a:latin typeface="Calibri Light" pitchFamily="34" charset="0"/>
                <a:cs typeface="Calibri Light" pitchFamily="34" charset="0"/>
              </a:defRPr>
            </a:lvl1pPr>
            <a:lvl2pPr marL="742950" indent="-285750">
              <a:spcBef>
                <a:spcPct val="20000"/>
              </a:spcBef>
              <a:buChar char="–"/>
              <a:defRPr sz="1000">
                <a:solidFill>
                  <a:schemeClr val="tx1"/>
                </a:solidFill>
                <a:latin typeface="Calibri Light" pitchFamily="34" charset="0"/>
                <a:cs typeface="Calibri Light" pitchFamily="34" charset="0"/>
              </a:defRPr>
            </a:lvl2pPr>
            <a:lvl3pPr marL="1143000" indent="-228600">
              <a:spcBef>
                <a:spcPct val="20000"/>
              </a:spcBef>
              <a:buChar char="•"/>
              <a:defRPr sz="1000">
                <a:solidFill>
                  <a:schemeClr val="tx1"/>
                </a:solidFill>
                <a:latin typeface="Calibri Light" pitchFamily="34" charset="0"/>
                <a:cs typeface="Calibri Light" pitchFamily="34" charset="0"/>
              </a:defRPr>
            </a:lvl3pPr>
            <a:lvl4pPr marL="1600200" indent="-228600">
              <a:spcBef>
                <a:spcPct val="20000"/>
              </a:spcBef>
              <a:buChar char="–"/>
              <a:defRPr sz="1000">
                <a:solidFill>
                  <a:schemeClr val="tx1"/>
                </a:solidFill>
                <a:latin typeface="Calibri Light" pitchFamily="34" charset="0"/>
                <a:cs typeface="Calibri Light" pitchFamily="34" charset="0"/>
              </a:defRPr>
            </a:lvl4pPr>
            <a:lvl5pPr marL="2057400" indent="-228600">
              <a:spcBef>
                <a:spcPct val="20000"/>
              </a:spcBef>
              <a:buChar char="»"/>
              <a:defRPr sz="1000">
                <a:solidFill>
                  <a:schemeClr val="tx1"/>
                </a:solidFill>
                <a:latin typeface="Calibri Light" pitchFamily="34" charset="0"/>
                <a:cs typeface="Calibri Light" pitchFamily="34" charset="0"/>
              </a:defRPr>
            </a:lvl5pPr>
            <a:lvl6pPr marL="25146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6pPr>
            <a:lvl7pPr marL="29718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7pPr>
            <a:lvl8pPr marL="34290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8pPr>
            <a:lvl9pPr marL="38862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9pPr>
          </a:lstStyle>
          <a:p>
            <a:pPr eaLnBrk="1" hangingPunct="1">
              <a:spcBef>
                <a:spcPct val="0"/>
              </a:spcBef>
              <a:buFontTx/>
              <a:buNone/>
            </a:pPr>
            <a:endParaRPr lang="es-CO" altLang="es-CO" sz="1800">
              <a:latin typeface="Arial" charset="0"/>
            </a:endParaRPr>
          </a:p>
        </p:txBody>
      </p:sp>
      <p:graphicFrame>
        <p:nvGraphicFramePr>
          <p:cNvPr id="20" name="Group 504"/>
          <p:cNvGraphicFramePr>
            <a:graphicFrameLocks noGrp="1"/>
          </p:cNvGraphicFramePr>
          <p:nvPr/>
        </p:nvGraphicFramePr>
        <p:xfrm>
          <a:off x="8208963" y="368435"/>
          <a:ext cx="821300" cy="477978"/>
        </p:xfrm>
        <a:graphic>
          <a:graphicData uri="http://schemas.openxmlformats.org/drawingml/2006/table">
            <a:tbl>
              <a:tblPr/>
              <a:tblGrid>
                <a:gridCol w="158750">
                  <a:extLst>
                    <a:ext uri="{9D8B030D-6E8A-4147-A177-3AD203B41FA5}">
                      <a16:colId xmlns:a16="http://schemas.microsoft.com/office/drawing/2014/main" val="20000"/>
                    </a:ext>
                  </a:extLst>
                </a:gridCol>
                <a:gridCol w="662550">
                  <a:extLst>
                    <a:ext uri="{9D8B030D-6E8A-4147-A177-3AD203B41FA5}">
                      <a16:colId xmlns:a16="http://schemas.microsoft.com/office/drawing/2014/main" val="20001"/>
                    </a:ext>
                  </a:extLst>
                </a:gridCol>
              </a:tblGrid>
              <a:tr h="173041">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altLang="es-CO" sz="900" b="1" i="0" u="none" strike="noStrike" cap="none" normalizeH="0" baseline="0" dirty="0">
                          <a:ln>
                            <a:noFill/>
                          </a:ln>
                          <a:solidFill>
                            <a:srgbClr val="008000"/>
                          </a:solidFill>
                          <a:effectLst/>
                          <a:latin typeface="Wingdings" pitchFamily="2" charset="2"/>
                          <a:cs typeface="Calibri Light" pitchFamily="34" charset="0"/>
                        </a:rPr>
                        <a:t>l</a:t>
                      </a:r>
                      <a:endParaRPr kumimoji="0" lang="es-ES" altLang="es-CO" sz="900" b="0" i="0" u="none" strike="noStrike" cap="none" normalizeH="0" baseline="0" dirty="0">
                        <a:ln>
                          <a:noFill/>
                        </a:ln>
                        <a:solidFill>
                          <a:schemeClr val="tx1"/>
                        </a:solidFill>
                        <a:effectLst/>
                        <a:latin typeface="Calibri Light" pitchFamily="34" charset="0"/>
                        <a:cs typeface="Calibri Light" pitchFamily="34" charset="0"/>
                      </a:endParaRPr>
                    </a:p>
                  </a:txBody>
                  <a:tcPr marL="36000" marR="36000" marT="17941" marB="17941" anchor="ctr" horzOverflow="overflow">
                    <a:lnL>
                      <a:noFill/>
                    </a:lnL>
                    <a:lnR>
                      <a:noFill/>
                    </a:lnR>
                    <a:lnT>
                      <a:noFill/>
                    </a:lnT>
                    <a:lnB>
                      <a:noFill/>
                    </a:lnB>
                    <a:lnTlToBr>
                      <a:noFill/>
                    </a:lnTlToBr>
                    <a:lnBlToTr>
                      <a:noFill/>
                    </a:lnBlToTr>
                    <a:noFill/>
                  </a:tcPr>
                </a:tc>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80000"/>
                        </a:lnSpc>
                        <a:spcBef>
                          <a:spcPct val="0"/>
                        </a:spcBef>
                        <a:spcAft>
                          <a:spcPct val="0"/>
                        </a:spcAft>
                        <a:buClrTx/>
                        <a:buSzTx/>
                        <a:buFontTx/>
                        <a:buNone/>
                        <a:tabLst/>
                      </a:pPr>
                      <a:r>
                        <a:rPr kumimoji="0" lang="es-ES" altLang="es-CO" sz="7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T2B</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&gt;= 90</a:t>
                      </a:r>
                    </a:p>
                  </a:txBody>
                  <a:tcPr marL="36000" marR="36000" marT="17941" marB="1794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146048">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ctr" defTabSz="914400" rtl="0" eaLnBrk="1" fontAlgn="ctr" latinLnBrk="0" hangingPunct="1">
                        <a:lnSpc>
                          <a:spcPct val="80000"/>
                        </a:lnSpc>
                        <a:spcBef>
                          <a:spcPct val="0"/>
                        </a:spcBef>
                        <a:spcAft>
                          <a:spcPct val="0"/>
                        </a:spcAft>
                        <a:buClrTx/>
                        <a:buSzTx/>
                        <a:buFontTx/>
                        <a:buNone/>
                        <a:tabLst/>
                      </a:pPr>
                      <a:r>
                        <a:rPr kumimoji="0" lang="es-ES" altLang="es-CO" sz="900" b="1" i="0" u="none" strike="noStrike" cap="none" normalizeH="0" baseline="0" dirty="0">
                          <a:ln>
                            <a:noFill/>
                          </a:ln>
                          <a:solidFill>
                            <a:srgbClr val="FFC000"/>
                          </a:solidFill>
                          <a:effectLst/>
                          <a:latin typeface="Wingdings" pitchFamily="2" charset="2"/>
                          <a:cs typeface="Calibri Light" pitchFamily="34" charset="0"/>
                        </a:rPr>
                        <a:t>l</a:t>
                      </a:r>
                      <a:endParaRPr kumimoji="0" lang="es-ES" altLang="es-CO" sz="900" b="0" i="0" u="none" strike="noStrike" cap="none" normalizeH="0" baseline="0" dirty="0">
                        <a:ln>
                          <a:noFill/>
                        </a:ln>
                        <a:solidFill>
                          <a:schemeClr val="tx1"/>
                        </a:solidFill>
                        <a:effectLst/>
                        <a:latin typeface="Calibri Light" pitchFamily="34" charset="0"/>
                        <a:cs typeface="Calibri Light" pitchFamily="34" charset="0"/>
                      </a:endParaRPr>
                    </a:p>
                  </a:txBody>
                  <a:tcPr marL="36000" marR="36000" marT="17941" marB="17941" anchor="ctr" horzOverflow="overflow">
                    <a:lnL>
                      <a:noFill/>
                    </a:lnL>
                    <a:lnR>
                      <a:noFill/>
                    </a:lnR>
                    <a:lnT>
                      <a:noFill/>
                    </a:lnT>
                    <a:lnB>
                      <a:noFill/>
                    </a:lnB>
                    <a:lnTlToBr>
                      <a:noFill/>
                    </a:lnTlToBr>
                    <a:lnBlToTr>
                      <a:noFill/>
                    </a:lnBlToTr>
                    <a:noFill/>
                  </a:tcPr>
                </a:tc>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80000"/>
                        </a:lnSpc>
                        <a:spcBef>
                          <a:spcPct val="0"/>
                        </a:spcBef>
                        <a:spcAft>
                          <a:spcPct val="0"/>
                        </a:spcAft>
                        <a:buClrTx/>
                        <a:buSzTx/>
                        <a:buFontTx/>
                        <a:buNone/>
                        <a:tabLst/>
                      </a:pP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75&gt; </a:t>
                      </a:r>
                      <a:r>
                        <a:rPr kumimoji="0" lang="es-ES" altLang="es-CO" sz="7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T2B</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&lt;</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89</a:t>
                      </a:r>
                    </a:p>
                  </a:txBody>
                  <a:tcPr marL="36000" marR="36000" marT="17941" marB="1794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146048">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ctr" defTabSz="914400" rtl="0" eaLnBrk="1" fontAlgn="ctr" latinLnBrk="0" hangingPunct="1">
                        <a:lnSpc>
                          <a:spcPct val="80000"/>
                        </a:lnSpc>
                        <a:spcBef>
                          <a:spcPct val="0"/>
                        </a:spcBef>
                        <a:spcAft>
                          <a:spcPct val="0"/>
                        </a:spcAft>
                        <a:buClrTx/>
                        <a:buSzTx/>
                        <a:buFontTx/>
                        <a:buNone/>
                        <a:tabLst/>
                      </a:pPr>
                      <a:r>
                        <a:rPr kumimoji="0" lang="es-ES" altLang="es-CO" sz="900" b="1" i="0" u="none" strike="noStrike" cap="none" normalizeH="0" baseline="0" dirty="0">
                          <a:ln>
                            <a:noFill/>
                          </a:ln>
                          <a:solidFill>
                            <a:srgbClr val="FF0000"/>
                          </a:solidFill>
                          <a:effectLst/>
                          <a:latin typeface="Wingdings" pitchFamily="2" charset="2"/>
                          <a:cs typeface="Calibri Light" pitchFamily="34" charset="0"/>
                        </a:rPr>
                        <a:t>l</a:t>
                      </a:r>
                      <a:endParaRPr kumimoji="0" lang="es-ES" altLang="es-CO" sz="900" b="0" i="0" u="none" strike="noStrike" cap="none" normalizeH="0" baseline="0" dirty="0">
                        <a:ln>
                          <a:noFill/>
                        </a:ln>
                        <a:solidFill>
                          <a:schemeClr val="tx1"/>
                        </a:solidFill>
                        <a:effectLst/>
                        <a:latin typeface="Calibri Light" pitchFamily="34" charset="0"/>
                        <a:cs typeface="Calibri Light" pitchFamily="34" charset="0"/>
                      </a:endParaRPr>
                    </a:p>
                  </a:txBody>
                  <a:tcPr marL="36000" marR="36000" marT="17941" marB="17941" anchor="ctr" horzOverflow="overflow">
                    <a:lnL>
                      <a:noFill/>
                    </a:lnL>
                    <a:lnR>
                      <a:noFill/>
                    </a:lnR>
                    <a:lnT>
                      <a:noFill/>
                    </a:lnT>
                    <a:lnB>
                      <a:noFill/>
                    </a:lnB>
                    <a:lnTlToBr>
                      <a:noFill/>
                    </a:lnTlToBr>
                    <a:lnBlToTr>
                      <a:noFill/>
                    </a:lnBlToTr>
                    <a:noFill/>
                  </a:tcPr>
                </a:tc>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80000"/>
                        </a:lnSpc>
                        <a:spcBef>
                          <a:spcPct val="0"/>
                        </a:spcBef>
                        <a:spcAft>
                          <a:spcPct val="0"/>
                        </a:spcAft>
                        <a:buClrTx/>
                        <a:buSzTx/>
                        <a:buFontTx/>
                        <a:buNone/>
                        <a:tabLst/>
                      </a:pPr>
                      <a:r>
                        <a:rPr kumimoji="0" lang="es-ES" altLang="es-CO" sz="7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T2B</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&lt;=74</a:t>
                      </a:r>
                    </a:p>
                  </a:txBody>
                  <a:tcPr marL="36000" marR="36000" marT="17941" marB="1794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21" name="Group 198"/>
          <p:cNvGraphicFramePr>
            <a:graphicFrameLocks noGrp="1"/>
          </p:cNvGraphicFramePr>
          <p:nvPr/>
        </p:nvGraphicFramePr>
        <p:xfrm>
          <a:off x="7926388" y="508135"/>
          <a:ext cx="301625" cy="198438"/>
        </p:xfrm>
        <a:graphic>
          <a:graphicData uri="http://schemas.openxmlformats.org/drawingml/2006/table">
            <a:tbl>
              <a:tblPr/>
              <a:tblGrid>
                <a:gridCol w="301625">
                  <a:extLst>
                    <a:ext uri="{9D8B030D-6E8A-4147-A177-3AD203B41FA5}">
                      <a16:colId xmlns:a16="http://schemas.microsoft.com/office/drawing/2014/main" val="20000"/>
                    </a:ext>
                  </a:extLst>
                </a:gridCol>
              </a:tblGrid>
              <a:tr h="198438">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altLang="es-CO" sz="1300" b="1" i="0" u="none" strike="noStrike" cap="none" normalizeH="0" baseline="0" dirty="0">
                          <a:ln>
                            <a:noFill/>
                          </a:ln>
                          <a:solidFill>
                            <a:schemeClr val="tx1"/>
                          </a:solidFill>
                          <a:effectLst/>
                          <a:latin typeface="Calibri Light" pitchFamily="34" charset="0"/>
                          <a:cs typeface="Calibri" pitchFamily="34" charset="0"/>
                        </a:rPr>
                        <a:t>%</a:t>
                      </a:r>
                    </a:p>
                  </a:txBody>
                  <a:tcPr marL="90000" marR="9000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6" name="CuadroTexto 5"/>
          <p:cNvSpPr txBox="1"/>
          <p:nvPr/>
        </p:nvSpPr>
        <p:spPr>
          <a:xfrm>
            <a:off x="1453244" y="601004"/>
            <a:ext cx="2919845" cy="246221"/>
          </a:xfrm>
          <a:prstGeom prst="rect">
            <a:avLst/>
          </a:prstGeom>
          <a:noFill/>
        </p:spPr>
        <p:txBody>
          <a:bodyPr wrap="square" rtlCol="0">
            <a:spAutoFit/>
          </a:bodyPr>
          <a:lstStyle/>
          <a:p>
            <a:r>
              <a:rPr lang="es-CO" dirty="0"/>
              <a:t>Reputación y marca de la EAAB-ESP</a:t>
            </a:r>
          </a:p>
        </p:txBody>
      </p:sp>
    </p:spTree>
    <p:extLst>
      <p:ext uri="{BB962C8B-B14F-4D97-AF65-F5344CB8AC3E}">
        <p14:creationId xmlns:p14="http://schemas.microsoft.com/office/powerpoint/2010/main" val="325946273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7" name="Rectángulo redondeado 1136"/>
          <p:cNvSpPr/>
          <p:nvPr/>
        </p:nvSpPr>
        <p:spPr bwMode="auto">
          <a:xfrm>
            <a:off x="2265866" y="1328102"/>
            <a:ext cx="6503403" cy="1366161"/>
          </a:xfrm>
          <a:prstGeom prst="roundRect">
            <a:avLst/>
          </a:prstGeom>
          <a:solidFill>
            <a:srgbClr val="5FA2F2">
              <a:alpha val="44000"/>
            </a:srgbClr>
          </a:solidFill>
          <a:ln w="9525" cap="flat" cmpd="sng" algn="ctr">
            <a:noFill/>
            <a:prstDash val="solid"/>
            <a:round/>
            <a:headEnd type="none" w="med" len="med"/>
            <a:tailEnd type="none" w="med" len="med"/>
          </a:ln>
          <a:effectLst/>
        </p:spPr>
        <p:txBody>
          <a:bodyPr vert="horz" wrap="square" lIns="91384" tIns="45692" rIns="91384" bIns="45692" numCol="1" rtlCol="0" anchor="t" anchorCtr="0" compatLnSpc="1">
            <a:prstTxWarp prst="textNoShape">
              <a:avLst/>
            </a:prstTxWarp>
          </a:bodyPr>
          <a:lstStyle/>
          <a:p>
            <a:pPr defTabSz="913806"/>
            <a:endParaRPr lang="es-CO">
              <a:solidFill>
                <a:prstClr val="black"/>
              </a:solidFill>
            </a:endParaRPr>
          </a:p>
        </p:txBody>
      </p:sp>
      <p:sp>
        <p:nvSpPr>
          <p:cNvPr id="2" name="Marcador de número de diapositiva 1"/>
          <p:cNvSpPr>
            <a:spLocks noGrp="1"/>
          </p:cNvSpPr>
          <p:nvPr>
            <p:ph type="sldNum" sz="quarter" idx="4294967295"/>
          </p:nvPr>
        </p:nvSpPr>
        <p:spPr>
          <a:xfrm>
            <a:off x="8646185" y="4949945"/>
            <a:ext cx="494994" cy="187211"/>
          </a:xfrm>
        </p:spPr>
        <p:txBody>
          <a:bodyPr/>
          <a:lstStyle/>
          <a:p>
            <a:pPr defTabSz="913806">
              <a:defRPr/>
            </a:pPr>
            <a:fld id="{D0AE95A2-70B1-4974-8E50-975CA7202948}" type="slidenum">
              <a:rPr lang="es-CO" altLang="es-CO">
                <a:solidFill>
                  <a:srgbClr val="AA3E2A">
                    <a:lumMod val="50000"/>
                  </a:srgbClr>
                </a:solidFill>
                <a:latin typeface="Century Gothic"/>
              </a:rPr>
              <a:pPr defTabSz="913806">
                <a:defRPr/>
              </a:pPr>
              <a:t>103</a:t>
            </a:fld>
            <a:endParaRPr lang="es-CO" altLang="es-CO" dirty="0">
              <a:solidFill>
                <a:srgbClr val="AA3E2A">
                  <a:lumMod val="50000"/>
                </a:srgbClr>
              </a:solidFill>
              <a:latin typeface="Century Gothic"/>
            </a:endParaRPr>
          </a:p>
        </p:txBody>
      </p:sp>
      <p:grpSp>
        <p:nvGrpSpPr>
          <p:cNvPr id="1131" name="Grupo 1130"/>
          <p:cNvGrpSpPr/>
          <p:nvPr/>
        </p:nvGrpSpPr>
        <p:grpSpPr>
          <a:xfrm>
            <a:off x="696936" y="1581424"/>
            <a:ext cx="675652" cy="874373"/>
            <a:chOff x="1322388" y="1282700"/>
            <a:chExt cx="1076325" cy="1498600"/>
          </a:xfrm>
        </p:grpSpPr>
        <p:sp>
          <p:nvSpPr>
            <p:cNvPr id="773" name="Freeform 251"/>
            <p:cNvSpPr>
              <a:spLocks/>
            </p:cNvSpPr>
            <p:nvPr/>
          </p:nvSpPr>
          <p:spPr bwMode="auto">
            <a:xfrm>
              <a:off x="1322388" y="1282700"/>
              <a:ext cx="1076325" cy="1498600"/>
            </a:xfrm>
            <a:custGeom>
              <a:avLst/>
              <a:gdLst>
                <a:gd name="T0" fmla="*/ 1742 w 1742"/>
                <a:gd name="T1" fmla="*/ 1565 h 2436"/>
                <a:gd name="T2" fmla="*/ 871 w 1742"/>
                <a:gd name="T3" fmla="*/ 2436 h 2436"/>
                <a:gd name="T4" fmla="*/ 0 w 1742"/>
                <a:gd name="T5" fmla="*/ 1565 h 2436"/>
                <a:gd name="T6" fmla="*/ 871 w 1742"/>
                <a:gd name="T7" fmla="*/ 0 h 2436"/>
                <a:gd name="T8" fmla="*/ 871 w 1742"/>
                <a:gd name="T9" fmla="*/ 0 h 2436"/>
                <a:gd name="T10" fmla="*/ 1742 w 1742"/>
                <a:gd name="T11" fmla="*/ 1565 h 2436"/>
              </a:gdLst>
              <a:ahLst/>
              <a:cxnLst>
                <a:cxn ang="0">
                  <a:pos x="T0" y="T1"/>
                </a:cxn>
                <a:cxn ang="0">
                  <a:pos x="T2" y="T3"/>
                </a:cxn>
                <a:cxn ang="0">
                  <a:pos x="T4" y="T5"/>
                </a:cxn>
                <a:cxn ang="0">
                  <a:pos x="T6" y="T7"/>
                </a:cxn>
                <a:cxn ang="0">
                  <a:pos x="T8" y="T9"/>
                </a:cxn>
                <a:cxn ang="0">
                  <a:pos x="T10" y="T11"/>
                </a:cxn>
              </a:cxnLst>
              <a:rect l="0" t="0" r="r" b="b"/>
              <a:pathLst>
                <a:path w="1742" h="2436">
                  <a:moveTo>
                    <a:pt x="1742" y="1565"/>
                  </a:moveTo>
                  <a:cubicBezTo>
                    <a:pt x="1742" y="2045"/>
                    <a:pt x="1351" y="2436"/>
                    <a:pt x="871" y="2436"/>
                  </a:cubicBezTo>
                  <a:cubicBezTo>
                    <a:pt x="391" y="2436"/>
                    <a:pt x="0" y="2045"/>
                    <a:pt x="0" y="1565"/>
                  </a:cubicBezTo>
                  <a:cubicBezTo>
                    <a:pt x="0" y="1085"/>
                    <a:pt x="871" y="0"/>
                    <a:pt x="871" y="0"/>
                  </a:cubicBezTo>
                  <a:cubicBezTo>
                    <a:pt x="871" y="0"/>
                    <a:pt x="871" y="0"/>
                    <a:pt x="871" y="0"/>
                  </a:cubicBezTo>
                  <a:cubicBezTo>
                    <a:pt x="892" y="26"/>
                    <a:pt x="1742" y="1090"/>
                    <a:pt x="1742" y="1565"/>
                  </a:cubicBezTo>
                  <a:close/>
                </a:path>
              </a:pathLst>
            </a:custGeom>
            <a:solidFill>
              <a:srgbClr val="296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774" name="Freeform 252"/>
            <p:cNvSpPr>
              <a:spLocks/>
            </p:cNvSpPr>
            <p:nvPr/>
          </p:nvSpPr>
          <p:spPr bwMode="auto">
            <a:xfrm>
              <a:off x="1322388" y="1282700"/>
              <a:ext cx="538163" cy="1452563"/>
            </a:xfrm>
            <a:custGeom>
              <a:avLst/>
              <a:gdLst>
                <a:gd name="T0" fmla="*/ 43 w 872"/>
                <a:gd name="T1" fmla="*/ 1561 h 2362"/>
                <a:gd name="T2" fmla="*/ 872 w 872"/>
                <a:gd name="T3" fmla="*/ 1 h 2362"/>
                <a:gd name="T4" fmla="*/ 871 w 872"/>
                <a:gd name="T5" fmla="*/ 0 h 2362"/>
                <a:gd name="T6" fmla="*/ 871 w 872"/>
                <a:gd name="T7" fmla="*/ 0 h 2362"/>
                <a:gd name="T8" fmla="*/ 0 w 872"/>
                <a:gd name="T9" fmla="*/ 1565 h 2362"/>
                <a:gd name="T10" fmla="*/ 520 w 872"/>
                <a:gd name="T11" fmla="*/ 2362 h 2362"/>
                <a:gd name="T12" fmla="*/ 43 w 872"/>
                <a:gd name="T13" fmla="*/ 1561 h 2362"/>
              </a:gdLst>
              <a:ahLst/>
              <a:cxnLst>
                <a:cxn ang="0">
                  <a:pos x="T0" y="T1"/>
                </a:cxn>
                <a:cxn ang="0">
                  <a:pos x="T2" y="T3"/>
                </a:cxn>
                <a:cxn ang="0">
                  <a:pos x="T4" y="T5"/>
                </a:cxn>
                <a:cxn ang="0">
                  <a:pos x="T6" y="T7"/>
                </a:cxn>
                <a:cxn ang="0">
                  <a:pos x="T8" y="T9"/>
                </a:cxn>
                <a:cxn ang="0">
                  <a:pos x="T10" y="T11"/>
                </a:cxn>
                <a:cxn ang="0">
                  <a:pos x="T12" y="T13"/>
                </a:cxn>
              </a:cxnLst>
              <a:rect l="0" t="0" r="r" b="b"/>
              <a:pathLst>
                <a:path w="872" h="2362">
                  <a:moveTo>
                    <a:pt x="43" y="1561"/>
                  </a:moveTo>
                  <a:cubicBezTo>
                    <a:pt x="43" y="1131"/>
                    <a:pt x="698" y="232"/>
                    <a:pt x="872" y="1"/>
                  </a:cubicBezTo>
                  <a:cubicBezTo>
                    <a:pt x="872" y="1"/>
                    <a:pt x="871" y="0"/>
                    <a:pt x="871" y="0"/>
                  </a:cubicBezTo>
                  <a:cubicBezTo>
                    <a:pt x="871" y="0"/>
                    <a:pt x="871" y="0"/>
                    <a:pt x="871" y="0"/>
                  </a:cubicBezTo>
                  <a:cubicBezTo>
                    <a:pt x="871" y="0"/>
                    <a:pt x="0" y="1085"/>
                    <a:pt x="0" y="1565"/>
                  </a:cubicBezTo>
                  <a:cubicBezTo>
                    <a:pt x="0" y="1920"/>
                    <a:pt x="214" y="2227"/>
                    <a:pt x="520" y="2362"/>
                  </a:cubicBezTo>
                  <a:cubicBezTo>
                    <a:pt x="237" y="2213"/>
                    <a:pt x="43" y="1910"/>
                    <a:pt x="43" y="1561"/>
                  </a:cubicBezTo>
                  <a:close/>
                </a:path>
              </a:pathLst>
            </a:custGeom>
            <a:solidFill>
              <a:srgbClr val="296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775" name="Freeform 253"/>
            <p:cNvSpPr>
              <a:spLocks/>
            </p:cNvSpPr>
            <p:nvPr/>
          </p:nvSpPr>
          <p:spPr bwMode="auto">
            <a:xfrm>
              <a:off x="1860550" y="1282700"/>
              <a:ext cx="538163" cy="1498600"/>
            </a:xfrm>
            <a:custGeom>
              <a:avLst/>
              <a:gdLst>
                <a:gd name="T0" fmla="*/ 871 w 871"/>
                <a:gd name="T1" fmla="*/ 1565 h 2436"/>
                <a:gd name="T2" fmla="*/ 0 w 871"/>
                <a:gd name="T3" fmla="*/ 2436 h 2436"/>
                <a:gd name="T4" fmla="*/ 0 w 871"/>
                <a:gd name="T5" fmla="*/ 0 h 2436"/>
                <a:gd name="T6" fmla="*/ 871 w 871"/>
                <a:gd name="T7" fmla="*/ 1565 h 2436"/>
              </a:gdLst>
              <a:ahLst/>
              <a:cxnLst>
                <a:cxn ang="0">
                  <a:pos x="T0" y="T1"/>
                </a:cxn>
                <a:cxn ang="0">
                  <a:pos x="T2" y="T3"/>
                </a:cxn>
                <a:cxn ang="0">
                  <a:pos x="T4" y="T5"/>
                </a:cxn>
                <a:cxn ang="0">
                  <a:pos x="T6" y="T7"/>
                </a:cxn>
              </a:cxnLst>
              <a:rect l="0" t="0" r="r" b="b"/>
              <a:pathLst>
                <a:path w="871" h="2436">
                  <a:moveTo>
                    <a:pt x="871" y="1565"/>
                  </a:moveTo>
                  <a:cubicBezTo>
                    <a:pt x="871" y="2045"/>
                    <a:pt x="480" y="2436"/>
                    <a:pt x="0" y="2436"/>
                  </a:cubicBezTo>
                  <a:cubicBezTo>
                    <a:pt x="850" y="1637"/>
                    <a:pt x="18" y="34"/>
                    <a:pt x="0" y="0"/>
                  </a:cubicBezTo>
                  <a:cubicBezTo>
                    <a:pt x="21" y="26"/>
                    <a:pt x="871" y="1090"/>
                    <a:pt x="871" y="1565"/>
                  </a:cubicBezTo>
                  <a:close/>
                </a:path>
              </a:pathLst>
            </a:custGeom>
            <a:solidFill>
              <a:srgbClr val="296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776" name="Freeform 254"/>
            <p:cNvSpPr>
              <a:spLocks/>
            </p:cNvSpPr>
            <p:nvPr/>
          </p:nvSpPr>
          <p:spPr bwMode="auto">
            <a:xfrm>
              <a:off x="1395413" y="1779588"/>
              <a:ext cx="930275" cy="927100"/>
            </a:xfrm>
            <a:custGeom>
              <a:avLst/>
              <a:gdLst>
                <a:gd name="T0" fmla="*/ 1506 w 1506"/>
                <a:gd name="T1" fmla="*/ 754 h 1507"/>
                <a:gd name="T2" fmla="*/ 1461 w 1506"/>
                <a:gd name="T3" fmla="*/ 1013 h 1507"/>
                <a:gd name="T4" fmla="*/ 1445 w 1506"/>
                <a:gd name="T5" fmla="*/ 1052 h 1507"/>
                <a:gd name="T6" fmla="*/ 753 w 1506"/>
                <a:gd name="T7" fmla="*/ 1507 h 1507"/>
                <a:gd name="T8" fmla="*/ 61 w 1506"/>
                <a:gd name="T9" fmla="*/ 1052 h 1507"/>
                <a:gd name="T10" fmla="*/ 45 w 1506"/>
                <a:gd name="T11" fmla="*/ 1013 h 1507"/>
                <a:gd name="T12" fmla="*/ 0 w 1506"/>
                <a:gd name="T13" fmla="*/ 754 h 1507"/>
                <a:gd name="T14" fmla="*/ 753 w 1506"/>
                <a:gd name="T15" fmla="*/ 0 h 1507"/>
                <a:gd name="T16" fmla="*/ 1506 w 1506"/>
                <a:gd name="T17" fmla="*/ 754 h 1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6" h="1507">
                  <a:moveTo>
                    <a:pt x="1506" y="754"/>
                  </a:moveTo>
                  <a:cubicBezTo>
                    <a:pt x="1506" y="845"/>
                    <a:pt x="1490" y="932"/>
                    <a:pt x="1461" y="1013"/>
                  </a:cubicBezTo>
                  <a:cubicBezTo>
                    <a:pt x="1456" y="1026"/>
                    <a:pt x="1451" y="1039"/>
                    <a:pt x="1445" y="1052"/>
                  </a:cubicBezTo>
                  <a:cubicBezTo>
                    <a:pt x="1330" y="1320"/>
                    <a:pt x="1063" y="1507"/>
                    <a:pt x="753" y="1507"/>
                  </a:cubicBezTo>
                  <a:cubicBezTo>
                    <a:pt x="443" y="1507"/>
                    <a:pt x="176" y="1320"/>
                    <a:pt x="61" y="1052"/>
                  </a:cubicBezTo>
                  <a:cubicBezTo>
                    <a:pt x="55" y="1039"/>
                    <a:pt x="50" y="1026"/>
                    <a:pt x="45" y="1013"/>
                  </a:cubicBezTo>
                  <a:cubicBezTo>
                    <a:pt x="16" y="932"/>
                    <a:pt x="0" y="845"/>
                    <a:pt x="0" y="754"/>
                  </a:cubicBezTo>
                  <a:cubicBezTo>
                    <a:pt x="0" y="338"/>
                    <a:pt x="337" y="0"/>
                    <a:pt x="753" y="0"/>
                  </a:cubicBezTo>
                  <a:cubicBezTo>
                    <a:pt x="1169" y="0"/>
                    <a:pt x="1506" y="338"/>
                    <a:pt x="1506" y="75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777" name="Freeform 255"/>
            <p:cNvSpPr>
              <a:spLocks/>
            </p:cNvSpPr>
            <p:nvPr/>
          </p:nvSpPr>
          <p:spPr bwMode="auto">
            <a:xfrm>
              <a:off x="1554163" y="1857375"/>
              <a:ext cx="342900" cy="620713"/>
            </a:xfrm>
            <a:custGeom>
              <a:avLst/>
              <a:gdLst>
                <a:gd name="T0" fmla="*/ 556 w 556"/>
                <a:gd name="T1" fmla="*/ 277 h 1009"/>
                <a:gd name="T2" fmla="*/ 556 w 556"/>
                <a:gd name="T3" fmla="*/ 391 h 1009"/>
                <a:gd name="T4" fmla="*/ 514 w 556"/>
                <a:gd name="T5" fmla="*/ 433 h 1009"/>
                <a:gd name="T6" fmla="*/ 473 w 556"/>
                <a:gd name="T7" fmla="*/ 391 h 1009"/>
                <a:gd name="T8" fmla="*/ 473 w 556"/>
                <a:gd name="T9" fmla="*/ 277 h 1009"/>
                <a:gd name="T10" fmla="*/ 278 w 556"/>
                <a:gd name="T11" fmla="*/ 83 h 1009"/>
                <a:gd name="T12" fmla="*/ 84 w 556"/>
                <a:gd name="T13" fmla="*/ 277 h 1009"/>
                <a:gd name="T14" fmla="*/ 84 w 556"/>
                <a:gd name="T15" fmla="*/ 968 h 1009"/>
                <a:gd name="T16" fmla="*/ 42 w 556"/>
                <a:gd name="T17" fmla="*/ 1009 h 1009"/>
                <a:gd name="T18" fmla="*/ 0 w 556"/>
                <a:gd name="T19" fmla="*/ 968 h 1009"/>
                <a:gd name="T20" fmla="*/ 0 w 556"/>
                <a:gd name="T21" fmla="*/ 277 h 1009"/>
                <a:gd name="T22" fmla="*/ 278 w 556"/>
                <a:gd name="T23" fmla="*/ 0 h 1009"/>
                <a:gd name="T24" fmla="*/ 556 w 556"/>
                <a:gd name="T25" fmla="*/ 277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6" h="1009">
                  <a:moveTo>
                    <a:pt x="556" y="277"/>
                  </a:moveTo>
                  <a:lnTo>
                    <a:pt x="556" y="391"/>
                  </a:lnTo>
                  <a:cubicBezTo>
                    <a:pt x="556" y="414"/>
                    <a:pt x="537" y="433"/>
                    <a:pt x="514" y="433"/>
                  </a:cubicBezTo>
                  <a:cubicBezTo>
                    <a:pt x="491" y="433"/>
                    <a:pt x="473" y="414"/>
                    <a:pt x="473" y="391"/>
                  </a:cubicBezTo>
                  <a:lnTo>
                    <a:pt x="473" y="277"/>
                  </a:lnTo>
                  <a:cubicBezTo>
                    <a:pt x="473" y="170"/>
                    <a:pt x="385" y="83"/>
                    <a:pt x="278" y="83"/>
                  </a:cubicBezTo>
                  <a:cubicBezTo>
                    <a:pt x="171" y="83"/>
                    <a:pt x="84" y="170"/>
                    <a:pt x="84" y="277"/>
                  </a:cubicBezTo>
                  <a:lnTo>
                    <a:pt x="84" y="968"/>
                  </a:lnTo>
                  <a:cubicBezTo>
                    <a:pt x="84" y="991"/>
                    <a:pt x="65" y="1009"/>
                    <a:pt x="42" y="1009"/>
                  </a:cubicBezTo>
                  <a:cubicBezTo>
                    <a:pt x="19" y="1009"/>
                    <a:pt x="0" y="991"/>
                    <a:pt x="0" y="968"/>
                  </a:cubicBezTo>
                  <a:lnTo>
                    <a:pt x="0" y="277"/>
                  </a:lnTo>
                  <a:cubicBezTo>
                    <a:pt x="0" y="124"/>
                    <a:pt x="125" y="0"/>
                    <a:pt x="278" y="0"/>
                  </a:cubicBezTo>
                  <a:cubicBezTo>
                    <a:pt x="431" y="0"/>
                    <a:pt x="556" y="124"/>
                    <a:pt x="556" y="277"/>
                  </a:cubicBezTo>
                  <a:close/>
                </a:path>
              </a:pathLst>
            </a:custGeom>
            <a:solidFill>
              <a:srgbClr val="497B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778" name="Freeform 256"/>
            <p:cNvSpPr>
              <a:spLocks/>
            </p:cNvSpPr>
            <p:nvPr/>
          </p:nvSpPr>
          <p:spPr bwMode="auto">
            <a:xfrm>
              <a:off x="1846263" y="2046288"/>
              <a:ext cx="50800" cy="77788"/>
            </a:xfrm>
            <a:custGeom>
              <a:avLst/>
              <a:gdLst>
                <a:gd name="T0" fmla="*/ 83 w 83"/>
                <a:gd name="T1" fmla="*/ 0 h 125"/>
                <a:gd name="T2" fmla="*/ 83 w 83"/>
                <a:gd name="T3" fmla="*/ 83 h 125"/>
                <a:gd name="T4" fmla="*/ 41 w 83"/>
                <a:gd name="T5" fmla="*/ 125 h 125"/>
                <a:gd name="T6" fmla="*/ 0 w 83"/>
                <a:gd name="T7" fmla="*/ 83 h 125"/>
                <a:gd name="T8" fmla="*/ 0 w 83"/>
                <a:gd name="T9" fmla="*/ 0 h 125"/>
                <a:gd name="T10" fmla="*/ 83 w 83"/>
                <a:gd name="T11" fmla="*/ 0 h 125"/>
              </a:gdLst>
              <a:ahLst/>
              <a:cxnLst>
                <a:cxn ang="0">
                  <a:pos x="T0" y="T1"/>
                </a:cxn>
                <a:cxn ang="0">
                  <a:pos x="T2" y="T3"/>
                </a:cxn>
                <a:cxn ang="0">
                  <a:pos x="T4" y="T5"/>
                </a:cxn>
                <a:cxn ang="0">
                  <a:pos x="T6" y="T7"/>
                </a:cxn>
                <a:cxn ang="0">
                  <a:pos x="T8" y="T9"/>
                </a:cxn>
                <a:cxn ang="0">
                  <a:pos x="T10" y="T11"/>
                </a:cxn>
              </a:cxnLst>
              <a:rect l="0" t="0" r="r" b="b"/>
              <a:pathLst>
                <a:path w="83" h="125">
                  <a:moveTo>
                    <a:pt x="83" y="0"/>
                  </a:moveTo>
                  <a:lnTo>
                    <a:pt x="83" y="83"/>
                  </a:lnTo>
                  <a:cubicBezTo>
                    <a:pt x="83" y="106"/>
                    <a:pt x="64" y="125"/>
                    <a:pt x="41" y="125"/>
                  </a:cubicBezTo>
                  <a:cubicBezTo>
                    <a:pt x="18" y="125"/>
                    <a:pt x="0" y="106"/>
                    <a:pt x="0" y="83"/>
                  </a:cubicBezTo>
                  <a:lnTo>
                    <a:pt x="0" y="0"/>
                  </a:lnTo>
                  <a:lnTo>
                    <a:pt x="83" y="0"/>
                  </a:lnTo>
                  <a:close/>
                </a:path>
              </a:pathLst>
            </a:custGeom>
            <a:solidFill>
              <a:srgbClr val="5FA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779" name="Freeform 257"/>
            <p:cNvSpPr>
              <a:spLocks/>
            </p:cNvSpPr>
            <p:nvPr/>
          </p:nvSpPr>
          <p:spPr bwMode="auto">
            <a:xfrm>
              <a:off x="1574800" y="2284413"/>
              <a:ext cx="130175" cy="153988"/>
            </a:xfrm>
            <a:custGeom>
              <a:avLst/>
              <a:gdLst>
                <a:gd name="T0" fmla="*/ 25 w 210"/>
                <a:gd name="T1" fmla="*/ 251 h 251"/>
                <a:gd name="T2" fmla="*/ 0 w 210"/>
                <a:gd name="T3" fmla="*/ 226 h 251"/>
                <a:gd name="T4" fmla="*/ 0 w 210"/>
                <a:gd name="T5" fmla="*/ 106 h 251"/>
                <a:gd name="T6" fmla="*/ 169 w 210"/>
                <a:gd name="T7" fmla="*/ 7 h 251"/>
                <a:gd name="T8" fmla="*/ 203 w 210"/>
                <a:gd name="T9" fmla="*/ 16 h 251"/>
                <a:gd name="T10" fmla="*/ 194 w 210"/>
                <a:gd name="T11" fmla="*/ 50 h 251"/>
                <a:gd name="T12" fmla="*/ 50 w 210"/>
                <a:gd name="T13" fmla="*/ 134 h 251"/>
                <a:gd name="T14" fmla="*/ 50 w 210"/>
                <a:gd name="T15" fmla="*/ 226 h 251"/>
                <a:gd name="T16" fmla="*/ 25 w 210"/>
                <a:gd name="T17" fmla="*/ 25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 h="251">
                  <a:moveTo>
                    <a:pt x="25" y="251"/>
                  </a:moveTo>
                  <a:cubicBezTo>
                    <a:pt x="11" y="251"/>
                    <a:pt x="0" y="240"/>
                    <a:pt x="0" y="226"/>
                  </a:cubicBezTo>
                  <a:lnTo>
                    <a:pt x="0" y="106"/>
                  </a:lnTo>
                  <a:lnTo>
                    <a:pt x="169" y="7"/>
                  </a:lnTo>
                  <a:cubicBezTo>
                    <a:pt x="180" y="0"/>
                    <a:pt x="196" y="4"/>
                    <a:pt x="203" y="16"/>
                  </a:cubicBezTo>
                  <a:cubicBezTo>
                    <a:pt x="210" y="28"/>
                    <a:pt x="206" y="43"/>
                    <a:pt x="194" y="50"/>
                  </a:cubicBezTo>
                  <a:lnTo>
                    <a:pt x="50" y="134"/>
                  </a:lnTo>
                  <a:lnTo>
                    <a:pt x="50" y="226"/>
                  </a:lnTo>
                  <a:cubicBezTo>
                    <a:pt x="50" y="240"/>
                    <a:pt x="39" y="251"/>
                    <a:pt x="25" y="251"/>
                  </a:cubicBezTo>
                  <a:close/>
                </a:path>
              </a:pathLst>
            </a:custGeom>
            <a:solidFill>
              <a:srgbClr val="497B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780" name="Oval 258"/>
            <p:cNvSpPr>
              <a:spLocks noChangeArrowheads="1"/>
            </p:cNvSpPr>
            <p:nvPr/>
          </p:nvSpPr>
          <p:spPr bwMode="auto">
            <a:xfrm>
              <a:off x="1900238" y="2151063"/>
              <a:ext cx="390525" cy="388938"/>
            </a:xfrm>
            <a:prstGeom prst="ellipse">
              <a:avLst/>
            </a:prstGeom>
            <a:solidFill>
              <a:srgbClr val="5FA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781" name="Oval 259"/>
            <p:cNvSpPr>
              <a:spLocks noChangeArrowheads="1"/>
            </p:cNvSpPr>
            <p:nvPr/>
          </p:nvSpPr>
          <p:spPr bwMode="auto">
            <a:xfrm>
              <a:off x="1951038" y="2201863"/>
              <a:ext cx="288925" cy="287338"/>
            </a:xfrm>
            <a:prstGeom prst="ellipse">
              <a:avLst/>
            </a:prstGeom>
            <a:solidFill>
              <a:srgbClr val="5FA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782" name="Oval 260"/>
            <p:cNvSpPr>
              <a:spLocks noChangeArrowheads="1"/>
            </p:cNvSpPr>
            <p:nvPr/>
          </p:nvSpPr>
          <p:spPr bwMode="auto">
            <a:xfrm>
              <a:off x="1774825" y="2200275"/>
              <a:ext cx="388938" cy="387350"/>
            </a:xfrm>
            <a:prstGeom prst="ellipse">
              <a:avLst/>
            </a:prstGeom>
            <a:solidFill>
              <a:srgbClr val="5FA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783" name="Oval 261"/>
            <p:cNvSpPr>
              <a:spLocks noChangeArrowheads="1"/>
            </p:cNvSpPr>
            <p:nvPr/>
          </p:nvSpPr>
          <p:spPr bwMode="auto">
            <a:xfrm>
              <a:off x="1825625" y="2252663"/>
              <a:ext cx="287338" cy="287338"/>
            </a:xfrm>
            <a:prstGeom prst="ellipse">
              <a:avLst/>
            </a:prstGeom>
            <a:solidFill>
              <a:srgbClr val="5FA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784" name="Freeform 262"/>
            <p:cNvSpPr>
              <a:spLocks/>
            </p:cNvSpPr>
            <p:nvPr/>
          </p:nvSpPr>
          <p:spPr bwMode="auto">
            <a:xfrm>
              <a:off x="1833563" y="2060575"/>
              <a:ext cx="76200" cy="74613"/>
            </a:xfrm>
            <a:custGeom>
              <a:avLst/>
              <a:gdLst>
                <a:gd name="T0" fmla="*/ 17 w 123"/>
                <a:gd name="T1" fmla="*/ 0 h 122"/>
                <a:gd name="T2" fmla="*/ 106 w 123"/>
                <a:gd name="T3" fmla="*/ 0 h 122"/>
                <a:gd name="T4" fmla="*/ 123 w 123"/>
                <a:gd name="T5" fmla="*/ 17 h 122"/>
                <a:gd name="T6" fmla="*/ 123 w 123"/>
                <a:gd name="T7" fmla="*/ 105 h 122"/>
                <a:gd name="T8" fmla="*/ 106 w 123"/>
                <a:gd name="T9" fmla="*/ 122 h 122"/>
                <a:gd name="T10" fmla="*/ 17 w 123"/>
                <a:gd name="T11" fmla="*/ 122 h 122"/>
                <a:gd name="T12" fmla="*/ 0 w 123"/>
                <a:gd name="T13" fmla="*/ 105 h 122"/>
                <a:gd name="T14" fmla="*/ 0 w 123"/>
                <a:gd name="T15" fmla="*/ 17 h 122"/>
                <a:gd name="T16" fmla="*/ 17 w 123"/>
                <a:gd name="T17"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122">
                  <a:moveTo>
                    <a:pt x="17" y="0"/>
                  </a:moveTo>
                  <a:lnTo>
                    <a:pt x="106" y="0"/>
                  </a:lnTo>
                  <a:cubicBezTo>
                    <a:pt x="115" y="0"/>
                    <a:pt x="123" y="8"/>
                    <a:pt x="123" y="17"/>
                  </a:cubicBezTo>
                  <a:lnTo>
                    <a:pt x="123" y="105"/>
                  </a:lnTo>
                  <a:cubicBezTo>
                    <a:pt x="123" y="114"/>
                    <a:pt x="115" y="122"/>
                    <a:pt x="106" y="122"/>
                  </a:cubicBezTo>
                  <a:lnTo>
                    <a:pt x="17" y="122"/>
                  </a:lnTo>
                  <a:cubicBezTo>
                    <a:pt x="8" y="122"/>
                    <a:pt x="0" y="114"/>
                    <a:pt x="0" y="105"/>
                  </a:cubicBezTo>
                  <a:lnTo>
                    <a:pt x="0" y="17"/>
                  </a:lnTo>
                  <a:cubicBezTo>
                    <a:pt x="0" y="8"/>
                    <a:pt x="8" y="0"/>
                    <a:pt x="17" y="0"/>
                  </a:cubicBezTo>
                  <a:close/>
                </a:path>
              </a:pathLst>
            </a:custGeom>
            <a:solidFill>
              <a:srgbClr val="5FA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785" name="Oval 263"/>
            <p:cNvSpPr>
              <a:spLocks noChangeArrowheads="1"/>
            </p:cNvSpPr>
            <p:nvPr/>
          </p:nvSpPr>
          <p:spPr bwMode="auto">
            <a:xfrm>
              <a:off x="1562100" y="2335213"/>
              <a:ext cx="53975" cy="53975"/>
            </a:xfrm>
            <a:prstGeom prst="ellipse">
              <a:avLst/>
            </a:prstGeom>
            <a:solidFill>
              <a:srgbClr val="5FA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786" name="Freeform 264"/>
            <p:cNvSpPr>
              <a:spLocks/>
            </p:cNvSpPr>
            <p:nvPr/>
          </p:nvSpPr>
          <p:spPr bwMode="auto">
            <a:xfrm>
              <a:off x="1431925" y="2428875"/>
              <a:ext cx="855663" cy="279400"/>
            </a:xfrm>
            <a:custGeom>
              <a:avLst/>
              <a:gdLst>
                <a:gd name="T0" fmla="*/ 1384 w 1384"/>
                <a:gd name="T1" fmla="*/ 0 h 455"/>
                <a:gd name="T2" fmla="*/ 1344 w 1384"/>
                <a:gd name="T3" fmla="*/ 80 h 455"/>
                <a:gd name="T4" fmla="*/ 692 w 1384"/>
                <a:gd name="T5" fmla="*/ 455 h 455"/>
                <a:gd name="T6" fmla="*/ 40 w 1384"/>
                <a:gd name="T7" fmla="*/ 80 h 455"/>
                <a:gd name="T8" fmla="*/ 0 w 1384"/>
                <a:gd name="T9" fmla="*/ 0 h 455"/>
                <a:gd name="T10" fmla="*/ 1384 w 1384"/>
                <a:gd name="T11" fmla="*/ 0 h 455"/>
              </a:gdLst>
              <a:ahLst/>
              <a:cxnLst>
                <a:cxn ang="0">
                  <a:pos x="T0" y="T1"/>
                </a:cxn>
                <a:cxn ang="0">
                  <a:pos x="T2" y="T3"/>
                </a:cxn>
                <a:cxn ang="0">
                  <a:pos x="T4" y="T5"/>
                </a:cxn>
                <a:cxn ang="0">
                  <a:pos x="T6" y="T7"/>
                </a:cxn>
                <a:cxn ang="0">
                  <a:pos x="T8" y="T9"/>
                </a:cxn>
                <a:cxn ang="0">
                  <a:pos x="T10" y="T11"/>
                </a:cxn>
              </a:cxnLst>
              <a:rect l="0" t="0" r="r" b="b"/>
              <a:pathLst>
                <a:path w="1384" h="455">
                  <a:moveTo>
                    <a:pt x="1384" y="0"/>
                  </a:moveTo>
                  <a:cubicBezTo>
                    <a:pt x="1372" y="28"/>
                    <a:pt x="1359" y="54"/>
                    <a:pt x="1344" y="80"/>
                  </a:cubicBezTo>
                  <a:cubicBezTo>
                    <a:pt x="1213" y="305"/>
                    <a:pt x="970" y="455"/>
                    <a:pt x="692" y="455"/>
                  </a:cubicBezTo>
                  <a:cubicBezTo>
                    <a:pt x="414" y="455"/>
                    <a:pt x="171" y="305"/>
                    <a:pt x="40" y="80"/>
                  </a:cubicBezTo>
                  <a:cubicBezTo>
                    <a:pt x="25" y="54"/>
                    <a:pt x="12" y="28"/>
                    <a:pt x="0" y="0"/>
                  </a:cubicBezTo>
                  <a:lnTo>
                    <a:pt x="1384" y="0"/>
                  </a:lnTo>
                  <a:close/>
                </a:path>
              </a:pathLst>
            </a:custGeom>
            <a:solidFill>
              <a:srgbClr val="5FA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787" name="Freeform 265"/>
            <p:cNvSpPr>
              <a:spLocks/>
            </p:cNvSpPr>
            <p:nvPr/>
          </p:nvSpPr>
          <p:spPr bwMode="auto">
            <a:xfrm>
              <a:off x="1457325" y="2478088"/>
              <a:ext cx="804863" cy="230188"/>
            </a:xfrm>
            <a:custGeom>
              <a:avLst/>
              <a:gdLst>
                <a:gd name="T0" fmla="*/ 1304 w 1304"/>
                <a:gd name="T1" fmla="*/ 0 h 375"/>
                <a:gd name="T2" fmla="*/ 652 w 1304"/>
                <a:gd name="T3" fmla="*/ 375 h 375"/>
                <a:gd name="T4" fmla="*/ 0 w 1304"/>
                <a:gd name="T5" fmla="*/ 0 h 375"/>
                <a:gd name="T6" fmla="*/ 1304 w 1304"/>
                <a:gd name="T7" fmla="*/ 0 h 375"/>
              </a:gdLst>
              <a:ahLst/>
              <a:cxnLst>
                <a:cxn ang="0">
                  <a:pos x="T0" y="T1"/>
                </a:cxn>
                <a:cxn ang="0">
                  <a:pos x="T2" y="T3"/>
                </a:cxn>
                <a:cxn ang="0">
                  <a:pos x="T4" y="T5"/>
                </a:cxn>
                <a:cxn ang="0">
                  <a:pos x="T6" y="T7"/>
                </a:cxn>
              </a:cxnLst>
              <a:rect l="0" t="0" r="r" b="b"/>
              <a:pathLst>
                <a:path w="1304" h="375">
                  <a:moveTo>
                    <a:pt x="1304" y="0"/>
                  </a:moveTo>
                  <a:cubicBezTo>
                    <a:pt x="1173" y="225"/>
                    <a:pt x="930" y="375"/>
                    <a:pt x="652" y="375"/>
                  </a:cubicBezTo>
                  <a:cubicBezTo>
                    <a:pt x="374" y="375"/>
                    <a:pt x="131" y="225"/>
                    <a:pt x="0" y="0"/>
                  </a:cubicBezTo>
                  <a:lnTo>
                    <a:pt x="1304" y="0"/>
                  </a:lnTo>
                  <a:close/>
                </a:path>
              </a:pathLst>
            </a:custGeom>
            <a:solidFill>
              <a:srgbClr val="5FA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788" name="Freeform 266"/>
            <p:cNvSpPr>
              <a:spLocks/>
            </p:cNvSpPr>
            <p:nvPr/>
          </p:nvSpPr>
          <p:spPr bwMode="auto">
            <a:xfrm>
              <a:off x="1824038" y="1579563"/>
              <a:ext cx="57150" cy="79375"/>
            </a:xfrm>
            <a:custGeom>
              <a:avLst/>
              <a:gdLst>
                <a:gd name="T0" fmla="*/ 1 w 91"/>
                <a:gd name="T1" fmla="*/ 106 h 129"/>
                <a:gd name="T2" fmla="*/ 30 w 91"/>
                <a:gd name="T3" fmla="*/ 106 h 129"/>
                <a:gd name="T4" fmla="*/ 30 w 91"/>
                <a:gd name="T5" fmla="*/ 23 h 129"/>
                <a:gd name="T6" fmla="*/ 0 w 91"/>
                <a:gd name="T7" fmla="*/ 29 h 129"/>
                <a:gd name="T8" fmla="*/ 0 w 91"/>
                <a:gd name="T9" fmla="*/ 6 h 129"/>
                <a:gd name="T10" fmla="*/ 30 w 91"/>
                <a:gd name="T11" fmla="*/ 0 h 129"/>
                <a:gd name="T12" fmla="*/ 61 w 91"/>
                <a:gd name="T13" fmla="*/ 0 h 129"/>
                <a:gd name="T14" fmla="*/ 61 w 91"/>
                <a:gd name="T15" fmla="*/ 106 h 129"/>
                <a:gd name="T16" fmla="*/ 91 w 91"/>
                <a:gd name="T17" fmla="*/ 106 h 129"/>
                <a:gd name="T18" fmla="*/ 91 w 91"/>
                <a:gd name="T19" fmla="*/ 129 h 129"/>
                <a:gd name="T20" fmla="*/ 1 w 91"/>
                <a:gd name="T21" fmla="*/ 129 h 129"/>
                <a:gd name="T22" fmla="*/ 1 w 91"/>
                <a:gd name="T23" fmla="*/ 10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129">
                  <a:moveTo>
                    <a:pt x="1" y="106"/>
                  </a:moveTo>
                  <a:lnTo>
                    <a:pt x="30" y="106"/>
                  </a:lnTo>
                  <a:lnTo>
                    <a:pt x="30" y="23"/>
                  </a:lnTo>
                  <a:lnTo>
                    <a:pt x="0" y="29"/>
                  </a:lnTo>
                  <a:lnTo>
                    <a:pt x="0" y="6"/>
                  </a:lnTo>
                  <a:lnTo>
                    <a:pt x="30" y="0"/>
                  </a:lnTo>
                  <a:lnTo>
                    <a:pt x="61" y="0"/>
                  </a:lnTo>
                  <a:lnTo>
                    <a:pt x="61" y="106"/>
                  </a:lnTo>
                  <a:lnTo>
                    <a:pt x="91" y="106"/>
                  </a:lnTo>
                  <a:lnTo>
                    <a:pt x="91" y="129"/>
                  </a:lnTo>
                  <a:lnTo>
                    <a:pt x="1" y="129"/>
                  </a:lnTo>
                  <a:lnTo>
                    <a:pt x="1" y="1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789" name="Rectangle 267"/>
            <p:cNvSpPr>
              <a:spLocks noChangeArrowheads="1"/>
            </p:cNvSpPr>
            <p:nvPr/>
          </p:nvSpPr>
          <p:spPr bwMode="auto">
            <a:xfrm>
              <a:off x="1890713" y="1636713"/>
              <a:ext cx="19050"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790" name="Oval 268"/>
            <p:cNvSpPr>
              <a:spLocks noChangeArrowheads="1"/>
            </p:cNvSpPr>
            <p:nvPr/>
          </p:nvSpPr>
          <p:spPr bwMode="auto">
            <a:xfrm>
              <a:off x="1751013" y="1522413"/>
              <a:ext cx="217488" cy="215900"/>
            </a:xfrm>
            <a:prstGeom prst="ellipse">
              <a:avLst/>
            </a:prstGeom>
            <a:noFill/>
            <a:ln w="1111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grpSp>
      <p:sp>
        <p:nvSpPr>
          <p:cNvPr id="1136" name="CuadroTexto 1135"/>
          <p:cNvSpPr txBox="1"/>
          <p:nvPr/>
        </p:nvSpPr>
        <p:spPr>
          <a:xfrm>
            <a:off x="1313767" y="163654"/>
            <a:ext cx="6386855" cy="584455"/>
          </a:xfrm>
          <a:prstGeom prst="rect">
            <a:avLst/>
          </a:prstGeom>
          <a:noFill/>
        </p:spPr>
        <p:txBody>
          <a:bodyPr wrap="square" rtlCol="0">
            <a:spAutoFit/>
          </a:bodyPr>
          <a:lstStyle/>
          <a:p>
            <a:pPr defTabSz="913806">
              <a:defRPr/>
            </a:pPr>
            <a:r>
              <a:rPr lang="es-CO" sz="3198" dirty="0">
                <a:solidFill>
                  <a:prstClr val="white"/>
                </a:solidFill>
              </a:rPr>
              <a:t>Propuesta de Plan de mejoramiento</a:t>
            </a:r>
          </a:p>
        </p:txBody>
      </p:sp>
      <p:sp>
        <p:nvSpPr>
          <p:cNvPr id="1143" name="CuadroTexto 1142"/>
          <p:cNvSpPr txBox="1"/>
          <p:nvPr/>
        </p:nvSpPr>
        <p:spPr>
          <a:xfrm>
            <a:off x="2378455" y="1552913"/>
            <a:ext cx="6135791" cy="922817"/>
          </a:xfrm>
          <a:prstGeom prst="rect">
            <a:avLst/>
          </a:prstGeom>
          <a:noFill/>
        </p:spPr>
        <p:txBody>
          <a:bodyPr wrap="square" rtlCol="0">
            <a:spAutoFit/>
          </a:bodyPr>
          <a:lstStyle/>
          <a:p>
            <a:pPr marL="171339" indent="-171339" algn="just" defTabSz="913806">
              <a:buFont typeface="Arial" panose="020B0604020202020204" pitchFamily="34" charset="0"/>
              <a:buChar char="•"/>
            </a:pPr>
            <a:r>
              <a:rPr lang="es-CO" sz="1349" b="0" dirty="0">
                <a:solidFill>
                  <a:srgbClr val="002060"/>
                </a:solidFill>
              </a:rPr>
              <a:t>Generar una </a:t>
            </a:r>
            <a:r>
              <a:rPr lang="es-CO" sz="1349" dirty="0">
                <a:solidFill>
                  <a:srgbClr val="002060"/>
                </a:solidFill>
              </a:rPr>
              <a:t>comunicación constante y clara </a:t>
            </a:r>
            <a:r>
              <a:rPr lang="es-CO" sz="1349" b="0" dirty="0">
                <a:solidFill>
                  <a:srgbClr val="002060"/>
                </a:solidFill>
              </a:rPr>
              <a:t>con los líderes comunitarios que permita mejorar su interacción con la EAAB-ESP </a:t>
            </a:r>
          </a:p>
          <a:p>
            <a:pPr marL="171339" indent="-171339" algn="just" defTabSz="913806">
              <a:buFont typeface="Arial" panose="020B0604020202020204" pitchFamily="34" charset="0"/>
              <a:buChar char="•"/>
            </a:pPr>
            <a:r>
              <a:rPr lang="es-CO" sz="1349" b="0" dirty="0">
                <a:solidFill>
                  <a:srgbClr val="002060"/>
                </a:solidFill>
              </a:rPr>
              <a:t>Realizar seguimiento a la percepción de la calidad y continuidad de la </a:t>
            </a:r>
            <a:r>
              <a:rPr lang="es-MX" sz="1349" b="0" dirty="0">
                <a:solidFill>
                  <a:srgbClr val="002060"/>
                </a:solidFill>
              </a:rPr>
              <a:t>presión del agua potable que la EAAB-ESP suministra a la comunidad</a:t>
            </a:r>
            <a:endParaRPr lang="es-CO" sz="1349" b="0" dirty="0">
              <a:solidFill>
                <a:srgbClr val="002060"/>
              </a:solidFill>
            </a:endParaRPr>
          </a:p>
        </p:txBody>
      </p:sp>
      <p:sp>
        <p:nvSpPr>
          <p:cNvPr id="3" name="Rectángulo 2">
            <a:extLst>
              <a:ext uri="{FF2B5EF4-FFF2-40B4-BE49-F238E27FC236}">
                <a16:creationId xmlns:a16="http://schemas.microsoft.com/office/drawing/2014/main" id="{868DB44C-2096-4B53-988E-AFE20DEF5994}"/>
              </a:ext>
            </a:extLst>
          </p:cNvPr>
          <p:cNvSpPr/>
          <p:nvPr/>
        </p:nvSpPr>
        <p:spPr>
          <a:xfrm>
            <a:off x="2821" y="1192778"/>
            <a:ext cx="2211246" cy="307777"/>
          </a:xfrm>
          <a:prstGeom prst="rect">
            <a:avLst/>
          </a:prstGeom>
        </p:spPr>
        <p:txBody>
          <a:bodyPr wrap="none">
            <a:spAutoFit/>
          </a:bodyPr>
          <a:lstStyle/>
          <a:p>
            <a:pPr defTabSz="913806"/>
            <a:r>
              <a:rPr lang="es-CO" sz="1400" dirty="0">
                <a:solidFill>
                  <a:srgbClr val="002060"/>
                </a:solidFill>
              </a:rPr>
              <a:t>Necesidades y Expectativas</a:t>
            </a:r>
            <a:endParaRPr lang="es-CO" sz="1400" dirty="0">
              <a:solidFill>
                <a:prstClr val="black"/>
              </a:solidFill>
            </a:endParaRPr>
          </a:p>
        </p:txBody>
      </p:sp>
      <p:sp>
        <p:nvSpPr>
          <p:cNvPr id="26" name="Rectángulo redondeado 1136">
            <a:extLst>
              <a:ext uri="{FF2B5EF4-FFF2-40B4-BE49-F238E27FC236}">
                <a16:creationId xmlns:a16="http://schemas.microsoft.com/office/drawing/2014/main" id="{DD424386-FB37-4288-949A-248ECF1A88B3}"/>
              </a:ext>
            </a:extLst>
          </p:cNvPr>
          <p:cNvSpPr/>
          <p:nvPr/>
        </p:nvSpPr>
        <p:spPr bwMode="auto">
          <a:xfrm>
            <a:off x="2264455" y="3141434"/>
            <a:ext cx="6503403" cy="1366161"/>
          </a:xfrm>
          <a:prstGeom prst="roundRect">
            <a:avLst/>
          </a:prstGeom>
          <a:solidFill>
            <a:srgbClr val="5FA2F2">
              <a:alpha val="44000"/>
            </a:srgbClr>
          </a:solidFill>
          <a:ln w="9525" cap="flat" cmpd="sng" algn="ctr">
            <a:noFill/>
            <a:prstDash val="solid"/>
            <a:round/>
            <a:headEnd type="none" w="med" len="med"/>
            <a:tailEnd type="none" w="med" len="med"/>
          </a:ln>
          <a:effectLst/>
        </p:spPr>
        <p:txBody>
          <a:bodyPr vert="horz" wrap="square" lIns="91384" tIns="45692" rIns="91384" bIns="45692" numCol="1" rtlCol="0" anchor="t" anchorCtr="0" compatLnSpc="1">
            <a:prstTxWarp prst="textNoShape">
              <a:avLst/>
            </a:prstTxWarp>
          </a:bodyPr>
          <a:lstStyle/>
          <a:p>
            <a:pPr defTabSz="913806"/>
            <a:endParaRPr lang="es-CO" dirty="0">
              <a:solidFill>
                <a:prstClr val="black"/>
              </a:solidFill>
            </a:endParaRPr>
          </a:p>
        </p:txBody>
      </p:sp>
      <p:sp>
        <p:nvSpPr>
          <p:cNvPr id="46" name="Rectángulo 45">
            <a:extLst>
              <a:ext uri="{FF2B5EF4-FFF2-40B4-BE49-F238E27FC236}">
                <a16:creationId xmlns:a16="http://schemas.microsoft.com/office/drawing/2014/main" id="{5A2662FB-2E41-46D3-865F-C5960A511160}"/>
              </a:ext>
            </a:extLst>
          </p:cNvPr>
          <p:cNvSpPr/>
          <p:nvPr/>
        </p:nvSpPr>
        <p:spPr>
          <a:xfrm>
            <a:off x="1413" y="3006109"/>
            <a:ext cx="2225678" cy="523220"/>
          </a:xfrm>
          <a:prstGeom prst="rect">
            <a:avLst/>
          </a:prstGeom>
        </p:spPr>
        <p:txBody>
          <a:bodyPr wrap="square">
            <a:spAutoFit/>
          </a:bodyPr>
          <a:lstStyle/>
          <a:p>
            <a:pPr algn="ctr" defTabSz="913806"/>
            <a:r>
              <a:rPr lang="es-CO" sz="1400" dirty="0">
                <a:solidFill>
                  <a:srgbClr val="002060"/>
                </a:solidFill>
              </a:rPr>
              <a:t>Participación ciudadana y comunitaria</a:t>
            </a:r>
            <a:endParaRPr lang="es-CO" sz="1400" dirty="0">
              <a:solidFill>
                <a:prstClr val="black"/>
              </a:solidFill>
            </a:endParaRPr>
          </a:p>
        </p:txBody>
      </p:sp>
      <p:grpSp>
        <p:nvGrpSpPr>
          <p:cNvPr id="47" name="Grupo 46">
            <a:extLst>
              <a:ext uri="{FF2B5EF4-FFF2-40B4-BE49-F238E27FC236}">
                <a16:creationId xmlns:a16="http://schemas.microsoft.com/office/drawing/2014/main" id="{3610CB91-B6CC-489E-8E64-6810D426A813}"/>
              </a:ext>
            </a:extLst>
          </p:cNvPr>
          <p:cNvGrpSpPr/>
          <p:nvPr/>
        </p:nvGrpSpPr>
        <p:grpSpPr>
          <a:xfrm>
            <a:off x="726744" y="3518955"/>
            <a:ext cx="705462" cy="953861"/>
            <a:chOff x="2674938" y="1282700"/>
            <a:chExt cx="1076325" cy="1498600"/>
          </a:xfrm>
        </p:grpSpPr>
        <p:sp>
          <p:nvSpPr>
            <p:cNvPr id="48" name="Freeform 269">
              <a:extLst>
                <a:ext uri="{FF2B5EF4-FFF2-40B4-BE49-F238E27FC236}">
                  <a16:creationId xmlns:a16="http://schemas.microsoft.com/office/drawing/2014/main" id="{159AF54C-645A-4AF6-B293-5F32479B21F0}"/>
                </a:ext>
              </a:extLst>
            </p:cNvPr>
            <p:cNvSpPr>
              <a:spLocks/>
            </p:cNvSpPr>
            <p:nvPr/>
          </p:nvSpPr>
          <p:spPr bwMode="auto">
            <a:xfrm>
              <a:off x="2674938" y="1282700"/>
              <a:ext cx="1076325" cy="1498600"/>
            </a:xfrm>
            <a:custGeom>
              <a:avLst/>
              <a:gdLst>
                <a:gd name="T0" fmla="*/ 1742 w 1742"/>
                <a:gd name="T1" fmla="*/ 1565 h 2436"/>
                <a:gd name="T2" fmla="*/ 871 w 1742"/>
                <a:gd name="T3" fmla="*/ 2436 h 2436"/>
                <a:gd name="T4" fmla="*/ 0 w 1742"/>
                <a:gd name="T5" fmla="*/ 1565 h 2436"/>
                <a:gd name="T6" fmla="*/ 871 w 1742"/>
                <a:gd name="T7" fmla="*/ 0 h 2436"/>
                <a:gd name="T8" fmla="*/ 871 w 1742"/>
                <a:gd name="T9" fmla="*/ 0 h 2436"/>
                <a:gd name="T10" fmla="*/ 1742 w 1742"/>
                <a:gd name="T11" fmla="*/ 1565 h 2436"/>
              </a:gdLst>
              <a:ahLst/>
              <a:cxnLst>
                <a:cxn ang="0">
                  <a:pos x="T0" y="T1"/>
                </a:cxn>
                <a:cxn ang="0">
                  <a:pos x="T2" y="T3"/>
                </a:cxn>
                <a:cxn ang="0">
                  <a:pos x="T4" y="T5"/>
                </a:cxn>
                <a:cxn ang="0">
                  <a:pos x="T6" y="T7"/>
                </a:cxn>
                <a:cxn ang="0">
                  <a:pos x="T8" y="T9"/>
                </a:cxn>
                <a:cxn ang="0">
                  <a:pos x="T10" y="T11"/>
                </a:cxn>
              </a:cxnLst>
              <a:rect l="0" t="0" r="r" b="b"/>
              <a:pathLst>
                <a:path w="1742" h="2436">
                  <a:moveTo>
                    <a:pt x="1742" y="1565"/>
                  </a:moveTo>
                  <a:cubicBezTo>
                    <a:pt x="1742" y="2045"/>
                    <a:pt x="1351" y="2436"/>
                    <a:pt x="871" y="2436"/>
                  </a:cubicBezTo>
                  <a:cubicBezTo>
                    <a:pt x="391" y="2436"/>
                    <a:pt x="0" y="2045"/>
                    <a:pt x="0" y="1565"/>
                  </a:cubicBezTo>
                  <a:cubicBezTo>
                    <a:pt x="0" y="1085"/>
                    <a:pt x="871" y="0"/>
                    <a:pt x="871" y="0"/>
                  </a:cubicBezTo>
                  <a:cubicBezTo>
                    <a:pt x="871" y="0"/>
                    <a:pt x="871" y="0"/>
                    <a:pt x="871" y="0"/>
                  </a:cubicBezTo>
                  <a:cubicBezTo>
                    <a:pt x="892" y="26"/>
                    <a:pt x="1742" y="1090"/>
                    <a:pt x="1742" y="1565"/>
                  </a:cubicBezTo>
                  <a:close/>
                </a:path>
              </a:pathLst>
            </a:custGeom>
            <a:solidFill>
              <a:srgbClr val="296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49" name="Freeform 270">
              <a:extLst>
                <a:ext uri="{FF2B5EF4-FFF2-40B4-BE49-F238E27FC236}">
                  <a16:creationId xmlns:a16="http://schemas.microsoft.com/office/drawing/2014/main" id="{AA4B6188-5B98-471E-9A51-8B316ECA42A4}"/>
                </a:ext>
              </a:extLst>
            </p:cNvPr>
            <p:cNvSpPr>
              <a:spLocks/>
            </p:cNvSpPr>
            <p:nvPr/>
          </p:nvSpPr>
          <p:spPr bwMode="auto">
            <a:xfrm>
              <a:off x="2674938" y="1282700"/>
              <a:ext cx="538163" cy="1452563"/>
            </a:xfrm>
            <a:custGeom>
              <a:avLst/>
              <a:gdLst>
                <a:gd name="T0" fmla="*/ 43 w 872"/>
                <a:gd name="T1" fmla="*/ 1561 h 2362"/>
                <a:gd name="T2" fmla="*/ 872 w 872"/>
                <a:gd name="T3" fmla="*/ 1 h 2362"/>
                <a:gd name="T4" fmla="*/ 871 w 872"/>
                <a:gd name="T5" fmla="*/ 0 h 2362"/>
                <a:gd name="T6" fmla="*/ 871 w 872"/>
                <a:gd name="T7" fmla="*/ 0 h 2362"/>
                <a:gd name="T8" fmla="*/ 0 w 872"/>
                <a:gd name="T9" fmla="*/ 1565 h 2362"/>
                <a:gd name="T10" fmla="*/ 520 w 872"/>
                <a:gd name="T11" fmla="*/ 2362 h 2362"/>
                <a:gd name="T12" fmla="*/ 43 w 872"/>
                <a:gd name="T13" fmla="*/ 1561 h 2362"/>
              </a:gdLst>
              <a:ahLst/>
              <a:cxnLst>
                <a:cxn ang="0">
                  <a:pos x="T0" y="T1"/>
                </a:cxn>
                <a:cxn ang="0">
                  <a:pos x="T2" y="T3"/>
                </a:cxn>
                <a:cxn ang="0">
                  <a:pos x="T4" y="T5"/>
                </a:cxn>
                <a:cxn ang="0">
                  <a:pos x="T6" y="T7"/>
                </a:cxn>
                <a:cxn ang="0">
                  <a:pos x="T8" y="T9"/>
                </a:cxn>
                <a:cxn ang="0">
                  <a:pos x="T10" y="T11"/>
                </a:cxn>
                <a:cxn ang="0">
                  <a:pos x="T12" y="T13"/>
                </a:cxn>
              </a:cxnLst>
              <a:rect l="0" t="0" r="r" b="b"/>
              <a:pathLst>
                <a:path w="872" h="2362">
                  <a:moveTo>
                    <a:pt x="43" y="1561"/>
                  </a:moveTo>
                  <a:cubicBezTo>
                    <a:pt x="43" y="1131"/>
                    <a:pt x="698" y="232"/>
                    <a:pt x="872" y="1"/>
                  </a:cubicBezTo>
                  <a:cubicBezTo>
                    <a:pt x="872" y="1"/>
                    <a:pt x="871" y="0"/>
                    <a:pt x="871" y="0"/>
                  </a:cubicBezTo>
                  <a:cubicBezTo>
                    <a:pt x="871" y="0"/>
                    <a:pt x="871" y="0"/>
                    <a:pt x="871" y="0"/>
                  </a:cubicBezTo>
                  <a:cubicBezTo>
                    <a:pt x="871" y="0"/>
                    <a:pt x="0" y="1085"/>
                    <a:pt x="0" y="1565"/>
                  </a:cubicBezTo>
                  <a:cubicBezTo>
                    <a:pt x="0" y="1920"/>
                    <a:pt x="214" y="2227"/>
                    <a:pt x="520" y="2362"/>
                  </a:cubicBezTo>
                  <a:cubicBezTo>
                    <a:pt x="237" y="2213"/>
                    <a:pt x="43" y="1910"/>
                    <a:pt x="43" y="1561"/>
                  </a:cubicBezTo>
                  <a:close/>
                </a:path>
              </a:pathLst>
            </a:custGeom>
            <a:solidFill>
              <a:srgbClr val="296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50" name="Freeform 271">
              <a:extLst>
                <a:ext uri="{FF2B5EF4-FFF2-40B4-BE49-F238E27FC236}">
                  <a16:creationId xmlns:a16="http://schemas.microsoft.com/office/drawing/2014/main" id="{D31CFF8D-D2AB-49C0-A2FB-2363F55CB496}"/>
                </a:ext>
              </a:extLst>
            </p:cNvPr>
            <p:cNvSpPr>
              <a:spLocks/>
            </p:cNvSpPr>
            <p:nvPr/>
          </p:nvSpPr>
          <p:spPr bwMode="auto">
            <a:xfrm>
              <a:off x="3213100" y="1282700"/>
              <a:ext cx="538163" cy="1498600"/>
            </a:xfrm>
            <a:custGeom>
              <a:avLst/>
              <a:gdLst>
                <a:gd name="T0" fmla="*/ 871 w 871"/>
                <a:gd name="T1" fmla="*/ 1565 h 2436"/>
                <a:gd name="T2" fmla="*/ 0 w 871"/>
                <a:gd name="T3" fmla="*/ 2436 h 2436"/>
                <a:gd name="T4" fmla="*/ 0 w 871"/>
                <a:gd name="T5" fmla="*/ 0 h 2436"/>
                <a:gd name="T6" fmla="*/ 871 w 871"/>
                <a:gd name="T7" fmla="*/ 1565 h 2436"/>
              </a:gdLst>
              <a:ahLst/>
              <a:cxnLst>
                <a:cxn ang="0">
                  <a:pos x="T0" y="T1"/>
                </a:cxn>
                <a:cxn ang="0">
                  <a:pos x="T2" y="T3"/>
                </a:cxn>
                <a:cxn ang="0">
                  <a:pos x="T4" y="T5"/>
                </a:cxn>
                <a:cxn ang="0">
                  <a:pos x="T6" y="T7"/>
                </a:cxn>
              </a:cxnLst>
              <a:rect l="0" t="0" r="r" b="b"/>
              <a:pathLst>
                <a:path w="871" h="2436">
                  <a:moveTo>
                    <a:pt x="871" y="1565"/>
                  </a:moveTo>
                  <a:cubicBezTo>
                    <a:pt x="871" y="2045"/>
                    <a:pt x="480" y="2436"/>
                    <a:pt x="0" y="2436"/>
                  </a:cubicBezTo>
                  <a:cubicBezTo>
                    <a:pt x="850" y="1637"/>
                    <a:pt x="18" y="34"/>
                    <a:pt x="0" y="0"/>
                  </a:cubicBezTo>
                  <a:cubicBezTo>
                    <a:pt x="21" y="26"/>
                    <a:pt x="871" y="1090"/>
                    <a:pt x="871" y="1565"/>
                  </a:cubicBezTo>
                  <a:close/>
                </a:path>
              </a:pathLst>
            </a:custGeom>
            <a:solidFill>
              <a:srgbClr val="296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51" name="Freeform 272">
              <a:extLst>
                <a:ext uri="{FF2B5EF4-FFF2-40B4-BE49-F238E27FC236}">
                  <a16:creationId xmlns:a16="http://schemas.microsoft.com/office/drawing/2014/main" id="{DA9F02F9-6B1E-4D22-8F00-E90DAC93605E}"/>
                </a:ext>
              </a:extLst>
            </p:cNvPr>
            <p:cNvSpPr>
              <a:spLocks/>
            </p:cNvSpPr>
            <p:nvPr/>
          </p:nvSpPr>
          <p:spPr bwMode="auto">
            <a:xfrm>
              <a:off x="3173413" y="1577975"/>
              <a:ext cx="58738" cy="80963"/>
            </a:xfrm>
            <a:custGeom>
              <a:avLst/>
              <a:gdLst>
                <a:gd name="T0" fmla="*/ 37 w 94"/>
                <a:gd name="T1" fmla="*/ 106 h 131"/>
                <a:gd name="T2" fmla="*/ 94 w 94"/>
                <a:gd name="T3" fmla="*/ 106 h 131"/>
                <a:gd name="T4" fmla="*/ 94 w 94"/>
                <a:gd name="T5" fmla="*/ 131 h 131"/>
                <a:gd name="T6" fmla="*/ 0 w 94"/>
                <a:gd name="T7" fmla="*/ 131 h 131"/>
                <a:gd name="T8" fmla="*/ 0 w 94"/>
                <a:gd name="T9" fmla="*/ 106 h 131"/>
                <a:gd name="T10" fmla="*/ 47 w 94"/>
                <a:gd name="T11" fmla="*/ 65 h 131"/>
                <a:gd name="T12" fmla="*/ 56 w 94"/>
                <a:gd name="T13" fmla="*/ 54 h 131"/>
                <a:gd name="T14" fmla="*/ 59 w 94"/>
                <a:gd name="T15" fmla="*/ 43 h 131"/>
                <a:gd name="T16" fmla="*/ 53 w 94"/>
                <a:gd name="T17" fmla="*/ 28 h 131"/>
                <a:gd name="T18" fmla="*/ 37 w 94"/>
                <a:gd name="T19" fmla="*/ 23 h 131"/>
                <a:gd name="T20" fmla="*/ 20 w 94"/>
                <a:gd name="T21" fmla="*/ 26 h 131"/>
                <a:gd name="T22" fmla="*/ 0 w 94"/>
                <a:gd name="T23" fmla="*/ 36 h 131"/>
                <a:gd name="T24" fmla="*/ 0 w 94"/>
                <a:gd name="T25" fmla="*/ 7 h 131"/>
                <a:gd name="T26" fmla="*/ 23 w 94"/>
                <a:gd name="T27" fmla="*/ 2 h 131"/>
                <a:gd name="T28" fmla="*/ 44 w 94"/>
                <a:gd name="T29" fmla="*/ 0 h 131"/>
                <a:gd name="T30" fmla="*/ 80 w 94"/>
                <a:gd name="T31" fmla="*/ 10 h 131"/>
                <a:gd name="T32" fmla="*/ 93 w 94"/>
                <a:gd name="T33" fmla="*/ 38 h 131"/>
                <a:gd name="T34" fmla="*/ 87 w 94"/>
                <a:gd name="T35" fmla="*/ 58 h 131"/>
                <a:gd name="T36" fmla="*/ 64 w 94"/>
                <a:gd name="T37" fmla="*/ 82 h 131"/>
                <a:gd name="T38" fmla="*/ 37 w 94"/>
                <a:gd name="T39" fmla="*/ 10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31">
                  <a:moveTo>
                    <a:pt x="37" y="106"/>
                  </a:moveTo>
                  <a:lnTo>
                    <a:pt x="94" y="106"/>
                  </a:lnTo>
                  <a:lnTo>
                    <a:pt x="94" y="131"/>
                  </a:lnTo>
                  <a:lnTo>
                    <a:pt x="0" y="131"/>
                  </a:lnTo>
                  <a:lnTo>
                    <a:pt x="0" y="106"/>
                  </a:lnTo>
                  <a:lnTo>
                    <a:pt x="47" y="65"/>
                  </a:lnTo>
                  <a:cubicBezTo>
                    <a:pt x="51" y="61"/>
                    <a:pt x="54" y="58"/>
                    <a:pt x="56" y="54"/>
                  </a:cubicBezTo>
                  <a:cubicBezTo>
                    <a:pt x="58" y="50"/>
                    <a:pt x="59" y="47"/>
                    <a:pt x="59" y="43"/>
                  </a:cubicBezTo>
                  <a:cubicBezTo>
                    <a:pt x="59" y="37"/>
                    <a:pt x="57" y="32"/>
                    <a:pt x="53" y="28"/>
                  </a:cubicBezTo>
                  <a:cubicBezTo>
                    <a:pt x="49" y="24"/>
                    <a:pt x="44" y="23"/>
                    <a:pt x="37" y="23"/>
                  </a:cubicBezTo>
                  <a:cubicBezTo>
                    <a:pt x="32" y="23"/>
                    <a:pt x="26" y="24"/>
                    <a:pt x="20" y="26"/>
                  </a:cubicBezTo>
                  <a:cubicBezTo>
                    <a:pt x="14" y="28"/>
                    <a:pt x="7" y="31"/>
                    <a:pt x="0" y="36"/>
                  </a:cubicBezTo>
                  <a:lnTo>
                    <a:pt x="0" y="7"/>
                  </a:lnTo>
                  <a:cubicBezTo>
                    <a:pt x="8" y="5"/>
                    <a:pt x="15" y="3"/>
                    <a:pt x="23" y="2"/>
                  </a:cubicBezTo>
                  <a:cubicBezTo>
                    <a:pt x="30" y="1"/>
                    <a:pt x="37" y="0"/>
                    <a:pt x="44" y="0"/>
                  </a:cubicBezTo>
                  <a:cubicBezTo>
                    <a:pt x="59" y="0"/>
                    <a:pt x="71" y="3"/>
                    <a:pt x="80" y="10"/>
                  </a:cubicBezTo>
                  <a:cubicBezTo>
                    <a:pt x="88" y="17"/>
                    <a:pt x="93" y="26"/>
                    <a:pt x="93" y="38"/>
                  </a:cubicBezTo>
                  <a:cubicBezTo>
                    <a:pt x="93" y="45"/>
                    <a:pt x="91" y="52"/>
                    <a:pt x="87" y="58"/>
                  </a:cubicBezTo>
                  <a:cubicBezTo>
                    <a:pt x="84" y="64"/>
                    <a:pt x="76" y="72"/>
                    <a:pt x="64" y="82"/>
                  </a:cubicBezTo>
                  <a:lnTo>
                    <a:pt x="37" y="1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52" name="Rectangle 273">
              <a:extLst>
                <a:ext uri="{FF2B5EF4-FFF2-40B4-BE49-F238E27FC236}">
                  <a16:creationId xmlns:a16="http://schemas.microsoft.com/office/drawing/2014/main" id="{D4202A0B-B9D9-4660-961D-1FAA81374833}"/>
                </a:ext>
              </a:extLst>
            </p:cNvPr>
            <p:cNvSpPr>
              <a:spLocks noChangeArrowheads="1"/>
            </p:cNvSpPr>
            <p:nvPr/>
          </p:nvSpPr>
          <p:spPr bwMode="auto">
            <a:xfrm>
              <a:off x="3243263" y="1636713"/>
              <a:ext cx="19050"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53" name="Oval 274">
              <a:extLst>
                <a:ext uri="{FF2B5EF4-FFF2-40B4-BE49-F238E27FC236}">
                  <a16:creationId xmlns:a16="http://schemas.microsoft.com/office/drawing/2014/main" id="{7CABB084-3F57-47DC-9187-B36C68F468C1}"/>
                </a:ext>
              </a:extLst>
            </p:cNvPr>
            <p:cNvSpPr>
              <a:spLocks noChangeArrowheads="1"/>
            </p:cNvSpPr>
            <p:nvPr/>
          </p:nvSpPr>
          <p:spPr bwMode="auto">
            <a:xfrm>
              <a:off x="3103563" y="1522413"/>
              <a:ext cx="217488" cy="215900"/>
            </a:xfrm>
            <a:prstGeom prst="ellipse">
              <a:avLst/>
            </a:prstGeom>
            <a:noFill/>
            <a:ln w="1111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54" name="Freeform 275">
              <a:extLst>
                <a:ext uri="{FF2B5EF4-FFF2-40B4-BE49-F238E27FC236}">
                  <a16:creationId xmlns:a16="http://schemas.microsoft.com/office/drawing/2014/main" id="{294ED4EF-40F4-444D-97E0-7AAEFF8AD792}"/>
                </a:ext>
              </a:extLst>
            </p:cNvPr>
            <p:cNvSpPr>
              <a:spLocks/>
            </p:cNvSpPr>
            <p:nvPr/>
          </p:nvSpPr>
          <p:spPr bwMode="auto">
            <a:xfrm>
              <a:off x="2747963" y="1779588"/>
              <a:ext cx="930275" cy="927100"/>
            </a:xfrm>
            <a:custGeom>
              <a:avLst/>
              <a:gdLst>
                <a:gd name="T0" fmla="*/ 1506 w 1506"/>
                <a:gd name="T1" fmla="*/ 754 h 1507"/>
                <a:gd name="T2" fmla="*/ 1450 w 1506"/>
                <a:gd name="T3" fmla="*/ 1039 h 1507"/>
                <a:gd name="T4" fmla="*/ 1445 w 1506"/>
                <a:gd name="T5" fmla="*/ 1052 h 1507"/>
                <a:gd name="T6" fmla="*/ 1109 w 1506"/>
                <a:gd name="T7" fmla="*/ 1418 h 1507"/>
                <a:gd name="T8" fmla="*/ 753 w 1506"/>
                <a:gd name="T9" fmla="*/ 1507 h 1507"/>
                <a:gd name="T10" fmla="*/ 398 w 1506"/>
                <a:gd name="T11" fmla="*/ 1418 h 1507"/>
                <a:gd name="T12" fmla="*/ 73 w 1506"/>
                <a:gd name="T13" fmla="*/ 1078 h 1507"/>
                <a:gd name="T14" fmla="*/ 61 w 1506"/>
                <a:gd name="T15" fmla="*/ 1052 h 1507"/>
                <a:gd name="T16" fmla="*/ 0 w 1506"/>
                <a:gd name="T17" fmla="*/ 754 h 1507"/>
                <a:gd name="T18" fmla="*/ 753 w 1506"/>
                <a:gd name="T19" fmla="*/ 0 h 1507"/>
                <a:gd name="T20" fmla="*/ 1506 w 1506"/>
                <a:gd name="T21" fmla="*/ 754 h 1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6" h="1507">
                  <a:moveTo>
                    <a:pt x="1506" y="754"/>
                  </a:moveTo>
                  <a:cubicBezTo>
                    <a:pt x="1506" y="855"/>
                    <a:pt x="1487" y="951"/>
                    <a:pt x="1450" y="1039"/>
                  </a:cubicBezTo>
                  <a:cubicBezTo>
                    <a:pt x="1449" y="1044"/>
                    <a:pt x="1447" y="1048"/>
                    <a:pt x="1445" y="1052"/>
                  </a:cubicBezTo>
                  <a:cubicBezTo>
                    <a:pt x="1378" y="1209"/>
                    <a:pt x="1258" y="1338"/>
                    <a:pt x="1109" y="1418"/>
                  </a:cubicBezTo>
                  <a:cubicBezTo>
                    <a:pt x="1003" y="1475"/>
                    <a:pt x="882" y="1507"/>
                    <a:pt x="753" y="1507"/>
                  </a:cubicBezTo>
                  <a:cubicBezTo>
                    <a:pt x="624" y="1507"/>
                    <a:pt x="504" y="1475"/>
                    <a:pt x="398" y="1418"/>
                  </a:cubicBezTo>
                  <a:cubicBezTo>
                    <a:pt x="256" y="1343"/>
                    <a:pt x="142" y="1223"/>
                    <a:pt x="73" y="1078"/>
                  </a:cubicBezTo>
                  <a:cubicBezTo>
                    <a:pt x="69" y="1069"/>
                    <a:pt x="65" y="1061"/>
                    <a:pt x="61" y="1052"/>
                  </a:cubicBezTo>
                  <a:cubicBezTo>
                    <a:pt x="21" y="960"/>
                    <a:pt x="0" y="860"/>
                    <a:pt x="0" y="754"/>
                  </a:cubicBezTo>
                  <a:cubicBezTo>
                    <a:pt x="0" y="338"/>
                    <a:pt x="337" y="0"/>
                    <a:pt x="753" y="0"/>
                  </a:cubicBezTo>
                  <a:cubicBezTo>
                    <a:pt x="1169" y="0"/>
                    <a:pt x="1506" y="338"/>
                    <a:pt x="1506" y="75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55" name="Freeform 276">
              <a:extLst>
                <a:ext uri="{FF2B5EF4-FFF2-40B4-BE49-F238E27FC236}">
                  <a16:creationId xmlns:a16="http://schemas.microsoft.com/office/drawing/2014/main" id="{78155B30-B826-41F9-8ABC-4C54F885F52A}"/>
                </a:ext>
              </a:extLst>
            </p:cNvPr>
            <p:cNvSpPr>
              <a:spLocks/>
            </p:cNvSpPr>
            <p:nvPr/>
          </p:nvSpPr>
          <p:spPr bwMode="auto">
            <a:xfrm>
              <a:off x="2792413" y="2403475"/>
              <a:ext cx="850900" cy="303213"/>
            </a:xfrm>
            <a:custGeom>
              <a:avLst/>
              <a:gdLst>
                <a:gd name="T0" fmla="*/ 1377 w 1377"/>
                <a:gd name="T1" fmla="*/ 27 h 495"/>
                <a:gd name="T2" fmla="*/ 1372 w 1377"/>
                <a:gd name="T3" fmla="*/ 40 h 495"/>
                <a:gd name="T4" fmla="*/ 1301 w 1377"/>
                <a:gd name="T5" fmla="*/ 168 h 495"/>
                <a:gd name="T6" fmla="*/ 1036 w 1377"/>
                <a:gd name="T7" fmla="*/ 406 h 495"/>
                <a:gd name="T8" fmla="*/ 680 w 1377"/>
                <a:gd name="T9" fmla="*/ 495 h 495"/>
                <a:gd name="T10" fmla="*/ 325 w 1377"/>
                <a:gd name="T11" fmla="*/ 406 h 495"/>
                <a:gd name="T12" fmla="*/ 77 w 1377"/>
                <a:gd name="T13" fmla="*/ 193 h 495"/>
                <a:gd name="T14" fmla="*/ 0 w 1377"/>
                <a:gd name="T15" fmla="*/ 66 h 495"/>
                <a:gd name="T16" fmla="*/ 142 w 1377"/>
                <a:gd name="T17" fmla="*/ 0 h 495"/>
                <a:gd name="T18" fmla="*/ 288 w 1377"/>
                <a:gd name="T19" fmla="*/ 66 h 495"/>
                <a:gd name="T20" fmla="*/ 434 w 1377"/>
                <a:gd name="T21" fmla="*/ 0 h 495"/>
                <a:gd name="T22" fmla="*/ 580 w 1377"/>
                <a:gd name="T23" fmla="*/ 66 h 495"/>
                <a:gd name="T24" fmla="*/ 726 w 1377"/>
                <a:gd name="T25" fmla="*/ 0 h 495"/>
                <a:gd name="T26" fmla="*/ 872 w 1377"/>
                <a:gd name="T27" fmla="*/ 66 h 495"/>
                <a:gd name="T28" fmla="*/ 1018 w 1377"/>
                <a:gd name="T29" fmla="*/ 0 h 495"/>
                <a:gd name="T30" fmla="*/ 1164 w 1377"/>
                <a:gd name="T31" fmla="*/ 66 h 495"/>
                <a:gd name="T32" fmla="*/ 1310 w 1377"/>
                <a:gd name="T33" fmla="*/ 0 h 495"/>
                <a:gd name="T34" fmla="*/ 1377 w 1377"/>
                <a:gd name="T35" fmla="*/ 27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77" h="495">
                  <a:moveTo>
                    <a:pt x="1377" y="27"/>
                  </a:moveTo>
                  <a:cubicBezTo>
                    <a:pt x="1376" y="32"/>
                    <a:pt x="1374" y="36"/>
                    <a:pt x="1372" y="40"/>
                  </a:cubicBezTo>
                  <a:cubicBezTo>
                    <a:pt x="1353" y="85"/>
                    <a:pt x="1329" y="128"/>
                    <a:pt x="1301" y="168"/>
                  </a:cubicBezTo>
                  <a:cubicBezTo>
                    <a:pt x="1233" y="267"/>
                    <a:pt x="1142" y="349"/>
                    <a:pt x="1036" y="406"/>
                  </a:cubicBezTo>
                  <a:cubicBezTo>
                    <a:pt x="930" y="463"/>
                    <a:pt x="809" y="495"/>
                    <a:pt x="680" y="495"/>
                  </a:cubicBezTo>
                  <a:cubicBezTo>
                    <a:pt x="551" y="495"/>
                    <a:pt x="431" y="463"/>
                    <a:pt x="325" y="406"/>
                  </a:cubicBezTo>
                  <a:cubicBezTo>
                    <a:pt x="227" y="354"/>
                    <a:pt x="143" y="281"/>
                    <a:pt x="77" y="193"/>
                  </a:cubicBezTo>
                  <a:cubicBezTo>
                    <a:pt x="47" y="154"/>
                    <a:pt x="21" y="111"/>
                    <a:pt x="0" y="66"/>
                  </a:cubicBezTo>
                  <a:cubicBezTo>
                    <a:pt x="69" y="64"/>
                    <a:pt x="70" y="0"/>
                    <a:pt x="142" y="0"/>
                  </a:cubicBezTo>
                  <a:cubicBezTo>
                    <a:pt x="215" y="0"/>
                    <a:pt x="215" y="66"/>
                    <a:pt x="288" y="66"/>
                  </a:cubicBezTo>
                  <a:cubicBezTo>
                    <a:pt x="361" y="66"/>
                    <a:pt x="361" y="0"/>
                    <a:pt x="434" y="0"/>
                  </a:cubicBezTo>
                  <a:cubicBezTo>
                    <a:pt x="507" y="0"/>
                    <a:pt x="507" y="66"/>
                    <a:pt x="580" y="66"/>
                  </a:cubicBezTo>
                  <a:cubicBezTo>
                    <a:pt x="653" y="66"/>
                    <a:pt x="653" y="0"/>
                    <a:pt x="726" y="0"/>
                  </a:cubicBezTo>
                  <a:cubicBezTo>
                    <a:pt x="799" y="0"/>
                    <a:pt x="799" y="66"/>
                    <a:pt x="872" y="66"/>
                  </a:cubicBezTo>
                  <a:cubicBezTo>
                    <a:pt x="945" y="66"/>
                    <a:pt x="945" y="0"/>
                    <a:pt x="1018" y="0"/>
                  </a:cubicBezTo>
                  <a:cubicBezTo>
                    <a:pt x="1091" y="0"/>
                    <a:pt x="1091" y="66"/>
                    <a:pt x="1164" y="66"/>
                  </a:cubicBezTo>
                  <a:cubicBezTo>
                    <a:pt x="1237" y="66"/>
                    <a:pt x="1237" y="0"/>
                    <a:pt x="1310" y="0"/>
                  </a:cubicBezTo>
                  <a:cubicBezTo>
                    <a:pt x="1343" y="0"/>
                    <a:pt x="1361" y="13"/>
                    <a:pt x="1377" y="27"/>
                  </a:cubicBezTo>
                  <a:close/>
                </a:path>
              </a:pathLst>
            </a:custGeom>
            <a:solidFill>
              <a:srgbClr val="5FA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56" name="Freeform 277">
              <a:extLst>
                <a:ext uri="{FF2B5EF4-FFF2-40B4-BE49-F238E27FC236}">
                  <a16:creationId xmlns:a16="http://schemas.microsoft.com/office/drawing/2014/main" id="{F0895D5A-4976-40B3-B666-2A7AB8D73DBC}"/>
                </a:ext>
              </a:extLst>
            </p:cNvPr>
            <p:cNvSpPr>
              <a:spLocks/>
            </p:cNvSpPr>
            <p:nvPr/>
          </p:nvSpPr>
          <p:spPr bwMode="auto">
            <a:xfrm>
              <a:off x="2840038" y="2505075"/>
              <a:ext cx="757238" cy="201613"/>
            </a:xfrm>
            <a:custGeom>
              <a:avLst/>
              <a:gdLst>
                <a:gd name="T0" fmla="*/ 1224 w 1224"/>
                <a:gd name="T1" fmla="*/ 1 h 328"/>
                <a:gd name="T2" fmla="*/ 959 w 1224"/>
                <a:gd name="T3" fmla="*/ 239 h 328"/>
                <a:gd name="T4" fmla="*/ 603 w 1224"/>
                <a:gd name="T5" fmla="*/ 328 h 328"/>
                <a:gd name="T6" fmla="*/ 248 w 1224"/>
                <a:gd name="T7" fmla="*/ 239 h 328"/>
                <a:gd name="T8" fmla="*/ 0 w 1224"/>
                <a:gd name="T9" fmla="*/ 26 h 328"/>
                <a:gd name="T10" fmla="*/ 65 w 1224"/>
                <a:gd name="T11" fmla="*/ 0 h 328"/>
                <a:gd name="T12" fmla="*/ 211 w 1224"/>
                <a:gd name="T13" fmla="*/ 67 h 328"/>
                <a:gd name="T14" fmla="*/ 357 w 1224"/>
                <a:gd name="T15" fmla="*/ 0 h 328"/>
                <a:gd name="T16" fmla="*/ 503 w 1224"/>
                <a:gd name="T17" fmla="*/ 67 h 328"/>
                <a:gd name="T18" fmla="*/ 649 w 1224"/>
                <a:gd name="T19" fmla="*/ 0 h 328"/>
                <a:gd name="T20" fmla="*/ 795 w 1224"/>
                <a:gd name="T21" fmla="*/ 67 h 328"/>
                <a:gd name="T22" fmla="*/ 941 w 1224"/>
                <a:gd name="T23" fmla="*/ 0 h 328"/>
                <a:gd name="T24" fmla="*/ 1087 w 1224"/>
                <a:gd name="T25" fmla="*/ 67 h 328"/>
                <a:gd name="T26" fmla="*/ 1224 w 1224"/>
                <a:gd name="T27" fmla="*/ 1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24" h="328">
                  <a:moveTo>
                    <a:pt x="1224" y="1"/>
                  </a:moveTo>
                  <a:cubicBezTo>
                    <a:pt x="1156" y="100"/>
                    <a:pt x="1065" y="182"/>
                    <a:pt x="959" y="239"/>
                  </a:cubicBezTo>
                  <a:cubicBezTo>
                    <a:pt x="853" y="296"/>
                    <a:pt x="732" y="328"/>
                    <a:pt x="603" y="328"/>
                  </a:cubicBezTo>
                  <a:cubicBezTo>
                    <a:pt x="474" y="328"/>
                    <a:pt x="354" y="296"/>
                    <a:pt x="248" y="239"/>
                  </a:cubicBezTo>
                  <a:cubicBezTo>
                    <a:pt x="150" y="187"/>
                    <a:pt x="66" y="114"/>
                    <a:pt x="0" y="26"/>
                  </a:cubicBezTo>
                  <a:cubicBezTo>
                    <a:pt x="16" y="13"/>
                    <a:pt x="34" y="0"/>
                    <a:pt x="65" y="0"/>
                  </a:cubicBezTo>
                  <a:cubicBezTo>
                    <a:pt x="138" y="0"/>
                    <a:pt x="138" y="67"/>
                    <a:pt x="211" y="67"/>
                  </a:cubicBezTo>
                  <a:cubicBezTo>
                    <a:pt x="284" y="67"/>
                    <a:pt x="284" y="0"/>
                    <a:pt x="357" y="0"/>
                  </a:cubicBezTo>
                  <a:cubicBezTo>
                    <a:pt x="430" y="0"/>
                    <a:pt x="430" y="67"/>
                    <a:pt x="503" y="67"/>
                  </a:cubicBezTo>
                  <a:cubicBezTo>
                    <a:pt x="576" y="67"/>
                    <a:pt x="576" y="0"/>
                    <a:pt x="649" y="0"/>
                  </a:cubicBezTo>
                  <a:cubicBezTo>
                    <a:pt x="722" y="0"/>
                    <a:pt x="722" y="67"/>
                    <a:pt x="795" y="67"/>
                  </a:cubicBezTo>
                  <a:cubicBezTo>
                    <a:pt x="868" y="67"/>
                    <a:pt x="868" y="0"/>
                    <a:pt x="941" y="0"/>
                  </a:cubicBezTo>
                  <a:cubicBezTo>
                    <a:pt x="1014" y="0"/>
                    <a:pt x="1014" y="67"/>
                    <a:pt x="1087" y="67"/>
                  </a:cubicBezTo>
                  <a:cubicBezTo>
                    <a:pt x="1157" y="67"/>
                    <a:pt x="1160" y="6"/>
                    <a:pt x="1224" y="1"/>
                  </a:cubicBezTo>
                  <a:close/>
                </a:path>
              </a:pathLst>
            </a:custGeom>
            <a:solidFill>
              <a:srgbClr val="5FA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57" name="Freeform 278">
              <a:extLst>
                <a:ext uri="{FF2B5EF4-FFF2-40B4-BE49-F238E27FC236}">
                  <a16:creationId xmlns:a16="http://schemas.microsoft.com/office/drawing/2014/main" id="{50AE9BCC-3F5D-4C46-96E9-0BD2BC720E26}"/>
                </a:ext>
              </a:extLst>
            </p:cNvPr>
            <p:cNvSpPr>
              <a:spLocks/>
            </p:cNvSpPr>
            <p:nvPr/>
          </p:nvSpPr>
          <p:spPr bwMode="auto">
            <a:xfrm>
              <a:off x="3132138" y="1857375"/>
              <a:ext cx="179388" cy="387350"/>
            </a:xfrm>
            <a:custGeom>
              <a:avLst/>
              <a:gdLst>
                <a:gd name="T0" fmla="*/ 266 w 291"/>
                <a:gd name="T1" fmla="*/ 332 h 629"/>
                <a:gd name="T2" fmla="*/ 100 w 291"/>
                <a:gd name="T3" fmla="*/ 629 h 629"/>
                <a:gd name="T4" fmla="*/ 26 w 291"/>
                <a:gd name="T5" fmla="*/ 297 h 629"/>
                <a:gd name="T6" fmla="*/ 191 w 291"/>
                <a:gd name="T7" fmla="*/ 0 h 629"/>
                <a:gd name="T8" fmla="*/ 266 w 291"/>
                <a:gd name="T9" fmla="*/ 332 h 629"/>
              </a:gdLst>
              <a:ahLst/>
              <a:cxnLst>
                <a:cxn ang="0">
                  <a:pos x="T0" y="T1"/>
                </a:cxn>
                <a:cxn ang="0">
                  <a:pos x="T2" y="T3"/>
                </a:cxn>
                <a:cxn ang="0">
                  <a:pos x="T4" y="T5"/>
                </a:cxn>
                <a:cxn ang="0">
                  <a:pos x="T6" y="T7"/>
                </a:cxn>
                <a:cxn ang="0">
                  <a:pos x="T8" y="T9"/>
                </a:cxn>
              </a:cxnLst>
              <a:rect l="0" t="0" r="r" b="b"/>
              <a:pathLst>
                <a:path w="291" h="629">
                  <a:moveTo>
                    <a:pt x="266" y="332"/>
                  </a:moveTo>
                  <a:cubicBezTo>
                    <a:pt x="241" y="505"/>
                    <a:pt x="100" y="629"/>
                    <a:pt x="100" y="629"/>
                  </a:cubicBezTo>
                  <a:cubicBezTo>
                    <a:pt x="100" y="629"/>
                    <a:pt x="0" y="471"/>
                    <a:pt x="26" y="297"/>
                  </a:cubicBezTo>
                  <a:cubicBezTo>
                    <a:pt x="51" y="123"/>
                    <a:pt x="191" y="0"/>
                    <a:pt x="191" y="0"/>
                  </a:cubicBezTo>
                  <a:cubicBezTo>
                    <a:pt x="191" y="0"/>
                    <a:pt x="291" y="158"/>
                    <a:pt x="266" y="332"/>
                  </a:cubicBezTo>
                  <a:close/>
                </a:path>
              </a:pathLst>
            </a:custGeom>
            <a:solidFill>
              <a:srgbClr val="497B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58" name="Freeform 279">
              <a:extLst>
                <a:ext uri="{FF2B5EF4-FFF2-40B4-BE49-F238E27FC236}">
                  <a16:creationId xmlns:a16="http://schemas.microsoft.com/office/drawing/2014/main" id="{45D7D2A9-5618-4762-86D8-F7905D8BC6CF}"/>
                </a:ext>
              </a:extLst>
            </p:cNvPr>
            <p:cNvSpPr>
              <a:spLocks/>
            </p:cNvSpPr>
            <p:nvPr/>
          </p:nvSpPr>
          <p:spPr bwMode="auto">
            <a:xfrm>
              <a:off x="3162300" y="2182813"/>
              <a:ext cx="44450" cy="398463"/>
            </a:xfrm>
            <a:custGeom>
              <a:avLst/>
              <a:gdLst>
                <a:gd name="T0" fmla="*/ 52 w 73"/>
                <a:gd name="T1" fmla="*/ 647 h 647"/>
                <a:gd name="T2" fmla="*/ 44 w 73"/>
                <a:gd name="T3" fmla="*/ 99 h 647"/>
                <a:gd name="T4" fmla="*/ 58 w 73"/>
                <a:gd name="T5" fmla="*/ 0 h 647"/>
                <a:gd name="T6" fmla="*/ 73 w 73"/>
                <a:gd name="T7" fmla="*/ 2 h 647"/>
                <a:gd name="T8" fmla="*/ 59 w 73"/>
                <a:gd name="T9" fmla="*/ 101 h 647"/>
                <a:gd name="T10" fmla="*/ 67 w 73"/>
                <a:gd name="T11" fmla="*/ 643 h 647"/>
                <a:gd name="T12" fmla="*/ 52 w 73"/>
                <a:gd name="T13" fmla="*/ 647 h 647"/>
              </a:gdLst>
              <a:ahLst/>
              <a:cxnLst>
                <a:cxn ang="0">
                  <a:pos x="T0" y="T1"/>
                </a:cxn>
                <a:cxn ang="0">
                  <a:pos x="T2" y="T3"/>
                </a:cxn>
                <a:cxn ang="0">
                  <a:pos x="T4" y="T5"/>
                </a:cxn>
                <a:cxn ang="0">
                  <a:pos x="T6" y="T7"/>
                </a:cxn>
                <a:cxn ang="0">
                  <a:pos x="T8" y="T9"/>
                </a:cxn>
                <a:cxn ang="0">
                  <a:pos x="T10" y="T11"/>
                </a:cxn>
                <a:cxn ang="0">
                  <a:pos x="T12" y="T13"/>
                </a:cxn>
              </a:cxnLst>
              <a:rect l="0" t="0" r="r" b="b"/>
              <a:pathLst>
                <a:path w="73" h="647">
                  <a:moveTo>
                    <a:pt x="52" y="647"/>
                  </a:moveTo>
                  <a:cubicBezTo>
                    <a:pt x="0" y="451"/>
                    <a:pt x="43" y="102"/>
                    <a:pt x="44" y="99"/>
                  </a:cubicBezTo>
                  <a:lnTo>
                    <a:pt x="58" y="0"/>
                  </a:lnTo>
                  <a:lnTo>
                    <a:pt x="73" y="2"/>
                  </a:lnTo>
                  <a:lnTo>
                    <a:pt x="59" y="101"/>
                  </a:lnTo>
                  <a:cubicBezTo>
                    <a:pt x="58" y="104"/>
                    <a:pt x="16" y="450"/>
                    <a:pt x="67" y="643"/>
                  </a:cubicBezTo>
                  <a:lnTo>
                    <a:pt x="52" y="647"/>
                  </a:lnTo>
                  <a:close/>
                </a:path>
              </a:pathLst>
            </a:custGeom>
            <a:solidFill>
              <a:srgbClr val="497B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59" name="Freeform 280">
              <a:extLst>
                <a:ext uri="{FF2B5EF4-FFF2-40B4-BE49-F238E27FC236}">
                  <a16:creationId xmlns:a16="http://schemas.microsoft.com/office/drawing/2014/main" id="{93D8A8BA-0CBF-49F5-A3CB-A92291E878A1}"/>
                </a:ext>
              </a:extLst>
            </p:cNvPr>
            <p:cNvSpPr>
              <a:spLocks/>
            </p:cNvSpPr>
            <p:nvPr/>
          </p:nvSpPr>
          <p:spPr bwMode="auto">
            <a:xfrm>
              <a:off x="2957513" y="1941513"/>
              <a:ext cx="180975" cy="279400"/>
            </a:xfrm>
            <a:custGeom>
              <a:avLst/>
              <a:gdLst>
                <a:gd name="T0" fmla="*/ 233 w 291"/>
                <a:gd name="T1" fmla="*/ 188 h 456"/>
                <a:gd name="T2" fmla="*/ 251 w 291"/>
                <a:gd name="T3" fmla="*/ 456 h 456"/>
                <a:gd name="T4" fmla="*/ 59 w 291"/>
                <a:gd name="T5" fmla="*/ 268 h 456"/>
                <a:gd name="T6" fmla="*/ 40 w 291"/>
                <a:gd name="T7" fmla="*/ 0 h 456"/>
                <a:gd name="T8" fmla="*/ 233 w 291"/>
                <a:gd name="T9" fmla="*/ 188 h 456"/>
              </a:gdLst>
              <a:ahLst/>
              <a:cxnLst>
                <a:cxn ang="0">
                  <a:pos x="T0" y="T1"/>
                </a:cxn>
                <a:cxn ang="0">
                  <a:pos x="T2" y="T3"/>
                </a:cxn>
                <a:cxn ang="0">
                  <a:pos x="T4" y="T5"/>
                </a:cxn>
                <a:cxn ang="0">
                  <a:pos x="T6" y="T7"/>
                </a:cxn>
                <a:cxn ang="0">
                  <a:pos x="T8" y="T9"/>
                </a:cxn>
              </a:cxnLst>
              <a:rect l="0" t="0" r="r" b="b"/>
              <a:pathLst>
                <a:path w="291" h="456">
                  <a:moveTo>
                    <a:pt x="233" y="188"/>
                  </a:moveTo>
                  <a:cubicBezTo>
                    <a:pt x="291" y="314"/>
                    <a:pt x="251" y="456"/>
                    <a:pt x="251" y="456"/>
                  </a:cubicBezTo>
                  <a:cubicBezTo>
                    <a:pt x="251" y="456"/>
                    <a:pt x="117" y="394"/>
                    <a:pt x="59" y="268"/>
                  </a:cubicBezTo>
                  <a:cubicBezTo>
                    <a:pt x="0" y="142"/>
                    <a:pt x="40" y="0"/>
                    <a:pt x="40" y="0"/>
                  </a:cubicBezTo>
                  <a:cubicBezTo>
                    <a:pt x="40" y="0"/>
                    <a:pt x="175" y="62"/>
                    <a:pt x="233" y="188"/>
                  </a:cubicBezTo>
                  <a:close/>
                </a:path>
              </a:pathLst>
            </a:custGeom>
            <a:solidFill>
              <a:srgbClr val="497B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60" name="Freeform 281">
              <a:extLst>
                <a:ext uri="{FF2B5EF4-FFF2-40B4-BE49-F238E27FC236}">
                  <a16:creationId xmlns:a16="http://schemas.microsoft.com/office/drawing/2014/main" id="{3268714B-CEB2-499A-84F7-DAA5591B8EE4}"/>
                </a:ext>
              </a:extLst>
            </p:cNvPr>
            <p:cNvSpPr>
              <a:spLocks/>
            </p:cNvSpPr>
            <p:nvPr/>
          </p:nvSpPr>
          <p:spPr bwMode="auto">
            <a:xfrm>
              <a:off x="3089275" y="2176463"/>
              <a:ext cx="174625" cy="266700"/>
            </a:xfrm>
            <a:custGeom>
              <a:avLst/>
              <a:gdLst>
                <a:gd name="T0" fmla="*/ 275 w 283"/>
                <a:gd name="T1" fmla="*/ 435 h 435"/>
                <a:gd name="T2" fmla="*/ 33 w 283"/>
                <a:gd name="T3" fmla="*/ 76 h 435"/>
                <a:gd name="T4" fmla="*/ 0 w 283"/>
                <a:gd name="T5" fmla="*/ 5 h 435"/>
                <a:gd name="T6" fmla="*/ 11 w 283"/>
                <a:gd name="T7" fmla="*/ 0 h 435"/>
                <a:gd name="T8" fmla="*/ 44 w 283"/>
                <a:gd name="T9" fmla="*/ 71 h 435"/>
                <a:gd name="T10" fmla="*/ 283 w 283"/>
                <a:gd name="T11" fmla="*/ 426 h 435"/>
                <a:gd name="T12" fmla="*/ 275 w 283"/>
                <a:gd name="T13" fmla="*/ 435 h 435"/>
              </a:gdLst>
              <a:ahLst/>
              <a:cxnLst>
                <a:cxn ang="0">
                  <a:pos x="T0" y="T1"/>
                </a:cxn>
                <a:cxn ang="0">
                  <a:pos x="T2" y="T3"/>
                </a:cxn>
                <a:cxn ang="0">
                  <a:pos x="T4" y="T5"/>
                </a:cxn>
                <a:cxn ang="0">
                  <a:pos x="T6" y="T7"/>
                </a:cxn>
                <a:cxn ang="0">
                  <a:pos x="T8" y="T9"/>
                </a:cxn>
                <a:cxn ang="0">
                  <a:pos x="T10" y="T11"/>
                </a:cxn>
                <a:cxn ang="0">
                  <a:pos x="T12" y="T13"/>
                </a:cxn>
              </a:cxnLst>
              <a:rect l="0" t="0" r="r" b="b"/>
              <a:pathLst>
                <a:path w="283" h="435">
                  <a:moveTo>
                    <a:pt x="275" y="435"/>
                  </a:moveTo>
                  <a:cubicBezTo>
                    <a:pt x="156" y="328"/>
                    <a:pt x="35" y="79"/>
                    <a:pt x="33" y="76"/>
                  </a:cubicBezTo>
                  <a:lnTo>
                    <a:pt x="0" y="5"/>
                  </a:lnTo>
                  <a:lnTo>
                    <a:pt x="11" y="0"/>
                  </a:lnTo>
                  <a:lnTo>
                    <a:pt x="44" y="71"/>
                  </a:lnTo>
                  <a:cubicBezTo>
                    <a:pt x="45" y="74"/>
                    <a:pt x="166" y="321"/>
                    <a:pt x="283" y="426"/>
                  </a:cubicBezTo>
                  <a:lnTo>
                    <a:pt x="275" y="435"/>
                  </a:lnTo>
                  <a:close/>
                </a:path>
              </a:pathLst>
            </a:custGeom>
            <a:solidFill>
              <a:srgbClr val="497B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61" name="Freeform 282">
              <a:extLst>
                <a:ext uri="{FF2B5EF4-FFF2-40B4-BE49-F238E27FC236}">
                  <a16:creationId xmlns:a16="http://schemas.microsoft.com/office/drawing/2014/main" id="{611867A5-09C3-40DE-8227-055F5726ACE8}"/>
                </a:ext>
              </a:extLst>
            </p:cNvPr>
            <p:cNvSpPr>
              <a:spLocks/>
            </p:cNvSpPr>
            <p:nvPr/>
          </p:nvSpPr>
          <p:spPr bwMode="auto">
            <a:xfrm>
              <a:off x="3271838" y="1981200"/>
              <a:ext cx="192088" cy="258763"/>
            </a:xfrm>
            <a:custGeom>
              <a:avLst/>
              <a:gdLst>
                <a:gd name="T0" fmla="*/ 236 w 312"/>
                <a:gd name="T1" fmla="*/ 263 h 420"/>
                <a:gd name="T2" fmla="*/ 19 w 312"/>
                <a:gd name="T3" fmla="*/ 420 h 420"/>
                <a:gd name="T4" fmla="*/ 76 w 312"/>
                <a:gd name="T5" fmla="*/ 158 h 420"/>
                <a:gd name="T6" fmla="*/ 293 w 312"/>
                <a:gd name="T7" fmla="*/ 0 h 420"/>
                <a:gd name="T8" fmla="*/ 236 w 312"/>
                <a:gd name="T9" fmla="*/ 263 h 420"/>
              </a:gdLst>
              <a:ahLst/>
              <a:cxnLst>
                <a:cxn ang="0">
                  <a:pos x="T0" y="T1"/>
                </a:cxn>
                <a:cxn ang="0">
                  <a:pos x="T2" y="T3"/>
                </a:cxn>
                <a:cxn ang="0">
                  <a:pos x="T4" y="T5"/>
                </a:cxn>
                <a:cxn ang="0">
                  <a:pos x="T6" y="T7"/>
                </a:cxn>
                <a:cxn ang="0">
                  <a:pos x="T8" y="T9"/>
                </a:cxn>
              </a:cxnLst>
              <a:rect l="0" t="0" r="r" b="b"/>
              <a:pathLst>
                <a:path w="312" h="420">
                  <a:moveTo>
                    <a:pt x="236" y="263"/>
                  </a:moveTo>
                  <a:cubicBezTo>
                    <a:pt x="161" y="379"/>
                    <a:pt x="19" y="420"/>
                    <a:pt x="19" y="420"/>
                  </a:cubicBezTo>
                  <a:cubicBezTo>
                    <a:pt x="19" y="420"/>
                    <a:pt x="0" y="274"/>
                    <a:pt x="76" y="158"/>
                  </a:cubicBezTo>
                  <a:cubicBezTo>
                    <a:pt x="151" y="42"/>
                    <a:pt x="293" y="0"/>
                    <a:pt x="293" y="0"/>
                  </a:cubicBezTo>
                  <a:cubicBezTo>
                    <a:pt x="293" y="0"/>
                    <a:pt x="312" y="147"/>
                    <a:pt x="236" y="263"/>
                  </a:cubicBezTo>
                  <a:close/>
                </a:path>
              </a:pathLst>
            </a:custGeom>
            <a:solidFill>
              <a:srgbClr val="497B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62" name="Freeform 283">
              <a:extLst>
                <a:ext uri="{FF2B5EF4-FFF2-40B4-BE49-F238E27FC236}">
                  <a16:creationId xmlns:a16="http://schemas.microsoft.com/office/drawing/2014/main" id="{52361CE8-BCA7-4EB5-AD55-84F825FF240D}"/>
                </a:ext>
              </a:extLst>
            </p:cNvPr>
            <p:cNvSpPr>
              <a:spLocks/>
            </p:cNvSpPr>
            <p:nvPr/>
          </p:nvSpPr>
          <p:spPr bwMode="auto">
            <a:xfrm>
              <a:off x="3171825" y="2197100"/>
              <a:ext cx="141288" cy="285750"/>
            </a:xfrm>
            <a:custGeom>
              <a:avLst/>
              <a:gdLst>
                <a:gd name="T0" fmla="*/ 0 w 228"/>
                <a:gd name="T1" fmla="*/ 462 h 464"/>
                <a:gd name="T2" fmla="*/ 175 w 228"/>
                <a:gd name="T3" fmla="*/ 66 h 464"/>
                <a:gd name="T4" fmla="*/ 218 w 228"/>
                <a:gd name="T5" fmla="*/ 0 h 464"/>
                <a:gd name="T6" fmla="*/ 228 w 228"/>
                <a:gd name="T7" fmla="*/ 7 h 464"/>
                <a:gd name="T8" fmla="*/ 185 w 228"/>
                <a:gd name="T9" fmla="*/ 73 h 464"/>
                <a:gd name="T10" fmla="*/ 11 w 228"/>
                <a:gd name="T11" fmla="*/ 464 h 464"/>
                <a:gd name="T12" fmla="*/ 0 w 228"/>
                <a:gd name="T13" fmla="*/ 462 h 464"/>
              </a:gdLst>
              <a:ahLst/>
              <a:cxnLst>
                <a:cxn ang="0">
                  <a:pos x="T0" y="T1"/>
                </a:cxn>
                <a:cxn ang="0">
                  <a:pos x="T2" y="T3"/>
                </a:cxn>
                <a:cxn ang="0">
                  <a:pos x="T4" y="T5"/>
                </a:cxn>
                <a:cxn ang="0">
                  <a:pos x="T6" y="T7"/>
                </a:cxn>
                <a:cxn ang="0">
                  <a:pos x="T8" y="T9"/>
                </a:cxn>
                <a:cxn ang="0">
                  <a:pos x="T10" y="T11"/>
                </a:cxn>
                <a:cxn ang="0">
                  <a:pos x="T12" y="T13"/>
                </a:cxn>
              </a:cxnLst>
              <a:rect l="0" t="0" r="r" b="b"/>
              <a:pathLst>
                <a:path w="228" h="464">
                  <a:moveTo>
                    <a:pt x="0" y="462"/>
                  </a:moveTo>
                  <a:cubicBezTo>
                    <a:pt x="27" y="304"/>
                    <a:pt x="174" y="69"/>
                    <a:pt x="175" y="66"/>
                  </a:cubicBezTo>
                  <a:lnTo>
                    <a:pt x="218" y="0"/>
                  </a:lnTo>
                  <a:lnTo>
                    <a:pt x="228" y="7"/>
                  </a:lnTo>
                  <a:lnTo>
                    <a:pt x="185" y="73"/>
                  </a:lnTo>
                  <a:cubicBezTo>
                    <a:pt x="184" y="75"/>
                    <a:pt x="39" y="309"/>
                    <a:pt x="11" y="464"/>
                  </a:cubicBezTo>
                  <a:lnTo>
                    <a:pt x="0" y="462"/>
                  </a:lnTo>
                  <a:close/>
                </a:path>
              </a:pathLst>
            </a:custGeom>
            <a:solidFill>
              <a:srgbClr val="497B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63" name="Freeform 284">
              <a:extLst>
                <a:ext uri="{FF2B5EF4-FFF2-40B4-BE49-F238E27FC236}">
                  <a16:creationId xmlns:a16="http://schemas.microsoft.com/office/drawing/2014/main" id="{DFC47E5C-FC15-40FA-9A02-18393C9A1CBF}"/>
                </a:ext>
              </a:extLst>
            </p:cNvPr>
            <p:cNvSpPr>
              <a:spLocks/>
            </p:cNvSpPr>
            <p:nvPr/>
          </p:nvSpPr>
          <p:spPr bwMode="auto">
            <a:xfrm>
              <a:off x="2994025" y="2305050"/>
              <a:ext cx="439738" cy="401638"/>
            </a:xfrm>
            <a:custGeom>
              <a:avLst/>
              <a:gdLst>
                <a:gd name="T0" fmla="*/ 711 w 711"/>
                <a:gd name="T1" fmla="*/ 0 h 655"/>
                <a:gd name="T2" fmla="*/ 711 w 711"/>
                <a:gd name="T3" fmla="*/ 566 h 655"/>
                <a:gd name="T4" fmla="*/ 355 w 711"/>
                <a:gd name="T5" fmla="*/ 655 h 655"/>
                <a:gd name="T6" fmla="*/ 0 w 711"/>
                <a:gd name="T7" fmla="*/ 566 h 655"/>
                <a:gd name="T8" fmla="*/ 0 w 711"/>
                <a:gd name="T9" fmla="*/ 0 h 655"/>
                <a:gd name="T10" fmla="*/ 711 w 711"/>
                <a:gd name="T11" fmla="*/ 0 h 655"/>
              </a:gdLst>
              <a:ahLst/>
              <a:cxnLst>
                <a:cxn ang="0">
                  <a:pos x="T0" y="T1"/>
                </a:cxn>
                <a:cxn ang="0">
                  <a:pos x="T2" y="T3"/>
                </a:cxn>
                <a:cxn ang="0">
                  <a:pos x="T4" y="T5"/>
                </a:cxn>
                <a:cxn ang="0">
                  <a:pos x="T6" y="T7"/>
                </a:cxn>
                <a:cxn ang="0">
                  <a:pos x="T8" y="T9"/>
                </a:cxn>
                <a:cxn ang="0">
                  <a:pos x="T10" y="T11"/>
                </a:cxn>
              </a:cxnLst>
              <a:rect l="0" t="0" r="r" b="b"/>
              <a:pathLst>
                <a:path w="711" h="655">
                  <a:moveTo>
                    <a:pt x="711" y="0"/>
                  </a:moveTo>
                  <a:lnTo>
                    <a:pt x="711" y="566"/>
                  </a:lnTo>
                  <a:cubicBezTo>
                    <a:pt x="605" y="623"/>
                    <a:pt x="484" y="655"/>
                    <a:pt x="355" y="655"/>
                  </a:cubicBezTo>
                  <a:cubicBezTo>
                    <a:pt x="226" y="655"/>
                    <a:pt x="106" y="623"/>
                    <a:pt x="0" y="566"/>
                  </a:cubicBezTo>
                  <a:lnTo>
                    <a:pt x="0" y="0"/>
                  </a:lnTo>
                  <a:lnTo>
                    <a:pt x="711" y="0"/>
                  </a:lnTo>
                  <a:close/>
                </a:path>
              </a:pathLst>
            </a:custGeom>
            <a:solidFill>
              <a:srgbClr val="5FA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64" name="Freeform 285">
              <a:extLst>
                <a:ext uri="{FF2B5EF4-FFF2-40B4-BE49-F238E27FC236}">
                  <a16:creationId xmlns:a16="http://schemas.microsoft.com/office/drawing/2014/main" id="{87BE0F76-0BD0-4B71-B91A-162DF4C38B38}"/>
                </a:ext>
              </a:extLst>
            </p:cNvPr>
            <p:cNvSpPr>
              <a:spLocks/>
            </p:cNvSpPr>
            <p:nvPr/>
          </p:nvSpPr>
          <p:spPr bwMode="auto">
            <a:xfrm>
              <a:off x="2994025" y="2305050"/>
              <a:ext cx="439738" cy="401638"/>
            </a:xfrm>
            <a:custGeom>
              <a:avLst/>
              <a:gdLst>
                <a:gd name="T0" fmla="*/ 711 w 711"/>
                <a:gd name="T1" fmla="*/ 0 h 655"/>
                <a:gd name="T2" fmla="*/ 711 w 711"/>
                <a:gd name="T3" fmla="*/ 566 h 655"/>
                <a:gd name="T4" fmla="*/ 355 w 711"/>
                <a:gd name="T5" fmla="*/ 655 h 655"/>
                <a:gd name="T6" fmla="*/ 0 w 711"/>
                <a:gd name="T7" fmla="*/ 566 h 655"/>
                <a:gd name="T8" fmla="*/ 0 w 711"/>
                <a:gd name="T9" fmla="*/ 0 h 655"/>
                <a:gd name="T10" fmla="*/ 711 w 711"/>
                <a:gd name="T11" fmla="*/ 0 h 655"/>
              </a:gdLst>
              <a:ahLst/>
              <a:cxnLst>
                <a:cxn ang="0">
                  <a:pos x="T0" y="T1"/>
                </a:cxn>
                <a:cxn ang="0">
                  <a:pos x="T2" y="T3"/>
                </a:cxn>
                <a:cxn ang="0">
                  <a:pos x="T4" y="T5"/>
                </a:cxn>
                <a:cxn ang="0">
                  <a:pos x="T6" y="T7"/>
                </a:cxn>
                <a:cxn ang="0">
                  <a:pos x="T8" y="T9"/>
                </a:cxn>
                <a:cxn ang="0">
                  <a:pos x="T10" y="T11"/>
                </a:cxn>
              </a:cxnLst>
              <a:rect l="0" t="0" r="r" b="b"/>
              <a:pathLst>
                <a:path w="711" h="655">
                  <a:moveTo>
                    <a:pt x="711" y="0"/>
                  </a:moveTo>
                  <a:lnTo>
                    <a:pt x="711" y="566"/>
                  </a:lnTo>
                  <a:cubicBezTo>
                    <a:pt x="605" y="623"/>
                    <a:pt x="484" y="655"/>
                    <a:pt x="355" y="655"/>
                  </a:cubicBezTo>
                  <a:cubicBezTo>
                    <a:pt x="226" y="655"/>
                    <a:pt x="106" y="623"/>
                    <a:pt x="0" y="566"/>
                  </a:cubicBezTo>
                  <a:lnTo>
                    <a:pt x="0" y="0"/>
                  </a:lnTo>
                  <a:lnTo>
                    <a:pt x="711" y="0"/>
                  </a:lnTo>
                  <a:close/>
                </a:path>
              </a:pathLst>
            </a:custGeom>
            <a:solidFill>
              <a:srgbClr val="5FA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65" name="Rectangle 286">
              <a:extLst>
                <a:ext uri="{FF2B5EF4-FFF2-40B4-BE49-F238E27FC236}">
                  <a16:creationId xmlns:a16="http://schemas.microsoft.com/office/drawing/2014/main" id="{2558910E-A281-4D31-A4F6-F464238DA499}"/>
                </a:ext>
              </a:extLst>
            </p:cNvPr>
            <p:cNvSpPr>
              <a:spLocks noChangeArrowheads="1"/>
            </p:cNvSpPr>
            <p:nvPr/>
          </p:nvSpPr>
          <p:spPr bwMode="auto">
            <a:xfrm>
              <a:off x="2970213" y="2284413"/>
              <a:ext cx="485775" cy="103188"/>
            </a:xfrm>
            <a:prstGeom prst="rect">
              <a:avLst/>
            </a:prstGeom>
            <a:solidFill>
              <a:srgbClr val="5FA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grpSp>
      <p:sp>
        <p:nvSpPr>
          <p:cNvPr id="66" name="CuadroTexto 65">
            <a:extLst>
              <a:ext uri="{FF2B5EF4-FFF2-40B4-BE49-F238E27FC236}">
                <a16:creationId xmlns:a16="http://schemas.microsoft.com/office/drawing/2014/main" id="{F1C96B50-A11F-4DF4-A8A9-028AAB8CA6AB}"/>
              </a:ext>
            </a:extLst>
          </p:cNvPr>
          <p:cNvSpPr txBox="1"/>
          <p:nvPr/>
        </p:nvSpPr>
        <p:spPr>
          <a:xfrm>
            <a:off x="2333743" y="3266885"/>
            <a:ext cx="6135791" cy="1130438"/>
          </a:xfrm>
          <a:prstGeom prst="rect">
            <a:avLst/>
          </a:prstGeom>
          <a:noFill/>
        </p:spPr>
        <p:txBody>
          <a:bodyPr wrap="square" rtlCol="0">
            <a:spAutoFit/>
          </a:bodyPr>
          <a:lstStyle/>
          <a:p>
            <a:pPr marL="171339" indent="-171339" algn="just" defTabSz="913806">
              <a:buFont typeface="Arial" panose="020B0604020202020204" pitchFamily="34" charset="0"/>
              <a:buChar char="•"/>
            </a:pPr>
            <a:r>
              <a:rPr lang="es-CO" sz="1349" b="0" dirty="0">
                <a:solidFill>
                  <a:srgbClr val="002060"/>
                </a:solidFill>
              </a:rPr>
              <a:t>Para la población que ha participado en alguna veeduría ciudadana y/o comité de desarrollo y control, la EAAB-ESP debe de estructurar mejor el </a:t>
            </a:r>
            <a:r>
              <a:rPr lang="es-CO" sz="1349" dirty="0">
                <a:solidFill>
                  <a:srgbClr val="002060"/>
                </a:solidFill>
              </a:rPr>
              <a:t>contenido de la información</a:t>
            </a:r>
            <a:r>
              <a:rPr lang="es-CO" sz="1349" b="0" dirty="0">
                <a:solidFill>
                  <a:srgbClr val="002060"/>
                </a:solidFill>
              </a:rPr>
              <a:t> que presenta durante los eventos de diálogo con la comunidad, principalmente en el tema de la </a:t>
            </a:r>
            <a:r>
              <a:rPr lang="es-CO" sz="1349" dirty="0">
                <a:solidFill>
                  <a:srgbClr val="002060"/>
                </a:solidFill>
              </a:rPr>
              <a:t>claridad</a:t>
            </a:r>
            <a:r>
              <a:rPr lang="es-CO" sz="1349" b="0" dirty="0">
                <a:solidFill>
                  <a:srgbClr val="002060"/>
                </a:solidFill>
              </a:rPr>
              <a:t> como es el caso de la realización de alguna obra pública en el territorio</a:t>
            </a:r>
          </a:p>
        </p:txBody>
      </p:sp>
    </p:spTree>
    <p:extLst>
      <p:ext uri="{BB962C8B-B14F-4D97-AF65-F5344CB8AC3E}">
        <p14:creationId xmlns:p14="http://schemas.microsoft.com/office/powerpoint/2010/main" val="377431874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7" name="Rectángulo redondeado 1136"/>
          <p:cNvSpPr/>
          <p:nvPr/>
        </p:nvSpPr>
        <p:spPr bwMode="auto">
          <a:xfrm>
            <a:off x="2265866" y="1328102"/>
            <a:ext cx="6503403" cy="1366161"/>
          </a:xfrm>
          <a:prstGeom prst="roundRect">
            <a:avLst/>
          </a:prstGeom>
          <a:solidFill>
            <a:srgbClr val="5FA2F2">
              <a:alpha val="44000"/>
            </a:srgbClr>
          </a:solidFill>
          <a:ln w="9525" cap="flat" cmpd="sng" algn="ctr">
            <a:noFill/>
            <a:prstDash val="solid"/>
            <a:round/>
            <a:headEnd type="none" w="med" len="med"/>
            <a:tailEnd type="none" w="med" len="med"/>
          </a:ln>
          <a:effectLst/>
        </p:spPr>
        <p:txBody>
          <a:bodyPr vert="horz" wrap="square" lIns="91384" tIns="45692" rIns="91384" bIns="45692" numCol="1" rtlCol="0" anchor="t" anchorCtr="0" compatLnSpc="1">
            <a:prstTxWarp prst="textNoShape">
              <a:avLst/>
            </a:prstTxWarp>
          </a:bodyPr>
          <a:lstStyle/>
          <a:p>
            <a:pPr defTabSz="913806"/>
            <a:endParaRPr lang="es-CO">
              <a:solidFill>
                <a:prstClr val="black"/>
              </a:solidFill>
            </a:endParaRPr>
          </a:p>
        </p:txBody>
      </p:sp>
      <p:sp>
        <p:nvSpPr>
          <p:cNvPr id="2" name="Marcador de número de diapositiva 1"/>
          <p:cNvSpPr>
            <a:spLocks noGrp="1"/>
          </p:cNvSpPr>
          <p:nvPr>
            <p:ph type="sldNum" sz="quarter" idx="4294967295"/>
          </p:nvPr>
        </p:nvSpPr>
        <p:spPr>
          <a:xfrm>
            <a:off x="8646185" y="4949945"/>
            <a:ext cx="494994" cy="187211"/>
          </a:xfrm>
        </p:spPr>
        <p:txBody>
          <a:bodyPr/>
          <a:lstStyle/>
          <a:p>
            <a:pPr defTabSz="913806">
              <a:defRPr/>
            </a:pPr>
            <a:fld id="{D0AE95A2-70B1-4974-8E50-975CA7202948}" type="slidenum">
              <a:rPr lang="es-CO" altLang="es-CO">
                <a:solidFill>
                  <a:srgbClr val="AA3E2A">
                    <a:lumMod val="50000"/>
                  </a:srgbClr>
                </a:solidFill>
                <a:latin typeface="Century Gothic"/>
              </a:rPr>
              <a:pPr defTabSz="913806">
                <a:defRPr/>
              </a:pPr>
              <a:t>104</a:t>
            </a:fld>
            <a:endParaRPr lang="es-CO" altLang="es-CO" dirty="0">
              <a:solidFill>
                <a:srgbClr val="AA3E2A">
                  <a:lumMod val="50000"/>
                </a:srgbClr>
              </a:solidFill>
              <a:latin typeface="Century Gothic"/>
            </a:endParaRPr>
          </a:p>
        </p:txBody>
      </p:sp>
      <p:sp>
        <p:nvSpPr>
          <p:cNvPr id="1136" name="CuadroTexto 1135"/>
          <p:cNvSpPr txBox="1"/>
          <p:nvPr/>
        </p:nvSpPr>
        <p:spPr>
          <a:xfrm>
            <a:off x="1313767" y="163654"/>
            <a:ext cx="6386855" cy="584455"/>
          </a:xfrm>
          <a:prstGeom prst="rect">
            <a:avLst/>
          </a:prstGeom>
          <a:noFill/>
        </p:spPr>
        <p:txBody>
          <a:bodyPr wrap="square" rtlCol="0">
            <a:spAutoFit/>
          </a:bodyPr>
          <a:lstStyle/>
          <a:p>
            <a:pPr defTabSz="913806">
              <a:defRPr/>
            </a:pPr>
            <a:r>
              <a:rPr lang="es-CO" sz="3198" dirty="0">
                <a:solidFill>
                  <a:prstClr val="white"/>
                </a:solidFill>
              </a:rPr>
              <a:t>Propuesta de Plan de mejoramiento</a:t>
            </a:r>
          </a:p>
        </p:txBody>
      </p:sp>
      <p:sp>
        <p:nvSpPr>
          <p:cNvPr id="1143" name="CuadroTexto 1142"/>
          <p:cNvSpPr txBox="1"/>
          <p:nvPr/>
        </p:nvSpPr>
        <p:spPr>
          <a:xfrm>
            <a:off x="2378455" y="1552913"/>
            <a:ext cx="6135791" cy="922817"/>
          </a:xfrm>
          <a:prstGeom prst="rect">
            <a:avLst/>
          </a:prstGeom>
          <a:noFill/>
        </p:spPr>
        <p:txBody>
          <a:bodyPr wrap="square" rtlCol="0">
            <a:spAutoFit/>
          </a:bodyPr>
          <a:lstStyle/>
          <a:p>
            <a:pPr marL="171339" indent="-171339" algn="just" defTabSz="913806">
              <a:buFont typeface="Arial" panose="020B0604020202020204" pitchFamily="34" charset="0"/>
              <a:buChar char="•"/>
            </a:pPr>
            <a:r>
              <a:rPr lang="es-MX" sz="1349" b="0" dirty="0">
                <a:solidFill>
                  <a:srgbClr val="002060"/>
                </a:solidFill>
              </a:rPr>
              <a:t>Se debe </a:t>
            </a:r>
            <a:r>
              <a:rPr lang="es-MX" sz="1349" dirty="0">
                <a:solidFill>
                  <a:srgbClr val="002060"/>
                </a:solidFill>
              </a:rPr>
              <a:t>dar una solución </a:t>
            </a:r>
            <a:r>
              <a:rPr lang="es-MX" sz="1349" b="0" dirty="0">
                <a:solidFill>
                  <a:srgbClr val="002060"/>
                </a:solidFill>
              </a:rPr>
              <a:t>que cumplan tanto con las expectativas de respuesta y tiempo a quienes interpongan una PQRS en la EAAB-ESP. Una forma de lograr esto, es dando un seguimiento a estos requerimientos, donde el usuario sienta que hay un </a:t>
            </a:r>
            <a:r>
              <a:rPr lang="es-MX" sz="1349" dirty="0">
                <a:solidFill>
                  <a:srgbClr val="002060"/>
                </a:solidFill>
              </a:rPr>
              <a:t>acompañamiento durante y después de este proceso.</a:t>
            </a:r>
          </a:p>
        </p:txBody>
      </p:sp>
      <p:sp>
        <p:nvSpPr>
          <p:cNvPr id="3" name="Rectángulo 2">
            <a:extLst>
              <a:ext uri="{FF2B5EF4-FFF2-40B4-BE49-F238E27FC236}">
                <a16:creationId xmlns:a16="http://schemas.microsoft.com/office/drawing/2014/main" id="{868DB44C-2096-4B53-988E-AFE20DEF5994}"/>
              </a:ext>
            </a:extLst>
          </p:cNvPr>
          <p:cNvSpPr/>
          <p:nvPr/>
        </p:nvSpPr>
        <p:spPr>
          <a:xfrm>
            <a:off x="777835" y="1192778"/>
            <a:ext cx="588494" cy="307777"/>
          </a:xfrm>
          <a:prstGeom prst="rect">
            <a:avLst/>
          </a:prstGeom>
        </p:spPr>
        <p:txBody>
          <a:bodyPr wrap="none">
            <a:spAutoFit/>
          </a:bodyPr>
          <a:lstStyle/>
          <a:p>
            <a:pPr defTabSz="913806"/>
            <a:r>
              <a:rPr lang="es-CO" sz="1400" dirty="0">
                <a:solidFill>
                  <a:srgbClr val="002060"/>
                </a:solidFill>
              </a:rPr>
              <a:t>PQRS</a:t>
            </a:r>
            <a:endParaRPr lang="es-CO" sz="1400" dirty="0">
              <a:solidFill>
                <a:prstClr val="black"/>
              </a:solidFill>
            </a:endParaRPr>
          </a:p>
        </p:txBody>
      </p:sp>
      <p:sp>
        <p:nvSpPr>
          <p:cNvPr id="26" name="Rectángulo redondeado 1136">
            <a:extLst>
              <a:ext uri="{FF2B5EF4-FFF2-40B4-BE49-F238E27FC236}">
                <a16:creationId xmlns:a16="http://schemas.microsoft.com/office/drawing/2014/main" id="{DD424386-FB37-4288-949A-248ECF1A88B3}"/>
              </a:ext>
            </a:extLst>
          </p:cNvPr>
          <p:cNvSpPr/>
          <p:nvPr/>
        </p:nvSpPr>
        <p:spPr bwMode="auto">
          <a:xfrm>
            <a:off x="2264455" y="3141434"/>
            <a:ext cx="6503403" cy="1366161"/>
          </a:xfrm>
          <a:prstGeom prst="roundRect">
            <a:avLst/>
          </a:prstGeom>
          <a:solidFill>
            <a:srgbClr val="5FA2F2">
              <a:alpha val="44000"/>
            </a:srgbClr>
          </a:solidFill>
          <a:ln w="9525" cap="flat" cmpd="sng" algn="ctr">
            <a:noFill/>
            <a:prstDash val="solid"/>
            <a:round/>
            <a:headEnd type="none" w="med" len="med"/>
            <a:tailEnd type="none" w="med" len="med"/>
          </a:ln>
          <a:effectLst/>
        </p:spPr>
        <p:txBody>
          <a:bodyPr vert="horz" wrap="square" lIns="91384" tIns="45692" rIns="91384" bIns="45692" numCol="1" rtlCol="0" anchor="t" anchorCtr="0" compatLnSpc="1">
            <a:prstTxWarp prst="textNoShape">
              <a:avLst/>
            </a:prstTxWarp>
          </a:bodyPr>
          <a:lstStyle/>
          <a:p>
            <a:pPr defTabSz="913806"/>
            <a:endParaRPr lang="es-CO" dirty="0">
              <a:solidFill>
                <a:prstClr val="black"/>
              </a:solidFill>
            </a:endParaRPr>
          </a:p>
        </p:txBody>
      </p:sp>
      <p:sp>
        <p:nvSpPr>
          <p:cNvPr id="46" name="Rectángulo 45">
            <a:extLst>
              <a:ext uri="{FF2B5EF4-FFF2-40B4-BE49-F238E27FC236}">
                <a16:creationId xmlns:a16="http://schemas.microsoft.com/office/drawing/2014/main" id="{5A2662FB-2E41-46D3-865F-C5960A511160}"/>
              </a:ext>
            </a:extLst>
          </p:cNvPr>
          <p:cNvSpPr/>
          <p:nvPr/>
        </p:nvSpPr>
        <p:spPr>
          <a:xfrm>
            <a:off x="1413" y="3006109"/>
            <a:ext cx="2225678" cy="307777"/>
          </a:xfrm>
          <a:prstGeom prst="rect">
            <a:avLst/>
          </a:prstGeom>
        </p:spPr>
        <p:txBody>
          <a:bodyPr wrap="square">
            <a:spAutoFit/>
          </a:bodyPr>
          <a:lstStyle/>
          <a:p>
            <a:pPr algn="ctr" defTabSz="913806"/>
            <a:r>
              <a:rPr lang="es-CO" sz="1400" dirty="0">
                <a:solidFill>
                  <a:srgbClr val="002060"/>
                </a:solidFill>
              </a:rPr>
              <a:t>Canales de información</a:t>
            </a:r>
            <a:endParaRPr lang="es-CO" sz="1400" dirty="0">
              <a:solidFill>
                <a:prstClr val="black"/>
              </a:solidFill>
            </a:endParaRPr>
          </a:p>
        </p:txBody>
      </p:sp>
      <p:sp>
        <p:nvSpPr>
          <p:cNvPr id="66" name="CuadroTexto 65">
            <a:extLst>
              <a:ext uri="{FF2B5EF4-FFF2-40B4-BE49-F238E27FC236}">
                <a16:creationId xmlns:a16="http://schemas.microsoft.com/office/drawing/2014/main" id="{F1C96B50-A11F-4DF4-A8A9-028AAB8CA6AB}"/>
              </a:ext>
            </a:extLst>
          </p:cNvPr>
          <p:cNvSpPr txBox="1"/>
          <p:nvPr/>
        </p:nvSpPr>
        <p:spPr>
          <a:xfrm>
            <a:off x="2333743" y="3455671"/>
            <a:ext cx="6135791" cy="715196"/>
          </a:xfrm>
          <a:prstGeom prst="rect">
            <a:avLst/>
          </a:prstGeom>
          <a:noFill/>
        </p:spPr>
        <p:txBody>
          <a:bodyPr wrap="square" rtlCol="0">
            <a:spAutoFit/>
          </a:bodyPr>
          <a:lstStyle/>
          <a:p>
            <a:pPr marL="171339" indent="-171339" algn="just" defTabSz="913806">
              <a:buFont typeface="Arial" panose="020B0604020202020204" pitchFamily="34" charset="0"/>
              <a:buChar char="•"/>
            </a:pPr>
            <a:r>
              <a:rPr lang="es-MX" sz="1349" b="0" dirty="0">
                <a:solidFill>
                  <a:srgbClr val="002060"/>
                </a:solidFill>
              </a:rPr>
              <a:t>Generar una mayor </a:t>
            </a:r>
            <a:r>
              <a:rPr lang="es-MX" sz="1349" dirty="0">
                <a:solidFill>
                  <a:srgbClr val="002060"/>
                </a:solidFill>
              </a:rPr>
              <a:t>cercanía por los diferentes canales de comunicación </a:t>
            </a:r>
            <a:r>
              <a:rPr lang="es-MX" sz="1349" b="0" dirty="0">
                <a:solidFill>
                  <a:srgbClr val="002060"/>
                </a:solidFill>
              </a:rPr>
              <a:t>que tiene la comunidad con la EAAB-ESP, donde se logre una mejor experiencia de servicio traducida en atención al usuario y tiempo de respuesta.</a:t>
            </a:r>
          </a:p>
        </p:txBody>
      </p:sp>
      <p:grpSp>
        <p:nvGrpSpPr>
          <p:cNvPr id="67" name="Grupo 66">
            <a:extLst>
              <a:ext uri="{FF2B5EF4-FFF2-40B4-BE49-F238E27FC236}">
                <a16:creationId xmlns:a16="http://schemas.microsoft.com/office/drawing/2014/main" id="{10758DD0-2AB3-4E65-A28B-DA3B9C3EDA47}"/>
              </a:ext>
            </a:extLst>
          </p:cNvPr>
          <p:cNvGrpSpPr/>
          <p:nvPr/>
        </p:nvGrpSpPr>
        <p:grpSpPr>
          <a:xfrm>
            <a:off x="687943" y="1492155"/>
            <a:ext cx="744261" cy="1003386"/>
            <a:chOff x="4027488" y="1282700"/>
            <a:chExt cx="1076325" cy="1498600"/>
          </a:xfrm>
        </p:grpSpPr>
        <p:sp>
          <p:nvSpPr>
            <p:cNvPr id="68" name="Freeform 287">
              <a:extLst>
                <a:ext uri="{FF2B5EF4-FFF2-40B4-BE49-F238E27FC236}">
                  <a16:creationId xmlns:a16="http://schemas.microsoft.com/office/drawing/2014/main" id="{9E8015DF-6D73-4576-81B3-3B5E333CC042}"/>
                </a:ext>
              </a:extLst>
            </p:cNvPr>
            <p:cNvSpPr>
              <a:spLocks/>
            </p:cNvSpPr>
            <p:nvPr/>
          </p:nvSpPr>
          <p:spPr bwMode="auto">
            <a:xfrm>
              <a:off x="4027488" y="1282700"/>
              <a:ext cx="1076325" cy="1498600"/>
            </a:xfrm>
            <a:custGeom>
              <a:avLst/>
              <a:gdLst>
                <a:gd name="T0" fmla="*/ 1742 w 1742"/>
                <a:gd name="T1" fmla="*/ 1565 h 2436"/>
                <a:gd name="T2" fmla="*/ 871 w 1742"/>
                <a:gd name="T3" fmla="*/ 2436 h 2436"/>
                <a:gd name="T4" fmla="*/ 0 w 1742"/>
                <a:gd name="T5" fmla="*/ 1565 h 2436"/>
                <a:gd name="T6" fmla="*/ 871 w 1742"/>
                <a:gd name="T7" fmla="*/ 0 h 2436"/>
                <a:gd name="T8" fmla="*/ 871 w 1742"/>
                <a:gd name="T9" fmla="*/ 0 h 2436"/>
                <a:gd name="T10" fmla="*/ 1742 w 1742"/>
                <a:gd name="T11" fmla="*/ 1565 h 2436"/>
              </a:gdLst>
              <a:ahLst/>
              <a:cxnLst>
                <a:cxn ang="0">
                  <a:pos x="T0" y="T1"/>
                </a:cxn>
                <a:cxn ang="0">
                  <a:pos x="T2" y="T3"/>
                </a:cxn>
                <a:cxn ang="0">
                  <a:pos x="T4" y="T5"/>
                </a:cxn>
                <a:cxn ang="0">
                  <a:pos x="T6" y="T7"/>
                </a:cxn>
                <a:cxn ang="0">
                  <a:pos x="T8" y="T9"/>
                </a:cxn>
                <a:cxn ang="0">
                  <a:pos x="T10" y="T11"/>
                </a:cxn>
              </a:cxnLst>
              <a:rect l="0" t="0" r="r" b="b"/>
              <a:pathLst>
                <a:path w="1742" h="2436">
                  <a:moveTo>
                    <a:pt x="1742" y="1565"/>
                  </a:moveTo>
                  <a:cubicBezTo>
                    <a:pt x="1742" y="2045"/>
                    <a:pt x="1351" y="2436"/>
                    <a:pt x="871" y="2436"/>
                  </a:cubicBezTo>
                  <a:cubicBezTo>
                    <a:pt x="391" y="2436"/>
                    <a:pt x="0" y="2045"/>
                    <a:pt x="0" y="1565"/>
                  </a:cubicBezTo>
                  <a:cubicBezTo>
                    <a:pt x="0" y="1085"/>
                    <a:pt x="871" y="0"/>
                    <a:pt x="871" y="0"/>
                  </a:cubicBezTo>
                  <a:cubicBezTo>
                    <a:pt x="871" y="0"/>
                    <a:pt x="871" y="0"/>
                    <a:pt x="871" y="0"/>
                  </a:cubicBezTo>
                  <a:cubicBezTo>
                    <a:pt x="892" y="26"/>
                    <a:pt x="1742" y="1090"/>
                    <a:pt x="1742" y="1565"/>
                  </a:cubicBezTo>
                  <a:close/>
                </a:path>
              </a:pathLst>
            </a:custGeom>
            <a:solidFill>
              <a:srgbClr val="296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69" name="Freeform 288">
              <a:extLst>
                <a:ext uri="{FF2B5EF4-FFF2-40B4-BE49-F238E27FC236}">
                  <a16:creationId xmlns:a16="http://schemas.microsoft.com/office/drawing/2014/main" id="{41592473-0F8A-4983-9F80-7359A69F3629}"/>
                </a:ext>
              </a:extLst>
            </p:cNvPr>
            <p:cNvSpPr>
              <a:spLocks/>
            </p:cNvSpPr>
            <p:nvPr/>
          </p:nvSpPr>
          <p:spPr bwMode="auto">
            <a:xfrm>
              <a:off x="4027488" y="1282700"/>
              <a:ext cx="539750" cy="1452563"/>
            </a:xfrm>
            <a:custGeom>
              <a:avLst/>
              <a:gdLst>
                <a:gd name="T0" fmla="*/ 43 w 872"/>
                <a:gd name="T1" fmla="*/ 1561 h 2362"/>
                <a:gd name="T2" fmla="*/ 872 w 872"/>
                <a:gd name="T3" fmla="*/ 1 h 2362"/>
                <a:gd name="T4" fmla="*/ 871 w 872"/>
                <a:gd name="T5" fmla="*/ 0 h 2362"/>
                <a:gd name="T6" fmla="*/ 871 w 872"/>
                <a:gd name="T7" fmla="*/ 0 h 2362"/>
                <a:gd name="T8" fmla="*/ 0 w 872"/>
                <a:gd name="T9" fmla="*/ 1565 h 2362"/>
                <a:gd name="T10" fmla="*/ 520 w 872"/>
                <a:gd name="T11" fmla="*/ 2362 h 2362"/>
                <a:gd name="T12" fmla="*/ 43 w 872"/>
                <a:gd name="T13" fmla="*/ 1561 h 2362"/>
              </a:gdLst>
              <a:ahLst/>
              <a:cxnLst>
                <a:cxn ang="0">
                  <a:pos x="T0" y="T1"/>
                </a:cxn>
                <a:cxn ang="0">
                  <a:pos x="T2" y="T3"/>
                </a:cxn>
                <a:cxn ang="0">
                  <a:pos x="T4" y="T5"/>
                </a:cxn>
                <a:cxn ang="0">
                  <a:pos x="T6" y="T7"/>
                </a:cxn>
                <a:cxn ang="0">
                  <a:pos x="T8" y="T9"/>
                </a:cxn>
                <a:cxn ang="0">
                  <a:pos x="T10" y="T11"/>
                </a:cxn>
                <a:cxn ang="0">
                  <a:pos x="T12" y="T13"/>
                </a:cxn>
              </a:cxnLst>
              <a:rect l="0" t="0" r="r" b="b"/>
              <a:pathLst>
                <a:path w="872" h="2362">
                  <a:moveTo>
                    <a:pt x="43" y="1561"/>
                  </a:moveTo>
                  <a:cubicBezTo>
                    <a:pt x="43" y="1131"/>
                    <a:pt x="698" y="232"/>
                    <a:pt x="872" y="1"/>
                  </a:cubicBezTo>
                  <a:cubicBezTo>
                    <a:pt x="872" y="1"/>
                    <a:pt x="871" y="0"/>
                    <a:pt x="871" y="0"/>
                  </a:cubicBezTo>
                  <a:cubicBezTo>
                    <a:pt x="871" y="0"/>
                    <a:pt x="871" y="0"/>
                    <a:pt x="871" y="0"/>
                  </a:cubicBezTo>
                  <a:cubicBezTo>
                    <a:pt x="871" y="0"/>
                    <a:pt x="0" y="1085"/>
                    <a:pt x="0" y="1565"/>
                  </a:cubicBezTo>
                  <a:cubicBezTo>
                    <a:pt x="0" y="1920"/>
                    <a:pt x="214" y="2227"/>
                    <a:pt x="520" y="2362"/>
                  </a:cubicBezTo>
                  <a:cubicBezTo>
                    <a:pt x="237" y="2213"/>
                    <a:pt x="43" y="1910"/>
                    <a:pt x="43" y="1561"/>
                  </a:cubicBezTo>
                  <a:close/>
                </a:path>
              </a:pathLst>
            </a:custGeom>
            <a:solidFill>
              <a:srgbClr val="296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70" name="Freeform 289">
              <a:extLst>
                <a:ext uri="{FF2B5EF4-FFF2-40B4-BE49-F238E27FC236}">
                  <a16:creationId xmlns:a16="http://schemas.microsoft.com/office/drawing/2014/main" id="{546E9300-E464-498C-87AE-BB324DD48AC6}"/>
                </a:ext>
              </a:extLst>
            </p:cNvPr>
            <p:cNvSpPr>
              <a:spLocks/>
            </p:cNvSpPr>
            <p:nvPr/>
          </p:nvSpPr>
          <p:spPr bwMode="auto">
            <a:xfrm>
              <a:off x="4565650" y="1282700"/>
              <a:ext cx="538163" cy="1498600"/>
            </a:xfrm>
            <a:custGeom>
              <a:avLst/>
              <a:gdLst>
                <a:gd name="T0" fmla="*/ 871 w 871"/>
                <a:gd name="T1" fmla="*/ 1565 h 2436"/>
                <a:gd name="T2" fmla="*/ 0 w 871"/>
                <a:gd name="T3" fmla="*/ 2436 h 2436"/>
                <a:gd name="T4" fmla="*/ 0 w 871"/>
                <a:gd name="T5" fmla="*/ 0 h 2436"/>
                <a:gd name="T6" fmla="*/ 871 w 871"/>
                <a:gd name="T7" fmla="*/ 1565 h 2436"/>
              </a:gdLst>
              <a:ahLst/>
              <a:cxnLst>
                <a:cxn ang="0">
                  <a:pos x="T0" y="T1"/>
                </a:cxn>
                <a:cxn ang="0">
                  <a:pos x="T2" y="T3"/>
                </a:cxn>
                <a:cxn ang="0">
                  <a:pos x="T4" y="T5"/>
                </a:cxn>
                <a:cxn ang="0">
                  <a:pos x="T6" y="T7"/>
                </a:cxn>
              </a:cxnLst>
              <a:rect l="0" t="0" r="r" b="b"/>
              <a:pathLst>
                <a:path w="871" h="2436">
                  <a:moveTo>
                    <a:pt x="871" y="1565"/>
                  </a:moveTo>
                  <a:cubicBezTo>
                    <a:pt x="871" y="2045"/>
                    <a:pt x="480" y="2436"/>
                    <a:pt x="0" y="2436"/>
                  </a:cubicBezTo>
                  <a:cubicBezTo>
                    <a:pt x="850" y="1637"/>
                    <a:pt x="18" y="34"/>
                    <a:pt x="0" y="0"/>
                  </a:cubicBezTo>
                  <a:cubicBezTo>
                    <a:pt x="21" y="26"/>
                    <a:pt x="871" y="1090"/>
                    <a:pt x="871" y="1565"/>
                  </a:cubicBezTo>
                  <a:close/>
                </a:path>
              </a:pathLst>
            </a:custGeom>
            <a:solidFill>
              <a:srgbClr val="296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71" name="Freeform 290">
              <a:extLst>
                <a:ext uri="{FF2B5EF4-FFF2-40B4-BE49-F238E27FC236}">
                  <a16:creationId xmlns:a16="http://schemas.microsoft.com/office/drawing/2014/main" id="{475C8AF7-FB4D-4B71-B41D-2ABC00BBD372}"/>
                </a:ext>
              </a:extLst>
            </p:cNvPr>
            <p:cNvSpPr>
              <a:spLocks/>
            </p:cNvSpPr>
            <p:nvPr/>
          </p:nvSpPr>
          <p:spPr bwMode="auto">
            <a:xfrm>
              <a:off x="4525963" y="1577975"/>
              <a:ext cx="58738" cy="80963"/>
            </a:xfrm>
            <a:custGeom>
              <a:avLst/>
              <a:gdLst>
                <a:gd name="T0" fmla="*/ 70 w 97"/>
                <a:gd name="T1" fmla="*/ 61 h 133"/>
                <a:gd name="T2" fmla="*/ 90 w 97"/>
                <a:gd name="T3" fmla="*/ 73 h 133"/>
                <a:gd name="T4" fmla="*/ 97 w 97"/>
                <a:gd name="T5" fmla="*/ 94 h 133"/>
                <a:gd name="T6" fmla="*/ 82 w 97"/>
                <a:gd name="T7" fmla="*/ 123 h 133"/>
                <a:gd name="T8" fmla="*/ 40 w 97"/>
                <a:gd name="T9" fmla="*/ 133 h 133"/>
                <a:gd name="T10" fmla="*/ 20 w 97"/>
                <a:gd name="T11" fmla="*/ 132 h 133"/>
                <a:gd name="T12" fmla="*/ 0 w 97"/>
                <a:gd name="T13" fmla="*/ 127 h 133"/>
                <a:gd name="T14" fmla="*/ 0 w 97"/>
                <a:gd name="T15" fmla="*/ 101 h 133"/>
                <a:gd name="T16" fmla="*/ 18 w 97"/>
                <a:gd name="T17" fmla="*/ 108 h 133"/>
                <a:gd name="T18" fmla="*/ 37 w 97"/>
                <a:gd name="T19" fmla="*/ 111 h 133"/>
                <a:gd name="T20" fmla="*/ 57 w 97"/>
                <a:gd name="T21" fmla="*/ 106 h 133"/>
                <a:gd name="T22" fmla="*/ 64 w 97"/>
                <a:gd name="T23" fmla="*/ 93 h 133"/>
                <a:gd name="T24" fmla="*/ 57 w 97"/>
                <a:gd name="T25" fmla="*/ 80 h 133"/>
                <a:gd name="T26" fmla="*/ 35 w 97"/>
                <a:gd name="T27" fmla="*/ 75 h 133"/>
                <a:gd name="T28" fmla="*/ 22 w 97"/>
                <a:gd name="T29" fmla="*/ 75 h 133"/>
                <a:gd name="T30" fmla="*/ 22 w 97"/>
                <a:gd name="T31" fmla="*/ 54 h 133"/>
                <a:gd name="T32" fmla="*/ 36 w 97"/>
                <a:gd name="T33" fmla="*/ 54 h 133"/>
                <a:gd name="T34" fmla="*/ 55 w 97"/>
                <a:gd name="T35" fmla="*/ 50 h 133"/>
                <a:gd name="T36" fmla="*/ 61 w 97"/>
                <a:gd name="T37" fmla="*/ 38 h 133"/>
                <a:gd name="T38" fmla="*/ 55 w 97"/>
                <a:gd name="T39" fmla="*/ 27 h 133"/>
                <a:gd name="T40" fmla="*/ 38 w 97"/>
                <a:gd name="T41" fmla="*/ 23 h 133"/>
                <a:gd name="T42" fmla="*/ 22 w 97"/>
                <a:gd name="T43" fmla="*/ 24 h 133"/>
                <a:gd name="T44" fmla="*/ 6 w 97"/>
                <a:gd name="T45" fmla="*/ 30 h 133"/>
                <a:gd name="T46" fmla="*/ 6 w 97"/>
                <a:gd name="T47" fmla="*/ 5 h 133"/>
                <a:gd name="T48" fmla="*/ 25 w 97"/>
                <a:gd name="T49" fmla="*/ 1 h 133"/>
                <a:gd name="T50" fmla="*/ 44 w 97"/>
                <a:gd name="T51" fmla="*/ 0 h 133"/>
                <a:gd name="T52" fmla="*/ 81 w 97"/>
                <a:gd name="T53" fmla="*/ 8 h 133"/>
                <a:gd name="T54" fmla="*/ 94 w 97"/>
                <a:gd name="T55" fmla="*/ 33 h 133"/>
                <a:gd name="T56" fmla="*/ 88 w 97"/>
                <a:gd name="T57" fmla="*/ 51 h 133"/>
                <a:gd name="T58" fmla="*/ 70 w 97"/>
                <a:gd name="T59" fmla="*/ 6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7" h="133">
                  <a:moveTo>
                    <a:pt x="70" y="61"/>
                  </a:moveTo>
                  <a:cubicBezTo>
                    <a:pt x="79" y="64"/>
                    <a:pt x="86" y="68"/>
                    <a:pt x="90" y="73"/>
                  </a:cubicBezTo>
                  <a:cubicBezTo>
                    <a:pt x="95" y="79"/>
                    <a:pt x="97" y="86"/>
                    <a:pt x="97" y="94"/>
                  </a:cubicBezTo>
                  <a:cubicBezTo>
                    <a:pt x="97" y="107"/>
                    <a:pt x="92" y="117"/>
                    <a:pt x="82" y="123"/>
                  </a:cubicBezTo>
                  <a:cubicBezTo>
                    <a:pt x="73" y="130"/>
                    <a:pt x="58" y="133"/>
                    <a:pt x="40" y="133"/>
                  </a:cubicBezTo>
                  <a:cubicBezTo>
                    <a:pt x="33" y="133"/>
                    <a:pt x="26" y="133"/>
                    <a:pt x="20" y="132"/>
                  </a:cubicBezTo>
                  <a:cubicBezTo>
                    <a:pt x="13" y="131"/>
                    <a:pt x="6" y="129"/>
                    <a:pt x="0" y="127"/>
                  </a:cubicBezTo>
                  <a:lnTo>
                    <a:pt x="0" y="101"/>
                  </a:lnTo>
                  <a:cubicBezTo>
                    <a:pt x="6" y="104"/>
                    <a:pt x="12" y="107"/>
                    <a:pt x="18" y="108"/>
                  </a:cubicBezTo>
                  <a:cubicBezTo>
                    <a:pt x="25" y="110"/>
                    <a:pt x="31" y="111"/>
                    <a:pt x="37" y="111"/>
                  </a:cubicBezTo>
                  <a:cubicBezTo>
                    <a:pt x="45" y="111"/>
                    <a:pt x="52" y="109"/>
                    <a:pt x="57" y="106"/>
                  </a:cubicBezTo>
                  <a:cubicBezTo>
                    <a:pt x="61" y="103"/>
                    <a:pt x="64" y="99"/>
                    <a:pt x="64" y="93"/>
                  </a:cubicBezTo>
                  <a:cubicBezTo>
                    <a:pt x="64" y="87"/>
                    <a:pt x="61" y="83"/>
                    <a:pt x="57" y="80"/>
                  </a:cubicBezTo>
                  <a:cubicBezTo>
                    <a:pt x="52" y="77"/>
                    <a:pt x="45" y="75"/>
                    <a:pt x="35" y="75"/>
                  </a:cubicBezTo>
                  <a:lnTo>
                    <a:pt x="22" y="75"/>
                  </a:lnTo>
                  <a:lnTo>
                    <a:pt x="22" y="54"/>
                  </a:lnTo>
                  <a:lnTo>
                    <a:pt x="36" y="54"/>
                  </a:lnTo>
                  <a:cubicBezTo>
                    <a:pt x="44" y="54"/>
                    <a:pt x="51" y="53"/>
                    <a:pt x="55" y="50"/>
                  </a:cubicBezTo>
                  <a:cubicBezTo>
                    <a:pt x="59" y="47"/>
                    <a:pt x="61" y="43"/>
                    <a:pt x="61" y="38"/>
                  </a:cubicBezTo>
                  <a:cubicBezTo>
                    <a:pt x="61" y="33"/>
                    <a:pt x="59" y="29"/>
                    <a:pt x="55" y="27"/>
                  </a:cubicBezTo>
                  <a:cubicBezTo>
                    <a:pt x="51" y="24"/>
                    <a:pt x="45" y="23"/>
                    <a:pt x="38" y="23"/>
                  </a:cubicBezTo>
                  <a:cubicBezTo>
                    <a:pt x="33" y="23"/>
                    <a:pt x="27" y="23"/>
                    <a:pt x="22" y="24"/>
                  </a:cubicBezTo>
                  <a:cubicBezTo>
                    <a:pt x="16" y="26"/>
                    <a:pt x="11" y="27"/>
                    <a:pt x="6" y="30"/>
                  </a:cubicBezTo>
                  <a:lnTo>
                    <a:pt x="6" y="5"/>
                  </a:lnTo>
                  <a:cubicBezTo>
                    <a:pt x="12" y="4"/>
                    <a:pt x="19" y="2"/>
                    <a:pt x="25" y="1"/>
                  </a:cubicBezTo>
                  <a:cubicBezTo>
                    <a:pt x="31" y="0"/>
                    <a:pt x="38" y="0"/>
                    <a:pt x="44" y="0"/>
                  </a:cubicBezTo>
                  <a:cubicBezTo>
                    <a:pt x="61" y="0"/>
                    <a:pt x="73" y="3"/>
                    <a:pt x="81" y="8"/>
                  </a:cubicBezTo>
                  <a:cubicBezTo>
                    <a:pt x="90" y="14"/>
                    <a:pt x="94" y="22"/>
                    <a:pt x="94" y="33"/>
                  </a:cubicBezTo>
                  <a:cubicBezTo>
                    <a:pt x="94" y="40"/>
                    <a:pt x="92" y="47"/>
                    <a:pt x="88" y="51"/>
                  </a:cubicBezTo>
                  <a:cubicBezTo>
                    <a:pt x="84" y="56"/>
                    <a:pt x="78" y="60"/>
                    <a:pt x="70" y="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72" name="Rectangle 291">
              <a:extLst>
                <a:ext uri="{FF2B5EF4-FFF2-40B4-BE49-F238E27FC236}">
                  <a16:creationId xmlns:a16="http://schemas.microsoft.com/office/drawing/2014/main" id="{1B605E84-C50B-4307-B48B-B27E6C6F90D6}"/>
                </a:ext>
              </a:extLst>
            </p:cNvPr>
            <p:cNvSpPr>
              <a:spLocks noChangeArrowheads="1"/>
            </p:cNvSpPr>
            <p:nvPr/>
          </p:nvSpPr>
          <p:spPr bwMode="auto">
            <a:xfrm>
              <a:off x="4595813" y="1636713"/>
              <a:ext cx="19050"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73" name="Oval 292">
              <a:extLst>
                <a:ext uri="{FF2B5EF4-FFF2-40B4-BE49-F238E27FC236}">
                  <a16:creationId xmlns:a16="http://schemas.microsoft.com/office/drawing/2014/main" id="{4C5DAFEA-3645-4F28-AEFB-7C3019168399}"/>
                </a:ext>
              </a:extLst>
            </p:cNvPr>
            <p:cNvSpPr>
              <a:spLocks noChangeArrowheads="1"/>
            </p:cNvSpPr>
            <p:nvPr/>
          </p:nvSpPr>
          <p:spPr bwMode="auto">
            <a:xfrm>
              <a:off x="4457700" y="1522413"/>
              <a:ext cx="217488" cy="215900"/>
            </a:xfrm>
            <a:prstGeom prst="ellipse">
              <a:avLst/>
            </a:prstGeom>
            <a:noFill/>
            <a:ln w="1111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74" name="Freeform 293">
              <a:extLst>
                <a:ext uri="{FF2B5EF4-FFF2-40B4-BE49-F238E27FC236}">
                  <a16:creationId xmlns:a16="http://schemas.microsoft.com/office/drawing/2014/main" id="{3BC256D5-5E13-44D3-AB98-559C12827B8D}"/>
                </a:ext>
              </a:extLst>
            </p:cNvPr>
            <p:cNvSpPr>
              <a:spLocks/>
            </p:cNvSpPr>
            <p:nvPr/>
          </p:nvSpPr>
          <p:spPr bwMode="auto">
            <a:xfrm>
              <a:off x="4100513" y="1779588"/>
              <a:ext cx="930275" cy="927100"/>
            </a:xfrm>
            <a:custGeom>
              <a:avLst/>
              <a:gdLst>
                <a:gd name="T0" fmla="*/ 1506 w 1506"/>
                <a:gd name="T1" fmla="*/ 754 h 1507"/>
                <a:gd name="T2" fmla="*/ 1450 w 1506"/>
                <a:gd name="T3" fmla="*/ 1039 h 1507"/>
                <a:gd name="T4" fmla="*/ 1445 w 1506"/>
                <a:gd name="T5" fmla="*/ 1052 h 1507"/>
                <a:gd name="T6" fmla="*/ 1432 w 1506"/>
                <a:gd name="T7" fmla="*/ 1080 h 1507"/>
                <a:gd name="T8" fmla="*/ 1372 w 1506"/>
                <a:gd name="T9" fmla="*/ 1183 h 1507"/>
                <a:gd name="T10" fmla="*/ 1349 w 1506"/>
                <a:gd name="T11" fmla="*/ 1215 h 1507"/>
                <a:gd name="T12" fmla="*/ 1109 w 1506"/>
                <a:gd name="T13" fmla="*/ 1418 h 1507"/>
                <a:gd name="T14" fmla="*/ 753 w 1506"/>
                <a:gd name="T15" fmla="*/ 1507 h 1507"/>
                <a:gd name="T16" fmla="*/ 398 w 1506"/>
                <a:gd name="T17" fmla="*/ 1418 h 1507"/>
                <a:gd name="T18" fmla="*/ 134 w 1506"/>
                <a:gd name="T19" fmla="*/ 1183 h 1507"/>
                <a:gd name="T20" fmla="*/ 73 w 1506"/>
                <a:gd name="T21" fmla="*/ 1078 h 1507"/>
                <a:gd name="T22" fmla="*/ 61 w 1506"/>
                <a:gd name="T23" fmla="*/ 1052 h 1507"/>
                <a:gd name="T24" fmla="*/ 0 w 1506"/>
                <a:gd name="T25" fmla="*/ 754 h 1507"/>
                <a:gd name="T26" fmla="*/ 159 w 1506"/>
                <a:gd name="T27" fmla="*/ 291 h 1507"/>
                <a:gd name="T28" fmla="*/ 252 w 1506"/>
                <a:gd name="T29" fmla="*/ 191 h 1507"/>
                <a:gd name="T30" fmla="*/ 753 w 1506"/>
                <a:gd name="T31" fmla="*/ 0 h 1507"/>
                <a:gd name="T32" fmla="*/ 1506 w 1506"/>
                <a:gd name="T33" fmla="*/ 754 h 1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06" h="1507">
                  <a:moveTo>
                    <a:pt x="1506" y="754"/>
                  </a:moveTo>
                  <a:cubicBezTo>
                    <a:pt x="1506" y="855"/>
                    <a:pt x="1487" y="951"/>
                    <a:pt x="1450" y="1039"/>
                  </a:cubicBezTo>
                  <a:cubicBezTo>
                    <a:pt x="1449" y="1044"/>
                    <a:pt x="1447" y="1048"/>
                    <a:pt x="1445" y="1052"/>
                  </a:cubicBezTo>
                  <a:cubicBezTo>
                    <a:pt x="1441" y="1061"/>
                    <a:pt x="1437" y="1071"/>
                    <a:pt x="1432" y="1080"/>
                  </a:cubicBezTo>
                  <a:cubicBezTo>
                    <a:pt x="1415" y="1116"/>
                    <a:pt x="1395" y="1151"/>
                    <a:pt x="1372" y="1183"/>
                  </a:cubicBezTo>
                  <a:cubicBezTo>
                    <a:pt x="1364" y="1194"/>
                    <a:pt x="1357" y="1205"/>
                    <a:pt x="1349" y="1215"/>
                  </a:cubicBezTo>
                  <a:cubicBezTo>
                    <a:pt x="1284" y="1299"/>
                    <a:pt x="1202" y="1368"/>
                    <a:pt x="1109" y="1418"/>
                  </a:cubicBezTo>
                  <a:cubicBezTo>
                    <a:pt x="1003" y="1475"/>
                    <a:pt x="882" y="1507"/>
                    <a:pt x="753" y="1507"/>
                  </a:cubicBezTo>
                  <a:cubicBezTo>
                    <a:pt x="624" y="1507"/>
                    <a:pt x="504" y="1475"/>
                    <a:pt x="398" y="1418"/>
                  </a:cubicBezTo>
                  <a:cubicBezTo>
                    <a:pt x="292" y="1362"/>
                    <a:pt x="202" y="1281"/>
                    <a:pt x="134" y="1183"/>
                  </a:cubicBezTo>
                  <a:cubicBezTo>
                    <a:pt x="111" y="1150"/>
                    <a:pt x="90" y="1115"/>
                    <a:pt x="73" y="1078"/>
                  </a:cubicBezTo>
                  <a:cubicBezTo>
                    <a:pt x="69" y="1069"/>
                    <a:pt x="65" y="1061"/>
                    <a:pt x="61" y="1052"/>
                  </a:cubicBezTo>
                  <a:cubicBezTo>
                    <a:pt x="21" y="960"/>
                    <a:pt x="0" y="860"/>
                    <a:pt x="0" y="754"/>
                  </a:cubicBezTo>
                  <a:cubicBezTo>
                    <a:pt x="0" y="579"/>
                    <a:pt x="59" y="418"/>
                    <a:pt x="159" y="291"/>
                  </a:cubicBezTo>
                  <a:cubicBezTo>
                    <a:pt x="187" y="255"/>
                    <a:pt x="218" y="221"/>
                    <a:pt x="252" y="191"/>
                  </a:cubicBezTo>
                  <a:cubicBezTo>
                    <a:pt x="385" y="72"/>
                    <a:pt x="561" y="0"/>
                    <a:pt x="753" y="0"/>
                  </a:cubicBezTo>
                  <a:cubicBezTo>
                    <a:pt x="1169" y="0"/>
                    <a:pt x="1506" y="338"/>
                    <a:pt x="1506" y="75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75" name="Freeform 294">
              <a:extLst>
                <a:ext uri="{FF2B5EF4-FFF2-40B4-BE49-F238E27FC236}">
                  <a16:creationId xmlns:a16="http://schemas.microsoft.com/office/drawing/2014/main" id="{95840CBA-5A5B-4837-834D-95E543B0F158}"/>
                </a:ext>
              </a:extLst>
            </p:cNvPr>
            <p:cNvSpPr>
              <a:spLocks/>
            </p:cNvSpPr>
            <p:nvPr/>
          </p:nvSpPr>
          <p:spPr bwMode="auto">
            <a:xfrm>
              <a:off x="4183063" y="2508250"/>
              <a:ext cx="765175" cy="198438"/>
            </a:xfrm>
            <a:custGeom>
              <a:avLst/>
              <a:gdLst>
                <a:gd name="T0" fmla="*/ 1238 w 1238"/>
                <a:gd name="T1" fmla="*/ 0 h 324"/>
                <a:gd name="T2" fmla="*/ 1215 w 1238"/>
                <a:gd name="T3" fmla="*/ 32 h 324"/>
                <a:gd name="T4" fmla="*/ 975 w 1238"/>
                <a:gd name="T5" fmla="*/ 235 h 324"/>
                <a:gd name="T6" fmla="*/ 619 w 1238"/>
                <a:gd name="T7" fmla="*/ 324 h 324"/>
                <a:gd name="T8" fmla="*/ 264 w 1238"/>
                <a:gd name="T9" fmla="*/ 235 h 324"/>
                <a:gd name="T10" fmla="*/ 0 w 1238"/>
                <a:gd name="T11" fmla="*/ 0 h 324"/>
                <a:gd name="T12" fmla="*/ 1238 w 1238"/>
                <a:gd name="T13" fmla="*/ 0 h 324"/>
              </a:gdLst>
              <a:ahLst/>
              <a:cxnLst>
                <a:cxn ang="0">
                  <a:pos x="T0" y="T1"/>
                </a:cxn>
                <a:cxn ang="0">
                  <a:pos x="T2" y="T3"/>
                </a:cxn>
                <a:cxn ang="0">
                  <a:pos x="T4" y="T5"/>
                </a:cxn>
                <a:cxn ang="0">
                  <a:pos x="T6" y="T7"/>
                </a:cxn>
                <a:cxn ang="0">
                  <a:pos x="T8" y="T9"/>
                </a:cxn>
                <a:cxn ang="0">
                  <a:pos x="T10" y="T11"/>
                </a:cxn>
                <a:cxn ang="0">
                  <a:pos x="T12" y="T13"/>
                </a:cxn>
              </a:cxnLst>
              <a:rect l="0" t="0" r="r" b="b"/>
              <a:pathLst>
                <a:path w="1238" h="324">
                  <a:moveTo>
                    <a:pt x="1238" y="0"/>
                  </a:moveTo>
                  <a:cubicBezTo>
                    <a:pt x="1230" y="11"/>
                    <a:pt x="1223" y="22"/>
                    <a:pt x="1215" y="32"/>
                  </a:cubicBezTo>
                  <a:cubicBezTo>
                    <a:pt x="1150" y="116"/>
                    <a:pt x="1068" y="185"/>
                    <a:pt x="975" y="235"/>
                  </a:cubicBezTo>
                  <a:cubicBezTo>
                    <a:pt x="869" y="292"/>
                    <a:pt x="748" y="324"/>
                    <a:pt x="619" y="324"/>
                  </a:cubicBezTo>
                  <a:cubicBezTo>
                    <a:pt x="490" y="324"/>
                    <a:pt x="370" y="292"/>
                    <a:pt x="264" y="235"/>
                  </a:cubicBezTo>
                  <a:cubicBezTo>
                    <a:pt x="158" y="179"/>
                    <a:pt x="68" y="98"/>
                    <a:pt x="0" y="0"/>
                  </a:cubicBezTo>
                  <a:lnTo>
                    <a:pt x="1238" y="0"/>
                  </a:lnTo>
                  <a:close/>
                </a:path>
              </a:pathLst>
            </a:custGeom>
            <a:solidFill>
              <a:srgbClr val="5FA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76" name="Freeform 295">
              <a:extLst>
                <a:ext uri="{FF2B5EF4-FFF2-40B4-BE49-F238E27FC236}">
                  <a16:creationId xmlns:a16="http://schemas.microsoft.com/office/drawing/2014/main" id="{2CE7B363-097B-4CE6-9A6E-17E1C89B1FC5}"/>
                </a:ext>
              </a:extLst>
            </p:cNvPr>
            <p:cNvSpPr>
              <a:spLocks/>
            </p:cNvSpPr>
            <p:nvPr/>
          </p:nvSpPr>
          <p:spPr bwMode="auto">
            <a:xfrm>
              <a:off x="4413250" y="2298700"/>
              <a:ext cx="22225" cy="209550"/>
            </a:xfrm>
            <a:custGeom>
              <a:avLst/>
              <a:gdLst>
                <a:gd name="T0" fmla="*/ 17 w 34"/>
                <a:gd name="T1" fmla="*/ 341 h 341"/>
                <a:gd name="T2" fmla="*/ 17 w 34"/>
                <a:gd name="T3" fmla="*/ 341 h 341"/>
                <a:gd name="T4" fmla="*/ 0 w 34"/>
                <a:gd name="T5" fmla="*/ 324 h 341"/>
                <a:gd name="T6" fmla="*/ 0 w 34"/>
                <a:gd name="T7" fmla="*/ 17 h 341"/>
                <a:gd name="T8" fmla="*/ 17 w 34"/>
                <a:gd name="T9" fmla="*/ 0 h 341"/>
                <a:gd name="T10" fmla="*/ 34 w 34"/>
                <a:gd name="T11" fmla="*/ 17 h 341"/>
                <a:gd name="T12" fmla="*/ 34 w 34"/>
                <a:gd name="T13" fmla="*/ 324 h 341"/>
                <a:gd name="T14" fmla="*/ 17 w 34"/>
                <a:gd name="T15" fmla="*/ 341 h 3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41">
                  <a:moveTo>
                    <a:pt x="17" y="341"/>
                  </a:moveTo>
                  <a:lnTo>
                    <a:pt x="17" y="341"/>
                  </a:lnTo>
                  <a:cubicBezTo>
                    <a:pt x="8" y="341"/>
                    <a:pt x="0" y="334"/>
                    <a:pt x="0" y="324"/>
                  </a:cubicBezTo>
                  <a:lnTo>
                    <a:pt x="0" y="17"/>
                  </a:lnTo>
                  <a:cubicBezTo>
                    <a:pt x="0" y="7"/>
                    <a:pt x="8" y="0"/>
                    <a:pt x="17" y="0"/>
                  </a:cubicBezTo>
                  <a:cubicBezTo>
                    <a:pt x="26" y="0"/>
                    <a:pt x="34" y="7"/>
                    <a:pt x="34" y="17"/>
                  </a:cubicBezTo>
                  <a:lnTo>
                    <a:pt x="34" y="324"/>
                  </a:lnTo>
                  <a:cubicBezTo>
                    <a:pt x="34" y="334"/>
                    <a:pt x="26" y="341"/>
                    <a:pt x="17" y="341"/>
                  </a:cubicBezTo>
                  <a:close/>
                </a:path>
              </a:pathLst>
            </a:custGeom>
            <a:solidFill>
              <a:srgbClr val="5FA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77" name="Freeform 296">
              <a:extLst>
                <a:ext uri="{FF2B5EF4-FFF2-40B4-BE49-F238E27FC236}">
                  <a16:creationId xmlns:a16="http://schemas.microsoft.com/office/drawing/2014/main" id="{BBFC96C0-8B60-4570-9936-993033FEC148}"/>
                </a:ext>
              </a:extLst>
            </p:cNvPr>
            <p:cNvSpPr>
              <a:spLocks/>
            </p:cNvSpPr>
            <p:nvPr/>
          </p:nvSpPr>
          <p:spPr bwMode="auto">
            <a:xfrm>
              <a:off x="4443413" y="2298700"/>
              <a:ext cx="20638" cy="209550"/>
            </a:xfrm>
            <a:custGeom>
              <a:avLst/>
              <a:gdLst>
                <a:gd name="T0" fmla="*/ 17 w 34"/>
                <a:gd name="T1" fmla="*/ 341 h 341"/>
                <a:gd name="T2" fmla="*/ 17 w 34"/>
                <a:gd name="T3" fmla="*/ 341 h 341"/>
                <a:gd name="T4" fmla="*/ 0 w 34"/>
                <a:gd name="T5" fmla="*/ 324 h 341"/>
                <a:gd name="T6" fmla="*/ 0 w 34"/>
                <a:gd name="T7" fmla="*/ 17 h 341"/>
                <a:gd name="T8" fmla="*/ 17 w 34"/>
                <a:gd name="T9" fmla="*/ 0 h 341"/>
                <a:gd name="T10" fmla="*/ 34 w 34"/>
                <a:gd name="T11" fmla="*/ 17 h 341"/>
                <a:gd name="T12" fmla="*/ 34 w 34"/>
                <a:gd name="T13" fmla="*/ 324 h 341"/>
                <a:gd name="T14" fmla="*/ 17 w 34"/>
                <a:gd name="T15" fmla="*/ 341 h 3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41">
                  <a:moveTo>
                    <a:pt x="17" y="341"/>
                  </a:moveTo>
                  <a:lnTo>
                    <a:pt x="17" y="341"/>
                  </a:lnTo>
                  <a:cubicBezTo>
                    <a:pt x="8" y="341"/>
                    <a:pt x="0" y="334"/>
                    <a:pt x="0" y="324"/>
                  </a:cubicBezTo>
                  <a:lnTo>
                    <a:pt x="0" y="17"/>
                  </a:lnTo>
                  <a:cubicBezTo>
                    <a:pt x="0" y="7"/>
                    <a:pt x="8" y="0"/>
                    <a:pt x="17" y="0"/>
                  </a:cubicBezTo>
                  <a:cubicBezTo>
                    <a:pt x="26" y="0"/>
                    <a:pt x="34" y="7"/>
                    <a:pt x="34" y="17"/>
                  </a:cubicBezTo>
                  <a:lnTo>
                    <a:pt x="34" y="324"/>
                  </a:lnTo>
                  <a:cubicBezTo>
                    <a:pt x="34" y="334"/>
                    <a:pt x="26" y="341"/>
                    <a:pt x="17" y="341"/>
                  </a:cubicBezTo>
                  <a:close/>
                </a:path>
              </a:pathLst>
            </a:custGeom>
            <a:solidFill>
              <a:srgbClr val="5FA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78" name="Freeform 297">
              <a:extLst>
                <a:ext uri="{FF2B5EF4-FFF2-40B4-BE49-F238E27FC236}">
                  <a16:creationId xmlns:a16="http://schemas.microsoft.com/office/drawing/2014/main" id="{5009A476-9269-4E1F-8F45-235C7F6ABB19}"/>
                </a:ext>
              </a:extLst>
            </p:cNvPr>
            <p:cNvSpPr>
              <a:spLocks/>
            </p:cNvSpPr>
            <p:nvPr/>
          </p:nvSpPr>
          <p:spPr bwMode="auto">
            <a:xfrm>
              <a:off x="4471988" y="2298700"/>
              <a:ext cx="20638" cy="209550"/>
            </a:xfrm>
            <a:custGeom>
              <a:avLst/>
              <a:gdLst>
                <a:gd name="T0" fmla="*/ 17 w 34"/>
                <a:gd name="T1" fmla="*/ 341 h 341"/>
                <a:gd name="T2" fmla="*/ 17 w 34"/>
                <a:gd name="T3" fmla="*/ 341 h 341"/>
                <a:gd name="T4" fmla="*/ 0 w 34"/>
                <a:gd name="T5" fmla="*/ 324 h 341"/>
                <a:gd name="T6" fmla="*/ 0 w 34"/>
                <a:gd name="T7" fmla="*/ 17 h 341"/>
                <a:gd name="T8" fmla="*/ 17 w 34"/>
                <a:gd name="T9" fmla="*/ 0 h 341"/>
                <a:gd name="T10" fmla="*/ 34 w 34"/>
                <a:gd name="T11" fmla="*/ 17 h 341"/>
                <a:gd name="T12" fmla="*/ 34 w 34"/>
                <a:gd name="T13" fmla="*/ 324 h 341"/>
                <a:gd name="T14" fmla="*/ 17 w 34"/>
                <a:gd name="T15" fmla="*/ 341 h 3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41">
                  <a:moveTo>
                    <a:pt x="17" y="341"/>
                  </a:moveTo>
                  <a:lnTo>
                    <a:pt x="17" y="341"/>
                  </a:lnTo>
                  <a:cubicBezTo>
                    <a:pt x="8" y="341"/>
                    <a:pt x="0" y="334"/>
                    <a:pt x="0" y="324"/>
                  </a:cubicBezTo>
                  <a:lnTo>
                    <a:pt x="0" y="17"/>
                  </a:lnTo>
                  <a:cubicBezTo>
                    <a:pt x="0" y="7"/>
                    <a:pt x="8" y="0"/>
                    <a:pt x="17" y="0"/>
                  </a:cubicBezTo>
                  <a:cubicBezTo>
                    <a:pt x="26" y="0"/>
                    <a:pt x="34" y="7"/>
                    <a:pt x="34" y="17"/>
                  </a:cubicBezTo>
                  <a:lnTo>
                    <a:pt x="34" y="324"/>
                  </a:lnTo>
                  <a:cubicBezTo>
                    <a:pt x="34" y="334"/>
                    <a:pt x="26" y="341"/>
                    <a:pt x="17" y="341"/>
                  </a:cubicBezTo>
                  <a:close/>
                </a:path>
              </a:pathLst>
            </a:custGeom>
            <a:solidFill>
              <a:srgbClr val="5FA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79" name="Freeform 298">
              <a:extLst>
                <a:ext uri="{FF2B5EF4-FFF2-40B4-BE49-F238E27FC236}">
                  <a16:creationId xmlns:a16="http://schemas.microsoft.com/office/drawing/2014/main" id="{83E4C93B-82AA-4F4E-BCF1-587F2A413BCD}"/>
                </a:ext>
              </a:extLst>
            </p:cNvPr>
            <p:cNvSpPr>
              <a:spLocks/>
            </p:cNvSpPr>
            <p:nvPr/>
          </p:nvSpPr>
          <p:spPr bwMode="auto">
            <a:xfrm>
              <a:off x="4500563" y="2298700"/>
              <a:ext cx="22225" cy="209550"/>
            </a:xfrm>
            <a:custGeom>
              <a:avLst/>
              <a:gdLst>
                <a:gd name="T0" fmla="*/ 17 w 34"/>
                <a:gd name="T1" fmla="*/ 341 h 341"/>
                <a:gd name="T2" fmla="*/ 17 w 34"/>
                <a:gd name="T3" fmla="*/ 341 h 341"/>
                <a:gd name="T4" fmla="*/ 0 w 34"/>
                <a:gd name="T5" fmla="*/ 324 h 341"/>
                <a:gd name="T6" fmla="*/ 0 w 34"/>
                <a:gd name="T7" fmla="*/ 17 h 341"/>
                <a:gd name="T8" fmla="*/ 17 w 34"/>
                <a:gd name="T9" fmla="*/ 0 h 341"/>
                <a:gd name="T10" fmla="*/ 34 w 34"/>
                <a:gd name="T11" fmla="*/ 17 h 341"/>
                <a:gd name="T12" fmla="*/ 34 w 34"/>
                <a:gd name="T13" fmla="*/ 324 h 341"/>
                <a:gd name="T14" fmla="*/ 17 w 34"/>
                <a:gd name="T15" fmla="*/ 341 h 3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41">
                  <a:moveTo>
                    <a:pt x="17" y="341"/>
                  </a:moveTo>
                  <a:lnTo>
                    <a:pt x="17" y="341"/>
                  </a:lnTo>
                  <a:cubicBezTo>
                    <a:pt x="7" y="341"/>
                    <a:pt x="0" y="334"/>
                    <a:pt x="0" y="324"/>
                  </a:cubicBezTo>
                  <a:lnTo>
                    <a:pt x="0" y="17"/>
                  </a:lnTo>
                  <a:cubicBezTo>
                    <a:pt x="0" y="7"/>
                    <a:pt x="7" y="0"/>
                    <a:pt x="17" y="0"/>
                  </a:cubicBezTo>
                  <a:cubicBezTo>
                    <a:pt x="26" y="0"/>
                    <a:pt x="34" y="7"/>
                    <a:pt x="34" y="17"/>
                  </a:cubicBezTo>
                  <a:lnTo>
                    <a:pt x="34" y="324"/>
                  </a:lnTo>
                  <a:cubicBezTo>
                    <a:pt x="34" y="334"/>
                    <a:pt x="26" y="341"/>
                    <a:pt x="17" y="341"/>
                  </a:cubicBezTo>
                  <a:close/>
                </a:path>
              </a:pathLst>
            </a:custGeom>
            <a:solidFill>
              <a:srgbClr val="5FA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80" name="Freeform 299">
              <a:extLst>
                <a:ext uri="{FF2B5EF4-FFF2-40B4-BE49-F238E27FC236}">
                  <a16:creationId xmlns:a16="http://schemas.microsoft.com/office/drawing/2014/main" id="{C1383B94-8461-4A1D-8DBC-6E2A415CB450}"/>
                </a:ext>
              </a:extLst>
            </p:cNvPr>
            <p:cNvSpPr>
              <a:spLocks/>
            </p:cNvSpPr>
            <p:nvPr/>
          </p:nvSpPr>
          <p:spPr bwMode="auto">
            <a:xfrm>
              <a:off x="4530725" y="2298700"/>
              <a:ext cx="20638" cy="209550"/>
            </a:xfrm>
            <a:custGeom>
              <a:avLst/>
              <a:gdLst>
                <a:gd name="T0" fmla="*/ 17 w 34"/>
                <a:gd name="T1" fmla="*/ 341 h 341"/>
                <a:gd name="T2" fmla="*/ 17 w 34"/>
                <a:gd name="T3" fmla="*/ 341 h 341"/>
                <a:gd name="T4" fmla="*/ 0 w 34"/>
                <a:gd name="T5" fmla="*/ 324 h 341"/>
                <a:gd name="T6" fmla="*/ 0 w 34"/>
                <a:gd name="T7" fmla="*/ 17 h 341"/>
                <a:gd name="T8" fmla="*/ 17 w 34"/>
                <a:gd name="T9" fmla="*/ 0 h 341"/>
                <a:gd name="T10" fmla="*/ 34 w 34"/>
                <a:gd name="T11" fmla="*/ 17 h 341"/>
                <a:gd name="T12" fmla="*/ 34 w 34"/>
                <a:gd name="T13" fmla="*/ 324 h 341"/>
                <a:gd name="T14" fmla="*/ 17 w 34"/>
                <a:gd name="T15" fmla="*/ 341 h 3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41">
                  <a:moveTo>
                    <a:pt x="17" y="341"/>
                  </a:moveTo>
                  <a:lnTo>
                    <a:pt x="17" y="341"/>
                  </a:lnTo>
                  <a:cubicBezTo>
                    <a:pt x="7" y="341"/>
                    <a:pt x="0" y="334"/>
                    <a:pt x="0" y="324"/>
                  </a:cubicBezTo>
                  <a:lnTo>
                    <a:pt x="0" y="17"/>
                  </a:lnTo>
                  <a:cubicBezTo>
                    <a:pt x="0" y="7"/>
                    <a:pt x="7" y="0"/>
                    <a:pt x="17" y="0"/>
                  </a:cubicBezTo>
                  <a:cubicBezTo>
                    <a:pt x="26" y="0"/>
                    <a:pt x="34" y="7"/>
                    <a:pt x="34" y="17"/>
                  </a:cubicBezTo>
                  <a:lnTo>
                    <a:pt x="34" y="324"/>
                  </a:lnTo>
                  <a:cubicBezTo>
                    <a:pt x="34" y="334"/>
                    <a:pt x="26" y="341"/>
                    <a:pt x="17" y="341"/>
                  </a:cubicBezTo>
                  <a:close/>
                </a:path>
              </a:pathLst>
            </a:custGeom>
            <a:solidFill>
              <a:srgbClr val="5FA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81" name="Freeform 300">
              <a:extLst>
                <a:ext uri="{FF2B5EF4-FFF2-40B4-BE49-F238E27FC236}">
                  <a16:creationId xmlns:a16="http://schemas.microsoft.com/office/drawing/2014/main" id="{01FADCD3-3F45-4E32-A724-8E66B8DFC739}"/>
                </a:ext>
              </a:extLst>
            </p:cNvPr>
            <p:cNvSpPr>
              <a:spLocks/>
            </p:cNvSpPr>
            <p:nvPr/>
          </p:nvSpPr>
          <p:spPr bwMode="auto">
            <a:xfrm>
              <a:off x="4559300" y="2298700"/>
              <a:ext cx="20638" cy="209550"/>
            </a:xfrm>
            <a:custGeom>
              <a:avLst/>
              <a:gdLst>
                <a:gd name="T0" fmla="*/ 17 w 33"/>
                <a:gd name="T1" fmla="*/ 341 h 341"/>
                <a:gd name="T2" fmla="*/ 17 w 33"/>
                <a:gd name="T3" fmla="*/ 341 h 341"/>
                <a:gd name="T4" fmla="*/ 0 w 33"/>
                <a:gd name="T5" fmla="*/ 324 h 341"/>
                <a:gd name="T6" fmla="*/ 0 w 33"/>
                <a:gd name="T7" fmla="*/ 17 h 341"/>
                <a:gd name="T8" fmla="*/ 17 w 33"/>
                <a:gd name="T9" fmla="*/ 0 h 341"/>
                <a:gd name="T10" fmla="*/ 33 w 33"/>
                <a:gd name="T11" fmla="*/ 17 h 341"/>
                <a:gd name="T12" fmla="*/ 33 w 33"/>
                <a:gd name="T13" fmla="*/ 324 h 341"/>
                <a:gd name="T14" fmla="*/ 17 w 33"/>
                <a:gd name="T15" fmla="*/ 341 h 3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41">
                  <a:moveTo>
                    <a:pt x="17" y="341"/>
                  </a:moveTo>
                  <a:lnTo>
                    <a:pt x="17" y="341"/>
                  </a:lnTo>
                  <a:cubicBezTo>
                    <a:pt x="7" y="341"/>
                    <a:pt x="0" y="334"/>
                    <a:pt x="0" y="324"/>
                  </a:cubicBezTo>
                  <a:lnTo>
                    <a:pt x="0" y="17"/>
                  </a:lnTo>
                  <a:cubicBezTo>
                    <a:pt x="0" y="7"/>
                    <a:pt x="7" y="0"/>
                    <a:pt x="17" y="0"/>
                  </a:cubicBezTo>
                  <a:cubicBezTo>
                    <a:pt x="26" y="0"/>
                    <a:pt x="33" y="7"/>
                    <a:pt x="33" y="17"/>
                  </a:cubicBezTo>
                  <a:lnTo>
                    <a:pt x="33" y="324"/>
                  </a:lnTo>
                  <a:cubicBezTo>
                    <a:pt x="33" y="334"/>
                    <a:pt x="26" y="341"/>
                    <a:pt x="17" y="341"/>
                  </a:cubicBezTo>
                  <a:close/>
                </a:path>
              </a:pathLst>
            </a:custGeom>
            <a:solidFill>
              <a:srgbClr val="5FA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82" name="Freeform 301">
              <a:extLst>
                <a:ext uri="{FF2B5EF4-FFF2-40B4-BE49-F238E27FC236}">
                  <a16:creationId xmlns:a16="http://schemas.microsoft.com/office/drawing/2014/main" id="{C3C61EBB-F6C0-4E7C-8399-F4F85E1844A0}"/>
                </a:ext>
              </a:extLst>
            </p:cNvPr>
            <p:cNvSpPr>
              <a:spLocks/>
            </p:cNvSpPr>
            <p:nvPr/>
          </p:nvSpPr>
          <p:spPr bwMode="auto">
            <a:xfrm>
              <a:off x="4356100" y="2298700"/>
              <a:ext cx="20638" cy="209550"/>
            </a:xfrm>
            <a:custGeom>
              <a:avLst/>
              <a:gdLst>
                <a:gd name="T0" fmla="*/ 17 w 34"/>
                <a:gd name="T1" fmla="*/ 341 h 341"/>
                <a:gd name="T2" fmla="*/ 17 w 34"/>
                <a:gd name="T3" fmla="*/ 341 h 341"/>
                <a:gd name="T4" fmla="*/ 0 w 34"/>
                <a:gd name="T5" fmla="*/ 324 h 341"/>
                <a:gd name="T6" fmla="*/ 0 w 34"/>
                <a:gd name="T7" fmla="*/ 17 h 341"/>
                <a:gd name="T8" fmla="*/ 17 w 34"/>
                <a:gd name="T9" fmla="*/ 0 h 341"/>
                <a:gd name="T10" fmla="*/ 34 w 34"/>
                <a:gd name="T11" fmla="*/ 17 h 341"/>
                <a:gd name="T12" fmla="*/ 34 w 34"/>
                <a:gd name="T13" fmla="*/ 324 h 341"/>
                <a:gd name="T14" fmla="*/ 17 w 34"/>
                <a:gd name="T15" fmla="*/ 341 h 3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41">
                  <a:moveTo>
                    <a:pt x="17" y="341"/>
                  </a:moveTo>
                  <a:lnTo>
                    <a:pt x="17" y="341"/>
                  </a:lnTo>
                  <a:cubicBezTo>
                    <a:pt x="8" y="341"/>
                    <a:pt x="0" y="334"/>
                    <a:pt x="0" y="324"/>
                  </a:cubicBezTo>
                  <a:lnTo>
                    <a:pt x="0" y="17"/>
                  </a:lnTo>
                  <a:cubicBezTo>
                    <a:pt x="0" y="7"/>
                    <a:pt x="8" y="0"/>
                    <a:pt x="17" y="0"/>
                  </a:cubicBezTo>
                  <a:cubicBezTo>
                    <a:pt x="26" y="0"/>
                    <a:pt x="34" y="7"/>
                    <a:pt x="34" y="17"/>
                  </a:cubicBezTo>
                  <a:lnTo>
                    <a:pt x="34" y="324"/>
                  </a:lnTo>
                  <a:cubicBezTo>
                    <a:pt x="34" y="334"/>
                    <a:pt x="26" y="341"/>
                    <a:pt x="17" y="341"/>
                  </a:cubicBezTo>
                  <a:close/>
                </a:path>
              </a:pathLst>
            </a:custGeom>
            <a:solidFill>
              <a:srgbClr val="5FA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83" name="Freeform 302">
              <a:extLst>
                <a:ext uri="{FF2B5EF4-FFF2-40B4-BE49-F238E27FC236}">
                  <a16:creationId xmlns:a16="http://schemas.microsoft.com/office/drawing/2014/main" id="{699EDA80-A72B-49A3-805A-293A7128D843}"/>
                </a:ext>
              </a:extLst>
            </p:cNvPr>
            <p:cNvSpPr>
              <a:spLocks/>
            </p:cNvSpPr>
            <p:nvPr/>
          </p:nvSpPr>
          <p:spPr bwMode="auto">
            <a:xfrm>
              <a:off x="4384675" y="2298700"/>
              <a:ext cx="20638" cy="209550"/>
            </a:xfrm>
            <a:custGeom>
              <a:avLst/>
              <a:gdLst>
                <a:gd name="T0" fmla="*/ 17 w 34"/>
                <a:gd name="T1" fmla="*/ 341 h 341"/>
                <a:gd name="T2" fmla="*/ 17 w 34"/>
                <a:gd name="T3" fmla="*/ 341 h 341"/>
                <a:gd name="T4" fmla="*/ 0 w 34"/>
                <a:gd name="T5" fmla="*/ 324 h 341"/>
                <a:gd name="T6" fmla="*/ 0 w 34"/>
                <a:gd name="T7" fmla="*/ 17 h 341"/>
                <a:gd name="T8" fmla="*/ 17 w 34"/>
                <a:gd name="T9" fmla="*/ 0 h 341"/>
                <a:gd name="T10" fmla="*/ 34 w 34"/>
                <a:gd name="T11" fmla="*/ 17 h 341"/>
                <a:gd name="T12" fmla="*/ 34 w 34"/>
                <a:gd name="T13" fmla="*/ 324 h 341"/>
                <a:gd name="T14" fmla="*/ 17 w 34"/>
                <a:gd name="T15" fmla="*/ 341 h 3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41">
                  <a:moveTo>
                    <a:pt x="17" y="341"/>
                  </a:moveTo>
                  <a:lnTo>
                    <a:pt x="17" y="341"/>
                  </a:lnTo>
                  <a:cubicBezTo>
                    <a:pt x="8" y="341"/>
                    <a:pt x="0" y="334"/>
                    <a:pt x="0" y="324"/>
                  </a:cubicBezTo>
                  <a:lnTo>
                    <a:pt x="0" y="17"/>
                  </a:lnTo>
                  <a:cubicBezTo>
                    <a:pt x="0" y="7"/>
                    <a:pt x="8" y="0"/>
                    <a:pt x="17" y="0"/>
                  </a:cubicBezTo>
                  <a:cubicBezTo>
                    <a:pt x="26" y="0"/>
                    <a:pt x="34" y="7"/>
                    <a:pt x="34" y="17"/>
                  </a:cubicBezTo>
                  <a:lnTo>
                    <a:pt x="34" y="324"/>
                  </a:lnTo>
                  <a:cubicBezTo>
                    <a:pt x="34" y="334"/>
                    <a:pt x="26" y="341"/>
                    <a:pt x="17" y="341"/>
                  </a:cubicBezTo>
                  <a:close/>
                </a:path>
              </a:pathLst>
            </a:custGeom>
            <a:solidFill>
              <a:srgbClr val="5FA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84" name="Freeform 303">
              <a:extLst>
                <a:ext uri="{FF2B5EF4-FFF2-40B4-BE49-F238E27FC236}">
                  <a16:creationId xmlns:a16="http://schemas.microsoft.com/office/drawing/2014/main" id="{85F0DA24-BA21-4534-8AE1-52E8CA40126E}"/>
                </a:ext>
              </a:extLst>
            </p:cNvPr>
            <p:cNvSpPr>
              <a:spLocks/>
            </p:cNvSpPr>
            <p:nvPr/>
          </p:nvSpPr>
          <p:spPr bwMode="auto">
            <a:xfrm>
              <a:off x="4587875" y="2298700"/>
              <a:ext cx="20638" cy="209550"/>
            </a:xfrm>
            <a:custGeom>
              <a:avLst/>
              <a:gdLst>
                <a:gd name="T0" fmla="*/ 17 w 33"/>
                <a:gd name="T1" fmla="*/ 341 h 341"/>
                <a:gd name="T2" fmla="*/ 17 w 33"/>
                <a:gd name="T3" fmla="*/ 341 h 341"/>
                <a:gd name="T4" fmla="*/ 0 w 33"/>
                <a:gd name="T5" fmla="*/ 324 h 341"/>
                <a:gd name="T6" fmla="*/ 0 w 33"/>
                <a:gd name="T7" fmla="*/ 17 h 341"/>
                <a:gd name="T8" fmla="*/ 17 w 33"/>
                <a:gd name="T9" fmla="*/ 0 h 341"/>
                <a:gd name="T10" fmla="*/ 33 w 33"/>
                <a:gd name="T11" fmla="*/ 17 h 341"/>
                <a:gd name="T12" fmla="*/ 33 w 33"/>
                <a:gd name="T13" fmla="*/ 324 h 341"/>
                <a:gd name="T14" fmla="*/ 17 w 33"/>
                <a:gd name="T15" fmla="*/ 341 h 3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41">
                  <a:moveTo>
                    <a:pt x="17" y="341"/>
                  </a:moveTo>
                  <a:lnTo>
                    <a:pt x="17" y="341"/>
                  </a:lnTo>
                  <a:cubicBezTo>
                    <a:pt x="7" y="341"/>
                    <a:pt x="0" y="334"/>
                    <a:pt x="0" y="324"/>
                  </a:cubicBezTo>
                  <a:lnTo>
                    <a:pt x="0" y="17"/>
                  </a:lnTo>
                  <a:cubicBezTo>
                    <a:pt x="0" y="7"/>
                    <a:pt x="7" y="0"/>
                    <a:pt x="17" y="0"/>
                  </a:cubicBezTo>
                  <a:cubicBezTo>
                    <a:pt x="26" y="0"/>
                    <a:pt x="33" y="7"/>
                    <a:pt x="33" y="17"/>
                  </a:cubicBezTo>
                  <a:lnTo>
                    <a:pt x="33" y="324"/>
                  </a:lnTo>
                  <a:cubicBezTo>
                    <a:pt x="33" y="334"/>
                    <a:pt x="26" y="341"/>
                    <a:pt x="17" y="341"/>
                  </a:cubicBezTo>
                  <a:close/>
                </a:path>
              </a:pathLst>
            </a:custGeom>
            <a:solidFill>
              <a:srgbClr val="5FA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85" name="Freeform 304">
              <a:extLst>
                <a:ext uri="{FF2B5EF4-FFF2-40B4-BE49-F238E27FC236}">
                  <a16:creationId xmlns:a16="http://schemas.microsoft.com/office/drawing/2014/main" id="{A5F26BC9-89A7-49AC-A1F5-2B65487454F3}"/>
                </a:ext>
              </a:extLst>
            </p:cNvPr>
            <p:cNvSpPr>
              <a:spLocks/>
            </p:cNvSpPr>
            <p:nvPr/>
          </p:nvSpPr>
          <p:spPr bwMode="auto">
            <a:xfrm>
              <a:off x="4618038" y="2298700"/>
              <a:ext cx="19050" cy="209550"/>
            </a:xfrm>
            <a:custGeom>
              <a:avLst/>
              <a:gdLst>
                <a:gd name="T0" fmla="*/ 17 w 33"/>
                <a:gd name="T1" fmla="*/ 341 h 341"/>
                <a:gd name="T2" fmla="*/ 17 w 33"/>
                <a:gd name="T3" fmla="*/ 341 h 341"/>
                <a:gd name="T4" fmla="*/ 0 w 33"/>
                <a:gd name="T5" fmla="*/ 324 h 341"/>
                <a:gd name="T6" fmla="*/ 0 w 33"/>
                <a:gd name="T7" fmla="*/ 17 h 341"/>
                <a:gd name="T8" fmla="*/ 17 w 33"/>
                <a:gd name="T9" fmla="*/ 0 h 341"/>
                <a:gd name="T10" fmla="*/ 33 w 33"/>
                <a:gd name="T11" fmla="*/ 17 h 341"/>
                <a:gd name="T12" fmla="*/ 33 w 33"/>
                <a:gd name="T13" fmla="*/ 324 h 341"/>
                <a:gd name="T14" fmla="*/ 17 w 33"/>
                <a:gd name="T15" fmla="*/ 341 h 3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41">
                  <a:moveTo>
                    <a:pt x="17" y="341"/>
                  </a:moveTo>
                  <a:lnTo>
                    <a:pt x="17" y="341"/>
                  </a:lnTo>
                  <a:cubicBezTo>
                    <a:pt x="7" y="341"/>
                    <a:pt x="0" y="334"/>
                    <a:pt x="0" y="324"/>
                  </a:cubicBezTo>
                  <a:lnTo>
                    <a:pt x="0" y="17"/>
                  </a:lnTo>
                  <a:cubicBezTo>
                    <a:pt x="0" y="7"/>
                    <a:pt x="7" y="0"/>
                    <a:pt x="17" y="0"/>
                  </a:cubicBezTo>
                  <a:cubicBezTo>
                    <a:pt x="26" y="0"/>
                    <a:pt x="33" y="7"/>
                    <a:pt x="33" y="17"/>
                  </a:cubicBezTo>
                  <a:lnTo>
                    <a:pt x="33" y="324"/>
                  </a:lnTo>
                  <a:cubicBezTo>
                    <a:pt x="33" y="334"/>
                    <a:pt x="26" y="341"/>
                    <a:pt x="17" y="341"/>
                  </a:cubicBezTo>
                  <a:close/>
                </a:path>
              </a:pathLst>
            </a:custGeom>
            <a:solidFill>
              <a:srgbClr val="5FA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86" name="Freeform 305">
              <a:extLst>
                <a:ext uri="{FF2B5EF4-FFF2-40B4-BE49-F238E27FC236}">
                  <a16:creationId xmlns:a16="http://schemas.microsoft.com/office/drawing/2014/main" id="{C4E3C7B8-AFB0-46A6-9B8F-D93CC5E6B486}"/>
                </a:ext>
              </a:extLst>
            </p:cNvPr>
            <p:cNvSpPr>
              <a:spLocks/>
            </p:cNvSpPr>
            <p:nvPr/>
          </p:nvSpPr>
          <p:spPr bwMode="auto">
            <a:xfrm>
              <a:off x="4646613" y="2298700"/>
              <a:ext cx="20638" cy="209550"/>
            </a:xfrm>
            <a:custGeom>
              <a:avLst/>
              <a:gdLst>
                <a:gd name="T0" fmla="*/ 17 w 33"/>
                <a:gd name="T1" fmla="*/ 341 h 341"/>
                <a:gd name="T2" fmla="*/ 17 w 33"/>
                <a:gd name="T3" fmla="*/ 341 h 341"/>
                <a:gd name="T4" fmla="*/ 0 w 33"/>
                <a:gd name="T5" fmla="*/ 324 h 341"/>
                <a:gd name="T6" fmla="*/ 0 w 33"/>
                <a:gd name="T7" fmla="*/ 17 h 341"/>
                <a:gd name="T8" fmla="*/ 17 w 33"/>
                <a:gd name="T9" fmla="*/ 0 h 341"/>
                <a:gd name="T10" fmla="*/ 33 w 33"/>
                <a:gd name="T11" fmla="*/ 17 h 341"/>
                <a:gd name="T12" fmla="*/ 33 w 33"/>
                <a:gd name="T13" fmla="*/ 324 h 341"/>
                <a:gd name="T14" fmla="*/ 17 w 33"/>
                <a:gd name="T15" fmla="*/ 341 h 3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41">
                  <a:moveTo>
                    <a:pt x="17" y="341"/>
                  </a:moveTo>
                  <a:lnTo>
                    <a:pt x="17" y="341"/>
                  </a:lnTo>
                  <a:cubicBezTo>
                    <a:pt x="7" y="341"/>
                    <a:pt x="0" y="334"/>
                    <a:pt x="0" y="324"/>
                  </a:cubicBezTo>
                  <a:lnTo>
                    <a:pt x="0" y="17"/>
                  </a:lnTo>
                  <a:cubicBezTo>
                    <a:pt x="0" y="7"/>
                    <a:pt x="7" y="0"/>
                    <a:pt x="17" y="0"/>
                  </a:cubicBezTo>
                  <a:cubicBezTo>
                    <a:pt x="26" y="0"/>
                    <a:pt x="33" y="7"/>
                    <a:pt x="33" y="17"/>
                  </a:cubicBezTo>
                  <a:lnTo>
                    <a:pt x="33" y="324"/>
                  </a:lnTo>
                  <a:cubicBezTo>
                    <a:pt x="33" y="334"/>
                    <a:pt x="26" y="341"/>
                    <a:pt x="17" y="341"/>
                  </a:cubicBezTo>
                  <a:close/>
                </a:path>
              </a:pathLst>
            </a:custGeom>
            <a:solidFill>
              <a:srgbClr val="5FA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87" name="Freeform 306">
              <a:extLst>
                <a:ext uri="{FF2B5EF4-FFF2-40B4-BE49-F238E27FC236}">
                  <a16:creationId xmlns:a16="http://schemas.microsoft.com/office/drawing/2014/main" id="{3ED7B829-FE17-45B3-A2E5-39EEC9BA02DF}"/>
                </a:ext>
              </a:extLst>
            </p:cNvPr>
            <p:cNvSpPr>
              <a:spLocks/>
            </p:cNvSpPr>
            <p:nvPr/>
          </p:nvSpPr>
          <p:spPr bwMode="auto">
            <a:xfrm>
              <a:off x="4675188" y="2298700"/>
              <a:ext cx="20638" cy="209550"/>
            </a:xfrm>
            <a:custGeom>
              <a:avLst/>
              <a:gdLst>
                <a:gd name="T0" fmla="*/ 17 w 33"/>
                <a:gd name="T1" fmla="*/ 341 h 341"/>
                <a:gd name="T2" fmla="*/ 17 w 33"/>
                <a:gd name="T3" fmla="*/ 341 h 341"/>
                <a:gd name="T4" fmla="*/ 0 w 33"/>
                <a:gd name="T5" fmla="*/ 324 h 341"/>
                <a:gd name="T6" fmla="*/ 0 w 33"/>
                <a:gd name="T7" fmla="*/ 17 h 341"/>
                <a:gd name="T8" fmla="*/ 17 w 33"/>
                <a:gd name="T9" fmla="*/ 0 h 341"/>
                <a:gd name="T10" fmla="*/ 33 w 33"/>
                <a:gd name="T11" fmla="*/ 17 h 341"/>
                <a:gd name="T12" fmla="*/ 33 w 33"/>
                <a:gd name="T13" fmla="*/ 324 h 341"/>
                <a:gd name="T14" fmla="*/ 17 w 33"/>
                <a:gd name="T15" fmla="*/ 341 h 3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41">
                  <a:moveTo>
                    <a:pt x="17" y="341"/>
                  </a:moveTo>
                  <a:lnTo>
                    <a:pt x="17" y="341"/>
                  </a:lnTo>
                  <a:cubicBezTo>
                    <a:pt x="7" y="341"/>
                    <a:pt x="0" y="334"/>
                    <a:pt x="0" y="324"/>
                  </a:cubicBezTo>
                  <a:lnTo>
                    <a:pt x="0" y="17"/>
                  </a:lnTo>
                  <a:cubicBezTo>
                    <a:pt x="0" y="7"/>
                    <a:pt x="7" y="0"/>
                    <a:pt x="17" y="0"/>
                  </a:cubicBezTo>
                  <a:cubicBezTo>
                    <a:pt x="26" y="0"/>
                    <a:pt x="33" y="7"/>
                    <a:pt x="33" y="17"/>
                  </a:cubicBezTo>
                  <a:lnTo>
                    <a:pt x="33" y="324"/>
                  </a:lnTo>
                  <a:cubicBezTo>
                    <a:pt x="33" y="334"/>
                    <a:pt x="26" y="341"/>
                    <a:pt x="17" y="341"/>
                  </a:cubicBezTo>
                  <a:close/>
                </a:path>
              </a:pathLst>
            </a:custGeom>
            <a:solidFill>
              <a:srgbClr val="5FA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88" name="Freeform 307">
              <a:extLst>
                <a:ext uri="{FF2B5EF4-FFF2-40B4-BE49-F238E27FC236}">
                  <a16:creationId xmlns:a16="http://schemas.microsoft.com/office/drawing/2014/main" id="{DFD629A8-166B-4356-8248-48287A83434B}"/>
                </a:ext>
              </a:extLst>
            </p:cNvPr>
            <p:cNvSpPr>
              <a:spLocks/>
            </p:cNvSpPr>
            <p:nvPr/>
          </p:nvSpPr>
          <p:spPr bwMode="auto">
            <a:xfrm>
              <a:off x="4703763" y="2298700"/>
              <a:ext cx="20638" cy="209550"/>
            </a:xfrm>
            <a:custGeom>
              <a:avLst/>
              <a:gdLst>
                <a:gd name="T0" fmla="*/ 17 w 33"/>
                <a:gd name="T1" fmla="*/ 341 h 341"/>
                <a:gd name="T2" fmla="*/ 17 w 33"/>
                <a:gd name="T3" fmla="*/ 341 h 341"/>
                <a:gd name="T4" fmla="*/ 0 w 33"/>
                <a:gd name="T5" fmla="*/ 324 h 341"/>
                <a:gd name="T6" fmla="*/ 0 w 33"/>
                <a:gd name="T7" fmla="*/ 17 h 341"/>
                <a:gd name="T8" fmla="*/ 17 w 33"/>
                <a:gd name="T9" fmla="*/ 0 h 341"/>
                <a:gd name="T10" fmla="*/ 33 w 33"/>
                <a:gd name="T11" fmla="*/ 17 h 341"/>
                <a:gd name="T12" fmla="*/ 33 w 33"/>
                <a:gd name="T13" fmla="*/ 324 h 341"/>
                <a:gd name="T14" fmla="*/ 17 w 33"/>
                <a:gd name="T15" fmla="*/ 341 h 3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41">
                  <a:moveTo>
                    <a:pt x="17" y="341"/>
                  </a:moveTo>
                  <a:lnTo>
                    <a:pt x="17" y="341"/>
                  </a:lnTo>
                  <a:cubicBezTo>
                    <a:pt x="7" y="341"/>
                    <a:pt x="0" y="334"/>
                    <a:pt x="0" y="324"/>
                  </a:cubicBezTo>
                  <a:lnTo>
                    <a:pt x="0" y="17"/>
                  </a:lnTo>
                  <a:cubicBezTo>
                    <a:pt x="0" y="7"/>
                    <a:pt x="7" y="0"/>
                    <a:pt x="17" y="0"/>
                  </a:cubicBezTo>
                  <a:cubicBezTo>
                    <a:pt x="26" y="0"/>
                    <a:pt x="33" y="7"/>
                    <a:pt x="33" y="17"/>
                  </a:cubicBezTo>
                  <a:lnTo>
                    <a:pt x="33" y="324"/>
                  </a:lnTo>
                  <a:cubicBezTo>
                    <a:pt x="33" y="334"/>
                    <a:pt x="26" y="341"/>
                    <a:pt x="17" y="341"/>
                  </a:cubicBezTo>
                  <a:close/>
                </a:path>
              </a:pathLst>
            </a:custGeom>
            <a:solidFill>
              <a:srgbClr val="5FA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89" name="Freeform 308">
              <a:extLst>
                <a:ext uri="{FF2B5EF4-FFF2-40B4-BE49-F238E27FC236}">
                  <a16:creationId xmlns:a16="http://schemas.microsoft.com/office/drawing/2014/main" id="{33AA4D4A-06D9-47F4-A770-9DDE74EF2F8A}"/>
                </a:ext>
              </a:extLst>
            </p:cNvPr>
            <p:cNvSpPr>
              <a:spLocks/>
            </p:cNvSpPr>
            <p:nvPr/>
          </p:nvSpPr>
          <p:spPr bwMode="auto">
            <a:xfrm>
              <a:off x="4337050" y="2479675"/>
              <a:ext cx="565150" cy="47625"/>
            </a:xfrm>
            <a:custGeom>
              <a:avLst/>
              <a:gdLst>
                <a:gd name="T0" fmla="*/ 875 w 915"/>
                <a:gd name="T1" fmla="*/ 79 h 79"/>
                <a:gd name="T2" fmla="*/ 39 w 915"/>
                <a:gd name="T3" fmla="*/ 79 h 79"/>
                <a:gd name="T4" fmla="*/ 0 w 915"/>
                <a:gd name="T5" fmla="*/ 40 h 79"/>
                <a:gd name="T6" fmla="*/ 39 w 915"/>
                <a:gd name="T7" fmla="*/ 0 h 79"/>
                <a:gd name="T8" fmla="*/ 875 w 915"/>
                <a:gd name="T9" fmla="*/ 0 h 79"/>
                <a:gd name="T10" fmla="*/ 915 w 915"/>
                <a:gd name="T11" fmla="*/ 40 h 79"/>
                <a:gd name="T12" fmla="*/ 875 w 915"/>
                <a:gd name="T13" fmla="*/ 79 h 79"/>
              </a:gdLst>
              <a:ahLst/>
              <a:cxnLst>
                <a:cxn ang="0">
                  <a:pos x="T0" y="T1"/>
                </a:cxn>
                <a:cxn ang="0">
                  <a:pos x="T2" y="T3"/>
                </a:cxn>
                <a:cxn ang="0">
                  <a:pos x="T4" y="T5"/>
                </a:cxn>
                <a:cxn ang="0">
                  <a:pos x="T6" y="T7"/>
                </a:cxn>
                <a:cxn ang="0">
                  <a:pos x="T8" y="T9"/>
                </a:cxn>
                <a:cxn ang="0">
                  <a:pos x="T10" y="T11"/>
                </a:cxn>
                <a:cxn ang="0">
                  <a:pos x="T12" y="T13"/>
                </a:cxn>
              </a:cxnLst>
              <a:rect l="0" t="0" r="r" b="b"/>
              <a:pathLst>
                <a:path w="915" h="79">
                  <a:moveTo>
                    <a:pt x="875" y="79"/>
                  </a:moveTo>
                  <a:lnTo>
                    <a:pt x="39" y="79"/>
                  </a:lnTo>
                  <a:cubicBezTo>
                    <a:pt x="18" y="79"/>
                    <a:pt x="0" y="62"/>
                    <a:pt x="0" y="40"/>
                  </a:cubicBezTo>
                  <a:cubicBezTo>
                    <a:pt x="0" y="18"/>
                    <a:pt x="18" y="0"/>
                    <a:pt x="39" y="0"/>
                  </a:cubicBezTo>
                  <a:lnTo>
                    <a:pt x="875" y="0"/>
                  </a:lnTo>
                  <a:cubicBezTo>
                    <a:pt x="897" y="0"/>
                    <a:pt x="915" y="18"/>
                    <a:pt x="915" y="40"/>
                  </a:cubicBezTo>
                  <a:cubicBezTo>
                    <a:pt x="915" y="62"/>
                    <a:pt x="897" y="79"/>
                    <a:pt x="875" y="79"/>
                  </a:cubicBezTo>
                  <a:close/>
                </a:path>
              </a:pathLst>
            </a:custGeom>
            <a:solidFill>
              <a:srgbClr val="497B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90" name="Freeform 309">
              <a:extLst>
                <a:ext uri="{FF2B5EF4-FFF2-40B4-BE49-F238E27FC236}">
                  <a16:creationId xmlns:a16="http://schemas.microsoft.com/office/drawing/2014/main" id="{8EDD176E-B341-49BC-9C2A-BCD5B3FC7363}"/>
                </a:ext>
              </a:extLst>
            </p:cNvPr>
            <p:cNvSpPr>
              <a:spLocks/>
            </p:cNvSpPr>
            <p:nvPr/>
          </p:nvSpPr>
          <p:spPr bwMode="auto">
            <a:xfrm>
              <a:off x="4811713" y="2425700"/>
              <a:ext cx="173038" cy="101600"/>
            </a:xfrm>
            <a:custGeom>
              <a:avLst/>
              <a:gdLst>
                <a:gd name="T0" fmla="*/ 282 w 282"/>
                <a:gd name="T1" fmla="*/ 32 h 167"/>
                <a:gd name="T2" fmla="*/ 199 w 282"/>
                <a:gd name="T3" fmla="*/ 167 h 167"/>
                <a:gd name="T4" fmla="*/ 0 w 282"/>
                <a:gd name="T5" fmla="*/ 167 h 167"/>
                <a:gd name="T6" fmla="*/ 27 w 282"/>
                <a:gd name="T7" fmla="*/ 119 h 167"/>
                <a:gd name="T8" fmla="*/ 52 w 282"/>
                <a:gd name="T9" fmla="*/ 88 h 167"/>
                <a:gd name="T10" fmla="*/ 209 w 282"/>
                <a:gd name="T11" fmla="*/ 13 h 167"/>
                <a:gd name="T12" fmla="*/ 282 w 282"/>
                <a:gd name="T13" fmla="*/ 32 h 167"/>
              </a:gdLst>
              <a:ahLst/>
              <a:cxnLst>
                <a:cxn ang="0">
                  <a:pos x="T0" y="T1"/>
                </a:cxn>
                <a:cxn ang="0">
                  <a:pos x="T2" y="T3"/>
                </a:cxn>
                <a:cxn ang="0">
                  <a:pos x="T4" y="T5"/>
                </a:cxn>
                <a:cxn ang="0">
                  <a:pos x="T6" y="T7"/>
                </a:cxn>
                <a:cxn ang="0">
                  <a:pos x="T8" y="T9"/>
                </a:cxn>
                <a:cxn ang="0">
                  <a:pos x="T10" y="T11"/>
                </a:cxn>
                <a:cxn ang="0">
                  <a:pos x="T12" y="T13"/>
                </a:cxn>
              </a:cxnLst>
              <a:rect l="0" t="0" r="r" b="b"/>
              <a:pathLst>
                <a:path w="282" h="167">
                  <a:moveTo>
                    <a:pt x="282" y="32"/>
                  </a:moveTo>
                  <a:cubicBezTo>
                    <a:pt x="259" y="80"/>
                    <a:pt x="231" y="126"/>
                    <a:pt x="199" y="167"/>
                  </a:cubicBezTo>
                  <a:lnTo>
                    <a:pt x="0" y="167"/>
                  </a:lnTo>
                  <a:lnTo>
                    <a:pt x="27" y="119"/>
                  </a:lnTo>
                  <a:cubicBezTo>
                    <a:pt x="27" y="119"/>
                    <a:pt x="36" y="105"/>
                    <a:pt x="52" y="88"/>
                  </a:cubicBezTo>
                  <a:cubicBezTo>
                    <a:pt x="86" y="52"/>
                    <a:pt x="147" y="0"/>
                    <a:pt x="209" y="13"/>
                  </a:cubicBezTo>
                  <a:cubicBezTo>
                    <a:pt x="231" y="18"/>
                    <a:pt x="256" y="25"/>
                    <a:pt x="282" y="32"/>
                  </a:cubicBezTo>
                  <a:close/>
                </a:path>
              </a:pathLst>
            </a:custGeom>
            <a:solidFill>
              <a:srgbClr val="497B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91" name="Freeform 310">
              <a:extLst>
                <a:ext uri="{FF2B5EF4-FFF2-40B4-BE49-F238E27FC236}">
                  <a16:creationId xmlns:a16="http://schemas.microsoft.com/office/drawing/2014/main" id="{D222223A-9C38-46AE-A59D-1E6026A7DCC7}"/>
                </a:ext>
              </a:extLst>
            </p:cNvPr>
            <p:cNvSpPr>
              <a:spLocks/>
            </p:cNvSpPr>
            <p:nvPr/>
          </p:nvSpPr>
          <p:spPr bwMode="auto">
            <a:xfrm>
              <a:off x="4311650" y="2152650"/>
              <a:ext cx="447675" cy="147638"/>
            </a:xfrm>
            <a:custGeom>
              <a:avLst/>
              <a:gdLst>
                <a:gd name="T0" fmla="*/ 76 w 725"/>
                <a:gd name="T1" fmla="*/ 225 h 241"/>
                <a:gd name="T2" fmla="*/ 217 w 725"/>
                <a:gd name="T3" fmla="*/ 237 h 241"/>
                <a:gd name="T4" fmla="*/ 408 w 725"/>
                <a:gd name="T5" fmla="*/ 237 h 241"/>
                <a:gd name="T6" fmla="*/ 657 w 725"/>
                <a:gd name="T7" fmla="*/ 237 h 241"/>
                <a:gd name="T8" fmla="*/ 725 w 725"/>
                <a:gd name="T9" fmla="*/ 165 h 241"/>
                <a:gd name="T10" fmla="*/ 657 w 725"/>
                <a:gd name="T11" fmla="*/ 94 h 241"/>
                <a:gd name="T12" fmla="*/ 401 w 725"/>
                <a:gd name="T13" fmla="*/ 94 h 241"/>
                <a:gd name="T14" fmla="*/ 49 w 725"/>
                <a:gd name="T15" fmla="*/ 0 h 241"/>
                <a:gd name="T16" fmla="*/ 6 w 725"/>
                <a:gd name="T17" fmla="*/ 96 h 241"/>
                <a:gd name="T18" fmla="*/ 31 w 725"/>
                <a:gd name="T19" fmla="*/ 197 h 241"/>
                <a:gd name="T20" fmla="*/ 76 w 725"/>
                <a:gd name="T21" fmla="*/ 225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5" h="241">
                  <a:moveTo>
                    <a:pt x="76" y="225"/>
                  </a:moveTo>
                  <a:cubicBezTo>
                    <a:pt x="119" y="241"/>
                    <a:pt x="174" y="237"/>
                    <a:pt x="217" y="237"/>
                  </a:cubicBezTo>
                  <a:lnTo>
                    <a:pt x="408" y="237"/>
                  </a:lnTo>
                  <a:lnTo>
                    <a:pt x="657" y="237"/>
                  </a:lnTo>
                  <a:cubicBezTo>
                    <a:pt x="695" y="237"/>
                    <a:pt x="725" y="205"/>
                    <a:pt x="725" y="165"/>
                  </a:cubicBezTo>
                  <a:cubicBezTo>
                    <a:pt x="725" y="126"/>
                    <a:pt x="695" y="94"/>
                    <a:pt x="657" y="94"/>
                  </a:cubicBezTo>
                  <a:lnTo>
                    <a:pt x="401" y="94"/>
                  </a:lnTo>
                  <a:cubicBezTo>
                    <a:pt x="274" y="94"/>
                    <a:pt x="136" y="123"/>
                    <a:pt x="49" y="0"/>
                  </a:cubicBezTo>
                  <a:cubicBezTo>
                    <a:pt x="29" y="29"/>
                    <a:pt x="12" y="61"/>
                    <a:pt x="6" y="96"/>
                  </a:cubicBezTo>
                  <a:cubicBezTo>
                    <a:pt x="0" y="132"/>
                    <a:pt x="7" y="171"/>
                    <a:pt x="31" y="197"/>
                  </a:cubicBezTo>
                  <a:cubicBezTo>
                    <a:pt x="43" y="210"/>
                    <a:pt x="59" y="219"/>
                    <a:pt x="76" y="225"/>
                  </a:cubicBezTo>
                  <a:close/>
                </a:path>
              </a:pathLst>
            </a:custGeom>
            <a:solidFill>
              <a:srgbClr val="497B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92" name="Freeform 311">
              <a:extLst>
                <a:ext uri="{FF2B5EF4-FFF2-40B4-BE49-F238E27FC236}">
                  <a16:creationId xmlns:a16="http://schemas.microsoft.com/office/drawing/2014/main" id="{420A7920-96AF-405A-A931-A524BD2A9C5D}"/>
                </a:ext>
              </a:extLst>
            </p:cNvPr>
            <p:cNvSpPr>
              <a:spLocks/>
            </p:cNvSpPr>
            <p:nvPr/>
          </p:nvSpPr>
          <p:spPr bwMode="auto">
            <a:xfrm>
              <a:off x="4198938" y="1897063"/>
              <a:ext cx="261938" cy="153988"/>
            </a:xfrm>
            <a:custGeom>
              <a:avLst/>
              <a:gdLst>
                <a:gd name="T0" fmla="*/ 423 w 423"/>
                <a:gd name="T1" fmla="*/ 116 h 249"/>
                <a:gd name="T2" fmla="*/ 423 w 423"/>
                <a:gd name="T3" fmla="*/ 249 h 249"/>
                <a:gd name="T4" fmla="*/ 323 w 423"/>
                <a:gd name="T5" fmla="*/ 249 h 249"/>
                <a:gd name="T6" fmla="*/ 323 w 423"/>
                <a:gd name="T7" fmla="*/ 116 h 249"/>
                <a:gd name="T8" fmla="*/ 307 w 423"/>
                <a:gd name="T9" fmla="*/ 100 h 249"/>
                <a:gd name="T10" fmla="*/ 0 w 423"/>
                <a:gd name="T11" fmla="*/ 100 h 249"/>
                <a:gd name="T12" fmla="*/ 93 w 423"/>
                <a:gd name="T13" fmla="*/ 0 h 249"/>
                <a:gd name="T14" fmla="*/ 307 w 423"/>
                <a:gd name="T15" fmla="*/ 0 h 249"/>
                <a:gd name="T16" fmla="*/ 423 w 423"/>
                <a:gd name="T17" fmla="*/ 11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3" h="249">
                  <a:moveTo>
                    <a:pt x="423" y="116"/>
                  </a:moveTo>
                  <a:lnTo>
                    <a:pt x="423" y="249"/>
                  </a:lnTo>
                  <a:lnTo>
                    <a:pt x="323" y="249"/>
                  </a:lnTo>
                  <a:lnTo>
                    <a:pt x="323" y="116"/>
                  </a:lnTo>
                  <a:cubicBezTo>
                    <a:pt x="323" y="107"/>
                    <a:pt x="316" y="100"/>
                    <a:pt x="307" y="100"/>
                  </a:cubicBezTo>
                  <a:lnTo>
                    <a:pt x="0" y="100"/>
                  </a:lnTo>
                  <a:cubicBezTo>
                    <a:pt x="28" y="64"/>
                    <a:pt x="59" y="30"/>
                    <a:pt x="93" y="0"/>
                  </a:cubicBezTo>
                  <a:lnTo>
                    <a:pt x="307" y="0"/>
                  </a:lnTo>
                  <a:cubicBezTo>
                    <a:pt x="371" y="0"/>
                    <a:pt x="423" y="52"/>
                    <a:pt x="423" y="116"/>
                  </a:cubicBezTo>
                  <a:close/>
                </a:path>
              </a:pathLst>
            </a:custGeom>
            <a:solidFill>
              <a:srgbClr val="497B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93" name="Rectangle 312">
              <a:extLst>
                <a:ext uri="{FF2B5EF4-FFF2-40B4-BE49-F238E27FC236}">
                  <a16:creationId xmlns:a16="http://schemas.microsoft.com/office/drawing/2014/main" id="{309BC475-9224-4EB4-B8E6-2B92BE1E4293}"/>
                </a:ext>
              </a:extLst>
            </p:cNvPr>
            <p:cNvSpPr>
              <a:spLocks noChangeArrowheads="1"/>
            </p:cNvSpPr>
            <p:nvPr/>
          </p:nvSpPr>
          <p:spPr bwMode="auto">
            <a:xfrm>
              <a:off x="4398963" y="2017713"/>
              <a:ext cx="61913" cy="33338"/>
            </a:xfrm>
            <a:prstGeom prst="rect">
              <a:avLst/>
            </a:prstGeom>
            <a:solidFill>
              <a:srgbClr val="5FA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94" name="Freeform 313">
              <a:extLst>
                <a:ext uri="{FF2B5EF4-FFF2-40B4-BE49-F238E27FC236}">
                  <a16:creationId xmlns:a16="http://schemas.microsoft.com/office/drawing/2014/main" id="{FFEBC0C9-59E7-421F-8A61-F6BE6310A7C9}"/>
                </a:ext>
              </a:extLst>
            </p:cNvPr>
            <p:cNvSpPr>
              <a:spLocks/>
            </p:cNvSpPr>
            <p:nvPr/>
          </p:nvSpPr>
          <p:spPr bwMode="auto">
            <a:xfrm>
              <a:off x="4381500" y="2039938"/>
              <a:ext cx="98425" cy="49213"/>
            </a:xfrm>
            <a:custGeom>
              <a:avLst/>
              <a:gdLst>
                <a:gd name="T0" fmla="*/ 117 w 158"/>
                <a:gd name="T1" fmla="*/ 81 h 81"/>
                <a:gd name="T2" fmla="*/ 40 w 158"/>
                <a:gd name="T3" fmla="*/ 81 h 81"/>
                <a:gd name="T4" fmla="*/ 0 w 158"/>
                <a:gd name="T5" fmla="*/ 40 h 81"/>
                <a:gd name="T6" fmla="*/ 40 w 158"/>
                <a:gd name="T7" fmla="*/ 0 h 81"/>
                <a:gd name="T8" fmla="*/ 117 w 158"/>
                <a:gd name="T9" fmla="*/ 0 h 81"/>
                <a:gd name="T10" fmla="*/ 158 w 158"/>
                <a:gd name="T11" fmla="*/ 40 h 81"/>
                <a:gd name="T12" fmla="*/ 117 w 158"/>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158" h="81">
                  <a:moveTo>
                    <a:pt x="117" y="81"/>
                  </a:moveTo>
                  <a:lnTo>
                    <a:pt x="40" y="81"/>
                  </a:lnTo>
                  <a:cubicBezTo>
                    <a:pt x="18" y="81"/>
                    <a:pt x="0" y="63"/>
                    <a:pt x="0" y="40"/>
                  </a:cubicBezTo>
                  <a:cubicBezTo>
                    <a:pt x="0" y="18"/>
                    <a:pt x="18" y="0"/>
                    <a:pt x="40" y="0"/>
                  </a:cubicBezTo>
                  <a:lnTo>
                    <a:pt x="117" y="0"/>
                  </a:lnTo>
                  <a:cubicBezTo>
                    <a:pt x="139" y="0"/>
                    <a:pt x="158" y="18"/>
                    <a:pt x="158" y="40"/>
                  </a:cubicBezTo>
                  <a:cubicBezTo>
                    <a:pt x="158" y="63"/>
                    <a:pt x="139" y="81"/>
                    <a:pt x="117" y="81"/>
                  </a:cubicBezTo>
                  <a:close/>
                </a:path>
              </a:pathLst>
            </a:custGeom>
            <a:solidFill>
              <a:srgbClr val="497B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grpSp>
      <p:grpSp>
        <p:nvGrpSpPr>
          <p:cNvPr id="95" name="Grupo 94">
            <a:extLst>
              <a:ext uri="{FF2B5EF4-FFF2-40B4-BE49-F238E27FC236}">
                <a16:creationId xmlns:a16="http://schemas.microsoft.com/office/drawing/2014/main" id="{EEFFB905-CF1B-40B7-9450-750C0DCFF25A}"/>
              </a:ext>
            </a:extLst>
          </p:cNvPr>
          <p:cNvGrpSpPr/>
          <p:nvPr/>
        </p:nvGrpSpPr>
        <p:grpSpPr>
          <a:xfrm>
            <a:off x="716808" y="3568635"/>
            <a:ext cx="794886" cy="983672"/>
            <a:chOff x="5381625" y="1282700"/>
            <a:chExt cx="1074738" cy="1498600"/>
          </a:xfrm>
        </p:grpSpPr>
        <p:sp>
          <p:nvSpPr>
            <p:cNvPr id="96" name="Freeform 314">
              <a:extLst>
                <a:ext uri="{FF2B5EF4-FFF2-40B4-BE49-F238E27FC236}">
                  <a16:creationId xmlns:a16="http://schemas.microsoft.com/office/drawing/2014/main" id="{8C478375-7F4E-411C-BC4F-11D5794B453C}"/>
                </a:ext>
              </a:extLst>
            </p:cNvPr>
            <p:cNvSpPr>
              <a:spLocks/>
            </p:cNvSpPr>
            <p:nvPr/>
          </p:nvSpPr>
          <p:spPr bwMode="auto">
            <a:xfrm>
              <a:off x="5381625" y="1282700"/>
              <a:ext cx="1074738" cy="1498600"/>
            </a:xfrm>
            <a:custGeom>
              <a:avLst/>
              <a:gdLst>
                <a:gd name="T0" fmla="*/ 1742 w 1742"/>
                <a:gd name="T1" fmla="*/ 1565 h 2436"/>
                <a:gd name="T2" fmla="*/ 871 w 1742"/>
                <a:gd name="T3" fmla="*/ 2436 h 2436"/>
                <a:gd name="T4" fmla="*/ 0 w 1742"/>
                <a:gd name="T5" fmla="*/ 1565 h 2436"/>
                <a:gd name="T6" fmla="*/ 871 w 1742"/>
                <a:gd name="T7" fmla="*/ 0 h 2436"/>
                <a:gd name="T8" fmla="*/ 871 w 1742"/>
                <a:gd name="T9" fmla="*/ 0 h 2436"/>
                <a:gd name="T10" fmla="*/ 1742 w 1742"/>
                <a:gd name="T11" fmla="*/ 1565 h 2436"/>
              </a:gdLst>
              <a:ahLst/>
              <a:cxnLst>
                <a:cxn ang="0">
                  <a:pos x="T0" y="T1"/>
                </a:cxn>
                <a:cxn ang="0">
                  <a:pos x="T2" y="T3"/>
                </a:cxn>
                <a:cxn ang="0">
                  <a:pos x="T4" y="T5"/>
                </a:cxn>
                <a:cxn ang="0">
                  <a:pos x="T6" y="T7"/>
                </a:cxn>
                <a:cxn ang="0">
                  <a:pos x="T8" y="T9"/>
                </a:cxn>
                <a:cxn ang="0">
                  <a:pos x="T10" y="T11"/>
                </a:cxn>
              </a:cxnLst>
              <a:rect l="0" t="0" r="r" b="b"/>
              <a:pathLst>
                <a:path w="1742" h="2436">
                  <a:moveTo>
                    <a:pt x="1742" y="1565"/>
                  </a:moveTo>
                  <a:cubicBezTo>
                    <a:pt x="1742" y="2045"/>
                    <a:pt x="1351" y="2436"/>
                    <a:pt x="871" y="2436"/>
                  </a:cubicBezTo>
                  <a:cubicBezTo>
                    <a:pt x="391" y="2436"/>
                    <a:pt x="0" y="2045"/>
                    <a:pt x="0" y="1565"/>
                  </a:cubicBezTo>
                  <a:cubicBezTo>
                    <a:pt x="0" y="1085"/>
                    <a:pt x="871" y="0"/>
                    <a:pt x="871" y="0"/>
                  </a:cubicBezTo>
                  <a:cubicBezTo>
                    <a:pt x="871" y="0"/>
                    <a:pt x="871" y="0"/>
                    <a:pt x="871" y="0"/>
                  </a:cubicBezTo>
                  <a:cubicBezTo>
                    <a:pt x="892" y="26"/>
                    <a:pt x="1742" y="1090"/>
                    <a:pt x="1742" y="1565"/>
                  </a:cubicBezTo>
                  <a:close/>
                </a:path>
              </a:pathLst>
            </a:custGeom>
            <a:solidFill>
              <a:srgbClr val="296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97" name="Freeform 315">
              <a:extLst>
                <a:ext uri="{FF2B5EF4-FFF2-40B4-BE49-F238E27FC236}">
                  <a16:creationId xmlns:a16="http://schemas.microsoft.com/office/drawing/2014/main" id="{D288C7F3-5EB4-43ED-832C-86A0572EC6E9}"/>
                </a:ext>
              </a:extLst>
            </p:cNvPr>
            <p:cNvSpPr>
              <a:spLocks/>
            </p:cNvSpPr>
            <p:nvPr/>
          </p:nvSpPr>
          <p:spPr bwMode="auto">
            <a:xfrm>
              <a:off x="5381625" y="1282700"/>
              <a:ext cx="538163" cy="1452563"/>
            </a:xfrm>
            <a:custGeom>
              <a:avLst/>
              <a:gdLst>
                <a:gd name="T0" fmla="*/ 43 w 872"/>
                <a:gd name="T1" fmla="*/ 1561 h 2362"/>
                <a:gd name="T2" fmla="*/ 872 w 872"/>
                <a:gd name="T3" fmla="*/ 1 h 2362"/>
                <a:gd name="T4" fmla="*/ 871 w 872"/>
                <a:gd name="T5" fmla="*/ 0 h 2362"/>
                <a:gd name="T6" fmla="*/ 871 w 872"/>
                <a:gd name="T7" fmla="*/ 0 h 2362"/>
                <a:gd name="T8" fmla="*/ 0 w 872"/>
                <a:gd name="T9" fmla="*/ 1565 h 2362"/>
                <a:gd name="T10" fmla="*/ 520 w 872"/>
                <a:gd name="T11" fmla="*/ 2362 h 2362"/>
                <a:gd name="T12" fmla="*/ 43 w 872"/>
                <a:gd name="T13" fmla="*/ 1561 h 2362"/>
              </a:gdLst>
              <a:ahLst/>
              <a:cxnLst>
                <a:cxn ang="0">
                  <a:pos x="T0" y="T1"/>
                </a:cxn>
                <a:cxn ang="0">
                  <a:pos x="T2" y="T3"/>
                </a:cxn>
                <a:cxn ang="0">
                  <a:pos x="T4" y="T5"/>
                </a:cxn>
                <a:cxn ang="0">
                  <a:pos x="T6" y="T7"/>
                </a:cxn>
                <a:cxn ang="0">
                  <a:pos x="T8" y="T9"/>
                </a:cxn>
                <a:cxn ang="0">
                  <a:pos x="T10" y="T11"/>
                </a:cxn>
                <a:cxn ang="0">
                  <a:pos x="T12" y="T13"/>
                </a:cxn>
              </a:cxnLst>
              <a:rect l="0" t="0" r="r" b="b"/>
              <a:pathLst>
                <a:path w="872" h="2362">
                  <a:moveTo>
                    <a:pt x="43" y="1561"/>
                  </a:moveTo>
                  <a:cubicBezTo>
                    <a:pt x="43" y="1131"/>
                    <a:pt x="698" y="232"/>
                    <a:pt x="872" y="1"/>
                  </a:cubicBezTo>
                  <a:cubicBezTo>
                    <a:pt x="872" y="1"/>
                    <a:pt x="871" y="0"/>
                    <a:pt x="871" y="0"/>
                  </a:cubicBezTo>
                  <a:cubicBezTo>
                    <a:pt x="871" y="0"/>
                    <a:pt x="871" y="0"/>
                    <a:pt x="871" y="0"/>
                  </a:cubicBezTo>
                  <a:cubicBezTo>
                    <a:pt x="871" y="0"/>
                    <a:pt x="0" y="1085"/>
                    <a:pt x="0" y="1565"/>
                  </a:cubicBezTo>
                  <a:cubicBezTo>
                    <a:pt x="0" y="1920"/>
                    <a:pt x="214" y="2227"/>
                    <a:pt x="520" y="2362"/>
                  </a:cubicBezTo>
                  <a:cubicBezTo>
                    <a:pt x="237" y="2213"/>
                    <a:pt x="43" y="1910"/>
                    <a:pt x="43" y="1561"/>
                  </a:cubicBezTo>
                  <a:close/>
                </a:path>
              </a:pathLst>
            </a:custGeom>
            <a:solidFill>
              <a:srgbClr val="296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98" name="Freeform 316">
              <a:extLst>
                <a:ext uri="{FF2B5EF4-FFF2-40B4-BE49-F238E27FC236}">
                  <a16:creationId xmlns:a16="http://schemas.microsoft.com/office/drawing/2014/main" id="{83CB7720-CAD0-43BE-AE86-DF0232D89C1F}"/>
                </a:ext>
              </a:extLst>
            </p:cNvPr>
            <p:cNvSpPr>
              <a:spLocks/>
            </p:cNvSpPr>
            <p:nvPr/>
          </p:nvSpPr>
          <p:spPr bwMode="auto">
            <a:xfrm>
              <a:off x="5918200" y="1282700"/>
              <a:ext cx="538163" cy="1498600"/>
            </a:xfrm>
            <a:custGeom>
              <a:avLst/>
              <a:gdLst>
                <a:gd name="T0" fmla="*/ 871 w 871"/>
                <a:gd name="T1" fmla="*/ 1565 h 2436"/>
                <a:gd name="T2" fmla="*/ 0 w 871"/>
                <a:gd name="T3" fmla="*/ 2436 h 2436"/>
                <a:gd name="T4" fmla="*/ 0 w 871"/>
                <a:gd name="T5" fmla="*/ 0 h 2436"/>
                <a:gd name="T6" fmla="*/ 871 w 871"/>
                <a:gd name="T7" fmla="*/ 1565 h 2436"/>
              </a:gdLst>
              <a:ahLst/>
              <a:cxnLst>
                <a:cxn ang="0">
                  <a:pos x="T0" y="T1"/>
                </a:cxn>
                <a:cxn ang="0">
                  <a:pos x="T2" y="T3"/>
                </a:cxn>
                <a:cxn ang="0">
                  <a:pos x="T4" y="T5"/>
                </a:cxn>
                <a:cxn ang="0">
                  <a:pos x="T6" y="T7"/>
                </a:cxn>
              </a:cxnLst>
              <a:rect l="0" t="0" r="r" b="b"/>
              <a:pathLst>
                <a:path w="871" h="2436">
                  <a:moveTo>
                    <a:pt x="871" y="1565"/>
                  </a:moveTo>
                  <a:cubicBezTo>
                    <a:pt x="871" y="2045"/>
                    <a:pt x="480" y="2436"/>
                    <a:pt x="0" y="2436"/>
                  </a:cubicBezTo>
                  <a:cubicBezTo>
                    <a:pt x="850" y="1637"/>
                    <a:pt x="18" y="34"/>
                    <a:pt x="0" y="0"/>
                  </a:cubicBezTo>
                  <a:cubicBezTo>
                    <a:pt x="21" y="26"/>
                    <a:pt x="871" y="1090"/>
                    <a:pt x="871" y="1565"/>
                  </a:cubicBezTo>
                  <a:close/>
                </a:path>
              </a:pathLst>
            </a:custGeom>
            <a:solidFill>
              <a:srgbClr val="296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99" name="Freeform 317">
              <a:extLst>
                <a:ext uri="{FF2B5EF4-FFF2-40B4-BE49-F238E27FC236}">
                  <a16:creationId xmlns:a16="http://schemas.microsoft.com/office/drawing/2014/main" id="{9AF90579-97A3-455D-9C55-714E21C5A0AA}"/>
                </a:ext>
              </a:extLst>
            </p:cNvPr>
            <p:cNvSpPr>
              <a:spLocks noEditPoints="1"/>
            </p:cNvSpPr>
            <p:nvPr/>
          </p:nvSpPr>
          <p:spPr bwMode="auto">
            <a:xfrm>
              <a:off x="5875338" y="1579563"/>
              <a:ext cx="66675" cy="79375"/>
            </a:xfrm>
            <a:custGeom>
              <a:avLst/>
              <a:gdLst>
                <a:gd name="T0" fmla="*/ 57 w 107"/>
                <a:gd name="T1" fmla="*/ 28 h 129"/>
                <a:gd name="T2" fmla="*/ 21 w 107"/>
                <a:gd name="T3" fmla="*/ 81 h 129"/>
                <a:gd name="T4" fmla="*/ 57 w 107"/>
                <a:gd name="T5" fmla="*/ 81 h 129"/>
                <a:gd name="T6" fmla="*/ 57 w 107"/>
                <a:gd name="T7" fmla="*/ 28 h 129"/>
                <a:gd name="T8" fmla="*/ 52 w 107"/>
                <a:gd name="T9" fmla="*/ 0 h 129"/>
                <a:gd name="T10" fmla="*/ 89 w 107"/>
                <a:gd name="T11" fmla="*/ 0 h 129"/>
                <a:gd name="T12" fmla="*/ 89 w 107"/>
                <a:gd name="T13" fmla="*/ 81 h 129"/>
                <a:gd name="T14" fmla="*/ 107 w 107"/>
                <a:gd name="T15" fmla="*/ 81 h 129"/>
                <a:gd name="T16" fmla="*/ 107 w 107"/>
                <a:gd name="T17" fmla="*/ 105 h 129"/>
                <a:gd name="T18" fmla="*/ 89 w 107"/>
                <a:gd name="T19" fmla="*/ 105 h 129"/>
                <a:gd name="T20" fmla="*/ 89 w 107"/>
                <a:gd name="T21" fmla="*/ 129 h 129"/>
                <a:gd name="T22" fmla="*/ 57 w 107"/>
                <a:gd name="T23" fmla="*/ 129 h 129"/>
                <a:gd name="T24" fmla="*/ 57 w 107"/>
                <a:gd name="T25" fmla="*/ 105 h 129"/>
                <a:gd name="T26" fmla="*/ 0 w 107"/>
                <a:gd name="T27" fmla="*/ 105 h 129"/>
                <a:gd name="T28" fmla="*/ 0 w 107"/>
                <a:gd name="T29" fmla="*/ 77 h 129"/>
                <a:gd name="T30" fmla="*/ 52 w 107"/>
                <a:gd name="T31"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129">
                  <a:moveTo>
                    <a:pt x="57" y="28"/>
                  </a:moveTo>
                  <a:lnTo>
                    <a:pt x="21" y="81"/>
                  </a:lnTo>
                  <a:lnTo>
                    <a:pt x="57" y="81"/>
                  </a:lnTo>
                  <a:lnTo>
                    <a:pt x="57" y="28"/>
                  </a:lnTo>
                  <a:close/>
                  <a:moveTo>
                    <a:pt x="52" y="0"/>
                  </a:moveTo>
                  <a:lnTo>
                    <a:pt x="89" y="0"/>
                  </a:lnTo>
                  <a:lnTo>
                    <a:pt x="89" y="81"/>
                  </a:lnTo>
                  <a:lnTo>
                    <a:pt x="107" y="81"/>
                  </a:lnTo>
                  <a:lnTo>
                    <a:pt x="107" y="105"/>
                  </a:lnTo>
                  <a:lnTo>
                    <a:pt x="89" y="105"/>
                  </a:lnTo>
                  <a:lnTo>
                    <a:pt x="89" y="129"/>
                  </a:lnTo>
                  <a:lnTo>
                    <a:pt x="57" y="129"/>
                  </a:lnTo>
                  <a:lnTo>
                    <a:pt x="57" y="105"/>
                  </a:lnTo>
                  <a:lnTo>
                    <a:pt x="0" y="105"/>
                  </a:lnTo>
                  <a:lnTo>
                    <a:pt x="0" y="77"/>
                  </a:lnTo>
                  <a:lnTo>
                    <a:pt x="5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100" name="Rectangle 318">
              <a:extLst>
                <a:ext uri="{FF2B5EF4-FFF2-40B4-BE49-F238E27FC236}">
                  <a16:creationId xmlns:a16="http://schemas.microsoft.com/office/drawing/2014/main" id="{3E971BED-8F38-4D95-99B1-9EC2A1108B0A}"/>
                </a:ext>
              </a:extLst>
            </p:cNvPr>
            <p:cNvSpPr>
              <a:spLocks noChangeArrowheads="1"/>
            </p:cNvSpPr>
            <p:nvPr/>
          </p:nvSpPr>
          <p:spPr bwMode="auto">
            <a:xfrm>
              <a:off x="5949950" y="1636713"/>
              <a:ext cx="19050"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101" name="Oval 319">
              <a:extLst>
                <a:ext uri="{FF2B5EF4-FFF2-40B4-BE49-F238E27FC236}">
                  <a16:creationId xmlns:a16="http://schemas.microsoft.com/office/drawing/2014/main" id="{FF61ED1D-9E4C-4D51-8834-F92DE3974911}"/>
                </a:ext>
              </a:extLst>
            </p:cNvPr>
            <p:cNvSpPr>
              <a:spLocks noChangeArrowheads="1"/>
            </p:cNvSpPr>
            <p:nvPr/>
          </p:nvSpPr>
          <p:spPr bwMode="auto">
            <a:xfrm>
              <a:off x="5810250" y="1522413"/>
              <a:ext cx="217488" cy="215900"/>
            </a:xfrm>
            <a:prstGeom prst="ellipse">
              <a:avLst/>
            </a:prstGeom>
            <a:noFill/>
            <a:ln w="1111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102" name="Freeform 320">
              <a:extLst>
                <a:ext uri="{FF2B5EF4-FFF2-40B4-BE49-F238E27FC236}">
                  <a16:creationId xmlns:a16="http://schemas.microsoft.com/office/drawing/2014/main" id="{B1A6348F-AAF1-4002-91B4-FE02185E0993}"/>
                </a:ext>
              </a:extLst>
            </p:cNvPr>
            <p:cNvSpPr>
              <a:spLocks/>
            </p:cNvSpPr>
            <p:nvPr/>
          </p:nvSpPr>
          <p:spPr bwMode="auto">
            <a:xfrm>
              <a:off x="5453063" y="1779588"/>
              <a:ext cx="930275" cy="927100"/>
            </a:xfrm>
            <a:custGeom>
              <a:avLst/>
              <a:gdLst>
                <a:gd name="T0" fmla="*/ 1506 w 1506"/>
                <a:gd name="T1" fmla="*/ 754 h 1507"/>
                <a:gd name="T2" fmla="*/ 1450 w 1506"/>
                <a:gd name="T3" fmla="*/ 1039 h 1507"/>
                <a:gd name="T4" fmla="*/ 1445 w 1506"/>
                <a:gd name="T5" fmla="*/ 1052 h 1507"/>
                <a:gd name="T6" fmla="*/ 1432 w 1506"/>
                <a:gd name="T7" fmla="*/ 1080 h 1507"/>
                <a:gd name="T8" fmla="*/ 1372 w 1506"/>
                <a:gd name="T9" fmla="*/ 1183 h 1507"/>
                <a:gd name="T10" fmla="*/ 1349 w 1506"/>
                <a:gd name="T11" fmla="*/ 1215 h 1507"/>
                <a:gd name="T12" fmla="*/ 1257 w 1506"/>
                <a:gd name="T13" fmla="*/ 1314 h 1507"/>
                <a:gd name="T14" fmla="*/ 1109 w 1506"/>
                <a:gd name="T15" fmla="*/ 1418 h 1507"/>
                <a:gd name="T16" fmla="*/ 753 w 1506"/>
                <a:gd name="T17" fmla="*/ 1507 h 1507"/>
                <a:gd name="T18" fmla="*/ 398 w 1506"/>
                <a:gd name="T19" fmla="*/ 1418 h 1507"/>
                <a:gd name="T20" fmla="*/ 249 w 1506"/>
                <a:gd name="T21" fmla="*/ 1313 h 1507"/>
                <a:gd name="T22" fmla="*/ 134 w 1506"/>
                <a:gd name="T23" fmla="*/ 1183 h 1507"/>
                <a:gd name="T24" fmla="*/ 73 w 1506"/>
                <a:gd name="T25" fmla="*/ 1078 h 1507"/>
                <a:gd name="T26" fmla="*/ 61 w 1506"/>
                <a:gd name="T27" fmla="*/ 1052 h 1507"/>
                <a:gd name="T28" fmla="*/ 0 w 1506"/>
                <a:gd name="T29" fmla="*/ 754 h 1507"/>
                <a:gd name="T30" fmla="*/ 159 w 1506"/>
                <a:gd name="T31" fmla="*/ 291 h 1507"/>
                <a:gd name="T32" fmla="*/ 252 w 1506"/>
                <a:gd name="T33" fmla="*/ 191 h 1507"/>
                <a:gd name="T34" fmla="*/ 753 w 1506"/>
                <a:gd name="T35" fmla="*/ 0 h 1507"/>
                <a:gd name="T36" fmla="*/ 1506 w 1506"/>
                <a:gd name="T37" fmla="*/ 754 h 1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06" h="1507">
                  <a:moveTo>
                    <a:pt x="1506" y="754"/>
                  </a:moveTo>
                  <a:cubicBezTo>
                    <a:pt x="1506" y="855"/>
                    <a:pt x="1487" y="951"/>
                    <a:pt x="1450" y="1039"/>
                  </a:cubicBezTo>
                  <a:cubicBezTo>
                    <a:pt x="1449" y="1044"/>
                    <a:pt x="1447" y="1048"/>
                    <a:pt x="1445" y="1052"/>
                  </a:cubicBezTo>
                  <a:cubicBezTo>
                    <a:pt x="1441" y="1061"/>
                    <a:pt x="1437" y="1071"/>
                    <a:pt x="1432" y="1080"/>
                  </a:cubicBezTo>
                  <a:cubicBezTo>
                    <a:pt x="1415" y="1116"/>
                    <a:pt x="1395" y="1151"/>
                    <a:pt x="1372" y="1183"/>
                  </a:cubicBezTo>
                  <a:cubicBezTo>
                    <a:pt x="1364" y="1194"/>
                    <a:pt x="1357" y="1205"/>
                    <a:pt x="1349" y="1215"/>
                  </a:cubicBezTo>
                  <a:cubicBezTo>
                    <a:pt x="1321" y="1251"/>
                    <a:pt x="1290" y="1284"/>
                    <a:pt x="1257" y="1314"/>
                  </a:cubicBezTo>
                  <a:cubicBezTo>
                    <a:pt x="1212" y="1354"/>
                    <a:pt x="1162" y="1389"/>
                    <a:pt x="1109" y="1418"/>
                  </a:cubicBezTo>
                  <a:cubicBezTo>
                    <a:pt x="1003" y="1475"/>
                    <a:pt x="882" y="1507"/>
                    <a:pt x="753" y="1507"/>
                  </a:cubicBezTo>
                  <a:cubicBezTo>
                    <a:pt x="624" y="1507"/>
                    <a:pt x="504" y="1475"/>
                    <a:pt x="398" y="1418"/>
                  </a:cubicBezTo>
                  <a:cubicBezTo>
                    <a:pt x="344" y="1389"/>
                    <a:pt x="294" y="1354"/>
                    <a:pt x="249" y="1313"/>
                  </a:cubicBezTo>
                  <a:cubicBezTo>
                    <a:pt x="206" y="1275"/>
                    <a:pt x="167" y="1231"/>
                    <a:pt x="134" y="1183"/>
                  </a:cubicBezTo>
                  <a:cubicBezTo>
                    <a:pt x="111" y="1150"/>
                    <a:pt x="90" y="1115"/>
                    <a:pt x="73" y="1078"/>
                  </a:cubicBezTo>
                  <a:cubicBezTo>
                    <a:pt x="69" y="1069"/>
                    <a:pt x="65" y="1061"/>
                    <a:pt x="61" y="1052"/>
                  </a:cubicBezTo>
                  <a:cubicBezTo>
                    <a:pt x="21" y="960"/>
                    <a:pt x="0" y="860"/>
                    <a:pt x="0" y="754"/>
                  </a:cubicBezTo>
                  <a:cubicBezTo>
                    <a:pt x="0" y="579"/>
                    <a:pt x="59" y="418"/>
                    <a:pt x="159" y="291"/>
                  </a:cubicBezTo>
                  <a:cubicBezTo>
                    <a:pt x="187" y="255"/>
                    <a:pt x="218" y="221"/>
                    <a:pt x="252" y="191"/>
                  </a:cubicBezTo>
                  <a:cubicBezTo>
                    <a:pt x="385" y="72"/>
                    <a:pt x="561" y="0"/>
                    <a:pt x="753" y="0"/>
                  </a:cubicBezTo>
                  <a:cubicBezTo>
                    <a:pt x="1169" y="0"/>
                    <a:pt x="1506" y="338"/>
                    <a:pt x="1506" y="75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103" name="Freeform 321">
              <a:extLst>
                <a:ext uri="{FF2B5EF4-FFF2-40B4-BE49-F238E27FC236}">
                  <a16:creationId xmlns:a16="http://schemas.microsoft.com/office/drawing/2014/main" id="{DF295FB6-13A7-4881-9FA2-63349C04E9EF}"/>
                </a:ext>
              </a:extLst>
            </p:cNvPr>
            <p:cNvSpPr>
              <a:spLocks/>
            </p:cNvSpPr>
            <p:nvPr/>
          </p:nvSpPr>
          <p:spPr bwMode="auto">
            <a:xfrm>
              <a:off x="5607050" y="1951038"/>
              <a:ext cx="623888" cy="180975"/>
            </a:xfrm>
            <a:custGeom>
              <a:avLst/>
              <a:gdLst>
                <a:gd name="T0" fmla="*/ 1008 w 1008"/>
                <a:gd name="T1" fmla="*/ 83 h 293"/>
                <a:gd name="T2" fmla="*/ 1008 w 1008"/>
                <a:gd name="T3" fmla="*/ 293 h 293"/>
                <a:gd name="T4" fmla="*/ 0 w 1008"/>
                <a:gd name="T5" fmla="*/ 293 h 293"/>
                <a:gd name="T6" fmla="*/ 0 w 1008"/>
                <a:gd name="T7" fmla="*/ 83 h 293"/>
                <a:gd name="T8" fmla="*/ 82 w 1008"/>
                <a:gd name="T9" fmla="*/ 0 h 293"/>
                <a:gd name="T10" fmla="*/ 926 w 1008"/>
                <a:gd name="T11" fmla="*/ 0 h 293"/>
                <a:gd name="T12" fmla="*/ 1008 w 1008"/>
                <a:gd name="T13" fmla="*/ 83 h 293"/>
              </a:gdLst>
              <a:ahLst/>
              <a:cxnLst>
                <a:cxn ang="0">
                  <a:pos x="T0" y="T1"/>
                </a:cxn>
                <a:cxn ang="0">
                  <a:pos x="T2" y="T3"/>
                </a:cxn>
                <a:cxn ang="0">
                  <a:pos x="T4" y="T5"/>
                </a:cxn>
                <a:cxn ang="0">
                  <a:pos x="T6" y="T7"/>
                </a:cxn>
                <a:cxn ang="0">
                  <a:pos x="T8" y="T9"/>
                </a:cxn>
                <a:cxn ang="0">
                  <a:pos x="T10" y="T11"/>
                </a:cxn>
                <a:cxn ang="0">
                  <a:pos x="T12" y="T13"/>
                </a:cxn>
              </a:cxnLst>
              <a:rect l="0" t="0" r="r" b="b"/>
              <a:pathLst>
                <a:path w="1008" h="293">
                  <a:moveTo>
                    <a:pt x="1008" y="83"/>
                  </a:moveTo>
                  <a:lnTo>
                    <a:pt x="1008" y="293"/>
                  </a:lnTo>
                  <a:lnTo>
                    <a:pt x="0" y="293"/>
                  </a:lnTo>
                  <a:lnTo>
                    <a:pt x="0" y="83"/>
                  </a:lnTo>
                  <a:cubicBezTo>
                    <a:pt x="0" y="37"/>
                    <a:pt x="37" y="0"/>
                    <a:pt x="82" y="0"/>
                  </a:cubicBezTo>
                  <a:lnTo>
                    <a:pt x="926" y="0"/>
                  </a:lnTo>
                  <a:cubicBezTo>
                    <a:pt x="971" y="0"/>
                    <a:pt x="1008" y="37"/>
                    <a:pt x="1008" y="83"/>
                  </a:cubicBezTo>
                  <a:close/>
                </a:path>
              </a:pathLst>
            </a:custGeom>
            <a:solidFill>
              <a:srgbClr val="5FA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104" name="Rectangle 322">
              <a:extLst>
                <a:ext uri="{FF2B5EF4-FFF2-40B4-BE49-F238E27FC236}">
                  <a16:creationId xmlns:a16="http://schemas.microsoft.com/office/drawing/2014/main" id="{2A6BE959-7BB8-46A3-B401-25CAD3F477CD}"/>
                </a:ext>
              </a:extLst>
            </p:cNvPr>
            <p:cNvSpPr>
              <a:spLocks noChangeArrowheads="1"/>
            </p:cNvSpPr>
            <p:nvPr/>
          </p:nvSpPr>
          <p:spPr bwMode="auto">
            <a:xfrm>
              <a:off x="5848350" y="1951038"/>
              <a:ext cx="19050" cy="160338"/>
            </a:xfrm>
            <a:prstGeom prst="rect">
              <a:avLst/>
            </a:prstGeom>
            <a:solidFill>
              <a:srgbClr val="497B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105" name="Freeform 323">
              <a:extLst>
                <a:ext uri="{FF2B5EF4-FFF2-40B4-BE49-F238E27FC236}">
                  <a16:creationId xmlns:a16="http://schemas.microsoft.com/office/drawing/2014/main" id="{1C94EC1F-3DBA-4BB5-A4FB-D2D601300222}"/>
                </a:ext>
              </a:extLst>
            </p:cNvPr>
            <p:cNvSpPr>
              <a:spLocks/>
            </p:cNvSpPr>
            <p:nvPr/>
          </p:nvSpPr>
          <p:spPr bwMode="auto">
            <a:xfrm>
              <a:off x="5607050" y="2070100"/>
              <a:ext cx="623888" cy="636588"/>
            </a:xfrm>
            <a:custGeom>
              <a:avLst/>
              <a:gdLst>
                <a:gd name="T0" fmla="*/ 1008 w 1008"/>
                <a:gd name="T1" fmla="*/ 0 h 1037"/>
                <a:gd name="T2" fmla="*/ 1008 w 1008"/>
                <a:gd name="T3" fmla="*/ 844 h 1037"/>
                <a:gd name="T4" fmla="*/ 860 w 1008"/>
                <a:gd name="T5" fmla="*/ 948 h 1037"/>
                <a:gd name="T6" fmla="*/ 504 w 1008"/>
                <a:gd name="T7" fmla="*/ 1037 h 1037"/>
                <a:gd name="T8" fmla="*/ 149 w 1008"/>
                <a:gd name="T9" fmla="*/ 948 h 1037"/>
                <a:gd name="T10" fmla="*/ 0 w 1008"/>
                <a:gd name="T11" fmla="*/ 843 h 1037"/>
                <a:gd name="T12" fmla="*/ 0 w 1008"/>
                <a:gd name="T13" fmla="*/ 0 h 1037"/>
                <a:gd name="T14" fmla="*/ 1008 w 1008"/>
                <a:gd name="T15" fmla="*/ 0 h 10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8" h="1037">
                  <a:moveTo>
                    <a:pt x="1008" y="0"/>
                  </a:moveTo>
                  <a:lnTo>
                    <a:pt x="1008" y="844"/>
                  </a:lnTo>
                  <a:cubicBezTo>
                    <a:pt x="963" y="884"/>
                    <a:pt x="913" y="919"/>
                    <a:pt x="860" y="948"/>
                  </a:cubicBezTo>
                  <a:cubicBezTo>
                    <a:pt x="754" y="1005"/>
                    <a:pt x="633" y="1037"/>
                    <a:pt x="504" y="1037"/>
                  </a:cubicBezTo>
                  <a:cubicBezTo>
                    <a:pt x="375" y="1037"/>
                    <a:pt x="255" y="1005"/>
                    <a:pt x="149" y="948"/>
                  </a:cubicBezTo>
                  <a:cubicBezTo>
                    <a:pt x="95" y="919"/>
                    <a:pt x="45" y="884"/>
                    <a:pt x="0" y="843"/>
                  </a:cubicBezTo>
                  <a:lnTo>
                    <a:pt x="0" y="0"/>
                  </a:lnTo>
                  <a:lnTo>
                    <a:pt x="1008" y="0"/>
                  </a:lnTo>
                  <a:close/>
                </a:path>
              </a:pathLst>
            </a:custGeom>
            <a:solidFill>
              <a:srgbClr val="497B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106" name="Oval 324">
              <a:extLst>
                <a:ext uri="{FF2B5EF4-FFF2-40B4-BE49-F238E27FC236}">
                  <a16:creationId xmlns:a16="http://schemas.microsoft.com/office/drawing/2014/main" id="{0A6EB82E-203F-438C-ACCE-C9565971E74B}"/>
                </a:ext>
              </a:extLst>
            </p:cNvPr>
            <p:cNvSpPr>
              <a:spLocks noChangeArrowheads="1"/>
            </p:cNvSpPr>
            <p:nvPr/>
          </p:nvSpPr>
          <p:spPr bwMode="auto">
            <a:xfrm>
              <a:off x="5713413" y="2151063"/>
              <a:ext cx="411163" cy="409575"/>
            </a:xfrm>
            <a:prstGeom prst="ellipse">
              <a:avLst/>
            </a:prstGeom>
            <a:solidFill>
              <a:srgbClr val="5FA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107" name="Oval 325">
              <a:extLst>
                <a:ext uri="{FF2B5EF4-FFF2-40B4-BE49-F238E27FC236}">
                  <a16:creationId xmlns:a16="http://schemas.microsoft.com/office/drawing/2014/main" id="{D12F5857-C24A-48FB-9745-F5CF9E808ADE}"/>
                </a:ext>
              </a:extLst>
            </p:cNvPr>
            <p:cNvSpPr>
              <a:spLocks noChangeArrowheads="1"/>
            </p:cNvSpPr>
            <p:nvPr/>
          </p:nvSpPr>
          <p:spPr bwMode="auto">
            <a:xfrm>
              <a:off x="5713413" y="2120900"/>
              <a:ext cx="411163" cy="407988"/>
            </a:xfrm>
            <a:prstGeom prst="ellipse">
              <a:avLst/>
            </a:prstGeom>
            <a:solidFill>
              <a:srgbClr val="5FA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108" name="Freeform 326">
              <a:extLst>
                <a:ext uri="{FF2B5EF4-FFF2-40B4-BE49-F238E27FC236}">
                  <a16:creationId xmlns:a16="http://schemas.microsoft.com/office/drawing/2014/main" id="{62BDD3A9-6209-48AF-9D24-C89C691AABE8}"/>
                </a:ext>
              </a:extLst>
            </p:cNvPr>
            <p:cNvSpPr>
              <a:spLocks/>
            </p:cNvSpPr>
            <p:nvPr/>
          </p:nvSpPr>
          <p:spPr bwMode="auto">
            <a:xfrm>
              <a:off x="5735638" y="2141538"/>
              <a:ext cx="366713" cy="366713"/>
            </a:xfrm>
            <a:custGeom>
              <a:avLst/>
              <a:gdLst>
                <a:gd name="T0" fmla="*/ 596 w 596"/>
                <a:gd name="T1" fmla="*/ 298 h 595"/>
                <a:gd name="T2" fmla="*/ 298 w 596"/>
                <a:gd name="T3" fmla="*/ 595 h 595"/>
                <a:gd name="T4" fmla="*/ 0 w 596"/>
                <a:gd name="T5" fmla="*/ 298 h 595"/>
                <a:gd name="T6" fmla="*/ 55 w 596"/>
                <a:gd name="T7" fmla="*/ 125 h 595"/>
                <a:gd name="T8" fmla="*/ 56 w 596"/>
                <a:gd name="T9" fmla="*/ 125 h 595"/>
                <a:gd name="T10" fmla="*/ 133 w 596"/>
                <a:gd name="T11" fmla="*/ 50 h 595"/>
                <a:gd name="T12" fmla="*/ 298 w 596"/>
                <a:gd name="T13" fmla="*/ 0 h 595"/>
                <a:gd name="T14" fmla="*/ 463 w 596"/>
                <a:gd name="T15" fmla="*/ 50 h 595"/>
                <a:gd name="T16" fmla="*/ 540 w 596"/>
                <a:gd name="T17" fmla="*/ 125 h 595"/>
                <a:gd name="T18" fmla="*/ 596 w 596"/>
                <a:gd name="T19" fmla="*/ 298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6" h="595">
                  <a:moveTo>
                    <a:pt x="596" y="298"/>
                  </a:moveTo>
                  <a:cubicBezTo>
                    <a:pt x="596" y="462"/>
                    <a:pt x="462" y="595"/>
                    <a:pt x="298" y="595"/>
                  </a:cubicBezTo>
                  <a:cubicBezTo>
                    <a:pt x="134" y="595"/>
                    <a:pt x="0" y="462"/>
                    <a:pt x="0" y="298"/>
                  </a:cubicBezTo>
                  <a:cubicBezTo>
                    <a:pt x="0" y="233"/>
                    <a:pt x="21" y="174"/>
                    <a:pt x="55" y="125"/>
                  </a:cubicBezTo>
                  <a:lnTo>
                    <a:pt x="56" y="125"/>
                  </a:lnTo>
                  <a:cubicBezTo>
                    <a:pt x="77" y="95"/>
                    <a:pt x="103" y="70"/>
                    <a:pt x="133" y="50"/>
                  </a:cubicBezTo>
                  <a:cubicBezTo>
                    <a:pt x="180" y="18"/>
                    <a:pt x="237" y="0"/>
                    <a:pt x="298" y="0"/>
                  </a:cubicBezTo>
                  <a:cubicBezTo>
                    <a:pt x="359" y="0"/>
                    <a:pt x="415" y="18"/>
                    <a:pt x="463" y="50"/>
                  </a:cubicBezTo>
                  <a:cubicBezTo>
                    <a:pt x="493" y="70"/>
                    <a:pt x="519" y="95"/>
                    <a:pt x="540" y="125"/>
                  </a:cubicBezTo>
                  <a:cubicBezTo>
                    <a:pt x="575" y="174"/>
                    <a:pt x="596" y="233"/>
                    <a:pt x="596" y="2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109" name="Freeform 327">
              <a:extLst>
                <a:ext uri="{FF2B5EF4-FFF2-40B4-BE49-F238E27FC236}">
                  <a16:creationId xmlns:a16="http://schemas.microsoft.com/office/drawing/2014/main" id="{DF3B519C-F1B6-41B1-AF0F-CE8ECBAB5775}"/>
                </a:ext>
              </a:extLst>
            </p:cNvPr>
            <p:cNvSpPr>
              <a:spLocks/>
            </p:cNvSpPr>
            <p:nvPr/>
          </p:nvSpPr>
          <p:spPr bwMode="auto">
            <a:xfrm>
              <a:off x="5735638" y="2217738"/>
              <a:ext cx="366713" cy="290513"/>
            </a:xfrm>
            <a:custGeom>
              <a:avLst/>
              <a:gdLst>
                <a:gd name="T0" fmla="*/ 596 w 596"/>
                <a:gd name="T1" fmla="*/ 174 h 471"/>
                <a:gd name="T2" fmla="*/ 298 w 596"/>
                <a:gd name="T3" fmla="*/ 471 h 471"/>
                <a:gd name="T4" fmla="*/ 0 w 596"/>
                <a:gd name="T5" fmla="*/ 174 h 471"/>
                <a:gd name="T6" fmla="*/ 55 w 596"/>
                <a:gd name="T7" fmla="*/ 1 h 471"/>
                <a:gd name="T8" fmla="*/ 56 w 596"/>
                <a:gd name="T9" fmla="*/ 1 h 471"/>
                <a:gd name="T10" fmla="*/ 79 w 596"/>
                <a:gd name="T11" fmla="*/ 14 h 471"/>
                <a:gd name="T12" fmla="*/ 111 w 596"/>
                <a:gd name="T13" fmla="*/ 0 h 471"/>
                <a:gd name="T14" fmla="*/ 142 w 596"/>
                <a:gd name="T15" fmla="*/ 14 h 471"/>
                <a:gd name="T16" fmla="*/ 173 w 596"/>
                <a:gd name="T17" fmla="*/ 0 h 471"/>
                <a:gd name="T18" fmla="*/ 204 w 596"/>
                <a:gd name="T19" fmla="*/ 14 h 471"/>
                <a:gd name="T20" fmla="*/ 236 w 596"/>
                <a:gd name="T21" fmla="*/ 0 h 471"/>
                <a:gd name="T22" fmla="*/ 267 w 596"/>
                <a:gd name="T23" fmla="*/ 14 h 471"/>
                <a:gd name="T24" fmla="*/ 298 w 596"/>
                <a:gd name="T25" fmla="*/ 0 h 471"/>
                <a:gd name="T26" fmla="*/ 329 w 596"/>
                <a:gd name="T27" fmla="*/ 14 h 471"/>
                <a:gd name="T28" fmla="*/ 360 w 596"/>
                <a:gd name="T29" fmla="*/ 0 h 471"/>
                <a:gd name="T30" fmla="*/ 392 w 596"/>
                <a:gd name="T31" fmla="*/ 14 h 471"/>
                <a:gd name="T32" fmla="*/ 423 w 596"/>
                <a:gd name="T33" fmla="*/ 0 h 471"/>
                <a:gd name="T34" fmla="*/ 454 w 596"/>
                <a:gd name="T35" fmla="*/ 14 h 471"/>
                <a:gd name="T36" fmla="*/ 485 w 596"/>
                <a:gd name="T37" fmla="*/ 0 h 471"/>
                <a:gd name="T38" fmla="*/ 517 w 596"/>
                <a:gd name="T39" fmla="*/ 14 h 471"/>
                <a:gd name="T40" fmla="*/ 540 w 596"/>
                <a:gd name="T41" fmla="*/ 1 h 471"/>
                <a:gd name="T42" fmla="*/ 596 w 596"/>
                <a:gd name="T43" fmla="*/ 174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6" h="471">
                  <a:moveTo>
                    <a:pt x="596" y="174"/>
                  </a:moveTo>
                  <a:cubicBezTo>
                    <a:pt x="596" y="338"/>
                    <a:pt x="462" y="471"/>
                    <a:pt x="298" y="471"/>
                  </a:cubicBezTo>
                  <a:cubicBezTo>
                    <a:pt x="134" y="471"/>
                    <a:pt x="0" y="338"/>
                    <a:pt x="0" y="174"/>
                  </a:cubicBezTo>
                  <a:cubicBezTo>
                    <a:pt x="0" y="109"/>
                    <a:pt x="21" y="50"/>
                    <a:pt x="55" y="1"/>
                  </a:cubicBezTo>
                  <a:lnTo>
                    <a:pt x="56" y="1"/>
                  </a:lnTo>
                  <a:cubicBezTo>
                    <a:pt x="64" y="5"/>
                    <a:pt x="67" y="14"/>
                    <a:pt x="79" y="14"/>
                  </a:cubicBezTo>
                  <a:cubicBezTo>
                    <a:pt x="95" y="14"/>
                    <a:pt x="95" y="0"/>
                    <a:pt x="111" y="0"/>
                  </a:cubicBezTo>
                  <a:cubicBezTo>
                    <a:pt x="126" y="0"/>
                    <a:pt x="126" y="14"/>
                    <a:pt x="142" y="14"/>
                  </a:cubicBezTo>
                  <a:cubicBezTo>
                    <a:pt x="157" y="14"/>
                    <a:pt x="157" y="0"/>
                    <a:pt x="173" y="0"/>
                  </a:cubicBezTo>
                  <a:cubicBezTo>
                    <a:pt x="189" y="0"/>
                    <a:pt x="189" y="14"/>
                    <a:pt x="204" y="14"/>
                  </a:cubicBezTo>
                  <a:cubicBezTo>
                    <a:pt x="220" y="14"/>
                    <a:pt x="220" y="0"/>
                    <a:pt x="236" y="0"/>
                  </a:cubicBezTo>
                  <a:cubicBezTo>
                    <a:pt x="251" y="0"/>
                    <a:pt x="251" y="14"/>
                    <a:pt x="267" y="14"/>
                  </a:cubicBezTo>
                  <a:cubicBezTo>
                    <a:pt x="282" y="14"/>
                    <a:pt x="282" y="0"/>
                    <a:pt x="298" y="0"/>
                  </a:cubicBezTo>
                  <a:cubicBezTo>
                    <a:pt x="314" y="0"/>
                    <a:pt x="314" y="14"/>
                    <a:pt x="329" y="14"/>
                  </a:cubicBezTo>
                  <a:cubicBezTo>
                    <a:pt x="345" y="14"/>
                    <a:pt x="345" y="0"/>
                    <a:pt x="360" y="0"/>
                  </a:cubicBezTo>
                  <a:cubicBezTo>
                    <a:pt x="376" y="0"/>
                    <a:pt x="376" y="14"/>
                    <a:pt x="392" y="14"/>
                  </a:cubicBezTo>
                  <a:cubicBezTo>
                    <a:pt x="407" y="14"/>
                    <a:pt x="407" y="0"/>
                    <a:pt x="423" y="0"/>
                  </a:cubicBezTo>
                  <a:cubicBezTo>
                    <a:pt x="438" y="0"/>
                    <a:pt x="438" y="14"/>
                    <a:pt x="454" y="14"/>
                  </a:cubicBezTo>
                  <a:cubicBezTo>
                    <a:pt x="470" y="14"/>
                    <a:pt x="470" y="0"/>
                    <a:pt x="485" y="0"/>
                  </a:cubicBezTo>
                  <a:cubicBezTo>
                    <a:pt x="501" y="0"/>
                    <a:pt x="501" y="14"/>
                    <a:pt x="517" y="14"/>
                  </a:cubicBezTo>
                  <a:cubicBezTo>
                    <a:pt x="529" y="14"/>
                    <a:pt x="532" y="5"/>
                    <a:pt x="540" y="1"/>
                  </a:cubicBezTo>
                  <a:cubicBezTo>
                    <a:pt x="575" y="50"/>
                    <a:pt x="596" y="109"/>
                    <a:pt x="596" y="174"/>
                  </a:cubicBezTo>
                  <a:close/>
                </a:path>
              </a:pathLst>
            </a:custGeom>
            <a:solidFill>
              <a:srgbClr val="4089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110" name="Oval 328">
              <a:extLst>
                <a:ext uri="{FF2B5EF4-FFF2-40B4-BE49-F238E27FC236}">
                  <a16:creationId xmlns:a16="http://schemas.microsoft.com/office/drawing/2014/main" id="{3E57A8A1-E8A5-4F83-9686-C1B3309DF74A}"/>
                </a:ext>
              </a:extLst>
            </p:cNvPr>
            <p:cNvSpPr>
              <a:spLocks noChangeArrowheads="1"/>
            </p:cNvSpPr>
            <p:nvPr/>
          </p:nvSpPr>
          <p:spPr bwMode="auto">
            <a:xfrm>
              <a:off x="5668963" y="1985963"/>
              <a:ext cx="47625" cy="47625"/>
            </a:xfrm>
            <a:prstGeom prst="ellipse">
              <a:avLst/>
            </a:prstGeom>
            <a:solidFill>
              <a:srgbClr val="497B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111" name="Oval 329">
              <a:extLst>
                <a:ext uri="{FF2B5EF4-FFF2-40B4-BE49-F238E27FC236}">
                  <a16:creationId xmlns:a16="http://schemas.microsoft.com/office/drawing/2014/main" id="{BE000F78-D317-4427-9328-9AC42BE68F6F}"/>
                </a:ext>
              </a:extLst>
            </p:cNvPr>
            <p:cNvSpPr>
              <a:spLocks noChangeArrowheads="1"/>
            </p:cNvSpPr>
            <p:nvPr/>
          </p:nvSpPr>
          <p:spPr bwMode="auto">
            <a:xfrm>
              <a:off x="5745163" y="1976438"/>
              <a:ext cx="66675" cy="66675"/>
            </a:xfrm>
            <a:prstGeom prst="ellipse">
              <a:avLst/>
            </a:prstGeom>
            <a:solidFill>
              <a:srgbClr val="497B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112" name="Freeform 330">
              <a:extLst>
                <a:ext uri="{FF2B5EF4-FFF2-40B4-BE49-F238E27FC236}">
                  <a16:creationId xmlns:a16="http://schemas.microsoft.com/office/drawing/2014/main" id="{EC8EDF81-2165-4221-AF02-664E1039FB8B}"/>
                </a:ext>
              </a:extLst>
            </p:cNvPr>
            <p:cNvSpPr>
              <a:spLocks/>
            </p:cNvSpPr>
            <p:nvPr/>
          </p:nvSpPr>
          <p:spPr bwMode="auto">
            <a:xfrm>
              <a:off x="5981700" y="2016125"/>
              <a:ext cx="84138" cy="15875"/>
            </a:xfrm>
            <a:custGeom>
              <a:avLst/>
              <a:gdLst>
                <a:gd name="T0" fmla="*/ 0 w 137"/>
                <a:gd name="T1" fmla="*/ 13 h 25"/>
                <a:gd name="T2" fmla="*/ 0 w 137"/>
                <a:gd name="T3" fmla="*/ 13 h 25"/>
                <a:gd name="T4" fmla="*/ 12 w 137"/>
                <a:gd name="T5" fmla="*/ 0 h 25"/>
                <a:gd name="T6" fmla="*/ 125 w 137"/>
                <a:gd name="T7" fmla="*/ 0 h 25"/>
                <a:gd name="T8" fmla="*/ 137 w 137"/>
                <a:gd name="T9" fmla="*/ 13 h 25"/>
                <a:gd name="T10" fmla="*/ 125 w 137"/>
                <a:gd name="T11" fmla="*/ 25 h 25"/>
                <a:gd name="T12" fmla="*/ 12 w 137"/>
                <a:gd name="T13" fmla="*/ 25 h 25"/>
                <a:gd name="T14" fmla="*/ 0 w 137"/>
                <a:gd name="T15" fmla="*/ 13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25">
                  <a:moveTo>
                    <a:pt x="0" y="13"/>
                  </a:moveTo>
                  <a:lnTo>
                    <a:pt x="0" y="13"/>
                  </a:lnTo>
                  <a:cubicBezTo>
                    <a:pt x="0" y="6"/>
                    <a:pt x="5" y="0"/>
                    <a:pt x="12" y="0"/>
                  </a:cubicBezTo>
                  <a:lnTo>
                    <a:pt x="125" y="0"/>
                  </a:lnTo>
                  <a:cubicBezTo>
                    <a:pt x="132" y="0"/>
                    <a:pt x="137" y="6"/>
                    <a:pt x="137" y="13"/>
                  </a:cubicBezTo>
                  <a:cubicBezTo>
                    <a:pt x="137" y="20"/>
                    <a:pt x="132" y="25"/>
                    <a:pt x="125" y="25"/>
                  </a:cubicBezTo>
                  <a:lnTo>
                    <a:pt x="12" y="25"/>
                  </a:lnTo>
                  <a:cubicBezTo>
                    <a:pt x="5" y="25"/>
                    <a:pt x="0" y="20"/>
                    <a:pt x="0" y="13"/>
                  </a:cubicBezTo>
                  <a:close/>
                </a:path>
              </a:pathLst>
            </a:custGeom>
            <a:solidFill>
              <a:srgbClr val="497B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113" name="Freeform 331">
              <a:extLst>
                <a:ext uri="{FF2B5EF4-FFF2-40B4-BE49-F238E27FC236}">
                  <a16:creationId xmlns:a16="http://schemas.microsoft.com/office/drawing/2014/main" id="{54A190F9-3AE2-4475-BFAC-153CED72A7FF}"/>
                </a:ext>
              </a:extLst>
            </p:cNvPr>
            <p:cNvSpPr>
              <a:spLocks/>
            </p:cNvSpPr>
            <p:nvPr/>
          </p:nvSpPr>
          <p:spPr bwMode="auto">
            <a:xfrm>
              <a:off x="5981700" y="1987550"/>
              <a:ext cx="84138" cy="15875"/>
            </a:xfrm>
            <a:custGeom>
              <a:avLst/>
              <a:gdLst>
                <a:gd name="T0" fmla="*/ 0 w 137"/>
                <a:gd name="T1" fmla="*/ 12 h 25"/>
                <a:gd name="T2" fmla="*/ 0 w 137"/>
                <a:gd name="T3" fmla="*/ 12 h 25"/>
                <a:gd name="T4" fmla="*/ 12 w 137"/>
                <a:gd name="T5" fmla="*/ 0 h 25"/>
                <a:gd name="T6" fmla="*/ 125 w 137"/>
                <a:gd name="T7" fmla="*/ 0 h 25"/>
                <a:gd name="T8" fmla="*/ 137 w 137"/>
                <a:gd name="T9" fmla="*/ 12 h 25"/>
                <a:gd name="T10" fmla="*/ 125 w 137"/>
                <a:gd name="T11" fmla="*/ 25 h 25"/>
                <a:gd name="T12" fmla="*/ 12 w 137"/>
                <a:gd name="T13" fmla="*/ 25 h 25"/>
                <a:gd name="T14" fmla="*/ 0 w 137"/>
                <a:gd name="T15" fmla="*/ 1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25">
                  <a:moveTo>
                    <a:pt x="0" y="12"/>
                  </a:moveTo>
                  <a:lnTo>
                    <a:pt x="0" y="12"/>
                  </a:lnTo>
                  <a:cubicBezTo>
                    <a:pt x="0" y="5"/>
                    <a:pt x="5" y="0"/>
                    <a:pt x="12" y="0"/>
                  </a:cubicBezTo>
                  <a:lnTo>
                    <a:pt x="125" y="0"/>
                  </a:lnTo>
                  <a:cubicBezTo>
                    <a:pt x="132" y="0"/>
                    <a:pt x="137" y="5"/>
                    <a:pt x="137" y="12"/>
                  </a:cubicBezTo>
                  <a:cubicBezTo>
                    <a:pt x="137" y="19"/>
                    <a:pt x="132" y="25"/>
                    <a:pt x="125" y="25"/>
                  </a:cubicBezTo>
                  <a:lnTo>
                    <a:pt x="12" y="25"/>
                  </a:lnTo>
                  <a:cubicBezTo>
                    <a:pt x="5" y="25"/>
                    <a:pt x="0" y="19"/>
                    <a:pt x="0" y="12"/>
                  </a:cubicBezTo>
                  <a:close/>
                </a:path>
              </a:pathLst>
            </a:custGeom>
            <a:solidFill>
              <a:srgbClr val="497B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114" name="Freeform 332">
              <a:extLst>
                <a:ext uri="{FF2B5EF4-FFF2-40B4-BE49-F238E27FC236}">
                  <a16:creationId xmlns:a16="http://schemas.microsoft.com/office/drawing/2014/main" id="{44FB947F-4A2E-44D4-8A19-9BDDB2A61BB7}"/>
                </a:ext>
              </a:extLst>
            </p:cNvPr>
            <p:cNvSpPr>
              <a:spLocks/>
            </p:cNvSpPr>
            <p:nvPr/>
          </p:nvSpPr>
          <p:spPr bwMode="auto">
            <a:xfrm>
              <a:off x="6083300" y="2016125"/>
              <a:ext cx="85725" cy="15875"/>
            </a:xfrm>
            <a:custGeom>
              <a:avLst/>
              <a:gdLst>
                <a:gd name="T0" fmla="*/ 0 w 138"/>
                <a:gd name="T1" fmla="*/ 13 h 25"/>
                <a:gd name="T2" fmla="*/ 0 w 138"/>
                <a:gd name="T3" fmla="*/ 13 h 25"/>
                <a:gd name="T4" fmla="*/ 13 w 138"/>
                <a:gd name="T5" fmla="*/ 0 h 25"/>
                <a:gd name="T6" fmla="*/ 126 w 138"/>
                <a:gd name="T7" fmla="*/ 0 h 25"/>
                <a:gd name="T8" fmla="*/ 138 w 138"/>
                <a:gd name="T9" fmla="*/ 13 h 25"/>
                <a:gd name="T10" fmla="*/ 126 w 138"/>
                <a:gd name="T11" fmla="*/ 25 h 25"/>
                <a:gd name="T12" fmla="*/ 13 w 138"/>
                <a:gd name="T13" fmla="*/ 25 h 25"/>
                <a:gd name="T14" fmla="*/ 0 w 138"/>
                <a:gd name="T15" fmla="*/ 13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 h="25">
                  <a:moveTo>
                    <a:pt x="0" y="13"/>
                  </a:moveTo>
                  <a:lnTo>
                    <a:pt x="0" y="13"/>
                  </a:lnTo>
                  <a:cubicBezTo>
                    <a:pt x="0" y="6"/>
                    <a:pt x="6" y="0"/>
                    <a:pt x="13" y="0"/>
                  </a:cubicBezTo>
                  <a:lnTo>
                    <a:pt x="126" y="0"/>
                  </a:lnTo>
                  <a:cubicBezTo>
                    <a:pt x="133" y="0"/>
                    <a:pt x="138" y="6"/>
                    <a:pt x="138" y="13"/>
                  </a:cubicBezTo>
                  <a:cubicBezTo>
                    <a:pt x="138" y="20"/>
                    <a:pt x="133" y="25"/>
                    <a:pt x="126" y="25"/>
                  </a:cubicBezTo>
                  <a:lnTo>
                    <a:pt x="13" y="25"/>
                  </a:lnTo>
                  <a:cubicBezTo>
                    <a:pt x="6" y="25"/>
                    <a:pt x="0" y="20"/>
                    <a:pt x="0" y="13"/>
                  </a:cubicBezTo>
                  <a:close/>
                </a:path>
              </a:pathLst>
            </a:custGeom>
            <a:solidFill>
              <a:srgbClr val="497B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115" name="Freeform 333">
              <a:extLst>
                <a:ext uri="{FF2B5EF4-FFF2-40B4-BE49-F238E27FC236}">
                  <a16:creationId xmlns:a16="http://schemas.microsoft.com/office/drawing/2014/main" id="{81086056-5BBD-41EF-B7AE-DCFCCB5ED990}"/>
                </a:ext>
              </a:extLst>
            </p:cNvPr>
            <p:cNvSpPr>
              <a:spLocks/>
            </p:cNvSpPr>
            <p:nvPr/>
          </p:nvSpPr>
          <p:spPr bwMode="auto">
            <a:xfrm>
              <a:off x="6083300" y="1987550"/>
              <a:ext cx="85725" cy="15875"/>
            </a:xfrm>
            <a:custGeom>
              <a:avLst/>
              <a:gdLst>
                <a:gd name="T0" fmla="*/ 0 w 138"/>
                <a:gd name="T1" fmla="*/ 12 h 25"/>
                <a:gd name="T2" fmla="*/ 0 w 138"/>
                <a:gd name="T3" fmla="*/ 12 h 25"/>
                <a:gd name="T4" fmla="*/ 13 w 138"/>
                <a:gd name="T5" fmla="*/ 0 h 25"/>
                <a:gd name="T6" fmla="*/ 126 w 138"/>
                <a:gd name="T7" fmla="*/ 0 h 25"/>
                <a:gd name="T8" fmla="*/ 138 w 138"/>
                <a:gd name="T9" fmla="*/ 12 h 25"/>
                <a:gd name="T10" fmla="*/ 126 w 138"/>
                <a:gd name="T11" fmla="*/ 25 h 25"/>
                <a:gd name="T12" fmla="*/ 13 w 138"/>
                <a:gd name="T13" fmla="*/ 25 h 25"/>
                <a:gd name="T14" fmla="*/ 0 w 138"/>
                <a:gd name="T15" fmla="*/ 1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 h="25">
                  <a:moveTo>
                    <a:pt x="0" y="12"/>
                  </a:moveTo>
                  <a:lnTo>
                    <a:pt x="0" y="12"/>
                  </a:lnTo>
                  <a:cubicBezTo>
                    <a:pt x="0" y="5"/>
                    <a:pt x="6" y="0"/>
                    <a:pt x="13" y="0"/>
                  </a:cubicBezTo>
                  <a:lnTo>
                    <a:pt x="126" y="0"/>
                  </a:lnTo>
                  <a:cubicBezTo>
                    <a:pt x="133" y="0"/>
                    <a:pt x="138" y="5"/>
                    <a:pt x="138" y="12"/>
                  </a:cubicBezTo>
                  <a:cubicBezTo>
                    <a:pt x="138" y="19"/>
                    <a:pt x="133" y="25"/>
                    <a:pt x="126" y="25"/>
                  </a:cubicBezTo>
                  <a:lnTo>
                    <a:pt x="13" y="25"/>
                  </a:lnTo>
                  <a:cubicBezTo>
                    <a:pt x="6" y="25"/>
                    <a:pt x="0" y="19"/>
                    <a:pt x="0" y="12"/>
                  </a:cubicBezTo>
                  <a:close/>
                </a:path>
              </a:pathLst>
            </a:custGeom>
            <a:solidFill>
              <a:srgbClr val="497B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116" name="Rectangle 334">
              <a:extLst>
                <a:ext uri="{FF2B5EF4-FFF2-40B4-BE49-F238E27FC236}">
                  <a16:creationId xmlns:a16="http://schemas.microsoft.com/office/drawing/2014/main" id="{103A2BDE-9206-48AA-988A-09151374788F}"/>
                </a:ext>
              </a:extLst>
            </p:cNvPr>
            <p:cNvSpPr>
              <a:spLocks noChangeArrowheads="1"/>
            </p:cNvSpPr>
            <p:nvPr/>
          </p:nvSpPr>
          <p:spPr bwMode="auto">
            <a:xfrm>
              <a:off x="5935663" y="1987550"/>
              <a:ext cx="17463" cy="44450"/>
            </a:xfrm>
            <a:prstGeom prst="rect">
              <a:avLst/>
            </a:prstGeom>
            <a:solidFill>
              <a:srgbClr val="497B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117" name="Rectangle 335">
              <a:extLst>
                <a:ext uri="{FF2B5EF4-FFF2-40B4-BE49-F238E27FC236}">
                  <a16:creationId xmlns:a16="http://schemas.microsoft.com/office/drawing/2014/main" id="{09A45B4F-6520-4F75-B3B8-ED834BE9A1E9}"/>
                </a:ext>
              </a:extLst>
            </p:cNvPr>
            <p:cNvSpPr>
              <a:spLocks noChangeArrowheads="1"/>
            </p:cNvSpPr>
            <p:nvPr/>
          </p:nvSpPr>
          <p:spPr bwMode="auto">
            <a:xfrm>
              <a:off x="5905500" y="1987550"/>
              <a:ext cx="17463" cy="44450"/>
            </a:xfrm>
            <a:prstGeom prst="rect">
              <a:avLst/>
            </a:prstGeom>
            <a:solidFill>
              <a:srgbClr val="497B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grpSp>
    </p:spTree>
    <p:extLst>
      <p:ext uri="{BB962C8B-B14F-4D97-AF65-F5344CB8AC3E}">
        <p14:creationId xmlns:p14="http://schemas.microsoft.com/office/powerpoint/2010/main" val="217507148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7" name="Rectángulo redondeado 1136"/>
          <p:cNvSpPr/>
          <p:nvPr/>
        </p:nvSpPr>
        <p:spPr bwMode="auto">
          <a:xfrm>
            <a:off x="2265866" y="1328102"/>
            <a:ext cx="6503403" cy="1366161"/>
          </a:xfrm>
          <a:prstGeom prst="roundRect">
            <a:avLst/>
          </a:prstGeom>
          <a:solidFill>
            <a:srgbClr val="5FA2F2">
              <a:alpha val="44000"/>
            </a:srgbClr>
          </a:solidFill>
          <a:ln w="9525" cap="flat" cmpd="sng" algn="ctr">
            <a:noFill/>
            <a:prstDash val="solid"/>
            <a:round/>
            <a:headEnd type="none" w="med" len="med"/>
            <a:tailEnd type="none" w="med" len="med"/>
          </a:ln>
          <a:effectLst/>
        </p:spPr>
        <p:txBody>
          <a:bodyPr vert="horz" wrap="square" lIns="91384" tIns="45692" rIns="91384" bIns="45692" numCol="1" rtlCol="0" anchor="t" anchorCtr="0" compatLnSpc="1">
            <a:prstTxWarp prst="textNoShape">
              <a:avLst/>
            </a:prstTxWarp>
          </a:bodyPr>
          <a:lstStyle/>
          <a:p>
            <a:pPr defTabSz="913806"/>
            <a:endParaRPr lang="es-CO">
              <a:solidFill>
                <a:prstClr val="black"/>
              </a:solidFill>
            </a:endParaRPr>
          </a:p>
        </p:txBody>
      </p:sp>
      <p:sp>
        <p:nvSpPr>
          <p:cNvPr id="2" name="Marcador de número de diapositiva 1"/>
          <p:cNvSpPr>
            <a:spLocks noGrp="1"/>
          </p:cNvSpPr>
          <p:nvPr>
            <p:ph type="sldNum" sz="quarter" idx="4294967295"/>
          </p:nvPr>
        </p:nvSpPr>
        <p:spPr>
          <a:xfrm>
            <a:off x="8646185" y="4949945"/>
            <a:ext cx="494994" cy="187211"/>
          </a:xfrm>
        </p:spPr>
        <p:txBody>
          <a:bodyPr/>
          <a:lstStyle/>
          <a:p>
            <a:pPr defTabSz="913806">
              <a:defRPr/>
            </a:pPr>
            <a:fld id="{D0AE95A2-70B1-4974-8E50-975CA7202948}" type="slidenum">
              <a:rPr lang="es-CO" altLang="es-CO">
                <a:solidFill>
                  <a:srgbClr val="AA3E2A">
                    <a:lumMod val="50000"/>
                  </a:srgbClr>
                </a:solidFill>
                <a:latin typeface="Century Gothic"/>
              </a:rPr>
              <a:pPr defTabSz="913806">
                <a:defRPr/>
              </a:pPr>
              <a:t>105</a:t>
            </a:fld>
            <a:endParaRPr lang="es-CO" altLang="es-CO" dirty="0">
              <a:solidFill>
                <a:srgbClr val="AA3E2A">
                  <a:lumMod val="50000"/>
                </a:srgbClr>
              </a:solidFill>
              <a:latin typeface="Century Gothic"/>
            </a:endParaRPr>
          </a:p>
        </p:txBody>
      </p:sp>
      <p:sp>
        <p:nvSpPr>
          <p:cNvPr id="1136" name="CuadroTexto 1135"/>
          <p:cNvSpPr txBox="1"/>
          <p:nvPr/>
        </p:nvSpPr>
        <p:spPr>
          <a:xfrm>
            <a:off x="1313767" y="163654"/>
            <a:ext cx="6386855" cy="584455"/>
          </a:xfrm>
          <a:prstGeom prst="rect">
            <a:avLst/>
          </a:prstGeom>
          <a:noFill/>
        </p:spPr>
        <p:txBody>
          <a:bodyPr wrap="square" rtlCol="0">
            <a:spAutoFit/>
          </a:bodyPr>
          <a:lstStyle/>
          <a:p>
            <a:pPr defTabSz="913806">
              <a:defRPr/>
            </a:pPr>
            <a:r>
              <a:rPr lang="es-CO" sz="3198" dirty="0">
                <a:solidFill>
                  <a:prstClr val="white"/>
                </a:solidFill>
              </a:rPr>
              <a:t>Propuesta de Plan de mejoramiento</a:t>
            </a:r>
          </a:p>
        </p:txBody>
      </p:sp>
      <p:sp>
        <p:nvSpPr>
          <p:cNvPr id="1143" name="CuadroTexto 1142"/>
          <p:cNvSpPr txBox="1"/>
          <p:nvPr/>
        </p:nvSpPr>
        <p:spPr>
          <a:xfrm>
            <a:off x="2378455" y="1381466"/>
            <a:ext cx="6135791" cy="1338059"/>
          </a:xfrm>
          <a:prstGeom prst="rect">
            <a:avLst/>
          </a:prstGeom>
          <a:noFill/>
        </p:spPr>
        <p:txBody>
          <a:bodyPr wrap="square" rtlCol="0">
            <a:spAutoFit/>
          </a:bodyPr>
          <a:lstStyle/>
          <a:p>
            <a:pPr marL="171339" indent="-171339" algn="just" defTabSz="913806">
              <a:buFont typeface="Arial" panose="020B0604020202020204" pitchFamily="34" charset="0"/>
              <a:buChar char="•"/>
            </a:pPr>
            <a:r>
              <a:rPr lang="es-ES" sz="1349" dirty="0">
                <a:solidFill>
                  <a:srgbClr val="002060"/>
                </a:solidFill>
              </a:rPr>
              <a:t>Promover los espacios de diálogo </a:t>
            </a:r>
            <a:r>
              <a:rPr lang="es-ES" sz="1349" b="0" dirty="0">
                <a:solidFill>
                  <a:srgbClr val="002060"/>
                </a:solidFill>
              </a:rPr>
              <a:t>a través de los aspectos que los líderes de comunidad encuentran fortalecidos y destacando la importancia de los temas tratados en los espacios de diálogo. </a:t>
            </a:r>
          </a:p>
          <a:p>
            <a:pPr marL="171339" indent="-171339" algn="just" defTabSz="913806">
              <a:buFont typeface="Arial" panose="020B0604020202020204" pitchFamily="34" charset="0"/>
              <a:buChar char="•"/>
            </a:pPr>
            <a:r>
              <a:rPr lang="es-ES" sz="1349" b="0" dirty="0">
                <a:solidFill>
                  <a:srgbClr val="002060"/>
                </a:solidFill>
              </a:rPr>
              <a:t>Dentro de esta comunicación </a:t>
            </a:r>
            <a:r>
              <a:rPr lang="es-ES" sz="1349" dirty="0">
                <a:solidFill>
                  <a:srgbClr val="002060"/>
                </a:solidFill>
              </a:rPr>
              <a:t>incentivar el mensaje del contenido </a:t>
            </a:r>
            <a:r>
              <a:rPr lang="es-ES" sz="1349" b="0" dirty="0">
                <a:solidFill>
                  <a:srgbClr val="002060"/>
                </a:solidFill>
              </a:rPr>
              <a:t>de los temas, la </a:t>
            </a:r>
            <a:r>
              <a:rPr lang="es-ES" sz="1349" dirty="0">
                <a:solidFill>
                  <a:srgbClr val="002060"/>
                </a:solidFill>
              </a:rPr>
              <a:t>dinámica</a:t>
            </a:r>
            <a:r>
              <a:rPr lang="es-ES" sz="1349" b="0" dirty="0">
                <a:solidFill>
                  <a:srgbClr val="002060"/>
                </a:solidFill>
              </a:rPr>
              <a:t> que se lleva a cabo en los espacios de diálogo y la facilidad para </a:t>
            </a:r>
            <a:r>
              <a:rPr lang="es-ES" sz="1349" dirty="0">
                <a:solidFill>
                  <a:srgbClr val="002060"/>
                </a:solidFill>
              </a:rPr>
              <a:t>acceder</a:t>
            </a:r>
            <a:r>
              <a:rPr lang="es-ES" sz="1349" b="0" dirty="0">
                <a:solidFill>
                  <a:srgbClr val="002060"/>
                </a:solidFill>
              </a:rPr>
              <a:t> a ellos.</a:t>
            </a:r>
          </a:p>
        </p:txBody>
      </p:sp>
      <p:sp>
        <p:nvSpPr>
          <p:cNvPr id="3" name="Rectángulo 2">
            <a:extLst>
              <a:ext uri="{FF2B5EF4-FFF2-40B4-BE49-F238E27FC236}">
                <a16:creationId xmlns:a16="http://schemas.microsoft.com/office/drawing/2014/main" id="{868DB44C-2096-4B53-988E-AFE20DEF5994}"/>
              </a:ext>
            </a:extLst>
          </p:cNvPr>
          <p:cNvSpPr/>
          <p:nvPr/>
        </p:nvSpPr>
        <p:spPr>
          <a:xfrm>
            <a:off x="263487" y="1192778"/>
            <a:ext cx="1633652" cy="307777"/>
          </a:xfrm>
          <a:prstGeom prst="rect">
            <a:avLst/>
          </a:prstGeom>
        </p:spPr>
        <p:txBody>
          <a:bodyPr wrap="none">
            <a:spAutoFit/>
          </a:bodyPr>
          <a:lstStyle/>
          <a:p>
            <a:pPr defTabSz="913806"/>
            <a:r>
              <a:rPr lang="es-CO" sz="1400" dirty="0">
                <a:solidFill>
                  <a:srgbClr val="002060"/>
                </a:solidFill>
              </a:rPr>
              <a:t>Espacios de diálogo</a:t>
            </a:r>
            <a:endParaRPr lang="es-CO" sz="1400" dirty="0">
              <a:solidFill>
                <a:prstClr val="black"/>
              </a:solidFill>
            </a:endParaRPr>
          </a:p>
        </p:txBody>
      </p:sp>
      <p:sp>
        <p:nvSpPr>
          <p:cNvPr id="26" name="Rectángulo redondeado 1136">
            <a:extLst>
              <a:ext uri="{FF2B5EF4-FFF2-40B4-BE49-F238E27FC236}">
                <a16:creationId xmlns:a16="http://schemas.microsoft.com/office/drawing/2014/main" id="{DD424386-FB37-4288-949A-248ECF1A88B3}"/>
              </a:ext>
            </a:extLst>
          </p:cNvPr>
          <p:cNvSpPr/>
          <p:nvPr/>
        </p:nvSpPr>
        <p:spPr bwMode="auto">
          <a:xfrm>
            <a:off x="2264455" y="3141434"/>
            <a:ext cx="6503403" cy="1366161"/>
          </a:xfrm>
          <a:prstGeom prst="roundRect">
            <a:avLst/>
          </a:prstGeom>
          <a:solidFill>
            <a:srgbClr val="5FA2F2">
              <a:alpha val="44000"/>
            </a:srgbClr>
          </a:solidFill>
          <a:ln w="9525" cap="flat" cmpd="sng" algn="ctr">
            <a:noFill/>
            <a:prstDash val="solid"/>
            <a:round/>
            <a:headEnd type="none" w="med" len="med"/>
            <a:tailEnd type="none" w="med" len="med"/>
          </a:ln>
          <a:effectLst/>
        </p:spPr>
        <p:txBody>
          <a:bodyPr vert="horz" wrap="square" lIns="91384" tIns="45692" rIns="91384" bIns="45692" numCol="1" rtlCol="0" anchor="t" anchorCtr="0" compatLnSpc="1">
            <a:prstTxWarp prst="textNoShape">
              <a:avLst/>
            </a:prstTxWarp>
          </a:bodyPr>
          <a:lstStyle/>
          <a:p>
            <a:pPr defTabSz="913806"/>
            <a:endParaRPr lang="es-CO" dirty="0">
              <a:solidFill>
                <a:prstClr val="black"/>
              </a:solidFill>
            </a:endParaRPr>
          </a:p>
        </p:txBody>
      </p:sp>
      <p:sp>
        <p:nvSpPr>
          <p:cNvPr id="46" name="Rectángulo 45">
            <a:extLst>
              <a:ext uri="{FF2B5EF4-FFF2-40B4-BE49-F238E27FC236}">
                <a16:creationId xmlns:a16="http://schemas.microsoft.com/office/drawing/2014/main" id="{5A2662FB-2E41-46D3-865F-C5960A511160}"/>
              </a:ext>
            </a:extLst>
          </p:cNvPr>
          <p:cNvSpPr/>
          <p:nvPr/>
        </p:nvSpPr>
        <p:spPr>
          <a:xfrm>
            <a:off x="1413" y="3006109"/>
            <a:ext cx="2225678" cy="307777"/>
          </a:xfrm>
          <a:prstGeom prst="rect">
            <a:avLst/>
          </a:prstGeom>
        </p:spPr>
        <p:txBody>
          <a:bodyPr wrap="square">
            <a:spAutoFit/>
          </a:bodyPr>
          <a:lstStyle/>
          <a:p>
            <a:pPr algn="ctr" defTabSz="913806"/>
            <a:r>
              <a:rPr lang="es-CO" sz="1400" dirty="0">
                <a:solidFill>
                  <a:srgbClr val="002060"/>
                </a:solidFill>
              </a:rPr>
              <a:t>Sostenibilidad ambiental</a:t>
            </a:r>
            <a:endParaRPr lang="es-CO" sz="1400" dirty="0">
              <a:solidFill>
                <a:prstClr val="black"/>
              </a:solidFill>
            </a:endParaRPr>
          </a:p>
        </p:txBody>
      </p:sp>
      <p:sp>
        <p:nvSpPr>
          <p:cNvPr id="66" name="CuadroTexto 65">
            <a:extLst>
              <a:ext uri="{FF2B5EF4-FFF2-40B4-BE49-F238E27FC236}">
                <a16:creationId xmlns:a16="http://schemas.microsoft.com/office/drawing/2014/main" id="{F1C96B50-A11F-4DF4-A8A9-028AAB8CA6AB}"/>
              </a:ext>
            </a:extLst>
          </p:cNvPr>
          <p:cNvSpPr txBox="1"/>
          <p:nvPr/>
        </p:nvSpPr>
        <p:spPr>
          <a:xfrm>
            <a:off x="2333743" y="3455671"/>
            <a:ext cx="6135791" cy="922817"/>
          </a:xfrm>
          <a:prstGeom prst="rect">
            <a:avLst/>
          </a:prstGeom>
          <a:noFill/>
        </p:spPr>
        <p:txBody>
          <a:bodyPr wrap="square" rtlCol="0">
            <a:spAutoFit/>
          </a:bodyPr>
          <a:lstStyle/>
          <a:p>
            <a:pPr marL="171339" indent="-171339" algn="just" defTabSz="913806">
              <a:buFont typeface="Arial" panose="020B0604020202020204" pitchFamily="34" charset="0"/>
              <a:buChar char="•"/>
            </a:pPr>
            <a:r>
              <a:rPr lang="es-MX" sz="1349" b="0" dirty="0">
                <a:solidFill>
                  <a:srgbClr val="002060"/>
                </a:solidFill>
              </a:rPr>
              <a:t>Dar a conocer e </a:t>
            </a:r>
            <a:r>
              <a:rPr lang="es-MX" sz="1349" dirty="0">
                <a:solidFill>
                  <a:srgbClr val="002060"/>
                </a:solidFill>
              </a:rPr>
              <a:t>incluir a la comunidad para que participe </a:t>
            </a:r>
            <a:r>
              <a:rPr lang="es-MX" sz="1349" b="0" dirty="0">
                <a:solidFill>
                  <a:srgbClr val="002060"/>
                </a:solidFill>
              </a:rPr>
              <a:t>de los proyectos ambientales. De esta manera se podrá dar trazabilidad para que los líderes conozcan el cumplimiento que se está llevando en aportes, estrategias, campañas e inversión de la EAAB-ESP </a:t>
            </a:r>
          </a:p>
        </p:txBody>
      </p:sp>
      <p:grpSp>
        <p:nvGrpSpPr>
          <p:cNvPr id="152" name="Grupo 151">
            <a:extLst>
              <a:ext uri="{FF2B5EF4-FFF2-40B4-BE49-F238E27FC236}">
                <a16:creationId xmlns:a16="http://schemas.microsoft.com/office/drawing/2014/main" id="{C620325E-57F4-4748-8C04-ABD37CFD4936}"/>
              </a:ext>
            </a:extLst>
          </p:cNvPr>
          <p:cNvGrpSpPr/>
          <p:nvPr/>
        </p:nvGrpSpPr>
        <p:grpSpPr>
          <a:xfrm>
            <a:off x="696936" y="1581424"/>
            <a:ext cx="675652" cy="874373"/>
            <a:chOff x="1322388" y="1282700"/>
            <a:chExt cx="1076325" cy="1498600"/>
          </a:xfrm>
        </p:grpSpPr>
        <p:sp>
          <p:nvSpPr>
            <p:cNvPr id="153" name="Freeform 251">
              <a:extLst>
                <a:ext uri="{FF2B5EF4-FFF2-40B4-BE49-F238E27FC236}">
                  <a16:creationId xmlns:a16="http://schemas.microsoft.com/office/drawing/2014/main" id="{ACCC273B-A843-49D2-A653-11A121875305}"/>
                </a:ext>
              </a:extLst>
            </p:cNvPr>
            <p:cNvSpPr>
              <a:spLocks/>
            </p:cNvSpPr>
            <p:nvPr/>
          </p:nvSpPr>
          <p:spPr bwMode="auto">
            <a:xfrm>
              <a:off x="1322388" y="1282700"/>
              <a:ext cx="1076325" cy="1498600"/>
            </a:xfrm>
            <a:custGeom>
              <a:avLst/>
              <a:gdLst>
                <a:gd name="T0" fmla="*/ 1742 w 1742"/>
                <a:gd name="T1" fmla="*/ 1565 h 2436"/>
                <a:gd name="T2" fmla="*/ 871 w 1742"/>
                <a:gd name="T3" fmla="*/ 2436 h 2436"/>
                <a:gd name="T4" fmla="*/ 0 w 1742"/>
                <a:gd name="T5" fmla="*/ 1565 h 2436"/>
                <a:gd name="T6" fmla="*/ 871 w 1742"/>
                <a:gd name="T7" fmla="*/ 0 h 2436"/>
                <a:gd name="T8" fmla="*/ 871 w 1742"/>
                <a:gd name="T9" fmla="*/ 0 h 2436"/>
                <a:gd name="T10" fmla="*/ 1742 w 1742"/>
                <a:gd name="T11" fmla="*/ 1565 h 2436"/>
              </a:gdLst>
              <a:ahLst/>
              <a:cxnLst>
                <a:cxn ang="0">
                  <a:pos x="T0" y="T1"/>
                </a:cxn>
                <a:cxn ang="0">
                  <a:pos x="T2" y="T3"/>
                </a:cxn>
                <a:cxn ang="0">
                  <a:pos x="T4" y="T5"/>
                </a:cxn>
                <a:cxn ang="0">
                  <a:pos x="T6" y="T7"/>
                </a:cxn>
                <a:cxn ang="0">
                  <a:pos x="T8" y="T9"/>
                </a:cxn>
                <a:cxn ang="0">
                  <a:pos x="T10" y="T11"/>
                </a:cxn>
              </a:cxnLst>
              <a:rect l="0" t="0" r="r" b="b"/>
              <a:pathLst>
                <a:path w="1742" h="2436">
                  <a:moveTo>
                    <a:pt x="1742" y="1565"/>
                  </a:moveTo>
                  <a:cubicBezTo>
                    <a:pt x="1742" y="2045"/>
                    <a:pt x="1351" y="2436"/>
                    <a:pt x="871" y="2436"/>
                  </a:cubicBezTo>
                  <a:cubicBezTo>
                    <a:pt x="391" y="2436"/>
                    <a:pt x="0" y="2045"/>
                    <a:pt x="0" y="1565"/>
                  </a:cubicBezTo>
                  <a:cubicBezTo>
                    <a:pt x="0" y="1085"/>
                    <a:pt x="871" y="0"/>
                    <a:pt x="871" y="0"/>
                  </a:cubicBezTo>
                  <a:cubicBezTo>
                    <a:pt x="871" y="0"/>
                    <a:pt x="871" y="0"/>
                    <a:pt x="871" y="0"/>
                  </a:cubicBezTo>
                  <a:cubicBezTo>
                    <a:pt x="892" y="26"/>
                    <a:pt x="1742" y="1090"/>
                    <a:pt x="1742" y="1565"/>
                  </a:cubicBezTo>
                  <a:close/>
                </a:path>
              </a:pathLst>
            </a:custGeom>
            <a:solidFill>
              <a:srgbClr val="296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154" name="Freeform 252">
              <a:extLst>
                <a:ext uri="{FF2B5EF4-FFF2-40B4-BE49-F238E27FC236}">
                  <a16:creationId xmlns:a16="http://schemas.microsoft.com/office/drawing/2014/main" id="{3B4D9BE4-E554-446A-9323-D7E0D51CC1A0}"/>
                </a:ext>
              </a:extLst>
            </p:cNvPr>
            <p:cNvSpPr>
              <a:spLocks/>
            </p:cNvSpPr>
            <p:nvPr/>
          </p:nvSpPr>
          <p:spPr bwMode="auto">
            <a:xfrm>
              <a:off x="1322388" y="1282700"/>
              <a:ext cx="538163" cy="1452563"/>
            </a:xfrm>
            <a:custGeom>
              <a:avLst/>
              <a:gdLst>
                <a:gd name="T0" fmla="*/ 43 w 872"/>
                <a:gd name="T1" fmla="*/ 1561 h 2362"/>
                <a:gd name="T2" fmla="*/ 872 w 872"/>
                <a:gd name="T3" fmla="*/ 1 h 2362"/>
                <a:gd name="T4" fmla="*/ 871 w 872"/>
                <a:gd name="T5" fmla="*/ 0 h 2362"/>
                <a:gd name="T6" fmla="*/ 871 w 872"/>
                <a:gd name="T7" fmla="*/ 0 h 2362"/>
                <a:gd name="T8" fmla="*/ 0 w 872"/>
                <a:gd name="T9" fmla="*/ 1565 h 2362"/>
                <a:gd name="T10" fmla="*/ 520 w 872"/>
                <a:gd name="T11" fmla="*/ 2362 h 2362"/>
                <a:gd name="T12" fmla="*/ 43 w 872"/>
                <a:gd name="T13" fmla="*/ 1561 h 2362"/>
              </a:gdLst>
              <a:ahLst/>
              <a:cxnLst>
                <a:cxn ang="0">
                  <a:pos x="T0" y="T1"/>
                </a:cxn>
                <a:cxn ang="0">
                  <a:pos x="T2" y="T3"/>
                </a:cxn>
                <a:cxn ang="0">
                  <a:pos x="T4" y="T5"/>
                </a:cxn>
                <a:cxn ang="0">
                  <a:pos x="T6" y="T7"/>
                </a:cxn>
                <a:cxn ang="0">
                  <a:pos x="T8" y="T9"/>
                </a:cxn>
                <a:cxn ang="0">
                  <a:pos x="T10" y="T11"/>
                </a:cxn>
                <a:cxn ang="0">
                  <a:pos x="T12" y="T13"/>
                </a:cxn>
              </a:cxnLst>
              <a:rect l="0" t="0" r="r" b="b"/>
              <a:pathLst>
                <a:path w="872" h="2362">
                  <a:moveTo>
                    <a:pt x="43" y="1561"/>
                  </a:moveTo>
                  <a:cubicBezTo>
                    <a:pt x="43" y="1131"/>
                    <a:pt x="698" y="232"/>
                    <a:pt x="872" y="1"/>
                  </a:cubicBezTo>
                  <a:cubicBezTo>
                    <a:pt x="872" y="1"/>
                    <a:pt x="871" y="0"/>
                    <a:pt x="871" y="0"/>
                  </a:cubicBezTo>
                  <a:cubicBezTo>
                    <a:pt x="871" y="0"/>
                    <a:pt x="871" y="0"/>
                    <a:pt x="871" y="0"/>
                  </a:cubicBezTo>
                  <a:cubicBezTo>
                    <a:pt x="871" y="0"/>
                    <a:pt x="0" y="1085"/>
                    <a:pt x="0" y="1565"/>
                  </a:cubicBezTo>
                  <a:cubicBezTo>
                    <a:pt x="0" y="1920"/>
                    <a:pt x="214" y="2227"/>
                    <a:pt x="520" y="2362"/>
                  </a:cubicBezTo>
                  <a:cubicBezTo>
                    <a:pt x="237" y="2213"/>
                    <a:pt x="43" y="1910"/>
                    <a:pt x="43" y="1561"/>
                  </a:cubicBezTo>
                  <a:close/>
                </a:path>
              </a:pathLst>
            </a:custGeom>
            <a:solidFill>
              <a:srgbClr val="296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155" name="Freeform 253">
              <a:extLst>
                <a:ext uri="{FF2B5EF4-FFF2-40B4-BE49-F238E27FC236}">
                  <a16:creationId xmlns:a16="http://schemas.microsoft.com/office/drawing/2014/main" id="{62EB2CE6-977F-4E40-A5E7-9ED8FEC4A32E}"/>
                </a:ext>
              </a:extLst>
            </p:cNvPr>
            <p:cNvSpPr>
              <a:spLocks/>
            </p:cNvSpPr>
            <p:nvPr/>
          </p:nvSpPr>
          <p:spPr bwMode="auto">
            <a:xfrm>
              <a:off x="1860550" y="1282700"/>
              <a:ext cx="538163" cy="1498600"/>
            </a:xfrm>
            <a:custGeom>
              <a:avLst/>
              <a:gdLst>
                <a:gd name="T0" fmla="*/ 871 w 871"/>
                <a:gd name="T1" fmla="*/ 1565 h 2436"/>
                <a:gd name="T2" fmla="*/ 0 w 871"/>
                <a:gd name="T3" fmla="*/ 2436 h 2436"/>
                <a:gd name="T4" fmla="*/ 0 w 871"/>
                <a:gd name="T5" fmla="*/ 0 h 2436"/>
                <a:gd name="T6" fmla="*/ 871 w 871"/>
                <a:gd name="T7" fmla="*/ 1565 h 2436"/>
              </a:gdLst>
              <a:ahLst/>
              <a:cxnLst>
                <a:cxn ang="0">
                  <a:pos x="T0" y="T1"/>
                </a:cxn>
                <a:cxn ang="0">
                  <a:pos x="T2" y="T3"/>
                </a:cxn>
                <a:cxn ang="0">
                  <a:pos x="T4" y="T5"/>
                </a:cxn>
                <a:cxn ang="0">
                  <a:pos x="T6" y="T7"/>
                </a:cxn>
              </a:cxnLst>
              <a:rect l="0" t="0" r="r" b="b"/>
              <a:pathLst>
                <a:path w="871" h="2436">
                  <a:moveTo>
                    <a:pt x="871" y="1565"/>
                  </a:moveTo>
                  <a:cubicBezTo>
                    <a:pt x="871" y="2045"/>
                    <a:pt x="480" y="2436"/>
                    <a:pt x="0" y="2436"/>
                  </a:cubicBezTo>
                  <a:cubicBezTo>
                    <a:pt x="850" y="1637"/>
                    <a:pt x="18" y="34"/>
                    <a:pt x="0" y="0"/>
                  </a:cubicBezTo>
                  <a:cubicBezTo>
                    <a:pt x="21" y="26"/>
                    <a:pt x="871" y="1090"/>
                    <a:pt x="871" y="1565"/>
                  </a:cubicBezTo>
                  <a:close/>
                </a:path>
              </a:pathLst>
            </a:custGeom>
            <a:solidFill>
              <a:srgbClr val="296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156" name="Freeform 254">
              <a:extLst>
                <a:ext uri="{FF2B5EF4-FFF2-40B4-BE49-F238E27FC236}">
                  <a16:creationId xmlns:a16="http://schemas.microsoft.com/office/drawing/2014/main" id="{397EEE07-6642-46A9-9F3E-C794EBCD3D19}"/>
                </a:ext>
              </a:extLst>
            </p:cNvPr>
            <p:cNvSpPr>
              <a:spLocks/>
            </p:cNvSpPr>
            <p:nvPr/>
          </p:nvSpPr>
          <p:spPr bwMode="auto">
            <a:xfrm>
              <a:off x="1395413" y="1779588"/>
              <a:ext cx="930275" cy="927100"/>
            </a:xfrm>
            <a:custGeom>
              <a:avLst/>
              <a:gdLst>
                <a:gd name="T0" fmla="*/ 1506 w 1506"/>
                <a:gd name="T1" fmla="*/ 754 h 1507"/>
                <a:gd name="T2" fmla="*/ 1461 w 1506"/>
                <a:gd name="T3" fmla="*/ 1013 h 1507"/>
                <a:gd name="T4" fmla="*/ 1445 w 1506"/>
                <a:gd name="T5" fmla="*/ 1052 h 1507"/>
                <a:gd name="T6" fmla="*/ 753 w 1506"/>
                <a:gd name="T7" fmla="*/ 1507 h 1507"/>
                <a:gd name="T8" fmla="*/ 61 w 1506"/>
                <a:gd name="T9" fmla="*/ 1052 h 1507"/>
                <a:gd name="T10" fmla="*/ 45 w 1506"/>
                <a:gd name="T11" fmla="*/ 1013 h 1507"/>
                <a:gd name="T12" fmla="*/ 0 w 1506"/>
                <a:gd name="T13" fmla="*/ 754 h 1507"/>
                <a:gd name="T14" fmla="*/ 753 w 1506"/>
                <a:gd name="T15" fmla="*/ 0 h 1507"/>
                <a:gd name="T16" fmla="*/ 1506 w 1506"/>
                <a:gd name="T17" fmla="*/ 754 h 1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6" h="1507">
                  <a:moveTo>
                    <a:pt x="1506" y="754"/>
                  </a:moveTo>
                  <a:cubicBezTo>
                    <a:pt x="1506" y="845"/>
                    <a:pt x="1490" y="932"/>
                    <a:pt x="1461" y="1013"/>
                  </a:cubicBezTo>
                  <a:cubicBezTo>
                    <a:pt x="1456" y="1026"/>
                    <a:pt x="1451" y="1039"/>
                    <a:pt x="1445" y="1052"/>
                  </a:cubicBezTo>
                  <a:cubicBezTo>
                    <a:pt x="1330" y="1320"/>
                    <a:pt x="1063" y="1507"/>
                    <a:pt x="753" y="1507"/>
                  </a:cubicBezTo>
                  <a:cubicBezTo>
                    <a:pt x="443" y="1507"/>
                    <a:pt x="176" y="1320"/>
                    <a:pt x="61" y="1052"/>
                  </a:cubicBezTo>
                  <a:cubicBezTo>
                    <a:pt x="55" y="1039"/>
                    <a:pt x="50" y="1026"/>
                    <a:pt x="45" y="1013"/>
                  </a:cubicBezTo>
                  <a:cubicBezTo>
                    <a:pt x="16" y="932"/>
                    <a:pt x="0" y="845"/>
                    <a:pt x="0" y="754"/>
                  </a:cubicBezTo>
                  <a:cubicBezTo>
                    <a:pt x="0" y="338"/>
                    <a:pt x="337" y="0"/>
                    <a:pt x="753" y="0"/>
                  </a:cubicBezTo>
                  <a:cubicBezTo>
                    <a:pt x="1169" y="0"/>
                    <a:pt x="1506" y="338"/>
                    <a:pt x="1506" y="75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157" name="Freeform 255">
              <a:extLst>
                <a:ext uri="{FF2B5EF4-FFF2-40B4-BE49-F238E27FC236}">
                  <a16:creationId xmlns:a16="http://schemas.microsoft.com/office/drawing/2014/main" id="{BB032E2F-6BEE-4759-ACE5-3D05748F4709}"/>
                </a:ext>
              </a:extLst>
            </p:cNvPr>
            <p:cNvSpPr>
              <a:spLocks/>
            </p:cNvSpPr>
            <p:nvPr/>
          </p:nvSpPr>
          <p:spPr bwMode="auto">
            <a:xfrm>
              <a:off x="1554163" y="1857375"/>
              <a:ext cx="342900" cy="620713"/>
            </a:xfrm>
            <a:custGeom>
              <a:avLst/>
              <a:gdLst>
                <a:gd name="T0" fmla="*/ 556 w 556"/>
                <a:gd name="T1" fmla="*/ 277 h 1009"/>
                <a:gd name="T2" fmla="*/ 556 w 556"/>
                <a:gd name="T3" fmla="*/ 391 h 1009"/>
                <a:gd name="T4" fmla="*/ 514 w 556"/>
                <a:gd name="T5" fmla="*/ 433 h 1009"/>
                <a:gd name="T6" fmla="*/ 473 w 556"/>
                <a:gd name="T7" fmla="*/ 391 h 1009"/>
                <a:gd name="T8" fmla="*/ 473 w 556"/>
                <a:gd name="T9" fmla="*/ 277 h 1009"/>
                <a:gd name="T10" fmla="*/ 278 w 556"/>
                <a:gd name="T11" fmla="*/ 83 h 1009"/>
                <a:gd name="T12" fmla="*/ 84 w 556"/>
                <a:gd name="T13" fmla="*/ 277 h 1009"/>
                <a:gd name="T14" fmla="*/ 84 w 556"/>
                <a:gd name="T15" fmla="*/ 968 h 1009"/>
                <a:gd name="T16" fmla="*/ 42 w 556"/>
                <a:gd name="T17" fmla="*/ 1009 h 1009"/>
                <a:gd name="T18" fmla="*/ 0 w 556"/>
                <a:gd name="T19" fmla="*/ 968 h 1009"/>
                <a:gd name="T20" fmla="*/ 0 w 556"/>
                <a:gd name="T21" fmla="*/ 277 h 1009"/>
                <a:gd name="T22" fmla="*/ 278 w 556"/>
                <a:gd name="T23" fmla="*/ 0 h 1009"/>
                <a:gd name="T24" fmla="*/ 556 w 556"/>
                <a:gd name="T25" fmla="*/ 277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6" h="1009">
                  <a:moveTo>
                    <a:pt x="556" y="277"/>
                  </a:moveTo>
                  <a:lnTo>
                    <a:pt x="556" y="391"/>
                  </a:lnTo>
                  <a:cubicBezTo>
                    <a:pt x="556" y="414"/>
                    <a:pt x="537" y="433"/>
                    <a:pt x="514" y="433"/>
                  </a:cubicBezTo>
                  <a:cubicBezTo>
                    <a:pt x="491" y="433"/>
                    <a:pt x="473" y="414"/>
                    <a:pt x="473" y="391"/>
                  </a:cubicBezTo>
                  <a:lnTo>
                    <a:pt x="473" y="277"/>
                  </a:lnTo>
                  <a:cubicBezTo>
                    <a:pt x="473" y="170"/>
                    <a:pt x="385" y="83"/>
                    <a:pt x="278" y="83"/>
                  </a:cubicBezTo>
                  <a:cubicBezTo>
                    <a:pt x="171" y="83"/>
                    <a:pt x="84" y="170"/>
                    <a:pt x="84" y="277"/>
                  </a:cubicBezTo>
                  <a:lnTo>
                    <a:pt x="84" y="968"/>
                  </a:lnTo>
                  <a:cubicBezTo>
                    <a:pt x="84" y="991"/>
                    <a:pt x="65" y="1009"/>
                    <a:pt x="42" y="1009"/>
                  </a:cubicBezTo>
                  <a:cubicBezTo>
                    <a:pt x="19" y="1009"/>
                    <a:pt x="0" y="991"/>
                    <a:pt x="0" y="968"/>
                  </a:cubicBezTo>
                  <a:lnTo>
                    <a:pt x="0" y="277"/>
                  </a:lnTo>
                  <a:cubicBezTo>
                    <a:pt x="0" y="124"/>
                    <a:pt x="125" y="0"/>
                    <a:pt x="278" y="0"/>
                  </a:cubicBezTo>
                  <a:cubicBezTo>
                    <a:pt x="431" y="0"/>
                    <a:pt x="556" y="124"/>
                    <a:pt x="556" y="277"/>
                  </a:cubicBezTo>
                  <a:close/>
                </a:path>
              </a:pathLst>
            </a:custGeom>
            <a:solidFill>
              <a:srgbClr val="497B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158" name="Freeform 256">
              <a:extLst>
                <a:ext uri="{FF2B5EF4-FFF2-40B4-BE49-F238E27FC236}">
                  <a16:creationId xmlns:a16="http://schemas.microsoft.com/office/drawing/2014/main" id="{A64BE4F9-BC1F-4ABF-9040-0FC61354F02E}"/>
                </a:ext>
              </a:extLst>
            </p:cNvPr>
            <p:cNvSpPr>
              <a:spLocks/>
            </p:cNvSpPr>
            <p:nvPr/>
          </p:nvSpPr>
          <p:spPr bwMode="auto">
            <a:xfrm>
              <a:off x="1846263" y="2046288"/>
              <a:ext cx="50800" cy="77788"/>
            </a:xfrm>
            <a:custGeom>
              <a:avLst/>
              <a:gdLst>
                <a:gd name="T0" fmla="*/ 83 w 83"/>
                <a:gd name="T1" fmla="*/ 0 h 125"/>
                <a:gd name="T2" fmla="*/ 83 w 83"/>
                <a:gd name="T3" fmla="*/ 83 h 125"/>
                <a:gd name="T4" fmla="*/ 41 w 83"/>
                <a:gd name="T5" fmla="*/ 125 h 125"/>
                <a:gd name="T6" fmla="*/ 0 w 83"/>
                <a:gd name="T7" fmla="*/ 83 h 125"/>
                <a:gd name="T8" fmla="*/ 0 w 83"/>
                <a:gd name="T9" fmla="*/ 0 h 125"/>
                <a:gd name="T10" fmla="*/ 83 w 83"/>
                <a:gd name="T11" fmla="*/ 0 h 125"/>
              </a:gdLst>
              <a:ahLst/>
              <a:cxnLst>
                <a:cxn ang="0">
                  <a:pos x="T0" y="T1"/>
                </a:cxn>
                <a:cxn ang="0">
                  <a:pos x="T2" y="T3"/>
                </a:cxn>
                <a:cxn ang="0">
                  <a:pos x="T4" y="T5"/>
                </a:cxn>
                <a:cxn ang="0">
                  <a:pos x="T6" y="T7"/>
                </a:cxn>
                <a:cxn ang="0">
                  <a:pos x="T8" y="T9"/>
                </a:cxn>
                <a:cxn ang="0">
                  <a:pos x="T10" y="T11"/>
                </a:cxn>
              </a:cxnLst>
              <a:rect l="0" t="0" r="r" b="b"/>
              <a:pathLst>
                <a:path w="83" h="125">
                  <a:moveTo>
                    <a:pt x="83" y="0"/>
                  </a:moveTo>
                  <a:lnTo>
                    <a:pt x="83" y="83"/>
                  </a:lnTo>
                  <a:cubicBezTo>
                    <a:pt x="83" y="106"/>
                    <a:pt x="64" y="125"/>
                    <a:pt x="41" y="125"/>
                  </a:cubicBezTo>
                  <a:cubicBezTo>
                    <a:pt x="18" y="125"/>
                    <a:pt x="0" y="106"/>
                    <a:pt x="0" y="83"/>
                  </a:cubicBezTo>
                  <a:lnTo>
                    <a:pt x="0" y="0"/>
                  </a:lnTo>
                  <a:lnTo>
                    <a:pt x="83" y="0"/>
                  </a:lnTo>
                  <a:close/>
                </a:path>
              </a:pathLst>
            </a:custGeom>
            <a:solidFill>
              <a:srgbClr val="5FA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159" name="Freeform 257">
              <a:extLst>
                <a:ext uri="{FF2B5EF4-FFF2-40B4-BE49-F238E27FC236}">
                  <a16:creationId xmlns:a16="http://schemas.microsoft.com/office/drawing/2014/main" id="{CA7E2C3A-10D3-4EA1-84A9-C3947E2038E5}"/>
                </a:ext>
              </a:extLst>
            </p:cNvPr>
            <p:cNvSpPr>
              <a:spLocks/>
            </p:cNvSpPr>
            <p:nvPr/>
          </p:nvSpPr>
          <p:spPr bwMode="auto">
            <a:xfrm>
              <a:off x="1574800" y="2284413"/>
              <a:ext cx="130175" cy="153988"/>
            </a:xfrm>
            <a:custGeom>
              <a:avLst/>
              <a:gdLst>
                <a:gd name="T0" fmla="*/ 25 w 210"/>
                <a:gd name="T1" fmla="*/ 251 h 251"/>
                <a:gd name="T2" fmla="*/ 0 w 210"/>
                <a:gd name="T3" fmla="*/ 226 h 251"/>
                <a:gd name="T4" fmla="*/ 0 w 210"/>
                <a:gd name="T5" fmla="*/ 106 h 251"/>
                <a:gd name="T6" fmla="*/ 169 w 210"/>
                <a:gd name="T7" fmla="*/ 7 h 251"/>
                <a:gd name="T8" fmla="*/ 203 w 210"/>
                <a:gd name="T9" fmla="*/ 16 h 251"/>
                <a:gd name="T10" fmla="*/ 194 w 210"/>
                <a:gd name="T11" fmla="*/ 50 h 251"/>
                <a:gd name="T12" fmla="*/ 50 w 210"/>
                <a:gd name="T13" fmla="*/ 134 h 251"/>
                <a:gd name="T14" fmla="*/ 50 w 210"/>
                <a:gd name="T15" fmla="*/ 226 h 251"/>
                <a:gd name="T16" fmla="*/ 25 w 210"/>
                <a:gd name="T17" fmla="*/ 25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 h="251">
                  <a:moveTo>
                    <a:pt x="25" y="251"/>
                  </a:moveTo>
                  <a:cubicBezTo>
                    <a:pt x="11" y="251"/>
                    <a:pt x="0" y="240"/>
                    <a:pt x="0" y="226"/>
                  </a:cubicBezTo>
                  <a:lnTo>
                    <a:pt x="0" y="106"/>
                  </a:lnTo>
                  <a:lnTo>
                    <a:pt x="169" y="7"/>
                  </a:lnTo>
                  <a:cubicBezTo>
                    <a:pt x="180" y="0"/>
                    <a:pt x="196" y="4"/>
                    <a:pt x="203" y="16"/>
                  </a:cubicBezTo>
                  <a:cubicBezTo>
                    <a:pt x="210" y="28"/>
                    <a:pt x="206" y="43"/>
                    <a:pt x="194" y="50"/>
                  </a:cubicBezTo>
                  <a:lnTo>
                    <a:pt x="50" y="134"/>
                  </a:lnTo>
                  <a:lnTo>
                    <a:pt x="50" y="226"/>
                  </a:lnTo>
                  <a:cubicBezTo>
                    <a:pt x="50" y="240"/>
                    <a:pt x="39" y="251"/>
                    <a:pt x="25" y="251"/>
                  </a:cubicBezTo>
                  <a:close/>
                </a:path>
              </a:pathLst>
            </a:custGeom>
            <a:solidFill>
              <a:srgbClr val="497B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160" name="Oval 258">
              <a:extLst>
                <a:ext uri="{FF2B5EF4-FFF2-40B4-BE49-F238E27FC236}">
                  <a16:creationId xmlns:a16="http://schemas.microsoft.com/office/drawing/2014/main" id="{CA968624-7667-442D-9A5B-FE50FE6B1ED7}"/>
                </a:ext>
              </a:extLst>
            </p:cNvPr>
            <p:cNvSpPr>
              <a:spLocks noChangeArrowheads="1"/>
            </p:cNvSpPr>
            <p:nvPr/>
          </p:nvSpPr>
          <p:spPr bwMode="auto">
            <a:xfrm>
              <a:off x="1900238" y="2151063"/>
              <a:ext cx="390525" cy="388938"/>
            </a:xfrm>
            <a:prstGeom prst="ellipse">
              <a:avLst/>
            </a:prstGeom>
            <a:solidFill>
              <a:srgbClr val="5FA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161" name="Oval 259">
              <a:extLst>
                <a:ext uri="{FF2B5EF4-FFF2-40B4-BE49-F238E27FC236}">
                  <a16:creationId xmlns:a16="http://schemas.microsoft.com/office/drawing/2014/main" id="{95332D63-81AA-43C6-8382-547A6E9855F4}"/>
                </a:ext>
              </a:extLst>
            </p:cNvPr>
            <p:cNvSpPr>
              <a:spLocks noChangeArrowheads="1"/>
            </p:cNvSpPr>
            <p:nvPr/>
          </p:nvSpPr>
          <p:spPr bwMode="auto">
            <a:xfrm>
              <a:off x="1951038" y="2201863"/>
              <a:ext cx="288925" cy="287338"/>
            </a:xfrm>
            <a:prstGeom prst="ellipse">
              <a:avLst/>
            </a:prstGeom>
            <a:solidFill>
              <a:srgbClr val="5FA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162" name="Oval 260">
              <a:extLst>
                <a:ext uri="{FF2B5EF4-FFF2-40B4-BE49-F238E27FC236}">
                  <a16:creationId xmlns:a16="http://schemas.microsoft.com/office/drawing/2014/main" id="{57C5778D-4C5E-448E-83DC-B7CFE68BE2A9}"/>
                </a:ext>
              </a:extLst>
            </p:cNvPr>
            <p:cNvSpPr>
              <a:spLocks noChangeArrowheads="1"/>
            </p:cNvSpPr>
            <p:nvPr/>
          </p:nvSpPr>
          <p:spPr bwMode="auto">
            <a:xfrm>
              <a:off x="1774825" y="2200275"/>
              <a:ext cx="388938" cy="387350"/>
            </a:xfrm>
            <a:prstGeom prst="ellipse">
              <a:avLst/>
            </a:prstGeom>
            <a:solidFill>
              <a:srgbClr val="5FA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163" name="Oval 261">
              <a:extLst>
                <a:ext uri="{FF2B5EF4-FFF2-40B4-BE49-F238E27FC236}">
                  <a16:creationId xmlns:a16="http://schemas.microsoft.com/office/drawing/2014/main" id="{9C2E44FA-DC85-470E-AAC9-70762C9D9855}"/>
                </a:ext>
              </a:extLst>
            </p:cNvPr>
            <p:cNvSpPr>
              <a:spLocks noChangeArrowheads="1"/>
            </p:cNvSpPr>
            <p:nvPr/>
          </p:nvSpPr>
          <p:spPr bwMode="auto">
            <a:xfrm>
              <a:off x="1825625" y="2252663"/>
              <a:ext cx="287338" cy="287338"/>
            </a:xfrm>
            <a:prstGeom prst="ellipse">
              <a:avLst/>
            </a:prstGeom>
            <a:solidFill>
              <a:srgbClr val="5FA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164" name="Freeform 262">
              <a:extLst>
                <a:ext uri="{FF2B5EF4-FFF2-40B4-BE49-F238E27FC236}">
                  <a16:creationId xmlns:a16="http://schemas.microsoft.com/office/drawing/2014/main" id="{84C9BFA3-8154-4393-A53C-42DD458FBE51}"/>
                </a:ext>
              </a:extLst>
            </p:cNvPr>
            <p:cNvSpPr>
              <a:spLocks/>
            </p:cNvSpPr>
            <p:nvPr/>
          </p:nvSpPr>
          <p:spPr bwMode="auto">
            <a:xfrm>
              <a:off x="1833563" y="2060575"/>
              <a:ext cx="76200" cy="74613"/>
            </a:xfrm>
            <a:custGeom>
              <a:avLst/>
              <a:gdLst>
                <a:gd name="T0" fmla="*/ 17 w 123"/>
                <a:gd name="T1" fmla="*/ 0 h 122"/>
                <a:gd name="T2" fmla="*/ 106 w 123"/>
                <a:gd name="T3" fmla="*/ 0 h 122"/>
                <a:gd name="T4" fmla="*/ 123 w 123"/>
                <a:gd name="T5" fmla="*/ 17 h 122"/>
                <a:gd name="T6" fmla="*/ 123 w 123"/>
                <a:gd name="T7" fmla="*/ 105 h 122"/>
                <a:gd name="T8" fmla="*/ 106 w 123"/>
                <a:gd name="T9" fmla="*/ 122 h 122"/>
                <a:gd name="T10" fmla="*/ 17 w 123"/>
                <a:gd name="T11" fmla="*/ 122 h 122"/>
                <a:gd name="T12" fmla="*/ 0 w 123"/>
                <a:gd name="T13" fmla="*/ 105 h 122"/>
                <a:gd name="T14" fmla="*/ 0 w 123"/>
                <a:gd name="T15" fmla="*/ 17 h 122"/>
                <a:gd name="T16" fmla="*/ 17 w 123"/>
                <a:gd name="T17"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122">
                  <a:moveTo>
                    <a:pt x="17" y="0"/>
                  </a:moveTo>
                  <a:lnTo>
                    <a:pt x="106" y="0"/>
                  </a:lnTo>
                  <a:cubicBezTo>
                    <a:pt x="115" y="0"/>
                    <a:pt x="123" y="8"/>
                    <a:pt x="123" y="17"/>
                  </a:cubicBezTo>
                  <a:lnTo>
                    <a:pt x="123" y="105"/>
                  </a:lnTo>
                  <a:cubicBezTo>
                    <a:pt x="123" y="114"/>
                    <a:pt x="115" y="122"/>
                    <a:pt x="106" y="122"/>
                  </a:cubicBezTo>
                  <a:lnTo>
                    <a:pt x="17" y="122"/>
                  </a:lnTo>
                  <a:cubicBezTo>
                    <a:pt x="8" y="122"/>
                    <a:pt x="0" y="114"/>
                    <a:pt x="0" y="105"/>
                  </a:cubicBezTo>
                  <a:lnTo>
                    <a:pt x="0" y="17"/>
                  </a:lnTo>
                  <a:cubicBezTo>
                    <a:pt x="0" y="8"/>
                    <a:pt x="8" y="0"/>
                    <a:pt x="17" y="0"/>
                  </a:cubicBezTo>
                  <a:close/>
                </a:path>
              </a:pathLst>
            </a:custGeom>
            <a:solidFill>
              <a:srgbClr val="5FA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165" name="Oval 263">
              <a:extLst>
                <a:ext uri="{FF2B5EF4-FFF2-40B4-BE49-F238E27FC236}">
                  <a16:creationId xmlns:a16="http://schemas.microsoft.com/office/drawing/2014/main" id="{067F48F6-8FBD-4DE7-8ABD-7D427E54D687}"/>
                </a:ext>
              </a:extLst>
            </p:cNvPr>
            <p:cNvSpPr>
              <a:spLocks noChangeArrowheads="1"/>
            </p:cNvSpPr>
            <p:nvPr/>
          </p:nvSpPr>
          <p:spPr bwMode="auto">
            <a:xfrm>
              <a:off x="1562100" y="2335213"/>
              <a:ext cx="53975" cy="53975"/>
            </a:xfrm>
            <a:prstGeom prst="ellipse">
              <a:avLst/>
            </a:prstGeom>
            <a:solidFill>
              <a:srgbClr val="5FA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166" name="Freeform 264">
              <a:extLst>
                <a:ext uri="{FF2B5EF4-FFF2-40B4-BE49-F238E27FC236}">
                  <a16:creationId xmlns:a16="http://schemas.microsoft.com/office/drawing/2014/main" id="{C2DA3EBD-CE6A-4A64-92F7-B1F8A628E583}"/>
                </a:ext>
              </a:extLst>
            </p:cNvPr>
            <p:cNvSpPr>
              <a:spLocks/>
            </p:cNvSpPr>
            <p:nvPr/>
          </p:nvSpPr>
          <p:spPr bwMode="auto">
            <a:xfrm>
              <a:off x="1431925" y="2428875"/>
              <a:ext cx="855663" cy="279400"/>
            </a:xfrm>
            <a:custGeom>
              <a:avLst/>
              <a:gdLst>
                <a:gd name="T0" fmla="*/ 1384 w 1384"/>
                <a:gd name="T1" fmla="*/ 0 h 455"/>
                <a:gd name="T2" fmla="*/ 1344 w 1384"/>
                <a:gd name="T3" fmla="*/ 80 h 455"/>
                <a:gd name="T4" fmla="*/ 692 w 1384"/>
                <a:gd name="T5" fmla="*/ 455 h 455"/>
                <a:gd name="T6" fmla="*/ 40 w 1384"/>
                <a:gd name="T7" fmla="*/ 80 h 455"/>
                <a:gd name="T8" fmla="*/ 0 w 1384"/>
                <a:gd name="T9" fmla="*/ 0 h 455"/>
                <a:gd name="T10" fmla="*/ 1384 w 1384"/>
                <a:gd name="T11" fmla="*/ 0 h 455"/>
              </a:gdLst>
              <a:ahLst/>
              <a:cxnLst>
                <a:cxn ang="0">
                  <a:pos x="T0" y="T1"/>
                </a:cxn>
                <a:cxn ang="0">
                  <a:pos x="T2" y="T3"/>
                </a:cxn>
                <a:cxn ang="0">
                  <a:pos x="T4" y="T5"/>
                </a:cxn>
                <a:cxn ang="0">
                  <a:pos x="T6" y="T7"/>
                </a:cxn>
                <a:cxn ang="0">
                  <a:pos x="T8" y="T9"/>
                </a:cxn>
                <a:cxn ang="0">
                  <a:pos x="T10" y="T11"/>
                </a:cxn>
              </a:cxnLst>
              <a:rect l="0" t="0" r="r" b="b"/>
              <a:pathLst>
                <a:path w="1384" h="455">
                  <a:moveTo>
                    <a:pt x="1384" y="0"/>
                  </a:moveTo>
                  <a:cubicBezTo>
                    <a:pt x="1372" y="28"/>
                    <a:pt x="1359" y="54"/>
                    <a:pt x="1344" y="80"/>
                  </a:cubicBezTo>
                  <a:cubicBezTo>
                    <a:pt x="1213" y="305"/>
                    <a:pt x="970" y="455"/>
                    <a:pt x="692" y="455"/>
                  </a:cubicBezTo>
                  <a:cubicBezTo>
                    <a:pt x="414" y="455"/>
                    <a:pt x="171" y="305"/>
                    <a:pt x="40" y="80"/>
                  </a:cubicBezTo>
                  <a:cubicBezTo>
                    <a:pt x="25" y="54"/>
                    <a:pt x="12" y="28"/>
                    <a:pt x="0" y="0"/>
                  </a:cubicBezTo>
                  <a:lnTo>
                    <a:pt x="1384" y="0"/>
                  </a:lnTo>
                  <a:close/>
                </a:path>
              </a:pathLst>
            </a:custGeom>
            <a:solidFill>
              <a:srgbClr val="5FA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167" name="Freeform 265">
              <a:extLst>
                <a:ext uri="{FF2B5EF4-FFF2-40B4-BE49-F238E27FC236}">
                  <a16:creationId xmlns:a16="http://schemas.microsoft.com/office/drawing/2014/main" id="{49E2CF9E-0221-4460-997C-37D7564F410A}"/>
                </a:ext>
              </a:extLst>
            </p:cNvPr>
            <p:cNvSpPr>
              <a:spLocks/>
            </p:cNvSpPr>
            <p:nvPr/>
          </p:nvSpPr>
          <p:spPr bwMode="auto">
            <a:xfrm>
              <a:off x="1457325" y="2478088"/>
              <a:ext cx="804863" cy="230188"/>
            </a:xfrm>
            <a:custGeom>
              <a:avLst/>
              <a:gdLst>
                <a:gd name="T0" fmla="*/ 1304 w 1304"/>
                <a:gd name="T1" fmla="*/ 0 h 375"/>
                <a:gd name="T2" fmla="*/ 652 w 1304"/>
                <a:gd name="T3" fmla="*/ 375 h 375"/>
                <a:gd name="T4" fmla="*/ 0 w 1304"/>
                <a:gd name="T5" fmla="*/ 0 h 375"/>
                <a:gd name="T6" fmla="*/ 1304 w 1304"/>
                <a:gd name="T7" fmla="*/ 0 h 375"/>
              </a:gdLst>
              <a:ahLst/>
              <a:cxnLst>
                <a:cxn ang="0">
                  <a:pos x="T0" y="T1"/>
                </a:cxn>
                <a:cxn ang="0">
                  <a:pos x="T2" y="T3"/>
                </a:cxn>
                <a:cxn ang="0">
                  <a:pos x="T4" y="T5"/>
                </a:cxn>
                <a:cxn ang="0">
                  <a:pos x="T6" y="T7"/>
                </a:cxn>
              </a:cxnLst>
              <a:rect l="0" t="0" r="r" b="b"/>
              <a:pathLst>
                <a:path w="1304" h="375">
                  <a:moveTo>
                    <a:pt x="1304" y="0"/>
                  </a:moveTo>
                  <a:cubicBezTo>
                    <a:pt x="1173" y="225"/>
                    <a:pt x="930" y="375"/>
                    <a:pt x="652" y="375"/>
                  </a:cubicBezTo>
                  <a:cubicBezTo>
                    <a:pt x="374" y="375"/>
                    <a:pt x="131" y="225"/>
                    <a:pt x="0" y="0"/>
                  </a:cubicBezTo>
                  <a:lnTo>
                    <a:pt x="1304" y="0"/>
                  </a:lnTo>
                  <a:close/>
                </a:path>
              </a:pathLst>
            </a:custGeom>
            <a:solidFill>
              <a:srgbClr val="5FA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168" name="Freeform 266">
              <a:extLst>
                <a:ext uri="{FF2B5EF4-FFF2-40B4-BE49-F238E27FC236}">
                  <a16:creationId xmlns:a16="http://schemas.microsoft.com/office/drawing/2014/main" id="{E49FD833-C84D-4205-B929-6D3B6F3F1D09}"/>
                </a:ext>
              </a:extLst>
            </p:cNvPr>
            <p:cNvSpPr>
              <a:spLocks/>
            </p:cNvSpPr>
            <p:nvPr/>
          </p:nvSpPr>
          <p:spPr bwMode="auto">
            <a:xfrm>
              <a:off x="1824038" y="1579563"/>
              <a:ext cx="57150" cy="79375"/>
            </a:xfrm>
            <a:custGeom>
              <a:avLst/>
              <a:gdLst>
                <a:gd name="T0" fmla="*/ 1 w 91"/>
                <a:gd name="T1" fmla="*/ 106 h 129"/>
                <a:gd name="T2" fmla="*/ 30 w 91"/>
                <a:gd name="T3" fmla="*/ 106 h 129"/>
                <a:gd name="T4" fmla="*/ 30 w 91"/>
                <a:gd name="T5" fmla="*/ 23 h 129"/>
                <a:gd name="T6" fmla="*/ 0 w 91"/>
                <a:gd name="T7" fmla="*/ 29 h 129"/>
                <a:gd name="T8" fmla="*/ 0 w 91"/>
                <a:gd name="T9" fmla="*/ 6 h 129"/>
                <a:gd name="T10" fmla="*/ 30 w 91"/>
                <a:gd name="T11" fmla="*/ 0 h 129"/>
                <a:gd name="T12" fmla="*/ 61 w 91"/>
                <a:gd name="T13" fmla="*/ 0 h 129"/>
                <a:gd name="T14" fmla="*/ 61 w 91"/>
                <a:gd name="T15" fmla="*/ 106 h 129"/>
                <a:gd name="T16" fmla="*/ 91 w 91"/>
                <a:gd name="T17" fmla="*/ 106 h 129"/>
                <a:gd name="T18" fmla="*/ 91 w 91"/>
                <a:gd name="T19" fmla="*/ 129 h 129"/>
                <a:gd name="T20" fmla="*/ 1 w 91"/>
                <a:gd name="T21" fmla="*/ 129 h 129"/>
                <a:gd name="T22" fmla="*/ 1 w 91"/>
                <a:gd name="T23" fmla="*/ 10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129">
                  <a:moveTo>
                    <a:pt x="1" y="106"/>
                  </a:moveTo>
                  <a:lnTo>
                    <a:pt x="30" y="106"/>
                  </a:lnTo>
                  <a:lnTo>
                    <a:pt x="30" y="23"/>
                  </a:lnTo>
                  <a:lnTo>
                    <a:pt x="0" y="29"/>
                  </a:lnTo>
                  <a:lnTo>
                    <a:pt x="0" y="6"/>
                  </a:lnTo>
                  <a:lnTo>
                    <a:pt x="30" y="0"/>
                  </a:lnTo>
                  <a:lnTo>
                    <a:pt x="61" y="0"/>
                  </a:lnTo>
                  <a:lnTo>
                    <a:pt x="61" y="106"/>
                  </a:lnTo>
                  <a:lnTo>
                    <a:pt x="91" y="106"/>
                  </a:lnTo>
                  <a:lnTo>
                    <a:pt x="91" y="129"/>
                  </a:lnTo>
                  <a:lnTo>
                    <a:pt x="1" y="129"/>
                  </a:lnTo>
                  <a:lnTo>
                    <a:pt x="1" y="1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169" name="Rectangle 267">
              <a:extLst>
                <a:ext uri="{FF2B5EF4-FFF2-40B4-BE49-F238E27FC236}">
                  <a16:creationId xmlns:a16="http://schemas.microsoft.com/office/drawing/2014/main" id="{60AE765B-6532-4C97-BAE8-19C289F9DAE3}"/>
                </a:ext>
              </a:extLst>
            </p:cNvPr>
            <p:cNvSpPr>
              <a:spLocks noChangeArrowheads="1"/>
            </p:cNvSpPr>
            <p:nvPr/>
          </p:nvSpPr>
          <p:spPr bwMode="auto">
            <a:xfrm>
              <a:off x="1890713" y="1636713"/>
              <a:ext cx="19050"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170" name="Oval 268">
              <a:extLst>
                <a:ext uri="{FF2B5EF4-FFF2-40B4-BE49-F238E27FC236}">
                  <a16:creationId xmlns:a16="http://schemas.microsoft.com/office/drawing/2014/main" id="{4F0DFDE7-4AF4-432E-A8FC-22FCCFDCD629}"/>
                </a:ext>
              </a:extLst>
            </p:cNvPr>
            <p:cNvSpPr>
              <a:spLocks noChangeArrowheads="1"/>
            </p:cNvSpPr>
            <p:nvPr/>
          </p:nvSpPr>
          <p:spPr bwMode="auto">
            <a:xfrm>
              <a:off x="1751013" y="1522413"/>
              <a:ext cx="217488" cy="215900"/>
            </a:xfrm>
            <a:prstGeom prst="ellipse">
              <a:avLst/>
            </a:prstGeom>
            <a:noFill/>
            <a:ln w="1111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grpSp>
      <p:grpSp>
        <p:nvGrpSpPr>
          <p:cNvPr id="171" name="Grupo 170">
            <a:extLst>
              <a:ext uri="{FF2B5EF4-FFF2-40B4-BE49-F238E27FC236}">
                <a16:creationId xmlns:a16="http://schemas.microsoft.com/office/drawing/2014/main" id="{6A08EBE9-DCB2-4CAA-8346-5211E0EC3977}"/>
              </a:ext>
            </a:extLst>
          </p:cNvPr>
          <p:cNvGrpSpPr/>
          <p:nvPr/>
        </p:nvGrpSpPr>
        <p:grpSpPr>
          <a:xfrm>
            <a:off x="726744" y="3518955"/>
            <a:ext cx="705462" cy="953861"/>
            <a:chOff x="2674938" y="1282700"/>
            <a:chExt cx="1076325" cy="1498600"/>
          </a:xfrm>
        </p:grpSpPr>
        <p:sp>
          <p:nvSpPr>
            <p:cNvPr id="172" name="Freeform 269">
              <a:extLst>
                <a:ext uri="{FF2B5EF4-FFF2-40B4-BE49-F238E27FC236}">
                  <a16:creationId xmlns:a16="http://schemas.microsoft.com/office/drawing/2014/main" id="{C26B9239-E2A9-4543-A807-5D94064CAF3F}"/>
                </a:ext>
              </a:extLst>
            </p:cNvPr>
            <p:cNvSpPr>
              <a:spLocks/>
            </p:cNvSpPr>
            <p:nvPr/>
          </p:nvSpPr>
          <p:spPr bwMode="auto">
            <a:xfrm>
              <a:off x="2674938" y="1282700"/>
              <a:ext cx="1076325" cy="1498600"/>
            </a:xfrm>
            <a:custGeom>
              <a:avLst/>
              <a:gdLst>
                <a:gd name="T0" fmla="*/ 1742 w 1742"/>
                <a:gd name="T1" fmla="*/ 1565 h 2436"/>
                <a:gd name="T2" fmla="*/ 871 w 1742"/>
                <a:gd name="T3" fmla="*/ 2436 h 2436"/>
                <a:gd name="T4" fmla="*/ 0 w 1742"/>
                <a:gd name="T5" fmla="*/ 1565 h 2436"/>
                <a:gd name="T6" fmla="*/ 871 w 1742"/>
                <a:gd name="T7" fmla="*/ 0 h 2436"/>
                <a:gd name="T8" fmla="*/ 871 w 1742"/>
                <a:gd name="T9" fmla="*/ 0 h 2436"/>
                <a:gd name="T10" fmla="*/ 1742 w 1742"/>
                <a:gd name="T11" fmla="*/ 1565 h 2436"/>
              </a:gdLst>
              <a:ahLst/>
              <a:cxnLst>
                <a:cxn ang="0">
                  <a:pos x="T0" y="T1"/>
                </a:cxn>
                <a:cxn ang="0">
                  <a:pos x="T2" y="T3"/>
                </a:cxn>
                <a:cxn ang="0">
                  <a:pos x="T4" y="T5"/>
                </a:cxn>
                <a:cxn ang="0">
                  <a:pos x="T6" y="T7"/>
                </a:cxn>
                <a:cxn ang="0">
                  <a:pos x="T8" y="T9"/>
                </a:cxn>
                <a:cxn ang="0">
                  <a:pos x="T10" y="T11"/>
                </a:cxn>
              </a:cxnLst>
              <a:rect l="0" t="0" r="r" b="b"/>
              <a:pathLst>
                <a:path w="1742" h="2436">
                  <a:moveTo>
                    <a:pt x="1742" y="1565"/>
                  </a:moveTo>
                  <a:cubicBezTo>
                    <a:pt x="1742" y="2045"/>
                    <a:pt x="1351" y="2436"/>
                    <a:pt x="871" y="2436"/>
                  </a:cubicBezTo>
                  <a:cubicBezTo>
                    <a:pt x="391" y="2436"/>
                    <a:pt x="0" y="2045"/>
                    <a:pt x="0" y="1565"/>
                  </a:cubicBezTo>
                  <a:cubicBezTo>
                    <a:pt x="0" y="1085"/>
                    <a:pt x="871" y="0"/>
                    <a:pt x="871" y="0"/>
                  </a:cubicBezTo>
                  <a:cubicBezTo>
                    <a:pt x="871" y="0"/>
                    <a:pt x="871" y="0"/>
                    <a:pt x="871" y="0"/>
                  </a:cubicBezTo>
                  <a:cubicBezTo>
                    <a:pt x="892" y="26"/>
                    <a:pt x="1742" y="1090"/>
                    <a:pt x="1742" y="1565"/>
                  </a:cubicBezTo>
                  <a:close/>
                </a:path>
              </a:pathLst>
            </a:custGeom>
            <a:solidFill>
              <a:srgbClr val="296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173" name="Freeform 270">
              <a:extLst>
                <a:ext uri="{FF2B5EF4-FFF2-40B4-BE49-F238E27FC236}">
                  <a16:creationId xmlns:a16="http://schemas.microsoft.com/office/drawing/2014/main" id="{7CF3477F-9518-4C58-82C0-4C27D3451D64}"/>
                </a:ext>
              </a:extLst>
            </p:cNvPr>
            <p:cNvSpPr>
              <a:spLocks/>
            </p:cNvSpPr>
            <p:nvPr/>
          </p:nvSpPr>
          <p:spPr bwMode="auto">
            <a:xfrm>
              <a:off x="2674938" y="1282700"/>
              <a:ext cx="538163" cy="1452563"/>
            </a:xfrm>
            <a:custGeom>
              <a:avLst/>
              <a:gdLst>
                <a:gd name="T0" fmla="*/ 43 w 872"/>
                <a:gd name="T1" fmla="*/ 1561 h 2362"/>
                <a:gd name="T2" fmla="*/ 872 w 872"/>
                <a:gd name="T3" fmla="*/ 1 h 2362"/>
                <a:gd name="T4" fmla="*/ 871 w 872"/>
                <a:gd name="T5" fmla="*/ 0 h 2362"/>
                <a:gd name="T6" fmla="*/ 871 w 872"/>
                <a:gd name="T7" fmla="*/ 0 h 2362"/>
                <a:gd name="T8" fmla="*/ 0 w 872"/>
                <a:gd name="T9" fmla="*/ 1565 h 2362"/>
                <a:gd name="T10" fmla="*/ 520 w 872"/>
                <a:gd name="T11" fmla="*/ 2362 h 2362"/>
                <a:gd name="T12" fmla="*/ 43 w 872"/>
                <a:gd name="T13" fmla="*/ 1561 h 2362"/>
              </a:gdLst>
              <a:ahLst/>
              <a:cxnLst>
                <a:cxn ang="0">
                  <a:pos x="T0" y="T1"/>
                </a:cxn>
                <a:cxn ang="0">
                  <a:pos x="T2" y="T3"/>
                </a:cxn>
                <a:cxn ang="0">
                  <a:pos x="T4" y="T5"/>
                </a:cxn>
                <a:cxn ang="0">
                  <a:pos x="T6" y="T7"/>
                </a:cxn>
                <a:cxn ang="0">
                  <a:pos x="T8" y="T9"/>
                </a:cxn>
                <a:cxn ang="0">
                  <a:pos x="T10" y="T11"/>
                </a:cxn>
                <a:cxn ang="0">
                  <a:pos x="T12" y="T13"/>
                </a:cxn>
              </a:cxnLst>
              <a:rect l="0" t="0" r="r" b="b"/>
              <a:pathLst>
                <a:path w="872" h="2362">
                  <a:moveTo>
                    <a:pt x="43" y="1561"/>
                  </a:moveTo>
                  <a:cubicBezTo>
                    <a:pt x="43" y="1131"/>
                    <a:pt x="698" y="232"/>
                    <a:pt x="872" y="1"/>
                  </a:cubicBezTo>
                  <a:cubicBezTo>
                    <a:pt x="872" y="1"/>
                    <a:pt x="871" y="0"/>
                    <a:pt x="871" y="0"/>
                  </a:cubicBezTo>
                  <a:cubicBezTo>
                    <a:pt x="871" y="0"/>
                    <a:pt x="871" y="0"/>
                    <a:pt x="871" y="0"/>
                  </a:cubicBezTo>
                  <a:cubicBezTo>
                    <a:pt x="871" y="0"/>
                    <a:pt x="0" y="1085"/>
                    <a:pt x="0" y="1565"/>
                  </a:cubicBezTo>
                  <a:cubicBezTo>
                    <a:pt x="0" y="1920"/>
                    <a:pt x="214" y="2227"/>
                    <a:pt x="520" y="2362"/>
                  </a:cubicBezTo>
                  <a:cubicBezTo>
                    <a:pt x="237" y="2213"/>
                    <a:pt x="43" y="1910"/>
                    <a:pt x="43" y="1561"/>
                  </a:cubicBezTo>
                  <a:close/>
                </a:path>
              </a:pathLst>
            </a:custGeom>
            <a:solidFill>
              <a:srgbClr val="296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174" name="Freeform 271">
              <a:extLst>
                <a:ext uri="{FF2B5EF4-FFF2-40B4-BE49-F238E27FC236}">
                  <a16:creationId xmlns:a16="http://schemas.microsoft.com/office/drawing/2014/main" id="{09E56FB6-E3B4-47EA-B7B5-B5E727138501}"/>
                </a:ext>
              </a:extLst>
            </p:cNvPr>
            <p:cNvSpPr>
              <a:spLocks/>
            </p:cNvSpPr>
            <p:nvPr/>
          </p:nvSpPr>
          <p:spPr bwMode="auto">
            <a:xfrm>
              <a:off x="3213100" y="1282700"/>
              <a:ext cx="538163" cy="1498600"/>
            </a:xfrm>
            <a:custGeom>
              <a:avLst/>
              <a:gdLst>
                <a:gd name="T0" fmla="*/ 871 w 871"/>
                <a:gd name="T1" fmla="*/ 1565 h 2436"/>
                <a:gd name="T2" fmla="*/ 0 w 871"/>
                <a:gd name="T3" fmla="*/ 2436 h 2436"/>
                <a:gd name="T4" fmla="*/ 0 w 871"/>
                <a:gd name="T5" fmla="*/ 0 h 2436"/>
                <a:gd name="T6" fmla="*/ 871 w 871"/>
                <a:gd name="T7" fmla="*/ 1565 h 2436"/>
              </a:gdLst>
              <a:ahLst/>
              <a:cxnLst>
                <a:cxn ang="0">
                  <a:pos x="T0" y="T1"/>
                </a:cxn>
                <a:cxn ang="0">
                  <a:pos x="T2" y="T3"/>
                </a:cxn>
                <a:cxn ang="0">
                  <a:pos x="T4" y="T5"/>
                </a:cxn>
                <a:cxn ang="0">
                  <a:pos x="T6" y="T7"/>
                </a:cxn>
              </a:cxnLst>
              <a:rect l="0" t="0" r="r" b="b"/>
              <a:pathLst>
                <a:path w="871" h="2436">
                  <a:moveTo>
                    <a:pt x="871" y="1565"/>
                  </a:moveTo>
                  <a:cubicBezTo>
                    <a:pt x="871" y="2045"/>
                    <a:pt x="480" y="2436"/>
                    <a:pt x="0" y="2436"/>
                  </a:cubicBezTo>
                  <a:cubicBezTo>
                    <a:pt x="850" y="1637"/>
                    <a:pt x="18" y="34"/>
                    <a:pt x="0" y="0"/>
                  </a:cubicBezTo>
                  <a:cubicBezTo>
                    <a:pt x="21" y="26"/>
                    <a:pt x="871" y="1090"/>
                    <a:pt x="871" y="1565"/>
                  </a:cubicBezTo>
                  <a:close/>
                </a:path>
              </a:pathLst>
            </a:custGeom>
            <a:solidFill>
              <a:srgbClr val="296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175" name="Freeform 272">
              <a:extLst>
                <a:ext uri="{FF2B5EF4-FFF2-40B4-BE49-F238E27FC236}">
                  <a16:creationId xmlns:a16="http://schemas.microsoft.com/office/drawing/2014/main" id="{63278E09-819D-40B7-AEC6-C7D6776BF321}"/>
                </a:ext>
              </a:extLst>
            </p:cNvPr>
            <p:cNvSpPr>
              <a:spLocks/>
            </p:cNvSpPr>
            <p:nvPr/>
          </p:nvSpPr>
          <p:spPr bwMode="auto">
            <a:xfrm>
              <a:off x="3173413" y="1577975"/>
              <a:ext cx="58738" cy="80963"/>
            </a:xfrm>
            <a:custGeom>
              <a:avLst/>
              <a:gdLst>
                <a:gd name="T0" fmla="*/ 37 w 94"/>
                <a:gd name="T1" fmla="*/ 106 h 131"/>
                <a:gd name="T2" fmla="*/ 94 w 94"/>
                <a:gd name="T3" fmla="*/ 106 h 131"/>
                <a:gd name="T4" fmla="*/ 94 w 94"/>
                <a:gd name="T5" fmla="*/ 131 h 131"/>
                <a:gd name="T6" fmla="*/ 0 w 94"/>
                <a:gd name="T7" fmla="*/ 131 h 131"/>
                <a:gd name="T8" fmla="*/ 0 w 94"/>
                <a:gd name="T9" fmla="*/ 106 h 131"/>
                <a:gd name="T10" fmla="*/ 47 w 94"/>
                <a:gd name="T11" fmla="*/ 65 h 131"/>
                <a:gd name="T12" fmla="*/ 56 w 94"/>
                <a:gd name="T13" fmla="*/ 54 h 131"/>
                <a:gd name="T14" fmla="*/ 59 w 94"/>
                <a:gd name="T15" fmla="*/ 43 h 131"/>
                <a:gd name="T16" fmla="*/ 53 w 94"/>
                <a:gd name="T17" fmla="*/ 28 h 131"/>
                <a:gd name="T18" fmla="*/ 37 w 94"/>
                <a:gd name="T19" fmla="*/ 23 h 131"/>
                <a:gd name="T20" fmla="*/ 20 w 94"/>
                <a:gd name="T21" fmla="*/ 26 h 131"/>
                <a:gd name="T22" fmla="*/ 0 w 94"/>
                <a:gd name="T23" fmla="*/ 36 h 131"/>
                <a:gd name="T24" fmla="*/ 0 w 94"/>
                <a:gd name="T25" fmla="*/ 7 h 131"/>
                <a:gd name="T26" fmla="*/ 23 w 94"/>
                <a:gd name="T27" fmla="*/ 2 h 131"/>
                <a:gd name="T28" fmla="*/ 44 w 94"/>
                <a:gd name="T29" fmla="*/ 0 h 131"/>
                <a:gd name="T30" fmla="*/ 80 w 94"/>
                <a:gd name="T31" fmla="*/ 10 h 131"/>
                <a:gd name="T32" fmla="*/ 93 w 94"/>
                <a:gd name="T33" fmla="*/ 38 h 131"/>
                <a:gd name="T34" fmla="*/ 87 w 94"/>
                <a:gd name="T35" fmla="*/ 58 h 131"/>
                <a:gd name="T36" fmla="*/ 64 w 94"/>
                <a:gd name="T37" fmla="*/ 82 h 131"/>
                <a:gd name="T38" fmla="*/ 37 w 94"/>
                <a:gd name="T39" fmla="*/ 10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31">
                  <a:moveTo>
                    <a:pt x="37" y="106"/>
                  </a:moveTo>
                  <a:lnTo>
                    <a:pt x="94" y="106"/>
                  </a:lnTo>
                  <a:lnTo>
                    <a:pt x="94" y="131"/>
                  </a:lnTo>
                  <a:lnTo>
                    <a:pt x="0" y="131"/>
                  </a:lnTo>
                  <a:lnTo>
                    <a:pt x="0" y="106"/>
                  </a:lnTo>
                  <a:lnTo>
                    <a:pt x="47" y="65"/>
                  </a:lnTo>
                  <a:cubicBezTo>
                    <a:pt x="51" y="61"/>
                    <a:pt x="54" y="58"/>
                    <a:pt x="56" y="54"/>
                  </a:cubicBezTo>
                  <a:cubicBezTo>
                    <a:pt x="58" y="50"/>
                    <a:pt x="59" y="47"/>
                    <a:pt x="59" y="43"/>
                  </a:cubicBezTo>
                  <a:cubicBezTo>
                    <a:pt x="59" y="37"/>
                    <a:pt x="57" y="32"/>
                    <a:pt x="53" y="28"/>
                  </a:cubicBezTo>
                  <a:cubicBezTo>
                    <a:pt x="49" y="24"/>
                    <a:pt x="44" y="23"/>
                    <a:pt x="37" y="23"/>
                  </a:cubicBezTo>
                  <a:cubicBezTo>
                    <a:pt x="32" y="23"/>
                    <a:pt x="26" y="24"/>
                    <a:pt x="20" y="26"/>
                  </a:cubicBezTo>
                  <a:cubicBezTo>
                    <a:pt x="14" y="28"/>
                    <a:pt x="7" y="31"/>
                    <a:pt x="0" y="36"/>
                  </a:cubicBezTo>
                  <a:lnTo>
                    <a:pt x="0" y="7"/>
                  </a:lnTo>
                  <a:cubicBezTo>
                    <a:pt x="8" y="5"/>
                    <a:pt x="15" y="3"/>
                    <a:pt x="23" y="2"/>
                  </a:cubicBezTo>
                  <a:cubicBezTo>
                    <a:pt x="30" y="1"/>
                    <a:pt x="37" y="0"/>
                    <a:pt x="44" y="0"/>
                  </a:cubicBezTo>
                  <a:cubicBezTo>
                    <a:pt x="59" y="0"/>
                    <a:pt x="71" y="3"/>
                    <a:pt x="80" y="10"/>
                  </a:cubicBezTo>
                  <a:cubicBezTo>
                    <a:pt x="88" y="17"/>
                    <a:pt x="93" y="26"/>
                    <a:pt x="93" y="38"/>
                  </a:cubicBezTo>
                  <a:cubicBezTo>
                    <a:pt x="93" y="45"/>
                    <a:pt x="91" y="52"/>
                    <a:pt x="87" y="58"/>
                  </a:cubicBezTo>
                  <a:cubicBezTo>
                    <a:pt x="84" y="64"/>
                    <a:pt x="76" y="72"/>
                    <a:pt x="64" y="82"/>
                  </a:cubicBezTo>
                  <a:lnTo>
                    <a:pt x="37" y="1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176" name="Rectangle 273">
              <a:extLst>
                <a:ext uri="{FF2B5EF4-FFF2-40B4-BE49-F238E27FC236}">
                  <a16:creationId xmlns:a16="http://schemas.microsoft.com/office/drawing/2014/main" id="{36606A39-4EA4-48EA-9D36-9A49F32F978F}"/>
                </a:ext>
              </a:extLst>
            </p:cNvPr>
            <p:cNvSpPr>
              <a:spLocks noChangeArrowheads="1"/>
            </p:cNvSpPr>
            <p:nvPr/>
          </p:nvSpPr>
          <p:spPr bwMode="auto">
            <a:xfrm>
              <a:off x="3243263" y="1636713"/>
              <a:ext cx="19050"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177" name="Oval 274">
              <a:extLst>
                <a:ext uri="{FF2B5EF4-FFF2-40B4-BE49-F238E27FC236}">
                  <a16:creationId xmlns:a16="http://schemas.microsoft.com/office/drawing/2014/main" id="{98FAA4CD-24A6-422B-B35A-8A1AFEA0754A}"/>
                </a:ext>
              </a:extLst>
            </p:cNvPr>
            <p:cNvSpPr>
              <a:spLocks noChangeArrowheads="1"/>
            </p:cNvSpPr>
            <p:nvPr/>
          </p:nvSpPr>
          <p:spPr bwMode="auto">
            <a:xfrm>
              <a:off x="3103563" y="1522413"/>
              <a:ext cx="217488" cy="215900"/>
            </a:xfrm>
            <a:prstGeom prst="ellipse">
              <a:avLst/>
            </a:prstGeom>
            <a:noFill/>
            <a:ln w="1111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178" name="Freeform 275">
              <a:extLst>
                <a:ext uri="{FF2B5EF4-FFF2-40B4-BE49-F238E27FC236}">
                  <a16:creationId xmlns:a16="http://schemas.microsoft.com/office/drawing/2014/main" id="{4F79A556-E9F5-46C1-861B-6DE9A9DB93AD}"/>
                </a:ext>
              </a:extLst>
            </p:cNvPr>
            <p:cNvSpPr>
              <a:spLocks/>
            </p:cNvSpPr>
            <p:nvPr/>
          </p:nvSpPr>
          <p:spPr bwMode="auto">
            <a:xfrm>
              <a:off x="2747963" y="1779588"/>
              <a:ext cx="930275" cy="927100"/>
            </a:xfrm>
            <a:custGeom>
              <a:avLst/>
              <a:gdLst>
                <a:gd name="T0" fmla="*/ 1506 w 1506"/>
                <a:gd name="T1" fmla="*/ 754 h 1507"/>
                <a:gd name="T2" fmla="*/ 1450 w 1506"/>
                <a:gd name="T3" fmla="*/ 1039 h 1507"/>
                <a:gd name="T4" fmla="*/ 1445 w 1506"/>
                <a:gd name="T5" fmla="*/ 1052 h 1507"/>
                <a:gd name="T6" fmla="*/ 1109 w 1506"/>
                <a:gd name="T7" fmla="*/ 1418 h 1507"/>
                <a:gd name="T8" fmla="*/ 753 w 1506"/>
                <a:gd name="T9" fmla="*/ 1507 h 1507"/>
                <a:gd name="T10" fmla="*/ 398 w 1506"/>
                <a:gd name="T11" fmla="*/ 1418 h 1507"/>
                <a:gd name="T12" fmla="*/ 73 w 1506"/>
                <a:gd name="T13" fmla="*/ 1078 h 1507"/>
                <a:gd name="T14" fmla="*/ 61 w 1506"/>
                <a:gd name="T15" fmla="*/ 1052 h 1507"/>
                <a:gd name="T16" fmla="*/ 0 w 1506"/>
                <a:gd name="T17" fmla="*/ 754 h 1507"/>
                <a:gd name="T18" fmla="*/ 753 w 1506"/>
                <a:gd name="T19" fmla="*/ 0 h 1507"/>
                <a:gd name="T20" fmla="*/ 1506 w 1506"/>
                <a:gd name="T21" fmla="*/ 754 h 1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6" h="1507">
                  <a:moveTo>
                    <a:pt x="1506" y="754"/>
                  </a:moveTo>
                  <a:cubicBezTo>
                    <a:pt x="1506" y="855"/>
                    <a:pt x="1487" y="951"/>
                    <a:pt x="1450" y="1039"/>
                  </a:cubicBezTo>
                  <a:cubicBezTo>
                    <a:pt x="1449" y="1044"/>
                    <a:pt x="1447" y="1048"/>
                    <a:pt x="1445" y="1052"/>
                  </a:cubicBezTo>
                  <a:cubicBezTo>
                    <a:pt x="1378" y="1209"/>
                    <a:pt x="1258" y="1338"/>
                    <a:pt x="1109" y="1418"/>
                  </a:cubicBezTo>
                  <a:cubicBezTo>
                    <a:pt x="1003" y="1475"/>
                    <a:pt x="882" y="1507"/>
                    <a:pt x="753" y="1507"/>
                  </a:cubicBezTo>
                  <a:cubicBezTo>
                    <a:pt x="624" y="1507"/>
                    <a:pt x="504" y="1475"/>
                    <a:pt x="398" y="1418"/>
                  </a:cubicBezTo>
                  <a:cubicBezTo>
                    <a:pt x="256" y="1343"/>
                    <a:pt x="142" y="1223"/>
                    <a:pt x="73" y="1078"/>
                  </a:cubicBezTo>
                  <a:cubicBezTo>
                    <a:pt x="69" y="1069"/>
                    <a:pt x="65" y="1061"/>
                    <a:pt x="61" y="1052"/>
                  </a:cubicBezTo>
                  <a:cubicBezTo>
                    <a:pt x="21" y="960"/>
                    <a:pt x="0" y="860"/>
                    <a:pt x="0" y="754"/>
                  </a:cubicBezTo>
                  <a:cubicBezTo>
                    <a:pt x="0" y="338"/>
                    <a:pt x="337" y="0"/>
                    <a:pt x="753" y="0"/>
                  </a:cubicBezTo>
                  <a:cubicBezTo>
                    <a:pt x="1169" y="0"/>
                    <a:pt x="1506" y="338"/>
                    <a:pt x="1506" y="75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179" name="Freeform 276">
              <a:extLst>
                <a:ext uri="{FF2B5EF4-FFF2-40B4-BE49-F238E27FC236}">
                  <a16:creationId xmlns:a16="http://schemas.microsoft.com/office/drawing/2014/main" id="{3315678E-BC17-498F-9D3D-FBDD89060942}"/>
                </a:ext>
              </a:extLst>
            </p:cNvPr>
            <p:cNvSpPr>
              <a:spLocks/>
            </p:cNvSpPr>
            <p:nvPr/>
          </p:nvSpPr>
          <p:spPr bwMode="auto">
            <a:xfrm>
              <a:off x="2792413" y="2403475"/>
              <a:ext cx="850900" cy="303213"/>
            </a:xfrm>
            <a:custGeom>
              <a:avLst/>
              <a:gdLst>
                <a:gd name="T0" fmla="*/ 1377 w 1377"/>
                <a:gd name="T1" fmla="*/ 27 h 495"/>
                <a:gd name="T2" fmla="*/ 1372 w 1377"/>
                <a:gd name="T3" fmla="*/ 40 h 495"/>
                <a:gd name="T4" fmla="*/ 1301 w 1377"/>
                <a:gd name="T5" fmla="*/ 168 h 495"/>
                <a:gd name="T6" fmla="*/ 1036 w 1377"/>
                <a:gd name="T7" fmla="*/ 406 h 495"/>
                <a:gd name="T8" fmla="*/ 680 w 1377"/>
                <a:gd name="T9" fmla="*/ 495 h 495"/>
                <a:gd name="T10" fmla="*/ 325 w 1377"/>
                <a:gd name="T11" fmla="*/ 406 h 495"/>
                <a:gd name="T12" fmla="*/ 77 w 1377"/>
                <a:gd name="T13" fmla="*/ 193 h 495"/>
                <a:gd name="T14" fmla="*/ 0 w 1377"/>
                <a:gd name="T15" fmla="*/ 66 h 495"/>
                <a:gd name="T16" fmla="*/ 142 w 1377"/>
                <a:gd name="T17" fmla="*/ 0 h 495"/>
                <a:gd name="T18" fmla="*/ 288 w 1377"/>
                <a:gd name="T19" fmla="*/ 66 h 495"/>
                <a:gd name="T20" fmla="*/ 434 w 1377"/>
                <a:gd name="T21" fmla="*/ 0 h 495"/>
                <a:gd name="T22" fmla="*/ 580 w 1377"/>
                <a:gd name="T23" fmla="*/ 66 h 495"/>
                <a:gd name="T24" fmla="*/ 726 w 1377"/>
                <a:gd name="T25" fmla="*/ 0 h 495"/>
                <a:gd name="T26" fmla="*/ 872 w 1377"/>
                <a:gd name="T27" fmla="*/ 66 h 495"/>
                <a:gd name="T28" fmla="*/ 1018 w 1377"/>
                <a:gd name="T29" fmla="*/ 0 h 495"/>
                <a:gd name="T30" fmla="*/ 1164 w 1377"/>
                <a:gd name="T31" fmla="*/ 66 h 495"/>
                <a:gd name="T32" fmla="*/ 1310 w 1377"/>
                <a:gd name="T33" fmla="*/ 0 h 495"/>
                <a:gd name="T34" fmla="*/ 1377 w 1377"/>
                <a:gd name="T35" fmla="*/ 27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77" h="495">
                  <a:moveTo>
                    <a:pt x="1377" y="27"/>
                  </a:moveTo>
                  <a:cubicBezTo>
                    <a:pt x="1376" y="32"/>
                    <a:pt x="1374" y="36"/>
                    <a:pt x="1372" y="40"/>
                  </a:cubicBezTo>
                  <a:cubicBezTo>
                    <a:pt x="1353" y="85"/>
                    <a:pt x="1329" y="128"/>
                    <a:pt x="1301" y="168"/>
                  </a:cubicBezTo>
                  <a:cubicBezTo>
                    <a:pt x="1233" y="267"/>
                    <a:pt x="1142" y="349"/>
                    <a:pt x="1036" y="406"/>
                  </a:cubicBezTo>
                  <a:cubicBezTo>
                    <a:pt x="930" y="463"/>
                    <a:pt x="809" y="495"/>
                    <a:pt x="680" y="495"/>
                  </a:cubicBezTo>
                  <a:cubicBezTo>
                    <a:pt x="551" y="495"/>
                    <a:pt x="431" y="463"/>
                    <a:pt x="325" y="406"/>
                  </a:cubicBezTo>
                  <a:cubicBezTo>
                    <a:pt x="227" y="354"/>
                    <a:pt x="143" y="281"/>
                    <a:pt x="77" y="193"/>
                  </a:cubicBezTo>
                  <a:cubicBezTo>
                    <a:pt x="47" y="154"/>
                    <a:pt x="21" y="111"/>
                    <a:pt x="0" y="66"/>
                  </a:cubicBezTo>
                  <a:cubicBezTo>
                    <a:pt x="69" y="64"/>
                    <a:pt x="70" y="0"/>
                    <a:pt x="142" y="0"/>
                  </a:cubicBezTo>
                  <a:cubicBezTo>
                    <a:pt x="215" y="0"/>
                    <a:pt x="215" y="66"/>
                    <a:pt x="288" y="66"/>
                  </a:cubicBezTo>
                  <a:cubicBezTo>
                    <a:pt x="361" y="66"/>
                    <a:pt x="361" y="0"/>
                    <a:pt x="434" y="0"/>
                  </a:cubicBezTo>
                  <a:cubicBezTo>
                    <a:pt x="507" y="0"/>
                    <a:pt x="507" y="66"/>
                    <a:pt x="580" y="66"/>
                  </a:cubicBezTo>
                  <a:cubicBezTo>
                    <a:pt x="653" y="66"/>
                    <a:pt x="653" y="0"/>
                    <a:pt x="726" y="0"/>
                  </a:cubicBezTo>
                  <a:cubicBezTo>
                    <a:pt x="799" y="0"/>
                    <a:pt x="799" y="66"/>
                    <a:pt x="872" y="66"/>
                  </a:cubicBezTo>
                  <a:cubicBezTo>
                    <a:pt x="945" y="66"/>
                    <a:pt x="945" y="0"/>
                    <a:pt x="1018" y="0"/>
                  </a:cubicBezTo>
                  <a:cubicBezTo>
                    <a:pt x="1091" y="0"/>
                    <a:pt x="1091" y="66"/>
                    <a:pt x="1164" y="66"/>
                  </a:cubicBezTo>
                  <a:cubicBezTo>
                    <a:pt x="1237" y="66"/>
                    <a:pt x="1237" y="0"/>
                    <a:pt x="1310" y="0"/>
                  </a:cubicBezTo>
                  <a:cubicBezTo>
                    <a:pt x="1343" y="0"/>
                    <a:pt x="1361" y="13"/>
                    <a:pt x="1377" y="27"/>
                  </a:cubicBezTo>
                  <a:close/>
                </a:path>
              </a:pathLst>
            </a:custGeom>
            <a:solidFill>
              <a:srgbClr val="5FA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180" name="Freeform 277">
              <a:extLst>
                <a:ext uri="{FF2B5EF4-FFF2-40B4-BE49-F238E27FC236}">
                  <a16:creationId xmlns:a16="http://schemas.microsoft.com/office/drawing/2014/main" id="{C8204566-AC13-4AF8-B463-83D31F45B66E}"/>
                </a:ext>
              </a:extLst>
            </p:cNvPr>
            <p:cNvSpPr>
              <a:spLocks/>
            </p:cNvSpPr>
            <p:nvPr/>
          </p:nvSpPr>
          <p:spPr bwMode="auto">
            <a:xfrm>
              <a:off x="2840038" y="2505075"/>
              <a:ext cx="757238" cy="201613"/>
            </a:xfrm>
            <a:custGeom>
              <a:avLst/>
              <a:gdLst>
                <a:gd name="T0" fmla="*/ 1224 w 1224"/>
                <a:gd name="T1" fmla="*/ 1 h 328"/>
                <a:gd name="T2" fmla="*/ 959 w 1224"/>
                <a:gd name="T3" fmla="*/ 239 h 328"/>
                <a:gd name="T4" fmla="*/ 603 w 1224"/>
                <a:gd name="T5" fmla="*/ 328 h 328"/>
                <a:gd name="T6" fmla="*/ 248 w 1224"/>
                <a:gd name="T7" fmla="*/ 239 h 328"/>
                <a:gd name="T8" fmla="*/ 0 w 1224"/>
                <a:gd name="T9" fmla="*/ 26 h 328"/>
                <a:gd name="T10" fmla="*/ 65 w 1224"/>
                <a:gd name="T11" fmla="*/ 0 h 328"/>
                <a:gd name="T12" fmla="*/ 211 w 1224"/>
                <a:gd name="T13" fmla="*/ 67 h 328"/>
                <a:gd name="T14" fmla="*/ 357 w 1224"/>
                <a:gd name="T15" fmla="*/ 0 h 328"/>
                <a:gd name="T16" fmla="*/ 503 w 1224"/>
                <a:gd name="T17" fmla="*/ 67 h 328"/>
                <a:gd name="T18" fmla="*/ 649 w 1224"/>
                <a:gd name="T19" fmla="*/ 0 h 328"/>
                <a:gd name="T20" fmla="*/ 795 w 1224"/>
                <a:gd name="T21" fmla="*/ 67 h 328"/>
                <a:gd name="T22" fmla="*/ 941 w 1224"/>
                <a:gd name="T23" fmla="*/ 0 h 328"/>
                <a:gd name="T24" fmla="*/ 1087 w 1224"/>
                <a:gd name="T25" fmla="*/ 67 h 328"/>
                <a:gd name="T26" fmla="*/ 1224 w 1224"/>
                <a:gd name="T27" fmla="*/ 1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24" h="328">
                  <a:moveTo>
                    <a:pt x="1224" y="1"/>
                  </a:moveTo>
                  <a:cubicBezTo>
                    <a:pt x="1156" y="100"/>
                    <a:pt x="1065" y="182"/>
                    <a:pt x="959" y="239"/>
                  </a:cubicBezTo>
                  <a:cubicBezTo>
                    <a:pt x="853" y="296"/>
                    <a:pt x="732" y="328"/>
                    <a:pt x="603" y="328"/>
                  </a:cubicBezTo>
                  <a:cubicBezTo>
                    <a:pt x="474" y="328"/>
                    <a:pt x="354" y="296"/>
                    <a:pt x="248" y="239"/>
                  </a:cubicBezTo>
                  <a:cubicBezTo>
                    <a:pt x="150" y="187"/>
                    <a:pt x="66" y="114"/>
                    <a:pt x="0" y="26"/>
                  </a:cubicBezTo>
                  <a:cubicBezTo>
                    <a:pt x="16" y="13"/>
                    <a:pt x="34" y="0"/>
                    <a:pt x="65" y="0"/>
                  </a:cubicBezTo>
                  <a:cubicBezTo>
                    <a:pt x="138" y="0"/>
                    <a:pt x="138" y="67"/>
                    <a:pt x="211" y="67"/>
                  </a:cubicBezTo>
                  <a:cubicBezTo>
                    <a:pt x="284" y="67"/>
                    <a:pt x="284" y="0"/>
                    <a:pt x="357" y="0"/>
                  </a:cubicBezTo>
                  <a:cubicBezTo>
                    <a:pt x="430" y="0"/>
                    <a:pt x="430" y="67"/>
                    <a:pt x="503" y="67"/>
                  </a:cubicBezTo>
                  <a:cubicBezTo>
                    <a:pt x="576" y="67"/>
                    <a:pt x="576" y="0"/>
                    <a:pt x="649" y="0"/>
                  </a:cubicBezTo>
                  <a:cubicBezTo>
                    <a:pt x="722" y="0"/>
                    <a:pt x="722" y="67"/>
                    <a:pt x="795" y="67"/>
                  </a:cubicBezTo>
                  <a:cubicBezTo>
                    <a:pt x="868" y="67"/>
                    <a:pt x="868" y="0"/>
                    <a:pt x="941" y="0"/>
                  </a:cubicBezTo>
                  <a:cubicBezTo>
                    <a:pt x="1014" y="0"/>
                    <a:pt x="1014" y="67"/>
                    <a:pt x="1087" y="67"/>
                  </a:cubicBezTo>
                  <a:cubicBezTo>
                    <a:pt x="1157" y="67"/>
                    <a:pt x="1160" y="6"/>
                    <a:pt x="1224" y="1"/>
                  </a:cubicBezTo>
                  <a:close/>
                </a:path>
              </a:pathLst>
            </a:custGeom>
            <a:solidFill>
              <a:srgbClr val="5FA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181" name="Freeform 278">
              <a:extLst>
                <a:ext uri="{FF2B5EF4-FFF2-40B4-BE49-F238E27FC236}">
                  <a16:creationId xmlns:a16="http://schemas.microsoft.com/office/drawing/2014/main" id="{53D872EE-EA23-41C0-983C-B169AEEB8BF2}"/>
                </a:ext>
              </a:extLst>
            </p:cNvPr>
            <p:cNvSpPr>
              <a:spLocks/>
            </p:cNvSpPr>
            <p:nvPr/>
          </p:nvSpPr>
          <p:spPr bwMode="auto">
            <a:xfrm>
              <a:off x="3132138" y="1857375"/>
              <a:ext cx="179388" cy="387350"/>
            </a:xfrm>
            <a:custGeom>
              <a:avLst/>
              <a:gdLst>
                <a:gd name="T0" fmla="*/ 266 w 291"/>
                <a:gd name="T1" fmla="*/ 332 h 629"/>
                <a:gd name="T2" fmla="*/ 100 w 291"/>
                <a:gd name="T3" fmla="*/ 629 h 629"/>
                <a:gd name="T4" fmla="*/ 26 w 291"/>
                <a:gd name="T5" fmla="*/ 297 h 629"/>
                <a:gd name="T6" fmla="*/ 191 w 291"/>
                <a:gd name="T7" fmla="*/ 0 h 629"/>
                <a:gd name="T8" fmla="*/ 266 w 291"/>
                <a:gd name="T9" fmla="*/ 332 h 629"/>
              </a:gdLst>
              <a:ahLst/>
              <a:cxnLst>
                <a:cxn ang="0">
                  <a:pos x="T0" y="T1"/>
                </a:cxn>
                <a:cxn ang="0">
                  <a:pos x="T2" y="T3"/>
                </a:cxn>
                <a:cxn ang="0">
                  <a:pos x="T4" y="T5"/>
                </a:cxn>
                <a:cxn ang="0">
                  <a:pos x="T6" y="T7"/>
                </a:cxn>
                <a:cxn ang="0">
                  <a:pos x="T8" y="T9"/>
                </a:cxn>
              </a:cxnLst>
              <a:rect l="0" t="0" r="r" b="b"/>
              <a:pathLst>
                <a:path w="291" h="629">
                  <a:moveTo>
                    <a:pt x="266" y="332"/>
                  </a:moveTo>
                  <a:cubicBezTo>
                    <a:pt x="241" y="505"/>
                    <a:pt x="100" y="629"/>
                    <a:pt x="100" y="629"/>
                  </a:cubicBezTo>
                  <a:cubicBezTo>
                    <a:pt x="100" y="629"/>
                    <a:pt x="0" y="471"/>
                    <a:pt x="26" y="297"/>
                  </a:cubicBezTo>
                  <a:cubicBezTo>
                    <a:pt x="51" y="123"/>
                    <a:pt x="191" y="0"/>
                    <a:pt x="191" y="0"/>
                  </a:cubicBezTo>
                  <a:cubicBezTo>
                    <a:pt x="191" y="0"/>
                    <a:pt x="291" y="158"/>
                    <a:pt x="266" y="332"/>
                  </a:cubicBezTo>
                  <a:close/>
                </a:path>
              </a:pathLst>
            </a:custGeom>
            <a:solidFill>
              <a:srgbClr val="497B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182" name="Freeform 279">
              <a:extLst>
                <a:ext uri="{FF2B5EF4-FFF2-40B4-BE49-F238E27FC236}">
                  <a16:creationId xmlns:a16="http://schemas.microsoft.com/office/drawing/2014/main" id="{48123382-6459-4D8A-A5DA-C5FDADD5C7C9}"/>
                </a:ext>
              </a:extLst>
            </p:cNvPr>
            <p:cNvSpPr>
              <a:spLocks/>
            </p:cNvSpPr>
            <p:nvPr/>
          </p:nvSpPr>
          <p:spPr bwMode="auto">
            <a:xfrm>
              <a:off x="3162300" y="2182813"/>
              <a:ext cx="44450" cy="398463"/>
            </a:xfrm>
            <a:custGeom>
              <a:avLst/>
              <a:gdLst>
                <a:gd name="T0" fmla="*/ 52 w 73"/>
                <a:gd name="T1" fmla="*/ 647 h 647"/>
                <a:gd name="T2" fmla="*/ 44 w 73"/>
                <a:gd name="T3" fmla="*/ 99 h 647"/>
                <a:gd name="T4" fmla="*/ 58 w 73"/>
                <a:gd name="T5" fmla="*/ 0 h 647"/>
                <a:gd name="T6" fmla="*/ 73 w 73"/>
                <a:gd name="T7" fmla="*/ 2 h 647"/>
                <a:gd name="T8" fmla="*/ 59 w 73"/>
                <a:gd name="T9" fmla="*/ 101 h 647"/>
                <a:gd name="T10" fmla="*/ 67 w 73"/>
                <a:gd name="T11" fmla="*/ 643 h 647"/>
                <a:gd name="T12" fmla="*/ 52 w 73"/>
                <a:gd name="T13" fmla="*/ 647 h 647"/>
              </a:gdLst>
              <a:ahLst/>
              <a:cxnLst>
                <a:cxn ang="0">
                  <a:pos x="T0" y="T1"/>
                </a:cxn>
                <a:cxn ang="0">
                  <a:pos x="T2" y="T3"/>
                </a:cxn>
                <a:cxn ang="0">
                  <a:pos x="T4" y="T5"/>
                </a:cxn>
                <a:cxn ang="0">
                  <a:pos x="T6" y="T7"/>
                </a:cxn>
                <a:cxn ang="0">
                  <a:pos x="T8" y="T9"/>
                </a:cxn>
                <a:cxn ang="0">
                  <a:pos x="T10" y="T11"/>
                </a:cxn>
                <a:cxn ang="0">
                  <a:pos x="T12" y="T13"/>
                </a:cxn>
              </a:cxnLst>
              <a:rect l="0" t="0" r="r" b="b"/>
              <a:pathLst>
                <a:path w="73" h="647">
                  <a:moveTo>
                    <a:pt x="52" y="647"/>
                  </a:moveTo>
                  <a:cubicBezTo>
                    <a:pt x="0" y="451"/>
                    <a:pt x="43" y="102"/>
                    <a:pt x="44" y="99"/>
                  </a:cubicBezTo>
                  <a:lnTo>
                    <a:pt x="58" y="0"/>
                  </a:lnTo>
                  <a:lnTo>
                    <a:pt x="73" y="2"/>
                  </a:lnTo>
                  <a:lnTo>
                    <a:pt x="59" y="101"/>
                  </a:lnTo>
                  <a:cubicBezTo>
                    <a:pt x="58" y="104"/>
                    <a:pt x="16" y="450"/>
                    <a:pt x="67" y="643"/>
                  </a:cubicBezTo>
                  <a:lnTo>
                    <a:pt x="52" y="647"/>
                  </a:lnTo>
                  <a:close/>
                </a:path>
              </a:pathLst>
            </a:custGeom>
            <a:solidFill>
              <a:srgbClr val="497B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183" name="Freeform 280">
              <a:extLst>
                <a:ext uri="{FF2B5EF4-FFF2-40B4-BE49-F238E27FC236}">
                  <a16:creationId xmlns:a16="http://schemas.microsoft.com/office/drawing/2014/main" id="{1E395430-9090-4657-8163-3B4D2E4AEE50}"/>
                </a:ext>
              </a:extLst>
            </p:cNvPr>
            <p:cNvSpPr>
              <a:spLocks/>
            </p:cNvSpPr>
            <p:nvPr/>
          </p:nvSpPr>
          <p:spPr bwMode="auto">
            <a:xfrm>
              <a:off x="2957513" y="1941513"/>
              <a:ext cx="180975" cy="279400"/>
            </a:xfrm>
            <a:custGeom>
              <a:avLst/>
              <a:gdLst>
                <a:gd name="T0" fmla="*/ 233 w 291"/>
                <a:gd name="T1" fmla="*/ 188 h 456"/>
                <a:gd name="T2" fmla="*/ 251 w 291"/>
                <a:gd name="T3" fmla="*/ 456 h 456"/>
                <a:gd name="T4" fmla="*/ 59 w 291"/>
                <a:gd name="T5" fmla="*/ 268 h 456"/>
                <a:gd name="T6" fmla="*/ 40 w 291"/>
                <a:gd name="T7" fmla="*/ 0 h 456"/>
                <a:gd name="T8" fmla="*/ 233 w 291"/>
                <a:gd name="T9" fmla="*/ 188 h 456"/>
              </a:gdLst>
              <a:ahLst/>
              <a:cxnLst>
                <a:cxn ang="0">
                  <a:pos x="T0" y="T1"/>
                </a:cxn>
                <a:cxn ang="0">
                  <a:pos x="T2" y="T3"/>
                </a:cxn>
                <a:cxn ang="0">
                  <a:pos x="T4" y="T5"/>
                </a:cxn>
                <a:cxn ang="0">
                  <a:pos x="T6" y="T7"/>
                </a:cxn>
                <a:cxn ang="0">
                  <a:pos x="T8" y="T9"/>
                </a:cxn>
              </a:cxnLst>
              <a:rect l="0" t="0" r="r" b="b"/>
              <a:pathLst>
                <a:path w="291" h="456">
                  <a:moveTo>
                    <a:pt x="233" y="188"/>
                  </a:moveTo>
                  <a:cubicBezTo>
                    <a:pt x="291" y="314"/>
                    <a:pt x="251" y="456"/>
                    <a:pt x="251" y="456"/>
                  </a:cubicBezTo>
                  <a:cubicBezTo>
                    <a:pt x="251" y="456"/>
                    <a:pt x="117" y="394"/>
                    <a:pt x="59" y="268"/>
                  </a:cubicBezTo>
                  <a:cubicBezTo>
                    <a:pt x="0" y="142"/>
                    <a:pt x="40" y="0"/>
                    <a:pt x="40" y="0"/>
                  </a:cubicBezTo>
                  <a:cubicBezTo>
                    <a:pt x="40" y="0"/>
                    <a:pt x="175" y="62"/>
                    <a:pt x="233" y="188"/>
                  </a:cubicBezTo>
                  <a:close/>
                </a:path>
              </a:pathLst>
            </a:custGeom>
            <a:solidFill>
              <a:srgbClr val="497B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184" name="Freeform 281">
              <a:extLst>
                <a:ext uri="{FF2B5EF4-FFF2-40B4-BE49-F238E27FC236}">
                  <a16:creationId xmlns:a16="http://schemas.microsoft.com/office/drawing/2014/main" id="{70BA7003-E76C-48E2-9566-746A06490D26}"/>
                </a:ext>
              </a:extLst>
            </p:cNvPr>
            <p:cNvSpPr>
              <a:spLocks/>
            </p:cNvSpPr>
            <p:nvPr/>
          </p:nvSpPr>
          <p:spPr bwMode="auto">
            <a:xfrm>
              <a:off x="3089275" y="2176463"/>
              <a:ext cx="174625" cy="266700"/>
            </a:xfrm>
            <a:custGeom>
              <a:avLst/>
              <a:gdLst>
                <a:gd name="T0" fmla="*/ 275 w 283"/>
                <a:gd name="T1" fmla="*/ 435 h 435"/>
                <a:gd name="T2" fmla="*/ 33 w 283"/>
                <a:gd name="T3" fmla="*/ 76 h 435"/>
                <a:gd name="T4" fmla="*/ 0 w 283"/>
                <a:gd name="T5" fmla="*/ 5 h 435"/>
                <a:gd name="T6" fmla="*/ 11 w 283"/>
                <a:gd name="T7" fmla="*/ 0 h 435"/>
                <a:gd name="T8" fmla="*/ 44 w 283"/>
                <a:gd name="T9" fmla="*/ 71 h 435"/>
                <a:gd name="T10" fmla="*/ 283 w 283"/>
                <a:gd name="T11" fmla="*/ 426 h 435"/>
                <a:gd name="T12" fmla="*/ 275 w 283"/>
                <a:gd name="T13" fmla="*/ 435 h 435"/>
              </a:gdLst>
              <a:ahLst/>
              <a:cxnLst>
                <a:cxn ang="0">
                  <a:pos x="T0" y="T1"/>
                </a:cxn>
                <a:cxn ang="0">
                  <a:pos x="T2" y="T3"/>
                </a:cxn>
                <a:cxn ang="0">
                  <a:pos x="T4" y="T5"/>
                </a:cxn>
                <a:cxn ang="0">
                  <a:pos x="T6" y="T7"/>
                </a:cxn>
                <a:cxn ang="0">
                  <a:pos x="T8" y="T9"/>
                </a:cxn>
                <a:cxn ang="0">
                  <a:pos x="T10" y="T11"/>
                </a:cxn>
                <a:cxn ang="0">
                  <a:pos x="T12" y="T13"/>
                </a:cxn>
              </a:cxnLst>
              <a:rect l="0" t="0" r="r" b="b"/>
              <a:pathLst>
                <a:path w="283" h="435">
                  <a:moveTo>
                    <a:pt x="275" y="435"/>
                  </a:moveTo>
                  <a:cubicBezTo>
                    <a:pt x="156" y="328"/>
                    <a:pt x="35" y="79"/>
                    <a:pt x="33" y="76"/>
                  </a:cubicBezTo>
                  <a:lnTo>
                    <a:pt x="0" y="5"/>
                  </a:lnTo>
                  <a:lnTo>
                    <a:pt x="11" y="0"/>
                  </a:lnTo>
                  <a:lnTo>
                    <a:pt x="44" y="71"/>
                  </a:lnTo>
                  <a:cubicBezTo>
                    <a:pt x="45" y="74"/>
                    <a:pt x="166" y="321"/>
                    <a:pt x="283" y="426"/>
                  </a:cubicBezTo>
                  <a:lnTo>
                    <a:pt x="275" y="435"/>
                  </a:lnTo>
                  <a:close/>
                </a:path>
              </a:pathLst>
            </a:custGeom>
            <a:solidFill>
              <a:srgbClr val="497B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185" name="Freeform 282">
              <a:extLst>
                <a:ext uri="{FF2B5EF4-FFF2-40B4-BE49-F238E27FC236}">
                  <a16:creationId xmlns:a16="http://schemas.microsoft.com/office/drawing/2014/main" id="{910CC7B1-E858-4EFC-8B83-5092319B571F}"/>
                </a:ext>
              </a:extLst>
            </p:cNvPr>
            <p:cNvSpPr>
              <a:spLocks/>
            </p:cNvSpPr>
            <p:nvPr/>
          </p:nvSpPr>
          <p:spPr bwMode="auto">
            <a:xfrm>
              <a:off x="3271838" y="1981200"/>
              <a:ext cx="192088" cy="258763"/>
            </a:xfrm>
            <a:custGeom>
              <a:avLst/>
              <a:gdLst>
                <a:gd name="T0" fmla="*/ 236 w 312"/>
                <a:gd name="T1" fmla="*/ 263 h 420"/>
                <a:gd name="T2" fmla="*/ 19 w 312"/>
                <a:gd name="T3" fmla="*/ 420 h 420"/>
                <a:gd name="T4" fmla="*/ 76 w 312"/>
                <a:gd name="T5" fmla="*/ 158 h 420"/>
                <a:gd name="T6" fmla="*/ 293 w 312"/>
                <a:gd name="T7" fmla="*/ 0 h 420"/>
                <a:gd name="T8" fmla="*/ 236 w 312"/>
                <a:gd name="T9" fmla="*/ 263 h 420"/>
              </a:gdLst>
              <a:ahLst/>
              <a:cxnLst>
                <a:cxn ang="0">
                  <a:pos x="T0" y="T1"/>
                </a:cxn>
                <a:cxn ang="0">
                  <a:pos x="T2" y="T3"/>
                </a:cxn>
                <a:cxn ang="0">
                  <a:pos x="T4" y="T5"/>
                </a:cxn>
                <a:cxn ang="0">
                  <a:pos x="T6" y="T7"/>
                </a:cxn>
                <a:cxn ang="0">
                  <a:pos x="T8" y="T9"/>
                </a:cxn>
              </a:cxnLst>
              <a:rect l="0" t="0" r="r" b="b"/>
              <a:pathLst>
                <a:path w="312" h="420">
                  <a:moveTo>
                    <a:pt x="236" y="263"/>
                  </a:moveTo>
                  <a:cubicBezTo>
                    <a:pt x="161" y="379"/>
                    <a:pt x="19" y="420"/>
                    <a:pt x="19" y="420"/>
                  </a:cubicBezTo>
                  <a:cubicBezTo>
                    <a:pt x="19" y="420"/>
                    <a:pt x="0" y="274"/>
                    <a:pt x="76" y="158"/>
                  </a:cubicBezTo>
                  <a:cubicBezTo>
                    <a:pt x="151" y="42"/>
                    <a:pt x="293" y="0"/>
                    <a:pt x="293" y="0"/>
                  </a:cubicBezTo>
                  <a:cubicBezTo>
                    <a:pt x="293" y="0"/>
                    <a:pt x="312" y="147"/>
                    <a:pt x="236" y="263"/>
                  </a:cubicBezTo>
                  <a:close/>
                </a:path>
              </a:pathLst>
            </a:custGeom>
            <a:solidFill>
              <a:srgbClr val="497B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186" name="Freeform 283">
              <a:extLst>
                <a:ext uri="{FF2B5EF4-FFF2-40B4-BE49-F238E27FC236}">
                  <a16:creationId xmlns:a16="http://schemas.microsoft.com/office/drawing/2014/main" id="{7D891297-4E5F-48B8-8E2E-8F975B10CBE3}"/>
                </a:ext>
              </a:extLst>
            </p:cNvPr>
            <p:cNvSpPr>
              <a:spLocks/>
            </p:cNvSpPr>
            <p:nvPr/>
          </p:nvSpPr>
          <p:spPr bwMode="auto">
            <a:xfrm>
              <a:off x="3171825" y="2197100"/>
              <a:ext cx="141288" cy="285750"/>
            </a:xfrm>
            <a:custGeom>
              <a:avLst/>
              <a:gdLst>
                <a:gd name="T0" fmla="*/ 0 w 228"/>
                <a:gd name="T1" fmla="*/ 462 h 464"/>
                <a:gd name="T2" fmla="*/ 175 w 228"/>
                <a:gd name="T3" fmla="*/ 66 h 464"/>
                <a:gd name="T4" fmla="*/ 218 w 228"/>
                <a:gd name="T5" fmla="*/ 0 h 464"/>
                <a:gd name="T6" fmla="*/ 228 w 228"/>
                <a:gd name="T7" fmla="*/ 7 h 464"/>
                <a:gd name="T8" fmla="*/ 185 w 228"/>
                <a:gd name="T9" fmla="*/ 73 h 464"/>
                <a:gd name="T10" fmla="*/ 11 w 228"/>
                <a:gd name="T11" fmla="*/ 464 h 464"/>
                <a:gd name="T12" fmla="*/ 0 w 228"/>
                <a:gd name="T13" fmla="*/ 462 h 464"/>
              </a:gdLst>
              <a:ahLst/>
              <a:cxnLst>
                <a:cxn ang="0">
                  <a:pos x="T0" y="T1"/>
                </a:cxn>
                <a:cxn ang="0">
                  <a:pos x="T2" y="T3"/>
                </a:cxn>
                <a:cxn ang="0">
                  <a:pos x="T4" y="T5"/>
                </a:cxn>
                <a:cxn ang="0">
                  <a:pos x="T6" y="T7"/>
                </a:cxn>
                <a:cxn ang="0">
                  <a:pos x="T8" y="T9"/>
                </a:cxn>
                <a:cxn ang="0">
                  <a:pos x="T10" y="T11"/>
                </a:cxn>
                <a:cxn ang="0">
                  <a:pos x="T12" y="T13"/>
                </a:cxn>
              </a:cxnLst>
              <a:rect l="0" t="0" r="r" b="b"/>
              <a:pathLst>
                <a:path w="228" h="464">
                  <a:moveTo>
                    <a:pt x="0" y="462"/>
                  </a:moveTo>
                  <a:cubicBezTo>
                    <a:pt x="27" y="304"/>
                    <a:pt x="174" y="69"/>
                    <a:pt x="175" y="66"/>
                  </a:cubicBezTo>
                  <a:lnTo>
                    <a:pt x="218" y="0"/>
                  </a:lnTo>
                  <a:lnTo>
                    <a:pt x="228" y="7"/>
                  </a:lnTo>
                  <a:lnTo>
                    <a:pt x="185" y="73"/>
                  </a:lnTo>
                  <a:cubicBezTo>
                    <a:pt x="184" y="75"/>
                    <a:pt x="39" y="309"/>
                    <a:pt x="11" y="464"/>
                  </a:cubicBezTo>
                  <a:lnTo>
                    <a:pt x="0" y="462"/>
                  </a:lnTo>
                  <a:close/>
                </a:path>
              </a:pathLst>
            </a:custGeom>
            <a:solidFill>
              <a:srgbClr val="497B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187" name="Freeform 284">
              <a:extLst>
                <a:ext uri="{FF2B5EF4-FFF2-40B4-BE49-F238E27FC236}">
                  <a16:creationId xmlns:a16="http://schemas.microsoft.com/office/drawing/2014/main" id="{7D191E5D-2EBE-4C47-826D-84C9D3357A2A}"/>
                </a:ext>
              </a:extLst>
            </p:cNvPr>
            <p:cNvSpPr>
              <a:spLocks/>
            </p:cNvSpPr>
            <p:nvPr/>
          </p:nvSpPr>
          <p:spPr bwMode="auto">
            <a:xfrm>
              <a:off x="2994025" y="2305050"/>
              <a:ext cx="439738" cy="401638"/>
            </a:xfrm>
            <a:custGeom>
              <a:avLst/>
              <a:gdLst>
                <a:gd name="T0" fmla="*/ 711 w 711"/>
                <a:gd name="T1" fmla="*/ 0 h 655"/>
                <a:gd name="T2" fmla="*/ 711 w 711"/>
                <a:gd name="T3" fmla="*/ 566 h 655"/>
                <a:gd name="T4" fmla="*/ 355 w 711"/>
                <a:gd name="T5" fmla="*/ 655 h 655"/>
                <a:gd name="T6" fmla="*/ 0 w 711"/>
                <a:gd name="T7" fmla="*/ 566 h 655"/>
                <a:gd name="T8" fmla="*/ 0 w 711"/>
                <a:gd name="T9" fmla="*/ 0 h 655"/>
                <a:gd name="T10" fmla="*/ 711 w 711"/>
                <a:gd name="T11" fmla="*/ 0 h 655"/>
              </a:gdLst>
              <a:ahLst/>
              <a:cxnLst>
                <a:cxn ang="0">
                  <a:pos x="T0" y="T1"/>
                </a:cxn>
                <a:cxn ang="0">
                  <a:pos x="T2" y="T3"/>
                </a:cxn>
                <a:cxn ang="0">
                  <a:pos x="T4" y="T5"/>
                </a:cxn>
                <a:cxn ang="0">
                  <a:pos x="T6" y="T7"/>
                </a:cxn>
                <a:cxn ang="0">
                  <a:pos x="T8" y="T9"/>
                </a:cxn>
                <a:cxn ang="0">
                  <a:pos x="T10" y="T11"/>
                </a:cxn>
              </a:cxnLst>
              <a:rect l="0" t="0" r="r" b="b"/>
              <a:pathLst>
                <a:path w="711" h="655">
                  <a:moveTo>
                    <a:pt x="711" y="0"/>
                  </a:moveTo>
                  <a:lnTo>
                    <a:pt x="711" y="566"/>
                  </a:lnTo>
                  <a:cubicBezTo>
                    <a:pt x="605" y="623"/>
                    <a:pt x="484" y="655"/>
                    <a:pt x="355" y="655"/>
                  </a:cubicBezTo>
                  <a:cubicBezTo>
                    <a:pt x="226" y="655"/>
                    <a:pt x="106" y="623"/>
                    <a:pt x="0" y="566"/>
                  </a:cubicBezTo>
                  <a:lnTo>
                    <a:pt x="0" y="0"/>
                  </a:lnTo>
                  <a:lnTo>
                    <a:pt x="711" y="0"/>
                  </a:lnTo>
                  <a:close/>
                </a:path>
              </a:pathLst>
            </a:custGeom>
            <a:solidFill>
              <a:srgbClr val="5FA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188" name="Freeform 285">
              <a:extLst>
                <a:ext uri="{FF2B5EF4-FFF2-40B4-BE49-F238E27FC236}">
                  <a16:creationId xmlns:a16="http://schemas.microsoft.com/office/drawing/2014/main" id="{E8F782FC-E857-4AB0-A177-F0ABA4228247}"/>
                </a:ext>
              </a:extLst>
            </p:cNvPr>
            <p:cNvSpPr>
              <a:spLocks/>
            </p:cNvSpPr>
            <p:nvPr/>
          </p:nvSpPr>
          <p:spPr bwMode="auto">
            <a:xfrm>
              <a:off x="2994025" y="2305050"/>
              <a:ext cx="439738" cy="401638"/>
            </a:xfrm>
            <a:custGeom>
              <a:avLst/>
              <a:gdLst>
                <a:gd name="T0" fmla="*/ 711 w 711"/>
                <a:gd name="T1" fmla="*/ 0 h 655"/>
                <a:gd name="T2" fmla="*/ 711 w 711"/>
                <a:gd name="T3" fmla="*/ 566 h 655"/>
                <a:gd name="T4" fmla="*/ 355 w 711"/>
                <a:gd name="T5" fmla="*/ 655 h 655"/>
                <a:gd name="T6" fmla="*/ 0 w 711"/>
                <a:gd name="T7" fmla="*/ 566 h 655"/>
                <a:gd name="T8" fmla="*/ 0 w 711"/>
                <a:gd name="T9" fmla="*/ 0 h 655"/>
                <a:gd name="T10" fmla="*/ 711 w 711"/>
                <a:gd name="T11" fmla="*/ 0 h 655"/>
              </a:gdLst>
              <a:ahLst/>
              <a:cxnLst>
                <a:cxn ang="0">
                  <a:pos x="T0" y="T1"/>
                </a:cxn>
                <a:cxn ang="0">
                  <a:pos x="T2" y="T3"/>
                </a:cxn>
                <a:cxn ang="0">
                  <a:pos x="T4" y="T5"/>
                </a:cxn>
                <a:cxn ang="0">
                  <a:pos x="T6" y="T7"/>
                </a:cxn>
                <a:cxn ang="0">
                  <a:pos x="T8" y="T9"/>
                </a:cxn>
                <a:cxn ang="0">
                  <a:pos x="T10" y="T11"/>
                </a:cxn>
              </a:cxnLst>
              <a:rect l="0" t="0" r="r" b="b"/>
              <a:pathLst>
                <a:path w="711" h="655">
                  <a:moveTo>
                    <a:pt x="711" y="0"/>
                  </a:moveTo>
                  <a:lnTo>
                    <a:pt x="711" y="566"/>
                  </a:lnTo>
                  <a:cubicBezTo>
                    <a:pt x="605" y="623"/>
                    <a:pt x="484" y="655"/>
                    <a:pt x="355" y="655"/>
                  </a:cubicBezTo>
                  <a:cubicBezTo>
                    <a:pt x="226" y="655"/>
                    <a:pt x="106" y="623"/>
                    <a:pt x="0" y="566"/>
                  </a:cubicBezTo>
                  <a:lnTo>
                    <a:pt x="0" y="0"/>
                  </a:lnTo>
                  <a:lnTo>
                    <a:pt x="711" y="0"/>
                  </a:lnTo>
                  <a:close/>
                </a:path>
              </a:pathLst>
            </a:custGeom>
            <a:solidFill>
              <a:srgbClr val="5FA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189" name="Rectangle 286">
              <a:extLst>
                <a:ext uri="{FF2B5EF4-FFF2-40B4-BE49-F238E27FC236}">
                  <a16:creationId xmlns:a16="http://schemas.microsoft.com/office/drawing/2014/main" id="{D44E5990-F7C2-4D32-AC41-B19F386C2DF2}"/>
                </a:ext>
              </a:extLst>
            </p:cNvPr>
            <p:cNvSpPr>
              <a:spLocks noChangeArrowheads="1"/>
            </p:cNvSpPr>
            <p:nvPr/>
          </p:nvSpPr>
          <p:spPr bwMode="auto">
            <a:xfrm>
              <a:off x="2970213" y="2284413"/>
              <a:ext cx="485775" cy="103188"/>
            </a:xfrm>
            <a:prstGeom prst="rect">
              <a:avLst/>
            </a:prstGeom>
            <a:solidFill>
              <a:srgbClr val="5FA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grpSp>
    </p:spTree>
    <p:extLst>
      <p:ext uri="{BB962C8B-B14F-4D97-AF65-F5344CB8AC3E}">
        <p14:creationId xmlns:p14="http://schemas.microsoft.com/office/powerpoint/2010/main" val="140653266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7" name="Rectángulo redondeado 1136"/>
          <p:cNvSpPr/>
          <p:nvPr/>
        </p:nvSpPr>
        <p:spPr bwMode="auto">
          <a:xfrm>
            <a:off x="2265866" y="1328102"/>
            <a:ext cx="6503403" cy="1366161"/>
          </a:xfrm>
          <a:prstGeom prst="roundRect">
            <a:avLst/>
          </a:prstGeom>
          <a:solidFill>
            <a:srgbClr val="5FA2F2">
              <a:alpha val="44000"/>
            </a:srgbClr>
          </a:solidFill>
          <a:ln w="9525" cap="flat" cmpd="sng" algn="ctr">
            <a:noFill/>
            <a:prstDash val="solid"/>
            <a:round/>
            <a:headEnd type="none" w="med" len="med"/>
            <a:tailEnd type="none" w="med" len="med"/>
          </a:ln>
          <a:effectLst/>
        </p:spPr>
        <p:txBody>
          <a:bodyPr vert="horz" wrap="square" lIns="91384" tIns="45692" rIns="91384" bIns="45692" numCol="1" rtlCol="0" anchor="t" anchorCtr="0" compatLnSpc="1">
            <a:prstTxWarp prst="textNoShape">
              <a:avLst/>
            </a:prstTxWarp>
          </a:bodyPr>
          <a:lstStyle/>
          <a:p>
            <a:pPr defTabSz="913806"/>
            <a:endParaRPr lang="es-CO">
              <a:solidFill>
                <a:prstClr val="black"/>
              </a:solidFill>
            </a:endParaRPr>
          </a:p>
        </p:txBody>
      </p:sp>
      <p:sp>
        <p:nvSpPr>
          <p:cNvPr id="2" name="Marcador de número de diapositiva 1"/>
          <p:cNvSpPr>
            <a:spLocks noGrp="1"/>
          </p:cNvSpPr>
          <p:nvPr>
            <p:ph type="sldNum" sz="quarter" idx="4294967295"/>
          </p:nvPr>
        </p:nvSpPr>
        <p:spPr>
          <a:xfrm>
            <a:off x="8646185" y="4949945"/>
            <a:ext cx="494994" cy="187211"/>
          </a:xfrm>
        </p:spPr>
        <p:txBody>
          <a:bodyPr/>
          <a:lstStyle/>
          <a:p>
            <a:pPr defTabSz="913806">
              <a:defRPr/>
            </a:pPr>
            <a:fld id="{D0AE95A2-70B1-4974-8E50-975CA7202948}" type="slidenum">
              <a:rPr lang="es-CO" altLang="es-CO">
                <a:solidFill>
                  <a:srgbClr val="AA3E2A">
                    <a:lumMod val="50000"/>
                  </a:srgbClr>
                </a:solidFill>
                <a:latin typeface="Century Gothic"/>
              </a:rPr>
              <a:pPr defTabSz="913806">
                <a:defRPr/>
              </a:pPr>
              <a:t>106</a:t>
            </a:fld>
            <a:endParaRPr lang="es-CO" altLang="es-CO" dirty="0">
              <a:solidFill>
                <a:srgbClr val="AA3E2A">
                  <a:lumMod val="50000"/>
                </a:srgbClr>
              </a:solidFill>
              <a:latin typeface="Century Gothic"/>
            </a:endParaRPr>
          </a:p>
        </p:txBody>
      </p:sp>
      <p:sp>
        <p:nvSpPr>
          <p:cNvPr id="1136" name="CuadroTexto 1135"/>
          <p:cNvSpPr txBox="1"/>
          <p:nvPr/>
        </p:nvSpPr>
        <p:spPr>
          <a:xfrm>
            <a:off x="1313767" y="163654"/>
            <a:ext cx="6386855" cy="584455"/>
          </a:xfrm>
          <a:prstGeom prst="rect">
            <a:avLst/>
          </a:prstGeom>
          <a:noFill/>
        </p:spPr>
        <p:txBody>
          <a:bodyPr wrap="square" rtlCol="0">
            <a:spAutoFit/>
          </a:bodyPr>
          <a:lstStyle/>
          <a:p>
            <a:pPr defTabSz="913806">
              <a:defRPr/>
            </a:pPr>
            <a:r>
              <a:rPr lang="es-CO" sz="3198" dirty="0">
                <a:solidFill>
                  <a:prstClr val="white"/>
                </a:solidFill>
              </a:rPr>
              <a:t>Propuesta de Plan de mejoramiento</a:t>
            </a:r>
          </a:p>
        </p:txBody>
      </p:sp>
      <p:sp>
        <p:nvSpPr>
          <p:cNvPr id="1143" name="CuadroTexto 1142"/>
          <p:cNvSpPr txBox="1"/>
          <p:nvPr/>
        </p:nvSpPr>
        <p:spPr>
          <a:xfrm>
            <a:off x="2378455" y="1366557"/>
            <a:ext cx="6135791" cy="1338059"/>
          </a:xfrm>
          <a:prstGeom prst="rect">
            <a:avLst/>
          </a:prstGeom>
          <a:noFill/>
        </p:spPr>
        <p:txBody>
          <a:bodyPr wrap="square" rtlCol="0">
            <a:spAutoFit/>
          </a:bodyPr>
          <a:lstStyle/>
          <a:p>
            <a:pPr marL="171339" indent="-171339" algn="just" defTabSz="913806">
              <a:buFont typeface="Arial" panose="020B0604020202020204" pitchFamily="34" charset="0"/>
              <a:buChar char="•"/>
            </a:pPr>
            <a:r>
              <a:rPr lang="es-ES" sz="1349" dirty="0">
                <a:solidFill>
                  <a:srgbClr val="002060"/>
                </a:solidFill>
              </a:rPr>
              <a:t>Promover la comunicación en diferentes canales </a:t>
            </a:r>
            <a:r>
              <a:rPr lang="es-ES" sz="1349" b="0" dirty="0">
                <a:solidFill>
                  <a:srgbClr val="002060"/>
                </a:solidFill>
              </a:rPr>
              <a:t>para que los líderes y la misma comunidad puedan identificar una reputación clara y definida hacia la EAAB-ESP. Especialmente en temas como la sostenibilidad, transparencia, innovación, utilización de recursos, solidaridad, respeto y compromiso hacia la comunidad.</a:t>
            </a:r>
          </a:p>
          <a:p>
            <a:pPr marL="171339" indent="-171339" algn="just" defTabSz="913806">
              <a:buFont typeface="Arial" panose="020B0604020202020204" pitchFamily="34" charset="0"/>
              <a:buChar char="•"/>
            </a:pPr>
            <a:r>
              <a:rPr lang="es-ES" sz="1349" b="0" dirty="0">
                <a:solidFill>
                  <a:srgbClr val="002060"/>
                </a:solidFill>
              </a:rPr>
              <a:t>Publicar las campañas, y trabajos que se realicen en la comunidad </a:t>
            </a:r>
            <a:r>
              <a:rPr lang="es-ES" sz="1349" dirty="0">
                <a:solidFill>
                  <a:srgbClr val="002060"/>
                </a:solidFill>
              </a:rPr>
              <a:t>mostrando los resultados</a:t>
            </a:r>
          </a:p>
        </p:txBody>
      </p:sp>
      <p:sp>
        <p:nvSpPr>
          <p:cNvPr id="3" name="Rectángulo 2">
            <a:extLst>
              <a:ext uri="{FF2B5EF4-FFF2-40B4-BE49-F238E27FC236}">
                <a16:creationId xmlns:a16="http://schemas.microsoft.com/office/drawing/2014/main" id="{868DB44C-2096-4B53-988E-AFE20DEF5994}"/>
              </a:ext>
            </a:extLst>
          </p:cNvPr>
          <p:cNvSpPr/>
          <p:nvPr/>
        </p:nvSpPr>
        <p:spPr>
          <a:xfrm>
            <a:off x="263488" y="1192778"/>
            <a:ext cx="1649875" cy="307777"/>
          </a:xfrm>
          <a:prstGeom prst="rect">
            <a:avLst/>
          </a:prstGeom>
        </p:spPr>
        <p:txBody>
          <a:bodyPr wrap="none">
            <a:spAutoFit/>
          </a:bodyPr>
          <a:lstStyle/>
          <a:p>
            <a:pPr defTabSz="913806"/>
            <a:r>
              <a:rPr lang="es-CO" sz="1400" dirty="0">
                <a:solidFill>
                  <a:srgbClr val="002060"/>
                </a:solidFill>
              </a:rPr>
              <a:t>Reputación y marca</a:t>
            </a:r>
            <a:endParaRPr lang="es-CO" sz="1400" dirty="0">
              <a:solidFill>
                <a:prstClr val="black"/>
              </a:solidFill>
            </a:endParaRPr>
          </a:p>
        </p:txBody>
      </p:sp>
      <p:grpSp>
        <p:nvGrpSpPr>
          <p:cNvPr id="61" name="Grupo 60">
            <a:extLst>
              <a:ext uri="{FF2B5EF4-FFF2-40B4-BE49-F238E27FC236}">
                <a16:creationId xmlns:a16="http://schemas.microsoft.com/office/drawing/2014/main" id="{2782198C-8926-4BE9-8F20-33884BA72112}"/>
              </a:ext>
            </a:extLst>
          </p:cNvPr>
          <p:cNvGrpSpPr/>
          <p:nvPr/>
        </p:nvGrpSpPr>
        <p:grpSpPr>
          <a:xfrm>
            <a:off x="716808" y="1555965"/>
            <a:ext cx="794886" cy="983672"/>
            <a:chOff x="5381625" y="1282700"/>
            <a:chExt cx="1074738" cy="1498600"/>
          </a:xfrm>
        </p:grpSpPr>
        <p:sp>
          <p:nvSpPr>
            <p:cNvPr id="62" name="Freeform 314">
              <a:extLst>
                <a:ext uri="{FF2B5EF4-FFF2-40B4-BE49-F238E27FC236}">
                  <a16:creationId xmlns:a16="http://schemas.microsoft.com/office/drawing/2014/main" id="{2AE8D4F3-29A3-4CDB-B38B-0CCDBD8D3AA5}"/>
                </a:ext>
              </a:extLst>
            </p:cNvPr>
            <p:cNvSpPr>
              <a:spLocks/>
            </p:cNvSpPr>
            <p:nvPr/>
          </p:nvSpPr>
          <p:spPr bwMode="auto">
            <a:xfrm>
              <a:off x="5381625" y="1282700"/>
              <a:ext cx="1074738" cy="1498600"/>
            </a:xfrm>
            <a:custGeom>
              <a:avLst/>
              <a:gdLst>
                <a:gd name="T0" fmla="*/ 1742 w 1742"/>
                <a:gd name="T1" fmla="*/ 1565 h 2436"/>
                <a:gd name="T2" fmla="*/ 871 w 1742"/>
                <a:gd name="T3" fmla="*/ 2436 h 2436"/>
                <a:gd name="T4" fmla="*/ 0 w 1742"/>
                <a:gd name="T5" fmla="*/ 1565 h 2436"/>
                <a:gd name="T6" fmla="*/ 871 w 1742"/>
                <a:gd name="T7" fmla="*/ 0 h 2436"/>
                <a:gd name="T8" fmla="*/ 871 w 1742"/>
                <a:gd name="T9" fmla="*/ 0 h 2436"/>
                <a:gd name="T10" fmla="*/ 1742 w 1742"/>
                <a:gd name="T11" fmla="*/ 1565 h 2436"/>
              </a:gdLst>
              <a:ahLst/>
              <a:cxnLst>
                <a:cxn ang="0">
                  <a:pos x="T0" y="T1"/>
                </a:cxn>
                <a:cxn ang="0">
                  <a:pos x="T2" y="T3"/>
                </a:cxn>
                <a:cxn ang="0">
                  <a:pos x="T4" y="T5"/>
                </a:cxn>
                <a:cxn ang="0">
                  <a:pos x="T6" y="T7"/>
                </a:cxn>
                <a:cxn ang="0">
                  <a:pos x="T8" y="T9"/>
                </a:cxn>
                <a:cxn ang="0">
                  <a:pos x="T10" y="T11"/>
                </a:cxn>
              </a:cxnLst>
              <a:rect l="0" t="0" r="r" b="b"/>
              <a:pathLst>
                <a:path w="1742" h="2436">
                  <a:moveTo>
                    <a:pt x="1742" y="1565"/>
                  </a:moveTo>
                  <a:cubicBezTo>
                    <a:pt x="1742" y="2045"/>
                    <a:pt x="1351" y="2436"/>
                    <a:pt x="871" y="2436"/>
                  </a:cubicBezTo>
                  <a:cubicBezTo>
                    <a:pt x="391" y="2436"/>
                    <a:pt x="0" y="2045"/>
                    <a:pt x="0" y="1565"/>
                  </a:cubicBezTo>
                  <a:cubicBezTo>
                    <a:pt x="0" y="1085"/>
                    <a:pt x="871" y="0"/>
                    <a:pt x="871" y="0"/>
                  </a:cubicBezTo>
                  <a:cubicBezTo>
                    <a:pt x="871" y="0"/>
                    <a:pt x="871" y="0"/>
                    <a:pt x="871" y="0"/>
                  </a:cubicBezTo>
                  <a:cubicBezTo>
                    <a:pt x="892" y="26"/>
                    <a:pt x="1742" y="1090"/>
                    <a:pt x="1742" y="1565"/>
                  </a:cubicBezTo>
                  <a:close/>
                </a:path>
              </a:pathLst>
            </a:custGeom>
            <a:solidFill>
              <a:srgbClr val="296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63" name="Freeform 315">
              <a:extLst>
                <a:ext uri="{FF2B5EF4-FFF2-40B4-BE49-F238E27FC236}">
                  <a16:creationId xmlns:a16="http://schemas.microsoft.com/office/drawing/2014/main" id="{5BCED3A4-E955-4D06-B63E-87FEE414D77B}"/>
                </a:ext>
              </a:extLst>
            </p:cNvPr>
            <p:cNvSpPr>
              <a:spLocks/>
            </p:cNvSpPr>
            <p:nvPr/>
          </p:nvSpPr>
          <p:spPr bwMode="auto">
            <a:xfrm>
              <a:off x="5381625" y="1282700"/>
              <a:ext cx="538163" cy="1452563"/>
            </a:xfrm>
            <a:custGeom>
              <a:avLst/>
              <a:gdLst>
                <a:gd name="T0" fmla="*/ 43 w 872"/>
                <a:gd name="T1" fmla="*/ 1561 h 2362"/>
                <a:gd name="T2" fmla="*/ 872 w 872"/>
                <a:gd name="T3" fmla="*/ 1 h 2362"/>
                <a:gd name="T4" fmla="*/ 871 w 872"/>
                <a:gd name="T5" fmla="*/ 0 h 2362"/>
                <a:gd name="T6" fmla="*/ 871 w 872"/>
                <a:gd name="T7" fmla="*/ 0 h 2362"/>
                <a:gd name="T8" fmla="*/ 0 w 872"/>
                <a:gd name="T9" fmla="*/ 1565 h 2362"/>
                <a:gd name="T10" fmla="*/ 520 w 872"/>
                <a:gd name="T11" fmla="*/ 2362 h 2362"/>
                <a:gd name="T12" fmla="*/ 43 w 872"/>
                <a:gd name="T13" fmla="*/ 1561 h 2362"/>
              </a:gdLst>
              <a:ahLst/>
              <a:cxnLst>
                <a:cxn ang="0">
                  <a:pos x="T0" y="T1"/>
                </a:cxn>
                <a:cxn ang="0">
                  <a:pos x="T2" y="T3"/>
                </a:cxn>
                <a:cxn ang="0">
                  <a:pos x="T4" y="T5"/>
                </a:cxn>
                <a:cxn ang="0">
                  <a:pos x="T6" y="T7"/>
                </a:cxn>
                <a:cxn ang="0">
                  <a:pos x="T8" y="T9"/>
                </a:cxn>
                <a:cxn ang="0">
                  <a:pos x="T10" y="T11"/>
                </a:cxn>
                <a:cxn ang="0">
                  <a:pos x="T12" y="T13"/>
                </a:cxn>
              </a:cxnLst>
              <a:rect l="0" t="0" r="r" b="b"/>
              <a:pathLst>
                <a:path w="872" h="2362">
                  <a:moveTo>
                    <a:pt x="43" y="1561"/>
                  </a:moveTo>
                  <a:cubicBezTo>
                    <a:pt x="43" y="1131"/>
                    <a:pt x="698" y="232"/>
                    <a:pt x="872" y="1"/>
                  </a:cubicBezTo>
                  <a:cubicBezTo>
                    <a:pt x="872" y="1"/>
                    <a:pt x="871" y="0"/>
                    <a:pt x="871" y="0"/>
                  </a:cubicBezTo>
                  <a:cubicBezTo>
                    <a:pt x="871" y="0"/>
                    <a:pt x="871" y="0"/>
                    <a:pt x="871" y="0"/>
                  </a:cubicBezTo>
                  <a:cubicBezTo>
                    <a:pt x="871" y="0"/>
                    <a:pt x="0" y="1085"/>
                    <a:pt x="0" y="1565"/>
                  </a:cubicBezTo>
                  <a:cubicBezTo>
                    <a:pt x="0" y="1920"/>
                    <a:pt x="214" y="2227"/>
                    <a:pt x="520" y="2362"/>
                  </a:cubicBezTo>
                  <a:cubicBezTo>
                    <a:pt x="237" y="2213"/>
                    <a:pt x="43" y="1910"/>
                    <a:pt x="43" y="1561"/>
                  </a:cubicBezTo>
                  <a:close/>
                </a:path>
              </a:pathLst>
            </a:custGeom>
            <a:solidFill>
              <a:srgbClr val="296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64" name="Freeform 316">
              <a:extLst>
                <a:ext uri="{FF2B5EF4-FFF2-40B4-BE49-F238E27FC236}">
                  <a16:creationId xmlns:a16="http://schemas.microsoft.com/office/drawing/2014/main" id="{E2E6DAB4-D4FC-4423-A951-8C7B69DD6964}"/>
                </a:ext>
              </a:extLst>
            </p:cNvPr>
            <p:cNvSpPr>
              <a:spLocks/>
            </p:cNvSpPr>
            <p:nvPr/>
          </p:nvSpPr>
          <p:spPr bwMode="auto">
            <a:xfrm>
              <a:off x="5918200" y="1282700"/>
              <a:ext cx="538163" cy="1498600"/>
            </a:xfrm>
            <a:custGeom>
              <a:avLst/>
              <a:gdLst>
                <a:gd name="T0" fmla="*/ 871 w 871"/>
                <a:gd name="T1" fmla="*/ 1565 h 2436"/>
                <a:gd name="T2" fmla="*/ 0 w 871"/>
                <a:gd name="T3" fmla="*/ 2436 h 2436"/>
                <a:gd name="T4" fmla="*/ 0 w 871"/>
                <a:gd name="T5" fmla="*/ 0 h 2436"/>
                <a:gd name="T6" fmla="*/ 871 w 871"/>
                <a:gd name="T7" fmla="*/ 1565 h 2436"/>
              </a:gdLst>
              <a:ahLst/>
              <a:cxnLst>
                <a:cxn ang="0">
                  <a:pos x="T0" y="T1"/>
                </a:cxn>
                <a:cxn ang="0">
                  <a:pos x="T2" y="T3"/>
                </a:cxn>
                <a:cxn ang="0">
                  <a:pos x="T4" y="T5"/>
                </a:cxn>
                <a:cxn ang="0">
                  <a:pos x="T6" y="T7"/>
                </a:cxn>
              </a:cxnLst>
              <a:rect l="0" t="0" r="r" b="b"/>
              <a:pathLst>
                <a:path w="871" h="2436">
                  <a:moveTo>
                    <a:pt x="871" y="1565"/>
                  </a:moveTo>
                  <a:cubicBezTo>
                    <a:pt x="871" y="2045"/>
                    <a:pt x="480" y="2436"/>
                    <a:pt x="0" y="2436"/>
                  </a:cubicBezTo>
                  <a:cubicBezTo>
                    <a:pt x="850" y="1637"/>
                    <a:pt x="18" y="34"/>
                    <a:pt x="0" y="0"/>
                  </a:cubicBezTo>
                  <a:cubicBezTo>
                    <a:pt x="21" y="26"/>
                    <a:pt x="871" y="1090"/>
                    <a:pt x="871" y="1565"/>
                  </a:cubicBezTo>
                  <a:close/>
                </a:path>
              </a:pathLst>
            </a:custGeom>
            <a:solidFill>
              <a:srgbClr val="296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65" name="Freeform 317">
              <a:extLst>
                <a:ext uri="{FF2B5EF4-FFF2-40B4-BE49-F238E27FC236}">
                  <a16:creationId xmlns:a16="http://schemas.microsoft.com/office/drawing/2014/main" id="{02FA06AE-014D-4111-9BF5-D7153AD2FBDD}"/>
                </a:ext>
              </a:extLst>
            </p:cNvPr>
            <p:cNvSpPr>
              <a:spLocks noEditPoints="1"/>
            </p:cNvSpPr>
            <p:nvPr/>
          </p:nvSpPr>
          <p:spPr bwMode="auto">
            <a:xfrm>
              <a:off x="5875338" y="1579563"/>
              <a:ext cx="66675" cy="79375"/>
            </a:xfrm>
            <a:custGeom>
              <a:avLst/>
              <a:gdLst>
                <a:gd name="T0" fmla="*/ 57 w 107"/>
                <a:gd name="T1" fmla="*/ 28 h 129"/>
                <a:gd name="T2" fmla="*/ 21 w 107"/>
                <a:gd name="T3" fmla="*/ 81 h 129"/>
                <a:gd name="T4" fmla="*/ 57 w 107"/>
                <a:gd name="T5" fmla="*/ 81 h 129"/>
                <a:gd name="T6" fmla="*/ 57 w 107"/>
                <a:gd name="T7" fmla="*/ 28 h 129"/>
                <a:gd name="T8" fmla="*/ 52 w 107"/>
                <a:gd name="T9" fmla="*/ 0 h 129"/>
                <a:gd name="T10" fmla="*/ 89 w 107"/>
                <a:gd name="T11" fmla="*/ 0 h 129"/>
                <a:gd name="T12" fmla="*/ 89 w 107"/>
                <a:gd name="T13" fmla="*/ 81 h 129"/>
                <a:gd name="T14" fmla="*/ 107 w 107"/>
                <a:gd name="T15" fmla="*/ 81 h 129"/>
                <a:gd name="T16" fmla="*/ 107 w 107"/>
                <a:gd name="T17" fmla="*/ 105 h 129"/>
                <a:gd name="T18" fmla="*/ 89 w 107"/>
                <a:gd name="T19" fmla="*/ 105 h 129"/>
                <a:gd name="T20" fmla="*/ 89 w 107"/>
                <a:gd name="T21" fmla="*/ 129 h 129"/>
                <a:gd name="T22" fmla="*/ 57 w 107"/>
                <a:gd name="T23" fmla="*/ 129 h 129"/>
                <a:gd name="T24" fmla="*/ 57 w 107"/>
                <a:gd name="T25" fmla="*/ 105 h 129"/>
                <a:gd name="T26" fmla="*/ 0 w 107"/>
                <a:gd name="T27" fmla="*/ 105 h 129"/>
                <a:gd name="T28" fmla="*/ 0 w 107"/>
                <a:gd name="T29" fmla="*/ 77 h 129"/>
                <a:gd name="T30" fmla="*/ 52 w 107"/>
                <a:gd name="T31"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129">
                  <a:moveTo>
                    <a:pt x="57" y="28"/>
                  </a:moveTo>
                  <a:lnTo>
                    <a:pt x="21" y="81"/>
                  </a:lnTo>
                  <a:lnTo>
                    <a:pt x="57" y="81"/>
                  </a:lnTo>
                  <a:lnTo>
                    <a:pt x="57" y="28"/>
                  </a:lnTo>
                  <a:close/>
                  <a:moveTo>
                    <a:pt x="52" y="0"/>
                  </a:moveTo>
                  <a:lnTo>
                    <a:pt x="89" y="0"/>
                  </a:lnTo>
                  <a:lnTo>
                    <a:pt x="89" y="81"/>
                  </a:lnTo>
                  <a:lnTo>
                    <a:pt x="107" y="81"/>
                  </a:lnTo>
                  <a:lnTo>
                    <a:pt x="107" y="105"/>
                  </a:lnTo>
                  <a:lnTo>
                    <a:pt x="89" y="105"/>
                  </a:lnTo>
                  <a:lnTo>
                    <a:pt x="89" y="129"/>
                  </a:lnTo>
                  <a:lnTo>
                    <a:pt x="57" y="129"/>
                  </a:lnTo>
                  <a:lnTo>
                    <a:pt x="57" y="105"/>
                  </a:lnTo>
                  <a:lnTo>
                    <a:pt x="0" y="105"/>
                  </a:lnTo>
                  <a:lnTo>
                    <a:pt x="0" y="77"/>
                  </a:lnTo>
                  <a:lnTo>
                    <a:pt x="5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118" name="Rectangle 318">
              <a:extLst>
                <a:ext uri="{FF2B5EF4-FFF2-40B4-BE49-F238E27FC236}">
                  <a16:creationId xmlns:a16="http://schemas.microsoft.com/office/drawing/2014/main" id="{46BAD68C-AD11-458F-B45E-0DEA4D87E165}"/>
                </a:ext>
              </a:extLst>
            </p:cNvPr>
            <p:cNvSpPr>
              <a:spLocks noChangeArrowheads="1"/>
            </p:cNvSpPr>
            <p:nvPr/>
          </p:nvSpPr>
          <p:spPr bwMode="auto">
            <a:xfrm>
              <a:off x="5949950" y="1636713"/>
              <a:ext cx="19050" cy="22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119" name="Oval 319">
              <a:extLst>
                <a:ext uri="{FF2B5EF4-FFF2-40B4-BE49-F238E27FC236}">
                  <a16:creationId xmlns:a16="http://schemas.microsoft.com/office/drawing/2014/main" id="{9431E079-7602-4CE5-9642-C4D1E79087E5}"/>
                </a:ext>
              </a:extLst>
            </p:cNvPr>
            <p:cNvSpPr>
              <a:spLocks noChangeArrowheads="1"/>
            </p:cNvSpPr>
            <p:nvPr/>
          </p:nvSpPr>
          <p:spPr bwMode="auto">
            <a:xfrm>
              <a:off x="5810250" y="1522413"/>
              <a:ext cx="217488" cy="215900"/>
            </a:xfrm>
            <a:prstGeom prst="ellipse">
              <a:avLst/>
            </a:prstGeom>
            <a:noFill/>
            <a:ln w="1111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120" name="Freeform 320">
              <a:extLst>
                <a:ext uri="{FF2B5EF4-FFF2-40B4-BE49-F238E27FC236}">
                  <a16:creationId xmlns:a16="http://schemas.microsoft.com/office/drawing/2014/main" id="{1BCC6ED6-C59F-46A1-921B-775FB4727607}"/>
                </a:ext>
              </a:extLst>
            </p:cNvPr>
            <p:cNvSpPr>
              <a:spLocks/>
            </p:cNvSpPr>
            <p:nvPr/>
          </p:nvSpPr>
          <p:spPr bwMode="auto">
            <a:xfrm>
              <a:off x="5453063" y="1779588"/>
              <a:ext cx="930275" cy="927100"/>
            </a:xfrm>
            <a:custGeom>
              <a:avLst/>
              <a:gdLst>
                <a:gd name="T0" fmla="*/ 1506 w 1506"/>
                <a:gd name="T1" fmla="*/ 754 h 1507"/>
                <a:gd name="T2" fmla="*/ 1450 w 1506"/>
                <a:gd name="T3" fmla="*/ 1039 h 1507"/>
                <a:gd name="T4" fmla="*/ 1445 w 1506"/>
                <a:gd name="T5" fmla="*/ 1052 h 1507"/>
                <a:gd name="T6" fmla="*/ 1432 w 1506"/>
                <a:gd name="T7" fmla="*/ 1080 h 1507"/>
                <a:gd name="T8" fmla="*/ 1372 w 1506"/>
                <a:gd name="T9" fmla="*/ 1183 h 1507"/>
                <a:gd name="T10" fmla="*/ 1349 w 1506"/>
                <a:gd name="T11" fmla="*/ 1215 h 1507"/>
                <a:gd name="T12" fmla="*/ 1257 w 1506"/>
                <a:gd name="T13" fmla="*/ 1314 h 1507"/>
                <a:gd name="T14" fmla="*/ 1109 w 1506"/>
                <a:gd name="T15" fmla="*/ 1418 h 1507"/>
                <a:gd name="T16" fmla="*/ 753 w 1506"/>
                <a:gd name="T17" fmla="*/ 1507 h 1507"/>
                <a:gd name="T18" fmla="*/ 398 w 1506"/>
                <a:gd name="T19" fmla="*/ 1418 h 1507"/>
                <a:gd name="T20" fmla="*/ 249 w 1506"/>
                <a:gd name="T21" fmla="*/ 1313 h 1507"/>
                <a:gd name="T22" fmla="*/ 134 w 1506"/>
                <a:gd name="T23" fmla="*/ 1183 h 1507"/>
                <a:gd name="T24" fmla="*/ 73 w 1506"/>
                <a:gd name="T25" fmla="*/ 1078 h 1507"/>
                <a:gd name="T26" fmla="*/ 61 w 1506"/>
                <a:gd name="T27" fmla="*/ 1052 h 1507"/>
                <a:gd name="T28" fmla="*/ 0 w 1506"/>
                <a:gd name="T29" fmla="*/ 754 h 1507"/>
                <a:gd name="T30" fmla="*/ 159 w 1506"/>
                <a:gd name="T31" fmla="*/ 291 h 1507"/>
                <a:gd name="T32" fmla="*/ 252 w 1506"/>
                <a:gd name="T33" fmla="*/ 191 h 1507"/>
                <a:gd name="T34" fmla="*/ 753 w 1506"/>
                <a:gd name="T35" fmla="*/ 0 h 1507"/>
                <a:gd name="T36" fmla="*/ 1506 w 1506"/>
                <a:gd name="T37" fmla="*/ 754 h 1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06" h="1507">
                  <a:moveTo>
                    <a:pt x="1506" y="754"/>
                  </a:moveTo>
                  <a:cubicBezTo>
                    <a:pt x="1506" y="855"/>
                    <a:pt x="1487" y="951"/>
                    <a:pt x="1450" y="1039"/>
                  </a:cubicBezTo>
                  <a:cubicBezTo>
                    <a:pt x="1449" y="1044"/>
                    <a:pt x="1447" y="1048"/>
                    <a:pt x="1445" y="1052"/>
                  </a:cubicBezTo>
                  <a:cubicBezTo>
                    <a:pt x="1441" y="1061"/>
                    <a:pt x="1437" y="1071"/>
                    <a:pt x="1432" y="1080"/>
                  </a:cubicBezTo>
                  <a:cubicBezTo>
                    <a:pt x="1415" y="1116"/>
                    <a:pt x="1395" y="1151"/>
                    <a:pt x="1372" y="1183"/>
                  </a:cubicBezTo>
                  <a:cubicBezTo>
                    <a:pt x="1364" y="1194"/>
                    <a:pt x="1357" y="1205"/>
                    <a:pt x="1349" y="1215"/>
                  </a:cubicBezTo>
                  <a:cubicBezTo>
                    <a:pt x="1321" y="1251"/>
                    <a:pt x="1290" y="1284"/>
                    <a:pt x="1257" y="1314"/>
                  </a:cubicBezTo>
                  <a:cubicBezTo>
                    <a:pt x="1212" y="1354"/>
                    <a:pt x="1162" y="1389"/>
                    <a:pt x="1109" y="1418"/>
                  </a:cubicBezTo>
                  <a:cubicBezTo>
                    <a:pt x="1003" y="1475"/>
                    <a:pt x="882" y="1507"/>
                    <a:pt x="753" y="1507"/>
                  </a:cubicBezTo>
                  <a:cubicBezTo>
                    <a:pt x="624" y="1507"/>
                    <a:pt x="504" y="1475"/>
                    <a:pt x="398" y="1418"/>
                  </a:cubicBezTo>
                  <a:cubicBezTo>
                    <a:pt x="344" y="1389"/>
                    <a:pt x="294" y="1354"/>
                    <a:pt x="249" y="1313"/>
                  </a:cubicBezTo>
                  <a:cubicBezTo>
                    <a:pt x="206" y="1275"/>
                    <a:pt x="167" y="1231"/>
                    <a:pt x="134" y="1183"/>
                  </a:cubicBezTo>
                  <a:cubicBezTo>
                    <a:pt x="111" y="1150"/>
                    <a:pt x="90" y="1115"/>
                    <a:pt x="73" y="1078"/>
                  </a:cubicBezTo>
                  <a:cubicBezTo>
                    <a:pt x="69" y="1069"/>
                    <a:pt x="65" y="1061"/>
                    <a:pt x="61" y="1052"/>
                  </a:cubicBezTo>
                  <a:cubicBezTo>
                    <a:pt x="21" y="960"/>
                    <a:pt x="0" y="860"/>
                    <a:pt x="0" y="754"/>
                  </a:cubicBezTo>
                  <a:cubicBezTo>
                    <a:pt x="0" y="579"/>
                    <a:pt x="59" y="418"/>
                    <a:pt x="159" y="291"/>
                  </a:cubicBezTo>
                  <a:cubicBezTo>
                    <a:pt x="187" y="255"/>
                    <a:pt x="218" y="221"/>
                    <a:pt x="252" y="191"/>
                  </a:cubicBezTo>
                  <a:cubicBezTo>
                    <a:pt x="385" y="72"/>
                    <a:pt x="561" y="0"/>
                    <a:pt x="753" y="0"/>
                  </a:cubicBezTo>
                  <a:cubicBezTo>
                    <a:pt x="1169" y="0"/>
                    <a:pt x="1506" y="338"/>
                    <a:pt x="1506" y="75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121" name="Freeform 321">
              <a:extLst>
                <a:ext uri="{FF2B5EF4-FFF2-40B4-BE49-F238E27FC236}">
                  <a16:creationId xmlns:a16="http://schemas.microsoft.com/office/drawing/2014/main" id="{88118030-3B9B-4CC1-A3CB-3007FA489F7D}"/>
                </a:ext>
              </a:extLst>
            </p:cNvPr>
            <p:cNvSpPr>
              <a:spLocks/>
            </p:cNvSpPr>
            <p:nvPr/>
          </p:nvSpPr>
          <p:spPr bwMode="auto">
            <a:xfrm>
              <a:off x="5607050" y="1951038"/>
              <a:ext cx="623888" cy="180975"/>
            </a:xfrm>
            <a:custGeom>
              <a:avLst/>
              <a:gdLst>
                <a:gd name="T0" fmla="*/ 1008 w 1008"/>
                <a:gd name="T1" fmla="*/ 83 h 293"/>
                <a:gd name="T2" fmla="*/ 1008 w 1008"/>
                <a:gd name="T3" fmla="*/ 293 h 293"/>
                <a:gd name="T4" fmla="*/ 0 w 1008"/>
                <a:gd name="T5" fmla="*/ 293 h 293"/>
                <a:gd name="T6" fmla="*/ 0 w 1008"/>
                <a:gd name="T7" fmla="*/ 83 h 293"/>
                <a:gd name="T8" fmla="*/ 82 w 1008"/>
                <a:gd name="T9" fmla="*/ 0 h 293"/>
                <a:gd name="T10" fmla="*/ 926 w 1008"/>
                <a:gd name="T11" fmla="*/ 0 h 293"/>
                <a:gd name="T12" fmla="*/ 1008 w 1008"/>
                <a:gd name="T13" fmla="*/ 83 h 293"/>
              </a:gdLst>
              <a:ahLst/>
              <a:cxnLst>
                <a:cxn ang="0">
                  <a:pos x="T0" y="T1"/>
                </a:cxn>
                <a:cxn ang="0">
                  <a:pos x="T2" y="T3"/>
                </a:cxn>
                <a:cxn ang="0">
                  <a:pos x="T4" y="T5"/>
                </a:cxn>
                <a:cxn ang="0">
                  <a:pos x="T6" y="T7"/>
                </a:cxn>
                <a:cxn ang="0">
                  <a:pos x="T8" y="T9"/>
                </a:cxn>
                <a:cxn ang="0">
                  <a:pos x="T10" y="T11"/>
                </a:cxn>
                <a:cxn ang="0">
                  <a:pos x="T12" y="T13"/>
                </a:cxn>
              </a:cxnLst>
              <a:rect l="0" t="0" r="r" b="b"/>
              <a:pathLst>
                <a:path w="1008" h="293">
                  <a:moveTo>
                    <a:pt x="1008" y="83"/>
                  </a:moveTo>
                  <a:lnTo>
                    <a:pt x="1008" y="293"/>
                  </a:lnTo>
                  <a:lnTo>
                    <a:pt x="0" y="293"/>
                  </a:lnTo>
                  <a:lnTo>
                    <a:pt x="0" y="83"/>
                  </a:lnTo>
                  <a:cubicBezTo>
                    <a:pt x="0" y="37"/>
                    <a:pt x="37" y="0"/>
                    <a:pt x="82" y="0"/>
                  </a:cubicBezTo>
                  <a:lnTo>
                    <a:pt x="926" y="0"/>
                  </a:lnTo>
                  <a:cubicBezTo>
                    <a:pt x="971" y="0"/>
                    <a:pt x="1008" y="37"/>
                    <a:pt x="1008" y="83"/>
                  </a:cubicBezTo>
                  <a:close/>
                </a:path>
              </a:pathLst>
            </a:custGeom>
            <a:solidFill>
              <a:srgbClr val="5FA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122" name="Rectangle 322">
              <a:extLst>
                <a:ext uri="{FF2B5EF4-FFF2-40B4-BE49-F238E27FC236}">
                  <a16:creationId xmlns:a16="http://schemas.microsoft.com/office/drawing/2014/main" id="{1595DE58-06A9-4C1E-9B42-1EBA7731833B}"/>
                </a:ext>
              </a:extLst>
            </p:cNvPr>
            <p:cNvSpPr>
              <a:spLocks noChangeArrowheads="1"/>
            </p:cNvSpPr>
            <p:nvPr/>
          </p:nvSpPr>
          <p:spPr bwMode="auto">
            <a:xfrm>
              <a:off x="5848350" y="1951038"/>
              <a:ext cx="19050" cy="160338"/>
            </a:xfrm>
            <a:prstGeom prst="rect">
              <a:avLst/>
            </a:prstGeom>
            <a:solidFill>
              <a:srgbClr val="497B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123" name="Freeform 323">
              <a:extLst>
                <a:ext uri="{FF2B5EF4-FFF2-40B4-BE49-F238E27FC236}">
                  <a16:creationId xmlns:a16="http://schemas.microsoft.com/office/drawing/2014/main" id="{D79A38E0-B744-4540-8819-647C0174834C}"/>
                </a:ext>
              </a:extLst>
            </p:cNvPr>
            <p:cNvSpPr>
              <a:spLocks/>
            </p:cNvSpPr>
            <p:nvPr/>
          </p:nvSpPr>
          <p:spPr bwMode="auto">
            <a:xfrm>
              <a:off x="5607050" y="2070100"/>
              <a:ext cx="623888" cy="636588"/>
            </a:xfrm>
            <a:custGeom>
              <a:avLst/>
              <a:gdLst>
                <a:gd name="T0" fmla="*/ 1008 w 1008"/>
                <a:gd name="T1" fmla="*/ 0 h 1037"/>
                <a:gd name="T2" fmla="*/ 1008 w 1008"/>
                <a:gd name="T3" fmla="*/ 844 h 1037"/>
                <a:gd name="T4" fmla="*/ 860 w 1008"/>
                <a:gd name="T5" fmla="*/ 948 h 1037"/>
                <a:gd name="T6" fmla="*/ 504 w 1008"/>
                <a:gd name="T7" fmla="*/ 1037 h 1037"/>
                <a:gd name="T8" fmla="*/ 149 w 1008"/>
                <a:gd name="T9" fmla="*/ 948 h 1037"/>
                <a:gd name="T10" fmla="*/ 0 w 1008"/>
                <a:gd name="T11" fmla="*/ 843 h 1037"/>
                <a:gd name="T12" fmla="*/ 0 w 1008"/>
                <a:gd name="T13" fmla="*/ 0 h 1037"/>
                <a:gd name="T14" fmla="*/ 1008 w 1008"/>
                <a:gd name="T15" fmla="*/ 0 h 10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8" h="1037">
                  <a:moveTo>
                    <a:pt x="1008" y="0"/>
                  </a:moveTo>
                  <a:lnTo>
                    <a:pt x="1008" y="844"/>
                  </a:lnTo>
                  <a:cubicBezTo>
                    <a:pt x="963" y="884"/>
                    <a:pt x="913" y="919"/>
                    <a:pt x="860" y="948"/>
                  </a:cubicBezTo>
                  <a:cubicBezTo>
                    <a:pt x="754" y="1005"/>
                    <a:pt x="633" y="1037"/>
                    <a:pt x="504" y="1037"/>
                  </a:cubicBezTo>
                  <a:cubicBezTo>
                    <a:pt x="375" y="1037"/>
                    <a:pt x="255" y="1005"/>
                    <a:pt x="149" y="948"/>
                  </a:cubicBezTo>
                  <a:cubicBezTo>
                    <a:pt x="95" y="919"/>
                    <a:pt x="45" y="884"/>
                    <a:pt x="0" y="843"/>
                  </a:cubicBezTo>
                  <a:lnTo>
                    <a:pt x="0" y="0"/>
                  </a:lnTo>
                  <a:lnTo>
                    <a:pt x="1008" y="0"/>
                  </a:lnTo>
                  <a:close/>
                </a:path>
              </a:pathLst>
            </a:custGeom>
            <a:solidFill>
              <a:srgbClr val="497B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124" name="Oval 324">
              <a:extLst>
                <a:ext uri="{FF2B5EF4-FFF2-40B4-BE49-F238E27FC236}">
                  <a16:creationId xmlns:a16="http://schemas.microsoft.com/office/drawing/2014/main" id="{42541F94-735E-4D3B-8B4E-6763B0451475}"/>
                </a:ext>
              </a:extLst>
            </p:cNvPr>
            <p:cNvSpPr>
              <a:spLocks noChangeArrowheads="1"/>
            </p:cNvSpPr>
            <p:nvPr/>
          </p:nvSpPr>
          <p:spPr bwMode="auto">
            <a:xfrm>
              <a:off x="5713413" y="2151063"/>
              <a:ext cx="411163" cy="409575"/>
            </a:xfrm>
            <a:prstGeom prst="ellipse">
              <a:avLst/>
            </a:prstGeom>
            <a:solidFill>
              <a:srgbClr val="5FA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125" name="Oval 325">
              <a:extLst>
                <a:ext uri="{FF2B5EF4-FFF2-40B4-BE49-F238E27FC236}">
                  <a16:creationId xmlns:a16="http://schemas.microsoft.com/office/drawing/2014/main" id="{8CA5B488-58DB-4721-9D28-1B47CDB970B6}"/>
                </a:ext>
              </a:extLst>
            </p:cNvPr>
            <p:cNvSpPr>
              <a:spLocks noChangeArrowheads="1"/>
            </p:cNvSpPr>
            <p:nvPr/>
          </p:nvSpPr>
          <p:spPr bwMode="auto">
            <a:xfrm>
              <a:off x="5713413" y="2120900"/>
              <a:ext cx="411163" cy="407988"/>
            </a:xfrm>
            <a:prstGeom prst="ellipse">
              <a:avLst/>
            </a:prstGeom>
            <a:solidFill>
              <a:srgbClr val="5FA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126" name="Freeform 326">
              <a:extLst>
                <a:ext uri="{FF2B5EF4-FFF2-40B4-BE49-F238E27FC236}">
                  <a16:creationId xmlns:a16="http://schemas.microsoft.com/office/drawing/2014/main" id="{6377012D-B338-4C57-A756-786BCAAA072B}"/>
                </a:ext>
              </a:extLst>
            </p:cNvPr>
            <p:cNvSpPr>
              <a:spLocks/>
            </p:cNvSpPr>
            <p:nvPr/>
          </p:nvSpPr>
          <p:spPr bwMode="auto">
            <a:xfrm>
              <a:off x="5735638" y="2141538"/>
              <a:ext cx="366713" cy="366713"/>
            </a:xfrm>
            <a:custGeom>
              <a:avLst/>
              <a:gdLst>
                <a:gd name="T0" fmla="*/ 596 w 596"/>
                <a:gd name="T1" fmla="*/ 298 h 595"/>
                <a:gd name="T2" fmla="*/ 298 w 596"/>
                <a:gd name="T3" fmla="*/ 595 h 595"/>
                <a:gd name="T4" fmla="*/ 0 w 596"/>
                <a:gd name="T5" fmla="*/ 298 h 595"/>
                <a:gd name="T6" fmla="*/ 55 w 596"/>
                <a:gd name="T7" fmla="*/ 125 h 595"/>
                <a:gd name="T8" fmla="*/ 56 w 596"/>
                <a:gd name="T9" fmla="*/ 125 h 595"/>
                <a:gd name="T10" fmla="*/ 133 w 596"/>
                <a:gd name="T11" fmla="*/ 50 h 595"/>
                <a:gd name="T12" fmla="*/ 298 w 596"/>
                <a:gd name="T13" fmla="*/ 0 h 595"/>
                <a:gd name="T14" fmla="*/ 463 w 596"/>
                <a:gd name="T15" fmla="*/ 50 h 595"/>
                <a:gd name="T16" fmla="*/ 540 w 596"/>
                <a:gd name="T17" fmla="*/ 125 h 595"/>
                <a:gd name="T18" fmla="*/ 596 w 596"/>
                <a:gd name="T19" fmla="*/ 298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6" h="595">
                  <a:moveTo>
                    <a:pt x="596" y="298"/>
                  </a:moveTo>
                  <a:cubicBezTo>
                    <a:pt x="596" y="462"/>
                    <a:pt x="462" y="595"/>
                    <a:pt x="298" y="595"/>
                  </a:cubicBezTo>
                  <a:cubicBezTo>
                    <a:pt x="134" y="595"/>
                    <a:pt x="0" y="462"/>
                    <a:pt x="0" y="298"/>
                  </a:cubicBezTo>
                  <a:cubicBezTo>
                    <a:pt x="0" y="233"/>
                    <a:pt x="21" y="174"/>
                    <a:pt x="55" y="125"/>
                  </a:cubicBezTo>
                  <a:lnTo>
                    <a:pt x="56" y="125"/>
                  </a:lnTo>
                  <a:cubicBezTo>
                    <a:pt x="77" y="95"/>
                    <a:pt x="103" y="70"/>
                    <a:pt x="133" y="50"/>
                  </a:cubicBezTo>
                  <a:cubicBezTo>
                    <a:pt x="180" y="18"/>
                    <a:pt x="237" y="0"/>
                    <a:pt x="298" y="0"/>
                  </a:cubicBezTo>
                  <a:cubicBezTo>
                    <a:pt x="359" y="0"/>
                    <a:pt x="415" y="18"/>
                    <a:pt x="463" y="50"/>
                  </a:cubicBezTo>
                  <a:cubicBezTo>
                    <a:pt x="493" y="70"/>
                    <a:pt x="519" y="95"/>
                    <a:pt x="540" y="125"/>
                  </a:cubicBezTo>
                  <a:cubicBezTo>
                    <a:pt x="575" y="174"/>
                    <a:pt x="596" y="233"/>
                    <a:pt x="596" y="2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127" name="Freeform 327">
              <a:extLst>
                <a:ext uri="{FF2B5EF4-FFF2-40B4-BE49-F238E27FC236}">
                  <a16:creationId xmlns:a16="http://schemas.microsoft.com/office/drawing/2014/main" id="{3E2869DD-95CC-44F4-A18A-EB5A2CDC8A0B}"/>
                </a:ext>
              </a:extLst>
            </p:cNvPr>
            <p:cNvSpPr>
              <a:spLocks/>
            </p:cNvSpPr>
            <p:nvPr/>
          </p:nvSpPr>
          <p:spPr bwMode="auto">
            <a:xfrm>
              <a:off x="5735638" y="2217738"/>
              <a:ext cx="366713" cy="290513"/>
            </a:xfrm>
            <a:custGeom>
              <a:avLst/>
              <a:gdLst>
                <a:gd name="T0" fmla="*/ 596 w 596"/>
                <a:gd name="T1" fmla="*/ 174 h 471"/>
                <a:gd name="T2" fmla="*/ 298 w 596"/>
                <a:gd name="T3" fmla="*/ 471 h 471"/>
                <a:gd name="T4" fmla="*/ 0 w 596"/>
                <a:gd name="T5" fmla="*/ 174 h 471"/>
                <a:gd name="T6" fmla="*/ 55 w 596"/>
                <a:gd name="T7" fmla="*/ 1 h 471"/>
                <a:gd name="T8" fmla="*/ 56 w 596"/>
                <a:gd name="T9" fmla="*/ 1 h 471"/>
                <a:gd name="T10" fmla="*/ 79 w 596"/>
                <a:gd name="T11" fmla="*/ 14 h 471"/>
                <a:gd name="T12" fmla="*/ 111 w 596"/>
                <a:gd name="T13" fmla="*/ 0 h 471"/>
                <a:gd name="T14" fmla="*/ 142 w 596"/>
                <a:gd name="T15" fmla="*/ 14 h 471"/>
                <a:gd name="T16" fmla="*/ 173 w 596"/>
                <a:gd name="T17" fmla="*/ 0 h 471"/>
                <a:gd name="T18" fmla="*/ 204 w 596"/>
                <a:gd name="T19" fmla="*/ 14 h 471"/>
                <a:gd name="T20" fmla="*/ 236 w 596"/>
                <a:gd name="T21" fmla="*/ 0 h 471"/>
                <a:gd name="T22" fmla="*/ 267 w 596"/>
                <a:gd name="T23" fmla="*/ 14 h 471"/>
                <a:gd name="T24" fmla="*/ 298 w 596"/>
                <a:gd name="T25" fmla="*/ 0 h 471"/>
                <a:gd name="T26" fmla="*/ 329 w 596"/>
                <a:gd name="T27" fmla="*/ 14 h 471"/>
                <a:gd name="T28" fmla="*/ 360 w 596"/>
                <a:gd name="T29" fmla="*/ 0 h 471"/>
                <a:gd name="T30" fmla="*/ 392 w 596"/>
                <a:gd name="T31" fmla="*/ 14 h 471"/>
                <a:gd name="T32" fmla="*/ 423 w 596"/>
                <a:gd name="T33" fmla="*/ 0 h 471"/>
                <a:gd name="T34" fmla="*/ 454 w 596"/>
                <a:gd name="T35" fmla="*/ 14 h 471"/>
                <a:gd name="T36" fmla="*/ 485 w 596"/>
                <a:gd name="T37" fmla="*/ 0 h 471"/>
                <a:gd name="T38" fmla="*/ 517 w 596"/>
                <a:gd name="T39" fmla="*/ 14 h 471"/>
                <a:gd name="T40" fmla="*/ 540 w 596"/>
                <a:gd name="T41" fmla="*/ 1 h 471"/>
                <a:gd name="T42" fmla="*/ 596 w 596"/>
                <a:gd name="T43" fmla="*/ 174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6" h="471">
                  <a:moveTo>
                    <a:pt x="596" y="174"/>
                  </a:moveTo>
                  <a:cubicBezTo>
                    <a:pt x="596" y="338"/>
                    <a:pt x="462" y="471"/>
                    <a:pt x="298" y="471"/>
                  </a:cubicBezTo>
                  <a:cubicBezTo>
                    <a:pt x="134" y="471"/>
                    <a:pt x="0" y="338"/>
                    <a:pt x="0" y="174"/>
                  </a:cubicBezTo>
                  <a:cubicBezTo>
                    <a:pt x="0" y="109"/>
                    <a:pt x="21" y="50"/>
                    <a:pt x="55" y="1"/>
                  </a:cubicBezTo>
                  <a:lnTo>
                    <a:pt x="56" y="1"/>
                  </a:lnTo>
                  <a:cubicBezTo>
                    <a:pt x="64" y="5"/>
                    <a:pt x="67" y="14"/>
                    <a:pt x="79" y="14"/>
                  </a:cubicBezTo>
                  <a:cubicBezTo>
                    <a:pt x="95" y="14"/>
                    <a:pt x="95" y="0"/>
                    <a:pt x="111" y="0"/>
                  </a:cubicBezTo>
                  <a:cubicBezTo>
                    <a:pt x="126" y="0"/>
                    <a:pt x="126" y="14"/>
                    <a:pt x="142" y="14"/>
                  </a:cubicBezTo>
                  <a:cubicBezTo>
                    <a:pt x="157" y="14"/>
                    <a:pt x="157" y="0"/>
                    <a:pt x="173" y="0"/>
                  </a:cubicBezTo>
                  <a:cubicBezTo>
                    <a:pt x="189" y="0"/>
                    <a:pt x="189" y="14"/>
                    <a:pt x="204" y="14"/>
                  </a:cubicBezTo>
                  <a:cubicBezTo>
                    <a:pt x="220" y="14"/>
                    <a:pt x="220" y="0"/>
                    <a:pt x="236" y="0"/>
                  </a:cubicBezTo>
                  <a:cubicBezTo>
                    <a:pt x="251" y="0"/>
                    <a:pt x="251" y="14"/>
                    <a:pt x="267" y="14"/>
                  </a:cubicBezTo>
                  <a:cubicBezTo>
                    <a:pt x="282" y="14"/>
                    <a:pt x="282" y="0"/>
                    <a:pt x="298" y="0"/>
                  </a:cubicBezTo>
                  <a:cubicBezTo>
                    <a:pt x="314" y="0"/>
                    <a:pt x="314" y="14"/>
                    <a:pt x="329" y="14"/>
                  </a:cubicBezTo>
                  <a:cubicBezTo>
                    <a:pt x="345" y="14"/>
                    <a:pt x="345" y="0"/>
                    <a:pt x="360" y="0"/>
                  </a:cubicBezTo>
                  <a:cubicBezTo>
                    <a:pt x="376" y="0"/>
                    <a:pt x="376" y="14"/>
                    <a:pt x="392" y="14"/>
                  </a:cubicBezTo>
                  <a:cubicBezTo>
                    <a:pt x="407" y="14"/>
                    <a:pt x="407" y="0"/>
                    <a:pt x="423" y="0"/>
                  </a:cubicBezTo>
                  <a:cubicBezTo>
                    <a:pt x="438" y="0"/>
                    <a:pt x="438" y="14"/>
                    <a:pt x="454" y="14"/>
                  </a:cubicBezTo>
                  <a:cubicBezTo>
                    <a:pt x="470" y="14"/>
                    <a:pt x="470" y="0"/>
                    <a:pt x="485" y="0"/>
                  </a:cubicBezTo>
                  <a:cubicBezTo>
                    <a:pt x="501" y="0"/>
                    <a:pt x="501" y="14"/>
                    <a:pt x="517" y="14"/>
                  </a:cubicBezTo>
                  <a:cubicBezTo>
                    <a:pt x="529" y="14"/>
                    <a:pt x="532" y="5"/>
                    <a:pt x="540" y="1"/>
                  </a:cubicBezTo>
                  <a:cubicBezTo>
                    <a:pt x="575" y="50"/>
                    <a:pt x="596" y="109"/>
                    <a:pt x="596" y="174"/>
                  </a:cubicBezTo>
                  <a:close/>
                </a:path>
              </a:pathLst>
            </a:custGeom>
            <a:solidFill>
              <a:srgbClr val="4089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128" name="Oval 328">
              <a:extLst>
                <a:ext uri="{FF2B5EF4-FFF2-40B4-BE49-F238E27FC236}">
                  <a16:creationId xmlns:a16="http://schemas.microsoft.com/office/drawing/2014/main" id="{EC3507C1-BE19-441A-B943-CE6B864C5F4F}"/>
                </a:ext>
              </a:extLst>
            </p:cNvPr>
            <p:cNvSpPr>
              <a:spLocks noChangeArrowheads="1"/>
            </p:cNvSpPr>
            <p:nvPr/>
          </p:nvSpPr>
          <p:spPr bwMode="auto">
            <a:xfrm>
              <a:off x="5668963" y="1985963"/>
              <a:ext cx="47625" cy="47625"/>
            </a:xfrm>
            <a:prstGeom prst="ellipse">
              <a:avLst/>
            </a:prstGeom>
            <a:solidFill>
              <a:srgbClr val="497B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129" name="Oval 329">
              <a:extLst>
                <a:ext uri="{FF2B5EF4-FFF2-40B4-BE49-F238E27FC236}">
                  <a16:creationId xmlns:a16="http://schemas.microsoft.com/office/drawing/2014/main" id="{EAE4294B-CA73-4271-A99E-E6AE69AF92D2}"/>
                </a:ext>
              </a:extLst>
            </p:cNvPr>
            <p:cNvSpPr>
              <a:spLocks noChangeArrowheads="1"/>
            </p:cNvSpPr>
            <p:nvPr/>
          </p:nvSpPr>
          <p:spPr bwMode="auto">
            <a:xfrm>
              <a:off x="5745163" y="1976438"/>
              <a:ext cx="66675" cy="66675"/>
            </a:xfrm>
            <a:prstGeom prst="ellipse">
              <a:avLst/>
            </a:prstGeom>
            <a:solidFill>
              <a:srgbClr val="497B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130" name="Freeform 330">
              <a:extLst>
                <a:ext uri="{FF2B5EF4-FFF2-40B4-BE49-F238E27FC236}">
                  <a16:creationId xmlns:a16="http://schemas.microsoft.com/office/drawing/2014/main" id="{704BAE8B-E86F-4241-AA2C-D7681EE3C8B0}"/>
                </a:ext>
              </a:extLst>
            </p:cNvPr>
            <p:cNvSpPr>
              <a:spLocks/>
            </p:cNvSpPr>
            <p:nvPr/>
          </p:nvSpPr>
          <p:spPr bwMode="auto">
            <a:xfrm>
              <a:off x="5981700" y="2016125"/>
              <a:ext cx="84138" cy="15875"/>
            </a:xfrm>
            <a:custGeom>
              <a:avLst/>
              <a:gdLst>
                <a:gd name="T0" fmla="*/ 0 w 137"/>
                <a:gd name="T1" fmla="*/ 13 h 25"/>
                <a:gd name="T2" fmla="*/ 0 w 137"/>
                <a:gd name="T3" fmla="*/ 13 h 25"/>
                <a:gd name="T4" fmla="*/ 12 w 137"/>
                <a:gd name="T5" fmla="*/ 0 h 25"/>
                <a:gd name="T6" fmla="*/ 125 w 137"/>
                <a:gd name="T7" fmla="*/ 0 h 25"/>
                <a:gd name="T8" fmla="*/ 137 w 137"/>
                <a:gd name="T9" fmla="*/ 13 h 25"/>
                <a:gd name="T10" fmla="*/ 125 w 137"/>
                <a:gd name="T11" fmla="*/ 25 h 25"/>
                <a:gd name="T12" fmla="*/ 12 w 137"/>
                <a:gd name="T13" fmla="*/ 25 h 25"/>
                <a:gd name="T14" fmla="*/ 0 w 137"/>
                <a:gd name="T15" fmla="*/ 13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25">
                  <a:moveTo>
                    <a:pt x="0" y="13"/>
                  </a:moveTo>
                  <a:lnTo>
                    <a:pt x="0" y="13"/>
                  </a:lnTo>
                  <a:cubicBezTo>
                    <a:pt x="0" y="6"/>
                    <a:pt x="5" y="0"/>
                    <a:pt x="12" y="0"/>
                  </a:cubicBezTo>
                  <a:lnTo>
                    <a:pt x="125" y="0"/>
                  </a:lnTo>
                  <a:cubicBezTo>
                    <a:pt x="132" y="0"/>
                    <a:pt x="137" y="6"/>
                    <a:pt x="137" y="13"/>
                  </a:cubicBezTo>
                  <a:cubicBezTo>
                    <a:pt x="137" y="20"/>
                    <a:pt x="132" y="25"/>
                    <a:pt x="125" y="25"/>
                  </a:cubicBezTo>
                  <a:lnTo>
                    <a:pt x="12" y="25"/>
                  </a:lnTo>
                  <a:cubicBezTo>
                    <a:pt x="5" y="25"/>
                    <a:pt x="0" y="20"/>
                    <a:pt x="0" y="13"/>
                  </a:cubicBezTo>
                  <a:close/>
                </a:path>
              </a:pathLst>
            </a:custGeom>
            <a:solidFill>
              <a:srgbClr val="497B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131" name="Freeform 331">
              <a:extLst>
                <a:ext uri="{FF2B5EF4-FFF2-40B4-BE49-F238E27FC236}">
                  <a16:creationId xmlns:a16="http://schemas.microsoft.com/office/drawing/2014/main" id="{4FC42A64-5CCE-42B0-8E5F-6CBAC3EBEF47}"/>
                </a:ext>
              </a:extLst>
            </p:cNvPr>
            <p:cNvSpPr>
              <a:spLocks/>
            </p:cNvSpPr>
            <p:nvPr/>
          </p:nvSpPr>
          <p:spPr bwMode="auto">
            <a:xfrm>
              <a:off x="5981700" y="1987550"/>
              <a:ext cx="84138" cy="15875"/>
            </a:xfrm>
            <a:custGeom>
              <a:avLst/>
              <a:gdLst>
                <a:gd name="T0" fmla="*/ 0 w 137"/>
                <a:gd name="T1" fmla="*/ 12 h 25"/>
                <a:gd name="T2" fmla="*/ 0 w 137"/>
                <a:gd name="T3" fmla="*/ 12 h 25"/>
                <a:gd name="T4" fmla="*/ 12 w 137"/>
                <a:gd name="T5" fmla="*/ 0 h 25"/>
                <a:gd name="T6" fmla="*/ 125 w 137"/>
                <a:gd name="T7" fmla="*/ 0 h 25"/>
                <a:gd name="T8" fmla="*/ 137 w 137"/>
                <a:gd name="T9" fmla="*/ 12 h 25"/>
                <a:gd name="T10" fmla="*/ 125 w 137"/>
                <a:gd name="T11" fmla="*/ 25 h 25"/>
                <a:gd name="T12" fmla="*/ 12 w 137"/>
                <a:gd name="T13" fmla="*/ 25 h 25"/>
                <a:gd name="T14" fmla="*/ 0 w 137"/>
                <a:gd name="T15" fmla="*/ 1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25">
                  <a:moveTo>
                    <a:pt x="0" y="12"/>
                  </a:moveTo>
                  <a:lnTo>
                    <a:pt x="0" y="12"/>
                  </a:lnTo>
                  <a:cubicBezTo>
                    <a:pt x="0" y="5"/>
                    <a:pt x="5" y="0"/>
                    <a:pt x="12" y="0"/>
                  </a:cubicBezTo>
                  <a:lnTo>
                    <a:pt x="125" y="0"/>
                  </a:lnTo>
                  <a:cubicBezTo>
                    <a:pt x="132" y="0"/>
                    <a:pt x="137" y="5"/>
                    <a:pt x="137" y="12"/>
                  </a:cubicBezTo>
                  <a:cubicBezTo>
                    <a:pt x="137" y="19"/>
                    <a:pt x="132" y="25"/>
                    <a:pt x="125" y="25"/>
                  </a:cubicBezTo>
                  <a:lnTo>
                    <a:pt x="12" y="25"/>
                  </a:lnTo>
                  <a:cubicBezTo>
                    <a:pt x="5" y="25"/>
                    <a:pt x="0" y="19"/>
                    <a:pt x="0" y="12"/>
                  </a:cubicBezTo>
                  <a:close/>
                </a:path>
              </a:pathLst>
            </a:custGeom>
            <a:solidFill>
              <a:srgbClr val="497B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132" name="Freeform 332">
              <a:extLst>
                <a:ext uri="{FF2B5EF4-FFF2-40B4-BE49-F238E27FC236}">
                  <a16:creationId xmlns:a16="http://schemas.microsoft.com/office/drawing/2014/main" id="{78F3779A-84FE-4220-8EA4-CE85A4F6719B}"/>
                </a:ext>
              </a:extLst>
            </p:cNvPr>
            <p:cNvSpPr>
              <a:spLocks/>
            </p:cNvSpPr>
            <p:nvPr/>
          </p:nvSpPr>
          <p:spPr bwMode="auto">
            <a:xfrm>
              <a:off x="6083300" y="2016125"/>
              <a:ext cx="85725" cy="15875"/>
            </a:xfrm>
            <a:custGeom>
              <a:avLst/>
              <a:gdLst>
                <a:gd name="T0" fmla="*/ 0 w 138"/>
                <a:gd name="T1" fmla="*/ 13 h 25"/>
                <a:gd name="T2" fmla="*/ 0 w 138"/>
                <a:gd name="T3" fmla="*/ 13 h 25"/>
                <a:gd name="T4" fmla="*/ 13 w 138"/>
                <a:gd name="T5" fmla="*/ 0 h 25"/>
                <a:gd name="T6" fmla="*/ 126 w 138"/>
                <a:gd name="T7" fmla="*/ 0 h 25"/>
                <a:gd name="T8" fmla="*/ 138 w 138"/>
                <a:gd name="T9" fmla="*/ 13 h 25"/>
                <a:gd name="T10" fmla="*/ 126 w 138"/>
                <a:gd name="T11" fmla="*/ 25 h 25"/>
                <a:gd name="T12" fmla="*/ 13 w 138"/>
                <a:gd name="T13" fmla="*/ 25 h 25"/>
                <a:gd name="T14" fmla="*/ 0 w 138"/>
                <a:gd name="T15" fmla="*/ 13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 h="25">
                  <a:moveTo>
                    <a:pt x="0" y="13"/>
                  </a:moveTo>
                  <a:lnTo>
                    <a:pt x="0" y="13"/>
                  </a:lnTo>
                  <a:cubicBezTo>
                    <a:pt x="0" y="6"/>
                    <a:pt x="6" y="0"/>
                    <a:pt x="13" y="0"/>
                  </a:cubicBezTo>
                  <a:lnTo>
                    <a:pt x="126" y="0"/>
                  </a:lnTo>
                  <a:cubicBezTo>
                    <a:pt x="133" y="0"/>
                    <a:pt x="138" y="6"/>
                    <a:pt x="138" y="13"/>
                  </a:cubicBezTo>
                  <a:cubicBezTo>
                    <a:pt x="138" y="20"/>
                    <a:pt x="133" y="25"/>
                    <a:pt x="126" y="25"/>
                  </a:cubicBezTo>
                  <a:lnTo>
                    <a:pt x="13" y="25"/>
                  </a:lnTo>
                  <a:cubicBezTo>
                    <a:pt x="6" y="25"/>
                    <a:pt x="0" y="20"/>
                    <a:pt x="0" y="13"/>
                  </a:cubicBezTo>
                  <a:close/>
                </a:path>
              </a:pathLst>
            </a:custGeom>
            <a:solidFill>
              <a:srgbClr val="497B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133" name="Freeform 333">
              <a:extLst>
                <a:ext uri="{FF2B5EF4-FFF2-40B4-BE49-F238E27FC236}">
                  <a16:creationId xmlns:a16="http://schemas.microsoft.com/office/drawing/2014/main" id="{B5D8843B-F9F3-4C1D-A5A4-51E728D4CA99}"/>
                </a:ext>
              </a:extLst>
            </p:cNvPr>
            <p:cNvSpPr>
              <a:spLocks/>
            </p:cNvSpPr>
            <p:nvPr/>
          </p:nvSpPr>
          <p:spPr bwMode="auto">
            <a:xfrm>
              <a:off x="6083300" y="1987550"/>
              <a:ext cx="85725" cy="15875"/>
            </a:xfrm>
            <a:custGeom>
              <a:avLst/>
              <a:gdLst>
                <a:gd name="T0" fmla="*/ 0 w 138"/>
                <a:gd name="T1" fmla="*/ 12 h 25"/>
                <a:gd name="T2" fmla="*/ 0 w 138"/>
                <a:gd name="T3" fmla="*/ 12 h 25"/>
                <a:gd name="T4" fmla="*/ 13 w 138"/>
                <a:gd name="T5" fmla="*/ 0 h 25"/>
                <a:gd name="T6" fmla="*/ 126 w 138"/>
                <a:gd name="T7" fmla="*/ 0 h 25"/>
                <a:gd name="T8" fmla="*/ 138 w 138"/>
                <a:gd name="T9" fmla="*/ 12 h 25"/>
                <a:gd name="T10" fmla="*/ 126 w 138"/>
                <a:gd name="T11" fmla="*/ 25 h 25"/>
                <a:gd name="T12" fmla="*/ 13 w 138"/>
                <a:gd name="T13" fmla="*/ 25 h 25"/>
                <a:gd name="T14" fmla="*/ 0 w 138"/>
                <a:gd name="T15" fmla="*/ 1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 h="25">
                  <a:moveTo>
                    <a:pt x="0" y="12"/>
                  </a:moveTo>
                  <a:lnTo>
                    <a:pt x="0" y="12"/>
                  </a:lnTo>
                  <a:cubicBezTo>
                    <a:pt x="0" y="5"/>
                    <a:pt x="6" y="0"/>
                    <a:pt x="13" y="0"/>
                  </a:cubicBezTo>
                  <a:lnTo>
                    <a:pt x="126" y="0"/>
                  </a:lnTo>
                  <a:cubicBezTo>
                    <a:pt x="133" y="0"/>
                    <a:pt x="138" y="5"/>
                    <a:pt x="138" y="12"/>
                  </a:cubicBezTo>
                  <a:cubicBezTo>
                    <a:pt x="138" y="19"/>
                    <a:pt x="133" y="25"/>
                    <a:pt x="126" y="25"/>
                  </a:cubicBezTo>
                  <a:lnTo>
                    <a:pt x="13" y="25"/>
                  </a:lnTo>
                  <a:cubicBezTo>
                    <a:pt x="6" y="25"/>
                    <a:pt x="0" y="19"/>
                    <a:pt x="0" y="12"/>
                  </a:cubicBezTo>
                  <a:close/>
                </a:path>
              </a:pathLst>
            </a:custGeom>
            <a:solidFill>
              <a:srgbClr val="497B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134" name="Rectangle 334">
              <a:extLst>
                <a:ext uri="{FF2B5EF4-FFF2-40B4-BE49-F238E27FC236}">
                  <a16:creationId xmlns:a16="http://schemas.microsoft.com/office/drawing/2014/main" id="{4B10439D-393C-4D47-B858-67EEE9D0179F}"/>
                </a:ext>
              </a:extLst>
            </p:cNvPr>
            <p:cNvSpPr>
              <a:spLocks noChangeArrowheads="1"/>
            </p:cNvSpPr>
            <p:nvPr/>
          </p:nvSpPr>
          <p:spPr bwMode="auto">
            <a:xfrm>
              <a:off x="5935663" y="1987550"/>
              <a:ext cx="17463" cy="44450"/>
            </a:xfrm>
            <a:prstGeom prst="rect">
              <a:avLst/>
            </a:prstGeom>
            <a:solidFill>
              <a:srgbClr val="497B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sp>
          <p:nvSpPr>
            <p:cNvPr id="135" name="Rectangle 335">
              <a:extLst>
                <a:ext uri="{FF2B5EF4-FFF2-40B4-BE49-F238E27FC236}">
                  <a16:creationId xmlns:a16="http://schemas.microsoft.com/office/drawing/2014/main" id="{1551FF4C-71AF-42B7-8D60-CC904946F552}"/>
                </a:ext>
              </a:extLst>
            </p:cNvPr>
            <p:cNvSpPr>
              <a:spLocks noChangeArrowheads="1"/>
            </p:cNvSpPr>
            <p:nvPr/>
          </p:nvSpPr>
          <p:spPr bwMode="auto">
            <a:xfrm>
              <a:off x="5905500" y="1987550"/>
              <a:ext cx="17463" cy="44450"/>
            </a:xfrm>
            <a:prstGeom prst="rect">
              <a:avLst/>
            </a:prstGeom>
            <a:solidFill>
              <a:srgbClr val="497B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384" tIns="45692" rIns="91384" bIns="45692" numCol="1" anchor="t" anchorCtr="0" compatLnSpc="1">
              <a:prstTxWarp prst="textNoShape">
                <a:avLst/>
              </a:prstTxWarp>
            </a:bodyPr>
            <a:lstStyle/>
            <a:p>
              <a:pPr defTabSz="913806"/>
              <a:endParaRPr lang="es-CO">
                <a:solidFill>
                  <a:prstClr val="black"/>
                </a:solidFill>
              </a:endParaRPr>
            </a:p>
          </p:txBody>
        </p:sp>
      </p:grpSp>
    </p:spTree>
    <p:extLst>
      <p:ext uri="{BB962C8B-B14F-4D97-AF65-F5344CB8AC3E}">
        <p14:creationId xmlns:p14="http://schemas.microsoft.com/office/powerpoint/2010/main" val="283373017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spect="1" noChangeArrowheads="1" noTextEdit="1"/>
          </p:cNvSpPr>
          <p:nvPr/>
        </p:nvSpPr>
        <p:spPr bwMode="auto">
          <a:xfrm>
            <a:off x="32303" y="0"/>
            <a:ext cx="9155093"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 name="Rectangle 5"/>
          <p:cNvSpPr>
            <a:spLocks noChangeArrowheads="1"/>
          </p:cNvSpPr>
          <p:nvPr/>
        </p:nvSpPr>
        <p:spPr bwMode="auto">
          <a:xfrm>
            <a:off x="0" y="0"/>
            <a:ext cx="9149149" cy="5145088"/>
          </a:xfrm>
          <a:prstGeom prst="rect">
            <a:avLst/>
          </a:prstGeom>
          <a:solidFill>
            <a:srgbClr val="295FA9"/>
          </a:solidFill>
          <a:ln>
            <a:noFill/>
          </a:ln>
        </p:spPr>
        <p:txBody>
          <a:bodyPr vert="horz" wrap="square" lIns="91440" tIns="45720" rIns="91440" bIns="45720" numCol="1" anchor="t" anchorCtr="0" compatLnSpc="1">
            <a:prstTxWarp prst="textNoShape">
              <a:avLst/>
            </a:prstTxWarp>
          </a:bodyPr>
          <a:lstStyle/>
          <a:p>
            <a:endParaRPr lang="es-CO"/>
          </a:p>
        </p:txBody>
      </p:sp>
      <p:sp>
        <p:nvSpPr>
          <p:cNvPr id="70" name="Freeform 63"/>
          <p:cNvSpPr>
            <a:spLocks noEditPoints="1"/>
          </p:cNvSpPr>
          <p:nvPr/>
        </p:nvSpPr>
        <p:spPr bwMode="auto">
          <a:xfrm>
            <a:off x="151069" y="4030663"/>
            <a:ext cx="1298381" cy="1020763"/>
          </a:xfrm>
          <a:custGeom>
            <a:avLst/>
            <a:gdLst>
              <a:gd name="T0" fmla="*/ 730 w 1461"/>
              <a:gd name="T1" fmla="*/ 1276 h 1460"/>
              <a:gd name="T2" fmla="*/ 185 w 1461"/>
              <a:gd name="T3" fmla="*/ 730 h 1460"/>
              <a:gd name="T4" fmla="*/ 730 w 1461"/>
              <a:gd name="T5" fmla="*/ 184 h 1460"/>
              <a:gd name="T6" fmla="*/ 1276 w 1461"/>
              <a:gd name="T7" fmla="*/ 730 h 1460"/>
              <a:gd name="T8" fmla="*/ 730 w 1461"/>
              <a:gd name="T9" fmla="*/ 1276 h 1460"/>
              <a:gd name="T10" fmla="*/ 730 w 1461"/>
              <a:gd name="T11" fmla="*/ 0 h 1460"/>
              <a:gd name="T12" fmla="*/ 0 w 1461"/>
              <a:gd name="T13" fmla="*/ 730 h 1460"/>
              <a:gd name="T14" fmla="*/ 730 w 1461"/>
              <a:gd name="T15" fmla="*/ 1460 h 1460"/>
              <a:gd name="T16" fmla="*/ 1461 w 1461"/>
              <a:gd name="T17" fmla="*/ 730 h 1460"/>
              <a:gd name="T18" fmla="*/ 730 w 1461"/>
              <a:gd name="T19" fmla="*/ 0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1" h="1460">
                <a:moveTo>
                  <a:pt x="730" y="1276"/>
                </a:moveTo>
                <a:cubicBezTo>
                  <a:pt x="429" y="1276"/>
                  <a:pt x="185" y="1031"/>
                  <a:pt x="185" y="730"/>
                </a:cubicBezTo>
                <a:cubicBezTo>
                  <a:pt x="185" y="428"/>
                  <a:pt x="429" y="184"/>
                  <a:pt x="730" y="184"/>
                </a:cubicBezTo>
                <a:cubicBezTo>
                  <a:pt x="1032" y="184"/>
                  <a:pt x="1276" y="428"/>
                  <a:pt x="1276" y="730"/>
                </a:cubicBezTo>
                <a:cubicBezTo>
                  <a:pt x="1276" y="1031"/>
                  <a:pt x="1032" y="1276"/>
                  <a:pt x="730" y="1276"/>
                </a:cubicBezTo>
                <a:close/>
                <a:moveTo>
                  <a:pt x="730" y="0"/>
                </a:moveTo>
                <a:cubicBezTo>
                  <a:pt x="327" y="0"/>
                  <a:pt x="0" y="327"/>
                  <a:pt x="0" y="730"/>
                </a:cubicBezTo>
                <a:cubicBezTo>
                  <a:pt x="0" y="1133"/>
                  <a:pt x="327" y="1460"/>
                  <a:pt x="730" y="1460"/>
                </a:cubicBezTo>
                <a:cubicBezTo>
                  <a:pt x="1134" y="1460"/>
                  <a:pt x="1461" y="1133"/>
                  <a:pt x="1461" y="730"/>
                </a:cubicBezTo>
                <a:cubicBezTo>
                  <a:pt x="1461" y="327"/>
                  <a:pt x="1134" y="0"/>
                  <a:pt x="730" y="0"/>
                </a:cubicBez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es-CO"/>
          </a:p>
        </p:txBody>
      </p:sp>
      <p:sp>
        <p:nvSpPr>
          <p:cNvPr id="71" name="Freeform 64"/>
          <p:cNvSpPr>
            <a:spLocks noEditPoints="1"/>
          </p:cNvSpPr>
          <p:nvPr/>
        </p:nvSpPr>
        <p:spPr bwMode="auto">
          <a:xfrm>
            <a:off x="151069" y="3978276"/>
            <a:ext cx="1298381" cy="1019175"/>
          </a:xfrm>
          <a:custGeom>
            <a:avLst/>
            <a:gdLst>
              <a:gd name="T0" fmla="*/ 730 w 1461"/>
              <a:gd name="T1" fmla="*/ 1276 h 1460"/>
              <a:gd name="T2" fmla="*/ 185 w 1461"/>
              <a:gd name="T3" fmla="*/ 730 h 1460"/>
              <a:gd name="T4" fmla="*/ 730 w 1461"/>
              <a:gd name="T5" fmla="*/ 184 h 1460"/>
              <a:gd name="T6" fmla="*/ 1276 w 1461"/>
              <a:gd name="T7" fmla="*/ 730 h 1460"/>
              <a:gd name="T8" fmla="*/ 730 w 1461"/>
              <a:gd name="T9" fmla="*/ 1276 h 1460"/>
              <a:gd name="T10" fmla="*/ 730 w 1461"/>
              <a:gd name="T11" fmla="*/ 0 h 1460"/>
              <a:gd name="T12" fmla="*/ 0 w 1461"/>
              <a:gd name="T13" fmla="*/ 730 h 1460"/>
              <a:gd name="T14" fmla="*/ 730 w 1461"/>
              <a:gd name="T15" fmla="*/ 1460 h 1460"/>
              <a:gd name="T16" fmla="*/ 1461 w 1461"/>
              <a:gd name="T17" fmla="*/ 730 h 1460"/>
              <a:gd name="T18" fmla="*/ 730 w 1461"/>
              <a:gd name="T19" fmla="*/ 0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1" h="1460">
                <a:moveTo>
                  <a:pt x="730" y="1276"/>
                </a:moveTo>
                <a:cubicBezTo>
                  <a:pt x="429" y="1276"/>
                  <a:pt x="185" y="1032"/>
                  <a:pt x="185" y="730"/>
                </a:cubicBezTo>
                <a:cubicBezTo>
                  <a:pt x="185" y="429"/>
                  <a:pt x="429" y="184"/>
                  <a:pt x="730" y="184"/>
                </a:cubicBezTo>
                <a:cubicBezTo>
                  <a:pt x="1032" y="184"/>
                  <a:pt x="1276" y="429"/>
                  <a:pt x="1276" y="730"/>
                </a:cubicBezTo>
                <a:cubicBezTo>
                  <a:pt x="1276" y="1032"/>
                  <a:pt x="1032" y="1276"/>
                  <a:pt x="730" y="1276"/>
                </a:cubicBezTo>
                <a:close/>
                <a:moveTo>
                  <a:pt x="730" y="0"/>
                </a:moveTo>
                <a:cubicBezTo>
                  <a:pt x="327" y="0"/>
                  <a:pt x="0" y="327"/>
                  <a:pt x="0" y="730"/>
                </a:cubicBezTo>
                <a:cubicBezTo>
                  <a:pt x="0" y="1133"/>
                  <a:pt x="327" y="1460"/>
                  <a:pt x="730" y="1460"/>
                </a:cubicBezTo>
                <a:cubicBezTo>
                  <a:pt x="1134" y="1460"/>
                  <a:pt x="1461" y="1133"/>
                  <a:pt x="1461" y="730"/>
                </a:cubicBezTo>
                <a:cubicBezTo>
                  <a:pt x="1461" y="327"/>
                  <a:pt x="1134" y="0"/>
                  <a:pt x="73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76" name="Freeform 69"/>
          <p:cNvSpPr>
            <a:spLocks/>
          </p:cNvSpPr>
          <p:nvPr/>
        </p:nvSpPr>
        <p:spPr bwMode="auto">
          <a:xfrm>
            <a:off x="7933300" y="1350963"/>
            <a:ext cx="225455" cy="215900"/>
          </a:xfrm>
          <a:custGeom>
            <a:avLst/>
            <a:gdLst>
              <a:gd name="T0" fmla="*/ 141 w 253"/>
              <a:gd name="T1" fmla="*/ 308 h 308"/>
              <a:gd name="T2" fmla="*/ 141 w 253"/>
              <a:gd name="T3" fmla="*/ 111 h 308"/>
              <a:gd name="T4" fmla="*/ 0 w 253"/>
              <a:gd name="T5" fmla="*/ 111 h 308"/>
              <a:gd name="T6" fmla="*/ 0 w 253"/>
              <a:gd name="T7" fmla="*/ 0 h 308"/>
              <a:gd name="T8" fmla="*/ 253 w 253"/>
              <a:gd name="T9" fmla="*/ 0 h 308"/>
              <a:gd name="T10" fmla="*/ 253 w 253"/>
              <a:gd name="T11" fmla="*/ 308 h 308"/>
              <a:gd name="T12" fmla="*/ 141 w 253"/>
              <a:gd name="T13" fmla="*/ 308 h 308"/>
            </a:gdLst>
            <a:ahLst/>
            <a:cxnLst>
              <a:cxn ang="0">
                <a:pos x="T0" y="T1"/>
              </a:cxn>
              <a:cxn ang="0">
                <a:pos x="T2" y="T3"/>
              </a:cxn>
              <a:cxn ang="0">
                <a:pos x="T4" y="T5"/>
              </a:cxn>
              <a:cxn ang="0">
                <a:pos x="T6" y="T7"/>
              </a:cxn>
              <a:cxn ang="0">
                <a:pos x="T8" y="T9"/>
              </a:cxn>
              <a:cxn ang="0">
                <a:pos x="T10" y="T11"/>
              </a:cxn>
              <a:cxn ang="0">
                <a:pos x="T12" y="T13"/>
              </a:cxn>
            </a:cxnLst>
            <a:rect l="0" t="0" r="r" b="b"/>
            <a:pathLst>
              <a:path w="253" h="308">
                <a:moveTo>
                  <a:pt x="141" y="308"/>
                </a:moveTo>
                <a:lnTo>
                  <a:pt x="141" y="111"/>
                </a:lnTo>
                <a:lnTo>
                  <a:pt x="0" y="111"/>
                </a:lnTo>
                <a:lnTo>
                  <a:pt x="0" y="0"/>
                </a:lnTo>
                <a:lnTo>
                  <a:pt x="253" y="0"/>
                </a:lnTo>
                <a:lnTo>
                  <a:pt x="253" y="308"/>
                </a:lnTo>
                <a:lnTo>
                  <a:pt x="141" y="30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77" name="Freeform 70"/>
          <p:cNvSpPr>
            <a:spLocks/>
          </p:cNvSpPr>
          <p:nvPr/>
        </p:nvSpPr>
        <p:spPr bwMode="auto">
          <a:xfrm>
            <a:off x="1022696" y="3548063"/>
            <a:ext cx="223443" cy="214313"/>
          </a:xfrm>
          <a:custGeom>
            <a:avLst/>
            <a:gdLst>
              <a:gd name="T0" fmla="*/ 111 w 252"/>
              <a:gd name="T1" fmla="*/ 0 h 308"/>
              <a:gd name="T2" fmla="*/ 111 w 252"/>
              <a:gd name="T3" fmla="*/ 196 h 308"/>
              <a:gd name="T4" fmla="*/ 252 w 252"/>
              <a:gd name="T5" fmla="*/ 196 h 308"/>
              <a:gd name="T6" fmla="*/ 252 w 252"/>
              <a:gd name="T7" fmla="*/ 308 h 308"/>
              <a:gd name="T8" fmla="*/ 0 w 252"/>
              <a:gd name="T9" fmla="*/ 308 h 308"/>
              <a:gd name="T10" fmla="*/ 0 w 252"/>
              <a:gd name="T11" fmla="*/ 0 h 308"/>
              <a:gd name="T12" fmla="*/ 111 w 252"/>
              <a:gd name="T13" fmla="*/ 0 h 308"/>
            </a:gdLst>
            <a:ahLst/>
            <a:cxnLst>
              <a:cxn ang="0">
                <a:pos x="T0" y="T1"/>
              </a:cxn>
              <a:cxn ang="0">
                <a:pos x="T2" y="T3"/>
              </a:cxn>
              <a:cxn ang="0">
                <a:pos x="T4" y="T5"/>
              </a:cxn>
              <a:cxn ang="0">
                <a:pos x="T6" y="T7"/>
              </a:cxn>
              <a:cxn ang="0">
                <a:pos x="T8" y="T9"/>
              </a:cxn>
              <a:cxn ang="0">
                <a:pos x="T10" y="T11"/>
              </a:cxn>
              <a:cxn ang="0">
                <a:pos x="T12" y="T13"/>
              </a:cxn>
            </a:cxnLst>
            <a:rect l="0" t="0" r="r" b="b"/>
            <a:pathLst>
              <a:path w="252" h="308">
                <a:moveTo>
                  <a:pt x="111" y="0"/>
                </a:moveTo>
                <a:lnTo>
                  <a:pt x="111" y="196"/>
                </a:lnTo>
                <a:lnTo>
                  <a:pt x="252" y="196"/>
                </a:lnTo>
                <a:lnTo>
                  <a:pt x="252" y="308"/>
                </a:lnTo>
                <a:lnTo>
                  <a:pt x="0" y="308"/>
                </a:lnTo>
                <a:lnTo>
                  <a:pt x="0" y="0"/>
                </a:lnTo>
                <a:lnTo>
                  <a:pt x="1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78" name="Freeform 71"/>
          <p:cNvSpPr>
            <a:spLocks/>
          </p:cNvSpPr>
          <p:nvPr/>
        </p:nvSpPr>
        <p:spPr bwMode="auto">
          <a:xfrm>
            <a:off x="7884989" y="3586163"/>
            <a:ext cx="273767" cy="176213"/>
          </a:xfrm>
          <a:custGeom>
            <a:avLst/>
            <a:gdLst>
              <a:gd name="T0" fmla="*/ 0 w 308"/>
              <a:gd name="T1" fmla="*/ 141 h 253"/>
              <a:gd name="T2" fmla="*/ 196 w 308"/>
              <a:gd name="T3" fmla="*/ 141 h 253"/>
              <a:gd name="T4" fmla="*/ 196 w 308"/>
              <a:gd name="T5" fmla="*/ 0 h 253"/>
              <a:gd name="T6" fmla="*/ 308 w 308"/>
              <a:gd name="T7" fmla="*/ 0 h 253"/>
              <a:gd name="T8" fmla="*/ 308 w 308"/>
              <a:gd name="T9" fmla="*/ 253 h 253"/>
              <a:gd name="T10" fmla="*/ 0 w 308"/>
              <a:gd name="T11" fmla="*/ 253 h 253"/>
              <a:gd name="T12" fmla="*/ 0 w 308"/>
              <a:gd name="T13" fmla="*/ 141 h 253"/>
            </a:gdLst>
            <a:ahLst/>
            <a:cxnLst>
              <a:cxn ang="0">
                <a:pos x="T0" y="T1"/>
              </a:cxn>
              <a:cxn ang="0">
                <a:pos x="T2" y="T3"/>
              </a:cxn>
              <a:cxn ang="0">
                <a:pos x="T4" y="T5"/>
              </a:cxn>
              <a:cxn ang="0">
                <a:pos x="T6" y="T7"/>
              </a:cxn>
              <a:cxn ang="0">
                <a:pos x="T8" y="T9"/>
              </a:cxn>
              <a:cxn ang="0">
                <a:pos x="T10" y="T11"/>
              </a:cxn>
              <a:cxn ang="0">
                <a:pos x="T12" y="T13"/>
              </a:cxn>
            </a:cxnLst>
            <a:rect l="0" t="0" r="r" b="b"/>
            <a:pathLst>
              <a:path w="308" h="253">
                <a:moveTo>
                  <a:pt x="0" y="141"/>
                </a:moveTo>
                <a:lnTo>
                  <a:pt x="196" y="141"/>
                </a:lnTo>
                <a:lnTo>
                  <a:pt x="196" y="0"/>
                </a:lnTo>
                <a:lnTo>
                  <a:pt x="308" y="0"/>
                </a:lnTo>
                <a:lnTo>
                  <a:pt x="308" y="253"/>
                </a:lnTo>
                <a:lnTo>
                  <a:pt x="0" y="253"/>
                </a:lnTo>
                <a:lnTo>
                  <a:pt x="0" y="1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79" name="Freeform 72"/>
          <p:cNvSpPr>
            <a:spLocks/>
          </p:cNvSpPr>
          <p:nvPr/>
        </p:nvSpPr>
        <p:spPr bwMode="auto">
          <a:xfrm>
            <a:off x="1022696" y="1350963"/>
            <a:ext cx="273767" cy="176213"/>
          </a:xfrm>
          <a:custGeom>
            <a:avLst/>
            <a:gdLst>
              <a:gd name="T0" fmla="*/ 308 w 308"/>
              <a:gd name="T1" fmla="*/ 111 h 252"/>
              <a:gd name="T2" fmla="*/ 111 w 308"/>
              <a:gd name="T3" fmla="*/ 111 h 252"/>
              <a:gd name="T4" fmla="*/ 111 w 308"/>
              <a:gd name="T5" fmla="*/ 252 h 252"/>
              <a:gd name="T6" fmla="*/ 0 w 308"/>
              <a:gd name="T7" fmla="*/ 252 h 252"/>
              <a:gd name="T8" fmla="*/ 0 w 308"/>
              <a:gd name="T9" fmla="*/ 0 h 252"/>
              <a:gd name="T10" fmla="*/ 308 w 308"/>
              <a:gd name="T11" fmla="*/ 0 h 252"/>
              <a:gd name="T12" fmla="*/ 308 w 308"/>
              <a:gd name="T13" fmla="*/ 111 h 252"/>
            </a:gdLst>
            <a:ahLst/>
            <a:cxnLst>
              <a:cxn ang="0">
                <a:pos x="T0" y="T1"/>
              </a:cxn>
              <a:cxn ang="0">
                <a:pos x="T2" y="T3"/>
              </a:cxn>
              <a:cxn ang="0">
                <a:pos x="T4" y="T5"/>
              </a:cxn>
              <a:cxn ang="0">
                <a:pos x="T6" y="T7"/>
              </a:cxn>
              <a:cxn ang="0">
                <a:pos x="T8" y="T9"/>
              </a:cxn>
              <a:cxn ang="0">
                <a:pos x="T10" y="T11"/>
              </a:cxn>
              <a:cxn ang="0">
                <a:pos x="T12" y="T13"/>
              </a:cxn>
            </a:cxnLst>
            <a:rect l="0" t="0" r="r" b="b"/>
            <a:pathLst>
              <a:path w="308" h="252">
                <a:moveTo>
                  <a:pt x="308" y="111"/>
                </a:moveTo>
                <a:lnTo>
                  <a:pt x="111" y="111"/>
                </a:lnTo>
                <a:lnTo>
                  <a:pt x="111" y="252"/>
                </a:lnTo>
                <a:lnTo>
                  <a:pt x="0" y="252"/>
                </a:lnTo>
                <a:lnTo>
                  <a:pt x="0" y="0"/>
                </a:lnTo>
                <a:lnTo>
                  <a:pt x="308" y="0"/>
                </a:lnTo>
                <a:lnTo>
                  <a:pt x="308" y="1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88" name="Oval 81"/>
          <p:cNvSpPr>
            <a:spLocks noChangeArrowheads="1"/>
          </p:cNvSpPr>
          <p:nvPr/>
        </p:nvSpPr>
        <p:spPr bwMode="auto">
          <a:xfrm>
            <a:off x="82627" y="1023938"/>
            <a:ext cx="68442" cy="53975"/>
          </a:xfrm>
          <a:prstGeom prst="ellipse">
            <a:avLst/>
          </a:prstGeom>
          <a:solidFill>
            <a:srgbClr val="1230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89" name="Oval 82"/>
          <p:cNvSpPr>
            <a:spLocks noChangeArrowheads="1"/>
          </p:cNvSpPr>
          <p:nvPr/>
        </p:nvSpPr>
        <p:spPr bwMode="auto">
          <a:xfrm>
            <a:off x="265810" y="1023938"/>
            <a:ext cx="68442" cy="53975"/>
          </a:xfrm>
          <a:prstGeom prst="ellipse">
            <a:avLst/>
          </a:prstGeom>
          <a:solidFill>
            <a:srgbClr val="1230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0" name="Oval 83"/>
          <p:cNvSpPr>
            <a:spLocks noChangeArrowheads="1"/>
          </p:cNvSpPr>
          <p:nvPr/>
        </p:nvSpPr>
        <p:spPr bwMode="auto">
          <a:xfrm>
            <a:off x="446980" y="1023938"/>
            <a:ext cx="68442" cy="53975"/>
          </a:xfrm>
          <a:prstGeom prst="ellipse">
            <a:avLst/>
          </a:prstGeom>
          <a:solidFill>
            <a:srgbClr val="1230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1" name="Oval 84"/>
          <p:cNvSpPr>
            <a:spLocks noChangeArrowheads="1"/>
          </p:cNvSpPr>
          <p:nvPr/>
        </p:nvSpPr>
        <p:spPr bwMode="auto">
          <a:xfrm>
            <a:off x="82627" y="898525"/>
            <a:ext cx="68442" cy="52388"/>
          </a:xfrm>
          <a:prstGeom prst="ellipse">
            <a:avLst/>
          </a:prstGeom>
          <a:solidFill>
            <a:srgbClr val="1230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2" name="Oval 85"/>
          <p:cNvSpPr>
            <a:spLocks noChangeArrowheads="1"/>
          </p:cNvSpPr>
          <p:nvPr/>
        </p:nvSpPr>
        <p:spPr bwMode="auto">
          <a:xfrm>
            <a:off x="265810" y="898525"/>
            <a:ext cx="68442" cy="52388"/>
          </a:xfrm>
          <a:prstGeom prst="ellipse">
            <a:avLst/>
          </a:prstGeom>
          <a:solidFill>
            <a:srgbClr val="1230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3" name="Oval 86"/>
          <p:cNvSpPr>
            <a:spLocks noChangeArrowheads="1"/>
          </p:cNvSpPr>
          <p:nvPr/>
        </p:nvSpPr>
        <p:spPr bwMode="auto">
          <a:xfrm>
            <a:off x="446980" y="898525"/>
            <a:ext cx="68442" cy="52388"/>
          </a:xfrm>
          <a:prstGeom prst="ellipse">
            <a:avLst/>
          </a:prstGeom>
          <a:solidFill>
            <a:srgbClr val="1230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4" name="Oval 87"/>
          <p:cNvSpPr>
            <a:spLocks noChangeArrowheads="1"/>
          </p:cNvSpPr>
          <p:nvPr/>
        </p:nvSpPr>
        <p:spPr bwMode="auto">
          <a:xfrm>
            <a:off x="630161" y="898525"/>
            <a:ext cx="68442" cy="52388"/>
          </a:xfrm>
          <a:prstGeom prst="ellipse">
            <a:avLst/>
          </a:prstGeom>
          <a:solidFill>
            <a:srgbClr val="1230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5" name="Oval 88"/>
          <p:cNvSpPr>
            <a:spLocks noChangeArrowheads="1"/>
          </p:cNvSpPr>
          <p:nvPr/>
        </p:nvSpPr>
        <p:spPr bwMode="auto">
          <a:xfrm>
            <a:off x="811331" y="898525"/>
            <a:ext cx="68442" cy="52388"/>
          </a:xfrm>
          <a:prstGeom prst="ellipse">
            <a:avLst/>
          </a:prstGeom>
          <a:solidFill>
            <a:srgbClr val="1230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6" name="Oval 89"/>
          <p:cNvSpPr>
            <a:spLocks noChangeArrowheads="1"/>
          </p:cNvSpPr>
          <p:nvPr/>
        </p:nvSpPr>
        <p:spPr bwMode="auto">
          <a:xfrm>
            <a:off x="82627" y="771525"/>
            <a:ext cx="68442" cy="52388"/>
          </a:xfrm>
          <a:prstGeom prst="ellipse">
            <a:avLst/>
          </a:prstGeom>
          <a:solidFill>
            <a:srgbClr val="1230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7" name="Oval 90"/>
          <p:cNvSpPr>
            <a:spLocks noChangeArrowheads="1"/>
          </p:cNvSpPr>
          <p:nvPr/>
        </p:nvSpPr>
        <p:spPr bwMode="auto">
          <a:xfrm>
            <a:off x="265810" y="771525"/>
            <a:ext cx="68442" cy="52388"/>
          </a:xfrm>
          <a:prstGeom prst="ellipse">
            <a:avLst/>
          </a:prstGeom>
          <a:solidFill>
            <a:srgbClr val="1230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8" name="Oval 91"/>
          <p:cNvSpPr>
            <a:spLocks noChangeArrowheads="1"/>
          </p:cNvSpPr>
          <p:nvPr/>
        </p:nvSpPr>
        <p:spPr bwMode="auto">
          <a:xfrm>
            <a:off x="446980" y="771525"/>
            <a:ext cx="68442" cy="52388"/>
          </a:xfrm>
          <a:prstGeom prst="ellipse">
            <a:avLst/>
          </a:prstGeom>
          <a:solidFill>
            <a:srgbClr val="1230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9" name="Oval 92"/>
          <p:cNvSpPr>
            <a:spLocks noChangeArrowheads="1"/>
          </p:cNvSpPr>
          <p:nvPr/>
        </p:nvSpPr>
        <p:spPr bwMode="auto">
          <a:xfrm>
            <a:off x="630161" y="771525"/>
            <a:ext cx="68442" cy="52388"/>
          </a:xfrm>
          <a:prstGeom prst="ellipse">
            <a:avLst/>
          </a:prstGeom>
          <a:solidFill>
            <a:srgbClr val="1230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0" name="Oval 93"/>
          <p:cNvSpPr>
            <a:spLocks noChangeArrowheads="1"/>
          </p:cNvSpPr>
          <p:nvPr/>
        </p:nvSpPr>
        <p:spPr bwMode="auto">
          <a:xfrm>
            <a:off x="811331" y="771525"/>
            <a:ext cx="68442" cy="52388"/>
          </a:xfrm>
          <a:prstGeom prst="ellipse">
            <a:avLst/>
          </a:prstGeom>
          <a:solidFill>
            <a:srgbClr val="1230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1" name="Oval 94"/>
          <p:cNvSpPr>
            <a:spLocks noChangeArrowheads="1"/>
          </p:cNvSpPr>
          <p:nvPr/>
        </p:nvSpPr>
        <p:spPr bwMode="auto">
          <a:xfrm>
            <a:off x="994514" y="771525"/>
            <a:ext cx="68442" cy="52388"/>
          </a:xfrm>
          <a:prstGeom prst="ellipse">
            <a:avLst/>
          </a:prstGeom>
          <a:solidFill>
            <a:srgbClr val="1230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2" name="Oval 95"/>
          <p:cNvSpPr>
            <a:spLocks noChangeArrowheads="1"/>
          </p:cNvSpPr>
          <p:nvPr/>
        </p:nvSpPr>
        <p:spPr bwMode="auto">
          <a:xfrm>
            <a:off x="82627" y="644525"/>
            <a:ext cx="68442" cy="53975"/>
          </a:xfrm>
          <a:prstGeom prst="ellipse">
            <a:avLst/>
          </a:prstGeom>
          <a:solidFill>
            <a:srgbClr val="1230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3" name="Oval 96"/>
          <p:cNvSpPr>
            <a:spLocks noChangeArrowheads="1"/>
          </p:cNvSpPr>
          <p:nvPr/>
        </p:nvSpPr>
        <p:spPr bwMode="auto">
          <a:xfrm>
            <a:off x="265810" y="644525"/>
            <a:ext cx="68442" cy="53975"/>
          </a:xfrm>
          <a:prstGeom prst="ellipse">
            <a:avLst/>
          </a:prstGeom>
          <a:solidFill>
            <a:srgbClr val="1230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4" name="Oval 97"/>
          <p:cNvSpPr>
            <a:spLocks noChangeArrowheads="1"/>
          </p:cNvSpPr>
          <p:nvPr/>
        </p:nvSpPr>
        <p:spPr bwMode="auto">
          <a:xfrm>
            <a:off x="446980" y="644525"/>
            <a:ext cx="68442" cy="53975"/>
          </a:xfrm>
          <a:prstGeom prst="ellipse">
            <a:avLst/>
          </a:prstGeom>
          <a:solidFill>
            <a:srgbClr val="1230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5" name="Oval 98"/>
          <p:cNvSpPr>
            <a:spLocks noChangeArrowheads="1"/>
          </p:cNvSpPr>
          <p:nvPr/>
        </p:nvSpPr>
        <p:spPr bwMode="auto">
          <a:xfrm>
            <a:off x="630161" y="644525"/>
            <a:ext cx="68442" cy="53975"/>
          </a:xfrm>
          <a:prstGeom prst="ellipse">
            <a:avLst/>
          </a:prstGeom>
          <a:solidFill>
            <a:srgbClr val="1230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6" name="Oval 99"/>
          <p:cNvSpPr>
            <a:spLocks noChangeArrowheads="1"/>
          </p:cNvSpPr>
          <p:nvPr/>
        </p:nvSpPr>
        <p:spPr bwMode="auto">
          <a:xfrm>
            <a:off x="811331" y="644525"/>
            <a:ext cx="68442" cy="53975"/>
          </a:xfrm>
          <a:prstGeom prst="ellipse">
            <a:avLst/>
          </a:prstGeom>
          <a:solidFill>
            <a:srgbClr val="1230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7" name="Oval 100"/>
          <p:cNvSpPr>
            <a:spLocks noChangeArrowheads="1"/>
          </p:cNvSpPr>
          <p:nvPr/>
        </p:nvSpPr>
        <p:spPr bwMode="auto">
          <a:xfrm>
            <a:off x="994514" y="644525"/>
            <a:ext cx="68442" cy="53975"/>
          </a:xfrm>
          <a:prstGeom prst="ellipse">
            <a:avLst/>
          </a:prstGeom>
          <a:solidFill>
            <a:srgbClr val="1230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8" name="Oval 101"/>
          <p:cNvSpPr>
            <a:spLocks noChangeArrowheads="1"/>
          </p:cNvSpPr>
          <p:nvPr/>
        </p:nvSpPr>
        <p:spPr bwMode="auto">
          <a:xfrm>
            <a:off x="82627" y="519113"/>
            <a:ext cx="68442" cy="53975"/>
          </a:xfrm>
          <a:prstGeom prst="ellipse">
            <a:avLst/>
          </a:prstGeom>
          <a:solidFill>
            <a:srgbClr val="1230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9" name="Oval 102"/>
          <p:cNvSpPr>
            <a:spLocks noChangeArrowheads="1"/>
          </p:cNvSpPr>
          <p:nvPr/>
        </p:nvSpPr>
        <p:spPr bwMode="auto">
          <a:xfrm>
            <a:off x="265810" y="519113"/>
            <a:ext cx="68442" cy="53975"/>
          </a:xfrm>
          <a:prstGeom prst="ellipse">
            <a:avLst/>
          </a:prstGeom>
          <a:solidFill>
            <a:srgbClr val="1230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0" name="Oval 103"/>
          <p:cNvSpPr>
            <a:spLocks noChangeArrowheads="1"/>
          </p:cNvSpPr>
          <p:nvPr/>
        </p:nvSpPr>
        <p:spPr bwMode="auto">
          <a:xfrm>
            <a:off x="446980" y="519113"/>
            <a:ext cx="68442" cy="53975"/>
          </a:xfrm>
          <a:prstGeom prst="ellipse">
            <a:avLst/>
          </a:prstGeom>
          <a:solidFill>
            <a:srgbClr val="1230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1" name="Oval 104"/>
          <p:cNvSpPr>
            <a:spLocks noChangeArrowheads="1"/>
          </p:cNvSpPr>
          <p:nvPr/>
        </p:nvSpPr>
        <p:spPr bwMode="auto">
          <a:xfrm>
            <a:off x="630161" y="519113"/>
            <a:ext cx="68442" cy="53975"/>
          </a:xfrm>
          <a:prstGeom prst="ellipse">
            <a:avLst/>
          </a:prstGeom>
          <a:solidFill>
            <a:srgbClr val="1230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2" name="Oval 105"/>
          <p:cNvSpPr>
            <a:spLocks noChangeArrowheads="1"/>
          </p:cNvSpPr>
          <p:nvPr/>
        </p:nvSpPr>
        <p:spPr bwMode="auto">
          <a:xfrm>
            <a:off x="811331" y="519113"/>
            <a:ext cx="68442" cy="53975"/>
          </a:xfrm>
          <a:prstGeom prst="ellipse">
            <a:avLst/>
          </a:prstGeom>
          <a:solidFill>
            <a:srgbClr val="1230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3" name="Oval 106"/>
          <p:cNvSpPr>
            <a:spLocks noChangeArrowheads="1"/>
          </p:cNvSpPr>
          <p:nvPr/>
        </p:nvSpPr>
        <p:spPr bwMode="auto">
          <a:xfrm>
            <a:off x="994514" y="519113"/>
            <a:ext cx="68442" cy="53975"/>
          </a:xfrm>
          <a:prstGeom prst="ellipse">
            <a:avLst/>
          </a:prstGeom>
          <a:solidFill>
            <a:srgbClr val="1230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4" name="Oval 107"/>
          <p:cNvSpPr>
            <a:spLocks noChangeArrowheads="1"/>
          </p:cNvSpPr>
          <p:nvPr/>
        </p:nvSpPr>
        <p:spPr bwMode="auto">
          <a:xfrm>
            <a:off x="1175683" y="519113"/>
            <a:ext cx="68442" cy="53975"/>
          </a:xfrm>
          <a:prstGeom prst="ellipse">
            <a:avLst/>
          </a:prstGeom>
          <a:solidFill>
            <a:srgbClr val="1230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5" name="Oval 108"/>
          <p:cNvSpPr>
            <a:spLocks noChangeArrowheads="1"/>
          </p:cNvSpPr>
          <p:nvPr/>
        </p:nvSpPr>
        <p:spPr bwMode="auto">
          <a:xfrm>
            <a:off x="82627" y="392113"/>
            <a:ext cx="68442" cy="53975"/>
          </a:xfrm>
          <a:prstGeom prst="ellipse">
            <a:avLst/>
          </a:prstGeom>
          <a:solidFill>
            <a:srgbClr val="1230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6" name="Oval 109"/>
          <p:cNvSpPr>
            <a:spLocks noChangeArrowheads="1"/>
          </p:cNvSpPr>
          <p:nvPr/>
        </p:nvSpPr>
        <p:spPr bwMode="auto">
          <a:xfrm>
            <a:off x="265810" y="392113"/>
            <a:ext cx="68442" cy="53975"/>
          </a:xfrm>
          <a:prstGeom prst="ellipse">
            <a:avLst/>
          </a:prstGeom>
          <a:solidFill>
            <a:srgbClr val="1230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7" name="Oval 110"/>
          <p:cNvSpPr>
            <a:spLocks noChangeArrowheads="1"/>
          </p:cNvSpPr>
          <p:nvPr/>
        </p:nvSpPr>
        <p:spPr bwMode="auto">
          <a:xfrm>
            <a:off x="446980" y="392113"/>
            <a:ext cx="68442" cy="53975"/>
          </a:xfrm>
          <a:prstGeom prst="ellipse">
            <a:avLst/>
          </a:prstGeom>
          <a:solidFill>
            <a:srgbClr val="1230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8" name="Oval 111"/>
          <p:cNvSpPr>
            <a:spLocks noChangeArrowheads="1"/>
          </p:cNvSpPr>
          <p:nvPr/>
        </p:nvSpPr>
        <p:spPr bwMode="auto">
          <a:xfrm>
            <a:off x="630161" y="392113"/>
            <a:ext cx="68442" cy="53975"/>
          </a:xfrm>
          <a:prstGeom prst="ellipse">
            <a:avLst/>
          </a:prstGeom>
          <a:solidFill>
            <a:srgbClr val="1230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9" name="Oval 112"/>
          <p:cNvSpPr>
            <a:spLocks noChangeArrowheads="1"/>
          </p:cNvSpPr>
          <p:nvPr/>
        </p:nvSpPr>
        <p:spPr bwMode="auto">
          <a:xfrm>
            <a:off x="811331" y="392113"/>
            <a:ext cx="68442" cy="53975"/>
          </a:xfrm>
          <a:prstGeom prst="ellipse">
            <a:avLst/>
          </a:prstGeom>
          <a:solidFill>
            <a:srgbClr val="1230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0" name="Oval 113"/>
          <p:cNvSpPr>
            <a:spLocks noChangeArrowheads="1"/>
          </p:cNvSpPr>
          <p:nvPr/>
        </p:nvSpPr>
        <p:spPr bwMode="auto">
          <a:xfrm>
            <a:off x="994514" y="392113"/>
            <a:ext cx="68442" cy="53975"/>
          </a:xfrm>
          <a:prstGeom prst="ellipse">
            <a:avLst/>
          </a:prstGeom>
          <a:solidFill>
            <a:srgbClr val="1230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1" name="Oval 114"/>
          <p:cNvSpPr>
            <a:spLocks noChangeArrowheads="1"/>
          </p:cNvSpPr>
          <p:nvPr/>
        </p:nvSpPr>
        <p:spPr bwMode="auto">
          <a:xfrm>
            <a:off x="1175683" y="392113"/>
            <a:ext cx="68442" cy="53975"/>
          </a:xfrm>
          <a:prstGeom prst="ellipse">
            <a:avLst/>
          </a:prstGeom>
          <a:solidFill>
            <a:srgbClr val="1230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2" name="Oval 115"/>
          <p:cNvSpPr>
            <a:spLocks noChangeArrowheads="1"/>
          </p:cNvSpPr>
          <p:nvPr/>
        </p:nvSpPr>
        <p:spPr bwMode="auto">
          <a:xfrm>
            <a:off x="82627" y="266700"/>
            <a:ext cx="68442" cy="52388"/>
          </a:xfrm>
          <a:prstGeom prst="ellipse">
            <a:avLst/>
          </a:prstGeom>
          <a:solidFill>
            <a:srgbClr val="1230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3" name="Oval 116"/>
          <p:cNvSpPr>
            <a:spLocks noChangeArrowheads="1"/>
          </p:cNvSpPr>
          <p:nvPr/>
        </p:nvSpPr>
        <p:spPr bwMode="auto">
          <a:xfrm>
            <a:off x="265810" y="266700"/>
            <a:ext cx="68442" cy="52388"/>
          </a:xfrm>
          <a:prstGeom prst="ellipse">
            <a:avLst/>
          </a:prstGeom>
          <a:solidFill>
            <a:srgbClr val="1230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4" name="Oval 117"/>
          <p:cNvSpPr>
            <a:spLocks noChangeArrowheads="1"/>
          </p:cNvSpPr>
          <p:nvPr/>
        </p:nvSpPr>
        <p:spPr bwMode="auto">
          <a:xfrm>
            <a:off x="446980" y="266700"/>
            <a:ext cx="68442" cy="52388"/>
          </a:xfrm>
          <a:prstGeom prst="ellipse">
            <a:avLst/>
          </a:prstGeom>
          <a:solidFill>
            <a:srgbClr val="1230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5" name="Oval 118"/>
          <p:cNvSpPr>
            <a:spLocks noChangeArrowheads="1"/>
          </p:cNvSpPr>
          <p:nvPr/>
        </p:nvSpPr>
        <p:spPr bwMode="auto">
          <a:xfrm>
            <a:off x="630161" y="266700"/>
            <a:ext cx="68442" cy="52388"/>
          </a:xfrm>
          <a:prstGeom prst="ellipse">
            <a:avLst/>
          </a:prstGeom>
          <a:solidFill>
            <a:srgbClr val="1230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6" name="Oval 119"/>
          <p:cNvSpPr>
            <a:spLocks noChangeArrowheads="1"/>
          </p:cNvSpPr>
          <p:nvPr/>
        </p:nvSpPr>
        <p:spPr bwMode="auto">
          <a:xfrm>
            <a:off x="811331" y="266700"/>
            <a:ext cx="68442" cy="52388"/>
          </a:xfrm>
          <a:prstGeom prst="ellipse">
            <a:avLst/>
          </a:prstGeom>
          <a:solidFill>
            <a:srgbClr val="1230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7" name="Oval 120"/>
          <p:cNvSpPr>
            <a:spLocks noChangeArrowheads="1"/>
          </p:cNvSpPr>
          <p:nvPr/>
        </p:nvSpPr>
        <p:spPr bwMode="auto">
          <a:xfrm>
            <a:off x="994514" y="266700"/>
            <a:ext cx="68442" cy="52388"/>
          </a:xfrm>
          <a:prstGeom prst="ellipse">
            <a:avLst/>
          </a:prstGeom>
          <a:solidFill>
            <a:srgbClr val="1230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8" name="Oval 121"/>
          <p:cNvSpPr>
            <a:spLocks noChangeArrowheads="1"/>
          </p:cNvSpPr>
          <p:nvPr/>
        </p:nvSpPr>
        <p:spPr bwMode="auto">
          <a:xfrm>
            <a:off x="1175683" y="266700"/>
            <a:ext cx="68442" cy="52388"/>
          </a:xfrm>
          <a:prstGeom prst="ellipse">
            <a:avLst/>
          </a:prstGeom>
          <a:solidFill>
            <a:srgbClr val="1230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9" name="Oval 122"/>
          <p:cNvSpPr>
            <a:spLocks noChangeArrowheads="1"/>
          </p:cNvSpPr>
          <p:nvPr/>
        </p:nvSpPr>
        <p:spPr bwMode="auto">
          <a:xfrm>
            <a:off x="82627" y="139700"/>
            <a:ext cx="68442" cy="53975"/>
          </a:xfrm>
          <a:prstGeom prst="ellipse">
            <a:avLst/>
          </a:prstGeom>
          <a:solidFill>
            <a:srgbClr val="1230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0" name="Oval 123"/>
          <p:cNvSpPr>
            <a:spLocks noChangeArrowheads="1"/>
          </p:cNvSpPr>
          <p:nvPr/>
        </p:nvSpPr>
        <p:spPr bwMode="auto">
          <a:xfrm>
            <a:off x="265810" y="139700"/>
            <a:ext cx="68442" cy="53975"/>
          </a:xfrm>
          <a:prstGeom prst="ellipse">
            <a:avLst/>
          </a:prstGeom>
          <a:solidFill>
            <a:srgbClr val="1230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1" name="Oval 124"/>
          <p:cNvSpPr>
            <a:spLocks noChangeArrowheads="1"/>
          </p:cNvSpPr>
          <p:nvPr/>
        </p:nvSpPr>
        <p:spPr bwMode="auto">
          <a:xfrm>
            <a:off x="446980" y="139700"/>
            <a:ext cx="68442" cy="53975"/>
          </a:xfrm>
          <a:prstGeom prst="ellipse">
            <a:avLst/>
          </a:prstGeom>
          <a:solidFill>
            <a:srgbClr val="1230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2" name="Oval 125"/>
          <p:cNvSpPr>
            <a:spLocks noChangeArrowheads="1"/>
          </p:cNvSpPr>
          <p:nvPr/>
        </p:nvSpPr>
        <p:spPr bwMode="auto">
          <a:xfrm>
            <a:off x="630161" y="139700"/>
            <a:ext cx="68442" cy="53975"/>
          </a:xfrm>
          <a:prstGeom prst="ellipse">
            <a:avLst/>
          </a:prstGeom>
          <a:solidFill>
            <a:srgbClr val="1230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3" name="Oval 126"/>
          <p:cNvSpPr>
            <a:spLocks noChangeArrowheads="1"/>
          </p:cNvSpPr>
          <p:nvPr/>
        </p:nvSpPr>
        <p:spPr bwMode="auto">
          <a:xfrm>
            <a:off x="811331" y="139700"/>
            <a:ext cx="68442" cy="53975"/>
          </a:xfrm>
          <a:prstGeom prst="ellipse">
            <a:avLst/>
          </a:prstGeom>
          <a:solidFill>
            <a:srgbClr val="1230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4" name="Oval 127"/>
          <p:cNvSpPr>
            <a:spLocks noChangeArrowheads="1"/>
          </p:cNvSpPr>
          <p:nvPr/>
        </p:nvSpPr>
        <p:spPr bwMode="auto">
          <a:xfrm>
            <a:off x="994514" y="139700"/>
            <a:ext cx="68442" cy="53975"/>
          </a:xfrm>
          <a:prstGeom prst="ellipse">
            <a:avLst/>
          </a:prstGeom>
          <a:solidFill>
            <a:srgbClr val="1230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5" name="Oval 128"/>
          <p:cNvSpPr>
            <a:spLocks noChangeArrowheads="1"/>
          </p:cNvSpPr>
          <p:nvPr/>
        </p:nvSpPr>
        <p:spPr bwMode="auto">
          <a:xfrm>
            <a:off x="1175683" y="139700"/>
            <a:ext cx="68442" cy="53975"/>
          </a:xfrm>
          <a:prstGeom prst="ellipse">
            <a:avLst/>
          </a:prstGeom>
          <a:solidFill>
            <a:srgbClr val="1230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6" name="Oval 129"/>
          <p:cNvSpPr>
            <a:spLocks noChangeArrowheads="1"/>
          </p:cNvSpPr>
          <p:nvPr/>
        </p:nvSpPr>
        <p:spPr bwMode="auto">
          <a:xfrm>
            <a:off x="82627" y="14288"/>
            <a:ext cx="68442" cy="52388"/>
          </a:xfrm>
          <a:prstGeom prst="ellipse">
            <a:avLst/>
          </a:prstGeom>
          <a:solidFill>
            <a:srgbClr val="1230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7" name="Oval 130"/>
          <p:cNvSpPr>
            <a:spLocks noChangeArrowheads="1"/>
          </p:cNvSpPr>
          <p:nvPr/>
        </p:nvSpPr>
        <p:spPr bwMode="auto">
          <a:xfrm>
            <a:off x="265810" y="14288"/>
            <a:ext cx="68442" cy="52388"/>
          </a:xfrm>
          <a:prstGeom prst="ellipse">
            <a:avLst/>
          </a:prstGeom>
          <a:solidFill>
            <a:srgbClr val="1230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8" name="Oval 131"/>
          <p:cNvSpPr>
            <a:spLocks noChangeArrowheads="1"/>
          </p:cNvSpPr>
          <p:nvPr/>
        </p:nvSpPr>
        <p:spPr bwMode="auto">
          <a:xfrm>
            <a:off x="446980" y="14288"/>
            <a:ext cx="68442" cy="52388"/>
          </a:xfrm>
          <a:prstGeom prst="ellipse">
            <a:avLst/>
          </a:prstGeom>
          <a:solidFill>
            <a:srgbClr val="1230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9" name="Oval 132"/>
          <p:cNvSpPr>
            <a:spLocks noChangeArrowheads="1"/>
          </p:cNvSpPr>
          <p:nvPr/>
        </p:nvSpPr>
        <p:spPr bwMode="auto">
          <a:xfrm>
            <a:off x="630161" y="14288"/>
            <a:ext cx="68442" cy="52388"/>
          </a:xfrm>
          <a:prstGeom prst="ellipse">
            <a:avLst/>
          </a:prstGeom>
          <a:solidFill>
            <a:srgbClr val="1230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40" name="Oval 133"/>
          <p:cNvSpPr>
            <a:spLocks noChangeArrowheads="1"/>
          </p:cNvSpPr>
          <p:nvPr/>
        </p:nvSpPr>
        <p:spPr bwMode="auto">
          <a:xfrm>
            <a:off x="811331" y="14288"/>
            <a:ext cx="68442" cy="52388"/>
          </a:xfrm>
          <a:prstGeom prst="ellipse">
            <a:avLst/>
          </a:prstGeom>
          <a:solidFill>
            <a:srgbClr val="1230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41" name="Oval 134"/>
          <p:cNvSpPr>
            <a:spLocks noChangeArrowheads="1"/>
          </p:cNvSpPr>
          <p:nvPr/>
        </p:nvSpPr>
        <p:spPr bwMode="auto">
          <a:xfrm>
            <a:off x="994514" y="14288"/>
            <a:ext cx="68442" cy="52388"/>
          </a:xfrm>
          <a:prstGeom prst="ellipse">
            <a:avLst/>
          </a:prstGeom>
          <a:solidFill>
            <a:srgbClr val="1230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42" name="Rectangle 135"/>
          <p:cNvSpPr>
            <a:spLocks noChangeArrowheads="1"/>
          </p:cNvSpPr>
          <p:nvPr/>
        </p:nvSpPr>
        <p:spPr bwMode="auto">
          <a:xfrm>
            <a:off x="1201852" y="1506538"/>
            <a:ext cx="6775735" cy="2101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43" name="Rectangle 136"/>
          <p:cNvSpPr>
            <a:spLocks noChangeArrowheads="1"/>
          </p:cNvSpPr>
          <p:nvPr/>
        </p:nvSpPr>
        <p:spPr bwMode="auto">
          <a:xfrm>
            <a:off x="1360879" y="1638301"/>
            <a:ext cx="6457682" cy="1838325"/>
          </a:xfrm>
          <a:prstGeom prst="rect">
            <a:avLst/>
          </a:prstGeom>
          <a:noFill/>
          <a:ln w="12700" cap="flat">
            <a:solidFill>
              <a:srgbClr val="295FA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91" name="Rectangle 184"/>
          <p:cNvSpPr>
            <a:spLocks noChangeArrowheads="1"/>
          </p:cNvSpPr>
          <p:nvPr/>
        </p:nvSpPr>
        <p:spPr bwMode="auto">
          <a:xfrm>
            <a:off x="2194258" y="606425"/>
            <a:ext cx="223443" cy="176213"/>
          </a:xfrm>
          <a:prstGeom prst="rect">
            <a:avLst/>
          </a:prstGeom>
          <a:solidFill>
            <a:srgbClr val="5EDA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92" name="Rectangle 185"/>
          <p:cNvSpPr>
            <a:spLocks noChangeArrowheads="1"/>
          </p:cNvSpPr>
          <p:nvPr/>
        </p:nvSpPr>
        <p:spPr bwMode="auto">
          <a:xfrm>
            <a:off x="2194258" y="852488"/>
            <a:ext cx="223443" cy="176213"/>
          </a:xfrm>
          <a:prstGeom prst="rect">
            <a:avLst/>
          </a:prstGeom>
          <a:solidFill>
            <a:srgbClr val="5EDA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93" name="Rectangle 186"/>
          <p:cNvSpPr>
            <a:spLocks noChangeArrowheads="1"/>
          </p:cNvSpPr>
          <p:nvPr/>
        </p:nvSpPr>
        <p:spPr bwMode="auto">
          <a:xfrm>
            <a:off x="2526401" y="852488"/>
            <a:ext cx="223443" cy="176213"/>
          </a:xfrm>
          <a:prstGeom prst="rect">
            <a:avLst/>
          </a:prstGeom>
          <a:solidFill>
            <a:srgbClr val="5EDA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94" name="Rectangle 187"/>
          <p:cNvSpPr>
            <a:spLocks noChangeArrowheads="1"/>
          </p:cNvSpPr>
          <p:nvPr/>
        </p:nvSpPr>
        <p:spPr bwMode="auto">
          <a:xfrm>
            <a:off x="2526401" y="1101725"/>
            <a:ext cx="223443" cy="174625"/>
          </a:xfrm>
          <a:prstGeom prst="rect">
            <a:avLst/>
          </a:prstGeom>
          <a:solidFill>
            <a:srgbClr val="5EDA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95" name="Rectangle 188"/>
          <p:cNvSpPr>
            <a:spLocks noChangeArrowheads="1"/>
          </p:cNvSpPr>
          <p:nvPr/>
        </p:nvSpPr>
        <p:spPr bwMode="auto">
          <a:xfrm>
            <a:off x="2194258" y="568325"/>
            <a:ext cx="223443" cy="176213"/>
          </a:xfrm>
          <a:prstGeom prst="rect">
            <a:avLst/>
          </a:prstGeom>
          <a:solidFill>
            <a:srgbClr val="00B0F0"/>
          </a:solidFill>
          <a:ln>
            <a:noFill/>
          </a:ln>
        </p:spPr>
        <p:txBody>
          <a:bodyPr vert="horz" wrap="square" lIns="91440" tIns="45720" rIns="91440" bIns="45720" numCol="1" anchor="t" anchorCtr="0" compatLnSpc="1">
            <a:prstTxWarp prst="textNoShape">
              <a:avLst/>
            </a:prstTxWarp>
          </a:bodyPr>
          <a:lstStyle/>
          <a:p>
            <a:endParaRPr lang="es-CO"/>
          </a:p>
        </p:txBody>
      </p:sp>
      <p:sp>
        <p:nvSpPr>
          <p:cNvPr id="196" name="Rectangle 189"/>
          <p:cNvSpPr>
            <a:spLocks noChangeArrowheads="1"/>
          </p:cNvSpPr>
          <p:nvPr/>
        </p:nvSpPr>
        <p:spPr bwMode="auto">
          <a:xfrm>
            <a:off x="2194258" y="814388"/>
            <a:ext cx="223443" cy="176213"/>
          </a:xfrm>
          <a:prstGeom prst="rect">
            <a:avLst/>
          </a:prstGeom>
          <a:solidFill>
            <a:srgbClr val="00B0F0"/>
          </a:solidFill>
          <a:ln>
            <a:noFill/>
          </a:ln>
        </p:spPr>
        <p:txBody>
          <a:bodyPr vert="horz" wrap="square" lIns="91440" tIns="45720" rIns="91440" bIns="45720" numCol="1" anchor="t" anchorCtr="0" compatLnSpc="1">
            <a:prstTxWarp prst="textNoShape">
              <a:avLst/>
            </a:prstTxWarp>
          </a:bodyPr>
          <a:lstStyle/>
          <a:p>
            <a:endParaRPr lang="es-CO"/>
          </a:p>
        </p:txBody>
      </p:sp>
      <p:sp>
        <p:nvSpPr>
          <p:cNvPr id="197" name="Rectangle 190"/>
          <p:cNvSpPr>
            <a:spLocks noChangeArrowheads="1"/>
          </p:cNvSpPr>
          <p:nvPr/>
        </p:nvSpPr>
        <p:spPr bwMode="auto">
          <a:xfrm>
            <a:off x="2526401" y="814388"/>
            <a:ext cx="223443" cy="176213"/>
          </a:xfrm>
          <a:prstGeom prst="rect">
            <a:avLst/>
          </a:prstGeom>
          <a:solidFill>
            <a:srgbClr val="00B0F0"/>
          </a:solidFill>
          <a:ln>
            <a:noFill/>
          </a:ln>
        </p:spPr>
        <p:txBody>
          <a:bodyPr vert="horz" wrap="square" lIns="91440" tIns="45720" rIns="91440" bIns="45720" numCol="1" anchor="t" anchorCtr="0" compatLnSpc="1">
            <a:prstTxWarp prst="textNoShape">
              <a:avLst/>
            </a:prstTxWarp>
          </a:bodyPr>
          <a:lstStyle/>
          <a:p>
            <a:endParaRPr lang="es-CO"/>
          </a:p>
        </p:txBody>
      </p:sp>
      <p:sp>
        <p:nvSpPr>
          <p:cNvPr id="198" name="Rectangle 191"/>
          <p:cNvSpPr>
            <a:spLocks noChangeArrowheads="1"/>
          </p:cNvSpPr>
          <p:nvPr/>
        </p:nvSpPr>
        <p:spPr bwMode="auto">
          <a:xfrm>
            <a:off x="2526401" y="1063625"/>
            <a:ext cx="223443" cy="176213"/>
          </a:xfrm>
          <a:prstGeom prst="rect">
            <a:avLst/>
          </a:prstGeom>
          <a:solidFill>
            <a:srgbClr val="00B0F0"/>
          </a:solidFill>
          <a:ln>
            <a:noFill/>
          </a:ln>
        </p:spPr>
        <p:txBody>
          <a:bodyPr vert="horz" wrap="square" lIns="91440" tIns="45720" rIns="91440" bIns="45720" numCol="1" anchor="t" anchorCtr="0" compatLnSpc="1">
            <a:prstTxWarp prst="textNoShape">
              <a:avLst/>
            </a:prstTxWarp>
          </a:bodyPr>
          <a:lstStyle/>
          <a:p>
            <a:endParaRPr lang="es-CO"/>
          </a:p>
        </p:txBody>
      </p:sp>
      <p:sp>
        <p:nvSpPr>
          <p:cNvPr id="214" name="CuadroTexto 213"/>
          <p:cNvSpPr txBox="1"/>
          <p:nvPr/>
        </p:nvSpPr>
        <p:spPr>
          <a:xfrm>
            <a:off x="2043369" y="1972379"/>
            <a:ext cx="5092700" cy="1200329"/>
          </a:xfrm>
          <a:prstGeom prst="rect">
            <a:avLst/>
          </a:prstGeom>
          <a:noFill/>
        </p:spPr>
        <p:txBody>
          <a:bodyPr wrap="square" rtlCol="0">
            <a:spAutoFit/>
          </a:bodyPr>
          <a:lstStyle/>
          <a:p>
            <a:pPr algn="ctr"/>
            <a:r>
              <a:rPr lang="es-CO" sz="7200" dirty="0">
                <a:solidFill>
                  <a:srgbClr val="295FA9"/>
                </a:solidFill>
              </a:rPr>
              <a:t>GRACIAS</a:t>
            </a:r>
          </a:p>
        </p:txBody>
      </p:sp>
      <p:pic>
        <p:nvPicPr>
          <p:cNvPr id="215" name="Picture 2" descr="Aguas de Bogotá SA ESP">
            <a:extLst>
              <a:ext uri="{FF2B5EF4-FFF2-40B4-BE49-F238E27FC236}">
                <a16:creationId xmlns:a16="http://schemas.microsoft.com/office/drawing/2014/main" id="{D32140CD-2A00-4363-8F96-08A9B0884503}"/>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705695" y="3724094"/>
            <a:ext cx="1432252" cy="1459276"/>
          </a:xfrm>
          <a:prstGeom prst="rect">
            <a:avLst/>
          </a:prstGeom>
          <a:extLst>
            <a:ext uri="{909E8E84-426E-40DD-AFC4-6F175D3DCCD1}">
              <a14:hiddenFill xmlns:a14="http://schemas.microsoft.com/office/drawing/2010/main">
                <a:solidFill>
                  <a:srgbClr val="FFFFFF"/>
                </a:solidFill>
              </a14:hiddenFill>
            </a:ext>
          </a:extLst>
        </p:spPr>
      </p:pic>
      <p:pic>
        <p:nvPicPr>
          <p:cNvPr id="217" name="Imagen 216">
            <a:extLst>
              <a:ext uri="{FF2B5EF4-FFF2-40B4-BE49-F238E27FC236}">
                <a16:creationId xmlns:a16="http://schemas.microsoft.com/office/drawing/2014/main" id="{73FB1244-5B28-42F6-9EB3-9F5E15EC5899}"/>
              </a:ext>
            </a:extLst>
          </p:cNvPr>
          <p:cNvPicPr>
            <a:picLocks noChangeAspect="1"/>
          </p:cNvPicPr>
          <p:nvPr/>
        </p:nvPicPr>
        <p:blipFill>
          <a:blip r:embed="rId4"/>
          <a:stretch>
            <a:fillRect/>
          </a:stretch>
        </p:blipFill>
        <p:spPr>
          <a:xfrm>
            <a:off x="7310097" y="26345"/>
            <a:ext cx="1697315" cy="585485"/>
          </a:xfrm>
          <a:prstGeom prst="rect">
            <a:avLst/>
          </a:prstGeom>
        </p:spPr>
      </p:pic>
    </p:spTree>
    <p:extLst>
      <p:ext uri="{BB962C8B-B14F-4D97-AF65-F5344CB8AC3E}">
        <p14:creationId xmlns:p14="http://schemas.microsoft.com/office/powerpoint/2010/main" val="613623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615EF828-92E2-4D67-84A8-7EE5907C64F0}"/>
              </a:ext>
            </a:extLst>
          </p:cNvPr>
          <p:cNvSpPr>
            <a:spLocks noGrp="1"/>
          </p:cNvSpPr>
          <p:nvPr>
            <p:ph type="sldNum" sz="quarter" idx="4"/>
          </p:nvPr>
        </p:nvSpPr>
        <p:spPr/>
        <p:txBody>
          <a:bodyPr/>
          <a:lstStyle/>
          <a:p>
            <a:pPr>
              <a:defRPr/>
            </a:pPr>
            <a:fld id="{D0AE95A2-70B1-4974-8E50-975CA7202948}" type="slidenum">
              <a:rPr lang="es-CO" altLang="es-CO" smtClean="0"/>
              <a:pPr>
                <a:defRPr/>
              </a:pPr>
              <a:t>11</a:t>
            </a:fld>
            <a:endParaRPr lang="es-CO" altLang="es-CO" dirty="0"/>
          </a:p>
        </p:txBody>
      </p:sp>
      <p:sp>
        <p:nvSpPr>
          <p:cNvPr id="3" name="Título 2">
            <a:extLst>
              <a:ext uri="{FF2B5EF4-FFF2-40B4-BE49-F238E27FC236}">
                <a16:creationId xmlns:a16="http://schemas.microsoft.com/office/drawing/2014/main" id="{403BFF18-88DB-4E7E-9414-A2395C9F8B32}"/>
              </a:ext>
            </a:extLst>
          </p:cNvPr>
          <p:cNvSpPr>
            <a:spLocks noGrp="1"/>
          </p:cNvSpPr>
          <p:nvPr>
            <p:ph type="title"/>
          </p:nvPr>
        </p:nvSpPr>
        <p:spPr>
          <a:xfrm>
            <a:off x="1481632" y="266701"/>
            <a:ext cx="6455410" cy="384175"/>
          </a:xfrm>
        </p:spPr>
        <p:txBody>
          <a:bodyPr/>
          <a:lstStyle/>
          <a:p>
            <a:r>
              <a:rPr lang="es-ES" sz="4000" kern="1200" dirty="0">
                <a:solidFill>
                  <a:srgbClr val="3B89C9"/>
                </a:solidFill>
                <a:latin typeface="Calibri" pitchFamily="34" charset="0"/>
                <a:ea typeface="+mn-ea"/>
                <a:cs typeface="Arial" charset="0"/>
              </a:rPr>
              <a:t>Percepción general </a:t>
            </a:r>
            <a:endParaRPr lang="es-CO" sz="4000" kern="1200" dirty="0">
              <a:solidFill>
                <a:srgbClr val="3B89C9"/>
              </a:solidFill>
              <a:latin typeface="Calibri" pitchFamily="34" charset="0"/>
              <a:ea typeface="+mn-ea"/>
              <a:cs typeface="Arial" charset="0"/>
            </a:endParaRPr>
          </a:p>
        </p:txBody>
      </p:sp>
      <p:sp>
        <p:nvSpPr>
          <p:cNvPr id="5" name="CuadroTexto 4">
            <a:extLst>
              <a:ext uri="{FF2B5EF4-FFF2-40B4-BE49-F238E27FC236}">
                <a16:creationId xmlns:a16="http://schemas.microsoft.com/office/drawing/2014/main" id="{3DAE6A22-082B-4BAC-B689-4366C5909EED}"/>
              </a:ext>
            </a:extLst>
          </p:cNvPr>
          <p:cNvSpPr txBox="1"/>
          <p:nvPr/>
        </p:nvSpPr>
        <p:spPr>
          <a:xfrm>
            <a:off x="2237625" y="1469036"/>
            <a:ext cx="4668748" cy="1569660"/>
          </a:xfrm>
          <a:prstGeom prst="rect">
            <a:avLst/>
          </a:prstGeom>
          <a:noFill/>
        </p:spPr>
        <p:txBody>
          <a:bodyPr wrap="square" rtlCol="0">
            <a:spAutoFit/>
          </a:bodyPr>
          <a:lstStyle/>
          <a:p>
            <a:pPr algn="ctr"/>
            <a:r>
              <a:rPr lang="es-ES" sz="3600" b="0" dirty="0">
                <a:solidFill>
                  <a:schemeClr val="tx1">
                    <a:lumMod val="65000"/>
                    <a:lumOff val="35000"/>
                  </a:schemeClr>
                </a:solidFill>
              </a:rPr>
              <a:t>Comunidad</a:t>
            </a:r>
          </a:p>
          <a:p>
            <a:pPr algn="ctr"/>
            <a:r>
              <a:rPr lang="es-ES" sz="6000" dirty="0">
                <a:solidFill>
                  <a:schemeClr val="tx1">
                    <a:lumMod val="65000"/>
                    <a:lumOff val="35000"/>
                  </a:schemeClr>
                </a:solidFill>
              </a:rPr>
              <a:t>66%</a:t>
            </a:r>
            <a:endParaRPr lang="es-CO" sz="6000" dirty="0">
              <a:solidFill>
                <a:schemeClr val="tx1">
                  <a:lumMod val="65000"/>
                  <a:lumOff val="35000"/>
                </a:schemeClr>
              </a:solidFill>
            </a:endParaRPr>
          </a:p>
        </p:txBody>
      </p:sp>
      <p:sp>
        <p:nvSpPr>
          <p:cNvPr id="6" name="AutoShape 190">
            <a:extLst>
              <a:ext uri="{FF2B5EF4-FFF2-40B4-BE49-F238E27FC236}">
                <a16:creationId xmlns:a16="http://schemas.microsoft.com/office/drawing/2014/main" id="{464E20CF-5A67-4E9E-BC7C-BD82E52E4FF3}"/>
              </a:ext>
            </a:extLst>
          </p:cNvPr>
          <p:cNvSpPr>
            <a:spLocks noChangeArrowheads="1"/>
          </p:cNvSpPr>
          <p:nvPr/>
        </p:nvSpPr>
        <p:spPr bwMode="auto">
          <a:xfrm>
            <a:off x="8215312" y="368435"/>
            <a:ext cx="786375" cy="465138"/>
          </a:xfrm>
          <a:prstGeom prst="roundRect">
            <a:avLst>
              <a:gd name="adj" fmla="val 16667"/>
            </a:avLst>
          </a:prstGeom>
          <a:solidFill>
            <a:srgbClr val="EAEAEA">
              <a:alpha val="72940"/>
            </a:srgbClr>
          </a:solidFill>
          <a:ln w="3175">
            <a:solidFill>
              <a:srgbClr val="969696"/>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1000">
                <a:solidFill>
                  <a:schemeClr val="tx1"/>
                </a:solidFill>
                <a:latin typeface="Calibri Light" pitchFamily="34" charset="0"/>
                <a:cs typeface="Calibri Light" pitchFamily="34" charset="0"/>
              </a:defRPr>
            </a:lvl1pPr>
            <a:lvl2pPr marL="742950" indent="-285750">
              <a:spcBef>
                <a:spcPct val="20000"/>
              </a:spcBef>
              <a:buChar char="–"/>
              <a:defRPr sz="1000">
                <a:solidFill>
                  <a:schemeClr val="tx1"/>
                </a:solidFill>
                <a:latin typeface="Calibri Light" pitchFamily="34" charset="0"/>
                <a:cs typeface="Calibri Light" pitchFamily="34" charset="0"/>
              </a:defRPr>
            </a:lvl2pPr>
            <a:lvl3pPr marL="1143000" indent="-228600">
              <a:spcBef>
                <a:spcPct val="20000"/>
              </a:spcBef>
              <a:buChar char="•"/>
              <a:defRPr sz="1000">
                <a:solidFill>
                  <a:schemeClr val="tx1"/>
                </a:solidFill>
                <a:latin typeface="Calibri Light" pitchFamily="34" charset="0"/>
                <a:cs typeface="Calibri Light" pitchFamily="34" charset="0"/>
              </a:defRPr>
            </a:lvl3pPr>
            <a:lvl4pPr marL="1600200" indent="-228600">
              <a:spcBef>
                <a:spcPct val="20000"/>
              </a:spcBef>
              <a:buChar char="–"/>
              <a:defRPr sz="1000">
                <a:solidFill>
                  <a:schemeClr val="tx1"/>
                </a:solidFill>
                <a:latin typeface="Calibri Light" pitchFamily="34" charset="0"/>
                <a:cs typeface="Calibri Light" pitchFamily="34" charset="0"/>
              </a:defRPr>
            </a:lvl4pPr>
            <a:lvl5pPr marL="2057400" indent="-228600">
              <a:spcBef>
                <a:spcPct val="20000"/>
              </a:spcBef>
              <a:buChar char="»"/>
              <a:defRPr sz="1000">
                <a:solidFill>
                  <a:schemeClr val="tx1"/>
                </a:solidFill>
                <a:latin typeface="Calibri Light" pitchFamily="34" charset="0"/>
                <a:cs typeface="Calibri Light" pitchFamily="34" charset="0"/>
              </a:defRPr>
            </a:lvl5pPr>
            <a:lvl6pPr marL="25146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6pPr>
            <a:lvl7pPr marL="29718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7pPr>
            <a:lvl8pPr marL="34290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8pPr>
            <a:lvl9pPr marL="38862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9pPr>
          </a:lstStyle>
          <a:p>
            <a:pPr eaLnBrk="1" hangingPunct="1">
              <a:spcBef>
                <a:spcPct val="0"/>
              </a:spcBef>
              <a:buFontTx/>
              <a:buNone/>
            </a:pPr>
            <a:endParaRPr lang="es-CO" altLang="es-CO" sz="1800">
              <a:latin typeface="Arial" charset="0"/>
            </a:endParaRPr>
          </a:p>
        </p:txBody>
      </p:sp>
      <p:graphicFrame>
        <p:nvGraphicFramePr>
          <p:cNvPr id="7" name="Group 504">
            <a:extLst>
              <a:ext uri="{FF2B5EF4-FFF2-40B4-BE49-F238E27FC236}">
                <a16:creationId xmlns:a16="http://schemas.microsoft.com/office/drawing/2014/main" id="{44EAFD61-5316-47CC-87B2-E4A78089B090}"/>
              </a:ext>
            </a:extLst>
          </p:cNvPr>
          <p:cNvGraphicFramePr>
            <a:graphicFrameLocks noGrp="1"/>
          </p:cNvGraphicFramePr>
          <p:nvPr>
            <p:extLst>
              <p:ext uri="{D42A27DB-BD31-4B8C-83A1-F6EECF244321}">
                <p14:modId xmlns:p14="http://schemas.microsoft.com/office/powerpoint/2010/main" val="2329541126"/>
              </p:ext>
            </p:extLst>
          </p:nvPr>
        </p:nvGraphicFramePr>
        <p:xfrm>
          <a:off x="8208963" y="368435"/>
          <a:ext cx="821300" cy="477978"/>
        </p:xfrm>
        <a:graphic>
          <a:graphicData uri="http://schemas.openxmlformats.org/drawingml/2006/table">
            <a:tbl>
              <a:tblPr/>
              <a:tblGrid>
                <a:gridCol w="158750">
                  <a:extLst>
                    <a:ext uri="{9D8B030D-6E8A-4147-A177-3AD203B41FA5}">
                      <a16:colId xmlns:a16="http://schemas.microsoft.com/office/drawing/2014/main" val="20000"/>
                    </a:ext>
                  </a:extLst>
                </a:gridCol>
                <a:gridCol w="662550">
                  <a:extLst>
                    <a:ext uri="{9D8B030D-6E8A-4147-A177-3AD203B41FA5}">
                      <a16:colId xmlns:a16="http://schemas.microsoft.com/office/drawing/2014/main" val="20001"/>
                    </a:ext>
                  </a:extLst>
                </a:gridCol>
              </a:tblGrid>
              <a:tr h="173041">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altLang="es-CO" sz="900" b="1" i="0" u="none" strike="noStrike" cap="none" normalizeH="0" baseline="0" dirty="0">
                          <a:ln>
                            <a:noFill/>
                          </a:ln>
                          <a:solidFill>
                            <a:srgbClr val="008000"/>
                          </a:solidFill>
                          <a:effectLst/>
                          <a:latin typeface="Wingdings" pitchFamily="2" charset="2"/>
                          <a:cs typeface="Calibri Light" pitchFamily="34" charset="0"/>
                        </a:rPr>
                        <a:t>l</a:t>
                      </a:r>
                      <a:endParaRPr kumimoji="0" lang="es-ES" altLang="es-CO" sz="900" b="0" i="0" u="none" strike="noStrike" cap="none" normalizeH="0" baseline="0" dirty="0">
                        <a:ln>
                          <a:noFill/>
                        </a:ln>
                        <a:solidFill>
                          <a:schemeClr val="tx1"/>
                        </a:solidFill>
                        <a:effectLst/>
                        <a:latin typeface="Calibri Light" pitchFamily="34" charset="0"/>
                        <a:cs typeface="Calibri Light" pitchFamily="34" charset="0"/>
                      </a:endParaRPr>
                    </a:p>
                  </a:txBody>
                  <a:tcPr marL="36000" marR="36000" marT="17941" marB="17941" anchor="ctr" horzOverflow="overflow">
                    <a:lnL>
                      <a:noFill/>
                    </a:lnL>
                    <a:lnR>
                      <a:noFill/>
                    </a:lnR>
                    <a:lnT>
                      <a:noFill/>
                    </a:lnT>
                    <a:lnB>
                      <a:noFill/>
                    </a:lnB>
                    <a:lnTlToBr>
                      <a:noFill/>
                    </a:lnTlToBr>
                    <a:lnBlToTr>
                      <a:noFill/>
                    </a:lnBlToTr>
                    <a:noFill/>
                  </a:tcPr>
                </a:tc>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80000"/>
                        </a:lnSpc>
                        <a:spcBef>
                          <a:spcPct val="0"/>
                        </a:spcBef>
                        <a:spcAft>
                          <a:spcPct val="0"/>
                        </a:spcAft>
                        <a:buClrTx/>
                        <a:buSzTx/>
                        <a:buFontTx/>
                        <a:buNone/>
                        <a:tabLst/>
                      </a:pPr>
                      <a:r>
                        <a:rPr kumimoji="0" lang="es-ES" altLang="es-CO" sz="7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T2B</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&gt;= 90</a:t>
                      </a:r>
                    </a:p>
                  </a:txBody>
                  <a:tcPr marL="36000" marR="36000" marT="17941" marB="1794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146048">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ctr" defTabSz="914400" rtl="0" eaLnBrk="1" fontAlgn="ctr" latinLnBrk="0" hangingPunct="1">
                        <a:lnSpc>
                          <a:spcPct val="80000"/>
                        </a:lnSpc>
                        <a:spcBef>
                          <a:spcPct val="0"/>
                        </a:spcBef>
                        <a:spcAft>
                          <a:spcPct val="0"/>
                        </a:spcAft>
                        <a:buClrTx/>
                        <a:buSzTx/>
                        <a:buFontTx/>
                        <a:buNone/>
                        <a:tabLst/>
                      </a:pPr>
                      <a:r>
                        <a:rPr kumimoji="0" lang="es-ES" altLang="es-CO" sz="900" b="1" i="0" u="none" strike="noStrike" cap="none" normalizeH="0" baseline="0" dirty="0">
                          <a:ln>
                            <a:noFill/>
                          </a:ln>
                          <a:solidFill>
                            <a:srgbClr val="FFC000"/>
                          </a:solidFill>
                          <a:effectLst/>
                          <a:latin typeface="Wingdings" pitchFamily="2" charset="2"/>
                          <a:cs typeface="Calibri Light" pitchFamily="34" charset="0"/>
                        </a:rPr>
                        <a:t>l</a:t>
                      </a:r>
                      <a:endParaRPr kumimoji="0" lang="es-ES" altLang="es-CO" sz="900" b="0" i="0" u="none" strike="noStrike" cap="none" normalizeH="0" baseline="0" dirty="0">
                        <a:ln>
                          <a:noFill/>
                        </a:ln>
                        <a:solidFill>
                          <a:schemeClr val="tx1"/>
                        </a:solidFill>
                        <a:effectLst/>
                        <a:latin typeface="Calibri Light" pitchFamily="34" charset="0"/>
                        <a:cs typeface="Calibri Light" pitchFamily="34" charset="0"/>
                      </a:endParaRPr>
                    </a:p>
                  </a:txBody>
                  <a:tcPr marL="36000" marR="36000" marT="17941" marB="17941" anchor="ctr" horzOverflow="overflow">
                    <a:lnL>
                      <a:noFill/>
                    </a:lnL>
                    <a:lnR>
                      <a:noFill/>
                    </a:lnR>
                    <a:lnT>
                      <a:noFill/>
                    </a:lnT>
                    <a:lnB>
                      <a:noFill/>
                    </a:lnB>
                    <a:lnTlToBr>
                      <a:noFill/>
                    </a:lnTlToBr>
                    <a:lnBlToTr>
                      <a:noFill/>
                    </a:lnBlToTr>
                    <a:noFill/>
                  </a:tcPr>
                </a:tc>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80000"/>
                        </a:lnSpc>
                        <a:spcBef>
                          <a:spcPct val="0"/>
                        </a:spcBef>
                        <a:spcAft>
                          <a:spcPct val="0"/>
                        </a:spcAft>
                        <a:buClrTx/>
                        <a:buSzTx/>
                        <a:buFontTx/>
                        <a:buNone/>
                        <a:tabLst/>
                      </a:pP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75&gt; </a:t>
                      </a:r>
                      <a:r>
                        <a:rPr kumimoji="0" lang="es-ES" altLang="es-CO" sz="7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T2B</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&lt;</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89</a:t>
                      </a:r>
                    </a:p>
                  </a:txBody>
                  <a:tcPr marL="36000" marR="36000" marT="17941" marB="1794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146048">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ctr" defTabSz="914400" rtl="0" eaLnBrk="1" fontAlgn="ctr" latinLnBrk="0" hangingPunct="1">
                        <a:lnSpc>
                          <a:spcPct val="80000"/>
                        </a:lnSpc>
                        <a:spcBef>
                          <a:spcPct val="0"/>
                        </a:spcBef>
                        <a:spcAft>
                          <a:spcPct val="0"/>
                        </a:spcAft>
                        <a:buClrTx/>
                        <a:buSzTx/>
                        <a:buFontTx/>
                        <a:buNone/>
                        <a:tabLst/>
                      </a:pPr>
                      <a:r>
                        <a:rPr kumimoji="0" lang="es-ES" altLang="es-CO" sz="900" b="1" i="0" u="none" strike="noStrike" cap="none" normalizeH="0" baseline="0" dirty="0">
                          <a:ln>
                            <a:noFill/>
                          </a:ln>
                          <a:solidFill>
                            <a:srgbClr val="FF0000"/>
                          </a:solidFill>
                          <a:effectLst/>
                          <a:latin typeface="Wingdings" pitchFamily="2" charset="2"/>
                          <a:cs typeface="Calibri Light" pitchFamily="34" charset="0"/>
                        </a:rPr>
                        <a:t>l</a:t>
                      </a:r>
                      <a:endParaRPr kumimoji="0" lang="es-ES" altLang="es-CO" sz="900" b="0" i="0" u="none" strike="noStrike" cap="none" normalizeH="0" baseline="0" dirty="0">
                        <a:ln>
                          <a:noFill/>
                        </a:ln>
                        <a:solidFill>
                          <a:schemeClr val="tx1"/>
                        </a:solidFill>
                        <a:effectLst/>
                        <a:latin typeface="Calibri Light" pitchFamily="34" charset="0"/>
                        <a:cs typeface="Calibri Light" pitchFamily="34" charset="0"/>
                      </a:endParaRPr>
                    </a:p>
                  </a:txBody>
                  <a:tcPr marL="36000" marR="36000" marT="17941" marB="17941" anchor="ctr" horzOverflow="overflow">
                    <a:lnL>
                      <a:noFill/>
                    </a:lnL>
                    <a:lnR>
                      <a:noFill/>
                    </a:lnR>
                    <a:lnT>
                      <a:noFill/>
                    </a:lnT>
                    <a:lnB>
                      <a:noFill/>
                    </a:lnB>
                    <a:lnTlToBr>
                      <a:noFill/>
                    </a:lnTlToBr>
                    <a:lnBlToTr>
                      <a:noFill/>
                    </a:lnBlToTr>
                    <a:noFill/>
                  </a:tcPr>
                </a:tc>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80000"/>
                        </a:lnSpc>
                        <a:spcBef>
                          <a:spcPct val="0"/>
                        </a:spcBef>
                        <a:spcAft>
                          <a:spcPct val="0"/>
                        </a:spcAft>
                        <a:buClrTx/>
                        <a:buSzTx/>
                        <a:buFontTx/>
                        <a:buNone/>
                        <a:tabLst/>
                      </a:pPr>
                      <a:r>
                        <a:rPr kumimoji="0" lang="es-ES" altLang="es-CO" sz="7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T2B</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&lt;=74</a:t>
                      </a:r>
                    </a:p>
                  </a:txBody>
                  <a:tcPr marL="36000" marR="36000" marT="17941" marB="1794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8" name="Group 198">
            <a:extLst>
              <a:ext uri="{FF2B5EF4-FFF2-40B4-BE49-F238E27FC236}">
                <a16:creationId xmlns:a16="http://schemas.microsoft.com/office/drawing/2014/main" id="{C8F33D58-71FB-4C4E-B4FE-87B1A5981828}"/>
              </a:ext>
            </a:extLst>
          </p:cNvPr>
          <p:cNvGraphicFramePr>
            <a:graphicFrameLocks noGrp="1"/>
          </p:cNvGraphicFramePr>
          <p:nvPr>
            <p:extLst>
              <p:ext uri="{D42A27DB-BD31-4B8C-83A1-F6EECF244321}">
                <p14:modId xmlns:p14="http://schemas.microsoft.com/office/powerpoint/2010/main" val="3122206597"/>
              </p:ext>
            </p:extLst>
          </p:nvPr>
        </p:nvGraphicFramePr>
        <p:xfrm>
          <a:off x="7926388" y="508135"/>
          <a:ext cx="301625" cy="198438"/>
        </p:xfrm>
        <a:graphic>
          <a:graphicData uri="http://schemas.openxmlformats.org/drawingml/2006/table">
            <a:tbl>
              <a:tblPr/>
              <a:tblGrid>
                <a:gridCol w="301625">
                  <a:extLst>
                    <a:ext uri="{9D8B030D-6E8A-4147-A177-3AD203B41FA5}">
                      <a16:colId xmlns:a16="http://schemas.microsoft.com/office/drawing/2014/main" val="20000"/>
                    </a:ext>
                  </a:extLst>
                </a:gridCol>
              </a:tblGrid>
              <a:tr h="198438">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altLang="es-CO" sz="1300" b="1" i="0" u="none" strike="noStrike" cap="none" normalizeH="0" baseline="0" dirty="0">
                          <a:ln>
                            <a:noFill/>
                          </a:ln>
                          <a:solidFill>
                            <a:schemeClr val="tx1"/>
                          </a:solidFill>
                          <a:effectLst/>
                          <a:latin typeface="Calibri Light" pitchFamily="34" charset="0"/>
                          <a:cs typeface="Calibri" pitchFamily="34" charset="0"/>
                        </a:rPr>
                        <a:t>%</a:t>
                      </a:r>
                    </a:p>
                  </a:txBody>
                  <a:tcPr marL="90000" marR="9000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9" name="CuadroTexto 8">
            <a:extLst>
              <a:ext uri="{FF2B5EF4-FFF2-40B4-BE49-F238E27FC236}">
                <a16:creationId xmlns:a16="http://schemas.microsoft.com/office/drawing/2014/main" id="{F42CFD7B-1D71-4E78-BC16-E6505E3C09F4}"/>
              </a:ext>
            </a:extLst>
          </p:cNvPr>
          <p:cNvSpPr txBox="1"/>
          <p:nvPr/>
        </p:nvSpPr>
        <p:spPr>
          <a:xfrm>
            <a:off x="5413889" y="2372489"/>
            <a:ext cx="382859" cy="400110"/>
          </a:xfrm>
          <a:prstGeom prst="rect">
            <a:avLst/>
          </a:prstGeom>
          <a:noFill/>
        </p:spPr>
        <p:txBody>
          <a:bodyPr wrap="square">
            <a:spAutoFit/>
          </a:bodyPr>
          <a:lstStyle/>
          <a:p>
            <a:r>
              <a:rPr kumimoji="0" lang="es-ES" altLang="es-CO" sz="2000" b="1" i="0" u="none" strike="noStrike" cap="none" normalizeH="0" baseline="0" dirty="0">
                <a:ln>
                  <a:noFill/>
                </a:ln>
                <a:solidFill>
                  <a:srgbClr val="FF0000"/>
                </a:solidFill>
                <a:effectLst/>
                <a:latin typeface="Wingdings" pitchFamily="2" charset="2"/>
                <a:cs typeface="Calibri Light" pitchFamily="34" charset="0"/>
              </a:rPr>
              <a:t>l</a:t>
            </a:r>
            <a:endParaRPr lang="es-CO" sz="2000" dirty="0"/>
          </a:p>
        </p:txBody>
      </p:sp>
      <p:sp>
        <p:nvSpPr>
          <p:cNvPr id="10" name="Elipse 9"/>
          <p:cNvSpPr>
            <a:spLocks noChangeAspect="1"/>
          </p:cNvSpPr>
          <p:nvPr/>
        </p:nvSpPr>
        <p:spPr bwMode="auto">
          <a:xfrm>
            <a:off x="6421105" y="2032544"/>
            <a:ext cx="1080000" cy="1080000"/>
          </a:xfrm>
          <a:prstGeom prst="ellipse">
            <a:avLst/>
          </a:prstGeom>
          <a:solidFill>
            <a:schemeClr val="accent5">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CO" sz="1800" b="1" i="0" u="none" strike="noStrike" cap="none" normalizeH="0" baseline="0" dirty="0">
                <a:ln>
                  <a:noFill/>
                </a:ln>
                <a:solidFill>
                  <a:schemeClr val="tx1">
                    <a:lumMod val="65000"/>
                    <a:lumOff val="35000"/>
                  </a:schemeClr>
                </a:solidFill>
                <a:effectLst/>
                <a:latin typeface="Calibri" pitchFamily="34" charset="0"/>
                <a:cs typeface="Arial" charset="0"/>
              </a:rPr>
              <a:t>2020</a:t>
            </a:r>
          </a:p>
          <a:p>
            <a:pPr marL="0" marR="0" indent="0" algn="ctr" defTabSz="914400" rtl="0" eaLnBrk="1" fontAlgn="base" latinLnBrk="0" hangingPunct="1">
              <a:lnSpc>
                <a:spcPct val="100000"/>
              </a:lnSpc>
              <a:spcBef>
                <a:spcPct val="0"/>
              </a:spcBef>
              <a:spcAft>
                <a:spcPct val="0"/>
              </a:spcAft>
              <a:buClrTx/>
              <a:buSzTx/>
              <a:buFontTx/>
              <a:buNone/>
              <a:tabLst/>
            </a:pPr>
            <a:r>
              <a:rPr lang="es-CO" sz="2400" dirty="0">
                <a:solidFill>
                  <a:schemeClr val="tx1">
                    <a:lumMod val="65000"/>
                    <a:lumOff val="35000"/>
                  </a:schemeClr>
                </a:solidFill>
              </a:rPr>
              <a:t>63</a:t>
            </a:r>
            <a:r>
              <a:rPr kumimoji="0" lang="es-CO" sz="2400" b="1" i="0" u="none" strike="noStrike" cap="none" normalizeH="0" baseline="0" dirty="0">
                <a:ln>
                  <a:noFill/>
                </a:ln>
                <a:solidFill>
                  <a:schemeClr val="tx1">
                    <a:lumMod val="65000"/>
                    <a:lumOff val="35000"/>
                  </a:schemeClr>
                </a:solidFill>
                <a:effectLst/>
                <a:latin typeface="Calibri" pitchFamily="34" charset="0"/>
                <a:cs typeface="Arial" charset="0"/>
              </a:rPr>
              <a:t>%</a:t>
            </a:r>
          </a:p>
        </p:txBody>
      </p:sp>
    </p:spTree>
    <p:extLst>
      <p:ext uri="{BB962C8B-B14F-4D97-AF65-F5344CB8AC3E}">
        <p14:creationId xmlns:p14="http://schemas.microsoft.com/office/powerpoint/2010/main" val="1694880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sz="quarter" idx="4294967295"/>
          </p:nvPr>
        </p:nvSpPr>
        <p:spPr>
          <a:xfrm>
            <a:off x="3790950" y="2064812"/>
            <a:ext cx="5353050" cy="132343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eaLnBrk="1" hangingPunct="1"/>
            <a:r>
              <a:rPr lang="es-CO" sz="4000" kern="1200" dirty="0">
                <a:solidFill>
                  <a:srgbClr val="3B89C9"/>
                </a:solidFill>
                <a:latin typeface="Calibri" pitchFamily="34" charset="0"/>
                <a:ea typeface="+mn-ea"/>
                <a:cs typeface="Arial" charset="0"/>
              </a:rPr>
              <a:t>Necesidades y expectativas</a:t>
            </a:r>
          </a:p>
        </p:txBody>
      </p:sp>
    </p:spTree>
    <p:extLst>
      <p:ext uri="{BB962C8B-B14F-4D97-AF65-F5344CB8AC3E}">
        <p14:creationId xmlns:p14="http://schemas.microsoft.com/office/powerpoint/2010/main" val="2300897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615EF828-92E2-4D67-84A8-7EE5907C64F0}"/>
              </a:ext>
            </a:extLst>
          </p:cNvPr>
          <p:cNvSpPr>
            <a:spLocks noGrp="1"/>
          </p:cNvSpPr>
          <p:nvPr>
            <p:ph type="sldNum" sz="quarter" idx="4"/>
          </p:nvPr>
        </p:nvSpPr>
        <p:spPr/>
        <p:txBody>
          <a:bodyPr/>
          <a:lstStyle/>
          <a:p>
            <a:pPr>
              <a:defRPr/>
            </a:pPr>
            <a:fld id="{D0AE95A2-70B1-4974-8E50-975CA7202948}" type="slidenum">
              <a:rPr lang="es-CO" altLang="es-CO" smtClean="0"/>
              <a:pPr>
                <a:defRPr/>
              </a:pPr>
              <a:t>13</a:t>
            </a:fld>
            <a:endParaRPr lang="es-CO" altLang="es-CO" dirty="0"/>
          </a:p>
        </p:txBody>
      </p:sp>
      <p:sp>
        <p:nvSpPr>
          <p:cNvPr id="3" name="Título 2">
            <a:extLst>
              <a:ext uri="{FF2B5EF4-FFF2-40B4-BE49-F238E27FC236}">
                <a16:creationId xmlns:a16="http://schemas.microsoft.com/office/drawing/2014/main" id="{403BFF18-88DB-4E7E-9414-A2395C9F8B32}"/>
              </a:ext>
            </a:extLst>
          </p:cNvPr>
          <p:cNvSpPr>
            <a:spLocks noGrp="1"/>
          </p:cNvSpPr>
          <p:nvPr>
            <p:ph type="title"/>
          </p:nvPr>
        </p:nvSpPr>
        <p:spPr>
          <a:xfrm>
            <a:off x="1481632" y="266701"/>
            <a:ext cx="6455410" cy="384175"/>
          </a:xfrm>
        </p:spPr>
        <p:txBody>
          <a:bodyPr/>
          <a:lstStyle/>
          <a:p>
            <a:r>
              <a:rPr lang="es-ES" sz="3600" kern="1200" dirty="0">
                <a:solidFill>
                  <a:srgbClr val="3B89C9"/>
                </a:solidFill>
                <a:latin typeface="Calibri" pitchFamily="34" charset="0"/>
                <a:ea typeface="+mn-ea"/>
                <a:cs typeface="Arial" charset="0"/>
              </a:rPr>
              <a:t>Percepción general </a:t>
            </a:r>
            <a:endParaRPr lang="es-CO" sz="3600" kern="1200" dirty="0">
              <a:solidFill>
                <a:srgbClr val="3B89C9"/>
              </a:solidFill>
              <a:latin typeface="Calibri" pitchFamily="34" charset="0"/>
              <a:ea typeface="+mn-ea"/>
              <a:cs typeface="Arial" charset="0"/>
            </a:endParaRPr>
          </a:p>
        </p:txBody>
      </p:sp>
      <p:sp>
        <p:nvSpPr>
          <p:cNvPr id="5" name="CuadroTexto 4">
            <a:extLst>
              <a:ext uri="{FF2B5EF4-FFF2-40B4-BE49-F238E27FC236}">
                <a16:creationId xmlns:a16="http://schemas.microsoft.com/office/drawing/2014/main" id="{3DAE6A22-082B-4BAC-B689-4366C5909EED}"/>
              </a:ext>
            </a:extLst>
          </p:cNvPr>
          <p:cNvSpPr txBox="1"/>
          <p:nvPr/>
        </p:nvSpPr>
        <p:spPr>
          <a:xfrm>
            <a:off x="2818150" y="1488491"/>
            <a:ext cx="3507699" cy="2123658"/>
          </a:xfrm>
          <a:prstGeom prst="rect">
            <a:avLst/>
          </a:prstGeom>
          <a:noFill/>
        </p:spPr>
        <p:txBody>
          <a:bodyPr wrap="square" rtlCol="0">
            <a:spAutoFit/>
          </a:bodyPr>
          <a:lstStyle/>
          <a:p>
            <a:pPr algn="ctr"/>
            <a:r>
              <a:rPr lang="es-ES" sz="3600" b="0" dirty="0">
                <a:solidFill>
                  <a:schemeClr val="tx1">
                    <a:lumMod val="65000"/>
                    <a:lumOff val="35000"/>
                  </a:schemeClr>
                </a:solidFill>
              </a:rPr>
              <a:t>Necesidades y expectativas</a:t>
            </a:r>
          </a:p>
          <a:p>
            <a:pPr algn="ctr"/>
            <a:r>
              <a:rPr lang="es-ES" sz="6000" dirty="0">
                <a:solidFill>
                  <a:schemeClr val="tx1">
                    <a:lumMod val="65000"/>
                    <a:lumOff val="35000"/>
                  </a:schemeClr>
                </a:solidFill>
              </a:rPr>
              <a:t>71%</a:t>
            </a:r>
            <a:endParaRPr lang="es-CO" sz="6000" dirty="0">
              <a:solidFill>
                <a:schemeClr val="tx1">
                  <a:lumMod val="65000"/>
                  <a:lumOff val="35000"/>
                </a:schemeClr>
              </a:solidFill>
            </a:endParaRPr>
          </a:p>
        </p:txBody>
      </p:sp>
      <p:sp>
        <p:nvSpPr>
          <p:cNvPr id="10" name="AutoShape 190">
            <a:extLst>
              <a:ext uri="{FF2B5EF4-FFF2-40B4-BE49-F238E27FC236}">
                <a16:creationId xmlns:a16="http://schemas.microsoft.com/office/drawing/2014/main" id="{13ADCBE9-CB25-42AF-83F9-95077E97E722}"/>
              </a:ext>
            </a:extLst>
          </p:cNvPr>
          <p:cNvSpPr>
            <a:spLocks noChangeArrowheads="1"/>
          </p:cNvSpPr>
          <p:nvPr/>
        </p:nvSpPr>
        <p:spPr bwMode="auto">
          <a:xfrm>
            <a:off x="8215312" y="368435"/>
            <a:ext cx="786375" cy="465138"/>
          </a:xfrm>
          <a:prstGeom prst="roundRect">
            <a:avLst>
              <a:gd name="adj" fmla="val 16667"/>
            </a:avLst>
          </a:prstGeom>
          <a:solidFill>
            <a:srgbClr val="EAEAEA">
              <a:alpha val="72940"/>
            </a:srgbClr>
          </a:solidFill>
          <a:ln w="3175">
            <a:solidFill>
              <a:srgbClr val="969696"/>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1000">
                <a:solidFill>
                  <a:schemeClr val="tx1"/>
                </a:solidFill>
                <a:latin typeface="Calibri Light" pitchFamily="34" charset="0"/>
                <a:cs typeface="Calibri Light" pitchFamily="34" charset="0"/>
              </a:defRPr>
            </a:lvl1pPr>
            <a:lvl2pPr marL="742950" indent="-285750">
              <a:spcBef>
                <a:spcPct val="20000"/>
              </a:spcBef>
              <a:buChar char="–"/>
              <a:defRPr sz="1000">
                <a:solidFill>
                  <a:schemeClr val="tx1"/>
                </a:solidFill>
                <a:latin typeface="Calibri Light" pitchFamily="34" charset="0"/>
                <a:cs typeface="Calibri Light" pitchFamily="34" charset="0"/>
              </a:defRPr>
            </a:lvl2pPr>
            <a:lvl3pPr marL="1143000" indent="-228600">
              <a:spcBef>
                <a:spcPct val="20000"/>
              </a:spcBef>
              <a:buChar char="•"/>
              <a:defRPr sz="1000">
                <a:solidFill>
                  <a:schemeClr val="tx1"/>
                </a:solidFill>
                <a:latin typeface="Calibri Light" pitchFamily="34" charset="0"/>
                <a:cs typeface="Calibri Light" pitchFamily="34" charset="0"/>
              </a:defRPr>
            </a:lvl3pPr>
            <a:lvl4pPr marL="1600200" indent="-228600">
              <a:spcBef>
                <a:spcPct val="20000"/>
              </a:spcBef>
              <a:buChar char="–"/>
              <a:defRPr sz="1000">
                <a:solidFill>
                  <a:schemeClr val="tx1"/>
                </a:solidFill>
                <a:latin typeface="Calibri Light" pitchFamily="34" charset="0"/>
                <a:cs typeface="Calibri Light" pitchFamily="34" charset="0"/>
              </a:defRPr>
            </a:lvl4pPr>
            <a:lvl5pPr marL="2057400" indent="-228600">
              <a:spcBef>
                <a:spcPct val="20000"/>
              </a:spcBef>
              <a:buChar char="»"/>
              <a:defRPr sz="1000">
                <a:solidFill>
                  <a:schemeClr val="tx1"/>
                </a:solidFill>
                <a:latin typeface="Calibri Light" pitchFamily="34" charset="0"/>
                <a:cs typeface="Calibri Light" pitchFamily="34" charset="0"/>
              </a:defRPr>
            </a:lvl5pPr>
            <a:lvl6pPr marL="25146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6pPr>
            <a:lvl7pPr marL="29718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7pPr>
            <a:lvl8pPr marL="34290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8pPr>
            <a:lvl9pPr marL="38862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9pPr>
          </a:lstStyle>
          <a:p>
            <a:pPr eaLnBrk="1" hangingPunct="1">
              <a:spcBef>
                <a:spcPct val="0"/>
              </a:spcBef>
              <a:buFontTx/>
              <a:buNone/>
            </a:pPr>
            <a:endParaRPr lang="es-CO" altLang="es-CO" sz="1800">
              <a:latin typeface="Arial" charset="0"/>
            </a:endParaRPr>
          </a:p>
        </p:txBody>
      </p:sp>
      <p:graphicFrame>
        <p:nvGraphicFramePr>
          <p:cNvPr id="11" name="Group 504">
            <a:extLst>
              <a:ext uri="{FF2B5EF4-FFF2-40B4-BE49-F238E27FC236}">
                <a16:creationId xmlns:a16="http://schemas.microsoft.com/office/drawing/2014/main" id="{DA7EC625-686D-4EE9-9EA4-9301C096EB07}"/>
              </a:ext>
            </a:extLst>
          </p:cNvPr>
          <p:cNvGraphicFramePr>
            <a:graphicFrameLocks noGrp="1"/>
          </p:cNvGraphicFramePr>
          <p:nvPr>
            <p:extLst>
              <p:ext uri="{D42A27DB-BD31-4B8C-83A1-F6EECF244321}">
                <p14:modId xmlns:p14="http://schemas.microsoft.com/office/powerpoint/2010/main" val="2307724679"/>
              </p:ext>
            </p:extLst>
          </p:nvPr>
        </p:nvGraphicFramePr>
        <p:xfrm>
          <a:off x="8208963" y="368435"/>
          <a:ext cx="821300" cy="477978"/>
        </p:xfrm>
        <a:graphic>
          <a:graphicData uri="http://schemas.openxmlformats.org/drawingml/2006/table">
            <a:tbl>
              <a:tblPr/>
              <a:tblGrid>
                <a:gridCol w="158750">
                  <a:extLst>
                    <a:ext uri="{9D8B030D-6E8A-4147-A177-3AD203B41FA5}">
                      <a16:colId xmlns:a16="http://schemas.microsoft.com/office/drawing/2014/main" val="20000"/>
                    </a:ext>
                  </a:extLst>
                </a:gridCol>
                <a:gridCol w="662550">
                  <a:extLst>
                    <a:ext uri="{9D8B030D-6E8A-4147-A177-3AD203B41FA5}">
                      <a16:colId xmlns:a16="http://schemas.microsoft.com/office/drawing/2014/main" val="20001"/>
                    </a:ext>
                  </a:extLst>
                </a:gridCol>
              </a:tblGrid>
              <a:tr h="173041">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altLang="es-CO" sz="900" b="1" i="0" u="none" strike="noStrike" cap="none" normalizeH="0" baseline="0" dirty="0">
                          <a:ln>
                            <a:noFill/>
                          </a:ln>
                          <a:solidFill>
                            <a:srgbClr val="008000"/>
                          </a:solidFill>
                          <a:effectLst/>
                          <a:latin typeface="Wingdings" pitchFamily="2" charset="2"/>
                          <a:cs typeface="Calibri Light" pitchFamily="34" charset="0"/>
                        </a:rPr>
                        <a:t>l</a:t>
                      </a:r>
                      <a:endParaRPr kumimoji="0" lang="es-ES" altLang="es-CO" sz="900" b="0" i="0" u="none" strike="noStrike" cap="none" normalizeH="0" baseline="0" dirty="0">
                        <a:ln>
                          <a:noFill/>
                        </a:ln>
                        <a:solidFill>
                          <a:schemeClr val="tx1"/>
                        </a:solidFill>
                        <a:effectLst/>
                        <a:latin typeface="Calibri Light" pitchFamily="34" charset="0"/>
                        <a:cs typeface="Calibri Light" pitchFamily="34" charset="0"/>
                      </a:endParaRPr>
                    </a:p>
                  </a:txBody>
                  <a:tcPr marL="36000" marR="36000" marT="17941" marB="17941" anchor="ctr" horzOverflow="overflow">
                    <a:lnL>
                      <a:noFill/>
                    </a:lnL>
                    <a:lnR>
                      <a:noFill/>
                    </a:lnR>
                    <a:lnT>
                      <a:noFill/>
                    </a:lnT>
                    <a:lnB>
                      <a:noFill/>
                    </a:lnB>
                    <a:lnTlToBr>
                      <a:noFill/>
                    </a:lnTlToBr>
                    <a:lnBlToTr>
                      <a:noFill/>
                    </a:lnBlToTr>
                    <a:noFill/>
                  </a:tcPr>
                </a:tc>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80000"/>
                        </a:lnSpc>
                        <a:spcBef>
                          <a:spcPct val="0"/>
                        </a:spcBef>
                        <a:spcAft>
                          <a:spcPct val="0"/>
                        </a:spcAft>
                        <a:buClrTx/>
                        <a:buSzTx/>
                        <a:buFontTx/>
                        <a:buNone/>
                        <a:tabLst/>
                      </a:pPr>
                      <a:r>
                        <a:rPr kumimoji="0" lang="es-ES" altLang="es-CO" sz="7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T2B</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&gt;= 90</a:t>
                      </a:r>
                    </a:p>
                  </a:txBody>
                  <a:tcPr marL="36000" marR="36000" marT="17941" marB="1794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146048">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ctr" defTabSz="914400" rtl="0" eaLnBrk="1" fontAlgn="ctr" latinLnBrk="0" hangingPunct="1">
                        <a:lnSpc>
                          <a:spcPct val="80000"/>
                        </a:lnSpc>
                        <a:spcBef>
                          <a:spcPct val="0"/>
                        </a:spcBef>
                        <a:spcAft>
                          <a:spcPct val="0"/>
                        </a:spcAft>
                        <a:buClrTx/>
                        <a:buSzTx/>
                        <a:buFontTx/>
                        <a:buNone/>
                        <a:tabLst/>
                      </a:pPr>
                      <a:r>
                        <a:rPr kumimoji="0" lang="es-ES" altLang="es-CO" sz="900" b="1" i="0" u="none" strike="noStrike" cap="none" normalizeH="0" baseline="0" dirty="0">
                          <a:ln>
                            <a:noFill/>
                          </a:ln>
                          <a:solidFill>
                            <a:srgbClr val="FFC000"/>
                          </a:solidFill>
                          <a:effectLst/>
                          <a:latin typeface="Wingdings" pitchFamily="2" charset="2"/>
                          <a:cs typeface="Calibri Light" pitchFamily="34" charset="0"/>
                        </a:rPr>
                        <a:t>l</a:t>
                      </a:r>
                      <a:endParaRPr kumimoji="0" lang="es-ES" altLang="es-CO" sz="900" b="0" i="0" u="none" strike="noStrike" cap="none" normalizeH="0" baseline="0" dirty="0">
                        <a:ln>
                          <a:noFill/>
                        </a:ln>
                        <a:solidFill>
                          <a:schemeClr val="tx1"/>
                        </a:solidFill>
                        <a:effectLst/>
                        <a:latin typeface="Calibri Light" pitchFamily="34" charset="0"/>
                        <a:cs typeface="Calibri Light" pitchFamily="34" charset="0"/>
                      </a:endParaRPr>
                    </a:p>
                  </a:txBody>
                  <a:tcPr marL="36000" marR="36000" marT="17941" marB="17941" anchor="ctr" horzOverflow="overflow">
                    <a:lnL>
                      <a:noFill/>
                    </a:lnL>
                    <a:lnR>
                      <a:noFill/>
                    </a:lnR>
                    <a:lnT>
                      <a:noFill/>
                    </a:lnT>
                    <a:lnB>
                      <a:noFill/>
                    </a:lnB>
                    <a:lnTlToBr>
                      <a:noFill/>
                    </a:lnTlToBr>
                    <a:lnBlToTr>
                      <a:noFill/>
                    </a:lnBlToTr>
                    <a:noFill/>
                  </a:tcPr>
                </a:tc>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80000"/>
                        </a:lnSpc>
                        <a:spcBef>
                          <a:spcPct val="0"/>
                        </a:spcBef>
                        <a:spcAft>
                          <a:spcPct val="0"/>
                        </a:spcAft>
                        <a:buClrTx/>
                        <a:buSzTx/>
                        <a:buFontTx/>
                        <a:buNone/>
                        <a:tabLst/>
                      </a:pP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75&gt; </a:t>
                      </a:r>
                      <a:r>
                        <a:rPr kumimoji="0" lang="es-ES" altLang="es-CO" sz="7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T2B</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&lt;</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89</a:t>
                      </a:r>
                    </a:p>
                  </a:txBody>
                  <a:tcPr marL="36000" marR="36000" marT="17941" marB="1794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146048">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ctr" defTabSz="914400" rtl="0" eaLnBrk="1" fontAlgn="ctr" latinLnBrk="0" hangingPunct="1">
                        <a:lnSpc>
                          <a:spcPct val="80000"/>
                        </a:lnSpc>
                        <a:spcBef>
                          <a:spcPct val="0"/>
                        </a:spcBef>
                        <a:spcAft>
                          <a:spcPct val="0"/>
                        </a:spcAft>
                        <a:buClrTx/>
                        <a:buSzTx/>
                        <a:buFontTx/>
                        <a:buNone/>
                        <a:tabLst/>
                      </a:pPr>
                      <a:r>
                        <a:rPr kumimoji="0" lang="es-ES" altLang="es-CO" sz="900" b="1" i="0" u="none" strike="noStrike" cap="none" normalizeH="0" baseline="0" dirty="0">
                          <a:ln>
                            <a:noFill/>
                          </a:ln>
                          <a:solidFill>
                            <a:srgbClr val="FF0000"/>
                          </a:solidFill>
                          <a:effectLst/>
                          <a:latin typeface="Wingdings" pitchFamily="2" charset="2"/>
                          <a:cs typeface="Calibri Light" pitchFamily="34" charset="0"/>
                        </a:rPr>
                        <a:t>l</a:t>
                      </a:r>
                      <a:endParaRPr kumimoji="0" lang="es-ES" altLang="es-CO" sz="900" b="0" i="0" u="none" strike="noStrike" cap="none" normalizeH="0" baseline="0" dirty="0">
                        <a:ln>
                          <a:noFill/>
                        </a:ln>
                        <a:solidFill>
                          <a:schemeClr val="tx1"/>
                        </a:solidFill>
                        <a:effectLst/>
                        <a:latin typeface="Calibri Light" pitchFamily="34" charset="0"/>
                        <a:cs typeface="Calibri Light" pitchFamily="34" charset="0"/>
                      </a:endParaRPr>
                    </a:p>
                  </a:txBody>
                  <a:tcPr marL="36000" marR="36000" marT="17941" marB="17941" anchor="ctr" horzOverflow="overflow">
                    <a:lnL>
                      <a:noFill/>
                    </a:lnL>
                    <a:lnR>
                      <a:noFill/>
                    </a:lnR>
                    <a:lnT>
                      <a:noFill/>
                    </a:lnT>
                    <a:lnB>
                      <a:noFill/>
                    </a:lnB>
                    <a:lnTlToBr>
                      <a:noFill/>
                    </a:lnTlToBr>
                    <a:lnBlToTr>
                      <a:noFill/>
                    </a:lnBlToTr>
                    <a:noFill/>
                  </a:tcPr>
                </a:tc>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80000"/>
                        </a:lnSpc>
                        <a:spcBef>
                          <a:spcPct val="0"/>
                        </a:spcBef>
                        <a:spcAft>
                          <a:spcPct val="0"/>
                        </a:spcAft>
                        <a:buClrTx/>
                        <a:buSzTx/>
                        <a:buFontTx/>
                        <a:buNone/>
                        <a:tabLst/>
                      </a:pPr>
                      <a:r>
                        <a:rPr kumimoji="0" lang="es-ES" altLang="es-CO" sz="7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T2B</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&lt;=74</a:t>
                      </a:r>
                    </a:p>
                  </a:txBody>
                  <a:tcPr marL="36000" marR="36000" marT="17941" marB="1794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2" name="Group 198">
            <a:extLst>
              <a:ext uri="{FF2B5EF4-FFF2-40B4-BE49-F238E27FC236}">
                <a16:creationId xmlns:a16="http://schemas.microsoft.com/office/drawing/2014/main" id="{CE5B5C85-BE2B-4171-B98E-D2DCB297A38D}"/>
              </a:ext>
            </a:extLst>
          </p:cNvPr>
          <p:cNvGraphicFramePr>
            <a:graphicFrameLocks noGrp="1"/>
          </p:cNvGraphicFramePr>
          <p:nvPr>
            <p:extLst>
              <p:ext uri="{D42A27DB-BD31-4B8C-83A1-F6EECF244321}">
                <p14:modId xmlns:p14="http://schemas.microsoft.com/office/powerpoint/2010/main" val="552763427"/>
              </p:ext>
            </p:extLst>
          </p:nvPr>
        </p:nvGraphicFramePr>
        <p:xfrm>
          <a:off x="7926388" y="508135"/>
          <a:ext cx="301625" cy="198438"/>
        </p:xfrm>
        <a:graphic>
          <a:graphicData uri="http://schemas.openxmlformats.org/drawingml/2006/table">
            <a:tbl>
              <a:tblPr/>
              <a:tblGrid>
                <a:gridCol w="301625">
                  <a:extLst>
                    <a:ext uri="{9D8B030D-6E8A-4147-A177-3AD203B41FA5}">
                      <a16:colId xmlns:a16="http://schemas.microsoft.com/office/drawing/2014/main" val="20000"/>
                    </a:ext>
                  </a:extLst>
                </a:gridCol>
              </a:tblGrid>
              <a:tr h="198438">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altLang="es-CO" sz="1300" b="1" i="0" u="none" strike="noStrike" cap="none" normalizeH="0" baseline="0" dirty="0">
                          <a:ln>
                            <a:noFill/>
                          </a:ln>
                          <a:solidFill>
                            <a:schemeClr val="tx1"/>
                          </a:solidFill>
                          <a:effectLst/>
                          <a:latin typeface="Calibri Light" pitchFamily="34" charset="0"/>
                          <a:cs typeface="Calibri" pitchFamily="34" charset="0"/>
                        </a:rPr>
                        <a:t>%</a:t>
                      </a:r>
                    </a:p>
                  </a:txBody>
                  <a:tcPr marL="90000" marR="9000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3" name="CuadroTexto 12">
            <a:extLst>
              <a:ext uri="{FF2B5EF4-FFF2-40B4-BE49-F238E27FC236}">
                <a16:creationId xmlns:a16="http://schemas.microsoft.com/office/drawing/2014/main" id="{38830678-F061-45A8-A280-DFAD09DB6795}"/>
              </a:ext>
            </a:extLst>
          </p:cNvPr>
          <p:cNvSpPr txBox="1"/>
          <p:nvPr/>
        </p:nvSpPr>
        <p:spPr>
          <a:xfrm>
            <a:off x="5646234" y="2855707"/>
            <a:ext cx="382859" cy="400110"/>
          </a:xfrm>
          <a:prstGeom prst="rect">
            <a:avLst/>
          </a:prstGeom>
          <a:noFill/>
        </p:spPr>
        <p:txBody>
          <a:bodyPr wrap="square">
            <a:spAutoFit/>
          </a:bodyPr>
          <a:lstStyle/>
          <a:p>
            <a:r>
              <a:rPr kumimoji="0" lang="es-ES" altLang="es-CO" sz="2000" b="1" i="0" u="none" strike="noStrike" cap="none" normalizeH="0" baseline="0" dirty="0">
                <a:ln>
                  <a:noFill/>
                </a:ln>
                <a:solidFill>
                  <a:srgbClr val="FF0000"/>
                </a:solidFill>
                <a:effectLst/>
                <a:latin typeface="Wingdings" pitchFamily="2" charset="2"/>
                <a:cs typeface="Calibri Light" pitchFamily="34" charset="0"/>
              </a:rPr>
              <a:t>l</a:t>
            </a:r>
            <a:endParaRPr lang="es-CO" sz="2000" dirty="0"/>
          </a:p>
        </p:txBody>
      </p:sp>
      <p:sp>
        <p:nvSpPr>
          <p:cNvPr id="4" name="Elipse 3"/>
          <p:cNvSpPr>
            <a:spLocks noChangeAspect="1"/>
          </p:cNvSpPr>
          <p:nvPr/>
        </p:nvSpPr>
        <p:spPr bwMode="auto">
          <a:xfrm>
            <a:off x="6527181" y="2512694"/>
            <a:ext cx="1080000" cy="1080000"/>
          </a:xfrm>
          <a:prstGeom prst="ellipse">
            <a:avLst/>
          </a:prstGeom>
          <a:solidFill>
            <a:schemeClr val="accent5">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CO" sz="1800" b="1" i="0" u="none" strike="noStrike" cap="none" normalizeH="0" baseline="0" dirty="0">
                <a:ln>
                  <a:noFill/>
                </a:ln>
                <a:solidFill>
                  <a:schemeClr val="tx1">
                    <a:lumMod val="65000"/>
                    <a:lumOff val="35000"/>
                  </a:schemeClr>
                </a:solidFill>
                <a:effectLst/>
                <a:latin typeface="Calibri" pitchFamily="34" charset="0"/>
                <a:cs typeface="Arial" charset="0"/>
              </a:rPr>
              <a:t>2020</a:t>
            </a:r>
          </a:p>
          <a:p>
            <a:pPr marL="0" marR="0" indent="0" algn="ctr" defTabSz="914400" rtl="0" eaLnBrk="1" fontAlgn="base" latinLnBrk="0" hangingPunct="1">
              <a:lnSpc>
                <a:spcPct val="100000"/>
              </a:lnSpc>
              <a:spcBef>
                <a:spcPct val="0"/>
              </a:spcBef>
              <a:spcAft>
                <a:spcPct val="0"/>
              </a:spcAft>
              <a:buClrTx/>
              <a:buSzTx/>
              <a:buFontTx/>
              <a:buNone/>
              <a:tabLst/>
            </a:pPr>
            <a:r>
              <a:rPr lang="es-CO" sz="2400" dirty="0">
                <a:solidFill>
                  <a:schemeClr val="tx1">
                    <a:lumMod val="65000"/>
                    <a:lumOff val="35000"/>
                  </a:schemeClr>
                </a:solidFill>
              </a:rPr>
              <a:t>63</a:t>
            </a:r>
            <a:r>
              <a:rPr kumimoji="0" lang="es-CO" sz="2400" b="1" i="0" u="none" strike="noStrike" cap="none" normalizeH="0" baseline="0" dirty="0">
                <a:ln>
                  <a:noFill/>
                </a:ln>
                <a:solidFill>
                  <a:schemeClr val="tx1">
                    <a:lumMod val="65000"/>
                    <a:lumOff val="35000"/>
                  </a:schemeClr>
                </a:solidFill>
                <a:effectLst/>
                <a:latin typeface="Calibri" pitchFamily="34" charset="0"/>
                <a:cs typeface="Arial" charset="0"/>
              </a:rPr>
              <a:t>%</a:t>
            </a:r>
          </a:p>
        </p:txBody>
      </p:sp>
    </p:spTree>
    <p:extLst>
      <p:ext uri="{BB962C8B-B14F-4D97-AF65-F5344CB8AC3E}">
        <p14:creationId xmlns:p14="http://schemas.microsoft.com/office/powerpoint/2010/main" val="2477790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4151486873"/>
              </p:ext>
            </p:extLst>
          </p:nvPr>
        </p:nvGraphicFramePr>
        <p:xfrm>
          <a:off x="4042281" y="2104887"/>
          <a:ext cx="1233914" cy="2496213"/>
        </p:xfrm>
        <a:graphic>
          <a:graphicData uri="http://schemas.openxmlformats.org/drawingml/2006/table">
            <a:tbl>
              <a:tblPr firstRow="1" bandRow="1">
                <a:tableStyleId>{5C22544A-7EE6-4342-B048-85BDC9FD1C3A}</a:tableStyleId>
              </a:tblPr>
              <a:tblGrid>
                <a:gridCol w="1233914">
                  <a:extLst>
                    <a:ext uri="{9D8B030D-6E8A-4147-A177-3AD203B41FA5}">
                      <a16:colId xmlns:a16="http://schemas.microsoft.com/office/drawing/2014/main" val="20000"/>
                    </a:ext>
                  </a:extLst>
                </a:gridCol>
              </a:tblGrid>
              <a:tr h="2113453">
                <a:tc>
                  <a:txBody>
                    <a:bodyPr/>
                    <a:lstStyle/>
                    <a:p>
                      <a:endParaRPr lang="es-CO" sz="1000" dirty="0"/>
                    </a:p>
                  </a:txBody>
                  <a:tcPr marL="36000" marR="3600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0"/>
                  </a:ext>
                </a:extLst>
              </a:tr>
              <a:tr h="0">
                <a:tc>
                  <a:txBody>
                    <a:bodyPr/>
                    <a:lstStyle/>
                    <a:p>
                      <a:endParaRPr lang="es-CO" sz="100" dirty="0"/>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pPr algn="ctr"/>
                      <a:r>
                        <a:rPr lang="es-CO" sz="700" b="1" dirty="0">
                          <a:solidFill>
                            <a:schemeClr val="tx1">
                              <a:lumMod val="85000"/>
                              <a:lumOff val="15000"/>
                            </a:schemeClr>
                          </a:solidFill>
                        </a:rPr>
                        <a:t>449</a:t>
                      </a:r>
                    </a:p>
                  </a:txBody>
                  <a:tcPr marL="36000" marR="3600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8F8F8"/>
                    </a:solidFill>
                  </a:tcPr>
                </a:tc>
                <a:extLst>
                  <a:ext uri="{0D108BD9-81ED-4DB2-BD59-A6C34878D82A}">
                    <a16:rowId xmlns:a16="http://schemas.microsoft.com/office/drawing/2014/main" val="10002"/>
                  </a:ext>
                </a:extLst>
              </a:tr>
              <a:tr h="0">
                <a:tc>
                  <a:txBody>
                    <a:bodyPr/>
                    <a:lstStyle/>
                    <a:p>
                      <a:pPr algn="ctr"/>
                      <a:r>
                        <a:rPr lang="es-CO" sz="700" b="1" dirty="0">
                          <a:solidFill>
                            <a:schemeClr val="tx1">
                              <a:lumMod val="85000"/>
                              <a:lumOff val="15000"/>
                            </a:schemeClr>
                          </a:solidFill>
                        </a:rPr>
                        <a:t>3,6</a:t>
                      </a:r>
                    </a:p>
                  </a:txBody>
                  <a:tcPr marL="36000" marR="3600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8F8F8"/>
                    </a:solidFill>
                  </a:tcPr>
                </a:tc>
                <a:extLst>
                  <a:ext uri="{0D108BD9-81ED-4DB2-BD59-A6C34878D82A}">
                    <a16:rowId xmlns:a16="http://schemas.microsoft.com/office/drawing/2014/main" val="2961499329"/>
                  </a:ext>
                </a:extLst>
              </a:tr>
            </a:tbl>
          </a:graphicData>
        </a:graphic>
      </p:graphicFrame>
      <p:sp>
        <p:nvSpPr>
          <p:cNvPr id="3" name="2 Rectángulo"/>
          <p:cNvSpPr/>
          <p:nvPr/>
        </p:nvSpPr>
        <p:spPr>
          <a:xfrm>
            <a:off x="1676400" y="833573"/>
            <a:ext cx="5822949" cy="400110"/>
          </a:xfrm>
          <a:prstGeom prst="rect">
            <a:avLst/>
          </a:prstGeom>
        </p:spPr>
        <p:txBody>
          <a:bodyPr wrap="square">
            <a:spAutoFit/>
          </a:bodyPr>
          <a:lstStyle/>
          <a:p>
            <a:pPr algn="ctr"/>
            <a:r>
              <a:rPr lang="es-CO" b="0" dirty="0">
                <a:solidFill>
                  <a:schemeClr val="tx1">
                    <a:lumMod val="85000"/>
                    <a:lumOff val="15000"/>
                  </a:schemeClr>
                </a:solidFill>
                <a:latin typeface="+mj-lt"/>
              </a:rPr>
              <a:t>En una escala de 1 a 5 donde 1 es mala y 5 es excelente  </a:t>
            </a:r>
          </a:p>
          <a:p>
            <a:pPr algn="ctr"/>
            <a:r>
              <a:rPr lang="es-CO" dirty="0">
                <a:solidFill>
                  <a:schemeClr val="tx1">
                    <a:lumMod val="85000"/>
                    <a:lumOff val="15000"/>
                  </a:schemeClr>
                </a:solidFill>
                <a:latin typeface="+mj-lt"/>
              </a:rPr>
              <a:t>¿Cómo percibe a la EAAB-ESP? </a:t>
            </a:r>
          </a:p>
        </p:txBody>
      </p:sp>
      <p:graphicFrame>
        <p:nvGraphicFramePr>
          <p:cNvPr id="6" name="Object 3"/>
          <p:cNvGraphicFramePr>
            <a:graphicFrameLocks noChangeAspect="1"/>
          </p:cNvGraphicFramePr>
          <p:nvPr>
            <p:extLst>
              <p:ext uri="{D42A27DB-BD31-4B8C-83A1-F6EECF244321}">
                <p14:modId xmlns:p14="http://schemas.microsoft.com/office/powerpoint/2010/main" val="893241735"/>
              </p:ext>
            </p:extLst>
          </p:nvPr>
        </p:nvGraphicFramePr>
        <p:xfrm>
          <a:off x="3418402" y="2161617"/>
          <a:ext cx="2452676" cy="2081947"/>
        </p:xfrm>
        <a:graphic>
          <a:graphicData uri="http://schemas.openxmlformats.org/drawingml/2006/chart">
            <c:chart xmlns:c="http://schemas.openxmlformats.org/drawingml/2006/chart" xmlns:r="http://schemas.openxmlformats.org/officeDocument/2006/relationships" r:id="rId2"/>
          </a:graphicData>
        </a:graphic>
      </p:graphicFrame>
      <p:sp>
        <p:nvSpPr>
          <p:cNvPr id="7" name="6 CuadroTexto"/>
          <p:cNvSpPr txBox="1"/>
          <p:nvPr/>
        </p:nvSpPr>
        <p:spPr>
          <a:xfrm>
            <a:off x="3789327" y="4271331"/>
            <a:ext cx="208390" cy="107722"/>
          </a:xfrm>
          <a:prstGeom prst="rect">
            <a:avLst/>
          </a:prstGeom>
          <a:noFill/>
        </p:spPr>
        <p:txBody>
          <a:bodyPr wrap="none" lIns="0" tIns="0" rIns="0" bIns="0" rtlCol="0">
            <a:spAutoFit/>
          </a:bodyPr>
          <a:lstStyle/>
          <a:p>
            <a:pPr algn="r"/>
            <a:r>
              <a:rPr lang="es-CO" sz="700" dirty="0">
                <a:solidFill>
                  <a:schemeClr val="tx1">
                    <a:lumMod val="85000"/>
                    <a:lumOff val="15000"/>
                  </a:schemeClr>
                </a:solidFill>
                <a:latin typeface="+mj-lt"/>
              </a:rPr>
              <a:t>Base</a:t>
            </a:r>
          </a:p>
        </p:txBody>
      </p:sp>
      <p:sp>
        <p:nvSpPr>
          <p:cNvPr id="8" name="AutoShape 190"/>
          <p:cNvSpPr>
            <a:spLocks noChangeArrowheads="1"/>
          </p:cNvSpPr>
          <p:nvPr/>
        </p:nvSpPr>
        <p:spPr bwMode="auto">
          <a:xfrm>
            <a:off x="8215312" y="368435"/>
            <a:ext cx="786375" cy="465138"/>
          </a:xfrm>
          <a:prstGeom prst="roundRect">
            <a:avLst>
              <a:gd name="adj" fmla="val 16667"/>
            </a:avLst>
          </a:prstGeom>
          <a:solidFill>
            <a:srgbClr val="EAEAEA">
              <a:alpha val="72940"/>
            </a:srgbClr>
          </a:solidFill>
          <a:ln w="3175">
            <a:solidFill>
              <a:srgbClr val="969696"/>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1000">
                <a:solidFill>
                  <a:schemeClr val="tx1"/>
                </a:solidFill>
                <a:latin typeface="Calibri Light" pitchFamily="34" charset="0"/>
                <a:cs typeface="Calibri Light" pitchFamily="34" charset="0"/>
              </a:defRPr>
            </a:lvl1pPr>
            <a:lvl2pPr marL="742950" indent="-285750">
              <a:spcBef>
                <a:spcPct val="20000"/>
              </a:spcBef>
              <a:buChar char="–"/>
              <a:defRPr sz="1000">
                <a:solidFill>
                  <a:schemeClr val="tx1"/>
                </a:solidFill>
                <a:latin typeface="Calibri Light" pitchFamily="34" charset="0"/>
                <a:cs typeface="Calibri Light" pitchFamily="34" charset="0"/>
              </a:defRPr>
            </a:lvl2pPr>
            <a:lvl3pPr marL="1143000" indent="-228600">
              <a:spcBef>
                <a:spcPct val="20000"/>
              </a:spcBef>
              <a:buChar char="•"/>
              <a:defRPr sz="1000">
                <a:solidFill>
                  <a:schemeClr val="tx1"/>
                </a:solidFill>
                <a:latin typeface="Calibri Light" pitchFamily="34" charset="0"/>
                <a:cs typeface="Calibri Light" pitchFamily="34" charset="0"/>
              </a:defRPr>
            </a:lvl3pPr>
            <a:lvl4pPr marL="1600200" indent="-228600">
              <a:spcBef>
                <a:spcPct val="20000"/>
              </a:spcBef>
              <a:buChar char="–"/>
              <a:defRPr sz="1000">
                <a:solidFill>
                  <a:schemeClr val="tx1"/>
                </a:solidFill>
                <a:latin typeface="Calibri Light" pitchFamily="34" charset="0"/>
                <a:cs typeface="Calibri Light" pitchFamily="34" charset="0"/>
              </a:defRPr>
            </a:lvl4pPr>
            <a:lvl5pPr marL="2057400" indent="-228600">
              <a:spcBef>
                <a:spcPct val="20000"/>
              </a:spcBef>
              <a:buChar char="»"/>
              <a:defRPr sz="1000">
                <a:solidFill>
                  <a:schemeClr val="tx1"/>
                </a:solidFill>
                <a:latin typeface="Calibri Light" pitchFamily="34" charset="0"/>
                <a:cs typeface="Calibri Light" pitchFamily="34" charset="0"/>
              </a:defRPr>
            </a:lvl5pPr>
            <a:lvl6pPr marL="25146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6pPr>
            <a:lvl7pPr marL="29718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7pPr>
            <a:lvl8pPr marL="34290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8pPr>
            <a:lvl9pPr marL="38862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9pPr>
          </a:lstStyle>
          <a:p>
            <a:pPr eaLnBrk="1" hangingPunct="1">
              <a:spcBef>
                <a:spcPct val="0"/>
              </a:spcBef>
              <a:buFontTx/>
              <a:buNone/>
            </a:pPr>
            <a:endParaRPr lang="es-CO" altLang="es-CO" sz="1800">
              <a:latin typeface="Arial" charset="0"/>
            </a:endParaRPr>
          </a:p>
        </p:txBody>
      </p:sp>
      <p:graphicFrame>
        <p:nvGraphicFramePr>
          <p:cNvPr id="9" name="Group 504"/>
          <p:cNvGraphicFramePr>
            <a:graphicFrameLocks noGrp="1"/>
          </p:cNvGraphicFramePr>
          <p:nvPr>
            <p:extLst>
              <p:ext uri="{D42A27DB-BD31-4B8C-83A1-F6EECF244321}">
                <p14:modId xmlns:p14="http://schemas.microsoft.com/office/powerpoint/2010/main" val="1400458404"/>
              </p:ext>
            </p:extLst>
          </p:nvPr>
        </p:nvGraphicFramePr>
        <p:xfrm>
          <a:off x="8208963" y="368435"/>
          <a:ext cx="821300" cy="477978"/>
        </p:xfrm>
        <a:graphic>
          <a:graphicData uri="http://schemas.openxmlformats.org/drawingml/2006/table">
            <a:tbl>
              <a:tblPr/>
              <a:tblGrid>
                <a:gridCol w="158750">
                  <a:extLst>
                    <a:ext uri="{9D8B030D-6E8A-4147-A177-3AD203B41FA5}">
                      <a16:colId xmlns:a16="http://schemas.microsoft.com/office/drawing/2014/main" val="20000"/>
                    </a:ext>
                  </a:extLst>
                </a:gridCol>
                <a:gridCol w="662550">
                  <a:extLst>
                    <a:ext uri="{9D8B030D-6E8A-4147-A177-3AD203B41FA5}">
                      <a16:colId xmlns:a16="http://schemas.microsoft.com/office/drawing/2014/main" val="20001"/>
                    </a:ext>
                  </a:extLst>
                </a:gridCol>
              </a:tblGrid>
              <a:tr h="173041">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altLang="es-CO" sz="900" b="1" i="0" u="none" strike="noStrike" cap="none" normalizeH="0" baseline="0" dirty="0">
                          <a:ln>
                            <a:noFill/>
                          </a:ln>
                          <a:solidFill>
                            <a:srgbClr val="008000"/>
                          </a:solidFill>
                          <a:effectLst/>
                          <a:latin typeface="Wingdings" pitchFamily="2" charset="2"/>
                          <a:cs typeface="Calibri Light" pitchFamily="34" charset="0"/>
                        </a:rPr>
                        <a:t>l</a:t>
                      </a:r>
                      <a:endParaRPr kumimoji="0" lang="es-ES" altLang="es-CO" sz="900" b="0" i="0" u="none" strike="noStrike" cap="none" normalizeH="0" baseline="0" dirty="0">
                        <a:ln>
                          <a:noFill/>
                        </a:ln>
                        <a:solidFill>
                          <a:schemeClr val="tx1"/>
                        </a:solidFill>
                        <a:effectLst/>
                        <a:latin typeface="Calibri Light" pitchFamily="34" charset="0"/>
                        <a:cs typeface="Calibri Light" pitchFamily="34" charset="0"/>
                      </a:endParaRPr>
                    </a:p>
                  </a:txBody>
                  <a:tcPr marL="36000" marR="36000" marT="17941" marB="17941" anchor="ctr" horzOverflow="overflow">
                    <a:lnL>
                      <a:noFill/>
                    </a:lnL>
                    <a:lnR>
                      <a:noFill/>
                    </a:lnR>
                    <a:lnT>
                      <a:noFill/>
                    </a:lnT>
                    <a:lnB>
                      <a:noFill/>
                    </a:lnB>
                    <a:lnTlToBr>
                      <a:noFill/>
                    </a:lnTlToBr>
                    <a:lnBlToTr>
                      <a:noFill/>
                    </a:lnBlToTr>
                    <a:noFill/>
                  </a:tcPr>
                </a:tc>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80000"/>
                        </a:lnSpc>
                        <a:spcBef>
                          <a:spcPct val="0"/>
                        </a:spcBef>
                        <a:spcAft>
                          <a:spcPct val="0"/>
                        </a:spcAft>
                        <a:buClrTx/>
                        <a:buSzTx/>
                        <a:buFontTx/>
                        <a:buNone/>
                        <a:tabLst/>
                      </a:pPr>
                      <a:r>
                        <a:rPr kumimoji="0" lang="es-ES" altLang="es-CO" sz="7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T3B</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&gt;= 90</a:t>
                      </a:r>
                    </a:p>
                  </a:txBody>
                  <a:tcPr marL="36000" marR="36000" marT="17941" marB="1794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146048">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ctr" defTabSz="914400" rtl="0" eaLnBrk="1" fontAlgn="ctr" latinLnBrk="0" hangingPunct="1">
                        <a:lnSpc>
                          <a:spcPct val="80000"/>
                        </a:lnSpc>
                        <a:spcBef>
                          <a:spcPct val="0"/>
                        </a:spcBef>
                        <a:spcAft>
                          <a:spcPct val="0"/>
                        </a:spcAft>
                        <a:buClrTx/>
                        <a:buSzTx/>
                        <a:buFontTx/>
                        <a:buNone/>
                        <a:tabLst/>
                      </a:pPr>
                      <a:r>
                        <a:rPr kumimoji="0" lang="es-ES" altLang="es-CO" sz="900" b="1" i="0" u="none" strike="noStrike" cap="none" normalizeH="0" baseline="0" dirty="0">
                          <a:ln>
                            <a:noFill/>
                          </a:ln>
                          <a:solidFill>
                            <a:srgbClr val="FFC000"/>
                          </a:solidFill>
                          <a:effectLst/>
                          <a:latin typeface="Wingdings" pitchFamily="2" charset="2"/>
                          <a:cs typeface="Calibri Light" pitchFamily="34" charset="0"/>
                        </a:rPr>
                        <a:t>l</a:t>
                      </a:r>
                      <a:endParaRPr kumimoji="0" lang="es-ES" altLang="es-CO" sz="900" b="0" i="0" u="none" strike="noStrike" cap="none" normalizeH="0" baseline="0" dirty="0">
                        <a:ln>
                          <a:noFill/>
                        </a:ln>
                        <a:solidFill>
                          <a:schemeClr val="tx1"/>
                        </a:solidFill>
                        <a:effectLst/>
                        <a:latin typeface="Calibri Light" pitchFamily="34" charset="0"/>
                        <a:cs typeface="Calibri Light" pitchFamily="34" charset="0"/>
                      </a:endParaRPr>
                    </a:p>
                  </a:txBody>
                  <a:tcPr marL="36000" marR="36000" marT="17941" marB="17941" anchor="ctr" horzOverflow="overflow">
                    <a:lnL>
                      <a:noFill/>
                    </a:lnL>
                    <a:lnR>
                      <a:noFill/>
                    </a:lnR>
                    <a:lnT>
                      <a:noFill/>
                    </a:lnT>
                    <a:lnB>
                      <a:noFill/>
                    </a:lnB>
                    <a:lnTlToBr>
                      <a:noFill/>
                    </a:lnTlToBr>
                    <a:lnBlToTr>
                      <a:noFill/>
                    </a:lnBlToTr>
                    <a:noFill/>
                  </a:tcPr>
                </a:tc>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80000"/>
                        </a:lnSpc>
                        <a:spcBef>
                          <a:spcPct val="0"/>
                        </a:spcBef>
                        <a:spcAft>
                          <a:spcPct val="0"/>
                        </a:spcAft>
                        <a:buClrTx/>
                        <a:buSzTx/>
                        <a:buFontTx/>
                        <a:buNone/>
                        <a:tabLst/>
                      </a:pP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75&gt; </a:t>
                      </a:r>
                      <a:r>
                        <a:rPr kumimoji="0" lang="es-ES" altLang="es-CO" sz="7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T3B</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&lt;</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89</a:t>
                      </a:r>
                    </a:p>
                  </a:txBody>
                  <a:tcPr marL="36000" marR="36000" marT="17941" marB="1794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146048">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ctr" defTabSz="914400" rtl="0" eaLnBrk="1" fontAlgn="ctr" latinLnBrk="0" hangingPunct="1">
                        <a:lnSpc>
                          <a:spcPct val="80000"/>
                        </a:lnSpc>
                        <a:spcBef>
                          <a:spcPct val="0"/>
                        </a:spcBef>
                        <a:spcAft>
                          <a:spcPct val="0"/>
                        </a:spcAft>
                        <a:buClrTx/>
                        <a:buSzTx/>
                        <a:buFontTx/>
                        <a:buNone/>
                        <a:tabLst/>
                      </a:pPr>
                      <a:r>
                        <a:rPr kumimoji="0" lang="es-ES" altLang="es-CO" sz="900" b="1" i="0" u="none" strike="noStrike" cap="none" normalizeH="0" baseline="0" dirty="0">
                          <a:ln>
                            <a:noFill/>
                          </a:ln>
                          <a:solidFill>
                            <a:srgbClr val="FF0000"/>
                          </a:solidFill>
                          <a:effectLst/>
                          <a:latin typeface="Wingdings" pitchFamily="2" charset="2"/>
                          <a:cs typeface="Calibri Light" pitchFamily="34" charset="0"/>
                        </a:rPr>
                        <a:t>l</a:t>
                      </a:r>
                      <a:endParaRPr kumimoji="0" lang="es-ES" altLang="es-CO" sz="900" b="0" i="0" u="none" strike="noStrike" cap="none" normalizeH="0" baseline="0" dirty="0">
                        <a:ln>
                          <a:noFill/>
                        </a:ln>
                        <a:solidFill>
                          <a:schemeClr val="tx1"/>
                        </a:solidFill>
                        <a:effectLst/>
                        <a:latin typeface="Calibri Light" pitchFamily="34" charset="0"/>
                        <a:cs typeface="Calibri Light" pitchFamily="34" charset="0"/>
                      </a:endParaRPr>
                    </a:p>
                  </a:txBody>
                  <a:tcPr marL="36000" marR="36000" marT="17941" marB="17941" anchor="ctr" horzOverflow="overflow">
                    <a:lnL>
                      <a:noFill/>
                    </a:lnL>
                    <a:lnR>
                      <a:noFill/>
                    </a:lnR>
                    <a:lnT>
                      <a:noFill/>
                    </a:lnT>
                    <a:lnB>
                      <a:noFill/>
                    </a:lnB>
                    <a:lnTlToBr>
                      <a:noFill/>
                    </a:lnTlToBr>
                    <a:lnBlToTr>
                      <a:noFill/>
                    </a:lnBlToTr>
                    <a:noFill/>
                  </a:tcPr>
                </a:tc>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80000"/>
                        </a:lnSpc>
                        <a:spcBef>
                          <a:spcPct val="0"/>
                        </a:spcBef>
                        <a:spcAft>
                          <a:spcPct val="0"/>
                        </a:spcAft>
                        <a:buClrTx/>
                        <a:buSzTx/>
                        <a:buFontTx/>
                        <a:buNone/>
                        <a:tabLst/>
                      </a:pPr>
                      <a:r>
                        <a:rPr kumimoji="0" lang="es-ES" altLang="es-CO" sz="7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T3B</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&lt;=74</a:t>
                      </a:r>
                    </a:p>
                  </a:txBody>
                  <a:tcPr marL="36000" marR="36000" marT="17941" marB="1794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0" name="Group 198"/>
          <p:cNvGraphicFramePr>
            <a:graphicFrameLocks noGrp="1"/>
          </p:cNvGraphicFramePr>
          <p:nvPr>
            <p:extLst>
              <p:ext uri="{D42A27DB-BD31-4B8C-83A1-F6EECF244321}">
                <p14:modId xmlns:p14="http://schemas.microsoft.com/office/powerpoint/2010/main" val="3927783920"/>
              </p:ext>
            </p:extLst>
          </p:nvPr>
        </p:nvGraphicFramePr>
        <p:xfrm>
          <a:off x="7926388" y="508135"/>
          <a:ext cx="301625" cy="198438"/>
        </p:xfrm>
        <a:graphic>
          <a:graphicData uri="http://schemas.openxmlformats.org/drawingml/2006/table">
            <a:tbl>
              <a:tblPr/>
              <a:tblGrid>
                <a:gridCol w="301625">
                  <a:extLst>
                    <a:ext uri="{9D8B030D-6E8A-4147-A177-3AD203B41FA5}">
                      <a16:colId xmlns:a16="http://schemas.microsoft.com/office/drawing/2014/main" val="20000"/>
                    </a:ext>
                  </a:extLst>
                </a:gridCol>
              </a:tblGrid>
              <a:tr h="198438">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altLang="es-CO" sz="1300" b="1" i="0" u="none" strike="noStrike" cap="none" normalizeH="0" baseline="0" dirty="0">
                          <a:ln>
                            <a:noFill/>
                          </a:ln>
                          <a:solidFill>
                            <a:schemeClr val="tx1"/>
                          </a:solidFill>
                          <a:effectLst/>
                          <a:latin typeface="Calibri Light" pitchFamily="34" charset="0"/>
                          <a:cs typeface="Calibri" pitchFamily="34" charset="0"/>
                        </a:rPr>
                        <a:t>%</a:t>
                      </a:r>
                    </a:p>
                  </a:txBody>
                  <a:tcPr marL="90000" marR="9000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2" name="11 Tabla"/>
          <p:cNvGraphicFramePr>
            <a:graphicFrameLocks noGrp="1"/>
          </p:cNvGraphicFramePr>
          <p:nvPr>
            <p:extLst>
              <p:ext uri="{D42A27DB-BD31-4B8C-83A1-F6EECF244321}">
                <p14:modId xmlns:p14="http://schemas.microsoft.com/office/powerpoint/2010/main" val="3107908885"/>
              </p:ext>
            </p:extLst>
          </p:nvPr>
        </p:nvGraphicFramePr>
        <p:xfrm>
          <a:off x="4921250" y="2298812"/>
          <a:ext cx="304800" cy="209550"/>
        </p:xfrm>
        <a:graphic>
          <a:graphicData uri="http://schemas.openxmlformats.org/drawingml/2006/table">
            <a:tbl>
              <a:tblPr/>
              <a:tblGrid>
                <a:gridCol w="304800">
                  <a:extLst>
                    <a:ext uri="{9D8B030D-6E8A-4147-A177-3AD203B41FA5}">
                      <a16:colId xmlns:a16="http://schemas.microsoft.com/office/drawing/2014/main" val="20000"/>
                    </a:ext>
                  </a:extLst>
                </a:gridCol>
              </a:tblGrid>
              <a:tr h="209550">
                <a:tc>
                  <a:txBody>
                    <a:bodyPr/>
                    <a:lstStyle/>
                    <a:p>
                      <a:pPr algn="ctr" rtl="0" fontAlgn="b"/>
                      <a:r>
                        <a:rPr kumimoji="0" lang="es-ES" altLang="es-CO" sz="900" b="1" i="0" u="none" strike="noStrike" cap="none" normalizeH="0" baseline="0" dirty="0">
                          <a:ln>
                            <a:noFill/>
                          </a:ln>
                          <a:solidFill>
                            <a:srgbClr val="FFC000"/>
                          </a:solidFill>
                          <a:effectLst/>
                          <a:latin typeface="Wingdings" pitchFamily="2" charset="2"/>
                          <a:cs typeface="Calibri Light" pitchFamily="34" charset="0"/>
                        </a:rPr>
                        <a:t>l</a:t>
                      </a:r>
                      <a:endParaRPr lang="es-CO" sz="900" b="1" i="0" u="none" strike="noStrike" dirty="0">
                        <a:solidFill>
                          <a:srgbClr val="FFC000"/>
                        </a:solidFill>
                        <a:effectLst/>
                        <a:latin typeface="Wingdings"/>
                      </a:endParaRP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13" name="CuadroTexto 12"/>
          <p:cNvSpPr txBox="1"/>
          <p:nvPr/>
        </p:nvSpPr>
        <p:spPr>
          <a:xfrm>
            <a:off x="1311753" y="162166"/>
            <a:ext cx="6516209" cy="523220"/>
          </a:xfrm>
          <a:prstGeom prst="rect">
            <a:avLst/>
          </a:prstGeom>
          <a:noFill/>
        </p:spPr>
        <p:txBody>
          <a:bodyPr wrap="square" rtlCol="0">
            <a:spAutoFit/>
          </a:bodyPr>
          <a:lstStyle/>
          <a:p>
            <a:r>
              <a:rPr lang="es-MX" sz="2800" dirty="0">
                <a:solidFill>
                  <a:srgbClr val="295FA9"/>
                </a:solidFill>
              </a:rPr>
              <a:t>¿Cómo percibe a la EAAB-ESP? </a:t>
            </a:r>
          </a:p>
        </p:txBody>
      </p:sp>
      <p:sp>
        <p:nvSpPr>
          <p:cNvPr id="14" name="6 CuadroTexto">
            <a:extLst>
              <a:ext uri="{FF2B5EF4-FFF2-40B4-BE49-F238E27FC236}">
                <a16:creationId xmlns:a16="http://schemas.microsoft.com/office/drawing/2014/main" id="{5FDA2BCE-9CFE-4325-9CA3-1BC36A3E24EC}"/>
              </a:ext>
            </a:extLst>
          </p:cNvPr>
          <p:cNvSpPr txBox="1"/>
          <p:nvPr/>
        </p:nvSpPr>
        <p:spPr>
          <a:xfrm>
            <a:off x="3498112" y="4466263"/>
            <a:ext cx="499605" cy="107722"/>
          </a:xfrm>
          <a:prstGeom prst="rect">
            <a:avLst/>
          </a:prstGeom>
          <a:noFill/>
        </p:spPr>
        <p:txBody>
          <a:bodyPr wrap="square" lIns="0" tIns="0" rIns="0" bIns="0" rtlCol="0">
            <a:spAutoFit/>
          </a:bodyPr>
          <a:lstStyle/>
          <a:p>
            <a:pPr algn="r"/>
            <a:r>
              <a:rPr lang="es-CO" sz="700" dirty="0">
                <a:solidFill>
                  <a:schemeClr val="tx1">
                    <a:lumMod val="85000"/>
                    <a:lumOff val="15000"/>
                  </a:schemeClr>
                </a:solidFill>
                <a:latin typeface="+mj-lt"/>
              </a:rPr>
              <a:t>Promedio</a:t>
            </a:r>
          </a:p>
        </p:txBody>
      </p:sp>
      <p:sp>
        <p:nvSpPr>
          <p:cNvPr id="15" name="3 Rectángulo redondeado">
            <a:extLst>
              <a:ext uri="{FF2B5EF4-FFF2-40B4-BE49-F238E27FC236}">
                <a16:creationId xmlns:a16="http://schemas.microsoft.com/office/drawing/2014/main" id="{0A5646DA-8F51-41C0-A48B-2E199A14EFB1}"/>
              </a:ext>
            </a:extLst>
          </p:cNvPr>
          <p:cNvSpPr/>
          <p:nvPr/>
        </p:nvSpPr>
        <p:spPr bwMode="auto">
          <a:xfrm>
            <a:off x="3136717" y="1255107"/>
            <a:ext cx="3015995" cy="712381"/>
          </a:xfrm>
          <a:prstGeom prst="roundRect">
            <a:avLst>
              <a:gd name="adj" fmla="val 33334"/>
            </a:avLst>
          </a:prstGeom>
          <a:solidFill>
            <a:srgbClr val="F8F8F8"/>
          </a:solidFill>
          <a:ln w="635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CO" sz="1000" b="1" i="0" u="none" strike="noStrike" cap="none" normalizeH="0" baseline="0">
              <a:ln>
                <a:noFill/>
              </a:ln>
              <a:solidFill>
                <a:schemeClr val="tx1"/>
              </a:solidFill>
              <a:effectLst/>
              <a:latin typeface="Calibri" pitchFamily="34" charset="0"/>
              <a:cs typeface="Arial" charset="0"/>
            </a:endParaRPr>
          </a:p>
        </p:txBody>
      </p:sp>
      <p:graphicFrame>
        <p:nvGraphicFramePr>
          <p:cNvPr id="16" name="4 Tabla">
            <a:extLst>
              <a:ext uri="{FF2B5EF4-FFF2-40B4-BE49-F238E27FC236}">
                <a16:creationId xmlns:a16="http://schemas.microsoft.com/office/drawing/2014/main" id="{E9F61C37-C42A-4BDF-880D-94A0091C871A}"/>
              </a:ext>
            </a:extLst>
          </p:cNvPr>
          <p:cNvGraphicFramePr>
            <a:graphicFrameLocks noGrp="1"/>
          </p:cNvGraphicFramePr>
          <p:nvPr>
            <p:extLst>
              <p:ext uri="{D42A27DB-BD31-4B8C-83A1-F6EECF244321}">
                <p14:modId xmlns:p14="http://schemas.microsoft.com/office/powerpoint/2010/main" val="707956593"/>
              </p:ext>
            </p:extLst>
          </p:nvPr>
        </p:nvGraphicFramePr>
        <p:xfrm>
          <a:off x="3291183" y="1318661"/>
          <a:ext cx="2788850" cy="571500"/>
        </p:xfrm>
        <a:graphic>
          <a:graphicData uri="http://schemas.openxmlformats.org/drawingml/2006/table">
            <a:tbl>
              <a:tblPr/>
              <a:tblGrid>
                <a:gridCol w="196850">
                  <a:extLst>
                    <a:ext uri="{9D8B030D-6E8A-4147-A177-3AD203B41FA5}">
                      <a16:colId xmlns:a16="http://schemas.microsoft.com/office/drawing/2014/main" val="20000"/>
                    </a:ext>
                  </a:extLst>
                </a:gridCol>
                <a:gridCol w="2592000">
                  <a:extLst>
                    <a:ext uri="{9D8B030D-6E8A-4147-A177-3AD203B41FA5}">
                      <a16:colId xmlns:a16="http://schemas.microsoft.com/office/drawing/2014/main" val="20001"/>
                    </a:ext>
                  </a:extLst>
                </a:gridCol>
              </a:tblGrid>
              <a:tr h="190500">
                <a:tc>
                  <a:txBody>
                    <a:bodyPr/>
                    <a:lstStyle/>
                    <a:p>
                      <a:pPr algn="l" fontAlgn="ctr"/>
                      <a:endParaRPr lang="es-CO" sz="800" b="0" i="0" u="none" strike="noStrike" dirty="0">
                        <a:solidFill>
                          <a:srgbClr val="000000"/>
                        </a:solidFill>
                        <a:effectLst/>
                        <a:latin typeface="+mj-lt"/>
                      </a:endParaRPr>
                    </a:p>
                  </a:txBody>
                  <a:tcPr marL="9525" marR="9525" marT="9525" marB="0" anchor="ctr">
                    <a:lnL>
                      <a:noFill/>
                    </a:lnL>
                    <a:lnR>
                      <a:noFill/>
                    </a:lnR>
                    <a:lnT>
                      <a:noFill/>
                    </a:lnT>
                    <a:lnB>
                      <a:noFill/>
                    </a:lnB>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l" fontAlgn="ctr"/>
                      <a:r>
                        <a:rPr lang="es-CO" sz="800" b="1" i="0" u="none" strike="noStrike" dirty="0">
                          <a:solidFill>
                            <a:srgbClr val="000000"/>
                          </a:solidFill>
                          <a:effectLst/>
                          <a:latin typeface="+mj-lt"/>
                        </a:rPr>
                        <a:t> </a:t>
                      </a:r>
                      <a:r>
                        <a:rPr lang="es-CO" sz="800" b="1" i="0" u="none" strike="noStrike" dirty="0" err="1">
                          <a:solidFill>
                            <a:srgbClr val="000000"/>
                          </a:solidFill>
                          <a:effectLst/>
                          <a:latin typeface="+mj-lt"/>
                        </a:rPr>
                        <a:t>T3B</a:t>
                      </a:r>
                      <a:r>
                        <a:rPr lang="es-CO" sz="800" b="1" i="0" u="none" strike="noStrike" dirty="0">
                          <a:solidFill>
                            <a:srgbClr val="000000"/>
                          </a:solidFill>
                          <a:effectLst/>
                          <a:latin typeface="+mj-lt"/>
                        </a:rPr>
                        <a:t>: </a:t>
                      </a:r>
                      <a:r>
                        <a:rPr lang="es-CO" sz="800" b="0" i="0" u="none" strike="noStrike" dirty="0">
                          <a:solidFill>
                            <a:srgbClr val="000000"/>
                          </a:solidFill>
                          <a:effectLst/>
                          <a:latin typeface="+mj-lt"/>
                        </a:rPr>
                        <a:t>[5] Excelente </a:t>
                      </a:r>
                      <a:r>
                        <a:rPr lang="es-CO" sz="800" b="1" i="0" u="none" strike="noStrike" dirty="0">
                          <a:solidFill>
                            <a:srgbClr val="000000"/>
                          </a:solidFill>
                          <a:effectLst/>
                          <a:latin typeface="+mj-lt"/>
                        </a:rPr>
                        <a:t>+</a:t>
                      </a:r>
                      <a:r>
                        <a:rPr lang="es-CO" sz="800" b="0" i="0" u="none" strike="noStrike" dirty="0">
                          <a:solidFill>
                            <a:srgbClr val="000000"/>
                          </a:solidFill>
                          <a:effectLst/>
                          <a:latin typeface="+mj-lt"/>
                        </a:rPr>
                        <a:t> [4] Muy buena + </a:t>
                      </a:r>
                      <a:r>
                        <a:rPr lang="es-CO" sz="800" b="0" i="0" u="none" strike="noStrike" kern="1200" dirty="0">
                          <a:solidFill>
                            <a:srgbClr val="000000"/>
                          </a:solidFill>
                          <a:effectLst/>
                          <a:latin typeface="+mn-lt"/>
                          <a:ea typeface="+mn-ea"/>
                          <a:cs typeface="+mn-cs"/>
                        </a:rPr>
                        <a:t>[3] Buena </a:t>
                      </a:r>
                      <a:endParaRPr lang="es-CO" sz="800" b="0" i="0" u="none" strike="noStrike" dirty="0">
                        <a:solidFill>
                          <a:srgbClr val="000000"/>
                        </a:solidFill>
                        <a:effectLst/>
                        <a:latin typeface="+mj-lt"/>
                      </a:endParaRP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r h="190500">
                <a:tc>
                  <a:txBody>
                    <a:bodyPr/>
                    <a:lstStyle/>
                    <a:p>
                      <a:pPr algn="l" fontAlgn="b"/>
                      <a:endParaRPr lang="es-CO" sz="800" b="0" i="0" u="none" strike="noStrike" dirty="0">
                        <a:solidFill>
                          <a:srgbClr val="000000"/>
                        </a:solidFill>
                        <a:effectLst/>
                        <a:latin typeface="+mj-lt"/>
                      </a:endParaRPr>
                    </a:p>
                  </a:txBody>
                  <a:tcPr marL="9525" marR="9525" marT="9525" marB="0" anchor="ctr">
                    <a:lnL>
                      <a:noFill/>
                    </a:lnL>
                    <a:lnR>
                      <a:noFill/>
                    </a:lnR>
                    <a:lnT>
                      <a:noFill/>
                    </a:lnT>
                    <a:lnB>
                      <a:noFill/>
                    </a:lnB>
                    <a:solidFill>
                      <a:srgbClr val="84D0F0"/>
                    </a:solidFill>
                  </a:tcPr>
                </a:tc>
                <a:tc>
                  <a:txBody>
                    <a:bodyPr/>
                    <a:lstStyle/>
                    <a:p>
                      <a:pPr algn="l" fontAlgn="b"/>
                      <a:r>
                        <a:rPr lang="es-CO" sz="800" b="1" i="0" u="none" strike="noStrike" dirty="0">
                          <a:solidFill>
                            <a:srgbClr val="000000"/>
                          </a:solidFill>
                          <a:effectLst/>
                          <a:latin typeface="+mj-lt"/>
                        </a:rPr>
                        <a:t> Media:</a:t>
                      </a:r>
                      <a:r>
                        <a:rPr lang="es-CO" sz="800" b="1" i="0" u="none" strike="noStrike" baseline="0" dirty="0">
                          <a:solidFill>
                            <a:srgbClr val="000000"/>
                          </a:solidFill>
                          <a:effectLst/>
                          <a:latin typeface="+mj-lt"/>
                        </a:rPr>
                        <a:t> </a:t>
                      </a:r>
                      <a:r>
                        <a:rPr lang="es-CO" sz="800" b="0" i="0" u="none" strike="noStrike" kern="1200" dirty="0">
                          <a:solidFill>
                            <a:srgbClr val="000000"/>
                          </a:solidFill>
                          <a:effectLst/>
                          <a:latin typeface="+mn-lt"/>
                          <a:ea typeface="+mn-ea"/>
                          <a:cs typeface="+mn-cs"/>
                        </a:rPr>
                        <a:t>[2] Regular </a:t>
                      </a:r>
                      <a:endParaRPr lang="es-CO" sz="800" b="0" i="0" u="none" strike="noStrike" dirty="0">
                        <a:solidFill>
                          <a:srgbClr val="000000"/>
                        </a:solidFill>
                        <a:effectLst/>
                        <a:latin typeface="+mj-lt"/>
                      </a:endParaRPr>
                    </a:p>
                  </a:txBody>
                  <a:tcPr marL="9525" marR="9525" marT="9525" marB="0" anchor="ctr">
                    <a:lnL>
                      <a:noFill/>
                    </a:lnL>
                    <a:lnR>
                      <a:noFill/>
                    </a:lnR>
                    <a:lnT>
                      <a:noFill/>
                    </a:lnT>
                    <a:lnB>
                      <a:noFill/>
                    </a:lnB>
                  </a:tcPr>
                </a:tc>
                <a:extLst>
                  <a:ext uri="{0D108BD9-81ED-4DB2-BD59-A6C34878D82A}">
                    <a16:rowId xmlns:a16="http://schemas.microsoft.com/office/drawing/2014/main" val="568879940"/>
                  </a:ext>
                </a:extLst>
              </a:tr>
              <a:tr h="190500">
                <a:tc>
                  <a:txBody>
                    <a:bodyPr/>
                    <a:lstStyle/>
                    <a:p>
                      <a:pPr algn="l" fontAlgn="b"/>
                      <a:endParaRPr lang="es-CO" sz="800" b="0" i="0" u="none" strike="noStrike" dirty="0">
                        <a:solidFill>
                          <a:srgbClr val="000000"/>
                        </a:solidFill>
                        <a:effectLst/>
                        <a:latin typeface="+mj-lt"/>
                      </a:endParaRPr>
                    </a:p>
                  </a:txBody>
                  <a:tcPr marL="9525" marR="9525" marT="9525" marB="0" anchor="ctr">
                    <a:lnL>
                      <a:noFill/>
                    </a:lnL>
                    <a:lnR>
                      <a:noFill/>
                    </a:lnR>
                    <a:lnT>
                      <a:noFill/>
                    </a:lnT>
                    <a:lnB>
                      <a:noFill/>
                    </a:lnB>
                    <a:solidFill>
                      <a:srgbClr val="4B4C4B"/>
                    </a:solidFill>
                  </a:tcPr>
                </a:tc>
                <a:tc>
                  <a:txBody>
                    <a:bodyPr/>
                    <a:lstStyle/>
                    <a:p>
                      <a:pPr algn="l" fontAlgn="b"/>
                      <a:r>
                        <a:rPr lang="es-CO" sz="800" b="1" i="0" u="none" strike="noStrike" dirty="0">
                          <a:solidFill>
                            <a:srgbClr val="000000"/>
                          </a:solidFill>
                          <a:effectLst/>
                          <a:latin typeface="+mj-lt"/>
                        </a:rPr>
                        <a:t> </a:t>
                      </a:r>
                      <a:r>
                        <a:rPr lang="es-CO" sz="800" b="1" i="0" u="none" strike="noStrike" dirty="0" err="1">
                          <a:solidFill>
                            <a:srgbClr val="000000"/>
                          </a:solidFill>
                          <a:effectLst/>
                          <a:latin typeface="+mj-lt"/>
                        </a:rPr>
                        <a:t>B1B</a:t>
                      </a:r>
                      <a:r>
                        <a:rPr lang="es-CO" sz="800" b="1" i="0" u="none" strike="noStrike" dirty="0">
                          <a:solidFill>
                            <a:srgbClr val="000000"/>
                          </a:solidFill>
                          <a:effectLst/>
                          <a:latin typeface="+mj-lt"/>
                        </a:rPr>
                        <a:t>: </a:t>
                      </a:r>
                      <a:r>
                        <a:rPr lang="es-CO" sz="800" b="0" i="0" u="none" strike="noStrike" dirty="0">
                          <a:solidFill>
                            <a:srgbClr val="000000"/>
                          </a:solidFill>
                          <a:effectLst/>
                          <a:latin typeface="+mj-lt"/>
                        </a:rPr>
                        <a:t>[1] Mala</a:t>
                      </a:r>
                    </a:p>
                  </a:txBody>
                  <a:tcPr marL="9525" marR="9525" marT="9525" marB="0" anchor="ctr">
                    <a:lnL>
                      <a:noFill/>
                    </a:lnL>
                    <a:lnR>
                      <a:noFill/>
                    </a:lnR>
                    <a:lnT>
                      <a:noFill/>
                    </a:lnT>
                    <a:lnB>
                      <a:noFill/>
                    </a:lnB>
                  </a:tcPr>
                </a:tc>
                <a:extLst>
                  <a:ext uri="{0D108BD9-81ED-4DB2-BD59-A6C34878D82A}">
                    <a16:rowId xmlns:a16="http://schemas.microsoft.com/office/drawing/2014/main" val="980009212"/>
                  </a:ext>
                </a:extLst>
              </a:tr>
            </a:tbl>
          </a:graphicData>
        </a:graphic>
      </p:graphicFrame>
    </p:spTree>
    <p:extLst>
      <p:ext uri="{BB962C8B-B14F-4D97-AF65-F5344CB8AC3E}">
        <p14:creationId xmlns:p14="http://schemas.microsoft.com/office/powerpoint/2010/main" val="81155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4"/>
          </p:nvPr>
        </p:nvSpPr>
        <p:spPr/>
        <p:txBody>
          <a:bodyPr/>
          <a:lstStyle/>
          <a:p>
            <a:pPr>
              <a:defRPr/>
            </a:pPr>
            <a:fld id="{D0AE95A2-70B1-4974-8E50-975CA7202948}" type="slidenum">
              <a:rPr lang="es-CO" altLang="es-CO" smtClean="0"/>
              <a:pPr>
                <a:defRPr/>
              </a:pPr>
              <a:t>15</a:t>
            </a:fld>
            <a:endParaRPr lang="es-CO" altLang="es-CO"/>
          </a:p>
        </p:txBody>
      </p:sp>
      <p:cxnSp>
        <p:nvCxnSpPr>
          <p:cNvPr id="10" name="9 Conector recto"/>
          <p:cNvCxnSpPr/>
          <p:nvPr/>
        </p:nvCxnSpPr>
        <p:spPr bwMode="auto">
          <a:xfrm>
            <a:off x="3139191" y="843060"/>
            <a:ext cx="0" cy="3436840"/>
          </a:xfrm>
          <a:prstGeom prst="line">
            <a:avLst/>
          </a:prstGeom>
          <a:solidFill>
            <a:schemeClr val="accent1"/>
          </a:solidFill>
          <a:ln w="6350" cap="flat" cmpd="sng" algn="ctr">
            <a:solidFill>
              <a:schemeClr val="bg1">
                <a:lumMod val="6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18" name="Group 37"/>
          <p:cNvGraphicFramePr>
            <a:graphicFrameLocks noGrp="1"/>
          </p:cNvGraphicFramePr>
          <p:nvPr/>
        </p:nvGraphicFramePr>
        <p:xfrm>
          <a:off x="513185" y="4516462"/>
          <a:ext cx="2316550" cy="285360"/>
        </p:xfrm>
        <a:graphic>
          <a:graphicData uri="http://schemas.openxmlformats.org/drawingml/2006/table">
            <a:tbl>
              <a:tblPr/>
              <a:tblGrid>
                <a:gridCol w="1980000">
                  <a:extLst>
                    <a:ext uri="{9D8B030D-6E8A-4147-A177-3AD203B41FA5}">
                      <a16:colId xmlns:a16="http://schemas.microsoft.com/office/drawing/2014/main" val="20000"/>
                    </a:ext>
                  </a:extLst>
                </a:gridCol>
                <a:gridCol w="336550">
                  <a:extLst>
                    <a:ext uri="{9D8B030D-6E8A-4147-A177-3AD203B41FA5}">
                      <a16:colId xmlns:a16="http://schemas.microsoft.com/office/drawing/2014/main" val="20001"/>
                    </a:ext>
                  </a:extLst>
                </a:gridCol>
              </a:tblGrid>
              <a:tr h="137728">
                <a:tc>
                  <a:txBody>
                    <a:bodyPr/>
                    <a:lstStyle>
                      <a:lvl1pPr marL="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1pPr>
                      <a:lvl2pPr marL="4572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2pPr>
                      <a:lvl3pPr marL="9144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3pPr>
                      <a:lvl4pPr marL="13716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4pPr>
                      <a:lvl5pPr marL="18288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5pPr>
                      <a:lvl6pPr marL="22860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6pPr>
                      <a:lvl7pPr marL="27432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7pPr>
                      <a:lvl8pPr marL="32004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8pPr>
                      <a:lvl9pPr marL="36576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s-CO" altLang="es-CO" sz="700" b="1" i="0" u="none" strike="noStrike" cap="none" normalizeH="0" baseline="0" dirty="0">
                          <a:ln>
                            <a:noFill/>
                          </a:ln>
                          <a:solidFill>
                            <a:schemeClr val="tx1"/>
                          </a:solidFill>
                          <a:effectLst/>
                          <a:latin typeface="+mj-lt"/>
                          <a:cs typeface="Arial" charset="0"/>
                        </a:rPr>
                        <a:t> Base: </a:t>
                      </a:r>
                      <a:r>
                        <a:rPr kumimoji="0" lang="es-CO" altLang="es-CO" sz="700" b="0" i="0" u="none" strike="noStrike" cap="none" normalizeH="0" baseline="0" dirty="0">
                          <a:ln>
                            <a:noFill/>
                          </a:ln>
                          <a:solidFill>
                            <a:schemeClr val="tx1"/>
                          </a:solidFill>
                          <a:effectLst/>
                          <a:latin typeface="+mj-lt"/>
                          <a:cs typeface="Arial" charset="0"/>
                        </a:rPr>
                        <a:t>Entrevistados que perciben a la EAAB-ESP Excelente/Muy buena </a:t>
                      </a:r>
                    </a:p>
                  </a:txBody>
                  <a:tcPr marL="72000" marR="72000" marT="36000" marB="36000" anchor="ctr" horzOverflow="overflow">
                    <a:lnL w="6350" cap="flat" cmpd="sng" algn="ctr">
                      <a:no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a:noFill/>
                    </a:lnTlToBr>
                    <a:lnBlToTr>
                      <a:noFill/>
                    </a:lnBlToTr>
                    <a:solidFill>
                      <a:srgbClr val="F8F8F8"/>
                    </a:solidFill>
                  </a:tcPr>
                </a:tc>
                <a:tc>
                  <a:txBody>
                    <a:bodyPr/>
                    <a:lstStyle>
                      <a:lvl1pPr marL="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1pPr>
                      <a:lvl2pPr marL="4572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2pPr>
                      <a:lvl3pPr marL="9144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3pPr>
                      <a:lvl4pPr marL="13716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4pPr>
                      <a:lvl5pPr marL="18288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5pPr>
                      <a:lvl6pPr marL="22860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6pPr>
                      <a:lvl7pPr marL="27432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7pPr>
                      <a:lvl8pPr marL="32004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8pPr>
                      <a:lvl9pPr marL="36576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altLang="es-CO" sz="700" b="1" i="0" u="none" strike="noStrike" cap="none" normalizeH="0" baseline="0" dirty="0">
                          <a:ln>
                            <a:noFill/>
                          </a:ln>
                          <a:solidFill>
                            <a:schemeClr val="tx1"/>
                          </a:solidFill>
                          <a:effectLst/>
                          <a:latin typeface="+mj-lt"/>
                          <a:cs typeface="Arial" charset="0"/>
                        </a:rPr>
                        <a:t>255</a:t>
                      </a:r>
                      <a:endParaRPr kumimoji="0" lang="es-CO" altLang="es-CO" sz="700" b="0" i="0" u="none" strike="noStrike" cap="none" normalizeH="0" baseline="0" dirty="0">
                        <a:ln>
                          <a:noFill/>
                        </a:ln>
                        <a:solidFill>
                          <a:schemeClr val="tx1"/>
                        </a:solidFill>
                        <a:effectLst/>
                        <a:latin typeface="+mj-lt"/>
                        <a:cs typeface="Arial" charset="0"/>
                      </a:endParaRPr>
                    </a:p>
                  </a:txBody>
                  <a:tcPr marL="72000" marR="72000" marT="36000" marB="36000" anchor="ctr" horzOverflow="overflow">
                    <a:lnL w="6350" cap="flat" cmpd="sng" algn="ctr">
                      <a:solidFill>
                        <a:srgbClr val="B2B2B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0"/>
                  </a:ext>
                </a:extLst>
              </a:tr>
            </a:tbl>
          </a:graphicData>
        </a:graphic>
      </p:graphicFrame>
      <p:sp>
        <p:nvSpPr>
          <p:cNvPr id="17" name="16 Rectángulo"/>
          <p:cNvSpPr/>
          <p:nvPr/>
        </p:nvSpPr>
        <p:spPr>
          <a:xfrm>
            <a:off x="203730" y="653069"/>
            <a:ext cx="2935461" cy="400110"/>
          </a:xfrm>
          <a:prstGeom prst="rect">
            <a:avLst/>
          </a:prstGeom>
        </p:spPr>
        <p:txBody>
          <a:bodyPr wrap="square">
            <a:spAutoFit/>
          </a:bodyPr>
          <a:lstStyle/>
          <a:p>
            <a:pPr algn="ctr"/>
            <a:r>
              <a:rPr lang="es-CO" dirty="0">
                <a:solidFill>
                  <a:srgbClr val="000000">
                    <a:lumMod val="85000"/>
                    <a:lumOff val="15000"/>
                  </a:srgbClr>
                </a:solidFill>
                <a:latin typeface="Century Gothic"/>
              </a:rPr>
              <a:t>¿Por qué razón califica  Excelente/Muy buena  en general a la EAAB-ESP? </a:t>
            </a:r>
          </a:p>
        </p:txBody>
      </p:sp>
      <p:graphicFrame>
        <p:nvGraphicFramePr>
          <p:cNvPr id="14" name="13 Tabla"/>
          <p:cNvGraphicFramePr>
            <a:graphicFrameLocks noGrp="1"/>
          </p:cNvGraphicFramePr>
          <p:nvPr/>
        </p:nvGraphicFramePr>
        <p:xfrm>
          <a:off x="131916" y="1148378"/>
          <a:ext cx="3518721" cy="3236172"/>
        </p:xfrm>
        <a:graphic>
          <a:graphicData uri="http://schemas.openxmlformats.org/drawingml/2006/table">
            <a:tbl>
              <a:tblPr/>
              <a:tblGrid>
                <a:gridCol w="1587261">
                  <a:extLst>
                    <a:ext uri="{9D8B030D-6E8A-4147-A177-3AD203B41FA5}">
                      <a16:colId xmlns:a16="http://schemas.microsoft.com/office/drawing/2014/main" val="20000"/>
                    </a:ext>
                  </a:extLst>
                </a:gridCol>
                <a:gridCol w="1931460">
                  <a:extLst>
                    <a:ext uri="{9D8B030D-6E8A-4147-A177-3AD203B41FA5}">
                      <a16:colId xmlns:a16="http://schemas.microsoft.com/office/drawing/2014/main" val="20001"/>
                    </a:ext>
                  </a:extLst>
                </a:gridCol>
              </a:tblGrid>
              <a:tr h="269681">
                <a:tc>
                  <a:txBody>
                    <a:bodyPr/>
                    <a:lstStyle/>
                    <a:p>
                      <a:pPr algn="r" fontAlgn="ctr"/>
                      <a:r>
                        <a:rPr lang="es-CO" sz="800" b="0" i="0" u="none" strike="noStrike" dirty="0">
                          <a:solidFill>
                            <a:srgbClr val="262626"/>
                          </a:solidFill>
                          <a:effectLst/>
                          <a:latin typeface="Century Gothic"/>
                        </a:rPr>
                        <a:t>Calidad del servicio (agua, aseo, alcantarillado)</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69681">
                <a:tc>
                  <a:txBody>
                    <a:bodyPr/>
                    <a:lstStyle/>
                    <a:p>
                      <a:pPr algn="r" fontAlgn="ctr"/>
                      <a:r>
                        <a:rPr lang="es-CO" sz="800" b="0" i="0" u="none" strike="noStrike" dirty="0">
                          <a:solidFill>
                            <a:srgbClr val="262626"/>
                          </a:solidFill>
                          <a:effectLst/>
                          <a:latin typeface="Century Gothic"/>
                        </a:rPr>
                        <a:t>Baja presión / corte del agua</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69681">
                <a:tc>
                  <a:txBody>
                    <a:bodyPr/>
                    <a:lstStyle/>
                    <a:p>
                      <a:pPr algn="r" fontAlgn="ctr"/>
                      <a:r>
                        <a:rPr lang="es-CO" sz="800" b="0" i="0" u="none" strike="noStrike" dirty="0">
                          <a:solidFill>
                            <a:srgbClr val="262626"/>
                          </a:solidFill>
                          <a:effectLst/>
                          <a:latin typeface="Century Gothic"/>
                        </a:rPr>
                        <a:t>Información clara / oportuna</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69681">
                <a:tc>
                  <a:txBody>
                    <a:bodyPr/>
                    <a:lstStyle/>
                    <a:p>
                      <a:pPr algn="r" fontAlgn="ctr"/>
                      <a:r>
                        <a:rPr lang="es-CO" sz="800" b="0" i="0" u="none" strike="noStrike" dirty="0">
                          <a:solidFill>
                            <a:srgbClr val="262626"/>
                          </a:solidFill>
                          <a:effectLst/>
                          <a:latin typeface="Century Gothic"/>
                        </a:rPr>
                        <a:t>Cobro del servicio</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69681">
                <a:tc>
                  <a:txBody>
                    <a:bodyPr/>
                    <a:lstStyle/>
                    <a:p>
                      <a:pPr algn="r" fontAlgn="ctr"/>
                      <a:r>
                        <a:rPr lang="es-CO" sz="800" b="0" i="0" u="none" strike="noStrike" dirty="0">
                          <a:solidFill>
                            <a:srgbClr val="262626"/>
                          </a:solidFill>
                          <a:effectLst/>
                          <a:latin typeface="Century Gothic"/>
                        </a:rPr>
                        <a:t>Agilidad en las respuestas</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69681">
                <a:tc>
                  <a:txBody>
                    <a:bodyPr/>
                    <a:lstStyle/>
                    <a:p>
                      <a:pPr algn="r" fontAlgn="ctr"/>
                      <a:r>
                        <a:rPr lang="es-CO" sz="800" b="0" i="0" u="none" strike="noStrike" dirty="0">
                          <a:solidFill>
                            <a:srgbClr val="262626"/>
                          </a:solidFill>
                          <a:effectLst/>
                          <a:latin typeface="Century Gothic"/>
                        </a:rPr>
                        <a:t>Calidad del agua</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69681">
                <a:tc>
                  <a:txBody>
                    <a:bodyPr/>
                    <a:lstStyle/>
                    <a:p>
                      <a:pPr algn="r" fontAlgn="ctr"/>
                      <a:r>
                        <a:rPr lang="es-CO" sz="800" b="0" i="0" u="none" strike="noStrike" dirty="0">
                          <a:solidFill>
                            <a:srgbClr val="262626"/>
                          </a:solidFill>
                          <a:effectLst/>
                          <a:latin typeface="Century Gothic"/>
                        </a:rPr>
                        <a:t>Calidad de la atención </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69681">
                <a:tc>
                  <a:txBody>
                    <a:bodyPr/>
                    <a:lstStyle/>
                    <a:p>
                      <a:pPr algn="r" fontAlgn="ctr"/>
                      <a:r>
                        <a:rPr lang="es-CO" sz="800" b="0" i="0" u="none" strike="noStrike" dirty="0">
                          <a:solidFill>
                            <a:srgbClr val="262626"/>
                          </a:solidFill>
                          <a:effectLst/>
                          <a:latin typeface="Century Gothic"/>
                        </a:rPr>
                        <a:t>Obras / reparaciones / arreglos </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69681">
                <a:tc>
                  <a:txBody>
                    <a:bodyPr/>
                    <a:lstStyle/>
                    <a:p>
                      <a:pPr algn="r" fontAlgn="ctr"/>
                      <a:r>
                        <a:rPr lang="es-CO" sz="800" b="0" i="0" u="none" strike="noStrike" dirty="0">
                          <a:solidFill>
                            <a:srgbClr val="262626"/>
                          </a:solidFill>
                          <a:effectLst/>
                          <a:latin typeface="Century Gothic"/>
                        </a:rPr>
                        <a:t>Mantenimiento / limpieza</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69681">
                <a:tc>
                  <a:txBody>
                    <a:bodyPr/>
                    <a:lstStyle/>
                    <a:p>
                      <a:pPr algn="r" fontAlgn="ctr"/>
                      <a:r>
                        <a:rPr lang="es-CO" sz="800" b="0" i="0" u="none" strike="noStrike" dirty="0">
                          <a:solidFill>
                            <a:srgbClr val="262626"/>
                          </a:solidFill>
                          <a:effectLst/>
                          <a:latin typeface="Century Gothic"/>
                        </a:rPr>
                        <a:t>Personal capacitado / idóneo</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69681">
                <a:tc>
                  <a:txBody>
                    <a:bodyPr/>
                    <a:lstStyle/>
                    <a:p>
                      <a:pPr algn="r" fontAlgn="ctr"/>
                      <a:r>
                        <a:rPr lang="es-CO" sz="800" b="0" i="0" u="none" strike="noStrike" dirty="0">
                          <a:solidFill>
                            <a:srgbClr val="262626"/>
                          </a:solidFill>
                          <a:effectLst/>
                          <a:latin typeface="Century Gothic"/>
                        </a:rPr>
                        <a:t>Otro</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69681">
                <a:tc>
                  <a:txBody>
                    <a:bodyPr/>
                    <a:lstStyle/>
                    <a:p>
                      <a:pPr algn="r" fontAlgn="ctr"/>
                      <a:r>
                        <a:rPr lang="es-CO" sz="800" b="0" i="0" u="none" strike="noStrike" dirty="0">
                          <a:solidFill>
                            <a:srgbClr val="262626"/>
                          </a:solidFill>
                          <a:effectLst/>
                          <a:latin typeface="Century Gothic"/>
                        </a:rPr>
                        <a:t>Ninguno / nada</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bl>
          </a:graphicData>
        </a:graphic>
      </p:graphicFrame>
      <p:graphicFrame>
        <p:nvGraphicFramePr>
          <p:cNvPr id="15" name="14 Gráfico"/>
          <p:cNvGraphicFramePr/>
          <p:nvPr/>
        </p:nvGraphicFramePr>
        <p:xfrm>
          <a:off x="1671460" y="1007042"/>
          <a:ext cx="2112295" cy="3543705"/>
        </p:xfrm>
        <a:graphic>
          <a:graphicData uri="http://schemas.openxmlformats.org/drawingml/2006/chart">
            <c:chart xmlns:c="http://schemas.openxmlformats.org/drawingml/2006/chart" xmlns:r="http://schemas.openxmlformats.org/officeDocument/2006/relationships" r:id="rId2"/>
          </a:graphicData>
        </a:graphic>
      </p:graphicFrame>
      <p:cxnSp>
        <p:nvCxnSpPr>
          <p:cNvPr id="12" name="11 Conector recto"/>
          <p:cNvCxnSpPr/>
          <p:nvPr/>
        </p:nvCxnSpPr>
        <p:spPr bwMode="auto">
          <a:xfrm>
            <a:off x="6003161" y="843060"/>
            <a:ext cx="0" cy="3436840"/>
          </a:xfrm>
          <a:prstGeom prst="line">
            <a:avLst/>
          </a:prstGeom>
          <a:solidFill>
            <a:schemeClr val="accent1"/>
          </a:solidFill>
          <a:ln w="6350" cap="flat" cmpd="sng" algn="ctr">
            <a:solidFill>
              <a:schemeClr val="bg1">
                <a:lumMod val="6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20 Rectángulo"/>
          <p:cNvSpPr/>
          <p:nvPr/>
        </p:nvSpPr>
        <p:spPr>
          <a:xfrm>
            <a:off x="3107665" y="653069"/>
            <a:ext cx="2993262" cy="400110"/>
          </a:xfrm>
          <a:prstGeom prst="rect">
            <a:avLst/>
          </a:prstGeom>
        </p:spPr>
        <p:txBody>
          <a:bodyPr wrap="square">
            <a:spAutoFit/>
          </a:bodyPr>
          <a:lstStyle/>
          <a:p>
            <a:pPr algn="ctr"/>
            <a:r>
              <a:rPr lang="es-CO" dirty="0">
                <a:solidFill>
                  <a:srgbClr val="000000">
                    <a:lumMod val="85000"/>
                    <a:lumOff val="15000"/>
                  </a:srgbClr>
                </a:solidFill>
                <a:latin typeface="Century Gothic"/>
              </a:rPr>
              <a:t>¿Por qué razón califica  Excelente/Buena  en general a la EAAB-ESP? </a:t>
            </a:r>
          </a:p>
        </p:txBody>
      </p:sp>
      <p:sp>
        <p:nvSpPr>
          <p:cNvPr id="22" name="21 Rectángulo"/>
          <p:cNvSpPr/>
          <p:nvPr/>
        </p:nvSpPr>
        <p:spPr>
          <a:xfrm>
            <a:off x="6100927" y="653069"/>
            <a:ext cx="2863970" cy="400110"/>
          </a:xfrm>
          <a:prstGeom prst="rect">
            <a:avLst/>
          </a:prstGeom>
        </p:spPr>
        <p:txBody>
          <a:bodyPr wrap="square">
            <a:spAutoFit/>
          </a:bodyPr>
          <a:lstStyle/>
          <a:p>
            <a:pPr algn="ctr"/>
            <a:r>
              <a:rPr lang="es-CO" dirty="0">
                <a:solidFill>
                  <a:srgbClr val="000000">
                    <a:lumMod val="85000"/>
                    <a:lumOff val="15000"/>
                  </a:srgbClr>
                </a:solidFill>
                <a:latin typeface="Century Gothic"/>
              </a:rPr>
              <a:t>¿Por qué razón califica  Regular/Mala  en general a la EAAB-ESP? </a:t>
            </a:r>
          </a:p>
        </p:txBody>
      </p:sp>
      <p:graphicFrame>
        <p:nvGraphicFramePr>
          <p:cNvPr id="19" name="18 Tabla"/>
          <p:cNvGraphicFramePr>
            <a:graphicFrameLocks noGrp="1"/>
          </p:cNvGraphicFramePr>
          <p:nvPr/>
        </p:nvGraphicFramePr>
        <p:xfrm>
          <a:off x="3200927" y="1148378"/>
          <a:ext cx="3518721" cy="3236172"/>
        </p:xfrm>
        <a:graphic>
          <a:graphicData uri="http://schemas.openxmlformats.org/drawingml/2006/table">
            <a:tbl>
              <a:tblPr/>
              <a:tblGrid>
                <a:gridCol w="1587261">
                  <a:extLst>
                    <a:ext uri="{9D8B030D-6E8A-4147-A177-3AD203B41FA5}">
                      <a16:colId xmlns:a16="http://schemas.microsoft.com/office/drawing/2014/main" val="20000"/>
                    </a:ext>
                  </a:extLst>
                </a:gridCol>
                <a:gridCol w="1931460">
                  <a:extLst>
                    <a:ext uri="{9D8B030D-6E8A-4147-A177-3AD203B41FA5}">
                      <a16:colId xmlns:a16="http://schemas.microsoft.com/office/drawing/2014/main" val="20001"/>
                    </a:ext>
                  </a:extLst>
                </a:gridCol>
              </a:tblGrid>
              <a:tr h="269681">
                <a:tc>
                  <a:txBody>
                    <a:bodyPr/>
                    <a:lstStyle/>
                    <a:p>
                      <a:pPr algn="r" fontAlgn="ctr"/>
                      <a:r>
                        <a:rPr lang="es-CO" sz="800" b="0" i="0" u="none" strike="noStrike" dirty="0">
                          <a:solidFill>
                            <a:srgbClr val="262626"/>
                          </a:solidFill>
                          <a:effectLst/>
                          <a:latin typeface="Century Gothic"/>
                        </a:rPr>
                        <a:t>Calidad del servicio (agua, aseo, alcantarillado)</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69681">
                <a:tc>
                  <a:txBody>
                    <a:bodyPr/>
                    <a:lstStyle/>
                    <a:p>
                      <a:pPr algn="r" fontAlgn="ctr"/>
                      <a:r>
                        <a:rPr lang="es-CO" sz="800" b="0" i="0" u="none" strike="noStrike">
                          <a:solidFill>
                            <a:srgbClr val="262626"/>
                          </a:solidFill>
                          <a:effectLst/>
                          <a:latin typeface="Century Gothic"/>
                        </a:rPr>
                        <a:t>Cobro del servicio</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69681">
                <a:tc>
                  <a:txBody>
                    <a:bodyPr/>
                    <a:lstStyle/>
                    <a:p>
                      <a:pPr algn="r" fontAlgn="ctr"/>
                      <a:r>
                        <a:rPr lang="es-CO" sz="800" b="0" i="0" u="none" strike="noStrike">
                          <a:solidFill>
                            <a:srgbClr val="262626"/>
                          </a:solidFill>
                          <a:effectLst/>
                          <a:latin typeface="Century Gothic"/>
                        </a:rPr>
                        <a:t>Baja presión / corte del agua</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69681">
                <a:tc>
                  <a:txBody>
                    <a:bodyPr/>
                    <a:lstStyle/>
                    <a:p>
                      <a:pPr algn="r" fontAlgn="ctr"/>
                      <a:r>
                        <a:rPr lang="es-CO" sz="800" b="0" i="0" u="none" strike="noStrike">
                          <a:solidFill>
                            <a:srgbClr val="262626"/>
                          </a:solidFill>
                          <a:effectLst/>
                          <a:latin typeface="Century Gothic"/>
                        </a:rPr>
                        <a:t>Obras / reparaciones / arreglos </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69681">
                <a:tc>
                  <a:txBody>
                    <a:bodyPr/>
                    <a:lstStyle/>
                    <a:p>
                      <a:pPr algn="r" fontAlgn="ctr"/>
                      <a:r>
                        <a:rPr lang="es-CO" sz="800" b="0" i="0" u="none" strike="noStrike">
                          <a:solidFill>
                            <a:srgbClr val="262626"/>
                          </a:solidFill>
                          <a:effectLst/>
                          <a:latin typeface="Century Gothic"/>
                        </a:rPr>
                        <a:t>Información clara / oportuna</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69681">
                <a:tc>
                  <a:txBody>
                    <a:bodyPr/>
                    <a:lstStyle/>
                    <a:p>
                      <a:pPr algn="r" fontAlgn="ctr"/>
                      <a:r>
                        <a:rPr lang="es-CO" sz="800" b="0" i="0" u="none" strike="noStrike">
                          <a:solidFill>
                            <a:srgbClr val="262626"/>
                          </a:solidFill>
                          <a:effectLst/>
                          <a:latin typeface="Century Gothic"/>
                        </a:rPr>
                        <a:t>Agilidad en las respuestas</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69681">
                <a:tc>
                  <a:txBody>
                    <a:bodyPr/>
                    <a:lstStyle/>
                    <a:p>
                      <a:pPr algn="r" fontAlgn="ctr"/>
                      <a:r>
                        <a:rPr lang="es-CO" sz="800" b="0" i="0" u="none" strike="noStrike">
                          <a:solidFill>
                            <a:srgbClr val="262626"/>
                          </a:solidFill>
                          <a:effectLst/>
                          <a:latin typeface="Century Gothic"/>
                        </a:rPr>
                        <a:t>Calidad del agua</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69681">
                <a:tc>
                  <a:txBody>
                    <a:bodyPr/>
                    <a:lstStyle/>
                    <a:p>
                      <a:pPr algn="r" fontAlgn="ctr"/>
                      <a:r>
                        <a:rPr lang="es-CO" sz="800" b="0" i="0" u="none" strike="noStrike">
                          <a:solidFill>
                            <a:srgbClr val="262626"/>
                          </a:solidFill>
                          <a:effectLst/>
                          <a:latin typeface="Century Gothic"/>
                        </a:rPr>
                        <a:t>Mantenimiento / limpieza</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69681">
                <a:tc>
                  <a:txBody>
                    <a:bodyPr/>
                    <a:lstStyle/>
                    <a:p>
                      <a:pPr algn="r" fontAlgn="ctr"/>
                      <a:r>
                        <a:rPr lang="es-CO" sz="800" b="0" i="0" u="none" strike="noStrike">
                          <a:solidFill>
                            <a:srgbClr val="262626"/>
                          </a:solidFill>
                          <a:effectLst/>
                          <a:latin typeface="Century Gothic"/>
                        </a:rPr>
                        <a:t>Calidad de la atención </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69681">
                <a:tc>
                  <a:txBody>
                    <a:bodyPr/>
                    <a:lstStyle/>
                    <a:p>
                      <a:pPr algn="r" fontAlgn="ctr"/>
                      <a:r>
                        <a:rPr lang="es-CO" sz="800" b="0" i="0" u="none" strike="noStrike">
                          <a:solidFill>
                            <a:srgbClr val="262626"/>
                          </a:solidFill>
                          <a:effectLst/>
                          <a:latin typeface="Century Gothic"/>
                        </a:rPr>
                        <a:t>Personal capacitado / idóneo</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69681">
                <a:tc>
                  <a:txBody>
                    <a:bodyPr/>
                    <a:lstStyle/>
                    <a:p>
                      <a:pPr algn="r" fontAlgn="ctr"/>
                      <a:r>
                        <a:rPr lang="es-CO" sz="800" b="0" i="0" u="none" strike="noStrike">
                          <a:solidFill>
                            <a:srgbClr val="262626"/>
                          </a:solidFill>
                          <a:effectLst/>
                          <a:latin typeface="Century Gothic"/>
                        </a:rPr>
                        <a:t>Contadores</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69681">
                <a:tc>
                  <a:txBody>
                    <a:bodyPr/>
                    <a:lstStyle/>
                    <a:p>
                      <a:pPr algn="r" fontAlgn="ctr"/>
                      <a:r>
                        <a:rPr lang="es-CO" sz="800" b="0" i="0" u="none" strike="noStrike" dirty="0">
                          <a:solidFill>
                            <a:srgbClr val="262626"/>
                          </a:solidFill>
                          <a:effectLst/>
                          <a:latin typeface="Century Gothic"/>
                        </a:rPr>
                        <a:t>Agilidad en tramites / procesos</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bl>
          </a:graphicData>
        </a:graphic>
      </p:graphicFrame>
      <p:graphicFrame>
        <p:nvGraphicFramePr>
          <p:cNvPr id="20" name="19 Gráfico"/>
          <p:cNvGraphicFramePr/>
          <p:nvPr/>
        </p:nvGraphicFramePr>
        <p:xfrm>
          <a:off x="4740471" y="1007042"/>
          <a:ext cx="2112295" cy="35437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24 Tabla"/>
          <p:cNvGraphicFramePr>
            <a:graphicFrameLocks noGrp="1"/>
          </p:cNvGraphicFramePr>
          <p:nvPr/>
        </p:nvGraphicFramePr>
        <p:xfrm>
          <a:off x="6269938" y="1148378"/>
          <a:ext cx="3518721" cy="3236172"/>
        </p:xfrm>
        <a:graphic>
          <a:graphicData uri="http://schemas.openxmlformats.org/drawingml/2006/table">
            <a:tbl>
              <a:tblPr/>
              <a:tblGrid>
                <a:gridCol w="1587261">
                  <a:extLst>
                    <a:ext uri="{9D8B030D-6E8A-4147-A177-3AD203B41FA5}">
                      <a16:colId xmlns:a16="http://schemas.microsoft.com/office/drawing/2014/main" val="20000"/>
                    </a:ext>
                  </a:extLst>
                </a:gridCol>
                <a:gridCol w="1931460">
                  <a:extLst>
                    <a:ext uri="{9D8B030D-6E8A-4147-A177-3AD203B41FA5}">
                      <a16:colId xmlns:a16="http://schemas.microsoft.com/office/drawing/2014/main" val="20001"/>
                    </a:ext>
                  </a:extLst>
                </a:gridCol>
              </a:tblGrid>
              <a:tr h="269681">
                <a:tc>
                  <a:txBody>
                    <a:bodyPr/>
                    <a:lstStyle/>
                    <a:p>
                      <a:pPr algn="r" fontAlgn="ctr"/>
                      <a:r>
                        <a:rPr lang="es-CO" sz="800" b="0" i="0" u="none" strike="noStrike" dirty="0">
                          <a:solidFill>
                            <a:srgbClr val="262626"/>
                          </a:solidFill>
                          <a:effectLst/>
                          <a:latin typeface="Century Gothic"/>
                        </a:rPr>
                        <a:t>Calidad del servicio (agua, aseo, alcantarillado)</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69681">
                <a:tc>
                  <a:txBody>
                    <a:bodyPr/>
                    <a:lstStyle/>
                    <a:p>
                      <a:pPr algn="r" fontAlgn="ctr"/>
                      <a:r>
                        <a:rPr lang="es-CO" sz="800" b="0" i="0" u="none" strike="noStrike">
                          <a:solidFill>
                            <a:srgbClr val="262626"/>
                          </a:solidFill>
                          <a:effectLst/>
                          <a:latin typeface="Century Gothic"/>
                        </a:rPr>
                        <a:t>Cobro del servicio</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69681">
                <a:tc>
                  <a:txBody>
                    <a:bodyPr/>
                    <a:lstStyle/>
                    <a:p>
                      <a:pPr algn="r" fontAlgn="ctr"/>
                      <a:r>
                        <a:rPr lang="es-CO" sz="800" b="0" i="0" u="none" strike="noStrike">
                          <a:solidFill>
                            <a:srgbClr val="262626"/>
                          </a:solidFill>
                          <a:effectLst/>
                          <a:latin typeface="Century Gothic"/>
                        </a:rPr>
                        <a:t>Baja presión / corte del agua</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69681">
                <a:tc>
                  <a:txBody>
                    <a:bodyPr/>
                    <a:lstStyle/>
                    <a:p>
                      <a:pPr algn="r" fontAlgn="ctr"/>
                      <a:r>
                        <a:rPr lang="es-CO" sz="800" b="0" i="0" u="none" strike="noStrike">
                          <a:solidFill>
                            <a:srgbClr val="262626"/>
                          </a:solidFill>
                          <a:effectLst/>
                          <a:latin typeface="Century Gothic"/>
                        </a:rPr>
                        <a:t>Agilidad en las respuestas</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69681">
                <a:tc>
                  <a:txBody>
                    <a:bodyPr/>
                    <a:lstStyle/>
                    <a:p>
                      <a:pPr algn="r" fontAlgn="ctr"/>
                      <a:r>
                        <a:rPr lang="es-CO" sz="800" b="0" i="0" u="none" strike="noStrike">
                          <a:solidFill>
                            <a:srgbClr val="262626"/>
                          </a:solidFill>
                          <a:effectLst/>
                          <a:latin typeface="Century Gothic"/>
                        </a:rPr>
                        <a:t>Obras / reparaciones / arreglos </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69681">
                <a:tc>
                  <a:txBody>
                    <a:bodyPr/>
                    <a:lstStyle/>
                    <a:p>
                      <a:pPr algn="r" fontAlgn="ctr"/>
                      <a:r>
                        <a:rPr lang="es-CO" sz="800" b="0" i="0" u="none" strike="noStrike">
                          <a:solidFill>
                            <a:srgbClr val="262626"/>
                          </a:solidFill>
                          <a:effectLst/>
                          <a:latin typeface="Century Gothic"/>
                        </a:rPr>
                        <a:t>Información clara / oportuna</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69681">
                <a:tc>
                  <a:txBody>
                    <a:bodyPr/>
                    <a:lstStyle/>
                    <a:p>
                      <a:pPr algn="r" fontAlgn="ctr"/>
                      <a:r>
                        <a:rPr lang="es-CO" sz="800" b="0" i="0" u="none" strike="noStrike">
                          <a:solidFill>
                            <a:srgbClr val="262626"/>
                          </a:solidFill>
                          <a:effectLst/>
                          <a:latin typeface="Century Gothic"/>
                        </a:rPr>
                        <a:t>Agilidad en tramites / procesos</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69681">
                <a:tc>
                  <a:txBody>
                    <a:bodyPr/>
                    <a:lstStyle/>
                    <a:p>
                      <a:pPr algn="r" fontAlgn="ctr"/>
                      <a:r>
                        <a:rPr lang="es-CO" sz="800" b="0" i="0" u="none" strike="noStrike">
                          <a:solidFill>
                            <a:srgbClr val="262626"/>
                          </a:solidFill>
                          <a:effectLst/>
                          <a:latin typeface="Century Gothic"/>
                        </a:rPr>
                        <a:t>Calidad de la atención </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69681">
                <a:tc>
                  <a:txBody>
                    <a:bodyPr/>
                    <a:lstStyle/>
                    <a:p>
                      <a:pPr algn="r" fontAlgn="ctr"/>
                      <a:r>
                        <a:rPr lang="es-CO" sz="800" b="0" i="0" u="none" strike="noStrike">
                          <a:solidFill>
                            <a:srgbClr val="262626"/>
                          </a:solidFill>
                          <a:effectLst/>
                          <a:latin typeface="Century Gothic"/>
                        </a:rPr>
                        <a:t>Mantenimiento / limpieza</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69681">
                <a:tc>
                  <a:txBody>
                    <a:bodyPr/>
                    <a:lstStyle/>
                    <a:p>
                      <a:pPr algn="r" fontAlgn="ctr"/>
                      <a:r>
                        <a:rPr lang="es-CO" sz="800" b="0" i="0" u="none" strike="noStrike">
                          <a:solidFill>
                            <a:srgbClr val="262626"/>
                          </a:solidFill>
                          <a:effectLst/>
                          <a:latin typeface="Century Gothic"/>
                        </a:rPr>
                        <a:t>Calidad del agua</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69681">
                <a:tc>
                  <a:txBody>
                    <a:bodyPr/>
                    <a:lstStyle/>
                    <a:p>
                      <a:pPr algn="r" fontAlgn="ctr"/>
                      <a:r>
                        <a:rPr lang="es-CO" sz="800" b="0" i="0" u="none" strike="noStrike">
                          <a:solidFill>
                            <a:srgbClr val="262626"/>
                          </a:solidFill>
                          <a:effectLst/>
                          <a:latin typeface="Century Gothic"/>
                        </a:rPr>
                        <a:t>Personal capacitado / idóneo</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69681">
                <a:tc>
                  <a:txBody>
                    <a:bodyPr/>
                    <a:lstStyle/>
                    <a:p>
                      <a:pPr algn="r" fontAlgn="ctr"/>
                      <a:r>
                        <a:rPr lang="es-CO" sz="800" b="0" i="0" u="none" strike="noStrike" dirty="0">
                          <a:solidFill>
                            <a:srgbClr val="262626"/>
                          </a:solidFill>
                          <a:effectLst/>
                          <a:latin typeface="Century Gothic"/>
                        </a:rPr>
                        <a:t>Contadores</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bl>
          </a:graphicData>
        </a:graphic>
      </p:graphicFrame>
      <p:graphicFrame>
        <p:nvGraphicFramePr>
          <p:cNvPr id="26" name="25 Gráfico"/>
          <p:cNvGraphicFramePr/>
          <p:nvPr/>
        </p:nvGraphicFramePr>
        <p:xfrm>
          <a:off x="7809482" y="1007042"/>
          <a:ext cx="2112295" cy="354370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7" name="Group 37"/>
          <p:cNvGraphicFramePr>
            <a:graphicFrameLocks noGrp="1"/>
          </p:cNvGraphicFramePr>
          <p:nvPr/>
        </p:nvGraphicFramePr>
        <p:xfrm>
          <a:off x="3332585" y="4516462"/>
          <a:ext cx="2316550" cy="285360"/>
        </p:xfrm>
        <a:graphic>
          <a:graphicData uri="http://schemas.openxmlformats.org/drawingml/2006/table">
            <a:tbl>
              <a:tblPr/>
              <a:tblGrid>
                <a:gridCol w="1980000">
                  <a:extLst>
                    <a:ext uri="{9D8B030D-6E8A-4147-A177-3AD203B41FA5}">
                      <a16:colId xmlns:a16="http://schemas.microsoft.com/office/drawing/2014/main" val="20000"/>
                    </a:ext>
                  </a:extLst>
                </a:gridCol>
                <a:gridCol w="336550">
                  <a:extLst>
                    <a:ext uri="{9D8B030D-6E8A-4147-A177-3AD203B41FA5}">
                      <a16:colId xmlns:a16="http://schemas.microsoft.com/office/drawing/2014/main" val="20001"/>
                    </a:ext>
                  </a:extLst>
                </a:gridCol>
              </a:tblGrid>
              <a:tr h="137728">
                <a:tc>
                  <a:txBody>
                    <a:bodyPr/>
                    <a:lstStyle>
                      <a:lvl1pPr marL="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1pPr>
                      <a:lvl2pPr marL="4572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2pPr>
                      <a:lvl3pPr marL="9144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3pPr>
                      <a:lvl4pPr marL="13716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4pPr>
                      <a:lvl5pPr marL="18288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5pPr>
                      <a:lvl6pPr marL="22860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6pPr>
                      <a:lvl7pPr marL="27432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7pPr>
                      <a:lvl8pPr marL="32004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8pPr>
                      <a:lvl9pPr marL="36576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s-CO" altLang="es-CO" sz="700" b="1" i="0" u="none" strike="noStrike" cap="none" normalizeH="0" baseline="0" dirty="0">
                          <a:ln>
                            <a:noFill/>
                          </a:ln>
                          <a:solidFill>
                            <a:schemeClr val="tx1"/>
                          </a:solidFill>
                          <a:effectLst/>
                          <a:latin typeface="+mj-lt"/>
                          <a:cs typeface="Arial" charset="0"/>
                        </a:rPr>
                        <a:t> Base: </a:t>
                      </a:r>
                      <a:r>
                        <a:rPr kumimoji="0" lang="es-CO" altLang="es-CO" sz="700" b="0" i="0" u="none" strike="noStrike" cap="none" normalizeH="0" baseline="0" dirty="0">
                          <a:ln>
                            <a:noFill/>
                          </a:ln>
                          <a:solidFill>
                            <a:schemeClr val="tx1"/>
                          </a:solidFill>
                          <a:effectLst/>
                          <a:latin typeface="+mj-lt"/>
                          <a:cs typeface="Arial" charset="0"/>
                        </a:rPr>
                        <a:t>Entrevistados que perciben a la EAAB-ESP Excelente/Buena </a:t>
                      </a:r>
                    </a:p>
                  </a:txBody>
                  <a:tcPr marL="72000" marR="72000" marT="36000" marB="36000" anchor="ctr" horzOverflow="overflow">
                    <a:lnL w="6350" cap="flat" cmpd="sng" algn="ctr">
                      <a:no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a:noFill/>
                    </a:lnTlToBr>
                    <a:lnBlToTr>
                      <a:noFill/>
                    </a:lnBlToTr>
                    <a:solidFill>
                      <a:srgbClr val="F8F8F8"/>
                    </a:solidFill>
                  </a:tcPr>
                </a:tc>
                <a:tc>
                  <a:txBody>
                    <a:bodyPr/>
                    <a:lstStyle>
                      <a:lvl1pPr marL="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1pPr>
                      <a:lvl2pPr marL="4572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2pPr>
                      <a:lvl3pPr marL="9144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3pPr>
                      <a:lvl4pPr marL="13716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4pPr>
                      <a:lvl5pPr marL="18288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5pPr>
                      <a:lvl6pPr marL="22860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6pPr>
                      <a:lvl7pPr marL="27432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7pPr>
                      <a:lvl8pPr marL="32004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8pPr>
                      <a:lvl9pPr marL="36576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altLang="es-CO" sz="700" b="1" i="0" u="none" strike="noStrike" cap="none" normalizeH="0" baseline="0" dirty="0">
                          <a:ln>
                            <a:noFill/>
                          </a:ln>
                          <a:solidFill>
                            <a:schemeClr val="tx1"/>
                          </a:solidFill>
                          <a:effectLst/>
                          <a:latin typeface="+mj-lt"/>
                          <a:cs typeface="Arial" charset="0"/>
                        </a:rPr>
                        <a:t>134</a:t>
                      </a:r>
                      <a:endParaRPr kumimoji="0" lang="es-CO" altLang="es-CO" sz="700" b="0" i="0" u="none" strike="noStrike" cap="none" normalizeH="0" baseline="0" dirty="0">
                        <a:ln>
                          <a:noFill/>
                        </a:ln>
                        <a:solidFill>
                          <a:schemeClr val="tx1"/>
                        </a:solidFill>
                        <a:effectLst/>
                        <a:latin typeface="+mj-lt"/>
                        <a:cs typeface="Arial" charset="0"/>
                      </a:endParaRPr>
                    </a:p>
                  </a:txBody>
                  <a:tcPr marL="72000" marR="72000" marT="36000" marB="36000" anchor="ctr" horzOverflow="overflow">
                    <a:lnL w="6350" cap="flat" cmpd="sng" algn="ctr">
                      <a:solidFill>
                        <a:srgbClr val="B2B2B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0"/>
                  </a:ext>
                </a:extLst>
              </a:tr>
            </a:tbl>
          </a:graphicData>
        </a:graphic>
      </p:graphicFrame>
      <p:graphicFrame>
        <p:nvGraphicFramePr>
          <p:cNvPr id="28" name="Group 37"/>
          <p:cNvGraphicFramePr>
            <a:graphicFrameLocks noGrp="1"/>
          </p:cNvGraphicFramePr>
          <p:nvPr/>
        </p:nvGraphicFramePr>
        <p:xfrm>
          <a:off x="6374637" y="4516462"/>
          <a:ext cx="2316550" cy="285360"/>
        </p:xfrm>
        <a:graphic>
          <a:graphicData uri="http://schemas.openxmlformats.org/drawingml/2006/table">
            <a:tbl>
              <a:tblPr/>
              <a:tblGrid>
                <a:gridCol w="1980000">
                  <a:extLst>
                    <a:ext uri="{9D8B030D-6E8A-4147-A177-3AD203B41FA5}">
                      <a16:colId xmlns:a16="http://schemas.microsoft.com/office/drawing/2014/main" val="20000"/>
                    </a:ext>
                  </a:extLst>
                </a:gridCol>
                <a:gridCol w="336550">
                  <a:extLst>
                    <a:ext uri="{9D8B030D-6E8A-4147-A177-3AD203B41FA5}">
                      <a16:colId xmlns:a16="http://schemas.microsoft.com/office/drawing/2014/main" val="20001"/>
                    </a:ext>
                  </a:extLst>
                </a:gridCol>
              </a:tblGrid>
              <a:tr h="137728">
                <a:tc>
                  <a:txBody>
                    <a:bodyPr/>
                    <a:lstStyle>
                      <a:lvl1pPr marL="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1pPr>
                      <a:lvl2pPr marL="4572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2pPr>
                      <a:lvl3pPr marL="9144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3pPr>
                      <a:lvl4pPr marL="13716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4pPr>
                      <a:lvl5pPr marL="18288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5pPr>
                      <a:lvl6pPr marL="22860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6pPr>
                      <a:lvl7pPr marL="27432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7pPr>
                      <a:lvl8pPr marL="32004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8pPr>
                      <a:lvl9pPr marL="36576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s-CO" altLang="es-CO" sz="700" b="1" i="0" u="none" strike="noStrike" cap="none" normalizeH="0" baseline="0" dirty="0">
                          <a:ln>
                            <a:noFill/>
                          </a:ln>
                          <a:solidFill>
                            <a:schemeClr val="tx1"/>
                          </a:solidFill>
                          <a:effectLst/>
                          <a:latin typeface="+mj-lt"/>
                          <a:cs typeface="Arial" charset="0"/>
                        </a:rPr>
                        <a:t> Base: </a:t>
                      </a:r>
                      <a:r>
                        <a:rPr kumimoji="0" lang="es-CO" altLang="es-CO" sz="700" b="0" i="0" u="none" strike="noStrike" cap="none" normalizeH="0" baseline="0" dirty="0">
                          <a:ln>
                            <a:noFill/>
                          </a:ln>
                          <a:solidFill>
                            <a:schemeClr val="tx1"/>
                          </a:solidFill>
                          <a:effectLst/>
                          <a:latin typeface="+mj-lt"/>
                          <a:cs typeface="Arial" charset="0"/>
                        </a:rPr>
                        <a:t>Entrevistados que perciben a la EAAB-ESP Regular/Mala </a:t>
                      </a:r>
                    </a:p>
                  </a:txBody>
                  <a:tcPr marL="72000" marR="72000" marT="36000" marB="36000" anchor="ctr" horzOverflow="overflow">
                    <a:lnL w="6350" cap="flat" cmpd="sng" algn="ctr">
                      <a:no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a:noFill/>
                    </a:lnTlToBr>
                    <a:lnBlToTr>
                      <a:noFill/>
                    </a:lnBlToTr>
                    <a:solidFill>
                      <a:srgbClr val="F8F8F8"/>
                    </a:solidFill>
                  </a:tcPr>
                </a:tc>
                <a:tc>
                  <a:txBody>
                    <a:bodyPr/>
                    <a:lstStyle>
                      <a:lvl1pPr marL="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1pPr>
                      <a:lvl2pPr marL="4572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2pPr>
                      <a:lvl3pPr marL="9144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3pPr>
                      <a:lvl4pPr marL="13716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4pPr>
                      <a:lvl5pPr marL="18288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5pPr>
                      <a:lvl6pPr marL="22860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6pPr>
                      <a:lvl7pPr marL="27432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7pPr>
                      <a:lvl8pPr marL="32004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8pPr>
                      <a:lvl9pPr marL="36576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altLang="es-CO" sz="700" b="1" i="0" u="none" strike="noStrike" cap="none" normalizeH="0" baseline="0" dirty="0">
                          <a:ln>
                            <a:noFill/>
                          </a:ln>
                          <a:solidFill>
                            <a:schemeClr val="tx1"/>
                          </a:solidFill>
                          <a:effectLst/>
                          <a:latin typeface="+mj-lt"/>
                          <a:cs typeface="Arial" charset="0"/>
                        </a:rPr>
                        <a:t>60</a:t>
                      </a:r>
                      <a:endParaRPr kumimoji="0" lang="es-CO" altLang="es-CO" sz="700" b="0" i="0" u="none" strike="noStrike" cap="none" normalizeH="0" baseline="0" dirty="0">
                        <a:ln>
                          <a:noFill/>
                        </a:ln>
                        <a:solidFill>
                          <a:schemeClr val="tx1"/>
                        </a:solidFill>
                        <a:effectLst/>
                        <a:latin typeface="+mj-lt"/>
                        <a:cs typeface="Arial" charset="0"/>
                      </a:endParaRPr>
                    </a:p>
                  </a:txBody>
                  <a:tcPr marL="72000" marR="72000" marT="36000" marB="36000" anchor="ctr" horzOverflow="overflow">
                    <a:lnL w="6350" cap="flat" cmpd="sng" algn="ctr">
                      <a:solidFill>
                        <a:srgbClr val="B2B2B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0"/>
                  </a:ext>
                </a:extLst>
              </a:tr>
            </a:tbl>
          </a:graphicData>
        </a:graphic>
      </p:graphicFrame>
      <p:sp>
        <p:nvSpPr>
          <p:cNvPr id="23" name="CuadroTexto 22">
            <a:extLst>
              <a:ext uri="{FF2B5EF4-FFF2-40B4-BE49-F238E27FC236}">
                <a16:creationId xmlns:a16="http://schemas.microsoft.com/office/drawing/2014/main" id="{4ED8F23A-99E9-024E-8247-95B92686F7EE}"/>
              </a:ext>
            </a:extLst>
          </p:cNvPr>
          <p:cNvSpPr txBox="1"/>
          <p:nvPr/>
        </p:nvSpPr>
        <p:spPr>
          <a:xfrm>
            <a:off x="1311753" y="162166"/>
            <a:ext cx="6516209" cy="523220"/>
          </a:xfrm>
          <a:prstGeom prst="rect">
            <a:avLst/>
          </a:prstGeom>
          <a:noFill/>
        </p:spPr>
        <p:txBody>
          <a:bodyPr wrap="square" rtlCol="0">
            <a:spAutoFit/>
          </a:bodyPr>
          <a:lstStyle/>
          <a:p>
            <a:r>
              <a:rPr lang="es-MX" sz="2800" dirty="0">
                <a:solidFill>
                  <a:srgbClr val="295FA9"/>
                </a:solidFill>
              </a:rPr>
              <a:t>¿Cómo percibe a la EAAB-ESP? </a:t>
            </a:r>
          </a:p>
        </p:txBody>
      </p:sp>
    </p:spTree>
    <p:extLst>
      <p:ext uri="{BB962C8B-B14F-4D97-AF65-F5344CB8AC3E}">
        <p14:creationId xmlns:p14="http://schemas.microsoft.com/office/powerpoint/2010/main" val="2530657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CuadroTexto 12"/>
          <p:cNvSpPr txBox="1"/>
          <p:nvPr/>
        </p:nvSpPr>
        <p:spPr>
          <a:xfrm>
            <a:off x="1311753" y="162166"/>
            <a:ext cx="6516209" cy="523220"/>
          </a:xfrm>
          <a:prstGeom prst="rect">
            <a:avLst/>
          </a:prstGeom>
          <a:noFill/>
        </p:spPr>
        <p:txBody>
          <a:bodyPr wrap="square" rtlCol="0">
            <a:spAutoFit/>
          </a:bodyPr>
          <a:lstStyle/>
          <a:p>
            <a:r>
              <a:rPr lang="es-MX" sz="2800" dirty="0">
                <a:solidFill>
                  <a:srgbClr val="295FA9"/>
                </a:solidFill>
              </a:rPr>
              <a:t>¿Cómo percibe a la EAAB-ESP? </a:t>
            </a:r>
          </a:p>
        </p:txBody>
      </p:sp>
      <p:graphicFrame>
        <p:nvGraphicFramePr>
          <p:cNvPr id="11" name="Tabla 10">
            <a:extLst>
              <a:ext uri="{FF2B5EF4-FFF2-40B4-BE49-F238E27FC236}">
                <a16:creationId xmlns:a16="http://schemas.microsoft.com/office/drawing/2014/main" id="{426D40A5-0545-4298-94BA-44846F587F81}"/>
              </a:ext>
            </a:extLst>
          </p:cNvPr>
          <p:cNvGraphicFramePr>
            <a:graphicFrameLocks noGrp="1"/>
          </p:cNvGraphicFramePr>
          <p:nvPr>
            <p:extLst>
              <p:ext uri="{D42A27DB-BD31-4B8C-83A1-F6EECF244321}">
                <p14:modId xmlns:p14="http://schemas.microsoft.com/office/powerpoint/2010/main" val="4271435864"/>
              </p:ext>
            </p:extLst>
          </p:nvPr>
        </p:nvGraphicFramePr>
        <p:xfrm>
          <a:off x="1541463" y="1625066"/>
          <a:ext cx="6096001" cy="1419225"/>
        </p:xfrm>
        <a:graphic>
          <a:graphicData uri="http://schemas.openxmlformats.org/drawingml/2006/table">
            <a:tbl>
              <a:tblPr firstRow="1" bandRow="1">
                <a:tableStyleId>{5C22544A-7EE6-4342-B048-85BDC9FD1C3A}</a:tableStyleId>
              </a:tblPr>
              <a:tblGrid>
                <a:gridCol w="3073067">
                  <a:extLst>
                    <a:ext uri="{9D8B030D-6E8A-4147-A177-3AD203B41FA5}">
                      <a16:colId xmlns:a16="http://schemas.microsoft.com/office/drawing/2014/main" val="93046408"/>
                    </a:ext>
                  </a:extLst>
                </a:gridCol>
                <a:gridCol w="1511467">
                  <a:extLst>
                    <a:ext uri="{9D8B030D-6E8A-4147-A177-3AD203B41FA5}">
                      <a16:colId xmlns:a16="http://schemas.microsoft.com/office/drawing/2014/main" val="4195887148"/>
                    </a:ext>
                  </a:extLst>
                </a:gridCol>
                <a:gridCol w="1511467">
                  <a:extLst>
                    <a:ext uri="{9D8B030D-6E8A-4147-A177-3AD203B41FA5}">
                      <a16:colId xmlns:a16="http://schemas.microsoft.com/office/drawing/2014/main" val="3388826850"/>
                    </a:ext>
                  </a:extLst>
                </a:gridCol>
              </a:tblGrid>
              <a:tr h="153612">
                <a:tc>
                  <a:txBody>
                    <a:bodyPr/>
                    <a:lstStyle/>
                    <a:p>
                      <a:pPr algn="r"/>
                      <a:r>
                        <a:rPr lang="es-MX" sz="1200" dirty="0">
                          <a:solidFill>
                            <a:schemeClr val="tx1"/>
                          </a:solidFill>
                          <a:latin typeface="Calibri" panose="020F0502020204030204" pitchFamily="34" charset="0"/>
                          <a:cs typeface="Calibri" panose="020F0502020204030204" pitchFamily="34" charset="0"/>
                        </a:rPr>
                        <a:t>En una escala de 1 a 5 donde 1 es mala y 5 es excelente ¿Cómo percibe a la EAAB-ESP?</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s-CO" sz="1200" dirty="0">
                          <a:solidFill>
                            <a:schemeClr val="tx1"/>
                          </a:solidFill>
                          <a:latin typeface="Calibri" panose="020F0502020204030204" pitchFamily="34" charset="0"/>
                          <a:cs typeface="Calibri" panose="020F0502020204030204" pitchFamily="34" charset="0"/>
                        </a:rPr>
                        <a:t>Total (casos)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200" dirty="0">
                          <a:solidFill>
                            <a:schemeClr val="tx1"/>
                          </a:solidFill>
                          <a:latin typeface="Calibri" panose="020F0502020204030204" pitchFamily="34" charset="0"/>
                          <a:cs typeface="Calibri" panose="020F0502020204030204" pitchFamily="34" charset="0"/>
                        </a:rPr>
                        <a:t>Total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28093495"/>
                  </a:ext>
                </a:extLst>
              </a:tr>
              <a:tr h="46175">
                <a:tc>
                  <a:txBody>
                    <a:bodyPr/>
                    <a:lstStyle/>
                    <a:p>
                      <a:pPr algn="r" fontAlgn="b"/>
                      <a:r>
                        <a:rPr lang="es-CO" sz="1200" b="0" i="0" u="none" strike="noStrike" dirty="0">
                          <a:solidFill>
                            <a:schemeClr val="tx1"/>
                          </a:solidFill>
                          <a:effectLst/>
                          <a:latin typeface="Calibri" panose="020F0502020204030204" pitchFamily="34" charset="0"/>
                          <a:cs typeface="Calibri" panose="020F0502020204030204" pitchFamily="34" charset="0"/>
                        </a:rPr>
                        <a:t> [5] Excelente</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chemeClr val="tx1"/>
                          </a:solidFill>
                          <a:effectLst/>
                          <a:latin typeface="Calibri" panose="020F0502020204030204" pitchFamily="34" charset="0"/>
                          <a:cs typeface="Calibri" panose="020F0502020204030204" pitchFamily="34" charset="0"/>
                        </a:rPr>
                        <a:t>81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chemeClr val="tx1"/>
                          </a:solidFill>
                          <a:effectLst/>
                          <a:latin typeface="Calibri" panose="020F0502020204030204" pitchFamily="34" charset="0"/>
                          <a:cs typeface="Calibri" panose="020F0502020204030204" pitchFamily="34" charset="0"/>
                        </a:rPr>
                        <a:t>18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546101133"/>
                  </a:ext>
                </a:extLst>
              </a:tr>
              <a:tr h="46175">
                <a:tc>
                  <a:txBody>
                    <a:bodyPr/>
                    <a:lstStyle/>
                    <a:p>
                      <a:pPr algn="r" fontAlgn="b"/>
                      <a:r>
                        <a:rPr lang="es-CO" sz="1200" b="0" i="0" u="none" strike="noStrike" dirty="0">
                          <a:solidFill>
                            <a:schemeClr val="tx1"/>
                          </a:solidFill>
                          <a:effectLst/>
                          <a:latin typeface="Calibri" panose="020F0502020204030204" pitchFamily="34" charset="0"/>
                          <a:cs typeface="Calibri" panose="020F0502020204030204" pitchFamily="34" charset="0"/>
                        </a:rPr>
                        <a:t> [4] Muy buena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chemeClr val="tx1"/>
                          </a:solidFill>
                          <a:effectLst/>
                          <a:latin typeface="Calibri" panose="020F0502020204030204" pitchFamily="34" charset="0"/>
                          <a:cs typeface="Calibri" panose="020F0502020204030204" pitchFamily="34" charset="0"/>
                        </a:rPr>
                        <a:t>174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chemeClr val="tx1"/>
                          </a:solidFill>
                          <a:effectLst/>
                          <a:latin typeface="Calibri" panose="020F0502020204030204" pitchFamily="34" charset="0"/>
                          <a:cs typeface="Calibri" panose="020F0502020204030204" pitchFamily="34" charset="0"/>
                        </a:rPr>
                        <a:t>39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890887876"/>
                  </a:ext>
                </a:extLst>
              </a:tr>
              <a:tr h="46175">
                <a:tc>
                  <a:txBody>
                    <a:bodyPr/>
                    <a:lstStyle/>
                    <a:p>
                      <a:pPr algn="r" fontAlgn="b"/>
                      <a:r>
                        <a:rPr lang="es-CO" sz="1200" b="0" i="0" u="none" strike="noStrike" dirty="0">
                          <a:solidFill>
                            <a:schemeClr val="tx1"/>
                          </a:solidFill>
                          <a:effectLst/>
                          <a:latin typeface="Calibri" panose="020F0502020204030204" pitchFamily="34" charset="0"/>
                          <a:cs typeface="Calibri" panose="020F0502020204030204" pitchFamily="34" charset="0"/>
                        </a:rPr>
                        <a:t> [3] Buena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chemeClr val="tx1"/>
                          </a:solidFill>
                          <a:effectLst/>
                          <a:latin typeface="Calibri" panose="020F0502020204030204" pitchFamily="34" charset="0"/>
                          <a:cs typeface="Calibri" panose="020F0502020204030204" pitchFamily="34" charset="0"/>
                        </a:rPr>
                        <a:t>134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chemeClr val="tx1"/>
                          </a:solidFill>
                          <a:effectLst/>
                          <a:latin typeface="Calibri" panose="020F0502020204030204" pitchFamily="34" charset="0"/>
                          <a:cs typeface="Calibri" panose="020F0502020204030204" pitchFamily="34" charset="0"/>
                        </a:rPr>
                        <a:t>30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799911674"/>
                  </a:ext>
                </a:extLst>
              </a:tr>
              <a:tr h="46175">
                <a:tc>
                  <a:txBody>
                    <a:bodyPr/>
                    <a:lstStyle/>
                    <a:p>
                      <a:pPr algn="r" fontAlgn="b"/>
                      <a:r>
                        <a:rPr lang="es-CO" sz="1200" b="0" i="0" u="none" strike="noStrike" dirty="0">
                          <a:solidFill>
                            <a:schemeClr val="tx1"/>
                          </a:solidFill>
                          <a:effectLst/>
                          <a:latin typeface="Calibri" panose="020F0502020204030204" pitchFamily="34" charset="0"/>
                          <a:cs typeface="Calibri" panose="020F0502020204030204" pitchFamily="34" charset="0"/>
                        </a:rPr>
                        <a:t> [2] Regular</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chemeClr val="tx1"/>
                          </a:solidFill>
                          <a:effectLst/>
                          <a:latin typeface="Calibri" panose="020F0502020204030204" pitchFamily="34" charset="0"/>
                          <a:cs typeface="Calibri" panose="020F0502020204030204" pitchFamily="34" charset="0"/>
                        </a:rPr>
                        <a:t>44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chemeClr val="tx1"/>
                          </a:solidFill>
                          <a:effectLst/>
                          <a:latin typeface="Calibri" panose="020F0502020204030204" pitchFamily="34" charset="0"/>
                          <a:cs typeface="Calibri" panose="020F0502020204030204" pitchFamily="34" charset="0"/>
                        </a:rPr>
                        <a:t>10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10394615"/>
                  </a:ext>
                </a:extLst>
              </a:tr>
              <a:tr h="46175">
                <a:tc>
                  <a:txBody>
                    <a:bodyPr/>
                    <a:lstStyle/>
                    <a:p>
                      <a:pPr algn="r" fontAlgn="b"/>
                      <a:r>
                        <a:rPr lang="es-CO" sz="1200" b="0" i="0" u="none" strike="noStrike" dirty="0">
                          <a:solidFill>
                            <a:schemeClr val="tx1"/>
                          </a:solidFill>
                          <a:effectLst/>
                          <a:latin typeface="Calibri" panose="020F0502020204030204" pitchFamily="34" charset="0"/>
                          <a:cs typeface="Calibri" panose="020F0502020204030204" pitchFamily="34" charset="0"/>
                        </a:rPr>
                        <a:t> [1] Mala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chemeClr val="tx1"/>
                          </a:solidFill>
                          <a:effectLst/>
                          <a:latin typeface="Calibri" panose="020F0502020204030204" pitchFamily="34" charset="0"/>
                          <a:cs typeface="Calibri" panose="020F0502020204030204" pitchFamily="34" charset="0"/>
                        </a:rPr>
                        <a:t>16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chemeClr val="tx1"/>
                          </a:solidFill>
                          <a:effectLst/>
                          <a:latin typeface="Calibri" panose="020F0502020204030204" pitchFamily="34" charset="0"/>
                          <a:cs typeface="Calibri" panose="020F0502020204030204" pitchFamily="34" charset="0"/>
                        </a:rPr>
                        <a:t>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832641465"/>
                  </a:ext>
                </a:extLst>
              </a:tr>
            </a:tbl>
          </a:graphicData>
        </a:graphic>
      </p:graphicFrame>
    </p:spTree>
    <p:extLst>
      <p:ext uri="{BB962C8B-B14F-4D97-AF65-F5344CB8AC3E}">
        <p14:creationId xmlns:p14="http://schemas.microsoft.com/office/powerpoint/2010/main" val="3671150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504057470"/>
              </p:ext>
            </p:extLst>
          </p:nvPr>
        </p:nvGraphicFramePr>
        <p:xfrm>
          <a:off x="1549398" y="2252409"/>
          <a:ext cx="6659564" cy="1263015"/>
        </p:xfrm>
        <a:graphic>
          <a:graphicData uri="http://schemas.openxmlformats.org/drawingml/2006/table">
            <a:tbl>
              <a:tblPr/>
              <a:tblGrid>
                <a:gridCol w="3202875">
                  <a:extLst>
                    <a:ext uri="{9D8B030D-6E8A-4147-A177-3AD203B41FA5}">
                      <a16:colId xmlns:a16="http://schemas.microsoft.com/office/drawing/2014/main" val="20000"/>
                    </a:ext>
                  </a:extLst>
                </a:gridCol>
                <a:gridCol w="2500265">
                  <a:extLst>
                    <a:ext uri="{9D8B030D-6E8A-4147-A177-3AD203B41FA5}">
                      <a16:colId xmlns:a16="http://schemas.microsoft.com/office/drawing/2014/main" val="20001"/>
                    </a:ext>
                  </a:extLst>
                </a:gridCol>
                <a:gridCol w="318808">
                  <a:extLst>
                    <a:ext uri="{9D8B030D-6E8A-4147-A177-3AD203B41FA5}">
                      <a16:colId xmlns:a16="http://schemas.microsoft.com/office/drawing/2014/main" val="20002"/>
                    </a:ext>
                  </a:extLst>
                </a:gridCol>
                <a:gridCol w="318808">
                  <a:extLst>
                    <a:ext uri="{9D8B030D-6E8A-4147-A177-3AD203B41FA5}">
                      <a16:colId xmlns:a16="http://schemas.microsoft.com/office/drawing/2014/main" val="894550339"/>
                    </a:ext>
                  </a:extLst>
                </a:gridCol>
                <a:gridCol w="318808">
                  <a:extLst>
                    <a:ext uri="{9D8B030D-6E8A-4147-A177-3AD203B41FA5}">
                      <a16:colId xmlns:a16="http://schemas.microsoft.com/office/drawing/2014/main" val="20003"/>
                    </a:ext>
                  </a:extLst>
                </a:gridCol>
              </a:tblGrid>
              <a:tr h="421005">
                <a:tc>
                  <a:txBody>
                    <a:bodyPr/>
                    <a:lstStyle/>
                    <a:p>
                      <a:pPr algn="r" fontAlgn="ctr"/>
                      <a:r>
                        <a:rPr lang="es-CO" sz="900" b="0" i="0" u="none" strike="noStrike" dirty="0">
                          <a:solidFill>
                            <a:srgbClr val="262626"/>
                          </a:solidFill>
                          <a:effectLst/>
                          <a:latin typeface="Century Gothic"/>
                        </a:rPr>
                        <a:t>la calidad, continuidad y presión del agua potable que la EAAB-ESP suministra a la comunidad a la que usted representa? </a:t>
                      </a:r>
                    </a:p>
                  </a:txBody>
                  <a:tcPr marL="9525" marR="9525" marT="9525" marB="0" anchor="ctr">
                    <a:lnL>
                      <a:noFill/>
                    </a:lnL>
                    <a:lnR w="6350" cap="flat" cmpd="sng" algn="ctr">
                      <a:noFill/>
                      <a:prstDash val="sysDash"/>
                      <a:round/>
                      <a:headEnd type="none" w="med" len="med"/>
                      <a:tailEnd type="none" w="med" len="med"/>
                    </a:lnR>
                    <a:lnT>
                      <a:noFill/>
                    </a:lnT>
                    <a:lnB w="6350" cap="flat" cmpd="sng" algn="ctr">
                      <a:solidFill>
                        <a:schemeClr val="bg1">
                          <a:lumMod val="75000"/>
                        </a:schemeClr>
                      </a:solidFill>
                      <a:prstDash val="sysDash"/>
                      <a:round/>
                      <a:headEnd type="none" w="med" len="med"/>
                      <a:tailEnd type="none" w="med" len="med"/>
                    </a:lnB>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solidFill>
                        <a:schemeClr val="bg1">
                          <a:lumMod val="65000"/>
                        </a:schemeClr>
                      </a:solidFill>
                      <a:prstDash val="solid"/>
                      <a:round/>
                      <a:headEnd type="none" w="med" len="med"/>
                      <a:tailEnd type="none" w="med" len="med"/>
                    </a:lnR>
                    <a:lnT>
                      <a:noFill/>
                    </a:lnT>
                    <a:lnB w="6350" cap="flat" cmpd="sng" algn="ctr">
                      <a:solidFill>
                        <a:schemeClr val="bg1">
                          <a:lumMod val="75000"/>
                        </a:schemeClr>
                      </a:solidFill>
                      <a:prstDash val="sysDash"/>
                      <a:round/>
                      <a:headEnd type="none" w="med" len="med"/>
                      <a:tailEnd type="none" w="med" len="med"/>
                    </a:lnB>
                  </a:tcPr>
                </a:tc>
                <a:tc>
                  <a:txBody>
                    <a:bodyPr/>
                    <a:lstStyle/>
                    <a:p>
                      <a:pPr algn="ctr" fontAlgn="ctr"/>
                      <a:r>
                        <a:rPr lang="es-CO" sz="700" b="1" i="0" u="none" strike="noStrike" dirty="0">
                          <a:solidFill>
                            <a:srgbClr val="262626"/>
                          </a:solidFill>
                          <a:effectLst/>
                          <a:latin typeface="Century Gothic"/>
                        </a:rPr>
                        <a:t>448</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F8F8F8"/>
                    </a:solidFill>
                  </a:tcPr>
                </a:tc>
                <a:tc>
                  <a:txBody>
                    <a:bodyPr/>
                    <a:lstStyle/>
                    <a:p>
                      <a:pPr algn="ctr" fontAlgn="ctr"/>
                      <a:r>
                        <a:rPr lang="es-CO" sz="700" b="1" i="0" u="none" strike="noStrike" dirty="0">
                          <a:solidFill>
                            <a:srgbClr val="262626"/>
                          </a:solidFill>
                          <a:effectLst/>
                          <a:latin typeface="Century Gothic"/>
                        </a:rPr>
                        <a:t>4,2</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F8F8F8"/>
                    </a:solidFill>
                  </a:tcPr>
                </a:tc>
                <a:tc>
                  <a:txBody>
                    <a:bodyPr/>
                    <a:lstStyle/>
                    <a:p>
                      <a:pPr algn="ctr" rtl="0" fontAlgn="ctr"/>
                      <a:r>
                        <a:rPr lang="es-CO" sz="900" b="1" i="0" u="none" strike="noStrike" dirty="0">
                          <a:solidFill>
                            <a:srgbClr val="FFC000"/>
                          </a:solidFill>
                          <a:effectLst/>
                          <a:latin typeface="Wingdings"/>
                        </a:rPr>
                        <a:t>l</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extLst>
                  <a:ext uri="{0D108BD9-81ED-4DB2-BD59-A6C34878D82A}">
                    <a16:rowId xmlns:a16="http://schemas.microsoft.com/office/drawing/2014/main" val="10000"/>
                  </a:ext>
                </a:extLst>
              </a:tr>
              <a:tr h="421005">
                <a:tc>
                  <a:txBody>
                    <a:bodyPr/>
                    <a:lstStyle/>
                    <a:p>
                      <a:pPr algn="r" fontAlgn="ctr"/>
                      <a:endParaRPr lang="es-CO" sz="900" b="0" i="0" u="none" strike="noStrike">
                        <a:solidFill>
                          <a:srgbClr val="262626"/>
                        </a:solidFill>
                        <a:effectLst/>
                        <a:latin typeface="Century Gothic"/>
                      </a:endParaRPr>
                    </a:p>
                  </a:txBody>
                  <a:tcPr marL="9525" marR="9525" marT="9525" marB="0" anchor="ctr">
                    <a:lnL>
                      <a:noFill/>
                    </a:lnL>
                    <a:lnR w="6350" cap="flat" cmpd="sng" algn="ctr">
                      <a:no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ctr" fontAlgn="ctr"/>
                      <a:endParaRPr lang="es-CO" sz="700" b="1" i="0" u="none" strike="noStrike">
                        <a:solidFill>
                          <a:srgbClr val="262626"/>
                        </a:solidFill>
                        <a:effectLst/>
                        <a:latin typeface="Century Gothic"/>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pPr algn="ctr" fontAlgn="ctr"/>
                      <a:endParaRPr lang="es-CO" sz="700" b="1" i="0" u="none" strike="noStrike" dirty="0">
                        <a:solidFill>
                          <a:srgbClr val="262626"/>
                        </a:solidFill>
                        <a:effectLst/>
                        <a:latin typeface="Century Gothic"/>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pPr algn="ctr" rtl="0" fontAlgn="ctr"/>
                      <a:endParaRPr lang="es-CO" sz="900" b="1" i="0" u="none" strike="noStrike">
                        <a:solidFill>
                          <a:srgbClr val="FFC000"/>
                        </a:solidFill>
                        <a:effectLst/>
                        <a:latin typeface="Wingding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extLst>
                  <a:ext uri="{0D108BD9-81ED-4DB2-BD59-A6C34878D82A}">
                    <a16:rowId xmlns:a16="http://schemas.microsoft.com/office/drawing/2014/main" val="10001"/>
                  </a:ext>
                </a:extLst>
              </a:tr>
              <a:tr h="421005">
                <a:tc>
                  <a:txBody>
                    <a:bodyPr/>
                    <a:lstStyle/>
                    <a:p>
                      <a:pPr algn="r" fontAlgn="ctr"/>
                      <a:r>
                        <a:rPr lang="es-CO" sz="900" b="0" i="0" u="none" strike="noStrike" dirty="0">
                          <a:solidFill>
                            <a:srgbClr val="262626"/>
                          </a:solidFill>
                          <a:effectLst/>
                          <a:latin typeface="Century Gothic"/>
                        </a:rPr>
                        <a:t>la interacción que tiene la EAAB-ESP con los líderes o gestores comunitarios? </a:t>
                      </a:r>
                    </a:p>
                  </a:txBody>
                  <a:tcPr marL="9525" marR="9525" marT="9525" marB="0" anchor="ctr">
                    <a:lnL>
                      <a:noFill/>
                    </a:lnL>
                    <a:lnR w="6350" cap="flat" cmpd="sng" algn="ctr">
                      <a:no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ctr" fontAlgn="ctr"/>
                      <a:r>
                        <a:rPr lang="es-CO" sz="700" b="1" i="0" u="none" strike="noStrike" dirty="0">
                          <a:solidFill>
                            <a:srgbClr val="262626"/>
                          </a:solidFill>
                          <a:effectLst/>
                          <a:latin typeface="Century Gothic"/>
                        </a:rPr>
                        <a:t>432</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F8F8F8"/>
                    </a:solidFill>
                  </a:tcPr>
                </a:tc>
                <a:tc>
                  <a:txBody>
                    <a:bodyPr/>
                    <a:lstStyle/>
                    <a:p>
                      <a:pPr algn="ctr" fontAlgn="ctr"/>
                      <a:r>
                        <a:rPr lang="es-CO" sz="700" b="1" i="0" u="none" strike="noStrike" dirty="0">
                          <a:solidFill>
                            <a:srgbClr val="262626"/>
                          </a:solidFill>
                          <a:effectLst/>
                          <a:latin typeface="Century Gothic"/>
                        </a:rPr>
                        <a:t>3,2</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F8F8F8"/>
                    </a:solidFill>
                  </a:tcPr>
                </a:tc>
                <a:tc>
                  <a:txBody>
                    <a:bodyPr/>
                    <a:lstStyle/>
                    <a:p>
                      <a:pPr algn="ctr" rtl="0" fontAlgn="ctr"/>
                      <a:r>
                        <a:rPr lang="es-CO" sz="900" b="1" i="0" u="none" strike="noStrike" dirty="0">
                          <a:solidFill>
                            <a:srgbClr val="FF0000"/>
                          </a:solidFill>
                          <a:effectLst/>
                          <a:latin typeface="Wingdings"/>
                        </a:rPr>
                        <a:t>l</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3" name="2 CuadroTexto"/>
          <p:cNvSpPr txBox="1"/>
          <p:nvPr/>
        </p:nvSpPr>
        <p:spPr>
          <a:xfrm>
            <a:off x="7272899" y="2109232"/>
            <a:ext cx="208390" cy="107722"/>
          </a:xfrm>
          <a:prstGeom prst="rect">
            <a:avLst/>
          </a:prstGeom>
          <a:noFill/>
        </p:spPr>
        <p:txBody>
          <a:bodyPr wrap="none" lIns="0" tIns="0" rIns="0" bIns="0" rtlCol="0">
            <a:spAutoFit/>
          </a:bodyPr>
          <a:lstStyle/>
          <a:p>
            <a:pPr algn="ctr"/>
            <a:r>
              <a:rPr lang="es-CO" sz="700" dirty="0">
                <a:solidFill>
                  <a:schemeClr val="tx1">
                    <a:lumMod val="85000"/>
                    <a:lumOff val="15000"/>
                  </a:schemeClr>
                </a:solidFill>
                <a:latin typeface="+mj-lt"/>
              </a:rPr>
              <a:t>Base</a:t>
            </a:r>
          </a:p>
        </p:txBody>
      </p:sp>
      <p:graphicFrame>
        <p:nvGraphicFramePr>
          <p:cNvPr id="4" name="3 Gráfico"/>
          <p:cNvGraphicFramePr/>
          <p:nvPr>
            <p:extLst>
              <p:ext uri="{D42A27DB-BD31-4B8C-83A1-F6EECF244321}">
                <p14:modId xmlns:p14="http://schemas.microsoft.com/office/powerpoint/2010/main" val="3297052834"/>
              </p:ext>
            </p:extLst>
          </p:nvPr>
        </p:nvGraphicFramePr>
        <p:xfrm>
          <a:off x="4765785" y="2111077"/>
          <a:ext cx="2505666" cy="3218563"/>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1676400" y="874073"/>
            <a:ext cx="5822949" cy="246221"/>
          </a:xfrm>
          <a:prstGeom prst="rect">
            <a:avLst/>
          </a:prstGeom>
        </p:spPr>
        <p:txBody>
          <a:bodyPr wrap="square">
            <a:spAutoFit/>
          </a:bodyPr>
          <a:lstStyle/>
          <a:p>
            <a:pPr algn="ctr"/>
            <a:r>
              <a:rPr lang="es-CO" b="0" dirty="0">
                <a:solidFill>
                  <a:schemeClr val="tx1">
                    <a:lumMod val="85000"/>
                    <a:lumOff val="15000"/>
                  </a:schemeClr>
                </a:solidFill>
                <a:latin typeface="+mj-lt"/>
              </a:rPr>
              <a:t>En una escala de 1 a 5 donde 1 es muy mala y 5 muy buena </a:t>
            </a:r>
            <a:r>
              <a:rPr lang="es-CO" dirty="0">
                <a:solidFill>
                  <a:schemeClr val="tx1">
                    <a:lumMod val="85000"/>
                    <a:lumOff val="15000"/>
                  </a:schemeClr>
                </a:solidFill>
                <a:latin typeface="+mj-lt"/>
              </a:rPr>
              <a:t>¿Cómo percibe… </a:t>
            </a:r>
            <a:endParaRPr lang="es-CO" b="0" dirty="0">
              <a:solidFill>
                <a:schemeClr val="tx1">
                  <a:lumMod val="85000"/>
                  <a:lumOff val="15000"/>
                </a:schemeClr>
              </a:solidFill>
              <a:latin typeface="+mj-lt"/>
            </a:endParaRPr>
          </a:p>
        </p:txBody>
      </p:sp>
      <p:sp>
        <p:nvSpPr>
          <p:cNvPr id="8" name="AutoShape 190"/>
          <p:cNvSpPr>
            <a:spLocks noChangeArrowheads="1"/>
          </p:cNvSpPr>
          <p:nvPr/>
        </p:nvSpPr>
        <p:spPr bwMode="auto">
          <a:xfrm>
            <a:off x="8215312" y="368435"/>
            <a:ext cx="786375" cy="465138"/>
          </a:xfrm>
          <a:prstGeom prst="roundRect">
            <a:avLst>
              <a:gd name="adj" fmla="val 16667"/>
            </a:avLst>
          </a:prstGeom>
          <a:solidFill>
            <a:srgbClr val="EAEAEA">
              <a:alpha val="72940"/>
            </a:srgbClr>
          </a:solidFill>
          <a:ln w="3175">
            <a:solidFill>
              <a:srgbClr val="969696"/>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1000">
                <a:solidFill>
                  <a:schemeClr val="tx1"/>
                </a:solidFill>
                <a:latin typeface="Calibri Light" pitchFamily="34" charset="0"/>
                <a:cs typeface="Calibri Light" pitchFamily="34" charset="0"/>
              </a:defRPr>
            </a:lvl1pPr>
            <a:lvl2pPr marL="742950" indent="-285750">
              <a:spcBef>
                <a:spcPct val="20000"/>
              </a:spcBef>
              <a:buChar char="–"/>
              <a:defRPr sz="1000">
                <a:solidFill>
                  <a:schemeClr val="tx1"/>
                </a:solidFill>
                <a:latin typeface="Calibri Light" pitchFamily="34" charset="0"/>
                <a:cs typeface="Calibri Light" pitchFamily="34" charset="0"/>
              </a:defRPr>
            </a:lvl2pPr>
            <a:lvl3pPr marL="1143000" indent="-228600">
              <a:spcBef>
                <a:spcPct val="20000"/>
              </a:spcBef>
              <a:buChar char="•"/>
              <a:defRPr sz="1000">
                <a:solidFill>
                  <a:schemeClr val="tx1"/>
                </a:solidFill>
                <a:latin typeface="Calibri Light" pitchFamily="34" charset="0"/>
                <a:cs typeface="Calibri Light" pitchFamily="34" charset="0"/>
              </a:defRPr>
            </a:lvl3pPr>
            <a:lvl4pPr marL="1600200" indent="-228600">
              <a:spcBef>
                <a:spcPct val="20000"/>
              </a:spcBef>
              <a:buChar char="–"/>
              <a:defRPr sz="1000">
                <a:solidFill>
                  <a:schemeClr val="tx1"/>
                </a:solidFill>
                <a:latin typeface="Calibri Light" pitchFamily="34" charset="0"/>
                <a:cs typeface="Calibri Light" pitchFamily="34" charset="0"/>
              </a:defRPr>
            </a:lvl4pPr>
            <a:lvl5pPr marL="2057400" indent="-228600">
              <a:spcBef>
                <a:spcPct val="20000"/>
              </a:spcBef>
              <a:buChar char="»"/>
              <a:defRPr sz="1000">
                <a:solidFill>
                  <a:schemeClr val="tx1"/>
                </a:solidFill>
                <a:latin typeface="Calibri Light" pitchFamily="34" charset="0"/>
                <a:cs typeface="Calibri Light" pitchFamily="34" charset="0"/>
              </a:defRPr>
            </a:lvl5pPr>
            <a:lvl6pPr marL="25146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6pPr>
            <a:lvl7pPr marL="29718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7pPr>
            <a:lvl8pPr marL="34290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8pPr>
            <a:lvl9pPr marL="38862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9pPr>
          </a:lstStyle>
          <a:p>
            <a:pPr eaLnBrk="1" hangingPunct="1">
              <a:spcBef>
                <a:spcPct val="0"/>
              </a:spcBef>
              <a:buFontTx/>
              <a:buNone/>
            </a:pPr>
            <a:endParaRPr lang="es-CO" altLang="es-CO" sz="1800">
              <a:latin typeface="Arial" charset="0"/>
            </a:endParaRPr>
          </a:p>
        </p:txBody>
      </p:sp>
      <p:graphicFrame>
        <p:nvGraphicFramePr>
          <p:cNvPr id="9" name="Group 504"/>
          <p:cNvGraphicFramePr>
            <a:graphicFrameLocks noGrp="1"/>
          </p:cNvGraphicFramePr>
          <p:nvPr>
            <p:extLst>
              <p:ext uri="{D42A27DB-BD31-4B8C-83A1-F6EECF244321}">
                <p14:modId xmlns:p14="http://schemas.microsoft.com/office/powerpoint/2010/main" val="650290229"/>
              </p:ext>
            </p:extLst>
          </p:nvPr>
        </p:nvGraphicFramePr>
        <p:xfrm>
          <a:off x="8208963" y="368435"/>
          <a:ext cx="821300" cy="477978"/>
        </p:xfrm>
        <a:graphic>
          <a:graphicData uri="http://schemas.openxmlformats.org/drawingml/2006/table">
            <a:tbl>
              <a:tblPr/>
              <a:tblGrid>
                <a:gridCol w="158750">
                  <a:extLst>
                    <a:ext uri="{9D8B030D-6E8A-4147-A177-3AD203B41FA5}">
                      <a16:colId xmlns:a16="http://schemas.microsoft.com/office/drawing/2014/main" val="20000"/>
                    </a:ext>
                  </a:extLst>
                </a:gridCol>
                <a:gridCol w="662550">
                  <a:extLst>
                    <a:ext uri="{9D8B030D-6E8A-4147-A177-3AD203B41FA5}">
                      <a16:colId xmlns:a16="http://schemas.microsoft.com/office/drawing/2014/main" val="20001"/>
                    </a:ext>
                  </a:extLst>
                </a:gridCol>
              </a:tblGrid>
              <a:tr h="173041">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altLang="es-CO" sz="900" b="1" i="0" u="none" strike="noStrike" cap="none" normalizeH="0" baseline="0" dirty="0">
                          <a:ln>
                            <a:noFill/>
                          </a:ln>
                          <a:solidFill>
                            <a:srgbClr val="008000"/>
                          </a:solidFill>
                          <a:effectLst/>
                          <a:latin typeface="Wingdings" pitchFamily="2" charset="2"/>
                          <a:cs typeface="Calibri Light" pitchFamily="34" charset="0"/>
                        </a:rPr>
                        <a:t>l</a:t>
                      </a:r>
                      <a:endParaRPr kumimoji="0" lang="es-ES" altLang="es-CO" sz="900" b="0" i="0" u="none" strike="noStrike" cap="none" normalizeH="0" baseline="0" dirty="0">
                        <a:ln>
                          <a:noFill/>
                        </a:ln>
                        <a:solidFill>
                          <a:schemeClr val="tx1"/>
                        </a:solidFill>
                        <a:effectLst/>
                        <a:latin typeface="Calibri Light" pitchFamily="34" charset="0"/>
                        <a:cs typeface="Calibri Light" pitchFamily="34" charset="0"/>
                      </a:endParaRPr>
                    </a:p>
                  </a:txBody>
                  <a:tcPr marL="36000" marR="36000" marT="17941" marB="17941" anchor="ctr" horzOverflow="overflow">
                    <a:lnL>
                      <a:noFill/>
                    </a:lnL>
                    <a:lnR>
                      <a:noFill/>
                    </a:lnR>
                    <a:lnT>
                      <a:noFill/>
                    </a:lnT>
                    <a:lnB>
                      <a:noFill/>
                    </a:lnB>
                    <a:lnTlToBr>
                      <a:noFill/>
                    </a:lnTlToBr>
                    <a:lnBlToTr>
                      <a:noFill/>
                    </a:lnBlToTr>
                    <a:noFill/>
                  </a:tcPr>
                </a:tc>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80000"/>
                        </a:lnSpc>
                        <a:spcBef>
                          <a:spcPct val="0"/>
                        </a:spcBef>
                        <a:spcAft>
                          <a:spcPct val="0"/>
                        </a:spcAft>
                        <a:buClrTx/>
                        <a:buSzTx/>
                        <a:buFontTx/>
                        <a:buNone/>
                        <a:tabLst/>
                      </a:pPr>
                      <a:r>
                        <a:rPr kumimoji="0" lang="es-ES" altLang="es-CO" sz="7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T2B</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&gt;= 90</a:t>
                      </a:r>
                    </a:p>
                  </a:txBody>
                  <a:tcPr marL="36000" marR="36000" marT="17941" marB="1794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146048">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ctr" defTabSz="914400" rtl="0" eaLnBrk="1" fontAlgn="ctr" latinLnBrk="0" hangingPunct="1">
                        <a:lnSpc>
                          <a:spcPct val="80000"/>
                        </a:lnSpc>
                        <a:spcBef>
                          <a:spcPct val="0"/>
                        </a:spcBef>
                        <a:spcAft>
                          <a:spcPct val="0"/>
                        </a:spcAft>
                        <a:buClrTx/>
                        <a:buSzTx/>
                        <a:buFontTx/>
                        <a:buNone/>
                        <a:tabLst/>
                      </a:pPr>
                      <a:r>
                        <a:rPr kumimoji="0" lang="es-ES" altLang="es-CO" sz="900" b="1" i="0" u="none" strike="noStrike" cap="none" normalizeH="0" baseline="0" dirty="0">
                          <a:ln>
                            <a:noFill/>
                          </a:ln>
                          <a:solidFill>
                            <a:srgbClr val="FFC000"/>
                          </a:solidFill>
                          <a:effectLst/>
                          <a:latin typeface="Wingdings" pitchFamily="2" charset="2"/>
                          <a:cs typeface="Calibri Light" pitchFamily="34" charset="0"/>
                        </a:rPr>
                        <a:t>l</a:t>
                      </a:r>
                      <a:endParaRPr kumimoji="0" lang="es-ES" altLang="es-CO" sz="900" b="0" i="0" u="none" strike="noStrike" cap="none" normalizeH="0" baseline="0" dirty="0">
                        <a:ln>
                          <a:noFill/>
                        </a:ln>
                        <a:solidFill>
                          <a:schemeClr val="tx1"/>
                        </a:solidFill>
                        <a:effectLst/>
                        <a:latin typeface="Calibri Light" pitchFamily="34" charset="0"/>
                        <a:cs typeface="Calibri Light" pitchFamily="34" charset="0"/>
                      </a:endParaRPr>
                    </a:p>
                  </a:txBody>
                  <a:tcPr marL="36000" marR="36000" marT="17941" marB="17941" anchor="ctr" horzOverflow="overflow">
                    <a:lnL>
                      <a:noFill/>
                    </a:lnL>
                    <a:lnR>
                      <a:noFill/>
                    </a:lnR>
                    <a:lnT>
                      <a:noFill/>
                    </a:lnT>
                    <a:lnB>
                      <a:noFill/>
                    </a:lnB>
                    <a:lnTlToBr>
                      <a:noFill/>
                    </a:lnTlToBr>
                    <a:lnBlToTr>
                      <a:noFill/>
                    </a:lnBlToTr>
                    <a:noFill/>
                  </a:tcPr>
                </a:tc>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80000"/>
                        </a:lnSpc>
                        <a:spcBef>
                          <a:spcPct val="0"/>
                        </a:spcBef>
                        <a:spcAft>
                          <a:spcPct val="0"/>
                        </a:spcAft>
                        <a:buClrTx/>
                        <a:buSzTx/>
                        <a:buFontTx/>
                        <a:buNone/>
                        <a:tabLst/>
                      </a:pP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75&gt; </a:t>
                      </a:r>
                      <a:r>
                        <a:rPr kumimoji="0" lang="es-ES" altLang="es-CO" sz="7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T2B</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&lt;</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89</a:t>
                      </a:r>
                    </a:p>
                  </a:txBody>
                  <a:tcPr marL="36000" marR="36000" marT="17941" marB="1794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146048">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ctr" defTabSz="914400" rtl="0" eaLnBrk="1" fontAlgn="ctr" latinLnBrk="0" hangingPunct="1">
                        <a:lnSpc>
                          <a:spcPct val="80000"/>
                        </a:lnSpc>
                        <a:spcBef>
                          <a:spcPct val="0"/>
                        </a:spcBef>
                        <a:spcAft>
                          <a:spcPct val="0"/>
                        </a:spcAft>
                        <a:buClrTx/>
                        <a:buSzTx/>
                        <a:buFontTx/>
                        <a:buNone/>
                        <a:tabLst/>
                      </a:pPr>
                      <a:r>
                        <a:rPr kumimoji="0" lang="es-ES" altLang="es-CO" sz="900" b="1" i="0" u="none" strike="noStrike" cap="none" normalizeH="0" baseline="0" dirty="0">
                          <a:ln>
                            <a:noFill/>
                          </a:ln>
                          <a:solidFill>
                            <a:srgbClr val="FF0000"/>
                          </a:solidFill>
                          <a:effectLst/>
                          <a:latin typeface="Wingdings" pitchFamily="2" charset="2"/>
                          <a:cs typeface="Calibri Light" pitchFamily="34" charset="0"/>
                        </a:rPr>
                        <a:t>l</a:t>
                      </a:r>
                      <a:endParaRPr kumimoji="0" lang="es-ES" altLang="es-CO" sz="900" b="0" i="0" u="none" strike="noStrike" cap="none" normalizeH="0" baseline="0" dirty="0">
                        <a:ln>
                          <a:noFill/>
                        </a:ln>
                        <a:solidFill>
                          <a:schemeClr val="tx1"/>
                        </a:solidFill>
                        <a:effectLst/>
                        <a:latin typeface="Calibri Light" pitchFamily="34" charset="0"/>
                        <a:cs typeface="Calibri Light" pitchFamily="34" charset="0"/>
                      </a:endParaRPr>
                    </a:p>
                  </a:txBody>
                  <a:tcPr marL="36000" marR="36000" marT="17941" marB="17941" anchor="ctr" horzOverflow="overflow">
                    <a:lnL>
                      <a:noFill/>
                    </a:lnL>
                    <a:lnR>
                      <a:noFill/>
                    </a:lnR>
                    <a:lnT>
                      <a:noFill/>
                    </a:lnT>
                    <a:lnB>
                      <a:noFill/>
                    </a:lnB>
                    <a:lnTlToBr>
                      <a:noFill/>
                    </a:lnTlToBr>
                    <a:lnBlToTr>
                      <a:noFill/>
                    </a:lnBlToTr>
                    <a:noFill/>
                  </a:tcPr>
                </a:tc>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80000"/>
                        </a:lnSpc>
                        <a:spcBef>
                          <a:spcPct val="0"/>
                        </a:spcBef>
                        <a:spcAft>
                          <a:spcPct val="0"/>
                        </a:spcAft>
                        <a:buClrTx/>
                        <a:buSzTx/>
                        <a:buFontTx/>
                        <a:buNone/>
                        <a:tabLst/>
                      </a:pPr>
                      <a:r>
                        <a:rPr kumimoji="0" lang="es-ES" altLang="es-CO" sz="7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T2B</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&lt;=74</a:t>
                      </a:r>
                    </a:p>
                  </a:txBody>
                  <a:tcPr marL="36000" marR="36000" marT="17941" marB="1794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0" name="Group 198"/>
          <p:cNvGraphicFramePr>
            <a:graphicFrameLocks noGrp="1"/>
          </p:cNvGraphicFramePr>
          <p:nvPr>
            <p:extLst>
              <p:ext uri="{D42A27DB-BD31-4B8C-83A1-F6EECF244321}">
                <p14:modId xmlns:p14="http://schemas.microsoft.com/office/powerpoint/2010/main" val="1982983486"/>
              </p:ext>
            </p:extLst>
          </p:nvPr>
        </p:nvGraphicFramePr>
        <p:xfrm>
          <a:off x="7926388" y="508135"/>
          <a:ext cx="301625" cy="198438"/>
        </p:xfrm>
        <a:graphic>
          <a:graphicData uri="http://schemas.openxmlformats.org/drawingml/2006/table">
            <a:tbl>
              <a:tblPr/>
              <a:tblGrid>
                <a:gridCol w="301625">
                  <a:extLst>
                    <a:ext uri="{9D8B030D-6E8A-4147-A177-3AD203B41FA5}">
                      <a16:colId xmlns:a16="http://schemas.microsoft.com/office/drawing/2014/main" val="20000"/>
                    </a:ext>
                  </a:extLst>
                </a:gridCol>
              </a:tblGrid>
              <a:tr h="198438">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altLang="es-CO" sz="1300" b="1" i="0" u="none" strike="noStrike" cap="none" normalizeH="0" baseline="0" dirty="0">
                          <a:ln>
                            <a:noFill/>
                          </a:ln>
                          <a:solidFill>
                            <a:schemeClr val="tx1"/>
                          </a:solidFill>
                          <a:effectLst/>
                          <a:latin typeface="Calibri Light" pitchFamily="34" charset="0"/>
                          <a:cs typeface="Calibri" pitchFamily="34" charset="0"/>
                        </a:rPr>
                        <a:t>%</a:t>
                      </a:r>
                    </a:p>
                  </a:txBody>
                  <a:tcPr marL="90000" marR="9000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1" name="CuadroTexto 10"/>
          <p:cNvSpPr txBox="1"/>
          <p:nvPr/>
        </p:nvSpPr>
        <p:spPr>
          <a:xfrm>
            <a:off x="1311753" y="162166"/>
            <a:ext cx="6065791" cy="523220"/>
          </a:xfrm>
          <a:prstGeom prst="rect">
            <a:avLst/>
          </a:prstGeom>
          <a:noFill/>
        </p:spPr>
        <p:txBody>
          <a:bodyPr wrap="square" rtlCol="0">
            <a:spAutoFit/>
          </a:bodyPr>
          <a:lstStyle/>
          <a:p>
            <a:r>
              <a:rPr lang="es-MX" sz="2800" dirty="0">
                <a:solidFill>
                  <a:srgbClr val="295FA9"/>
                </a:solidFill>
              </a:rPr>
              <a:t>¿Cómo percibe a la EAAB-ESP? </a:t>
            </a:r>
          </a:p>
        </p:txBody>
      </p:sp>
      <p:sp>
        <p:nvSpPr>
          <p:cNvPr id="12" name="Rectángulo redondeado 11"/>
          <p:cNvSpPr/>
          <p:nvPr/>
        </p:nvSpPr>
        <p:spPr bwMode="auto">
          <a:xfrm>
            <a:off x="2483004" y="3812818"/>
            <a:ext cx="4719569" cy="834721"/>
          </a:xfrm>
          <a:prstGeom prst="roundRect">
            <a:avLst/>
          </a:prstGeom>
          <a:solidFill>
            <a:schemeClr val="accent5">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CO" sz="900" b="0" dirty="0">
                <a:solidFill>
                  <a:srgbClr val="262626"/>
                </a:solidFill>
                <a:latin typeface="Century Gothic"/>
                <a:cs typeface="+mn-cs"/>
              </a:rPr>
              <a:t>De acuerdo a los resultados obtenidos en la </a:t>
            </a:r>
            <a:r>
              <a:rPr lang="es-CO" sz="900" dirty="0">
                <a:solidFill>
                  <a:srgbClr val="262626"/>
                </a:solidFill>
                <a:latin typeface="Century Gothic"/>
                <a:cs typeface="+mn-cs"/>
              </a:rPr>
              <a:t>medición anterior</a:t>
            </a:r>
            <a:r>
              <a:rPr lang="es-CO" sz="900" b="0" dirty="0">
                <a:solidFill>
                  <a:srgbClr val="262626"/>
                </a:solidFill>
                <a:latin typeface="Century Gothic"/>
                <a:cs typeface="+mn-cs"/>
              </a:rPr>
              <a:t>: No existe un cambio relevante en los indicadores de percepción: </a:t>
            </a:r>
          </a:p>
          <a:p>
            <a:pPr marL="171450" marR="0" indent="-171450" algn="l" defTabSz="914400" rtl="0" eaLnBrk="1" fontAlgn="base" latinLnBrk="0" hangingPunct="1">
              <a:lnSpc>
                <a:spcPct val="100000"/>
              </a:lnSpc>
              <a:spcBef>
                <a:spcPct val="0"/>
              </a:spcBef>
              <a:spcAft>
                <a:spcPct val="0"/>
              </a:spcAft>
              <a:buClrTx/>
              <a:buSzTx/>
              <a:buFontTx/>
              <a:buChar char="-"/>
              <a:tabLst/>
            </a:pPr>
            <a:r>
              <a:rPr lang="es-CO" sz="900" b="0" dirty="0">
                <a:solidFill>
                  <a:srgbClr val="262626"/>
                </a:solidFill>
                <a:latin typeface="Century Gothic"/>
                <a:cs typeface="+mn-cs"/>
              </a:rPr>
              <a:t>En el atributo de calidad, continuidad y presión del agua potable  incrementa 1% </a:t>
            </a:r>
          </a:p>
          <a:p>
            <a:pPr marL="171450" marR="0" indent="-171450" algn="l" defTabSz="914400" rtl="0" eaLnBrk="1" fontAlgn="base" latinLnBrk="0" hangingPunct="1">
              <a:lnSpc>
                <a:spcPct val="100000"/>
              </a:lnSpc>
              <a:spcBef>
                <a:spcPct val="0"/>
              </a:spcBef>
              <a:spcAft>
                <a:spcPct val="0"/>
              </a:spcAft>
              <a:buClrTx/>
              <a:buSzTx/>
              <a:buFontTx/>
              <a:buChar char="-"/>
              <a:tabLst/>
            </a:pPr>
            <a:r>
              <a:rPr lang="es-CO" sz="900" b="0" dirty="0">
                <a:solidFill>
                  <a:srgbClr val="262626"/>
                </a:solidFill>
                <a:latin typeface="Century Gothic"/>
                <a:cs typeface="+mn-cs"/>
              </a:rPr>
              <a:t>La interacción con la EAAB-ESP conserva el mismo porcentaje</a:t>
            </a:r>
          </a:p>
        </p:txBody>
      </p:sp>
      <p:sp>
        <p:nvSpPr>
          <p:cNvPr id="15" name="6 CuadroTexto">
            <a:extLst>
              <a:ext uri="{FF2B5EF4-FFF2-40B4-BE49-F238E27FC236}">
                <a16:creationId xmlns:a16="http://schemas.microsoft.com/office/drawing/2014/main" id="{9842BDD3-F3EF-4860-B989-D5A2A9CEA919}"/>
              </a:ext>
            </a:extLst>
          </p:cNvPr>
          <p:cNvSpPr txBox="1"/>
          <p:nvPr/>
        </p:nvSpPr>
        <p:spPr>
          <a:xfrm>
            <a:off x="7516813" y="2109232"/>
            <a:ext cx="499605" cy="107722"/>
          </a:xfrm>
          <a:prstGeom prst="rect">
            <a:avLst/>
          </a:prstGeom>
          <a:noFill/>
        </p:spPr>
        <p:txBody>
          <a:bodyPr wrap="square" lIns="0" tIns="0" rIns="0" bIns="0" rtlCol="0">
            <a:spAutoFit/>
          </a:bodyPr>
          <a:lstStyle/>
          <a:p>
            <a:pPr algn="r"/>
            <a:r>
              <a:rPr lang="es-CO" sz="700" dirty="0">
                <a:solidFill>
                  <a:schemeClr val="tx1">
                    <a:lumMod val="85000"/>
                    <a:lumOff val="15000"/>
                  </a:schemeClr>
                </a:solidFill>
                <a:latin typeface="+mj-lt"/>
              </a:rPr>
              <a:t>Promedio</a:t>
            </a:r>
          </a:p>
        </p:txBody>
      </p:sp>
      <p:sp>
        <p:nvSpPr>
          <p:cNvPr id="16" name="5 Rectángulo redondeado">
            <a:extLst>
              <a:ext uri="{FF2B5EF4-FFF2-40B4-BE49-F238E27FC236}">
                <a16:creationId xmlns:a16="http://schemas.microsoft.com/office/drawing/2014/main" id="{2D5D7645-E6FB-4164-9FFE-28BC1302E4B8}"/>
              </a:ext>
            </a:extLst>
          </p:cNvPr>
          <p:cNvSpPr/>
          <p:nvPr/>
        </p:nvSpPr>
        <p:spPr bwMode="auto">
          <a:xfrm>
            <a:off x="3628060" y="1318725"/>
            <a:ext cx="2100286" cy="707477"/>
          </a:xfrm>
          <a:prstGeom prst="roundRect">
            <a:avLst>
              <a:gd name="adj" fmla="val 33334"/>
            </a:avLst>
          </a:prstGeom>
          <a:solidFill>
            <a:srgbClr val="F8F8F8"/>
          </a:solidFill>
          <a:ln w="635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CO" sz="1000" b="1" i="0" u="none" strike="noStrike" cap="none" normalizeH="0" baseline="0">
              <a:ln>
                <a:noFill/>
              </a:ln>
              <a:solidFill>
                <a:schemeClr val="tx1"/>
              </a:solidFill>
              <a:effectLst/>
              <a:latin typeface="Calibri" pitchFamily="34" charset="0"/>
              <a:cs typeface="Arial" charset="0"/>
            </a:endParaRPr>
          </a:p>
        </p:txBody>
      </p:sp>
      <p:graphicFrame>
        <p:nvGraphicFramePr>
          <p:cNvPr id="17" name="6 Tabla">
            <a:extLst>
              <a:ext uri="{FF2B5EF4-FFF2-40B4-BE49-F238E27FC236}">
                <a16:creationId xmlns:a16="http://schemas.microsoft.com/office/drawing/2014/main" id="{4141A734-C868-4A57-9490-4684DE8172F6}"/>
              </a:ext>
            </a:extLst>
          </p:cNvPr>
          <p:cNvGraphicFramePr>
            <a:graphicFrameLocks noGrp="1"/>
          </p:cNvGraphicFramePr>
          <p:nvPr>
            <p:extLst>
              <p:ext uri="{D42A27DB-BD31-4B8C-83A1-F6EECF244321}">
                <p14:modId xmlns:p14="http://schemas.microsoft.com/office/powerpoint/2010/main" val="1255436303"/>
              </p:ext>
            </p:extLst>
          </p:nvPr>
        </p:nvGraphicFramePr>
        <p:xfrm>
          <a:off x="3771889" y="1369839"/>
          <a:ext cx="1881188" cy="190500"/>
        </p:xfrm>
        <a:graphic>
          <a:graphicData uri="http://schemas.openxmlformats.org/drawingml/2006/table">
            <a:tbl>
              <a:tblPr/>
              <a:tblGrid>
                <a:gridCol w="196850">
                  <a:extLst>
                    <a:ext uri="{9D8B030D-6E8A-4147-A177-3AD203B41FA5}">
                      <a16:colId xmlns:a16="http://schemas.microsoft.com/office/drawing/2014/main" val="20000"/>
                    </a:ext>
                  </a:extLst>
                </a:gridCol>
                <a:gridCol w="1684338">
                  <a:extLst>
                    <a:ext uri="{9D8B030D-6E8A-4147-A177-3AD203B41FA5}">
                      <a16:colId xmlns:a16="http://schemas.microsoft.com/office/drawing/2014/main" val="20001"/>
                    </a:ext>
                  </a:extLst>
                </a:gridCol>
              </a:tblGrid>
              <a:tr h="190500">
                <a:tc>
                  <a:txBody>
                    <a:bodyPr/>
                    <a:lstStyle/>
                    <a:p>
                      <a:pPr algn="l" fontAlgn="ctr"/>
                      <a:endParaRPr lang="es-CO" sz="800" b="0" i="0" u="none" strike="noStrike" dirty="0">
                        <a:solidFill>
                          <a:srgbClr val="000000"/>
                        </a:solidFill>
                        <a:effectLst/>
                        <a:latin typeface="+mj-lt"/>
                      </a:endParaRPr>
                    </a:p>
                  </a:txBody>
                  <a:tcPr marL="9525" marR="9525" marT="9525" marB="0" anchor="ctr">
                    <a:lnL>
                      <a:noFill/>
                    </a:lnL>
                    <a:lnR>
                      <a:noFill/>
                    </a:lnR>
                    <a:lnT>
                      <a:noFill/>
                    </a:lnT>
                    <a:lnB>
                      <a:noFill/>
                    </a:lnB>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l" fontAlgn="ctr"/>
                      <a:r>
                        <a:rPr lang="es-CO" sz="800" b="1" i="0" u="none" strike="noStrike" dirty="0">
                          <a:solidFill>
                            <a:srgbClr val="000000"/>
                          </a:solidFill>
                          <a:effectLst/>
                          <a:latin typeface="+mj-lt"/>
                        </a:rPr>
                        <a:t> T2B: </a:t>
                      </a:r>
                      <a:r>
                        <a:rPr lang="es-CO" sz="800" b="0" i="0" u="none" strike="noStrike" dirty="0">
                          <a:solidFill>
                            <a:srgbClr val="000000"/>
                          </a:solidFill>
                          <a:effectLst/>
                          <a:latin typeface="+mj-lt"/>
                        </a:rPr>
                        <a:t>[5] Muy bueno </a:t>
                      </a:r>
                      <a:r>
                        <a:rPr lang="es-CO" sz="800" b="1" i="0" u="none" strike="noStrike" dirty="0">
                          <a:solidFill>
                            <a:srgbClr val="000000"/>
                          </a:solidFill>
                          <a:effectLst/>
                          <a:latin typeface="+mj-lt"/>
                        </a:rPr>
                        <a:t>+</a:t>
                      </a:r>
                      <a:r>
                        <a:rPr lang="es-CO" sz="800" b="0" i="0" u="none" strike="noStrike" dirty="0">
                          <a:solidFill>
                            <a:srgbClr val="000000"/>
                          </a:solidFill>
                          <a:effectLst/>
                          <a:latin typeface="+mj-lt"/>
                        </a:rPr>
                        <a:t> [4] Bueno</a:t>
                      </a: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18" name="Tabla 17">
            <a:extLst>
              <a:ext uri="{FF2B5EF4-FFF2-40B4-BE49-F238E27FC236}">
                <a16:creationId xmlns:a16="http://schemas.microsoft.com/office/drawing/2014/main" id="{21B941D3-2A2A-4910-99B4-6ABA50145C18}"/>
              </a:ext>
            </a:extLst>
          </p:cNvPr>
          <p:cNvGraphicFramePr>
            <a:graphicFrameLocks noGrp="1"/>
          </p:cNvGraphicFramePr>
          <p:nvPr>
            <p:extLst>
              <p:ext uri="{D42A27DB-BD31-4B8C-83A1-F6EECF244321}">
                <p14:modId xmlns:p14="http://schemas.microsoft.com/office/powerpoint/2010/main" val="1142032628"/>
              </p:ext>
            </p:extLst>
          </p:nvPr>
        </p:nvGraphicFramePr>
        <p:xfrm>
          <a:off x="3771889" y="1578364"/>
          <a:ext cx="1654175" cy="190500"/>
        </p:xfrm>
        <a:graphic>
          <a:graphicData uri="http://schemas.openxmlformats.org/drawingml/2006/table">
            <a:tbl>
              <a:tblPr/>
              <a:tblGrid>
                <a:gridCol w="196850">
                  <a:extLst>
                    <a:ext uri="{9D8B030D-6E8A-4147-A177-3AD203B41FA5}">
                      <a16:colId xmlns:a16="http://schemas.microsoft.com/office/drawing/2014/main" val="2367221237"/>
                    </a:ext>
                  </a:extLst>
                </a:gridCol>
                <a:gridCol w="1457325">
                  <a:extLst>
                    <a:ext uri="{9D8B030D-6E8A-4147-A177-3AD203B41FA5}">
                      <a16:colId xmlns:a16="http://schemas.microsoft.com/office/drawing/2014/main" val="1603970396"/>
                    </a:ext>
                  </a:extLst>
                </a:gridCol>
              </a:tblGrid>
              <a:tr h="190500">
                <a:tc>
                  <a:txBody>
                    <a:bodyPr/>
                    <a:lstStyle/>
                    <a:p>
                      <a:pPr algn="l" fontAlgn="b"/>
                      <a:endParaRPr lang="es-CO" sz="800" b="0" i="0" u="none" strike="noStrike" dirty="0">
                        <a:solidFill>
                          <a:srgbClr val="000000"/>
                        </a:solidFill>
                        <a:effectLst/>
                        <a:latin typeface="+mj-lt"/>
                      </a:endParaRPr>
                    </a:p>
                  </a:txBody>
                  <a:tcPr marL="9525" marR="9525" marT="9525" marB="0" anchor="ctr">
                    <a:lnL>
                      <a:noFill/>
                    </a:lnL>
                    <a:lnR>
                      <a:noFill/>
                    </a:lnR>
                    <a:lnT>
                      <a:noFill/>
                    </a:lnT>
                    <a:lnB>
                      <a:noFill/>
                    </a:lnB>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algn="l" fontAlgn="b"/>
                      <a:r>
                        <a:rPr lang="es-CO" sz="800" b="1" i="0" u="none" strike="noStrike" dirty="0">
                          <a:solidFill>
                            <a:srgbClr val="000000"/>
                          </a:solidFill>
                          <a:effectLst/>
                          <a:latin typeface="+mj-lt"/>
                        </a:rPr>
                        <a:t> Media:</a:t>
                      </a:r>
                      <a:r>
                        <a:rPr lang="es-CO" sz="800" b="1" i="0" u="none" strike="noStrike" baseline="0" dirty="0">
                          <a:solidFill>
                            <a:srgbClr val="000000"/>
                          </a:solidFill>
                          <a:effectLst/>
                          <a:latin typeface="+mj-lt"/>
                        </a:rPr>
                        <a:t> </a:t>
                      </a:r>
                      <a:r>
                        <a:rPr lang="es-CO" sz="800" b="0" i="0" u="none" strike="noStrike" dirty="0">
                          <a:solidFill>
                            <a:srgbClr val="000000"/>
                          </a:solidFill>
                          <a:effectLst/>
                          <a:latin typeface="+mj-lt"/>
                        </a:rPr>
                        <a:t>[3] Ni bueno Ni malo</a:t>
                      </a:r>
                    </a:p>
                  </a:txBody>
                  <a:tcPr marL="9525" marR="9525" marT="9525" marB="0" anchor="ctr">
                    <a:lnL>
                      <a:noFill/>
                    </a:lnL>
                    <a:lnR>
                      <a:noFill/>
                    </a:lnR>
                    <a:lnT>
                      <a:noFill/>
                    </a:lnT>
                    <a:lnB>
                      <a:noFill/>
                    </a:lnB>
                  </a:tcPr>
                </a:tc>
                <a:extLst>
                  <a:ext uri="{0D108BD9-81ED-4DB2-BD59-A6C34878D82A}">
                    <a16:rowId xmlns:a16="http://schemas.microsoft.com/office/drawing/2014/main" val="1857749045"/>
                  </a:ext>
                </a:extLst>
              </a:tr>
            </a:tbl>
          </a:graphicData>
        </a:graphic>
      </p:graphicFrame>
      <p:graphicFrame>
        <p:nvGraphicFramePr>
          <p:cNvPr id="19" name="Tabla 18">
            <a:extLst>
              <a:ext uri="{FF2B5EF4-FFF2-40B4-BE49-F238E27FC236}">
                <a16:creationId xmlns:a16="http://schemas.microsoft.com/office/drawing/2014/main" id="{5BA9008A-714F-4EB2-ABB9-99EB65556563}"/>
              </a:ext>
            </a:extLst>
          </p:cNvPr>
          <p:cNvGraphicFramePr>
            <a:graphicFrameLocks noGrp="1"/>
          </p:cNvGraphicFramePr>
          <p:nvPr>
            <p:extLst>
              <p:ext uri="{D42A27DB-BD31-4B8C-83A1-F6EECF244321}">
                <p14:modId xmlns:p14="http://schemas.microsoft.com/office/powerpoint/2010/main" val="3754622085"/>
              </p:ext>
            </p:extLst>
          </p:nvPr>
        </p:nvGraphicFramePr>
        <p:xfrm>
          <a:off x="3771889" y="1786889"/>
          <a:ext cx="1671638" cy="190500"/>
        </p:xfrm>
        <a:graphic>
          <a:graphicData uri="http://schemas.openxmlformats.org/drawingml/2006/table">
            <a:tbl>
              <a:tblPr/>
              <a:tblGrid>
                <a:gridCol w="196850">
                  <a:extLst>
                    <a:ext uri="{9D8B030D-6E8A-4147-A177-3AD203B41FA5}">
                      <a16:colId xmlns:a16="http://schemas.microsoft.com/office/drawing/2014/main" val="922147526"/>
                    </a:ext>
                  </a:extLst>
                </a:gridCol>
                <a:gridCol w="1474788">
                  <a:extLst>
                    <a:ext uri="{9D8B030D-6E8A-4147-A177-3AD203B41FA5}">
                      <a16:colId xmlns:a16="http://schemas.microsoft.com/office/drawing/2014/main" val="2329917112"/>
                    </a:ext>
                  </a:extLst>
                </a:gridCol>
              </a:tblGrid>
              <a:tr h="190500">
                <a:tc>
                  <a:txBody>
                    <a:bodyPr/>
                    <a:lstStyle/>
                    <a:p>
                      <a:pPr algn="l" fontAlgn="b"/>
                      <a:endParaRPr lang="es-CO" sz="800" b="0" i="0" u="none" strike="noStrike" dirty="0">
                        <a:solidFill>
                          <a:srgbClr val="000000"/>
                        </a:solidFill>
                        <a:effectLst/>
                        <a:latin typeface="+mj-lt"/>
                      </a:endParaRPr>
                    </a:p>
                  </a:txBody>
                  <a:tcPr marL="9525" marR="9525" marT="9525" marB="0" anchor="ctr">
                    <a:lnL>
                      <a:noFill/>
                    </a:lnL>
                    <a:lnR>
                      <a:noFill/>
                    </a:lnR>
                    <a:lnT>
                      <a:noFill/>
                    </a:lnT>
                    <a:lnB>
                      <a:noFill/>
                    </a:lnB>
                    <a:blipFill dpi="0" rotWithShape="1">
                      <a:blip r:embed="rId5">
                        <a:extLst>
                          <a:ext uri="{28A0092B-C50C-407E-A947-70E740481C1C}">
                            <a14:useLocalDpi xmlns:a14="http://schemas.microsoft.com/office/drawing/2010/main" val="0"/>
                          </a:ext>
                        </a:extLst>
                      </a:blip>
                      <a:srcRect/>
                      <a:stretch>
                        <a:fillRect/>
                      </a:stretch>
                    </a:blipFill>
                  </a:tcPr>
                </a:tc>
                <a:tc>
                  <a:txBody>
                    <a:bodyPr/>
                    <a:lstStyle/>
                    <a:p>
                      <a:pPr algn="l" fontAlgn="b"/>
                      <a:r>
                        <a:rPr lang="es-CO" sz="800" b="1" i="0" u="none" strike="noStrike" dirty="0">
                          <a:solidFill>
                            <a:srgbClr val="000000"/>
                          </a:solidFill>
                          <a:effectLst/>
                          <a:latin typeface="+mj-lt"/>
                        </a:rPr>
                        <a:t> B2B: </a:t>
                      </a:r>
                      <a:r>
                        <a:rPr lang="es-CO" sz="800" b="0" i="0" u="none" strike="noStrike" dirty="0">
                          <a:solidFill>
                            <a:srgbClr val="000000"/>
                          </a:solidFill>
                          <a:effectLst/>
                          <a:latin typeface="+mj-lt"/>
                        </a:rPr>
                        <a:t>[2] Malo </a:t>
                      </a:r>
                      <a:r>
                        <a:rPr lang="es-CO" sz="800" b="1" i="0" u="none" strike="noStrike" dirty="0">
                          <a:solidFill>
                            <a:srgbClr val="000000"/>
                          </a:solidFill>
                          <a:effectLst/>
                          <a:latin typeface="+mj-lt"/>
                        </a:rPr>
                        <a:t>+</a:t>
                      </a:r>
                      <a:r>
                        <a:rPr lang="es-CO" sz="800" b="0" i="0" u="none" strike="noStrike" dirty="0">
                          <a:solidFill>
                            <a:srgbClr val="000000"/>
                          </a:solidFill>
                          <a:effectLst/>
                          <a:latin typeface="+mj-lt"/>
                        </a:rPr>
                        <a:t> [1] Muy malo</a:t>
                      </a:r>
                    </a:p>
                  </a:txBody>
                  <a:tcPr marL="9525" marR="9525" marT="9525" marB="0" anchor="ctr">
                    <a:lnL>
                      <a:noFill/>
                    </a:lnL>
                    <a:lnR>
                      <a:noFill/>
                    </a:lnR>
                    <a:lnT>
                      <a:noFill/>
                    </a:lnT>
                    <a:lnB>
                      <a:noFill/>
                    </a:lnB>
                  </a:tcPr>
                </a:tc>
                <a:extLst>
                  <a:ext uri="{0D108BD9-81ED-4DB2-BD59-A6C34878D82A}">
                    <a16:rowId xmlns:a16="http://schemas.microsoft.com/office/drawing/2014/main" val="3305574281"/>
                  </a:ext>
                </a:extLst>
              </a:tr>
            </a:tbl>
          </a:graphicData>
        </a:graphic>
      </p:graphicFrame>
    </p:spTree>
    <p:extLst>
      <p:ext uri="{BB962C8B-B14F-4D97-AF65-F5344CB8AC3E}">
        <p14:creationId xmlns:p14="http://schemas.microsoft.com/office/powerpoint/2010/main" val="1509376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CuadroTexto 12"/>
          <p:cNvSpPr txBox="1"/>
          <p:nvPr/>
        </p:nvSpPr>
        <p:spPr>
          <a:xfrm>
            <a:off x="1311753" y="162166"/>
            <a:ext cx="6516209" cy="523220"/>
          </a:xfrm>
          <a:prstGeom prst="rect">
            <a:avLst/>
          </a:prstGeom>
          <a:noFill/>
        </p:spPr>
        <p:txBody>
          <a:bodyPr wrap="square" rtlCol="0">
            <a:spAutoFit/>
          </a:bodyPr>
          <a:lstStyle/>
          <a:p>
            <a:r>
              <a:rPr lang="es-MX" sz="2800" dirty="0">
                <a:solidFill>
                  <a:srgbClr val="295FA9"/>
                </a:solidFill>
              </a:rPr>
              <a:t>¿Cómo percibe a la EAAB-ESP? </a:t>
            </a:r>
          </a:p>
        </p:txBody>
      </p:sp>
      <p:graphicFrame>
        <p:nvGraphicFramePr>
          <p:cNvPr id="11" name="Tabla 10">
            <a:extLst>
              <a:ext uri="{FF2B5EF4-FFF2-40B4-BE49-F238E27FC236}">
                <a16:creationId xmlns:a16="http://schemas.microsoft.com/office/drawing/2014/main" id="{426D40A5-0545-4298-94BA-44846F587F81}"/>
              </a:ext>
            </a:extLst>
          </p:cNvPr>
          <p:cNvGraphicFramePr>
            <a:graphicFrameLocks noGrp="1"/>
          </p:cNvGraphicFramePr>
          <p:nvPr>
            <p:extLst>
              <p:ext uri="{D42A27DB-BD31-4B8C-83A1-F6EECF244321}">
                <p14:modId xmlns:p14="http://schemas.microsoft.com/office/powerpoint/2010/main" val="4276109689"/>
              </p:ext>
            </p:extLst>
          </p:nvPr>
        </p:nvGraphicFramePr>
        <p:xfrm>
          <a:off x="1541463" y="1135969"/>
          <a:ext cx="6096001" cy="1602105"/>
        </p:xfrm>
        <a:graphic>
          <a:graphicData uri="http://schemas.openxmlformats.org/drawingml/2006/table">
            <a:tbl>
              <a:tblPr firstRow="1" bandRow="1">
                <a:tableStyleId>{5C22544A-7EE6-4342-B048-85BDC9FD1C3A}</a:tableStyleId>
              </a:tblPr>
              <a:tblGrid>
                <a:gridCol w="3073067">
                  <a:extLst>
                    <a:ext uri="{9D8B030D-6E8A-4147-A177-3AD203B41FA5}">
                      <a16:colId xmlns:a16="http://schemas.microsoft.com/office/drawing/2014/main" val="93046408"/>
                    </a:ext>
                  </a:extLst>
                </a:gridCol>
                <a:gridCol w="1511467">
                  <a:extLst>
                    <a:ext uri="{9D8B030D-6E8A-4147-A177-3AD203B41FA5}">
                      <a16:colId xmlns:a16="http://schemas.microsoft.com/office/drawing/2014/main" val="4195887148"/>
                    </a:ext>
                  </a:extLst>
                </a:gridCol>
                <a:gridCol w="1511467">
                  <a:extLst>
                    <a:ext uri="{9D8B030D-6E8A-4147-A177-3AD203B41FA5}">
                      <a16:colId xmlns:a16="http://schemas.microsoft.com/office/drawing/2014/main" val="3388826850"/>
                    </a:ext>
                  </a:extLst>
                </a:gridCol>
              </a:tblGrid>
              <a:tr h="326284">
                <a:tc>
                  <a:txBody>
                    <a:bodyPr/>
                    <a:lstStyle/>
                    <a:p>
                      <a:pPr algn="r"/>
                      <a:r>
                        <a:rPr lang="es-MX" sz="1200" dirty="0">
                          <a:solidFill>
                            <a:schemeClr val="tx1"/>
                          </a:solidFill>
                          <a:latin typeface="Calibri" panose="020F0502020204030204" pitchFamily="34" charset="0"/>
                          <a:cs typeface="Calibri" panose="020F0502020204030204" pitchFamily="34" charset="0"/>
                        </a:rPr>
                        <a:t>la calidad, continuidad y presión del agua potable que la EAAB-ESP suministra a la comunidad a la que usted representa?</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s-CO" sz="1200" dirty="0">
                          <a:solidFill>
                            <a:schemeClr val="tx1"/>
                          </a:solidFill>
                          <a:latin typeface="Calibri" panose="020F0502020204030204" pitchFamily="34" charset="0"/>
                          <a:cs typeface="Calibri" panose="020F0502020204030204" pitchFamily="34" charset="0"/>
                        </a:rPr>
                        <a:t>Total (casos)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200" dirty="0">
                          <a:solidFill>
                            <a:schemeClr val="tx1"/>
                          </a:solidFill>
                          <a:latin typeface="Calibri" panose="020F0502020204030204" pitchFamily="34" charset="0"/>
                          <a:cs typeface="Calibri" panose="020F0502020204030204" pitchFamily="34" charset="0"/>
                        </a:rPr>
                        <a:t>Total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28093495"/>
                  </a:ext>
                </a:extLst>
              </a:tr>
              <a:tr h="46175">
                <a:tc>
                  <a:txBody>
                    <a:bodyPr/>
                    <a:lstStyle/>
                    <a:p>
                      <a:pPr algn="r" fontAlgn="b"/>
                      <a:r>
                        <a:rPr lang="es-CO" sz="1200" b="0" i="0" u="none" strike="noStrike" kern="1200" dirty="0">
                          <a:solidFill>
                            <a:schemeClr val="tx1"/>
                          </a:solidFill>
                          <a:effectLst/>
                          <a:latin typeface="Calibri" panose="020F0502020204030204" pitchFamily="34" charset="0"/>
                          <a:ea typeface="+mn-ea"/>
                          <a:cs typeface="Calibri" panose="020F0502020204030204" pitchFamily="34" charset="0"/>
                        </a:rPr>
                        <a:t> [5] Muy bueno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s-CO" sz="1200" b="0" i="0" u="none" strike="noStrike" kern="1200" dirty="0">
                          <a:solidFill>
                            <a:schemeClr val="tx1"/>
                          </a:solidFill>
                          <a:effectLst/>
                          <a:latin typeface="Calibri" panose="020F0502020204030204" pitchFamily="34" charset="0"/>
                          <a:ea typeface="+mn-ea"/>
                          <a:cs typeface="Calibri" panose="020F0502020204030204" pitchFamily="34" charset="0"/>
                        </a:rPr>
                        <a:t>210</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s-CO" sz="1200" b="0" i="0" u="none" strike="noStrike" kern="1200">
                          <a:solidFill>
                            <a:schemeClr val="tx1"/>
                          </a:solidFill>
                          <a:effectLst/>
                          <a:latin typeface="Calibri" panose="020F0502020204030204" pitchFamily="34" charset="0"/>
                          <a:ea typeface="+mn-ea"/>
                          <a:cs typeface="Calibri" panose="020F0502020204030204" pitchFamily="34" charset="0"/>
                        </a:rPr>
                        <a:t>47</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546101133"/>
                  </a:ext>
                </a:extLst>
              </a:tr>
              <a:tr h="46175">
                <a:tc>
                  <a:txBody>
                    <a:bodyPr/>
                    <a:lstStyle/>
                    <a:p>
                      <a:pPr algn="r" fontAlgn="b"/>
                      <a:r>
                        <a:rPr lang="es-CO" sz="1200" b="0" i="0" u="none" strike="noStrike" kern="1200" dirty="0">
                          <a:solidFill>
                            <a:schemeClr val="tx1"/>
                          </a:solidFill>
                          <a:effectLst/>
                          <a:latin typeface="Calibri" panose="020F0502020204030204" pitchFamily="34" charset="0"/>
                          <a:ea typeface="+mn-ea"/>
                          <a:cs typeface="Calibri" panose="020F0502020204030204" pitchFamily="34" charset="0"/>
                        </a:rPr>
                        <a:t> [4] Bueno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s-CO" sz="1200" b="0" i="0" u="none" strike="noStrike" kern="1200" dirty="0">
                          <a:solidFill>
                            <a:schemeClr val="tx1"/>
                          </a:solidFill>
                          <a:effectLst/>
                          <a:latin typeface="Calibri" panose="020F0502020204030204" pitchFamily="34" charset="0"/>
                          <a:ea typeface="+mn-ea"/>
                          <a:cs typeface="Calibri" panose="020F0502020204030204" pitchFamily="34" charset="0"/>
                        </a:rPr>
                        <a:t>163</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s-CO" sz="1200" b="0" i="0" u="none" strike="noStrike" kern="1200" dirty="0">
                          <a:solidFill>
                            <a:schemeClr val="tx1"/>
                          </a:solidFill>
                          <a:effectLst/>
                          <a:latin typeface="Calibri" panose="020F0502020204030204" pitchFamily="34" charset="0"/>
                          <a:ea typeface="+mn-ea"/>
                          <a:cs typeface="Calibri" panose="020F0502020204030204" pitchFamily="34" charset="0"/>
                        </a:rPr>
                        <a:t>36</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890887876"/>
                  </a:ext>
                </a:extLst>
              </a:tr>
              <a:tr h="46175">
                <a:tc>
                  <a:txBody>
                    <a:bodyPr/>
                    <a:lstStyle/>
                    <a:p>
                      <a:pPr algn="r" fontAlgn="b"/>
                      <a:r>
                        <a:rPr lang="es-CO" sz="1200" b="0" i="0" u="none" strike="noStrike" kern="1200" dirty="0">
                          <a:solidFill>
                            <a:schemeClr val="tx1"/>
                          </a:solidFill>
                          <a:effectLst/>
                          <a:latin typeface="Calibri" panose="020F0502020204030204" pitchFamily="34" charset="0"/>
                          <a:ea typeface="+mn-ea"/>
                          <a:cs typeface="Calibri" panose="020F0502020204030204" pitchFamily="34" charset="0"/>
                        </a:rPr>
                        <a:t> [3] Ni bueno Ni malo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s-CO" sz="1200" b="0" i="0" u="none" strike="noStrike" kern="1200">
                          <a:solidFill>
                            <a:schemeClr val="tx1"/>
                          </a:solidFill>
                          <a:effectLst/>
                          <a:latin typeface="Calibri" panose="020F0502020204030204" pitchFamily="34" charset="0"/>
                          <a:ea typeface="+mn-ea"/>
                          <a:cs typeface="Calibri" panose="020F0502020204030204" pitchFamily="34" charset="0"/>
                        </a:rPr>
                        <a:t>53</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s-CO" sz="1200" b="0" i="0" u="none" strike="noStrike" kern="1200" dirty="0">
                          <a:solidFill>
                            <a:schemeClr val="tx1"/>
                          </a:solidFill>
                          <a:effectLst/>
                          <a:latin typeface="Calibri" panose="020F0502020204030204" pitchFamily="34" charset="0"/>
                          <a:ea typeface="+mn-ea"/>
                          <a:cs typeface="Calibri" panose="020F0502020204030204" pitchFamily="34" charset="0"/>
                        </a:rPr>
                        <a:t>12</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799911674"/>
                  </a:ext>
                </a:extLst>
              </a:tr>
              <a:tr h="46175">
                <a:tc>
                  <a:txBody>
                    <a:bodyPr/>
                    <a:lstStyle/>
                    <a:p>
                      <a:pPr algn="r" fontAlgn="b"/>
                      <a:r>
                        <a:rPr lang="es-CO" sz="1200" b="0" i="0" u="none" strike="noStrike" kern="1200" dirty="0">
                          <a:solidFill>
                            <a:schemeClr val="tx1"/>
                          </a:solidFill>
                          <a:effectLst/>
                          <a:latin typeface="Calibri" panose="020F0502020204030204" pitchFamily="34" charset="0"/>
                          <a:ea typeface="+mn-ea"/>
                          <a:cs typeface="Calibri" panose="020F0502020204030204" pitchFamily="34" charset="0"/>
                        </a:rPr>
                        <a:t> [2] Malo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s-CO" sz="1200" b="0" i="0" u="none" strike="noStrike" kern="1200">
                          <a:solidFill>
                            <a:schemeClr val="tx1"/>
                          </a:solidFill>
                          <a:effectLst/>
                          <a:latin typeface="Calibri" panose="020F0502020204030204" pitchFamily="34" charset="0"/>
                          <a:ea typeface="+mn-ea"/>
                          <a:cs typeface="Calibri" panose="020F0502020204030204" pitchFamily="34" charset="0"/>
                        </a:rPr>
                        <a:t>19</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s-CO" sz="1200" b="0" i="0" u="none" strike="noStrike" kern="1200" dirty="0">
                          <a:solidFill>
                            <a:schemeClr val="tx1"/>
                          </a:solidFill>
                          <a:effectLst/>
                          <a:latin typeface="Calibri" panose="020F0502020204030204" pitchFamily="34" charset="0"/>
                          <a:ea typeface="+mn-ea"/>
                          <a:cs typeface="Calibri" panose="020F0502020204030204" pitchFamily="34" charset="0"/>
                        </a:rPr>
                        <a:t>4</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10394615"/>
                  </a:ext>
                </a:extLst>
              </a:tr>
              <a:tr h="46175">
                <a:tc>
                  <a:txBody>
                    <a:bodyPr/>
                    <a:lstStyle/>
                    <a:p>
                      <a:pPr algn="r" fontAlgn="b"/>
                      <a:r>
                        <a:rPr lang="es-CO" sz="1200" b="0" i="0" u="none" strike="noStrike" kern="1200" dirty="0">
                          <a:solidFill>
                            <a:schemeClr val="tx1"/>
                          </a:solidFill>
                          <a:effectLst/>
                          <a:latin typeface="Calibri" panose="020F0502020204030204" pitchFamily="34" charset="0"/>
                          <a:ea typeface="+mn-ea"/>
                          <a:cs typeface="Calibri" panose="020F0502020204030204" pitchFamily="34" charset="0"/>
                        </a:rPr>
                        <a:t> [1] Muy malo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s-CO" sz="1200" b="0" i="0" u="none" strike="noStrike" kern="1200">
                          <a:solidFill>
                            <a:schemeClr val="tx1"/>
                          </a:solidFill>
                          <a:effectLst/>
                          <a:latin typeface="Calibri" panose="020F0502020204030204" pitchFamily="34" charset="0"/>
                          <a:ea typeface="+mn-ea"/>
                          <a:cs typeface="Calibri" panose="020F0502020204030204" pitchFamily="34" charset="0"/>
                        </a:rPr>
                        <a:t>3</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s-CO" sz="1200" b="0" i="0" u="none" strike="noStrike" kern="1200" dirty="0">
                          <a:solidFill>
                            <a:schemeClr val="tx1"/>
                          </a:solidFill>
                          <a:effectLst/>
                          <a:latin typeface="Calibri" panose="020F0502020204030204" pitchFamily="34" charset="0"/>
                          <a:ea typeface="+mn-ea"/>
                          <a:cs typeface="Calibri" panose="020F0502020204030204" pitchFamily="34" charset="0"/>
                        </a:rPr>
                        <a:t>1</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832641465"/>
                  </a:ext>
                </a:extLst>
              </a:tr>
            </a:tbl>
          </a:graphicData>
        </a:graphic>
      </p:graphicFrame>
      <p:graphicFrame>
        <p:nvGraphicFramePr>
          <p:cNvPr id="2" name="Tabla 1">
            <a:extLst>
              <a:ext uri="{FF2B5EF4-FFF2-40B4-BE49-F238E27FC236}">
                <a16:creationId xmlns:a16="http://schemas.microsoft.com/office/drawing/2014/main" id="{09E52275-29F0-448C-B338-AD37E8D355A5}"/>
              </a:ext>
            </a:extLst>
          </p:cNvPr>
          <p:cNvGraphicFramePr>
            <a:graphicFrameLocks noGrp="1"/>
          </p:cNvGraphicFramePr>
          <p:nvPr>
            <p:extLst>
              <p:ext uri="{D42A27DB-BD31-4B8C-83A1-F6EECF244321}">
                <p14:modId xmlns:p14="http://schemas.microsoft.com/office/powerpoint/2010/main" val="424724355"/>
              </p:ext>
            </p:extLst>
          </p:nvPr>
        </p:nvGraphicFramePr>
        <p:xfrm>
          <a:off x="1541463" y="2972945"/>
          <a:ext cx="6096001" cy="1419225"/>
        </p:xfrm>
        <a:graphic>
          <a:graphicData uri="http://schemas.openxmlformats.org/drawingml/2006/table">
            <a:tbl>
              <a:tblPr firstRow="1" bandRow="1">
                <a:tableStyleId>{5C22544A-7EE6-4342-B048-85BDC9FD1C3A}</a:tableStyleId>
              </a:tblPr>
              <a:tblGrid>
                <a:gridCol w="3073067">
                  <a:extLst>
                    <a:ext uri="{9D8B030D-6E8A-4147-A177-3AD203B41FA5}">
                      <a16:colId xmlns:a16="http://schemas.microsoft.com/office/drawing/2014/main" val="3201192086"/>
                    </a:ext>
                  </a:extLst>
                </a:gridCol>
                <a:gridCol w="1511467">
                  <a:extLst>
                    <a:ext uri="{9D8B030D-6E8A-4147-A177-3AD203B41FA5}">
                      <a16:colId xmlns:a16="http://schemas.microsoft.com/office/drawing/2014/main" val="4173606886"/>
                    </a:ext>
                  </a:extLst>
                </a:gridCol>
                <a:gridCol w="1511467">
                  <a:extLst>
                    <a:ext uri="{9D8B030D-6E8A-4147-A177-3AD203B41FA5}">
                      <a16:colId xmlns:a16="http://schemas.microsoft.com/office/drawing/2014/main" val="1972385644"/>
                    </a:ext>
                  </a:extLst>
                </a:gridCol>
              </a:tblGrid>
              <a:tr h="153612">
                <a:tc>
                  <a:txBody>
                    <a:bodyPr/>
                    <a:lstStyle/>
                    <a:p>
                      <a:pPr algn="r"/>
                      <a:r>
                        <a:rPr lang="es-MX" sz="1200" dirty="0">
                          <a:solidFill>
                            <a:schemeClr val="tx1"/>
                          </a:solidFill>
                          <a:latin typeface="Calibri" panose="020F0502020204030204" pitchFamily="34" charset="0"/>
                          <a:cs typeface="Calibri" panose="020F0502020204030204" pitchFamily="34" charset="0"/>
                        </a:rPr>
                        <a:t>la interacción que tiene la EAAB-ESP con los líderes o gestores comunitarios?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s-CO" sz="1200" dirty="0">
                          <a:solidFill>
                            <a:schemeClr val="tx1"/>
                          </a:solidFill>
                          <a:latin typeface="Calibri" panose="020F0502020204030204" pitchFamily="34" charset="0"/>
                          <a:cs typeface="Calibri" panose="020F0502020204030204" pitchFamily="34" charset="0"/>
                        </a:rPr>
                        <a:t>Total (casos)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200" dirty="0">
                          <a:solidFill>
                            <a:schemeClr val="tx1"/>
                          </a:solidFill>
                          <a:latin typeface="Calibri" panose="020F0502020204030204" pitchFamily="34" charset="0"/>
                          <a:cs typeface="Calibri" panose="020F0502020204030204" pitchFamily="34" charset="0"/>
                        </a:rPr>
                        <a:t>Total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64903282"/>
                  </a:ext>
                </a:extLst>
              </a:tr>
              <a:tr h="46175">
                <a:tc>
                  <a:txBody>
                    <a:bodyPr/>
                    <a:lstStyle/>
                    <a:p>
                      <a:pPr algn="r" fontAlgn="b"/>
                      <a:r>
                        <a:rPr lang="es-CO" sz="1200" b="0" i="0" u="none" strike="noStrike" kern="1200" dirty="0">
                          <a:solidFill>
                            <a:schemeClr val="tx1"/>
                          </a:solidFill>
                          <a:effectLst/>
                          <a:latin typeface="Calibri" panose="020F0502020204030204" pitchFamily="34" charset="0"/>
                          <a:ea typeface="+mn-ea"/>
                          <a:cs typeface="Calibri" panose="020F0502020204030204" pitchFamily="34" charset="0"/>
                        </a:rPr>
                        <a:t> [5] Muy bueno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s-CO" sz="1200" b="0" i="0" u="none" strike="noStrike" kern="1200" dirty="0">
                          <a:solidFill>
                            <a:schemeClr val="tx1"/>
                          </a:solidFill>
                          <a:effectLst/>
                          <a:latin typeface="Calibri" panose="020F0502020204030204" pitchFamily="34" charset="0"/>
                          <a:ea typeface="+mn-ea"/>
                          <a:cs typeface="Calibri" panose="020F0502020204030204" pitchFamily="34" charset="0"/>
                        </a:rPr>
                        <a:t>73</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s-CO" sz="1200" b="0" i="0" u="none" strike="noStrike" kern="1200">
                          <a:solidFill>
                            <a:schemeClr val="tx1"/>
                          </a:solidFill>
                          <a:effectLst/>
                          <a:latin typeface="Calibri" panose="020F0502020204030204" pitchFamily="34" charset="0"/>
                          <a:ea typeface="+mn-ea"/>
                          <a:cs typeface="Calibri" panose="020F0502020204030204" pitchFamily="34" charset="0"/>
                        </a:rPr>
                        <a:t>17</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148119984"/>
                  </a:ext>
                </a:extLst>
              </a:tr>
              <a:tr h="46175">
                <a:tc>
                  <a:txBody>
                    <a:bodyPr/>
                    <a:lstStyle/>
                    <a:p>
                      <a:pPr algn="r" fontAlgn="b"/>
                      <a:r>
                        <a:rPr lang="es-CO" sz="1200" b="0" i="0" u="none" strike="noStrike" kern="1200" dirty="0">
                          <a:solidFill>
                            <a:schemeClr val="tx1"/>
                          </a:solidFill>
                          <a:effectLst/>
                          <a:latin typeface="Calibri" panose="020F0502020204030204" pitchFamily="34" charset="0"/>
                          <a:ea typeface="+mn-ea"/>
                          <a:cs typeface="Calibri" panose="020F0502020204030204" pitchFamily="34" charset="0"/>
                        </a:rPr>
                        <a:t> [4] Bueno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s-CO" sz="1200" b="0" i="0" u="none" strike="noStrike" kern="1200" dirty="0">
                          <a:solidFill>
                            <a:schemeClr val="tx1"/>
                          </a:solidFill>
                          <a:effectLst/>
                          <a:latin typeface="Calibri" panose="020F0502020204030204" pitchFamily="34" charset="0"/>
                          <a:ea typeface="+mn-ea"/>
                          <a:cs typeface="Calibri" panose="020F0502020204030204" pitchFamily="34" charset="0"/>
                        </a:rPr>
                        <a:t>110</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s-CO" sz="1200" b="0" i="0" u="none" strike="noStrike" kern="1200">
                          <a:solidFill>
                            <a:schemeClr val="tx1"/>
                          </a:solidFill>
                          <a:effectLst/>
                          <a:latin typeface="Calibri" panose="020F0502020204030204" pitchFamily="34" charset="0"/>
                          <a:ea typeface="+mn-ea"/>
                          <a:cs typeface="Calibri" panose="020F0502020204030204" pitchFamily="34" charset="0"/>
                        </a:rPr>
                        <a:t>26</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236966090"/>
                  </a:ext>
                </a:extLst>
              </a:tr>
              <a:tr h="46175">
                <a:tc>
                  <a:txBody>
                    <a:bodyPr/>
                    <a:lstStyle/>
                    <a:p>
                      <a:pPr algn="r" fontAlgn="b"/>
                      <a:r>
                        <a:rPr lang="es-CO" sz="1200" b="0" i="0" u="none" strike="noStrike" kern="1200" dirty="0">
                          <a:solidFill>
                            <a:schemeClr val="tx1"/>
                          </a:solidFill>
                          <a:effectLst/>
                          <a:latin typeface="Calibri" panose="020F0502020204030204" pitchFamily="34" charset="0"/>
                          <a:ea typeface="+mn-ea"/>
                          <a:cs typeface="Calibri" panose="020F0502020204030204" pitchFamily="34" charset="0"/>
                        </a:rPr>
                        <a:t> [3] Ni bueno Ni malo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s-CO" sz="1200" b="0" i="0" u="none" strike="noStrike" kern="1200" dirty="0">
                          <a:solidFill>
                            <a:schemeClr val="tx1"/>
                          </a:solidFill>
                          <a:effectLst/>
                          <a:latin typeface="Calibri" panose="020F0502020204030204" pitchFamily="34" charset="0"/>
                          <a:ea typeface="+mn-ea"/>
                          <a:cs typeface="Calibri" panose="020F0502020204030204" pitchFamily="34" charset="0"/>
                        </a:rPr>
                        <a:t>125</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s-CO" sz="1200" b="0" i="0" u="none" strike="noStrike" kern="1200" dirty="0">
                          <a:solidFill>
                            <a:schemeClr val="tx1"/>
                          </a:solidFill>
                          <a:effectLst/>
                          <a:latin typeface="Calibri" panose="020F0502020204030204" pitchFamily="34" charset="0"/>
                          <a:ea typeface="+mn-ea"/>
                          <a:cs typeface="Calibri" panose="020F0502020204030204" pitchFamily="34" charset="0"/>
                        </a:rPr>
                        <a:t>29</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494658789"/>
                  </a:ext>
                </a:extLst>
              </a:tr>
              <a:tr h="46175">
                <a:tc>
                  <a:txBody>
                    <a:bodyPr/>
                    <a:lstStyle/>
                    <a:p>
                      <a:pPr algn="r" fontAlgn="b"/>
                      <a:r>
                        <a:rPr lang="es-CO" sz="1200" b="0" i="0" u="none" strike="noStrike" kern="1200" dirty="0">
                          <a:solidFill>
                            <a:schemeClr val="tx1"/>
                          </a:solidFill>
                          <a:effectLst/>
                          <a:latin typeface="Calibri" panose="020F0502020204030204" pitchFamily="34" charset="0"/>
                          <a:ea typeface="+mn-ea"/>
                          <a:cs typeface="Calibri" panose="020F0502020204030204" pitchFamily="34" charset="0"/>
                        </a:rPr>
                        <a:t> [2] Malo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s-CO" sz="1200" b="0" i="0" u="none" strike="noStrike" kern="1200">
                          <a:solidFill>
                            <a:schemeClr val="tx1"/>
                          </a:solidFill>
                          <a:effectLst/>
                          <a:latin typeface="Calibri" panose="020F0502020204030204" pitchFamily="34" charset="0"/>
                          <a:ea typeface="+mn-ea"/>
                          <a:cs typeface="Calibri" panose="020F0502020204030204" pitchFamily="34" charset="0"/>
                        </a:rPr>
                        <a:t>66</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s-CO" sz="1200" b="0" i="0" u="none" strike="noStrike" kern="1200" dirty="0">
                          <a:solidFill>
                            <a:schemeClr val="tx1"/>
                          </a:solidFill>
                          <a:effectLst/>
                          <a:latin typeface="Calibri" panose="020F0502020204030204" pitchFamily="34" charset="0"/>
                          <a:ea typeface="+mn-ea"/>
                          <a:cs typeface="Calibri" panose="020F0502020204030204" pitchFamily="34" charset="0"/>
                        </a:rPr>
                        <a:t>15</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762044258"/>
                  </a:ext>
                </a:extLst>
              </a:tr>
              <a:tr h="46175">
                <a:tc>
                  <a:txBody>
                    <a:bodyPr/>
                    <a:lstStyle/>
                    <a:p>
                      <a:pPr algn="r" fontAlgn="b"/>
                      <a:r>
                        <a:rPr lang="es-CO" sz="1200" b="0" i="0" u="none" strike="noStrike" kern="1200" dirty="0">
                          <a:solidFill>
                            <a:schemeClr val="tx1"/>
                          </a:solidFill>
                          <a:effectLst/>
                          <a:latin typeface="Calibri" panose="020F0502020204030204" pitchFamily="34" charset="0"/>
                          <a:ea typeface="+mn-ea"/>
                          <a:cs typeface="Calibri" panose="020F0502020204030204" pitchFamily="34" charset="0"/>
                        </a:rPr>
                        <a:t> [1] Muy malo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s-CO" sz="1200" b="0" i="0" u="none" strike="noStrike" kern="1200">
                          <a:solidFill>
                            <a:schemeClr val="tx1"/>
                          </a:solidFill>
                          <a:effectLst/>
                          <a:latin typeface="Calibri" panose="020F0502020204030204" pitchFamily="34" charset="0"/>
                          <a:ea typeface="+mn-ea"/>
                          <a:cs typeface="Calibri" panose="020F0502020204030204" pitchFamily="34" charset="0"/>
                        </a:rPr>
                        <a:t>58</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s-CO" sz="1200" b="0" i="0" u="none" strike="noStrike" kern="1200" dirty="0">
                          <a:solidFill>
                            <a:schemeClr val="tx1"/>
                          </a:solidFill>
                          <a:effectLst/>
                          <a:latin typeface="Calibri" panose="020F0502020204030204" pitchFamily="34" charset="0"/>
                          <a:ea typeface="+mn-ea"/>
                          <a:cs typeface="Calibri" panose="020F0502020204030204" pitchFamily="34" charset="0"/>
                        </a:rPr>
                        <a:t>13</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715043900"/>
                  </a:ext>
                </a:extLst>
              </a:tr>
            </a:tbl>
          </a:graphicData>
        </a:graphic>
      </p:graphicFrame>
      <p:sp>
        <p:nvSpPr>
          <p:cNvPr id="5" name="4 Rectángulo">
            <a:extLst>
              <a:ext uri="{FF2B5EF4-FFF2-40B4-BE49-F238E27FC236}">
                <a16:creationId xmlns:a16="http://schemas.microsoft.com/office/drawing/2014/main" id="{60450D77-35FF-414A-842C-240F4BD71C9C}"/>
              </a:ext>
            </a:extLst>
          </p:cNvPr>
          <p:cNvSpPr/>
          <p:nvPr/>
        </p:nvSpPr>
        <p:spPr>
          <a:xfrm>
            <a:off x="1676400" y="778378"/>
            <a:ext cx="5822949" cy="246221"/>
          </a:xfrm>
          <a:prstGeom prst="rect">
            <a:avLst/>
          </a:prstGeom>
        </p:spPr>
        <p:txBody>
          <a:bodyPr wrap="square">
            <a:spAutoFit/>
          </a:bodyPr>
          <a:lstStyle/>
          <a:p>
            <a:pPr algn="ctr"/>
            <a:r>
              <a:rPr lang="es-CO" b="0" dirty="0">
                <a:solidFill>
                  <a:schemeClr val="tx1">
                    <a:lumMod val="85000"/>
                    <a:lumOff val="15000"/>
                  </a:schemeClr>
                </a:solidFill>
                <a:latin typeface="+mj-lt"/>
              </a:rPr>
              <a:t>En una escala de 1 a 5 donde 1 es muy mala y 5 muy buena </a:t>
            </a:r>
            <a:r>
              <a:rPr lang="es-CO" dirty="0">
                <a:solidFill>
                  <a:schemeClr val="tx1">
                    <a:lumMod val="85000"/>
                    <a:lumOff val="15000"/>
                  </a:schemeClr>
                </a:solidFill>
                <a:latin typeface="+mj-lt"/>
              </a:rPr>
              <a:t>¿Cómo percibe… </a:t>
            </a:r>
            <a:endParaRPr lang="es-CO" b="0" dirty="0">
              <a:solidFill>
                <a:schemeClr val="tx1">
                  <a:lumMod val="85000"/>
                  <a:lumOff val="15000"/>
                </a:schemeClr>
              </a:solidFill>
              <a:latin typeface="+mj-lt"/>
            </a:endParaRPr>
          </a:p>
        </p:txBody>
      </p:sp>
    </p:spTree>
    <p:extLst>
      <p:ext uri="{BB962C8B-B14F-4D97-AF65-F5344CB8AC3E}">
        <p14:creationId xmlns:p14="http://schemas.microsoft.com/office/powerpoint/2010/main" val="988254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sz="quarter" idx="4294967295"/>
          </p:nvPr>
        </p:nvSpPr>
        <p:spPr>
          <a:xfrm>
            <a:off x="3790950" y="2064812"/>
            <a:ext cx="5353050" cy="132343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eaLnBrk="1" hangingPunct="1"/>
            <a:r>
              <a:rPr lang="es-CO" sz="4000" kern="1200" dirty="0">
                <a:solidFill>
                  <a:srgbClr val="3B89C9"/>
                </a:solidFill>
                <a:latin typeface="Calibri" pitchFamily="34" charset="0"/>
                <a:ea typeface="+mn-ea"/>
                <a:cs typeface="Arial" charset="0"/>
              </a:rPr>
              <a:t>Participación ciudadana y comunitaria</a:t>
            </a:r>
          </a:p>
        </p:txBody>
      </p:sp>
    </p:spTree>
    <p:extLst>
      <p:ext uri="{BB962C8B-B14F-4D97-AF65-F5344CB8AC3E}">
        <p14:creationId xmlns:p14="http://schemas.microsoft.com/office/powerpoint/2010/main" val="4085663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3">
            <a:extLst>
              <a:ext uri="{FF2B5EF4-FFF2-40B4-BE49-F238E27FC236}">
                <a16:creationId xmlns:a16="http://schemas.microsoft.com/office/drawing/2014/main" id="{FFFE4D33-7ADE-436E-AEC1-F5351069A418}"/>
              </a:ext>
            </a:extLst>
          </p:cNvPr>
          <p:cNvGraphicFramePr>
            <a:graphicFrameLocks/>
          </p:cNvGraphicFramePr>
          <p:nvPr>
            <p:extLst>
              <p:ext uri="{D42A27DB-BD31-4B8C-83A1-F6EECF244321}">
                <p14:modId xmlns:p14="http://schemas.microsoft.com/office/powerpoint/2010/main" val="2658692287"/>
              </p:ext>
            </p:extLst>
          </p:nvPr>
        </p:nvGraphicFramePr>
        <p:xfrm>
          <a:off x="574610" y="838489"/>
          <a:ext cx="7927227" cy="3951297"/>
        </p:xfrm>
        <a:graphic>
          <a:graphicData uri="http://schemas.openxmlformats.org/drawingml/2006/table">
            <a:tbl>
              <a:tblPr>
                <a:tableStyleId>{912C8C85-51F0-491E-9774-3900AFEF0FD7}</a:tableStyleId>
              </a:tblPr>
              <a:tblGrid>
                <a:gridCol w="2465304">
                  <a:extLst>
                    <a:ext uri="{9D8B030D-6E8A-4147-A177-3AD203B41FA5}">
                      <a16:colId xmlns:a16="http://schemas.microsoft.com/office/drawing/2014/main" val="20000"/>
                    </a:ext>
                  </a:extLst>
                </a:gridCol>
                <a:gridCol w="5461923">
                  <a:extLst>
                    <a:ext uri="{9D8B030D-6E8A-4147-A177-3AD203B41FA5}">
                      <a16:colId xmlns:a16="http://schemas.microsoft.com/office/drawing/2014/main" val="20001"/>
                    </a:ext>
                  </a:extLst>
                </a:gridCol>
              </a:tblGrid>
              <a:tr h="469876">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_tradnl" sz="1100" b="1" u="none" strike="noStrike" cap="none" normalizeH="0" baseline="0" dirty="0">
                          <a:ln>
                            <a:noFill/>
                          </a:ln>
                          <a:effectLst/>
                          <a:latin typeface="+mj-lt"/>
                        </a:rPr>
                        <a:t>Objetivo General:</a:t>
                      </a:r>
                      <a:endParaRPr kumimoji="0" lang="es-ES_tradnl" sz="1100" b="1" i="1" u="none" strike="noStrike" cap="none" normalizeH="0" baseline="0" dirty="0">
                        <a:ln>
                          <a:noFill/>
                        </a:ln>
                        <a:solidFill>
                          <a:schemeClr val="tx1"/>
                        </a:solidFill>
                        <a:effectLst/>
                        <a:latin typeface="+mj-lt"/>
                      </a:endParaRPr>
                    </a:p>
                  </a:txBody>
                  <a:tcPr marL="83481" marR="83481" marT="31313" marB="31313" anchor="ctr" horzOverflow="overflow">
                    <a:lnL w="6350" cap="flat" cmpd="sng" algn="ctr">
                      <a:noFill/>
                      <a:prstDash val="solid"/>
                      <a:miter lim="800000"/>
                    </a:lnL>
                    <a:lnR>
                      <a:noFill/>
                    </a:lnR>
                    <a:lnT w="6350" cap="flat" cmpd="sng" algn="ctr">
                      <a:noFill/>
                      <a:prstDash val="solid"/>
                      <a:miter lim="800000"/>
                    </a:lnT>
                    <a:lnB>
                      <a:noFill/>
                    </a:lnB>
                    <a:lnTlToBr w="12700" cmpd="sng">
                      <a:noFill/>
                      <a:prstDash val="solid"/>
                    </a:lnTlToBr>
                    <a:lnBlToTr w="12700" cmpd="sng">
                      <a:noFill/>
                      <a:prstDash val="solid"/>
                    </a:lnBlToTr>
                  </a:tcPr>
                </a:tc>
                <a:tc>
                  <a:txBody>
                    <a:bodyPr/>
                    <a:lstStyle/>
                    <a:p>
                      <a:pPr marL="0" marR="0" lvl="0" indent="0" algn="just" defTabSz="914400" rtl="0" eaLnBrk="0" fontAlgn="base" latinLnBrk="0" hangingPunct="0">
                        <a:lnSpc>
                          <a:spcPct val="100000"/>
                        </a:lnSpc>
                        <a:spcBef>
                          <a:spcPct val="60000"/>
                        </a:spcBef>
                        <a:spcAft>
                          <a:spcPct val="0"/>
                        </a:spcAft>
                        <a:buClrTx/>
                        <a:buSzTx/>
                        <a:buFont typeface="Webdings" pitchFamily="18" charset="2"/>
                        <a:buNone/>
                        <a:tabLst/>
                        <a:defRPr/>
                      </a:pPr>
                      <a:r>
                        <a:rPr kumimoji="0" lang="es-ES" sz="1100" u="none" strike="noStrike" kern="1200" cap="none" normalizeH="0" baseline="0" dirty="0">
                          <a:ln>
                            <a:noFill/>
                          </a:ln>
                          <a:solidFill>
                            <a:schemeClr val="tx1"/>
                          </a:solidFill>
                          <a:effectLst/>
                          <a:latin typeface="+mj-lt"/>
                          <a:ea typeface="+mn-ea"/>
                          <a:cs typeface="+mn-cs"/>
                        </a:rPr>
                        <a:t>Evaluar la percepción/satisfacción de los grupos de interés de la EAAB-ESP frente a sus necesidades y expectativas </a:t>
                      </a:r>
                      <a:endParaRPr kumimoji="0" lang="es-CO" sz="1100" u="none" strike="noStrike" kern="1200" cap="none" normalizeH="0" baseline="0" dirty="0">
                        <a:ln>
                          <a:noFill/>
                        </a:ln>
                        <a:solidFill>
                          <a:schemeClr val="tx1"/>
                        </a:solidFill>
                        <a:effectLst/>
                        <a:latin typeface="+mj-lt"/>
                        <a:ea typeface="+mn-ea"/>
                        <a:cs typeface="+mn-cs"/>
                      </a:endParaRPr>
                    </a:p>
                  </a:txBody>
                  <a:tcPr marL="83481" marR="83481" marT="31313" marB="31313" anchor="ctr" horzOverflow="overflow">
                    <a:lnL>
                      <a:noFill/>
                    </a:lnL>
                    <a:lnR w="6350" cap="flat" cmpd="sng" algn="ctr">
                      <a:noFill/>
                      <a:prstDash val="solid"/>
                      <a:miter lim="800000"/>
                    </a:lnR>
                    <a:lnT w="6350" cap="flat" cmpd="sng" algn="ctr">
                      <a:noFill/>
                      <a:prstDash val="solid"/>
                      <a:miter lim="800000"/>
                    </a:lnT>
                    <a:lnB>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74733">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_tradnl" sz="1100" b="1" u="none" strike="noStrike" kern="1200" cap="none" normalizeH="0" baseline="0" dirty="0">
                          <a:ln>
                            <a:noFill/>
                          </a:ln>
                          <a:solidFill>
                            <a:schemeClr val="tx1"/>
                          </a:solidFill>
                          <a:effectLst/>
                          <a:latin typeface="+mj-lt"/>
                          <a:ea typeface="+mn-ea"/>
                          <a:cs typeface="+mn-cs"/>
                        </a:rPr>
                        <a:t>Entidad contratante</a:t>
                      </a:r>
                      <a:r>
                        <a:rPr kumimoji="0" lang="es-ES_tradnl" sz="1100" b="1" i="1" u="none" strike="noStrike" cap="none" normalizeH="0" baseline="0" dirty="0">
                          <a:ln>
                            <a:noFill/>
                          </a:ln>
                          <a:solidFill>
                            <a:schemeClr val="tx1"/>
                          </a:solidFill>
                          <a:effectLst/>
                          <a:latin typeface="+mj-lt"/>
                        </a:rPr>
                        <a:t>: </a:t>
                      </a:r>
                    </a:p>
                  </a:txBody>
                  <a:tcPr marL="83481" marR="83481" marT="31313" marB="31313" anchor="ctr" horzOverflow="overflow">
                    <a:lnL w="6350" cap="flat" cmpd="sng" algn="ctr">
                      <a:noFill/>
                      <a:prstDash val="solid"/>
                      <a:miter lim="800000"/>
                    </a:lnL>
                    <a:lnR>
                      <a:noFill/>
                    </a:lnR>
                    <a:lnT w="6350" cap="flat" cmpd="sng" algn="ctr">
                      <a:noFill/>
                      <a:prstDash val="solid"/>
                      <a:miter lim="800000"/>
                    </a:lnT>
                    <a:lnB>
                      <a:noFill/>
                    </a:lnB>
                    <a:lnTlToBr w="12700" cmpd="sng">
                      <a:noFill/>
                      <a:prstDash val="solid"/>
                    </a:lnTlToBr>
                    <a:lnBlToTr w="12700" cmpd="sng">
                      <a:noFill/>
                      <a:prstDash val="solid"/>
                    </a:lnBlToTr>
                  </a:tcPr>
                </a:tc>
                <a:tc>
                  <a:txBody>
                    <a:bodyPr/>
                    <a:lstStyle/>
                    <a:p>
                      <a:pPr marL="0" marR="0" lvl="0" indent="0" algn="just" defTabSz="914400" rtl="0" eaLnBrk="0" fontAlgn="base" latinLnBrk="0" hangingPunct="0">
                        <a:lnSpc>
                          <a:spcPct val="100000"/>
                        </a:lnSpc>
                        <a:spcBef>
                          <a:spcPct val="60000"/>
                        </a:spcBef>
                        <a:spcAft>
                          <a:spcPct val="0"/>
                        </a:spcAft>
                        <a:buClrTx/>
                        <a:buSzTx/>
                        <a:buFont typeface="Webdings" pitchFamily="18" charset="2"/>
                        <a:buNone/>
                        <a:tabLst/>
                        <a:defRPr/>
                      </a:pPr>
                      <a:r>
                        <a:rPr kumimoji="0" lang="es-ES" sz="1100" u="none" strike="noStrike" kern="1200" cap="none" normalizeH="0" baseline="0" dirty="0">
                          <a:ln>
                            <a:noFill/>
                          </a:ln>
                          <a:solidFill>
                            <a:schemeClr val="tx1"/>
                          </a:solidFill>
                          <a:effectLst/>
                          <a:latin typeface="+mj-lt"/>
                          <a:ea typeface="+mn-ea"/>
                          <a:cs typeface="+mn-cs"/>
                        </a:rPr>
                        <a:t>Empresa de Acueducto y Alcantarillado de Bogotá</a:t>
                      </a:r>
                      <a:endParaRPr kumimoji="0" lang="es-CO" sz="1100" u="none" strike="noStrike" kern="1200" cap="none" normalizeH="0" baseline="0" dirty="0">
                        <a:ln>
                          <a:noFill/>
                        </a:ln>
                        <a:solidFill>
                          <a:schemeClr val="tx1"/>
                        </a:solidFill>
                        <a:effectLst/>
                        <a:latin typeface="+mj-lt"/>
                        <a:ea typeface="+mn-ea"/>
                        <a:cs typeface="+mn-cs"/>
                      </a:endParaRPr>
                    </a:p>
                  </a:txBody>
                  <a:tcPr marL="83481" marR="83481" marT="31313" marB="31313" anchor="ctr" horzOverflow="overflow">
                    <a:lnL>
                      <a:noFill/>
                    </a:lnL>
                    <a:lnR w="6350" cap="flat" cmpd="sng" algn="ctr">
                      <a:noFill/>
                      <a:prstDash val="solid"/>
                      <a:miter lim="800000"/>
                    </a:lnR>
                    <a:lnT w="6350" cap="flat" cmpd="sng" algn="ctr">
                      <a:noFill/>
                      <a:prstDash val="solid"/>
                      <a:miter lim="800000"/>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74966">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_tradnl" sz="1100" b="1" u="none" strike="noStrike" cap="none" normalizeH="0" baseline="0" dirty="0">
                          <a:ln>
                            <a:noFill/>
                          </a:ln>
                          <a:effectLst/>
                          <a:latin typeface="+mj-lt"/>
                        </a:rPr>
                        <a:t>Nombre o Referencia del Proyecto: </a:t>
                      </a:r>
                      <a:endParaRPr kumimoji="0" lang="es-ES_tradnl" sz="1100" b="1" i="1" u="none" strike="noStrike" cap="none" normalizeH="0" baseline="0" dirty="0">
                        <a:ln>
                          <a:noFill/>
                        </a:ln>
                        <a:solidFill>
                          <a:schemeClr val="tx1"/>
                        </a:solidFill>
                        <a:effectLst/>
                        <a:latin typeface="+mj-lt"/>
                      </a:endParaRPr>
                    </a:p>
                  </a:txBody>
                  <a:tcPr marL="83481" marR="83481" marT="31313" marB="31313" anchor="ctr" horzOverflow="overflow">
                    <a:lnL w="6350" cap="flat" cmpd="sng" algn="ctr">
                      <a:noFill/>
                      <a:prstDash val="solid"/>
                      <a:miter lim="800000"/>
                    </a:lnL>
                    <a:lnR>
                      <a:noFill/>
                    </a:lnR>
                    <a:lnT>
                      <a:noFill/>
                    </a:lnT>
                    <a:lnB>
                      <a:noFill/>
                    </a:lnB>
                    <a:lnTlToBr w="12700" cmpd="sng">
                      <a:noFill/>
                      <a:prstDash val="solid"/>
                    </a:lnTlToBr>
                    <a:lnBlToTr w="12700" cmpd="sng">
                      <a:noFill/>
                      <a:prstDash val="solid"/>
                    </a:lnBlToTr>
                  </a:tcPr>
                </a:tc>
                <a:tc>
                  <a:txBody>
                    <a:bodyPr/>
                    <a:lstStyle/>
                    <a:p>
                      <a:r>
                        <a:rPr kumimoji="0" lang="es-CO" sz="1100" u="none" strike="noStrike" kern="1200" cap="none" normalizeH="0" baseline="0" dirty="0">
                          <a:ln>
                            <a:noFill/>
                          </a:ln>
                          <a:effectLst/>
                          <a:latin typeface="+mj-lt"/>
                        </a:rPr>
                        <a:t>Encuesta para evaluar la percepción / satisfacción de los grupos de interés de la EAAB-ESP frente a sus necesidades y expectativas</a:t>
                      </a:r>
                      <a:endParaRPr kumimoji="0" lang="es-CO" sz="1100" u="none" strike="noStrike" kern="1200" cap="none" normalizeH="0" baseline="0" dirty="0">
                        <a:ln>
                          <a:noFill/>
                        </a:ln>
                        <a:solidFill>
                          <a:schemeClr val="dk1"/>
                        </a:solidFill>
                        <a:effectLst/>
                        <a:latin typeface="+mj-lt"/>
                        <a:ea typeface="+mn-ea"/>
                        <a:cs typeface="+mn-cs"/>
                      </a:endParaRPr>
                    </a:p>
                  </a:txBody>
                  <a:tcPr marL="83481" marR="83481" marT="31313" marB="31313" anchor="ctr" horzOverflow="overflow">
                    <a:lnL>
                      <a:noFill/>
                    </a:lnL>
                    <a:lnR w="6350" cap="flat" cmpd="sng" algn="ctr">
                      <a:noFill/>
                      <a:prstDash val="solid"/>
                      <a:miter lim="800000"/>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74966">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_tradnl" sz="1100" b="1" u="none" strike="noStrike" cap="none" normalizeH="0" baseline="0" dirty="0">
                          <a:ln>
                            <a:noFill/>
                          </a:ln>
                          <a:effectLst/>
                          <a:latin typeface="+mj-lt"/>
                        </a:rPr>
                        <a:t>Población objetivo:</a:t>
                      </a:r>
                      <a:endParaRPr kumimoji="0" lang="es-ES_tradnl" sz="1100" b="1" i="1" u="none" strike="noStrike" cap="none" normalizeH="0" baseline="0" dirty="0">
                        <a:ln>
                          <a:noFill/>
                        </a:ln>
                        <a:solidFill>
                          <a:schemeClr val="tx1"/>
                        </a:solidFill>
                        <a:effectLst/>
                        <a:latin typeface="+mj-lt"/>
                      </a:endParaRPr>
                    </a:p>
                  </a:txBody>
                  <a:tcPr marL="83481" marR="83481" marT="31313" marB="31313" anchor="ctr" horzOverflow="overflow">
                    <a:lnL w="6350" cap="flat" cmpd="sng" algn="ctr">
                      <a:noFill/>
                      <a:prstDash val="solid"/>
                      <a:miter lim="800000"/>
                    </a:lnL>
                    <a:lnR>
                      <a:noFill/>
                    </a:lnR>
                    <a:lnT>
                      <a:noFill/>
                    </a:lnT>
                    <a:lnB>
                      <a:noFill/>
                    </a:lnB>
                    <a:lnTlToBr w="12700" cmpd="sng">
                      <a:noFill/>
                      <a:prstDash val="solid"/>
                    </a:lnTlToBr>
                    <a:lnBlToTr w="12700" cmpd="sng">
                      <a:noFill/>
                      <a:prstDash val="solid"/>
                    </a:lnBlToTr>
                  </a:tcPr>
                </a:tc>
                <a:tc>
                  <a:txBody>
                    <a:bodyPr/>
                    <a:lstStyle/>
                    <a:p>
                      <a:pPr marL="0" marR="0" lvl="0" indent="0" algn="l" defTabSz="661660" rtl="0" eaLnBrk="1" fontAlgn="t" latinLnBrk="0" hangingPunct="1">
                        <a:lnSpc>
                          <a:spcPct val="100000"/>
                        </a:lnSpc>
                        <a:spcBef>
                          <a:spcPts val="0"/>
                        </a:spcBef>
                        <a:spcAft>
                          <a:spcPts val="0"/>
                        </a:spcAft>
                        <a:buClrTx/>
                        <a:buSzTx/>
                        <a:buFontTx/>
                        <a:buNone/>
                        <a:tabLst/>
                        <a:defRPr/>
                      </a:pPr>
                      <a:r>
                        <a:rPr kumimoji="0" lang="es-ES_tradnl" sz="1100" u="none" strike="noStrike" kern="1200" cap="none" normalizeH="0" baseline="0" dirty="0">
                          <a:ln>
                            <a:noFill/>
                          </a:ln>
                          <a:solidFill>
                            <a:schemeClr val="tx1"/>
                          </a:solidFill>
                          <a:effectLst/>
                          <a:latin typeface="+mj-lt"/>
                          <a:ea typeface="+mn-ea"/>
                          <a:cs typeface="+mn-cs"/>
                        </a:rPr>
                        <a:t>Comunidad </a:t>
                      </a:r>
                      <a:endParaRPr kumimoji="0" lang="es-CO" sz="1100" u="none" strike="noStrike" kern="1200" cap="none" normalizeH="0" baseline="0" dirty="0">
                        <a:ln>
                          <a:noFill/>
                        </a:ln>
                        <a:solidFill>
                          <a:schemeClr val="tx1"/>
                        </a:solidFill>
                        <a:effectLst/>
                        <a:latin typeface="+mj-lt"/>
                        <a:ea typeface="+mn-ea"/>
                        <a:cs typeface="+mn-cs"/>
                      </a:endParaRPr>
                    </a:p>
                  </a:txBody>
                  <a:tcPr marL="83481" marR="83481" marT="31313" marB="31313" anchor="ctr" horzOverflow="overflow">
                    <a:lnL>
                      <a:noFill/>
                    </a:lnL>
                    <a:lnR w="6350" cap="flat" cmpd="sng" algn="ctr">
                      <a:noFill/>
                      <a:prstDash val="solid"/>
                      <a:miter lim="800000"/>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76290">
                <a:tc>
                  <a:txBody>
                    <a:bodyPr/>
                    <a:lstStyle/>
                    <a:p>
                      <a:pPr marL="0" marR="0" lvl="0" indent="0" algn="r" defTabSz="914400" rtl="0" eaLnBrk="0" fontAlgn="b" latinLnBrk="0" hangingPunct="0">
                        <a:lnSpc>
                          <a:spcPct val="100000"/>
                        </a:lnSpc>
                        <a:spcBef>
                          <a:spcPct val="0"/>
                        </a:spcBef>
                        <a:spcAft>
                          <a:spcPct val="0"/>
                        </a:spcAft>
                        <a:buClrTx/>
                        <a:buSzTx/>
                        <a:buFontTx/>
                        <a:buNone/>
                        <a:tabLst/>
                        <a:defRPr/>
                      </a:pPr>
                      <a:r>
                        <a:rPr kumimoji="0" lang="es-ES_tradnl" sz="1100" b="1" u="none" strike="noStrike" kern="1200" cap="none" normalizeH="0" baseline="0" dirty="0">
                          <a:ln>
                            <a:noFill/>
                          </a:ln>
                          <a:effectLst/>
                          <a:latin typeface="+mj-lt"/>
                        </a:rPr>
                        <a:t>Perfil del Entrevistado:</a:t>
                      </a:r>
                      <a:endParaRPr kumimoji="0" lang="es-ES_tradnl" sz="1100" b="1" i="1" u="none" strike="noStrike" kern="1200" cap="none" normalizeH="0" baseline="0" dirty="0">
                        <a:ln>
                          <a:noFill/>
                        </a:ln>
                        <a:solidFill>
                          <a:schemeClr val="dk1"/>
                        </a:solidFill>
                        <a:effectLst/>
                        <a:latin typeface="+mj-lt"/>
                        <a:ea typeface="+mn-ea"/>
                        <a:cs typeface="+mn-cs"/>
                      </a:endParaRPr>
                    </a:p>
                  </a:txBody>
                  <a:tcPr marL="83481" marR="83481" marT="31308" marB="31308" anchor="ctr" horzOverflow="overflow">
                    <a:lnL w="6350" cap="flat" cmpd="sng" algn="ctr">
                      <a:noFill/>
                      <a:prstDash val="solid"/>
                      <a:miter lim="800000"/>
                    </a:lnL>
                    <a:lnR>
                      <a:noFill/>
                    </a:lnR>
                    <a:lnT>
                      <a:noFill/>
                    </a:lnT>
                    <a:lnB>
                      <a:noFill/>
                    </a:lnB>
                    <a:lnTlToBr w="12700" cmpd="sng">
                      <a:noFill/>
                      <a:prstDash val="solid"/>
                    </a:lnTlToBr>
                    <a:lnBlToTr w="12700" cmpd="sng">
                      <a:noFill/>
                      <a:prstDash val="solid"/>
                    </a:lnBlToTr>
                  </a:tcPr>
                </a:tc>
                <a:tc>
                  <a:txBody>
                    <a:bodyPr/>
                    <a:lstStyle/>
                    <a:p>
                      <a:pPr marL="0" marR="0" lvl="0" indent="0" algn="just" defTabSz="661660" rtl="0" eaLnBrk="1" fontAlgn="t" latinLnBrk="0" hangingPunct="1">
                        <a:lnSpc>
                          <a:spcPct val="100000"/>
                        </a:lnSpc>
                        <a:spcBef>
                          <a:spcPts val="0"/>
                        </a:spcBef>
                        <a:spcAft>
                          <a:spcPts val="0"/>
                        </a:spcAft>
                        <a:buClrTx/>
                        <a:buSzTx/>
                        <a:buFontTx/>
                        <a:buNone/>
                        <a:tabLst/>
                        <a:defRPr/>
                      </a:pPr>
                      <a:r>
                        <a:rPr kumimoji="0" lang="es-CO" sz="1100" u="none" strike="noStrike" kern="1200" cap="none" normalizeH="0" baseline="0" dirty="0">
                          <a:ln>
                            <a:noFill/>
                          </a:ln>
                          <a:solidFill>
                            <a:schemeClr val="tx1"/>
                          </a:solidFill>
                          <a:effectLst/>
                          <a:latin typeface="+mj-lt"/>
                          <a:ea typeface="+mn-ea"/>
                          <a:cs typeface="+mn-cs"/>
                        </a:rPr>
                        <a:t>Grupo de personas que tienen intereses comunes y tienen algún tipo de organización</a:t>
                      </a:r>
                    </a:p>
                  </a:txBody>
                  <a:tcPr marL="83481" marR="83481" marT="31308" marB="31308" anchor="ctr" horzOverflow="overflow">
                    <a:lnL>
                      <a:noFill/>
                    </a:lnL>
                    <a:lnR w="6350" cap="flat" cmpd="sng" algn="ctr">
                      <a:noFill/>
                      <a:prstDash val="solid"/>
                      <a:miter lim="800000"/>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69876">
                <a:tc>
                  <a:txBody>
                    <a:bodyPr/>
                    <a:lstStyle/>
                    <a:p>
                      <a:pPr marL="0" marR="0" lvl="0" indent="0" algn="r" defTabSz="914400" rtl="0" eaLnBrk="0" fontAlgn="b" latinLnBrk="0" hangingPunct="0">
                        <a:lnSpc>
                          <a:spcPct val="100000"/>
                        </a:lnSpc>
                        <a:spcBef>
                          <a:spcPct val="0"/>
                        </a:spcBef>
                        <a:spcAft>
                          <a:spcPct val="0"/>
                        </a:spcAft>
                        <a:buClrTx/>
                        <a:buSzTx/>
                        <a:buFontTx/>
                        <a:buNone/>
                        <a:tabLst/>
                        <a:defRPr/>
                      </a:pPr>
                      <a:r>
                        <a:rPr kumimoji="0" lang="es-ES_tradnl" sz="1100" b="1" u="none" strike="noStrike" kern="1200" cap="none" normalizeH="0" baseline="0" dirty="0">
                          <a:ln>
                            <a:noFill/>
                          </a:ln>
                          <a:effectLst/>
                          <a:latin typeface="+mj-lt"/>
                        </a:rPr>
                        <a:t>Método de Muestreo:</a:t>
                      </a:r>
                      <a:endParaRPr kumimoji="0" lang="es-ES_tradnl" sz="1100" b="1" i="1" u="none" strike="noStrike" kern="1200" cap="none" normalizeH="0" baseline="0" dirty="0">
                        <a:ln>
                          <a:noFill/>
                        </a:ln>
                        <a:solidFill>
                          <a:schemeClr val="dk1"/>
                        </a:solidFill>
                        <a:effectLst/>
                        <a:latin typeface="+mj-lt"/>
                        <a:ea typeface="+mn-ea"/>
                        <a:cs typeface="+mn-cs"/>
                      </a:endParaRPr>
                    </a:p>
                  </a:txBody>
                  <a:tcPr marL="83481" marR="83481" marT="31313" marB="31313" anchor="ctr" horzOverflow="overflow">
                    <a:lnL w="6350" cap="flat" cmpd="sng" algn="ctr">
                      <a:noFill/>
                      <a:prstDash val="solid"/>
                      <a:miter lim="800000"/>
                    </a:lnL>
                    <a:lnR>
                      <a:noFill/>
                    </a:lnR>
                    <a:lnT>
                      <a:noFill/>
                    </a:lnT>
                    <a:lnB>
                      <a:noFill/>
                    </a:lnB>
                    <a:lnTlToBr w="12700" cmpd="sng">
                      <a:noFill/>
                      <a:prstDash val="solid"/>
                    </a:lnTlToBr>
                    <a:lnBlToTr w="12700" cmpd="sng">
                      <a:noFill/>
                      <a:prstDash val="solid"/>
                    </a:lnBlToTr>
                  </a:tcPr>
                </a:tc>
                <a:tc>
                  <a:txBody>
                    <a:bodyPr/>
                    <a:lstStyle/>
                    <a:p>
                      <a:r>
                        <a:rPr kumimoji="0" lang="es-ES_tradnl" sz="1100" u="none" strike="noStrike" kern="1200" cap="none" normalizeH="0" baseline="0" dirty="0">
                          <a:ln>
                            <a:noFill/>
                          </a:ln>
                          <a:solidFill>
                            <a:schemeClr val="tx1"/>
                          </a:solidFill>
                          <a:effectLst/>
                          <a:latin typeface="+mj-lt"/>
                          <a:ea typeface="+mn-ea"/>
                          <a:cs typeface="+mn-cs"/>
                        </a:rPr>
                        <a:t>Muestreo Aleatorio simple	</a:t>
                      </a:r>
                    </a:p>
                  </a:txBody>
                  <a:tcPr marL="83481" marR="83481" marT="31313" marB="31313" anchor="ctr" horzOverflow="overflow">
                    <a:lnL>
                      <a:noFill/>
                    </a:lnL>
                    <a:lnR w="6350" cap="flat" cmpd="sng" algn="ctr">
                      <a:noFill/>
                      <a:prstDash val="solid"/>
                      <a:miter lim="800000"/>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74733">
                <a:tc>
                  <a:txBody>
                    <a:bodyPr/>
                    <a:lstStyle/>
                    <a:p>
                      <a:pPr marL="0" marR="0" lvl="0" indent="0" algn="r" defTabSz="914400" rtl="0" eaLnBrk="0" fontAlgn="b" latinLnBrk="0" hangingPunct="0">
                        <a:lnSpc>
                          <a:spcPct val="100000"/>
                        </a:lnSpc>
                        <a:spcBef>
                          <a:spcPct val="0"/>
                        </a:spcBef>
                        <a:spcAft>
                          <a:spcPct val="0"/>
                        </a:spcAft>
                        <a:buClrTx/>
                        <a:buSzTx/>
                        <a:buFontTx/>
                        <a:buNone/>
                        <a:tabLst/>
                        <a:defRPr/>
                      </a:pPr>
                      <a:r>
                        <a:rPr kumimoji="0" lang="es-ES_tradnl" sz="1100" b="1" i="0" u="none" strike="noStrike" kern="1200" cap="none" normalizeH="0" baseline="0" dirty="0">
                          <a:ln>
                            <a:noFill/>
                          </a:ln>
                          <a:solidFill>
                            <a:schemeClr val="dk1"/>
                          </a:solidFill>
                          <a:effectLst/>
                          <a:latin typeface="+mj-lt"/>
                          <a:ea typeface="+mn-ea"/>
                          <a:cs typeface="+mn-cs"/>
                        </a:rPr>
                        <a:t>Cobertura:</a:t>
                      </a:r>
                    </a:p>
                  </a:txBody>
                  <a:tcPr marL="83481" marR="83481" marT="31313" marB="31313" anchor="ctr" horzOverflow="overflow">
                    <a:lnL w="6350" cap="flat" cmpd="sng" algn="ctr">
                      <a:noFill/>
                      <a:prstDash val="solid"/>
                      <a:miter lim="800000"/>
                    </a:lnL>
                    <a:lnR>
                      <a:noFill/>
                    </a:lnR>
                    <a:lnT>
                      <a:noFill/>
                    </a:lnT>
                    <a:lnB>
                      <a:noFill/>
                    </a:lnB>
                    <a:lnTlToBr w="12700" cmpd="sng">
                      <a:noFill/>
                      <a:prstDash val="solid"/>
                    </a:lnTlToBr>
                    <a:lnBlToTr w="12700" cmpd="sng">
                      <a:noFill/>
                      <a:prstDash val="solid"/>
                    </a:lnBlToTr>
                  </a:tcPr>
                </a:tc>
                <a:tc>
                  <a:txBody>
                    <a:bodyPr/>
                    <a:lstStyle/>
                    <a:p>
                      <a:r>
                        <a:rPr kumimoji="0" lang="es-CO" sz="1100" u="none" strike="noStrike" kern="1200" cap="none" normalizeH="0" baseline="0" dirty="0">
                          <a:ln>
                            <a:noFill/>
                          </a:ln>
                          <a:solidFill>
                            <a:schemeClr val="tx1"/>
                          </a:solidFill>
                          <a:effectLst/>
                          <a:latin typeface="+mj-lt"/>
                          <a:ea typeface="+mn-ea"/>
                          <a:cs typeface="+mn-cs"/>
                        </a:rPr>
                        <a:t>Líderes de comunidades con servicios de la EAAB-ESP</a:t>
                      </a:r>
                    </a:p>
                  </a:txBody>
                  <a:tcPr marL="83481" marR="83481" marT="31313" marB="31313" anchor="ctr" horzOverflow="overflow">
                    <a:lnL>
                      <a:noFill/>
                    </a:lnL>
                    <a:lnR w="6350" cap="flat" cmpd="sng" algn="ctr">
                      <a:noFill/>
                      <a:prstDash val="solid"/>
                      <a:miter lim="800000"/>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4689">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_tradnl" sz="1100" b="1" u="none" strike="noStrike" cap="none" normalizeH="0" baseline="0" dirty="0">
                          <a:ln>
                            <a:noFill/>
                          </a:ln>
                          <a:effectLst/>
                          <a:latin typeface="+mj-lt"/>
                        </a:rPr>
                        <a:t>Tamaño de la Muestra:</a:t>
                      </a:r>
                      <a:endParaRPr kumimoji="0" lang="es-ES_tradnl" sz="1100" b="1" i="1" u="none" strike="noStrike" cap="none" normalizeH="0" baseline="0" dirty="0">
                        <a:ln>
                          <a:noFill/>
                        </a:ln>
                        <a:solidFill>
                          <a:schemeClr val="tx1"/>
                        </a:solidFill>
                        <a:effectLst/>
                        <a:latin typeface="+mj-lt"/>
                        <a:cs typeface="Arial" charset="0"/>
                      </a:endParaRPr>
                    </a:p>
                  </a:txBody>
                  <a:tcPr marL="83481" marR="83481" marT="31313" marB="31313" anchor="ctr" horzOverflow="overflow">
                    <a:lnL w="6350" cap="flat" cmpd="sng" algn="ctr">
                      <a:noFill/>
                      <a:prstDash val="solid"/>
                      <a:miter lim="800000"/>
                    </a:lnL>
                    <a:lnR>
                      <a:noFill/>
                    </a:lnR>
                    <a:lnT>
                      <a:noFill/>
                    </a:lnT>
                    <a:lnB>
                      <a:noFill/>
                    </a:lnB>
                    <a:lnTlToBr w="12700" cmpd="sng">
                      <a:noFill/>
                      <a:prstDash val="solid"/>
                    </a:lnTlToBr>
                    <a:lnBlToTr w="12700" cmpd="sng">
                      <a:noFill/>
                      <a:prstDash val="solid"/>
                    </a:lnBlToTr>
                  </a:tcPr>
                </a:tc>
                <a:tc>
                  <a:txBody>
                    <a:bodyPr/>
                    <a:lstStyle/>
                    <a:p>
                      <a:pPr marL="228600" marR="0" lvl="0" indent="-228600" algn="l" defTabSz="914400" rtl="0" eaLnBrk="1" fontAlgn="base" latinLnBrk="0" hangingPunct="1">
                        <a:lnSpc>
                          <a:spcPct val="100000"/>
                        </a:lnSpc>
                        <a:spcBef>
                          <a:spcPct val="20000"/>
                        </a:spcBef>
                        <a:spcAft>
                          <a:spcPct val="0"/>
                        </a:spcAft>
                        <a:buClrTx/>
                        <a:buSzTx/>
                        <a:buFontTx/>
                        <a:buNone/>
                        <a:tabLst/>
                      </a:pPr>
                      <a:r>
                        <a:rPr kumimoji="0" lang="es-AR" sz="1100" u="none" strike="noStrike" kern="0" cap="none" normalizeH="0" baseline="0" dirty="0">
                          <a:ln>
                            <a:noFill/>
                          </a:ln>
                          <a:solidFill>
                            <a:schemeClr val="tx1"/>
                          </a:solidFill>
                          <a:effectLst/>
                          <a:latin typeface="+mj-lt"/>
                          <a:ea typeface="+mn-ea"/>
                          <a:cs typeface="+mn-cs"/>
                        </a:rPr>
                        <a:t>450</a:t>
                      </a:r>
                    </a:p>
                  </a:txBody>
                  <a:tcPr marL="83481" marR="83481" marT="31313" marB="31313" anchor="ctr" horzOverflow="overflow">
                    <a:lnL>
                      <a:noFill/>
                    </a:lnL>
                    <a:lnR w="6350" cap="flat" cmpd="sng" algn="ctr">
                      <a:noFill/>
                      <a:prstDash val="solid"/>
                      <a:miter lim="800000"/>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74733">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_tradnl" sz="1100" b="1" u="none" strike="noStrike" cap="none" normalizeH="0" baseline="0" dirty="0">
                          <a:ln>
                            <a:noFill/>
                          </a:ln>
                          <a:effectLst/>
                          <a:latin typeface="+mj-lt"/>
                        </a:rPr>
                        <a:t>Nivel de Confianza y Error Muestral:</a:t>
                      </a:r>
                      <a:endParaRPr kumimoji="0" lang="es-ES_tradnl" sz="1100" b="1" i="1" u="none" strike="noStrike" cap="none" normalizeH="0" baseline="0" dirty="0">
                        <a:ln>
                          <a:noFill/>
                        </a:ln>
                        <a:solidFill>
                          <a:schemeClr val="tx1"/>
                        </a:solidFill>
                        <a:effectLst/>
                        <a:latin typeface="+mj-lt"/>
                      </a:endParaRPr>
                    </a:p>
                  </a:txBody>
                  <a:tcPr marL="83481" marR="83481" marT="31313" marB="31313" anchor="ctr" horzOverflow="overflow">
                    <a:lnL w="6350" cap="flat" cmpd="sng" algn="ctr">
                      <a:noFill/>
                      <a:prstDash val="solid"/>
                      <a:miter lim="800000"/>
                    </a:lnL>
                    <a:lnR>
                      <a:noFill/>
                    </a:lnR>
                    <a:lnT>
                      <a:noFill/>
                    </a:lnT>
                    <a:lnB w="6350" cap="flat" cmpd="sng" algn="ctr">
                      <a:noFill/>
                      <a:prstDash val="solid"/>
                      <a:miter lim="800000"/>
                    </a:lnB>
                    <a:lnTlToBr w="12700" cmpd="sng">
                      <a:noFill/>
                      <a:prstDash val="solid"/>
                    </a:lnTlToBr>
                    <a:lnBlToTr w="12700" cmpd="sng">
                      <a:noFill/>
                      <a:prstDash val="solid"/>
                    </a:lnBlToTr>
                  </a:tcPr>
                </a:tc>
                <a:tc>
                  <a:txBody>
                    <a:bodyPr/>
                    <a:lstStyle/>
                    <a:p>
                      <a:pPr marL="228600" marR="0" lvl="0" indent="-228600" algn="l" defTabSz="914400" rtl="0" eaLnBrk="1" fontAlgn="base" latinLnBrk="0" hangingPunct="1">
                        <a:lnSpc>
                          <a:spcPct val="100000"/>
                        </a:lnSpc>
                        <a:spcBef>
                          <a:spcPct val="20000"/>
                        </a:spcBef>
                        <a:spcAft>
                          <a:spcPct val="0"/>
                        </a:spcAft>
                        <a:buClrTx/>
                        <a:buSzTx/>
                        <a:buFontTx/>
                        <a:buNone/>
                        <a:tabLst/>
                      </a:pPr>
                      <a:r>
                        <a:rPr kumimoji="0" lang="es-AR" sz="1100" u="none" strike="noStrike" kern="0" cap="none" normalizeH="0" baseline="0" dirty="0">
                          <a:ln>
                            <a:noFill/>
                          </a:ln>
                          <a:solidFill>
                            <a:schemeClr val="tx1"/>
                          </a:solidFill>
                          <a:effectLst/>
                          <a:latin typeface="+mj-lt"/>
                          <a:ea typeface="+mn-ea"/>
                          <a:cs typeface="+mn-cs"/>
                        </a:rPr>
                        <a:t>Margen de error 4,62% </a:t>
                      </a:r>
                      <a:r>
                        <a:rPr kumimoji="0" lang="es-CO" sz="1100" u="none" strike="noStrike" kern="0" cap="none" normalizeH="0" baseline="0" dirty="0">
                          <a:ln>
                            <a:noFill/>
                          </a:ln>
                          <a:solidFill>
                            <a:schemeClr val="tx1"/>
                          </a:solidFill>
                          <a:effectLst/>
                          <a:latin typeface="+mj-lt"/>
                          <a:ea typeface="+mn-ea"/>
                          <a:cs typeface="+mn-cs"/>
                        </a:rPr>
                        <a:t>y confiabilidad de 95%</a:t>
                      </a:r>
                    </a:p>
                  </a:txBody>
                  <a:tcPr marL="83481" marR="83481" marT="31313" marB="31313" anchor="ctr" horzOverflow="overflow">
                    <a:lnL>
                      <a:noFill/>
                    </a:lnL>
                    <a:lnR w="6350" cap="flat" cmpd="sng" algn="ctr">
                      <a:noFill/>
                      <a:prstDash val="solid"/>
                      <a:miter lim="800000"/>
                    </a:lnR>
                    <a:lnT>
                      <a:noFill/>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88860">
                <a:tc>
                  <a:txBody>
                    <a:bodyPr/>
                    <a:lstStyle/>
                    <a:p>
                      <a:pPr marL="0" marR="0" lvl="0" indent="0" algn="r" defTabSz="914400" rtl="0" eaLnBrk="0" fontAlgn="b" latinLnBrk="0" hangingPunct="0">
                        <a:lnSpc>
                          <a:spcPct val="100000"/>
                        </a:lnSpc>
                        <a:spcBef>
                          <a:spcPct val="0"/>
                        </a:spcBef>
                        <a:spcAft>
                          <a:spcPct val="0"/>
                        </a:spcAft>
                        <a:buClrTx/>
                        <a:buSzTx/>
                        <a:buFontTx/>
                        <a:buNone/>
                        <a:tabLst/>
                        <a:defRPr/>
                      </a:pPr>
                      <a:r>
                        <a:rPr kumimoji="0" lang="es-ES_tradnl" sz="1100" b="1" u="none" strike="noStrike" kern="1200" cap="none" normalizeH="0" baseline="0" dirty="0">
                          <a:ln>
                            <a:noFill/>
                          </a:ln>
                          <a:effectLst/>
                          <a:latin typeface="+mj-lt"/>
                        </a:rPr>
                        <a:t>Técnica de recolección de datos:</a:t>
                      </a:r>
                      <a:endParaRPr kumimoji="0" lang="es-ES_tradnl" sz="1100" b="1" i="1" u="none" strike="noStrike" kern="1200" cap="none" normalizeH="0" baseline="0" dirty="0">
                        <a:ln>
                          <a:noFill/>
                        </a:ln>
                        <a:solidFill>
                          <a:schemeClr val="dk1"/>
                        </a:solidFill>
                        <a:effectLst/>
                        <a:latin typeface="+mj-lt"/>
                        <a:ea typeface="+mn-ea"/>
                        <a:cs typeface="+mn-cs"/>
                      </a:endParaRPr>
                    </a:p>
                  </a:txBody>
                  <a:tcPr marL="83481" marR="83481" marT="31308" marB="31308" anchor="ctr" horzOverflow="overflow">
                    <a:lnL w="6350" cap="flat" cmpd="sng" algn="ctr">
                      <a:noFill/>
                      <a:prstDash val="solid"/>
                      <a:miter lim="800000"/>
                    </a:lnL>
                    <a:lnR>
                      <a:noFill/>
                    </a:lnR>
                    <a:lnT>
                      <a:noFill/>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s-ES" sz="1100" u="none" strike="noStrike" cap="none" normalizeH="0" baseline="0" dirty="0">
                          <a:ln>
                            <a:noFill/>
                          </a:ln>
                          <a:effectLst/>
                          <a:latin typeface="+mj-lt"/>
                        </a:rPr>
                        <a:t>Encuestas telefónicas</a:t>
                      </a:r>
                    </a:p>
                  </a:txBody>
                  <a:tcPr marL="83481" marR="83481" marT="31308" marB="31308" anchor="ctr" horzOverflow="overflow">
                    <a:lnL>
                      <a:noFill/>
                    </a:lnL>
                    <a:lnR w="6350" cap="flat" cmpd="sng" algn="ctr">
                      <a:noFill/>
                      <a:prstDash val="solid"/>
                      <a:miter lim="800000"/>
                    </a:lnR>
                    <a:lnT>
                      <a:noFill/>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89856">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s-ES_tradnl" sz="1100" b="1" u="none" strike="noStrike" kern="1200" cap="none" normalizeH="0" baseline="0" dirty="0">
                          <a:ln>
                            <a:noFill/>
                          </a:ln>
                          <a:effectLst/>
                          <a:latin typeface="+mj-lt"/>
                        </a:rPr>
                        <a:t>Fechas de trabajo de campo:</a:t>
                      </a:r>
                      <a:endParaRPr kumimoji="0" lang="es-ES_tradnl" sz="1100" b="1" i="1" u="none" strike="noStrike" kern="1200" cap="none" normalizeH="0" baseline="0" dirty="0">
                        <a:ln>
                          <a:noFill/>
                        </a:ln>
                        <a:solidFill>
                          <a:schemeClr val="dk1"/>
                        </a:solidFill>
                        <a:effectLst/>
                        <a:latin typeface="+mj-lt"/>
                        <a:ea typeface="+mn-ea"/>
                        <a:cs typeface="+mn-cs"/>
                      </a:endParaRPr>
                    </a:p>
                  </a:txBody>
                  <a:tcPr marL="83481" marR="83481" marT="31308" marB="31308" anchor="ctr" horzOverflow="overflow">
                    <a:lnL w="6350" cap="flat" cmpd="sng" algn="ctr">
                      <a:noFill/>
                      <a:prstDash val="solid"/>
                      <a:miter lim="800000"/>
                    </a:lnL>
                    <a:lnR>
                      <a:noFill/>
                    </a:lnR>
                    <a:lnT>
                      <a:noFill/>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just" defTabSz="914400" rtl="0" eaLnBrk="0" fontAlgn="base" latinLnBrk="0" hangingPunct="0">
                        <a:lnSpc>
                          <a:spcPct val="100000"/>
                        </a:lnSpc>
                        <a:spcBef>
                          <a:spcPct val="60000"/>
                        </a:spcBef>
                        <a:spcAft>
                          <a:spcPct val="0"/>
                        </a:spcAft>
                        <a:buClrTx/>
                        <a:buSzTx/>
                        <a:buFont typeface="Webdings" pitchFamily="18" charset="2"/>
                        <a:buNone/>
                        <a:tabLst/>
                      </a:pPr>
                      <a:r>
                        <a:rPr kumimoji="0" lang="es-CO" sz="1100" u="none" strike="noStrike" kern="1200" cap="none" normalizeH="0" baseline="0" dirty="0">
                          <a:ln>
                            <a:noFill/>
                          </a:ln>
                          <a:solidFill>
                            <a:schemeClr val="dk1"/>
                          </a:solidFill>
                          <a:effectLst/>
                          <a:latin typeface="+mj-lt"/>
                          <a:ea typeface="+mn-ea"/>
                          <a:cs typeface="+mn-cs"/>
                        </a:rPr>
                        <a:t>13 de Diciembre al 26 de Diciembre del 2021</a:t>
                      </a:r>
                    </a:p>
                  </a:txBody>
                  <a:tcPr marL="83481" marR="83481" marT="31308" marB="31308" anchor="ctr" horzOverflow="overflow">
                    <a:lnL>
                      <a:noFill/>
                    </a:lnL>
                    <a:lnR w="6350" cap="flat" cmpd="sng" algn="ctr">
                      <a:noFill/>
                      <a:prstDash val="solid"/>
                      <a:miter lim="800000"/>
                    </a:lnR>
                    <a:lnT>
                      <a:noFill/>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0011"/>
                  </a:ext>
                </a:extLst>
              </a:tr>
            </a:tbl>
          </a:graphicData>
        </a:graphic>
      </p:graphicFrame>
      <p:sp>
        <p:nvSpPr>
          <p:cNvPr id="4" name="Marcador de número de diapositiva 3">
            <a:extLst>
              <a:ext uri="{FF2B5EF4-FFF2-40B4-BE49-F238E27FC236}">
                <a16:creationId xmlns:a16="http://schemas.microsoft.com/office/drawing/2014/main" id="{08995B54-7E5A-4A19-9EEB-C447585B7147}"/>
              </a:ext>
            </a:extLst>
          </p:cNvPr>
          <p:cNvSpPr>
            <a:spLocks noGrp="1"/>
          </p:cNvSpPr>
          <p:nvPr>
            <p:ph type="sldNum" sz="quarter" idx="4"/>
          </p:nvPr>
        </p:nvSpPr>
        <p:spPr/>
        <p:txBody>
          <a:bodyPr/>
          <a:lstStyle/>
          <a:p>
            <a:fld id="{F7B2A649-A989-4CA3-97C4-BA28849D528E}" type="slidenum">
              <a:rPr lang="es-ES" altLang="es-CO">
                <a:solidFill>
                  <a:prstClr val="black">
                    <a:tint val="75000"/>
                  </a:prstClr>
                </a:solidFill>
              </a:rPr>
              <a:pPr/>
              <a:t>2</a:t>
            </a:fld>
            <a:endParaRPr lang="es-ES" altLang="es-CO" dirty="0">
              <a:solidFill>
                <a:prstClr val="black">
                  <a:tint val="75000"/>
                </a:prstClr>
              </a:solidFill>
            </a:endParaRPr>
          </a:p>
        </p:txBody>
      </p:sp>
      <p:sp>
        <p:nvSpPr>
          <p:cNvPr id="6" name="CuadroTexto 5"/>
          <p:cNvSpPr txBox="1"/>
          <p:nvPr/>
        </p:nvSpPr>
        <p:spPr>
          <a:xfrm>
            <a:off x="1283891" y="172909"/>
            <a:ext cx="4090339" cy="523220"/>
          </a:xfrm>
          <a:prstGeom prst="rect">
            <a:avLst/>
          </a:prstGeom>
          <a:noFill/>
        </p:spPr>
        <p:txBody>
          <a:bodyPr wrap="square" rtlCol="0">
            <a:spAutoFit/>
          </a:bodyPr>
          <a:lstStyle/>
          <a:p>
            <a:r>
              <a:rPr lang="es-CO" sz="2800" dirty="0">
                <a:solidFill>
                  <a:srgbClr val="3B89C9"/>
                </a:solidFill>
              </a:rPr>
              <a:t>Ficha Técnica</a:t>
            </a:r>
          </a:p>
        </p:txBody>
      </p:sp>
    </p:spTree>
    <p:extLst>
      <p:ext uri="{BB962C8B-B14F-4D97-AF65-F5344CB8AC3E}">
        <p14:creationId xmlns:p14="http://schemas.microsoft.com/office/powerpoint/2010/main" val="2159751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615EF828-92E2-4D67-84A8-7EE5907C64F0}"/>
              </a:ext>
            </a:extLst>
          </p:cNvPr>
          <p:cNvSpPr>
            <a:spLocks noGrp="1"/>
          </p:cNvSpPr>
          <p:nvPr>
            <p:ph type="sldNum" sz="quarter" idx="4"/>
          </p:nvPr>
        </p:nvSpPr>
        <p:spPr/>
        <p:txBody>
          <a:bodyPr/>
          <a:lstStyle/>
          <a:p>
            <a:pPr>
              <a:defRPr/>
            </a:pPr>
            <a:fld id="{D0AE95A2-70B1-4974-8E50-975CA7202948}" type="slidenum">
              <a:rPr lang="es-CO" altLang="es-CO" smtClean="0"/>
              <a:pPr>
                <a:defRPr/>
              </a:pPr>
              <a:t>20</a:t>
            </a:fld>
            <a:endParaRPr lang="es-CO" altLang="es-CO" dirty="0"/>
          </a:p>
        </p:txBody>
      </p:sp>
      <p:sp>
        <p:nvSpPr>
          <p:cNvPr id="3" name="Título 2">
            <a:extLst>
              <a:ext uri="{FF2B5EF4-FFF2-40B4-BE49-F238E27FC236}">
                <a16:creationId xmlns:a16="http://schemas.microsoft.com/office/drawing/2014/main" id="{403BFF18-88DB-4E7E-9414-A2395C9F8B32}"/>
              </a:ext>
            </a:extLst>
          </p:cNvPr>
          <p:cNvSpPr>
            <a:spLocks noGrp="1"/>
          </p:cNvSpPr>
          <p:nvPr>
            <p:ph type="title"/>
          </p:nvPr>
        </p:nvSpPr>
        <p:spPr>
          <a:xfrm>
            <a:off x="1481632" y="266701"/>
            <a:ext cx="6455410" cy="384175"/>
          </a:xfrm>
        </p:spPr>
        <p:txBody>
          <a:bodyPr/>
          <a:lstStyle/>
          <a:p>
            <a:r>
              <a:rPr lang="es-ES" sz="3600" kern="1200" dirty="0">
                <a:solidFill>
                  <a:srgbClr val="3B89C9"/>
                </a:solidFill>
                <a:latin typeface="Calibri" pitchFamily="34" charset="0"/>
                <a:ea typeface="+mn-ea"/>
                <a:cs typeface="Arial" charset="0"/>
              </a:rPr>
              <a:t>Percepción general </a:t>
            </a:r>
            <a:endParaRPr lang="es-CO" sz="3600" kern="1200" dirty="0">
              <a:solidFill>
                <a:srgbClr val="3B89C9"/>
              </a:solidFill>
              <a:latin typeface="Calibri" pitchFamily="34" charset="0"/>
              <a:ea typeface="+mn-ea"/>
              <a:cs typeface="Arial" charset="0"/>
            </a:endParaRPr>
          </a:p>
        </p:txBody>
      </p:sp>
      <p:sp>
        <p:nvSpPr>
          <p:cNvPr id="5" name="CuadroTexto 4">
            <a:extLst>
              <a:ext uri="{FF2B5EF4-FFF2-40B4-BE49-F238E27FC236}">
                <a16:creationId xmlns:a16="http://schemas.microsoft.com/office/drawing/2014/main" id="{3DAE6A22-082B-4BAC-B689-4366C5909EED}"/>
              </a:ext>
            </a:extLst>
          </p:cNvPr>
          <p:cNvSpPr txBox="1"/>
          <p:nvPr/>
        </p:nvSpPr>
        <p:spPr>
          <a:xfrm>
            <a:off x="2319455" y="1469036"/>
            <a:ext cx="4780156" cy="2123658"/>
          </a:xfrm>
          <a:prstGeom prst="rect">
            <a:avLst/>
          </a:prstGeom>
          <a:noFill/>
        </p:spPr>
        <p:txBody>
          <a:bodyPr wrap="square" rtlCol="0">
            <a:spAutoFit/>
          </a:bodyPr>
          <a:lstStyle/>
          <a:p>
            <a:pPr algn="ctr"/>
            <a:r>
              <a:rPr lang="es-ES" sz="3600" b="0" dirty="0">
                <a:solidFill>
                  <a:schemeClr val="tx1">
                    <a:lumMod val="65000"/>
                    <a:lumOff val="35000"/>
                  </a:schemeClr>
                </a:solidFill>
              </a:rPr>
              <a:t>Participación ciudadana y comunitaria</a:t>
            </a:r>
          </a:p>
          <a:p>
            <a:pPr algn="ctr"/>
            <a:r>
              <a:rPr lang="es-ES" sz="6000" dirty="0">
                <a:solidFill>
                  <a:schemeClr val="tx1">
                    <a:lumMod val="65000"/>
                    <a:lumOff val="35000"/>
                  </a:schemeClr>
                </a:solidFill>
              </a:rPr>
              <a:t>53%</a:t>
            </a:r>
            <a:endParaRPr lang="es-CO" sz="6000" dirty="0">
              <a:solidFill>
                <a:schemeClr val="tx1">
                  <a:lumMod val="65000"/>
                  <a:lumOff val="35000"/>
                </a:schemeClr>
              </a:solidFill>
            </a:endParaRPr>
          </a:p>
        </p:txBody>
      </p:sp>
      <p:sp>
        <p:nvSpPr>
          <p:cNvPr id="6" name="AutoShape 190">
            <a:extLst>
              <a:ext uri="{FF2B5EF4-FFF2-40B4-BE49-F238E27FC236}">
                <a16:creationId xmlns:a16="http://schemas.microsoft.com/office/drawing/2014/main" id="{9564433A-D6E5-41A8-9AD9-00CA97BEE288}"/>
              </a:ext>
            </a:extLst>
          </p:cNvPr>
          <p:cNvSpPr>
            <a:spLocks noChangeArrowheads="1"/>
          </p:cNvSpPr>
          <p:nvPr/>
        </p:nvSpPr>
        <p:spPr bwMode="auto">
          <a:xfrm>
            <a:off x="8215312" y="368435"/>
            <a:ext cx="786375" cy="465138"/>
          </a:xfrm>
          <a:prstGeom prst="roundRect">
            <a:avLst>
              <a:gd name="adj" fmla="val 16667"/>
            </a:avLst>
          </a:prstGeom>
          <a:solidFill>
            <a:srgbClr val="EAEAEA">
              <a:alpha val="72940"/>
            </a:srgbClr>
          </a:solidFill>
          <a:ln w="3175">
            <a:solidFill>
              <a:srgbClr val="969696"/>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1000">
                <a:solidFill>
                  <a:schemeClr val="tx1"/>
                </a:solidFill>
                <a:latin typeface="Calibri Light" pitchFamily="34" charset="0"/>
                <a:cs typeface="Calibri Light" pitchFamily="34" charset="0"/>
              </a:defRPr>
            </a:lvl1pPr>
            <a:lvl2pPr marL="742950" indent="-285750">
              <a:spcBef>
                <a:spcPct val="20000"/>
              </a:spcBef>
              <a:buChar char="–"/>
              <a:defRPr sz="1000">
                <a:solidFill>
                  <a:schemeClr val="tx1"/>
                </a:solidFill>
                <a:latin typeface="Calibri Light" pitchFamily="34" charset="0"/>
                <a:cs typeface="Calibri Light" pitchFamily="34" charset="0"/>
              </a:defRPr>
            </a:lvl2pPr>
            <a:lvl3pPr marL="1143000" indent="-228600">
              <a:spcBef>
                <a:spcPct val="20000"/>
              </a:spcBef>
              <a:buChar char="•"/>
              <a:defRPr sz="1000">
                <a:solidFill>
                  <a:schemeClr val="tx1"/>
                </a:solidFill>
                <a:latin typeface="Calibri Light" pitchFamily="34" charset="0"/>
                <a:cs typeface="Calibri Light" pitchFamily="34" charset="0"/>
              </a:defRPr>
            </a:lvl3pPr>
            <a:lvl4pPr marL="1600200" indent="-228600">
              <a:spcBef>
                <a:spcPct val="20000"/>
              </a:spcBef>
              <a:buChar char="–"/>
              <a:defRPr sz="1000">
                <a:solidFill>
                  <a:schemeClr val="tx1"/>
                </a:solidFill>
                <a:latin typeface="Calibri Light" pitchFamily="34" charset="0"/>
                <a:cs typeface="Calibri Light" pitchFamily="34" charset="0"/>
              </a:defRPr>
            </a:lvl4pPr>
            <a:lvl5pPr marL="2057400" indent="-228600">
              <a:spcBef>
                <a:spcPct val="20000"/>
              </a:spcBef>
              <a:buChar char="»"/>
              <a:defRPr sz="1000">
                <a:solidFill>
                  <a:schemeClr val="tx1"/>
                </a:solidFill>
                <a:latin typeface="Calibri Light" pitchFamily="34" charset="0"/>
                <a:cs typeface="Calibri Light" pitchFamily="34" charset="0"/>
              </a:defRPr>
            </a:lvl5pPr>
            <a:lvl6pPr marL="25146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6pPr>
            <a:lvl7pPr marL="29718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7pPr>
            <a:lvl8pPr marL="34290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8pPr>
            <a:lvl9pPr marL="38862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9pPr>
          </a:lstStyle>
          <a:p>
            <a:pPr eaLnBrk="1" hangingPunct="1">
              <a:spcBef>
                <a:spcPct val="0"/>
              </a:spcBef>
              <a:buFontTx/>
              <a:buNone/>
            </a:pPr>
            <a:endParaRPr lang="es-CO" altLang="es-CO" sz="1800">
              <a:latin typeface="Arial" charset="0"/>
            </a:endParaRPr>
          </a:p>
        </p:txBody>
      </p:sp>
      <p:graphicFrame>
        <p:nvGraphicFramePr>
          <p:cNvPr id="7" name="Group 504">
            <a:extLst>
              <a:ext uri="{FF2B5EF4-FFF2-40B4-BE49-F238E27FC236}">
                <a16:creationId xmlns:a16="http://schemas.microsoft.com/office/drawing/2014/main" id="{67DFCC62-7A17-49ED-965F-9E4485012EFE}"/>
              </a:ext>
            </a:extLst>
          </p:cNvPr>
          <p:cNvGraphicFramePr>
            <a:graphicFrameLocks noGrp="1"/>
          </p:cNvGraphicFramePr>
          <p:nvPr>
            <p:extLst>
              <p:ext uri="{D42A27DB-BD31-4B8C-83A1-F6EECF244321}">
                <p14:modId xmlns:p14="http://schemas.microsoft.com/office/powerpoint/2010/main" val="975082730"/>
              </p:ext>
            </p:extLst>
          </p:nvPr>
        </p:nvGraphicFramePr>
        <p:xfrm>
          <a:off x="8208963" y="368435"/>
          <a:ext cx="821300" cy="477978"/>
        </p:xfrm>
        <a:graphic>
          <a:graphicData uri="http://schemas.openxmlformats.org/drawingml/2006/table">
            <a:tbl>
              <a:tblPr/>
              <a:tblGrid>
                <a:gridCol w="158750">
                  <a:extLst>
                    <a:ext uri="{9D8B030D-6E8A-4147-A177-3AD203B41FA5}">
                      <a16:colId xmlns:a16="http://schemas.microsoft.com/office/drawing/2014/main" val="20000"/>
                    </a:ext>
                  </a:extLst>
                </a:gridCol>
                <a:gridCol w="662550">
                  <a:extLst>
                    <a:ext uri="{9D8B030D-6E8A-4147-A177-3AD203B41FA5}">
                      <a16:colId xmlns:a16="http://schemas.microsoft.com/office/drawing/2014/main" val="20001"/>
                    </a:ext>
                  </a:extLst>
                </a:gridCol>
              </a:tblGrid>
              <a:tr h="173041">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altLang="es-CO" sz="900" b="1" i="0" u="none" strike="noStrike" cap="none" normalizeH="0" baseline="0" dirty="0">
                          <a:ln>
                            <a:noFill/>
                          </a:ln>
                          <a:solidFill>
                            <a:srgbClr val="008000"/>
                          </a:solidFill>
                          <a:effectLst/>
                          <a:latin typeface="Wingdings" pitchFamily="2" charset="2"/>
                          <a:cs typeface="Calibri Light" pitchFamily="34" charset="0"/>
                        </a:rPr>
                        <a:t>l</a:t>
                      </a:r>
                      <a:endParaRPr kumimoji="0" lang="es-ES" altLang="es-CO" sz="900" b="0" i="0" u="none" strike="noStrike" cap="none" normalizeH="0" baseline="0" dirty="0">
                        <a:ln>
                          <a:noFill/>
                        </a:ln>
                        <a:solidFill>
                          <a:schemeClr val="tx1"/>
                        </a:solidFill>
                        <a:effectLst/>
                        <a:latin typeface="Calibri Light" pitchFamily="34" charset="0"/>
                        <a:cs typeface="Calibri Light" pitchFamily="34" charset="0"/>
                      </a:endParaRPr>
                    </a:p>
                  </a:txBody>
                  <a:tcPr marL="36000" marR="36000" marT="17941" marB="17941" anchor="ctr" horzOverflow="overflow">
                    <a:lnL>
                      <a:noFill/>
                    </a:lnL>
                    <a:lnR>
                      <a:noFill/>
                    </a:lnR>
                    <a:lnT>
                      <a:noFill/>
                    </a:lnT>
                    <a:lnB>
                      <a:noFill/>
                    </a:lnB>
                    <a:lnTlToBr>
                      <a:noFill/>
                    </a:lnTlToBr>
                    <a:lnBlToTr>
                      <a:noFill/>
                    </a:lnBlToTr>
                    <a:noFill/>
                  </a:tcPr>
                </a:tc>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80000"/>
                        </a:lnSpc>
                        <a:spcBef>
                          <a:spcPct val="0"/>
                        </a:spcBef>
                        <a:spcAft>
                          <a:spcPct val="0"/>
                        </a:spcAft>
                        <a:buClrTx/>
                        <a:buSzTx/>
                        <a:buFontTx/>
                        <a:buNone/>
                        <a:tabLst/>
                      </a:pPr>
                      <a:r>
                        <a:rPr kumimoji="0" lang="es-ES" altLang="es-CO" sz="7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T2B</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&gt;= 90</a:t>
                      </a:r>
                    </a:p>
                  </a:txBody>
                  <a:tcPr marL="36000" marR="36000" marT="17941" marB="1794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146048">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ctr" defTabSz="914400" rtl="0" eaLnBrk="1" fontAlgn="ctr" latinLnBrk="0" hangingPunct="1">
                        <a:lnSpc>
                          <a:spcPct val="80000"/>
                        </a:lnSpc>
                        <a:spcBef>
                          <a:spcPct val="0"/>
                        </a:spcBef>
                        <a:spcAft>
                          <a:spcPct val="0"/>
                        </a:spcAft>
                        <a:buClrTx/>
                        <a:buSzTx/>
                        <a:buFontTx/>
                        <a:buNone/>
                        <a:tabLst/>
                      </a:pPr>
                      <a:r>
                        <a:rPr kumimoji="0" lang="es-ES" altLang="es-CO" sz="900" b="1" i="0" u="none" strike="noStrike" cap="none" normalizeH="0" baseline="0" dirty="0">
                          <a:ln>
                            <a:noFill/>
                          </a:ln>
                          <a:solidFill>
                            <a:srgbClr val="FFC000"/>
                          </a:solidFill>
                          <a:effectLst/>
                          <a:latin typeface="Wingdings" pitchFamily="2" charset="2"/>
                          <a:cs typeface="Calibri Light" pitchFamily="34" charset="0"/>
                        </a:rPr>
                        <a:t>l</a:t>
                      </a:r>
                      <a:endParaRPr kumimoji="0" lang="es-ES" altLang="es-CO" sz="900" b="0" i="0" u="none" strike="noStrike" cap="none" normalizeH="0" baseline="0" dirty="0">
                        <a:ln>
                          <a:noFill/>
                        </a:ln>
                        <a:solidFill>
                          <a:schemeClr val="tx1"/>
                        </a:solidFill>
                        <a:effectLst/>
                        <a:latin typeface="Calibri Light" pitchFamily="34" charset="0"/>
                        <a:cs typeface="Calibri Light" pitchFamily="34" charset="0"/>
                      </a:endParaRPr>
                    </a:p>
                  </a:txBody>
                  <a:tcPr marL="36000" marR="36000" marT="17941" marB="17941" anchor="ctr" horzOverflow="overflow">
                    <a:lnL>
                      <a:noFill/>
                    </a:lnL>
                    <a:lnR>
                      <a:noFill/>
                    </a:lnR>
                    <a:lnT>
                      <a:noFill/>
                    </a:lnT>
                    <a:lnB>
                      <a:noFill/>
                    </a:lnB>
                    <a:lnTlToBr>
                      <a:noFill/>
                    </a:lnTlToBr>
                    <a:lnBlToTr>
                      <a:noFill/>
                    </a:lnBlToTr>
                    <a:noFill/>
                  </a:tcPr>
                </a:tc>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80000"/>
                        </a:lnSpc>
                        <a:spcBef>
                          <a:spcPct val="0"/>
                        </a:spcBef>
                        <a:spcAft>
                          <a:spcPct val="0"/>
                        </a:spcAft>
                        <a:buClrTx/>
                        <a:buSzTx/>
                        <a:buFontTx/>
                        <a:buNone/>
                        <a:tabLst/>
                      </a:pP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75&gt; </a:t>
                      </a:r>
                      <a:r>
                        <a:rPr kumimoji="0" lang="es-ES" altLang="es-CO" sz="7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T2B</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&lt;</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89</a:t>
                      </a:r>
                    </a:p>
                  </a:txBody>
                  <a:tcPr marL="36000" marR="36000" marT="17941" marB="1794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146048">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ctr" defTabSz="914400" rtl="0" eaLnBrk="1" fontAlgn="ctr" latinLnBrk="0" hangingPunct="1">
                        <a:lnSpc>
                          <a:spcPct val="80000"/>
                        </a:lnSpc>
                        <a:spcBef>
                          <a:spcPct val="0"/>
                        </a:spcBef>
                        <a:spcAft>
                          <a:spcPct val="0"/>
                        </a:spcAft>
                        <a:buClrTx/>
                        <a:buSzTx/>
                        <a:buFontTx/>
                        <a:buNone/>
                        <a:tabLst/>
                      </a:pPr>
                      <a:r>
                        <a:rPr kumimoji="0" lang="es-ES" altLang="es-CO" sz="900" b="1" i="0" u="none" strike="noStrike" cap="none" normalizeH="0" baseline="0" dirty="0">
                          <a:ln>
                            <a:noFill/>
                          </a:ln>
                          <a:solidFill>
                            <a:srgbClr val="FF0000"/>
                          </a:solidFill>
                          <a:effectLst/>
                          <a:latin typeface="Wingdings" pitchFamily="2" charset="2"/>
                          <a:cs typeface="Calibri Light" pitchFamily="34" charset="0"/>
                        </a:rPr>
                        <a:t>l</a:t>
                      </a:r>
                      <a:endParaRPr kumimoji="0" lang="es-ES" altLang="es-CO" sz="900" b="0" i="0" u="none" strike="noStrike" cap="none" normalizeH="0" baseline="0" dirty="0">
                        <a:ln>
                          <a:noFill/>
                        </a:ln>
                        <a:solidFill>
                          <a:schemeClr val="tx1"/>
                        </a:solidFill>
                        <a:effectLst/>
                        <a:latin typeface="Calibri Light" pitchFamily="34" charset="0"/>
                        <a:cs typeface="Calibri Light" pitchFamily="34" charset="0"/>
                      </a:endParaRPr>
                    </a:p>
                  </a:txBody>
                  <a:tcPr marL="36000" marR="36000" marT="17941" marB="17941" anchor="ctr" horzOverflow="overflow">
                    <a:lnL>
                      <a:noFill/>
                    </a:lnL>
                    <a:lnR>
                      <a:noFill/>
                    </a:lnR>
                    <a:lnT>
                      <a:noFill/>
                    </a:lnT>
                    <a:lnB>
                      <a:noFill/>
                    </a:lnB>
                    <a:lnTlToBr>
                      <a:noFill/>
                    </a:lnTlToBr>
                    <a:lnBlToTr>
                      <a:noFill/>
                    </a:lnBlToTr>
                    <a:noFill/>
                  </a:tcPr>
                </a:tc>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80000"/>
                        </a:lnSpc>
                        <a:spcBef>
                          <a:spcPct val="0"/>
                        </a:spcBef>
                        <a:spcAft>
                          <a:spcPct val="0"/>
                        </a:spcAft>
                        <a:buClrTx/>
                        <a:buSzTx/>
                        <a:buFontTx/>
                        <a:buNone/>
                        <a:tabLst/>
                      </a:pPr>
                      <a:r>
                        <a:rPr kumimoji="0" lang="es-ES" altLang="es-CO" sz="7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T2B</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&lt;=74</a:t>
                      </a:r>
                    </a:p>
                  </a:txBody>
                  <a:tcPr marL="36000" marR="36000" marT="17941" marB="1794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8" name="Group 198">
            <a:extLst>
              <a:ext uri="{FF2B5EF4-FFF2-40B4-BE49-F238E27FC236}">
                <a16:creationId xmlns:a16="http://schemas.microsoft.com/office/drawing/2014/main" id="{BC85C058-53A8-4025-B907-9CFB84725ADB}"/>
              </a:ext>
            </a:extLst>
          </p:cNvPr>
          <p:cNvGraphicFramePr>
            <a:graphicFrameLocks noGrp="1"/>
          </p:cNvGraphicFramePr>
          <p:nvPr>
            <p:extLst>
              <p:ext uri="{D42A27DB-BD31-4B8C-83A1-F6EECF244321}">
                <p14:modId xmlns:p14="http://schemas.microsoft.com/office/powerpoint/2010/main" val="271010200"/>
              </p:ext>
            </p:extLst>
          </p:nvPr>
        </p:nvGraphicFramePr>
        <p:xfrm>
          <a:off x="7926388" y="508135"/>
          <a:ext cx="301625" cy="198438"/>
        </p:xfrm>
        <a:graphic>
          <a:graphicData uri="http://schemas.openxmlformats.org/drawingml/2006/table">
            <a:tbl>
              <a:tblPr/>
              <a:tblGrid>
                <a:gridCol w="301625">
                  <a:extLst>
                    <a:ext uri="{9D8B030D-6E8A-4147-A177-3AD203B41FA5}">
                      <a16:colId xmlns:a16="http://schemas.microsoft.com/office/drawing/2014/main" val="20000"/>
                    </a:ext>
                  </a:extLst>
                </a:gridCol>
              </a:tblGrid>
              <a:tr h="198438">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altLang="es-CO" sz="1300" b="1" i="0" u="none" strike="noStrike" cap="none" normalizeH="0" baseline="0" dirty="0">
                          <a:ln>
                            <a:noFill/>
                          </a:ln>
                          <a:solidFill>
                            <a:schemeClr val="tx1"/>
                          </a:solidFill>
                          <a:effectLst/>
                          <a:latin typeface="Calibri Light" pitchFamily="34" charset="0"/>
                          <a:cs typeface="Calibri" pitchFamily="34" charset="0"/>
                        </a:rPr>
                        <a:t>%</a:t>
                      </a:r>
                    </a:p>
                  </a:txBody>
                  <a:tcPr marL="90000" marR="9000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9" name="CuadroTexto 8">
            <a:extLst>
              <a:ext uri="{FF2B5EF4-FFF2-40B4-BE49-F238E27FC236}">
                <a16:creationId xmlns:a16="http://schemas.microsoft.com/office/drawing/2014/main" id="{EF316B0F-660D-419E-B80E-3A34A6985E79}"/>
              </a:ext>
            </a:extLst>
          </p:cNvPr>
          <p:cNvSpPr txBox="1"/>
          <p:nvPr/>
        </p:nvSpPr>
        <p:spPr>
          <a:xfrm>
            <a:off x="5646234" y="2855707"/>
            <a:ext cx="382859" cy="400110"/>
          </a:xfrm>
          <a:prstGeom prst="rect">
            <a:avLst/>
          </a:prstGeom>
          <a:noFill/>
        </p:spPr>
        <p:txBody>
          <a:bodyPr wrap="square">
            <a:spAutoFit/>
          </a:bodyPr>
          <a:lstStyle/>
          <a:p>
            <a:r>
              <a:rPr kumimoji="0" lang="es-ES" altLang="es-CO" sz="2000" b="1" i="0" u="none" strike="noStrike" cap="none" normalizeH="0" baseline="0" dirty="0">
                <a:ln>
                  <a:noFill/>
                </a:ln>
                <a:solidFill>
                  <a:srgbClr val="FF0000"/>
                </a:solidFill>
                <a:effectLst/>
                <a:latin typeface="Wingdings" pitchFamily="2" charset="2"/>
                <a:cs typeface="Calibri Light" pitchFamily="34" charset="0"/>
              </a:rPr>
              <a:t>l</a:t>
            </a:r>
            <a:endParaRPr lang="es-CO" sz="2000" dirty="0"/>
          </a:p>
        </p:txBody>
      </p:sp>
      <p:sp>
        <p:nvSpPr>
          <p:cNvPr id="10" name="Elipse 9"/>
          <p:cNvSpPr>
            <a:spLocks noChangeAspect="1"/>
          </p:cNvSpPr>
          <p:nvPr/>
        </p:nvSpPr>
        <p:spPr bwMode="auto">
          <a:xfrm>
            <a:off x="6640361" y="2715817"/>
            <a:ext cx="1080000" cy="1080000"/>
          </a:xfrm>
          <a:prstGeom prst="ellipse">
            <a:avLst/>
          </a:prstGeom>
          <a:solidFill>
            <a:schemeClr val="accent5">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CO" sz="1800" b="1" i="0" u="none" strike="noStrike" cap="none" normalizeH="0" baseline="0" dirty="0">
                <a:ln>
                  <a:noFill/>
                </a:ln>
                <a:solidFill>
                  <a:schemeClr val="tx1">
                    <a:lumMod val="65000"/>
                    <a:lumOff val="35000"/>
                  </a:schemeClr>
                </a:solidFill>
                <a:effectLst/>
                <a:latin typeface="Calibri" pitchFamily="34" charset="0"/>
                <a:cs typeface="Arial" charset="0"/>
              </a:rPr>
              <a:t>2020</a:t>
            </a:r>
          </a:p>
          <a:p>
            <a:pPr marL="0" marR="0" indent="0" algn="ctr" defTabSz="914400" rtl="0" eaLnBrk="1" fontAlgn="base" latinLnBrk="0" hangingPunct="1">
              <a:lnSpc>
                <a:spcPct val="100000"/>
              </a:lnSpc>
              <a:spcBef>
                <a:spcPct val="0"/>
              </a:spcBef>
              <a:spcAft>
                <a:spcPct val="0"/>
              </a:spcAft>
              <a:buClrTx/>
              <a:buSzTx/>
              <a:buFontTx/>
              <a:buNone/>
              <a:tabLst/>
            </a:pPr>
            <a:r>
              <a:rPr kumimoji="0" lang="es-CO" sz="2400" b="1" i="0" u="none" strike="noStrike" cap="none" normalizeH="0" baseline="0" dirty="0">
                <a:ln>
                  <a:noFill/>
                </a:ln>
                <a:solidFill>
                  <a:schemeClr val="tx1">
                    <a:lumMod val="65000"/>
                    <a:lumOff val="35000"/>
                  </a:schemeClr>
                </a:solidFill>
                <a:effectLst/>
                <a:latin typeface="Calibri" pitchFamily="34" charset="0"/>
                <a:cs typeface="Arial" charset="0"/>
              </a:rPr>
              <a:t>59%</a:t>
            </a:r>
          </a:p>
        </p:txBody>
      </p:sp>
    </p:spTree>
    <p:extLst>
      <p:ext uri="{BB962C8B-B14F-4D97-AF65-F5344CB8AC3E}">
        <p14:creationId xmlns:p14="http://schemas.microsoft.com/office/powerpoint/2010/main" val="1307207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4"/>
          </p:nvPr>
        </p:nvSpPr>
        <p:spPr/>
        <p:txBody>
          <a:bodyPr/>
          <a:lstStyle/>
          <a:p>
            <a:pPr>
              <a:defRPr/>
            </a:pPr>
            <a:fld id="{D0AE95A2-70B1-4974-8E50-975CA7202948}" type="slidenum">
              <a:rPr lang="es-CO" altLang="es-CO" smtClean="0"/>
              <a:pPr>
                <a:defRPr/>
              </a:pPr>
              <a:t>21</a:t>
            </a:fld>
            <a:endParaRPr lang="es-CO" altLang="es-CO" dirty="0"/>
          </a:p>
        </p:txBody>
      </p:sp>
      <p:sp>
        <p:nvSpPr>
          <p:cNvPr id="9" name="8 Rectángulo"/>
          <p:cNvSpPr/>
          <p:nvPr/>
        </p:nvSpPr>
        <p:spPr>
          <a:xfrm>
            <a:off x="1685365" y="896609"/>
            <a:ext cx="5782235" cy="400110"/>
          </a:xfrm>
          <a:prstGeom prst="rect">
            <a:avLst/>
          </a:prstGeom>
        </p:spPr>
        <p:txBody>
          <a:bodyPr wrap="square">
            <a:spAutoFit/>
          </a:bodyPr>
          <a:lstStyle/>
          <a:p>
            <a:pPr algn="ctr"/>
            <a:r>
              <a:rPr lang="es-CO" dirty="0">
                <a:solidFill>
                  <a:srgbClr val="000000">
                    <a:lumMod val="85000"/>
                    <a:lumOff val="15000"/>
                  </a:srgbClr>
                </a:solidFill>
                <a:latin typeface="Century Gothic"/>
              </a:rPr>
              <a:t>¿</a:t>
            </a:r>
            <a:r>
              <a:rPr lang="es-CO" b="0" dirty="0">
                <a:solidFill>
                  <a:srgbClr val="000000">
                    <a:lumMod val="85000"/>
                    <a:lumOff val="15000"/>
                  </a:srgbClr>
                </a:solidFill>
                <a:latin typeface="Century Gothic"/>
              </a:rPr>
              <a:t>Ha participado en algún grupo de veeduría ciudadana y/o  </a:t>
            </a:r>
            <a:r>
              <a:rPr lang="es-CO" dirty="0">
                <a:solidFill>
                  <a:srgbClr val="000000">
                    <a:lumMod val="85000"/>
                    <a:lumOff val="15000"/>
                  </a:srgbClr>
                </a:solidFill>
                <a:latin typeface="Century Gothic"/>
              </a:rPr>
              <a:t>comité de desarrollo y control social para aportarle a  las decisiones de la EAAB-ESP? </a:t>
            </a:r>
          </a:p>
        </p:txBody>
      </p:sp>
      <p:graphicFrame>
        <p:nvGraphicFramePr>
          <p:cNvPr id="10" name="6 Objeto"/>
          <p:cNvGraphicFramePr>
            <a:graphicFrameLocks/>
          </p:cNvGraphicFramePr>
          <p:nvPr>
            <p:extLst>
              <p:ext uri="{D42A27DB-BD31-4B8C-83A1-F6EECF244321}">
                <p14:modId xmlns:p14="http://schemas.microsoft.com/office/powerpoint/2010/main" val="1089369936"/>
              </p:ext>
            </p:extLst>
          </p:nvPr>
        </p:nvGraphicFramePr>
        <p:xfrm>
          <a:off x="3010304" y="1734313"/>
          <a:ext cx="3130746" cy="2012905"/>
        </p:xfrm>
        <a:graphic>
          <a:graphicData uri="http://schemas.openxmlformats.org/drawingml/2006/chart">
            <c:chart xmlns:c="http://schemas.openxmlformats.org/drawingml/2006/chart" xmlns:r="http://schemas.openxmlformats.org/officeDocument/2006/relationships" r:id="rId2"/>
          </a:graphicData>
        </a:graphic>
      </p:graphicFrame>
      <p:pic>
        <p:nvPicPr>
          <p:cNvPr id="11" name="10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9395" y="2086107"/>
            <a:ext cx="1312565" cy="1309317"/>
          </a:xfrm>
          <a:prstGeom prst="rect">
            <a:avLst/>
          </a:prstGeom>
        </p:spPr>
      </p:pic>
      <p:sp>
        <p:nvSpPr>
          <p:cNvPr id="12" name="11 CuadroTexto"/>
          <p:cNvSpPr txBox="1"/>
          <p:nvPr/>
        </p:nvSpPr>
        <p:spPr>
          <a:xfrm>
            <a:off x="5231960" y="1692745"/>
            <a:ext cx="1358064" cy="618118"/>
          </a:xfrm>
          <a:prstGeom prst="rect">
            <a:avLst/>
          </a:prstGeom>
          <a:noFill/>
        </p:spPr>
        <p:txBody>
          <a:bodyPr wrap="none" rtlCol="0">
            <a:spAutoFit/>
          </a:bodyPr>
          <a:lstStyle/>
          <a:p>
            <a:pPr>
              <a:lnSpc>
                <a:spcPts val="1800"/>
              </a:lnSpc>
            </a:pPr>
            <a:r>
              <a:rPr lang="es-CO" sz="1050" b="0" dirty="0">
                <a:solidFill>
                  <a:srgbClr val="000000"/>
                </a:solidFill>
                <a:latin typeface="Century Gothic"/>
              </a:rPr>
              <a:t>Respondieron </a:t>
            </a:r>
            <a:r>
              <a:rPr lang="es-CO" sz="1600" dirty="0">
                <a:solidFill>
                  <a:srgbClr val="000000"/>
                </a:solidFill>
                <a:latin typeface="Century Gothic"/>
              </a:rPr>
              <a:t>Sí</a:t>
            </a:r>
            <a:r>
              <a:rPr lang="es-CO" sz="1050" dirty="0">
                <a:solidFill>
                  <a:srgbClr val="000000"/>
                </a:solidFill>
                <a:latin typeface="Century Gothic"/>
              </a:rPr>
              <a:t>: </a:t>
            </a:r>
          </a:p>
          <a:p>
            <a:pPr>
              <a:lnSpc>
                <a:spcPts val="2300"/>
              </a:lnSpc>
            </a:pPr>
            <a:r>
              <a:rPr lang="es-CO" sz="2400" dirty="0">
                <a:solidFill>
                  <a:srgbClr val="1DA9E2"/>
                </a:solidFill>
                <a:latin typeface="Century Gothic"/>
              </a:rPr>
              <a:t>24</a:t>
            </a:r>
            <a:r>
              <a:rPr lang="es-CO" sz="1600" dirty="0">
                <a:solidFill>
                  <a:srgbClr val="1DA9E2"/>
                </a:solidFill>
                <a:latin typeface="Century Gothic"/>
              </a:rPr>
              <a:t>%</a:t>
            </a:r>
            <a:endParaRPr lang="es-CO" sz="2400" dirty="0">
              <a:solidFill>
                <a:srgbClr val="1DA9E2"/>
              </a:solidFill>
              <a:latin typeface="Century Gothic"/>
            </a:endParaRPr>
          </a:p>
        </p:txBody>
      </p:sp>
      <p:sp>
        <p:nvSpPr>
          <p:cNvPr id="13" name="12 CuadroTexto"/>
          <p:cNvSpPr txBox="1"/>
          <p:nvPr/>
        </p:nvSpPr>
        <p:spPr>
          <a:xfrm>
            <a:off x="2434693" y="3219866"/>
            <a:ext cx="1484702" cy="618118"/>
          </a:xfrm>
          <a:prstGeom prst="rect">
            <a:avLst/>
          </a:prstGeom>
          <a:noFill/>
        </p:spPr>
        <p:txBody>
          <a:bodyPr wrap="none" rtlCol="0">
            <a:spAutoFit/>
          </a:bodyPr>
          <a:lstStyle/>
          <a:p>
            <a:pPr algn="r">
              <a:lnSpc>
                <a:spcPts val="1800"/>
              </a:lnSpc>
            </a:pPr>
            <a:r>
              <a:rPr lang="es-CO" sz="1050" b="0" dirty="0">
                <a:solidFill>
                  <a:srgbClr val="000000"/>
                </a:solidFill>
                <a:latin typeface="Century Gothic"/>
              </a:rPr>
              <a:t>Respondieron </a:t>
            </a:r>
            <a:r>
              <a:rPr lang="es-CO" sz="1600" dirty="0">
                <a:solidFill>
                  <a:srgbClr val="000000"/>
                </a:solidFill>
                <a:latin typeface="Century Gothic"/>
              </a:rPr>
              <a:t>No</a:t>
            </a:r>
            <a:r>
              <a:rPr lang="es-CO" sz="1050" dirty="0">
                <a:solidFill>
                  <a:srgbClr val="000000"/>
                </a:solidFill>
                <a:latin typeface="Century Gothic"/>
              </a:rPr>
              <a:t>: </a:t>
            </a:r>
          </a:p>
          <a:p>
            <a:pPr algn="r">
              <a:lnSpc>
                <a:spcPts val="2300"/>
              </a:lnSpc>
            </a:pPr>
            <a:r>
              <a:rPr lang="es-CO" sz="2400" dirty="0">
                <a:solidFill>
                  <a:srgbClr val="808080">
                    <a:lumMod val="50000"/>
                  </a:srgbClr>
                </a:solidFill>
                <a:latin typeface="Century Gothic"/>
              </a:rPr>
              <a:t>76</a:t>
            </a:r>
            <a:r>
              <a:rPr lang="es-CO" sz="1600" dirty="0">
                <a:solidFill>
                  <a:srgbClr val="808080">
                    <a:lumMod val="50000"/>
                  </a:srgbClr>
                </a:solidFill>
                <a:latin typeface="Century Gothic"/>
              </a:rPr>
              <a:t>%</a:t>
            </a:r>
            <a:endParaRPr lang="es-CO" sz="2400" dirty="0">
              <a:solidFill>
                <a:srgbClr val="808080">
                  <a:lumMod val="50000"/>
                </a:srgbClr>
              </a:solidFill>
              <a:latin typeface="Century Gothic"/>
            </a:endParaRPr>
          </a:p>
        </p:txBody>
      </p:sp>
      <p:graphicFrame>
        <p:nvGraphicFramePr>
          <p:cNvPr id="14" name="Group 37"/>
          <p:cNvGraphicFramePr>
            <a:graphicFrameLocks noGrp="1"/>
          </p:cNvGraphicFramePr>
          <p:nvPr>
            <p:extLst>
              <p:ext uri="{D42A27DB-BD31-4B8C-83A1-F6EECF244321}">
                <p14:modId xmlns:p14="http://schemas.microsoft.com/office/powerpoint/2010/main" val="1226181181"/>
              </p:ext>
            </p:extLst>
          </p:nvPr>
        </p:nvGraphicFramePr>
        <p:xfrm>
          <a:off x="3756207" y="4181944"/>
          <a:ext cx="1577512" cy="178680"/>
        </p:xfrm>
        <a:graphic>
          <a:graphicData uri="http://schemas.openxmlformats.org/drawingml/2006/table">
            <a:tbl>
              <a:tblPr/>
              <a:tblGrid>
                <a:gridCol w="1240962">
                  <a:extLst>
                    <a:ext uri="{9D8B030D-6E8A-4147-A177-3AD203B41FA5}">
                      <a16:colId xmlns:a16="http://schemas.microsoft.com/office/drawing/2014/main" val="20000"/>
                    </a:ext>
                  </a:extLst>
                </a:gridCol>
                <a:gridCol w="336550">
                  <a:extLst>
                    <a:ext uri="{9D8B030D-6E8A-4147-A177-3AD203B41FA5}">
                      <a16:colId xmlns:a16="http://schemas.microsoft.com/office/drawing/2014/main" val="20001"/>
                    </a:ext>
                  </a:extLst>
                </a:gridCol>
              </a:tblGrid>
              <a:tr h="137728">
                <a:tc>
                  <a:txBody>
                    <a:bodyPr/>
                    <a:lstStyle>
                      <a:lvl1pPr marL="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1pPr>
                      <a:lvl2pPr marL="4572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2pPr>
                      <a:lvl3pPr marL="9144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3pPr>
                      <a:lvl4pPr marL="13716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4pPr>
                      <a:lvl5pPr marL="18288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5pPr>
                      <a:lvl6pPr marL="22860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6pPr>
                      <a:lvl7pPr marL="27432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7pPr>
                      <a:lvl8pPr marL="32004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8pPr>
                      <a:lvl9pPr marL="36576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s-CO" altLang="es-CO" sz="700" b="1" i="0" u="none" strike="noStrike" cap="none" normalizeH="0" baseline="0" dirty="0">
                          <a:ln>
                            <a:noFill/>
                          </a:ln>
                          <a:solidFill>
                            <a:schemeClr val="tx1"/>
                          </a:solidFill>
                          <a:effectLst/>
                          <a:latin typeface="+mj-lt"/>
                          <a:cs typeface="Arial" charset="0"/>
                        </a:rPr>
                        <a:t> Base: </a:t>
                      </a:r>
                      <a:r>
                        <a:rPr kumimoji="0" lang="es-CO" altLang="es-CO" sz="700" b="0" i="0" u="none" strike="noStrike" cap="none" normalizeH="0" baseline="0" dirty="0">
                          <a:ln>
                            <a:noFill/>
                          </a:ln>
                          <a:solidFill>
                            <a:schemeClr val="tx1"/>
                          </a:solidFill>
                          <a:effectLst/>
                          <a:latin typeface="+mj-lt"/>
                          <a:cs typeface="Arial" charset="0"/>
                        </a:rPr>
                        <a:t>Total encuestados</a:t>
                      </a:r>
                    </a:p>
                  </a:txBody>
                  <a:tcPr marL="72000" marR="72000" marT="36000" marB="36000" anchor="ctr" horzOverflow="overflow">
                    <a:lnL w="6350" cap="flat" cmpd="sng" algn="ctr">
                      <a:no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a:noFill/>
                    </a:lnTlToBr>
                    <a:lnBlToTr>
                      <a:noFill/>
                    </a:lnBlToTr>
                    <a:solidFill>
                      <a:srgbClr val="F8F8F8"/>
                    </a:solidFill>
                  </a:tcPr>
                </a:tc>
                <a:tc>
                  <a:txBody>
                    <a:bodyPr/>
                    <a:lstStyle>
                      <a:lvl1pPr marL="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1pPr>
                      <a:lvl2pPr marL="4572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2pPr>
                      <a:lvl3pPr marL="9144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3pPr>
                      <a:lvl4pPr marL="13716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4pPr>
                      <a:lvl5pPr marL="18288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5pPr>
                      <a:lvl6pPr marL="22860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6pPr>
                      <a:lvl7pPr marL="27432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7pPr>
                      <a:lvl8pPr marL="32004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8pPr>
                      <a:lvl9pPr marL="36576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altLang="es-CO" sz="700" b="1" i="0" u="none" strike="noStrike" cap="none" normalizeH="0" baseline="0" dirty="0">
                          <a:ln>
                            <a:noFill/>
                          </a:ln>
                          <a:solidFill>
                            <a:schemeClr val="tx1"/>
                          </a:solidFill>
                          <a:effectLst/>
                          <a:latin typeface="+mj-lt"/>
                          <a:cs typeface="Arial" charset="0"/>
                        </a:rPr>
                        <a:t>450</a:t>
                      </a:r>
                      <a:endParaRPr kumimoji="0" lang="es-CO" altLang="es-CO" sz="700" b="0" i="0" u="none" strike="noStrike" cap="none" normalizeH="0" baseline="0" dirty="0">
                        <a:ln>
                          <a:noFill/>
                        </a:ln>
                        <a:solidFill>
                          <a:schemeClr val="tx1"/>
                        </a:solidFill>
                        <a:effectLst/>
                        <a:latin typeface="+mj-lt"/>
                        <a:cs typeface="Arial" charset="0"/>
                      </a:endParaRPr>
                    </a:p>
                  </a:txBody>
                  <a:tcPr marL="72000" marR="72000" marT="36000" marB="36000" anchor="ctr" horzOverflow="overflow">
                    <a:lnL w="6350" cap="flat" cmpd="sng" algn="ctr">
                      <a:solidFill>
                        <a:srgbClr val="B2B2B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0"/>
                  </a:ext>
                </a:extLst>
              </a:tr>
            </a:tbl>
          </a:graphicData>
        </a:graphic>
      </p:graphicFrame>
      <p:sp>
        <p:nvSpPr>
          <p:cNvPr id="15" name="CuadroTexto 14"/>
          <p:cNvSpPr txBox="1"/>
          <p:nvPr/>
        </p:nvSpPr>
        <p:spPr>
          <a:xfrm>
            <a:off x="1311753" y="162166"/>
            <a:ext cx="7577066" cy="646331"/>
          </a:xfrm>
          <a:prstGeom prst="rect">
            <a:avLst/>
          </a:prstGeom>
          <a:noFill/>
        </p:spPr>
        <p:txBody>
          <a:bodyPr wrap="square" rtlCol="0">
            <a:spAutoFit/>
          </a:bodyPr>
          <a:lstStyle/>
          <a:p>
            <a:r>
              <a:rPr lang="es-MX" sz="1800" dirty="0">
                <a:solidFill>
                  <a:srgbClr val="295FA9"/>
                </a:solidFill>
              </a:rPr>
              <a:t>¿Ha participado en algún grupo de veeduría ciudadana y/o  comité de desarrollo y control social para aportarle a  las decisiones de la EAAB-ESP? </a:t>
            </a:r>
          </a:p>
        </p:txBody>
      </p:sp>
      <p:sp>
        <p:nvSpPr>
          <p:cNvPr id="16" name="Rectángulo redondeado 15"/>
          <p:cNvSpPr/>
          <p:nvPr/>
        </p:nvSpPr>
        <p:spPr bwMode="auto">
          <a:xfrm>
            <a:off x="5793870" y="2479929"/>
            <a:ext cx="3043743" cy="989768"/>
          </a:xfrm>
          <a:prstGeom prst="roundRect">
            <a:avLst/>
          </a:prstGeom>
          <a:solidFill>
            <a:schemeClr val="accent5">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r>
              <a:rPr lang="es-CO" sz="900" dirty="0">
                <a:solidFill>
                  <a:srgbClr val="262626"/>
                </a:solidFill>
                <a:latin typeface="Century Gothic"/>
                <a:cs typeface="+mn-cs"/>
              </a:rPr>
              <a:t>2020:</a:t>
            </a:r>
            <a:r>
              <a:rPr lang="es-CO" sz="900" b="0" dirty="0">
                <a:solidFill>
                  <a:srgbClr val="262626"/>
                </a:solidFill>
                <a:latin typeface="Century Gothic"/>
                <a:cs typeface="+mn-cs"/>
              </a:rPr>
              <a:t> A pesar de que se ve una reducción en la participación comunitaria de la población esta es apenas de 4%, sin embargo, se debe </a:t>
            </a:r>
            <a:r>
              <a:rPr lang="es-CO" sz="900" dirty="0">
                <a:solidFill>
                  <a:srgbClr val="262626"/>
                </a:solidFill>
                <a:latin typeface="Century Gothic"/>
                <a:cs typeface="+mn-cs"/>
              </a:rPr>
              <a:t>motivar la participación </a:t>
            </a:r>
            <a:r>
              <a:rPr lang="es-CO" sz="900" b="0" dirty="0">
                <a:solidFill>
                  <a:srgbClr val="262626"/>
                </a:solidFill>
                <a:latin typeface="Century Gothic"/>
                <a:cs typeface="+mn-cs"/>
              </a:rPr>
              <a:t>de las personas ya que esto puede influir directamente en la percepción de información recibida por la EAAB-ESP</a:t>
            </a:r>
          </a:p>
        </p:txBody>
      </p:sp>
    </p:spTree>
    <p:extLst>
      <p:ext uri="{BB962C8B-B14F-4D97-AF65-F5344CB8AC3E}">
        <p14:creationId xmlns:p14="http://schemas.microsoft.com/office/powerpoint/2010/main" val="3719553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226281844"/>
              </p:ext>
            </p:extLst>
          </p:nvPr>
        </p:nvGraphicFramePr>
        <p:xfrm>
          <a:off x="756274" y="1589894"/>
          <a:ext cx="7452689" cy="2570717"/>
        </p:xfrm>
        <a:graphic>
          <a:graphicData uri="http://schemas.openxmlformats.org/drawingml/2006/table">
            <a:tbl>
              <a:tblPr/>
              <a:tblGrid>
                <a:gridCol w="3996000">
                  <a:extLst>
                    <a:ext uri="{9D8B030D-6E8A-4147-A177-3AD203B41FA5}">
                      <a16:colId xmlns:a16="http://schemas.microsoft.com/office/drawing/2014/main" val="20000"/>
                    </a:ext>
                  </a:extLst>
                </a:gridCol>
                <a:gridCol w="2500265">
                  <a:extLst>
                    <a:ext uri="{9D8B030D-6E8A-4147-A177-3AD203B41FA5}">
                      <a16:colId xmlns:a16="http://schemas.microsoft.com/office/drawing/2014/main" val="20001"/>
                    </a:ext>
                  </a:extLst>
                </a:gridCol>
                <a:gridCol w="318808">
                  <a:extLst>
                    <a:ext uri="{9D8B030D-6E8A-4147-A177-3AD203B41FA5}">
                      <a16:colId xmlns:a16="http://schemas.microsoft.com/office/drawing/2014/main" val="20002"/>
                    </a:ext>
                  </a:extLst>
                </a:gridCol>
                <a:gridCol w="318808">
                  <a:extLst>
                    <a:ext uri="{9D8B030D-6E8A-4147-A177-3AD203B41FA5}">
                      <a16:colId xmlns:a16="http://schemas.microsoft.com/office/drawing/2014/main" val="3056131621"/>
                    </a:ext>
                  </a:extLst>
                </a:gridCol>
                <a:gridCol w="318808">
                  <a:extLst>
                    <a:ext uri="{9D8B030D-6E8A-4147-A177-3AD203B41FA5}">
                      <a16:colId xmlns:a16="http://schemas.microsoft.com/office/drawing/2014/main" val="20003"/>
                    </a:ext>
                  </a:extLst>
                </a:gridCol>
              </a:tblGrid>
              <a:tr h="506948">
                <a:tc>
                  <a:txBody>
                    <a:bodyPr/>
                    <a:lstStyle/>
                    <a:p>
                      <a:pPr algn="r" fontAlgn="ctr"/>
                      <a:r>
                        <a:rPr lang="es-CO" sz="900" b="0" i="0" u="none" strike="noStrike" dirty="0">
                          <a:solidFill>
                            <a:srgbClr val="262626"/>
                          </a:solidFill>
                          <a:effectLst/>
                          <a:latin typeface="Century Gothic"/>
                        </a:rPr>
                        <a:t>la posibilidad de actuar como veedor ciudadano en las obras y proyectos realizados por la EAAB-ESP</a:t>
                      </a:r>
                      <a:r>
                        <a:rPr lang="es-CO" sz="1000" b="0" i="0" u="none" strike="noStrike" dirty="0">
                          <a:solidFill>
                            <a:srgbClr val="262626"/>
                          </a:solidFill>
                          <a:effectLst/>
                          <a:latin typeface="Century Gothic"/>
                        </a:rPr>
                        <a:t>? </a:t>
                      </a:r>
                      <a:r>
                        <a:rPr lang="es-CO" sz="800" b="0" i="0" u="none" strike="noStrike" dirty="0">
                          <a:solidFill>
                            <a:srgbClr val="262626"/>
                          </a:solidFill>
                          <a:effectLst/>
                          <a:latin typeface="Century Gothic"/>
                        </a:rPr>
                        <a:t>(la veeduría ciudadana  es un mecanismo de control social, mediante el cual los ciudadanos vigilan, fiscalizan y controlan la administración y gestión de proyectos y obras públicas)</a:t>
                      </a:r>
                      <a:r>
                        <a:rPr lang="es-CO" sz="700" b="0" i="0" u="none" strike="noStrike" dirty="0">
                          <a:solidFill>
                            <a:srgbClr val="262626"/>
                          </a:solidFill>
                          <a:effectLst/>
                          <a:latin typeface="Century Gothic"/>
                        </a:rPr>
                        <a:t> </a:t>
                      </a:r>
                      <a:endParaRPr lang="es-CO" sz="900" b="0" i="0" u="none" strike="noStrike" dirty="0">
                        <a:solidFill>
                          <a:srgbClr val="262626"/>
                        </a:solidFill>
                        <a:effectLst/>
                        <a:latin typeface="Century Gothic"/>
                      </a:endParaRPr>
                    </a:p>
                  </a:txBody>
                  <a:tcPr marL="9525" marR="9525" marT="9525" marB="0" anchor="ctr">
                    <a:lnL>
                      <a:noFill/>
                    </a:lnL>
                    <a:lnR w="6350" cap="flat" cmpd="sng" algn="ctr">
                      <a:noFill/>
                      <a:prstDash val="sysDash"/>
                      <a:round/>
                      <a:headEnd type="none" w="med" len="med"/>
                      <a:tailEnd type="none" w="med" len="med"/>
                    </a:lnR>
                    <a:lnT>
                      <a:noFill/>
                    </a:lnT>
                    <a:lnB w="6350" cap="flat" cmpd="sng" algn="ctr">
                      <a:solidFill>
                        <a:schemeClr val="bg1">
                          <a:lumMod val="75000"/>
                        </a:schemeClr>
                      </a:solidFill>
                      <a:prstDash val="sysDash"/>
                      <a:round/>
                      <a:headEnd type="none" w="med" len="med"/>
                      <a:tailEnd type="none" w="med" len="med"/>
                    </a:lnB>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solidFill>
                        <a:schemeClr val="bg1">
                          <a:lumMod val="65000"/>
                        </a:schemeClr>
                      </a:solidFill>
                      <a:prstDash val="solid"/>
                      <a:round/>
                      <a:headEnd type="none" w="med" len="med"/>
                      <a:tailEnd type="none" w="med" len="med"/>
                    </a:lnR>
                    <a:lnT>
                      <a:noFill/>
                    </a:lnT>
                    <a:lnB w="6350" cap="flat" cmpd="sng" algn="ctr">
                      <a:solidFill>
                        <a:schemeClr val="bg1">
                          <a:lumMod val="75000"/>
                        </a:schemeClr>
                      </a:solidFill>
                      <a:prstDash val="sysDash"/>
                      <a:round/>
                      <a:headEnd type="none" w="med" len="med"/>
                      <a:tailEnd type="none" w="med" len="med"/>
                    </a:lnB>
                  </a:tcPr>
                </a:tc>
                <a:tc>
                  <a:txBody>
                    <a:bodyPr/>
                    <a:lstStyle/>
                    <a:p>
                      <a:pPr algn="ctr" fontAlgn="ctr"/>
                      <a:r>
                        <a:rPr lang="es-CO" sz="700" b="1" i="0" u="none" strike="noStrike" dirty="0">
                          <a:solidFill>
                            <a:srgbClr val="262626"/>
                          </a:solidFill>
                          <a:effectLst/>
                          <a:latin typeface="Century Gothic"/>
                        </a:rPr>
                        <a:t>103</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F8F8F8"/>
                    </a:solidFill>
                  </a:tcPr>
                </a:tc>
                <a:tc>
                  <a:txBody>
                    <a:bodyPr/>
                    <a:lstStyle/>
                    <a:p>
                      <a:pPr algn="ctr" fontAlgn="ctr"/>
                      <a:r>
                        <a:rPr lang="es-CO" sz="700" b="1" i="0" u="none" strike="noStrike" dirty="0">
                          <a:solidFill>
                            <a:srgbClr val="262626"/>
                          </a:solidFill>
                          <a:effectLst/>
                          <a:latin typeface="Century Gothic"/>
                        </a:rPr>
                        <a:t>4</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F8F8F8"/>
                    </a:solidFill>
                  </a:tcPr>
                </a:tc>
                <a:tc>
                  <a:txBody>
                    <a:bodyPr/>
                    <a:lstStyle/>
                    <a:p>
                      <a:pPr algn="ctr" rtl="0" fontAlgn="ctr"/>
                      <a:r>
                        <a:rPr lang="es-CO" sz="900" b="1" i="0" u="none" strike="noStrike" dirty="0">
                          <a:solidFill>
                            <a:srgbClr val="FF0000"/>
                          </a:solidFill>
                          <a:effectLst/>
                          <a:latin typeface="Wingdings"/>
                        </a:rPr>
                        <a:t>l</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extLst>
                  <a:ext uri="{0D108BD9-81ED-4DB2-BD59-A6C34878D82A}">
                    <a16:rowId xmlns:a16="http://schemas.microsoft.com/office/drawing/2014/main" val="10000"/>
                  </a:ext>
                </a:extLst>
              </a:tr>
              <a:tr h="506948">
                <a:tc>
                  <a:txBody>
                    <a:bodyPr/>
                    <a:lstStyle/>
                    <a:p>
                      <a:pPr algn="r" fontAlgn="ctr"/>
                      <a:endParaRPr lang="es-CO" sz="900" b="0" i="0" u="none" strike="noStrike" dirty="0">
                        <a:solidFill>
                          <a:srgbClr val="262626"/>
                        </a:solidFill>
                        <a:effectLst/>
                        <a:latin typeface="Century Gothic"/>
                      </a:endParaRPr>
                    </a:p>
                  </a:txBody>
                  <a:tcPr marL="9525" marR="9525" marT="9525" marB="0" anchor="ctr">
                    <a:lnL>
                      <a:noFill/>
                    </a:lnL>
                    <a:lnR w="6350" cap="flat" cmpd="sng" algn="ctr">
                      <a:no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ctr" fontAlgn="ctr"/>
                      <a:endParaRPr lang="es-CO" sz="700" b="1" i="0" u="none" strike="noStrike">
                        <a:solidFill>
                          <a:srgbClr val="262626"/>
                        </a:solidFill>
                        <a:effectLst/>
                        <a:latin typeface="Century Gothic"/>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F8F8F8"/>
                    </a:solidFill>
                  </a:tcPr>
                </a:tc>
                <a:tc>
                  <a:txBody>
                    <a:bodyPr/>
                    <a:lstStyle/>
                    <a:p>
                      <a:pPr algn="ctr" fontAlgn="ctr"/>
                      <a:endParaRPr lang="es-CO" sz="700" b="1" i="0" u="none" strike="noStrike">
                        <a:solidFill>
                          <a:srgbClr val="262626"/>
                        </a:solidFill>
                        <a:effectLst/>
                        <a:latin typeface="Century Gothic"/>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F8F8F8"/>
                    </a:solidFill>
                  </a:tcPr>
                </a:tc>
                <a:tc>
                  <a:txBody>
                    <a:bodyPr/>
                    <a:lstStyle/>
                    <a:p>
                      <a:pPr algn="ctr" rtl="0" fontAlgn="ctr"/>
                      <a:endParaRPr lang="es-CO" sz="900" b="1" i="0" u="none" strike="noStrike">
                        <a:solidFill>
                          <a:srgbClr val="FF0000"/>
                        </a:solidFill>
                        <a:effectLst/>
                        <a:latin typeface="Wingdings"/>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extLst>
                  <a:ext uri="{0D108BD9-81ED-4DB2-BD59-A6C34878D82A}">
                    <a16:rowId xmlns:a16="http://schemas.microsoft.com/office/drawing/2014/main" val="10001"/>
                  </a:ext>
                </a:extLst>
              </a:tr>
              <a:tr h="506948">
                <a:tc>
                  <a:txBody>
                    <a:bodyPr/>
                    <a:lstStyle/>
                    <a:p>
                      <a:pPr algn="r" fontAlgn="ctr"/>
                      <a:r>
                        <a:rPr lang="es-CO" sz="900" b="0" i="0" u="none" strike="noStrike" dirty="0">
                          <a:solidFill>
                            <a:srgbClr val="262626"/>
                          </a:solidFill>
                          <a:effectLst/>
                          <a:latin typeface="Century Gothic"/>
                        </a:rPr>
                        <a:t>la claridad y calidad de la información proporcionada por parte de la EAAB-ESP al momento de realizar los eventos de diálogo con su comunidad? </a:t>
                      </a:r>
                    </a:p>
                  </a:txBody>
                  <a:tcPr marL="9525" marR="9525" marT="9525" marB="0" anchor="ctr">
                    <a:lnL>
                      <a:noFill/>
                    </a:lnL>
                    <a:lnR w="6350" cap="flat" cmpd="sng" algn="ctr">
                      <a:no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ctr" fontAlgn="ctr"/>
                      <a:r>
                        <a:rPr lang="es-CO" sz="700" b="1" i="0" u="none" strike="noStrike" dirty="0">
                          <a:solidFill>
                            <a:srgbClr val="262626"/>
                          </a:solidFill>
                          <a:effectLst/>
                          <a:latin typeface="Century Gothic"/>
                        </a:rPr>
                        <a:t>105</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F8F8F8"/>
                    </a:solidFill>
                  </a:tcPr>
                </a:tc>
                <a:tc>
                  <a:txBody>
                    <a:bodyPr/>
                    <a:lstStyle/>
                    <a:p>
                      <a:pPr algn="ctr" fontAlgn="ctr"/>
                      <a:r>
                        <a:rPr lang="es-CO" sz="700" b="1" i="0" u="none" strike="noStrike" dirty="0">
                          <a:solidFill>
                            <a:srgbClr val="262626"/>
                          </a:solidFill>
                          <a:effectLst/>
                          <a:latin typeface="Century Gothic"/>
                        </a:rPr>
                        <a:t>3,5</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F8F8F8"/>
                    </a:solidFill>
                  </a:tcPr>
                </a:tc>
                <a:tc>
                  <a:txBody>
                    <a:bodyPr/>
                    <a:lstStyle/>
                    <a:p>
                      <a:pPr algn="ctr" rtl="0" fontAlgn="ctr"/>
                      <a:r>
                        <a:rPr lang="es-CO" sz="900" b="1" i="0" u="none" strike="noStrike">
                          <a:solidFill>
                            <a:srgbClr val="FF0000"/>
                          </a:solidFill>
                          <a:effectLst/>
                          <a:latin typeface="Wingdings"/>
                        </a:rPr>
                        <a:t>l</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extLst>
                  <a:ext uri="{0D108BD9-81ED-4DB2-BD59-A6C34878D82A}">
                    <a16:rowId xmlns:a16="http://schemas.microsoft.com/office/drawing/2014/main" val="10002"/>
                  </a:ext>
                </a:extLst>
              </a:tr>
              <a:tr h="506948">
                <a:tc>
                  <a:txBody>
                    <a:bodyPr/>
                    <a:lstStyle/>
                    <a:p>
                      <a:pPr algn="r" fontAlgn="ctr"/>
                      <a:endParaRPr lang="es-CO" sz="900" b="0" i="0" u="none" strike="noStrike" dirty="0">
                        <a:solidFill>
                          <a:srgbClr val="262626"/>
                        </a:solidFill>
                        <a:effectLst/>
                        <a:latin typeface="Century Gothic"/>
                      </a:endParaRPr>
                    </a:p>
                  </a:txBody>
                  <a:tcPr marL="9525" marR="9525" marT="9525" marB="0" anchor="ctr">
                    <a:lnL>
                      <a:noFill/>
                    </a:lnL>
                    <a:lnR w="6350" cap="flat" cmpd="sng" algn="ctr">
                      <a:no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ctr" fontAlgn="ctr"/>
                      <a:endParaRPr lang="es-CO" sz="700" b="1" i="0" u="none" strike="noStrike">
                        <a:solidFill>
                          <a:srgbClr val="262626"/>
                        </a:solidFill>
                        <a:effectLst/>
                        <a:latin typeface="Century Gothic"/>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F8F8F8"/>
                    </a:solidFill>
                  </a:tcPr>
                </a:tc>
                <a:tc>
                  <a:txBody>
                    <a:bodyPr/>
                    <a:lstStyle/>
                    <a:p>
                      <a:pPr algn="ctr" fontAlgn="ctr"/>
                      <a:endParaRPr lang="es-CO" sz="700" b="1" i="0" u="none" strike="noStrike">
                        <a:solidFill>
                          <a:srgbClr val="262626"/>
                        </a:solidFill>
                        <a:effectLst/>
                        <a:latin typeface="Century Gothic"/>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F8F8F8"/>
                    </a:solidFill>
                  </a:tcPr>
                </a:tc>
                <a:tc>
                  <a:txBody>
                    <a:bodyPr/>
                    <a:lstStyle/>
                    <a:p>
                      <a:pPr algn="ctr" rtl="0" fontAlgn="ctr"/>
                      <a:endParaRPr lang="es-CO" sz="900" b="1" i="0" u="none" strike="noStrike">
                        <a:solidFill>
                          <a:srgbClr val="FF0000"/>
                        </a:solidFill>
                        <a:effectLst/>
                        <a:latin typeface="Wingdings"/>
                      </a:endParaRP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extLst>
                  <a:ext uri="{0D108BD9-81ED-4DB2-BD59-A6C34878D82A}">
                    <a16:rowId xmlns:a16="http://schemas.microsoft.com/office/drawing/2014/main" val="10003"/>
                  </a:ext>
                </a:extLst>
              </a:tr>
              <a:tr h="506948">
                <a:tc>
                  <a:txBody>
                    <a:bodyPr/>
                    <a:lstStyle/>
                    <a:p>
                      <a:pPr algn="r" fontAlgn="ctr"/>
                      <a:r>
                        <a:rPr lang="es-CO" sz="900" b="0" i="0" u="none" strike="noStrike" dirty="0">
                          <a:solidFill>
                            <a:srgbClr val="262626"/>
                          </a:solidFill>
                          <a:effectLst/>
                          <a:latin typeface="Century Gothic"/>
                        </a:rPr>
                        <a:t>Los eventos de diálogo con la comunidad, convocados por la EAAB-ESP cuando va a realizar alguna obra pública en su territorio? </a:t>
                      </a:r>
                    </a:p>
                  </a:txBody>
                  <a:tcPr marL="9525" marR="9525" marT="9525" marB="0" anchor="ctr">
                    <a:lnL>
                      <a:noFill/>
                    </a:lnL>
                    <a:lnR w="6350" cap="flat" cmpd="sng" algn="ctr">
                      <a:no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ctr" fontAlgn="ctr"/>
                      <a:r>
                        <a:rPr lang="es-CO" sz="700" b="1" i="0" u="none" strike="noStrike" dirty="0">
                          <a:solidFill>
                            <a:srgbClr val="262626"/>
                          </a:solidFill>
                          <a:effectLst/>
                          <a:latin typeface="Century Gothic"/>
                        </a:rPr>
                        <a:t>106</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F8F8F8"/>
                    </a:solidFill>
                  </a:tcPr>
                </a:tc>
                <a:tc>
                  <a:txBody>
                    <a:bodyPr/>
                    <a:lstStyle/>
                    <a:p>
                      <a:pPr algn="ctr" fontAlgn="ctr"/>
                      <a:r>
                        <a:rPr lang="es-CO" sz="700" b="1" i="0" u="none" strike="noStrike" dirty="0">
                          <a:solidFill>
                            <a:srgbClr val="262626"/>
                          </a:solidFill>
                          <a:effectLst/>
                          <a:latin typeface="Century Gothic"/>
                        </a:rPr>
                        <a:t>3,4</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F8F8F8"/>
                    </a:solidFill>
                  </a:tcPr>
                </a:tc>
                <a:tc>
                  <a:txBody>
                    <a:bodyPr/>
                    <a:lstStyle/>
                    <a:p>
                      <a:pPr algn="ctr" rtl="0" fontAlgn="ctr"/>
                      <a:r>
                        <a:rPr lang="es-CO" sz="900" b="1" i="0" u="none" strike="noStrike" dirty="0">
                          <a:solidFill>
                            <a:srgbClr val="FF0000"/>
                          </a:solidFill>
                          <a:effectLst/>
                          <a:latin typeface="Wingdings"/>
                        </a:rPr>
                        <a:t>l</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3" name="2 CuadroTexto"/>
          <p:cNvSpPr txBox="1"/>
          <p:nvPr/>
        </p:nvSpPr>
        <p:spPr>
          <a:xfrm>
            <a:off x="7272899" y="1430176"/>
            <a:ext cx="208390" cy="107722"/>
          </a:xfrm>
          <a:prstGeom prst="rect">
            <a:avLst/>
          </a:prstGeom>
          <a:noFill/>
        </p:spPr>
        <p:txBody>
          <a:bodyPr wrap="none" lIns="0" tIns="0" rIns="0" bIns="0" rtlCol="0">
            <a:spAutoFit/>
          </a:bodyPr>
          <a:lstStyle/>
          <a:p>
            <a:pPr algn="ctr"/>
            <a:r>
              <a:rPr lang="es-CO" sz="700" dirty="0">
                <a:solidFill>
                  <a:schemeClr val="tx1">
                    <a:lumMod val="85000"/>
                    <a:lumOff val="15000"/>
                  </a:schemeClr>
                </a:solidFill>
                <a:latin typeface="+mj-lt"/>
              </a:rPr>
              <a:t>Base</a:t>
            </a:r>
          </a:p>
        </p:txBody>
      </p:sp>
      <p:graphicFrame>
        <p:nvGraphicFramePr>
          <p:cNvPr id="4" name="3 Gráfico"/>
          <p:cNvGraphicFramePr/>
          <p:nvPr>
            <p:extLst>
              <p:ext uri="{D42A27DB-BD31-4B8C-83A1-F6EECF244321}">
                <p14:modId xmlns:p14="http://schemas.microsoft.com/office/powerpoint/2010/main" val="2647901201"/>
              </p:ext>
            </p:extLst>
          </p:nvPr>
        </p:nvGraphicFramePr>
        <p:xfrm>
          <a:off x="4767233" y="1430176"/>
          <a:ext cx="2505666" cy="3863044"/>
        </p:xfrm>
        <a:graphic>
          <a:graphicData uri="http://schemas.openxmlformats.org/drawingml/2006/chart">
            <c:chart xmlns:c="http://schemas.openxmlformats.org/drawingml/2006/chart" xmlns:r="http://schemas.openxmlformats.org/officeDocument/2006/relationships" r:id="rId3"/>
          </a:graphicData>
        </a:graphic>
      </p:graphicFrame>
      <p:sp>
        <p:nvSpPr>
          <p:cNvPr id="5" name="4 Rectángulo"/>
          <p:cNvSpPr/>
          <p:nvPr/>
        </p:nvSpPr>
        <p:spPr>
          <a:xfrm>
            <a:off x="1676400" y="611540"/>
            <a:ext cx="5822949" cy="246221"/>
          </a:xfrm>
          <a:prstGeom prst="rect">
            <a:avLst/>
          </a:prstGeom>
        </p:spPr>
        <p:txBody>
          <a:bodyPr wrap="square">
            <a:spAutoFit/>
          </a:bodyPr>
          <a:lstStyle/>
          <a:p>
            <a:pPr algn="ctr"/>
            <a:r>
              <a:rPr lang="es-CO" b="0" dirty="0">
                <a:solidFill>
                  <a:schemeClr val="tx1">
                    <a:lumMod val="85000"/>
                    <a:lumOff val="15000"/>
                  </a:schemeClr>
                </a:solidFill>
                <a:latin typeface="+mj-lt"/>
              </a:rPr>
              <a:t>Con una escala de 1 a 5 donde 1 es muy malo y 5 muy bueno  </a:t>
            </a:r>
            <a:r>
              <a:rPr lang="es-CO" dirty="0">
                <a:solidFill>
                  <a:schemeClr val="tx1">
                    <a:lumMod val="85000"/>
                    <a:lumOff val="15000"/>
                  </a:schemeClr>
                </a:solidFill>
                <a:latin typeface="+mj-lt"/>
              </a:rPr>
              <a:t>¿Cómo califica… </a:t>
            </a:r>
            <a:endParaRPr lang="es-CO" b="0" dirty="0">
              <a:solidFill>
                <a:schemeClr val="tx1">
                  <a:lumMod val="85000"/>
                  <a:lumOff val="15000"/>
                </a:schemeClr>
              </a:solidFill>
              <a:latin typeface="+mj-lt"/>
            </a:endParaRPr>
          </a:p>
        </p:txBody>
      </p:sp>
      <p:sp>
        <p:nvSpPr>
          <p:cNvPr id="8" name="AutoShape 190"/>
          <p:cNvSpPr>
            <a:spLocks noChangeArrowheads="1"/>
          </p:cNvSpPr>
          <p:nvPr/>
        </p:nvSpPr>
        <p:spPr bwMode="auto">
          <a:xfrm>
            <a:off x="8215312" y="368435"/>
            <a:ext cx="786375" cy="465138"/>
          </a:xfrm>
          <a:prstGeom prst="roundRect">
            <a:avLst>
              <a:gd name="adj" fmla="val 16667"/>
            </a:avLst>
          </a:prstGeom>
          <a:solidFill>
            <a:srgbClr val="EAEAEA">
              <a:alpha val="72940"/>
            </a:srgbClr>
          </a:solidFill>
          <a:ln w="3175">
            <a:solidFill>
              <a:srgbClr val="969696"/>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1000">
                <a:solidFill>
                  <a:schemeClr val="tx1"/>
                </a:solidFill>
                <a:latin typeface="Calibri Light" pitchFamily="34" charset="0"/>
                <a:cs typeface="Calibri Light" pitchFamily="34" charset="0"/>
              </a:defRPr>
            </a:lvl1pPr>
            <a:lvl2pPr marL="742950" indent="-285750">
              <a:spcBef>
                <a:spcPct val="20000"/>
              </a:spcBef>
              <a:buChar char="–"/>
              <a:defRPr sz="1000">
                <a:solidFill>
                  <a:schemeClr val="tx1"/>
                </a:solidFill>
                <a:latin typeface="Calibri Light" pitchFamily="34" charset="0"/>
                <a:cs typeface="Calibri Light" pitchFamily="34" charset="0"/>
              </a:defRPr>
            </a:lvl2pPr>
            <a:lvl3pPr marL="1143000" indent="-228600">
              <a:spcBef>
                <a:spcPct val="20000"/>
              </a:spcBef>
              <a:buChar char="•"/>
              <a:defRPr sz="1000">
                <a:solidFill>
                  <a:schemeClr val="tx1"/>
                </a:solidFill>
                <a:latin typeface="Calibri Light" pitchFamily="34" charset="0"/>
                <a:cs typeface="Calibri Light" pitchFamily="34" charset="0"/>
              </a:defRPr>
            </a:lvl3pPr>
            <a:lvl4pPr marL="1600200" indent="-228600">
              <a:spcBef>
                <a:spcPct val="20000"/>
              </a:spcBef>
              <a:buChar char="–"/>
              <a:defRPr sz="1000">
                <a:solidFill>
                  <a:schemeClr val="tx1"/>
                </a:solidFill>
                <a:latin typeface="Calibri Light" pitchFamily="34" charset="0"/>
                <a:cs typeface="Calibri Light" pitchFamily="34" charset="0"/>
              </a:defRPr>
            </a:lvl4pPr>
            <a:lvl5pPr marL="2057400" indent="-228600">
              <a:spcBef>
                <a:spcPct val="20000"/>
              </a:spcBef>
              <a:buChar char="»"/>
              <a:defRPr sz="1000">
                <a:solidFill>
                  <a:schemeClr val="tx1"/>
                </a:solidFill>
                <a:latin typeface="Calibri Light" pitchFamily="34" charset="0"/>
                <a:cs typeface="Calibri Light" pitchFamily="34" charset="0"/>
              </a:defRPr>
            </a:lvl5pPr>
            <a:lvl6pPr marL="25146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6pPr>
            <a:lvl7pPr marL="29718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7pPr>
            <a:lvl8pPr marL="34290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8pPr>
            <a:lvl9pPr marL="38862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9pPr>
          </a:lstStyle>
          <a:p>
            <a:pPr eaLnBrk="1" hangingPunct="1">
              <a:spcBef>
                <a:spcPct val="0"/>
              </a:spcBef>
              <a:buFontTx/>
              <a:buNone/>
            </a:pPr>
            <a:endParaRPr lang="es-CO" altLang="es-CO" sz="1800">
              <a:latin typeface="Arial" charset="0"/>
            </a:endParaRPr>
          </a:p>
        </p:txBody>
      </p:sp>
      <p:graphicFrame>
        <p:nvGraphicFramePr>
          <p:cNvPr id="9" name="Group 504"/>
          <p:cNvGraphicFramePr>
            <a:graphicFrameLocks noGrp="1"/>
          </p:cNvGraphicFramePr>
          <p:nvPr>
            <p:extLst>
              <p:ext uri="{D42A27DB-BD31-4B8C-83A1-F6EECF244321}">
                <p14:modId xmlns:p14="http://schemas.microsoft.com/office/powerpoint/2010/main" val="1392460493"/>
              </p:ext>
            </p:extLst>
          </p:nvPr>
        </p:nvGraphicFramePr>
        <p:xfrm>
          <a:off x="8208963" y="368435"/>
          <a:ext cx="821300" cy="477978"/>
        </p:xfrm>
        <a:graphic>
          <a:graphicData uri="http://schemas.openxmlformats.org/drawingml/2006/table">
            <a:tbl>
              <a:tblPr/>
              <a:tblGrid>
                <a:gridCol w="158750">
                  <a:extLst>
                    <a:ext uri="{9D8B030D-6E8A-4147-A177-3AD203B41FA5}">
                      <a16:colId xmlns:a16="http://schemas.microsoft.com/office/drawing/2014/main" val="20000"/>
                    </a:ext>
                  </a:extLst>
                </a:gridCol>
                <a:gridCol w="662550">
                  <a:extLst>
                    <a:ext uri="{9D8B030D-6E8A-4147-A177-3AD203B41FA5}">
                      <a16:colId xmlns:a16="http://schemas.microsoft.com/office/drawing/2014/main" val="20001"/>
                    </a:ext>
                  </a:extLst>
                </a:gridCol>
              </a:tblGrid>
              <a:tr h="173041">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altLang="es-CO" sz="900" b="1" i="0" u="none" strike="noStrike" cap="none" normalizeH="0" baseline="0" dirty="0">
                          <a:ln>
                            <a:noFill/>
                          </a:ln>
                          <a:solidFill>
                            <a:srgbClr val="008000"/>
                          </a:solidFill>
                          <a:effectLst/>
                          <a:latin typeface="Wingdings" pitchFamily="2" charset="2"/>
                          <a:cs typeface="Calibri Light" pitchFamily="34" charset="0"/>
                        </a:rPr>
                        <a:t>l</a:t>
                      </a:r>
                      <a:endParaRPr kumimoji="0" lang="es-ES" altLang="es-CO" sz="900" b="0" i="0" u="none" strike="noStrike" cap="none" normalizeH="0" baseline="0" dirty="0">
                        <a:ln>
                          <a:noFill/>
                        </a:ln>
                        <a:solidFill>
                          <a:schemeClr val="tx1"/>
                        </a:solidFill>
                        <a:effectLst/>
                        <a:latin typeface="Calibri Light" pitchFamily="34" charset="0"/>
                        <a:cs typeface="Calibri Light" pitchFamily="34" charset="0"/>
                      </a:endParaRPr>
                    </a:p>
                  </a:txBody>
                  <a:tcPr marL="36000" marR="36000" marT="17941" marB="17941" anchor="ctr" horzOverflow="overflow">
                    <a:lnL>
                      <a:noFill/>
                    </a:lnL>
                    <a:lnR>
                      <a:noFill/>
                    </a:lnR>
                    <a:lnT>
                      <a:noFill/>
                    </a:lnT>
                    <a:lnB>
                      <a:noFill/>
                    </a:lnB>
                    <a:lnTlToBr>
                      <a:noFill/>
                    </a:lnTlToBr>
                    <a:lnBlToTr>
                      <a:noFill/>
                    </a:lnBlToTr>
                    <a:noFill/>
                  </a:tcPr>
                </a:tc>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80000"/>
                        </a:lnSpc>
                        <a:spcBef>
                          <a:spcPct val="0"/>
                        </a:spcBef>
                        <a:spcAft>
                          <a:spcPct val="0"/>
                        </a:spcAft>
                        <a:buClrTx/>
                        <a:buSzTx/>
                        <a:buFontTx/>
                        <a:buNone/>
                        <a:tabLst/>
                      </a:pPr>
                      <a:r>
                        <a:rPr kumimoji="0" lang="es-ES" altLang="es-CO" sz="7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T2B</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&gt;= 90</a:t>
                      </a:r>
                    </a:p>
                  </a:txBody>
                  <a:tcPr marL="36000" marR="36000" marT="17941" marB="1794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146048">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ctr" defTabSz="914400" rtl="0" eaLnBrk="1" fontAlgn="ctr" latinLnBrk="0" hangingPunct="1">
                        <a:lnSpc>
                          <a:spcPct val="80000"/>
                        </a:lnSpc>
                        <a:spcBef>
                          <a:spcPct val="0"/>
                        </a:spcBef>
                        <a:spcAft>
                          <a:spcPct val="0"/>
                        </a:spcAft>
                        <a:buClrTx/>
                        <a:buSzTx/>
                        <a:buFontTx/>
                        <a:buNone/>
                        <a:tabLst/>
                      </a:pPr>
                      <a:r>
                        <a:rPr kumimoji="0" lang="es-ES" altLang="es-CO" sz="900" b="1" i="0" u="none" strike="noStrike" cap="none" normalizeH="0" baseline="0" dirty="0">
                          <a:ln>
                            <a:noFill/>
                          </a:ln>
                          <a:solidFill>
                            <a:srgbClr val="FFC000"/>
                          </a:solidFill>
                          <a:effectLst/>
                          <a:latin typeface="Wingdings" pitchFamily="2" charset="2"/>
                          <a:cs typeface="Calibri Light" pitchFamily="34" charset="0"/>
                        </a:rPr>
                        <a:t>l</a:t>
                      </a:r>
                      <a:endParaRPr kumimoji="0" lang="es-ES" altLang="es-CO" sz="900" b="0" i="0" u="none" strike="noStrike" cap="none" normalizeH="0" baseline="0" dirty="0">
                        <a:ln>
                          <a:noFill/>
                        </a:ln>
                        <a:solidFill>
                          <a:schemeClr val="tx1"/>
                        </a:solidFill>
                        <a:effectLst/>
                        <a:latin typeface="Calibri Light" pitchFamily="34" charset="0"/>
                        <a:cs typeface="Calibri Light" pitchFamily="34" charset="0"/>
                      </a:endParaRPr>
                    </a:p>
                  </a:txBody>
                  <a:tcPr marL="36000" marR="36000" marT="17941" marB="17941" anchor="ctr" horzOverflow="overflow">
                    <a:lnL>
                      <a:noFill/>
                    </a:lnL>
                    <a:lnR>
                      <a:noFill/>
                    </a:lnR>
                    <a:lnT>
                      <a:noFill/>
                    </a:lnT>
                    <a:lnB>
                      <a:noFill/>
                    </a:lnB>
                    <a:lnTlToBr>
                      <a:noFill/>
                    </a:lnTlToBr>
                    <a:lnBlToTr>
                      <a:noFill/>
                    </a:lnBlToTr>
                    <a:noFill/>
                  </a:tcPr>
                </a:tc>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80000"/>
                        </a:lnSpc>
                        <a:spcBef>
                          <a:spcPct val="0"/>
                        </a:spcBef>
                        <a:spcAft>
                          <a:spcPct val="0"/>
                        </a:spcAft>
                        <a:buClrTx/>
                        <a:buSzTx/>
                        <a:buFontTx/>
                        <a:buNone/>
                        <a:tabLst/>
                      </a:pP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75&gt; </a:t>
                      </a:r>
                      <a:r>
                        <a:rPr kumimoji="0" lang="es-ES" altLang="es-CO" sz="7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T2B</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&lt;</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89</a:t>
                      </a:r>
                    </a:p>
                  </a:txBody>
                  <a:tcPr marL="36000" marR="36000" marT="17941" marB="1794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146048">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ctr" defTabSz="914400" rtl="0" eaLnBrk="1" fontAlgn="ctr" latinLnBrk="0" hangingPunct="1">
                        <a:lnSpc>
                          <a:spcPct val="80000"/>
                        </a:lnSpc>
                        <a:spcBef>
                          <a:spcPct val="0"/>
                        </a:spcBef>
                        <a:spcAft>
                          <a:spcPct val="0"/>
                        </a:spcAft>
                        <a:buClrTx/>
                        <a:buSzTx/>
                        <a:buFontTx/>
                        <a:buNone/>
                        <a:tabLst/>
                      </a:pPr>
                      <a:r>
                        <a:rPr kumimoji="0" lang="es-ES" altLang="es-CO" sz="900" b="1" i="0" u="none" strike="noStrike" cap="none" normalizeH="0" baseline="0" dirty="0">
                          <a:ln>
                            <a:noFill/>
                          </a:ln>
                          <a:solidFill>
                            <a:srgbClr val="FF0000"/>
                          </a:solidFill>
                          <a:effectLst/>
                          <a:latin typeface="Wingdings" pitchFamily="2" charset="2"/>
                          <a:cs typeface="Calibri Light" pitchFamily="34" charset="0"/>
                        </a:rPr>
                        <a:t>l</a:t>
                      </a:r>
                      <a:endParaRPr kumimoji="0" lang="es-ES" altLang="es-CO" sz="900" b="0" i="0" u="none" strike="noStrike" cap="none" normalizeH="0" baseline="0" dirty="0">
                        <a:ln>
                          <a:noFill/>
                        </a:ln>
                        <a:solidFill>
                          <a:schemeClr val="tx1"/>
                        </a:solidFill>
                        <a:effectLst/>
                        <a:latin typeface="Calibri Light" pitchFamily="34" charset="0"/>
                        <a:cs typeface="Calibri Light" pitchFamily="34" charset="0"/>
                      </a:endParaRPr>
                    </a:p>
                  </a:txBody>
                  <a:tcPr marL="36000" marR="36000" marT="17941" marB="17941" anchor="ctr" horzOverflow="overflow">
                    <a:lnL>
                      <a:noFill/>
                    </a:lnL>
                    <a:lnR>
                      <a:noFill/>
                    </a:lnR>
                    <a:lnT>
                      <a:noFill/>
                    </a:lnT>
                    <a:lnB>
                      <a:noFill/>
                    </a:lnB>
                    <a:lnTlToBr>
                      <a:noFill/>
                    </a:lnTlToBr>
                    <a:lnBlToTr>
                      <a:noFill/>
                    </a:lnBlToTr>
                    <a:noFill/>
                  </a:tcPr>
                </a:tc>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80000"/>
                        </a:lnSpc>
                        <a:spcBef>
                          <a:spcPct val="0"/>
                        </a:spcBef>
                        <a:spcAft>
                          <a:spcPct val="0"/>
                        </a:spcAft>
                        <a:buClrTx/>
                        <a:buSzTx/>
                        <a:buFontTx/>
                        <a:buNone/>
                        <a:tabLst/>
                      </a:pPr>
                      <a:r>
                        <a:rPr kumimoji="0" lang="es-ES" altLang="es-CO" sz="7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T2B</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&lt;=74</a:t>
                      </a:r>
                    </a:p>
                  </a:txBody>
                  <a:tcPr marL="36000" marR="36000" marT="17941" marB="1794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0" name="Group 198"/>
          <p:cNvGraphicFramePr>
            <a:graphicFrameLocks noGrp="1"/>
          </p:cNvGraphicFramePr>
          <p:nvPr>
            <p:extLst>
              <p:ext uri="{D42A27DB-BD31-4B8C-83A1-F6EECF244321}">
                <p14:modId xmlns:p14="http://schemas.microsoft.com/office/powerpoint/2010/main" val="937825772"/>
              </p:ext>
            </p:extLst>
          </p:nvPr>
        </p:nvGraphicFramePr>
        <p:xfrm>
          <a:off x="7926388" y="508135"/>
          <a:ext cx="301625" cy="198438"/>
        </p:xfrm>
        <a:graphic>
          <a:graphicData uri="http://schemas.openxmlformats.org/drawingml/2006/table">
            <a:tbl>
              <a:tblPr/>
              <a:tblGrid>
                <a:gridCol w="301625">
                  <a:extLst>
                    <a:ext uri="{9D8B030D-6E8A-4147-A177-3AD203B41FA5}">
                      <a16:colId xmlns:a16="http://schemas.microsoft.com/office/drawing/2014/main" val="20000"/>
                    </a:ext>
                  </a:extLst>
                </a:gridCol>
              </a:tblGrid>
              <a:tr h="198438">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altLang="es-CO" sz="1300" b="1" i="0" u="none" strike="noStrike" cap="none" normalizeH="0" baseline="0" dirty="0">
                          <a:ln>
                            <a:noFill/>
                          </a:ln>
                          <a:solidFill>
                            <a:schemeClr val="tx1"/>
                          </a:solidFill>
                          <a:effectLst/>
                          <a:latin typeface="Calibri Light" pitchFamily="34" charset="0"/>
                          <a:cs typeface="Calibri" pitchFamily="34" charset="0"/>
                        </a:rPr>
                        <a:t>%</a:t>
                      </a:r>
                    </a:p>
                  </a:txBody>
                  <a:tcPr marL="90000" marR="9000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1" name="CuadroTexto 10"/>
          <p:cNvSpPr txBox="1"/>
          <p:nvPr/>
        </p:nvSpPr>
        <p:spPr>
          <a:xfrm>
            <a:off x="1311753" y="77103"/>
            <a:ext cx="6516210" cy="523220"/>
          </a:xfrm>
          <a:prstGeom prst="rect">
            <a:avLst/>
          </a:prstGeom>
          <a:noFill/>
        </p:spPr>
        <p:txBody>
          <a:bodyPr wrap="square" rtlCol="0">
            <a:spAutoFit/>
          </a:bodyPr>
          <a:lstStyle/>
          <a:p>
            <a:r>
              <a:rPr lang="es-MX" sz="1400" dirty="0">
                <a:solidFill>
                  <a:srgbClr val="295FA9"/>
                </a:solidFill>
              </a:rPr>
              <a:t>Evaluación de la participación en algún grupo de veeduría ciudadana y/o  comité de desarrollo y control social para aportarle a  las decisiones de la EAAB-ESP </a:t>
            </a:r>
          </a:p>
        </p:txBody>
      </p:sp>
      <p:sp>
        <p:nvSpPr>
          <p:cNvPr id="12" name="Rectángulo redondeado 11"/>
          <p:cNvSpPr/>
          <p:nvPr/>
        </p:nvSpPr>
        <p:spPr bwMode="auto">
          <a:xfrm>
            <a:off x="1870973" y="4305353"/>
            <a:ext cx="5920012" cy="656913"/>
          </a:xfrm>
          <a:prstGeom prst="roundRect">
            <a:avLst/>
          </a:prstGeom>
          <a:solidFill>
            <a:schemeClr val="accent5">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s-CO" sz="900" dirty="0">
                <a:solidFill>
                  <a:srgbClr val="262626"/>
                </a:solidFill>
                <a:latin typeface="Century Gothic"/>
                <a:cs typeface="+mn-cs"/>
              </a:rPr>
              <a:t>2020: </a:t>
            </a:r>
            <a:r>
              <a:rPr lang="es-CO" sz="900" b="0" dirty="0">
                <a:solidFill>
                  <a:srgbClr val="262626"/>
                </a:solidFill>
                <a:latin typeface="Century Gothic"/>
                <a:cs typeface="+mn-cs"/>
              </a:rPr>
              <a:t>Cambio importante en la claridad de la información que se maneja en los eventos, con una reducción en la calificación del 25%, de esta manera se identifica que las expectativas de los líderes comunitarios no están siendo cumplidas, además se ve acompañada por una reducción del 32% en los eventos de diálogo convocados antes de realizar una obra.</a:t>
            </a:r>
          </a:p>
        </p:txBody>
      </p:sp>
      <p:sp>
        <p:nvSpPr>
          <p:cNvPr id="15" name="3 Rectángulo redondeado">
            <a:extLst>
              <a:ext uri="{FF2B5EF4-FFF2-40B4-BE49-F238E27FC236}">
                <a16:creationId xmlns:a16="http://schemas.microsoft.com/office/drawing/2014/main" id="{67FA41A9-4656-49CF-940D-A0BD636E7F17}"/>
              </a:ext>
            </a:extLst>
          </p:cNvPr>
          <p:cNvSpPr/>
          <p:nvPr/>
        </p:nvSpPr>
        <p:spPr bwMode="auto">
          <a:xfrm>
            <a:off x="3421995" y="850597"/>
            <a:ext cx="2319584" cy="712381"/>
          </a:xfrm>
          <a:prstGeom prst="roundRect">
            <a:avLst>
              <a:gd name="adj" fmla="val 33334"/>
            </a:avLst>
          </a:prstGeom>
          <a:solidFill>
            <a:srgbClr val="F8F8F8"/>
          </a:solidFill>
          <a:ln w="635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CO" sz="1000" b="1" i="0" u="none" strike="noStrike" cap="none" normalizeH="0" baseline="0">
              <a:ln>
                <a:noFill/>
              </a:ln>
              <a:solidFill>
                <a:schemeClr val="tx1"/>
              </a:solidFill>
              <a:effectLst/>
              <a:latin typeface="Calibri" pitchFamily="34" charset="0"/>
              <a:cs typeface="Arial" charset="0"/>
            </a:endParaRPr>
          </a:p>
        </p:txBody>
      </p:sp>
      <p:graphicFrame>
        <p:nvGraphicFramePr>
          <p:cNvPr id="16" name="4 Tabla">
            <a:extLst>
              <a:ext uri="{FF2B5EF4-FFF2-40B4-BE49-F238E27FC236}">
                <a16:creationId xmlns:a16="http://schemas.microsoft.com/office/drawing/2014/main" id="{5D4141B6-01BE-4576-B03F-EBA27D861E6F}"/>
              </a:ext>
            </a:extLst>
          </p:cNvPr>
          <p:cNvGraphicFramePr>
            <a:graphicFrameLocks noGrp="1"/>
          </p:cNvGraphicFramePr>
          <p:nvPr>
            <p:extLst>
              <p:ext uri="{D42A27DB-BD31-4B8C-83A1-F6EECF244321}">
                <p14:modId xmlns:p14="http://schemas.microsoft.com/office/powerpoint/2010/main" val="3064845629"/>
              </p:ext>
            </p:extLst>
          </p:nvPr>
        </p:nvGraphicFramePr>
        <p:xfrm>
          <a:off x="3576460" y="914151"/>
          <a:ext cx="2035175" cy="571500"/>
        </p:xfrm>
        <a:graphic>
          <a:graphicData uri="http://schemas.openxmlformats.org/drawingml/2006/table">
            <a:tbl>
              <a:tblPr/>
              <a:tblGrid>
                <a:gridCol w="196850">
                  <a:extLst>
                    <a:ext uri="{9D8B030D-6E8A-4147-A177-3AD203B41FA5}">
                      <a16:colId xmlns:a16="http://schemas.microsoft.com/office/drawing/2014/main" val="20000"/>
                    </a:ext>
                  </a:extLst>
                </a:gridCol>
                <a:gridCol w="1838325">
                  <a:extLst>
                    <a:ext uri="{9D8B030D-6E8A-4147-A177-3AD203B41FA5}">
                      <a16:colId xmlns:a16="http://schemas.microsoft.com/office/drawing/2014/main" val="20001"/>
                    </a:ext>
                  </a:extLst>
                </a:gridCol>
              </a:tblGrid>
              <a:tr h="190500">
                <a:tc>
                  <a:txBody>
                    <a:bodyPr/>
                    <a:lstStyle/>
                    <a:p>
                      <a:pPr algn="l" fontAlgn="ctr"/>
                      <a:endParaRPr lang="es-CO" sz="800" b="0" i="0" u="none" strike="noStrike" dirty="0">
                        <a:solidFill>
                          <a:srgbClr val="000000"/>
                        </a:solidFill>
                        <a:effectLst/>
                        <a:latin typeface="+mj-lt"/>
                      </a:endParaRPr>
                    </a:p>
                  </a:txBody>
                  <a:tcPr marL="9525" marR="9525" marT="9525" marB="0" anchor="ctr">
                    <a:lnL>
                      <a:noFill/>
                    </a:lnL>
                    <a:lnR>
                      <a:noFill/>
                    </a:lnR>
                    <a:lnT>
                      <a:noFill/>
                    </a:lnT>
                    <a:lnB>
                      <a:noFill/>
                    </a:lnB>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algn="l" fontAlgn="ctr"/>
                      <a:r>
                        <a:rPr lang="es-CO" sz="800" b="1" i="0" u="none" strike="noStrike" dirty="0">
                          <a:solidFill>
                            <a:srgbClr val="000000"/>
                          </a:solidFill>
                          <a:effectLst/>
                          <a:latin typeface="+mj-lt"/>
                        </a:rPr>
                        <a:t> T2B: </a:t>
                      </a:r>
                      <a:r>
                        <a:rPr lang="es-CO" sz="800" b="0" i="0" u="none" strike="noStrike" dirty="0">
                          <a:solidFill>
                            <a:srgbClr val="000000"/>
                          </a:solidFill>
                          <a:effectLst/>
                          <a:latin typeface="+mj-lt"/>
                        </a:rPr>
                        <a:t>[5] Muy bueno </a:t>
                      </a:r>
                      <a:r>
                        <a:rPr lang="es-CO" sz="800" b="1" i="0" u="none" strike="noStrike" dirty="0">
                          <a:solidFill>
                            <a:srgbClr val="000000"/>
                          </a:solidFill>
                          <a:effectLst/>
                          <a:latin typeface="+mj-lt"/>
                        </a:rPr>
                        <a:t>+</a:t>
                      </a:r>
                      <a:r>
                        <a:rPr lang="es-CO" sz="800" b="0" i="0" u="none" strike="noStrike" dirty="0">
                          <a:solidFill>
                            <a:srgbClr val="000000"/>
                          </a:solidFill>
                          <a:effectLst/>
                          <a:latin typeface="+mj-lt"/>
                        </a:rPr>
                        <a:t> [4] Bueno</a:t>
                      </a: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r h="190500">
                <a:tc>
                  <a:txBody>
                    <a:bodyPr/>
                    <a:lstStyle/>
                    <a:p>
                      <a:pPr algn="l" fontAlgn="b"/>
                      <a:endParaRPr lang="es-CO" sz="800" b="0" i="0" u="none" strike="noStrike" dirty="0">
                        <a:solidFill>
                          <a:srgbClr val="000000"/>
                        </a:solidFill>
                        <a:effectLst/>
                        <a:latin typeface="+mj-lt"/>
                      </a:endParaRPr>
                    </a:p>
                  </a:txBody>
                  <a:tcPr marL="9525" marR="9525" marT="9525" marB="0" anchor="ctr">
                    <a:lnL>
                      <a:noFill/>
                    </a:lnL>
                    <a:lnR>
                      <a:noFill/>
                    </a:lnR>
                    <a:lnT>
                      <a:noFill/>
                    </a:lnT>
                    <a:lnB>
                      <a:noFill/>
                    </a:lnB>
                    <a:solidFill>
                      <a:srgbClr val="84D0F0"/>
                    </a:solidFill>
                  </a:tcPr>
                </a:tc>
                <a:tc>
                  <a:txBody>
                    <a:bodyPr/>
                    <a:lstStyle/>
                    <a:p>
                      <a:pPr algn="l" fontAlgn="b"/>
                      <a:r>
                        <a:rPr lang="es-CO" sz="800" b="1" i="0" u="none" strike="noStrike" dirty="0">
                          <a:solidFill>
                            <a:srgbClr val="000000"/>
                          </a:solidFill>
                          <a:effectLst/>
                          <a:latin typeface="+mj-lt"/>
                        </a:rPr>
                        <a:t> Media:</a:t>
                      </a:r>
                      <a:r>
                        <a:rPr lang="es-CO" sz="800" b="1" i="0" u="none" strike="noStrike" baseline="0" dirty="0">
                          <a:solidFill>
                            <a:srgbClr val="000000"/>
                          </a:solidFill>
                          <a:effectLst/>
                          <a:latin typeface="+mj-lt"/>
                        </a:rPr>
                        <a:t> </a:t>
                      </a:r>
                      <a:r>
                        <a:rPr lang="es-CO" sz="800" b="0" i="0" u="none" strike="noStrike" dirty="0">
                          <a:solidFill>
                            <a:srgbClr val="000000"/>
                          </a:solidFill>
                          <a:effectLst/>
                          <a:latin typeface="+mj-lt"/>
                        </a:rPr>
                        <a:t>[3] Ni bueno, ni malo</a:t>
                      </a:r>
                    </a:p>
                  </a:txBody>
                  <a:tcPr marL="9525" marR="9525" marT="9525" marB="0" anchor="ctr">
                    <a:lnL>
                      <a:noFill/>
                    </a:lnL>
                    <a:lnR>
                      <a:noFill/>
                    </a:lnR>
                    <a:lnT>
                      <a:noFill/>
                    </a:lnT>
                    <a:lnB>
                      <a:noFill/>
                    </a:lnB>
                  </a:tcPr>
                </a:tc>
                <a:extLst>
                  <a:ext uri="{0D108BD9-81ED-4DB2-BD59-A6C34878D82A}">
                    <a16:rowId xmlns:a16="http://schemas.microsoft.com/office/drawing/2014/main" val="568879940"/>
                  </a:ext>
                </a:extLst>
              </a:tr>
              <a:tr h="190500">
                <a:tc>
                  <a:txBody>
                    <a:bodyPr/>
                    <a:lstStyle/>
                    <a:p>
                      <a:pPr algn="l" fontAlgn="b"/>
                      <a:endParaRPr lang="es-CO" sz="800" b="0" i="0" u="none" strike="noStrike" dirty="0">
                        <a:solidFill>
                          <a:srgbClr val="000000"/>
                        </a:solidFill>
                        <a:effectLst/>
                        <a:latin typeface="+mj-lt"/>
                      </a:endParaRPr>
                    </a:p>
                  </a:txBody>
                  <a:tcPr marL="9525" marR="9525" marT="9525" marB="0" anchor="ctr">
                    <a:lnL>
                      <a:noFill/>
                    </a:lnL>
                    <a:lnR>
                      <a:noFill/>
                    </a:lnR>
                    <a:lnT>
                      <a:noFill/>
                    </a:lnT>
                    <a:lnB>
                      <a:noFill/>
                    </a:lnB>
                    <a:solidFill>
                      <a:srgbClr val="4B4C4B"/>
                    </a:solidFill>
                  </a:tcPr>
                </a:tc>
                <a:tc>
                  <a:txBody>
                    <a:bodyPr/>
                    <a:lstStyle/>
                    <a:p>
                      <a:pPr algn="l" fontAlgn="b"/>
                      <a:r>
                        <a:rPr lang="es-CO" sz="800" b="1" i="0" u="none" strike="noStrike" dirty="0">
                          <a:solidFill>
                            <a:srgbClr val="000000"/>
                          </a:solidFill>
                          <a:effectLst/>
                          <a:latin typeface="+mj-lt"/>
                        </a:rPr>
                        <a:t> B2B: </a:t>
                      </a:r>
                      <a:r>
                        <a:rPr lang="es-CO" sz="800" b="0" i="0" u="none" strike="noStrike" dirty="0">
                          <a:solidFill>
                            <a:srgbClr val="000000"/>
                          </a:solidFill>
                          <a:effectLst/>
                          <a:latin typeface="+mj-lt"/>
                        </a:rPr>
                        <a:t>[2] Malo</a:t>
                      </a:r>
                      <a:r>
                        <a:rPr lang="es-CO" sz="800" b="1" i="0" u="none" strike="noStrike" dirty="0">
                          <a:solidFill>
                            <a:srgbClr val="000000"/>
                          </a:solidFill>
                          <a:effectLst/>
                          <a:latin typeface="+mj-lt"/>
                        </a:rPr>
                        <a:t>+</a:t>
                      </a:r>
                      <a:r>
                        <a:rPr lang="es-CO" sz="800" b="0" i="0" u="none" strike="noStrike" dirty="0">
                          <a:solidFill>
                            <a:srgbClr val="000000"/>
                          </a:solidFill>
                          <a:effectLst/>
                          <a:latin typeface="+mj-lt"/>
                        </a:rPr>
                        <a:t> [1] Muy malo</a:t>
                      </a:r>
                    </a:p>
                  </a:txBody>
                  <a:tcPr marL="9525" marR="9525" marT="9525" marB="0" anchor="ctr">
                    <a:lnL>
                      <a:noFill/>
                    </a:lnL>
                    <a:lnR>
                      <a:noFill/>
                    </a:lnR>
                    <a:lnT>
                      <a:noFill/>
                    </a:lnT>
                    <a:lnB>
                      <a:noFill/>
                    </a:lnB>
                  </a:tcPr>
                </a:tc>
                <a:extLst>
                  <a:ext uri="{0D108BD9-81ED-4DB2-BD59-A6C34878D82A}">
                    <a16:rowId xmlns:a16="http://schemas.microsoft.com/office/drawing/2014/main" val="980009212"/>
                  </a:ext>
                </a:extLst>
              </a:tr>
            </a:tbl>
          </a:graphicData>
        </a:graphic>
      </p:graphicFrame>
      <p:sp>
        <p:nvSpPr>
          <p:cNvPr id="17" name="6 CuadroTexto">
            <a:extLst>
              <a:ext uri="{FF2B5EF4-FFF2-40B4-BE49-F238E27FC236}">
                <a16:creationId xmlns:a16="http://schemas.microsoft.com/office/drawing/2014/main" id="{8BC5D2AA-644E-41BF-B7F9-C2109A28B450}"/>
              </a:ext>
            </a:extLst>
          </p:cNvPr>
          <p:cNvSpPr txBox="1"/>
          <p:nvPr/>
        </p:nvSpPr>
        <p:spPr>
          <a:xfrm>
            <a:off x="7516813" y="1430176"/>
            <a:ext cx="499605" cy="107722"/>
          </a:xfrm>
          <a:prstGeom prst="rect">
            <a:avLst/>
          </a:prstGeom>
          <a:noFill/>
        </p:spPr>
        <p:txBody>
          <a:bodyPr wrap="square" lIns="0" tIns="0" rIns="0" bIns="0" rtlCol="0">
            <a:spAutoFit/>
          </a:bodyPr>
          <a:lstStyle/>
          <a:p>
            <a:pPr algn="r"/>
            <a:r>
              <a:rPr lang="es-CO" sz="700" dirty="0">
                <a:solidFill>
                  <a:schemeClr val="tx1">
                    <a:lumMod val="85000"/>
                    <a:lumOff val="15000"/>
                  </a:schemeClr>
                </a:solidFill>
                <a:latin typeface="+mj-lt"/>
              </a:rPr>
              <a:t>Promedio</a:t>
            </a:r>
          </a:p>
        </p:txBody>
      </p:sp>
    </p:spTree>
    <p:extLst>
      <p:ext uri="{BB962C8B-B14F-4D97-AF65-F5344CB8AC3E}">
        <p14:creationId xmlns:p14="http://schemas.microsoft.com/office/powerpoint/2010/main" val="23525770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CuadroTexto 10"/>
          <p:cNvSpPr txBox="1"/>
          <p:nvPr/>
        </p:nvSpPr>
        <p:spPr>
          <a:xfrm>
            <a:off x="1311753" y="162166"/>
            <a:ext cx="6516210" cy="523220"/>
          </a:xfrm>
          <a:prstGeom prst="rect">
            <a:avLst/>
          </a:prstGeom>
          <a:noFill/>
        </p:spPr>
        <p:txBody>
          <a:bodyPr wrap="square" rtlCol="0">
            <a:spAutoFit/>
          </a:bodyPr>
          <a:lstStyle/>
          <a:p>
            <a:r>
              <a:rPr lang="es-MX" sz="1400" dirty="0">
                <a:solidFill>
                  <a:srgbClr val="295FA9"/>
                </a:solidFill>
              </a:rPr>
              <a:t>Evaluación de la participación en algún grupo de veeduría ciudadana y/o  comité de desarrollo y control social para aportarle a  las decisiones de la EAAB-ESP</a:t>
            </a:r>
          </a:p>
        </p:txBody>
      </p:sp>
      <p:graphicFrame>
        <p:nvGraphicFramePr>
          <p:cNvPr id="15" name="Tabla 14">
            <a:extLst>
              <a:ext uri="{FF2B5EF4-FFF2-40B4-BE49-F238E27FC236}">
                <a16:creationId xmlns:a16="http://schemas.microsoft.com/office/drawing/2014/main" id="{A0035F94-3518-4561-98AD-BDDC4D425F57}"/>
              </a:ext>
            </a:extLst>
          </p:cNvPr>
          <p:cNvGraphicFramePr>
            <a:graphicFrameLocks noGrp="1"/>
          </p:cNvGraphicFramePr>
          <p:nvPr>
            <p:extLst>
              <p:ext uri="{D42A27DB-BD31-4B8C-83A1-F6EECF244321}">
                <p14:modId xmlns:p14="http://schemas.microsoft.com/office/powerpoint/2010/main" val="1958053775"/>
              </p:ext>
            </p:extLst>
          </p:nvPr>
        </p:nvGraphicFramePr>
        <p:xfrm>
          <a:off x="1541463" y="880779"/>
          <a:ext cx="6096001" cy="1845945"/>
        </p:xfrm>
        <a:graphic>
          <a:graphicData uri="http://schemas.openxmlformats.org/drawingml/2006/table">
            <a:tbl>
              <a:tblPr firstRow="1" bandRow="1">
                <a:tableStyleId>{5C22544A-7EE6-4342-B048-85BDC9FD1C3A}</a:tableStyleId>
              </a:tblPr>
              <a:tblGrid>
                <a:gridCol w="3073067">
                  <a:extLst>
                    <a:ext uri="{9D8B030D-6E8A-4147-A177-3AD203B41FA5}">
                      <a16:colId xmlns:a16="http://schemas.microsoft.com/office/drawing/2014/main" val="93046408"/>
                    </a:ext>
                  </a:extLst>
                </a:gridCol>
                <a:gridCol w="1511467">
                  <a:extLst>
                    <a:ext uri="{9D8B030D-6E8A-4147-A177-3AD203B41FA5}">
                      <a16:colId xmlns:a16="http://schemas.microsoft.com/office/drawing/2014/main" val="4195887148"/>
                    </a:ext>
                  </a:extLst>
                </a:gridCol>
                <a:gridCol w="1511467">
                  <a:extLst>
                    <a:ext uri="{9D8B030D-6E8A-4147-A177-3AD203B41FA5}">
                      <a16:colId xmlns:a16="http://schemas.microsoft.com/office/drawing/2014/main" val="3388826850"/>
                    </a:ext>
                  </a:extLst>
                </a:gridCol>
              </a:tblGrid>
              <a:tr h="153612">
                <a:tc>
                  <a:txBody>
                    <a:bodyPr/>
                    <a:lstStyle/>
                    <a:p>
                      <a:pPr algn="r"/>
                      <a:r>
                        <a:rPr lang="es-MX" sz="1200" dirty="0">
                          <a:solidFill>
                            <a:schemeClr val="tx1"/>
                          </a:solidFill>
                          <a:latin typeface="Calibri" panose="020F0502020204030204" pitchFamily="34" charset="0"/>
                          <a:cs typeface="Calibri" panose="020F0502020204030204" pitchFamily="34" charset="0"/>
                        </a:rPr>
                        <a:t>la posibilidad de actuar como veedor ciudadano en las obras y proyectos realizados por la EAAB-ESP? </a:t>
                      </a:r>
                      <a:r>
                        <a:rPr lang="es-MX" sz="800" dirty="0">
                          <a:solidFill>
                            <a:schemeClr val="tx1"/>
                          </a:solidFill>
                          <a:latin typeface="Calibri" panose="020F0502020204030204" pitchFamily="34" charset="0"/>
                          <a:cs typeface="Calibri" panose="020F0502020204030204" pitchFamily="34" charset="0"/>
                        </a:rPr>
                        <a:t>(la veeduría ciudadana  es un mecanismo de control social, mediante el cual los ciudadanos vigilan, fiscalizan y controlan la administración y gestión de proyectos y obras públicas)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s-CO" sz="1200" dirty="0">
                          <a:solidFill>
                            <a:schemeClr val="tx1"/>
                          </a:solidFill>
                          <a:latin typeface="Calibri" panose="020F0502020204030204" pitchFamily="34" charset="0"/>
                          <a:cs typeface="Calibri" panose="020F0502020204030204" pitchFamily="34" charset="0"/>
                        </a:rPr>
                        <a:t>Total (casos)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200" dirty="0">
                          <a:solidFill>
                            <a:schemeClr val="tx1"/>
                          </a:solidFill>
                          <a:latin typeface="Calibri" panose="020F0502020204030204" pitchFamily="34" charset="0"/>
                          <a:cs typeface="Calibri" panose="020F0502020204030204" pitchFamily="34" charset="0"/>
                        </a:rPr>
                        <a:t>Total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28093495"/>
                  </a:ext>
                </a:extLst>
              </a:tr>
              <a:tr h="46175">
                <a:tc>
                  <a:txBody>
                    <a:bodyPr/>
                    <a:lstStyle/>
                    <a:p>
                      <a:pPr algn="r" fontAlgn="b"/>
                      <a:r>
                        <a:rPr lang="es-CO" sz="1200" b="0" i="0" u="none" strike="noStrike" dirty="0">
                          <a:solidFill>
                            <a:schemeClr val="tx1"/>
                          </a:solidFill>
                          <a:effectLst/>
                          <a:latin typeface="Calibri" panose="020F0502020204030204" pitchFamily="34" charset="0"/>
                          <a:cs typeface="Calibri" panose="020F0502020204030204" pitchFamily="34" charset="0"/>
                        </a:rPr>
                        <a:t> [5] Muy buena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s-CO" sz="1200" b="0" i="0" u="none" strike="noStrike" kern="1200" dirty="0">
                          <a:solidFill>
                            <a:schemeClr val="tx1"/>
                          </a:solidFill>
                          <a:effectLst/>
                          <a:latin typeface="Calibri" panose="020F0502020204030204" pitchFamily="34" charset="0"/>
                          <a:ea typeface="+mn-ea"/>
                          <a:cs typeface="Calibri" panose="020F0502020204030204" pitchFamily="34" charset="0"/>
                        </a:rPr>
                        <a:t>37</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s-CO" sz="1200" b="0" i="0" u="none" strike="noStrike" kern="1200" dirty="0">
                          <a:solidFill>
                            <a:schemeClr val="tx1"/>
                          </a:solidFill>
                          <a:effectLst/>
                          <a:latin typeface="Calibri" panose="020F0502020204030204" pitchFamily="34" charset="0"/>
                          <a:ea typeface="+mn-ea"/>
                          <a:cs typeface="Calibri" panose="020F0502020204030204" pitchFamily="34" charset="0"/>
                        </a:rPr>
                        <a:t>36</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546101133"/>
                  </a:ext>
                </a:extLst>
              </a:tr>
              <a:tr h="46175">
                <a:tc>
                  <a:txBody>
                    <a:bodyPr/>
                    <a:lstStyle/>
                    <a:p>
                      <a:pPr algn="r" fontAlgn="b"/>
                      <a:r>
                        <a:rPr lang="es-CO" sz="1200" b="0" i="0" u="none" strike="noStrike" dirty="0">
                          <a:solidFill>
                            <a:schemeClr val="tx1"/>
                          </a:solidFill>
                          <a:effectLst/>
                          <a:latin typeface="Calibri" panose="020F0502020204030204" pitchFamily="34" charset="0"/>
                          <a:cs typeface="Calibri" panose="020F0502020204030204" pitchFamily="34" charset="0"/>
                        </a:rPr>
                        <a:t> [4] Buena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s-CO" sz="1200" b="0" i="0" u="none" strike="noStrike" kern="1200">
                          <a:solidFill>
                            <a:schemeClr val="tx1"/>
                          </a:solidFill>
                          <a:effectLst/>
                          <a:latin typeface="Calibri" panose="020F0502020204030204" pitchFamily="34" charset="0"/>
                          <a:ea typeface="+mn-ea"/>
                          <a:cs typeface="Calibri" panose="020F0502020204030204" pitchFamily="34" charset="0"/>
                        </a:rPr>
                        <a:t>37</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s-CO" sz="1200" b="0" i="0" u="none" strike="noStrike" kern="1200" dirty="0">
                          <a:solidFill>
                            <a:schemeClr val="tx1"/>
                          </a:solidFill>
                          <a:effectLst/>
                          <a:latin typeface="Calibri" panose="020F0502020204030204" pitchFamily="34" charset="0"/>
                          <a:ea typeface="+mn-ea"/>
                          <a:cs typeface="Calibri" panose="020F0502020204030204" pitchFamily="34" charset="0"/>
                        </a:rPr>
                        <a:t>36</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890887876"/>
                  </a:ext>
                </a:extLst>
              </a:tr>
              <a:tr h="46175">
                <a:tc>
                  <a:txBody>
                    <a:bodyPr/>
                    <a:lstStyle/>
                    <a:p>
                      <a:pPr algn="r" fontAlgn="b"/>
                      <a:r>
                        <a:rPr lang="es-CO" sz="1200" b="0" i="0" u="none" strike="noStrike" dirty="0">
                          <a:solidFill>
                            <a:schemeClr val="tx1"/>
                          </a:solidFill>
                          <a:effectLst/>
                          <a:latin typeface="Calibri" panose="020F0502020204030204" pitchFamily="34" charset="0"/>
                          <a:cs typeface="Calibri" panose="020F0502020204030204" pitchFamily="34" charset="0"/>
                        </a:rPr>
                        <a:t> [3] Ni buena, ni mala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s-CO" sz="1200" b="0" i="0" u="none" strike="noStrike" kern="1200">
                          <a:solidFill>
                            <a:schemeClr val="tx1"/>
                          </a:solidFill>
                          <a:effectLst/>
                          <a:latin typeface="Calibri" panose="020F0502020204030204" pitchFamily="34" charset="0"/>
                          <a:ea typeface="+mn-ea"/>
                          <a:cs typeface="Calibri" panose="020F0502020204030204" pitchFamily="34" charset="0"/>
                        </a:rPr>
                        <a:t>23</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s-CO" sz="1200" b="0" i="0" u="none" strike="noStrike" kern="1200" dirty="0">
                          <a:solidFill>
                            <a:schemeClr val="tx1"/>
                          </a:solidFill>
                          <a:effectLst/>
                          <a:latin typeface="Calibri" panose="020F0502020204030204" pitchFamily="34" charset="0"/>
                          <a:ea typeface="+mn-ea"/>
                          <a:cs typeface="Calibri" panose="020F0502020204030204" pitchFamily="34" charset="0"/>
                        </a:rPr>
                        <a:t>22</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799911674"/>
                  </a:ext>
                </a:extLst>
              </a:tr>
              <a:tr h="46175">
                <a:tc>
                  <a:txBody>
                    <a:bodyPr/>
                    <a:lstStyle/>
                    <a:p>
                      <a:pPr algn="r" fontAlgn="b"/>
                      <a:r>
                        <a:rPr lang="es-CO" sz="1200" b="0" i="0" u="none" strike="noStrike" dirty="0">
                          <a:solidFill>
                            <a:schemeClr val="tx1"/>
                          </a:solidFill>
                          <a:effectLst/>
                          <a:latin typeface="Calibri" panose="020F0502020204030204" pitchFamily="34" charset="0"/>
                          <a:cs typeface="Calibri" panose="020F0502020204030204" pitchFamily="34" charset="0"/>
                        </a:rPr>
                        <a:t> [2] Mala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s-CO" sz="1200" b="0" i="0" u="none" strike="noStrike" kern="1200">
                          <a:solidFill>
                            <a:schemeClr val="tx1"/>
                          </a:solidFill>
                          <a:effectLst/>
                          <a:latin typeface="Calibri" panose="020F0502020204030204" pitchFamily="34" charset="0"/>
                          <a:ea typeface="+mn-ea"/>
                          <a:cs typeface="Calibri" panose="020F0502020204030204" pitchFamily="34" charset="0"/>
                        </a:rPr>
                        <a:t>5</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s-CO" sz="1200" b="0" i="0" u="none" strike="noStrike" kern="1200" dirty="0">
                          <a:solidFill>
                            <a:schemeClr val="tx1"/>
                          </a:solidFill>
                          <a:effectLst/>
                          <a:latin typeface="Calibri" panose="020F0502020204030204" pitchFamily="34" charset="0"/>
                          <a:ea typeface="+mn-ea"/>
                          <a:cs typeface="Calibri" panose="020F0502020204030204" pitchFamily="34" charset="0"/>
                        </a:rPr>
                        <a:t>5</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10394615"/>
                  </a:ext>
                </a:extLst>
              </a:tr>
              <a:tr h="46175">
                <a:tc>
                  <a:txBody>
                    <a:bodyPr/>
                    <a:lstStyle/>
                    <a:p>
                      <a:pPr algn="r" fontAlgn="b"/>
                      <a:r>
                        <a:rPr lang="es-CO" sz="1200" b="0" i="0" u="none" strike="noStrike" dirty="0">
                          <a:solidFill>
                            <a:schemeClr val="tx1"/>
                          </a:solidFill>
                          <a:effectLst/>
                          <a:latin typeface="Calibri" panose="020F0502020204030204" pitchFamily="34" charset="0"/>
                          <a:cs typeface="Calibri" panose="020F0502020204030204" pitchFamily="34" charset="0"/>
                        </a:rPr>
                        <a:t> [1] Muy mala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s-CO" sz="1200" b="0" i="0" u="none" strike="noStrike" kern="1200">
                          <a:solidFill>
                            <a:schemeClr val="tx1"/>
                          </a:solidFill>
                          <a:effectLst/>
                          <a:latin typeface="Calibri" panose="020F0502020204030204" pitchFamily="34" charset="0"/>
                          <a:ea typeface="+mn-ea"/>
                          <a:cs typeface="Calibri" panose="020F0502020204030204" pitchFamily="34" charset="0"/>
                        </a:rPr>
                        <a:t>1</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s-CO" sz="1200" b="0" i="0" u="none" strike="noStrike" kern="1200" dirty="0">
                          <a:solidFill>
                            <a:schemeClr val="tx1"/>
                          </a:solidFill>
                          <a:effectLst/>
                          <a:latin typeface="Calibri" panose="020F0502020204030204" pitchFamily="34" charset="0"/>
                          <a:ea typeface="+mn-ea"/>
                          <a:cs typeface="Calibri" panose="020F0502020204030204" pitchFamily="34" charset="0"/>
                        </a:rPr>
                        <a:t>1</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832641465"/>
                  </a:ext>
                </a:extLst>
              </a:tr>
            </a:tbl>
          </a:graphicData>
        </a:graphic>
      </p:graphicFrame>
      <p:graphicFrame>
        <p:nvGraphicFramePr>
          <p:cNvPr id="16" name="Tabla 15">
            <a:extLst>
              <a:ext uri="{FF2B5EF4-FFF2-40B4-BE49-F238E27FC236}">
                <a16:creationId xmlns:a16="http://schemas.microsoft.com/office/drawing/2014/main" id="{81342C00-1139-4DF5-A802-3EA21573BFC9}"/>
              </a:ext>
            </a:extLst>
          </p:cNvPr>
          <p:cNvGraphicFramePr>
            <a:graphicFrameLocks noGrp="1"/>
          </p:cNvGraphicFramePr>
          <p:nvPr>
            <p:extLst>
              <p:ext uri="{D42A27DB-BD31-4B8C-83A1-F6EECF244321}">
                <p14:modId xmlns:p14="http://schemas.microsoft.com/office/powerpoint/2010/main" val="2437979413"/>
              </p:ext>
            </p:extLst>
          </p:nvPr>
        </p:nvGraphicFramePr>
        <p:xfrm>
          <a:off x="1541463" y="2972945"/>
          <a:ext cx="6096001" cy="1784985"/>
        </p:xfrm>
        <a:graphic>
          <a:graphicData uri="http://schemas.openxmlformats.org/drawingml/2006/table">
            <a:tbl>
              <a:tblPr firstRow="1" bandRow="1">
                <a:tableStyleId>{5C22544A-7EE6-4342-B048-85BDC9FD1C3A}</a:tableStyleId>
              </a:tblPr>
              <a:tblGrid>
                <a:gridCol w="3073067">
                  <a:extLst>
                    <a:ext uri="{9D8B030D-6E8A-4147-A177-3AD203B41FA5}">
                      <a16:colId xmlns:a16="http://schemas.microsoft.com/office/drawing/2014/main" val="3201192086"/>
                    </a:ext>
                  </a:extLst>
                </a:gridCol>
                <a:gridCol w="1511467">
                  <a:extLst>
                    <a:ext uri="{9D8B030D-6E8A-4147-A177-3AD203B41FA5}">
                      <a16:colId xmlns:a16="http://schemas.microsoft.com/office/drawing/2014/main" val="4173606886"/>
                    </a:ext>
                  </a:extLst>
                </a:gridCol>
                <a:gridCol w="1511467">
                  <a:extLst>
                    <a:ext uri="{9D8B030D-6E8A-4147-A177-3AD203B41FA5}">
                      <a16:colId xmlns:a16="http://schemas.microsoft.com/office/drawing/2014/main" val="1972385644"/>
                    </a:ext>
                  </a:extLst>
                </a:gridCol>
              </a:tblGrid>
              <a:tr h="153612">
                <a:tc>
                  <a:txBody>
                    <a:bodyPr/>
                    <a:lstStyle/>
                    <a:p>
                      <a:pPr algn="r"/>
                      <a:r>
                        <a:rPr lang="es-MX" sz="1200" dirty="0">
                          <a:solidFill>
                            <a:schemeClr val="tx1"/>
                          </a:solidFill>
                          <a:latin typeface="Calibri" panose="020F0502020204030204" pitchFamily="34" charset="0"/>
                          <a:cs typeface="Calibri" panose="020F0502020204030204" pitchFamily="34" charset="0"/>
                        </a:rPr>
                        <a:t>la claridad y calidad de la información proporcionada por parte de la EAAB-ESP al momento de realizar los eventos de diálogo con su comunidad?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s-CO" sz="1200" dirty="0">
                          <a:solidFill>
                            <a:schemeClr val="tx1"/>
                          </a:solidFill>
                          <a:latin typeface="Calibri" panose="020F0502020204030204" pitchFamily="34" charset="0"/>
                          <a:cs typeface="Calibri" panose="020F0502020204030204" pitchFamily="34" charset="0"/>
                        </a:rPr>
                        <a:t>Total (casos)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200" dirty="0">
                          <a:solidFill>
                            <a:schemeClr val="tx1"/>
                          </a:solidFill>
                          <a:latin typeface="Calibri" panose="020F0502020204030204" pitchFamily="34" charset="0"/>
                          <a:cs typeface="Calibri" panose="020F0502020204030204" pitchFamily="34" charset="0"/>
                        </a:rPr>
                        <a:t>Total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64903282"/>
                  </a:ext>
                </a:extLst>
              </a:tr>
              <a:tr h="46175">
                <a:tc>
                  <a:txBody>
                    <a:bodyPr/>
                    <a:lstStyle/>
                    <a:p>
                      <a:pPr algn="r" fontAlgn="b"/>
                      <a:r>
                        <a:rPr lang="es-CO" sz="1200" b="0" i="0" u="none" strike="noStrike" dirty="0">
                          <a:solidFill>
                            <a:schemeClr val="tx1"/>
                          </a:solidFill>
                          <a:effectLst/>
                          <a:latin typeface="Calibri" panose="020F0502020204030204" pitchFamily="34" charset="0"/>
                          <a:cs typeface="Calibri" panose="020F0502020204030204" pitchFamily="34" charset="0"/>
                        </a:rPr>
                        <a:t> [5] Muy buena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s-CO" sz="1200" b="0" i="0" u="none" strike="noStrike" kern="1200" dirty="0">
                          <a:solidFill>
                            <a:schemeClr val="tx1"/>
                          </a:solidFill>
                          <a:effectLst/>
                          <a:latin typeface="Calibri" panose="020F0502020204030204" pitchFamily="34" charset="0"/>
                          <a:ea typeface="+mn-ea"/>
                          <a:cs typeface="Calibri" panose="020F0502020204030204" pitchFamily="34" charset="0"/>
                        </a:rPr>
                        <a:t>22</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s-CO" sz="1200" b="0" i="0" u="none" strike="noStrike" kern="1200">
                          <a:solidFill>
                            <a:schemeClr val="tx1"/>
                          </a:solidFill>
                          <a:effectLst/>
                          <a:latin typeface="Calibri" panose="020F0502020204030204" pitchFamily="34" charset="0"/>
                          <a:ea typeface="+mn-ea"/>
                          <a:cs typeface="Calibri" panose="020F0502020204030204" pitchFamily="34" charset="0"/>
                        </a:rPr>
                        <a:t>21</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148119984"/>
                  </a:ext>
                </a:extLst>
              </a:tr>
              <a:tr h="46175">
                <a:tc>
                  <a:txBody>
                    <a:bodyPr/>
                    <a:lstStyle/>
                    <a:p>
                      <a:pPr algn="r" fontAlgn="b"/>
                      <a:r>
                        <a:rPr lang="es-CO" sz="1200" b="0" i="0" u="none" strike="noStrike" dirty="0">
                          <a:solidFill>
                            <a:schemeClr val="tx1"/>
                          </a:solidFill>
                          <a:effectLst/>
                          <a:latin typeface="Calibri" panose="020F0502020204030204" pitchFamily="34" charset="0"/>
                          <a:cs typeface="Calibri" panose="020F0502020204030204" pitchFamily="34" charset="0"/>
                        </a:rPr>
                        <a:t> [4] Buena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s-CO" sz="1200" b="0" i="0" u="none" strike="noStrike" kern="1200" dirty="0">
                          <a:solidFill>
                            <a:schemeClr val="tx1"/>
                          </a:solidFill>
                          <a:effectLst/>
                          <a:latin typeface="Calibri" panose="020F0502020204030204" pitchFamily="34" charset="0"/>
                          <a:ea typeface="+mn-ea"/>
                          <a:cs typeface="Calibri" panose="020F0502020204030204" pitchFamily="34" charset="0"/>
                        </a:rPr>
                        <a:t>39</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s-CO" sz="1200" b="0" i="0" u="none" strike="noStrike" kern="1200" dirty="0">
                          <a:solidFill>
                            <a:schemeClr val="tx1"/>
                          </a:solidFill>
                          <a:effectLst/>
                          <a:latin typeface="Calibri" panose="020F0502020204030204" pitchFamily="34" charset="0"/>
                          <a:ea typeface="+mn-ea"/>
                          <a:cs typeface="Calibri" panose="020F0502020204030204" pitchFamily="34" charset="0"/>
                        </a:rPr>
                        <a:t>37</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236966090"/>
                  </a:ext>
                </a:extLst>
              </a:tr>
              <a:tr h="46175">
                <a:tc>
                  <a:txBody>
                    <a:bodyPr/>
                    <a:lstStyle/>
                    <a:p>
                      <a:pPr algn="r" fontAlgn="b"/>
                      <a:r>
                        <a:rPr lang="es-CO" sz="1200" b="0" i="0" u="none" strike="noStrike" dirty="0">
                          <a:solidFill>
                            <a:schemeClr val="tx1"/>
                          </a:solidFill>
                          <a:effectLst/>
                          <a:latin typeface="Calibri" panose="020F0502020204030204" pitchFamily="34" charset="0"/>
                          <a:cs typeface="Calibri" panose="020F0502020204030204" pitchFamily="34" charset="0"/>
                        </a:rPr>
                        <a:t> [3] Ni buena, ni mala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s-CO" sz="1200" b="0" i="0" u="none" strike="noStrike" kern="1200">
                          <a:solidFill>
                            <a:schemeClr val="tx1"/>
                          </a:solidFill>
                          <a:effectLst/>
                          <a:latin typeface="Calibri" panose="020F0502020204030204" pitchFamily="34" charset="0"/>
                          <a:ea typeface="+mn-ea"/>
                          <a:cs typeface="Calibri" panose="020F0502020204030204" pitchFamily="34" charset="0"/>
                        </a:rPr>
                        <a:t>22</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s-CO" sz="1200" b="0" i="0" u="none" strike="noStrike" kern="1200" dirty="0">
                          <a:solidFill>
                            <a:schemeClr val="tx1"/>
                          </a:solidFill>
                          <a:effectLst/>
                          <a:latin typeface="Calibri" panose="020F0502020204030204" pitchFamily="34" charset="0"/>
                          <a:ea typeface="+mn-ea"/>
                          <a:cs typeface="Calibri" panose="020F0502020204030204" pitchFamily="34" charset="0"/>
                        </a:rPr>
                        <a:t>21</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494658789"/>
                  </a:ext>
                </a:extLst>
              </a:tr>
              <a:tr h="46175">
                <a:tc>
                  <a:txBody>
                    <a:bodyPr/>
                    <a:lstStyle/>
                    <a:p>
                      <a:pPr algn="r" fontAlgn="b"/>
                      <a:r>
                        <a:rPr lang="es-CO" sz="1200" b="0" i="0" u="none" strike="noStrike" dirty="0">
                          <a:solidFill>
                            <a:schemeClr val="tx1"/>
                          </a:solidFill>
                          <a:effectLst/>
                          <a:latin typeface="Calibri" panose="020F0502020204030204" pitchFamily="34" charset="0"/>
                          <a:cs typeface="Calibri" panose="020F0502020204030204" pitchFamily="34" charset="0"/>
                        </a:rPr>
                        <a:t> [2] Mala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s-CO" sz="1200" b="0" i="0" u="none" strike="noStrike" kern="1200">
                          <a:solidFill>
                            <a:schemeClr val="tx1"/>
                          </a:solidFill>
                          <a:effectLst/>
                          <a:latin typeface="Calibri" panose="020F0502020204030204" pitchFamily="34" charset="0"/>
                          <a:ea typeface="+mn-ea"/>
                          <a:cs typeface="Calibri" panose="020F0502020204030204" pitchFamily="34" charset="0"/>
                        </a:rPr>
                        <a:t>17</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s-CO" sz="1200" b="0" i="0" u="none" strike="noStrike" kern="1200" dirty="0">
                          <a:solidFill>
                            <a:schemeClr val="tx1"/>
                          </a:solidFill>
                          <a:effectLst/>
                          <a:latin typeface="Calibri" panose="020F0502020204030204" pitchFamily="34" charset="0"/>
                          <a:ea typeface="+mn-ea"/>
                          <a:cs typeface="Calibri" panose="020F0502020204030204" pitchFamily="34" charset="0"/>
                        </a:rPr>
                        <a:t>16</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762044258"/>
                  </a:ext>
                </a:extLst>
              </a:tr>
              <a:tr h="46175">
                <a:tc>
                  <a:txBody>
                    <a:bodyPr/>
                    <a:lstStyle/>
                    <a:p>
                      <a:pPr algn="r" fontAlgn="b"/>
                      <a:r>
                        <a:rPr lang="es-CO" sz="1200" b="0" i="0" u="none" strike="noStrike" dirty="0">
                          <a:solidFill>
                            <a:schemeClr val="tx1"/>
                          </a:solidFill>
                          <a:effectLst/>
                          <a:latin typeface="Calibri" panose="020F0502020204030204" pitchFamily="34" charset="0"/>
                          <a:cs typeface="Calibri" panose="020F0502020204030204" pitchFamily="34" charset="0"/>
                        </a:rPr>
                        <a:t> [1] Muy mala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s-CO" sz="1200" b="0" i="0" u="none" strike="noStrike" kern="1200">
                          <a:solidFill>
                            <a:schemeClr val="tx1"/>
                          </a:solidFill>
                          <a:effectLst/>
                          <a:latin typeface="Calibri" panose="020F0502020204030204" pitchFamily="34" charset="0"/>
                          <a:ea typeface="+mn-ea"/>
                          <a:cs typeface="Calibri" panose="020F0502020204030204" pitchFamily="34" charset="0"/>
                        </a:rPr>
                        <a:t>5</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s-CO" sz="1200" b="0" i="0" u="none" strike="noStrike" kern="1200" dirty="0">
                          <a:solidFill>
                            <a:schemeClr val="tx1"/>
                          </a:solidFill>
                          <a:effectLst/>
                          <a:latin typeface="Calibri" panose="020F0502020204030204" pitchFamily="34" charset="0"/>
                          <a:ea typeface="+mn-ea"/>
                          <a:cs typeface="Calibri" panose="020F0502020204030204" pitchFamily="34" charset="0"/>
                        </a:rPr>
                        <a:t>5</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715043900"/>
                  </a:ext>
                </a:extLst>
              </a:tr>
            </a:tbl>
          </a:graphicData>
        </a:graphic>
      </p:graphicFrame>
      <p:sp>
        <p:nvSpPr>
          <p:cNvPr id="17" name="4 Rectángulo">
            <a:extLst>
              <a:ext uri="{FF2B5EF4-FFF2-40B4-BE49-F238E27FC236}">
                <a16:creationId xmlns:a16="http://schemas.microsoft.com/office/drawing/2014/main" id="{95053D6A-B68E-4AE6-8C24-2EB4761A18ED}"/>
              </a:ext>
            </a:extLst>
          </p:cNvPr>
          <p:cNvSpPr/>
          <p:nvPr/>
        </p:nvSpPr>
        <p:spPr>
          <a:xfrm>
            <a:off x="1676400" y="611540"/>
            <a:ext cx="5822949" cy="246221"/>
          </a:xfrm>
          <a:prstGeom prst="rect">
            <a:avLst/>
          </a:prstGeom>
        </p:spPr>
        <p:txBody>
          <a:bodyPr wrap="square">
            <a:spAutoFit/>
          </a:bodyPr>
          <a:lstStyle/>
          <a:p>
            <a:pPr algn="ctr"/>
            <a:r>
              <a:rPr lang="es-CO" b="0" dirty="0">
                <a:solidFill>
                  <a:schemeClr val="tx1">
                    <a:lumMod val="85000"/>
                    <a:lumOff val="15000"/>
                  </a:schemeClr>
                </a:solidFill>
                <a:latin typeface="+mj-lt"/>
              </a:rPr>
              <a:t>Con una escala de 1 a 5 donde 1 es muy malo y 5 muy bueno  </a:t>
            </a:r>
            <a:r>
              <a:rPr lang="es-CO" dirty="0">
                <a:solidFill>
                  <a:schemeClr val="tx1">
                    <a:lumMod val="85000"/>
                    <a:lumOff val="15000"/>
                  </a:schemeClr>
                </a:solidFill>
                <a:latin typeface="+mj-lt"/>
              </a:rPr>
              <a:t>¿Cómo califica… </a:t>
            </a:r>
            <a:endParaRPr lang="es-CO" b="0" dirty="0">
              <a:solidFill>
                <a:schemeClr val="tx1">
                  <a:lumMod val="85000"/>
                  <a:lumOff val="15000"/>
                </a:schemeClr>
              </a:solidFill>
              <a:latin typeface="+mj-lt"/>
            </a:endParaRPr>
          </a:p>
        </p:txBody>
      </p:sp>
    </p:spTree>
    <p:extLst>
      <p:ext uri="{BB962C8B-B14F-4D97-AF65-F5344CB8AC3E}">
        <p14:creationId xmlns:p14="http://schemas.microsoft.com/office/powerpoint/2010/main" val="4256096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CuadroTexto 10"/>
          <p:cNvSpPr txBox="1"/>
          <p:nvPr/>
        </p:nvSpPr>
        <p:spPr>
          <a:xfrm>
            <a:off x="1311753" y="162166"/>
            <a:ext cx="6516210" cy="523220"/>
          </a:xfrm>
          <a:prstGeom prst="rect">
            <a:avLst/>
          </a:prstGeom>
          <a:noFill/>
        </p:spPr>
        <p:txBody>
          <a:bodyPr wrap="square" rtlCol="0">
            <a:spAutoFit/>
          </a:bodyPr>
          <a:lstStyle/>
          <a:p>
            <a:r>
              <a:rPr lang="es-MX" sz="1400" dirty="0">
                <a:solidFill>
                  <a:srgbClr val="295FA9"/>
                </a:solidFill>
              </a:rPr>
              <a:t>Evaluación de la participación en algún grupo de veeduría ciudadana y/o  comité de desarrollo y control social para aportarle a  las decisiones de la EAAB-ESP</a:t>
            </a:r>
          </a:p>
        </p:txBody>
      </p:sp>
      <p:graphicFrame>
        <p:nvGraphicFramePr>
          <p:cNvPr id="15" name="Tabla 14">
            <a:extLst>
              <a:ext uri="{FF2B5EF4-FFF2-40B4-BE49-F238E27FC236}">
                <a16:creationId xmlns:a16="http://schemas.microsoft.com/office/drawing/2014/main" id="{A0035F94-3518-4561-98AD-BDDC4D425F57}"/>
              </a:ext>
            </a:extLst>
          </p:cNvPr>
          <p:cNvGraphicFramePr>
            <a:graphicFrameLocks noGrp="1"/>
          </p:cNvGraphicFramePr>
          <p:nvPr>
            <p:extLst>
              <p:ext uri="{D42A27DB-BD31-4B8C-83A1-F6EECF244321}">
                <p14:modId xmlns:p14="http://schemas.microsoft.com/office/powerpoint/2010/main" val="1646784133"/>
              </p:ext>
            </p:extLst>
          </p:nvPr>
        </p:nvGraphicFramePr>
        <p:xfrm>
          <a:off x="1541463" y="880779"/>
          <a:ext cx="6096001" cy="1602105"/>
        </p:xfrm>
        <a:graphic>
          <a:graphicData uri="http://schemas.openxmlformats.org/drawingml/2006/table">
            <a:tbl>
              <a:tblPr firstRow="1" bandRow="1">
                <a:tableStyleId>{5C22544A-7EE6-4342-B048-85BDC9FD1C3A}</a:tableStyleId>
              </a:tblPr>
              <a:tblGrid>
                <a:gridCol w="3073067">
                  <a:extLst>
                    <a:ext uri="{9D8B030D-6E8A-4147-A177-3AD203B41FA5}">
                      <a16:colId xmlns:a16="http://schemas.microsoft.com/office/drawing/2014/main" val="93046408"/>
                    </a:ext>
                  </a:extLst>
                </a:gridCol>
                <a:gridCol w="1511467">
                  <a:extLst>
                    <a:ext uri="{9D8B030D-6E8A-4147-A177-3AD203B41FA5}">
                      <a16:colId xmlns:a16="http://schemas.microsoft.com/office/drawing/2014/main" val="4195887148"/>
                    </a:ext>
                  </a:extLst>
                </a:gridCol>
                <a:gridCol w="1511467">
                  <a:extLst>
                    <a:ext uri="{9D8B030D-6E8A-4147-A177-3AD203B41FA5}">
                      <a16:colId xmlns:a16="http://schemas.microsoft.com/office/drawing/2014/main" val="3388826850"/>
                    </a:ext>
                  </a:extLst>
                </a:gridCol>
              </a:tblGrid>
              <a:tr h="153612">
                <a:tc>
                  <a:txBody>
                    <a:bodyPr/>
                    <a:lstStyle/>
                    <a:p>
                      <a:pPr algn="r"/>
                      <a:r>
                        <a:rPr lang="es-MX" sz="1200" dirty="0">
                          <a:solidFill>
                            <a:schemeClr val="tx1"/>
                          </a:solidFill>
                          <a:latin typeface="Calibri" panose="020F0502020204030204" pitchFamily="34" charset="0"/>
                          <a:cs typeface="Calibri" panose="020F0502020204030204" pitchFamily="34" charset="0"/>
                        </a:rPr>
                        <a:t>Los eventos de diálogo con la comunidad, convocados por la EAAB-ESP cuando va a realizar alguna obra pública en su territorio?</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s-CO" sz="1200" dirty="0">
                          <a:solidFill>
                            <a:schemeClr val="tx1"/>
                          </a:solidFill>
                          <a:latin typeface="Calibri" panose="020F0502020204030204" pitchFamily="34" charset="0"/>
                          <a:cs typeface="Calibri" panose="020F0502020204030204" pitchFamily="34" charset="0"/>
                        </a:rPr>
                        <a:t>Total (casos)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200" dirty="0">
                          <a:solidFill>
                            <a:schemeClr val="tx1"/>
                          </a:solidFill>
                          <a:latin typeface="Calibri" panose="020F0502020204030204" pitchFamily="34" charset="0"/>
                          <a:cs typeface="Calibri" panose="020F0502020204030204" pitchFamily="34" charset="0"/>
                        </a:rPr>
                        <a:t>Total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28093495"/>
                  </a:ext>
                </a:extLst>
              </a:tr>
              <a:tr h="46175">
                <a:tc>
                  <a:txBody>
                    <a:bodyPr/>
                    <a:lstStyle/>
                    <a:p>
                      <a:pPr algn="r" fontAlgn="b"/>
                      <a:r>
                        <a:rPr lang="es-CO" sz="1200" b="0" i="0" u="none" strike="noStrike" dirty="0">
                          <a:solidFill>
                            <a:schemeClr val="tx1"/>
                          </a:solidFill>
                          <a:effectLst/>
                          <a:latin typeface="Calibri" panose="020F0502020204030204" pitchFamily="34" charset="0"/>
                          <a:cs typeface="Calibri" panose="020F0502020204030204" pitchFamily="34" charset="0"/>
                        </a:rPr>
                        <a:t> [5] Muy buena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s-CO" sz="1200" b="0" i="0" u="none" strike="noStrike" kern="1200" dirty="0">
                          <a:solidFill>
                            <a:schemeClr val="tx1"/>
                          </a:solidFill>
                          <a:effectLst/>
                          <a:latin typeface="Calibri" panose="020F0502020204030204" pitchFamily="34" charset="0"/>
                          <a:ea typeface="+mn-ea"/>
                          <a:cs typeface="Calibri" panose="020F0502020204030204" pitchFamily="34" charset="0"/>
                        </a:rPr>
                        <a:t>17</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s-CO" sz="1200" b="0" i="0" u="none" strike="noStrike" kern="1200">
                          <a:solidFill>
                            <a:schemeClr val="tx1"/>
                          </a:solidFill>
                          <a:effectLst/>
                          <a:latin typeface="Calibri" panose="020F0502020204030204" pitchFamily="34" charset="0"/>
                          <a:ea typeface="+mn-ea"/>
                          <a:cs typeface="Calibri" panose="020F0502020204030204" pitchFamily="34" charset="0"/>
                        </a:rPr>
                        <a:t>16</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546101133"/>
                  </a:ext>
                </a:extLst>
              </a:tr>
              <a:tr h="46175">
                <a:tc>
                  <a:txBody>
                    <a:bodyPr/>
                    <a:lstStyle/>
                    <a:p>
                      <a:pPr algn="r" fontAlgn="b"/>
                      <a:r>
                        <a:rPr lang="es-CO" sz="1200" b="0" i="0" u="none" strike="noStrike" dirty="0">
                          <a:solidFill>
                            <a:schemeClr val="tx1"/>
                          </a:solidFill>
                          <a:effectLst/>
                          <a:latin typeface="Calibri" panose="020F0502020204030204" pitchFamily="34" charset="0"/>
                          <a:cs typeface="Calibri" panose="020F0502020204030204" pitchFamily="34" charset="0"/>
                        </a:rPr>
                        <a:t> [4] Buena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s-CO" sz="1200" b="0" i="0" u="none" strike="noStrike" kern="1200">
                          <a:solidFill>
                            <a:schemeClr val="tx1"/>
                          </a:solidFill>
                          <a:effectLst/>
                          <a:latin typeface="Calibri" panose="020F0502020204030204" pitchFamily="34" charset="0"/>
                          <a:ea typeface="+mn-ea"/>
                          <a:cs typeface="Calibri" panose="020F0502020204030204" pitchFamily="34" charset="0"/>
                        </a:rPr>
                        <a:t>36</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s-CO" sz="1200" b="0" i="0" u="none" strike="noStrike" kern="1200" dirty="0">
                          <a:solidFill>
                            <a:schemeClr val="tx1"/>
                          </a:solidFill>
                          <a:effectLst/>
                          <a:latin typeface="Calibri" panose="020F0502020204030204" pitchFamily="34" charset="0"/>
                          <a:ea typeface="+mn-ea"/>
                          <a:cs typeface="Calibri" panose="020F0502020204030204" pitchFamily="34" charset="0"/>
                        </a:rPr>
                        <a:t>34</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890887876"/>
                  </a:ext>
                </a:extLst>
              </a:tr>
              <a:tr h="46175">
                <a:tc>
                  <a:txBody>
                    <a:bodyPr/>
                    <a:lstStyle/>
                    <a:p>
                      <a:pPr algn="r" fontAlgn="b"/>
                      <a:r>
                        <a:rPr lang="es-CO" sz="1200" b="0" i="0" u="none" strike="noStrike" dirty="0">
                          <a:solidFill>
                            <a:schemeClr val="tx1"/>
                          </a:solidFill>
                          <a:effectLst/>
                          <a:latin typeface="Calibri" panose="020F0502020204030204" pitchFamily="34" charset="0"/>
                          <a:cs typeface="Calibri" panose="020F0502020204030204" pitchFamily="34" charset="0"/>
                        </a:rPr>
                        <a:t> [3] Ni buena, ni mala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s-CO" sz="1200" b="0" i="0" u="none" strike="noStrike" kern="1200">
                          <a:solidFill>
                            <a:schemeClr val="tx1"/>
                          </a:solidFill>
                          <a:effectLst/>
                          <a:latin typeface="Calibri" panose="020F0502020204030204" pitchFamily="34" charset="0"/>
                          <a:ea typeface="+mn-ea"/>
                          <a:cs typeface="Calibri" panose="020F0502020204030204" pitchFamily="34" charset="0"/>
                        </a:rPr>
                        <a:t>30</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s-CO" sz="1200" b="0" i="0" u="none" strike="noStrike" kern="1200" dirty="0">
                          <a:solidFill>
                            <a:schemeClr val="tx1"/>
                          </a:solidFill>
                          <a:effectLst/>
                          <a:latin typeface="Calibri" panose="020F0502020204030204" pitchFamily="34" charset="0"/>
                          <a:ea typeface="+mn-ea"/>
                          <a:cs typeface="Calibri" panose="020F0502020204030204" pitchFamily="34" charset="0"/>
                        </a:rPr>
                        <a:t>28</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799911674"/>
                  </a:ext>
                </a:extLst>
              </a:tr>
              <a:tr h="46175">
                <a:tc>
                  <a:txBody>
                    <a:bodyPr/>
                    <a:lstStyle/>
                    <a:p>
                      <a:pPr algn="r" fontAlgn="b"/>
                      <a:r>
                        <a:rPr lang="es-CO" sz="1200" b="0" i="0" u="none" strike="noStrike" dirty="0">
                          <a:solidFill>
                            <a:schemeClr val="tx1"/>
                          </a:solidFill>
                          <a:effectLst/>
                          <a:latin typeface="Calibri" panose="020F0502020204030204" pitchFamily="34" charset="0"/>
                          <a:cs typeface="Calibri" panose="020F0502020204030204" pitchFamily="34" charset="0"/>
                        </a:rPr>
                        <a:t> [2] Mala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s-CO" sz="1200" b="0" i="0" u="none" strike="noStrike" kern="1200">
                          <a:solidFill>
                            <a:schemeClr val="tx1"/>
                          </a:solidFill>
                          <a:effectLst/>
                          <a:latin typeface="Calibri" panose="020F0502020204030204" pitchFamily="34" charset="0"/>
                          <a:ea typeface="+mn-ea"/>
                          <a:cs typeface="Calibri" panose="020F0502020204030204" pitchFamily="34" charset="0"/>
                        </a:rPr>
                        <a:t>17</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s-CO" sz="1200" b="0" i="0" u="none" strike="noStrike" kern="1200" dirty="0">
                          <a:solidFill>
                            <a:schemeClr val="tx1"/>
                          </a:solidFill>
                          <a:effectLst/>
                          <a:latin typeface="Calibri" panose="020F0502020204030204" pitchFamily="34" charset="0"/>
                          <a:ea typeface="+mn-ea"/>
                          <a:cs typeface="Calibri" panose="020F0502020204030204" pitchFamily="34" charset="0"/>
                        </a:rPr>
                        <a:t>16</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10394615"/>
                  </a:ext>
                </a:extLst>
              </a:tr>
              <a:tr h="46175">
                <a:tc>
                  <a:txBody>
                    <a:bodyPr/>
                    <a:lstStyle/>
                    <a:p>
                      <a:pPr algn="r" fontAlgn="b"/>
                      <a:r>
                        <a:rPr lang="es-CO" sz="1200" b="0" i="0" u="none" strike="noStrike" dirty="0">
                          <a:solidFill>
                            <a:schemeClr val="tx1"/>
                          </a:solidFill>
                          <a:effectLst/>
                          <a:latin typeface="Calibri" panose="020F0502020204030204" pitchFamily="34" charset="0"/>
                          <a:cs typeface="Calibri" panose="020F0502020204030204" pitchFamily="34" charset="0"/>
                        </a:rPr>
                        <a:t> [1] Muy mala</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s-CO" sz="1200" b="0" i="0" u="none" strike="noStrike" kern="1200">
                          <a:solidFill>
                            <a:schemeClr val="tx1"/>
                          </a:solidFill>
                          <a:effectLst/>
                          <a:latin typeface="Calibri" panose="020F0502020204030204" pitchFamily="34" charset="0"/>
                          <a:ea typeface="+mn-ea"/>
                          <a:cs typeface="Calibri" panose="020F0502020204030204" pitchFamily="34" charset="0"/>
                        </a:rPr>
                        <a:t>6</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s-CO" sz="1200" b="0" i="0" u="none" strike="noStrike" kern="1200" dirty="0">
                          <a:solidFill>
                            <a:schemeClr val="tx1"/>
                          </a:solidFill>
                          <a:effectLst/>
                          <a:latin typeface="Calibri" panose="020F0502020204030204" pitchFamily="34" charset="0"/>
                          <a:ea typeface="+mn-ea"/>
                          <a:cs typeface="Calibri" panose="020F0502020204030204" pitchFamily="34" charset="0"/>
                        </a:rPr>
                        <a:t>6</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832641465"/>
                  </a:ext>
                </a:extLst>
              </a:tr>
            </a:tbl>
          </a:graphicData>
        </a:graphic>
      </p:graphicFrame>
      <p:sp>
        <p:nvSpPr>
          <p:cNvPr id="5" name="4 Rectángulo">
            <a:extLst>
              <a:ext uri="{FF2B5EF4-FFF2-40B4-BE49-F238E27FC236}">
                <a16:creationId xmlns:a16="http://schemas.microsoft.com/office/drawing/2014/main" id="{AC393A1E-2C8A-4069-9C11-61A3EC65E669}"/>
              </a:ext>
            </a:extLst>
          </p:cNvPr>
          <p:cNvSpPr/>
          <p:nvPr/>
        </p:nvSpPr>
        <p:spPr>
          <a:xfrm>
            <a:off x="1676400" y="611540"/>
            <a:ext cx="5822949" cy="246221"/>
          </a:xfrm>
          <a:prstGeom prst="rect">
            <a:avLst/>
          </a:prstGeom>
        </p:spPr>
        <p:txBody>
          <a:bodyPr wrap="square">
            <a:spAutoFit/>
          </a:bodyPr>
          <a:lstStyle/>
          <a:p>
            <a:pPr algn="ctr"/>
            <a:r>
              <a:rPr lang="es-CO" b="0" dirty="0">
                <a:solidFill>
                  <a:schemeClr val="tx1">
                    <a:lumMod val="85000"/>
                    <a:lumOff val="15000"/>
                  </a:schemeClr>
                </a:solidFill>
                <a:latin typeface="+mj-lt"/>
              </a:rPr>
              <a:t>Con una escala de 1 a 5 donde 1 es muy malo y 5 muy bueno  </a:t>
            </a:r>
            <a:r>
              <a:rPr lang="es-CO" dirty="0">
                <a:solidFill>
                  <a:schemeClr val="tx1">
                    <a:lumMod val="85000"/>
                    <a:lumOff val="15000"/>
                  </a:schemeClr>
                </a:solidFill>
                <a:latin typeface="+mj-lt"/>
              </a:rPr>
              <a:t>¿Cómo califica… </a:t>
            </a:r>
            <a:endParaRPr lang="es-CO" b="0" dirty="0">
              <a:solidFill>
                <a:schemeClr val="tx1">
                  <a:lumMod val="85000"/>
                  <a:lumOff val="15000"/>
                </a:schemeClr>
              </a:solidFill>
              <a:latin typeface="+mj-lt"/>
            </a:endParaRPr>
          </a:p>
        </p:txBody>
      </p:sp>
    </p:spTree>
    <p:extLst>
      <p:ext uri="{BB962C8B-B14F-4D97-AF65-F5344CB8AC3E}">
        <p14:creationId xmlns:p14="http://schemas.microsoft.com/office/powerpoint/2010/main" val="37492918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10 Tabla"/>
          <p:cNvGraphicFramePr>
            <a:graphicFrameLocks noGrp="1"/>
          </p:cNvGraphicFramePr>
          <p:nvPr>
            <p:extLst>
              <p:ext uri="{D42A27DB-BD31-4B8C-83A1-F6EECF244321}">
                <p14:modId xmlns:p14="http://schemas.microsoft.com/office/powerpoint/2010/main" val="3137807921"/>
              </p:ext>
            </p:extLst>
          </p:nvPr>
        </p:nvGraphicFramePr>
        <p:xfrm>
          <a:off x="1536697" y="2009362"/>
          <a:ext cx="6599384" cy="2520000"/>
        </p:xfrm>
        <a:graphic>
          <a:graphicData uri="http://schemas.openxmlformats.org/drawingml/2006/table">
            <a:tbl>
              <a:tblPr/>
              <a:tblGrid>
                <a:gridCol w="3175475">
                  <a:extLst>
                    <a:ext uri="{9D8B030D-6E8A-4147-A177-3AD203B41FA5}">
                      <a16:colId xmlns:a16="http://schemas.microsoft.com/office/drawing/2014/main" val="20000"/>
                    </a:ext>
                  </a:extLst>
                </a:gridCol>
                <a:gridCol w="2477559">
                  <a:extLst>
                    <a:ext uri="{9D8B030D-6E8A-4147-A177-3AD203B41FA5}">
                      <a16:colId xmlns:a16="http://schemas.microsoft.com/office/drawing/2014/main" val="20001"/>
                    </a:ext>
                  </a:extLst>
                </a:gridCol>
                <a:gridCol w="315450">
                  <a:extLst>
                    <a:ext uri="{9D8B030D-6E8A-4147-A177-3AD203B41FA5}">
                      <a16:colId xmlns:a16="http://schemas.microsoft.com/office/drawing/2014/main" val="20002"/>
                    </a:ext>
                  </a:extLst>
                </a:gridCol>
                <a:gridCol w="315450">
                  <a:extLst>
                    <a:ext uri="{9D8B030D-6E8A-4147-A177-3AD203B41FA5}">
                      <a16:colId xmlns:a16="http://schemas.microsoft.com/office/drawing/2014/main" val="4063543968"/>
                    </a:ext>
                  </a:extLst>
                </a:gridCol>
                <a:gridCol w="315450">
                  <a:extLst>
                    <a:ext uri="{9D8B030D-6E8A-4147-A177-3AD203B41FA5}">
                      <a16:colId xmlns:a16="http://schemas.microsoft.com/office/drawing/2014/main" val="20003"/>
                    </a:ext>
                  </a:extLst>
                </a:gridCol>
              </a:tblGrid>
              <a:tr h="504000">
                <a:tc>
                  <a:txBody>
                    <a:bodyPr/>
                    <a:lstStyle/>
                    <a:p>
                      <a:pPr algn="r" fontAlgn="ctr"/>
                      <a:r>
                        <a:rPr lang="es-CO" sz="900" b="0" i="0" u="none" strike="noStrike" dirty="0">
                          <a:solidFill>
                            <a:srgbClr val="262626"/>
                          </a:solidFill>
                          <a:effectLst/>
                          <a:latin typeface="Century Gothic"/>
                        </a:rPr>
                        <a:t>la expansión que realiza la EAAB-ESP con respecto a cobertura en su comunidad?</a:t>
                      </a:r>
                    </a:p>
                  </a:txBody>
                  <a:tcPr marL="9525" marR="9525" marT="9525" marB="0" anchor="ctr">
                    <a:lnL>
                      <a:noFill/>
                    </a:lnL>
                    <a:lnR w="6350" cap="flat" cmpd="sng" algn="ctr">
                      <a:noFill/>
                      <a:prstDash val="sysDash"/>
                      <a:round/>
                      <a:headEnd type="none" w="med" len="med"/>
                      <a:tailEnd type="none" w="med" len="med"/>
                    </a:lnR>
                    <a:lnT>
                      <a:noFill/>
                    </a:lnT>
                    <a:lnB w="6350" cap="flat" cmpd="sng" algn="ctr">
                      <a:solidFill>
                        <a:schemeClr val="bg1">
                          <a:lumMod val="75000"/>
                        </a:schemeClr>
                      </a:solidFill>
                      <a:prstDash val="sysDash"/>
                      <a:round/>
                      <a:headEnd type="none" w="med" len="med"/>
                      <a:tailEnd type="none" w="med" len="med"/>
                    </a:lnB>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solidFill>
                        <a:schemeClr val="bg1">
                          <a:lumMod val="65000"/>
                        </a:schemeClr>
                      </a:solidFill>
                      <a:prstDash val="solid"/>
                      <a:round/>
                      <a:headEnd type="none" w="med" len="med"/>
                      <a:tailEnd type="none" w="med" len="med"/>
                    </a:lnR>
                    <a:lnT>
                      <a:noFill/>
                    </a:lnT>
                    <a:lnB w="6350" cap="flat" cmpd="sng" algn="ctr">
                      <a:solidFill>
                        <a:schemeClr val="bg1">
                          <a:lumMod val="75000"/>
                        </a:schemeClr>
                      </a:solidFill>
                      <a:prstDash val="sysDash"/>
                      <a:round/>
                      <a:headEnd type="none" w="med" len="med"/>
                      <a:tailEnd type="none" w="med" len="med"/>
                    </a:lnB>
                  </a:tcPr>
                </a:tc>
                <a:tc>
                  <a:txBody>
                    <a:bodyPr/>
                    <a:lstStyle/>
                    <a:p>
                      <a:pPr algn="ctr" fontAlgn="ctr"/>
                      <a:r>
                        <a:rPr lang="es-CO" sz="700" b="1" i="0" u="none" strike="noStrike" dirty="0">
                          <a:solidFill>
                            <a:srgbClr val="262626"/>
                          </a:solidFill>
                          <a:effectLst/>
                          <a:latin typeface="Century Gothic"/>
                        </a:rPr>
                        <a:t>102</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F8F8F8"/>
                    </a:solidFill>
                  </a:tcPr>
                </a:tc>
                <a:tc>
                  <a:txBody>
                    <a:bodyPr/>
                    <a:lstStyle/>
                    <a:p>
                      <a:pPr algn="ctr" fontAlgn="ctr"/>
                      <a:r>
                        <a:rPr lang="es-CO" sz="700" b="1" i="0" u="none" strike="noStrike" dirty="0">
                          <a:solidFill>
                            <a:srgbClr val="262626"/>
                          </a:solidFill>
                          <a:effectLst/>
                          <a:latin typeface="Century Gothic"/>
                        </a:rPr>
                        <a:t>3,9</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F8F8F8"/>
                    </a:solidFill>
                  </a:tcPr>
                </a:tc>
                <a:tc>
                  <a:txBody>
                    <a:bodyPr/>
                    <a:lstStyle/>
                    <a:p>
                      <a:pPr algn="ctr" rtl="0" fontAlgn="ctr"/>
                      <a:r>
                        <a:rPr lang="es-CO" sz="900" b="1" i="0" u="none" strike="noStrike" dirty="0">
                          <a:solidFill>
                            <a:srgbClr val="FF0000"/>
                          </a:solidFill>
                          <a:effectLst/>
                          <a:latin typeface="Wingdings"/>
                        </a:rPr>
                        <a:t>l</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extLst>
                  <a:ext uri="{0D108BD9-81ED-4DB2-BD59-A6C34878D82A}">
                    <a16:rowId xmlns:a16="http://schemas.microsoft.com/office/drawing/2014/main" val="10000"/>
                  </a:ext>
                </a:extLst>
              </a:tr>
              <a:tr h="504000">
                <a:tc>
                  <a:txBody>
                    <a:bodyPr/>
                    <a:lstStyle/>
                    <a:p>
                      <a:pPr algn="r" fontAlgn="ctr"/>
                      <a:r>
                        <a:rPr lang="es-CO" sz="900" b="0" i="0" u="none" strike="noStrike" dirty="0">
                          <a:solidFill>
                            <a:srgbClr val="262626"/>
                          </a:solidFill>
                          <a:effectLst/>
                          <a:latin typeface="Century Gothic"/>
                        </a:rPr>
                        <a:t>el cumplimiento de los compromisos formales y propuestas establecidas con su comunidad</a:t>
                      </a:r>
                    </a:p>
                  </a:txBody>
                  <a:tcPr marL="9525" marR="9525" marT="9525" marB="0" anchor="ctr">
                    <a:lnL>
                      <a:noFill/>
                    </a:lnL>
                    <a:lnR w="6350" cap="flat" cmpd="sng" algn="ctr">
                      <a:no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ctr" fontAlgn="ctr"/>
                      <a:r>
                        <a:rPr lang="es-CO" sz="700" b="1" i="0" u="none" strike="noStrike">
                          <a:solidFill>
                            <a:srgbClr val="262626"/>
                          </a:solidFill>
                          <a:effectLst/>
                          <a:latin typeface="Century Gothic"/>
                        </a:rPr>
                        <a:t>105</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F8F8F8"/>
                    </a:solidFill>
                  </a:tcPr>
                </a:tc>
                <a:tc>
                  <a:txBody>
                    <a:bodyPr/>
                    <a:lstStyle/>
                    <a:p>
                      <a:pPr algn="ctr" fontAlgn="ctr"/>
                      <a:r>
                        <a:rPr lang="es-CO" sz="700" b="1" i="0" u="none" strike="noStrike" dirty="0">
                          <a:solidFill>
                            <a:srgbClr val="262626"/>
                          </a:solidFill>
                          <a:effectLst/>
                          <a:latin typeface="Century Gothic"/>
                        </a:rPr>
                        <a:t>3,3</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F8F8F8"/>
                    </a:solidFill>
                  </a:tcPr>
                </a:tc>
                <a:tc>
                  <a:txBody>
                    <a:bodyPr/>
                    <a:lstStyle/>
                    <a:p>
                      <a:pPr algn="ctr" rtl="0" fontAlgn="ctr"/>
                      <a:r>
                        <a:rPr lang="es-CO" sz="900" b="1" i="0" u="none" strike="noStrike">
                          <a:solidFill>
                            <a:srgbClr val="FF0000"/>
                          </a:solidFill>
                          <a:effectLst/>
                          <a:latin typeface="Wingdings"/>
                        </a:rPr>
                        <a:t>l</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extLst>
                  <a:ext uri="{0D108BD9-81ED-4DB2-BD59-A6C34878D82A}">
                    <a16:rowId xmlns:a16="http://schemas.microsoft.com/office/drawing/2014/main" val="10001"/>
                  </a:ext>
                </a:extLst>
              </a:tr>
              <a:tr h="504000">
                <a:tc>
                  <a:txBody>
                    <a:bodyPr/>
                    <a:lstStyle/>
                    <a:p>
                      <a:pPr algn="r" fontAlgn="ctr"/>
                      <a:r>
                        <a:rPr lang="es-CO" sz="900" b="0" i="0" u="none" strike="noStrike" dirty="0">
                          <a:solidFill>
                            <a:srgbClr val="262626"/>
                          </a:solidFill>
                          <a:effectLst/>
                          <a:latin typeface="Century Gothic"/>
                        </a:rPr>
                        <a:t>la prioridad con que se realizan las obras o proyectos en su comunidad de acuerdo a sus necesidades?</a:t>
                      </a:r>
                    </a:p>
                  </a:txBody>
                  <a:tcPr marL="9525" marR="9525" marT="9525" marB="0" anchor="ctr">
                    <a:lnL>
                      <a:noFill/>
                    </a:lnL>
                    <a:lnR w="6350" cap="flat" cmpd="sng" algn="ctr">
                      <a:no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ctr" fontAlgn="ctr"/>
                      <a:r>
                        <a:rPr lang="es-CO" sz="700" b="1" i="0" u="none" strike="noStrike">
                          <a:solidFill>
                            <a:srgbClr val="262626"/>
                          </a:solidFill>
                          <a:effectLst/>
                          <a:latin typeface="Century Gothic"/>
                        </a:rPr>
                        <a:t>105</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F8F8F8"/>
                    </a:solidFill>
                  </a:tcPr>
                </a:tc>
                <a:tc>
                  <a:txBody>
                    <a:bodyPr/>
                    <a:lstStyle/>
                    <a:p>
                      <a:pPr algn="ctr" fontAlgn="ctr"/>
                      <a:r>
                        <a:rPr lang="es-CO" sz="700" b="1" i="0" u="none" strike="noStrike" dirty="0">
                          <a:solidFill>
                            <a:srgbClr val="262626"/>
                          </a:solidFill>
                          <a:effectLst/>
                          <a:latin typeface="Century Gothic"/>
                        </a:rPr>
                        <a:t>3,3</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F8F8F8"/>
                    </a:solidFill>
                  </a:tcPr>
                </a:tc>
                <a:tc>
                  <a:txBody>
                    <a:bodyPr/>
                    <a:lstStyle/>
                    <a:p>
                      <a:pPr algn="ctr" rtl="0" fontAlgn="ctr"/>
                      <a:r>
                        <a:rPr lang="es-CO" sz="900" b="1" i="0" u="none" strike="noStrike">
                          <a:solidFill>
                            <a:srgbClr val="FF0000"/>
                          </a:solidFill>
                          <a:effectLst/>
                          <a:latin typeface="Wingdings"/>
                        </a:rPr>
                        <a:t>l</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extLst>
                  <a:ext uri="{0D108BD9-81ED-4DB2-BD59-A6C34878D82A}">
                    <a16:rowId xmlns:a16="http://schemas.microsoft.com/office/drawing/2014/main" val="10002"/>
                  </a:ext>
                </a:extLst>
              </a:tr>
              <a:tr h="504000">
                <a:tc>
                  <a:txBody>
                    <a:bodyPr/>
                    <a:lstStyle/>
                    <a:p>
                      <a:pPr algn="r" fontAlgn="ctr"/>
                      <a:r>
                        <a:rPr lang="es-CO" sz="900" b="0" i="0" u="none" strike="noStrike" dirty="0">
                          <a:solidFill>
                            <a:srgbClr val="262626"/>
                          </a:solidFill>
                          <a:effectLst/>
                          <a:latin typeface="Century Gothic"/>
                        </a:rPr>
                        <a:t>las campañas realizadas en su comunidad frente al cuidado, mantenimiento y mejora de los cuerpos de agua (Ríos, Quebradas, uso eficiente del agua e...) </a:t>
                      </a:r>
                    </a:p>
                  </a:txBody>
                  <a:tcPr marL="9525" marR="9525" marT="9525" marB="0" anchor="ctr">
                    <a:lnL>
                      <a:noFill/>
                    </a:lnL>
                    <a:lnR w="6350" cap="flat" cmpd="sng" algn="ctr">
                      <a:no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ctr" fontAlgn="ctr"/>
                      <a:r>
                        <a:rPr lang="es-CO" sz="700" b="1" i="0" u="none" strike="noStrike">
                          <a:solidFill>
                            <a:srgbClr val="262626"/>
                          </a:solidFill>
                          <a:effectLst/>
                          <a:latin typeface="Century Gothic"/>
                        </a:rPr>
                        <a:t>103</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F8F8F8"/>
                    </a:solidFill>
                  </a:tcPr>
                </a:tc>
                <a:tc>
                  <a:txBody>
                    <a:bodyPr/>
                    <a:lstStyle/>
                    <a:p>
                      <a:pPr algn="ctr" fontAlgn="ctr"/>
                      <a:r>
                        <a:rPr lang="es-CO" sz="700" b="1" i="0" u="none" strike="noStrike" dirty="0">
                          <a:solidFill>
                            <a:srgbClr val="262626"/>
                          </a:solidFill>
                          <a:effectLst/>
                          <a:latin typeface="Century Gothic"/>
                        </a:rPr>
                        <a:t>3,1</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F8F8F8"/>
                    </a:solidFill>
                  </a:tcPr>
                </a:tc>
                <a:tc>
                  <a:txBody>
                    <a:bodyPr/>
                    <a:lstStyle/>
                    <a:p>
                      <a:pPr algn="ctr" rtl="0" fontAlgn="ctr"/>
                      <a:r>
                        <a:rPr lang="es-CO" sz="900" b="1" i="0" u="none" strike="noStrike">
                          <a:solidFill>
                            <a:srgbClr val="FF0000"/>
                          </a:solidFill>
                          <a:effectLst/>
                          <a:latin typeface="Wingdings"/>
                        </a:rPr>
                        <a:t>l</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extLst>
                  <a:ext uri="{0D108BD9-81ED-4DB2-BD59-A6C34878D82A}">
                    <a16:rowId xmlns:a16="http://schemas.microsoft.com/office/drawing/2014/main" val="10003"/>
                  </a:ext>
                </a:extLst>
              </a:tr>
              <a:tr h="504000">
                <a:tc>
                  <a:txBody>
                    <a:bodyPr/>
                    <a:lstStyle/>
                    <a:p>
                      <a:pPr algn="r" fontAlgn="ctr"/>
                      <a:r>
                        <a:rPr lang="es-CO" sz="900" b="0" i="0" u="none" strike="noStrike" dirty="0">
                          <a:solidFill>
                            <a:srgbClr val="262626"/>
                          </a:solidFill>
                          <a:effectLst/>
                          <a:latin typeface="Century Gothic"/>
                        </a:rPr>
                        <a:t>el cumplimiento de la duración de las obras o proyectos realizados en su comunidad?</a:t>
                      </a:r>
                    </a:p>
                  </a:txBody>
                  <a:tcPr marL="9525" marR="9525" marT="9525" marB="0" anchor="ctr">
                    <a:lnL>
                      <a:noFill/>
                    </a:lnL>
                    <a:lnR w="6350" cap="flat" cmpd="sng" algn="ctr">
                      <a:no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ctr" fontAlgn="ctr"/>
                      <a:r>
                        <a:rPr lang="es-CO" sz="700" b="1" i="0" u="none" strike="noStrike" dirty="0">
                          <a:solidFill>
                            <a:srgbClr val="262626"/>
                          </a:solidFill>
                          <a:effectLst/>
                          <a:latin typeface="Century Gothic"/>
                        </a:rPr>
                        <a:t>104</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pPr algn="ctr" fontAlgn="ctr"/>
                      <a:r>
                        <a:rPr lang="es-CO" sz="700" b="1" i="0" u="none" strike="noStrike" dirty="0">
                          <a:solidFill>
                            <a:srgbClr val="262626"/>
                          </a:solidFill>
                          <a:effectLst/>
                          <a:latin typeface="Century Gothic"/>
                        </a:rPr>
                        <a:t>3,2</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pPr algn="ctr" rtl="0" fontAlgn="ctr"/>
                      <a:r>
                        <a:rPr lang="es-CO" sz="900" b="1" i="0" u="none" strike="noStrike" dirty="0">
                          <a:solidFill>
                            <a:srgbClr val="FF0000"/>
                          </a:solidFill>
                          <a:effectLst/>
                          <a:latin typeface="Wingdings"/>
                        </a:rPr>
                        <a:t>l</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3" name="2 CuadroTexto"/>
          <p:cNvSpPr txBox="1"/>
          <p:nvPr/>
        </p:nvSpPr>
        <p:spPr>
          <a:xfrm>
            <a:off x="7222099" y="1865433"/>
            <a:ext cx="208390" cy="107722"/>
          </a:xfrm>
          <a:prstGeom prst="rect">
            <a:avLst/>
          </a:prstGeom>
          <a:noFill/>
        </p:spPr>
        <p:txBody>
          <a:bodyPr wrap="none" lIns="0" tIns="0" rIns="0" bIns="0" rtlCol="0">
            <a:spAutoFit/>
          </a:bodyPr>
          <a:lstStyle/>
          <a:p>
            <a:pPr algn="ctr"/>
            <a:r>
              <a:rPr lang="es-CO" sz="700" dirty="0">
                <a:solidFill>
                  <a:schemeClr val="tx1">
                    <a:lumMod val="85000"/>
                    <a:lumOff val="15000"/>
                  </a:schemeClr>
                </a:solidFill>
                <a:latin typeface="+mj-lt"/>
              </a:rPr>
              <a:t>Base</a:t>
            </a:r>
          </a:p>
        </p:txBody>
      </p:sp>
      <p:graphicFrame>
        <p:nvGraphicFramePr>
          <p:cNvPr id="4" name="3 Gráfico"/>
          <p:cNvGraphicFramePr/>
          <p:nvPr>
            <p:extLst>
              <p:ext uri="{D42A27DB-BD31-4B8C-83A1-F6EECF244321}">
                <p14:modId xmlns:p14="http://schemas.microsoft.com/office/powerpoint/2010/main" val="4062609939"/>
              </p:ext>
            </p:extLst>
          </p:nvPr>
        </p:nvGraphicFramePr>
        <p:xfrm>
          <a:off x="4708635" y="1868030"/>
          <a:ext cx="2505666" cy="2833124"/>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1676400" y="653032"/>
            <a:ext cx="5822949" cy="553998"/>
          </a:xfrm>
          <a:prstGeom prst="rect">
            <a:avLst/>
          </a:prstGeom>
        </p:spPr>
        <p:txBody>
          <a:bodyPr wrap="square">
            <a:spAutoFit/>
          </a:bodyPr>
          <a:lstStyle/>
          <a:p>
            <a:pPr algn="ctr"/>
            <a:r>
              <a:rPr lang="es-CO" b="0" dirty="0">
                <a:solidFill>
                  <a:schemeClr val="tx1">
                    <a:lumMod val="85000"/>
                    <a:lumOff val="15000"/>
                  </a:schemeClr>
                </a:solidFill>
                <a:latin typeface="+mj-lt"/>
              </a:rPr>
              <a:t>Continuando con la misma escala de 1 a 5, pero ahora donde </a:t>
            </a:r>
            <a:r>
              <a:rPr lang="es-CO" dirty="0">
                <a:solidFill>
                  <a:schemeClr val="tx1">
                    <a:lumMod val="85000"/>
                    <a:lumOff val="15000"/>
                  </a:schemeClr>
                </a:solidFill>
                <a:latin typeface="+mj-lt"/>
              </a:rPr>
              <a:t>1 es muy insatisfecho  y 5 muy satisfecho y </a:t>
            </a:r>
            <a:r>
              <a:rPr lang="es-CO" b="0" dirty="0">
                <a:solidFill>
                  <a:schemeClr val="tx1">
                    <a:lumMod val="85000"/>
                    <a:lumOff val="15000"/>
                  </a:schemeClr>
                </a:solidFill>
                <a:latin typeface="+mj-lt"/>
              </a:rPr>
              <a:t>de acuerdo con su gestión y experiencia como</a:t>
            </a:r>
            <a:r>
              <a:rPr lang="es-CO" dirty="0">
                <a:solidFill>
                  <a:schemeClr val="tx1">
                    <a:lumMod val="85000"/>
                    <a:lumOff val="15000"/>
                  </a:schemeClr>
                </a:solidFill>
                <a:latin typeface="+mj-lt"/>
              </a:rPr>
              <a:t> líder comunitario  ¿Cómo califica a la EAAB-ESP con… </a:t>
            </a:r>
            <a:endParaRPr lang="es-CO" b="0" dirty="0">
              <a:solidFill>
                <a:schemeClr val="tx1">
                  <a:lumMod val="85000"/>
                  <a:lumOff val="15000"/>
                </a:schemeClr>
              </a:solidFill>
              <a:latin typeface="+mj-lt"/>
            </a:endParaRPr>
          </a:p>
        </p:txBody>
      </p:sp>
      <p:sp>
        <p:nvSpPr>
          <p:cNvPr id="8" name="AutoShape 190"/>
          <p:cNvSpPr>
            <a:spLocks noChangeArrowheads="1"/>
          </p:cNvSpPr>
          <p:nvPr/>
        </p:nvSpPr>
        <p:spPr bwMode="auto">
          <a:xfrm>
            <a:off x="8215312" y="368435"/>
            <a:ext cx="786375" cy="465138"/>
          </a:xfrm>
          <a:prstGeom prst="roundRect">
            <a:avLst>
              <a:gd name="adj" fmla="val 16667"/>
            </a:avLst>
          </a:prstGeom>
          <a:solidFill>
            <a:srgbClr val="EAEAEA">
              <a:alpha val="72940"/>
            </a:srgbClr>
          </a:solidFill>
          <a:ln w="3175">
            <a:solidFill>
              <a:srgbClr val="969696"/>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1000">
                <a:solidFill>
                  <a:schemeClr val="tx1"/>
                </a:solidFill>
                <a:latin typeface="Calibri Light" pitchFamily="34" charset="0"/>
                <a:cs typeface="Calibri Light" pitchFamily="34" charset="0"/>
              </a:defRPr>
            </a:lvl1pPr>
            <a:lvl2pPr marL="742950" indent="-285750">
              <a:spcBef>
                <a:spcPct val="20000"/>
              </a:spcBef>
              <a:buChar char="–"/>
              <a:defRPr sz="1000">
                <a:solidFill>
                  <a:schemeClr val="tx1"/>
                </a:solidFill>
                <a:latin typeface="Calibri Light" pitchFamily="34" charset="0"/>
                <a:cs typeface="Calibri Light" pitchFamily="34" charset="0"/>
              </a:defRPr>
            </a:lvl2pPr>
            <a:lvl3pPr marL="1143000" indent="-228600">
              <a:spcBef>
                <a:spcPct val="20000"/>
              </a:spcBef>
              <a:buChar char="•"/>
              <a:defRPr sz="1000">
                <a:solidFill>
                  <a:schemeClr val="tx1"/>
                </a:solidFill>
                <a:latin typeface="Calibri Light" pitchFamily="34" charset="0"/>
                <a:cs typeface="Calibri Light" pitchFamily="34" charset="0"/>
              </a:defRPr>
            </a:lvl3pPr>
            <a:lvl4pPr marL="1600200" indent="-228600">
              <a:spcBef>
                <a:spcPct val="20000"/>
              </a:spcBef>
              <a:buChar char="–"/>
              <a:defRPr sz="1000">
                <a:solidFill>
                  <a:schemeClr val="tx1"/>
                </a:solidFill>
                <a:latin typeface="Calibri Light" pitchFamily="34" charset="0"/>
                <a:cs typeface="Calibri Light" pitchFamily="34" charset="0"/>
              </a:defRPr>
            </a:lvl4pPr>
            <a:lvl5pPr marL="2057400" indent="-228600">
              <a:spcBef>
                <a:spcPct val="20000"/>
              </a:spcBef>
              <a:buChar char="»"/>
              <a:defRPr sz="1000">
                <a:solidFill>
                  <a:schemeClr val="tx1"/>
                </a:solidFill>
                <a:latin typeface="Calibri Light" pitchFamily="34" charset="0"/>
                <a:cs typeface="Calibri Light" pitchFamily="34" charset="0"/>
              </a:defRPr>
            </a:lvl5pPr>
            <a:lvl6pPr marL="25146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6pPr>
            <a:lvl7pPr marL="29718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7pPr>
            <a:lvl8pPr marL="34290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8pPr>
            <a:lvl9pPr marL="38862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9pPr>
          </a:lstStyle>
          <a:p>
            <a:pPr eaLnBrk="1" hangingPunct="1">
              <a:spcBef>
                <a:spcPct val="0"/>
              </a:spcBef>
              <a:buFontTx/>
              <a:buNone/>
            </a:pPr>
            <a:endParaRPr lang="es-CO" altLang="es-CO" sz="1800">
              <a:latin typeface="Arial" charset="0"/>
            </a:endParaRPr>
          </a:p>
        </p:txBody>
      </p:sp>
      <p:graphicFrame>
        <p:nvGraphicFramePr>
          <p:cNvPr id="9" name="Group 504"/>
          <p:cNvGraphicFramePr>
            <a:graphicFrameLocks noGrp="1"/>
          </p:cNvGraphicFramePr>
          <p:nvPr>
            <p:extLst>
              <p:ext uri="{D42A27DB-BD31-4B8C-83A1-F6EECF244321}">
                <p14:modId xmlns:p14="http://schemas.microsoft.com/office/powerpoint/2010/main" val="369524611"/>
              </p:ext>
            </p:extLst>
          </p:nvPr>
        </p:nvGraphicFramePr>
        <p:xfrm>
          <a:off x="8208963" y="368435"/>
          <a:ext cx="821300" cy="477978"/>
        </p:xfrm>
        <a:graphic>
          <a:graphicData uri="http://schemas.openxmlformats.org/drawingml/2006/table">
            <a:tbl>
              <a:tblPr/>
              <a:tblGrid>
                <a:gridCol w="158750">
                  <a:extLst>
                    <a:ext uri="{9D8B030D-6E8A-4147-A177-3AD203B41FA5}">
                      <a16:colId xmlns:a16="http://schemas.microsoft.com/office/drawing/2014/main" val="20000"/>
                    </a:ext>
                  </a:extLst>
                </a:gridCol>
                <a:gridCol w="662550">
                  <a:extLst>
                    <a:ext uri="{9D8B030D-6E8A-4147-A177-3AD203B41FA5}">
                      <a16:colId xmlns:a16="http://schemas.microsoft.com/office/drawing/2014/main" val="20001"/>
                    </a:ext>
                  </a:extLst>
                </a:gridCol>
              </a:tblGrid>
              <a:tr h="173041">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altLang="es-CO" sz="900" b="1" i="0" u="none" strike="noStrike" cap="none" normalizeH="0" baseline="0" dirty="0">
                          <a:ln>
                            <a:noFill/>
                          </a:ln>
                          <a:solidFill>
                            <a:srgbClr val="008000"/>
                          </a:solidFill>
                          <a:effectLst/>
                          <a:latin typeface="Wingdings" pitchFamily="2" charset="2"/>
                          <a:cs typeface="Calibri Light" pitchFamily="34" charset="0"/>
                        </a:rPr>
                        <a:t>l</a:t>
                      </a:r>
                      <a:endParaRPr kumimoji="0" lang="es-ES" altLang="es-CO" sz="900" b="0" i="0" u="none" strike="noStrike" cap="none" normalizeH="0" baseline="0" dirty="0">
                        <a:ln>
                          <a:noFill/>
                        </a:ln>
                        <a:solidFill>
                          <a:schemeClr val="tx1"/>
                        </a:solidFill>
                        <a:effectLst/>
                        <a:latin typeface="Calibri Light" pitchFamily="34" charset="0"/>
                        <a:cs typeface="Calibri Light" pitchFamily="34" charset="0"/>
                      </a:endParaRPr>
                    </a:p>
                  </a:txBody>
                  <a:tcPr marL="36000" marR="36000" marT="17941" marB="17941" anchor="ctr" horzOverflow="overflow">
                    <a:lnL>
                      <a:noFill/>
                    </a:lnL>
                    <a:lnR>
                      <a:noFill/>
                    </a:lnR>
                    <a:lnT>
                      <a:noFill/>
                    </a:lnT>
                    <a:lnB>
                      <a:noFill/>
                    </a:lnB>
                    <a:lnTlToBr>
                      <a:noFill/>
                    </a:lnTlToBr>
                    <a:lnBlToTr>
                      <a:noFill/>
                    </a:lnBlToTr>
                    <a:noFill/>
                  </a:tcPr>
                </a:tc>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80000"/>
                        </a:lnSpc>
                        <a:spcBef>
                          <a:spcPct val="0"/>
                        </a:spcBef>
                        <a:spcAft>
                          <a:spcPct val="0"/>
                        </a:spcAft>
                        <a:buClrTx/>
                        <a:buSzTx/>
                        <a:buFontTx/>
                        <a:buNone/>
                        <a:tabLst/>
                      </a:pPr>
                      <a:r>
                        <a:rPr kumimoji="0" lang="es-ES" altLang="es-CO" sz="7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T2B</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&gt;= 90</a:t>
                      </a:r>
                    </a:p>
                  </a:txBody>
                  <a:tcPr marL="36000" marR="36000" marT="17941" marB="1794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146048">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ctr" defTabSz="914400" rtl="0" eaLnBrk="1" fontAlgn="ctr" latinLnBrk="0" hangingPunct="1">
                        <a:lnSpc>
                          <a:spcPct val="80000"/>
                        </a:lnSpc>
                        <a:spcBef>
                          <a:spcPct val="0"/>
                        </a:spcBef>
                        <a:spcAft>
                          <a:spcPct val="0"/>
                        </a:spcAft>
                        <a:buClrTx/>
                        <a:buSzTx/>
                        <a:buFontTx/>
                        <a:buNone/>
                        <a:tabLst/>
                      </a:pPr>
                      <a:r>
                        <a:rPr kumimoji="0" lang="es-ES" altLang="es-CO" sz="900" b="1" i="0" u="none" strike="noStrike" cap="none" normalizeH="0" baseline="0" dirty="0">
                          <a:ln>
                            <a:noFill/>
                          </a:ln>
                          <a:solidFill>
                            <a:srgbClr val="FFC000"/>
                          </a:solidFill>
                          <a:effectLst/>
                          <a:latin typeface="Wingdings" pitchFamily="2" charset="2"/>
                          <a:cs typeface="Calibri Light" pitchFamily="34" charset="0"/>
                        </a:rPr>
                        <a:t>l</a:t>
                      </a:r>
                      <a:endParaRPr kumimoji="0" lang="es-ES" altLang="es-CO" sz="900" b="0" i="0" u="none" strike="noStrike" cap="none" normalizeH="0" baseline="0" dirty="0">
                        <a:ln>
                          <a:noFill/>
                        </a:ln>
                        <a:solidFill>
                          <a:schemeClr val="tx1"/>
                        </a:solidFill>
                        <a:effectLst/>
                        <a:latin typeface="Calibri Light" pitchFamily="34" charset="0"/>
                        <a:cs typeface="Calibri Light" pitchFamily="34" charset="0"/>
                      </a:endParaRPr>
                    </a:p>
                  </a:txBody>
                  <a:tcPr marL="36000" marR="36000" marT="17941" marB="17941" anchor="ctr" horzOverflow="overflow">
                    <a:lnL>
                      <a:noFill/>
                    </a:lnL>
                    <a:lnR>
                      <a:noFill/>
                    </a:lnR>
                    <a:lnT>
                      <a:noFill/>
                    </a:lnT>
                    <a:lnB>
                      <a:noFill/>
                    </a:lnB>
                    <a:lnTlToBr>
                      <a:noFill/>
                    </a:lnTlToBr>
                    <a:lnBlToTr>
                      <a:noFill/>
                    </a:lnBlToTr>
                    <a:noFill/>
                  </a:tcPr>
                </a:tc>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80000"/>
                        </a:lnSpc>
                        <a:spcBef>
                          <a:spcPct val="0"/>
                        </a:spcBef>
                        <a:spcAft>
                          <a:spcPct val="0"/>
                        </a:spcAft>
                        <a:buClrTx/>
                        <a:buSzTx/>
                        <a:buFontTx/>
                        <a:buNone/>
                        <a:tabLst/>
                      </a:pP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75&gt; </a:t>
                      </a:r>
                      <a:r>
                        <a:rPr kumimoji="0" lang="es-ES" altLang="es-CO" sz="7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T2B</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&lt;</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89</a:t>
                      </a:r>
                    </a:p>
                  </a:txBody>
                  <a:tcPr marL="36000" marR="36000" marT="17941" marB="1794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146048">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ctr" defTabSz="914400" rtl="0" eaLnBrk="1" fontAlgn="ctr" latinLnBrk="0" hangingPunct="1">
                        <a:lnSpc>
                          <a:spcPct val="80000"/>
                        </a:lnSpc>
                        <a:spcBef>
                          <a:spcPct val="0"/>
                        </a:spcBef>
                        <a:spcAft>
                          <a:spcPct val="0"/>
                        </a:spcAft>
                        <a:buClrTx/>
                        <a:buSzTx/>
                        <a:buFontTx/>
                        <a:buNone/>
                        <a:tabLst/>
                      </a:pPr>
                      <a:r>
                        <a:rPr kumimoji="0" lang="es-ES" altLang="es-CO" sz="900" b="1" i="0" u="none" strike="noStrike" cap="none" normalizeH="0" baseline="0" dirty="0">
                          <a:ln>
                            <a:noFill/>
                          </a:ln>
                          <a:solidFill>
                            <a:srgbClr val="FF0000"/>
                          </a:solidFill>
                          <a:effectLst/>
                          <a:latin typeface="Wingdings" pitchFamily="2" charset="2"/>
                          <a:cs typeface="Calibri Light" pitchFamily="34" charset="0"/>
                        </a:rPr>
                        <a:t>l</a:t>
                      </a:r>
                      <a:endParaRPr kumimoji="0" lang="es-ES" altLang="es-CO" sz="900" b="0" i="0" u="none" strike="noStrike" cap="none" normalizeH="0" baseline="0" dirty="0">
                        <a:ln>
                          <a:noFill/>
                        </a:ln>
                        <a:solidFill>
                          <a:schemeClr val="tx1"/>
                        </a:solidFill>
                        <a:effectLst/>
                        <a:latin typeface="Calibri Light" pitchFamily="34" charset="0"/>
                        <a:cs typeface="Calibri Light" pitchFamily="34" charset="0"/>
                      </a:endParaRPr>
                    </a:p>
                  </a:txBody>
                  <a:tcPr marL="36000" marR="36000" marT="17941" marB="17941" anchor="ctr" horzOverflow="overflow">
                    <a:lnL>
                      <a:noFill/>
                    </a:lnL>
                    <a:lnR>
                      <a:noFill/>
                    </a:lnR>
                    <a:lnT>
                      <a:noFill/>
                    </a:lnT>
                    <a:lnB>
                      <a:noFill/>
                    </a:lnB>
                    <a:lnTlToBr>
                      <a:noFill/>
                    </a:lnTlToBr>
                    <a:lnBlToTr>
                      <a:noFill/>
                    </a:lnBlToTr>
                    <a:noFill/>
                  </a:tcPr>
                </a:tc>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80000"/>
                        </a:lnSpc>
                        <a:spcBef>
                          <a:spcPct val="0"/>
                        </a:spcBef>
                        <a:spcAft>
                          <a:spcPct val="0"/>
                        </a:spcAft>
                        <a:buClrTx/>
                        <a:buSzTx/>
                        <a:buFontTx/>
                        <a:buNone/>
                        <a:tabLst/>
                      </a:pPr>
                      <a:r>
                        <a:rPr kumimoji="0" lang="es-ES" altLang="es-CO" sz="7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T2B</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&lt;=74</a:t>
                      </a:r>
                    </a:p>
                  </a:txBody>
                  <a:tcPr marL="36000" marR="36000" marT="17941" marB="1794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0" name="Group 198"/>
          <p:cNvGraphicFramePr>
            <a:graphicFrameLocks noGrp="1"/>
          </p:cNvGraphicFramePr>
          <p:nvPr>
            <p:extLst>
              <p:ext uri="{D42A27DB-BD31-4B8C-83A1-F6EECF244321}">
                <p14:modId xmlns:p14="http://schemas.microsoft.com/office/powerpoint/2010/main" val="1236527703"/>
              </p:ext>
            </p:extLst>
          </p:nvPr>
        </p:nvGraphicFramePr>
        <p:xfrm>
          <a:off x="7926388" y="508135"/>
          <a:ext cx="301625" cy="198438"/>
        </p:xfrm>
        <a:graphic>
          <a:graphicData uri="http://schemas.openxmlformats.org/drawingml/2006/table">
            <a:tbl>
              <a:tblPr/>
              <a:tblGrid>
                <a:gridCol w="301625">
                  <a:extLst>
                    <a:ext uri="{9D8B030D-6E8A-4147-A177-3AD203B41FA5}">
                      <a16:colId xmlns:a16="http://schemas.microsoft.com/office/drawing/2014/main" val="20000"/>
                    </a:ext>
                  </a:extLst>
                </a:gridCol>
              </a:tblGrid>
              <a:tr h="198438">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altLang="es-CO" sz="1300" b="1" i="0" u="none" strike="noStrike" cap="none" normalizeH="0" baseline="0" dirty="0">
                          <a:ln>
                            <a:noFill/>
                          </a:ln>
                          <a:solidFill>
                            <a:schemeClr val="tx1"/>
                          </a:solidFill>
                          <a:effectLst/>
                          <a:latin typeface="Calibri Light" pitchFamily="34" charset="0"/>
                          <a:cs typeface="Calibri" pitchFamily="34" charset="0"/>
                        </a:rPr>
                        <a:t>%</a:t>
                      </a:r>
                    </a:p>
                  </a:txBody>
                  <a:tcPr marL="90000" marR="9000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2" name="CuadroTexto 11"/>
          <p:cNvSpPr txBox="1"/>
          <p:nvPr/>
        </p:nvSpPr>
        <p:spPr>
          <a:xfrm>
            <a:off x="1295797" y="213209"/>
            <a:ext cx="7312702" cy="461665"/>
          </a:xfrm>
          <a:prstGeom prst="rect">
            <a:avLst/>
          </a:prstGeom>
          <a:noFill/>
        </p:spPr>
        <p:txBody>
          <a:bodyPr wrap="square" rtlCol="0">
            <a:spAutoFit/>
          </a:bodyPr>
          <a:lstStyle/>
          <a:p>
            <a:r>
              <a:rPr lang="es-CO" sz="2400" dirty="0">
                <a:solidFill>
                  <a:srgbClr val="295FA9"/>
                </a:solidFill>
              </a:rPr>
              <a:t>Satisfacción de los servicios hacia la comunidad </a:t>
            </a:r>
          </a:p>
        </p:txBody>
      </p:sp>
      <p:sp>
        <p:nvSpPr>
          <p:cNvPr id="13" name="3 Rectángulo redondeado">
            <a:extLst>
              <a:ext uri="{FF2B5EF4-FFF2-40B4-BE49-F238E27FC236}">
                <a16:creationId xmlns:a16="http://schemas.microsoft.com/office/drawing/2014/main" id="{10FE871F-69B7-4479-8509-5BFCC528F7A1}"/>
              </a:ext>
            </a:extLst>
          </p:cNvPr>
          <p:cNvSpPr/>
          <p:nvPr/>
        </p:nvSpPr>
        <p:spPr bwMode="auto">
          <a:xfrm>
            <a:off x="3421995" y="1201473"/>
            <a:ext cx="2585400" cy="712381"/>
          </a:xfrm>
          <a:prstGeom prst="roundRect">
            <a:avLst>
              <a:gd name="adj" fmla="val 33334"/>
            </a:avLst>
          </a:prstGeom>
          <a:solidFill>
            <a:srgbClr val="F8F8F8"/>
          </a:solidFill>
          <a:ln w="635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CO" sz="1000" b="1" i="0" u="none" strike="noStrike" cap="none" normalizeH="0" baseline="0">
              <a:ln>
                <a:noFill/>
              </a:ln>
              <a:solidFill>
                <a:schemeClr val="tx1"/>
              </a:solidFill>
              <a:effectLst/>
              <a:latin typeface="Calibri" pitchFamily="34" charset="0"/>
              <a:cs typeface="Arial" charset="0"/>
            </a:endParaRPr>
          </a:p>
        </p:txBody>
      </p:sp>
      <p:graphicFrame>
        <p:nvGraphicFramePr>
          <p:cNvPr id="14" name="4 Tabla">
            <a:extLst>
              <a:ext uri="{FF2B5EF4-FFF2-40B4-BE49-F238E27FC236}">
                <a16:creationId xmlns:a16="http://schemas.microsoft.com/office/drawing/2014/main" id="{3A52CD4C-94D6-4D2C-B8F8-F6301415E69D}"/>
              </a:ext>
            </a:extLst>
          </p:cNvPr>
          <p:cNvGraphicFramePr>
            <a:graphicFrameLocks noGrp="1"/>
          </p:cNvGraphicFramePr>
          <p:nvPr>
            <p:extLst>
              <p:ext uri="{D42A27DB-BD31-4B8C-83A1-F6EECF244321}">
                <p14:modId xmlns:p14="http://schemas.microsoft.com/office/powerpoint/2010/main" val="2881663548"/>
              </p:ext>
            </p:extLst>
          </p:nvPr>
        </p:nvGraphicFramePr>
        <p:xfrm>
          <a:off x="3576460" y="1265027"/>
          <a:ext cx="2579791" cy="571500"/>
        </p:xfrm>
        <a:graphic>
          <a:graphicData uri="http://schemas.openxmlformats.org/drawingml/2006/table">
            <a:tbl>
              <a:tblPr/>
              <a:tblGrid>
                <a:gridCol w="249527">
                  <a:extLst>
                    <a:ext uri="{9D8B030D-6E8A-4147-A177-3AD203B41FA5}">
                      <a16:colId xmlns:a16="http://schemas.microsoft.com/office/drawing/2014/main" val="20000"/>
                    </a:ext>
                  </a:extLst>
                </a:gridCol>
                <a:gridCol w="2330264">
                  <a:extLst>
                    <a:ext uri="{9D8B030D-6E8A-4147-A177-3AD203B41FA5}">
                      <a16:colId xmlns:a16="http://schemas.microsoft.com/office/drawing/2014/main" val="20001"/>
                    </a:ext>
                  </a:extLst>
                </a:gridCol>
              </a:tblGrid>
              <a:tr h="190500">
                <a:tc>
                  <a:txBody>
                    <a:bodyPr/>
                    <a:lstStyle/>
                    <a:p>
                      <a:pPr algn="l" fontAlgn="ctr"/>
                      <a:endParaRPr lang="es-CO" sz="800" b="0" i="0" u="none" strike="noStrike" dirty="0">
                        <a:solidFill>
                          <a:srgbClr val="000000"/>
                        </a:solidFill>
                        <a:effectLst/>
                        <a:latin typeface="+mj-lt"/>
                      </a:endParaRPr>
                    </a:p>
                  </a:txBody>
                  <a:tcPr marL="9525" marR="9525" marT="9525" marB="0" anchor="ctr">
                    <a:lnL>
                      <a:noFill/>
                    </a:lnL>
                    <a:lnR>
                      <a:noFill/>
                    </a:lnR>
                    <a:lnT>
                      <a:noFill/>
                    </a:lnT>
                    <a:lnB>
                      <a:noFill/>
                    </a:lnB>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l" fontAlgn="ctr"/>
                      <a:r>
                        <a:rPr lang="es-CO" sz="800" b="1" i="0" u="none" strike="noStrike" dirty="0">
                          <a:solidFill>
                            <a:srgbClr val="000000"/>
                          </a:solidFill>
                          <a:effectLst/>
                          <a:latin typeface="+mj-lt"/>
                        </a:rPr>
                        <a:t>T2B: </a:t>
                      </a:r>
                      <a:r>
                        <a:rPr lang="es-CO" sz="800" b="0" i="0" u="none" strike="noStrike" kern="1200" dirty="0">
                          <a:solidFill>
                            <a:srgbClr val="000000"/>
                          </a:solidFill>
                          <a:effectLst/>
                          <a:latin typeface="+mn-lt"/>
                          <a:ea typeface="+mn-ea"/>
                          <a:cs typeface="+mn-cs"/>
                        </a:rPr>
                        <a:t>[5] Muy satisfecho </a:t>
                      </a:r>
                      <a:r>
                        <a:rPr lang="es-CO" sz="800" b="1" i="0" u="none" strike="noStrike" kern="1200" dirty="0">
                          <a:solidFill>
                            <a:srgbClr val="000000"/>
                          </a:solidFill>
                          <a:effectLst/>
                          <a:latin typeface="+mn-lt"/>
                          <a:ea typeface="+mn-ea"/>
                          <a:cs typeface="+mn-cs"/>
                        </a:rPr>
                        <a:t>+</a:t>
                      </a:r>
                      <a:r>
                        <a:rPr lang="es-CO" sz="800" b="0" i="0" u="none" strike="noStrike" kern="1200" dirty="0">
                          <a:solidFill>
                            <a:srgbClr val="000000"/>
                          </a:solidFill>
                          <a:effectLst/>
                          <a:latin typeface="+mn-lt"/>
                          <a:ea typeface="+mn-ea"/>
                          <a:cs typeface="+mn-cs"/>
                        </a:rPr>
                        <a:t> [4] Satisfecho</a:t>
                      </a: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r h="190500">
                <a:tc>
                  <a:txBody>
                    <a:bodyPr/>
                    <a:lstStyle/>
                    <a:p>
                      <a:pPr algn="l" fontAlgn="b"/>
                      <a:endParaRPr lang="es-CO" sz="800" b="0" i="0" u="none" strike="noStrike" dirty="0">
                        <a:solidFill>
                          <a:srgbClr val="000000"/>
                        </a:solidFill>
                        <a:effectLst/>
                        <a:latin typeface="+mj-lt"/>
                      </a:endParaRPr>
                    </a:p>
                  </a:txBody>
                  <a:tcPr marL="9525" marR="9525" marT="9525" marB="0" anchor="ctr">
                    <a:lnL>
                      <a:noFill/>
                    </a:lnL>
                    <a:lnR>
                      <a:noFill/>
                    </a:lnR>
                    <a:lnT>
                      <a:noFill/>
                    </a:lnT>
                    <a:lnB>
                      <a:noFill/>
                    </a:lnB>
                    <a:solidFill>
                      <a:srgbClr val="84D0F0"/>
                    </a:solidFill>
                  </a:tcPr>
                </a:tc>
                <a:tc>
                  <a:txBody>
                    <a:bodyPr/>
                    <a:lstStyle/>
                    <a:p>
                      <a:pPr algn="l" fontAlgn="b"/>
                      <a:r>
                        <a:rPr lang="es-CO" sz="800" b="1" i="0" u="none" strike="noStrike" kern="1200" dirty="0">
                          <a:solidFill>
                            <a:srgbClr val="000000"/>
                          </a:solidFill>
                          <a:effectLst/>
                          <a:latin typeface="+mn-lt"/>
                          <a:ea typeface="+mn-ea"/>
                          <a:cs typeface="+mn-cs"/>
                        </a:rPr>
                        <a:t>Media:</a:t>
                      </a:r>
                      <a:r>
                        <a:rPr lang="es-CO" sz="800" b="1" i="0" u="none" strike="noStrike" kern="1200" baseline="0" dirty="0">
                          <a:solidFill>
                            <a:srgbClr val="000000"/>
                          </a:solidFill>
                          <a:effectLst/>
                          <a:latin typeface="+mn-lt"/>
                          <a:ea typeface="+mn-ea"/>
                          <a:cs typeface="+mn-cs"/>
                        </a:rPr>
                        <a:t> </a:t>
                      </a:r>
                      <a:r>
                        <a:rPr lang="es-CO" sz="800" b="0" i="0" u="none" strike="noStrike" kern="1200" dirty="0">
                          <a:solidFill>
                            <a:srgbClr val="000000"/>
                          </a:solidFill>
                          <a:effectLst/>
                          <a:latin typeface="+mn-lt"/>
                          <a:ea typeface="+mn-ea"/>
                          <a:cs typeface="+mn-cs"/>
                        </a:rPr>
                        <a:t>[3] Ni satisfecho, ni insatisfecho</a:t>
                      </a:r>
                    </a:p>
                  </a:txBody>
                  <a:tcPr marL="9525" marR="9525" marT="9525" marB="0" anchor="ctr">
                    <a:lnL>
                      <a:noFill/>
                    </a:lnL>
                    <a:lnR>
                      <a:noFill/>
                    </a:lnR>
                    <a:lnT>
                      <a:noFill/>
                    </a:lnT>
                    <a:lnB>
                      <a:noFill/>
                    </a:lnB>
                  </a:tcPr>
                </a:tc>
                <a:extLst>
                  <a:ext uri="{0D108BD9-81ED-4DB2-BD59-A6C34878D82A}">
                    <a16:rowId xmlns:a16="http://schemas.microsoft.com/office/drawing/2014/main" val="568879940"/>
                  </a:ext>
                </a:extLst>
              </a:tr>
              <a:tr h="190500">
                <a:tc>
                  <a:txBody>
                    <a:bodyPr/>
                    <a:lstStyle/>
                    <a:p>
                      <a:pPr algn="l" fontAlgn="b"/>
                      <a:endParaRPr lang="es-CO" sz="800" b="0" i="0" u="none" strike="noStrike" dirty="0">
                        <a:solidFill>
                          <a:srgbClr val="000000"/>
                        </a:solidFill>
                        <a:effectLst/>
                        <a:latin typeface="+mj-lt"/>
                      </a:endParaRPr>
                    </a:p>
                  </a:txBody>
                  <a:tcPr marL="9525" marR="9525" marT="9525" marB="0" anchor="ctr">
                    <a:lnL>
                      <a:noFill/>
                    </a:lnL>
                    <a:lnR>
                      <a:noFill/>
                    </a:lnR>
                    <a:lnT>
                      <a:noFill/>
                    </a:lnT>
                    <a:lnB>
                      <a:noFill/>
                    </a:lnB>
                    <a:solidFill>
                      <a:srgbClr val="4B4C4B"/>
                    </a:solidFill>
                  </a:tcPr>
                </a:tc>
                <a:tc>
                  <a:txBody>
                    <a:bodyPr/>
                    <a:lstStyle/>
                    <a:p>
                      <a:pPr algn="l" fontAlgn="b"/>
                      <a:r>
                        <a:rPr lang="es-CO" sz="800" b="1" i="0" u="none" strike="noStrike" kern="1200" dirty="0">
                          <a:solidFill>
                            <a:srgbClr val="000000"/>
                          </a:solidFill>
                          <a:effectLst/>
                          <a:latin typeface="+mn-lt"/>
                          <a:ea typeface="+mn-ea"/>
                          <a:cs typeface="+mn-cs"/>
                        </a:rPr>
                        <a:t>B2B: </a:t>
                      </a:r>
                      <a:r>
                        <a:rPr lang="es-CO" sz="800" b="0" i="0" u="none" strike="noStrike" kern="1200" dirty="0">
                          <a:solidFill>
                            <a:srgbClr val="000000"/>
                          </a:solidFill>
                          <a:effectLst/>
                          <a:latin typeface="+mn-lt"/>
                          <a:ea typeface="+mn-ea"/>
                          <a:cs typeface="+mn-cs"/>
                        </a:rPr>
                        <a:t>[2] Insatisfecho </a:t>
                      </a:r>
                      <a:r>
                        <a:rPr lang="es-CO" sz="800" b="1" i="0" u="none" strike="noStrike" kern="1200" dirty="0">
                          <a:solidFill>
                            <a:srgbClr val="000000"/>
                          </a:solidFill>
                          <a:effectLst/>
                          <a:latin typeface="+mn-lt"/>
                          <a:ea typeface="+mn-ea"/>
                          <a:cs typeface="+mn-cs"/>
                        </a:rPr>
                        <a:t>+</a:t>
                      </a:r>
                      <a:r>
                        <a:rPr lang="es-CO" sz="800" b="0" i="0" u="none" strike="noStrike" kern="1200" dirty="0">
                          <a:solidFill>
                            <a:srgbClr val="000000"/>
                          </a:solidFill>
                          <a:effectLst/>
                          <a:latin typeface="+mn-lt"/>
                          <a:ea typeface="+mn-ea"/>
                          <a:cs typeface="+mn-cs"/>
                        </a:rPr>
                        <a:t> [1] Muy insatisfecho</a:t>
                      </a:r>
                    </a:p>
                  </a:txBody>
                  <a:tcPr marL="9525" marR="9525" marT="9525" marB="0" anchor="ctr">
                    <a:lnL>
                      <a:noFill/>
                    </a:lnL>
                    <a:lnR>
                      <a:noFill/>
                    </a:lnR>
                    <a:lnT>
                      <a:noFill/>
                    </a:lnT>
                    <a:lnB>
                      <a:noFill/>
                    </a:lnB>
                  </a:tcPr>
                </a:tc>
                <a:extLst>
                  <a:ext uri="{0D108BD9-81ED-4DB2-BD59-A6C34878D82A}">
                    <a16:rowId xmlns:a16="http://schemas.microsoft.com/office/drawing/2014/main" val="980009212"/>
                  </a:ext>
                </a:extLst>
              </a:tr>
            </a:tbl>
          </a:graphicData>
        </a:graphic>
      </p:graphicFrame>
      <p:sp>
        <p:nvSpPr>
          <p:cNvPr id="15" name="6 CuadroTexto">
            <a:extLst>
              <a:ext uri="{FF2B5EF4-FFF2-40B4-BE49-F238E27FC236}">
                <a16:creationId xmlns:a16="http://schemas.microsoft.com/office/drawing/2014/main" id="{BF76D090-0D3D-43EF-9349-46B4F95E1F39}"/>
              </a:ext>
            </a:extLst>
          </p:cNvPr>
          <p:cNvSpPr txBox="1"/>
          <p:nvPr/>
        </p:nvSpPr>
        <p:spPr>
          <a:xfrm>
            <a:off x="7516813" y="1865433"/>
            <a:ext cx="499605" cy="107722"/>
          </a:xfrm>
          <a:prstGeom prst="rect">
            <a:avLst/>
          </a:prstGeom>
          <a:noFill/>
        </p:spPr>
        <p:txBody>
          <a:bodyPr wrap="square" lIns="0" tIns="0" rIns="0" bIns="0" rtlCol="0">
            <a:spAutoFit/>
          </a:bodyPr>
          <a:lstStyle/>
          <a:p>
            <a:pPr algn="r"/>
            <a:r>
              <a:rPr lang="es-CO" sz="700" dirty="0">
                <a:solidFill>
                  <a:schemeClr val="tx1">
                    <a:lumMod val="85000"/>
                    <a:lumOff val="15000"/>
                  </a:schemeClr>
                </a:solidFill>
                <a:latin typeface="+mj-lt"/>
              </a:rPr>
              <a:t>Promedio</a:t>
            </a:r>
          </a:p>
        </p:txBody>
      </p:sp>
    </p:spTree>
    <p:extLst>
      <p:ext uri="{BB962C8B-B14F-4D97-AF65-F5344CB8AC3E}">
        <p14:creationId xmlns:p14="http://schemas.microsoft.com/office/powerpoint/2010/main" val="16341455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CuadroTexto 10"/>
          <p:cNvSpPr txBox="1"/>
          <p:nvPr/>
        </p:nvSpPr>
        <p:spPr>
          <a:xfrm>
            <a:off x="1311753" y="162166"/>
            <a:ext cx="6516210" cy="461665"/>
          </a:xfrm>
          <a:prstGeom prst="rect">
            <a:avLst/>
          </a:prstGeom>
          <a:noFill/>
        </p:spPr>
        <p:txBody>
          <a:bodyPr wrap="square" rtlCol="0">
            <a:spAutoFit/>
          </a:bodyPr>
          <a:lstStyle/>
          <a:p>
            <a:pPr lvl="0"/>
            <a:r>
              <a:rPr lang="es-CO" sz="2400" dirty="0">
                <a:solidFill>
                  <a:srgbClr val="295FA9"/>
                </a:solidFill>
              </a:rPr>
              <a:t>Satisfacción de los servicios hacia la comunidad </a:t>
            </a:r>
          </a:p>
        </p:txBody>
      </p:sp>
      <p:graphicFrame>
        <p:nvGraphicFramePr>
          <p:cNvPr id="15" name="Tabla 14">
            <a:extLst>
              <a:ext uri="{FF2B5EF4-FFF2-40B4-BE49-F238E27FC236}">
                <a16:creationId xmlns:a16="http://schemas.microsoft.com/office/drawing/2014/main" id="{A0035F94-3518-4561-98AD-BDDC4D425F57}"/>
              </a:ext>
            </a:extLst>
          </p:cNvPr>
          <p:cNvGraphicFramePr>
            <a:graphicFrameLocks noGrp="1"/>
          </p:cNvGraphicFramePr>
          <p:nvPr>
            <p:extLst>
              <p:ext uri="{D42A27DB-BD31-4B8C-83A1-F6EECF244321}">
                <p14:modId xmlns:p14="http://schemas.microsoft.com/office/powerpoint/2010/main" val="1346796158"/>
              </p:ext>
            </p:extLst>
          </p:nvPr>
        </p:nvGraphicFramePr>
        <p:xfrm>
          <a:off x="1541463" y="880779"/>
          <a:ext cx="6096001" cy="1419225"/>
        </p:xfrm>
        <a:graphic>
          <a:graphicData uri="http://schemas.openxmlformats.org/drawingml/2006/table">
            <a:tbl>
              <a:tblPr firstRow="1" bandRow="1">
                <a:tableStyleId>{5C22544A-7EE6-4342-B048-85BDC9FD1C3A}</a:tableStyleId>
              </a:tblPr>
              <a:tblGrid>
                <a:gridCol w="3073067">
                  <a:extLst>
                    <a:ext uri="{9D8B030D-6E8A-4147-A177-3AD203B41FA5}">
                      <a16:colId xmlns:a16="http://schemas.microsoft.com/office/drawing/2014/main" val="93046408"/>
                    </a:ext>
                  </a:extLst>
                </a:gridCol>
                <a:gridCol w="1511467">
                  <a:extLst>
                    <a:ext uri="{9D8B030D-6E8A-4147-A177-3AD203B41FA5}">
                      <a16:colId xmlns:a16="http://schemas.microsoft.com/office/drawing/2014/main" val="4195887148"/>
                    </a:ext>
                  </a:extLst>
                </a:gridCol>
                <a:gridCol w="1511467">
                  <a:extLst>
                    <a:ext uri="{9D8B030D-6E8A-4147-A177-3AD203B41FA5}">
                      <a16:colId xmlns:a16="http://schemas.microsoft.com/office/drawing/2014/main" val="3388826850"/>
                    </a:ext>
                  </a:extLst>
                </a:gridCol>
              </a:tblGrid>
              <a:tr h="153612">
                <a:tc>
                  <a:txBody>
                    <a:bodyPr/>
                    <a:lstStyle/>
                    <a:p>
                      <a:pPr algn="r"/>
                      <a:r>
                        <a:rPr lang="es-MX" sz="1200" dirty="0">
                          <a:solidFill>
                            <a:schemeClr val="tx1"/>
                          </a:solidFill>
                          <a:latin typeface="Calibri" panose="020F0502020204030204" pitchFamily="34" charset="0"/>
                          <a:cs typeface="Calibri" panose="020F0502020204030204" pitchFamily="34" charset="0"/>
                        </a:rPr>
                        <a:t>la expansión que realiza la EAAB-ESP con respecto a cobertura en su comunidad?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s-CO" sz="1200" dirty="0">
                          <a:solidFill>
                            <a:schemeClr val="tx1"/>
                          </a:solidFill>
                          <a:latin typeface="Calibri" panose="020F0502020204030204" pitchFamily="34" charset="0"/>
                          <a:cs typeface="Calibri" panose="020F0502020204030204" pitchFamily="34" charset="0"/>
                        </a:rPr>
                        <a:t>Total (casos)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200" dirty="0">
                          <a:solidFill>
                            <a:schemeClr val="tx1"/>
                          </a:solidFill>
                          <a:latin typeface="Calibri" panose="020F0502020204030204" pitchFamily="34" charset="0"/>
                          <a:cs typeface="Calibri" panose="020F0502020204030204" pitchFamily="34" charset="0"/>
                        </a:rPr>
                        <a:t>Total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28093495"/>
                  </a:ext>
                </a:extLst>
              </a:tr>
              <a:tr h="46175">
                <a:tc>
                  <a:txBody>
                    <a:bodyPr/>
                    <a:lstStyle/>
                    <a:p>
                      <a:pPr marL="0" algn="r" defTabSz="914400" rtl="0" eaLnBrk="1" fontAlgn="b" latinLnBrk="0" hangingPunct="1"/>
                      <a:r>
                        <a:rPr lang="es-CO" sz="1200" b="0" i="0" u="none" strike="noStrike" kern="1200" dirty="0">
                          <a:solidFill>
                            <a:schemeClr val="tx1"/>
                          </a:solidFill>
                          <a:effectLst/>
                          <a:latin typeface="Calibri" panose="020F0502020204030204" pitchFamily="34" charset="0"/>
                          <a:ea typeface="+mn-ea"/>
                          <a:cs typeface="Calibri" panose="020F0502020204030204" pitchFamily="34" charset="0"/>
                        </a:rPr>
                        <a:t> [5] Muy satisfecho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s-CO" sz="1200" b="0" i="0" u="none" strike="noStrike" kern="1200">
                          <a:solidFill>
                            <a:schemeClr val="tx1"/>
                          </a:solidFill>
                          <a:effectLst/>
                          <a:latin typeface="Calibri" panose="020F0502020204030204" pitchFamily="34" charset="0"/>
                          <a:ea typeface="+mn-ea"/>
                          <a:cs typeface="Calibri" panose="020F0502020204030204" pitchFamily="34" charset="0"/>
                        </a:rPr>
                        <a:t>32</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s-CO" sz="1200" b="0" i="0" u="none" strike="noStrike" kern="1200">
                          <a:solidFill>
                            <a:schemeClr val="tx1"/>
                          </a:solidFill>
                          <a:effectLst/>
                          <a:latin typeface="Calibri" panose="020F0502020204030204" pitchFamily="34" charset="0"/>
                          <a:ea typeface="+mn-ea"/>
                          <a:cs typeface="Calibri" panose="020F0502020204030204" pitchFamily="34" charset="0"/>
                        </a:rPr>
                        <a:t>31</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546101133"/>
                  </a:ext>
                </a:extLst>
              </a:tr>
              <a:tr h="46175">
                <a:tc>
                  <a:txBody>
                    <a:bodyPr/>
                    <a:lstStyle/>
                    <a:p>
                      <a:pPr marL="0" algn="r" defTabSz="914400" rtl="0" eaLnBrk="1" fontAlgn="b" latinLnBrk="0" hangingPunct="1"/>
                      <a:r>
                        <a:rPr lang="es-CO" sz="1200" b="0" i="0" u="none" strike="noStrike" kern="1200" dirty="0">
                          <a:solidFill>
                            <a:schemeClr val="tx1"/>
                          </a:solidFill>
                          <a:effectLst/>
                          <a:latin typeface="Calibri" panose="020F0502020204030204" pitchFamily="34" charset="0"/>
                          <a:ea typeface="+mn-ea"/>
                          <a:cs typeface="Calibri" panose="020F0502020204030204" pitchFamily="34" charset="0"/>
                        </a:rPr>
                        <a:t> [4] Satisfecho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s-CO" sz="1200" b="0" i="0" u="none" strike="noStrike" kern="1200">
                          <a:solidFill>
                            <a:schemeClr val="tx1"/>
                          </a:solidFill>
                          <a:effectLst/>
                          <a:latin typeface="Calibri" panose="020F0502020204030204" pitchFamily="34" charset="0"/>
                          <a:ea typeface="+mn-ea"/>
                          <a:cs typeface="Calibri" panose="020F0502020204030204" pitchFamily="34" charset="0"/>
                        </a:rPr>
                        <a:t>40</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s-CO" sz="1200" b="0" i="0" u="none" strike="noStrike" kern="1200">
                          <a:solidFill>
                            <a:schemeClr val="tx1"/>
                          </a:solidFill>
                          <a:effectLst/>
                          <a:latin typeface="Calibri" panose="020F0502020204030204" pitchFamily="34" charset="0"/>
                          <a:ea typeface="+mn-ea"/>
                          <a:cs typeface="Calibri" panose="020F0502020204030204" pitchFamily="34" charset="0"/>
                        </a:rPr>
                        <a:t>39</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890887876"/>
                  </a:ext>
                </a:extLst>
              </a:tr>
              <a:tr h="46175">
                <a:tc>
                  <a:txBody>
                    <a:bodyPr/>
                    <a:lstStyle/>
                    <a:p>
                      <a:pPr marL="0" algn="r" defTabSz="914400" rtl="0" eaLnBrk="1" fontAlgn="b" latinLnBrk="0" hangingPunct="1"/>
                      <a:r>
                        <a:rPr lang="es-MX" sz="1200" b="0" i="0" u="none" strike="noStrike" kern="1200" dirty="0">
                          <a:solidFill>
                            <a:schemeClr val="tx1"/>
                          </a:solidFill>
                          <a:effectLst/>
                          <a:latin typeface="Calibri" panose="020F0502020204030204" pitchFamily="34" charset="0"/>
                          <a:ea typeface="+mn-ea"/>
                          <a:cs typeface="Calibri" panose="020F0502020204030204" pitchFamily="34" charset="0"/>
                        </a:rPr>
                        <a:t> [3] Ni satisfecho Ni insatisfecho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s-CO" sz="1200" b="0" i="0" u="none" strike="noStrike" kern="1200">
                          <a:solidFill>
                            <a:schemeClr val="tx1"/>
                          </a:solidFill>
                          <a:effectLst/>
                          <a:latin typeface="Calibri" panose="020F0502020204030204" pitchFamily="34" charset="0"/>
                          <a:ea typeface="+mn-ea"/>
                          <a:cs typeface="Calibri" panose="020F0502020204030204" pitchFamily="34" charset="0"/>
                        </a:rPr>
                        <a:t>17</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s-CO" sz="1200" b="0" i="0" u="none" strike="noStrike" kern="1200">
                          <a:solidFill>
                            <a:schemeClr val="tx1"/>
                          </a:solidFill>
                          <a:effectLst/>
                          <a:latin typeface="Calibri" panose="020F0502020204030204" pitchFamily="34" charset="0"/>
                          <a:ea typeface="+mn-ea"/>
                          <a:cs typeface="Calibri" panose="020F0502020204030204" pitchFamily="34" charset="0"/>
                        </a:rPr>
                        <a:t>17</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799911674"/>
                  </a:ext>
                </a:extLst>
              </a:tr>
              <a:tr h="46175">
                <a:tc>
                  <a:txBody>
                    <a:bodyPr/>
                    <a:lstStyle/>
                    <a:p>
                      <a:pPr marL="0" algn="r" defTabSz="914400" rtl="0" eaLnBrk="1" fontAlgn="b" latinLnBrk="0" hangingPunct="1"/>
                      <a:r>
                        <a:rPr lang="es-CO" sz="1200" b="0" i="0" u="none" strike="noStrike" kern="1200" dirty="0">
                          <a:solidFill>
                            <a:schemeClr val="tx1"/>
                          </a:solidFill>
                          <a:effectLst/>
                          <a:latin typeface="Calibri" panose="020F0502020204030204" pitchFamily="34" charset="0"/>
                          <a:ea typeface="+mn-ea"/>
                          <a:cs typeface="Calibri" panose="020F0502020204030204" pitchFamily="34" charset="0"/>
                        </a:rPr>
                        <a:t> [2] Insatisfecho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s-CO" sz="1200" b="0" i="0" u="none" strike="noStrike" kern="1200">
                          <a:solidFill>
                            <a:schemeClr val="tx1"/>
                          </a:solidFill>
                          <a:effectLst/>
                          <a:latin typeface="Calibri" panose="020F0502020204030204" pitchFamily="34" charset="0"/>
                          <a:ea typeface="+mn-ea"/>
                          <a:cs typeface="Calibri" panose="020F0502020204030204" pitchFamily="34" charset="0"/>
                        </a:rPr>
                        <a:t>10</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s-CO" sz="1200" b="0" i="0" u="none" strike="noStrike" kern="1200">
                          <a:solidFill>
                            <a:schemeClr val="tx1"/>
                          </a:solidFill>
                          <a:effectLst/>
                          <a:latin typeface="Calibri" panose="020F0502020204030204" pitchFamily="34" charset="0"/>
                          <a:ea typeface="+mn-ea"/>
                          <a:cs typeface="Calibri" panose="020F0502020204030204" pitchFamily="34" charset="0"/>
                        </a:rPr>
                        <a:t>10</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10394615"/>
                  </a:ext>
                </a:extLst>
              </a:tr>
              <a:tr h="46175">
                <a:tc>
                  <a:txBody>
                    <a:bodyPr/>
                    <a:lstStyle/>
                    <a:p>
                      <a:pPr marL="0" algn="r" defTabSz="914400" rtl="0" eaLnBrk="1" fontAlgn="b" latinLnBrk="0" hangingPunct="1"/>
                      <a:r>
                        <a:rPr lang="es-CO" sz="1200" b="0" i="0" u="none" strike="noStrike" kern="1200" dirty="0">
                          <a:solidFill>
                            <a:schemeClr val="tx1"/>
                          </a:solidFill>
                          <a:effectLst/>
                          <a:latin typeface="Calibri" panose="020F0502020204030204" pitchFamily="34" charset="0"/>
                          <a:ea typeface="+mn-ea"/>
                          <a:cs typeface="Calibri" panose="020F0502020204030204" pitchFamily="34" charset="0"/>
                        </a:rPr>
                        <a:t> [1] Muy insatisfecho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s-CO" sz="1200" b="0" i="0" u="none" strike="noStrike" kern="1200" dirty="0">
                          <a:solidFill>
                            <a:schemeClr val="tx1"/>
                          </a:solidFill>
                          <a:effectLst/>
                          <a:latin typeface="Calibri" panose="020F0502020204030204" pitchFamily="34" charset="0"/>
                          <a:ea typeface="+mn-ea"/>
                          <a:cs typeface="Calibri" panose="020F0502020204030204" pitchFamily="34" charset="0"/>
                        </a:rPr>
                        <a:t>3</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s-CO" sz="1200" b="0" i="0" u="none" strike="noStrike" kern="1200" dirty="0">
                          <a:solidFill>
                            <a:schemeClr val="tx1"/>
                          </a:solidFill>
                          <a:effectLst/>
                          <a:latin typeface="Calibri" panose="020F0502020204030204" pitchFamily="34" charset="0"/>
                          <a:ea typeface="+mn-ea"/>
                          <a:cs typeface="Calibri" panose="020F0502020204030204" pitchFamily="34" charset="0"/>
                        </a:rPr>
                        <a:t>3</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832641465"/>
                  </a:ext>
                </a:extLst>
              </a:tr>
            </a:tbl>
          </a:graphicData>
        </a:graphic>
      </p:graphicFrame>
      <p:graphicFrame>
        <p:nvGraphicFramePr>
          <p:cNvPr id="16" name="Tabla 15">
            <a:extLst>
              <a:ext uri="{FF2B5EF4-FFF2-40B4-BE49-F238E27FC236}">
                <a16:creationId xmlns:a16="http://schemas.microsoft.com/office/drawing/2014/main" id="{81342C00-1139-4DF5-A802-3EA21573BFC9}"/>
              </a:ext>
            </a:extLst>
          </p:cNvPr>
          <p:cNvGraphicFramePr>
            <a:graphicFrameLocks noGrp="1"/>
          </p:cNvGraphicFramePr>
          <p:nvPr>
            <p:extLst>
              <p:ext uri="{D42A27DB-BD31-4B8C-83A1-F6EECF244321}">
                <p14:modId xmlns:p14="http://schemas.microsoft.com/office/powerpoint/2010/main" val="1023158019"/>
              </p:ext>
            </p:extLst>
          </p:nvPr>
        </p:nvGraphicFramePr>
        <p:xfrm>
          <a:off x="1541463" y="2972945"/>
          <a:ext cx="6096001" cy="1602105"/>
        </p:xfrm>
        <a:graphic>
          <a:graphicData uri="http://schemas.openxmlformats.org/drawingml/2006/table">
            <a:tbl>
              <a:tblPr firstRow="1" bandRow="1">
                <a:tableStyleId>{5C22544A-7EE6-4342-B048-85BDC9FD1C3A}</a:tableStyleId>
              </a:tblPr>
              <a:tblGrid>
                <a:gridCol w="3073067">
                  <a:extLst>
                    <a:ext uri="{9D8B030D-6E8A-4147-A177-3AD203B41FA5}">
                      <a16:colId xmlns:a16="http://schemas.microsoft.com/office/drawing/2014/main" val="3201192086"/>
                    </a:ext>
                  </a:extLst>
                </a:gridCol>
                <a:gridCol w="1511467">
                  <a:extLst>
                    <a:ext uri="{9D8B030D-6E8A-4147-A177-3AD203B41FA5}">
                      <a16:colId xmlns:a16="http://schemas.microsoft.com/office/drawing/2014/main" val="4173606886"/>
                    </a:ext>
                  </a:extLst>
                </a:gridCol>
                <a:gridCol w="1511467">
                  <a:extLst>
                    <a:ext uri="{9D8B030D-6E8A-4147-A177-3AD203B41FA5}">
                      <a16:colId xmlns:a16="http://schemas.microsoft.com/office/drawing/2014/main" val="1972385644"/>
                    </a:ext>
                  </a:extLst>
                </a:gridCol>
              </a:tblGrid>
              <a:tr h="153612">
                <a:tc>
                  <a:txBody>
                    <a:bodyPr/>
                    <a:lstStyle/>
                    <a:p>
                      <a:pPr algn="r"/>
                      <a:r>
                        <a:rPr lang="es-MX" sz="1200" dirty="0">
                          <a:solidFill>
                            <a:schemeClr val="tx1"/>
                          </a:solidFill>
                          <a:latin typeface="Calibri" panose="020F0502020204030204" pitchFamily="34" charset="0"/>
                          <a:cs typeface="Calibri" panose="020F0502020204030204" pitchFamily="34" charset="0"/>
                        </a:rPr>
                        <a:t>el cumplimiento de los compromisos formales y propuestas establecidas con su comunidad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s-CO" sz="1200" dirty="0">
                          <a:solidFill>
                            <a:schemeClr val="tx1"/>
                          </a:solidFill>
                          <a:latin typeface="Calibri" panose="020F0502020204030204" pitchFamily="34" charset="0"/>
                          <a:cs typeface="Calibri" panose="020F0502020204030204" pitchFamily="34" charset="0"/>
                        </a:rPr>
                        <a:t>Total (casos)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200" dirty="0">
                          <a:solidFill>
                            <a:schemeClr val="tx1"/>
                          </a:solidFill>
                          <a:latin typeface="Calibri" panose="020F0502020204030204" pitchFamily="34" charset="0"/>
                          <a:cs typeface="Calibri" panose="020F0502020204030204" pitchFamily="34" charset="0"/>
                        </a:rPr>
                        <a:t>Total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64903282"/>
                  </a:ext>
                </a:extLst>
              </a:tr>
              <a:tr h="46175">
                <a:tc>
                  <a:txBody>
                    <a:bodyPr/>
                    <a:lstStyle/>
                    <a:p>
                      <a:pPr marL="0" algn="r" defTabSz="914400" rtl="0" eaLnBrk="1" fontAlgn="b" latinLnBrk="0" hangingPunct="1"/>
                      <a:r>
                        <a:rPr lang="es-CO" sz="1200" b="0" i="0" u="none" strike="noStrike" kern="1200" dirty="0">
                          <a:solidFill>
                            <a:schemeClr val="tx1"/>
                          </a:solidFill>
                          <a:effectLst/>
                          <a:latin typeface="Calibri" panose="020F0502020204030204" pitchFamily="34" charset="0"/>
                          <a:ea typeface="+mn-ea"/>
                          <a:cs typeface="Calibri" panose="020F0502020204030204" pitchFamily="34" charset="0"/>
                        </a:rPr>
                        <a:t> [5] Muy satisfecho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s-CO" sz="1200" b="0" i="0" u="none" strike="noStrike" kern="1200" dirty="0">
                          <a:solidFill>
                            <a:schemeClr val="tx1"/>
                          </a:solidFill>
                          <a:effectLst/>
                          <a:latin typeface="Calibri" panose="020F0502020204030204" pitchFamily="34" charset="0"/>
                          <a:ea typeface="+mn-ea"/>
                          <a:cs typeface="Calibri" panose="020F0502020204030204" pitchFamily="34" charset="0"/>
                        </a:rPr>
                        <a:t>19</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s-CO" sz="1200" b="0" i="0" u="none" strike="noStrike" kern="1200">
                          <a:solidFill>
                            <a:schemeClr val="tx1"/>
                          </a:solidFill>
                          <a:effectLst/>
                          <a:latin typeface="Calibri" panose="020F0502020204030204" pitchFamily="34" charset="0"/>
                          <a:ea typeface="+mn-ea"/>
                          <a:cs typeface="Calibri" panose="020F0502020204030204" pitchFamily="34" charset="0"/>
                        </a:rPr>
                        <a:t>18</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148119984"/>
                  </a:ext>
                </a:extLst>
              </a:tr>
              <a:tr h="46175">
                <a:tc>
                  <a:txBody>
                    <a:bodyPr/>
                    <a:lstStyle/>
                    <a:p>
                      <a:pPr marL="0" algn="r" defTabSz="914400" rtl="0" eaLnBrk="1" fontAlgn="b" latinLnBrk="0" hangingPunct="1"/>
                      <a:r>
                        <a:rPr lang="es-CO" sz="1200" b="0" i="0" u="none" strike="noStrike" kern="1200" dirty="0">
                          <a:solidFill>
                            <a:schemeClr val="tx1"/>
                          </a:solidFill>
                          <a:effectLst/>
                          <a:latin typeface="Calibri" panose="020F0502020204030204" pitchFamily="34" charset="0"/>
                          <a:ea typeface="+mn-ea"/>
                          <a:cs typeface="Calibri" panose="020F0502020204030204" pitchFamily="34" charset="0"/>
                        </a:rPr>
                        <a:t> [4] Satisfecho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s-CO" sz="1200" b="0" i="0" u="none" strike="noStrike" kern="1200">
                          <a:solidFill>
                            <a:schemeClr val="tx1"/>
                          </a:solidFill>
                          <a:effectLst/>
                          <a:latin typeface="Calibri" panose="020F0502020204030204" pitchFamily="34" charset="0"/>
                          <a:ea typeface="+mn-ea"/>
                          <a:cs typeface="Calibri" panose="020F0502020204030204" pitchFamily="34" charset="0"/>
                        </a:rPr>
                        <a:t>29</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s-CO" sz="1200" b="0" i="0" u="none" strike="noStrike" kern="1200" dirty="0">
                          <a:solidFill>
                            <a:schemeClr val="tx1"/>
                          </a:solidFill>
                          <a:effectLst/>
                          <a:latin typeface="Calibri" panose="020F0502020204030204" pitchFamily="34" charset="0"/>
                          <a:ea typeface="+mn-ea"/>
                          <a:cs typeface="Calibri" panose="020F0502020204030204" pitchFamily="34" charset="0"/>
                        </a:rPr>
                        <a:t>28</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236966090"/>
                  </a:ext>
                </a:extLst>
              </a:tr>
              <a:tr h="46175">
                <a:tc>
                  <a:txBody>
                    <a:bodyPr/>
                    <a:lstStyle/>
                    <a:p>
                      <a:pPr marL="0" algn="r" defTabSz="914400" rtl="0" eaLnBrk="1" fontAlgn="b" latinLnBrk="0" hangingPunct="1"/>
                      <a:r>
                        <a:rPr lang="es-MX" sz="1200" b="0" i="0" u="none" strike="noStrike" kern="1200" dirty="0">
                          <a:solidFill>
                            <a:schemeClr val="tx1"/>
                          </a:solidFill>
                          <a:effectLst/>
                          <a:latin typeface="Calibri" panose="020F0502020204030204" pitchFamily="34" charset="0"/>
                          <a:ea typeface="+mn-ea"/>
                          <a:cs typeface="Calibri" panose="020F0502020204030204" pitchFamily="34" charset="0"/>
                        </a:rPr>
                        <a:t> [3] Ni satisfecho Ni insatisfecho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s-CO" sz="1200" b="0" i="0" u="none" strike="noStrike" kern="1200">
                          <a:solidFill>
                            <a:schemeClr val="tx1"/>
                          </a:solidFill>
                          <a:effectLst/>
                          <a:latin typeface="Calibri" panose="020F0502020204030204" pitchFamily="34" charset="0"/>
                          <a:ea typeface="+mn-ea"/>
                          <a:cs typeface="Calibri" panose="020F0502020204030204" pitchFamily="34" charset="0"/>
                        </a:rPr>
                        <a:t>33</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s-CO" sz="1200" b="0" i="0" u="none" strike="noStrike" kern="1200" dirty="0">
                          <a:solidFill>
                            <a:schemeClr val="tx1"/>
                          </a:solidFill>
                          <a:effectLst/>
                          <a:latin typeface="Calibri" panose="020F0502020204030204" pitchFamily="34" charset="0"/>
                          <a:ea typeface="+mn-ea"/>
                          <a:cs typeface="Calibri" panose="020F0502020204030204" pitchFamily="34" charset="0"/>
                        </a:rPr>
                        <a:t>31</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494658789"/>
                  </a:ext>
                </a:extLst>
              </a:tr>
              <a:tr h="46175">
                <a:tc>
                  <a:txBody>
                    <a:bodyPr/>
                    <a:lstStyle/>
                    <a:p>
                      <a:pPr marL="0" algn="r" defTabSz="914400" rtl="0" eaLnBrk="1" fontAlgn="b" latinLnBrk="0" hangingPunct="1"/>
                      <a:r>
                        <a:rPr lang="es-CO" sz="1200" b="0" i="0" u="none" strike="noStrike" kern="1200" dirty="0">
                          <a:solidFill>
                            <a:schemeClr val="tx1"/>
                          </a:solidFill>
                          <a:effectLst/>
                          <a:latin typeface="Calibri" panose="020F0502020204030204" pitchFamily="34" charset="0"/>
                          <a:ea typeface="+mn-ea"/>
                          <a:cs typeface="Calibri" panose="020F0502020204030204" pitchFamily="34" charset="0"/>
                        </a:rPr>
                        <a:t> [2] Insatisfecho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s-CO" sz="1200" b="0" i="0" u="none" strike="noStrike" kern="1200">
                          <a:solidFill>
                            <a:schemeClr val="tx1"/>
                          </a:solidFill>
                          <a:effectLst/>
                          <a:latin typeface="Calibri" panose="020F0502020204030204" pitchFamily="34" charset="0"/>
                          <a:ea typeface="+mn-ea"/>
                          <a:cs typeface="Calibri" panose="020F0502020204030204" pitchFamily="34" charset="0"/>
                        </a:rPr>
                        <a:t>14</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s-CO" sz="1200" b="0" i="0" u="none" strike="noStrike" kern="1200">
                          <a:solidFill>
                            <a:schemeClr val="tx1"/>
                          </a:solidFill>
                          <a:effectLst/>
                          <a:latin typeface="Calibri" panose="020F0502020204030204" pitchFamily="34" charset="0"/>
                          <a:ea typeface="+mn-ea"/>
                          <a:cs typeface="Calibri" panose="020F0502020204030204" pitchFamily="34" charset="0"/>
                        </a:rPr>
                        <a:t>13</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762044258"/>
                  </a:ext>
                </a:extLst>
              </a:tr>
              <a:tr h="46175">
                <a:tc>
                  <a:txBody>
                    <a:bodyPr/>
                    <a:lstStyle/>
                    <a:p>
                      <a:pPr marL="0" algn="r" defTabSz="914400" rtl="0" eaLnBrk="1" fontAlgn="b" latinLnBrk="0" hangingPunct="1"/>
                      <a:r>
                        <a:rPr lang="es-CO" sz="1200" b="0" i="0" u="none" strike="noStrike" kern="1200" dirty="0">
                          <a:solidFill>
                            <a:schemeClr val="tx1"/>
                          </a:solidFill>
                          <a:effectLst/>
                          <a:latin typeface="Calibri" panose="020F0502020204030204" pitchFamily="34" charset="0"/>
                          <a:ea typeface="+mn-ea"/>
                          <a:cs typeface="Calibri" panose="020F0502020204030204" pitchFamily="34" charset="0"/>
                        </a:rPr>
                        <a:t> [1] Muy insatisfecho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s-CO" sz="1200" b="0" i="0" u="none" strike="noStrike" kern="1200">
                          <a:solidFill>
                            <a:schemeClr val="tx1"/>
                          </a:solidFill>
                          <a:effectLst/>
                          <a:latin typeface="Calibri" panose="020F0502020204030204" pitchFamily="34" charset="0"/>
                          <a:ea typeface="+mn-ea"/>
                          <a:cs typeface="Calibri" panose="020F0502020204030204" pitchFamily="34" charset="0"/>
                        </a:rPr>
                        <a:t>10</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s-CO" sz="1200" b="0" i="0" u="none" strike="noStrike" kern="1200" dirty="0">
                          <a:solidFill>
                            <a:schemeClr val="tx1"/>
                          </a:solidFill>
                          <a:effectLst/>
                          <a:latin typeface="Calibri" panose="020F0502020204030204" pitchFamily="34" charset="0"/>
                          <a:ea typeface="+mn-ea"/>
                          <a:cs typeface="Calibri" panose="020F0502020204030204" pitchFamily="34" charset="0"/>
                        </a:rPr>
                        <a:t>10</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715043900"/>
                  </a:ext>
                </a:extLst>
              </a:tr>
            </a:tbl>
          </a:graphicData>
        </a:graphic>
      </p:graphicFrame>
      <p:sp>
        <p:nvSpPr>
          <p:cNvPr id="17" name="4 Rectángulo">
            <a:extLst>
              <a:ext uri="{FF2B5EF4-FFF2-40B4-BE49-F238E27FC236}">
                <a16:creationId xmlns:a16="http://schemas.microsoft.com/office/drawing/2014/main" id="{95053D6A-B68E-4AE6-8C24-2EB4761A18ED}"/>
              </a:ext>
            </a:extLst>
          </p:cNvPr>
          <p:cNvSpPr/>
          <p:nvPr/>
        </p:nvSpPr>
        <p:spPr>
          <a:xfrm>
            <a:off x="1676400" y="611540"/>
            <a:ext cx="5822949" cy="246221"/>
          </a:xfrm>
          <a:prstGeom prst="rect">
            <a:avLst/>
          </a:prstGeom>
        </p:spPr>
        <p:txBody>
          <a:bodyPr wrap="square">
            <a:spAutoFit/>
          </a:bodyPr>
          <a:lstStyle/>
          <a:p>
            <a:pPr algn="ctr"/>
            <a:r>
              <a:rPr lang="es-CO" b="0" dirty="0">
                <a:solidFill>
                  <a:schemeClr val="tx1">
                    <a:lumMod val="85000"/>
                    <a:lumOff val="15000"/>
                  </a:schemeClr>
                </a:solidFill>
                <a:latin typeface="+mj-lt"/>
              </a:rPr>
              <a:t>Con una escala de 1 a 5 donde 1 es muy insatisfecho y 5 muy satisfecho </a:t>
            </a:r>
            <a:r>
              <a:rPr lang="es-CO" dirty="0">
                <a:solidFill>
                  <a:schemeClr val="tx1">
                    <a:lumMod val="85000"/>
                    <a:lumOff val="15000"/>
                  </a:schemeClr>
                </a:solidFill>
                <a:latin typeface="+mj-lt"/>
              </a:rPr>
              <a:t>¿Cómo califica… </a:t>
            </a:r>
            <a:endParaRPr lang="es-CO" b="0" dirty="0">
              <a:solidFill>
                <a:schemeClr val="tx1">
                  <a:lumMod val="85000"/>
                  <a:lumOff val="15000"/>
                </a:schemeClr>
              </a:solidFill>
              <a:latin typeface="+mj-lt"/>
            </a:endParaRPr>
          </a:p>
        </p:txBody>
      </p:sp>
    </p:spTree>
    <p:extLst>
      <p:ext uri="{BB962C8B-B14F-4D97-AF65-F5344CB8AC3E}">
        <p14:creationId xmlns:p14="http://schemas.microsoft.com/office/powerpoint/2010/main" val="12048807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CuadroTexto 10"/>
          <p:cNvSpPr txBox="1"/>
          <p:nvPr/>
        </p:nvSpPr>
        <p:spPr>
          <a:xfrm>
            <a:off x="1311753" y="162166"/>
            <a:ext cx="6516210" cy="461665"/>
          </a:xfrm>
          <a:prstGeom prst="rect">
            <a:avLst/>
          </a:prstGeom>
          <a:noFill/>
        </p:spPr>
        <p:txBody>
          <a:bodyPr wrap="square" rtlCol="0">
            <a:spAutoFit/>
          </a:bodyPr>
          <a:lstStyle/>
          <a:p>
            <a:pPr lvl="0"/>
            <a:r>
              <a:rPr lang="es-CO" sz="2400" dirty="0">
                <a:solidFill>
                  <a:srgbClr val="295FA9"/>
                </a:solidFill>
              </a:rPr>
              <a:t>Satisfacción de los servicios hacia la comunidad </a:t>
            </a:r>
          </a:p>
        </p:txBody>
      </p:sp>
      <p:graphicFrame>
        <p:nvGraphicFramePr>
          <p:cNvPr id="15" name="Tabla 14">
            <a:extLst>
              <a:ext uri="{FF2B5EF4-FFF2-40B4-BE49-F238E27FC236}">
                <a16:creationId xmlns:a16="http://schemas.microsoft.com/office/drawing/2014/main" id="{A0035F94-3518-4561-98AD-BDDC4D425F57}"/>
              </a:ext>
            </a:extLst>
          </p:cNvPr>
          <p:cNvGraphicFramePr>
            <a:graphicFrameLocks noGrp="1"/>
          </p:cNvGraphicFramePr>
          <p:nvPr>
            <p:extLst>
              <p:ext uri="{D42A27DB-BD31-4B8C-83A1-F6EECF244321}">
                <p14:modId xmlns:p14="http://schemas.microsoft.com/office/powerpoint/2010/main" val="1281438189"/>
              </p:ext>
            </p:extLst>
          </p:nvPr>
        </p:nvGraphicFramePr>
        <p:xfrm>
          <a:off x="1541463" y="880779"/>
          <a:ext cx="6096001" cy="1602105"/>
        </p:xfrm>
        <a:graphic>
          <a:graphicData uri="http://schemas.openxmlformats.org/drawingml/2006/table">
            <a:tbl>
              <a:tblPr firstRow="1" bandRow="1">
                <a:tableStyleId>{5C22544A-7EE6-4342-B048-85BDC9FD1C3A}</a:tableStyleId>
              </a:tblPr>
              <a:tblGrid>
                <a:gridCol w="3073067">
                  <a:extLst>
                    <a:ext uri="{9D8B030D-6E8A-4147-A177-3AD203B41FA5}">
                      <a16:colId xmlns:a16="http://schemas.microsoft.com/office/drawing/2014/main" val="93046408"/>
                    </a:ext>
                  </a:extLst>
                </a:gridCol>
                <a:gridCol w="1511467">
                  <a:extLst>
                    <a:ext uri="{9D8B030D-6E8A-4147-A177-3AD203B41FA5}">
                      <a16:colId xmlns:a16="http://schemas.microsoft.com/office/drawing/2014/main" val="4195887148"/>
                    </a:ext>
                  </a:extLst>
                </a:gridCol>
                <a:gridCol w="1511467">
                  <a:extLst>
                    <a:ext uri="{9D8B030D-6E8A-4147-A177-3AD203B41FA5}">
                      <a16:colId xmlns:a16="http://schemas.microsoft.com/office/drawing/2014/main" val="3388826850"/>
                    </a:ext>
                  </a:extLst>
                </a:gridCol>
              </a:tblGrid>
              <a:tr h="153612">
                <a:tc>
                  <a:txBody>
                    <a:bodyPr/>
                    <a:lstStyle/>
                    <a:p>
                      <a:pPr algn="r"/>
                      <a:r>
                        <a:rPr lang="es-MX" sz="1200" dirty="0">
                          <a:solidFill>
                            <a:schemeClr val="tx1"/>
                          </a:solidFill>
                          <a:latin typeface="Calibri" panose="020F0502020204030204" pitchFamily="34" charset="0"/>
                          <a:cs typeface="Calibri" panose="020F0502020204030204" pitchFamily="34" charset="0"/>
                        </a:rPr>
                        <a:t>la prioridad con que se realizan las obras o proyectos en su comunidad de acuerdo a sus necesidades?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s-CO" sz="1200" dirty="0">
                          <a:solidFill>
                            <a:schemeClr val="tx1"/>
                          </a:solidFill>
                          <a:latin typeface="Calibri" panose="020F0502020204030204" pitchFamily="34" charset="0"/>
                          <a:cs typeface="Calibri" panose="020F0502020204030204" pitchFamily="34" charset="0"/>
                        </a:rPr>
                        <a:t>Total (casos)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200" dirty="0">
                          <a:solidFill>
                            <a:schemeClr val="tx1"/>
                          </a:solidFill>
                          <a:latin typeface="Calibri" panose="020F0502020204030204" pitchFamily="34" charset="0"/>
                          <a:cs typeface="Calibri" panose="020F0502020204030204" pitchFamily="34" charset="0"/>
                        </a:rPr>
                        <a:t>Total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28093495"/>
                  </a:ext>
                </a:extLst>
              </a:tr>
              <a:tr h="46175">
                <a:tc>
                  <a:txBody>
                    <a:bodyPr/>
                    <a:lstStyle/>
                    <a:p>
                      <a:pPr marL="0" algn="r" defTabSz="914400" rtl="0" eaLnBrk="1" fontAlgn="b" latinLnBrk="0" hangingPunct="1"/>
                      <a:r>
                        <a:rPr lang="es-CO" sz="1200" b="0" i="0" u="none" strike="noStrike" kern="1200" dirty="0">
                          <a:solidFill>
                            <a:schemeClr val="tx1"/>
                          </a:solidFill>
                          <a:effectLst/>
                          <a:latin typeface="Calibri" panose="020F0502020204030204" pitchFamily="34" charset="0"/>
                          <a:ea typeface="+mn-ea"/>
                          <a:cs typeface="Calibri" panose="020F0502020204030204" pitchFamily="34" charset="0"/>
                        </a:rPr>
                        <a:t> [5] Muy satisfecho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s-CO" sz="1200" b="0" i="0" u="none" strike="noStrike" kern="1200" dirty="0">
                          <a:solidFill>
                            <a:schemeClr val="tx1"/>
                          </a:solidFill>
                          <a:effectLst/>
                          <a:latin typeface="Calibri" panose="020F0502020204030204" pitchFamily="34" charset="0"/>
                          <a:ea typeface="+mn-ea"/>
                          <a:cs typeface="Calibri" panose="020F0502020204030204" pitchFamily="34" charset="0"/>
                        </a:rPr>
                        <a:t>16</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s-CO" sz="1200" b="0" i="0" u="none" strike="noStrike" kern="1200">
                          <a:solidFill>
                            <a:schemeClr val="tx1"/>
                          </a:solidFill>
                          <a:effectLst/>
                          <a:latin typeface="Calibri" panose="020F0502020204030204" pitchFamily="34" charset="0"/>
                          <a:ea typeface="+mn-ea"/>
                          <a:cs typeface="Calibri" panose="020F0502020204030204" pitchFamily="34" charset="0"/>
                        </a:rPr>
                        <a:t>15</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546101133"/>
                  </a:ext>
                </a:extLst>
              </a:tr>
              <a:tr h="46175">
                <a:tc>
                  <a:txBody>
                    <a:bodyPr/>
                    <a:lstStyle/>
                    <a:p>
                      <a:pPr marL="0" algn="r" defTabSz="914400" rtl="0" eaLnBrk="1" fontAlgn="b" latinLnBrk="0" hangingPunct="1"/>
                      <a:r>
                        <a:rPr lang="es-CO" sz="1200" b="0" i="0" u="none" strike="noStrike" kern="1200" dirty="0">
                          <a:solidFill>
                            <a:schemeClr val="tx1"/>
                          </a:solidFill>
                          <a:effectLst/>
                          <a:latin typeface="Calibri" panose="020F0502020204030204" pitchFamily="34" charset="0"/>
                          <a:ea typeface="+mn-ea"/>
                          <a:cs typeface="Calibri" panose="020F0502020204030204" pitchFamily="34" charset="0"/>
                        </a:rPr>
                        <a:t> [4] Satisfecho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s-CO" sz="1200" b="0" i="0" u="none" strike="noStrike" kern="1200" dirty="0">
                          <a:solidFill>
                            <a:schemeClr val="tx1"/>
                          </a:solidFill>
                          <a:effectLst/>
                          <a:latin typeface="Calibri" panose="020F0502020204030204" pitchFamily="34" charset="0"/>
                          <a:ea typeface="+mn-ea"/>
                          <a:cs typeface="Calibri" panose="020F0502020204030204" pitchFamily="34" charset="0"/>
                        </a:rPr>
                        <a:t>30</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s-CO" sz="1200" b="0" i="0" u="none" strike="noStrike" kern="1200">
                          <a:solidFill>
                            <a:schemeClr val="tx1"/>
                          </a:solidFill>
                          <a:effectLst/>
                          <a:latin typeface="Calibri" panose="020F0502020204030204" pitchFamily="34" charset="0"/>
                          <a:ea typeface="+mn-ea"/>
                          <a:cs typeface="Calibri" panose="020F0502020204030204" pitchFamily="34" charset="0"/>
                        </a:rPr>
                        <a:t>29</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890887876"/>
                  </a:ext>
                </a:extLst>
              </a:tr>
              <a:tr h="46175">
                <a:tc>
                  <a:txBody>
                    <a:bodyPr/>
                    <a:lstStyle/>
                    <a:p>
                      <a:pPr marL="0" algn="r" defTabSz="914400" rtl="0" eaLnBrk="1" fontAlgn="b" latinLnBrk="0" hangingPunct="1"/>
                      <a:r>
                        <a:rPr lang="es-MX" sz="1200" b="0" i="0" u="none" strike="noStrike" kern="1200" dirty="0">
                          <a:solidFill>
                            <a:schemeClr val="tx1"/>
                          </a:solidFill>
                          <a:effectLst/>
                          <a:latin typeface="Calibri" panose="020F0502020204030204" pitchFamily="34" charset="0"/>
                          <a:ea typeface="+mn-ea"/>
                          <a:cs typeface="Calibri" panose="020F0502020204030204" pitchFamily="34" charset="0"/>
                        </a:rPr>
                        <a:t> [3] Ni satisfecho Ni insatisfecho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s-CO" sz="1200" b="0" i="0" u="none" strike="noStrike" kern="1200" dirty="0">
                          <a:solidFill>
                            <a:schemeClr val="tx1"/>
                          </a:solidFill>
                          <a:effectLst/>
                          <a:latin typeface="Calibri" panose="020F0502020204030204" pitchFamily="34" charset="0"/>
                          <a:ea typeface="+mn-ea"/>
                          <a:cs typeface="Calibri" panose="020F0502020204030204" pitchFamily="34" charset="0"/>
                        </a:rPr>
                        <a:t>37</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s-CO" sz="1200" b="0" i="0" u="none" strike="noStrike" kern="1200" dirty="0">
                          <a:solidFill>
                            <a:schemeClr val="tx1"/>
                          </a:solidFill>
                          <a:effectLst/>
                          <a:latin typeface="Calibri" panose="020F0502020204030204" pitchFamily="34" charset="0"/>
                          <a:ea typeface="+mn-ea"/>
                          <a:cs typeface="Calibri" panose="020F0502020204030204" pitchFamily="34" charset="0"/>
                        </a:rPr>
                        <a:t>35</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799911674"/>
                  </a:ext>
                </a:extLst>
              </a:tr>
              <a:tr h="46175">
                <a:tc>
                  <a:txBody>
                    <a:bodyPr/>
                    <a:lstStyle/>
                    <a:p>
                      <a:pPr marL="0" algn="r" defTabSz="914400" rtl="0" eaLnBrk="1" fontAlgn="b" latinLnBrk="0" hangingPunct="1"/>
                      <a:r>
                        <a:rPr lang="es-CO" sz="1200" b="0" i="0" u="none" strike="noStrike" kern="1200" dirty="0">
                          <a:solidFill>
                            <a:schemeClr val="tx1"/>
                          </a:solidFill>
                          <a:effectLst/>
                          <a:latin typeface="Calibri" panose="020F0502020204030204" pitchFamily="34" charset="0"/>
                          <a:ea typeface="+mn-ea"/>
                          <a:cs typeface="Calibri" panose="020F0502020204030204" pitchFamily="34" charset="0"/>
                        </a:rPr>
                        <a:t> [2] Insatisfecho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s-CO" sz="1200" b="0" i="0" u="none" strike="noStrike" kern="1200">
                          <a:solidFill>
                            <a:schemeClr val="tx1"/>
                          </a:solidFill>
                          <a:effectLst/>
                          <a:latin typeface="Calibri" panose="020F0502020204030204" pitchFamily="34" charset="0"/>
                          <a:ea typeface="+mn-ea"/>
                          <a:cs typeface="Calibri" panose="020F0502020204030204" pitchFamily="34" charset="0"/>
                        </a:rPr>
                        <a:t>12</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s-CO" sz="1200" b="0" i="0" u="none" strike="noStrike" kern="1200" dirty="0">
                          <a:solidFill>
                            <a:schemeClr val="tx1"/>
                          </a:solidFill>
                          <a:effectLst/>
                          <a:latin typeface="Calibri" panose="020F0502020204030204" pitchFamily="34" charset="0"/>
                          <a:ea typeface="+mn-ea"/>
                          <a:cs typeface="Calibri" panose="020F0502020204030204" pitchFamily="34" charset="0"/>
                        </a:rPr>
                        <a:t>11</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10394615"/>
                  </a:ext>
                </a:extLst>
              </a:tr>
              <a:tr h="46175">
                <a:tc>
                  <a:txBody>
                    <a:bodyPr/>
                    <a:lstStyle/>
                    <a:p>
                      <a:pPr marL="0" algn="r" defTabSz="914400" rtl="0" eaLnBrk="1" fontAlgn="b" latinLnBrk="0" hangingPunct="1"/>
                      <a:r>
                        <a:rPr lang="es-CO" sz="1200" b="0" i="0" u="none" strike="noStrike" kern="1200" dirty="0">
                          <a:solidFill>
                            <a:schemeClr val="tx1"/>
                          </a:solidFill>
                          <a:effectLst/>
                          <a:latin typeface="Calibri" panose="020F0502020204030204" pitchFamily="34" charset="0"/>
                          <a:ea typeface="+mn-ea"/>
                          <a:cs typeface="Calibri" panose="020F0502020204030204" pitchFamily="34" charset="0"/>
                        </a:rPr>
                        <a:t> [1] Muy insatisfecho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s-CO" sz="1200" b="0" i="0" u="none" strike="noStrike" kern="1200">
                          <a:solidFill>
                            <a:schemeClr val="tx1"/>
                          </a:solidFill>
                          <a:effectLst/>
                          <a:latin typeface="Calibri" panose="020F0502020204030204" pitchFamily="34" charset="0"/>
                          <a:ea typeface="+mn-ea"/>
                          <a:cs typeface="Calibri" panose="020F0502020204030204" pitchFamily="34" charset="0"/>
                        </a:rPr>
                        <a:t>10</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s-CO" sz="1200" b="0" i="0" u="none" strike="noStrike" kern="1200" dirty="0">
                          <a:solidFill>
                            <a:schemeClr val="tx1"/>
                          </a:solidFill>
                          <a:effectLst/>
                          <a:latin typeface="Calibri" panose="020F0502020204030204" pitchFamily="34" charset="0"/>
                          <a:ea typeface="+mn-ea"/>
                          <a:cs typeface="Calibri" panose="020F0502020204030204" pitchFamily="34" charset="0"/>
                        </a:rPr>
                        <a:t>10</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832641465"/>
                  </a:ext>
                </a:extLst>
              </a:tr>
            </a:tbl>
          </a:graphicData>
        </a:graphic>
      </p:graphicFrame>
      <p:graphicFrame>
        <p:nvGraphicFramePr>
          <p:cNvPr id="16" name="Tabla 15">
            <a:extLst>
              <a:ext uri="{FF2B5EF4-FFF2-40B4-BE49-F238E27FC236}">
                <a16:creationId xmlns:a16="http://schemas.microsoft.com/office/drawing/2014/main" id="{81342C00-1139-4DF5-A802-3EA21573BFC9}"/>
              </a:ext>
            </a:extLst>
          </p:cNvPr>
          <p:cNvGraphicFramePr>
            <a:graphicFrameLocks noGrp="1"/>
          </p:cNvGraphicFramePr>
          <p:nvPr>
            <p:extLst>
              <p:ext uri="{D42A27DB-BD31-4B8C-83A1-F6EECF244321}">
                <p14:modId xmlns:p14="http://schemas.microsoft.com/office/powerpoint/2010/main" val="3694124140"/>
              </p:ext>
            </p:extLst>
          </p:nvPr>
        </p:nvGraphicFramePr>
        <p:xfrm>
          <a:off x="1541463" y="2972945"/>
          <a:ext cx="6096001" cy="1784985"/>
        </p:xfrm>
        <a:graphic>
          <a:graphicData uri="http://schemas.openxmlformats.org/drawingml/2006/table">
            <a:tbl>
              <a:tblPr firstRow="1" bandRow="1">
                <a:tableStyleId>{5C22544A-7EE6-4342-B048-85BDC9FD1C3A}</a:tableStyleId>
              </a:tblPr>
              <a:tblGrid>
                <a:gridCol w="3073067">
                  <a:extLst>
                    <a:ext uri="{9D8B030D-6E8A-4147-A177-3AD203B41FA5}">
                      <a16:colId xmlns:a16="http://schemas.microsoft.com/office/drawing/2014/main" val="3201192086"/>
                    </a:ext>
                  </a:extLst>
                </a:gridCol>
                <a:gridCol w="1511467">
                  <a:extLst>
                    <a:ext uri="{9D8B030D-6E8A-4147-A177-3AD203B41FA5}">
                      <a16:colId xmlns:a16="http://schemas.microsoft.com/office/drawing/2014/main" val="4173606886"/>
                    </a:ext>
                  </a:extLst>
                </a:gridCol>
                <a:gridCol w="1511467">
                  <a:extLst>
                    <a:ext uri="{9D8B030D-6E8A-4147-A177-3AD203B41FA5}">
                      <a16:colId xmlns:a16="http://schemas.microsoft.com/office/drawing/2014/main" val="1972385644"/>
                    </a:ext>
                  </a:extLst>
                </a:gridCol>
              </a:tblGrid>
              <a:tr h="153612">
                <a:tc>
                  <a:txBody>
                    <a:bodyPr/>
                    <a:lstStyle/>
                    <a:p>
                      <a:pPr algn="r"/>
                      <a:r>
                        <a:rPr lang="es-MX" sz="1200" dirty="0">
                          <a:solidFill>
                            <a:schemeClr val="tx1"/>
                          </a:solidFill>
                          <a:latin typeface="Calibri" panose="020F0502020204030204" pitchFamily="34" charset="0"/>
                          <a:cs typeface="Calibri" panose="020F0502020204030204" pitchFamily="34" charset="0"/>
                        </a:rPr>
                        <a:t>las campañas realizadas en su comunidad frente al cuidado, mantenimiento y mejora de los cuerpos de agua (Ríos, Quebradas, uso eficiente del agua e...)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s-CO" sz="1200" dirty="0">
                          <a:solidFill>
                            <a:schemeClr val="tx1"/>
                          </a:solidFill>
                          <a:latin typeface="Calibri" panose="020F0502020204030204" pitchFamily="34" charset="0"/>
                          <a:cs typeface="Calibri" panose="020F0502020204030204" pitchFamily="34" charset="0"/>
                        </a:rPr>
                        <a:t>Total (casos)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200" dirty="0">
                          <a:solidFill>
                            <a:schemeClr val="tx1"/>
                          </a:solidFill>
                          <a:latin typeface="Calibri" panose="020F0502020204030204" pitchFamily="34" charset="0"/>
                          <a:cs typeface="Calibri" panose="020F0502020204030204" pitchFamily="34" charset="0"/>
                        </a:rPr>
                        <a:t>Total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64903282"/>
                  </a:ext>
                </a:extLst>
              </a:tr>
              <a:tr h="46175">
                <a:tc>
                  <a:txBody>
                    <a:bodyPr/>
                    <a:lstStyle/>
                    <a:p>
                      <a:pPr marL="0" algn="r" defTabSz="914400" rtl="0" eaLnBrk="1" fontAlgn="b" latinLnBrk="0" hangingPunct="1"/>
                      <a:r>
                        <a:rPr lang="es-CO" sz="1200" b="0" i="0" u="none" strike="noStrike" kern="1200" dirty="0">
                          <a:solidFill>
                            <a:schemeClr val="tx1"/>
                          </a:solidFill>
                          <a:effectLst/>
                          <a:latin typeface="Calibri" panose="020F0502020204030204" pitchFamily="34" charset="0"/>
                          <a:ea typeface="+mn-ea"/>
                          <a:cs typeface="Calibri" panose="020F0502020204030204" pitchFamily="34" charset="0"/>
                        </a:rPr>
                        <a:t> [5] Muy satisfecho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s-CO" sz="1200" b="0" i="0" u="none" strike="noStrike" kern="1200" dirty="0">
                          <a:solidFill>
                            <a:schemeClr val="tx1"/>
                          </a:solidFill>
                          <a:effectLst/>
                          <a:latin typeface="Calibri" panose="020F0502020204030204" pitchFamily="34" charset="0"/>
                          <a:ea typeface="+mn-ea"/>
                          <a:cs typeface="Calibri" panose="020F0502020204030204" pitchFamily="34" charset="0"/>
                        </a:rPr>
                        <a:t>17</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s-CO" sz="1200" b="0" i="0" u="none" strike="noStrike" kern="1200">
                          <a:solidFill>
                            <a:schemeClr val="tx1"/>
                          </a:solidFill>
                          <a:effectLst/>
                          <a:latin typeface="Calibri" panose="020F0502020204030204" pitchFamily="34" charset="0"/>
                          <a:ea typeface="+mn-ea"/>
                          <a:cs typeface="Calibri" panose="020F0502020204030204" pitchFamily="34" charset="0"/>
                        </a:rPr>
                        <a:t>17</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148119984"/>
                  </a:ext>
                </a:extLst>
              </a:tr>
              <a:tr h="46175">
                <a:tc>
                  <a:txBody>
                    <a:bodyPr/>
                    <a:lstStyle/>
                    <a:p>
                      <a:pPr marL="0" algn="r" defTabSz="914400" rtl="0" eaLnBrk="1" fontAlgn="b" latinLnBrk="0" hangingPunct="1"/>
                      <a:r>
                        <a:rPr lang="es-CO" sz="1200" b="0" i="0" u="none" strike="noStrike" kern="1200" dirty="0">
                          <a:solidFill>
                            <a:schemeClr val="tx1"/>
                          </a:solidFill>
                          <a:effectLst/>
                          <a:latin typeface="Calibri" panose="020F0502020204030204" pitchFamily="34" charset="0"/>
                          <a:ea typeface="+mn-ea"/>
                          <a:cs typeface="Calibri" panose="020F0502020204030204" pitchFamily="34" charset="0"/>
                        </a:rPr>
                        <a:t> [4] Satisfecho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s-CO" sz="1200" b="0" i="0" u="none" strike="noStrike" kern="1200" dirty="0">
                          <a:solidFill>
                            <a:schemeClr val="tx1"/>
                          </a:solidFill>
                          <a:effectLst/>
                          <a:latin typeface="Calibri" panose="020F0502020204030204" pitchFamily="34" charset="0"/>
                          <a:ea typeface="+mn-ea"/>
                          <a:cs typeface="Calibri" panose="020F0502020204030204" pitchFamily="34" charset="0"/>
                        </a:rPr>
                        <a:t>28</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s-CO" sz="1200" b="0" i="0" u="none" strike="noStrike" kern="1200" dirty="0">
                          <a:solidFill>
                            <a:schemeClr val="tx1"/>
                          </a:solidFill>
                          <a:effectLst/>
                          <a:latin typeface="Calibri" panose="020F0502020204030204" pitchFamily="34" charset="0"/>
                          <a:ea typeface="+mn-ea"/>
                          <a:cs typeface="Calibri" panose="020F0502020204030204" pitchFamily="34" charset="0"/>
                        </a:rPr>
                        <a:t>27</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236966090"/>
                  </a:ext>
                </a:extLst>
              </a:tr>
              <a:tr h="46175">
                <a:tc>
                  <a:txBody>
                    <a:bodyPr/>
                    <a:lstStyle/>
                    <a:p>
                      <a:pPr marL="0" algn="r" defTabSz="914400" rtl="0" eaLnBrk="1" fontAlgn="b" latinLnBrk="0" hangingPunct="1"/>
                      <a:r>
                        <a:rPr lang="es-MX" sz="1200" b="0" i="0" u="none" strike="noStrike" kern="1200" dirty="0">
                          <a:solidFill>
                            <a:schemeClr val="tx1"/>
                          </a:solidFill>
                          <a:effectLst/>
                          <a:latin typeface="Calibri" panose="020F0502020204030204" pitchFamily="34" charset="0"/>
                          <a:ea typeface="+mn-ea"/>
                          <a:cs typeface="Calibri" panose="020F0502020204030204" pitchFamily="34" charset="0"/>
                        </a:rPr>
                        <a:t> [3] Ni satisfecho Ni insatisfecho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s-CO" sz="1200" b="0" i="0" u="none" strike="noStrike" kern="1200">
                          <a:solidFill>
                            <a:schemeClr val="tx1"/>
                          </a:solidFill>
                          <a:effectLst/>
                          <a:latin typeface="Calibri" panose="020F0502020204030204" pitchFamily="34" charset="0"/>
                          <a:ea typeface="+mn-ea"/>
                          <a:cs typeface="Calibri" panose="020F0502020204030204" pitchFamily="34" charset="0"/>
                        </a:rPr>
                        <a:t>23</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s-CO" sz="1200" b="0" i="0" u="none" strike="noStrike" kern="1200" dirty="0">
                          <a:solidFill>
                            <a:schemeClr val="tx1"/>
                          </a:solidFill>
                          <a:effectLst/>
                          <a:latin typeface="Calibri" panose="020F0502020204030204" pitchFamily="34" charset="0"/>
                          <a:ea typeface="+mn-ea"/>
                          <a:cs typeface="Calibri" panose="020F0502020204030204" pitchFamily="34" charset="0"/>
                        </a:rPr>
                        <a:t>22</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494658789"/>
                  </a:ext>
                </a:extLst>
              </a:tr>
              <a:tr h="46175">
                <a:tc>
                  <a:txBody>
                    <a:bodyPr/>
                    <a:lstStyle/>
                    <a:p>
                      <a:pPr marL="0" algn="r" defTabSz="914400" rtl="0" eaLnBrk="1" fontAlgn="b" latinLnBrk="0" hangingPunct="1"/>
                      <a:r>
                        <a:rPr lang="es-CO" sz="1200" b="0" i="0" u="none" strike="noStrike" kern="1200" dirty="0">
                          <a:solidFill>
                            <a:schemeClr val="tx1"/>
                          </a:solidFill>
                          <a:effectLst/>
                          <a:latin typeface="Calibri" panose="020F0502020204030204" pitchFamily="34" charset="0"/>
                          <a:ea typeface="+mn-ea"/>
                          <a:cs typeface="Calibri" panose="020F0502020204030204" pitchFamily="34" charset="0"/>
                        </a:rPr>
                        <a:t> [2] Insatisfecho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s-CO" sz="1200" b="0" i="0" u="none" strike="noStrike" kern="1200">
                          <a:solidFill>
                            <a:schemeClr val="tx1"/>
                          </a:solidFill>
                          <a:effectLst/>
                          <a:latin typeface="Calibri" panose="020F0502020204030204" pitchFamily="34" charset="0"/>
                          <a:ea typeface="+mn-ea"/>
                          <a:cs typeface="Calibri" panose="020F0502020204030204" pitchFamily="34" charset="0"/>
                        </a:rPr>
                        <a:t>19</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s-CO" sz="1200" b="0" i="0" u="none" strike="noStrike" kern="1200" dirty="0">
                          <a:solidFill>
                            <a:schemeClr val="tx1"/>
                          </a:solidFill>
                          <a:effectLst/>
                          <a:latin typeface="Calibri" panose="020F0502020204030204" pitchFamily="34" charset="0"/>
                          <a:ea typeface="+mn-ea"/>
                          <a:cs typeface="Calibri" panose="020F0502020204030204" pitchFamily="34" charset="0"/>
                        </a:rPr>
                        <a:t>18</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762044258"/>
                  </a:ext>
                </a:extLst>
              </a:tr>
              <a:tr h="46175">
                <a:tc>
                  <a:txBody>
                    <a:bodyPr/>
                    <a:lstStyle/>
                    <a:p>
                      <a:pPr marL="0" algn="r" defTabSz="914400" rtl="0" eaLnBrk="1" fontAlgn="b" latinLnBrk="0" hangingPunct="1"/>
                      <a:r>
                        <a:rPr lang="es-CO" sz="1200" b="0" i="0" u="none" strike="noStrike" kern="1200" dirty="0">
                          <a:solidFill>
                            <a:schemeClr val="tx1"/>
                          </a:solidFill>
                          <a:effectLst/>
                          <a:latin typeface="Calibri" panose="020F0502020204030204" pitchFamily="34" charset="0"/>
                          <a:ea typeface="+mn-ea"/>
                          <a:cs typeface="Calibri" panose="020F0502020204030204" pitchFamily="34" charset="0"/>
                        </a:rPr>
                        <a:t> [1] Muy insatisfecho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s-CO" sz="1200" b="0" i="0" u="none" strike="noStrike" kern="1200">
                          <a:solidFill>
                            <a:schemeClr val="tx1"/>
                          </a:solidFill>
                          <a:effectLst/>
                          <a:latin typeface="Calibri" panose="020F0502020204030204" pitchFamily="34" charset="0"/>
                          <a:ea typeface="+mn-ea"/>
                          <a:cs typeface="Calibri" panose="020F0502020204030204" pitchFamily="34" charset="0"/>
                        </a:rPr>
                        <a:t>16</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ctr" defTabSz="914400" rtl="0" eaLnBrk="1" fontAlgn="b" latinLnBrk="0" hangingPunct="1"/>
                      <a:r>
                        <a:rPr lang="es-CO" sz="1200" b="0" i="0" u="none" strike="noStrike" kern="1200" dirty="0">
                          <a:solidFill>
                            <a:schemeClr val="tx1"/>
                          </a:solidFill>
                          <a:effectLst/>
                          <a:latin typeface="Calibri" panose="020F0502020204030204" pitchFamily="34" charset="0"/>
                          <a:ea typeface="+mn-ea"/>
                          <a:cs typeface="Calibri" panose="020F0502020204030204" pitchFamily="34" charset="0"/>
                        </a:rPr>
                        <a:t>16</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715043900"/>
                  </a:ext>
                </a:extLst>
              </a:tr>
            </a:tbl>
          </a:graphicData>
        </a:graphic>
      </p:graphicFrame>
      <p:sp>
        <p:nvSpPr>
          <p:cNvPr id="17" name="4 Rectángulo">
            <a:extLst>
              <a:ext uri="{FF2B5EF4-FFF2-40B4-BE49-F238E27FC236}">
                <a16:creationId xmlns:a16="http://schemas.microsoft.com/office/drawing/2014/main" id="{95053D6A-B68E-4AE6-8C24-2EB4761A18ED}"/>
              </a:ext>
            </a:extLst>
          </p:cNvPr>
          <p:cNvSpPr/>
          <p:nvPr/>
        </p:nvSpPr>
        <p:spPr>
          <a:xfrm>
            <a:off x="1676400" y="611540"/>
            <a:ext cx="5822949" cy="246221"/>
          </a:xfrm>
          <a:prstGeom prst="rect">
            <a:avLst/>
          </a:prstGeom>
        </p:spPr>
        <p:txBody>
          <a:bodyPr wrap="square">
            <a:spAutoFit/>
          </a:bodyPr>
          <a:lstStyle/>
          <a:p>
            <a:pPr algn="ctr"/>
            <a:r>
              <a:rPr lang="es-CO" b="0" dirty="0">
                <a:solidFill>
                  <a:schemeClr val="tx1">
                    <a:lumMod val="85000"/>
                    <a:lumOff val="15000"/>
                  </a:schemeClr>
                </a:solidFill>
                <a:latin typeface="+mj-lt"/>
              </a:rPr>
              <a:t>Con una escala de 1 a 5 donde 1 es muy insatisfecho y 5 muy satisfecho </a:t>
            </a:r>
            <a:r>
              <a:rPr lang="es-CO" dirty="0">
                <a:solidFill>
                  <a:schemeClr val="tx1">
                    <a:lumMod val="85000"/>
                    <a:lumOff val="15000"/>
                  </a:schemeClr>
                </a:solidFill>
                <a:latin typeface="+mj-lt"/>
              </a:rPr>
              <a:t>¿Cómo califica… </a:t>
            </a:r>
            <a:endParaRPr lang="es-CO" b="0" dirty="0">
              <a:solidFill>
                <a:schemeClr val="tx1">
                  <a:lumMod val="85000"/>
                  <a:lumOff val="15000"/>
                </a:schemeClr>
              </a:solidFill>
              <a:latin typeface="+mj-lt"/>
            </a:endParaRPr>
          </a:p>
        </p:txBody>
      </p:sp>
    </p:spTree>
    <p:extLst>
      <p:ext uri="{BB962C8B-B14F-4D97-AF65-F5344CB8AC3E}">
        <p14:creationId xmlns:p14="http://schemas.microsoft.com/office/powerpoint/2010/main" val="11124622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CuadroTexto 10"/>
          <p:cNvSpPr txBox="1"/>
          <p:nvPr/>
        </p:nvSpPr>
        <p:spPr>
          <a:xfrm>
            <a:off x="1311753" y="162166"/>
            <a:ext cx="6516210" cy="461665"/>
          </a:xfrm>
          <a:prstGeom prst="rect">
            <a:avLst/>
          </a:prstGeom>
          <a:noFill/>
        </p:spPr>
        <p:txBody>
          <a:bodyPr wrap="square" rtlCol="0">
            <a:spAutoFit/>
          </a:bodyPr>
          <a:lstStyle/>
          <a:p>
            <a:pPr lvl="0"/>
            <a:r>
              <a:rPr lang="es-CO" sz="2400" dirty="0">
                <a:solidFill>
                  <a:srgbClr val="295FA9"/>
                </a:solidFill>
              </a:rPr>
              <a:t>Satisfacción de los servicios hacia la comunidad </a:t>
            </a:r>
          </a:p>
        </p:txBody>
      </p:sp>
      <p:graphicFrame>
        <p:nvGraphicFramePr>
          <p:cNvPr id="15" name="Tabla 14">
            <a:extLst>
              <a:ext uri="{FF2B5EF4-FFF2-40B4-BE49-F238E27FC236}">
                <a16:creationId xmlns:a16="http://schemas.microsoft.com/office/drawing/2014/main" id="{A0035F94-3518-4561-98AD-BDDC4D425F57}"/>
              </a:ext>
            </a:extLst>
          </p:cNvPr>
          <p:cNvGraphicFramePr>
            <a:graphicFrameLocks noGrp="1"/>
          </p:cNvGraphicFramePr>
          <p:nvPr>
            <p:extLst>
              <p:ext uri="{D42A27DB-BD31-4B8C-83A1-F6EECF244321}">
                <p14:modId xmlns:p14="http://schemas.microsoft.com/office/powerpoint/2010/main" val="42221259"/>
              </p:ext>
            </p:extLst>
          </p:nvPr>
        </p:nvGraphicFramePr>
        <p:xfrm>
          <a:off x="1541463" y="880779"/>
          <a:ext cx="6096001" cy="1419225"/>
        </p:xfrm>
        <a:graphic>
          <a:graphicData uri="http://schemas.openxmlformats.org/drawingml/2006/table">
            <a:tbl>
              <a:tblPr firstRow="1" bandRow="1">
                <a:tableStyleId>{5C22544A-7EE6-4342-B048-85BDC9FD1C3A}</a:tableStyleId>
              </a:tblPr>
              <a:tblGrid>
                <a:gridCol w="3073067">
                  <a:extLst>
                    <a:ext uri="{9D8B030D-6E8A-4147-A177-3AD203B41FA5}">
                      <a16:colId xmlns:a16="http://schemas.microsoft.com/office/drawing/2014/main" val="93046408"/>
                    </a:ext>
                  </a:extLst>
                </a:gridCol>
                <a:gridCol w="1511467">
                  <a:extLst>
                    <a:ext uri="{9D8B030D-6E8A-4147-A177-3AD203B41FA5}">
                      <a16:colId xmlns:a16="http://schemas.microsoft.com/office/drawing/2014/main" val="4195887148"/>
                    </a:ext>
                  </a:extLst>
                </a:gridCol>
                <a:gridCol w="1511467">
                  <a:extLst>
                    <a:ext uri="{9D8B030D-6E8A-4147-A177-3AD203B41FA5}">
                      <a16:colId xmlns:a16="http://schemas.microsoft.com/office/drawing/2014/main" val="3388826850"/>
                    </a:ext>
                  </a:extLst>
                </a:gridCol>
              </a:tblGrid>
              <a:tr h="153612">
                <a:tc>
                  <a:txBody>
                    <a:bodyPr/>
                    <a:lstStyle/>
                    <a:p>
                      <a:pPr algn="r"/>
                      <a:r>
                        <a:rPr lang="es-MX" sz="1200" dirty="0">
                          <a:solidFill>
                            <a:schemeClr val="tx1"/>
                          </a:solidFill>
                          <a:latin typeface="Calibri" panose="020F0502020204030204" pitchFamily="34" charset="0"/>
                          <a:cs typeface="Calibri" panose="020F0502020204030204" pitchFamily="34" charset="0"/>
                        </a:rPr>
                        <a:t>el cumplimiento de la duración de las obras o proyectos realizados en su comunidad?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s-CO" sz="1200" dirty="0">
                          <a:solidFill>
                            <a:schemeClr val="tx1"/>
                          </a:solidFill>
                          <a:latin typeface="Calibri" panose="020F0502020204030204" pitchFamily="34" charset="0"/>
                          <a:cs typeface="Calibri" panose="020F0502020204030204" pitchFamily="34" charset="0"/>
                        </a:rPr>
                        <a:t>Total (casos)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200" dirty="0">
                          <a:solidFill>
                            <a:schemeClr val="tx1"/>
                          </a:solidFill>
                          <a:latin typeface="Calibri" panose="020F0502020204030204" pitchFamily="34" charset="0"/>
                          <a:cs typeface="Calibri" panose="020F0502020204030204" pitchFamily="34" charset="0"/>
                        </a:rPr>
                        <a:t>Total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28093495"/>
                  </a:ext>
                </a:extLst>
              </a:tr>
              <a:tr h="46175">
                <a:tc>
                  <a:txBody>
                    <a:bodyPr/>
                    <a:lstStyle/>
                    <a:p>
                      <a:pPr marL="0" algn="r" defTabSz="914400" rtl="0" eaLnBrk="1" fontAlgn="b" latinLnBrk="0" hangingPunct="1"/>
                      <a:r>
                        <a:rPr lang="es-CO" sz="1200" b="0" i="0" u="none" strike="noStrike" kern="1200" dirty="0">
                          <a:solidFill>
                            <a:schemeClr val="tx1"/>
                          </a:solidFill>
                          <a:effectLst/>
                          <a:latin typeface="Calibri" panose="020F0502020204030204" pitchFamily="34" charset="0"/>
                          <a:ea typeface="+mn-ea"/>
                          <a:cs typeface="Calibri" panose="020F0502020204030204" pitchFamily="34" charset="0"/>
                        </a:rPr>
                        <a:t> [5] Muy satisfecho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15</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14</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546101133"/>
                  </a:ext>
                </a:extLst>
              </a:tr>
              <a:tr h="46175">
                <a:tc>
                  <a:txBody>
                    <a:bodyPr/>
                    <a:lstStyle/>
                    <a:p>
                      <a:pPr marL="0" algn="r" defTabSz="914400" rtl="0" eaLnBrk="1" fontAlgn="b" latinLnBrk="0" hangingPunct="1"/>
                      <a:r>
                        <a:rPr lang="es-CO" sz="1200" b="0" i="0" u="none" strike="noStrike" kern="1200" dirty="0">
                          <a:solidFill>
                            <a:schemeClr val="tx1"/>
                          </a:solidFill>
                          <a:effectLst/>
                          <a:latin typeface="Calibri" panose="020F0502020204030204" pitchFamily="34" charset="0"/>
                          <a:ea typeface="+mn-ea"/>
                          <a:cs typeface="Calibri" panose="020F0502020204030204" pitchFamily="34" charset="0"/>
                        </a:rPr>
                        <a:t> [4] Satisfecho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29</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28</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890887876"/>
                  </a:ext>
                </a:extLst>
              </a:tr>
              <a:tr h="46175">
                <a:tc>
                  <a:txBody>
                    <a:bodyPr/>
                    <a:lstStyle/>
                    <a:p>
                      <a:pPr marL="0" algn="r" defTabSz="914400" rtl="0" eaLnBrk="1" fontAlgn="b" latinLnBrk="0" hangingPunct="1"/>
                      <a:r>
                        <a:rPr lang="es-MX" sz="1200" b="0" i="0" u="none" strike="noStrike" kern="1200" dirty="0">
                          <a:solidFill>
                            <a:schemeClr val="tx1"/>
                          </a:solidFill>
                          <a:effectLst/>
                          <a:latin typeface="Calibri" panose="020F0502020204030204" pitchFamily="34" charset="0"/>
                          <a:ea typeface="+mn-ea"/>
                          <a:cs typeface="Calibri" panose="020F0502020204030204" pitchFamily="34" charset="0"/>
                        </a:rPr>
                        <a:t> [3] Ni satisfecho Ni insatisfecho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33</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32</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799911674"/>
                  </a:ext>
                </a:extLst>
              </a:tr>
              <a:tr h="46175">
                <a:tc>
                  <a:txBody>
                    <a:bodyPr/>
                    <a:lstStyle/>
                    <a:p>
                      <a:pPr marL="0" algn="r" defTabSz="914400" rtl="0" eaLnBrk="1" fontAlgn="b" latinLnBrk="0" hangingPunct="1"/>
                      <a:r>
                        <a:rPr lang="es-CO" sz="1200" b="0" i="0" u="none" strike="noStrike" kern="1200" dirty="0">
                          <a:solidFill>
                            <a:schemeClr val="tx1"/>
                          </a:solidFill>
                          <a:effectLst/>
                          <a:latin typeface="Calibri" panose="020F0502020204030204" pitchFamily="34" charset="0"/>
                          <a:ea typeface="+mn-ea"/>
                          <a:cs typeface="Calibri" panose="020F0502020204030204" pitchFamily="34" charset="0"/>
                        </a:rPr>
                        <a:t> [2] Insatisfecho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14</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13</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10394615"/>
                  </a:ext>
                </a:extLst>
              </a:tr>
              <a:tr h="46175">
                <a:tc>
                  <a:txBody>
                    <a:bodyPr/>
                    <a:lstStyle/>
                    <a:p>
                      <a:pPr marL="0" algn="r" defTabSz="914400" rtl="0" eaLnBrk="1" fontAlgn="b" latinLnBrk="0" hangingPunct="1"/>
                      <a:r>
                        <a:rPr lang="es-CO" sz="1200" b="0" i="0" u="none" strike="noStrike" kern="1200" dirty="0">
                          <a:solidFill>
                            <a:schemeClr val="tx1"/>
                          </a:solidFill>
                          <a:effectLst/>
                          <a:latin typeface="Calibri" panose="020F0502020204030204" pitchFamily="34" charset="0"/>
                          <a:ea typeface="+mn-ea"/>
                          <a:cs typeface="Calibri" panose="020F0502020204030204" pitchFamily="34" charset="0"/>
                        </a:rPr>
                        <a:t> [1] Muy insatisfecho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13</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13</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832641465"/>
                  </a:ext>
                </a:extLst>
              </a:tr>
            </a:tbl>
          </a:graphicData>
        </a:graphic>
      </p:graphicFrame>
      <p:sp>
        <p:nvSpPr>
          <p:cNvPr id="17" name="4 Rectángulo">
            <a:extLst>
              <a:ext uri="{FF2B5EF4-FFF2-40B4-BE49-F238E27FC236}">
                <a16:creationId xmlns:a16="http://schemas.microsoft.com/office/drawing/2014/main" id="{95053D6A-B68E-4AE6-8C24-2EB4761A18ED}"/>
              </a:ext>
            </a:extLst>
          </p:cNvPr>
          <p:cNvSpPr/>
          <p:nvPr/>
        </p:nvSpPr>
        <p:spPr>
          <a:xfrm>
            <a:off x="1676400" y="611540"/>
            <a:ext cx="5822949" cy="246221"/>
          </a:xfrm>
          <a:prstGeom prst="rect">
            <a:avLst/>
          </a:prstGeom>
        </p:spPr>
        <p:txBody>
          <a:bodyPr wrap="square">
            <a:spAutoFit/>
          </a:bodyPr>
          <a:lstStyle/>
          <a:p>
            <a:pPr algn="ctr"/>
            <a:r>
              <a:rPr lang="es-CO" b="0" dirty="0">
                <a:solidFill>
                  <a:schemeClr val="tx1">
                    <a:lumMod val="85000"/>
                    <a:lumOff val="15000"/>
                  </a:schemeClr>
                </a:solidFill>
                <a:latin typeface="+mj-lt"/>
              </a:rPr>
              <a:t>Con una escala de 1 a 5 donde 1 es muy insatisfecho y 5 muy satisfecho </a:t>
            </a:r>
            <a:r>
              <a:rPr lang="es-CO" dirty="0">
                <a:solidFill>
                  <a:schemeClr val="tx1">
                    <a:lumMod val="85000"/>
                    <a:lumOff val="15000"/>
                  </a:schemeClr>
                </a:solidFill>
                <a:latin typeface="+mj-lt"/>
              </a:rPr>
              <a:t>¿Cómo califica… </a:t>
            </a:r>
            <a:endParaRPr lang="es-CO" b="0" dirty="0">
              <a:solidFill>
                <a:schemeClr val="tx1">
                  <a:lumMod val="85000"/>
                  <a:lumOff val="15000"/>
                </a:schemeClr>
              </a:solidFill>
              <a:latin typeface="+mj-lt"/>
            </a:endParaRPr>
          </a:p>
        </p:txBody>
      </p:sp>
    </p:spTree>
    <p:extLst>
      <p:ext uri="{BB962C8B-B14F-4D97-AF65-F5344CB8AC3E}">
        <p14:creationId xmlns:p14="http://schemas.microsoft.com/office/powerpoint/2010/main" val="20274230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sz="quarter" idx="4294967295"/>
          </p:nvPr>
        </p:nvSpPr>
        <p:spPr>
          <a:xfrm>
            <a:off x="3790950" y="1757036"/>
            <a:ext cx="5353050" cy="193899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eaLnBrk="1" hangingPunct="1"/>
            <a:r>
              <a:rPr lang="es-CO" sz="4000" kern="1200" dirty="0">
                <a:solidFill>
                  <a:srgbClr val="3B89C9"/>
                </a:solidFill>
                <a:latin typeface="Calibri" pitchFamily="34" charset="0"/>
                <a:ea typeface="+mn-ea"/>
                <a:cs typeface="Arial" charset="0"/>
              </a:rPr>
              <a:t>PQRS</a:t>
            </a:r>
            <a:br>
              <a:rPr lang="es-CO" sz="4000" kern="1200" dirty="0">
                <a:solidFill>
                  <a:srgbClr val="3B89C9"/>
                </a:solidFill>
                <a:latin typeface="Calibri" pitchFamily="34" charset="0"/>
                <a:ea typeface="+mn-ea"/>
                <a:cs typeface="Arial" charset="0"/>
              </a:rPr>
            </a:br>
            <a:r>
              <a:rPr lang="es-CO" sz="4000" kern="1200" dirty="0">
                <a:solidFill>
                  <a:srgbClr val="3B89C9"/>
                </a:solidFill>
                <a:latin typeface="Calibri" pitchFamily="34" charset="0"/>
                <a:ea typeface="+mn-ea"/>
                <a:cs typeface="Arial" charset="0"/>
              </a:rPr>
              <a:t>(</a:t>
            </a:r>
            <a:r>
              <a:rPr lang="es-CO" sz="2800" kern="1200" dirty="0">
                <a:solidFill>
                  <a:srgbClr val="3B89C9"/>
                </a:solidFill>
                <a:latin typeface="Calibri" pitchFamily="34" charset="0"/>
                <a:ea typeface="+mn-ea"/>
                <a:cs typeface="Arial" charset="0"/>
              </a:rPr>
              <a:t>Preguntas, quejas, reclamos, solicitudes</a:t>
            </a:r>
            <a:r>
              <a:rPr lang="es-CO" sz="4000" kern="1200" dirty="0">
                <a:solidFill>
                  <a:srgbClr val="3B89C9"/>
                </a:solidFill>
                <a:latin typeface="Calibri" pitchFamily="34" charset="0"/>
                <a:ea typeface="+mn-ea"/>
                <a:cs typeface="Arial" charset="0"/>
              </a:rPr>
              <a:t>)</a:t>
            </a:r>
          </a:p>
        </p:txBody>
      </p:sp>
    </p:spTree>
    <p:extLst>
      <p:ext uri="{BB962C8B-B14F-4D97-AF65-F5344CB8AC3E}">
        <p14:creationId xmlns:p14="http://schemas.microsoft.com/office/powerpoint/2010/main" val="2522415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08995B54-7E5A-4A19-9EEB-C447585B7147}"/>
              </a:ext>
            </a:extLst>
          </p:cNvPr>
          <p:cNvSpPr>
            <a:spLocks noGrp="1"/>
          </p:cNvSpPr>
          <p:nvPr>
            <p:ph type="sldNum" sz="quarter" idx="4"/>
          </p:nvPr>
        </p:nvSpPr>
        <p:spPr/>
        <p:txBody>
          <a:bodyPr/>
          <a:lstStyle/>
          <a:p>
            <a:fld id="{F7B2A649-A989-4CA3-97C4-BA28849D528E}" type="slidenum">
              <a:rPr lang="es-ES" altLang="es-CO">
                <a:solidFill>
                  <a:prstClr val="black">
                    <a:tint val="75000"/>
                  </a:prstClr>
                </a:solidFill>
              </a:rPr>
              <a:pPr/>
              <a:t>3</a:t>
            </a:fld>
            <a:endParaRPr lang="es-ES" altLang="es-CO" dirty="0">
              <a:solidFill>
                <a:prstClr val="black">
                  <a:tint val="75000"/>
                </a:prstClr>
              </a:solidFill>
            </a:endParaRPr>
          </a:p>
        </p:txBody>
      </p:sp>
      <p:graphicFrame>
        <p:nvGraphicFramePr>
          <p:cNvPr id="6" name="Group 3">
            <a:extLst>
              <a:ext uri="{FF2B5EF4-FFF2-40B4-BE49-F238E27FC236}">
                <a16:creationId xmlns:a16="http://schemas.microsoft.com/office/drawing/2014/main" id="{CCFA90F1-98F8-49F3-B76A-002687C7B7F8}"/>
              </a:ext>
            </a:extLst>
          </p:cNvPr>
          <p:cNvGraphicFramePr>
            <a:graphicFrameLocks/>
          </p:cNvGraphicFramePr>
          <p:nvPr>
            <p:extLst>
              <p:ext uri="{D42A27DB-BD31-4B8C-83A1-F6EECF244321}">
                <p14:modId xmlns:p14="http://schemas.microsoft.com/office/powerpoint/2010/main" val="3532414070"/>
              </p:ext>
            </p:extLst>
          </p:nvPr>
        </p:nvGraphicFramePr>
        <p:xfrm>
          <a:off x="641840" y="876925"/>
          <a:ext cx="7927228" cy="2634625"/>
        </p:xfrm>
        <a:graphic>
          <a:graphicData uri="http://schemas.openxmlformats.org/drawingml/2006/table">
            <a:tbl>
              <a:tblPr>
                <a:tableStyleId>{912C8C85-51F0-491E-9774-3900AFEF0FD7}</a:tableStyleId>
              </a:tblPr>
              <a:tblGrid>
                <a:gridCol w="2331329">
                  <a:extLst>
                    <a:ext uri="{9D8B030D-6E8A-4147-A177-3AD203B41FA5}">
                      <a16:colId xmlns:a16="http://schemas.microsoft.com/office/drawing/2014/main" val="20000"/>
                    </a:ext>
                  </a:extLst>
                </a:gridCol>
                <a:gridCol w="5595899">
                  <a:extLst>
                    <a:ext uri="{9D8B030D-6E8A-4147-A177-3AD203B41FA5}">
                      <a16:colId xmlns:a16="http://schemas.microsoft.com/office/drawing/2014/main" val="20001"/>
                    </a:ext>
                  </a:extLst>
                </a:gridCol>
              </a:tblGrid>
              <a:tr h="255839">
                <a:tc>
                  <a:txBody>
                    <a:bodyPr/>
                    <a:lstStyle/>
                    <a:p>
                      <a:pPr algn="r" rtl="0" fontAlgn="b"/>
                      <a:r>
                        <a:rPr kumimoji="0" lang="es-ES" sz="1100" b="1" u="none" strike="noStrike" kern="1200" cap="none" normalizeH="0" baseline="0" dirty="0">
                          <a:ln>
                            <a:noFill/>
                          </a:ln>
                          <a:effectLst/>
                          <a:latin typeface="+mj-lt"/>
                        </a:rPr>
                        <a:t>Tipos de incentivos:</a:t>
                      </a:r>
                      <a:endParaRPr kumimoji="0" lang="es-ES" sz="1100" b="1" i="1" u="none" strike="noStrike" kern="1200" cap="none" normalizeH="0" baseline="0" dirty="0">
                        <a:ln>
                          <a:noFill/>
                        </a:ln>
                        <a:solidFill>
                          <a:schemeClr val="dk1"/>
                        </a:solidFill>
                        <a:effectLst/>
                        <a:latin typeface="+mj-lt"/>
                        <a:ea typeface="+mn-ea"/>
                        <a:cs typeface="+mn-cs"/>
                      </a:endParaRPr>
                    </a:p>
                  </a:txBody>
                  <a:tcPr marL="8811" marR="79298" marT="6609" marB="0" anchor="ctr">
                    <a:lnL w="6350" cap="flat" cmpd="sng" algn="ctr">
                      <a:noFill/>
                      <a:prstDash val="solid"/>
                      <a:miter lim="800000"/>
                    </a:lnL>
                    <a:lnR>
                      <a:noFill/>
                    </a:lnR>
                    <a:lnT w="6350" cap="flat" cmpd="sng" algn="ctr">
                      <a:noFill/>
                      <a:prstDash val="solid"/>
                      <a:miter lim="800000"/>
                    </a:lnT>
                    <a:lnB>
                      <a:noFill/>
                    </a:lnB>
                    <a:lnTlToBr w="12700" cmpd="sng">
                      <a:noFill/>
                      <a:prstDash val="solid"/>
                    </a:lnTlToBr>
                    <a:lnBlToTr w="12700" cmpd="sng">
                      <a:noFill/>
                      <a:prstDash val="solid"/>
                    </a:lnBlToTr>
                  </a:tcPr>
                </a:tc>
                <a:tc>
                  <a:txBody>
                    <a:bodyPr/>
                    <a:lstStyle/>
                    <a:p>
                      <a:pPr marL="0" marR="0" lvl="0" indent="0" algn="just" defTabSz="914400" rtl="0" eaLnBrk="0" fontAlgn="base" latinLnBrk="0" hangingPunct="0">
                        <a:lnSpc>
                          <a:spcPct val="100000"/>
                        </a:lnSpc>
                        <a:spcBef>
                          <a:spcPct val="60000"/>
                        </a:spcBef>
                        <a:spcAft>
                          <a:spcPct val="0"/>
                        </a:spcAft>
                        <a:buClrTx/>
                        <a:buSzTx/>
                        <a:buFont typeface="Webdings" pitchFamily="18" charset="2"/>
                        <a:buNone/>
                        <a:tabLst/>
                      </a:pPr>
                      <a:r>
                        <a:rPr kumimoji="0" lang="es-ES" sz="1100" u="none" strike="noStrike" kern="1200" cap="none" normalizeH="0" baseline="0" dirty="0">
                          <a:ln>
                            <a:noFill/>
                          </a:ln>
                          <a:effectLst/>
                          <a:latin typeface="+mj-lt"/>
                        </a:rPr>
                        <a:t>No se emplearon incentivos</a:t>
                      </a:r>
                      <a:endParaRPr kumimoji="0" lang="es-ES" sz="1100" u="none" strike="noStrike" kern="1200" cap="none" normalizeH="0" baseline="0" dirty="0">
                        <a:ln>
                          <a:noFill/>
                        </a:ln>
                        <a:solidFill>
                          <a:schemeClr val="dk1"/>
                        </a:solidFill>
                        <a:effectLst/>
                        <a:latin typeface="+mj-lt"/>
                        <a:ea typeface="+mn-ea"/>
                        <a:cs typeface="+mn-cs"/>
                      </a:endParaRPr>
                    </a:p>
                  </a:txBody>
                  <a:tcPr marL="83481" marR="83481" marT="31308" marB="31308" anchor="ctr" horzOverflow="overflow">
                    <a:lnL>
                      <a:noFill/>
                    </a:lnL>
                    <a:lnR w="6350" cap="flat" cmpd="sng" algn="ctr">
                      <a:noFill/>
                      <a:prstDash val="solid"/>
                      <a:miter lim="800000"/>
                    </a:lnR>
                    <a:lnT w="6350" cap="flat" cmpd="sng" algn="ctr">
                      <a:noFill/>
                      <a:prstDash val="solid"/>
                      <a:miter lim="800000"/>
                    </a:lnT>
                    <a:lnB>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55839">
                <a:tc>
                  <a:txBody>
                    <a:bodyPr/>
                    <a:lstStyle/>
                    <a:p>
                      <a:pPr algn="r" rtl="0" fontAlgn="b"/>
                      <a:r>
                        <a:rPr kumimoji="0" lang="es-ES" sz="1100" b="1" u="none" strike="noStrike" kern="1200" cap="none" normalizeH="0" baseline="0" dirty="0">
                          <a:ln>
                            <a:noFill/>
                          </a:ln>
                          <a:effectLst/>
                          <a:latin typeface="+mj-lt"/>
                        </a:rPr>
                        <a:t>Número de Encuestadores:</a:t>
                      </a:r>
                      <a:endParaRPr kumimoji="0" lang="es-ES" sz="1100" b="1" i="1" u="none" strike="noStrike" kern="1200" cap="none" normalizeH="0" baseline="0" dirty="0">
                        <a:ln>
                          <a:noFill/>
                        </a:ln>
                        <a:solidFill>
                          <a:srgbClr val="FF0000"/>
                        </a:solidFill>
                        <a:effectLst/>
                        <a:latin typeface="+mj-lt"/>
                        <a:ea typeface="+mn-ea"/>
                        <a:cs typeface="+mn-cs"/>
                      </a:endParaRPr>
                    </a:p>
                  </a:txBody>
                  <a:tcPr marL="8811" marR="79298" marT="6609" marB="0" anchor="ctr">
                    <a:lnL w="6350" cap="flat" cmpd="sng" algn="ctr">
                      <a:noFill/>
                      <a:prstDash val="solid"/>
                      <a:miter lim="800000"/>
                    </a:lnL>
                    <a:lnR>
                      <a:noFill/>
                    </a:lnR>
                    <a:lnT>
                      <a:noFill/>
                    </a:lnT>
                    <a:lnB>
                      <a:noFill/>
                    </a:lnB>
                    <a:lnTlToBr w="12700" cmpd="sng">
                      <a:noFill/>
                      <a:prstDash val="solid"/>
                    </a:lnTlToBr>
                    <a:lnBlToTr w="12700" cmpd="sng">
                      <a:noFill/>
                      <a:prstDash val="solid"/>
                    </a:lnBlToTr>
                  </a:tcPr>
                </a:tc>
                <a:tc>
                  <a:txBody>
                    <a:bodyPr/>
                    <a:lstStyle/>
                    <a:p>
                      <a:pPr marL="0" marR="0" lvl="0" indent="0" algn="just" defTabSz="914400" rtl="0" eaLnBrk="0" fontAlgn="base" latinLnBrk="0" hangingPunct="0">
                        <a:lnSpc>
                          <a:spcPct val="100000"/>
                        </a:lnSpc>
                        <a:spcBef>
                          <a:spcPct val="60000"/>
                        </a:spcBef>
                        <a:spcAft>
                          <a:spcPct val="0"/>
                        </a:spcAft>
                        <a:buClrTx/>
                        <a:buSzTx/>
                        <a:buFont typeface="Webdings" pitchFamily="18" charset="2"/>
                        <a:buNone/>
                        <a:tabLst/>
                      </a:pPr>
                      <a:r>
                        <a:rPr kumimoji="0" lang="es-ES" sz="1100" u="none" strike="noStrike" kern="1200" cap="none" normalizeH="0" baseline="0" dirty="0">
                          <a:ln>
                            <a:noFill/>
                          </a:ln>
                          <a:solidFill>
                            <a:schemeClr val="tx1"/>
                          </a:solidFill>
                          <a:effectLst/>
                          <a:latin typeface="+mj-lt"/>
                          <a:ea typeface="+mn-ea"/>
                          <a:cs typeface="+mn-cs"/>
                        </a:rPr>
                        <a:t>18 Encuestadores</a:t>
                      </a:r>
                    </a:p>
                  </a:txBody>
                  <a:tcPr marL="83481" marR="83481" marT="31308" marB="31308" anchor="ctr" horzOverflow="overflow">
                    <a:lnL>
                      <a:noFill/>
                    </a:lnL>
                    <a:lnR w="6350" cap="flat" cmpd="sng" algn="ctr">
                      <a:noFill/>
                      <a:prstDash val="solid"/>
                      <a:miter lim="800000"/>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9875">
                <a:tc>
                  <a:txBody>
                    <a:bodyPr/>
                    <a:lstStyle/>
                    <a:p>
                      <a:pPr algn="r" rtl="0" fontAlgn="b"/>
                      <a:r>
                        <a:rPr kumimoji="0" lang="es-CO" sz="1100" b="1" u="none" strike="noStrike" kern="1200" cap="none" normalizeH="0" baseline="0" dirty="0">
                          <a:ln>
                            <a:noFill/>
                          </a:ln>
                          <a:effectLst/>
                          <a:latin typeface="+mj-lt"/>
                        </a:rPr>
                        <a:t>Métodos de supervisión de entrevistadores:</a:t>
                      </a:r>
                      <a:endParaRPr kumimoji="0" lang="es-CO" sz="1100" b="1" i="1" u="none" strike="noStrike" kern="1200" cap="none" normalizeH="0" baseline="0" dirty="0">
                        <a:ln>
                          <a:noFill/>
                        </a:ln>
                        <a:solidFill>
                          <a:srgbClr val="FF0000"/>
                        </a:solidFill>
                        <a:effectLst/>
                        <a:latin typeface="+mj-lt"/>
                        <a:ea typeface="+mn-ea"/>
                        <a:cs typeface="+mn-cs"/>
                      </a:endParaRPr>
                    </a:p>
                  </a:txBody>
                  <a:tcPr marL="8811" marR="79298" marT="6609" marB="0" anchor="ctr">
                    <a:lnL w="6350" cap="flat" cmpd="sng" algn="ctr">
                      <a:noFill/>
                      <a:prstDash val="solid"/>
                      <a:miter lim="800000"/>
                    </a:lnL>
                    <a:lnR>
                      <a:noFill/>
                    </a:lnR>
                    <a:lnT>
                      <a:noFill/>
                    </a:lnT>
                    <a:lnB>
                      <a:noFill/>
                    </a:lnB>
                    <a:lnTlToBr w="12700" cmpd="sng">
                      <a:noFill/>
                      <a:prstDash val="solid"/>
                    </a:lnTlToBr>
                    <a:lnBlToTr w="12700" cmpd="sng">
                      <a:noFill/>
                      <a:prstDash val="solid"/>
                    </a:lnBlToTr>
                  </a:tcPr>
                </a:tc>
                <a:tc>
                  <a:txBody>
                    <a:bodyPr/>
                    <a:lstStyle/>
                    <a:p>
                      <a:pPr marL="0" marR="0" lvl="0" indent="0" algn="just" defTabSz="914400" rtl="0" eaLnBrk="0" fontAlgn="base" latinLnBrk="0" hangingPunct="0">
                        <a:lnSpc>
                          <a:spcPct val="100000"/>
                        </a:lnSpc>
                        <a:spcBef>
                          <a:spcPct val="60000"/>
                        </a:spcBef>
                        <a:spcAft>
                          <a:spcPct val="0"/>
                        </a:spcAft>
                        <a:buClrTx/>
                        <a:buSzTx/>
                        <a:buFont typeface="Webdings" pitchFamily="18" charset="2"/>
                        <a:buNone/>
                        <a:tabLst/>
                      </a:pPr>
                      <a:r>
                        <a:rPr kumimoji="0" lang="es-CO" sz="1100" u="none" strike="noStrike" kern="1200" cap="none" normalizeH="0" baseline="0" dirty="0">
                          <a:ln>
                            <a:noFill/>
                          </a:ln>
                          <a:effectLst/>
                          <a:latin typeface="+mj-lt"/>
                        </a:rPr>
                        <a:t>Supervisión del 10% </a:t>
                      </a:r>
                    </a:p>
                  </a:txBody>
                  <a:tcPr marL="83481" marR="83481" marT="31308" marB="31308" anchor="ctr" horzOverflow="overflow">
                    <a:lnL>
                      <a:noFill/>
                    </a:lnL>
                    <a:lnR w="6350" cap="flat" cmpd="sng" algn="ctr">
                      <a:noFill/>
                      <a:prstDash val="solid"/>
                      <a:miter lim="800000"/>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42105">
                <a:tc>
                  <a:txBody>
                    <a:bodyPr/>
                    <a:lstStyle/>
                    <a:p>
                      <a:pPr algn="r" rtl="0" fontAlgn="b"/>
                      <a:r>
                        <a:rPr kumimoji="0" lang="es-CO" sz="1100" b="1" u="none" strike="noStrike" kern="1200" cap="none" normalizeH="0" baseline="0" dirty="0">
                          <a:ln>
                            <a:noFill/>
                          </a:ln>
                          <a:effectLst/>
                          <a:latin typeface="+mj-lt"/>
                        </a:rPr>
                        <a:t>Procedimientos de imputación:</a:t>
                      </a:r>
                      <a:endParaRPr kumimoji="0" lang="es-CO" sz="1100" b="1" i="1" u="none" strike="noStrike" kern="1200" cap="none" normalizeH="0" baseline="0" dirty="0">
                        <a:ln>
                          <a:noFill/>
                        </a:ln>
                        <a:solidFill>
                          <a:schemeClr val="dk1"/>
                        </a:solidFill>
                        <a:effectLst/>
                        <a:latin typeface="+mj-lt"/>
                        <a:ea typeface="+mn-ea"/>
                        <a:cs typeface="+mn-cs"/>
                      </a:endParaRPr>
                    </a:p>
                  </a:txBody>
                  <a:tcPr marL="8811" marR="79298" marT="6609" marB="0" anchor="ctr">
                    <a:lnL w="6350" cap="flat" cmpd="sng" algn="ctr">
                      <a:noFill/>
                      <a:prstDash val="solid"/>
                      <a:miter lim="800000"/>
                    </a:lnL>
                    <a:lnR>
                      <a:noFill/>
                    </a:lnR>
                    <a:lnT>
                      <a:noFill/>
                    </a:lnT>
                    <a:lnB>
                      <a:noFill/>
                    </a:lnB>
                    <a:lnTlToBr w="12700" cmpd="sng">
                      <a:noFill/>
                      <a:prstDash val="solid"/>
                    </a:lnTlToBr>
                    <a:lnBlToTr w="12700" cmpd="sng">
                      <a:noFill/>
                      <a:prstDash val="solid"/>
                    </a:lnBlToTr>
                  </a:tcPr>
                </a:tc>
                <a:tc>
                  <a:txBody>
                    <a:bodyPr/>
                    <a:lstStyle/>
                    <a:p>
                      <a:pPr marL="0" marR="0" lvl="0" indent="0" algn="just" defTabSz="914400" rtl="0" eaLnBrk="0" fontAlgn="base" latinLnBrk="0" hangingPunct="0">
                        <a:lnSpc>
                          <a:spcPct val="100000"/>
                        </a:lnSpc>
                        <a:spcBef>
                          <a:spcPct val="60000"/>
                        </a:spcBef>
                        <a:spcAft>
                          <a:spcPct val="0"/>
                        </a:spcAft>
                        <a:buClrTx/>
                        <a:buSzTx/>
                        <a:buFont typeface="Webdings" pitchFamily="18" charset="2"/>
                        <a:buNone/>
                        <a:tabLst/>
                      </a:pPr>
                      <a:r>
                        <a:rPr kumimoji="0" lang="es-ES" sz="1100" u="none" strike="noStrike" kern="1200" cap="none" normalizeH="0" baseline="0" dirty="0">
                          <a:ln>
                            <a:noFill/>
                          </a:ln>
                          <a:effectLst/>
                          <a:latin typeface="+mj-lt"/>
                        </a:rPr>
                        <a:t>Ningún dato de la Base de Datos fue  imputado, todos corresponden a los de las encuestas.</a:t>
                      </a:r>
                      <a:endParaRPr kumimoji="0" lang="es-ES" sz="1100" u="none" strike="noStrike" kern="1200" cap="none" normalizeH="0" baseline="0" dirty="0">
                        <a:ln>
                          <a:noFill/>
                        </a:ln>
                        <a:solidFill>
                          <a:schemeClr val="dk1"/>
                        </a:solidFill>
                        <a:effectLst/>
                        <a:latin typeface="+mj-lt"/>
                        <a:ea typeface="+mn-ea"/>
                        <a:cs typeface="+mn-cs"/>
                      </a:endParaRPr>
                    </a:p>
                  </a:txBody>
                  <a:tcPr marL="83481" marR="83481" marT="31308" marB="31308" anchor="ctr" horzOverflow="overflow">
                    <a:lnL>
                      <a:noFill/>
                    </a:lnL>
                    <a:lnR w="6350" cap="flat" cmpd="sng" algn="ctr">
                      <a:noFill/>
                      <a:prstDash val="solid"/>
                      <a:miter lim="800000"/>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55839">
                <a:tc>
                  <a:txBody>
                    <a:bodyPr/>
                    <a:lstStyle/>
                    <a:p>
                      <a:pPr algn="r" rtl="0" fontAlgn="b"/>
                      <a:r>
                        <a:rPr kumimoji="0" lang="es-CR" sz="1100" b="1" u="none" strike="noStrike" kern="1200" cap="none" normalizeH="0" baseline="0" dirty="0">
                          <a:ln>
                            <a:noFill/>
                          </a:ln>
                          <a:solidFill>
                            <a:schemeClr val="tx1"/>
                          </a:solidFill>
                          <a:effectLst/>
                          <a:latin typeface="+mj-lt"/>
                          <a:ea typeface="+mn-ea"/>
                          <a:cs typeface="+mn-cs"/>
                        </a:rPr>
                        <a:t>Procedimientos de ponderación:</a:t>
                      </a:r>
                      <a:endParaRPr kumimoji="0" lang="es-CO" sz="1100" b="1" u="none" strike="noStrike" kern="1200" cap="none" normalizeH="0" baseline="0" dirty="0">
                        <a:ln>
                          <a:noFill/>
                        </a:ln>
                        <a:solidFill>
                          <a:schemeClr val="tx1"/>
                        </a:solidFill>
                        <a:effectLst/>
                        <a:latin typeface="+mj-lt"/>
                        <a:ea typeface="+mn-ea"/>
                        <a:cs typeface="+mn-cs"/>
                      </a:endParaRPr>
                    </a:p>
                  </a:txBody>
                  <a:tcPr marL="8811" marR="79298" marT="6609" marB="0" anchor="ctr">
                    <a:lnL w="6350" cap="flat" cmpd="sng" algn="ctr">
                      <a:noFill/>
                      <a:prstDash val="solid"/>
                      <a:miter lim="800000"/>
                    </a:lnL>
                    <a:lnR>
                      <a:noFill/>
                    </a:lnR>
                    <a:lnT>
                      <a:noFill/>
                    </a:lnT>
                    <a:lnB>
                      <a:noFill/>
                    </a:lnB>
                    <a:lnTlToBr w="12700" cmpd="sng">
                      <a:noFill/>
                      <a:prstDash val="solid"/>
                    </a:lnTlToBr>
                    <a:lnBlToTr w="12700" cmpd="sng">
                      <a:noFill/>
                      <a:prstDash val="solid"/>
                    </a:lnBlToTr>
                  </a:tcPr>
                </a:tc>
                <a:tc>
                  <a:txBody>
                    <a:bodyPr/>
                    <a:lstStyle/>
                    <a:p>
                      <a:pPr marL="0" marR="0" lvl="0" indent="0" algn="just" defTabSz="914400" rtl="0" eaLnBrk="0" fontAlgn="base" latinLnBrk="0" hangingPunct="0">
                        <a:lnSpc>
                          <a:spcPct val="100000"/>
                        </a:lnSpc>
                        <a:spcBef>
                          <a:spcPct val="60000"/>
                        </a:spcBef>
                        <a:spcAft>
                          <a:spcPct val="0"/>
                        </a:spcAft>
                        <a:buClrTx/>
                        <a:buSzTx/>
                        <a:buFont typeface="Webdings" pitchFamily="18" charset="2"/>
                        <a:buNone/>
                        <a:tabLst/>
                      </a:pPr>
                      <a:r>
                        <a:rPr kumimoji="0" lang="es-ES" sz="1100" u="none" strike="noStrike" kern="1200" cap="none" normalizeH="0" baseline="0" dirty="0">
                          <a:ln>
                            <a:noFill/>
                          </a:ln>
                          <a:solidFill>
                            <a:schemeClr val="dk1"/>
                          </a:solidFill>
                          <a:effectLst/>
                          <a:latin typeface="+mj-lt"/>
                          <a:ea typeface="+mn-ea"/>
                          <a:cs typeface="+mn-cs"/>
                        </a:rPr>
                        <a:t>No aplica </a:t>
                      </a:r>
                    </a:p>
                  </a:txBody>
                  <a:tcPr marL="83481" marR="83481" marT="31308" marB="31308" anchor="ctr" horzOverflow="overflow">
                    <a:lnL>
                      <a:noFill/>
                    </a:lnL>
                    <a:lnR w="6350" cap="flat" cmpd="sng" algn="ctr">
                      <a:noFill/>
                      <a:prstDash val="solid"/>
                      <a:miter lim="800000"/>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44186">
                <a:tc>
                  <a:txBody>
                    <a:bodyPr/>
                    <a:lstStyle/>
                    <a:p>
                      <a:pPr algn="r" rtl="0" fontAlgn="b"/>
                      <a:r>
                        <a:rPr kumimoji="0" lang="es-CO" sz="1100" b="1" u="none" strike="noStrike" kern="1200" cap="none" normalizeH="0" baseline="0" dirty="0">
                          <a:ln>
                            <a:noFill/>
                          </a:ln>
                          <a:effectLst/>
                          <a:latin typeface="+mj-lt"/>
                        </a:rPr>
                        <a:t>Cuestionario </a:t>
                      </a:r>
                      <a:endParaRPr kumimoji="0" lang="es-CO" sz="1100" b="1" i="1" u="none" strike="noStrike" kern="1200" cap="none" normalizeH="0" baseline="0" dirty="0">
                        <a:ln>
                          <a:noFill/>
                        </a:ln>
                        <a:solidFill>
                          <a:schemeClr val="dk1"/>
                        </a:solidFill>
                        <a:effectLst/>
                        <a:latin typeface="+mj-lt"/>
                        <a:ea typeface="+mn-ea"/>
                        <a:cs typeface="+mn-cs"/>
                      </a:endParaRPr>
                    </a:p>
                  </a:txBody>
                  <a:tcPr marL="8811" marR="79298" marT="6609" marB="0" anchor="ctr">
                    <a:lnL w="6350" cap="flat" cmpd="sng" algn="ctr">
                      <a:noFill/>
                      <a:prstDash val="solid"/>
                      <a:miter lim="800000"/>
                    </a:lnL>
                    <a:lnR>
                      <a:noFill/>
                    </a:lnR>
                    <a:lnT>
                      <a:noFill/>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just" defTabSz="914400" rtl="0" eaLnBrk="0" fontAlgn="base" latinLnBrk="0" hangingPunct="0">
                        <a:lnSpc>
                          <a:spcPct val="100000"/>
                        </a:lnSpc>
                        <a:spcBef>
                          <a:spcPct val="60000"/>
                        </a:spcBef>
                        <a:spcAft>
                          <a:spcPct val="0"/>
                        </a:spcAft>
                        <a:buClrTx/>
                        <a:buSzTx/>
                        <a:buFont typeface="Webdings" pitchFamily="18" charset="2"/>
                        <a:buNone/>
                        <a:tabLst/>
                        <a:defRPr/>
                      </a:pPr>
                      <a:r>
                        <a:rPr kumimoji="0" lang="es-ES" sz="1100" u="none" strike="noStrike" cap="none" normalizeH="0" baseline="0" dirty="0">
                          <a:ln>
                            <a:noFill/>
                          </a:ln>
                          <a:effectLst/>
                          <a:latin typeface="+mj-lt"/>
                        </a:rPr>
                        <a:t>Cuestionario estructurado por EAAB-ESP y CNC</a:t>
                      </a:r>
                      <a:endParaRPr kumimoji="0" lang="es-ES" sz="1100" b="0" i="0" u="none" strike="noStrike" cap="none" normalizeH="0" baseline="0" dirty="0">
                        <a:ln>
                          <a:noFill/>
                        </a:ln>
                        <a:solidFill>
                          <a:srgbClr val="000000"/>
                        </a:solidFill>
                        <a:effectLst/>
                        <a:latin typeface="+mj-lt"/>
                        <a:cs typeface="Arial" charset="0"/>
                      </a:endParaRPr>
                    </a:p>
                  </a:txBody>
                  <a:tcPr marL="83481" marR="83481" marT="31308" marB="31308" anchor="ctr" horzOverflow="overflow">
                    <a:lnL>
                      <a:noFill/>
                    </a:lnL>
                    <a:lnR w="6350" cap="flat" cmpd="sng" algn="ctr">
                      <a:noFill/>
                      <a:prstDash val="solid"/>
                      <a:miter lim="800000"/>
                    </a:lnR>
                    <a:lnT>
                      <a:noFill/>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500942">
                <a:tc>
                  <a:txBody>
                    <a:bodyPr/>
                    <a:lstStyle/>
                    <a:p>
                      <a:pPr algn="r" rtl="0" fontAlgn="b"/>
                      <a:r>
                        <a:rPr kumimoji="0" lang="es-CO" sz="1100" b="1" i="1" u="none" strike="noStrike" kern="1200" cap="none" normalizeH="0" baseline="0" dirty="0">
                          <a:ln>
                            <a:noFill/>
                          </a:ln>
                          <a:solidFill>
                            <a:schemeClr val="dk1"/>
                          </a:solidFill>
                          <a:effectLst/>
                          <a:latin typeface="+mj-lt"/>
                          <a:ea typeface="+mn-ea"/>
                          <a:cs typeface="+mn-cs"/>
                        </a:rPr>
                        <a:t>Ficha técnica EAAB-ESP</a:t>
                      </a:r>
                    </a:p>
                  </a:txBody>
                  <a:tcPr marL="8811" marR="79298" marT="6609" marB="0" anchor="ctr">
                    <a:lnL w="6350" cap="flat" cmpd="sng" algn="ctr">
                      <a:noFill/>
                      <a:prstDash val="solid"/>
                      <a:miter lim="800000"/>
                    </a:lnL>
                    <a:lnR>
                      <a:noFill/>
                    </a:lnR>
                    <a:lnT>
                      <a:noFill/>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just" defTabSz="914400" rtl="0" eaLnBrk="0" fontAlgn="base" latinLnBrk="0" hangingPunct="0">
                        <a:lnSpc>
                          <a:spcPct val="100000"/>
                        </a:lnSpc>
                        <a:spcBef>
                          <a:spcPct val="60000"/>
                        </a:spcBef>
                        <a:spcAft>
                          <a:spcPct val="0"/>
                        </a:spcAft>
                        <a:buClrTx/>
                        <a:buSzTx/>
                        <a:buFont typeface="Webdings" pitchFamily="18" charset="2"/>
                        <a:buNone/>
                        <a:tabLst/>
                        <a:defRPr/>
                      </a:pPr>
                      <a:r>
                        <a:rPr kumimoji="0" lang="es-ES" sz="1100" u="none" strike="noStrike" kern="1200" cap="none" normalizeH="0" baseline="0" dirty="0">
                          <a:ln>
                            <a:noFill/>
                          </a:ln>
                          <a:solidFill>
                            <a:schemeClr val="tx1"/>
                          </a:solidFill>
                          <a:effectLst/>
                          <a:latin typeface="+mn-lt"/>
                          <a:ea typeface="+mn-ea"/>
                          <a:cs typeface="+mn-cs"/>
                        </a:rPr>
                        <a:t>Ficha Técnica estructurada por EAAB-ESP</a:t>
                      </a:r>
                      <a:endParaRPr kumimoji="0" lang="es-ES" sz="1100" b="0" i="0" u="none" strike="noStrike" kern="1200" cap="none" normalizeH="0" baseline="0" dirty="0">
                        <a:ln>
                          <a:noFill/>
                        </a:ln>
                        <a:solidFill>
                          <a:srgbClr val="000000"/>
                        </a:solidFill>
                        <a:effectLst/>
                        <a:latin typeface="+mn-lt"/>
                        <a:ea typeface="+mn-ea"/>
                        <a:cs typeface="Arial" charset="0"/>
                      </a:endParaRPr>
                    </a:p>
                  </a:txBody>
                  <a:tcPr marL="83481" marR="83481" marT="31308" marB="31308" anchor="ctr" horzOverflow="overflow">
                    <a:lnL>
                      <a:noFill/>
                    </a:lnL>
                    <a:lnR w="6350" cap="flat" cmpd="sng" algn="ctr">
                      <a:noFill/>
                      <a:prstDash val="solid"/>
                      <a:miter lim="800000"/>
                    </a:lnR>
                    <a:lnT>
                      <a:noFill/>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2700501995"/>
                  </a:ext>
                </a:extLst>
              </a:tr>
            </a:tbl>
          </a:graphicData>
        </a:graphic>
      </p:graphicFrame>
      <p:sp>
        <p:nvSpPr>
          <p:cNvPr id="8" name="7 Rectángulo">
            <a:extLst>
              <a:ext uri="{FF2B5EF4-FFF2-40B4-BE49-F238E27FC236}">
                <a16:creationId xmlns:a16="http://schemas.microsoft.com/office/drawing/2014/main" id="{2FAB10D2-56E9-4AFB-AAD6-46A549761A7A}"/>
              </a:ext>
            </a:extLst>
          </p:cNvPr>
          <p:cNvSpPr>
            <a:spLocks noChangeArrowheads="1"/>
          </p:cNvSpPr>
          <p:nvPr/>
        </p:nvSpPr>
        <p:spPr bwMode="auto">
          <a:xfrm>
            <a:off x="963819" y="3563861"/>
            <a:ext cx="7093092" cy="121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1200" b="1">
                <a:solidFill>
                  <a:srgbClr val="333333"/>
                </a:solidFill>
                <a:latin typeface="Calibri" panose="020F0502020204030204" pitchFamily="34" charset="0"/>
              </a:defRPr>
            </a:lvl1pPr>
            <a:lvl2pPr marL="742950" indent="-285750">
              <a:spcBef>
                <a:spcPct val="20000"/>
              </a:spcBef>
              <a:buFont typeface="Arial" panose="020B0604020202020204" pitchFamily="34" charset="0"/>
              <a:buChar char="–"/>
              <a:defRPr sz="1200" b="1">
                <a:solidFill>
                  <a:srgbClr val="333333"/>
                </a:solidFill>
                <a:latin typeface="Calibri" panose="020F0502020204030204" pitchFamily="34" charset="0"/>
              </a:defRPr>
            </a:lvl2pPr>
            <a:lvl3pPr marL="1143000" indent="-228600">
              <a:spcBef>
                <a:spcPct val="20000"/>
              </a:spcBef>
              <a:buFont typeface="Arial" panose="020B0604020202020204" pitchFamily="34" charset="0"/>
              <a:buChar char="•"/>
              <a:defRPr sz="1200" b="1">
                <a:solidFill>
                  <a:srgbClr val="333333"/>
                </a:solidFill>
                <a:latin typeface="Calibri" panose="020F0502020204030204" pitchFamily="34" charset="0"/>
              </a:defRPr>
            </a:lvl3pPr>
            <a:lvl4pPr marL="1600200" indent="-228600">
              <a:spcBef>
                <a:spcPct val="20000"/>
              </a:spcBef>
              <a:buFont typeface="Arial" panose="020B0604020202020204" pitchFamily="34" charset="0"/>
              <a:buChar char="–"/>
              <a:defRPr sz="1200" b="1">
                <a:solidFill>
                  <a:srgbClr val="333333"/>
                </a:solidFill>
                <a:latin typeface="Calibri" panose="020F0502020204030204" pitchFamily="34" charset="0"/>
              </a:defRPr>
            </a:lvl4pPr>
            <a:lvl5pPr marL="2057400" indent="-228600">
              <a:spcBef>
                <a:spcPct val="20000"/>
              </a:spcBef>
              <a:buFont typeface="Arial" panose="020B0604020202020204" pitchFamily="34" charset="0"/>
              <a:buChar char="»"/>
              <a:defRPr sz="1200" b="1">
                <a:solidFill>
                  <a:srgbClr val="333333"/>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200" b="1">
                <a:solidFill>
                  <a:srgbClr val="333333"/>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200" b="1">
                <a:solidFill>
                  <a:srgbClr val="333333"/>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200" b="1">
                <a:solidFill>
                  <a:srgbClr val="333333"/>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200" b="1">
                <a:solidFill>
                  <a:srgbClr val="333333"/>
                </a:solidFill>
                <a:latin typeface="Calibri" panose="020F0502020204030204" pitchFamily="34" charset="0"/>
              </a:defRPr>
            </a:lvl9pPr>
          </a:lstStyle>
          <a:p>
            <a:pPr algn="just" defTabSz="877092">
              <a:buNone/>
              <a:defRPr/>
            </a:pPr>
            <a:r>
              <a:rPr lang="es-CO" altLang="es-CO" sz="959" b="0" dirty="0">
                <a:latin typeface="+mj-lt"/>
                <a:ea typeface="MS PGothic" pitchFamily="34" charset="-128"/>
                <a:cs typeface="Calibri" panose="020F0502020204030204" pitchFamily="34" charset="0"/>
              </a:rPr>
              <a:t>Nota: El Centro Nacional de Consultoría (CNC) recolecta datos personales únicamente con fines estadísticos o de investigación atendiendo su Política de Tratamiento y Protección de Datos Personales y lo establecido en la Ley 1581 de 2012. Para garantizar lo anterior, la información que se entrega es anonimizada, con excepción de los casos en los cuales el entrevistado haya dado autorización.</a:t>
            </a:r>
          </a:p>
          <a:p>
            <a:pPr algn="just" defTabSz="877092">
              <a:buNone/>
              <a:defRPr/>
            </a:pPr>
            <a:endParaRPr lang="es-CO" altLang="es-CO" sz="959" b="0" i="1" dirty="0">
              <a:latin typeface="+mj-lt"/>
              <a:ea typeface="MS PGothic" pitchFamily="34" charset="-128"/>
              <a:cs typeface="Calibri" panose="020F0502020204030204" pitchFamily="34" charset="0"/>
            </a:endParaRPr>
          </a:p>
          <a:p>
            <a:pPr algn="ctr" defTabSz="877092">
              <a:buNone/>
              <a:defRPr/>
            </a:pPr>
            <a:r>
              <a:rPr lang="es-ES" altLang="es-CO" sz="959" b="0" i="1" dirty="0">
                <a:latin typeface="+mj-lt"/>
                <a:ea typeface="MS PGothic" pitchFamily="34" charset="-128"/>
                <a:cs typeface="Calibri" panose="020F0502020204030204" pitchFamily="34" charset="0"/>
              </a:rPr>
              <a:t>“Este informe atiende los lineamientos de la norma ISO 20252:2012”</a:t>
            </a:r>
            <a:endParaRPr lang="es-CO" altLang="es-CO" sz="959" b="0" i="1" dirty="0">
              <a:latin typeface="+mj-lt"/>
              <a:ea typeface="MS PGothic" pitchFamily="34" charset="-128"/>
              <a:cs typeface="Calibri" panose="020F0502020204030204" pitchFamily="34" charset="0"/>
            </a:endParaRPr>
          </a:p>
          <a:p>
            <a:pPr algn="just" defTabSz="877092">
              <a:buNone/>
              <a:defRPr/>
            </a:pPr>
            <a:endParaRPr lang="es-CO" altLang="es-CO" sz="959" dirty="0">
              <a:latin typeface="+mj-lt"/>
              <a:ea typeface="MS PGothic" pitchFamily="34" charset="-128"/>
              <a:cs typeface="Calibri" panose="020F0502020204030204" pitchFamily="34" charset="0"/>
            </a:endParaRPr>
          </a:p>
        </p:txBody>
      </p:sp>
      <p:sp>
        <p:nvSpPr>
          <p:cNvPr id="9" name="CuadroTexto 8"/>
          <p:cNvSpPr txBox="1"/>
          <p:nvPr/>
        </p:nvSpPr>
        <p:spPr>
          <a:xfrm>
            <a:off x="1283891" y="172909"/>
            <a:ext cx="4090339" cy="523220"/>
          </a:xfrm>
          <a:prstGeom prst="rect">
            <a:avLst/>
          </a:prstGeom>
          <a:noFill/>
        </p:spPr>
        <p:txBody>
          <a:bodyPr wrap="square" rtlCol="0">
            <a:spAutoFit/>
          </a:bodyPr>
          <a:lstStyle/>
          <a:p>
            <a:r>
              <a:rPr lang="es-CO" sz="2800" dirty="0">
                <a:solidFill>
                  <a:srgbClr val="3B89C9"/>
                </a:solidFill>
              </a:rPr>
              <a:t>Ficha Técnica</a:t>
            </a:r>
          </a:p>
        </p:txBody>
      </p:sp>
      <p:graphicFrame>
        <p:nvGraphicFramePr>
          <p:cNvPr id="3" name="Objeto 2"/>
          <p:cNvGraphicFramePr>
            <a:graphicFrameLocks noChangeAspect="1"/>
          </p:cNvGraphicFramePr>
          <p:nvPr>
            <p:extLst>
              <p:ext uri="{D42A27DB-BD31-4B8C-83A1-F6EECF244321}">
                <p14:modId xmlns:p14="http://schemas.microsoft.com/office/powerpoint/2010/main" val="4181789250"/>
              </p:ext>
            </p:extLst>
          </p:nvPr>
        </p:nvGraphicFramePr>
        <p:xfrm>
          <a:off x="6211797" y="2447538"/>
          <a:ext cx="773289" cy="652463"/>
        </p:xfrm>
        <a:graphic>
          <a:graphicData uri="http://schemas.openxmlformats.org/presentationml/2006/ole">
            <mc:AlternateContent xmlns:mc="http://schemas.openxmlformats.org/markup-compatibility/2006">
              <mc:Choice xmlns:v="urn:schemas-microsoft-com:vml" Requires="v">
                <p:oleObj name="Document" showAsIcon="1" r:id="rId2" imgW="914400" imgH="771480" progId="Word.Document.12">
                  <p:embed/>
                </p:oleObj>
              </mc:Choice>
              <mc:Fallback>
                <p:oleObj name="Document" showAsIcon="1" r:id="rId2" imgW="914400" imgH="771480" progId="Word.Document.12">
                  <p:embed/>
                  <p:pic>
                    <p:nvPicPr>
                      <p:cNvPr id="0" name=""/>
                      <p:cNvPicPr/>
                      <p:nvPr/>
                    </p:nvPicPr>
                    <p:blipFill>
                      <a:blip r:embed="rId3"/>
                      <a:stretch>
                        <a:fillRect/>
                      </a:stretch>
                    </p:blipFill>
                    <p:spPr>
                      <a:xfrm>
                        <a:off x="6211797" y="2447538"/>
                        <a:ext cx="773289" cy="652463"/>
                      </a:xfrm>
                      <a:prstGeom prst="rect">
                        <a:avLst/>
                      </a:prstGeom>
                    </p:spPr>
                  </p:pic>
                </p:oleObj>
              </mc:Fallback>
            </mc:AlternateContent>
          </a:graphicData>
        </a:graphic>
      </p:graphicFrame>
      <p:graphicFrame>
        <p:nvGraphicFramePr>
          <p:cNvPr id="5" name="Objeto 4"/>
          <p:cNvGraphicFramePr>
            <a:graphicFrameLocks noChangeAspect="1"/>
          </p:cNvGraphicFramePr>
          <p:nvPr>
            <p:extLst>
              <p:ext uri="{D42A27DB-BD31-4B8C-83A1-F6EECF244321}">
                <p14:modId xmlns:p14="http://schemas.microsoft.com/office/powerpoint/2010/main" val="2766549048"/>
              </p:ext>
            </p:extLst>
          </p:nvPr>
        </p:nvGraphicFramePr>
        <p:xfrm>
          <a:off x="5934075" y="3037320"/>
          <a:ext cx="752475" cy="634901"/>
        </p:xfrm>
        <a:graphic>
          <a:graphicData uri="http://schemas.openxmlformats.org/presentationml/2006/ole">
            <mc:AlternateContent xmlns:mc="http://schemas.openxmlformats.org/markup-compatibility/2006">
              <mc:Choice xmlns:v="urn:schemas-microsoft-com:vml" Requires="v">
                <p:oleObj name="Worksheet" showAsIcon="1" r:id="rId4" imgW="914400" imgH="771480" progId="Excel.Sheet.12">
                  <p:embed/>
                </p:oleObj>
              </mc:Choice>
              <mc:Fallback>
                <p:oleObj name="Worksheet" showAsIcon="1" r:id="rId4" imgW="914400" imgH="771480" progId="Excel.Sheet.12">
                  <p:embed/>
                  <p:pic>
                    <p:nvPicPr>
                      <p:cNvPr id="0" name=""/>
                      <p:cNvPicPr/>
                      <p:nvPr/>
                    </p:nvPicPr>
                    <p:blipFill>
                      <a:blip r:embed="rId5"/>
                      <a:stretch>
                        <a:fillRect/>
                      </a:stretch>
                    </p:blipFill>
                    <p:spPr>
                      <a:xfrm>
                        <a:off x="5934075" y="3037320"/>
                        <a:ext cx="752475" cy="634901"/>
                      </a:xfrm>
                      <a:prstGeom prst="rect">
                        <a:avLst/>
                      </a:prstGeom>
                    </p:spPr>
                  </p:pic>
                </p:oleObj>
              </mc:Fallback>
            </mc:AlternateContent>
          </a:graphicData>
        </a:graphic>
      </p:graphicFrame>
    </p:spTree>
    <p:extLst>
      <p:ext uri="{BB962C8B-B14F-4D97-AF65-F5344CB8AC3E}">
        <p14:creationId xmlns:p14="http://schemas.microsoft.com/office/powerpoint/2010/main" val="27689729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615EF828-92E2-4D67-84A8-7EE5907C64F0}"/>
              </a:ext>
            </a:extLst>
          </p:cNvPr>
          <p:cNvSpPr>
            <a:spLocks noGrp="1"/>
          </p:cNvSpPr>
          <p:nvPr>
            <p:ph type="sldNum" sz="quarter" idx="4"/>
          </p:nvPr>
        </p:nvSpPr>
        <p:spPr/>
        <p:txBody>
          <a:bodyPr/>
          <a:lstStyle/>
          <a:p>
            <a:pPr>
              <a:defRPr/>
            </a:pPr>
            <a:fld id="{D0AE95A2-70B1-4974-8E50-975CA7202948}" type="slidenum">
              <a:rPr lang="es-CO" altLang="es-CO" smtClean="0"/>
              <a:pPr>
                <a:defRPr/>
              </a:pPr>
              <a:t>30</a:t>
            </a:fld>
            <a:endParaRPr lang="es-CO" altLang="es-CO" dirty="0"/>
          </a:p>
        </p:txBody>
      </p:sp>
      <p:sp>
        <p:nvSpPr>
          <p:cNvPr id="3" name="Título 2">
            <a:extLst>
              <a:ext uri="{FF2B5EF4-FFF2-40B4-BE49-F238E27FC236}">
                <a16:creationId xmlns:a16="http://schemas.microsoft.com/office/drawing/2014/main" id="{403BFF18-88DB-4E7E-9414-A2395C9F8B32}"/>
              </a:ext>
            </a:extLst>
          </p:cNvPr>
          <p:cNvSpPr>
            <a:spLocks noGrp="1"/>
          </p:cNvSpPr>
          <p:nvPr>
            <p:ph type="title"/>
          </p:nvPr>
        </p:nvSpPr>
        <p:spPr>
          <a:xfrm>
            <a:off x="1481632" y="266701"/>
            <a:ext cx="6455410" cy="384175"/>
          </a:xfrm>
        </p:spPr>
        <p:txBody>
          <a:bodyPr/>
          <a:lstStyle/>
          <a:p>
            <a:r>
              <a:rPr lang="es-ES" sz="3600" kern="1200" dirty="0">
                <a:solidFill>
                  <a:srgbClr val="3B89C9"/>
                </a:solidFill>
                <a:latin typeface="Calibri" pitchFamily="34" charset="0"/>
                <a:ea typeface="+mn-ea"/>
                <a:cs typeface="Arial" charset="0"/>
              </a:rPr>
              <a:t>Percepción general </a:t>
            </a:r>
            <a:endParaRPr lang="es-CO" sz="3600" kern="1200" dirty="0">
              <a:solidFill>
                <a:srgbClr val="3B89C9"/>
              </a:solidFill>
              <a:latin typeface="Calibri" pitchFamily="34" charset="0"/>
              <a:ea typeface="+mn-ea"/>
              <a:cs typeface="Arial" charset="0"/>
            </a:endParaRPr>
          </a:p>
        </p:txBody>
      </p:sp>
      <p:sp>
        <p:nvSpPr>
          <p:cNvPr id="5" name="CuadroTexto 4">
            <a:extLst>
              <a:ext uri="{FF2B5EF4-FFF2-40B4-BE49-F238E27FC236}">
                <a16:creationId xmlns:a16="http://schemas.microsoft.com/office/drawing/2014/main" id="{3DAE6A22-082B-4BAC-B689-4366C5909EED}"/>
              </a:ext>
            </a:extLst>
          </p:cNvPr>
          <p:cNvSpPr txBox="1"/>
          <p:nvPr/>
        </p:nvSpPr>
        <p:spPr>
          <a:xfrm>
            <a:off x="2818150" y="1469036"/>
            <a:ext cx="3507699" cy="1569660"/>
          </a:xfrm>
          <a:prstGeom prst="rect">
            <a:avLst/>
          </a:prstGeom>
          <a:noFill/>
        </p:spPr>
        <p:txBody>
          <a:bodyPr wrap="square" rtlCol="0">
            <a:spAutoFit/>
          </a:bodyPr>
          <a:lstStyle/>
          <a:p>
            <a:pPr algn="ctr"/>
            <a:r>
              <a:rPr lang="es-ES" sz="3600" b="0" dirty="0">
                <a:solidFill>
                  <a:schemeClr val="tx1">
                    <a:lumMod val="65000"/>
                    <a:lumOff val="35000"/>
                  </a:schemeClr>
                </a:solidFill>
              </a:rPr>
              <a:t>PQRS</a:t>
            </a:r>
          </a:p>
          <a:p>
            <a:pPr algn="ctr"/>
            <a:r>
              <a:rPr lang="es-ES" sz="6000" dirty="0">
                <a:solidFill>
                  <a:schemeClr val="tx1">
                    <a:lumMod val="65000"/>
                    <a:lumOff val="35000"/>
                  </a:schemeClr>
                </a:solidFill>
              </a:rPr>
              <a:t>57%</a:t>
            </a:r>
            <a:endParaRPr lang="es-CO" sz="6000" dirty="0">
              <a:solidFill>
                <a:schemeClr val="tx1">
                  <a:lumMod val="65000"/>
                  <a:lumOff val="35000"/>
                </a:schemeClr>
              </a:solidFill>
            </a:endParaRPr>
          </a:p>
        </p:txBody>
      </p:sp>
      <p:sp>
        <p:nvSpPr>
          <p:cNvPr id="6" name="AutoShape 190">
            <a:extLst>
              <a:ext uri="{FF2B5EF4-FFF2-40B4-BE49-F238E27FC236}">
                <a16:creationId xmlns:a16="http://schemas.microsoft.com/office/drawing/2014/main" id="{A97C2D52-F3C4-4D14-9E7C-3873D6E36E61}"/>
              </a:ext>
            </a:extLst>
          </p:cNvPr>
          <p:cNvSpPr>
            <a:spLocks noChangeArrowheads="1"/>
          </p:cNvSpPr>
          <p:nvPr/>
        </p:nvSpPr>
        <p:spPr bwMode="auto">
          <a:xfrm>
            <a:off x="8215312" y="368435"/>
            <a:ext cx="786375" cy="465138"/>
          </a:xfrm>
          <a:prstGeom prst="roundRect">
            <a:avLst>
              <a:gd name="adj" fmla="val 16667"/>
            </a:avLst>
          </a:prstGeom>
          <a:solidFill>
            <a:srgbClr val="EAEAEA">
              <a:alpha val="72940"/>
            </a:srgbClr>
          </a:solidFill>
          <a:ln w="3175">
            <a:solidFill>
              <a:srgbClr val="969696"/>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1000">
                <a:solidFill>
                  <a:schemeClr val="tx1"/>
                </a:solidFill>
                <a:latin typeface="Calibri Light" pitchFamily="34" charset="0"/>
                <a:cs typeface="Calibri Light" pitchFamily="34" charset="0"/>
              </a:defRPr>
            </a:lvl1pPr>
            <a:lvl2pPr marL="742950" indent="-285750">
              <a:spcBef>
                <a:spcPct val="20000"/>
              </a:spcBef>
              <a:buChar char="–"/>
              <a:defRPr sz="1000">
                <a:solidFill>
                  <a:schemeClr val="tx1"/>
                </a:solidFill>
                <a:latin typeface="Calibri Light" pitchFamily="34" charset="0"/>
                <a:cs typeface="Calibri Light" pitchFamily="34" charset="0"/>
              </a:defRPr>
            </a:lvl2pPr>
            <a:lvl3pPr marL="1143000" indent="-228600">
              <a:spcBef>
                <a:spcPct val="20000"/>
              </a:spcBef>
              <a:buChar char="•"/>
              <a:defRPr sz="1000">
                <a:solidFill>
                  <a:schemeClr val="tx1"/>
                </a:solidFill>
                <a:latin typeface="Calibri Light" pitchFamily="34" charset="0"/>
                <a:cs typeface="Calibri Light" pitchFamily="34" charset="0"/>
              </a:defRPr>
            </a:lvl3pPr>
            <a:lvl4pPr marL="1600200" indent="-228600">
              <a:spcBef>
                <a:spcPct val="20000"/>
              </a:spcBef>
              <a:buChar char="–"/>
              <a:defRPr sz="1000">
                <a:solidFill>
                  <a:schemeClr val="tx1"/>
                </a:solidFill>
                <a:latin typeface="Calibri Light" pitchFamily="34" charset="0"/>
                <a:cs typeface="Calibri Light" pitchFamily="34" charset="0"/>
              </a:defRPr>
            </a:lvl4pPr>
            <a:lvl5pPr marL="2057400" indent="-228600">
              <a:spcBef>
                <a:spcPct val="20000"/>
              </a:spcBef>
              <a:buChar char="»"/>
              <a:defRPr sz="1000">
                <a:solidFill>
                  <a:schemeClr val="tx1"/>
                </a:solidFill>
                <a:latin typeface="Calibri Light" pitchFamily="34" charset="0"/>
                <a:cs typeface="Calibri Light" pitchFamily="34" charset="0"/>
              </a:defRPr>
            </a:lvl5pPr>
            <a:lvl6pPr marL="25146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6pPr>
            <a:lvl7pPr marL="29718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7pPr>
            <a:lvl8pPr marL="34290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8pPr>
            <a:lvl9pPr marL="38862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9pPr>
          </a:lstStyle>
          <a:p>
            <a:pPr eaLnBrk="1" hangingPunct="1">
              <a:spcBef>
                <a:spcPct val="0"/>
              </a:spcBef>
              <a:buFontTx/>
              <a:buNone/>
            </a:pPr>
            <a:endParaRPr lang="es-CO" altLang="es-CO" sz="1800">
              <a:latin typeface="Arial" charset="0"/>
            </a:endParaRPr>
          </a:p>
        </p:txBody>
      </p:sp>
      <p:graphicFrame>
        <p:nvGraphicFramePr>
          <p:cNvPr id="7" name="Group 504">
            <a:extLst>
              <a:ext uri="{FF2B5EF4-FFF2-40B4-BE49-F238E27FC236}">
                <a16:creationId xmlns:a16="http://schemas.microsoft.com/office/drawing/2014/main" id="{592C61BB-577B-4B39-A772-3A0A593815A2}"/>
              </a:ext>
            </a:extLst>
          </p:cNvPr>
          <p:cNvGraphicFramePr>
            <a:graphicFrameLocks noGrp="1"/>
          </p:cNvGraphicFramePr>
          <p:nvPr>
            <p:extLst>
              <p:ext uri="{D42A27DB-BD31-4B8C-83A1-F6EECF244321}">
                <p14:modId xmlns:p14="http://schemas.microsoft.com/office/powerpoint/2010/main" val="975082730"/>
              </p:ext>
            </p:extLst>
          </p:nvPr>
        </p:nvGraphicFramePr>
        <p:xfrm>
          <a:off x="8208963" y="368435"/>
          <a:ext cx="821300" cy="477978"/>
        </p:xfrm>
        <a:graphic>
          <a:graphicData uri="http://schemas.openxmlformats.org/drawingml/2006/table">
            <a:tbl>
              <a:tblPr/>
              <a:tblGrid>
                <a:gridCol w="158750">
                  <a:extLst>
                    <a:ext uri="{9D8B030D-6E8A-4147-A177-3AD203B41FA5}">
                      <a16:colId xmlns:a16="http://schemas.microsoft.com/office/drawing/2014/main" val="20000"/>
                    </a:ext>
                  </a:extLst>
                </a:gridCol>
                <a:gridCol w="662550">
                  <a:extLst>
                    <a:ext uri="{9D8B030D-6E8A-4147-A177-3AD203B41FA5}">
                      <a16:colId xmlns:a16="http://schemas.microsoft.com/office/drawing/2014/main" val="20001"/>
                    </a:ext>
                  </a:extLst>
                </a:gridCol>
              </a:tblGrid>
              <a:tr h="173041">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altLang="es-CO" sz="900" b="1" i="0" u="none" strike="noStrike" cap="none" normalizeH="0" baseline="0" dirty="0">
                          <a:ln>
                            <a:noFill/>
                          </a:ln>
                          <a:solidFill>
                            <a:srgbClr val="008000"/>
                          </a:solidFill>
                          <a:effectLst/>
                          <a:latin typeface="Wingdings" pitchFamily="2" charset="2"/>
                          <a:cs typeface="Calibri Light" pitchFamily="34" charset="0"/>
                        </a:rPr>
                        <a:t>l</a:t>
                      </a:r>
                      <a:endParaRPr kumimoji="0" lang="es-ES" altLang="es-CO" sz="900" b="0" i="0" u="none" strike="noStrike" cap="none" normalizeH="0" baseline="0" dirty="0">
                        <a:ln>
                          <a:noFill/>
                        </a:ln>
                        <a:solidFill>
                          <a:schemeClr val="tx1"/>
                        </a:solidFill>
                        <a:effectLst/>
                        <a:latin typeface="Calibri Light" pitchFamily="34" charset="0"/>
                        <a:cs typeface="Calibri Light" pitchFamily="34" charset="0"/>
                      </a:endParaRPr>
                    </a:p>
                  </a:txBody>
                  <a:tcPr marL="36000" marR="36000" marT="17941" marB="17941" anchor="ctr" horzOverflow="overflow">
                    <a:lnL>
                      <a:noFill/>
                    </a:lnL>
                    <a:lnR>
                      <a:noFill/>
                    </a:lnR>
                    <a:lnT>
                      <a:noFill/>
                    </a:lnT>
                    <a:lnB>
                      <a:noFill/>
                    </a:lnB>
                    <a:lnTlToBr>
                      <a:noFill/>
                    </a:lnTlToBr>
                    <a:lnBlToTr>
                      <a:noFill/>
                    </a:lnBlToTr>
                    <a:noFill/>
                  </a:tcPr>
                </a:tc>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80000"/>
                        </a:lnSpc>
                        <a:spcBef>
                          <a:spcPct val="0"/>
                        </a:spcBef>
                        <a:spcAft>
                          <a:spcPct val="0"/>
                        </a:spcAft>
                        <a:buClrTx/>
                        <a:buSzTx/>
                        <a:buFontTx/>
                        <a:buNone/>
                        <a:tabLst/>
                      </a:pPr>
                      <a:r>
                        <a:rPr kumimoji="0" lang="es-ES" altLang="es-CO" sz="7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T2B</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&gt;= 90</a:t>
                      </a:r>
                    </a:p>
                  </a:txBody>
                  <a:tcPr marL="36000" marR="36000" marT="17941" marB="1794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146048">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ctr" defTabSz="914400" rtl="0" eaLnBrk="1" fontAlgn="ctr" latinLnBrk="0" hangingPunct="1">
                        <a:lnSpc>
                          <a:spcPct val="80000"/>
                        </a:lnSpc>
                        <a:spcBef>
                          <a:spcPct val="0"/>
                        </a:spcBef>
                        <a:spcAft>
                          <a:spcPct val="0"/>
                        </a:spcAft>
                        <a:buClrTx/>
                        <a:buSzTx/>
                        <a:buFontTx/>
                        <a:buNone/>
                        <a:tabLst/>
                      </a:pPr>
                      <a:r>
                        <a:rPr kumimoji="0" lang="es-ES" altLang="es-CO" sz="900" b="1" i="0" u="none" strike="noStrike" cap="none" normalizeH="0" baseline="0" dirty="0">
                          <a:ln>
                            <a:noFill/>
                          </a:ln>
                          <a:solidFill>
                            <a:srgbClr val="FFC000"/>
                          </a:solidFill>
                          <a:effectLst/>
                          <a:latin typeface="Wingdings" pitchFamily="2" charset="2"/>
                          <a:cs typeface="Calibri Light" pitchFamily="34" charset="0"/>
                        </a:rPr>
                        <a:t>l</a:t>
                      </a:r>
                      <a:endParaRPr kumimoji="0" lang="es-ES" altLang="es-CO" sz="900" b="0" i="0" u="none" strike="noStrike" cap="none" normalizeH="0" baseline="0" dirty="0">
                        <a:ln>
                          <a:noFill/>
                        </a:ln>
                        <a:solidFill>
                          <a:schemeClr val="tx1"/>
                        </a:solidFill>
                        <a:effectLst/>
                        <a:latin typeface="Calibri Light" pitchFamily="34" charset="0"/>
                        <a:cs typeface="Calibri Light" pitchFamily="34" charset="0"/>
                      </a:endParaRPr>
                    </a:p>
                  </a:txBody>
                  <a:tcPr marL="36000" marR="36000" marT="17941" marB="17941" anchor="ctr" horzOverflow="overflow">
                    <a:lnL>
                      <a:noFill/>
                    </a:lnL>
                    <a:lnR>
                      <a:noFill/>
                    </a:lnR>
                    <a:lnT>
                      <a:noFill/>
                    </a:lnT>
                    <a:lnB>
                      <a:noFill/>
                    </a:lnB>
                    <a:lnTlToBr>
                      <a:noFill/>
                    </a:lnTlToBr>
                    <a:lnBlToTr>
                      <a:noFill/>
                    </a:lnBlToTr>
                    <a:noFill/>
                  </a:tcPr>
                </a:tc>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80000"/>
                        </a:lnSpc>
                        <a:spcBef>
                          <a:spcPct val="0"/>
                        </a:spcBef>
                        <a:spcAft>
                          <a:spcPct val="0"/>
                        </a:spcAft>
                        <a:buClrTx/>
                        <a:buSzTx/>
                        <a:buFontTx/>
                        <a:buNone/>
                        <a:tabLst/>
                      </a:pP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75&gt; </a:t>
                      </a:r>
                      <a:r>
                        <a:rPr kumimoji="0" lang="es-ES" altLang="es-CO" sz="7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T2B</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&lt;</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89</a:t>
                      </a:r>
                    </a:p>
                  </a:txBody>
                  <a:tcPr marL="36000" marR="36000" marT="17941" marB="1794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146048">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ctr" defTabSz="914400" rtl="0" eaLnBrk="1" fontAlgn="ctr" latinLnBrk="0" hangingPunct="1">
                        <a:lnSpc>
                          <a:spcPct val="80000"/>
                        </a:lnSpc>
                        <a:spcBef>
                          <a:spcPct val="0"/>
                        </a:spcBef>
                        <a:spcAft>
                          <a:spcPct val="0"/>
                        </a:spcAft>
                        <a:buClrTx/>
                        <a:buSzTx/>
                        <a:buFontTx/>
                        <a:buNone/>
                        <a:tabLst/>
                      </a:pPr>
                      <a:r>
                        <a:rPr kumimoji="0" lang="es-ES" altLang="es-CO" sz="900" b="1" i="0" u="none" strike="noStrike" cap="none" normalizeH="0" baseline="0" dirty="0">
                          <a:ln>
                            <a:noFill/>
                          </a:ln>
                          <a:solidFill>
                            <a:srgbClr val="FF0000"/>
                          </a:solidFill>
                          <a:effectLst/>
                          <a:latin typeface="Wingdings" pitchFamily="2" charset="2"/>
                          <a:cs typeface="Calibri Light" pitchFamily="34" charset="0"/>
                        </a:rPr>
                        <a:t>l</a:t>
                      </a:r>
                      <a:endParaRPr kumimoji="0" lang="es-ES" altLang="es-CO" sz="900" b="0" i="0" u="none" strike="noStrike" cap="none" normalizeH="0" baseline="0" dirty="0">
                        <a:ln>
                          <a:noFill/>
                        </a:ln>
                        <a:solidFill>
                          <a:schemeClr val="tx1"/>
                        </a:solidFill>
                        <a:effectLst/>
                        <a:latin typeface="Calibri Light" pitchFamily="34" charset="0"/>
                        <a:cs typeface="Calibri Light" pitchFamily="34" charset="0"/>
                      </a:endParaRPr>
                    </a:p>
                  </a:txBody>
                  <a:tcPr marL="36000" marR="36000" marT="17941" marB="17941" anchor="ctr" horzOverflow="overflow">
                    <a:lnL>
                      <a:noFill/>
                    </a:lnL>
                    <a:lnR>
                      <a:noFill/>
                    </a:lnR>
                    <a:lnT>
                      <a:noFill/>
                    </a:lnT>
                    <a:lnB>
                      <a:noFill/>
                    </a:lnB>
                    <a:lnTlToBr>
                      <a:noFill/>
                    </a:lnTlToBr>
                    <a:lnBlToTr>
                      <a:noFill/>
                    </a:lnBlToTr>
                    <a:noFill/>
                  </a:tcPr>
                </a:tc>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80000"/>
                        </a:lnSpc>
                        <a:spcBef>
                          <a:spcPct val="0"/>
                        </a:spcBef>
                        <a:spcAft>
                          <a:spcPct val="0"/>
                        </a:spcAft>
                        <a:buClrTx/>
                        <a:buSzTx/>
                        <a:buFontTx/>
                        <a:buNone/>
                        <a:tabLst/>
                      </a:pPr>
                      <a:r>
                        <a:rPr kumimoji="0" lang="es-ES" altLang="es-CO" sz="7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T2B</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&lt;=74</a:t>
                      </a:r>
                    </a:p>
                  </a:txBody>
                  <a:tcPr marL="36000" marR="36000" marT="17941" marB="1794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8" name="Group 198">
            <a:extLst>
              <a:ext uri="{FF2B5EF4-FFF2-40B4-BE49-F238E27FC236}">
                <a16:creationId xmlns:a16="http://schemas.microsoft.com/office/drawing/2014/main" id="{1CAA2E35-734B-4401-994C-F6F4050527E7}"/>
              </a:ext>
            </a:extLst>
          </p:cNvPr>
          <p:cNvGraphicFramePr>
            <a:graphicFrameLocks noGrp="1"/>
          </p:cNvGraphicFramePr>
          <p:nvPr>
            <p:extLst>
              <p:ext uri="{D42A27DB-BD31-4B8C-83A1-F6EECF244321}">
                <p14:modId xmlns:p14="http://schemas.microsoft.com/office/powerpoint/2010/main" val="271010200"/>
              </p:ext>
            </p:extLst>
          </p:nvPr>
        </p:nvGraphicFramePr>
        <p:xfrm>
          <a:off x="7926388" y="508135"/>
          <a:ext cx="301625" cy="198438"/>
        </p:xfrm>
        <a:graphic>
          <a:graphicData uri="http://schemas.openxmlformats.org/drawingml/2006/table">
            <a:tbl>
              <a:tblPr/>
              <a:tblGrid>
                <a:gridCol w="301625">
                  <a:extLst>
                    <a:ext uri="{9D8B030D-6E8A-4147-A177-3AD203B41FA5}">
                      <a16:colId xmlns:a16="http://schemas.microsoft.com/office/drawing/2014/main" val="20000"/>
                    </a:ext>
                  </a:extLst>
                </a:gridCol>
              </a:tblGrid>
              <a:tr h="198438">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altLang="es-CO" sz="1300" b="1" i="0" u="none" strike="noStrike" cap="none" normalizeH="0" baseline="0" dirty="0">
                          <a:ln>
                            <a:noFill/>
                          </a:ln>
                          <a:solidFill>
                            <a:schemeClr val="tx1"/>
                          </a:solidFill>
                          <a:effectLst/>
                          <a:latin typeface="Calibri Light" pitchFamily="34" charset="0"/>
                          <a:cs typeface="Calibri" pitchFamily="34" charset="0"/>
                        </a:rPr>
                        <a:t>%</a:t>
                      </a:r>
                    </a:p>
                  </a:txBody>
                  <a:tcPr marL="90000" marR="9000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9" name="CuadroTexto 8">
            <a:extLst>
              <a:ext uri="{FF2B5EF4-FFF2-40B4-BE49-F238E27FC236}">
                <a16:creationId xmlns:a16="http://schemas.microsoft.com/office/drawing/2014/main" id="{D987C54C-85DB-4B25-9392-FCB721C04BB3}"/>
              </a:ext>
            </a:extLst>
          </p:cNvPr>
          <p:cNvSpPr txBox="1"/>
          <p:nvPr/>
        </p:nvSpPr>
        <p:spPr>
          <a:xfrm>
            <a:off x="5646234" y="2357624"/>
            <a:ext cx="382859" cy="400110"/>
          </a:xfrm>
          <a:prstGeom prst="rect">
            <a:avLst/>
          </a:prstGeom>
          <a:noFill/>
        </p:spPr>
        <p:txBody>
          <a:bodyPr wrap="square">
            <a:spAutoFit/>
          </a:bodyPr>
          <a:lstStyle/>
          <a:p>
            <a:r>
              <a:rPr kumimoji="0" lang="es-ES" altLang="es-CO" sz="2000" b="1" i="0" u="none" strike="noStrike" cap="none" normalizeH="0" baseline="0" dirty="0">
                <a:ln>
                  <a:noFill/>
                </a:ln>
                <a:solidFill>
                  <a:srgbClr val="FF0000"/>
                </a:solidFill>
                <a:effectLst/>
                <a:latin typeface="Wingdings" pitchFamily="2" charset="2"/>
                <a:cs typeface="Calibri Light" pitchFamily="34" charset="0"/>
              </a:rPr>
              <a:t>l</a:t>
            </a:r>
            <a:endParaRPr lang="es-CO" sz="2000" dirty="0"/>
          </a:p>
        </p:txBody>
      </p:sp>
      <p:sp>
        <p:nvSpPr>
          <p:cNvPr id="10" name="Elipse 9"/>
          <p:cNvSpPr>
            <a:spLocks noChangeAspect="1"/>
          </p:cNvSpPr>
          <p:nvPr/>
        </p:nvSpPr>
        <p:spPr bwMode="auto">
          <a:xfrm>
            <a:off x="6378498" y="2105591"/>
            <a:ext cx="1080000" cy="1080000"/>
          </a:xfrm>
          <a:prstGeom prst="ellipse">
            <a:avLst/>
          </a:prstGeom>
          <a:solidFill>
            <a:schemeClr val="accent5">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CO" sz="1800" b="1" i="0" u="none" strike="noStrike" cap="none" normalizeH="0" baseline="0" dirty="0">
                <a:ln>
                  <a:noFill/>
                </a:ln>
                <a:solidFill>
                  <a:schemeClr val="tx1">
                    <a:lumMod val="65000"/>
                    <a:lumOff val="35000"/>
                  </a:schemeClr>
                </a:solidFill>
                <a:effectLst/>
                <a:latin typeface="Calibri" pitchFamily="34" charset="0"/>
                <a:cs typeface="Arial" charset="0"/>
              </a:rPr>
              <a:t>2020</a:t>
            </a:r>
          </a:p>
          <a:p>
            <a:pPr marL="0" marR="0" indent="0" algn="ctr" defTabSz="914400" rtl="0" eaLnBrk="1" fontAlgn="base" latinLnBrk="0" hangingPunct="1">
              <a:lnSpc>
                <a:spcPct val="100000"/>
              </a:lnSpc>
              <a:spcBef>
                <a:spcPct val="0"/>
              </a:spcBef>
              <a:spcAft>
                <a:spcPct val="0"/>
              </a:spcAft>
              <a:buClrTx/>
              <a:buSzTx/>
              <a:buFontTx/>
              <a:buNone/>
              <a:tabLst/>
            </a:pPr>
            <a:r>
              <a:rPr kumimoji="0" lang="es-CO" sz="2400" b="1" i="0" u="none" strike="noStrike" cap="none" normalizeH="0" baseline="0" dirty="0">
                <a:ln>
                  <a:noFill/>
                </a:ln>
                <a:solidFill>
                  <a:schemeClr val="tx1">
                    <a:lumMod val="65000"/>
                    <a:lumOff val="35000"/>
                  </a:schemeClr>
                </a:solidFill>
                <a:effectLst/>
                <a:latin typeface="Calibri" pitchFamily="34" charset="0"/>
                <a:cs typeface="Arial" charset="0"/>
              </a:rPr>
              <a:t>50%</a:t>
            </a:r>
          </a:p>
        </p:txBody>
      </p:sp>
    </p:spTree>
    <p:extLst>
      <p:ext uri="{BB962C8B-B14F-4D97-AF65-F5344CB8AC3E}">
        <p14:creationId xmlns:p14="http://schemas.microsoft.com/office/powerpoint/2010/main" val="10116659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4"/>
          </p:nvPr>
        </p:nvSpPr>
        <p:spPr/>
        <p:txBody>
          <a:bodyPr/>
          <a:lstStyle/>
          <a:p>
            <a:pPr>
              <a:defRPr/>
            </a:pPr>
            <a:fld id="{D0AE95A2-70B1-4974-8E50-975CA7202948}" type="slidenum">
              <a:rPr lang="es-CO" altLang="es-CO" smtClean="0"/>
              <a:pPr>
                <a:defRPr/>
              </a:pPr>
              <a:t>31</a:t>
            </a:fld>
            <a:endParaRPr lang="es-CO" altLang="es-CO" dirty="0"/>
          </a:p>
        </p:txBody>
      </p:sp>
      <p:sp>
        <p:nvSpPr>
          <p:cNvPr id="9" name="8 Rectángulo"/>
          <p:cNvSpPr/>
          <p:nvPr/>
        </p:nvSpPr>
        <p:spPr>
          <a:xfrm>
            <a:off x="1685365" y="896609"/>
            <a:ext cx="5782235" cy="400110"/>
          </a:xfrm>
          <a:prstGeom prst="rect">
            <a:avLst/>
          </a:prstGeom>
        </p:spPr>
        <p:txBody>
          <a:bodyPr wrap="square">
            <a:spAutoFit/>
          </a:bodyPr>
          <a:lstStyle/>
          <a:p>
            <a:pPr algn="ctr"/>
            <a:r>
              <a:rPr lang="es-CO" dirty="0">
                <a:solidFill>
                  <a:srgbClr val="000000">
                    <a:lumMod val="85000"/>
                    <a:lumOff val="15000"/>
                  </a:srgbClr>
                </a:solidFill>
                <a:latin typeface="Century Gothic"/>
              </a:rPr>
              <a:t>¿</a:t>
            </a:r>
            <a:r>
              <a:rPr lang="es-CO" b="0" dirty="0">
                <a:solidFill>
                  <a:srgbClr val="000000">
                    <a:lumMod val="85000"/>
                    <a:lumOff val="15000"/>
                  </a:srgbClr>
                </a:solidFill>
                <a:latin typeface="Century Gothic"/>
              </a:rPr>
              <a:t>En el último año ha formulado una PQRS </a:t>
            </a:r>
            <a:r>
              <a:rPr lang="es-CO" dirty="0">
                <a:solidFill>
                  <a:srgbClr val="000000">
                    <a:lumMod val="85000"/>
                    <a:lumOff val="15000"/>
                  </a:srgbClr>
                </a:solidFill>
                <a:latin typeface="Century Gothic"/>
              </a:rPr>
              <a:t>(petición, queja, reclamo o  sugerencia) con temas relacionados con su comunidad? </a:t>
            </a:r>
          </a:p>
        </p:txBody>
      </p:sp>
      <p:graphicFrame>
        <p:nvGraphicFramePr>
          <p:cNvPr id="10" name="6 Objeto"/>
          <p:cNvGraphicFramePr>
            <a:graphicFrameLocks/>
          </p:cNvGraphicFramePr>
          <p:nvPr>
            <p:extLst>
              <p:ext uri="{D42A27DB-BD31-4B8C-83A1-F6EECF244321}">
                <p14:modId xmlns:p14="http://schemas.microsoft.com/office/powerpoint/2010/main" val="3698701151"/>
              </p:ext>
            </p:extLst>
          </p:nvPr>
        </p:nvGraphicFramePr>
        <p:xfrm>
          <a:off x="3010304" y="1734313"/>
          <a:ext cx="3130746" cy="2012905"/>
        </p:xfrm>
        <a:graphic>
          <a:graphicData uri="http://schemas.openxmlformats.org/drawingml/2006/chart">
            <c:chart xmlns:c="http://schemas.openxmlformats.org/drawingml/2006/chart" xmlns:r="http://schemas.openxmlformats.org/officeDocument/2006/relationships" r:id="rId2"/>
          </a:graphicData>
        </a:graphic>
      </p:graphicFrame>
      <p:pic>
        <p:nvPicPr>
          <p:cNvPr id="11" name="10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9395" y="2086107"/>
            <a:ext cx="1312565" cy="1309317"/>
          </a:xfrm>
          <a:prstGeom prst="rect">
            <a:avLst/>
          </a:prstGeom>
        </p:spPr>
      </p:pic>
      <p:sp>
        <p:nvSpPr>
          <p:cNvPr id="12" name="11 CuadroTexto"/>
          <p:cNvSpPr txBox="1"/>
          <p:nvPr/>
        </p:nvSpPr>
        <p:spPr>
          <a:xfrm>
            <a:off x="5421195" y="2431706"/>
            <a:ext cx="1358064" cy="618118"/>
          </a:xfrm>
          <a:prstGeom prst="rect">
            <a:avLst/>
          </a:prstGeom>
          <a:noFill/>
        </p:spPr>
        <p:txBody>
          <a:bodyPr wrap="none" rtlCol="0">
            <a:spAutoFit/>
          </a:bodyPr>
          <a:lstStyle/>
          <a:p>
            <a:pPr>
              <a:lnSpc>
                <a:spcPts val="1800"/>
              </a:lnSpc>
            </a:pPr>
            <a:r>
              <a:rPr lang="es-CO" sz="1050" b="0" dirty="0">
                <a:solidFill>
                  <a:srgbClr val="000000"/>
                </a:solidFill>
                <a:latin typeface="Century Gothic"/>
              </a:rPr>
              <a:t>Respondieron </a:t>
            </a:r>
            <a:r>
              <a:rPr lang="es-CO" sz="1600" dirty="0">
                <a:solidFill>
                  <a:srgbClr val="000000"/>
                </a:solidFill>
                <a:latin typeface="Century Gothic"/>
              </a:rPr>
              <a:t>Sí</a:t>
            </a:r>
            <a:r>
              <a:rPr lang="es-CO" sz="1050" dirty="0">
                <a:solidFill>
                  <a:srgbClr val="000000"/>
                </a:solidFill>
                <a:latin typeface="Century Gothic"/>
              </a:rPr>
              <a:t>: </a:t>
            </a:r>
          </a:p>
          <a:p>
            <a:pPr>
              <a:lnSpc>
                <a:spcPts val="2300"/>
              </a:lnSpc>
            </a:pPr>
            <a:r>
              <a:rPr lang="es-CO" sz="2400" dirty="0">
                <a:solidFill>
                  <a:srgbClr val="295FA9"/>
                </a:solidFill>
                <a:latin typeface="Century Gothic"/>
              </a:rPr>
              <a:t>46</a:t>
            </a:r>
            <a:r>
              <a:rPr lang="es-CO" sz="1600" dirty="0">
                <a:solidFill>
                  <a:srgbClr val="295FA9"/>
                </a:solidFill>
                <a:latin typeface="Century Gothic"/>
              </a:rPr>
              <a:t>%</a:t>
            </a:r>
            <a:endParaRPr lang="es-CO" sz="2400" dirty="0">
              <a:solidFill>
                <a:srgbClr val="295FA9"/>
              </a:solidFill>
              <a:latin typeface="Century Gothic"/>
            </a:endParaRPr>
          </a:p>
        </p:txBody>
      </p:sp>
      <p:sp>
        <p:nvSpPr>
          <p:cNvPr id="13" name="12 CuadroTexto"/>
          <p:cNvSpPr txBox="1"/>
          <p:nvPr/>
        </p:nvSpPr>
        <p:spPr>
          <a:xfrm>
            <a:off x="2298523" y="2431706"/>
            <a:ext cx="1484702" cy="618118"/>
          </a:xfrm>
          <a:prstGeom prst="rect">
            <a:avLst/>
          </a:prstGeom>
          <a:noFill/>
        </p:spPr>
        <p:txBody>
          <a:bodyPr wrap="none" rtlCol="0">
            <a:spAutoFit/>
          </a:bodyPr>
          <a:lstStyle/>
          <a:p>
            <a:pPr algn="r">
              <a:lnSpc>
                <a:spcPts val="1800"/>
              </a:lnSpc>
            </a:pPr>
            <a:r>
              <a:rPr lang="es-CO" sz="1050" b="0" dirty="0">
                <a:solidFill>
                  <a:srgbClr val="000000"/>
                </a:solidFill>
                <a:latin typeface="Century Gothic"/>
              </a:rPr>
              <a:t>Respondieron </a:t>
            </a:r>
            <a:r>
              <a:rPr lang="es-CO" sz="1600" dirty="0">
                <a:solidFill>
                  <a:srgbClr val="000000"/>
                </a:solidFill>
                <a:latin typeface="Century Gothic"/>
              </a:rPr>
              <a:t>No</a:t>
            </a:r>
            <a:r>
              <a:rPr lang="es-CO" sz="1050" dirty="0">
                <a:solidFill>
                  <a:srgbClr val="000000"/>
                </a:solidFill>
                <a:latin typeface="Century Gothic"/>
              </a:rPr>
              <a:t>: </a:t>
            </a:r>
          </a:p>
          <a:p>
            <a:pPr algn="r">
              <a:lnSpc>
                <a:spcPts val="2300"/>
              </a:lnSpc>
            </a:pPr>
            <a:r>
              <a:rPr lang="es-CO" sz="2400" dirty="0">
                <a:solidFill>
                  <a:srgbClr val="808080">
                    <a:lumMod val="50000"/>
                  </a:srgbClr>
                </a:solidFill>
                <a:latin typeface="Century Gothic"/>
              </a:rPr>
              <a:t>54</a:t>
            </a:r>
            <a:r>
              <a:rPr lang="es-CO" sz="1600" dirty="0">
                <a:solidFill>
                  <a:srgbClr val="808080">
                    <a:lumMod val="50000"/>
                  </a:srgbClr>
                </a:solidFill>
                <a:latin typeface="Century Gothic"/>
              </a:rPr>
              <a:t>%</a:t>
            </a:r>
            <a:endParaRPr lang="es-CO" sz="2400" dirty="0">
              <a:solidFill>
                <a:srgbClr val="808080">
                  <a:lumMod val="50000"/>
                </a:srgbClr>
              </a:solidFill>
              <a:latin typeface="Century Gothic"/>
            </a:endParaRPr>
          </a:p>
        </p:txBody>
      </p:sp>
      <p:graphicFrame>
        <p:nvGraphicFramePr>
          <p:cNvPr id="14" name="Group 37"/>
          <p:cNvGraphicFramePr>
            <a:graphicFrameLocks noGrp="1"/>
          </p:cNvGraphicFramePr>
          <p:nvPr>
            <p:extLst>
              <p:ext uri="{D42A27DB-BD31-4B8C-83A1-F6EECF244321}">
                <p14:modId xmlns:p14="http://schemas.microsoft.com/office/powerpoint/2010/main" val="942403466"/>
              </p:ext>
            </p:extLst>
          </p:nvPr>
        </p:nvGraphicFramePr>
        <p:xfrm>
          <a:off x="3756207" y="4181944"/>
          <a:ext cx="1577512" cy="178680"/>
        </p:xfrm>
        <a:graphic>
          <a:graphicData uri="http://schemas.openxmlformats.org/drawingml/2006/table">
            <a:tbl>
              <a:tblPr/>
              <a:tblGrid>
                <a:gridCol w="1240962">
                  <a:extLst>
                    <a:ext uri="{9D8B030D-6E8A-4147-A177-3AD203B41FA5}">
                      <a16:colId xmlns:a16="http://schemas.microsoft.com/office/drawing/2014/main" val="20000"/>
                    </a:ext>
                  </a:extLst>
                </a:gridCol>
                <a:gridCol w="336550">
                  <a:extLst>
                    <a:ext uri="{9D8B030D-6E8A-4147-A177-3AD203B41FA5}">
                      <a16:colId xmlns:a16="http://schemas.microsoft.com/office/drawing/2014/main" val="20001"/>
                    </a:ext>
                  </a:extLst>
                </a:gridCol>
              </a:tblGrid>
              <a:tr h="137728">
                <a:tc>
                  <a:txBody>
                    <a:bodyPr/>
                    <a:lstStyle>
                      <a:lvl1pPr marL="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1pPr>
                      <a:lvl2pPr marL="4572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2pPr>
                      <a:lvl3pPr marL="9144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3pPr>
                      <a:lvl4pPr marL="13716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4pPr>
                      <a:lvl5pPr marL="18288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5pPr>
                      <a:lvl6pPr marL="22860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6pPr>
                      <a:lvl7pPr marL="27432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7pPr>
                      <a:lvl8pPr marL="32004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8pPr>
                      <a:lvl9pPr marL="36576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s-CO" altLang="es-CO" sz="700" b="1" i="0" u="none" strike="noStrike" cap="none" normalizeH="0" baseline="0" dirty="0">
                          <a:ln>
                            <a:noFill/>
                          </a:ln>
                          <a:solidFill>
                            <a:schemeClr val="tx1"/>
                          </a:solidFill>
                          <a:effectLst/>
                          <a:latin typeface="+mj-lt"/>
                          <a:cs typeface="Arial" charset="0"/>
                        </a:rPr>
                        <a:t> Base: </a:t>
                      </a:r>
                      <a:r>
                        <a:rPr kumimoji="0" lang="es-CO" altLang="es-CO" sz="700" b="0" i="0" u="none" strike="noStrike" cap="none" normalizeH="0" baseline="0" dirty="0">
                          <a:ln>
                            <a:noFill/>
                          </a:ln>
                          <a:solidFill>
                            <a:schemeClr val="tx1"/>
                          </a:solidFill>
                          <a:effectLst/>
                          <a:latin typeface="+mj-lt"/>
                          <a:cs typeface="Arial" charset="0"/>
                        </a:rPr>
                        <a:t>Total encuestados</a:t>
                      </a:r>
                    </a:p>
                  </a:txBody>
                  <a:tcPr marL="72000" marR="72000" marT="36000" marB="36000" anchor="ctr" horzOverflow="overflow">
                    <a:lnL w="6350" cap="flat" cmpd="sng" algn="ctr">
                      <a:no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a:noFill/>
                    </a:lnTlToBr>
                    <a:lnBlToTr>
                      <a:noFill/>
                    </a:lnBlToTr>
                    <a:solidFill>
                      <a:srgbClr val="F8F8F8"/>
                    </a:solidFill>
                  </a:tcPr>
                </a:tc>
                <a:tc>
                  <a:txBody>
                    <a:bodyPr/>
                    <a:lstStyle>
                      <a:lvl1pPr marL="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1pPr>
                      <a:lvl2pPr marL="4572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2pPr>
                      <a:lvl3pPr marL="9144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3pPr>
                      <a:lvl4pPr marL="13716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4pPr>
                      <a:lvl5pPr marL="18288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5pPr>
                      <a:lvl6pPr marL="22860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6pPr>
                      <a:lvl7pPr marL="27432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7pPr>
                      <a:lvl8pPr marL="32004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8pPr>
                      <a:lvl9pPr marL="36576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altLang="es-CO" sz="700" b="1" i="0" u="none" strike="noStrike" cap="none" normalizeH="0" baseline="0" dirty="0">
                          <a:ln>
                            <a:noFill/>
                          </a:ln>
                          <a:solidFill>
                            <a:schemeClr val="tx1"/>
                          </a:solidFill>
                          <a:effectLst/>
                          <a:latin typeface="+mj-lt"/>
                          <a:cs typeface="Arial" charset="0"/>
                        </a:rPr>
                        <a:t>450</a:t>
                      </a:r>
                      <a:endParaRPr kumimoji="0" lang="es-CO" altLang="es-CO" sz="700" b="0" i="0" u="none" strike="noStrike" cap="none" normalizeH="0" baseline="0" dirty="0">
                        <a:ln>
                          <a:noFill/>
                        </a:ln>
                        <a:solidFill>
                          <a:schemeClr val="tx1"/>
                        </a:solidFill>
                        <a:effectLst/>
                        <a:latin typeface="+mj-lt"/>
                        <a:cs typeface="Arial" charset="0"/>
                      </a:endParaRPr>
                    </a:p>
                  </a:txBody>
                  <a:tcPr marL="72000" marR="72000" marT="36000" marB="36000" anchor="ctr" horzOverflow="overflow">
                    <a:lnL w="6350" cap="flat" cmpd="sng" algn="ctr">
                      <a:solidFill>
                        <a:srgbClr val="B2B2B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0"/>
                  </a:ext>
                </a:extLst>
              </a:tr>
            </a:tbl>
          </a:graphicData>
        </a:graphic>
      </p:graphicFrame>
      <p:sp>
        <p:nvSpPr>
          <p:cNvPr id="15" name="CuadroTexto 14"/>
          <p:cNvSpPr txBox="1"/>
          <p:nvPr/>
        </p:nvSpPr>
        <p:spPr>
          <a:xfrm>
            <a:off x="1311753" y="162166"/>
            <a:ext cx="7449475" cy="707886"/>
          </a:xfrm>
          <a:prstGeom prst="rect">
            <a:avLst/>
          </a:prstGeom>
          <a:noFill/>
        </p:spPr>
        <p:txBody>
          <a:bodyPr wrap="square" rtlCol="0">
            <a:spAutoFit/>
          </a:bodyPr>
          <a:lstStyle/>
          <a:p>
            <a:r>
              <a:rPr lang="es-MX" sz="2000" dirty="0">
                <a:solidFill>
                  <a:srgbClr val="295FA9"/>
                </a:solidFill>
              </a:rPr>
              <a:t>¿En el último año ha formulado una PQRS (petición, queja, reclamo o  sugerencia) con temas relacionados con su comunidad? </a:t>
            </a:r>
          </a:p>
        </p:txBody>
      </p:sp>
      <p:sp>
        <p:nvSpPr>
          <p:cNvPr id="16" name="Rectángulo redondeado 15"/>
          <p:cNvSpPr/>
          <p:nvPr/>
        </p:nvSpPr>
        <p:spPr bwMode="auto">
          <a:xfrm>
            <a:off x="5594613" y="3106146"/>
            <a:ext cx="3130746" cy="975199"/>
          </a:xfrm>
          <a:prstGeom prst="roundRect">
            <a:avLst/>
          </a:prstGeom>
          <a:solidFill>
            <a:schemeClr val="accent5">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r>
              <a:rPr lang="es-CO" sz="900" dirty="0">
                <a:solidFill>
                  <a:srgbClr val="262626"/>
                </a:solidFill>
                <a:latin typeface="Century Gothic"/>
                <a:cs typeface="+mn-cs"/>
              </a:rPr>
              <a:t>2020: </a:t>
            </a:r>
            <a:r>
              <a:rPr lang="es-CO" sz="900" b="0" dirty="0">
                <a:solidFill>
                  <a:srgbClr val="262626"/>
                </a:solidFill>
                <a:latin typeface="Century Gothic"/>
                <a:cs typeface="+mn-cs"/>
              </a:rPr>
              <a:t>Se observa un </a:t>
            </a:r>
            <a:r>
              <a:rPr lang="es-CO" sz="900" dirty="0">
                <a:solidFill>
                  <a:srgbClr val="262626"/>
                </a:solidFill>
                <a:latin typeface="Century Gothic"/>
                <a:cs typeface="+mn-cs"/>
              </a:rPr>
              <a:t>incremento del 12% en la radicación de PQRS</a:t>
            </a:r>
            <a:r>
              <a:rPr lang="es-CO" sz="900" b="0" dirty="0">
                <a:solidFill>
                  <a:srgbClr val="262626"/>
                </a:solidFill>
                <a:latin typeface="Century Gothic"/>
                <a:cs typeface="+mn-cs"/>
              </a:rPr>
              <a:t> con respecto al año anterior, esto puede deberse a que la información de la comunidad no está siendo correctamente solucionada o se han presentado más inconvenientes que en años anteriores.</a:t>
            </a:r>
          </a:p>
        </p:txBody>
      </p:sp>
    </p:spTree>
    <p:extLst>
      <p:ext uri="{BB962C8B-B14F-4D97-AF65-F5344CB8AC3E}">
        <p14:creationId xmlns:p14="http://schemas.microsoft.com/office/powerpoint/2010/main" val="40721644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4"/>
          </p:nvPr>
        </p:nvSpPr>
        <p:spPr/>
        <p:txBody>
          <a:bodyPr/>
          <a:lstStyle/>
          <a:p>
            <a:pPr>
              <a:defRPr/>
            </a:pPr>
            <a:fld id="{D0AE95A2-70B1-4974-8E50-975CA7202948}" type="slidenum">
              <a:rPr lang="es-CO" altLang="es-CO" smtClean="0"/>
              <a:pPr>
                <a:defRPr/>
              </a:pPr>
              <a:t>32</a:t>
            </a:fld>
            <a:endParaRPr lang="es-CO" altLang="es-CO"/>
          </a:p>
        </p:txBody>
      </p:sp>
      <p:sp>
        <p:nvSpPr>
          <p:cNvPr id="17" name="16 Rectángulo"/>
          <p:cNvSpPr/>
          <p:nvPr/>
        </p:nvSpPr>
        <p:spPr>
          <a:xfrm>
            <a:off x="1223962" y="667664"/>
            <a:ext cx="6696075" cy="400110"/>
          </a:xfrm>
          <a:prstGeom prst="rect">
            <a:avLst/>
          </a:prstGeom>
        </p:spPr>
        <p:txBody>
          <a:bodyPr wrap="square">
            <a:spAutoFit/>
          </a:bodyPr>
          <a:lstStyle/>
          <a:p>
            <a:pPr algn="ctr"/>
            <a:r>
              <a:rPr lang="es-CO" dirty="0">
                <a:solidFill>
                  <a:srgbClr val="000000">
                    <a:lumMod val="85000"/>
                    <a:lumOff val="15000"/>
                  </a:srgbClr>
                </a:solidFill>
                <a:latin typeface="Century Gothic"/>
              </a:rPr>
              <a:t>De los canales de atención y servicio que actualmente tiene la  EAAB - ESP, por favor indíqueme ¿Cuál o cuáles de ellos ha  utilizado durante este último año para realizar este(os)  trámites? </a:t>
            </a:r>
          </a:p>
        </p:txBody>
      </p:sp>
      <p:graphicFrame>
        <p:nvGraphicFramePr>
          <p:cNvPr id="14" name="13 Tabla"/>
          <p:cNvGraphicFramePr>
            <a:graphicFrameLocks noGrp="1"/>
          </p:cNvGraphicFramePr>
          <p:nvPr>
            <p:extLst>
              <p:ext uri="{D42A27DB-BD31-4B8C-83A1-F6EECF244321}">
                <p14:modId xmlns:p14="http://schemas.microsoft.com/office/powerpoint/2010/main" val="2269260838"/>
              </p:ext>
            </p:extLst>
          </p:nvPr>
        </p:nvGraphicFramePr>
        <p:xfrm>
          <a:off x="2200429" y="1138440"/>
          <a:ext cx="4650217" cy="3234307"/>
        </p:xfrm>
        <a:graphic>
          <a:graphicData uri="http://schemas.openxmlformats.org/drawingml/2006/table">
            <a:tbl>
              <a:tblPr/>
              <a:tblGrid>
                <a:gridCol w="2494612">
                  <a:extLst>
                    <a:ext uri="{9D8B030D-6E8A-4147-A177-3AD203B41FA5}">
                      <a16:colId xmlns:a16="http://schemas.microsoft.com/office/drawing/2014/main" val="20000"/>
                    </a:ext>
                  </a:extLst>
                </a:gridCol>
                <a:gridCol w="2155605">
                  <a:extLst>
                    <a:ext uri="{9D8B030D-6E8A-4147-A177-3AD203B41FA5}">
                      <a16:colId xmlns:a16="http://schemas.microsoft.com/office/drawing/2014/main" val="20001"/>
                    </a:ext>
                  </a:extLst>
                </a:gridCol>
              </a:tblGrid>
              <a:tr h="260714">
                <a:tc>
                  <a:txBody>
                    <a:bodyPr/>
                    <a:lstStyle/>
                    <a:p>
                      <a:pPr algn="r" fontAlgn="ctr"/>
                      <a:r>
                        <a:rPr lang="es-CO" sz="800" b="0" i="0" u="none" strike="noStrike" dirty="0">
                          <a:solidFill>
                            <a:srgbClr val="262626"/>
                          </a:solidFill>
                          <a:effectLst/>
                          <a:latin typeface="Century Gothic"/>
                        </a:rPr>
                        <a:t> Línea 116 (</a:t>
                      </a:r>
                      <a:r>
                        <a:rPr lang="es-CO" sz="800" b="0" i="0" u="none" strike="noStrike" dirty="0" err="1">
                          <a:solidFill>
                            <a:srgbClr val="262626"/>
                          </a:solidFill>
                          <a:effectLst/>
                          <a:latin typeface="Century Gothic"/>
                        </a:rPr>
                        <a:t>acualinea</a:t>
                      </a:r>
                      <a:r>
                        <a:rPr lang="es-CO" sz="800" b="0" i="0" u="none" strike="noStrike" dirty="0">
                          <a:solidFill>
                            <a:srgbClr val="262626"/>
                          </a:solidFill>
                          <a:effectLst/>
                          <a:latin typeface="Century Gothic"/>
                        </a:rPr>
                        <a:t>)</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60714">
                <a:tc>
                  <a:txBody>
                    <a:bodyPr/>
                    <a:lstStyle/>
                    <a:p>
                      <a:pPr algn="r" fontAlgn="ctr"/>
                      <a:r>
                        <a:rPr lang="es-CO" sz="800" b="0" i="0" u="none" strike="noStrike" dirty="0">
                          <a:solidFill>
                            <a:srgbClr val="262626"/>
                          </a:solidFill>
                          <a:effectLst/>
                          <a:latin typeface="Century Gothic"/>
                        </a:rPr>
                        <a:t> Página web</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60714">
                <a:tc>
                  <a:txBody>
                    <a:bodyPr/>
                    <a:lstStyle/>
                    <a:p>
                      <a:pPr algn="r" fontAlgn="ctr"/>
                      <a:r>
                        <a:rPr lang="es-CO" sz="800" b="0" i="0" u="none" strike="noStrike" dirty="0">
                          <a:solidFill>
                            <a:srgbClr val="262626"/>
                          </a:solidFill>
                          <a:effectLst/>
                          <a:latin typeface="Century Gothic"/>
                        </a:rPr>
                        <a:t> Punto de atención presencial (Oficina zonal)</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60714">
                <a:tc>
                  <a:txBody>
                    <a:bodyPr/>
                    <a:lstStyle/>
                    <a:p>
                      <a:pPr algn="r" fontAlgn="ctr"/>
                      <a:r>
                        <a:rPr lang="es-CO" sz="800" b="0" i="0" u="none" strike="noStrike" dirty="0">
                          <a:solidFill>
                            <a:srgbClr val="262626"/>
                          </a:solidFill>
                          <a:effectLst/>
                          <a:latin typeface="Century Gothic"/>
                        </a:rPr>
                        <a:t> Correo electrónico</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66453">
                <a:tc>
                  <a:txBody>
                    <a:bodyPr/>
                    <a:lstStyle/>
                    <a:p>
                      <a:pPr algn="r" fontAlgn="ctr"/>
                      <a:r>
                        <a:rPr lang="es-CO" sz="800" b="0" i="0" u="none" strike="noStrike" dirty="0">
                          <a:solidFill>
                            <a:srgbClr val="262626"/>
                          </a:solidFill>
                          <a:effectLst/>
                          <a:latin typeface="Century Gothic"/>
                        </a:rPr>
                        <a:t> Contacto directo con los coordinadores de comunidad de la EAAB-ESP (labores sociales)</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60714">
                <a:tc>
                  <a:txBody>
                    <a:bodyPr/>
                    <a:lstStyle/>
                    <a:p>
                      <a:pPr algn="r" fontAlgn="ctr"/>
                      <a:r>
                        <a:rPr lang="es-CO" sz="800" b="0" i="0" u="none" strike="noStrike" dirty="0">
                          <a:solidFill>
                            <a:srgbClr val="262626"/>
                          </a:solidFill>
                          <a:effectLst/>
                          <a:latin typeface="Century Gothic"/>
                        </a:rPr>
                        <a:t> </a:t>
                      </a:r>
                      <a:r>
                        <a:rPr lang="es-CO" sz="800" b="0" i="0" u="none" strike="noStrike" dirty="0" err="1">
                          <a:solidFill>
                            <a:srgbClr val="262626"/>
                          </a:solidFill>
                          <a:effectLst/>
                          <a:latin typeface="Century Gothic"/>
                        </a:rPr>
                        <a:t>Cade</a:t>
                      </a:r>
                      <a:r>
                        <a:rPr lang="es-CO" sz="800" b="0" i="0" u="none" strike="noStrike" dirty="0">
                          <a:solidFill>
                            <a:srgbClr val="262626"/>
                          </a:solidFill>
                          <a:effectLst/>
                          <a:latin typeface="Century Gothic"/>
                        </a:rPr>
                        <a:t> – </a:t>
                      </a:r>
                      <a:r>
                        <a:rPr lang="es-CO" sz="800" b="0" i="0" u="none" strike="noStrike" dirty="0" err="1">
                          <a:solidFill>
                            <a:srgbClr val="262626"/>
                          </a:solidFill>
                          <a:effectLst/>
                          <a:latin typeface="Century Gothic"/>
                        </a:rPr>
                        <a:t>Supercade</a:t>
                      </a:r>
                      <a:r>
                        <a:rPr lang="es-CO" sz="800" b="0" i="0" u="none" strike="noStrike" dirty="0">
                          <a:solidFill>
                            <a:srgbClr val="262626"/>
                          </a:solidFill>
                          <a:effectLst/>
                          <a:latin typeface="Century Gothic"/>
                        </a:rPr>
                        <a:t> – </a:t>
                      </a:r>
                      <a:r>
                        <a:rPr lang="es-CO" sz="800" b="0" i="0" u="none" strike="noStrike" dirty="0" err="1">
                          <a:solidFill>
                            <a:srgbClr val="262626"/>
                          </a:solidFill>
                          <a:effectLst/>
                          <a:latin typeface="Century Gothic"/>
                        </a:rPr>
                        <a:t>Rapicade</a:t>
                      </a:r>
                      <a:endParaRPr lang="es-CO" sz="800" b="0" i="0" u="none" strike="noStrike" dirty="0">
                        <a:solidFill>
                          <a:srgbClr val="262626"/>
                        </a:solidFill>
                        <a:effectLst/>
                        <a:latin typeface="Century Gothic"/>
                      </a:endParaRP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60714">
                <a:tc>
                  <a:txBody>
                    <a:bodyPr/>
                    <a:lstStyle/>
                    <a:p>
                      <a:pPr algn="r" fontAlgn="ctr"/>
                      <a:r>
                        <a:rPr lang="es-CO" sz="800" b="0" i="0" u="none" strike="noStrike" dirty="0">
                          <a:solidFill>
                            <a:srgbClr val="262626"/>
                          </a:solidFill>
                          <a:effectLst/>
                          <a:latin typeface="Century Gothic"/>
                        </a:rPr>
                        <a:t> Plataforma “Bogotá te escucha” (Antes SDQS)</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60714">
                <a:tc>
                  <a:txBody>
                    <a:bodyPr/>
                    <a:lstStyle/>
                    <a:p>
                      <a:pPr algn="r" fontAlgn="ctr"/>
                      <a:r>
                        <a:rPr lang="es-CO" sz="800" b="0" i="0" u="none" strike="noStrike">
                          <a:solidFill>
                            <a:srgbClr val="262626"/>
                          </a:solidFill>
                          <a:effectLst/>
                          <a:latin typeface="Century Gothic"/>
                        </a:rPr>
                        <a:t> Redes sociales</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60714">
                <a:tc>
                  <a:txBody>
                    <a:bodyPr/>
                    <a:lstStyle/>
                    <a:p>
                      <a:pPr algn="r" fontAlgn="ctr"/>
                      <a:r>
                        <a:rPr lang="es-CO" sz="800" b="0" i="0" u="none" strike="noStrike" dirty="0">
                          <a:solidFill>
                            <a:srgbClr val="262626"/>
                          </a:solidFill>
                          <a:effectLst/>
                          <a:latin typeface="Century Gothic"/>
                        </a:rPr>
                        <a:t> Chat – </a:t>
                      </a:r>
                      <a:r>
                        <a:rPr lang="es-CO" sz="800" b="0" i="0" u="none" strike="noStrike" dirty="0" err="1">
                          <a:solidFill>
                            <a:srgbClr val="262626"/>
                          </a:solidFill>
                          <a:effectLst/>
                          <a:latin typeface="Century Gothic"/>
                        </a:rPr>
                        <a:t>Videollamada</a:t>
                      </a:r>
                      <a:endParaRPr lang="es-CO" sz="800" b="0" i="0" u="none" strike="noStrike" dirty="0">
                        <a:solidFill>
                          <a:srgbClr val="262626"/>
                        </a:solidFill>
                        <a:effectLst/>
                        <a:latin typeface="Century Gothic"/>
                      </a:endParaRP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60714">
                <a:tc>
                  <a:txBody>
                    <a:bodyPr/>
                    <a:lstStyle/>
                    <a:p>
                      <a:pPr algn="r" fontAlgn="ctr"/>
                      <a:r>
                        <a:rPr lang="es-CO" sz="800" b="0" i="0" u="none" strike="noStrike" dirty="0">
                          <a:solidFill>
                            <a:srgbClr val="262626"/>
                          </a:solidFill>
                          <a:effectLst/>
                          <a:latin typeface="Century Gothic"/>
                        </a:rPr>
                        <a:t> Grupos en </a:t>
                      </a:r>
                      <a:r>
                        <a:rPr lang="es-CO" sz="800" b="0" i="0" u="none" strike="noStrike" dirty="0" err="1">
                          <a:solidFill>
                            <a:srgbClr val="262626"/>
                          </a:solidFill>
                          <a:effectLst/>
                          <a:latin typeface="Century Gothic"/>
                        </a:rPr>
                        <a:t>Whatsapp</a:t>
                      </a:r>
                      <a:endParaRPr lang="es-CO" sz="800" b="0" i="0" u="none" strike="noStrike" dirty="0">
                        <a:solidFill>
                          <a:srgbClr val="262626"/>
                        </a:solidFill>
                        <a:effectLst/>
                        <a:latin typeface="Century Gothic"/>
                      </a:endParaRP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60714">
                <a:tc>
                  <a:txBody>
                    <a:bodyPr/>
                    <a:lstStyle/>
                    <a:p>
                      <a:pPr algn="r" fontAlgn="ctr"/>
                      <a:r>
                        <a:rPr lang="es-CO" sz="800" b="0" i="0" u="none" strike="noStrike" dirty="0">
                          <a:solidFill>
                            <a:srgbClr val="262626"/>
                          </a:solidFill>
                          <a:effectLst/>
                          <a:latin typeface="Century Gothic"/>
                        </a:rPr>
                        <a:t> Talleres con las comunidades</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60714">
                <a:tc>
                  <a:txBody>
                    <a:bodyPr/>
                    <a:lstStyle/>
                    <a:p>
                      <a:pPr algn="r" fontAlgn="ctr"/>
                      <a:r>
                        <a:rPr lang="es-CO" sz="800" b="0" i="0" u="none" strike="noStrike" dirty="0">
                          <a:solidFill>
                            <a:srgbClr val="262626"/>
                          </a:solidFill>
                          <a:effectLst/>
                          <a:latin typeface="Century Gothic"/>
                        </a:rPr>
                        <a:t> </a:t>
                      </a:r>
                      <a:r>
                        <a:rPr lang="es-CO" sz="800" b="0" i="0" u="none" strike="noStrike" dirty="0" err="1">
                          <a:solidFill>
                            <a:srgbClr val="262626"/>
                          </a:solidFill>
                          <a:effectLst/>
                          <a:latin typeface="Century Gothic"/>
                        </a:rPr>
                        <a:t>Acuapuntos</a:t>
                      </a:r>
                      <a:r>
                        <a:rPr lang="es-CO" sz="800" b="0" i="0" u="none" strike="noStrike" dirty="0">
                          <a:solidFill>
                            <a:srgbClr val="262626"/>
                          </a:solidFill>
                          <a:effectLst/>
                          <a:latin typeface="Century Gothic"/>
                        </a:rPr>
                        <a:t> de Obra</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bl>
          </a:graphicData>
        </a:graphic>
      </p:graphicFrame>
      <p:graphicFrame>
        <p:nvGraphicFramePr>
          <p:cNvPr id="15" name="14 Gráfico"/>
          <p:cNvGraphicFramePr/>
          <p:nvPr>
            <p:extLst>
              <p:ext uri="{D42A27DB-BD31-4B8C-83A1-F6EECF244321}">
                <p14:modId xmlns:p14="http://schemas.microsoft.com/office/powerpoint/2010/main" val="297493018"/>
              </p:ext>
            </p:extLst>
          </p:nvPr>
        </p:nvGraphicFramePr>
        <p:xfrm>
          <a:off x="4658681" y="997108"/>
          <a:ext cx="2112295" cy="35437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Group 37"/>
          <p:cNvGraphicFramePr>
            <a:graphicFrameLocks noGrp="1"/>
          </p:cNvGraphicFramePr>
          <p:nvPr>
            <p:extLst>
              <p:ext uri="{D42A27DB-BD31-4B8C-83A1-F6EECF244321}">
                <p14:modId xmlns:p14="http://schemas.microsoft.com/office/powerpoint/2010/main" val="2248076131"/>
              </p:ext>
            </p:extLst>
          </p:nvPr>
        </p:nvGraphicFramePr>
        <p:xfrm>
          <a:off x="2504976" y="4550194"/>
          <a:ext cx="3830175" cy="285360"/>
        </p:xfrm>
        <a:graphic>
          <a:graphicData uri="http://schemas.openxmlformats.org/drawingml/2006/table">
            <a:tbl>
              <a:tblPr/>
              <a:tblGrid>
                <a:gridCol w="3493625">
                  <a:extLst>
                    <a:ext uri="{9D8B030D-6E8A-4147-A177-3AD203B41FA5}">
                      <a16:colId xmlns:a16="http://schemas.microsoft.com/office/drawing/2014/main" val="20000"/>
                    </a:ext>
                  </a:extLst>
                </a:gridCol>
                <a:gridCol w="336550">
                  <a:extLst>
                    <a:ext uri="{9D8B030D-6E8A-4147-A177-3AD203B41FA5}">
                      <a16:colId xmlns:a16="http://schemas.microsoft.com/office/drawing/2014/main" val="20001"/>
                    </a:ext>
                  </a:extLst>
                </a:gridCol>
              </a:tblGrid>
              <a:tr h="137728">
                <a:tc>
                  <a:txBody>
                    <a:bodyPr/>
                    <a:lstStyle>
                      <a:lvl1pPr marL="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1pPr>
                      <a:lvl2pPr marL="4572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2pPr>
                      <a:lvl3pPr marL="9144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3pPr>
                      <a:lvl4pPr marL="13716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4pPr>
                      <a:lvl5pPr marL="18288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5pPr>
                      <a:lvl6pPr marL="22860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6pPr>
                      <a:lvl7pPr marL="27432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7pPr>
                      <a:lvl8pPr marL="32004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8pPr>
                      <a:lvl9pPr marL="36576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s-CO" altLang="es-CO" sz="700" b="1" i="0" u="none" strike="noStrike" cap="none" normalizeH="0" baseline="0" dirty="0">
                          <a:ln>
                            <a:noFill/>
                          </a:ln>
                          <a:solidFill>
                            <a:schemeClr val="tx1"/>
                          </a:solidFill>
                          <a:effectLst/>
                          <a:latin typeface="+mj-lt"/>
                          <a:cs typeface="Arial" charset="0"/>
                        </a:rPr>
                        <a:t> Base: </a:t>
                      </a:r>
                      <a:r>
                        <a:rPr kumimoji="0" lang="es-CO" altLang="es-CO" sz="700" b="0" i="0" u="none" strike="noStrike" cap="none" normalizeH="0" baseline="0" dirty="0">
                          <a:ln>
                            <a:noFill/>
                          </a:ln>
                          <a:solidFill>
                            <a:schemeClr val="tx1"/>
                          </a:solidFill>
                          <a:effectLst/>
                          <a:latin typeface="+mj-lt"/>
                          <a:cs typeface="Arial" charset="0"/>
                        </a:rPr>
                        <a:t> entrevistados que en último año ha formulario un PQRS, con temas relacionados con su comunidad</a:t>
                      </a:r>
                    </a:p>
                  </a:txBody>
                  <a:tcPr marL="72000" marR="72000" marT="36000" marB="36000" anchor="ctr" horzOverflow="overflow">
                    <a:lnL w="6350" cap="flat" cmpd="sng" algn="ctr">
                      <a:no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a:noFill/>
                    </a:lnTlToBr>
                    <a:lnBlToTr>
                      <a:noFill/>
                    </a:lnBlToTr>
                    <a:solidFill>
                      <a:srgbClr val="F8F8F8"/>
                    </a:solidFill>
                  </a:tcPr>
                </a:tc>
                <a:tc>
                  <a:txBody>
                    <a:bodyPr/>
                    <a:lstStyle>
                      <a:lvl1pPr marL="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1pPr>
                      <a:lvl2pPr marL="4572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2pPr>
                      <a:lvl3pPr marL="9144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3pPr>
                      <a:lvl4pPr marL="13716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4pPr>
                      <a:lvl5pPr marL="18288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5pPr>
                      <a:lvl6pPr marL="22860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6pPr>
                      <a:lvl7pPr marL="27432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7pPr>
                      <a:lvl8pPr marL="32004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8pPr>
                      <a:lvl9pPr marL="36576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altLang="es-CO" sz="700" b="1" i="0" u="none" strike="noStrike" cap="none" normalizeH="0" baseline="0" dirty="0">
                          <a:ln>
                            <a:noFill/>
                          </a:ln>
                          <a:solidFill>
                            <a:schemeClr val="tx1"/>
                          </a:solidFill>
                          <a:effectLst/>
                          <a:latin typeface="+mj-lt"/>
                          <a:cs typeface="Arial" charset="0"/>
                        </a:rPr>
                        <a:t>205</a:t>
                      </a:r>
                      <a:endParaRPr kumimoji="0" lang="es-CO" altLang="es-CO" sz="700" b="0" i="0" u="none" strike="noStrike" cap="none" normalizeH="0" baseline="0" dirty="0">
                        <a:ln>
                          <a:noFill/>
                        </a:ln>
                        <a:solidFill>
                          <a:schemeClr val="tx1"/>
                        </a:solidFill>
                        <a:effectLst/>
                        <a:latin typeface="+mj-lt"/>
                        <a:cs typeface="Arial" charset="0"/>
                      </a:endParaRPr>
                    </a:p>
                  </a:txBody>
                  <a:tcPr marL="72000" marR="72000" marT="36000" marB="36000" anchor="ctr" horzOverflow="overflow">
                    <a:lnL w="6350" cap="flat" cmpd="sng" algn="ctr">
                      <a:solidFill>
                        <a:srgbClr val="B2B2B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0"/>
                  </a:ext>
                </a:extLst>
              </a:tr>
            </a:tbl>
          </a:graphicData>
        </a:graphic>
      </p:graphicFrame>
      <p:sp>
        <p:nvSpPr>
          <p:cNvPr id="13" name="CuadroTexto 12">
            <a:extLst>
              <a:ext uri="{FF2B5EF4-FFF2-40B4-BE49-F238E27FC236}">
                <a16:creationId xmlns:a16="http://schemas.microsoft.com/office/drawing/2014/main" id="{599E97D8-65CC-544C-A25A-EB7AE31F75A8}"/>
              </a:ext>
            </a:extLst>
          </p:cNvPr>
          <p:cNvSpPr txBox="1"/>
          <p:nvPr/>
        </p:nvSpPr>
        <p:spPr>
          <a:xfrm>
            <a:off x="1311753" y="77103"/>
            <a:ext cx="6065791" cy="523220"/>
          </a:xfrm>
          <a:prstGeom prst="rect">
            <a:avLst/>
          </a:prstGeom>
          <a:noFill/>
        </p:spPr>
        <p:txBody>
          <a:bodyPr wrap="square" rtlCol="0">
            <a:spAutoFit/>
          </a:bodyPr>
          <a:lstStyle/>
          <a:p>
            <a:r>
              <a:rPr lang="es-CO" sz="2800" dirty="0">
                <a:solidFill>
                  <a:srgbClr val="295FA9"/>
                </a:solidFill>
              </a:rPr>
              <a:t>Uso de canales de atención y servicio</a:t>
            </a:r>
          </a:p>
        </p:txBody>
      </p:sp>
    </p:spTree>
    <p:extLst>
      <p:ext uri="{BB962C8B-B14F-4D97-AF65-F5344CB8AC3E}">
        <p14:creationId xmlns:p14="http://schemas.microsoft.com/office/powerpoint/2010/main" val="41406577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10 Tabla"/>
          <p:cNvGraphicFramePr>
            <a:graphicFrameLocks noGrp="1"/>
          </p:cNvGraphicFramePr>
          <p:nvPr>
            <p:extLst>
              <p:ext uri="{D42A27DB-BD31-4B8C-83A1-F6EECF244321}">
                <p14:modId xmlns:p14="http://schemas.microsoft.com/office/powerpoint/2010/main" val="1821530815"/>
              </p:ext>
            </p:extLst>
          </p:nvPr>
        </p:nvGraphicFramePr>
        <p:xfrm>
          <a:off x="1536700" y="1572940"/>
          <a:ext cx="6588991" cy="2520000"/>
        </p:xfrm>
        <a:graphic>
          <a:graphicData uri="http://schemas.openxmlformats.org/drawingml/2006/table">
            <a:tbl>
              <a:tblPr/>
              <a:tblGrid>
                <a:gridCol w="3170474">
                  <a:extLst>
                    <a:ext uri="{9D8B030D-6E8A-4147-A177-3AD203B41FA5}">
                      <a16:colId xmlns:a16="http://schemas.microsoft.com/office/drawing/2014/main" val="20000"/>
                    </a:ext>
                  </a:extLst>
                </a:gridCol>
                <a:gridCol w="2473658">
                  <a:extLst>
                    <a:ext uri="{9D8B030D-6E8A-4147-A177-3AD203B41FA5}">
                      <a16:colId xmlns:a16="http://schemas.microsoft.com/office/drawing/2014/main" val="20001"/>
                    </a:ext>
                  </a:extLst>
                </a:gridCol>
                <a:gridCol w="314953">
                  <a:extLst>
                    <a:ext uri="{9D8B030D-6E8A-4147-A177-3AD203B41FA5}">
                      <a16:colId xmlns:a16="http://schemas.microsoft.com/office/drawing/2014/main" val="20002"/>
                    </a:ext>
                  </a:extLst>
                </a:gridCol>
                <a:gridCol w="314953">
                  <a:extLst>
                    <a:ext uri="{9D8B030D-6E8A-4147-A177-3AD203B41FA5}">
                      <a16:colId xmlns:a16="http://schemas.microsoft.com/office/drawing/2014/main" val="269269612"/>
                    </a:ext>
                  </a:extLst>
                </a:gridCol>
                <a:gridCol w="314953">
                  <a:extLst>
                    <a:ext uri="{9D8B030D-6E8A-4147-A177-3AD203B41FA5}">
                      <a16:colId xmlns:a16="http://schemas.microsoft.com/office/drawing/2014/main" val="20003"/>
                    </a:ext>
                  </a:extLst>
                </a:gridCol>
              </a:tblGrid>
              <a:tr h="504000">
                <a:tc>
                  <a:txBody>
                    <a:bodyPr/>
                    <a:lstStyle/>
                    <a:p>
                      <a:pPr algn="r" fontAlgn="ctr"/>
                      <a:r>
                        <a:rPr lang="es-CO" sz="900" b="0" i="0" u="none" strike="noStrike" dirty="0">
                          <a:solidFill>
                            <a:srgbClr val="262626"/>
                          </a:solidFill>
                          <a:effectLst/>
                          <a:latin typeface="Century Gothic"/>
                        </a:rPr>
                        <a:t>la amabilidad y respeto con que le atendieron su última PQRS? </a:t>
                      </a:r>
                    </a:p>
                  </a:txBody>
                  <a:tcPr marL="9525" marR="9525" marT="9525" marB="0" anchor="ctr">
                    <a:lnL>
                      <a:noFill/>
                    </a:lnL>
                    <a:lnR w="6350" cap="flat" cmpd="sng" algn="ctr">
                      <a:noFill/>
                      <a:prstDash val="sysDash"/>
                      <a:round/>
                      <a:headEnd type="none" w="med" len="med"/>
                      <a:tailEnd type="none" w="med" len="med"/>
                    </a:lnR>
                    <a:lnT>
                      <a:noFill/>
                    </a:lnT>
                    <a:lnB w="6350" cap="flat" cmpd="sng" algn="ctr">
                      <a:solidFill>
                        <a:schemeClr val="bg1">
                          <a:lumMod val="75000"/>
                        </a:schemeClr>
                      </a:solidFill>
                      <a:prstDash val="sysDash"/>
                      <a:round/>
                      <a:headEnd type="none" w="med" len="med"/>
                      <a:tailEnd type="none" w="med" len="med"/>
                    </a:lnB>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solidFill>
                        <a:schemeClr val="bg1">
                          <a:lumMod val="65000"/>
                        </a:schemeClr>
                      </a:solidFill>
                      <a:prstDash val="solid"/>
                      <a:round/>
                      <a:headEnd type="none" w="med" len="med"/>
                      <a:tailEnd type="none" w="med" len="med"/>
                    </a:lnR>
                    <a:lnT>
                      <a:noFill/>
                    </a:lnT>
                    <a:lnB w="6350" cap="flat" cmpd="sng" algn="ctr">
                      <a:solidFill>
                        <a:schemeClr val="bg1">
                          <a:lumMod val="75000"/>
                        </a:schemeClr>
                      </a:solidFill>
                      <a:prstDash val="sysDash"/>
                      <a:round/>
                      <a:headEnd type="none" w="med" len="med"/>
                      <a:tailEnd type="none" w="med" len="med"/>
                    </a:lnB>
                  </a:tcPr>
                </a:tc>
                <a:tc>
                  <a:txBody>
                    <a:bodyPr/>
                    <a:lstStyle/>
                    <a:p>
                      <a:pPr algn="ctr" fontAlgn="ctr"/>
                      <a:r>
                        <a:rPr lang="es-CO" sz="700" b="1" i="0" u="none" strike="noStrike" dirty="0">
                          <a:solidFill>
                            <a:srgbClr val="262626"/>
                          </a:solidFill>
                          <a:effectLst/>
                          <a:latin typeface="Century Gothic"/>
                        </a:rPr>
                        <a:t>203</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F8F8F8"/>
                    </a:solidFill>
                  </a:tcPr>
                </a:tc>
                <a:tc>
                  <a:txBody>
                    <a:bodyPr/>
                    <a:lstStyle/>
                    <a:p>
                      <a:pPr algn="ctr" fontAlgn="ctr"/>
                      <a:r>
                        <a:rPr lang="es-CO" sz="700" b="1" i="0" u="none" strike="noStrike" dirty="0">
                          <a:solidFill>
                            <a:srgbClr val="262626"/>
                          </a:solidFill>
                          <a:effectLst/>
                          <a:latin typeface="Century Gothic"/>
                        </a:rPr>
                        <a:t>4,3</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F8F8F8"/>
                    </a:solidFill>
                  </a:tcPr>
                </a:tc>
                <a:tc>
                  <a:txBody>
                    <a:bodyPr/>
                    <a:lstStyle/>
                    <a:p>
                      <a:pPr algn="ctr" rtl="0" fontAlgn="ctr"/>
                      <a:r>
                        <a:rPr lang="es-CO" sz="900" b="1" i="0" u="none" strike="noStrike" dirty="0">
                          <a:solidFill>
                            <a:srgbClr val="FFC000"/>
                          </a:solidFill>
                          <a:effectLst/>
                          <a:latin typeface="Wingdings"/>
                        </a:rPr>
                        <a:t>l</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extLst>
                  <a:ext uri="{0D108BD9-81ED-4DB2-BD59-A6C34878D82A}">
                    <a16:rowId xmlns:a16="http://schemas.microsoft.com/office/drawing/2014/main" val="10000"/>
                  </a:ext>
                </a:extLst>
              </a:tr>
              <a:tr h="504000">
                <a:tc>
                  <a:txBody>
                    <a:bodyPr/>
                    <a:lstStyle/>
                    <a:p>
                      <a:pPr algn="r" fontAlgn="ctr"/>
                      <a:r>
                        <a:rPr lang="es-CO" sz="900" b="0" i="0" u="none" strike="noStrike" dirty="0">
                          <a:solidFill>
                            <a:srgbClr val="262626"/>
                          </a:solidFill>
                          <a:effectLst/>
                          <a:latin typeface="Century Gothic"/>
                        </a:rPr>
                        <a:t>el nivel del conocimiento por parte del servidor público que atendió su última </a:t>
                      </a:r>
                      <a:r>
                        <a:rPr lang="es-CO" sz="900" b="0" i="0" u="none" strike="noStrike" dirty="0" err="1">
                          <a:solidFill>
                            <a:srgbClr val="262626"/>
                          </a:solidFill>
                          <a:effectLst/>
                          <a:latin typeface="Century Gothic"/>
                        </a:rPr>
                        <a:t>PQRS</a:t>
                      </a:r>
                      <a:r>
                        <a:rPr lang="es-CO" sz="900" b="0" i="0" u="none" strike="noStrike" dirty="0">
                          <a:solidFill>
                            <a:srgbClr val="262626"/>
                          </a:solidFill>
                          <a:effectLst/>
                          <a:latin typeface="Century Gothic"/>
                        </a:rPr>
                        <a:t>? </a:t>
                      </a:r>
                    </a:p>
                  </a:txBody>
                  <a:tcPr marL="9525" marR="9525" marT="9525" marB="0" anchor="ctr">
                    <a:lnL>
                      <a:noFill/>
                    </a:lnL>
                    <a:lnR w="6350" cap="flat" cmpd="sng" algn="ctr">
                      <a:no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ctr" fontAlgn="ctr"/>
                      <a:r>
                        <a:rPr lang="es-CO" sz="700" b="1" i="0" u="none" strike="noStrike">
                          <a:solidFill>
                            <a:srgbClr val="262626"/>
                          </a:solidFill>
                          <a:effectLst/>
                          <a:latin typeface="Century Gothic"/>
                        </a:rPr>
                        <a:t>200</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F8F8F8"/>
                    </a:solidFill>
                  </a:tcPr>
                </a:tc>
                <a:tc>
                  <a:txBody>
                    <a:bodyPr/>
                    <a:lstStyle/>
                    <a:p>
                      <a:pPr algn="ctr" fontAlgn="ctr"/>
                      <a:r>
                        <a:rPr lang="es-CO" sz="700" b="1" i="0" u="none" strike="noStrike" dirty="0">
                          <a:solidFill>
                            <a:srgbClr val="262626"/>
                          </a:solidFill>
                          <a:effectLst/>
                          <a:latin typeface="Century Gothic"/>
                        </a:rPr>
                        <a:t>3,6</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F8F8F8"/>
                    </a:solidFill>
                  </a:tcPr>
                </a:tc>
                <a:tc>
                  <a:txBody>
                    <a:bodyPr/>
                    <a:lstStyle/>
                    <a:p>
                      <a:pPr algn="ctr" rtl="0" fontAlgn="ctr"/>
                      <a:r>
                        <a:rPr lang="es-CO" sz="900" b="1" i="0" u="none" strike="noStrike">
                          <a:solidFill>
                            <a:srgbClr val="FF0000"/>
                          </a:solidFill>
                          <a:effectLst/>
                          <a:latin typeface="Wingdings"/>
                        </a:rPr>
                        <a:t>l</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extLst>
                  <a:ext uri="{0D108BD9-81ED-4DB2-BD59-A6C34878D82A}">
                    <a16:rowId xmlns:a16="http://schemas.microsoft.com/office/drawing/2014/main" val="10001"/>
                  </a:ext>
                </a:extLst>
              </a:tr>
              <a:tr h="504000">
                <a:tc>
                  <a:txBody>
                    <a:bodyPr/>
                    <a:lstStyle/>
                    <a:p>
                      <a:pPr algn="r" fontAlgn="ctr"/>
                      <a:r>
                        <a:rPr lang="es-CO" sz="900" b="0" i="0" u="none" strike="noStrike" dirty="0">
                          <a:solidFill>
                            <a:srgbClr val="262626"/>
                          </a:solidFill>
                          <a:effectLst/>
                          <a:latin typeface="Century Gothic"/>
                        </a:rPr>
                        <a:t>la claridad en la información por parte del servidor público que atendió su última </a:t>
                      </a:r>
                      <a:r>
                        <a:rPr lang="es-CO" sz="900" b="0" i="0" u="none" strike="noStrike" dirty="0" err="1">
                          <a:solidFill>
                            <a:srgbClr val="262626"/>
                          </a:solidFill>
                          <a:effectLst/>
                          <a:latin typeface="Century Gothic"/>
                        </a:rPr>
                        <a:t>PQRS</a:t>
                      </a:r>
                      <a:r>
                        <a:rPr lang="es-CO" sz="900" b="0" i="0" u="none" strike="noStrike" dirty="0">
                          <a:solidFill>
                            <a:srgbClr val="262626"/>
                          </a:solidFill>
                          <a:effectLst/>
                          <a:latin typeface="Century Gothic"/>
                        </a:rPr>
                        <a:t>? </a:t>
                      </a:r>
                    </a:p>
                  </a:txBody>
                  <a:tcPr marL="9525" marR="9525" marT="9525" marB="0" anchor="ctr">
                    <a:lnL>
                      <a:noFill/>
                    </a:lnL>
                    <a:lnR w="6350" cap="flat" cmpd="sng" algn="ctr">
                      <a:no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ctr" fontAlgn="ctr"/>
                      <a:r>
                        <a:rPr lang="es-CO" sz="700" b="1" i="0" u="none" strike="noStrike" dirty="0">
                          <a:solidFill>
                            <a:srgbClr val="262626"/>
                          </a:solidFill>
                          <a:effectLst/>
                          <a:latin typeface="Century Gothic"/>
                        </a:rPr>
                        <a:t>203</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F8F8F8"/>
                    </a:solidFill>
                  </a:tcPr>
                </a:tc>
                <a:tc>
                  <a:txBody>
                    <a:bodyPr/>
                    <a:lstStyle/>
                    <a:p>
                      <a:pPr algn="ctr" fontAlgn="ctr"/>
                      <a:r>
                        <a:rPr lang="es-CO" sz="700" b="1" i="0" u="none" strike="noStrike" dirty="0">
                          <a:solidFill>
                            <a:srgbClr val="262626"/>
                          </a:solidFill>
                          <a:effectLst/>
                          <a:latin typeface="Century Gothic"/>
                        </a:rPr>
                        <a:t>3,6</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F8F8F8"/>
                    </a:solidFill>
                  </a:tcPr>
                </a:tc>
                <a:tc>
                  <a:txBody>
                    <a:bodyPr/>
                    <a:lstStyle/>
                    <a:p>
                      <a:pPr algn="ctr" rtl="0" fontAlgn="ctr"/>
                      <a:r>
                        <a:rPr lang="es-CO" sz="900" b="1" i="0" u="none" strike="noStrike">
                          <a:solidFill>
                            <a:srgbClr val="FF0000"/>
                          </a:solidFill>
                          <a:effectLst/>
                          <a:latin typeface="Wingdings"/>
                        </a:rPr>
                        <a:t>l</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extLst>
                  <a:ext uri="{0D108BD9-81ED-4DB2-BD59-A6C34878D82A}">
                    <a16:rowId xmlns:a16="http://schemas.microsoft.com/office/drawing/2014/main" val="10002"/>
                  </a:ext>
                </a:extLst>
              </a:tr>
              <a:tr h="504000">
                <a:tc>
                  <a:txBody>
                    <a:bodyPr/>
                    <a:lstStyle/>
                    <a:p>
                      <a:pPr algn="r" fontAlgn="ctr"/>
                      <a:r>
                        <a:rPr lang="es-CO" sz="900" b="0" i="0" u="none" strike="noStrike" dirty="0">
                          <a:solidFill>
                            <a:srgbClr val="262626"/>
                          </a:solidFill>
                          <a:effectLst/>
                          <a:latin typeface="Century Gothic"/>
                        </a:rPr>
                        <a:t>el tiempo de respuesta que le dieron a su última </a:t>
                      </a:r>
                      <a:r>
                        <a:rPr lang="es-CO" sz="900" b="0" i="0" u="none" strike="noStrike" dirty="0" err="1">
                          <a:solidFill>
                            <a:srgbClr val="262626"/>
                          </a:solidFill>
                          <a:effectLst/>
                          <a:latin typeface="Century Gothic"/>
                        </a:rPr>
                        <a:t>PQRS</a:t>
                      </a:r>
                      <a:r>
                        <a:rPr lang="es-CO" sz="900" b="0" i="0" u="none" strike="noStrike" dirty="0">
                          <a:solidFill>
                            <a:srgbClr val="262626"/>
                          </a:solidFill>
                          <a:effectLst/>
                          <a:latin typeface="Century Gothic"/>
                        </a:rPr>
                        <a:t>? </a:t>
                      </a:r>
                    </a:p>
                  </a:txBody>
                  <a:tcPr marL="9525" marR="9525" marT="9525" marB="0" anchor="ctr">
                    <a:lnL>
                      <a:noFill/>
                    </a:lnL>
                    <a:lnR w="6350" cap="flat" cmpd="sng" algn="ctr">
                      <a:no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ctr" fontAlgn="ctr"/>
                      <a:r>
                        <a:rPr lang="es-CO" sz="700" b="1" i="0" u="none" strike="noStrike">
                          <a:solidFill>
                            <a:srgbClr val="262626"/>
                          </a:solidFill>
                          <a:effectLst/>
                          <a:latin typeface="Century Gothic"/>
                        </a:rPr>
                        <a:t>204</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F8F8F8"/>
                    </a:solidFill>
                  </a:tcPr>
                </a:tc>
                <a:tc>
                  <a:txBody>
                    <a:bodyPr/>
                    <a:lstStyle/>
                    <a:p>
                      <a:pPr algn="ctr" fontAlgn="ctr"/>
                      <a:r>
                        <a:rPr lang="es-CO" sz="700" b="1" i="0" u="none" strike="noStrike" dirty="0">
                          <a:solidFill>
                            <a:srgbClr val="262626"/>
                          </a:solidFill>
                          <a:effectLst/>
                          <a:latin typeface="Century Gothic"/>
                        </a:rPr>
                        <a:t>3,2</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F8F8F8"/>
                    </a:solidFill>
                  </a:tcPr>
                </a:tc>
                <a:tc>
                  <a:txBody>
                    <a:bodyPr/>
                    <a:lstStyle/>
                    <a:p>
                      <a:pPr algn="ctr" rtl="0" fontAlgn="ctr"/>
                      <a:r>
                        <a:rPr lang="es-CO" sz="900" b="1" i="0" u="none" strike="noStrike">
                          <a:solidFill>
                            <a:srgbClr val="FF0000"/>
                          </a:solidFill>
                          <a:effectLst/>
                          <a:latin typeface="Wingdings"/>
                        </a:rPr>
                        <a:t>l</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extLst>
                  <a:ext uri="{0D108BD9-81ED-4DB2-BD59-A6C34878D82A}">
                    <a16:rowId xmlns:a16="http://schemas.microsoft.com/office/drawing/2014/main" val="10003"/>
                  </a:ext>
                </a:extLst>
              </a:tr>
              <a:tr h="504000">
                <a:tc>
                  <a:txBody>
                    <a:bodyPr/>
                    <a:lstStyle/>
                    <a:p>
                      <a:pPr algn="r" fontAlgn="ctr"/>
                      <a:r>
                        <a:rPr lang="es-CO" sz="900" b="0" i="0" u="none" strike="noStrike" dirty="0">
                          <a:solidFill>
                            <a:srgbClr val="262626"/>
                          </a:solidFill>
                          <a:effectLst/>
                          <a:latin typeface="Century Gothic"/>
                        </a:rPr>
                        <a:t>la solución definitiva que le dieron a su última PQRS? </a:t>
                      </a:r>
                    </a:p>
                  </a:txBody>
                  <a:tcPr marL="9525" marR="9525" marT="9525" marB="0" anchor="ctr">
                    <a:lnL>
                      <a:noFill/>
                    </a:lnL>
                    <a:lnR w="6350" cap="flat" cmpd="sng" algn="ctr">
                      <a:no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ctr" fontAlgn="ctr"/>
                      <a:r>
                        <a:rPr lang="es-CO" sz="700" b="1" i="0" u="none" strike="noStrike" dirty="0">
                          <a:solidFill>
                            <a:srgbClr val="262626"/>
                          </a:solidFill>
                          <a:effectLst/>
                          <a:latin typeface="Century Gothic"/>
                        </a:rPr>
                        <a:t>200</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pPr algn="ctr" fontAlgn="ctr"/>
                      <a:r>
                        <a:rPr lang="es-CO" sz="700" b="1" i="0" u="none" strike="noStrike" dirty="0">
                          <a:solidFill>
                            <a:srgbClr val="262626"/>
                          </a:solidFill>
                          <a:effectLst/>
                          <a:latin typeface="Century Gothic"/>
                        </a:rPr>
                        <a:t>2,9</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pPr algn="ctr" rtl="0" fontAlgn="ctr"/>
                      <a:r>
                        <a:rPr lang="es-CO" sz="900" b="1" i="0" u="none" strike="noStrike" dirty="0">
                          <a:solidFill>
                            <a:srgbClr val="FF0000"/>
                          </a:solidFill>
                          <a:effectLst/>
                          <a:latin typeface="Wingdings"/>
                        </a:rPr>
                        <a:t>l</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3" name="2 CuadroTexto"/>
          <p:cNvSpPr txBox="1"/>
          <p:nvPr/>
        </p:nvSpPr>
        <p:spPr>
          <a:xfrm>
            <a:off x="7222099" y="1423935"/>
            <a:ext cx="208390" cy="107722"/>
          </a:xfrm>
          <a:prstGeom prst="rect">
            <a:avLst/>
          </a:prstGeom>
          <a:noFill/>
        </p:spPr>
        <p:txBody>
          <a:bodyPr wrap="none" lIns="0" tIns="0" rIns="0" bIns="0" rtlCol="0">
            <a:spAutoFit/>
          </a:bodyPr>
          <a:lstStyle/>
          <a:p>
            <a:pPr algn="ctr"/>
            <a:r>
              <a:rPr lang="es-CO" sz="700" dirty="0">
                <a:solidFill>
                  <a:schemeClr val="tx1">
                    <a:lumMod val="85000"/>
                    <a:lumOff val="15000"/>
                  </a:schemeClr>
                </a:solidFill>
                <a:latin typeface="+mj-lt"/>
              </a:rPr>
              <a:t>Base</a:t>
            </a:r>
          </a:p>
        </p:txBody>
      </p:sp>
      <p:graphicFrame>
        <p:nvGraphicFramePr>
          <p:cNvPr id="4" name="3 Gráfico"/>
          <p:cNvGraphicFramePr/>
          <p:nvPr>
            <p:extLst>
              <p:ext uri="{D42A27DB-BD31-4B8C-83A1-F6EECF244321}">
                <p14:modId xmlns:p14="http://schemas.microsoft.com/office/powerpoint/2010/main" val="2426424175"/>
              </p:ext>
            </p:extLst>
          </p:nvPr>
        </p:nvGraphicFramePr>
        <p:xfrm>
          <a:off x="4708635" y="1431608"/>
          <a:ext cx="2505666" cy="2833124"/>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1676400" y="629060"/>
            <a:ext cx="5822949" cy="246221"/>
          </a:xfrm>
          <a:prstGeom prst="rect">
            <a:avLst/>
          </a:prstGeom>
        </p:spPr>
        <p:txBody>
          <a:bodyPr wrap="square">
            <a:spAutoFit/>
          </a:bodyPr>
          <a:lstStyle/>
          <a:p>
            <a:pPr algn="ctr"/>
            <a:r>
              <a:rPr lang="es-CO" b="0" dirty="0">
                <a:solidFill>
                  <a:schemeClr val="tx1">
                    <a:lumMod val="85000"/>
                    <a:lumOff val="15000"/>
                  </a:schemeClr>
                </a:solidFill>
                <a:latin typeface="+mj-lt"/>
              </a:rPr>
              <a:t>¿Con una escala de 1 a 5 donde 1 es muy malo y 5 muy bueno </a:t>
            </a:r>
            <a:r>
              <a:rPr lang="es-CO" dirty="0">
                <a:solidFill>
                  <a:schemeClr val="tx1">
                    <a:lumMod val="85000"/>
                    <a:lumOff val="15000"/>
                  </a:schemeClr>
                </a:solidFill>
                <a:latin typeface="+mj-lt"/>
              </a:rPr>
              <a:t>¿Cómo califica… </a:t>
            </a:r>
            <a:endParaRPr lang="es-CO" b="0" dirty="0">
              <a:solidFill>
                <a:schemeClr val="tx1">
                  <a:lumMod val="85000"/>
                  <a:lumOff val="15000"/>
                </a:schemeClr>
              </a:solidFill>
              <a:latin typeface="+mj-lt"/>
            </a:endParaRPr>
          </a:p>
        </p:txBody>
      </p:sp>
      <p:sp>
        <p:nvSpPr>
          <p:cNvPr id="8" name="AutoShape 190"/>
          <p:cNvSpPr>
            <a:spLocks noChangeArrowheads="1"/>
          </p:cNvSpPr>
          <p:nvPr/>
        </p:nvSpPr>
        <p:spPr bwMode="auto">
          <a:xfrm>
            <a:off x="8215312" y="368435"/>
            <a:ext cx="786375" cy="465138"/>
          </a:xfrm>
          <a:prstGeom prst="roundRect">
            <a:avLst>
              <a:gd name="adj" fmla="val 16667"/>
            </a:avLst>
          </a:prstGeom>
          <a:solidFill>
            <a:srgbClr val="EAEAEA">
              <a:alpha val="72940"/>
            </a:srgbClr>
          </a:solidFill>
          <a:ln w="3175">
            <a:solidFill>
              <a:srgbClr val="969696"/>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1000">
                <a:solidFill>
                  <a:schemeClr val="tx1"/>
                </a:solidFill>
                <a:latin typeface="Calibri Light" pitchFamily="34" charset="0"/>
                <a:cs typeface="Calibri Light" pitchFamily="34" charset="0"/>
              </a:defRPr>
            </a:lvl1pPr>
            <a:lvl2pPr marL="742950" indent="-285750">
              <a:spcBef>
                <a:spcPct val="20000"/>
              </a:spcBef>
              <a:buChar char="–"/>
              <a:defRPr sz="1000">
                <a:solidFill>
                  <a:schemeClr val="tx1"/>
                </a:solidFill>
                <a:latin typeface="Calibri Light" pitchFamily="34" charset="0"/>
                <a:cs typeface="Calibri Light" pitchFamily="34" charset="0"/>
              </a:defRPr>
            </a:lvl2pPr>
            <a:lvl3pPr marL="1143000" indent="-228600">
              <a:spcBef>
                <a:spcPct val="20000"/>
              </a:spcBef>
              <a:buChar char="•"/>
              <a:defRPr sz="1000">
                <a:solidFill>
                  <a:schemeClr val="tx1"/>
                </a:solidFill>
                <a:latin typeface="Calibri Light" pitchFamily="34" charset="0"/>
                <a:cs typeface="Calibri Light" pitchFamily="34" charset="0"/>
              </a:defRPr>
            </a:lvl3pPr>
            <a:lvl4pPr marL="1600200" indent="-228600">
              <a:spcBef>
                <a:spcPct val="20000"/>
              </a:spcBef>
              <a:buChar char="–"/>
              <a:defRPr sz="1000">
                <a:solidFill>
                  <a:schemeClr val="tx1"/>
                </a:solidFill>
                <a:latin typeface="Calibri Light" pitchFamily="34" charset="0"/>
                <a:cs typeface="Calibri Light" pitchFamily="34" charset="0"/>
              </a:defRPr>
            </a:lvl4pPr>
            <a:lvl5pPr marL="2057400" indent="-228600">
              <a:spcBef>
                <a:spcPct val="20000"/>
              </a:spcBef>
              <a:buChar char="»"/>
              <a:defRPr sz="1000">
                <a:solidFill>
                  <a:schemeClr val="tx1"/>
                </a:solidFill>
                <a:latin typeface="Calibri Light" pitchFamily="34" charset="0"/>
                <a:cs typeface="Calibri Light" pitchFamily="34" charset="0"/>
              </a:defRPr>
            </a:lvl5pPr>
            <a:lvl6pPr marL="25146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6pPr>
            <a:lvl7pPr marL="29718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7pPr>
            <a:lvl8pPr marL="34290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8pPr>
            <a:lvl9pPr marL="38862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9pPr>
          </a:lstStyle>
          <a:p>
            <a:pPr eaLnBrk="1" hangingPunct="1">
              <a:spcBef>
                <a:spcPct val="0"/>
              </a:spcBef>
              <a:buFontTx/>
              <a:buNone/>
            </a:pPr>
            <a:endParaRPr lang="es-CO" altLang="es-CO" sz="1800">
              <a:latin typeface="Arial" charset="0"/>
            </a:endParaRPr>
          </a:p>
        </p:txBody>
      </p:sp>
      <p:graphicFrame>
        <p:nvGraphicFramePr>
          <p:cNvPr id="9" name="Group 504"/>
          <p:cNvGraphicFramePr>
            <a:graphicFrameLocks noGrp="1"/>
          </p:cNvGraphicFramePr>
          <p:nvPr>
            <p:extLst>
              <p:ext uri="{D42A27DB-BD31-4B8C-83A1-F6EECF244321}">
                <p14:modId xmlns:p14="http://schemas.microsoft.com/office/powerpoint/2010/main" val="594191001"/>
              </p:ext>
            </p:extLst>
          </p:nvPr>
        </p:nvGraphicFramePr>
        <p:xfrm>
          <a:off x="8208963" y="368435"/>
          <a:ext cx="821300" cy="477978"/>
        </p:xfrm>
        <a:graphic>
          <a:graphicData uri="http://schemas.openxmlformats.org/drawingml/2006/table">
            <a:tbl>
              <a:tblPr/>
              <a:tblGrid>
                <a:gridCol w="158750">
                  <a:extLst>
                    <a:ext uri="{9D8B030D-6E8A-4147-A177-3AD203B41FA5}">
                      <a16:colId xmlns:a16="http://schemas.microsoft.com/office/drawing/2014/main" val="20000"/>
                    </a:ext>
                  </a:extLst>
                </a:gridCol>
                <a:gridCol w="662550">
                  <a:extLst>
                    <a:ext uri="{9D8B030D-6E8A-4147-A177-3AD203B41FA5}">
                      <a16:colId xmlns:a16="http://schemas.microsoft.com/office/drawing/2014/main" val="20001"/>
                    </a:ext>
                  </a:extLst>
                </a:gridCol>
              </a:tblGrid>
              <a:tr h="173041">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altLang="es-CO" sz="900" b="1" i="0" u="none" strike="noStrike" cap="none" normalizeH="0" baseline="0" dirty="0">
                          <a:ln>
                            <a:noFill/>
                          </a:ln>
                          <a:solidFill>
                            <a:srgbClr val="008000"/>
                          </a:solidFill>
                          <a:effectLst/>
                          <a:latin typeface="Wingdings" pitchFamily="2" charset="2"/>
                          <a:cs typeface="Calibri Light" pitchFamily="34" charset="0"/>
                        </a:rPr>
                        <a:t>l</a:t>
                      </a:r>
                      <a:endParaRPr kumimoji="0" lang="es-ES" altLang="es-CO" sz="900" b="0" i="0" u="none" strike="noStrike" cap="none" normalizeH="0" baseline="0" dirty="0">
                        <a:ln>
                          <a:noFill/>
                        </a:ln>
                        <a:solidFill>
                          <a:schemeClr val="tx1"/>
                        </a:solidFill>
                        <a:effectLst/>
                        <a:latin typeface="Calibri Light" pitchFamily="34" charset="0"/>
                        <a:cs typeface="Calibri Light" pitchFamily="34" charset="0"/>
                      </a:endParaRPr>
                    </a:p>
                  </a:txBody>
                  <a:tcPr marL="36000" marR="36000" marT="17941" marB="17941" anchor="ctr" horzOverflow="overflow">
                    <a:lnL>
                      <a:noFill/>
                    </a:lnL>
                    <a:lnR>
                      <a:noFill/>
                    </a:lnR>
                    <a:lnT>
                      <a:noFill/>
                    </a:lnT>
                    <a:lnB>
                      <a:noFill/>
                    </a:lnB>
                    <a:lnTlToBr>
                      <a:noFill/>
                    </a:lnTlToBr>
                    <a:lnBlToTr>
                      <a:noFill/>
                    </a:lnBlToTr>
                    <a:noFill/>
                  </a:tcPr>
                </a:tc>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80000"/>
                        </a:lnSpc>
                        <a:spcBef>
                          <a:spcPct val="0"/>
                        </a:spcBef>
                        <a:spcAft>
                          <a:spcPct val="0"/>
                        </a:spcAft>
                        <a:buClrTx/>
                        <a:buSzTx/>
                        <a:buFontTx/>
                        <a:buNone/>
                        <a:tabLst/>
                      </a:pPr>
                      <a:r>
                        <a:rPr kumimoji="0" lang="es-ES" altLang="es-CO" sz="7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T2B</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&gt;= 90</a:t>
                      </a:r>
                    </a:p>
                  </a:txBody>
                  <a:tcPr marL="36000" marR="36000" marT="17941" marB="1794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146048">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ctr" defTabSz="914400" rtl="0" eaLnBrk="1" fontAlgn="ctr" latinLnBrk="0" hangingPunct="1">
                        <a:lnSpc>
                          <a:spcPct val="80000"/>
                        </a:lnSpc>
                        <a:spcBef>
                          <a:spcPct val="0"/>
                        </a:spcBef>
                        <a:spcAft>
                          <a:spcPct val="0"/>
                        </a:spcAft>
                        <a:buClrTx/>
                        <a:buSzTx/>
                        <a:buFontTx/>
                        <a:buNone/>
                        <a:tabLst/>
                      </a:pPr>
                      <a:r>
                        <a:rPr kumimoji="0" lang="es-ES" altLang="es-CO" sz="900" b="1" i="0" u="none" strike="noStrike" cap="none" normalizeH="0" baseline="0" dirty="0">
                          <a:ln>
                            <a:noFill/>
                          </a:ln>
                          <a:solidFill>
                            <a:srgbClr val="FFC000"/>
                          </a:solidFill>
                          <a:effectLst/>
                          <a:latin typeface="Wingdings" pitchFamily="2" charset="2"/>
                          <a:cs typeface="Calibri Light" pitchFamily="34" charset="0"/>
                        </a:rPr>
                        <a:t>l</a:t>
                      </a:r>
                      <a:endParaRPr kumimoji="0" lang="es-ES" altLang="es-CO" sz="900" b="0" i="0" u="none" strike="noStrike" cap="none" normalizeH="0" baseline="0" dirty="0">
                        <a:ln>
                          <a:noFill/>
                        </a:ln>
                        <a:solidFill>
                          <a:schemeClr val="tx1"/>
                        </a:solidFill>
                        <a:effectLst/>
                        <a:latin typeface="Calibri Light" pitchFamily="34" charset="0"/>
                        <a:cs typeface="Calibri Light" pitchFamily="34" charset="0"/>
                      </a:endParaRPr>
                    </a:p>
                  </a:txBody>
                  <a:tcPr marL="36000" marR="36000" marT="17941" marB="17941" anchor="ctr" horzOverflow="overflow">
                    <a:lnL>
                      <a:noFill/>
                    </a:lnL>
                    <a:lnR>
                      <a:noFill/>
                    </a:lnR>
                    <a:lnT>
                      <a:noFill/>
                    </a:lnT>
                    <a:lnB>
                      <a:noFill/>
                    </a:lnB>
                    <a:lnTlToBr>
                      <a:noFill/>
                    </a:lnTlToBr>
                    <a:lnBlToTr>
                      <a:noFill/>
                    </a:lnBlToTr>
                    <a:noFill/>
                  </a:tcPr>
                </a:tc>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80000"/>
                        </a:lnSpc>
                        <a:spcBef>
                          <a:spcPct val="0"/>
                        </a:spcBef>
                        <a:spcAft>
                          <a:spcPct val="0"/>
                        </a:spcAft>
                        <a:buClrTx/>
                        <a:buSzTx/>
                        <a:buFontTx/>
                        <a:buNone/>
                        <a:tabLst/>
                      </a:pP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75&gt; </a:t>
                      </a:r>
                      <a:r>
                        <a:rPr kumimoji="0" lang="es-ES" altLang="es-CO" sz="7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T2B</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&lt;</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89</a:t>
                      </a:r>
                    </a:p>
                  </a:txBody>
                  <a:tcPr marL="36000" marR="36000" marT="17941" marB="1794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146048">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ctr" defTabSz="914400" rtl="0" eaLnBrk="1" fontAlgn="ctr" latinLnBrk="0" hangingPunct="1">
                        <a:lnSpc>
                          <a:spcPct val="80000"/>
                        </a:lnSpc>
                        <a:spcBef>
                          <a:spcPct val="0"/>
                        </a:spcBef>
                        <a:spcAft>
                          <a:spcPct val="0"/>
                        </a:spcAft>
                        <a:buClrTx/>
                        <a:buSzTx/>
                        <a:buFontTx/>
                        <a:buNone/>
                        <a:tabLst/>
                      </a:pPr>
                      <a:r>
                        <a:rPr kumimoji="0" lang="es-ES" altLang="es-CO" sz="900" b="1" i="0" u="none" strike="noStrike" cap="none" normalizeH="0" baseline="0" dirty="0">
                          <a:ln>
                            <a:noFill/>
                          </a:ln>
                          <a:solidFill>
                            <a:srgbClr val="FF0000"/>
                          </a:solidFill>
                          <a:effectLst/>
                          <a:latin typeface="Wingdings" pitchFamily="2" charset="2"/>
                          <a:cs typeface="Calibri Light" pitchFamily="34" charset="0"/>
                        </a:rPr>
                        <a:t>l</a:t>
                      </a:r>
                      <a:endParaRPr kumimoji="0" lang="es-ES" altLang="es-CO" sz="900" b="0" i="0" u="none" strike="noStrike" cap="none" normalizeH="0" baseline="0" dirty="0">
                        <a:ln>
                          <a:noFill/>
                        </a:ln>
                        <a:solidFill>
                          <a:schemeClr val="tx1"/>
                        </a:solidFill>
                        <a:effectLst/>
                        <a:latin typeface="Calibri Light" pitchFamily="34" charset="0"/>
                        <a:cs typeface="Calibri Light" pitchFamily="34" charset="0"/>
                      </a:endParaRPr>
                    </a:p>
                  </a:txBody>
                  <a:tcPr marL="36000" marR="36000" marT="17941" marB="17941" anchor="ctr" horzOverflow="overflow">
                    <a:lnL>
                      <a:noFill/>
                    </a:lnL>
                    <a:lnR>
                      <a:noFill/>
                    </a:lnR>
                    <a:lnT>
                      <a:noFill/>
                    </a:lnT>
                    <a:lnB>
                      <a:noFill/>
                    </a:lnB>
                    <a:lnTlToBr>
                      <a:noFill/>
                    </a:lnTlToBr>
                    <a:lnBlToTr>
                      <a:noFill/>
                    </a:lnBlToTr>
                    <a:noFill/>
                  </a:tcPr>
                </a:tc>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80000"/>
                        </a:lnSpc>
                        <a:spcBef>
                          <a:spcPct val="0"/>
                        </a:spcBef>
                        <a:spcAft>
                          <a:spcPct val="0"/>
                        </a:spcAft>
                        <a:buClrTx/>
                        <a:buSzTx/>
                        <a:buFontTx/>
                        <a:buNone/>
                        <a:tabLst/>
                      </a:pPr>
                      <a:r>
                        <a:rPr kumimoji="0" lang="es-ES" altLang="es-CO" sz="7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T2B</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&lt;=74</a:t>
                      </a:r>
                    </a:p>
                  </a:txBody>
                  <a:tcPr marL="36000" marR="36000" marT="17941" marB="1794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0" name="Group 198"/>
          <p:cNvGraphicFramePr>
            <a:graphicFrameLocks noGrp="1"/>
          </p:cNvGraphicFramePr>
          <p:nvPr>
            <p:extLst>
              <p:ext uri="{D42A27DB-BD31-4B8C-83A1-F6EECF244321}">
                <p14:modId xmlns:p14="http://schemas.microsoft.com/office/powerpoint/2010/main" val="3507573843"/>
              </p:ext>
            </p:extLst>
          </p:nvPr>
        </p:nvGraphicFramePr>
        <p:xfrm>
          <a:off x="7926388" y="508135"/>
          <a:ext cx="301625" cy="198438"/>
        </p:xfrm>
        <a:graphic>
          <a:graphicData uri="http://schemas.openxmlformats.org/drawingml/2006/table">
            <a:tbl>
              <a:tblPr/>
              <a:tblGrid>
                <a:gridCol w="301625">
                  <a:extLst>
                    <a:ext uri="{9D8B030D-6E8A-4147-A177-3AD203B41FA5}">
                      <a16:colId xmlns:a16="http://schemas.microsoft.com/office/drawing/2014/main" val="20000"/>
                    </a:ext>
                  </a:extLst>
                </a:gridCol>
              </a:tblGrid>
              <a:tr h="198438">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altLang="es-CO" sz="1300" b="1" i="0" u="none" strike="noStrike" cap="none" normalizeH="0" baseline="0" dirty="0">
                          <a:ln>
                            <a:noFill/>
                          </a:ln>
                          <a:solidFill>
                            <a:schemeClr val="tx1"/>
                          </a:solidFill>
                          <a:effectLst/>
                          <a:latin typeface="Calibri Light" pitchFamily="34" charset="0"/>
                          <a:cs typeface="Calibri" pitchFamily="34" charset="0"/>
                        </a:rPr>
                        <a:t>%</a:t>
                      </a:r>
                    </a:p>
                  </a:txBody>
                  <a:tcPr marL="90000" marR="9000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4" name="CuadroTexto 13"/>
          <p:cNvSpPr txBox="1"/>
          <p:nvPr/>
        </p:nvSpPr>
        <p:spPr>
          <a:xfrm>
            <a:off x="1311753" y="77103"/>
            <a:ext cx="6065791" cy="584775"/>
          </a:xfrm>
          <a:prstGeom prst="rect">
            <a:avLst/>
          </a:prstGeom>
          <a:noFill/>
        </p:spPr>
        <p:txBody>
          <a:bodyPr wrap="square" rtlCol="0">
            <a:spAutoFit/>
          </a:bodyPr>
          <a:lstStyle/>
          <a:p>
            <a:r>
              <a:rPr lang="es-CO" sz="3200" dirty="0">
                <a:solidFill>
                  <a:srgbClr val="295FA9"/>
                </a:solidFill>
              </a:rPr>
              <a:t>Evaluación de las PQRS</a:t>
            </a:r>
          </a:p>
        </p:txBody>
      </p:sp>
      <p:sp>
        <p:nvSpPr>
          <p:cNvPr id="15" name="Rectángulo redondeado 14"/>
          <p:cNvSpPr/>
          <p:nvPr/>
        </p:nvSpPr>
        <p:spPr bwMode="auto">
          <a:xfrm>
            <a:off x="2533587" y="4234272"/>
            <a:ext cx="4595215" cy="695064"/>
          </a:xfrm>
          <a:prstGeom prst="roundRect">
            <a:avLst/>
          </a:prstGeom>
          <a:solidFill>
            <a:schemeClr val="accent5">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s-CO" sz="900" dirty="0">
                <a:solidFill>
                  <a:srgbClr val="262626"/>
                </a:solidFill>
                <a:latin typeface="Century Gothic"/>
                <a:cs typeface="+mn-cs"/>
              </a:rPr>
              <a:t>2020: </a:t>
            </a:r>
            <a:r>
              <a:rPr lang="es-CO" sz="900" b="0" dirty="0">
                <a:solidFill>
                  <a:srgbClr val="262626"/>
                </a:solidFill>
                <a:latin typeface="Century Gothic"/>
                <a:cs typeface="+mn-cs"/>
              </a:rPr>
              <a:t>El indicador impactado de manera más fuerte es la solución definitiva de las PSRS con una reducción importante del 41% lo que a percepción de la comunidad mayor cantidad de casos están </a:t>
            </a:r>
            <a:r>
              <a:rPr lang="es-CO" sz="900" dirty="0">
                <a:solidFill>
                  <a:srgbClr val="262626"/>
                </a:solidFill>
                <a:latin typeface="Century Gothic"/>
                <a:cs typeface="+mn-cs"/>
              </a:rPr>
              <a:t>quedando sin respuesta o incompletos</a:t>
            </a:r>
          </a:p>
        </p:txBody>
      </p:sp>
      <p:sp>
        <p:nvSpPr>
          <p:cNvPr id="16" name="3 Rectángulo redondeado">
            <a:extLst>
              <a:ext uri="{FF2B5EF4-FFF2-40B4-BE49-F238E27FC236}">
                <a16:creationId xmlns:a16="http://schemas.microsoft.com/office/drawing/2014/main" id="{0F375E40-8D30-4E52-A22D-2D5D3DB6A022}"/>
              </a:ext>
            </a:extLst>
          </p:cNvPr>
          <p:cNvSpPr/>
          <p:nvPr/>
        </p:nvSpPr>
        <p:spPr bwMode="auto">
          <a:xfrm>
            <a:off x="3421995" y="850597"/>
            <a:ext cx="2319584" cy="712381"/>
          </a:xfrm>
          <a:prstGeom prst="roundRect">
            <a:avLst>
              <a:gd name="adj" fmla="val 33334"/>
            </a:avLst>
          </a:prstGeom>
          <a:solidFill>
            <a:srgbClr val="F8F8F8"/>
          </a:solidFill>
          <a:ln w="635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CO" sz="1000" b="1" i="0" u="none" strike="noStrike" cap="none" normalizeH="0" baseline="0">
              <a:ln>
                <a:noFill/>
              </a:ln>
              <a:solidFill>
                <a:schemeClr val="tx1"/>
              </a:solidFill>
              <a:effectLst/>
              <a:latin typeface="Calibri" pitchFamily="34" charset="0"/>
              <a:cs typeface="Arial" charset="0"/>
            </a:endParaRPr>
          </a:p>
        </p:txBody>
      </p:sp>
      <p:graphicFrame>
        <p:nvGraphicFramePr>
          <p:cNvPr id="17" name="4 Tabla">
            <a:extLst>
              <a:ext uri="{FF2B5EF4-FFF2-40B4-BE49-F238E27FC236}">
                <a16:creationId xmlns:a16="http://schemas.microsoft.com/office/drawing/2014/main" id="{C2F580CA-4D2B-413D-A42C-C947AE6AC2B8}"/>
              </a:ext>
            </a:extLst>
          </p:cNvPr>
          <p:cNvGraphicFramePr>
            <a:graphicFrameLocks noGrp="1"/>
          </p:cNvGraphicFramePr>
          <p:nvPr>
            <p:extLst>
              <p:ext uri="{D42A27DB-BD31-4B8C-83A1-F6EECF244321}">
                <p14:modId xmlns:p14="http://schemas.microsoft.com/office/powerpoint/2010/main" val="1356640053"/>
              </p:ext>
            </p:extLst>
          </p:nvPr>
        </p:nvGraphicFramePr>
        <p:xfrm>
          <a:off x="3576460" y="914151"/>
          <a:ext cx="2035175" cy="571500"/>
        </p:xfrm>
        <a:graphic>
          <a:graphicData uri="http://schemas.openxmlformats.org/drawingml/2006/table">
            <a:tbl>
              <a:tblPr/>
              <a:tblGrid>
                <a:gridCol w="196850">
                  <a:extLst>
                    <a:ext uri="{9D8B030D-6E8A-4147-A177-3AD203B41FA5}">
                      <a16:colId xmlns:a16="http://schemas.microsoft.com/office/drawing/2014/main" val="20000"/>
                    </a:ext>
                  </a:extLst>
                </a:gridCol>
                <a:gridCol w="1838325">
                  <a:extLst>
                    <a:ext uri="{9D8B030D-6E8A-4147-A177-3AD203B41FA5}">
                      <a16:colId xmlns:a16="http://schemas.microsoft.com/office/drawing/2014/main" val="20001"/>
                    </a:ext>
                  </a:extLst>
                </a:gridCol>
              </a:tblGrid>
              <a:tr h="190500">
                <a:tc>
                  <a:txBody>
                    <a:bodyPr/>
                    <a:lstStyle/>
                    <a:p>
                      <a:pPr algn="l" fontAlgn="ctr"/>
                      <a:endParaRPr lang="es-CO" sz="800" b="0" i="0" u="none" strike="noStrike" dirty="0">
                        <a:solidFill>
                          <a:srgbClr val="000000"/>
                        </a:solidFill>
                        <a:effectLst/>
                        <a:latin typeface="+mj-lt"/>
                      </a:endParaRPr>
                    </a:p>
                  </a:txBody>
                  <a:tcPr marL="9525" marR="9525" marT="9525" marB="0" anchor="ctr">
                    <a:lnL>
                      <a:noFill/>
                    </a:lnL>
                    <a:lnR>
                      <a:noFill/>
                    </a:lnR>
                    <a:lnT>
                      <a:noFill/>
                    </a:lnT>
                    <a:lnB>
                      <a:noFill/>
                    </a:lnB>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l" fontAlgn="ctr"/>
                      <a:r>
                        <a:rPr lang="es-CO" sz="800" b="1" i="0" u="none" strike="noStrike" dirty="0">
                          <a:solidFill>
                            <a:srgbClr val="000000"/>
                          </a:solidFill>
                          <a:effectLst/>
                          <a:latin typeface="+mj-lt"/>
                        </a:rPr>
                        <a:t> T2B: </a:t>
                      </a:r>
                      <a:r>
                        <a:rPr lang="es-CO" sz="800" b="0" i="0" u="none" strike="noStrike" dirty="0">
                          <a:solidFill>
                            <a:srgbClr val="000000"/>
                          </a:solidFill>
                          <a:effectLst/>
                          <a:latin typeface="+mj-lt"/>
                        </a:rPr>
                        <a:t>[5] Muy bueno </a:t>
                      </a:r>
                      <a:r>
                        <a:rPr lang="es-CO" sz="800" b="1" i="0" u="none" strike="noStrike" dirty="0">
                          <a:solidFill>
                            <a:srgbClr val="000000"/>
                          </a:solidFill>
                          <a:effectLst/>
                          <a:latin typeface="+mj-lt"/>
                        </a:rPr>
                        <a:t>+</a:t>
                      </a:r>
                      <a:r>
                        <a:rPr lang="es-CO" sz="800" b="0" i="0" u="none" strike="noStrike" dirty="0">
                          <a:solidFill>
                            <a:srgbClr val="000000"/>
                          </a:solidFill>
                          <a:effectLst/>
                          <a:latin typeface="+mj-lt"/>
                        </a:rPr>
                        <a:t> [4] Bueno</a:t>
                      </a: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r h="190500">
                <a:tc>
                  <a:txBody>
                    <a:bodyPr/>
                    <a:lstStyle/>
                    <a:p>
                      <a:pPr algn="l" fontAlgn="b"/>
                      <a:endParaRPr lang="es-CO" sz="800" b="0" i="0" u="none" strike="noStrike" dirty="0">
                        <a:solidFill>
                          <a:srgbClr val="000000"/>
                        </a:solidFill>
                        <a:effectLst/>
                        <a:latin typeface="+mj-lt"/>
                      </a:endParaRPr>
                    </a:p>
                  </a:txBody>
                  <a:tcPr marL="9525" marR="9525" marT="9525" marB="0" anchor="ctr">
                    <a:lnL>
                      <a:noFill/>
                    </a:lnL>
                    <a:lnR>
                      <a:noFill/>
                    </a:lnR>
                    <a:lnT>
                      <a:noFill/>
                    </a:lnT>
                    <a:lnB>
                      <a:noFill/>
                    </a:lnB>
                    <a:solidFill>
                      <a:srgbClr val="84D0F0"/>
                    </a:solidFill>
                  </a:tcPr>
                </a:tc>
                <a:tc>
                  <a:txBody>
                    <a:bodyPr/>
                    <a:lstStyle/>
                    <a:p>
                      <a:pPr algn="l" fontAlgn="b"/>
                      <a:r>
                        <a:rPr lang="es-CO" sz="800" b="1" i="0" u="none" strike="noStrike" dirty="0">
                          <a:solidFill>
                            <a:srgbClr val="000000"/>
                          </a:solidFill>
                          <a:effectLst/>
                          <a:latin typeface="+mj-lt"/>
                        </a:rPr>
                        <a:t> Media:</a:t>
                      </a:r>
                      <a:r>
                        <a:rPr lang="es-CO" sz="800" b="1" i="0" u="none" strike="noStrike" baseline="0" dirty="0">
                          <a:solidFill>
                            <a:srgbClr val="000000"/>
                          </a:solidFill>
                          <a:effectLst/>
                          <a:latin typeface="+mj-lt"/>
                        </a:rPr>
                        <a:t> </a:t>
                      </a:r>
                      <a:r>
                        <a:rPr lang="es-CO" sz="800" b="0" i="0" u="none" strike="noStrike" dirty="0">
                          <a:solidFill>
                            <a:srgbClr val="000000"/>
                          </a:solidFill>
                          <a:effectLst/>
                          <a:latin typeface="+mj-lt"/>
                        </a:rPr>
                        <a:t>[3] Ni bueno, ni malo</a:t>
                      </a:r>
                    </a:p>
                  </a:txBody>
                  <a:tcPr marL="9525" marR="9525" marT="9525" marB="0" anchor="ctr">
                    <a:lnL>
                      <a:noFill/>
                    </a:lnL>
                    <a:lnR>
                      <a:noFill/>
                    </a:lnR>
                    <a:lnT>
                      <a:noFill/>
                    </a:lnT>
                    <a:lnB>
                      <a:noFill/>
                    </a:lnB>
                  </a:tcPr>
                </a:tc>
                <a:extLst>
                  <a:ext uri="{0D108BD9-81ED-4DB2-BD59-A6C34878D82A}">
                    <a16:rowId xmlns:a16="http://schemas.microsoft.com/office/drawing/2014/main" val="568879940"/>
                  </a:ext>
                </a:extLst>
              </a:tr>
              <a:tr h="190500">
                <a:tc>
                  <a:txBody>
                    <a:bodyPr/>
                    <a:lstStyle/>
                    <a:p>
                      <a:pPr algn="l" fontAlgn="b"/>
                      <a:endParaRPr lang="es-CO" sz="800" b="0" i="0" u="none" strike="noStrike" dirty="0">
                        <a:solidFill>
                          <a:srgbClr val="000000"/>
                        </a:solidFill>
                        <a:effectLst/>
                        <a:latin typeface="+mj-lt"/>
                      </a:endParaRPr>
                    </a:p>
                  </a:txBody>
                  <a:tcPr marL="9525" marR="9525" marT="9525" marB="0" anchor="ctr">
                    <a:lnL>
                      <a:noFill/>
                    </a:lnL>
                    <a:lnR>
                      <a:noFill/>
                    </a:lnR>
                    <a:lnT>
                      <a:noFill/>
                    </a:lnT>
                    <a:lnB>
                      <a:noFill/>
                    </a:lnB>
                    <a:solidFill>
                      <a:srgbClr val="4B4C4B"/>
                    </a:solidFill>
                  </a:tcPr>
                </a:tc>
                <a:tc>
                  <a:txBody>
                    <a:bodyPr/>
                    <a:lstStyle/>
                    <a:p>
                      <a:pPr algn="l" fontAlgn="b"/>
                      <a:r>
                        <a:rPr lang="es-CO" sz="800" b="1" i="0" u="none" strike="noStrike" dirty="0">
                          <a:solidFill>
                            <a:srgbClr val="000000"/>
                          </a:solidFill>
                          <a:effectLst/>
                          <a:latin typeface="+mj-lt"/>
                        </a:rPr>
                        <a:t> B2B: </a:t>
                      </a:r>
                      <a:r>
                        <a:rPr lang="es-CO" sz="800" b="0" i="0" u="none" strike="noStrike" dirty="0">
                          <a:solidFill>
                            <a:srgbClr val="000000"/>
                          </a:solidFill>
                          <a:effectLst/>
                          <a:latin typeface="+mj-lt"/>
                        </a:rPr>
                        <a:t>[2] Malo </a:t>
                      </a:r>
                      <a:r>
                        <a:rPr lang="es-CO" sz="800" b="1" i="0" u="none" strike="noStrike" dirty="0">
                          <a:solidFill>
                            <a:srgbClr val="000000"/>
                          </a:solidFill>
                          <a:effectLst/>
                          <a:latin typeface="+mj-lt"/>
                        </a:rPr>
                        <a:t>+</a:t>
                      </a:r>
                      <a:r>
                        <a:rPr lang="es-CO" sz="800" b="0" i="0" u="none" strike="noStrike" dirty="0">
                          <a:solidFill>
                            <a:srgbClr val="000000"/>
                          </a:solidFill>
                          <a:effectLst/>
                          <a:latin typeface="+mj-lt"/>
                        </a:rPr>
                        <a:t> [1] Muy malo</a:t>
                      </a:r>
                    </a:p>
                  </a:txBody>
                  <a:tcPr marL="9525" marR="9525" marT="9525" marB="0" anchor="ctr">
                    <a:lnL>
                      <a:noFill/>
                    </a:lnL>
                    <a:lnR>
                      <a:noFill/>
                    </a:lnR>
                    <a:lnT>
                      <a:noFill/>
                    </a:lnT>
                    <a:lnB>
                      <a:noFill/>
                    </a:lnB>
                  </a:tcPr>
                </a:tc>
                <a:extLst>
                  <a:ext uri="{0D108BD9-81ED-4DB2-BD59-A6C34878D82A}">
                    <a16:rowId xmlns:a16="http://schemas.microsoft.com/office/drawing/2014/main" val="980009212"/>
                  </a:ext>
                </a:extLst>
              </a:tr>
            </a:tbl>
          </a:graphicData>
        </a:graphic>
      </p:graphicFrame>
      <p:sp>
        <p:nvSpPr>
          <p:cNvPr id="18" name="6 CuadroTexto">
            <a:extLst>
              <a:ext uri="{FF2B5EF4-FFF2-40B4-BE49-F238E27FC236}">
                <a16:creationId xmlns:a16="http://schemas.microsoft.com/office/drawing/2014/main" id="{E8AF1E16-7FE2-4ACA-998F-3F723CBFEDF8}"/>
              </a:ext>
            </a:extLst>
          </p:cNvPr>
          <p:cNvSpPr txBox="1"/>
          <p:nvPr/>
        </p:nvSpPr>
        <p:spPr>
          <a:xfrm>
            <a:off x="7420171" y="1423935"/>
            <a:ext cx="499605" cy="107722"/>
          </a:xfrm>
          <a:prstGeom prst="rect">
            <a:avLst/>
          </a:prstGeom>
          <a:noFill/>
        </p:spPr>
        <p:txBody>
          <a:bodyPr wrap="square" lIns="0" tIns="0" rIns="0" bIns="0" rtlCol="0">
            <a:spAutoFit/>
          </a:bodyPr>
          <a:lstStyle/>
          <a:p>
            <a:pPr algn="r"/>
            <a:r>
              <a:rPr lang="es-CO" sz="700" dirty="0">
                <a:solidFill>
                  <a:schemeClr val="tx1">
                    <a:lumMod val="85000"/>
                    <a:lumOff val="15000"/>
                  </a:schemeClr>
                </a:solidFill>
                <a:latin typeface="+mj-lt"/>
              </a:rPr>
              <a:t>Promedio</a:t>
            </a:r>
          </a:p>
        </p:txBody>
      </p:sp>
    </p:spTree>
    <p:extLst>
      <p:ext uri="{BB962C8B-B14F-4D97-AF65-F5344CB8AC3E}">
        <p14:creationId xmlns:p14="http://schemas.microsoft.com/office/powerpoint/2010/main" val="31767499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CuadroTexto 10"/>
          <p:cNvSpPr txBox="1"/>
          <p:nvPr/>
        </p:nvSpPr>
        <p:spPr>
          <a:xfrm>
            <a:off x="1311753" y="162166"/>
            <a:ext cx="6516210" cy="461665"/>
          </a:xfrm>
          <a:prstGeom prst="rect">
            <a:avLst/>
          </a:prstGeom>
          <a:noFill/>
        </p:spPr>
        <p:txBody>
          <a:bodyPr wrap="square" rtlCol="0">
            <a:spAutoFit/>
          </a:bodyPr>
          <a:lstStyle/>
          <a:p>
            <a:pPr lvl="0"/>
            <a:r>
              <a:rPr lang="es-CO" sz="2400" dirty="0">
                <a:solidFill>
                  <a:srgbClr val="295FA9"/>
                </a:solidFill>
              </a:rPr>
              <a:t>Evaluación de las PQRS</a:t>
            </a:r>
          </a:p>
        </p:txBody>
      </p:sp>
      <p:sp>
        <p:nvSpPr>
          <p:cNvPr id="17" name="4 Rectángulo">
            <a:extLst>
              <a:ext uri="{FF2B5EF4-FFF2-40B4-BE49-F238E27FC236}">
                <a16:creationId xmlns:a16="http://schemas.microsoft.com/office/drawing/2014/main" id="{95053D6A-B68E-4AE6-8C24-2EB4761A18ED}"/>
              </a:ext>
            </a:extLst>
          </p:cNvPr>
          <p:cNvSpPr/>
          <p:nvPr/>
        </p:nvSpPr>
        <p:spPr>
          <a:xfrm>
            <a:off x="1676400" y="611540"/>
            <a:ext cx="5822949" cy="246221"/>
          </a:xfrm>
          <a:prstGeom prst="rect">
            <a:avLst/>
          </a:prstGeom>
        </p:spPr>
        <p:txBody>
          <a:bodyPr wrap="square">
            <a:spAutoFit/>
          </a:bodyPr>
          <a:lstStyle/>
          <a:p>
            <a:pPr algn="ctr"/>
            <a:r>
              <a:rPr lang="es-MX" b="0" dirty="0">
                <a:solidFill>
                  <a:schemeClr val="tx1">
                    <a:lumMod val="85000"/>
                    <a:lumOff val="15000"/>
                  </a:schemeClr>
                </a:solidFill>
                <a:latin typeface="+mj-lt"/>
              </a:rPr>
              <a:t>¿ Con una escala de 1 a 5 donde 1 es muy malo y 5 muy bueno ¿Cómo califica… </a:t>
            </a:r>
          </a:p>
        </p:txBody>
      </p:sp>
      <p:graphicFrame>
        <p:nvGraphicFramePr>
          <p:cNvPr id="5" name="Tabla 4">
            <a:extLst>
              <a:ext uri="{FF2B5EF4-FFF2-40B4-BE49-F238E27FC236}">
                <a16:creationId xmlns:a16="http://schemas.microsoft.com/office/drawing/2014/main" id="{5598DC43-9D0B-4A23-B16A-A951026A4229}"/>
              </a:ext>
            </a:extLst>
          </p:cNvPr>
          <p:cNvGraphicFramePr>
            <a:graphicFrameLocks noGrp="1"/>
          </p:cNvGraphicFramePr>
          <p:nvPr>
            <p:extLst>
              <p:ext uri="{D42A27DB-BD31-4B8C-83A1-F6EECF244321}">
                <p14:modId xmlns:p14="http://schemas.microsoft.com/office/powerpoint/2010/main" val="2572082517"/>
              </p:ext>
            </p:extLst>
          </p:nvPr>
        </p:nvGraphicFramePr>
        <p:xfrm>
          <a:off x="1541463" y="880779"/>
          <a:ext cx="6096001" cy="1419225"/>
        </p:xfrm>
        <a:graphic>
          <a:graphicData uri="http://schemas.openxmlformats.org/drawingml/2006/table">
            <a:tbl>
              <a:tblPr firstRow="1" bandRow="1">
                <a:tableStyleId>{5C22544A-7EE6-4342-B048-85BDC9FD1C3A}</a:tableStyleId>
              </a:tblPr>
              <a:tblGrid>
                <a:gridCol w="3073067">
                  <a:extLst>
                    <a:ext uri="{9D8B030D-6E8A-4147-A177-3AD203B41FA5}">
                      <a16:colId xmlns:a16="http://schemas.microsoft.com/office/drawing/2014/main" val="93046408"/>
                    </a:ext>
                  </a:extLst>
                </a:gridCol>
                <a:gridCol w="1511467">
                  <a:extLst>
                    <a:ext uri="{9D8B030D-6E8A-4147-A177-3AD203B41FA5}">
                      <a16:colId xmlns:a16="http://schemas.microsoft.com/office/drawing/2014/main" val="4195887148"/>
                    </a:ext>
                  </a:extLst>
                </a:gridCol>
                <a:gridCol w="1511467">
                  <a:extLst>
                    <a:ext uri="{9D8B030D-6E8A-4147-A177-3AD203B41FA5}">
                      <a16:colId xmlns:a16="http://schemas.microsoft.com/office/drawing/2014/main" val="3388826850"/>
                    </a:ext>
                  </a:extLst>
                </a:gridCol>
              </a:tblGrid>
              <a:tr h="153612">
                <a:tc>
                  <a:txBody>
                    <a:bodyPr/>
                    <a:lstStyle/>
                    <a:p>
                      <a:pPr algn="r"/>
                      <a:r>
                        <a:rPr lang="es-MX" sz="1200" dirty="0">
                          <a:solidFill>
                            <a:schemeClr val="tx1"/>
                          </a:solidFill>
                          <a:latin typeface="Calibri" panose="020F0502020204030204" pitchFamily="34" charset="0"/>
                          <a:cs typeface="Calibri" panose="020F0502020204030204" pitchFamily="34" charset="0"/>
                        </a:rPr>
                        <a:t>la amabilidad y respeto con que le atendieron su última PQRS?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s-CO" sz="1200" dirty="0">
                          <a:solidFill>
                            <a:schemeClr val="tx1"/>
                          </a:solidFill>
                          <a:latin typeface="Calibri" panose="020F0502020204030204" pitchFamily="34" charset="0"/>
                          <a:cs typeface="Calibri" panose="020F0502020204030204" pitchFamily="34" charset="0"/>
                        </a:rPr>
                        <a:t>Total (casos)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200" dirty="0">
                          <a:solidFill>
                            <a:schemeClr val="tx1"/>
                          </a:solidFill>
                          <a:latin typeface="Calibri" panose="020F0502020204030204" pitchFamily="34" charset="0"/>
                          <a:cs typeface="Calibri" panose="020F0502020204030204" pitchFamily="34" charset="0"/>
                        </a:rPr>
                        <a:t>Total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28093495"/>
                  </a:ext>
                </a:extLst>
              </a:tr>
              <a:tr h="46175">
                <a:tc>
                  <a:txBody>
                    <a:bodyPr/>
                    <a:lstStyle/>
                    <a:p>
                      <a:pPr algn="r" fontAlgn="b"/>
                      <a:r>
                        <a:rPr lang="es-CO" sz="1200" b="0" i="0" u="none" strike="noStrike" dirty="0">
                          <a:solidFill>
                            <a:srgbClr val="000000"/>
                          </a:solidFill>
                          <a:effectLst/>
                          <a:latin typeface="Calibri" panose="020F0502020204030204" pitchFamily="34" charset="0"/>
                        </a:rPr>
                        <a:t> [5] Muy bueno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103</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51</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546101133"/>
                  </a:ext>
                </a:extLst>
              </a:tr>
              <a:tr h="46175">
                <a:tc>
                  <a:txBody>
                    <a:bodyPr/>
                    <a:lstStyle/>
                    <a:p>
                      <a:pPr algn="r" fontAlgn="b"/>
                      <a:r>
                        <a:rPr lang="es-CO" sz="1200" b="0" i="0" u="none" strike="noStrike" dirty="0">
                          <a:solidFill>
                            <a:srgbClr val="000000"/>
                          </a:solidFill>
                          <a:effectLst/>
                          <a:latin typeface="Calibri" panose="020F0502020204030204" pitchFamily="34" charset="0"/>
                        </a:rPr>
                        <a:t> [4] Bueno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70</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35</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890887876"/>
                  </a:ext>
                </a:extLst>
              </a:tr>
              <a:tr h="46175">
                <a:tc>
                  <a:txBody>
                    <a:bodyPr/>
                    <a:lstStyle/>
                    <a:p>
                      <a:pPr algn="r" fontAlgn="b"/>
                      <a:r>
                        <a:rPr lang="es-MX" sz="1200" b="0" i="0" u="none" strike="noStrike" dirty="0">
                          <a:solidFill>
                            <a:srgbClr val="000000"/>
                          </a:solidFill>
                          <a:effectLst/>
                          <a:latin typeface="Calibri" panose="020F0502020204030204" pitchFamily="34" charset="0"/>
                        </a:rPr>
                        <a:t> [3] Ni bueno Ni malo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21</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10</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799911674"/>
                  </a:ext>
                </a:extLst>
              </a:tr>
              <a:tr h="46175">
                <a:tc>
                  <a:txBody>
                    <a:bodyPr/>
                    <a:lstStyle/>
                    <a:p>
                      <a:pPr algn="r" fontAlgn="b"/>
                      <a:r>
                        <a:rPr lang="es-CO" sz="1200" b="0" i="0" u="none" strike="noStrike" dirty="0">
                          <a:solidFill>
                            <a:srgbClr val="000000"/>
                          </a:solidFill>
                          <a:effectLst/>
                          <a:latin typeface="Calibri" panose="020F0502020204030204" pitchFamily="34" charset="0"/>
                        </a:rPr>
                        <a:t> [2] Malo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6</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3</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10394615"/>
                  </a:ext>
                </a:extLst>
              </a:tr>
              <a:tr h="46175">
                <a:tc>
                  <a:txBody>
                    <a:bodyPr/>
                    <a:lstStyle/>
                    <a:p>
                      <a:pPr algn="r" fontAlgn="b"/>
                      <a:r>
                        <a:rPr lang="es-CO" sz="1200" b="0" i="0" u="none" strike="noStrike" dirty="0">
                          <a:solidFill>
                            <a:srgbClr val="000000"/>
                          </a:solidFill>
                          <a:effectLst/>
                          <a:latin typeface="Calibri" panose="020F0502020204030204" pitchFamily="34" charset="0"/>
                        </a:rPr>
                        <a:t> [1] Muy malo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3</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1</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832641465"/>
                  </a:ext>
                </a:extLst>
              </a:tr>
            </a:tbl>
          </a:graphicData>
        </a:graphic>
      </p:graphicFrame>
      <p:graphicFrame>
        <p:nvGraphicFramePr>
          <p:cNvPr id="6" name="Tabla 5">
            <a:extLst>
              <a:ext uri="{FF2B5EF4-FFF2-40B4-BE49-F238E27FC236}">
                <a16:creationId xmlns:a16="http://schemas.microsoft.com/office/drawing/2014/main" id="{A87F22AF-B9BD-4DDF-A459-E0BC463762A1}"/>
              </a:ext>
            </a:extLst>
          </p:cNvPr>
          <p:cNvGraphicFramePr>
            <a:graphicFrameLocks noGrp="1"/>
          </p:cNvGraphicFramePr>
          <p:nvPr>
            <p:extLst>
              <p:ext uri="{D42A27DB-BD31-4B8C-83A1-F6EECF244321}">
                <p14:modId xmlns:p14="http://schemas.microsoft.com/office/powerpoint/2010/main" val="2730858211"/>
              </p:ext>
            </p:extLst>
          </p:nvPr>
        </p:nvGraphicFramePr>
        <p:xfrm>
          <a:off x="1541463" y="2972945"/>
          <a:ext cx="6096001" cy="1602105"/>
        </p:xfrm>
        <a:graphic>
          <a:graphicData uri="http://schemas.openxmlformats.org/drawingml/2006/table">
            <a:tbl>
              <a:tblPr firstRow="1" bandRow="1">
                <a:tableStyleId>{5C22544A-7EE6-4342-B048-85BDC9FD1C3A}</a:tableStyleId>
              </a:tblPr>
              <a:tblGrid>
                <a:gridCol w="3073067">
                  <a:extLst>
                    <a:ext uri="{9D8B030D-6E8A-4147-A177-3AD203B41FA5}">
                      <a16:colId xmlns:a16="http://schemas.microsoft.com/office/drawing/2014/main" val="3201192086"/>
                    </a:ext>
                  </a:extLst>
                </a:gridCol>
                <a:gridCol w="1511467">
                  <a:extLst>
                    <a:ext uri="{9D8B030D-6E8A-4147-A177-3AD203B41FA5}">
                      <a16:colId xmlns:a16="http://schemas.microsoft.com/office/drawing/2014/main" val="4173606886"/>
                    </a:ext>
                  </a:extLst>
                </a:gridCol>
                <a:gridCol w="1511467">
                  <a:extLst>
                    <a:ext uri="{9D8B030D-6E8A-4147-A177-3AD203B41FA5}">
                      <a16:colId xmlns:a16="http://schemas.microsoft.com/office/drawing/2014/main" val="1972385644"/>
                    </a:ext>
                  </a:extLst>
                </a:gridCol>
              </a:tblGrid>
              <a:tr h="153612">
                <a:tc>
                  <a:txBody>
                    <a:bodyPr/>
                    <a:lstStyle/>
                    <a:p>
                      <a:pPr algn="r"/>
                      <a:r>
                        <a:rPr lang="es-MX" sz="1200" dirty="0">
                          <a:solidFill>
                            <a:schemeClr val="tx1"/>
                          </a:solidFill>
                          <a:latin typeface="Calibri" panose="020F0502020204030204" pitchFamily="34" charset="0"/>
                          <a:cs typeface="Calibri" panose="020F0502020204030204" pitchFamily="34" charset="0"/>
                        </a:rPr>
                        <a:t>el nivel del conocimiento por parte del servidor público que atendió su última PQRS?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s-CO" sz="1200" dirty="0">
                          <a:solidFill>
                            <a:schemeClr val="tx1"/>
                          </a:solidFill>
                          <a:latin typeface="Calibri" panose="020F0502020204030204" pitchFamily="34" charset="0"/>
                          <a:cs typeface="Calibri" panose="020F0502020204030204" pitchFamily="34" charset="0"/>
                        </a:rPr>
                        <a:t>Total (casos)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200" dirty="0">
                          <a:solidFill>
                            <a:schemeClr val="tx1"/>
                          </a:solidFill>
                          <a:latin typeface="Calibri" panose="020F0502020204030204" pitchFamily="34" charset="0"/>
                          <a:cs typeface="Calibri" panose="020F0502020204030204" pitchFamily="34" charset="0"/>
                        </a:rPr>
                        <a:t>Total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64903282"/>
                  </a:ext>
                </a:extLst>
              </a:tr>
              <a:tr h="46175">
                <a:tc>
                  <a:txBody>
                    <a:bodyPr/>
                    <a:lstStyle/>
                    <a:p>
                      <a:pPr algn="r" fontAlgn="b"/>
                      <a:r>
                        <a:rPr lang="es-CO" sz="1200" b="0" i="0" u="none" strike="noStrike" dirty="0">
                          <a:solidFill>
                            <a:srgbClr val="000000"/>
                          </a:solidFill>
                          <a:effectLst/>
                          <a:latin typeface="Calibri" panose="020F0502020204030204" pitchFamily="34" charset="0"/>
                        </a:rPr>
                        <a:t> [5] Muy bueno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51</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25</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148119984"/>
                  </a:ext>
                </a:extLst>
              </a:tr>
              <a:tr h="46175">
                <a:tc>
                  <a:txBody>
                    <a:bodyPr/>
                    <a:lstStyle/>
                    <a:p>
                      <a:pPr algn="r" fontAlgn="b"/>
                      <a:r>
                        <a:rPr lang="es-CO" sz="1200" b="0" i="0" u="none" strike="noStrike" dirty="0">
                          <a:solidFill>
                            <a:srgbClr val="000000"/>
                          </a:solidFill>
                          <a:effectLst/>
                          <a:latin typeface="Calibri" panose="020F0502020204030204" pitchFamily="34" charset="0"/>
                        </a:rPr>
                        <a:t> [4] Bueno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67</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33</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236966090"/>
                  </a:ext>
                </a:extLst>
              </a:tr>
              <a:tr h="46175">
                <a:tc>
                  <a:txBody>
                    <a:bodyPr/>
                    <a:lstStyle/>
                    <a:p>
                      <a:pPr algn="r" fontAlgn="b"/>
                      <a:r>
                        <a:rPr lang="es-MX" sz="1200" b="0" i="0" u="none" strike="noStrike" dirty="0">
                          <a:solidFill>
                            <a:srgbClr val="000000"/>
                          </a:solidFill>
                          <a:effectLst/>
                          <a:latin typeface="Calibri" panose="020F0502020204030204" pitchFamily="34" charset="0"/>
                        </a:rPr>
                        <a:t> [3] Ni bueno Ni malo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55</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28</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494658789"/>
                  </a:ext>
                </a:extLst>
              </a:tr>
              <a:tr h="46175">
                <a:tc>
                  <a:txBody>
                    <a:bodyPr/>
                    <a:lstStyle/>
                    <a:p>
                      <a:pPr algn="r" fontAlgn="b"/>
                      <a:r>
                        <a:rPr lang="es-CO" sz="1200" b="0" i="0" u="none" strike="noStrike" dirty="0">
                          <a:solidFill>
                            <a:srgbClr val="000000"/>
                          </a:solidFill>
                          <a:effectLst/>
                          <a:latin typeface="Calibri" panose="020F0502020204030204" pitchFamily="34" charset="0"/>
                        </a:rPr>
                        <a:t> [2] Malo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12</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6</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762044258"/>
                  </a:ext>
                </a:extLst>
              </a:tr>
              <a:tr h="46175">
                <a:tc>
                  <a:txBody>
                    <a:bodyPr/>
                    <a:lstStyle/>
                    <a:p>
                      <a:pPr algn="r" fontAlgn="b"/>
                      <a:r>
                        <a:rPr lang="es-CO" sz="1200" b="0" i="0" u="none" strike="noStrike" dirty="0">
                          <a:solidFill>
                            <a:srgbClr val="000000"/>
                          </a:solidFill>
                          <a:effectLst/>
                          <a:latin typeface="Calibri" panose="020F0502020204030204" pitchFamily="34" charset="0"/>
                        </a:rPr>
                        <a:t> [1] Muy malo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15</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8</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715043900"/>
                  </a:ext>
                </a:extLst>
              </a:tr>
            </a:tbl>
          </a:graphicData>
        </a:graphic>
      </p:graphicFrame>
    </p:spTree>
    <p:extLst>
      <p:ext uri="{BB962C8B-B14F-4D97-AF65-F5344CB8AC3E}">
        <p14:creationId xmlns:p14="http://schemas.microsoft.com/office/powerpoint/2010/main" val="20847064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CuadroTexto 10"/>
          <p:cNvSpPr txBox="1"/>
          <p:nvPr/>
        </p:nvSpPr>
        <p:spPr>
          <a:xfrm>
            <a:off x="1311753" y="162166"/>
            <a:ext cx="6516210" cy="461665"/>
          </a:xfrm>
          <a:prstGeom prst="rect">
            <a:avLst/>
          </a:prstGeom>
          <a:noFill/>
        </p:spPr>
        <p:txBody>
          <a:bodyPr wrap="square" rtlCol="0">
            <a:spAutoFit/>
          </a:bodyPr>
          <a:lstStyle/>
          <a:p>
            <a:pPr lvl="0"/>
            <a:r>
              <a:rPr lang="es-CO" sz="2400" dirty="0">
                <a:solidFill>
                  <a:srgbClr val="295FA9"/>
                </a:solidFill>
              </a:rPr>
              <a:t>Evaluación de las PQRS</a:t>
            </a:r>
          </a:p>
        </p:txBody>
      </p:sp>
      <p:sp>
        <p:nvSpPr>
          <p:cNvPr id="17" name="4 Rectángulo">
            <a:extLst>
              <a:ext uri="{FF2B5EF4-FFF2-40B4-BE49-F238E27FC236}">
                <a16:creationId xmlns:a16="http://schemas.microsoft.com/office/drawing/2014/main" id="{95053D6A-B68E-4AE6-8C24-2EB4761A18ED}"/>
              </a:ext>
            </a:extLst>
          </p:cNvPr>
          <p:cNvSpPr/>
          <p:nvPr/>
        </p:nvSpPr>
        <p:spPr>
          <a:xfrm>
            <a:off x="1676400" y="611540"/>
            <a:ext cx="5822949" cy="246221"/>
          </a:xfrm>
          <a:prstGeom prst="rect">
            <a:avLst/>
          </a:prstGeom>
        </p:spPr>
        <p:txBody>
          <a:bodyPr wrap="square">
            <a:spAutoFit/>
          </a:bodyPr>
          <a:lstStyle/>
          <a:p>
            <a:pPr algn="ctr"/>
            <a:r>
              <a:rPr lang="es-MX" b="0" dirty="0">
                <a:solidFill>
                  <a:schemeClr val="tx1">
                    <a:lumMod val="85000"/>
                    <a:lumOff val="15000"/>
                  </a:schemeClr>
                </a:solidFill>
                <a:latin typeface="+mj-lt"/>
              </a:rPr>
              <a:t>¿ Con una escala de 1 a 5 donde 1 es muy malo y 5 muy bueno ¿Cómo califica… </a:t>
            </a:r>
          </a:p>
        </p:txBody>
      </p:sp>
      <p:graphicFrame>
        <p:nvGraphicFramePr>
          <p:cNvPr id="5" name="Tabla 4">
            <a:extLst>
              <a:ext uri="{FF2B5EF4-FFF2-40B4-BE49-F238E27FC236}">
                <a16:creationId xmlns:a16="http://schemas.microsoft.com/office/drawing/2014/main" id="{5598DC43-9D0B-4A23-B16A-A951026A4229}"/>
              </a:ext>
            </a:extLst>
          </p:cNvPr>
          <p:cNvGraphicFramePr>
            <a:graphicFrameLocks noGrp="1"/>
          </p:cNvGraphicFramePr>
          <p:nvPr>
            <p:extLst>
              <p:ext uri="{D42A27DB-BD31-4B8C-83A1-F6EECF244321}">
                <p14:modId xmlns:p14="http://schemas.microsoft.com/office/powerpoint/2010/main" val="2306902828"/>
              </p:ext>
            </p:extLst>
          </p:nvPr>
        </p:nvGraphicFramePr>
        <p:xfrm>
          <a:off x="1541463" y="880779"/>
          <a:ext cx="6096001" cy="1602105"/>
        </p:xfrm>
        <a:graphic>
          <a:graphicData uri="http://schemas.openxmlformats.org/drawingml/2006/table">
            <a:tbl>
              <a:tblPr firstRow="1" bandRow="1">
                <a:tableStyleId>{5C22544A-7EE6-4342-B048-85BDC9FD1C3A}</a:tableStyleId>
              </a:tblPr>
              <a:tblGrid>
                <a:gridCol w="3073067">
                  <a:extLst>
                    <a:ext uri="{9D8B030D-6E8A-4147-A177-3AD203B41FA5}">
                      <a16:colId xmlns:a16="http://schemas.microsoft.com/office/drawing/2014/main" val="93046408"/>
                    </a:ext>
                  </a:extLst>
                </a:gridCol>
                <a:gridCol w="1511467">
                  <a:extLst>
                    <a:ext uri="{9D8B030D-6E8A-4147-A177-3AD203B41FA5}">
                      <a16:colId xmlns:a16="http://schemas.microsoft.com/office/drawing/2014/main" val="4195887148"/>
                    </a:ext>
                  </a:extLst>
                </a:gridCol>
                <a:gridCol w="1511467">
                  <a:extLst>
                    <a:ext uri="{9D8B030D-6E8A-4147-A177-3AD203B41FA5}">
                      <a16:colId xmlns:a16="http://schemas.microsoft.com/office/drawing/2014/main" val="3388826850"/>
                    </a:ext>
                  </a:extLst>
                </a:gridCol>
              </a:tblGrid>
              <a:tr h="153612">
                <a:tc>
                  <a:txBody>
                    <a:bodyPr/>
                    <a:lstStyle/>
                    <a:p>
                      <a:pPr algn="r"/>
                      <a:r>
                        <a:rPr lang="es-MX" sz="1200" dirty="0">
                          <a:solidFill>
                            <a:schemeClr val="tx1"/>
                          </a:solidFill>
                          <a:latin typeface="Calibri" panose="020F0502020204030204" pitchFamily="34" charset="0"/>
                          <a:cs typeface="Calibri" panose="020F0502020204030204" pitchFamily="34" charset="0"/>
                        </a:rPr>
                        <a:t>la claridad en la información por parte del servidor público que atendió su última PQRS?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s-CO" sz="1200" dirty="0">
                          <a:solidFill>
                            <a:schemeClr val="tx1"/>
                          </a:solidFill>
                          <a:latin typeface="Calibri" panose="020F0502020204030204" pitchFamily="34" charset="0"/>
                          <a:cs typeface="Calibri" panose="020F0502020204030204" pitchFamily="34" charset="0"/>
                        </a:rPr>
                        <a:t>Total (casos)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200" dirty="0">
                          <a:solidFill>
                            <a:schemeClr val="tx1"/>
                          </a:solidFill>
                          <a:latin typeface="Calibri" panose="020F0502020204030204" pitchFamily="34" charset="0"/>
                          <a:cs typeface="Calibri" panose="020F0502020204030204" pitchFamily="34" charset="0"/>
                        </a:rPr>
                        <a:t>Total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28093495"/>
                  </a:ext>
                </a:extLst>
              </a:tr>
              <a:tr h="46175">
                <a:tc>
                  <a:txBody>
                    <a:bodyPr/>
                    <a:lstStyle/>
                    <a:p>
                      <a:pPr algn="r" fontAlgn="b"/>
                      <a:r>
                        <a:rPr lang="es-CO" sz="1200" b="0" i="0" u="none" strike="noStrike" dirty="0">
                          <a:solidFill>
                            <a:srgbClr val="000000"/>
                          </a:solidFill>
                          <a:effectLst/>
                          <a:latin typeface="Calibri" panose="020F0502020204030204" pitchFamily="34" charset="0"/>
                        </a:rPr>
                        <a:t> [5] Muy bueno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55</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27</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546101133"/>
                  </a:ext>
                </a:extLst>
              </a:tr>
              <a:tr h="46175">
                <a:tc>
                  <a:txBody>
                    <a:bodyPr/>
                    <a:lstStyle/>
                    <a:p>
                      <a:pPr algn="r" fontAlgn="b"/>
                      <a:r>
                        <a:rPr lang="es-CO" sz="1200" b="0" i="0" u="none" strike="noStrike" dirty="0">
                          <a:solidFill>
                            <a:srgbClr val="000000"/>
                          </a:solidFill>
                          <a:effectLst/>
                          <a:latin typeface="Calibri" panose="020F0502020204030204" pitchFamily="34" charset="0"/>
                        </a:rPr>
                        <a:t> [4] Bueno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63</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31</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890887876"/>
                  </a:ext>
                </a:extLst>
              </a:tr>
              <a:tr h="46175">
                <a:tc>
                  <a:txBody>
                    <a:bodyPr/>
                    <a:lstStyle/>
                    <a:p>
                      <a:pPr algn="r" fontAlgn="b"/>
                      <a:r>
                        <a:rPr lang="es-MX" sz="1200" b="0" i="0" u="none" strike="noStrike" dirty="0">
                          <a:solidFill>
                            <a:srgbClr val="000000"/>
                          </a:solidFill>
                          <a:effectLst/>
                          <a:latin typeface="Calibri" panose="020F0502020204030204" pitchFamily="34" charset="0"/>
                        </a:rPr>
                        <a:t> [3] Ni bueno Ni malo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51</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25</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799911674"/>
                  </a:ext>
                </a:extLst>
              </a:tr>
              <a:tr h="46175">
                <a:tc>
                  <a:txBody>
                    <a:bodyPr/>
                    <a:lstStyle/>
                    <a:p>
                      <a:pPr algn="r" fontAlgn="b"/>
                      <a:r>
                        <a:rPr lang="es-CO" sz="1200" b="0" i="0" u="none" strike="noStrike" dirty="0">
                          <a:solidFill>
                            <a:srgbClr val="000000"/>
                          </a:solidFill>
                          <a:effectLst/>
                          <a:latin typeface="Calibri" panose="020F0502020204030204" pitchFamily="34" charset="0"/>
                        </a:rPr>
                        <a:t> [2] Malo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19</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9</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10394615"/>
                  </a:ext>
                </a:extLst>
              </a:tr>
              <a:tr h="46175">
                <a:tc>
                  <a:txBody>
                    <a:bodyPr/>
                    <a:lstStyle/>
                    <a:p>
                      <a:pPr algn="r" fontAlgn="b"/>
                      <a:r>
                        <a:rPr lang="es-CO" sz="1200" b="0" i="0" u="none" strike="noStrike" dirty="0">
                          <a:solidFill>
                            <a:srgbClr val="000000"/>
                          </a:solidFill>
                          <a:effectLst/>
                          <a:latin typeface="Calibri" panose="020F0502020204030204" pitchFamily="34" charset="0"/>
                        </a:rPr>
                        <a:t> [1] Muy malo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15</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8</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832641465"/>
                  </a:ext>
                </a:extLst>
              </a:tr>
            </a:tbl>
          </a:graphicData>
        </a:graphic>
      </p:graphicFrame>
      <p:graphicFrame>
        <p:nvGraphicFramePr>
          <p:cNvPr id="6" name="Tabla 5">
            <a:extLst>
              <a:ext uri="{FF2B5EF4-FFF2-40B4-BE49-F238E27FC236}">
                <a16:creationId xmlns:a16="http://schemas.microsoft.com/office/drawing/2014/main" id="{A87F22AF-B9BD-4DDF-A459-E0BC463762A1}"/>
              </a:ext>
            </a:extLst>
          </p:cNvPr>
          <p:cNvGraphicFramePr>
            <a:graphicFrameLocks noGrp="1"/>
          </p:cNvGraphicFramePr>
          <p:nvPr>
            <p:extLst>
              <p:ext uri="{D42A27DB-BD31-4B8C-83A1-F6EECF244321}">
                <p14:modId xmlns:p14="http://schemas.microsoft.com/office/powerpoint/2010/main" val="1835909274"/>
              </p:ext>
            </p:extLst>
          </p:nvPr>
        </p:nvGraphicFramePr>
        <p:xfrm>
          <a:off x="1541463" y="2972945"/>
          <a:ext cx="6096001" cy="1419225"/>
        </p:xfrm>
        <a:graphic>
          <a:graphicData uri="http://schemas.openxmlformats.org/drawingml/2006/table">
            <a:tbl>
              <a:tblPr firstRow="1" bandRow="1">
                <a:tableStyleId>{5C22544A-7EE6-4342-B048-85BDC9FD1C3A}</a:tableStyleId>
              </a:tblPr>
              <a:tblGrid>
                <a:gridCol w="3073067">
                  <a:extLst>
                    <a:ext uri="{9D8B030D-6E8A-4147-A177-3AD203B41FA5}">
                      <a16:colId xmlns:a16="http://schemas.microsoft.com/office/drawing/2014/main" val="3201192086"/>
                    </a:ext>
                  </a:extLst>
                </a:gridCol>
                <a:gridCol w="1511467">
                  <a:extLst>
                    <a:ext uri="{9D8B030D-6E8A-4147-A177-3AD203B41FA5}">
                      <a16:colId xmlns:a16="http://schemas.microsoft.com/office/drawing/2014/main" val="4173606886"/>
                    </a:ext>
                  </a:extLst>
                </a:gridCol>
                <a:gridCol w="1511467">
                  <a:extLst>
                    <a:ext uri="{9D8B030D-6E8A-4147-A177-3AD203B41FA5}">
                      <a16:colId xmlns:a16="http://schemas.microsoft.com/office/drawing/2014/main" val="1972385644"/>
                    </a:ext>
                  </a:extLst>
                </a:gridCol>
              </a:tblGrid>
              <a:tr h="153612">
                <a:tc>
                  <a:txBody>
                    <a:bodyPr/>
                    <a:lstStyle/>
                    <a:p>
                      <a:pPr algn="r"/>
                      <a:r>
                        <a:rPr lang="es-MX" sz="1200" dirty="0">
                          <a:solidFill>
                            <a:schemeClr val="tx1"/>
                          </a:solidFill>
                          <a:latin typeface="Calibri" panose="020F0502020204030204" pitchFamily="34" charset="0"/>
                          <a:cs typeface="Calibri" panose="020F0502020204030204" pitchFamily="34" charset="0"/>
                        </a:rPr>
                        <a:t>el tiempo de respuesta que le dieron a su última PQRS?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s-CO" sz="1200" dirty="0">
                          <a:solidFill>
                            <a:schemeClr val="tx1"/>
                          </a:solidFill>
                          <a:latin typeface="Calibri" panose="020F0502020204030204" pitchFamily="34" charset="0"/>
                          <a:cs typeface="Calibri" panose="020F0502020204030204" pitchFamily="34" charset="0"/>
                        </a:rPr>
                        <a:t>Total (casos)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200" dirty="0">
                          <a:solidFill>
                            <a:schemeClr val="tx1"/>
                          </a:solidFill>
                          <a:latin typeface="Calibri" panose="020F0502020204030204" pitchFamily="34" charset="0"/>
                          <a:cs typeface="Calibri" panose="020F0502020204030204" pitchFamily="34" charset="0"/>
                        </a:rPr>
                        <a:t>Total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64903282"/>
                  </a:ext>
                </a:extLst>
              </a:tr>
              <a:tr h="46175">
                <a:tc>
                  <a:txBody>
                    <a:bodyPr/>
                    <a:lstStyle/>
                    <a:p>
                      <a:pPr algn="r" fontAlgn="b"/>
                      <a:r>
                        <a:rPr lang="es-CO" sz="1200" b="0" i="0" u="none" strike="noStrike" dirty="0">
                          <a:solidFill>
                            <a:srgbClr val="000000"/>
                          </a:solidFill>
                          <a:effectLst/>
                          <a:latin typeface="Calibri" panose="020F0502020204030204" pitchFamily="34" charset="0"/>
                        </a:rPr>
                        <a:t> [5] Muy bueno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48</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23</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148119984"/>
                  </a:ext>
                </a:extLst>
              </a:tr>
              <a:tr h="46175">
                <a:tc>
                  <a:txBody>
                    <a:bodyPr/>
                    <a:lstStyle/>
                    <a:p>
                      <a:pPr algn="r" fontAlgn="b"/>
                      <a:r>
                        <a:rPr lang="es-CO" sz="1200" b="0" i="0" u="none" strike="noStrike" dirty="0">
                          <a:solidFill>
                            <a:srgbClr val="000000"/>
                          </a:solidFill>
                          <a:effectLst/>
                          <a:latin typeface="Calibri" panose="020F0502020204030204" pitchFamily="34" charset="0"/>
                        </a:rPr>
                        <a:t> [4] Bueno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42</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21</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236966090"/>
                  </a:ext>
                </a:extLst>
              </a:tr>
              <a:tr h="46175">
                <a:tc>
                  <a:txBody>
                    <a:bodyPr/>
                    <a:lstStyle/>
                    <a:p>
                      <a:pPr algn="r" fontAlgn="b"/>
                      <a:r>
                        <a:rPr lang="es-MX" sz="1200" b="0" i="0" u="none" strike="noStrike" dirty="0">
                          <a:solidFill>
                            <a:srgbClr val="000000"/>
                          </a:solidFill>
                          <a:effectLst/>
                          <a:latin typeface="Calibri" panose="020F0502020204030204" pitchFamily="34" charset="0"/>
                        </a:rPr>
                        <a:t> [3] Ni bueno Ni malo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46</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22</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494658789"/>
                  </a:ext>
                </a:extLst>
              </a:tr>
              <a:tr h="46175">
                <a:tc>
                  <a:txBody>
                    <a:bodyPr/>
                    <a:lstStyle/>
                    <a:p>
                      <a:pPr algn="r" fontAlgn="b"/>
                      <a:r>
                        <a:rPr lang="es-CO" sz="1200" b="0" i="0" u="none" strike="noStrike" dirty="0">
                          <a:solidFill>
                            <a:srgbClr val="000000"/>
                          </a:solidFill>
                          <a:effectLst/>
                          <a:latin typeface="Calibri" panose="020F0502020204030204" pitchFamily="34" charset="0"/>
                        </a:rPr>
                        <a:t> [2] Malo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34</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17</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762044258"/>
                  </a:ext>
                </a:extLst>
              </a:tr>
              <a:tr h="46175">
                <a:tc>
                  <a:txBody>
                    <a:bodyPr/>
                    <a:lstStyle/>
                    <a:p>
                      <a:pPr algn="r" fontAlgn="b"/>
                      <a:r>
                        <a:rPr lang="es-CO" sz="1200" b="0" i="0" u="none" strike="noStrike" dirty="0">
                          <a:solidFill>
                            <a:srgbClr val="000000"/>
                          </a:solidFill>
                          <a:effectLst/>
                          <a:latin typeface="Calibri" panose="020F0502020204030204" pitchFamily="34" charset="0"/>
                        </a:rPr>
                        <a:t> [1] Muy malo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34</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17</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715043900"/>
                  </a:ext>
                </a:extLst>
              </a:tr>
            </a:tbl>
          </a:graphicData>
        </a:graphic>
      </p:graphicFrame>
    </p:spTree>
    <p:extLst>
      <p:ext uri="{BB962C8B-B14F-4D97-AF65-F5344CB8AC3E}">
        <p14:creationId xmlns:p14="http://schemas.microsoft.com/office/powerpoint/2010/main" val="32000387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CuadroTexto 10"/>
          <p:cNvSpPr txBox="1"/>
          <p:nvPr/>
        </p:nvSpPr>
        <p:spPr>
          <a:xfrm>
            <a:off x="1311753" y="162166"/>
            <a:ext cx="6516210" cy="461665"/>
          </a:xfrm>
          <a:prstGeom prst="rect">
            <a:avLst/>
          </a:prstGeom>
          <a:noFill/>
        </p:spPr>
        <p:txBody>
          <a:bodyPr wrap="square" rtlCol="0">
            <a:spAutoFit/>
          </a:bodyPr>
          <a:lstStyle/>
          <a:p>
            <a:pPr lvl="0"/>
            <a:r>
              <a:rPr lang="es-CO" sz="2400" dirty="0">
                <a:solidFill>
                  <a:srgbClr val="295FA9"/>
                </a:solidFill>
              </a:rPr>
              <a:t>Evaluación de las PQRS</a:t>
            </a:r>
          </a:p>
        </p:txBody>
      </p:sp>
      <p:sp>
        <p:nvSpPr>
          <p:cNvPr id="17" name="4 Rectángulo">
            <a:extLst>
              <a:ext uri="{FF2B5EF4-FFF2-40B4-BE49-F238E27FC236}">
                <a16:creationId xmlns:a16="http://schemas.microsoft.com/office/drawing/2014/main" id="{95053D6A-B68E-4AE6-8C24-2EB4761A18ED}"/>
              </a:ext>
            </a:extLst>
          </p:cNvPr>
          <p:cNvSpPr/>
          <p:nvPr/>
        </p:nvSpPr>
        <p:spPr>
          <a:xfrm>
            <a:off x="1676400" y="611540"/>
            <a:ext cx="5822949" cy="246221"/>
          </a:xfrm>
          <a:prstGeom prst="rect">
            <a:avLst/>
          </a:prstGeom>
        </p:spPr>
        <p:txBody>
          <a:bodyPr wrap="square">
            <a:spAutoFit/>
          </a:bodyPr>
          <a:lstStyle/>
          <a:p>
            <a:pPr algn="ctr"/>
            <a:r>
              <a:rPr lang="es-MX" b="0" dirty="0">
                <a:solidFill>
                  <a:schemeClr val="tx1">
                    <a:lumMod val="85000"/>
                    <a:lumOff val="15000"/>
                  </a:schemeClr>
                </a:solidFill>
                <a:latin typeface="+mj-lt"/>
              </a:rPr>
              <a:t>¿ Con una escala de 1 a 5 donde 1 es muy malo y 5 muy bueno ¿Cómo califica… </a:t>
            </a:r>
          </a:p>
        </p:txBody>
      </p:sp>
      <p:graphicFrame>
        <p:nvGraphicFramePr>
          <p:cNvPr id="5" name="Tabla 4">
            <a:extLst>
              <a:ext uri="{FF2B5EF4-FFF2-40B4-BE49-F238E27FC236}">
                <a16:creationId xmlns:a16="http://schemas.microsoft.com/office/drawing/2014/main" id="{5598DC43-9D0B-4A23-B16A-A951026A4229}"/>
              </a:ext>
            </a:extLst>
          </p:cNvPr>
          <p:cNvGraphicFramePr>
            <a:graphicFrameLocks noGrp="1"/>
          </p:cNvGraphicFramePr>
          <p:nvPr>
            <p:extLst>
              <p:ext uri="{D42A27DB-BD31-4B8C-83A1-F6EECF244321}">
                <p14:modId xmlns:p14="http://schemas.microsoft.com/office/powerpoint/2010/main" val="868683939"/>
              </p:ext>
            </p:extLst>
          </p:nvPr>
        </p:nvGraphicFramePr>
        <p:xfrm>
          <a:off x="1541463" y="880779"/>
          <a:ext cx="6096001" cy="1419225"/>
        </p:xfrm>
        <a:graphic>
          <a:graphicData uri="http://schemas.openxmlformats.org/drawingml/2006/table">
            <a:tbl>
              <a:tblPr firstRow="1" bandRow="1">
                <a:tableStyleId>{5C22544A-7EE6-4342-B048-85BDC9FD1C3A}</a:tableStyleId>
              </a:tblPr>
              <a:tblGrid>
                <a:gridCol w="3073067">
                  <a:extLst>
                    <a:ext uri="{9D8B030D-6E8A-4147-A177-3AD203B41FA5}">
                      <a16:colId xmlns:a16="http://schemas.microsoft.com/office/drawing/2014/main" val="93046408"/>
                    </a:ext>
                  </a:extLst>
                </a:gridCol>
                <a:gridCol w="1511467">
                  <a:extLst>
                    <a:ext uri="{9D8B030D-6E8A-4147-A177-3AD203B41FA5}">
                      <a16:colId xmlns:a16="http://schemas.microsoft.com/office/drawing/2014/main" val="4195887148"/>
                    </a:ext>
                  </a:extLst>
                </a:gridCol>
                <a:gridCol w="1511467">
                  <a:extLst>
                    <a:ext uri="{9D8B030D-6E8A-4147-A177-3AD203B41FA5}">
                      <a16:colId xmlns:a16="http://schemas.microsoft.com/office/drawing/2014/main" val="3388826850"/>
                    </a:ext>
                  </a:extLst>
                </a:gridCol>
              </a:tblGrid>
              <a:tr h="153612">
                <a:tc>
                  <a:txBody>
                    <a:bodyPr/>
                    <a:lstStyle/>
                    <a:p>
                      <a:pPr algn="r"/>
                      <a:r>
                        <a:rPr lang="es-MX" sz="1200" dirty="0">
                          <a:solidFill>
                            <a:schemeClr val="tx1"/>
                          </a:solidFill>
                          <a:latin typeface="Calibri" panose="020F0502020204030204" pitchFamily="34" charset="0"/>
                          <a:cs typeface="Calibri" panose="020F0502020204030204" pitchFamily="34" charset="0"/>
                        </a:rPr>
                        <a:t>la solución definitiva que le dieron a su última PQRS?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s-CO" sz="1200" dirty="0">
                          <a:solidFill>
                            <a:schemeClr val="tx1"/>
                          </a:solidFill>
                          <a:latin typeface="Calibri" panose="020F0502020204030204" pitchFamily="34" charset="0"/>
                          <a:cs typeface="Calibri" panose="020F0502020204030204" pitchFamily="34" charset="0"/>
                        </a:rPr>
                        <a:t>Total (casos)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200" dirty="0">
                          <a:solidFill>
                            <a:schemeClr val="tx1"/>
                          </a:solidFill>
                          <a:latin typeface="Calibri" panose="020F0502020204030204" pitchFamily="34" charset="0"/>
                          <a:cs typeface="Calibri" panose="020F0502020204030204" pitchFamily="34" charset="0"/>
                        </a:rPr>
                        <a:t>Total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28093495"/>
                  </a:ext>
                </a:extLst>
              </a:tr>
              <a:tr h="46175">
                <a:tc>
                  <a:txBody>
                    <a:bodyPr/>
                    <a:lstStyle/>
                    <a:p>
                      <a:pPr algn="r" fontAlgn="b"/>
                      <a:r>
                        <a:rPr lang="es-CO" sz="1200" b="0" i="0" u="none" strike="noStrike" dirty="0">
                          <a:solidFill>
                            <a:srgbClr val="000000"/>
                          </a:solidFill>
                          <a:effectLst/>
                          <a:latin typeface="Calibri" panose="020F0502020204030204" pitchFamily="34" charset="0"/>
                        </a:rPr>
                        <a:t> [5] Muy bueno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35</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18</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546101133"/>
                  </a:ext>
                </a:extLst>
              </a:tr>
              <a:tr h="46175">
                <a:tc>
                  <a:txBody>
                    <a:bodyPr/>
                    <a:lstStyle/>
                    <a:p>
                      <a:pPr algn="r" fontAlgn="b"/>
                      <a:r>
                        <a:rPr lang="es-CO" sz="1200" b="0" i="0" u="none" strike="noStrike" dirty="0">
                          <a:solidFill>
                            <a:srgbClr val="000000"/>
                          </a:solidFill>
                          <a:effectLst/>
                          <a:latin typeface="Calibri" panose="020F0502020204030204" pitchFamily="34" charset="0"/>
                        </a:rPr>
                        <a:t> [4] Bueno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39</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20</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890887876"/>
                  </a:ext>
                </a:extLst>
              </a:tr>
              <a:tr h="46175">
                <a:tc>
                  <a:txBody>
                    <a:bodyPr/>
                    <a:lstStyle/>
                    <a:p>
                      <a:pPr algn="r" fontAlgn="b"/>
                      <a:r>
                        <a:rPr lang="es-MX" sz="1200" b="0" i="0" u="none" strike="noStrike" dirty="0">
                          <a:solidFill>
                            <a:srgbClr val="000000"/>
                          </a:solidFill>
                          <a:effectLst/>
                          <a:latin typeface="Calibri" panose="020F0502020204030204" pitchFamily="34" charset="0"/>
                        </a:rPr>
                        <a:t> [3] Ni bueno Ni malo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44</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22</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799911674"/>
                  </a:ext>
                </a:extLst>
              </a:tr>
              <a:tr h="46175">
                <a:tc>
                  <a:txBody>
                    <a:bodyPr/>
                    <a:lstStyle/>
                    <a:p>
                      <a:pPr algn="r" fontAlgn="b"/>
                      <a:r>
                        <a:rPr lang="es-CO" sz="1200" b="0" i="0" u="none" strike="noStrike" dirty="0">
                          <a:solidFill>
                            <a:srgbClr val="000000"/>
                          </a:solidFill>
                          <a:effectLst/>
                          <a:latin typeface="Calibri" panose="020F0502020204030204" pitchFamily="34" charset="0"/>
                        </a:rPr>
                        <a:t> [2] Malo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33</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16</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10394615"/>
                  </a:ext>
                </a:extLst>
              </a:tr>
              <a:tr h="46175">
                <a:tc>
                  <a:txBody>
                    <a:bodyPr/>
                    <a:lstStyle/>
                    <a:p>
                      <a:pPr algn="r" fontAlgn="b"/>
                      <a:r>
                        <a:rPr lang="es-CO" sz="1200" b="0" i="0" u="none" strike="noStrike" dirty="0">
                          <a:solidFill>
                            <a:srgbClr val="000000"/>
                          </a:solidFill>
                          <a:effectLst/>
                          <a:latin typeface="Calibri" panose="020F0502020204030204" pitchFamily="34" charset="0"/>
                        </a:rPr>
                        <a:t> [1] Muy malo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49</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24</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832641465"/>
                  </a:ext>
                </a:extLst>
              </a:tr>
            </a:tbl>
          </a:graphicData>
        </a:graphic>
      </p:graphicFrame>
    </p:spTree>
    <p:extLst>
      <p:ext uri="{BB962C8B-B14F-4D97-AF65-F5344CB8AC3E}">
        <p14:creationId xmlns:p14="http://schemas.microsoft.com/office/powerpoint/2010/main" val="18084994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sz="quarter" idx="4294967295"/>
          </p:nvPr>
        </p:nvSpPr>
        <p:spPr>
          <a:xfrm>
            <a:off x="3790950" y="2064812"/>
            <a:ext cx="5353050" cy="132343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eaLnBrk="1" hangingPunct="1"/>
            <a:r>
              <a:rPr lang="es-CO" sz="4000" kern="1200" dirty="0">
                <a:solidFill>
                  <a:srgbClr val="3B89C9"/>
                </a:solidFill>
                <a:latin typeface="Calibri" pitchFamily="34" charset="0"/>
                <a:ea typeface="+mn-ea"/>
                <a:cs typeface="Arial" charset="0"/>
              </a:rPr>
              <a:t>Rendición de cuentas – canales de información</a:t>
            </a:r>
          </a:p>
        </p:txBody>
      </p:sp>
    </p:spTree>
    <p:extLst>
      <p:ext uri="{BB962C8B-B14F-4D97-AF65-F5344CB8AC3E}">
        <p14:creationId xmlns:p14="http://schemas.microsoft.com/office/powerpoint/2010/main" val="5923288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615EF828-92E2-4D67-84A8-7EE5907C64F0}"/>
              </a:ext>
            </a:extLst>
          </p:cNvPr>
          <p:cNvSpPr>
            <a:spLocks noGrp="1"/>
          </p:cNvSpPr>
          <p:nvPr>
            <p:ph type="sldNum" sz="quarter" idx="4"/>
          </p:nvPr>
        </p:nvSpPr>
        <p:spPr/>
        <p:txBody>
          <a:bodyPr/>
          <a:lstStyle/>
          <a:p>
            <a:pPr>
              <a:defRPr/>
            </a:pPr>
            <a:fld id="{D0AE95A2-70B1-4974-8E50-975CA7202948}" type="slidenum">
              <a:rPr lang="es-CO" altLang="es-CO" smtClean="0"/>
              <a:pPr>
                <a:defRPr/>
              </a:pPr>
              <a:t>38</a:t>
            </a:fld>
            <a:endParaRPr lang="es-CO" altLang="es-CO" dirty="0"/>
          </a:p>
        </p:txBody>
      </p:sp>
      <p:sp>
        <p:nvSpPr>
          <p:cNvPr id="3" name="Título 2">
            <a:extLst>
              <a:ext uri="{FF2B5EF4-FFF2-40B4-BE49-F238E27FC236}">
                <a16:creationId xmlns:a16="http://schemas.microsoft.com/office/drawing/2014/main" id="{403BFF18-88DB-4E7E-9414-A2395C9F8B32}"/>
              </a:ext>
            </a:extLst>
          </p:cNvPr>
          <p:cNvSpPr>
            <a:spLocks noGrp="1"/>
          </p:cNvSpPr>
          <p:nvPr>
            <p:ph type="title"/>
          </p:nvPr>
        </p:nvSpPr>
        <p:spPr>
          <a:xfrm>
            <a:off x="1481632" y="266701"/>
            <a:ext cx="6455410" cy="384175"/>
          </a:xfrm>
        </p:spPr>
        <p:txBody>
          <a:bodyPr/>
          <a:lstStyle/>
          <a:p>
            <a:r>
              <a:rPr lang="es-ES" sz="3600" kern="1200" dirty="0">
                <a:solidFill>
                  <a:srgbClr val="3B89C9"/>
                </a:solidFill>
                <a:latin typeface="Calibri" pitchFamily="34" charset="0"/>
                <a:ea typeface="+mn-ea"/>
                <a:cs typeface="Arial" charset="0"/>
              </a:rPr>
              <a:t>Percepción general </a:t>
            </a:r>
            <a:endParaRPr lang="es-CO" sz="3600" kern="1200" dirty="0">
              <a:solidFill>
                <a:srgbClr val="3B89C9"/>
              </a:solidFill>
              <a:latin typeface="Calibri" pitchFamily="34" charset="0"/>
              <a:ea typeface="+mn-ea"/>
              <a:cs typeface="Arial" charset="0"/>
            </a:endParaRPr>
          </a:p>
        </p:txBody>
      </p:sp>
      <p:sp>
        <p:nvSpPr>
          <p:cNvPr id="5" name="CuadroTexto 4">
            <a:extLst>
              <a:ext uri="{FF2B5EF4-FFF2-40B4-BE49-F238E27FC236}">
                <a16:creationId xmlns:a16="http://schemas.microsoft.com/office/drawing/2014/main" id="{3DAE6A22-082B-4BAC-B689-4366C5909EED}"/>
              </a:ext>
            </a:extLst>
          </p:cNvPr>
          <p:cNvSpPr txBox="1"/>
          <p:nvPr/>
        </p:nvSpPr>
        <p:spPr>
          <a:xfrm>
            <a:off x="2252546" y="1469036"/>
            <a:ext cx="4527395" cy="2123658"/>
          </a:xfrm>
          <a:prstGeom prst="rect">
            <a:avLst/>
          </a:prstGeom>
          <a:noFill/>
        </p:spPr>
        <p:txBody>
          <a:bodyPr wrap="square" rtlCol="0">
            <a:spAutoFit/>
          </a:bodyPr>
          <a:lstStyle/>
          <a:p>
            <a:pPr algn="ctr"/>
            <a:r>
              <a:rPr lang="es-MX" sz="3600" b="0" dirty="0">
                <a:solidFill>
                  <a:schemeClr val="tx1">
                    <a:lumMod val="65000"/>
                    <a:lumOff val="35000"/>
                  </a:schemeClr>
                </a:solidFill>
              </a:rPr>
              <a:t>Rendición de cuentas   Canales de información </a:t>
            </a:r>
            <a:r>
              <a:rPr lang="es-ES" sz="6000" dirty="0">
                <a:solidFill>
                  <a:schemeClr val="tx1">
                    <a:lumMod val="65000"/>
                    <a:lumOff val="35000"/>
                  </a:schemeClr>
                </a:solidFill>
              </a:rPr>
              <a:t>66%</a:t>
            </a:r>
            <a:endParaRPr lang="es-CO" sz="6000" dirty="0">
              <a:solidFill>
                <a:schemeClr val="tx1">
                  <a:lumMod val="65000"/>
                  <a:lumOff val="35000"/>
                </a:schemeClr>
              </a:solidFill>
            </a:endParaRPr>
          </a:p>
        </p:txBody>
      </p:sp>
      <p:sp>
        <p:nvSpPr>
          <p:cNvPr id="6" name="AutoShape 190">
            <a:extLst>
              <a:ext uri="{FF2B5EF4-FFF2-40B4-BE49-F238E27FC236}">
                <a16:creationId xmlns:a16="http://schemas.microsoft.com/office/drawing/2014/main" id="{C50C28ED-E07F-4C46-818B-D9C0EC188647}"/>
              </a:ext>
            </a:extLst>
          </p:cNvPr>
          <p:cNvSpPr>
            <a:spLocks noChangeArrowheads="1"/>
          </p:cNvSpPr>
          <p:nvPr/>
        </p:nvSpPr>
        <p:spPr bwMode="auto">
          <a:xfrm>
            <a:off x="8215312" y="368435"/>
            <a:ext cx="786375" cy="465138"/>
          </a:xfrm>
          <a:prstGeom prst="roundRect">
            <a:avLst>
              <a:gd name="adj" fmla="val 16667"/>
            </a:avLst>
          </a:prstGeom>
          <a:solidFill>
            <a:srgbClr val="EAEAEA">
              <a:alpha val="72940"/>
            </a:srgbClr>
          </a:solidFill>
          <a:ln w="3175">
            <a:solidFill>
              <a:srgbClr val="969696"/>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1000">
                <a:solidFill>
                  <a:schemeClr val="tx1"/>
                </a:solidFill>
                <a:latin typeface="Calibri Light" pitchFamily="34" charset="0"/>
                <a:cs typeface="Calibri Light" pitchFamily="34" charset="0"/>
              </a:defRPr>
            </a:lvl1pPr>
            <a:lvl2pPr marL="742950" indent="-285750">
              <a:spcBef>
                <a:spcPct val="20000"/>
              </a:spcBef>
              <a:buChar char="–"/>
              <a:defRPr sz="1000">
                <a:solidFill>
                  <a:schemeClr val="tx1"/>
                </a:solidFill>
                <a:latin typeface="Calibri Light" pitchFamily="34" charset="0"/>
                <a:cs typeface="Calibri Light" pitchFamily="34" charset="0"/>
              </a:defRPr>
            </a:lvl2pPr>
            <a:lvl3pPr marL="1143000" indent="-228600">
              <a:spcBef>
                <a:spcPct val="20000"/>
              </a:spcBef>
              <a:buChar char="•"/>
              <a:defRPr sz="1000">
                <a:solidFill>
                  <a:schemeClr val="tx1"/>
                </a:solidFill>
                <a:latin typeface="Calibri Light" pitchFamily="34" charset="0"/>
                <a:cs typeface="Calibri Light" pitchFamily="34" charset="0"/>
              </a:defRPr>
            </a:lvl3pPr>
            <a:lvl4pPr marL="1600200" indent="-228600">
              <a:spcBef>
                <a:spcPct val="20000"/>
              </a:spcBef>
              <a:buChar char="–"/>
              <a:defRPr sz="1000">
                <a:solidFill>
                  <a:schemeClr val="tx1"/>
                </a:solidFill>
                <a:latin typeface="Calibri Light" pitchFamily="34" charset="0"/>
                <a:cs typeface="Calibri Light" pitchFamily="34" charset="0"/>
              </a:defRPr>
            </a:lvl4pPr>
            <a:lvl5pPr marL="2057400" indent="-228600">
              <a:spcBef>
                <a:spcPct val="20000"/>
              </a:spcBef>
              <a:buChar char="»"/>
              <a:defRPr sz="1000">
                <a:solidFill>
                  <a:schemeClr val="tx1"/>
                </a:solidFill>
                <a:latin typeface="Calibri Light" pitchFamily="34" charset="0"/>
                <a:cs typeface="Calibri Light" pitchFamily="34" charset="0"/>
              </a:defRPr>
            </a:lvl5pPr>
            <a:lvl6pPr marL="25146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6pPr>
            <a:lvl7pPr marL="29718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7pPr>
            <a:lvl8pPr marL="34290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8pPr>
            <a:lvl9pPr marL="38862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9pPr>
          </a:lstStyle>
          <a:p>
            <a:pPr eaLnBrk="1" hangingPunct="1">
              <a:spcBef>
                <a:spcPct val="0"/>
              </a:spcBef>
              <a:buFontTx/>
              <a:buNone/>
            </a:pPr>
            <a:endParaRPr lang="es-CO" altLang="es-CO" sz="1800">
              <a:latin typeface="Arial" charset="0"/>
            </a:endParaRPr>
          </a:p>
        </p:txBody>
      </p:sp>
      <p:graphicFrame>
        <p:nvGraphicFramePr>
          <p:cNvPr id="7" name="Group 504">
            <a:extLst>
              <a:ext uri="{FF2B5EF4-FFF2-40B4-BE49-F238E27FC236}">
                <a16:creationId xmlns:a16="http://schemas.microsoft.com/office/drawing/2014/main" id="{CA74355E-08EF-43C6-8BB5-B6B231D554D4}"/>
              </a:ext>
            </a:extLst>
          </p:cNvPr>
          <p:cNvGraphicFramePr>
            <a:graphicFrameLocks noGrp="1"/>
          </p:cNvGraphicFramePr>
          <p:nvPr>
            <p:extLst>
              <p:ext uri="{D42A27DB-BD31-4B8C-83A1-F6EECF244321}">
                <p14:modId xmlns:p14="http://schemas.microsoft.com/office/powerpoint/2010/main" val="975082730"/>
              </p:ext>
            </p:extLst>
          </p:nvPr>
        </p:nvGraphicFramePr>
        <p:xfrm>
          <a:off x="8208963" y="368435"/>
          <a:ext cx="821300" cy="477978"/>
        </p:xfrm>
        <a:graphic>
          <a:graphicData uri="http://schemas.openxmlformats.org/drawingml/2006/table">
            <a:tbl>
              <a:tblPr/>
              <a:tblGrid>
                <a:gridCol w="158750">
                  <a:extLst>
                    <a:ext uri="{9D8B030D-6E8A-4147-A177-3AD203B41FA5}">
                      <a16:colId xmlns:a16="http://schemas.microsoft.com/office/drawing/2014/main" val="20000"/>
                    </a:ext>
                  </a:extLst>
                </a:gridCol>
                <a:gridCol w="662550">
                  <a:extLst>
                    <a:ext uri="{9D8B030D-6E8A-4147-A177-3AD203B41FA5}">
                      <a16:colId xmlns:a16="http://schemas.microsoft.com/office/drawing/2014/main" val="20001"/>
                    </a:ext>
                  </a:extLst>
                </a:gridCol>
              </a:tblGrid>
              <a:tr h="173041">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altLang="es-CO" sz="900" b="1" i="0" u="none" strike="noStrike" cap="none" normalizeH="0" baseline="0" dirty="0">
                          <a:ln>
                            <a:noFill/>
                          </a:ln>
                          <a:solidFill>
                            <a:srgbClr val="008000"/>
                          </a:solidFill>
                          <a:effectLst/>
                          <a:latin typeface="Wingdings" pitchFamily="2" charset="2"/>
                          <a:cs typeface="Calibri Light" pitchFamily="34" charset="0"/>
                        </a:rPr>
                        <a:t>l</a:t>
                      </a:r>
                      <a:endParaRPr kumimoji="0" lang="es-ES" altLang="es-CO" sz="900" b="0" i="0" u="none" strike="noStrike" cap="none" normalizeH="0" baseline="0" dirty="0">
                        <a:ln>
                          <a:noFill/>
                        </a:ln>
                        <a:solidFill>
                          <a:schemeClr val="tx1"/>
                        </a:solidFill>
                        <a:effectLst/>
                        <a:latin typeface="Calibri Light" pitchFamily="34" charset="0"/>
                        <a:cs typeface="Calibri Light" pitchFamily="34" charset="0"/>
                      </a:endParaRPr>
                    </a:p>
                  </a:txBody>
                  <a:tcPr marL="36000" marR="36000" marT="17941" marB="17941" anchor="ctr" horzOverflow="overflow">
                    <a:lnL>
                      <a:noFill/>
                    </a:lnL>
                    <a:lnR>
                      <a:noFill/>
                    </a:lnR>
                    <a:lnT>
                      <a:noFill/>
                    </a:lnT>
                    <a:lnB>
                      <a:noFill/>
                    </a:lnB>
                    <a:lnTlToBr>
                      <a:noFill/>
                    </a:lnTlToBr>
                    <a:lnBlToTr>
                      <a:noFill/>
                    </a:lnBlToTr>
                    <a:noFill/>
                  </a:tcPr>
                </a:tc>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80000"/>
                        </a:lnSpc>
                        <a:spcBef>
                          <a:spcPct val="0"/>
                        </a:spcBef>
                        <a:spcAft>
                          <a:spcPct val="0"/>
                        </a:spcAft>
                        <a:buClrTx/>
                        <a:buSzTx/>
                        <a:buFontTx/>
                        <a:buNone/>
                        <a:tabLst/>
                      </a:pPr>
                      <a:r>
                        <a:rPr kumimoji="0" lang="es-ES" altLang="es-CO" sz="7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T2B</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&gt;= 90</a:t>
                      </a:r>
                    </a:p>
                  </a:txBody>
                  <a:tcPr marL="36000" marR="36000" marT="17941" marB="1794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146048">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ctr" defTabSz="914400" rtl="0" eaLnBrk="1" fontAlgn="ctr" latinLnBrk="0" hangingPunct="1">
                        <a:lnSpc>
                          <a:spcPct val="80000"/>
                        </a:lnSpc>
                        <a:spcBef>
                          <a:spcPct val="0"/>
                        </a:spcBef>
                        <a:spcAft>
                          <a:spcPct val="0"/>
                        </a:spcAft>
                        <a:buClrTx/>
                        <a:buSzTx/>
                        <a:buFontTx/>
                        <a:buNone/>
                        <a:tabLst/>
                      </a:pPr>
                      <a:r>
                        <a:rPr kumimoji="0" lang="es-ES" altLang="es-CO" sz="900" b="1" i="0" u="none" strike="noStrike" cap="none" normalizeH="0" baseline="0" dirty="0">
                          <a:ln>
                            <a:noFill/>
                          </a:ln>
                          <a:solidFill>
                            <a:srgbClr val="FFC000"/>
                          </a:solidFill>
                          <a:effectLst/>
                          <a:latin typeface="Wingdings" pitchFamily="2" charset="2"/>
                          <a:cs typeface="Calibri Light" pitchFamily="34" charset="0"/>
                        </a:rPr>
                        <a:t>l</a:t>
                      </a:r>
                      <a:endParaRPr kumimoji="0" lang="es-ES" altLang="es-CO" sz="900" b="0" i="0" u="none" strike="noStrike" cap="none" normalizeH="0" baseline="0" dirty="0">
                        <a:ln>
                          <a:noFill/>
                        </a:ln>
                        <a:solidFill>
                          <a:schemeClr val="tx1"/>
                        </a:solidFill>
                        <a:effectLst/>
                        <a:latin typeface="Calibri Light" pitchFamily="34" charset="0"/>
                        <a:cs typeface="Calibri Light" pitchFamily="34" charset="0"/>
                      </a:endParaRPr>
                    </a:p>
                  </a:txBody>
                  <a:tcPr marL="36000" marR="36000" marT="17941" marB="17941" anchor="ctr" horzOverflow="overflow">
                    <a:lnL>
                      <a:noFill/>
                    </a:lnL>
                    <a:lnR>
                      <a:noFill/>
                    </a:lnR>
                    <a:lnT>
                      <a:noFill/>
                    </a:lnT>
                    <a:lnB>
                      <a:noFill/>
                    </a:lnB>
                    <a:lnTlToBr>
                      <a:noFill/>
                    </a:lnTlToBr>
                    <a:lnBlToTr>
                      <a:noFill/>
                    </a:lnBlToTr>
                    <a:noFill/>
                  </a:tcPr>
                </a:tc>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80000"/>
                        </a:lnSpc>
                        <a:spcBef>
                          <a:spcPct val="0"/>
                        </a:spcBef>
                        <a:spcAft>
                          <a:spcPct val="0"/>
                        </a:spcAft>
                        <a:buClrTx/>
                        <a:buSzTx/>
                        <a:buFontTx/>
                        <a:buNone/>
                        <a:tabLst/>
                      </a:pP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75&gt; </a:t>
                      </a:r>
                      <a:r>
                        <a:rPr kumimoji="0" lang="es-ES" altLang="es-CO" sz="7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T2B</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&lt;</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89</a:t>
                      </a:r>
                    </a:p>
                  </a:txBody>
                  <a:tcPr marL="36000" marR="36000" marT="17941" marB="1794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146048">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ctr" defTabSz="914400" rtl="0" eaLnBrk="1" fontAlgn="ctr" latinLnBrk="0" hangingPunct="1">
                        <a:lnSpc>
                          <a:spcPct val="80000"/>
                        </a:lnSpc>
                        <a:spcBef>
                          <a:spcPct val="0"/>
                        </a:spcBef>
                        <a:spcAft>
                          <a:spcPct val="0"/>
                        </a:spcAft>
                        <a:buClrTx/>
                        <a:buSzTx/>
                        <a:buFontTx/>
                        <a:buNone/>
                        <a:tabLst/>
                      </a:pPr>
                      <a:r>
                        <a:rPr kumimoji="0" lang="es-ES" altLang="es-CO" sz="900" b="1" i="0" u="none" strike="noStrike" cap="none" normalizeH="0" baseline="0" dirty="0">
                          <a:ln>
                            <a:noFill/>
                          </a:ln>
                          <a:solidFill>
                            <a:srgbClr val="FF0000"/>
                          </a:solidFill>
                          <a:effectLst/>
                          <a:latin typeface="Wingdings" pitchFamily="2" charset="2"/>
                          <a:cs typeface="Calibri Light" pitchFamily="34" charset="0"/>
                        </a:rPr>
                        <a:t>l</a:t>
                      </a:r>
                      <a:endParaRPr kumimoji="0" lang="es-ES" altLang="es-CO" sz="900" b="0" i="0" u="none" strike="noStrike" cap="none" normalizeH="0" baseline="0" dirty="0">
                        <a:ln>
                          <a:noFill/>
                        </a:ln>
                        <a:solidFill>
                          <a:schemeClr val="tx1"/>
                        </a:solidFill>
                        <a:effectLst/>
                        <a:latin typeface="Calibri Light" pitchFamily="34" charset="0"/>
                        <a:cs typeface="Calibri Light" pitchFamily="34" charset="0"/>
                      </a:endParaRPr>
                    </a:p>
                  </a:txBody>
                  <a:tcPr marL="36000" marR="36000" marT="17941" marB="17941" anchor="ctr" horzOverflow="overflow">
                    <a:lnL>
                      <a:noFill/>
                    </a:lnL>
                    <a:lnR>
                      <a:noFill/>
                    </a:lnR>
                    <a:lnT>
                      <a:noFill/>
                    </a:lnT>
                    <a:lnB>
                      <a:noFill/>
                    </a:lnB>
                    <a:lnTlToBr>
                      <a:noFill/>
                    </a:lnTlToBr>
                    <a:lnBlToTr>
                      <a:noFill/>
                    </a:lnBlToTr>
                    <a:noFill/>
                  </a:tcPr>
                </a:tc>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80000"/>
                        </a:lnSpc>
                        <a:spcBef>
                          <a:spcPct val="0"/>
                        </a:spcBef>
                        <a:spcAft>
                          <a:spcPct val="0"/>
                        </a:spcAft>
                        <a:buClrTx/>
                        <a:buSzTx/>
                        <a:buFontTx/>
                        <a:buNone/>
                        <a:tabLst/>
                      </a:pPr>
                      <a:r>
                        <a:rPr kumimoji="0" lang="es-ES" altLang="es-CO" sz="7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T2B</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&lt;=74</a:t>
                      </a:r>
                    </a:p>
                  </a:txBody>
                  <a:tcPr marL="36000" marR="36000" marT="17941" marB="1794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8" name="Group 198">
            <a:extLst>
              <a:ext uri="{FF2B5EF4-FFF2-40B4-BE49-F238E27FC236}">
                <a16:creationId xmlns:a16="http://schemas.microsoft.com/office/drawing/2014/main" id="{FC0AC6E8-F5A9-4C7A-9F16-DE8CE2D0FDFA}"/>
              </a:ext>
            </a:extLst>
          </p:cNvPr>
          <p:cNvGraphicFramePr>
            <a:graphicFrameLocks noGrp="1"/>
          </p:cNvGraphicFramePr>
          <p:nvPr>
            <p:extLst>
              <p:ext uri="{D42A27DB-BD31-4B8C-83A1-F6EECF244321}">
                <p14:modId xmlns:p14="http://schemas.microsoft.com/office/powerpoint/2010/main" val="271010200"/>
              </p:ext>
            </p:extLst>
          </p:nvPr>
        </p:nvGraphicFramePr>
        <p:xfrm>
          <a:off x="7926388" y="508135"/>
          <a:ext cx="301625" cy="198438"/>
        </p:xfrm>
        <a:graphic>
          <a:graphicData uri="http://schemas.openxmlformats.org/drawingml/2006/table">
            <a:tbl>
              <a:tblPr/>
              <a:tblGrid>
                <a:gridCol w="301625">
                  <a:extLst>
                    <a:ext uri="{9D8B030D-6E8A-4147-A177-3AD203B41FA5}">
                      <a16:colId xmlns:a16="http://schemas.microsoft.com/office/drawing/2014/main" val="20000"/>
                    </a:ext>
                  </a:extLst>
                </a:gridCol>
              </a:tblGrid>
              <a:tr h="198438">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altLang="es-CO" sz="1300" b="1" i="0" u="none" strike="noStrike" cap="none" normalizeH="0" baseline="0" dirty="0">
                          <a:ln>
                            <a:noFill/>
                          </a:ln>
                          <a:solidFill>
                            <a:schemeClr val="tx1"/>
                          </a:solidFill>
                          <a:effectLst/>
                          <a:latin typeface="Calibri Light" pitchFamily="34" charset="0"/>
                          <a:cs typeface="Calibri" pitchFamily="34" charset="0"/>
                        </a:rPr>
                        <a:t>%</a:t>
                      </a:r>
                    </a:p>
                  </a:txBody>
                  <a:tcPr marL="90000" marR="9000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9" name="CuadroTexto 8">
            <a:extLst>
              <a:ext uri="{FF2B5EF4-FFF2-40B4-BE49-F238E27FC236}">
                <a16:creationId xmlns:a16="http://schemas.microsoft.com/office/drawing/2014/main" id="{9B5CBD71-AF81-4D0C-8863-C1A190DEE5B6}"/>
              </a:ext>
            </a:extLst>
          </p:cNvPr>
          <p:cNvSpPr txBox="1"/>
          <p:nvPr/>
        </p:nvSpPr>
        <p:spPr>
          <a:xfrm>
            <a:off x="5646234" y="2855707"/>
            <a:ext cx="382859" cy="400110"/>
          </a:xfrm>
          <a:prstGeom prst="rect">
            <a:avLst/>
          </a:prstGeom>
          <a:noFill/>
        </p:spPr>
        <p:txBody>
          <a:bodyPr wrap="square">
            <a:spAutoFit/>
          </a:bodyPr>
          <a:lstStyle/>
          <a:p>
            <a:r>
              <a:rPr kumimoji="0" lang="es-ES" altLang="es-CO" sz="2000" b="1" i="0" u="none" strike="noStrike" cap="none" normalizeH="0" baseline="0" dirty="0">
                <a:ln>
                  <a:noFill/>
                </a:ln>
                <a:solidFill>
                  <a:srgbClr val="FF0000"/>
                </a:solidFill>
                <a:effectLst/>
                <a:latin typeface="Wingdings" pitchFamily="2" charset="2"/>
                <a:cs typeface="Calibri Light" pitchFamily="34" charset="0"/>
              </a:rPr>
              <a:t>l</a:t>
            </a:r>
            <a:endParaRPr lang="es-CO" sz="2000" dirty="0"/>
          </a:p>
        </p:txBody>
      </p:sp>
      <p:sp>
        <p:nvSpPr>
          <p:cNvPr id="10" name="Elipse 9"/>
          <p:cNvSpPr>
            <a:spLocks noChangeAspect="1"/>
          </p:cNvSpPr>
          <p:nvPr/>
        </p:nvSpPr>
        <p:spPr bwMode="auto">
          <a:xfrm>
            <a:off x="6839939" y="1469036"/>
            <a:ext cx="1080000" cy="1080000"/>
          </a:xfrm>
          <a:prstGeom prst="ellipse">
            <a:avLst/>
          </a:prstGeom>
          <a:solidFill>
            <a:schemeClr val="accent5">
              <a:lumMod val="20000"/>
              <a:lumOff val="8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CO" sz="1800" b="1" i="0" u="none" strike="noStrike" cap="none" normalizeH="0" baseline="0" dirty="0">
                <a:ln>
                  <a:noFill/>
                </a:ln>
                <a:solidFill>
                  <a:schemeClr val="tx1">
                    <a:lumMod val="65000"/>
                    <a:lumOff val="35000"/>
                  </a:schemeClr>
                </a:solidFill>
                <a:effectLst/>
                <a:latin typeface="Calibri" pitchFamily="34" charset="0"/>
                <a:cs typeface="Arial" charset="0"/>
              </a:rPr>
              <a:t>2020</a:t>
            </a:r>
          </a:p>
          <a:p>
            <a:pPr marL="0" marR="0" indent="0" algn="ctr" defTabSz="914400" rtl="0" eaLnBrk="1" fontAlgn="base" latinLnBrk="0" hangingPunct="1">
              <a:lnSpc>
                <a:spcPct val="100000"/>
              </a:lnSpc>
              <a:spcBef>
                <a:spcPct val="0"/>
              </a:spcBef>
              <a:spcAft>
                <a:spcPct val="0"/>
              </a:spcAft>
              <a:buClrTx/>
              <a:buSzTx/>
              <a:buFontTx/>
              <a:buNone/>
              <a:tabLst/>
            </a:pPr>
            <a:r>
              <a:rPr lang="es-CO" sz="2400" dirty="0">
                <a:solidFill>
                  <a:schemeClr val="tx1">
                    <a:lumMod val="65000"/>
                    <a:lumOff val="35000"/>
                  </a:schemeClr>
                </a:solidFill>
              </a:rPr>
              <a:t>78</a:t>
            </a:r>
            <a:r>
              <a:rPr kumimoji="0" lang="es-CO" sz="2400" b="1" i="0" u="none" strike="noStrike" cap="none" normalizeH="0" baseline="0" dirty="0">
                <a:ln>
                  <a:noFill/>
                </a:ln>
                <a:solidFill>
                  <a:schemeClr val="tx1">
                    <a:lumMod val="65000"/>
                    <a:lumOff val="35000"/>
                  </a:schemeClr>
                </a:solidFill>
                <a:effectLst/>
                <a:latin typeface="Calibri" pitchFamily="34" charset="0"/>
                <a:cs typeface="Arial" charset="0"/>
              </a:rPr>
              <a:t>%</a:t>
            </a:r>
          </a:p>
        </p:txBody>
      </p:sp>
    </p:spTree>
    <p:extLst>
      <p:ext uri="{BB962C8B-B14F-4D97-AF65-F5344CB8AC3E}">
        <p14:creationId xmlns:p14="http://schemas.microsoft.com/office/powerpoint/2010/main" val="10722176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541469308"/>
              </p:ext>
            </p:extLst>
          </p:nvPr>
        </p:nvGraphicFramePr>
        <p:xfrm>
          <a:off x="4042281" y="1966663"/>
          <a:ext cx="1233914" cy="2496213"/>
        </p:xfrm>
        <a:graphic>
          <a:graphicData uri="http://schemas.openxmlformats.org/drawingml/2006/table">
            <a:tbl>
              <a:tblPr firstRow="1" bandRow="1">
                <a:tableStyleId>{5C22544A-7EE6-4342-B048-85BDC9FD1C3A}</a:tableStyleId>
              </a:tblPr>
              <a:tblGrid>
                <a:gridCol w="1233914">
                  <a:extLst>
                    <a:ext uri="{9D8B030D-6E8A-4147-A177-3AD203B41FA5}">
                      <a16:colId xmlns:a16="http://schemas.microsoft.com/office/drawing/2014/main" val="20000"/>
                    </a:ext>
                  </a:extLst>
                </a:gridCol>
              </a:tblGrid>
              <a:tr h="2113453">
                <a:tc>
                  <a:txBody>
                    <a:bodyPr/>
                    <a:lstStyle/>
                    <a:p>
                      <a:endParaRPr lang="es-CO" sz="1000" dirty="0"/>
                    </a:p>
                  </a:txBody>
                  <a:tcPr marL="36000" marR="3600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0"/>
                  </a:ext>
                </a:extLst>
              </a:tr>
              <a:tr h="0">
                <a:tc>
                  <a:txBody>
                    <a:bodyPr/>
                    <a:lstStyle/>
                    <a:p>
                      <a:endParaRPr lang="es-CO" sz="100" dirty="0"/>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pPr algn="ctr"/>
                      <a:r>
                        <a:rPr lang="es-CO" sz="700" b="1" dirty="0">
                          <a:solidFill>
                            <a:schemeClr val="tx1">
                              <a:lumMod val="85000"/>
                              <a:lumOff val="15000"/>
                            </a:schemeClr>
                          </a:solidFill>
                        </a:rPr>
                        <a:t>433</a:t>
                      </a:r>
                    </a:p>
                  </a:txBody>
                  <a:tcPr marL="36000" marR="3600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8F8F8"/>
                    </a:solidFill>
                  </a:tcPr>
                </a:tc>
                <a:extLst>
                  <a:ext uri="{0D108BD9-81ED-4DB2-BD59-A6C34878D82A}">
                    <a16:rowId xmlns:a16="http://schemas.microsoft.com/office/drawing/2014/main" val="10002"/>
                  </a:ext>
                </a:extLst>
              </a:tr>
              <a:tr h="0">
                <a:tc>
                  <a:txBody>
                    <a:bodyPr/>
                    <a:lstStyle/>
                    <a:p>
                      <a:pPr algn="ctr"/>
                      <a:r>
                        <a:rPr lang="es-CO" sz="700" b="1" dirty="0">
                          <a:solidFill>
                            <a:schemeClr val="tx1">
                              <a:lumMod val="85000"/>
                              <a:lumOff val="15000"/>
                            </a:schemeClr>
                          </a:solidFill>
                        </a:rPr>
                        <a:t>3,5</a:t>
                      </a:r>
                    </a:p>
                  </a:txBody>
                  <a:tcPr marL="36000" marR="36000" marT="36000" marB="3600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F8F8F8"/>
                    </a:solidFill>
                  </a:tcPr>
                </a:tc>
                <a:extLst>
                  <a:ext uri="{0D108BD9-81ED-4DB2-BD59-A6C34878D82A}">
                    <a16:rowId xmlns:a16="http://schemas.microsoft.com/office/drawing/2014/main" val="860453837"/>
                  </a:ext>
                </a:extLst>
              </a:tr>
            </a:tbl>
          </a:graphicData>
        </a:graphic>
      </p:graphicFrame>
      <p:sp>
        <p:nvSpPr>
          <p:cNvPr id="3" name="2 Rectángulo"/>
          <p:cNvSpPr/>
          <p:nvPr/>
        </p:nvSpPr>
        <p:spPr>
          <a:xfrm>
            <a:off x="1461248" y="662123"/>
            <a:ext cx="6293224" cy="553998"/>
          </a:xfrm>
          <a:prstGeom prst="rect">
            <a:avLst/>
          </a:prstGeom>
        </p:spPr>
        <p:txBody>
          <a:bodyPr wrap="square">
            <a:spAutoFit/>
          </a:bodyPr>
          <a:lstStyle/>
          <a:p>
            <a:pPr algn="ctr"/>
            <a:r>
              <a:rPr lang="es-CO" b="0" dirty="0">
                <a:solidFill>
                  <a:schemeClr val="tx1">
                    <a:lumMod val="85000"/>
                    <a:lumOff val="15000"/>
                  </a:schemeClr>
                </a:solidFill>
                <a:latin typeface="+mj-lt"/>
              </a:rPr>
              <a:t>En una escala de 1 a 5 donde 1 es muy insatisfecho y 5 muy satisfecho,  </a:t>
            </a:r>
          </a:p>
          <a:p>
            <a:pPr algn="ctr"/>
            <a:r>
              <a:rPr lang="es-CO" dirty="0">
                <a:solidFill>
                  <a:schemeClr val="tx1">
                    <a:lumMod val="85000"/>
                    <a:lumOff val="15000"/>
                  </a:schemeClr>
                </a:solidFill>
                <a:latin typeface="+mj-lt"/>
              </a:rPr>
              <a:t>¿Qué tan satisfecho se encuentra en general con los canales de comunicación  (a través de los cuales se relaciona con la empresa) que tiene actualmente  la EAAB-ESP en su comunidad?</a:t>
            </a:r>
          </a:p>
        </p:txBody>
      </p:sp>
      <p:graphicFrame>
        <p:nvGraphicFramePr>
          <p:cNvPr id="6" name="Object 3"/>
          <p:cNvGraphicFramePr>
            <a:graphicFrameLocks noChangeAspect="1"/>
          </p:cNvGraphicFramePr>
          <p:nvPr>
            <p:extLst>
              <p:ext uri="{D42A27DB-BD31-4B8C-83A1-F6EECF244321}">
                <p14:modId xmlns:p14="http://schemas.microsoft.com/office/powerpoint/2010/main" val="761045660"/>
              </p:ext>
            </p:extLst>
          </p:nvPr>
        </p:nvGraphicFramePr>
        <p:xfrm>
          <a:off x="3418402" y="2023393"/>
          <a:ext cx="2452676" cy="2081947"/>
        </p:xfrm>
        <a:graphic>
          <a:graphicData uri="http://schemas.openxmlformats.org/drawingml/2006/chart">
            <c:chart xmlns:c="http://schemas.openxmlformats.org/drawingml/2006/chart" xmlns:r="http://schemas.openxmlformats.org/officeDocument/2006/relationships" r:id="rId2"/>
          </a:graphicData>
        </a:graphic>
      </p:graphicFrame>
      <p:sp>
        <p:nvSpPr>
          <p:cNvPr id="7" name="6 CuadroTexto"/>
          <p:cNvSpPr txBox="1"/>
          <p:nvPr/>
        </p:nvSpPr>
        <p:spPr>
          <a:xfrm>
            <a:off x="3775156" y="4133107"/>
            <a:ext cx="208390" cy="107722"/>
          </a:xfrm>
          <a:prstGeom prst="rect">
            <a:avLst/>
          </a:prstGeom>
          <a:noFill/>
        </p:spPr>
        <p:txBody>
          <a:bodyPr wrap="none" lIns="0" tIns="0" rIns="0" bIns="0" rtlCol="0">
            <a:spAutoFit/>
          </a:bodyPr>
          <a:lstStyle/>
          <a:p>
            <a:pPr algn="ctr"/>
            <a:r>
              <a:rPr lang="es-CO" sz="700" dirty="0">
                <a:solidFill>
                  <a:schemeClr val="tx1">
                    <a:lumMod val="85000"/>
                    <a:lumOff val="15000"/>
                  </a:schemeClr>
                </a:solidFill>
                <a:latin typeface="+mj-lt"/>
              </a:rPr>
              <a:t>Base</a:t>
            </a:r>
          </a:p>
        </p:txBody>
      </p:sp>
      <p:sp>
        <p:nvSpPr>
          <p:cNvPr id="8" name="AutoShape 190"/>
          <p:cNvSpPr>
            <a:spLocks noChangeArrowheads="1"/>
          </p:cNvSpPr>
          <p:nvPr/>
        </p:nvSpPr>
        <p:spPr bwMode="auto">
          <a:xfrm>
            <a:off x="8215312" y="368435"/>
            <a:ext cx="786375" cy="465138"/>
          </a:xfrm>
          <a:prstGeom prst="roundRect">
            <a:avLst>
              <a:gd name="adj" fmla="val 16667"/>
            </a:avLst>
          </a:prstGeom>
          <a:solidFill>
            <a:srgbClr val="EAEAEA">
              <a:alpha val="72940"/>
            </a:srgbClr>
          </a:solidFill>
          <a:ln w="3175">
            <a:solidFill>
              <a:srgbClr val="969696"/>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1000">
                <a:solidFill>
                  <a:schemeClr val="tx1"/>
                </a:solidFill>
                <a:latin typeface="Calibri Light" pitchFamily="34" charset="0"/>
                <a:cs typeface="Calibri Light" pitchFamily="34" charset="0"/>
              </a:defRPr>
            </a:lvl1pPr>
            <a:lvl2pPr marL="742950" indent="-285750">
              <a:spcBef>
                <a:spcPct val="20000"/>
              </a:spcBef>
              <a:buChar char="–"/>
              <a:defRPr sz="1000">
                <a:solidFill>
                  <a:schemeClr val="tx1"/>
                </a:solidFill>
                <a:latin typeface="Calibri Light" pitchFamily="34" charset="0"/>
                <a:cs typeface="Calibri Light" pitchFamily="34" charset="0"/>
              </a:defRPr>
            </a:lvl2pPr>
            <a:lvl3pPr marL="1143000" indent="-228600">
              <a:spcBef>
                <a:spcPct val="20000"/>
              </a:spcBef>
              <a:buChar char="•"/>
              <a:defRPr sz="1000">
                <a:solidFill>
                  <a:schemeClr val="tx1"/>
                </a:solidFill>
                <a:latin typeface="Calibri Light" pitchFamily="34" charset="0"/>
                <a:cs typeface="Calibri Light" pitchFamily="34" charset="0"/>
              </a:defRPr>
            </a:lvl3pPr>
            <a:lvl4pPr marL="1600200" indent="-228600">
              <a:spcBef>
                <a:spcPct val="20000"/>
              </a:spcBef>
              <a:buChar char="–"/>
              <a:defRPr sz="1000">
                <a:solidFill>
                  <a:schemeClr val="tx1"/>
                </a:solidFill>
                <a:latin typeface="Calibri Light" pitchFamily="34" charset="0"/>
                <a:cs typeface="Calibri Light" pitchFamily="34" charset="0"/>
              </a:defRPr>
            </a:lvl4pPr>
            <a:lvl5pPr marL="2057400" indent="-228600">
              <a:spcBef>
                <a:spcPct val="20000"/>
              </a:spcBef>
              <a:buChar char="»"/>
              <a:defRPr sz="1000">
                <a:solidFill>
                  <a:schemeClr val="tx1"/>
                </a:solidFill>
                <a:latin typeface="Calibri Light" pitchFamily="34" charset="0"/>
                <a:cs typeface="Calibri Light" pitchFamily="34" charset="0"/>
              </a:defRPr>
            </a:lvl5pPr>
            <a:lvl6pPr marL="25146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6pPr>
            <a:lvl7pPr marL="29718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7pPr>
            <a:lvl8pPr marL="34290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8pPr>
            <a:lvl9pPr marL="38862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9pPr>
          </a:lstStyle>
          <a:p>
            <a:pPr eaLnBrk="1" hangingPunct="1">
              <a:spcBef>
                <a:spcPct val="0"/>
              </a:spcBef>
              <a:buFontTx/>
              <a:buNone/>
            </a:pPr>
            <a:endParaRPr lang="es-CO" altLang="es-CO" sz="1800">
              <a:latin typeface="Arial" charset="0"/>
            </a:endParaRPr>
          </a:p>
        </p:txBody>
      </p:sp>
      <p:graphicFrame>
        <p:nvGraphicFramePr>
          <p:cNvPr id="9" name="Group 504"/>
          <p:cNvGraphicFramePr>
            <a:graphicFrameLocks noGrp="1"/>
          </p:cNvGraphicFramePr>
          <p:nvPr>
            <p:extLst>
              <p:ext uri="{D42A27DB-BD31-4B8C-83A1-F6EECF244321}">
                <p14:modId xmlns:p14="http://schemas.microsoft.com/office/powerpoint/2010/main" val="3595368331"/>
              </p:ext>
            </p:extLst>
          </p:nvPr>
        </p:nvGraphicFramePr>
        <p:xfrm>
          <a:off x="8208963" y="368435"/>
          <a:ext cx="821300" cy="477978"/>
        </p:xfrm>
        <a:graphic>
          <a:graphicData uri="http://schemas.openxmlformats.org/drawingml/2006/table">
            <a:tbl>
              <a:tblPr/>
              <a:tblGrid>
                <a:gridCol w="158750">
                  <a:extLst>
                    <a:ext uri="{9D8B030D-6E8A-4147-A177-3AD203B41FA5}">
                      <a16:colId xmlns:a16="http://schemas.microsoft.com/office/drawing/2014/main" val="20000"/>
                    </a:ext>
                  </a:extLst>
                </a:gridCol>
                <a:gridCol w="662550">
                  <a:extLst>
                    <a:ext uri="{9D8B030D-6E8A-4147-A177-3AD203B41FA5}">
                      <a16:colId xmlns:a16="http://schemas.microsoft.com/office/drawing/2014/main" val="20001"/>
                    </a:ext>
                  </a:extLst>
                </a:gridCol>
              </a:tblGrid>
              <a:tr h="173041">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altLang="es-CO" sz="900" b="1" i="0" u="none" strike="noStrike" cap="none" normalizeH="0" baseline="0" dirty="0">
                          <a:ln>
                            <a:noFill/>
                          </a:ln>
                          <a:solidFill>
                            <a:srgbClr val="008000"/>
                          </a:solidFill>
                          <a:effectLst/>
                          <a:latin typeface="Wingdings" pitchFamily="2" charset="2"/>
                          <a:cs typeface="Calibri Light" pitchFamily="34" charset="0"/>
                        </a:rPr>
                        <a:t>l</a:t>
                      </a:r>
                      <a:endParaRPr kumimoji="0" lang="es-ES" altLang="es-CO" sz="900" b="0" i="0" u="none" strike="noStrike" cap="none" normalizeH="0" baseline="0" dirty="0">
                        <a:ln>
                          <a:noFill/>
                        </a:ln>
                        <a:solidFill>
                          <a:schemeClr val="tx1"/>
                        </a:solidFill>
                        <a:effectLst/>
                        <a:latin typeface="Calibri Light" pitchFamily="34" charset="0"/>
                        <a:cs typeface="Calibri Light" pitchFamily="34" charset="0"/>
                      </a:endParaRPr>
                    </a:p>
                  </a:txBody>
                  <a:tcPr marL="36000" marR="36000" marT="17941" marB="17941" anchor="ctr" horzOverflow="overflow">
                    <a:lnL>
                      <a:noFill/>
                    </a:lnL>
                    <a:lnR>
                      <a:noFill/>
                    </a:lnR>
                    <a:lnT>
                      <a:noFill/>
                    </a:lnT>
                    <a:lnB>
                      <a:noFill/>
                    </a:lnB>
                    <a:lnTlToBr>
                      <a:noFill/>
                    </a:lnTlToBr>
                    <a:lnBlToTr>
                      <a:noFill/>
                    </a:lnBlToTr>
                    <a:noFill/>
                  </a:tcPr>
                </a:tc>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80000"/>
                        </a:lnSpc>
                        <a:spcBef>
                          <a:spcPct val="0"/>
                        </a:spcBef>
                        <a:spcAft>
                          <a:spcPct val="0"/>
                        </a:spcAft>
                        <a:buClrTx/>
                        <a:buSzTx/>
                        <a:buFontTx/>
                        <a:buNone/>
                        <a:tabLst/>
                      </a:pPr>
                      <a:r>
                        <a:rPr kumimoji="0" lang="es-ES" altLang="es-CO" sz="7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T2B</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&gt;= 90</a:t>
                      </a:r>
                    </a:p>
                  </a:txBody>
                  <a:tcPr marL="36000" marR="36000" marT="17941" marB="1794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146048">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ctr" defTabSz="914400" rtl="0" eaLnBrk="1" fontAlgn="ctr" latinLnBrk="0" hangingPunct="1">
                        <a:lnSpc>
                          <a:spcPct val="80000"/>
                        </a:lnSpc>
                        <a:spcBef>
                          <a:spcPct val="0"/>
                        </a:spcBef>
                        <a:spcAft>
                          <a:spcPct val="0"/>
                        </a:spcAft>
                        <a:buClrTx/>
                        <a:buSzTx/>
                        <a:buFontTx/>
                        <a:buNone/>
                        <a:tabLst/>
                      </a:pPr>
                      <a:r>
                        <a:rPr kumimoji="0" lang="es-ES" altLang="es-CO" sz="900" b="1" i="0" u="none" strike="noStrike" cap="none" normalizeH="0" baseline="0" dirty="0">
                          <a:ln>
                            <a:noFill/>
                          </a:ln>
                          <a:solidFill>
                            <a:srgbClr val="FFC000"/>
                          </a:solidFill>
                          <a:effectLst/>
                          <a:latin typeface="Wingdings" pitchFamily="2" charset="2"/>
                          <a:cs typeface="Calibri Light" pitchFamily="34" charset="0"/>
                        </a:rPr>
                        <a:t>l</a:t>
                      </a:r>
                      <a:endParaRPr kumimoji="0" lang="es-ES" altLang="es-CO" sz="900" b="0" i="0" u="none" strike="noStrike" cap="none" normalizeH="0" baseline="0" dirty="0">
                        <a:ln>
                          <a:noFill/>
                        </a:ln>
                        <a:solidFill>
                          <a:schemeClr val="tx1"/>
                        </a:solidFill>
                        <a:effectLst/>
                        <a:latin typeface="Calibri Light" pitchFamily="34" charset="0"/>
                        <a:cs typeface="Calibri Light" pitchFamily="34" charset="0"/>
                      </a:endParaRPr>
                    </a:p>
                  </a:txBody>
                  <a:tcPr marL="36000" marR="36000" marT="17941" marB="17941" anchor="ctr" horzOverflow="overflow">
                    <a:lnL>
                      <a:noFill/>
                    </a:lnL>
                    <a:lnR>
                      <a:noFill/>
                    </a:lnR>
                    <a:lnT>
                      <a:noFill/>
                    </a:lnT>
                    <a:lnB>
                      <a:noFill/>
                    </a:lnB>
                    <a:lnTlToBr>
                      <a:noFill/>
                    </a:lnTlToBr>
                    <a:lnBlToTr>
                      <a:noFill/>
                    </a:lnBlToTr>
                    <a:noFill/>
                  </a:tcPr>
                </a:tc>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80000"/>
                        </a:lnSpc>
                        <a:spcBef>
                          <a:spcPct val="0"/>
                        </a:spcBef>
                        <a:spcAft>
                          <a:spcPct val="0"/>
                        </a:spcAft>
                        <a:buClrTx/>
                        <a:buSzTx/>
                        <a:buFontTx/>
                        <a:buNone/>
                        <a:tabLst/>
                      </a:pP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75&gt; </a:t>
                      </a:r>
                      <a:r>
                        <a:rPr kumimoji="0" lang="es-ES" altLang="es-CO" sz="7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T2B</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&lt;</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89</a:t>
                      </a:r>
                    </a:p>
                  </a:txBody>
                  <a:tcPr marL="36000" marR="36000" marT="17941" marB="1794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146048">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ctr" defTabSz="914400" rtl="0" eaLnBrk="1" fontAlgn="ctr" latinLnBrk="0" hangingPunct="1">
                        <a:lnSpc>
                          <a:spcPct val="80000"/>
                        </a:lnSpc>
                        <a:spcBef>
                          <a:spcPct val="0"/>
                        </a:spcBef>
                        <a:spcAft>
                          <a:spcPct val="0"/>
                        </a:spcAft>
                        <a:buClrTx/>
                        <a:buSzTx/>
                        <a:buFontTx/>
                        <a:buNone/>
                        <a:tabLst/>
                      </a:pPr>
                      <a:r>
                        <a:rPr kumimoji="0" lang="es-ES" altLang="es-CO" sz="900" b="1" i="0" u="none" strike="noStrike" cap="none" normalizeH="0" baseline="0" dirty="0">
                          <a:ln>
                            <a:noFill/>
                          </a:ln>
                          <a:solidFill>
                            <a:srgbClr val="FF0000"/>
                          </a:solidFill>
                          <a:effectLst/>
                          <a:latin typeface="Wingdings" pitchFamily="2" charset="2"/>
                          <a:cs typeface="Calibri Light" pitchFamily="34" charset="0"/>
                        </a:rPr>
                        <a:t>l</a:t>
                      </a:r>
                      <a:endParaRPr kumimoji="0" lang="es-ES" altLang="es-CO" sz="900" b="0" i="0" u="none" strike="noStrike" cap="none" normalizeH="0" baseline="0" dirty="0">
                        <a:ln>
                          <a:noFill/>
                        </a:ln>
                        <a:solidFill>
                          <a:schemeClr val="tx1"/>
                        </a:solidFill>
                        <a:effectLst/>
                        <a:latin typeface="Calibri Light" pitchFamily="34" charset="0"/>
                        <a:cs typeface="Calibri Light" pitchFamily="34" charset="0"/>
                      </a:endParaRPr>
                    </a:p>
                  </a:txBody>
                  <a:tcPr marL="36000" marR="36000" marT="17941" marB="17941" anchor="ctr" horzOverflow="overflow">
                    <a:lnL>
                      <a:noFill/>
                    </a:lnL>
                    <a:lnR>
                      <a:noFill/>
                    </a:lnR>
                    <a:lnT>
                      <a:noFill/>
                    </a:lnT>
                    <a:lnB>
                      <a:noFill/>
                    </a:lnB>
                    <a:lnTlToBr>
                      <a:noFill/>
                    </a:lnTlToBr>
                    <a:lnBlToTr>
                      <a:noFill/>
                    </a:lnBlToTr>
                    <a:noFill/>
                  </a:tcPr>
                </a:tc>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80000"/>
                        </a:lnSpc>
                        <a:spcBef>
                          <a:spcPct val="0"/>
                        </a:spcBef>
                        <a:spcAft>
                          <a:spcPct val="0"/>
                        </a:spcAft>
                        <a:buClrTx/>
                        <a:buSzTx/>
                        <a:buFontTx/>
                        <a:buNone/>
                        <a:tabLst/>
                      </a:pPr>
                      <a:r>
                        <a:rPr kumimoji="0" lang="es-ES" altLang="es-CO" sz="7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T2B</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&lt;=74</a:t>
                      </a:r>
                    </a:p>
                  </a:txBody>
                  <a:tcPr marL="36000" marR="36000" marT="17941" marB="1794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0" name="Group 198"/>
          <p:cNvGraphicFramePr>
            <a:graphicFrameLocks noGrp="1"/>
          </p:cNvGraphicFramePr>
          <p:nvPr>
            <p:extLst>
              <p:ext uri="{D42A27DB-BD31-4B8C-83A1-F6EECF244321}">
                <p14:modId xmlns:p14="http://schemas.microsoft.com/office/powerpoint/2010/main" val="2754356406"/>
              </p:ext>
            </p:extLst>
          </p:nvPr>
        </p:nvGraphicFramePr>
        <p:xfrm>
          <a:off x="7926388" y="508135"/>
          <a:ext cx="301625" cy="198438"/>
        </p:xfrm>
        <a:graphic>
          <a:graphicData uri="http://schemas.openxmlformats.org/drawingml/2006/table">
            <a:tbl>
              <a:tblPr/>
              <a:tblGrid>
                <a:gridCol w="301625">
                  <a:extLst>
                    <a:ext uri="{9D8B030D-6E8A-4147-A177-3AD203B41FA5}">
                      <a16:colId xmlns:a16="http://schemas.microsoft.com/office/drawing/2014/main" val="20000"/>
                    </a:ext>
                  </a:extLst>
                </a:gridCol>
              </a:tblGrid>
              <a:tr h="198438">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altLang="es-CO" sz="1300" b="1" i="0" u="none" strike="noStrike" cap="none" normalizeH="0" baseline="0" dirty="0">
                          <a:ln>
                            <a:noFill/>
                          </a:ln>
                          <a:solidFill>
                            <a:schemeClr val="tx1"/>
                          </a:solidFill>
                          <a:effectLst/>
                          <a:latin typeface="Calibri Light" pitchFamily="34" charset="0"/>
                          <a:cs typeface="Calibri" pitchFamily="34" charset="0"/>
                        </a:rPr>
                        <a:t>%</a:t>
                      </a:r>
                    </a:p>
                  </a:txBody>
                  <a:tcPr marL="90000" marR="9000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2" name="11 Tabla"/>
          <p:cNvGraphicFramePr>
            <a:graphicFrameLocks noGrp="1"/>
          </p:cNvGraphicFramePr>
          <p:nvPr>
            <p:extLst>
              <p:ext uri="{D42A27DB-BD31-4B8C-83A1-F6EECF244321}">
                <p14:modId xmlns:p14="http://schemas.microsoft.com/office/powerpoint/2010/main" val="4193206448"/>
              </p:ext>
            </p:extLst>
          </p:nvPr>
        </p:nvGraphicFramePr>
        <p:xfrm>
          <a:off x="4921250" y="2160588"/>
          <a:ext cx="304800" cy="209550"/>
        </p:xfrm>
        <a:graphic>
          <a:graphicData uri="http://schemas.openxmlformats.org/drawingml/2006/table">
            <a:tbl>
              <a:tblPr/>
              <a:tblGrid>
                <a:gridCol w="304800">
                  <a:extLst>
                    <a:ext uri="{9D8B030D-6E8A-4147-A177-3AD203B41FA5}">
                      <a16:colId xmlns:a16="http://schemas.microsoft.com/office/drawing/2014/main" val="20000"/>
                    </a:ext>
                  </a:extLst>
                </a:gridCol>
              </a:tblGrid>
              <a:tr h="209550">
                <a:tc>
                  <a:txBody>
                    <a:bodyPr/>
                    <a:lstStyle/>
                    <a:p>
                      <a:pPr algn="ctr" rtl="0" fontAlgn="b"/>
                      <a:r>
                        <a:rPr kumimoji="0" lang="es-ES" altLang="es-CO" sz="900" b="1" i="0" u="none" strike="noStrike" cap="none" normalizeH="0" baseline="0" dirty="0">
                          <a:ln>
                            <a:noFill/>
                          </a:ln>
                          <a:solidFill>
                            <a:srgbClr val="FF0000"/>
                          </a:solidFill>
                          <a:effectLst/>
                          <a:latin typeface="Wingdings" pitchFamily="2" charset="2"/>
                          <a:cs typeface="Calibri Light" pitchFamily="34" charset="0"/>
                        </a:rPr>
                        <a:t>l</a:t>
                      </a:r>
                      <a:endParaRPr lang="es-CO" sz="900" b="1" i="0" u="none" strike="noStrike" dirty="0">
                        <a:solidFill>
                          <a:srgbClr val="008000"/>
                        </a:solidFill>
                        <a:effectLst/>
                        <a:latin typeface="Wingdings"/>
                      </a:endParaRP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13" name="CuadroTexto 12"/>
          <p:cNvSpPr txBox="1"/>
          <p:nvPr/>
        </p:nvSpPr>
        <p:spPr>
          <a:xfrm>
            <a:off x="1197452" y="45203"/>
            <a:ext cx="7021756" cy="646331"/>
          </a:xfrm>
          <a:prstGeom prst="rect">
            <a:avLst/>
          </a:prstGeom>
          <a:noFill/>
        </p:spPr>
        <p:txBody>
          <a:bodyPr wrap="square" rtlCol="0">
            <a:spAutoFit/>
          </a:bodyPr>
          <a:lstStyle/>
          <a:p>
            <a:r>
              <a:rPr lang="es-MX" sz="1800" dirty="0">
                <a:solidFill>
                  <a:srgbClr val="295FA9"/>
                </a:solidFill>
              </a:rPr>
              <a:t>¿Qué tan satisfecho se encuentra en general con los canales de comunicación que tiene actualmente la EAAB-ESP en su comunidad?</a:t>
            </a:r>
          </a:p>
        </p:txBody>
      </p:sp>
      <p:sp>
        <p:nvSpPr>
          <p:cNvPr id="14" name="3 Rectángulo redondeado">
            <a:extLst>
              <a:ext uri="{FF2B5EF4-FFF2-40B4-BE49-F238E27FC236}">
                <a16:creationId xmlns:a16="http://schemas.microsoft.com/office/drawing/2014/main" id="{53963229-9FED-4F86-BA2F-1345B1059B9E}"/>
              </a:ext>
            </a:extLst>
          </p:cNvPr>
          <p:cNvSpPr/>
          <p:nvPr/>
        </p:nvSpPr>
        <p:spPr bwMode="auto">
          <a:xfrm>
            <a:off x="3421995" y="1201473"/>
            <a:ext cx="2585400" cy="712381"/>
          </a:xfrm>
          <a:prstGeom prst="roundRect">
            <a:avLst>
              <a:gd name="adj" fmla="val 33334"/>
            </a:avLst>
          </a:prstGeom>
          <a:solidFill>
            <a:srgbClr val="F8F8F8"/>
          </a:solidFill>
          <a:ln w="635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CO" sz="1000" b="1" i="0" u="none" strike="noStrike" cap="none" normalizeH="0" baseline="0">
              <a:ln>
                <a:noFill/>
              </a:ln>
              <a:solidFill>
                <a:schemeClr val="tx1"/>
              </a:solidFill>
              <a:effectLst/>
              <a:latin typeface="Calibri" pitchFamily="34" charset="0"/>
              <a:cs typeface="Arial" charset="0"/>
            </a:endParaRPr>
          </a:p>
        </p:txBody>
      </p:sp>
      <p:graphicFrame>
        <p:nvGraphicFramePr>
          <p:cNvPr id="15" name="4 Tabla">
            <a:extLst>
              <a:ext uri="{FF2B5EF4-FFF2-40B4-BE49-F238E27FC236}">
                <a16:creationId xmlns:a16="http://schemas.microsoft.com/office/drawing/2014/main" id="{432F6CDB-A0D8-432F-82F3-910EE4FC969D}"/>
              </a:ext>
            </a:extLst>
          </p:cNvPr>
          <p:cNvGraphicFramePr>
            <a:graphicFrameLocks noGrp="1"/>
          </p:cNvGraphicFramePr>
          <p:nvPr>
            <p:extLst>
              <p:ext uri="{D42A27DB-BD31-4B8C-83A1-F6EECF244321}">
                <p14:modId xmlns:p14="http://schemas.microsoft.com/office/powerpoint/2010/main" val="1351924843"/>
              </p:ext>
            </p:extLst>
          </p:nvPr>
        </p:nvGraphicFramePr>
        <p:xfrm>
          <a:off x="3576460" y="1265027"/>
          <a:ext cx="2579791" cy="571500"/>
        </p:xfrm>
        <a:graphic>
          <a:graphicData uri="http://schemas.openxmlformats.org/drawingml/2006/table">
            <a:tbl>
              <a:tblPr/>
              <a:tblGrid>
                <a:gridCol w="249527">
                  <a:extLst>
                    <a:ext uri="{9D8B030D-6E8A-4147-A177-3AD203B41FA5}">
                      <a16:colId xmlns:a16="http://schemas.microsoft.com/office/drawing/2014/main" val="20000"/>
                    </a:ext>
                  </a:extLst>
                </a:gridCol>
                <a:gridCol w="2330264">
                  <a:extLst>
                    <a:ext uri="{9D8B030D-6E8A-4147-A177-3AD203B41FA5}">
                      <a16:colId xmlns:a16="http://schemas.microsoft.com/office/drawing/2014/main" val="20001"/>
                    </a:ext>
                  </a:extLst>
                </a:gridCol>
              </a:tblGrid>
              <a:tr h="190500">
                <a:tc>
                  <a:txBody>
                    <a:bodyPr/>
                    <a:lstStyle/>
                    <a:p>
                      <a:pPr algn="l" fontAlgn="ctr"/>
                      <a:endParaRPr lang="es-CO" sz="800" b="0" i="0" u="none" strike="noStrike" dirty="0">
                        <a:solidFill>
                          <a:srgbClr val="000000"/>
                        </a:solidFill>
                        <a:effectLst/>
                        <a:latin typeface="+mj-lt"/>
                      </a:endParaRPr>
                    </a:p>
                  </a:txBody>
                  <a:tcPr marL="9525" marR="9525" marT="9525" marB="0" anchor="ctr">
                    <a:lnL>
                      <a:noFill/>
                    </a:lnL>
                    <a:lnR>
                      <a:noFill/>
                    </a:lnR>
                    <a:lnT>
                      <a:noFill/>
                    </a:lnT>
                    <a:lnB>
                      <a:noFill/>
                    </a:lnB>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l" fontAlgn="ctr"/>
                      <a:r>
                        <a:rPr lang="es-CO" sz="800" b="1" i="0" u="none" strike="noStrike" dirty="0">
                          <a:solidFill>
                            <a:srgbClr val="000000"/>
                          </a:solidFill>
                          <a:effectLst/>
                          <a:latin typeface="+mj-lt"/>
                        </a:rPr>
                        <a:t>T2B: </a:t>
                      </a:r>
                      <a:r>
                        <a:rPr lang="es-CO" sz="800" b="0" i="0" u="none" strike="noStrike" kern="1200" dirty="0">
                          <a:solidFill>
                            <a:srgbClr val="000000"/>
                          </a:solidFill>
                          <a:effectLst/>
                          <a:latin typeface="+mn-lt"/>
                          <a:ea typeface="+mn-ea"/>
                          <a:cs typeface="+mn-cs"/>
                        </a:rPr>
                        <a:t>[5] Muy satisfecho </a:t>
                      </a:r>
                      <a:r>
                        <a:rPr lang="es-CO" sz="800" b="1" i="0" u="none" strike="noStrike" kern="1200" dirty="0">
                          <a:solidFill>
                            <a:srgbClr val="000000"/>
                          </a:solidFill>
                          <a:effectLst/>
                          <a:latin typeface="+mn-lt"/>
                          <a:ea typeface="+mn-ea"/>
                          <a:cs typeface="+mn-cs"/>
                        </a:rPr>
                        <a:t>+</a:t>
                      </a:r>
                      <a:r>
                        <a:rPr lang="es-CO" sz="800" b="0" i="0" u="none" strike="noStrike" kern="1200" dirty="0">
                          <a:solidFill>
                            <a:srgbClr val="000000"/>
                          </a:solidFill>
                          <a:effectLst/>
                          <a:latin typeface="+mn-lt"/>
                          <a:ea typeface="+mn-ea"/>
                          <a:cs typeface="+mn-cs"/>
                        </a:rPr>
                        <a:t> [4] Satisfecho</a:t>
                      </a: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r h="190500">
                <a:tc>
                  <a:txBody>
                    <a:bodyPr/>
                    <a:lstStyle/>
                    <a:p>
                      <a:pPr algn="l" fontAlgn="b"/>
                      <a:endParaRPr lang="es-CO" sz="800" b="0" i="0" u="none" strike="noStrike" dirty="0">
                        <a:solidFill>
                          <a:srgbClr val="000000"/>
                        </a:solidFill>
                        <a:effectLst/>
                        <a:latin typeface="+mj-lt"/>
                      </a:endParaRPr>
                    </a:p>
                  </a:txBody>
                  <a:tcPr marL="9525" marR="9525" marT="9525" marB="0" anchor="ctr">
                    <a:lnL>
                      <a:noFill/>
                    </a:lnL>
                    <a:lnR>
                      <a:noFill/>
                    </a:lnR>
                    <a:lnT>
                      <a:noFill/>
                    </a:lnT>
                    <a:lnB>
                      <a:noFill/>
                    </a:lnB>
                    <a:solidFill>
                      <a:srgbClr val="84D0F0"/>
                    </a:solidFill>
                  </a:tcPr>
                </a:tc>
                <a:tc>
                  <a:txBody>
                    <a:bodyPr/>
                    <a:lstStyle/>
                    <a:p>
                      <a:pPr algn="l" fontAlgn="b"/>
                      <a:r>
                        <a:rPr lang="es-CO" sz="800" b="1" i="0" u="none" strike="noStrike" kern="1200" dirty="0">
                          <a:solidFill>
                            <a:srgbClr val="000000"/>
                          </a:solidFill>
                          <a:effectLst/>
                          <a:latin typeface="+mn-lt"/>
                          <a:ea typeface="+mn-ea"/>
                          <a:cs typeface="+mn-cs"/>
                        </a:rPr>
                        <a:t>Media:</a:t>
                      </a:r>
                      <a:r>
                        <a:rPr lang="es-CO" sz="800" b="1" i="0" u="none" strike="noStrike" kern="1200" baseline="0" dirty="0">
                          <a:solidFill>
                            <a:srgbClr val="000000"/>
                          </a:solidFill>
                          <a:effectLst/>
                          <a:latin typeface="+mn-lt"/>
                          <a:ea typeface="+mn-ea"/>
                          <a:cs typeface="+mn-cs"/>
                        </a:rPr>
                        <a:t> </a:t>
                      </a:r>
                      <a:r>
                        <a:rPr lang="es-CO" sz="800" b="0" i="0" u="none" strike="noStrike" kern="1200" dirty="0">
                          <a:solidFill>
                            <a:srgbClr val="000000"/>
                          </a:solidFill>
                          <a:effectLst/>
                          <a:latin typeface="+mn-lt"/>
                          <a:ea typeface="+mn-ea"/>
                          <a:cs typeface="+mn-cs"/>
                        </a:rPr>
                        <a:t>[3] Ni satisfecho, ni insatisfecho</a:t>
                      </a:r>
                    </a:p>
                  </a:txBody>
                  <a:tcPr marL="9525" marR="9525" marT="9525" marB="0" anchor="ctr">
                    <a:lnL>
                      <a:noFill/>
                    </a:lnL>
                    <a:lnR>
                      <a:noFill/>
                    </a:lnR>
                    <a:lnT>
                      <a:noFill/>
                    </a:lnT>
                    <a:lnB>
                      <a:noFill/>
                    </a:lnB>
                  </a:tcPr>
                </a:tc>
                <a:extLst>
                  <a:ext uri="{0D108BD9-81ED-4DB2-BD59-A6C34878D82A}">
                    <a16:rowId xmlns:a16="http://schemas.microsoft.com/office/drawing/2014/main" val="568879940"/>
                  </a:ext>
                </a:extLst>
              </a:tr>
              <a:tr h="190500">
                <a:tc>
                  <a:txBody>
                    <a:bodyPr/>
                    <a:lstStyle/>
                    <a:p>
                      <a:pPr algn="l" fontAlgn="b"/>
                      <a:endParaRPr lang="es-CO" sz="800" b="0" i="0" u="none" strike="noStrike" dirty="0">
                        <a:solidFill>
                          <a:srgbClr val="000000"/>
                        </a:solidFill>
                        <a:effectLst/>
                        <a:latin typeface="+mj-lt"/>
                      </a:endParaRPr>
                    </a:p>
                  </a:txBody>
                  <a:tcPr marL="9525" marR="9525" marT="9525" marB="0" anchor="ctr">
                    <a:lnL>
                      <a:noFill/>
                    </a:lnL>
                    <a:lnR>
                      <a:noFill/>
                    </a:lnR>
                    <a:lnT>
                      <a:noFill/>
                    </a:lnT>
                    <a:lnB>
                      <a:noFill/>
                    </a:lnB>
                    <a:solidFill>
                      <a:srgbClr val="4B4C4B"/>
                    </a:solidFill>
                  </a:tcPr>
                </a:tc>
                <a:tc>
                  <a:txBody>
                    <a:bodyPr/>
                    <a:lstStyle/>
                    <a:p>
                      <a:pPr algn="l" fontAlgn="b"/>
                      <a:r>
                        <a:rPr lang="es-CO" sz="800" b="1" i="0" u="none" strike="noStrike" kern="1200" dirty="0">
                          <a:solidFill>
                            <a:srgbClr val="000000"/>
                          </a:solidFill>
                          <a:effectLst/>
                          <a:latin typeface="+mn-lt"/>
                          <a:ea typeface="+mn-ea"/>
                          <a:cs typeface="+mn-cs"/>
                        </a:rPr>
                        <a:t>B2B: </a:t>
                      </a:r>
                      <a:r>
                        <a:rPr lang="es-CO" sz="800" b="0" i="0" u="none" strike="noStrike" kern="1200" dirty="0">
                          <a:solidFill>
                            <a:srgbClr val="000000"/>
                          </a:solidFill>
                          <a:effectLst/>
                          <a:latin typeface="+mn-lt"/>
                          <a:ea typeface="+mn-ea"/>
                          <a:cs typeface="+mn-cs"/>
                        </a:rPr>
                        <a:t>[2] Insatisfecho </a:t>
                      </a:r>
                      <a:r>
                        <a:rPr lang="es-CO" sz="800" b="1" i="0" u="none" strike="noStrike" kern="1200" dirty="0">
                          <a:solidFill>
                            <a:srgbClr val="000000"/>
                          </a:solidFill>
                          <a:effectLst/>
                          <a:latin typeface="+mn-lt"/>
                          <a:ea typeface="+mn-ea"/>
                          <a:cs typeface="+mn-cs"/>
                        </a:rPr>
                        <a:t>+</a:t>
                      </a:r>
                      <a:r>
                        <a:rPr lang="es-CO" sz="800" b="0" i="0" u="none" strike="noStrike" kern="1200" dirty="0">
                          <a:solidFill>
                            <a:srgbClr val="000000"/>
                          </a:solidFill>
                          <a:effectLst/>
                          <a:latin typeface="+mn-lt"/>
                          <a:ea typeface="+mn-ea"/>
                          <a:cs typeface="+mn-cs"/>
                        </a:rPr>
                        <a:t> [1] Muy insatisfecho</a:t>
                      </a:r>
                    </a:p>
                  </a:txBody>
                  <a:tcPr marL="9525" marR="9525" marT="9525" marB="0" anchor="ctr">
                    <a:lnL>
                      <a:noFill/>
                    </a:lnL>
                    <a:lnR>
                      <a:noFill/>
                    </a:lnR>
                    <a:lnT>
                      <a:noFill/>
                    </a:lnT>
                    <a:lnB>
                      <a:noFill/>
                    </a:lnB>
                  </a:tcPr>
                </a:tc>
                <a:extLst>
                  <a:ext uri="{0D108BD9-81ED-4DB2-BD59-A6C34878D82A}">
                    <a16:rowId xmlns:a16="http://schemas.microsoft.com/office/drawing/2014/main" val="980009212"/>
                  </a:ext>
                </a:extLst>
              </a:tr>
            </a:tbl>
          </a:graphicData>
        </a:graphic>
      </p:graphicFrame>
      <p:sp>
        <p:nvSpPr>
          <p:cNvPr id="16" name="6 CuadroTexto">
            <a:extLst>
              <a:ext uri="{FF2B5EF4-FFF2-40B4-BE49-F238E27FC236}">
                <a16:creationId xmlns:a16="http://schemas.microsoft.com/office/drawing/2014/main" id="{4109B1A6-0FEA-4479-9356-834CA4167515}"/>
              </a:ext>
            </a:extLst>
          </p:cNvPr>
          <p:cNvSpPr txBox="1"/>
          <p:nvPr/>
        </p:nvSpPr>
        <p:spPr>
          <a:xfrm>
            <a:off x="3497706" y="4331437"/>
            <a:ext cx="499605" cy="107722"/>
          </a:xfrm>
          <a:prstGeom prst="rect">
            <a:avLst/>
          </a:prstGeom>
          <a:noFill/>
        </p:spPr>
        <p:txBody>
          <a:bodyPr wrap="square" lIns="0" tIns="0" rIns="0" bIns="0" rtlCol="0">
            <a:spAutoFit/>
          </a:bodyPr>
          <a:lstStyle/>
          <a:p>
            <a:pPr algn="r"/>
            <a:r>
              <a:rPr lang="es-CO" sz="700" dirty="0">
                <a:solidFill>
                  <a:schemeClr val="tx1">
                    <a:lumMod val="85000"/>
                    <a:lumOff val="15000"/>
                  </a:schemeClr>
                </a:solidFill>
                <a:latin typeface="+mj-lt"/>
              </a:rPr>
              <a:t>Promedio</a:t>
            </a:r>
          </a:p>
        </p:txBody>
      </p:sp>
    </p:spTree>
    <p:extLst>
      <p:ext uri="{BB962C8B-B14F-4D97-AF65-F5344CB8AC3E}">
        <p14:creationId xmlns:p14="http://schemas.microsoft.com/office/powerpoint/2010/main" val="2389640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AE95A2-70B1-4974-8E50-975CA7202948}" type="slidenum">
              <a:rPr kumimoji="0" lang="es-CO" altLang="es-CO" sz="800" b="1" i="0" u="none" strike="noStrike" kern="1200" cap="none" spc="0" normalizeH="0" baseline="0" noProof="0" smtClean="0">
                <a:ln>
                  <a:noFill/>
                </a:ln>
                <a:solidFill>
                  <a:srgbClr val="AA3E2A">
                    <a:lumMod val="50000"/>
                  </a:srgbClr>
                </a:solidFill>
                <a:effectLst/>
                <a:uLnTx/>
                <a:uFillTx/>
                <a:latin typeface="Century Gothic"/>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s-CO" altLang="es-CO" sz="800" b="1" i="0" u="none" strike="noStrike" kern="1200" cap="none" spc="0" normalizeH="0" baseline="0" noProof="0" dirty="0">
              <a:ln>
                <a:noFill/>
              </a:ln>
              <a:solidFill>
                <a:srgbClr val="AA3E2A">
                  <a:lumMod val="50000"/>
                </a:srgbClr>
              </a:solidFill>
              <a:effectLst/>
              <a:uLnTx/>
              <a:uFillTx/>
              <a:latin typeface="Century Gothic"/>
              <a:ea typeface="+mn-ea"/>
              <a:cs typeface="Arial" charset="0"/>
            </a:endParaRPr>
          </a:p>
        </p:txBody>
      </p:sp>
      <p:sp>
        <p:nvSpPr>
          <p:cNvPr id="3" name="CuadroTexto 2"/>
          <p:cNvSpPr txBox="1"/>
          <p:nvPr/>
        </p:nvSpPr>
        <p:spPr>
          <a:xfrm>
            <a:off x="1283891" y="172909"/>
            <a:ext cx="6446945" cy="523220"/>
          </a:xfrm>
          <a:prstGeom prst="rect">
            <a:avLst/>
          </a:prstGeom>
          <a:noFill/>
        </p:spPr>
        <p:txBody>
          <a:bodyPr wrap="square" rtlCol="0">
            <a:spAutoFit/>
          </a:bodyPr>
          <a:lstStyle/>
          <a:p>
            <a:pPr lvl="0"/>
            <a:r>
              <a:rPr lang="es-CO" sz="2800" dirty="0">
                <a:solidFill>
                  <a:srgbClr val="3B89C9"/>
                </a:solidFill>
              </a:rPr>
              <a:t>Certificación Sistema Gestión ISO 20252</a:t>
            </a:r>
            <a:endParaRPr kumimoji="0" lang="es-CO" sz="2800" b="1" i="0" u="none" strike="noStrike" kern="1200" cap="none" spc="0" normalizeH="0" baseline="0" noProof="0" dirty="0">
              <a:ln>
                <a:noFill/>
              </a:ln>
              <a:solidFill>
                <a:srgbClr val="3B89C9"/>
              </a:solidFill>
              <a:effectLst/>
              <a:uLnTx/>
              <a:uFillTx/>
              <a:latin typeface="Calibri" pitchFamily="34" charset="0"/>
              <a:ea typeface="+mn-ea"/>
              <a:cs typeface="Arial" charset="0"/>
            </a:endParaRPr>
          </a:p>
        </p:txBody>
      </p:sp>
      <p:sp>
        <p:nvSpPr>
          <p:cNvPr id="4" name="Rectángulo 3"/>
          <p:cNvSpPr/>
          <p:nvPr/>
        </p:nvSpPr>
        <p:spPr>
          <a:xfrm>
            <a:off x="966354" y="897390"/>
            <a:ext cx="7398328" cy="3785652"/>
          </a:xfrm>
          <a:prstGeom prst="rect">
            <a:avLst/>
          </a:prstGeom>
        </p:spPr>
        <p:txBody>
          <a:bodyPr wrap="square">
            <a:spAutoFit/>
          </a:bodyPr>
          <a:lstStyle/>
          <a:p>
            <a:pPr algn="just"/>
            <a:r>
              <a:rPr lang="es-CO" sz="1200" dirty="0">
                <a:solidFill>
                  <a:srgbClr val="003087"/>
                </a:solidFill>
                <a:latin typeface="+mj-lt"/>
              </a:rPr>
              <a:t>Norma internacional para el sector de la investigación de mercado</a:t>
            </a:r>
            <a:endParaRPr lang="es-CO" sz="1200" dirty="0">
              <a:solidFill>
                <a:srgbClr val="333333"/>
              </a:solidFill>
              <a:latin typeface="+mj-lt"/>
            </a:endParaRPr>
          </a:p>
          <a:p>
            <a:pPr algn="just"/>
            <a:r>
              <a:rPr lang="es-CO" sz="1200" b="0" dirty="0">
                <a:solidFill>
                  <a:srgbClr val="333333"/>
                </a:solidFill>
                <a:latin typeface="+mj-lt"/>
              </a:rPr>
              <a:t>ISO 20252:2012 Norma internacional para el sector de la investigación de mercado, investigación social y de la opinión.</a:t>
            </a:r>
          </a:p>
          <a:p>
            <a:pPr algn="just"/>
            <a:r>
              <a:rPr lang="es-CO" sz="1200" b="0" dirty="0">
                <a:solidFill>
                  <a:srgbClr val="333333"/>
                </a:solidFill>
                <a:latin typeface="+mj-lt"/>
              </a:rPr>
              <a:t>Considera el uso de las nuevas tecnologías en los métodos de investigación, incluyendo metodología online, uso de móviles y uso de redes sociales. Permite que diferentes estudios que se lleven a cabo sean comparables.</a:t>
            </a:r>
          </a:p>
          <a:p>
            <a:pPr algn="just"/>
            <a:endParaRPr lang="es-CO" sz="1200" dirty="0">
              <a:solidFill>
                <a:srgbClr val="003087"/>
              </a:solidFill>
              <a:latin typeface="+mj-lt"/>
            </a:endParaRPr>
          </a:p>
          <a:p>
            <a:pPr algn="just"/>
            <a:r>
              <a:rPr lang="es-CO" sz="1200" dirty="0">
                <a:solidFill>
                  <a:srgbClr val="003087"/>
                </a:solidFill>
                <a:latin typeface="+mj-lt"/>
              </a:rPr>
              <a:t>Objetivo</a:t>
            </a:r>
            <a:endParaRPr lang="es-CO" sz="1200" dirty="0">
              <a:solidFill>
                <a:srgbClr val="333333"/>
              </a:solidFill>
              <a:latin typeface="+mj-lt"/>
            </a:endParaRPr>
          </a:p>
          <a:p>
            <a:pPr algn="just"/>
            <a:r>
              <a:rPr lang="es-CO" sz="1200" b="0" dirty="0">
                <a:solidFill>
                  <a:srgbClr val="333333"/>
                </a:solidFill>
                <a:latin typeface="+mj-lt"/>
              </a:rPr>
              <a:t>El objetivo principal de este sistema es la implementación de procesos que garanticen el control de calidad y la transparencia de una investigación en cada una de sus fases y resultados confiables y lo más cercanos a la realidad.</a:t>
            </a:r>
          </a:p>
          <a:p>
            <a:pPr algn="just"/>
            <a:endParaRPr lang="es-CO" sz="1200" dirty="0">
              <a:solidFill>
                <a:srgbClr val="003087"/>
              </a:solidFill>
              <a:latin typeface="+mj-lt"/>
            </a:endParaRPr>
          </a:p>
          <a:p>
            <a:pPr algn="just"/>
            <a:r>
              <a:rPr lang="es-CO" sz="1200" dirty="0">
                <a:solidFill>
                  <a:srgbClr val="003087"/>
                </a:solidFill>
                <a:latin typeface="+mj-lt"/>
              </a:rPr>
              <a:t>Beneficios</a:t>
            </a:r>
            <a:endParaRPr lang="es-CO" sz="1200" dirty="0">
              <a:solidFill>
                <a:srgbClr val="333333"/>
              </a:solidFill>
              <a:latin typeface="+mj-lt"/>
            </a:endParaRPr>
          </a:p>
          <a:p>
            <a:pPr marL="628650" lvl="1" indent="-171450" algn="just">
              <a:buFont typeface="Arial" panose="020B0604020202020204" pitchFamily="34" charset="0"/>
              <a:buChar char="•"/>
            </a:pPr>
            <a:r>
              <a:rPr lang="es-CO" sz="1200" b="0" dirty="0">
                <a:solidFill>
                  <a:srgbClr val="333333"/>
                </a:solidFill>
                <a:latin typeface="+mj-lt"/>
              </a:rPr>
              <a:t>Constituye un elemento diferenciador en el sector ya que incorpora el concepto de control integral en los procesos de investigación</a:t>
            </a:r>
          </a:p>
          <a:p>
            <a:pPr marL="628650" lvl="1" indent="-171450" algn="just">
              <a:buFont typeface="Arial" panose="020B0604020202020204" pitchFamily="34" charset="0"/>
              <a:buChar char="•"/>
            </a:pPr>
            <a:r>
              <a:rPr lang="es-CO" sz="1200" b="0" dirty="0">
                <a:solidFill>
                  <a:srgbClr val="333333"/>
                </a:solidFill>
                <a:latin typeface="+mj-lt"/>
              </a:rPr>
              <a:t>Establece requisitos para asegurar que los contratistas de investigación cumplen los requisitos establecidos para el desarrollo del estudio de opinión</a:t>
            </a:r>
          </a:p>
          <a:p>
            <a:pPr marL="628650" lvl="1" indent="-171450" algn="just">
              <a:buFont typeface="Arial" panose="020B0604020202020204" pitchFamily="34" charset="0"/>
              <a:buChar char="•"/>
            </a:pPr>
            <a:r>
              <a:rPr lang="es-CO" sz="1200" b="0" dirty="0">
                <a:solidFill>
                  <a:srgbClr val="333333"/>
                </a:solidFill>
                <a:latin typeface="+mj-lt"/>
              </a:rPr>
              <a:t>Facilita el control de los procesos llevados a cabo para el desarrollo del estudio de opinión con el fin de que sean neutrales respecto a la metodología de investigación empleada.</a:t>
            </a:r>
            <a:endParaRPr lang="es-CO" sz="1200" b="0" i="0" dirty="0">
              <a:solidFill>
                <a:srgbClr val="333333"/>
              </a:solidFill>
              <a:effectLst/>
              <a:latin typeface="+mj-lt"/>
            </a:endParaRPr>
          </a:p>
        </p:txBody>
      </p:sp>
    </p:spTree>
    <p:extLst>
      <p:ext uri="{BB962C8B-B14F-4D97-AF65-F5344CB8AC3E}">
        <p14:creationId xmlns:p14="http://schemas.microsoft.com/office/powerpoint/2010/main" val="4496770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CuadroTexto 12"/>
          <p:cNvSpPr txBox="1"/>
          <p:nvPr/>
        </p:nvSpPr>
        <p:spPr>
          <a:xfrm>
            <a:off x="1197452" y="45203"/>
            <a:ext cx="7021756" cy="646331"/>
          </a:xfrm>
          <a:prstGeom prst="rect">
            <a:avLst/>
          </a:prstGeom>
          <a:noFill/>
        </p:spPr>
        <p:txBody>
          <a:bodyPr wrap="square" rtlCol="0">
            <a:spAutoFit/>
          </a:bodyPr>
          <a:lstStyle/>
          <a:p>
            <a:r>
              <a:rPr lang="es-MX" sz="1800" dirty="0">
                <a:solidFill>
                  <a:srgbClr val="295FA9"/>
                </a:solidFill>
              </a:rPr>
              <a:t>¿Qué tan satisfecho se encuentra en general con los canales de comunicación que tiene actualmente  la EAAB-ESP en su comunidad?</a:t>
            </a:r>
          </a:p>
        </p:txBody>
      </p:sp>
      <p:graphicFrame>
        <p:nvGraphicFramePr>
          <p:cNvPr id="16" name="Tabla 15">
            <a:extLst>
              <a:ext uri="{FF2B5EF4-FFF2-40B4-BE49-F238E27FC236}">
                <a16:creationId xmlns:a16="http://schemas.microsoft.com/office/drawing/2014/main" id="{77370C24-EC3A-4609-82A8-8C8CBF6B760C}"/>
              </a:ext>
            </a:extLst>
          </p:cNvPr>
          <p:cNvGraphicFramePr>
            <a:graphicFrameLocks noGrp="1"/>
          </p:cNvGraphicFramePr>
          <p:nvPr>
            <p:extLst>
              <p:ext uri="{D42A27DB-BD31-4B8C-83A1-F6EECF244321}">
                <p14:modId xmlns:p14="http://schemas.microsoft.com/office/powerpoint/2010/main" val="344355867"/>
              </p:ext>
            </p:extLst>
          </p:nvPr>
        </p:nvGraphicFramePr>
        <p:xfrm>
          <a:off x="1541463" y="880779"/>
          <a:ext cx="6096001" cy="1967865"/>
        </p:xfrm>
        <a:graphic>
          <a:graphicData uri="http://schemas.openxmlformats.org/drawingml/2006/table">
            <a:tbl>
              <a:tblPr firstRow="1" bandRow="1">
                <a:tableStyleId>{5C22544A-7EE6-4342-B048-85BDC9FD1C3A}</a:tableStyleId>
              </a:tblPr>
              <a:tblGrid>
                <a:gridCol w="3073067">
                  <a:extLst>
                    <a:ext uri="{9D8B030D-6E8A-4147-A177-3AD203B41FA5}">
                      <a16:colId xmlns:a16="http://schemas.microsoft.com/office/drawing/2014/main" val="93046408"/>
                    </a:ext>
                  </a:extLst>
                </a:gridCol>
                <a:gridCol w="1511467">
                  <a:extLst>
                    <a:ext uri="{9D8B030D-6E8A-4147-A177-3AD203B41FA5}">
                      <a16:colId xmlns:a16="http://schemas.microsoft.com/office/drawing/2014/main" val="4195887148"/>
                    </a:ext>
                  </a:extLst>
                </a:gridCol>
                <a:gridCol w="1511467">
                  <a:extLst>
                    <a:ext uri="{9D8B030D-6E8A-4147-A177-3AD203B41FA5}">
                      <a16:colId xmlns:a16="http://schemas.microsoft.com/office/drawing/2014/main" val="3388826850"/>
                    </a:ext>
                  </a:extLst>
                </a:gridCol>
              </a:tblGrid>
              <a:tr h="153612">
                <a:tc>
                  <a:txBody>
                    <a:bodyPr/>
                    <a:lstStyle/>
                    <a:p>
                      <a:pPr algn="r"/>
                      <a:r>
                        <a:rPr lang="es-MX" sz="1200" dirty="0">
                          <a:solidFill>
                            <a:schemeClr val="tx1"/>
                          </a:solidFill>
                          <a:latin typeface="Calibri" panose="020F0502020204030204" pitchFamily="34" charset="0"/>
                          <a:cs typeface="Calibri" panose="020F0502020204030204" pitchFamily="34" charset="0"/>
                        </a:rPr>
                        <a:t>¿Qué tan satisfecho se encuentra en general con los canales de comunicación  (a través de los cuales se relaciona con la empresa) que tiene actualmente  la EAAB-ESP en su comunidad?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s-CO" sz="1200" dirty="0">
                          <a:solidFill>
                            <a:schemeClr val="tx1"/>
                          </a:solidFill>
                          <a:latin typeface="Calibri" panose="020F0502020204030204" pitchFamily="34" charset="0"/>
                          <a:cs typeface="Calibri" panose="020F0502020204030204" pitchFamily="34" charset="0"/>
                        </a:rPr>
                        <a:t>Total (casos)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200" dirty="0">
                          <a:solidFill>
                            <a:schemeClr val="tx1"/>
                          </a:solidFill>
                          <a:latin typeface="Calibri" panose="020F0502020204030204" pitchFamily="34" charset="0"/>
                          <a:cs typeface="Calibri" panose="020F0502020204030204" pitchFamily="34" charset="0"/>
                        </a:rPr>
                        <a:t>Total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28093495"/>
                  </a:ext>
                </a:extLst>
              </a:tr>
              <a:tr h="46175">
                <a:tc>
                  <a:txBody>
                    <a:bodyPr/>
                    <a:lstStyle/>
                    <a:p>
                      <a:pPr algn="r" fontAlgn="b"/>
                      <a:r>
                        <a:rPr lang="es-CO" sz="1200" b="0" i="0" u="none" strike="noStrike" dirty="0">
                          <a:solidFill>
                            <a:srgbClr val="000000"/>
                          </a:solidFill>
                          <a:effectLst/>
                          <a:latin typeface="Calibri" panose="020F0502020204030204" pitchFamily="34" charset="0"/>
                        </a:rPr>
                        <a:t> [5] Muy satisfecho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97</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22</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546101133"/>
                  </a:ext>
                </a:extLst>
              </a:tr>
              <a:tr h="46175">
                <a:tc>
                  <a:txBody>
                    <a:bodyPr/>
                    <a:lstStyle/>
                    <a:p>
                      <a:pPr algn="r" fontAlgn="b"/>
                      <a:r>
                        <a:rPr lang="es-CO" sz="1200" b="0" i="0" u="none" strike="noStrike" dirty="0">
                          <a:solidFill>
                            <a:srgbClr val="000000"/>
                          </a:solidFill>
                          <a:effectLst/>
                          <a:latin typeface="Calibri" panose="020F0502020204030204" pitchFamily="34" charset="0"/>
                        </a:rPr>
                        <a:t> [4] Satisfecho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136</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32</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890887876"/>
                  </a:ext>
                </a:extLst>
              </a:tr>
              <a:tr h="46175">
                <a:tc>
                  <a:txBody>
                    <a:bodyPr/>
                    <a:lstStyle/>
                    <a:p>
                      <a:pPr algn="r" fontAlgn="b"/>
                      <a:r>
                        <a:rPr lang="es-MX" sz="1200" b="0" i="0" u="none" strike="noStrike" dirty="0">
                          <a:solidFill>
                            <a:srgbClr val="000000"/>
                          </a:solidFill>
                          <a:effectLst/>
                          <a:latin typeface="Calibri" panose="020F0502020204030204" pitchFamily="34" charset="0"/>
                        </a:rPr>
                        <a:t> [3] Ni satisfecho Ni insatisfecho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130</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30</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799911674"/>
                  </a:ext>
                </a:extLst>
              </a:tr>
              <a:tr h="46175">
                <a:tc>
                  <a:txBody>
                    <a:bodyPr/>
                    <a:lstStyle/>
                    <a:p>
                      <a:pPr algn="r" fontAlgn="b"/>
                      <a:r>
                        <a:rPr lang="es-CO" sz="1200" b="0" i="0" u="none" strike="noStrike" dirty="0">
                          <a:solidFill>
                            <a:srgbClr val="000000"/>
                          </a:solidFill>
                          <a:effectLst/>
                          <a:latin typeface="Calibri" panose="020F0502020204030204" pitchFamily="34" charset="0"/>
                        </a:rPr>
                        <a:t> [2] Insatisfecho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40</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9</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10394615"/>
                  </a:ext>
                </a:extLst>
              </a:tr>
              <a:tr h="46175">
                <a:tc>
                  <a:txBody>
                    <a:bodyPr/>
                    <a:lstStyle/>
                    <a:p>
                      <a:pPr algn="r" fontAlgn="b"/>
                      <a:r>
                        <a:rPr lang="es-CO" sz="1200" b="0" i="0" u="none" strike="noStrike" dirty="0">
                          <a:solidFill>
                            <a:srgbClr val="000000"/>
                          </a:solidFill>
                          <a:effectLst/>
                          <a:latin typeface="Calibri" panose="020F0502020204030204" pitchFamily="34" charset="0"/>
                        </a:rPr>
                        <a:t> [1] Muy insatisfecho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30</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7</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832641465"/>
                  </a:ext>
                </a:extLst>
              </a:tr>
            </a:tbl>
          </a:graphicData>
        </a:graphic>
      </p:graphicFrame>
    </p:spTree>
    <p:extLst>
      <p:ext uri="{BB962C8B-B14F-4D97-AF65-F5344CB8AC3E}">
        <p14:creationId xmlns:p14="http://schemas.microsoft.com/office/powerpoint/2010/main" val="12358640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10 Tabla"/>
          <p:cNvGraphicFramePr>
            <a:graphicFrameLocks noGrp="1"/>
          </p:cNvGraphicFramePr>
          <p:nvPr>
            <p:extLst>
              <p:ext uri="{D42A27DB-BD31-4B8C-83A1-F6EECF244321}">
                <p14:modId xmlns:p14="http://schemas.microsoft.com/office/powerpoint/2010/main" val="4292842349"/>
              </p:ext>
            </p:extLst>
          </p:nvPr>
        </p:nvGraphicFramePr>
        <p:xfrm>
          <a:off x="1536700" y="1572940"/>
          <a:ext cx="6578601" cy="2520000"/>
        </p:xfrm>
        <a:graphic>
          <a:graphicData uri="http://schemas.openxmlformats.org/drawingml/2006/table">
            <a:tbl>
              <a:tblPr/>
              <a:tblGrid>
                <a:gridCol w="3165474">
                  <a:extLst>
                    <a:ext uri="{9D8B030D-6E8A-4147-A177-3AD203B41FA5}">
                      <a16:colId xmlns:a16="http://schemas.microsoft.com/office/drawing/2014/main" val="20000"/>
                    </a:ext>
                  </a:extLst>
                </a:gridCol>
                <a:gridCol w="2469756">
                  <a:extLst>
                    <a:ext uri="{9D8B030D-6E8A-4147-A177-3AD203B41FA5}">
                      <a16:colId xmlns:a16="http://schemas.microsoft.com/office/drawing/2014/main" val="20001"/>
                    </a:ext>
                  </a:extLst>
                </a:gridCol>
                <a:gridCol w="314457">
                  <a:extLst>
                    <a:ext uri="{9D8B030D-6E8A-4147-A177-3AD203B41FA5}">
                      <a16:colId xmlns:a16="http://schemas.microsoft.com/office/drawing/2014/main" val="20002"/>
                    </a:ext>
                  </a:extLst>
                </a:gridCol>
                <a:gridCol w="314457">
                  <a:extLst>
                    <a:ext uri="{9D8B030D-6E8A-4147-A177-3AD203B41FA5}">
                      <a16:colId xmlns:a16="http://schemas.microsoft.com/office/drawing/2014/main" val="437873945"/>
                    </a:ext>
                  </a:extLst>
                </a:gridCol>
                <a:gridCol w="314457">
                  <a:extLst>
                    <a:ext uri="{9D8B030D-6E8A-4147-A177-3AD203B41FA5}">
                      <a16:colId xmlns:a16="http://schemas.microsoft.com/office/drawing/2014/main" val="20003"/>
                    </a:ext>
                  </a:extLst>
                </a:gridCol>
              </a:tblGrid>
              <a:tr h="504000">
                <a:tc>
                  <a:txBody>
                    <a:bodyPr/>
                    <a:lstStyle/>
                    <a:p>
                      <a:pPr algn="r" fontAlgn="ctr"/>
                      <a:r>
                        <a:rPr lang="es-CO" sz="900" b="0" i="0" u="none" strike="noStrike" dirty="0">
                          <a:solidFill>
                            <a:srgbClr val="262626"/>
                          </a:solidFill>
                          <a:effectLst/>
                          <a:latin typeface="Century Gothic"/>
                        </a:rPr>
                        <a:t>El conocimiento de las personas con que se relaciona </a:t>
                      </a:r>
                    </a:p>
                  </a:txBody>
                  <a:tcPr marL="9525" marR="9525" marT="9525" marB="0" anchor="ctr">
                    <a:lnL>
                      <a:noFill/>
                    </a:lnL>
                    <a:lnR w="6350" cap="flat" cmpd="sng" algn="ctr">
                      <a:noFill/>
                      <a:prstDash val="sysDash"/>
                      <a:round/>
                      <a:headEnd type="none" w="med" len="med"/>
                      <a:tailEnd type="none" w="med" len="med"/>
                    </a:lnR>
                    <a:lnT>
                      <a:noFill/>
                    </a:lnT>
                    <a:lnB w="6350" cap="flat" cmpd="sng" algn="ctr">
                      <a:solidFill>
                        <a:schemeClr val="bg1">
                          <a:lumMod val="75000"/>
                        </a:schemeClr>
                      </a:solidFill>
                      <a:prstDash val="sysDash"/>
                      <a:round/>
                      <a:headEnd type="none" w="med" len="med"/>
                      <a:tailEnd type="none" w="med" len="med"/>
                    </a:lnB>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solidFill>
                        <a:schemeClr val="bg1">
                          <a:lumMod val="65000"/>
                        </a:schemeClr>
                      </a:solidFill>
                      <a:prstDash val="solid"/>
                      <a:round/>
                      <a:headEnd type="none" w="med" len="med"/>
                      <a:tailEnd type="none" w="med" len="med"/>
                    </a:lnR>
                    <a:lnT>
                      <a:noFill/>
                    </a:lnT>
                    <a:lnB w="6350" cap="flat" cmpd="sng" algn="ctr">
                      <a:solidFill>
                        <a:schemeClr val="bg1">
                          <a:lumMod val="75000"/>
                        </a:schemeClr>
                      </a:solidFill>
                      <a:prstDash val="sysDash"/>
                      <a:round/>
                      <a:headEnd type="none" w="med" len="med"/>
                      <a:tailEnd type="none" w="med" len="med"/>
                    </a:lnB>
                  </a:tcPr>
                </a:tc>
                <a:tc>
                  <a:txBody>
                    <a:bodyPr/>
                    <a:lstStyle/>
                    <a:p>
                      <a:pPr algn="ctr" fontAlgn="ctr"/>
                      <a:r>
                        <a:rPr lang="es-CO" sz="700" b="1" i="0" u="none" strike="noStrike" dirty="0">
                          <a:solidFill>
                            <a:srgbClr val="262626"/>
                          </a:solidFill>
                          <a:effectLst/>
                          <a:latin typeface="Century Gothic"/>
                        </a:rPr>
                        <a:t>431</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F8F8F8"/>
                    </a:solidFill>
                  </a:tcPr>
                </a:tc>
                <a:tc>
                  <a:txBody>
                    <a:bodyPr/>
                    <a:lstStyle/>
                    <a:p>
                      <a:pPr algn="ctr" fontAlgn="ctr"/>
                      <a:r>
                        <a:rPr lang="es-CO" sz="700" b="1" i="0" u="none" strike="noStrike" dirty="0">
                          <a:solidFill>
                            <a:srgbClr val="262626"/>
                          </a:solidFill>
                          <a:effectLst/>
                          <a:latin typeface="Century Gothic"/>
                        </a:rPr>
                        <a:t>3,8</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F8F8F8"/>
                    </a:solidFill>
                  </a:tcPr>
                </a:tc>
                <a:tc>
                  <a:txBody>
                    <a:bodyPr/>
                    <a:lstStyle/>
                    <a:p>
                      <a:pPr algn="ctr" rtl="0" fontAlgn="ctr"/>
                      <a:r>
                        <a:rPr lang="es-CO" sz="900" b="1" i="0" u="none" strike="noStrike" dirty="0">
                          <a:solidFill>
                            <a:srgbClr val="FF0000"/>
                          </a:solidFill>
                          <a:effectLst/>
                          <a:latin typeface="Wingdings"/>
                        </a:rPr>
                        <a:t>l</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extLst>
                  <a:ext uri="{0D108BD9-81ED-4DB2-BD59-A6C34878D82A}">
                    <a16:rowId xmlns:a16="http://schemas.microsoft.com/office/drawing/2014/main" val="10000"/>
                  </a:ext>
                </a:extLst>
              </a:tr>
              <a:tr h="504000">
                <a:tc>
                  <a:txBody>
                    <a:bodyPr/>
                    <a:lstStyle/>
                    <a:p>
                      <a:pPr algn="r" fontAlgn="ctr"/>
                      <a:r>
                        <a:rPr lang="es-CO" sz="900" b="0" i="0" u="none" strike="noStrike" dirty="0">
                          <a:solidFill>
                            <a:srgbClr val="262626"/>
                          </a:solidFill>
                          <a:effectLst/>
                          <a:latin typeface="Century Gothic"/>
                        </a:rPr>
                        <a:t>la claridad de la información proporcionada </a:t>
                      </a:r>
                    </a:p>
                  </a:txBody>
                  <a:tcPr marL="9525" marR="9525" marT="9525" marB="0" anchor="ctr">
                    <a:lnL>
                      <a:noFill/>
                    </a:lnL>
                    <a:lnR w="6350" cap="flat" cmpd="sng" algn="ctr">
                      <a:no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ctr" fontAlgn="ctr"/>
                      <a:r>
                        <a:rPr lang="es-CO" sz="700" b="1" i="0" u="none" strike="noStrike">
                          <a:solidFill>
                            <a:srgbClr val="262626"/>
                          </a:solidFill>
                          <a:effectLst/>
                          <a:latin typeface="Century Gothic"/>
                        </a:rPr>
                        <a:t>437</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F8F8F8"/>
                    </a:solidFill>
                  </a:tcPr>
                </a:tc>
                <a:tc>
                  <a:txBody>
                    <a:bodyPr/>
                    <a:lstStyle/>
                    <a:p>
                      <a:pPr algn="ctr" fontAlgn="ctr"/>
                      <a:r>
                        <a:rPr lang="es-CO" sz="700" b="1" i="0" u="none" strike="noStrike" dirty="0">
                          <a:solidFill>
                            <a:srgbClr val="262626"/>
                          </a:solidFill>
                          <a:effectLst/>
                          <a:latin typeface="Century Gothic"/>
                        </a:rPr>
                        <a:t>3,8</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F8F8F8"/>
                    </a:solidFill>
                  </a:tcPr>
                </a:tc>
                <a:tc>
                  <a:txBody>
                    <a:bodyPr/>
                    <a:lstStyle/>
                    <a:p>
                      <a:pPr algn="ctr" rtl="0" fontAlgn="ctr"/>
                      <a:r>
                        <a:rPr lang="es-CO" sz="900" b="1" i="0" u="none" strike="noStrike" dirty="0">
                          <a:solidFill>
                            <a:srgbClr val="FF0000"/>
                          </a:solidFill>
                          <a:effectLst/>
                          <a:latin typeface="Wingdings"/>
                        </a:rPr>
                        <a:t>l</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extLst>
                  <a:ext uri="{0D108BD9-81ED-4DB2-BD59-A6C34878D82A}">
                    <a16:rowId xmlns:a16="http://schemas.microsoft.com/office/drawing/2014/main" val="10001"/>
                  </a:ext>
                </a:extLst>
              </a:tr>
              <a:tr h="504000">
                <a:tc>
                  <a:txBody>
                    <a:bodyPr/>
                    <a:lstStyle/>
                    <a:p>
                      <a:pPr algn="r" fontAlgn="ctr"/>
                      <a:r>
                        <a:rPr lang="es-CO" sz="900" b="0" i="0" u="none" strike="noStrike" dirty="0">
                          <a:solidFill>
                            <a:srgbClr val="262626"/>
                          </a:solidFill>
                          <a:effectLst/>
                          <a:latin typeface="Century Gothic"/>
                        </a:rPr>
                        <a:t>la información y conocimientos compartidos </a:t>
                      </a:r>
                    </a:p>
                  </a:txBody>
                  <a:tcPr marL="9525" marR="9525" marT="9525" marB="0" anchor="ctr">
                    <a:lnL>
                      <a:noFill/>
                    </a:lnL>
                    <a:lnR w="6350" cap="flat" cmpd="sng" algn="ctr">
                      <a:no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ctr" fontAlgn="ctr"/>
                      <a:r>
                        <a:rPr lang="es-CO" sz="700" b="1" i="0" u="none" strike="noStrike">
                          <a:solidFill>
                            <a:srgbClr val="262626"/>
                          </a:solidFill>
                          <a:effectLst/>
                          <a:latin typeface="Century Gothic"/>
                        </a:rPr>
                        <a:t>432</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F8F8F8"/>
                    </a:solidFill>
                  </a:tcPr>
                </a:tc>
                <a:tc>
                  <a:txBody>
                    <a:bodyPr/>
                    <a:lstStyle/>
                    <a:p>
                      <a:pPr algn="ctr" fontAlgn="ctr"/>
                      <a:r>
                        <a:rPr lang="es-CO" sz="700" b="1" i="0" u="none" strike="noStrike" dirty="0">
                          <a:solidFill>
                            <a:srgbClr val="262626"/>
                          </a:solidFill>
                          <a:effectLst/>
                          <a:latin typeface="Century Gothic"/>
                        </a:rPr>
                        <a:t>3,7</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F8F8F8"/>
                    </a:solidFill>
                  </a:tcPr>
                </a:tc>
                <a:tc>
                  <a:txBody>
                    <a:bodyPr/>
                    <a:lstStyle/>
                    <a:p>
                      <a:pPr algn="ctr" rtl="0" fontAlgn="ctr"/>
                      <a:r>
                        <a:rPr lang="es-CO" sz="900" b="1" i="0" u="none" strike="noStrike">
                          <a:solidFill>
                            <a:srgbClr val="FF0000"/>
                          </a:solidFill>
                          <a:effectLst/>
                          <a:latin typeface="Wingdings"/>
                        </a:rPr>
                        <a:t>l</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extLst>
                  <a:ext uri="{0D108BD9-81ED-4DB2-BD59-A6C34878D82A}">
                    <a16:rowId xmlns:a16="http://schemas.microsoft.com/office/drawing/2014/main" val="10002"/>
                  </a:ext>
                </a:extLst>
              </a:tr>
              <a:tr h="504000">
                <a:tc>
                  <a:txBody>
                    <a:bodyPr/>
                    <a:lstStyle/>
                    <a:p>
                      <a:pPr algn="r" fontAlgn="ctr"/>
                      <a:r>
                        <a:rPr lang="es-CO" sz="900" b="0" i="0" u="none" strike="noStrike" dirty="0">
                          <a:solidFill>
                            <a:srgbClr val="262626"/>
                          </a:solidFill>
                          <a:effectLst/>
                          <a:latin typeface="Century Gothic"/>
                        </a:rPr>
                        <a:t>la atención y claridad en la información recibida con la gestión o trámite que realizó para su comunidad? </a:t>
                      </a:r>
                    </a:p>
                  </a:txBody>
                  <a:tcPr marL="9525" marR="9525" marT="9525" marB="0" anchor="ctr">
                    <a:lnL>
                      <a:noFill/>
                    </a:lnL>
                    <a:lnR w="6350" cap="flat" cmpd="sng" algn="ctr">
                      <a:no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ctr" fontAlgn="ctr"/>
                      <a:r>
                        <a:rPr lang="es-CO" sz="700" b="1" i="0" u="none" strike="noStrike" dirty="0">
                          <a:solidFill>
                            <a:srgbClr val="262626"/>
                          </a:solidFill>
                          <a:effectLst/>
                          <a:latin typeface="Century Gothic"/>
                        </a:rPr>
                        <a:t>426</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F8F8F8"/>
                    </a:solidFill>
                  </a:tcPr>
                </a:tc>
                <a:tc>
                  <a:txBody>
                    <a:bodyPr/>
                    <a:lstStyle/>
                    <a:p>
                      <a:pPr algn="ctr" fontAlgn="ctr"/>
                      <a:r>
                        <a:rPr lang="es-CO" sz="700" b="1" i="0" u="none" strike="noStrike" dirty="0">
                          <a:solidFill>
                            <a:srgbClr val="262626"/>
                          </a:solidFill>
                          <a:effectLst/>
                          <a:latin typeface="Century Gothic"/>
                        </a:rPr>
                        <a:t>3,6</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F8F8F8"/>
                    </a:solidFill>
                  </a:tcPr>
                </a:tc>
                <a:tc>
                  <a:txBody>
                    <a:bodyPr/>
                    <a:lstStyle/>
                    <a:p>
                      <a:pPr algn="ctr" rtl="0" fontAlgn="ctr"/>
                      <a:r>
                        <a:rPr lang="es-CO" sz="900" b="1" i="0" u="none" strike="noStrike">
                          <a:solidFill>
                            <a:srgbClr val="FF0000"/>
                          </a:solidFill>
                          <a:effectLst/>
                          <a:latin typeface="Wingdings"/>
                        </a:rPr>
                        <a:t>l</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extLst>
                  <a:ext uri="{0D108BD9-81ED-4DB2-BD59-A6C34878D82A}">
                    <a16:rowId xmlns:a16="http://schemas.microsoft.com/office/drawing/2014/main" val="10003"/>
                  </a:ext>
                </a:extLst>
              </a:tr>
              <a:tr h="504000">
                <a:tc>
                  <a:txBody>
                    <a:bodyPr/>
                    <a:lstStyle/>
                    <a:p>
                      <a:pPr algn="r" fontAlgn="ctr"/>
                      <a:r>
                        <a:rPr lang="es-CO" sz="900" b="0" i="0" u="none" strike="noStrike" dirty="0">
                          <a:solidFill>
                            <a:srgbClr val="262626"/>
                          </a:solidFill>
                          <a:effectLst/>
                          <a:latin typeface="Century Gothic"/>
                        </a:rPr>
                        <a:t>el tiempo de respuesta de su trámite o gestión? </a:t>
                      </a:r>
                    </a:p>
                  </a:txBody>
                  <a:tcPr marL="9525" marR="9525" marT="9525" marB="0" anchor="ctr">
                    <a:lnL>
                      <a:noFill/>
                    </a:lnL>
                    <a:lnR w="6350" cap="flat" cmpd="sng" algn="ctr">
                      <a:no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ctr" fontAlgn="ctr"/>
                      <a:r>
                        <a:rPr lang="es-CO" sz="700" b="1" i="0" u="none" strike="noStrike" dirty="0">
                          <a:solidFill>
                            <a:srgbClr val="262626"/>
                          </a:solidFill>
                          <a:effectLst/>
                          <a:latin typeface="Century Gothic"/>
                        </a:rPr>
                        <a:t>427</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pPr algn="ctr" fontAlgn="ctr"/>
                      <a:r>
                        <a:rPr lang="es-CO" sz="700" b="1" i="0" u="none" strike="noStrike" dirty="0">
                          <a:solidFill>
                            <a:srgbClr val="262626"/>
                          </a:solidFill>
                          <a:effectLst/>
                          <a:latin typeface="Century Gothic"/>
                        </a:rPr>
                        <a:t>3,4</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pPr algn="ctr" rtl="0" fontAlgn="ctr"/>
                      <a:r>
                        <a:rPr lang="es-CO" sz="900" b="1" i="0" u="none" strike="noStrike" dirty="0">
                          <a:solidFill>
                            <a:srgbClr val="FF0000"/>
                          </a:solidFill>
                          <a:effectLst/>
                          <a:latin typeface="Wingdings"/>
                        </a:rPr>
                        <a:t>l</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3" name="2 CuadroTexto"/>
          <p:cNvSpPr txBox="1"/>
          <p:nvPr/>
        </p:nvSpPr>
        <p:spPr>
          <a:xfrm>
            <a:off x="7222099" y="1429255"/>
            <a:ext cx="208390" cy="107722"/>
          </a:xfrm>
          <a:prstGeom prst="rect">
            <a:avLst/>
          </a:prstGeom>
          <a:noFill/>
        </p:spPr>
        <p:txBody>
          <a:bodyPr wrap="none" lIns="0" tIns="0" rIns="0" bIns="0" rtlCol="0">
            <a:spAutoFit/>
          </a:bodyPr>
          <a:lstStyle/>
          <a:p>
            <a:pPr algn="ctr"/>
            <a:r>
              <a:rPr lang="es-CO" sz="700" dirty="0">
                <a:solidFill>
                  <a:schemeClr val="tx1">
                    <a:lumMod val="85000"/>
                    <a:lumOff val="15000"/>
                  </a:schemeClr>
                </a:solidFill>
                <a:latin typeface="+mj-lt"/>
              </a:rPr>
              <a:t>Base</a:t>
            </a:r>
          </a:p>
        </p:txBody>
      </p:sp>
      <p:graphicFrame>
        <p:nvGraphicFramePr>
          <p:cNvPr id="4" name="3 Gráfico"/>
          <p:cNvGraphicFramePr/>
          <p:nvPr>
            <p:extLst>
              <p:ext uri="{D42A27DB-BD31-4B8C-83A1-F6EECF244321}">
                <p14:modId xmlns:p14="http://schemas.microsoft.com/office/powerpoint/2010/main" val="2140021213"/>
              </p:ext>
            </p:extLst>
          </p:nvPr>
        </p:nvGraphicFramePr>
        <p:xfrm>
          <a:off x="4708635" y="1431608"/>
          <a:ext cx="2505666" cy="2833124"/>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1676400" y="724514"/>
            <a:ext cx="5822949" cy="246221"/>
          </a:xfrm>
          <a:prstGeom prst="rect">
            <a:avLst/>
          </a:prstGeom>
        </p:spPr>
        <p:txBody>
          <a:bodyPr wrap="square">
            <a:spAutoFit/>
          </a:bodyPr>
          <a:lstStyle/>
          <a:p>
            <a:pPr algn="ctr"/>
            <a:r>
              <a:rPr lang="es-CO" b="0" dirty="0">
                <a:solidFill>
                  <a:schemeClr val="tx1">
                    <a:lumMod val="85000"/>
                    <a:lumOff val="15000"/>
                  </a:schemeClr>
                </a:solidFill>
                <a:latin typeface="+mj-lt"/>
              </a:rPr>
              <a:t>En una escala de 1 a 5 donde 1 es muy mala y 5 muy buena  </a:t>
            </a:r>
            <a:r>
              <a:rPr lang="es-CO" dirty="0">
                <a:solidFill>
                  <a:schemeClr val="tx1">
                    <a:lumMod val="85000"/>
                    <a:lumOff val="15000"/>
                  </a:schemeClr>
                </a:solidFill>
                <a:latin typeface="+mj-lt"/>
              </a:rPr>
              <a:t>¿Cómo califica … </a:t>
            </a:r>
            <a:endParaRPr lang="es-CO" b="0" dirty="0">
              <a:solidFill>
                <a:schemeClr val="tx1">
                  <a:lumMod val="85000"/>
                  <a:lumOff val="15000"/>
                </a:schemeClr>
              </a:solidFill>
              <a:latin typeface="+mj-lt"/>
            </a:endParaRPr>
          </a:p>
        </p:txBody>
      </p:sp>
      <p:sp>
        <p:nvSpPr>
          <p:cNvPr id="8" name="AutoShape 190"/>
          <p:cNvSpPr>
            <a:spLocks noChangeArrowheads="1"/>
          </p:cNvSpPr>
          <p:nvPr/>
        </p:nvSpPr>
        <p:spPr bwMode="auto">
          <a:xfrm>
            <a:off x="8215312" y="368435"/>
            <a:ext cx="786375" cy="465138"/>
          </a:xfrm>
          <a:prstGeom prst="roundRect">
            <a:avLst>
              <a:gd name="adj" fmla="val 16667"/>
            </a:avLst>
          </a:prstGeom>
          <a:solidFill>
            <a:srgbClr val="EAEAEA">
              <a:alpha val="72940"/>
            </a:srgbClr>
          </a:solidFill>
          <a:ln w="3175">
            <a:solidFill>
              <a:srgbClr val="969696"/>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1000">
                <a:solidFill>
                  <a:schemeClr val="tx1"/>
                </a:solidFill>
                <a:latin typeface="Calibri Light" pitchFamily="34" charset="0"/>
                <a:cs typeface="Calibri Light" pitchFamily="34" charset="0"/>
              </a:defRPr>
            </a:lvl1pPr>
            <a:lvl2pPr marL="742950" indent="-285750">
              <a:spcBef>
                <a:spcPct val="20000"/>
              </a:spcBef>
              <a:buChar char="–"/>
              <a:defRPr sz="1000">
                <a:solidFill>
                  <a:schemeClr val="tx1"/>
                </a:solidFill>
                <a:latin typeface="Calibri Light" pitchFamily="34" charset="0"/>
                <a:cs typeface="Calibri Light" pitchFamily="34" charset="0"/>
              </a:defRPr>
            </a:lvl2pPr>
            <a:lvl3pPr marL="1143000" indent="-228600">
              <a:spcBef>
                <a:spcPct val="20000"/>
              </a:spcBef>
              <a:buChar char="•"/>
              <a:defRPr sz="1000">
                <a:solidFill>
                  <a:schemeClr val="tx1"/>
                </a:solidFill>
                <a:latin typeface="Calibri Light" pitchFamily="34" charset="0"/>
                <a:cs typeface="Calibri Light" pitchFamily="34" charset="0"/>
              </a:defRPr>
            </a:lvl3pPr>
            <a:lvl4pPr marL="1600200" indent="-228600">
              <a:spcBef>
                <a:spcPct val="20000"/>
              </a:spcBef>
              <a:buChar char="–"/>
              <a:defRPr sz="1000">
                <a:solidFill>
                  <a:schemeClr val="tx1"/>
                </a:solidFill>
                <a:latin typeface="Calibri Light" pitchFamily="34" charset="0"/>
                <a:cs typeface="Calibri Light" pitchFamily="34" charset="0"/>
              </a:defRPr>
            </a:lvl4pPr>
            <a:lvl5pPr marL="2057400" indent="-228600">
              <a:spcBef>
                <a:spcPct val="20000"/>
              </a:spcBef>
              <a:buChar char="»"/>
              <a:defRPr sz="1000">
                <a:solidFill>
                  <a:schemeClr val="tx1"/>
                </a:solidFill>
                <a:latin typeface="Calibri Light" pitchFamily="34" charset="0"/>
                <a:cs typeface="Calibri Light" pitchFamily="34" charset="0"/>
              </a:defRPr>
            </a:lvl5pPr>
            <a:lvl6pPr marL="25146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6pPr>
            <a:lvl7pPr marL="29718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7pPr>
            <a:lvl8pPr marL="34290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8pPr>
            <a:lvl9pPr marL="38862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9pPr>
          </a:lstStyle>
          <a:p>
            <a:pPr eaLnBrk="1" hangingPunct="1">
              <a:spcBef>
                <a:spcPct val="0"/>
              </a:spcBef>
              <a:buFontTx/>
              <a:buNone/>
            </a:pPr>
            <a:endParaRPr lang="es-CO" altLang="es-CO" sz="1800">
              <a:latin typeface="Arial" charset="0"/>
            </a:endParaRPr>
          </a:p>
        </p:txBody>
      </p:sp>
      <p:graphicFrame>
        <p:nvGraphicFramePr>
          <p:cNvPr id="9" name="Group 504"/>
          <p:cNvGraphicFramePr>
            <a:graphicFrameLocks noGrp="1"/>
          </p:cNvGraphicFramePr>
          <p:nvPr>
            <p:extLst>
              <p:ext uri="{D42A27DB-BD31-4B8C-83A1-F6EECF244321}">
                <p14:modId xmlns:p14="http://schemas.microsoft.com/office/powerpoint/2010/main" val="2075405340"/>
              </p:ext>
            </p:extLst>
          </p:nvPr>
        </p:nvGraphicFramePr>
        <p:xfrm>
          <a:off x="8208963" y="368435"/>
          <a:ext cx="821300" cy="477978"/>
        </p:xfrm>
        <a:graphic>
          <a:graphicData uri="http://schemas.openxmlformats.org/drawingml/2006/table">
            <a:tbl>
              <a:tblPr/>
              <a:tblGrid>
                <a:gridCol w="158750">
                  <a:extLst>
                    <a:ext uri="{9D8B030D-6E8A-4147-A177-3AD203B41FA5}">
                      <a16:colId xmlns:a16="http://schemas.microsoft.com/office/drawing/2014/main" val="20000"/>
                    </a:ext>
                  </a:extLst>
                </a:gridCol>
                <a:gridCol w="662550">
                  <a:extLst>
                    <a:ext uri="{9D8B030D-6E8A-4147-A177-3AD203B41FA5}">
                      <a16:colId xmlns:a16="http://schemas.microsoft.com/office/drawing/2014/main" val="20001"/>
                    </a:ext>
                  </a:extLst>
                </a:gridCol>
              </a:tblGrid>
              <a:tr h="173041">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altLang="es-CO" sz="900" b="1" i="0" u="none" strike="noStrike" cap="none" normalizeH="0" baseline="0" dirty="0">
                          <a:ln>
                            <a:noFill/>
                          </a:ln>
                          <a:solidFill>
                            <a:srgbClr val="008000"/>
                          </a:solidFill>
                          <a:effectLst/>
                          <a:latin typeface="Wingdings" pitchFamily="2" charset="2"/>
                          <a:cs typeface="Calibri Light" pitchFamily="34" charset="0"/>
                        </a:rPr>
                        <a:t>l</a:t>
                      </a:r>
                      <a:endParaRPr kumimoji="0" lang="es-ES" altLang="es-CO" sz="900" b="0" i="0" u="none" strike="noStrike" cap="none" normalizeH="0" baseline="0" dirty="0">
                        <a:ln>
                          <a:noFill/>
                        </a:ln>
                        <a:solidFill>
                          <a:schemeClr val="tx1"/>
                        </a:solidFill>
                        <a:effectLst/>
                        <a:latin typeface="Calibri Light" pitchFamily="34" charset="0"/>
                        <a:cs typeface="Calibri Light" pitchFamily="34" charset="0"/>
                      </a:endParaRPr>
                    </a:p>
                  </a:txBody>
                  <a:tcPr marL="36000" marR="36000" marT="17941" marB="17941" anchor="ctr" horzOverflow="overflow">
                    <a:lnL>
                      <a:noFill/>
                    </a:lnL>
                    <a:lnR>
                      <a:noFill/>
                    </a:lnR>
                    <a:lnT>
                      <a:noFill/>
                    </a:lnT>
                    <a:lnB>
                      <a:noFill/>
                    </a:lnB>
                    <a:lnTlToBr>
                      <a:noFill/>
                    </a:lnTlToBr>
                    <a:lnBlToTr>
                      <a:noFill/>
                    </a:lnBlToTr>
                    <a:noFill/>
                  </a:tcPr>
                </a:tc>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80000"/>
                        </a:lnSpc>
                        <a:spcBef>
                          <a:spcPct val="0"/>
                        </a:spcBef>
                        <a:spcAft>
                          <a:spcPct val="0"/>
                        </a:spcAft>
                        <a:buClrTx/>
                        <a:buSzTx/>
                        <a:buFontTx/>
                        <a:buNone/>
                        <a:tabLst/>
                      </a:pPr>
                      <a:r>
                        <a:rPr kumimoji="0" lang="es-ES" altLang="es-CO" sz="7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T2B</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&gt;= 90</a:t>
                      </a:r>
                    </a:p>
                  </a:txBody>
                  <a:tcPr marL="36000" marR="36000" marT="17941" marB="1794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146048">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ctr" defTabSz="914400" rtl="0" eaLnBrk="1" fontAlgn="ctr" latinLnBrk="0" hangingPunct="1">
                        <a:lnSpc>
                          <a:spcPct val="80000"/>
                        </a:lnSpc>
                        <a:spcBef>
                          <a:spcPct val="0"/>
                        </a:spcBef>
                        <a:spcAft>
                          <a:spcPct val="0"/>
                        </a:spcAft>
                        <a:buClrTx/>
                        <a:buSzTx/>
                        <a:buFontTx/>
                        <a:buNone/>
                        <a:tabLst/>
                      </a:pPr>
                      <a:r>
                        <a:rPr kumimoji="0" lang="es-ES" altLang="es-CO" sz="900" b="1" i="0" u="none" strike="noStrike" cap="none" normalizeH="0" baseline="0" dirty="0">
                          <a:ln>
                            <a:noFill/>
                          </a:ln>
                          <a:solidFill>
                            <a:srgbClr val="FFC000"/>
                          </a:solidFill>
                          <a:effectLst/>
                          <a:latin typeface="Wingdings" pitchFamily="2" charset="2"/>
                          <a:cs typeface="Calibri Light" pitchFamily="34" charset="0"/>
                        </a:rPr>
                        <a:t>l</a:t>
                      </a:r>
                      <a:endParaRPr kumimoji="0" lang="es-ES" altLang="es-CO" sz="900" b="0" i="0" u="none" strike="noStrike" cap="none" normalizeH="0" baseline="0" dirty="0">
                        <a:ln>
                          <a:noFill/>
                        </a:ln>
                        <a:solidFill>
                          <a:schemeClr val="tx1"/>
                        </a:solidFill>
                        <a:effectLst/>
                        <a:latin typeface="Calibri Light" pitchFamily="34" charset="0"/>
                        <a:cs typeface="Calibri Light" pitchFamily="34" charset="0"/>
                      </a:endParaRPr>
                    </a:p>
                  </a:txBody>
                  <a:tcPr marL="36000" marR="36000" marT="17941" marB="17941" anchor="ctr" horzOverflow="overflow">
                    <a:lnL>
                      <a:noFill/>
                    </a:lnL>
                    <a:lnR>
                      <a:noFill/>
                    </a:lnR>
                    <a:lnT>
                      <a:noFill/>
                    </a:lnT>
                    <a:lnB>
                      <a:noFill/>
                    </a:lnB>
                    <a:lnTlToBr>
                      <a:noFill/>
                    </a:lnTlToBr>
                    <a:lnBlToTr>
                      <a:noFill/>
                    </a:lnBlToTr>
                    <a:noFill/>
                  </a:tcPr>
                </a:tc>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80000"/>
                        </a:lnSpc>
                        <a:spcBef>
                          <a:spcPct val="0"/>
                        </a:spcBef>
                        <a:spcAft>
                          <a:spcPct val="0"/>
                        </a:spcAft>
                        <a:buClrTx/>
                        <a:buSzTx/>
                        <a:buFontTx/>
                        <a:buNone/>
                        <a:tabLst/>
                      </a:pP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75&gt; </a:t>
                      </a:r>
                      <a:r>
                        <a:rPr kumimoji="0" lang="es-ES" altLang="es-CO" sz="7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T2B</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&lt;</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89</a:t>
                      </a:r>
                    </a:p>
                  </a:txBody>
                  <a:tcPr marL="36000" marR="36000" marT="17941" marB="1794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146048">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ctr" defTabSz="914400" rtl="0" eaLnBrk="1" fontAlgn="ctr" latinLnBrk="0" hangingPunct="1">
                        <a:lnSpc>
                          <a:spcPct val="80000"/>
                        </a:lnSpc>
                        <a:spcBef>
                          <a:spcPct val="0"/>
                        </a:spcBef>
                        <a:spcAft>
                          <a:spcPct val="0"/>
                        </a:spcAft>
                        <a:buClrTx/>
                        <a:buSzTx/>
                        <a:buFontTx/>
                        <a:buNone/>
                        <a:tabLst/>
                      </a:pPr>
                      <a:r>
                        <a:rPr kumimoji="0" lang="es-ES" altLang="es-CO" sz="900" b="1" i="0" u="none" strike="noStrike" cap="none" normalizeH="0" baseline="0" dirty="0">
                          <a:ln>
                            <a:noFill/>
                          </a:ln>
                          <a:solidFill>
                            <a:srgbClr val="FF0000"/>
                          </a:solidFill>
                          <a:effectLst/>
                          <a:latin typeface="Wingdings" pitchFamily="2" charset="2"/>
                          <a:cs typeface="Calibri Light" pitchFamily="34" charset="0"/>
                        </a:rPr>
                        <a:t>l</a:t>
                      </a:r>
                      <a:endParaRPr kumimoji="0" lang="es-ES" altLang="es-CO" sz="900" b="0" i="0" u="none" strike="noStrike" cap="none" normalizeH="0" baseline="0" dirty="0">
                        <a:ln>
                          <a:noFill/>
                        </a:ln>
                        <a:solidFill>
                          <a:schemeClr val="tx1"/>
                        </a:solidFill>
                        <a:effectLst/>
                        <a:latin typeface="Calibri Light" pitchFamily="34" charset="0"/>
                        <a:cs typeface="Calibri Light" pitchFamily="34" charset="0"/>
                      </a:endParaRPr>
                    </a:p>
                  </a:txBody>
                  <a:tcPr marL="36000" marR="36000" marT="17941" marB="17941" anchor="ctr" horzOverflow="overflow">
                    <a:lnL>
                      <a:noFill/>
                    </a:lnL>
                    <a:lnR>
                      <a:noFill/>
                    </a:lnR>
                    <a:lnT>
                      <a:noFill/>
                    </a:lnT>
                    <a:lnB>
                      <a:noFill/>
                    </a:lnB>
                    <a:lnTlToBr>
                      <a:noFill/>
                    </a:lnTlToBr>
                    <a:lnBlToTr>
                      <a:noFill/>
                    </a:lnBlToTr>
                    <a:noFill/>
                  </a:tcPr>
                </a:tc>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80000"/>
                        </a:lnSpc>
                        <a:spcBef>
                          <a:spcPct val="0"/>
                        </a:spcBef>
                        <a:spcAft>
                          <a:spcPct val="0"/>
                        </a:spcAft>
                        <a:buClrTx/>
                        <a:buSzTx/>
                        <a:buFontTx/>
                        <a:buNone/>
                        <a:tabLst/>
                      </a:pPr>
                      <a:r>
                        <a:rPr kumimoji="0" lang="es-ES" altLang="es-CO" sz="7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T2B</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&lt;=74</a:t>
                      </a:r>
                    </a:p>
                  </a:txBody>
                  <a:tcPr marL="36000" marR="36000" marT="17941" marB="1794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0" name="Group 198"/>
          <p:cNvGraphicFramePr>
            <a:graphicFrameLocks noGrp="1"/>
          </p:cNvGraphicFramePr>
          <p:nvPr>
            <p:extLst>
              <p:ext uri="{D42A27DB-BD31-4B8C-83A1-F6EECF244321}">
                <p14:modId xmlns:p14="http://schemas.microsoft.com/office/powerpoint/2010/main" val="3714657295"/>
              </p:ext>
            </p:extLst>
          </p:nvPr>
        </p:nvGraphicFramePr>
        <p:xfrm>
          <a:off x="7926388" y="508135"/>
          <a:ext cx="301625" cy="198438"/>
        </p:xfrm>
        <a:graphic>
          <a:graphicData uri="http://schemas.openxmlformats.org/drawingml/2006/table">
            <a:tbl>
              <a:tblPr/>
              <a:tblGrid>
                <a:gridCol w="301625">
                  <a:extLst>
                    <a:ext uri="{9D8B030D-6E8A-4147-A177-3AD203B41FA5}">
                      <a16:colId xmlns:a16="http://schemas.microsoft.com/office/drawing/2014/main" val="20000"/>
                    </a:ext>
                  </a:extLst>
                </a:gridCol>
              </a:tblGrid>
              <a:tr h="198438">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altLang="es-CO" sz="1300" b="1" i="0" u="none" strike="noStrike" cap="none" normalizeH="0" baseline="0" dirty="0">
                          <a:ln>
                            <a:noFill/>
                          </a:ln>
                          <a:solidFill>
                            <a:schemeClr val="tx1"/>
                          </a:solidFill>
                          <a:effectLst/>
                          <a:latin typeface="Calibri Light" pitchFamily="34" charset="0"/>
                          <a:cs typeface="Calibri" pitchFamily="34" charset="0"/>
                        </a:rPr>
                        <a:t>%</a:t>
                      </a:r>
                    </a:p>
                  </a:txBody>
                  <a:tcPr marL="90000" marR="9000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5" name="Rectángulo redondeado 14"/>
          <p:cNvSpPr/>
          <p:nvPr/>
        </p:nvSpPr>
        <p:spPr bwMode="auto">
          <a:xfrm>
            <a:off x="1982907" y="4233723"/>
            <a:ext cx="5839069" cy="397750"/>
          </a:xfrm>
          <a:prstGeom prst="roundRect">
            <a:avLst/>
          </a:prstGeom>
          <a:solidFill>
            <a:schemeClr val="accent5">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CO" sz="900" dirty="0">
                <a:solidFill>
                  <a:srgbClr val="262626"/>
                </a:solidFill>
                <a:latin typeface="Century Gothic"/>
                <a:cs typeface="+mn-cs"/>
              </a:rPr>
              <a:t>2020: </a:t>
            </a:r>
            <a:r>
              <a:rPr lang="es-CO" sz="900" b="0" dirty="0">
                <a:solidFill>
                  <a:srgbClr val="262626"/>
                </a:solidFill>
                <a:latin typeface="Century Gothic"/>
                <a:cs typeface="+mn-cs"/>
              </a:rPr>
              <a:t>Los atributos comparables logran mantener sus indicaciones con respecto al periodo anterior, sin embargo el único atributo afectado con un descenso de 6 puntos porcentuales en la atención.</a:t>
            </a:r>
          </a:p>
        </p:txBody>
      </p:sp>
      <p:sp>
        <p:nvSpPr>
          <p:cNvPr id="16" name="CuadroTexto 15">
            <a:extLst>
              <a:ext uri="{FF2B5EF4-FFF2-40B4-BE49-F238E27FC236}">
                <a16:creationId xmlns:a16="http://schemas.microsoft.com/office/drawing/2014/main" id="{BD6AE640-7EE8-48E0-820B-526A753C09A5}"/>
              </a:ext>
            </a:extLst>
          </p:cNvPr>
          <p:cNvSpPr txBox="1"/>
          <p:nvPr/>
        </p:nvSpPr>
        <p:spPr>
          <a:xfrm>
            <a:off x="1197452" y="45203"/>
            <a:ext cx="7021756" cy="646331"/>
          </a:xfrm>
          <a:prstGeom prst="rect">
            <a:avLst/>
          </a:prstGeom>
          <a:noFill/>
        </p:spPr>
        <p:txBody>
          <a:bodyPr wrap="square" rtlCol="0">
            <a:spAutoFit/>
          </a:bodyPr>
          <a:lstStyle/>
          <a:p>
            <a:r>
              <a:rPr lang="es-MX" sz="1800" dirty="0">
                <a:solidFill>
                  <a:srgbClr val="295FA9"/>
                </a:solidFill>
              </a:rPr>
              <a:t>Evaluación de los canales de comunicación que tiene actualmente  la EAAB-ESP en su comunidad</a:t>
            </a:r>
          </a:p>
        </p:txBody>
      </p:sp>
      <p:sp>
        <p:nvSpPr>
          <p:cNvPr id="17" name="3 Rectángulo redondeado">
            <a:extLst>
              <a:ext uri="{FF2B5EF4-FFF2-40B4-BE49-F238E27FC236}">
                <a16:creationId xmlns:a16="http://schemas.microsoft.com/office/drawing/2014/main" id="{92F138D2-BF4D-49C5-A882-A0D3DB807E1F}"/>
              </a:ext>
            </a:extLst>
          </p:cNvPr>
          <p:cNvSpPr/>
          <p:nvPr/>
        </p:nvSpPr>
        <p:spPr bwMode="auto">
          <a:xfrm>
            <a:off x="3421995" y="925018"/>
            <a:ext cx="2585400" cy="712381"/>
          </a:xfrm>
          <a:prstGeom prst="roundRect">
            <a:avLst>
              <a:gd name="adj" fmla="val 33334"/>
            </a:avLst>
          </a:prstGeom>
          <a:solidFill>
            <a:srgbClr val="F8F8F8"/>
          </a:solidFill>
          <a:ln w="635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CO" sz="1000" b="1" i="0" u="none" strike="noStrike" cap="none" normalizeH="0" baseline="0">
              <a:ln>
                <a:noFill/>
              </a:ln>
              <a:solidFill>
                <a:schemeClr val="tx1"/>
              </a:solidFill>
              <a:effectLst/>
              <a:latin typeface="Calibri" pitchFamily="34" charset="0"/>
              <a:cs typeface="Arial" charset="0"/>
            </a:endParaRPr>
          </a:p>
        </p:txBody>
      </p:sp>
      <p:graphicFrame>
        <p:nvGraphicFramePr>
          <p:cNvPr id="18" name="4 Tabla">
            <a:extLst>
              <a:ext uri="{FF2B5EF4-FFF2-40B4-BE49-F238E27FC236}">
                <a16:creationId xmlns:a16="http://schemas.microsoft.com/office/drawing/2014/main" id="{13EB3A8C-0032-4A80-9913-430DEF0FB60E}"/>
              </a:ext>
            </a:extLst>
          </p:cNvPr>
          <p:cNvGraphicFramePr>
            <a:graphicFrameLocks noGrp="1"/>
          </p:cNvGraphicFramePr>
          <p:nvPr>
            <p:extLst>
              <p:ext uri="{D42A27DB-BD31-4B8C-83A1-F6EECF244321}">
                <p14:modId xmlns:p14="http://schemas.microsoft.com/office/powerpoint/2010/main" val="4015615968"/>
              </p:ext>
            </p:extLst>
          </p:nvPr>
        </p:nvGraphicFramePr>
        <p:xfrm>
          <a:off x="3576460" y="988572"/>
          <a:ext cx="2579791" cy="571500"/>
        </p:xfrm>
        <a:graphic>
          <a:graphicData uri="http://schemas.openxmlformats.org/drawingml/2006/table">
            <a:tbl>
              <a:tblPr/>
              <a:tblGrid>
                <a:gridCol w="249527">
                  <a:extLst>
                    <a:ext uri="{9D8B030D-6E8A-4147-A177-3AD203B41FA5}">
                      <a16:colId xmlns:a16="http://schemas.microsoft.com/office/drawing/2014/main" val="20000"/>
                    </a:ext>
                  </a:extLst>
                </a:gridCol>
                <a:gridCol w="2330264">
                  <a:extLst>
                    <a:ext uri="{9D8B030D-6E8A-4147-A177-3AD203B41FA5}">
                      <a16:colId xmlns:a16="http://schemas.microsoft.com/office/drawing/2014/main" val="20001"/>
                    </a:ext>
                  </a:extLst>
                </a:gridCol>
              </a:tblGrid>
              <a:tr h="190500">
                <a:tc>
                  <a:txBody>
                    <a:bodyPr/>
                    <a:lstStyle/>
                    <a:p>
                      <a:pPr algn="l" fontAlgn="ctr"/>
                      <a:endParaRPr lang="es-CO" sz="800" b="0" i="0" u="none" strike="noStrike" dirty="0">
                        <a:solidFill>
                          <a:srgbClr val="000000"/>
                        </a:solidFill>
                        <a:effectLst/>
                        <a:latin typeface="+mj-lt"/>
                      </a:endParaRPr>
                    </a:p>
                  </a:txBody>
                  <a:tcPr marL="9525" marR="9525" marT="9525" marB="0" anchor="ctr">
                    <a:lnL>
                      <a:noFill/>
                    </a:lnL>
                    <a:lnR>
                      <a:noFill/>
                    </a:lnR>
                    <a:lnT>
                      <a:noFill/>
                    </a:lnT>
                    <a:lnB>
                      <a:noFill/>
                    </a:lnB>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l" fontAlgn="ctr"/>
                      <a:r>
                        <a:rPr lang="es-CO" sz="800" b="1" i="0" u="none" strike="noStrike" dirty="0">
                          <a:solidFill>
                            <a:srgbClr val="000000"/>
                          </a:solidFill>
                          <a:effectLst/>
                          <a:latin typeface="+mj-lt"/>
                        </a:rPr>
                        <a:t> T2B: </a:t>
                      </a:r>
                      <a:r>
                        <a:rPr lang="es-CO" sz="800" b="0" i="0" u="none" strike="noStrike" dirty="0">
                          <a:solidFill>
                            <a:srgbClr val="000000"/>
                          </a:solidFill>
                          <a:effectLst/>
                          <a:latin typeface="+mj-lt"/>
                        </a:rPr>
                        <a:t>[5] Muy bueno </a:t>
                      </a:r>
                      <a:r>
                        <a:rPr lang="es-CO" sz="800" b="1" i="0" u="none" strike="noStrike" dirty="0">
                          <a:solidFill>
                            <a:srgbClr val="000000"/>
                          </a:solidFill>
                          <a:effectLst/>
                          <a:latin typeface="+mj-lt"/>
                        </a:rPr>
                        <a:t>+</a:t>
                      </a:r>
                      <a:r>
                        <a:rPr lang="es-CO" sz="800" b="0" i="0" u="none" strike="noStrike" dirty="0">
                          <a:solidFill>
                            <a:srgbClr val="000000"/>
                          </a:solidFill>
                          <a:effectLst/>
                          <a:latin typeface="+mj-lt"/>
                        </a:rPr>
                        <a:t> [4] Bueno</a:t>
                      </a: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r h="190500">
                <a:tc>
                  <a:txBody>
                    <a:bodyPr/>
                    <a:lstStyle/>
                    <a:p>
                      <a:pPr algn="l" fontAlgn="b"/>
                      <a:endParaRPr lang="es-CO" sz="800" b="0" i="0" u="none" strike="noStrike" dirty="0">
                        <a:solidFill>
                          <a:srgbClr val="000000"/>
                        </a:solidFill>
                        <a:effectLst/>
                        <a:latin typeface="+mj-lt"/>
                      </a:endParaRPr>
                    </a:p>
                  </a:txBody>
                  <a:tcPr marL="9525" marR="9525" marT="9525" marB="0" anchor="ctr">
                    <a:lnL>
                      <a:noFill/>
                    </a:lnL>
                    <a:lnR>
                      <a:noFill/>
                    </a:lnR>
                    <a:lnT>
                      <a:noFill/>
                    </a:lnT>
                    <a:lnB>
                      <a:noFill/>
                    </a:lnB>
                    <a:solidFill>
                      <a:srgbClr val="84D0F0"/>
                    </a:solidFill>
                  </a:tcPr>
                </a:tc>
                <a:tc>
                  <a:txBody>
                    <a:bodyPr/>
                    <a:lstStyle/>
                    <a:p>
                      <a:pPr algn="l" fontAlgn="b"/>
                      <a:r>
                        <a:rPr lang="es-CO" sz="800" b="1" i="0" u="none" strike="noStrike" dirty="0">
                          <a:solidFill>
                            <a:srgbClr val="000000"/>
                          </a:solidFill>
                          <a:effectLst/>
                          <a:latin typeface="+mj-lt"/>
                        </a:rPr>
                        <a:t> Media:</a:t>
                      </a:r>
                      <a:r>
                        <a:rPr lang="es-CO" sz="800" b="1" i="0" u="none" strike="noStrike" baseline="0" dirty="0">
                          <a:solidFill>
                            <a:srgbClr val="000000"/>
                          </a:solidFill>
                          <a:effectLst/>
                          <a:latin typeface="+mj-lt"/>
                        </a:rPr>
                        <a:t> </a:t>
                      </a:r>
                      <a:r>
                        <a:rPr lang="es-CO" sz="800" b="0" i="0" u="none" strike="noStrike" dirty="0">
                          <a:solidFill>
                            <a:srgbClr val="000000"/>
                          </a:solidFill>
                          <a:effectLst/>
                          <a:latin typeface="+mj-lt"/>
                        </a:rPr>
                        <a:t>[3] Ni bueno, ni malo</a:t>
                      </a:r>
                    </a:p>
                  </a:txBody>
                  <a:tcPr marL="9525" marR="9525" marT="9525" marB="0" anchor="ctr">
                    <a:lnL>
                      <a:noFill/>
                    </a:lnL>
                    <a:lnR>
                      <a:noFill/>
                    </a:lnR>
                    <a:lnT>
                      <a:noFill/>
                    </a:lnT>
                    <a:lnB>
                      <a:noFill/>
                    </a:lnB>
                  </a:tcPr>
                </a:tc>
                <a:extLst>
                  <a:ext uri="{0D108BD9-81ED-4DB2-BD59-A6C34878D82A}">
                    <a16:rowId xmlns:a16="http://schemas.microsoft.com/office/drawing/2014/main" val="568879940"/>
                  </a:ext>
                </a:extLst>
              </a:tr>
              <a:tr h="190500">
                <a:tc>
                  <a:txBody>
                    <a:bodyPr/>
                    <a:lstStyle/>
                    <a:p>
                      <a:pPr algn="l" fontAlgn="b"/>
                      <a:endParaRPr lang="es-CO" sz="800" b="0" i="0" u="none" strike="noStrike" dirty="0">
                        <a:solidFill>
                          <a:srgbClr val="000000"/>
                        </a:solidFill>
                        <a:effectLst/>
                        <a:latin typeface="+mj-lt"/>
                      </a:endParaRPr>
                    </a:p>
                  </a:txBody>
                  <a:tcPr marL="9525" marR="9525" marT="9525" marB="0" anchor="ctr">
                    <a:lnL>
                      <a:noFill/>
                    </a:lnL>
                    <a:lnR>
                      <a:noFill/>
                    </a:lnR>
                    <a:lnT>
                      <a:noFill/>
                    </a:lnT>
                    <a:lnB>
                      <a:noFill/>
                    </a:lnB>
                    <a:solidFill>
                      <a:srgbClr val="4B4C4B"/>
                    </a:solidFill>
                  </a:tcPr>
                </a:tc>
                <a:tc>
                  <a:txBody>
                    <a:bodyPr/>
                    <a:lstStyle/>
                    <a:p>
                      <a:pPr algn="l" fontAlgn="b"/>
                      <a:r>
                        <a:rPr lang="es-CO" sz="800" b="1" i="0" u="none" strike="noStrike" dirty="0">
                          <a:solidFill>
                            <a:srgbClr val="000000"/>
                          </a:solidFill>
                          <a:effectLst/>
                          <a:latin typeface="+mj-lt"/>
                        </a:rPr>
                        <a:t> B2B: </a:t>
                      </a:r>
                      <a:r>
                        <a:rPr lang="es-CO" sz="800" b="0" i="0" u="none" strike="noStrike" dirty="0">
                          <a:solidFill>
                            <a:srgbClr val="000000"/>
                          </a:solidFill>
                          <a:effectLst/>
                          <a:latin typeface="+mj-lt"/>
                        </a:rPr>
                        <a:t>[2] Malo </a:t>
                      </a:r>
                      <a:r>
                        <a:rPr lang="es-CO" sz="800" b="1" i="0" u="none" strike="noStrike" dirty="0">
                          <a:solidFill>
                            <a:srgbClr val="000000"/>
                          </a:solidFill>
                          <a:effectLst/>
                          <a:latin typeface="+mj-lt"/>
                        </a:rPr>
                        <a:t>+</a:t>
                      </a:r>
                      <a:r>
                        <a:rPr lang="es-CO" sz="800" b="0" i="0" u="none" strike="noStrike" dirty="0">
                          <a:solidFill>
                            <a:srgbClr val="000000"/>
                          </a:solidFill>
                          <a:effectLst/>
                          <a:latin typeface="+mj-lt"/>
                        </a:rPr>
                        <a:t> [1] Muy malo</a:t>
                      </a:r>
                    </a:p>
                  </a:txBody>
                  <a:tcPr marL="9525" marR="9525" marT="9525" marB="0" anchor="ctr">
                    <a:lnL>
                      <a:noFill/>
                    </a:lnL>
                    <a:lnR>
                      <a:noFill/>
                    </a:lnR>
                    <a:lnT>
                      <a:noFill/>
                    </a:lnT>
                    <a:lnB>
                      <a:noFill/>
                    </a:lnB>
                  </a:tcPr>
                </a:tc>
                <a:extLst>
                  <a:ext uri="{0D108BD9-81ED-4DB2-BD59-A6C34878D82A}">
                    <a16:rowId xmlns:a16="http://schemas.microsoft.com/office/drawing/2014/main" val="980009212"/>
                  </a:ext>
                </a:extLst>
              </a:tr>
            </a:tbl>
          </a:graphicData>
        </a:graphic>
      </p:graphicFrame>
      <p:sp>
        <p:nvSpPr>
          <p:cNvPr id="19" name="6 CuadroTexto">
            <a:extLst>
              <a:ext uri="{FF2B5EF4-FFF2-40B4-BE49-F238E27FC236}">
                <a16:creationId xmlns:a16="http://schemas.microsoft.com/office/drawing/2014/main" id="{2AA4B793-86A1-4B81-B47B-6B25355FB626}"/>
              </a:ext>
            </a:extLst>
          </p:cNvPr>
          <p:cNvSpPr txBox="1"/>
          <p:nvPr/>
        </p:nvSpPr>
        <p:spPr>
          <a:xfrm>
            <a:off x="7516813" y="1429255"/>
            <a:ext cx="499605" cy="107722"/>
          </a:xfrm>
          <a:prstGeom prst="rect">
            <a:avLst/>
          </a:prstGeom>
          <a:noFill/>
        </p:spPr>
        <p:txBody>
          <a:bodyPr wrap="square" lIns="0" tIns="0" rIns="0" bIns="0" rtlCol="0">
            <a:spAutoFit/>
          </a:bodyPr>
          <a:lstStyle/>
          <a:p>
            <a:pPr algn="r"/>
            <a:r>
              <a:rPr lang="es-CO" sz="700" dirty="0">
                <a:solidFill>
                  <a:schemeClr val="tx1">
                    <a:lumMod val="85000"/>
                    <a:lumOff val="15000"/>
                  </a:schemeClr>
                </a:solidFill>
                <a:latin typeface="+mj-lt"/>
              </a:rPr>
              <a:t>Promedio</a:t>
            </a:r>
          </a:p>
        </p:txBody>
      </p:sp>
    </p:spTree>
    <p:extLst>
      <p:ext uri="{BB962C8B-B14F-4D97-AF65-F5344CB8AC3E}">
        <p14:creationId xmlns:p14="http://schemas.microsoft.com/office/powerpoint/2010/main" val="20120048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CuadroTexto 15">
            <a:extLst>
              <a:ext uri="{FF2B5EF4-FFF2-40B4-BE49-F238E27FC236}">
                <a16:creationId xmlns:a16="http://schemas.microsoft.com/office/drawing/2014/main" id="{BD6AE640-7EE8-48E0-820B-526A753C09A5}"/>
              </a:ext>
            </a:extLst>
          </p:cNvPr>
          <p:cNvSpPr txBox="1"/>
          <p:nvPr/>
        </p:nvSpPr>
        <p:spPr>
          <a:xfrm>
            <a:off x="1197452" y="45203"/>
            <a:ext cx="7021756" cy="646331"/>
          </a:xfrm>
          <a:prstGeom prst="rect">
            <a:avLst/>
          </a:prstGeom>
          <a:noFill/>
        </p:spPr>
        <p:txBody>
          <a:bodyPr wrap="square" rtlCol="0">
            <a:spAutoFit/>
          </a:bodyPr>
          <a:lstStyle/>
          <a:p>
            <a:r>
              <a:rPr lang="es-MX" sz="1800" dirty="0">
                <a:solidFill>
                  <a:srgbClr val="295FA9"/>
                </a:solidFill>
              </a:rPr>
              <a:t>Evaluación de los canales de comunicación que tiene actualmente  la EAAB-ESP en su comunidad</a:t>
            </a:r>
          </a:p>
        </p:txBody>
      </p:sp>
      <p:sp>
        <p:nvSpPr>
          <p:cNvPr id="13" name="4 Rectángulo">
            <a:extLst>
              <a:ext uri="{FF2B5EF4-FFF2-40B4-BE49-F238E27FC236}">
                <a16:creationId xmlns:a16="http://schemas.microsoft.com/office/drawing/2014/main" id="{2DB52F99-8898-448F-A148-2E5DD812E808}"/>
              </a:ext>
            </a:extLst>
          </p:cNvPr>
          <p:cNvSpPr/>
          <p:nvPr/>
        </p:nvSpPr>
        <p:spPr>
          <a:xfrm>
            <a:off x="1676400" y="611540"/>
            <a:ext cx="5822949" cy="246221"/>
          </a:xfrm>
          <a:prstGeom prst="rect">
            <a:avLst/>
          </a:prstGeom>
        </p:spPr>
        <p:txBody>
          <a:bodyPr wrap="square">
            <a:spAutoFit/>
          </a:bodyPr>
          <a:lstStyle/>
          <a:p>
            <a:pPr algn="ctr"/>
            <a:r>
              <a:rPr lang="es-MX" b="0" dirty="0">
                <a:solidFill>
                  <a:schemeClr val="tx1">
                    <a:lumMod val="85000"/>
                    <a:lumOff val="15000"/>
                  </a:schemeClr>
                </a:solidFill>
                <a:latin typeface="+mj-lt"/>
              </a:rPr>
              <a:t>¿ Con una escala de 1 a 5 donde 1 es muy malo y 5 muy bueno ¿Cómo califica… </a:t>
            </a:r>
          </a:p>
        </p:txBody>
      </p:sp>
      <p:graphicFrame>
        <p:nvGraphicFramePr>
          <p:cNvPr id="14" name="Tabla 13">
            <a:extLst>
              <a:ext uri="{FF2B5EF4-FFF2-40B4-BE49-F238E27FC236}">
                <a16:creationId xmlns:a16="http://schemas.microsoft.com/office/drawing/2014/main" id="{8F7EF669-8811-468D-8236-92E2691CDDB3}"/>
              </a:ext>
            </a:extLst>
          </p:cNvPr>
          <p:cNvGraphicFramePr>
            <a:graphicFrameLocks noGrp="1"/>
          </p:cNvGraphicFramePr>
          <p:nvPr>
            <p:extLst>
              <p:ext uri="{D42A27DB-BD31-4B8C-83A1-F6EECF244321}">
                <p14:modId xmlns:p14="http://schemas.microsoft.com/office/powerpoint/2010/main" val="2301420352"/>
              </p:ext>
            </p:extLst>
          </p:nvPr>
        </p:nvGraphicFramePr>
        <p:xfrm>
          <a:off x="1541463" y="880779"/>
          <a:ext cx="6096001" cy="1419225"/>
        </p:xfrm>
        <a:graphic>
          <a:graphicData uri="http://schemas.openxmlformats.org/drawingml/2006/table">
            <a:tbl>
              <a:tblPr firstRow="1" bandRow="1">
                <a:tableStyleId>{5C22544A-7EE6-4342-B048-85BDC9FD1C3A}</a:tableStyleId>
              </a:tblPr>
              <a:tblGrid>
                <a:gridCol w="3073067">
                  <a:extLst>
                    <a:ext uri="{9D8B030D-6E8A-4147-A177-3AD203B41FA5}">
                      <a16:colId xmlns:a16="http://schemas.microsoft.com/office/drawing/2014/main" val="93046408"/>
                    </a:ext>
                  </a:extLst>
                </a:gridCol>
                <a:gridCol w="1511467">
                  <a:extLst>
                    <a:ext uri="{9D8B030D-6E8A-4147-A177-3AD203B41FA5}">
                      <a16:colId xmlns:a16="http://schemas.microsoft.com/office/drawing/2014/main" val="4195887148"/>
                    </a:ext>
                  </a:extLst>
                </a:gridCol>
                <a:gridCol w="1511467">
                  <a:extLst>
                    <a:ext uri="{9D8B030D-6E8A-4147-A177-3AD203B41FA5}">
                      <a16:colId xmlns:a16="http://schemas.microsoft.com/office/drawing/2014/main" val="3388826850"/>
                    </a:ext>
                  </a:extLst>
                </a:gridCol>
              </a:tblGrid>
              <a:tr h="153612">
                <a:tc>
                  <a:txBody>
                    <a:bodyPr/>
                    <a:lstStyle/>
                    <a:p>
                      <a:pPr algn="r"/>
                      <a:r>
                        <a:rPr lang="es-MX" sz="1200" dirty="0">
                          <a:solidFill>
                            <a:schemeClr val="tx1"/>
                          </a:solidFill>
                          <a:latin typeface="Calibri" panose="020F0502020204030204" pitchFamily="34" charset="0"/>
                          <a:cs typeface="Calibri" panose="020F0502020204030204" pitchFamily="34" charset="0"/>
                        </a:rPr>
                        <a:t>El conocimiento de las personas con que se relaciona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s-CO" sz="1200" dirty="0">
                          <a:solidFill>
                            <a:schemeClr val="tx1"/>
                          </a:solidFill>
                          <a:latin typeface="Calibri" panose="020F0502020204030204" pitchFamily="34" charset="0"/>
                          <a:cs typeface="Calibri" panose="020F0502020204030204" pitchFamily="34" charset="0"/>
                        </a:rPr>
                        <a:t>Total (casos)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200" dirty="0">
                          <a:solidFill>
                            <a:schemeClr val="tx1"/>
                          </a:solidFill>
                          <a:latin typeface="Calibri" panose="020F0502020204030204" pitchFamily="34" charset="0"/>
                          <a:cs typeface="Calibri" panose="020F0502020204030204" pitchFamily="34" charset="0"/>
                        </a:rPr>
                        <a:t>Total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28093495"/>
                  </a:ext>
                </a:extLst>
              </a:tr>
              <a:tr h="46175">
                <a:tc>
                  <a:txBody>
                    <a:bodyPr/>
                    <a:lstStyle/>
                    <a:p>
                      <a:pPr algn="r" fontAlgn="b"/>
                      <a:r>
                        <a:rPr lang="es-CO" sz="1200" b="0" i="0" u="none" strike="noStrike" dirty="0">
                          <a:solidFill>
                            <a:srgbClr val="000000"/>
                          </a:solidFill>
                          <a:effectLst/>
                          <a:latin typeface="Calibri" panose="020F0502020204030204" pitchFamily="34" charset="0"/>
                        </a:rPr>
                        <a:t> [5] Muy bueno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137</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32</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546101133"/>
                  </a:ext>
                </a:extLst>
              </a:tr>
              <a:tr h="46175">
                <a:tc>
                  <a:txBody>
                    <a:bodyPr/>
                    <a:lstStyle/>
                    <a:p>
                      <a:pPr algn="r" fontAlgn="b"/>
                      <a:r>
                        <a:rPr lang="es-CO" sz="1200" b="0" i="0" u="none" strike="noStrike" dirty="0">
                          <a:solidFill>
                            <a:srgbClr val="000000"/>
                          </a:solidFill>
                          <a:effectLst/>
                          <a:latin typeface="Calibri" panose="020F0502020204030204" pitchFamily="34" charset="0"/>
                        </a:rPr>
                        <a:t> [4] Bueno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161</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37</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890887876"/>
                  </a:ext>
                </a:extLst>
              </a:tr>
              <a:tr h="46175">
                <a:tc>
                  <a:txBody>
                    <a:bodyPr/>
                    <a:lstStyle/>
                    <a:p>
                      <a:pPr algn="r" fontAlgn="b"/>
                      <a:r>
                        <a:rPr lang="es-MX" sz="1200" b="0" i="0" u="none" strike="noStrike" dirty="0">
                          <a:solidFill>
                            <a:srgbClr val="000000"/>
                          </a:solidFill>
                          <a:effectLst/>
                          <a:latin typeface="Calibri" panose="020F0502020204030204" pitchFamily="34" charset="0"/>
                        </a:rPr>
                        <a:t> [3] Ni bueno Ni malo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78</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18</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799911674"/>
                  </a:ext>
                </a:extLst>
              </a:tr>
              <a:tr h="46175">
                <a:tc>
                  <a:txBody>
                    <a:bodyPr/>
                    <a:lstStyle/>
                    <a:p>
                      <a:pPr algn="r" fontAlgn="b"/>
                      <a:r>
                        <a:rPr lang="es-CO" sz="1200" b="0" i="0" u="none" strike="noStrike" dirty="0">
                          <a:solidFill>
                            <a:srgbClr val="000000"/>
                          </a:solidFill>
                          <a:effectLst/>
                          <a:latin typeface="Calibri" panose="020F0502020204030204" pitchFamily="34" charset="0"/>
                        </a:rPr>
                        <a:t> [2] Malo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28</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7</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10394615"/>
                  </a:ext>
                </a:extLst>
              </a:tr>
              <a:tr h="46175">
                <a:tc>
                  <a:txBody>
                    <a:bodyPr/>
                    <a:lstStyle/>
                    <a:p>
                      <a:pPr algn="r" fontAlgn="b"/>
                      <a:r>
                        <a:rPr lang="es-CO" sz="1200" b="0" i="0" u="none" strike="noStrike" dirty="0">
                          <a:solidFill>
                            <a:srgbClr val="000000"/>
                          </a:solidFill>
                          <a:effectLst/>
                          <a:latin typeface="Calibri" panose="020F0502020204030204" pitchFamily="34" charset="0"/>
                        </a:rPr>
                        <a:t> [1] Muy malo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27</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6</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832641465"/>
                  </a:ext>
                </a:extLst>
              </a:tr>
            </a:tbl>
          </a:graphicData>
        </a:graphic>
      </p:graphicFrame>
      <p:graphicFrame>
        <p:nvGraphicFramePr>
          <p:cNvPr id="19" name="Tabla 18">
            <a:extLst>
              <a:ext uri="{FF2B5EF4-FFF2-40B4-BE49-F238E27FC236}">
                <a16:creationId xmlns:a16="http://schemas.microsoft.com/office/drawing/2014/main" id="{73CEC6B9-0BF4-45C2-A009-00717BDBE93B}"/>
              </a:ext>
            </a:extLst>
          </p:cNvPr>
          <p:cNvGraphicFramePr>
            <a:graphicFrameLocks noGrp="1"/>
          </p:cNvGraphicFramePr>
          <p:nvPr>
            <p:extLst>
              <p:ext uri="{D42A27DB-BD31-4B8C-83A1-F6EECF244321}">
                <p14:modId xmlns:p14="http://schemas.microsoft.com/office/powerpoint/2010/main" val="1582728734"/>
              </p:ext>
            </p:extLst>
          </p:nvPr>
        </p:nvGraphicFramePr>
        <p:xfrm>
          <a:off x="1541463" y="2972945"/>
          <a:ext cx="6096001" cy="1236345"/>
        </p:xfrm>
        <a:graphic>
          <a:graphicData uri="http://schemas.openxmlformats.org/drawingml/2006/table">
            <a:tbl>
              <a:tblPr firstRow="1" bandRow="1">
                <a:tableStyleId>{5C22544A-7EE6-4342-B048-85BDC9FD1C3A}</a:tableStyleId>
              </a:tblPr>
              <a:tblGrid>
                <a:gridCol w="3073067">
                  <a:extLst>
                    <a:ext uri="{9D8B030D-6E8A-4147-A177-3AD203B41FA5}">
                      <a16:colId xmlns:a16="http://schemas.microsoft.com/office/drawing/2014/main" val="3201192086"/>
                    </a:ext>
                  </a:extLst>
                </a:gridCol>
                <a:gridCol w="1511467">
                  <a:extLst>
                    <a:ext uri="{9D8B030D-6E8A-4147-A177-3AD203B41FA5}">
                      <a16:colId xmlns:a16="http://schemas.microsoft.com/office/drawing/2014/main" val="4173606886"/>
                    </a:ext>
                  </a:extLst>
                </a:gridCol>
                <a:gridCol w="1511467">
                  <a:extLst>
                    <a:ext uri="{9D8B030D-6E8A-4147-A177-3AD203B41FA5}">
                      <a16:colId xmlns:a16="http://schemas.microsoft.com/office/drawing/2014/main" val="1972385644"/>
                    </a:ext>
                  </a:extLst>
                </a:gridCol>
              </a:tblGrid>
              <a:tr h="153612">
                <a:tc>
                  <a:txBody>
                    <a:bodyPr/>
                    <a:lstStyle/>
                    <a:p>
                      <a:pPr algn="r"/>
                      <a:r>
                        <a:rPr lang="es-MX" sz="1200" dirty="0">
                          <a:solidFill>
                            <a:schemeClr val="tx1"/>
                          </a:solidFill>
                          <a:latin typeface="Calibri" panose="020F0502020204030204" pitchFamily="34" charset="0"/>
                          <a:cs typeface="Calibri" panose="020F0502020204030204" pitchFamily="34" charset="0"/>
                        </a:rPr>
                        <a:t>la claridad de la información proporcionada</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s-CO" sz="1200" dirty="0">
                          <a:solidFill>
                            <a:schemeClr val="tx1"/>
                          </a:solidFill>
                          <a:latin typeface="Calibri" panose="020F0502020204030204" pitchFamily="34" charset="0"/>
                          <a:cs typeface="Calibri" panose="020F0502020204030204" pitchFamily="34" charset="0"/>
                        </a:rPr>
                        <a:t>Total (casos)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200" dirty="0">
                          <a:solidFill>
                            <a:schemeClr val="tx1"/>
                          </a:solidFill>
                          <a:latin typeface="Calibri" panose="020F0502020204030204" pitchFamily="34" charset="0"/>
                          <a:cs typeface="Calibri" panose="020F0502020204030204" pitchFamily="34" charset="0"/>
                        </a:rPr>
                        <a:t>Total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64903282"/>
                  </a:ext>
                </a:extLst>
              </a:tr>
              <a:tr h="46175">
                <a:tc>
                  <a:txBody>
                    <a:bodyPr/>
                    <a:lstStyle/>
                    <a:p>
                      <a:pPr algn="r" fontAlgn="b"/>
                      <a:r>
                        <a:rPr lang="es-CO" sz="1200" b="0" i="0" u="none" strike="noStrike" dirty="0">
                          <a:solidFill>
                            <a:srgbClr val="000000"/>
                          </a:solidFill>
                          <a:effectLst/>
                          <a:latin typeface="Calibri" panose="020F0502020204030204" pitchFamily="34" charset="0"/>
                        </a:rPr>
                        <a:t> [5] Muy bueno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137</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31</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148119984"/>
                  </a:ext>
                </a:extLst>
              </a:tr>
              <a:tr h="46175">
                <a:tc>
                  <a:txBody>
                    <a:bodyPr/>
                    <a:lstStyle/>
                    <a:p>
                      <a:pPr algn="r" fontAlgn="b"/>
                      <a:r>
                        <a:rPr lang="es-CO" sz="1200" b="0" i="0" u="none" strike="noStrike" dirty="0">
                          <a:solidFill>
                            <a:srgbClr val="000000"/>
                          </a:solidFill>
                          <a:effectLst/>
                          <a:latin typeface="Calibri" panose="020F0502020204030204" pitchFamily="34" charset="0"/>
                        </a:rPr>
                        <a:t> [4] Bueno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141</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32</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236966090"/>
                  </a:ext>
                </a:extLst>
              </a:tr>
              <a:tr h="46175">
                <a:tc>
                  <a:txBody>
                    <a:bodyPr/>
                    <a:lstStyle/>
                    <a:p>
                      <a:pPr algn="r" fontAlgn="b"/>
                      <a:r>
                        <a:rPr lang="es-MX" sz="1200" b="0" i="0" u="none" strike="noStrike" dirty="0">
                          <a:solidFill>
                            <a:srgbClr val="000000"/>
                          </a:solidFill>
                          <a:effectLst/>
                          <a:latin typeface="Calibri" panose="020F0502020204030204" pitchFamily="34" charset="0"/>
                        </a:rPr>
                        <a:t> [3] Ni bueno Ni malo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103</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24</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494658789"/>
                  </a:ext>
                </a:extLst>
              </a:tr>
              <a:tr h="46175">
                <a:tc>
                  <a:txBody>
                    <a:bodyPr/>
                    <a:lstStyle/>
                    <a:p>
                      <a:pPr algn="r" fontAlgn="b"/>
                      <a:r>
                        <a:rPr lang="es-CO" sz="1200" b="0" i="0" u="none" strike="noStrike" dirty="0">
                          <a:solidFill>
                            <a:srgbClr val="000000"/>
                          </a:solidFill>
                          <a:effectLst/>
                          <a:latin typeface="Calibri" panose="020F0502020204030204" pitchFamily="34" charset="0"/>
                        </a:rPr>
                        <a:t> [2] Malo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30</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7</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762044258"/>
                  </a:ext>
                </a:extLst>
              </a:tr>
              <a:tr h="46175">
                <a:tc>
                  <a:txBody>
                    <a:bodyPr/>
                    <a:lstStyle/>
                    <a:p>
                      <a:pPr algn="r" fontAlgn="b"/>
                      <a:r>
                        <a:rPr lang="es-CO" sz="1200" b="0" i="0" u="none" strike="noStrike" dirty="0">
                          <a:solidFill>
                            <a:srgbClr val="000000"/>
                          </a:solidFill>
                          <a:effectLst/>
                          <a:latin typeface="Calibri" panose="020F0502020204030204" pitchFamily="34" charset="0"/>
                        </a:rPr>
                        <a:t> [1] Muy malo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26</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6</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715043900"/>
                  </a:ext>
                </a:extLst>
              </a:tr>
            </a:tbl>
          </a:graphicData>
        </a:graphic>
      </p:graphicFrame>
    </p:spTree>
    <p:extLst>
      <p:ext uri="{BB962C8B-B14F-4D97-AF65-F5344CB8AC3E}">
        <p14:creationId xmlns:p14="http://schemas.microsoft.com/office/powerpoint/2010/main" val="19803408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CuadroTexto 15">
            <a:extLst>
              <a:ext uri="{FF2B5EF4-FFF2-40B4-BE49-F238E27FC236}">
                <a16:creationId xmlns:a16="http://schemas.microsoft.com/office/drawing/2014/main" id="{BD6AE640-7EE8-48E0-820B-526A753C09A5}"/>
              </a:ext>
            </a:extLst>
          </p:cNvPr>
          <p:cNvSpPr txBox="1"/>
          <p:nvPr/>
        </p:nvSpPr>
        <p:spPr>
          <a:xfrm>
            <a:off x="1197452" y="45203"/>
            <a:ext cx="7021756" cy="646331"/>
          </a:xfrm>
          <a:prstGeom prst="rect">
            <a:avLst/>
          </a:prstGeom>
          <a:noFill/>
        </p:spPr>
        <p:txBody>
          <a:bodyPr wrap="square" rtlCol="0">
            <a:spAutoFit/>
          </a:bodyPr>
          <a:lstStyle/>
          <a:p>
            <a:r>
              <a:rPr lang="es-MX" sz="1800" dirty="0">
                <a:solidFill>
                  <a:srgbClr val="295FA9"/>
                </a:solidFill>
              </a:rPr>
              <a:t>Evaluación de los canales de comunicación que tiene actualmente  la EAAB-ESP en su comunidad</a:t>
            </a:r>
          </a:p>
        </p:txBody>
      </p:sp>
      <p:sp>
        <p:nvSpPr>
          <p:cNvPr id="13" name="4 Rectángulo">
            <a:extLst>
              <a:ext uri="{FF2B5EF4-FFF2-40B4-BE49-F238E27FC236}">
                <a16:creationId xmlns:a16="http://schemas.microsoft.com/office/drawing/2014/main" id="{2DB52F99-8898-448F-A148-2E5DD812E808}"/>
              </a:ext>
            </a:extLst>
          </p:cNvPr>
          <p:cNvSpPr/>
          <p:nvPr/>
        </p:nvSpPr>
        <p:spPr>
          <a:xfrm>
            <a:off x="1676400" y="611540"/>
            <a:ext cx="5822949" cy="246221"/>
          </a:xfrm>
          <a:prstGeom prst="rect">
            <a:avLst/>
          </a:prstGeom>
        </p:spPr>
        <p:txBody>
          <a:bodyPr wrap="square">
            <a:spAutoFit/>
          </a:bodyPr>
          <a:lstStyle/>
          <a:p>
            <a:pPr algn="ctr"/>
            <a:r>
              <a:rPr lang="es-MX" b="0" dirty="0">
                <a:solidFill>
                  <a:schemeClr val="tx1">
                    <a:lumMod val="85000"/>
                    <a:lumOff val="15000"/>
                  </a:schemeClr>
                </a:solidFill>
                <a:latin typeface="+mj-lt"/>
              </a:rPr>
              <a:t>¿ Con una escala de 1 a 5 donde 1 es muy malo y 5 muy bueno ¿Cómo califica… </a:t>
            </a:r>
          </a:p>
        </p:txBody>
      </p:sp>
      <p:graphicFrame>
        <p:nvGraphicFramePr>
          <p:cNvPr id="14" name="Tabla 13">
            <a:extLst>
              <a:ext uri="{FF2B5EF4-FFF2-40B4-BE49-F238E27FC236}">
                <a16:creationId xmlns:a16="http://schemas.microsoft.com/office/drawing/2014/main" id="{8F7EF669-8811-468D-8236-92E2691CDDB3}"/>
              </a:ext>
            </a:extLst>
          </p:cNvPr>
          <p:cNvGraphicFramePr>
            <a:graphicFrameLocks noGrp="1"/>
          </p:cNvGraphicFramePr>
          <p:nvPr>
            <p:extLst>
              <p:ext uri="{D42A27DB-BD31-4B8C-83A1-F6EECF244321}">
                <p14:modId xmlns:p14="http://schemas.microsoft.com/office/powerpoint/2010/main" val="1849081177"/>
              </p:ext>
            </p:extLst>
          </p:nvPr>
        </p:nvGraphicFramePr>
        <p:xfrm>
          <a:off x="1541463" y="880779"/>
          <a:ext cx="6096001" cy="1236345"/>
        </p:xfrm>
        <a:graphic>
          <a:graphicData uri="http://schemas.openxmlformats.org/drawingml/2006/table">
            <a:tbl>
              <a:tblPr firstRow="1" bandRow="1">
                <a:tableStyleId>{5C22544A-7EE6-4342-B048-85BDC9FD1C3A}</a:tableStyleId>
              </a:tblPr>
              <a:tblGrid>
                <a:gridCol w="3073067">
                  <a:extLst>
                    <a:ext uri="{9D8B030D-6E8A-4147-A177-3AD203B41FA5}">
                      <a16:colId xmlns:a16="http://schemas.microsoft.com/office/drawing/2014/main" val="93046408"/>
                    </a:ext>
                  </a:extLst>
                </a:gridCol>
                <a:gridCol w="1511467">
                  <a:extLst>
                    <a:ext uri="{9D8B030D-6E8A-4147-A177-3AD203B41FA5}">
                      <a16:colId xmlns:a16="http://schemas.microsoft.com/office/drawing/2014/main" val="4195887148"/>
                    </a:ext>
                  </a:extLst>
                </a:gridCol>
                <a:gridCol w="1511467">
                  <a:extLst>
                    <a:ext uri="{9D8B030D-6E8A-4147-A177-3AD203B41FA5}">
                      <a16:colId xmlns:a16="http://schemas.microsoft.com/office/drawing/2014/main" val="3388826850"/>
                    </a:ext>
                  </a:extLst>
                </a:gridCol>
              </a:tblGrid>
              <a:tr h="153612">
                <a:tc>
                  <a:txBody>
                    <a:bodyPr/>
                    <a:lstStyle/>
                    <a:p>
                      <a:pPr algn="r"/>
                      <a:r>
                        <a:rPr lang="es-MX" sz="1200" dirty="0">
                          <a:solidFill>
                            <a:schemeClr val="tx1"/>
                          </a:solidFill>
                          <a:latin typeface="Calibri" panose="020F0502020204030204" pitchFamily="34" charset="0"/>
                          <a:cs typeface="Calibri" panose="020F0502020204030204" pitchFamily="34" charset="0"/>
                        </a:rPr>
                        <a:t>la información y conocimientos compartidos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s-CO" sz="1200" dirty="0">
                          <a:solidFill>
                            <a:schemeClr val="tx1"/>
                          </a:solidFill>
                          <a:latin typeface="Calibri" panose="020F0502020204030204" pitchFamily="34" charset="0"/>
                          <a:cs typeface="Calibri" panose="020F0502020204030204" pitchFamily="34" charset="0"/>
                        </a:rPr>
                        <a:t>Total (casos)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200" dirty="0">
                          <a:solidFill>
                            <a:schemeClr val="tx1"/>
                          </a:solidFill>
                          <a:latin typeface="Calibri" panose="020F0502020204030204" pitchFamily="34" charset="0"/>
                          <a:cs typeface="Calibri" panose="020F0502020204030204" pitchFamily="34" charset="0"/>
                        </a:rPr>
                        <a:t>Total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28093495"/>
                  </a:ext>
                </a:extLst>
              </a:tr>
              <a:tr h="46175">
                <a:tc>
                  <a:txBody>
                    <a:bodyPr/>
                    <a:lstStyle/>
                    <a:p>
                      <a:pPr algn="r" fontAlgn="b"/>
                      <a:r>
                        <a:rPr lang="es-CO" sz="1200" b="0" i="0" u="none" strike="noStrike" dirty="0">
                          <a:solidFill>
                            <a:srgbClr val="000000"/>
                          </a:solidFill>
                          <a:effectLst/>
                          <a:latin typeface="Calibri" panose="020F0502020204030204" pitchFamily="34" charset="0"/>
                        </a:rPr>
                        <a:t> [5] Muy bueno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108</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25</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546101133"/>
                  </a:ext>
                </a:extLst>
              </a:tr>
              <a:tr h="46175">
                <a:tc>
                  <a:txBody>
                    <a:bodyPr/>
                    <a:lstStyle/>
                    <a:p>
                      <a:pPr algn="r" fontAlgn="b"/>
                      <a:r>
                        <a:rPr lang="es-CO" sz="1200" b="0" i="0" u="none" strike="noStrike" dirty="0">
                          <a:solidFill>
                            <a:srgbClr val="000000"/>
                          </a:solidFill>
                          <a:effectLst/>
                          <a:latin typeface="Calibri" panose="020F0502020204030204" pitchFamily="34" charset="0"/>
                        </a:rPr>
                        <a:t> [4] Bueno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148</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34</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890887876"/>
                  </a:ext>
                </a:extLst>
              </a:tr>
              <a:tr h="46175">
                <a:tc>
                  <a:txBody>
                    <a:bodyPr/>
                    <a:lstStyle/>
                    <a:p>
                      <a:pPr algn="r" fontAlgn="b"/>
                      <a:r>
                        <a:rPr lang="es-MX" sz="1200" b="0" i="0" u="none" strike="noStrike" dirty="0">
                          <a:solidFill>
                            <a:srgbClr val="000000"/>
                          </a:solidFill>
                          <a:effectLst/>
                          <a:latin typeface="Calibri" panose="020F0502020204030204" pitchFamily="34" charset="0"/>
                        </a:rPr>
                        <a:t> [3] Ni bueno Ni malo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123</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28</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799911674"/>
                  </a:ext>
                </a:extLst>
              </a:tr>
              <a:tr h="46175">
                <a:tc>
                  <a:txBody>
                    <a:bodyPr/>
                    <a:lstStyle/>
                    <a:p>
                      <a:pPr algn="r" fontAlgn="b"/>
                      <a:r>
                        <a:rPr lang="es-CO" sz="1200" b="0" i="0" u="none" strike="noStrike" dirty="0">
                          <a:solidFill>
                            <a:srgbClr val="000000"/>
                          </a:solidFill>
                          <a:effectLst/>
                          <a:latin typeface="Calibri" panose="020F0502020204030204" pitchFamily="34" charset="0"/>
                        </a:rPr>
                        <a:t> [2] Malo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25</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6</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10394615"/>
                  </a:ext>
                </a:extLst>
              </a:tr>
              <a:tr h="46175">
                <a:tc>
                  <a:txBody>
                    <a:bodyPr/>
                    <a:lstStyle/>
                    <a:p>
                      <a:pPr algn="r" fontAlgn="b"/>
                      <a:r>
                        <a:rPr lang="es-CO" sz="1200" b="0" i="0" u="none" strike="noStrike" dirty="0">
                          <a:solidFill>
                            <a:srgbClr val="000000"/>
                          </a:solidFill>
                          <a:effectLst/>
                          <a:latin typeface="Calibri" panose="020F0502020204030204" pitchFamily="34" charset="0"/>
                        </a:rPr>
                        <a:t> [1] Muy malo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28</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7</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832641465"/>
                  </a:ext>
                </a:extLst>
              </a:tr>
            </a:tbl>
          </a:graphicData>
        </a:graphic>
      </p:graphicFrame>
      <p:graphicFrame>
        <p:nvGraphicFramePr>
          <p:cNvPr id="19" name="Tabla 18">
            <a:extLst>
              <a:ext uri="{FF2B5EF4-FFF2-40B4-BE49-F238E27FC236}">
                <a16:creationId xmlns:a16="http://schemas.microsoft.com/office/drawing/2014/main" id="{73CEC6B9-0BF4-45C2-A009-00717BDBE93B}"/>
              </a:ext>
            </a:extLst>
          </p:cNvPr>
          <p:cNvGraphicFramePr>
            <a:graphicFrameLocks noGrp="1"/>
          </p:cNvGraphicFramePr>
          <p:nvPr>
            <p:extLst>
              <p:ext uri="{D42A27DB-BD31-4B8C-83A1-F6EECF244321}">
                <p14:modId xmlns:p14="http://schemas.microsoft.com/office/powerpoint/2010/main" val="3588005627"/>
              </p:ext>
            </p:extLst>
          </p:nvPr>
        </p:nvGraphicFramePr>
        <p:xfrm>
          <a:off x="1541463" y="2972945"/>
          <a:ext cx="6096001" cy="1602105"/>
        </p:xfrm>
        <a:graphic>
          <a:graphicData uri="http://schemas.openxmlformats.org/drawingml/2006/table">
            <a:tbl>
              <a:tblPr firstRow="1" bandRow="1">
                <a:tableStyleId>{5C22544A-7EE6-4342-B048-85BDC9FD1C3A}</a:tableStyleId>
              </a:tblPr>
              <a:tblGrid>
                <a:gridCol w="3073067">
                  <a:extLst>
                    <a:ext uri="{9D8B030D-6E8A-4147-A177-3AD203B41FA5}">
                      <a16:colId xmlns:a16="http://schemas.microsoft.com/office/drawing/2014/main" val="3201192086"/>
                    </a:ext>
                  </a:extLst>
                </a:gridCol>
                <a:gridCol w="1511467">
                  <a:extLst>
                    <a:ext uri="{9D8B030D-6E8A-4147-A177-3AD203B41FA5}">
                      <a16:colId xmlns:a16="http://schemas.microsoft.com/office/drawing/2014/main" val="4173606886"/>
                    </a:ext>
                  </a:extLst>
                </a:gridCol>
                <a:gridCol w="1511467">
                  <a:extLst>
                    <a:ext uri="{9D8B030D-6E8A-4147-A177-3AD203B41FA5}">
                      <a16:colId xmlns:a16="http://schemas.microsoft.com/office/drawing/2014/main" val="1972385644"/>
                    </a:ext>
                  </a:extLst>
                </a:gridCol>
              </a:tblGrid>
              <a:tr h="153612">
                <a:tc>
                  <a:txBody>
                    <a:bodyPr/>
                    <a:lstStyle/>
                    <a:p>
                      <a:pPr algn="r"/>
                      <a:r>
                        <a:rPr lang="es-MX" sz="1200" dirty="0">
                          <a:solidFill>
                            <a:schemeClr val="tx1"/>
                          </a:solidFill>
                          <a:latin typeface="Calibri" panose="020F0502020204030204" pitchFamily="34" charset="0"/>
                          <a:cs typeface="Calibri" panose="020F0502020204030204" pitchFamily="34" charset="0"/>
                        </a:rPr>
                        <a:t>la atención y claridad en la información recibida con la gestión o trámite que realizó para su comunidad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s-CO" sz="1200" dirty="0">
                          <a:solidFill>
                            <a:schemeClr val="tx1"/>
                          </a:solidFill>
                          <a:latin typeface="Calibri" panose="020F0502020204030204" pitchFamily="34" charset="0"/>
                          <a:cs typeface="Calibri" panose="020F0502020204030204" pitchFamily="34" charset="0"/>
                        </a:rPr>
                        <a:t>Total (casos)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200" dirty="0">
                          <a:solidFill>
                            <a:schemeClr val="tx1"/>
                          </a:solidFill>
                          <a:latin typeface="Calibri" panose="020F0502020204030204" pitchFamily="34" charset="0"/>
                          <a:cs typeface="Calibri" panose="020F0502020204030204" pitchFamily="34" charset="0"/>
                        </a:rPr>
                        <a:t>Total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64903282"/>
                  </a:ext>
                </a:extLst>
              </a:tr>
              <a:tr h="46175">
                <a:tc>
                  <a:txBody>
                    <a:bodyPr/>
                    <a:lstStyle/>
                    <a:p>
                      <a:pPr algn="r" fontAlgn="b"/>
                      <a:r>
                        <a:rPr lang="es-CO" sz="1200" b="0" i="0" u="none" strike="noStrike" dirty="0">
                          <a:solidFill>
                            <a:srgbClr val="000000"/>
                          </a:solidFill>
                          <a:effectLst/>
                          <a:latin typeface="Calibri" panose="020F0502020204030204" pitchFamily="34" charset="0"/>
                        </a:rPr>
                        <a:t> [5] Muy bueno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109</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25</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148119984"/>
                  </a:ext>
                </a:extLst>
              </a:tr>
              <a:tr h="46175">
                <a:tc>
                  <a:txBody>
                    <a:bodyPr/>
                    <a:lstStyle/>
                    <a:p>
                      <a:pPr algn="r" fontAlgn="b"/>
                      <a:r>
                        <a:rPr lang="es-CO" sz="1200" b="0" i="0" u="none" strike="noStrike" dirty="0">
                          <a:solidFill>
                            <a:srgbClr val="000000"/>
                          </a:solidFill>
                          <a:effectLst/>
                          <a:latin typeface="Calibri" panose="020F0502020204030204" pitchFamily="34" charset="0"/>
                        </a:rPr>
                        <a:t> [4] Bueno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137</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32</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236966090"/>
                  </a:ext>
                </a:extLst>
              </a:tr>
              <a:tr h="46175">
                <a:tc>
                  <a:txBody>
                    <a:bodyPr/>
                    <a:lstStyle/>
                    <a:p>
                      <a:pPr algn="r" fontAlgn="b"/>
                      <a:r>
                        <a:rPr lang="es-MX" sz="1200" b="0" i="0" u="none" strike="noStrike" dirty="0">
                          <a:solidFill>
                            <a:srgbClr val="000000"/>
                          </a:solidFill>
                          <a:effectLst/>
                          <a:latin typeface="Calibri" panose="020F0502020204030204" pitchFamily="34" charset="0"/>
                        </a:rPr>
                        <a:t> [3] Ni bueno Ni malo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110</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26</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494658789"/>
                  </a:ext>
                </a:extLst>
              </a:tr>
              <a:tr h="46175">
                <a:tc>
                  <a:txBody>
                    <a:bodyPr/>
                    <a:lstStyle/>
                    <a:p>
                      <a:pPr algn="r" fontAlgn="b"/>
                      <a:r>
                        <a:rPr lang="es-CO" sz="1200" b="0" i="0" u="none" strike="noStrike" dirty="0">
                          <a:solidFill>
                            <a:srgbClr val="000000"/>
                          </a:solidFill>
                          <a:effectLst/>
                          <a:latin typeface="Calibri" panose="020F0502020204030204" pitchFamily="34" charset="0"/>
                        </a:rPr>
                        <a:t> [2] Malo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37</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9</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762044258"/>
                  </a:ext>
                </a:extLst>
              </a:tr>
              <a:tr h="46175">
                <a:tc>
                  <a:txBody>
                    <a:bodyPr/>
                    <a:lstStyle/>
                    <a:p>
                      <a:pPr algn="r" fontAlgn="b"/>
                      <a:r>
                        <a:rPr lang="es-CO" sz="1200" b="0" i="0" u="none" strike="noStrike" dirty="0">
                          <a:solidFill>
                            <a:srgbClr val="000000"/>
                          </a:solidFill>
                          <a:effectLst/>
                          <a:latin typeface="Calibri" panose="020F0502020204030204" pitchFamily="34" charset="0"/>
                        </a:rPr>
                        <a:t> [1] Muy malo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33</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8</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715043900"/>
                  </a:ext>
                </a:extLst>
              </a:tr>
            </a:tbl>
          </a:graphicData>
        </a:graphic>
      </p:graphicFrame>
    </p:spTree>
    <p:extLst>
      <p:ext uri="{BB962C8B-B14F-4D97-AF65-F5344CB8AC3E}">
        <p14:creationId xmlns:p14="http://schemas.microsoft.com/office/powerpoint/2010/main" val="29159660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CuadroTexto 15">
            <a:extLst>
              <a:ext uri="{FF2B5EF4-FFF2-40B4-BE49-F238E27FC236}">
                <a16:creationId xmlns:a16="http://schemas.microsoft.com/office/drawing/2014/main" id="{BD6AE640-7EE8-48E0-820B-526A753C09A5}"/>
              </a:ext>
            </a:extLst>
          </p:cNvPr>
          <p:cNvSpPr txBox="1"/>
          <p:nvPr/>
        </p:nvSpPr>
        <p:spPr>
          <a:xfrm>
            <a:off x="1197452" y="45203"/>
            <a:ext cx="7021756" cy="646331"/>
          </a:xfrm>
          <a:prstGeom prst="rect">
            <a:avLst/>
          </a:prstGeom>
          <a:noFill/>
        </p:spPr>
        <p:txBody>
          <a:bodyPr wrap="square" rtlCol="0">
            <a:spAutoFit/>
          </a:bodyPr>
          <a:lstStyle/>
          <a:p>
            <a:r>
              <a:rPr lang="es-MX" sz="1800" dirty="0">
                <a:solidFill>
                  <a:srgbClr val="295FA9"/>
                </a:solidFill>
              </a:rPr>
              <a:t>Evaluación de los canales de comunicación que tiene actualmente  la EAAB-ESP en su comunidad</a:t>
            </a:r>
          </a:p>
        </p:txBody>
      </p:sp>
      <p:sp>
        <p:nvSpPr>
          <p:cNvPr id="13" name="4 Rectángulo">
            <a:extLst>
              <a:ext uri="{FF2B5EF4-FFF2-40B4-BE49-F238E27FC236}">
                <a16:creationId xmlns:a16="http://schemas.microsoft.com/office/drawing/2014/main" id="{2DB52F99-8898-448F-A148-2E5DD812E808}"/>
              </a:ext>
            </a:extLst>
          </p:cNvPr>
          <p:cNvSpPr/>
          <p:nvPr/>
        </p:nvSpPr>
        <p:spPr>
          <a:xfrm>
            <a:off x="1676400" y="611540"/>
            <a:ext cx="5822949" cy="246221"/>
          </a:xfrm>
          <a:prstGeom prst="rect">
            <a:avLst/>
          </a:prstGeom>
        </p:spPr>
        <p:txBody>
          <a:bodyPr wrap="square">
            <a:spAutoFit/>
          </a:bodyPr>
          <a:lstStyle/>
          <a:p>
            <a:pPr algn="ctr"/>
            <a:r>
              <a:rPr lang="es-MX" b="0" dirty="0">
                <a:solidFill>
                  <a:schemeClr val="tx1">
                    <a:lumMod val="85000"/>
                    <a:lumOff val="15000"/>
                  </a:schemeClr>
                </a:solidFill>
                <a:latin typeface="+mj-lt"/>
              </a:rPr>
              <a:t>¿ Con una escala de 1 a 5 donde 1 es muy malo y 5 muy bueno ¿Cómo califica… </a:t>
            </a:r>
          </a:p>
        </p:txBody>
      </p:sp>
      <p:graphicFrame>
        <p:nvGraphicFramePr>
          <p:cNvPr id="14" name="Tabla 13">
            <a:extLst>
              <a:ext uri="{FF2B5EF4-FFF2-40B4-BE49-F238E27FC236}">
                <a16:creationId xmlns:a16="http://schemas.microsoft.com/office/drawing/2014/main" id="{8F7EF669-8811-468D-8236-92E2691CDDB3}"/>
              </a:ext>
            </a:extLst>
          </p:cNvPr>
          <p:cNvGraphicFramePr>
            <a:graphicFrameLocks noGrp="1"/>
          </p:cNvGraphicFramePr>
          <p:nvPr>
            <p:extLst>
              <p:ext uri="{D42A27DB-BD31-4B8C-83A1-F6EECF244321}">
                <p14:modId xmlns:p14="http://schemas.microsoft.com/office/powerpoint/2010/main" val="2281340087"/>
              </p:ext>
            </p:extLst>
          </p:nvPr>
        </p:nvGraphicFramePr>
        <p:xfrm>
          <a:off x="1541463" y="880779"/>
          <a:ext cx="6096001" cy="1419225"/>
        </p:xfrm>
        <a:graphic>
          <a:graphicData uri="http://schemas.openxmlformats.org/drawingml/2006/table">
            <a:tbl>
              <a:tblPr firstRow="1" bandRow="1">
                <a:tableStyleId>{5C22544A-7EE6-4342-B048-85BDC9FD1C3A}</a:tableStyleId>
              </a:tblPr>
              <a:tblGrid>
                <a:gridCol w="3073067">
                  <a:extLst>
                    <a:ext uri="{9D8B030D-6E8A-4147-A177-3AD203B41FA5}">
                      <a16:colId xmlns:a16="http://schemas.microsoft.com/office/drawing/2014/main" val="93046408"/>
                    </a:ext>
                  </a:extLst>
                </a:gridCol>
                <a:gridCol w="1511467">
                  <a:extLst>
                    <a:ext uri="{9D8B030D-6E8A-4147-A177-3AD203B41FA5}">
                      <a16:colId xmlns:a16="http://schemas.microsoft.com/office/drawing/2014/main" val="4195887148"/>
                    </a:ext>
                  </a:extLst>
                </a:gridCol>
                <a:gridCol w="1511467">
                  <a:extLst>
                    <a:ext uri="{9D8B030D-6E8A-4147-A177-3AD203B41FA5}">
                      <a16:colId xmlns:a16="http://schemas.microsoft.com/office/drawing/2014/main" val="3388826850"/>
                    </a:ext>
                  </a:extLst>
                </a:gridCol>
              </a:tblGrid>
              <a:tr h="153612">
                <a:tc>
                  <a:txBody>
                    <a:bodyPr/>
                    <a:lstStyle/>
                    <a:p>
                      <a:pPr algn="r"/>
                      <a:r>
                        <a:rPr lang="es-MX" sz="1200" dirty="0">
                          <a:solidFill>
                            <a:schemeClr val="tx1"/>
                          </a:solidFill>
                          <a:latin typeface="Calibri" panose="020F0502020204030204" pitchFamily="34" charset="0"/>
                          <a:cs typeface="Calibri" panose="020F0502020204030204" pitchFamily="34" charset="0"/>
                        </a:rPr>
                        <a:t>el tiempo de respuesta de su trámite o gestión?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s-CO" sz="1200" dirty="0">
                          <a:solidFill>
                            <a:schemeClr val="tx1"/>
                          </a:solidFill>
                          <a:latin typeface="Calibri" panose="020F0502020204030204" pitchFamily="34" charset="0"/>
                          <a:cs typeface="Calibri" panose="020F0502020204030204" pitchFamily="34" charset="0"/>
                        </a:rPr>
                        <a:t>Total (casos)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200" dirty="0">
                          <a:solidFill>
                            <a:schemeClr val="tx1"/>
                          </a:solidFill>
                          <a:latin typeface="Calibri" panose="020F0502020204030204" pitchFamily="34" charset="0"/>
                          <a:cs typeface="Calibri" panose="020F0502020204030204" pitchFamily="34" charset="0"/>
                        </a:rPr>
                        <a:t>Total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28093495"/>
                  </a:ext>
                </a:extLst>
              </a:tr>
              <a:tr h="46175">
                <a:tc>
                  <a:txBody>
                    <a:bodyPr/>
                    <a:lstStyle/>
                    <a:p>
                      <a:pPr algn="r" fontAlgn="b"/>
                      <a:r>
                        <a:rPr lang="es-CO" sz="1200" b="0" i="0" u="none" strike="noStrike" dirty="0">
                          <a:solidFill>
                            <a:srgbClr val="000000"/>
                          </a:solidFill>
                          <a:effectLst/>
                          <a:latin typeface="Calibri" panose="020F0502020204030204" pitchFamily="34" charset="0"/>
                        </a:rPr>
                        <a:t> [5] Muy bueno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91</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21</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546101133"/>
                  </a:ext>
                </a:extLst>
              </a:tr>
              <a:tr h="46175">
                <a:tc>
                  <a:txBody>
                    <a:bodyPr/>
                    <a:lstStyle/>
                    <a:p>
                      <a:pPr algn="r" fontAlgn="b"/>
                      <a:r>
                        <a:rPr lang="es-CO" sz="1200" b="0" i="0" u="none" strike="noStrike" dirty="0">
                          <a:solidFill>
                            <a:srgbClr val="000000"/>
                          </a:solidFill>
                          <a:effectLst/>
                          <a:latin typeface="Calibri" panose="020F0502020204030204" pitchFamily="34" charset="0"/>
                        </a:rPr>
                        <a:t> [4] Bueno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125</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29</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890887876"/>
                  </a:ext>
                </a:extLst>
              </a:tr>
              <a:tr h="46175">
                <a:tc>
                  <a:txBody>
                    <a:bodyPr/>
                    <a:lstStyle/>
                    <a:p>
                      <a:pPr algn="r" fontAlgn="b"/>
                      <a:r>
                        <a:rPr lang="es-MX" sz="1200" b="0" i="0" u="none" strike="noStrike" dirty="0">
                          <a:solidFill>
                            <a:srgbClr val="000000"/>
                          </a:solidFill>
                          <a:effectLst/>
                          <a:latin typeface="Calibri" panose="020F0502020204030204" pitchFamily="34" charset="0"/>
                        </a:rPr>
                        <a:t> [3] Ni bueno Ni malo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110</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26</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799911674"/>
                  </a:ext>
                </a:extLst>
              </a:tr>
              <a:tr h="46175">
                <a:tc>
                  <a:txBody>
                    <a:bodyPr/>
                    <a:lstStyle/>
                    <a:p>
                      <a:pPr algn="r" fontAlgn="b"/>
                      <a:r>
                        <a:rPr lang="es-CO" sz="1200" b="0" i="0" u="none" strike="noStrike" dirty="0">
                          <a:solidFill>
                            <a:srgbClr val="000000"/>
                          </a:solidFill>
                          <a:effectLst/>
                          <a:latin typeface="Calibri" panose="020F0502020204030204" pitchFamily="34" charset="0"/>
                        </a:rPr>
                        <a:t> [2] Malo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53</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13</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10394615"/>
                  </a:ext>
                </a:extLst>
              </a:tr>
              <a:tr h="46175">
                <a:tc>
                  <a:txBody>
                    <a:bodyPr/>
                    <a:lstStyle/>
                    <a:p>
                      <a:pPr algn="r" fontAlgn="b"/>
                      <a:r>
                        <a:rPr lang="es-CO" sz="1200" b="0" i="0" u="none" strike="noStrike" dirty="0">
                          <a:solidFill>
                            <a:srgbClr val="000000"/>
                          </a:solidFill>
                          <a:effectLst/>
                          <a:latin typeface="Calibri" panose="020F0502020204030204" pitchFamily="34" charset="0"/>
                        </a:rPr>
                        <a:t> [1] Muy malo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48</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11</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832641465"/>
                  </a:ext>
                </a:extLst>
              </a:tr>
            </a:tbl>
          </a:graphicData>
        </a:graphic>
      </p:graphicFrame>
    </p:spTree>
    <p:extLst>
      <p:ext uri="{BB962C8B-B14F-4D97-AF65-F5344CB8AC3E}">
        <p14:creationId xmlns:p14="http://schemas.microsoft.com/office/powerpoint/2010/main" val="13196701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4294967295"/>
          </p:nvPr>
        </p:nvSpPr>
        <p:spPr>
          <a:xfrm>
            <a:off x="8648700" y="4951413"/>
            <a:ext cx="495300" cy="187325"/>
          </a:xfrm>
        </p:spPr>
        <p:txBody>
          <a:bodyPr/>
          <a:lstStyle/>
          <a:p>
            <a:pPr>
              <a:defRPr/>
            </a:pPr>
            <a:fld id="{D0AE95A2-70B1-4974-8E50-975CA7202948}" type="slidenum">
              <a:rPr lang="es-CO" altLang="es-CO" smtClean="0"/>
              <a:pPr>
                <a:defRPr/>
              </a:pPr>
              <a:t>45</a:t>
            </a:fld>
            <a:endParaRPr lang="es-CO" altLang="es-CO" dirty="0"/>
          </a:p>
        </p:txBody>
      </p:sp>
      <p:sp>
        <p:nvSpPr>
          <p:cNvPr id="9" name="8 Rectángulo"/>
          <p:cNvSpPr/>
          <p:nvPr/>
        </p:nvSpPr>
        <p:spPr>
          <a:xfrm>
            <a:off x="1685365" y="1156384"/>
            <a:ext cx="5782235" cy="400110"/>
          </a:xfrm>
          <a:prstGeom prst="rect">
            <a:avLst/>
          </a:prstGeom>
        </p:spPr>
        <p:txBody>
          <a:bodyPr wrap="square">
            <a:spAutoFit/>
          </a:bodyPr>
          <a:lstStyle/>
          <a:p>
            <a:pPr algn="ctr"/>
            <a:r>
              <a:rPr lang="es-CO" b="0" dirty="0">
                <a:solidFill>
                  <a:srgbClr val="000000">
                    <a:lumMod val="85000"/>
                    <a:lumOff val="15000"/>
                  </a:srgbClr>
                </a:solidFill>
                <a:latin typeface="Century Gothic"/>
              </a:rPr>
              <a:t>Durante este último año</a:t>
            </a:r>
            <a:r>
              <a:rPr lang="es-CO" dirty="0">
                <a:solidFill>
                  <a:srgbClr val="000000">
                    <a:lumMod val="85000"/>
                    <a:lumOff val="15000"/>
                  </a:srgbClr>
                </a:solidFill>
                <a:latin typeface="Century Gothic"/>
              </a:rPr>
              <a:t> ¿Ha recibido o ha visto información en los  canales oficiales de la EAAB-ESP sobre temas de interés para su  comunidad?</a:t>
            </a:r>
          </a:p>
        </p:txBody>
      </p:sp>
      <p:graphicFrame>
        <p:nvGraphicFramePr>
          <p:cNvPr id="10" name="6 Objeto"/>
          <p:cNvGraphicFramePr>
            <a:graphicFrameLocks/>
          </p:cNvGraphicFramePr>
          <p:nvPr>
            <p:extLst>
              <p:ext uri="{D42A27DB-BD31-4B8C-83A1-F6EECF244321}">
                <p14:modId xmlns:p14="http://schemas.microsoft.com/office/powerpoint/2010/main" val="4016652173"/>
              </p:ext>
            </p:extLst>
          </p:nvPr>
        </p:nvGraphicFramePr>
        <p:xfrm>
          <a:off x="3010304" y="1734313"/>
          <a:ext cx="3130746" cy="2012905"/>
        </p:xfrm>
        <a:graphic>
          <a:graphicData uri="http://schemas.openxmlformats.org/drawingml/2006/chart">
            <c:chart xmlns:c="http://schemas.openxmlformats.org/drawingml/2006/chart" xmlns:r="http://schemas.openxmlformats.org/officeDocument/2006/relationships" r:id="rId2"/>
          </a:graphicData>
        </a:graphic>
      </p:graphicFrame>
      <p:pic>
        <p:nvPicPr>
          <p:cNvPr id="11" name="10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9395" y="2086107"/>
            <a:ext cx="1312565" cy="1309317"/>
          </a:xfrm>
          <a:prstGeom prst="rect">
            <a:avLst/>
          </a:prstGeom>
        </p:spPr>
      </p:pic>
      <p:sp>
        <p:nvSpPr>
          <p:cNvPr id="12" name="11 CuadroTexto"/>
          <p:cNvSpPr txBox="1"/>
          <p:nvPr/>
        </p:nvSpPr>
        <p:spPr>
          <a:xfrm>
            <a:off x="5397597" y="1920324"/>
            <a:ext cx="1358064" cy="618118"/>
          </a:xfrm>
          <a:prstGeom prst="rect">
            <a:avLst/>
          </a:prstGeom>
          <a:noFill/>
        </p:spPr>
        <p:txBody>
          <a:bodyPr wrap="none" rtlCol="0">
            <a:spAutoFit/>
          </a:bodyPr>
          <a:lstStyle/>
          <a:p>
            <a:pPr>
              <a:lnSpc>
                <a:spcPts val="1800"/>
              </a:lnSpc>
            </a:pPr>
            <a:r>
              <a:rPr lang="es-CO" sz="1050" b="0" dirty="0">
                <a:solidFill>
                  <a:srgbClr val="000000"/>
                </a:solidFill>
                <a:latin typeface="Century Gothic"/>
              </a:rPr>
              <a:t>Respondieron </a:t>
            </a:r>
            <a:r>
              <a:rPr lang="es-CO" sz="1600" dirty="0">
                <a:solidFill>
                  <a:srgbClr val="000000"/>
                </a:solidFill>
                <a:latin typeface="Century Gothic"/>
              </a:rPr>
              <a:t>Sí</a:t>
            </a:r>
            <a:r>
              <a:rPr lang="es-CO" sz="1050" dirty="0">
                <a:solidFill>
                  <a:srgbClr val="000000"/>
                </a:solidFill>
                <a:latin typeface="Century Gothic"/>
              </a:rPr>
              <a:t>: </a:t>
            </a:r>
          </a:p>
          <a:p>
            <a:pPr>
              <a:lnSpc>
                <a:spcPts val="2300"/>
              </a:lnSpc>
            </a:pPr>
            <a:r>
              <a:rPr lang="es-CO" sz="2400" dirty="0">
                <a:solidFill>
                  <a:srgbClr val="1DA9E2"/>
                </a:solidFill>
                <a:latin typeface="Century Gothic"/>
              </a:rPr>
              <a:t>36</a:t>
            </a:r>
            <a:r>
              <a:rPr lang="es-CO" sz="1600" dirty="0">
                <a:solidFill>
                  <a:srgbClr val="1DA9E2"/>
                </a:solidFill>
                <a:latin typeface="Century Gothic"/>
              </a:rPr>
              <a:t>%</a:t>
            </a:r>
            <a:endParaRPr lang="es-CO" sz="2400" dirty="0">
              <a:solidFill>
                <a:srgbClr val="1DA9E2"/>
              </a:solidFill>
              <a:latin typeface="Century Gothic"/>
            </a:endParaRPr>
          </a:p>
        </p:txBody>
      </p:sp>
      <p:sp>
        <p:nvSpPr>
          <p:cNvPr id="13" name="12 CuadroTexto"/>
          <p:cNvSpPr txBox="1"/>
          <p:nvPr/>
        </p:nvSpPr>
        <p:spPr>
          <a:xfrm>
            <a:off x="2363416" y="3086365"/>
            <a:ext cx="1484702" cy="618118"/>
          </a:xfrm>
          <a:prstGeom prst="rect">
            <a:avLst/>
          </a:prstGeom>
          <a:noFill/>
        </p:spPr>
        <p:txBody>
          <a:bodyPr wrap="none" rtlCol="0">
            <a:spAutoFit/>
          </a:bodyPr>
          <a:lstStyle/>
          <a:p>
            <a:pPr algn="r">
              <a:lnSpc>
                <a:spcPts val="1800"/>
              </a:lnSpc>
            </a:pPr>
            <a:r>
              <a:rPr lang="es-CO" sz="1050" b="0" dirty="0">
                <a:solidFill>
                  <a:srgbClr val="000000"/>
                </a:solidFill>
                <a:latin typeface="Century Gothic"/>
              </a:rPr>
              <a:t>Respondieron </a:t>
            </a:r>
            <a:r>
              <a:rPr lang="es-CO" sz="1600" dirty="0">
                <a:solidFill>
                  <a:srgbClr val="000000"/>
                </a:solidFill>
                <a:latin typeface="Century Gothic"/>
              </a:rPr>
              <a:t>No</a:t>
            </a:r>
            <a:r>
              <a:rPr lang="es-CO" sz="1050" dirty="0">
                <a:solidFill>
                  <a:srgbClr val="000000"/>
                </a:solidFill>
                <a:latin typeface="Century Gothic"/>
              </a:rPr>
              <a:t>: </a:t>
            </a:r>
          </a:p>
          <a:p>
            <a:pPr algn="r">
              <a:lnSpc>
                <a:spcPts val="2300"/>
              </a:lnSpc>
            </a:pPr>
            <a:r>
              <a:rPr lang="es-CO" sz="2400" dirty="0">
                <a:solidFill>
                  <a:srgbClr val="808080">
                    <a:lumMod val="50000"/>
                  </a:srgbClr>
                </a:solidFill>
                <a:latin typeface="Century Gothic"/>
              </a:rPr>
              <a:t>64</a:t>
            </a:r>
            <a:r>
              <a:rPr lang="es-CO" sz="1600" dirty="0">
                <a:solidFill>
                  <a:srgbClr val="808080">
                    <a:lumMod val="50000"/>
                  </a:srgbClr>
                </a:solidFill>
                <a:latin typeface="Century Gothic"/>
              </a:rPr>
              <a:t>%</a:t>
            </a:r>
            <a:endParaRPr lang="es-CO" sz="2400" dirty="0">
              <a:solidFill>
                <a:srgbClr val="808080">
                  <a:lumMod val="50000"/>
                </a:srgbClr>
              </a:solidFill>
              <a:latin typeface="Century Gothic"/>
            </a:endParaRPr>
          </a:p>
        </p:txBody>
      </p:sp>
      <p:graphicFrame>
        <p:nvGraphicFramePr>
          <p:cNvPr id="14" name="Group 37"/>
          <p:cNvGraphicFramePr>
            <a:graphicFrameLocks noGrp="1"/>
          </p:cNvGraphicFramePr>
          <p:nvPr>
            <p:extLst>
              <p:ext uri="{D42A27DB-BD31-4B8C-83A1-F6EECF244321}">
                <p14:modId xmlns:p14="http://schemas.microsoft.com/office/powerpoint/2010/main" val="992182232"/>
              </p:ext>
            </p:extLst>
          </p:nvPr>
        </p:nvGraphicFramePr>
        <p:xfrm>
          <a:off x="3756207" y="4181944"/>
          <a:ext cx="1577512" cy="178680"/>
        </p:xfrm>
        <a:graphic>
          <a:graphicData uri="http://schemas.openxmlformats.org/drawingml/2006/table">
            <a:tbl>
              <a:tblPr/>
              <a:tblGrid>
                <a:gridCol w="1240962">
                  <a:extLst>
                    <a:ext uri="{9D8B030D-6E8A-4147-A177-3AD203B41FA5}">
                      <a16:colId xmlns:a16="http://schemas.microsoft.com/office/drawing/2014/main" val="20000"/>
                    </a:ext>
                  </a:extLst>
                </a:gridCol>
                <a:gridCol w="336550">
                  <a:extLst>
                    <a:ext uri="{9D8B030D-6E8A-4147-A177-3AD203B41FA5}">
                      <a16:colId xmlns:a16="http://schemas.microsoft.com/office/drawing/2014/main" val="20001"/>
                    </a:ext>
                  </a:extLst>
                </a:gridCol>
              </a:tblGrid>
              <a:tr h="137728">
                <a:tc>
                  <a:txBody>
                    <a:bodyPr/>
                    <a:lstStyle>
                      <a:lvl1pPr marL="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1pPr>
                      <a:lvl2pPr marL="4572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2pPr>
                      <a:lvl3pPr marL="9144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3pPr>
                      <a:lvl4pPr marL="13716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4pPr>
                      <a:lvl5pPr marL="18288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5pPr>
                      <a:lvl6pPr marL="22860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6pPr>
                      <a:lvl7pPr marL="27432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7pPr>
                      <a:lvl8pPr marL="32004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8pPr>
                      <a:lvl9pPr marL="36576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s-CO" altLang="es-CO" sz="700" b="1" i="0" u="none" strike="noStrike" cap="none" normalizeH="0" baseline="0" dirty="0">
                          <a:ln>
                            <a:noFill/>
                          </a:ln>
                          <a:solidFill>
                            <a:schemeClr val="tx1"/>
                          </a:solidFill>
                          <a:effectLst/>
                          <a:latin typeface="+mj-lt"/>
                          <a:cs typeface="Arial" charset="0"/>
                        </a:rPr>
                        <a:t> Base: </a:t>
                      </a:r>
                      <a:r>
                        <a:rPr kumimoji="0" lang="es-CO" altLang="es-CO" sz="700" b="0" i="0" u="none" strike="noStrike" cap="none" normalizeH="0" baseline="0" dirty="0">
                          <a:ln>
                            <a:noFill/>
                          </a:ln>
                          <a:solidFill>
                            <a:schemeClr val="tx1"/>
                          </a:solidFill>
                          <a:effectLst/>
                          <a:latin typeface="+mj-lt"/>
                          <a:cs typeface="Arial" charset="0"/>
                        </a:rPr>
                        <a:t>Total encuestados</a:t>
                      </a:r>
                    </a:p>
                  </a:txBody>
                  <a:tcPr marL="72000" marR="72000" marT="36000" marB="36000" anchor="ctr" horzOverflow="overflow">
                    <a:lnL w="6350" cap="flat" cmpd="sng" algn="ctr">
                      <a:no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a:noFill/>
                    </a:lnTlToBr>
                    <a:lnBlToTr>
                      <a:noFill/>
                    </a:lnBlToTr>
                    <a:solidFill>
                      <a:srgbClr val="F8F8F8"/>
                    </a:solidFill>
                  </a:tcPr>
                </a:tc>
                <a:tc>
                  <a:txBody>
                    <a:bodyPr/>
                    <a:lstStyle>
                      <a:lvl1pPr marL="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1pPr>
                      <a:lvl2pPr marL="4572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2pPr>
                      <a:lvl3pPr marL="9144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3pPr>
                      <a:lvl4pPr marL="13716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4pPr>
                      <a:lvl5pPr marL="18288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5pPr>
                      <a:lvl6pPr marL="22860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6pPr>
                      <a:lvl7pPr marL="27432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7pPr>
                      <a:lvl8pPr marL="32004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8pPr>
                      <a:lvl9pPr marL="36576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altLang="es-CO" sz="700" b="1" i="0" u="none" strike="noStrike" cap="none" normalizeH="0" baseline="0" dirty="0">
                          <a:ln>
                            <a:noFill/>
                          </a:ln>
                          <a:solidFill>
                            <a:schemeClr val="tx1"/>
                          </a:solidFill>
                          <a:effectLst/>
                          <a:latin typeface="+mj-lt"/>
                          <a:cs typeface="Arial" charset="0"/>
                        </a:rPr>
                        <a:t>450</a:t>
                      </a:r>
                      <a:endParaRPr kumimoji="0" lang="es-CO" altLang="es-CO" sz="700" b="0" i="0" u="none" strike="noStrike" cap="none" normalizeH="0" baseline="0" dirty="0">
                        <a:ln>
                          <a:noFill/>
                        </a:ln>
                        <a:solidFill>
                          <a:schemeClr val="tx1"/>
                        </a:solidFill>
                        <a:effectLst/>
                        <a:latin typeface="+mj-lt"/>
                        <a:cs typeface="Arial" charset="0"/>
                      </a:endParaRPr>
                    </a:p>
                  </a:txBody>
                  <a:tcPr marL="72000" marR="72000" marT="36000" marB="36000" anchor="ctr" horzOverflow="overflow">
                    <a:lnL w="6350" cap="flat" cmpd="sng" algn="ctr">
                      <a:solidFill>
                        <a:srgbClr val="B2B2B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0"/>
                  </a:ext>
                </a:extLst>
              </a:tr>
            </a:tbl>
          </a:graphicData>
        </a:graphic>
      </p:graphicFrame>
      <p:sp>
        <p:nvSpPr>
          <p:cNvPr id="15" name="CuadroTexto 14"/>
          <p:cNvSpPr txBox="1"/>
          <p:nvPr/>
        </p:nvSpPr>
        <p:spPr>
          <a:xfrm>
            <a:off x="1265275" y="77102"/>
            <a:ext cx="7878726" cy="830997"/>
          </a:xfrm>
          <a:prstGeom prst="rect">
            <a:avLst/>
          </a:prstGeom>
          <a:noFill/>
        </p:spPr>
        <p:txBody>
          <a:bodyPr wrap="square" rtlCol="0">
            <a:spAutoFit/>
          </a:bodyPr>
          <a:lstStyle/>
          <a:p>
            <a:r>
              <a:rPr lang="es-MX" sz="2400" dirty="0">
                <a:solidFill>
                  <a:schemeClr val="bg1"/>
                </a:solidFill>
              </a:rPr>
              <a:t>¿Ha recibido o ha visto información en los  canales oficiales de la EAAB-ESP sobre temas de interés para su  comunidad?</a:t>
            </a:r>
          </a:p>
        </p:txBody>
      </p:sp>
      <p:sp>
        <p:nvSpPr>
          <p:cNvPr id="16" name="Rectángulo redondeado 15"/>
          <p:cNvSpPr/>
          <p:nvPr/>
        </p:nvSpPr>
        <p:spPr bwMode="auto">
          <a:xfrm>
            <a:off x="5649951" y="2740765"/>
            <a:ext cx="3203104" cy="1006453"/>
          </a:xfrm>
          <a:prstGeom prst="roundRect">
            <a:avLst/>
          </a:prstGeom>
          <a:solidFill>
            <a:schemeClr val="accent5">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r>
              <a:rPr lang="es-CO" sz="900" dirty="0">
                <a:solidFill>
                  <a:srgbClr val="262626"/>
                </a:solidFill>
                <a:latin typeface="Century Gothic"/>
                <a:cs typeface="+mn-cs"/>
              </a:rPr>
              <a:t>2020:</a:t>
            </a:r>
            <a:r>
              <a:rPr lang="es-CO" sz="900" b="0" dirty="0">
                <a:solidFill>
                  <a:srgbClr val="262626"/>
                </a:solidFill>
                <a:latin typeface="Century Gothic"/>
                <a:cs typeface="+mn-cs"/>
              </a:rPr>
              <a:t> No se evidencia un cambio considerable en la consulta de información ya que incrementa apenas 6 puntos. Esto sigue indicando una oportunidad de mejorar para conocer a la población del grupo objetivo y focalizar los medios de comunicación a su interés y facilidad de acceso </a:t>
            </a:r>
          </a:p>
        </p:txBody>
      </p:sp>
    </p:spTree>
    <p:extLst>
      <p:ext uri="{BB962C8B-B14F-4D97-AF65-F5344CB8AC3E}">
        <p14:creationId xmlns:p14="http://schemas.microsoft.com/office/powerpoint/2010/main" val="3557842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4"/>
          </p:nvPr>
        </p:nvSpPr>
        <p:spPr/>
        <p:txBody>
          <a:bodyPr/>
          <a:lstStyle/>
          <a:p>
            <a:pPr>
              <a:defRPr/>
            </a:pPr>
            <a:fld id="{D0AE95A2-70B1-4974-8E50-975CA7202948}" type="slidenum">
              <a:rPr lang="es-CO" altLang="es-CO" smtClean="0"/>
              <a:pPr>
                <a:defRPr/>
              </a:pPr>
              <a:t>46</a:t>
            </a:fld>
            <a:endParaRPr lang="es-CO" altLang="es-CO"/>
          </a:p>
        </p:txBody>
      </p:sp>
      <p:sp>
        <p:nvSpPr>
          <p:cNvPr id="17" name="16 Rectángulo"/>
          <p:cNvSpPr/>
          <p:nvPr/>
        </p:nvSpPr>
        <p:spPr>
          <a:xfrm>
            <a:off x="2515599" y="1116430"/>
            <a:ext cx="4112802" cy="246221"/>
          </a:xfrm>
          <a:prstGeom prst="rect">
            <a:avLst/>
          </a:prstGeom>
        </p:spPr>
        <p:txBody>
          <a:bodyPr wrap="square">
            <a:spAutoFit/>
          </a:bodyPr>
          <a:lstStyle/>
          <a:p>
            <a:pPr algn="ctr"/>
            <a:r>
              <a:rPr lang="es-CO" dirty="0">
                <a:solidFill>
                  <a:srgbClr val="000000">
                    <a:lumMod val="85000"/>
                    <a:lumOff val="15000"/>
                  </a:srgbClr>
                </a:solidFill>
                <a:latin typeface="Century Gothic"/>
              </a:rPr>
              <a:t>¿De qué temas recibió información?</a:t>
            </a:r>
          </a:p>
        </p:txBody>
      </p:sp>
      <p:graphicFrame>
        <p:nvGraphicFramePr>
          <p:cNvPr id="14" name="13 Tabla"/>
          <p:cNvGraphicFramePr>
            <a:graphicFrameLocks noGrp="1"/>
          </p:cNvGraphicFramePr>
          <p:nvPr>
            <p:extLst>
              <p:ext uri="{D42A27DB-BD31-4B8C-83A1-F6EECF244321}">
                <p14:modId xmlns:p14="http://schemas.microsoft.com/office/powerpoint/2010/main" val="3820426756"/>
              </p:ext>
            </p:extLst>
          </p:nvPr>
        </p:nvGraphicFramePr>
        <p:xfrm>
          <a:off x="1123950" y="1532459"/>
          <a:ext cx="5126467" cy="2876289"/>
        </p:xfrm>
        <a:graphic>
          <a:graphicData uri="http://schemas.openxmlformats.org/drawingml/2006/table">
            <a:tbl>
              <a:tblPr/>
              <a:tblGrid>
                <a:gridCol w="2970862">
                  <a:extLst>
                    <a:ext uri="{9D8B030D-6E8A-4147-A177-3AD203B41FA5}">
                      <a16:colId xmlns:a16="http://schemas.microsoft.com/office/drawing/2014/main" val="20000"/>
                    </a:ext>
                  </a:extLst>
                </a:gridCol>
                <a:gridCol w="2155605">
                  <a:extLst>
                    <a:ext uri="{9D8B030D-6E8A-4147-A177-3AD203B41FA5}">
                      <a16:colId xmlns:a16="http://schemas.microsoft.com/office/drawing/2014/main" val="20001"/>
                    </a:ext>
                  </a:extLst>
                </a:gridCol>
              </a:tblGrid>
              <a:tr h="221253">
                <a:tc>
                  <a:txBody>
                    <a:bodyPr/>
                    <a:lstStyle/>
                    <a:p>
                      <a:pPr algn="r" fontAlgn="ctr"/>
                      <a:r>
                        <a:rPr lang="es-CO" sz="800" b="0" i="0" u="none" strike="noStrike" dirty="0">
                          <a:solidFill>
                            <a:srgbClr val="262626"/>
                          </a:solidFill>
                          <a:effectLst/>
                          <a:latin typeface="Century Gothic"/>
                        </a:rPr>
                        <a:t>Suspensión / baja presión / cortes del servicio</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21253">
                <a:tc>
                  <a:txBody>
                    <a:bodyPr/>
                    <a:lstStyle/>
                    <a:p>
                      <a:pPr algn="r" fontAlgn="ctr"/>
                      <a:r>
                        <a:rPr lang="es-CO" sz="800" b="0" i="0" u="none" strike="noStrike">
                          <a:solidFill>
                            <a:srgbClr val="262626"/>
                          </a:solidFill>
                          <a:effectLst/>
                          <a:latin typeface="Century Gothic"/>
                        </a:rPr>
                        <a:t>Obras / reparaciones / arreglos </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21253">
                <a:tc>
                  <a:txBody>
                    <a:bodyPr/>
                    <a:lstStyle/>
                    <a:p>
                      <a:pPr algn="r" fontAlgn="ctr"/>
                      <a:r>
                        <a:rPr lang="es-CO" sz="800" b="0" i="0" u="none" strike="noStrike">
                          <a:solidFill>
                            <a:srgbClr val="262626"/>
                          </a:solidFill>
                          <a:effectLst/>
                          <a:latin typeface="Century Gothic"/>
                        </a:rPr>
                        <a:t>Mantenimiento / cambio de redes</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21253">
                <a:tc>
                  <a:txBody>
                    <a:bodyPr/>
                    <a:lstStyle/>
                    <a:p>
                      <a:pPr algn="r" fontAlgn="ctr"/>
                      <a:r>
                        <a:rPr lang="es-CO" sz="800" b="0" i="0" u="none" strike="noStrike">
                          <a:solidFill>
                            <a:srgbClr val="262626"/>
                          </a:solidFill>
                          <a:effectLst/>
                          <a:latin typeface="Century Gothic"/>
                        </a:rPr>
                        <a:t>Redes de alcantarillado</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21253">
                <a:tc>
                  <a:txBody>
                    <a:bodyPr/>
                    <a:lstStyle/>
                    <a:p>
                      <a:pPr algn="r" fontAlgn="ctr"/>
                      <a:r>
                        <a:rPr lang="es-CO" sz="800" b="0" i="0" u="none" strike="noStrike">
                          <a:solidFill>
                            <a:srgbClr val="262626"/>
                          </a:solidFill>
                          <a:effectLst/>
                          <a:latin typeface="Century Gothic"/>
                        </a:rPr>
                        <a:t>Manejo de residuos / reciclaje</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21253">
                <a:tc>
                  <a:txBody>
                    <a:bodyPr/>
                    <a:lstStyle/>
                    <a:p>
                      <a:pPr algn="r" fontAlgn="ctr"/>
                      <a:r>
                        <a:rPr lang="es-CO" sz="800" b="0" i="0" u="none" strike="noStrike">
                          <a:solidFill>
                            <a:srgbClr val="262626"/>
                          </a:solidFill>
                          <a:effectLst/>
                          <a:latin typeface="Century Gothic"/>
                        </a:rPr>
                        <a:t>Ahorro de agua / buen uso </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21253">
                <a:tc>
                  <a:txBody>
                    <a:bodyPr/>
                    <a:lstStyle/>
                    <a:p>
                      <a:pPr algn="r" fontAlgn="ctr"/>
                      <a:r>
                        <a:rPr lang="es-CO" sz="800" b="0" i="0" u="none" strike="noStrike">
                          <a:solidFill>
                            <a:srgbClr val="262626"/>
                          </a:solidFill>
                          <a:effectLst/>
                          <a:latin typeface="Century Gothic"/>
                        </a:rPr>
                        <a:t>Calidad del agua</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21253">
                <a:tc>
                  <a:txBody>
                    <a:bodyPr/>
                    <a:lstStyle/>
                    <a:p>
                      <a:pPr algn="r" fontAlgn="ctr"/>
                      <a:r>
                        <a:rPr lang="es-CO" sz="800" b="0" i="0" u="none" strike="noStrike">
                          <a:solidFill>
                            <a:srgbClr val="262626"/>
                          </a:solidFill>
                          <a:effectLst/>
                          <a:latin typeface="Century Gothic"/>
                        </a:rPr>
                        <a:t>Factura (cobro, pago, etc.)</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21253">
                <a:tc>
                  <a:txBody>
                    <a:bodyPr/>
                    <a:lstStyle/>
                    <a:p>
                      <a:pPr algn="r" fontAlgn="ctr"/>
                      <a:r>
                        <a:rPr lang="es-CO" sz="800" b="0" i="0" u="none" strike="noStrike">
                          <a:solidFill>
                            <a:srgbClr val="262626"/>
                          </a:solidFill>
                          <a:effectLst/>
                          <a:latin typeface="Century Gothic"/>
                        </a:rPr>
                        <a:t>Lavado de tanques y tuberías</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21253">
                <a:tc>
                  <a:txBody>
                    <a:bodyPr/>
                    <a:lstStyle/>
                    <a:p>
                      <a:pPr algn="r" fontAlgn="ctr"/>
                      <a:r>
                        <a:rPr lang="es-CO" sz="800" b="0" i="0" u="none" strike="noStrike">
                          <a:solidFill>
                            <a:srgbClr val="262626"/>
                          </a:solidFill>
                          <a:effectLst/>
                          <a:latin typeface="Century Gothic"/>
                        </a:rPr>
                        <a:t>Cuidado del ambiente</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21253">
                <a:tc>
                  <a:txBody>
                    <a:bodyPr/>
                    <a:lstStyle/>
                    <a:p>
                      <a:pPr algn="r" fontAlgn="ctr"/>
                      <a:r>
                        <a:rPr lang="es-CO" sz="800" b="0" i="0" u="none" strike="noStrike">
                          <a:solidFill>
                            <a:srgbClr val="262626"/>
                          </a:solidFill>
                          <a:effectLst/>
                          <a:latin typeface="Century Gothic"/>
                        </a:rPr>
                        <a:t>Medios de atención</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21253">
                <a:tc>
                  <a:txBody>
                    <a:bodyPr/>
                    <a:lstStyle/>
                    <a:p>
                      <a:pPr algn="r" fontAlgn="ctr"/>
                      <a:r>
                        <a:rPr lang="es-CO" sz="800" b="0" i="0" u="none" strike="noStrike" dirty="0">
                          <a:solidFill>
                            <a:srgbClr val="262626"/>
                          </a:solidFill>
                          <a:effectLst/>
                          <a:latin typeface="Century Gothic"/>
                        </a:rPr>
                        <a:t>PQRS</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21253">
                <a:tc>
                  <a:txBody>
                    <a:bodyPr/>
                    <a:lstStyle/>
                    <a:p>
                      <a:pPr algn="r" fontAlgn="ctr"/>
                      <a:r>
                        <a:rPr lang="es-CO" sz="800" b="0" i="0" u="none" strike="noStrike" dirty="0">
                          <a:solidFill>
                            <a:srgbClr val="262626"/>
                          </a:solidFill>
                          <a:effectLst/>
                          <a:latin typeface="Century Gothic"/>
                        </a:rPr>
                        <a:t>Otro</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bl>
          </a:graphicData>
        </a:graphic>
      </p:graphicFrame>
      <p:graphicFrame>
        <p:nvGraphicFramePr>
          <p:cNvPr id="15" name="14 Gráfico"/>
          <p:cNvGraphicFramePr/>
          <p:nvPr>
            <p:extLst>
              <p:ext uri="{D42A27DB-BD31-4B8C-83A1-F6EECF244321}">
                <p14:modId xmlns:p14="http://schemas.microsoft.com/office/powerpoint/2010/main" val="1311124961"/>
              </p:ext>
            </p:extLst>
          </p:nvPr>
        </p:nvGraphicFramePr>
        <p:xfrm>
          <a:off x="4058452" y="1424066"/>
          <a:ext cx="2112295" cy="31167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Group 37"/>
          <p:cNvGraphicFramePr>
            <a:graphicFrameLocks noGrp="1"/>
          </p:cNvGraphicFramePr>
          <p:nvPr/>
        </p:nvGraphicFramePr>
        <p:xfrm>
          <a:off x="2419097" y="4550194"/>
          <a:ext cx="3830175" cy="285360"/>
        </p:xfrm>
        <a:graphic>
          <a:graphicData uri="http://schemas.openxmlformats.org/drawingml/2006/table">
            <a:tbl>
              <a:tblPr/>
              <a:tblGrid>
                <a:gridCol w="3493625">
                  <a:extLst>
                    <a:ext uri="{9D8B030D-6E8A-4147-A177-3AD203B41FA5}">
                      <a16:colId xmlns:a16="http://schemas.microsoft.com/office/drawing/2014/main" val="20000"/>
                    </a:ext>
                  </a:extLst>
                </a:gridCol>
                <a:gridCol w="336550">
                  <a:extLst>
                    <a:ext uri="{9D8B030D-6E8A-4147-A177-3AD203B41FA5}">
                      <a16:colId xmlns:a16="http://schemas.microsoft.com/office/drawing/2014/main" val="20001"/>
                    </a:ext>
                  </a:extLst>
                </a:gridCol>
              </a:tblGrid>
              <a:tr h="137728">
                <a:tc>
                  <a:txBody>
                    <a:bodyPr/>
                    <a:lstStyle>
                      <a:lvl1pPr marL="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1pPr>
                      <a:lvl2pPr marL="4572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2pPr>
                      <a:lvl3pPr marL="9144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3pPr>
                      <a:lvl4pPr marL="13716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4pPr>
                      <a:lvl5pPr marL="18288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5pPr>
                      <a:lvl6pPr marL="22860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6pPr>
                      <a:lvl7pPr marL="27432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7pPr>
                      <a:lvl8pPr marL="32004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8pPr>
                      <a:lvl9pPr marL="36576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s-CO" altLang="es-CO" sz="700" b="1" i="0" u="none" strike="noStrike" cap="none" normalizeH="0" baseline="0" dirty="0">
                          <a:ln>
                            <a:noFill/>
                          </a:ln>
                          <a:solidFill>
                            <a:schemeClr val="tx1"/>
                          </a:solidFill>
                          <a:effectLst/>
                          <a:latin typeface="+mj-lt"/>
                          <a:cs typeface="Arial" charset="0"/>
                        </a:rPr>
                        <a:t> Base: </a:t>
                      </a:r>
                      <a:r>
                        <a:rPr kumimoji="0" lang="es-CO" altLang="es-CO" sz="700" b="0" i="0" u="none" strike="noStrike" cap="none" normalizeH="0" baseline="0" dirty="0">
                          <a:ln>
                            <a:noFill/>
                          </a:ln>
                          <a:solidFill>
                            <a:schemeClr val="tx1"/>
                          </a:solidFill>
                          <a:effectLst/>
                          <a:latin typeface="+mj-lt"/>
                          <a:cs typeface="Arial" charset="0"/>
                        </a:rPr>
                        <a:t> entrevistados que durante este último año ha recibido o ha visto información en los canales oficiales de la EAAB-ESP</a:t>
                      </a:r>
                    </a:p>
                  </a:txBody>
                  <a:tcPr marL="72000" marR="72000" marT="36000" marB="36000" anchor="ctr" horzOverflow="overflow">
                    <a:lnL w="6350" cap="flat" cmpd="sng" algn="ctr">
                      <a:no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a:noFill/>
                    </a:lnTlToBr>
                    <a:lnBlToTr>
                      <a:noFill/>
                    </a:lnBlToTr>
                    <a:solidFill>
                      <a:srgbClr val="F8F8F8"/>
                    </a:solidFill>
                  </a:tcPr>
                </a:tc>
                <a:tc>
                  <a:txBody>
                    <a:bodyPr/>
                    <a:lstStyle>
                      <a:lvl1pPr marL="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1pPr>
                      <a:lvl2pPr marL="4572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2pPr>
                      <a:lvl3pPr marL="9144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3pPr>
                      <a:lvl4pPr marL="13716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4pPr>
                      <a:lvl5pPr marL="18288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5pPr>
                      <a:lvl6pPr marL="22860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6pPr>
                      <a:lvl7pPr marL="27432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7pPr>
                      <a:lvl8pPr marL="32004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8pPr>
                      <a:lvl9pPr marL="36576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altLang="es-CO" sz="700" b="1" i="0" u="none" strike="noStrike" cap="none" normalizeH="0" baseline="0" dirty="0">
                          <a:ln>
                            <a:noFill/>
                          </a:ln>
                          <a:solidFill>
                            <a:schemeClr val="tx1"/>
                          </a:solidFill>
                          <a:effectLst/>
                          <a:latin typeface="+mj-lt"/>
                          <a:cs typeface="Arial" charset="0"/>
                        </a:rPr>
                        <a:t>162</a:t>
                      </a:r>
                      <a:endParaRPr kumimoji="0" lang="es-CO" altLang="es-CO" sz="700" b="0" i="0" u="none" strike="noStrike" cap="none" normalizeH="0" baseline="0" dirty="0">
                        <a:ln>
                          <a:noFill/>
                        </a:ln>
                        <a:solidFill>
                          <a:schemeClr val="tx1"/>
                        </a:solidFill>
                        <a:effectLst/>
                        <a:latin typeface="+mj-lt"/>
                        <a:cs typeface="Arial" charset="0"/>
                      </a:endParaRPr>
                    </a:p>
                  </a:txBody>
                  <a:tcPr marL="72000" marR="72000" marT="36000" marB="36000" anchor="ctr" horzOverflow="overflow">
                    <a:lnL w="6350" cap="flat" cmpd="sng" algn="ctr">
                      <a:solidFill>
                        <a:srgbClr val="B2B2B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0"/>
                  </a:ext>
                </a:extLst>
              </a:tr>
            </a:tbl>
          </a:graphicData>
        </a:graphic>
      </p:graphicFrame>
      <p:sp>
        <p:nvSpPr>
          <p:cNvPr id="8" name="CuadroTexto 7">
            <a:extLst>
              <a:ext uri="{FF2B5EF4-FFF2-40B4-BE49-F238E27FC236}">
                <a16:creationId xmlns:a16="http://schemas.microsoft.com/office/drawing/2014/main" id="{E4C5C259-B8AB-BA40-B753-7FB39EABE899}"/>
              </a:ext>
            </a:extLst>
          </p:cNvPr>
          <p:cNvSpPr txBox="1"/>
          <p:nvPr/>
        </p:nvSpPr>
        <p:spPr>
          <a:xfrm>
            <a:off x="1322724" y="100909"/>
            <a:ext cx="7611413" cy="954107"/>
          </a:xfrm>
          <a:prstGeom prst="rect">
            <a:avLst/>
          </a:prstGeom>
          <a:noFill/>
        </p:spPr>
        <p:txBody>
          <a:bodyPr wrap="square" rtlCol="0">
            <a:spAutoFit/>
          </a:bodyPr>
          <a:lstStyle/>
          <a:p>
            <a:r>
              <a:rPr lang="es-CO" sz="2800" dirty="0">
                <a:solidFill>
                  <a:srgbClr val="295FA9"/>
                </a:solidFill>
              </a:rPr>
              <a:t>Información recibida en los canales oficiales de la EAAB-ESP</a:t>
            </a:r>
          </a:p>
        </p:txBody>
      </p:sp>
    </p:spTree>
    <p:extLst>
      <p:ext uri="{BB962C8B-B14F-4D97-AF65-F5344CB8AC3E}">
        <p14:creationId xmlns:p14="http://schemas.microsoft.com/office/powerpoint/2010/main" val="35208133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4"/>
          </p:nvPr>
        </p:nvSpPr>
        <p:spPr/>
        <p:txBody>
          <a:bodyPr/>
          <a:lstStyle/>
          <a:p>
            <a:pPr>
              <a:defRPr/>
            </a:pPr>
            <a:fld id="{D0AE95A2-70B1-4974-8E50-975CA7202948}" type="slidenum">
              <a:rPr lang="es-CO" altLang="es-CO" smtClean="0"/>
              <a:pPr>
                <a:defRPr/>
              </a:pPr>
              <a:t>47</a:t>
            </a:fld>
            <a:endParaRPr lang="es-CO" altLang="es-CO"/>
          </a:p>
        </p:txBody>
      </p:sp>
      <p:sp>
        <p:nvSpPr>
          <p:cNvPr id="17" name="16 Rectángulo"/>
          <p:cNvSpPr/>
          <p:nvPr/>
        </p:nvSpPr>
        <p:spPr>
          <a:xfrm>
            <a:off x="1276727" y="750887"/>
            <a:ext cx="6696075" cy="246221"/>
          </a:xfrm>
          <a:prstGeom prst="rect">
            <a:avLst/>
          </a:prstGeom>
        </p:spPr>
        <p:txBody>
          <a:bodyPr wrap="square">
            <a:spAutoFit/>
          </a:bodyPr>
          <a:lstStyle/>
          <a:p>
            <a:pPr algn="ctr"/>
            <a:r>
              <a:rPr lang="es-CO" dirty="0">
                <a:solidFill>
                  <a:srgbClr val="000000">
                    <a:lumMod val="85000"/>
                    <a:lumOff val="15000"/>
                  </a:srgbClr>
                </a:solidFill>
                <a:latin typeface="Century Gothic"/>
              </a:rPr>
              <a:t>¿En cuál o cuáles medios oficiales vio o recibió esta información? </a:t>
            </a:r>
          </a:p>
        </p:txBody>
      </p:sp>
      <p:graphicFrame>
        <p:nvGraphicFramePr>
          <p:cNvPr id="14" name="13 Tabla"/>
          <p:cNvGraphicFramePr>
            <a:graphicFrameLocks noGrp="1"/>
          </p:cNvGraphicFramePr>
          <p:nvPr/>
        </p:nvGraphicFramePr>
        <p:xfrm>
          <a:off x="295275" y="1138440"/>
          <a:ext cx="4650217" cy="2973593"/>
        </p:xfrm>
        <a:graphic>
          <a:graphicData uri="http://schemas.openxmlformats.org/drawingml/2006/table">
            <a:tbl>
              <a:tblPr/>
              <a:tblGrid>
                <a:gridCol w="2494612">
                  <a:extLst>
                    <a:ext uri="{9D8B030D-6E8A-4147-A177-3AD203B41FA5}">
                      <a16:colId xmlns:a16="http://schemas.microsoft.com/office/drawing/2014/main" val="20000"/>
                    </a:ext>
                  </a:extLst>
                </a:gridCol>
                <a:gridCol w="2155605">
                  <a:extLst>
                    <a:ext uri="{9D8B030D-6E8A-4147-A177-3AD203B41FA5}">
                      <a16:colId xmlns:a16="http://schemas.microsoft.com/office/drawing/2014/main" val="20001"/>
                    </a:ext>
                  </a:extLst>
                </a:gridCol>
              </a:tblGrid>
              <a:tr h="260714">
                <a:tc>
                  <a:txBody>
                    <a:bodyPr/>
                    <a:lstStyle/>
                    <a:p>
                      <a:pPr algn="r" fontAlgn="ctr"/>
                      <a:r>
                        <a:rPr lang="es-CO" sz="900" b="0" i="0" u="none" strike="noStrike" dirty="0">
                          <a:solidFill>
                            <a:srgbClr val="262626"/>
                          </a:solidFill>
                          <a:effectLst/>
                          <a:latin typeface="Century Gothic"/>
                        </a:rPr>
                        <a:t> Piezas informativas (Volantes)</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60714">
                <a:tc>
                  <a:txBody>
                    <a:bodyPr/>
                    <a:lstStyle/>
                    <a:p>
                      <a:pPr algn="r" fontAlgn="ctr"/>
                      <a:r>
                        <a:rPr lang="es-CO" sz="900" b="0" i="0" u="none" strike="noStrike" dirty="0">
                          <a:solidFill>
                            <a:srgbClr val="262626"/>
                          </a:solidFill>
                          <a:effectLst/>
                          <a:latin typeface="Century Gothic"/>
                        </a:rPr>
                        <a:t> Reuniones con la comunidad</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60714">
                <a:tc>
                  <a:txBody>
                    <a:bodyPr/>
                    <a:lstStyle/>
                    <a:p>
                      <a:pPr algn="r" fontAlgn="ctr"/>
                      <a:r>
                        <a:rPr lang="es-CO" sz="900" b="0" i="0" u="none" strike="noStrike">
                          <a:solidFill>
                            <a:srgbClr val="262626"/>
                          </a:solidFill>
                          <a:effectLst/>
                          <a:latin typeface="Century Gothic"/>
                        </a:rPr>
                        <a:t> Facebook</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60714">
                <a:tc>
                  <a:txBody>
                    <a:bodyPr/>
                    <a:lstStyle/>
                    <a:p>
                      <a:pPr algn="r" fontAlgn="ctr"/>
                      <a:r>
                        <a:rPr lang="es-CO" sz="900" b="0" i="0" u="none" strike="noStrike">
                          <a:solidFill>
                            <a:srgbClr val="262626"/>
                          </a:solidFill>
                          <a:effectLst/>
                          <a:latin typeface="Century Gothic"/>
                        </a:rPr>
                        <a:t> Pendones, vallas y carteleras</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66453">
                <a:tc>
                  <a:txBody>
                    <a:bodyPr/>
                    <a:lstStyle/>
                    <a:p>
                      <a:pPr algn="r" fontAlgn="ctr"/>
                      <a:r>
                        <a:rPr lang="es-CO" sz="900" b="0" i="0" u="none" strike="noStrike">
                          <a:solidFill>
                            <a:srgbClr val="262626"/>
                          </a:solidFill>
                          <a:effectLst/>
                          <a:latin typeface="Century Gothic"/>
                        </a:rPr>
                        <a:t> Portal Web</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60714">
                <a:tc>
                  <a:txBody>
                    <a:bodyPr/>
                    <a:lstStyle/>
                    <a:p>
                      <a:pPr algn="r" fontAlgn="ctr"/>
                      <a:r>
                        <a:rPr lang="es-CO" sz="900" b="0" i="0" u="none" strike="noStrike">
                          <a:solidFill>
                            <a:srgbClr val="262626"/>
                          </a:solidFill>
                          <a:effectLst/>
                          <a:latin typeface="Century Gothic"/>
                        </a:rPr>
                        <a:t> Reuniones con los Comités de Veeduría</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60714">
                <a:tc>
                  <a:txBody>
                    <a:bodyPr/>
                    <a:lstStyle/>
                    <a:p>
                      <a:pPr algn="r" fontAlgn="ctr"/>
                      <a:r>
                        <a:rPr lang="es-CO" sz="900" b="0" i="0" u="none" strike="noStrike">
                          <a:solidFill>
                            <a:srgbClr val="262626"/>
                          </a:solidFill>
                          <a:effectLst/>
                          <a:latin typeface="Century Gothic"/>
                        </a:rPr>
                        <a:t> Consultas ciudadanas</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60714">
                <a:tc>
                  <a:txBody>
                    <a:bodyPr/>
                    <a:lstStyle/>
                    <a:p>
                      <a:pPr algn="r" fontAlgn="ctr"/>
                      <a:r>
                        <a:rPr lang="es-CO" sz="900" b="0" i="0" u="none" strike="noStrike">
                          <a:solidFill>
                            <a:srgbClr val="262626"/>
                          </a:solidFill>
                          <a:effectLst/>
                          <a:latin typeface="Century Gothic"/>
                        </a:rPr>
                        <a:t> Acuapunto</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60714">
                <a:tc>
                  <a:txBody>
                    <a:bodyPr/>
                    <a:lstStyle/>
                    <a:p>
                      <a:pPr algn="r" fontAlgn="ctr"/>
                      <a:r>
                        <a:rPr lang="es-CO" sz="900" b="0" i="0" u="none" strike="noStrike">
                          <a:solidFill>
                            <a:srgbClr val="262626"/>
                          </a:solidFill>
                          <a:effectLst/>
                          <a:latin typeface="Century Gothic"/>
                        </a:rPr>
                        <a:t> Recorridos de Obra</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60714">
                <a:tc>
                  <a:txBody>
                    <a:bodyPr/>
                    <a:lstStyle/>
                    <a:p>
                      <a:pPr algn="r" fontAlgn="ctr"/>
                      <a:r>
                        <a:rPr lang="es-CO" sz="900" b="0" i="0" u="none" strike="noStrike">
                          <a:solidFill>
                            <a:srgbClr val="262626"/>
                          </a:solidFill>
                          <a:effectLst/>
                          <a:latin typeface="Century Gothic"/>
                        </a:rPr>
                        <a:t> Twitter</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60714">
                <a:tc>
                  <a:txBody>
                    <a:bodyPr/>
                    <a:lstStyle/>
                    <a:p>
                      <a:pPr algn="r" fontAlgn="ctr"/>
                      <a:r>
                        <a:rPr lang="es-CO" sz="900" b="0" i="0" u="none" strike="noStrike" dirty="0">
                          <a:solidFill>
                            <a:srgbClr val="262626"/>
                          </a:solidFill>
                          <a:effectLst/>
                          <a:latin typeface="Century Gothic"/>
                        </a:rPr>
                        <a:t> </a:t>
                      </a:r>
                      <a:r>
                        <a:rPr lang="es-CO" sz="900" b="0" i="0" u="none" strike="noStrike" dirty="0" err="1">
                          <a:solidFill>
                            <a:srgbClr val="262626"/>
                          </a:solidFill>
                          <a:effectLst/>
                          <a:latin typeface="Century Gothic"/>
                        </a:rPr>
                        <a:t>Instagram</a:t>
                      </a:r>
                      <a:endParaRPr lang="es-CO" sz="900" b="0" i="0" u="none" strike="noStrike" dirty="0">
                        <a:solidFill>
                          <a:srgbClr val="262626"/>
                        </a:solidFill>
                        <a:effectLst/>
                        <a:latin typeface="Century Gothic"/>
                      </a:endParaRP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bl>
          </a:graphicData>
        </a:graphic>
      </p:graphicFrame>
      <p:graphicFrame>
        <p:nvGraphicFramePr>
          <p:cNvPr id="15" name="14 Gráfico"/>
          <p:cNvGraphicFramePr/>
          <p:nvPr/>
        </p:nvGraphicFramePr>
        <p:xfrm>
          <a:off x="2753527" y="997108"/>
          <a:ext cx="2112295" cy="35437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Group 37"/>
          <p:cNvGraphicFramePr>
            <a:graphicFrameLocks noGrp="1"/>
          </p:cNvGraphicFramePr>
          <p:nvPr/>
        </p:nvGraphicFramePr>
        <p:xfrm>
          <a:off x="1028447" y="4321594"/>
          <a:ext cx="3830175" cy="285360"/>
        </p:xfrm>
        <a:graphic>
          <a:graphicData uri="http://schemas.openxmlformats.org/drawingml/2006/table">
            <a:tbl>
              <a:tblPr/>
              <a:tblGrid>
                <a:gridCol w="3493625">
                  <a:extLst>
                    <a:ext uri="{9D8B030D-6E8A-4147-A177-3AD203B41FA5}">
                      <a16:colId xmlns:a16="http://schemas.microsoft.com/office/drawing/2014/main" val="20000"/>
                    </a:ext>
                  </a:extLst>
                </a:gridCol>
                <a:gridCol w="336550">
                  <a:extLst>
                    <a:ext uri="{9D8B030D-6E8A-4147-A177-3AD203B41FA5}">
                      <a16:colId xmlns:a16="http://schemas.microsoft.com/office/drawing/2014/main" val="20001"/>
                    </a:ext>
                  </a:extLst>
                </a:gridCol>
              </a:tblGrid>
              <a:tr h="137728">
                <a:tc>
                  <a:txBody>
                    <a:bodyPr/>
                    <a:lstStyle>
                      <a:lvl1pPr marL="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1pPr>
                      <a:lvl2pPr marL="4572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2pPr>
                      <a:lvl3pPr marL="9144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3pPr>
                      <a:lvl4pPr marL="13716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4pPr>
                      <a:lvl5pPr marL="18288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5pPr>
                      <a:lvl6pPr marL="22860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6pPr>
                      <a:lvl7pPr marL="27432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7pPr>
                      <a:lvl8pPr marL="32004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8pPr>
                      <a:lvl9pPr marL="36576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s-CO" altLang="es-CO" sz="700" b="1" i="0" u="none" strike="noStrike" cap="none" normalizeH="0" baseline="0" dirty="0">
                          <a:ln>
                            <a:noFill/>
                          </a:ln>
                          <a:solidFill>
                            <a:schemeClr val="tx1"/>
                          </a:solidFill>
                          <a:effectLst/>
                          <a:latin typeface="+mj-lt"/>
                          <a:cs typeface="Arial" charset="0"/>
                        </a:rPr>
                        <a:t> Base: </a:t>
                      </a:r>
                      <a:r>
                        <a:rPr kumimoji="0" lang="es-CO" altLang="es-CO" sz="700" b="0" i="0" u="none" strike="noStrike" cap="none" normalizeH="0" baseline="0" dirty="0">
                          <a:ln>
                            <a:noFill/>
                          </a:ln>
                          <a:solidFill>
                            <a:schemeClr val="tx1"/>
                          </a:solidFill>
                          <a:effectLst/>
                          <a:latin typeface="+mj-lt"/>
                          <a:cs typeface="Arial" charset="0"/>
                        </a:rPr>
                        <a:t> entrevistados que durante este último año ha recibido o ha visto información en los canales oficiales de la EAAB-ESP</a:t>
                      </a:r>
                    </a:p>
                  </a:txBody>
                  <a:tcPr marL="72000" marR="72000" marT="36000" marB="36000" anchor="ctr" horzOverflow="overflow">
                    <a:lnL w="6350" cap="flat" cmpd="sng" algn="ctr">
                      <a:no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a:noFill/>
                    </a:lnTlToBr>
                    <a:lnBlToTr>
                      <a:noFill/>
                    </a:lnBlToTr>
                    <a:solidFill>
                      <a:srgbClr val="F8F8F8"/>
                    </a:solidFill>
                  </a:tcPr>
                </a:tc>
                <a:tc>
                  <a:txBody>
                    <a:bodyPr/>
                    <a:lstStyle>
                      <a:lvl1pPr marL="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1pPr>
                      <a:lvl2pPr marL="4572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2pPr>
                      <a:lvl3pPr marL="9144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3pPr>
                      <a:lvl4pPr marL="13716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4pPr>
                      <a:lvl5pPr marL="18288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5pPr>
                      <a:lvl6pPr marL="22860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6pPr>
                      <a:lvl7pPr marL="27432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7pPr>
                      <a:lvl8pPr marL="32004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8pPr>
                      <a:lvl9pPr marL="36576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altLang="es-CO" sz="700" b="1" i="0" u="none" strike="noStrike" cap="none" normalizeH="0" baseline="0" dirty="0">
                          <a:ln>
                            <a:noFill/>
                          </a:ln>
                          <a:solidFill>
                            <a:schemeClr val="tx1"/>
                          </a:solidFill>
                          <a:effectLst/>
                          <a:latin typeface="+mj-lt"/>
                          <a:cs typeface="Arial" charset="0"/>
                        </a:rPr>
                        <a:t>162</a:t>
                      </a:r>
                      <a:endParaRPr kumimoji="0" lang="es-CO" altLang="es-CO" sz="700" b="0" i="0" u="none" strike="noStrike" cap="none" normalizeH="0" baseline="0" dirty="0">
                        <a:ln>
                          <a:noFill/>
                        </a:ln>
                        <a:solidFill>
                          <a:schemeClr val="tx1"/>
                        </a:solidFill>
                        <a:effectLst/>
                        <a:latin typeface="+mj-lt"/>
                        <a:cs typeface="Arial" charset="0"/>
                      </a:endParaRPr>
                    </a:p>
                  </a:txBody>
                  <a:tcPr marL="72000" marR="72000" marT="36000" marB="36000" anchor="ctr" horzOverflow="overflow">
                    <a:lnL w="6350" cap="flat" cmpd="sng" algn="ctr">
                      <a:solidFill>
                        <a:srgbClr val="B2B2B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0"/>
                  </a:ext>
                </a:extLst>
              </a:tr>
            </a:tbl>
          </a:graphicData>
        </a:graphic>
      </p:graphicFrame>
      <p:graphicFrame>
        <p:nvGraphicFramePr>
          <p:cNvPr id="13" name="12 Tabla"/>
          <p:cNvGraphicFramePr>
            <a:graphicFrameLocks noGrp="1"/>
          </p:cNvGraphicFramePr>
          <p:nvPr/>
        </p:nvGraphicFramePr>
        <p:xfrm>
          <a:off x="5095875" y="1138440"/>
          <a:ext cx="3926317" cy="2736010"/>
        </p:xfrm>
        <a:graphic>
          <a:graphicData uri="http://schemas.openxmlformats.org/drawingml/2006/table">
            <a:tbl>
              <a:tblPr/>
              <a:tblGrid>
                <a:gridCol w="1770712">
                  <a:extLst>
                    <a:ext uri="{9D8B030D-6E8A-4147-A177-3AD203B41FA5}">
                      <a16:colId xmlns:a16="http://schemas.microsoft.com/office/drawing/2014/main" val="20000"/>
                    </a:ext>
                  </a:extLst>
                </a:gridCol>
                <a:gridCol w="2155605">
                  <a:extLst>
                    <a:ext uri="{9D8B030D-6E8A-4147-A177-3AD203B41FA5}">
                      <a16:colId xmlns:a16="http://schemas.microsoft.com/office/drawing/2014/main" val="20001"/>
                    </a:ext>
                  </a:extLst>
                </a:gridCol>
              </a:tblGrid>
              <a:tr h="260714">
                <a:tc>
                  <a:txBody>
                    <a:bodyPr/>
                    <a:lstStyle/>
                    <a:p>
                      <a:pPr algn="r" fontAlgn="ctr"/>
                      <a:r>
                        <a:rPr lang="es-CO" sz="900" b="0" i="0" u="none" strike="noStrike" dirty="0" err="1">
                          <a:solidFill>
                            <a:srgbClr val="262626"/>
                          </a:solidFill>
                          <a:effectLst/>
                          <a:latin typeface="Century Gothic"/>
                        </a:rPr>
                        <a:t>WhatsApp</a:t>
                      </a:r>
                      <a:endParaRPr lang="es-CO" sz="900" b="0" i="0" u="none" strike="noStrike" dirty="0">
                        <a:solidFill>
                          <a:srgbClr val="262626"/>
                        </a:solidFill>
                        <a:effectLst/>
                        <a:latin typeface="Century Gothic"/>
                      </a:endParaRP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60714">
                <a:tc>
                  <a:txBody>
                    <a:bodyPr/>
                    <a:lstStyle/>
                    <a:p>
                      <a:pPr algn="r" fontAlgn="ctr"/>
                      <a:r>
                        <a:rPr lang="es-CO" sz="900" b="0" i="0" u="none" strike="noStrike">
                          <a:solidFill>
                            <a:srgbClr val="262626"/>
                          </a:solidFill>
                          <a:effectLst/>
                          <a:latin typeface="Century Gothic"/>
                        </a:rPr>
                        <a:t>Correo electrónico</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60714">
                <a:tc>
                  <a:txBody>
                    <a:bodyPr/>
                    <a:lstStyle/>
                    <a:p>
                      <a:pPr algn="r" fontAlgn="ctr"/>
                      <a:r>
                        <a:rPr lang="es-CO" sz="900" b="0" i="0" u="none" strike="noStrike">
                          <a:solidFill>
                            <a:srgbClr val="262626"/>
                          </a:solidFill>
                          <a:effectLst/>
                          <a:latin typeface="Century Gothic"/>
                        </a:rPr>
                        <a:t>Medios de comunicación (Tv, radio, prensa, etc.)</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60714">
                <a:tc>
                  <a:txBody>
                    <a:bodyPr/>
                    <a:lstStyle/>
                    <a:p>
                      <a:pPr algn="r" fontAlgn="ctr"/>
                      <a:r>
                        <a:rPr lang="es-CO" sz="900" b="0" i="0" u="none" strike="noStrike">
                          <a:solidFill>
                            <a:srgbClr val="262626"/>
                          </a:solidFill>
                          <a:effectLst/>
                          <a:latin typeface="Century Gothic"/>
                        </a:rPr>
                        <a:t>Línea 116</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66453">
                <a:tc>
                  <a:txBody>
                    <a:bodyPr/>
                    <a:lstStyle/>
                    <a:p>
                      <a:pPr algn="r" fontAlgn="ctr"/>
                      <a:r>
                        <a:rPr lang="es-CO" sz="900" b="0" i="0" u="none" strike="noStrike">
                          <a:solidFill>
                            <a:srgbClr val="262626"/>
                          </a:solidFill>
                          <a:effectLst/>
                          <a:latin typeface="Century Gothic"/>
                        </a:rPr>
                        <a:t>Mensaje de texto</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60714">
                <a:tc>
                  <a:txBody>
                    <a:bodyPr/>
                    <a:lstStyle/>
                    <a:p>
                      <a:pPr algn="r" fontAlgn="ctr"/>
                      <a:r>
                        <a:rPr lang="es-CO" sz="900" b="0" i="0" u="none" strike="noStrike">
                          <a:solidFill>
                            <a:srgbClr val="262626"/>
                          </a:solidFill>
                          <a:effectLst/>
                          <a:latin typeface="Century Gothic"/>
                        </a:rPr>
                        <a:t>Facebook</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60714">
                <a:tc>
                  <a:txBody>
                    <a:bodyPr/>
                    <a:lstStyle/>
                    <a:p>
                      <a:pPr algn="r" fontAlgn="ctr"/>
                      <a:r>
                        <a:rPr lang="es-CO" sz="900" b="0" i="0" u="none" strike="noStrike">
                          <a:solidFill>
                            <a:srgbClr val="262626"/>
                          </a:solidFill>
                          <a:effectLst/>
                          <a:latin typeface="Century Gothic"/>
                        </a:rPr>
                        <a:t>Instagram</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60714">
                <a:tc>
                  <a:txBody>
                    <a:bodyPr/>
                    <a:lstStyle/>
                    <a:p>
                      <a:pPr algn="r" fontAlgn="ctr"/>
                      <a:r>
                        <a:rPr lang="es-CO" sz="900" b="0" i="0" u="none" strike="noStrike">
                          <a:solidFill>
                            <a:srgbClr val="262626"/>
                          </a:solidFill>
                          <a:effectLst/>
                          <a:latin typeface="Century Gothic"/>
                        </a:rPr>
                        <a:t>Twitter</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60714">
                <a:tc>
                  <a:txBody>
                    <a:bodyPr/>
                    <a:lstStyle/>
                    <a:p>
                      <a:pPr algn="r" fontAlgn="ctr"/>
                      <a:r>
                        <a:rPr lang="es-CO" sz="900" b="0" i="0" u="none" strike="noStrike">
                          <a:solidFill>
                            <a:srgbClr val="262626"/>
                          </a:solidFill>
                          <a:effectLst/>
                          <a:latin typeface="Century Gothic"/>
                        </a:rPr>
                        <a:t>Portal Web</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60714">
                <a:tc>
                  <a:txBody>
                    <a:bodyPr/>
                    <a:lstStyle/>
                    <a:p>
                      <a:pPr algn="r" fontAlgn="ctr"/>
                      <a:r>
                        <a:rPr lang="es-CO" sz="900" b="0" i="0" u="none" strike="noStrike" dirty="0">
                          <a:solidFill>
                            <a:srgbClr val="262626"/>
                          </a:solidFill>
                          <a:effectLst/>
                          <a:latin typeface="Century Gothic"/>
                        </a:rPr>
                        <a:t>Otro</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bl>
          </a:graphicData>
        </a:graphic>
      </p:graphicFrame>
      <p:graphicFrame>
        <p:nvGraphicFramePr>
          <p:cNvPr id="16" name="15 Gráfico"/>
          <p:cNvGraphicFramePr/>
          <p:nvPr/>
        </p:nvGraphicFramePr>
        <p:xfrm>
          <a:off x="6830227" y="997108"/>
          <a:ext cx="2112295" cy="35437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Group 37"/>
          <p:cNvGraphicFramePr>
            <a:graphicFrameLocks noGrp="1"/>
          </p:cNvGraphicFramePr>
          <p:nvPr/>
        </p:nvGraphicFramePr>
        <p:xfrm>
          <a:off x="5642438" y="4073944"/>
          <a:ext cx="2389850" cy="178680"/>
        </p:xfrm>
        <a:graphic>
          <a:graphicData uri="http://schemas.openxmlformats.org/drawingml/2006/table">
            <a:tbl>
              <a:tblPr/>
              <a:tblGrid>
                <a:gridCol w="2072812">
                  <a:extLst>
                    <a:ext uri="{9D8B030D-6E8A-4147-A177-3AD203B41FA5}">
                      <a16:colId xmlns:a16="http://schemas.microsoft.com/office/drawing/2014/main" val="20000"/>
                    </a:ext>
                  </a:extLst>
                </a:gridCol>
                <a:gridCol w="317038">
                  <a:extLst>
                    <a:ext uri="{9D8B030D-6E8A-4147-A177-3AD203B41FA5}">
                      <a16:colId xmlns:a16="http://schemas.microsoft.com/office/drawing/2014/main" val="20001"/>
                    </a:ext>
                  </a:extLst>
                </a:gridCol>
              </a:tblGrid>
              <a:tr h="137728">
                <a:tc>
                  <a:txBody>
                    <a:bodyPr/>
                    <a:lstStyle>
                      <a:lvl1pPr marL="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1pPr>
                      <a:lvl2pPr marL="4572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2pPr>
                      <a:lvl3pPr marL="9144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3pPr>
                      <a:lvl4pPr marL="13716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4pPr>
                      <a:lvl5pPr marL="18288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5pPr>
                      <a:lvl6pPr marL="22860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6pPr>
                      <a:lvl7pPr marL="27432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7pPr>
                      <a:lvl8pPr marL="32004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8pPr>
                      <a:lvl9pPr marL="36576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s-CO" altLang="es-CO" sz="700" b="1" i="0" u="none" strike="noStrike" cap="none" normalizeH="0" baseline="0" dirty="0">
                          <a:ln>
                            <a:noFill/>
                          </a:ln>
                          <a:solidFill>
                            <a:schemeClr val="tx1"/>
                          </a:solidFill>
                          <a:effectLst/>
                          <a:latin typeface="+mj-lt"/>
                          <a:cs typeface="Arial" charset="0"/>
                        </a:rPr>
                        <a:t> Base: </a:t>
                      </a:r>
                      <a:r>
                        <a:rPr kumimoji="0" lang="es-CO" altLang="es-CO" sz="700" b="0" i="0" u="none" strike="noStrike" cap="none" normalizeH="0" baseline="0" dirty="0">
                          <a:ln>
                            <a:noFill/>
                          </a:ln>
                          <a:solidFill>
                            <a:schemeClr val="tx1"/>
                          </a:solidFill>
                          <a:effectLst/>
                          <a:latin typeface="+mj-lt"/>
                          <a:cs typeface="Arial" charset="0"/>
                        </a:rPr>
                        <a:t> entrevistados que respondieron otros</a:t>
                      </a:r>
                    </a:p>
                  </a:txBody>
                  <a:tcPr marL="72000" marR="72000" marT="36000" marB="36000" anchor="ctr" horzOverflow="overflow">
                    <a:lnL w="6350" cap="flat" cmpd="sng" algn="ctr">
                      <a:no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a:noFill/>
                    </a:lnTlToBr>
                    <a:lnBlToTr>
                      <a:noFill/>
                    </a:lnBlToTr>
                    <a:solidFill>
                      <a:srgbClr val="F8F8F8"/>
                    </a:solidFill>
                  </a:tcPr>
                </a:tc>
                <a:tc>
                  <a:txBody>
                    <a:bodyPr/>
                    <a:lstStyle>
                      <a:lvl1pPr marL="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1pPr>
                      <a:lvl2pPr marL="4572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2pPr>
                      <a:lvl3pPr marL="9144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3pPr>
                      <a:lvl4pPr marL="13716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4pPr>
                      <a:lvl5pPr marL="18288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5pPr>
                      <a:lvl6pPr marL="22860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6pPr>
                      <a:lvl7pPr marL="27432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7pPr>
                      <a:lvl8pPr marL="32004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8pPr>
                      <a:lvl9pPr marL="36576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altLang="es-CO" sz="700" b="1" i="0" u="none" strike="noStrike" cap="none" normalizeH="0" baseline="0" dirty="0">
                          <a:ln>
                            <a:noFill/>
                          </a:ln>
                          <a:solidFill>
                            <a:schemeClr val="tx1"/>
                          </a:solidFill>
                          <a:effectLst/>
                          <a:latin typeface="+mj-lt"/>
                          <a:cs typeface="Arial" charset="0"/>
                        </a:rPr>
                        <a:t>74</a:t>
                      </a:r>
                      <a:endParaRPr kumimoji="0" lang="es-CO" altLang="es-CO" sz="700" b="0" i="0" u="none" strike="noStrike" cap="none" normalizeH="0" baseline="0" dirty="0">
                        <a:ln>
                          <a:noFill/>
                        </a:ln>
                        <a:solidFill>
                          <a:schemeClr val="tx1"/>
                        </a:solidFill>
                        <a:effectLst/>
                        <a:latin typeface="+mj-lt"/>
                        <a:cs typeface="Arial" charset="0"/>
                      </a:endParaRPr>
                    </a:p>
                  </a:txBody>
                  <a:tcPr marL="72000" marR="72000" marT="36000" marB="36000" anchor="ctr" horzOverflow="overflow">
                    <a:lnL w="6350" cap="flat" cmpd="sng" algn="ctr">
                      <a:solidFill>
                        <a:srgbClr val="B2B2B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0"/>
                  </a:ext>
                </a:extLst>
              </a:tr>
            </a:tbl>
          </a:graphicData>
        </a:graphic>
      </p:graphicFrame>
      <p:sp>
        <p:nvSpPr>
          <p:cNvPr id="11" name="CuadroTexto 10">
            <a:extLst>
              <a:ext uri="{FF2B5EF4-FFF2-40B4-BE49-F238E27FC236}">
                <a16:creationId xmlns:a16="http://schemas.microsoft.com/office/drawing/2014/main" id="{E1A8D977-66B3-2E4F-877C-DD305DA07F55}"/>
              </a:ext>
            </a:extLst>
          </p:cNvPr>
          <p:cNvSpPr txBox="1"/>
          <p:nvPr/>
        </p:nvSpPr>
        <p:spPr>
          <a:xfrm>
            <a:off x="1363156" y="65804"/>
            <a:ext cx="6523218" cy="584775"/>
          </a:xfrm>
          <a:prstGeom prst="rect">
            <a:avLst/>
          </a:prstGeom>
          <a:noFill/>
        </p:spPr>
        <p:txBody>
          <a:bodyPr wrap="square" rtlCol="0">
            <a:spAutoFit/>
          </a:bodyPr>
          <a:lstStyle/>
          <a:p>
            <a:r>
              <a:rPr lang="es-CO" sz="3200" dirty="0">
                <a:solidFill>
                  <a:srgbClr val="295FA9"/>
                </a:solidFill>
              </a:rPr>
              <a:t>Información en medios oficiales</a:t>
            </a:r>
          </a:p>
        </p:txBody>
      </p:sp>
    </p:spTree>
    <p:extLst>
      <p:ext uri="{BB962C8B-B14F-4D97-AF65-F5344CB8AC3E}">
        <p14:creationId xmlns:p14="http://schemas.microsoft.com/office/powerpoint/2010/main" val="30904189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68010550"/>
              </p:ext>
            </p:extLst>
          </p:nvPr>
        </p:nvGraphicFramePr>
        <p:xfrm>
          <a:off x="1549398" y="2252409"/>
          <a:ext cx="6591391" cy="1263015"/>
        </p:xfrm>
        <a:graphic>
          <a:graphicData uri="http://schemas.openxmlformats.org/drawingml/2006/table">
            <a:tbl>
              <a:tblPr/>
              <a:tblGrid>
                <a:gridCol w="3170088">
                  <a:extLst>
                    <a:ext uri="{9D8B030D-6E8A-4147-A177-3AD203B41FA5}">
                      <a16:colId xmlns:a16="http://schemas.microsoft.com/office/drawing/2014/main" val="20000"/>
                    </a:ext>
                  </a:extLst>
                </a:gridCol>
                <a:gridCol w="2474671">
                  <a:extLst>
                    <a:ext uri="{9D8B030D-6E8A-4147-A177-3AD203B41FA5}">
                      <a16:colId xmlns:a16="http://schemas.microsoft.com/office/drawing/2014/main" val="20001"/>
                    </a:ext>
                  </a:extLst>
                </a:gridCol>
                <a:gridCol w="315544">
                  <a:extLst>
                    <a:ext uri="{9D8B030D-6E8A-4147-A177-3AD203B41FA5}">
                      <a16:colId xmlns:a16="http://schemas.microsoft.com/office/drawing/2014/main" val="20002"/>
                    </a:ext>
                  </a:extLst>
                </a:gridCol>
                <a:gridCol w="315544">
                  <a:extLst>
                    <a:ext uri="{9D8B030D-6E8A-4147-A177-3AD203B41FA5}">
                      <a16:colId xmlns:a16="http://schemas.microsoft.com/office/drawing/2014/main" val="164087947"/>
                    </a:ext>
                  </a:extLst>
                </a:gridCol>
                <a:gridCol w="315544">
                  <a:extLst>
                    <a:ext uri="{9D8B030D-6E8A-4147-A177-3AD203B41FA5}">
                      <a16:colId xmlns:a16="http://schemas.microsoft.com/office/drawing/2014/main" val="20003"/>
                    </a:ext>
                  </a:extLst>
                </a:gridCol>
              </a:tblGrid>
              <a:tr h="421005">
                <a:tc>
                  <a:txBody>
                    <a:bodyPr/>
                    <a:lstStyle/>
                    <a:p>
                      <a:pPr algn="r" fontAlgn="ctr"/>
                      <a:r>
                        <a:rPr lang="es-CO" sz="900" b="0" i="0" u="none" strike="noStrike" dirty="0">
                          <a:solidFill>
                            <a:srgbClr val="262626"/>
                          </a:solidFill>
                          <a:effectLst/>
                          <a:latin typeface="Century Gothic"/>
                        </a:rPr>
                        <a:t>el contenido de la información que vio o recibió por parte de la EAAB–ESP? </a:t>
                      </a:r>
                    </a:p>
                  </a:txBody>
                  <a:tcPr marL="9525" marR="9525" marT="9525" marB="0" anchor="ctr">
                    <a:lnL>
                      <a:noFill/>
                    </a:lnL>
                    <a:lnR w="6350" cap="flat" cmpd="sng" algn="ctr">
                      <a:noFill/>
                      <a:prstDash val="sysDash"/>
                      <a:round/>
                      <a:headEnd type="none" w="med" len="med"/>
                      <a:tailEnd type="none" w="med" len="med"/>
                    </a:lnR>
                    <a:lnT>
                      <a:noFill/>
                    </a:lnT>
                    <a:lnB w="6350" cap="flat" cmpd="sng" algn="ctr">
                      <a:solidFill>
                        <a:schemeClr val="bg1">
                          <a:lumMod val="75000"/>
                        </a:schemeClr>
                      </a:solidFill>
                      <a:prstDash val="sysDash"/>
                      <a:round/>
                      <a:headEnd type="none" w="med" len="med"/>
                      <a:tailEnd type="none" w="med" len="med"/>
                    </a:lnB>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solidFill>
                        <a:schemeClr val="bg1">
                          <a:lumMod val="65000"/>
                        </a:schemeClr>
                      </a:solidFill>
                      <a:prstDash val="solid"/>
                      <a:round/>
                      <a:headEnd type="none" w="med" len="med"/>
                      <a:tailEnd type="none" w="med" len="med"/>
                    </a:lnR>
                    <a:lnT>
                      <a:noFill/>
                    </a:lnT>
                    <a:lnB w="6350" cap="flat" cmpd="sng" algn="ctr">
                      <a:solidFill>
                        <a:schemeClr val="bg1">
                          <a:lumMod val="75000"/>
                        </a:schemeClr>
                      </a:solidFill>
                      <a:prstDash val="sysDash"/>
                      <a:round/>
                      <a:headEnd type="none" w="med" len="med"/>
                      <a:tailEnd type="none" w="med" len="med"/>
                    </a:lnB>
                  </a:tcPr>
                </a:tc>
                <a:tc>
                  <a:txBody>
                    <a:bodyPr/>
                    <a:lstStyle/>
                    <a:p>
                      <a:pPr algn="ctr" fontAlgn="ctr"/>
                      <a:r>
                        <a:rPr lang="es-CO" sz="700" b="1" i="0" u="none" strike="noStrike" dirty="0">
                          <a:solidFill>
                            <a:srgbClr val="262626"/>
                          </a:solidFill>
                          <a:effectLst/>
                          <a:latin typeface="Century Gothic"/>
                        </a:rPr>
                        <a:t>162</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F8F8F8"/>
                    </a:solidFill>
                  </a:tcPr>
                </a:tc>
                <a:tc>
                  <a:txBody>
                    <a:bodyPr/>
                    <a:lstStyle/>
                    <a:p>
                      <a:pPr algn="ctr" fontAlgn="ctr"/>
                      <a:r>
                        <a:rPr lang="es-CO" sz="700" b="1" i="0" u="none" strike="noStrike" dirty="0">
                          <a:solidFill>
                            <a:srgbClr val="262626"/>
                          </a:solidFill>
                          <a:effectLst/>
                          <a:latin typeface="Century Gothic"/>
                        </a:rPr>
                        <a:t>4,3</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F8F8F8"/>
                    </a:solidFill>
                  </a:tcPr>
                </a:tc>
                <a:tc>
                  <a:txBody>
                    <a:bodyPr/>
                    <a:lstStyle/>
                    <a:p>
                      <a:pPr algn="ctr" rtl="0" fontAlgn="ctr"/>
                      <a:r>
                        <a:rPr lang="es-CO" sz="900" b="1" i="0" u="none" strike="noStrike" dirty="0">
                          <a:solidFill>
                            <a:srgbClr val="FFC000"/>
                          </a:solidFill>
                          <a:effectLst/>
                          <a:latin typeface="Wingdings"/>
                        </a:rPr>
                        <a:t>l</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extLst>
                  <a:ext uri="{0D108BD9-81ED-4DB2-BD59-A6C34878D82A}">
                    <a16:rowId xmlns:a16="http://schemas.microsoft.com/office/drawing/2014/main" val="10000"/>
                  </a:ext>
                </a:extLst>
              </a:tr>
              <a:tr h="421005">
                <a:tc>
                  <a:txBody>
                    <a:bodyPr/>
                    <a:lstStyle/>
                    <a:p>
                      <a:pPr algn="r" fontAlgn="ctr"/>
                      <a:endParaRPr lang="es-CO" sz="900" b="0" i="0" u="none" strike="noStrike" dirty="0">
                        <a:solidFill>
                          <a:srgbClr val="262626"/>
                        </a:solidFill>
                        <a:effectLst/>
                        <a:latin typeface="Century Gothic"/>
                      </a:endParaRPr>
                    </a:p>
                  </a:txBody>
                  <a:tcPr marL="9525" marR="9525" marT="9525" marB="0" anchor="ctr">
                    <a:lnL>
                      <a:noFill/>
                    </a:lnL>
                    <a:lnR w="6350" cap="flat" cmpd="sng" algn="ctr">
                      <a:no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ctr" fontAlgn="ctr"/>
                      <a:endParaRPr lang="es-CO" sz="700" b="1" i="0" u="none" strike="noStrike">
                        <a:solidFill>
                          <a:srgbClr val="262626"/>
                        </a:solidFill>
                        <a:effectLst/>
                        <a:latin typeface="Century Gothic"/>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pPr algn="ctr" fontAlgn="ctr"/>
                      <a:endParaRPr lang="es-CO" sz="700" b="1" i="0" u="none" strike="noStrike" dirty="0">
                        <a:solidFill>
                          <a:srgbClr val="262626"/>
                        </a:solidFill>
                        <a:effectLst/>
                        <a:latin typeface="Century Gothic"/>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pPr algn="ctr" rtl="0" fontAlgn="ctr"/>
                      <a:endParaRPr lang="es-CO" sz="900" b="1" i="0" u="none" strike="noStrike">
                        <a:solidFill>
                          <a:srgbClr val="FFC000"/>
                        </a:solidFill>
                        <a:effectLst/>
                        <a:latin typeface="Wingding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extLst>
                  <a:ext uri="{0D108BD9-81ED-4DB2-BD59-A6C34878D82A}">
                    <a16:rowId xmlns:a16="http://schemas.microsoft.com/office/drawing/2014/main" val="10001"/>
                  </a:ext>
                </a:extLst>
              </a:tr>
              <a:tr h="421005">
                <a:tc>
                  <a:txBody>
                    <a:bodyPr/>
                    <a:lstStyle/>
                    <a:p>
                      <a:pPr algn="r" fontAlgn="ctr"/>
                      <a:r>
                        <a:rPr lang="es-CO" sz="900" b="0" i="0" u="none" strike="noStrike" dirty="0">
                          <a:solidFill>
                            <a:srgbClr val="262626"/>
                          </a:solidFill>
                          <a:effectLst/>
                          <a:latin typeface="Century Gothic"/>
                        </a:rPr>
                        <a:t>la frecuencia de la información que ve o recibe por parte de la EAAB–ESP? </a:t>
                      </a:r>
                    </a:p>
                  </a:txBody>
                  <a:tcPr marL="9525" marR="9525" marT="9525" marB="0" anchor="ctr">
                    <a:lnL>
                      <a:noFill/>
                    </a:lnL>
                    <a:lnR w="6350" cap="flat" cmpd="sng" algn="ctr">
                      <a:no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ctr" fontAlgn="ctr"/>
                      <a:r>
                        <a:rPr lang="es-CO" sz="700" b="1" i="0" u="none" strike="noStrike" dirty="0">
                          <a:solidFill>
                            <a:srgbClr val="262626"/>
                          </a:solidFill>
                          <a:effectLst/>
                          <a:latin typeface="Century Gothic"/>
                        </a:rPr>
                        <a:t>160</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F8F8F8"/>
                    </a:solidFill>
                  </a:tcPr>
                </a:tc>
                <a:tc>
                  <a:txBody>
                    <a:bodyPr/>
                    <a:lstStyle/>
                    <a:p>
                      <a:pPr algn="ctr" fontAlgn="ctr"/>
                      <a:r>
                        <a:rPr lang="es-CO" sz="700" b="1" i="0" u="none" strike="noStrike" dirty="0">
                          <a:solidFill>
                            <a:srgbClr val="262626"/>
                          </a:solidFill>
                          <a:effectLst/>
                          <a:latin typeface="Century Gothic"/>
                        </a:rPr>
                        <a:t>4</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F8F8F8"/>
                    </a:solidFill>
                  </a:tcPr>
                </a:tc>
                <a:tc>
                  <a:txBody>
                    <a:bodyPr/>
                    <a:lstStyle/>
                    <a:p>
                      <a:pPr algn="ctr" rtl="0" fontAlgn="ctr"/>
                      <a:r>
                        <a:rPr lang="es-CO" sz="900" b="1" i="0" u="none" strike="noStrike" dirty="0">
                          <a:solidFill>
                            <a:srgbClr val="FF0000"/>
                          </a:solidFill>
                          <a:effectLst/>
                          <a:latin typeface="Wingdings"/>
                        </a:rPr>
                        <a:t>l</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3" name="2 CuadroTexto"/>
          <p:cNvSpPr txBox="1"/>
          <p:nvPr/>
        </p:nvSpPr>
        <p:spPr>
          <a:xfrm>
            <a:off x="7272899" y="2109232"/>
            <a:ext cx="208390" cy="107722"/>
          </a:xfrm>
          <a:prstGeom prst="rect">
            <a:avLst/>
          </a:prstGeom>
          <a:noFill/>
        </p:spPr>
        <p:txBody>
          <a:bodyPr wrap="none" lIns="0" tIns="0" rIns="0" bIns="0" rtlCol="0">
            <a:spAutoFit/>
          </a:bodyPr>
          <a:lstStyle/>
          <a:p>
            <a:pPr algn="ctr"/>
            <a:r>
              <a:rPr lang="es-CO" sz="700" dirty="0">
                <a:solidFill>
                  <a:schemeClr val="tx1">
                    <a:lumMod val="85000"/>
                    <a:lumOff val="15000"/>
                  </a:schemeClr>
                </a:solidFill>
                <a:latin typeface="+mj-lt"/>
              </a:rPr>
              <a:t>Base</a:t>
            </a:r>
          </a:p>
        </p:txBody>
      </p:sp>
      <p:graphicFrame>
        <p:nvGraphicFramePr>
          <p:cNvPr id="4" name="3 Gráfico"/>
          <p:cNvGraphicFramePr/>
          <p:nvPr>
            <p:extLst>
              <p:ext uri="{D42A27DB-BD31-4B8C-83A1-F6EECF244321}">
                <p14:modId xmlns:p14="http://schemas.microsoft.com/office/powerpoint/2010/main" val="1002332887"/>
              </p:ext>
            </p:extLst>
          </p:nvPr>
        </p:nvGraphicFramePr>
        <p:xfrm>
          <a:off x="4765785" y="2111077"/>
          <a:ext cx="2505666" cy="3218563"/>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1676400" y="874073"/>
            <a:ext cx="5822949" cy="246221"/>
          </a:xfrm>
          <a:prstGeom prst="rect">
            <a:avLst/>
          </a:prstGeom>
        </p:spPr>
        <p:txBody>
          <a:bodyPr wrap="square">
            <a:spAutoFit/>
          </a:bodyPr>
          <a:lstStyle/>
          <a:p>
            <a:pPr algn="ctr"/>
            <a:r>
              <a:rPr lang="es-CO" b="0" dirty="0">
                <a:solidFill>
                  <a:schemeClr val="tx1">
                    <a:lumMod val="85000"/>
                    <a:lumOff val="15000"/>
                  </a:schemeClr>
                </a:solidFill>
                <a:latin typeface="+mj-lt"/>
              </a:rPr>
              <a:t>En una escala de 1 a 5 donde 1 es muy malo y 5 muy bueno</a:t>
            </a:r>
            <a:r>
              <a:rPr lang="es-CO" dirty="0">
                <a:solidFill>
                  <a:schemeClr val="tx1">
                    <a:lumMod val="85000"/>
                    <a:lumOff val="15000"/>
                  </a:schemeClr>
                </a:solidFill>
                <a:latin typeface="+mj-lt"/>
              </a:rPr>
              <a:t> ¿Cómo califica… </a:t>
            </a:r>
            <a:endParaRPr lang="es-CO" b="0" dirty="0">
              <a:solidFill>
                <a:schemeClr val="tx1">
                  <a:lumMod val="85000"/>
                  <a:lumOff val="15000"/>
                </a:schemeClr>
              </a:solidFill>
              <a:latin typeface="+mj-lt"/>
            </a:endParaRPr>
          </a:p>
        </p:txBody>
      </p:sp>
      <p:sp>
        <p:nvSpPr>
          <p:cNvPr id="8" name="AutoShape 190"/>
          <p:cNvSpPr>
            <a:spLocks noChangeArrowheads="1"/>
          </p:cNvSpPr>
          <p:nvPr/>
        </p:nvSpPr>
        <p:spPr bwMode="auto">
          <a:xfrm>
            <a:off x="8215312" y="368435"/>
            <a:ext cx="786375" cy="465138"/>
          </a:xfrm>
          <a:prstGeom prst="roundRect">
            <a:avLst>
              <a:gd name="adj" fmla="val 16667"/>
            </a:avLst>
          </a:prstGeom>
          <a:solidFill>
            <a:srgbClr val="EAEAEA">
              <a:alpha val="72940"/>
            </a:srgbClr>
          </a:solidFill>
          <a:ln w="3175">
            <a:solidFill>
              <a:srgbClr val="969696"/>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1000">
                <a:solidFill>
                  <a:schemeClr val="tx1"/>
                </a:solidFill>
                <a:latin typeface="Calibri Light" pitchFamily="34" charset="0"/>
                <a:cs typeface="Calibri Light" pitchFamily="34" charset="0"/>
              </a:defRPr>
            </a:lvl1pPr>
            <a:lvl2pPr marL="742950" indent="-285750">
              <a:spcBef>
                <a:spcPct val="20000"/>
              </a:spcBef>
              <a:buChar char="–"/>
              <a:defRPr sz="1000">
                <a:solidFill>
                  <a:schemeClr val="tx1"/>
                </a:solidFill>
                <a:latin typeface="Calibri Light" pitchFamily="34" charset="0"/>
                <a:cs typeface="Calibri Light" pitchFamily="34" charset="0"/>
              </a:defRPr>
            </a:lvl2pPr>
            <a:lvl3pPr marL="1143000" indent="-228600">
              <a:spcBef>
                <a:spcPct val="20000"/>
              </a:spcBef>
              <a:buChar char="•"/>
              <a:defRPr sz="1000">
                <a:solidFill>
                  <a:schemeClr val="tx1"/>
                </a:solidFill>
                <a:latin typeface="Calibri Light" pitchFamily="34" charset="0"/>
                <a:cs typeface="Calibri Light" pitchFamily="34" charset="0"/>
              </a:defRPr>
            </a:lvl3pPr>
            <a:lvl4pPr marL="1600200" indent="-228600">
              <a:spcBef>
                <a:spcPct val="20000"/>
              </a:spcBef>
              <a:buChar char="–"/>
              <a:defRPr sz="1000">
                <a:solidFill>
                  <a:schemeClr val="tx1"/>
                </a:solidFill>
                <a:latin typeface="Calibri Light" pitchFamily="34" charset="0"/>
                <a:cs typeface="Calibri Light" pitchFamily="34" charset="0"/>
              </a:defRPr>
            </a:lvl4pPr>
            <a:lvl5pPr marL="2057400" indent="-228600">
              <a:spcBef>
                <a:spcPct val="20000"/>
              </a:spcBef>
              <a:buChar char="»"/>
              <a:defRPr sz="1000">
                <a:solidFill>
                  <a:schemeClr val="tx1"/>
                </a:solidFill>
                <a:latin typeface="Calibri Light" pitchFamily="34" charset="0"/>
                <a:cs typeface="Calibri Light" pitchFamily="34" charset="0"/>
              </a:defRPr>
            </a:lvl5pPr>
            <a:lvl6pPr marL="25146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6pPr>
            <a:lvl7pPr marL="29718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7pPr>
            <a:lvl8pPr marL="34290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8pPr>
            <a:lvl9pPr marL="38862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9pPr>
          </a:lstStyle>
          <a:p>
            <a:pPr eaLnBrk="1" hangingPunct="1">
              <a:spcBef>
                <a:spcPct val="0"/>
              </a:spcBef>
              <a:buFontTx/>
              <a:buNone/>
            </a:pPr>
            <a:endParaRPr lang="es-CO" altLang="es-CO" sz="1800">
              <a:latin typeface="Arial" charset="0"/>
            </a:endParaRPr>
          </a:p>
        </p:txBody>
      </p:sp>
      <p:graphicFrame>
        <p:nvGraphicFramePr>
          <p:cNvPr id="9" name="Group 504"/>
          <p:cNvGraphicFramePr>
            <a:graphicFrameLocks noGrp="1"/>
          </p:cNvGraphicFramePr>
          <p:nvPr>
            <p:extLst>
              <p:ext uri="{D42A27DB-BD31-4B8C-83A1-F6EECF244321}">
                <p14:modId xmlns:p14="http://schemas.microsoft.com/office/powerpoint/2010/main" val="3149445883"/>
              </p:ext>
            </p:extLst>
          </p:nvPr>
        </p:nvGraphicFramePr>
        <p:xfrm>
          <a:off x="8208963" y="368435"/>
          <a:ext cx="821300" cy="477978"/>
        </p:xfrm>
        <a:graphic>
          <a:graphicData uri="http://schemas.openxmlformats.org/drawingml/2006/table">
            <a:tbl>
              <a:tblPr/>
              <a:tblGrid>
                <a:gridCol w="158750">
                  <a:extLst>
                    <a:ext uri="{9D8B030D-6E8A-4147-A177-3AD203B41FA5}">
                      <a16:colId xmlns:a16="http://schemas.microsoft.com/office/drawing/2014/main" val="20000"/>
                    </a:ext>
                  </a:extLst>
                </a:gridCol>
                <a:gridCol w="662550">
                  <a:extLst>
                    <a:ext uri="{9D8B030D-6E8A-4147-A177-3AD203B41FA5}">
                      <a16:colId xmlns:a16="http://schemas.microsoft.com/office/drawing/2014/main" val="20001"/>
                    </a:ext>
                  </a:extLst>
                </a:gridCol>
              </a:tblGrid>
              <a:tr h="173041">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altLang="es-CO" sz="900" b="1" i="0" u="none" strike="noStrike" cap="none" normalizeH="0" baseline="0" dirty="0">
                          <a:ln>
                            <a:noFill/>
                          </a:ln>
                          <a:solidFill>
                            <a:srgbClr val="008000"/>
                          </a:solidFill>
                          <a:effectLst/>
                          <a:latin typeface="Wingdings" pitchFamily="2" charset="2"/>
                          <a:cs typeface="Calibri Light" pitchFamily="34" charset="0"/>
                        </a:rPr>
                        <a:t>l</a:t>
                      </a:r>
                      <a:endParaRPr kumimoji="0" lang="es-ES" altLang="es-CO" sz="900" b="0" i="0" u="none" strike="noStrike" cap="none" normalizeH="0" baseline="0" dirty="0">
                        <a:ln>
                          <a:noFill/>
                        </a:ln>
                        <a:solidFill>
                          <a:schemeClr val="tx1"/>
                        </a:solidFill>
                        <a:effectLst/>
                        <a:latin typeface="Calibri Light" pitchFamily="34" charset="0"/>
                        <a:cs typeface="Calibri Light" pitchFamily="34" charset="0"/>
                      </a:endParaRPr>
                    </a:p>
                  </a:txBody>
                  <a:tcPr marL="36000" marR="36000" marT="17941" marB="17941" anchor="ctr" horzOverflow="overflow">
                    <a:lnL>
                      <a:noFill/>
                    </a:lnL>
                    <a:lnR>
                      <a:noFill/>
                    </a:lnR>
                    <a:lnT>
                      <a:noFill/>
                    </a:lnT>
                    <a:lnB>
                      <a:noFill/>
                    </a:lnB>
                    <a:lnTlToBr>
                      <a:noFill/>
                    </a:lnTlToBr>
                    <a:lnBlToTr>
                      <a:noFill/>
                    </a:lnBlToTr>
                    <a:noFill/>
                  </a:tcPr>
                </a:tc>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80000"/>
                        </a:lnSpc>
                        <a:spcBef>
                          <a:spcPct val="0"/>
                        </a:spcBef>
                        <a:spcAft>
                          <a:spcPct val="0"/>
                        </a:spcAft>
                        <a:buClrTx/>
                        <a:buSzTx/>
                        <a:buFontTx/>
                        <a:buNone/>
                        <a:tabLst/>
                      </a:pPr>
                      <a:r>
                        <a:rPr kumimoji="0" lang="es-ES" altLang="es-CO" sz="7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T2B</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&gt;= 90</a:t>
                      </a:r>
                    </a:p>
                  </a:txBody>
                  <a:tcPr marL="36000" marR="36000" marT="17941" marB="1794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146048">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ctr" defTabSz="914400" rtl="0" eaLnBrk="1" fontAlgn="ctr" latinLnBrk="0" hangingPunct="1">
                        <a:lnSpc>
                          <a:spcPct val="80000"/>
                        </a:lnSpc>
                        <a:spcBef>
                          <a:spcPct val="0"/>
                        </a:spcBef>
                        <a:spcAft>
                          <a:spcPct val="0"/>
                        </a:spcAft>
                        <a:buClrTx/>
                        <a:buSzTx/>
                        <a:buFontTx/>
                        <a:buNone/>
                        <a:tabLst/>
                      </a:pPr>
                      <a:r>
                        <a:rPr kumimoji="0" lang="es-ES" altLang="es-CO" sz="900" b="1" i="0" u="none" strike="noStrike" cap="none" normalizeH="0" baseline="0" dirty="0">
                          <a:ln>
                            <a:noFill/>
                          </a:ln>
                          <a:solidFill>
                            <a:srgbClr val="FFC000"/>
                          </a:solidFill>
                          <a:effectLst/>
                          <a:latin typeface="Wingdings" pitchFamily="2" charset="2"/>
                          <a:cs typeface="Calibri Light" pitchFamily="34" charset="0"/>
                        </a:rPr>
                        <a:t>l</a:t>
                      </a:r>
                      <a:endParaRPr kumimoji="0" lang="es-ES" altLang="es-CO" sz="900" b="0" i="0" u="none" strike="noStrike" cap="none" normalizeH="0" baseline="0" dirty="0">
                        <a:ln>
                          <a:noFill/>
                        </a:ln>
                        <a:solidFill>
                          <a:schemeClr val="tx1"/>
                        </a:solidFill>
                        <a:effectLst/>
                        <a:latin typeface="Calibri Light" pitchFamily="34" charset="0"/>
                        <a:cs typeface="Calibri Light" pitchFamily="34" charset="0"/>
                      </a:endParaRPr>
                    </a:p>
                  </a:txBody>
                  <a:tcPr marL="36000" marR="36000" marT="17941" marB="17941" anchor="ctr" horzOverflow="overflow">
                    <a:lnL>
                      <a:noFill/>
                    </a:lnL>
                    <a:lnR>
                      <a:noFill/>
                    </a:lnR>
                    <a:lnT>
                      <a:noFill/>
                    </a:lnT>
                    <a:lnB>
                      <a:noFill/>
                    </a:lnB>
                    <a:lnTlToBr>
                      <a:noFill/>
                    </a:lnTlToBr>
                    <a:lnBlToTr>
                      <a:noFill/>
                    </a:lnBlToTr>
                    <a:noFill/>
                  </a:tcPr>
                </a:tc>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80000"/>
                        </a:lnSpc>
                        <a:spcBef>
                          <a:spcPct val="0"/>
                        </a:spcBef>
                        <a:spcAft>
                          <a:spcPct val="0"/>
                        </a:spcAft>
                        <a:buClrTx/>
                        <a:buSzTx/>
                        <a:buFontTx/>
                        <a:buNone/>
                        <a:tabLst/>
                      </a:pP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75&gt; </a:t>
                      </a:r>
                      <a:r>
                        <a:rPr kumimoji="0" lang="es-ES" altLang="es-CO" sz="7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T2B</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&lt;</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89</a:t>
                      </a:r>
                    </a:p>
                  </a:txBody>
                  <a:tcPr marL="36000" marR="36000" marT="17941" marB="1794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146048">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ctr" defTabSz="914400" rtl="0" eaLnBrk="1" fontAlgn="ctr" latinLnBrk="0" hangingPunct="1">
                        <a:lnSpc>
                          <a:spcPct val="80000"/>
                        </a:lnSpc>
                        <a:spcBef>
                          <a:spcPct val="0"/>
                        </a:spcBef>
                        <a:spcAft>
                          <a:spcPct val="0"/>
                        </a:spcAft>
                        <a:buClrTx/>
                        <a:buSzTx/>
                        <a:buFontTx/>
                        <a:buNone/>
                        <a:tabLst/>
                      </a:pPr>
                      <a:r>
                        <a:rPr kumimoji="0" lang="es-ES" altLang="es-CO" sz="900" b="1" i="0" u="none" strike="noStrike" cap="none" normalizeH="0" baseline="0" dirty="0">
                          <a:ln>
                            <a:noFill/>
                          </a:ln>
                          <a:solidFill>
                            <a:srgbClr val="FF0000"/>
                          </a:solidFill>
                          <a:effectLst/>
                          <a:latin typeface="Wingdings" pitchFamily="2" charset="2"/>
                          <a:cs typeface="Calibri Light" pitchFamily="34" charset="0"/>
                        </a:rPr>
                        <a:t>l</a:t>
                      </a:r>
                      <a:endParaRPr kumimoji="0" lang="es-ES" altLang="es-CO" sz="900" b="0" i="0" u="none" strike="noStrike" cap="none" normalizeH="0" baseline="0" dirty="0">
                        <a:ln>
                          <a:noFill/>
                        </a:ln>
                        <a:solidFill>
                          <a:schemeClr val="tx1"/>
                        </a:solidFill>
                        <a:effectLst/>
                        <a:latin typeface="Calibri Light" pitchFamily="34" charset="0"/>
                        <a:cs typeface="Calibri Light" pitchFamily="34" charset="0"/>
                      </a:endParaRPr>
                    </a:p>
                  </a:txBody>
                  <a:tcPr marL="36000" marR="36000" marT="17941" marB="17941" anchor="ctr" horzOverflow="overflow">
                    <a:lnL>
                      <a:noFill/>
                    </a:lnL>
                    <a:lnR>
                      <a:noFill/>
                    </a:lnR>
                    <a:lnT>
                      <a:noFill/>
                    </a:lnT>
                    <a:lnB>
                      <a:noFill/>
                    </a:lnB>
                    <a:lnTlToBr>
                      <a:noFill/>
                    </a:lnTlToBr>
                    <a:lnBlToTr>
                      <a:noFill/>
                    </a:lnBlToTr>
                    <a:noFill/>
                  </a:tcPr>
                </a:tc>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80000"/>
                        </a:lnSpc>
                        <a:spcBef>
                          <a:spcPct val="0"/>
                        </a:spcBef>
                        <a:spcAft>
                          <a:spcPct val="0"/>
                        </a:spcAft>
                        <a:buClrTx/>
                        <a:buSzTx/>
                        <a:buFontTx/>
                        <a:buNone/>
                        <a:tabLst/>
                      </a:pPr>
                      <a:r>
                        <a:rPr kumimoji="0" lang="es-ES" altLang="es-CO" sz="7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T2B</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&lt;=74</a:t>
                      </a:r>
                    </a:p>
                  </a:txBody>
                  <a:tcPr marL="36000" marR="36000" marT="17941" marB="1794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0" name="Group 198"/>
          <p:cNvGraphicFramePr>
            <a:graphicFrameLocks noGrp="1"/>
          </p:cNvGraphicFramePr>
          <p:nvPr>
            <p:extLst>
              <p:ext uri="{D42A27DB-BD31-4B8C-83A1-F6EECF244321}">
                <p14:modId xmlns:p14="http://schemas.microsoft.com/office/powerpoint/2010/main" val="165420340"/>
              </p:ext>
            </p:extLst>
          </p:nvPr>
        </p:nvGraphicFramePr>
        <p:xfrm>
          <a:off x="7926388" y="508135"/>
          <a:ext cx="301625" cy="198438"/>
        </p:xfrm>
        <a:graphic>
          <a:graphicData uri="http://schemas.openxmlformats.org/drawingml/2006/table">
            <a:tbl>
              <a:tblPr/>
              <a:tblGrid>
                <a:gridCol w="301625">
                  <a:extLst>
                    <a:ext uri="{9D8B030D-6E8A-4147-A177-3AD203B41FA5}">
                      <a16:colId xmlns:a16="http://schemas.microsoft.com/office/drawing/2014/main" val="20000"/>
                    </a:ext>
                  </a:extLst>
                </a:gridCol>
              </a:tblGrid>
              <a:tr h="198438">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altLang="es-CO" sz="1300" b="1" i="0" u="none" strike="noStrike" cap="none" normalizeH="0" baseline="0" dirty="0">
                          <a:ln>
                            <a:noFill/>
                          </a:ln>
                          <a:solidFill>
                            <a:schemeClr val="tx1"/>
                          </a:solidFill>
                          <a:effectLst/>
                          <a:latin typeface="Calibri Light" pitchFamily="34" charset="0"/>
                          <a:cs typeface="Calibri" pitchFamily="34" charset="0"/>
                        </a:rPr>
                        <a:t>%</a:t>
                      </a:r>
                    </a:p>
                  </a:txBody>
                  <a:tcPr marL="90000" marR="9000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1" name="CuadroTexto 10"/>
          <p:cNvSpPr txBox="1"/>
          <p:nvPr/>
        </p:nvSpPr>
        <p:spPr>
          <a:xfrm>
            <a:off x="1243580" y="238107"/>
            <a:ext cx="6897210" cy="461665"/>
          </a:xfrm>
          <a:prstGeom prst="rect">
            <a:avLst/>
          </a:prstGeom>
          <a:noFill/>
        </p:spPr>
        <p:txBody>
          <a:bodyPr wrap="square" rtlCol="0">
            <a:spAutoFit/>
          </a:bodyPr>
          <a:lstStyle/>
          <a:p>
            <a:r>
              <a:rPr lang="es-CO" sz="2400" dirty="0">
                <a:solidFill>
                  <a:srgbClr val="295FA9"/>
                </a:solidFill>
              </a:rPr>
              <a:t>Percepción del contenido de la información recibida</a:t>
            </a:r>
          </a:p>
        </p:txBody>
      </p:sp>
      <p:sp>
        <p:nvSpPr>
          <p:cNvPr id="13" name="Rectángulo redondeado 12"/>
          <p:cNvSpPr/>
          <p:nvPr/>
        </p:nvSpPr>
        <p:spPr bwMode="auto">
          <a:xfrm>
            <a:off x="1973094" y="3775752"/>
            <a:ext cx="5298357" cy="476760"/>
          </a:xfrm>
          <a:prstGeom prst="roundRect">
            <a:avLst/>
          </a:prstGeom>
          <a:solidFill>
            <a:schemeClr val="accent5">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CO" sz="900" dirty="0">
                <a:solidFill>
                  <a:srgbClr val="262626"/>
                </a:solidFill>
                <a:latin typeface="Century Gothic"/>
                <a:cs typeface="+mn-cs"/>
              </a:rPr>
              <a:t>2020:</a:t>
            </a:r>
            <a:r>
              <a:rPr lang="es-CO" sz="900" b="0" dirty="0">
                <a:solidFill>
                  <a:srgbClr val="262626"/>
                </a:solidFill>
                <a:latin typeface="Century Gothic"/>
                <a:cs typeface="+mn-cs"/>
              </a:rPr>
              <a:t> Sin mayor cambio el contenido de la información cuenta con un incremento del 1% y la frecuencia de la información un 3% datos estadísticamente no significativos.</a:t>
            </a:r>
          </a:p>
        </p:txBody>
      </p:sp>
      <p:sp>
        <p:nvSpPr>
          <p:cNvPr id="14" name="3 Rectángulo redondeado">
            <a:extLst>
              <a:ext uri="{FF2B5EF4-FFF2-40B4-BE49-F238E27FC236}">
                <a16:creationId xmlns:a16="http://schemas.microsoft.com/office/drawing/2014/main" id="{EC4E85A0-2484-44DA-862D-FEDF1A066278}"/>
              </a:ext>
            </a:extLst>
          </p:cNvPr>
          <p:cNvSpPr/>
          <p:nvPr/>
        </p:nvSpPr>
        <p:spPr bwMode="auto">
          <a:xfrm>
            <a:off x="3421995" y="1169569"/>
            <a:ext cx="2585400" cy="712381"/>
          </a:xfrm>
          <a:prstGeom prst="roundRect">
            <a:avLst>
              <a:gd name="adj" fmla="val 33334"/>
            </a:avLst>
          </a:prstGeom>
          <a:solidFill>
            <a:srgbClr val="F8F8F8"/>
          </a:solidFill>
          <a:ln w="635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CO" sz="1000" b="1" i="0" u="none" strike="noStrike" cap="none" normalizeH="0" baseline="0">
              <a:ln>
                <a:noFill/>
              </a:ln>
              <a:solidFill>
                <a:schemeClr val="tx1"/>
              </a:solidFill>
              <a:effectLst/>
              <a:latin typeface="Calibri" pitchFamily="34" charset="0"/>
              <a:cs typeface="Arial" charset="0"/>
            </a:endParaRPr>
          </a:p>
        </p:txBody>
      </p:sp>
      <p:graphicFrame>
        <p:nvGraphicFramePr>
          <p:cNvPr id="15" name="4 Tabla">
            <a:extLst>
              <a:ext uri="{FF2B5EF4-FFF2-40B4-BE49-F238E27FC236}">
                <a16:creationId xmlns:a16="http://schemas.microsoft.com/office/drawing/2014/main" id="{5AB199DF-0C91-480C-B9FE-277B56B71FF0}"/>
              </a:ext>
            </a:extLst>
          </p:cNvPr>
          <p:cNvGraphicFramePr>
            <a:graphicFrameLocks noGrp="1"/>
          </p:cNvGraphicFramePr>
          <p:nvPr>
            <p:extLst>
              <p:ext uri="{D42A27DB-BD31-4B8C-83A1-F6EECF244321}">
                <p14:modId xmlns:p14="http://schemas.microsoft.com/office/powerpoint/2010/main" val="3083774832"/>
              </p:ext>
            </p:extLst>
          </p:nvPr>
        </p:nvGraphicFramePr>
        <p:xfrm>
          <a:off x="3576460" y="1233123"/>
          <a:ext cx="2579791" cy="571500"/>
        </p:xfrm>
        <a:graphic>
          <a:graphicData uri="http://schemas.openxmlformats.org/drawingml/2006/table">
            <a:tbl>
              <a:tblPr/>
              <a:tblGrid>
                <a:gridCol w="249527">
                  <a:extLst>
                    <a:ext uri="{9D8B030D-6E8A-4147-A177-3AD203B41FA5}">
                      <a16:colId xmlns:a16="http://schemas.microsoft.com/office/drawing/2014/main" val="20000"/>
                    </a:ext>
                  </a:extLst>
                </a:gridCol>
                <a:gridCol w="2330264">
                  <a:extLst>
                    <a:ext uri="{9D8B030D-6E8A-4147-A177-3AD203B41FA5}">
                      <a16:colId xmlns:a16="http://schemas.microsoft.com/office/drawing/2014/main" val="20001"/>
                    </a:ext>
                  </a:extLst>
                </a:gridCol>
              </a:tblGrid>
              <a:tr h="190500">
                <a:tc>
                  <a:txBody>
                    <a:bodyPr/>
                    <a:lstStyle/>
                    <a:p>
                      <a:pPr algn="l" fontAlgn="ctr"/>
                      <a:endParaRPr lang="es-CO" sz="800" b="0" i="0" u="none" strike="noStrike" dirty="0">
                        <a:solidFill>
                          <a:srgbClr val="000000"/>
                        </a:solidFill>
                        <a:effectLst/>
                        <a:latin typeface="+mj-lt"/>
                      </a:endParaRPr>
                    </a:p>
                  </a:txBody>
                  <a:tcPr marL="9525" marR="9525" marT="9525" marB="0" anchor="ctr">
                    <a:lnL>
                      <a:noFill/>
                    </a:lnL>
                    <a:lnR>
                      <a:noFill/>
                    </a:lnR>
                    <a:lnT>
                      <a:noFill/>
                    </a:lnT>
                    <a:lnB>
                      <a:noFill/>
                    </a:lnB>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l" fontAlgn="ctr"/>
                      <a:r>
                        <a:rPr lang="es-CO" sz="800" b="1" i="0" u="none" strike="noStrike" dirty="0">
                          <a:solidFill>
                            <a:srgbClr val="000000"/>
                          </a:solidFill>
                          <a:effectLst/>
                          <a:latin typeface="+mj-lt"/>
                        </a:rPr>
                        <a:t> T2B: </a:t>
                      </a:r>
                      <a:r>
                        <a:rPr lang="es-CO" sz="800" b="0" i="0" u="none" strike="noStrike" dirty="0">
                          <a:solidFill>
                            <a:srgbClr val="000000"/>
                          </a:solidFill>
                          <a:effectLst/>
                          <a:latin typeface="+mj-lt"/>
                        </a:rPr>
                        <a:t>[5] Muy bueno </a:t>
                      </a:r>
                      <a:r>
                        <a:rPr lang="es-CO" sz="800" b="1" i="0" u="none" strike="noStrike" dirty="0">
                          <a:solidFill>
                            <a:srgbClr val="000000"/>
                          </a:solidFill>
                          <a:effectLst/>
                          <a:latin typeface="+mj-lt"/>
                        </a:rPr>
                        <a:t>+</a:t>
                      </a:r>
                      <a:r>
                        <a:rPr lang="es-CO" sz="800" b="0" i="0" u="none" strike="noStrike" dirty="0">
                          <a:solidFill>
                            <a:srgbClr val="000000"/>
                          </a:solidFill>
                          <a:effectLst/>
                          <a:latin typeface="+mj-lt"/>
                        </a:rPr>
                        <a:t> [4] Bueno</a:t>
                      </a: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r h="190500">
                <a:tc>
                  <a:txBody>
                    <a:bodyPr/>
                    <a:lstStyle/>
                    <a:p>
                      <a:pPr algn="l" fontAlgn="b"/>
                      <a:endParaRPr lang="es-CO" sz="800" b="0" i="0" u="none" strike="noStrike" dirty="0">
                        <a:solidFill>
                          <a:srgbClr val="000000"/>
                        </a:solidFill>
                        <a:effectLst/>
                        <a:latin typeface="+mj-lt"/>
                      </a:endParaRPr>
                    </a:p>
                  </a:txBody>
                  <a:tcPr marL="9525" marR="9525" marT="9525" marB="0" anchor="ctr">
                    <a:lnL>
                      <a:noFill/>
                    </a:lnL>
                    <a:lnR>
                      <a:noFill/>
                    </a:lnR>
                    <a:lnT>
                      <a:noFill/>
                    </a:lnT>
                    <a:lnB>
                      <a:noFill/>
                    </a:lnB>
                    <a:solidFill>
                      <a:srgbClr val="84D0F0"/>
                    </a:solidFill>
                  </a:tcPr>
                </a:tc>
                <a:tc>
                  <a:txBody>
                    <a:bodyPr/>
                    <a:lstStyle/>
                    <a:p>
                      <a:pPr algn="l" fontAlgn="b"/>
                      <a:r>
                        <a:rPr lang="es-CO" sz="800" b="1" i="0" u="none" strike="noStrike" dirty="0">
                          <a:solidFill>
                            <a:srgbClr val="000000"/>
                          </a:solidFill>
                          <a:effectLst/>
                          <a:latin typeface="+mj-lt"/>
                        </a:rPr>
                        <a:t> Media:</a:t>
                      </a:r>
                      <a:r>
                        <a:rPr lang="es-CO" sz="800" b="1" i="0" u="none" strike="noStrike" baseline="0" dirty="0">
                          <a:solidFill>
                            <a:srgbClr val="000000"/>
                          </a:solidFill>
                          <a:effectLst/>
                          <a:latin typeface="+mj-lt"/>
                        </a:rPr>
                        <a:t> </a:t>
                      </a:r>
                      <a:r>
                        <a:rPr lang="es-CO" sz="800" b="0" i="0" u="none" strike="noStrike" dirty="0">
                          <a:solidFill>
                            <a:srgbClr val="000000"/>
                          </a:solidFill>
                          <a:effectLst/>
                          <a:latin typeface="+mj-lt"/>
                        </a:rPr>
                        <a:t>[3] Ni bueno, ni malo</a:t>
                      </a:r>
                    </a:p>
                  </a:txBody>
                  <a:tcPr marL="9525" marR="9525" marT="9525" marB="0" anchor="ctr">
                    <a:lnL>
                      <a:noFill/>
                    </a:lnL>
                    <a:lnR>
                      <a:noFill/>
                    </a:lnR>
                    <a:lnT>
                      <a:noFill/>
                    </a:lnT>
                    <a:lnB>
                      <a:noFill/>
                    </a:lnB>
                  </a:tcPr>
                </a:tc>
                <a:extLst>
                  <a:ext uri="{0D108BD9-81ED-4DB2-BD59-A6C34878D82A}">
                    <a16:rowId xmlns:a16="http://schemas.microsoft.com/office/drawing/2014/main" val="568879940"/>
                  </a:ext>
                </a:extLst>
              </a:tr>
              <a:tr h="190500">
                <a:tc>
                  <a:txBody>
                    <a:bodyPr/>
                    <a:lstStyle/>
                    <a:p>
                      <a:pPr algn="l" fontAlgn="b"/>
                      <a:endParaRPr lang="es-CO" sz="800" b="0" i="0" u="none" strike="noStrike" dirty="0">
                        <a:solidFill>
                          <a:srgbClr val="000000"/>
                        </a:solidFill>
                        <a:effectLst/>
                        <a:latin typeface="+mj-lt"/>
                      </a:endParaRPr>
                    </a:p>
                  </a:txBody>
                  <a:tcPr marL="9525" marR="9525" marT="9525" marB="0" anchor="ctr">
                    <a:lnL>
                      <a:noFill/>
                    </a:lnL>
                    <a:lnR>
                      <a:noFill/>
                    </a:lnR>
                    <a:lnT>
                      <a:noFill/>
                    </a:lnT>
                    <a:lnB>
                      <a:noFill/>
                    </a:lnB>
                    <a:solidFill>
                      <a:srgbClr val="4B4C4B"/>
                    </a:solidFill>
                  </a:tcPr>
                </a:tc>
                <a:tc>
                  <a:txBody>
                    <a:bodyPr/>
                    <a:lstStyle/>
                    <a:p>
                      <a:pPr algn="l" fontAlgn="b"/>
                      <a:r>
                        <a:rPr lang="es-CO" sz="800" b="1" i="0" u="none" strike="noStrike" dirty="0">
                          <a:solidFill>
                            <a:srgbClr val="000000"/>
                          </a:solidFill>
                          <a:effectLst/>
                          <a:latin typeface="+mj-lt"/>
                        </a:rPr>
                        <a:t> B2B: </a:t>
                      </a:r>
                      <a:r>
                        <a:rPr lang="es-CO" sz="800" b="0" i="0" u="none" strike="noStrike" dirty="0">
                          <a:solidFill>
                            <a:srgbClr val="000000"/>
                          </a:solidFill>
                          <a:effectLst/>
                          <a:latin typeface="+mj-lt"/>
                        </a:rPr>
                        <a:t>[2] Malo </a:t>
                      </a:r>
                      <a:r>
                        <a:rPr lang="es-CO" sz="800" b="1" i="0" u="none" strike="noStrike" dirty="0">
                          <a:solidFill>
                            <a:srgbClr val="000000"/>
                          </a:solidFill>
                          <a:effectLst/>
                          <a:latin typeface="+mj-lt"/>
                        </a:rPr>
                        <a:t>+</a:t>
                      </a:r>
                      <a:r>
                        <a:rPr lang="es-CO" sz="800" b="0" i="0" u="none" strike="noStrike" dirty="0">
                          <a:solidFill>
                            <a:srgbClr val="000000"/>
                          </a:solidFill>
                          <a:effectLst/>
                          <a:latin typeface="+mj-lt"/>
                        </a:rPr>
                        <a:t> [1] Muy malo</a:t>
                      </a:r>
                    </a:p>
                  </a:txBody>
                  <a:tcPr marL="9525" marR="9525" marT="9525" marB="0" anchor="ctr">
                    <a:lnL>
                      <a:noFill/>
                    </a:lnL>
                    <a:lnR>
                      <a:noFill/>
                    </a:lnR>
                    <a:lnT>
                      <a:noFill/>
                    </a:lnT>
                    <a:lnB>
                      <a:noFill/>
                    </a:lnB>
                  </a:tcPr>
                </a:tc>
                <a:extLst>
                  <a:ext uri="{0D108BD9-81ED-4DB2-BD59-A6C34878D82A}">
                    <a16:rowId xmlns:a16="http://schemas.microsoft.com/office/drawing/2014/main" val="980009212"/>
                  </a:ext>
                </a:extLst>
              </a:tr>
            </a:tbl>
          </a:graphicData>
        </a:graphic>
      </p:graphicFrame>
      <p:sp>
        <p:nvSpPr>
          <p:cNvPr id="16" name="6 CuadroTexto">
            <a:extLst>
              <a:ext uri="{FF2B5EF4-FFF2-40B4-BE49-F238E27FC236}">
                <a16:creationId xmlns:a16="http://schemas.microsoft.com/office/drawing/2014/main" id="{D0E05E4D-B3BD-46DA-B57A-2CBBB0676390}"/>
              </a:ext>
            </a:extLst>
          </p:cNvPr>
          <p:cNvSpPr txBox="1"/>
          <p:nvPr/>
        </p:nvSpPr>
        <p:spPr>
          <a:xfrm>
            <a:off x="7516813" y="2109232"/>
            <a:ext cx="499605" cy="107722"/>
          </a:xfrm>
          <a:prstGeom prst="rect">
            <a:avLst/>
          </a:prstGeom>
          <a:noFill/>
        </p:spPr>
        <p:txBody>
          <a:bodyPr wrap="square" lIns="0" tIns="0" rIns="0" bIns="0" rtlCol="0">
            <a:spAutoFit/>
          </a:bodyPr>
          <a:lstStyle/>
          <a:p>
            <a:pPr algn="r"/>
            <a:r>
              <a:rPr lang="es-CO" sz="700" dirty="0">
                <a:solidFill>
                  <a:schemeClr val="tx1">
                    <a:lumMod val="85000"/>
                    <a:lumOff val="15000"/>
                  </a:schemeClr>
                </a:solidFill>
                <a:latin typeface="+mj-lt"/>
              </a:rPr>
              <a:t>Promedio</a:t>
            </a:r>
          </a:p>
        </p:txBody>
      </p:sp>
    </p:spTree>
    <p:extLst>
      <p:ext uri="{BB962C8B-B14F-4D97-AF65-F5344CB8AC3E}">
        <p14:creationId xmlns:p14="http://schemas.microsoft.com/office/powerpoint/2010/main" val="1463711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4 Rectángulo"/>
          <p:cNvSpPr/>
          <p:nvPr/>
        </p:nvSpPr>
        <p:spPr>
          <a:xfrm>
            <a:off x="1676400" y="874073"/>
            <a:ext cx="5822949" cy="246221"/>
          </a:xfrm>
          <a:prstGeom prst="rect">
            <a:avLst/>
          </a:prstGeom>
        </p:spPr>
        <p:txBody>
          <a:bodyPr wrap="square">
            <a:spAutoFit/>
          </a:bodyPr>
          <a:lstStyle/>
          <a:p>
            <a:pPr algn="ctr"/>
            <a:r>
              <a:rPr lang="es-CO" b="0" dirty="0">
                <a:solidFill>
                  <a:schemeClr val="tx1">
                    <a:lumMod val="85000"/>
                    <a:lumOff val="15000"/>
                  </a:schemeClr>
                </a:solidFill>
                <a:latin typeface="+mj-lt"/>
              </a:rPr>
              <a:t>En una escala de 1 a 5 donde 1 es muy malo y 5 muy bueno</a:t>
            </a:r>
            <a:r>
              <a:rPr lang="es-CO" dirty="0">
                <a:solidFill>
                  <a:schemeClr val="tx1">
                    <a:lumMod val="85000"/>
                    <a:lumOff val="15000"/>
                  </a:schemeClr>
                </a:solidFill>
                <a:latin typeface="+mj-lt"/>
              </a:rPr>
              <a:t> ¿Cómo califica… </a:t>
            </a:r>
            <a:endParaRPr lang="es-CO" b="0" dirty="0">
              <a:solidFill>
                <a:schemeClr val="tx1">
                  <a:lumMod val="85000"/>
                  <a:lumOff val="15000"/>
                </a:schemeClr>
              </a:solidFill>
              <a:latin typeface="+mj-lt"/>
            </a:endParaRPr>
          </a:p>
        </p:txBody>
      </p:sp>
      <p:sp>
        <p:nvSpPr>
          <p:cNvPr id="11" name="CuadroTexto 10"/>
          <p:cNvSpPr txBox="1"/>
          <p:nvPr/>
        </p:nvSpPr>
        <p:spPr>
          <a:xfrm>
            <a:off x="1243580" y="238107"/>
            <a:ext cx="6897210" cy="461665"/>
          </a:xfrm>
          <a:prstGeom prst="rect">
            <a:avLst/>
          </a:prstGeom>
          <a:noFill/>
        </p:spPr>
        <p:txBody>
          <a:bodyPr wrap="square" rtlCol="0">
            <a:spAutoFit/>
          </a:bodyPr>
          <a:lstStyle/>
          <a:p>
            <a:r>
              <a:rPr lang="es-CO" sz="2400" dirty="0">
                <a:solidFill>
                  <a:srgbClr val="295FA9"/>
                </a:solidFill>
              </a:rPr>
              <a:t>Percepción del contenido de la información recibida</a:t>
            </a:r>
          </a:p>
        </p:txBody>
      </p:sp>
      <p:graphicFrame>
        <p:nvGraphicFramePr>
          <p:cNvPr id="14" name="Tabla 13">
            <a:extLst>
              <a:ext uri="{FF2B5EF4-FFF2-40B4-BE49-F238E27FC236}">
                <a16:creationId xmlns:a16="http://schemas.microsoft.com/office/drawing/2014/main" id="{959F9859-ABF0-4A93-8F42-1C573CEBEDF1}"/>
              </a:ext>
            </a:extLst>
          </p:cNvPr>
          <p:cNvGraphicFramePr>
            <a:graphicFrameLocks noGrp="1"/>
          </p:cNvGraphicFramePr>
          <p:nvPr>
            <p:extLst>
              <p:ext uri="{D42A27DB-BD31-4B8C-83A1-F6EECF244321}">
                <p14:modId xmlns:p14="http://schemas.microsoft.com/office/powerpoint/2010/main" val="4221728554"/>
              </p:ext>
            </p:extLst>
          </p:nvPr>
        </p:nvGraphicFramePr>
        <p:xfrm>
          <a:off x="1541463" y="1157226"/>
          <a:ext cx="6096001" cy="1419225"/>
        </p:xfrm>
        <a:graphic>
          <a:graphicData uri="http://schemas.openxmlformats.org/drawingml/2006/table">
            <a:tbl>
              <a:tblPr firstRow="1" bandRow="1">
                <a:tableStyleId>{5C22544A-7EE6-4342-B048-85BDC9FD1C3A}</a:tableStyleId>
              </a:tblPr>
              <a:tblGrid>
                <a:gridCol w="3073067">
                  <a:extLst>
                    <a:ext uri="{9D8B030D-6E8A-4147-A177-3AD203B41FA5}">
                      <a16:colId xmlns:a16="http://schemas.microsoft.com/office/drawing/2014/main" val="93046408"/>
                    </a:ext>
                  </a:extLst>
                </a:gridCol>
                <a:gridCol w="1511467">
                  <a:extLst>
                    <a:ext uri="{9D8B030D-6E8A-4147-A177-3AD203B41FA5}">
                      <a16:colId xmlns:a16="http://schemas.microsoft.com/office/drawing/2014/main" val="4195887148"/>
                    </a:ext>
                  </a:extLst>
                </a:gridCol>
                <a:gridCol w="1511467">
                  <a:extLst>
                    <a:ext uri="{9D8B030D-6E8A-4147-A177-3AD203B41FA5}">
                      <a16:colId xmlns:a16="http://schemas.microsoft.com/office/drawing/2014/main" val="3388826850"/>
                    </a:ext>
                  </a:extLst>
                </a:gridCol>
              </a:tblGrid>
              <a:tr h="153612">
                <a:tc>
                  <a:txBody>
                    <a:bodyPr/>
                    <a:lstStyle/>
                    <a:p>
                      <a:pPr algn="r"/>
                      <a:r>
                        <a:rPr lang="es-MX" sz="1200" dirty="0">
                          <a:solidFill>
                            <a:schemeClr val="tx1"/>
                          </a:solidFill>
                          <a:latin typeface="Calibri" panose="020F0502020204030204" pitchFamily="34" charset="0"/>
                          <a:cs typeface="Calibri" panose="020F0502020204030204" pitchFamily="34" charset="0"/>
                        </a:rPr>
                        <a:t>el contenido de la información que vio o recibió por parte de la EAAB–ESP?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s-CO" sz="1200" dirty="0">
                          <a:solidFill>
                            <a:schemeClr val="tx1"/>
                          </a:solidFill>
                          <a:latin typeface="Calibri" panose="020F0502020204030204" pitchFamily="34" charset="0"/>
                          <a:cs typeface="Calibri" panose="020F0502020204030204" pitchFamily="34" charset="0"/>
                        </a:rPr>
                        <a:t>Total (casos)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200" dirty="0">
                          <a:solidFill>
                            <a:schemeClr val="tx1"/>
                          </a:solidFill>
                          <a:latin typeface="Calibri" panose="020F0502020204030204" pitchFamily="34" charset="0"/>
                          <a:cs typeface="Calibri" panose="020F0502020204030204" pitchFamily="34" charset="0"/>
                        </a:rPr>
                        <a:t>Total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28093495"/>
                  </a:ext>
                </a:extLst>
              </a:tr>
              <a:tr h="46175">
                <a:tc>
                  <a:txBody>
                    <a:bodyPr/>
                    <a:lstStyle/>
                    <a:p>
                      <a:pPr algn="r" fontAlgn="b"/>
                      <a:r>
                        <a:rPr lang="es-CO" sz="1200" b="0" i="0" u="none" strike="noStrike" dirty="0">
                          <a:solidFill>
                            <a:srgbClr val="000000"/>
                          </a:solidFill>
                          <a:effectLst/>
                          <a:latin typeface="Calibri" panose="020F0502020204030204" pitchFamily="34" charset="0"/>
                        </a:rPr>
                        <a:t> [5] Muy bueno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108</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25</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546101133"/>
                  </a:ext>
                </a:extLst>
              </a:tr>
              <a:tr h="46175">
                <a:tc>
                  <a:txBody>
                    <a:bodyPr/>
                    <a:lstStyle/>
                    <a:p>
                      <a:pPr algn="r" fontAlgn="b"/>
                      <a:r>
                        <a:rPr lang="es-CO" sz="1200" b="0" i="0" u="none" strike="noStrike" dirty="0">
                          <a:solidFill>
                            <a:srgbClr val="000000"/>
                          </a:solidFill>
                          <a:effectLst/>
                          <a:latin typeface="Calibri" panose="020F0502020204030204" pitchFamily="34" charset="0"/>
                        </a:rPr>
                        <a:t> [4] Bueno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148</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34</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890887876"/>
                  </a:ext>
                </a:extLst>
              </a:tr>
              <a:tr h="46175">
                <a:tc>
                  <a:txBody>
                    <a:bodyPr/>
                    <a:lstStyle/>
                    <a:p>
                      <a:pPr algn="r" fontAlgn="b"/>
                      <a:r>
                        <a:rPr lang="es-MX" sz="1200" b="0" i="0" u="none" strike="noStrike" dirty="0">
                          <a:solidFill>
                            <a:srgbClr val="000000"/>
                          </a:solidFill>
                          <a:effectLst/>
                          <a:latin typeface="Calibri" panose="020F0502020204030204" pitchFamily="34" charset="0"/>
                        </a:rPr>
                        <a:t> [3] Ni bueno Ni malo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123</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28</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799911674"/>
                  </a:ext>
                </a:extLst>
              </a:tr>
              <a:tr h="46175">
                <a:tc>
                  <a:txBody>
                    <a:bodyPr/>
                    <a:lstStyle/>
                    <a:p>
                      <a:pPr algn="r" fontAlgn="b"/>
                      <a:r>
                        <a:rPr lang="es-CO" sz="1200" b="0" i="0" u="none" strike="noStrike" dirty="0">
                          <a:solidFill>
                            <a:srgbClr val="000000"/>
                          </a:solidFill>
                          <a:effectLst/>
                          <a:latin typeface="Calibri" panose="020F0502020204030204" pitchFamily="34" charset="0"/>
                        </a:rPr>
                        <a:t> [2] Malo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25</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6</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10394615"/>
                  </a:ext>
                </a:extLst>
              </a:tr>
              <a:tr h="46175">
                <a:tc>
                  <a:txBody>
                    <a:bodyPr/>
                    <a:lstStyle/>
                    <a:p>
                      <a:pPr algn="r" fontAlgn="b"/>
                      <a:r>
                        <a:rPr lang="es-CO" sz="1200" b="0" i="0" u="none" strike="noStrike" dirty="0">
                          <a:solidFill>
                            <a:srgbClr val="000000"/>
                          </a:solidFill>
                          <a:effectLst/>
                          <a:latin typeface="Calibri" panose="020F0502020204030204" pitchFamily="34" charset="0"/>
                        </a:rPr>
                        <a:t> [1] Muy malo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28</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7</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832641465"/>
                  </a:ext>
                </a:extLst>
              </a:tr>
            </a:tbl>
          </a:graphicData>
        </a:graphic>
      </p:graphicFrame>
      <p:graphicFrame>
        <p:nvGraphicFramePr>
          <p:cNvPr id="15" name="Tabla 14">
            <a:extLst>
              <a:ext uri="{FF2B5EF4-FFF2-40B4-BE49-F238E27FC236}">
                <a16:creationId xmlns:a16="http://schemas.microsoft.com/office/drawing/2014/main" id="{3A80A66D-D35A-4E0C-9FB7-0A5926FFC6ED}"/>
              </a:ext>
            </a:extLst>
          </p:cNvPr>
          <p:cNvGraphicFramePr>
            <a:graphicFrameLocks noGrp="1"/>
          </p:cNvGraphicFramePr>
          <p:nvPr>
            <p:extLst>
              <p:ext uri="{D42A27DB-BD31-4B8C-83A1-F6EECF244321}">
                <p14:modId xmlns:p14="http://schemas.microsoft.com/office/powerpoint/2010/main" val="2996333052"/>
              </p:ext>
            </p:extLst>
          </p:nvPr>
        </p:nvGraphicFramePr>
        <p:xfrm>
          <a:off x="1541463" y="2972945"/>
          <a:ext cx="6096001" cy="1419225"/>
        </p:xfrm>
        <a:graphic>
          <a:graphicData uri="http://schemas.openxmlformats.org/drawingml/2006/table">
            <a:tbl>
              <a:tblPr firstRow="1" bandRow="1">
                <a:tableStyleId>{5C22544A-7EE6-4342-B048-85BDC9FD1C3A}</a:tableStyleId>
              </a:tblPr>
              <a:tblGrid>
                <a:gridCol w="3073067">
                  <a:extLst>
                    <a:ext uri="{9D8B030D-6E8A-4147-A177-3AD203B41FA5}">
                      <a16:colId xmlns:a16="http://schemas.microsoft.com/office/drawing/2014/main" val="3201192086"/>
                    </a:ext>
                  </a:extLst>
                </a:gridCol>
                <a:gridCol w="1511467">
                  <a:extLst>
                    <a:ext uri="{9D8B030D-6E8A-4147-A177-3AD203B41FA5}">
                      <a16:colId xmlns:a16="http://schemas.microsoft.com/office/drawing/2014/main" val="4173606886"/>
                    </a:ext>
                  </a:extLst>
                </a:gridCol>
                <a:gridCol w="1511467">
                  <a:extLst>
                    <a:ext uri="{9D8B030D-6E8A-4147-A177-3AD203B41FA5}">
                      <a16:colId xmlns:a16="http://schemas.microsoft.com/office/drawing/2014/main" val="1972385644"/>
                    </a:ext>
                  </a:extLst>
                </a:gridCol>
              </a:tblGrid>
              <a:tr h="153612">
                <a:tc>
                  <a:txBody>
                    <a:bodyPr/>
                    <a:lstStyle/>
                    <a:p>
                      <a:pPr algn="r"/>
                      <a:r>
                        <a:rPr lang="es-MX" sz="1200" dirty="0">
                          <a:solidFill>
                            <a:schemeClr val="tx1"/>
                          </a:solidFill>
                          <a:latin typeface="Calibri" panose="020F0502020204030204" pitchFamily="34" charset="0"/>
                          <a:cs typeface="Calibri" panose="020F0502020204030204" pitchFamily="34" charset="0"/>
                        </a:rPr>
                        <a:t>la frecuencia de la información que ve o recibe por parte de la EAAB–ESP?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s-CO" sz="1200" dirty="0">
                          <a:solidFill>
                            <a:schemeClr val="tx1"/>
                          </a:solidFill>
                          <a:latin typeface="Calibri" panose="020F0502020204030204" pitchFamily="34" charset="0"/>
                          <a:cs typeface="Calibri" panose="020F0502020204030204" pitchFamily="34" charset="0"/>
                        </a:rPr>
                        <a:t>Total (casos)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200" dirty="0">
                          <a:solidFill>
                            <a:schemeClr val="tx1"/>
                          </a:solidFill>
                          <a:latin typeface="Calibri" panose="020F0502020204030204" pitchFamily="34" charset="0"/>
                          <a:cs typeface="Calibri" panose="020F0502020204030204" pitchFamily="34" charset="0"/>
                        </a:rPr>
                        <a:t>Total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64903282"/>
                  </a:ext>
                </a:extLst>
              </a:tr>
              <a:tr h="46175">
                <a:tc>
                  <a:txBody>
                    <a:bodyPr/>
                    <a:lstStyle/>
                    <a:p>
                      <a:pPr algn="r" fontAlgn="b"/>
                      <a:r>
                        <a:rPr lang="es-CO" sz="1200" b="0" i="0" u="none" strike="noStrike" dirty="0">
                          <a:solidFill>
                            <a:srgbClr val="000000"/>
                          </a:solidFill>
                          <a:effectLst/>
                          <a:latin typeface="Calibri" panose="020F0502020204030204" pitchFamily="34" charset="0"/>
                        </a:rPr>
                        <a:t> [5] Muy bueno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109</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25</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148119984"/>
                  </a:ext>
                </a:extLst>
              </a:tr>
              <a:tr h="46175">
                <a:tc>
                  <a:txBody>
                    <a:bodyPr/>
                    <a:lstStyle/>
                    <a:p>
                      <a:pPr algn="r" fontAlgn="b"/>
                      <a:r>
                        <a:rPr lang="es-CO" sz="1200" b="0" i="0" u="none" strike="noStrike" dirty="0">
                          <a:solidFill>
                            <a:srgbClr val="000000"/>
                          </a:solidFill>
                          <a:effectLst/>
                          <a:latin typeface="Calibri" panose="020F0502020204030204" pitchFamily="34" charset="0"/>
                        </a:rPr>
                        <a:t> [4] Bueno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137</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32</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236966090"/>
                  </a:ext>
                </a:extLst>
              </a:tr>
              <a:tr h="46175">
                <a:tc>
                  <a:txBody>
                    <a:bodyPr/>
                    <a:lstStyle/>
                    <a:p>
                      <a:pPr algn="r" fontAlgn="b"/>
                      <a:r>
                        <a:rPr lang="es-MX" sz="1200" b="0" i="0" u="none" strike="noStrike" dirty="0">
                          <a:solidFill>
                            <a:srgbClr val="000000"/>
                          </a:solidFill>
                          <a:effectLst/>
                          <a:latin typeface="Calibri" panose="020F0502020204030204" pitchFamily="34" charset="0"/>
                        </a:rPr>
                        <a:t> [3] Ni bueno Ni malo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110</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26</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494658789"/>
                  </a:ext>
                </a:extLst>
              </a:tr>
              <a:tr h="46175">
                <a:tc>
                  <a:txBody>
                    <a:bodyPr/>
                    <a:lstStyle/>
                    <a:p>
                      <a:pPr algn="r" fontAlgn="b"/>
                      <a:r>
                        <a:rPr lang="es-CO" sz="1200" b="0" i="0" u="none" strike="noStrike" dirty="0">
                          <a:solidFill>
                            <a:srgbClr val="000000"/>
                          </a:solidFill>
                          <a:effectLst/>
                          <a:latin typeface="Calibri" panose="020F0502020204030204" pitchFamily="34" charset="0"/>
                        </a:rPr>
                        <a:t> [2] Malo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37</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9</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762044258"/>
                  </a:ext>
                </a:extLst>
              </a:tr>
              <a:tr h="46175">
                <a:tc>
                  <a:txBody>
                    <a:bodyPr/>
                    <a:lstStyle/>
                    <a:p>
                      <a:pPr algn="r" fontAlgn="b"/>
                      <a:r>
                        <a:rPr lang="es-CO" sz="1200" b="0" i="0" u="none" strike="noStrike" dirty="0">
                          <a:solidFill>
                            <a:srgbClr val="000000"/>
                          </a:solidFill>
                          <a:effectLst/>
                          <a:latin typeface="Calibri" panose="020F0502020204030204" pitchFamily="34" charset="0"/>
                        </a:rPr>
                        <a:t> [1] Muy malo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33</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8</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715043900"/>
                  </a:ext>
                </a:extLst>
              </a:tr>
            </a:tbl>
          </a:graphicData>
        </a:graphic>
      </p:graphicFrame>
    </p:spTree>
    <p:extLst>
      <p:ext uri="{BB962C8B-B14F-4D97-AF65-F5344CB8AC3E}">
        <p14:creationId xmlns:p14="http://schemas.microsoft.com/office/powerpoint/2010/main" val="646585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9F46F1AF-7921-4084-BB77-B9FA516A483D}"/>
              </a:ext>
            </a:extLst>
          </p:cNvPr>
          <p:cNvSpPr>
            <a:spLocks noGrp="1"/>
          </p:cNvSpPr>
          <p:nvPr>
            <p:ph type="sldNum" sz="quarter" idx="4"/>
          </p:nvPr>
        </p:nvSpPr>
        <p:spPr/>
        <p:txBody>
          <a:bodyPr/>
          <a:lstStyle/>
          <a:p>
            <a:pPr>
              <a:defRPr/>
            </a:pPr>
            <a:fld id="{D0AE95A2-70B1-4974-8E50-975CA7202948}" type="slidenum">
              <a:rPr lang="es-CO" altLang="es-CO" smtClean="0"/>
              <a:pPr>
                <a:defRPr/>
              </a:pPr>
              <a:t>5</a:t>
            </a:fld>
            <a:endParaRPr lang="es-CO" altLang="es-CO" dirty="0"/>
          </a:p>
        </p:txBody>
      </p:sp>
      <p:sp>
        <p:nvSpPr>
          <p:cNvPr id="3" name="AutoShape 190">
            <a:extLst>
              <a:ext uri="{FF2B5EF4-FFF2-40B4-BE49-F238E27FC236}">
                <a16:creationId xmlns:a16="http://schemas.microsoft.com/office/drawing/2014/main" id="{465053D1-160D-4434-85AE-D37F8FDA082A}"/>
              </a:ext>
            </a:extLst>
          </p:cNvPr>
          <p:cNvSpPr>
            <a:spLocks noChangeArrowheads="1"/>
          </p:cNvSpPr>
          <p:nvPr/>
        </p:nvSpPr>
        <p:spPr bwMode="auto">
          <a:xfrm>
            <a:off x="3368444" y="1529932"/>
            <a:ext cx="2583021" cy="1605783"/>
          </a:xfrm>
          <a:prstGeom prst="roundRect">
            <a:avLst>
              <a:gd name="adj" fmla="val 16667"/>
            </a:avLst>
          </a:prstGeom>
          <a:solidFill>
            <a:srgbClr val="EAEAEA">
              <a:alpha val="72940"/>
            </a:srgbClr>
          </a:solidFill>
          <a:ln w="3175">
            <a:solidFill>
              <a:srgbClr val="969696"/>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1000">
                <a:solidFill>
                  <a:schemeClr val="tx1"/>
                </a:solidFill>
                <a:latin typeface="Calibri Light" pitchFamily="34" charset="0"/>
                <a:cs typeface="Calibri Light" pitchFamily="34" charset="0"/>
              </a:defRPr>
            </a:lvl1pPr>
            <a:lvl2pPr marL="742950" indent="-285750">
              <a:spcBef>
                <a:spcPct val="20000"/>
              </a:spcBef>
              <a:buChar char="–"/>
              <a:defRPr sz="1000">
                <a:solidFill>
                  <a:schemeClr val="tx1"/>
                </a:solidFill>
                <a:latin typeface="Calibri Light" pitchFamily="34" charset="0"/>
                <a:cs typeface="Calibri Light" pitchFamily="34" charset="0"/>
              </a:defRPr>
            </a:lvl2pPr>
            <a:lvl3pPr marL="1143000" indent="-228600">
              <a:spcBef>
                <a:spcPct val="20000"/>
              </a:spcBef>
              <a:buChar char="•"/>
              <a:defRPr sz="1000">
                <a:solidFill>
                  <a:schemeClr val="tx1"/>
                </a:solidFill>
                <a:latin typeface="Calibri Light" pitchFamily="34" charset="0"/>
                <a:cs typeface="Calibri Light" pitchFamily="34" charset="0"/>
              </a:defRPr>
            </a:lvl3pPr>
            <a:lvl4pPr marL="1600200" indent="-228600">
              <a:spcBef>
                <a:spcPct val="20000"/>
              </a:spcBef>
              <a:buChar char="–"/>
              <a:defRPr sz="1000">
                <a:solidFill>
                  <a:schemeClr val="tx1"/>
                </a:solidFill>
                <a:latin typeface="Calibri Light" pitchFamily="34" charset="0"/>
                <a:cs typeface="Calibri Light" pitchFamily="34" charset="0"/>
              </a:defRPr>
            </a:lvl4pPr>
            <a:lvl5pPr marL="2057400" indent="-228600">
              <a:spcBef>
                <a:spcPct val="20000"/>
              </a:spcBef>
              <a:buChar char="»"/>
              <a:defRPr sz="1000">
                <a:solidFill>
                  <a:schemeClr val="tx1"/>
                </a:solidFill>
                <a:latin typeface="Calibri Light" pitchFamily="34" charset="0"/>
                <a:cs typeface="Calibri Light" pitchFamily="34" charset="0"/>
              </a:defRPr>
            </a:lvl5pPr>
            <a:lvl6pPr marL="25146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6pPr>
            <a:lvl7pPr marL="29718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7pPr>
            <a:lvl8pPr marL="34290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8pPr>
            <a:lvl9pPr marL="38862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9pPr>
          </a:lstStyle>
          <a:p>
            <a:pPr eaLnBrk="1" hangingPunct="1">
              <a:spcBef>
                <a:spcPct val="0"/>
              </a:spcBef>
              <a:buFontTx/>
              <a:buNone/>
            </a:pPr>
            <a:endParaRPr lang="es-CO" altLang="es-CO" sz="1800">
              <a:latin typeface="Arial" charset="0"/>
            </a:endParaRPr>
          </a:p>
        </p:txBody>
      </p:sp>
      <p:graphicFrame>
        <p:nvGraphicFramePr>
          <p:cNvPr id="4" name="Group 504">
            <a:extLst>
              <a:ext uri="{FF2B5EF4-FFF2-40B4-BE49-F238E27FC236}">
                <a16:creationId xmlns:a16="http://schemas.microsoft.com/office/drawing/2014/main" id="{E59D2D79-16A9-4575-9834-7B1B929B1E33}"/>
              </a:ext>
            </a:extLst>
          </p:cNvPr>
          <p:cNvGraphicFramePr>
            <a:graphicFrameLocks noGrp="1"/>
          </p:cNvGraphicFramePr>
          <p:nvPr/>
        </p:nvGraphicFramePr>
        <p:xfrm>
          <a:off x="3381785" y="1608997"/>
          <a:ext cx="3118897" cy="1446052"/>
        </p:xfrm>
        <a:graphic>
          <a:graphicData uri="http://schemas.openxmlformats.org/drawingml/2006/table">
            <a:tbl>
              <a:tblPr/>
              <a:tblGrid>
                <a:gridCol w="602858">
                  <a:extLst>
                    <a:ext uri="{9D8B030D-6E8A-4147-A177-3AD203B41FA5}">
                      <a16:colId xmlns:a16="http://schemas.microsoft.com/office/drawing/2014/main" val="20000"/>
                    </a:ext>
                  </a:extLst>
                </a:gridCol>
                <a:gridCol w="2516039">
                  <a:extLst>
                    <a:ext uri="{9D8B030D-6E8A-4147-A177-3AD203B41FA5}">
                      <a16:colId xmlns:a16="http://schemas.microsoft.com/office/drawing/2014/main" val="20001"/>
                    </a:ext>
                  </a:extLst>
                </a:gridCol>
              </a:tblGrid>
              <a:tr h="452421">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altLang="es-CO" sz="2300" b="1" i="0" u="none" strike="noStrike" cap="none" normalizeH="0" baseline="0" dirty="0">
                          <a:ln>
                            <a:noFill/>
                          </a:ln>
                          <a:solidFill>
                            <a:srgbClr val="008000"/>
                          </a:solidFill>
                          <a:effectLst/>
                          <a:latin typeface="Wingdings" pitchFamily="2" charset="2"/>
                          <a:cs typeface="Calibri Light" pitchFamily="34" charset="0"/>
                        </a:rPr>
                        <a:t>l</a:t>
                      </a:r>
                      <a:endParaRPr kumimoji="0" lang="es-ES" altLang="es-CO" sz="2300" b="0" i="0" u="none" strike="noStrike" cap="none" normalizeH="0" baseline="0" dirty="0">
                        <a:ln>
                          <a:noFill/>
                        </a:ln>
                        <a:solidFill>
                          <a:schemeClr val="tx1"/>
                        </a:solidFill>
                        <a:effectLst/>
                        <a:latin typeface="Calibri Light" pitchFamily="34" charset="0"/>
                        <a:cs typeface="Calibri Light" pitchFamily="34" charset="0"/>
                      </a:endParaRPr>
                    </a:p>
                  </a:txBody>
                  <a:tcPr marL="136715" marR="136715" marT="46537" marB="46537" anchor="ctr" horzOverflow="overflow">
                    <a:lnL>
                      <a:noFill/>
                    </a:lnL>
                    <a:lnR>
                      <a:noFill/>
                    </a:lnR>
                    <a:lnT>
                      <a:noFill/>
                    </a:lnT>
                    <a:lnB>
                      <a:noFill/>
                    </a:lnB>
                    <a:lnTlToBr>
                      <a:noFill/>
                    </a:lnTlToBr>
                    <a:lnBlToTr>
                      <a:noFill/>
                    </a:lnBlToTr>
                    <a:noFill/>
                  </a:tcPr>
                </a:tc>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80000"/>
                        </a:lnSpc>
                        <a:spcBef>
                          <a:spcPct val="0"/>
                        </a:spcBef>
                        <a:spcAft>
                          <a:spcPct val="0"/>
                        </a:spcAft>
                        <a:buClrTx/>
                        <a:buSzTx/>
                        <a:buFontTx/>
                        <a:buNone/>
                        <a:tabLst/>
                      </a:pPr>
                      <a:r>
                        <a:rPr kumimoji="0" lang="es-ES" altLang="es-CO" sz="19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T2B</a:t>
                      </a:r>
                      <a:r>
                        <a:rPr kumimoji="0" lang="es-ES" altLang="es-CO" sz="19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s-ES" altLang="es-CO" sz="21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&gt;= 90</a:t>
                      </a:r>
                    </a:p>
                  </a:txBody>
                  <a:tcPr marL="136715" marR="136715" marT="46537" marB="46537"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595114">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ctr" defTabSz="914400" rtl="0" eaLnBrk="1" fontAlgn="ctr" latinLnBrk="0" hangingPunct="1">
                        <a:lnSpc>
                          <a:spcPct val="80000"/>
                        </a:lnSpc>
                        <a:spcBef>
                          <a:spcPct val="0"/>
                        </a:spcBef>
                        <a:spcAft>
                          <a:spcPct val="0"/>
                        </a:spcAft>
                        <a:buClrTx/>
                        <a:buSzTx/>
                        <a:buFontTx/>
                        <a:buNone/>
                        <a:tabLst/>
                      </a:pPr>
                      <a:r>
                        <a:rPr kumimoji="0" lang="es-ES" altLang="es-CO" sz="2300" b="1" i="0" u="none" strike="noStrike" cap="none" normalizeH="0" baseline="0" dirty="0">
                          <a:ln>
                            <a:noFill/>
                          </a:ln>
                          <a:solidFill>
                            <a:srgbClr val="FFC000"/>
                          </a:solidFill>
                          <a:effectLst/>
                          <a:latin typeface="Wingdings" pitchFamily="2" charset="2"/>
                          <a:cs typeface="Calibri Light" pitchFamily="34" charset="0"/>
                        </a:rPr>
                        <a:t>l</a:t>
                      </a:r>
                      <a:endParaRPr kumimoji="0" lang="es-ES" altLang="es-CO" sz="2300" b="0" i="0" u="none" strike="noStrike" cap="none" normalizeH="0" baseline="0" dirty="0">
                        <a:ln>
                          <a:noFill/>
                        </a:ln>
                        <a:solidFill>
                          <a:schemeClr val="tx1"/>
                        </a:solidFill>
                        <a:effectLst/>
                        <a:latin typeface="Calibri Light" pitchFamily="34" charset="0"/>
                        <a:cs typeface="Calibri Light" pitchFamily="34" charset="0"/>
                      </a:endParaRPr>
                    </a:p>
                  </a:txBody>
                  <a:tcPr marL="136715" marR="136715" marT="46537" marB="46537" anchor="ctr" horzOverflow="overflow">
                    <a:lnL>
                      <a:noFill/>
                    </a:lnL>
                    <a:lnR>
                      <a:noFill/>
                    </a:lnR>
                    <a:lnT>
                      <a:noFill/>
                    </a:lnT>
                    <a:lnB>
                      <a:noFill/>
                    </a:lnB>
                    <a:lnTlToBr>
                      <a:noFill/>
                    </a:lnTlToBr>
                    <a:lnBlToTr>
                      <a:noFill/>
                    </a:lnBlToTr>
                    <a:noFill/>
                  </a:tcPr>
                </a:tc>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80000"/>
                        </a:lnSpc>
                        <a:spcBef>
                          <a:spcPct val="0"/>
                        </a:spcBef>
                        <a:spcAft>
                          <a:spcPct val="0"/>
                        </a:spcAft>
                        <a:buClrTx/>
                        <a:buSzTx/>
                        <a:buFontTx/>
                        <a:buNone/>
                        <a:tabLst/>
                      </a:pPr>
                      <a:r>
                        <a:rPr kumimoji="0" lang="es-ES" altLang="es-CO" sz="21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75&gt; </a:t>
                      </a:r>
                      <a:r>
                        <a:rPr kumimoji="0" lang="es-ES" altLang="es-CO" sz="19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T2B</a:t>
                      </a:r>
                      <a:r>
                        <a:rPr kumimoji="0" lang="es-ES" altLang="es-CO" sz="19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s-ES" altLang="es-CO" sz="21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&lt;</a:t>
                      </a:r>
                      <a:r>
                        <a:rPr kumimoji="0" lang="es-ES" altLang="es-CO" sz="19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 </a:t>
                      </a:r>
                      <a:r>
                        <a:rPr kumimoji="0" lang="es-ES" altLang="es-CO" sz="21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89</a:t>
                      </a:r>
                    </a:p>
                  </a:txBody>
                  <a:tcPr marL="136715" marR="136715" marT="46537" marB="46537"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398517">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ctr" defTabSz="914400" rtl="0" eaLnBrk="1" fontAlgn="ctr" latinLnBrk="0" hangingPunct="1">
                        <a:lnSpc>
                          <a:spcPct val="80000"/>
                        </a:lnSpc>
                        <a:spcBef>
                          <a:spcPct val="0"/>
                        </a:spcBef>
                        <a:spcAft>
                          <a:spcPct val="0"/>
                        </a:spcAft>
                        <a:buClrTx/>
                        <a:buSzTx/>
                        <a:buFontTx/>
                        <a:buNone/>
                        <a:tabLst/>
                      </a:pPr>
                      <a:r>
                        <a:rPr kumimoji="0" lang="es-ES" altLang="es-CO" sz="2300" b="1" i="0" u="none" strike="noStrike" cap="none" normalizeH="0" baseline="0" dirty="0">
                          <a:ln>
                            <a:noFill/>
                          </a:ln>
                          <a:solidFill>
                            <a:srgbClr val="FF0000"/>
                          </a:solidFill>
                          <a:effectLst/>
                          <a:latin typeface="Wingdings" pitchFamily="2" charset="2"/>
                          <a:cs typeface="Calibri Light" pitchFamily="34" charset="0"/>
                        </a:rPr>
                        <a:t>l</a:t>
                      </a:r>
                      <a:endParaRPr kumimoji="0" lang="es-ES" altLang="es-CO" sz="2300" b="0" i="0" u="none" strike="noStrike" cap="none" normalizeH="0" baseline="0" dirty="0">
                        <a:ln>
                          <a:noFill/>
                        </a:ln>
                        <a:solidFill>
                          <a:schemeClr val="tx1"/>
                        </a:solidFill>
                        <a:effectLst/>
                        <a:latin typeface="Calibri Light" pitchFamily="34" charset="0"/>
                        <a:cs typeface="Calibri Light" pitchFamily="34" charset="0"/>
                      </a:endParaRPr>
                    </a:p>
                  </a:txBody>
                  <a:tcPr marL="136715" marR="136715" marT="46537" marB="46537" anchor="ctr" horzOverflow="overflow">
                    <a:lnL>
                      <a:noFill/>
                    </a:lnL>
                    <a:lnR>
                      <a:noFill/>
                    </a:lnR>
                    <a:lnT>
                      <a:noFill/>
                    </a:lnT>
                    <a:lnB>
                      <a:noFill/>
                    </a:lnB>
                    <a:lnTlToBr>
                      <a:noFill/>
                    </a:lnTlToBr>
                    <a:lnBlToTr>
                      <a:noFill/>
                    </a:lnBlToTr>
                    <a:noFill/>
                  </a:tcPr>
                </a:tc>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80000"/>
                        </a:lnSpc>
                        <a:spcBef>
                          <a:spcPct val="0"/>
                        </a:spcBef>
                        <a:spcAft>
                          <a:spcPct val="0"/>
                        </a:spcAft>
                        <a:buClrTx/>
                        <a:buSzTx/>
                        <a:buFontTx/>
                        <a:buNone/>
                        <a:tabLst/>
                      </a:pPr>
                      <a:r>
                        <a:rPr kumimoji="0" lang="es-ES" altLang="es-CO" sz="19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T2B</a:t>
                      </a:r>
                      <a:r>
                        <a:rPr kumimoji="0" lang="es-ES" altLang="es-CO" sz="19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&lt;=75</a:t>
                      </a:r>
                      <a:endParaRPr kumimoji="0" lang="es-ES" altLang="es-CO" sz="21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136715" marR="136715" marT="46537" marB="46537"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5" name="Group 198">
            <a:extLst>
              <a:ext uri="{FF2B5EF4-FFF2-40B4-BE49-F238E27FC236}">
                <a16:creationId xmlns:a16="http://schemas.microsoft.com/office/drawing/2014/main" id="{C048BD37-33BF-4730-AD4B-1E0B983F567B}"/>
              </a:ext>
            </a:extLst>
          </p:cNvPr>
          <p:cNvGraphicFramePr>
            <a:graphicFrameLocks noGrp="1"/>
          </p:cNvGraphicFramePr>
          <p:nvPr/>
        </p:nvGraphicFramePr>
        <p:xfrm>
          <a:off x="3063443" y="1725167"/>
          <a:ext cx="301625" cy="198438"/>
        </p:xfrm>
        <a:graphic>
          <a:graphicData uri="http://schemas.openxmlformats.org/drawingml/2006/table">
            <a:tbl>
              <a:tblPr/>
              <a:tblGrid>
                <a:gridCol w="301625">
                  <a:extLst>
                    <a:ext uri="{9D8B030D-6E8A-4147-A177-3AD203B41FA5}">
                      <a16:colId xmlns:a16="http://schemas.microsoft.com/office/drawing/2014/main" val="20000"/>
                    </a:ext>
                  </a:extLst>
                </a:gridCol>
              </a:tblGrid>
              <a:tr h="198438">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altLang="es-CO" sz="1300" b="1" i="0" u="none" strike="noStrike" cap="none" normalizeH="0" baseline="0" dirty="0">
                          <a:ln>
                            <a:noFill/>
                          </a:ln>
                          <a:solidFill>
                            <a:schemeClr val="tx1"/>
                          </a:solidFill>
                          <a:effectLst/>
                          <a:latin typeface="Calibri Light" pitchFamily="34" charset="0"/>
                          <a:cs typeface="Calibri" pitchFamily="34" charset="0"/>
                        </a:rPr>
                        <a:t>%</a:t>
                      </a:r>
                    </a:p>
                  </a:txBody>
                  <a:tcPr marL="90000" marR="9000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6" name="CuadroTexto 5">
            <a:extLst>
              <a:ext uri="{FF2B5EF4-FFF2-40B4-BE49-F238E27FC236}">
                <a16:creationId xmlns:a16="http://schemas.microsoft.com/office/drawing/2014/main" id="{A5AFBC3F-5853-4249-9FE0-12CC5C334D0E}"/>
              </a:ext>
            </a:extLst>
          </p:cNvPr>
          <p:cNvSpPr txBox="1"/>
          <p:nvPr/>
        </p:nvSpPr>
        <p:spPr>
          <a:xfrm>
            <a:off x="1283891" y="172909"/>
            <a:ext cx="4090339" cy="523220"/>
          </a:xfrm>
          <a:prstGeom prst="rect">
            <a:avLst/>
          </a:prstGeom>
          <a:noFill/>
        </p:spPr>
        <p:txBody>
          <a:bodyPr wrap="square" rtlCol="0">
            <a:spAutoFit/>
          </a:bodyPr>
          <a:lstStyle/>
          <a:p>
            <a:r>
              <a:rPr lang="es-ES" sz="2800" dirty="0">
                <a:solidFill>
                  <a:srgbClr val="3B89C9"/>
                </a:solidFill>
              </a:rPr>
              <a:t>L</a:t>
            </a:r>
            <a:r>
              <a:rPr lang="es-CO" sz="2800" dirty="0">
                <a:solidFill>
                  <a:srgbClr val="3B89C9"/>
                </a:solidFill>
              </a:rPr>
              <a:t>ectura de convenciones</a:t>
            </a:r>
          </a:p>
        </p:txBody>
      </p:sp>
      <p:sp>
        <p:nvSpPr>
          <p:cNvPr id="7" name="CuadroTexto 6">
            <a:extLst>
              <a:ext uri="{FF2B5EF4-FFF2-40B4-BE49-F238E27FC236}">
                <a16:creationId xmlns:a16="http://schemas.microsoft.com/office/drawing/2014/main" id="{7C82D055-5685-4205-A7B4-EF30A6BEED4F}"/>
              </a:ext>
            </a:extLst>
          </p:cNvPr>
          <p:cNvSpPr txBox="1"/>
          <p:nvPr/>
        </p:nvSpPr>
        <p:spPr>
          <a:xfrm>
            <a:off x="609600" y="974531"/>
            <a:ext cx="7973080" cy="276999"/>
          </a:xfrm>
          <a:prstGeom prst="rect">
            <a:avLst/>
          </a:prstGeom>
          <a:noFill/>
        </p:spPr>
        <p:txBody>
          <a:bodyPr wrap="none" rtlCol="0">
            <a:spAutoFit/>
          </a:bodyPr>
          <a:lstStyle/>
          <a:p>
            <a:r>
              <a:rPr lang="es-ES" sz="1200" b="0" dirty="0"/>
              <a:t>Con el fin de identificar el comportamiento que han tenido las calificaciones, se tienen en cuenta las siguientes convenciones:</a:t>
            </a:r>
            <a:endParaRPr lang="es-CO" sz="1200" b="0" dirty="0"/>
          </a:p>
        </p:txBody>
      </p:sp>
      <p:graphicFrame>
        <p:nvGraphicFramePr>
          <p:cNvPr id="8" name="Tabla 7">
            <a:extLst>
              <a:ext uri="{FF2B5EF4-FFF2-40B4-BE49-F238E27FC236}">
                <a16:creationId xmlns:a16="http://schemas.microsoft.com/office/drawing/2014/main" id="{2AE27AC3-D3CA-465F-AC6F-36CA0CA7318C}"/>
              </a:ext>
            </a:extLst>
          </p:cNvPr>
          <p:cNvGraphicFramePr>
            <a:graphicFrameLocks noGrp="1"/>
          </p:cNvGraphicFramePr>
          <p:nvPr/>
        </p:nvGraphicFramePr>
        <p:xfrm>
          <a:off x="422563" y="3699019"/>
          <a:ext cx="8574717" cy="348290"/>
        </p:xfrm>
        <a:graphic>
          <a:graphicData uri="http://schemas.openxmlformats.org/drawingml/2006/table">
            <a:tbl>
              <a:tblPr firstRow="1" bandRow="1"/>
              <a:tblGrid>
                <a:gridCol w="2858239">
                  <a:extLst>
                    <a:ext uri="{9D8B030D-6E8A-4147-A177-3AD203B41FA5}">
                      <a16:colId xmlns:a16="http://schemas.microsoft.com/office/drawing/2014/main" val="2321242005"/>
                    </a:ext>
                  </a:extLst>
                </a:gridCol>
                <a:gridCol w="2858239">
                  <a:extLst>
                    <a:ext uri="{9D8B030D-6E8A-4147-A177-3AD203B41FA5}">
                      <a16:colId xmlns:a16="http://schemas.microsoft.com/office/drawing/2014/main" val="952186534"/>
                    </a:ext>
                  </a:extLst>
                </a:gridCol>
                <a:gridCol w="2858239">
                  <a:extLst>
                    <a:ext uri="{9D8B030D-6E8A-4147-A177-3AD203B41FA5}">
                      <a16:colId xmlns:a16="http://schemas.microsoft.com/office/drawing/2014/main" val="1037732889"/>
                    </a:ext>
                  </a:extLst>
                </a:gridCol>
              </a:tblGrid>
              <a:tr h="348290">
                <a:tc>
                  <a:txBody>
                    <a:bodyPr/>
                    <a:lstStyle>
                      <a:lvl1pPr marL="0" algn="l" defTabSz="342900" rtl="0" eaLnBrk="1" latinLnBrk="0" hangingPunct="1">
                        <a:defRPr sz="1350" b="1" kern="1200">
                          <a:solidFill>
                            <a:schemeClr val="lt1"/>
                          </a:solidFill>
                          <a:latin typeface="Calibri"/>
                        </a:defRPr>
                      </a:lvl1pPr>
                      <a:lvl2pPr marL="342900" algn="l" defTabSz="342900" rtl="0" eaLnBrk="1" latinLnBrk="0" hangingPunct="1">
                        <a:defRPr sz="1350" b="1" kern="1200">
                          <a:solidFill>
                            <a:schemeClr val="lt1"/>
                          </a:solidFill>
                          <a:latin typeface="Calibri"/>
                        </a:defRPr>
                      </a:lvl2pPr>
                      <a:lvl3pPr marL="685800" algn="l" defTabSz="342900" rtl="0" eaLnBrk="1" latinLnBrk="0" hangingPunct="1">
                        <a:defRPr sz="1350" b="1" kern="1200">
                          <a:solidFill>
                            <a:schemeClr val="lt1"/>
                          </a:solidFill>
                          <a:latin typeface="Calibri"/>
                        </a:defRPr>
                      </a:lvl3pPr>
                      <a:lvl4pPr marL="1028700" algn="l" defTabSz="342900" rtl="0" eaLnBrk="1" latinLnBrk="0" hangingPunct="1">
                        <a:defRPr sz="1350" b="1" kern="1200">
                          <a:solidFill>
                            <a:schemeClr val="lt1"/>
                          </a:solidFill>
                          <a:latin typeface="Calibri"/>
                        </a:defRPr>
                      </a:lvl4pPr>
                      <a:lvl5pPr marL="1371600" algn="l" defTabSz="342900" rtl="0" eaLnBrk="1" latinLnBrk="0" hangingPunct="1">
                        <a:defRPr sz="1350" b="1" kern="1200">
                          <a:solidFill>
                            <a:schemeClr val="lt1"/>
                          </a:solidFill>
                          <a:latin typeface="Calibri"/>
                        </a:defRPr>
                      </a:lvl5pPr>
                      <a:lvl6pPr marL="1714500" algn="l" defTabSz="342900" rtl="0" eaLnBrk="1" latinLnBrk="0" hangingPunct="1">
                        <a:defRPr sz="1350" b="1" kern="1200">
                          <a:solidFill>
                            <a:schemeClr val="lt1"/>
                          </a:solidFill>
                          <a:latin typeface="Calibri"/>
                        </a:defRPr>
                      </a:lvl6pPr>
                      <a:lvl7pPr marL="2057400" algn="l" defTabSz="342900" rtl="0" eaLnBrk="1" latinLnBrk="0" hangingPunct="1">
                        <a:defRPr sz="1350" b="1" kern="1200">
                          <a:solidFill>
                            <a:schemeClr val="lt1"/>
                          </a:solidFill>
                          <a:latin typeface="Calibri"/>
                        </a:defRPr>
                      </a:lvl7pPr>
                      <a:lvl8pPr marL="2400300" algn="l" defTabSz="342900" rtl="0" eaLnBrk="1" latinLnBrk="0" hangingPunct="1">
                        <a:defRPr sz="1350" b="1" kern="1200">
                          <a:solidFill>
                            <a:schemeClr val="lt1"/>
                          </a:solidFill>
                          <a:latin typeface="Calibri"/>
                        </a:defRPr>
                      </a:lvl8pPr>
                      <a:lvl9pPr marL="2743200" algn="l" defTabSz="342900" rtl="0" eaLnBrk="1" latinLnBrk="0" hangingPunct="1">
                        <a:defRPr sz="1350" b="1" kern="1200">
                          <a:solidFill>
                            <a:schemeClr val="lt1"/>
                          </a:solidFill>
                          <a:latin typeface="Calibri"/>
                        </a:defRPr>
                      </a:lvl9pPr>
                    </a:lstStyle>
                    <a:p>
                      <a:pPr algn="ctr"/>
                      <a:r>
                        <a:rPr lang="es-CO" sz="1100" dirty="0">
                          <a:latin typeface="Century Gothic" panose="020B0502020202020204" pitchFamily="34" charset="0"/>
                        </a:rPr>
                        <a:t>Máxima Oportunidad de Mejoramiento</a:t>
                      </a:r>
                    </a:p>
                  </a:txBody>
                  <a:tcPr marL="34261" marR="34261" marT="17114" marB="17114"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ap="flat" cmpd="sng" algn="ctr">
                      <a:solidFill>
                        <a:sysClr val="window" lastClr="FFFFFF">
                          <a:lumMod val="95000"/>
                        </a:sysClr>
                      </a:solidFill>
                      <a:prstDash val="solid"/>
                      <a:round/>
                      <a:headEnd type="none" w="med" len="med"/>
                      <a:tailEnd type="none" w="med" len="med"/>
                    </a:lnT>
                    <a:lnB w="127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342900" rtl="0" eaLnBrk="1" latinLnBrk="0" hangingPunct="1">
                        <a:defRPr sz="1350" b="1" kern="1200">
                          <a:solidFill>
                            <a:schemeClr val="lt1"/>
                          </a:solidFill>
                          <a:latin typeface="Calibri"/>
                        </a:defRPr>
                      </a:lvl1pPr>
                      <a:lvl2pPr marL="342900" algn="l" defTabSz="342900" rtl="0" eaLnBrk="1" latinLnBrk="0" hangingPunct="1">
                        <a:defRPr sz="1350" b="1" kern="1200">
                          <a:solidFill>
                            <a:schemeClr val="lt1"/>
                          </a:solidFill>
                          <a:latin typeface="Calibri"/>
                        </a:defRPr>
                      </a:lvl2pPr>
                      <a:lvl3pPr marL="685800" algn="l" defTabSz="342900" rtl="0" eaLnBrk="1" latinLnBrk="0" hangingPunct="1">
                        <a:defRPr sz="1350" b="1" kern="1200">
                          <a:solidFill>
                            <a:schemeClr val="lt1"/>
                          </a:solidFill>
                          <a:latin typeface="Calibri"/>
                        </a:defRPr>
                      </a:lvl3pPr>
                      <a:lvl4pPr marL="1028700" algn="l" defTabSz="342900" rtl="0" eaLnBrk="1" latinLnBrk="0" hangingPunct="1">
                        <a:defRPr sz="1350" b="1" kern="1200">
                          <a:solidFill>
                            <a:schemeClr val="lt1"/>
                          </a:solidFill>
                          <a:latin typeface="Calibri"/>
                        </a:defRPr>
                      </a:lvl4pPr>
                      <a:lvl5pPr marL="1371600" algn="l" defTabSz="342900" rtl="0" eaLnBrk="1" latinLnBrk="0" hangingPunct="1">
                        <a:defRPr sz="1350" b="1" kern="1200">
                          <a:solidFill>
                            <a:schemeClr val="lt1"/>
                          </a:solidFill>
                          <a:latin typeface="Calibri"/>
                        </a:defRPr>
                      </a:lvl5pPr>
                      <a:lvl6pPr marL="1714500" algn="l" defTabSz="342900" rtl="0" eaLnBrk="1" latinLnBrk="0" hangingPunct="1">
                        <a:defRPr sz="1350" b="1" kern="1200">
                          <a:solidFill>
                            <a:schemeClr val="lt1"/>
                          </a:solidFill>
                          <a:latin typeface="Calibri"/>
                        </a:defRPr>
                      </a:lvl6pPr>
                      <a:lvl7pPr marL="2057400" algn="l" defTabSz="342900" rtl="0" eaLnBrk="1" latinLnBrk="0" hangingPunct="1">
                        <a:defRPr sz="1350" b="1" kern="1200">
                          <a:solidFill>
                            <a:schemeClr val="lt1"/>
                          </a:solidFill>
                          <a:latin typeface="Calibri"/>
                        </a:defRPr>
                      </a:lvl7pPr>
                      <a:lvl8pPr marL="2400300" algn="l" defTabSz="342900" rtl="0" eaLnBrk="1" latinLnBrk="0" hangingPunct="1">
                        <a:defRPr sz="1350" b="1" kern="1200">
                          <a:solidFill>
                            <a:schemeClr val="lt1"/>
                          </a:solidFill>
                          <a:latin typeface="Calibri"/>
                        </a:defRPr>
                      </a:lvl8pPr>
                      <a:lvl9pPr marL="2743200" algn="l" defTabSz="342900" rtl="0" eaLnBrk="1" latinLnBrk="0" hangingPunct="1">
                        <a:defRPr sz="1350" b="1" kern="1200">
                          <a:solidFill>
                            <a:schemeClr val="lt1"/>
                          </a:solidFill>
                          <a:latin typeface="Calibri"/>
                        </a:defRPr>
                      </a:lvl9pPr>
                    </a:lstStyle>
                    <a:p>
                      <a:pPr algn="ctr"/>
                      <a:r>
                        <a:rPr lang="es-CO" sz="1100" dirty="0">
                          <a:solidFill>
                            <a:schemeClr val="tx1"/>
                          </a:solidFill>
                          <a:latin typeface="Century Gothic" panose="020B0502020202020204" pitchFamily="34" charset="0"/>
                        </a:rPr>
                        <a:t>Prioridad Secundaria de Mejoramiento</a:t>
                      </a:r>
                    </a:p>
                  </a:txBody>
                  <a:tcPr marL="34261" marR="34261" marT="17114" marB="17114"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ap="flat" cmpd="sng" algn="ctr">
                      <a:solidFill>
                        <a:sysClr val="window" lastClr="FFFFFF">
                          <a:lumMod val="95000"/>
                        </a:sysClr>
                      </a:solidFill>
                      <a:prstDash val="solid"/>
                      <a:round/>
                      <a:headEnd type="none" w="med" len="med"/>
                      <a:tailEnd type="none" w="med" len="med"/>
                    </a:lnT>
                    <a:lnB w="127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342900" rtl="0" eaLnBrk="1" latinLnBrk="0" hangingPunct="1">
                        <a:defRPr sz="1350" b="1" kern="1200">
                          <a:solidFill>
                            <a:schemeClr val="lt1"/>
                          </a:solidFill>
                          <a:latin typeface="Calibri"/>
                        </a:defRPr>
                      </a:lvl1pPr>
                      <a:lvl2pPr marL="342900" algn="l" defTabSz="342900" rtl="0" eaLnBrk="1" latinLnBrk="0" hangingPunct="1">
                        <a:defRPr sz="1350" b="1" kern="1200">
                          <a:solidFill>
                            <a:schemeClr val="lt1"/>
                          </a:solidFill>
                          <a:latin typeface="Calibri"/>
                        </a:defRPr>
                      </a:lvl2pPr>
                      <a:lvl3pPr marL="685800" algn="l" defTabSz="342900" rtl="0" eaLnBrk="1" latinLnBrk="0" hangingPunct="1">
                        <a:defRPr sz="1350" b="1" kern="1200">
                          <a:solidFill>
                            <a:schemeClr val="lt1"/>
                          </a:solidFill>
                          <a:latin typeface="Calibri"/>
                        </a:defRPr>
                      </a:lvl3pPr>
                      <a:lvl4pPr marL="1028700" algn="l" defTabSz="342900" rtl="0" eaLnBrk="1" latinLnBrk="0" hangingPunct="1">
                        <a:defRPr sz="1350" b="1" kern="1200">
                          <a:solidFill>
                            <a:schemeClr val="lt1"/>
                          </a:solidFill>
                          <a:latin typeface="Calibri"/>
                        </a:defRPr>
                      </a:lvl4pPr>
                      <a:lvl5pPr marL="1371600" algn="l" defTabSz="342900" rtl="0" eaLnBrk="1" latinLnBrk="0" hangingPunct="1">
                        <a:defRPr sz="1350" b="1" kern="1200">
                          <a:solidFill>
                            <a:schemeClr val="lt1"/>
                          </a:solidFill>
                          <a:latin typeface="Calibri"/>
                        </a:defRPr>
                      </a:lvl5pPr>
                      <a:lvl6pPr marL="1714500" algn="l" defTabSz="342900" rtl="0" eaLnBrk="1" latinLnBrk="0" hangingPunct="1">
                        <a:defRPr sz="1350" b="1" kern="1200">
                          <a:solidFill>
                            <a:schemeClr val="lt1"/>
                          </a:solidFill>
                          <a:latin typeface="Calibri"/>
                        </a:defRPr>
                      </a:lvl6pPr>
                      <a:lvl7pPr marL="2057400" algn="l" defTabSz="342900" rtl="0" eaLnBrk="1" latinLnBrk="0" hangingPunct="1">
                        <a:defRPr sz="1350" b="1" kern="1200">
                          <a:solidFill>
                            <a:schemeClr val="lt1"/>
                          </a:solidFill>
                          <a:latin typeface="Calibri"/>
                        </a:defRPr>
                      </a:lvl7pPr>
                      <a:lvl8pPr marL="2400300" algn="l" defTabSz="342900" rtl="0" eaLnBrk="1" latinLnBrk="0" hangingPunct="1">
                        <a:defRPr sz="1350" b="1" kern="1200">
                          <a:solidFill>
                            <a:schemeClr val="lt1"/>
                          </a:solidFill>
                          <a:latin typeface="Calibri"/>
                        </a:defRPr>
                      </a:lvl8pPr>
                      <a:lvl9pPr marL="2743200" algn="l" defTabSz="342900" rtl="0" eaLnBrk="1" latinLnBrk="0" hangingPunct="1">
                        <a:defRPr sz="1350" b="1" kern="1200">
                          <a:solidFill>
                            <a:schemeClr val="lt1"/>
                          </a:solidFill>
                          <a:latin typeface="Calibri"/>
                        </a:defRPr>
                      </a:lvl9pPr>
                    </a:lstStyle>
                    <a:p>
                      <a:pPr algn="ctr"/>
                      <a:r>
                        <a:rPr lang="es-CO" sz="1100" dirty="0">
                          <a:latin typeface="Century Gothic" panose="020B0502020202020204" pitchFamily="34" charset="0"/>
                        </a:rPr>
                        <a:t>Fortaleza de Apalancamiento</a:t>
                      </a:r>
                    </a:p>
                  </a:txBody>
                  <a:tcPr marL="34261" marR="34261" marT="17114" marB="17114"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ap="flat" cmpd="sng" algn="ctr">
                      <a:solidFill>
                        <a:sysClr val="window" lastClr="FFFFFF">
                          <a:lumMod val="95000"/>
                        </a:sysClr>
                      </a:solidFill>
                      <a:prstDash val="solid"/>
                      <a:round/>
                      <a:headEnd type="none" w="med" len="med"/>
                      <a:tailEnd type="none" w="med" len="med"/>
                    </a:lnT>
                    <a:lnB w="127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rgbClr val="008000"/>
                    </a:solidFill>
                  </a:tcPr>
                </a:tc>
                <a:extLst>
                  <a:ext uri="{0D108BD9-81ED-4DB2-BD59-A6C34878D82A}">
                    <a16:rowId xmlns:a16="http://schemas.microsoft.com/office/drawing/2014/main" val="1975005199"/>
                  </a:ext>
                </a:extLst>
              </a:tr>
            </a:tbl>
          </a:graphicData>
        </a:graphic>
      </p:graphicFrame>
      <p:sp>
        <p:nvSpPr>
          <p:cNvPr id="9" name="CuadroTexto 8">
            <a:extLst>
              <a:ext uri="{FF2B5EF4-FFF2-40B4-BE49-F238E27FC236}">
                <a16:creationId xmlns:a16="http://schemas.microsoft.com/office/drawing/2014/main" id="{BFA45785-61F7-4C3C-B1E2-B6F7A6B3F00C}"/>
              </a:ext>
            </a:extLst>
          </p:cNvPr>
          <p:cNvSpPr txBox="1"/>
          <p:nvPr/>
        </p:nvSpPr>
        <p:spPr>
          <a:xfrm>
            <a:off x="519545" y="4204855"/>
            <a:ext cx="1544012" cy="246221"/>
          </a:xfrm>
          <a:prstGeom prst="rect">
            <a:avLst/>
          </a:prstGeom>
          <a:noFill/>
        </p:spPr>
        <p:txBody>
          <a:bodyPr wrap="none" rtlCol="0">
            <a:spAutoFit/>
          </a:bodyPr>
          <a:lstStyle/>
          <a:p>
            <a:r>
              <a:rPr lang="es-ES" dirty="0"/>
              <a:t>Priorizar en el corto plazo</a:t>
            </a:r>
            <a:endParaRPr lang="es-CO" dirty="0"/>
          </a:p>
        </p:txBody>
      </p:sp>
      <p:sp>
        <p:nvSpPr>
          <p:cNvPr id="10" name="CuadroTexto 9">
            <a:extLst>
              <a:ext uri="{FF2B5EF4-FFF2-40B4-BE49-F238E27FC236}">
                <a16:creationId xmlns:a16="http://schemas.microsoft.com/office/drawing/2014/main" id="{439236CC-3C65-4EDE-8111-EB3B16DE3FB4}"/>
              </a:ext>
            </a:extLst>
          </p:cNvPr>
          <p:cNvSpPr txBox="1"/>
          <p:nvPr/>
        </p:nvSpPr>
        <p:spPr>
          <a:xfrm>
            <a:off x="3318167" y="4204854"/>
            <a:ext cx="1733167" cy="246221"/>
          </a:xfrm>
          <a:prstGeom prst="rect">
            <a:avLst/>
          </a:prstGeom>
          <a:noFill/>
        </p:spPr>
        <p:txBody>
          <a:bodyPr wrap="none" rtlCol="0">
            <a:spAutoFit/>
          </a:bodyPr>
          <a:lstStyle/>
          <a:p>
            <a:r>
              <a:rPr lang="es-ES" dirty="0"/>
              <a:t>Priorizar en el mediano plazo</a:t>
            </a:r>
            <a:endParaRPr lang="es-CO" dirty="0"/>
          </a:p>
        </p:txBody>
      </p:sp>
      <p:sp>
        <p:nvSpPr>
          <p:cNvPr id="11" name="CuadroTexto 10">
            <a:extLst>
              <a:ext uri="{FF2B5EF4-FFF2-40B4-BE49-F238E27FC236}">
                <a16:creationId xmlns:a16="http://schemas.microsoft.com/office/drawing/2014/main" id="{B51ABCC3-1A1F-4998-9CCE-500C3421C208}"/>
              </a:ext>
            </a:extLst>
          </p:cNvPr>
          <p:cNvSpPr txBox="1"/>
          <p:nvPr/>
        </p:nvSpPr>
        <p:spPr>
          <a:xfrm>
            <a:off x="6179134" y="4218709"/>
            <a:ext cx="2016899" cy="246221"/>
          </a:xfrm>
          <a:prstGeom prst="rect">
            <a:avLst/>
          </a:prstGeom>
          <a:noFill/>
        </p:spPr>
        <p:txBody>
          <a:bodyPr wrap="none" rtlCol="0">
            <a:spAutoFit/>
          </a:bodyPr>
          <a:lstStyle/>
          <a:p>
            <a:r>
              <a:rPr lang="es-ES" dirty="0"/>
              <a:t>Fortalezas que se deben mantener</a:t>
            </a:r>
            <a:endParaRPr lang="es-CO" dirty="0"/>
          </a:p>
        </p:txBody>
      </p:sp>
    </p:spTree>
    <p:extLst>
      <p:ext uri="{BB962C8B-B14F-4D97-AF65-F5344CB8AC3E}">
        <p14:creationId xmlns:p14="http://schemas.microsoft.com/office/powerpoint/2010/main" val="896821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4294967295"/>
          </p:nvPr>
        </p:nvSpPr>
        <p:spPr>
          <a:xfrm>
            <a:off x="8648700" y="4951413"/>
            <a:ext cx="495300" cy="187325"/>
          </a:xfrm>
        </p:spPr>
        <p:txBody>
          <a:bodyPr/>
          <a:lstStyle/>
          <a:p>
            <a:pPr>
              <a:defRPr/>
            </a:pPr>
            <a:fld id="{D0AE95A2-70B1-4974-8E50-975CA7202948}" type="slidenum">
              <a:rPr lang="es-CO" altLang="es-CO" smtClean="0"/>
              <a:pPr>
                <a:defRPr/>
              </a:pPr>
              <a:t>50</a:t>
            </a:fld>
            <a:endParaRPr lang="es-CO" altLang="es-CO" dirty="0"/>
          </a:p>
        </p:txBody>
      </p:sp>
      <p:sp>
        <p:nvSpPr>
          <p:cNvPr id="9" name="8 Rectángulo"/>
          <p:cNvSpPr/>
          <p:nvPr/>
        </p:nvSpPr>
        <p:spPr>
          <a:xfrm>
            <a:off x="2363416" y="1166775"/>
            <a:ext cx="4367583" cy="400110"/>
          </a:xfrm>
          <a:prstGeom prst="rect">
            <a:avLst/>
          </a:prstGeom>
        </p:spPr>
        <p:txBody>
          <a:bodyPr wrap="square">
            <a:spAutoFit/>
          </a:bodyPr>
          <a:lstStyle/>
          <a:p>
            <a:pPr algn="ctr"/>
            <a:r>
              <a:rPr lang="es-CO" dirty="0">
                <a:solidFill>
                  <a:srgbClr val="000000">
                    <a:lumMod val="85000"/>
                    <a:lumOff val="15000"/>
                  </a:srgbClr>
                </a:solidFill>
                <a:latin typeface="Century Gothic"/>
              </a:rPr>
              <a:t>¿</a:t>
            </a:r>
            <a:r>
              <a:rPr lang="es-CO" b="0" dirty="0">
                <a:solidFill>
                  <a:srgbClr val="000000">
                    <a:lumMod val="85000"/>
                    <a:lumOff val="15000"/>
                  </a:srgbClr>
                </a:solidFill>
                <a:latin typeface="Century Gothic"/>
              </a:rPr>
              <a:t>Considera que la EAAB-ESP </a:t>
            </a:r>
            <a:r>
              <a:rPr lang="es-CO" dirty="0">
                <a:solidFill>
                  <a:srgbClr val="000000">
                    <a:lumMod val="85000"/>
                    <a:lumOff val="15000"/>
                  </a:srgbClr>
                </a:solidFill>
                <a:latin typeface="Century Gothic"/>
              </a:rPr>
              <a:t>le suministra toda la información que usted necesita? </a:t>
            </a:r>
          </a:p>
        </p:txBody>
      </p:sp>
      <p:graphicFrame>
        <p:nvGraphicFramePr>
          <p:cNvPr id="10" name="6 Objeto"/>
          <p:cNvGraphicFramePr>
            <a:graphicFrameLocks/>
          </p:cNvGraphicFramePr>
          <p:nvPr>
            <p:extLst>
              <p:ext uri="{D42A27DB-BD31-4B8C-83A1-F6EECF244321}">
                <p14:modId xmlns:p14="http://schemas.microsoft.com/office/powerpoint/2010/main" val="97121858"/>
              </p:ext>
            </p:extLst>
          </p:nvPr>
        </p:nvGraphicFramePr>
        <p:xfrm>
          <a:off x="3010304" y="1734313"/>
          <a:ext cx="3130746" cy="2012905"/>
        </p:xfrm>
        <a:graphic>
          <a:graphicData uri="http://schemas.openxmlformats.org/drawingml/2006/chart">
            <c:chart xmlns:c="http://schemas.openxmlformats.org/drawingml/2006/chart" xmlns:r="http://schemas.openxmlformats.org/officeDocument/2006/relationships" r:id="rId2"/>
          </a:graphicData>
        </a:graphic>
      </p:graphicFrame>
      <p:pic>
        <p:nvPicPr>
          <p:cNvPr id="11" name="10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9395" y="2086107"/>
            <a:ext cx="1312565" cy="1309317"/>
          </a:xfrm>
          <a:prstGeom prst="rect">
            <a:avLst/>
          </a:prstGeom>
        </p:spPr>
      </p:pic>
      <p:sp>
        <p:nvSpPr>
          <p:cNvPr id="12" name="11 CuadroTexto"/>
          <p:cNvSpPr txBox="1"/>
          <p:nvPr/>
        </p:nvSpPr>
        <p:spPr>
          <a:xfrm>
            <a:off x="5372935" y="2084424"/>
            <a:ext cx="1358064" cy="618118"/>
          </a:xfrm>
          <a:prstGeom prst="rect">
            <a:avLst/>
          </a:prstGeom>
          <a:noFill/>
        </p:spPr>
        <p:txBody>
          <a:bodyPr wrap="none" rtlCol="0">
            <a:spAutoFit/>
          </a:bodyPr>
          <a:lstStyle/>
          <a:p>
            <a:pPr>
              <a:lnSpc>
                <a:spcPts val="1800"/>
              </a:lnSpc>
            </a:pPr>
            <a:r>
              <a:rPr lang="es-CO" sz="1050" b="0" dirty="0">
                <a:solidFill>
                  <a:srgbClr val="000000"/>
                </a:solidFill>
                <a:latin typeface="Century Gothic"/>
              </a:rPr>
              <a:t>Respondieron </a:t>
            </a:r>
            <a:r>
              <a:rPr lang="es-CO" sz="1600" dirty="0">
                <a:solidFill>
                  <a:srgbClr val="000000"/>
                </a:solidFill>
                <a:latin typeface="Century Gothic"/>
              </a:rPr>
              <a:t>Sí</a:t>
            </a:r>
            <a:r>
              <a:rPr lang="es-CO" sz="1050" dirty="0">
                <a:solidFill>
                  <a:srgbClr val="000000"/>
                </a:solidFill>
                <a:latin typeface="Century Gothic"/>
              </a:rPr>
              <a:t>: </a:t>
            </a:r>
          </a:p>
          <a:p>
            <a:pPr>
              <a:lnSpc>
                <a:spcPts val="2300"/>
              </a:lnSpc>
            </a:pPr>
            <a:r>
              <a:rPr lang="es-CO" sz="2400" dirty="0">
                <a:solidFill>
                  <a:srgbClr val="295FA9"/>
                </a:solidFill>
                <a:latin typeface="Century Gothic"/>
              </a:rPr>
              <a:t>40</a:t>
            </a:r>
            <a:r>
              <a:rPr lang="es-CO" sz="1600" dirty="0">
                <a:solidFill>
                  <a:srgbClr val="295FA9"/>
                </a:solidFill>
                <a:latin typeface="Century Gothic"/>
              </a:rPr>
              <a:t>%</a:t>
            </a:r>
            <a:endParaRPr lang="es-CO" sz="2400" dirty="0">
              <a:solidFill>
                <a:srgbClr val="295FA9"/>
              </a:solidFill>
              <a:latin typeface="Century Gothic"/>
            </a:endParaRPr>
          </a:p>
        </p:txBody>
      </p:sp>
      <p:sp>
        <p:nvSpPr>
          <p:cNvPr id="13" name="12 CuadroTexto"/>
          <p:cNvSpPr txBox="1"/>
          <p:nvPr/>
        </p:nvSpPr>
        <p:spPr>
          <a:xfrm>
            <a:off x="2271484" y="2911993"/>
            <a:ext cx="1484702" cy="618118"/>
          </a:xfrm>
          <a:prstGeom prst="rect">
            <a:avLst/>
          </a:prstGeom>
          <a:noFill/>
        </p:spPr>
        <p:txBody>
          <a:bodyPr wrap="none" rtlCol="0">
            <a:spAutoFit/>
          </a:bodyPr>
          <a:lstStyle/>
          <a:p>
            <a:pPr algn="r">
              <a:lnSpc>
                <a:spcPts val="1800"/>
              </a:lnSpc>
            </a:pPr>
            <a:r>
              <a:rPr lang="es-CO" sz="1050" b="0" dirty="0">
                <a:solidFill>
                  <a:srgbClr val="000000"/>
                </a:solidFill>
                <a:latin typeface="Century Gothic"/>
              </a:rPr>
              <a:t>Respondieron </a:t>
            </a:r>
            <a:r>
              <a:rPr lang="es-CO" sz="1600" dirty="0">
                <a:solidFill>
                  <a:srgbClr val="000000"/>
                </a:solidFill>
                <a:latin typeface="Century Gothic"/>
              </a:rPr>
              <a:t>No</a:t>
            </a:r>
            <a:r>
              <a:rPr lang="es-CO" sz="1050" dirty="0">
                <a:solidFill>
                  <a:srgbClr val="000000"/>
                </a:solidFill>
                <a:latin typeface="Century Gothic"/>
              </a:rPr>
              <a:t>: </a:t>
            </a:r>
          </a:p>
          <a:p>
            <a:pPr algn="r">
              <a:lnSpc>
                <a:spcPts val="2300"/>
              </a:lnSpc>
            </a:pPr>
            <a:r>
              <a:rPr lang="es-CO" sz="2400" dirty="0">
                <a:solidFill>
                  <a:srgbClr val="808080">
                    <a:lumMod val="50000"/>
                  </a:srgbClr>
                </a:solidFill>
                <a:latin typeface="Century Gothic"/>
              </a:rPr>
              <a:t>60</a:t>
            </a:r>
            <a:r>
              <a:rPr lang="es-CO" sz="1600" dirty="0">
                <a:solidFill>
                  <a:srgbClr val="808080">
                    <a:lumMod val="50000"/>
                  </a:srgbClr>
                </a:solidFill>
                <a:latin typeface="Century Gothic"/>
              </a:rPr>
              <a:t>%</a:t>
            </a:r>
            <a:endParaRPr lang="es-CO" sz="2400" dirty="0">
              <a:solidFill>
                <a:srgbClr val="808080">
                  <a:lumMod val="50000"/>
                </a:srgbClr>
              </a:solidFill>
              <a:latin typeface="Century Gothic"/>
            </a:endParaRPr>
          </a:p>
        </p:txBody>
      </p:sp>
      <p:graphicFrame>
        <p:nvGraphicFramePr>
          <p:cNvPr id="14" name="Group 37"/>
          <p:cNvGraphicFramePr>
            <a:graphicFrameLocks noGrp="1"/>
          </p:cNvGraphicFramePr>
          <p:nvPr>
            <p:extLst>
              <p:ext uri="{D42A27DB-BD31-4B8C-83A1-F6EECF244321}">
                <p14:modId xmlns:p14="http://schemas.microsoft.com/office/powerpoint/2010/main" val="1997019789"/>
              </p:ext>
            </p:extLst>
          </p:nvPr>
        </p:nvGraphicFramePr>
        <p:xfrm>
          <a:off x="3756207" y="4181944"/>
          <a:ext cx="1577512" cy="178680"/>
        </p:xfrm>
        <a:graphic>
          <a:graphicData uri="http://schemas.openxmlformats.org/drawingml/2006/table">
            <a:tbl>
              <a:tblPr/>
              <a:tblGrid>
                <a:gridCol w="1240962">
                  <a:extLst>
                    <a:ext uri="{9D8B030D-6E8A-4147-A177-3AD203B41FA5}">
                      <a16:colId xmlns:a16="http://schemas.microsoft.com/office/drawing/2014/main" val="20000"/>
                    </a:ext>
                  </a:extLst>
                </a:gridCol>
                <a:gridCol w="336550">
                  <a:extLst>
                    <a:ext uri="{9D8B030D-6E8A-4147-A177-3AD203B41FA5}">
                      <a16:colId xmlns:a16="http://schemas.microsoft.com/office/drawing/2014/main" val="20001"/>
                    </a:ext>
                  </a:extLst>
                </a:gridCol>
              </a:tblGrid>
              <a:tr h="137728">
                <a:tc>
                  <a:txBody>
                    <a:bodyPr/>
                    <a:lstStyle>
                      <a:lvl1pPr marL="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1pPr>
                      <a:lvl2pPr marL="4572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2pPr>
                      <a:lvl3pPr marL="9144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3pPr>
                      <a:lvl4pPr marL="13716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4pPr>
                      <a:lvl5pPr marL="18288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5pPr>
                      <a:lvl6pPr marL="22860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6pPr>
                      <a:lvl7pPr marL="27432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7pPr>
                      <a:lvl8pPr marL="32004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8pPr>
                      <a:lvl9pPr marL="36576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s-CO" altLang="es-CO" sz="700" b="1" i="0" u="none" strike="noStrike" cap="none" normalizeH="0" baseline="0" dirty="0">
                          <a:ln>
                            <a:noFill/>
                          </a:ln>
                          <a:solidFill>
                            <a:schemeClr val="tx1"/>
                          </a:solidFill>
                          <a:effectLst/>
                          <a:latin typeface="+mj-lt"/>
                          <a:cs typeface="Arial" charset="0"/>
                        </a:rPr>
                        <a:t> Base: </a:t>
                      </a:r>
                      <a:r>
                        <a:rPr kumimoji="0" lang="es-CO" altLang="es-CO" sz="700" b="0" i="0" u="none" strike="noStrike" cap="none" normalizeH="0" baseline="0" dirty="0">
                          <a:ln>
                            <a:noFill/>
                          </a:ln>
                          <a:solidFill>
                            <a:schemeClr val="tx1"/>
                          </a:solidFill>
                          <a:effectLst/>
                          <a:latin typeface="+mj-lt"/>
                          <a:cs typeface="Arial" charset="0"/>
                        </a:rPr>
                        <a:t>Total encuestados</a:t>
                      </a:r>
                    </a:p>
                  </a:txBody>
                  <a:tcPr marL="72000" marR="72000" marT="36000" marB="36000" anchor="ctr" horzOverflow="overflow">
                    <a:lnL w="6350" cap="flat" cmpd="sng" algn="ctr">
                      <a:no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a:noFill/>
                    </a:lnTlToBr>
                    <a:lnBlToTr>
                      <a:noFill/>
                    </a:lnBlToTr>
                    <a:solidFill>
                      <a:srgbClr val="F8F8F8"/>
                    </a:solidFill>
                  </a:tcPr>
                </a:tc>
                <a:tc>
                  <a:txBody>
                    <a:bodyPr/>
                    <a:lstStyle>
                      <a:lvl1pPr marL="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1pPr>
                      <a:lvl2pPr marL="4572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2pPr>
                      <a:lvl3pPr marL="9144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3pPr>
                      <a:lvl4pPr marL="13716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4pPr>
                      <a:lvl5pPr marL="18288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5pPr>
                      <a:lvl6pPr marL="22860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6pPr>
                      <a:lvl7pPr marL="27432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7pPr>
                      <a:lvl8pPr marL="32004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8pPr>
                      <a:lvl9pPr marL="36576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altLang="es-CO" sz="700" b="1" i="0" u="none" strike="noStrike" cap="none" normalizeH="0" baseline="0" dirty="0">
                          <a:ln>
                            <a:noFill/>
                          </a:ln>
                          <a:solidFill>
                            <a:schemeClr val="tx1"/>
                          </a:solidFill>
                          <a:effectLst/>
                          <a:latin typeface="+mj-lt"/>
                          <a:cs typeface="Arial" charset="0"/>
                        </a:rPr>
                        <a:t>450</a:t>
                      </a:r>
                      <a:endParaRPr kumimoji="0" lang="es-CO" altLang="es-CO" sz="700" b="0" i="0" u="none" strike="noStrike" cap="none" normalizeH="0" baseline="0" dirty="0">
                        <a:ln>
                          <a:noFill/>
                        </a:ln>
                        <a:solidFill>
                          <a:schemeClr val="tx1"/>
                        </a:solidFill>
                        <a:effectLst/>
                        <a:latin typeface="+mj-lt"/>
                        <a:cs typeface="Arial" charset="0"/>
                      </a:endParaRPr>
                    </a:p>
                  </a:txBody>
                  <a:tcPr marL="72000" marR="72000" marT="36000" marB="36000" anchor="ctr" horzOverflow="overflow">
                    <a:lnL w="6350" cap="flat" cmpd="sng" algn="ctr">
                      <a:solidFill>
                        <a:srgbClr val="B2B2B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0"/>
                  </a:ext>
                </a:extLst>
              </a:tr>
            </a:tbl>
          </a:graphicData>
        </a:graphic>
      </p:graphicFrame>
      <p:sp>
        <p:nvSpPr>
          <p:cNvPr id="15" name="CuadroTexto 14"/>
          <p:cNvSpPr txBox="1"/>
          <p:nvPr/>
        </p:nvSpPr>
        <p:spPr>
          <a:xfrm>
            <a:off x="1311752" y="13305"/>
            <a:ext cx="7608963" cy="954107"/>
          </a:xfrm>
          <a:prstGeom prst="rect">
            <a:avLst/>
          </a:prstGeom>
          <a:noFill/>
        </p:spPr>
        <p:txBody>
          <a:bodyPr wrap="square" rtlCol="0">
            <a:spAutoFit/>
          </a:bodyPr>
          <a:lstStyle/>
          <a:p>
            <a:r>
              <a:rPr lang="es-MX" sz="2800" dirty="0">
                <a:solidFill>
                  <a:schemeClr val="bg1"/>
                </a:solidFill>
              </a:rPr>
              <a:t>¿Considera que la EAAB-ESP le suministra toda la información que usted necesita?</a:t>
            </a:r>
            <a:endParaRPr lang="es-CO" sz="2800" dirty="0">
              <a:solidFill>
                <a:schemeClr val="bg1"/>
              </a:solidFill>
            </a:endParaRPr>
          </a:p>
        </p:txBody>
      </p:sp>
      <p:sp>
        <p:nvSpPr>
          <p:cNvPr id="16" name="Rectángulo redondeado 15"/>
          <p:cNvSpPr/>
          <p:nvPr/>
        </p:nvSpPr>
        <p:spPr bwMode="auto">
          <a:xfrm>
            <a:off x="5475382" y="3053351"/>
            <a:ext cx="3514381" cy="1043978"/>
          </a:xfrm>
          <a:prstGeom prst="roundRect">
            <a:avLst/>
          </a:prstGeom>
          <a:solidFill>
            <a:schemeClr val="accent5">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s-CO" sz="900" dirty="0">
                <a:solidFill>
                  <a:srgbClr val="262626"/>
                </a:solidFill>
                <a:latin typeface="Century Gothic"/>
                <a:cs typeface="+mn-cs"/>
              </a:rPr>
              <a:t>2020: </a:t>
            </a:r>
            <a:r>
              <a:rPr lang="es-CO" sz="900" b="0" dirty="0">
                <a:solidFill>
                  <a:srgbClr val="262626"/>
                </a:solidFill>
                <a:latin typeface="Century Gothic"/>
                <a:cs typeface="+mn-cs"/>
              </a:rPr>
              <a:t>A diferencia de los demás indicadores se ve una reducción del 21% en la necesidad o utilidad de la información que reciben las personas de la EAAB-ESP, de esta manera se debe trabajar </a:t>
            </a:r>
            <a:r>
              <a:rPr lang="es-CO" sz="900" dirty="0">
                <a:solidFill>
                  <a:srgbClr val="262626"/>
                </a:solidFill>
                <a:latin typeface="Century Gothic"/>
                <a:cs typeface="+mn-cs"/>
              </a:rPr>
              <a:t>en identificar sus necesidades </a:t>
            </a:r>
            <a:r>
              <a:rPr lang="es-CO" sz="900" b="0" dirty="0">
                <a:solidFill>
                  <a:srgbClr val="262626"/>
                </a:solidFill>
                <a:latin typeface="Century Gothic"/>
                <a:cs typeface="+mn-cs"/>
              </a:rPr>
              <a:t>para brinda una información más acorde y así lograr  una mejora en la percepción</a:t>
            </a:r>
          </a:p>
        </p:txBody>
      </p:sp>
    </p:spTree>
    <p:extLst>
      <p:ext uri="{BB962C8B-B14F-4D97-AF65-F5344CB8AC3E}">
        <p14:creationId xmlns:p14="http://schemas.microsoft.com/office/powerpoint/2010/main" val="32884316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4"/>
          </p:nvPr>
        </p:nvSpPr>
        <p:spPr/>
        <p:txBody>
          <a:bodyPr/>
          <a:lstStyle/>
          <a:p>
            <a:pPr>
              <a:defRPr/>
            </a:pPr>
            <a:fld id="{D0AE95A2-70B1-4974-8E50-975CA7202948}" type="slidenum">
              <a:rPr lang="es-CO" altLang="es-CO" smtClean="0"/>
              <a:pPr>
                <a:defRPr/>
              </a:pPr>
              <a:t>51</a:t>
            </a:fld>
            <a:endParaRPr lang="es-CO" altLang="es-CO"/>
          </a:p>
        </p:txBody>
      </p:sp>
      <p:sp>
        <p:nvSpPr>
          <p:cNvPr id="17" name="16 Rectángulo"/>
          <p:cNvSpPr/>
          <p:nvPr/>
        </p:nvSpPr>
        <p:spPr>
          <a:xfrm>
            <a:off x="2419097" y="924173"/>
            <a:ext cx="4112802" cy="400110"/>
          </a:xfrm>
          <a:prstGeom prst="rect">
            <a:avLst/>
          </a:prstGeom>
        </p:spPr>
        <p:txBody>
          <a:bodyPr wrap="square">
            <a:spAutoFit/>
          </a:bodyPr>
          <a:lstStyle/>
          <a:p>
            <a:pPr algn="ctr"/>
            <a:r>
              <a:rPr lang="es-CO" dirty="0">
                <a:solidFill>
                  <a:srgbClr val="000000">
                    <a:lumMod val="85000"/>
                    <a:lumOff val="15000"/>
                  </a:srgbClr>
                </a:solidFill>
                <a:latin typeface="Century Gothic"/>
              </a:rPr>
              <a:t>¿Qué tipo de información le gustaría recibir por parte de la EAAB – ESP,  con respecto a su trabajo? </a:t>
            </a:r>
          </a:p>
        </p:txBody>
      </p:sp>
      <p:graphicFrame>
        <p:nvGraphicFramePr>
          <p:cNvPr id="14" name="13 Tabla"/>
          <p:cNvGraphicFramePr>
            <a:graphicFrameLocks noGrp="1"/>
          </p:cNvGraphicFramePr>
          <p:nvPr>
            <p:extLst>
              <p:ext uri="{D42A27DB-BD31-4B8C-83A1-F6EECF244321}">
                <p14:modId xmlns:p14="http://schemas.microsoft.com/office/powerpoint/2010/main" val="2247426092"/>
              </p:ext>
            </p:extLst>
          </p:nvPr>
        </p:nvGraphicFramePr>
        <p:xfrm>
          <a:off x="1123950" y="1421945"/>
          <a:ext cx="5126467" cy="3010557"/>
        </p:xfrm>
        <a:graphic>
          <a:graphicData uri="http://schemas.openxmlformats.org/drawingml/2006/table">
            <a:tbl>
              <a:tblPr/>
              <a:tblGrid>
                <a:gridCol w="2970862">
                  <a:extLst>
                    <a:ext uri="{9D8B030D-6E8A-4147-A177-3AD203B41FA5}">
                      <a16:colId xmlns:a16="http://schemas.microsoft.com/office/drawing/2014/main" val="20000"/>
                    </a:ext>
                  </a:extLst>
                </a:gridCol>
                <a:gridCol w="2155605">
                  <a:extLst>
                    <a:ext uri="{9D8B030D-6E8A-4147-A177-3AD203B41FA5}">
                      <a16:colId xmlns:a16="http://schemas.microsoft.com/office/drawing/2014/main" val="20001"/>
                    </a:ext>
                  </a:extLst>
                </a:gridCol>
              </a:tblGrid>
              <a:tr h="229766">
                <a:tc>
                  <a:txBody>
                    <a:bodyPr/>
                    <a:lstStyle/>
                    <a:p>
                      <a:pPr algn="r" fontAlgn="ctr"/>
                      <a:r>
                        <a:rPr lang="es-CO" sz="800" b="0" i="0" u="none" strike="noStrike" dirty="0">
                          <a:solidFill>
                            <a:srgbClr val="262626"/>
                          </a:solidFill>
                          <a:effectLst/>
                          <a:latin typeface="Century Gothic"/>
                        </a:rPr>
                        <a:t>Información general </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29766">
                <a:tc>
                  <a:txBody>
                    <a:bodyPr/>
                    <a:lstStyle/>
                    <a:p>
                      <a:pPr algn="r" fontAlgn="ctr"/>
                      <a:r>
                        <a:rPr lang="es-CO" sz="800" b="0" i="0" u="none" strike="noStrike">
                          <a:solidFill>
                            <a:srgbClr val="262626"/>
                          </a:solidFill>
                          <a:effectLst/>
                          <a:latin typeface="Century Gothic"/>
                        </a:rPr>
                        <a:t>Baja presión / corte del agua</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29766">
                <a:tc>
                  <a:txBody>
                    <a:bodyPr/>
                    <a:lstStyle/>
                    <a:p>
                      <a:pPr algn="r" fontAlgn="ctr"/>
                      <a:r>
                        <a:rPr lang="es-CO" sz="800" b="0" i="0" u="none" strike="noStrike" dirty="0">
                          <a:solidFill>
                            <a:srgbClr val="262626"/>
                          </a:solidFill>
                          <a:effectLst/>
                          <a:latin typeface="Century Gothic"/>
                        </a:rPr>
                        <a:t>Obras / reparaciones / arreglos </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29766">
                <a:tc>
                  <a:txBody>
                    <a:bodyPr/>
                    <a:lstStyle/>
                    <a:p>
                      <a:pPr algn="r" fontAlgn="ctr"/>
                      <a:r>
                        <a:rPr lang="es-CO" sz="800" b="0" i="0" u="none" strike="noStrike">
                          <a:solidFill>
                            <a:srgbClr val="262626"/>
                          </a:solidFill>
                          <a:effectLst/>
                          <a:latin typeface="Century Gothic"/>
                        </a:rPr>
                        <a:t>Factura (cobro, pagos etc.)</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29766">
                <a:tc>
                  <a:txBody>
                    <a:bodyPr/>
                    <a:lstStyle/>
                    <a:p>
                      <a:pPr algn="r" fontAlgn="ctr"/>
                      <a:r>
                        <a:rPr lang="es-CO" sz="800" b="0" i="0" u="none" strike="noStrike">
                          <a:solidFill>
                            <a:srgbClr val="262626"/>
                          </a:solidFill>
                          <a:effectLst/>
                          <a:latin typeface="Century Gothic"/>
                        </a:rPr>
                        <a:t>Solución a los requerimientos / problemas</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29766">
                <a:tc>
                  <a:txBody>
                    <a:bodyPr/>
                    <a:lstStyle/>
                    <a:p>
                      <a:pPr algn="r" fontAlgn="ctr"/>
                      <a:r>
                        <a:rPr lang="es-CO" sz="800" b="0" i="0" u="none" strike="noStrike" dirty="0">
                          <a:solidFill>
                            <a:srgbClr val="262626"/>
                          </a:solidFill>
                          <a:effectLst/>
                          <a:latin typeface="Century Gothic"/>
                        </a:rPr>
                        <a:t>Mantenimiento </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29766">
                <a:tc>
                  <a:txBody>
                    <a:bodyPr/>
                    <a:lstStyle/>
                    <a:p>
                      <a:pPr algn="r" fontAlgn="ctr"/>
                      <a:r>
                        <a:rPr lang="es-CO" sz="800" b="0" i="0" u="none" strike="noStrike">
                          <a:solidFill>
                            <a:srgbClr val="262626"/>
                          </a:solidFill>
                          <a:effectLst/>
                          <a:latin typeface="Century Gothic"/>
                        </a:rPr>
                        <a:t>Horarios / tiempo</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29766">
                <a:tc>
                  <a:txBody>
                    <a:bodyPr/>
                    <a:lstStyle/>
                    <a:p>
                      <a:pPr algn="r" fontAlgn="ctr"/>
                      <a:r>
                        <a:rPr lang="es-CO" sz="800" b="0" i="0" u="none" strike="noStrike">
                          <a:solidFill>
                            <a:srgbClr val="262626"/>
                          </a:solidFill>
                          <a:effectLst/>
                          <a:latin typeface="Century Gothic"/>
                        </a:rPr>
                        <a:t>Cuidados del agua / calidad / ahorro</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29766">
                <a:tc>
                  <a:txBody>
                    <a:bodyPr/>
                    <a:lstStyle/>
                    <a:p>
                      <a:pPr algn="r" fontAlgn="ctr"/>
                      <a:r>
                        <a:rPr lang="es-CO" sz="800" b="0" i="0" u="none" strike="noStrike" dirty="0">
                          <a:solidFill>
                            <a:srgbClr val="262626"/>
                          </a:solidFill>
                          <a:effectLst/>
                          <a:latin typeface="Century Gothic"/>
                        </a:rPr>
                        <a:t>Canales de comunicación</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29766">
                <a:tc>
                  <a:txBody>
                    <a:bodyPr/>
                    <a:lstStyle/>
                    <a:p>
                      <a:pPr algn="r" fontAlgn="ctr"/>
                      <a:r>
                        <a:rPr lang="es-CO" sz="800" b="0" i="0" u="none" strike="noStrike" dirty="0">
                          <a:solidFill>
                            <a:srgbClr val="262626"/>
                          </a:solidFill>
                          <a:effectLst/>
                          <a:latin typeface="Century Gothic"/>
                        </a:rPr>
                        <a:t>Jornada de limpieza</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29766">
                <a:tc>
                  <a:txBody>
                    <a:bodyPr/>
                    <a:lstStyle/>
                    <a:p>
                      <a:pPr algn="r" fontAlgn="ctr"/>
                      <a:r>
                        <a:rPr lang="es-CO" sz="800" b="0" i="0" u="none" strike="noStrike" dirty="0">
                          <a:solidFill>
                            <a:srgbClr val="262626"/>
                          </a:solidFill>
                          <a:effectLst/>
                          <a:latin typeface="Century Gothic"/>
                        </a:rPr>
                        <a:t>Talleres/ socialización / capacitación</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31413">
                <a:tc>
                  <a:txBody>
                    <a:bodyPr/>
                    <a:lstStyle/>
                    <a:p>
                      <a:pPr algn="r" fontAlgn="ctr"/>
                      <a:r>
                        <a:rPr lang="es-CO" sz="800" b="0" i="0" u="none" strike="noStrike" dirty="0">
                          <a:solidFill>
                            <a:srgbClr val="262626"/>
                          </a:solidFill>
                          <a:effectLst/>
                          <a:latin typeface="Century Gothic"/>
                        </a:rPr>
                        <a:t>Espacios para las necesidades / peticiones de la comunidad</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29766">
                <a:tc>
                  <a:txBody>
                    <a:bodyPr/>
                    <a:lstStyle/>
                    <a:p>
                      <a:pPr algn="r" fontAlgn="ctr"/>
                      <a:r>
                        <a:rPr lang="es-CO" sz="800" b="0" i="0" u="none" strike="noStrike" dirty="0">
                          <a:solidFill>
                            <a:srgbClr val="262626"/>
                          </a:solidFill>
                          <a:effectLst/>
                          <a:latin typeface="Century Gothic"/>
                        </a:rPr>
                        <a:t>Cumplimiento de los compromisos / contratos / convenios</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bl>
          </a:graphicData>
        </a:graphic>
      </p:graphicFrame>
      <p:graphicFrame>
        <p:nvGraphicFramePr>
          <p:cNvPr id="15" name="14 Gráfico"/>
          <p:cNvGraphicFramePr/>
          <p:nvPr>
            <p:extLst>
              <p:ext uri="{D42A27DB-BD31-4B8C-83A1-F6EECF244321}">
                <p14:modId xmlns:p14="http://schemas.microsoft.com/office/powerpoint/2010/main" val="3377837516"/>
              </p:ext>
            </p:extLst>
          </p:nvPr>
        </p:nvGraphicFramePr>
        <p:xfrm>
          <a:off x="4058452" y="1304144"/>
          <a:ext cx="2112295" cy="323666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Group 37"/>
          <p:cNvGraphicFramePr>
            <a:graphicFrameLocks noGrp="1"/>
          </p:cNvGraphicFramePr>
          <p:nvPr/>
        </p:nvGraphicFramePr>
        <p:xfrm>
          <a:off x="2419097" y="4550194"/>
          <a:ext cx="3830175" cy="285360"/>
        </p:xfrm>
        <a:graphic>
          <a:graphicData uri="http://schemas.openxmlformats.org/drawingml/2006/table">
            <a:tbl>
              <a:tblPr/>
              <a:tblGrid>
                <a:gridCol w="3493625">
                  <a:extLst>
                    <a:ext uri="{9D8B030D-6E8A-4147-A177-3AD203B41FA5}">
                      <a16:colId xmlns:a16="http://schemas.microsoft.com/office/drawing/2014/main" val="20000"/>
                    </a:ext>
                  </a:extLst>
                </a:gridCol>
                <a:gridCol w="336550">
                  <a:extLst>
                    <a:ext uri="{9D8B030D-6E8A-4147-A177-3AD203B41FA5}">
                      <a16:colId xmlns:a16="http://schemas.microsoft.com/office/drawing/2014/main" val="20001"/>
                    </a:ext>
                  </a:extLst>
                </a:gridCol>
              </a:tblGrid>
              <a:tr h="137728">
                <a:tc>
                  <a:txBody>
                    <a:bodyPr/>
                    <a:lstStyle>
                      <a:lvl1pPr marL="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1pPr>
                      <a:lvl2pPr marL="4572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2pPr>
                      <a:lvl3pPr marL="9144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3pPr>
                      <a:lvl4pPr marL="13716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4pPr>
                      <a:lvl5pPr marL="18288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5pPr>
                      <a:lvl6pPr marL="22860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6pPr>
                      <a:lvl7pPr marL="27432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7pPr>
                      <a:lvl8pPr marL="32004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8pPr>
                      <a:lvl9pPr marL="36576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s-CO" altLang="es-CO" sz="700" b="1" i="0" u="none" strike="noStrike" cap="none" normalizeH="0" baseline="0" dirty="0">
                          <a:ln>
                            <a:noFill/>
                          </a:ln>
                          <a:solidFill>
                            <a:schemeClr val="tx1"/>
                          </a:solidFill>
                          <a:effectLst/>
                          <a:latin typeface="+mj-lt"/>
                          <a:cs typeface="Arial" charset="0"/>
                        </a:rPr>
                        <a:t> Base: </a:t>
                      </a:r>
                      <a:r>
                        <a:rPr kumimoji="0" lang="es-CO" altLang="es-CO" sz="700" b="0" i="0" u="none" strike="noStrike" cap="none" normalizeH="0" baseline="0" dirty="0">
                          <a:ln>
                            <a:noFill/>
                          </a:ln>
                          <a:solidFill>
                            <a:schemeClr val="tx1"/>
                          </a:solidFill>
                          <a:effectLst/>
                          <a:latin typeface="+mj-lt"/>
                          <a:cs typeface="Arial" charset="0"/>
                        </a:rPr>
                        <a:t> entrevistados que considera que la EAAB-ESP no le suministra toda la información que usted necesita</a:t>
                      </a:r>
                    </a:p>
                  </a:txBody>
                  <a:tcPr marL="72000" marR="72000" marT="36000" marB="36000" anchor="ctr" horzOverflow="overflow">
                    <a:lnL w="6350" cap="flat" cmpd="sng" algn="ctr">
                      <a:no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a:noFill/>
                    </a:lnTlToBr>
                    <a:lnBlToTr>
                      <a:noFill/>
                    </a:lnBlToTr>
                    <a:solidFill>
                      <a:srgbClr val="F8F8F8"/>
                    </a:solidFill>
                  </a:tcPr>
                </a:tc>
                <a:tc>
                  <a:txBody>
                    <a:bodyPr/>
                    <a:lstStyle>
                      <a:lvl1pPr marL="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1pPr>
                      <a:lvl2pPr marL="4572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2pPr>
                      <a:lvl3pPr marL="9144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3pPr>
                      <a:lvl4pPr marL="13716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4pPr>
                      <a:lvl5pPr marL="18288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5pPr>
                      <a:lvl6pPr marL="22860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6pPr>
                      <a:lvl7pPr marL="27432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7pPr>
                      <a:lvl8pPr marL="32004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8pPr>
                      <a:lvl9pPr marL="36576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altLang="es-CO" sz="700" b="1" i="0" u="none" strike="noStrike" cap="none" normalizeH="0" baseline="0" dirty="0">
                          <a:ln>
                            <a:noFill/>
                          </a:ln>
                          <a:solidFill>
                            <a:schemeClr val="tx1"/>
                          </a:solidFill>
                          <a:effectLst/>
                          <a:latin typeface="+mj-lt"/>
                          <a:cs typeface="Arial" charset="0"/>
                        </a:rPr>
                        <a:t>270</a:t>
                      </a:r>
                      <a:endParaRPr kumimoji="0" lang="es-CO" altLang="es-CO" sz="700" b="0" i="0" u="none" strike="noStrike" cap="none" normalizeH="0" baseline="0" dirty="0">
                        <a:ln>
                          <a:noFill/>
                        </a:ln>
                        <a:solidFill>
                          <a:schemeClr val="tx1"/>
                        </a:solidFill>
                        <a:effectLst/>
                        <a:latin typeface="+mj-lt"/>
                        <a:cs typeface="Arial" charset="0"/>
                      </a:endParaRPr>
                    </a:p>
                  </a:txBody>
                  <a:tcPr marL="72000" marR="72000" marT="36000" marB="36000" anchor="ctr" horzOverflow="overflow">
                    <a:lnL w="6350" cap="flat" cmpd="sng" algn="ctr">
                      <a:solidFill>
                        <a:srgbClr val="B2B2B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0"/>
                  </a:ext>
                </a:extLst>
              </a:tr>
            </a:tbl>
          </a:graphicData>
        </a:graphic>
      </p:graphicFrame>
      <p:sp>
        <p:nvSpPr>
          <p:cNvPr id="8" name="CuadroTexto 7">
            <a:extLst>
              <a:ext uri="{FF2B5EF4-FFF2-40B4-BE49-F238E27FC236}">
                <a16:creationId xmlns:a16="http://schemas.microsoft.com/office/drawing/2014/main" id="{53CFE4D3-73B5-0A4B-AE20-4C185C730B34}"/>
              </a:ext>
            </a:extLst>
          </p:cNvPr>
          <p:cNvSpPr txBox="1"/>
          <p:nvPr/>
        </p:nvSpPr>
        <p:spPr>
          <a:xfrm>
            <a:off x="1206821" y="51236"/>
            <a:ext cx="7523903" cy="830997"/>
          </a:xfrm>
          <a:prstGeom prst="rect">
            <a:avLst/>
          </a:prstGeom>
          <a:noFill/>
        </p:spPr>
        <p:txBody>
          <a:bodyPr wrap="square" rtlCol="0">
            <a:spAutoFit/>
          </a:bodyPr>
          <a:lstStyle/>
          <a:p>
            <a:r>
              <a:rPr lang="es-ES" sz="2400" dirty="0">
                <a:solidFill>
                  <a:srgbClr val="295FA9"/>
                </a:solidFill>
              </a:rPr>
              <a:t>¿Qué tipo de información le gustaría recibir por parte de la EAAB – ESP,  con respecto a su trabajo? </a:t>
            </a:r>
          </a:p>
        </p:txBody>
      </p:sp>
    </p:spTree>
    <p:extLst>
      <p:ext uri="{BB962C8B-B14F-4D97-AF65-F5344CB8AC3E}">
        <p14:creationId xmlns:p14="http://schemas.microsoft.com/office/powerpoint/2010/main" val="1063339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4"/>
          </p:nvPr>
        </p:nvSpPr>
        <p:spPr/>
        <p:txBody>
          <a:bodyPr/>
          <a:lstStyle/>
          <a:p>
            <a:pPr>
              <a:defRPr/>
            </a:pPr>
            <a:fld id="{D0AE95A2-70B1-4974-8E50-975CA7202948}" type="slidenum">
              <a:rPr lang="es-CO" altLang="es-CO" smtClean="0"/>
              <a:pPr>
                <a:defRPr/>
              </a:pPr>
              <a:t>52</a:t>
            </a:fld>
            <a:endParaRPr lang="es-CO" altLang="es-CO" dirty="0"/>
          </a:p>
        </p:txBody>
      </p:sp>
      <p:sp>
        <p:nvSpPr>
          <p:cNvPr id="9" name="8 Rectángulo"/>
          <p:cNvSpPr/>
          <p:nvPr/>
        </p:nvSpPr>
        <p:spPr>
          <a:xfrm>
            <a:off x="2395166" y="1188709"/>
            <a:ext cx="4367583" cy="246221"/>
          </a:xfrm>
          <a:prstGeom prst="rect">
            <a:avLst/>
          </a:prstGeom>
        </p:spPr>
        <p:txBody>
          <a:bodyPr wrap="square">
            <a:spAutoFit/>
          </a:bodyPr>
          <a:lstStyle/>
          <a:p>
            <a:pPr algn="ctr"/>
            <a:r>
              <a:rPr lang="es-CO" dirty="0">
                <a:solidFill>
                  <a:srgbClr val="000000">
                    <a:lumMod val="85000"/>
                    <a:lumOff val="15000"/>
                  </a:srgbClr>
                </a:solidFill>
                <a:latin typeface="Century Gothic"/>
              </a:rPr>
              <a:t>¿</a:t>
            </a:r>
            <a:r>
              <a:rPr lang="es-CO" b="0" dirty="0">
                <a:solidFill>
                  <a:srgbClr val="000000">
                    <a:lumMod val="85000"/>
                    <a:lumOff val="15000"/>
                  </a:srgbClr>
                </a:solidFill>
                <a:latin typeface="Century Gothic"/>
              </a:rPr>
              <a:t>Con qué frecuencia </a:t>
            </a:r>
            <a:r>
              <a:rPr lang="es-CO" dirty="0">
                <a:solidFill>
                  <a:srgbClr val="000000">
                    <a:lumMod val="85000"/>
                    <a:lumOff val="15000"/>
                  </a:srgbClr>
                </a:solidFill>
                <a:latin typeface="Century Gothic"/>
              </a:rPr>
              <a:t>le gustaría recibir esta información? </a:t>
            </a:r>
          </a:p>
        </p:txBody>
      </p:sp>
      <p:graphicFrame>
        <p:nvGraphicFramePr>
          <p:cNvPr id="14" name="Group 37"/>
          <p:cNvGraphicFramePr>
            <a:graphicFrameLocks noGrp="1"/>
          </p:cNvGraphicFramePr>
          <p:nvPr>
            <p:extLst>
              <p:ext uri="{D42A27DB-BD31-4B8C-83A1-F6EECF244321}">
                <p14:modId xmlns:p14="http://schemas.microsoft.com/office/powerpoint/2010/main" val="3013613475"/>
              </p:ext>
            </p:extLst>
          </p:nvPr>
        </p:nvGraphicFramePr>
        <p:xfrm>
          <a:off x="1971857" y="3565994"/>
          <a:ext cx="5197012" cy="178680"/>
        </p:xfrm>
        <a:graphic>
          <a:graphicData uri="http://schemas.openxmlformats.org/drawingml/2006/table">
            <a:tbl>
              <a:tblPr/>
              <a:tblGrid>
                <a:gridCol w="4860462">
                  <a:extLst>
                    <a:ext uri="{9D8B030D-6E8A-4147-A177-3AD203B41FA5}">
                      <a16:colId xmlns:a16="http://schemas.microsoft.com/office/drawing/2014/main" val="20000"/>
                    </a:ext>
                  </a:extLst>
                </a:gridCol>
                <a:gridCol w="336550">
                  <a:extLst>
                    <a:ext uri="{9D8B030D-6E8A-4147-A177-3AD203B41FA5}">
                      <a16:colId xmlns:a16="http://schemas.microsoft.com/office/drawing/2014/main" val="20001"/>
                    </a:ext>
                  </a:extLst>
                </a:gridCol>
              </a:tblGrid>
              <a:tr h="137728">
                <a:tc>
                  <a:txBody>
                    <a:bodyPr/>
                    <a:lstStyle>
                      <a:lvl1pPr marL="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1pPr>
                      <a:lvl2pPr marL="4572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2pPr>
                      <a:lvl3pPr marL="9144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3pPr>
                      <a:lvl4pPr marL="13716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4pPr>
                      <a:lvl5pPr marL="18288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5pPr>
                      <a:lvl6pPr marL="22860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6pPr>
                      <a:lvl7pPr marL="27432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7pPr>
                      <a:lvl8pPr marL="32004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8pPr>
                      <a:lvl9pPr marL="36576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s-CO" altLang="es-CO" sz="700" b="1" i="0" u="none" strike="noStrike" cap="none" normalizeH="0" baseline="0" dirty="0">
                          <a:ln>
                            <a:noFill/>
                          </a:ln>
                          <a:solidFill>
                            <a:schemeClr val="tx1"/>
                          </a:solidFill>
                          <a:effectLst/>
                          <a:latin typeface="+mj-lt"/>
                          <a:cs typeface="Arial" charset="0"/>
                        </a:rPr>
                        <a:t> Base: </a:t>
                      </a:r>
                      <a:r>
                        <a:rPr kumimoji="0" lang="es-CO" altLang="es-CO" sz="700" b="0" i="0" u="none" strike="noStrike" cap="none" normalizeH="0" baseline="0" dirty="0">
                          <a:ln>
                            <a:noFill/>
                          </a:ln>
                          <a:solidFill>
                            <a:schemeClr val="tx1"/>
                          </a:solidFill>
                          <a:effectLst/>
                          <a:latin typeface="+mj-lt"/>
                          <a:cs typeface="Arial" charset="0"/>
                        </a:rPr>
                        <a:t>Entrevistados que considera que la EAAB-ESP no le suministra toda la información que usted necesita</a:t>
                      </a:r>
                    </a:p>
                  </a:txBody>
                  <a:tcPr marL="72000" marR="72000" marT="36000" marB="36000" anchor="ctr" horzOverflow="overflow">
                    <a:lnL w="6350" cap="flat" cmpd="sng" algn="ctr">
                      <a:no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a:noFill/>
                    </a:lnTlToBr>
                    <a:lnBlToTr>
                      <a:noFill/>
                    </a:lnBlToTr>
                    <a:solidFill>
                      <a:srgbClr val="F8F8F8"/>
                    </a:solidFill>
                  </a:tcPr>
                </a:tc>
                <a:tc>
                  <a:txBody>
                    <a:bodyPr/>
                    <a:lstStyle>
                      <a:lvl1pPr marL="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1pPr>
                      <a:lvl2pPr marL="4572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2pPr>
                      <a:lvl3pPr marL="9144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3pPr>
                      <a:lvl4pPr marL="13716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4pPr>
                      <a:lvl5pPr marL="18288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5pPr>
                      <a:lvl6pPr marL="22860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6pPr>
                      <a:lvl7pPr marL="27432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7pPr>
                      <a:lvl8pPr marL="32004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8pPr>
                      <a:lvl9pPr marL="36576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altLang="es-CO" sz="700" b="1" i="0" u="none" strike="noStrike" cap="none" normalizeH="0" baseline="0" dirty="0">
                          <a:ln>
                            <a:noFill/>
                          </a:ln>
                          <a:solidFill>
                            <a:schemeClr val="tx1"/>
                          </a:solidFill>
                          <a:effectLst/>
                          <a:latin typeface="+mj-lt"/>
                          <a:cs typeface="Arial" charset="0"/>
                        </a:rPr>
                        <a:t>270</a:t>
                      </a:r>
                      <a:endParaRPr kumimoji="0" lang="es-CO" altLang="es-CO" sz="700" b="0" i="0" u="none" strike="noStrike" cap="none" normalizeH="0" baseline="0" dirty="0">
                        <a:ln>
                          <a:noFill/>
                        </a:ln>
                        <a:solidFill>
                          <a:schemeClr val="tx1"/>
                        </a:solidFill>
                        <a:effectLst/>
                        <a:latin typeface="+mj-lt"/>
                        <a:cs typeface="Arial" charset="0"/>
                      </a:endParaRPr>
                    </a:p>
                  </a:txBody>
                  <a:tcPr marL="72000" marR="72000" marT="36000" marB="36000" anchor="ctr" horzOverflow="overflow">
                    <a:lnL w="6350" cap="flat" cmpd="sng" algn="ctr">
                      <a:solidFill>
                        <a:srgbClr val="B2B2B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0"/>
                  </a:ext>
                </a:extLst>
              </a:tr>
            </a:tbl>
          </a:graphicData>
        </a:graphic>
      </p:graphicFrame>
      <p:graphicFrame>
        <p:nvGraphicFramePr>
          <p:cNvPr id="15" name="14 Gráfico"/>
          <p:cNvGraphicFramePr/>
          <p:nvPr>
            <p:extLst>
              <p:ext uri="{D42A27DB-BD31-4B8C-83A1-F6EECF244321}">
                <p14:modId xmlns:p14="http://schemas.microsoft.com/office/powerpoint/2010/main" val="4196600912"/>
              </p:ext>
            </p:extLst>
          </p:nvPr>
        </p:nvGraphicFramePr>
        <p:xfrm>
          <a:off x="2091106" y="1898650"/>
          <a:ext cx="5073634" cy="11398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15 Tabla"/>
          <p:cNvGraphicFramePr>
            <a:graphicFrameLocks noGrp="1"/>
          </p:cNvGraphicFramePr>
          <p:nvPr>
            <p:extLst>
              <p:ext uri="{D42A27DB-BD31-4B8C-83A1-F6EECF244321}">
                <p14:modId xmlns:p14="http://schemas.microsoft.com/office/powerpoint/2010/main" val="2123057018"/>
              </p:ext>
            </p:extLst>
          </p:nvPr>
        </p:nvGraphicFramePr>
        <p:xfrm>
          <a:off x="2206107" y="3039719"/>
          <a:ext cx="4929400" cy="283845"/>
        </p:xfrm>
        <a:graphic>
          <a:graphicData uri="http://schemas.openxmlformats.org/drawingml/2006/table">
            <a:tbl>
              <a:tblPr/>
              <a:tblGrid>
                <a:gridCol w="972000">
                  <a:extLst>
                    <a:ext uri="{9D8B030D-6E8A-4147-A177-3AD203B41FA5}">
                      <a16:colId xmlns:a16="http://schemas.microsoft.com/office/drawing/2014/main" val="20000"/>
                    </a:ext>
                  </a:extLst>
                </a:gridCol>
                <a:gridCol w="972000">
                  <a:extLst>
                    <a:ext uri="{9D8B030D-6E8A-4147-A177-3AD203B41FA5}">
                      <a16:colId xmlns:a16="http://schemas.microsoft.com/office/drawing/2014/main" val="20001"/>
                    </a:ext>
                  </a:extLst>
                </a:gridCol>
                <a:gridCol w="1041400">
                  <a:extLst>
                    <a:ext uri="{9D8B030D-6E8A-4147-A177-3AD203B41FA5}">
                      <a16:colId xmlns:a16="http://schemas.microsoft.com/office/drawing/2014/main" val="20002"/>
                    </a:ext>
                  </a:extLst>
                </a:gridCol>
                <a:gridCol w="972000">
                  <a:extLst>
                    <a:ext uri="{9D8B030D-6E8A-4147-A177-3AD203B41FA5}">
                      <a16:colId xmlns:a16="http://schemas.microsoft.com/office/drawing/2014/main" val="20003"/>
                    </a:ext>
                  </a:extLst>
                </a:gridCol>
                <a:gridCol w="972000">
                  <a:extLst>
                    <a:ext uri="{9D8B030D-6E8A-4147-A177-3AD203B41FA5}">
                      <a16:colId xmlns:a16="http://schemas.microsoft.com/office/drawing/2014/main" val="20004"/>
                    </a:ext>
                  </a:extLst>
                </a:gridCol>
              </a:tblGrid>
              <a:tr h="171450">
                <a:tc>
                  <a:txBody>
                    <a:bodyPr/>
                    <a:lstStyle/>
                    <a:p>
                      <a:pPr algn="ctr" fontAlgn="ctr"/>
                      <a:r>
                        <a:rPr lang="es-CO" sz="900" b="0" i="0" u="none" strike="noStrike" dirty="0">
                          <a:solidFill>
                            <a:srgbClr val="000000"/>
                          </a:solidFill>
                          <a:effectLst/>
                          <a:latin typeface="Century Gothic"/>
                        </a:rPr>
                        <a:t>Todos los días </a:t>
                      </a:r>
                    </a:p>
                  </a:txBody>
                  <a:tcPr marL="9525" marR="9525" marT="9525" marB="0" anchor="ctr">
                    <a:lnL>
                      <a:noFill/>
                    </a:lnL>
                    <a:lnR>
                      <a:noFill/>
                    </a:lnR>
                    <a:lnT>
                      <a:noFill/>
                    </a:lnT>
                    <a:lnB>
                      <a:noFill/>
                    </a:lnB>
                  </a:tcPr>
                </a:tc>
                <a:tc>
                  <a:txBody>
                    <a:bodyPr/>
                    <a:lstStyle/>
                    <a:p>
                      <a:pPr algn="ctr" fontAlgn="ctr"/>
                      <a:r>
                        <a:rPr lang="es-CO" sz="900" b="0" i="0" u="none" strike="noStrike">
                          <a:solidFill>
                            <a:srgbClr val="000000"/>
                          </a:solidFill>
                          <a:effectLst/>
                          <a:latin typeface="Century Gothic"/>
                        </a:rPr>
                        <a:t>Casi todos los días </a:t>
                      </a:r>
                    </a:p>
                  </a:txBody>
                  <a:tcPr marL="9525" marR="9525" marT="9525" marB="0" anchor="ctr">
                    <a:lnL>
                      <a:noFill/>
                    </a:lnL>
                    <a:lnR>
                      <a:noFill/>
                    </a:lnR>
                    <a:lnT>
                      <a:noFill/>
                    </a:lnT>
                    <a:lnB>
                      <a:noFill/>
                    </a:lnB>
                  </a:tcPr>
                </a:tc>
                <a:tc>
                  <a:txBody>
                    <a:bodyPr/>
                    <a:lstStyle/>
                    <a:p>
                      <a:pPr algn="ctr" fontAlgn="ctr"/>
                      <a:r>
                        <a:rPr lang="es-CO" sz="900" b="0" i="0" u="none" strike="noStrike" dirty="0">
                          <a:solidFill>
                            <a:srgbClr val="000000"/>
                          </a:solidFill>
                          <a:effectLst/>
                          <a:latin typeface="Century Gothic"/>
                        </a:rPr>
                        <a:t>Ocasionalmente </a:t>
                      </a:r>
                    </a:p>
                  </a:txBody>
                  <a:tcPr marL="9525" marR="9525" marT="9525" marB="0" anchor="ctr">
                    <a:lnL>
                      <a:noFill/>
                    </a:lnL>
                    <a:lnR>
                      <a:noFill/>
                    </a:lnR>
                    <a:lnT>
                      <a:noFill/>
                    </a:lnT>
                    <a:lnB>
                      <a:noFill/>
                    </a:lnB>
                  </a:tcPr>
                </a:tc>
                <a:tc>
                  <a:txBody>
                    <a:bodyPr/>
                    <a:lstStyle/>
                    <a:p>
                      <a:pPr algn="ctr" fontAlgn="ctr"/>
                      <a:r>
                        <a:rPr lang="es-CO" sz="900" b="0" i="0" u="none" strike="noStrike">
                          <a:solidFill>
                            <a:srgbClr val="000000"/>
                          </a:solidFill>
                          <a:effectLst/>
                          <a:latin typeface="Century Gothic"/>
                        </a:rPr>
                        <a:t>Casi nunca </a:t>
                      </a:r>
                    </a:p>
                  </a:txBody>
                  <a:tcPr marL="9525" marR="9525" marT="9525" marB="0" anchor="ctr">
                    <a:lnL>
                      <a:noFill/>
                    </a:lnL>
                    <a:lnR>
                      <a:noFill/>
                    </a:lnR>
                    <a:lnT>
                      <a:noFill/>
                    </a:lnT>
                    <a:lnB>
                      <a:noFill/>
                    </a:lnB>
                  </a:tcPr>
                </a:tc>
                <a:tc>
                  <a:txBody>
                    <a:bodyPr/>
                    <a:lstStyle/>
                    <a:p>
                      <a:pPr algn="ctr" fontAlgn="ctr"/>
                      <a:r>
                        <a:rPr lang="es-CO" sz="900" b="0" i="0" u="none" strike="noStrike" dirty="0">
                          <a:solidFill>
                            <a:srgbClr val="000000"/>
                          </a:solidFill>
                          <a:effectLst/>
                          <a:latin typeface="Century Gothic"/>
                        </a:rPr>
                        <a:t>Nunca </a:t>
                      </a: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17" name="16 Tabla"/>
          <p:cNvGraphicFramePr>
            <a:graphicFrameLocks noGrp="1"/>
          </p:cNvGraphicFramePr>
          <p:nvPr>
            <p:extLst>
              <p:ext uri="{D42A27DB-BD31-4B8C-83A1-F6EECF244321}">
                <p14:modId xmlns:p14="http://schemas.microsoft.com/office/powerpoint/2010/main" val="1605642726"/>
              </p:ext>
            </p:extLst>
          </p:nvPr>
        </p:nvGraphicFramePr>
        <p:xfrm>
          <a:off x="2219552" y="2177058"/>
          <a:ext cx="4767155" cy="283845"/>
        </p:xfrm>
        <a:graphic>
          <a:graphicData uri="http://schemas.openxmlformats.org/drawingml/2006/table">
            <a:tbl>
              <a:tblPr/>
              <a:tblGrid>
                <a:gridCol w="953431">
                  <a:extLst>
                    <a:ext uri="{9D8B030D-6E8A-4147-A177-3AD203B41FA5}">
                      <a16:colId xmlns:a16="http://schemas.microsoft.com/office/drawing/2014/main" val="20000"/>
                    </a:ext>
                  </a:extLst>
                </a:gridCol>
                <a:gridCol w="953431">
                  <a:extLst>
                    <a:ext uri="{9D8B030D-6E8A-4147-A177-3AD203B41FA5}">
                      <a16:colId xmlns:a16="http://schemas.microsoft.com/office/drawing/2014/main" val="20001"/>
                    </a:ext>
                  </a:extLst>
                </a:gridCol>
                <a:gridCol w="953431">
                  <a:extLst>
                    <a:ext uri="{9D8B030D-6E8A-4147-A177-3AD203B41FA5}">
                      <a16:colId xmlns:a16="http://schemas.microsoft.com/office/drawing/2014/main" val="20002"/>
                    </a:ext>
                  </a:extLst>
                </a:gridCol>
                <a:gridCol w="953431">
                  <a:extLst>
                    <a:ext uri="{9D8B030D-6E8A-4147-A177-3AD203B41FA5}">
                      <a16:colId xmlns:a16="http://schemas.microsoft.com/office/drawing/2014/main" val="20003"/>
                    </a:ext>
                  </a:extLst>
                </a:gridCol>
                <a:gridCol w="953431">
                  <a:extLst>
                    <a:ext uri="{9D8B030D-6E8A-4147-A177-3AD203B41FA5}">
                      <a16:colId xmlns:a16="http://schemas.microsoft.com/office/drawing/2014/main" val="20004"/>
                    </a:ext>
                  </a:extLst>
                </a:gridCol>
              </a:tblGrid>
              <a:tr h="171450">
                <a:tc>
                  <a:txBody>
                    <a:bodyPr/>
                    <a:lstStyle/>
                    <a:p>
                      <a:pPr algn="ctr" fontAlgn="ctr"/>
                      <a:r>
                        <a:rPr lang="es-CO" sz="1800" b="1" i="0" u="none" strike="noStrike" dirty="0">
                          <a:solidFill>
                            <a:srgbClr val="0070C0"/>
                          </a:solidFill>
                          <a:effectLst/>
                          <a:latin typeface="Century Gothic"/>
                        </a:rPr>
                        <a:t>9</a:t>
                      </a:r>
                      <a:r>
                        <a:rPr lang="es-CO" sz="1100" b="1" i="0" u="none" strike="noStrike" dirty="0">
                          <a:solidFill>
                            <a:srgbClr val="0070C0"/>
                          </a:solidFill>
                          <a:effectLst/>
                          <a:latin typeface="Century Gothic"/>
                        </a:rPr>
                        <a:t>%</a:t>
                      </a:r>
                    </a:p>
                  </a:txBody>
                  <a:tcPr marL="9525" marR="9525" marT="9525" marB="0" anchor="ctr">
                    <a:lnL>
                      <a:noFill/>
                    </a:lnL>
                    <a:lnR>
                      <a:noFill/>
                    </a:lnR>
                    <a:lnT>
                      <a:noFill/>
                    </a:lnT>
                    <a:lnB>
                      <a:noFill/>
                    </a:lnB>
                  </a:tcPr>
                </a:tc>
                <a:tc>
                  <a:txBody>
                    <a:bodyPr/>
                    <a:lstStyle/>
                    <a:p>
                      <a:pPr algn="ctr" fontAlgn="ctr"/>
                      <a:r>
                        <a:rPr lang="es-CO" sz="1800" b="1" i="0" u="none" strike="noStrike" dirty="0">
                          <a:solidFill>
                            <a:srgbClr val="0070C0"/>
                          </a:solidFill>
                          <a:effectLst/>
                          <a:latin typeface="Century Gothic"/>
                        </a:rPr>
                        <a:t>16</a:t>
                      </a:r>
                      <a:r>
                        <a:rPr lang="es-CO" sz="1100" b="1" i="0" u="none" strike="noStrike" dirty="0">
                          <a:solidFill>
                            <a:srgbClr val="0070C0"/>
                          </a:solidFill>
                          <a:effectLst/>
                          <a:latin typeface="Century Gothic"/>
                        </a:rPr>
                        <a:t>%</a:t>
                      </a:r>
                    </a:p>
                  </a:txBody>
                  <a:tcPr marL="9525" marR="9525" marT="9525" marB="0" anchor="ctr">
                    <a:lnL>
                      <a:noFill/>
                    </a:lnL>
                    <a:lnR>
                      <a:noFill/>
                    </a:lnR>
                    <a:lnT>
                      <a:noFill/>
                    </a:lnT>
                    <a:lnB>
                      <a:noFill/>
                    </a:lnB>
                  </a:tcPr>
                </a:tc>
                <a:tc>
                  <a:txBody>
                    <a:bodyPr/>
                    <a:lstStyle/>
                    <a:p>
                      <a:pPr algn="ctr" fontAlgn="ctr"/>
                      <a:r>
                        <a:rPr lang="es-CO" sz="1800" b="1" i="0" u="none" strike="noStrike" dirty="0">
                          <a:solidFill>
                            <a:srgbClr val="0070C0"/>
                          </a:solidFill>
                          <a:effectLst/>
                          <a:latin typeface="Century Gothic"/>
                        </a:rPr>
                        <a:t>73</a:t>
                      </a:r>
                      <a:r>
                        <a:rPr lang="es-CO" sz="1100" b="1" i="0" u="none" strike="noStrike" dirty="0">
                          <a:solidFill>
                            <a:srgbClr val="0070C0"/>
                          </a:solidFill>
                          <a:effectLst/>
                          <a:latin typeface="Century Gothic"/>
                        </a:rPr>
                        <a:t>%</a:t>
                      </a:r>
                    </a:p>
                  </a:txBody>
                  <a:tcPr marL="9525" marR="9525" marT="9525" marB="0" anchor="ctr">
                    <a:lnL>
                      <a:noFill/>
                    </a:lnL>
                    <a:lnR>
                      <a:noFill/>
                    </a:lnR>
                    <a:lnT>
                      <a:noFill/>
                    </a:lnT>
                    <a:lnB>
                      <a:noFill/>
                    </a:lnB>
                  </a:tcPr>
                </a:tc>
                <a:tc>
                  <a:txBody>
                    <a:bodyPr/>
                    <a:lstStyle/>
                    <a:p>
                      <a:pPr algn="ctr" fontAlgn="ctr"/>
                      <a:r>
                        <a:rPr lang="es-CO" sz="1800" b="1" i="0" u="none" strike="noStrike" dirty="0">
                          <a:solidFill>
                            <a:srgbClr val="0070C0"/>
                          </a:solidFill>
                          <a:effectLst/>
                          <a:latin typeface="Century Gothic"/>
                        </a:rPr>
                        <a:t>1</a:t>
                      </a:r>
                      <a:r>
                        <a:rPr lang="es-CO" sz="1100" b="1" i="0" u="none" strike="noStrike" dirty="0">
                          <a:solidFill>
                            <a:srgbClr val="0070C0"/>
                          </a:solidFill>
                          <a:effectLst/>
                          <a:latin typeface="Century Gothic"/>
                        </a:rPr>
                        <a:t>%</a:t>
                      </a:r>
                    </a:p>
                  </a:txBody>
                  <a:tcPr marL="9525" marR="9525" marT="9525" marB="0" anchor="ctr">
                    <a:lnL>
                      <a:noFill/>
                    </a:lnL>
                    <a:lnR>
                      <a:noFill/>
                    </a:lnR>
                    <a:lnT>
                      <a:noFill/>
                    </a:lnT>
                    <a:lnB>
                      <a:noFill/>
                    </a:lnB>
                  </a:tcPr>
                </a:tc>
                <a:tc>
                  <a:txBody>
                    <a:bodyPr/>
                    <a:lstStyle/>
                    <a:p>
                      <a:pPr algn="ctr" fontAlgn="ctr"/>
                      <a:r>
                        <a:rPr lang="es-CO" sz="1800" b="1" i="0" u="none" strike="noStrike" dirty="0">
                          <a:solidFill>
                            <a:srgbClr val="0070C0"/>
                          </a:solidFill>
                          <a:effectLst/>
                          <a:latin typeface="Century Gothic"/>
                        </a:rPr>
                        <a:t>1</a:t>
                      </a:r>
                      <a:r>
                        <a:rPr lang="es-CO" sz="1100" b="1" i="0" u="none" strike="noStrike" dirty="0">
                          <a:solidFill>
                            <a:srgbClr val="0070C0"/>
                          </a:solidFill>
                          <a:effectLst/>
                          <a:latin typeface="Century Gothic"/>
                        </a:rPr>
                        <a:t>%</a:t>
                      </a: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8" name="CuadroTexto 7"/>
          <p:cNvSpPr txBox="1"/>
          <p:nvPr/>
        </p:nvSpPr>
        <p:spPr>
          <a:xfrm>
            <a:off x="1311752" y="119634"/>
            <a:ext cx="7523903" cy="954107"/>
          </a:xfrm>
          <a:prstGeom prst="rect">
            <a:avLst/>
          </a:prstGeom>
          <a:noFill/>
        </p:spPr>
        <p:txBody>
          <a:bodyPr wrap="square" rtlCol="0">
            <a:spAutoFit/>
          </a:bodyPr>
          <a:lstStyle/>
          <a:p>
            <a:r>
              <a:rPr lang="es-MX" sz="2800" dirty="0">
                <a:solidFill>
                  <a:srgbClr val="295FA9"/>
                </a:solidFill>
              </a:rPr>
              <a:t>¿Con qué frecuencia le gustaría recibir esta información? </a:t>
            </a:r>
          </a:p>
        </p:txBody>
      </p:sp>
    </p:spTree>
    <p:extLst>
      <p:ext uri="{BB962C8B-B14F-4D97-AF65-F5344CB8AC3E}">
        <p14:creationId xmlns:p14="http://schemas.microsoft.com/office/powerpoint/2010/main" val="3030447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4294967295"/>
          </p:nvPr>
        </p:nvSpPr>
        <p:spPr>
          <a:xfrm>
            <a:off x="8277225" y="4908550"/>
            <a:ext cx="866775" cy="187325"/>
          </a:xfrm>
        </p:spPr>
        <p:txBody>
          <a:bodyPr/>
          <a:lstStyle/>
          <a:p>
            <a:pPr>
              <a:defRPr/>
            </a:pPr>
            <a:fld id="{D0AE95A2-70B1-4974-8E50-975CA7202948}" type="slidenum">
              <a:rPr lang="es-CO" altLang="es-CO" smtClean="0"/>
              <a:pPr>
                <a:defRPr/>
              </a:pPr>
              <a:t>53</a:t>
            </a:fld>
            <a:endParaRPr lang="es-CO" altLang="es-CO"/>
          </a:p>
        </p:txBody>
      </p:sp>
      <p:sp>
        <p:nvSpPr>
          <p:cNvPr id="5" name="4 Rectángulo"/>
          <p:cNvSpPr/>
          <p:nvPr/>
        </p:nvSpPr>
        <p:spPr>
          <a:xfrm>
            <a:off x="463550" y="1197276"/>
            <a:ext cx="3886200" cy="400110"/>
          </a:xfrm>
          <a:prstGeom prst="rect">
            <a:avLst/>
          </a:prstGeom>
        </p:spPr>
        <p:txBody>
          <a:bodyPr wrap="square">
            <a:spAutoFit/>
          </a:bodyPr>
          <a:lstStyle/>
          <a:p>
            <a:pPr algn="ctr"/>
            <a:r>
              <a:rPr lang="es-CO" dirty="0">
                <a:solidFill>
                  <a:schemeClr val="tx1">
                    <a:lumMod val="85000"/>
                    <a:lumOff val="15000"/>
                  </a:schemeClr>
                </a:solidFill>
                <a:latin typeface="+mj-lt"/>
              </a:rPr>
              <a:t>¿Conoce el botón </a:t>
            </a:r>
            <a:r>
              <a:rPr lang="es-CO" b="0" dirty="0">
                <a:solidFill>
                  <a:schemeClr val="tx1">
                    <a:lumMod val="85000"/>
                    <a:lumOff val="15000"/>
                  </a:schemeClr>
                </a:solidFill>
                <a:latin typeface="+mj-lt"/>
              </a:rPr>
              <a:t>de ley de transparencia que se encuentra en la</a:t>
            </a:r>
            <a:r>
              <a:rPr lang="es-CO" dirty="0">
                <a:solidFill>
                  <a:schemeClr val="tx1">
                    <a:lumMod val="85000"/>
                    <a:lumOff val="15000"/>
                  </a:schemeClr>
                </a:solidFill>
                <a:latin typeface="+mj-lt"/>
              </a:rPr>
              <a:t> página web de la EAAB-ESP? </a:t>
            </a:r>
            <a:endParaRPr lang="es-CO" sz="800" b="0" dirty="0">
              <a:solidFill>
                <a:schemeClr val="tx1">
                  <a:lumMod val="85000"/>
                  <a:lumOff val="15000"/>
                </a:schemeClr>
              </a:solidFill>
              <a:latin typeface="+mj-lt"/>
            </a:endParaRPr>
          </a:p>
        </p:txBody>
      </p:sp>
      <p:graphicFrame>
        <p:nvGraphicFramePr>
          <p:cNvPr id="25" name="6 Objeto"/>
          <p:cNvGraphicFramePr>
            <a:graphicFrameLocks/>
          </p:cNvGraphicFramePr>
          <p:nvPr>
            <p:extLst>
              <p:ext uri="{D42A27DB-BD31-4B8C-83A1-F6EECF244321}">
                <p14:modId xmlns:p14="http://schemas.microsoft.com/office/powerpoint/2010/main" val="457153021"/>
              </p:ext>
            </p:extLst>
          </p:nvPr>
        </p:nvGraphicFramePr>
        <p:xfrm>
          <a:off x="1042330" y="1918375"/>
          <a:ext cx="2726536" cy="1753019"/>
        </p:xfrm>
        <a:graphic>
          <a:graphicData uri="http://schemas.openxmlformats.org/drawingml/2006/chart">
            <c:chart xmlns:c="http://schemas.openxmlformats.org/drawingml/2006/chart" xmlns:r="http://schemas.openxmlformats.org/officeDocument/2006/relationships" r:id="rId2"/>
          </a:graphicData>
        </a:graphic>
      </p:graphicFrame>
      <p:pic>
        <p:nvPicPr>
          <p:cNvPr id="29" name="2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4048" y="2224749"/>
            <a:ext cx="1143100" cy="1140271"/>
          </a:xfrm>
          <a:prstGeom prst="rect">
            <a:avLst/>
          </a:prstGeom>
        </p:spPr>
      </p:pic>
      <p:graphicFrame>
        <p:nvGraphicFramePr>
          <p:cNvPr id="30" name="Group 37"/>
          <p:cNvGraphicFramePr>
            <a:graphicFrameLocks noGrp="1"/>
          </p:cNvGraphicFramePr>
          <p:nvPr>
            <p:extLst>
              <p:ext uri="{D42A27DB-BD31-4B8C-83A1-F6EECF244321}">
                <p14:modId xmlns:p14="http://schemas.microsoft.com/office/powerpoint/2010/main" val="870762834"/>
              </p:ext>
            </p:extLst>
          </p:nvPr>
        </p:nvGraphicFramePr>
        <p:xfrm>
          <a:off x="772550" y="4190560"/>
          <a:ext cx="3268200" cy="178680"/>
        </p:xfrm>
        <a:graphic>
          <a:graphicData uri="http://schemas.openxmlformats.org/drawingml/2006/table">
            <a:tbl>
              <a:tblPr/>
              <a:tblGrid>
                <a:gridCol w="2931650">
                  <a:extLst>
                    <a:ext uri="{9D8B030D-6E8A-4147-A177-3AD203B41FA5}">
                      <a16:colId xmlns:a16="http://schemas.microsoft.com/office/drawing/2014/main" val="20000"/>
                    </a:ext>
                  </a:extLst>
                </a:gridCol>
                <a:gridCol w="336550">
                  <a:extLst>
                    <a:ext uri="{9D8B030D-6E8A-4147-A177-3AD203B41FA5}">
                      <a16:colId xmlns:a16="http://schemas.microsoft.com/office/drawing/2014/main" val="20001"/>
                    </a:ext>
                  </a:extLst>
                </a:gridCol>
              </a:tblGrid>
              <a:tr h="137728">
                <a:tc>
                  <a:txBody>
                    <a:bodyPr/>
                    <a:lstStyle>
                      <a:lvl1pPr>
                        <a:spcBef>
                          <a:spcPct val="20000"/>
                        </a:spcBef>
                        <a:buFont typeface="Arial" charset="0"/>
                        <a:defRPr sz="1000" b="1">
                          <a:solidFill>
                            <a:srgbClr val="333333"/>
                          </a:solidFill>
                          <a:latin typeface="Calibri" pitchFamily="34" charset="0"/>
                          <a:cs typeface="Arial" charset="0"/>
                        </a:defRPr>
                      </a:lvl1pPr>
                      <a:lvl2pPr>
                        <a:spcBef>
                          <a:spcPct val="20000"/>
                        </a:spcBef>
                        <a:buFont typeface="Arial" charset="0"/>
                        <a:defRPr sz="1000" b="1">
                          <a:solidFill>
                            <a:srgbClr val="333333"/>
                          </a:solidFill>
                          <a:latin typeface="Calibri" pitchFamily="34" charset="0"/>
                          <a:cs typeface="Arial" charset="0"/>
                        </a:defRPr>
                      </a:lvl2pPr>
                      <a:lvl3pPr>
                        <a:spcBef>
                          <a:spcPct val="20000"/>
                        </a:spcBef>
                        <a:buFont typeface="Arial" charset="0"/>
                        <a:defRPr sz="1000" b="1">
                          <a:solidFill>
                            <a:srgbClr val="333333"/>
                          </a:solidFill>
                          <a:latin typeface="Calibri" pitchFamily="34" charset="0"/>
                          <a:cs typeface="Arial" charset="0"/>
                        </a:defRPr>
                      </a:lvl3pPr>
                      <a:lvl4pPr>
                        <a:spcBef>
                          <a:spcPct val="20000"/>
                        </a:spcBef>
                        <a:buFont typeface="Arial" charset="0"/>
                        <a:defRPr sz="1000" b="1">
                          <a:solidFill>
                            <a:srgbClr val="333333"/>
                          </a:solidFill>
                          <a:latin typeface="Calibri" pitchFamily="34" charset="0"/>
                          <a:cs typeface="Arial" charset="0"/>
                        </a:defRPr>
                      </a:lvl4pPr>
                      <a:lvl5pPr>
                        <a:spcBef>
                          <a:spcPct val="20000"/>
                        </a:spcBef>
                        <a:buFont typeface="Arial" charset="0"/>
                        <a:defRPr sz="1000" b="1">
                          <a:solidFill>
                            <a:srgbClr val="333333"/>
                          </a:solidFill>
                          <a:latin typeface="Calibri" pitchFamily="34" charset="0"/>
                          <a:cs typeface="Arial" charset="0"/>
                        </a:defRPr>
                      </a:lvl5pPr>
                      <a:lvl6pPr fontAlgn="base">
                        <a:spcBef>
                          <a:spcPct val="20000"/>
                        </a:spcBef>
                        <a:spcAft>
                          <a:spcPct val="0"/>
                        </a:spcAft>
                        <a:buFont typeface="Arial" charset="0"/>
                        <a:defRPr sz="1000" b="1">
                          <a:solidFill>
                            <a:srgbClr val="333333"/>
                          </a:solidFill>
                          <a:latin typeface="Calibri" pitchFamily="34" charset="0"/>
                          <a:cs typeface="Arial" charset="0"/>
                        </a:defRPr>
                      </a:lvl6pPr>
                      <a:lvl7pPr fontAlgn="base">
                        <a:spcBef>
                          <a:spcPct val="20000"/>
                        </a:spcBef>
                        <a:spcAft>
                          <a:spcPct val="0"/>
                        </a:spcAft>
                        <a:buFont typeface="Arial" charset="0"/>
                        <a:defRPr sz="1000" b="1">
                          <a:solidFill>
                            <a:srgbClr val="333333"/>
                          </a:solidFill>
                          <a:latin typeface="Calibri" pitchFamily="34" charset="0"/>
                          <a:cs typeface="Arial" charset="0"/>
                        </a:defRPr>
                      </a:lvl7pPr>
                      <a:lvl8pPr fontAlgn="base">
                        <a:spcBef>
                          <a:spcPct val="20000"/>
                        </a:spcBef>
                        <a:spcAft>
                          <a:spcPct val="0"/>
                        </a:spcAft>
                        <a:buFont typeface="Arial" charset="0"/>
                        <a:defRPr sz="1000" b="1">
                          <a:solidFill>
                            <a:srgbClr val="333333"/>
                          </a:solidFill>
                          <a:latin typeface="Calibri" pitchFamily="34" charset="0"/>
                          <a:cs typeface="Arial" charset="0"/>
                        </a:defRPr>
                      </a:lvl8pPr>
                      <a:lvl9pPr fontAlgn="base">
                        <a:spcBef>
                          <a:spcPct val="20000"/>
                        </a:spcBef>
                        <a:spcAft>
                          <a:spcPct val="0"/>
                        </a:spcAft>
                        <a:buFont typeface="Arial" charset="0"/>
                        <a:defRPr sz="1000" b="1">
                          <a:solidFill>
                            <a:srgbClr val="333333"/>
                          </a:solidFill>
                          <a:latin typeface="Calibri" pitchFamily="34" charset="0"/>
                          <a:cs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s-CO" altLang="es-CO" sz="700" b="1" i="0" u="none" strike="noStrike" cap="none" normalizeH="0" baseline="0" dirty="0">
                          <a:ln>
                            <a:noFill/>
                          </a:ln>
                          <a:solidFill>
                            <a:schemeClr val="tx1"/>
                          </a:solidFill>
                          <a:effectLst/>
                          <a:latin typeface="+mj-lt"/>
                          <a:cs typeface="Arial" charset="0"/>
                        </a:rPr>
                        <a:t> Base: </a:t>
                      </a:r>
                      <a:r>
                        <a:rPr kumimoji="0" lang="es-CO" altLang="es-CO" sz="700" b="0" i="0" u="none" strike="noStrike" cap="none" normalizeH="0" baseline="0" dirty="0">
                          <a:ln>
                            <a:noFill/>
                          </a:ln>
                          <a:solidFill>
                            <a:schemeClr val="tx1"/>
                          </a:solidFill>
                          <a:effectLst/>
                          <a:latin typeface="+mj-lt"/>
                          <a:cs typeface="Arial" charset="0"/>
                        </a:rPr>
                        <a:t>entrevistados que respondieron Portal Web en la </a:t>
                      </a:r>
                      <a:r>
                        <a:rPr kumimoji="0" lang="es-CO" altLang="es-CO" sz="700" b="0" i="0" u="none" strike="noStrike" cap="none" normalizeH="0" baseline="0" dirty="0" err="1">
                          <a:ln>
                            <a:noFill/>
                          </a:ln>
                          <a:solidFill>
                            <a:schemeClr val="tx1"/>
                          </a:solidFill>
                          <a:effectLst/>
                          <a:latin typeface="+mj-lt"/>
                          <a:cs typeface="Arial" charset="0"/>
                        </a:rPr>
                        <a:t>preg</a:t>
                      </a:r>
                      <a:r>
                        <a:rPr kumimoji="0" lang="es-CO" altLang="es-CO" sz="700" b="0" i="0" u="none" strike="noStrike" cap="none" normalizeH="0" baseline="0" dirty="0">
                          <a:ln>
                            <a:noFill/>
                          </a:ln>
                          <a:solidFill>
                            <a:schemeClr val="tx1"/>
                          </a:solidFill>
                          <a:effectLst/>
                          <a:latin typeface="+mj-lt"/>
                          <a:cs typeface="Arial" charset="0"/>
                        </a:rPr>
                        <a:t>. 14</a:t>
                      </a:r>
                    </a:p>
                  </a:txBody>
                  <a:tcPr marL="72000" marR="72000" marT="36000" marB="36000" anchor="ctr" horzOverflow="overflow">
                    <a:lnL w="6350" cap="flat" cmpd="sng" algn="ctr">
                      <a:no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charset="0"/>
                        <a:defRPr sz="1000" b="1">
                          <a:solidFill>
                            <a:srgbClr val="333333"/>
                          </a:solidFill>
                          <a:latin typeface="Calibri" pitchFamily="34" charset="0"/>
                          <a:cs typeface="Arial" charset="0"/>
                        </a:defRPr>
                      </a:lvl1pPr>
                      <a:lvl2pPr>
                        <a:spcBef>
                          <a:spcPct val="20000"/>
                        </a:spcBef>
                        <a:buFont typeface="Arial" charset="0"/>
                        <a:defRPr sz="1000" b="1">
                          <a:solidFill>
                            <a:srgbClr val="333333"/>
                          </a:solidFill>
                          <a:latin typeface="Calibri" pitchFamily="34" charset="0"/>
                          <a:cs typeface="Arial" charset="0"/>
                        </a:defRPr>
                      </a:lvl2pPr>
                      <a:lvl3pPr>
                        <a:spcBef>
                          <a:spcPct val="20000"/>
                        </a:spcBef>
                        <a:buFont typeface="Arial" charset="0"/>
                        <a:defRPr sz="1000" b="1">
                          <a:solidFill>
                            <a:srgbClr val="333333"/>
                          </a:solidFill>
                          <a:latin typeface="Calibri" pitchFamily="34" charset="0"/>
                          <a:cs typeface="Arial" charset="0"/>
                        </a:defRPr>
                      </a:lvl3pPr>
                      <a:lvl4pPr>
                        <a:spcBef>
                          <a:spcPct val="20000"/>
                        </a:spcBef>
                        <a:buFont typeface="Arial" charset="0"/>
                        <a:defRPr sz="1000" b="1">
                          <a:solidFill>
                            <a:srgbClr val="333333"/>
                          </a:solidFill>
                          <a:latin typeface="Calibri" pitchFamily="34" charset="0"/>
                          <a:cs typeface="Arial" charset="0"/>
                        </a:defRPr>
                      </a:lvl4pPr>
                      <a:lvl5pPr>
                        <a:spcBef>
                          <a:spcPct val="20000"/>
                        </a:spcBef>
                        <a:buFont typeface="Arial" charset="0"/>
                        <a:defRPr sz="1000" b="1">
                          <a:solidFill>
                            <a:srgbClr val="333333"/>
                          </a:solidFill>
                          <a:latin typeface="Calibri" pitchFamily="34" charset="0"/>
                          <a:cs typeface="Arial" charset="0"/>
                        </a:defRPr>
                      </a:lvl5pPr>
                      <a:lvl6pPr fontAlgn="base">
                        <a:spcBef>
                          <a:spcPct val="20000"/>
                        </a:spcBef>
                        <a:spcAft>
                          <a:spcPct val="0"/>
                        </a:spcAft>
                        <a:buFont typeface="Arial" charset="0"/>
                        <a:defRPr sz="1000" b="1">
                          <a:solidFill>
                            <a:srgbClr val="333333"/>
                          </a:solidFill>
                          <a:latin typeface="Calibri" pitchFamily="34" charset="0"/>
                          <a:cs typeface="Arial" charset="0"/>
                        </a:defRPr>
                      </a:lvl6pPr>
                      <a:lvl7pPr fontAlgn="base">
                        <a:spcBef>
                          <a:spcPct val="20000"/>
                        </a:spcBef>
                        <a:spcAft>
                          <a:spcPct val="0"/>
                        </a:spcAft>
                        <a:buFont typeface="Arial" charset="0"/>
                        <a:defRPr sz="1000" b="1">
                          <a:solidFill>
                            <a:srgbClr val="333333"/>
                          </a:solidFill>
                          <a:latin typeface="Calibri" pitchFamily="34" charset="0"/>
                          <a:cs typeface="Arial" charset="0"/>
                        </a:defRPr>
                      </a:lvl7pPr>
                      <a:lvl8pPr fontAlgn="base">
                        <a:spcBef>
                          <a:spcPct val="20000"/>
                        </a:spcBef>
                        <a:spcAft>
                          <a:spcPct val="0"/>
                        </a:spcAft>
                        <a:buFont typeface="Arial" charset="0"/>
                        <a:defRPr sz="1000" b="1">
                          <a:solidFill>
                            <a:srgbClr val="333333"/>
                          </a:solidFill>
                          <a:latin typeface="Calibri" pitchFamily="34" charset="0"/>
                          <a:cs typeface="Arial" charset="0"/>
                        </a:defRPr>
                      </a:lvl8pPr>
                      <a:lvl9pPr fontAlgn="base">
                        <a:spcBef>
                          <a:spcPct val="20000"/>
                        </a:spcBef>
                        <a:spcAft>
                          <a:spcPct val="0"/>
                        </a:spcAft>
                        <a:buFont typeface="Arial" charset="0"/>
                        <a:defRPr sz="1000" b="1">
                          <a:solidFill>
                            <a:srgbClr val="333333"/>
                          </a:solidFill>
                          <a:latin typeface="Calibri" pitchFamily="34" charset="0"/>
                          <a:cs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altLang="es-CO" sz="700" b="1" i="0" u="none" strike="noStrike" cap="none" normalizeH="0" baseline="0" dirty="0">
                          <a:ln>
                            <a:noFill/>
                          </a:ln>
                          <a:solidFill>
                            <a:schemeClr val="tx1"/>
                          </a:solidFill>
                          <a:effectLst/>
                          <a:latin typeface="+mj-lt"/>
                          <a:cs typeface="Arial" charset="0"/>
                        </a:rPr>
                        <a:t>26</a:t>
                      </a:r>
                      <a:endParaRPr kumimoji="0" lang="es-CO" altLang="es-CO" sz="700" b="0" i="0" u="none" strike="noStrike" cap="none" normalizeH="0" baseline="0" dirty="0">
                        <a:ln>
                          <a:noFill/>
                        </a:ln>
                        <a:solidFill>
                          <a:schemeClr val="tx1"/>
                        </a:solidFill>
                        <a:effectLst/>
                        <a:latin typeface="+mj-lt"/>
                        <a:cs typeface="Arial" charset="0"/>
                      </a:endParaRPr>
                    </a:p>
                  </a:txBody>
                  <a:tcPr marL="72000" marR="72000" marT="36000" marB="36000" anchor="ctr" horzOverflow="overflow">
                    <a:lnL w="6350" cap="flat" cmpd="sng" algn="ctr">
                      <a:solidFill>
                        <a:srgbClr val="B2B2B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0"/>
                  </a:ext>
                </a:extLst>
              </a:tr>
            </a:tbl>
          </a:graphicData>
        </a:graphic>
      </p:graphicFrame>
      <p:cxnSp>
        <p:nvCxnSpPr>
          <p:cNvPr id="10" name="9 Conector recto"/>
          <p:cNvCxnSpPr/>
          <p:nvPr/>
        </p:nvCxnSpPr>
        <p:spPr bwMode="auto">
          <a:xfrm>
            <a:off x="4576927" y="1333713"/>
            <a:ext cx="0" cy="3436840"/>
          </a:xfrm>
          <a:prstGeom prst="line">
            <a:avLst/>
          </a:prstGeom>
          <a:solidFill>
            <a:schemeClr val="accent1"/>
          </a:solidFill>
          <a:ln w="6350" cap="flat" cmpd="sng" algn="ctr">
            <a:solidFill>
              <a:schemeClr val="bg1">
                <a:lumMod val="6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23" name="6 Objeto"/>
          <p:cNvGraphicFramePr>
            <a:graphicFrameLocks/>
          </p:cNvGraphicFramePr>
          <p:nvPr>
            <p:extLst>
              <p:ext uri="{D42A27DB-BD31-4B8C-83A1-F6EECF244321}">
                <p14:modId xmlns:p14="http://schemas.microsoft.com/office/powerpoint/2010/main" val="754769441"/>
              </p:ext>
            </p:extLst>
          </p:nvPr>
        </p:nvGraphicFramePr>
        <p:xfrm>
          <a:off x="5351341" y="1918375"/>
          <a:ext cx="2726536" cy="1753019"/>
        </p:xfrm>
        <a:graphic>
          <a:graphicData uri="http://schemas.openxmlformats.org/drawingml/2006/chart">
            <c:chart xmlns:c="http://schemas.openxmlformats.org/drawingml/2006/chart" xmlns:r="http://schemas.openxmlformats.org/officeDocument/2006/relationships" r:id="rId4"/>
          </a:graphicData>
        </a:graphic>
      </p:graphicFrame>
      <p:pic>
        <p:nvPicPr>
          <p:cNvPr id="24" name="2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3059" y="2224749"/>
            <a:ext cx="1143100" cy="1140271"/>
          </a:xfrm>
          <a:prstGeom prst="rect">
            <a:avLst/>
          </a:prstGeom>
        </p:spPr>
      </p:pic>
      <p:sp>
        <p:nvSpPr>
          <p:cNvPr id="26" name="25 CuadroTexto"/>
          <p:cNvSpPr txBox="1"/>
          <p:nvPr/>
        </p:nvSpPr>
        <p:spPr>
          <a:xfrm>
            <a:off x="7377102" y="2485825"/>
            <a:ext cx="1358064" cy="618118"/>
          </a:xfrm>
          <a:prstGeom prst="rect">
            <a:avLst/>
          </a:prstGeom>
          <a:noFill/>
        </p:spPr>
        <p:txBody>
          <a:bodyPr wrap="none" rtlCol="0">
            <a:spAutoFit/>
          </a:bodyPr>
          <a:lstStyle/>
          <a:p>
            <a:pPr>
              <a:lnSpc>
                <a:spcPts val="1800"/>
              </a:lnSpc>
            </a:pPr>
            <a:r>
              <a:rPr lang="es-CO" sz="1050" b="0" dirty="0">
                <a:solidFill>
                  <a:srgbClr val="000000"/>
                </a:solidFill>
                <a:latin typeface="Century Gothic"/>
              </a:rPr>
              <a:t>Respondieron </a:t>
            </a:r>
            <a:r>
              <a:rPr lang="es-CO" sz="1600" dirty="0">
                <a:solidFill>
                  <a:srgbClr val="000000"/>
                </a:solidFill>
                <a:latin typeface="Century Gothic"/>
              </a:rPr>
              <a:t>Sí</a:t>
            </a:r>
            <a:r>
              <a:rPr lang="es-CO" sz="1050" dirty="0">
                <a:solidFill>
                  <a:srgbClr val="000000"/>
                </a:solidFill>
                <a:latin typeface="Century Gothic"/>
              </a:rPr>
              <a:t>: </a:t>
            </a:r>
          </a:p>
          <a:p>
            <a:pPr>
              <a:lnSpc>
                <a:spcPts val="2300"/>
              </a:lnSpc>
            </a:pPr>
            <a:r>
              <a:rPr lang="es-CO" sz="2400" dirty="0">
                <a:solidFill>
                  <a:srgbClr val="295FA9"/>
                </a:solidFill>
                <a:latin typeface="Century Gothic"/>
              </a:rPr>
              <a:t>50</a:t>
            </a:r>
            <a:r>
              <a:rPr lang="es-CO" sz="1600" dirty="0">
                <a:solidFill>
                  <a:srgbClr val="295FA9"/>
                </a:solidFill>
                <a:latin typeface="Century Gothic"/>
              </a:rPr>
              <a:t>%</a:t>
            </a:r>
            <a:endParaRPr lang="es-CO" sz="2400" dirty="0">
              <a:solidFill>
                <a:srgbClr val="295FA9"/>
              </a:solidFill>
              <a:latin typeface="Century Gothic"/>
            </a:endParaRPr>
          </a:p>
        </p:txBody>
      </p:sp>
      <p:sp>
        <p:nvSpPr>
          <p:cNvPr id="27" name="26 CuadroTexto"/>
          <p:cNvSpPr txBox="1"/>
          <p:nvPr/>
        </p:nvSpPr>
        <p:spPr>
          <a:xfrm>
            <a:off x="4565580" y="2485825"/>
            <a:ext cx="1484702" cy="618118"/>
          </a:xfrm>
          <a:prstGeom prst="rect">
            <a:avLst/>
          </a:prstGeom>
          <a:noFill/>
        </p:spPr>
        <p:txBody>
          <a:bodyPr wrap="none" rtlCol="0">
            <a:spAutoFit/>
          </a:bodyPr>
          <a:lstStyle/>
          <a:p>
            <a:pPr algn="r">
              <a:lnSpc>
                <a:spcPts val="1800"/>
              </a:lnSpc>
            </a:pPr>
            <a:r>
              <a:rPr lang="es-CO" sz="1050" b="0" dirty="0">
                <a:solidFill>
                  <a:srgbClr val="000000"/>
                </a:solidFill>
                <a:latin typeface="Century Gothic"/>
              </a:rPr>
              <a:t>Respondieron </a:t>
            </a:r>
            <a:r>
              <a:rPr lang="es-CO" sz="1600" dirty="0">
                <a:solidFill>
                  <a:srgbClr val="000000"/>
                </a:solidFill>
                <a:latin typeface="Century Gothic"/>
              </a:rPr>
              <a:t>No</a:t>
            </a:r>
            <a:r>
              <a:rPr lang="es-CO" sz="1050" dirty="0">
                <a:solidFill>
                  <a:srgbClr val="000000"/>
                </a:solidFill>
                <a:latin typeface="Century Gothic"/>
              </a:rPr>
              <a:t>: </a:t>
            </a:r>
          </a:p>
          <a:p>
            <a:pPr algn="r">
              <a:lnSpc>
                <a:spcPts val="2300"/>
              </a:lnSpc>
            </a:pPr>
            <a:r>
              <a:rPr lang="es-CO" sz="2400" dirty="0">
                <a:solidFill>
                  <a:srgbClr val="808080">
                    <a:lumMod val="50000"/>
                  </a:srgbClr>
                </a:solidFill>
                <a:latin typeface="Century Gothic"/>
              </a:rPr>
              <a:t>50</a:t>
            </a:r>
            <a:r>
              <a:rPr lang="es-CO" sz="1600" dirty="0">
                <a:solidFill>
                  <a:srgbClr val="808080">
                    <a:lumMod val="50000"/>
                  </a:srgbClr>
                </a:solidFill>
                <a:latin typeface="Century Gothic"/>
              </a:rPr>
              <a:t>%</a:t>
            </a:r>
            <a:endParaRPr lang="es-CO" sz="2400" dirty="0">
              <a:solidFill>
                <a:srgbClr val="808080">
                  <a:lumMod val="50000"/>
                </a:srgbClr>
              </a:solidFill>
              <a:latin typeface="Century Gothic"/>
            </a:endParaRPr>
          </a:p>
        </p:txBody>
      </p:sp>
      <p:sp>
        <p:nvSpPr>
          <p:cNvPr id="28" name="27 Rectángulo"/>
          <p:cNvSpPr/>
          <p:nvPr/>
        </p:nvSpPr>
        <p:spPr>
          <a:xfrm>
            <a:off x="4866663" y="1197276"/>
            <a:ext cx="3886200" cy="400110"/>
          </a:xfrm>
          <a:prstGeom prst="rect">
            <a:avLst/>
          </a:prstGeom>
        </p:spPr>
        <p:txBody>
          <a:bodyPr wrap="square">
            <a:spAutoFit/>
          </a:bodyPr>
          <a:lstStyle/>
          <a:p>
            <a:pPr algn="ctr"/>
            <a:r>
              <a:rPr lang="es-CO" dirty="0">
                <a:solidFill>
                  <a:schemeClr val="tx1">
                    <a:lumMod val="85000"/>
                    <a:lumOff val="15000"/>
                  </a:schemeClr>
                </a:solidFill>
                <a:latin typeface="+mj-lt"/>
              </a:rPr>
              <a:t>¿</a:t>
            </a:r>
            <a:r>
              <a:rPr lang="es-CO" b="0" dirty="0">
                <a:solidFill>
                  <a:schemeClr val="tx1">
                    <a:lumMod val="85000"/>
                    <a:lumOff val="15000"/>
                  </a:schemeClr>
                </a:solidFill>
                <a:latin typeface="+mj-lt"/>
              </a:rPr>
              <a:t>Ha</a:t>
            </a:r>
            <a:r>
              <a:rPr lang="es-CO" dirty="0">
                <a:solidFill>
                  <a:schemeClr val="tx1">
                    <a:lumMod val="85000"/>
                    <a:lumOff val="15000"/>
                  </a:schemeClr>
                </a:solidFill>
                <a:latin typeface="+mj-lt"/>
              </a:rPr>
              <a:t> consultado el botón de ley de transparencia</a:t>
            </a:r>
            <a:r>
              <a:rPr lang="es-CO" b="0" dirty="0">
                <a:solidFill>
                  <a:schemeClr val="tx1">
                    <a:lumMod val="85000"/>
                    <a:lumOff val="15000"/>
                  </a:schemeClr>
                </a:solidFill>
                <a:latin typeface="+mj-lt"/>
              </a:rPr>
              <a:t> que se  encuentra en la </a:t>
            </a:r>
            <a:r>
              <a:rPr lang="es-CO" dirty="0">
                <a:solidFill>
                  <a:schemeClr val="tx1">
                    <a:lumMod val="85000"/>
                    <a:lumOff val="15000"/>
                  </a:schemeClr>
                </a:solidFill>
                <a:latin typeface="+mj-lt"/>
              </a:rPr>
              <a:t>página web de la EAAB-ESP? </a:t>
            </a:r>
            <a:endParaRPr lang="es-CO" sz="800" b="0" dirty="0">
              <a:solidFill>
                <a:schemeClr val="tx1">
                  <a:lumMod val="85000"/>
                  <a:lumOff val="15000"/>
                </a:schemeClr>
              </a:solidFill>
              <a:latin typeface="+mj-lt"/>
            </a:endParaRPr>
          </a:p>
        </p:txBody>
      </p:sp>
      <p:graphicFrame>
        <p:nvGraphicFramePr>
          <p:cNvPr id="31" name="Group 37"/>
          <p:cNvGraphicFramePr>
            <a:graphicFrameLocks noGrp="1"/>
          </p:cNvGraphicFramePr>
          <p:nvPr>
            <p:extLst>
              <p:ext uri="{D42A27DB-BD31-4B8C-83A1-F6EECF244321}">
                <p14:modId xmlns:p14="http://schemas.microsoft.com/office/powerpoint/2010/main" val="2503255973"/>
              </p:ext>
            </p:extLst>
          </p:nvPr>
        </p:nvGraphicFramePr>
        <p:xfrm>
          <a:off x="5111488" y="4190560"/>
          <a:ext cx="3396550" cy="285360"/>
        </p:xfrm>
        <a:graphic>
          <a:graphicData uri="http://schemas.openxmlformats.org/drawingml/2006/table">
            <a:tbl>
              <a:tblPr/>
              <a:tblGrid>
                <a:gridCol w="3060000">
                  <a:extLst>
                    <a:ext uri="{9D8B030D-6E8A-4147-A177-3AD203B41FA5}">
                      <a16:colId xmlns:a16="http://schemas.microsoft.com/office/drawing/2014/main" val="20000"/>
                    </a:ext>
                  </a:extLst>
                </a:gridCol>
                <a:gridCol w="336550">
                  <a:extLst>
                    <a:ext uri="{9D8B030D-6E8A-4147-A177-3AD203B41FA5}">
                      <a16:colId xmlns:a16="http://schemas.microsoft.com/office/drawing/2014/main" val="20001"/>
                    </a:ext>
                  </a:extLst>
                </a:gridCol>
              </a:tblGrid>
              <a:tr h="137728">
                <a:tc>
                  <a:txBody>
                    <a:bodyPr/>
                    <a:lstStyle>
                      <a:lvl1pPr>
                        <a:spcBef>
                          <a:spcPct val="20000"/>
                        </a:spcBef>
                        <a:buFont typeface="Arial" charset="0"/>
                        <a:defRPr sz="1000" b="1">
                          <a:solidFill>
                            <a:srgbClr val="333333"/>
                          </a:solidFill>
                          <a:latin typeface="Calibri" pitchFamily="34" charset="0"/>
                          <a:cs typeface="Arial" charset="0"/>
                        </a:defRPr>
                      </a:lvl1pPr>
                      <a:lvl2pPr>
                        <a:spcBef>
                          <a:spcPct val="20000"/>
                        </a:spcBef>
                        <a:buFont typeface="Arial" charset="0"/>
                        <a:defRPr sz="1000" b="1">
                          <a:solidFill>
                            <a:srgbClr val="333333"/>
                          </a:solidFill>
                          <a:latin typeface="Calibri" pitchFamily="34" charset="0"/>
                          <a:cs typeface="Arial" charset="0"/>
                        </a:defRPr>
                      </a:lvl2pPr>
                      <a:lvl3pPr>
                        <a:spcBef>
                          <a:spcPct val="20000"/>
                        </a:spcBef>
                        <a:buFont typeface="Arial" charset="0"/>
                        <a:defRPr sz="1000" b="1">
                          <a:solidFill>
                            <a:srgbClr val="333333"/>
                          </a:solidFill>
                          <a:latin typeface="Calibri" pitchFamily="34" charset="0"/>
                          <a:cs typeface="Arial" charset="0"/>
                        </a:defRPr>
                      </a:lvl3pPr>
                      <a:lvl4pPr>
                        <a:spcBef>
                          <a:spcPct val="20000"/>
                        </a:spcBef>
                        <a:buFont typeface="Arial" charset="0"/>
                        <a:defRPr sz="1000" b="1">
                          <a:solidFill>
                            <a:srgbClr val="333333"/>
                          </a:solidFill>
                          <a:latin typeface="Calibri" pitchFamily="34" charset="0"/>
                          <a:cs typeface="Arial" charset="0"/>
                        </a:defRPr>
                      </a:lvl4pPr>
                      <a:lvl5pPr>
                        <a:spcBef>
                          <a:spcPct val="20000"/>
                        </a:spcBef>
                        <a:buFont typeface="Arial" charset="0"/>
                        <a:defRPr sz="1000" b="1">
                          <a:solidFill>
                            <a:srgbClr val="333333"/>
                          </a:solidFill>
                          <a:latin typeface="Calibri" pitchFamily="34" charset="0"/>
                          <a:cs typeface="Arial" charset="0"/>
                        </a:defRPr>
                      </a:lvl5pPr>
                      <a:lvl6pPr fontAlgn="base">
                        <a:spcBef>
                          <a:spcPct val="20000"/>
                        </a:spcBef>
                        <a:spcAft>
                          <a:spcPct val="0"/>
                        </a:spcAft>
                        <a:buFont typeface="Arial" charset="0"/>
                        <a:defRPr sz="1000" b="1">
                          <a:solidFill>
                            <a:srgbClr val="333333"/>
                          </a:solidFill>
                          <a:latin typeface="Calibri" pitchFamily="34" charset="0"/>
                          <a:cs typeface="Arial" charset="0"/>
                        </a:defRPr>
                      </a:lvl6pPr>
                      <a:lvl7pPr fontAlgn="base">
                        <a:spcBef>
                          <a:spcPct val="20000"/>
                        </a:spcBef>
                        <a:spcAft>
                          <a:spcPct val="0"/>
                        </a:spcAft>
                        <a:buFont typeface="Arial" charset="0"/>
                        <a:defRPr sz="1000" b="1">
                          <a:solidFill>
                            <a:srgbClr val="333333"/>
                          </a:solidFill>
                          <a:latin typeface="Calibri" pitchFamily="34" charset="0"/>
                          <a:cs typeface="Arial" charset="0"/>
                        </a:defRPr>
                      </a:lvl7pPr>
                      <a:lvl8pPr fontAlgn="base">
                        <a:spcBef>
                          <a:spcPct val="20000"/>
                        </a:spcBef>
                        <a:spcAft>
                          <a:spcPct val="0"/>
                        </a:spcAft>
                        <a:buFont typeface="Arial" charset="0"/>
                        <a:defRPr sz="1000" b="1">
                          <a:solidFill>
                            <a:srgbClr val="333333"/>
                          </a:solidFill>
                          <a:latin typeface="Calibri" pitchFamily="34" charset="0"/>
                          <a:cs typeface="Arial" charset="0"/>
                        </a:defRPr>
                      </a:lvl8pPr>
                      <a:lvl9pPr fontAlgn="base">
                        <a:spcBef>
                          <a:spcPct val="20000"/>
                        </a:spcBef>
                        <a:spcAft>
                          <a:spcPct val="0"/>
                        </a:spcAft>
                        <a:buFont typeface="Arial" charset="0"/>
                        <a:defRPr sz="1000" b="1">
                          <a:solidFill>
                            <a:srgbClr val="333333"/>
                          </a:solidFill>
                          <a:latin typeface="Calibri" pitchFamily="34" charset="0"/>
                          <a:cs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s-CO" altLang="es-CO" sz="700" b="1" i="0" u="none" strike="noStrike" cap="none" normalizeH="0" baseline="0" dirty="0">
                          <a:ln>
                            <a:noFill/>
                          </a:ln>
                          <a:solidFill>
                            <a:schemeClr val="tx1"/>
                          </a:solidFill>
                          <a:effectLst/>
                          <a:latin typeface="+mj-lt"/>
                          <a:cs typeface="Arial" charset="0"/>
                        </a:rPr>
                        <a:t> Base: </a:t>
                      </a:r>
                      <a:r>
                        <a:rPr kumimoji="0" lang="es-CO" altLang="es-CO" sz="700" b="0" i="0" u="none" strike="noStrike" cap="none" normalizeH="0" baseline="0" dirty="0">
                          <a:ln>
                            <a:noFill/>
                          </a:ln>
                          <a:solidFill>
                            <a:schemeClr val="tx1"/>
                          </a:solidFill>
                          <a:effectLst/>
                          <a:latin typeface="+mj-lt"/>
                          <a:cs typeface="Arial" charset="0"/>
                        </a:rPr>
                        <a:t>Entrevistados que conocen el botón de ley de transparencia que se encuentra en la página web de la EAAB - ESP </a:t>
                      </a:r>
                    </a:p>
                  </a:txBody>
                  <a:tcPr marL="72000" marR="72000" marT="36000" marB="36000" anchor="ctr" horzOverflow="overflow">
                    <a:lnL w="6350" cap="flat" cmpd="sng" algn="ctr">
                      <a:no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charset="0"/>
                        <a:defRPr sz="1000" b="1">
                          <a:solidFill>
                            <a:srgbClr val="333333"/>
                          </a:solidFill>
                          <a:latin typeface="Calibri" pitchFamily="34" charset="0"/>
                          <a:cs typeface="Arial" charset="0"/>
                        </a:defRPr>
                      </a:lvl1pPr>
                      <a:lvl2pPr>
                        <a:spcBef>
                          <a:spcPct val="20000"/>
                        </a:spcBef>
                        <a:buFont typeface="Arial" charset="0"/>
                        <a:defRPr sz="1000" b="1">
                          <a:solidFill>
                            <a:srgbClr val="333333"/>
                          </a:solidFill>
                          <a:latin typeface="Calibri" pitchFamily="34" charset="0"/>
                          <a:cs typeface="Arial" charset="0"/>
                        </a:defRPr>
                      </a:lvl2pPr>
                      <a:lvl3pPr>
                        <a:spcBef>
                          <a:spcPct val="20000"/>
                        </a:spcBef>
                        <a:buFont typeface="Arial" charset="0"/>
                        <a:defRPr sz="1000" b="1">
                          <a:solidFill>
                            <a:srgbClr val="333333"/>
                          </a:solidFill>
                          <a:latin typeface="Calibri" pitchFamily="34" charset="0"/>
                          <a:cs typeface="Arial" charset="0"/>
                        </a:defRPr>
                      </a:lvl3pPr>
                      <a:lvl4pPr>
                        <a:spcBef>
                          <a:spcPct val="20000"/>
                        </a:spcBef>
                        <a:buFont typeface="Arial" charset="0"/>
                        <a:defRPr sz="1000" b="1">
                          <a:solidFill>
                            <a:srgbClr val="333333"/>
                          </a:solidFill>
                          <a:latin typeface="Calibri" pitchFamily="34" charset="0"/>
                          <a:cs typeface="Arial" charset="0"/>
                        </a:defRPr>
                      </a:lvl4pPr>
                      <a:lvl5pPr>
                        <a:spcBef>
                          <a:spcPct val="20000"/>
                        </a:spcBef>
                        <a:buFont typeface="Arial" charset="0"/>
                        <a:defRPr sz="1000" b="1">
                          <a:solidFill>
                            <a:srgbClr val="333333"/>
                          </a:solidFill>
                          <a:latin typeface="Calibri" pitchFamily="34" charset="0"/>
                          <a:cs typeface="Arial" charset="0"/>
                        </a:defRPr>
                      </a:lvl5pPr>
                      <a:lvl6pPr fontAlgn="base">
                        <a:spcBef>
                          <a:spcPct val="20000"/>
                        </a:spcBef>
                        <a:spcAft>
                          <a:spcPct val="0"/>
                        </a:spcAft>
                        <a:buFont typeface="Arial" charset="0"/>
                        <a:defRPr sz="1000" b="1">
                          <a:solidFill>
                            <a:srgbClr val="333333"/>
                          </a:solidFill>
                          <a:latin typeface="Calibri" pitchFamily="34" charset="0"/>
                          <a:cs typeface="Arial" charset="0"/>
                        </a:defRPr>
                      </a:lvl6pPr>
                      <a:lvl7pPr fontAlgn="base">
                        <a:spcBef>
                          <a:spcPct val="20000"/>
                        </a:spcBef>
                        <a:spcAft>
                          <a:spcPct val="0"/>
                        </a:spcAft>
                        <a:buFont typeface="Arial" charset="0"/>
                        <a:defRPr sz="1000" b="1">
                          <a:solidFill>
                            <a:srgbClr val="333333"/>
                          </a:solidFill>
                          <a:latin typeface="Calibri" pitchFamily="34" charset="0"/>
                          <a:cs typeface="Arial" charset="0"/>
                        </a:defRPr>
                      </a:lvl7pPr>
                      <a:lvl8pPr fontAlgn="base">
                        <a:spcBef>
                          <a:spcPct val="20000"/>
                        </a:spcBef>
                        <a:spcAft>
                          <a:spcPct val="0"/>
                        </a:spcAft>
                        <a:buFont typeface="Arial" charset="0"/>
                        <a:defRPr sz="1000" b="1">
                          <a:solidFill>
                            <a:srgbClr val="333333"/>
                          </a:solidFill>
                          <a:latin typeface="Calibri" pitchFamily="34" charset="0"/>
                          <a:cs typeface="Arial" charset="0"/>
                        </a:defRPr>
                      </a:lvl8pPr>
                      <a:lvl9pPr fontAlgn="base">
                        <a:spcBef>
                          <a:spcPct val="20000"/>
                        </a:spcBef>
                        <a:spcAft>
                          <a:spcPct val="0"/>
                        </a:spcAft>
                        <a:buFont typeface="Arial" charset="0"/>
                        <a:defRPr sz="1000" b="1">
                          <a:solidFill>
                            <a:srgbClr val="333333"/>
                          </a:solidFill>
                          <a:latin typeface="Calibri" pitchFamily="34" charset="0"/>
                          <a:cs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altLang="es-CO" sz="700" b="1" i="0" u="none" strike="noStrike" cap="none" normalizeH="0" baseline="0" dirty="0">
                          <a:ln>
                            <a:noFill/>
                          </a:ln>
                          <a:solidFill>
                            <a:schemeClr val="tx1"/>
                          </a:solidFill>
                          <a:effectLst/>
                          <a:latin typeface="+mj-lt"/>
                          <a:cs typeface="Arial" charset="0"/>
                        </a:rPr>
                        <a:t>8</a:t>
                      </a:r>
                      <a:endParaRPr kumimoji="0" lang="es-CO" altLang="es-CO" sz="700" b="0" i="0" u="none" strike="noStrike" cap="none" normalizeH="0" baseline="0" dirty="0">
                        <a:ln>
                          <a:noFill/>
                        </a:ln>
                        <a:solidFill>
                          <a:schemeClr val="tx1"/>
                        </a:solidFill>
                        <a:effectLst/>
                        <a:latin typeface="+mj-lt"/>
                        <a:cs typeface="Arial" charset="0"/>
                      </a:endParaRPr>
                    </a:p>
                  </a:txBody>
                  <a:tcPr marL="72000" marR="72000" marT="36000" marB="36000" anchor="ctr" horzOverflow="overflow">
                    <a:lnL w="6350" cap="flat" cmpd="sng" algn="ctr">
                      <a:solidFill>
                        <a:srgbClr val="B2B2B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0"/>
                  </a:ext>
                </a:extLst>
              </a:tr>
            </a:tbl>
          </a:graphicData>
        </a:graphic>
      </p:graphicFrame>
      <p:sp>
        <p:nvSpPr>
          <p:cNvPr id="18" name="17 CuadroTexto"/>
          <p:cNvSpPr txBox="1"/>
          <p:nvPr/>
        </p:nvSpPr>
        <p:spPr>
          <a:xfrm>
            <a:off x="3038619" y="1953477"/>
            <a:ext cx="1358064" cy="618118"/>
          </a:xfrm>
          <a:prstGeom prst="rect">
            <a:avLst/>
          </a:prstGeom>
          <a:noFill/>
        </p:spPr>
        <p:txBody>
          <a:bodyPr wrap="none" rtlCol="0">
            <a:spAutoFit/>
          </a:bodyPr>
          <a:lstStyle/>
          <a:p>
            <a:pPr>
              <a:lnSpc>
                <a:spcPts val="1800"/>
              </a:lnSpc>
            </a:pPr>
            <a:r>
              <a:rPr lang="es-CO" sz="1050" b="0" dirty="0">
                <a:solidFill>
                  <a:srgbClr val="000000"/>
                </a:solidFill>
                <a:latin typeface="Century Gothic"/>
              </a:rPr>
              <a:t>Respondieron </a:t>
            </a:r>
            <a:r>
              <a:rPr lang="es-CO" sz="1600" dirty="0">
                <a:solidFill>
                  <a:srgbClr val="000000"/>
                </a:solidFill>
                <a:latin typeface="Century Gothic"/>
              </a:rPr>
              <a:t>Sí</a:t>
            </a:r>
            <a:r>
              <a:rPr lang="es-CO" sz="1050" dirty="0">
                <a:solidFill>
                  <a:srgbClr val="000000"/>
                </a:solidFill>
                <a:latin typeface="Century Gothic"/>
              </a:rPr>
              <a:t>: </a:t>
            </a:r>
          </a:p>
          <a:p>
            <a:pPr>
              <a:lnSpc>
                <a:spcPts val="2300"/>
              </a:lnSpc>
            </a:pPr>
            <a:r>
              <a:rPr lang="es-CO" sz="2400" dirty="0">
                <a:solidFill>
                  <a:srgbClr val="1DA9E2"/>
                </a:solidFill>
                <a:latin typeface="Century Gothic"/>
              </a:rPr>
              <a:t>31</a:t>
            </a:r>
            <a:r>
              <a:rPr lang="es-CO" sz="1600" dirty="0">
                <a:solidFill>
                  <a:srgbClr val="1DA9E2"/>
                </a:solidFill>
                <a:latin typeface="Century Gothic"/>
              </a:rPr>
              <a:t>%</a:t>
            </a:r>
            <a:endParaRPr lang="es-CO" sz="2400" dirty="0">
              <a:solidFill>
                <a:srgbClr val="1DA9E2"/>
              </a:solidFill>
              <a:latin typeface="Century Gothic"/>
            </a:endParaRPr>
          </a:p>
        </p:txBody>
      </p:sp>
      <p:sp>
        <p:nvSpPr>
          <p:cNvPr id="19" name="18 CuadroTexto"/>
          <p:cNvSpPr txBox="1"/>
          <p:nvPr/>
        </p:nvSpPr>
        <p:spPr>
          <a:xfrm>
            <a:off x="349346" y="3166771"/>
            <a:ext cx="1484702" cy="618118"/>
          </a:xfrm>
          <a:prstGeom prst="rect">
            <a:avLst/>
          </a:prstGeom>
          <a:noFill/>
        </p:spPr>
        <p:txBody>
          <a:bodyPr wrap="none" rtlCol="0">
            <a:spAutoFit/>
          </a:bodyPr>
          <a:lstStyle/>
          <a:p>
            <a:pPr algn="r">
              <a:lnSpc>
                <a:spcPts val="1800"/>
              </a:lnSpc>
            </a:pPr>
            <a:r>
              <a:rPr lang="es-CO" sz="1050" b="0" dirty="0">
                <a:solidFill>
                  <a:srgbClr val="000000"/>
                </a:solidFill>
                <a:latin typeface="Century Gothic"/>
              </a:rPr>
              <a:t>Respondieron </a:t>
            </a:r>
            <a:r>
              <a:rPr lang="es-CO" sz="1600" dirty="0">
                <a:solidFill>
                  <a:srgbClr val="000000"/>
                </a:solidFill>
                <a:latin typeface="Century Gothic"/>
              </a:rPr>
              <a:t>No</a:t>
            </a:r>
            <a:r>
              <a:rPr lang="es-CO" sz="1050" dirty="0">
                <a:solidFill>
                  <a:srgbClr val="000000"/>
                </a:solidFill>
                <a:latin typeface="Century Gothic"/>
              </a:rPr>
              <a:t>: </a:t>
            </a:r>
          </a:p>
          <a:p>
            <a:pPr algn="r">
              <a:lnSpc>
                <a:spcPts val="2300"/>
              </a:lnSpc>
            </a:pPr>
            <a:r>
              <a:rPr lang="es-CO" sz="2400" dirty="0">
                <a:solidFill>
                  <a:srgbClr val="808080">
                    <a:lumMod val="50000"/>
                  </a:srgbClr>
                </a:solidFill>
                <a:latin typeface="Century Gothic"/>
              </a:rPr>
              <a:t>69</a:t>
            </a:r>
            <a:r>
              <a:rPr lang="es-CO" sz="1600" dirty="0">
                <a:solidFill>
                  <a:srgbClr val="808080">
                    <a:lumMod val="50000"/>
                  </a:srgbClr>
                </a:solidFill>
                <a:latin typeface="Century Gothic"/>
              </a:rPr>
              <a:t>%</a:t>
            </a:r>
            <a:endParaRPr lang="es-CO" sz="2400" dirty="0">
              <a:solidFill>
                <a:srgbClr val="808080">
                  <a:lumMod val="50000"/>
                </a:srgbClr>
              </a:solidFill>
              <a:latin typeface="Century Gothic"/>
            </a:endParaRPr>
          </a:p>
        </p:txBody>
      </p:sp>
      <p:sp>
        <p:nvSpPr>
          <p:cNvPr id="20" name="CuadroTexto 19"/>
          <p:cNvSpPr txBox="1"/>
          <p:nvPr/>
        </p:nvSpPr>
        <p:spPr>
          <a:xfrm>
            <a:off x="1311753" y="13304"/>
            <a:ext cx="7577066" cy="954107"/>
          </a:xfrm>
          <a:prstGeom prst="rect">
            <a:avLst/>
          </a:prstGeom>
          <a:noFill/>
        </p:spPr>
        <p:txBody>
          <a:bodyPr wrap="square" rtlCol="0">
            <a:spAutoFit/>
          </a:bodyPr>
          <a:lstStyle/>
          <a:p>
            <a:r>
              <a:rPr lang="es-MX" sz="2800" dirty="0">
                <a:solidFill>
                  <a:schemeClr val="bg1"/>
                </a:solidFill>
              </a:rPr>
              <a:t>Conocimiento y consulta del botón de ley de transparencia</a:t>
            </a:r>
          </a:p>
        </p:txBody>
      </p:sp>
    </p:spTree>
    <p:extLst>
      <p:ext uri="{BB962C8B-B14F-4D97-AF65-F5344CB8AC3E}">
        <p14:creationId xmlns:p14="http://schemas.microsoft.com/office/powerpoint/2010/main" val="19908752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sz="quarter" idx="4294967295"/>
          </p:nvPr>
        </p:nvSpPr>
        <p:spPr>
          <a:xfrm>
            <a:off x="3790950" y="2064812"/>
            <a:ext cx="5353050" cy="132343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eaLnBrk="1" hangingPunct="1"/>
            <a:r>
              <a:rPr lang="es-CO" sz="4000" kern="1200" dirty="0">
                <a:solidFill>
                  <a:srgbClr val="3B89C9"/>
                </a:solidFill>
                <a:latin typeface="Calibri" pitchFamily="34" charset="0"/>
                <a:ea typeface="+mn-ea"/>
                <a:cs typeface="Arial" charset="0"/>
              </a:rPr>
              <a:t>Rendición de cuentas - espacios de diálogo</a:t>
            </a:r>
          </a:p>
        </p:txBody>
      </p:sp>
    </p:spTree>
    <p:extLst>
      <p:ext uri="{BB962C8B-B14F-4D97-AF65-F5344CB8AC3E}">
        <p14:creationId xmlns:p14="http://schemas.microsoft.com/office/powerpoint/2010/main" val="21077266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615EF828-92E2-4D67-84A8-7EE5907C64F0}"/>
              </a:ext>
            </a:extLst>
          </p:cNvPr>
          <p:cNvSpPr>
            <a:spLocks noGrp="1"/>
          </p:cNvSpPr>
          <p:nvPr>
            <p:ph type="sldNum" sz="quarter" idx="4"/>
          </p:nvPr>
        </p:nvSpPr>
        <p:spPr/>
        <p:txBody>
          <a:bodyPr/>
          <a:lstStyle/>
          <a:p>
            <a:pPr>
              <a:defRPr/>
            </a:pPr>
            <a:fld id="{D0AE95A2-70B1-4974-8E50-975CA7202948}" type="slidenum">
              <a:rPr lang="es-CO" altLang="es-CO" smtClean="0"/>
              <a:pPr>
                <a:defRPr/>
              </a:pPr>
              <a:t>55</a:t>
            </a:fld>
            <a:endParaRPr lang="es-CO" altLang="es-CO" dirty="0"/>
          </a:p>
        </p:txBody>
      </p:sp>
      <p:sp>
        <p:nvSpPr>
          <p:cNvPr id="3" name="Título 2">
            <a:extLst>
              <a:ext uri="{FF2B5EF4-FFF2-40B4-BE49-F238E27FC236}">
                <a16:creationId xmlns:a16="http://schemas.microsoft.com/office/drawing/2014/main" id="{403BFF18-88DB-4E7E-9414-A2395C9F8B32}"/>
              </a:ext>
            </a:extLst>
          </p:cNvPr>
          <p:cNvSpPr>
            <a:spLocks noGrp="1"/>
          </p:cNvSpPr>
          <p:nvPr>
            <p:ph type="title"/>
          </p:nvPr>
        </p:nvSpPr>
        <p:spPr>
          <a:xfrm>
            <a:off x="1481632" y="266701"/>
            <a:ext cx="6455410" cy="384175"/>
          </a:xfrm>
        </p:spPr>
        <p:txBody>
          <a:bodyPr/>
          <a:lstStyle/>
          <a:p>
            <a:r>
              <a:rPr lang="es-ES" sz="3600" kern="1200" dirty="0">
                <a:solidFill>
                  <a:srgbClr val="3B89C9"/>
                </a:solidFill>
                <a:latin typeface="Calibri" pitchFamily="34" charset="0"/>
                <a:ea typeface="+mn-ea"/>
                <a:cs typeface="Arial" charset="0"/>
              </a:rPr>
              <a:t>Percepción general </a:t>
            </a:r>
            <a:endParaRPr lang="es-CO" sz="3600" kern="1200" dirty="0">
              <a:solidFill>
                <a:srgbClr val="3B89C9"/>
              </a:solidFill>
              <a:latin typeface="Calibri" pitchFamily="34" charset="0"/>
              <a:ea typeface="+mn-ea"/>
              <a:cs typeface="Arial" charset="0"/>
            </a:endParaRPr>
          </a:p>
        </p:txBody>
      </p:sp>
      <p:sp>
        <p:nvSpPr>
          <p:cNvPr id="5" name="CuadroTexto 4">
            <a:extLst>
              <a:ext uri="{FF2B5EF4-FFF2-40B4-BE49-F238E27FC236}">
                <a16:creationId xmlns:a16="http://schemas.microsoft.com/office/drawing/2014/main" id="{3DAE6A22-082B-4BAC-B689-4366C5909EED}"/>
              </a:ext>
            </a:extLst>
          </p:cNvPr>
          <p:cNvSpPr txBox="1"/>
          <p:nvPr/>
        </p:nvSpPr>
        <p:spPr>
          <a:xfrm>
            <a:off x="2424141" y="1350772"/>
            <a:ext cx="4474748" cy="2123658"/>
          </a:xfrm>
          <a:prstGeom prst="rect">
            <a:avLst/>
          </a:prstGeom>
          <a:noFill/>
        </p:spPr>
        <p:txBody>
          <a:bodyPr wrap="square" rtlCol="0">
            <a:spAutoFit/>
          </a:bodyPr>
          <a:lstStyle/>
          <a:p>
            <a:pPr algn="ctr"/>
            <a:r>
              <a:rPr lang="es-MX" sz="3600" b="0" dirty="0">
                <a:solidFill>
                  <a:schemeClr val="tx1">
                    <a:lumMod val="65000"/>
                    <a:lumOff val="35000"/>
                  </a:schemeClr>
                </a:solidFill>
              </a:rPr>
              <a:t>Rendición de cuentas   Espacios de diálogo</a:t>
            </a:r>
          </a:p>
          <a:p>
            <a:pPr algn="ctr"/>
            <a:r>
              <a:rPr lang="es-ES" sz="6000" dirty="0">
                <a:solidFill>
                  <a:schemeClr val="tx1">
                    <a:lumMod val="65000"/>
                    <a:lumOff val="35000"/>
                  </a:schemeClr>
                </a:solidFill>
              </a:rPr>
              <a:t>83%</a:t>
            </a:r>
            <a:endParaRPr lang="es-CO" sz="6000" dirty="0">
              <a:solidFill>
                <a:schemeClr val="tx1">
                  <a:lumMod val="65000"/>
                  <a:lumOff val="35000"/>
                </a:schemeClr>
              </a:solidFill>
            </a:endParaRPr>
          </a:p>
        </p:txBody>
      </p:sp>
      <p:sp>
        <p:nvSpPr>
          <p:cNvPr id="6" name="AutoShape 190">
            <a:extLst>
              <a:ext uri="{FF2B5EF4-FFF2-40B4-BE49-F238E27FC236}">
                <a16:creationId xmlns:a16="http://schemas.microsoft.com/office/drawing/2014/main" id="{4E521AEF-2FEE-410D-822E-5878ACC6EE7B}"/>
              </a:ext>
            </a:extLst>
          </p:cNvPr>
          <p:cNvSpPr>
            <a:spLocks noChangeArrowheads="1"/>
          </p:cNvSpPr>
          <p:nvPr/>
        </p:nvSpPr>
        <p:spPr bwMode="auto">
          <a:xfrm>
            <a:off x="8215312" y="368435"/>
            <a:ext cx="786375" cy="465138"/>
          </a:xfrm>
          <a:prstGeom prst="roundRect">
            <a:avLst>
              <a:gd name="adj" fmla="val 16667"/>
            </a:avLst>
          </a:prstGeom>
          <a:solidFill>
            <a:srgbClr val="EAEAEA">
              <a:alpha val="72940"/>
            </a:srgbClr>
          </a:solidFill>
          <a:ln w="3175">
            <a:solidFill>
              <a:srgbClr val="969696"/>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1000">
                <a:solidFill>
                  <a:schemeClr val="tx1"/>
                </a:solidFill>
                <a:latin typeface="Calibri Light" pitchFamily="34" charset="0"/>
                <a:cs typeface="Calibri Light" pitchFamily="34" charset="0"/>
              </a:defRPr>
            </a:lvl1pPr>
            <a:lvl2pPr marL="742950" indent="-285750">
              <a:spcBef>
                <a:spcPct val="20000"/>
              </a:spcBef>
              <a:buChar char="–"/>
              <a:defRPr sz="1000">
                <a:solidFill>
                  <a:schemeClr val="tx1"/>
                </a:solidFill>
                <a:latin typeface="Calibri Light" pitchFamily="34" charset="0"/>
                <a:cs typeface="Calibri Light" pitchFamily="34" charset="0"/>
              </a:defRPr>
            </a:lvl2pPr>
            <a:lvl3pPr marL="1143000" indent="-228600">
              <a:spcBef>
                <a:spcPct val="20000"/>
              </a:spcBef>
              <a:buChar char="•"/>
              <a:defRPr sz="1000">
                <a:solidFill>
                  <a:schemeClr val="tx1"/>
                </a:solidFill>
                <a:latin typeface="Calibri Light" pitchFamily="34" charset="0"/>
                <a:cs typeface="Calibri Light" pitchFamily="34" charset="0"/>
              </a:defRPr>
            </a:lvl3pPr>
            <a:lvl4pPr marL="1600200" indent="-228600">
              <a:spcBef>
                <a:spcPct val="20000"/>
              </a:spcBef>
              <a:buChar char="–"/>
              <a:defRPr sz="1000">
                <a:solidFill>
                  <a:schemeClr val="tx1"/>
                </a:solidFill>
                <a:latin typeface="Calibri Light" pitchFamily="34" charset="0"/>
                <a:cs typeface="Calibri Light" pitchFamily="34" charset="0"/>
              </a:defRPr>
            </a:lvl4pPr>
            <a:lvl5pPr marL="2057400" indent="-228600">
              <a:spcBef>
                <a:spcPct val="20000"/>
              </a:spcBef>
              <a:buChar char="»"/>
              <a:defRPr sz="1000">
                <a:solidFill>
                  <a:schemeClr val="tx1"/>
                </a:solidFill>
                <a:latin typeface="Calibri Light" pitchFamily="34" charset="0"/>
                <a:cs typeface="Calibri Light" pitchFamily="34" charset="0"/>
              </a:defRPr>
            </a:lvl5pPr>
            <a:lvl6pPr marL="25146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6pPr>
            <a:lvl7pPr marL="29718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7pPr>
            <a:lvl8pPr marL="34290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8pPr>
            <a:lvl9pPr marL="38862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9pPr>
          </a:lstStyle>
          <a:p>
            <a:pPr eaLnBrk="1" hangingPunct="1">
              <a:spcBef>
                <a:spcPct val="0"/>
              </a:spcBef>
              <a:buFontTx/>
              <a:buNone/>
            </a:pPr>
            <a:endParaRPr lang="es-CO" altLang="es-CO" sz="1800">
              <a:latin typeface="Arial" charset="0"/>
            </a:endParaRPr>
          </a:p>
        </p:txBody>
      </p:sp>
      <p:graphicFrame>
        <p:nvGraphicFramePr>
          <p:cNvPr id="7" name="Group 504">
            <a:extLst>
              <a:ext uri="{FF2B5EF4-FFF2-40B4-BE49-F238E27FC236}">
                <a16:creationId xmlns:a16="http://schemas.microsoft.com/office/drawing/2014/main" id="{2734F74D-E473-4A86-B69A-3FBE8781AD13}"/>
              </a:ext>
            </a:extLst>
          </p:cNvPr>
          <p:cNvGraphicFramePr>
            <a:graphicFrameLocks noGrp="1"/>
          </p:cNvGraphicFramePr>
          <p:nvPr>
            <p:extLst>
              <p:ext uri="{D42A27DB-BD31-4B8C-83A1-F6EECF244321}">
                <p14:modId xmlns:p14="http://schemas.microsoft.com/office/powerpoint/2010/main" val="975082730"/>
              </p:ext>
            </p:extLst>
          </p:nvPr>
        </p:nvGraphicFramePr>
        <p:xfrm>
          <a:off x="8208963" y="368435"/>
          <a:ext cx="821300" cy="477978"/>
        </p:xfrm>
        <a:graphic>
          <a:graphicData uri="http://schemas.openxmlformats.org/drawingml/2006/table">
            <a:tbl>
              <a:tblPr/>
              <a:tblGrid>
                <a:gridCol w="158750">
                  <a:extLst>
                    <a:ext uri="{9D8B030D-6E8A-4147-A177-3AD203B41FA5}">
                      <a16:colId xmlns:a16="http://schemas.microsoft.com/office/drawing/2014/main" val="20000"/>
                    </a:ext>
                  </a:extLst>
                </a:gridCol>
                <a:gridCol w="662550">
                  <a:extLst>
                    <a:ext uri="{9D8B030D-6E8A-4147-A177-3AD203B41FA5}">
                      <a16:colId xmlns:a16="http://schemas.microsoft.com/office/drawing/2014/main" val="20001"/>
                    </a:ext>
                  </a:extLst>
                </a:gridCol>
              </a:tblGrid>
              <a:tr h="173041">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altLang="es-CO" sz="900" b="1" i="0" u="none" strike="noStrike" cap="none" normalizeH="0" baseline="0" dirty="0">
                          <a:ln>
                            <a:noFill/>
                          </a:ln>
                          <a:solidFill>
                            <a:srgbClr val="008000"/>
                          </a:solidFill>
                          <a:effectLst/>
                          <a:latin typeface="Wingdings" pitchFamily="2" charset="2"/>
                          <a:cs typeface="Calibri Light" pitchFamily="34" charset="0"/>
                        </a:rPr>
                        <a:t>l</a:t>
                      </a:r>
                      <a:endParaRPr kumimoji="0" lang="es-ES" altLang="es-CO" sz="900" b="0" i="0" u="none" strike="noStrike" cap="none" normalizeH="0" baseline="0" dirty="0">
                        <a:ln>
                          <a:noFill/>
                        </a:ln>
                        <a:solidFill>
                          <a:schemeClr val="tx1"/>
                        </a:solidFill>
                        <a:effectLst/>
                        <a:latin typeface="Calibri Light" pitchFamily="34" charset="0"/>
                        <a:cs typeface="Calibri Light" pitchFamily="34" charset="0"/>
                      </a:endParaRPr>
                    </a:p>
                  </a:txBody>
                  <a:tcPr marL="36000" marR="36000" marT="17941" marB="17941" anchor="ctr" horzOverflow="overflow">
                    <a:lnL>
                      <a:noFill/>
                    </a:lnL>
                    <a:lnR>
                      <a:noFill/>
                    </a:lnR>
                    <a:lnT>
                      <a:noFill/>
                    </a:lnT>
                    <a:lnB>
                      <a:noFill/>
                    </a:lnB>
                    <a:lnTlToBr>
                      <a:noFill/>
                    </a:lnTlToBr>
                    <a:lnBlToTr>
                      <a:noFill/>
                    </a:lnBlToTr>
                    <a:noFill/>
                  </a:tcPr>
                </a:tc>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80000"/>
                        </a:lnSpc>
                        <a:spcBef>
                          <a:spcPct val="0"/>
                        </a:spcBef>
                        <a:spcAft>
                          <a:spcPct val="0"/>
                        </a:spcAft>
                        <a:buClrTx/>
                        <a:buSzTx/>
                        <a:buFontTx/>
                        <a:buNone/>
                        <a:tabLst/>
                      </a:pPr>
                      <a:r>
                        <a:rPr kumimoji="0" lang="es-ES" altLang="es-CO" sz="7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T2B</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&gt;= 90</a:t>
                      </a:r>
                    </a:p>
                  </a:txBody>
                  <a:tcPr marL="36000" marR="36000" marT="17941" marB="1794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146048">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ctr" defTabSz="914400" rtl="0" eaLnBrk="1" fontAlgn="ctr" latinLnBrk="0" hangingPunct="1">
                        <a:lnSpc>
                          <a:spcPct val="80000"/>
                        </a:lnSpc>
                        <a:spcBef>
                          <a:spcPct val="0"/>
                        </a:spcBef>
                        <a:spcAft>
                          <a:spcPct val="0"/>
                        </a:spcAft>
                        <a:buClrTx/>
                        <a:buSzTx/>
                        <a:buFontTx/>
                        <a:buNone/>
                        <a:tabLst/>
                      </a:pPr>
                      <a:r>
                        <a:rPr kumimoji="0" lang="es-ES" altLang="es-CO" sz="900" b="1" i="0" u="none" strike="noStrike" cap="none" normalizeH="0" baseline="0" dirty="0">
                          <a:ln>
                            <a:noFill/>
                          </a:ln>
                          <a:solidFill>
                            <a:srgbClr val="FFC000"/>
                          </a:solidFill>
                          <a:effectLst/>
                          <a:latin typeface="Wingdings" pitchFamily="2" charset="2"/>
                          <a:cs typeface="Calibri Light" pitchFamily="34" charset="0"/>
                        </a:rPr>
                        <a:t>l</a:t>
                      </a:r>
                      <a:endParaRPr kumimoji="0" lang="es-ES" altLang="es-CO" sz="900" b="0" i="0" u="none" strike="noStrike" cap="none" normalizeH="0" baseline="0" dirty="0">
                        <a:ln>
                          <a:noFill/>
                        </a:ln>
                        <a:solidFill>
                          <a:schemeClr val="tx1"/>
                        </a:solidFill>
                        <a:effectLst/>
                        <a:latin typeface="Calibri Light" pitchFamily="34" charset="0"/>
                        <a:cs typeface="Calibri Light" pitchFamily="34" charset="0"/>
                      </a:endParaRPr>
                    </a:p>
                  </a:txBody>
                  <a:tcPr marL="36000" marR="36000" marT="17941" marB="17941" anchor="ctr" horzOverflow="overflow">
                    <a:lnL>
                      <a:noFill/>
                    </a:lnL>
                    <a:lnR>
                      <a:noFill/>
                    </a:lnR>
                    <a:lnT>
                      <a:noFill/>
                    </a:lnT>
                    <a:lnB>
                      <a:noFill/>
                    </a:lnB>
                    <a:lnTlToBr>
                      <a:noFill/>
                    </a:lnTlToBr>
                    <a:lnBlToTr>
                      <a:noFill/>
                    </a:lnBlToTr>
                    <a:noFill/>
                  </a:tcPr>
                </a:tc>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80000"/>
                        </a:lnSpc>
                        <a:spcBef>
                          <a:spcPct val="0"/>
                        </a:spcBef>
                        <a:spcAft>
                          <a:spcPct val="0"/>
                        </a:spcAft>
                        <a:buClrTx/>
                        <a:buSzTx/>
                        <a:buFontTx/>
                        <a:buNone/>
                        <a:tabLst/>
                      </a:pP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75&gt; </a:t>
                      </a:r>
                      <a:r>
                        <a:rPr kumimoji="0" lang="es-ES" altLang="es-CO" sz="7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T2B</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&lt;</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89</a:t>
                      </a:r>
                    </a:p>
                  </a:txBody>
                  <a:tcPr marL="36000" marR="36000" marT="17941" marB="1794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146048">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ctr" defTabSz="914400" rtl="0" eaLnBrk="1" fontAlgn="ctr" latinLnBrk="0" hangingPunct="1">
                        <a:lnSpc>
                          <a:spcPct val="80000"/>
                        </a:lnSpc>
                        <a:spcBef>
                          <a:spcPct val="0"/>
                        </a:spcBef>
                        <a:spcAft>
                          <a:spcPct val="0"/>
                        </a:spcAft>
                        <a:buClrTx/>
                        <a:buSzTx/>
                        <a:buFontTx/>
                        <a:buNone/>
                        <a:tabLst/>
                      </a:pPr>
                      <a:r>
                        <a:rPr kumimoji="0" lang="es-ES" altLang="es-CO" sz="900" b="1" i="0" u="none" strike="noStrike" cap="none" normalizeH="0" baseline="0" dirty="0">
                          <a:ln>
                            <a:noFill/>
                          </a:ln>
                          <a:solidFill>
                            <a:srgbClr val="FF0000"/>
                          </a:solidFill>
                          <a:effectLst/>
                          <a:latin typeface="Wingdings" pitchFamily="2" charset="2"/>
                          <a:cs typeface="Calibri Light" pitchFamily="34" charset="0"/>
                        </a:rPr>
                        <a:t>l</a:t>
                      </a:r>
                      <a:endParaRPr kumimoji="0" lang="es-ES" altLang="es-CO" sz="900" b="0" i="0" u="none" strike="noStrike" cap="none" normalizeH="0" baseline="0" dirty="0">
                        <a:ln>
                          <a:noFill/>
                        </a:ln>
                        <a:solidFill>
                          <a:schemeClr val="tx1"/>
                        </a:solidFill>
                        <a:effectLst/>
                        <a:latin typeface="Calibri Light" pitchFamily="34" charset="0"/>
                        <a:cs typeface="Calibri Light" pitchFamily="34" charset="0"/>
                      </a:endParaRPr>
                    </a:p>
                  </a:txBody>
                  <a:tcPr marL="36000" marR="36000" marT="17941" marB="17941" anchor="ctr" horzOverflow="overflow">
                    <a:lnL>
                      <a:noFill/>
                    </a:lnL>
                    <a:lnR>
                      <a:noFill/>
                    </a:lnR>
                    <a:lnT>
                      <a:noFill/>
                    </a:lnT>
                    <a:lnB>
                      <a:noFill/>
                    </a:lnB>
                    <a:lnTlToBr>
                      <a:noFill/>
                    </a:lnTlToBr>
                    <a:lnBlToTr>
                      <a:noFill/>
                    </a:lnBlToTr>
                    <a:noFill/>
                  </a:tcPr>
                </a:tc>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80000"/>
                        </a:lnSpc>
                        <a:spcBef>
                          <a:spcPct val="0"/>
                        </a:spcBef>
                        <a:spcAft>
                          <a:spcPct val="0"/>
                        </a:spcAft>
                        <a:buClrTx/>
                        <a:buSzTx/>
                        <a:buFontTx/>
                        <a:buNone/>
                        <a:tabLst/>
                      </a:pPr>
                      <a:r>
                        <a:rPr kumimoji="0" lang="es-ES" altLang="es-CO" sz="7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T2B</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&lt;=74</a:t>
                      </a:r>
                    </a:p>
                  </a:txBody>
                  <a:tcPr marL="36000" marR="36000" marT="17941" marB="1794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8" name="Group 198">
            <a:extLst>
              <a:ext uri="{FF2B5EF4-FFF2-40B4-BE49-F238E27FC236}">
                <a16:creationId xmlns:a16="http://schemas.microsoft.com/office/drawing/2014/main" id="{BCDF74B5-C16F-4E6A-8553-D9CD8C23D0D2}"/>
              </a:ext>
            </a:extLst>
          </p:cNvPr>
          <p:cNvGraphicFramePr>
            <a:graphicFrameLocks noGrp="1"/>
          </p:cNvGraphicFramePr>
          <p:nvPr>
            <p:extLst>
              <p:ext uri="{D42A27DB-BD31-4B8C-83A1-F6EECF244321}">
                <p14:modId xmlns:p14="http://schemas.microsoft.com/office/powerpoint/2010/main" val="271010200"/>
              </p:ext>
            </p:extLst>
          </p:nvPr>
        </p:nvGraphicFramePr>
        <p:xfrm>
          <a:off x="7926388" y="508135"/>
          <a:ext cx="301625" cy="198438"/>
        </p:xfrm>
        <a:graphic>
          <a:graphicData uri="http://schemas.openxmlformats.org/drawingml/2006/table">
            <a:tbl>
              <a:tblPr/>
              <a:tblGrid>
                <a:gridCol w="301625">
                  <a:extLst>
                    <a:ext uri="{9D8B030D-6E8A-4147-A177-3AD203B41FA5}">
                      <a16:colId xmlns:a16="http://schemas.microsoft.com/office/drawing/2014/main" val="20000"/>
                    </a:ext>
                  </a:extLst>
                </a:gridCol>
              </a:tblGrid>
              <a:tr h="198438">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altLang="es-CO" sz="1300" b="1" i="0" u="none" strike="noStrike" cap="none" normalizeH="0" baseline="0" dirty="0">
                          <a:ln>
                            <a:noFill/>
                          </a:ln>
                          <a:solidFill>
                            <a:schemeClr val="tx1"/>
                          </a:solidFill>
                          <a:effectLst/>
                          <a:latin typeface="Calibri Light" pitchFamily="34" charset="0"/>
                          <a:cs typeface="Calibri" pitchFamily="34" charset="0"/>
                        </a:rPr>
                        <a:t>%</a:t>
                      </a:r>
                    </a:p>
                  </a:txBody>
                  <a:tcPr marL="90000" marR="9000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0" name="CuadroTexto 9">
            <a:extLst>
              <a:ext uri="{FF2B5EF4-FFF2-40B4-BE49-F238E27FC236}">
                <a16:creationId xmlns:a16="http://schemas.microsoft.com/office/drawing/2014/main" id="{9397AC96-8490-4EBC-B922-A4A9DED3FDDD}"/>
              </a:ext>
            </a:extLst>
          </p:cNvPr>
          <p:cNvSpPr txBox="1"/>
          <p:nvPr/>
        </p:nvSpPr>
        <p:spPr>
          <a:xfrm>
            <a:off x="5450899" y="2783640"/>
            <a:ext cx="367990" cy="400110"/>
          </a:xfrm>
          <a:prstGeom prst="rect">
            <a:avLst/>
          </a:prstGeom>
          <a:noFill/>
        </p:spPr>
        <p:txBody>
          <a:bodyPr wrap="square">
            <a:spAutoFit/>
          </a:bodyPr>
          <a:lstStyle/>
          <a:p>
            <a:r>
              <a:rPr kumimoji="0" lang="es-ES" altLang="es-CO" sz="2000" b="1" i="0" u="none" strike="noStrike" cap="none" normalizeH="0" baseline="0" dirty="0">
                <a:ln>
                  <a:noFill/>
                </a:ln>
                <a:solidFill>
                  <a:srgbClr val="FFC000"/>
                </a:solidFill>
                <a:effectLst/>
                <a:latin typeface="Wingdings" pitchFamily="2" charset="2"/>
                <a:cs typeface="Calibri Light" pitchFamily="34" charset="0"/>
              </a:rPr>
              <a:t>l</a:t>
            </a:r>
            <a:endParaRPr lang="es-CO" sz="2000" dirty="0"/>
          </a:p>
        </p:txBody>
      </p:sp>
      <p:sp>
        <p:nvSpPr>
          <p:cNvPr id="9" name="Elipse 8"/>
          <p:cNvSpPr>
            <a:spLocks noChangeAspect="1"/>
          </p:cNvSpPr>
          <p:nvPr/>
        </p:nvSpPr>
        <p:spPr bwMode="auto">
          <a:xfrm>
            <a:off x="6749182" y="2443695"/>
            <a:ext cx="1080000" cy="1080000"/>
          </a:xfrm>
          <a:prstGeom prst="ellipse">
            <a:avLst/>
          </a:prstGeom>
          <a:solidFill>
            <a:schemeClr val="accent5">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CO" sz="1800" b="1" i="0" u="none" strike="noStrike" cap="none" normalizeH="0" baseline="0" dirty="0">
                <a:ln>
                  <a:noFill/>
                </a:ln>
                <a:solidFill>
                  <a:schemeClr val="tx1">
                    <a:lumMod val="65000"/>
                    <a:lumOff val="35000"/>
                  </a:schemeClr>
                </a:solidFill>
                <a:effectLst/>
                <a:latin typeface="Calibri" pitchFamily="34" charset="0"/>
                <a:cs typeface="Arial" charset="0"/>
              </a:rPr>
              <a:t>2020</a:t>
            </a:r>
          </a:p>
          <a:p>
            <a:pPr marL="0" marR="0" indent="0" algn="ctr" defTabSz="914400" rtl="0" eaLnBrk="1" fontAlgn="base" latinLnBrk="0" hangingPunct="1">
              <a:lnSpc>
                <a:spcPct val="100000"/>
              </a:lnSpc>
              <a:spcBef>
                <a:spcPct val="0"/>
              </a:spcBef>
              <a:spcAft>
                <a:spcPct val="0"/>
              </a:spcAft>
              <a:buClrTx/>
              <a:buSzTx/>
              <a:buFontTx/>
              <a:buNone/>
              <a:tabLst/>
            </a:pPr>
            <a:r>
              <a:rPr lang="es-CO" sz="2400" dirty="0">
                <a:solidFill>
                  <a:schemeClr val="tx1">
                    <a:lumMod val="65000"/>
                    <a:lumOff val="35000"/>
                  </a:schemeClr>
                </a:solidFill>
              </a:rPr>
              <a:t>72</a:t>
            </a:r>
            <a:r>
              <a:rPr kumimoji="0" lang="es-CO" sz="2400" b="1" i="0" u="none" strike="noStrike" cap="none" normalizeH="0" baseline="0" dirty="0">
                <a:ln>
                  <a:noFill/>
                </a:ln>
                <a:solidFill>
                  <a:schemeClr val="tx1">
                    <a:lumMod val="65000"/>
                    <a:lumOff val="35000"/>
                  </a:schemeClr>
                </a:solidFill>
                <a:effectLst/>
                <a:latin typeface="Calibri" pitchFamily="34" charset="0"/>
                <a:cs typeface="Arial" charset="0"/>
              </a:rPr>
              <a:t>%</a:t>
            </a:r>
          </a:p>
        </p:txBody>
      </p:sp>
    </p:spTree>
    <p:extLst>
      <p:ext uri="{BB962C8B-B14F-4D97-AF65-F5344CB8AC3E}">
        <p14:creationId xmlns:p14="http://schemas.microsoft.com/office/powerpoint/2010/main" val="35362777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4294967295"/>
          </p:nvPr>
        </p:nvSpPr>
        <p:spPr>
          <a:xfrm>
            <a:off x="8277225" y="4908550"/>
            <a:ext cx="866775" cy="187325"/>
          </a:xfrm>
        </p:spPr>
        <p:txBody>
          <a:bodyPr/>
          <a:lstStyle/>
          <a:p>
            <a:pPr>
              <a:defRPr/>
            </a:pPr>
            <a:fld id="{D0AE95A2-70B1-4974-8E50-975CA7202948}" type="slidenum">
              <a:rPr lang="es-CO" altLang="es-CO" smtClean="0"/>
              <a:pPr>
                <a:defRPr/>
              </a:pPr>
              <a:t>56</a:t>
            </a:fld>
            <a:endParaRPr lang="es-CO" altLang="es-CO"/>
          </a:p>
        </p:txBody>
      </p:sp>
      <p:sp>
        <p:nvSpPr>
          <p:cNvPr id="5" name="4 Rectángulo"/>
          <p:cNvSpPr/>
          <p:nvPr/>
        </p:nvSpPr>
        <p:spPr>
          <a:xfrm>
            <a:off x="463550" y="1311577"/>
            <a:ext cx="3886200" cy="400110"/>
          </a:xfrm>
          <a:prstGeom prst="rect">
            <a:avLst/>
          </a:prstGeom>
        </p:spPr>
        <p:txBody>
          <a:bodyPr wrap="square">
            <a:spAutoFit/>
          </a:bodyPr>
          <a:lstStyle/>
          <a:p>
            <a:pPr algn="ctr"/>
            <a:r>
              <a:rPr lang="es-CO" dirty="0">
                <a:solidFill>
                  <a:schemeClr val="tx1">
                    <a:lumMod val="85000"/>
                    <a:lumOff val="15000"/>
                  </a:schemeClr>
                </a:solidFill>
                <a:latin typeface="+mj-lt"/>
              </a:rPr>
              <a:t>¿</a:t>
            </a:r>
            <a:r>
              <a:rPr lang="es-CO" b="0" dirty="0">
                <a:solidFill>
                  <a:schemeClr val="tx1">
                    <a:lumMod val="85000"/>
                    <a:lumOff val="15000"/>
                  </a:schemeClr>
                </a:solidFill>
                <a:latin typeface="+mj-lt"/>
              </a:rPr>
              <a:t>Conoce o ha escuchado sobre</a:t>
            </a:r>
            <a:r>
              <a:rPr lang="es-CO" dirty="0">
                <a:solidFill>
                  <a:schemeClr val="tx1">
                    <a:lumMod val="85000"/>
                    <a:lumOff val="15000"/>
                  </a:schemeClr>
                </a:solidFill>
                <a:latin typeface="+mj-lt"/>
              </a:rPr>
              <a:t> espacios de diálogo durante el 2021? </a:t>
            </a:r>
            <a:endParaRPr lang="es-CO" sz="800" b="0" dirty="0">
              <a:solidFill>
                <a:schemeClr val="tx1">
                  <a:lumMod val="85000"/>
                  <a:lumOff val="15000"/>
                </a:schemeClr>
              </a:solidFill>
              <a:latin typeface="+mj-lt"/>
            </a:endParaRPr>
          </a:p>
        </p:txBody>
      </p:sp>
      <p:graphicFrame>
        <p:nvGraphicFramePr>
          <p:cNvPr id="25" name="6 Objeto"/>
          <p:cNvGraphicFramePr>
            <a:graphicFrameLocks/>
          </p:cNvGraphicFramePr>
          <p:nvPr>
            <p:extLst>
              <p:ext uri="{D42A27DB-BD31-4B8C-83A1-F6EECF244321}">
                <p14:modId xmlns:p14="http://schemas.microsoft.com/office/powerpoint/2010/main" val="2823068518"/>
              </p:ext>
            </p:extLst>
          </p:nvPr>
        </p:nvGraphicFramePr>
        <p:xfrm>
          <a:off x="1042330" y="1918375"/>
          <a:ext cx="2726536" cy="1753019"/>
        </p:xfrm>
        <a:graphic>
          <a:graphicData uri="http://schemas.openxmlformats.org/drawingml/2006/chart">
            <c:chart xmlns:c="http://schemas.openxmlformats.org/drawingml/2006/chart" xmlns:r="http://schemas.openxmlformats.org/officeDocument/2006/relationships" r:id="rId2"/>
          </a:graphicData>
        </a:graphic>
      </p:graphicFrame>
      <p:pic>
        <p:nvPicPr>
          <p:cNvPr id="29" name="2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4048" y="2224749"/>
            <a:ext cx="1143100" cy="1140271"/>
          </a:xfrm>
          <a:prstGeom prst="rect">
            <a:avLst/>
          </a:prstGeom>
        </p:spPr>
      </p:pic>
      <p:cxnSp>
        <p:nvCxnSpPr>
          <p:cNvPr id="10" name="9 Conector recto"/>
          <p:cNvCxnSpPr/>
          <p:nvPr/>
        </p:nvCxnSpPr>
        <p:spPr bwMode="auto">
          <a:xfrm>
            <a:off x="4576927" y="1200000"/>
            <a:ext cx="0" cy="3124400"/>
          </a:xfrm>
          <a:prstGeom prst="line">
            <a:avLst/>
          </a:prstGeom>
          <a:solidFill>
            <a:schemeClr val="accent1"/>
          </a:solidFill>
          <a:ln w="6350" cap="flat" cmpd="sng" algn="ctr">
            <a:solidFill>
              <a:schemeClr val="bg1">
                <a:lumMod val="6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15 CuadroTexto"/>
          <p:cNvSpPr txBox="1"/>
          <p:nvPr/>
        </p:nvSpPr>
        <p:spPr>
          <a:xfrm>
            <a:off x="2977148" y="1845760"/>
            <a:ext cx="1358064" cy="618118"/>
          </a:xfrm>
          <a:prstGeom prst="rect">
            <a:avLst/>
          </a:prstGeom>
          <a:noFill/>
        </p:spPr>
        <p:txBody>
          <a:bodyPr wrap="none" rtlCol="0">
            <a:spAutoFit/>
          </a:bodyPr>
          <a:lstStyle/>
          <a:p>
            <a:pPr>
              <a:lnSpc>
                <a:spcPts val="1800"/>
              </a:lnSpc>
            </a:pPr>
            <a:r>
              <a:rPr lang="es-CO" sz="1050" b="0" dirty="0">
                <a:solidFill>
                  <a:srgbClr val="000000"/>
                </a:solidFill>
                <a:latin typeface="Century Gothic"/>
              </a:rPr>
              <a:t>Respondieron </a:t>
            </a:r>
            <a:r>
              <a:rPr lang="es-CO" sz="1600" dirty="0">
                <a:solidFill>
                  <a:srgbClr val="000000"/>
                </a:solidFill>
                <a:latin typeface="Century Gothic"/>
              </a:rPr>
              <a:t>Sí</a:t>
            </a:r>
            <a:r>
              <a:rPr lang="es-CO" sz="1050" dirty="0">
                <a:solidFill>
                  <a:srgbClr val="000000"/>
                </a:solidFill>
                <a:latin typeface="Century Gothic"/>
              </a:rPr>
              <a:t>: </a:t>
            </a:r>
          </a:p>
          <a:p>
            <a:pPr>
              <a:lnSpc>
                <a:spcPts val="2300"/>
              </a:lnSpc>
            </a:pPr>
            <a:r>
              <a:rPr lang="es-CO" sz="2400" dirty="0">
                <a:solidFill>
                  <a:srgbClr val="1DA9E2"/>
                </a:solidFill>
                <a:latin typeface="Century Gothic"/>
              </a:rPr>
              <a:t>26</a:t>
            </a:r>
            <a:r>
              <a:rPr lang="es-CO" sz="1600" dirty="0">
                <a:solidFill>
                  <a:srgbClr val="1DA9E2"/>
                </a:solidFill>
                <a:latin typeface="Century Gothic"/>
              </a:rPr>
              <a:t>%</a:t>
            </a:r>
            <a:endParaRPr lang="es-CO" sz="2400" dirty="0">
              <a:solidFill>
                <a:srgbClr val="1DA9E2"/>
              </a:solidFill>
              <a:latin typeface="Century Gothic"/>
            </a:endParaRPr>
          </a:p>
        </p:txBody>
      </p:sp>
      <p:sp>
        <p:nvSpPr>
          <p:cNvPr id="22" name="21 CuadroTexto"/>
          <p:cNvSpPr txBox="1"/>
          <p:nvPr/>
        </p:nvSpPr>
        <p:spPr>
          <a:xfrm>
            <a:off x="349346" y="3055961"/>
            <a:ext cx="1484702" cy="618118"/>
          </a:xfrm>
          <a:prstGeom prst="rect">
            <a:avLst/>
          </a:prstGeom>
          <a:noFill/>
        </p:spPr>
        <p:txBody>
          <a:bodyPr wrap="none" rtlCol="0">
            <a:spAutoFit/>
          </a:bodyPr>
          <a:lstStyle/>
          <a:p>
            <a:pPr algn="r">
              <a:lnSpc>
                <a:spcPts val="1800"/>
              </a:lnSpc>
            </a:pPr>
            <a:r>
              <a:rPr lang="es-CO" sz="1050" b="0" dirty="0">
                <a:solidFill>
                  <a:srgbClr val="000000"/>
                </a:solidFill>
                <a:latin typeface="Century Gothic"/>
              </a:rPr>
              <a:t>Respondieron </a:t>
            </a:r>
            <a:r>
              <a:rPr lang="es-CO" sz="1600" dirty="0">
                <a:solidFill>
                  <a:srgbClr val="000000"/>
                </a:solidFill>
                <a:latin typeface="Century Gothic"/>
              </a:rPr>
              <a:t>No</a:t>
            </a:r>
            <a:r>
              <a:rPr lang="es-CO" sz="1050" dirty="0">
                <a:solidFill>
                  <a:srgbClr val="000000"/>
                </a:solidFill>
                <a:latin typeface="Century Gothic"/>
              </a:rPr>
              <a:t>: </a:t>
            </a:r>
          </a:p>
          <a:p>
            <a:pPr algn="r">
              <a:lnSpc>
                <a:spcPts val="2300"/>
              </a:lnSpc>
            </a:pPr>
            <a:r>
              <a:rPr lang="es-CO" sz="2400" dirty="0">
                <a:solidFill>
                  <a:srgbClr val="808080">
                    <a:lumMod val="50000"/>
                  </a:srgbClr>
                </a:solidFill>
                <a:latin typeface="Century Gothic"/>
              </a:rPr>
              <a:t>74</a:t>
            </a:r>
            <a:r>
              <a:rPr lang="es-CO" sz="1600" dirty="0">
                <a:solidFill>
                  <a:srgbClr val="808080">
                    <a:lumMod val="50000"/>
                  </a:srgbClr>
                </a:solidFill>
                <a:latin typeface="Century Gothic"/>
              </a:rPr>
              <a:t>%</a:t>
            </a:r>
            <a:endParaRPr lang="es-CO" sz="2400" dirty="0">
              <a:solidFill>
                <a:srgbClr val="808080">
                  <a:lumMod val="50000"/>
                </a:srgbClr>
              </a:solidFill>
              <a:latin typeface="Century Gothic"/>
            </a:endParaRPr>
          </a:p>
        </p:txBody>
      </p:sp>
      <p:graphicFrame>
        <p:nvGraphicFramePr>
          <p:cNvPr id="23" name="6 Objeto"/>
          <p:cNvGraphicFramePr>
            <a:graphicFrameLocks/>
          </p:cNvGraphicFramePr>
          <p:nvPr>
            <p:extLst>
              <p:ext uri="{D42A27DB-BD31-4B8C-83A1-F6EECF244321}">
                <p14:modId xmlns:p14="http://schemas.microsoft.com/office/powerpoint/2010/main" val="424893591"/>
              </p:ext>
            </p:extLst>
          </p:nvPr>
        </p:nvGraphicFramePr>
        <p:xfrm>
          <a:off x="5351341" y="1918375"/>
          <a:ext cx="2726536" cy="1753019"/>
        </p:xfrm>
        <a:graphic>
          <a:graphicData uri="http://schemas.openxmlformats.org/drawingml/2006/chart">
            <c:chart xmlns:c="http://schemas.openxmlformats.org/drawingml/2006/chart" xmlns:r="http://schemas.openxmlformats.org/officeDocument/2006/relationships" r:id="rId4"/>
          </a:graphicData>
        </a:graphic>
      </p:graphicFrame>
      <p:pic>
        <p:nvPicPr>
          <p:cNvPr id="24" name="2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3059" y="2224749"/>
            <a:ext cx="1143100" cy="1140271"/>
          </a:xfrm>
          <a:prstGeom prst="rect">
            <a:avLst/>
          </a:prstGeom>
        </p:spPr>
      </p:pic>
      <p:sp>
        <p:nvSpPr>
          <p:cNvPr id="26" name="25 CuadroTexto"/>
          <p:cNvSpPr txBox="1"/>
          <p:nvPr/>
        </p:nvSpPr>
        <p:spPr>
          <a:xfrm>
            <a:off x="7383001" y="2479926"/>
            <a:ext cx="1358064" cy="618118"/>
          </a:xfrm>
          <a:prstGeom prst="rect">
            <a:avLst/>
          </a:prstGeom>
          <a:noFill/>
        </p:spPr>
        <p:txBody>
          <a:bodyPr wrap="none" rtlCol="0">
            <a:spAutoFit/>
          </a:bodyPr>
          <a:lstStyle/>
          <a:p>
            <a:pPr>
              <a:lnSpc>
                <a:spcPts val="1800"/>
              </a:lnSpc>
            </a:pPr>
            <a:r>
              <a:rPr lang="es-CO" sz="1050" b="0" dirty="0">
                <a:solidFill>
                  <a:srgbClr val="000000"/>
                </a:solidFill>
                <a:latin typeface="Century Gothic"/>
              </a:rPr>
              <a:t>Respondieron </a:t>
            </a:r>
            <a:r>
              <a:rPr lang="es-CO" sz="1600" dirty="0">
                <a:solidFill>
                  <a:srgbClr val="000000"/>
                </a:solidFill>
                <a:latin typeface="Century Gothic"/>
              </a:rPr>
              <a:t>Sí</a:t>
            </a:r>
            <a:r>
              <a:rPr lang="es-CO" sz="1050" dirty="0">
                <a:solidFill>
                  <a:srgbClr val="000000"/>
                </a:solidFill>
                <a:latin typeface="Century Gothic"/>
              </a:rPr>
              <a:t>: </a:t>
            </a:r>
          </a:p>
          <a:p>
            <a:pPr>
              <a:lnSpc>
                <a:spcPts val="2300"/>
              </a:lnSpc>
            </a:pPr>
            <a:r>
              <a:rPr lang="es-CO" sz="2400" dirty="0">
                <a:solidFill>
                  <a:srgbClr val="295FA9"/>
                </a:solidFill>
                <a:latin typeface="Century Gothic"/>
              </a:rPr>
              <a:t>45</a:t>
            </a:r>
            <a:r>
              <a:rPr lang="es-CO" sz="1600" dirty="0">
                <a:solidFill>
                  <a:srgbClr val="295FA9"/>
                </a:solidFill>
                <a:latin typeface="Century Gothic"/>
              </a:rPr>
              <a:t>%</a:t>
            </a:r>
            <a:endParaRPr lang="es-CO" sz="2400" dirty="0">
              <a:solidFill>
                <a:srgbClr val="295FA9"/>
              </a:solidFill>
              <a:latin typeface="Century Gothic"/>
            </a:endParaRPr>
          </a:p>
        </p:txBody>
      </p:sp>
      <p:sp>
        <p:nvSpPr>
          <p:cNvPr id="27" name="26 CuadroTexto"/>
          <p:cNvSpPr txBox="1"/>
          <p:nvPr/>
        </p:nvSpPr>
        <p:spPr>
          <a:xfrm>
            <a:off x="4571479" y="2479926"/>
            <a:ext cx="1484702" cy="618118"/>
          </a:xfrm>
          <a:prstGeom prst="rect">
            <a:avLst/>
          </a:prstGeom>
          <a:noFill/>
        </p:spPr>
        <p:txBody>
          <a:bodyPr wrap="none" rtlCol="0">
            <a:spAutoFit/>
          </a:bodyPr>
          <a:lstStyle/>
          <a:p>
            <a:pPr algn="r">
              <a:lnSpc>
                <a:spcPts val="1800"/>
              </a:lnSpc>
            </a:pPr>
            <a:r>
              <a:rPr lang="es-CO" sz="1050" b="0" dirty="0">
                <a:solidFill>
                  <a:srgbClr val="000000"/>
                </a:solidFill>
                <a:latin typeface="Century Gothic"/>
              </a:rPr>
              <a:t>Respondieron </a:t>
            </a:r>
            <a:r>
              <a:rPr lang="es-CO" sz="1600" dirty="0">
                <a:solidFill>
                  <a:srgbClr val="000000"/>
                </a:solidFill>
                <a:latin typeface="Century Gothic"/>
              </a:rPr>
              <a:t>No</a:t>
            </a:r>
            <a:r>
              <a:rPr lang="es-CO" sz="1050" dirty="0">
                <a:solidFill>
                  <a:srgbClr val="000000"/>
                </a:solidFill>
                <a:latin typeface="Century Gothic"/>
              </a:rPr>
              <a:t>: </a:t>
            </a:r>
          </a:p>
          <a:p>
            <a:pPr algn="r">
              <a:lnSpc>
                <a:spcPts val="2300"/>
              </a:lnSpc>
            </a:pPr>
            <a:r>
              <a:rPr lang="es-CO" sz="2400" dirty="0">
                <a:solidFill>
                  <a:srgbClr val="808080">
                    <a:lumMod val="50000"/>
                  </a:srgbClr>
                </a:solidFill>
                <a:latin typeface="Century Gothic"/>
              </a:rPr>
              <a:t>55</a:t>
            </a:r>
            <a:r>
              <a:rPr lang="es-CO" sz="1600" dirty="0">
                <a:solidFill>
                  <a:srgbClr val="808080">
                    <a:lumMod val="50000"/>
                  </a:srgbClr>
                </a:solidFill>
                <a:latin typeface="Century Gothic"/>
              </a:rPr>
              <a:t>%</a:t>
            </a:r>
            <a:endParaRPr lang="es-CO" sz="2400" dirty="0">
              <a:solidFill>
                <a:srgbClr val="808080">
                  <a:lumMod val="50000"/>
                </a:srgbClr>
              </a:solidFill>
              <a:latin typeface="Century Gothic"/>
            </a:endParaRPr>
          </a:p>
        </p:txBody>
      </p:sp>
      <p:sp>
        <p:nvSpPr>
          <p:cNvPr id="28" name="27 Rectángulo"/>
          <p:cNvSpPr/>
          <p:nvPr/>
        </p:nvSpPr>
        <p:spPr>
          <a:xfrm>
            <a:off x="4866663" y="1311577"/>
            <a:ext cx="3886200" cy="400110"/>
          </a:xfrm>
          <a:prstGeom prst="rect">
            <a:avLst/>
          </a:prstGeom>
        </p:spPr>
        <p:txBody>
          <a:bodyPr wrap="square">
            <a:spAutoFit/>
          </a:bodyPr>
          <a:lstStyle/>
          <a:p>
            <a:pPr algn="ctr"/>
            <a:r>
              <a:rPr lang="es-CO" dirty="0">
                <a:solidFill>
                  <a:schemeClr val="tx1">
                    <a:lumMod val="85000"/>
                    <a:lumOff val="15000"/>
                  </a:schemeClr>
                </a:solidFill>
                <a:latin typeface="+mj-lt"/>
              </a:rPr>
              <a:t>¿</a:t>
            </a:r>
            <a:r>
              <a:rPr lang="es-CO" b="0" dirty="0">
                <a:solidFill>
                  <a:schemeClr val="tx1">
                    <a:lumMod val="85000"/>
                    <a:lumOff val="15000"/>
                  </a:schemeClr>
                </a:solidFill>
                <a:latin typeface="+mj-lt"/>
              </a:rPr>
              <a:t>Ha participado en alguno de los </a:t>
            </a:r>
            <a:r>
              <a:rPr lang="es-CO" dirty="0">
                <a:solidFill>
                  <a:schemeClr val="tx1">
                    <a:lumMod val="85000"/>
                    <a:lumOff val="15000"/>
                  </a:schemeClr>
                </a:solidFill>
                <a:latin typeface="+mj-lt"/>
              </a:rPr>
              <a:t>espacios de diálogo realizados durante el 2021? </a:t>
            </a:r>
            <a:endParaRPr lang="es-CO" sz="800" b="0" dirty="0">
              <a:solidFill>
                <a:schemeClr val="tx1">
                  <a:lumMod val="85000"/>
                  <a:lumOff val="15000"/>
                </a:schemeClr>
              </a:solidFill>
              <a:latin typeface="+mj-lt"/>
            </a:endParaRPr>
          </a:p>
        </p:txBody>
      </p:sp>
      <p:graphicFrame>
        <p:nvGraphicFramePr>
          <p:cNvPr id="31" name="Group 37"/>
          <p:cNvGraphicFramePr>
            <a:graphicFrameLocks noGrp="1"/>
          </p:cNvGraphicFramePr>
          <p:nvPr>
            <p:extLst>
              <p:ext uri="{D42A27DB-BD31-4B8C-83A1-F6EECF244321}">
                <p14:modId xmlns:p14="http://schemas.microsoft.com/office/powerpoint/2010/main" val="4031858808"/>
              </p:ext>
            </p:extLst>
          </p:nvPr>
        </p:nvGraphicFramePr>
        <p:xfrm>
          <a:off x="5111488" y="4190560"/>
          <a:ext cx="3396550" cy="285360"/>
        </p:xfrm>
        <a:graphic>
          <a:graphicData uri="http://schemas.openxmlformats.org/drawingml/2006/table">
            <a:tbl>
              <a:tblPr/>
              <a:tblGrid>
                <a:gridCol w="3060000">
                  <a:extLst>
                    <a:ext uri="{9D8B030D-6E8A-4147-A177-3AD203B41FA5}">
                      <a16:colId xmlns:a16="http://schemas.microsoft.com/office/drawing/2014/main" val="20000"/>
                    </a:ext>
                  </a:extLst>
                </a:gridCol>
                <a:gridCol w="336550">
                  <a:extLst>
                    <a:ext uri="{9D8B030D-6E8A-4147-A177-3AD203B41FA5}">
                      <a16:colId xmlns:a16="http://schemas.microsoft.com/office/drawing/2014/main" val="20001"/>
                    </a:ext>
                  </a:extLst>
                </a:gridCol>
              </a:tblGrid>
              <a:tr h="137728">
                <a:tc>
                  <a:txBody>
                    <a:bodyPr/>
                    <a:lstStyle>
                      <a:lvl1pPr>
                        <a:spcBef>
                          <a:spcPct val="20000"/>
                        </a:spcBef>
                        <a:buFont typeface="Arial" charset="0"/>
                        <a:defRPr sz="1000" b="1">
                          <a:solidFill>
                            <a:srgbClr val="333333"/>
                          </a:solidFill>
                          <a:latin typeface="Calibri" pitchFamily="34" charset="0"/>
                          <a:cs typeface="Arial" charset="0"/>
                        </a:defRPr>
                      </a:lvl1pPr>
                      <a:lvl2pPr>
                        <a:spcBef>
                          <a:spcPct val="20000"/>
                        </a:spcBef>
                        <a:buFont typeface="Arial" charset="0"/>
                        <a:defRPr sz="1000" b="1">
                          <a:solidFill>
                            <a:srgbClr val="333333"/>
                          </a:solidFill>
                          <a:latin typeface="Calibri" pitchFamily="34" charset="0"/>
                          <a:cs typeface="Arial" charset="0"/>
                        </a:defRPr>
                      </a:lvl2pPr>
                      <a:lvl3pPr>
                        <a:spcBef>
                          <a:spcPct val="20000"/>
                        </a:spcBef>
                        <a:buFont typeface="Arial" charset="0"/>
                        <a:defRPr sz="1000" b="1">
                          <a:solidFill>
                            <a:srgbClr val="333333"/>
                          </a:solidFill>
                          <a:latin typeface="Calibri" pitchFamily="34" charset="0"/>
                          <a:cs typeface="Arial" charset="0"/>
                        </a:defRPr>
                      </a:lvl3pPr>
                      <a:lvl4pPr>
                        <a:spcBef>
                          <a:spcPct val="20000"/>
                        </a:spcBef>
                        <a:buFont typeface="Arial" charset="0"/>
                        <a:defRPr sz="1000" b="1">
                          <a:solidFill>
                            <a:srgbClr val="333333"/>
                          </a:solidFill>
                          <a:latin typeface="Calibri" pitchFamily="34" charset="0"/>
                          <a:cs typeface="Arial" charset="0"/>
                        </a:defRPr>
                      </a:lvl4pPr>
                      <a:lvl5pPr>
                        <a:spcBef>
                          <a:spcPct val="20000"/>
                        </a:spcBef>
                        <a:buFont typeface="Arial" charset="0"/>
                        <a:defRPr sz="1000" b="1">
                          <a:solidFill>
                            <a:srgbClr val="333333"/>
                          </a:solidFill>
                          <a:latin typeface="Calibri" pitchFamily="34" charset="0"/>
                          <a:cs typeface="Arial" charset="0"/>
                        </a:defRPr>
                      </a:lvl5pPr>
                      <a:lvl6pPr fontAlgn="base">
                        <a:spcBef>
                          <a:spcPct val="20000"/>
                        </a:spcBef>
                        <a:spcAft>
                          <a:spcPct val="0"/>
                        </a:spcAft>
                        <a:buFont typeface="Arial" charset="0"/>
                        <a:defRPr sz="1000" b="1">
                          <a:solidFill>
                            <a:srgbClr val="333333"/>
                          </a:solidFill>
                          <a:latin typeface="Calibri" pitchFamily="34" charset="0"/>
                          <a:cs typeface="Arial" charset="0"/>
                        </a:defRPr>
                      </a:lvl6pPr>
                      <a:lvl7pPr fontAlgn="base">
                        <a:spcBef>
                          <a:spcPct val="20000"/>
                        </a:spcBef>
                        <a:spcAft>
                          <a:spcPct val="0"/>
                        </a:spcAft>
                        <a:buFont typeface="Arial" charset="0"/>
                        <a:defRPr sz="1000" b="1">
                          <a:solidFill>
                            <a:srgbClr val="333333"/>
                          </a:solidFill>
                          <a:latin typeface="Calibri" pitchFamily="34" charset="0"/>
                          <a:cs typeface="Arial" charset="0"/>
                        </a:defRPr>
                      </a:lvl7pPr>
                      <a:lvl8pPr fontAlgn="base">
                        <a:spcBef>
                          <a:spcPct val="20000"/>
                        </a:spcBef>
                        <a:spcAft>
                          <a:spcPct val="0"/>
                        </a:spcAft>
                        <a:buFont typeface="Arial" charset="0"/>
                        <a:defRPr sz="1000" b="1">
                          <a:solidFill>
                            <a:srgbClr val="333333"/>
                          </a:solidFill>
                          <a:latin typeface="Calibri" pitchFamily="34" charset="0"/>
                          <a:cs typeface="Arial" charset="0"/>
                        </a:defRPr>
                      </a:lvl8pPr>
                      <a:lvl9pPr fontAlgn="base">
                        <a:spcBef>
                          <a:spcPct val="20000"/>
                        </a:spcBef>
                        <a:spcAft>
                          <a:spcPct val="0"/>
                        </a:spcAft>
                        <a:buFont typeface="Arial" charset="0"/>
                        <a:defRPr sz="1000" b="1">
                          <a:solidFill>
                            <a:srgbClr val="333333"/>
                          </a:solidFill>
                          <a:latin typeface="Calibri" pitchFamily="34" charset="0"/>
                          <a:cs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s-CO" altLang="es-CO" sz="700" b="1" i="0" u="none" strike="noStrike" cap="none" normalizeH="0" baseline="0" dirty="0">
                          <a:ln>
                            <a:noFill/>
                          </a:ln>
                          <a:solidFill>
                            <a:schemeClr val="tx1"/>
                          </a:solidFill>
                          <a:effectLst/>
                          <a:latin typeface="+mj-lt"/>
                          <a:cs typeface="Arial" charset="0"/>
                        </a:rPr>
                        <a:t> Base: </a:t>
                      </a:r>
                      <a:r>
                        <a:rPr kumimoji="0" lang="es-CO" altLang="es-CO" sz="700" b="0" i="0" u="none" strike="noStrike" cap="none" normalizeH="0" baseline="0" dirty="0">
                          <a:ln>
                            <a:noFill/>
                          </a:ln>
                          <a:solidFill>
                            <a:schemeClr val="tx1"/>
                          </a:solidFill>
                          <a:effectLst/>
                          <a:latin typeface="+mj-lt"/>
                          <a:cs typeface="Arial" charset="0"/>
                        </a:rPr>
                        <a:t>entrevistados que conoce o ha escuchado sobre espacios de diálogo durante el 2021</a:t>
                      </a:r>
                    </a:p>
                  </a:txBody>
                  <a:tcPr marL="72000" marR="72000" marT="36000" marB="36000" anchor="ctr" horzOverflow="overflow">
                    <a:lnL w="6350" cap="flat" cmpd="sng" algn="ctr">
                      <a:no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charset="0"/>
                        <a:defRPr sz="1000" b="1">
                          <a:solidFill>
                            <a:srgbClr val="333333"/>
                          </a:solidFill>
                          <a:latin typeface="Calibri" pitchFamily="34" charset="0"/>
                          <a:cs typeface="Arial" charset="0"/>
                        </a:defRPr>
                      </a:lvl1pPr>
                      <a:lvl2pPr>
                        <a:spcBef>
                          <a:spcPct val="20000"/>
                        </a:spcBef>
                        <a:buFont typeface="Arial" charset="0"/>
                        <a:defRPr sz="1000" b="1">
                          <a:solidFill>
                            <a:srgbClr val="333333"/>
                          </a:solidFill>
                          <a:latin typeface="Calibri" pitchFamily="34" charset="0"/>
                          <a:cs typeface="Arial" charset="0"/>
                        </a:defRPr>
                      </a:lvl2pPr>
                      <a:lvl3pPr>
                        <a:spcBef>
                          <a:spcPct val="20000"/>
                        </a:spcBef>
                        <a:buFont typeface="Arial" charset="0"/>
                        <a:defRPr sz="1000" b="1">
                          <a:solidFill>
                            <a:srgbClr val="333333"/>
                          </a:solidFill>
                          <a:latin typeface="Calibri" pitchFamily="34" charset="0"/>
                          <a:cs typeface="Arial" charset="0"/>
                        </a:defRPr>
                      </a:lvl3pPr>
                      <a:lvl4pPr>
                        <a:spcBef>
                          <a:spcPct val="20000"/>
                        </a:spcBef>
                        <a:buFont typeface="Arial" charset="0"/>
                        <a:defRPr sz="1000" b="1">
                          <a:solidFill>
                            <a:srgbClr val="333333"/>
                          </a:solidFill>
                          <a:latin typeface="Calibri" pitchFamily="34" charset="0"/>
                          <a:cs typeface="Arial" charset="0"/>
                        </a:defRPr>
                      </a:lvl4pPr>
                      <a:lvl5pPr>
                        <a:spcBef>
                          <a:spcPct val="20000"/>
                        </a:spcBef>
                        <a:buFont typeface="Arial" charset="0"/>
                        <a:defRPr sz="1000" b="1">
                          <a:solidFill>
                            <a:srgbClr val="333333"/>
                          </a:solidFill>
                          <a:latin typeface="Calibri" pitchFamily="34" charset="0"/>
                          <a:cs typeface="Arial" charset="0"/>
                        </a:defRPr>
                      </a:lvl5pPr>
                      <a:lvl6pPr fontAlgn="base">
                        <a:spcBef>
                          <a:spcPct val="20000"/>
                        </a:spcBef>
                        <a:spcAft>
                          <a:spcPct val="0"/>
                        </a:spcAft>
                        <a:buFont typeface="Arial" charset="0"/>
                        <a:defRPr sz="1000" b="1">
                          <a:solidFill>
                            <a:srgbClr val="333333"/>
                          </a:solidFill>
                          <a:latin typeface="Calibri" pitchFamily="34" charset="0"/>
                          <a:cs typeface="Arial" charset="0"/>
                        </a:defRPr>
                      </a:lvl6pPr>
                      <a:lvl7pPr fontAlgn="base">
                        <a:spcBef>
                          <a:spcPct val="20000"/>
                        </a:spcBef>
                        <a:spcAft>
                          <a:spcPct val="0"/>
                        </a:spcAft>
                        <a:buFont typeface="Arial" charset="0"/>
                        <a:defRPr sz="1000" b="1">
                          <a:solidFill>
                            <a:srgbClr val="333333"/>
                          </a:solidFill>
                          <a:latin typeface="Calibri" pitchFamily="34" charset="0"/>
                          <a:cs typeface="Arial" charset="0"/>
                        </a:defRPr>
                      </a:lvl7pPr>
                      <a:lvl8pPr fontAlgn="base">
                        <a:spcBef>
                          <a:spcPct val="20000"/>
                        </a:spcBef>
                        <a:spcAft>
                          <a:spcPct val="0"/>
                        </a:spcAft>
                        <a:buFont typeface="Arial" charset="0"/>
                        <a:defRPr sz="1000" b="1">
                          <a:solidFill>
                            <a:srgbClr val="333333"/>
                          </a:solidFill>
                          <a:latin typeface="Calibri" pitchFamily="34" charset="0"/>
                          <a:cs typeface="Arial" charset="0"/>
                        </a:defRPr>
                      </a:lvl8pPr>
                      <a:lvl9pPr fontAlgn="base">
                        <a:spcBef>
                          <a:spcPct val="20000"/>
                        </a:spcBef>
                        <a:spcAft>
                          <a:spcPct val="0"/>
                        </a:spcAft>
                        <a:buFont typeface="Arial" charset="0"/>
                        <a:defRPr sz="1000" b="1">
                          <a:solidFill>
                            <a:srgbClr val="333333"/>
                          </a:solidFill>
                          <a:latin typeface="Calibri" pitchFamily="34" charset="0"/>
                          <a:cs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altLang="es-CO" sz="700" b="1" i="0" u="none" strike="noStrike" cap="none" normalizeH="0" baseline="0" dirty="0">
                          <a:ln>
                            <a:noFill/>
                          </a:ln>
                          <a:solidFill>
                            <a:schemeClr val="tx1"/>
                          </a:solidFill>
                          <a:effectLst/>
                          <a:latin typeface="+mj-lt"/>
                          <a:cs typeface="Arial" charset="0"/>
                        </a:rPr>
                        <a:t>115</a:t>
                      </a:r>
                      <a:endParaRPr kumimoji="0" lang="es-CO" altLang="es-CO" sz="700" b="0" i="0" u="none" strike="noStrike" cap="none" normalizeH="0" baseline="0" dirty="0">
                        <a:ln>
                          <a:noFill/>
                        </a:ln>
                        <a:solidFill>
                          <a:schemeClr val="tx1"/>
                        </a:solidFill>
                        <a:effectLst/>
                        <a:latin typeface="+mj-lt"/>
                        <a:cs typeface="Arial" charset="0"/>
                      </a:endParaRPr>
                    </a:p>
                  </a:txBody>
                  <a:tcPr marL="72000" marR="72000" marT="36000" marB="36000" anchor="ctr" horzOverflow="overflow">
                    <a:lnL w="6350" cap="flat" cmpd="sng" algn="ctr">
                      <a:solidFill>
                        <a:srgbClr val="B2B2B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0"/>
                  </a:ext>
                </a:extLst>
              </a:tr>
            </a:tbl>
          </a:graphicData>
        </a:graphic>
      </p:graphicFrame>
      <p:graphicFrame>
        <p:nvGraphicFramePr>
          <p:cNvPr id="18" name="Group 37"/>
          <p:cNvGraphicFramePr>
            <a:graphicFrameLocks noGrp="1"/>
          </p:cNvGraphicFramePr>
          <p:nvPr>
            <p:extLst>
              <p:ext uri="{D42A27DB-BD31-4B8C-83A1-F6EECF244321}">
                <p14:modId xmlns:p14="http://schemas.microsoft.com/office/powerpoint/2010/main" val="2633541056"/>
              </p:ext>
            </p:extLst>
          </p:nvPr>
        </p:nvGraphicFramePr>
        <p:xfrm>
          <a:off x="1617894" y="4181944"/>
          <a:ext cx="1577512" cy="178680"/>
        </p:xfrm>
        <a:graphic>
          <a:graphicData uri="http://schemas.openxmlformats.org/drawingml/2006/table">
            <a:tbl>
              <a:tblPr/>
              <a:tblGrid>
                <a:gridCol w="1240962">
                  <a:extLst>
                    <a:ext uri="{9D8B030D-6E8A-4147-A177-3AD203B41FA5}">
                      <a16:colId xmlns:a16="http://schemas.microsoft.com/office/drawing/2014/main" val="20000"/>
                    </a:ext>
                  </a:extLst>
                </a:gridCol>
                <a:gridCol w="336550">
                  <a:extLst>
                    <a:ext uri="{9D8B030D-6E8A-4147-A177-3AD203B41FA5}">
                      <a16:colId xmlns:a16="http://schemas.microsoft.com/office/drawing/2014/main" val="20001"/>
                    </a:ext>
                  </a:extLst>
                </a:gridCol>
              </a:tblGrid>
              <a:tr h="137728">
                <a:tc>
                  <a:txBody>
                    <a:bodyPr/>
                    <a:lstStyle>
                      <a:lvl1pPr marL="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1pPr>
                      <a:lvl2pPr marL="4572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2pPr>
                      <a:lvl3pPr marL="9144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3pPr>
                      <a:lvl4pPr marL="13716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4pPr>
                      <a:lvl5pPr marL="18288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5pPr>
                      <a:lvl6pPr marL="22860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6pPr>
                      <a:lvl7pPr marL="27432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7pPr>
                      <a:lvl8pPr marL="32004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8pPr>
                      <a:lvl9pPr marL="36576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s-CO" altLang="es-CO" sz="700" b="1" i="0" u="none" strike="noStrike" cap="none" normalizeH="0" baseline="0" dirty="0">
                          <a:ln>
                            <a:noFill/>
                          </a:ln>
                          <a:solidFill>
                            <a:schemeClr val="tx1"/>
                          </a:solidFill>
                          <a:effectLst/>
                          <a:latin typeface="+mj-lt"/>
                          <a:cs typeface="Arial" charset="0"/>
                        </a:rPr>
                        <a:t> Base: </a:t>
                      </a:r>
                      <a:r>
                        <a:rPr kumimoji="0" lang="es-CO" altLang="es-CO" sz="700" b="0" i="0" u="none" strike="noStrike" cap="none" normalizeH="0" baseline="0" dirty="0">
                          <a:ln>
                            <a:noFill/>
                          </a:ln>
                          <a:solidFill>
                            <a:schemeClr val="tx1"/>
                          </a:solidFill>
                          <a:effectLst/>
                          <a:latin typeface="+mj-lt"/>
                          <a:cs typeface="Arial" charset="0"/>
                        </a:rPr>
                        <a:t>Total encuestados</a:t>
                      </a:r>
                    </a:p>
                  </a:txBody>
                  <a:tcPr marL="72000" marR="72000" marT="36000" marB="36000" anchor="ctr" horzOverflow="overflow">
                    <a:lnL w="6350" cap="flat" cmpd="sng" algn="ctr">
                      <a:no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a:noFill/>
                    </a:lnTlToBr>
                    <a:lnBlToTr>
                      <a:noFill/>
                    </a:lnBlToTr>
                    <a:solidFill>
                      <a:srgbClr val="F8F8F8"/>
                    </a:solidFill>
                  </a:tcPr>
                </a:tc>
                <a:tc>
                  <a:txBody>
                    <a:bodyPr/>
                    <a:lstStyle>
                      <a:lvl1pPr marL="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1pPr>
                      <a:lvl2pPr marL="4572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2pPr>
                      <a:lvl3pPr marL="9144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3pPr>
                      <a:lvl4pPr marL="13716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4pPr>
                      <a:lvl5pPr marL="18288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5pPr>
                      <a:lvl6pPr marL="22860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6pPr>
                      <a:lvl7pPr marL="27432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7pPr>
                      <a:lvl8pPr marL="32004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8pPr>
                      <a:lvl9pPr marL="36576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altLang="es-CO" sz="700" b="1" i="0" u="none" strike="noStrike" cap="none" normalizeH="0" baseline="0" dirty="0">
                          <a:ln>
                            <a:noFill/>
                          </a:ln>
                          <a:solidFill>
                            <a:schemeClr val="tx1"/>
                          </a:solidFill>
                          <a:effectLst/>
                          <a:latin typeface="+mj-lt"/>
                          <a:cs typeface="Arial" charset="0"/>
                        </a:rPr>
                        <a:t>450</a:t>
                      </a:r>
                      <a:endParaRPr kumimoji="0" lang="es-CO" altLang="es-CO" sz="700" b="0" i="0" u="none" strike="noStrike" cap="none" normalizeH="0" baseline="0" dirty="0">
                        <a:ln>
                          <a:noFill/>
                        </a:ln>
                        <a:solidFill>
                          <a:schemeClr val="tx1"/>
                        </a:solidFill>
                        <a:effectLst/>
                        <a:latin typeface="+mj-lt"/>
                        <a:cs typeface="Arial" charset="0"/>
                      </a:endParaRPr>
                    </a:p>
                  </a:txBody>
                  <a:tcPr marL="72000" marR="72000" marT="36000" marB="36000" anchor="ctr" horzOverflow="overflow">
                    <a:lnL w="6350" cap="flat" cmpd="sng" algn="ctr">
                      <a:solidFill>
                        <a:srgbClr val="B2B2B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0"/>
                  </a:ext>
                </a:extLst>
              </a:tr>
            </a:tbl>
          </a:graphicData>
        </a:graphic>
      </p:graphicFrame>
      <p:sp>
        <p:nvSpPr>
          <p:cNvPr id="17" name="CuadroTexto 16"/>
          <p:cNvSpPr txBox="1"/>
          <p:nvPr/>
        </p:nvSpPr>
        <p:spPr>
          <a:xfrm>
            <a:off x="1311753" y="-29226"/>
            <a:ext cx="7587698" cy="954107"/>
          </a:xfrm>
          <a:prstGeom prst="rect">
            <a:avLst/>
          </a:prstGeom>
          <a:noFill/>
        </p:spPr>
        <p:txBody>
          <a:bodyPr wrap="square" rtlCol="0">
            <a:spAutoFit/>
          </a:bodyPr>
          <a:lstStyle/>
          <a:p>
            <a:r>
              <a:rPr lang="es-MX" sz="2800" dirty="0">
                <a:solidFill>
                  <a:schemeClr val="bg1"/>
                </a:solidFill>
              </a:rPr>
              <a:t>¿Conoce o ha escuchado sobre espacios de diálogo durante el 2021?</a:t>
            </a:r>
            <a:endParaRPr lang="es-CO" sz="2800" dirty="0">
              <a:solidFill>
                <a:schemeClr val="bg1"/>
              </a:solidFill>
            </a:endParaRPr>
          </a:p>
        </p:txBody>
      </p:sp>
      <p:sp>
        <p:nvSpPr>
          <p:cNvPr id="19" name="Rectángulo redondeado 18"/>
          <p:cNvSpPr/>
          <p:nvPr/>
        </p:nvSpPr>
        <p:spPr bwMode="auto">
          <a:xfrm>
            <a:off x="2181340" y="4500110"/>
            <a:ext cx="6246564" cy="575310"/>
          </a:xfrm>
          <a:prstGeom prst="roundRect">
            <a:avLst/>
          </a:prstGeom>
          <a:solidFill>
            <a:schemeClr val="accent5">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s-CO" sz="900" dirty="0">
                <a:solidFill>
                  <a:srgbClr val="262626"/>
                </a:solidFill>
                <a:latin typeface="Century Gothic"/>
                <a:cs typeface="+mn-cs"/>
              </a:rPr>
              <a:t>2020: </a:t>
            </a:r>
            <a:r>
              <a:rPr lang="es-CO" sz="900" b="0" dirty="0">
                <a:solidFill>
                  <a:srgbClr val="262626"/>
                </a:solidFill>
                <a:latin typeface="Century Gothic"/>
                <a:cs typeface="+mn-cs"/>
              </a:rPr>
              <a:t>Se observa una participación de 45% en los espacios de diálogo, sin embargo esto representa solo el 26% de los líderes de comunidad que las conocen ya que el 74% del total afirman no conocer ni haber escuchado sobre estos espacios  </a:t>
            </a:r>
          </a:p>
        </p:txBody>
      </p:sp>
    </p:spTree>
    <p:extLst>
      <p:ext uri="{BB962C8B-B14F-4D97-AF65-F5344CB8AC3E}">
        <p14:creationId xmlns:p14="http://schemas.microsoft.com/office/powerpoint/2010/main" val="15638785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4"/>
          </p:nvPr>
        </p:nvSpPr>
        <p:spPr/>
        <p:txBody>
          <a:bodyPr/>
          <a:lstStyle/>
          <a:p>
            <a:pPr>
              <a:defRPr/>
            </a:pPr>
            <a:fld id="{D0AE95A2-70B1-4974-8E50-975CA7202948}" type="slidenum">
              <a:rPr lang="es-CO" altLang="es-CO" smtClean="0"/>
              <a:pPr>
                <a:defRPr/>
              </a:pPr>
              <a:t>57</a:t>
            </a:fld>
            <a:endParaRPr lang="es-CO" altLang="es-CO" dirty="0"/>
          </a:p>
        </p:txBody>
      </p:sp>
      <p:sp>
        <p:nvSpPr>
          <p:cNvPr id="9" name="8 Rectángulo"/>
          <p:cNvSpPr/>
          <p:nvPr/>
        </p:nvSpPr>
        <p:spPr>
          <a:xfrm>
            <a:off x="2193883" y="1131200"/>
            <a:ext cx="4367583" cy="400110"/>
          </a:xfrm>
          <a:prstGeom prst="rect">
            <a:avLst/>
          </a:prstGeom>
        </p:spPr>
        <p:txBody>
          <a:bodyPr wrap="square">
            <a:spAutoFit/>
          </a:bodyPr>
          <a:lstStyle/>
          <a:p>
            <a:pPr algn="ctr"/>
            <a:r>
              <a:rPr lang="es-CO" dirty="0">
                <a:solidFill>
                  <a:srgbClr val="000000">
                    <a:lumMod val="85000"/>
                    <a:lumOff val="15000"/>
                  </a:srgbClr>
                </a:solidFill>
                <a:latin typeface="Century Gothic"/>
              </a:rPr>
              <a:t>De los siguientes espacios de dialogo ¿por favor dígame en cuáles ha participado? </a:t>
            </a:r>
          </a:p>
        </p:txBody>
      </p:sp>
      <p:graphicFrame>
        <p:nvGraphicFramePr>
          <p:cNvPr id="14" name="Group 37"/>
          <p:cNvGraphicFramePr>
            <a:graphicFrameLocks noGrp="1"/>
          </p:cNvGraphicFramePr>
          <p:nvPr/>
        </p:nvGraphicFramePr>
        <p:xfrm>
          <a:off x="2536434" y="4031821"/>
          <a:ext cx="3966893" cy="222885"/>
        </p:xfrm>
        <a:graphic>
          <a:graphicData uri="http://schemas.openxmlformats.org/drawingml/2006/table">
            <a:tbl>
              <a:tblPr/>
              <a:tblGrid>
                <a:gridCol w="3727570">
                  <a:extLst>
                    <a:ext uri="{9D8B030D-6E8A-4147-A177-3AD203B41FA5}">
                      <a16:colId xmlns:a16="http://schemas.microsoft.com/office/drawing/2014/main" val="20000"/>
                    </a:ext>
                  </a:extLst>
                </a:gridCol>
                <a:gridCol w="239323">
                  <a:extLst>
                    <a:ext uri="{9D8B030D-6E8A-4147-A177-3AD203B41FA5}">
                      <a16:colId xmlns:a16="http://schemas.microsoft.com/office/drawing/2014/main" val="20001"/>
                    </a:ext>
                  </a:extLst>
                </a:gridCol>
              </a:tblGrid>
              <a:tr h="137728">
                <a:tc>
                  <a:txBody>
                    <a:bodyPr/>
                    <a:lstStyle/>
                    <a:p>
                      <a:pPr algn="r" fontAlgn="ctr"/>
                      <a:r>
                        <a:rPr lang="es-CO" sz="700" b="1" i="0" u="none" strike="noStrike" dirty="0">
                          <a:solidFill>
                            <a:srgbClr val="000000"/>
                          </a:solidFill>
                          <a:effectLst/>
                          <a:latin typeface="Century Gothic"/>
                        </a:rPr>
                        <a:t> Base: </a:t>
                      </a:r>
                      <a:r>
                        <a:rPr lang="es-CO" sz="700" b="0" i="0" u="none" strike="noStrike" dirty="0">
                          <a:solidFill>
                            <a:srgbClr val="000000"/>
                          </a:solidFill>
                          <a:effectLst/>
                          <a:latin typeface="+mn-lt"/>
                        </a:rPr>
                        <a:t>entrevistados que conoce o ha escuchado sobre espacios de diálogo durante el 2021 y han participado en alguno de esos espacios</a:t>
                      </a:r>
                      <a:endParaRPr lang="es-CO" sz="700" b="0" i="0" u="none" strike="noStrike" dirty="0">
                        <a:solidFill>
                          <a:srgbClr val="000000"/>
                        </a:solidFill>
                        <a:effectLst/>
                        <a:latin typeface="Century Gothic"/>
                      </a:endParaRPr>
                    </a:p>
                  </a:txBody>
                  <a:tcPr marL="9525" marR="9525" marT="9525" marB="0" anchor="ctr">
                    <a:lnL w="6350" cap="flat" cmpd="sng" algn="ctr">
                      <a:no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a:noFill/>
                    </a:lnTlToBr>
                    <a:lnBlToTr>
                      <a:noFill/>
                    </a:lnBlToTr>
                    <a:solidFill>
                      <a:srgbClr val="F8F8F8"/>
                    </a:solidFill>
                  </a:tcPr>
                </a:tc>
                <a:tc>
                  <a:txBody>
                    <a:bodyPr/>
                    <a:lstStyle/>
                    <a:p>
                      <a:pPr algn="ctr" fontAlgn="ctr"/>
                      <a:r>
                        <a:rPr lang="es-CO" sz="700" b="1" i="0" u="none" strike="noStrike" dirty="0">
                          <a:solidFill>
                            <a:srgbClr val="000000"/>
                          </a:solidFill>
                          <a:effectLst/>
                          <a:latin typeface="Century Gothic"/>
                        </a:rPr>
                        <a:t>115</a:t>
                      </a:r>
                    </a:p>
                  </a:txBody>
                  <a:tcPr marL="9525" marR="9525" marT="9525" marB="0" anchor="ctr">
                    <a:lnL w="6350" cap="flat" cmpd="sng" algn="ctr">
                      <a:solidFill>
                        <a:srgbClr val="B2B2B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0"/>
                  </a:ext>
                </a:extLst>
              </a:tr>
            </a:tbl>
          </a:graphicData>
        </a:graphic>
      </p:graphicFrame>
      <p:graphicFrame>
        <p:nvGraphicFramePr>
          <p:cNvPr id="15" name="14 Gráfico"/>
          <p:cNvGraphicFramePr/>
          <p:nvPr/>
        </p:nvGraphicFramePr>
        <p:xfrm>
          <a:off x="1435135" y="1898650"/>
          <a:ext cx="6351511" cy="11398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15 Tabla"/>
          <p:cNvGraphicFramePr>
            <a:graphicFrameLocks noGrp="1"/>
          </p:cNvGraphicFramePr>
          <p:nvPr/>
        </p:nvGraphicFramePr>
        <p:xfrm>
          <a:off x="1550137" y="3039719"/>
          <a:ext cx="6121620" cy="695325"/>
        </p:xfrm>
        <a:graphic>
          <a:graphicData uri="http://schemas.openxmlformats.org/drawingml/2006/table">
            <a:tbl>
              <a:tblPr/>
              <a:tblGrid>
                <a:gridCol w="1020270">
                  <a:extLst>
                    <a:ext uri="{9D8B030D-6E8A-4147-A177-3AD203B41FA5}">
                      <a16:colId xmlns:a16="http://schemas.microsoft.com/office/drawing/2014/main" val="20000"/>
                    </a:ext>
                  </a:extLst>
                </a:gridCol>
                <a:gridCol w="1020270">
                  <a:extLst>
                    <a:ext uri="{9D8B030D-6E8A-4147-A177-3AD203B41FA5}">
                      <a16:colId xmlns:a16="http://schemas.microsoft.com/office/drawing/2014/main" val="20002"/>
                    </a:ext>
                  </a:extLst>
                </a:gridCol>
                <a:gridCol w="1020270">
                  <a:extLst>
                    <a:ext uri="{9D8B030D-6E8A-4147-A177-3AD203B41FA5}">
                      <a16:colId xmlns:a16="http://schemas.microsoft.com/office/drawing/2014/main" val="20003"/>
                    </a:ext>
                  </a:extLst>
                </a:gridCol>
                <a:gridCol w="1020270">
                  <a:extLst>
                    <a:ext uri="{9D8B030D-6E8A-4147-A177-3AD203B41FA5}">
                      <a16:colId xmlns:a16="http://schemas.microsoft.com/office/drawing/2014/main" val="20004"/>
                    </a:ext>
                  </a:extLst>
                </a:gridCol>
                <a:gridCol w="1020270">
                  <a:extLst>
                    <a:ext uri="{9D8B030D-6E8A-4147-A177-3AD203B41FA5}">
                      <a16:colId xmlns:a16="http://schemas.microsoft.com/office/drawing/2014/main" val="20005"/>
                    </a:ext>
                  </a:extLst>
                </a:gridCol>
                <a:gridCol w="1020270">
                  <a:extLst>
                    <a:ext uri="{9D8B030D-6E8A-4147-A177-3AD203B41FA5}">
                      <a16:colId xmlns:a16="http://schemas.microsoft.com/office/drawing/2014/main" val="20001"/>
                    </a:ext>
                  </a:extLst>
                </a:gridCol>
              </a:tblGrid>
              <a:tr h="171450">
                <a:tc>
                  <a:txBody>
                    <a:bodyPr/>
                    <a:lstStyle/>
                    <a:p>
                      <a:pPr algn="ctr" fontAlgn="ctr"/>
                      <a:r>
                        <a:rPr lang="es-CO" sz="900" b="0" i="0" u="none" strike="noStrike" dirty="0">
                          <a:solidFill>
                            <a:srgbClr val="262626"/>
                          </a:solidFill>
                          <a:effectLst/>
                          <a:latin typeface="Century Gothic"/>
                        </a:rPr>
                        <a:t> Reuniones</a:t>
                      </a:r>
                    </a:p>
                  </a:txBody>
                  <a:tcPr marL="9525" marR="9525" marT="9525" marB="0">
                    <a:lnL>
                      <a:noFill/>
                    </a:lnL>
                    <a:lnR>
                      <a:noFill/>
                    </a:lnR>
                    <a:lnT>
                      <a:noFill/>
                    </a:lnT>
                    <a:lnB>
                      <a:noFill/>
                    </a:lnB>
                  </a:tcPr>
                </a:tc>
                <a:tc>
                  <a:txBody>
                    <a:bodyPr/>
                    <a:lstStyle/>
                    <a:p>
                      <a:pPr algn="ctr" fontAlgn="ctr"/>
                      <a:r>
                        <a:rPr lang="es-CO" sz="900" b="0" i="0" u="none" strike="noStrike">
                          <a:solidFill>
                            <a:srgbClr val="262626"/>
                          </a:solidFill>
                          <a:effectLst/>
                          <a:latin typeface="Century Gothic"/>
                        </a:rPr>
                        <a:t> Comités de veeduría de obra</a:t>
                      </a:r>
                    </a:p>
                  </a:txBody>
                  <a:tcPr marL="9525" marR="9525" marT="9525" marB="0">
                    <a:lnL>
                      <a:noFill/>
                    </a:lnL>
                    <a:lnR>
                      <a:noFill/>
                    </a:lnR>
                    <a:lnT>
                      <a:noFill/>
                    </a:lnT>
                    <a:lnB>
                      <a:noFill/>
                    </a:lnB>
                  </a:tcPr>
                </a:tc>
                <a:tc>
                  <a:txBody>
                    <a:bodyPr/>
                    <a:lstStyle/>
                    <a:p>
                      <a:pPr algn="ctr" fontAlgn="ctr"/>
                      <a:r>
                        <a:rPr lang="es-CO" sz="900" b="0" i="0" u="none" strike="noStrike">
                          <a:solidFill>
                            <a:srgbClr val="262626"/>
                          </a:solidFill>
                          <a:effectLst/>
                          <a:latin typeface="Century Gothic"/>
                        </a:rPr>
                        <a:t> Audiencia pública</a:t>
                      </a:r>
                    </a:p>
                  </a:txBody>
                  <a:tcPr marL="9525" marR="9525" marT="9525" marB="0">
                    <a:lnL>
                      <a:noFill/>
                    </a:lnL>
                    <a:lnR>
                      <a:noFill/>
                    </a:lnR>
                    <a:lnT>
                      <a:noFill/>
                    </a:lnT>
                    <a:lnB>
                      <a:noFill/>
                    </a:lnB>
                  </a:tcPr>
                </a:tc>
                <a:tc>
                  <a:txBody>
                    <a:bodyPr/>
                    <a:lstStyle/>
                    <a:p>
                      <a:pPr algn="ctr" fontAlgn="ctr"/>
                      <a:r>
                        <a:rPr lang="es-CO" sz="900" b="0" i="0" u="none" strike="noStrike">
                          <a:solidFill>
                            <a:srgbClr val="262626"/>
                          </a:solidFill>
                          <a:effectLst/>
                          <a:latin typeface="Century Gothic"/>
                        </a:rPr>
                        <a:t> Eventos pedagógicos</a:t>
                      </a:r>
                    </a:p>
                  </a:txBody>
                  <a:tcPr marL="9525" marR="9525" marT="9525" marB="0">
                    <a:lnL>
                      <a:noFill/>
                    </a:lnL>
                    <a:lnR>
                      <a:noFill/>
                    </a:lnR>
                    <a:lnT>
                      <a:noFill/>
                    </a:lnT>
                    <a:lnB>
                      <a:noFill/>
                    </a:lnB>
                  </a:tcPr>
                </a:tc>
                <a:tc>
                  <a:txBody>
                    <a:bodyPr/>
                    <a:lstStyle/>
                    <a:p>
                      <a:pPr algn="ctr" fontAlgn="ctr"/>
                      <a:r>
                        <a:rPr lang="es-CO" sz="900" b="0" i="0" u="none" strike="noStrike">
                          <a:solidFill>
                            <a:srgbClr val="262626"/>
                          </a:solidFill>
                          <a:effectLst/>
                          <a:latin typeface="Century Gothic"/>
                        </a:rPr>
                        <a:t> Comités de desarrollo y control social de servicios públicos domiciliarios</a:t>
                      </a:r>
                    </a:p>
                  </a:txBody>
                  <a:tcPr marL="9525" marR="9525" marT="9525" marB="0">
                    <a:lnL>
                      <a:noFill/>
                    </a:lnL>
                    <a:lnR>
                      <a:noFill/>
                    </a:lnR>
                    <a:lnT>
                      <a:noFill/>
                    </a:lnT>
                    <a:lnB>
                      <a:noFill/>
                    </a:lnB>
                  </a:tcPr>
                </a:tc>
                <a:tc>
                  <a:txBody>
                    <a:bodyPr/>
                    <a:lstStyle/>
                    <a:p>
                      <a:pPr algn="ctr" fontAlgn="ctr"/>
                      <a:r>
                        <a:rPr lang="es-CO" sz="900" b="0" i="0" u="none" strike="noStrike" dirty="0">
                          <a:solidFill>
                            <a:srgbClr val="262626"/>
                          </a:solidFill>
                          <a:effectLst/>
                          <a:latin typeface="Century Gothic"/>
                        </a:rPr>
                        <a:t> </a:t>
                      </a:r>
                      <a:r>
                        <a:rPr lang="es-CO" sz="900" b="0" i="0" u="none" strike="noStrike" dirty="0" err="1">
                          <a:solidFill>
                            <a:srgbClr val="262626"/>
                          </a:solidFill>
                          <a:effectLst/>
                          <a:latin typeface="Century Gothic"/>
                        </a:rPr>
                        <a:t>Acuapunto</a:t>
                      </a:r>
                      <a:endParaRPr lang="es-CO" sz="900" b="0" i="0" u="none" strike="noStrike" dirty="0">
                        <a:solidFill>
                          <a:srgbClr val="262626"/>
                        </a:solidFill>
                        <a:effectLst/>
                        <a:latin typeface="Century Gothic"/>
                      </a:endParaRPr>
                    </a:p>
                  </a:txBody>
                  <a:tcPr marL="9525" marR="9525" marT="9525" marB="0">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17" name="16 Tabla"/>
          <p:cNvGraphicFramePr>
            <a:graphicFrameLocks noGrp="1"/>
          </p:cNvGraphicFramePr>
          <p:nvPr/>
        </p:nvGraphicFramePr>
        <p:xfrm>
          <a:off x="1595759" y="2177058"/>
          <a:ext cx="6093252" cy="283845"/>
        </p:xfrm>
        <a:graphic>
          <a:graphicData uri="http://schemas.openxmlformats.org/drawingml/2006/table">
            <a:tbl>
              <a:tblPr/>
              <a:tblGrid>
                <a:gridCol w="1015542">
                  <a:extLst>
                    <a:ext uri="{9D8B030D-6E8A-4147-A177-3AD203B41FA5}">
                      <a16:colId xmlns:a16="http://schemas.microsoft.com/office/drawing/2014/main" val="20000"/>
                    </a:ext>
                  </a:extLst>
                </a:gridCol>
                <a:gridCol w="1015542">
                  <a:extLst>
                    <a:ext uri="{9D8B030D-6E8A-4147-A177-3AD203B41FA5}">
                      <a16:colId xmlns:a16="http://schemas.microsoft.com/office/drawing/2014/main" val="20001"/>
                    </a:ext>
                  </a:extLst>
                </a:gridCol>
                <a:gridCol w="1015542">
                  <a:extLst>
                    <a:ext uri="{9D8B030D-6E8A-4147-A177-3AD203B41FA5}">
                      <a16:colId xmlns:a16="http://schemas.microsoft.com/office/drawing/2014/main" val="20002"/>
                    </a:ext>
                  </a:extLst>
                </a:gridCol>
                <a:gridCol w="1015542">
                  <a:extLst>
                    <a:ext uri="{9D8B030D-6E8A-4147-A177-3AD203B41FA5}">
                      <a16:colId xmlns:a16="http://schemas.microsoft.com/office/drawing/2014/main" val="20003"/>
                    </a:ext>
                  </a:extLst>
                </a:gridCol>
                <a:gridCol w="1015542">
                  <a:extLst>
                    <a:ext uri="{9D8B030D-6E8A-4147-A177-3AD203B41FA5}">
                      <a16:colId xmlns:a16="http://schemas.microsoft.com/office/drawing/2014/main" val="20004"/>
                    </a:ext>
                  </a:extLst>
                </a:gridCol>
                <a:gridCol w="1015542">
                  <a:extLst>
                    <a:ext uri="{9D8B030D-6E8A-4147-A177-3AD203B41FA5}">
                      <a16:colId xmlns:a16="http://schemas.microsoft.com/office/drawing/2014/main" val="20005"/>
                    </a:ext>
                  </a:extLst>
                </a:gridCol>
              </a:tblGrid>
              <a:tr h="171450">
                <a:tc>
                  <a:txBody>
                    <a:bodyPr/>
                    <a:lstStyle/>
                    <a:p>
                      <a:pPr algn="ctr" fontAlgn="ctr"/>
                      <a:r>
                        <a:rPr lang="es-CO" sz="1800" b="1" i="0" u="none" strike="noStrike" dirty="0">
                          <a:solidFill>
                            <a:srgbClr val="0070C0"/>
                          </a:solidFill>
                          <a:effectLst/>
                          <a:latin typeface="Century Gothic"/>
                        </a:rPr>
                        <a:t>23</a:t>
                      </a:r>
                      <a:r>
                        <a:rPr lang="es-CO" sz="1100" b="1" i="0" u="none" strike="noStrike" dirty="0">
                          <a:solidFill>
                            <a:srgbClr val="0070C0"/>
                          </a:solidFill>
                          <a:effectLst/>
                          <a:latin typeface="Century Gothic"/>
                        </a:rPr>
                        <a:t>%</a:t>
                      </a:r>
                    </a:p>
                  </a:txBody>
                  <a:tcPr marL="9525" marR="9525" marT="9525" marB="0" anchor="ctr">
                    <a:lnL>
                      <a:noFill/>
                    </a:lnL>
                    <a:lnR>
                      <a:noFill/>
                    </a:lnR>
                    <a:lnT>
                      <a:noFill/>
                    </a:lnT>
                    <a:lnB>
                      <a:noFill/>
                    </a:lnB>
                  </a:tcPr>
                </a:tc>
                <a:tc>
                  <a:txBody>
                    <a:bodyPr/>
                    <a:lstStyle/>
                    <a:p>
                      <a:pPr algn="ctr" fontAlgn="ctr"/>
                      <a:r>
                        <a:rPr lang="es-CO" sz="1800" b="1" i="0" u="none" strike="noStrike" dirty="0">
                          <a:solidFill>
                            <a:srgbClr val="0070C0"/>
                          </a:solidFill>
                          <a:effectLst/>
                          <a:latin typeface="Century Gothic"/>
                        </a:rPr>
                        <a:t>22</a:t>
                      </a:r>
                      <a:r>
                        <a:rPr lang="es-CO" sz="1100" b="1" i="0" u="none" strike="noStrike" dirty="0">
                          <a:solidFill>
                            <a:srgbClr val="0070C0"/>
                          </a:solidFill>
                          <a:effectLst/>
                          <a:latin typeface="Century Gothic"/>
                        </a:rPr>
                        <a:t>%</a:t>
                      </a:r>
                    </a:p>
                  </a:txBody>
                  <a:tcPr marL="9525" marR="9525" marT="9525" marB="0" anchor="ctr">
                    <a:lnL>
                      <a:noFill/>
                    </a:lnL>
                    <a:lnR>
                      <a:noFill/>
                    </a:lnR>
                    <a:lnT>
                      <a:noFill/>
                    </a:lnT>
                    <a:lnB>
                      <a:noFill/>
                    </a:lnB>
                  </a:tcPr>
                </a:tc>
                <a:tc>
                  <a:txBody>
                    <a:bodyPr/>
                    <a:lstStyle/>
                    <a:p>
                      <a:pPr algn="ctr" fontAlgn="ctr"/>
                      <a:r>
                        <a:rPr lang="es-CO" sz="1800" b="1" i="0" u="none" strike="noStrike" dirty="0">
                          <a:solidFill>
                            <a:srgbClr val="0070C0"/>
                          </a:solidFill>
                          <a:effectLst/>
                          <a:latin typeface="Century Gothic"/>
                        </a:rPr>
                        <a:t>14</a:t>
                      </a:r>
                      <a:r>
                        <a:rPr lang="es-CO" sz="1100" b="1" i="0" u="none" strike="noStrike" dirty="0">
                          <a:solidFill>
                            <a:srgbClr val="0070C0"/>
                          </a:solidFill>
                          <a:effectLst/>
                          <a:latin typeface="Century Gothic"/>
                        </a:rPr>
                        <a:t>%</a:t>
                      </a:r>
                    </a:p>
                  </a:txBody>
                  <a:tcPr marL="9525" marR="9525" marT="9525" marB="0" anchor="ctr">
                    <a:lnL>
                      <a:noFill/>
                    </a:lnL>
                    <a:lnR>
                      <a:noFill/>
                    </a:lnR>
                    <a:lnT>
                      <a:noFill/>
                    </a:lnT>
                    <a:lnB>
                      <a:noFill/>
                    </a:lnB>
                  </a:tcPr>
                </a:tc>
                <a:tc>
                  <a:txBody>
                    <a:bodyPr/>
                    <a:lstStyle/>
                    <a:p>
                      <a:pPr algn="ctr" fontAlgn="ctr"/>
                      <a:r>
                        <a:rPr lang="es-CO" sz="1800" b="1" i="0" u="none" strike="noStrike" dirty="0">
                          <a:solidFill>
                            <a:srgbClr val="0070C0"/>
                          </a:solidFill>
                          <a:effectLst/>
                          <a:latin typeface="Century Gothic"/>
                        </a:rPr>
                        <a:t>13</a:t>
                      </a:r>
                      <a:r>
                        <a:rPr lang="es-CO" sz="1100" b="1" i="0" u="none" strike="noStrike" dirty="0">
                          <a:solidFill>
                            <a:srgbClr val="0070C0"/>
                          </a:solidFill>
                          <a:effectLst/>
                          <a:latin typeface="Century Gothic"/>
                        </a:rPr>
                        <a:t>%</a:t>
                      </a:r>
                    </a:p>
                  </a:txBody>
                  <a:tcPr marL="9525" marR="9525" marT="9525" marB="0" anchor="ctr">
                    <a:lnL>
                      <a:noFill/>
                    </a:lnL>
                    <a:lnR>
                      <a:noFill/>
                    </a:lnR>
                    <a:lnT>
                      <a:noFill/>
                    </a:lnT>
                    <a:lnB>
                      <a:noFill/>
                    </a:lnB>
                  </a:tcPr>
                </a:tc>
                <a:tc>
                  <a:txBody>
                    <a:bodyPr/>
                    <a:lstStyle/>
                    <a:p>
                      <a:pPr algn="ctr" fontAlgn="ctr"/>
                      <a:r>
                        <a:rPr lang="es-CO" sz="1800" b="1" i="0" u="none" strike="noStrike" dirty="0">
                          <a:solidFill>
                            <a:srgbClr val="0070C0"/>
                          </a:solidFill>
                          <a:effectLst/>
                          <a:latin typeface="Century Gothic"/>
                        </a:rPr>
                        <a:t>10</a:t>
                      </a:r>
                      <a:r>
                        <a:rPr lang="es-CO" sz="1100" b="1" i="0" u="none" strike="noStrike" dirty="0">
                          <a:solidFill>
                            <a:srgbClr val="0070C0"/>
                          </a:solidFill>
                          <a:effectLst/>
                          <a:latin typeface="Century Gothic"/>
                        </a:rPr>
                        <a:t>%</a:t>
                      </a:r>
                    </a:p>
                  </a:txBody>
                  <a:tcPr marL="9525" marR="9525" marT="9525" marB="0" anchor="ctr">
                    <a:lnL>
                      <a:noFill/>
                    </a:lnL>
                    <a:lnR>
                      <a:noFill/>
                    </a:lnR>
                    <a:lnT>
                      <a:noFill/>
                    </a:lnT>
                    <a:lnB>
                      <a:noFill/>
                    </a:lnB>
                  </a:tcPr>
                </a:tc>
                <a:tc>
                  <a:txBody>
                    <a:bodyPr/>
                    <a:lstStyle/>
                    <a:p>
                      <a:pPr algn="ctr" fontAlgn="ctr"/>
                      <a:r>
                        <a:rPr lang="es-CO" sz="1800" b="1" i="0" u="none" strike="noStrike" dirty="0">
                          <a:solidFill>
                            <a:srgbClr val="0070C0"/>
                          </a:solidFill>
                          <a:effectLst/>
                          <a:latin typeface="Century Gothic"/>
                        </a:rPr>
                        <a:t>10</a:t>
                      </a:r>
                      <a:r>
                        <a:rPr lang="es-CO" sz="1100" b="1" i="0" u="none" strike="noStrike" dirty="0">
                          <a:solidFill>
                            <a:srgbClr val="0070C0"/>
                          </a:solidFill>
                          <a:effectLst/>
                          <a:latin typeface="Century Gothic"/>
                        </a:rPr>
                        <a:t>%</a:t>
                      </a: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8" name="CuadroTexto 7">
            <a:extLst>
              <a:ext uri="{FF2B5EF4-FFF2-40B4-BE49-F238E27FC236}">
                <a16:creationId xmlns:a16="http://schemas.microsoft.com/office/drawing/2014/main" id="{C8D141BD-20DA-A64C-9004-F0C819073299}"/>
              </a:ext>
            </a:extLst>
          </p:cNvPr>
          <p:cNvSpPr txBox="1"/>
          <p:nvPr/>
        </p:nvSpPr>
        <p:spPr>
          <a:xfrm>
            <a:off x="1322725" y="100909"/>
            <a:ext cx="6523218" cy="584775"/>
          </a:xfrm>
          <a:prstGeom prst="rect">
            <a:avLst/>
          </a:prstGeom>
          <a:noFill/>
        </p:spPr>
        <p:txBody>
          <a:bodyPr wrap="square" rtlCol="0">
            <a:spAutoFit/>
          </a:bodyPr>
          <a:lstStyle/>
          <a:p>
            <a:r>
              <a:rPr lang="es-CO" sz="3200" dirty="0">
                <a:solidFill>
                  <a:srgbClr val="295FA9"/>
                </a:solidFill>
              </a:rPr>
              <a:t>Participación en espacios de diálogo</a:t>
            </a:r>
          </a:p>
        </p:txBody>
      </p:sp>
    </p:spTree>
    <p:extLst>
      <p:ext uri="{BB962C8B-B14F-4D97-AF65-F5344CB8AC3E}">
        <p14:creationId xmlns:p14="http://schemas.microsoft.com/office/powerpoint/2010/main" val="29923114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10 Tabla"/>
          <p:cNvGraphicFramePr>
            <a:graphicFrameLocks noGrp="1"/>
          </p:cNvGraphicFramePr>
          <p:nvPr>
            <p:extLst>
              <p:ext uri="{D42A27DB-BD31-4B8C-83A1-F6EECF244321}">
                <p14:modId xmlns:p14="http://schemas.microsoft.com/office/powerpoint/2010/main" val="35678146"/>
              </p:ext>
            </p:extLst>
          </p:nvPr>
        </p:nvGraphicFramePr>
        <p:xfrm>
          <a:off x="1236618" y="1572940"/>
          <a:ext cx="6889072" cy="3024000"/>
        </p:xfrm>
        <a:graphic>
          <a:graphicData uri="http://schemas.openxmlformats.org/drawingml/2006/table">
            <a:tbl>
              <a:tblPr/>
              <a:tblGrid>
                <a:gridCol w="3470047">
                  <a:extLst>
                    <a:ext uri="{9D8B030D-6E8A-4147-A177-3AD203B41FA5}">
                      <a16:colId xmlns:a16="http://schemas.microsoft.com/office/drawing/2014/main" val="20000"/>
                    </a:ext>
                  </a:extLst>
                </a:gridCol>
                <a:gridCol w="2474025">
                  <a:extLst>
                    <a:ext uri="{9D8B030D-6E8A-4147-A177-3AD203B41FA5}">
                      <a16:colId xmlns:a16="http://schemas.microsoft.com/office/drawing/2014/main" val="20001"/>
                    </a:ext>
                  </a:extLst>
                </a:gridCol>
                <a:gridCol w="315000">
                  <a:extLst>
                    <a:ext uri="{9D8B030D-6E8A-4147-A177-3AD203B41FA5}">
                      <a16:colId xmlns:a16="http://schemas.microsoft.com/office/drawing/2014/main" val="20002"/>
                    </a:ext>
                  </a:extLst>
                </a:gridCol>
                <a:gridCol w="315000">
                  <a:extLst>
                    <a:ext uri="{9D8B030D-6E8A-4147-A177-3AD203B41FA5}">
                      <a16:colId xmlns:a16="http://schemas.microsoft.com/office/drawing/2014/main" val="2469720816"/>
                    </a:ext>
                  </a:extLst>
                </a:gridCol>
                <a:gridCol w="315000">
                  <a:extLst>
                    <a:ext uri="{9D8B030D-6E8A-4147-A177-3AD203B41FA5}">
                      <a16:colId xmlns:a16="http://schemas.microsoft.com/office/drawing/2014/main" val="20003"/>
                    </a:ext>
                  </a:extLst>
                </a:gridCol>
              </a:tblGrid>
              <a:tr h="504000">
                <a:tc>
                  <a:txBody>
                    <a:bodyPr/>
                    <a:lstStyle/>
                    <a:p>
                      <a:pPr algn="r" fontAlgn="ctr"/>
                      <a:r>
                        <a:rPr lang="es-CO" sz="900" b="0" i="0" u="none" strike="noStrike" dirty="0">
                          <a:solidFill>
                            <a:srgbClr val="262626"/>
                          </a:solidFill>
                          <a:effectLst/>
                          <a:latin typeface="Century Gothic"/>
                        </a:rPr>
                        <a:t>la importancia de los temas tratados en los espacios de diálogo (importancia practica de los temas) </a:t>
                      </a:r>
                    </a:p>
                  </a:txBody>
                  <a:tcPr marL="9525" marR="9525" marT="9525" marB="0" anchor="ctr">
                    <a:lnL>
                      <a:noFill/>
                    </a:lnL>
                    <a:lnR w="6350" cap="flat" cmpd="sng" algn="ctr">
                      <a:noFill/>
                      <a:prstDash val="sysDash"/>
                      <a:round/>
                      <a:headEnd type="none" w="med" len="med"/>
                      <a:tailEnd type="none" w="med" len="med"/>
                    </a:lnR>
                    <a:lnT>
                      <a:noFill/>
                    </a:lnT>
                    <a:lnB w="6350" cap="flat" cmpd="sng" algn="ctr">
                      <a:solidFill>
                        <a:schemeClr val="bg1">
                          <a:lumMod val="75000"/>
                        </a:schemeClr>
                      </a:solidFill>
                      <a:prstDash val="sysDash"/>
                      <a:round/>
                      <a:headEnd type="none" w="med" len="med"/>
                      <a:tailEnd type="none" w="med" len="med"/>
                    </a:lnB>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solidFill>
                        <a:schemeClr val="bg1">
                          <a:lumMod val="65000"/>
                        </a:schemeClr>
                      </a:solidFill>
                      <a:prstDash val="solid"/>
                      <a:round/>
                      <a:headEnd type="none" w="med" len="med"/>
                      <a:tailEnd type="none" w="med" len="med"/>
                    </a:lnR>
                    <a:lnT>
                      <a:noFill/>
                    </a:lnT>
                    <a:lnB w="6350" cap="flat" cmpd="sng" algn="ctr">
                      <a:solidFill>
                        <a:schemeClr val="bg1">
                          <a:lumMod val="75000"/>
                        </a:schemeClr>
                      </a:solidFill>
                      <a:prstDash val="sysDash"/>
                      <a:round/>
                      <a:headEnd type="none" w="med" len="med"/>
                      <a:tailEnd type="none" w="med" len="med"/>
                    </a:lnB>
                  </a:tcPr>
                </a:tc>
                <a:tc>
                  <a:txBody>
                    <a:bodyPr/>
                    <a:lstStyle/>
                    <a:p>
                      <a:pPr algn="ctr" fontAlgn="ctr"/>
                      <a:r>
                        <a:rPr lang="es-CO" sz="700" b="1" i="0" u="none" strike="noStrike" dirty="0">
                          <a:solidFill>
                            <a:srgbClr val="262626"/>
                          </a:solidFill>
                          <a:effectLst/>
                          <a:latin typeface="Century Gothic"/>
                        </a:rPr>
                        <a:t>51</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F8F8F8"/>
                    </a:solidFill>
                  </a:tcPr>
                </a:tc>
                <a:tc>
                  <a:txBody>
                    <a:bodyPr/>
                    <a:lstStyle/>
                    <a:p>
                      <a:pPr algn="ctr" fontAlgn="ctr"/>
                      <a:r>
                        <a:rPr lang="es-CO" sz="700" b="1" i="0" u="none" strike="noStrike" dirty="0">
                          <a:solidFill>
                            <a:srgbClr val="262626"/>
                          </a:solidFill>
                          <a:effectLst/>
                          <a:latin typeface="Century Gothic"/>
                        </a:rPr>
                        <a:t>4,5</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F8F8F8"/>
                    </a:solidFill>
                  </a:tcPr>
                </a:tc>
                <a:tc>
                  <a:txBody>
                    <a:bodyPr/>
                    <a:lstStyle/>
                    <a:p>
                      <a:pPr algn="ctr" rtl="0" fontAlgn="ctr"/>
                      <a:r>
                        <a:rPr lang="es-CO" sz="900" b="1" i="0" u="none" strike="noStrike" dirty="0">
                          <a:solidFill>
                            <a:srgbClr val="008000"/>
                          </a:solidFill>
                          <a:effectLst/>
                          <a:latin typeface="Wingdings"/>
                        </a:rPr>
                        <a:t>l</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extLst>
                  <a:ext uri="{0D108BD9-81ED-4DB2-BD59-A6C34878D82A}">
                    <a16:rowId xmlns:a16="http://schemas.microsoft.com/office/drawing/2014/main" val="10000"/>
                  </a:ext>
                </a:extLst>
              </a:tr>
              <a:tr h="504000">
                <a:tc>
                  <a:txBody>
                    <a:bodyPr/>
                    <a:lstStyle/>
                    <a:p>
                      <a:pPr algn="r" fontAlgn="ctr"/>
                      <a:r>
                        <a:rPr lang="es-CO" sz="900" b="0" i="0" u="none" strike="noStrike" dirty="0">
                          <a:solidFill>
                            <a:srgbClr val="262626"/>
                          </a:solidFill>
                          <a:effectLst/>
                          <a:latin typeface="Century Gothic"/>
                        </a:rPr>
                        <a:t>la organización (Logística y aseo) </a:t>
                      </a:r>
                    </a:p>
                  </a:txBody>
                  <a:tcPr marL="9525" marR="9525" marT="9525" marB="0" anchor="ctr">
                    <a:lnL>
                      <a:noFill/>
                    </a:lnL>
                    <a:lnR w="6350" cap="flat" cmpd="sng" algn="ctr">
                      <a:no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ctr" fontAlgn="ctr"/>
                      <a:r>
                        <a:rPr lang="es-CO" sz="700" b="1" i="0" u="none" strike="noStrike">
                          <a:solidFill>
                            <a:srgbClr val="262626"/>
                          </a:solidFill>
                          <a:effectLst/>
                          <a:latin typeface="Century Gothic"/>
                        </a:rPr>
                        <a:t>49</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F8F8F8"/>
                    </a:solidFill>
                  </a:tcPr>
                </a:tc>
                <a:tc>
                  <a:txBody>
                    <a:bodyPr/>
                    <a:lstStyle/>
                    <a:p>
                      <a:pPr algn="ctr" fontAlgn="ctr"/>
                      <a:r>
                        <a:rPr lang="es-CO" sz="700" b="1" i="0" u="none" strike="noStrike" dirty="0">
                          <a:solidFill>
                            <a:srgbClr val="262626"/>
                          </a:solidFill>
                          <a:effectLst/>
                          <a:latin typeface="Century Gothic"/>
                        </a:rPr>
                        <a:t>4,2</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F8F8F8"/>
                    </a:solidFill>
                  </a:tcPr>
                </a:tc>
                <a:tc>
                  <a:txBody>
                    <a:bodyPr/>
                    <a:lstStyle/>
                    <a:p>
                      <a:pPr algn="ctr" rtl="0" fontAlgn="ctr"/>
                      <a:r>
                        <a:rPr lang="es-CO" sz="900" b="1" i="0" u="none" strike="noStrike">
                          <a:solidFill>
                            <a:srgbClr val="FFC000"/>
                          </a:solidFill>
                          <a:effectLst/>
                          <a:latin typeface="Wingdings"/>
                        </a:rPr>
                        <a:t>l</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extLst>
                  <a:ext uri="{0D108BD9-81ED-4DB2-BD59-A6C34878D82A}">
                    <a16:rowId xmlns:a16="http://schemas.microsoft.com/office/drawing/2014/main" val="10001"/>
                  </a:ext>
                </a:extLst>
              </a:tr>
              <a:tr h="504000">
                <a:tc>
                  <a:txBody>
                    <a:bodyPr/>
                    <a:lstStyle/>
                    <a:p>
                      <a:pPr algn="r" fontAlgn="ctr"/>
                      <a:r>
                        <a:rPr lang="es-CO" sz="900" b="0" i="0" u="none" strike="noStrike" dirty="0">
                          <a:solidFill>
                            <a:srgbClr val="262626"/>
                          </a:solidFill>
                          <a:effectLst/>
                          <a:latin typeface="Century Gothic"/>
                        </a:rPr>
                        <a:t>el lugar donde se realizó (Ubicación) </a:t>
                      </a:r>
                    </a:p>
                  </a:txBody>
                  <a:tcPr marL="9525" marR="9525" marT="9525" marB="0" anchor="ctr">
                    <a:lnL>
                      <a:noFill/>
                    </a:lnL>
                    <a:lnR w="6350" cap="flat" cmpd="sng" algn="ctr">
                      <a:no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ctr" fontAlgn="ctr"/>
                      <a:r>
                        <a:rPr lang="es-CO" sz="700" b="1" i="0" u="none" strike="noStrike">
                          <a:solidFill>
                            <a:srgbClr val="262626"/>
                          </a:solidFill>
                          <a:effectLst/>
                          <a:latin typeface="Century Gothic"/>
                        </a:rPr>
                        <a:t>50</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F8F8F8"/>
                    </a:solidFill>
                  </a:tcPr>
                </a:tc>
                <a:tc>
                  <a:txBody>
                    <a:bodyPr/>
                    <a:lstStyle/>
                    <a:p>
                      <a:pPr algn="ctr" fontAlgn="ctr"/>
                      <a:r>
                        <a:rPr lang="es-CO" sz="700" b="1" i="0" u="none" strike="noStrike" dirty="0">
                          <a:solidFill>
                            <a:srgbClr val="262626"/>
                          </a:solidFill>
                          <a:effectLst/>
                          <a:latin typeface="Century Gothic"/>
                        </a:rPr>
                        <a:t>4,3</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F8F8F8"/>
                    </a:solidFill>
                  </a:tcPr>
                </a:tc>
                <a:tc>
                  <a:txBody>
                    <a:bodyPr/>
                    <a:lstStyle/>
                    <a:p>
                      <a:pPr algn="ctr" rtl="0" fontAlgn="ctr"/>
                      <a:r>
                        <a:rPr lang="es-CO" sz="900" b="1" i="0" u="none" strike="noStrike">
                          <a:solidFill>
                            <a:srgbClr val="FFC000"/>
                          </a:solidFill>
                          <a:effectLst/>
                          <a:latin typeface="Wingdings"/>
                        </a:rPr>
                        <a:t>l</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extLst>
                  <a:ext uri="{0D108BD9-81ED-4DB2-BD59-A6C34878D82A}">
                    <a16:rowId xmlns:a16="http://schemas.microsoft.com/office/drawing/2014/main" val="10002"/>
                  </a:ext>
                </a:extLst>
              </a:tr>
              <a:tr h="504000">
                <a:tc>
                  <a:txBody>
                    <a:bodyPr/>
                    <a:lstStyle/>
                    <a:p>
                      <a:pPr algn="r" fontAlgn="ctr"/>
                      <a:r>
                        <a:rPr lang="es-CO" sz="900" b="0" i="0" u="none" strike="noStrike" dirty="0">
                          <a:solidFill>
                            <a:srgbClr val="262626"/>
                          </a:solidFill>
                          <a:effectLst/>
                          <a:latin typeface="Century Gothic"/>
                        </a:rPr>
                        <a:t>el contenido y los temas trabajados en estos espacios de diálogo (Lo interesante de los temas) </a:t>
                      </a:r>
                    </a:p>
                  </a:txBody>
                  <a:tcPr marL="9525" marR="9525" marT="9525" marB="0" anchor="ctr">
                    <a:lnL>
                      <a:noFill/>
                    </a:lnL>
                    <a:lnR w="6350" cap="flat" cmpd="sng" algn="ctr">
                      <a:no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ctr" fontAlgn="ctr"/>
                      <a:r>
                        <a:rPr lang="es-CO" sz="700" b="1" i="0" u="none" strike="noStrike">
                          <a:solidFill>
                            <a:srgbClr val="262626"/>
                          </a:solidFill>
                          <a:effectLst/>
                          <a:latin typeface="Century Gothic"/>
                        </a:rPr>
                        <a:t>52</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F8F8F8"/>
                    </a:solidFill>
                  </a:tcPr>
                </a:tc>
                <a:tc>
                  <a:txBody>
                    <a:bodyPr/>
                    <a:lstStyle/>
                    <a:p>
                      <a:pPr algn="ctr" fontAlgn="ctr"/>
                      <a:r>
                        <a:rPr lang="es-CO" sz="700" b="1" i="0" u="none" strike="noStrike" dirty="0">
                          <a:solidFill>
                            <a:srgbClr val="262626"/>
                          </a:solidFill>
                          <a:effectLst/>
                          <a:latin typeface="Century Gothic"/>
                        </a:rPr>
                        <a:t>4,3</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F8F8F8"/>
                    </a:solidFill>
                  </a:tcPr>
                </a:tc>
                <a:tc>
                  <a:txBody>
                    <a:bodyPr/>
                    <a:lstStyle/>
                    <a:p>
                      <a:pPr algn="ctr" rtl="0" fontAlgn="ctr"/>
                      <a:r>
                        <a:rPr lang="es-CO" sz="900" b="1" i="0" u="none" strike="noStrike">
                          <a:solidFill>
                            <a:srgbClr val="FFC000"/>
                          </a:solidFill>
                          <a:effectLst/>
                          <a:latin typeface="Wingdings"/>
                        </a:rPr>
                        <a:t>l</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extLst>
                  <a:ext uri="{0D108BD9-81ED-4DB2-BD59-A6C34878D82A}">
                    <a16:rowId xmlns:a16="http://schemas.microsoft.com/office/drawing/2014/main" val="10003"/>
                  </a:ext>
                </a:extLst>
              </a:tr>
              <a:tr h="504000">
                <a:tc>
                  <a:txBody>
                    <a:bodyPr/>
                    <a:lstStyle/>
                    <a:p>
                      <a:pPr algn="r" fontAlgn="ctr"/>
                      <a:r>
                        <a:rPr lang="es-CO" sz="900" b="0" i="0" u="none" strike="noStrike" dirty="0">
                          <a:solidFill>
                            <a:srgbClr val="262626"/>
                          </a:solidFill>
                          <a:effectLst/>
                          <a:latin typeface="Century Gothic"/>
                        </a:rPr>
                        <a:t>la dinámica de los espacios de diálogo (La creatividad y dinamismo) </a:t>
                      </a:r>
                    </a:p>
                  </a:txBody>
                  <a:tcPr marL="9525" marR="9525" marT="9525" marB="0" anchor="ctr">
                    <a:lnL>
                      <a:noFill/>
                    </a:lnL>
                    <a:lnR w="6350" cap="flat" cmpd="sng" algn="ctr">
                      <a:no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ctr" fontAlgn="ctr"/>
                      <a:r>
                        <a:rPr lang="es-CO" sz="700" b="1" i="0" u="none" strike="noStrike">
                          <a:solidFill>
                            <a:srgbClr val="262626"/>
                          </a:solidFill>
                          <a:effectLst/>
                          <a:latin typeface="Century Gothic"/>
                        </a:rPr>
                        <a:t>51</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F8F8F8"/>
                    </a:solidFill>
                  </a:tcPr>
                </a:tc>
                <a:tc>
                  <a:txBody>
                    <a:bodyPr/>
                    <a:lstStyle/>
                    <a:p>
                      <a:pPr algn="ctr" fontAlgn="ctr"/>
                      <a:r>
                        <a:rPr lang="es-CO" sz="700" b="1" i="0" u="none" strike="noStrike" dirty="0">
                          <a:solidFill>
                            <a:srgbClr val="262626"/>
                          </a:solidFill>
                          <a:effectLst/>
                          <a:latin typeface="Century Gothic"/>
                        </a:rPr>
                        <a:t>4,2</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F8F8F8"/>
                    </a:solidFill>
                  </a:tcPr>
                </a:tc>
                <a:tc>
                  <a:txBody>
                    <a:bodyPr/>
                    <a:lstStyle/>
                    <a:p>
                      <a:pPr algn="ctr" rtl="0" fontAlgn="ctr"/>
                      <a:r>
                        <a:rPr lang="es-CO" sz="900" b="1" i="0" u="none" strike="noStrike">
                          <a:solidFill>
                            <a:srgbClr val="FFC000"/>
                          </a:solidFill>
                          <a:effectLst/>
                          <a:latin typeface="Wingdings"/>
                        </a:rPr>
                        <a:t>l</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extLst>
                  <a:ext uri="{0D108BD9-81ED-4DB2-BD59-A6C34878D82A}">
                    <a16:rowId xmlns:a16="http://schemas.microsoft.com/office/drawing/2014/main" val="10004"/>
                  </a:ext>
                </a:extLst>
              </a:tr>
              <a:tr h="504000">
                <a:tc>
                  <a:txBody>
                    <a:bodyPr/>
                    <a:lstStyle/>
                    <a:p>
                      <a:pPr algn="r" fontAlgn="ctr"/>
                      <a:r>
                        <a:rPr lang="es-CO" sz="900" b="0" i="0" u="none" strike="noStrike" dirty="0">
                          <a:solidFill>
                            <a:srgbClr val="262626"/>
                          </a:solidFill>
                          <a:effectLst/>
                          <a:latin typeface="Century Gothic"/>
                        </a:rPr>
                        <a:t>la facilidad de entrada o accesibilidad </a:t>
                      </a:r>
                    </a:p>
                  </a:txBody>
                  <a:tcPr marL="9525" marR="9525" marT="9525" marB="0" anchor="ctr">
                    <a:lnL>
                      <a:noFill/>
                    </a:lnL>
                    <a:lnR w="6350" cap="flat" cmpd="sng" algn="ctr">
                      <a:no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ctr" fontAlgn="ctr"/>
                      <a:r>
                        <a:rPr lang="es-CO" sz="700" b="1" i="0" u="none" strike="noStrike" dirty="0">
                          <a:solidFill>
                            <a:srgbClr val="262626"/>
                          </a:solidFill>
                          <a:effectLst/>
                          <a:latin typeface="Century Gothic"/>
                        </a:rPr>
                        <a:t>50</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pPr algn="ctr" fontAlgn="ctr"/>
                      <a:r>
                        <a:rPr lang="es-CO" sz="700" b="1" i="0" u="none" strike="noStrike" dirty="0">
                          <a:solidFill>
                            <a:srgbClr val="262626"/>
                          </a:solidFill>
                          <a:effectLst/>
                          <a:latin typeface="Century Gothic"/>
                        </a:rPr>
                        <a:t>4,1</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tc>
                  <a:txBody>
                    <a:bodyPr/>
                    <a:lstStyle/>
                    <a:p>
                      <a:pPr algn="ctr" rtl="0" fontAlgn="ctr"/>
                      <a:r>
                        <a:rPr lang="es-CO" sz="900" b="1" i="0" u="none" strike="noStrike" dirty="0">
                          <a:solidFill>
                            <a:srgbClr val="FFC000"/>
                          </a:solidFill>
                          <a:effectLst/>
                          <a:latin typeface="Wingdings"/>
                        </a:rPr>
                        <a:t>l</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3" name="2 CuadroTexto"/>
          <p:cNvSpPr txBox="1"/>
          <p:nvPr/>
        </p:nvSpPr>
        <p:spPr>
          <a:xfrm>
            <a:off x="7222099" y="1429255"/>
            <a:ext cx="208390" cy="107722"/>
          </a:xfrm>
          <a:prstGeom prst="rect">
            <a:avLst/>
          </a:prstGeom>
          <a:noFill/>
        </p:spPr>
        <p:txBody>
          <a:bodyPr wrap="none" lIns="0" tIns="0" rIns="0" bIns="0" rtlCol="0">
            <a:spAutoFit/>
          </a:bodyPr>
          <a:lstStyle/>
          <a:p>
            <a:pPr algn="ctr"/>
            <a:r>
              <a:rPr lang="es-CO" sz="700" dirty="0">
                <a:solidFill>
                  <a:schemeClr val="tx1">
                    <a:lumMod val="85000"/>
                    <a:lumOff val="15000"/>
                  </a:schemeClr>
                </a:solidFill>
                <a:latin typeface="+mj-lt"/>
              </a:rPr>
              <a:t>Base</a:t>
            </a:r>
          </a:p>
        </p:txBody>
      </p:sp>
      <p:graphicFrame>
        <p:nvGraphicFramePr>
          <p:cNvPr id="4" name="3 Gráfico"/>
          <p:cNvGraphicFramePr/>
          <p:nvPr>
            <p:extLst>
              <p:ext uri="{D42A27DB-BD31-4B8C-83A1-F6EECF244321}">
                <p14:modId xmlns:p14="http://schemas.microsoft.com/office/powerpoint/2010/main" val="80806580"/>
              </p:ext>
            </p:extLst>
          </p:nvPr>
        </p:nvGraphicFramePr>
        <p:xfrm>
          <a:off x="4708635" y="1431608"/>
          <a:ext cx="2505666" cy="3301176"/>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1676400" y="605617"/>
            <a:ext cx="5822949" cy="246221"/>
          </a:xfrm>
          <a:prstGeom prst="rect">
            <a:avLst/>
          </a:prstGeom>
        </p:spPr>
        <p:txBody>
          <a:bodyPr wrap="square">
            <a:spAutoFit/>
          </a:bodyPr>
          <a:lstStyle/>
          <a:p>
            <a:pPr algn="ctr"/>
            <a:r>
              <a:rPr lang="es-CO" b="0" dirty="0">
                <a:solidFill>
                  <a:schemeClr val="tx1">
                    <a:lumMod val="85000"/>
                    <a:lumOff val="15000"/>
                  </a:schemeClr>
                </a:solidFill>
                <a:latin typeface="+mj-lt"/>
              </a:rPr>
              <a:t>Con una escala de 1 a 5 donde 1 es muy malo y 5 muy bueno </a:t>
            </a:r>
            <a:r>
              <a:rPr lang="es-CO" dirty="0">
                <a:solidFill>
                  <a:schemeClr val="tx1">
                    <a:lumMod val="85000"/>
                    <a:lumOff val="15000"/>
                  </a:schemeClr>
                </a:solidFill>
                <a:latin typeface="+mj-lt"/>
              </a:rPr>
              <a:t>¿Cómo califica… </a:t>
            </a:r>
            <a:endParaRPr lang="es-CO" b="0" dirty="0">
              <a:solidFill>
                <a:schemeClr val="tx1">
                  <a:lumMod val="85000"/>
                  <a:lumOff val="15000"/>
                </a:schemeClr>
              </a:solidFill>
              <a:latin typeface="+mj-lt"/>
            </a:endParaRPr>
          </a:p>
        </p:txBody>
      </p:sp>
      <p:sp>
        <p:nvSpPr>
          <p:cNvPr id="8" name="AutoShape 190"/>
          <p:cNvSpPr>
            <a:spLocks noChangeArrowheads="1"/>
          </p:cNvSpPr>
          <p:nvPr/>
        </p:nvSpPr>
        <p:spPr bwMode="auto">
          <a:xfrm>
            <a:off x="8215312" y="368435"/>
            <a:ext cx="786375" cy="465138"/>
          </a:xfrm>
          <a:prstGeom prst="roundRect">
            <a:avLst>
              <a:gd name="adj" fmla="val 16667"/>
            </a:avLst>
          </a:prstGeom>
          <a:solidFill>
            <a:srgbClr val="EAEAEA">
              <a:alpha val="72940"/>
            </a:srgbClr>
          </a:solidFill>
          <a:ln w="3175">
            <a:solidFill>
              <a:srgbClr val="969696"/>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1000">
                <a:solidFill>
                  <a:schemeClr val="tx1"/>
                </a:solidFill>
                <a:latin typeface="Calibri Light" pitchFamily="34" charset="0"/>
                <a:cs typeface="Calibri Light" pitchFamily="34" charset="0"/>
              </a:defRPr>
            </a:lvl1pPr>
            <a:lvl2pPr marL="742950" indent="-285750">
              <a:spcBef>
                <a:spcPct val="20000"/>
              </a:spcBef>
              <a:buChar char="–"/>
              <a:defRPr sz="1000">
                <a:solidFill>
                  <a:schemeClr val="tx1"/>
                </a:solidFill>
                <a:latin typeface="Calibri Light" pitchFamily="34" charset="0"/>
                <a:cs typeface="Calibri Light" pitchFamily="34" charset="0"/>
              </a:defRPr>
            </a:lvl2pPr>
            <a:lvl3pPr marL="1143000" indent="-228600">
              <a:spcBef>
                <a:spcPct val="20000"/>
              </a:spcBef>
              <a:buChar char="•"/>
              <a:defRPr sz="1000">
                <a:solidFill>
                  <a:schemeClr val="tx1"/>
                </a:solidFill>
                <a:latin typeface="Calibri Light" pitchFamily="34" charset="0"/>
                <a:cs typeface="Calibri Light" pitchFamily="34" charset="0"/>
              </a:defRPr>
            </a:lvl3pPr>
            <a:lvl4pPr marL="1600200" indent="-228600">
              <a:spcBef>
                <a:spcPct val="20000"/>
              </a:spcBef>
              <a:buChar char="–"/>
              <a:defRPr sz="1000">
                <a:solidFill>
                  <a:schemeClr val="tx1"/>
                </a:solidFill>
                <a:latin typeface="Calibri Light" pitchFamily="34" charset="0"/>
                <a:cs typeface="Calibri Light" pitchFamily="34" charset="0"/>
              </a:defRPr>
            </a:lvl4pPr>
            <a:lvl5pPr marL="2057400" indent="-228600">
              <a:spcBef>
                <a:spcPct val="20000"/>
              </a:spcBef>
              <a:buChar char="»"/>
              <a:defRPr sz="1000">
                <a:solidFill>
                  <a:schemeClr val="tx1"/>
                </a:solidFill>
                <a:latin typeface="Calibri Light" pitchFamily="34" charset="0"/>
                <a:cs typeface="Calibri Light" pitchFamily="34" charset="0"/>
              </a:defRPr>
            </a:lvl5pPr>
            <a:lvl6pPr marL="25146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6pPr>
            <a:lvl7pPr marL="29718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7pPr>
            <a:lvl8pPr marL="34290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8pPr>
            <a:lvl9pPr marL="38862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9pPr>
          </a:lstStyle>
          <a:p>
            <a:pPr eaLnBrk="1" hangingPunct="1">
              <a:spcBef>
                <a:spcPct val="0"/>
              </a:spcBef>
              <a:buFontTx/>
              <a:buNone/>
            </a:pPr>
            <a:endParaRPr lang="es-CO" altLang="es-CO" sz="1800">
              <a:latin typeface="Arial" charset="0"/>
            </a:endParaRPr>
          </a:p>
        </p:txBody>
      </p:sp>
      <p:graphicFrame>
        <p:nvGraphicFramePr>
          <p:cNvPr id="9" name="Group 504"/>
          <p:cNvGraphicFramePr>
            <a:graphicFrameLocks noGrp="1"/>
          </p:cNvGraphicFramePr>
          <p:nvPr>
            <p:extLst>
              <p:ext uri="{D42A27DB-BD31-4B8C-83A1-F6EECF244321}">
                <p14:modId xmlns:p14="http://schemas.microsoft.com/office/powerpoint/2010/main" val="2022861593"/>
              </p:ext>
            </p:extLst>
          </p:nvPr>
        </p:nvGraphicFramePr>
        <p:xfrm>
          <a:off x="8208963" y="368435"/>
          <a:ext cx="821300" cy="477978"/>
        </p:xfrm>
        <a:graphic>
          <a:graphicData uri="http://schemas.openxmlformats.org/drawingml/2006/table">
            <a:tbl>
              <a:tblPr/>
              <a:tblGrid>
                <a:gridCol w="158750">
                  <a:extLst>
                    <a:ext uri="{9D8B030D-6E8A-4147-A177-3AD203B41FA5}">
                      <a16:colId xmlns:a16="http://schemas.microsoft.com/office/drawing/2014/main" val="20000"/>
                    </a:ext>
                  </a:extLst>
                </a:gridCol>
                <a:gridCol w="662550">
                  <a:extLst>
                    <a:ext uri="{9D8B030D-6E8A-4147-A177-3AD203B41FA5}">
                      <a16:colId xmlns:a16="http://schemas.microsoft.com/office/drawing/2014/main" val="20001"/>
                    </a:ext>
                  </a:extLst>
                </a:gridCol>
              </a:tblGrid>
              <a:tr h="173041">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altLang="es-CO" sz="900" b="1" i="0" u="none" strike="noStrike" cap="none" normalizeH="0" baseline="0" dirty="0">
                          <a:ln>
                            <a:noFill/>
                          </a:ln>
                          <a:solidFill>
                            <a:srgbClr val="008000"/>
                          </a:solidFill>
                          <a:effectLst/>
                          <a:latin typeface="Wingdings" pitchFamily="2" charset="2"/>
                          <a:cs typeface="Calibri Light" pitchFamily="34" charset="0"/>
                        </a:rPr>
                        <a:t>l</a:t>
                      </a:r>
                      <a:endParaRPr kumimoji="0" lang="es-ES" altLang="es-CO" sz="900" b="0" i="0" u="none" strike="noStrike" cap="none" normalizeH="0" baseline="0" dirty="0">
                        <a:ln>
                          <a:noFill/>
                        </a:ln>
                        <a:solidFill>
                          <a:schemeClr val="tx1"/>
                        </a:solidFill>
                        <a:effectLst/>
                        <a:latin typeface="Calibri Light" pitchFamily="34" charset="0"/>
                        <a:cs typeface="Calibri Light" pitchFamily="34" charset="0"/>
                      </a:endParaRPr>
                    </a:p>
                  </a:txBody>
                  <a:tcPr marL="36000" marR="36000" marT="17941" marB="17941" anchor="ctr" horzOverflow="overflow">
                    <a:lnL>
                      <a:noFill/>
                    </a:lnL>
                    <a:lnR>
                      <a:noFill/>
                    </a:lnR>
                    <a:lnT>
                      <a:noFill/>
                    </a:lnT>
                    <a:lnB>
                      <a:noFill/>
                    </a:lnB>
                    <a:lnTlToBr>
                      <a:noFill/>
                    </a:lnTlToBr>
                    <a:lnBlToTr>
                      <a:noFill/>
                    </a:lnBlToTr>
                    <a:noFill/>
                  </a:tcPr>
                </a:tc>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80000"/>
                        </a:lnSpc>
                        <a:spcBef>
                          <a:spcPct val="0"/>
                        </a:spcBef>
                        <a:spcAft>
                          <a:spcPct val="0"/>
                        </a:spcAft>
                        <a:buClrTx/>
                        <a:buSzTx/>
                        <a:buFontTx/>
                        <a:buNone/>
                        <a:tabLst/>
                      </a:pPr>
                      <a:r>
                        <a:rPr kumimoji="0" lang="es-ES" altLang="es-CO" sz="7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T2B</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&gt;= 90</a:t>
                      </a:r>
                    </a:p>
                  </a:txBody>
                  <a:tcPr marL="36000" marR="36000" marT="17941" marB="1794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146048">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ctr" defTabSz="914400" rtl="0" eaLnBrk="1" fontAlgn="ctr" latinLnBrk="0" hangingPunct="1">
                        <a:lnSpc>
                          <a:spcPct val="80000"/>
                        </a:lnSpc>
                        <a:spcBef>
                          <a:spcPct val="0"/>
                        </a:spcBef>
                        <a:spcAft>
                          <a:spcPct val="0"/>
                        </a:spcAft>
                        <a:buClrTx/>
                        <a:buSzTx/>
                        <a:buFontTx/>
                        <a:buNone/>
                        <a:tabLst/>
                      </a:pPr>
                      <a:r>
                        <a:rPr kumimoji="0" lang="es-ES" altLang="es-CO" sz="900" b="1" i="0" u="none" strike="noStrike" cap="none" normalizeH="0" baseline="0" dirty="0">
                          <a:ln>
                            <a:noFill/>
                          </a:ln>
                          <a:solidFill>
                            <a:srgbClr val="FFC000"/>
                          </a:solidFill>
                          <a:effectLst/>
                          <a:latin typeface="Wingdings" pitchFamily="2" charset="2"/>
                          <a:cs typeface="Calibri Light" pitchFamily="34" charset="0"/>
                        </a:rPr>
                        <a:t>l</a:t>
                      </a:r>
                      <a:endParaRPr kumimoji="0" lang="es-ES" altLang="es-CO" sz="900" b="0" i="0" u="none" strike="noStrike" cap="none" normalizeH="0" baseline="0" dirty="0">
                        <a:ln>
                          <a:noFill/>
                        </a:ln>
                        <a:solidFill>
                          <a:schemeClr val="tx1"/>
                        </a:solidFill>
                        <a:effectLst/>
                        <a:latin typeface="Calibri Light" pitchFamily="34" charset="0"/>
                        <a:cs typeface="Calibri Light" pitchFamily="34" charset="0"/>
                      </a:endParaRPr>
                    </a:p>
                  </a:txBody>
                  <a:tcPr marL="36000" marR="36000" marT="17941" marB="17941" anchor="ctr" horzOverflow="overflow">
                    <a:lnL>
                      <a:noFill/>
                    </a:lnL>
                    <a:lnR>
                      <a:noFill/>
                    </a:lnR>
                    <a:lnT>
                      <a:noFill/>
                    </a:lnT>
                    <a:lnB>
                      <a:noFill/>
                    </a:lnB>
                    <a:lnTlToBr>
                      <a:noFill/>
                    </a:lnTlToBr>
                    <a:lnBlToTr>
                      <a:noFill/>
                    </a:lnBlToTr>
                    <a:noFill/>
                  </a:tcPr>
                </a:tc>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80000"/>
                        </a:lnSpc>
                        <a:spcBef>
                          <a:spcPct val="0"/>
                        </a:spcBef>
                        <a:spcAft>
                          <a:spcPct val="0"/>
                        </a:spcAft>
                        <a:buClrTx/>
                        <a:buSzTx/>
                        <a:buFontTx/>
                        <a:buNone/>
                        <a:tabLst/>
                      </a:pP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75&gt; </a:t>
                      </a:r>
                      <a:r>
                        <a:rPr kumimoji="0" lang="es-ES" altLang="es-CO" sz="7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T2B</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&lt;</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89</a:t>
                      </a:r>
                    </a:p>
                  </a:txBody>
                  <a:tcPr marL="36000" marR="36000" marT="17941" marB="1794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146048">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ctr" defTabSz="914400" rtl="0" eaLnBrk="1" fontAlgn="ctr" latinLnBrk="0" hangingPunct="1">
                        <a:lnSpc>
                          <a:spcPct val="80000"/>
                        </a:lnSpc>
                        <a:spcBef>
                          <a:spcPct val="0"/>
                        </a:spcBef>
                        <a:spcAft>
                          <a:spcPct val="0"/>
                        </a:spcAft>
                        <a:buClrTx/>
                        <a:buSzTx/>
                        <a:buFontTx/>
                        <a:buNone/>
                        <a:tabLst/>
                      </a:pPr>
                      <a:r>
                        <a:rPr kumimoji="0" lang="es-ES" altLang="es-CO" sz="900" b="1" i="0" u="none" strike="noStrike" cap="none" normalizeH="0" baseline="0" dirty="0">
                          <a:ln>
                            <a:noFill/>
                          </a:ln>
                          <a:solidFill>
                            <a:srgbClr val="FF0000"/>
                          </a:solidFill>
                          <a:effectLst/>
                          <a:latin typeface="Wingdings" pitchFamily="2" charset="2"/>
                          <a:cs typeface="Calibri Light" pitchFamily="34" charset="0"/>
                        </a:rPr>
                        <a:t>l</a:t>
                      </a:r>
                      <a:endParaRPr kumimoji="0" lang="es-ES" altLang="es-CO" sz="900" b="0" i="0" u="none" strike="noStrike" cap="none" normalizeH="0" baseline="0" dirty="0">
                        <a:ln>
                          <a:noFill/>
                        </a:ln>
                        <a:solidFill>
                          <a:schemeClr val="tx1"/>
                        </a:solidFill>
                        <a:effectLst/>
                        <a:latin typeface="Calibri Light" pitchFamily="34" charset="0"/>
                        <a:cs typeface="Calibri Light" pitchFamily="34" charset="0"/>
                      </a:endParaRPr>
                    </a:p>
                  </a:txBody>
                  <a:tcPr marL="36000" marR="36000" marT="17941" marB="17941" anchor="ctr" horzOverflow="overflow">
                    <a:lnL>
                      <a:noFill/>
                    </a:lnL>
                    <a:lnR>
                      <a:noFill/>
                    </a:lnR>
                    <a:lnT>
                      <a:noFill/>
                    </a:lnT>
                    <a:lnB>
                      <a:noFill/>
                    </a:lnB>
                    <a:lnTlToBr>
                      <a:noFill/>
                    </a:lnTlToBr>
                    <a:lnBlToTr>
                      <a:noFill/>
                    </a:lnBlToTr>
                    <a:noFill/>
                  </a:tcPr>
                </a:tc>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80000"/>
                        </a:lnSpc>
                        <a:spcBef>
                          <a:spcPct val="0"/>
                        </a:spcBef>
                        <a:spcAft>
                          <a:spcPct val="0"/>
                        </a:spcAft>
                        <a:buClrTx/>
                        <a:buSzTx/>
                        <a:buFontTx/>
                        <a:buNone/>
                        <a:tabLst/>
                      </a:pPr>
                      <a:r>
                        <a:rPr kumimoji="0" lang="es-ES" altLang="es-CO" sz="7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T2B</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&lt;=74</a:t>
                      </a:r>
                    </a:p>
                  </a:txBody>
                  <a:tcPr marL="36000" marR="36000" marT="17941" marB="1794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0" name="Group 198"/>
          <p:cNvGraphicFramePr>
            <a:graphicFrameLocks noGrp="1"/>
          </p:cNvGraphicFramePr>
          <p:nvPr>
            <p:extLst>
              <p:ext uri="{D42A27DB-BD31-4B8C-83A1-F6EECF244321}">
                <p14:modId xmlns:p14="http://schemas.microsoft.com/office/powerpoint/2010/main" val="2929047696"/>
              </p:ext>
            </p:extLst>
          </p:nvPr>
        </p:nvGraphicFramePr>
        <p:xfrm>
          <a:off x="7926388" y="508135"/>
          <a:ext cx="301625" cy="198438"/>
        </p:xfrm>
        <a:graphic>
          <a:graphicData uri="http://schemas.openxmlformats.org/drawingml/2006/table">
            <a:tbl>
              <a:tblPr/>
              <a:tblGrid>
                <a:gridCol w="301625">
                  <a:extLst>
                    <a:ext uri="{9D8B030D-6E8A-4147-A177-3AD203B41FA5}">
                      <a16:colId xmlns:a16="http://schemas.microsoft.com/office/drawing/2014/main" val="20000"/>
                    </a:ext>
                  </a:extLst>
                </a:gridCol>
              </a:tblGrid>
              <a:tr h="198438">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altLang="es-CO" sz="1300" b="1" i="0" u="none" strike="noStrike" cap="none" normalizeH="0" baseline="0" dirty="0">
                          <a:ln>
                            <a:noFill/>
                          </a:ln>
                          <a:solidFill>
                            <a:schemeClr val="tx1"/>
                          </a:solidFill>
                          <a:effectLst/>
                          <a:latin typeface="Calibri Light" pitchFamily="34" charset="0"/>
                          <a:cs typeface="Calibri" pitchFamily="34" charset="0"/>
                        </a:rPr>
                        <a:t>%</a:t>
                      </a:r>
                    </a:p>
                  </a:txBody>
                  <a:tcPr marL="90000" marR="9000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4" name="CuadroTexto 13"/>
          <p:cNvSpPr txBox="1"/>
          <p:nvPr/>
        </p:nvSpPr>
        <p:spPr>
          <a:xfrm>
            <a:off x="1311753" y="23939"/>
            <a:ext cx="6523218" cy="584775"/>
          </a:xfrm>
          <a:prstGeom prst="rect">
            <a:avLst/>
          </a:prstGeom>
          <a:noFill/>
        </p:spPr>
        <p:txBody>
          <a:bodyPr wrap="square" rtlCol="0">
            <a:spAutoFit/>
          </a:bodyPr>
          <a:lstStyle/>
          <a:p>
            <a:r>
              <a:rPr lang="es-CO" sz="3200" dirty="0">
                <a:solidFill>
                  <a:srgbClr val="295FA9"/>
                </a:solidFill>
              </a:rPr>
              <a:t>Evaluación de los espacios de diálogo</a:t>
            </a:r>
          </a:p>
        </p:txBody>
      </p:sp>
      <p:sp>
        <p:nvSpPr>
          <p:cNvPr id="15" name="3 Rectángulo redondeado">
            <a:extLst>
              <a:ext uri="{FF2B5EF4-FFF2-40B4-BE49-F238E27FC236}">
                <a16:creationId xmlns:a16="http://schemas.microsoft.com/office/drawing/2014/main" id="{593D9CA2-E081-41A8-B3EB-462A45E75A03}"/>
              </a:ext>
            </a:extLst>
          </p:cNvPr>
          <p:cNvSpPr/>
          <p:nvPr/>
        </p:nvSpPr>
        <p:spPr bwMode="auto">
          <a:xfrm>
            <a:off x="3421995" y="861220"/>
            <a:ext cx="2585400" cy="712381"/>
          </a:xfrm>
          <a:prstGeom prst="roundRect">
            <a:avLst>
              <a:gd name="adj" fmla="val 33334"/>
            </a:avLst>
          </a:prstGeom>
          <a:solidFill>
            <a:srgbClr val="F8F8F8"/>
          </a:solidFill>
          <a:ln w="635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CO" sz="1000" b="1" i="0" u="none" strike="noStrike" cap="none" normalizeH="0" baseline="0">
              <a:ln>
                <a:noFill/>
              </a:ln>
              <a:solidFill>
                <a:schemeClr val="tx1"/>
              </a:solidFill>
              <a:effectLst/>
              <a:latin typeface="Calibri" pitchFamily="34" charset="0"/>
              <a:cs typeface="Arial" charset="0"/>
            </a:endParaRPr>
          </a:p>
        </p:txBody>
      </p:sp>
      <p:graphicFrame>
        <p:nvGraphicFramePr>
          <p:cNvPr id="16" name="4 Tabla">
            <a:extLst>
              <a:ext uri="{FF2B5EF4-FFF2-40B4-BE49-F238E27FC236}">
                <a16:creationId xmlns:a16="http://schemas.microsoft.com/office/drawing/2014/main" id="{B7EC2894-1821-4195-BB95-65F66425EDA4}"/>
              </a:ext>
            </a:extLst>
          </p:cNvPr>
          <p:cNvGraphicFramePr>
            <a:graphicFrameLocks noGrp="1"/>
          </p:cNvGraphicFramePr>
          <p:nvPr>
            <p:extLst>
              <p:ext uri="{D42A27DB-BD31-4B8C-83A1-F6EECF244321}">
                <p14:modId xmlns:p14="http://schemas.microsoft.com/office/powerpoint/2010/main" val="3015446384"/>
              </p:ext>
            </p:extLst>
          </p:nvPr>
        </p:nvGraphicFramePr>
        <p:xfrm>
          <a:off x="3576460" y="924774"/>
          <a:ext cx="2579791" cy="571500"/>
        </p:xfrm>
        <a:graphic>
          <a:graphicData uri="http://schemas.openxmlformats.org/drawingml/2006/table">
            <a:tbl>
              <a:tblPr/>
              <a:tblGrid>
                <a:gridCol w="249527">
                  <a:extLst>
                    <a:ext uri="{9D8B030D-6E8A-4147-A177-3AD203B41FA5}">
                      <a16:colId xmlns:a16="http://schemas.microsoft.com/office/drawing/2014/main" val="20000"/>
                    </a:ext>
                  </a:extLst>
                </a:gridCol>
                <a:gridCol w="2330264">
                  <a:extLst>
                    <a:ext uri="{9D8B030D-6E8A-4147-A177-3AD203B41FA5}">
                      <a16:colId xmlns:a16="http://schemas.microsoft.com/office/drawing/2014/main" val="20001"/>
                    </a:ext>
                  </a:extLst>
                </a:gridCol>
              </a:tblGrid>
              <a:tr h="190500">
                <a:tc>
                  <a:txBody>
                    <a:bodyPr/>
                    <a:lstStyle/>
                    <a:p>
                      <a:pPr algn="l" fontAlgn="ctr"/>
                      <a:endParaRPr lang="es-CO" sz="800" b="0" i="0" u="none" strike="noStrike" dirty="0">
                        <a:solidFill>
                          <a:srgbClr val="000000"/>
                        </a:solidFill>
                        <a:effectLst/>
                        <a:latin typeface="+mj-lt"/>
                      </a:endParaRPr>
                    </a:p>
                  </a:txBody>
                  <a:tcPr marL="9525" marR="9525" marT="9525" marB="0" anchor="ctr">
                    <a:lnL>
                      <a:noFill/>
                    </a:lnL>
                    <a:lnR>
                      <a:noFill/>
                    </a:lnR>
                    <a:lnT>
                      <a:noFill/>
                    </a:lnT>
                    <a:lnB>
                      <a:noFill/>
                    </a:lnB>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algn="l" fontAlgn="ctr"/>
                      <a:r>
                        <a:rPr lang="es-CO" sz="800" b="1" i="0" u="none" strike="noStrike" dirty="0">
                          <a:solidFill>
                            <a:srgbClr val="000000"/>
                          </a:solidFill>
                          <a:effectLst/>
                          <a:latin typeface="+mj-lt"/>
                        </a:rPr>
                        <a:t> T2B: </a:t>
                      </a:r>
                      <a:r>
                        <a:rPr lang="es-CO" sz="800" b="0" i="0" u="none" strike="noStrike" dirty="0">
                          <a:solidFill>
                            <a:srgbClr val="000000"/>
                          </a:solidFill>
                          <a:effectLst/>
                          <a:latin typeface="+mj-lt"/>
                        </a:rPr>
                        <a:t>[5] Muy bueno </a:t>
                      </a:r>
                      <a:r>
                        <a:rPr lang="es-CO" sz="800" b="1" i="0" u="none" strike="noStrike" dirty="0">
                          <a:solidFill>
                            <a:srgbClr val="000000"/>
                          </a:solidFill>
                          <a:effectLst/>
                          <a:latin typeface="+mj-lt"/>
                        </a:rPr>
                        <a:t>+</a:t>
                      </a:r>
                      <a:r>
                        <a:rPr lang="es-CO" sz="800" b="0" i="0" u="none" strike="noStrike" dirty="0">
                          <a:solidFill>
                            <a:srgbClr val="000000"/>
                          </a:solidFill>
                          <a:effectLst/>
                          <a:latin typeface="+mj-lt"/>
                        </a:rPr>
                        <a:t> [4] Bueno</a:t>
                      </a: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r h="190500">
                <a:tc>
                  <a:txBody>
                    <a:bodyPr/>
                    <a:lstStyle/>
                    <a:p>
                      <a:pPr algn="l" fontAlgn="b"/>
                      <a:endParaRPr lang="es-CO" sz="800" b="0" i="0" u="none" strike="noStrike" dirty="0">
                        <a:solidFill>
                          <a:srgbClr val="000000"/>
                        </a:solidFill>
                        <a:effectLst/>
                        <a:latin typeface="+mj-lt"/>
                      </a:endParaRPr>
                    </a:p>
                  </a:txBody>
                  <a:tcPr marL="9525" marR="9525" marT="9525" marB="0" anchor="ctr">
                    <a:lnL>
                      <a:noFill/>
                    </a:lnL>
                    <a:lnR>
                      <a:noFill/>
                    </a:lnR>
                    <a:lnT>
                      <a:noFill/>
                    </a:lnT>
                    <a:lnB>
                      <a:noFill/>
                    </a:lnB>
                    <a:solidFill>
                      <a:srgbClr val="84D0F0"/>
                    </a:solidFill>
                  </a:tcPr>
                </a:tc>
                <a:tc>
                  <a:txBody>
                    <a:bodyPr/>
                    <a:lstStyle/>
                    <a:p>
                      <a:pPr algn="l" fontAlgn="b"/>
                      <a:r>
                        <a:rPr lang="es-CO" sz="800" b="1" i="0" u="none" strike="noStrike" dirty="0">
                          <a:solidFill>
                            <a:srgbClr val="000000"/>
                          </a:solidFill>
                          <a:effectLst/>
                          <a:latin typeface="+mj-lt"/>
                        </a:rPr>
                        <a:t> Media:</a:t>
                      </a:r>
                      <a:r>
                        <a:rPr lang="es-CO" sz="800" b="1" i="0" u="none" strike="noStrike" baseline="0" dirty="0">
                          <a:solidFill>
                            <a:srgbClr val="000000"/>
                          </a:solidFill>
                          <a:effectLst/>
                          <a:latin typeface="+mj-lt"/>
                        </a:rPr>
                        <a:t> </a:t>
                      </a:r>
                      <a:r>
                        <a:rPr lang="es-CO" sz="800" b="0" i="0" u="none" strike="noStrike" dirty="0">
                          <a:solidFill>
                            <a:srgbClr val="000000"/>
                          </a:solidFill>
                          <a:effectLst/>
                          <a:latin typeface="+mj-lt"/>
                        </a:rPr>
                        <a:t>[3] Ni bueno, ni malo</a:t>
                      </a:r>
                    </a:p>
                  </a:txBody>
                  <a:tcPr marL="9525" marR="9525" marT="9525" marB="0" anchor="ctr">
                    <a:lnL>
                      <a:noFill/>
                    </a:lnL>
                    <a:lnR>
                      <a:noFill/>
                    </a:lnR>
                    <a:lnT>
                      <a:noFill/>
                    </a:lnT>
                    <a:lnB>
                      <a:noFill/>
                    </a:lnB>
                  </a:tcPr>
                </a:tc>
                <a:extLst>
                  <a:ext uri="{0D108BD9-81ED-4DB2-BD59-A6C34878D82A}">
                    <a16:rowId xmlns:a16="http://schemas.microsoft.com/office/drawing/2014/main" val="568879940"/>
                  </a:ext>
                </a:extLst>
              </a:tr>
              <a:tr h="190500">
                <a:tc>
                  <a:txBody>
                    <a:bodyPr/>
                    <a:lstStyle/>
                    <a:p>
                      <a:pPr algn="l" fontAlgn="b"/>
                      <a:endParaRPr lang="es-CO" sz="800" b="0" i="0" u="none" strike="noStrike" dirty="0">
                        <a:solidFill>
                          <a:srgbClr val="000000"/>
                        </a:solidFill>
                        <a:effectLst/>
                        <a:latin typeface="+mj-lt"/>
                      </a:endParaRPr>
                    </a:p>
                  </a:txBody>
                  <a:tcPr marL="9525" marR="9525" marT="9525" marB="0" anchor="ctr">
                    <a:lnL>
                      <a:noFill/>
                    </a:lnL>
                    <a:lnR>
                      <a:noFill/>
                    </a:lnR>
                    <a:lnT>
                      <a:noFill/>
                    </a:lnT>
                    <a:lnB>
                      <a:noFill/>
                    </a:lnB>
                    <a:solidFill>
                      <a:srgbClr val="4B4C4B"/>
                    </a:solidFill>
                  </a:tcPr>
                </a:tc>
                <a:tc>
                  <a:txBody>
                    <a:bodyPr/>
                    <a:lstStyle/>
                    <a:p>
                      <a:pPr algn="l" fontAlgn="b"/>
                      <a:r>
                        <a:rPr lang="es-CO" sz="800" b="1" i="0" u="none" strike="noStrike" dirty="0">
                          <a:solidFill>
                            <a:srgbClr val="000000"/>
                          </a:solidFill>
                          <a:effectLst/>
                          <a:latin typeface="+mj-lt"/>
                        </a:rPr>
                        <a:t> B2B: </a:t>
                      </a:r>
                      <a:r>
                        <a:rPr lang="es-CO" sz="800" b="0" i="0" u="none" strike="noStrike" dirty="0">
                          <a:solidFill>
                            <a:srgbClr val="000000"/>
                          </a:solidFill>
                          <a:effectLst/>
                          <a:latin typeface="+mj-lt"/>
                        </a:rPr>
                        <a:t>[2] Malo </a:t>
                      </a:r>
                      <a:r>
                        <a:rPr lang="es-CO" sz="800" b="1" i="0" u="none" strike="noStrike" dirty="0">
                          <a:solidFill>
                            <a:srgbClr val="000000"/>
                          </a:solidFill>
                          <a:effectLst/>
                          <a:latin typeface="+mj-lt"/>
                        </a:rPr>
                        <a:t>+</a:t>
                      </a:r>
                      <a:r>
                        <a:rPr lang="es-CO" sz="800" b="0" i="0" u="none" strike="noStrike" dirty="0">
                          <a:solidFill>
                            <a:srgbClr val="000000"/>
                          </a:solidFill>
                          <a:effectLst/>
                          <a:latin typeface="+mj-lt"/>
                        </a:rPr>
                        <a:t> [1] Muy malo</a:t>
                      </a:r>
                    </a:p>
                  </a:txBody>
                  <a:tcPr marL="9525" marR="9525" marT="9525" marB="0" anchor="ctr">
                    <a:lnL>
                      <a:noFill/>
                    </a:lnL>
                    <a:lnR>
                      <a:noFill/>
                    </a:lnR>
                    <a:lnT>
                      <a:noFill/>
                    </a:lnT>
                    <a:lnB>
                      <a:noFill/>
                    </a:lnB>
                  </a:tcPr>
                </a:tc>
                <a:extLst>
                  <a:ext uri="{0D108BD9-81ED-4DB2-BD59-A6C34878D82A}">
                    <a16:rowId xmlns:a16="http://schemas.microsoft.com/office/drawing/2014/main" val="980009212"/>
                  </a:ext>
                </a:extLst>
              </a:tr>
            </a:tbl>
          </a:graphicData>
        </a:graphic>
      </p:graphicFrame>
      <p:sp>
        <p:nvSpPr>
          <p:cNvPr id="17" name="6 CuadroTexto">
            <a:extLst>
              <a:ext uri="{FF2B5EF4-FFF2-40B4-BE49-F238E27FC236}">
                <a16:creationId xmlns:a16="http://schemas.microsoft.com/office/drawing/2014/main" id="{560F938D-90DB-4364-8872-4C648642AADF}"/>
              </a:ext>
            </a:extLst>
          </p:cNvPr>
          <p:cNvSpPr txBox="1"/>
          <p:nvPr/>
        </p:nvSpPr>
        <p:spPr>
          <a:xfrm>
            <a:off x="7516813" y="1429255"/>
            <a:ext cx="499605" cy="107722"/>
          </a:xfrm>
          <a:prstGeom prst="rect">
            <a:avLst/>
          </a:prstGeom>
          <a:noFill/>
        </p:spPr>
        <p:txBody>
          <a:bodyPr wrap="square" lIns="0" tIns="0" rIns="0" bIns="0" rtlCol="0">
            <a:spAutoFit/>
          </a:bodyPr>
          <a:lstStyle/>
          <a:p>
            <a:pPr algn="r"/>
            <a:r>
              <a:rPr lang="es-CO" sz="700" dirty="0">
                <a:solidFill>
                  <a:schemeClr val="tx1">
                    <a:lumMod val="85000"/>
                    <a:lumOff val="15000"/>
                  </a:schemeClr>
                </a:solidFill>
                <a:latin typeface="+mj-lt"/>
              </a:rPr>
              <a:t>Promedio</a:t>
            </a:r>
          </a:p>
        </p:txBody>
      </p:sp>
    </p:spTree>
    <p:extLst>
      <p:ext uri="{BB962C8B-B14F-4D97-AF65-F5344CB8AC3E}">
        <p14:creationId xmlns:p14="http://schemas.microsoft.com/office/powerpoint/2010/main" val="1226500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4 Rectángulo"/>
          <p:cNvSpPr/>
          <p:nvPr/>
        </p:nvSpPr>
        <p:spPr>
          <a:xfrm>
            <a:off x="1676400" y="874073"/>
            <a:ext cx="5822949" cy="246221"/>
          </a:xfrm>
          <a:prstGeom prst="rect">
            <a:avLst/>
          </a:prstGeom>
        </p:spPr>
        <p:txBody>
          <a:bodyPr wrap="square">
            <a:spAutoFit/>
          </a:bodyPr>
          <a:lstStyle/>
          <a:p>
            <a:pPr algn="ctr"/>
            <a:r>
              <a:rPr lang="es-CO" b="0" dirty="0">
                <a:solidFill>
                  <a:schemeClr val="tx1">
                    <a:lumMod val="85000"/>
                    <a:lumOff val="15000"/>
                  </a:schemeClr>
                </a:solidFill>
                <a:latin typeface="+mj-lt"/>
              </a:rPr>
              <a:t>En una escala de 1 a 5 donde 1 es muy malo y 5 muy bueno</a:t>
            </a:r>
            <a:r>
              <a:rPr lang="es-CO" dirty="0">
                <a:solidFill>
                  <a:schemeClr val="tx1">
                    <a:lumMod val="85000"/>
                    <a:lumOff val="15000"/>
                  </a:schemeClr>
                </a:solidFill>
                <a:latin typeface="+mj-lt"/>
              </a:rPr>
              <a:t> ¿Cómo califica… </a:t>
            </a:r>
            <a:endParaRPr lang="es-CO" b="0" dirty="0">
              <a:solidFill>
                <a:schemeClr val="tx1">
                  <a:lumMod val="85000"/>
                  <a:lumOff val="15000"/>
                </a:schemeClr>
              </a:solidFill>
              <a:latin typeface="+mj-lt"/>
            </a:endParaRPr>
          </a:p>
        </p:txBody>
      </p:sp>
      <p:sp>
        <p:nvSpPr>
          <p:cNvPr id="11" name="CuadroTexto 10"/>
          <p:cNvSpPr txBox="1"/>
          <p:nvPr/>
        </p:nvSpPr>
        <p:spPr>
          <a:xfrm>
            <a:off x="1243580" y="238107"/>
            <a:ext cx="6897210" cy="461665"/>
          </a:xfrm>
          <a:prstGeom prst="rect">
            <a:avLst/>
          </a:prstGeom>
          <a:noFill/>
        </p:spPr>
        <p:txBody>
          <a:bodyPr wrap="square" rtlCol="0">
            <a:spAutoFit/>
          </a:bodyPr>
          <a:lstStyle/>
          <a:p>
            <a:r>
              <a:rPr lang="es-CO" sz="2400" dirty="0">
                <a:solidFill>
                  <a:srgbClr val="295FA9"/>
                </a:solidFill>
              </a:rPr>
              <a:t>Evaluación de los espacios de diálogo</a:t>
            </a:r>
          </a:p>
        </p:txBody>
      </p:sp>
      <p:graphicFrame>
        <p:nvGraphicFramePr>
          <p:cNvPr id="14" name="Tabla 13">
            <a:extLst>
              <a:ext uri="{FF2B5EF4-FFF2-40B4-BE49-F238E27FC236}">
                <a16:creationId xmlns:a16="http://schemas.microsoft.com/office/drawing/2014/main" id="{959F9859-ABF0-4A93-8F42-1C573CEBEDF1}"/>
              </a:ext>
            </a:extLst>
          </p:cNvPr>
          <p:cNvGraphicFramePr>
            <a:graphicFrameLocks noGrp="1"/>
          </p:cNvGraphicFramePr>
          <p:nvPr>
            <p:extLst>
              <p:ext uri="{D42A27DB-BD31-4B8C-83A1-F6EECF244321}">
                <p14:modId xmlns:p14="http://schemas.microsoft.com/office/powerpoint/2010/main" val="334751700"/>
              </p:ext>
            </p:extLst>
          </p:nvPr>
        </p:nvGraphicFramePr>
        <p:xfrm>
          <a:off x="1541463" y="1157226"/>
          <a:ext cx="6096001" cy="1602105"/>
        </p:xfrm>
        <a:graphic>
          <a:graphicData uri="http://schemas.openxmlformats.org/drawingml/2006/table">
            <a:tbl>
              <a:tblPr firstRow="1" bandRow="1">
                <a:tableStyleId>{5C22544A-7EE6-4342-B048-85BDC9FD1C3A}</a:tableStyleId>
              </a:tblPr>
              <a:tblGrid>
                <a:gridCol w="3073067">
                  <a:extLst>
                    <a:ext uri="{9D8B030D-6E8A-4147-A177-3AD203B41FA5}">
                      <a16:colId xmlns:a16="http://schemas.microsoft.com/office/drawing/2014/main" val="93046408"/>
                    </a:ext>
                  </a:extLst>
                </a:gridCol>
                <a:gridCol w="1511467">
                  <a:extLst>
                    <a:ext uri="{9D8B030D-6E8A-4147-A177-3AD203B41FA5}">
                      <a16:colId xmlns:a16="http://schemas.microsoft.com/office/drawing/2014/main" val="4195887148"/>
                    </a:ext>
                  </a:extLst>
                </a:gridCol>
                <a:gridCol w="1511467">
                  <a:extLst>
                    <a:ext uri="{9D8B030D-6E8A-4147-A177-3AD203B41FA5}">
                      <a16:colId xmlns:a16="http://schemas.microsoft.com/office/drawing/2014/main" val="3388826850"/>
                    </a:ext>
                  </a:extLst>
                </a:gridCol>
              </a:tblGrid>
              <a:tr h="153612">
                <a:tc>
                  <a:txBody>
                    <a:bodyPr/>
                    <a:lstStyle/>
                    <a:p>
                      <a:pPr algn="r"/>
                      <a:r>
                        <a:rPr lang="es-MX" sz="1200" dirty="0">
                          <a:solidFill>
                            <a:schemeClr val="tx1"/>
                          </a:solidFill>
                          <a:latin typeface="Calibri" panose="020F0502020204030204" pitchFamily="34" charset="0"/>
                          <a:cs typeface="Calibri" panose="020F0502020204030204" pitchFamily="34" charset="0"/>
                        </a:rPr>
                        <a:t>la importancia de los temas tratados en los espacios de diálogo (importancia practica de los temas)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s-CO" sz="1200" dirty="0">
                          <a:solidFill>
                            <a:schemeClr val="tx1"/>
                          </a:solidFill>
                          <a:latin typeface="Calibri" panose="020F0502020204030204" pitchFamily="34" charset="0"/>
                          <a:cs typeface="Calibri" panose="020F0502020204030204" pitchFamily="34" charset="0"/>
                        </a:rPr>
                        <a:t>Total (casos)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200" dirty="0">
                          <a:solidFill>
                            <a:schemeClr val="tx1"/>
                          </a:solidFill>
                          <a:latin typeface="Calibri" panose="020F0502020204030204" pitchFamily="34" charset="0"/>
                          <a:cs typeface="Calibri" panose="020F0502020204030204" pitchFamily="34" charset="0"/>
                        </a:rPr>
                        <a:t>Total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28093495"/>
                  </a:ext>
                </a:extLst>
              </a:tr>
              <a:tr h="46175">
                <a:tc>
                  <a:txBody>
                    <a:bodyPr/>
                    <a:lstStyle/>
                    <a:p>
                      <a:pPr algn="r" fontAlgn="b"/>
                      <a:r>
                        <a:rPr lang="es-CO" sz="1200" b="0" i="0" u="none" strike="noStrike" dirty="0">
                          <a:solidFill>
                            <a:srgbClr val="000000"/>
                          </a:solidFill>
                          <a:effectLst/>
                          <a:latin typeface="Calibri" panose="020F0502020204030204" pitchFamily="34" charset="0"/>
                        </a:rPr>
                        <a:t> [5] Muy bueno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30</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59</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546101133"/>
                  </a:ext>
                </a:extLst>
              </a:tr>
              <a:tr h="46175">
                <a:tc>
                  <a:txBody>
                    <a:bodyPr/>
                    <a:lstStyle/>
                    <a:p>
                      <a:pPr algn="r" fontAlgn="b"/>
                      <a:r>
                        <a:rPr lang="es-CO" sz="1200" b="0" i="0" u="none" strike="noStrike" dirty="0">
                          <a:solidFill>
                            <a:srgbClr val="000000"/>
                          </a:solidFill>
                          <a:effectLst/>
                          <a:latin typeface="Calibri" panose="020F0502020204030204" pitchFamily="34" charset="0"/>
                        </a:rPr>
                        <a:t> [4] Bueno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18</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35</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890887876"/>
                  </a:ext>
                </a:extLst>
              </a:tr>
              <a:tr h="46175">
                <a:tc>
                  <a:txBody>
                    <a:bodyPr/>
                    <a:lstStyle/>
                    <a:p>
                      <a:pPr algn="r" fontAlgn="b"/>
                      <a:r>
                        <a:rPr lang="es-MX" sz="1200" b="0" i="0" u="none" strike="noStrike" dirty="0">
                          <a:solidFill>
                            <a:srgbClr val="000000"/>
                          </a:solidFill>
                          <a:effectLst/>
                          <a:latin typeface="Calibri" panose="020F0502020204030204" pitchFamily="34" charset="0"/>
                        </a:rPr>
                        <a:t> [3] Ni bueno Ni malo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3</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6</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799911674"/>
                  </a:ext>
                </a:extLst>
              </a:tr>
              <a:tr h="46175">
                <a:tc>
                  <a:txBody>
                    <a:bodyPr/>
                    <a:lstStyle/>
                    <a:p>
                      <a:pPr algn="r" fontAlgn="b"/>
                      <a:r>
                        <a:rPr lang="es-CO" sz="1200" b="0" i="0" u="none" strike="noStrike" dirty="0">
                          <a:solidFill>
                            <a:srgbClr val="000000"/>
                          </a:solidFill>
                          <a:effectLst/>
                          <a:latin typeface="Calibri" panose="020F0502020204030204" pitchFamily="34" charset="0"/>
                        </a:rPr>
                        <a:t> [2] Malo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0</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10394615"/>
                  </a:ext>
                </a:extLst>
              </a:tr>
              <a:tr h="46175">
                <a:tc>
                  <a:txBody>
                    <a:bodyPr/>
                    <a:lstStyle/>
                    <a:p>
                      <a:pPr algn="r" fontAlgn="b"/>
                      <a:r>
                        <a:rPr lang="es-CO" sz="1200" b="0" i="0" u="none" strike="noStrike" dirty="0">
                          <a:solidFill>
                            <a:srgbClr val="000000"/>
                          </a:solidFill>
                          <a:effectLst/>
                          <a:latin typeface="Calibri" panose="020F0502020204030204" pitchFamily="34" charset="0"/>
                        </a:rPr>
                        <a:t> [1] Muy malo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0</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832641465"/>
                  </a:ext>
                </a:extLst>
              </a:tr>
            </a:tbl>
          </a:graphicData>
        </a:graphic>
      </p:graphicFrame>
      <p:graphicFrame>
        <p:nvGraphicFramePr>
          <p:cNvPr id="15" name="Tabla 14">
            <a:extLst>
              <a:ext uri="{FF2B5EF4-FFF2-40B4-BE49-F238E27FC236}">
                <a16:creationId xmlns:a16="http://schemas.microsoft.com/office/drawing/2014/main" id="{3A80A66D-D35A-4E0C-9FB7-0A5926FFC6ED}"/>
              </a:ext>
            </a:extLst>
          </p:cNvPr>
          <p:cNvGraphicFramePr>
            <a:graphicFrameLocks noGrp="1"/>
          </p:cNvGraphicFramePr>
          <p:nvPr>
            <p:extLst>
              <p:ext uri="{D42A27DB-BD31-4B8C-83A1-F6EECF244321}">
                <p14:modId xmlns:p14="http://schemas.microsoft.com/office/powerpoint/2010/main" val="2631432171"/>
              </p:ext>
            </p:extLst>
          </p:nvPr>
        </p:nvGraphicFramePr>
        <p:xfrm>
          <a:off x="1541463" y="2972945"/>
          <a:ext cx="6096001" cy="1236345"/>
        </p:xfrm>
        <a:graphic>
          <a:graphicData uri="http://schemas.openxmlformats.org/drawingml/2006/table">
            <a:tbl>
              <a:tblPr firstRow="1" bandRow="1">
                <a:tableStyleId>{5C22544A-7EE6-4342-B048-85BDC9FD1C3A}</a:tableStyleId>
              </a:tblPr>
              <a:tblGrid>
                <a:gridCol w="3073067">
                  <a:extLst>
                    <a:ext uri="{9D8B030D-6E8A-4147-A177-3AD203B41FA5}">
                      <a16:colId xmlns:a16="http://schemas.microsoft.com/office/drawing/2014/main" val="3201192086"/>
                    </a:ext>
                  </a:extLst>
                </a:gridCol>
                <a:gridCol w="1511467">
                  <a:extLst>
                    <a:ext uri="{9D8B030D-6E8A-4147-A177-3AD203B41FA5}">
                      <a16:colId xmlns:a16="http://schemas.microsoft.com/office/drawing/2014/main" val="4173606886"/>
                    </a:ext>
                  </a:extLst>
                </a:gridCol>
                <a:gridCol w="1511467">
                  <a:extLst>
                    <a:ext uri="{9D8B030D-6E8A-4147-A177-3AD203B41FA5}">
                      <a16:colId xmlns:a16="http://schemas.microsoft.com/office/drawing/2014/main" val="1972385644"/>
                    </a:ext>
                  </a:extLst>
                </a:gridCol>
              </a:tblGrid>
              <a:tr h="153612">
                <a:tc>
                  <a:txBody>
                    <a:bodyPr/>
                    <a:lstStyle/>
                    <a:p>
                      <a:pPr algn="r"/>
                      <a:r>
                        <a:rPr lang="es-MX" sz="1200" dirty="0">
                          <a:solidFill>
                            <a:schemeClr val="tx1"/>
                          </a:solidFill>
                          <a:latin typeface="Calibri" panose="020F0502020204030204" pitchFamily="34" charset="0"/>
                          <a:cs typeface="Calibri" panose="020F0502020204030204" pitchFamily="34" charset="0"/>
                        </a:rPr>
                        <a:t>la organización (Logística y aseo)</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s-CO" sz="1200" dirty="0">
                          <a:solidFill>
                            <a:schemeClr val="tx1"/>
                          </a:solidFill>
                          <a:latin typeface="Calibri" panose="020F0502020204030204" pitchFamily="34" charset="0"/>
                          <a:cs typeface="Calibri" panose="020F0502020204030204" pitchFamily="34" charset="0"/>
                        </a:rPr>
                        <a:t>Total (casos)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200" dirty="0">
                          <a:solidFill>
                            <a:schemeClr val="tx1"/>
                          </a:solidFill>
                          <a:latin typeface="Calibri" panose="020F0502020204030204" pitchFamily="34" charset="0"/>
                          <a:cs typeface="Calibri" panose="020F0502020204030204" pitchFamily="34" charset="0"/>
                        </a:rPr>
                        <a:t>Total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64903282"/>
                  </a:ext>
                </a:extLst>
              </a:tr>
              <a:tr h="46175">
                <a:tc>
                  <a:txBody>
                    <a:bodyPr/>
                    <a:lstStyle/>
                    <a:p>
                      <a:pPr algn="r" fontAlgn="b"/>
                      <a:r>
                        <a:rPr lang="es-CO" sz="1200" b="0" i="0" u="none" strike="noStrike" dirty="0">
                          <a:solidFill>
                            <a:srgbClr val="000000"/>
                          </a:solidFill>
                          <a:effectLst/>
                          <a:latin typeface="Calibri" panose="020F0502020204030204" pitchFamily="34" charset="0"/>
                        </a:rPr>
                        <a:t> [5] Muy bueno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25</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51</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148119984"/>
                  </a:ext>
                </a:extLst>
              </a:tr>
              <a:tr h="46175">
                <a:tc>
                  <a:txBody>
                    <a:bodyPr/>
                    <a:lstStyle/>
                    <a:p>
                      <a:pPr algn="r" fontAlgn="b"/>
                      <a:r>
                        <a:rPr lang="es-CO" sz="1200" b="0" i="0" u="none" strike="noStrike" dirty="0">
                          <a:solidFill>
                            <a:srgbClr val="000000"/>
                          </a:solidFill>
                          <a:effectLst/>
                          <a:latin typeface="Calibri" panose="020F0502020204030204" pitchFamily="34" charset="0"/>
                        </a:rPr>
                        <a:t> [4] Bueno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16</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33</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236966090"/>
                  </a:ext>
                </a:extLst>
              </a:tr>
              <a:tr h="46175">
                <a:tc>
                  <a:txBody>
                    <a:bodyPr/>
                    <a:lstStyle/>
                    <a:p>
                      <a:pPr algn="r" fontAlgn="b"/>
                      <a:r>
                        <a:rPr lang="es-MX" sz="1200" b="0" i="0" u="none" strike="noStrike" dirty="0">
                          <a:solidFill>
                            <a:srgbClr val="000000"/>
                          </a:solidFill>
                          <a:effectLst/>
                          <a:latin typeface="Calibri" panose="020F0502020204030204" pitchFamily="34" charset="0"/>
                        </a:rPr>
                        <a:t> [3] Ni bueno Ni malo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5</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10</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494658789"/>
                  </a:ext>
                </a:extLst>
              </a:tr>
              <a:tr h="46175">
                <a:tc>
                  <a:txBody>
                    <a:bodyPr/>
                    <a:lstStyle/>
                    <a:p>
                      <a:pPr algn="r" fontAlgn="b"/>
                      <a:r>
                        <a:rPr lang="es-CO" sz="1200" b="0" i="0" u="none" strike="noStrike" dirty="0">
                          <a:solidFill>
                            <a:srgbClr val="000000"/>
                          </a:solidFill>
                          <a:effectLst/>
                          <a:latin typeface="Calibri" panose="020F0502020204030204" pitchFamily="34" charset="0"/>
                        </a:rPr>
                        <a:t> [2] Malo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1</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2</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762044258"/>
                  </a:ext>
                </a:extLst>
              </a:tr>
              <a:tr h="46175">
                <a:tc>
                  <a:txBody>
                    <a:bodyPr/>
                    <a:lstStyle/>
                    <a:p>
                      <a:pPr algn="r" fontAlgn="b"/>
                      <a:r>
                        <a:rPr lang="es-CO" sz="1200" b="0" i="0" u="none" strike="noStrike" dirty="0">
                          <a:solidFill>
                            <a:srgbClr val="000000"/>
                          </a:solidFill>
                          <a:effectLst/>
                          <a:latin typeface="Calibri" panose="020F0502020204030204" pitchFamily="34" charset="0"/>
                        </a:rPr>
                        <a:t> [1] Muy malo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2</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4</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715043900"/>
                  </a:ext>
                </a:extLst>
              </a:tr>
            </a:tbl>
          </a:graphicData>
        </a:graphic>
      </p:graphicFrame>
    </p:spTree>
    <p:extLst>
      <p:ext uri="{BB962C8B-B14F-4D97-AF65-F5344CB8AC3E}">
        <p14:creationId xmlns:p14="http://schemas.microsoft.com/office/powerpoint/2010/main" val="3561887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0" name="CuadroTexto 6019"/>
          <p:cNvSpPr txBox="1"/>
          <p:nvPr/>
        </p:nvSpPr>
        <p:spPr>
          <a:xfrm>
            <a:off x="1283891" y="172909"/>
            <a:ext cx="4090339"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CO" sz="2800" b="1" i="0" u="none" strike="noStrike" kern="1200" cap="none" spc="0" normalizeH="0" baseline="0" noProof="0" dirty="0">
                <a:ln>
                  <a:noFill/>
                </a:ln>
                <a:solidFill>
                  <a:srgbClr val="3B89C9"/>
                </a:solidFill>
                <a:effectLst/>
                <a:uLnTx/>
                <a:uFillTx/>
                <a:latin typeface="Calibri" pitchFamily="34" charset="0"/>
                <a:ea typeface="+mn-ea"/>
                <a:cs typeface="Arial" charset="0"/>
              </a:rPr>
              <a:t>Contenido</a:t>
            </a:r>
          </a:p>
        </p:txBody>
      </p:sp>
      <p:sp>
        <p:nvSpPr>
          <p:cNvPr id="5844" name="Freeform 3190"/>
          <p:cNvSpPr>
            <a:spLocks/>
          </p:cNvSpPr>
          <p:nvPr/>
        </p:nvSpPr>
        <p:spPr bwMode="auto">
          <a:xfrm>
            <a:off x="2224939" y="3179495"/>
            <a:ext cx="455074" cy="392501"/>
          </a:xfrm>
          <a:custGeom>
            <a:avLst/>
            <a:gdLst>
              <a:gd name="T0" fmla="*/ 206 w 822"/>
              <a:gd name="T1" fmla="*/ 712 h 712"/>
              <a:gd name="T2" fmla="*/ 0 w 822"/>
              <a:gd name="T3" fmla="*/ 356 h 712"/>
              <a:gd name="T4" fmla="*/ 206 w 822"/>
              <a:gd name="T5" fmla="*/ 0 h 712"/>
              <a:gd name="T6" fmla="*/ 617 w 822"/>
              <a:gd name="T7" fmla="*/ 0 h 712"/>
              <a:gd name="T8" fmla="*/ 822 w 822"/>
              <a:gd name="T9" fmla="*/ 356 h 712"/>
              <a:gd name="T10" fmla="*/ 617 w 822"/>
              <a:gd name="T11" fmla="*/ 712 h 712"/>
              <a:gd name="T12" fmla="*/ 206 w 822"/>
              <a:gd name="T13" fmla="*/ 712 h 712"/>
            </a:gdLst>
            <a:ahLst/>
            <a:cxnLst>
              <a:cxn ang="0">
                <a:pos x="T0" y="T1"/>
              </a:cxn>
              <a:cxn ang="0">
                <a:pos x="T2" y="T3"/>
              </a:cxn>
              <a:cxn ang="0">
                <a:pos x="T4" y="T5"/>
              </a:cxn>
              <a:cxn ang="0">
                <a:pos x="T6" y="T7"/>
              </a:cxn>
              <a:cxn ang="0">
                <a:pos x="T8" y="T9"/>
              </a:cxn>
              <a:cxn ang="0">
                <a:pos x="T10" y="T11"/>
              </a:cxn>
              <a:cxn ang="0">
                <a:pos x="T12" y="T13"/>
              </a:cxn>
            </a:cxnLst>
            <a:rect l="0" t="0" r="r" b="b"/>
            <a:pathLst>
              <a:path w="822" h="712">
                <a:moveTo>
                  <a:pt x="206" y="712"/>
                </a:moveTo>
                <a:lnTo>
                  <a:pt x="0" y="356"/>
                </a:lnTo>
                <a:lnTo>
                  <a:pt x="206" y="0"/>
                </a:lnTo>
                <a:lnTo>
                  <a:pt x="617" y="0"/>
                </a:lnTo>
                <a:lnTo>
                  <a:pt x="822" y="356"/>
                </a:lnTo>
                <a:lnTo>
                  <a:pt x="617" y="712"/>
                </a:lnTo>
                <a:lnTo>
                  <a:pt x="206" y="712"/>
                </a:ln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000"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35" name="Freeform 3187"/>
          <p:cNvSpPr>
            <a:spLocks/>
          </p:cNvSpPr>
          <p:nvPr/>
        </p:nvSpPr>
        <p:spPr bwMode="auto">
          <a:xfrm>
            <a:off x="445825" y="1417229"/>
            <a:ext cx="694480" cy="599381"/>
          </a:xfrm>
          <a:custGeom>
            <a:avLst/>
            <a:gdLst>
              <a:gd name="T0" fmla="*/ 357 w 1427"/>
              <a:gd name="T1" fmla="*/ 1236 h 1236"/>
              <a:gd name="T2" fmla="*/ 0 w 1427"/>
              <a:gd name="T3" fmla="*/ 618 h 1236"/>
              <a:gd name="T4" fmla="*/ 357 w 1427"/>
              <a:gd name="T5" fmla="*/ 0 h 1236"/>
              <a:gd name="T6" fmla="*/ 1070 w 1427"/>
              <a:gd name="T7" fmla="*/ 0 h 1236"/>
              <a:gd name="T8" fmla="*/ 1427 w 1427"/>
              <a:gd name="T9" fmla="*/ 618 h 1236"/>
              <a:gd name="T10" fmla="*/ 1070 w 1427"/>
              <a:gd name="T11" fmla="*/ 1236 h 1236"/>
              <a:gd name="T12" fmla="*/ 357 w 1427"/>
              <a:gd name="T13" fmla="*/ 1236 h 1236"/>
            </a:gdLst>
            <a:ahLst/>
            <a:cxnLst>
              <a:cxn ang="0">
                <a:pos x="T0" y="T1"/>
              </a:cxn>
              <a:cxn ang="0">
                <a:pos x="T2" y="T3"/>
              </a:cxn>
              <a:cxn ang="0">
                <a:pos x="T4" y="T5"/>
              </a:cxn>
              <a:cxn ang="0">
                <a:pos x="T6" y="T7"/>
              </a:cxn>
              <a:cxn ang="0">
                <a:pos x="T8" y="T9"/>
              </a:cxn>
              <a:cxn ang="0">
                <a:pos x="T10" y="T11"/>
              </a:cxn>
              <a:cxn ang="0">
                <a:pos x="T12" y="T13"/>
              </a:cxn>
            </a:cxnLst>
            <a:rect l="0" t="0" r="r" b="b"/>
            <a:pathLst>
              <a:path w="1427" h="1236">
                <a:moveTo>
                  <a:pt x="357" y="1236"/>
                </a:moveTo>
                <a:lnTo>
                  <a:pt x="0" y="618"/>
                </a:lnTo>
                <a:lnTo>
                  <a:pt x="357" y="0"/>
                </a:lnTo>
                <a:lnTo>
                  <a:pt x="1070" y="0"/>
                </a:lnTo>
                <a:lnTo>
                  <a:pt x="1427" y="618"/>
                </a:lnTo>
                <a:lnTo>
                  <a:pt x="1070" y="1236"/>
                </a:lnTo>
                <a:lnTo>
                  <a:pt x="357" y="1236"/>
                </a:ln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000"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36" name="Freeform 3188"/>
          <p:cNvSpPr>
            <a:spLocks/>
          </p:cNvSpPr>
          <p:nvPr/>
        </p:nvSpPr>
        <p:spPr bwMode="auto">
          <a:xfrm>
            <a:off x="8065976" y="1337158"/>
            <a:ext cx="694480" cy="599381"/>
          </a:xfrm>
          <a:custGeom>
            <a:avLst/>
            <a:gdLst>
              <a:gd name="T0" fmla="*/ 357 w 1427"/>
              <a:gd name="T1" fmla="*/ 1236 h 1236"/>
              <a:gd name="T2" fmla="*/ 0 w 1427"/>
              <a:gd name="T3" fmla="*/ 618 h 1236"/>
              <a:gd name="T4" fmla="*/ 357 w 1427"/>
              <a:gd name="T5" fmla="*/ 0 h 1236"/>
              <a:gd name="T6" fmla="*/ 1071 w 1427"/>
              <a:gd name="T7" fmla="*/ 0 h 1236"/>
              <a:gd name="T8" fmla="*/ 1427 w 1427"/>
              <a:gd name="T9" fmla="*/ 618 h 1236"/>
              <a:gd name="T10" fmla="*/ 1071 w 1427"/>
              <a:gd name="T11" fmla="*/ 1236 h 1236"/>
              <a:gd name="T12" fmla="*/ 357 w 1427"/>
              <a:gd name="T13" fmla="*/ 1236 h 1236"/>
            </a:gdLst>
            <a:ahLst/>
            <a:cxnLst>
              <a:cxn ang="0">
                <a:pos x="T0" y="T1"/>
              </a:cxn>
              <a:cxn ang="0">
                <a:pos x="T2" y="T3"/>
              </a:cxn>
              <a:cxn ang="0">
                <a:pos x="T4" y="T5"/>
              </a:cxn>
              <a:cxn ang="0">
                <a:pos x="T6" y="T7"/>
              </a:cxn>
              <a:cxn ang="0">
                <a:pos x="T8" y="T9"/>
              </a:cxn>
              <a:cxn ang="0">
                <a:pos x="T10" y="T11"/>
              </a:cxn>
              <a:cxn ang="0">
                <a:pos x="T12" y="T13"/>
              </a:cxn>
            </a:cxnLst>
            <a:rect l="0" t="0" r="r" b="b"/>
            <a:pathLst>
              <a:path w="1427" h="1236">
                <a:moveTo>
                  <a:pt x="357" y="1236"/>
                </a:moveTo>
                <a:lnTo>
                  <a:pt x="0" y="618"/>
                </a:lnTo>
                <a:lnTo>
                  <a:pt x="357" y="0"/>
                </a:lnTo>
                <a:lnTo>
                  <a:pt x="1071" y="0"/>
                </a:lnTo>
                <a:lnTo>
                  <a:pt x="1427" y="618"/>
                </a:lnTo>
                <a:lnTo>
                  <a:pt x="1071" y="1236"/>
                </a:lnTo>
                <a:lnTo>
                  <a:pt x="357" y="1236"/>
                </a:ln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000"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37" name="Freeform 3189"/>
          <p:cNvSpPr>
            <a:spLocks/>
          </p:cNvSpPr>
          <p:nvPr/>
        </p:nvSpPr>
        <p:spPr bwMode="auto">
          <a:xfrm>
            <a:off x="8669420" y="1205338"/>
            <a:ext cx="400422" cy="345363"/>
          </a:xfrm>
          <a:custGeom>
            <a:avLst/>
            <a:gdLst>
              <a:gd name="T0" fmla="*/ 206 w 822"/>
              <a:gd name="T1" fmla="*/ 712 h 712"/>
              <a:gd name="T2" fmla="*/ 0 w 822"/>
              <a:gd name="T3" fmla="*/ 356 h 712"/>
              <a:gd name="T4" fmla="*/ 206 w 822"/>
              <a:gd name="T5" fmla="*/ 0 h 712"/>
              <a:gd name="T6" fmla="*/ 617 w 822"/>
              <a:gd name="T7" fmla="*/ 0 h 712"/>
              <a:gd name="T8" fmla="*/ 822 w 822"/>
              <a:gd name="T9" fmla="*/ 356 h 712"/>
              <a:gd name="T10" fmla="*/ 617 w 822"/>
              <a:gd name="T11" fmla="*/ 712 h 712"/>
              <a:gd name="T12" fmla="*/ 206 w 822"/>
              <a:gd name="T13" fmla="*/ 712 h 712"/>
            </a:gdLst>
            <a:ahLst/>
            <a:cxnLst>
              <a:cxn ang="0">
                <a:pos x="T0" y="T1"/>
              </a:cxn>
              <a:cxn ang="0">
                <a:pos x="T2" y="T3"/>
              </a:cxn>
              <a:cxn ang="0">
                <a:pos x="T4" y="T5"/>
              </a:cxn>
              <a:cxn ang="0">
                <a:pos x="T6" y="T7"/>
              </a:cxn>
              <a:cxn ang="0">
                <a:pos x="T8" y="T9"/>
              </a:cxn>
              <a:cxn ang="0">
                <a:pos x="T10" y="T11"/>
              </a:cxn>
              <a:cxn ang="0">
                <a:pos x="T12" y="T13"/>
              </a:cxn>
            </a:cxnLst>
            <a:rect l="0" t="0" r="r" b="b"/>
            <a:pathLst>
              <a:path w="822" h="712">
                <a:moveTo>
                  <a:pt x="206" y="712"/>
                </a:moveTo>
                <a:lnTo>
                  <a:pt x="0" y="356"/>
                </a:lnTo>
                <a:lnTo>
                  <a:pt x="206" y="0"/>
                </a:lnTo>
                <a:lnTo>
                  <a:pt x="617" y="0"/>
                </a:lnTo>
                <a:lnTo>
                  <a:pt x="822" y="356"/>
                </a:lnTo>
                <a:lnTo>
                  <a:pt x="617" y="712"/>
                </a:lnTo>
                <a:lnTo>
                  <a:pt x="206" y="712"/>
                </a:ln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000"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38" name="Freeform 3190"/>
          <p:cNvSpPr>
            <a:spLocks/>
          </p:cNvSpPr>
          <p:nvPr/>
        </p:nvSpPr>
        <p:spPr bwMode="auto">
          <a:xfrm>
            <a:off x="692334" y="3215370"/>
            <a:ext cx="400422" cy="345363"/>
          </a:xfrm>
          <a:custGeom>
            <a:avLst/>
            <a:gdLst>
              <a:gd name="T0" fmla="*/ 206 w 822"/>
              <a:gd name="T1" fmla="*/ 712 h 712"/>
              <a:gd name="T2" fmla="*/ 0 w 822"/>
              <a:gd name="T3" fmla="*/ 356 h 712"/>
              <a:gd name="T4" fmla="*/ 206 w 822"/>
              <a:gd name="T5" fmla="*/ 0 h 712"/>
              <a:gd name="T6" fmla="*/ 617 w 822"/>
              <a:gd name="T7" fmla="*/ 0 h 712"/>
              <a:gd name="T8" fmla="*/ 822 w 822"/>
              <a:gd name="T9" fmla="*/ 356 h 712"/>
              <a:gd name="T10" fmla="*/ 617 w 822"/>
              <a:gd name="T11" fmla="*/ 712 h 712"/>
              <a:gd name="T12" fmla="*/ 206 w 822"/>
              <a:gd name="T13" fmla="*/ 712 h 712"/>
            </a:gdLst>
            <a:ahLst/>
            <a:cxnLst>
              <a:cxn ang="0">
                <a:pos x="T0" y="T1"/>
              </a:cxn>
              <a:cxn ang="0">
                <a:pos x="T2" y="T3"/>
              </a:cxn>
              <a:cxn ang="0">
                <a:pos x="T4" y="T5"/>
              </a:cxn>
              <a:cxn ang="0">
                <a:pos x="T6" y="T7"/>
              </a:cxn>
              <a:cxn ang="0">
                <a:pos x="T8" y="T9"/>
              </a:cxn>
              <a:cxn ang="0">
                <a:pos x="T10" y="T11"/>
              </a:cxn>
              <a:cxn ang="0">
                <a:pos x="T12" y="T13"/>
              </a:cxn>
            </a:cxnLst>
            <a:rect l="0" t="0" r="r" b="b"/>
            <a:pathLst>
              <a:path w="822" h="712">
                <a:moveTo>
                  <a:pt x="206" y="712"/>
                </a:moveTo>
                <a:lnTo>
                  <a:pt x="0" y="356"/>
                </a:lnTo>
                <a:lnTo>
                  <a:pt x="206" y="0"/>
                </a:lnTo>
                <a:lnTo>
                  <a:pt x="617" y="0"/>
                </a:lnTo>
                <a:lnTo>
                  <a:pt x="822" y="356"/>
                </a:lnTo>
                <a:lnTo>
                  <a:pt x="617" y="712"/>
                </a:lnTo>
                <a:lnTo>
                  <a:pt x="206" y="712"/>
                </a:ln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000"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39" name="Freeform 3627"/>
          <p:cNvSpPr>
            <a:spLocks/>
          </p:cNvSpPr>
          <p:nvPr/>
        </p:nvSpPr>
        <p:spPr bwMode="auto">
          <a:xfrm>
            <a:off x="2011221" y="932970"/>
            <a:ext cx="1223787" cy="1056110"/>
          </a:xfrm>
          <a:custGeom>
            <a:avLst/>
            <a:gdLst>
              <a:gd name="T0" fmla="*/ 628 w 2512"/>
              <a:gd name="T1" fmla="*/ 2176 h 2176"/>
              <a:gd name="T2" fmla="*/ 0 w 2512"/>
              <a:gd name="T3" fmla="*/ 1088 h 2176"/>
              <a:gd name="T4" fmla="*/ 628 w 2512"/>
              <a:gd name="T5" fmla="*/ 0 h 2176"/>
              <a:gd name="T6" fmla="*/ 1884 w 2512"/>
              <a:gd name="T7" fmla="*/ 0 h 2176"/>
              <a:gd name="T8" fmla="*/ 2512 w 2512"/>
              <a:gd name="T9" fmla="*/ 1088 h 2176"/>
              <a:gd name="T10" fmla="*/ 1884 w 2512"/>
              <a:gd name="T11" fmla="*/ 2176 h 2176"/>
              <a:gd name="T12" fmla="*/ 628 w 2512"/>
              <a:gd name="T13" fmla="*/ 2176 h 2176"/>
            </a:gdLst>
            <a:ahLst/>
            <a:cxnLst>
              <a:cxn ang="0">
                <a:pos x="T0" y="T1"/>
              </a:cxn>
              <a:cxn ang="0">
                <a:pos x="T2" y="T3"/>
              </a:cxn>
              <a:cxn ang="0">
                <a:pos x="T4" y="T5"/>
              </a:cxn>
              <a:cxn ang="0">
                <a:pos x="T6" y="T7"/>
              </a:cxn>
              <a:cxn ang="0">
                <a:pos x="T8" y="T9"/>
              </a:cxn>
              <a:cxn ang="0">
                <a:pos x="T10" y="T11"/>
              </a:cxn>
              <a:cxn ang="0">
                <a:pos x="T12" y="T13"/>
              </a:cxn>
            </a:cxnLst>
            <a:rect l="0" t="0" r="r" b="b"/>
            <a:pathLst>
              <a:path w="2512" h="2176">
                <a:moveTo>
                  <a:pt x="628" y="2176"/>
                </a:moveTo>
                <a:lnTo>
                  <a:pt x="0" y="1088"/>
                </a:lnTo>
                <a:lnTo>
                  <a:pt x="628" y="0"/>
                </a:lnTo>
                <a:lnTo>
                  <a:pt x="1884" y="0"/>
                </a:lnTo>
                <a:lnTo>
                  <a:pt x="2512" y="1088"/>
                </a:lnTo>
                <a:lnTo>
                  <a:pt x="1884" y="2176"/>
                </a:lnTo>
                <a:lnTo>
                  <a:pt x="628" y="2176"/>
                </a:ln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000"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grpSp>
        <p:nvGrpSpPr>
          <p:cNvPr id="40" name="Grupo 39"/>
          <p:cNvGrpSpPr/>
          <p:nvPr/>
        </p:nvGrpSpPr>
        <p:grpSpPr>
          <a:xfrm>
            <a:off x="66676" y="2079848"/>
            <a:ext cx="1222537" cy="1061695"/>
            <a:chOff x="179329" y="2213408"/>
            <a:chExt cx="1759766" cy="1528245"/>
          </a:xfrm>
        </p:grpSpPr>
        <p:sp>
          <p:nvSpPr>
            <p:cNvPr id="41" name="Freeform 3191"/>
            <p:cNvSpPr>
              <a:spLocks/>
            </p:cNvSpPr>
            <p:nvPr/>
          </p:nvSpPr>
          <p:spPr bwMode="auto">
            <a:xfrm>
              <a:off x="179329" y="2223247"/>
              <a:ext cx="1759766" cy="1518406"/>
            </a:xfrm>
            <a:custGeom>
              <a:avLst/>
              <a:gdLst>
                <a:gd name="T0" fmla="*/ 628 w 2512"/>
                <a:gd name="T1" fmla="*/ 2176 h 2176"/>
                <a:gd name="T2" fmla="*/ 0 w 2512"/>
                <a:gd name="T3" fmla="*/ 1088 h 2176"/>
                <a:gd name="T4" fmla="*/ 628 w 2512"/>
                <a:gd name="T5" fmla="*/ 0 h 2176"/>
                <a:gd name="T6" fmla="*/ 1884 w 2512"/>
                <a:gd name="T7" fmla="*/ 0 h 2176"/>
                <a:gd name="T8" fmla="*/ 2512 w 2512"/>
                <a:gd name="T9" fmla="*/ 1088 h 2176"/>
                <a:gd name="T10" fmla="*/ 1884 w 2512"/>
                <a:gd name="T11" fmla="*/ 2176 h 2176"/>
                <a:gd name="T12" fmla="*/ 628 w 2512"/>
                <a:gd name="T13" fmla="*/ 2176 h 2176"/>
              </a:gdLst>
              <a:ahLst/>
              <a:cxnLst>
                <a:cxn ang="0">
                  <a:pos x="T0" y="T1"/>
                </a:cxn>
                <a:cxn ang="0">
                  <a:pos x="T2" y="T3"/>
                </a:cxn>
                <a:cxn ang="0">
                  <a:pos x="T4" y="T5"/>
                </a:cxn>
                <a:cxn ang="0">
                  <a:pos x="T6" y="T7"/>
                </a:cxn>
                <a:cxn ang="0">
                  <a:pos x="T8" y="T9"/>
                </a:cxn>
                <a:cxn ang="0">
                  <a:pos x="T10" y="T11"/>
                </a:cxn>
                <a:cxn ang="0">
                  <a:pos x="T12" y="T13"/>
                </a:cxn>
              </a:cxnLst>
              <a:rect l="0" t="0" r="r" b="b"/>
              <a:pathLst>
                <a:path w="2512" h="2176">
                  <a:moveTo>
                    <a:pt x="628" y="2176"/>
                  </a:moveTo>
                  <a:lnTo>
                    <a:pt x="0" y="1088"/>
                  </a:lnTo>
                  <a:lnTo>
                    <a:pt x="628" y="0"/>
                  </a:lnTo>
                  <a:lnTo>
                    <a:pt x="1884" y="0"/>
                  </a:lnTo>
                  <a:lnTo>
                    <a:pt x="2512" y="1088"/>
                  </a:lnTo>
                  <a:lnTo>
                    <a:pt x="1884" y="2176"/>
                  </a:lnTo>
                  <a:lnTo>
                    <a:pt x="628" y="2176"/>
                  </a:lnTo>
                  <a:close/>
                </a:path>
              </a:pathLst>
            </a:custGeom>
            <a:solidFill>
              <a:srgbClr val="81C8E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000"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2" name="CuadroTexto 41"/>
            <p:cNvSpPr txBox="1"/>
            <p:nvPr/>
          </p:nvSpPr>
          <p:spPr>
            <a:xfrm>
              <a:off x="670871" y="2213408"/>
              <a:ext cx="818107"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3600" b="1" i="0" u="none" strike="noStrike" kern="1200" cap="none" spc="0" normalizeH="0" baseline="0" noProof="0" dirty="0">
                  <a:ln>
                    <a:noFill/>
                  </a:ln>
                  <a:solidFill>
                    <a:prstClr val="white"/>
                  </a:solidFill>
                  <a:effectLst/>
                  <a:uLnTx/>
                  <a:uFillTx/>
                  <a:latin typeface="Calibri" pitchFamily="34" charset="0"/>
                  <a:ea typeface="+mn-ea"/>
                  <a:cs typeface="Arial" charset="0"/>
                </a:rPr>
                <a:t>1</a:t>
              </a:r>
            </a:p>
          </p:txBody>
        </p:sp>
        <p:sp>
          <p:nvSpPr>
            <p:cNvPr id="43" name="2 Título">
              <a:hlinkClick r:id="" action="ppaction://noaction"/>
            </p:cNvPr>
            <p:cNvSpPr txBox="1">
              <a:spLocks/>
            </p:cNvSpPr>
            <p:nvPr/>
          </p:nvSpPr>
          <p:spPr>
            <a:xfrm>
              <a:off x="286512" y="2891258"/>
              <a:ext cx="1545398" cy="632951"/>
            </a:xfrm>
            <a:prstGeom prst="rect">
              <a:avLst/>
            </a:prstGeom>
          </p:spPr>
          <p:txBody>
            <a:bodyPr/>
            <a:lstStyle>
              <a:lvl1pPr algn="ctr" rtl="0" eaLnBrk="0" fontAlgn="base" hangingPunct="0">
                <a:spcBef>
                  <a:spcPct val="0"/>
                </a:spcBef>
                <a:spcAft>
                  <a:spcPct val="0"/>
                </a:spcAft>
                <a:defRPr sz="2000" b="1">
                  <a:solidFill>
                    <a:schemeClr val="tx1">
                      <a:lumMod val="85000"/>
                      <a:lumOff val="15000"/>
                    </a:schemeClr>
                  </a:solidFill>
                  <a:latin typeface="Century Gothic" panose="020B0502020202020204" pitchFamily="34" charset="0"/>
                  <a:ea typeface="+mj-ea"/>
                  <a:cs typeface="+mj-cs"/>
                </a:defRPr>
              </a:lvl1pPr>
              <a:lvl2pPr algn="ctr" rtl="0" eaLnBrk="0" fontAlgn="base" hangingPunct="0">
                <a:spcBef>
                  <a:spcPct val="0"/>
                </a:spcBef>
                <a:spcAft>
                  <a:spcPct val="0"/>
                </a:spcAft>
                <a:defRPr sz="2000" b="1">
                  <a:solidFill>
                    <a:srgbClr val="333333"/>
                  </a:solidFill>
                  <a:latin typeface="Candara" pitchFamily="34" charset="0"/>
                  <a:cs typeface="Arial" charset="0"/>
                </a:defRPr>
              </a:lvl2pPr>
              <a:lvl3pPr algn="ctr" rtl="0" eaLnBrk="0" fontAlgn="base" hangingPunct="0">
                <a:spcBef>
                  <a:spcPct val="0"/>
                </a:spcBef>
                <a:spcAft>
                  <a:spcPct val="0"/>
                </a:spcAft>
                <a:defRPr sz="2000" b="1">
                  <a:solidFill>
                    <a:srgbClr val="333333"/>
                  </a:solidFill>
                  <a:latin typeface="Candara" pitchFamily="34" charset="0"/>
                  <a:cs typeface="Arial" charset="0"/>
                </a:defRPr>
              </a:lvl3pPr>
              <a:lvl4pPr algn="ctr" rtl="0" eaLnBrk="0" fontAlgn="base" hangingPunct="0">
                <a:spcBef>
                  <a:spcPct val="0"/>
                </a:spcBef>
                <a:spcAft>
                  <a:spcPct val="0"/>
                </a:spcAft>
                <a:defRPr sz="2000" b="1">
                  <a:solidFill>
                    <a:srgbClr val="333333"/>
                  </a:solidFill>
                  <a:latin typeface="Candara" pitchFamily="34" charset="0"/>
                  <a:cs typeface="Arial" charset="0"/>
                </a:defRPr>
              </a:lvl4pPr>
              <a:lvl5pPr algn="ctr" rtl="0" eaLnBrk="0" fontAlgn="base" hangingPunct="0">
                <a:spcBef>
                  <a:spcPct val="0"/>
                </a:spcBef>
                <a:spcAft>
                  <a:spcPct val="0"/>
                </a:spcAft>
                <a:defRPr sz="2000" b="1">
                  <a:solidFill>
                    <a:srgbClr val="333333"/>
                  </a:solidFill>
                  <a:latin typeface="Candara" pitchFamily="34" charset="0"/>
                  <a:cs typeface="Arial" charset="0"/>
                </a:defRPr>
              </a:lvl5pPr>
              <a:lvl6pPr marL="457200" algn="ctr" rtl="0" fontAlgn="base">
                <a:spcBef>
                  <a:spcPct val="0"/>
                </a:spcBef>
                <a:spcAft>
                  <a:spcPct val="0"/>
                </a:spcAft>
                <a:defRPr sz="2000" b="1">
                  <a:solidFill>
                    <a:srgbClr val="333333"/>
                  </a:solidFill>
                  <a:latin typeface="Candara" pitchFamily="34" charset="0"/>
                  <a:cs typeface="Arial" charset="0"/>
                </a:defRPr>
              </a:lvl6pPr>
              <a:lvl7pPr marL="914400" algn="ctr" rtl="0" fontAlgn="base">
                <a:spcBef>
                  <a:spcPct val="0"/>
                </a:spcBef>
                <a:spcAft>
                  <a:spcPct val="0"/>
                </a:spcAft>
                <a:defRPr sz="2000" b="1">
                  <a:solidFill>
                    <a:srgbClr val="333333"/>
                  </a:solidFill>
                  <a:latin typeface="Candara" pitchFamily="34" charset="0"/>
                  <a:cs typeface="Arial" charset="0"/>
                </a:defRPr>
              </a:lvl7pPr>
              <a:lvl8pPr marL="1371600" algn="ctr" rtl="0" fontAlgn="base">
                <a:spcBef>
                  <a:spcPct val="0"/>
                </a:spcBef>
                <a:spcAft>
                  <a:spcPct val="0"/>
                </a:spcAft>
                <a:defRPr sz="2000" b="1">
                  <a:solidFill>
                    <a:srgbClr val="333333"/>
                  </a:solidFill>
                  <a:latin typeface="Candara" pitchFamily="34" charset="0"/>
                  <a:cs typeface="Arial" charset="0"/>
                </a:defRPr>
              </a:lvl8pPr>
              <a:lvl9pPr marL="1828800" algn="ctr" rtl="0" fontAlgn="base">
                <a:spcBef>
                  <a:spcPct val="0"/>
                </a:spcBef>
                <a:spcAft>
                  <a:spcPct val="0"/>
                </a:spcAft>
                <a:defRPr sz="2000" b="1">
                  <a:solidFill>
                    <a:srgbClr val="333333"/>
                  </a:solidFill>
                  <a:latin typeface="Candara" pitchFamily="34" charset="0"/>
                  <a:cs typeface="Arial" charset="0"/>
                </a:defRPr>
              </a:lvl9pPr>
            </a:lstStyle>
            <a:p>
              <a:pPr lvl="0">
                <a:defRPr/>
              </a:pPr>
              <a:r>
                <a:rPr lang="es-CO" sz="900" kern="0" dirty="0">
                  <a:solidFill>
                    <a:prstClr val="white"/>
                  </a:solidFill>
                </a:rPr>
                <a:t>Demográficos e Identificación</a:t>
              </a:r>
              <a:endParaRPr kumimoji="0" lang="es-CO" sz="900" b="1" i="0" u="none" strike="noStrike" kern="0" cap="none" spc="0" normalizeH="0" baseline="0" noProof="0" dirty="0">
                <a:ln>
                  <a:noFill/>
                </a:ln>
                <a:solidFill>
                  <a:prstClr val="white"/>
                </a:solidFill>
                <a:effectLst/>
                <a:uLnTx/>
                <a:uFillTx/>
              </a:endParaRPr>
            </a:p>
          </p:txBody>
        </p:sp>
      </p:grpSp>
      <p:grpSp>
        <p:nvGrpSpPr>
          <p:cNvPr id="44" name="Grupo 43"/>
          <p:cNvGrpSpPr/>
          <p:nvPr/>
        </p:nvGrpSpPr>
        <p:grpSpPr>
          <a:xfrm>
            <a:off x="1038949" y="1460835"/>
            <a:ext cx="1223787" cy="1100098"/>
            <a:chOff x="1578856" y="1322377"/>
            <a:chExt cx="1761566" cy="1583523"/>
          </a:xfrm>
        </p:grpSpPr>
        <p:sp>
          <p:nvSpPr>
            <p:cNvPr id="45" name="Freeform 3280"/>
            <p:cNvSpPr>
              <a:spLocks/>
            </p:cNvSpPr>
            <p:nvPr/>
          </p:nvSpPr>
          <p:spPr bwMode="auto">
            <a:xfrm>
              <a:off x="1578856" y="1387494"/>
              <a:ext cx="1761566" cy="1518406"/>
            </a:xfrm>
            <a:custGeom>
              <a:avLst/>
              <a:gdLst>
                <a:gd name="T0" fmla="*/ 628 w 2512"/>
                <a:gd name="T1" fmla="*/ 2176 h 2176"/>
                <a:gd name="T2" fmla="*/ 0 w 2512"/>
                <a:gd name="T3" fmla="*/ 1088 h 2176"/>
                <a:gd name="T4" fmla="*/ 628 w 2512"/>
                <a:gd name="T5" fmla="*/ 0 h 2176"/>
                <a:gd name="T6" fmla="*/ 1884 w 2512"/>
                <a:gd name="T7" fmla="*/ 0 h 2176"/>
                <a:gd name="T8" fmla="*/ 2512 w 2512"/>
                <a:gd name="T9" fmla="*/ 1088 h 2176"/>
                <a:gd name="T10" fmla="*/ 1884 w 2512"/>
                <a:gd name="T11" fmla="*/ 2176 h 2176"/>
                <a:gd name="T12" fmla="*/ 628 w 2512"/>
                <a:gd name="T13" fmla="*/ 2176 h 2176"/>
              </a:gdLst>
              <a:ahLst/>
              <a:cxnLst>
                <a:cxn ang="0">
                  <a:pos x="T0" y="T1"/>
                </a:cxn>
                <a:cxn ang="0">
                  <a:pos x="T2" y="T3"/>
                </a:cxn>
                <a:cxn ang="0">
                  <a:pos x="T4" y="T5"/>
                </a:cxn>
                <a:cxn ang="0">
                  <a:pos x="T6" y="T7"/>
                </a:cxn>
                <a:cxn ang="0">
                  <a:pos x="T8" y="T9"/>
                </a:cxn>
                <a:cxn ang="0">
                  <a:pos x="T10" y="T11"/>
                </a:cxn>
                <a:cxn ang="0">
                  <a:pos x="T12" y="T13"/>
                </a:cxn>
              </a:cxnLst>
              <a:rect l="0" t="0" r="r" b="b"/>
              <a:pathLst>
                <a:path w="2512" h="2176">
                  <a:moveTo>
                    <a:pt x="628" y="2176"/>
                  </a:moveTo>
                  <a:lnTo>
                    <a:pt x="0" y="1088"/>
                  </a:lnTo>
                  <a:lnTo>
                    <a:pt x="628" y="0"/>
                  </a:lnTo>
                  <a:lnTo>
                    <a:pt x="1884" y="0"/>
                  </a:lnTo>
                  <a:lnTo>
                    <a:pt x="2512" y="1088"/>
                  </a:lnTo>
                  <a:lnTo>
                    <a:pt x="1884" y="2176"/>
                  </a:lnTo>
                  <a:lnTo>
                    <a:pt x="628" y="2176"/>
                  </a:lnTo>
                  <a:close/>
                </a:path>
              </a:pathLst>
            </a:custGeom>
            <a:solidFill>
              <a:srgbClr val="81C8E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000"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46" name="CuadroTexto 45"/>
            <p:cNvSpPr txBox="1"/>
            <p:nvPr/>
          </p:nvSpPr>
          <p:spPr>
            <a:xfrm>
              <a:off x="2060687" y="1322377"/>
              <a:ext cx="818107" cy="646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3600" b="1" i="0" u="none" strike="noStrike" kern="1200" cap="none" spc="0" normalizeH="0" baseline="0" noProof="0" dirty="0">
                  <a:ln>
                    <a:noFill/>
                  </a:ln>
                  <a:solidFill>
                    <a:prstClr val="white"/>
                  </a:solidFill>
                  <a:effectLst/>
                  <a:uLnTx/>
                  <a:uFillTx/>
                  <a:latin typeface="Calibri" pitchFamily="34" charset="0"/>
                  <a:ea typeface="+mn-ea"/>
                  <a:cs typeface="Arial" charset="0"/>
                </a:rPr>
                <a:t>2</a:t>
              </a:r>
            </a:p>
          </p:txBody>
        </p:sp>
        <p:sp>
          <p:nvSpPr>
            <p:cNvPr id="47" name="2 Título">
              <a:hlinkClick r:id="" action="ppaction://noaction"/>
            </p:cNvPr>
            <p:cNvSpPr txBox="1">
              <a:spLocks/>
            </p:cNvSpPr>
            <p:nvPr/>
          </p:nvSpPr>
          <p:spPr>
            <a:xfrm>
              <a:off x="1793904" y="2045793"/>
              <a:ext cx="1361052" cy="632951"/>
            </a:xfrm>
            <a:prstGeom prst="rect">
              <a:avLst/>
            </a:prstGeom>
          </p:spPr>
          <p:txBody>
            <a:bodyPr/>
            <a:lstStyle>
              <a:lvl1pPr algn="ctr" rtl="0" eaLnBrk="0" fontAlgn="base" hangingPunct="0">
                <a:spcBef>
                  <a:spcPct val="0"/>
                </a:spcBef>
                <a:spcAft>
                  <a:spcPct val="0"/>
                </a:spcAft>
                <a:defRPr sz="2000" b="1">
                  <a:solidFill>
                    <a:schemeClr val="tx1">
                      <a:lumMod val="85000"/>
                      <a:lumOff val="15000"/>
                    </a:schemeClr>
                  </a:solidFill>
                  <a:latin typeface="Century Gothic" panose="020B0502020202020204" pitchFamily="34" charset="0"/>
                  <a:ea typeface="+mj-ea"/>
                  <a:cs typeface="+mj-cs"/>
                </a:defRPr>
              </a:lvl1pPr>
              <a:lvl2pPr algn="ctr" rtl="0" eaLnBrk="0" fontAlgn="base" hangingPunct="0">
                <a:spcBef>
                  <a:spcPct val="0"/>
                </a:spcBef>
                <a:spcAft>
                  <a:spcPct val="0"/>
                </a:spcAft>
                <a:defRPr sz="2000" b="1">
                  <a:solidFill>
                    <a:srgbClr val="333333"/>
                  </a:solidFill>
                  <a:latin typeface="Candara" pitchFamily="34" charset="0"/>
                  <a:cs typeface="Arial" charset="0"/>
                </a:defRPr>
              </a:lvl2pPr>
              <a:lvl3pPr algn="ctr" rtl="0" eaLnBrk="0" fontAlgn="base" hangingPunct="0">
                <a:spcBef>
                  <a:spcPct val="0"/>
                </a:spcBef>
                <a:spcAft>
                  <a:spcPct val="0"/>
                </a:spcAft>
                <a:defRPr sz="2000" b="1">
                  <a:solidFill>
                    <a:srgbClr val="333333"/>
                  </a:solidFill>
                  <a:latin typeface="Candara" pitchFamily="34" charset="0"/>
                  <a:cs typeface="Arial" charset="0"/>
                </a:defRPr>
              </a:lvl3pPr>
              <a:lvl4pPr algn="ctr" rtl="0" eaLnBrk="0" fontAlgn="base" hangingPunct="0">
                <a:spcBef>
                  <a:spcPct val="0"/>
                </a:spcBef>
                <a:spcAft>
                  <a:spcPct val="0"/>
                </a:spcAft>
                <a:defRPr sz="2000" b="1">
                  <a:solidFill>
                    <a:srgbClr val="333333"/>
                  </a:solidFill>
                  <a:latin typeface="Candara" pitchFamily="34" charset="0"/>
                  <a:cs typeface="Arial" charset="0"/>
                </a:defRPr>
              </a:lvl4pPr>
              <a:lvl5pPr algn="ctr" rtl="0" eaLnBrk="0" fontAlgn="base" hangingPunct="0">
                <a:spcBef>
                  <a:spcPct val="0"/>
                </a:spcBef>
                <a:spcAft>
                  <a:spcPct val="0"/>
                </a:spcAft>
                <a:defRPr sz="2000" b="1">
                  <a:solidFill>
                    <a:srgbClr val="333333"/>
                  </a:solidFill>
                  <a:latin typeface="Candara" pitchFamily="34" charset="0"/>
                  <a:cs typeface="Arial" charset="0"/>
                </a:defRPr>
              </a:lvl5pPr>
              <a:lvl6pPr marL="457200" algn="ctr" rtl="0" fontAlgn="base">
                <a:spcBef>
                  <a:spcPct val="0"/>
                </a:spcBef>
                <a:spcAft>
                  <a:spcPct val="0"/>
                </a:spcAft>
                <a:defRPr sz="2000" b="1">
                  <a:solidFill>
                    <a:srgbClr val="333333"/>
                  </a:solidFill>
                  <a:latin typeface="Candara" pitchFamily="34" charset="0"/>
                  <a:cs typeface="Arial" charset="0"/>
                </a:defRPr>
              </a:lvl6pPr>
              <a:lvl7pPr marL="914400" algn="ctr" rtl="0" fontAlgn="base">
                <a:spcBef>
                  <a:spcPct val="0"/>
                </a:spcBef>
                <a:spcAft>
                  <a:spcPct val="0"/>
                </a:spcAft>
                <a:defRPr sz="2000" b="1">
                  <a:solidFill>
                    <a:srgbClr val="333333"/>
                  </a:solidFill>
                  <a:latin typeface="Candara" pitchFamily="34" charset="0"/>
                  <a:cs typeface="Arial" charset="0"/>
                </a:defRPr>
              </a:lvl7pPr>
              <a:lvl8pPr marL="1371600" algn="ctr" rtl="0" fontAlgn="base">
                <a:spcBef>
                  <a:spcPct val="0"/>
                </a:spcBef>
                <a:spcAft>
                  <a:spcPct val="0"/>
                </a:spcAft>
                <a:defRPr sz="2000" b="1">
                  <a:solidFill>
                    <a:srgbClr val="333333"/>
                  </a:solidFill>
                  <a:latin typeface="Candara" pitchFamily="34" charset="0"/>
                  <a:cs typeface="Arial" charset="0"/>
                </a:defRPr>
              </a:lvl8pPr>
              <a:lvl9pPr marL="1828800" algn="ctr" rtl="0" fontAlgn="base">
                <a:spcBef>
                  <a:spcPct val="0"/>
                </a:spcBef>
                <a:spcAft>
                  <a:spcPct val="0"/>
                </a:spcAft>
                <a:defRPr sz="2000" b="1">
                  <a:solidFill>
                    <a:srgbClr val="333333"/>
                  </a:solidFill>
                  <a:latin typeface="Candara" pitchFamily="34" charset="0"/>
                  <a:cs typeface="Arial" charset="0"/>
                </a:defRPr>
              </a:lvl9pPr>
            </a:lstStyle>
            <a:p>
              <a:pPr lvl="0">
                <a:defRPr/>
              </a:pPr>
              <a:r>
                <a:rPr lang="es-CO" sz="900" kern="0" dirty="0">
                  <a:solidFill>
                    <a:prstClr val="white"/>
                  </a:solidFill>
                </a:rPr>
                <a:t>Necesidades y expectativas</a:t>
              </a:r>
              <a:endParaRPr kumimoji="0" lang="es-CO" sz="900" b="1" i="0" u="none" strike="noStrike" kern="0" cap="none" spc="0" normalizeH="0" baseline="0" noProof="0" dirty="0">
                <a:ln>
                  <a:noFill/>
                </a:ln>
                <a:solidFill>
                  <a:prstClr val="white"/>
                </a:solidFill>
                <a:effectLst/>
                <a:uLnTx/>
                <a:uFillTx/>
                <a:latin typeface="Century Gothic" panose="020B0502020202020204" pitchFamily="34" charset="0"/>
                <a:ea typeface="+mj-ea"/>
                <a:cs typeface="+mj-cs"/>
              </a:endParaRPr>
            </a:p>
          </p:txBody>
        </p:sp>
      </p:grpSp>
      <p:grpSp>
        <p:nvGrpSpPr>
          <p:cNvPr id="48" name="Grupo 47"/>
          <p:cNvGrpSpPr/>
          <p:nvPr/>
        </p:nvGrpSpPr>
        <p:grpSpPr>
          <a:xfrm>
            <a:off x="2027489" y="2026945"/>
            <a:ext cx="1223787" cy="1092074"/>
            <a:chOff x="3001798" y="2137258"/>
            <a:chExt cx="1761566" cy="1571973"/>
          </a:xfrm>
        </p:grpSpPr>
        <p:sp>
          <p:nvSpPr>
            <p:cNvPr id="49" name="Freeform 3371"/>
            <p:cNvSpPr>
              <a:spLocks/>
            </p:cNvSpPr>
            <p:nvPr/>
          </p:nvSpPr>
          <p:spPr bwMode="auto">
            <a:xfrm>
              <a:off x="3001798" y="2189025"/>
              <a:ext cx="1761566" cy="1520206"/>
            </a:xfrm>
            <a:custGeom>
              <a:avLst/>
              <a:gdLst>
                <a:gd name="T0" fmla="*/ 628 w 2512"/>
                <a:gd name="T1" fmla="*/ 2176 h 2176"/>
                <a:gd name="T2" fmla="*/ 0 w 2512"/>
                <a:gd name="T3" fmla="*/ 1088 h 2176"/>
                <a:gd name="T4" fmla="*/ 628 w 2512"/>
                <a:gd name="T5" fmla="*/ 0 h 2176"/>
                <a:gd name="T6" fmla="*/ 1884 w 2512"/>
                <a:gd name="T7" fmla="*/ 0 h 2176"/>
                <a:gd name="T8" fmla="*/ 2512 w 2512"/>
                <a:gd name="T9" fmla="*/ 1088 h 2176"/>
                <a:gd name="T10" fmla="*/ 1884 w 2512"/>
                <a:gd name="T11" fmla="*/ 2176 h 2176"/>
                <a:gd name="T12" fmla="*/ 628 w 2512"/>
                <a:gd name="T13" fmla="*/ 2176 h 2176"/>
              </a:gdLst>
              <a:ahLst/>
              <a:cxnLst>
                <a:cxn ang="0">
                  <a:pos x="T0" y="T1"/>
                </a:cxn>
                <a:cxn ang="0">
                  <a:pos x="T2" y="T3"/>
                </a:cxn>
                <a:cxn ang="0">
                  <a:pos x="T4" y="T5"/>
                </a:cxn>
                <a:cxn ang="0">
                  <a:pos x="T6" y="T7"/>
                </a:cxn>
                <a:cxn ang="0">
                  <a:pos x="T8" y="T9"/>
                </a:cxn>
                <a:cxn ang="0">
                  <a:pos x="T10" y="T11"/>
                </a:cxn>
                <a:cxn ang="0">
                  <a:pos x="T12" y="T13"/>
                </a:cxn>
              </a:cxnLst>
              <a:rect l="0" t="0" r="r" b="b"/>
              <a:pathLst>
                <a:path w="2512" h="2176">
                  <a:moveTo>
                    <a:pt x="628" y="2176"/>
                  </a:moveTo>
                  <a:lnTo>
                    <a:pt x="0" y="1088"/>
                  </a:lnTo>
                  <a:lnTo>
                    <a:pt x="628" y="0"/>
                  </a:lnTo>
                  <a:lnTo>
                    <a:pt x="1884" y="0"/>
                  </a:lnTo>
                  <a:lnTo>
                    <a:pt x="2512" y="1088"/>
                  </a:lnTo>
                  <a:lnTo>
                    <a:pt x="1884" y="2176"/>
                  </a:lnTo>
                  <a:lnTo>
                    <a:pt x="628" y="2176"/>
                  </a:lnTo>
                  <a:close/>
                </a:path>
              </a:pathLst>
            </a:custGeom>
            <a:solidFill>
              <a:srgbClr val="81C8E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000"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50" name="CuadroTexto 49"/>
            <p:cNvSpPr txBox="1"/>
            <p:nvPr/>
          </p:nvSpPr>
          <p:spPr>
            <a:xfrm>
              <a:off x="3473527" y="2137258"/>
              <a:ext cx="818107" cy="646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3600" b="1" i="0" u="none" strike="noStrike" kern="1200" cap="none" spc="0" normalizeH="0" baseline="0" noProof="0" dirty="0">
                  <a:ln>
                    <a:noFill/>
                  </a:ln>
                  <a:solidFill>
                    <a:prstClr val="white"/>
                  </a:solidFill>
                  <a:effectLst/>
                  <a:uLnTx/>
                  <a:uFillTx/>
                  <a:latin typeface="Calibri" pitchFamily="34" charset="0"/>
                  <a:ea typeface="+mn-ea"/>
                  <a:cs typeface="Arial" charset="0"/>
                </a:rPr>
                <a:t>3</a:t>
              </a:r>
            </a:p>
          </p:txBody>
        </p:sp>
        <p:sp>
          <p:nvSpPr>
            <p:cNvPr id="51" name="2 Título">
              <a:hlinkClick r:id="" action="ppaction://noaction"/>
            </p:cNvPr>
            <p:cNvSpPr txBox="1">
              <a:spLocks/>
            </p:cNvSpPr>
            <p:nvPr/>
          </p:nvSpPr>
          <p:spPr>
            <a:xfrm>
              <a:off x="3142692" y="2841057"/>
              <a:ext cx="1528080" cy="632951"/>
            </a:xfrm>
            <a:prstGeom prst="rect">
              <a:avLst/>
            </a:prstGeom>
          </p:spPr>
          <p:txBody>
            <a:bodyPr/>
            <a:lstStyle>
              <a:lvl1pPr algn="ctr" rtl="0" eaLnBrk="0" fontAlgn="base" hangingPunct="0">
                <a:spcBef>
                  <a:spcPct val="0"/>
                </a:spcBef>
                <a:spcAft>
                  <a:spcPct val="0"/>
                </a:spcAft>
                <a:defRPr sz="2000" b="1">
                  <a:solidFill>
                    <a:schemeClr val="tx1">
                      <a:lumMod val="85000"/>
                      <a:lumOff val="15000"/>
                    </a:schemeClr>
                  </a:solidFill>
                  <a:latin typeface="Century Gothic" panose="020B0502020202020204" pitchFamily="34" charset="0"/>
                  <a:ea typeface="+mj-ea"/>
                  <a:cs typeface="+mj-cs"/>
                </a:defRPr>
              </a:lvl1pPr>
              <a:lvl2pPr algn="ctr" rtl="0" eaLnBrk="0" fontAlgn="base" hangingPunct="0">
                <a:spcBef>
                  <a:spcPct val="0"/>
                </a:spcBef>
                <a:spcAft>
                  <a:spcPct val="0"/>
                </a:spcAft>
                <a:defRPr sz="2000" b="1">
                  <a:solidFill>
                    <a:srgbClr val="333333"/>
                  </a:solidFill>
                  <a:latin typeface="Candara" pitchFamily="34" charset="0"/>
                  <a:cs typeface="Arial" charset="0"/>
                </a:defRPr>
              </a:lvl2pPr>
              <a:lvl3pPr algn="ctr" rtl="0" eaLnBrk="0" fontAlgn="base" hangingPunct="0">
                <a:spcBef>
                  <a:spcPct val="0"/>
                </a:spcBef>
                <a:spcAft>
                  <a:spcPct val="0"/>
                </a:spcAft>
                <a:defRPr sz="2000" b="1">
                  <a:solidFill>
                    <a:srgbClr val="333333"/>
                  </a:solidFill>
                  <a:latin typeface="Candara" pitchFamily="34" charset="0"/>
                  <a:cs typeface="Arial" charset="0"/>
                </a:defRPr>
              </a:lvl3pPr>
              <a:lvl4pPr algn="ctr" rtl="0" eaLnBrk="0" fontAlgn="base" hangingPunct="0">
                <a:spcBef>
                  <a:spcPct val="0"/>
                </a:spcBef>
                <a:spcAft>
                  <a:spcPct val="0"/>
                </a:spcAft>
                <a:defRPr sz="2000" b="1">
                  <a:solidFill>
                    <a:srgbClr val="333333"/>
                  </a:solidFill>
                  <a:latin typeface="Candara" pitchFamily="34" charset="0"/>
                  <a:cs typeface="Arial" charset="0"/>
                </a:defRPr>
              </a:lvl4pPr>
              <a:lvl5pPr algn="ctr" rtl="0" eaLnBrk="0" fontAlgn="base" hangingPunct="0">
                <a:spcBef>
                  <a:spcPct val="0"/>
                </a:spcBef>
                <a:spcAft>
                  <a:spcPct val="0"/>
                </a:spcAft>
                <a:defRPr sz="2000" b="1">
                  <a:solidFill>
                    <a:srgbClr val="333333"/>
                  </a:solidFill>
                  <a:latin typeface="Candara" pitchFamily="34" charset="0"/>
                  <a:cs typeface="Arial" charset="0"/>
                </a:defRPr>
              </a:lvl5pPr>
              <a:lvl6pPr marL="457200" algn="ctr" rtl="0" fontAlgn="base">
                <a:spcBef>
                  <a:spcPct val="0"/>
                </a:spcBef>
                <a:spcAft>
                  <a:spcPct val="0"/>
                </a:spcAft>
                <a:defRPr sz="2000" b="1">
                  <a:solidFill>
                    <a:srgbClr val="333333"/>
                  </a:solidFill>
                  <a:latin typeface="Candara" pitchFamily="34" charset="0"/>
                  <a:cs typeface="Arial" charset="0"/>
                </a:defRPr>
              </a:lvl6pPr>
              <a:lvl7pPr marL="914400" algn="ctr" rtl="0" fontAlgn="base">
                <a:spcBef>
                  <a:spcPct val="0"/>
                </a:spcBef>
                <a:spcAft>
                  <a:spcPct val="0"/>
                </a:spcAft>
                <a:defRPr sz="2000" b="1">
                  <a:solidFill>
                    <a:srgbClr val="333333"/>
                  </a:solidFill>
                  <a:latin typeface="Candara" pitchFamily="34" charset="0"/>
                  <a:cs typeface="Arial" charset="0"/>
                </a:defRPr>
              </a:lvl7pPr>
              <a:lvl8pPr marL="1371600" algn="ctr" rtl="0" fontAlgn="base">
                <a:spcBef>
                  <a:spcPct val="0"/>
                </a:spcBef>
                <a:spcAft>
                  <a:spcPct val="0"/>
                </a:spcAft>
                <a:defRPr sz="2000" b="1">
                  <a:solidFill>
                    <a:srgbClr val="333333"/>
                  </a:solidFill>
                  <a:latin typeface="Candara" pitchFamily="34" charset="0"/>
                  <a:cs typeface="Arial" charset="0"/>
                </a:defRPr>
              </a:lvl8pPr>
              <a:lvl9pPr marL="1828800" algn="ctr" rtl="0" fontAlgn="base">
                <a:spcBef>
                  <a:spcPct val="0"/>
                </a:spcBef>
                <a:spcAft>
                  <a:spcPct val="0"/>
                </a:spcAft>
                <a:defRPr sz="2000" b="1">
                  <a:solidFill>
                    <a:srgbClr val="333333"/>
                  </a:solidFill>
                  <a:latin typeface="Candara" pitchFamily="34" charset="0"/>
                  <a:cs typeface="Arial" charset="0"/>
                </a:defRPr>
              </a:lvl9pPr>
            </a:lstStyle>
            <a:p>
              <a:pPr lvl="0">
                <a:defRPr/>
              </a:pPr>
              <a:r>
                <a:rPr lang="es-CO" sz="900" kern="0" dirty="0">
                  <a:solidFill>
                    <a:prstClr val="white"/>
                  </a:solidFill>
                </a:rPr>
                <a:t>Participación ciudadana y comunitaria</a:t>
              </a:r>
            </a:p>
          </p:txBody>
        </p:sp>
      </p:grpSp>
      <p:grpSp>
        <p:nvGrpSpPr>
          <p:cNvPr id="52" name="Grupo 51"/>
          <p:cNvGrpSpPr/>
          <p:nvPr/>
        </p:nvGrpSpPr>
        <p:grpSpPr>
          <a:xfrm>
            <a:off x="3001013" y="1434366"/>
            <a:ext cx="1223787" cy="1100290"/>
            <a:chOff x="4403126" y="1284277"/>
            <a:chExt cx="1761566" cy="1583799"/>
          </a:xfrm>
        </p:grpSpPr>
        <p:sp>
          <p:nvSpPr>
            <p:cNvPr id="53" name="Freeform 3453"/>
            <p:cNvSpPr>
              <a:spLocks/>
            </p:cNvSpPr>
            <p:nvPr/>
          </p:nvSpPr>
          <p:spPr bwMode="auto">
            <a:xfrm>
              <a:off x="4403126" y="1349670"/>
              <a:ext cx="1761566" cy="1518406"/>
            </a:xfrm>
            <a:custGeom>
              <a:avLst/>
              <a:gdLst>
                <a:gd name="T0" fmla="*/ 628 w 2512"/>
                <a:gd name="T1" fmla="*/ 2176 h 2176"/>
                <a:gd name="T2" fmla="*/ 0 w 2512"/>
                <a:gd name="T3" fmla="*/ 1088 h 2176"/>
                <a:gd name="T4" fmla="*/ 628 w 2512"/>
                <a:gd name="T5" fmla="*/ 0 h 2176"/>
                <a:gd name="T6" fmla="*/ 1884 w 2512"/>
                <a:gd name="T7" fmla="*/ 0 h 2176"/>
                <a:gd name="T8" fmla="*/ 2512 w 2512"/>
                <a:gd name="T9" fmla="*/ 1088 h 2176"/>
                <a:gd name="T10" fmla="*/ 1884 w 2512"/>
                <a:gd name="T11" fmla="*/ 2176 h 2176"/>
                <a:gd name="T12" fmla="*/ 628 w 2512"/>
                <a:gd name="T13" fmla="*/ 2176 h 2176"/>
              </a:gdLst>
              <a:ahLst/>
              <a:cxnLst>
                <a:cxn ang="0">
                  <a:pos x="T0" y="T1"/>
                </a:cxn>
                <a:cxn ang="0">
                  <a:pos x="T2" y="T3"/>
                </a:cxn>
                <a:cxn ang="0">
                  <a:pos x="T4" y="T5"/>
                </a:cxn>
                <a:cxn ang="0">
                  <a:pos x="T6" y="T7"/>
                </a:cxn>
                <a:cxn ang="0">
                  <a:pos x="T8" y="T9"/>
                </a:cxn>
                <a:cxn ang="0">
                  <a:pos x="T10" y="T11"/>
                </a:cxn>
                <a:cxn ang="0">
                  <a:pos x="T12" y="T13"/>
                </a:cxn>
              </a:cxnLst>
              <a:rect l="0" t="0" r="r" b="b"/>
              <a:pathLst>
                <a:path w="2512" h="2176">
                  <a:moveTo>
                    <a:pt x="628" y="2176"/>
                  </a:moveTo>
                  <a:lnTo>
                    <a:pt x="0" y="1088"/>
                  </a:lnTo>
                  <a:lnTo>
                    <a:pt x="628" y="0"/>
                  </a:lnTo>
                  <a:lnTo>
                    <a:pt x="1884" y="0"/>
                  </a:lnTo>
                  <a:lnTo>
                    <a:pt x="2512" y="1088"/>
                  </a:lnTo>
                  <a:lnTo>
                    <a:pt x="1884" y="2176"/>
                  </a:lnTo>
                  <a:lnTo>
                    <a:pt x="628" y="2176"/>
                  </a:lnTo>
                  <a:close/>
                </a:path>
              </a:pathLst>
            </a:custGeom>
            <a:solidFill>
              <a:srgbClr val="81C8E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000"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54" name="CuadroTexto 53"/>
            <p:cNvSpPr txBox="1"/>
            <p:nvPr/>
          </p:nvSpPr>
          <p:spPr>
            <a:xfrm>
              <a:off x="4902774" y="1284277"/>
              <a:ext cx="818107"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3600" b="1" i="0" u="none" strike="noStrike" kern="1200" cap="none" spc="0" normalizeH="0" baseline="0" noProof="0" dirty="0">
                  <a:ln>
                    <a:noFill/>
                  </a:ln>
                  <a:solidFill>
                    <a:prstClr val="white"/>
                  </a:solidFill>
                  <a:effectLst/>
                  <a:uLnTx/>
                  <a:uFillTx/>
                  <a:latin typeface="Calibri" pitchFamily="34" charset="0"/>
                  <a:ea typeface="+mn-ea"/>
                  <a:cs typeface="Arial" charset="0"/>
                </a:rPr>
                <a:t>4</a:t>
              </a:r>
            </a:p>
          </p:txBody>
        </p:sp>
        <p:sp>
          <p:nvSpPr>
            <p:cNvPr id="55" name="2 Título">
              <a:hlinkClick r:id="" action="ppaction://noaction"/>
            </p:cNvPr>
            <p:cNvSpPr txBox="1">
              <a:spLocks/>
            </p:cNvSpPr>
            <p:nvPr/>
          </p:nvSpPr>
          <p:spPr>
            <a:xfrm>
              <a:off x="4708049" y="2003488"/>
              <a:ext cx="1209630" cy="632951"/>
            </a:xfrm>
            <a:prstGeom prst="rect">
              <a:avLst/>
            </a:prstGeom>
          </p:spPr>
          <p:txBody>
            <a:bodyPr/>
            <a:lstStyle>
              <a:lvl1pPr algn="ctr" rtl="0" eaLnBrk="0" fontAlgn="base" hangingPunct="0">
                <a:spcBef>
                  <a:spcPct val="0"/>
                </a:spcBef>
                <a:spcAft>
                  <a:spcPct val="0"/>
                </a:spcAft>
                <a:defRPr sz="2000" b="1">
                  <a:solidFill>
                    <a:schemeClr val="tx1">
                      <a:lumMod val="85000"/>
                      <a:lumOff val="15000"/>
                    </a:schemeClr>
                  </a:solidFill>
                  <a:latin typeface="Century Gothic" panose="020B0502020202020204" pitchFamily="34" charset="0"/>
                  <a:ea typeface="+mj-ea"/>
                  <a:cs typeface="+mj-cs"/>
                </a:defRPr>
              </a:lvl1pPr>
              <a:lvl2pPr algn="ctr" rtl="0" eaLnBrk="0" fontAlgn="base" hangingPunct="0">
                <a:spcBef>
                  <a:spcPct val="0"/>
                </a:spcBef>
                <a:spcAft>
                  <a:spcPct val="0"/>
                </a:spcAft>
                <a:defRPr sz="2000" b="1">
                  <a:solidFill>
                    <a:srgbClr val="333333"/>
                  </a:solidFill>
                  <a:latin typeface="Candara" pitchFamily="34" charset="0"/>
                  <a:cs typeface="Arial" charset="0"/>
                </a:defRPr>
              </a:lvl2pPr>
              <a:lvl3pPr algn="ctr" rtl="0" eaLnBrk="0" fontAlgn="base" hangingPunct="0">
                <a:spcBef>
                  <a:spcPct val="0"/>
                </a:spcBef>
                <a:spcAft>
                  <a:spcPct val="0"/>
                </a:spcAft>
                <a:defRPr sz="2000" b="1">
                  <a:solidFill>
                    <a:srgbClr val="333333"/>
                  </a:solidFill>
                  <a:latin typeface="Candara" pitchFamily="34" charset="0"/>
                  <a:cs typeface="Arial" charset="0"/>
                </a:defRPr>
              </a:lvl3pPr>
              <a:lvl4pPr algn="ctr" rtl="0" eaLnBrk="0" fontAlgn="base" hangingPunct="0">
                <a:spcBef>
                  <a:spcPct val="0"/>
                </a:spcBef>
                <a:spcAft>
                  <a:spcPct val="0"/>
                </a:spcAft>
                <a:defRPr sz="2000" b="1">
                  <a:solidFill>
                    <a:srgbClr val="333333"/>
                  </a:solidFill>
                  <a:latin typeface="Candara" pitchFamily="34" charset="0"/>
                  <a:cs typeface="Arial" charset="0"/>
                </a:defRPr>
              </a:lvl4pPr>
              <a:lvl5pPr algn="ctr" rtl="0" eaLnBrk="0" fontAlgn="base" hangingPunct="0">
                <a:spcBef>
                  <a:spcPct val="0"/>
                </a:spcBef>
                <a:spcAft>
                  <a:spcPct val="0"/>
                </a:spcAft>
                <a:defRPr sz="2000" b="1">
                  <a:solidFill>
                    <a:srgbClr val="333333"/>
                  </a:solidFill>
                  <a:latin typeface="Candara" pitchFamily="34" charset="0"/>
                  <a:cs typeface="Arial" charset="0"/>
                </a:defRPr>
              </a:lvl5pPr>
              <a:lvl6pPr marL="457200" algn="ctr" rtl="0" fontAlgn="base">
                <a:spcBef>
                  <a:spcPct val="0"/>
                </a:spcBef>
                <a:spcAft>
                  <a:spcPct val="0"/>
                </a:spcAft>
                <a:defRPr sz="2000" b="1">
                  <a:solidFill>
                    <a:srgbClr val="333333"/>
                  </a:solidFill>
                  <a:latin typeface="Candara" pitchFamily="34" charset="0"/>
                  <a:cs typeface="Arial" charset="0"/>
                </a:defRPr>
              </a:lvl6pPr>
              <a:lvl7pPr marL="914400" algn="ctr" rtl="0" fontAlgn="base">
                <a:spcBef>
                  <a:spcPct val="0"/>
                </a:spcBef>
                <a:spcAft>
                  <a:spcPct val="0"/>
                </a:spcAft>
                <a:defRPr sz="2000" b="1">
                  <a:solidFill>
                    <a:srgbClr val="333333"/>
                  </a:solidFill>
                  <a:latin typeface="Candara" pitchFamily="34" charset="0"/>
                  <a:cs typeface="Arial" charset="0"/>
                </a:defRPr>
              </a:lvl7pPr>
              <a:lvl8pPr marL="1371600" algn="ctr" rtl="0" fontAlgn="base">
                <a:spcBef>
                  <a:spcPct val="0"/>
                </a:spcBef>
                <a:spcAft>
                  <a:spcPct val="0"/>
                </a:spcAft>
                <a:defRPr sz="2000" b="1">
                  <a:solidFill>
                    <a:srgbClr val="333333"/>
                  </a:solidFill>
                  <a:latin typeface="Candara" pitchFamily="34" charset="0"/>
                  <a:cs typeface="Arial" charset="0"/>
                </a:defRPr>
              </a:lvl8pPr>
              <a:lvl9pPr marL="1828800" algn="ctr" rtl="0" fontAlgn="base">
                <a:spcBef>
                  <a:spcPct val="0"/>
                </a:spcBef>
                <a:spcAft>
                  <a:spcPct val="0"/>
                </a:spcAft>
                <a:defRPr sz="2000" b="1">
                  <a:solidFill>
                    <a:srgbClr val="333333"/>
                  </a:solidFill>
                  <a:latin typeface="Candara" pitchFamily="34" charset="0"/>
                  <a:cs typeface="Arial" charset="0"/>
                </a:defRPr>
              </a:lvl9pPr>
            </a:lstStyle>
            <a:p>
              <a:pPr lvl="0">
                <a:defRPr/>
              </a:pPr>
              <a:r>
                <a:rPr lang="es-CO" sz="900" kern="0" dirty="0" err="1">
                  <a:solidFill>
                    <a:prstClr val="white"/>
                  </a:solidFill>
                </a:rPr>
                <a:t>PQRS</a:t>
              </a:r>
              <a:endParaRPr lang="es-CO" sz="900" kern="0" dirty="0">
                <a:solidFill>
                  <a:prstClr val="white"/>
                </a:solidFill>
              </a:endParaRPr>
            </a:p>
          </p:txBody>
        </p:sp>
      </p:grpSp>
      <p:grpSp>
        <p:nvGrpSpPr>
          <p:cNvPr id="56" name="Grupo 55"/>
          <p:cNvGrpSpPr/>
          <p:nvPr/>
        </p:nvGrpSpPr>
        <p:grpSpPr>
          <a:xfrm>
            <a:off x="3989553" y="1928706"/>
            <a:ext cx="1223787" cy="1151524"/>
            <a:chOff x="5826068" y="1995848"/>
            <a:chExt cx="1761566" cy="1657547"/>
          </a:xfrm>
        </p:grpSpPr>
        <p:sp>
          <p:nvSpPr>
            <p:cNvPr id="57" name="Freeform 3543"/>
            <p:cNvSpPr>
              <a:spLocks/>
            </p:cNvSpPr>
            <p:nvPr/>
          </p:nvSpPr>
          <p:spPr bwMode="auto">
            <a:xfrm>
              <a:off x="5826068" y="2134989"/>
              <a:ext cx="1761566" cy="1518406"/>
            </a:xfrm>
            <a:custGeom>
              <a:avLst/>
              <a:gdLst>
                <a:gd name="T0" fmla="*/ 628 w 2512"/>
                <a:gd name="T1" fmla="*/ 2176 h 2176"/>
                <a:gd name="T2" fmla="*/ 0 w 2512"/>
                <a:gd name="T3" fmla="*/ 1088 h 2176"/>
                <a:gd name="T4" fmla="*/ 628 w 2512"/>
                <a:gd name="T5" fmla="*/ 0 h 2176"/>
                <a:gd name="T6" fmla="*/ 1884 w 2512"/>
                <a:gd name="T7" fmla="*/ 0 h 2176"/>
                <a:gd name="T8" fmla="*/ 2512 w 2512"/>
                <a:gd name="T9" fmla="*/ 1088 h 2176"/>
                <a:gd name="T10" fmla="*/ 1884 w 2512"/>
                <a:gd name="T11" fmla="*/ 2176 h 2176"/>
                <a:gd name="T12" fmla="*/ 628 w 2512"/>
                <a:gd name="T13" fmla="*/ 2176 h 2176"/>
              </a:gdLst>
              <a:ahLst/>
              <a:cxnLst>
                <a:cxn ang="0">
                  <a:pos x="T0" y="T1"/>
                </a:cxn>
                <a:cxn ang="0">
                  <a:pos x="T2" y="T3"/>
                </a:cxn>
                <a:cxn ang="0">
                  <a:pos x="T4" y="T5"/>
                </a:cxn>
                <a:cxn ang="0">
                  <a:pos x="T6" y="T7"/>
                </a:cxn>
                <a:cxn ang="0">
                  <a:pos x="T8" y="T9"/>
                </a:cxn>
                <a:cxn ang="0">
                  <a:pos x="T10" y="T11"/>
                </a:cxn>
                <a:cxn ang="0">
                  <a:pos x="T12" y="T13"/>
                </a:cxn>
              </a:cxnLst>
              <a:rect l="0" t="0" r="r" b="b"/>
              <a:pathLst>
                <a:path w="2512" h="2176">
                  <a:moveTo>
                    <a:pt x="628" y="2176"/>
                  </a:moveTo>
                  <a:lnTo>
                    <a:pt x="0" y="1088"/>
                  </a:lnTo>
                  <a:lnTo>
                    <a:pt x="628" y="0"/>
                  </a:lnTo>
                  <a:lnTo>
                    <a:pt x="1884" y="0"/>
                  </a:lnTo>
                  <a:lnTo>
                    <a:pt x="2512" y="1088"/>
                  </a:lnTo>
                  <a:lnTo>
                    <a:pt x="1884" y="2176"/>
                  </a:lnTo>
                  <a:lnTo>
                    <a:pt x="628" y="2176"/>
                  </a:lnTo>
                  <a:close/>
                </a:path>
              </a:pathLst>
            </a:custGeom>
            <a:solidFill>
              <a:srgbClr val="81C8E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000"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58" name="CuadroTexto 57"/>
            <p:cNvSpPr txBox="1"/>
            <p:nvPr/>
          </p:nvSpPr>
          <p:spPr>
            <a:xfrm>
              <a:off x="6308605" y="1995848"/>
              <a:ext cx="818108" cy="646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3600" b="1" i="0" u="none" strike="noStrike" kern="1200" cap="none" spc="0" normalizeH="0" baseline="0" noProof="0" dirty="0">
                  <a:ln>
                    <a:noFill/>
                  </a:ln>
                  <a:solidFill>
                    <a:prstClr val="white"/>
                  </a:solidFill>
                  <a:effectLst/>
                  <a:uLnTx/>
                  <a:uFillTx/>
                  <a:latin typeface="Calibri" pitchFamily="34" charset="0"/>
                  <a:ea typeface="+mn-ea"/>
                  <a:cs typeface="Arial" charset="0"/>
                </a:rPr>
                <a:t>5</a:t>
              </a:r>
            </a:p>
          </p:txBody>
        </p:sp>
        <p:sp>
          <p:nvSpPr>
            <p:cNvPr id="59" name="2 Título">
              <a:hlinkClick r:id="" action="ppaction://noaction"/>
            </p:cNvPr>
            <p:cNvSpPr txBox="1">
              <a:spLocks/>
            </p:cNvSpPr>
            <p:nvPr/>
          </p:nvSpPr>
          <p:spPr>
            <a:xfrm>
              <a:off x="5964427" y="2667521"/>
              <a:ext cx="1533383" cy="632951"/>
            </a:xfrm>
            <a:prstGeom prst="rect">
              <a:avLst/>
            </a:prstGeom>
          </p:spPr>
          <p:txBody>
            <a:bodyPr/>
            <a:lstStyle>
              <a:lvl1pPr algn="ctr" rtl="0" eaLnBrk="0" fontAlgn="base" hangingPunct="0">
                <a:spcBef>
                  <a:spcPct val="0"/>
                </a:spcBef>
                <a:spcAft>
                  <a:spcPct val="0"/>
                </a:spcAft>
                <a:defRPr sz="2000" b="1">
                  <a:solidFill>
                    <a:schemeClr val="tx1">
                      <a:lumMod val="85000"/>
                      <a:lumOff val="15000"/>
                    </a:schemeClr>
                  </a:solidFill>
                  <a:latin typeface="Century Gothic" panose="020B0502020202020204" pitchFamily="34" charset="0"/>
                  <a:ea typeface="+mj-ea"/>
                  <a:cs typeface="+mj-cs"/>
                </a:defRPr>
              </a:lvl1pPr>
              <a:lvl2pPr algn="ctr" rtl="0" eaLnBrk="0" fontAlgn="base" hangingPunct="0">
                <a:spcBef>
                  <a:spcPct val="0"/>
                </a:spcBef>
                <a:spcAft>
                  <a:spcPct val="0"/>
                </a:spcAft>
                <a:defRPr sz="2000" b="1">
                  <a:solidFill>
                    <a:srgbClr val="333333"/>
                  </a:solidFill>
                  <a:latin typeface="Candara" pitchFamily="34" charset="0"/>
                  <a:cs typeface="Arial" charset="0"/>
                </a:defRPr>
              </a:lvl2pPr>
              <a:lvl3pPr algn="ctr" rtl="0" eaLnBrk="0" fontAlgn="base" hangingPunct="0">
                <a:spcBef>
                  <a:spcPct val="0"/>
                </a:spcBef>
                <a:spcAft>
                  <a:spcPct val="0"/>
                </a:spcAft>
                <a:defRPr sz="2000" b="1">
                  <a:solidFill>
                    <a:srgbClr val="333333"/>
                  </a:solidFill>
                  <a:latin typeface="Candara" pitchFamily="34" charset="0"/>
                  <a:cs typeface="Arial" charset="0"/>
                </a:defRPr>
              </a:lvl3pPr>
              <a:lvl4pPr algn="ctr" rtl="0" eaLnBrk="0" fontAlgn="base" hangingPunct="0">
                <a:spcBef>
                  <a:spcPct val="0"/>
                </a:spcBef>
                <a:spcAft>
                  <a:spcPct val="0"/>
                </a:spcAft>
                <a:defRPr sz="2000" b="1">
                  <a:solidFill>
                    <a:srgbClr val="333333"/>
                  </a:solidFill>
                  <a:latin typeface="Candara" pitchFamily="34" charset="0"/>
                  <a:cs typeface="Arial" charset="0"/>
                </a:defRPr>
              </a:lvl4pPr>
              <a:lvl5pPr algn="ctr" rtl="0" eaLnBrk="0" fontAlgn="base" hangingPunct="0">
                <a:spcBef>
                  <a:spcPct val="0"/>
                </a:spcBef>
                <a:spcAft>
                  <a:spcPct val="0"/>
                </a:spcAft>
                <a:defRPr sz="2000" b="1">
                  <a:solidFill>
                    <a:srgbClr val="333333"/>
                  </a:solidFill>
                  <a:latin typeface="Candara" pitchFamily="34" charset="0"/>
                  <a:cs typeface="Arial" charset="0"/>
                </a:defRPr>
              </a:lvl5pPr>
              <a:lvl6pPr marL="457200" algn="ctr" rtl="0" fontAlgn="base">
                <a:spcBef>
                  <a:spcPct val="0"/>
                </a:spcBef>
                <a:spcAft>
                  <a:spcPct val="0"/>
                </a:spcAft>
                <a:defRPr sz="2000" b="1">
                  <a:solidFill>
                    <a:srgbClr val="333333"/>
                  </a:solidFill>
                  <a:latin typeface="Candara" pitchFamily="34" charset="0"/>
                  <a:cs typeface="Arial" charset="0"/>
                </a:defRPr>
              </a:lvl6pPr>
              <a:lvl7pPr marL="914400" algn="ctr" rtl="0" fontAlgn="base">
                <a:spcBef>
                  <a:spcPct val="0"/>
                </a:spcBef>
                <a:spcAft>
                  <a:spcPct val="0"/>
                </a:spcAft>
                <a:defRPr sz="2000" b="1">
                  <a:solidFill>
                    <a:srgbClr val="333333"/>
                  </a:solidFill>
                  <a:latin typeface="Candara" pitchFamily="34" charset="0"/>
                  <a:cs typeface="Arial" charset="0"/>
                </a:defRPr>
              </a:lvl7pPr>
              <a:lvl8pPr marL="1371600" algn="ctr" rtl="0" fontAlgn="base">
                <a:spcBef>
                  <a:spcPct val="0"/>
                </a:spcBef>
                <a:spcAft>
                  <a:spcPct val="0"/>
                </a:spcAft>
                <a:defRPr sz="2000" b="1">
                  <a:solidFill>
                    <a:srgbClr val="333333"/>
                  </a:solidFill>
                  <a:latin typeface="Candara" pitchFamily="34" charset="0"/>
                  <a:cs typeface="Arial" charset="0"/>
                </a:defRPr>
              </a:lvl8pPr>
              <a:lvl9pPr marL="1828800" algn="ctr" rtl="0" fontAlgn="base">
                <a:spcBef>
                  <a:spcPct val="0"/>
                </a:spcBef>
                <a:spcAft>
                  <a:spcPct val="0"/>
                </a:spcAft>
                <a:defRPr sz="2000" b="1">
                  <a:solidFill>
                    <a:srgbClr val="333333"/>
                  </a:solidFill>
                  <a:latin typeface="Candara" pitchFamily="34" charset="0"/>
                  <a:cs typeface="Arial" charset="0"/>
                </a:defRPr>
              </a:lvl9pPr>
            </a:lstStyle>
            <a:p>
              <a:pPr lvl="0">
                <a:defRPr/>
              </a:pPr>
              <a:r>
                <a:rPr lang="es-CO" sz="900" kern="0" dirty="0">
                  <a:solidFill>
                    <a:prstClr val="white"/>
                  </a:solidFill>
                </a:rPr>
                <a:t>Rendición de cuentas – canales de información</a:t>
              </a:r>
            </a:p>
          </p:txBody>
        </p:sp>
      </p:grpSp>
      <p:grpSp>
        <p:nvGrpSpPr>
          <p:cNvPr id="60" name="Grupo 59"/>
          <p:cNvGrpSpPr/>
          <p:nvPr/>
        </p:nvGrpSpPr>
        <p:grpSpPr>
          <a:xfrm>
            <a:off x="4978093" y="1417229"/>
            <a:ext cx="1223787" cy="1098656"/>
            <a:chOff x="7249010" y="1259610"/>
            <a:chExt cx="1761566" cy="1581447"/>
          </a:xfrm>
        </p:grpSpPr>
        <p:sp>
          <p:nvSpPr>
            <p:cNvPr id="61" name="Freeform 3543"/>
            <p:cNvSpPr>
              <a:spLocks/>
            </p:cNvSpPr>
            <p:nvPr/>
          </p:nvSpPr>
          <p:spPr bwMode="auto">
            <a:xfrm>
              <a:off x="7249010" y="1322651"/>
              <a:ext cx="1761566" cy="1518406"/>
            </a:xfrm>
            <a:custGeom>
              <a:avLst/>
              <a:gdLst>
                <a:gd name="T0" fmla="*/ 628 w 2512"/>
                <a:gd name="T1" fmla="*/ 2176 h 2176"/>
                <a:gd name="T2" fmla="*/ 0 w 2512"/>
                <a:gd name="T3" fmla="*/ 1088 h 2176"/>
                <a:gd name="T4" fmla="*/ 628 w 2512"/>
                <a:gd name="T5" fmla="*/ 0 h 2176"/>
                <a:gd name="T6" fmla="*/ 1884 w 2512"/>
                <a:gd name="T7" fmla="*/ 0 h 2176"/>
                <a:gd name="T8" fmla="*/ 2512 w 2512"/>
                <a:gd name="T9" fmla="*/ 1088 h 2176"/>
                <a:gd name="T10" fmla="*/ 1884 w 2512"/>
                <a:gd name="T11" fmla="*/ 2176 h 2176"/>
                <a:gd name="T12" fmla="*/ 628 w 2512"/>
                <a:gd name="T13" fmla="*/ 2176 h 2176"/>
              </a:gdLst>
              <a:ahLst/>
              <a:cxnLst>
                <a:cxn ang="0">
                  <a:pos x="T0" y="T1"/>
                </a:cxn>
                <a:cxn ang="0">
                  <a:pos x="T2" y="T3"/>
                </a:cxn>
                <a:cxn ang="0">
                  <a:pos x="T4" y="T5"/>
                </a:cxn>
                <a:cxn ang="0">
                  <a:pos x="T6" y="T7"/>
                </a:cxn>
                <a:cxn ang="0">
                  <a:pos x="T8" y="T9"/>
                </a:cxn>
                <a:cxn ang="0">
                  <a:pos x="T10" y="T11"/>
                </a:cxn>
                <a:cxn ang="0">
                  <a:pos x="T12" y="T13"/>
                </a:cxn>
              </a:cxnLst>
              <a:rect l="0" t="0" r="r" b="b"/>
              <a:pathLst>
                <a:path w="2512" h="2176">
                  <a:moveTo>
                    <a:pt x="628" y="2176"/>
                  </a:moveTo>
                  <a:lnTo>
                    <a:pt x="0" y="1088"/>
                  </a:lnTo>
                  <a:lnTo>
                    <a:pt x="628" y="0"/>
                  </a:lnTo>
                  <a:lnTo>
                    <a:pt x="1884" y="0"/>
                  </a:lnTo>
                  <a:lnTo>
                    <a:pt x="2512" y="1088"/>
                  </a:lnTo>
                  <a:lnTo>
                    <a:pt x="1884" y="2176"/>
                  </a:lnTo>
                  <a:lnTo>
                    <a:pt x="628" y="2176"/>
                  </a:lnTo>
                  <a:close/>
                </a:path>
              </a:pathLst>
            </a:custGeom>
            <a:solidFill>
              <a:srgbClr val="81C8E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000"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62" name="CuadroTexto 61"/>
            <p:cNvSpPr txBox="1"/>
            <p:nvPr/>
          </p:nvSpPr>
          <p:spPr>
            <a:xfrm>
              <a:off x="7720739" y="1259610"/>
              <a:ext cx="818107"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3600" b="1" i="0" u="none" strike="noStrike" kern="1200" cap="none" spc="0" normalizeH="0" baseline="0" noProof="0" dirty="0">
                  <a:ln>
                    <a:noFill/>
                  </a:ln>
                  <a:solidFill>
                    <a:prstClr val="white"/>
                  </a:solidFill>
                  <a:effectLst/>
                  <a:uLnTx/>
                  <a:uFillTx/>
                  <a:latin typeface="Calibri" pitchFamily="34" charset="0"/>
                  <a:ea typeface="+mn-ea"/>
                  <a:cs typeface="Arial" charset="0"/>
                </a:rPr>
                <a:t>6</a:t>
              </a:r>
            </a:p>
          </p:txBody>
        </p:sp>
        <p:sp>
          <p:nvSpPr>
            <p:cNvPr id="63" name="2 Título">
              <a:hlinkClick r:id="" action="ppaction://noaction"/>
            </p:cNvPr>
            <p:cNvSpPr txBox="1">
              <a:spLocks/>
            </p:cNvSpPr>
            <p:nvPr/>
          </p:nvSpPr>
          <p:spPr>
            <a:xfrm>
              <a:off x="7483807" y="1968709"/>
              <a:ext cx="1285096" cy="632951"/>
            </a:xfrm>
            <a:prstGeom prst="rect">
              <a:avLst/>
            </a:prstGeom>
          </p:spPr>
          <p:txBody>
            <a:bodyPr/>
            <a:lstStyle>
              <a:lvl1pPr algn="ctr" rtl="0" eaLnBrk="0" fontAlgn="base" hangingPunct="0">
                <a:spcBef>
                  <a:spcPct val="0"/>
                </a:spcBef>
                <a:spcAft>
                  <a:spcPct val="0"/>
                </a:spcAft>
                <a:defRPr sz="2000" b="1">
                  <a:solidFill>
                    <a:schemeClr val="tx1">
                      <a:lumMod val="85000"/>
                      <a:lumOff val="15000"/>
                    </a:schemeClr>
                  </a:solidFill>
                  <a:latin typeface="Century Gothic" panose="020B0502020202020204" pitchFamily="34" charset="0"/>
                  <a:ea typeface="+mj-ea"/>
                  <a:cs typeface="+mj-cs"/>
                </a:defRPr>
              </a:lvl1pPr>
              <a:lvl2pPr algn="ctr" rtl="0" eaLnBrk="0" fontAlgn="base" hangingPunct="0">
                <a:spcBef>
                  <a:spcPct val="0"/>
                </a:spcBef>
                <a:spcAft>
                  <a:spcPct val="0"/>
                </a:spcAft>
                <a:defRPr sz="2000" b="1">
                  <a:solidFill>
                    <a:srgbClr val="333333"/>
                  </a:solidFill>
                  <a:latin typeface="Candara" pitchFamily="34" charset="0"/>
                  <a:cs typeface="Arial" charset="0"/>
                </a:defRPr>
              </a:lvl2pPr>
              <a:lvl3pPr algn="ctr" rtl="0" eaLnBrk="0" fontAlgn="base" hangingPunct="0">
                <a:spcBef>
                  <a:spcPct val="0"/>
                </a:spcBef>
                <a:spcAft>
                  <a:spcPct val="0"/>
                </a:spcAft>
                <a:defRPr sz="2000" b="1">
                  <a:solidFill>
                    <a:srgbClr val="333333"/>
                  </a:solidFill>
                  <a:latin typeface="Candara" pitchFamily="34" charset="0"/>
                  <a:cs typeface="Arial" charset="0"/>
                </a:defRPr>
              </a:lvl3pPr>
              <a:lvl4pPr algn="ctr" rtl="0" eaLnBrk="0" fontAlgn="base" hangingPunct="0">
                <a:spcBef>
                  <a:spcPct val="0"/>
                </a:spcBef>
                <a:spcAft>
                  <a:spcPct val="0"/>
                </a:spcAft>
                <a:defRPr sz="2000" b="1">
                  <a:solidFill>
                    <a:srgbClr val="333333"/>
                  </a:solidFill>
                  <a:latin typeface="Candara" pitchFamily="34" charset="0"/>
                  <a:cs typeface="Arial" charset="0"/>
                </a:defRPr>
              </a:lvl4pPr>
              <a:lvl5pPr algn="ctr" rtl="0" eaLnBrk="0" fontAlgn="base" hangingPunct="0">
                <a:spcBef>
                  <a:spcPct val="0"/>
                </a:spcBef>
                <a:spcAft>
                  <a:spcPct val="0"/>
                </a:spcAft>
                <a:defRPr sz="2000" b="1">
                  <a:solidFill>
                    <a:srgbClr val="333333"/>
                  </a:solidFill>
                  <a:latin typeface="Candara" pitchFamily="34" charset="0"/>
                  <a:cs typeface="Arial" charset="0"/>
                </a:defRPr>
              </a:lvl5pPr>
              <a:lvl6pPr marL="457200" algn="ctr" rtl="0" fontAlgn="base">
                <a:spcBef>
                  <a:spcPct val="0"/>
                </a:spcBef>
                <a:spcAft>
                  <a:spcPct val="0"/>
                </a:spcAft>
                <a:defRPr sz="2000" b="1">
                  <a:solidFill>
                    <a:srgbClr val="333333"/>
                  </a:solidFill>
                  <a:latin typeface="Candara" pitchFamily="34" charset="0"/>
                  <a:cs typeface="Arial" charset="0"/>
                </a:defRPr>
              </a:lvl6pPr>
              <a:lvl7pPr marL="914400" algn="ctr" rtl="0" fontAlgn="base">
                <a:spcBef>
                  <a:spcPct val="0"/>
                </a:spcBef>
                <a:spcAft>
                  <a:spcPct val="0"/>
                </a:spcAft>
                <a:defRPr sz="2000" b="1">
                  <a:solidFill>
                    <a:srgbClr val="333333"/>
                  </a:solidFill>
                  <a:latin typeface="Candara" pitchFamily="34" charset="0"/>
                  <a:cs typeface="Arial" charset="0"/>
                </a:defRPr>
              </a:lvl7pPr>
              <a:lvl8pPr marL="1371600" algn="ctr" rtl="0" fontAlgn="base">
                <a:spcBef>
                  <a:spcPct val="0"/>
                </a:spcBef>
                <a:spcAft>
                  <a:spcPct val="0"/>
                </a:spcAft>
                <a:defRPr sz="2000" b="1">
                  <a:solidFill>
                    <a:srgbClr val="333333"/>
                  </a:solidFill>
                  <a:latin typeface="Candara" pitchFamily="34" charset="0"/>
                  <a:cs typeface="Arial" charset="0"/>
                </a:defRPr>
              </a:lvl8pPr>
              <a:lvl9pPr marL="1828800" algn="ctr" rtl="0" fontAlgn="base">
                <a:spcBef>
                  <a:spcPct val="0"/>
                </a:spcBef>
                <a:spcAft>
                  <a:spcPct val="0"/>
                </a:spcAft>
                <a:defRPr sz="2000" b="1">
                  <a:solidFill>
                    <a:srgbClr val="333333"/>
                  </a:solidFill>
                  <a:latin typeface="Candara" pitchFamily="34" charset="0"/>
                  <a:cs typeface="Arial" charset="0"/>
                </a:defRPr>
              </a:lvl9pPr>
            </a:lstStyle>
            <a:p>
              <a:pPr lvl="0">
                <a:defRPr/>
              </a:pPr>
              <a:r>
                <a:rPr lang="es-CO" sz="900" kern="0" dirty="0">
                  <a:solidFill>
                    <a:prstClr val="white"/>
                  </a:solidFill>
                </a:rPr>
                <a:t>Rendición de cuentas - espacios de diálogo</a:t>
              </a:r>
            </a:p>
          </p:txBody>
        </p:sp>
      </p:grpSp>
      <p:grpSp>
        <p:nvGrpSpPr>
          <p:cNvPr id="64" name="Grupo 63"/>
          <p:cNvGrpSpPr/>
          <p:nvPr/>
        </p:nvGrpSpPr>
        <p:grpSpPr>
          <a:xfrm>
            <a:off x="5964358" y="1988455"/>
            <a:ext cx="1223787" cy="1098656"/>
            <a:chOff x="7249010" y="1259610"/>
            <a:chExt cx="1761566" cy="1581447"/>
          </a:xfrm>
        </p:grpSpPr>
        <p:sp>
          <p:nvSpPr>
            <p:cNvPr id="65" name="Freeform 3543"/>
            <p:cNvSpPr>
              <a:spLocks/>
            </p:cNvSpPr>
            <p:nvPr/>
          </p:nvSpPr>
          <p:spPr bwMode="auto">
            <a:xfrm>
              <a:off x="7249010" y="1322651"/>
              <a:ext cx="1761566" cy="1518406"/>
            </a:xfrm>
            <a:custGeom>
              <a:avLst/>
              <a:gdLst>
                <a:gd name="T0" fmla="*/ 628 w 2512"/>
                <a:gd name="T1" fmla="*/ 2176 h 2176"/>
                <a:gd name="T2" fmla="*/ 0 w 2512"/>
                <a:gd name="T3" fmla="*/ 1088 h 2176"/>
                <a:gd name="T4" fmla="*/ 628 w 2512"/>
                <a:gd name="T5" fmla="*/ 0 h 2176"/>
                <a:gd name="T6" fmla="*/ 1884 w 2512"/>
                <a:gd name="T7" fmla="*/ 0 h 2176"/>
                <a:gd name="T8" fmla="*/ 2512 w 2512"/>
                <a:gd name="T9" fmla="*/ 1088 h 2176"/>
                <a:gd name="T10" fmla="*/ 1884 w 2512"/>
                <a:gd name="T11" fmla="*/ 2176 h 2176"/>
                <a:gd name="T12" fmla="*/ 628 w 2512"/>
                <a:gd name="T13" fmla="*/ 2176 h 2176"/>
              </a:gdLst>
              <a:ahLst/>
              <a:cxnLst>
                <a:cxn ang="0">
                  <a:pos x="T0" y="T1"/>
                </a:cxn>
                <a:cxn ang="0">
                  <a:pos x="T2" y="T3"/>
                </a:cxn>
                <a:cxn ang="0">
                  <a:pos x="T4" y="T5"/>
                </a:cxn>
                <a:cxn ang="0">
                  <a:pos x="T6" y="T7"/>
                </a:cxn>
                <a:cxn ang="0">
                  <a:pos x="T8" y="T9"/>
                </a:cxn>
                <a:cxn ang="0">
                  <a:pos x="T10" y="T11"/>
                </a:cxn>
                <a:cxn ang="0">
                  <a:pos x="T12" y="T13"/>
                </a:cxn>
              </a:cxnLst>
              <a:rect l="0" t="0" r="r" b="b"/>
              <a:pathLst>
                <a:path w="2512" h="2176">
                  <a:moveTo>
                    <a:pt x="628" y="2176"/>
                  </a:moveTo>
                  <a:lnTo>
                    <a:pt x="0" y="1088"/>
                  </a:lnTo>
                  <a:lnTo>
                    <a:pt x="628" y="0"/>
                  </a:lnTo>
                  <a:lnTo>
                    <a:pt x="1884" y="0"/>
                  </a:lnTo>
                  <a:lnTo>
                    <a:pt x="2512" y="1088"/>
                  </a:lnTo>
                  <a:lnTo>
                    <a:pt x="1884" y="2176"/>
                  </a:lnTo>
                  <a:lnTo>
                    <a:pt x="628" y="2176"/>
                  </a:lnTo>
                  <a:close/>
                </a:path>
              </a:pathLst>
            </a:custGeom>
            <a:solidFill>
              <a:srgbClr val="81C8E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000"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66" name="CuadroTexto 65"/>
            <p:cNvSpPr txBox="1"/>
            <p:nvPr/>
          </p:nvSpPr>
          <p:spPr>
            <a:xfrm>
              <a:off x="7720739" y="1259610"/>
              <a:ext cx="818107" cy="73454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3600" b="1" i="0" u="none" strike="noStrike" kern="1200" cap="none" spc="0" normalizeH="0" baseline="0" noProof="0" dirty="0">
                  <a:ln>
                    <a:noFill/>
                  </a:ln>
                  <a:solidFill>
                    <a:prstClr val="white"/>
                  </a:solidFill>
                  <a:effectLst/>
                  <a:uLnTx/>
                  <a:uFillTx/>
                  <a:latin typeface="Calibri" pitchFamily="34" charset="0"/>
                  <a:ea typeface="+mn-ea"/>
                  <a:cs typeface="Arial" charset="0"/>
                </a:rPr>
                <a:t>7</a:t>
              </a:r>
            </a:p>
          </p:txBody>
        </p:sp>
        <p:sp>
          <p:nvSpPr>
            <p:cNvPr id="67" name="2 Título">
              <a:hlinkClick r:id="" action="ppaction://noaction"/>
            </p:cNvPr>
            <p:cNvSpPr txBox="1">
              <a:spLocks/>
            </p:cNvSpPr>
            <p:nvPr/>
          </p:nvSpPr>
          <p:spPr>
            <a:xfrm>
              <a:off x="7379265" y="1993186"/>
              <a:ext cx="1553602" cy="632951"/>
            </a:xfrm>
            <a:prstGeom prst="rect">
              <a:avLst/>
            </a:prstGeom>
          </p:spPr>
          <p:txBody>
            <a:bodyPr/>
            <a:lstStyle>
              <a:lvl1pPr algn="ctr" rtl="0" eaLnBrk="0" fontAlgn="base" hangingPunct="0">
                <a:spcBef>
                  <a:spcPct val="0"/>
                </a:spcBef>
                <a:spcAft>
                  <a:spcPct val="0"/>
                </a:spcAft>
                <a:defRPr sz="2000" b="1">
                  <a:solidFill>
                    <a:schemeClr val="tx1">
                      <a:lumMod val="85000"/>
                      <a:lumOff val="15000"/>
                    </a:schemeClr>
                  </a:solidFill>
                  <a:latin typeface="Century Gothic" panose="020B0502020202020204" pitchFamily="34" charset="0"/>
                  <a:ea typeface="+mj-ea"/>
                  <a:cs typeface="+mj-cs"/>
                </a:defRPr>
              </a:lvl1pPr>
              <a:lvl2pPr algn="ctr" rtl="0" eaLnBrk="0" fontAlgn="base" hangingPunct="0">
                <a:spcBef>
                  <a:spcPct val="0"/>
                </a:spcBef>
                <a:spcAft>
                  <a:spcPct val="0"/>
                </a:spcAft>
                <a:defRPr sz="2000" b="1">
                  <a:solidFill>
                    <a:srgbClr val="333333"/>
                  </a:solidFill>
                  <a:latin typeface="Candara" pitchFamily="34" charset="0"/>
                  <a:cs typeface="Arial" charset="0"/>
                </a:defRPr>
              </a:lvl2pPr>
              <a:lvl3pPr algn="ctr" rtl="0" eaLnBrk="0" fontAlgn="base" hangingPunct="0">
                <a:spcBef>
                  <a:spcPct val="0"/>
                </a:spcBef>
                <a:spcAft>
                  <a:spcPct val="0"/>
                </a:spcAft>
                <a:defRPr sz="2000" b="1">
                  <a:solidFill>
                    <a:srgbClr val="333333"/>
                  </a:solidFill>
                  <a:latin typeface="Candara" pitchFamily="34" charset="0"/>
                  <a:cs typeface="Arial" charset="0"/>
                </a:defRPr>
              </a:lvl3pPr>
              <a:lvl4pPr algn="ctr" rtl="0" eaLnBrk="0" fontAlgn="base" hangingPunct="0">
                <a:spcBef>
                  <a:spcPct val="0"/>
                </a:spcBef>
                <a:spcAft>
                  <a:spcPct val="0"/>
                </a:spcAft>
                <a:defRPr sz="2000" b="1">
                  <a:solidFill>
                    <a:srgbClr val="333333"/>
                  </a:solidFill>
                  <a:latin typeface="Candara" pitchFamily="34" charset="0"/>
                  <a:cs typeface="Arial" charset="0"/>
                </a:defRPr>
              </a:lvl4pPr>
              <a:lvl5pPr algn="ctr" rtl="0" eaLnBrk="0" fontAlgn="base" hangingPunct="0">
                <a:spcBef>
                  <a:spcPct val="0"/>
                </a:spcBef>
                <a:spcAft>
                  <a:spcPct val="0"/>
                </a:spcAft>
                <a:defRPr sz="2000" b="1">
                  <a:solidFill>
                    <a:srgbClr val="333333"/>
                  </a:solidFill>
                  <a:latin typeface="Candara" pitchFamily="34" charset="0"/>
                  <a:cs typeface="Arial" charset="0"/>
                </a:defRPr>
              </a:lvl5pPr>
              <a:lvl6pPr marL="457200" algn="ctr" rtl="0" fontAlgn="base">
                <a:spcBef>
                  <a:spcPct val="0"/>
                </a:spcBef>
                <a:spcAft>
                  <a:spcPct val="0"/>
                </a:spcAft>
                <a:defRPr sz="2000" b="1">
                  <a:solidFill>
                    <a:srgbClr val="333333"/>
                  </a:solidFill>
                  <a:latin typeface="Candara" pitchFamily="34" charset="0"/>
                  <a:cs typeface="Arial" charset="0"/>
                </a:defRPr>
              </a:lvl6pPr>
              <a:lvl7pPr marL="914400" algn="ctr" rtl="0" fontAlgn="base">
                <a:spcBef>
                  <a:spcPct val="0"/>
                </a:spcBef>
                <a:spcAft>
                  <a:spcPct val="0"/>
                </a:spcAft>
                <a:defRPr sz="2000" b="1">
                  <a:solidFill>
                    <a:srgbClr val="333333"/>
                  </a:solidFill>
                  <a:latin typeface="Candara" pitchFamily="34" charset="0"/>
                  <a:cs typeface="Arial" charset="0"/>
                </a:defRPr>
              </a:lvl7pPr>
              <a:lvl8pPr marL="1371600" algn="ctr" rtl="0" fontAlgn="base">
                <a:spcBef>
                  <a:spcPct val="0"/>
                </a:spcBef>
                <a:spcAft>
                  <a:spcPct val="0"/>
                </a:spcAft>
                <a:defRPr sz="2000" b="1">
                  <a:solidFill>
                    <a:srgbClr val="333333"/>
                  </a:solidFill>
                  <a:latin typeface="Candara" pitchFamily="34" charset="0"/>
                  <a:cs typeface="Arial" charset="0"/>
                </a:defRPr>
              </a:lvl8pPr>
              <a:lvl9pPr marL="1828800" algn="ctr" rtl="0" fontAlgn="base">
                <a:spcBef>
                  <a:spcPct val="0"/>
                </a:spcBef>
                <a:spcAft>
                  <a:spcPct val="0"/>
                </a:spcAft>
                <a:defRPr sz="2000" b="1">
                  <a:solidFill>
                    <a:srgbClr val="333333"/>
                  </a:solidFill>
                  <a:latin typeface="Candara" pitchFamily="34" charset="0"/>
                  <a:cs typeface="Arial" charset="0"/>
                </a:defRPr>
              </a:lvl9pPr>
            </a:lstStyle>
            <a:p>
              <a:pPr lvl="0">
                <a:defRPr/>
              </a:pPr>
              <a:r>
                <a:rPr lang="es-CO" sz="900" kern="0" dirty="0">
                  <a:solidFill>
                    <a:prstClr val="white"/>
                  </a:solidFill>
                </a:rPr>
                <a:t>Sostenibilidad ambiental</a:t>
              </a:r>
              <a:endParaRPr kumimoji="0" lang="es-CO" sz="900" b="1" i="0" u="none" strike="noStrike" kern="0" cap="none" spc="0" normalizeH="0" baseline="0" noProof="0" dirty="0">
                <a:ln>
                  <a:noFill/>
                </a:ln>
                <a:solidFill>
                  <a:prstClr val="white"/>
                </a:solidFill>
                <a:effectLst/>
                <a:uLnTx/>
                <a:uFillTx/>
                <a:latin typeface="Century Gothic" panose="020B0502020202020204" pitchFamily="34" charset="0"/>
                <a:ea typeface="+mj-ea"/>
                <a:cs typeface="+mj-cs"/>
              </a:endParaRPr>
            </a:p>
          </p:txBody>
        </p:sp>
      </p:grpSp>
      <p:sp>
        <p:nvSpPr>
          <p:cNvPr id="68" name="Freeform 3641"/>
          <p:cNvSpPr>
            <a:spLocks/>
          </p:cNvSpPr>
          <p:nvPr/>
        </p:nvSpPr>
        <p:spPr bwMode="auto">
          <a:xfrm>
            <a:off x="3984508" y="895431"/>
            <a:ext cx="1222537" cy="1056110"/>
          </a:xfrm>
          <a:custGeom>
            <a:avLst/>
            <a:gdLst>
              <a:gd name="T0" fmla="*/ 628 w 2512"/>
              <a:gd name="T1" fmla="*/ 2176 h 2176"/>
              <a:gd name="T2" fmla="*/ 0 w 2512"/>
              <a:gd name="T3" fmla="*/ 1088 h 2176"/>
              <a:gd name="T4" fmla="*/ 628 w 2512"/>
              <a:gd name="T5" fmla="*/ 0 h 2176"/>
              <a:gd name="T6" fmla="*/ 1884 w 2512"/>
              <a:gd name="T7" fmla="*/ 0 h 2176"/>
              <a:gd name="T8" fmla="*/ 2512 w 2512"/>
              <a:gd name="T9" fmla="*/ 1088 h 2176"/>
              <a:gd name="T10" fmla="*/ 1884 w 2512"/>
              <a:gd name="T11" fmla="*/ 2176 h 2176"/>
              <a:gd name="T12" fmla="*/ 628 w 2512"/>
              <a:gd name="T13" fmla="*/ 2176 h 2176"/>
            </a:gdLst>
            <a:ahLst/>
            <a:cxnLst>
              <a:cxn ang="0">
                <a:pos x="T0" y="T1"/>
              </a:cxn>
              <a:cxn ang="0">
                <a:pos x="T2" y="T3"/>
              </a:cxn>
              <a:cxn ang="0">
                <a:pos x="T4" y="T5"/>
              </a:cxn>
              <a:cxn ang="0">
                <a:pos x="T6" y="T7"/>
              </a:cxn>
              <a:cxn ang="0">
                <a:pos x="T8" y="T9"/>
              </a:cxn>
              <a:cxn ang="0">
                <a:pos x="T10" y="T11"/>
              </a:cxn>
              <a:cxn ang="0">
                <a:pos x="T12" y="T13"/>
              </a:cxn>
            </a:cxnLst>
            <a:rect l="0" t="0" r="r" b="b"/>
            <a:pathLst>
              <a:path w="2512" h="2176">
                <a:moveTo>
                  <a:pt x="628" y="2176"/>
                </a:moveTo>
                <a:lnTo>
                  <a:pt x="0" y="1088"/>
                </a:lnTo>
                <a:lnTo>
                  <a:pt x="628" y="0"/>
                </a:lnTo>
                <a:lnTo>
                  <a:pt x="1884" y="0"/>
                </a:lnTo>
                <a:lnTo>
                  <a:pt x="2512" y="1088"/>
                </a:lnTo>
                <a:lnTo>
                  <a:pt x="1884" y="2176"/>
                </a:lnTo>
                <a:lnTo>
                  <a:pt x="628" y="2176"/>
                </a:ln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000"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69" name="Freeform 3627"/>
          <p:cNvSpPr>
            <a:spLocks/>
          </p:cNvSpPr>
          <p:nvPr/>
        </p:nvSpPr>
        <p:spPr bwMode="auto">
          <a:xfrm>
            <a:off x="1038949" y="2643518"/>
            <a:ext cx="1223787" cy="1056110"/>
          </a:xfrm>
          <a:custGeom>
            <a:avLst/>
            <a:gdLst>
              <a:gd name="T0" fmla="*/ 628 w 2512"/>
              <a:gd name="T1" fmla="*/ 2176 h 2176"/>
              <a:gd name="T2" fmla="*/ 0 w 2512"/>
              <a:gd name="T3" fmla="*/ 1088 h 2176"/>
              <a:gd name="T4" fmla="*/ 628 w 2512"/>
              <a:gd name="T5" fmla="*/ 0 h 2176"/>
              <a:gd name="T6" fmla="*/ 1884 w 2512"/>
              <a:gd name="T7" fmla="*/ 0 h 2176"/>
              <a:gd name="T8" fmla="*/ 2512 w 2512"/>
              <a:gd name="T9" fmla="*/ 1088 h 2176"/>
              <a:gd name="T10" fmla="*/ 1884 w 2512"/>
              <a:gd name="T11" fmla="*/ 2176 h 2176"/>
              <a:gd name="T12" fmla="*/ 628 w 2512"/>
              <a:gd name="T13" fmla="*/ 2176 h 2176"/>
            </a:gdLst>
            <a:ahLst/>
            <a:cxnLst>
              <a:cxn ang="0">
                <a:pos x="T0" y="T1"/>
              </a:cxn>
              <a:cxn ang="0">
                <a:pos x="T2" y="T3"/>
              </a:cxn>
              <a:cxn ang="0">
                <a:pos x="T4" y="T5"/>
              </a:cxn>
              <a:cxn ang="0">
                <a:pos x="T6" y="T7"/>
              </a:cxn>
              <a:cxn ang="0">
                <a:pos x="T8" y="T9"/>
              </a:cxn>
              <a:cxn ang="0">
                <a:pos x="T10" y="T11"/>
              </a:cxn>
              <a:cxn ang="0">
                <a:pos x="T12" y="T13"/>
              </a:cxn>
            </a:cxnLst>
            <a:rect l="0" t="0" r="r" b="b"/>
            <a:pathLst>
              <a:path w="2512" h="2176">
                <a:moveTo>
                  <a:pt x="628" y="2176"/>
                </a:moveTo>
                <a:lnTo>
                  <a:pt x="0" y="1088"/>
                </a:lnTo>
                <a:lnTo>
                  <a:pt x="628" y="0"/>
                </a:lnTo>
                <a:lnTo>
                  <a:pt x="1884" y="0"/>
                </a:lnTo>
                <a:lnTo>
                  <a:pt x="2512" y="1088"/>
                </a:lnTo>
                <a:lnTo>
                  <a:pt x="1884" y="2176"/>
                </a:lnTo>
                <a:lnTo>
                  <a:pt x="628" y="2176"/>
                </a:ln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000"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70" name="Freeform 3641"/>
          <p:cNvSpPr>
            <a:spLocks/>
          </p:cNvSpPr>
          <p:nvPr/>
        </p:nvSpPr>
        <p:spPr bwMode="auto">
          <a:xfrm>
            <a:off x="3012236" y="2605979"/>
            <a:ext cx="1222537" cy="1056110"/>
          </a:xfrm>
          <a:custGeom>
            <a:avLst/>
            <a:gdLst>
              <a:gd name="T0" fmla="*/ 628 w 2512"/>
              <a:gd name="T1" fmla="*/ 2176 h 2176"/>
              <a:gd name="T2" fmla="*/ 0 w 2512"/>
              <a:gd name="T3" fmla="*/ 1088 h 2176"/>
              <a:gd name="T4" fmla="*/ 628 w 2512"/>
              <a:gd name="T5" fmla="*/ 0 h 2176"/>
              <a:gd name="T6" fmla="*/ 1884 w 2512"/>
              <a:gd name="T7" fmla="*/ 0 h 2176"/>
              <a:gd name="T8" fmla="*/ 2512 w 2512"/>
              <a:gd name="T9" fmla="*/ 1088 h 2176"/>
              <a:gd name="T10" fmla="*/ 1884 w 2512"/>
              <a:gd name="T11" fmla="*/ 2176 h 2176"/>
              <a:gd name="T12" fmla="*/ 628 w 2512"/>
              <a:gd name="T13" fmla="*/ 2176 h 2176"/>
            </a:gdLst>
            <a:ahLst/>
            <a:cxnLst>
              <a:cxn ang="0">
                <a:pos x="T0" y="T1"/>
              </a:cxn>
              <a:cxn ang="0">
                <a:pos x="T2" y="T3"/>
              </a:cxn>
              <a:cxn ang="0">
                <a:pos x="T4" y="T5"/>
              </a:cxn>
              <a:cxn ang="0">
                <a:pos x="T6" y="T7"/>
              </a:cxn>
              <a:cxn ang="0">
                <a:pos x="T8" y="T9"/>
              </a:cxn>
              <a:cxn ang="0">
                <a:pos x="T10" y="T11"/>
              </a:cxn>
              <a:cxn ang="0">
                <a:pos x="T12" y="T13"/>
              </a:cxn>
            </a:cxnLst>
            <a:rect l="0" t="0" r="r" b="b"/>
            <a:pathLst>
              <a:path w="2512" h="2176">
                <a:moveTo>
                  <a:pt x="628" y="2176"/>
                </a:moveTo>
                <a:lnTo>
                  <a:pt x="0" y="1088"/>
                </a:lnTo>
                <a:lnTo>
                  <a:pt x="628" y="0"/>
                </a:lnTo>
                <a:lnTo>
                  <a:pt x="1884" y="0"/>
                </a:lnTo>
                <a:lnTo>
                  <a:pt x="2512" y="1088"/>
                </a:lnTo>
                <a:lnTo>
                  <a:pt x="1884" y="2176"/>
                </a:lnTo>
                <a:lnTo>
                  <a:pt x="628" y="2176"/>
                </a:ln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000"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grpSp>
        <p:nvGrpSpPr>
          <p:cNvPr id="71" name="Grupo 70"/>
          <p:cNvGrpSpPr/>
          <p:nvPr/>
        </p:nvGrpSpPr>
        <p:grpSpPr>
          <a:xfrm>
            <a:off x="6933947" y="1409285"/>
            <a:ext cx="1223787" cy="1098656"/>
            <a:chOff x="7249004" y="1259610"/>
            <a:chExt cx="1761565" cy="1581448"/>
          </a:xfrm>
        </p:grpSpPr>
        <p:sp>
          <p:nvSpPr>
            <p:cNvPr id="72" name="Freeform 3543"/>
            <p:cNvSpPr>
              <a:spLocks/>
            </p:cNvSpPr>
            <p:nvPr/>
          </p:nvSpPr>
          <p:spPr bwMode="auto">
            <a:xfrm>
              <a:off x="7249004" y="1322652"/>
              <a:ext cx="1761565" cy="1518406"/>
            </a:xfrm>
            <a:custGeom>
              <a:avLst/>
              <a:gdLst>
                <a:gd name="T0" fmla="*/ 628 w 2512"/>
                <a:gd name="T1" fmla="*/ 2176 h 2176"/>
                <a:gd name="T2" fmla="*/ 0 w 2512"/>
                <a:gd name="T3" fmla="*/ 1088 h 2176"/>
                <a:gd name="T4" fmla="*/ 628 w 2512"/>
                <a:gd name="T5" fmla="*/ 0 h 2176"/>
                <a:gd name="T6" fmla="*/ 1884 w 2512"/>
                <a:gd name="T7" fmla="*/ 0 h 2176"/>
                <a:gd name="T8" fmla="*/ 2512 w 2512"/>
                <a:gd name="T9" fmla="*/ 1088 h 2176"/>
                <a:gd name="T10" fmla="*/ 1884 w 2512"/>
                <a:gd name="T11" fmla="*/ 2176 h 2176"/>
                <a:gd name="T12" fmla="*/ 628 w 2512"/>
                <a:gd name="T13" fmla="*/ 2176 h 2176"/>
              </a:gdLst>
              <a:ahLst/>
              <a:cxnLst>
                <a:cxn ang="0">
                  <a:pos x="T0" y="T1"/>
                </a:cxn>
                <a:cxn ang="0">
                  <a:pos x="T2" y="T3"/>
                </a:cxn>
                <a:cxn ang="0">
                  <a:pos x="T4" y="T5"/>
                </a:cxn>
                <a:cxn ang="0">
                  <a:pos x="T6" y="T7"/>
                </a:cxn>
                <a:cxn ang="0">
                  <a:pos x="T8" y="T9"/>
                </a:cxn>
                <a:cxn ang="0">
                  <a:pos x="T10" y="T11"/>
                </a:cxn>
                <a:cxn ang="0">
                  <a:pos x="T12" y="T13"/>
                </a:cxn>
              </a:cxnLst>
              <a:rect l="0" t="0" r="r" b="b"/>
              <a:pathLst>
                <a:path w="2512" h="2176">
                  <a:moveTo>
                    <a:pt x="628" y="2176"/>
                  </a:moveTo>
                  <a:lnTo>
                    <a:pt x="0" y="1088"/>
                  </a:lnTo>
                  <a:lnTo>
                    <a:pt x="628" y="0"/>
                  </a:lnTo>
                  <a:lnTo>
                    <a:pt x="1884" y="0"/>
                  </a:lnTo>
                  <a:lnTo>
                    <a:pt x="2512" y="1088"/>
                  </a:lnTo>
                  <a:lnTo>
                    <a:pt x="1884" y="2176"/>
                  </a:lnTo>
                  <a:lnTo>
                    <a:pt x="628" y="2176"/>
                  </a:lnTo>
                  <a:close/>
                </a:path>
              </a:pathLst>
            </a:custGeom>
            <a:solidFill>
              <a:srgbClr val="81C8E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000"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73" name="CuadroTexto 72"/>
            <p:cNvSpPr txBox="1"/>
            <p:nvPr/>
          </p:nvSpPr>
          <p:spPr>
            <a:xfrm>
              <a:off x="7720738" y="1259610"/>
              <a:ext cx="818108" cy="930353"/>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3600" b="1" i="0" u="none" strike="noStrike" kern="1200" cap="none" spc="0" normalizeH="0" baseline="0" noProof="0" dirty="0">
                  <a:ln>
                    <a:noFill/>
                  </a:ln>
                  <a:solidFill>
                    <a:prstClr val="white"/>
                  </a:solidFill>
                  <a:effectLst/>
                  <a:uLnTx/>
                  <a:uFillTx/>
                  <a:latin typeface="Calibri" pitchFamily="34" charset="0"/>
                  <a:ea typeface="+mn-ea"/>
                  <a:cs typeface="Arial" charset="0"/>
                </a:rPr>
                <a:t>8</a:t>
              </a:r>
            </a:p>
          </p:txBody>
        </p:sp>
        <p:sp>
          <p:nvSpPr>
            <p:cNvPr id="74" name="2 Título">
              <a:hlinkClick r:id="" action="ppaction://noaction"/>
            </p:cNvPr>
            <p:cNvSpPr txBox="1">
              <a:spLocks/>
            </p:cNvSpPr>
            <p:nvPr/>
          </p:nvSpPr>
          <p:spPr>
            <a:xfrm>
              <a:off x="7352985" y="1983720"/>
              <a:ext cx="1553601" cy="632951"/>
            </a:xfrm>
            <a:prstGeom prst="rect">
              <a:avLst/>
            </a:prstGeom>
          </p:spPr>
          <p:txBody>
            <a:bodyPr/>
            <a:lstStyle>
              <a:lvl1pPr algn="ctr" rtl="0" eaLnBrk="0" fontAlgn="base" hangingPunct="0">
                <a:spcBef>
                  <a:spcPct val="0"/>
                </a:spcBef>
                <a:spcAft>
                  <a:spcPct val="0"/>
                </a:spcAft>
                <a:defRPr sz="2000" b="1">
                  <a:solidFill>
                    <a:schemeClr val="tx1">
                      <a:lumMod val="85000"/>
                      <a:lumOff val="15000"/>
                    </a:schemeClr>
                  </a:solidFill>
                  <a:latin typeface="Century Gothic" panose="020B0502020202020204" pitchFamily="34" charset="0"/>
                  <a:ea typeface="+mj-ea"/>
                  <a:cs typeface="+mj-cs"/>
                </a:defRPr>
              </a:lvl1pPr>
              <a:lvl2pPr algn="ctr" rtl="0" eaLnBrk="0" fontAlgn="base" hangingPunct="0">
                <a:spcBef>
                  <a:spcPct val="0"/>
                </a:spcBef>
                <a:spcAft>
                  <a:spcPct val="0"/>
                </a:spcAft>
                <a:defRPr sz="2000" b="1">
                  <a:solidFill>
                    <a:srgbClr val="333333"/>
                  </a:solidFill>
                  <a:latin typeface="Candara" pitchFamily="34" charset="0"/>
                  <a:cs typeface="Arial" charset="0"/>
                </a:defRPr>
              </a:lvl2pPr>
              <a:lvl3pPr algn="ctr" rtl="0" eaLnBrk="0" fontAlgn="base" hangingPunct="0">
                <a:spcBef>
                  <a:spcPct val="0"/>
                </a:spcBef>
                <a:spcAft>
                  <a:spcPct val="0"/>
                </a:spcAft>
                <a:defRPr sz="2000" b="1">
                  <a:solidFill>
                    <a:srgbClr val="333333"/>
                  </a:solidFill>
                  <a:latin typeface="Candara" pitchFamily="34" charset="0"/>
                  <a:cs typeface="Arial" charset="0"/>
                </a:defRPr>
              </a:lvl3pPr>
              <a:lvl4pPr algn="ctr" rtl="0" eaLnBrk="0" fontAlgn="base" hangingPunct="0">
                <a:spcBef>
                  <a:spcPct val="0"/>
                </a:spcBef>
                <a:spcAft>
                  <a:spcPct val="0"/>
                </a:spcAft>
                <a:defRPr sz="2000" b="1">
                  <a:solidFill>
                    <a:srgbClr val="333333"/>
                  </a:solidFill>
                  <a:latin typeface="Candara" pitchFamily="34" charset="0"/>
                  <a:cs typeface="Arial" charset="0"/>
                </a:defRPr>
              </a:lvl4pPr>
              <a:lvl5pPr algn="ctr" rtl="0" eaLnBrk="0" fontAlgn="base" hangingPunct="0">
                <a:spcBef>
                  <a:spcPct val="0"/>
                </a:spcBef>
                <a:spcAft>
                  <a:spcPct val="0"/>
                </a:spcAft>
                <a:defRPr sz="2000" b="1">
                  <a:solidFill>
                    <a:srgbClr val="333333"/>
                  </a:solidFill>
                  <a:latin typeface="Candara" pitchFamily="34" charset="0"/>
                  <a:cs typeface="Arial" charset="0"/>
                </a:defRPr>
              </a:lvl5pPr>
              <a:lvl6pPr marL="457200" algn="ctr" rtl="0" fontAlgn="base">
                <a:spcBef>
                  <a:spcPct val="0"/>
                </a:spcBef>
                <a:spcAft>
                  <a:spcPct val="0"/>
                </a:spcAft>
                <a:defRPr sz="2000" b="1">
                  <a:solidFill>
                    <a:srgbClr val="333333"/>
                  </a:solidFill>
                  <a:latin typeface="Candara" pitchFamily="34" charset="0"/>
                  <a:cs typeface="Arial" charset="0"/>
                </a:defRPr>
              </a:lvl6pPr>
              <a:lvl7pPr marL="914400" algn="ctr" rtl="0" fontAlgn="base">
                <a:spcBef>
                  <a:spcPct val="0"/>
                </a:spcBef>
                <a:spcAft>
                  <a:spcPct val="0"/>
                </a:spcAft>
                <a:defRPr sz="2000" b="1">
                  <a:solidFill>
                    <a:srgbClr val="333333"/>
                  </a:solidFill>
                  <a:latin typeface="Candara" pitchFamily="34" charset="0"/>
                  <a:cs typeface="Arial" charset="0"/>
                </a:defRPr>
              </a:lvl7pPr>
              <a:lvl8pPr marL="1371600" algn="ctr" rtl="0" fontAlgn="base">
                <a:spcBef>
                  <a:spcPct val="0"/>
                </a:spcBef>
                <a:spcAft>
                  <a:spcPct val="0"/>
                </a:spcAft>
                <a:defRPr sz="2000" b="1">
                  <a:solidFill>
                    <a:srgbClr val="333333"/>
                  </a:solidFill>
                  <a:latin typeface="Candara" pitchFamily="34" charset="0"/>
                  <a:cs typeface="Arial" charset="0"/>
                </a:defRPr>
              </a:lvl8pPr>
              <a:lvl9pPr marL="1828800" algn="ctr" rtl="0" fontAlgn="base">
                <a:spcBef>
                  <a:spcPct val="0"/>
                </a:spcBef>
                <a:spcAft>
                  <a:spcPct val="0"/>
                </a:spcAft>
                <a:defRPr sz="2000" b="1">
                  <a:solidFill>
                    <a:srgbClr val="333333"/>
                  </a:solidFill>
                  <a:latin typeface="Candara" pitchFamily="34" charset="0"/>
                  <a:cs typeface="Arial" charset="0"/>
                </a:defRPr>
              </a:lvl9pPr>
            </a:lstStyle>
            <a:p>
              <a:pPr lvl="0">
                <a:defRPr/>
              </a:pPr>
              <a:r>
                <a:rPr lang="es-CO" sz="900" kern="0" dirty="0">
                  <a:solidFill>
                    <a:prstClr val="white"/>
                  </a:solidFill>
                </a:rPr>
                <a:t>Reputación y marca</a:t>
              </a:r>
              <a:endParaRPr kumimoji="0" lang="es-CO" sz="900" b="1" i="0" u="none" strike="noStrike" kern="0" cap="none" spc="0" normalizeH="0" baseline="0" noProof="0" dirty="0">
                <a:ln>
                  <a:noFill/>
                </a:ln>
                <a:solidFill>
                  <a:prstClr val="white"/>
                </a:solidFill>
                <a:effectLst/>
                <a:uLnTx/>
                <a:uFillTx/>
                <a:latin typeface="Century Gothic" panose="020B0502020202020204" pitchFamily="34" charset="0"/>
                <a:ea typeface="+mj-ea"/>
                <a:cs typeface="+mj-cs"/>
              </a:endParaRPr>
            </a:p>
          </p:txBody>
        </p:sp>
      </p:grpSp>
      <p:grpSp>
        <p:nvGrpSpPr>
          <p:cNvPr id="75" name="Grupo 74"/>
          <p:cNvGrpSpPr/>
          <p:nvPr/>
        </p:nvGrpSpPr>
        <p:grpSpPr>
          <a:xfrm>
            <a:off x="7920213" y="1890326"/>
            <a:ext cx="1223787" cy="1228693"/>
            <a:chOff x="7249010" y="1145454"/>
            <a:chExt cx="1761566" cy="1695603"/>
          </a:xfrm>
        </p:grpSpPr>
        <p:sp>
          <p:nvSpPr>
            <p:cNvPr id="76" name="Freeform 3543"/>
            <p:cNvSpPr>
              <a:spLocks/>
            </p:cNvSpPr>
            <p:nvPr/>
          </p:nvSpPr>
          <p:spPr bwMode="auto">
            <a:xfrm>
              <a:off x="7249010" y="1322651"/>
              <a:ext cx="1761566" cy="1518406"/>
            </a:xfrm>
            <a:custGeom>
              <a:avLst/>
              <a:gdLst>
                <a:gd name="T0" fmla="*/ 628 w 2512"/>
                <a:gd name="T1" fmla="*/ 2176 h 2176"/>
                <a:gd name="T2" fmla="*/ 0 w 2512"/>
                <a:gd name="T3" fmla="*/ 1088 h 2176"/>
                <a:gd name="T4" fmla="*/ 628 w 2512"/>
                <a:gd name="T5" fmla="*/ 0 h 2176"/>
                <a:gd name="T6" fmla="*/ 1884 w 2512"/>
                <a:gd name="T7" fmla="*/ 0 h 2176"/>
                <a:gd name="T8" fmla="*/ 2512 w 2512"/>
                <a:gd name="T9" fmla="*/ 1088 h 2176"/>
                <a:gd name="T10" fmla="*/ 1884 w 2512"/>
                <a:gd name="T11" fmla="*/ 2176 h 2176"/>
                <a:gd name="T12" fmla="*/ 628 w 2512"/>
                <a:gd name="T13" fmla="*/ 2176 h 2176"/>
              </a:gdLst>
              <a:ahLst/>
              <a:cxnLst>
                <a:cxn ang="0">
                  <a:pos x="T0" y="T1"/>
                </a:cxn>
                <a:cxn ang="0">
                  <a:pos x="T2" y="T3"/>
                </a:cxn>
                <a:cxn ang="0">
                  <a:pos x="T4" y="T5"/>
                </a:cxn>
                <a:cxn ang="0">
                  <a:pos x="T6" y="T7"/>
                </a:cxn>
                <a:cxn ang="0">
                  <a:pos x="T8" y="T9"/>
                </a:cxn>
                <a:cxn ang="0">
                  <a:pos x="T10" y="T11"/>
                </a:cxn>
                <a:cxn ang="0">
                  <a:pos x="T12" y="T13"/>
                </a:cxn>
              </a:cxnLst>
              <a:rect l="0" t="0" r="r" b="b"/>
              <a:pathLst>
                <a:path w="2512" h="2176">
                  <a:moveTo>
                    <a:pt x="628" y="2176"/>
                  </a:moveTo>
                  <a:lnTo>
                    <a:pt x="0" y="1088"/>
                  </a:lnTo>
                  <a:lnTo>
                    <a:pt x="628" y="0"/>
                  </a:lnTo>
                  <a:lnTo>
                    <a:pt x="1884" y="0"/>
                  </a:lnTo>
                  <a:lnTo>
                    <a:pt x="2512" y="1088"/>
                  </a:lnTo>
                  <a:lnTo>
                    <a:pt x="1884" y="2176"/>
                  </a:lnTo>
                  <a:lnTo>
                    <a:pt x="628" y="2176"/>
                  </a:lnTo>
                  <a:close/>
                </a:path>
              </a:pathLst>
            </a:custGeom>
            <a:solidFill>
              <a:srgbClr val="81C8E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000"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77" name="CuadroTexto 76"/>
            <p:cNvSpPr txBox="1"/>
            <p:nvPr/>
          </p:nvSpPr>
          <p:spPr>
            <a:xfrm>
              <a:off x="7720738" y="1145454"/>
              <a:ext cx="818108" cy="930353"/>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3600" b="1" i="0" u="none" strike="noStrike" kern="1200" cap="none" spc="0" normalizeH="0" baseline="0" noProof="0" dirty="0">
                  <a:ln>
                    <a:noFill/>
                  </a:ln>
                  <a:solidFill>
                    <a:prstClr val="white"/>
                  </a:solidFill>
                  <a:effectLst/>
                  <a:uLnTx/>
                  <a:uFillTx/>
                  <a:latin typeface="Calibri" pitchFamily="34" charset="0"/>
                  <a:ea typeface="+mn-ea"/>
                  <a:cs typeface="Arial" charset="0"/>
                </a:rPr>
                <a:t>9</a:t>
              </a:r>
            </a:p>
          </p:txBody>
        </p:sp>
        <p:sp>
          <p:nvSpPr>
            <p:cNvPr id="78" name="2 Título">
              <a:hlinkClick r:id="" action="ppaction://noaction"/>
            </p:cNvPr>
            <p:cNvSpPr txBox="1">
              <a:spLocks/>
            </p:cNvSpPr>
            <p:nvPr/>
          </p:nvSpPr>
          <p:spPr>
            <a:xfrm>
              <a:off x="7312923" y="1841024"/>
              <a:ext cx="1636474" cy="632951"/>
            </a:xfrm>
            <a:prstGeom prst="rect">
              <a:avLst/>
            </a:prstGeom>
          </p:spPr>
          <p:txBody>
            <a:bodyPr/>
            <a:lstStyle>
              <a:lvl1pPr algn="ctr" rtl="0" eaLnBrk="0" fontAlgn="base" hangingPunct="0">
                <a:spcBef>
                  <a:spcPct val="0"/>
                </a:spcBef>
                <a:spcAft>
                  <a:spcPct val="0"/>
                </a:spcAft>
                <a:defRPr sz="2000" b="1">
                  <a:solidFill>
                    <a:schemeClr val="tx1">
                      <a:lumMod val="85000"/>
                      <a:lumOff val="15000"/>
                    </a:schemeClr>
                  </a:solidFill>
                  <a:latin typeface="Century Gothic" panose="020B0502020202020204" pitchFamily="34" charset="0"/>
                  <a:ea typeface="+mj-ea"/>
                  <a:cs typeface="+mj-cs"/>
                </a:defRPr>
              </a:lvl1pPr>
              <a:lvl2pPr algn="ctr" rtl="0" eaLnBrk="0" fontAlgn="base" hangingPunct="0">
                <a:spcBef>
                  <a:spcPct val="0"/>
                </a:spcBef>
                <a:spcAft>
                  <a:spcPct val="0"/>
                </a:spcAft>
                <a:defRPr sz="2000" b="1">
                  <a:solidFill>
                    <a:srgbClr val="333333"/>
                  </a:solidFill>
                  <a:latin typeface="Candara" pitchFamily="34" charset="0"/>
                  <a:cs typeface="Arial" charset="0"/>
                </a:defRPr>
              </a:lvl2pPr>
              <a:lvl3pPr algn="ctr" rtl="0" eaLnBrk="0" fontAlgn="base" hangingPunct="0">
                <a:spcBef>
                  <a:spcPct val="0"/>
                </a:spcBef>
                <a:spcAft>
                  <a:spcPct val="0"/>
                </a:spcAft>
                <a:defRPr sz="2000" b="1">
                  <a:solidFill>
                    <a:srgbClr val="333333"/>
                  </a:solidFill>
                  <a:latin typeface="Candara" pitchFamily="34" charset="0"/>
                  <a:cs typeface="Arial" charset="0"/>
                </a:defRPr>
              </a:lvl3pPr>
              <a:lvl4pPr algn="ctr" rtl="0" eaLnBrk="0" fontAlgn="base" hangingPunct="0">
                <a:spcBef>
                  <a:spcPct val="0"/>
                </a:spcBef>
                <a:spcAft>
                  <a:spcPct val="0"/>
                </a:spcAft>
                <a:defRPr sz="2000" b="1">
                  <a:solidFill>
                    <a:srgbClr val="333333"/>
                  </a:solidFill>
                  <a:latin typeface="Candara" pitchFamily="34" charset="0"/>
                  <a:cs typeface="Arial" charset="0"/>
                </a:defRPr>
              </a:lvl4pPr>
              <a:lvl5pPr algn="ctr" rtl="0" eaLnBrk="0" fontAlgn="base" hangingPunct="0">
                <a:spcBef>
                  <a:spcPct val="0"/>
                </a:spcBef>
                <a:spcAft>
                  <a:spcPct val="0"/>
                </a:spcAft>
                <a:defRPr sz="2000" b="1">
                  <a:solidFill>
                    <a:srgbClr val="333333"/>
                  </a:solidFill>
                  <a:latin typeface="Candara" pitchFamily="34" charset="0"/>
                  <a:cs typeface="Arial" charset="0"/>
                </a:defRPr>
              </a:lvl5pPr>
              <a:lvl6pPr marL="457200" algn="ctr" rtl="0" fontAlgn="base">
                <a:spcBef>
                  <a:spcPct val="0"/>
                </a:spcBef>
                <a:spcAft>
                  <a:spcPct val="0"/>
                </a:spcAft>
                <a:defRPr sz="2000" b="1">
                  <a:solidFill>
                    <a:srgbClr val="333333"/>
                  </a:solidFill>
                  <a:latin typeface="Candara" pitchFamily="34" charset="0"/>
                  <a:cs typeface="Arial" charset="0"/>
                </a:defRPr>
              </a:lvl6pPr>
              <a:lvl7pPr marL="914400" algn="ctr" rtl="0" fontAlgn="base">
                <a:spcBef>
                  <a:spcPct val="0"/>
                </a:spcBef>
                <a:spcAft>
                  <a:spcPct val="0"/>
                </a:spcAft>
                <a:defRPr sz="2000" b="1">
                  <a:solidFill>
                    <a:srgbClr val="333333"/>
                  </a:solidFill>
                  <a:latin typeface="Candara" pitchFamily="34" charset="0"/>
                  <a:cs typeface="Arial" charset="0"/>
                </a:defRPr>
              </a:lvl7pPr>
              <a:lvl8pPr marL="1371600" algn="ctr" rtl="0" fontAlgn="base">
                <a:spcBef>
                  <a:spcPct val="0"/>
                </a:spcBef>
                <a:spcAft>
                  <a:spcPct val="0"/>
                </a:spcAft>
                <a:defRPr sz="2000" b="1">
                  <a:solidFill>
                    <a:srgbClr val="333333"/>
                  </a:solidFill>
                  <a:latin typeface="Candara" pitchFamily="34" charset="0"/>
                  <a:cs typeface="Arial" charset="0"/>
                </a:defRPr>
              </a:lvl8pPr>
              <a:lvl9pPr marL="1828800" algn="ctr" rtl="0" fontAlgn="base">
                <a:spcBef>
                  <a:spcPct val="0"/>
                </a:spcBef>
                <a:spcAft>
                  <a:spcPct val="0"/>
                </a:spcAft>
                <a:defRPr sz="2000" b="1">
                  <a:solidFill>
                    <a:srgbClr val="333333"/>
                  </a:solidFill>
                  <a:latin typeface="Candara" pitchFamily="34" charset="0"/>
                  <a:cs typeface="Arial" charset="0"/>
                </a:defRPr>
              </a:lvl9pPr>
            </a:lstStyle>
            <a:p>
              <a:pPr lvl="0">
                <a:defRPr/>
              </a:pPr>
              <a:r>
                <a:rPr lang="es-CO" sz="800" kern="0" dirty="0">
                  <a:solidFill>
                    <a:prstClr val="white"/>
                  </a:solidFill>
                </a:rPr>
                <a:t>Conclusiones, recomendaciones y propuesta de plan de mejoramiento</a:t>
              </a:r>
              <a:endParaRPr kumimoji="0" lang="es-CO" sz="800" b="1" i="0" u="none" strike="noStrike" kern="0" cap="none" spc="0" normalizeH="0" baseline="0" noProof="0" dirty="0">
                <a:ln>
                  <a:noFill/>
                </a:ln>
                <a:solidFill>
                  <a:prstClr val="white"/>
                </a:solidFill>
                <a:effectLst/>
                <a:uLnTx/>
                <a:uFillTx/>
              </a:endParaRPr>
            </a:p>
          </p:txBody>
        </p:sp>
      </p:grpSp>
      <p:sp>
        <p:nvSpPr>
          <p:cNvPr id="79" name="Freeform 3641"/>
          <p:cNvSpPr>
            <a:spLocks/>
          </p:cNvSpPr>
          <p:nvPr/>
        </p:nvSpPr>
        <p:spPr bwMode="auto">
          <a:xfrm>
            <a:off x="4984273" y="2587345"/>
            <a:ext cx="1222537" cy="1056110"/>
          </a:xfrm>
          <a:custGeom>
            <a:avLst/>
            <a:gdLst>
              <a:gd name="T0" fmla="*/ 628 w 2512"/>
              <a:gd name="T1" fmla="*/ 2176 h 2176"/>
              <a:gd name="T2" fmla="*/ 0 w 2512"/>
              <a:gd name="T3" fmla="*/ 1088 h 2176"/>
              <a:gd name="T4" fmla="*/ 628 w 2512"/>
              <a:gd name="T5" fmla="*/ 0 h 2176"/>
              <a:gd name="T6" fmla="*/ 1884 w 2512"/>
              <a:gd name="T7" fmla="*/ 0 h 2176"/>
              <a:gd name="T8" fmla="*/ 2512 w 2512"/>
              <a:gd name="T9" fmla="*/ 1088 h 2176"/>
              <a:gd name="T10" fmla="*/ 1884 w 2512"/>
              <a:gd name="T11" fmla="*/ 2176 h 2176"/>
              <a:gd name="T12" fmla="*/ 628 w 2512"/>
              <a:gd name="T13" fmla="*/ 2176 h 2176"/>
            </a:gdLst>
            <a:ahLst/>
            <a:cxnLst>
              <a:cxn ang="0">
                <a:pos x="T0" y="T1"/>
              </a:cxn>
              <a:cxn ang="0">
                <a:pos x="T2" y="T3"/>
              </a:cxn>
              <a:cxn ang="0">
                <a:pos x="T4" y="T5"/>
              </a:cxn>
              <a:cxn ang="0">
                <a:pos x="T6" y="T7"/>
              </a:cxn>
              <a:cxn ang="0">
                <a:pos x="T8" y="T9"/>
              </a:cxn>
              <a:cxn ang="0">
                <a:pos x="T10" y="T11"/>
              </a:cxn>
              <a:cxn ang="0">
                <a:pos x="T12" y="T13"/>
              </a:cxn>
            </a:cxnLst>
            <a:rect l="0" t="0" r="r" b="b"/>
            <a:pathLst>
              <a:path w="2512" h="2176">
                <a:moveTo>
                  <a:pt x="628" y="2176"/>
                </a:moveTo>
                <a:lnTo>
                  <a:pt x="0" y="1088"/>
                </a:lnTo>
                <a:lnTo>
                  <a:pt x="628" y="0"/>
                </a:lnTo>
                <a:lnTo>
                  <a:pt x="1884" y="0"/>
                </a:lnTo>
                <a:lnTo>
                  <a:pt x="2512" y="1088"/>
                </a:lnTo>
                <a:lnTo>
                  <a:pt x="1884" y="2176"/>
                </a:lnTo>
                <a:lnTo>
                  <a:pt x="628" y="2176"/>
                </a:ln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000"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80" name="Freeform 3641"/>
          <p:cNvSpPr>
            <a:spLocks/>
          </p:cNvSpPr>
          <p:nvPr/>
        </p:nvSpPr>
        <p:spPr bwMode="auto">
          <a:xfrm>
            <a:off x="6956310" y="2593932"/>
            <a:ext cx="1222537" cy="1056110"/>
          </a:xfrm>
          <a:custGeom>
            <a:avLst/>
            <a:gdLst>
              <a:gd name="T0" fmla="*/ 628 w 2512"/>
              <a:gd name="T1" fmla="*/ 2176 h 2176"/>
              <a:gd name="T2" fmla="*/ 0 w 2512"/>
              <a:gd name="T3" fmla="*/ 1088 h 2176"/>
              <a:gd name="T4" fmla="*/ 628 w 2512"/>
              <a:gd name="T5" fmla="*/ 0 h 2176"/>
              <a:gd name="T6" fmla="*/ 1884 w 2512"/>
              <a:gd name="T7" fmla="*/ 0 h 2176"/>
              <a:gd name="T8" fmla="*/ 2512 w 2512"/>
              <a:gd name="T9" fmla="*/ 1088 h 2176"/>
              <a:gd name="T10" fmla="*/ 1884 w 2512"/>
              <a:gd name="T11" fmla="*/ 2176 h 2176"/>
              <a:gd name="T12" fmla="*/ 628 w 2512"/>
              <a:gd name="T13" fmla="*/ 2176 h 2176"/>
            </a:gdLst>
            <a:ahLst/>
            <a:cxnLst>
              <a:cxn ang="0">
                <a:pos x="T0" y="T1"/>
              </a:cxn>
              <a:cxn ang="0">
                <a:pos x="T2" y="T3"/>
              </a:cxn>
              <a:cxn ang="0">
                <a:pos x="T4" y="T5"/>
              </a:cxn>
              <a:cxn ang="0">
                <a:pos x="T6" y="T7"/>
              </a:cxn>
              <a:cxn ang="0">
                <a:pos x="T8" y="T9"/>
              </a:cxn>
              <a:cxn ang="0">
                <a:pos x="T10" y="T11"/>
              </a:cxn>
              <a:cxn ang="0">
                <a:pos x="T12" y="T13"/>
              </a:cxn>
            </a:cxnLst>
            <a:rect l="0" t="0" r="r" b="b"/>
            <a:pathLst>
              <a:path w="2512" h="2176">
                <a:moveTo>
                  <a:pt x="628" y="2176"/>
                </a:moveTo>
                <a:lnTo>
                  <a:pt x="0" y="1088"/>
                </a:lnTo>
                <a:lnTo>
                  <a:pt x="628" y="0"/>
                </a:lnTo>
                <a:lnTo>
                  <a:pt x="1884" y="0"/>
                </a:lnTo>
                <a:lnTo>
                  <a:pt x="2512" y="1088"/>
                </a:lnTo>
                <a:lnTo>
                  <a:pt x="1884" y="2176"/>
                </a:lnTo>
                <a:lnTo>
                  <a:pt x="628" y="2176"/>
                </a:ln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000"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81" name="Freeform 3641"/>
          <p:cNvSpPr>
            <a:spLocks/>
          </p:cNvSpPr>
          <p:nvPr/>
        </p:nvSpPr>
        <p:spPr bwMode="auto">
          <a:xfrm>
            <a:off x="5956545" y="887687"/>
            <a:ext cx="1222537" cy="1056110"/>
          </a:xfrm>
          <a:custGeom>
            <a:avLst/>
            <a:gdLst>
              <a:gd name="T0" fmla="*/ 628 w 2512"/>
              <a:gd name="T1" fmla="*/ 2176 h 2176"/>
              <a:gd name="T2" fmla="*/ 0 w 2512"/>
              <a:gd name="T3" fmla="*/ 1088 h 2176"/>
              <a:gd name="T4" fmla="*/ 628 w 2512"/>
              <a:gd name="T5" fmla="*/ 0 h 2176"/>
              <a:gd name="T6" fmla="*/ 1884 w 2512"/>
              <a:gd name="T7" fmla="*/ 0 h 2176"/>
              <a:gd name="T8" fmla="*/ 2512 w 2512"/>
              <a:gd name="T9" fmla="*/ 1088 h 2176"/>
              <a:gd name="T10" fmla="*/ 1884 w 2512"/>
              <a:gd name="T11" fmla="*/ 2176 h 2176"/>
              <a:gd name="T12" fmla="*/ 628 w 2512"/>
              <a:gd name="T13" fmla="*/ 2176 h 2176"/>
            </a:gdLst>
            <a:ahLst/>
            <a:cxnLst>
              <a:cxn ang="0">
                <a:pos x="T0" y="T1"/>
              </a:cxn>
              <a:cxn ang="0">
                <a:pos x="T2" y="T3"/>
              </a:cxn>
              <a:cxn ang="0">
                <a:pos x="T4" y="T5"/>
              </a:cxn>
              <a:cxn ang="0">
                <a:pos x="T6" y="T7"/>
              </a:cxn>
              <a:cxn ang="0">
                <a:pos x="T8" y="T9"/>
              </a:cxn>
              <a:cxn ang="0">
                <a:pos x="T10" y="T11"/>
              </a:cxn>
              <a:cxn ang="0">
                <a:pos x="T12" y="T13"/>
              </a:cxn>
            </a:cxnLst>
            <a:rect l="0" t="0" r="r" b="b"/>
            <a:pathLst>
              <a:path w="2512" h="2176">
                <a:moveTo>
                  <a:pt x="628" y="2176"/>
                </a:moveTo>
                <a:lnTo>
                  <a:pt x="0" y="1088"/>
                </a:lnTo>
                <a:lnTo>
                  <a:pt x="628" y="0"/>
                </a:lnTo>
                <a:lnTo>
                  <a:pt x="1884" y="0"/>
                </a:lnTo>
                <a:lnTo>
                  <a:pt x="2512" y="1088"/>
                </a:lnTo>
                <a:lnTo>
                  <a:pt x="1884" y="2176"/>
                </a:lnTo>
                <a:lnTo>
                  <a:pt x="628" y="2176"/>
                </a:ln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sz="1000"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7331789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4 Rectángulo"/>
          <p:cNvSpPr/>
          <p:nvPr/>
        </p:nvSpPr>
        <p:spPr>
          <a:xfrm>
            <a:off x="1676400" y="874073"/>
            <a:ext cx="5822949" cy="246221"/>
          </a:xfrm>
          <a:prstGeom prst="rect">
            <a:avLst/>
          </a:prstGeom>
        </p:spPr>
        <p:txBody>
          <a:bodyPr wrap="square">
            <a:spAutoFit/>
          </a:bodyPr>
          <a:lstStyle/>
          <a:p>
            <a:pPr algn="ctr"/>
            <a:r>
              <a:rPr lang="es-CO" b="0" dirty="0">
                <a:solidFill>
                  <a:schemeClr val="tx1">
                    <a:lumMod val="85000"/>
                    <a:lumOff val="15000"/>
                  </a:schemeClr>
                </a:solidFill>
                <a:latin typeface="+mj-lt"/>
              </a:rPr>
              <a:t>En una escala de 1 a 5 donde 1 es muy malo y 5 muy bueno</a:t>
            </a:r>
            <a:r>
              <a:rPr lang="es-CO" dirty="0">
                <a:solidFill>
                  <a:schemeClr val="tx1">
                    <a:lumMod val="85000"/>
                    <a:lumOff val="15000"/>
                  </a:schemeClr>
                </a:solidFill>
                <a:latin typeface="+mj-lt"/>
              </a:rPr>
              <a:t> ¿Cómo califica… </a:t>
            </a:r>
            <a:endParaRPr lang="es-CO" b="0" dirty="0">
              <a:solidFill>
                <a:schemeClr val="tx1">
                  <a:lumMod val="85000"/>
                  <a:lumOff val="15000"/>
                </a:schemeClr>
              </a:solidFill>
              <a:latin typeface="+mj-lt"/>
            </a:endParaRPr>
          </a:p>
        </p:txBody>
      </p:sp>
      <p:sp>
        <p:nvSpPr>
          <p:cNvPr id="11" name="CuadroTexto 10"/>
          <p:cNvSpPr txBox="1"/>
          <p:nvPr/>
        </p:nvSpPr>
        <p:spPr>
          <a:xfrm>
            <a:off x="1243580" y="238107"/>
            <a:ext cx="6897210" cy="461665"/>
          </a:xfrm>
          <a:prstGeom prst="rect">
            <a:avLst/>
          </a:prstGeom>
          <a:noFill/>
        </p:spPr>
        <p:txBody>
          <a:bodyPr wrap="square" rtlCol="0">
            <a:spAutoFit/>
          </a:bodyPr>
          <a:lstStyle/>
          <a:p>
            <a:r>
              <a:rPr lang="es-CO" sz="2400" dirty="0">
                <a:solidFill>
                  <a:srgbClr val="295FA9"/>
                </a:solidFill>
              </a:rPr>
              <a:t>Evaluación de los espacios de diálogo</a:t>
            </a:r>
          </a:p>
        </p:txBody>
      </p:sp>
      <p:graphicFrame>
        <p:nvGraphicFramePr>
          <p:cNvPr id="14" name="Tabla 13">
            <a:extLst>
              <a:ext uri="{FF2B5EF4-FFF2-40B4-BE49-F238E27FC236}">
                <a16:creationId xmlns:a16="http://schemas.microsoft.com/office/drawing/2014/main" id="{959F9859-ABF0-4A93-8F42-1C573CEBEDF1}"/>
              </a:ext>
            </a:extLst>
          </p:cNvPr>
          <p:cNvGraphicFramePr>
            <a:graphicFrameLocks noGrp="1"/>
          </p:cNvGraphicFramePr>
          <p:nvPr>
            <p:extLst>
              <p:ext uri="{D42A27DB-BD31-4B8C-83A1-F6EECF244321}">
                <p14:modId xmlns:p14="http://schemas.microsoft.com/office/powerpoint/2010/main" val="3435094791"/>
              </p:ext>
            </p:extLst>
          </p:nvPr>
        </p:nvGraphicFramePr>
        <p:xfrm>
          <a:off x="1541463" y="1157226"/>
          <a:ext cx="6096001" cy="1236345"/>
        </p:xfrm>
        <a:graphic>
          <a:graphicData uri="http://schemas.openxmlformats.org/drawingml/2006/table">
            <a:tbl>
              <a:tblPr firstRow="1" bandRow="1">
                <a:tableStyleId>{5C22544A-7EE6-4342-B048-85BDC9FD1C3A}</a:tableStyleId>
              </a:tblPr>
              <a:tblGrid>
                <a:gridCol w="3073067">
                  <a:extLst>
                    <a:ext uri="{9D8B030D-6E8A-4147-A177-3AD203B41FA5}">
                      <a16:colId xmlns:a16="http://schemas.microsoft.com/office/drawing/2014/main" val="93046408"/>
                    </a:ext>
                  </a:extLst>
                </a:gridCol>
                <a:gridCol w="1511467">
                  <a:extLst>
                    <a:ext uri="{9D8B030D-6E8A-4147-A177-3AD203B41FA5}">
                      <a16:colId xmlns:a16="http://schemas.microsoft.com/office/drawing/2014/main" val="4195887148"/>
                    </a:ext>
                  </a:extLst>
                </a:gridCol>
                <a:gridCol w="1511467">
                  <a:extLst>
                    <a:ext uri="{9D8B030D-6E8A-4147-A177-3AD203B41FA5}">
                      <a16:colId xmlns:a16="http://schemas.microsoft.com/office/drawing/2014/main" val="3388826850"/>
                    </a:ext>
                  </a:extLst>
                </a:gridCol>
              </a:tblGrid>
              <a:tr h="153612">
                <a:tc>
                  <a:txBody>
                    <a:bodyPr/>
                    <a:lstStyle/>
                    <a:p>
                      <a:pPr algn="r"/>
                      <a:r>
                        <a:rPr lang="es-MX" sz="1200" dirty="0">
                          <a:solidFill>
                            <a:schemeClr val="tx1"/>
                          </a:solidFill>
                          <a:latin typeface="Calibri" panose="020F0502020204030204" pitchFamily="34" charset="0"/>
                          <a:cs typeface="Calibri" panose="020F0502020204030204" pitchFamily="34" charset="0"/>
                        </a:rPr>
                        <a:t>el lugar donde se realizó (Ubicación)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s-CO" sz="1200" dirty="0">
                          <a:solidFill>
                            <a:schemeClr val="tx1"/>
                          </a:solidFill>
                          <a:latin typeface="Calibri" panose="020F0502020204030204" pitchFamily="34" charset="0"/>
                          <a:cs typeface="Calibri" panose="020F0502020204030204" pitchFamily="34" charset="0"/>
                        </a:rPr>
                        <a:t>Total (casos)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200" dirty="0">
                          <a:solidFill>
                            <a:schemeClr val="tx1"/>
                          </a:solidFill>
                          <a:latin typeface="Calibri" panose="020F0502020204030204" pitchFamily="34" charset="0"/>
                          <a:cs typeface="Calibri" panose="020F0502020204030204" pitchFamily="34" charset="0"/>
                        </a:rPr>
                        <a:t>Total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28093495"/>
                  </a:ext>
                </a:extLst>
              </a:tr>
              <a:tr h="46175">
                <a:tc>
                  <a:txBody>
                    <a:bodyPr/>
                    <a:lstStyle/>
                    <a:p>
                      <a:pPr algn="r" fontAlgn="b"/>
                      <a:r>
                        <a:rPr lang="es-CO" sz="1200" b="0" i="0" u="none" strike="noStrike" dirty="0">
                          <a:solidFill>
                            <a:srgbClr val="000000"/>
                          </a:solidFill>
                          <a:effectLst/>
                          <a:latin typeface="Calibri" panose="020F0502020204030204" pitchFamily="34" charset="0"/>
                        </a:rPr>
                        <a:t> [5] Muy bueno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27</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54</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546101133"/>
                  </a:ext>
                </a:extLst>
              </a:tr>
              <a:tr h="46175">
                <a:tc>
                  <a:txBody>
                    <a:bodyPr/>
                    <a:lstStyle/>
                    <a:p>
                      <a:pPr algn="r" fontAlgn="b"/>
                      <a:r>
                        <a:rPr lang="es-CO" sz="1200" b="0" i="0" u="none" strike="noStrike" dirty="0">
                          <a:solidFill>
                            <a:srgbClr val="000000"/>
                          </a:solidFill>
                          <a:effectLst/>
                          <a:latin typeface="Calibri" panose="020F0502020204030204" pitchFamily="34" charset="0"/>
                        </a:rPr>
                        <a:t> [4] Bueno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14</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28</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890887876"/>
                  </a:ext>
                </a:extLst>
              </a:tr>
              <a:tr h="46175">
                <a:tc>
                  <a:txBody>
                    <a:bodyPr/>
                    <a:lstStyle/>
                    <a:p>
                      <a:pPr algn="r" fontAlgn="b"/>
                      <a:r>
                        <a:rPr lang="es-MX" sz="1200" b="0" i="0" u="none" strike="noStrike" dirty="0">
                          <a:solidFill>
                            <a:srgbClr val="000000"/>
                          </a:solidFill>
                          <a:effectLst/>
                          <a:latin typeface="Calibri" panose="020F0502020204030204" pitchFamily="34" charset="0"/>
                        </a:rPr>
                        <a:t> [3] Ni bueno Ni malo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8</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16</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799911674"/>
                  </a:ext>
                </a:extLst>
              </a:tr>
              <a:tr h="46175">
                <a:tc>
                  <a:txBody>
                    <a:bodyPr/>
                    <a:lstStyle/>
                    <a:p>
                      <a:pPr algn="r" fontAlgn="b"/>
                      <a:r>
                        <a:rPr lang="es-CO" sz="1200" b="0" i="0" u="none" strike="noStrike" dirty="0">
                          <a:solidFill>
                            <a:srgbClr val="000000"/>
                          </a:solidFill>
                          <a:effectLst/>
                          <a:latin typeface="Calibri" panose="020F0502020204030204" pitchFamily="34" charset="0"/>
                        </a:rPr>
                        <a:t> [2] Malo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1</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2</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10394615"/>
                  </a:ext>
                </a:extLst>
              </a:tr>
              <a:tr h="46175">
                <a:tc>
                  <a:txBody>
                    <a:bodyPr/>
                    <a:lstStyle/>
                    <a:p>
                      <a:pPr algn="r" fontAlgn="b"/>
                      <a:r>
                        <a:rPr lang="es-CO" sz="1200" b="0" i="0" u="none" strike="noStrike" dirty="0">
                          <a:solidFill>
                            <a:srgbClr val="000000"/>
                          </a:solidFill>
                          <a:effectLst/>
                          <a:latin typeface="Calibri" panose="020F0502020204030204" pitchFamily="34" charset="0"/>
                        </a:rPr>
                        <a:t> [1] Muy malo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0</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832641465"/>
                  </a:ext>
                </a:extLst>
              </a:tr>
            </a:tbl>
          </a:graphicData>
        </a:graphic>
      </p:graphicFrame>
      <p:graphicFrame>
        <p:nvGraphicFramePr>
          <p:cNvPr id="15" name="Tabla 14">
            <a:extLst>
              <a:ext uri="{FF2B5EF4-FFF2-40B4-BE49-F238E27FC236}">
                <a16:creationId xmlns:a16="http://schemas.microsoft.com/office/drawing/2014/main" id="{3A80A66D-D35A-4E0C-9FB7-0A5926FFC6ED}"/>
              </a:ext>
            </a:extLst>
          </p:cNvPr>
          <p:cNvGraphicFramePr>
            <a:graphicFrameLocks noGrp="1"/>
          </p:cNvGraphicFramePr>
          <p:nvPr>
            <p:extLst>
              <p:ext uri="{D42A27DB-BD31-4B8C-83A1-F6EECF244321}">
                <p14:modId xmlns:p14="http://schemas.microsoft.com/office/powerpoint/2010/main" val="958692112"/>
              </p:ext>
            </p:extLst>
          </p:nvPr>
        </p:nvGraphicFramePr>
        <p:xfrm>
          <a:off x="1541463" y="2972945"/>
          <a:ext cx="6096001" cy="1602105"/>
        </p:xfrm>
        <a:graphic>
          <a:graphicData uri="http://schemas.openxmlformats.org/drawingml/2006/table">
            <a:tbl>
              <a:tblPr firstRow="1" bandRow="1">
                <a:tableStyleId>{5C22544A-7EE6-4342-B048-85BDC9FD1C3A}</a:tableStyleId>
              </a:tblPr>
              <a:tblGrid>
                <a:gridCol w="3073067">
                  <a:extLst>
                    <a:ext uri="{9D8B030D-6E8A-4147-A177-3AD203B41FA5}">
                      <a16:colId xmlns:a16="http://schemas.microsoft.com/office/drawing/2014/main" val="3201192086"/>
                    </a:ext>
                  </a:extLst>
                </a:gridCol>
                <a:gridCol w="1511467">
                  <a:extLst>
                    <a:ext uri="{9D8B030D-6E8A-4147-A177-3AD203B41FA5}">
                      <a16:colId xmlns:a16="http://schemas.microsoft.com/office/drawing/2014/main" val="4173606886"/>
                    </a:ext>
                  </a:extLst>
                </a:gridCol>
                <a:gridCol w="1511467">
                  <a:extLst>
                    <a:ext uri="{9D8B030D-6E8A-4147-A177-3AD203B41FA5}">
                      <a16:colId xmlns:a16="http://schemas.microsoft.com/office/drawing/2014/main" val="1972385644"/>
                    </a:ext>
                  </a:extLst>
                </a:gridCol>
              </a:tblGrid>
              <a:tr h="153612">
                <a:tc>
                  <a:txBody>
                    <a:bodyPr/>
                    <a:lstStyle/>
                    <a:p>
                      <a:pPr algn="r"/>
                      <a:r>
                        <a:rPr lang="es-MX" sz="1200" dirty="0">
                          <a:solidFill>
                            <a:schemeClr val="tx1"/>
                          </a:solidFill>
                          <a:latin typeface="Calibri" panose="020F0502020204030204" pitchFamily="34" charset="0"/>
                          <a:cs typeface="Calibri" panose="020F0502020204030204" pitchFamily="34" charset="0"/>
                        </a:rPr>
                        <a:t>el contenido y los temas trabajados en estos espacios de diálogo (Lo interesante de los temas)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s-CO" sz="1200" dirty="0">
                          <a:solidFill>
                            <a:schemeClr val="tx1"/>
                          </a:solidFill>
                          <a:latin typeface="Calibri" panose="020F0502020204030204" pitchFamily="34" charset="0"/>
                          <a:cs typeface="Calibri" panose="020F0502020204030204" pitchFamily="34" charset="0"/>
                        </a:rPr>
                        <a:t>Total (casos)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200" dirty="0">
                          <a:solidFill>
                            <a:schemeClr val="tx1"/>
                          </a:solidFill>
                          <a:latin typeface="Calibri" panose="020F0502020204030204" pitchFamily="34" charset="0"/>
                          <a:cs typeface="Calibri" panose="020F0502020204030204" pitchFamily="34" charset="0"/>
                        </a:rPr>
                        <a:t>Total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64903282"/>
                  </a:ext>
                </a:extLst>
              </a:tr>
              <a:tr h="46175">
                <a:tc>
                  <a:txBody>
                    <a:bodyPr/>
                    <a:lstStyle/>
                    <a:p>
                      <a:pPr algn="r" fontAlgn="b"/>
                      <a:r>
                        <a:rPr lang="es-CO" sz="1200" b="0" i="0" u="none" strike="noStrike" dirty="0">
                          <a:solidFill>
                            <a:srgbClr val="000000"/>
                          </a:solidFill>
                          <a:effectLst/>
                          <a:latin typeface="Calibri" panose="020F0502020204030204" pitchFamily="34" charset="0"/>
                        </a:rPr>
                        <a:t> [5] Muy bueno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24</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46</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148119984"/>
                  </a:ext>
                </a:extLst>
              </a:tr>
              <a:tr h="46175">
                <a:tc>
                  <a:txBody>
                    <a:bodyPr/>
                    <a:lstStyle/>
                    <a:p>
                      <a:pPr algn="r" fontAlgn="b"/>
                      <a:r>
                        <a:rPr lang="es-CO" sz="1200" b="0" i="0" u="none" strike="noStrike" dirty="0">
                          <a:solidFill>
                            <a:srgbClr val="000000"/>
                          </a:solidFill>
                          <a:effectLst/>
                          <a:latin typeface="Calibri" panose="020F0502020204030204" pitchFamily="34" charset="0"/>
                        </a:rPr>
                        <a:t> [4] Bueno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18</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35</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236966090"/>
                  </a:ext>
                </a:extLst>
              </a:tr>
              <a:tr h="46175">
                <a:tc>
                  <a:txBody>
                    <a:bodyPr/>
                    <a:lstStyle/>
                    <a:p>
                      <a:pPr algn="r" fontAlgn="b"/>
                      <a:r>
                        <a:rPr lang="es-MX" sz="1200" b="0" i="0" u="none" strike="noStrike" dirty="0">
                          <a:solidFill>
                            <a:srgbClr val="000000"/>
                          </a:solidFill>
                          <a:effectLst/>
                          <a:latin typeface="Calibri" panose="020F0502020204030204" pitchFamily="34" charset="0"/>
                        </a:rPr>
                        <a:t> [3] Ni bueno Ni malo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9</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17</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494658789"/>
                  </a:ext>
                </a:extLst>
              </a:tr>
              <a:tr h="46175">
                <a:tc>
                  <a:txBody>
                    <a:bodyPr/>
                    <a:lstStyle/>
                    <a:p>
                      <a:pPr algn="r" fontAlgn="b"/>
                      <a:r>
                        <a:rPr lang="es-CO" sz="1200" b="0" i="0" u="none" strike="noStrike" dirty="0">
                          <a:solidFill>
                            <a:srgbClr val="000000"/>
                          </a:solidFill>
                          <a:effectLst/>
                          <a:latin typeface="Calibri" panose="020F0502020204030204" pitchFamily="34" charset="0"/>
                        </a:rPr>
                        <a:t> [2] Malo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1</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2</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762044258"/>
                  </a:ext>
                </a:extLst>
              </a:tr>
              <a:tr h="46175">
                <a:tc>
                  <a:txBody>
                    <a:bodyPr/>
                    <a:lstStyle/>
                    <a:p>
                      <a:pPr algn="r" fontAlgn="b"/>
                      <a:r>
                        <a:rPr lang="es-CO" sz="1200" b="0" i="0" u="none" strike="noStrike" dirty="0">
                          <a:solidFill>
                            <a:srgbClr val="000000"/>
                          </a:solidFill>
                          <a:effectLst/>
                          <a:latin typeface="Calibri" panose="020F0502020204030204" pitchFamily="34" charset="0"/>
                        </a:rPr>
                        <a:t> [1] Muy malo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0</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715043900"/>
                  </a:ext>
                </a:extLst>
              </a:tr>
            </a:tbl>
          </a:graphicData>
        </a:graphic>
      </p:graphicFrame>
    </p:spTree>
    <p:extLst>
      <p:ext uri="{BB962C8B-B14F-4D97-AF65-F5344CB8AC3E}">
        <p14:creationId xmlns:p14="http://schemas.microsoft.com/office/powerpoint/2010/main" val="11744587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4 Rectángulo"/>
          <p:cNvSpPr/>
          <p:nvPr/>
        </p:nvSpPr>
        <p:spPr>
          <a:xfrm>
            <a:off x="1676400" y="874073"/>
            <a:ext cx="5822949" cy="246221"/>
          </a:xfrm>
          <a:prstGeom prst="rect">
            <a:avLst/>
          </a:prstGeom>
        </p:spPr>
        <p:txBody>
          <a:bodyPr wrap="square">
            <a:spAutoFit/>
          </a:bodyPr>
          <a:lstStyle/>
          <a:p>
            <a:pPr algn="ctr"/>
            <a:r>
              <a:rPr lang="es-CO" b="0" dirty="0">
                <a:solidFill>
                  <a:schemeClr val="tx1">
                    <a:lumMod val="85000"/>
                    <a:lumOff val="15000"/>
                  </a:schemeClr>
                </a:solidFill>
                <a:latin typeface="+mj-lt"/>
              </a:rPr>
              <a:t>En una escala de 1 a 5 donde 1 es muy malo y 5 muy bueno</a:t>
            </a:r>
            <a:r>
              <a:rPr lang="es-CO" dirty="0">
                <a:solidFill>
                  <a:schemeClr val="tx1">
                    <a:lumMod val="85000"/>
                    <a:lumOff val="15000"/>
                  </a:schemeClr>
                </a:solidFill>
                <a:latin typeface="+mj-lt"/>
              </a:rPr>
              <a:t> ¿Cómo califica… </a:t>
            </a:r>
            <a:endParaRPr lang="es-CO" b="0" dirty="0">
              <a:solidFill>
                <a:schemeClr val="tx1">
                  <a:lumMod val="85000"/>
                  <a:lumOff val="15000"/>
                </a:schemeClr>
              </a:solidFill>
              <a:latin typeface="+mj-lt"/>
            </a:endParaRPr>
          </a:p>
        </p:txBody>
      </p:sp>
      <p:sp>
        <p:nvSpPr>
          <p:cNvPr id="11" name="CuadroTexto 10"/>
          <p:cNvSpPr txBox="1"/>
          <p:nvPr/>
        </p:nvSpPr>
        <p:spPr>
          <a:xfrm>
            <a:off x="1243580" y="238107"/>
            <a:ext cx="6897210" cy="461665"/>
          </a:xfrm>
          <a:prstGeom prst="rect">
            <a:avLst/>
          </a:prstGeom>
          <a:noFill/>
        </p:spPr>
        <p:txBody>
          <a:bodyPr wrap="square" rtlCol="0">
            <a:spAutoFit/>
          </a:bodyPr>
          <a:lstStyle/>
          <a:p>
            <a:r>
              <a:rPr lang="es-CO" sz="2400" dirty="0">
                <a:solidFill>
                  <a:srgbClr val="295FA9"/>
                </a:solidFill>
              </a:rPr>
              <a:t>Evaluación de los espacios de diálogo</a:t>
            </a:r>
          </a:p>
        </p:txBody>
      </p:sp>
      <p:graphicFrame>
        <p:nvGraphicFramePr>
          <p:cNvPr id="14" name="Tabla 13">
            <a:extLst>
              <a:ext uri="{FF2B5EF4-FFF2-40B4-BE49-F238E27FC236}">
                <a16:creationId xmlns:a16="http://schemas.microsoft.com/office/drawing/2014/main" id="{959F9859-ABF0-4A93-8F42-1C573CEBEDF1}"/>
              </a:ext>
            </a:extLst>
          </p:cNvPr>
          <p:cNvGraphicFramePr>
            <a:graphicFrameLocks noGrp="1"/>
          </p:cNvGraphicFramePr>
          <p:nvPr>
            <p:extLst>
              <p:ext uri="{D42A27DB-BD31-4B8C-83A1-F6EECF244321}">
                <p14:modId xmlns:p14="http://schemas.microsoft.com/office/powerpoint/2010/main" val="4107487756"/>
              </p:ext>
            </p:extLst>
          </p:nvPr>
        </p:nvGraphicFramePr>
        <p:xfrm>
          <a:off x="1541463" y="1157226"/>
          <a:ext cx="6096001" cy="1419225"/>
        </p:xfrm>
        <a:graphic>
          <a:graphicData uri="http://schemas.openxmlformats.org/drawingml/2006/table">
            <a:tbl>
              <a:tblPr firstRow="1" bandRow="1">
                <a:tableStyleId>{5C22544A-7EE6-4342-B048-85BDC9FD1C3A}</a:tableStyleId>
              </a:tblPr>
              <a:tblGrid>
                <a:gridCol w="3073067">
                  <a:extLst>
                    <a:ext uri="{9D8B030D-6E8A-4147-A177-3AD203B41FA5}">
                      <a16:colId xmlns:a16="http://schemas.microsoft.com/office/drawing/2014/main" val="93046408"/>
                    </a:ext>
                  </a:extLst>
                </a:gridCol>
                <a:gridCol w="1511467">
                  <a:extLst>
                    <a:ext uri="{9D8B030D-6E8A-4147-A177-3AD203B41FA5}">
                      <a16:colId xmlns:a16="http://schemas.microsoft.com/office/drawing/2014/main" val="4195887148"/>
                    </a:ext>
                  </a:extLst>
                </a:gridCol>
                <a:gridCol w="1511467">
                  <a:extLst>
                    <a:ext uri="{9D8B030D-6E8A-4147-A177-3AD203B41FA5}">
                      <a16:colId xmlns:a16="http://schemas.microsoft.com/office/drawing/2014/main" val="3388826850"/>
                    </a:ext>
                  </a:extLst>
                </a:gridCol>
              </a:tblGrid>
              <a:tr h="153612">
                <a:tc>
                  <a:txBody>
                    <a:bodyPr/>
                    <a:lstStyle/>
                    <a:p>
                      <a:pPr algn="r"/>
                      <a:r>
                        <a:rPr lang="es-MX" sz="1200" dirty="0">
                          <a:solidFill>
                            <a:schemeClr val="tx1"/>
                          </a:solidFill>
                          <a:latin typeface="Calibri" panose="020F0502020204030204" pitchFamily="34" charset="0"/>
                          <a:cs typeface="Calibri" panose="020F0502020204030204" pitchFamily="34" charset="0"/>
                        </a:rPr>
                        <a:t>la dinámica de los espacios de diálogo (La creatividad y dinamismo)</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s-CO" sz="1200" dirty="0">
                          <a:solidFill>
                            <a:schemeClr val="tx1"/>
                          </a:solidFill>
                          <a:latin typeface="Calibri" panose="020F0502020204030204" pitchFamily="34" charset="0"/>
                          <a:cs typeface="Calibri" panose="020F0502020204030204" pitchFamily="34" charset="0"/>
                        </a:rPr>
                        <a:t>Total (casos)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200" dirty="0">
                          <a:solidFill>
                            <a:schemeClr val="tx1"/>
                          </a:solidFill>
                          <a:latin typeface="Calibri" panose="020F0502020204030204" pitchFamily="34" charset="0"/>
                          <a:cs typeface="Calibri" panose="020F0502020204030204" pitchFamily="34" charset="0"/>
                        </a:rPr>
                        <a:t>Total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28093495"/>
                  </a:ext>
                </a:extLst>
              </a:tr>
              <a:tr h="46175">
                <a:tc>
                  <a:txBody>
                    <a:bodyPr/>
                    <a:lstStyle/>
                    <a:p>
                      <a:pPr algn="r" fontAlgn="b"/>
                      <a:r>
                        <a:rPr lang="es-CO" sz="1200" b="0" i="0" u="none" strike="noStrike" dirty="0">
                          <a:solidFill>
                            <a:srgbClr val="000000"/>
                          </a:solidFill>
                          <a:effectLst/>
                          <a:latin typeface="Calibri" panose="020F0502020204030204" pitchFamily="34" charset="0"/>
                        </a:rPr>
                        <a:t> [5] Muy bueno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20</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39</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546101133"/>
                  </a:ext>
                </a:extLst>
              </a:tr>
              <a:tr h="46175">
                <a:tc>
                  <a:txBody>
                    <a:bodyPr/>
                    <a:lstStyle/>
                    <a:p>
                      <a:pPr algn="r" fontAlgn="b"/>
                      <a:r>
                        <a:rPr lang="es-CO" sz="1200" b="0" i="0" u="none" strike="noStrike" dirty="0">
                          <a:solidFill>
                            <a:srgbClr val="000000"/>
                          </a:solidFill>
                          <a:effectLst/>
                          <a:latin typeface="Calibri" panose="020F0502020204030204" pitchFamily="34" charset="0"/>
                        </a:rPr>
                        <a:t> [4] Bueno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21</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41</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890887876"/>
                  </a:ext>
                </a:extLst>
              </a:tr>
              <a:tr h="46175">
                <a:tc>
                  <a:txBody>
                    <a:bodyPr/>
                    <a:lstStyle/>
                    <a:p>
                      <a:pPr algn="r" fontAlgn="b"/>
                      <a:r>
                        <a:rPr lang="es-MX" sz="1200" b="0" i="0" u="none" strike="noStrike" dirty="0">
                          <a:solidFill>
                            <a:srgbClr val="000000"/>
                          </a:solidFill>
                          <a:effectLst/>
                          <a:latin typeface="Calibri" panose="020F0502020204030204" pitchFamily="34" charset="0"/>
                        </a:rPr>
                        <a:t> [3] Ni bueno Ni malo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8</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16</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799911674"/>
                  </a:ext>
                </a:extLst>
              </a:tr>
              <a:tr h="46175">
                <a:tc>
                  <a:txBody>
                    <a:bodyPr/>
                    <a:lstStyle/>
                    <a:p>
                      <a:pPr algn="r" fontAlgn="b"/>
                      <a:r>
                        <a:rPr lang="es-CO" sz="1200" b="0" i="0" u="none" strike="noStrike" dirty="0">
                          <a:solidFill>
                            <a:srgbClr val="000000"/>
                          </a:solidFill>
                          <a:effectLst/>
                          <a:latin typeface="Calibri" panose="020F0502020204030204" pitchFamily="34" charset="0"/>
                        </a:rPr>
                        <a:t> [2] Malo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2</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4</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10394615"/>
                  </a:ext>
                </a:extLst>
              </a:tr>
              <a:tr h="46175">
                <a:tc>
                  <a:txBody>
                    <a:bodyPr/>
                    <a:lstStyle/>
                    <a:p>
                      <a:pPr algn="r" fontAlgn="b"/>
                      <a:r>
                        <a:rPr lang="es-CO" sz="1200" b="0" i="0" u="none" strike="noStrike" dirty="0">
                          <a:solidFill>
                            <a:srgbClr val="000000"/>
                          </a:solidFill>
                          <a:effectLst/>
                          <a:latin typeface="Calibri" panose="020F0502020204030204" pitchFamily="34" charset="0"/>
                        </a:rPr>
                        <a:t> [1] Muy malo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0</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832641465"/>
                  </a:ext>
                </a:extLst>
              </a:tr>
            </a:tbl>
          </a:graphicData>
        </a:graphic>
      </p:graphicFrame>
      <p:graphicFrame>
        <p:nvGraphicFramePr>
          <p:cNvPr id="15" name="Tabla 14">
            <a:extLst>
              <a:ext uri="{FF2B5EF4-FFF2-40B4-BE49-F238E27FC236}">
                <a16:creationId xmlns:a16="http://schemas.microsoft.com/office/drawing/2014/main" id="{3A80A66D-D35A-4E0C-9FB7-0A5926FFC6ED}"/>
              </a:ext>
            </a:extLst>
          </p:cNvPr>
          <p:cNvGraphicFramePr>
            <a:graphicFrameLocks noGrp="1"/>
          </p:cNvGraphicFramePr>
          <p:nvPr>
            <p:extLst>
              <p:ext uri="{D42A27DB-BD31-4B8C-83A1-F6EECF244321}">
                <p14:modId xmlns:p14="http://schemas.microsoft.com/office/powerpoint/2010/main" val="819704412"/>
              </p:ext>
            </p:extLst>
          </p:nvPr>
        </p:nvGraphicFramePr>
        <p:xfrm>
          <a:off x="1541463" y="2972945"/>
          <a:ext cx="6096001" cy="1236345"/>
        </p:xfrm>
        <a:graphic>
          <a:graphicData uri="http://schemas.openxmlformats.org/drawingml/2006/table">
            <a:tbl>
              <a:tblPr firstRow="1" bandRow="1">
                <a:tableStyleId>{5C22544A-7EE6-4342-B048-85BDC9FD1C3A}</a:tableStyleId>
              </a:tblPr>
              <a:tblGrid>
                <a:gridCol w="3073067">
                  <a:extLst>
                    <a:ext uri="{9D8B030D-6E8A-4147-A177-3AD203B41FA5}">
                      <a16:colId xmlns:a16="http://schemas.microsoft.com/office/drawing/2014/main" val="3201192086"/>
                    </a:ext>
                  </a:extLst>
                </a:gridCol>
                <a:gridCol w="1511467">
                  <a:extLst>
                    <a:ext uri="{9D8B030D-6E8A-4147-A177-3AD203B41FA5}">
                      <a16:colId xmlns:a16="http://schemas.microsoft.com/office/drawing/2014/main" val="4173606886"/>
                    </a:ext>
                  </a:extLst>
                </a:gridCol>
                <a:gridCol w="1511467">
                  <a:extLst>
                    <a:ext uri="{9D8B030D-6E8A-4147-A177-3AD203B41FA5}">
                      <a16:colId xmlns:a16="http://schemas.microsoft.com/office/drawing/2014/main" val="1972385644"/>
                    </a:ext>
                  </a:extLst>
                </a:gridCol>
              </a:tblGrid>
              <a:tr h="153612">
                <a:tc>
                  <a:txBody>
                    <a:bodyPr/>
                    <a:lstStyle/>
                    <a:p>
                      <a:pPr algn="r"/>
                      <a:r>
                        <a:rPr lang="es-MX" sz="1200" dirty="0">
                          <a:solidFill>
                            <a:schemeClr val="tx1"/>
                          </a:solidFill>
                          <a:latin typeface="Calibri" panose="020F0502020204030204" pitchFamily="34" charset="0"/>
                          <a:cs typeface="Calibri" panose="020F0502020204030204" pitchFamily="34" charset="0"/>
                        </a:rPr>
                        <a:t>la facilidad de entrada o accesibilidad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s-CO" sz="1200" dirty="0">
                          <a:solidFill>
                            <a:schemeClr val="tx1"/>
                          </a:solidFill>
                          <a:latin typeface="Calibri" panose="020F0502020204030204" pitchFamily="34" charset="0"/>
                          <a:cs typeface="Calibri" panose="020F0502020204030204" pitchFamily="34" charset="0"/>
                        </a:rPr>
                        <a:t>Total (casos)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200" dirty="0">
                          <a:solidFill>
                            <a:schemeClr val="tx1"/>
                          </a:solidFill>
                          <a:latin typeface="Calibri" panose="020F0502020204030204" pitchFamily="34" charset="0"/>
                          <a:cs typeface="Calibri" panose="020F0502020204030204" pitchFamily="34" charset="0"/>
                        </a:rPr>
                        <a:t>Total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64903282"/>
                  </a:ext>
                </a:extLst>
              </a:tr>
              <a:tr h="46175">
                <a:tc>
                  <a:txBody>
                    <a:bodyPr/>
                    <a:lstStyle/>
                    <a:p>
                      <a:pPr algn="r" fontAlgn="b"/>
                      <a:r>
                        <a:rPr lang="es-CO" sz="1200" b="0" i="0" u="none" strike="noStrike" dirty="0">
                          <a:solidFill>
                            <a:srgbClr val="000000"/>
                          </a:solidFill>
                          <a:effectLst/>
                          <a:latin typeface="Calibri" panose="020F0502020204030204" pitchFamily="34" charset="0"/>
                        </a:rPr>
                        <a:t> [5] Muy bueno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18</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36</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148119984"/>
                  </a:ext>
                </a:extLst>
              </a:tr>
              <a:tr h="46175">
                <a:tc>
                  <a:txBody>
                    <a:bodyPr/>
                    <a:lstStyle/>
                    <a:p>
                      <a:pPr algn="r" fontAlgn="b"/>
                      <a:r>
                        <a:rPr lang="es-CO" sz="1200" b="0" i="0" u="none" strike="noStrike" dirty="0">
                          <a:solidFill>
                            <a:srgbClr val="000000"/>
                          </a:solidFill>
                          <a:effectLst/>
                          <a:latin typeface="Calibri" panose="020F0502020204030204" pitchFamily="34" charset="0"/>
                        </a:rPr>
                        <a:t> [4] Bueno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20</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40</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236966090"/>
                  </a:ext>
                </a:extLst>
              </a:tr>
              <a:tr h="46175">
                <a:tc>
                  <a:txBody>
                    <a:bodyPr/>
                    <a:lstStyle/>
                    <a:p>
                      <a:pPr algn="r" fontAlgn="b"/>
                      <a:r>
                        <a:rPr lang="es-MX" sz="1200" b="0" i="0" u="none" strike="noStrike" dirty="0">
                          <a:solidFill>
                            <a:srgbClr val="000000"/>
                          </a:solidFill>
                          <a:effectLst/>
                          <a:latin typeface="Calibri" panose="020F0502020204030204" pitchFamily="34" charset="0"/>
                        </a:rPr>
                        <a:t> [3] Ni bueno Ni malo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10</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20</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494658789"/>
                  </a:ext>
                </a:extLst>
              </a:tr>
              <a:tr h="46175">
                <a:tc>
                  <a:txBody>
                    <a:bodyPr/>
                    <a:lstStyle/>
                    <a:p>
                      <a:pPr algn="r" fontAlgn="b"/>
                      <a:r>
                        <a:rPr lang="es-CO" sz="1200" b="0" i="0" u="none" strike="noStrike" dirty="0">
                          <a:solidFill>
                            <a:srgbClr val="000000"/>
                          </a:solidFill>
                          <a:effectLst/>
                          <a:latin typeface="Calibri" panose="020F0502020204030204" pitchFamily="34" charset="0"/>
                        </a:rPr>
                        <a:t> [2] Malo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2</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4</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762044258"/>
                  </a:ext>
                </a:extLst>
              </a:tr>
              <a:tr h="46175">
                <a:tc>
                  <a:txBody>
                    <a:bodyPr/>
                    <a:lstStyle/>
                    <a:p>
                      <a:pPr algn="r" fontAlgn="b"/>
                      <a:r>
                        <a:rPr lang="es-CO" sz="1200" b="0" i="0" u="none" strike="noStrike" dirty="0">
                          <a:solidFill>
                            <a:srgbClr val="000000"/>
                          </a:solidFill>
                          <a:effectLst/>
                          <a:latin typeface="Calibri" panose="020F0502020204030204" pitchFamily="34" charset="0"/>
                        </a:rPr>
                        <a:t> [1] Muy malo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0</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715043900"/>
                  </a:ext>
                </a:extLst>
              </a:tr>
            </a:tbl>
          </a:graphicData>
        </a:graphic>
      </p:graphicFrame>
    </p:spTree>
    <p:extLst>
      <p:ext uri="{BB962C8B-B14F-4D97-AF65-F5344CB8AC3E}">
        <p14:creationId xmlns:p14="http://schemas.microsoft.com/office/powerpoint/2010/main" val="13923866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4294967295"/>
          </p:nvPr>
        </p:nvSpPr>
        <p:spPr>
          <a:xfrm>
            <a:off x="8277225" y="4908550"/>
            <a:ext cx="866775" cy="187325"/>
          </a:xfrm>
        </p:spPr>
        <p:txBody>
          <a:bodyPr/>
          <a:lstStyle/>
          <a:p>
            <a:pPr>
              <a:defRPr/>
            </a:pPr>
            <a:fld id="{D0AE95A2-70B1-4974-8E50-975CA7202948}" type="slidenum">
              <a:rPr lang="es-CO" altLang="es-CO" smtClean="0"/>
              <a:pPr>
                <a:defRPr/>
              </a:pPr>
              <a:t>62</a:t>
            </a:fld>
            <a:endParaRPr lang="es-CO" altLang="es-CO"/>
          </a:p>
        </p:txBody>
      </p:sp>
      <p:sp>
        <p:nvSpPr>
          <p:cNvPr id="5" name="4 Rectángulo"/>
          <p:cNvSpPr/>
          <p:nvPr/>
        </p:nvSpPr>
        <p:spPr>
          <a:xfrm>
            <a:off x="463550" y="1155712"/>
            <a:ext cx="3886200" cy="400110"/>
          </a:xfrm>
          <a:prstGeom prst="rect">
            <a:avLst/>
          </a:prstGeom>
        </p:spPr>
        <p:txBody>
          <a:bodyPr wrap="square">
            <a:spAutoFit/>
          </a:bodyPr>
          <a:lstStyle/>
          <a:p>
            <a:pPr algn="ctr"/>
            <a:r>
              <a:rPr lang="es-CO" dirty="0">
                <a:solidFill>
                  <a:schemeClr val="tx1">
                    <a:lumMod val="85000"/>
                    <a:lumOff val="15000"/>
                  </a:schemeClr>
                </a:solidFill>
                <a:latin typeface="+mj-lt"/>
              </a:rPr>
              <a:t>¿</a:t>
            </a:r>
            <a:r>
              <a:rPr lang="es-CO" b="0" dirty="0">
                <a:solidFill>
                  <a:schemeClr val="tx1">
                    <a:lumMod val="85000"/>
                    <a:lumOff val="15000"/>
                  </a:schemeClr>
                </a:solidFill>
                <a:latin typeface="+mj-lt"/>
              </a:rPr>
              <a:t>Se establecieron </a:t>
            </a:r>
            <a:r>
              <a:rPr lang="es-CO" dirty="0">
                <a:solidFill>
                  <a:schemeClr val="tx1">
                    <a:lumMod val="85000"/>
                    <a:lumOff val="15000"/>
                  </a:schemeClr>
                </a:solidFill>
                <a:latin typeface="+mj-lt"/>
              </a:rPr>
              <a:t>compromisos concretos en los espacios de diálogo? </a:t>
            </a:r>
            <a:endParaRPr lang="es-CO" sz="800" b="0" dirty="0">
              <a:solidFill>
                <a:schemeClr val="tx1">
                  <a:lumMod val="85000"/>
                  <a:lumOff val="15000"/>
                </a:schemeClr>
              </a:solidFill>
              <a:latin typeface="+mj-lt"/>
            </a:endParaRPr>
          </a:p>
        </p:txBody>
      </p:sp>
      <p:graphicFrame>
        <p:nvGraphicFramePr>
          <p:cNvPr id="25" name="6 Objeto"/>
          <p:cNvGraphicFramePr>
            <a:graphicFrameLocks/>
          </p:cNvGraphicFramePr>
          <p:nvPr>
            <p:extLst>
              <p:ext uri="{D42A27DB-BD31-4B8C-83A1-F6EECF244321}">
                <p14:modId xmlns:p14="http://schemas.microsoft.com/office/powerpoint/2010/main" val="1845921316"/>
              </p:ext>
            </p:extLst>
          </p:nvPr>
        </p:nvGraphicFramePr>
        <p:xfrm>
          <a:off x="1042330" y="1918375"/>
          <a:ext cx="2726536" cy="1753019"/>
        </p:xfrm>
        <a:graphic>
          <a:graphicData uri="http://schemas.openxmlformats.org/drawingml/2006/chart">
            <c:chart xmlns:c="http://schemas.openxmlformats.org/drawingml/2006/chart" xmlns:r="http://schemas.openxmlformats.org/officeDocument/2006/relationships" r:id="rId2"/>
          </a:graphicData>
        </a:graphic>
      </p:graphicFrame>
      <p:pic>
        <p:nvPicPr>
          <p:cNvPr id="29" name="2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4048" y="2224749"/>
            <a:ext cx="1143100" cy="1140271"/>
          </a:xfrm>
          <a:prstGeom prst="rect">
            <a:avLst/>
          </a:prstGeom>
        </p:spPr>
      </p:pic>
      <p:cxnSp>
        <p:nvCxnSpPr>
          <p:cNvPr id="10" name="9 Conector recto"/>
          <p:cNvCxnSpPr/>
          <p:nvPr/>
        </p:nvCxnSpPr>
        <p:spPr bwMode="auto">
          <a:xfrm>
            <a:off x="4576927" y="1359040"/>
            <a:ext cx="0" cy="3124400"/>
          </a:xfrm>
          <a:prstGeom prst="line">
            <a:avLst/>
          </a:prstGeom>
          <a:solidFill>
            <a:schemeClr val="accent1"/>
          </a:solidFill>
          <a:ln w="6350" cap="flat" cmpd="sng" algn="ctr">
            <a:solidFill>
              <a:schemeClr val="bg1">
                <a:lumMod val="6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15 CuadroTexto"/>
          <p:cNvSpPr txBox="1"/>
          <p:nvPr/>
        </p:nvSpPr>
        <p:spPr>
          <a:xfrm>
            <a:off x="3085788" y="2477360"/>
            <a:ext cx="1358064" cy="618118"/>
          </a:xfrm>
          <a:prstGeom prst="rect">
            <a:avLst/>
          </a:prstGeom>
          <a:noFill/>
        </p:spPr>
        <p:txBody>
          <a:bodyPr wrap="none" rtlCol="0">
            <a:spAutoFit/>
          </a:bodyPr>
          <a:lstStyle/>
          <a:p>
            <a:pPr>
              <a:lnSpc>
                <a:spcPts val="1800"/>
              </a:lnSpc>
            </a:pPr>
            <a:r>
              <a:rPr lang="es-CO" sz="1050" b="0" dirty="0">
                <a:solidFill>
                  <a:srgbClr val="000000"/>
                </a:solidFill>
                <a:latin typeface="Century Gothic"/>
              </a:rPr>
              <a:t>Respondieron </a:t>
            </a:r>
            <a:r>
              <a:rPr lang="es-CO" sz="1600" dirty="0">
                <a:solidFill>
                  <a:srgbClr val="000000"/>
                </a:solidFill>
                <a:latin typeface="Century Gothic"/>
              </a:rPr>
              <a:t>Sí</a:t>
            </a:r>
            <a:r>
              <a:rPr lang="es-CO" sz="1050" dirty="0">
                <a:solidFill>
                  <a:srgbClr val="000000"/>
                </a:solidFill>
                <a:latin typeface="Century Gothic"/>
              </a:rPr>
              <a:t>: </a:t>
            </a:r>
          </a:p>
          <a:p>
            <a:pPr>
              <a:lnSpc>
                <a:spcPts val="2300"/>
              </a:lnSpc>
            </a:pPr>
            <a:r>
              <a:rPr lang="es-CO" sz="2400" dirty="0">
                <a:solidFill>
                  <a:srgbClr val="1DA9E2"/>
                </a:solidFill>
                <a:latin typeface="Century Gothic"/>
              </a:rPr>
              <a:t>83</a:t>
            </a:r>
            <a:r>
              <a:rPr lang="es-CO" sz="1600" dirty="0">
                <a:solidFill>
                  <a:srgbClr val="1DA9E2"/>
                </a:solidFill>
                <a:latin typeface="Century Gothic"/>
              </a:rPr>
              <a:t>%</a:t>
            </a:r>
            <a:endParaRPr lang="es-CO" sz="2400" dirty="0">
              <a:solidFill>
                <a:srgbClr val="1DA9E2"/>
              </a:solidFill>
              <a:latin typeface="Century Gothic"/>
            </a:endParaRPr>
          </a:p>
        </p:txBody>
      </p:sp>
      <p:sp>
        <p:nvSpPr>
          <p:cNvPr id="22" name="21 CuadroTexto"/>
          <p:cNvSpPr txBox="1"/>
          <p:nvPr/>
        </p:nvSpPr>
        <p:spPr>
          <a:xfrm>
            <a:off x="274266" y="1916108"/>
            <a:ext cx="1484702" cy="618118"/>
          </a:xfrm>
          <a:prstGeom prst="rect">
            <a:avLst/>
          </a:prstGeom>
          <a:noFill/>
        </p:spPr>
        <p:txBody>
          <a:bodyPr wrap="none" rtlCol="0">
            <a:spAutoFit/>
          </a:bodyPr>
          <a:lstStyle/>
          <a:p>
            <a:pPr algn="r">
              <a:lnSpc>
                <a:spcPts val="1800"/>
              </a:lnSpc>
            </a:pPr>
            <a:r>
              <a:rPr lang="es-CO" sz="1050" b="0" dirty="0">
                <a:solidFill>
                  <a:srgbClr val="000000"/>
                </a:solidFill>
                <a:latin typeface="Century Gothic"/>
              </a:rPr>
              <a:t>Respondieron </a:t>
            </a:r>
            <a:r>
              <a:rPr lang="es-CO" sz="1600" dirty="0">
                <a:solidFill>
                  <a:srgbClr val="000000"/>
                </a:solidFill>
                <a:latin typeface="Century Gothic"/>
              </a:rPr>
              <a:t>No</a:t>
            </a:r>
            <a:r>
              <a:rPr lang="es-CO" sz="1050" dirty="0">
                <a:solidFill>
                  <a:srgbClr val="000000"/>
                </a:solidFill>
                <a:latin typeface="Century Gothic"/>
              </a:rPr>
              <a:t>: </a:t>
            </a:r>
          </a:p>
          <a:p>
            <a:pPr algn="r">
              <a:lnSpc>
                <a:spcPts val="2300"/>
              </a:lnSpc>
            </a:pPr>
            <a:r>
              <a:rPr lang="es-CO" sz="2400" dirty="0">
                <a:solidFill>
                  <a:srgbClr val="808080">
                    <a:lumMod val="50000"/>
                  </a:srgbClr>
                </a:solidFill>
                <a:latin typeface="Century Gothic"/>
              </a:rPr>
              <a:t>17</a:t>
            </a:r>
            <a:r>
              <a:rPr lang="es-CO" sz="1600" dirty="0">
                <a:solidFill>
                  <a:srgbClr val="808080">
                    <a:lumMod val="50000"/>
                  </a:srgbClr>
                </a:solidFill>
                <a:latin typeface="Century Gothic"/>
              </a:rPr>
              <a:t>%</a:t>
            </a:r>
            <a:endParaRPr lang="es-CO" sz="2400" dirty="0">
              <a:solidFill>
                <a:srgbClr val="808080">
                  <a:lumMod val="50000"/>
                </a:srgbClr>
              </a:solidFill>
              <a:latin typeface="Century Gothic"/>
            </a:endParaRPr>
          </a:p>
        </p:txBody>
      </p:sp>
      <p:graphicFrame>
        <p:nvGraphicFramePr>
          <p:cNvPr id="23" name="6 Objeto"/>
          <p:cNvGraphicFramePr>
            <a:graphicFrameLocks/>
          </p:cNvGraphicFramePr>
          <p:nvPr>
            <p:extLst>
              <p:ext uri="{D42A27DB-BD31-4B8C-83A1-F6EECF244321}">
                <p14:modId xmlns:p14="http://schemas.microsoft.com/office/powerpoint/2010/main" val="1286359571"/>
              </p:ext>
            </p:extLst>
          </p:nvPr>
        </p:nvGraphicFramePr>
        <p:xfrm>
          <a:off x="5351341" y="1918375"/>
          <a:ext cx="2726536" cy="1753019"/>
        </p:xfrm>
        <a:graphic>
          <a:graphicData uri="http://schemas.openxmlformats.org/drawingml/2006/chart">
            <c:chart xmlns:c="http://schemas.openxmlformats.org/drawingml/2006/chart" xmlns:r="http://schemas.openxmlformats.org/officeDocument/2006/relationships" r:id="rId4"/>
          </a:graphicData>
        </a:graphic>
      </p:graphicFrame>
      <p:pic>
        <p:nvPicPr>
          <p:cNvPr id="24" name="2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3059" y="2224749"/>
            <a:ext cx="1143100" cy="1140271"/>
          </a:xfrm>
          <a:prstGeom prst="rect">
            <a:avLst/>
          </a:prstGeom>
        </p:spPr>
      </p:pic>
      <p:sp>
        <p:nvSpPr>
          <p:cNvPr id="26" name="25 CuadroTexto"/>
          <p:cNvSpPr txBox="1"/>
          <p:nvPr/>
        </p:nvSpPr>
        <p:spPr>
          <a:xfrm>
            <a:off x="7394799" y="2477360"/>
            <a:ext cx="1358064" cy="618118"/>
          </a:xfrm>
          <a:prstGeom prst="rect">
            <a:avLst/>
          </a:prstGeom>
          <a:noFill/>
        </p:spPr>
        <p:txBody>
          <a:bodyPr wrap="none" rtlCol="0">
            <a:spAutoFit/>
          </a:bodyPr>
          <a:lstStyle/>
          <a:p>
            <a:pPr>
              <a:lnSpc>
                <a:spcPts val="1800"/>
              </a:lnSpc>
            </a:pPr>
            <a:r>
              <a:rPr lang="es-CO" sz="1050" b="0" dirty="0">
                <a:solidFill>
                  <a:srgbClr val="000000"/>
                </a:solidFill>
                <a:latin typeface="Century Gothic"/>
              </a:rPr>
              <a:t>Respondieron </a:t>
            </a:r>
            <a:r>
              <a:rPr lang="es-CO" sz="1600" dirty="0">
                <a:solidFill>
                  <a:srgbClr val="000000"/>
                </a:solidFill>
                <a:latin typeface="Century Gothic"/>
              </a:rPr>
              <a:t>Sí</a:t>
            </a:r>
            <a:r>
              <a:rPr lang="es-CO" sz="1050" dirty="0">
                <a:solidFill>
                  <a:srgbClr val="000000"/>
                </a:solidFill>
                <a:latin typeface="Century Gothic"/>
              </a:rPr>
              <a:t>: </a:t>
            </a:r>
          </a:p>
          <a:p>
            <a:pPr>
              <a:lnSpc>
                <a:spcPts val="2300"/>
              </a:lnSpc>
            </a:pPr>
            <a:r>
              <a:rPr lang="es-CO" sz="2400" dirty="0">
                <a:solidFill>
                  <a:srgbClr val="295FA9"/>
                </a:solidFill>
                <a:latin typeface="Century Gothic"/>
              </a:rPr>
              <a:t>60</a:t>
            </a:r>
            <a:r>
              <a:rPr lang="es-CO" sz="1600" dirty="0">
                <a:solidFill>
                  <a:srgbClr val="295FA9"/>
                </a:solidFill>
                <a:latin typeface="Century Gothic"/>
              </a:rPr>
              <a:t>%</a:t>
            </a:r>
            <a:endParaRPr lang="es-CO" sz="2400" dirty="0">
              <a:solidFill>
                <a:srgbClr val="295FA9"/>
              </a:solidFill>
              <a:latin typeface="Century Gothic"/>
            </a:endParaRPr>
          </a:p>
        </p:txBody>
      </p:sp>
      <p:sp>
        <p:nvSpPr>
          <p:cNvPr id="27" name="26 CuadroTexto"/>
          <p:cNvSpPr txBox="1"/>
          <p:nvPr/>
        </p:nvSpPr>
        <p:spPr>
          <a:xfrm>
            <a:off x="4583277" y="1916108"/>
            <a:ext cx="1484702" cy="618118"/>
          </a:xfrm>
          <a:prstGeom prst="rect">
            <a:avLst/>
          </a:prstGeom>
          <a:noFill/>
        </p:spPr>
        <p:txBody>
          <a:bodyPr wrap="none" rtlCol="0">
            <a:spAutoFit/>
          </a:bodyPr>
          <a:lstStyle/>
          <a:p>
            <a:pPr algn="r">
              <a:lnSpc>
                <a:spcPts val="1800"/>
              </a:lnSpc>
            </a:pPr>
            <a:r>
              <a:rPr lang="es-CO" sz="1050" b="0" dirty="0">
                <a:solidFill>
                  <a:srgbClr val="000000"/>
                </a:solidFill>
                <a:latin typeface="Century Gothic"/>
              </a:rPr>
              <a:t>Respondieron </a:t>
            </a:r>
            <a:r>
              <a:rPr lang="es-CO" sz="1600" dirty="0">
                <a:solidFill>
                  <a:srgbClr val="000000"/>
                </a:solidFill>
                <a:latin typeface="Century Gothic"/>
              </a:rPr>
              <a:t>No</a:t>
            </a:r>
            <a:r>
              <a:rPr lang="es-CO" sz="1050" dirty="0">
                <a:solidFill>
                  <a:srgbClr val="000000"/>
                </a:solidFill>
                <a:latin typeface="Century Gothic"/>
              </a:rPr>
              <a:t>: </a:t>
            </a:r>
          </a:p>
          <a:p>
            <a:pPr algn="r">
              <a:lnSpc>
                <a:spcPts val="2300"/>
              </a:lnSpc>
            </a:pPr>
            <a:r>
              <a:rPr lang="es-CO" sz="2400" dirty="0">
                <a:solidFill>
                  <a:srgbClr val="808080">
                    <a:lumMod val="50000"/>
                  </a:srgbClr>
                </a:solidFill>
                <a:latin typeface="Century Gothic"/>
              </a:rPr>
              <a:t>40</a:t>
            </a:r>
            <a:r>
              <a:rPr lang="es-CO" sz="1600" dirty="0">
                <a:solidFill>
                  <a:srgbClr val="808080">
                    <a:lumMod val="50000"/>
                  </a:srgbClr>
                </a:solidFill>
                <a:latin typeface="Century Gothic"/>
              </a:rPr>
              <a:t>%</a:t>
            </a:r>
            <a:endParaRPr lang="es-CO" sz="2400" dirty="0">
              <a:solidFill>
                <a:srgbClr val="808080">
                  <a:lumMod val="50000"/>
                </a:srgbClr>
              </a:solidFill>
              <a:latin typeface="Century Gothic"/>
            </a:endParaRPr>
          </a:p>
        </p:txBody>
      </p:sp>
      <p:sp>
        <p:nvSpPr>
          <p:cNvPr id="28" name="27 Rectángulo"/>
          <p:cNvSpPr/>
          <p:nvPr/>
        </p:nvSpPr>
        <p:spPr>
          <a:xfrm>
            <a:off x="4866663" y="1155712"/>
            <a:ext cx="3886200" cy="246221"/>
          </a:xfrm>
          <a:prstGeom prst="rect">
            <a:avLst/>
          </a:prstGeom>
        </p:spPr>
        <p:txBody>
          <a:bodyPr wrap="square">
            <a:spAutoFit/>
          </a:bodyPr>
          <a:lstStyle/>
          <a:p>
            <a:pPr algn="ctr"/>
            <a:r>
              <a:rPr lang="es-CO" dirty="0">
                <a:solidFill>
                  <a:schemeClr val="tx1">
                    <a:lumMod val="85000"/>
                    <a:lumOff val="15000"/>
                  </a:schemeClr>
                </a:solidFill>
                <a:latin typeface="+mj-lt"/>
              </a:rPr>
              <a:t>¿</a:t>
            </a:r>
            <a:r>
              <a:rPr lang="es-CO" b="0" dirty="0">
                <a:solidFill>
                  <a:schemeClr val="tx1">
                    <a:lumMod val="85000"/>
                    <a:lumOff val="15000"/>
                  </a:schemeClr>
                </a:solidFill>
                <a:latin typeface="+mj-lt"/>
              </a:rPr>
              <a:t>Considera que estos compromisos</a:t>
            </a:r>
            <a:r>
              <a:rPr lang="es-CO" dirty="0">
                <a:solidFill>
                  <a:schemeClr val="tx1">
                    <a:lumMod val="85000"/>
                    <a:lumOff val="15000"/>
                  </a:schemeClr>
                </a:solidFill>
                <a:latin typeface="+mj-lt"/>
              </a:rPr>
              <a:t>, se han cumplido? </a:t>
            </a:r>
            <a:endParaRPr lang="es-CO" sz="800" b="0" dirty="0">
              <a:solidFill>
                <a:schemeClr val="tx1">
                  <a:lumMod val="85000"/>
                  <a:lumOff val="15000"/>
                </a:schemeClr>
              </a:solidFill>
              <a:latin typeface="+mj-lt"/>
            </a:endParaRPr>
          </a:p>
        </p:txBody>
      </p:sp>
      <p:graphicFrame>
        <p:nvGraphicFramePr>
          <p:cNvPr id="31" name="Group 37"/>
          <p:cNvGraphicFramePr>
            <a:graphicFrameLocks noGrp="1"/>
          </p:cNvGraphicFramePr>
          <p:nvPr>
            <p:extLst>
              <p:ext uri="{D42A27DB-BD31-4B8C-83A1-F6EECF244321}">
                <p14:modId xmlns:p14="http://schemas.microsoft.com/office/powerpoint/2010/main" val="1683603620"/>
              </p:ext>
            </p:extLst>
          </p:nvPr>
        </p:nvGraphicFramePr>
        <p:xfrm>
          <a:off x="5111488" y="4190560"/>
          <a:ext cx="3396550" cy="392040"/>
        </p:xfrm>
        <a:graphic>
          <a:graphicData uri="http://schemas.openxmlformats.org/drawingml/2006/table">
            <a:tbl>
              <a:tblPr/>
              <a:tblGrid>
                <a:gridCol w="3060000">
                  <a:extLst>
                    <a:ext uri="{9D8B030D-6E8A-4147-A177-3AD203B41FA5}">
                      <a16:colId xmlns:a16="http://schemas.microsoft.com/office/drawing/2014/main" val="20000"/>
                    </a:ext>
                  </a:extLst>
                </a:gridCol>
                <a:gridCol w="336550">
                  <a:extLst>
                    <a:ext uri="{9D8B030D-6E8A-4147-A177-3AD203B41FA5}">
                      <a16:colId xmlns:a16="http://schemas.microsoft.com/office/drawing/2014/main" val="20001"/>
                    </a:ext>
                  </a:extLst>
                </a:gridCol>
              </a:tblGrid>
              <a:tr h="137728">
                <a:tc>
                  <a:txBody>
                    <a:bodyPr/>
                    <a:lstStyle>
                      <a:lvl1pPr>
                        <a:spcBef>
                          <a:spcPct val="20000"/>
                        </a:spcBef>
                        <a:buFont typeface="Arial" charset="0"/>
                        <a:defRPr sz="1000" b="1">
                          <a:solidFill>
                            <a:srgbClr val="333333"/>
                          </a:solidFill>
                          <a:latin typeface="Calibri" pitchFamily="34" charset="0"/>
                          <a:cs typeface="Arial" charset="0"/>
                        </a:defRPr>
                      </a:lvl1pPr>
                      <a:lvl2pPr>
                        <a:spcBef>
                          <a:spcPct val="20000"/>
                        </a:spcBef>
                        <a:buFont typeface="Arial" charset="0"/>
                        <a:defRPr sz="1000" b="1">
                          <a:solidFill>
                            <a:srgbClr val="333333"/>
                          </a:solidFill>
                          <a:latin typeface="Calibri" pitchFamily="34" charset="0"/>
                          <a:cs typeface="Arial" charset="0"/>
                        </a:defRPr>
                      </a:lvl2pPr>
                      <a:lvl3pPr>
                        <a:spcBef>
                          <a:spcPct val="20000"/>
                        </a:spcBef>
                        <a:buFont typeface="Arial" charset="0"/>
                        <a:defRPr sz="1000" b="1">
                          <a:solidFill>
                            <a:srgbClr val="333333"/>
                          </a:solidFill>
                          <a:latin typeface="Calibri" pitchFamily="34" charset="0"/>
                          <a:cs typeface="Arial" charset="0"/>
                        </a:defRPr>
                      </a:lvl3pPr>
                      <a:lvl4pPr>
                        <a:spcBef>
                          <a:spcPct val="20000"/>
                        </a:spcBef>
                        <a:buFont typeface="Arial" charset="0"/>
                        <a:defRPr sz="1000" b="1">
                          <a:solidFill>
                            <a:srgbClr val="333333"/>
                          </a:solidFill>
                          <a:latin typeface="Calibri" pitchFamily="34" charset="0"/>
                          <a:cs typeface="Arial" charset="0"/>
                        </a:defRPr>
                      </a:lvl4pPr>
                      <a:lvl5pPr>
                        <a:spcBef>
                          <a:spcPct val="20000"/>
                        </a:spcBef>
                        <a:buFont typeface="Arial" charset="0"/>
                        <a:defRPr sz="1000" b="1">
                          <a:solidFill>
                            <a:srgbClr val="333333"/>
                          </a:solidFill>
                          <a:latin typeface="Calibri" pitchFamily="34" charset="0"/>
                          <a:cs typeface="Arial" charset="0"/>
                        </a:defRPr>
                      </a:lvl5pPr>
                      <a:lvl6pPr fontAlgn="base">
                        <a:spcBef>
                          <a:spcPct val="20000"/>
                        </a:spcBef>
                        <a:spcAft>
                          <a:spcPct val="0"/>
                        </a:spcAft>
                        <a:buFont typeface="Arial" charset="0"/>
                        <a:defRPr sz="1000" b="1">
                          <a:solidFill>
                            <a:srgbClr val="333333"/>
                          </a:solidFill>
                          <a:latin typeface="Calibri" pitchFamily="34" charset="0"/>
                          <a:cs typeface="Arial" charset="0"/>
                        </a:defRPr>
                      </a:lvl6pPr>
                      <a:lvl7pPr fontAlgn="base">
                        <a:spcBef>
                          <a:spcPct val="20000"/>
                        </a:spcBef>
                        <a:spcAft>
                          <a:spcPct val="0"/>
                        </a:spcAft>
                        <a:buFont typeface="Arial" charset="0"/>
                        <a:defRPr sz="1000" b="1">
                          <a:solidFill>
                            <a:srgbClr val="333333"/>
                          </a:solidFill>
                          <a:latin typeface="Calibri" pitchFamily="34" charset="0"/>
                          <a:cs typeface="Arial" charset="0"/>
                        </a:defRPr>
                      </a:lvl7pPr>
                      <a:lvl8pPr fontAlgn="base">
                        <a:spcBef>
                          <a:spcPct val="20000"/>
                        </a:spcBef>
                        <a:spcAft>
                          <a:spcPct val="0"/>
                        </a:spcAft>
                        <a:buFont typeface="Arial" charset="0"/>
                        <a:defRPr sz="1000" b="1">
                          <a:solidFill>
                            <a:srgbClr val="333333"/>
                          </a:solidFill>
                          <a:latin typeface="Calibri" pitchFamily="34" charset="0"/>
                          <a:cs typeface="Arial" charset="0"/>
                        </a:defRPr>
                      </a:lvl8pPr>
                      <a:lvl9pPr fontAlgn="base">
                        <a:spcBef>
                          <a:spcPct val="20000"/>
                        </a:spcBef>
                        <a:spcAft>
                          <a:spcPct val="0"/>
                        </a:spcAft>
                        <a:buFont typeface="Arial" charset="0"/>
                        <a:defRPr sz="1000" b="1">
                          <a:solidFill>
                            <a:srgbClr val="333333"/>
                          </a:solidFill>
                          <a:latin typeface="Calibri" pitchFamily="34" charset="0"/>
                          <a:cs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s-CO" altLang="es-CO" sz="700" b="1" i="0" u="none" strike="noStrike" cap="none" normalizeH="0" baseline="0" dirty="0">
                          <a:ln>
                            <a:noFill/>
                          </a:ln>
                          <a:solidFill>
                            <a:schemeClr val="tx1"/>
                          </a:solidFill>
                          <a:effectLst/>
                          <a:latin typeface="+mj-lt"/>
                          <a:cs typeface="Arial" charset="0"/>
                        </a:rPr>
                        <a:t> Base: </a:t>
                      </a:r>
                      <a:r>
                        <a:rPr kumimoji="0" lang="es-CO" altLang="es-CO" sz="700" b="0" i="0" u="none" strike="noStrike" cap="none" normalizeH="0" baseline="0" dirty="0">
                          <a:ln>
                            <a:noFill/>
                          </a:ln>
                          <a:solidFill>
                            <a:schemeClr val="tx1"/>
                          </a:solidFill>
                          <a:effectLst/>
                          <a:latin typeface="+mj-lt"/>
                          <a:cs typeface="Arial" charset="0"/>
                        </a:rPr>
                        <a:t>entrevistados que conoce o ha escuchado sobre espacios de diálogo durante el 2021, han participado en alguno de esos espacios y se establecieron compromisos</a:t>
                      </a:r>
                    </a:p>
                  </a:txBody>
                  <a:tcPr marL="72000" marR="72000" marT="36000" marB="36000" anchor="ctr" horzOverflow="overflow">
                    <a:lnL w="6350" cap="flat" cmpd="sng" algn="ctr">
                      <a:no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charset="0"/>
                        <a:defRPr sz="1000" b="1">
                          <a:solidFill>
                            <a:srgbClr val="333333"/>
                          </a:solidFill>
                          <a:latin typeface="Calibri" pitchFamily="34" charset="0"/>
                          <a:cs typeface="Arial" charset="0"/>
                        </a:defRPr>
                      </a:lvl1pPr>
                      <a:lvl2pPr>
                        <a:spcBef>
                          <a:spcPct val="20000"/>
                        </a:spcBef>
                        <a:buFont typeface="Arial" charset="0"/>
                        <a:defRPr sz="1000" b="1">
                          <a:solidFill>
                            <a:srgbClr val="333333"/>
                          </a:solidFill>
                          <a:latin typeface="Calibri" pitchFamily="34" charset="0"/>
                          <a:cs typeface="Arial" charset="0"/>
                        </a:defRPr>
                      </a:lvl2pPr>
                      <a:lvl3pPr>
                        <a:spcBef>
                          <a:spcPct val="20000"/>
                        </a:spcBef>
                        <a:buFont typeface="Arial" charset="0"/>
                        <a:defRPr sz="1000" b="1">
                          <a:solidFill>
                            <a:srgbClr val="333333"/>
                          </a:solidFill>
                          <a:latin typeface="Calibri" pitchFamily="34" charset="0"/>
                          <a:cs typeface="Arial" charset="0"/>
                        </a:defRPr>
                      </a:lvl3pPr>
                      <a:lvl4pPr>
                        <a:spcBef>
                          <a:spcPct val="20000"/>
                        </a:spcBef>
                        <a:buFont typeface="Arial" charset="0"/>
                        <a:defRPr sz="1000" b="1">
                          <a:solidFill>
                            <a:srgbClr val="333333"/>
                          </a:solidFill>
                          <a:latin typeface="Calibri" pitchFamily="34" charset="0"/>
                          <a:cs typeface="Arial" charset="0"/>
                        </a:defRPr>
                      </a:lvl4pPr>
                      <a:lvl5pPr>
                        <a:spcBef>
                          <a:spcPct val="20000"/>
                        </a:spcBef>
                        <a:buFont typeface="Arial" charset="0"/>
                        <a:defRPr sz="1000" b="1">
                          <a:solidFill>
                            <a:srgbClr val="333333"/>
                          </a:solidFill>
                          <a:latin typeface="Calibri" pitchFamily="34" charset="0"/>
                          <a:cs typeface="Arial" charset="0"/>
                        </a:defRPr>
                      </a:lvl5pPr>
                      <a:lvl6pPr fontAlgn="base">
                        <a:spcBef>
                          <a:spcPct val="20000"/>
                        </a:spcBef>
                        <a:spcAft>
                          <a:spcPct val="0"/>
                        </a:spcAft>
                        <a:buFont typeface="Arial" charset="0"/>
                        <a:defRPr sz="1000" b="1">
                          <a:solidFill>
                            <a:srgbClr val="333333"/>
                          </a:solidFill>
                          <a:latin typeface="Calibri" pitchFamily="34" charset="0"/>
                          <a:cs typeface="Arial" charset="0"/>
                        </a:defRPr>
                      </a:lvl6pPr>
                      <a:lvl7pPr fontAlgn="base">
                        <a:spcBef>
                          <a:spcPct val="20000"/>
                        </a:spcBef>
                        <a:spcAft>
                          <a:spcPct val="0"/>
                        </a:spcAft>
                        <a:buFont typeface="Arial" charset="0"/>
                        <a:defRPr sz="1000" b="1">
                          <a:solidFill>
                            <a:srgbClr val="333333"/>
                          </a:solidFill>
                          <a:latin typeface="Calibri" pitchFamily="34" charset="0"/>
                          <a:cs typeface="Arial" charset="0"/>
                        </a:defRPr>
                      </a:lvl7pPr>
                      <a:lvl8pPr fontAlgn="base">
                        <a:spcBef>
                          <a:spcPct val="20000"/>
                        </a:spcBef>
                        <a:spcAft>
                          <a:spcPct val="0"/>
                        </a:spcAft>
                        <a:buFont typeface="Arial" charset="0"/>
                        <a:defRPr sz="1000" b="1">
                          <a:solidFill>
                            <a:srgbClr val="333333"/>
                          </a:solidFill>
                          <a:latin typeface="Calibri" pitchFamily="34" charset="0"/>
                          <a:cs typeface="Arial" charset="0"/>
                        </a:defRPr>
                      </a:lvl8pPr>
                      <a:lvl9pPr fontAlgn="base">
                        <a:spcBef>
                          <a:spcPct val="20000"/>
                        </a:spcBef>
                        <a:spcAft>
                          <a:spcPct val="0"/>
                        </a:spcAft>
                        <a:buFont typeface="Arial" charset="0"/>
                        <a:defRPr sz="1000" b="1">
                          <a:solidFill>
                            <a:srgbClr val="333333"/>
                          </a:solidFill>
                          <a:latin typeface="Calibri" pitchFamily="34" charset="0"/>
                          <a:cs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altLang="es-CO" sz="700" b="1" i="0" u="none" strike="noStrike" cap="none" normalizeH="0" baseline="0" dirty="0">
                          <a:ln>
                            <a:noFill/>
                          </a:ln>
                          <a:solidFill>
                            <a:schemeClr val="tx1"/>
                          </a:solidFill>
                          <a:effectLst/>
                          <a:latin typeface="+mj-lt"/>
                          <a:cs typeface="Arial" charset="0"/>
                        </a:rPr>
                        <a:t>43</a:t>
                      </a:r>
                      <a:endParaRPr kumimoji="0" lang="es-CO" altLang="es-CO" sz="700" b="0" i="0" u="none" strike="noStrike" cap="none" normalizeH="0" baseline="0" dirty="0">
                        <a:ln>
                          <a:noFill/>
                        </a:ln>
                        <a:solidFill>
                          <a:schemeClr val="tx1"/>
                        </a:solidFill>
                        <a:effectLst/>
                        <a:latin typeface="+mj-lt"/>
                        <a:cs typeface="Arial" charset="0"/>
                      </a:endParaRPr>
                    </a:p>
                  </a:txBody>
                  <a:tcPr marL="72000" marR="72000" marT="36000" marB="36000" anchor="ctr" horzOverflow="overflow">
                    <a:lnL w="6350" cap="flat" cmpd="sng" algn="ctr">
                      <a:solidFill>
                        <a:srgbClr val="B2B2B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0"/>
                  </a:ext>
                </a:extLst>
              </a:tr>
            </a:tbl>
          </a:graphicData>
        </a:graphic>
      </p:graphicFrame>
      <p:graphicFrame>
        <p:nvGraphicFramePr>
          <p:cNvPr id="18" name="Group 37"/>
          <p:cNvGraphicFramePr>
            <a:graphicFrameLocks noGrp="1"/>
          </p:cNvGraphicFramePr>
          <p:nvPr>
            <p:extLst>
              <p:ext uri="{D42A27DB-BD31-4B8C-83A1-F6EECF244321}">
                <p14:modId xmlns:p14="http://schemas.microsoft.com/office/powerpoint/2010/main" val="2781163383"/>
              </p:ext>
            </p:extLst>
          </p:nvPr>
        </p:nvGraphicFramePr>
        <p:xfrm>
          <a:off x="618375" y="4181944"/>
          <a:ext cx="3576550" cy="285360"/>
        </p:xfrm>
        <a:graphic>
          <a:graphicData uri="http://schemas.openxmlformats.org/drawingml/2006/table">
            <a:tbl>
              <a:tblPr/>
              <a:tblGrid>
                <a:gridCol w="3240000">
                  <a:extLst>
                    <a:ext uri="{9D8B030D-6E8A-4147-A177-3AD203B41FA5}">
                      <a16:colId xmlns:a16="http://schemas.microsoft.com/office/drawing/2014/main" val="20000"/>
                    </a:ext>
                  </a:extLst>
                </a:gridCol>
                <a:gridCol w="336550">
                  <a:extLst>
                    <a:ext uri="{9D8B030D-6E8A-4147-A177-3AD203B41FA5}">
                      <a16:colId xmlns:a16="http://schemas.microsoft.com/office/drawing/2014/main" val="20001"/>
                    </a:ext>
                  </a:extLst>
                </a:gridCol>
              </a:tblGrid>
              <a:tr h="137728">
                <a:tc>
                  <a:txBody>
                    <a:bodyPr/>
                    <a:lstStyle>
                      <a:lvl1pPr marL="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1pPr>
                      <a:lvl2pPr marL="4572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2pPr>
                      <a:lvl3pPr marL="9144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3pPr>
                      <a:lvl4pPr marL="13716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4pPr>
                      <a:lvl5pPr marL="18288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5pPr>
                      <a:lvl6pPr marL="22860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6pPr>
                      <a:lvl7pPr marL="27432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7pPr>
                      <a:lvl8pPr marL="32004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8pPr>
                      <a:lvl9pPr marL="36576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s-CO" altLang="es-CO" sz="700" b="1" i="0" u="none" strike="noStrike" cap="none" normalizeH="0" baseline="0" dirty="0">
                          <a:ln>
                            <a:noFill/>
                          </a:ln>
                          <a:solidFill>
                            <a:schemeClr val="tx1"/>
                          </a:solidFill>
                          <a:effectLst/>
                          <a:latin typeface="+mj-lt"/>
                          <a:cs typeface="Arial" charset="0"/>
                        </a:rPr>
                        <a:t> Base: </a:t>
                      </a:r>
                      <a:r>
                        <a:rPr kumimoji="0" lang="es-CO" altLang="es-CO" sz="700" b="0" i="0" u="none" strike="noStrike" cap="none" normalizeH="0" baseline="0" dirty="0">
                          <a:ln>
                            <a:noFill/>
                          </a:ln>
                          <a:solidFill>
                            <a:schemeClr val="tx1"/>
                          </a:solidFill>
                          <a:effectLst/>
                          <a:latin typeface="+mj-lt"/>
                          <a:cs typeface="Arial" charset="0"/>
                        </a:rPr>
                        <a:t>entrevistados que conoce o ha escuchado sobre espacios de diálogo durante el 2021 y han participado en alguno de esos espacios</a:t>
                      </a:r>
                    </a:p>
                  </a:txBody>
                  <a:tcPr marL="72000" marR="72000" marT="36000" marB="36000" anchor="ctr" horzOverflow="overflow">
                    <a:lnL w="6350" cap="flat" cmpd="sng" algn="ctr">
                      <a:no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a:noFill/>
                    </a:lnTlToBr>
                    <a:lnBlToTr>
                      <a:noFill/>
                    </a:lnBlToTr>
                    <a:solidFill>
                      <a:srgbClr val="F8F8F8"/>
                    </a:solidFill>
                  </a:tcPr>
                </a:tc>
                <a:tc>
                  <a:txBody>
                    <a:bodyPr/>
                    <a:lstStyle>
                      <a:lvl1pPr marL="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1pPr>
                      <a:lvl2pPr marL="4572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2pPr>
                      <a:lvl3pPr marL="9144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3pPr>
                      <a:lvl4pPr marL="13716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4pPr>
                      <a:lvl5pPr marL="18288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5pPr>
                      <a:lvl6pPr marL="22860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6pPr>
                      <a:lvl7pPr marL="27432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7pPr>
                      <a:lvl8pPr marL="32004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8pPr>
                      <a:lvl9pPr marL="36576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altLang="es-CO" sz="700" b="1" i="0" u="none" strike="noStrike" cap="none" normalizeH="0" baseline="0" dirty="0">
                          <a:ln>
                            <a:noFill/>
                          </a:ln>
                          <a:solidFill>
                            <a:schemeClr val="tx1"/>
                          </a:solidFill>
                          <a:effectLst/>
                          <a:latin typeface="+mj-lt"/>
                          <a:cs typeface="Arial" charset="0"/>
                        </a:rPr>
                        <a:t>52</a:t>
                      </a:r>
                      <a:endParaRPr kumimoji="0" lang="es-CO" altLang="es-CO" sz="700" b="0" i="0" u="none" strike="noStrike" cap="none" normalizeH="0" baseline="0" dirty="0">
                        <a:ln>
                          <a:noFill/>
                        </a:ln>
                        <a:solidFill>
                          <a:schemeClr val="tx1"/>
                        </a:solidFill>
                        <a:effectLst/>
                        <a:latin typeface="+mj-lt"/>
                        <a:cs typeface="Arial" charset="0"/>
                      </a:endParaRPr>
                    </a:p>
                  </a:txBody>
                  <a:tcPr marL="72000" marR="72000" marT="36000" marB="36000" anchor="ctr" horzOverflow="overflow">
                    <a:lnL w="6350" cap="flat" cmpd="sng" algn="ctr">
                      <a:solidFill>
                        <a:srgbClr val="B2B2B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0"/>
                  </a:ext>
                </a:extLst>
              </a:tr>
            </a:tbl>
          </a:graphicData>
        </a:graphic>
      </p:graphicFrame>
      <p:sp>
        <p:nvSpPr>
          <p:cNvPr id="17" name="CuadroTexto 16"/>
          <p:cNvSpPr txBox="1"/>
          <p:nvPr/>
        </p:nvSpPr>
        <p:spPr>
          <a:xfrm>
            <a:off x="1311753" y="13305"/>
            <a:ext cx="7686774" cy="954107"/>
          </a:xfrm>
          <a:prstGeom prst="rect">
            <a:avLst/>
          </a:prstGeom>
          <a:noFill/>
        </p:spPr>
        <p:txBody>
          <a:bodyPr wrap="square" rtlCol="0">
            <a:spAutoFit/>
          </a:bodyPr>
          <a:lstStyle/>
          <a:p>
            <a:r>
              <a:rPr lang="es-MX" sz="2800" dirty="0">
                <a:solidFill>
                  <a:schemeClr val="bg1"/>
                </a:solidFill>
              </a:rPr>
              <a:t>¿Se establecieron compromisos concretos en los espacios de diálogo?</a:t>
            </a:r>
            <a:endParaRPr lang="es-CO" sz="2800" dirty="0">
              <a:solidFill>
                <a:schemeClr val="bg1"/>
              </a:solidFill>
            </a:endParaRPr>
          </a:p>
        </p:txBody>
      </p:sp>
    </p:spTree>
    <p:extLst>
      <p:ext uri="{BB962C8B-B14F-4D97-AF65-F5344CB8AC3E}">
        <p14:creationId xmlns:p14="http://schemas.microsoft.com/office/powerpoint/2010/main" val="12607551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4"/>
          </p:nvPr>
        </p:nvSpPr>
        <p:spPr/>
        <p:txBody>
          <a:bodyPr/>
          <a:lstStyle/>
          <a:p>
            <a:pPr>
              <a:defRPr/>
            </a:pPr>
            <a:fld id="{D0AE95A2-70B1-4974-8E50-975CA7202948}" type="slidenum">
              <a:rPr lang="es-CO" altLang="es-CO" smtClean="0"/>
              <a:pPr>
                <a:defRPr/>
              </a:pPr>
              <a:t>63</a:t>
            </a:fld>
            <a:endParaRPr lang="es-CO" altLang="es-CO"/>
          </a:p>
        </p:txBody>
      </p:sp>
      <p:sp>
        <p:nvSpPr>
          <p:cNvPr id="17" name="16 Rectángulo"/>
          <p:cNvSpPr/>
          <p:nvPr/>
        </p:nvSpPr>
        <p:spPr>
          <a:xfrm>
            <a:off x="2419097" y="1481792"/>
            <a:ext cx="4112802" cy="400110"/>
          </a:xfrm>
          <a:prstGeom prst="rect">
            <a:avLst/>
          </a:prstGeom>
        </p:spPr>
        <p:txBody>
          <a:bodyPr wrap="square">
            <a:spAutoFit/>
          </a:bodyPr>
          <a:lstStyle/>
          <a:p>
            <a:pPr algn="ctr"/>
            <a:r>
              <a:rPr lang="es-CO" dirty="0">
                <a:solidFill>
                  <a:srgbClr val="000000">
                    <a:lumMod val="85000"/>
                    <a:lumOff val="15000"/>
                  </a:srgbClr>
                </a:solidFill>
                <a:latin typeface="Century Gothic"/>
              </a:rPr>
              <a:t>Y por favor dígame ¿Por qué dice que estos compromisos no se cumplieron? </a:t>
            </a:r>
          </a:p>
        </p:txBody>
      </p:sp>
      <p:graphicFrame>
        <p:nvGraphicFramePr>
          <p:cNvPr id="14" name="13 Tabla"/>
          <p:cNvGraphicFramePr>
            <a:graphicFrameLocks noGrp="1"/>
          </p:cNvGraphicFramePr>
          <p:nvPr>
            <p:extLst>
              <p:ext uri="{D42A27DB-BD31-4B8C-83A1-F6EECF244321}">
                <p14:modId xmlns:p14="http://schemas.microsoft.com/office/powerpoint/2010/main" val="3957459908"/>
              </p:ext>
            </p:extLst>
          </p:nvPr>
        </p:nvGraphicFramePr>
        <p:xfrm>
          <a:off x="1123950" y="2093901"/>
          <a:ext cx="5126467" cy="1760934"/>
        </p:xfrm>
        <a:graphic>
          <a:graphicData uri="http://schemas.openxmlformats.org/drawingml/2006/table">
            <a:tbl>
              <a:tblPr/>
              <a:tblGrid>
                <a:gridCol w="2970862">
                  <a:extLst>
                    <a:ext uri="{9D8B030D-6E8A-4147-A177-3AD203B41FA5}">
                      <a16:colId xmlns:a16="http://schemas.microsoft.com/office/drawing/2014/main" val="20000"/>
                    </a:ext>
                  </a:extLst>
                </a:gridCol>
                <a:gridCol w="2155605">
                  <a:extLst>
                    <a:ext uri="{9D8B030D-6E8A-4147-A177-3AD203B41FA5}">
                      <a16:colId xmlns:a16="http://schemas.microsoft.com/office/drawing/2014/main" val="20001"/>
                    </a:ext>
                  </a:extLst>
                </a:gridCol>
              </a:tblGrid>
              <a:tr h="251562">
                <a:tc>
                  <a:txBody>
                    <a:bodyPr/>
                    <a:lstStyle/>
                    <a:p>
                      <a:pPr algn="r" fontAlgn="ctr"/>
                      <a:r>
                        <a:rPr lang="es-CO" sz="900" b="0" i="0" u="none" strike="noStrike" dirty="0">
                          <a:solidFill>
                            <a:srgbClr val="262626"/>
                          </a:solidFill>
                          <a:effectLst/>
                          <a:latin typeface="Century Gothic"/>
                        </a:rPr>
                        <a:t>Cumplimiento del contrato / compromiso</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51562">
                <a:tc>
                  <a:txBody>
                    <a:bodyPr/>
                    <a:lstStyle/>
                    <a:p>
                      <a:pPr algn="r" fontAlgn="ctr"/>
                      <a:r>
                        <a:rPr lang="es-CO" sz="900" b="0" i="0" u="none" strike="noStrike">
                          <a:solidFill>
                            <a:srgbClr val="262626"/>
                          </a:solidFill>
                          <a:effectLst/>
                          <a:latin typeface="Century Gothic"/>
                        </a:rPr>
                        <a:t>Obras / reparaciones / arreglos </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51562">
                <a:tc>
                  <a:txBody>
                    <a:bodyPr/>
                    <a:lstStyle/>
                    <a:p>
                      <a:pPr algn="r" fontAlgn="ctr"/>
                      <a:r>
                        <a:rPr lang="es-CO" sz="900" b="0" i="0" u="none" strike="noStrike">
                          <a:solidFill>
                            <a:srgbClr val="262626"/>
                          </a:solidFill>
                          <a:effectLst/>
                          <a:latin typeface="Century Gothic"/>
                        </a:rPr>
                        <a:t>Respuesta de las PQR</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51562">
                <a:tc>
                  <a:txBody>
                    <a:bodyPr/>
                    <a:lstStyle/>
                    <a:p>
                      <a:pPr algn="r" fontAlgn="ctr"/>
                      <a:r>
                        <a:rPr lang="es-CO" sz="900" b="0" i="0" u="none" strike="noStrike">
                          <a:solidFill>
                            <a:srgbClr val="262626"/>
                          </a:solidFill>
                          <a:effectLst/>
                          <a:latin typeface="Century Gothic"/>
                        </a:rPr>
                        <a:t>Baja presión / corte del agua</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51562">
                <a:tc>
                  <a:txBody>
                    <a:bodyPr/>
                    <a:lstStyle/>
                    <a:p>
                      <a:pPr algn="r" fontAlgn="ctr"/>
                      <a:r>
                        <a:rPr lang="es-CO" sz="900" b="0" i="0" u="none" strike="noStrike">
                          <a:solidFill>
                            <a:srgbClr val="262626"/>
                          </a:solidFill>
                          <a:effectLst/>
                          <a:latin typeface="Century Gothic"/>
                        </a:rPr>
                        <a:t>Redes de acueducto y alcantarillado</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51562">
                <a:tc>
                  <a:txBody>
                    <a:bodyPr/>
                    <a:lstStyle/>
                    <a:p>
                      <a:pPr algn="r" fontAlgn="ctr"/>
                      <a:r>
                        <a:rPr lang="es-CO" sz="900" b="0" i="0" u="none" strike="noStrike">
                          <a:solidFill>
                            <a:srgbClr val="262626"/>
                          </a:solidFill>
                          <a:effectLst/>
                          <a:latin typeface="Century Gothic"/>
                        </a:rPr>
                        <a:t>Tiempo establecido</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51562">
                <a:tc>
                  <a:txBody>
                    <a:bodyPr/>
                    <a:lstStyle/>
                    <a:p>
                      <a:pPr algn="r" fontAlgn="ctr"/>
                      <a:r>
                        <a:rPr lang="es-CO" sz="900" b="0" i="0" u="none" strike="noStrike" dirty="0">
                          <a:solidFill>
                            <a:srgbClr val="262626"/>
                          </a:solidFill>
                          <a:effectLst/>
                          <a:latin typeface="Century Gothic"/>
                        </a:rPr>
                        <a:t>Otro</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graphicFrame>
        <p:nvGraphicFramePr>
          <p:cNvPr id="15" name="14 Gráfico"/>
          <p:cNvGraphicFramePr/>
          <p:nvPr>
            <p:extLst>
              <p:ext uri="{D42A27DB-BD31-4B8C-83A1-F6EECF244321}">
                <p14:modId xmlns:p14="http://schemas.microsoft.com/office/powerpoint/2010/main" val="1739102582"/>
              </p:ext>
            </p:extLst>
          </p:nvPr>
        </p:nvGraphicFramePr>
        <p:xfrm>
          <a:off x="4058452" y="1952568"/>
          <a:ext cx="2112295" cy="35437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Group 37"/>
          <p:cNvGraphicFramePr>
            <a:graphicFrameLocks noGrp="1"/>
          </p:cNvGraphicFramePr>
          <p:nvPr>
            <p:extLst>
              <p:ext uri="{D42A27DB-BD31-4B8C-83A1-F6EECF244321}">
                <p14:modId xmlns:p14="http://schemas.microsoft.com/office/powerpoint/2010/main" val="1812777927"/>
              </p:ext>
            </p:extLst>
          </p:nvPr>
        </p:nvGraphicFramePr>
        <p:xfrm>
          <a:off x="2419097" y="4250544"/>
          <a:ext cx="3830175" cy="392040"/>
        </p:xfrm>
        <a:graphic>
          <a:graphicData uri="http://schemas.openxmlformats.org/drawingml/2006/table">
            <a:tbl>
              <a:tblPr/>
              <a:tblGrid>
                <a:gridCol w="3493625">
                  <a:extLst>
                    <a:ext uri="{9D8B030D-6E8A-4147-A177-3AD203B41FA5}">
                      <a16:colId xmlns:a16="http://schemas.microsoft.com/office/drawing/2014/main" val="20000"/>
                    </a:ext>
                  </a:extLst>
                </a:gridCol>
                <a:gridCol w="336550">
                  <a:extLst>
                    <a:ext uri="{9D8B030D-6E8A-4147-A177-3AD203B41FA5}">
                      <a16:colId xmlns:a16="http://schemas.microsoft.com/office/drawing/2014/main" val="20001"/>
                    </a:ext>
                  </a:extLst>
                </a:gridCol>
              </a:tblGrid>
              <a:tr h="137728">
                <a:tc>
                  <a:txBody>
                    <a:bodyPr/>
                    <a:lstStyle>
                      <a:lvl1pPr marL="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1pPr>
                      <a:lvl2pPr marL="4572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2pPr>
                      <a:lvl3pPr marL="9144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3pPr>
                      <a:lvl4pPr marL="13716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4pPr>
                      <a:lvl5pPr marL="18288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5pPr>
                      <a:lvl6pPr marL="22860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6pPr>
                      <a:lvl7pPr marL="27432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7pPr>
                      <a:lvl8pPr marL="32004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8pPr>
                      <a:lvl9pPr marL="36576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s-CO" altLang="es-CO" sz="700" b="1" i="0" u="none" strike="noStrike" cap="none" normalizeH="0" baseline="0" dirty="0">
                          <a:ln>
                            <a:noFill/>
                          </a:ln>
                          <a:solidFill>
                            <a:schemeClr val="tx1"/>
                          </a:solidFill>
                          <a:effectLst/>
                          <a:latin typeface="+mj-lt"/>
                          <a:cs typeface="Arial" charset="0"/>
                        </a:rPr>
                        <a:t> Base: </a:t>
                      </a:r>
                      <a:r>
                        <a:rPr kumimoji="0" lang="es-CO" altLang="es-CO" sz="700" b="0" i="0" u="none" strike="noStrike" cap="none" normalizeH="0" baseline="0" dirty="0">
                          <a:ln>
                            <a:noFill/>
                          </a:ln>
                          <a:solidFill>
                            <a:schemeClr val="tx1"/>
                          </a:solidFill>
                          <a:effectLst/>
                          <a:latin typeface="+mj-lt"/>
                          <a:cs typeface="Arial" charset="0"/>
                        </a:rPr>
                        <a:t> entrevistados que conoce o ha escuchado sobre espacios de diálogo durante el 2021, han participado en alguno de esos espacios y se establecieron compromisos pero no se han cumplido</a:t>
                      </a:r>
                    </a:p>
                  </a:txBody>
                  <a:tcPr marL="72000" marR="72000" marT="36000" marB="36000" anchor="ctr" horzOverflow="overflow">
                    <a:lnL w="6350" cap="flat" cmpd="sng" algn="ctr">
                      <a:no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a:noFill/>
                    </a:lnTlToBr>
                    <a:lnBlToTr>
                      <a:noFill/>
                    </a:lnBlToTr>
                    <a:solidFill>
                      <a:srgbClr val="F8F8F8"/>
                    </a:solidFill>
                  </a:tcPr>
                </a:tc>
                <a:tc>
                  <a:txBody>
                    <a:bodyPr/>
                    <a:lstStyle>
                      <a:lvl1pPr marL="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1pPr>
                      <a:lvl2pPr marL="4572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2pPr>
                      <a:lvl3pPr marL="9144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3pPr>
                      <a:lvl4pPr marL="13716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4pPr>
                      <a:lvl5pPr marL="18288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5pPr>
                      <a:lvl6pPr marL="22860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6pPr>
                      <a:lvl7pPr marL="27432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7pPr>
                      <a:lvl8pPr marL="32004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8pPr>
                      <a:lvl9pPr marL="36576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altLang="es-CO" sz="700" b="1" i="0" u="none" strike="noStrike" cap="none" normalizeH="0" baseline="0" dirty="0">
                          <a:ln>
                            <a:noFill/>
                          </a:ln>
                          <a:solidFill>
                            <a:schemeClr val="tx1"/>
                          </a:solidFill>
                          <a:effectLst/>
                          <a:latin typeface="+mj-lt"/>
                          <a:cs typeface="Arial" charset="0"/>
                        </a:rPr>
                        <a:t>17</a:t>
                      </a:r>
                      <a:endParaRPr kumimoji="0" lang="es-CO" altLang="es-CO" sz="700" b="0" i="0" u="none" strike="noStrike" cap="none" normalizeH="0" baseline="0" dirty="0">
                        <a:ln>
                          <a:noFill/>
                        </a:ln>
                        <a:solidFill>
                          <a:schemeClr val="tx1"/>
                        </a:solidFill>
                        <a:effectLst/>
                        <a:latin typeface="+mj-lt"/>
                        <a:cs typeface="Arial" charset="0"/>
                      </a:endParaRPr>
                    </a:p>
                  </a:txBody>
                  <a:tcPr marL="72000" marR="72000" marT="36000" marB="36000" anchor="ctr" horzOverflow="overflow">
                    <a:lnL w="6350" cap="flat" cmpd="sng" algn="ctr">
                      <a:solidFill>
                        <a:srgbClr val="B2B2B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0"/>
                  </a:ext>
                </a:extLst>
              </a:tr>
            </a:tbl>
          </a:graphicData>
        </a:graphic>
      </p:graphicFrame>
      <p:sp>
        <p:nvSpPr>
          <p:cNvPr id="8" name="CuadroTexto 7">
            <a:extLst>
              <a:ext uri="{FF2B5EF4-FFF2-40B4-BE49-F238E27FC236}">
                <a16:creationId xmlns:a16="http://schemas.microsoft.com/office/drawing/2014/main" id="{497F4BBE-813C-FA47-835C-6F165962C1D6}"/>
              </a:ext>
            </a:extLst>
          </p:cNvPr>
          <p:cNvSpPr txBox="1"/>
          <p:nvPr/>
        </p:nvSpPr>
        <p:spPr>
          <a:xfrm>
            <a:off x="1322724" y="100909"/>
            <a:ext cx="7319105" cy="954107"/>
          </a:xfrm>
          <a:prstGeom prst="rect">
            <a:avLst/>
          </a:prstGeom>
          <a:noFill/>
        </p:spPr>
        <p:txBody>
          <a:bodyPr wrap="square" rtlCol="0">
            <a:spAutoFit/>
          </a:bodyPr>
          <a:lstStyle/>
          <a:p>
            <a:r>
              <a:rPr lang="es-ES" sz="2800" dirty="0">
                <a:solidFill>
                  <a:srgbClr val="295FA9"/>
                </a:solidFill>
              </a:rPr>
              <a:t>¿Por qué dice que estos compromisos no se cumplieron? </a:t>
            </a:r>
            <a:endParaRPr lang="es-CO" sz="2800" dirty="0">
              <a:solidFill>
                <a:srgbClr val="295FA9"/>
              </a:solidFill>
            </a:endParaRPr>
          </a:p>
        </p:txBody>
      </p:sp>
    </p:spTree>
    <p:extLst>
      <p:ext uri="{BB962C8B-B14F-4D97-AF65-F5344CB8AC3E}">
        <p14:creationId xmlns:p14="http://schemas.microsoft.com/office/powerpoint/2010/main" val="40975737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ángulo 2"/>
          <p:cNvSpPr/>
          <p:nvPr/>
        </p:nvSpPr>
        <p:spPr>
          <a:xfrm>
            <a:off x="487037" y="1606720"/>
            <a:ext cx="8008052" cy="3323987"/>
          </a:xfrm>
          <a:prstGeom prst="rect">
            <a:avLst/>
          </a:prstGeom>
        </p:spPr>
        <p:txBody>
          <a:bodyPr wrap="square">
            <a:spAutoFit/>
          </a:bodyPr>
          <a:lstStyle/>
          <a:p>
            <a:pPr marL="171395" indent="-171395" algn="ctr" defTabSz="914103">
              <a:buFont typeface="Arial" panose="020B0604020202020204" pitchFamily="34" charset="0"/>
              <a:buChar char="•"/>
            </a:pPr>
            <a:r>
              <a:rPr lang="es-CO" b="0" i="1" dirty="0">
                <a:solidFill>
                  <a:prstClr val="black"/>
                </a:solidFill>
              </a:rPr>
              <a:t>Porque hay contratos pendientes que se planearon para ese tiempo y aún no se ha terminado. Hay una obra que me afecta directamente y está muy lenta y presenta muchas inconsistencias en cuanto a tiempo, manejo. Presenta muchas irregularidades.</a:t>
            </a:r>
          </a:p>
          <a:p>
            <a:pPr marL="171395" indent="-171395" algn="ctr" defTabSz="914103">
              <a:buFont typeface="Arial" panose="020B0604020202020204" pitchFamily="34" charset="0"/>
              <a:buChar char="•"/>
            </a:pPr>
            <a:r>
              <a:rPr lang="es-CO" b="0" i="1" dirty="0">
                <a:solidFill>
                  <a:prstClr val="black"/>
                </a:solidFill>
              </a:rPr>
              <a:t>Porque hay muchos casos, el canal salitre permanece muy sucio y en los últimos tiempos no se ha hecho nada. La ampliación de redes de acueducto y alcantarillado que se necesita urgentemente nunca nos han parado bolas respecto a eso</a:t>
            </a:r>
          </a:p>
          <a:p>
            <a:pPr marL="171395" indent="-171395" algn="ctr" defTabSz="914103">
              <a:buFont typeface="Arial" panose="020B0604020202020204" pitchFamily="34" charset="0"/>
              <a:buChar char="•"/>
            </a:pPr>
            <a:r>
              <a:rPr lang="es-CO" b="0" i="1" dirty="0">
                <a:solidFill>
                  <a:prstClr val="black"/>
                </a:solidFill>
              </a:rPr>
              <a:t>Porque uno deja las </a:t>
            </a:r>
            <a:r>
              <a:rPr lang="es-CO" b="0" i="1" dirty="0" err="1">
                <a:solidFill>
                  <a:prstClr val="black"/>
                </a:solidFill>
              </a:rPr>
              <a:t>PQRS</a:t>
            </a:r>
            <a:r>
              <a:rPr lang="es-CO" b="0" i="1" dirty="0">
                <a:solidFill>
                  <a:prstClr val="black"/>
                </a:solidFill>
              </a:rPr>
              <a:t>, pero las respuestas concretas no llegan, no veo las obras en el barrio y que sean escuchadas nuestras inquietudes, nos evaden las solicitudes. solo responden tutelas y derechos de peticiones.</a:t>
            </a:r>
          </a:p>
          <a:p>
            <a:pPr marL="171395" indent="-171395" algn="ctr" defTabSz="914103">
              <a:buFont typeface="Arial" panose="020B0604020202020204" pitchFamily="34" charset="0"/>
              <a:buChar char="•"/>
            </a:pPr>
            <a:r>
              <a:rPr lang="es-CO" b="0" i="1" dirty="0">
                <a:solidFill>
                  <a:prstClr val="black"/>
                </a:solidFill>
              </a:rPr>
              <a:t>Porque se tomaron decisiones para poder hacer las pruebas de presión que el agua que a un segundo piso no sube, y es la hora y no se ha hecho nada, seguimos en pandemia y aún no han solucionado. También los altos costos de los servicios públicos.</a:t>
            </a:r>
          </a:p>
          <a:p>
            <a:pPr marL="171395" indent="-171395" algn="ctr" defTabSz="914103">
              <a:buFont typeface="Arial" panose="020B0604020202020204" pitchFamily="34" charset="0"/>
              <a:buChar char="•"/>
            </a:pPr>
            <a:r>
              <a:rPr lang="es-CO" b="0" i="1" dirty="0">
                <a:solidFill>
                  <a:prstClr val="black"/>
                </a:solidFill>
              </a:rPr>
              <a:t>Se reunían nuevamente personería de Usaquén y acueducto para verificar el agua potable de la comunidad</a:t>
            </a:r>
          </a:p>
          <a:p>
            <a:pPr marL="171395" indent="-171395" algn="ctr" defTabSz="914103">
              <a:buFont typeface="Arial" panose="020B0604020202020204" pitchFamily="34" charset="0"/>
              <a:buChar char="•"/>
            </a:pPr>
            <a:r>
              <a:rPr lang="es-CO" b="0" i="1" dirty="0">
                <a:solidFill>
                  <a:prstClr val="black"/>
                </a:solidFill>
              </a:rPr>
              <a:t>Porque en las mesas de trabajo dicen que si se van a hacer (8-15-20 días) pero nunca los cumplen... hablaré de mi barrio, en 3 ocasiones se han comprometido en que van a venir a hacer los arreglos de las "cometidas" y los andenes, pero eso de promesa no pasó, allá fue de compromiso, papel firmado pero nunca se cumplió.</a:t>
            </a:r>
          </a:p>
          <a:p>
            <a:pPr marL="171395" indent="-171395" algn="ctr" defTabSz="914103">
              <a:buFont typeface="Arial" panose="020B0604020202020204" pitchFamily="34" charset="0"/>
              <a:buChar char="•"/>
            </a:pPr>
            <a:r>
              <a:rPr lang="es-CO" b="0" i="1" dirty="0">
                <a:solidFill>
                  <a:prstClr val="black"/>
                </a:solidFill>
              </a:rPr>
              <a:t>Yo no le podría responder porque es la empresa la que no ha respondido, la que no ha sido objetiva</a:t>
            </a:r>
          </a:p>
          <a:p>
            <a:pPr marL="171395" indent="-171395" algn="ctr" defTabSz="914103">
              <a:buFont typeface="Arial" panose="020B0604020202020204" pitchFamily="34" charset="0"/>
              <a:buChar char="•"/>
            </a:pPr>
            <a:r>
              <a:rPr lang="es-CO" b="0" i="1" dirty="0">
                <a:solidFill>
                  <a:prstClr val="black"/>
                </a:solidFill>
              </a:rPr>
              <a:t>Porque no hemos visto finiquitados las obras</a:t>
            </a:r>
          </a:p>
          <a:p>
            <a:pPr marL="171395" indent="-171395" algn="ctr" defTabSz="914103">
              <a:buFont typeface="Arial" panose="020B0604020202020204" pitchFamily="34" charset="0"/>
              <a:buChar char="•"/>
            </a:pPr>
            <a:r>
              <a:rPr lang="es-CO" b="0" i="1" dirty="0">
                <a:solidFill>
                  <a:prstClr val="black"/>
                </a:solidFill>
              </a:rPr>
              <a:t>Porque es la presión del agua y no nos han dado la solución en el momento y la tarifa diferencial de los salones comunales y no han hecho la visita todavía</a:t>
            </a:r>
          </a:p>
          <a:p>
            <a:pPr marL="171395" indent="-171395" algn="ctr" defTabSz="914103">
              <a:buFont typeface="Arial" panose="020B0604020202020204" pitchFamily="34" charset="0"/>
              <a:buChar char="•"/>
            </a:pPr>
            <a:r>
              <a:rPr lang="es-CO" b="0" i="1" dirty="0">
                <a:solidFill>
                  <a:prstClr val="black"/>
                </a:solidFill>
              </a:rPr>
              <a:t>Porque no ha sido posible que reanuden la obra, entonces eso sigue ahí sin terminar. Es una obra inconclusa que uno paseaba con los perros y eso y ya uno no puede pasar por ahí. Se volvió imposible porque es como caminar entre rieles vacíos. Eso se presta para muchas cosas. obra muy sucia, dejan material ahí y la gente se tropieza y se han robado parte de estas cosas.</a:t>
            </a:r>
          </a:p>
          <a:p>
            <a:pPr marL="171395" indent="-171395" algn="ctr" defTabSz="914103">
              <a:buFont typeface="Arial" panose="020B0604020202020204" pitchFamily="34" charset="0"/>
              <a:buChar char="•"/>
            </a:pPr>
            <a:r>
              <a:rPr lang="es-CO" b="0" i="1" dirty="0">
                <a:solidFill>
                  <a:prstClr val="black"/>
                </a:solidFill>
              </a:rPr>
              <a:t>A veces vienen y socializan, nos informan hacen las cosas por perjudicar a la comunidad</a:t>
            </a:r>
          </a:p>
          <a:p>
            <a:pPr marL="171395" indent="-171395" algn="ctr" defTabSz="914103">
              <a:buFont typeface="Arial" panose="020B0604020202020204" pitchFamily="34" charset="0"/>
              <a:buChar char="•"/>
            </a:pPr>
            <a:r>
              <a:rPr lang="es-CO" b="0" i="1" dirty="0">
                <a:solidFill>
                  <a:prstClr val="black"/>
                </a:solidFill>
              </a:rPr>
              <a:t>Porque solicitamos recolección de basuras y se comprometieron, no lo han hecho</a:t>
            </a:r>
          </a:p>
        </p:txBody>
      </p:sp>
      <p:sp>
        <p:nvSpPr>
          <p:cNvPr id="4" name="4 Rectángulo"/>
          <p:cNvSpPr/>
          <p:nvPr/>
        </p:nvSpPr>
        <p:spPr>
          <a:xfrm>
            <a:off x="2873900" y="1121035"/>
            <a:ext cx="3885001" cy="523220"/>
          </a:xfrm>
          <a:prstGeom prst="rect">
            <a:avLst/>
          </a:prstGeom>
        </p:spPr>
        <p:txBody>
          <a:bodyPr wrap="square">
            <a:spAutoFit/>
          </a:bodyPr>
          <a:lstStyle/>
          <a:p>
            <a:pPr algn="ctr" defTabSz="914103"/>
            <a:r>
              <a:rPr lang="es-CO" dirty="0">
                <a:solidFill>
                  <a:prstClr val="black">
                    <a:lumMod val="85000"/>
                    <a:lumOff val="15000"/>
                  </a:prstClr>
                </a:solidFill>
                <a:latin typeface="Century Gothic"/>
              </a:rPr>
              <a:t>Y por favor dígame ¿Por qué dice que estos compromisos no se cumplieron?</a:t>
            </a:r>
          </a:p>
          <a:p>
            <a:pPr algn="ctr" defTabSz="914103"/>
            <a:r>
              <a:rPr lang="es-CO" sz="800" dirty="0">
                <a:solidFill>
                  <a:prstClr val="black">
                    <a:lumMod val="85000"/>
                    <a:lumOff val="15000"/>
                  </a:prstClr>
                </a:solidFill>
                <a:latin typeface="Century Gothic"/>
              </a:rPr>
              <a:t>VERBATIMS</a:t>
            </a:r>
          </a:p>
        </p:txBody>
      </p:sp>
      <p:sp>
        <p:nvSpPr>
          <p:cNvPr id="5" name="CuadroTexto 4"/>
          <p:cNvSpPr txBox="1"/>
          <p:nvPr/>
        </p:nvSpPr>
        <p:spPr>
          <a:xfrm>
            <a:off x="1312759" y="162910"/>
            <a:ext cx="7684403" cy="584647"/>
          </a:xfrm>
          <a:prstGeom prst="rect">
            <a:avLst/>
          </a:prstGeom>
          <a:noFill/>
        </p:spPr>
        <p:txBody>
          <a:bodyPr wrap="square" rtlCol="0">
            <a:spAutoFit/>
          </a:bodyPr>
          <a:lstStyle/>
          <a:p>
            <a:pPr defTabSz="914103"/>
            <a:r>
              <a:rPr lang="es-CO" sz="3199" dirty="0">
                <a:solidFill>
                  <a:prstClr val="white"/>
                </a:solidFill>
              </a:rPr>
              <a:t>Motivos de compromisos no cumplidos</a:t>
            </a:r>
          </a:p>
        </p:txBody>
      </p:sp>
    </p:spTree>
    <p:extLst>
      <p:ext uri="{BB962C8B-B14F-4D97-AF65-F5344CB8AC3E}">
        <p14:creationId xmlns:p14="http://schemas.microsoft.com/office/powerpoint/2010/main" val="1390179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4294967295"/>
          </p:nvPr>
        </p:nvSpPr>
        <p:spPr>
          <a:xfrm>
            <a:off x="8648700" y="4951413"/>
            <a:ext cx="495300" cy="187325"/>
          </a:xfrm>
        </p:spPr>
        <p:txBody>
          <a:bodyPr/>
          <a:lstStyle/>
          <a:p>
            <a:pPr>
              <a:defRPr/>
            </a:pPr>
            <a:fld id="{D0AE95A2-70B1-4974-8E50-975CA7202948}" type="slidenum">
              <a:rPr lang="es-CO" altLang="es-CO" smtClean="0"/>
              <a:pPr>
                <a:defRPr/>
              </a:pPr>
              <a:t>65</a:t>
            </a:fld>
            <a:endParaRPr lang="es-CO" altLang="es-CO" dirty="0"/>
          </a:p>
        </p:txBody>
      </p:sp>
      <p:sp>
        <p:nvSpPr>
          <p:cNvPr id="9" name="8 Rectángulo"/>
          <p:cNvSpPr/>
          <p:nvPr/>
        </p:nvSpPr>
        <p:spPr>
          <a:xfrm>
            <a:off x="2363416" y="1135602"/>
            <a:ext cx="4367583" cy="246221"/>
          </a:xfrm>
          <a:prstGeom prst="rect">
            <a:avLst/>
          </a:prstGeom>
        </p:spPr>
        <p:txBody>
          <a:bodyPr wrap="square">
            <a:spAutoFit/>
          </a:bodyPr>
          <a:lstStyle/>
          <a:p>
            <a:pPr algn="ctr"/>
            <a:r>
              <a:rPr lang="es-CO" dirty="0">
                <a:solidFill>
                  <a:srgbClr val="000000">
                    <a:lumMod val="85000"/>
                    <a:lumOff val="15000"/>
                  </a:srgbClr>
                </a:solidFill>
                <a:latin typeface="Century Gothic"/>
              </a:rPr>
              <a:t>¿</a:t>
            </a:r>
            <a:r>
              <a:rPr lang="es-CO" b="0" dirty="0">
                <a:solidFill>
                  <a:srgbClr val="000000">
                    <a:lumMod val="85000"/>
                    <a:lumOff val="15000"/>
                  </a:srgbClr>
                </a:solidFill>
                <a:latin typeface="Century Gothic"/>
              </a:rPr>
              <a:t>Le gustaría participar en los </a:t>
            </a:r>
            <a:r>
              <a:rPr lang="es-CO" dirty="0">
                <a:solidFill>
                  <a:srgbClr val="000000">
                    <a:lumMod val="85000"/>
                    <a:lumOff val="15000"/>
                  </a:srgbClr>
                </a:solidFill>
                <a:latin typeface="Century Gothic"/>
              </a:rPr>
              <a:t>espacios de diálogo durante el 2022? </a:t>
            </a:r>
          </a:p>
        </p:txBody>
      </p:sp>
      <p:graphicFrame>
        <p:nvGraphicFramePr>
          <p:cNvPr id="10" name="6 Objeto"/>
          <p:cNvGraphicFramePr>
            <a:graphicFrameLocks/>
          </p:cNvGraphicFramePr>
          <p:nvPr>
            <p:extLst>
              <p:ext uri="{D42A27DB-BD31-4B8C-83A1-F6EECF244321}">
                <p14:modId xmlns:p14="http://schemas.microsoft.com/office/powerpoint/2010/main" val="1663527678"/>
              </p:ext>
            </p:extLst>
          </p:nvPr>
        </p:nvGraphicFramePr>
        <p:xfrm>
          <a:off x="3010304" y="1973306"/>
          <a:ext cx="3130746" cy="2012905"/>
        </p:xfrm>
        <a:graphic>
          <a:graphicData uri="http://schemas.openxmlformats.org/drawingml/2006/chart">
            <c:chart xmlns:c="http://schemas.openxmlformats.org/drawingml/2006/chart" xmlns:r="http://schemas.openxmlformats.org/officeDocument/2006/relationships" r:id="rId2"/>
          </a:graphicData>
        </a:graphic>
      </p:graphicFrame>
      <p:pic>
        <p:nvPicPr>
          <p:cNvPr id="11" name="10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9395" y="2325100"/>
            <a:ext cx="1312565" cy="1309317"/>
          </a:xfrm>
          <a:prstGeom prst="rect">
            <a:avLst/>
          </a:prstGeom>
        </p:spPr>
      </p:pic>
      <p:sp>
        <p:nvSpPr>
          <p:cNvPr id="12" name="11 CuadroTexto"/>
          <p:cNvSpPr txBox="1"/>
          <p:nvPr/>
        </p:nvSpPr>
        <p:spPr>
          <a:xfrm>
            <a:off x="5486088" y="2716353"/>
            <a:ext cx="1358064" cy="618118"/>
          </a:xfrm>
          <a:prstGeom prst="rect">
            <a:avLst/>
          </a:prstGeom>
          <a:noFill/>
        </p:spPr>
        <p:txBody>
          <a:bodyPr wrap="none" rtlCol="0">
            <a:spAutoFit/>
          </a:bodyPr>
          <a:lstStyle/>
          <a:p>
            <a:pPr>
              <a:lnSpc>
                <a:spcPts val="1800"/>
              </a:lnSpc>
            </a:pPr>
            <a:r>
              <a:rPr lang="es-CO" sz="1050" b="0" dirty="0">
                <a:solidFill>
                  <a:srgbClr val="000000"/>
                </a:solidFill>
                <a:latin typeface="Century Gothic"/>
              </a:rPr>
              <a:t>Respondieron </a:t>
            </a:r>
            <a:r>
              <a:rPr lang="es-CO" sz="1600" dirty="0">
                <a:solidFill>
                  <a:srgbClr val="000000"/>
                </a:solidFill>
                <a:latin typeface="Century Gothic"/>
              </a:rPr>
              <a:t>Sí</a:t>
            </a:r>
            <a:r>
              <a:rPr lang="es-CO" sz="1050" dirty="0">
                <a:solidFill>
                  <a:srgbClr val="000000"/>
                </a:solidFill>
                <a:latin typeface="Century Gothic"/>
              </a:rPr>
              <a:t>: </a:t>
            </a:r>
          </a:p>
          <a:p>
            <a:pPr>
              <a:lnSpc>
                <a:spcPts val="2300"/>
              </a:lnSpc>
            </a:pPr>
            <a:r>
              <a:rPr lang="es-CO" sz="2400" dirty="0">
                <a:solidFill>
                  <a:srgbClr val="295FA9"/>
                </a:solidFill>
                <a:latin typeface="Century Gothic"/>
              </a:rPr>
              <a:t>83</a:t>
            </a:r>
            <a:r>
              <a:rPr lang="es-CO" sz="1600" dirty="0">
                <a:solidFill>
                  <a:srgbClr val="295FA9"/>
                </a:solidFill>
                <a:latin typeface="Century Gothic"/>
              </a:rPr>
              <a:t>%</a:t>
            </a:r>
            <a:endParaRPr lang="es-CO" sz="2400" dirty="0">
              <a:solidFill>
                <a:srgbClr val="295FA9"/>
              </a:solidFill>
              <a:latin typeface="Century Gothic"/>
            </a:endParaRPr>
          </a:p>
        </p:txBody>
      </p:sp>
      <p:sp>
        <p:nvSpPr>
          <p:cNvPr id="13" name="12 CuadroTexto"/>
          <p:cNvSpPr txBox="1"/>
          <p:nvPr/>
        </p:nvSpPr>
        <p:spPr>
          <a:xfrm>
            <a:off x="2896816" y="1640751"/>
            <a:ext cx="1484702" cy="618118"/>
          </a:xfrm>
          <a:prstGeom prst="rect">
            <a:avLst/>
          </a:prstGeom>
          <a:noFill/>
        </p:spPr>
        <p:txBody>
          <a:bodyPr wrap="none" rtlCol="0">
            <a:spAutoFit/>
          </a:bodyPr>
          <a:lstStyle/>
          <a:p>
            <a:pPr algn="r">
              <a:lnSpc>
                <a:spcPts val="1800"/>
              </a:lnSpc>
            </a:pPr>
            <a:r>
              <a:rPr lang="es-CO" sz="1050" b="0" dirty="0">
                <a:solidFill>
                  <a:srgbClr val="000000"/>
                </a:solidFill>
                <a:latin typeface="Century Gothic"/>
              </a:rPr>
              <a:t>Respondieron </a:t>
            </a:r>
            <a:r>
              <a:rPr lang="es-CO" sz="1600" dirty="0">
                <a:solidFill>
                  <a:srgbClr val="000000"/>
                </a:solidFill>
                <a:latin typeface="Century Gothic"/>
              </a:rPr>
              <a:t>No</a:t>
            </a:r>
            <a:r>
              <a:rPr lang="es-CO" sz="1050" dirty="0">
                <a:solidFill>
                  <a:srgbClr val="000000"/>
                </a:solidFill>
                <a:latin typeface="Century Gothic"/>
              </a:rPr>
              <a:t>: </a:t>
            </a:r>
          </a:p>
          <a:p>
            <a:pPr algn="r">
              <a:lnSpc>
                <a:spcPts val="2300"/>
              </a:lnSpc>
            </a:pPr>
            <a:r>
              <a:rPr lang="es-CO" sz="2400" dirty="0">
                <a:solidFill>
                  <a:srgbClr val="808080">
                    <a:lumMod val="50000"/>
                  </a:srgbClr>
                </a:solidFill>
                <a:latin typeface="Century Gothic"/>
              </a:rPr>
              <a:t>17</a:t>
            </a:r>
            <a:r>
              <a:rPr lang="es-CO" sz="1600" dirty="0">
                <a:solidFill>
                  <a:srgbClr val="808080">
                    <a:lumMod val="50000"/>
                  </a:srgbClr>
                </a:solidFill>
                <a:latin typeface="Century Gothic"/>
              </a:rPr>
              <a:t>%</a:t>
            </a:r>
            <a:endParaRPr lang="es-CO" sz="2400" dirty="0">
              <a:solidFill>
                <a:srgbClr val="808080">
                  <a:lumMod val="50000"/>
                </a:srgbClr>
              </a:solidFill>
              <a:latin typeface="Century Gothic"/>
            </a:endParaRPr>
          </a:p>
        </p:txBody>
      </p:sp>
      <p:graphicFrame>
        <p:nvGraphicFramePr>
          <p:cNvPr id="14" name="Group 37"/>
          <p:cNvGraphicFramePr>
            <a:graphicFrameLocks noGrp="1"/>
          </p:cNvGraphicFramePr>
          <p:nvPr>
            <p:extLst>
              <p:ext uri="{D42A27DB-BD31-4B8C-83A1-F6EECF244321}">
                <p14:modId xmlns:p14="http://schemas.microsoft.com/office/powerpoint/2010/main" val="1795820408"/>
              </p:ext>
            </p:extLst>
          </p:nvPr>
        </p:nvGraphicFramePr>
        <p:xfrm>
          <a:off x="3756207" y="4181944"/>
          <a:ext cx="1577512" cy="178680"/>
        </p:xfrm>
        <a:graphic>
          <a:graphicData uri="http://schemas.openxmlformats.org/drawingml/2006/table">
            <a:tbl>
              <a:tblPr/>
              <a:tblGrid>
                <a:gridCol w="1240962">
                  <a:extLst>
                    <a:ext uri="{9D8B030D-6E8A-4147-A177-3AD203B41FA5}">
                      <a16:colId xmlns:a16="http://schemas.microsoft.com/office/drawing/2014/main" val="20000"/>
                    </a:ext>
                  </a:extLst>
                </a:gridCol>
                <a:gridCol w="336550">
                  <a:extLst>
                    <a:ext uri="{9D8B030D-6E8A-4147-A177-3AD203B41FA5}">
                      <a16:colId xmlns:a16="http://schemas.microsoft.com/office/drawing/2014/main" val="20001"/>
                    </a:ext>
                  </a:extLst>
                </a:gridCol>
              </a:tblGrid>
              <a:tr h="137728">
                <a:tc>
                  <a:txBody>
                    <a:bodyPr/>
                    <a:lstStyle>
                      <a:lvl1pPr marL="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1pPr>
                      <a:lvl2pPr marL="4572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2pPr>
                      <a:lvl3pPr marL="9144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3pPr>
                      <a:lvl4pPr marL="13716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4pPr>
                      <a:lvl5pPr marL="18288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5pPr>
                      <a:lvl6pPr marL="22860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6pPr>
                      <a:lvl7pPr marL="27432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7pPr>
                      <a:lvl8pPr marL="32004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8pPr>
                      <a:lvl9pPr marL="36576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s-CO" altLang="es-CO" sz="700" b="1" i="0" u="none" strike="noStrike" cap="none" normalizeH="0" baseline="0" dirty="0">
                          <a:ln>
                            <a:noFill/>
                          </a:ln>
                          <a:solidFill>
                            <a:schemeClr val="tx1"/>
                          </a:solidFill>
                          <a:effectLst/>
                          <a:latin typeface="+mj-lt"/>
                          <a:cs typeface="Arial" charset="0"/>
                        </a:rPr>
                        <a:t> Base: </a:t>
                      </a:r>
                      <a:r>
                        <a:rPr kumimoji="0" lang="es-CO" altLang="es-CO" sz="700" b="0" i="0" u="none" strike="noStrike" cap="none" normalizeH="0" baseline="0" dirty="0">
                          <a:ln>
                            <a:noFill/>
                          </a:ln>
                          <a:solidFill>
                            <a:schemeClr val="tx1"/>
                          </a:solidFill>
                          <a:effectLst/>
                          <a:latin typeface="+mj-lt"/>
                          <a:cs typeface="Arial" charset="0"/>
                        </a:rPr>
                        <a:t>Total encuestados</a:t>
                      </a:r>
                    </a:p>
                  </a:txBody>
                  <a:tcPr marL="72000" marR="72000" marT="36000" marB="36000" anchor="ctr" horzOverflow="overflow">
                    <a:lnL w="6350" cap="flat" cmpd="sng" algn="ctr">
                      <a:no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a:noFill/>
                    </a:lnTlToBr>
                    <a:lnBlToTr>
                      <a:noFill/>
                    </a:lnBlToTr>
                    <a:solidFill>
                      <a:srgbClr val="F8F8F8"/>
                    </a:solidFill>
                  </a:tcPr>
                </a:tc>
                <a:tc>
                  <a:txBody>
                    <a:bodyPr/>
                    <a:lstStyle>
                      <a:lvl1pPr marL="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1pPr>
                      <a:lvl2pPr marL="4572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2pPr>
                      <a:lvl3pPr marL="9144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3pPr>
                      <a:lvl4pPr marL="13716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4pPr>
                      <a:lvl5pPr marL="18288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5pPr>
                      <a:lvl6pPr marL="22860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6pPr>
                      <a:lvl7pPr marL="27432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7pPr>
                      <a:lvl8pPr marL="32004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8pPr>
                      <a:lvl9pPr marL="36576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altLang="es-CO" sz="700" b="1" i="0" u="none" strike="noStrike" cap="none" normalizeH="0" baseline="0" dirty="0">
                          <a:ln>
                            <a:noFill/>
                          </a:ln>
                          <a:solidFill>
                            <a:schemeClr val="tx1"/>
                          </a:solidFill>
                          <a:effectLst/>
                          <a:latin typeface="+mj-lt"/>
                          <a:cs typeface="Arial" charset="0"/>
                        </a:rPr>
                        <a:t>450</a:t>
                      </a:r>
                      <a:endParaRPr kumimoji="0" lang="es-CO" altLang="es-CO" sz="700" b="0" i="0" u="none" strike="noStrike" cap="none" normalizeH="0" baseline="0" dirty="0">
                        <a:ln>
                          <a:noFill/>
                        </a:ln>
                        <a:solidFill>
                          <a:schemeClr val="tx1"/>
                        </a:solidFill>
                        <a:effectLst/>
                        <a:latin typeface="+mj-lt"/>
                        <a:cs typeface="Arial" charset="0"/>
                      </a:endParaRPr>
                    </a:p>
                  </a:txBody>
                  <a:tcPr marL="72000" marR="72000" marT="36000" marB="36000" anchor="ctr" horzOverflow="overflow">
                    <a:lnL w="6350" cap="flat" cmpd="sng" algn="ctr">
                      <a:solidFill>
                        <a:srgbClr val="B2B2B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0"/>
                  </a:ext>
                </a:extLst>
              </a:tr>
            </a:tbl>
          </a:graphicData>
        </a:graphic>
      </p:graphicFrame>
      <p:sp>
        <p:nvSpPr>
          <p:cNvPr id="16" name="CuadroTexto 15"/>
          <p:cNvSpPr txBox="1"/>
          <p:nvPr/>
        </p:nvSpPr>
        <p:spPr>
          <a:xfrm>
            <a:off x="1311753" y="2675"/>
            <a:ext cx="7686774" cy="954107"/>
          </a:xfrm>
          <a:prstGeom prst="rect">
            <a:avLst/>
          </a:prstGeom>
          <a:noFill/>
        </p:spPr>
        <p:txBody>
          <a:bodyPr wrap="square" rtlCol="0">
            <a:spAutoFit/>
          </a:bodyPr>
          <a:lstStyle/>
          <a:p>
            <a:r>
              <a:rPr lang="es-MX" sz="2800" dirty="0">
                <a:solidFill>
                  <a:schemeClr val="bg1"/>
                </a:solidFill>
              </a:rPr>
              <a:t>¿Le gustaría participar en los espacios de diálogo durante el 2022? </a:t>
            </a:r>
          </a:p>
        </p:txBody>
      </p:sp>
    </p:spTree>
    <p:extLst>
      <p:ext uri="{BB962C8B-B14F-4D97-AF65-F5344CB8AC3E}">
        <p14:creationId xmlns:p14="http://schemas.microsoft.com/office/powerpoint/2010/main" val="42537307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4"/>
          </p:nvPr>
        </p:nvSpPr>
        <p:spPr/>
        <p:txBody>
          <a:bodyPr/>
          <a:lstStyle/>
          <a:p>
            <a:pPr>
              <a:defRPr/>
            </a:pPr>
            <a:fld id="{D0AE95A2-70B1-4974-8E50-975CA7202948}" type="slidenum">
              <a:rPr lang="es-CO" altLang="es-CO" smtClean="0"/>
              <a:pPr>
                <a:defRPr/>
              </a:pPr>
              <a:t>66</a:t>
            </a:fld>
            <a:endParaRPr lang="es-CO" altLang="es-CO"/>
          </a:p>
        </p:txBody>
      </p:sp>
      <p:sp>
        <p:nvSpPr>
          <p:cNvPr id="17" name="16 Rectángulo"/>
          <p:cNvSpPr/>
          <p:nvPr/>
        </p:nvSpPr>
        <p:spPr>
          <a:xfrm>
            <a:off x="2527933" y="596998"/>
            <a:ext cx="4112802" cy="400110"/>
          </a:xfrm>
          <a:prstGeom prst="rect">
            <a:avLst/>
          </a:prstGeom>
        </p:spPr>
        <p:txBody>
          <a:bodyPr wrap="square">
            <a:spAutoFit/>
          </a:bodyPr>
          <a:lstStyle/>
          <a:p>
            <a:pPr algn="ctr"/>
            <a:r>
              <a:rPr lang="es-CO" dirty="0">
                <a:solidFill>
                  <a:srgbClr val="000000">
                    <a:lumMod val="85000"/>
                    <a:lumOff val="15000"/>
                  </a:srgbClr>
                </a:solidFill>
                <a:latin typeface="Century Gothic"/>
              </a:rPr>
              <a:t>¿Qué temas le gustaría que traten o qué le gustaría ver en los espacios de diálogo durante el 2022? </a:t>
            </a:r>
          </a:p>
        </p:txBody>
      </p:sp>
      <p:graphicFrame>
        <p:nvGraphicFramePr>
          <p:cNvPr id="14" name="13 Tabla"/>
          <p:cNvGraphicFramePr>
            <a:graphicFrameLocks noGrp="1"/>
          </p:cNvGraphicFramePr>
          <p:nvPr/>
        </p:nvGraphicFramePr>
        <p:xfrm>
          <a:off x="1123950" y="1138441"/>
          <a:ext cx="5126467" cy="3302589"/>
        </p:xfrm>
        <a:graphic>
          <a:graphicData uri="http://schemas.openxmlformats.org/drawingml/2006/table">
            <a:tbl>
              <a:tblPr/>
              <a:tblGrid>
                <a:gridCol w="2970862">
                  <a:extLst>
                    <a:ext uri="{9D8B030D-6E8A-4147-A177-3AD203B41FA5}">
                      <a16:colId xmlns:a16="http://schemas.microsoft.com/office/drawing/2014/main" val="20000"/>
                    </a:ext>
                  </a:extLst>
                </a:gridCol>
                <a:gridCol w="2155605">
                  <a:extLst>
                    <a:ext uri="{9D8B030D-6E8A-4147-A177-3AD203B41FA5}">
                      <a16:colId xmlns:a16="http://schemas.microsoft.com/office/drawing/2014/main" val="20001"/>
                    </a:ext>
                  </a:extLst>
                </a:gridCol>
              </a:tblGrid>
              <a:tr h="251562">
                <a:tc>
                  <a:txBody>
                    <a:bodyPr/>
                    <a:lstStyle/>
                    <a:p>
                      <a:pPr algn="r" fontAlgn="ctr"/>
                      <a:r>
                        <a:rPr lang="es-CO" sz="900" b="0" i="0" u="none" strike="noStrike" dirty="0">
                          <a:solidFill>
                            <a:srgbClr val="262626"/>
                          </a:solidFill>
                          <a:effectLst/>
                          <a:latin typeface="Century Gothic"/>
                        </a:rPr>
                        <a:t>Tarifas / costos de servicio</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51562">
                <a:tc>
                  <a:txBody>
                    <a:bodyPr/>
                    <a:lstStyle/>
                    <a:p>
                      <a:pPr algn="r" fontAlgn="ctr"/>
                      <a:r>
                        <a:rPr lang="es-CO" sz="900" b="0" i="0" u="none" strike="noStrike">
                          <a:solidFill>
                            <a:srgbClr val="262626"/>
                          </a:solidFill>
                          <a:effectLst/>
                          <a:latin typeface="Century Gothic"/>
                        </a:rPr>
                        <a:t>Información de proyectos / temas</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51562">
                <a:tc>
                  <a:txBody>
                    <a:bodyPr/>
                    <a:lstStyle/>
                    <a:p>
                      <a:pPr algn="r" fontAlgn="ctr"/>
                      <a:r>
                        <a:rPr lang="es-CO" sz="900" b="0" i="0" u="none" strike="noStrike">
                          <a:solidFill>
                            <a:srgbClr val="262626"/>
                          </a:solidFill>
                          <a:effectLst/>
                          <a:latin typeface="Century Gothic"/>
                        </a:rPr>
                        <a:t>Cuidado del agua</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51562">
                <a:tc>
                  <a:txBody>
                    <a:bodyPr/>
                    <a:lstStyle/>
                    <a:p>
                      <a:pPr algn="r" fontAlgn="ctr"/>
                      <a:r>
                        <a:rPr lang="es-CO" sz="900" b="0" i="0" u="none" strike="noStrike">
                          <a:solidFill>
                            <a:srgbClr val="262626"/>
                          </a:solidFill>
                          <a:effectLst/>
                          <a:latin typeface="Century Gothic"/>
                        </a:rPr>
                        <a:t>Temas relacionados con la comunidad (beneficios, garantías, mejoramiento...etc.)</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51562">
                <a:tc>
                  <a:txBody>
                    <a:bodyPr/>
                    <a:lstStyle/>
                    <a:p>
                      <a:pPr algn="r" fontAlgn="ctr"/>
                      <a:r>
                        <a:rPr lang="es-CO" sz="900" b="0" i="0" u="none" strike="noStrike">
                          <a:solidFill>
                            <a:srgbClr val="262626"/>
                          </a:solidFill>
                          <a:effectLst/>
                          <a:latin typeface="Century Gothic"/>
                        </a:rPr>
                        <a:t>Obras / reparaciones / arreglos </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51562">
                <a:tc>
                  <a:txBody>
                    <a:bodyPr/>
                    <a:lstStyle/>
                    <a:p>
                      <a:pPr algn="r" fontAlgn="ctr"/>
                      <a:r>
                        <a:rPr lang="es-CO" sz="900" b="0" i="0" u="none" strike="noStrike" dirty="0">
                          <a:solidFill>
                            <a:srgbClr val="262626"/>
                          </a:solidFill>
                          <a:effectLst/>
                          <a:latin typeface="Century Gothic"/>
                        </a:rPr>
                        <a:t>Información general </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51562">
                <a:tc>
                  <a:txBody>
                    <a:bodyPr/>
                    <a:lstStyle/>
                    <a:p>
                      <a:pPr algn="r" fontAlgn="ctr"/>
                      <a:r>
                        <a:rPr lang="es-CO" sz="900" b="0" i="0" u="none" strike="noStrike">
                          <a:solidFill>
                            <a:srgbClr val="262626"/>
                          </a:solidFill>
                          <a:effectLst/>
                          <a:latin typeface="Century Gothic"/>
                        </a:rPr>
                        <a:t>Alcantarillado</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51562">
                <a:tc>
                  <a:txBody>
                    <a:bodyPr/>
                    <a:lstStyle/>
                    <a:p>
                      <a:pPr algn="r" fontAlgn="ctr"/>
                      <a:r>
                        <a:rPr lang="es-CO" sz="900" b="0" i="0" u="none" strike="noStrike">
                          <a:solidFill>
                            <a:srgbClr val="262626"/>
                          </a:solidFill>
                          <a:effectLst/>
                          <a:latin typeface="Century Gothic"/>
                        </a:rPr>
                        <a:t>Mantenimiento</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51562">
                <a:tc>
                  <a:txBody>
                    <a:bodyPr/>
                    <a:lstStyle/>
                    <a:p>
                      <a:pPr algn="r" fontAlgn="ctr"/>
                      <a:r>
                        <a:rPr lang="es-CO" sz="900" b="0" i="0" u="none" strike="noStrike">
                          <a:solidFill>
                            <a:srgbClr val="262626"/>
                          </a:solidFill>
                          <a:effectLst/>
                          <a:latin typeface="Century Gothic"/>
                        </a:rPr>
                        <a:t>Calidad del servicio</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51562">
                <a:tc>
                  <a:txBody>
                    <a:bodyPr/>
                    <a:lstStyle/>
                    <a:p>
                      <a:pPr algn="r" fontAlgn="ctr"/>
                      <a:r>
                        <a:rPr lang="es-CO" sz="900" b="0" i="0" u="none" strike="noStrike">
                          <a:solidFill>
                            <a:srgbClr val="262626"/>
                          </a:solidFill>
                          <a:effectLst/>
                          <a:latin typeface="Century Gothic"/>
                        </a:rPr>
                        <a:t>Manejo de basura / residuos </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51562">
                <a:tc>
                  <a:txBody>
                    <a:bodyPr/>
                    <a:lstStyle/>
                    <a:p>
                      <a:pPr algn="r" fontAlgn="ctr"/>
                      <a:r>
                        <a:rPr lang="es-CO" sz="900" b="0" i="0" u="none" strike="noStrike">
                          <a:solidFill>
                            <a:srgbClr val="262626"/>
                          </a:solidFill>
                          <a:effectLst/>
                          <a:latin typeface="Century Gothic"/>
                        </a:rPr>
                        <a:t>Medio ambiente</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51562">
                <a:tc>
                  <a:txBody>
                    <a:bodyPr/>
                    <a:lstStyle/>
                    <a:p>
                      <a:pPr algn="r" fontAlgn="ctr"/>
                      <a:r>
                        <a:rPr lang="es-CO" sz="900" b="0" i="0" u="none" strike="noStrike">
                          <a:solidFill>
                            <a:srgbClr val="262626"/>
                          </a:solidFill>
                          <a:effectLst/>
                          <a:latin typeface="Century Gothic"/>
                        </a:rPr>
                        <a:t>Factura</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51562">
                <a:tc>
                  <a:txBody>
                    <a:bodyPr/>
                    <a:lstStyle/>
                    <a:p>
                      <a:pPr algn="r" fontAlgn="ctr"/>
                      <a:r>
                        <a:rPr lang="es-CO" sz="900" b="0" i="0" u="none" strike="noStrike" dirty="0">
                          <a:solidFill>
                            <a:srgbClr val="262626"/>
                          </a:solidFill>
                          <a:effectLst/>
                          <a:latin typeface="Century Gothic"/>
                        </a:rPr>
                        <a:t>Calidad del agua</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bl>
          </a:graphicData>
        </a:graphic>
      </p:graphicFrame>
      <p:graphicFrame>
        <p:nvGraphicFramePr>
          <p:cNvPr id="15" name="14 Gráfico"/>
          <p:cNvGraphicFramePr/>
          <p:nvPr/>
        </p:nvGraphicFramePr>
        <p:xfrm>
          <a:off x="4058452" y="997108"/>
          <a:ext cx="2112295" cy="35437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Group 37"/>
          <p:cNvGraphicFramePr>
            <a:graphicFrameLocks noGrp="1"/>
          </p:cNvGraphicFramePr>
          <p:nvPr/>
        </p:nvGraphicFramePr>
        <p:xfrm>
          <a:off x="2419097" y="4550194"/>
          <a:ext cx="3830175" cy="285360"/>
        </p:xfrm>
        <a:graphic>
          <a:graphicData uri="http://schemas.openxmlformats.org/drawingml/2006/table">
            <a:tbl>
              <a:tblPr/>
              <a:tblGrid>
                <a:gridCol w="3493625">
                  <a:extLst>
                    <a:ext uri="{9D8B030D-6E8A-4147-A177-3AD203B41FA5}">
                      <a16:colId xmlns:a16="http://schemas.microsoft.com/office/drawing/2014/main" val="20000"/>
                    </a:ext>
                  </a:extLst>
                </a:gridCol>
                <a:gridCol w="336550">
                  <a:extLst>
                    <a:ext uri="{9D8B030D-6E8A-4147-A177-3AD203B41FA5}">
                      <a16:colId xmlns:a16="http://schemas.microsoft.com/office/drawing/2014/main" val="20001"/>
                    </a:ext>
                  </a:extLst>
                </a:gridCol>
              </a:tblGrid>
              <a:tr h="137728">
                <a:tc>
                  <a:txBody>
                    <a:bodyPr/>
                    <a:lstStyle>
                      <a:lvl1pPr marL="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1pPr>
                      <a:lvl2pPr marL="4572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2pPr>
                      <a:lvl3pPr marL="9144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3pPr>
                      <a:lvl4pPr marL="13716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4pPr>
                      <a:lvl5pPr marL="18288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5pPr>
                      <a:lvl6pPr marL="22860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6pPr>
                      <a:lvl7pPr marL="27432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7pPr>
                      <a:lvl8pPr marL="32004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8pPr>
                      <a:lvl9pPr marL="36576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s-CO" altLang="es-CO" sz="700" b="1" i="0" u="none" strike="noStrike" cap="none" normalizeH="0" baseline="0" dirty="0">
                          <a:ln>
                            <a:noFill/>
                          </a:ln>
                          <a:solidFill>
                            <a:schemeClr val="tx1"/>
                          </a:solidFill>
                          <a:effectLst/>
                          <a:latin typeface="+mj-lt"/>
                          <a:cs typeface="Arial" charset="0"/>
                        </a:rPr>
                        <a:t> Base: </a:t>
                      </a:r>
                      <a:r>
                        <a:rPr kumimoji="0" lang="es-CO" altLang="es-CO" sz="700" b="0" i="0" u="none" strike="noStrike" cap="none" normalizeH="0" baseline="0" dirty="0">
                          <a:ln>
                            <a:noFill/>
                          </a:ln>
                          <a:solidFill>
                            <a:schemeClr val="tx1"/>
                          </a:solidFill>
                          <a:effectLst/>
                          <a:latin typeface="+mj-lt"/>
                          <a:cs typeface="Arial" charset="0"/>
                        </a:rPr>
                        <a:t>entrevistados que le gustaría participar en </a:t>
                      </a:r>
                      <a:r>
                        <a:rPr kumimoji="0" lang="es-CO" altLang="es-CO" sz="700" b="0" i="0" u="none" strike="noStrike" cap="none" normalizeH="0" baseline="0" dirty="0" err="1">
                          <a:ln>
                            <a:noFill/>
                          </a:ln>
                          <a:solidFill>
                            <a:schemeClr val="tx1"/>
                          </a:solidFill>
                          <a:effectLst/>
                          <a:latin typeface="+mj-lt"/>
                          <a:cs typeface="Arial" charset="0"/>
                        </a:rPr>
                        <a:t>elos</a:t>
                      </a:r>
                      <a:r>
                        <a:rPr kumimoji="0" lang="es-CO" altLang="es-CO" sz="700" b="0" i="0" u="none" strike="noStrike" cap="none" normalizeH="0" baseline="0" dirty="0">
                          <a:ln>
                            <a:noFill/>
                          </a:ln>
                          <a:solidFill>
                            <a:schemeClr val="tx1"/>
                          </a:solidFill>
                          <a:effectLst/>
                          <a:latin typeface="+mj-lt"/>
                          <a:cs typeface="Arial" charset="0"/>
                        </a:rPr>
                        <a:t> espacios de diálogo durante el 2022</a:t>
                      </a:r>
                    </a:p>
                  </a:txBody>
                  <a:tcPr marL="72000" marR="72000" marT="36000" marB="36000" anchor="ctr" horzOverflow="overflow">
                    <a:lnL w="6350" cap="flat" cmpd="sng" algn="ctr">
                      <a:no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a:noFill/>
                    </a:lnTlToBr>
                    <a:lnBlToTr>
                      <a:noFill/>
                    </a:lnBlToTr>
                    <a:solidFill>
                      <a:srgbClr val="F8F8F8"/>
                    </a:solidFill>
                  </a:tcPr>
                </a:tc>
                <a:tc>
                  <a:txBody>
                    <a:bodyPr/>
                    <a:lstStyle>
                      <a:lvl1pPr marL="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1pPr>
                      <a:lvl2pPr marL="4572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2pPr>
                      <a:lvl3pPr marL="9144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3pPr>
                      <a:lvl4pPr marL="13716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4pPr>
                      <a:lvl5pPr marL="18288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5pPr>
                      <a:lvl6pPr marL="22860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6pPr>
                      <a:lvl7pPr marL="27432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7pPr>
                      <a:lvl8pPr marL="32004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8pPr>
                      <a:lvl9pPr marL="36576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altLang="es-CO" sz="700" b="1" i="0" u="none" strike="noStrike" cap="none" normalizeH="0" baseline="0" dirty="0">
                          <a:ln>
                            <a:noFill/>
                          </a:ln>
                          <a:solidFill>
                            <a:schemeClr val="tx1"/>
                          </a:solidFill>
                          <a:effectLst/>
                          <a:latin typeface="+mj-lt"/>
                          <a:cs typeface="Arial" charset="0"/>
                        </a:rPr>
                        <a:t>372</a:t>
                      </a:r>
                      <a:endParaRPr kumimoji="0" lang="es-CO" altLang="es-CO" sz="700" b="0" i="0" u="none" strike="noStrike" cap="none" normalizeH="0" baseline="0" dirty="0">
                        <a:ln>
                          <a:noFill/>
                        </a:ln>
                        <a:solidFill>
                          <a:schemeClr val="tx1"/>
                        </a:solidFill>
                        <a:effectLst/>
                        <a:latin typeface="+mj-lt"/>
                        <a:cs typeface="Arial" charset="0"/>
                      </a:endParaRPr>
                    </a:p>
                  </a:txBody>
                  <a:tcPr marL="72000" marR="72000" marT="36000" marB="36000" anchor="ctr" horzOverflow="overflow">
                    <a:lnL w="6350" cap="flat" cmpd="sng" algn="ctr">
                      <a:solidFill>
                        <a:srgbClr val="B2B2B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0"/>
                  </a:ext>
                </a:extLst>
              </a:tr>
            </a:tbl>
          </a:graphicData>
        </a:graphic>
      </p:graphicFrame>
      <p:sp>
        <p:nvSpPr>
          <p:cNvPr id="9" name="8 Rectángulo"/>
          <p:cNvSpPr/>
          <p:nvPr/>
        </p:nvSpPr>
        <p:spPr>
          <a:xfrm>
            <a:off x="6324600" y="4111723"/>
            <a:ext cx="916210" cy="246221"/>
          </a:xfrm>
          <a:prstGeom prst="rect">
            <a:avLst/>
          </a:prstGeom>
        </p:spPr>
        <p:txBody>
          <a:bodyPr wrap="square">
            <a:spAutoFit/>
          </a:bodyPr>
          <a:lstStyle/>
          <a:p>
            <a:pPr algn="ctr"/>
            <a:r>
              <a:rPr lang="es-CO" dirty="0">
                <a:solidFill>
                  <a:srgbClr val="000000">
                    <a:lumMod val="85000"/>
                    <a:lumOff val="15000"/>
                  </a:srgbClr>
                </a:solidFill>
                <a:latin typeface="Century Gothic"/>
              </a:rPr>
              <a:t>Continua…</a:t>
            </a:r>
          </a:p>
        </p:txBody>
      </p:sp>
      <p:sp>
        <p:nvSpPr>
          <p:cNvPr id="10" name="CuadroTexto 9">
            <a:extLst>
              <a:ext uri="{FF2B5EF4-FFF2-40B4-BE49-F238E27FC236}">
                <a16:creationId xmlns:a16="http://schemas.microsoft.com/office/drawing/2014/main" id="{D78071D0-8438-5F41-A0EF-7656FE7D40BB}"/>
              </a:ext>
            </a:extLst>
          </p:cNvPr>
          <p:cNvSpPr txBox="1"/>
          <p:nvPr/>
        </p:nvSpPr>
        <p:spPr>
          <a:xfrm>
            <a:off x="1363156" y="65804"/>
            <a:ext cx="7615952" cy="523220"/>
          </a:xfrm>
          <a:prstGeom prst="rect">
            <a:avLst/>
          </a:prstGeom>
          <a:noFill/>
        </p:spPr>
        <p:txBody>
          <a:bodyPr wrap="square" rtlCol="0">
            <a:spAutoFit/>
          </a:bodyPr>
          <a:lstStyle/>
          <a:p>
            <a:r>
              <a:rPr lang="es-CO" sz="2800" dirty="0">
                <a:solidFill>
                  <a:srgbClr val="295FA9"/>
                </a:solidFill>
              </a:rPr>
              <a:t>Temas de interés para espacios de diálogo 2022</a:t>
            </a:r>
          </a:p>
        </p:txBody>
      </p:sp>
    </p:spTree>
    <p:extLst>
      <p:ext uri="{BB962C8B-B14F-4D97-AF65-F5344CB8AC3E}">
        <p14:creationId xmlns:p14="http://schemas.microsoft.com/office/powerpoint/2010/main" val="11713294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bwMode="auto">
          <a:xfrm>
            <a:off x="6781800" y="1266825"/>
            <a:ext cx="2228850" cy="2581275"/>
          </a:xfrm>
          <a:prstGeom prst="roundRect">
            <a:avLst>
              <a:gd name="adj" fmla="val 5780"/>
            </a:avLst>
          </a:prstGeom>
          <a:solidFill>
            <a:srgbClr val="84D0F0">
              <a:alpha val="50196"/>
            </a:srgbClr>
          </a:solidFill>
          <a:ln w="9525" cap="flat" cmpd="sng" algn="ctr">
            <a:solidFill>
              <a:srgbClr val="285EA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CO" sz="1000" b="1" i="0" u="none" strike="noStrike" cap="none" normalizeH="0" baseline="0">
              <a:ln>
                <a:noFill/>
              </a:ln>
              <a:solidFill>
                <a:schemeClr val="tx1"/>
              </a:solidFill>
              <a:effectLst/>
              <a:latin typeface="Calibri" pitchFamily="34" charset="0"/>
              <a:cs typeface="Arial" charset="0"/>
            </a:endParaRPr>
          </a:p>
        </p:txBody>
      </p:sp>
      <p:sp>
        <p:nvSpPr>
          <p:cNvPr id="4" name="3 Marcador de número de diapositiva"/>
          <p:cNvSpPr>
            <a:spLocks noGrp="1"/>
          </p:cNvSpPr>
          <p:nvPr>
            <p:ph type="sldNum" sz="quarter" idx="4"/>
          </p:nvPr>
        </p:nvSpPr>
        <p:spPr/>
        <p:txBody>
          <a:bodyPr/>
          <a:lstStyle/>
          <a:p>
            <a:pPr>
              <a:defRPr/>
            </a:pPr>
            <a:fld id="{D0AE95A2-70B1-4974-8E50-975CA7202948}" type="slidenum">
              <a:rPr lang="es-CO" altLang="es-CO" smtClean="0"/>
              <a:pPr>
                <a:defRPr/>
              </a:pPr>
              <a:t>67</a:t>
            </a:fld>
            <a:endParaRPr lang="es-CO" altLang="es-CO"/>
          </a:p>
        </p:txBody>
      </p:sp>
      <p:sp>
        <p:nvSpPr>
          <p:cNvPr id="17" name="16 Rectángulo"/>
          <p:cNvSpPr/>
          <p:nvPr/>
        </p:nvSpPr>
        <p:spPr>
          <a:xfrm>
            <a:off x="2527933" y="596998"/>
            <a:ext cx="4112802" cy="400110"/>
          </a:xfrm>
          <a:prstGeom prst="rect">
            <a:avLst/>
          </a:prstGeom>
        </p:spPr>
        <p:txBody>
          <a:bodyPr wrap="square">
            <a:spAutoFit/>
          </a:bodyPr>
          <a:lstStyle/>
          <a:p>
            <a:pPr algn="ctr"/>
            <a:r>
              <a:rPr lang="es-CO" dirty="0">
                <a:solidFill>
                  <a:srgbClr val="000000">
                    <a:lumMod val="85000"/>
                    <a:lumOff val="15000"/>
                  </a:srgbClr>
                </a:solidFill>
                <a:latin typeface="Century Gothic"/>
              </a:rPr>
              <a:t>¿Qué temas le gustaría que traten o qué le gustaría ver en los espacios de diálogo durante el 2022? </a:t>
            </a:r>
          </a:p>
        </p:txBody>
      </p:sp>
      <p:graphicFrame>
        <p:nvGraphicFramePr>
          <p:cNvPr id="14" name="13 Tabla"/>
          <p:cNvGraphicFramePr>
            <a:graphicFrameLocks noGrp="1"/>
          </p:cNvGraphicFramePr>
          <p:nvPr/>
        </p:nvGraphicFramePr>
        <p:xfrm>
          <a:off x="1123950" y="1138441"/>
          <a:ext cx="5126467" cy="3270306"/>
        </p:xfrm>
        <a:graphic>
          <a:graphicData uri="http://schemas.openxmlformats.org/drawingml/2006/table">
            <a:tbl>
              <a:tblPr/>
              <a:tblGrid>
                <a:gridCol w="2970862">
                  <a:extLst>
                    <a:ext uri="{9D8B030D-6E8A-4147-A177-3AD203B41FA5}">
                      <a16:colId xmlns:a16="http://schemas.microsoft.com/office/drawing/2014/main" val="20000"/>
                    </a:ext>
                  </a:extLst>
                </a:gridCol>
                <a:gridCol w="2155605">
                  <a:extLst>
                    <a:ext uri="{9D8B030D-6E8A-4147-A177-3AD203B41FA5}">
                      <a16:colId xmlns:a16="http://schemas.microsoft.com/office/drawing/2014/main" val="20001"/>
                    </a:ext>
                  </a:extLst>
                </a:gridCol>
              </a:tblGrid>
              <a:tr h="251562">
                <a:tc>
                  <a:txBody>
                    <a:bodyPr/>
                    <a:lstStyle/>
                    <a:p>
                      <a:pPr algn="r" fontAlgn="ctr"/>
                      <a:r>
                        <a:rPr lang="es-CO" sz="900" b="0" i="0" u="none" strike="noStrike" dirty="0">
                          <a:solidFill>
                            <a:srgbClr val="262626"/>
                          </a:solidFill>
                          <a:effectLst/>
                          <a:latin typeface="Century Gothic"/>
                        </a:rPr>
                        <a:t>Limpieza (canales, posos, alcantarillas, etc.)</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51562">
                <a:tc>
                  <a:txBody>
                    <a:bodyPr/>
                    <a:lstStyle/>
                    <a:p>
                      <a:pPr algn="r" fontAlgn="ctr"/>
                      <a:r>
                        <a:rPr lang="es-CO" sz="900" b="0" i="0" u="none" strike="noStrike">
                          <a:solidFill>
                            <a:srgbClr val="262626"/>
                          </a:solidFill>
                          <a:effectLst/>
                          <a:latin typeface="Century Gothic"/>
                        </a:rPr>
                        <a:t>Baja presión / corte del agua</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51562">
                <a:tc>
                  <a:txBody>
                    <a:bodyPr/>
                    <a:lstStyle/>
                    <a:p>
                      <a:pPr algn="r" fontAlgn="ctr"/>
                      <a:r>
                        <a:rPr lang="es-CO" sz="900" b="0" i="0" u="none" strike="noStrike">
                          <a:solidFill>
                            <a:srgbClr val="262626"/>
                          </a:solidFill>
                          <a:effectLst/>
                          <a:latin typeface="Century Gothic"/>
                        </a:rPr>
                        <a:t>Solución a los requerimientos / problemas</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51562">
                <a:tc>
                  <a:txBody>
                    <a:bodyPr/>
                    <a:lstStyle/>
                    <a:p>
                      <a:pPr algn="r" fontAlgn="ctr"/>
                      <a:r>
                        <a:rPr lang="es-CO" sz="900" b="0" i="0" u="none" strike="noStrike" dirty="0">
                          <a:solidFill>
                            <a:srgbClr val="262626"/>
                          </a:solidFill>
                          <a:effectLst/>
                          <a:latin typeface="Century Gothic"/>
                        </a:rPr>
                        <a:t>Aguas lluvias / residuales</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51562">
                <a:tc>
                  <a:txBody>
                    <a:bodyPr/>
                    <a:lstStyle/>
                    <a:p>
                      <a:pPr algn="r" fontAlgn="ctr"/>
                      <a:r>
                        <a:rPr lang="es-CO" sz="900" b="0" i="0" u="none" strike="noStrike">
                          <a:solidFill>
                            <a:srgbClr val="262626"/>
                          </a:solidFill>
                          <a:effectLst/>
                          <a:latin typeface="Century Gothic"/>
                        </a:rPr>
                        <a:t>Inducción / capacitación</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51562">
                <a:tc>
                  <a:txBody>
                    <a:bodyPr/>
                    <a:lstStyle/>
                    <a:p>
                      <a:pPr algn="r" fontAlgn="ctr"/>
                      <a:r>
                        <a:rPr lang="es-CO" sz="900" b="0" i="0" u="none" strike="noStrike">
                          <a:solidFill>
                            <a:srgbClr val="262626"/>
                          </a:solidFill>
                          <a:effectLst/>
                          <a:latin typeface="Century Gothic"/>
                        </a:rPr>
                        <a:t>Talleres / actividades</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51562">
                <a:tc>
                  <a:txBody>
                    <a:bodyPr/>
                    <a:lstStyle/>
                    <a:p>
                      <a:pPr algn="r" fontAlgn="ctr"/>
                      <a:r>
                        <a:rPr lang="es-CO" sz="900" b="0" i="0" u="none" strike="noStrike">
                          <a:solidFill>
                            <a:srgbClr val="262626"/>
                          </a:solidFill>
                          <a:effectLst/>
                          <a:latin typeface="Century Gothic"/>
                        </a:rPr>
                        <a:t>Reciclaje</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51562">
                <a:tc>
                  <a:txBody>
                    <a:bodyPr/>
                    <a:lstStyle/>
                    <a:p>
                      <a:pPr algn="r" fontAlgn="ctr"/>
                      <a:r>
                        <a:rPr lang="es-CO" sz="900" b="0" i="0" u="none" strike="noStrike">
                          <a:solidFill>
                            <a:srgbClr val="262626"/>
                          </a:solidFill>
                          <a:effectLst/>
                          <a:latin typeface="Century Gothic"/>
                        </a:rPr>
                        <a:t>Inversión / presupuesto</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51562">
                <a:tc>
                  <a:txBody>
                    <a:bodyPr/>
                    <a:lstStyle/>
                    <a:p>
                      <a:pPr algn="r" fontAlgn="ctr"/>
                      <a:r>
                        <a:rPr lang="es-CO" sz="900" b="0" i="0" u="none" strike="noStrike">
                          <a:solidFill>
                            <a:srgbClr val="262626"/>
                          </a:solidFill>
                          <a:effectLst/>
                          <a:latin typeface="Century Gothic"/>
                        </a:rPr>
                        <a:t>Programación de redes</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51562">
                <a:tc>
                  <a:txBody>
                    <a:bodyPr/>
                    <a:lstStyle/>
                    <a:p>
                      <a:pPr algn="r" fontAlgn="ctr"/>
                      <a:r>
                        <a:rPr lang="es-CO" sz="900" b="0" i="0" u="none" strike="noStrike">
                          <a:solidFill>
                            <a:srgbClr val="262626"/>
                          </a:solidFill>
                          <a:effectLst/>
                          <a:latin typeface="Century Gothic"/>
                        </a:rPr>
                        <a:t>Renovación / cambio de tubería</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51562">
                <a:tc>
                  <a:txBody>
                    <a:bodyPr/>
                    <a:lstStyle/>
                    <a:p>
                      <a:pPr algn="r" fontAlgn="ctr"/>
                      <a:r>
                        <a:rPr lang="es-CO" sz="900" b="0" i="0" u="none" strike="noStrike">
                          <a:solidFill>
                            <a:srgbClr val="262626"/>
                          </a:solidFill>
                          <a:effectLst/>
                          <a:latin typeface="Century Gothic"/>
                        </a:rPr>
                        <a:t>Información clara / oportuna</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51562">
                <a:tc>
                  <a:txBody>
                    <a:bodyPr/>
                    <a:lstStyle/>
                    <a:p>
                      <a:pPr algn="r" fontAlgn="ctr"/>
                      <a:r>
                        <a:rPr lang="es-CO" sz="900" b="0" i="0" u="none" strike="noStrike">
                          <a:solidFill>
                            <a:srgbClr val="262626"/>
                          </a:solidFill>
                          <a:effectLst/>
                          <a:latin typeface="Century Gothic"/>
                        </a:rPr>
                        <a:t>Cuidado de los humedales</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51562">
                <a:tc>
                  <a:txBody>
                    <a:bodyPr/>
                    <a:lstStyle/>
                    <a:p>
                      <a:pPr algn="r" fontAlgn="ctr"/>
                      <a:r>
                        <a:rPr lang="es-CO" sz="900" b="0" i="0" u="none" strike="noStrike" dirty="0">
                          <a:solidFill>
                            <a:srgbClr val="262626"/>
                          </a:solidFill>
                          <a:effectLst/>
                          <a:latin typeface="Century Gothic"/>
                        </a:rPr>
                        <a:t>Necesidades de la comunidad</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bl>
          </a:graphicData>
        </a:graphic>
      </p:graphicFrame>
      <p:graphicFrame>
        <p:nvGraphicFramePr>
          <p:cNvPr id="15" name="14 Gráfico"/>
          <p:cNvGraphicFramePr/>
          <p:nvPr/>
        </p:nvGraphicFramePr>
        <p:xfrm>
          <a:off x="4058452" y="997108"/>
          <a:ext cx="2112295" cy="35437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Group 37"/>
          <p:cNvGraphicFramePr>
            <a:graphicFrameLocks noGrp="1"/>
          </p:cNvGraphicFramePr>
          <p:nvPr/>
        </p:nvGraphicFramePr>
        <p:xfrm>
          <a:off x="2419097" y="4550194"/>
          <a:ext cx="3830175" cy="285360"/>
        </p:xfrm>
        <a:graphic>
          <a:graphicData uri="http://schemas.openxmlformats.org/drawingml/2006/table">
            <a:tbl>
              <a:tblPr/>
              <a:tblGrid>
                <a:gridCol w="3493625">
                  <a:extLst>
                    <a:ext uri="{9D8B030D-6E8A-4147-A177-3AD203B41FA5}">
                      <a16:colId xmlns:a16="http://schemas.microsoft.com/office/drawing/2014/main" val="20000"/>
                    </a:ext>
                  </a:extLst>
                </a:gridCol>
                <a:gridCol w="336550">
                  <a:extLst>
                    <a:ext uri="{9D8B030D-6E8A-4147-A177-3AD203B41FA5}">
                      <a16:colId xmlns:a16="http://schemas.microsoft.com/office/drawing/2014/main" val="20001"/>
                    </a:ext>
                  </a:extLst>
                </a:gridCol>
              </a:tblGrid>
              <a:tr h="137728">
                <a:tc>
                  <a:txBody>
                    <a:bodyPr/>
                    <a:lstStyle>
                      <a:lvl1pPr marL="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1pPr>
                      <a:lvl2pPr marL="4572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2pPr>
                      <a:lvl3pPr marL="9144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3pPr>
                      <a:lvl4pPr marL="13716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4pPr>
                      <a:lvl5pPr marL="18288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5pPr>
                      <a:lvl6pPr marL="22860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6pPr>
                      <a:lvl7pPr marL="27432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7pPr>
                      <a:lvl8pPr marL="32004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8pPr>
                      <a:lvl9pPr marL="36576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s-CO" altLang="es-CO" sz="700" b="1" i="0" u="none" strike="noStrike" cap="none" normalizeH="0" baseline="0" dirty="0">
                          <a:ln>
                            <a:noFill/>
                          </a:ln>
                          <a:solidFill>
                            <a:schemeClr val="tx1"/>
                          </a:solidFill>
                          <a:effectLst/>
                          <a:latin typeface="+mj-lt"/>
                          <a:cs typeface="Arial" charset="0"/>
                        </a:rPr>
                        <a:t> Base: </a:t>
                      </a:r>
                      <a:r>
                        <a:rPr kumimoji="0" lang="es-CO" altLang="es-CO" sz="700" b="0" i="0" u="none" strike="noStrike" cap="none" normalizeH="0" baseline="0" dirty="0">
                          <a:ln>
                            <a:noFill/>
                          </a:ln>
                          <a:solidFill>
                            <a:schemeClr val="tx1"/>
                          </a:solidFill>
                          <a:effectLst/>
                          <a:latin typeface="+mj-lt"/>
                          <a:cs typeface="Arial" charset="0"/>
                        </a:rPr>
                        <a:t>entrevistados que le gustaría participar en </a:t>
                      </a:r>
                      <a:r>
                        <a:rPr kumimoji="0" lang="es-CO" altLang="es-CO" sz="700" b="0" i="0" u="none" strike="noStrike" cap="none" normalizeH="0" baseline="0" dirty="0" err="1">
                          <a:ln>
                            <a:noFill/>
                          </a:ln>
                          <a:solidFill>
                            <a:schemeClr val="tx1"/>
                          </a:solidFill>
                          <a:effectLst/>
                          <a:latin typeface="+mj-lt"/>
                          <a:cs typeface="Arial" charset="0"/>
                        </a:rPr>
                        <a:t>elos</a:t>
                      </a:r>
                      <a:r>
                        <a:rPr kumimoji="0" lang="es-CO" altLang="es-CO" sz="700" b="0" i="0" u="none" strike="noStrike" cap="none" normalizeH="0" baseline="0" dirty="0">
                          <a:ln>
                            <a:noFill/>
                          </a:ln>
                          <a:solidFill>
                            <a:schemeClr val="tx1"/>
                          </a:solidFill>
                          <a:effectLst/>
                          <a:latin typeface="+mj-lt"/>
                          <a:cs typeface="Arial" charset="0"/>
                        </a:rPr>
                        <a:t> espacios de diálogo durante el 2022</a:t>
                      </a:r>
                    </a:p>
                  </a:txBody>
                  <a:tcPr marL="72000" marR="72000" marT="36000" marB="36000" anchor="ctr" horzOverflow="overflow">
                    <a:lnL w="6350" cap="flat" cmpd="sng" algn="ctr">
                      <a:no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a:noFill/>
                    </a:lnTlToBr>
                    <a:lnBlToTr>
                      <a:noFill/>
                    </a:lnBlToTr>
                    <a:solidFill>
                      <a:srgbClr val="F8F8F8"/>
                    </a:solidFill>
                  </a:tcPr>
                </a:tc>
                <a:tc>
                  <a:txBody>
                    <a:bodyPr/>
                    <a:lstStyle>
                      <a:lvl1pPr marL="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1pPr>
                      <a:lvl2pPr marL="4572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2pPr>
                      <a:lvl3pPr marL="9144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3pPr>
                      <a:lvl4pPr marL="13716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4pPr>
                      <a:lvl5pPr marL="18288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5pPr>
                      <a:lvl6pPr marL="22860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6pPr>
                      <a:lvl7pPr marL="27432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7pPr>
                      <a:lvl8pPr marL="32004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8pPr>
                      <a:lvl9pPr marL="36576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altLang="es-CO" sz="700" b="1" i="0" u="none" strike="noStrike" cap="none" normalizeH="0" baseline="0" dirty="0">
                          <a:ln>
                            <a:noFill/>
                          </a:ln>
                          <a:solidFill>
                            <a:schemeClr val="tx1"/>
                          </a:solidFill>
                          <a:effectLst/>
                          <a:latin typeface="+mj-lt"/>
                          <a:cs typeface="Arial" charset="0"/>
                        </a:rPr>
                        <a:t>372</a:t>
                      </a:r>
                      <a:endParaRPr kumimoji="0" lang="es-CO" altLang="es-CO" sz="700" b="0" i="0" u="none" strike="noStrike" cap="none" normalizeH="0" baseline="0" dirty="0">
                        <a:ln>
                          <a:noFill/>
                        </a:ln>
                        <a:solidFill>
                          <a:schemeClr val="tx1"/>
                        </a:solidFill>
                        <a:effectLst/>
                        <a:latin typeface="+mj-lt"/>
                        <a:cs typeface="Arial" charset="0"/>
                      </a:endParaRPr>
                    </a:p>
                  </a:txBody>
                  <a:tcPr marL="72000" marR="72000" marT="36000" marB="36000" anchor="ctr" horzOverflow="overflow">
                    <a:lnL w="6350" cap="flat" cmpd="sng" algn="ctr">
                      <a:solidFill>
                        <a:srgbClr val="B2B2B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0"/>
                  </a:ext>
                </a:extLst>
              </a:tr>
            </a:tbl>
          </a:graphicData>
        </a:graphic>
      </p:graphicFrame>
      <p:graphicFrame>
        <p:nvGraphicFramePr>
          <p:cNvPr id="10" name="9 Tabla"/>
          <p:cNvGraphicFramePr>
            <a:graphicFrameLocks noGrp="1"/>
          </p:cNvGraphicFramePr>
          <p:nvPr/>
        </p:nvGraphicFramePr>
        <p:xfrm>
          <a:off x="6810375" y="1387633"/>
          <a:ext cx="2181225" cy="2352675"/>
        </p:xfrm>
        <a:graphic>
          <a:graphicData uri="http://schemas.openxmlformats.org/drawingml/2006/table">
            <a:tbl>
              <a:tblPr/>
              <a:tblGrid>
                <a:gridCol w="1770712">
                  <a:extLst>
                    <a:ext uri="{9D8B030D-6E8A-4147-A177-3AD203B41FA5}">
                      <a16:colId xmlns:a16="http://schemas.microsoft.com/office/drawing/2014/main" val="20000"/>
                    </a:ext>
                  </a:extLst>
                </a:gridCol>
                <a:gridCol w="410513">
                  <a:extLst>
                    <a:ext uri="{9D8B030D-6E8A-4147-A177-3AD203B41FA5}">
                      <a16:colId xmlns:a16="http://schemas.microsoft.com/office/drawing/2014/main" val="20001"/>
                    </a:ext>
                  </a:extLst>
                </a:gridCol>
              </a:tblGrid>
              <a:tr h="103071">
                <a:tc>
                  <a:txBody>
                    <a:bodyPr/>
                    <a:lstStyle/>
                    <a:p>
                      <a:pPr algn="r" fontAlgn="ctr"/>
                      <a:r>
                        <a:rPr lang="es-CO" sz="700" b="0" i="0" u="none" strike="noStrike" dirty="0">
                          <a:solidFill>
                            <a:srgbClr val="262626"/>
                          </a:solidFill>
                          <a:effectLst/>
                          <a:latin typeface="Century Gothic"/>
                        </a:rPr>
                        <a:t>Purificar / tratamiento del agua</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900" b="1" i="0" u="none" strike="noStrike" dirty="0">
                          <a:solidFill>
                            <a:srgbClr val="262626"/>
                          </a:solidFill>
                          <a:effectLst/>
                          <a:latin typeface="Century Gothic"/>
                        </a:rPr>
                        <a:t>1%</a:t>
                      </a: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03071">
                <a:tc>
                  <a:txBody>
                    <a:bodyPr/>
                    <a:lstStyle/>
                    <a:p>
                      <a:pPr algn="r" fontAlgn="ctr"/>
                      <a:r>
                        <a:rPr lang="es-CO" sz="700" b="0" i="0" u="none" strike="noStrike" dirty="0">
                          <a:solidFill>
                            <a:srgbClr val="262626"/>
                          </a:solidFill>
                          <a:effectLst/>
                          <a:latin typeface="Century Gothic"/>
                        </a:rPr>
                        <a:t>Tratamiento de agua</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900" b="1" i="0" u="none" strike="noStrike" dirty="0">
                          <a:solidFill>
                            <a:srgbClr val="262626"/>
                          </a:solidFill>
                          <a:effectLst/>
                          <a:latin typeface="Century Gothic"/>
                        </a:rPr>
                        <a:t>1%</a:t>
                      </a: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03071">
                <a:tc>
                  <a:txBody>
                    <a:bodyPr/>
                    <a:lstStyle/>
                    <a:p>
                      <a:pPr algn="r" fontAlgn="ctr"/>
                      <a:r>
                        <a:rPr lang="es-CO" sz="700" b="0" i="0" u="none" strike="noStrike" dirty="0">
                          <a:solidFill>
                            <a:srgbClr val="262626"/>
                          </a:solidFill>
                          <a:effectLst/>
                          <a:latin typeface="Century Gothic"/>
                        </a:rPr>
                        <a:t>Culturizar / concientizar la comunidad</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900" b="1" i="0" u="none" strike="noStrike" dirty="0">
                          <a:solidFill>
                            <a:srgbClr val="262626"/>
                          </a:solidFill>
                          <a:effectLst/>
                          <a:latin typeface="Century Gothic"/>
                        </a:rPr>
                        <a:t>1%</a:t>
                      </a: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03071">
                <a:tc>
                  <a:txBody>
                    <a:bodyPr/>
                    <a:lstStyle/>
                    <a:p>
                      <a:pPr algn="r" fontAlgn="ctr"/>
                      <a:r>
                        <a:rPr lang="es-CO" sz="700" b="0" i="0" u="none" strike="noStrike">
                          <a:solidFill>
                            <a:srgbClr val="262626"/>
                          </a:solidFill>
                          <a:effectLst/>
                          <a:latin typeface="Century Gothic"/>
                        </a:rPr>
                        <a:t>Participación de la comunidad</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900" b="1" i="0" u="none" strike="noStrike" dirty="0">
                          <a:solidFill>
                            <a:srgbClr val="262626"/>
                          </a:solidFill>
                          <a:effectLst/>
                          <a:latin typeface="Century Gothic"/>
                        </a:rPr>
                        <a:t>1%</a:t>
                      </a: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03071">
                <a:tc>
                  <a:txBody>
                    <a:bodyPr/>
                    <a:lstStyle/>
                    <a:p>
                      <a:pPr algn="r" fontAlgn="ctr"/>
                      <a:r>
                        <a:rPr lang="es-CO" sz="700" b="0" i="0" u="none" strike="noStrike" dirty="0">
                          <a:solidFill>
                            <a:srgbClr val="262626"/>
                          </a:solidFill>
                          <a:effectLst/>
                          <a:latin typeface="Century Gothic"/>
                        </a:rPr>
                        <a:t>Gestión de tramites</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900" b="1" i="0" u="none" strike="noStrike" dirty="0">
                          <a:solidFill>
                            <a:srgbClr val="262626"/>
                          </a:solidFill>
                          <a:effectLst/>
                          <a:latin typeface="Century Gothic"/>
                        </a:rPr>
                        <a:t>1%</a:t>
                      </a: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03071">
                <a:tc>
                  <a:txBody>
                    <a:bodyPr/>
                    <a:lstStyle/>
                    <a:p>
                      <a:pPr algn="r" fontAlgn="ctr"/>
                      <a:r>
                        <a:rPr lang="es-CO" sz="700" b="0" i="0" u="none" strike="noStrike" dirty="0">
                          <a:solidFill>
                            <a:srgbClr val="262626"/>
                          </a:solidFill>
                          <a:effectLst/>
                          <a:latin typeface="Century Gothic"/>
                        </a:rPr>
                        <a:t>Seguridad</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900" b="1" i="0" u="none" strike="noStrike" dirty="0">
                          <a:solidFill>
                            <a:srgbClr val="262626"/>
                          </a:solidFill>
                          <a:effectLst/>
                          <a:latin typeface="Century Gothic"/>
                        </a:rPr>
                        <a:t>1%</a:t>
                      </a: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03071">
                <a:tc>
                  <a:txBody>
                    <a:bodyPr/>
                    <a:lstStyle/>
                    <a:p>
                      <a:pPr algn="r" fontAlgn="ctr"/>
                      <a:r>
                        <a:rPr lang="es-CO" sz="700" b="0" i="0" u="none" strike="noStrike" dirty="0">
                          <a:solidFill>
                            <a:srgbClr val="262626"/>
                          </a:solidFill>
                          <a:effectLst/>
                          <a:latin typeface="Century Gothic"/>
                        </a:rPr>
                        <a:t>Personal capacitado / idóneo</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900" b="1" i="0" u="none" strike="noStrike" dirty="0">
                          <a:solidFill>
                            <a:srgbClr val="262626"/>
                          </a:solidFill>
                          <a:effectLst/>
                          <a:latin typeface="Century Gothic"/>
                        </a:rPr>
                        <a:t>1%</a:t>
                      </a: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03071">
                <a:tc>
                  <a:txBody>
                    <a:bodyPr/>
                    <a:lstStyle/>
                    <a:p>
                      <a:pPr algn="r" fontAlgn="ctr"/>
                      <a:r>
                        <a:rPr lang="es-CO" sz="700" b="0" i="0" u="none" strike="noStrike" dirty="0">
                          <a:solidFill>
                            <a:srgbClr val="262626"/>
                          </a:solidFill>
                          <a:effectLst/>
                          <a:latin typeface="Century Gothic"/>
                        </a:rPr>
                        <a:t>Modernización del acueducto</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900" b="1" i="0" u="none" strike="noStrike" dirty="0">
                          <a:solidFill>
                            <a:srgbClr val="262626"/>
                          </a:solidFill>
                          <a:effectLst/>
                          <a:latin typeface="Century Gothic"/>
                        </a:rPr>
                        <a:t>1%</a:t>
                      </a: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03071">
                <a:tc>
                  <a:txBody>
                    <a:bodyPr/>
                    <a:lstStyle/>
                    <a:p>
                      <a:pPr algn="r" fontAlgn="ctr"/>
                      <a:r>
                        <a:rPr lang="es-CO" sz="700" b="0" i="0" u="none" strike="noStrike" dirty="0">
                          <a:solidFill>
                            <a:srgbClr val="262626"/>
                          </a:solidFill>
                          <a:effectLst/>
                          <a:latin typeface="Century Gothic"/>
                        </a:rPr>
                        <a:t>Protección / instalación de los contadores</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900" b="1" i="0" u="none" strike="noStrike" dirty="0">
                          <a:solidFill>
                            <a:srgbClr val="262626"/>
                          </a:solidFill>
                          <a:effectLst/>
                          <a:latin typeface="Century Gothic"/>
                        </a:rPr>
                        <a:t>1%</a:t>
                      </a: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03071">
                <a:tc>
                  <a:txBody>
                    <a:bodyPr/>
                    <a:lstStyle/>
                    <a:p>
                      <a:pPr algn="r" fontAlgn="ctr"/>
                      <a:r>
                        <a:rPr lang="es-CO" sz="700" b="0" i="0" u="none" strike="noStrike" dirty="0">
                          <a:solidFill>
                            <a:srgbClr val="262626"/>
                          </a:solidFill>
                          <a:effectLst/>
                          <a:latin typeface="Century Gothic"/>
                        </a:rPr>
                        <a:t>Área de PQR</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900" b="1" i="0" u="none" strike="noStrike" dirty="0">
                          <a:solidFill>
                            <a:srgbClr val="262626"/>
                          </a:solidFill>
                          <a:effectLst/>
                          <a:latin typeface="Century Gothic"/>
                        </a:rPr>
                        <a:t>1%</a:t>
                      </a: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03071">
                <a:tc>
                  <a:txBody>
                    <a:bodyPr/>
                    <a:lstStyle/>
                    <a:p>
                      <a:pPr algn="r" fontAlgn="ctr"/>
                      <a:r>
                        <a:rPr lang="es-CO" sz="700" b="0" i="0" u="none" strike="noStrike" dirty="0">
                          <a:solidFill>
                            <a:srgbClr val="262626"/>
                          </a:solidFill>
                          <a:effectLst/>
                          <a:latin typeface="Century Gothic"/>
                        </a:rPr>
                        <a:t>Legalización del servicio</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900" b="1" i="0" u="none" strike="noStrike" dirty="0">
                          <a:solidFill>
                            <a:srgbClr val="262626"/>
                          </a:solidFill>
                          <a:effectLst/>
                          <a:latin typeface="Century Gothic"/>
                        </a:rPr>
                        <a:t>1%</a:t>
                      </a: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03071">
                <a:tc>
                  <a:txBody>
                    <a:bodyPr/>
                    <a:lstStyle/>
                    <a:p>
                      <a:pPr algn="r" fontAlgn="ctr"/>
                      <a:r>
                        <a:rPr lang="es-CO" sz="700" b="0" i="0" u="none" strike="noStrike" dirty="0">
                          <a:solidFill>
                            <a:srgbClr val="262626"/>
                          </a:solidFill>
                          <a:effectLst/>
                          <a:latin typeface="Century Gothic"/>
                        </a:rPr>
                        <a:t>Más conexión entre la empresa y la comunidad</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900" b="1" i="0" u="none" strike="noStrike" dirty="0">
                          <a:solidFill>
                            <a:srgbClr val="262626"/>
                          </a:solidFill>
                          <a:effectLst/>
                          <a:latin typeface="Century Gothic"/>
                        </a:rPr>
                        <a:t>1%</a:t>
                      </a: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03071">
                <a:tc>
                  <a:txBody>
                    <a:bodyPr/>
                    <a:lstStyle/>
                    <a:p>
                      <a:pPr algn="r" fontAlgn="ctr"/>
                      <a:r>
                        <a:rPr lang="es-CO" sz="700" b="0" i="0" u="none" strike="noStrike" dirty="0">
                          <a:solidFill>
                            <a:srgbClr val="262626"/>
                          </a:solidFill>
                          <a:effectLst/>
                          <a:latin typeface="Century Gothic"/>
                        </a:rPr>
                        <a:t>Cumplimiento de lo pactado</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900" b="1" i="0" u="none" strike="noStrike" dirty="0">
                          <a:solidFill>
                            <a:srgbClr val="262626"/>
                          </a:solidFill>
                          <a:effectLst/>
                          <a:latin typeface="Century Gothic"/>
                        </a:rPr>
                        <a:t>1%</a:t>
                      </a: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03071">
                <a:tc>
                  <a:txBody>
                    <a:bodyPr/>
                    <a:lstStyle/>
                    <a:p>
                      <a:pPr algn="r" fontAlgn="ctr"/>
                      <a:r>
                        <a:rPr lang="es-CO" sz="700" b="0" i="0" u="none" strike="noStrike" dirty="0">
                          <a:solidFill>
                            <a:srgbClr val="262626"/>
                          </a:solidFill>
                          <a:effectLst/>
                          <a:latin typeface="Century Gothic"/>
                        </a:rPr>
                        <a:t>Otro</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900" b="1" i="0" u="none" strike="noStrike" dirty="0">
                          <a:solidFill>
                            <a:srgbClr val="262626"/>
                          </a:solidFill>
                          <a:effectLst/>
                          <a:latin typeface="Century Gothic"/>
                        </a:rPr>
                        <a:t>6%</a:t>
                      </a: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103071">
                <a:tc>
                  <a:txBody>
                    <a:bodyPr/>
                    <a:lstStyle/>
                    <a:p>
                      <a:pPr algn="r" fontAlgn="ctr"/>
                      <a:r>
                        <a:rPr lang="es-CO" sz="700" b="0" i="0" u="none" strike="noStrike" dirty="0">
                          <a:solidFill>
                            <a:srgbClr val="262626"/>
                          </a:solidFill>
                          <a:effectLst/>
                          <a:latin typeface="Century Gothic"/>
                        </a:rPr>
                        <a:t>No sabe / no responde</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ctr" fontAlgn="ctr"/>
                      <a:r>
                        <a:rPr lang="es-CO" sz="900" b="1" i="0" u="none" strike="noStrike" dirty="0">
                          <a:solidFill>
                            <a:srgbClr val="262626"/>
                          </a:solidFill>
                          <a:effectLst/>
                          <a:latin typeface="Century Gothic"/>
                        </a:rPr>
                        <a:t>3%</a:t>
                      </a: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bl>
          </a:graphicData>
        </a:graphic>
      </p:graphicFrame>
      <p:sp>
        <p:nvSpPr>
          <p:cNvPr id="11" name="10 Rectángulo"/>
          <p:cNvSpPr/>
          <p:nvPr/>
        </p:nvSpPr>
        <p:spPr>
          <a:xfrm>
            <a:off x="7329987" y="983077"/>
            <a:ext cx="1132476" cy="246221"/>
          </a:xfrm>
          <a:prstGeom prst="rect">
            <a:avLst/>
          </a:prstGeom>
        </p:spPr>
        <p:txBody>
          <a:bodyPr wrap="square">
            <a:spAutoFit/>
          </a:bodyPr>
          <a:lstStyle/>
          <a:p>
            <a:pPr algn="ctr"/>
            <a:r>
              <a:rPr lang="es-CO" dirty="0">
                <a:solidFill>
                  <a:srgbClr val="000000">
                    <a:lumMod val="85000"/>
                    <a:lumOff val="15000"/>
                  </a:srgbClr>
                </a:solidFill>
                <a:latin typeface="Century Gothic"/>
              </a:rPr>
              <a:t>Otros</a:t>
            </a:r>
          </a:p>
        </p:txBody>
      </p:sp>
      <p:sp>
        <p:nvSpPr>
          <p:cNvPr id="12" name="CuadroTexto 11">
            <a:extLst>
              <a:ext uri="{FF2B5EF4-FFF2-40B4-BE49-F238E27FC236}">
                <a16:creationId xmlns:a16="http://schemas.microsoft.com/office/drawing/2014/main" id="{86406A97-92F5-4CDB-A84D-24D457DE10CB}"/>
              </a:ext>
            </a:extLst>
          </p:cNvPr>
          <p:cNvSpPr txBox="1"/>
          <p:nvPr/>
        </p:nvSpPr>
        <p:spPr>
          <a:xfrm>
            <a:off x="1363156" y="65804"/>
            <a:ext cx="7615952" cy="523220"/>
          </a:xfrm>
          <a:prstGeom prst="rect">
            <a:avLst/>
          </a:prstGeom>
          <a:noFill/>
        </p:spPr>
        <p:txBody>
          <a:bodyPr wrap="square" rtlCol="0">
            <a:spAutoFit/>
          </a:bodyPr>
          <a:lstStyle/>
          <a:p>
            <a:r>
              <a:rPr lang="es-CO" sz="2800" dirty="0">
                <a:solidFill>
                  <a:srgbClr val="295FA9"/>
                </a:solidFill>
              </a:rPr>
              <a:t>Temas de interés para espacios de diálogo 2022</a:t>
            </a:r>
          </a:p>
        </p:txBody>
      </p:sp>
    </p:spTree>
    <p:extLst>
      <p:ext uri="{BB962C8B-B14F-4D97-AF65-F5344CB8AC3E}">
        <p14:creationId xmlns:p14="http://schemas.microsoft.com/office/powerpoint/2010/main" val="7484351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4294967295"/>
          </p:nvPr>
        </p:nvSpPr>
        <p:spPr>
          <a:xfrm>
            <a:off x="8277225" y="4908550"/>
            <a:ext cx="866775" cy="187325"/>
          </a:xfrm>
        </p:spPr>
        <p:txBody>
          <a:bodyPr/>
          <a:lstStyle/>
          <a:p>
            <a:pPr>
              <a:defRPr/>
            </a:pPr>
            <a:fld id="{D0AE95A2-70B1-4974-8E50-975CA7202948}" type="slidenum">
              <a:rPr lang="es-CO" altLang="es-CO" smtClean="0"/>
              <a:pPr>
                <a:defRPr/>
              </a:pPr>
              <a:t>68</a:t>
            </a:fld>
            <a:endParaRPr lang="es-CO" altLang="es-CO"/>
          </a:p>
        </p:txBody>
      </p:sp>
      <p:sp>
        <p:nvSpPr>
          <p:cNvPr id="5" name="4 Rectángulo"/>
          <p:cNvSpPr/>
          <p:nvPr/>
        </p:nvSpPr>
        <p:spPr>
          <a:xfrm>
            <a:off x="453159" y="1166103"/>
            <a:ext cx="3886200" cy="400110"/>
          </a:xfrm>
          <a:prstGeom prst="rect">
            <a:avLst/>
          </a:prstGeom>
        </p:spPr>
        <p:txBody>
          <a:bodyPr wrap="square">
            <a:spAutoFit/>
          </a:bodyPr>
          <a:lstStyle/>
          <a:p>
            <a:pPr algn="ctr"/>
            <a:r>
              <a:rPr lang="es-CO" dirty="0">
                <a:solidFill>
                  <a:schemeClr val="tx1">
                    <a:lumMod val="85000"/>
                    <a:lumOff val="15000"/>
                  </a:schemeClr>
                </a:solidFill>
                <a:latin typeface="+mj-lt"/>
              </a:rPr>
              <a:t>¿</a:t>
            </a:r>
            <a:r>
              <a:rPr lang="es-CO" b="0" dirty="0">
                <a:solidFill>
                  <a:schemeClr val="tx1">
                    <a:lumMod val="85000"/>
                    <a:lumOff val="15000"/>
                  </a:schemeClr>
                </a:solidFill>
                <a:latin typeface="+mj-lt"/>
              </a:rPr>
              <a:t>Conoce o ha escuchado acerca de la </a:t>
            </a:r>
            <a:r>
              <a:rPr lang="es-CO" dirty="0">
                <a:solidFill>
                  <a:schemeClr val="tx1">
                    <a:lumMod val="85000"/>
                    <a:lumOff val="15000"/>
                  </a:schemeClr>
                </a:solidFill>
                <a:latin typeface="+mj-lt"/>
              </a:rPr>
              <a:t>Plataforma Distrital Colibrí? </a:t>
            </a:r>
            <a:endParaRPr lang="es-CO" sz="800" b="0" dirty="0">
              <a:solidFill>
                <a:schemeClr val="tx1">
                  <a:lumMod val="85000"/>
                  <a:lumOff val="15000"/>
                </a:schemeClr>
              </a:solidFill>
              <a:latin typeface="+mj-lt"/>
            </a:endParaRPr>
          </a:p>
        </p:txBody>
      </p:sp>
      <p:graphicFrame>
        <p:nvGraphicFramePr>
          <p:cNvPr id="25" name="6 Objeto"/>
          <p:cNvGraphicFramePr>
            <a:graphicFrameLocks/>
          </p:cNvGraphicFramePr>
          <p:nvPr>
            <p:extLst>
              <p:ext uri="{D42A27DB-BD31-4B8C-83A1-F6EECF244321}">
                <p14:modId xmlns:p14="http://schemas.microsoft.com/office/powerpoint/2010/main" val="1946811764"/>
              </p:ext>
            </p:extLst>
          </p:nvPr>
        </p:nvGraphicFramePr>
        <p:xfrm>
          <a:off x="1042330" y="1918375"/>
          <a:ext cx="2726536" cy="1753019"/>
        </p:xfrm>
        <a:graphic>
          <a:graphicData uri="http://schemas.openxmlformats.org/drawingml/2006/chart">
            <c:chart xmlns:c="http://schemas.openxmlformats.org/drawingml/2006/chart" xmlns:r="http://schemas.openxmlformats.org/officeDocument/2006/relationships" r:id="rId2"/>
          </a:graphicData>
        </a:graphic>
      </p:graphicFrame>
      <p:pic>
        <p:nvPicPr>
          <p:cNvPr id="29" name="2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4048" y="2224749"/>
            <a:ext cx="1143100" cy="1140271"/>
          </a:xfrm>
          <a:prstGeom prst="rect">
            <a:avLst/>
          </a:prstGeom>
        </p:spPr>
      </p:pic>
      <p:cxnSp>
        <p:nvCxnSpPr>
          <p:cNvPr id="10" name="9 Conector recto"/>
          <p:cNvCxnSpPr/>
          <p:nvPr/>
        </p:nvCxnSpPr>
        <p:spPr bwMode="auto">
          <a:xfrm>
            <a:off x="4576927" y="1186655"/>
            <a:ext cx="0" cy="3124400"/>
          </a:xfrm>
          <a:prstGeom prst="line">
            <a:avLst/>
          </a:prstGeom>
          <a:solidFill>
            <a:schemeClr val="accent1"/>
          </a:solidFill>
          <a:ln w="6350" cap="flat" cmpd="sng" algn="ctr">
            <a:solidFill>
              <a:schemeClr val="bg1">
                <a:lumMod val="6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15 CuadroTexto"/>
          <p:cNvSpPr txBox="1"/>
          <p:nvPr/>
        </p:nvSpPr>
        <p:spPr>
          <a:xfrm>
            <a:off x="2578443" y="1587250"/>
            <a:ext cx="1358064" cy="618118"/>
          </a:xfrm>
          <a:prstGeom prst="rect">
            <a:avLst/>
          </a:prstGeom>
          <a:noFill/>
        </p:spPr>
        <p:txBody>
          <a:bodyPr wrap="none" rtlCol="0">
            <a:spAutoFit/>
          </a:bodyPr>
          <a:lstStyle/>
          <a:p>
            <a:pPr>
              <a:lnSpc>
                <a:spcPts val="1800"/>
              </a:lnSpc>
            </a:pPr>
            <a:r>
              <a:rPr lang="es-CO" sz="1050" b="0" dirty="0">
                <a:solidFill>
                  <a:srgbClr val="000000"/>
                </a:solidFill>
                <a:latin typeface="Century Gothic"/>
              </a:rPr>
              <a:t>Respondieron </a:t>
            </a:r>
            <a:r>
              <a:rPr lang="es-CO" sz="1600" dirty="0">
                <a:solidFill>
                  <a:srgbClr val="000000"/>
                </a:solidFill>
                <a:latin typeface="Century Gothic"/>
              </a:rPr>
              <a:t>Sí</a:t>
            </a:r>
            <a:r>
              <a:rPr lang="es-CO" sz="1050" dirty="0">
                <a:solidFill>
                  <a:srgbClr val="000000"/>
                </a:solidFill>
                <a:latin typeface="Century Gothic"/>
              </a:rPr>
              <a:t>: </a:t>
            </a:r>
          </a:p>
          <a:p>
            <a:pPr>
              <a:lnSpc>
                <a:spcPts val="2300"/>
              </a:lnSpc>
            </a:pPr>
            <a:r>
              <a:rPr lang="es-CO" sz="2400" dirty="0">
                <a:solidFill>
                  <a:srgbClr val="1DA9E2"/>
                </a:solidFill>
                <a:latin typeface="Century Gothic"/>
              </a:rPr>
              <a:t>15</a:t>
            </a:r>
            <a:r>
              <a:rPr lang="es-CO" sz="1600" dirty="0">
                <a:solidFill>
                  <a:srgbClr val="1DA9E2"/>
                </a:solidFill>
                <a:latin typeface="Century Gothic"/>
              </a:rPr>
              <a:t>%</a:t>
            </a:r>
            <a:endParaRPr lang="es-CO" sz="2400" dirty="0">
              <a:solidFill>
                <a:srgbClr val="1DA9E2"/>
              </a:solidFill>
              <a:latin typeface="Century Gothic"/>
            </a:endParaRPr>
          </a:p>
        </p:txBody>
      </p:sp>
      <p:sp>
        <p:nvSpPr>
          <p:cNvPr id="22" name="21 CuadroTexto"/>
          <p:cNvSpPr txBox="1"/>
          <p:nvPr/>
        </p:nvSpPr>
        <p:spPr>
          <a:xfrm>
            <a:off x="349346" y="3184469"/>
            <a:ext cx="1484702" cy="618118"/>
          </a:xfrm>
          <a:prstGeom prst="rect">
            <a:avLst/>
          </a:prstGeom>
          <a:noFill/>
        </p:spPr>
        <p:txBody>
          <a:bodyPr wrap="none" rtlCol="0">
            <a:spAutoFit/>
          </a:bodyPr>
          <a:lstStyle/>
          <a:p>
            <a:pPr algn="r">
              <a:lnSpc>
                <a:spcPts val="1800"/>
              </a:lnSpc>
            </a:pPr>
            <a:r>
              <a:rPr lang="es-CO" sz="1050" b="0" dirty="0">
                <a:solidFill>
                  <a:srgbClr val="000000"/>
                </a:solidFill>
                <a:latin typeface="Century Gothic"/>
              </a:rPr>
              <a:t>Respondieron </a:t>
            </a:r>
            <a:r>
              <a:rPr lang="es-CO" sz="1600" dirty="0">
                <a:solidFill>
                  <a:srgbClr val="000000"/>
                </a:solidFill>
                <a:latin typeface="Century Gothic"/>
              </a:rPr>
              <a:t>No</a:t>
            </a:r>
            <a:r>
              <a:rPr lang="es-CO" sz="1050" dirty="0">
                <a:solidFill>
                  <a:srgbClr val="000000"/>
                </a:solidFill>
                <a:latin typeface="Century Gothic"/>
              </a:rPr>
              <a:t>: </a:t>
            </a:r>
          </a:p>
          <a:p>
            <a:pPr algn="r">
              <a:lnSpc>
                <a:spcPts val="2300"/>
              </a:lnSpc>
            </a:pPr>
            <a:r>
              <a:rPr lang="es-CO" sz="2400" dirty="0">
                <a:solidFill>
                  <a:srgbClr val="808080">
                    <a:lumMod val="50000"/>
                  </a:srgbClr>
                </a:solidFill>
                <a:latin typeface="Century Gothic"/>
              </a:rPr>
              <a:t>85</a:t>
            </a:r>
            <a:r>
              <a:rPr lang="es-CO" sz="1600" dirty="0">
                <a:solidFill>
                  <a:srgbClr val="808080">
                    <a:lumMod val="50000"/>
                  </a:srgbClr>
                </a:solidFill>
                <a:latin typeface="Century Gothic"/>
              </a:rPr>
              <a:t>%</a:t>
            </a:r>
            <a:endParaRPr lang="es-CO" sz="2400" dirty="0">
              <a:solidFill>
                <a:srgbClr val="808080">
                  <a:lumMod val="50000"/>
                </a:srgbClr>
              </a:solidFill>
              <a:latin typeface="Century Gothic"/>
            </a:endParaRPr>
          </a:p>
        </p:txBody>
      </p:sp>
      <p:graphicFrame>
        <p:nvGraphicFramePr>
          <p:cNvPr id="23" name="6 Objeto"/>
          <p:cNvGraphicFramePr>
            <a:graphicFrameLocks/>
          </p:cNvGraphicFramePr>
          <p:nvPr>
            <p:extLst>
              <p:ext uri="{D42A27DB-BD31-4B8C-83A1-F6EECF244321}">
                <p14:modId xmlns:p14="http://schemas.microsoft.com/office/powerpoint/2010/main" val="638419679"/>
              </p:ext>
            </p:extLst>
          </p:nvPr>
        </p:nvGraphicFramePr>
        <p:xfrm>
          <a:off x="5351341" y="1918375"/>
          <a:ext cx="2726536" cy="1753019"/>
        </p:xfrm>
        <a:graphic>
          <a:graphicData uri="http://schemas.openxmlformats.org/drawingml/2006/chart">
            <c:chart xmlns:c="http://schemas.openxmlformats.org/drawingml/2006/chart" xmlns:r="http://schemas.openxmlformats.org/officeDocument/2006/relationships" r:id="rId4"/>
          </a:graphicData>
        </a:graphic>
      </p:graphicFrame>
      <p:pic>
        <p:nvPicPr>
          <p:cNvPr id="24" name="2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3059" y="2224749"/>
            <a:ext cx="1143100" cy="1140271"/>
          </a:xfrm>
          <a:prstGeom prst="rect">
            <a:avLst/>
          </a:prstGeom>
        </p:spPr>
      </p:pic>
      <p:sp>
        <p:nvSpPr>
          <p:cNvPr id="26" name="25 CuadroTexto"/>
          <p:cNvSpPr txBox="1"/>
          <p:nvPr/>
        </p:nvSpPr>
        <p:spPr>
          <a:xfrm>
            <a:off x="6887454" y="1587250"/>
            <a:ext cx="1358064" cy="618118"/>
          </a:xfrm>
          <a:prstGeom prst="rect">
            <a:avLst/>
          </a:prstGeom>
          <a:noFill/>
        </p:spPr>
        <p:txBody>
          <a:bodyPr wrap="none" rtlCol="0">
            <a:spAutoFit/>
          </a:bodyPr>
          <a:lstStyle/>
          <a:p>
            <a:pPr>
              <a:lnSpc>
                <a:spcPts val="1800"/>
              </a:lnSpc>
            </a:pPr>
            <a:r>
              <a:rPr lang="es-CO" sz="1050" b="0" dirty="0">
                <a:solidFill>
                  <a:srgbClr val="000000"/>
                </a:solidFill>
                <a:latin typeface="Century Gothic"/>
              </a:rPr>
              <a:t>Respondieron </a:t>
            </a:r>
            <a:r>
              <a:rPr lang="es-CO" sz="1600" dirty="0">
                <a:solidFill>
                  <a:srgbClr val="000000"/>
                </a:solidFill>
                <a:latin typeface="Century Gothic"/>
              </a:rPr>
              <a:t>Sí</a:t>
            </a:r>
            <a:r>
              <a:rPr lang="es-CO" sz="1050" dirty="0">
                <a:solidFill>
                  <a:srgbClr val="000000"/>
                </a:solidFill>
                <a:latin typeface="Century Gothic"/>
              </a:rPr>
              <a:t>: </a:t>
            </a:r>
          </a:p>
          <a:p>
            <a:pPr>
              <a:lnSpc>
                <a:spcPts val="2300"/>
              </a:lnSpc>
            </a:pPr>
            <a:r>
              <a:rPr lang="es-CO" sz="2400" dirty="0">
                <a:solidFill>
                  <a:srgbClr val="295FA9"/>
                </a:solidFill>
                <a:latin typeface="Century Gothic"/>
              </a:rPr>
              <a:t>12</a:t>
            </a:r>
            <a:r>
              <a:rPr lang="es-CO" sz="1600" dirty="0">
                <a:solidFill>
                  <a:srgbClr val="295FA9"/>
                </a:solidFill>
                <a:latin typeface="Century Gothic"/>
              </a:rPr>
              <a:t>%</a:t>
            </a:r>
            <a:endParaRPr lang="es-CO" sz="2400" dirty="0">
              <a:solidFill>
                <a:srgbClr val="295FA9"/>
              </a:solidFill>
              <a:latin typeface="Century Gothic"/>
            </a:endParaRPr>
          </a:p>
        </p:txBody>
      </p:sp>
      <p:sp>
        <p:nvSpPr>
          <p:cNvPr id="27" name="26 CuadroTexto"/>
          <p:cNvSpPr txBox="1"/>
          <p:nvPr/>
        </p:nvSpPr>
        <p:spPr>
          <a:xfrm>
            <a:off x="4658357" y="3184469"/>
            <a:ext cx="1484702" cy="618118"/>
          </a:xfrm>
          <a:prstGeom prst="rect">
            <a:avLst/>
          </a:prstGeom>
          <a:noFill/>
        </p:spPr>
        <p:txBody>
          <a:bodyPr wrap="none" rtlCol="0">
            <a:spAutoFit/>
          </a:bodyPr>
          <a:lstStyle/>
          <a:p>
            <a:pPr algn="r">
              <a:lnSpc>
                <a:spcPts val="1800"/>
              </a:lnSpc>
            </a:pPr>
            <a:r>
              <a:rPr lang="es-CO" sz="1050" b="0" dirty="0">
                <a:solidFill>
                  <a:srgbClr val="000000"/>
                </a:solidFill>
                <a:latin typeface="Century Gothic"/>
              </a:rPr>
              <a:t>Respondieron </a:t>
            </a:r>
            <a:r>
              <a:rPr lang="es-CO" sz="1600" dirty="0">
                <a:solidFill>
                  <a:srgbClr val="000000"/>
                </a:solidFill>
                <a:latin typeface="Century Gothic"/>
              </a:rPr>
              <a:t>No</a:t>
            </a:r>
            <a:r>
              <a:rPr lang="es-CO" sz="1050" dirty="0">
                <a:solidFill>
                  <a:srgbClr val="000000"/>
                </a:solidFill>
                <a:latin typeface="Century Gothic"/>
              </a:rPr>
              <a:t>: </a:t>
            </a:r>
          </a:p>
          <a:p>
            <a:pPr algn="r">
              <a:lnSpc>
                <a:spcPts val="2300"/>
              </a:lnSpc>
            </a:pPr>
            <a:r>
              <a:rPr lang="es-CO" sz="2400" dirty="0">
                <a:solidFill>
                  <a:srgbClr val="808080">
                    <a:lumMod val="50000"/>
                  </a:srgbClr>
                </a:solidFill>
                <a:latin typeface="Century Gothic"/>
              </a:rPr>
              <a:t>88</a:t>
            </a:r>
            <a:r>
              <a:rPr lang="es-CO" sz="1600" dirty="0">
                <a:solidFill>
                  <a:srgbClr val="808080">
                    <a:lumMod val="50000"/>
                  </a:srgbClr>
                </a:solidFill>
                <a:latin typeface="Century Gothic"/>
              </a:rPr>
              <a:t>%</a:t>
            </a:r>
            <a:endParaRPr lang="es-CO" sz="2400" dirty="0">
              <a:solidFill>
                <a:srgbClr val="808080">
                  <a:lumMod val="50000"/>
                </a:srgbClr>
              </a:solidFill>
              <a:latin typeface="Century Gothic"/>
            </a:endParaRPr>
          </a:p>
        </p:txBody>
      </p:sp>
      <p:sp>
        <p:nvSpPr>
          <p:cNvPr id="28" name="27 Rectángulo"/>
          <p:cNvSpPr/>
          <p:nvPr/>
        </p:nvSpPr>
        <p:spPr>
          <a:xfrm>
            <a:off x="4856272" y="1166103"/>
            <a:ext cx="3886200" cy="400110"/>
          </a:xfrm>
          <a:prstGeom prst="rect">
            <a:avLst/>
          </a:prstGeom>
        </p:spPr>
        <p:txBody>
          <a:bodyPr wrap="square">
            <a:spAutoFit/>
          </a:bodyPr>
          <a:lstStyle/>
          <a:p>
            <a:pPr algn="ctr"/>
            <a:r>
              <a:rPr lang="es-CO" dirty="0">
                <a:solidFill>
                  <a:schemeClr val="tx1">
                    <a:lumMod val="85000"/>
                    <a:lumOff val="15000"/>
                  </a:schemeClr>
                </a:solidFill>
                <a:latin typeface="+mj-lt"/>
              </a:rPr>
              <a:t>¿</a:t>
            </a:r>
            <a:r>
              <a:rPr lang="es-CO" b="0" dirty="0">
                <a:solidFill>
                  <a:schemeClr val="tx1">
                    <a:lumMod val="85000"/>
                    <a:lumOff val="15000"/>
                  </a:schemeClr>
                </a:solidFill>
                <a:latin typeface="+mj-lt"/>
              </a:rPr>
              <a:t>Ha utilizado la </a:t>
            </a:r>
            <a:r>
              <a:rPr lang="es-CO" dirty="0">
                <a:solidFill>
                  <a:schemeClr val="tx1">
                    <a:lumMod val="85000"/>
                    <a:lumOff val="15000"/>
                  </a:schemeClr>
                </a:solidFill>
                <a:latin typeface="+mj-lt"/>
              </a:rPr>
              <a:t>Plataforma Distrital Colibrí para hacer consultas o seguimientos a </a:t>
            </a:r>
            <a:r>
              <a:rPr lang="es-CO" b="0" dirty="0">
                <a:solidFill>
                  <a:schemeClr val="tx1">
                    <a:lumMod val="85000"/>
                    <a:lumOff val="15000"/>
                  </a:schemeClr>
                </a:solidFill>
                <a:latin typeface="+mj-lt"/>
              </a:rPr>
              <a:t>algún tema de su comunidad</a:t>
            </a:r>
            <a:r>
              <a:rPr lang="es-CO" dirty="0">
                <a:solidFill>
                  <a:schemeClr val="tx1">
                    <a:lumMod val="85000"/>
                    <a:lumOff val="15000"/>
                  </a:schemeClr>
                </a:solidFill>
                <a:latin typeface="+mj-lt"/>
              </a:rPr>
              <a:t>? </a:t>
            </a:r>
            <a:endParaRPr lang="es-CO" sz="800" b="0" dirty="0">
              <a:solidFill>
                <a:schemeClr val="tx1">
                  <a:lumMod val="85000"/>
                  <a:lumOff val="15000"/>
                </a:schemeClr>
              </a:solidFill>
              <a:latin typeface="+mj-lt"/>
            </a:endParaRPr>
          </a:p>
        </p:txBody>
      </p:sp>
      <p:graphicFrame>
        <p:nvGraphicFramePr>
          <p:cNvPr id="31" name="Group 37"/>
          <p:cNvGraphicFramePr>
            <a:graphicFrameLocks noGrp="1"/>
          </p:cNvGraphicFramePr>
          <p:nvPr>
            <p:extLst>
              <p:ext uri="{D42A27DB-BD31-4B8C-83A1-F6EECF244321}">
                <p14:modId xmlns:p14="http://schemas.microsoft.com/office/powerpoint/2010/main" val="317685994"/>
              </p:ext>
            </p:extLst>
          </p:nvPr>
        </p:nvGraphicFramePr>
        <p:xfrm>
          <a:off x="5111488" y="4190560"/>
          <a:ext cx="3396550" cy="285360"/>
        </p:xfrm>
        <a:graphic>
          <a:graphicData uri="http://schemas.openxmlformats.org/drawingml/2006/table">
            <a:tbl>
              <a:tblPr/>
              <a:tblGrid>
                <a:gridCol w="3060000">
                  <a:extLst>
                    <a:ext uri="{9D8B030D-6E8A-4147-A177-3AD203B41FA5}">
                      <a16:colId xmlns:a16="http://schemas.microsoft.com/office/drawing/2014/main" val="20000"/>
                    </a:ext>
                  </a:extLst>
                </a:gridCol>
                <a:gridCol w="336550">
                  <a:extLst>
                    <a:ext uri="{9D8B030D-6E8A-4147-A177-3AD203B41FA5}">
                      <a16:colId xmlns:a16="http://schemas.microsoft.com/office/drawing/2014/main" val="20001"/>
                    </a:ext>
                  </a:extLst>
                </a:gridCol>
              </a:tblGrid>
              <a:tr h="137728">
                <a:tc>
                  <a:txBody>
                    <a:bodyPr/>
                    <a:lstStyle>
                      <a:lvl1pPr>
                        <a:spcBef>
                          <a:spcPct val="20000"/>
                        </a:spcBef>
                        <a:buFont typeface="Arial" charset="0"/>
                        <a:defRPr sz="1000" b="1">
                          <a:solidFill>
                            <a:srgbClr val="333333"/>
                          </a:solidFill>
                          <a:latin typeface="Calibri" pitchFamily="34" charset="0"/>
                          <a:cs typeface="Arial" charset="0"/>
                        </a:defRPr>
                      </a:lvl1pPr>
                      <a:lvl2pPr>
                        <a:spcBef>
                          <a:spcPct val="20000"/>
                        </a:spcBef>
                        <a:buFont typeface="Arial" charset="0"/>
                        <a:defRPr sz="1000" b="1">
                          <a:solidFill>
                            <a:srgbClr val="333333"/>
                          </a:solidFill>
                          <a:latin typeface="Calibri" pitchFamily="34" charset="0"/>
                          <a:cs typeface="Arial" charset="0"/>
                        </a:defRPr>
                      </a:lvl2pPr>
                      <a:lvl3pPr>
                        <a:spcBef>
                          <a:spcPct val="20000"/>
                        </a:spcBef>
                        <a:buFont typeface="Arial" charset="0"/>
                        <a:defRPr sz="1000" b="1">
                          <a:solidFill>
                            <a:srgbClr val="333333"/>
                          </a:solidFill>
                          <a:latin typeface="Calibri" pitchFamily="34" charset="0"/>
                          <a:cs typeface="Arial" charset="0"/>
                        </a:defRPr>
                      </a:lvl3pPr>
                      <a:lvl4pPr>
                        <a:spcBef>
                          <a:spcPct val="20000"/>
                        </a:spcBef>
                        <a:buFont typeface="Arial" charset="0"/>
                        <a:defRPr sz="1000" b="1">
                          <a:solidFill>
                            <a:srgbClr val="333333"/>
                          </a:solidFill>
                          <a:latin typeface="Calibri" pitchFamily="34" charset="0"/>
                          <a:cs typeface="Arial" charset="0"/>
                        </a:defRPr>
                      </a:lvl4pPr>
                      <a:lvl5pPr>
                        <a:spcBef>
                          <a:spcPct val="20000"/>
                        </a:spcBef>
                        <a:buFont typeface="Arial" charset="0"/>
                        <a:defRPr sz="1000" b="1">
                          <a:solidFill>
                            <a:srgbClr val="333333"/>
                          </a:solidFill>
                          <a:latin typeface="Calibri" pitchFamily="34" charset="0"/>
                          <a:cs typeface="Arial" charset="0"/>
                        </a:defRPr>
                      </a:lvl5pPr>
                      <a:lvl6pPr fontAlgn="base">
                        <a:spcBef>
                          <a:spcPct val="20000"/>
                        </a:spcBef>
                        <a:spcAft>
                          <a:spcPct val="0"/>
                        </a:spcAft>
                        <a:buFont typeface="Arial" charset="0"/>
                        <a:defRPr sz="1000" b="1">
                          <a:solidFill>
                            <a:srgbClr val="333333"/>
                          </a:solidFill>
                          <a:latin typeface="Calibri" pitchFamily="34" charset="0"/>
                          <a:cs typeface="Arial" charset="0"/>
                        </a:defRPr>
                      </a:lvl6pPr>
                      <a:lvl7pPr fontAlgn="base">
                        <a:spcBef>
                          <a:spcPct val="20000"/>
                        </a:spcBef>
                        <a:spcAft>
                          <a:spcPct val="0"/>
                        </a:spcAft>
                        <a:buFont typeface="Arial" charset="0"/>
                        <a:defRPr sz="1000" b="1">
                          <a:solidFill>
                            <a:srgbClr val="333333"/>
                          </a:solidFill>
                          <a:latin typeface="Calibri" pitchFamily="34" charset="0"/>
                          <a:cs typeface="Arial" charset="0"/>
                        </a:defRPr>
                      </a:lvl7pPr>
                      <a:lvl8pPr fontAlgn="base">
                        <a:spcBef>
                          <a:spcPct val="20000"/>
                        </a:spcBef>
                        <a:spcAft>
                          <a:spcPct val="0"/>
                        </a:spcAft>
                        <a:buFont typeface="Arial" charset="0"/>
                        <a:defRPr sz="1000" b="1">
                          <a:solidFill>
                            <a:srgbClr val="333333"/>
                          </a:solidFill>
                          <a:latin typeface="Calibri" pitchFamily="34" charset="0"/>
                          <a:cs typeface="Arial" charset="0"/>
                        </a:defRPr>
                      </a:lvl8pPr>
                      <a:lvl9pPr fontAlgn="base">
                        <a:spcBef>
                          <a:spcPct val="20000"/>
                        </a:spcBef>
                        <a:spcAft>
                          <a:spcPct val="0"/>
                        </a:spcAft>
                        <a:buFont typeface="Arial" charset="0"/>
                        <a:defRPr sz="1000" b="1">
                          <a:solidFill>
                            <a:srgbClr val="333333"/>
                          </a:solidFill>
                          <a:latin typeface="Calibri" pitchFamily="34" charset="0"/>
                          <a:cs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s-CO" altLang="es-CO" sz="700" b="1" i="0" u="none" strike="noStrike" cap="none" normalizeH="0" baseline="0" dirty="0">
                          <a:ln>
                            <a:noFill/>
                          </a:ln>
                          <a:solidFill>
                            <a:schemeClr val="tx1"/>
                          </a:solidFill>
                          <a:effectLst/>
                          <a:latin typeface="+mj-lt"/>
                          <a:cs typeface="Arial" charset="0"/>
                        </a:rPr>
                        <a:t> Base: </a:t>
                      </a:r>
                      <a:r>
                        <a:rPr kumimoji="0" lang="es-CO" altLang="es-CO" sz="700" b="0" i="0" u="none" strike="noStrike" cap="none" normalizeH="0" baseline="0" dirty="0">
                          <a:ln>
                            <a:noFill/>
                          </a:ln>
                          <a:solidFill>
                            <a:schemeClr val="tx1"/>
                          </a:solidFill>
                          <a:effectLst/>
                          <a:latin typeface="+mj-lt"/>
                          <a:cs typeface="Arial" charset="0"/>
                        </a:rPr>
                        <a:t>entrevistados que conocen o han escuchado acerca de la Plataforma Distrital Colibrí</a:t>
                      </a:r>
                    </a:p>
                  </a:txBody>
                  <a:tcPr marL="72000" marR="72000" marT="36000" marB="36000" anchor="ctr" horzOverflow="overflow">
                    <a:lnL w="6350" cap="flat" cmpd="sng" algn="ctr">
                      <a:no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charset="0"/>
                        <a:defRPr sz="1000" b="1">
                          <a:solidFill>
                            <a:srgbClr val="333333"/>
                          </a:solidFill>
                          <a:latin typeface="Calibri" pitchFamily="34" charset="0"/>
                          <a:cs typeface="Arial" charset="0"/>
                        </a:defRPr>
                      </a:lvl1pPr>
                      <a:lvl2pPr>
                        <a:spcBef>
                          <a:spcPct val="20000"/>
                        </a:spcBef>
                        <a:buFont typeface="Arial" charset="0"/>
                        <a:defRPr sz="1000" b="1">
                          <a:solidFill>
                            <a:srgbClr val="333333"/>
                          </a:solidFill>
                          <a:latin typeface="Calibri" pitchFamily="34" charset="0"/>
                          <a:cs typeface="Arial" charset="0"/>
                        </a:defRPr>
                      </a:lvl2pPr>
                      <a:lvl3pPr>
                        <a:spcBef>
                          <a:spcPct val="20000"/>
                        </a:spcBef>
                        <a:buFont typeface="Arial" charset="0"/>
                        <a:defRPr sz="1000" b="1">
                          <a:solidFill>
                            <a:srgbClr val="333333"/>
                          </a:solidFill>
                          <a:latin typeface="Calibri" pitchFamily="34" charset="0"/>
                          <a:cs typeface="Arial" charset="0"/>
                        </a:defRPr>
                      </a:lvl3pPr>
                      <a:lvl4pPr>
                        <a:spcBef>
                          <a:spcPct val="20000"/>
                        </a:spcBef>
                        <a:buFont typeface="Arial" charset="0"/>
                        <a:defRPr sz="1000" b="1">
                          <a:solidFill>
                            <a:srgbClr val="333333"/>
                          </a:solidFill>
                          <a:latin typeface="Calibri" pitchFamily="34" charset="0"/>
                          <a:cs typeface="Arial" charset="0"/>
                        </a:defRPr>
                      </a:lvl4pPr>
                      <a:lvl5pPr>
                        <a:spcBef>
                          <a:spcPct val="20000"/>
                        </a:spcBef>
                        <a:buFont typeface="Arial" charset="0"/>
                        <a:defRPr sz="1000" b="1">
                          <a:solidFill>
                            <a:srgbClr val="333333"/>
                          </a:solidFill>
                          <a:latin typeface="Calibri" pitchFamily="34" charset="0"/>
                          <a:cs typeface="Arial" charset="0"/>
                        </a:defRPr>
                      </a:lvl5pPr>
                      <a:lvl6pPr fontAlgn="base">
                        <a:spcBef>
                          <a:spcPct val="20000"/>
                        </a:spcBef>
                        <a:spcAft>
                          <a:spcPct val="0"/>
                        </a:spcAft>
                        <a:buFont typeface="Arial" charset="0"/>
                        <a:defRPr sz="1000" b="1">
                          <a:solidFill>
                            <a:srgbClr val="333333"/>
                          </a:solidFill>
                          <a:latin typeface="Calibri" pitchFamily="34" charset="0"/>
                          <a:cs typeface="Arial" charset="0"/>
                        </a:defRPr>
                      </a:lvl6pPr>
                      <a:lvl7pPr fontAlgn="base">
                        <a:spcBef>
                          <a:spcPct val="20000"/>
                        </a:spcBef>
                        <a:spcAft>
                          <a:spcPct val="0"/>
                        </a:spcAft>
                        <a:buFont typeface="Arial" charset="0"/>
                        <a:defRPr sz="1000" b="1">
                          <a:solidFill>
                            <a:srgbClr val="333333"/>
                          </a:solidFill>
                          <a:latin typeface="Calibri" pitchFamily="34" charset="0"/>
                          <a:cs typeface="Arial" charset="0"/>
                        </a:defRPr>
                      </a:lvl7pPr>
                      <a:lvl8pPr fontAlgn="base">
                        <a:spcBef>
                          <a:spcPct val="20000"/>
                        </a:spcBef>
                        <a:spcAft>
                          <a:spcPct val="0"/>
                        </a:spcAft>
                        <a:buFont typeface="Arial" charset="0"/>
                        <a:defRPr sz="1000" b="1">
                          <a:solidFill>
                            <a:srgbClr val="333333"/>
                          </a:solidFill>
                          <a:latin typeface="Calibri" pitchFamily="34" charset="0"/>
                          <a:cs typeface="Arial" charset="0"/>
                        </a:defRPr>
                      </a:lvl8pPr>
                      <a:lvl9pPr fontAlgn="base">
                        <a:spcBef>
                          <a:spcPct val="20000"/>
                        </a:spcBef>
                        <a:spcAft>
                          <a:spcPct val="0"/>
                        </a:spcAft>
                        <a:buFont typeface="Arial" charset="0"/>
                        <a:defRPr sz="1000" b="1">
                          <a:solidFill>
                            <a:srgbClr val="333333"/>
                          </a:solidFill>
                          <a:latin typeface="Calibri" pitchFamily="34" charset="0"/>
                          <a:cs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altLang="es-CO" sz="700" b="1" i="0" u="none" strike="noStrike" cap="none" normalizeH="0" baseline="0" dirty="0">
                          <a:ln>
                            <a:noFill/>
                          </a:ln>
                          <a:solidFill>
                            <a:schemeClr val="tx1"/>
                          </a:solidFill>
                          <a:effectLst/>
                          <a:latin typeface="+mj-lt"/>
                          <a:cs typeface="Arial" charset="0"/>
                        </a:rPr>
                        <a:t>67</a:t>
                      </a:r>
                      <a:endParaRPr kumimoji="0" lang="es-CO" altLang="es-CO" sz="700" b="0" i="0" u="none" strike="noStrike" cap="none" normalizeH="0" baseline="0" dirty="0">
                        <a:ln>
                          <a:noFill/>
                        </a:ln>
                        <a:solidFill>
                          <a:schemeClr val="tx1"/>
                        </a:solidFill>
                        <a:effectLst/>
                        <a:latin typeface="+mj-lt"/>
                        <a:cs typeface="Arial" charset="0"/>
                      </a:endParaRPr>
                    </a:p>
                  </a:txBody>
                  <a:tcPr marL="72000" marR="72000" marT="36000" marB="36000" anchor="ctr" horzOverflow="overflow">
                    <a:lnL w="6350" cap="flat" cmpd="sng" algn="ctr">
                      <a:solidFill>
                        <a:srgbClr val="B2B2B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0"/>
                  </a:ext>
                </a:extLst>
              </a:tr>
            </a:tbl>
          </a:graphicData>
        </a:graphic>
      </p:graphicFrame>
      <p:graphicFrame>
        <p:nvGraphicFramePr>
          <p:cNvPr id="17" name="Group 37"/>
          <p:cNvGraphicFramePr>
            <a:graphicFrameLocks noGrp="1"/>
          </p:cNvGraphicFramePr>
          <p:nvPr>
            <p:extLst>
              <p:ext uri="{D42A27DB-BD31-4B8C-83A1-F6EECF244321}">
                <p14:modId xmlns:p14="http://schemas.microsoft.com/office/powerpoint/2010/main" val="3295603466"/>
              </p:ext>
            </p:extLst>
          </p:nvPr>
        </p:nvGraphicFramePr>
        <p:xfrm>
          <a:off x="1616842" y="4181944"/>
          <a:ext cx="1577512" cy="178680"/>
        </p:xfrm>
        <a:graphic>
          <a:graphicData uri="http://schemas.openxmlformats.org/drawingml/2006/table">
            <a:tbl>
              <a:tblPr/>
              <a:tblGrid>
                <a:gridCol w="1240962">
                  <a:extLst>
                    <a:ext uri="{9D8B030D-6E8A-4147-A177-3AD203B41FA5}">
                      <a16:colId xmlns:a16="http://schemas.microsoft.com/office/drawing/2014/main" val="20000"/>
                    </a:ext>
                  </a:extLst>
                </a:gridCol>
                <a:gridCol w="336550">
                  <a:extLst>
                    <a:ext uri="{9D8B030D-6E8A-4147-A177-3AD203B41FA5}">
                      <a16:colId xmlns:a16="http://schemas.microsoft.com/office/drawing/2014/main" val="20001"/>
                    </a:ext>
                  </a:extLst>
                </a:gridCol>
              </a:tblGrid>
              <a:tr h="137728">
                <a:tc>
                  <a:txBody>
                    <a:bodyPr/>
                    <a:lstStyle>
                      <a:lvl1pPr marL="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1pPr>
                      <a:lvl2pPr marL="4572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2pPr>
                      <a:lvl3pPr marL="9144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3pPr>
                      <a:lvl4pPr marL="13716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4pPr>
                      <a:lvl5pPr marL="18288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5pPr>
                      <a:lvl6pPr marL="22860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6pPr>
                      <a:lvl7pPr marL="27432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7pPr>
                      <a:lvl8pPr marL="32004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8pPr>
                      <a:lvl9pPr marL="36576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s-CO" altLang="es-CO" sz="700" b="1" i="0" u="none" strike="noStrike" cap="none" normalizeH="0" baseline="0" dirty="0">
                          <a:ln>
                            <a:noFill/>
                          </a:ln>
                          <a:solidFill>
                            <a:schemeClr val="tx1"/>
                          </a:solidFill>
                          <a:effectLst/>
                          <a:latin typeface="+mj-lt"/>
                          <a:cs typeface="Arial" charset="0"/>
                        </a:rPr>
                        <a:t> Base: </a:t>
                      </a:r>
                      <a:r>
                        <a:rPr kumimoji="0" lang="es-CO" altLang="es-CO" sz="700" b="0" i="0" u="none" strike="noStrike" cap="none" normalizeH="0" baseline="0" dirty="0">
                          <a:ln>
                            <a:noFill/>
                          </a:ln>
                          <a:solidFill>
                            <a:schemeClr val="tx1"/>
                          </a:solidFill>
                          <a:effectLst/>
                          <a:latin typeface="+mj-lt"/>
                          <a:cs typeface="Arial" charset="0"/>
                        </a:rPr>
                        <a:t>Total encuestados</a:t>
                      </a:r>
                    </a:p>
                  </a:txBody>
                  <a:tcPr marL="72000" marR="72000" marT="36000" marB="36000" anchor="ctr" horzOverflow="overflow">
                    <a:lnL w="6350" cap="flat" cmpd="sng" algn="ctr">
                      <a:no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a:noFill/>
                    </a:lnTlToBr>
                    <a:lnBlToTr>
                      <a:noFill/>
                    </a:lnBlToTr>
                    <a:solidFill>
                      <a:srgbClr val="F8F8F8"/>
                    </a:solidFill>
                  </a:tcPr>
                </a:tc>
                <a:tc>
                  <a:txBody>
                    <a:bodyPr/>
                    <a:lstStyle>
                      <a:lvl1pPr marL="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1pPr>
                      <a:lvl2pPr marL="4572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2pPr>
                      <a:lvl3pPr marL="9144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3pPr>
                      <a:lvl4pPr marL="13716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4pPr>
                      <a:lvl5pPr marL="18288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5pPr>
                      <a:lvl6pPr marL="22860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6pPr>
                      <a:lvl7pPr marL="27432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7pPr>
                      <a:lvl8pPr marL="32004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8pPr>
                      <a:lvl9pPr marL="36576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altLang="es-CO" sz="700" b="1" i="0" u="none" strike="noStrike" cap="none" normalizeH="0" baseline="0" dirty="0">
                          <a:ln>
                            <a:noFill/>
                          </a:ln>
                          <a:solidFill>
                            <a:schemeClr val="tx1"/>
                          </a:solidFill>
                          <a:effectLst/>
                          <a:latin typeface="+mj-lt"/>
                          <a:cs typeface="Arial" charset="0"/>
                        </a:rPr>
                        <a:t>450</a:t>
                      </a:r>
                      <a:endParaRPr kumimoji="0" lang="es-CO" altLang="es-CO" sz="700" b="0" i="0" u="none" strike="noStrike" cap="none" normalizeH="0" baseline="0" dirty="0">
                        <a:ln>
                          <a:noFill/>
                        </a:ln>
                        <a:solidFill>
                          <a:schemeClr val="tx1"/>
                        </a:solidFill>
                        <a:effectLst/>
                        <a:latin typeface="+mj-lt"/>
                        <a:cs typeface="Arial" charset="0"/>
                      </a:endParaRPr>
                    </a:p>
                  </a:txBody>
                  <a:tcPr marL="72000" marR="72000" marT="36000" marB="36000" anchor="ctr" horzOverflow="overflow">
                    <a:lnL w="6350" cap="flat" cmpd="sng" algn="ctr">
                      <a:solidFill>
                        <a:srgbClr val="B2B2B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0"/>
                  </a:ext>
                </a:extLst>
              </a:tr>
            </a:tbl>
          </a:graphicData>
        </a:graphic>
      </p:graphicFrame>
      <p:sp>
        <p:nvSpPr>
          <p:cNvPr id="18" name="CuadroTexto 17"/>
          <p:cNvSpPr txBox="1"/>
          <p:nvPr/>
        </p:nvSpPr>
        <p:spPr>
          <a:xfrm>
            <a:off x="1311753" y="13304"/>
            <a:ext cx="7686774" cy="954107"/>
          </a:xfrm>
          <a:prstGeom prst="rect">
            <a:avLst/>
          </a:prstGeom>
          <a:noFill/>
        </p:spPr>
        <p:txBody>
          <a:bodyPr wrap="square" rtlCol="0">
            <a:spAutoFit/>
          </a:bodyPr>
          <a:lstStyle/>
          <a:p>
            <a:r>
              <a:rPr lang="es-MX" sz="2800" dirty="0">
                <a:solidFill>
                  <a:schemeClr val="bg1"/>
                </a:solidFill>
              </a:rPr>
              <a:t>¿Conoce o ha escuchado acerca de la Plataforma Distrital Colibrí?</a:t>
            </a:r>
            <a:endParaRPr lang="es-CO" sz="2800" dirty="0">
              <a:solidFill>
                <a:schemeClr val="bg1"/>
              </a:solidFill>
            </a:endParaRPr>
          </a:p>
        </p:txBody>
      </p:sp>
      <p:sp>
        <p:nvSpPr>
          <p:cNvPr id="19" name="Rectángulo redondeado 18"/>
          <p:cNvSpPr/>
          <p:nvPr/>
        </p:nvSpPr>
        <p:spPr bwMode="auto">
          <a:xfrm>
            <a:off x="2405598" y="4509578"/>
            <a:ext cx="4536370" cy="586297"/>
          </a:xfrm>
          <a:prstGeom prst="roundRect">
            <a:avLst/>
          </a:prstGeom>
          <a:solidFill>
            <a:schemeClr val="accent5">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s-CO" sz="900" dirty="0">
                <a:solidFill>
                  <a:srgbClr val="262626"/>
                </a:solidFill>
                <a:latin typeface="Century Gothic"/>
                <a:cs typeface="+mn-cs"/>
              </a:rPr>
              <a:t>2020: </a:t>
            </a:r>
            <a:r>
              <a:rPr lang="es-CO" sz="900" b="0" dirty="0">
                <a:solidFill>
                  <a:srgbClr val="262626"/>
                </a:solidFill>
                <a:latin typeface="Century Gothic"/>
                <a:cs typeface="+mn-cs"/>
              </a:rPr>
              <a:t>Se observa un desuso y falta de conocimiento grande de la plataforma teniendo el cuenta que es una plataforma cuyo objetivo es el informar a la comunidad. </a:t>
            </a:r>
          </a:p>
        </p:txBody>
      </p:sp>
    </p:spTree>
    <p:extLst>
      <p:ext uri="{BB962C8B-B14F-4D97-AF65-F5344CB8AC3E}">
        <p14:creationId xmlns:p14="http://schemas.microsoft.com/office/powerpoint/2010/main" val="41727341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4"/>
          </p:nvPr>
        </p:nvSpPr>
        <p:spPr/>
        <p:txBody>
          <a:bodyPr/>
          <a:lstStyle/>
          <a:p>
            <a:pPr>
              <a:defRPr/>
            </a:pPr>
            <a:fld id="{D0AE95A2-70B1-4974-8E50-975CA7202948}" type="slidenum">
              <a:rPr lang="es-CO" altLang="es-CO" smtClean="0"/>
              <a:pPr>
                <a:defRPr/>
              </a:pPr>
              <a:t>69</a:t>
            </a:fld>
            <a:endParaRPr lang="es-CO" altLang="es-CO" dirty="0"/>
          </a:p>
        </p:txBody>
      </p:sp>
      <p:sp>
        <p:nvSpPr>
          <p:cNvPr id="9" name="8 Rectángulo"/>
          <p:cNvSpPr/>
          <p:nvPr/>
        </p:nvSpPr>
        <p:spPr>
          <a:xfrm>
            <a:off x="2384383" y="1131200"/>
            <a:ext cx="4367583" cy="246221"/>
          </a:xfrm>
          <a:prstGeom prst="rect">
            <a:avLst/>
          </a:prstGeom>
        </p:spPr>
        <p:txBody>
          <a:bodyPr wrap="square">
            <a:spAutoFit/>
          </a:bodyPr>
          <a:lstStyle/>
          <a:p>
            <a:pPr algn="ctr"/>
            <a:r>
              <a:rPr lang="es-CO" dirty="0">
                <a:solidFill>
                  <a:srgbClr val="000000">
                    <a:lumMod val="85000"/>
                    <a:lumOff val="15000"/>
                  </a:srgbClr>
                </a:solidFill>
                <a:latin typeface="Century Gothic"/>
              </a:rPr>
              <a:t>¿Qué destaca de la Plataforma Distrital Colibrí?  </a:t>
            </a:r>
          </a:p>
        </p:txBody>
      </p:sp>
      <p:graphicFrame>
        <p:nvGraphicFramePr>
          <p:cNvPr id="14" name="Group 37"/>
          <p:cNvGraphicFramePr>
            <a:graphicFrameLocks noGrp="1"/>
          </p:cNvGraphicFramePr>
          <p:nvPr/>
        </p:nvGraphicFramePr>
        <p:xfrm>
          <a:off x="2536434" y="4031821"/>
          <a:ext cx="3966893" cy="222885"/>
        </p:xfrm>
        <a:graphic>
          <a:graphicData uri="http://schemas.openxmlformats.org/drawingml/2006/table">
            <a:tbl>
              <a:tblPr/>
              <a:tblGrid>
                <a:gridCol w="3727570">
                  <a:extLst>
                    <a:ext uri="{9D8B030D-6E8A-4147-A177-3AD203B41FA5}">
                      <a16:colId xmlns:a16="http://schemas.microsoft.com/office/drawing/2014/main" val="20000"/>
                    </a:ext>
                  </a:extLst>
                </a:gridCol>
                <a:gridCol w="239323">
                  <a:extLst>
                    <a:ext uri="{9D8B030D-6E8A-4147-A177-3AD203B41FA5}">
                      <a16:colId xmlns:a16="http://schemas.microsoft.com/office/drawing/2014/main" val="20001"/>
                    </a:ext>
                  </a:extLst>
                </a:gridCol>
              </a:tblGrid>
              <a:tr h="137728">
                <a:tc>
                  <a:txBody>
                    <a:bodyPr/>
                    <a:lstStyle/>
                    <a:p>
                      <a:pPr algn="r" fontAlgn="ctr"/>
                      <a:r>
                        <a:rPr lang="es-CO" sz="700" b="1" i="0" u="none" strike="noStrike" dirty="0">
                          <a:solidFill>
                            <a:srgbClr val="000000"/>
                          </a:solidFill>
                          <a:effectLst/>
                          <a:latin typeface="Century Gothic"/>
                        </a:rPr>
                        <a:t> Base: </a:t>
                      </a:r>
                      <a:r>
                        <a:rPr lang="es-CO" sz="700" b="0" i="0" u="none" strike="noStrike" dirty="0">
                          <a:solidFill>
                            <a:srgbClr val="000000"/>
                          </a:solidFill>
                          <a:effectLst/>
                          <a:latin typeface="+mn-lt"/>
                        </a:rPr>
                        <a:t>entrevistados que conocen o han escuchado acerca de la Plataforma Distrital Colibrí y la han utilizado</a:t>
                      </a:r>
                      <a:endParaRPr lang="es-CO" sz="700" b="0" i="0" u="none" strike="noStrike" dirty="0">
                        <a:solidFill>
                          <a:srgbClr val="000000"/>
                        </a:solidFill>
                        <a:effectLst/>
                        <a:latin typeface="Century Gothic"/>
                      </a:endParaRPr>
                    </a:p>
                  </a:txBody>
                  <a:tcPr marL="9525" marR="9525" marT="9525" marB="0" anchor="ctr">
                    <a:lnL w="6350" cap="flat" cmpd="sng" algn="ctr">
                      <a:no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a:noFill/>
                    </a:lnTlToBr>
                    <a:lnBlToTr>
                      <a:noFill/>
                    </a:lnBlToTr>
                    <a:solidFill>
                      <a:srgbClr val="F8F8F8"/>
                    </a:solidFill>
                  </a:tcPr>
                </a:tc>
                <a:tc>
                  <a:txBody>
                    <a:bodyPr/>
                    <a:lstStyle/>
                    <a:p>
                      <a:pPr algn="ctr" fontAlgn="ctr"/>
                      <a:r>
                        <a:rPr lang="es-CO" sz="700" b="1" i="0" u="none" strike="noStrike" dirty="0">
                          <a:solidFill>
                            <a:srgbClr val="000000"/>
                          </a:solidFill>
                          <a:effectLst/>
                          <a:latin typeface="Century Gothic"/>
                        </a:rPr>
                        <a:t>8</a:t>
                      </a:r>
                    </a:p>
                  </a:txBody>
                  <a:tcPr marL="9525" marR="9525" marT="9525" marB="0" anchor="ctr">
                    <a:lnL w="6350" cap="flat" cmpd="sng" algn="ctr">
                      <a:solidFill>
                        <a:srgbClr val="B2B2B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0"/>
                  </a:ext>
                </a:extLst>
              </a:tr>
            </a:tbl>
          </a:graphicData>
        </a:graphic>
      </p:graphicFrame>
      <p:graphicFrame>
        <p:nvGraphicFramePr>
          <p:cNvPr id="15" name="14 Gráfico"/>
          <p:cNvGraphicFramePr/>
          <p:nvPr/>
        </p:nvGraphicFramePr>
        <p:xfrm>
          <a:off x="2425735" y="1898650"/>
          <a:ext cx="6351511" cy="11398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15 Tabla"/>
          <p:cNvGraphicFramePr>
            <a:graphicFrameLocks noGrp="1"/>
          </p:cNvGraphicFramePr>
          <p:nvPr/>
        </p:nvGraphicFramePr>
        <p:xfrm>
          <a:off x="2540737" y="3039719"/>
          <a:ext cx="4081080" cy="283845"/>
        </p:xfrm>
        <a:graphic>
          <a:graphicData uri="http://schemas.openxmlformats.org/drawingml/2006/table">
            <a:tbl>
              <a:tblPr/>
              <a:tblGrid>
                <a:gridCol w="1020270">
                  <a:extLst>
                    <a:ext uri="{9D8B030D-6E8A-4147-A177-3AD203B41FA5}">
                      <a16:colId xmlns:a16="http://schemas.microsoft.com/office/drawing/2014/main" val="20000"/>
                    </a:ext>
                  </a:extLst>
                </a:gridCol>
                <a:gridCol w="1020270">
                  <a:extLst>
                    <a:ext uri="{9D8B030D-6E8A-4147-A177-3AD203B41FA5}">
                      <a16:colId xmlns:a16="http://schemas.microsoft.com/office/drawing/2014/main" val="20001"/>
                    </a:ext>
                  </a:extLst>
                </a:gridCol>
                <a:gridCol w="1020270">
                  <a:extLst>
                    <a:ext uri="{9D8B030D-6E8A-4147-A177-3AD203B41FA5}">
                      <a16:colId xmlns:a16="http://schemas.microsoft.com/office/drawing/2014/main" val="20002"/>
                    </a:ext>
                  </a:extLst>
                </a:gridCol>
                <a:gridCol w="1020270">
                  <a:extLst>
                    <a:ext uri="{9D8B030D-6E8A-4147-A177-3AD203B41FA5}">
                      <a16:colId xmlns:a16="http://schemas.microsoft.com/office/drawing/2014/main" val="20003"/>
                    </a:ext>
                  </a:extLst>
                </a:gridCol>
              </a:tblGrid>
              <a:tr h="171450">
                <a:tc>
                  <a:txBody>
                    <a:bodyPr/>
                    <a:lstStyle/>
                    <a:p>
                      <a:pPr algn="ctr" fontAlgn="ctr"/>
                      <a:r>
                        <a:rPr lang="es-CO" sz="900" b="0" i="0" u="none" strike="noStrike" dirty="0">
                          <a:solidFill>
                            <a:srgbClr val="262626"/>
                          </a:solidFill>
                          <a:effectLst/>
                          <a:latin typeface="Century Gothic"/>
                        </a:rPr>
                        <a:t>Buena información</a:t>
                      </a:r>
                    </a:p>
                  </a:txBody>
                  <a:tcPr marL="9525" marR="9525" marT="9525" marB="0">
                    <a:lnL>
                      <a:noFill/>
                    </a:lnL>
                    <a:lnR>
                      <a:noFill/>
                    </a:lnR>
                    <a:lnT>
                      <a:noFill/>
                    </a:lnT>
                    <a:lnB>
                      <a:noFill/>
                    </a:lnB>
                  </a:tcPr>
                </a:tc>
                <a:tc>
                  <a:txBody>
                    <a:bodyPr/>
                    <a:lstStyle/>
                    <a:p>
                      <a:pPr algn="ctr" fontAlgn="ctr"/>
                      <a:r>
                        <a:rPr lang="es-CO" sz="900" b="0" i="0" u="none" strike="noStrike">
                          <a:solidFill>
                            <a:srgbClr val="262626"/>
                          </a:solidFill>
                          <a:effectLst/>
                          <a:latin typeface="Century Gothic"/>
                        </a:rPr>
                        <a:t>Fácil acceso</a:t>
                      </a:r>
                    </a:p>
                  </a:txBody>
                  <a:tcPr marL="9525" marR="9525" marT="9525" marB="0">
                    <a:lnL>
                      <a:noFill/>
                    </a:lnL>
                    <a:lnR>
                      <a:noFill/>
                    </a:lnR>
                    <a:lnT>
                      <a:noFill/>
                    </a:lnT>
                    <a:lnB>
                      <a:noFill/>
                    </a:lnB>
                  </a:tcPr>
                </a:tc>
                <a:tc>
                  <a:txBody>
                    <a:bodyPr/>
                    <a:lstStyle/>
                    <a:p>
                      <a:pPr algn="ctr" fontAlgn="ctr"/>
                      <a:r>
                        <a:rPr lang="es-CO" sz="900" b="0" i="0" u="none" strike="noStrike">
                          <a:solidFill>
                            <a:srgbClr val="262626"/>
                          </a:solidFill>
                          <a:effectLst/>
                          <a:latin typeface="Century Gothic"/>
                        </a:rPr>
                        <a:t>Otro</a:t>
                      </a:r>
                    </a:p>
                  </a:txBody>
                  <a:tcPr marL="9525" marR="9525" marT="9525" marB="0">
                    <a:lnL>
                      <a:noFill/>
                    </a:lnL>
                    <a:lnR>
                      <a:noFill/>
                    </a:lnR>
                    <a:lnT>
                      <a:noFill/>
                    </a:lnT>
                    <a:lnB>
                      <a:noFill/>
                    </a:lnB>
                  </a:tcPr>
                </a:tc>
                <a:tc>
                  <a:txBody>
                    <a:bodyPr/>
                    <a:lstStyle/>
                    <a:p>
                      <a:pPr algn="ctr" fontAlgn="ctr"/>
                      <a:r>
                        <a:rPr lang="es-CO" sz="900" b="0" i="0" u="none" strike="noStrike" dirty="0">
                          <a:solidFill>
                            <a:srgbClr val="262626"/>
                          </a:solidFill>
                          <a:effectLst/>
                          <a:latin typeface="Century Gothic"/>
                        </a:rPr>
                        <a:t>No sabe / no responde</a:t>
                      </a:r>
                    </a:p>
                  </a:txBody>
                  <a:tcPr marL="9525" marR="9525" marT="9525" marB="0">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17" name="16 Tabla"/>
          <p:cNvGraphicFramePr>
            <a:graphicFrameLocks noGrp="1"/>
          </p:cNvGraphicFramePr>
          <p:nvPr/>
        </p:nvGraphicFramePr>
        <p:xfrm>
          <a:off x="2586359" y="2177058"/>
          <a:ext cx="4062168" cy="283845"/>
        </p:xfrm>
        <a:graphic>
          <a:graphicData uri="http://schemas.openxmlformats.org/drawingml/2006/table">
            <a:tbl>
              <a:tblPr/>
              <a:tblGrid>
                <a:gridCol w="1015542">
                  <a:extLst>
                    <a:ext uri="{9D8B030D-6E8A-4147-A177-3AD203B41FA5}">
                      <a16:colId xmlns:a16="http://schemas.microsoft.com/office/drawing/2014/main" val="20000"/>
                    </a:ext>
                  </a:extLst>
                </a:gridCol>
                <a:gridCol w="1015542">
                  <a:extLst>
                    <a:ext uri="{9D8B030D-6E8A-4147-A177-3AD203B41FA5}">
                      <a16:colId xmlns:a16="http://schemas.microsoft.com/office/drawing/2014/main" val="20001"/>
                    </a:ext>
                  </a:extLst>
                </a:gridCol>
                <a:gridCol w="1015542">
                  <a:extLst>
                    <a:ext uri="{9D8B030D-6E8A-4147-A177-3AD203B41FA5}">
                      <a16:colId xmlns:a16="http://schemas.microsoft.com/office/drawing/2014/main" val="20002"/>
                    </a:ext>
                  </a:extLst>
                </a:gridCol>
                <a:gridCol w="1015542">
                  <a:extLst>
                    <a:ext uri="{9D8B030D-6E8A-4147-A177-3AD203B41FA5}">
                      <a16:colId xmlns:a16="http://schemas.microsoft.com/office/drawing/2014/main" val="20003"/>
                    </a:ext>
                  </a:extLst>
                </a:gridCol>
              </a:tblGrid>
              <a:tr h="171450">
                <a:tc>
                  <a:txBody>
                    <a:bodyPr/>
                    <a:lstStyle/>
                    <a:p>
                      <a:pPr algn="ctr" fontAlgn="ctr"/>
                      <a:r>
                        <a:rPr lang="es-CO" sz="1800" b="1" i="0" u="none" strike="noStrike" dirty="0">
                          <a:solidFill>
                            <a:srgbClr val="0070C0"/>
                          </a:solidFill>
                          <a:effectLst/>
                          <a:latin typeface="Century Gothic"/>
                        </a:rPr>
                        <a:t>13</a:t>
                      </a:r>
                      <a:r>
                        <a:rPr lang="es-CO" sz="1100" b="1" i="0" u="none" strike="noStrike" dirty="0">
                          <a:solidFill>
                            <a:srgbClr val="0070C0"/>
                          </a:solidFill>
                          <a:effectLst/>
                          <a:latin typeface="Century Gothic"/>
                        </a:rPr>
                        <a:t>%</a:t>
                      </a:r>
                    </a:p>
                  </a:txBody>
                  <a:tcPr marL="9525" marR="9525" marT="9525" marB="0" anchor="ctr">
                    <a:lnL>
                      <a:noFill/>
                    </a:lnL>
                    <a:lnR>
                      <a:noFill/>
                    </a:lnR>
                    <a:lnT>
                      <a:noFill/>
                    </a:lnT>
                    <a:lnB>
                      <a:noFill/>
                    </a:lnB>
                  </a:tcPr>
                </a:tc>
                <a:tc>
                  <a:txBody>
                    <a:bodyPr/>
                    <a:lstStyle/>
                    <a:p>
                      <a:pPr algn="ctr" fontAlgn="ctr"/>
                      <a:r>
                        <a:rPr lang="es-CO" sz="1800" b="1" i="0" u="none" strike="noStrike" dirty="0">
                          <a:solidFill>
                            <a:srgbClr val="0070C0"/>
                          </a:solidFill>
                          <a:effectLst/>
                          <a:latin typeface="Century Gothic"/>
                        </a:rPr>
                        <a:t>13</a:t>
                      </a:r>
                      <a:r>
                        <a:rPr lang="es-CO" sz="1100" b="1" i="0" u="none" strike="noStrike" dirty="0">
                          <a:solidFill>
                            <a:srgbClr val="0070C0"/>
                          </a:solidFill>
                          <a:effectLst/>
                          <a:latin typeface="Century Gothic"/>
                        </a:rPr>
                        <a:t>%</a:t>
                      </a:r>
                    </a:p>
                  </a:txBody>
                  <a:tcPr marL="9525" marR="9525" marT="9525" marB="0" anchor="ctr">
                    <a:lnL>
                      <a:noFill/>
                    </a:lnL>
                    <a:lnR>
                      <a:noFill/>
                    </a:lnR>
                    <a:lnT>
                      <a:noFill/>
                    </a:lnT>
                    <a:lnB>
                      <a:noFill/>
                    </a:lnB>
                  </a:tcPr>
                </a:tc>
                <a:tc>
                  <a:txBody>
                    <a:bodyPr/>
                    <a:lstStyle/>
                    <a:p>
                      <a:pPr algn="ctr" fontAlgn="ctr"/>
                      <a:r>
                        <a:rPr lang="es-CO" sz="1800" b="1" i="0" u="none" strike="noStrike" dirty="0">
                          <a:solidFill>
                            <a:srgbClr val="0070C0"/>
                          </a:solidFill>
                          <a:effectLst/>
                          <a:latin typeface="Century Gothic"/>
                        </a:rPr>
                        <a:t>62</a:t>
                      </a:r>
                      <a:r>
                        <a:rPr lang="es-CO" sz="1100" b="1" i="0" u="none" strike="noStrike" dirty="0">
                          <a:solidFill>
                            <a:srgbClr val="0070C0"/>
                          </a:solidFill>
                          <a:effectLst/>
                          <a:latin typeface="Century Gothic"/>
                        </a:rPr>
                        <a:t>%</a:t>
                      </a:r>
                    </a:p>
                  </a:txBody>
                  <a:tcPr marL="9525" marR="9525" marT="9525" marB="0" anchor="ctr">
                    <a:lnL>
                      <a:noFill/>
                    </a:lnL>
                    <a:lnR>
                      <a:noFill/>
                    </a:lnR>
                    <a:lnT>
                      <a:noFill/>
                    </a:lnT>
                    <a:lnB>
                      <a:noFill/>
                    </a:lnB>
                  </a:tcPr>
                </a:tc>
                <a:tc>
                  <a:txBody>
                    <a:bodyPr/>
                    <a:lstStyle/>
                    <a:p>
                      <a:pPr algn="ctr" fontAlgn="ctr"/>
                      <a:r>
                        <a:rPr lang="es-CO" sz="1800" b="1" i="0" u="none" strike="noStrike" dirty="0">
                          <a:solidFill>
                            <a:srgbClr val="0070C0"/>
                          </a:solidFill>
                          <a:effectLst/>
                          <a:latin typeface="Century Gothic"/>
                        </a:rPr>
                        <a:t>12</a:t>
                      </a:r>
                      <a:r>
                        <a:rPr lang="es-CO" sz="1100" b="1" i="0" u="none" strike="noStrike" dirty="0">
                          <a:solidFill>
                            <a:srgbClr val="0070C0"/>
                          </a:solidFill>
                          <a:effectLst/>
                          <a:latin typeface="Century Gothic"/>
                        </a:rPr>
                        <a:t>%</a:t>
                      </a: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8" name="CuadroTexto 7">
            <a:extLst>
              <a:ext uri="{FF2B5EF4-FFF2-40B4-BE49-F238E27FC236}">
                <a16:creationId xmlns:a16="http://schemas.microsoft.com/office/drawing/2014/main" id="{57B791A9-999A-E548-BBCD-406A4BAD0EE9}"/>
              </a:ext>
            </a:extLst>
          </p:cNvPr>
          <p:cNvSpPr txBox="1"/>
          <p:nvPr/>
        </p:nvSpPr>
        <p:spPr>
          <a:xfrm>
            <a:off x="1355834" y="137879"/>
            <a:ext cx="6523218" cy="553998"/>
          </a:xfrm>
          <a:prstGeom prst="rect">
            <a:avLst/>
          </a:prstGeom>
          <a:noFill/>
        </p:spPr>
        <p:txBody>
          <a:bodyPr wrap="square" rtlCol="0">
            <a:spAutoFit/>
          </a:bodyPr>
          <a:lstStyle/>
          <a:p>
            <a:r>
              <a:rPr lang="es-CO" sz="3000" dirty="0">
                <a:solidFill>
                  <a:srgbClr val="295FA9"/>
                </a:solidFill>
              </a:rPr>
              <a:t>Lo que destaca de la Plataforma Colibrí</a:t>
            </a:r>
          </a:p>
        </p:txBody>
      </p:sp>
    </p:spTree>
    <p:extLst>
      <p:ext uri="{BB962C8B-B14F-4D97-AF65-F5344CB8AC3E}">
        <p14:creationId xmlns:p14="http://schemas.microsoft.com/office/powerpoint/2010/main" val="422855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sz="quarter" idx="4294967295"/>
          </p:nvPr>
        </p:nvSpPr>
        <p:spPr>
          <a:xfrm>
            <a:off x="3790950" y="2064812"/>
            <a:ext cx="5353050" cy="132343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eaLnBrk="1" hangingPunct="1"/>
            <a:r>
              <a:rPr lang="es-CO" sz="4000" kern="1200" dirty="0">
                <a:solidFill>
                  <a:srgbClr val="3B89C9"/>
                </a:solidFill>
                <a:latin typeface="Calibri" pitchFamily="34" charset="0"/>
                <a:ea typeface="+mn-ea"/>
                <a:cs typeface="Arial" charset="0"/>
              </a:rPr>
              <a:t>Demográficos e Identificación</a:t>
            </a:r>
          </a:p>
        </p:txBody>
      </p:sp>
    </p:spTree>
    <p:extLst>
      <p:ext uri="{BB962C8B-B14F-4D97-AF65-F5344CB8AC3E}">
        <p14:creationId xmlns:p14="http://schemas.microsoft.com/office/powerpoint/2010/main" val="887471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4294967295"/>
          </p:nvPr>
        </p:nvSpPr>
        <p:spPr>
          <a:xfrm>
            <a:off x="8277225" y="4908550"/>
            <a:ext cx="866775" cy="187325"/>
          </a:xfrm>
        </p:spPr>
        <p:txBody>
          <a:bodyPr/>
          <a:lstStyle/>
          <a:p>
            <a:pPr>
              <a:defRPr/>
            </a:pPr>
            <a:fld id="{D0AE95A2-70B1-4974-8E50-975CA7202948}" type="slidenum">
              <a:rPr lang="es-CO" altLang="es-CO" smtClean="0"/>
              <a:pPr>
                <a:defRPr/>
              </a:pPr>
              <a:t>70</a:t>
            </a:fld>
            <a:endParaRPr lang="es-CO" altLang="es-CO"/>
          </a:p>
        </p:txBody>
      </p:sp>
      <p:sp>
        <p:nvSpPr>
          <p:cNvPr id="5" name="4 Rectángulo"/>
          <p:cNvSpPr/>
          <p:nvPr/>
        </p:nvSpPr>
        <p:spPr>
          <a:xfrm>
            <a:off x="463550" y="1124539"/>
            <a:ext cx="3886200" cy="246221"/>
          </a:xfrm>
          <a:prstGeom prst="rect">
            <a:avLst/>
          </a:prstGeom>
        </p:spPr>
        <p:txBody>
          <a:bodyPr wrap="square">
            <a:spAutoFit/>
          </a:bodyPr>
          <a:lstStyle/>
          <a:p>
            <a:pPr algn="ctr"/>
            <a:r>
              <a:rPr lang="es-CO" dirty="0">
                <a:solidFill>
                  <a:schemeClr val="tx1">
                    <a:lumMod val="85000"/>
                    <a:lumOff val="15000"/>
                  </a:schemeClr>
                </a:solidFill>
                <a:latin typeface="+mj-lt"/>
              </a:rPr>
              <a:t>¿</a:t>
            </a:r>
            <a:r>
              <a:rPr lang="es-CO" b="0" dirty="0">
                <a:solidFill>
                  <a:schemeClr val="tx1">
                    <a:lumMod val="85000"/>
                    <a:lumOff val="15000"/>
                  </a:schemeClr>
                </a:solidFill>
                <a:latin typeface="+mj-lt"/>
              </a:rPr>
              <a:t>Conoce algún </a:t>
            </a:r>
            <a:r>
              <a:rPr lang="es-CO" dirty="0">
                <a:solidFill>
                  <a:schemeClr val="tx1">
                    <a:lumMod val="85000"/>
                    <a:lumOff val="15000"/>
                  </a:schemeClr>
                </a:solidFill>
                <a:latin typeface="+mj-lt"/>
              </a:rPr>
              <a:t>Vocal de Control de servicios públicos? </a:t>
            </a:r>
            <a:endParaRPr lang="es-CO" sz="800" b="0" dirty="0">
              <a:solidFill>
                <a:schemeClr val="tx1">
                  <a:lumMod val="85000"/>
                  <a:lumOff val="15000"/>
                </a:schemeClr>
              </a:solidFill>
              <a:latin typeface="+mj-lt"/>
            </a:endParaRPr>
          </a:p>
        </p:txBody>
      </p:sp>
      <p:graphicFrame>
        <p:nvGraphicFramePr>
          <p:cNvPr id="25" name="6 Objeto"/>
          <p:cNvGraphicFramePr>
            <a:graphicFrameLocks/>
          </p:cNvGraphicFramePr>
          <p:nvPr>
            <p:extLst>
              <p:ext uri="{D42A27DB-BD31-4B8C-83A1-F6EECF244321}">
                <p14:modId xmlns:p14="http://schemas.microsoft.com/office/powerpoint/2010/main" val="3469042272"/>
              </p:ext>
            </p:extLst>
          </p:nvPr>
        </p:nvGraphicFramePr>
        <p:xfrm>
          <a:off x="1042330" y="1918375"/>
          <a:ext cx="2726536" cy="1753019"/>
        </p:xfrm>
        <a:graphic>
          <a:graphicData uri="http://schemas.openxmlformats.org/drawingml/2006/chart">
            <c:chart xmlns:c="http://schemas.openxmlformats.org/drawingml/2006/chart" xmlns:r="http://schemas.openxmlformats.org/officeDocument/2006/relationships" r:id="rId2"/>
          </a:graphicData>
        </a:graphic>
      </p:graphicFrame>
      <p:pic>
        <p:nvPicPr>
          <p:cNvPr id="29" name="2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4048" y="2224749"/>
            <a:ext cx="1143100" cy="1140271"/>
          </a:xfrm>
          <a:prstGeom prst="rect">
            <a:avLst/>
          </a:prstGeom>
        </p:spPr>
      </p:pic>
      <p:cxnSp>
        <p:nvCxnSpPr>
          <p:cNvPr id="10" name="9 Conector recto"/>
          <p:cNvCxnSpPr/>
          <p:nvPr/>
        </p:nvCxnSpPr>
        <p:spPr bwMode="auto">
          <a:xfrm>
            <a:off x="4576927" y="1162726"/>
            <a:ext cx="0" cy="3436840"/>
          </a:xfrm>
          <a:prstGeom prst="line">
            <a:avLst/>
          </a:prstGeom>
          <a:solidFill>
            <a:schemeClr val="accent1"/>
          </a:solidFill>
          <a:ln w="6350" cap="flat" cmpd="sng" algn="ctr">
            <a:solidFill>
              <a:schemeClr val="bg1">
                <a:lumMod val="6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15 CuadroTexto"/>
          <p:cNvSpPr txBox="1"/>
          <p:nvPr/>
        </p:nvSpPr>
        <p:spPr>
          <a:xfrm>
            <a:off x="2560746" y="1515765"/>
            <a:ext cx="1358064" cy="618118"/>
          </a:xfrm>
          <a:prstGeom prst="rect">
            <a:avLst/>
          </a:prstGeom>
          <a:noFill/>
        </p:spPr>
        <p:txBody>
          <a:bodyPr wrap="none" rtlCol="0">
            <a:spAutoFit/>
          </a:bodyPr>
          <a:lstStyle/>
          <a:p>
            <a:pPr>
              <a:lnSpc>
                <a:spcPts val="1800"/>
              </a:lnSpc>
            </a:pPr>
            <a:r>
              <a:rPr lang="es-CO" sz="1050" b="0" dirty="0">
                <a:solidFill>
                  <a:srgbClr val="000000"/>
                </a:solidFill>
                <a:latin typeface="Century Gothic"/>
              </a:rPr>
              <a:t>Respondieron </a:t>
            </a:r>
            <a:r>
              <a:rPr lang="es-CO" sz="1600" dirty="0">
                <a:solidFill>
                  <a:srgbClr val="000000"/>
                </a:solidFill>
                <a:latin typeface="Century Gothic"/>
              </a:rPr>
              <a:t>Sí</a:t>
            </a:r>
            <a:r>
              <a:rPr lang="es-CO" sz="1050" dirty="0">
                <a:solidFill>
                  <a:srgbClr val="000000"/>
                </a:solidFill>
                <a:latin typeface="Century Gothic"/>
              </a:rPr>
              <a:t>: </a:t>
            </a:r>
          </a:p>
          <a:p>
            <a:pPr>
              <a:lnSpc>
                <a:spcPts val="2300"/>
              </a:lnSpc>
            </a:pPr>
            <a:r>
              <a:rPr lang="es-CO" sz="2400" dirty="0">
                <a:solidFill>
                  <a:srgbClr val="1DA9E2"/>
                </a:solidFill>
                <a:latin typeface="Century Gothic"/>
              </a:rPr>
              <a:t>12</a:t>
            </a:r>
            <a:r>
              <a:rPr lang="es-CO" sz="1600" dirty="0">
                <a:solidFill>
                  <a:srgbClr val="1DA9E2"/>
                </a:solidFill>
                <a:latin typeface="Century Gothic"/>
              </a:rPr>
              <a:t>%</a:t>
            </a:r>
            <a:endParaRPr lang="es-CO" sz="2400" dirty="0">
              <a:solidFill>
                <a:srgbClr val="1DA9E2"/>
              </a:solidFill>
              <a:latin typeface="Century Gothic"/>
            </a:endParaRPr>
          </a:p>
        </p:txBody>
      </p:sp>
      <p:sp>
        <p:nvSpPr>
          <p:cNvPr id="22" name="21 CuadroTexto"/>
          <p:cNvSpPr txBox="1"/>
          <p:nvPr/>
        </p:nvSpPr>
        <p:spPr>
          <a:xfrm>
            <a:off x="533838" y="3290658"/>
            <a:ext cx="1484702" cy="618118"/>
          </a:xfrm>
          <a:prstGeom prst="rect">
            <a:avLst/>
          </a:prstGeom>
          <a:noFill/>
        </p:spPr>
        <p:txBody>
          <a:bodyPr wrap="none" rtlCol="0">
            <a:spAutoFit/>
          </a:bodyPr>
          <a:lstStyle/>
          <a:p>
            <a:pPr algn="r">
              <a:lnSpc>
                <a:spcPts val="1800"/>
              </a:lnSpc>
            </a:pPr>
            <a:r>
              <a:rPr lang="es-CO" sz="1050" b="0" dirty="0">
                <a:solidFill>
                  <a:srgbClr val="000000"/>
                </a:solidFill>
                <a:latin typeface="Century Gothic"/>
              </a:rPr>
              <a:t>Respondieron </a:t>
            </a:r>
            <a:r>
              <a:rPr lang="es-CO" sz="1600" dirty="0">
                <a:solidFill>
                  <a:srgbClr val="000000"/>
                </a:solidFill>
                <a:latin typeface="Century Gothic"/>
              </a:rPr>
              <a:t>No</a:t>
            </a:r>
            <a:r>
              <a:rPr lang="es-CO" sz="1050" dirty="0">
                <a:solidFill>
                  <a:srgbClr val="000000"/>
                </a:solidFill>
                <a:latin typeface="Century Gothic"/>
              </a:rPr>
              <a:t>: </a:t>
            </a:r>
          </a:p>
          <a:p>
            <a:pPr algn="r">
              <a:lnSpc>
                <a:spcPts val="2300"/>
              </a:lnSpc>
            </a:pPr>
            <a:r>
              <a:rPr lang="es-CO" sz="2400" dirty="0">
                <a:solidFill>
                  <a:srgbClr val="808080">
                    <a:lumMod val="50000"/>
                  </a:srgbClr>
                </a:solidFill>
                <a:latin typeface="Century Gothic"/>
              </a:rPr>
              <a:t>88</a:t>
            </a:r>
            <a:r>
              <a:rPr lang="es-CO" sz="1600" dirty="0">
                <a:solidFill>
                  <a:srgbClr val="808080">
                    <a:lumMod val="50000"/>
                  </a:srgbClr>
                </a:solidFill>
                <a:latin typeface="Century Gothic"/>
              </a:rPr>
              <a:t>%</a:t>
            </a:r>
            <a:endParaRPr lang="es-CO" sz="2400" dirty="0">
              <a:solidFill>
                <a:srgbClr val="808080">
                  <a:lumMod val="50000"/>
                </a:srgbClr>
              </a:solidFill>
              <a:latin typeface="Century Gothic"/>
            </a:endParaRPr>
          </a:p>
        </p:txBody>
      </p:sp>
      <p:graphicFrame>
        <p:nvGraphicFramePr>
          <p:cNvPr id="23" name="6 Objeto"/>
          <p:cNvGraphicFramePr>
            <a:graphicFrameLocks/>
          </p:cNvGraphicFramePr>
          <p:nvPr>
            <p:extLst>
              <p:ext uri="{D42A27DB-BD31-4B8C-83A1-F6EECF244321}">
                <p14:modId xmlns:p14="http://schemas.microsoft.com/office/powerpoint/2010/main" val="3691072430"/>
              </p:ext>
            </p:extLst>
          </p:nvPr>
        </p:nvGraphicFramePr>
        <p:xfrm>
          <a:off x="5351341" y="1918375"/>
          <a:ext cx="2726536" cy="1753019"/>
        </p:xfrm>
        <a:graphic>
          <a:graphicData uri="http://schemas.openxmlformats.org/drawingml/2006/chart">
            <c:chart xmlns:c="http://schemas.openxmlformats.org/drawingml/2006/chart" xmlns:r="http://schemas.openxmlformats.org/officeDocument/2006/relationships" r:id="rId4"/>
          </a:graphicData>
        </a:graphic>
      </p:graphicFrame>
      <p:pic>
        <p:nvPicPr>
          <p:cNvPr id="24" name="2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3059" y="2224749"/>
            <a:ext cx="1143100" cy="1140271"/>
          </a:xfrm>
          <a:prstGeom prst="rect">
            <a:avLst/>
          </a:prstGeom>
        </p:spPr>
      </p:pic>
      <p:sp>
        <p:nvSpPr>
          <p:cNvPr id="26" name="25 CuadroTexto"/>
          <p:cNvSpPr txBox="1"/>
          <p:nvPr/>
        </p:nvSpPr>
        <p:spPr>
          <a:xfrm>
            <a:off x="7394799" y="2477360"/>
            <a:ext cx="1358064" cy="618118"/>
          </a:xfrm>
          <a:prstGeom prst="rect">
            <a:avLst/>
          </a:prstGeom>
          <a:noFill/>
        </p:spPr>
        <p:txBody>
          <a:bodyPr wrap="none" rtlCol="0">
            <a:spAutoFit/>
          </a:bodyPr>
          <a:lstStyle/>
          <a:p>
            <a:pPr>
              <a:lnSpc>
                <a:spcPts val="1800"/>
              </a:lnSpc>
            </a:pPr>
            <a:r>
              <a:rPr lang="es-CO" sz="1050" b="0" dirty="0">
                <a:solidFill>
                  <a:srgbClr val="000000"/>
                </a:solidFill>
                <a:latin typeface="Century Gothic"/>
              </a:rPr>
              <a:t>Respondieron </a:t>
            </a:r>
            <a:r>
              <a:rPr lang="es-CO" sz="1600" dirty="0">
                <a:solidFill>
                  <a:srgbClr val="000000"/>
                </a:solidFill>
                <a:latin typeface="Century Gothic"/>
              </a:rPr>
              <a:t>Sí</a:t>
            </a:r>
            <a:r>
              <a:rPr lang="es-CO" sz="1050" dirty="0">
                <a:solidFill>
                  <a:srgbClr val="000000"/>
                </a:solidFill>
                <a:latin typeface="Century Gothic"/>
              </a:rPr>
              <a:t>: </a:t>
            </a:r>
          </a:p>
          <a:p>
            <a:pPr>
              <a:lnSpc>
                <a:spcPts val="2300"/>
              </a:lnSpc>
            </a:pPr>
            <a:r>
              <a:rPr lang="es-CO" sz="2400" dirty="0">
                <a:solidFill>
                  <a:srgbClr val="295FA9"/>
                </a:solidFill>
                <a:latin typeface="Century Gothic"/>
              </a:rPr>
              <a:t>70</a:t>
            </a:r>
            <a:r>
              <a:rPr lang="es-CO" sz="1600" dirty="0">
                <a:solidFill>
                  <a:srgbClr val="295FA9"/>
                </a:solidFill>
                <a:latin typeface="Century Gothic"/>
              </a:rPr>
              <a:t>%</a:t>
            </a:r>
            <a:endParaRPr lang="es-CO" sz="2400" dirty="0">
              <a:solidFill>
                <a:srgbClr val="295FA9"/>
              </a:solidFill>
              <a:latin typeface="Century Gothic"/>
            </a:endParaRPr>
          </a:p>
        </p:txBody>
      </p:sp>
      <p:sp>
        <p:nvSpPr>
          <p:cNvPr id="27" name="26 CuadroTexto"/>
          <p:cNvSpPr txBox="1"/>
          <p:nvPr/>
        </p:nvSpPr>
        <p:spPr>
          <a:xfrm>
            <a:off x="4583277" y="1916108"/>
            <a:ext cx="1484702" cy="618118"/>
          </a:xfrm>
          <a:prstGeom prst="rect">
            <a:avLst/>
          </a:prstGeom>
          <a:noFill/>
        </p:spPr>
        <p:txBody>
          <a:bodyPr wrap="none" rtlCol="0">
            <a:spAutoFit/>
          </a:bodyPr>
          <a:lstStyle/>
          <a:p>
            <a:pPr algn="r">
              <a:lnSpc>
                <a:spcPts val="1800"/>
              </a:lnSpc>
            </a:pPr>
            <a:r>
              <a:rPr lang="es-CO" sz="1050" b="0" dirty="0">
                <a:solidFill>
                  <a:srgbClr val="000000"/>
                </a:solidFill>
                <a:latin typeface="Century Gothic"/>
              </a:rPr>
              <a:t>Respondieron </a:t>
            </a:r>
            <a:r>
              <a:rPr lang="es-CO" sz="1600" dirty="0">
                <a:solidFill>
                  <a:srgbClr val="000000"/>
                </a:solidFill>
                <a:latin typeface="Century Gothic"/>
              </a:rPr>
              <a:t>No</a:t>
            </a:r>
            <a:r>
              <a:rPr lang="es-CO" sz="1050" dirty="0">
                <a:solidFill>
                  <a:srgbClr val="000000"/>
                </a:solidFill>
                <a:latin typeface="Century Gothic"/>
              </a:rPr>
              <a:t>: </a:t>
            </a:r>
          </a:p>
          <a:p>
            <a:pPr algn="r">
              <a:lnSpc>
                <a:spcPts val="2300"/>
              </a:lnSpc>
            </a:pPr>
            <a:r>
              <a:rPr lang="es-CO" sz="2400" dirty="0">
                <a:solidFill>
                  <a:srgbClr val="808080">
                    <a:lumMod val="50000"/>
                  </a:srgbClr>
                </a:solidFill>
                <a:latin typeface="Century Gothic"/>
              </a:rPr>
              <a:t>30</a:t>
            </a:r>
            <a:r>
              <a:rPr lang="es-CO" sz="1600" dirty="0">
                <a:solidFill>
                  <a:srgbClr val="808080">
                    <a:lumMod val="50000"/>
                  </a:srgbClr>
                </a:solidFill>
                <a:latin typeface="Century Gothic"/>
              </a:rPr>
              <a:t>%</a:t>
            </a:r>
            <a:endParaRPr lang="es-CO" sz="2400" dirty="0">
              <a:solidFill>
                <a:srgbClr val="808080">
                  <a:lumMod val="50000"/>
                </a:srgbClr>
              </a:solidFill>
              <a:latin typeface="Century Gothic"/>
            </a:endParaRPr>
          </a:p>
        </p:txBody>
      </p:sp>
      <p:sp>
        <p:nvSpPr>
          <p:cNvPr id="28" name="27 Rectángulo"/>
          <p:cNvSpPr/>
          <p:nvPr/>
        </p:nvSpPr>
        <p:spPr>
          <a:xfrm>
            <a:off x="4866663" y="1124539"/>
            <a:ext cx="3886200" cy="246221"/>
          </a:xfrm>
          <a:prstGeom prst="rect">
            <a:avLst/>
          </a:prstGeom>
        </p:spPr>
        <p:txBody>
          <a:bodyPr wrap="square">
            <a:spAutoFit/>
          </a:bodyPr>
          <a:lstStyle/>
          <a:p>
            <a:pPr algn="ctr"/>
            <a:r>
              <a:rPr lang="es-CO" dirty="0">
                <a:solidFill>
                  <a:schemeClr val="tx1">
                    <a:lumMod val="85000"/>
                    <a:lumOff val="15000"/>
                  </a:schemeClr>
                </a:solidFill>
                <a:latin typeface="+mj-lt"/>
              </a:rPr>
              <a:t>¿</a:t>
            </a:r>
            <a:r>
              <a:rPr lang="es-CO" b="0" dirty="0">
                <a:solidFill>
                  <a:schemeClr val="tx1">
                    <a:lumMod val="85000"/>
                    <a:lumOff val="15000"/>
                  </a:schemeClr>
                </a:solidFill>
                <a:latin typeface="+mj-lt"/>
              </a:rPr>
              <a:t>Sabe que función cumplen los </a:t>
            </a:r>
            <a:r>
              <a:rPr lang="es-CO" dirty="0">
                <a:solidFill>
                  <a:schemeClr val="tx1">
                    <a:lumMod val="85000"/>
                    <a:lumOff val="15000"/>
                  </a:schemeClr>
                </a:solidFill>
                <a:latin typeface="+mj-lt"/>
              </a:rPr>
              <a:t>Vocales de Control? </a:t>
            </a:r>
            <a:endParaRPr lang="es-CO" sz="800" b="0" dirty="0">
              <a:solidFill>
                <a:schemeClr val="tx1">
                  <a:lumMod val="85000"/>
                  <a:lumOff val="15000"/>
                </a:schemeClr>
              </a:solidFill>
              <a:latin typeface="+mj-lt"/>
            </a:endParaRPr>
          </a:p>
        </p:txBody>
      </p:sp>
      <p:graphicFrame>
        <p:nvGraphicFramePr>
          <p:cNvPr id="31" name="Group 37"/>
          <p:cNvGraphicFramePr>
            <a:graphicFrameLocks noGrp="1"/>
          </p:cNvGraphicFramePr>
          <p:nvPr>
            <p:extLst>
              <p:ext uri="{D42A27DB-BD31-4B8C-83A1-F6EECF244321}">
                <p14:modId xmlns:p14="http://schemas.microsoft.com/office/powerpoint/2010/main" val="3595584092"/>
              </p:ext>
            </p:extLst>
          </p:nvPr>
        </p:nvGraphicFramePr>
        <p:xfrm>
          <a:off x="5111488" y="4190560"/>
          <a:ext cx="3396550" cy="285360"/>
        </p:xfrm>
        <a:graphic>
          <a:graphicData uri="http://schemas.openxmlformats.org/drawingml/2006/table">
            <a:tbl>
              <a:tblPr/>
              <a:tblGrid>
                <a:gridCol w="3060000">
                  <a:extLst>
                    <a:ext uri="{9D8B030D-6E8A-4147-A177-3AD203B41FA5}">
                      <a16:colId xmlns:a16="http://schemas.microsoft.com/office/drawing/2014/main" val="20000"/>
                    </a:ext>
                  </a:extLst>
                </a:gridCol>
                <a:gridCol w="336550">
                  <a:extLst>
                    <a:ext uri="{9D8B030D-6E8A-4147-A177-3AD203B41FA5}">
                      <a16:colId xmlns:a16="http://schemas.microsoft.com/office/drawing/2014/main" val="20001"/>
                    </a:ext>
                  </a:extLst>
                </a:gridCol>
              </a:tblGrid>
              <a:tr h="137728">
                <a:tc>
                  <a:txBody>
                    <a:bodyPr/>
                    <a:lstStyle>
                      <a:lvl1pPr>
                        <a:spcBef>
                          <a:spcPct val="20000"/>
                        </a:spcBef>
                        <a:buFont typeface="Arial" charset="0"/>
                        <a:defRPr sz="1000" b="1">
                          <a:solidFill>
                            <a:srgbClr val="333333"/>
                          </a:solidFill>
                          <a:latin typeface="Calibri" pitchFamily="34" charset="0"/>
                          <a:cs typeface="Arial" charset="0"/>
                        </a:defRPr>
                      </a:lvl1pPr>
                      <a:lvl2pPr>
                        <a:spcBef>
                          <a:spcPct val="20000"/>
                        </a:spcBef>
                        <a:buFont typeface="Arial" charset="0"/>
                        <a:defRPr sz="1000" b="1">
                          <a:solidFill>
                            <a:srgbClr val="333333"/>
                          </a:solidFill>
                          <a:latin typeface="Calibri" pitchFamily="34" charset="0"/>
                          <a:cs typeface="Arial" charset="0"/>
                        </a:defRPr>
                      </a:lvl2pPr>
                      <a:lvl3pPr>
                        <a:spcBef>
                          <a:spcPct val="20000"/>
                        </a:spcBef>
                        <a:buFont typeface="Arial" charset="0"/>
                        <a:defRPr sz="1000" b="1">
                          <a:solidFill>
                            <a:srgbClr val="333333"/>
                          </a:solidFill>
                          <a:latin typeface="Calibri" pitchFamily="34" charset="0"/>
                          <a:cs typeface="Arial" charset="0"/>
                        </a:defRPr>
                      </a:lvl3pPr>
                      <a:lvl4pPr>
                        <a:spcBef>
                          <a:spcPct val="20000"/>
                        </a:spcBef>
                        <a:buFont typeface="Arial" charset="0"/>
                        <a:defRPr sz="1000" b="1">
                          <a:solidFill>
                            <a:srgbClr val="333333"/>
                          </a:solidFill>
                          <a:latin typeface="Calibri" pitchFamily="34" charset="0"/>
                          <a:cs typeface="Arial" charset="0"/>
                        </a:defRPr>
                      </a:lvl4pPr>
                      <a:lvl5pPr>
                        <a:spcBef>
                          <a:spcPct val="20000"/>
                        </a:spcBef>
                        <a:buFont typeface="Arial" charset="0"/>
                        <a:defRPr sz="1000" b="1">
                          <a:solidFill>
                            <a:srgbClr val="333333"/>
                          </a:solidFill>
                          <a:latin typeface="Calibri" pitchFamily="34" charset="0"/>
                          <a:cs typeface="Arial" charset="0"/>
                        </a:defRPr>
                      </a:lvl5pPr>
                      <a:lvl6pPr fontAlgn="base">
                        <a:spcBef>
                          <a:spcPct val="20000"/>
                        </a:spcBef>
                        <a:spcAft>
                          <a:spcPct val="0"/>
                        </a:spcAft>
                        <a:buFont typeface="Arial" charset="0"/>
                        <a:defRPr sz="1000" b="1">
                          <a:solidFill>
                            <a:srgbClr val="333333"/>
                          </a:solidFill>
                          <a:latin typeface="Calibri" pitchFamily="34" charset="0"/>
                          <a:cs typeface="Arial" charset="0"/>
                        </a:defRPr>
                      </a:lvl6pPr>
                      <a:lvl7pPr fontAlgn="base">
                        <a:spcBef>
                          <a:spcPct val="20000"/>
                        </a:spcBef>
                        <a:spcAft>
                          <a:spcPct val="0"/>
                        </a:spcAft>
                        <a:buFont typeface="Arial" charset="0"/>
                        <a:defRPr sz="1000" b="1">
                          <a:solidFill>
                            <a:srgbClr val="333333"/>
                          </a:solidFill>
                          <a:latin typeface="Calibri" pitchFamily="34" charset="0"/>
                          <a:cs typeface="Arial" charset="0"/>
                        </a:defRPr>
                      </a:lvl7pPr>
                      <a:lvl8pPr fontAlgn="base">
                        <a:spcBef>
                          <a:spcPct val="20000"/>
                        </a:spcBef>
                        <a:spcAft>
                          <a:spcPct val="0"/>
                        </a:spcAft>
                        <a:buFont typeface="Arial" charset="0"/>
                        <a:defRPr sz="1000" b="1">
                          <a:solidFill>
                            <a:srgbClr val="333333"/>
                          </a:solidFill>
                          <a:latin typeface="Calibri" pitchFamily="34" charset="0"/>
                          <a:cs typeface="Arial" charset="0"/>
                        </a:defRPr>
                      </a:lvl8pPr>
                      <a:lvl9pPr fontAlgn="base">
                        <a:spcBef>
                          <a:spcPct val="20000"/>
                        </a:spcBef>
                        <a:spcAft>
                          <a:spcPct val="0"/>
                        </a:spcAft>
                        <a:buFont typeface="Arial" charset="0"/>
                        <a:defRPr sz="1000" b="1">
                          <a:solidFill>
                            <a:srgbClr val="333333"/>
                          </a:solidFill>
                          <a:latin typeface="Calibri" pitchFamily="34" charset="0"/>
                          <a:cs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s-CO" altLang="es-CO" sz="700" b="1" i="0" u="none" strike="noStrike" cap="none" normalizeH="0" baseline="0" dirty="0">
                          <a:ln>
                            <a:noFill/>
                          </a:ln>
                          <a:solidFill>
                            <a:schemeClr val="tx1"/>
                          </a:solidFill>
                          <a:effectLst/>
                          <a:latin typeface="+mj-lt"/>
                          <a:cs typeface="Arial" charset="0"/>
                        </a:rPr>
                        <a:t> Base: </a:t>
                      </a:r>
                      <a:r>
                        <a:rPr kumimoji="0" lang="es-CO" altLang="es-CO" sz="700" b="0" i="0" u="none" strike="noStrike" cap="none" normalizeH="0" baseline="0" dirty="0">
                          <a:ln>
                            <a:noFill/>
                          </a:ln>
                          <a:solidFill>
                            <a:schemeClr val="tx1"/>
                          </a:solidFill>
                          <a:effectLst/>
                          <a:latin typeface="+mj-lt"/>
                          <a:cs typeface="Arial" charset="0"/>
                        </a:rPr>
                        <a:t>entrevistados que conocen algún Vocal de Control de servicios públicos</a:t>
                      </a:r>
                    </a:p>
                  </a:txBody>
                  <a:tcPr marL="72000" marR="72000" marT="36000" marB="36000" anchor="ctr" horzOverflow="overflow">
                    <a:lnL w="6350" cap="flat" cmpd="sng" algn="ctr">
                      <a:no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charset="0"/>
                        <a:defRPr sz="1000" b="1">
                          <a:solidFill>
                            <a:srgbClr val="333333"/>
                          </a:solidFill>
                          <a:latin typeface="Calibri" pitchFamily="34" charset="0"/>
                          <a:cs typeface="Arial" charset="0"/>
                        </a:defRPr>
                      </a:lvl1pPr>
                      <a:lvl2pPr>
                        <a:spcBef>
                          <a:spcPct val="20000"/>
                        </a:spcBef>
                        <a:buFont typeface="Arial" charset="0"/>
                        <a:defRPr sz="1000" b="1">
                          <a:solidFill>
                            <a:srgbClr val="333333"/>
                          </a:solidFill>
                          <a:latin typeface="Calibri" pitchFamily="34" charset="0"/>
                          <a:cs typeface="Arial" charset="0"/>
                        </a:defRPr>
                      </a:lvl2pPr>
                      <a:lvl3pPr>
                        <a:spcBef>
                          <a:spcPct val="20000"/>
                        </a:spcBef>
                        <a:buFont typeface="Arial" charset="0"/>
                        <a:defRPr sz="1000" b="1">
                          <a:solidFill>
                            <a:srgbClr val="333333"/>
                          </a:solidFill>
                          <a:latin typeface="Calibri" pitchFamily="34" charset="0"/>
                          <a:cs typeface="Arial" charset="0"/>
                        </a:defRPr>
                      </a:lvl3pPr>
                      <a:lvl4pPr>
                        <a:spcBef>
                          <a:spcPct val="20000"/>
                        </a:spcBef>
                        <a:buFont typeface="Arial" charset="0"/>
                        <a:defRPr sz="1000" b="1">
                          <a:solidFill>
                            <a:srgbClr val="333333"/>
                          </a:solidFill>
                          <a:latin typeface="Calibri" pitchFamily="34" charset="0"/>
                          <a:cs typeface="Arial" charset="0"/>
                        </a:defRPr>
                      </a:lvl4pPr>
                      <a:lvl5pPr>
                        <a:spcBef>
                          <a:spcPct val="20000"/>
                        </a:spcBef>
                        <a:buFont typeface="Arial" charset="0"/>
                        <a:defRPr sz="1000" b="1">
                          <a:solidFill>
                            <a:srgbClr val="333333"/>
                          </a:solidFill>
                          <a:latin typeface="Calibri" pitchFamily="34" charset="0"/>
                          <a:cs typeface="Arial" charset="0"/>
                        </a:defRPr>
                      </a:lvl5pPr>
                      <a:lvl6pPr fontAlgn="base">
                        <a:spcBef>
                          <a:spcPct val="20000"/>
                        </a:spcBef>
                        <a:spcAft>
                          <a:spcPct val="0"/>
                        </a:spcAft>
                        <a:buFont typeface="Arial" charset="0"/>
                        <a:defRPr sz="1000" b="1">
                          <a:solidFill>
                            <a:srgbClr val="333333"/>
                          </a:solidFill>
                          <a:latin typeface="Calibri" pitchFamily="34" charset="0"/>
                          <a:cs typeface="Arial" charset="0"/>
                        </a:defRPr>
                      </a:lvl6pPr>
                      <a:lvl7pPr fontAlgn="base">
                        <a:spcBef>
                          <a:spcPct val="20000"/>
                        </a:spcBef>
                        <a:spcAft>
                          <a:spcPct val="0"/>
                        </a:spcAft>
                        <a:buFont typeface="Arial" charset="0"/>
                        <a:defRPr sz="1000" b="1">
                          <a:solidFill>
                            <a:srgbClr val="333333"/>
                          </a:solidFill>
                          <a:latin typeface="Calibri" pitchFamily="34" charset="0"/>
                          <a:cs typeface="Arial" charset="0"/>
                        </a:defRPr>
                      </a:lvl7pPr>
                      <a:lvl8pPr fontAlgn="base">
                        <a:spcBef>
                          <a:spcPct val="20000"/>
                        </a:spcBef>
                        <a:spcAft>
                          <a:spcPct val="0"/>
                        </a:spcAft>
                        <a:buFont typeface="Arial" charset="0"/>
                        <a:defRPr sz="1000" b="1">
                          <a:solidFill>
                            <a:srgbClr val="333333"/>
                          </a:solidFill>
                          <a:latin typeface="Calibri" pitchFamily="34" charset="0"/>
                          <a:cs typeface="Arial" charset="0"/>
                        </a:defRPr>
                      </a:lvl8pPr>
                      <a:lvl9pPr fontAlgn="base">
                        <a:spcBef>
                          <a:spcPct val="20000"/>
                        </a:spcBef>
                        <a:spcAft>
                          <a:spcPct val="0"/>
                        </a:spcAft>
                        <a:buFont typeface="Arial" charset="0"/>
                        <a:defRPr sz="1000" b="1">
                          <a:solidFill>
                            <a:srgbClr val="333333"/>
                          </a:solidFill>
                          <a:latin typeface="Calibri" pitchFamily="34" charset="0"/>
                          <a:cs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altLang="es-CO" sz="700" b="1" i="0" u="none" strike="noStrike" cap="none" normalizeH="0" baseline="0" dirty="0">
                          <a:ln>
                            <a:noFill/>
                          </a:ln>
                          <a:solidFill>
                            <a:schemeClr val="tx1"/>
                          </a:solidFill>
                          <a:effectLst/>
                          <a:latin typeface="+mj-lt"/>
                          <a:cs typeface="Arial" charset="0"/>
                        </a:rPr>
                        <a:t>53</a:t>
                      </a:r>
                      <a:endParaRPr kumimoji="0" lang="es-CO" altLang="es-CO" sz="700" b="0" i="0" u="none" strike="noStrike" cap="none" normalizeH="0" baseline="0" dirty="0">
                        <a:ln>
                          <a:noFill/>
                        </a:ln>
                        <a:solidFill>
                          <a:schemeClr val="tx1"/>
                        </a:solidFill>
                        <a:effectLst/>
                        <a:latin typeface="+mj-lt"/>
                        <a:cs typeface="Arial" charset="0"/>
                      </a:endParaRPr>
                    </a:p>
                  </a:txBody>
                  <a:tcPr marL="72000" marR="72000" marT="36000" marB="36000" anchor="ctr" horzOverflow="overflow">
                    <a:lnL w="6350" cap="flat" cmpd="sng" algn="ctr">
                      <a:solidFill>
                        <a:srgbClr val="B2B2B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0"/>
                  </a:ext>
                </a:extLst>
              </a:tr>
            </a:tbl>
          </a:graphicData>
        </a:graphic>
      </p:graphicFrame>
      <p:graphicFrame>
        <p:nvGraphicFramePr>
          <p:cNvPr id="17" name="Group 37"/>
          <p:cNvGraphicFramePr>
            <a:graphicFrameLocks noGrp="1"/>
          </p:cNvGraphicFramePr>
          <p:nvPr>
            <p:extLst>
              <p:ext uri="{D42A27DB-BD31-4B8C-83A1-F6EECF244321}">
                <p14:modId xmlns:p14="http://schemas.microsoft.com/office/powerpoint/2010/main" val="3305091689"/>
              </p:ext>
            </p:extLst>
          </p:nvPr>
        </p:nvGraphicFramePr>
        <p:xfrm>
          <a:off x="1616842" y="4181944"/>
          <a:ext cx="1577512" cy="178680"/>
        </p:xfrm>
        <a:graphic>
          <a:graphicData uri="http://schemas.openxmlformats.org/drawingml/2006/table">
            <a:tbl>
              <a:tblPr/>
              <a:tblGrid>
                <a:gridCol w="1240962">
                  <a:extLst>
                    <a:ext uri="{9D8B030D-6E8A-4147-A177-3AD203B41FA5}">
                      <a16:colId xmlns:a16="http://schemas.microsoft.com/office/drawing/2014/main" val="20000"/>
                    </a:ext>
                  </a:extLst>
                </a:gridCol>
                <a:gridCol w="336550">
                  <a:extLst>
                    <a:ext uri="{9D8B030D-6E8A-4147-A177-3AD203B41FA5}">
                      <a16:colId xmlns:a16="http://schemas.microsoft.com/office/drawing/2014/main" val="20001"/>
                    </a:ext>
                  </a:extLst>
                </a:gridCol>
              </a:tblGrid>
              <a:tr h="137728">
                <a:tc>
                  <a:txBody>
                    <a:bodyPr/>
                    <a:lstStyle>
                      <a:lvl1pPr marL="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1pPr>
                      <a:lvl2pPr marL="4572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2pPr>
                      <a:lvl3pPr marL="9144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3pPr>
                      <a:lvl4pPr marL="13716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4pPr>
                      <a:lvl5pPr marL="18288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5pPr>
                      <a:lvl6pPr marL="22860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6pPr>
                      <a:lvl7pPr marL="27432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7pPr>
                      <a:lvl8pPr marL="32004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8pPr>
                      <a:lvl9pPr marL="36576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s-CO" altLang="es-CO" sz="700" b="1" i="0" u="none" strike="noStrike" cap="none" normalizeH="0" baseline="0" dirty="0">
                          <a:ln>
                            <a:noFill/>
                          </a:ln>
                          <a:solidFill>
                            <a:schemeClr val="tx1"/>
                          </a:solidFill>
                          <a:effectLst/>
                          <a:latin typeface="+mj-lt"/>
                          <a:cs typeface="Arial" charset="0"/>
                        </a:rPr>
                        <a:t> Base: </a:t>
                      </a:r>
                      <a:r>
                        <a:rPr kumimoji="0" lang="es-CO" altLang="es-CO" sz="700" b="0" i="0" u="none" strike="noStrike" cap="none" normalizeH="0" baseline="0" dirty="0">
                          <a:ln>
                            <a:noFill/>
                          </a:ln>
                          <a:solidFill>
                            <a:schemeClr val="tx1"/>
                          </a:solidFill>
                          <a:effectLst/>
                          <a:latin typeface="+mj-lt"/>
                          <a:cs typeface="Arial" charset="0"/>
                        </a:rPr>
                        <a:t>Total encuestados</a:t>
                      </a:r>
                    </a:p>
                  </a:txBody>
                  <a:tcPr marL="72000" marR="72000" marT="36000" marB="36000" anchor="ctr" horzOverflow="overflow">
                    <a:lnL w="6350" cap="flat" cmpd="sng" algn="ctr">
                      <a:no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a:noFill/>
                    </a:lnTlToBr>
                    <a:lnBlToTr>
                      <a:noFill/>
                    </a:lnBlToTr>
                    <a:solidFill>
                      <a:srgbClr val="F8F8F8"/>
                    </a:solidFill>
                  </a:tcPr>
                </a:tc>
                <a:tc>
                  <a:txBody>
                    <a:bodyPr/>
                    <a:lstStyle>
                      <a:lvl1pPr marL="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1pPr>
                      <a:lvl2pPr marL="4572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2pPr>
                      <a:lvl3pPr marL="9144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3pPr>
                      <a:lvl4pPr marL="13716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4pPr>
                      <a:lvl5pPr marL="18288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5pPr>
                      <a:lvl6pPr marL="22860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6pPr>
                      <a:lvl7pPr marL="27432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7pPr>
                      <a:lvl8pPr marL="32004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8pPr>
                      <a:lvl9pPr marL="36576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altLang="es-CO" sz="700" b="1" i="0" u="none" strike="noStrike" cap="none" normalizeH="0" baseline="0" dirty="0">
                          <a:ln>
                            <a:noFill/>
                          </a:ln>
                          <a:solidFill>
                            <a:schemeClr val="tx1"/>
                          </a:solidFill>
                          <a:effectLst/>
                          <a:latin typeface="+mj-lt"/>
                          <a:cs typeface="Arial" charset="0"/>
                        </a:rPr>
                        <a:t>450</a:t>
                      </a:r>
                      <a:endParaRPr kumimoji="0" lang="es-CO" altLang="es-CO" sz="700" b="0" i="0" u="none" strike="noStrike" cap="none" normalizeH="0" baseline="0" dirty="0">
                        <a:ln>
                          <a:noFill/>
                        </a:ln>
                        <a:solidFill>
                          <a:schemeClr val="tx1"/>
                        </a:solidFill>
                        <a:effectLst/>
                        <a:latin typeface="+mj-lt"/>
                        <a:cs typeface="Arial" charset="0"/>
                      </a:endParaRPr>
                    </a:p>
                  </a:txBody>
                  <a:tcPr marL="72000" marR="72000" marT="36000" marB="36000" anchor="ctr" horzOverflow="overflow">
                    <a:lnL w="6350" cap="flat" cmpd="sng" algn="ctr">
                      <a:solidFill>
                        <a:srgbClr val="B2B2B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0"/>
                  </a:ext>
                </a:extLst>
              </a:tr>
            </a:tbl>
          </a:graphicData>
        </a:graphic>
      </p:graphicFrame>
      <p:sp>
        <p:nvSpPr>
          <p:cNvPr id="18" name="CuadroTexto 17"/>
          <p:cNvSpPr txBox="1"/>
          <p:nvPr/>
        </p:nvSpPr>
        <p:spPr>
          <a:xfrm>
            <a:off x="1311753" y="2672"/>
            <a:ext cx="7686774" cy="954107"/>
          </a:xfrm>
          <a:prstGeom prst="rect">
            <a:avLst/>
          </a:prstGeom>
          <a:noFill/>
        </p:spPr>
        <p:txBody>
          <a:bodyPr wrap="square" rtlCol="0">
            <a:spAutoFit/>
          </a:bodyPr>
          <a:lstStyle/>
          <a:p>
            <a:r>
              <a:rPr lang="es-MX" sz="2800" dirty="0">
                <a:solidFill>
                  <a:schemeClr val="bg1"/>
                </a:solidFill>
              </a:rPr>
              <a:t>¿Conoce algún Vocal de Control de servicios públicos? </a:t>
            </a:r>
          </a:p>
        </p:txBody>
      </p:sp>
    </p:spTree>
    <p:extLst>
      <p:ext uri="{BB962C8B-B14F-4D97-AF65-F5344CB8AC3E}">
        <p14:creationId xmlns:p14="http://schemas.microsoft.com/office/powerpoint/2010/main" val="16281767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sz="quarter" idx="4294967295"/>
          </p:nvPr>
        </p:nvSpPr>
        <p:spPr>
          <a:xfrm>
            <a:off x="3790950" y="2064812"/>
            <a:ext cx="5353050" cy="132343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eaLnBrk="1" hangingPunct="1"/>
            <a:r>
              <a:rPr lang="es-CO" sz="4000" kern="1200" dirty="0">
                <a:solidFill>
                  <a:srgbClr val="3B89C9"/>
                </a:solidFill>
                <a:latin typeface="Calibri" pitchFamily="34" charset="0"/>
                <a:ea typeface="+mn-ea"/>
                <a:cs typeface="Arial" charset="0"/>
              </a:rPr>
              <a:t>Sostenibilidad ambiental</a:t>
            </a:r>
          </a:p>
        </p:txBody>
      </p:sp>
    </p:spTree>
    <p:extLst>
      <p:ext uri="{BB962C8B-B14F-4D97-AF65-F5344CB8AC3E}">
        <p14:creationId xmlns:p14="http://schemas.microsoft.com/office/powerpoint/2010/main" val="22536344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615EF828-92E2-4D67-84A8-7EE5907C64F0}"/>
              </a:ext>
            </a:extLst>
          </p:cNvPr>
          <p:cNvSpPr>
            <a:spLocks noGrp="1"/>
          </p:cNvSpPr>
          <p:nvPr>
            <p:ph type="sldNum" sz="quarter" idx="4"/>
          </p:nvPr>
        </p:nvSpPr>
        <p:spPr/>
        <p:txBody>
          <a:bodyPr/>
          <a:lstStyle/>
          <a:p>
            <a:pPr>
              <a:defRPr/>
            </a:pPr>
            <a:fld id="{D0AE95A2-70B1-4974-8E50-975CA7202948}" type="slidenum">
              <a:rPr lang="es-CO" altLang="es-CO" smtClean="0"/>
              <a:pPr>
                <a:defRPr/>
              </a:pPr>
              <a:t>72</a:t>
            </a:fld>
            <a:endParaRPr lang="es-CO" altLang="es-CO" dirty="0"/>
          </a:p>
        </p:txBody>
      </p:sp>
      <p:sp>
        <p:nvSpPr>
          <p:cNvPr id="3" name="Título 2">
            <a:extLst>
              <a:ext uri="{FF2B5EF4-FFF2-40B4-BE49-F238E27FC236}">
                <a16:creationId xmlns:a16="http://schemas.microsoft.com/office/drawing/2014/main" id="{403BFF18-88DB-4E7E-9414-A2395C9F8B32}"/>
              </a:ext>
            </a:extLst>
          </p:cNvPr>
          <p:cNvSpPr>
            <a:spLocks noGrp="1"/>
          </p:cNvSpPr>
          <p:nvPr>
            <p:ph type="title"/>
          </p:nvPr>
        </p:nvSpPr>
        <p:spPr>
          <a:xfrm>
            <a:off x="1481632" y="266701"/>
            <a:ext cx="6455410" cy="384175"/>
          </a:xfrm>
        </p:spPr>
        <p:txBody>
          <a:bodyPr/>
          <a:lstStyle/>
          <a:p>
            <a:r>
              <a:rPr lang="es-ES" sz="4000" kern="1200" dirty="0">
                <a:solidFill>
                  <a:srgbClr val="3B89C9"/>
                </a:solidFill>
                <a:latin typeface="Calibri" pitchFamily="34" charset="0"/>
                <a:ea typeface="+mn-ea"/>
                <a:cs typeface="Arial" charset="0"/>
              </a:rPr>
              <a:t>Percepción general </a:t>
            </a:r>
            <a:endParaRPr lang="es-CO" sz="4000" kern="1200" dirty="0">
              <a:solidFill>
                <a:srgbClr val="3B89C9"/>
              </a:solidFill>
              <a:latin typeface="Calibri" pitchFamily="34" charset="0"/>
              <a:ea typeface="+mn-ea"/>
              <a:cs typeface="Arial" charset="0"/>
            </a:endParaRPr>
          </a:p>
        </p:txBody>
      </p:sp>
      <p:sp>
        <p:nvSpPr>
          <p:cNvPr id="5" name="CuadroTexto 4">
            <a:extLst>
              <a:ext uri="{FF2B5EF4-FFF2-40B4-BE49-F238E27FC236}">
                <a16:creationId xmlns:a16="http://schemas.microsoft.com/office/drawing/2014/main" id="{3DAE6A22-082B-4BAC-B689-4366C5909EED}"/>
              </a:ext>
            </a:extLst>
          </p:cNvPr>
          <p:cNvSpPr txBox="1"/>
          <p:nvPr/>
        </p:nvSpPr>
        <p:spPr>
          <a:xfrm>
            <a:off x="2237625" y="1469036"/>
            <a:ext cx="4668748" cy="2123658"/>
          </a:xfrm>
          <a:prstGeom prst="rect">
            <a:avLst/>
          </a:prstGeom>
          <a:noFill/>
        </p:spPr>
        <p:txBody>
          <a:bodyPr wrap="square" rtlCol="0">
            <a:spAutoFit/>
          </a:bodyPr>
          <a:lstStyle/>
          <a:p>
            <a:pPr algn="ctr"/>
            <a:r>
              <a:rPr lang="es-ES" sz="3600" b="0" dirty="0">
                <a:solidFill>
                  <a:schemeClr val="tx1">
                    <a:lumMod val="65000"/>
                    <a:lumOff val="35000"/>
                  </a:schemeClr>
                </a:solidFill>
              </a:rPr>
              <a:t>Sostenibilidad ambiental</a:t>
            </a:r>
          </a:p>
          <a:p>
            <a:pPr algn="ctr"/>
            <a:r>
              <a:rPr lang="es-ES" sz="6000" dirty="0">
                <a:solidFill>
                  <a:schemeClr val="tx1">
                    <a:lumMod val="65000"/>
                    <a:lumOff val="35000"/>
                  </a:schemeClr>
                </a:solidFill>
              </a:rPr>
              <a:t>33%</a:t>
            </a:r>
            <a:endParaRPr lang="es-CO" sz="6000" dirty="0">
              <a:solidFill>
                <a:schemeClr val="tx1">
                  <a:lumMod val="65000"/>
                  <a:lumOff val="35000"/>
                </a:schemeClr>
              </a:solidFill>
            </a:endParaRPr>
          </a:p>
        </p:txBody>
      </p:sp>
      <p:sp>
        <p:nvSpPr>
          <p:cNvPr id="7" name="AutoShape 190">
            <a:extLst>
              <a:ext uri="{FF2B5EF4-FFF2-40B4-BE49-F238E27FC236}">
                <a16:creationId xmlns:a16="http://schemas.microsoft.com/office/drawing/2014/main" id="{6F9B70A6-653C-4924-97DD-D9AD0DD2B291}"/>
              </a:ext>
            </a:extLst>
          </p:cNvPr>
          <p:cNvSpPr>
            <a:spLocks noChangeArrowheads="1"/>
          </p:cNvSpPr>
          <p:nvPr/>
        </p:nvSpPr>
        <p:spPr bwMode="auto">
          <a:xfrm>
            <a:off x="8215312" y="368435"/>
            <a:ext cx="786375" cy="465138"/>
          </a:xfrm>
          <a:prstGeom prst="roundRect">
            <a:avLst>
              <a:gd name="adj" fmla="val 16667"/>
            </a:avLst>
          </a:prstGeom>
          <a:solidFill>
            <a:srgbClr val="EAEAEA">
              <a:alpha val="72940"/>
            </a:srgbClr>
          </a:solidFill>
          <a:ln w="3175">
            <a:solidFill>
              <a:srgbClr val="969696"/>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1000">
                <a:solidFill>
                  <a:schemeClr val="tx1"/>
                </a:solidFill>
                <a:latin typeface="Calibri Light" pitchFamily="34" charset="0"/>
                <a:cs typeface="Calibri Light" pitchFamily="34" charset="0"/>
              </a:defRPr>
            </a:lvl1pPr>
            <a:lvl2pPr marL="742950" indent="-285750">
              <a:spcBef>
                <a:spcPct val="20000"/>
              </a:spcBef>
              <a:buChar char="–"/>
              <a:defRPr sz="1000">
                <a:solidFill>
                  <a:schemeClr val="tx1"/>
                </a:solidFill>
                <a:latin typeface="Calibri Light" pitchFamily="34" charset="0"/>
                <a:cs typeface="Calibri Light" pitchFamily="34" charset="0"/>
              </a:defRPr>
            </a:lvl2pPr>
            <a:lvl3pPr marL="1143000" indent="-228600">
              <a:spcBef>
                <a:spcPct val="20000"/>
              </a:spcBef>
              <a:buChar char="•"/>
              <a:defRPr sz="1000">
                <a:solidFill>
                  <a:schemeClr val="tx1"/>
                </a:solidFill>
                <a:latin typeface="Calibri Light" pitchFamily="34" charset="0"/>
                <a:cs typeface="Calibri Light" pitchFamily="34" charset="0"/>
              </a:defRPr>
            </a:lvl3pPr>
            <a:lvl4pPr marL="1600200" indent="-228600">
              <a:spcBef>
                <a:spcPct val="20000"/>
              </a:spcBef>
              <a:buChar char="–"/>
              <a:defRPr sz="1000">
                <a:solidFill>
                  <a:schemeClr val="tx1"/>
                </a:solidFill>
                <a:latin typeface="Calibri Light" pitchFamily="34" charset="0"/>
                <a:cs typeface="Calibri Light" pitchFamily="34" charset="0"/>
              </a:defRPr>
            </a:lvl4pPr>
            <a:lvl5pPr marL="2057400" indent="-228600">
              <a:spcBef>
                <a:spcPct val="20000"/>
              </a:spcBef>
              <a:buChar char="»"/>
              <a:defRPr sz="1000">
                <a:solidFill>
                  <a:schemeClr val="tx1"/>
                </a:solidFill>
                <a:latin typeface="Calibri Light" pitchFamily="34" charset="0"/>
                <a:cs typeface="Calibri Light" pitchFamily="34" charset="0"/>
              </a:defRPr>
            </a:lvl5pPr>
            <a:lvl6pPr marL="25146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6pPr>
            <a:lvl7pPr marL="29718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7pPr>
            <a:lvl8pPr marL="34290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8pPr>
            <a:lvl9pPr marL="38862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9pPr>
          </a:lstStyle>
          <a:p>
            <a:pPr eaLnBrk="1" hangingPunct="1">
              <a:spcBef>
                <a:spcPct val="0"/>
              </a:spcBef>
              <a:buFontTx/>
              <a:buNone/>
            </a:pPr>
            <a:endParaRPr lang="es-CO" altLang="es-CO" sz="1800">
              <a:latin typeface="Arial" charset="0"/>
            </a:endParaRPr>
          </a:p>
        </p:txBody>
      </p:sp>
      <p:graphicFrame>
        <p:nvGraphicFramePr>
          <p:cNvPr id="8" name="Group 504">
            <a:extLst>
              <a:ext uri="{FF2B5EF4-FFF2-40B4-BE49-F238E27FC236}">
                <a16:creationId xmlns:a16="http://schemas.microsoft.com/office/drawing/2014/main" id="{1A4BEAB1-29E2-48D0-89E8-7D80974E3CD9}"/>
              </a:ext>
            </a:extLst>
          </p:cNvPr>
          <p:cNvGraphicFramePr>
            <a:graphicFrameLocks noGrp="1"/>
          </p:cNvGraphicFramePr>
          <p:nvPr>
            <p:extLst>
              <p:ext uri="{D42A27DB-BD31-4B8C-83A1-F6EECF244321}">
                <p14:modId xmlns:p14="http://schemas.microsoft.com/office/powerpoint/2010/main" val="4095503552"/>
              </p:ext>
            </p:extLst>
          </p:nvPr>
        </p:nvGraphicFramePr>
        <p:xfrm>
          <a:off x="8208963" y="368435"/>
          <a:ext cx="821300" cy="477978"/>
        </p:xfrm>
        <a:graphic>
          <a:graphicData uri="http://schemas.openxmlformats.org/drawingml/2006/table">
            <a:tbl>
              <a:tblPr/>
              <a:tblGrid>
                <a:gridCol w="158750">
                  <a:extLst>
                    <a:ext uri="{9D8B030D-6E8A-4147-A177-3AD203B41FA5}">
                      <a16:colId xmlns:a16="http://schemas.microsoft.com/office/drawing/2014/main" val="20000"/>
                    </a:ext>
                  </a:extLst>
                </a:gridCol>
                <a:gridCol w="662550">
                  <a:extLst>
                    <a:ext uri="{9D8B030D-6E8A-4147-A177-3AD203B41FA5}">
                      <a16:colId xmlns:a16="http://schemas.microsoft.com/office/drawing/2014/main" val="20001"/>
                    </a:ext>
                  </a:extLst>
                </a:gridCol>
              </a:tblGrid>
              <a:tr h="173041">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altLang="es-CO" sz="900" b="1" i="0" u="none" strike="noStrike" cap="none" normalizeH="0" baseline="0" dirty="0">
                          <a:ln>
                            <a:noFill/>
                          </a:ln>
                          <a:solidFill>
                            <a:srgbClr val="008000"/>
                          </a:solidFill>
                          <a:effectLst/>
                          <a:latin typeface="Wingdings" pitchFamily="2" charset="2"/>
                          <a:cs typeface="Calibri Light" pitchFamily="34" charset="0"/>
                        </a:rPr>
                        <a:t>l</a:t>
                      </a:r>
                      <a:endParaRPr kumimoji="0" lang="es-ES" altLang="es-CO" sz="900" b="0" i="0" u="none" strike="noStrike" cap="none" normalizeH="0" baseline="0" dirty="0">
                        <a:ln>
                          <a:noFill/>
                        </a:ln>
                        <a:solidFill>
                          <a:schemeClr val="tx1"/>
                        </a:solidFill>
                        <a:effectLst/>
                        <a:latin typeface="Calibri Light" pitchFamily="34" charset="0"/>
                        <a:cs typeface="Calibri Light" pitchFamily="34" charset="0"/>
                      </a:endParaRPr>
                    </a:p>
                  </a:txBody>
                  <a:tcPr marL="36000" marR="36000" marT="17941" marB="17941" anchor="ctr" horzOverflow="overflow">
                    <a:lnL>
                      <a:noFill/>
                    </a:lnL>
                    <a:lnR>
                      <a:noFill/>
                    </a:lnR>
                    <a:lnT>
                      <a:noFill/>
                    </a:lnT>
                    <a:lnB>
                      <a:noFill/>
                    </a:lnB>
                    <a:lnTlToBr>
                      <a:noFill/>
                    </a:lnTlToBr>
                    <a:lnBlToTr>
                      <a:noFill/>
                    </a:lnBlToTr>
                    <a:noFill/>
                  </a:tcPr>
                </a:tc>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80000"/>
                        </a:lnSpc>
                        <a:spcBef>
                          <a:spcPct val="0"/>
                        </a:spcBef>
                        <a:spcAft>
                          <a:spcPct val="0"/>
                        </a:spcAft>
                        <a:buClrTx/>
                        <a:buSzTx/>
                        <a:buFontTx/>
                        <a:buNone/>
                        <a:tabLst/>
                      </a:pPr>
                      <a:r>
                        <a:rPr kumimoji="0" lang="es-ES" altLang="es-CO" sz="7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T2B</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&gt;= 90</a:t>
                      </a:r>
                    </a:p>
                  </a:txBody>
                  <a:tcPr marL="36000" marR="36000" marT="17941" marB="1794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146048">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ctr" defTabSz="914400" rtl="0" eaLnBrk="1" fontAlgn="ctr" latinLnBrk="0" hangingPunct="1">
                        <a:lnSpc>
                          <a:spcPct val="80000"/>
                        </a:lnSpc>
                        <a:spcBef>
                          <a:spcPct val="0"/>
                        </a:spcBef>
                        <a:spcAft>
                          <a:spcPct val="0"/>
                        </a:spcAft>
                        <a:buClrTx/>
                        <a:buSzTx/>
                        <a:buFontTx/>
                        <a:buNone/>
                        <a:tabLst/>
                      </a:pPr>
                      <a:r>
                        <a:rPr kumimoji="0" lang="es-ES" altLang="es-CO" sz="900" b="1" i="0" u="none" strike="noStrike" cap="none" normalizeH="0" baseline="0" dirty="0">
                          <a:ln>
                            <a:noFill/>
                          </a:ln>
                          <a:solidFill>
                            <a:srgbClr val="FFC000"/>
                          </a:solidFill>
                          <a:effectLst/>
                          <a:latin typeface="Wingdings" pitchFamily="2" charset="2"/>
                          <a:cs typeface="Calibri Light" pitchFamily="34" charset="0"/>
                        </a:rPr>
                        <a:t>l</a:t>
                      </a:r>
                      <a:endParaRPr kumimoji="0" lang="es-ES" altLang="es-CO" sz="900" b="0" i="0" u="none" strike="noStrike" cap="none" normalizeH="0" baseline="0" dirty="0">
                        <a:ln>
                          <a:noFill/>
                        </a:ln>
                        <a:solidFill>
                          <a:schemeClr val="tx1"/>
                        </a:solidFill>
                        <a:effectLst/>
                        <a:latin typeface="Calibri Light" pitchFamily="34" charset="0"/>
                        <a:cs typeface="Calibri Light" pitchFamily="34" charset="0"/>
                      </a:endParaRPr>
                    </a:p>
                  </a:txBody>
                  <a:tcPr marL="36000" marR="36000" marT="17941" marB="17941" anchor="ctr" horzOverflow="overflow">
                    <a:lnL>
                      <a:noFill/>
                    </a:lnL>
                    <a:lnR>
                      <a:noFill/>
                    </a:lnR>
                    <a:lnT>
                      <a:noFill/>
                    </a:lnT>
                    <a:lnB>
                      <a:noFill/>
                    </a:lnB>
                    <a:lnTlToBr>
                      <a:noFill/>
                    </a:lnTlToBr>
                    <a:lnBlToTr>
                      <a:noFill/>
                    </a:lnBlToTr>
                    <a:noFill/>
                  </a:tcPr>
                </a:tc>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80000"/>
                        </a:lnSpc>
                        <a:spcBef>
                          <a:spcPct val="0"/>
                        </a:spcBef>
                        <a:spcAft>
                          <a:spcPct val="0"/>
                        </a:spcAft>
                        <a:buClrTx/>
                        <a:buSzTx/>
                        <a:buFontTx/>
                        <a:buNone/>
                        <a:tabLst/>
                      </a:pP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75&gt; </a:t>
                      </a:r>
                      <a:r>
                        <a:rPr kumimoji="0" lang="es-ES" altLang="es-CO" sz="7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T2B</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&lt;</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89</a:t>
                      </a:r>
                    </a:p>
                  </a:txBody>
                  <a:tcPr marL="36000" marR="36000" marT="17941" marB="1794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146048">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ctr" defTabSz="914400" rtl="0" eaLnBrk="1" fontAlgn="ctr" latinLnBrk="0" hangingPunct="1">
                        <a:lnSpc>
                          <a:spcPct val="80000"/>
                        </a:lnSpc>
                        <a:spcBef>
                          <a:spcPct val="0"/>
                        </a:spcBef>
                        <a:spcAft>
                          <a:spcPct val="0"/>
                        </a:spcAft>
                        <a:buClrTx/>
                        <a:buSzTx/>
                        <a:buFontTx/>
                        <a:buNone/>
                        <a:tabLst/>
                      </a:pPr>
                      <a:r>
                        <a:rPr kumimoji="0" lang="es-ES" altLang="es-CO" sz="900" b="1" i="0" u="none" strike="noStrike" cap="none" normalizeH="0" baseline="0" dirty="0">
                          <a:ln>
                            <a:noFill/>
                          </a:ln>
                          <a:solidFill>
                            <a:srgbClr val="FF0000"/>
                          </a:solidFill>
                          <a:effectLst/>
                          <a:latin typeface="Wingdings" pitchFamily="2" charset="2"/>
                          <a:cs typeface="Calibri Light" pitchFamily="34" charset="0"/>
                        </a:rPr>
                        <a:t>l</a:t>
                      </a:r>
                      <a:endParaRPr kumimoji="0" lang="es-ES" altLang="es-CO" sz="900" b="0" i="0" u="none" strike="noStrike" cap="none" normalizeH="0" baseline="0" dirty="0">
                        <a:ln>
                          <a:noFill/>
                        </a:ln>
                        <a:solidFill>
                          <a:schemeClr val="tx1"/>
                        </a:solidFill>
                        <a:effectLst/>
                        <a:latin typeface="Calibri Light" pitchFamily="34" charset="0"/>
                        <a:cs typeface="Calibri Light" pitchFamily="34" charset="0"/>
                      </a:endParaRPr>
                    </a:p>
                  </a:txBody>
                  <a:tcPr marL="36000" marR="36000" marT="17941" marB="17941" anchor="ctr" horzOverflow="overflow">
                    <a:lnL>
                      <a:noFill/>
                    </a:lnL>
                    <a:lnR>
                      <a:noFill/>
                    </a:lnR>
                    <a:lnT>
                      <a:noFill/>
                    </a:lnT>
                    <a:lnB>
                      <a:noFill/>
                    </a:lnB>
                    <a:lnTlToBr>
                      <a:noFill/>
                    </a:lnTlToBr>
                    <a:lnBlToTr>
                      <a:noFill/>
                    </a:lnBlToTr>
                    <a:noFill/>
                  </a:tcPr>
                </a:tc>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80000"/>
                        </a:lnSpc>
                        <a:spcBef>
                          <a:spcPct val="0"/>
                        </a:spcBef>
                        <a:spcAft>
                          <a:spcPct val="0"/>
                        </a:spcAft>
                        <a:buClrTx/>
                        <a:buSzTx/>
                        <a:buFontTx/>
                        <a:buNone/>
                        <a:tabLst/>
                      </a:pPr>
                      <a:r>
                        <a:rPr kumimoji="0" lang="es-ES" altLang="es-CO" sz="7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T2B</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&lt;=74</a:t>
                      </a:r>
                    </a:p>
                  </a:txBody>
                  <a:tcPr marL="36000" marR="36000" marT="17941" marB="1794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9" name="Group 198">
            <a:extLst>
              <a:ext uri="{FF2B5EF4-FFF2-40B4-BE49-F238E27FC236}">
                <a16:creationId xmlns:a16="http://schemas.microsoft.com/office/drawing/2014/main" id="{B3A6D4AF-1FEF-4CCE-BC72-D5289FE521EF}"/>
              </a:ext>
            </a:extLst>
          </p:cNvPr>
          <p:cNvGraphicFramePr>
            <a:graphicFrameLocks noGrp="1"/>
          </p:cNvGraphicFramePr>
          <p:nvPr>
            <p:extLst>
              <p:ext uri="{D42A27DB-BD31-4B8C-83A1-F6EECF244321}">
                <p14:modId xmlns:p14="http://schemas.microsoft.com/office/powerpoint/2010/main" val="2822939667"/>
              </p:ext>
            </p:extLst>
          </p:nvPr>
        </p:nvGraphicFramePr>
        <p:xfrm>
          <a:off x="7926388" y="508135"/>
          <a:ext cx="301625" cy="198438"/>
        </p:xfrm>
        <a:graphic>
          <a:graphicData uri="http://schemas.openxmlformats.org/drawingml/2006/table">
            <a:tbl>
              <a:tblPr/>
              <a:tblGrid>
                <a:gridCol w="301625">
                  <a:extLst>
                    <a:ext uri="{9D8B030D-6E8A-4147-A177-3AD203B41FA5}">
                      <a16:colId xmlns:a16="http://schemas.microsoft.com/office/drawing/2014/main" val="20000"/>
                    </a:ext>
                  </a:extLst>
                </a:gridCol>
              </a:tblGrid>
              <a:tr h="198438">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altLang="es-CO" sz="1300" b="1" i="0" u="none" strike="noStrike" cap="none" normalizeH="0" baseline="0" dirty="0">
                          <a:ln>
                            <a:noFill/>
                          </a:ln>
                          <a:solidFill>
                            <a:schemeClr val="tx1"/>
                          </a:solidFill>
                          <a:effectLst/>
                          <a:latin typeface="Calibri Light" pitchFamily="34" charset="0"/>
                          <a:cs typeface="Calibri" pitchFamily="34" charset="0"/>
                        </a:rPr>
                        <a:t>%</a:t>
                      </a:r>
                    </a:p>
                  </a:txBody>
                  <a:tcPr marL="90000" marR="9000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0" name="CuadroTexto 9">
            <a:extLst>
              <a:ext uri="{FF2B5EF4-FFF2-40B4-BE49-F238E27FC236}">
                <a16:creationId xmlns:a16="http://schemas.microsoft.com/office/drawing/2014/main" id="{D2BE853E-8976-49B9-A706-73EBE9D68DC2}"/>
              </a:ext>
            </a:extLst>
          </p:cNvPr>
          <p:cNvSpPr txBox="1"/>
          <p:nvPr/>
        </p:nvSpPr>
        <p:spPr>
          <a:xfrm>
            <a:off x="5361421" y="2840717"/>
            <a:ext cx="382859" cy="400110"/>
          </a:xfrm>
          <a:prstGeom prst="rect">
            <a:avLst/>
          </a:prstGeom>
          <a:noFill/>
        </p:spPr>
        <p:txBody>
          <a:bodyPr wrap="square">
            <a:spAutoFit/>
          </a:bodyPr>
          <a:lstStyle/>
          <a:p>
            <a:r>
              <a:rPr kumimoji="0" lang="es-ES" altLang="es-CO" sz="2000" b="1" i="0" u="none" strike="noStrike" cap="none" normalizeH="0" baseline="0" dirty="0">
                <a:ln>
                  <a:noFill/>
                </a:ln>
                <a:solidFill>
                  <a:srgbClr val="FF0000"/>
                </a:solidFill>
                <a:effectLst/>
                <a:latin typeface="Wingdings" pitchFamily="2" charset="2"/>
                <a:cs typeface="Calibri Light" pitchFamily="34" charset="0"/>
              </a:rPr>
              <a:t>l</a:t>
            </a:r>
            <a:endParaRPr lang="es-CO" sz="2000" dirty="0"/>
          </a:p>
        </p:txBody>
      </p:sp>
    </p:spTree>
    <p:extLst>
      <p:ext uri="{BB962C8B-B14F-4D97-AF65-F5344CB8AC3E}">
        <p14:creationId xmlns:p14="http://schemas.microsoft.com/office/powerpoint/2010/main" val="14095225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11 Tabla"/>
          <p:cNvGraphicFramePr>
            <a:graphicFrameLocks noGrp="1"/>
          </p:cNvGraphicFramePr>
          <p:nvPr>
            <p:extLst>
              <p:ext uri="{D42A27DB-BD31-4B8C-83A1-F6EECF244321}">
                <p14:modId xmlns:p14="http://schemas.microsoft.com/office/powerpoint/2010/main" val="4153608724"/>
              </p:ext>
            </p:extLst>
          </p:nvPr>
        </p:nvGraphicFramePr>
        <p:xfrm>
          <a:off x="1580490" y="1663573"/>
          <a:ext cx="6628472" cy="2947035"/>
        </p:xfrm>
        <a:graphic>
          <a:graphicData uri="http://schemas.openxmlformats.org/drawingml/2006/table">
            <a:tbl>
              <a:tblPr/>
              <a:tblGrid>
                <a:gridCol w="3168613">
                  <a:extLst>
                    <a:ext uri="{9D8B030D-6E8A-4147-A177-3AD203B41FA5}">
                      <a16:colId xmlns:a16="http://schemas.microsoft.com/office/drawing/2014/main" val="20000"/>
                    </a:ext>
                  </a:extLst>
                </a:gridCol>
                <a:gridCol w="2502373">
                  <a:extLst>
                    <a:ext uri="{9D8B030D-6E8A-4147-A177-3AD203B41FA5}">
                      <a16:colId xmlns:a16="http://schemas.microsoft.com/office/drawing/2014/main" val="20001"/>
                    </a:ext>
                  </a:extLst>
                </a:gridCol>
                <a:gridCol w="319162">
                  <a:extLst>
                    <a:ext uri="{9D8B030D-6E8A-4147-A177-3AD203B41FA5}">
                      <a16:colId xmlns:a16="http://schemas.microsoft.com/office/drawing/2014/main" val="20002"/>
                    </a:ext>
                  </a:extLst>
                </a:gridCol>
                <a:gridCol w="319162">
                  <a:extLst>
                    <a:ext uri="{9D8B030D-6E8A-4147-A177-3AD203B41FA5}">
                      <a16:colId xmlns:a16="http://schemas.microsoft.com/office/drawing/2014/main" val="3459576064"/>
                    </a:ext>
                  </a:extLst>
                </a:gridCol>
                <a:gridCol w="319162">
                  <a:extLst>
                    <a:ext uri="{9D8B030D-6E8A-4147-A177-3AD203B41FA5}">
                      <a16:colId xmlns:a16="http://schemas.microsoft.com/office/drawing/2014/main" val="20003"/>
                    </a:ext>
                  </a:extLst>
                </a:gridCol>
              </a:tblGrid>
              <a:tr h="421005">
                <a:tc>
                  <a:txBody>
                    <a:bodyPr/>
                    <a:lstStyle/>
                    <a:p>
                      <a:pPr algn="r" fontAlgn="ctr"/>
                      <a:r>
                        <a:rPr lang="es-CO" sz="900" b="0" i="0" u="none" strike="noStrike" dirty="0">
                          <a:solidFill>
                            <a:srgbClr val="262626"/>
                          </a:solidFill>
                          <a:effectLst/>
                          <a:latin typeface="Century Gothic"/>
                        </a:rPr>
                        <a:t>la gestión ambiental de la EAAB-ESP? </a:t>
                      </a:r>
                    </a:p>
                  </a:txBody>
                  <a:tcPr marL="9525" marR="9525" marT="9525" marB="0" anchor="ctr">
                    <a:lnL>
                      <a:noFill/>
                    </a:lnL>
                    <a:lnR w="6350" cap="flat" cmpd="sng" algn="ctr">
                      <a:noFill/>
                      <a:prstDash val="sysDash"/>
                      <a:round/>
                      <a:headEnd type="none" w="med" len="med"/>
                      <a:tailEnd type="none" w="med" len="med"/>
                    </a:lnR>
                    <a:lnT>
                      <a:noFill/>
                    </a:lnT>
                    <a:lnB w="6350" cap="flat" cmpd="sng" algn="ctr">
                      <a:solidFill>
                        <a:schemeClr val="bg1">
                          <a:lumMod val="75000"/>
                        </a:schemeClr>
                      </a:solidFill>
                      <a:prstDash val="sysDash"/>
                      <a:round/>
                      <a:headEnd type="none" w="med" len="med"/>
                      <a:tailEnd type="none" w="med" len="med"/>
                    </a:lnB>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solidFill>
                        <a:schemeClr val="bg1">
                          <a:lumMod val="65000"/>
                        </a:schemeClr>
                      </a:solidFill>
                      <a:prstDash val="solid"/>
                      <a:round/>
                      <a:headEnd type="none" w="med" len="med"/>
                      <a:tailEnd type="none" w="med" len="med"/>
                    </a:lnR>
                    <a:lnT>
                      <a:noFill/>
                    </a:lnT>
                    <a:lnB w="6350" cap="flat" cmpd="sng" algn="ctr">
                      <a:solidFill>
                        <a:schemeClr val="bg1">
                          <a:lumMod val="75000"/>
                        </a:schemeClr>
                      </a:solidFill>
                      <a:prstDash val="sysDash"/>
                      <a:round/>
                      <a:headEnd type="none" w="med" len="med"/>
                      <a:tailEnd type="none" w="med" len="med"/>
                    </a:lnB>
                  </a:tcPr>
                </a:tc>
                <a:tc>
                  <a:txBody>
                    <a:bodyPr/>
                    <a:lstStyle/>
                    <a:p>
                      <a:pPr algn="ctr" fontAlgn="ctr"/>
                      <a:r>
                        <a:rPr lang="es-CO" sz="700" b="1" i="0" u="none" strike="noStrike" dirty="0">
                          <a:solidFill>
                            <a:srgbClr val="262626"/>
                          </a:solidFill>
                          <a:effectLst/>
                          <a:latin typeface="Century Gothic"/>
                        </a:rPr>
                        <a:t>8</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F8F8F8"/>
                    </a:solidFill>
                  </a:tcPr>
                </a:tc>
                <a:tc>
                  <a:txBody>
                    <a:bodyPr/>
                    <a:lstStyle/>
                    <a:p>
                      <a:pPr algn="ctr" fontAlgn="ctr"/>
                      <a:r>
                        <a:rPr lang="es-CO" sz="700" b="1" i="0" u="none" strike="noStrike" dirty="0">
                          <a:solidFill>
                            <a:srgbClr val="262626"/>
                          </a:solidFill>
                          <a:effectLst/>
                          <a:latin typeface="Century Gothic"/>
                        </a:rPr>
                        <a:t>3,4</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F8F8F8"/>
                    </a:solidFill>
                  </a:tcPr>
                </a:tc>
                <a:tc>
                  <a:txBody>
                    <a:bodyPr/>
                    <a:lstStyle/>
                    <a:p>
                      <a:pPr algn="ctr" rtl="0" fontAlgn="ctr"/>
                      <a:r>
                        <a:rPr lang="es-CO" sz="900" b="1" i="0" u="none" strike="noStrike" dirty="0">
                          <a:solidFill>
                            <a:srgbClr val="FF0000"/>
                          </a:solidFill>
                          <a:effectLst/>
                          <a:latin typeface="Wingdings"/>
                        </a:rPr>
                        <a:t>l</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extLst>
                  <a:ext uri="{0D108BD9-81ED-4DB2-BD59-A6C34878D82A}">
                    <a16:rowId xmlns:a16="http://schemas.microsoft.com/office/drawing/2014/main" val="10000"/>
                  </a:ext>
                </a:extLst>
              </a:tr>
              <a:tr h="421005">
                <a:tc>
                  <a:txBody>
                    <a:bodyPr/>
                    <a:lstStyle/>
                    <a:p>
                      <a:pPr algn="r" fontAlgn="ctr"/>
                      <a:r>
                        <a:rPr lang="es-CO" sz="900" b="0" i="0" u="none" strike="noStrike" dirty="0">
                          <a:solidFill>
                            <a:srgbClr val="262626"/>
                          </a:solidFill>
                          <a:effectLst/>
                          <a:latin typeface="Century Gothic"/>
                        </a:rPr>
                        <a:t> las campañas pedagógicas manejadas por la EAAB-ESP frente al uso responsable del agua? </a:t>
                      </a:r>
                    </a:p>
                  </a:txBody>
                  <a:tcPr marL="9525" marR="9525" marT="9525" marB="0" anchor="ctr">
                    <a:lnL>
                      <a:noFill/>
                    </a:lnL>
                    <a:lnR w="6350" cap="flat" cmpd="sng" algn="ctr">
                      <a:no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ctr" fontAlgn="ctr"/>
                      <a:r>
                        <a:rPr lang="es-CO" sz="700" b="1" i="0" u="none" strike="noStrike" dirty="0">
                          <a:solidFill>
                            <a:srgbClr val="262626"/>
                          </a:solidFill>
                          <a:effectLst/>
                          <a:latin typeface="Century Gothic"/>
                        </a:rPr>
                        <a:t>8</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F8F8F8"/>
                    </a:solidFill>
                  </a:tcPr>
                </a:tc>
                <a:tc>
                  <a:txBody>
                    <a:bodyPr/>
                    <a:lstStyle/>
                    <a:p>
                      <a:pPr algn="ctr" fontAlgn="ctr"/>
                      <a:r>
                        <a:rPr lang="es-CO" sz="700" b="1" i="0" u="none" strike="noStrike" dirty="0">
                          <a:solidFill>
                            <a:srgbClr val="262626"/>
                          </a:solidFill>
                          <a:effectLst/>
                          <a:latin typeface="Century Gothic"/>
                        </a:rPr>
                        <a:t>3,5</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F8F8F8"/>
                    </a:solidFill>
                  </a:tcPr>
                </a:tc>
                <a:tc>
                  <a:txBody>
                    <a:bodyPr/>
                    <a:lstStyle/>
                    <a:p>
                      <a:pPr algn="ctr" rtl="0" fontAlgn="ctr"/>
                      <a:r>
                        <a:rPr lang="es-CO" sz="900" b="1" i="0" u="none" strike="noStrike">
                          <a:solidFill>
                            <a:srgbClr val="FF0000"/>
                          </a:solidFill>
                          <a:effectLst/>
                          <a:latin typeface="Wingdings"/>
                        </a:rPr>
                        <a:t>l</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extLst>
                  <a:ext uri="{0D108BD9-81ED-4DB2-BD59-A6C34878D82A}">
                    <a16:rowId xmlns:a16="http://schemas.microsoft.com/office/drawing/2014/main" val="10001"/>
                  </a:ext>
                </a:extLst>
              </a:tr>
              <a:tr h="421005">
                <a:tc>
                  <a:txBody>
                    <a:bodyPr/>
                    <a:lstStyle/>
                    <a:p>
                      <a:pPr algn="r" fontAlgn="ctr"/>
                      <a:r>
                        <a:rPr lang="es-CO" sz="900" b="0" i="0" u="none" strike="noStrike" dirty="0">
                          <a:solidFill>
                            <a:srgbClr val="262626"/>
                          </a:solidFill>
                          <a:effectLst/>
                          <a:latin typeface="Century Gothic"/>
                        </a:rPr>
                        <a:t>la inversión en proyectos de impacto ambiental por parte de la EAAB-ESP </a:t>
                      </a:r>
                    </a:p>
                  </a:txBody>
                  <a:tcPr marL="9525" marR="9525" marT="9525" marB="0" anchor="ctr">
                    <a:lnL>
                      <a:noFill/>
                    </a:lnL>
                    <a:lnR w="6350" cap="flat" cmpd="sng" algn="ctr">
                      <a:no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ctr" fontAlgn="ctr"/>
                      <a:r>
                        <a:rPr lang="es-CO" sz="700" b="1" i="0" u="none" strike="noStrike">
                          <a:solidFill>
                            <a:srgbClr val="262626"/>
                          </a:solidFill>
                          <a:effectLst/>
                          <a:latin typeface="Century Gothic"/>
                        </a:rPr>
                        <a:t>8</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F8F8F8"/>
                    </a:solidFill>
                  </a:tcPr>
                </a:tc>
                <a:tc>
                  <a:txBody>
                    <a:bodyPr/>
                    <a:lstStyle/>
                    <a:p>
                      <a:pPr algn="ctr" fontAlgn="ctr"/>
                      <a:r>
                        <a:rPr lang="es-CO" sz="700" b="1" i="0" u="none" strike="noStrike" dirty="0">
                          <a:solidFill>
                            <a:srgbClr val="262626"/>
                          </a:solidFill>
                          <a:effectLst/>
                          <a:latin typeface="Century Gothic"/>
                        </a:rPr>
                        <a:t>3,3</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F8F8F8"/>
                    </a:solidFill>
                  </a:tcPr>
                </a:tc>
                <a:tc>
                  <a:txBody>
                    <a:bodyPr/>
                    <a:lstStyle/>
                    <a:p>
                      <a:pPr algn="ctr" rtl="0" fontAlgn="ctr"/>
                      <a:r>
                        <a:rPr lang="es-CO" sz="900" b="1" i="0" u="none" strike="noStrike">
                          <a:solidFill>
                            <a:srgbClr val="FF0000"/>
                          </a:solidFill>
                          <a:effectLst/>
                          <a:latin typeface="Wingdings"/>
                        </a:rPr>
                        <a:t>l</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extLst>
                  <a:ext uri="{0D108BD9-81ED-4DB2-BD59-A6C34878D82A}">
                    <a16:rowId xmlns:a16="http://schemas.microsoft.com/office/drawing/2014/main" val="10002"/>
                  </a:ext>
                </a:extLst>
              </a:tr>
              <a:tr h="421005">
                <a:tc>
                  <a:txBody>
                    <a:bodyPr/>
                    <a:lstStyle/>
                    <a:p>
                      <a:pPr algn="r" fontAlgn="ctr"/>
                      <a:r>
                        <a:rPr lang="es-CO" sz="900" b="0" i="0" u="none" strike="noStrike" dirty="0">
                          <a:solidFill>
                            <a:srgbClr val="262626"/>
                          </a:solidFill>
                          <a:effectLst/>
                          <a:latin typeface="Century Gothic"/>
                        </a:rPr>
                        <a:t>el aporte a la sostenibilidad o responsabilidad social empresarial que tiene la EAAB-ESP? </a:t>
                      </a:r>
                    </a:p>
                  </a:txBody>
                  <a:tcPr marL="9525" marR="9525" marT="9525" marB="0" anchor="ctr">
                    <a:lnL>
                      <a:noFill/>
                    </a:lnL>
                    <a:lnR w="6350" cap="flat" cmpd="sng" algn="ctr">
                      <a:no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ctr" fontAlgn="ctr"/>
                      <a:r>
                        <a:rPr lang="es-CO" sz="700" b="1" i="0" u="none" strike="noStrike">
                          <a:solidFill>
                            <a:srgbClr val="262626"/>
                          </a:solidFill>
                          <a:effectLst/>
                          <a:latin typeface="Century Gothic"/>
                        </a:rPr>
                        <a:t>8</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F8F8F8"/>
                    </a:solidFill>
                  </a:tcPr>
                </a:tc>
                <a:tc>
                  <a:txBody>
                    <a:bodyPr/>
                    <a:lstStyle/>
                    <a:p>
                      <a:pPr algn="ctr" fontAlgn="ctr"/>
                      <a:r>
                        <a:rPr lang="es-CO" sz="700" b="1" i="0" u="none" strike="noStrike" dirty="0">
                          <a:solidFill>
                            <a:srgbClr val="262626"/>
                          </a:solidFill>
                          <a:effectLst/>
                          <a:latin typeface="Century Gothic"/>
                        </a:rPr>
                        <a:t>3,4</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F8F8F8"/>
                    </a:solidFill>
                  </a:tcPr>
                </a:tc>
                <a:tc>
                  <a:txBody>
                    <a:bodyPr/>
                    <a:lstStyle/>
                    <a:p>
                      <a:pPr algn="ctr" rtl="0" fontAlgn="ctr"/>
                      <a:r>
                        <a:rPr lang="es-CO" sz="900" b="1" i="0" u="none" strike="noStrike">
                          <a:solidFill>
                            <a:srgbClr val="FF0000"/>
                          </a:solidFill>
                          <a:effectLst/>
                          <a:latin typeface="Wingdings"/>
                        </a:rPr>
                        <a:t>l</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extLst>
                  <a:ext uri="{0D108BD9-81ED-4DB2-BD59-A6C34878D82A}">
                    <a16:rowId xmlns:a16="http://schemas.microsoft.com/office/drawing/2014/main" val="10003"/>
                  </a:ext>
                </a:extLst>
              </a:tr>
              <a:tr h="421005">
                <a:tc>
                  <a:txBody>
                    <a:bodyPr/>
                    <a:lstStyle/>
                    <a:p>
                      <a:pPr algn="r" fontAlgn="ctr"/>
                      <a:r>
                        <a:rPr lang="es-CO" sz="900" b="0" i="0" u="none" strike="noStrike" dirty="0">
                          <a:solidFill>
                            <a:srgbClr val="262626"/>
                          </a:solidFill>
                          <a:effectLst/>
                          <a:latin typeface="Century Gothic"/>
                        </a:rPr>
                        <a:t>las estrategias que lleva la EAAB-ESP enfocadas a la mitigación del cambio climático? </a:t>
                      </a:r>
                    </a:p>
                  </a:txBody>
                  <a:tcPr marL="9525" marR="9525" marT="9525" marB="0" anchor="ctr">
                    <a:lnL>
                      <a:noFill/>
                    </a:lnL>
                    <a:lnR w="6350" cap="flat" cmpd="sng" algn="ctr">
                      <a:no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ctr" fontAlgn="ctr"/>
                      <a:r>
                        <a:rPr lang="es-CO" sz="700" b="1" i="0" u="none" strike="noStrike">
                          <a:solidFill>
                            <a:srgbClr val="262626"/>
                          </a:solidFill>
                          <a:effectLst/>
                          <a:latin typeface="Century Gothic"/>
                        </a:rPr>
                        <a:t>8</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F8F8F8"/>
                    </a:solidFill>
                  </a:tcPr>
                </a:tc>
                <a:tc>
                  <a:txBody>
                    <a:bodyPr/>
                    <a:lstStyle/>
                    <a:p>
                      <a:pPr algn="ctr" fontAlgn="ctr"/>
                      <a:r>
                        <a:rPr lang="es-CO" sz="700" b="1" i="0" u="none" strike="noStrike" dirty="0">
                          <a:solidFill>
                            <a:srgbClr val="262626"/>
                          </a:solidFill>
                          <a:effectLst/>
                          <a:latin typeface="Century Gothic"/>
                        </a:rPr>
                        <a:t>3</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F8F8F8"/>
                    </a:solidFill>
                  </a:tcPr>
                </a:tc>
                <a:tc>
                  <a:txBody>
                    <a:bodyPr/>
                    <a:lstStyle/>
                    <a:p>
                      <a:pPr algn="ctr" rtl="0" fontAlgn="ctr"/>
                      <a:r>
                        <a:rPr lang="es-CO" sz="900" b="1" i="0" u="none" strike="noStrike">
                          <a:solidFill>
                            <a:srgbClr val="FF0000"/>
                          </a:solidFill>
                          <a:effectLst/>
                          <a:latin typeface="Wingdings"/>
                        </a:rPr>
                        <a:t>l</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extLst>
                  <a:ext uri="{0D108BD9-81ED-4DB2-BD59-A6C34878D82A}">
                    <a16:rowId xmlns:a16="http://schemas.microsoft.com/office/drawing/2014/main" val="10004"/>
                  </a:ext>
                </a:extLst>
              </a:tr>
              <a:tr h="421005">
                <a:tc>
                  <a:txBody>
                    <a:bodyPr/>
                    <a:lstStyle/>
                    <a:p>
                      <a:pPr algn="r" fontAlgn="ctr"/>
                      <a:r>
                        <a:rPr lang="es-CO" sz="900" b="0" i="0" u="none" strike="noStrike" dirty="0">
                          <a:solidFill>
                            <a:srgbClr val="262626"/>
                          </a:solidFill>
                          <a:effectLst/>
                          <a:latin typeface="Century Gothic"/>
                        </a:rPr>
                        <a:t>el adelanto de acciones de saneamiento del rio Bogotá por parte de EAAB-ESP </a:t>
                      </a:r>
                    </a:p>
                  </a:txBody>
                  <a:tcPr marL="9525" marR="9525" marT="9525" marB="0" anchor="ctr">
                    <a:lnL>
                      <a:noFill/>
                    </a:lnL>
                    <a:lnR w="6350" cap="flat" cmpd="sng" algn="ctr">
                      <a:no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ctr" fontAlgn="ctr"/>
                      <a:r>
                        <a:rPr lang="es-CO" sz="700" b="1" i="0" u="none" strike="noStrike">
                          <a:solidFill>
                            <a:srgbClr val="262626"/>
                          </a:solidFill>
                          <a:effectLst/>
                          <a:latin typeface="Century Gothic"/>
                        </a:rPr>
                        <a:t>8</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F8F8F8"/>
                    </a:solidFill>
                  </a:tcPr>
                </a:tc>
                <a:tc>
                  <a:txBody>
                    <a:bodyPr/>
                    <a:lstStyle/>
                    <a:p>
                      <a:pPr algn="ctr" fontAlgn="ctr"/>
                      <a:r>
                        <a:rPr lang="es-CO" sz="700" b="1" i="0" u="none" strike="noStrike" dirty="0">
                          <a:solidFill>
                            <a:srgbClr val="262626"/>
                          </a:solidFill>
                          <a:effectLst/>
                          <a:latin typeface="Century Gothic"/>
                        </a:rPr>
                        <a:t>3,1</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F8F8F8"/>
                    </a:solidFill>
                  </a:tcPr>
                </a:tc>
                <a:tc>
                  <a:txBody>
                    <a:bodyPr/>
                    <a:lstStyle/>
                    <a:p>
                      <a:pPr algn="ctr" rtl="0" fontAlgn="ctr"/>
                      <a:r>
                        <a:rPr lang="es-CO" sz="900" b="1" i="0" u="none" strike="noStrike">
                          <a:solidFill>
                            <a:srgbClr val="FF0000"/>
                          </a:solidFill>
                          <a:effectLst/>
                          <a:latin typeface="Wingdings"/>
                        </a:rPr>
                        <a:t>l</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extLst>
                  <a:ext uri="{0D108BD9-81ED-4DB2-BD59-A6C34878D82A}">
                    <a16:rowId xmlns:a16="http://schemas.microsoft.com/office/drawing/2014/main" val="10005"/>
                  </a:ext>
                </a:extLst>
              </a:tr>
              <a:tr h="421005">
                <a:tc>
                  <a:txBody>
                    <a:bodyPr/>
                    <a:lstStyle/>
                    <a:p>
                      <a:pPr algn="r" fontAlgn="ctr"/>
                      <a:r>
                        <a:rPr lang="es-CO" sz="900" b="0" i="0" u="none" strike="noStrike" dirty="0">
                          <a:solidFill>
                            <a:srgbClr val="262626"/>
                          </a:solidFill>
                          <a:effectLst/>
                          <a:latin typeface="Century Gothic"/>
                        </a:rPr>
                        <a:t>el trabajo de la EAAB-ESP con la recuperación de humedales </a:t>
                      </a:r>
                    </a:p>
                  </a:txBody>
                  <a:tcPr marL="9525" marR="9525" marT="9525" marB="0" anchor="ctr">
                    <a:lnL>
                      <a:noFill/>
                    </a:lnL>
                    <a:lnR w="6350" cap="flat" cmpd="sng" algn="ctr">
                      <a:no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ctr" fontAlgn="ctr"/>
                      <a:r>
                        <a:rPr lang="es-CO" sz="700" b="1" i="0" u="none" strike="noStrike" dirty="0">
                          <a:solidFill>
                            <a:srgbClr val="262626"/>
                          </a:solidFill>
                          <a:effectLst/>
                          <a:latin typeface="Century Gothic"/>
                        </a:rPr>
                        <a:t>8</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F8F8F8"/>
                    </a:solidFill>
                  </a:tcPr>
                </a:tc>
                <a:tc>
                  <a:txBody>
                    <a:bodyPr/>
                    <a:lstStyle/>
                    <a:p>
                      <a:pPr algn="ctr" fontAlgn="ctr"/>
                      <a:r>
                        <a:rPr lang="es-CO" sz="700" b="1" i="0" u="none" strike="noStrike" dirty="0">
                          <a:solidFill>
                            <a:srgbClr val="262626"/>
                          </a:solidFill>
                          <a:effectLst/>
                          <a:latin typeface="Century Gothic"/>
                        </a:rPr>
                        <a:t>2,2</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solidFill>
                      <a:srgbClr val="F8F8F8"/>
                    </a:solidFill>
                  </a:tcPr>
                </a:tc>
                <a:tc>
                  <a:txBody>
                    <a:bodyPr/>
                    <a:lstStyle/>
                    <a:p>
                      <a:pPr algn="ctr" rtl="0" fontAlgn="ctr"/>
                      <a:r>
                        <a:rPr lang="es-CO" sz="900" b="1" i="0" u="none" strike="noStrike" dirty="0">
                          <a:solidFill>
                            <a:srgbClr val="FF0000"/>
                          </a:solidFill>
                          <a:effectLst/>
                          <a:latin typeface="Wingdings"/>
                        </a:rPr>
                        <a:t>l</a:t>
                      </a:r>
                    </a:p>
                  </a:txBody>
                  <a:tcPr marL="9525" marR="9525" marT="9525"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extLst>
                  <a:ext uri="{0D108BD9-81ED-4DB2-BD59-A6C34878D82A}">
                    <a16:rowId xmlns:a16="http://schemas.microsoft.com/office/drawing/2014/main" val="10006"/>
                  </a:ext>
                </a:extLst>
              </a:tr>
            </a:tbl>
          </a:graphicData>
        </a:graphic>
      </p:graphicFrame>
      <p:graphicFrame>
        <p:nvGraphicFramePr>
          <p:cNvPr id="4" name="3 Gráfico"/>
          <p:cNvGraphicFramePr/>
          <p:nvPr>
            <p:extLst>
              <p:ext uri="{D42A27DB-BD31-4B8C-83A1-F6EECF244321}">
                <p14:modId xmlns:p14="http://schemas.microsoft.com/office/powerpoint/2010/main" val="2066583348"/>
              </p:ext>
            </p:extLst>
          </p:nvPr>
        </p:nvGraphicFramePr>
        <p:xfrm>
          <a:off x="4752824" y="1496194"/>
          <a:ext cx="2505666" cy="3218563"/>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1676400" y="497606"/>
            <a:ext cx="5822949" cy="400110"/>
          </a:xfrm>
          <a:prstGeom prst="rect">
            <a:avLst/>
          </a:prstGeom>
        </p:spPr>
        <p:txBody>
          <a:bodyPr wrap="square">
            <a:spAutoFit/>
          </a:bodyPr>
          <a:lstStyle/>
          <a:p>
            <a:pPr algn="ctr"/>
            <a:r>
              <a:rPr lang="es-CO" b="0" dirty="0">
                <a:solidFill>
                  <a:schemeClr val="tx1">
                    <a:lumMod val="85000"/>
                    <a:lumOff val="15000"/>
                  </a:schemeClr>
                </a:solidFill>
                <a:latin typeface="+mj-lt"/>
              </a:rPr>
              <a:t>En una escala de 1 a 5, donde 1 no se está cumpliendo en lo absoluto y  5 se está cumpliendo totalmente </a:t>
            </a:r>
            <a:r>
              <a:rPr lang="es-CO" dirty="0">
                <a:solidFill>
                  <a:schemeClr val="tx1">
                    <a:lumMod val="85000"/>
                    <a:lumOff val="15000"/>
                  </a:schemeClr>
                </a:solidFill>
                <a:latin typeface="+mj-lt"/>
              </a:rPr>
              <a:t>¿en qué grado dice usted que se está cumpliendo… </a:t>
            </a:r>
            <a:endParaRPr lang="es-CO" b="0" dirty="0">
              <a:solidFill>
                <a:schemeClr val="tx1">
                  <a:lumMod val="85000"/>
                  <a:lumOff val="15000"/>
                </a:schemeClr>
              </a:solidFill>
              <a:latin typeface="+mj-lt"/>
            </a:endParaRPr>
          </a:p>
        </p:txBody>
      </p:sp>
      <p:sp>
        <p:nvSpPr>
          <p:cNvPr id="8" name="7 CuadroTexto"/>
          <p:cNvSpPr txBox="1"/>
          <p:nvPr/>
        </p:nvSpPr>
        <p:spPr>
          <a:xfrm>
            <a:off x="7258490" y="1539446"/>
            <a:ext cx="208390" cy="107722"/>
          </a:xfrm>
          <a:prstGeom prst="rect">
            <a:avLst/>
          </a:prstGeom>
          <a:noFill/>
        </p:spPr>
        <p:txBody>
          <a:bodyPr wrap="none" lIns="0" tIns="0" rIns="0" bIns="0" rtlCol="0">
            <a:spAutoFit/>
          </a:bodyPr>
          <a:lstStyle/>
          <a:p>
            <a:pPr algn="ctr"/>
            <a:r>
              <a:rPr lang="es-CO" sz="700" dirty="0">
                <a:solidFill>
                  <a:schemeClr val="tx1">
                    <a:lumMod val="85000"/>
                    <a:lumOff val="15000"/>
                  </a:schemeClr>
                </a:solidFill>
                <a:latin typeface="+mj-lt"/>
              </a:rPr>
              <a:t>Base</a:t>
            </a:r>
          </a:p>
        </p:txBody>
      </p:sp>
      <p:sp>
        <p:nvSpPr>
          <p:cNvPr id="9" name="AutoShape 190"/>
          <p:cNvSpPr>
            <a:spLocks noChangeArrowheads="1"/>
          </p:cNvSpPr>
          <p:nvPr/>
        </p:nvSpPr>
        <p:spPr bwMode="auto">
          <a:xfrm>
            <a:off x="8215312" y="368435"/>
            <a:ext cx="786375" cy="465138"/>
          </a:xfrm>
          <a:prstGeom prst="roundRect">
            <a:avLst>
              <a:gd name="adj" fmla="val 16667"/>
            </a:avLst>
          </a:prstGeom>
          <a:solidFill>
            <a:srgbClr val="EAEAEA">
              <a:alpha val="72940"/>
            </a:srgbClr>
          </a:solidFill>
          <a:ln w="3175">
            <a:solidFill>
              <a:srgbClr val="969696"/>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1000">
                <a:solidFill>
                  <a:schemeClr val="tx1"/>
                </a:solidFill>
                <a:latin typeface="Calibri Light" pitchFamily="34" charset="0"/>
                <a:cs typeface="Calibri Light" pitchFamily="34" charset="0"/>
              </a:defRPr>
            </a:lvl1pPr>
            <a:lvl2pPr marL="742950" indent="-285750">
              <a:spcBef>
                <a:spcPct val="20000"/>
              </a:spcBef>
              <a:buChar char="–"/>
              <a:defRPr sz="1000">
                <a:solidFill>
                  <a:schemeClr val="tx1"/>
                </a:solidFill>
                <a:latin typeface="Calibri Light" pitchFamily="34" charset="0"/>
                <a:cs typeface="Calibri Light" pitchFamily="34" charset="0"/>
              </a:defRPr>
            </a:lvl2pPr>
            <a:lvl3pPr marL="1143000" indent="-228600">
              <a:spcBef>
                <a:spcPct val="20000"/>
              </a:spcBef>
              <a:buChar char="•"/>
              <a:defRPr sz="1000">
                <a:solidFill>
                  <a:schemeClr val="tx1"/>
                </a:solidFill>
                <a:latin typeface="Calibri Light" pitchFamily="34" charset="0"/>
                <a:cs typeface="Calibri Light" pitchFamily="34" charset="0"/>
              </a:defRPr>
            </a:lvl3pPr>
            <a:lvl4pPr marL="1600200" indent="-228600">
              <a:spcBef>
                <a:spcPct val="20000"/>
              </a:spcBef>
              <a:buChar char="–"/>
              <a:defRPr sz="1000">
                <a:solidFill>
                  <a:schemeClr val="tx1"/>
                </a:solidFill>
                <a:latin typeface="Calibri Light" pitchFamily="34" charset="0"/>
                <a:cs typeface="Calibri Light" pitchFamily="34" charset="0"/>
              </a:defRPr>
            </a:lvl4pPr>
            <a:lvl5pPr marL="2057400" indent="-228600">
              <a:spcBef>
                <a:spcPct val="20000"/>
              </a:spcBef>
              <a:buChar char="»"/>
              <a:defRPr sz="1000">
                <a:solidFill>
                  <a:schemeClr val="tx1"/>
                </a:solidFill>
                <a:latin typeface="Calibri Light" pitchFamily="34" charset="0"/>
                <a:cs typeface="Calibri Light" pitchFamily="34" charset="0"/>
              </a:defRPr>
            </a:lvl5pPr>
            <a:lvl6pPr marL="25146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6pPr>
            <a:lvl7pPr marL="29718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7pPr>
            <a:lvl8pPr marL="34290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8pPr>
            <a:lvl9pPr marL="38862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9pPr>
          </a:lstStyle>
          <a:p>
            <a:pPr eaLnBrk="1" hangingPunct="1">
              <a:spcBef>
                <a:spcPct val="0"/>
              </a:spcBef>
              <a:buFontTx/>
              <a:buNone/>
            </a:pPr>
            <a:endParaRPr lang="es-CO" altLang="es-CO" sz="1800">
              <a:latin typeface="Arial" charset="0"/>
            </a:endParaRPr>
          </a:p>
        </p:txBody>
      </p:sp>
      <p:graphicFrame>
        <p:nvGraphicFramePr>
          <p:cNvPr id="10" name="Group 504"/>
          <p:cNvGraphicFramePr>
            <a:graphicFrameLocks noGrp="1"/>
          </p:cNvGraphicFramePr>
          <p:nvPr>
            <p:extLst>
              <p:ext uri="{D42A27DB-BD31-4B8C-83A1-F6EECF244321}">
                <p14:modId xmlns:p14="http://schemas.microsoft.com/office/powerpoint/2010/main" val="923515526"/>
              </p:ext>
            </p:extLst>
          </p:nvPr>
        </p:nvGraphicFramePr>
        <p:xfrm>
          <a:off x="8208963" y="368435"/>
          <a:ext cx="821300" cy="477978"/>
        </p:xfrm>
        <a:graphic>
          <a:graphicData uri="http://schemas.openxmlformats.org/drawingml/2006/table">
            <a:tbl>
              <a:tblPr/>
              <a:tblGrid>
                <a:gridCol w="158750">
                  <a:extLst>
                    <a:ext uri="{9D8B030D-6E8A-4147-A177-3AD203B41FA5}">
                      <a16:colId xmlns:a16="http://schemas.microsoft.com/office/drawing/2014/main" val="20000"/>
                    </a:ext>
                  </a:extLst>
                </a:gridCol>
                <a:gridCol w="662550">
                  <a:extLst>
                    <a:ext uri="{9D8B030D-6E8A-4147-A177-3AD203B41FA5}">
                      <a16:colId xmlns:a16="http://schemas.microsoft.com/office/drawing/2014/main" val="20001"/>
                    </a:ext>
                  </a:extLst>
                </a:gridCol>
              </a:tblGrid>
              <a:tr h="173041">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altLang="es-CO" sz="900" b="1" i="0" u="none" strike="noStrike" cap="none" normalizeH="0" baseline="0" dirty="0">
                          <a:ln>
                            <a:noFill/>
                          </a:ln>
                          <a:solidFill>
                            <a:srgbClr val="008000"/>
                          </a:solidFill>
                          <a:effectLst/>
                          <a:latin typeface="Wingdings" pitchFamily="2" charset="2"/>
                          <a:cs typeface="Calibri Light" pitchFamily="34" charset="0"/>
                        </a:rPr>
                        <a:t>l</a:t>
                      </a:r>
                      <a:endParaRPr kumimoji="0" lang="es-ES" altLang="es-CO" sz="900" b="0" i="0" u="none" strike="noStrike" cap="none" normalizeH="0" baseline="0" dirty="0">
                        <a:ln>
                          <a:noFill/>
                        </a:ln>
                        <a:solidFill>
                          <a:schemeClr val="tx1"/>
                        </a:solidFill>
                        <a:effectLst/>
                        <a:latin typeface="Calibri Light" pitchFamily="34" charset="0"/>
                        <a:cs typeface="Calibri Light" pitchFamily="34" charset="0"/>
                      </a:endParaRPr>
                    </a:p>
                  </a:txBody>
                  <a:tcPr marL="36000" marR="36000" marT="17941" marB="17941" anchor="ctr" horzOverflow="overflow">
                    <a:lnL>
                      <a:noFill/>
                    </a:lnL>
                    <a:lnR>
                      <a:noFill/>
                    </a:lnR>
                    <a:lnT>
                      <a:noFill/>
                    </a:lnT>
                    <a:lnB>
                      <a:noFill/>
                    </a:lnB>
                    <a:lnTlToBr>
                      <a:noFill/>
                    </a:lnTlToBr>
                    <a:lnBlToTr>
                      <a:noFill/>
                    </a:lnBlToTr>
                    <a:noFill/>
                  </a:tcPr>
                </a:tc>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80000"/>
                        </a:lnSpc>
                        <a:spcBef>
                          <a:spcPct val="0"/>
                        </a:spcBef>
                        <a:spcAft>
                          <a:spcPct val="0"/>
                        </a:spcAft>
                        <a:buClrTx/>
                        <a:buSzTx/>
                        <a:buFontTx/>
                        <a:buNone/>
                        <a:tabLst/>
                      </a:pPr>
                      <a:r>
                        <a:rPr kumimoji="0" lang="es-ES" altLang="es-CO" sz="7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T2B</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&gt;= 90</a:t>
                      </a:r>
                    </a:p>
                  </a:txBody>
                  <a:tcPr marL="36000" marR="36000" marT="17941" marB="1794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146048">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ctr" defTabSz="914400" rtl="0" eaLnBrk="1" fontAlgn="ctr" latinLnBrk="0" hangingPunct="1">
                        <a:lnSpc>
                          <a:spcPct val="80000"/>
                        </a:lnSpc>
                        <a:spcBef>
                          <a:spcPct val="0"/>
                        </a:spcBef>
                        <a:spcAft>
                          <a:spcPct val="0"/>
                        </a:spcAft>
                        <a:buClrTx/>
                        <a:buSzTx/>
                        <a:buFontTx/>
                        <a:buNone/>
                        <a:tabLst/>
                      </a:pPr>
                      <a:r>
                        <a:rPr kumimoji="0" lang="es-ES" altLang="es-CO" sz="900" b="1" i="0" u="none" strike="noStrike" cap="none" normalizeH="0" baseline="0" dirty="0">
                          <a:ln>
                            <a:noFill/>
                          </a:ln>
                          <a:solidFill>
                            <a:srgbClr val="FFC000"/>
                          </a:solidFill>
                          <a:effectLst/>
                          <a:latin typeface="Wingdings" pitchFamily="2" charset="2"/>
                          <a:cs typeface="Calibri Light" pitchFamily="34" charset="0"/>
                        </a:rPr>
                        <a:t>l</a:t>
                      </a:r>
                      <a:endParaRPr kumimoji="0" lang="es-ES" altLang="es-CO" sz="900" b="0" i="0" u="none" strike="noStrike" cap="none" normalizeH="0" baseline="0" dirty="0">
                        <a:ln>
                          <a:noFill/>
                        </a:ln>
                        <a:solidFill>
                          <a:schemeClr val="tx1"/>
                        </a:solidFill>
                        <a:effectLst/>
                        <a:latin typeface="Calibri Light" pitchFamily="34" charset="0"/>
                        <a:cs typeface="Calibri Light" pitchFamily="34" charset="0"/>
                      </a:endParaRPr>
                    </a:p>
                  </a:txBody>
                  <a:tcPr marL="36000" marR="36000" marT="17941" marB="17941" anchor="ctr" horzOverflow="overflow">
                    <a:lnL>
                      <a:noFill/>
                    </a:lnL>
                    <a:lnR>
                      <a:noFill/>
                    </a:lnR>
                    <a:lnT>
                      <a:noFill/>
                    </a:lnT>
                    <a:lnB>
                      <a:noFill/>
                    </a:lnB>
                    <a:lnTlToBr>
                      <a:noFill/>
                    </a:lnTlToBr>
                    <a:lnBlToTr>
                      <a:noFill/>
                    </a:lnBlToTr>
                    <a:noFill/>
                  </a:tcPr>
                </a:tc>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80000"/>
                        </a:lnSpc>
                        <a:spcBef>
                          <a:spcPct val="0"/>
                        </a:spcBef>
                        <a:spcAft>
                          <a:spcPct val="0"/>
                        </a:spcAft>
                        <a:buClrTx/>
                        <a:buSzTx/>
                        <a:buFontTx/>
                        <a:buNone/>
                        <a:tabLst/>
                      </a:pP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75&gt; </a:t>
                      </a:r>
                      <a:r>
                        <a:rPr kumimoji="0" lang="es-ES" altLang="es-CO" sz="7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T2B</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&lt;</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89</a:t>
                      </a:r>
                    </a:p>
                  </a:txBody>
                  <a:tcPr marL="36000" marR="36000" marT="17941" marB="1794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146048">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ctr" defTabSz="914400" rtl="0" eaLnBrk="1" fontAlgn="ctr" latinLnBrk="0" hangingPunct="1">
                        <a:lnSpc>
                          <a:spcPct val="80000"/>
                        </a:lnSpc>
                        <a:spcBef>
                          <a:spcPct val="0"/>
                        </a:spcBef>
                        <a:spcAft>
                          <a:spcPct val="0"/>
                        </a:spcAft>
                        <a:buClrTx/>
                        <a:buSzTx/>
                        <a:buFontTx/>
                        <a:buNone/>
                        <a:tabLst/>
                      </a:pPr>
                      <a:r>
                        <a:rPr kumimoji="0" lang="es-ES" altLang="es-CO" sz="900" b="1" i="0" u="none" strike="noStrike" cap="none" normalizeH="0" baseline="0" dirty="0">
                          <a:ln>
                            <a:noFill/>
                          </a:ln>
                          <a:solidFill>
                            <a:srgbClr val="FF0000"/>
                          </a:solidFill>
                          <a:effectLst/>
                          <a:latin typeface="Wingdings" pitchFamily="2" charset="2"/>
                          <a:cs typeface="Calibri Light" pitchFamily="34" charset="0"/>
                        </a:rPr>
                        <a:t>l</a:t>
                      </a:r>
                      <a:endParaRPr kumimoji="0" lang="es-ES" altLang="es-CO" sz="900" b="0" i="0" u="none" strike="noStrike" cap="none" normalizeH="0" baseline="0" dirty="0">
                        <a:ln>
                          <a:noFill/>
                        </a:ln>
                        <a:solidFill>
                          <a:schemeClr val="tx1"/>
                        </a:solidFill>
                        <a:effectLst/>
                        <a:latin typeface="Calibri Light" pitchFamily="34" charset="0"/>
                        <a:cs typeface="Calibri Light" pitchFamily="34" charset="0"/>
                      </a:endParaRPr>
                    </a:p>
                  </a:txBody>
                  <a:tcPr marL="36000" marR="36000" marT="17941" marB="17941" anchor="ctr" horzOverflow="overflow">
                    <a:lnL>
                      <a:noFill/>
                    </a:lnL>
                    <a:lnR>
                      <a:noFill/>
                    </a:lnR>
                    <a:lnT>
                      <a:noFill/>
                    </a:lnT>
                    <a:lnB>
                      <a:noFill/>
                    </a:lnB>
                    <a:lnTlToBr>
                      <a:noFill/>
                    </a:lnTlToBr>
                    <a:lnBlToTr>
                      <a:noFill/>
                    </a:lnBlToTr>
                    <a:noFill/>
                  </a:tcPr>
                </a:tc>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80000"/>
                        </a:lnSpc>
                        <a:spcBef>
                          <a:spcPct val="0"/>
                        </a:spcBef>
                        <a:spcAft>
                          <a:spcPct val="0"/>
                        </a:spcAft>
                        <a:buClrTx/>
                        <a:buSzTx/>
                        <a:buFontTx/>
                        <a:buNone/>
                        <a:tabLst/>
                      </a:pPr>
                      <a:r>
                        <a:rPr kumimoji="0" lang="es-ES" altLang="es-CO" sz="7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T2B</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&lt;=74</a:t>
                      </a:r>
                    </a:p>
                  </a:txBody>
                  <a:tcPr marL="36000" marR="36000" marT="17941" marB="1794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1" name="Group 198"/>
          <p:cNvGraphicFramePr>
            <a:graphicFrameLocks noGrp="1"/>
          </p:cNvGraphicFramePr>
          <p:nvPr>
            <p:extLst>
              <p:ext uri="{D42A27DB-BD31-4B8C-83A1-F6EECF244321}">
                <p14:modId xmlns:p14="http://schemas.microsoft.com/office/powerpoint/2010/main" val="3753773431"/>
              </p:ext>
            </p:extLst>
          </p:nvPr>
        </p:nvGraphicFramePr>
        <p:xfrm>
          <a:off x="7926388" y="508135"/>
          <a:ext cx="301625" cy="198438"/>
        </p:xfrm>
        <a:graphic>
          <a:graphicData uri="http://schemas.openxmlformats.org/drawingml/2006/table">
            <a:tbl>
              <a:tblPr/>
              <a:tblGrid>
                <a:gridCol w="301625">
                  <a:extLst>
                    <a:ext uri="{9D8B030D-6E8A-4147-A177-3AD203B41FA5}">
                      <a16:colId xmlns:a16="http://schemas.microsoft.com/office/drawing/2014/main" val="20000"/>
                    </a:ext>
                  </a:extLst>
                </a:gridCol>
              </a:tblGrid>
              <a:tr h="198438">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altLang="es-CO" sz="1300" b="1" i="0" u="none" strike="noStrike" cap="none" normalizeH="0" baseline="0" dirty="0">
                          <a:ln>
                            <a:noFill/>
                          </a:ln>
                          <a:solidFill>
                            <a:schemeClr val="tx1"/>
                          </a:solidFill>
                          <a:effectLst/>
                          <a:latin typeface="Calibri Light" pitchFamily="34" charset="0"/>
                          <a:cs typeface="Calibri" pitchFamily="34" charset="0"/>
                        </a:rPr>
                        <a:t>%</a:t>
                      </a:r>
                    </a:p>
                  </a:txBody>
                  <a:tcPr marL="90000" marR="9000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3" name="CuadroTexto 12"/>
          <p:cNvSpPr txBox="1"/>
          <p:nvPr/>
        </p:nvSpPr>
        <p:spPr>
          <a:xfrm>
            <a:off x="1311752" y="109001"/>
            <a:ext cx="7024174" cy="461665"/>
          </a:xfrm>
          <a:prstGeom prst="rect">
            <a:avLst/>
          </a:prstGeom>
          <a:noFill/>
        </p:spPr>
        <p:txBody>
          <a:bodyPr wrap="square" rtlCol="0">
            <a:spAutoFit/>
          </a:bodyPr>
          <a:lstStyle/>
          <a:p>
            <a:r>
              <a:rPr lang="es-MX" sz="2400" dirty="0">
                <a:solidFill>
                  <a:srgbClr val="295FA9"/>
                </a:solidFill>
              </a:rPr>
              <a:t>¿En qué grado dice usted que se está cumpliendo… </a:t>
            </a:r>
          </a:p>
        </p:txBody>
      </p:sp>
      <p:sp>
        <p:nvSpPr>
          <p:cNvPr id="15" name="3 Rectángulo redondeado">
            <a:extLst>
              <a:ext uri="{FF2B5EF4-FFF2-40B4-BE49-F238E27FC236}">
                <a16:creationId xmlns:a16="http://schemas.microsoft.com/office/drawing/2014/main" id="{1268140A-FB82-4023-8F2B-B450461CF09C}"/>
              </a:ext>
            </a:extLst>
          </p:cNvPr>
          <p:cNvSpPr/>
          <p:nvPr/>
        </p:nvSpPr>
        <p:spPr bwMode="auto">
          <a:xfrm>
            <a:off x="3198705" y="914382"/>
            <a:ext cx="3053233" cy="712381"/>
          </a:xfrm>
          <a:prstGeom prst="roundRect">
            <a:avLst>
              <a:gd name="adj" fmla="val 33334"/>
            </a:avLst>
          </a:prstGeom>
          <a:solidFill>
            <a:srgbClr val="F8F8F8"/>
          </a:solidFill>
          <a:ln w="635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CO" sz="1000" b="1" i="0" u="none" strike="noStrike" cap="none" normalizeH="0" baseline="0">
              <a:ln>
                <a:noFill/>
              </a:ln>
              <a:solidFill>
                <a:schemeClr val="tx1"/>
              </a:solidFill>
              <a:effectLst/>
              <a:latin typeface="Calibri" pitchFamily="34" charset="0"/>
              <a:cs typeface="Arial" charset="0"/>
            </a:endParaRPr>
          </a:p>
        </p:txBody>
      </p:sp>
      <p:graphicFrame>
        <p:nvGraphicFramePr>
          <p:cNvPr id="16" name="4 Tabla">
            <a:extLst>
              <a:ext uri="{FF2B5EF4-FFF2-40B4-BE49-F238E27FC236}">
                <a16:creationId xmlns:a16="http://schemas.microsoft.com/office/drawing/2014/main" id="{DC725F27-3B0F-4D03-84E2-E7E3933AEFA7}"/>
              </a:ext>
            </a:extLst>
          </p:cNvPr>
          <p:cNvGraphicFramePr>
            <a:graphicFrameLocks noGrp="1"/>
          </p:cNvGraphicFramePr>
          <p:nvPr>
            <p:extLst>
              <p:ext uri="{D42A27DB-BD31-4B8C-83A1-F6EECF244321}">
                <p14:modId xmlns:p14="http://schemas.microsoft.com/office/powerpoint/2010/main" val="1280167209"/>
              </p:ext>
            </p:extLst>
          </p:nvPr>
        </p:nvGraphicFramePr>
        <p:xfrm>
          <a:off x="3353171" y="977936"/>
          <a:ext cx="2930666" cy="571500"/>
        </p:xfrm>
        <a:graphic>
          <a:graphicData uri="http://schemas.openxmlformats.org/drawingml/2006/table">
            <a:tbl>
              <a:tblPr/>
              <a:tblGrid>
                <a:gridCol w="283465">
                  <a:extLst>
                    <a:ext uri="{9D8B030D-6E8A-4147-A177-3AD203B41FA5}">
                      <a16:colId xmlns:a16="http://schemas.microsoft.com/office/drawing/2014/main" val="20000"/>
                    </a:ext>
                  </a:extLst>
                </a:gridCol>
                <a:gridCol w="2647201">
                  <a:extLst>
                    <a:ext uri="{9D8B030D-6E8A-4147-A177-3AD203B41FA5}">
                      <a16:colId xmlns:a16="http://schemas.microsoft.com/office/drawing/2014/main" val="20001"/>
                    </a:ext>
                  </a:extLst>
                </a:gridCol>
              </a:tblGrid>
              <a:tr h="190500">
                <a:tc>
                  <a:txBody>
                    <a:bodyPr/>
                    <a:lstStyle/>
                    <a:p>
                      <a:pPr algn="l" fontAlgn="ctr"/>
                      <a:endParaRPr lang="es-CO" sz="800" b="0" i="0" u="none" strike="noStrike" dirty="0">
                        <a:solidFill>
                          <a:srgbClr val="000000"/>
                        </a:solidFill>
                        <a:effectLst/>
                        <a:latin typeface="+mj-lt"/>
                      </a:endParaRPr>
                    </a:p>
                  </a:txBody>
                  <a:tcPr marL="9525" marR="9525" marT="9525" marB="0" anchor="ctr">
                    <a:lnL>
                      <a:noFill/>
                    </a:lnL>
                    <a:lnR>
                      <a:noFill/>
                    </a:lnR>
                    <a:lnT>
                      <a:noFill/>
                    </a:lnT>
                    <a:lnB>
                      <a:noFill/>
                    </a:lnB>
                    <a:solidFill>
                      <a:srgbClr val="285EA6"/>
                    </a:solidFill>
                  </a:tcPr>
                </a:tc>
                <a:tc>
                  <a:txBody>
                    <a:bodyPr/>
                    <a:lstStyle/>
                    <a:p>
                      <a:pPr algn="l" fontAlgn="ctr"/>
                      <a:r>
                        <a:rPr lang="es-CO" sz="800" b="1" i="0" u="none" strike="noStrike" kern="1200" dirty="0">
                          <a:solidFill>
                            <a:srgbClr val="000000"/>
                          </a:solidFill>
                          <a:effectLst/>
                          <a:latin typeface="+mn-lt"/>
                          <a:ea typeface="+mn-ea"/>
                          <a:cs typeface="+mn-cs"/>
                        </a:rPr>
                        <a:t> T2B: </a:t>
                      </a:r>
                      <a:r>
                        <a:rPr lang="es-CO" sz="800" b="0" i="0" u="none" strike="noStrike" kern="1200" dirty="0">
                          <a:solidFill>
                            <a:srgbClr val="000000"/>
                          </a:solidFill>
                          <a:effectLst/>
                          <a:latin typeface="+mn-lt"/>
                          <a:ea typeface="+mn-ea"/>
                          <a:cs typeface="+mn-cs"/>
                        </a:rPr>
                        <a:t>[5] Se está cumpliendo totalmente </a:t>
                      </a:r>
                      <a:r>
                        <a:rPr lang="es-CO" sz="800" b="1" i="0" u="none" strike="noStrike" kern="1200" dirty="0">
                          <a:solidFill>
                            <a:srgbClr val="000000"/>
                          </a:solidFill>
                          <a:effectLst/>
                          <a:latin typeface="+mn-lt"/>
                          <a:ea typeface="+mn-ea"/>
                          <a:cs typeface="+mn-cs"/>
                        </a:rPr>
                        <a:t>+</a:t>
                      </a:r>
                      <a:r>
                        <a:rPr lang="es-CO" sz="800" b="0" i="0" u="none" strike="noStrike" kern="1200" dirty="0">
                          <a:solidFill>
                            <a:srgbClr val="000000"/>
                          </a:solidFill>
                          <a:effectLst/>
                          <a:latin typeface="+mn-lt"/>
                          <a:ea typeface="+mn-ea"/>
                          <a:cs typeface="+mn-cs"/>
                        </a:rPr>
                        <a:t> [4]</a:t>
                      </a: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r h="190500">
                <a:tc>
                  <a:txBody>
                    <a:bodyPr/>
                    <a:lstStyle/>
                    <a:p>
                      <a:pPr algn="l" fontAlgn="b"/>
                      <a:endParaRPr lang="es-CO" sz="800" b="0" i="0" u="none" strike="noStrike" dirty="0">
                        <a:solidFill>
                          <a:srgbClr val="000000"/>
                        </a:solidFill>
                        <a:effectLst/>
                        <a:latin typeface="+mj-lt"/>
                      </a:endParaRPr>
                    </a:p>
                  </a:txBody>
                  <a:tcPr marL="9525" marR="9525" marT="9525" marB="0" anchor="ctr">
                    <a:lnL>
                      <a:noFill/>
                    </a:lnL>
                    <a:lnR>
                      <a:noFill/>
                    </a:lnR>
                    <a:lnT>
                      <a:noFill/>
                    </a:lnT>
                    <a:lnB>
                      <a:noFill/>
                    </a:lnB>
                    <a:solidFill>
                      <a:srgbClr val="84D0F0"/>
                    </a:solidFill>
                  </a:tcPr>
                </a:tc>
                <a:tc>
                  <a:txBody>
                    <a:bodyPr/>
                    <a:lstStyle/>
                    <a:p>
                      <a:pPr algn="l" fontAlgn="b"/>
                      <a:r>
                        <a:rPr lang="es-CO" sz="800" b="1" i="0" u="none" strike="noStrike" dirty="0">
                          <a:solidFill>
                            <a:srgbClr val="000000"/>
                          </a:solidFill>
                          <a:effectLst/>
                          <a:latin typeface="+mj-lt"/>
                        </a:rPr>
                        <a:t> Media:</a:t>
                      </a:r>
                      <a:r>
                        <a:rPr lang="es-CO" sz="800" b="1" i="0" u="none" strike="noStrike" baseline="0" dirty="0">
                          <a:solidFill>
                            <a:srgbClr val="000000"/>
                          </a:solidFill>
                          <a:effectLst/>
                          <a:latin typeface="+mj-lt"/>
                        </a:rPr>
                        <a:t> </a:t>
                      </a:r>
                      <a:r>
                        <a:rPr lang="es-CO" sz="800" b="0" i="0" u="none" strike="noStrike" dirty="0">
                          <a:solidFill>
                            <a:srgbClr val="000000"/>
                          </a:solidFill>
                          <a:effectLst/>
                          <a:latin typeface="+mj-lt"/>
                        </a:rPr>
                        <a:t>[3]</a:t>
                      </a:r>
                    </a:p>
                  </a:txBody>
                  <a:tcPr marL="9525" marR="9525" marT="9525" marB="0" anchor="ctr">
                    <a:lnL>
                      <a:noFill/>
                    </a:lnL>
                    <a:lnR>
                      <a:noFill/>
                    </a:lnR>
                    <a:lnT>
                      <a:noFill/>
                    </a:lnT>
                    <a:lnB>
                      <a:noFill/>
                    </a:lnB>
                  </a:tcPr>
                </a:tc>
                <a:extLst>
                  <a:ext uri="{0D108BD9-81ED-4DB2-BD59-A6C34878D82A}">
                    <a16:rowId xmlns:a16="http://schemas.microsoft.com/office/drawing/2014/main" val="568879940"/>
                  </a:ext>
                </a:extLst>
              </a:tr>
              <a:tr h="190500">
                <a:tc>
                  <a:txBody>
                    <a:bodyPr/>
                    <a:lstStyle/>
                    <a:p>
                      <a:pPr algn="l" fontAlgn="b"/>
                      <a:endParaRPr lang="es-CO" sz="800" b="0" i="0" u="none" strike="noStrike" dirty="0">
                        <a:solidFill>
                          <a:srgbClr val="000000"/>
                        </a:solidFill>
                        <a:effectLst/>
                        <a:latin typeface="+mj-lt"/>
                      </a:endParaRPr>
                    </a:p>
                  </a:txBody>
                  <a:tcPr marL="9525" marR="9525" marT="9525" marB="0" anchor="ctr">
                    <a:lnL>
                      <a:noFill/>
                    </a:lnL>
                    <a:lnR>
                      <a:noFill/>
                    </a:lnR>
                    <a:lnT>
                      <a:noFill/>
                    </a:lnT>
                    <a:lnB>
                      <a:noFill/>
                    </a:lnB>
                    <a:solidFill>
                      <a:srgbClr val="4B4C4B"/>
                    </a:solidFill>
                  </a:tcPr>
                </a:tc>
                <a:tc>
                  <a:txBody>
                    <a:bodyPr/>
                    <a:lstStyle/>
                    <a:p>
                      <a:pPr algn="l" fontAlgn="b"/>
                      <a:r>
                        <a:rPr lang="es-CO" sz="800" b="1" i="0" u="none" strike="noStrike" kern="1200" dirty="0">
                          <a:solidFill>
                            <a:srgbClr val="000000"/>
                          </a:solidFill>
                          <a:effectLst/>
                          <a:latin typeface="+mn-lt"/>
                          <a:ea typeface="+mn-ea"/>
                          <a:cs typeface="+mn-cs"/>
                        </a:rPr>
                        <a:t> B2B: </a:t>
                      </a:r>
                      <a:r>
                        <a:rPr lang="es-CO" sz="800" b="0" i="0" u="none" strike="noStrike" kern="1200" dirty="0">
                          <a:solidFill>
                            <a:srgbClr val="000000"/>
                          </a:solidFill>
                          <a:effectLst/>
                          <a:latin typeface="+mn-lt"/>
                          <a:ea typeface="+mn-ea"/>
                          <a:cs typeface="+mn-cs"/>
                        </a:rPr>
                        <a:t>[2] </a:t>
                      </a:r>
                      <a:r>
                        <a:rPr lang="es-CO" sz="800" b="1" i="0" u="none" strike="noStrike" kern="1200" dirty="0">
                          <a:solidFill>
                            <a:srgbClr val="000000"/>
                          </a:solidFill>
                          <a:effectLst/>
                          <a:latin typeface="+mn-lt"/>
                          <a:ea typeface="+mn-ea"/>
                          <a:cs typeface="+mn-cs"/>
                        </a:rPr>
                        <a:t>+</a:t>
                      </a:r>
                      <a:r>
                        <a:rPr lang="es-CO" sz="800" b="0" i="0" u="none" strike="noStrike" kern="1200" dirty="0">
                          <a:solidFill>
                            <a:srgbClr val="000000"/>
                          </a:solidFill>
                          <a:effectLst/>
                          <a:latin typeface="+mn-lt"/>
                          <a:ea typeface="+mn-ea"/>
                          <a:cs typeface="+mn-cs"/>
                        </a:rPr>
                        <a:t> [1] No se está cumpliendo en lo absoluto</a:t>
                      </a:r>
                    </a:p>
                  </a:txBody>
                  <a:tcPr marL="9525" marR="9525" marT="9525" marB="0" anchor="ctr">
                    <a:lnL>
                      <a:noFill/>
                    </a:lnL>
                    <a:lnR>
                      <a:noFill/>
                    </a:lnR>
                    <a:lnT>
                      <a:noFill/>
                    </a:lnT>
                    <a:lnB>
                      <a:noFill/>
                    </a:lnB>
                  </a:tcPr>
                </a:tc>
                <a:extLst>
                  <a:ext uri="{0D108BD9-81ED-4DB2-BD59-A6C34878D82A}">
                    <a16:rowId xmlns:a16="http://schemas.microsoft.com/office/drawing/2014/main" val="980009212"/>
                  </a:ext>
                </a:extLst>
              </a:tr>
            </a:tbl>
          </a:graphicData>
        </a:graphic>
      </p:graphicFrame>
      <p:sp>
        <p:nvSpPr>
          <p:cNvPr id="17" name="6 CuadroTexto">
            <a:extLst>
              <a:ext uri="{FF2B5EF4-FFF2-40B4-BE49-F238E27FC236}">
                <a16:creationId xmlns:a16="http://schemas.microsoft.com/office/drawing/2014/main" id="{2C75D441-304D-4A37-8D5F-2F4C23F28CAE}"/>
              </a:ext>
            </a:extLst>
          </p:cNvPr>
          <p:cNvSpPr txBox="1"/>
          <p:nvPr/>
        </p:nvSpPr>
        <p:spPr>
          <a:xfrm>
            <a:off x="7516813" y="1545704"/>
            <a:ext cx="499605" cy="107722"/>
          </a:xfrm>
          <a:prstGeom prst="rect">
            <a:avLst/>
          </a:prstGeom>
          <a:noFill/>
        </p:spPr>
        <p:txBody>
          <a:bodyPr wrap="square" lIns="0" tIns="0" rIns="0" bIns="0" rtlCol="0">
            <a:spAutoFit/>
          </a:bodyPr>
          <a:lstStyle/>
          <a:p>
            <a:pPr algn="r"/>
            <a:r>
              <a:rPr lang="es-CO" sz="700" dirty="0">
                <a:solidFill>
                  <a:schemeClr val="tx1">
                    <a:lumMod val="85000"/>
                    <a:lumOff val="15000"/>
                  </a:schemeClr>
                </a:solidFill>
                <a:latin typeface="+mj-lt"/>
              </a:rPr>
              <a:t>Promedio</a:t>
            </a:r>
          </a:p>
        </p:txBody>
      </p:sp>
    </p:spTree>
    <p:extLst>
      <p:ext uri="{BB962C8B-B14F-4D97-AF65-F5344CB8AC3E}">
        <p14:creationId xmlns:p14="http://schemas.microsoft.com/office/powerpoint/2010/main" val="188052611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CuadroTexto 12"/>
          <p:cNvSpPr txBox="1"/>
          <p:nvPr/>
        </p:nvSpPr>
        <p:spPr>
          <a:xfrm>
            <a:off x="1311752" y="162166"/>
            <a:ext cx="7024174" cy="461665"/>
          </a:xfrm>
          <a:prstGeom prst="rect">
            <a:avLst/>
          </a:prstGeom>
          <a:noFill/>
        </p:spPr>
        <p:txBody>
          <a:bodyPr wrap="square" rtlCol="0">
            <a:spAutoFit/>
          </a:bodyPr>
          <a:lstStyle/>
          <a:p>
            <a:r>
              <a:rPr lang="es-MX" sz="2400" dirty="0">
                <a:solidFill>
                  <a:srgbClr val="295FA9"/>
                </a:solidFill>
              </a:rPr>
              <a:t>¿En qué grado dice usted que se está cumpliendo… </a:t>
            </a:r>
          </a:p>
        </p:txBody>
      </p:sp>
      <p:sp>
        <p:nvSpPr>
          <p:cNvPr id="15" name="4 Rectángulo">
            <a:extLst>
              <a:ext uri="{FF2B5EF4-FFF2-40B4-BE49-F238E27FC236}">
                <a16:creationId xmlns:a16="http://schemas.microsoft.com/office/drawing/2014/main" id="{7D13D9B5-C72C-4765-987C-1EF9175E5989}"/>
              </a:ext>
            </a:extLst>
          </p:cNvPr>
          <p:cNvSpPr/>
          <p:nvPr/>
        </p:nvSpPr>
        <p:spPr>
          <a:xfrm>
            <a:off x="1676400" y="625200"/>
            <a:ext cx="5822949" cy="400110"/>
          </a:xfrm>
          <a:prstGeom prst="rect">
            <a:avLst/>
          </a:prstGeom>
        </p:spPr>
        <p:txBody>
          <a:bodyPr wrap="square">
            <a:spAutoFit/>
          </a:bodyPr>
          <a:lstStyle/>
          <a:p>
            <a:pPr algn="ctr"/>
            <a:r>
              <a:rPr lang="es-CO" b="0" dirty="0">
                <a:solidFill>
                  <a:schemeClr val="tx1">
                    <a:lumMod val="85000"/>
                    <a:lumOff val="15000"/>
                  </a:schemeClr>
                </a:solidFill>
                <a:latin typeface="+mj-lt"/>
              </a:rPr>
              <a:t>En una escala de 1 a 5, donde 1 no se está cumpliendo en lo absoluto y  5 se está cumpliendo totalmente </a:t>
            </a:r>
            <a:r>
              <a:rPr lang="es-CO" dirty="0">
                <a:solidFill>
                  <a:schemeClr val="tx1">
                    <a:lumMod val="85000"/>
                    <a:lumOff val="15000"/>
                  </a:schemeClr>
                </a:solidFill>
                <a:latin typeface="+mj-lt"/>
              </a:rPr>
              <a:t>¿en qué grado dice usted que se está cumpliendo… </a:t>
            </a:r>
            <a:endParaRPr lang="es-CO" b="0" dirty="0">
              <a:solidFill>
                <a:schemeClr val="tx1">
                  <a:lumMod val="85000"/>
                  <a:lumOff val="15000"/>
                </a:schemeClr>
              </a:solidFill>
              <a:latin typeface="+mj-lt"/>
            </a:endParaRPr>
          </a:p>
        </p:txBody>
      </p:sp>
      <p:graphicFrame>
        <p:nvGraphicFramePr>
          <p:cNvPr id="16" name="Tabla 15">
            <a:extLst>
              <a:ext uri="{FF2B5EF4-FFF2-40B4-BE49-F238E27FC236}">
                <a16:creationId xmlns:a16="http://schemas.microsoft.com/office/drawing/2014/main" id="{2BCB9DAD-83F1-4A5C-A509-A011E308CDA6}"/>
              </a:ext>
            </a:extLst>
          </p:cNvPr>
          <p:cNvGraphicFramePr>
            <a:graphicFrameLocks noGrp="1"/>
          </p:cNvGraphicFramePr>
          <p:nvPr>
            <p:extLst>
              <p:ext uri="{D42A27DB-BD31-4B8C-83A1-F6EECF244321}">
                <p14:modId xmlns:p14="http://schemas.microsoft.com/office/powerpoint/2010/main" val="2986325760"/>
              </p:ext>
            </p:extLst>
          </p:nvPr>
        </p:nvGraphicFramePr>
        <p:xfrm>
          <a:off x="1541463" y="1157226"/>
          <a:ext cx="6096001" cy="1236345"/>
        </p:xfrm>
        <a:graphic>
          <a:graphicData uri="http://schemas.openxmlformats.org/drawingml/2006/table">
            <a:tbl>
              <a:tblPr firstRow="1" bandRow="1">
                <a:tableStyleId>{5C22544A-7EE6-4342-B048-85BDC9FD1C3A}</a:tableStyleId>
              </a:tblPr>
              <a:tblGrid>
                <a:gridCol w="3073067">
                  <a:extLst>
                    <a:ext uri="{9D8B030D-6E8A-4147-A177-3AD203B41FA5}">
                      <a16:colId xmlns:a16="http://schemas.microsoft.com/office/drawing/2014/main" val="93046408"/>
                    </a:ext>
                  </a:extLst>
                </a:gridCol>
                <a:gridCol w="1511467">
                  <a:extLst>
                    <a:ext uri="{9D8B030D-6E8A-4147-A177-3AD203B41FA5}">
                      <a16:colId xmlns:a16="http://schemas.microsoft.com/office/drawing/2014/main" val="4195887148"/>
                    </a:ext>
                  </a:extLst>
                </a:gridCol>
                <a:gridCol w="1511467">
                  <a:extLst>
                    <a:ext uri="{9D8B030D-6E8A-4147-A177-3AD203B41FA5}">
                      <a16:colId xmlns:a16="http://schemas.microsoft.com/office/drawing/2014/main" val="3388826850"/>
                    </a:ext>
                  </a:extLst>
                </a:gridCol>
              </a:tblGrid>
              <a:tr h="153612">
                <a:tc>
                  <a:txBody>
                    <a:bodyPr/>
                    <a:lstStyle/>
                    <a:p>
                      <a:pPr algn="r"/>
                      <a:r>
                        <a:rPr lang="es-MX" sz="1200" dirty="0">
                          <a:solidFill>
                            <a:schemeClr val="tx1"/>
                          </a:solidFill>
                          <a:latin typeface="Calibri" panose="020F0502020204030204" pitchFamily="34" charset="0"/>
                          <a:cs typeface="Calibri" panose="020F0502020204030204" pitchFamily="34" charset="0"/>
                        </a:rPr>
                        <a:t>la gestión ambiental de la EAAB-ESP?</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s-CO" sz="1200" dirty="0">
                          <a:solidFill>
                            <a:schemeClr val="tx1"/>
                          </a:solidFill>
                          <a:latin typeface="Calibri" panose="020F0502020204030204" pitchFamily="34" charset="0"/>
                          <a:cs typeface="Calibri" panose="020F0502020204030204" pitchFamily="34" charset="0"/>
                        </a:rPr>
                        <a:t>Total (casos)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200" dirty="0">
                          <a:solidFill>
                            <a:schemeClr val="tx1"/>
                          </a:solidFill>
                          <a:latin typeface="Calibri" panose="020F0502020204030204" pitchFamily="34" charset="0"/>
                          <a:cs typeface="Calibri" panose="020F0502020204030204" pitchFamily="34" charset="0"/>
                        </a:rPr>
                        <a:t>Total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28093495"/>
                  </a:ext>
                </a:extLst>
              </a:tr>
              <a:tr h="46175">
                <a:tc>
                  <a:txBody>
                    <a:bodyPr/>
                    <a:lstStyle/>
                    <a:p>
                      <a:pPr algn="r" fontAlgn="b"/>
                      <a:r>
                        <a:rPr lang="es-MX" sz="1200" b="0" i="0" u="none" strike="noStrike" dirty="0">
                          <a:solidFill>
                            <a:srgbClr val="000000"/>
                          </a:solidFill>
                          <a:effectLst/>
                          <a:latin typeface="Calibri" panose="020F0502020204030204" pitchFamily="34" charset="0"/>
                        </a:rPr>
                        <a:t> [5] Se está cumpliendo totalmente</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2</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25</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546101133"/>
                  </a:ext>
                </a:extLst>
              </a:tr>
              <a:tr h="46175">
                <a:tc>
                  <a:txBody>
                    <a:bodyPr/>
                    <a:lstStyle/>
                    <a:p>
                      <a:pPr algn="r" fontAlgn="b"/>
                      <a:r>
                        <a:rPr lang="es-CO" sz="1200" b="0" i="0" u="none" strike="noStrike" dirty="0">
                          <a:solidFill>
                            <a:srgbClr val="000000"/>
                          </a:solidFill>
                          <a:effectLst/>
                          <a:latin typeface="Calibri" panose="020F0502020204030204" pitchFamily="34" charset="0"/>
                        </a:rPr>
                        <a:t> [4]</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2</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25</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890887876"/>
                  </a:ext>
                </a:extLst>
              </a:tr>
              <a:tr h="46175">
                <a:tc>
                  <a:txBody>
                    <a:bodyPr/>
                    <a:lstStyle/>
                    <a:p>
                      <a:pPr algn="r" fontAlgn="b"/>
                      <a:r>
                        <a:rPr lang="es-CO" sz="1200" b="0" i="0" u="none" strike="noStrike" dirty="0">
                          <a:solidFill>
                            <a:srgbClr val="000000"/>
                          </a:solidFill>
                          <a:effectLst/>
                          <a:latin typeface="Calibri" panose="020F0502020204030204" pitchFamily="34" charset="0"/>
                        </a:rPr>
                        <a:t> [3]</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2</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25</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799911674"/>
                  </a:ext>
                </a:extLst>
              </a:tr>
              <a:tr h="46175">
                <a:tc>
                  <a:txBody>
                    <a:bodyPr/>
                    <a:lstStyle/>
                    <a:p>
                      <a:pPr algn="r" fontAlgn="b"/>
                      <a:r>
                        <a:rPr lang="es-CO" sz="1200" b="0" i="0" u="none" strike="noStrike" dirty="0">
                          <a:solidFill>
                            <a:srgbClr val="000000"/>
                          </a:solidFill>
                          <a:effectLst/>
                          <a:latin typeface="Calibri" panose="020F0502020204030204" pitchFamily="34" charset="0"/>
                        </a:rPr>
                        <a:t> [2]</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1</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13</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10394615"/>
                  </a:ext>
                </a:extLst>
              </a:tr>
              <a:tr h="46175">
                <a:tc>
                  <a:txBody>
                    <a:bodyPr/>
                    <a:lstStyle/>
                    <a:p>
                      <a:pPr algn="r" fontAlgn="b"/>
                      <a:r>
                        <a:rPr lang="es-MX" sz="1200" b="0" i="0" u="none" strike="noStrike" dirty="0">
                          <a:solidFill>
                            <a:srgbClr val="000000"/>
                          </a:solidFill>
                          <a:effectLst/>
                          <a:latin typeface="Calibri" panose="020F0502020204030204" pitchFamily="34" charset="0"/>
                        </a:rPr>
                        <a:t> [1] No se está cumpliendo en lo absoluto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1</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12</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832641465"/>
                  </a:ext>
                </a:extLst>
              </a:tr>
            </a:tbl>
          </a:graphicData>
        </a:graphic>
      </p:graphicFrame>
      <p:graphicFrame>
        <p:nvGraphicFramePr>
          <p:cNvPr id="17" name="Tabla 16">
            <a:extLst>
              <a:ext uri="{FF2B5EF4-FFF2-40B4-BE49-F238E27FC236}">
                <a16:creationId xmlns:a16="http://schemas.microsoft.com/office/drawing/2014/main" id="{592F10A1-BD2A-427C-825F-D5BCD41BA519}"/>
              </a:ext>
            </a:extLst>
          </p:cNvPr>
          <p:cNvGraphicFramePr>
            <a:graphicFrameLocks noGrp="1"/>
          </p:cNvGraphicFramePr>
          <p:nvPr>
            <p:extLst>
              <p:ext uri="{D42A27DB-BD31-4B8C-83A1-F6EECF244321}">
                <p14:modId xmlns:p14="http://schemas.microsoft.com/office/powerpoint/2010/main" val="3207474383"/>
              </p:ext>
            </p:extLst>
          </p:nvPr>
        </p:nvGraphicFramePr>
        <p:xfrm>
          <a:off x="1541463" y="2972945"/>
          <a:ext cx="6096001" cy="1419225"/>
        </p:xfrm>
        <a:graphic>
          <a:graphicData uri="http://schemas.openxmlformats.org/drawingml/2006/table">
            <a:tbl>
              <a:tblPr firstRow="1" bandRow="1">
                <a:tableStyleId>{5C22544A-7EE6-4342-B048-85BDC9FD1C3A}</a:tableStyleId>
              </a:tblPr>
              <a:tblGrid>
                <a:gridCol w="3073067">
                  <a:extLst>
                    <a:ext uri="{9D8B030D-6E8A-4147-A177-3AD203B41FA5}">
                      <a16:colId xmlns:a16="http://schemas.microsoft.com/office/drawing/2014/main" val="3201192086"/>
                    </a:ext>
                  </a:extLst>
                </a:gridCol>
                <a:gridCol w="1511467">
                  <a:extLst>
                    <a:ext uri="{9D8B030D-6E8A-4147-A177-3AD203B41FA5}">
                      <a16:colId xmlns:a16="http://schemas.microsoft.com/office/drawing/2014/main" val="4173606886"/>
                    </a:ext>
                  </a:extLst>
                </a:gridCol>
                <a:gridCol w="1511467">
                  <a:extLst>
                    <a:ext uri="{9D8B030D-6E8A-4147-A177-3AD203B41FA5}">
                      <a16:colId xmlns:a16="http://schemas.microsoft.com/office/drawing/2014/main" val="1972385644"/>
                    </a:ext>
                  </a:extLst>
                </a:gridCol>
              </a:tblGrid>
              <a:tr h="153612">
                <a:tc>
                  <a:txBody>
                    <a:bodyPr/>
                    <a:lstStyle/>
                    <a:p>
                      <a:pPr algn="r"/>
                      <a:r>
                        <a:rPr lang="es-MX" sz="1200" dirty="0">
                          <a:solidFill>
                            <a:schemeClr val="tx1"/>
                          </a:solidFill>
                          <a:latin typeface="Calibri" panose="020F0502020204030204" pitchFamily="34" charset="0"/>
                          <a:cs typeface="Calibri" panose="020F0502020204030204" pitchFamily="34" charset="0"/>
                        </a:rPr>
                        <a:t> las campañas pedagógicas manejadas por la EAAB-ESP frente al uso responsable del agua?</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s-CO" sz="1200" dirty="0">
                          <a:solidFill>
                            <a:schemeClr val="tx1"/>
                          </a:solidFill>
                          <a:latin typeface="Calibri" panose="020F0502020204030204" pitchFamily="34" charset="0"/>
                          <a:cs typeface="Calibri" panose="020F0502020204030204" pitchFamily="34" charset="0"/>
                        </a:rPr>
                        <a:t>Total (casos)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200" dirty="0">
                          <a:solidFill>
                            <a:schemeClr val="tx1"/>
                          </a:solidFill>
                          <a:latin typeface="Calibri" panose="020F0502020204030204" pitchFamily="34" charset="0"/>
                          <a:cs typeface="Calibri" panose="020F0502020204030204" pitchFamily="34" charset="0"/>
                        </a:rPr>
                        <a:t>Total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64903282"/>
                  </a:ext>
                </a:extLst>
              </a:tr>
              <a:tr h="46175">
                <a:tc>
                  <a:txBody>
                    <a:bodyPr/>
                    <a:lstStyle/>
                    <a:p>
                      <a:pPr algn="r" fontAlgn="b"/>
                      <a:r>
                        <a:rPr lang="es-MX" sz="1200" b="0" i="0" u="none" strike="noStrike" dirty="0">
                          <a:solidFill>
                            <a:srgbClr val="000000"/>
                          </a:solidFill>
                          <a:effectLst/>
                          <a:latin typeface="Calibri" panose="020F0502020204030204" pitchFamily="34" charset="0"/>
                        </a:rPr>
                        <a:t> [5] Se está cumpliendo totalmente</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3</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38</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148119984"/>
                  </a:ext>
                </a:extLst>
              </a:tr>
              <a:tr h="46175">
                <a:tc>
                  <a:txBody>
                    <a:bodyPr/>
                    <a:lstStyle/>
                    <a:p>
                      <a:pPr algn="r" fontAlgn="b"/>
                      <a:r>
                        <a:rPr lang="es-CO" sz="1200" b="0" i="0" u="none" strike="noStrike" dirty="0">
                          <a:solidFill>
                            <a:srgbClr val="000000"/>
                          </a:solidFill>
                          <a:effectLst/>
                          <a:latin typeface="Calibri" panose="020F0502020204030204" pitchFamily="34" charset="0"/>
                        </a:rPr>
                        <a:t> [4]</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1</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13</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236966090"/>
                  </a:ext>
                </a:extLst>
              </a:tr>
              <a:tr h="46175">
                <a:tc>
                  <a:txBody>
                    <a:bodyPr/>
                    <a:lstStyle/>
                    <a:p>
                      <a:pPr algn="r" fontAlgn="b"/>
                      <a:r>
                        <a:rPr lang="es-CO" sz="1200" b="0" i="0" u="none" strike="noStrike" dirty="0">
                          <a:solidFill>
                            <a:srgbClr val="000000"/>
                          </a:solidFill>
                          <a:effectLst/>
                          <a:latin typeface="Calibri" panose="020F0502020204030204" pitchFamily="34" charset="0"/>
                        </a:rPr>
                        <a:t> [3]</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2</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25</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494658789"/>
                  </a:ext>
                </a:extLst>
              </a:tr>
              <a:tr h="46175">
                <a:tc>
                  <a:txBody>
                    <a:bodyPr/>
                    <a:lstStyle/>
                    <a:p>
                      <a:pPr algn="r" fontAlgn="b"/>
                      <a:r>
                        <a:rPr lang="es-CO" sz="1200" b="0" i="0" u="none" strike="noStrike" dirty="0">
                          <a:solidFill>
                            <a:srgbClr val="000000"/>
                          </a:solidFill>
                          <a:effectLst/>
                          <a:latin typeface="Calibri" panose="020F0502020204030204" pitchFamily="34" charset="0"/>
                        </a:rPr>
                        <a:t> [2]</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1</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12</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762044258"/>
                  </a:ext>
                </a:extLst>
              </a:tr>
              <a:tr h="46175">
                <a:tc>
                  <a:txBody>
                    <a:bodyPr/>
                    <a:lstStyle/>
                    <a:p>
                      <a:pPr algn="r" fontAlgn="b"/>
                      <a:r>
                        <a:rPr lang="es-MX" sz="1200" b="0" i="0" u="none" strike="noStrike" dirty="0">
                          <a:solidFill>
                            <a:srgbClr val="000000"/>
                          </a:solidFill>
                          <a:effectLst/>
                          <a:latin typeface="Calibri" panose="020F0502020204030204" pitchFamily="34" charset="0"/>
                        </a:rPr>
                        <a:t> [1] No se está cumpliendo en lo absoluto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1</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12</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715043900"/>
                  </a:ext>
                </a:extLst>
              </a:tr>
            </a:tbl>
          </a:graphicData>
        </a:graphic>
      </p:graphicFrame>
    </p:spTree>
    <p:extLst>
      <p:ext uri="{BB962C8B-B14F-4D97-AF65-F5344CB8AC3E}">
        <p14:creationId xmlns:p14="http://schemas.microsoft.com/office/powerpoint/2010/main" val="131749069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CuadroTexto 12"/>
          <p:cNvSpPr txBox="1"/>
          <p:nvPr/>
        </p:nvSpPr>
        <p:spPr>
          <a:xfrm>
            <a:off x="1311752" y="162166"/>
            <a:ext cx="7024174" cy="461665"/>
          </a:xfrm>
          <a:prstGeom prst="rect">
            <a:avLst/>
          </a:prstGeom>
          <a:noFill/>
        </p:spPr>
        <p:txBody>
          <a:bodyPr wrap="square" rtlCol="0">
            <a:spAutoFit/>
          </a:bodyPr>
          <a:lstStyle/>
          <a:p>
            <a:r>
              <a:rPr lang="es-MX" sz="2400" dirty="0">
                <a:solidFill>
                  <a:srgbClr val="295FA9"/>
                </a:solidFill>
              </a:rPr>
              <a:t>¿En qué grado dice usted que se está cumpliendo… </a:t>
            </a:r>
          </a:p>
        </p:txBody>
      </p:sp>
      <p:sp>
        <p:nvSpPr>
          <p:cNvPr id="15" name="4 Rectángulo">
            <a:extLst>
              <a:ext uri="{FF2B5EF4-FFF2-40B4-BE49-F238E27FC236}">
                <a16:creationId xmlns:a16="http://schemas.microsoft.com/office/drawing/2014/main" id="{7D13D9B5-C72C-4765-987C-1EF9175E5989}"/>
              </a:ext>
            </a:extLst>
          </p:cNvPr>
          <p:cNvSpPr/>
          <p:nvPr/>
        </p:nvSpPr>
        <p:spPr>
          <a:xfrm>
            <a:off x="1676400" y="625200"/>
            <a:ext cx="5822949" cy="400110"/>
          </a:xfrm>
          <a:prstGeom prst="rect">
            <a:avLst/>
          </a:prstGeom>
        </p:spPr>
        <p:txBody>
          <a:bodyPr wrap="square">
            <a:spAutoFit/>
          </a:bodyPr>
          <a:lstStyle/>
          <a:p>
            <a:pPr algn="ctr"/>
            <a:r>
              <a:rPr lang="es-CO" b="0" dirty="0">
                <a:solidFill>
                  <a:schemeClr val="tx1">
                    <a:lumMod val="85000"/>
                    <a:lumOff val="15000"/>
                  </a:schemeClr>
                </a:solidFill>
                <a:latin typeface="+mj-lt"/>
              </a:rPr>
              <a:t>En una escala de 1 a 5, donde 1 no se está cumpliendo en lo absoluto y  5 se está cumpliendo totalmente </a:t>
            </a:r>
            <a:r>
              <a:rPr lang="es-CO" dirty="0">
                <a:solidFill>
                  <a:schemeClr val="tx1">
                    <a:lumMod val="85000"/>
                    <a:lumOff val="15000"/>
                  </a:schemeClr>
                </a:solidFill>
                <a:latin typeface="+mj-lt"/>
              </a:rPr>
              <a:t>¿en qué grado dice usted que se está cumpliendo… </a:t>
            </a:r>
            <a:endParaRPr lang="es-CO" b="0" dirty="0">
              <a:solidFill>
                <a:schemeClr val="tx1">
                  <a:lumMod val="85000"/>
                  <a:lumOff val="15000"/>
                </a:schemeClr>
              </a:solidFill>
              <a:latin typeface="+mj-lt"/>
            </a:endParaRPr>
          </a:p>
        </p:txBody>
      </p:sp>
      <p:graphicFrame>
        <p:nvGraphicFramePr>
          <p:cNvPr id="16" name="Tabla 15">
            <a:extLst>
              <a:ext uri="{FF2B5EF4-FFF2-40B4-BE49-F238E27FC236}">
                <a16:creationId xmlns:a16="http://schemas.microsoft.com/office/drawing/2014/main" id="{2BCB9DAD-83F1-4A5C-A509-A011E308CDA6}"/>
              </a:ext>
            </a:extLst>
          </p:cNvPr>
          <p:cNvGraphicFramePr>
            <a:graphicFrameLocks noGrp="1"/>
          </p:cNvGraphicFramePr>
          <p:nvPr>
            <p:extLst>
              <p:ext uri="{D42A27DB-BD31-4B8C-83A1-F6EECF244321}">
                <p14:modId xmlns:p14="http://schemas.microsoft.com/office/powerpoint/2010/main" val="2987158572"/>
              </p:ext>
            </p:extLst>
          </p:nvPr>
        </p:nvGraphicFramePr>
        <p:xfrm>
          <a:off x="1541463" y="1157226"/>
          <a:ext cx="6096001" cy="1419225"/>
        </p:xfrm>
        <a:graphic>
          <a:graphicData uri="http://schemas.openxmlformats.org/drawingml/2006/table">
            <a:tbl>
              <a:tblPr firstRow="1" bandRow="1">
                <a:tableStyleId>{5C22544A-7EE6-4342-B048-85BDC9FD1C3A}</a:tableStyleId>
              </a:tblPr>
              <a:tblGrid>
                <a:gridCol w="3073067">
                  <a:extLst>
                    <a:ext uri="{9D8B030D-6E8A-4147-A177-3AD203B41FA5}">
                      <a16:colId xmlns:a16="http://schemas.microsoft.com/office/drawing/2014/main" val="93046408"/>
                    </a:ext>
                  </a:extLst>
                </a:gridCol>
                <a:gridCol w="1511467">
                  <a:extLst>
                    <a:ext uri="{9D8B030D-6E8A-4147-A177-3AD203B41FA5}">
                      <a16:colId xmlns:a16="http://schemas.microsoft.com/office/drawing/2014/main" val="4195887148"/>
                    </a:ext>
                  </a:extLst>
                </a:gridCol>
                <a:gridCol w="1511467">
                  <a:extLst>
                    <a:ext uri="{9D8B030D-6E8A-4147-A177-3AD203B41FA5}">
                      <a16:colId xmlns:a16="http://schemas.microsoft.com/office/drawing/2014/main" val="3388826850"/>
                    </a:ext>
                  </a:extLst>
                </a:gridCol>
              </a:tblGrid>
              <a:tr h="153612">
                <a:tc>
                  <a:txBody>
                    <a:bodyPr/>
                    <a:lstStyle/>
                    <a:p>
                      <a:pPr algn="r"/>
                      <a:r>
                        <a:rPr lang="es-MX" sz="1200" dirty="0">
                          <a:solidFill>
                            <a:schemeClr val="tx1"/>
                          </a:solidFill>
                          <a:latin typeface="Calibri" panose="020F0502020204030204" pitchFamily="34" charset="0"/>
                          <a:cs typeface="Calibri" panose="020F0502020204030204" pitchFamily="34" charset="0"/>
                        </a:rPr>
                        <a:t>la inversión en proyectos de impacto ambiental por parte de la EAAB-ESP</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s-CO" sz="1200" dirty="0">
                          <a:solidFill>
                            <a:schemeClr val="tx1"/>
                          </a:solidFill>
                          <a:latin typeface="Calibri" panose="020F0502020204030204" pitchFamily="34" charset="0"/>
                          <a:cs typeface="Calibri" panose="020F0502020204030204" pitchFamily="34" charset="0"/>
                        </a:rPr>
                        <a:t>Total (casos)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200" dirty="0">
                          <a:solidFill>
                            <a:schemeClr val="tx1"/>
                          </a:solidFill>
                          <a:latin typeface="Calibri" panose="020F0502020204030204" pitchFamily="34" charset="0"/>
                          <a:cs typeface="Calibri" panose="020F0502020204030204" pitchFamily="34" charset="0"/>
                        </a:rPr>
                        <a:t>Total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28093495"/>
                  </a:ext>
                </a:extLst>
              </a:tr>
              <a:tr h="46175">
                <a:tc>
                  <a:txBody>
                    <a:bodyPr/>
                    <a:lstStyle/>
                    <a:p>
                      <a:pPr algn="r" fontAlgn="b"/>
                      <a:r>
                        <a:rPr lang="es-MX" sz="1200" b="0" i="0" u="none" strike="noStrike" dirty="0">
                          <a:solidFill>
                            <a:srgbClr val="000000"/>
                          </a:solidFill>
                          <a:effectLst/>
                          <a:latin typeface="Calibri" panose="020F0502020204030204" pitchFamily="34" charset="0"/>
                        </a:rPr>
                        <a:t> [5] Se está cumpliendo totalmente</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2</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25</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546101133"/>
                  </a:ext>
                </a:extLst>
              </a:tr>
              <a:tr h="46175">
                <a:tc>
                  <a:txBody>
                    <a:bodyPr/>
                    <a:lstStyle/>
                    <a:p>
                      <a:pPr algn="r" fontAlgn="b"/>
                      <a:r>
                        <a:rPr lang="es-CO" sz="1200" b="0" i="0" u="none" strike="noStrike" dirty="0">
                          <a:solidFill>
                            <a:srgbClr val="000000"/>
                          </a:solidFill>
                          <a:effectLst/>
                          <a:latin typeface="Calibri" panose="020F0502020204030204" pitchFamily="34" charset="0"/>
                        </a:rPr>
                        <a:t> [4]</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1</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13</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890887876"/>
                  </a:ext>
                </a:extLst>
              </a:tr>
              <a:tr h="46175">
                <a:tc>
                  <a:txBody>
                    <a:bodyPr/>
                    <a:lstStyle/>
                    <a:p>
                      <a:pPr algn="r" fontAlgn="b"/>
                      <a:r>
                        <a:rPr lang="es-CO" sz="1200" b="0" i="0" u="none" strike="noStrike" dirty="0">
                          <a:solidFill>
                            <a:srgbClr val="000000"/>
                          </a:solidFill>
                          <a:effectLst/>
                          <a:latin typeface="Calibri" panose="020F0502020204030204" pitchFamily="34" charset="0"/>
                        </a:rPr>
                        <a:t> [3]</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3</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38</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799911674"/>
                  </a:ext>
                </a:extLst>
              </a:tr>
              <a:tr h="46175">
                <a:tc>
                  <a:txBody>
                    <a:bodyPr/>
                    <a:lstStyle/>
                    <a:p>
                      <a:pPr algn="r" fontAlgn="b"/>
                      <a:r>
                        <a:rPr lang="es-CO" sz="1200" b="0" i="0" u="none" strike="noStrike" dirty="0">
                          <a:solidFill>
                            <a:srgbClr val="000000"/>
                          </a:solidFill>
                          <a:effectLst/>
                          <a:latin typeface="Calibri" panose="020F0502020204030204" pitchFamily="34" charset="0"/>
                        </a:rPr>
                        <a:t> [2]</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1</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12</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10394615"/>
                  </a:ext>
                </a:extLst>
              </a:tr>
              <a:tr h="46175">
                <a:tc>
                  <a:txBody>
                    <a:bodyPr/>
                    <a:lstStyle/>
                    <a:p>
                      <a:pPr algn="r" fontAlgn="b"/>
                      <a:r>
                        <a:rPr lang="es-MX" sz="1200" b="0" i="0" u="none" strike="noStrike" dirty="0">
                          <a:solidFill>
                            <a:srgbClr val="000000"/>
                          </a:solidFill>
                          <a:effectLst/>
                          <a:latin typeface="Calibri" panose="020F0502020204030204" pitchFamily="34" charset="0"/>
                        </a:rPr>
                        <a:t> [1] No se está cumpliendo en lo absoluto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1</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12</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832641465"/>
                  </a:ext>
                </a:extLst>
              </a:tr>
            </a:tbl>
          </a:graphicData>
        </a:graphic>
      </p:graphicFrame>
      <p:graphicFrame>
        <p:nvGraphicFramePr>
          <p:cNvPr id="17" name="Tabla 16">
            <a:extLst>
              <a:ext uri="{FF2B5EF4-FFF2-40B4-BE49-F238E27FC236}">
                <a16:creationId xmlns:a16="http://schemas.microsoft.com/office/drawing/2014/main" id="{592F10A1-BD2A-427C-825F-D5BCD41BA519}"/>
              </a:ext>
            </a:extLst>
          </p:cNvPr>
          <p:cNvGraphicFramePr>
            <a:graphicFrameLocks noGrp="1"/>
          </p:cNvGraphicFramePr>
          <p:nvPr>
            <p:extLst>
              <p:ext uri="{D42A27DB-BD31-4B8C-83A1-F6EECF244321}">
                <p14:modId xmlns:p14="http://schemas.microsoft.com/office/powerpoint/2010/main" val="1482658995"/>
              </p:ext>
            </p:extLst>
          </p:nvPr>
        </p:nvGraphicFramePr>
        <p:xfrm>
          <a:off x="1541463" y="2972945"/>
          <a:ext cx="6096001" cy="1602105"/>
        </p:xfrm>
        <a:graphic>
          <a:graphicData uri="http://schemas.openxmlformats.org/drawingml/2006/table">
            <a:tbl>
              <a:tblPr firstRow="1" bandRow="1">
                <a:tableStyleId>{5C22544A-7EE6-4342-B048-85BDC9FD1C3A}</a:tableStyleId>
              </a:tblPr>
              <a:tblGrid>
                <a:gridCol w="3051802">
                  <a:extLst>
                    <a:ext uri="{9D8B030D-6E8A-4147-A177-3AD203B41FA5}">
                      <a16:colId xmlns:a16="http://schemas.microsoft.com/office/drawing/2014/main" val="3201192086"/>
                    </a:ext>
                  </a:extLst>
                </a:gridCol>
                <a:gridCol w="1532732">
                  <a:extLst>
                    <a:ext uri="{9D8B030D-6E8A-4147-A177-3AD203B41FA5}">
                      <a16:colId xmlns:a16="http://schemas.microsoft.com/office/drawing/2014/main" val="4173606886"/>
                    </a:ext>
                  </a:extLst>
                </a:gridCol>
                <a:gridCol w="1511467">
                  <a:extLst>
                    <a:ext uri="{9D8B030D-6E8A-4147-A177-3AD203B41FA5}">
                      <a16:colId xmlns:a16="http://schemas.microsoft.com/office/drawing/2014/main" val="1972385644"/>
                    </a:ext>
                  </a:extLst>
                </a:gridCol>
              </a:tblGrid>
              <a:tr h="153612">
                <a:tc>
                  <a:txBody>
                    <a:bodyPr/>
                    <a:lstStyle/>
                    <a:p>
                      <a:pPr algn="r"/>
                      <a:r>
                        <a:rPr lang="es-MX" sz="1200" dirty="0">
                          <a:solidFill>
                            <a:schemeClr val="tx1"/>
                          </a:solidFill>
                          <a:latin typeface="Calibri" panose="020F0502020204030204" pitchFamily="34" charset="0"/>
                          <a:cs typeface="Calibri" panose="020F0502020204030204" pitchFamily="34" charset="0"/>
                        </a:rPr>
                        <a:t>el aporte a la sostenibilidad o responsabilidad social empresarial que tiene la EAAB-ESP?</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s-CO" sz="1200" dirty="0">
                          <a:solidFill>
                            <a:schemeClr val="tx1"/>
                          </a:solidFill>
                          <a:latin typeface="Calibri" panose="020F0502020204030204" pitchFamily="34" charset="0"/>
                          <a:cs typeface="Calibri" panose="020F0502020204030204" pitchFamily="34" charset="0"/>
                        </a:rPr>
                        <a:t>Total (casos)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200" dirty="0">
                          <a:solidFill>
                            <a:schemeClr val="tx1"/>
                          </a:solidFill>
                          <a:latin typeface="Calibri" panose="020F0502020204030204" pitchFamily="34" charset="0"/>
                          <a:cs typeface="Calibri" panose="020F0502020204030204" pitchFamily="34" charset="0"/>
                        </a:rPr>
                        <a:t>Total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64903282"/>
                  </a:ext>
                </a:extLst>
              </a:tr>
              <a:tr h="46175">
                <a:tc>
                  <a:txBody>
                    <a:bodyPr/>
                    <a:lstStyle/>
                    <a:p>
                      <a:pPr algn="r" fontAlgn="b"/>
                      <a:r>
                        <a:rPr lang="es-MX" sz="1200" b="0" i="0" u="none" strike="noStrike" dirty="0">
                          <a:solidFill>
                            <a:srgbClr val="000000"/>
                          </a:solidFill>
                          <a:effectLst/>
                          <a:latin typeface="Calibri" panose="020F0502020204030204" pitchFamily="34" charset="0"/>
                        </a:rPr>
                        <a:t> [5] Se está cumpliendo totalmente</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2</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25</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148119984"/>
                  </a:ext>
                </a:extLst>
              </a:tr>
              <a:tr h="46175">
                <a:tc>
                  <a:txBody>
                    <a:bodyPr/>
                    <a:lstStyle/>
                    <a:p>
                      <a:pPr algn="r" fontAlgn="b"/>
                      <a:r>
                        <a:rPr lang="es-CO" sz="1200" b="0" i="0" u="none" strike="noStrike">
                          <a:solidFill>
                            <a:srgbClr val="000000"/>
                          </a:solidFill>
                          <a:effectLst/>
                          <a:latin typeface="Calibri" panose="020F0502020204030204" pitchFamily="34" charset="0"/>
                        </a:rPr>
                        <a:t> [4]</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1</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12</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236966090"/>
                  </a:ext>
                </a:extLst>
              </a:tr>
              <a:tr h="46175">
                <a:tc>
                  <a:txBody>
                    <a:bodyPr/>
                    <a:lstStyle/>
                    <a:p>
                      <a:pPr algn="r" fontAlgn="b"/>
                      <a:r>
                        <a:rPr lang="es-CO" sz="1200" b="0" i="0" u="none" strike="noStrike" dirty="0">
                          <a:solidFill>
                            <a:srgbClr val="000000"/>
                          </a:solidFill>
                          <a:effectLst/>
                          <a:latin typeface="Calibri" panose="020F0502020204030204" pitchFamily="34" charset="0"/>
                        </a:rPr>
                        <a:t> [3]</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3</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38</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494658789"/>
                  </a:ext>
                </a:extLst>
              </a:tr>
              <a:tr h="46175">
                <a:tc>
                  <a:txBody>
                    <a:bodyPr/>
                    <a:lstStyle/>
                    <a:p>
                      <a:pPr algn="r" fontAlgn="b"/>
                      <a:r>
                        <a:rPr lang="es-CO" sz="1200" b="0" i="0" u="none" strike="noStrike" dirty="0">
                          <a:solidFill>
                            <a:srgbClr val="000000"/>
                          </a:solidFill>
                          <a:effectLst/>
                          <a:latin typeface="Calibri" panose="020F0502020204030204" pitchFamily="34" charset="0"/>
                        </a:rPr>
                        <a:t> [2]</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2</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25</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762044258"/>
                  </a:ext>
                </a:extLst>
              </a:tr>
              <a:tr h="46175">
                <a:tc>
                  <a:txBody>
                    <a:bodyPr/>
                    <a:lstStyle/>
                    <a:p>
                      <a:pPr algn="r" fontAlgn="b"/>
                      <a:r>
                        <a:rPr lang="es-MX" sz="1200" b="0" i="0" u="none" strike="noStrike" dirty="0">
                          <a:solidFill>
                            <a:srgbClr val="000000"/>
                          </a:solidFill>
                          <a:effectLst/>
                          <a:latin typeface="Calibri" panose="020F0502020204030204" pitchFamily="34" charset="0"/>
                        </a:rPr>
                        <a:t> [1] No se está cumpliendo en lo absoluto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0</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715043900"/>
                  </a:ext>
                </a:extLst>
              </a:tr>
            </a:tbl>
          </a:graphicData>
        </a:graphic>
      </p:graphicFrame>
    </p:spTree>
    <p:extLst>
      <p:ext uri="{BB962C8B-B14F-4D97-AF65-F5344CB8AC3E}">
        <p14:creationId xmlns:p14="http://schemas.microsoft.com/office/powerpoint/2010/main" val="320595301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CuadroTexto 12"/>
          <p:cNvSpPr txBox="1"/>
          <p:nvPr/>
        </p:nvSpPr>
        <p:spPr>
          <a:xfrm>
            <a:off x="1311752" y="162166"/>
            <a:ext cx="7024174" cy="461665"/>
          </a:xfrm>
          <a:prstGeom prst="rect">
            <a:avLst/>
          </a:prstGeom>
          <a:noFill/>
        </p:spPr>
        <p:txBody>
          <a:bodyPr wrap="square" rtlCol="0">
            <a:spAutoFit/>
          </a:bodyPr>
          <a:lstStyle/>
          <a:p>
            <a:r>
              <a:rPr lang="es-MX" sz="2400" dirty="0">
                <a:solidFill>
                  <a:srgbClr val="295FA9"/>
                </a:solidFill>
              </a:rPr>
              <a:t>¿En qué grado dice usted que se está cumpliendo… </a:t>
            </a:r>
          </a:p>
        </p:txBody>
      </p:sp>
      <p:sp>
        <p:nvSpPr>
          <p:cNvPr id="15" name="4 Rectángulo">
            <a:extLst>
              <a:ext uri="{FF2B5EF4-FFF2-40B4-BE49-F238E27FC236}">
                <a16:creationId xmlns:a16="http://schemas.microsoft.com/office/drawing/2014/main" id="{7D13D9B5-C72C-4765-987C-1EF9175E5989}"/>
              </a:ext>
            </a:extLst>
          </p:cNvPr>
          <p:cNvSpPr/>
          <p:nvPr/>
        </p:nvSpPr>
        <p:spPr>
          <a:xfrm>
            <a:off x="1676400" y="625200"/>
            <a:ext cx="5822949" cy="400110"/>
          </a:xfrm>
          <a:prstGeom prst="rect">
            <a:avLst/>
          </a:prstGeom>
        </p:spPr>
        <p:txBody>
          <a:bodyPr wrap="square">
            <a:spAutoFit/>
          </a:bodyPr>
          <a:lstStyle/>
          <a:p>
            <a:pPr algn="ctr"/>
            <a:r>
              <a:rPr lang="es-CO" b="0" dirty="0">
                <a:solidFill>
                  <a:schemeClr val="tx1">
                    <a:lumMod val="85000"/>
                    <a:lumOff val="15000"/>
                  </a:schemeClr>
                </a:solidFill>
                <a:latin typeface="+mj-lt"/>
              </a:rPr>
              <a:t>En una escala de 1 a 5, donde 1 no se está cumpliendo en lo absoluto y  5 se está cumpliendo totalmente </a:t>
            </a:r>
            <a:r>
              <a:rPr lang="es-CO" dirty="0">
                <a:solidFill>
                  <a:schemeClr val="tx1">
                    <a:lumMod val="85000"/>
                    <a:lumOff val="15000"/>
                  </a:schemeClr>
                </a:solidFill>
                <a:latin typeface="+mj-lt"/>
              </a:rPr>
              <a:t>¿en qué grado dice usted que se está cumpliendo… </a:t>
            </a:r>
            <a:endParaRPr lang="es-CO" b="0" dirty="0">
              <a:solidFill>
                <a:schemeClr val="tx1">
                  <a:lumMod val="85000"/>
                  <a:lumOff val="15000"/>
                </a:schemeClr>
              </a:solidFill>
              <a:latin typeface="+mj-lt"/>
            </a:endParaRPr>
          </a:p>
        </p:txBody>
      </p:sp>
      <p:graphicFrame>
        <p:nvGraphicFramePr>
          <p:cNvPr id="16" name="Tabla 15">
            <a:extLst>
              <a:ext uri="{FF2B5EF4-FFF2-40B4-BE49-F238E27FC236}">
                <a16:creationId xmlns:a16="http://schemas.microsoft.com/office/drawing/2014/main" id="{2BCB9DAD-83F1-4A5C-A509-A011E308CDA6}"/>
              </a:ext>
            </a:extLst>
          </p:cNvPr>
          <p:cNvGraphicFramePr>
            <a:graphicFrameLocks noGrp="1"/>
          </p:cNvGraphicFramePr>
          <p:nvPr>
            <p:extLst>
              <p:ext uri="{D42A27DB-BD31-4B8C-83A1-F6EECF244321}">
                <p14:modId xmlns:p14="http://schemas.microsoft.com/office/powerpoint/2010/main" val="558611561"/>
              </p:ext>
            </p:extLst>
          </p:nvPr>
        </p:nvGraphicFramePr>
        <p:xfrm>
          <a:off x="1541463" y="1157226"/>
          <a:ext cx="6096001" cy="1602105"/>
        </p:xfrm>
        <a:graphic>
          <a:graphicData uri="http://schemas.openxmlformats.org/drawingml/2006/table">
            <a:tbl>
              <a:tblPr firstRow="1" bandRow="1">
                <a:tableStyleId>{5C22544A-7EE6-4342-B048-85BDC9FD1C3A}</a:tableStyleId>
              </a:tblPr>
              <a:tblGrid>
                <a:gridCol w="3073067">
                  <a:extLst>
                    <a:ext uri="{9D8B030D-6E8A-4147-A177-3AD203B41FA5}">
                      <a16:colId xmlns:a16="http://schemas.microsoft.com/office/drawing/2014/main" val="93046408"/>
                    </a:ext>
                  </a:extLst>
                </a:gridCol>
                <a:gridCol w="1511467">
                  <a:extLst>
                    <a:ext uri="{9D8B030D-6E8A-4147-A177-3AD203B41FA5}">
                      <a16:colId xmlns:a16="http://schemas.microsoft.com/office/drawing/2014/main" val="4195887148"/>
                    </a:ext>
                  </a:extLst>
                </a:gridCol>
                <a:gridCol w="1511467">
                  <a:extLst>
                    <a:ext uri="{9D8B030D-6E8A-4147-A177-3AD203B41FA5}">
                      <a16:colId xmlns:a16="http://schemas.microsoft.com/office/drawing/2014/main" val="3388826850"/>
                    </a:ext>
                  </a:extLst>
                </a:gridCol>
              </a:tblGrid>
              <a:tr h="153612">
                <a:tc>
                  <a:txBody>
                    <a:bodyPr/>
                    <a:lstStyle/>
                    <a:p>
                      <a:pPr algn="r"/>
                      <a:r>
                        <a:rPr lang="es-MX" sz="1200" dirty="0">
                          <a:solidFill>
                            <a:schemeClr val="tx1"/>
                          </a:solidFill>
                          <a:latin typeface="Calibri" panose="020F0502020204030204" pitchFamily="34" charset="0"/>
                          <a:cs typeface="Calibri" panose="020F0502020204030204" pitchFamily="34" charset="0"/>
                        </a:rPr>
                        <a:t>las estrategias que lleva la EAAB-ESP enfocadas a la mitigación del cambio climático?</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s-CO" sz="1200" dirty="0">
                          <a:solidFill>
                            <a:schemeClr val="tx1"/>
                          </a:solidFill>
                          <a:latin typeface="Calibri" panose="020F0502020204030204" pitchFamily="34" charset="0"/>
                          <a:cs typeface="Calibri" panose="020F0502020204030204" pitchFamily="34" charset="0"/>
                        </a:rPr>
                        <a:t>Total (casos)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200" dirty="0">
                          <a:solidFill>
                            <a:schemeClr val="tx1"/>
                          </a:solidFill>
                          <a:latin typeface="Calibri" panose="020F0502020204030204" pitchFamily="34" charset="0"/>
                          <a:cs typeface="Calibri" panose="020F0502020204030204" pitchFamily="34" charset="0"/>
                        </a:rPr>
                        <a:t>Total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28093495"/>
                  </a:ext>
                </a:extLst>
              </a:tr>
              <a:tr h="46175">
                <a:tc>
                  <a:txBody>
                    <a:bodyPr/>
                    <a:lstStyle/>
                    <a:p>
                      <a:pPr algn="r" fontAlgn="b"/>
                      <a:r>
                        <a:rPr lang="es-MX" sz="1200" b="0" i="0" u="none" strike="noStrike" dirty="0">
                          <a:solidFill>
                            <a:srgbClr val="000000"/>
                          </a:solidFill>
                          <a:effectLst/>
                          <a:latin typeface="Calibri" panose="020F0502020204030204" pitchFamily="34" charset="0"/>
                        </a:rPr>
                        <a:t> [5] Se está cumpliendo totalmente</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2</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25</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546101133"/>
                  </a:ext>
                </a:extLst>
              </a:tr>
              <a:tr h="46175">
                <a:tc>
                  <a:txBody>
                    <a:bodyPr/>
                    <a:lstStyle/>
                    <a:p>
                      <a:pPr algn="r" fontAlgn="b"/>
                      <a:r>
                        <a:rPr lang="es-CO" sz="1200" b="0" i="0" u="none" strike="noStrike" dirty="0">
                          <a:solidFill>
                            <a:srgbClr val="000000"/>
                          </a:solidFill>
                          <a:effectLst/>
                          <a:latin typeface="Calibri" panose="020F0502020204030204" pitchFamily="34" charset="0"/>
                        </a:rPr>
                        <a:t> [4]</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1</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13</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890887876"/>
                  </a:ext>
                </a:extLst>
              </a:tr>
              <a:tr h="46175">
                <a:tc>
                  <a:txBody>
                    <a:bodyPr/>
                    <a:lstStyle/>
                    <a:p>
                      <a:pPr algn="r" fontAlgn="b"/>
                      <a:r>
                        <a:rPr lang="es-CO" sz="1200" b="0" i="0" u="none" strike="noStrike" dirty="0">
                          <a:solidFill>
                            <a:srgbClr val="000000"/>
                          </a:solidFill>
                          <a:effectLst/>
                          <a:latin typeface="Calibri" panose="020F0502020204030204" pitchFamily="34" charset="0"/>
                        </a:rPr>
                        <a:t> [3]</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1</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12</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799911674"/>
                  </a:ext>
                </a:extLst>
              </a:tr>
              <a:tr h="46175">
                <a:tc>
                  <a:txBody>
                    <a:bodyPr/>
                    <a:lstStyle/>
                    <a:p>
                      <a:pPr algn="r" fontAlgn="b"/>
                      <a:r>
                        <a:rPr lang="es-CO" sz="1200" b="0" i="0" u="none" strike="noStrike" dirty="0">
                          <a:solidFill>
                            <a:srgbClr val="000000"/>
                          </a:solidFill>
                          <a:effectLst/>
                          <a:latin typeface="Calibri" panose="020F0502020204030204" pitchFamily="34" charset="0"/>
                        </a:rPr>
                        <a:t> [2]</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3</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38</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10394615"/>
                  </a:ext>
                </a:extLst>
              </a:tr>
              <a:tr h="46175">
                <a:tc>
                  <a:txBody>
                    <a:bodyPr/>
                    <a:lstStyle/>
                    <a:p>
                      <a:pPr algn="r" fontAlgn="b"/>
                      <a:r>
                        <a:rPr lang="es-MX" sz="1200" b="0" i="0" u="none" strike="noStrike" dirty="0">
                          <a:solidFill>
                            <a:srgbClr val="000000"/>
                          </a:solidFill>
                          <a:effectLst/>
                          <a:latin typeface="Calibri" panose="020F0502020204030204" pitchFamily="34" charset="0"/>
                        </a:rPr>
                        <a:t> [1] No se está cumpliendo en lo absoluto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1</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12</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832641465"/>
                  </a:ext>
                </a:extLst>
              </a:tr>
            </a:tbl>
          </a:graphicData>
        </a:graphic>
      </p:graphicFrame>
      <p:graphicFrame>
        <p:nvGraphicFramePr>
          <p:cNvPr id="17" name="Tabla 16">
            <a:extLst>
              <a:ext uri="{FF2B5EF4-FFF2-40B4-BE49-F238E27FC236}">
                <a16:creationId xmlns:a16="http://schemas.microsoft.com/office/drawing/2014/main" id="{592F10A1-BD2A-427C-825F-D5BCD41BA519}"/>
              </a:ext>
            </a:extLst>
          </p:cNvPr>
          <p:cNvGraphicFramePr>
            <a:graphicFrameLocks noGrp="1"/>
          </p:cNvGraphicFramePr>
          <p:nvPr>
            <p:extLst>
              <p:ext uri="{D42A27DB-BD31-4B8C-83A1-F6EECF244321}">
                <p14:modId xmlns:p14="http://schemas.microsoft.com/office/powerpoint/2010/main" val="3352289386"/>
              </p:ext>
            </p:extLst>
          </p:nvPr>
        </p:nvGraphicFramePr>
        <p:xfrm>
          <a:off x="1541463" y="2972945"/>
          <a:ext cx="6096001" cy="1419225"/>
        </p:xfrm>
        <a:graphic>
          <a:graphicData uri="http://schemas.openxmlformats.org/drawingml/2006/table">
            <a:tbl>
              <a:tblPr firstRow="1" bandRow="1">
                <a:tableStyleId>{5C22544A-7EE6-4342-B048-85BDC9FD1C3A}</a:tableStyleId>
              </a:tblPr>
              <a:tblGrid>
                <a:gridCol w="3073067">
                  <a:extLst>
                    <a:ext uri="{9D8B030D-6E8A-4147-A177-3AD203B41FA5}">
                      <a16:colId xmlns:a16="http://schemas.microsoft.com/office/drawing/2014/main" val="3201192086"/>
                    </a:ext>
                  </a:extLst>
                </a:gridCol>
                <a:gridCol w="1511467">
                  <a:extLst>
                    <a:ext uri="{9D8B030D-6E8A-4147-A177-3AD203B41FA5}">
                      <a16:colId xmlns:a16="http://schemas.microsoft.com/office/drawing/2014/main" val="4173606886"/>
                    </a:ext>
                  </a:extLst>
                </a:gridCol>
                <a:gridCol w="1511467">
                  <a:extLst>
                    <a:ext uri="{9D8B030D-6E8A-4147-A177-3AD203B41FA5}">
                      <a16:colId xmlns:a16="http://schemas.microsoft.com/office/drawing/2014/main" val="1972385644"/>
                    </a:ext>
                  </a:extLst>
                </a:gridCol>
              </a:tblGrid>
              <a:tr h="153612">
                <a:tc>
                  <a:txBody>
                    <a:bodyPr/>
                    <a:lstStyle/>
                    <a:p>
                      <a:pPr algn="r"/>
                      <a:r>
                        <a:rPr lang="es-MX" sz="1200" dirty="0">
                          <a:solidFill>
                            <a:schemeClr val="tx1"/>
                          </a:solidFill>
                          <a:latin typeface="Calibri" panose="020F0502020204030204" pitchFamily="34" charset="0"/>
                          <a:cs typeface="Calibri" panose="020F0502020204030204" pitchFamily="34" charset="0"/>
                        </a:rPr>
                        <a:t>el adelanto de acciones de saneamiento del rio Bogotá por parte de EAAB-ESP</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s-CO" sz="1200" dirty="0">
                          <a:solidFill>
                            <a:schemeClr val="tx1"/>
                          </a:solidFill>
                          <a:latin typeface="Calibri" panose="020F0502020204030204" pitchFamily="34" charset="0"/>
                          <a:cs typeface="Calibri" panose="020F0502020204030204" pitchFamily="34" charset="0"/>
                        </a:rPr>
                        <a:t>Total (casos)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200" dirty="0">
                          <a:solidFill>
                            <a:schemeClr val="tx1"/>
                          </a:solidFill>
                          <a:latin typeface="Calibri" panose="020F0502020204030204" pitchFamily="34" charset="0"/>
                          <a:cs typeface="Calibri" panose="020F0502020204030204" pitchFamily="34" charset="0"/>
                        </a:rPr>
                        <a:t>Total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64903282"/>
                  </a:ext>
                </a:extLst>
              </a:tr>
              <a:tr h="46175">
                <a:tc>
                  <a:txBody>
                    <a:bodyPr/>
                    <a:lstStyle/>
                    <a:p>
                      <a:pPr algn="r" fontAlgn="b"/>
                      <a:r>
                        <a:rPr lang="es-MX" sz="1200" b="0" i="0" u="none" strike="noStrike" dirty="0">
                          <a:solidFill>
                            <a:srgbClr val="000000"/>
                          </a:solidFill>
                          <a:effectLst/>
                          <a:latin typeface="Calibri" panose="020F0502020204030204" pitchFamily="34" charset="0"/>
                        </a:rPr>
                        <a:t> [5] Se está cumpliendo totalmente</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1</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13</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148119984"/>
                  </a:ext>
                </a:extLst>
              </a:tr>
              <a:tr h="46175">
                <a:tc>
                  <a:txBody>
                    <a:bodyPr/>
                    <a:lstStyle/>
                    <a:p>
                      <a:pPr algn="r" fontAlgn="b"/>
                      <a:r>
                        <a:rPr lang="es-CO" sz="1200" b="0" i="0" u="none" strike="noStrike" dirty="0">
                          <a:solidFill>
                            <a:srgbClr val="000000"/>
                          </a:solidFill>
                          <a:effectLst/>
                          <a:latin typeface="Calibri" panose="020F0502020204030204" pitchFamily="34" charset="0"/>
                        </a:rPr>
                        <a:t> [4]</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2</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25</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236966090"/>
                  </a:ext>
                </a:extLst>
              </a:tr>
              <a:tr h="46175">
                <a:tc>
                  <a:txBody>
                    <a:bodyPr/>
                    <a:lstStyle/>
                    <a:p>
                      <a:pPr algn="r" fontAlgn="b"/>
                      <a:r>
                        <a:rPr lang="es-CO" sz="1200" b="0" i="0" u="none" strike="noStrike" dirty="0">
                          <a:solidFill>
                            <a:srgbClr val="000000"/>
                          </a:solidFill>
                          <a:effectLst/>
                          <a:latin typeface="Calibri" panose="020F0502020204030204" pitchFamily="34" charset="0"/>
                        </a:rPr>
                        <a:t> [3]</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3</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38</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494658789"/>
                  </a:ext>
                </a:extLst>
              </a:tr>
              <a:tr h="46175">
                <a:tc>
                  <a:txBody>
                    <a:bodyPr/>
                    <a:lstStyle/>
                    <a:p>
                      <a:pPr algn="r" fontAlgn="b"/>
                      <a:r>
                        <a:rPr lang="es-CO" sz="1200" b="0" i="0" u="none" strike="noStrike" dirty="0">
                          <a:solidFill>
                            <a:srgbClr val="000000"/>
                          </a:solidFill>
                          <a:effectLst/>
                          <a:latin typeface="Calibri" panose="020F0502020204030204" pitchFamily="34" charset="0"/>
                        </a:rPr>
                        <a:t> [2]</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1</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12</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762044258"/>
                  </a:ext>
                </a:extLst>
              </a:tr>
              <a:tr h="46175">
                <a:tc>
                  <a:txBody>
                    <a:bodyPr/>
                    <a:lstStyle/>
                    <a:p>
                      <a:pPr algn="r" fontAlgn="b"/>
                      <a:r>
                        <a:rPr lang="es-MX" sz="1200" b="0" i="0" u="none" strike="noStrike" dirty="0">
                          <a:solidFill>
                            <a:srgbClr val="000000"/>
                          </a:solidFill>
                          <a:effectLst/>
                          <a:latin typeface="Calibri" panose="020F0502020204030204" pitchFamily="34" charset="0"/>
                        </a:rPr>
                        <a:t> [1] No se está cumpliendo en lo absoluto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1</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12</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715043900"/>
                  </a:ext>
                </a:extLst>
              </a:tr>
            </a:tbl>
          </a:graphicData>
        </a:graphic>
      </p:graphicFrame>
    </p:spTree>
    <p:extLst>
      <p:ext uri="{BB962C8B-B14F-4D97-AF65-F5344CB8AC3E}">
        <p14:creationId xmlns:p14="http://schemas.microsoft.com/office/powerpoint/2010/main" val="283879106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CuadroTexto 12"/>
          <p:cNvSpPr txBox="1"/>
          <p:nvPr/>
        </p:nvSpPr>
        <p:spPr>
          <a:xfrm>
            <a:off x="1311752" y="162166"/>
            <a:ext cx="7024174" cy="461665"/>
          </a:xfrm>
          <a:prstGeom prst="rect">
            <a:avLst/>
          </a:prstGeom>
          <a:noFill/>
        </p:spPr>
        <p:txBody>
          <a:bodyPr wrap="square" rtlCol="0">
            <a:spAutoFit/>
          </a:bodyPr>
          <a:lstStyle/>
          <a:p>
            <a:r>
              <a:rPr lang="es-MX" sz="2400" dirty="0">
                <a:solidFill>
                  <a:srgbClr val="295FA9"/>
                </a:solidFill>
              </a:rPr>
              <a:t>¿En qué grado dice usted que se está cumpliendo… </a:t>
            </a:r>
          </a:p>
        </p:txBody>
      </p:sp>
      <p:sp>
        <p:nvSpPr>
          <p:cNvPr id="15" name="4 Rectángulo">
            <a:extLst>
              <a:ext uri="{FF2B5EF4-FFF2-40B4-BE49-F238E27FC236}">
                <a16:creationId xmlns:a16="http://schemas.microsoft.com/office/drawing/2014/main" id="{7D13D9B5-C72C-4765-987C-1EF9175E5989}"/>
              </a:ext>
            </a:extLst>
          </p:cNvPr>
          <p:cNvSpPr/>
          <p:nvPr/>
        </p:nvSpPr>
        <p:spPr>
          <a:xfrm>
            <a:off x="1676400" y="625200"/>
            <a:ext cx="5822949" cy="400110"/>
          </a:xfrm>
          <a:prstGeom prst="rect">
            <a:avLst/>
          </a:prstGeom>
        </p:spPr>
        <p:txBody>
          <a:bodyPr wrap="square">
            <a:spAutoFit/>
          </a:bodyPr>
          <a:lstStyle/>
          <a:p>
            <a:pPr algn="ctr"/>
            <a:r>
              <a:rPr lang="es-CO" b="0" dirty="0">
                <a:solidFill>
                  <a:schemeClr val="tx1">
                    <a:lumMod val="85000"/>
                    <a:lumOff val="15000"/>
                  </a:schemeClr>
                </a:solidFill>
                <a:latin typeface="+mj-lt"/>
              </a:rPr>
              <a:t>En una escala de 1 a 5, donde 1 no se está cumpliendo en lo absoluto y  5 se está cumpliendo totalmente </a:t>
            </a:r>
            <a:r>
              <a:rPr lang="es-CO" dirty="0">
                <a:solidFill>
                  <a:schemeClr val="tx1">
                    <a:lumMod val="85000"/>
                    <a:lumOff val="15000"/>
                  </a:schemeClr>
                </a:solidFill>
                <a:latin typeface="+mj-lt"/>
              </a:rPr>
              <a:t>¿en qué grado dice usted que se está cumpliendo… </a:t>
            </a:r>
            <a:endParaRPr lang="es-CO" b="0" dirty="0">
              <a:solidFill>
                <a:schemeClr val="tx1">
                  <a:lumMod val="85000"/>
                  <a:lumOff val="15000"/>
                </a:schemeClr>
              </a:solidFill>
              <a:latin typeface="+mj-lt"/>
            </a:endParaRPr>
          </a:p>
        </p:txBody>
      </p:sp>
      <p:graphicFrame>
        <p:nvGraphicFramePr>
          <p:cNvPr id="16" name="Tabla 15">
            <a:extLst>
              <a:ext uri="{FF2B5EF4-FFF2-40B4-BE49-F238E27FC236}">
                <a16:creationId xmlns:a16="http://schemas.microsoft.com/office/drawing/2014/main" id="{2BCB9DAD-83F1-4A5C-A509-A011E308CDA6}"/>
              </a:ext>
            </a:extLst>
          </p:cNvPr>
          <p:cNvGraphicFramePr>
            <a:graphicFrameLocks noGrp="1"/>
          </p:cNvGraphicFramePr>
          <p:nvPr>
            <p:extLst>
              <p:ext uri="{D42A27DB-BD31-4B8C-83A1-F6EECF244321}">
                <p14:modId xmlns:p14="http://schemas.microsoft.com/office/powerpoint/2010/main" val="1147565168"/>
              </p:ext>
            </p:extLst>
          </p:nvPr>
        </p:nvGraphicFramePr>
        <p:xfrm>
          <a:off x="1541463" y="1157226"/>
          <a:ext cx="6096001" cy="1419225"/>
        </p:xfrm>
        <a:graphic>
          <a:graphicData uri="http://schemas.openxmlformats.org/drawingml/2006/table">
            <a:tbl>
              <a:tblPr firstRow="1" bandRow="1">
                <a:tableStyleId>{5C22544A-7EE6-4342-B048-85BDC9FD1C3A}</a:tableStyleId>
              </a:tblPr>
              <a:tblGrid>
                <a:gridCol w="3073067">
                  <a:extLst>
                    <a:ext uri="{9D8B030D-6E8A-4147-A177-3AD203B41FA5}">
                      <a16:colId xmlns:a16="http://schemas.microsoft.com/office/drawing/2014/main" val="93046408"/>
                    </a:ext>
                  </a:extLst>
                </a:gridCol>
                <a:gridCol w="1511467">
                  <a:extLst>
                    <a:ext uri="{9D8B030D-6E8A-4147-A177-3AD203B41FA5}">
                      <a16:colId xmlns:a16="http://schemas.microsoft.com/office/drawing/2014/main" val="4195887148"/>
                    </a:ext>
                  </a:extLst>
                </a:gridCol>
                <a:gridCol w="1511467">
                  <a:extLst>
                    <a:ext uri="{9D8B030D-6E8A-4147-A177-3AD203B41FA5}">
                      <a16:colId xmlns:a16="http://schemas.microsoft.com/office/drawing/2014/main" val="3388826850"/>
                    </a:ext>
                  </a:extLst>
                </a:gridCol>
              </a:tblGrid>
              <a:tr h="153612">
                <a:tc>
                  <a:txBody>
                    <a:bodyPr/>
                    <a:lstStyle/>
                    <a:p>
                      <a:pPr algn="r"/>
                      <a:r>
                        <a:rPr lang="es-MX" sz="1200" dirty="0">
                          <a:solidFill>
                            <a:schemeClr val="tx1"/>
                          </a:solidFill>
                          <a:latin typeface="Calibri" panose="020F0502020204030204" pitchFamily="34" charset="0"/>
                          <a:cs typeface="Calibri" panose="020F0502020204030204" pitchFamily="34" charset="0"/>
                        </a:rPr>
                        <a:t>el trabajo de la EAAB-ESP con la recuperación de humedales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s-CO" sz="1200" dirty="0">
                          <a:solidFill>
                            <a:schemeClr val="tx1"/>
                          </a:solidFill>
                          <a:latin typeface="Calibri" panose="020F0502020204030204" pitchFamily="34" charset="0"/>
                          <a:cs typeface="Calibri" panose="020F0502020204030204" pitchFamily="34" charset="0"/>
                        </a:rPr>
                        <a:t>Total (casos)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200" dirty="0">
                          <a:solidFill>
                            <a:schemeClr val="tx1"/>
                          </a:solidFill>
                          <a:latin typeface="Calibri" panose="020F0502020204030204" pitchFamily="34" charset="0"/>
                          <a:cs typeface="Calibri" panose="020F0502020204030204" pitchFamily="34" charset="0"/>
                        </a:rPr>
                        <a:t>Total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28093495"/>
                  </a:ext>
                </a:extLst>
              </a:tr>
              <a:tr h="46175">
                <a:tc>
                  <a:txBody>
                    <a:bodyPr/>
                    <a:lstStyle/>
                    <a:p>
                      <a:pPr algn="r" fontAlgn="b"/>
                      <a:r>
                        <a:rPr lang="es-MX" sz="1200" b="0" i="0" u="none" strike="noStrike" dirty="0">
                          <a:solidFill>
                            <a:srgbClr val="000000"/>
                          </a:solidFill>
                          <a:effectLst/>
                          <a:latin typeface="Calibri" panose="020F0502020204030204" pitchFamily="34" charset="0"/>
                        </a:rPr>
                        <a:t> [5] Se está cumpliendo totalmente</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1</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12</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546101133"/>
                  </a:ext>
                </a:extLst>
              </a:tr>
              <a:tr h="46175">
                <a:tc>
                  <a:txBody>
                    <a:bodyPr/>
                    <a:lstStyle/>
                    <a:p>
                      <a:pPr algn="r" fontAlgn="b"/>
                      <a:r>
                        <a:rPr lang="es-CO" sz="1200" b="0" i="0" u="none" strike="noStrike" dirty="0">
                          <a:solidFill>
                            <a:srgbClr val="000000"/>
                          </a:solidFill>
                          <a:effectLst/>
                          <a:latin typeface="Calibri" panose="020F0502020204030204" pitchFamily="34" charset="0"/>
                        </a:rPr>
                        <a:t> [4]</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0</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890887876"/>
                  </a:ext>
                </a:extLst>
              </a:tr>
              <a:tr h="46175">
                <a:tc>
                  <a:txBody>
                    <a:bodyPr/>
                    <a:lstStyle/>
                    <a:p>
                      <a:pPr algn="r" fontAlgn="b"/>
                      <a:r>
                        <a:rPr lang="es-CO" sz="1200" b="0" i="0" u="none" strike="noStrike" dirty="0">
                          <a:solidFill>
                            <a:srgbClr val="000000"/>
                          </a:solidFill>
                          <a:effectLst/>
                          <a:latin typeface="Calibri" panose="020F0502020204030204" pitchFamily="34" charset="0"/>
                        </a:rPr>
                        <a:t> [3]</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3</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38</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799911674"/>
                  </a:ext>
                </a:extLst>
              </a:tr>
              <a:tr h="46175">
                <a:tc>
                  <a:txBody>
                    <a:bodyPr/>
                    <a:lstStyle/>
                    <a:p>
                      <a:pPr algn="r" fontAlgn="b"/>
                      <a:r>
                        <a:rPr lang="es-CO" sz="1200" b="0" i="0" u="none" strike="noStrike" dirty="0">
                          <a:solidFill>
                            <a:srgbClr val="000000"/>
                          </a:solidFill>
                          <a:effectLst/>
                          <a:latin typeface="Calibri" panose="020F0502020204030204" pitchFamily="34" charset="0"/>
                        </a:rPr>
                        <a:t> [2]</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3</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38</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10394615"/>
                  </a:ext>
                </a:extLst>
              </a:tr>
              <a:tr h="46175">
                <a:tc>
                  <a:txBody>
                    <a:bodyPr/>
                    <a:lstStyle/>
                    <a:p>
                      <a:pPr algn="r" fontAlgn="b"/>
                      <a:r>
                        <a:rPr lang="es-MX" sz="1200" b="0" i="0" u="none" strike="noStrike" dirty="0">
                          <a:solidFill>
                            <a:srgbClr val="000000"/>
                          </a:solidFill>
                          <a:effectLst/>
                          <a:latin typeface="Calibri" panose="020F0502020204030204" pitchFamily="34" charset="0"/>
                        </a:rPr>
                        <a:t> [1] No se está cumpliendo en lo absoluto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1</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12</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832641465"/>
                  </a:ext>
                </a:extLst>
              </a:tr>
            </a:tbl>
          </a:graphicData>
        </a:graphic>
      </p:graphicFrame>
    </p:spTree>
    <p:extLst>
      <p:ext uri="{BB962C8B-B14F-4D97-AF65-F5344CB8AC3E}">
        <p14:creationId xmlns:p14="http://schemas.microsoft.com/office/powerpoint/2010/main" val="176751201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sz="quarter" idx="4294967295"/>
          </p:nvPr>
        </p:nvSpPr>
        <p:spPr>
          <a:xfrm>
            <a:off x="3790950" y="2372588"/>
            <a:ext cx="5353050" cy="70788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eaLnBrk="1" hangingPunct="1"/>
            <a:r>
              <a:rPr lang="es-CO" sz="4000" kern="1200" dirty="0">
                <a:solidFill>
                  <a:srgbClr val="3B89C9"/>
                </a:solidFill>
                <a:latin typeface="Calibri" pitchFamily="34" charset="0"/>
                <a:ea typeface="+mn-ea"/>
                <a:cs typeface="Arial" charset="0"/>
              </a:rPr>
              <a:t>Reputación y marca</a:t>
            </a:r>
          </a:p>
        </p:txBody>
      </p:sp>
    </p:spTree>
    <p:extLst>
      <p:ext uri="{BB962C8B-B14F-4D97-AF65-F5344CB8AC3E}">
        <p14:creationId xmlns:p14="http://schemas.microsoft.com/office/powerpoint/2010/main" val="67486216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615EF828-92E2-4D67-84A8-7EE5907C64F0}"/>
              </a:ext>
            </a:extLst>
          </p:cNvPr>
          <p:cNvSpPr>
            <a:spLocks noGrp="1"/>
          </p:cNvSpPr>
          <p:nvPr>
            <p:ph type="sldNum" sz="quarter" idx="4"/>
          </p:nvPr>
        </p:nvSpPr>
        <p:spPr/>
        <p:txBody>
          <a:bodyPr/>
          <a:lstStyle/>
          <a:p>
            <a:pPr>
              <a:defRPr/>
            </a:pPr>
            <a:fld id="{D0AE95A2-70B1-4974-8E50-975CA7202948}" type="slidenum">
              <a:rPr lang="es-CO" altLang="es-CO" smtClean="0"/>
              <a:pPr>
                <a:defRPr/>
              </a:pPr>
              <a:t>79</a:t>
            </a:fld>
            <a:endParaRPr lang="es-CO" altLang="es-CO" dirty="0"/>
          </a:p>
        </p:txBody>
      </p:sp>
      <p:sp>
        <p:nvSpPr>
          <p:cNvPr id="3" name="Título 2">
            <a:extLst>
              <a:ext uri="{FF2B5EF4-FFF2-40B4-BE49-F238E27FC236}">
                <a16:creationId xmlns:a16="http://schemas.microsoft.com/office/drawing/2014/main" id="{403BFF18-88DB-4E7E-9414-A2395C9F8B32}"/>
              </a:ext>
            </a:extLst>
          </p:cNvPr>
          <p:cNvSpPr>
            <a:spLocks noGrp="1"/>
          </p:cNvSpPr>
          <p:nvPr>
            <p:ph type="title"/>
          </p:nvPr>
        </p:nvSpPr>
        <p:spPr>
          <a:xfrm>
            <a:off x="1481632" y="266701"/>
            <a:ext cx="6455410" cy="384175"/>
          </a:xfrm>
        </p:spPr>
        <p:txBody>
          <a:bodyPr/>
          <a:lstStyle/>
          <a:p>
            <a:r>
              <a:rPr lang="es-ES" sz="4000" kern="1200" dirty="0">
                <a:solidFill>
                  <a:srgbClr val="3B89C9"/>
                </a:solidFill>
                <a:latin typeface="Calibri" pitchFamily="34" charset="0"/>
                <a:ea typeface="+mn-ea"/>
                <a:cs typeface="Arial" charset="0"/>
              </a:rPr>
              <a:t>Percepción general </a:t>
            </a:r>
            <a:endParaRPr lang="es-CO" sz="4000" kern="1200" dirty="0">
              <a:solidFill>
                <a:srgbClr val="3B89C9"/>
              </a:solidFill>
              <a:latin typeface="Calibri" pitchFamily="34" charset="0"/>
              <a:ea typeface="+mn-ea"/>
              <a:cs typeface="Arial" charset="0"/>
            </a:endParaRPr>
          </a:p>
        </p:txBody>
      </p:sp>
      <p:sp>
        <p:nvSpPr>
          <p:cNvPr id="5" name="CuadroTexto 4">
            <a:extLst>
              <a:ext uri="{FF2B5EF4-FFF2-40B4-BE49-F238E27FC236}">
                <a16:creationId xmlns:a16="http://schemas.microsoft.com/office/drawing/2014/main" id="{3DAE6A22-082B-4BAC-B689-4366C5909EED}"/>
              </a:ext>
            </a:extLst>
          </p:cNvPr>
          <p:cNvSpPr txBox="1"/>
          <p:nvPr/>
        </p:nvSpPr>
        <p:spPr>
          <a:xfrm>
            <a:off x="2237625" y="1813806"/>
            <a:ext cx="4668748" cy="1569660"/>
          </a:xfrm>
          <a:prstGeom prst="rect">
            <a:avLst/>
          </a:prstGeom>
          <a:noFill/>
        </p:spPr>
        <p:txBody>
          <a:bodyPr wrap="square" rtlCol="0">
            <a:spAutoFit/>
          </a:bodyPr>
          <a:lstStyle/>
          <a:p>
            <a:pPr algn="ctr"/>
            <a:r>
              <a:rPr lang="es-ES" sz="3600" b="0" dirty="0">
                <a:solidFill>
                  <a:schemeClr val="tx1">
                    <a:lumMod val="65000"/>
                    <a:lumOff val="35000"/>
                  </a:schemeClr>
                </a:solidFill>
              </a:rPr>
              <a:t>Reputación y marca</a:t>
            </a:r>
          </a:p>
          <a:p>
            <a:pPr algn="ctr"/>
            <a:r>
              <a:rPr lang="es-ES" sz="6000" dirty="0">
                <a:solidFill>
                  <a:schemeClr val="tx1">
                    <a:lumMod val="65000"/>
                    <a:lumOff val="35000"/>
                  </a:schemeClr>
                </a:solidFill>
              </a:rPr>
              <a:t>67%</a:t>
            </a:r>
            <a:endParaRPr lang="es-CO" sz="6000" dirty="0">
              <a:solidFill>
                <a:schemeClr val="tx1">
                  <a:lumMod val="65000"/>
                  <a:lumOff val="35000"/>
                </a:schemeClr>
              </a:solidFill>
            </a:endParaRPr>
          </a:p>
        </p:txBody>
      </p:sp>
      <p:sp>
        <p:nvSpPr>
          <p:cNvPr id="6" name="AutoShape 190">
            <a:extLst>
              <a:ext uri="{FF2B5EF4-FFF2-40B4-BE49-F238E27FC236}">
                <a16:creationId xmlns:a16="http://schemas.microsoft.com/office/drawing/2014/main" id="{1A8BA978-6AD1-44AB-867E-913466B44048}"/>
              </a:ext>
            </a:extLst>
          </p:cNvPr>
          <p:cNvSpPr>
            <a:spLocks noChangeArrowheads="1"/>
          </p:cNvSpPr>
          <p:nvPr/>
        </p:nvSpPr>
        <p:spPr bwMode="auto">
          <a:xfrm>
            <a:off x="8215312" y="368435"/>
            <a:ext cx="786375" cy="465138"/>
          </a:xfrm>
          <a:prstGeom prst="roundRect">
            <a:avLst>
              <a:gd name="adj" fmla="val 16667"/>
            </a:avLst>
          </a:prstGeom>
          <a:solidFill>
            <a:srgbClr val="EAEAEA">
              <a:alpha val="72940"/>
            </a:srgbClr>
          </a:solidFill>
          <a:ln w="3175">
            <a:solidFill>
              <a:srgbClr val="969696"/>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1000">
                <a:solidFill>
                  <a:schemeClr val="tx1"/>
                </a:solidFill>
                <a:latin typeface="Calibri Light" pitchFamily="34" charset="0"/>
                <a:cs typeface="Calibri Light" pitchFamily="34" charset="0"/>
              </a:defRPr>
            </a:lvl1pPr>
            <a:lvl2pPr marL="742950" indent="-285750">
              <a:spcBef>
                <a:spcPct val="20000"/>
              </a:spcBef>
              <a:buChar char="–"/>
              <a:defRPr sz="1000">
                <a:solidFill>
                  <a:schemeClr val="tx1"/>
                </a:solidFill>
                <a:latin typeface="Calibri Light" pitchFamily="34" charset="0"/>
                <a:cs typeface="Calibri Light" pitchFamily="34" charset="0"/>
              </a:defRPr>
            </a:lvl2pPr>
            <a:lvl3pPr marL="1143000" indent="-228600">
              <a:spcBef>
                <a:spcPct val="20000"/>
              </a:spcBef>
              <a:buChar char="•"/>
              <a:defRPr sz="1000">
                <a:solidFill>
                  <a:schemeClr val="tx1"/>
                </a:solidFill>
                <a:latin typeface="Calibri Light" pitchFamily="34" charset="0"/>
                <a:cs typeface="Calibri Light" pitchFamily="34" charset="0"/>
              </a:defRPr>
            </a:lvl3pPr>
            <a:lvl4pPr marL="1600200" indent="-228600">
              <a:spcBef>
                <a:spcPct val="20000"/>
              </a:spcBef>
              <a:buChar char="–"/>
              <a:defRPr sz="1000">
                <a:solidFill>
                  <a:schemeClr val="tx1"/>
                </a:solidFill>
                <a:latin typeface="Calibri Light" pitchFamily="34" charset="0"/>
                <a:cs typeface="Calibri Light" pitchFamily="34" charset="0"/>
              </a:defRPr>
            </a:lvl4pPr>
            <a:lvl5pPr marL="2057400" indent="-228600">
              <a:spcBef>
                <a:spcPct val="20000"/>
              </a:spcBef>
              <a:buChar char="»"/>
              <a:defRPr sz="1000">
                <a:solidFill>
                  <a:schemeClr val="tx1"/>
                </a:solidFill>
                <a:latin typeface="Calibri Light" pitchFamily="34" charset="0"/>
                <a:cs typeface="Calibri Light" pitchFamily="34" charset="0"/>
              </a:defRPr>
            </a:lvl5pPr>
            <a:lvl6pPr marL="25146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6pPr>
            <a:lvl7pPr marL="29718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7pPr>
            <a:lvl8pPr marL="34290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8pPr>
            <a:lvl9pPr marL="38862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9pPr>
          </a:lstStyle>
          <a:p>
            <a:pPr eaLnBrk="1" hangingPunct="1">
              <a:spcBef>
                <a:spcPct val="0"/>
              </a:spcBef>
              <a:buFontTx/>
              <a:buNone/>
            </a:pPr>
            <a:endParaRPr lang="es-CO" altLang="es-CO" sz="1800">
              <a:latin typeface="Arial" charset="0"/>
            </a:endParaRPr>
          </a:p>
        </p:txBody>
      </p:sp>
      <p:graphicFrame>
        <p:nvGraphicFramePr>
          <p:cNvPr id="7" name="Group 504">
            <a:extLst>
              <a:ext uri="{FF2B5EF4-FFF2-40B4-BE49-F238E27FC236}">
                <a16:creationId xmlns:a16="http://schemas.microsoft.com/office/drawing/2014/main" id="{0B3D1504-5B8F-4081-A9BE-B66A460AAB71}"/>
              </a:ext>
            </a:extLst>
          </p:cNvPr>
          <p:cNvGraphicFramePr>
            <a:graphicFrameLocks noGrp="1"/>
          </p:cNvGraphicFramePr>
          <p:nvPr>
            <p:extLst>
              <p:ext uri="{D42A27DB-BD31-4B8C-83A1-F6EECF244321}">
                <p14:modId xmlns:p14="http://schemas.microsoft.com/office/powerpoint/2010/main" val="4095503552"/>
              </p:ext>
            </p:extLst>
          </p:nvPr>
        </p:nvGraphicFramePr>
        <p:xfrm>
          <a:off x="8208963" y="368435"/>
          <a:ext cx="821300" cy="477978"/>
        </p:xfrm>
        <a:graphic>
          <a:graphicData uri="http://schemas.openxmlformats.org/drawingml/2006/table">
            <a:tbl>
              <a:tblPr/>
              <a:tblGrid>
                <a:gridCol w="158750">
                  <a:extLst>
                    <a:ext uri="{9D8B030D-6E8A-4147-A177-3AD203B41FA5}">
                      <a16:colId xmlns:a16="http://schemas.microsoft.com/office/drawing/2014/main" val="20000"/>
                    </a:ext>
                  </a:extLst>
                </a:gridCol>
                <a:gridCol w="662550">
                  <a:extLst>
                    <a:ext uri="{9D8B030D-6E8A-4147-A177-3AD203B41FA5}">
                      <a16:colId xmlns:a16="http://schemas.microsoft.com/office/drawing/2014/main" val="20001"/>
                    </a:ext>
                  </a:extLst>
                </a:gridCol>
              </a:tblGrid>
              <a:tr h="173041">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altLang="es-CO" sz="900" b="1" i="0" u="none" strike="noStrike" cap="none" normalizeH="0" baseline="0" dirty="0">
                          <a:ln>
                            <a:noFill/>
                          </a:ln>
                          <a:solidFill>
                            <a:srgbClr val="008000"/>
                          </a:solidFill>
                          <a:effectLst/>
                          <a:latin typeface="Wingdings" pitchFamily="2" charset="2"/>
                          <a:cs typeface="Calibri Light" pitchFamily="34" charset="0"/>
                        </a:rPr>
                        <a:t>l</a:t>
                      </a:r>
                      <a:endParaRPr kumimoji="0" lang="es-ES" altLang="es-CO" sz="900" b="0" i="0" u="none" strike="noStrike" cap="none" normalizeH="0" baseline="0" dirty="0">
                        <a:ln>
                          <a:noFill/>
                        </a:ln>
                        <a:solidFill>
                          <a:schemeClr val="tx1"/>
                        </a:solidFill>
                        <a:effectLst/>
                        <a:latin typeface="Calibri Light" pitchFamily="34" charset="0"/>
                        <a:cs typeface="Calibri Light" pitchFamily="34" charset="0"/>
                      </a:endParaRPr>
                    </a:p>
                  </a:txBody>
                  <a:tcPr marL="36000" marR="36000" marT="17941" marB="17941" anchor="ctr" horzOverflow="overflow">
                    <a:lnL>
                      <a:noFill/>
                    </a:lnL>
                    <a:lnR>
                      <a:noFill/>
                    </a:lnR>
                    <a:lnT>
                      <a:noFill/>
                    </a:lnT>
                    <a:lnB>
                      <a:noFill/>
                    </a:lnB>
                    <a:lnTlToBr>
                      <a:noFill/>
                    </a:lnTlToBr>
                    <a:lnBlToTr>
                      <a:noFill/>
                    </a:lnBlToTr>
                    <a:noFill/>
                  </a:tcPr>
                </a:tc>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80000"/>
                        </a:lnSpc>
                        <a:spcBef>
                          <a:spcPct val="0"/>
                        </a:spcBef>
                        <a:spcAft>
                          <a:spcPct val="0"/>
                        </a:spcAft>
                        <a:buClrTx/>
                        <a:buSzTx/>
                        <a:buFontTx/>
                        <a:buNone/>
                        <a:tabLst/>
                      </a:pPr>
                      <a:r>
                        <a:rPr kumimoji="0" lang="es-ES" altLang="es-CO" sz="7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T2B</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&gt;= 90</a:t>
                      </a:r>
                    </a:p>
                  </a:txBody>
                  <a:tcPr marL="36000" marR="36000" marT="17941" marB="1794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146048">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ctr" defTabSz="914400" rtl="0" eaLnBrk="1" fontAlgn="ctr" latinLnBrk="0" hangingPunct="1">
                        <a:lnSpc>
                          <a:spcPct val="80000"/>
                        </a:lnSpc>
                        <a:spcBef>
                          <a:spcPct val="0"/>
                        </a:spcBef>
                        <a:spcAft>
                          <a:spcPct val="0"/>
                        </a:spcAft>
                        <a:buClrTx/>
                        <a:buSzTx/>
                        <a:buFontTx/>
                        <a:buNone/>
                        <a:tabLst/>
                      </a:pPr>
                      <a:r>
                        <a:rPr kumimoji="0" lang="es-ES" altLang="es-CO" sz="900" b="1" i="0" u="none" strike="noStrike" cap="none" normalizeH="0" baseline="0" dirty="0">
                          <a:ln>
                            <a:noFill/>
                          </a:ln>
                          <a:solidFill>
                            <a:srgbClr val="FFC000"/>
                          </a:solidFill>
                          <a:effectLst/>
                          <a:latin typeface="Wingdings" pitchFamily="2" charset="2"/>
                          <a:cs typeface="Calibri Light" pitchFamily="34" charset="0"/>
                        </a:rPr>
                        <a:t>l</a:t>
                      </a:r>
                      <a:endParaRPr kumimoji="0" lang="es-ES" altLang="es-CO" sz="900" b="0" i="0" u="none" strike="noStrike" cap="none" normalizeH="0" baseline="0" dirty="0">
                        <a:ln>
                          <a:noFill/>
                        </a:ln>
                        <a:solidFill>
                          <a:schemeClr val="tx1"/>
                        </a:solidFill>
                        <a:effectLst/>
                        <a:latin typeface="Calibri Light" pitchFamily="34" charset="0"/>
                        <a:cs typeface="Calibri Light" pitchFamily="34" charset="0"/>
                      </a:endParaRPr>
                    </a:p>
                  </a:txBody>
                  <a:tcPr marL="36000" marR="36000" marT="17941" marB="17941" anchor="ctr" horzOverflow="overflow">
                    <a:lnL>
                      <a:noFill/>
                    </a:lnL>
                    <a:lnR>
                      <a:noFill/>
                    </a:lnR>
                    <a:lnT>
                      <a:noFill/>
                    </a:lnT>
                    <a:lnB>
                      <a:noFill/>
                    </a:lnB>
                    <a:lnTlToBr>
                      <a:noFill/>
                    </a:lnTlToBr>
                    <a:lnBlToTr>
                      <a:noFill/>
                    </a:lnBlToTr>
                    <a:noFill/>
                  </a:tcPr>
                </a:tc>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80000"/>
                        </a:lnSpc>
                        <a:spcBef>
                          <a:spcPct val="0"/>
                        </a:spcBef>
                        <a:spcAft>
                          <a:spcPct val="0"/>
                        </a:spcAft>
                        <a:buClrTx/>
                        <a:buSzTx/>
                        <a:buFontTx/>
                        <a:buNone/>
                        <a:tabLst/>
                      </a:pP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75&gt; </a:t>
                      </a:r>
                      <a:r>
                        <a:rPr kumimoji="0" lang="es-ES" altLang="es-CO" sz="7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T2B</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&lt;</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89</a:t>
                      </a:r>
                    </a:p>
                  </a:txBody>
                  <a:tcPr marL="36000" marR="36000" marT="17941" marB="1794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146048">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ctr" defTabSz="914400" rtl="0" eaLnBrk="1" fontAlgn="ctr" latinLnBrk="0" hangingPunct="1">
                        <a:lnSpc>
                          <a:spcPct val="80000"/>
                        </a:lnSpc>
                        <a:spcBef>
                          <a:spcPct val="0"/>
                        </a:spcBef>
                        <a:spcAft>
                          <a:spcPct val="0"/>
                        </a:spcAft>
                        <a:buClrTx/>
                        <a:buSzTx/>
                        <a:buFontTx/>
                        <a:buNone/>
                        <a:tabLst/>
                      </a:pPr>
                      <a:r>
                        <a:rPr kumimoji="0" lang="es-ES" altLang="es-CO" sz="900" b="1" i="0" u="none" strike="noStrike" cap="none" normalizeH="0" baseline="0" dirty="0">
                          <a:ln>
                            <a:noFill/>
                          </a:ln>
                          <a:solidFill>
                            <a:srgbClr val="FF0000"/>
                          </a:solidFill>
                          <a:effectLst/>
                          <a:latin typeface="Wingdings" pitchFamily="2" charset="2"/>
                          <a:cs typeface="Calibri Light" pitchFamily="34" charset="0"/>
                        </a:rPr>
                        <a:t>l</a:t>
                      </a:r>
                      <a:endParaRPr kumimoji="0" lang="es-ES" altLang="es-CO" sz="900" b="0" i="0" u="none" strike="noStrike" cap="none" normalizeH="0" baseline="0" dirty="0">
                        <a:ln>
                          <a:noFill/>
                        </a:ln>
                        <a:solidFill>
                          <a:schemeClr val="tx1"/>
                        </a:solidFill>
                        <a:effectLst/>
                        <a:latin typeface="Calibri Light" pitchFamily="34" charset="0"/>
                        <a:cs typeface="Calibri Light" pitchFamily="34" charset="0"/>
                      </a:endParaRPr>
                    </a:p>
                  </a:txBody>
                  <a:tcPr marL="36000" marR="36000" marT="17941" marB="17941" anchor="ctr" horzOverflow="overflow">
                    <a:lnL>
                      <a:noFill/>
                    </a:lnL>
                    <a:lnR>
                      <a:noFill/>
                    </a:lnR>
                    <a:lnT>
                      <a:noFill/>
                    </a:lnT>
                    <a:lnB>
                      <a:noFill/>
                    </a:lnB>
                    <a:lnTlToBr>
                      <a:noFill/>
                    </a:lnTlToBr>
                    <a:lnBlToTr>
                      <a:noFill/>
                    </a:lnBlToTr>
                    <a:noFill/>
                  </a:tcPr>
                </a:tc>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80000"/>
                        </a:lnSpc>
                        <a:spcBef>
                          <a:spcPct val="0"/>
                        </a:spcBef>
                        <a:spcAft>
                          <a:spcPct val="0"/>
                        </a:spcAft>
                        <a:buClrTx/>
                        <a:buSzTx/>
                        <a:buFontTx/>
                        <a:buNone/>
                        <a:tabLst/>
                      </a:pPr>
                      <a:r>
                        <a:rPr kumimoji="0" lang="es-ES" altLang="es-CO" sz="7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T2B</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&lt;=74</a:t>
                      </a:r>
                    </a:p>
                  </a:txBody>
                  <a:tcPr marL="36000" marR="36000" marT="17941" marB="1794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8" name="Group 198">
            <a:extLst>
              <a:ext uri="{FF2B5EF4-FFF2-40B4-BE49-F238E27FC236}">
                <a16:creationId xmlns:a16="http://schemas.microsoft.com/office/drawing/2014/main" id="{4916519B-ACDF-4574-94DC-F962BC2D9A59}"/>
              </a:ext>
            </a:extLst>
          </p:cNvPr>
          <p:cNvGraphicFramePr>
            <a:graphicFrameLocks noGrp="1"/>
          </p:cNvGraphicFramePr>
          <p:nvPr>
            <p:extLst>
              <p:ext uri="{D42A27DB-BD31-4B8C-83A1-F6EECF244321}">
                <p14:modId xmlns:p14="http://schemas.microsoft.com/office/powerpoint/2010/main" val="2822939667"/>
              </p:ext>
            </p:extLst>
          </p:nvPr>
        </p:nvGraphicFramePr>
        <p:xfrm>
          <a:off x="7926388" y="508135"/>
          <a:ext cx="301625" cy="198438"/>
        </p:xfrm>
        <a:graphic>
          <a:graphicData uri="http://schemas.openxmlformats.org/drawingml/2006/table">
            <a:tbl>
              <a:tblPr/>
              <a:tblGrid>
                <a:gridCol w="301625">
                  <a:extLst>
                    <a:ext uri="{9D8B030D-6E8A-4147-A177-3AD203B41FA5}">
                      <a16:colId xmlns:a16="http://schemas.microsoft.com/office/drawing/2014/main" val="20000"/>
                    </a:ext>
                  </a:extLst>
                </a:gridCol>
              </a:tblGrid>
              <a:tr h="198438">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altLang="es-CO" sz="1300" b="1" i="0" u="none" strike="noStrike" cap="none" normalizeH="0" baseline="0" dirty="0">
                          <a:ln>
                            <a:noFill/>
                          </a:ln>
                          <a:solidFill>
                            <a:schemeClr val="tx1"/>
                          </a:solidFill>
                          <a:effectLst/>
                          <a:latin typeface="Calibri Light" pitchFamily="34" charset="0"/>
                          <a:cs typeface="Calibri" pitchFamily="34" charset="0"/>
                        </a:rPr>
                        <a:t>%</a:t>
                      </a:r>
                    </a:p>
                  </a:txBody>
                  <a:tcPr marL="90000" marR="9000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9" name="CuadroTexto 8">
            <a:extLst>
              <a:ext uri="{FF2B5EF4-FFF2-40B4-BE49-F238E27FC236}">
                <a16:creationId xmlns:a16="http://schemas.microsoft.com/office/drawing/2014/main" id="{6FC1C706-131F-4307-A3FF-CAFAF2F6D4C5}"/>
              </a:ext>
            </a:extLst>
          </p:cNvPr>
          <p:cNvSpPr txBox="1"/>
          <p:nvPr/>
        </p:nvSpPr>
        <p:spPr>
          <a:xfrm>
            <a:off x="5443514" y="2694957"/>
            <a:ext cx="382859" cy="400110"/>
          </a:xfrm>
          <a:prstGeom prst="rect">
            <a:avLst/>
          </a:prstGeom>
          <a:noFill/>
        </p:spPr>
        <p:txBody>
          <a:bodyPr wrap="square">
            <a:spAutoFit/>
          </a:bodyPr>
          <a:lstStyle/>
          <a:p>
            <a:r>
              <a:rPr kumimoji="0" lang="es-ES" altLang="es-CO" sz="2000" b="1" i="0" u="none" strike="noStrike" cap="none" normalizeH="0" baseline="0" dirty="0">
                <a:ln>
                  <a:noFill/>
                </a:ln>
                <a:solidFill>
                  <a:srgbClr val="FF0000"/>
                </a:solidFill>
                <a:effectLst/>
                <a:latin typeface="Wingdings" pitchFamily="2" charset="2"/>
                <a:cs typeface="Calibri Light" pitchFamily="34" charset="0"/>
              </a:rPr>
              <a:t>l</a:t>
            </a:r>
            <a:endParaRPr lang="es-CO" sz="2000" dirty="0"/>
          </a:p>
        </p:txBody>
      </p:sp>
      <p:sp>
        <p:nvSpPr>
          <p:cNvPr id="10" name="Elipse 9"/>
          <p:cNvSpPr>
            <a:spLocks noChangeAspect="1"/>
          </p:cNvSpPr>
          <p:nvPr/>
        </p:nvSpPr>
        <p:spPr bwMode="auto">
          <a:xfrm>
            <a:off x="6586027" y="2210297"/>
            <a:ext cx="1080000" cy="1080000"/>
          </a:xfrm>
          <a:prstGeom prst="ellipse">
            <a:avLst/>
          </a:prstGeom>
          <a:solidFill>
            <a:schemeClr val="accent5">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CO" sz="1800" b="1" i="0" u="none" strike="noStrike" cap="none" normalizeH="0" baseline="0" dirty="0">
                <a:ln>
                  <a:noFill/>
                </a:ln>
                <a:solidFill>
                  <a:schemeClr val="tx1">
                    <a:lumMod val="65000"/>
                    <a:lumOff val="35000"/>
                  </a:schemeClr>
                </a:solidFill>
                <a:effectLst/>
                <a:latin typeface="Calibri" pitchFamily="34" charset="0"/>
                <a:cs typeface="Arial" charset="0"/>
              </a:rPr>
              <a:t>2020</a:t>
            </a:r>
          </a:p>
          <a:p>
            <a:pPr marL="0" marR="0" indent="0" algn="ctr" defTabSz="914400" rtl="0" eaLnBrk="1" fontAlgn="base" latinLnBrk="0" hangingPunct="1">
              <a:lnSpc>
                <a:spcPct val="100000"/>
              </a:lnSpc>
              <a:spcBef>
                <a:spcPct val="0"/>
              </a:spcBef>
              <a:spcAft>
                <a:spcPct val="0"/>
              </a:spcAft>
              <a:buClrTx/>
              <a:buSzTx/>
              <a:buFontTx/>
              <a:buNone/>
              <a:tabLst/>
            </a:pPr>
            <a:r>
              <a:rPr lang="es-CO" sz="2400" dirty="0">
                <a:solidFill>
                  <a:schemeClr val="tx1">
                    <a:lumMod val="65000"/>
                    <a:lumOff val="35000"/>
                  </a:schemeClr>
                </a:solidFill>
              </a:rPr>
              <a:t>67</a:t>
            </a:r>
            <a:r>
              <a:rPr kumimoji="0" lang="es-CO" sz="2400" b="1" i="0" u="none" strike="noStrike" cap="none" normalizeH="0" baseline="0" dirty="0">
                <a:ln>
                  <a:noFill/>
                </a:ln>
                <a:solidFill>
                  <a:schemeClr val="tx1">
                    <a:lumMod val="65000"/>
                    <a:lumOff val="35000"/>
                  </a:schemeClr>
                </a:solidFill>
                <a:effectLst/>
                <a:latin typeface="Calibri" pitchFamily="34" charset="0"/>
                <a:cs typeface="Arial" charset="0"/>
              </a:rPr>
              <a:t>%</a:t>
            </a:r>
          </a:p>
        </p:txBody>
      </p:sp>
    </p:spTree>
    <p:extLst>
      <p:ext uri="{BB962C8B-B14F-4D97-AF65-F5344CB8AC3E}">
        <p14:creationId xmlns:p14="http://schemas.microsoft.com/office/powerpoint/2010/main" val="877903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4"/>
          </p:nvPr>
        </p:nvSpPr>
        <p:spPr/>
        <p:txBody>
          <a:bodyPr/>
          <a:lstStyle/>
          <a:p>
            <a:pPr>
              <a:defRPr/>
            </a:pPr>
            <a:fld id="{D0AE95A2-70B1-4974-8E50-975CA7202948}" type="slidenum">
              <a:rPr lang="es-CO" altLang="es-CO" smtClean="0"/>
              <a:pPr>
                <a:defRPr/>
              </a:pPr>
              <a:t>8</a:t>
            </a:fld>
            <a:endParaRPr lang="es-CO" altLang="es-CO"/>
          </a:p>
        </p:txBody>
      </p:sp>
      <p:graphicFrame>
        <p:nvGraphicFramePr>
          <p:cNvPr id="30" name="Group 37"/>
          <p:cNvGraphicFramePr>
            <a:graphicFrameLocks noGrp="1"/>
          </p:cNvGraphicFramePr>
          <p:nvPr>
            <p:extLst>
              <p:ext uri="{D42A27DB-BD31-4B8C-83A1-F6EECF244321}">
                <p14:modId xmlns:p14="http://schemas.microsoft.com/office/powerpoint/2010/main" val="1733822786"/>
              </p:ext>
            </p:extLst>
          </p:nvPr>
        </p:nvGraphicFramePr>
        <p:xfrm>
          <a:off x="3770241" y="4719481"/>
          <a:ext cx="1577512" cy="178680"/>
        </p:xfrm>
        <a:graphic>
          <a:graphicData uri="http://schemas.openxmlformats.org/drawingml/2006/table">
            <a:tbl>
              <a:tblPr/>
              <a:tblGrid>
                <a:gridCol w="1240962">
                  <a:extLst>
                    <a:ext uri="{9D8B030D-6E8A-4147-A177-3AD203B41FA5}">
                      <a16:colId xmlns:a16="http://schemas.microsoft.com/office/drawing/2014/main" val="20000"/>
                    </a:ext>
                  </a:extLst>
                </a:gridCol>
                <a:gridCol w="336550">
                  <a:extLst>
                    <a:ext uri="{9D8B030D-6E8A-4147-A177-3AD203B41FA5}">
                      <a16:colId xmlns:a16="http://schemas.microsoft.com/office/drawing/2014/main" val="20001"/>
                    </a:ext>
                  </a:extLst>
                </a:gridCol>
              </a:tblGrid>
              <a:tr h="137728">
                <a:tc>
                  <a:txBody>
                    <a:bodyPr/>
                    <a:lstStyle>
                      <a:lvl1pPr>
                        <a:spcBef>
                          <a:spcPct val="20000"/>
                        </a:spcBef>
                        <a:buFont typeface="Arial" charset="0"/>
                        <a:defRPr sz="1000" b="1">
                          <a:solidFill>
                            <a:srgbClr val="333333"/>
                          </a:solidFill>
                          <a:latin typeface="Calibri" pitchFamily="34" charset="0"/>
                          <a:cs typeface="Arial" charset="0"/>
                        </a:defRPr>
                      </a:lvl1pPr>
                      <a:lvl2pPr>
                        <a:spcBef>
                          <a:spcPct val="20000"/>
                        </a:spcBef>
                        <a:buFont typeface="Arial" charset="0"/>
                        <a:defRPr sz="1000" b="1">
                          <a:solidFill>
                            <a:srgbClr val="333333"/>
                          </a:solidFill>
                          <a:latin typeface="Calibri" pitchFamily="34" charset="0"/>
                          <a:cs typeface="Arial" charset="0"/>
                        </a:defRPr>
                      </a:lvl2pPr>
                      <a:lvl3pPr>
                        <a:spcBef>
                          <a:spcPct val="20000"/>
                        </a:spcBef>
                        <a:buFont typeface="Arial" charset="0"/>
                        <a:defRPr sz="1000" b="1">
                          <a:solidFill>
                            <a:srgbClr val="333333"/>
                          </a:solidFill>
                          <a:latin typeface="Calibri" pitchFamily="34" charset="0"/>
                          <a:cs typeface="Arial" charset="0"/>
                        </a:defRPr>
                      </a:lvl3pPr>
                      <a:lvl4pPr>
                        <a:spcBef>
                          <a:spcPct val="20000"/>
                        </a:spcBef>
                        <a:buFont typeface="Arial" charset="0"/>
                        <a:defRPr sz="1000" b="1">
                          <a:solidFill>
                            <a:srgbClr val="333333"/>
                          </a:solidFill>
                          <a:latin typeface="Calibri" pitchFamily="34" charset="0"/>
                          <a:cs typeface="Arial" charset="0"/>
                        </a:defRPr>
                      </a:lvl4pPr>
                      <a:lvl5pPr>
                        <a:spcBef>
                          <a:spcPct val="20000"/>
                        </a:spcBef>
                        <a:buFont typeface="Arial" charset="0"/>
                        <a:defRPr sz="1000" b="1">
                          <a:solidFill>
                            <a:srgbClr val="333333"/>
                          </a:solidFill>
                          <a:latin typeface="Calibri" pitchFamily="34" charset="0"/>
                          <a:cs typeface="Arial" charset="0"/>
                        </a:defRPr>
                      </a:lvl5pPr>
                      <a:lvl6pPr fontAlgn="base">
                        <a:spcBef>
                          <a:spcPct val="20000"/>
                        </a:spcBef>
                        <a:spcAft>
                          <a:spcPct val="0"/>
                        </a:spcAft>
                        <a:buFont typeface="Arial" charset="0"/>
                        <a:defRPr sz="1000" b="1">
                          <a:solidFill>
                            <a:srgbClr val="333333"/>
                          </a:solidFill>
                          <a:latin typeface="Calibri" pitchFamily="34" charset="0"/>
                          <a:cs typeface="Arial" charset="0"/>
                        </a:defRPr>
                      </a:lvl6pPr>
                      <a:lvl7pPr fontAlgn="base">
                        <a:spcBef>
                          <a:spcPct val="20000"/>
                        </a:spcBef>
                        <a:spcAft>
                          <a:spcPct val="0"/>
                        </a:spcAft>
                        <a:buFont typeface="Arial" charset="0"/>
                        <a:defRPr sz="1000" b="1">
                          <a:solidFill>
                            <a:srgbClr val="333333"/>
                          </a:solidFill>
                          <a:latin typeface="Calibri" pitchFamily="34" charset="0"/>
                          <a:cs typeface="Arial" charset="0"/>
                        </a:defRPr>
                      </a:lvl7pPr>
                      <a:lvl8pPr fontAlgn="base">
                        <a:spcBef>
                          <a:spcPct val="20000"/>
                        </a:spcBef>
                        <a:spcAft>
                          <a:spcPct val="0"/>
                        </a:spcAft>
                        <a:buFont typeface="Arial" charset="0"/>
                        <a:defRPr sz="1000" b="1">
                          <a:solidFill>
                            <a:srgbClr val="333333"/>
                          </a:solidFill>
                          <a:latin typeface="Calibri" pitchFamily="34" charset="0"/>
                          <a:cs typeface="Arial" charset="0"/>
                        </a:defRPr>
                      </a:lvl8pPr>
                      <a:lvl9pPr fontAlgn="base">
                        <a:spcBef>
                          <a:spcPct val="20000"/>
                        </a:spcBef>
                        <a:spcAft>
                          <a:spcPct val="0"/>
                        </a:spcAft>
                        <a:buFont typeface="Arial" charset="0"/>
                        <a:defRPr sz="1000" b="1">
                          <a:solidFill>
                            <a:srgbClr val="333333"/>
                          </a:solidFill>
                          <a:latin typeface="Calibri" pitchFamily="34" charset="0"/>
                          <a:cs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s-CO" altLang="es-CO" sz="700" b="1" i="0" u="none" strike="noStrike" cap="none" normalizeH="0" baseline="0" dirty="0">
                          <a:ln>
                            <a:noFill/>
                          </a:ln>
                          <a:solidFill>
                            <a:schemeClr val="tx1"/>
                          </a:solidFill>
                          <a:effectLst/>
                          <a:latin typeface="+mj-lt"/>
                          <a:cs typeface="Arial" charset="0"/>
                        </a:rPr>
                        <a:t> Base: </a:t>
                      </a:r>
                      <a:r>
                        <a:rPr kumimoji="0" lang="es-CO" altLang="es-CO" sz="700" b="0" i="0" u="none" strike="noStrike" cap="none" normalizeH="0" baseline="0" dirty="0">
                          <a:ln>
                            <a:noFill/>
                          </a:ln>
                          <a:solidFill>
                            <a:schemeClr val="tx1"/>
                          </a:solidFill>
                          <a:effectLst/>
                          <a:latin typeface="+mj-lt"/>
                          <a:cs typeface="Arial" charset="0"/>
                        </a:rPr>
                        <a:t>Total encuestados</a:t>
                      </a:r>
                    </a:p>
                  </a:txBody>
                  <a:tcPr marL="72000" marR="72000" marT="36000" marB="36000" anchor="ctr" horzOverflow="overflow">
                    <a:lnL w="6350" cap="flat" cmpd="sng" algn="ctr">
                      <a:no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8F8F8"/>
                    </a:solidFill>
                  </a:tcPr>
                </a:tc>
                <a:tc>
                  <a:txBody>
                    <a:bodyPr/>
                    <a:lstStyle>
                      <a:lvl1pPr>
                        <a:spcBef>
                          <a:spcPct val="20000"/>
                        </a:spcBef>
                        <a:buFont typeface="Arial" charset="0"/>
                        <a:defRPr sz="1000" b="1">
                          <a:solidFill>
                            <a:srgbClr val="333333"/>
                          </a:solidFill>
                          <a:latin typeface="Calibri" pitchFamily="34" charset="0"/>
                          <a:cs typeface="Arial" charset="0"/>
                        </a:defRPr>
                      </a:lvl1pPr>
                      <a:lvl2pPr>
                        <a:spcBef>
                          <a:spcPct val="20000"/>
                        </a:spcBef>
                        <a:buFont typeface="Arial" charset="0"/>
                        <a:defRPr sz="1000" b="1">
                          <a:solidFill>
                            <a:srgbClr val="333333"/>
                          </a:solidFill>
                          <a:latin typeface="Calibri" pitchFamily="34" charset="0"/>
                          <a:cs typeface="Arial" charset="0"/>
                        </a:defRPr>
                      </a:lvl2pPr>
                      <a:lvl3pPr>
                        <a:spcBef>
                          <a:spcPct val="20000"/>
                        </a:spcBef>
                        <a:buFont typeface="Arial" charset="0"/>
                        <a:defRPr sz="1000" b="1">
                          <a:solidFill>
                            <a:srgbClr val="333333"/>
                          </a:solidFill>
                          <a:latin typeface="Calibri" pitchFamily="34" charset="0"/>
                          <a:cs typeface="Arial" charset="0"/>
                        </a:defRPr>
                      </a:lvl3pPr>
                      <a:lvl4pPr>
                        <a:spcBef>
                          <a:spcPct val="20000"/>
                        </a:spcBef>
                        <a:buFont typeface="Arial" charset="0"/>
                        <a:defRPr sz="1000" b="1">
                          <a:solidFill>
                            <a:srgbClr val="333333"/>
                          </a:solidFill>
                          <a:latin typeface="Calibri" pitchFamily="34" charset="0"/>
                          <a:cs typeface="Arial" charset="0"/>
                        </a:defRPr>
                      </a:lvl4pPr>
                      <a:lvl5pPr>
                        <a:spcBef>
                          <a:spcPct val="20000"/>
                        </a:spcBef>
                        <a:buFont typeface="Arial" charset="0"/>
                        <a:defRPr sz="1000" b="1">
                          <a:solidFill>
                            <a:srgbClr val="333333"/>
                          </a:solidFill>
                          <a:latin typeface="Calibri" pitchFamily="34" charset="0"/>
                          <a:cs typeface="Arial" charset="0"/>
                        </a:defRPr>
                      </a:lvl5pPr>
                      <a:lvl6pPr fontAlgn="base">
                        <a:spcBef>
                          <a:spcPct val="20000"/>
                        </a:spcBef>
                        <a:spcAft>
                          <a:spcPct val="0"/>
                        </a:spcAft>
                        <a:buFont typeface="Arial" charset="0"/>
                        <a:defRPr sz="1000" b="1">
                          <a:solidFill>
                            <a:srgbClr val="333333"/>
                          </a:solidFill>
                          <a:latin typeface="Calibri" pitchFamily="34" charset="0"/>
                          <a:cs typeface="Arial" charset="0"/>
                        </a:defRPr>
                      </a:lvl6pPr>
                      <a:lvl7pPr fontAlgn="base">
                        <a:spcBef>
                          <a:spcPct val="20000"/>
                        </a:spcBef>
                        <a:spcAft>
                          <a:spcPct val="0"/>
                        </a:spcAft>
                        <a:buFont typeface="Arial" charset="0"/>
                        <a:defRPr sz="1000" b="1">
                          <a:solidFill>
                            <a:srgbClr val="333333"/>
                          </a:solidFill>
                          <a:latin typeface="Calibri" pitchFamily="34" charset="0"/>
                          <a:cs typeface="Arial" charset="0"/>
                        </a:defRPr>
                      </a:lvl7pPr>
                      <a:lvl8pPr fontAlgn="base">
                        <a:spcBef>
                          <a:spcPct val="20000"/>
                        </a:spcBef>
                        <a:spcAft>
                          <a:spcPct val="0"/>
                        </a:spcAft>
                        <a:buFont typeface="Arial" charset="0"/>
                        <a:defRPr sz="1000" b="1">
                          <a:solidFill>
                            <a:srgbClr val="333333"/>
                          </a:solidFill>
                          <a:latin typeface="Calibri" pitchFamily="34" charset="0"/>
                          <a:cs typeface="Arial" charset="0"/>
                        </a:defRPr>
                      </a:lvl8pPr>
                      <a:lvl9pPr fontAlgn="base">
                        <a:spcBef>
                          <a:spcPct val="20000"/>
                        </a:spcBef>
                        <a:spcAft>
                          <a:spcPct val="0"/>
                        </a:spcAft>
                        <a:buFont typeface="Arial" charset="0"/>
                        <a:defRPr sz="1000" b="1">
                          <a:solidFill>
                            <a:srgbClr val="333333"/>
                          </a:solidFill>
                          <a:latin typeface="Calibri" pitchFamily="34" charset="0"/>
                          <a:cs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altLang="es-CO" sz="700" b="1" i="0" u="none" strike="noStrike" cap="none" normalizeH="0" baseline="0" dirty="0">
                          <a:ln>
                            <a:noFill/>
                          </a:ln>
                          <a:solidFill>
                            <a:schemeClr val="tx1"/>
                          </a:solidFill>
                          <a:effectLst/>
                          <a:latin typeface="+mj-lt"/>
                          <a:cs typeface="Arial" charset="0"/>
                        </a:rPr>
                        <a:t>450</a:t>
                      </a:r>
                      <a:endParaRPr kumimoji="0" lang="es-CO" altLang="es-CO" sz="700" b="0" i="0" u="none" strike="noStrike" cap="none" normalizeH="0" baseline="0" dirty="0">
                        <a:ln>
                          <a:noFill/>
                        </a:ln>
                        <a:solidFill>
                          <a:schemeClr val="tx1"/>
                        </a:solidFill>
                        <a:effectLst/>
                        <a:latin typeface="+mj-lt"/>
                        <a:cs typeface="Arial" charset="0"/>
                      </a:endParaRPr>
                    </a:p>
                  </a:txBody>
                  <a:tcPr marL="72000" marR="72000" marT="36000" marB="36000" anchor="ctr" horzOverflow="overflow">
                    <a:lnL w="6350" cap="flat" cmpd="sng" algn="ctr">
                      <a:solidFill>
                        <a:srgbClr val="B2B2B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0"/>
                  </a:ext>
                </a:extLst>
              </a:tr>
            </a:tbl>
          </a:graphicData>
        </a:graphic>
      </p:graphicFrame>
      <p:cxnSp>
        <p:nvCxnSpPr>
          <p:cNvPr id="10" name="9 Conector recto"/>
          <p:cNvCxnSpPr/>
          <p:nvPr/>
        </p:nvCxnSpPr>
        <p:spPr bwMode="auto">
          <a:xfrm>
            <a:off x="4576927" y="843060"/>
            <a:ext cx="0" cy="3436840"/>
          </a:xfrm>
          <a:prstGeom prst="line">
            <a:avLst/>
          </a:prstGeom>
          <a:solidFill>
            <a:schemeClr val="accent1"/>
          </a:solidFill>
          <a:ln w="6350" cap="flat" cmpd="sng" algn="ctr">
            <a:solidFill>
              <a:schemeClr val="bg1">
                <a:lumMod val="6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37 Rectángulo"/>
          <p:cNvSpPr/>
          <p:nvPr/>
        </p:nvSpPr>
        <p:spPr>
          <a:xfrm>
            <a:off x="508375" y="1752112"/>
            <a:ext cx="3886200" cy="246221"/>
          </a:xfrm>
          <a:prstGeom prst="rect">
            <a:avLst/>
          </a:prstGeom>
        </p:spPr>
        <p:txBody>
          <a:bodyPr wrap="square">
            <a:spAutoFit/>
          </a:bodyPr>
          <a:lstStyle/>
          <a:p>
            <a:pPr algn="ctr"/>
            <a:r>
              <a:rPr lang="es-CO" dirty="0">
                <a:solidFill>
                  <a:schemeClr val="tx1">
                    <a:lumMod val="85000"/>
                    <a:lumOff val="15000"/>
                  </a:schemeClr>
                </a:solidFill>
                <a:latin typeface="+mj-lt"/>
              </a:rPr>
              <a:t>Estrato</a:t>
            </a:r>
            <a:endParaRPr lang="es-CO" sz="800" b="0" dirty="0">
              <a:solidFill>
                <a:schemeClr val="tx1">
                  <a:lumMod val="85000"/>
                  <a:lumOff val="15000"/>
                </a:schemeClr>
              </a:solidFill>
              <a:latin typeface="+mj-lt"/>
            </a:endParaRPr>
          </a:p>
        </p:txBody>
      </p:sp>
      <p:sp>
        <p:nvSpPr>
          <p:cNvPr id="39" name="38 Rectángulo"/>
          <p:cNvSpPr/>
          <p:nvPr/>
        </p:nvSpPr>
        <p:spPr>
          <a:xfrm>
            <a:off x="4866663" y="1752112"/>
            <a:ext cx="3886200" cy="246221"/>
          </a:xfrm>
          <a:prstGeom prst="rect">
            <a:avLst/>
          </a:prstGeom>
        </p:spPr>
        <p:txBody>
          <a:bodyPr wrap="square">
            <a:spAutoFit/>
          </a:bodyPr>
          <a:lstStyle/>
          <a:p>
            <a:pPr algn="ctr"/>
            <a:r>
              <a:rPr lang="es-CO" dirty="0">
                <a:solidFill>
                  <a:schemeClr val="tx1">
                    <a:lumMod val="85000"/>
                    <a:lumOff val="15000"/>
                  </a:schemeClr>
                </a:solidFill>
                <a:latin typeface="+mj-lt"/>
              </a:rPr>
              <a:t>Clasificación </a:t>
            </a:r>
            <a:endParaRPr lang="es-CO" sz="800" b="0" dirty="0">
              <a:solidFill>
                <a:schemeClr val="tx1">
                  <a:lumMod val="85000"/>
                  <a:lumOff val="15000"/>
                </a:schemeClr>
              </a:solidFill>
              <a:latin typeface="+mj-lt"/>
            </a:endParaRPr>
          </a:p>
        </p:txBody>
      </p:sp>
      <p:graphicFrame>
        <p:nvGraphicFramePr>
          <p:cNvPr id="40" name="39 Gráfico"/>
          <p:cNvGraphicFramePr/>
          <p:nvPr>
            <p:extLst>
              <p:ext uri="{D42A27DB-BD31-4B8C-83A1-F6EECF244321}">
                <p14:modId xmlns:p14="http://schemas.microsoft.com/office/powerpoint/2010/main" val="3870536374"/>
              </p:ext>
            </p:extLst>
          </p:nvPr>
        </p:nvGraphicFramePr>
        <p:xfrm>
          <a:off x="222899" y="1598657"/>
          <a:ext cx="4171676" cy="16537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1" name="40 Tabla"/>
          <p:cNvGraphicFramePr>
            <a:graphicFrameLocks noGrp="1"/>
          </p:cNvGraphicFramePr>
          <p:nvPr>
            <p:extLst>
              <p:ext uri="{D42A27DB-BD31-4B8C-83A1-F6EECF244321}">
                <p14:modId xmlns:p14="http://schemas.microsoft.com/office/powerpoint/2010/main" val="1079444851"/>
              </p:ext>
            </p:extLst>
          </p:nvPr>
        </p:nvGraphicFramePr>
        <p:xfrm>
          <a:off x="395793" y="3115710"/>
          <a:ext cx="3853476" cy="253922"/>
        </p:xfrm>
        <a:graphic>
          <a:graphicData uri="http://schemas.openxmlformats.org/drawingml/2006/table">
            <a:tbl>
              <a:tblPr/>
              <a:tblGrid>
                <a:gridCol w="642246">
                  <a:extLst>
                    <a:ext uri="{9D8B030D-6E8A-4147-A177-3AD203B41FA5}">
                      <a16:colId xmlns:a16="http://schemas.microsoft.com/office/drawing/2014/main" val="20000"/>
                    </a:ext>
                  </a:extLst>
                </a:gridCol>
                <a:gridCol w="642246">
                  <a:extLst>
                    <a:ext uri="{9D8B030D-6E8A-4147-A177-3AD203B41FA5}">
                      <a16:colId xmlns:a16="http://schemas.microsoft.com/office/drawing/2014/main" val="20001"/>
                    </a:ext>
                  </a:extLst>
                </a:gridCol>
                <a:gridCol w="642246">
                  <a:extLst>
                    <a:ext uri="{9D8B030D-6E8A-4147-A177-3AD203B41FA5}">
                      <a16:colId xmlns:a16="http://schemas.microsoft.com/office/drawing/2014/main" val="20002"/>
                    </a:ext>
                  </a:extLst>
                </a:gridCol>
                <a:gridCol w="642246">
                  <a:extLst>
                    <a:ext uri="{9D8B030D-6E8A-4147-A177-3AD203B41FA5}">
                      <a16:colId xmlns:a16="http://schemas.microsoft.com/office/drawing/2014/main" val="20003"/>
                    </a:ext>
                  </a:extLst>
                </a:gridCol>
                <a:gridCol w="642246">
                  <a:extLst>
                    <a:ext uri="{9D8B030D-6E8A-4147-A177-3AD203B41FA5}">
                      <a16:colId xmlns:a16="http://schemas.microsoft.com/office/drawing/2014/main" val="20004"/>
                    </a:ext>
                  </a:extLst>
                </a:gridCol>
                <a:gridCol w="642246">
                  <a:extLst>
                    <a:ext uri="{9D8B030D-6E8A-4147-A177-3AD203B41FA5}">
                      <a16:colId xmlns:a16="http://schemas.microsoft.com/office/drawing/2014/main" val="20005"/>
                    </a:ext>
                  </a:extLst>
                </a:gridCol>
              </a:tblGrid>
              <a:tr h="253922">
                <a:tc>
                  <a:txBody>
                    <a:bodyPr/>
                    <a:lstStyle/>
                    <a:p>
                      <a:pPr algn="ctr" fontAlgn="ctr"/>
                      <a:r>
                        <a:rPr lang="es-CO" sz="900" b="0" i="0" u="none" strike="noStrike" dirty="0">
                          <a:solidFill>
                            <a:srgbClr val="000000"/>
                          </a:solidFill>
                          <a:effectLst/>
                          <a:latin typeface="Century Gothic"/>
                        </a:rPr>
                        <a:t>Estrato 1</a:t>
                      </a:r>
                    </a:p>
                  </a:txBody>
                  <a:tcPr marL="9525" marR="9525" marT="9525" marB="0" anchor="ctr">
                    <a:lnL>
                      <a:noFill/>
                    </a:lnL>
                    <a:lnR>
                      <a:noFill/>
                    </a:lnR>
                    <a:lnT>
                      <a:noFill/>
                    </a:lnT>
                    <a:lnB>
                      <a:noFill/>
                    </a:lnB>
                  </a:tcPr>
                </a:tc>
                <a:tc>
                  <a:txBody>
                    <a:bodyPr/>
                    <a:lstStyle/>
                    <a:p>
                      <a:pPr algn="ctr" fontAlgn="ctr"/>
                      <a:r>
                        <a:rPr lang="es-CO" sz="900" b="0" i="0" u="none" strike="noStrike">
                          <a:solidFill>
                            <a:srgbClr val="000000"/>
                          </a:solidFill>
                          <a:effectLst/>
                          <a:latin typeface="Century Gothic"/>
                        </a:rPr>
                        <a:t>Estrato 2</a:t>
                      </a:r>
                    </a:p>
                  </a:txBody>
                  <a:tcPr marL="9525" marR="9525" marT="9525" marB="0" anchor="ctr">
                    <a:lnL>
                      <a:noFill/>
                    </a:lnL>
                    <a:lnR>
                      <a:noFill/>
                    </a:lnR>
                    <a:lnT>
                      <a:noFill/>
                    </a:lnT>
                    <a:lnB>
                      <a:noFill/>
                    </a:lnB>
                  </a:tcPr>
                </a:tc>
                <a:tc>
                  <a:txBody>
                    <a:bodyPr/>
                    <a:lstStyle/>
                    <a:p>
                      <a:pPr algn="ctr" fontAlgn="ctr"/>
                      <a:r>
                        <a:rPr lang="es-CO" sz="900" b="0" i="0" u="none" strike="noStrike">
                          <a:solidFill>
                            <a:srgbClr val="000000"/>
                          </a:solidFill>
                          <a:effectLst/>
                          <a:latin typeface="Century Gothic"/>
                        </a:rPr>
                        <a:t>Estrato 3</a:t>
                      </a:r>
                    </a:p>
                  </a:txBody>
                  <a:tcPr marL="9525" marR="9525" marT="9525" marB="0" anchor="ctr">
                    <a:lnL>
                      <a:noFill/>
                    </a:lnL>
                    <a:lnR>
                      <a:noFill/>
                    </a:lnR>
                    <a:lnT>
                      <a:noFill/>
                    </a:lnT>
                    <a:lnB>
                      <a:noFill/>
                    </a:lnB>
                  </a:tcPr>
                </a:tc>
                <a:tc>
                  <a:txBody>
                    <a:bodyPr/>
                    <a:lstStyle/>
                    <a:p>
                      <a:pPr algn="ctr" fontAlgn="ctr"/>
                      <a:r>
                        <a:rPr lang="es-CO" sz="900" b="0" i="0" u="none" strike="noStrike">
                          <a:solidFill>
                            <a:srgbClr val="000000"/>
                          </a:solidFill>
                          <a:effectLst/>
                          <a:latin typeface="Century Gothic"/>
                        </a:rPr>
                        <a:t>Estrato 4</a:t>
                      </a:r>
                    </a:p>
                  </a:txBody>
                  <a:tcPr marL="9525" marR="9525" marT="9525" marB="0" anchor="ctr">
                    <a:lnL>
                      <a:noFill/>
                    </a:lnL>
                    <a:lnR>
                      <a:noFill/>
                    </a:lnR>
                    <a:lnT>
                      <a:noFill/>
                    </a:lnT>
                    <a:lnB>
                      <a:noFill/>
                    </a:lnB>
                  </a:tcPr>
                </a:tc>
                <a:tc>
                  <a:txBody>
                    <a:bodyPr/>
                    <a:lstStyle/>
                    <a:p>
                      <a:pPr algn="ctr" fontAlgn="ctr"/>
                      <a:r>
                        <a:rPr lang="es-CO" sz="900" b="0" i="0" u="none" strike="noStrike">
                          <a:solidFill>
                            <a:srgbClr val="000000"/>
                          </a:solidFill>
                          <a:effectLst/>
                          <a:latin typeface="Century Gothic"/>
                        </a:rPr>
                        <a:t>Estrato 5</a:t>
                      </a:r>
                    </a:p>
                  </a:txBody>
                  <a:tcPr marL="9525" marR="9525" marT="9525" marB="0" anchor="ctr">
                    <a:lnL>
                      <a:noFill/>
                    </a:lnL>
                    <a:lnR>
                      <a:noFill/>
                    </a:lnR>
                    <a:lnT>
                      <a:noFill/>
                    </a:lnT>
                    <a:lnB>
                      <a:noFill/>
                    </a:lnB>
                  </a:tcPr>
                </a:tc>
                <a:tc>
                  <a:txBody>
                    <a:bodyPr/>
                    <a:lstStyle/>
                    <a:p>
                      <a:pPr algn="ctr" fontAlgn="ctr"/>
                      <a:r>
                        <a:rPr lang="es-CO" sz="900" b="0" i="0" u="none" strike="noStrike" dirty="0">
                          <a:solidFill>
                            <a:srgbClr val="000000"/>
                          </a:solidFill>
                          <a:effectLst/>
                          <a:latin typeface="Century Gothic"/>
                        </a:rPr>
                        <a:t>NS/NR</a:t>
                      </a: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44" name="43 Gráfico"/>
          <p:cNvGraphicFramePr/>
          <p:nvPr>
            <p:extLst>
              <p:ext uri="{D42A27DB-BD31-4B8C-83A1-F6EECF244321}">
                <p14:modId xmlns:p14="http://schemas.microsoft.com/office/powerpoint/2010/main" val="4168173769"/>
              </p:ext>
            </p:extLst>
          </p:nvPr>
        </p:nvGraphicFramePr>
        <p:xfrm>
          <a:off x="6143058" y="2011168"/>
          <a:ext cx="1309262" cy="11672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5" name="44 Tabla"/>
          <p:cNvGraphicFramePr>
            <a:graphicFrameLocks noGrp="1"/>
          </p:cNvGraphicFramePr>
          <p:nvPr>
            <p:extLst>
              <p:ext uri="{D42A27DB-BD31-4B8C-83A1-F6EECF244321}">
                <p14:modId xmlns:p14="http://schemas.microsoft.com/office/powerpoint/2010/main" val="1547560010"/>
              </p:ext>
            </p:extLst>
          </p:nvPr>
        </p:nvGraphicFramePr>
        <p:xfrm>
          <a:off x="5927777" y="3178463"/>
          <a:ext cx="1951037" cy="177165"/>
        </p:xfrm>
        <a:graphic>
          <a:graphicData uri="http://schemas.openxmlformats.org/drawingml/2006/table">
            <a:tbl>
              <a:tblPr/>
              <a:tblGrid>
                <a:gridCol w="1951037">
                  <a:extLst>
                    <a:ext uri="{9D8B030D-6E8A-4147-A177-3AD203B41FA5}">
                      <a16:colId xmlns:a16="http://schemas.microsoft.com/office/drawing/2014/main" val="20000"/>
                    </a:ext>
                  </a:extLst>
                </a:gridCol>
              </a:tblGrid>
              <a:tr h="141631">
                <a:tc>
                  <a:txBody>
                    <a:bodyPr/>
                    <a:lstStyle/>
                    <a:p>
                      <a:pPr algn="ctr" fontAlgn="ctr"/>
                      <a:r>
                        <a:rPr lang="es-CO" sz="1100" b="0" i="0" u="none" strike="noStrike" dirty="0">
                          <a:solidFill>
                            <a:srgbClr val="262626"/>
                          </a:solidFill>
                          <a:effectLst/>
                          <a:latin typeface="+mn-lt"/>
                        </a:rPr>
                        <a:t>Juntas de Acción Comunal </a:t>
                      </a:r>
                      <a:endParaRPr lang="es-CO" sz="1100" b="0" i="0" u="none" strike="noStrike" dirty="0">
                        <a:solidFill>
                          <a:srgbClr val="262626"/>
                        </a:solidFill>
                        <a:effectLst/>
                        <a:latin typeface="Century Gothic"/>
                      </a:endParaRP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46" name="45 Tabla"/>
          <p:cNvGraphicFramePr>
            <a:graphicFrameLocks noGrp="1"/>
          </p:cNvGraphicFramePr>
          <p:nvPr>
            <p:extLst>
              <p:ext uri="{D42A27DB-BD31-4B8C-83A1-F6EECF244321}">
                <p14:modId xmlns:p14="http://schemas.microsoft.com/office/powerpoint/2010/main" val="430811599"/>
              </p:ext>
            </p:extLst>
          </p:nvPr>
        </p:nvGraphicFramePr>
        <p:xfrm>
          <a:off x="6287962" y="2440722"/>
          <a:ext cx="1043601" cy="375285"/>
        </p:xfrm>
        <a:graphic>
          <a:graphicData uri="http://schemas.openxmlformats.org/drawingml/2006/table">
            <a:tbl>
              <a:tblPr/>
              <a:tblGrid>
                <a:gridCol w="1043601">
                  <a:extLst>
                    <a:ext uri="{9D8B030D-6E8A-4147-A177-3AD203B41FA5}">
                      <a16:colId xmlns:a16="http://schemas.microsoft.com/office/drawing/2014/main" val="20000"/>
                    </a:ext>
                  </a:extLst>
                </a:gridCol>
              </a:tblGrid>
              <a:tr h="171450">
                <a:tc>
                  <a:txBody>
                    <a:bodyPr/>
                    <a:lstStyle/>
                    <a:p>
                      <a:pPr algn="ctr" fontAlgn="ctr"/>
                      <a:r>
                        <a:rPr lang="es-CO" sz="2400" b="1" i="0" u="none" strike="noStrike" dirty="0">
                          <a:solidFill>
                            <a:srgbClr val="0070C0"/>
                          </a:solidFill>
                          <a:effectLst/>
                          <a:latin typeface="Century Gothic"/>
                        </a:rPr>
                        <a:t>99</a:t>
                      </a:r>
                      <a:r>
                        <a:rPr lang="es-CO" sz="1400" b="1" i="0" u="none" strike="noStrike" dirty="0">
                          <a:solidFill>
                            <a:srgbClr val="0070C0"/>
                          </a:solidFill>
                          <a:effectLst/>
                          <a:latin typeface="Century Gothic"/>
                        </a:rPr>
                        <a:t>%</a:t>
                      </a: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23" name="CuadroTexto 22"/>
          <p:cNvSpPr txBox="1"/>
          <p:nvPr/>
        </p:nvSpPr>
        <p:spPr>
          <a:xfrm>
            <a:off x="1311754" y="162166"/>
            <a:ext cx="6308246" cy="584775"/>
          </a:xfrm>
          <a:prstGeom prst="rect">
            <a:avLst/>
          </a:prstGeom>
          <a:noFill/>
        </p:spPr>
        <p:txBody>
          <a:bodyPr wrap="square" rtlCol="0">
            <a:spAutoFit/>
          </a:bodyPr>
          <a:lstStyle/>
          <a:p>
            <a:r>
              <a:rPr lang="es-CO" sz="3200" dirty="0">
                <a:solidFill>
                  <a:srgbClr val="295FA9"/>
                </a:solidFill>
              </a:rPr>
              <a:t>Características de los participantes</a:t>
            </a:r>
          </a:p>
        </p:txBody>
      </p:sp>
    </p:spTree>
    <p:extLst>
      <p:ext uri="{BB962C8B-B14F-4D97-AF65-F5344CB8AC3E}">
        <p14:creationId xmlns:p14="http://schemas.microsoft.com/office/powerpoint/2010/main" val="4850950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682885782"/>
              </p:ext>
            </p:extLst>
          </p:nvPr>
        </p:nvGraphicFramePr>
        <p:xfrm>
          <a:off x="1276350" y="1635157"/>
          <a:ext cx="5810250" cy="2947035"/>
        </p:xfrm>
        <a:graphic>
          <a:graphicData uri="http://schemas.openxmlformats.org/drawingml/2006/table">
            <a:tbl>
              <a:tblPr/>
              <a:tblGrid>
                <a:gridCol w="3441657">
                  <a:extLst>
                    <a:ext uri="{9D8B030D-6E8A-4147-A177-3AD203B41FA5}">
                      <a16:colId xmlns:a16="http://schemas.microsoft.com/office/drawing/2014/main" val="20000"/>
                    </a:ext>
                  </a:extLst>
                </a:gridCol>
                <a:gridCol w="2368593">
                  <a:extLst>
                    <a:ext uri="{9D8B030D-6E8A-4147-A177-3AD203B41FA5}">
                      <a16:colId xmlns:a16="http://schemas.microsoft.com/office/drawing/2014/main" val="20001"/>
                    </a:ext>
                  </a:extLst>
                </a:gridCol>
              </a:tblGrid>
              <a:tr h="421005">
                <a:tc>
                  <a:txBody>
                    <a:bodyPr/>
                    <a:lstStyle/>
                    <a:p>
                      <a:pPr algn="r" fontAlgn="ctr"/>
                      <a:r>
                        <a:rPr lang="es-CO" sz="900" b="0" i="0" u="none" strike="noStrike" dirty="0">
                          <a:solidFill>
                            <a:srgbClr val="262626"/>
                          </a:solidFill>
                          <a:effectLst/>
                          <a:latin typeface="Century Gothic"/>
                        </a:rPr>
                        <a:t>Es una Empresa con solidez financiera </a:t>
                      </a:r>
                    </a:p>
                    <a:p>
                      <a:pPr algn="r" fontAlgn="ctr"/>
                      <a:r>
                        <a:rPr lang="es-CO" sz="900" b="1" i="0" u="none" strike="noStrike" dirty="0">
                          <a:solidFill>
                            <a:srgbClr val="262626"/>
                          </a:solidFill>
                          <a:effectLst/>
                          <a:latin typeface="Century Gothic"/>
                        </a:rPr>
                        <a:t>(Principio Gestión a resultados) </a:t>
                      </a:r>
                    </a:p>
                  </a:txBody>
                  <a:tcPr marL="9525" marR="9525" marT="9525" marB="0" anchor="ctr">
                    <a:lnL>
                      <a:noFill/>
                    </a:lnL>
                    <a:lnR w="6350" cap="flat" cmpd="sng" algn="ctr">
                      <a:noFill/>
                      <a:prstDash val="sysDash"/>
                      <a:round/>
                      <a:headEnd type="none" w="med" len="med"/>
                      <a:tailEnd type="none" w="med" len="med"/>
                    </a:lnR>
                    <a:lnT>
                      <a:noFill/>
                    </a:lnT>
                    <a:lnB w="6350" cap="flat" cmpd="sng" algn="ctr">
                      <a:solidFill>
                        <a:schemeClr val="bg1">
                          <a:lumMod val="75000"/>
                        </a:schemeClr>
                      </a:solidFill>
                      <a:prstDash val="sysDash"/>
                      <a:round/>
                      <a:headEnd type="none" w="med" len="med"/>
                      <a:tailEnd type="none" w="med" len="med"/>
                    </a:lnB>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solidFill>
                        <a:schemeClr val="bg1">
                          <a:lumMod val="65000"/>
                        </a:schemeClr>
                      </a:solidFill>
                      <a:prstDash val="solid"/>
                      <a:round/>
                      <a:headEnd type="none" w="med" len="med"/>
                      <a:tailEnd type="none" w="med" len="med"/>
                    </a:lnR>
                    <a:lnT>
                      <a:noFill/>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0"/>
                  </a:ext>
                </a:extLst>
              </a:tr>
              <a:tr h="421005">
                <a:tc>
                  <a:txBody>
                    <a:bodyPr/>
                    <a:lstStyle/>
                    <a:p>
                      <a:pPr algn="r" fontAlgn="ctr"/>
                      <a:r>
                        <a:rPr lang="es-CO" sz="900" b="0" i="0" u="none" strike="noStrike" dirty="0">
                          <a:solidFill>
                            <a:srgbClr val="262626"/>
                          </a:solidFill>
                          <a:effectLst/>
                          <a:latin typeface="Century Gothic"/>
                        </a:rPr>
                        <a:t>Es una Empresa con una excelente trayectoria</a:t>
                      </a:r>
                    </a:p>
                    <a:p>
                      <a:pPr algn="r" fontAlgn="ctr"/>
                      <a:r>
                        <a:rPr lang="es-CO" sz="900" b="1" i="0" u="none" strike="noStrike" dirty="0">
                          <a:solidFill>
                            <a:srgbClr val="262626"/>
                          </a:solidFill>
                          <a:effectLst/>
                          <a:latin typeface="Century Gothic"/>
                        </a:rPr>
                        <a:t> (Principio Gestión a resultados) </a:t>
                      </a:r>
                    </a:p>
                  </a:txBody>
                  <a:tcPr marL="9525" marR="9525" marT="9525" marB="0" anchor="ctr">
                    <a:lnL>
                      <a:noFill/>
                    </a:lnL>
                    <a:lnR w="6350" cap="flat" cmpd="sng" algn="ctr">
                      <a:no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1"/>
                  </a:ext>
                </a:extLst>
              </a:tr>
              <a:tr h="421005">
                <a:tc>
                  <a:txBody>
                    <a:bodyPr/>
                    <a:lstStyle/>
                    <a:p>
                      <a:pPr algn="r" fontAlgn="ctr"/>
                      <a:r>
                        <a:rPr lang="es-CO" sz="900" b="0" i="0" u="none" strike="noStrike" dirty="0">
                          <a:solidFill>
                            <a:srgbClr val="262626"/>
                          </a:solidFill>
                          <a:effectLst/>
                          <a:latin typeface="Century Gothic"/>
                        </a:rPr>
                        <a:t>Los servicios brindados son de buena calidad</a:t>
                      </a:r>
                    </a:p>
                    <a:p>
                      <a:pPr algn="r" fontAlgn="ctr"/>
                      <a:r>
                        <a:rPr lang="es-CO" sz="900" b="1" i="0" u="none" strike="noStrike" dirty="0">
                          <a:solidFill>
                            <a:srgbClr val="262626"/>
                          </a:solidFill>
                          <a:effectLst/>
                          <a:latin typeface="Century Gothic"/>
                        </a:rPr>
                        <a:t> (Valor Compromiso) </a:t>
                      </a:r>
                    </a:p>
                  </a:txBody>
                  <a:tcPr marL="9525" marR="9525" marT="9525" marB="0" anchor="ctr">
                    <a:lnL>
                      <a:noFill/>
                    </a:lnL>
                    <a:lnR w="6350" cap="flat" cmpd="sng" algn="ctr">
                      <a:no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2"/>
                  </a:ext>
                </a:extLst>
              </a:tr>
              <a:tr h="421005">
                <a:tc>
                  <a:txBody>
                    <a:bodyPr/>
                    <a:lstStyle/>
                    <a:p>
                      <a:pPr algn="r" fontAlgn="ctr"/>
                      <a:r>
                        <a:rPr lang="es-CO" sz="900" b="0" i="0" u="none" strike="noStrike" dirty="0">
                          <a:solidFill>
                            <a:srgbClr val="262626"/>
                          </a:solidFill>
                          <a:effectLst/>
                          <a:latin typeface="Century Gothic"/>
                        </a:rPr>
                        <a:t>Es una empresa con visión empresarial </a:t>
                      </a:r>
                    </a:p>
                    <a:p>
                      <a:pPr algn="r" fontAlgn="ctr"/>
                      <a:r>
                        <a:rPr lang="es-CO" sz="900" b="1" i="0" u="none" strike="noStrike" dirty="0">
                          <a:solidFill>
                            <a:srgbClr val="262626"/>
                          </a:solidFill>
                          <a:effectLst/>
                          <a:latin typeface="Century Gothic"/>
                        </a:rPr>
                        <a:t>(Principio Gestión a resultados) </a:t>
                      </a:r>
                    </a:p>
                  </a:txBody>
                  <a:tcPr marL="9525" marR="9525" marT="9525" marB="0" anchor="ctr">
                    <a:lnL>
                      <a:noFill/>
                    </a:lnL>
                    <a:lnR w="6350" cap="flat" cmpd="sng" algn="ctr">
                      <a:no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3"/>
                  </a:ext>
                </a:extLst>
              </a:tr>
              <a:tr h="421005">
                <a:tc>
                  <a:txBody>
                    <a:bodyPr/>
                    <a:lstStyle/>
                    <a:p>
                      <a:pPr algn="r" fontAlgn="ctr"/>
                      <a:r>
                        <a:rPr lang="es-CO" sz="900" b="0" i="0" u="none" strike="noStrike" dirty="0">
                          <a:solidFill>
                            <a:srgbClr val="262626"/>
                          </a:solidFill>
                          <a:effectLst/>
                          <a:latin typeface="Century Gothic"/>
                        </a:rPr>
                        <a:t>Es comprometida con el medio ambiente y el desarrollo sostenible </a:t>
                      </a:r>
                      <a:r>
                        <a:rPr lang="es-CO" sz="900" b="1" i="0" u="none" strike="noStrike" dirty="0">
                          <a:solidFill>
                            <a:srgbClr val="262626"/>
                          </a:solidFill>
                          <a:effectLst/>
                          <a:latin typeface="Century Gothic"/>
                        </a:rPr>
                        <a:t>(Principio Adaptación para la sostenibilidad) </a:t>
                      </a:r>
                    </a:p>
                  </a:txBody>
                  <a:tcPr marL="9525" marR="9525" marT="9525" marB="0" anchor="ctr">
                    <a:lnL>
                      <a:noFill/>
                    </a:lnL>
                    <a:lnR w="6350" cap="flat" cmpd="sng" algn="ctr">
                      <a:no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4"/>
                  </a:ext>
                </a:extLst>
              </a:tr>
              <a:tr h="421005">
                <a:tc>
                  <a:txBody>
                    <a:bodyPr/>
                    <a:lstStyle/>
                    <a:p>
                      <a:pPr algn="r" fontAlgn="ctr"/>
                      <a:r>
                        <a:rPr lang="es-CO" sz="900" b="0" i="0" u="none" strike="noStrike" dirty="0">
                          <a:solidFill>
                            <a:srgbClr val="262626"/>
                          </a:solidFill>
                          <a:effectLst/>
                          <a:latin typeface="Century Gothic"/>
                        </a:rPr>
                        <a:t>Las personas que trabajan son diligentes </a:t>
                      </a:r>
                    </a:p>
                    <a:p>
                      <a:pPr algn="r" fontAlgn="ctr"/>
                      <a:r>
                        <a:rPr lang="es-CO" sz="900" b="1" i="0" u="none" strike="noStrike" dirty="0">
                          <a:solidFill>
                            <a:srgbClr val="262626"/>
                          </a:solidFill>
                          <a:effectLst/>
                          <a:latin typeface="Century Gothic"/>
                        </a:rPr>
                        <a:t>(Valor Diligencia) </a:t>
                      </a:r>
                    </a:p>
                  </a:txBody>
                  <a:tcPr marL="9525" marR="9525" marT="9525" marB="0" anchor="ctr">
                    <a:lnL>
                      <a:noFill/>
                    </a:lnL>
                    <a:lnR w="6350" cap="flat" cmpd="sng" algn="ctr">
                      <a:no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5"/>
                  </a:ext>
                </a:extLst>
              </a:tr>
              <a:tr h="421005">
                <a:tc>
                  <a:txBody>
                    <a:bodyPr/>
                    <a:lstStyle/>
                    <a:p>
                      <a:pPr algn="r" fontAlgn="ctr"/>
                      <a:r>
                        <a:rPr lang="es-CO" sz="900" b="0" i="0" u="none" strike="noStrike" dirty="0">
                          <a:solidFill>
                            <a:srgbClr val="262626"/>
                          </a:solidFill>
                          <a:effectLst/>
                          <a:latin typeface="Century Gothic"/>
                        </a:rPr>
                        <a:t>Es una empresa que contribuye con el desarrollo del sector </a:t>
                      </a:r>
                      <a:r>
                        <a:rPr lang="es-CO" sz="900" b="1" i="0" u="none" strike="noStrike" dirty="0">
                          <a:solidFill>
                            <a:srgbClr val="262626"/>
                          </a:solidFill>
                          <a:effectLst/>
                          <a:latin typeface="Century Gothic"/>
                        </a:rPr>
                        <a:t>(Principio Adaptación para la sostenibilidad) </a:t>
                      </a:r>
                    </a:p>
                  </a:txBody>
                  <a:tcPr marL="9525" marR="9525" marT="9525" marB="0" anchor="ctr">
                    <a:lnL>
                      <a:noFill/>
                    </a:lnL>
                    <a:lnR w="6350" cap="flat" cmpd="sng" algn="ctr">
                      <a:no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6"/>
                  </a:ext>
                </a:extLst>
              </a:tr>
            </a:tbl>
          </a:graphicData>
        </a:graphic>
      </p:graphicFrame>
      <p:graphicFrame>
        <p:nvGraphicFramePr>
          <p:cNvPr id="4" name="3 Gráfico"/>
          <p:cNvGraphicFramePr/>
          <p:nvPr>
            <p:extLst>
              <p:ext uri="{D42A27DB-BD31-4B8C-83A1-F6EECF244321}">
                <p14:modId xmlns:p14="http://schemas.microsoft.com/office/powerpoint/2010/main" val="3639913892"/>
              </p:ext>
            </p:extLst>
          </p:nvPr>
        </p:nvGraphicFramePr>
        <p:xfrm>
          <a:off x="4708635" y="1493825"/>
          <a:ext cx="2505666" cy="3218563"/>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1517650" y="720086"/>
            <a:ext cx="6089650" cy="400110"/>
          </a:xfrm>
          <a:prstGeom prst="rect">
            <a:avLst/>
          </a:prstGeom>
        </p:spPr>
        <p:txBody>
          <a:bodyPr wrap="square">
            <a:spAutoFit/>
          </a:bodyPr>
          <a:lstStyle/>
          <a:p>
            <a:pPr algn="ctr"/>
            <a:r>
              <a:rPr lang="es-CO" b="0" dirty="0">
                <a:solidFill>
                  <a:schemeClr val="tx1">
                    <a:lumMod val="85000"/>
                    <a:lumOff val="15000"/>
                  </a:schemeClr>
                </a:solidFill>
                <a:latin typeface="+mj-lt"/>
              </a:rPr>
              <a:t>Con una escala de 1 a 5 donde 1 es Totalmente en desacuerdo y 5  Totalmente de acuerdo, </a:t>
            </a:r>
            <a:r>
              <a:rPr lang="es-CO" dirty="0">
                <a:solidFill>
                  <a:schemeClr val="tx1">
                    <a:lumMod val="85000"/>
                    <a:lumOff val="15000"/>
                  </a:schemeClr>
                </a:solidFill>
                <a:latin typeface="+mj-lt"/>
              </a:rPr>
              <a:t>¿Qué tan de acuerdo está con las siguientes  afirmaciones a cerca de la EAAB – ESP</a:t>
            </a:r>
            <a:endParaRPr lang="es-CO" b="0" dirty="0">
              <a:solidFill>
                <a:schemeClr val="tx1">
                  <a:lumMod val="85000"/>
                  <a:lumOff val="15000"/>
                </a:schemeClr>
              </a:solidFill>
              <a:latin typeface="+mj-lt"/>
            </a:endParaRPr>
          </a:p>
        </p:txBody>
      </p:sp>
      <p:sp>
        <p:nvSpPr>
          <p:cNvPr id="6" name="5 Rectángulo redondeado"/>
          <p:cNvSpPr/>
          <p:nvPr/>
        </p:nvSpPr>
        <p:spPr bwMode="auto">
          <a:xfrm>
            <a:off x="3182128" y="1332874"/>
            <a:ext cx="2882121" cy="264861"/>
          </a:xfrm>
          <a:prstGeom prst="roundRect">
            <a:avLst>
              <a:gd name="adj" fmla="val 33334"/>
            </a:avLst>
          </a:prstGeom>
          <a:solidFill>
            <a:srgbClr val="F8F8F8"/>
          </a:solidFill>
          <a:ln w="635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CO" sz="1000" b="1" i="0" u="none" strike="noStrike" cap="none" normalizeH="0" baseline="0">
              <a:ln>
                <a:noFill/>
              </a:ln>
              <a:solidFill>
                <a:schemeClr val="tx1"/>
              </a:solidFill>
              <a:effectLst/>
              <a:latin typeface="Calibri" pitchFamily="34" charset="0"/>
              <a:cs typeface="Arial" charset="0"/>
            </a:endParaRPr>
          </a:p>
        </p:txBody>
      </p:sp>
      <p:graphicFrame>
        <p:nvGraphicFramePr>
          <p:cNvPr id="7" name="6 Tabla"/>
          <p:cNvGraphicFramePr>
            <a:graphicFrameLocks noGrp="1"/>
          </p:cNvGraphicFramePr>
          <p:nvPr>
            <p:extLst>
              <p:ext uri="{D42A27DB-BD31-4B8C-83A1-F6EECF244321}">
                <p14:modId xmlns:p14="http://schemas.microsoft.com/office/powerpoint/2010/main" val="4043876519"/>
              </p:ext>
            </p:extLst>
          </p:nvPr>
        </p:nvGraphicFramePr>
        <p:xfrm>
          <a:off x="3272796" y="1368040"/>
          <a:ext cx="2814638" cy="190500"/>
        </p:xfrm>
        <a:graphic>
          <a:graphicData uri="http://schemas.openxmlformats.org/drawingml/2006/table">
            <a:tbl>
              <a:tblPr/>
              <a:tblGrid>
                <a:gridCol w="196850">
                  <a:extLst>
                    <a:ext uri="{9D8B030D-6E8A-4147-A177-3AD203B41FA5}">
                      <a16:colId xmlns:a16="http://schemas.microsoft.com/office/drawing/2014/main" val="20000"/>
                    </a:ext>
                  </a:extLst>
                </a:gridCol>
                <a:gridCol w="2617788">
                  <a:extLst>
                    <a:ext uri="{9D8B030D-6E8A-4147-A177-3AD203B41FA5}">
                      <a16:colId xmlns:a16="http://schemas.microsoft.com/office/drawing/2014/main" val="20001"/>
                    </a:ext>
                  </a:extLst>
                </a:gridCol>
              </a:tblGrid>
              <a:tr h="190500">
                <a:tc>
                  <a:txBody>
                    <a:bodyPr/>
                    <a:lstStyle/>
                    <a:p>
                      <a:pPr algn="l" fontAlgn="ctr"/>
                      <a:endParaRPr lang="es-CO" sz="800" b="0" i="0" u="none" strike="noStrike" dirty="0">
                        <a:solidFill>
                          <a:srgbClr val="000000"/>
                        </a:solidFill>
                        <a:effectLst/>
                        <a:latin typeface="+mj-lt"/>
                      </a:endParaRPr>
                    </a:p>
                  </a:txBody>
                  <a:tcPr marL="9525" marR="9525" marT="9525" marB="0" anchor="ctr">
                    <a:lnL>
                      <a:noFill/>
                    </a:lnL>
                    <a:lnR>
                      <a:noFill/>
                    </a:lnR>
                    <a:lnT>
                      <a:noFill/>
                    </a:lnT>
                    <a:lnB>
                      <a:noFill/>
                    </a:lnB>
                    <a:solidFill>
                      <a:srgbClr val="285EA6"/>
                    </a:solidFill>
                  </a:tcPr>
                </a:tc>
                <a:tc>
                  <a:txBody>
                    <a:bodyPr/>
                    <a:lstStyle/>
                    <a:p>
                      <a:pPr algn="l" fontAlgn="ctr"/>
                      <a:r>
                        <a:rPr lang="es-CO" sz="800" b="1" i="0" u="none" strike="noStrike" dirty="0">
                          <a:solidFill>
                            <a:srgbClr val="000000"/>
                          </a:solidFill>
                          <a:effectLst/>
                          <a:latin typeface="+mj-lt"/>
                        </a:rPr>
                        <a:t> T2B: </a:t>
                      </a:r>
                      <a:r>
                        <a:rPr lang="es-CO" sz="800" b="0" i="0" u="none" strike="noStrike" dirty="0">
                          <a:solidFill>
                            <a:srgbClr val="000000"/>
                          </a:solidFill>
                          <a:effectLst/>
                          <a:latin typeface="+mj-lt"/>
                        </a:rPr>
                        <a:t>[5] Totalmente de acuerdo </a:t>
                      </a:r>
                      <a:r>
                        <a:rPr lang="es-CO" sz="800" b="1" i="0" u="none" strike="noStrike" dirty="0">
                          <a:solidFill>
                            <a:srgbClr val="000000"/>
                          </a:solidFill>
                          <a:effectLst/>
                          <a:latin typeface="+mj-lt"/>
                        </a:rPr>
                        <a:t>+</a:t>
                      </a:r>
                      <a:r>
                        <a:rPr lang="es-CO" sz="800" b="0" i="0" u="none" strike="noStrike" dirty="0">
                          <a:solidFill>
                            <a:srgbClr val="000000"/>
                          </a:solidFill>
                          <a:effectLst/>
                          <a:latin typeface="+mj-lt"/>
                        </a:rPr>
                        <a:t> [4] De acuerdo</a:t>
                      </a: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8" name="Group 37"/>
          <p:cNvGraphicFramePr>
            <a:graphicFrameLocks noGrp="1"/>
          </p:cNvGraphicFramePr>
          <p:nvPr>
            <p:extLst>
              <p:ext uri="{D42A27DB-BD31-4B8C-83A1-F6EECF244321}">
                <p14:modId xmlns:p14="http://schemas.microsoft.com/office/powerpoint/2010/main" val="2025202841"/>
              </p:ext>
            </p:extLst>
          </p:nvPr>
        </p:nvGraphicFramePr>
        <p:xfrm>
          <a:off x="3756207" y="4796164"/>
          <a:ext cx="1577512" cy="178680"/>
        </p:xfrm>
        <a:graphic>
          <a:graphicData uri="http://schemas.openxmlformats.org/drawingml/2006/table">
            <a:tbl>
              <a:tblPr/>
              <a:tblGrid>
                <a:gridCol w="1240962">
                  <a:extLst>
                    <a:ext uri="{9D8B030D-6E8A-4147-A177-3AD203B41FA5}">
                      <a16:colId xmlns:a16="http://schemas.microsoft.com/office/drawing/2014/main" val="20000"/>
                    </a:ext>
                  </a:extLst>
                </a:gridCol>
                <a:gridCol w="336550">
                  <a:extLst>
                    <a:ext uri="{9D8B030D-6E8A-4147-A177-3AD203B41FA5}">
                      <a16:colId xmlns:a16="http://schemas.microsoft.com/office/drawing/2014/main" val="20001"/>
                    </a:ext>
                  </a:extLst>
                </a:gridCol>
              </a:tblGrid>
              <a:tr h="137728">
                <a:tc>
                  <a:txBody>
                    <a:bodyPr/>
                    <a:lstStyle>
                      <a:lvl1pPr marL="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1pPr>
                      <a:lvl2pPr marL="4572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2pPr>
                      <a:lvl3pPr marL="9144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3pPr>
                      <a:lvl4pPr marL="13716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4pPr>
                      <a:lvl5pPr marL="18288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5pPr>
                      <a:lvl6pPr marL="22860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6pPr>
                      <a:lvl7pPr marL="27432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7pPr>
                      <a:lvl8pPr marL="32004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8pPr>
                      <a:lvl9pPr marL="36576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s-CO" altLang="es-CO" sz="700" b="1" i="0" u="none" strike="noStrike" cap="none" normalizeH="0" baseline="0" dirty="0">
                          <a:ln>
                            <a:noFill/>
                          </a:ln>
                          <a:solidFill>
                            <a:schemeClr val="tx1"/>
                          </a:solidFill>
                          <a:effectLst/>
                          <a:latin typeface="+mj-lt"/>
                          <a:cs typeface="Arial" charset="0"/>
                        </a:rPr>
                        <a:t> Base: </a:t>
                      </a:r>
                      <a:r>
                        <a:rPr kumimoji="0" lang="es-CO" altLang="es-CO" sz="700" b="0" i="0" u="none" strike="noStrike" cap="none" normalizeH="0" baseline="0" dirty="0">
                          <a:ln>
                            <a:noFill/>
                          </a:ln>
                          <a:solidFill>
                            <a:schemeClr val="tx1"/>
                          </a:solidFill>
                          <a:effectLst/>
                          <a:latin typeface="+mj-lt"/>
                          <a:cs typeface="Arial" charset="0"/>
                        </a:rPr>
                        <a:t>Total encuestados</a:t>
                      </a:r>
                    </a:p>
                  </a:txBody>
                  <a:tcPr marL="72000" marR="72000" marT="36000" marB="36000" anchor="ctr" horzOverflow="overflow">
                    <a:lnL w="6350" cap="flat" cmpd="sng" algn="ctr">
                      <a:no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a:noFill/>
                    </a:lnTlToBr>
                    <a:lnBlToTr>
                      <a:noFill/>
                    </a:lnBlToTr>
                    <a:solidFill>
                      <a:srgbClr val="F8F8F8"/>
                    </a:solidFill>
                  </a:tcPr>
                </a:tc>
                <a:tc>
                  <a:txBody>
                    <a:bodyPr/>
                    <a:lstStyle>
                      <a:lvl1pPr marL="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1pPr>
                      <a:lvl2pPr marL="4572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2pPr>
                      <a:lvl3pPr marL="9144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3pPr>
                      <a:lvl4pPr marL="13716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4pPr>
                      <a:lvl5pPr marL="18288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5pPr>
                      <a:lvl6pPr marL="22860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6pPr>
                      <a:lvl7pPr marL="27432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7pPr>
                      <a:lvl8pPr marL="32004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8pPr>
                      <a:lvl9pPr marL="36576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altLang="es-CO" sz="700" b="1" i="0" u="none" strike="noStrike" cap="none" normalizeH="0" baseline="0" dirty="0">
                          <a:ln>
                            <a:noFill/>
                          </a:ln>
                          <a:solidFill>
                            <a:schemeClr val="tx1"/>
                          </a:solidFill>
                          <a:effectLst/>
                          <a:latin typeface="+mj-lt"/>
                          <a:cs typeface="Arial" charset="0"/>
                        </a:rPr>
                        <a:t>450</a:t>
                      </a:r>
                      <a:endParaRPr kumimoji="0" lang="es-CO" altLang="es-CO" sz="700" b="0" i="0" u="none" strike="noStrike" cap="none" normalizeH="0" baseline="0" dirty="0">
                        <a:ln>
                          <a:noFill/>
                        </a:ln>
                        <a:solidFill>
                          <a:schemeClr val="tx1"/>
                        </a:solidFill>
                        <a:effectLst/>
                        <a:latin typeface="+mj-lt"/>
                        <a:cs typeface="Arial" charset="0"/>
                      </a:endParaRPr>
                    </a:p>
                  </a:txBody>
                  <a:tcPr marL="72000" marR="72000" marT="36000" marB="36000" anchor="ctr" horzOverflow="overflow">
                    <a:lnL w="6350" cap="flat" cmpd="sng" algn="ctr">
                      <a:solidFill>
                        <a:srgbClr val="B2B2B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0"/>
                  </a:ext>
                </a:extLst>
              </a:tr>
            </a:tbl>
          </a:graphicData>
        </a:graphic>
      </p:graphicFrame>
      <p:sp>
        <p:nvSpPr>
          <p:cNvPr id="9" name="8 Rectángulo"/>
          <p:cNvSpPr/>
          <p:nvPr/>
        </p:nvSpPr>
        <p:spPr>
          <a:xfrm>
            <a:off x="7695770" y="4247677"/>
            <a:ext cx="812800" cy="215444"/>
          </a:xfrm>
          <a:prstGeom prst="rect">
            <a:avLst/>
          </a:prstGeom>
        </p:spPr>
        <p:txBody>
          <a:bodyPr wrap="square">
            <a:spAutoFit/>
          </a:bodyPr>
          <a:lstStyle/>
          <a:p>
            <a:pPr algn="ctr"/>
            <a:r>
              <a:rPr lang="es-CO" sz="800" dirty="0">
                <a:solidFill>
                  <a:srgbClr val="000000">
                    <a:lumMod val="85000"/>
                    <a:lumOff val="15000"/>
                  </a:srgbClr>
                </a:solidFill>
                <a:latin typeface="Century Gothic"/>
              </a:rPr>
              <a:t>Continua…</a:t>
            </a:r>
          </a:p>
        </p:txBody>
      </p:sp>
      <p:sp>
        <p:nvSpPr>
          <p:cNvPr id="10" name="AutoShape 190"/>
          <p:cNvSpPr>
            <a:spLocks noChangeArrowheads="1"/>
          </p:cNvSpPr>
          <p:nvPr/>
        </p:nvSpPr>
        <p:spPr bwMode="auto">
          <a:xfrm>
            <a:off x="8215312" y="368435"/>
            <a:ext cx="786375" cy="465138"/>
          </a:xfrm>
          <a:prstGeom prst="roundRect">
            <a:avLst>
              <a:gd name="adj" fmla="val 16667"/>
            </a:avLst>
          </a:prstGeom>
          <a:solidFill>
            <a:srgbClr val="EAEAEA">
              <a:alpha val="72940"/>
            </a:srgbClr>
          </a:solidFill>
          <a:ln w="3175">
            <a:solidFill>
              <a:srgbClr val="969696"/>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1000">
                <a:solidFill>
                  <a:schemeClr val="tx1"/>
                </a:solidFill>
                <a:latin typeface="Calibri Light" pitchFamily="34" charset="0"/>
                <a:cs typeface="Calibri Light" pitchFamily="34" charset="0"/>
              </a:defRPr>
            </a:lvl1pPr>
            <a:lvl2pPr marL="742950" indent="-285750">
              <a:spcBef>
                <a:spcPct val="20000"/>
              </a:spcBef>
              <a:buChar char="–"/>
              <a:defRPr sz="1000">
                <a:solidFill>
                  <a:schemeClr val="tx1"/>
                </a:solidFill>
                <a:latin typeface="Calibri Light" pitchFamily="34" charset="0"/>
                <a:cs typeface="Calibri Light" pitchFamily="34" charset="0"/>
              </a:defRPr>
            </a:lvl2pPr>
            <a:lvl3pPr marL="1143000" indent="-228600">
              <a:spcBef>
                <a:spcPct val="20000"/>
              </a:spcBef>
              <a:buChar char="•"/>
              <a:defRPr sz="1000">
                <a:solidFill>
                  <a:schemeClr val="tx1"/>
                </a:solidFill>
                <a:latin typeface="Calibri Light" pitchFamily="34" charset="0"/>
                <a:cs typeface="Calibri Light" pitchFamily="34" charset="0"/>
              </a:defRPr>
            </a:lvl3pPr>
            <a:lvl4pPr marL="1600200" indent="-228600">
              <a:spcBef>
                <a:spcPct val="20000"/>
              </a:spcBef>
              <a:buChar char="–"/>
              <a:defRPr sz="1000">
                <a:solidFill>
                  <a:schemeClr val="tx1"/>
                </a:solidFill>
                <a:latin typeface="Calibri Light" pitchFamily="34" charset="0"/>
                <a:cs typeface="Calibri Light" pitchFamily="34" charset="0"/>
              </a:defRPr>
            </a:lvl4pPr>
            <a:lvl5pPr marL="2057400" indent="-228600">
              <a:spcBef>
                <a:spcPct val="20000"/>
              </a:spcBef>
              <a:buChar char="»"/>
              <a:defRPr sz="1000">
                <a:solidFill>
                  <a:schemeClr val="tx1"/>
                </a:solidFill>
                <a:latin typeface="Calibri Light" pitchFamily="34" charset="0"/>
                <a:cs typeface="Calibri Light" pitchFamily="34" charset="0"/>
              </a:defRPr>
            </a:lvl5pPr>
            <a:lvl6pPr marL="25146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6pPr>
            <a:lvl7pPr marL="29718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7pPr>
            <a:lvl8pPr marL="34290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8pPr>
            <a:lvl9pPr marL="38862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9pPr>
          </a:lstStyle>
          <a:p>
            <a:pPr eaLnBrk="1" hangingPunct="1">
              <a:spcBef>
                <a:spcPct val="0"/>
              </a:spcBef>
              <a:buFontTx/>
              <a:buNone/>
            </a:pPr>
            <a:endParaRPr lang="es-CO" altLang="es-CO" sz="1800">
              <a:latin typeface="Arial" charset="0"/>
            </a:endParaRPr>
          </a:p>
        </p:txBody>
      </p:sp>
      <p:graphicFrame>
        <p:nvGraphicFramePr>
          <p:cNvPr id="11" name="Group 504"/>
          <p:cNvGraphicFramePr>
            <a:graphicFrameLocks noGrp="1"/>
          </p:cNvGraphicFramePr>
          <p:nvPr>
            <p:extLst>
              <p:ext uri="{D42A27DB-BD31-4B8C-83A1-F6EECF244321}">
                <p14:modId xmlns:p14="http://schemas.microsoft.com/office/powerpoint/2010/main" val="1219553630"/>
              </p:ext>
            </p:extLst>
          </p:nvPr>
        </p:nvGraphicFramePr>
        <p:xfrm>
          <a:off x="8208963" y="368435"/>
          <a:ext cx="821300" cy="477978"/>
        </p:xfrm>
        <a:graphic>
          <a:graphicData uri="http://schemas.openxmlformats.org/drawingml/2006/table">
            <a:tbl>
              <a:tblPr/>
              <a:tblGrid>
                <a:gridCol w="158750">
                  <a:extLst>
                    <a:ext uri="{9D8B030D-6E8A-4147-A177-3AD203B41FA5}">
                      <a16:colId xmlns:a16="http://schemas.microsoft.com/office/drawing/2014/main" val="20000"/>
                    </a:ext>
                  </a:extLst>
                </a:gridCol>
                <a:gridCol w="662550">
                  <a:extLst>
                    <a:ext uri="{9D8B030D-6E8A-4147-A177-3AD203B41FA5}">
                      <a16:colId xmlns:a16="http://schemas.microsoft.com/office/drawing/2014/main" val="20001"/>
                    </a:ext>
                  </a:extLst>
                </a:gridCol>
              </a:tblGrid>
              <a:tr h="173041">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altLang="es-CO" sz="900" b="1" i="0" u="none" strike="noStrike" cap="none" normalizeH="0" baseline="0" dirty="0">
                          <a:ln>
                            <a:noFill/>
                          </a:ln>
                          <a:solidFill>
                            <a:srgbClr val="008000"/>
                          </a:solidFill>
                          <a:effectLst/>
                          <a:latin typeface="Wingdings" pitchFamily="2" charset="2"/>
                          <a:cs typeface="Calibri Light" pitchFamily="34" charset="0"/>
                        </a:rPr>
                        <a:t>l</a:t>
                      </a:r>
                      <a:endParaRPr kumimoji="0" lang="es-ES" altLang="es-CO" sz="900" b="0" i="0" u="none" strike="noStrike" cap="none" normalizeH="0" baseline="0" dirty="0">
                        <a:ln>
                          <a:noFill/>
                        </a:ln>
                        <a:solidFill>
                          <a:schemeClr val="tx1"/>
                        </a:solidFill>
                        <a:effectLst/>
                        <a:latin typeface="Calibri Light" pitchFamily="34" charset="0"/>
                        <a:cs typeface="Calibri Light" pitchFamily="34" charset="0"/>
                      </a:endParaRPr>
                    </a:p>
                  </a:txBody>
                  <a:tcPr marL="36000" marR="36000" marT="17941" marB="17941" anchor="ctr" horzOverflow="overflow">
                    <a:lnL>
                      <a:noFill/>
                    </a:lnL>
                    <a:lnR>
                      <a:noFill/>
                    </a:lnR>
                    <a:lnT>
                      <a:noFill/>
                    </a:lnT>
                    <a:lnB>
                      <a:noFill/>
                    </a:lnB>
                    <a:lnTlToBr>
                      <a:noFill/>
                    </a:lnTlToBr>
                    <a:lnBlToTr>
                      <a:noFill/>
                    </a:lnBlToTr>
                    <a:noFill/>
                  </a:tcPr>
                </a:tc>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80000"/>
                        </a:lnSpc>
                        <a:spcBef>
                          <a:spcPct val="0"/>
                        </a:spcBef>
                        <a:spcAft>
                          <a:spcPct val="0"/>
                        </a:spcAft>
                        <a:buClrTx/>
                        <a:buSzTx/>
                        <a:buFontTx/>
                        <a:buNone/>
                        <a:tabLst/>
                      </a:pPr>
                      <a:r>
                        <a:rPr kumimoji="0" lang="es-ES" altLang="es-CO" sz="7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T2B</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&gt;= 90</a:t>
                      </a:r>
                    </a:p>
                  </a:txBody>
                  <a:tcPr marL="36000" marR="36000" marT="17941" marB="1794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146048">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ctr" defTabSz="914400" rtl="0" eaLnBrk="1" fontAlgn="ctr" latinLnBrk="0" hangingPunct="1">
                        <a:lnSpc>
                          <a:spcPct val="80000"/>
                        </a:lnSpc>
                        <a:spcBef>
                          <a:spcPct val="0"/>
                        </a:spcBef>
                        <a:spcAft>
                          <a:spcPct val="0"/>
                        </a:spcAft>
                        <a:buClrTx/>
                        <a:buSzTx/>
                        <a:buFontTx/>
                        <a:buNone/>
                        <a:tabLst/>
                      </a:pPr>
                      <a:r>
                        <a:rPr kumimoji="0" lang="es-ES" altLang="es-CO" sz="900" b="1" i="0" u="none" strike="noStrike" cap="none" normalizeH="0" baseline="0" dirty="0">
                          <a:ln>
                            <a:noFill/>
                          </a:ln>
                          <a:solidFill>
                            <a:srgbClr val="FFC000"/>
                          </a:solidFill>
                          <a:effectLst/>
                          <a:latin typeface="Wingdings" pitchFamily="2" charset="2"/>
                          <a:cs typeface="Calibri Light" pitchFamily="34" charset="0"/>
                        </a:rPr>
                        <a:t>l</a:t>
                      </a:r>
                      <a:endParaRPr kumimoji="0" lang="es-ES" altLang="es-CO" sz="900" b="0" i="0" u="none" strike="noStrike" cap="none" normalizeH="0" baseline="0" dirty="0">
                        <a:ln>
                          <a:noFill/>
                        </a:ln>
                        <a:solidFill>
                          <a:schemeClr val="tx1"/>
                        </a:solidFill>
                        <a:effectLst/>
                        <a:latin typeface="Calibri Light" pitchFamily="34" charset="0"/>
                        <a:cs typeface="Calibri Light" pitchFamily="34" charset="0"/>
                      </a:endParaRPr>
                    </a:p>
                  </a:txBody>
                  <a:tcPr marL="36000" marR="36000" marT="17941" marB="17941" anchor="ctr" horzOverflow="overflow">
                    <a:lnL>
                      <a:noFill/>
                    </a:lnL>
                    <a:lnR>
                      <a:noFill/>
                    </a:lnR>
                    <a:lnT>
                      <a:noFill/>
                    </a:lnT>
                    <a:lnB>
                      <a:noFill/>
                    </a:lnB>
                    <a:lnTlToBr>
                      <a:noFill/>
                    </a:lnTlToBr>
                    <a:lnBlToTr>
                      <a:noFill/>
                    </a:lnBlToTr>
                    <a:noFill/>
                  </a:tcPr>
                </a:tc>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80000"/>
                        </a:lnSpc>
                        <a:spcBef>
                          <a:spcPct val="0"/>
                        </a:spcBef>
                        <a:spcAft>
                          <a:spcPct val="0"/>
                        </a:spcAft>
                        <a:buClrTx/>
                        <a:buSzTx/>
                        <a:buFontTx/>
                        <a:buNone/>
                        <a:tabLst/>
                      </a:pP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75&gt; </a:t>
                      </a:r>
                      <a:r>
                        <a:rPr kumimoji="0" lang="es-ES" altLang="es-CO" sz="7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T2B</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&lt;</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89</a:t>
                      </a:r>
                    </a:p>
                  </a:txBody>
                  <a:tcPr marL="36000" marR="36000" marT="17941" marB="1794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146048">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ctr" defTabSz="914400" rtl="0" eaLnBrk="1" fontAlgn="ctr" latinLnBrk="0" hangingPunct="1">
                        <a:lnSpc>
                          <a:spcPct val="80000"/>
                        </a:lnSpc>
                        <a:spcBef>
                          <a:spcPct val="0"/>
                        </a:spcBef>
                        <a:spcAft>
                          <a:spcPct val="0"/>
                        </a:spcAft>
                        <a:buClrTx/>
                        <a:buSzTx/>
                        <a:buFontTx/>
                        <a:buNone/>
                        <a:tabLst/>
                      </a:pPr>
                      <a:r>
                        <a:rPr kumimoji="0" lang="es-ES" altLang="es-CO" sz="900" b="1" i="0" u="none" strike="noStrike" cap="none" normalizeH="0" baseline="0" dirty="0">
                          <a:ln>
                            <a:noFill/>
                          </a:ln>
                          <a:solidFill>
                            <a:srgbClr val="FF0000"/>
                          </a:solidFill>
                          <a:effectLst/>
                          <a:latin typeface="Wingdings" pitchFamily="2" charset="2"/>
                          <a:cs typeface="Calibri Light" pitchFamily="34" charset="0"/>
                        </a:rPr>
                        <a:t>l</a:t>
                      </a:r>
                      <a:endParaRPr kumimoji="0" lang="es-ES" altLang="es-CO" sz="900" b="0" i="0" u="none" strike="noStrike" cap="none" normalizeH="0" baseline="0" dirty="0">
                        <a:ln>
                          <a:noFill/>
                        </a:ln>
                        <a:solidFill>
                          <a:schemeClr val="tx1"/>
                        </a:solidFill>
                        <a:effectLst/>
                        <a:latin typeface="Calibri Light" pitchFamily="34" charset="0"/>
                        <a:cs typeface="Calibri Light" pitchFamily="34" charset="0"/>
                      </a:endParaRPr>
                    </a:p>
                  </a:txBody>
                  <a:tcPr marL="36000" marR="36000" marT="17941" marB="17941" anchor="ctr" horzOverflow="overflow">
                    <a:lnL>
                      <a:noFill/>
                    </a:lnL>
                    <a:lnR>
                      <a:noFill/>
                    </a:lnR>
                    <a:lnT>
                      <a:noFill/>
                    </a:lnT>
                    <a:lnB>
                      <a:noFill/>
                    </a:lnB>
                    <a:lnTlToBr>
                      <a:noFill/>
                    </a:lnTlToBr>
                    <a:lnBlToTr>
                      <a:noFill/>
                    </a:lnBlToTr>
                    <a:noFill/>
                  </a:tcPr>
                </a:tc>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80000"/>
                        </a:lnSpc>
                        <a:spcBef>
                          <a:spcPct val="0"/>
                        </a:spcBef>
                        <a:spcAft>
                          <a:spcPct val="0"/>
                        </a:spcAft>
                        <a:buClrTx/>
                        <a:buSzTx/>
                        <a:buFontTx/>
                        <a:buNone/>
                        <a:tabLst/>
                      </a:pPr>
                      <a:r>
                        <a:rPr kumimoji="0" lang="es-ES" altLang="es-CO" sz="7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T2B</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&lt;=74</a:t>
                      </a:r>
                    </a:p>
                  </a:txBody>
                  <a:tcPr marL="36000" marR="36000" marT="17941" marB="1794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2" name="Group 198"/>
          <p:cNvGraphicFramePr>
            <a:graphicFrameLocks noGrp="1"/>
          </p:cNvGraphicFramePr>
          <p:nvPr>
            <p:extLst>
              <p:ext uri="{D42A27DB-BD31-4B8C-83A1-F6EECF244321}">
                <p14:modId xmlns:p14="http://schemas.microsoft.com/office/powerpoint/2010/main" val="1247633839"/>
              </p:ext>
            </p:extLst>
          </p:nvPr>
        </p:nvGraphicFramePr>
        <p:xfrm>
          <a:off x="7926388" y="508135"/>
          <a:ext cx="301625" cy="198438"/>
        </p:xfrm>
        <a:graphic>
          <a:graphicData uri="http://schemas.openxmlformats.org/drawingml/2006/table">
            <a:tbl>
              <a:tblPr/>
              <a:tblGrid>
                <a:gridCol w="301625">
                  <a:extLst>
                    <a:ext uri="{9D8B030D-6E8A-4147-A177-3AD203B41FA5}">
                      <a16:colId xmlns:a16="http://schemas.microsoft.com/office/drawing/2014/main" val="20000"/>
                    </a:ext>
                  </a:extLst>
                </a:gridCol>
              </a:tblGrid>
              <a:tr h="198438">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altLang="es-CO" sz="1300" b="1" i="0" u="none" strike="noStrike" cap="none" normalizeH="0" baseline="0" dirty="0">
                          <a:ln>
                            <a:noFill/>
                          </a:ln>
                          <a:solidFill>
                            <a:schemeClr val="tx1"/>
                          </a:solidFill>
                          <a:effectLst/>
                          <a:latin typeface="Calibri Light" pitchFamily="34" charset="0"/>
                          <a:cs typeface="Calibri" pitchFamily="34" charset="0"/>
                        </a:rPr>
                        <a:t>%</a:t>
                      </a:r>
                    </a:p>
                  </a:txBody>
                  <a:tcPr marL="90000" marR="9000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3" name="2 Tabla"/>
          <p:cNvGraphicFramePr>
            <a:graphicFrameLocks noGrp="1"/>
          </p:cNvGraphicFramePr>
          <p:nvPr>
            <p:extLst>
              <p:ext uri="{D42A27DB-BD31-4B8C-83A1-F6EECF244321}">
                <p14:modId xmlns:p14="http://schemas.microsoft.com/office/powerpoint/2010/main" val="2366801800"/>
              </p:ext>
            </p:extLst>
          </p:nvPr>
        </p:nvGraphicFramePr>
        <p:xfrm>
          <a:off x="7200898" y="1630616"/>
          <a:ext cx="634072" cy="2947035"/>
        </p:xfrm>
        <a:graphic>
          <a:graphicData uri="http://schemas.openxmlformats.org/drawingml/2006/table">
            <a:tbl>
              <a:tblPr/>
              <a:tblGrid>
                <a:gridCol w="317036">
                  <a:extLst>
                    <a:ext uri="{9D8B030D-6E8A-4147-A177-3AD203B41FA5}">
                      <a16:colId xmlns:a16="http://schemas.microsoft.com/office/drawing/2014/main" val="3499052332"/>
                    </a:ext>
                  </a:extLst>
                </a:gridCol>
                <a:gridCol w="317036">
                  <a:extLst>
                    <a:ext uri="{9D8B030D-6E8A-4147-A177-3AD203B41FA5}">
                      <a16:colId xmlns:a16="http://schemas.microsoft.com/office/drawing/2014/main" val="20000"/>
                    </a:ext>
                  </a:extLst>
                </a:gridCol>
              </a:tblGrid>
              <a:tr h="421005">
                <a:tc>
                  <a:txBody>
                    <a:bodyPr/>
                    <a:lstStyle/>
                    <a:p>
                      <a:pPr marL="0" algn="ctr" defTabSz="914400" rtl="0" eaLnBrk="1" fontAlgn="ctr" latinLnBrk="0" hangingPunct="1"/>
                      <a:r>
                        <a:rPr lang="es-CO" sz="700" b="1" i="0" u="none" strike="noStrike" kern="1200" dirty="0">
                          <a:solidFill>
                            <a:srgbClr val="262626"/>
                          </a:solidFill>
                          <a:effectLst/>
                          <a:latin typeface="Century Gothic"/>
                          <a:ea typeface="+mn-ea"/>
                          <a:cs typeface="+mn-cs"/>
                        </a:rPr>
                        <a:t>4,3</a:t>
                      </a:r>
                    </a:p>
                  </a:txBody>
                  <a:tcPr marL="9525" marR="9525" marT="9525" marB="0" anchor="ctr">
                    <a:lnL>
                      <a:noFill/>
                    </a:lnL>
                    <a:lnR w="6350" cap="flat" cmpd="sng" algn="ctr">
                      <a:noFill/>
                      <a:prstDash val="sysDash"/>
                      <a:round/>
                      <a:headEnd type="none" w="med" len="med"/>
                      <a:tailEnd type="none" w="med" len="med"/>
                    </a:lnR>
                    <a:lnT>
                      <a:noFill/>
                    </a:lnT>
                    <a:lnB w="6350" cap="flat" cmpd="sng" algn="ctr">
                      <a:solidFill>
                        <a:schemeClr val="bg1">
                          <a:lumMod val="75000"/>
                        </a:schemeClr>
                      </a:solidFill>
                      <a:prstDash val="sysDash"/>
                      <a:round/>
                      <a:headEnd type="none" w="med" len="med"/>
                      <a:tailEnd type="none" w="med" len="med"/>
                    </a:lnB>
                  </a:tcPr>
                </a:tc>
                <a:tc>
                  <a:txBody>
                    <a:bodyPr/>
                    <a:lstStyle/>
                    <a:p>
                      <a:pPr algn="ctr" rtl="0" fontAlgn="ctr"/>
                      <a:r>
                        <a:rPr lang="es-CO" sz="900" b="1" i="0" u="none" strike="noStrike" dirty="0">
                          <a:solidFill>
                            <a:srgbClr val="FFC000"/>
                          </a:solidFill>
                          <a:effectLst/>
                          <a:latin typeface="Wingdings"/>
                        </a:rPr>
                        <a:t>l</a:t>
                      </a:r>
                    </a:p>
                  </a:txBody>
                  <a:tcPr marL="9525" marR="9525" marT="9525" marB="0" anchor="ctr">
                    <a:lnL>
                      <a:noFill/>
                    </a:lnL>
                    <a:lnR w="6350" cap="flat" cmpd="sng" algn="ctr">
                      <a:noFill/>
                      <a:prstDash val="sysDash"/>
                      <a:round/>
                      <a:headEnd type="none" w="med" len="med"/>
                      <a:tailEnd type="none" w="med" len="med"/>
                    </a:lnR>
                    <a:lnT>
                      <a:noFill/>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0"/>
                  </a:ext>
                </a:extLst>
              </a:tr>
              <a:tr h="421005">
                <a:tc>
                  <a:txBody>
                    <a:bodyPr/>
                    <a:lstStyle/>
                    <a:p>
                      <a:pPr marL="0" algn="ctr" defTabSz="914400" rtl="0" eaLnBrk="1" fontAlgn="ctr" latinLnBrk="0" hangingPunct="1"/>
                      <a:r>
                        <a:rPr lang="es-CO" sz="700" b="1" i="0" u="none" strike="noStrike" kern="1200" dirty="0">
                          <a:solidFill>
                            <a:srgbClr val="262626"/>
                          </a:solidFill>
                          <a:effectLst/>
                          <a:latin typeface="Century Gothic"/>
                          <a:ea typeface="+mn-ea"/>
                          <a:cs typeface="+mn-cs"/>
                        </a:rPr>
                        <a:t>4,1</a:t>
                      </a:r>
                    </a:p>
                  </a:txBody>
                  <a:tcPr marL="9525" marR="9525" marT="9525" marB="0" anchor="ctr">
                    <a:lnL>
                      <a:noFill/>
                    </a:lnL>
                    <a:lnR w="6350" cap="flat" cmpd="sng" algn="ctr">
                      <a:no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ctr" rtl="0" fontAlgn="ctr"/>
                      <a:r>
                        <a:rPr lang="es-CO" sz="900" b="1" i="0" u="none" strike="noStrike">
                          <a:solidFill>
                            <a:srgbClr val="FFC000"/>
                          </a:solidFill>
                          <a:effectLst/>
                          <a:latin typeface="Wingdings"/>
                        </a:rPr>
                        <a:t>l</a:t>
                      </a:r>
                    </a:p>
                  </a:txBody>
                  <a:tcPr marL="9525" marR="9525" marT="9525" marB="0" anchor="ctr">
                    <a:lnL>
                      <a:noFill/>
                    </a:lnL>
                    <a:lnR w="6350" cap="flat" cmpd="sng" algn="ctr">
                      <a:no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1"/>
                  </a:ext>
                </a:extLst>
              </a:tr>
              <a:tr h="421005">
                <a:tc>
                  <a:txBody>
                    <a:bodyPr/>
                    <a:lstStyle/>
                    <a:p>
                      <a:pPr marL="0" algn="ctr" defTabSz="914400" rtl="0" eaLnBrk="1" fontAlgn="ctr" latinLnBrk="0" hangingPunct="1"/>
                      <a:r>
                        <a:rPr lang="es-CO" sz="700" b="1" i="0" u="none" strike="noStrike" kern="1200" dirty="0">
                          <a:solidFill>
                            <a:srgbClr val="262626"/>
                          </a:solidFill>
                          <a:effectLst/>
                          <a:latin typeface="Century Gothic"/>
                          <a:ea typeface="+mn-ea"/>
                          <a:cs typeface="+mn-cs"/>
                        </a:rPr>
                        <a:t>4,1</a:t>
                      </a:r>
                    </a:p>
                  </a:txBody>
                  <a:tcPr marL="9525" marR="9525" marT="9525" marB="0" anchor="ctr">
                    <a:lnL>
                      <a:noFill/>
                    </a:lnL>
                    <a:lnR w="6350" cap="flat" cmpd="sng" algn="ctr">
                      <a:no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ctr" rtl="0" fontAlgn="ctr"/>
                      <a:r>
                        <a:rPr lang="es-CO" sz="900" b="1" i="0" u="none" strike="noStrike">
                          <a:solidFill>
                            <a:srgbClr val="FFC000"/>
                          </a:solidFill>
                          <a:effectLst/>
                          <a:latin typeface="Wingdings"/>
                        </a:rPr>
                        <a:t>l</a:t>
                      </a:r>
                    </a:p>
                  </a:txBody>
                  <a:tcPr marL="9525" marR="9525" marT="9525" marB="0" anchor="ctr">
                    <a:lnL>
                      <a:noFill/>
                    </a:lnL>
                    <a:lnR w="6350" cap="flat" cmpd="sng" algn="ctr">
                      <a:no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2"/>
                  </a:ext>
                </a:extLst>
              </a:tr>
              <a:tr h="421005">
                <a:tc>
                  <a:txBody>
                    <a:bodyPr/>
                    <a:lstStyle/>
                    <a:p>
                      <a:pPr marL="0" algn="ctr" defTabSz="914400" rtl="0" eaLnBrk="1" fontAlgn="ctr" latinLnBrk="0" hangingPunct="1"/>
                      <a:r>
                        <a:rPr lang="es-CO" sz="700" b="1" i="0" u="none" strike="noStrike" kern="1200" dirty="0">
                          <a:solidFill>
                            <a:srgbClr val="262626"/>
                          </a:solidFill>
                          <a:effectLst/>
                          <a:latin typeface="Century Gothic"/>
                          <a:ea typeface="+mn-ea"/>
                          <a:cs typeface="+mn-cs"/>
                        </a:rPr>
                        <a:t>4,1</a:t>
                      </a:r>
                    </a:p>
                  </a:txBody>
                  <a:tcPr marL="9525" marR="9525" marT="9525" marB="0" anchor="ctr">
                    <a:lnL>
                      <a:noFill/>
                    </a:lnL>
                    <a:lnR w="6350" cap="flat" cmpd="sng" algn="ctr">
                      <a:no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ctr" rtl="0" fontAlgn="ctr"/>
                      <a:r>
                        <a:rPr lang="es-CO" sz="900" b="1" i="0" u="none" strike="noStrike" dirty="0">
                          <a:solidFill>
                            <a:srgbClr val="FF0000"/>
                          </a:solidFill>
                          <a:effectLst/>
                          <a:latin typeface="Wingdings"/>
                        </a:rPr>
                        <a:t>l</a:t>
                      </a:r>
                      <a:endParaRPr lang="es-CO" sz="900" b="1" i="0" u="none" strike="noStrike" dirty="0">
                        <a:solidFill>
                          <a:srgbClr val="FFC000"/>
                        </a:solidFill>
                        <a:effectLst/>
                        <a:latin typeface="Wingdings"/>
                      </a:endParaRPr>
                    </a:p>
                  </a:txBody>
                  <a:tcPr marL="9525" marR="9525" marT="9525" marB="0" anchor="ctr">
                    <a:lnL>
                      <a:noFill/>
                    </a:lnL>
                    <a:lnR w="6350" cap="flat" cmpd="sng" algn="ctr">
                      <a:no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3"/>
                  </a:ext>
                </a:extLst>
              </a:tr>
              <a:tr h="421005">
                <a:tc>
                  <a:txBody>
                    <a:bodyPr/>
                    <a:lstStyle/>
                    <a:p>
                      <a:pPr marL="0" algn="ctr" defTabSz="914400" rtl="0" eaLnBrk="1" fontAlgn="ctr" latinLnBrk="0" hangingPunct="1"/>
                      <a:r>
                        <a:rPr lang="es-CO" sz="700" b="1" i="0" u="none" strike="noStrike" kern="1200" dirty="0">
                          <a:solidFill>
                            <a:srgbClr val="262626"/>
                          </a:solidFill>
                          <a:effectLst/>
                          <a:latin typeface="Century Gothic"/>
                          <a:ea typeface="+mn-ea"/>
                          <a:cs typeface="+mn-cs"/>
                        </a:rPr>
                        <a:t>3,9</a:t>
                      </a:r>
                    </a:p>
                  </a:txBody>
                  <a:tcPr marL="9525" marR="9525" marT="9525" marB="0" anchor="ctr">
                    <a:lnL>
                      <a:noFill/>
                    </a:lnL>
                    <a:lnR w="6350" cap="flat" cmpd="sng" algn="ctr">
                      <a:no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ctr" rtl="0" fontAlgn="ctr"/>
                      <a:r>
                        <a:rPr lang="es-CO" sz="900" b="1" i="0" u="none" strike="noStrike" dirty="0">
                          <a:solidFill>
                            <a:srgbClr val="FF0000"/>
                          </a:solidFill>
                          <a:effectLst/>
                          <a:latin typeface="Wingdings"/>
                        </a:rPr>
                        <a:t>l</a:t>
                      </a:r>
                    </a:p>
                  </a:txBody>
                  <a:tcPr marL="9525" marR="9525" marT="9525" marB="0" anchor="ctr">
                    <a:lnL>
                      <a:noFill/>
                    </a:lnL>
                    <a:lnR w="6350" cap="flat" cmpd="sng" algn="ctr">
                      <a:no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4"/>
                  </a:ext>
                </a:extLst>
              </a:tr>
              <a:tr h="421005">
                <a:tc>
                  <a:txBody>
                    <a:bodyPr/>
                    <a:lstStyle/>
                    <a:p>
                      <a:pPr marL="0" algn="ctr" defTabSz="914400" rtl="0" eaLnBrk="1" fontAlgn="ctr" latinLnBrk="0" hangingPunct="1"/>
                      <a:r>
                        <a:rPr lang="es-CO" sz="700" b="1" i="0" u="none" strike="noStrike" kern="1200" dirty="0">
                          <a:solidFill>
                            <a:srgbClr val="262626"/>
                          </a:solidFill>
                          <a:effectLst/>
                          <a:latin typeface="Century Gothic"/>
                          <a:ea typeface="+mn-ea"/>
                          <a:cs typeface="+mn-cs"/>
                        </a:rPr>
                        <a:t>3,9</a:t>
                      </a:r>
                    </a:p>
                  </a:txBody>
                  <a:tcPr marL="9525" marR="9525" marT="9525" marB="0" anchor="ctr">
                    <a:lnL>
                      <a:noFill/>
                    </a:lnL>
                    <a:lnR w="6350" cap="flat" cmpd="sng" algn="ctr">
                      <a:no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ctr" rtl="0" fontAlgn="ctr"/>
                      <a:r>
                        <a:rPr lang="es-CO" sz="900" b="1" i="0" u="none" strike="noStrike">
                          <a:solidFill>
                            <a:srgbClr val="FF0000"/>
                          </a:solidFill>
                          <a:effectLst/>
                          <a:latin typeface="Wingdings"/>
                        </a:rPr>
                        <a:t>l</a:t>
                      </a:r>
                    </a:p>
                  </a:txBody>
                  <a:tcPr marL="9525" marR="9525" marT="9525" marB="0" anchor="ctr">
                    <a:lnL>
                      <a:noFill/>
                    </a:lnL>
                    <a:lnR w="6350" cap="flat" cmpd="sng" algn="ctr">
                      <a:no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5"/>
                  </a:ext>
                </a:extLst>
              </a:tr>
              <a:tr h="421005">
                <a:tc>
                  <a:txBody>
                    <a:bodyPr/>
                    <a:lstStyle/>
                    <a:p>
                      <a:pPr marL="0" algn="ctr" defTabSz="914400" rtl="0" eaLnBrk="1" fontAlgn="ctr" latinLnBrk="0" hangingPunct="1"/>
                      <a:r>
                        <a:rPr lang="es-CO" sz="700" b="1" i="0" u="none" strike="noStrike" kern="1200" dirty="0">
                          <a:solidFill>
                            <a:srgbClr val="262626"/>
                          </a:solidFill>
                          <a:effectLst/>
                          <a:latin typeface="Century Gothic"/>
                          <a:ea typeface="+mn-ea"/>
                          <a:cs typeface="+mn-cs"/>
                        </a:rPr>
                        <a:t>3,3</a:t>
                      </a:r>
                    </a:p>
                  </a:txBody>
                  <a:tcPr marL="9525" marR="9525" marT="9525" marB="0" anchor="ctr">
                    <a:lnL>
                      <a:noFill/>
                    </a:lnL>
                    <a:lnR w="6350" cap="flat" cmpd="sng" algn="ctr">
                      <a:no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ctr" rtl="0" fontAlgn="ctr"/>
                      <a:r>
                        <a:rPr lang="es-CO" sz="900" b="1" i="0" u="none" strike="noStrike" dirty="0">
                          <a:solidFill>
                            <a:srgbClr val="FF0000"/>
                          </a:solidFill>
                          <a:effectLst/>
                          <a:latin typeface="Wingdings"/>
                        </a:rPr>
                        <a:t>l</a:t>
                      </a:r>
                    </a:p>
                  </a:txBody>
                  <a:tcPr marL="9525" marR="9525" marT="9525" marB="0" anchor="ctr">
                    <a:lnL>
                      <a:noFill/>
                    </a:lnL>
                    <a:lnR w="6350" cap="flat" cmpd="sng" algn="ctr">
                      <a:no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3" name="CuadroTexto 12"/>
          <p:cNvSpPr txBox="1"/>
          <p:nvPr/>
        </p:nvSpPr>
        <p:spPr>
          <a:xfrm>
            <a:off x="1276350" y="125642"/>
            <a:ext cx="6523218" cy="584775"/>
          </a:xfrm>
          <a:prstGeom prst="rect">
            <a:avLst/>
          </a:prstGeom>
          <a:noFill/>
        </p:spPr>
        <p:txBody>
          <a:bodyPr wrap="square" rtlCol="0">
            <a:spAutoFit/>
          </a:bodyPr>
          <a:lstStyle/>
          <a:p>
            <a:r>
              <a:rPr lang="es-CO" sz="3200" dirty="0">
                <a:solidFill>
                  <a:srgbClr val="295FA9"/>
                </a:solidFill>
              </a:rPr>
              <a:t>Reputación y marca de la EAAB-ESP</a:t>
            </a:r>
          </a:p>
        </p:txBody>
      </p:sp>
      <p:sp>
        <p:nvSpPr>
          <p:cNvPr id="14" name="6 CuadroTexto">
            <a:extLst>
              <a:ext uri="{FF2B5EF4-FFF2-40B4-BE49-F238E27FC236}">
                <a16:creationId xmlns:a16="http://schemas.microsoft.com/office/drawing/2014/main" id="{0FE13C95-A057-41C2-9C0A-DCC7BD7718F8}"/>
              </a:ext>
            </a:extLst>
          </p:cNvPr>
          <p:cNvSpPr txBox="1"/>
          <p:nvPr/>
        </p:nvSpPr>
        <p:spPr>
          <a:xfrm>
            <a:off x="7054509" y="1502049"/>
            <a:ext cx="499605" cy="107722"/>
          </a:xfrm>
          <a:prstGeom prst="rect">
            <a:avLst/>
          </a:prstGeom>
          <a:noFill/>
        </p:spPr>
        <p:txBody>
          <a:bodyPr wrap="square" lIns="0" tIns="0" rIns="0" bIns="0" rtlCol="0">
            <a:spAutoFit/>
          </a:bodyPr>
          <a:lstStyle/>
          <a:p>
            <a:pPr algn="r"/>
            <a:r>
              <a:rPr lang="es-CO" sz="700" dirty="0">
                <a:solidFill>
                  <a:schemeClr val="tx1">
                    <a:lumMod val="85000"/>
                    <a:lumOff val="15000"/>
                  </a:schemeClr>
                </a:solidFill>
                <a:latin typeface="+mj-lt"/>
              </a:rPr>
              <a:t>Promedio</a:t>
            </a:r>
          </a:p>
        </p:txBody>
      </p:sp>
    </p:spTree>
    <p:extLst>
      <p:ext uri="{BB962C8B-B14F-4D97-AF65-F5344CB8AC3E}">
        <p14:creationId xmlns:p14="http://schemas.microsoft.com/office/powerpoint/2010/main" val="381748953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59852019"/>
              </p:ext>
            </p:extLst>
          </p:nvPr>
        </p:nvGraphicFramePr>
        <p:xfrm>
          <a:off x="1009650" y="1635157"/>
          <a:ext cx="6076950" cy="2947035"/>
        </p:xfrm>
        <a:graphic>
          <a:graphicData uri="http://schemas.openxmlformats.org/drawingml/2006/table">
            <a:tbl>
              <a:tblPr/>
              <a:tblGrid>
                <a:gridCol w="3708357">
                  <a:extLst>
                    <a:ext uri="{9D8B030D-6E8A-4147-A177-3AD203B41FA5}">
                      <a16:colId xmlns:a16="http://schemas.microsoft.com/office/drawing/2014/main" val="20000"/>
                    </a:ext>
                  </a:extLst>
                </a:gridCol>
                <a:gridCol w="2368593">
                  <a:extLst>
                    <a:ext uri="{9D8B030D-6E8A-4147-A177-3AD203B41FA5}">
                      <a16:colId xmlns:a16="http://schemas.microsoft.com/office/drawing/2014/main" val="20001"/>
                    </a:ext>
                  </a:extLst>
                </a:gridCol>
              </a:tblGrid>
              <a:tr h="421005">
                <a:tc>
                  <a:txBody>
                    <a:bodyPr/>
                    <a:lstStyle/>
                    <a:p>
                      <a:pPr algn="r" fontAlgn="ctr"/>
                      <a:r>
                        <a:rPr lang="es-CO" sz="900" b="0" i="0" u="none" strike="noStrike" dirty="0">
                          <a:solidFill>
                            <a:srgbClr val="262626"/>
                          </a:solidFill>
                          <a:effectLst/>
                          <a:latin typeface="Century Gothic"/>
                        </a:rPr>
                        <a:t>Es sincera, transparente y me inspira confianza </a:t>
                      </a:r>
                    </a:p>
                    <a:p>
                      <a:pPr algn="r" fontAlgn="ctr"/>
                      <a:r>
                        <a:rPr lang="es-CO" sz="900" b="1" i="0" u="none" strike="noStrike" dirty="0">
                          <a:solidFill>
                            <a:srgbClr val="262626"/>
                          </a:solidFill>
                          <a:effectLst/>
                          <a:latin typeface="Century Gothic"/>
                        </a:rPr>
                        <a:t>(Valor Honestidad) </a:t>
                      </a:r>
                    </a:p>
                  </a:txBody>
                  <a:tcPr marL="9525" marR="9525" marT="9525" marB="0" anchor="ctr">
                    <a:lnL>
                      <a:noFill/>
                    </a:lnL>
                    <a:lnR w="6350" cap="flat" cmpd="sng" algn="ctr">
                      <a:noFill/>
                      <a:prstDash val="sysDash"/>
                      <a:round/>
                      <a:headEnd type="none" w="med" len="med"/>
                      <a:tailEnd type="none" w="med" len="med"/>
                    </a:lnR>
                    <a:lnT>
                      <a:noFill/>
                    </a:lnT>
                    <a:lnB w="6350" cap="flat" cmpd="sng" algn="ctr">
                      <a:solidFill>
                        <a:schemeClr val="bg1">
                          <a:lumMod val="75000"/>
                        </a:schemeClr>
                      </a:solidFill>
                      <a:prstDash val="sysDash"/>
                      <a:round/>
                      <a:headEnd type="none" w="med" len="med"/>
                      <a:tailEnd type="none" w="med" len="med"/>
                    </a:lnB>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solidFill>
                        <a:schemeClr val="bg1">
                          <a:lumMod val="65000"/>
                        </a:schemeClr>
                      </a:solidFill>
                      <a:prstDash val="solid"/>
                      <a:round/>
                      <a:headEnd type="none" w="med" len="med"/>
                      <a:tailEnd type="none" w="med" len="med"/>
                    </a:lnR>
                    <a:lnT>
                      <a:noFill/>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0"/>
                  </a:ext>
                </a:extLst>
              </a:tr>
              <a:tr h="421005">
                <a:tc>
                  <a:txBody>
                    <a:bodyPr/>
                    <a:lstStyle/>
                    <a:p>
                      <a:pPr algn="r" fontAlgn="ctr"/>
                      <a:r>
                        <a:rPr lang="es-CO" sz="900" b="0" i="0" u="none" strike="noStrike" dirty="0">
                          <a:solidFill>
                            <a:srgbClr val="262626"/>
                          </a:solidFill>
                          <a:effectLst/>
                          <a:latin typeface="Century Gothic"/>
                        </a:rPr>
                        <a:t>Es una Empresa comprometida con sus usuarios </a:t>
                      </a:r>
                    </a:p>
                    <a:p>
                      <a:pPr algn="r" fontAlgn="ctr"/>
                      <a:r>
                        <a:rPr lang="es-CO" sz="900" b="1" i="0" u="none" strike="noStrike" dirty="0">
                          <a:solidFill>
                            <a:srgbClr val="262626"/>
                          </a:solidFill>
                          <a:effectLst/>
                          <a:latin typeface="Century Gothic"/>
                        </a:rPr>
                        <a:t>(Principio Unión por el servicio) </a:t>
                      </a:r>
                    </a:p>
                  </a:txBody>
                  <a:tcPr marL="9525" marR="9525" marT="9525" marB="0" anchor="ctr">
                    <a:lnL>
                      <a:noFill/>
                    </a:lnL>
                    <a:lnR w="6350" cap="flat" cmpd="sng" algn="ctr">
                      <a:no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1"/>
                  </a:ext>
                </a:extLst>
              </a:tr>
              <a:tr h="421005">
                <a:tc>
                  <a:txBody>
                    <a:bodyPr/>
                    <a:lstStyle/>
                    <a:p>
                      <a:pPr algn="r" fontAlgn="ctr"/>
                      <a:r>
                        <a:rPr lang="es-CO" sz="900" b="0" i="0" u="none" strike="noStrike" dirty="0">
                          <a:solidFill>
                            <a:srgbClr val="262626"/>
                          </a:solidFill>
                          <a:effectLst/>
                          <a:latin typeface="Century Gothic"/>
                        </a:rPr>
                        <a:t>Es una empresa justa y respetuosa con sus usuarios </a:t>
                      </a:r>
                    </a:p>
                    <a:p>
                      <a:pPr algn="r" fontAlgn="ctr"/>
                      <a:r>
                        <a:rPr lang="es-CO" sz="900" b="1" i="0" u="none" strike="noStrike" dirty="0">
                          <a:solidFill>
                            <a:srgbClr val="262626"/>
                          </a:solidFill>
                          <a:effectLst/>
                          <a:latin typeface="Century Gothic"/>
                        </a:rPr>
                        <a:t>(Valor Respeto) </a:t>
                      </a:r>
                    </a:p>
                  </a:txBody>
                  <a:tcPr marL="9525" marR="9525" marT="9525" marB="0" anchor="ctr">
                    <a:lnL>
                      <a:noFill/>
                    </a:lnL>
                    <a:lnR w="6350" cap="flat" cmpd="sng" algn="ctr">
                      <a:no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2"/>
                  </a:ext>
                </a:extLst>
              </a:tr>
              <a:tr h="421005">
                <a:tc>
                  <a:txBody>
                    <a:bodyPr/>
                    <a:lstStyle/>
                    <a:p>
                      <a:pPr algn="r" fontAlgn="ctr"/>
                      <a:r>
                        <a:rPr lang="es-CO" sz="900" b="0" i="0" u="none" strike="noStrike" dirty="0">
                          <a:solidFill>
                            <a:srgbClr val="262626"/>
                          </a:solidFill>
                          <a:effectLst/>
                          <a:latin typeface="Century Gothic"/>
                        </a:rPr>
                        <a:t>Trata de mejorar e innovar tecnológicamente de manera continua con aquello que hace y cómo lo hace </a:t>
                      </a:r>
                    </a:p>
                    <a:p>
                      <a:pPr algn="r" fontAlgn="ctr"/>
                      <a:r>
                        <a:rPr lang="es-CO" sz="900" b="1" i="0" u="none" strike="noStrike" dirty="0">
                          <a:solidFill>
                            <a:srgbClr val="262626"/>
                          </a:solidFill>
                          <a:effectLst/>
                          <a:latin typeface="Century Gothic"/>
                        </a:rPr>
                        <a:t>(Principio Apropiación con innovación) </a:t>
                      </a:r>
                    </a:p>
                  </a:txBody>
                  <a:tcPr marL="9525" marR="9525" marT="9525" marB="0" anchor="ctr">
                    <a:lnL>
                      <a:noFill/>
                    </a:lnL>
                    <a:lnR w="6350" cap="flat" cmpd="sng" algn="ctr">
                      <a:no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3"/>
                  </a:ext>
                </a:extLst>
              </a:tr>
              <a:tr h="421005">
                <a:tc>
                  <a:txBody>
                    <a:bodyPr/>
                    <a:lstStyle/>
                    <a:p>
                      <a:pPr algn="r" fontAlgn="ctr"/>
                      <a:r>
                        <a:rPr lang="es-CO" sz="900" b="0" i="0" u="none" strike="noStrike" dirty="0">
                          <a:solidFill>
                            <a:srgbClr val="262626"/>
                          </a:solidFill>
                          <a:effectLst/>
                          <a:latin typeface="Century Gothic"/>
                        </a:rPr>
                        <a:t>Es una empresa que utiliza adecuadamente sus recursos </a:t>
                      </a:r>
                    </a:p>
                    <a:p>
                      <a:pPr algn="r" fontAlgn="ctr"/>
                      <a:r>
                        <a:rPr lang="es-CO" sz="900" b="1" i="0" u="none" strike="noStrike" dirty="0">
                          <a:solidFill>
                            <a:srgbClr val="262626"/>
                          </a:solidFill>
                          <a:effectLst/>
                          <a:latin typeface="Century Gothic"/>
                        </a:rPr>
                        <a:t>(Valor Diligencia) </a:t>
                      </a:r>
                    </a:p>
                  </a:txBody>
                  <a:tcPr marL="9525" marR="9525" marT="9525" marB="0" anchor="ctr">
                    <a:lnL>
                      <a:noFill/>
                    </a:lnL>
                    <a:lnR w="6350" cap="flat" cmpd="sng" algn="ctr">
                      <a:no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4"/>
                  </a:ext>
                </a:extLst>
              </a:tr>
              <a:tr h="421005">
                <a:tc>
                  <a:txBody>
                    <a:bodyPr/>
                    <a:lstStyle/>
                    <a:p>
                      <a:pPr algn="r" fontAlgn="ctr"/>
                      <a:r>
                        <a:rPr lang="es-CO" sz="900" b="0" i="0" u="none" strike="noStrike" dirty="0">
                          <a:solidFill>
                            <a:srgbClr val="262626"/>
                          </a:solidFill>
                          <a:effectLst/>
                          <a:latin typeface="Century Gothic"/>
                        </a:rPr>
                        <a:t>Es una Empresa incluyente y solidaria </a:t>
                      </a:r>
                    </a:p>
                    <a:p>
                      <a:pPr algn="r" fontAlgn="ctr"/>
                      <a:r>
                        <a:rPr lang="es-CO" sz="900" b="1" i="0" u="none" strike="noStrike" dirty="0">
                          <a:solidFill>
                            <a:srgbClr val="262626"/>
                          </a:solidFill>
                          <a:effectLst/>
                          <a:latin typeface="Century Gothic"/>
                        </a:rPr>
                        <a:t>(Valor Justicia) </a:t>
                      </a:r>
                    </a:p>
                  </a:txBody>
                  <a:tcPr marL="9525" marR="9525" marT="9525" marB="0" anchor="ctr">
                    <a:lnL>
                      <a:noFill/>
                    </a:lnL>
                    <a:lnR w="6350" cap="flat" cmpd="sng" algn="ctr">
                      <a:no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5"/>
                  </a:ext>
                </a:extLst>
              </a:tr>
              <a:tr h="421005">
                <a:tc>
                  <a:txBody>
                    <a:bodyPr/>
                    <a:lstStyle/>
                    <a:p>
                      <a:pPr algn="r" fontAlgn="ctr"/>
                      <a:r>
                        <a:rPr lang="es-CO" sz="900" b="0" i="0" u="none" strike="noStrike" dirty="0">
                          <a:solidFill>
                            <a:srgbClr val="262626"/>
                          </a:solidFill>
                          <a:effectLst/>
                          <a:latin typeface="Century Gothic"/>
                        </a:rPr>
                        <a:t>Siento una profunda admiración y me identifico con la Empresa </a:t>
                      </a:r>
                      <a:r>
                        <a:rPr lang="es-CO" sz="900" b="1" i="0" u="none" strike="noStrike" dirty="0">
                          <a:solidFill>
                            <a:srgbClr val="262626"/>
                          </a:solidFill>
                          <a:effectLst/>
                          <a:latin typeface="Century Gothic"/>
                        </a:rPr>
                        <a:t>(Principio Amor y Orgullo) </a:t>
                      </a:r>
                    </a:p>
                  </a:txBody>
                  <a:tcPr marL="9525" marR="9525" marT="9525" marB="0" anchor="ctr">
                    <a:lnL>
                      <a:noFill/>
                    </a:lnL>
                    <a:lnR w="6350" cap="flat" cmpd="sng" algn="ctr">
                      <a:no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6"/>
                  </a:ext>
                </a:extLst>
              </a:tr>
            </a:tbl>
          </a:graphicData>
        </a:graphic>
      </p:graphicFrame>
      <p:graphicFrame>
        <p:nvGraphicFramePr>
          <p:cNvPr id="4" name="3 Gráfico"/>
          <p:cNvGraphicFramePr/>
          <p:nvPr>
            <p:extLst>
              <p:ext uri="{D42A27DB-BD31-4B8C-83A1-F6EECF244321}">
                <p14:modId xmlns:p14="http://schemas.microsoft.com/office/powerpoint/2010/main" val="2301242044"/>
              </p:ext>
            </p:extLst>
          </p:nvPr>
        </p:nvGraphicFramePr>
        <p:xfrm>
          <a:off x="4708635" y="1493825"/>
          <a:ext cx="2505666" cy="3218563"/>
        </p:xfrm>
        <a:graphic>
          <a:graphicData uri="http://schemas.openxmlformats.org/drawingml/2006/chart">
            <c:chart xmlns:c="http://schemas.openxmlformats.org/drawingml/2006/chart" xmlns:r="http://schemas.openxmlformats.org/officeDocument/2006/relationships" r:id="rId2"/>
          </a:graphicData>
        </a:graphic>
      </p:graphicFrame>
      <p:sp>
        <p:nvSpPr>
          <p:cNvPr id="6" name="5 Rectángulo redondeado"/>
          <p:cNvSpPr/>
          <p:nvPr/>
        </p:nvSpPr>
        <p:spPr bwMode="auto">
          <a:xfrm>
            <a:off x="3182128" y="1228964"/>
            <a:ext cx="2882121" cy="264861"/>
          </a:xfrm>
          <a:prstGeom prst="roundRect">
            <a:avLst>
              <a:gd name="adj" fmla="val 33334"/>
            </a:avLst>
          </a:prstGeom>
          <a:solidFill>
            <a:srgbClr val="F8F8F8"/>
          </a:solidFill>
          <a:ln w="635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CO" sz="1000" b="1" i="0" u="none" strike="noStrike" cap="none" normalizeH="0" baseline="0">
              <a:ln>
                <a:noFill/>
              </a:ln>
              <a:solidFill>
                <a:schemeClr val="tx1"/>
              </a:solidFill>
              <a:effectLst/>
              <a:latin typeface="Calibri" pitchFamily="34" charset="0"/>
              <a:cs typeface="Arial" charset="0"/>
            </a:endParaRPr>
          </a:p>
        </p:txBody>
      </p:sp>
      <p:graphicFrame>
        <p:nvGraphicFramePr>
          <p:cNvPr id="7" name="6 Tabla"/>
          <p:cNvGraphicFramePr>
            <a:graphicFrameLocks noGrp="1"/>
          </p:cNvGraphicFramePr>
          <p:nvPr>
            <p:extLst>
              <p:ext uri="{D42A27DB-BD31-4B8C-83A1-F6EECF244321}">
                <p14:modId xmlns:p14="http://schemas.microsoft.com/office/powerpoint/2010/main" val="4248718875"/>
              </p:ext>
            </p:extLst>
          </p:nvPr>
        </p:nvGraphicFramePr>
        <p:xfrm>
          <a:off x="3294062" y="1264130"/>
          <a:ext cx="2814638" cy="190500"/>
        </p:xfrm>
        <a:graphic>
          <a:graphicData uri="http://schemas.openxmlformats.org/drawingml/2006/table">
            <a:tbl>
              <a:tblPr/>
              <a:tblGrid>
                <a:gridCol w="196850">
                  <a:extLst>
                    <a:ext uri="{9D8B030D-6E8A-4147-A177-3AD203B41FA5}">
                      <a16:colId xmlns:a16="http://schemas.microsoft.com/office/drawing/2014/main" val="20000"/>
                    </a:ext>
                  </a:extLst>
                </a:gridCol>
                <a:gridCol w="2617788">
                  <a:extLst>
                    <a:ext uri="{9D8B030D-6E8A-4147-A177-3AD203B41FA5}">
                      <a16:colId xmlns:a16="http://schemas.microsoft.com/office/drawing/2014/main" val="20001"/>
                    </a:ext>
                  </a:extLst>
                </a:gridCol>
              </a:tblGrid>
              <a:tr h="190500">
                <a:tc>
                  <a:txBody>
                    <a:bodyPr/>
                    <a:lstStyle/>
                    <a:p>
                      <a:pPr algn="l" fontAlgn="ctr"/>
                      <a:endParaRPr lang="es-CO" sz="800" b="0" i="0" u="none" strike="noStrike" dirty="0">
                        <a:solidFill>
                          <a:srgbClr val="000000"/>
                        </a:solidFill>
                        <a:effectLst/>
                        <a:latin typeface="+mj-lt"/>
                      </a:endParaRPr>
                    </a:p>
                  </a:txBody>
                  <a:tcPr marL="9525" marR="9525" marT="9525" marB="0" anchor="ctr">
                    <a:lnL>
                      <a:noFill/>
                    </a:lnL>
                    <a:lnR>
                      <a:noFill/>
                    </a:lnR>
                    <a:lnT>
                      <a:noFill/>
                    </a:lnT>
                    <a:lnB>
                      <a:noFill/>
                    </a:lnB>
                    <a:solidFill>
                      <a:srgbClr val="285EA6"/>
                    </a:solidFill>
                  </a:tcPr>
                </a:tc>
                <a:tc>
                  <a:txBody>
                    <a:bodyPr/>
                    <a:lstStyle/>
                    <a:p>
                      <a:pPr algn="l" fontAlgn="ctr"/>
                      <a:r>
                        <a:rPr lang="es-CO" sz="800" b="1" i="0" u="none" strike="noStrike" dirty="0">
                          <a:solidFill>
                            <a:srgbClr val="000000"/>
                          </a:solidFill>
                          <a:effectLst/>
                          <a:latin typeface="+mj-lt"/>
                        </a:rPr>
                        <a:t> T2B: </a:t>
                      </a:r>
                      <a:r>
                        <a:rPr lang="es-CO" sz="800" b="0" i="0" u="none" strike="noStrike" dirty="0">
                          <a:solidFill>
                            <a:srgbClr val="000000"/>
                          </a:solidFill>
                          <a:effectLst/>
                          <a:latin typeface="+mj-lt"/>
                        </a:rPr>
                        <a:t>[5] Totalmente de acuerdo </a:t>
                      </a:r>
                      <a:r>
                        <a:rPr lang="es-CO" sz="800" b="1" i="0" u="none" strike="noStrike" dirty="0">
                          <a:solidFill>
                            <a:srgbClr val="000000"/>
                          </a:solidFill>
                          <a:effectLst/>
                          <a:latin typeface="+mj-lt"/>
                        </a:rPr>
                        <a:t>+</a:t>
                      </a:r>
                      <a:r>
                        <a:rPr lang="es-CO" sz="800" b="0" i="0" u="none" strike="noStrike" dirty="0">
                          <a:solidFill>
                            <a:srgbClr val="000000"/>
                          </a:solidFill>
                          <a:effectLst/>
                          <a:latin typeface="+mj-lt"/>
                        </a:rPr>
                        <a:t> [4] De acuerdo</a:t>
                      </a: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9" name="AutoShape 190"/>
          <p:cNvSpPr>
            <a:spLocks noChangeArrowheads="1"/>
          </p:cNvSpPr>
          <p:nvPr/>
        </p:nvSpPr>
        <p:spPr bwMode="auto">
          <a:xfrm>
            <a:off x="8215312" y="368435"/>
            <a:ext cx="786375" cy="465138"/>
          </a:xfrm>
          <a:prstGeom prst="roundRect">
            <a:avLst>
              <a:gd name="adj" fmla="val 16667"/>
            </a:avLst>
          </a:prstGeom>
          <a:solidFill>
            <a:srgbClr val="EAEAEA">
              <a:alpha val="72940"/>
            </a:srgbClr>
          </a:solidFill>
          <a:ln w="3175">
            <a:solidFill>
              <a:srgbClr val="969696"/>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1000">
                <a:solidFill>
                  <a:schemeClr val="tx1"/>
                </a:solidFill>
                <a:latin typeface="Calibri Light" pitchFamily="34" charset="0"/>
                <a:cs typeface="Calibri Light" pitchFamily="34" charset="0"/>
              </a:defRPr>
            </a:lvl1pPr>
            <a:lvl2pPr marL="742950" indent="-285750">
              <a:spcBef>
                <a:spcPct val="20000"/>
              </a:spcBef>
              <a:buChar char="–"/>
              <a:defRPr sz="1000">
                <a:solidFill>
                  <a:schemeClr val="tx1"/>
                </a:solidFill>
                <a:latin typeface="Calibri Light" pitchFamily="34" charset="0"/>
                <a:cs typeface="Calibri Light" pitchFamily="34" charset="0"/>
              </a:defRPr>
            </a:lvl2pPr>
            <a:lvl3pPr marL="1143000" indent="-228600">
              <a:spcBef>
                <a:spcPct val="20000"/>
              </a:spcBef>
              <a:buChar char="•"/>
              <a:defRPr sz="1000">
                <a:solidFill>
                  <a:schemeClr val="tx1"/>
                </a:solidFill>
                <a:latin typeface="Calibri Light" pitchFamily="34" charset="0"/>
                <a:cs typeface="Calibri Light" pitchFamily="34" charset="0"/>
              </a:defRPr>
            </a:lvl3pPr>
            <a:lvl4pPr marL="1600200" indent="-228600">
              <a:spcBef>
                <a:spcPct val="20000"/>
              </a:spcBef>
              <a:buChar char="–"/>
              <a:defRPr sz="1000">
                <a:solidFill>
                  <a:schemeClr val="tx1"/>
                </a:solidFill>
                <a:latin typeface="Calibri Light" pitchFamily="34" charset="0"/>
                <a:cs typeface="Calibri Light" pitchFamily="34" charset="0"/>
              </a:defRPr>
            </a:lvl4pPr>
            <a:lvl5pPr marL="2057400" indent="-228600">
              <a:spcBef>
                <a:spcPct val="20000"/>
              </a:spcBef>
              <a:buChar char="»"/>
              <a:defRPr sz="1000">
                <a:solidFill>
                  <a:schemeClr val="tx1"/>
                </a:solidFill>
                <a:latin typeface="Calibri Light" pitchFamily="34" charset="0"/>
                <a:cs typeface="Calibri Light" pitchFamily="34" charset="0"/>
              </a:defRPr>
            </a:lvl5pPr>
            <a:lvl6pPr marL="25146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6pPr>
            <a:lvl7pPr marL="29718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7pPr>
            <a:lvl8pPr marL="34290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8pPr>
            <a:lvl9pPr marL="38862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9pPr>
          </a:lstStyle>
          <a:p>
            <a:pPr eaLnBrk="1" hangingPunct="1">
              <a:spcBef>
                <a:spcPct val="0"/>
              </a:spcBef>
              <a:buFontTx/>
              <a:buNone/>
            </a:pPr>
            <a:endParaRPr lang="es-CO" altLang="es-CO" sz="1800">
              <a:latin typeface="Arial" charset="0"/>
            </a:endParaRPr>
          </a:p>
        </p:txBody>
      </p:sp>
      <p:graphicFrame>
        <p:nvGraphicFramePr>
          <p:cNvPr id="10" name="Group 504"/>
          <p:cNvGraphicFramePr>
            <a:graphicFrameLocks noGrp="1"/>
          </p:cNvGraphicFramePr>
          <p:nvPr>
            <p:extLst>
              <p:ext uri="{D42A27DB-BD31-4B8C-83A1-F6EECF244321}">
                <p14:modId xmlns:p14="http://schemas.microsoft.com/office/powerpoint/2010/main" val="587796688"/>
              </p:ext>
            </p:extLst>
          </p:nvPr>
        </p:nvGraphicFramePr>
        <p:xfrm>
          <a:off x="8208963" y="368435"/>
          <a:ext cx="821300" cy="477978"/>
        </p:xfrm>
        <a:graphic>
          <a:graphicData uri="http://schemas.openxmlformats.org/drawingml/2006/table">
            <a:tbl>
              <a:tblPr/>
              <a:tblGrid>
                <a:gridCol w="158750">
                  <a:extLst>
                    <a:ext uri="{9D8B030D-6E8A-4147-A177-3AD203B41FA5}">
                      <a16:colId xmlns:a16="http://schemas.microsoft.com/office/drawing/2014/main" val="20000"/>
                    </a:ext>
                  </a:extLst>
                </a:gridCol>
                <a:gridCol w="662550">
                  <a:extLst>
                    <a:ext uri="{9D8B030D-6E8A-4147-A177-3AD203B41FA5}">
                      <a16:colId xmlns:a16="http://schemas.microsoft.com/office/drawing/2014/main" val="20001"/>
                    </a:ext>
                  </a:extLst>
                </a:gridCol>
              </a:tblGrid>
              <a:tr h="173041">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altLang="es-CO" sz="900" b="1" i="0" u="none" strike="noStrike" cap="none" normalizeH="0" baseline="0" dirty="0">
                          <a:ln>
                            <a:noFill/>
                          </a:ln>
                          <a:solidFill>
                            <a:srgbClr val="008000"/>
                          </a:solidFill>
                          <a:effectLst/>
                          <a:latin typeface="Wingdings" pitchFamily="2" charset="2"/>
                          <a:cs typeface="Calibri Light" pitchFamily="34" charset="0"/>
                        </a:rPr>
                        <a:t>l</a:t>
                      </a:r>
                      <a:endParaRPr kumimoji="0" lang="es-ES" altLang="es-CO" sz="900" b="0" i="0" u="none" strike="noStrike" cap="none" normalizeH="0" baseline="0" dirty="0">
                        <a:ln>
                          <a:noFill/>
                        </a:ln>
                        <a:solidFill>
                          <a:schemeClr val="tx1"/>
                        </a:solidFill>
                        <a:effectLst/>
                        <a:latin typeface="Calibri Light" pitchFamily="34" charset="0"/>
                        <a:cs typeface="Calibri Light" pitchFamily="34" charset="0"/>
                      </a:endParaRPr>
                    </a:p>
                  </a:txBody>
                  <a:tcPr marL="36000" marR="36000" marT="17941" marB="17941" anchor="ctr" horzOverflow="overflow">
                    <a:lnL>
                      <a:noFill/>
                    </a:lnL>
                    <a:lnR>
                      <a:noFill/>
                    </a:lnR>
                    <a:lnT>
                      <a:noFill/>
                    </a:lnT>
                    <a:lnB>
                      <a:noFill/>
                    </a:lnB>
                    <a:lnTlToBr>
                      <a:noFill/>
                    </a:lnTlToBr>
                    <a:lnBlToTr>
                      <a:noFill/>
                    </a:lnBlToTr>
                    <a:noFill/>
                  </a:tcPr>
                </a:tc>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80000"/>
                        </a:lnSpc>
                        <a:spcBef>
                          <a:spcPct val="0"/>
                        </a:spcBef>
                        <a:spcAft>
                          <a:spcPct val="0"/>
                        </a:spcAft>
                        <a:buClrTx/>
                        <a:buSzTx/>
                        <a:buFontTx/>
                        <a:buNone/>
                        <a:tabLst/>
                      </a:pPr>
                      <a:r>
                        <a:rPr kumimoji="0" lang="es-ES" altLang="es-CO" sz="7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T2B</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&gt;= 90</a:t>
                      </a:r>
                    </a:p>
                  </a:txBody>
                  <a:tcPr marL="36000" marR="36000" marT="17941" marB="1794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146048">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ctr" defTabSz="914400" rtl="0" eaLnBrk="1" fontAlgn="ctr" latinLnBrk="0" hangingPunct="1">
                        <a:lnSpc>
                          <a:spcPct val="80000"/>
                        </a:lnSpc>
                        <a:spcBef>
                          <a:spcPct val="0"/>
                        </a:spcBef>
                        <a:spcAft>
                          <a:spcPct val="0"/>
                        </a:spcAft>
                        <a:buClrTx/>
                        <a:buSzTx/>
                        <a:buFontTx/>
                        <a:buNone/>
                        <a:tabLst/>
                      </a:pPr>
                      <a:r>
                        <a:rPr kumimoji="0" lang="es-ES" altLang="es-CO" sz="900" b="1" i="0" u="none" strike="noStrike" cap="none" normalizeH="0" baseline="0" dirty="0">
                          <a:ln>
                            <a:noFill/>
                          </a:ln>
                          <a:solidFill>
                            <a:srgbClr val="FFC000"/>
                          </a:solidFill>
                          <a:effectLst/>
                          <a:latin typeface="Wingdings" pitchFamily="2" charset="2"/>
                          <a:cs typeface="Calibri Light" pitchFamily="34" charset="0"/>
                        </a:rPr>
                        <a:t>l</a:t>
                      </a:r>
                      <a:endParaRPr kumimoji="0" lang="es-ES" altLang="es-CO" sz="900" b="0" i="0" u="none" strike="noStrike" cap="none" normalizeH="0" baseline="0" dirty="0">
                        <a:ln>
                          <a:noFill/>
                        </a:ln>
                        <a:solidFill>
                          <a:schemeClr val="tx1"/>
                        </a:solidFill>
                        <a:effectLst/>
                        <a:latin typeface="Calibri Light" pitchFamily="34" charset="0"/>
                        <a:cs typeface="Calibri Light" pitchFamily="34" charset="0"/>
                      </a:endParaRPr>
                    </a:p>
                  </a:txBody>
                  <a:tcPr marL="36000" marR="36000" marT="17941" marB="17941" anchor="ctr" horzOverflow="overflow">
                    <a:lnL>
                      <a:noFill/>
                    </a:lnL>
                    <a:lnR>
                      <a:noFill/>
                    </a:lnR>
                    <a:lnT>
                      <a:noFill/>
                    </a:lnT>
                    <a:lnB>
                      <a:noFill/>
                    </a:lnB>
                    <a:lnTlToBr>
                      <a:noFill/>
                    </a:lnTlToBr>
                    <a:lnBlToTr>
                      <a:noFill/>
                    </a:lnBlToTr>
                    <a:noFill/>
                  </a:tcPr>
                </a:tc>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80000"/>
                        </a:lnSpc>
                        <a:spcBef>
                          <a:spcPct val="0"/>
                        </a:spcBef>
                        <a:spcAft>
                          <a:spcPct val="0"/>
                        </a:spcAft>
                        <a:buClrTx/>
                        <a:buSzTx/>
                        <a:buFontTx/>
                        <a:buNone/>
                        <a:tabLst/>
                      </a:pP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75&gt; </a:t>
                      </a:r>
                      <a:r>
                        <a:rPr kumimoji="0" lang="es-ES" altLang="es-CO" sz="7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T2B</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&lt;</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89</a:t>
                      </a:r>
                    </a:p>
                  </a:txBody>
                  <a:tcPr marL="36000" marR="36000" marT="17941" marB="1794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146048">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ctr" defTabSz="914400" rtl="0" eaLnBrk="1" fontAlgn="ctr" latinLnBrk="0" hangingPunct="1">
                        <a:lnSpc>
                          <a:spcPct val="80000"/>
                        </a:lnSpc>
                        <a:spcBef>
                          <a:spcPct val="0"/>
                        </a:spcBef>
                        <a:spcAft>
                          <a:spcPct val="0"/>
                        </a:spcAft>
                        <a:buClrTx/>
                        <a:buSzTx/>
                        <a:buFontTx/>
                        <a:buNone/>
                        <a:tabLst/>
                      </a:pPr>
                      <a:r>
                        <a:rPr kumimoji="0" lang="es-ES" altLang="es-CO" sz="900" b="1" i="0" u="none" strike="noStrike" cap="none" normalizeH="0" baseline="0" dirty="0">
                          <a:ln>
                            <a:noFill/>
                          </a:ln>
                          <a:solidFill>
                            <a:srgbClr val="FF0000"/>
                          </a:solidFill>
                          <a:effectLst/>
                          <a:latin typeface="Wingdings" pitchFamily="2" charset="2"/>
                          <a:cs typeface="Calibri Light" pitchFamily="34" charset="0"/>
                        </a:rPr>
                        <a:t>l</a:t>
                      </a:r>
                      <a:endParaRPr kumimoji="0" lang="es-ES" altLang="es-CO" sz="900" b="0" i="0" u="none" strike="noStrike" cap="none" normalizeH="0" baseline="0" dirty="0">
                        <a:ln>
                          <a:noFill/>
                        </a:ln>
                        <a:solidFill>
                          <a:schemeClr val="tx1"/>
                        </a:solidFill>
                        <a:effectLst/>
                        <a:latin typeface="Calibri Light" pitchFamily="34" charset="0"/>
                        <a:cs typeface="Calibri Light" pitchFamily="34" charset="0"/>
                      </a:endParaRPr>
                    </a:p>
                  </a:txBody>
                  <a:tcPr marL="36000" marR="36000" marT="17941" marB="17941" anchor="ctr" horzOverflow="overflow">
                    <a:lnL>
                      <a:noFill/>
                    </a:lnL>
                    <a:lnR>
                      <a:noFill/>
                    </a:lnR>
                    <a:lnT>
                      <a:noFill/>
                    </a:lnT>
                    <a:lnB>
                      <a:noFill/>
                    </a:lnB>
                    <a:lnTlToBr>
                      <a:noFill/>
                    </a:lnTlToBr>
                    <a:lnBlToTr>
                      <a:noFill/>
                    </a:lnBlToTr>
                    <a:noFill/>
                  </a:tcPr>
                </a:tc>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80000"/>
                        </a:lnSpc>
                        <a:spcBef>
                          <a:spcPct val="0"/>
                        </a:spcBef>
                        <a:spcAft>
                          <a:spcPct val="0"/>
                        </a:spcAft>
                        <a:buClrTx/>
                        <a:buSzTx/>
                        <a:buFontTx/>
                        <a:buNone/>
                        <a:tabLst/>
                      </a:pPr>
                      <a:r>
                        <a:rPr kumimoji="0" lang="es-ES" altLang="es-CO" sz="7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T2B</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&lt;=74</a:t>
                      </a:r>
                    </a:p>
                  </a:txBody>
                  <a:tcPr marL="36000" marR="36000" marT="17941" marB="1794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1" name="Group 198"/>
          <p:cNvGraphicFramePr>
            <a:graphicFrameLocks noGrp="1"/>
          </p:cNvGraphicFramePr>
          <p:nvPr>
            <p:extLst>
              <p:ext uri="{D42A27DB-BD31-4B8C-83A1-F6EECF244321}">
                <p14:modId xmlns:p14="http://schemas.microsoft.com/office/powerpoint/2010/main" val="3955819559"/>
              </p:ext>
            </p:extLst>
          </p:nvPr>
        </p:nvGraphicFramePr>
        <p:xfrm>
          <a:off x="7926388" y="508135"/>
          <a:ext cx="301625" cy="198438"/>
        </p:xfrm>
        <a:graphic>
          <a:graphicData uri="http://schemas.openxmlformats.org/drawingml/2006/table">
            <a:tbl>
              <a:tblPr/>
              <a:tblGrid>
                <a:gridCol w="301625">
                  <a:extLst>
                    <a:ext uri="{9D8B030D-6E8A-4147-A177-3AD203B41FA5}">
                      <a16:colId xmlns:a16="http://schemas.microsoft.com/office/drawing/2014/main" val="20000"/>
                    </a:ext>
                  </a:extLst>
                </a:gridCol>
              </a:tblGrid>
              <a:tr h="198438">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altLang="es-CO" sz="1300" b="1" i="0" u="none" strike="noStrike" cap="none" normalizeH="0" baseline="0" dirty="0">
                          <a:ln>
                            <a:noFill/>
                          </a:ln>
                          <a:solidFill>
                            <a:schemeClr val="tx1"/>
                          </a:solidFill>
                          <a:effectLst/>
                          <a:latin typeface="Calibri Light" pitchFamily="34" charset="0"/>
                          <a:cs typeface="Calibri" pitchFamily="34" charset="0"/>
                        </a:rPr>
                        <a:t>%</a:t>
                      </a:r>
                    </a:p>
                  </a:txBody>
                  <a:tcPr marL="90000" marR="9000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2" name="11 Tabla"/>
          <p:cNvGraphicFramePr>
            <a:graphicFrameLocks noGrp="1"/>
          </p:cNvGraphicFramePr>
          <p:nvPr>
            <p:extLst>
              <p:ext uri="{D42A27DB-BD31-4B8C-83A1-F6EECF244321}">
                <p14:modId xmlns:p14="http://schemas.microsoft.com/office/powerpoint/2010/main" val="2012527159"/>
              </p:ext>
            </p:extLst>
          </p:nvPr>
        </p:nvGraphicFramePr>
        <p:xfrm>
          <a:off x="7200900" y="1630616"/>
          <a:ext cx="725488" cy="2947035"/>
        </p:xfrm>
        <a:graphic>
          <a:graphicData uri="http://schemas.openxmlformats.org/drawingml/2006/table">
            <a:tbl>
              <a:tblPr/>
              <a:tblGrid>
                <a:gridCol w="362744">
                  <a:extLst>
                    <a:ext uri="{9D8B030D-6E8A-4147-A177-3AD203B41FA5}">
                      <a16:colId xmlns:a16="http://schemas.microsoft.com/office/drawing/2014/main" val="315782113"/>
                    </a:ext>
                  </a:extLst>
                </a:gridCol>
                <a:gridCol w="362744">
                  <a:extLst>
                    <a:ext uri="{9D8B030D-6E8A-4147-A177-3AD203B41FA5}">
                      <a16:colId xmlns:a16="http://schemas.microsoft.com/office/drawing/2014/main" val="20000"/>
                    </a:ext>
                  </a:extLst>
                </a:gridCol>
              </a:tblGrid>
              <a:tr h="421005">
                <a:tc>
                  <a:txBody>
                    <a:bodyPr/>
                    <a:lstStyle/>
                    <a:p>
                      <a:pPr marL="0" algn="ctr" defTabSz="914400" rtl="0" eaLnBrk="1" fontAlgn="ctr" latinLnBrk="0" hangingPunct="1"/>
                      <a:r>
                        <a:rPr lang="es-CO" sz="700" b="1" i="0" u="none" strike="noStrike" kern="1200" dirty="0">
                          <a:solidFill>
                            <a:srgbClr val="262626"/>
                          </a:solidFill>
                          <a:effectLst/>
                          <a:latin typeface="Century Gothic"/>
                          <a:ea typeface="+mn-ea"/>
                          <a:cs typeface="+mn-cs"/>
                        </a:rPr>
                        <a:t>3,7</a:t>
                      </a:r>
                    </a:p>
                  </a:txBody>
                  <a:tcPr marL="9525" marR="9525" marT="9525" marB="0" anchor="ctr">
                    <a:lnL>
                      <a:noFill/>
                    </a:lnL>
                    <a:lnR w="6350" cap="flat" cmpd="sng" algn="ctr">
                      <a:noFill/>
                      <a:prstDash val="sysDash"/>
                      <a:round/>
                      <a:headEnd type="none" w="med" len="med"/>
                      <a:tailEnd type="none" w="med" len="med"/>
                    </a:lnR>
                    <a:lnT>
                      <a:noFill/>
                    </a:lnT>
                    <a:lnB w="6350" cap="flat" cmpd="sng" algn="ctr">
                      <a:solidFill>
                        <a:schemeClr val="bg1">
                          <a:lumMod val="75000"/>
                        </a:schemeClr>
                      </a:solidFill>
                      <a:prstDash val="sysDash"/>
                      <a:round/>
                      <a:headEnd type="none" w="med" len="med"/>
                      <a:tailEnd type="none" w="med" len="med"/>
                    </a:lnB>
                  </a:tcPr>
                </a:tc>
                <a:tc>
                  <a:txBody>
                    <a:bodyPr/>
                    <a:lstStyle/>
                    <a:p>
                      <a:pPr algn="ctr" rtl="0" fontAlgn="ctr"/>
                      <a:r>
                        <a:rPr lang="es-CO" sz="900" b="1" i="0" u="none" strike="noStrike" dirty="0">
                          <a:solidFill>
                            <a:srgbClr val="FF0000"/>
                          </a:solidFill>
                          <a:effectLst/>
                          <a:latin typeface="Wingdings"/>
                        </a:rPr>
                        <a:t>l</a:t>
                      </a:r>
                    </a:p>
                  </a:txBody>
                  <a:tcPr marL="9525" marR="9525" marT="9525" marB="0" anchor="ctr">
                    <a:lnL>
                      <a:noFill/>
                    </a:lnL>
                    <a:lnR w="6350" cap="flat" cmpd="sng" algn="ctr">
                      <a:noFill/>
                      <a:prstDash val="sysDash"/>
                      <a:round/>
                      <a:headEnd type="none" w="med" len="med"/>
                      <a:tailEnd type="none" w="med" len="med"/>
                    </a:lnR>
                    <a:lnT>
                      <a:noFill/>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0"/>
                  </a:ext>
                </a:extLst>
              </a:tr>
              <a:tr h="421005">
                <a:tc>
                  <a:txBody>
                    <a:bodyPr/>
                    <a:lstStyle/>
                    <a:p>
                      <a:pPr marL="0" algn="ctr" defTabSz="914400" rtl="0" eaLnBrk="1" fontAlgn="ctr" latinLnBrk="0" hangingPunct="1"/>
                      <a:r>
                        <a:rPr lang="es-CO" sz="700" b="1" i="0" u="none" strike="noStrike" kern="1200" dirty="0">
                          <a:solidFill>
                            <a:srgbClr val="262626"/>
                          </a:solidFill>
                          <a:effectLst/>
                          <a:latin typeface="Century Gothic"/>
                          <a:ea typeface="+mn-ea"/>
                          <a:cs typeface="+mn-cs"/>
                        </a:rPr>
                        <a:t>3,7</a:t>
                      </a:r>
                    </a:p>
                  </a:txBody>
                  <a:tcPr marL="9525" marR="9525" marT="9525" marB="0" anchor="ctr">
                    <a:lnL>
                      <a:noFill/>
                    </a:lnL>
                    <a:lnR w="6350" cap="flat" cmpd="sng" algn="ctr">
                      <a:no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ctr" rtl="0" fontAlgn="ctr"/>
                      <a:r>
                        <a:rPr lang="es-CO" sz="900" b="1" i="0" u="none" strike="noStrike" dirty="0">
                          <a:solidFill>
                            <a:srgbClr val="FF0000"/>
                          </a:solidFill>
                          <a:effectLst/>
                          <a:latin typeface="Wingdings"/>
                        </a:rPr>
                        <a:t>l</a:t>
                      </a:r>
                    </a:p>
                  </a:txBody>
                  <a:tcPr marL="9525" marR="9525" marT="9525" marB="0" anchor="ctr">
                    <a:lnL>
                      <a:noFill/>
                    </a:lnL>
                    <a:lnR w="6350" cap="flat" cmpd="sng" algn="ctr">
                      <a:no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1"/>
                  </a:ext>
                </a:extLst>
              </a:tr>
              <a:tr h="421005">
                <a:tc>
                  <a:txBody>
                    <a:bodyPr/>
                    <a:lstStyle/>
                    <a:p>
                      <a:pPr marL="0" algn="ctr" defTabSz="914400" rtl="0" eaLnBrk="1" fontAlgn="ctr" latinLnBrk="0" hangingPunct="1"/>
                      <a:r>
                        <a:rPr lang="es-CO" sz="700" b="1" i="0" u="none" strike="noStrike" kern="1200" dirty="0">
                          <a:solidFill>
                            <a:srgbClr val="262626"/>
                          </a:solidFill>
                          <a:effectLst/>
                          <a:latin typeface="Century Gothic"/>
                          <a:ea typeface="+mn-ea"/>
                          <a:cs typeface="+mn-cs"/>
                        </a:rPr>
                        <a:t>3,7</a:t>
                      </a:r>
                    </a:p>
                  </a:txBody>
                  <a:tcPr marL="9525" marR="9525" marT="9525" marB="0" anchor="ctr">
                    <a:lnL>
                      <a:noFill/>
                    </a:lnL>
                    <a:lnR w="6350" cap="flat" cmpd="sng" algn="ctr">
                      <a:no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ctr" rtl="0" fontAlgn="ctr"/>
                      <a:r>
                        <a:rPr lang="es-CO" sz="900" b="1" i="0" u="none" strike="noStrike" dirty="0">
                          <a:solidFill>
                            <a:srgbClr val="FF0000"/>
                          </a:solidFill>
                          <a:effectLst/>
                          <a:latin typeface="Wingdings"/>
                        </a:rPr>
                        <a:t>l</a:t>
                      </a:r>
                    </a:p>
                  </a:txBody>
                  <a:tcPr marL="9525" marR="9525" marT="9525" marB="0" anchor="ctr">
                    <a:lnL>
                      <a:noFill/>
                    </a:lnL>
                    <a:lnR w="6350" cap="flat" cmpd="sng" algn="ctr">
                      <a:no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2"/>
                  </a:ext>
                </a:extLst>
              </a:tr>
              <a:tr h="421005">
                <a:tc>
                  <a:txBody>
                    <a:bodyPr/>
                    <a:lstStyle/>
                    <a:p>
                      <a:pPr marL="0" algn="ctr" defTabSz="914400" rtl="0" eaLnBrk="1" fontAlgn="ctr" latinLnBrk="0" hangingPunct="1"/>
                      <a:r>
                        <a:rPr lang="es-CO" sz="700" b="1" i="0" u="none" strike="noStrike" kern="1200" dirty="0">
                          <a:solidFill>
                            <a:srgbClr val="262626"/>
                          </a:solidFill>
                          <a:effectLst/>
                          <a:latin typeface="Century Gothic"/>
                          <a:ea typeface="+mn-ea"/>
                          <a:cs typeface="+mn-cs"/>
                        </a:rPr>
                        <a:t>3,7</a:t>
                      </a:r>
                    </a:p>
                  </a:txBody>
                  <a:tcPr marL="9525" marR="9525" marT="9525" marB="0" anchor="ctr">
                    <a:lnL>
                      <a:noFill/>
                    </a:lnL>
                    <a:lnR w="6350" cap="flat" cmpd="sng" algn="ctr">
                      <a:no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ctr" rtl="0" fontAlgn="ctr"/>
                      <a:r>
                        <a:rPr lang="es-CO" sz="900" b="1" i="0" u="none" strike="noStrike">
                          <a:solidFill>
                            <a:srgbClr val="FF0000"/>
                          </a:solidFill>
                          <a:effectLst/>
                          <a:latin typeface="Wingdings"/>
                        </a:rPr>
                        <a:t>l</a:t>
                      </a:r>
                    </a:p>
                  </a:txBody>
                  <a:tcPr marL="9525" marR="9525" marT="9525" marB="0" anchor="ctr">
                    <a:lnL>
                      <a:noFill/>
                    </a:lnL>
                    <a:lnR w="6350" cap="flat" cmpd="sng" algn="ctr">
                      <a:no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3"/>
                  </a:ext>
                </a:extLst>
              </a:tr>
              <a:tr h="421005">
                <a:tc>
                  <a:txBody>
                    <a:bodyPr/>
                    <a:lstStyle/>
                    <a:p>
                      <a:pPr marL="0" algn="ctr" defTabSz="914400" rtl="0" eaLnBrk="1" fontAlgn="ctr" latinLnBrk="0" hangingPunct="1"/>
                      <a:r>
                        <a:rPr lang="es-CO" sz="700" b="1" i="0" u="none" strike="noStrike" kern="1200" dirty="0">
                          <a:solidFill>
                            <a:srgbClr val="262626"/>
                          </a:solidFill>
                          <a:effectLst/>
                          <a:latin typeface="Century Gothic"/>
                          <a:ea typeface="+mn-ea"/>
                          <a:cs typeface="+mn-cs"/>
                        </a:rPr>
                        <a:t>3,7</a:t>
                      </a:r>
                    </a:p>
                  </a:txBody>
                  <a:tcPr marL="9525" marR="9525" marT="9525" marB="0" anchor="ctr">
                    <a:lnL>
                      <a:noFill/>
                    </a:lnL>
                    <a:lnR w="6350" cap="flat" cmpd="sng" algn="ctr">
                      <a:no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ctr" rtl="0" fontAlgn="ctr"/>
                      <a:r>
                        <a:rPr lang="es-CO" sz="900" b="1" i="0" u="none" strike="noStrike">
                          <a:solidFill>
                            <a:srgbClr val="FF0000"/>
                          </a:solidFill>
                          <a:effectLst/>
                          <a:latin typeface="Wingdings"/>
                        </a:rPr>
                        <a:t>l</a:t>
                      </a:r>
                    </a:p>
                  </a:txBody>
                  <a:tcPr marL="9525" marR="9525" marT="9525" marB="0" anchor="ctr">
                    <a:lnL>
                      <a:noFill/>
                    </a:lnL>
                    <a:lnR w="6350" cap="flat" cmpd="sng" algn="ctr">
                      <a:no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4"/>
                  </a:ext>
                </a:extLst>
              </a:tr>
              <a:tr h="421005">
                <a:tc>
                  <a:txBody>
                    <a:bodyPr/>
                    <a:lstStyle/>
                    <a:p>
                      <a:pPr marL="0" algn="ctr" defTabSz="914400" rtl="0" eaLnBrk="1" fontAlgn="ctr" latinLnBrk="0" hangingPunct="1"/>
                      <a:r>
                        <a:rPr lang="es-CO" sz="700" b="1" i="0" u="none" strike="noStrike" kern="1200" dirty="0">
                          <a:solidFill>
                            <a:srgbClr val="262626"/>
                          </a:solidFill>
                          <a:effectLst/>
                          <a:latin typeface="Century Gothic"/>
                          <a:ea typeface="+mn-ea"/>
                          <a:cs typeface="+mn-cs"/>
                        </a:rPr>
                        <a:t>3,6</a:t>
                      </a:r>
                    </a:p>
                  </a:txBody>
                  <a:tcPr marL="9525" marR="9525" marT="9525" marB="0" anchor="ctr">
                    <a:lnL>
                      <a:noFill/>
                    </a:lnL>
                    <a:lnR w="6350" cap="flat" cmpd="sng" algn="ctr">
                      <a:no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ctr" rtl="0" fontAlgn="ctr"/>
                      <a:r>
                        <a:rPr lang="es-CO" sz="900" b="1" i="0" u="none" strike="noStrike">
                          <a:solidFill>
                            <a:srgbClr val="FF0000"/>
                          </a:solidFill>
                          <a:effectLst/>
                          <a:latin typeface="Wingdings"/>
                        </a:rPr>
                        <a:t>l</a:t>
                      </a:r>
                    </a:p>
                  </a:txBody>
                  <a:tcPr marL="9525" marR="9525" marT="9525" marB="0" anchor="ctr">
                    <a:lnL>
                      <a:noFill/>
                    </a:lnL>
                    <a:lnR w="6350" cap="flat" cmpd="sng" algn="ctr">
                      <a:no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5"/>
                  </a:ext>
                </a:extLst>
              </a:tr>
              <a:tr h="421005">
                <a:tc>
                  <a:txBody>
                    <a:bodyPr/>
                    <a:lstStyle/>
                    <a:p>
                      <a:pPr marL="0" algn="ctr" defTabSz="914400" rtl="0" eaLnBrk="1" fontAlgn="ctr" latinLnBrk="0" hangingPunct="1"/>
                      <a:r>
                        <a:rPr lang="es-CO" sz="700" b="1" i="0" u="none" strike="noStrike" kern="1200" dirty="0">
                          <a:solidFill>
                            <a:srgbClr val="262626"/>
                          </a:solidFill>
                          <a:effectLst/>
                          <a:latin typeface="Century Gothic"/>
                          <a:ea typeface="+mn-ea"/>
                          <a:cs typeface="+mn-cs"/>
                        </a:rPr>
                        <a:t>3,6</a:t>
                      </a:r>
                    </a:p>
                  </a:txBody>
                  <a:tcPr marL="9525" marR="9525" marT="9525" marB="0" anchor="ctr">
                    <a:lnL>
                      <a:noFill/>
                    </a:lnL>
                    <a:lnR w="6350" cap="flat" cmpd="sng" algn="ctr">
                      <a:no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ctr" rtl="0" fontAlgn="ctr"/>
                      <a:r>
                        <a:rPr lang="es-CO" sz="900" b="1" i="0" u="none" strike="noStrike" dirty="0">
                          <a:solidFill>
                            <a:srgbClr val="FF0000"/>
                          </a:solidFill>
                          <a:effectLst/>
                          <a:latin typeface="Wingdings"/>
                        </a:rPr>
                        <a:t>l</a:t>
                      </a:r>
                    </a:p>
                  </a:txBody>
                  <a:tcPr marL="9525" marR="9525" marT="9525" marB="0" anchor="ctr">
                    <a:lnL>
                      <a:noFill/>
                    </a:lnL>
                    <a:lnR w="6350" cap="flat" cmpd="sng" algn="ctr">
                      <a:no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3" name="12 Rectángulo"/>
          <p:cNvSpPr/>
          <p:nvPr/>
        </p:nvSpPr>
        <p:spPr>
          <a:xfrm>
            <a:off x="1507259" y="740868"/>
            <a:ext cx="6089650" cy="400110"/>
          </a:xfrm>
          <a:prstGeom prst="rect">
            <a:avLst/>
          </a:prstGeom>
        </p:spPr>
        <p:txBody>
          <a:bodyPr wrap="square">
            <a:spAutoFit/>
          </a:bodyPr>
          <a:lstStyle/>
          <a:p>
            <a:pPr algn="ctr"/>
            <a:r>
              <a:rPr lang="es-CO" b="0" dirty="0">
                <a:solidFill>
                  <a:schemeClr val="tx1">
                    <a:lumMod val="85000"/>
                    <a:lumOff val="15000"/>
                  </a:schemeClr>
                </a:solidFill>
                <a:latin typeface="+mj-lt"/>
              </a:rPr>
              <a:t>En una escala de 1 a 5, donde 1 no se está cumpliendo en lo absoluto y  5 se está cumpliendo totalmente </a:t>
            </a:r>
            <a:r>
              <a:rPr lang="es-CO" dirty="0">
                <a:solidFill>
                  <a:schemeClr val="tx1">
                    <a:lumMod val="85000"/>
                    <a:lumOff val="15000"/>
                  </a:schemeClr>
                </a:solidFill>
                <a:latin typeface="+mj-lt"/>
              </a:rPr>
              <a:t>¿en qué grado dice usted que se está cumpliendo… </a:t>
            </a:r>
            <a:endParaRPr lang="es-CO" b="0" dirty="0">
              <a:solidFill>
                <a:schemeClr val="tx1">
                  <a:lumMod val="85000"/>
                  <a:lumOff val="15000"/>
                </a:schemeClr>
              </a:solidFill>
              <a:latin typeface="+mj-lt"/>
            </a:endParaRPr>
          </a:p>
        </p:txBody>
      </p:sp>
      <p:graphicFrame>
        <p:nvGraphicFramePr>
          <p:cNvPr id="14" name="Group 37"/>
          <p:cNvGraphicFramePr>
            <a:graphicFrameLocks noGrp="1"/>
          </p:cNvGraphicFramePr>
          <p:nvPr>
            <p:extLst>
              <p:ext uri="{D42A27DB-BD31-4B8C-83A1-F6EECF244321}">
                <p14:modId xmlns:p14="http://schemas.microsoft.com/office/powerpoint/2010/main" val="644553595"/>
              </p:ext>
            </p:extLst>
          </p:nvPr>
        </p:nvGraphicFramePr>
        <p:xfrm>
          <a:off x="3756207" y="4796164"/>
          <a:ext cx="1577512" cy="178680"/>
        </p:xfrm>
        <a:graphic>
          <a:graphicData uri="http://schemas.openxmlformats.org/drawingml/2006/table">
            <a:tbl>
              <a:tblPr/>
              <a:tblGrid>
                <a:gridCol w="1240962">
                  <a:extLst>
                    <a:ext uri="{9D8B030D-6E8A-4147-A177-3AD203B41FA5}">
                      <a16:colId xmlns:a16="http://schemas.microsoft.com/office/drawing/2014/main" val="20000"/>
                    </a:ext>
                  </a:extLst>
                </a:gridCol>
                <a:gridCol w="336550">
                  <a:extLst>
                    <a:ext uri="{9D8B030D-6E8A-4147-A177-3AD203B41FA5}">
                      <a16:colId xmlns:a16="http://schemas.microsoft.com/office/drawing/2014/main" val="20001"/>
                    </a:ext>
                  </a:extLst>
                </a:gridCol>
              </a:tblGrid>
              <a:tr h="137728">
                <a:tc>
                  <a:txBody>
                    <a:bodyPr/>
                    <a:lstStyle>
                      <a:lvl1pPr marL="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1pPr>
                      <a:lvl2pPr marL="4572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2pPr>
                      <a:lvl3pPr marL="9144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3pPr>
                      <a:lvl4pPr marL="13716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4pPr>
                      <a:lvl5pPr marL="18288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5pPr>
                      <a:lvl6pPr marL="22860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6pPr>
                      <a:lvl7pPr marL="27432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7pPr>
                      <a:lvl8pPr marL="32004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8pPr>
                      <a:lvl9pPr marL="36576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s-CO" altLang="es-CO" sz="700" b="1" i="0" u="none" strike="noStrike" cap="none" normalizeH="0" baseline="0" dirty="0">
                          <a:ln>
                            <a:noFill/>
                          </a:ln>
                          <a:solidFill>
                            <a:schemeClr val="tx1"/>
                          </a:solidFill>
                          <a:effectLst/>
                          <a:latin typeface="+mj-lt"/>
                          <a:cs typeface="Arial" charset="0"/>
                        </a:rPr>
                        <a:t> Base: </a:t>
                      </a:r>
                      <a:r>
                        <a:rPr kumimoji="0" lang="es-CO" altLang="es-CO" sz="700" b="0" i="0" u="none" strike="noStrike" cap="none" normalizeH="0" baseline="0" dirty="0">
                          <a:ln>
                            <a:noFill/>
                          </a:ln>
                          <a:solidFill>
                            <a:schemeClr val="tx1"/>
                          </a:solidFill>
                          <a:effectLst/>
                          <a:latin typeface="+mj-lt"/>
                          <a:cs typeface="Arial" charset="0"/>
                        </a:rPr>
                        <a:t>Total encuestados</a:t>
                      </a:r>
                    </a:p>
                  </a:txBody>
                  <a:tcPr marL="72000" marR="72000" marT="36000" marB="36000" anchor="ctr" horzOverflow="overflow">
                    <a:lnL w="6350" cap="flat" cmpd="sng" algn="ctr">
                      <a:no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a:noFill/>
                    </a:lnTlToBr>
                    <a:lnBlToTr>
                      <a:noFill/>
                    </a:lnBlToTr>
                    <a:solidFill>
                      <a:srgbClr val="F8F8F8"/>
                    </a:solidFill>
                  </a:tcPr>
                </a:tc>
                <a:tc>
                  <a:txBody>
                    <a:bodyPr/>
                    <a:lstStyle>
                      <a:lvl1pPr marL="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1pPr>
                      <a:lvl2pPr marL="4572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2pPr>
                      <a:lvl3pPr marL="9144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3pPr>
                      <a:lvl4pPr marL="13716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4pPr>
                      <a:lvl5pPr marL="18288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5pPr>
                      <a:lvl6pPr marL="22860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6pPr>
                      <a:lvl7pPr marL="27432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7pPr>
                      <a:lvl8pPr marL="32004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8pPr>
                      <a:lvl9pPr marL="36576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altLang="es-CO" sz="700" b="1" i="0" u="none" strike="noStrike" cap="none" normalizeH="0" baseline="0" dirty="0">
                          <a:ln>
                            <a:noFill/>
                          </a:ln>
                          <a:solidFill>
                            <a:schemeClr val="tx1"/>
                          </a:solidFill>
                          <a:effectLst/>
                          <a:latin typeface="+mj-lt"/>
                          <a:cs typeface="Arial" charset="0"/>
                        </a:rPr>
                        <a:t>450</a:t>
                      </a:r>
                      <a:endParaRPr kumimoji="0" lang="es-CO" altLang="es-CO" sz="700" b="0" i="0" u="none" strike="noStrike" cap="none" normalizeH="0" baseline="0" dirty="0">
                        <a:ln>
                          <a:noFill/>
                        </a:ln>
                        <a:solidFill>
                          <a:schemeClr val="tx1"/>
                        </a:solidFill>
                        <a:effectLst/>
                        <a:latin typeface="+mj-lt"/>
                        <a:cs typeface="Arial" charset="0"/>
                      </a:endParaRPr>
                    </a:p>
                  </a:txBody>
                  <a:tcPr marL="72000" marR="72000" marT="36000" marB="36000" anchor="ctr" horzOverflow="overflow">
                    <a:lnL w="6350" cap="flat" cmpd="sng" algn="ctr">
                      <a:solidFill>
                        <a:srgbClr val="B2B2B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0"/>
                  </a:ext>
                </a:extLst>
              </a:tr>
            </a:tbl>
          </a:graphicData>
        </a:graphic>
      </p:graphicFrame>
      <p:sp>
        <p:nvSpPr>
          <p:cNvPr id="15" name="CuadroTexto 14"/>
          <p:cNvSpPr txBox="1"/>
          <p:nvPr/>
        </p:nvSpPr>
        <p:spPr>
          <a:xfrm>
            <a:off x="1311753" y="162166"/>
            <a:ext cx="6523218" cy="584775"/>
          </a:xfrm>
          <a:prstGeom prst="rect">
            <a:avLst/>
          </a:prstGeom>
          <a:noFill/>
        </p:spPr>
        <p:txBody>
          <a:bodyPr wrap="square" rtlCol="0">
            <a:spAutoFit/>
          </a:bodyPr>
          <a:lstStyle/>
          <a:p>
            <a:r>
              <a:rPr lang="es-CO" sz="3200" dirty="0">
                <a:solidFill>
                  <a:srgbClr val="295FA9"/>
                </a:solidFill>
              </a:rPr>
              <a:t>Reputación y marca de la EAAB-ESP</a:t>
            </a:r>
          </a:p>
        </p:txBody>
      </p:sp>
      <p:sp>
        <p:nvSpPr>
          <p:cNvPr id="17" name="6 CuadroTexto">
            <a:extLst>
              <a:ext uri="{FF2B5EF4-FFF2-40B4-BE49-F238E27FC236}">
                <a16:creationId xmlns:a16="http://schemas.microsoft.com/office/drawing/2014/main" id="{70425D96-5629-47F2-8FD1-6246511197FA}"/>
              </a:ext>
            </a:extLst>
          </p:cNvPr>
          <p:cNvSpPr txBox="1"/>
          <p:nvPr/>
        </p:nvSpPr>
        <p:spPr>
          <a:xfrm>
            <a:off x="7054509" y="1502049"/>
            <a:ext cx="499605" cy="107722"/>
          </a:xfrm>
          <a:prstGeom prst="rect">
            <a:avLst/>
          </a:prstGeom>
          <a:noFill/>
        </p:spPr>
        <p:txBody>
          <a:bodyPr wrap="square" lIns="0" tIns="0" rIns="0" bIns="0" rtlCol="0">
            <a:spAutoFit/>
          </a:bodyPr>
          <a:lstStyle/>
          <a:p>
            <a:pPr algn="r"/>
            <a:r>
              <a:rPr lang="es-CO" sz="700" dirty="0">
                <a:solidFill>
                  <a:schemeClr val="tx1">
                    <a:lumMod val="85000"/>
                    <a:lumOff val="15000"/>
                  </a:schemeClr>
                </a:solidFill>
                <a:latin typeface="+mj-lt"/>
              </a:rPr>
              <a:t>Promedio</a:t>
            </a:r>
          </a:p>
        </p:txBody>
      </p:sp>
    </p:spTree>
    <p:extLst>
      <p:ext uri="{BB962C8B-B14F-4D97-AF65-F5344CB8AC3E}">
        <p14:creationId xmlns:p14="http://schemas.microsoft.com/office/powerpoint/2010/main" val="46613487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4 Rectángulo"/>
          <p:cNvSpPr/>
          <p:nvPr/>
        </p:nvSpPr>
        <p:spPr>
          <a:xfrm>
            <a:off x="1517650" y="720086"/>
            <a:ext cx="6089650" cy="400110"/>
          </a:xfrm>
          <a:prstGeom prst="rect">
            <a:avLst/>
          </a:prstGeom>
        </p:spPr>
        <p:txBody>
          <a:bodyPr wrap="square">
            <a:spAutoFit/>
          </a:bodyPr>
          <a:lstStyle/>
          <a:p>
            <a:pPr algn="ctr"/>
            <a:r>
              <a:rPr lang="es-CO" b="0" dirty="0">
                <a:solidFill>
                  <a:schemeClr val="tx1">
                    <a:lumMod val="85000"/>
                    <a:lumOff val="15000"/>
                  </a:schemeClr>
                </a:solidFill>
                <a:latin typeface="+mj-lt"/>
              </a:rPr>
              <a:t>Con una escala de 1 a 5 donde 1 es Totalmente en desacuerdo y 5  Totalmente de acuerdo, </a:t>
            </a:r>
            <a:r>
              <a:rPr lang="es-CO" dirty="0">
                <a:solidFill>
                  <a:schemeClr val="tx1">
                    <a:lumMod val="85000"/>
                    <a:lumOff val="15000"/>
                  </a:schemeClr>
                </a:solidFill>
                <a:latin typeface="+mj-lt"/>
              </a:rPr>
              <a:t>¿Qué tan de acuerdo está con las siguientes  afirmaciones a cerca de la EAAB – ESP</a:t>
            </a:r>
            <a:endParaRPr lang="es-CO" b="0" dirty="0">
              <a:solidFill>
                <a:schemeClr val="tx1">
                  <a:lumMod val="85000"/>
                  <a:lumOff val="15000"/>
                </a:schemeClr>
              </a:solidFill>
              <a:latin typeface="+mj-lt"/>
            </a:endParaRPr>
          </a:p>
        </p:txBody>
      </p:sp>
      <p:sp>
        <p:nvSpPr>
          <p:cNvPr id="13" name="CuadroTexto 12"/>
          <p:cNvSpPr txBox="1"/>
          <p:nvPr/>
        </p:nvSpPr>
        <p:spPr>
          <a:xfrm>
            <a:off x="1311753" y="162166"/>
            <a:ext cx="6523218" cy="584775"/>
          </a:xfrm>
          <a:prstGeom prst="rect">
            <a:avLst/>
          </a:prstGeom>
          <a:noFill/>
        </p:spPr>
        <p:txBody>
          <a:bodyPr wrap="square" rtlCol="0">
            <a:spAutoFit/>
          </a:bodyPr>
          <a:lstStyle/>
          <a:p>
            <a:r>
              <a:rPr lang="es-CO" sz="3200" dirty="0">
                <a:solidFill>
                  <a:srgbClr val="295FA9"/>
                </a:solidFill>
              </a:rPr>
              <a:t>Reputación y marca de la EAAB-ESP</a:t>
            </a:r>
          </a:p>
        </p:txBody>
      </p:sp>
      <p:graphicFrame>
        <p:nvGraphicFramePr>
          <p:cNvPr id="14" name="Tabla 13">
            <a:extLst>
              <a:ext uri="{FF2B5EF4-FFF2-40B4-BE49-F238E27FC236}">
                <a16:creationId xmlns:a16="http://schemas.microsoft.com/office/drawing/2014/main" id="{91EB6689-1ED2-4068-81BB-5D7C2EC9D966}"/>
              </a:ext>
            </a:extLst>
          </p:cNvPr>
          <p:cNvGraphicFramePr>
            <a:graphicFrameLocks noGrp="1"/>
          </p:cNvGraphicFramePr>
          <p:nvPr>
            <p:extLst>
              <p:ext uri="{D42A27DB-BD31-4B8C-83A1-F6EECF244321}">
                <p14:modId xmlns:p14="http://schemas.microsoft.com/office/powerpoint/2010/main" val="2745730192"/>
              </p:ext>
            </p:extLst>
          </p:nvPr>
        </p:nvGraphicFramePr>
        <p:xfrm>
          <a:off x="1541463" y="1157226"/>
          <a:ext cx="6096001" cy="1419225"/>
        </p:xfrm>
        <a:graphic>
          <a:graphicData uri="http://schemas.openxmlformats.org/drawingml/2006/table">
            <a:tbl>
              <a:tblPr firstRow="1" bandRow="1">
                <a:tableStyleId>{5C22544A-7EE6-4342-B048-85BDC9FD1C3A}</a:tableStyleId>
              </a:tblPr>
              <a:tblGrid>
                <a:gridCol w="3073067">
                  <a:extLst>
                    <a:ext uri="{9D8B030D-6E8A-4147-A177-3AD203B41FA5}">
                      <a16:colId xmlns:a16="http://schemas.microsoft.com/office/drawing/2014/main" val="93046408"/>
                    </a:ext>
                  </a:extLst>
                </a:gridCol>
                <a:gridCol w="1511467">
                  <a:extLst>
                    <a:ext uri="{9D8B030D-6E8A-4147-A177-3AD203B41FA5}">
                      <a16:colId xmlns:a16="http://schemas.microsoft.com/office/drawing/2014/main" val="4195887148"/>
                    </a:ext>
                  </a:extLst>
                </a:gridCol>
                <a:gridCol w="1511467">
                  <a:extLst>
                    <a:ext uri="{9D8B030D-6E8A-4147-A177-3AD203B41FA5}">
                      <a16:colId xmlns:a16="http://schemas.microsoft.com/office/drawing/2014/main" val="3388826850"/>
                    </a:ext>
                  </a:extLst>
                </a:gridCol>
              </a:tblGrid>
              <a:tr h="153612">
                <a:tc>
                  <a:txBody>
                    <a:bodyPr/>
                    <a:lstStyle/>
                    <a:p>
                      <a:pPr algn="r"/>
                      <a:r>
                        <a:rPr lang="es-MX" sz="1200" dirty="0">
                          <a:solidFill>
                            <a:schemeClr val="tx1"/>
                          </a:solidFill>
                          <a:latin typeface="Calibri" panose="020F0502020204030204" pitchFamily="34" charset="0"/>
                          <a:cs typeface="Calibri" panose="020F0502020204030204" pitchFamily="34" charset="0"/>
                        </a:rPr>
                        <a:t>Es una Empresa con solidez financiera </a:t>
                      </a:r>
                    </a:p>
                    <a:p>
                      <a:pPr algn="r"/>
                      <a:r>
                        <a:rPr lang="es-MX" sz="1200" dirty="0">
                          <a:solidFill>
                            <a:schemeClr val="tx1"/>
                          </a:solidFill>
                          <a:latin typeface="Calibri" panose="020F0502020204030204" pitchFamily="34" charset="0"/>
                          <a:cs typeface="Calibri" panose="020F0502020204030204" pitchFamily="34" charset="0"/>
                        </a:rPr>
                        <a:t>(Principio Gestión a resultados)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s-CO" sz="1200" dirty="0">
                          <a:solidFill>
                            <a:schemeClr val="tx1"/>
                          </a:solidFill>
                          <a:latin typeface="Calibri" panose="020F0502020204030204" pitchFamily="34" charset="0"/>
                          <a:cs typeface="Calibri" panose="020F0502020204030204" pitchFamily="34" charset="0"/>
                        </a:rPr>
                        <a:t>Total (casos)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200" dirty="0">
                          <a:solidFill>
                            <a:schemeClr val="tx1"/>
                          </a:solidFill>
                          <a:latin typeface="Calibri" panose="020F0502020204030204" pitchFamily="34" charset="0"/>
                          <a:cs typeface="Calibri" panose="020F0502020204030204" pitchFamily="34" charset="0"/>
                        </a:rPr>
                        <a:t>Total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28093495"/>
                  </a:ext>
                </a:extLst>
              </a:tr>
              <a:tr h="46175">
                <a:tc>
                  <a:txBody>
                    <a:bodyPr/>
                    <a:lstStyle/>
                    <a:p>
                      <a:pPr algn="r" fontAlgn="b"/>
                      <a:r>
                        <a:rPr lang="es-CO" sz="1200" b="0" i="0" u="none" strike="noStrike" dirty="0">
                          <a:solidFill>
                            <a:srgbClr val="000000"/>
                          </a:solidFill>
                          <a:effectLst/>
                          <a:latin typeface="Calibri" panose="020F0502020204030204" pitchFamily="34" charset="0"/>
                        </a:rPr>
                        <a:t> [5] Totalmente de acuerdo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194</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50</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546101133"/>
                  </a:ext>
                </a:extLst>
              </a:tr>
              <a:tr h="46175">
                <a:tc>
                  <a:txBody>
                    <a:bodyPr/>
                    <a:lstStyle/>
                    <a:p>
                      <a:pPr algn="r" fontAlgn="b"/>
                      <a:r>
                        <a:rPr lang="es-CO" sz="1200" b="0" i="0" u="none" strike="noStrike" dirty="0">
                          <a:solidFill>
                            <a:srgbClr val="000000"/>
                          </a:solidFill>
                          <a:effectLst/>
                          <a:latin typeface="Calibri" panose="020F0502020204030204" pitchFamily="34" charset="0"/>
                        </a:rPr>
                        <a:t> [4] De acuerdo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128</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33</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890887876"/>
                  </a:ext>
                </a:extLst>
              </a:tr>
              <a:tr h="46175">
                <a:tc>
                  <a:txBody>
                    <a:bodyPr/>
                    <a:lstStyle/>
                    <a:p>
                      <a:pPr algn="r" fontAlgn="b"/>
                      <a:r>
                        <a:rPr lang="es-MX" sz="1200" b="0" i="0" u="none" strike="noStrike" dirty="0">
                          <a:solidFill>
                            <a:srgbClr val="000000"/>
                          </a:solidFill>
                          <a:effectLst/>
                          <a:latin typeface="Calibri" panose="020F0502020204030204" pitchFamily="34" charset="0"/>
                        </a:rPr>
                        <a:t> [3] Ni de acuerdo Ni en desacuerdo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48</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12</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799911674"/>
                  </a:ext>
                </a:extLst>
              </a:tr>
              <a:tr h="46175">
                <a:tc>
                  <a:txBody>
                    <a:bodyPr/>
                    <a:lstStyle/>
                    <a:p>
                      <a:pPr algn="r" fontAlgn="b"/>
                      <a:r>
                        <a:rPr lang="es-CO" sz="1200" b="0" i="0" u="none" strike="noStrike" dirty="0">
                          <a:solidFill>
                            <a:srgbClr val="000000"/>
                          </a:solidFill>
                          <a:effectLst/>
                          <a:latin typeface="Calibri" panose="020F0502020204030204" pitchFamily="34" charset="0"/>
                        </a:rPr>
                        <a:t> [2] En desacuerdo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10</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3</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10394615"/>
                  </a:ext>
                </a:extLst>
              </a:tr>
              <a:tr h="46175">
                <a:tc>
                  <a:txBody>
                    <a:bodyPr/>
                    <a:lstStyle/>
                    <a:p>
                      <a:pPr algn="r" fontAlgn="b"/>
                      <a:r>
                        <a:rPr lang="es-CO" sz="1200" b="0" i="0" u="none" strike="noStrike" dirty="0">
                          <a:solidFill>
                            <a:srgbClr val="000000"/>
                          </a:solidFill>
                          <a:effectLst/>
                          <a:latin typeface="Calibri" panose="020F0502020204030204" pitchFamily="34" charset="0"/>
                        </a:rPr>
                        <a:t> [1] Totalmente en desacuerdo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6</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2</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832641465"/>
                  </a:ext>
                </a:extLst>
              </a:tr>
            </a:tbl>
          </a:graphicData>
        </a:graphic>
      </p:graphicFrame>
      <p:graphicFrame>
        <p:nvGraphicFramePr>
          <p:cNvPr id="15" name="Tabla 14">
            <a:extLst>
              <a:ext uri="{FF2B5EF4-FFF2-40B4-BE49-F238E27FC236}">
                <a16:creationId xmlns:a16="http://schemas.microsoft.com/office/drawing/2014/main" id="{D6C43018-AB13-4267-A2C1-9265857E37CD}"/>
              </a:ext>
            </a:extLst>
          </p:cNvPr>
          <p:cNvGraphicFramePr>
            <a:graphicFrameLocks noGrp="1"/>
          </p:cNvGraphicFramePr>
          <p:nvPr>
            <p:extLst>
              <p:ext uri="{D42A27DB-BD31-4B8C-83A1-F6EECF244321}">
                <p14:modId xmlns:p14="http://schemas.microsoft.com/office/powerpoint/2010/main" val="1730281518"/>
              </p:ext>
            </p:extLst>
          </p:nvPr>
        </p:nvGraphicFramePr>
        <p:xfrm>
          <a:off x="1541463" y="2972945"/>
          <a:ext cx="6096001" cy="1419225"/>
        </p:xfrm>
        <a:graphic>
          <a:graphicData uri="http://schemas.openxmlformats.org/drawingml/2006/table">
            <a:tbl>
              <a:tblPr firstRow="1" bandRow="1">
                <a:tableStyleId>{5C22544A-7EE6-4342-B048-85BDC9FD1C3A}</a:tableStyleId>
              </a:tblPr>
              <a:tblGrid>
                <a:gridCol w="3073067">
                  <a:extLst>
                    <a:ext uri="{9D8B030D-6E8A-4147-A177-3AD203B41FA5}">
                      <a16:colId xmlns:a16="http://schemas.microsoft.com/office/drawing/2014/main" val="3201192086"/>
                    </a:ext>
                  </a:extLst>
                </a:gridCol>
                <a:gridCol w="1511467">
                  <a:extLst>
                    <a:ext uri="{9D8B030D-6E8A-4147-A177-3AD203B41FA5}">
                      <a16:colId xmlns:a16="http://schemas.microsoft.com/office/drawing/2014/main" val="4173606886"/>
                    </a:ext>
                  </a:extLst>
                </a:gridCol>
                <a:gridCol w="1511467">
                  <a:extLst>
                    <a:ext uri="{9D8B030D-6E8A-4147-A177-3AD203B41FA5}">
                      <a16:colId xmlns:a16="http://schemas.microsoft.com/office/drawing/2014/main" val="1972385644"/>
                    </a:ext>
                  </a:extLst>
                </a:gridCol>
              </a:tblGrid>
              <a:tr h="153612">
                <a:tc>
                  <a:txBody>
                    <a:bodyPr/>
                    <a:lstStyle/>
                    <a:p>
                      <a:pPr algn="r"/>
                      <a:r>
                        <a:rPr lang="es-MX" sz="1200" dirty="0">
                          <a:solidFill>
                            <a:schemeClr val="tx1"/>
                          </a:solidFill>
                          <a:latin typeface="Calibri" panose="020F0502020204030204" pitchFamily="34" charset="0"/>
                          <a:cs typeface="Calibri" panose="020F0502020204030204" pitchFamily="34" charset="0"/>
                        </a:rPr>
                        <a:t>Es una Empresa con una excelente trayectoria</a:t>
                      </a:r>
                    </a:p>
                    <a:p>
                      <a:pPr algn="r"/>
                      <a:r>
                        <a:rPr lang="es-MX" sz="1200" dirty="0">
                          <a:solidFill>
                            <a:schemeClr val="tx1"/>
                          </a:solidFill>
                          <a:latin typeface="Calibri" panose="020F0502020204030204" pitchFamily="34" charset="0"/>
                          <a:cs typeface="Calibri" panose="020F0502020204030204" pitchFamily="34" charset="0"/>
                        </a:rPr>
                        <a:t> (Principio Gestión a resultados)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s-CO" sz="1200" dirty="0">
                          <a:solidFill>
                            <a:schemeClr val="tx1"/>
                          </a:solidFill>
                          <a:latin typeface="Calibri" panose="020F0502020204030204" pitchFamily="34" charset="0"/>
                          <a:cs typeface="Calibri" panose="020F0502020204030204" pitchFamily="34" charset="0"/>
                        </a:rPr>
                        <a:t>Total (casos)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200" dirty="0">
                          <a:solidFill>
                            <a:schemeClr val="tx1"/>
                          </a:solidFill>
                          <a:latin typeface="Calibri" panose="020F0502020204030204" pitchFamily="34" charset="0"/>
                          <a:cs typeface="Calibri" panose="020F0502020204030204" pitchFamily="34" charset="0"/>
                        </a:rPr>
                        <a:t>Total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64903282"/>
                  </a:ext>
                </a:extLst>
              </a:tr>
              <a:tr h="46175">
                <a:tc>
                  <a:txBody>
                    <a:bodyPr/>
                    <a:lstStyle/>
                    <a:p>
                      <a:pPr algn="r" fontAlgn="b"/>
                      <a:r>
                        <a:rPr lang="es-CO" sz="1200" b="0" i="0" u="none" strike="noStrike" dirty="0">
                          <a:solidFill>
                            <a:srgbClr val="000000"/>
                          </a:solidFill>
                          <a:effectLst/>
                          <a:latin typeface="Calibri" panose="020F0502020204030204" pitchFamily="34" charset="0"/>
                        </a:rPr>
                        <a:t> [5] Totalmente de acuerdo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195</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44</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148119984"/>
                  </a:ext>
                </a:extLst>
              </a:tr>
              <a:tr h="46175">
                <a:tc>
                  <a:txBody>
                    <a:bodyPr/>
                    <a:lstStyle/>
                    <a:p>
                      <a:pPr algn="r" fontAlgn="b"/>
                      <a:r>
                        <a:rPr lang="es-CO" sz="1200" b="0" i="0" u="none" strike="noStrike" dirty="0">
                          <a:solidFill>
                            <a:srgbClr val="000000"/>
                          </a:solidFill>
                          <a:effectLst/>
                          <a:latin typeface="Calibri" panose="020F0502020204030204" pitchFamily="34" charset="0"/>
                        </a:rPr>
                        <a:t> [4] De acuerdo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157</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35</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236966090"/>
                  </a:ext>
                </a:extLst>
              </a:tr>
              <a:tr h="46175">
                <a:tc>
                  <a:txBody>
                    <a:bodyPr/>
                    <a:lstStyle/>
                    <a:p>
                      <a:pPr algn="r" fontAlgn="b"/>
                      <a:r>
                        <a:rPr lang="es-MX" sz="1200" b="0" i="0" u="none" strike="noStrike" dirty="0">
                          <a:solidFill>
                            <a:srgbClr val="000000"/>
                          </a:solidFill>
                          <a:effectLst/>
                          <a:latin typeface="Calibri" panose="020F0502020204030204" pitchFamily="34" charset="0"/>
                        </a:rPr>
                        <a:t> [3] Ni de acuerdo Ni en desacuerdo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63</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14</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494658789"/>
                  </a:ext>
                </a:extLst>
              </a:tr>
              <a:tr h="46175">
                <a:tc>
                  <a:txBody>
                    <a:bodyPr/>
                    <a:lstStyle/>
                    <a:p>
                      <a:pPr algn="r" fontAlgn="b"/>
                      <a:r>
                        <a:rPr lang="es-CO" sz="1200" b="0" i="0" u="none" strike="noStrike" dirty="0">
                          <a:solidFill>
                            <a:srgbClr val="000000"/>
                          </a:solidFill>
                          <a:effectLst/>
                          <a:latin typeface="Calibri" panose="020F0502020204030204" pitchFamily="34" charset="0"/>
                        </a:rPr>
                        <a:t> [2] En desacuerdo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17</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4</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762044258"/>
                  </a:ext>
                </a:extLst>
              </a:tr>
              <a:tr h="46175">
                <a:tc>
                  <a:txBody>
                    <a:bodyPr/>
                    <a:lstStyle/>
                    <a:p>
                      <a:pPr algn="r" fontAlgn="b"/>
                      <a:r>
                        <a:rPr lang="es-CO" sz="1200" b="0" i="0" u="none" strike="noStrike" dirty="0">
                          <a:solidFill>
                            <a:srgbClr val="000000"/>
                          </a:solidFill>
                          <a:effectLst/>
                          <a:latin typeface="Calibri" panose="020F0502020204030204" pitchFamily="34" charset="0"/>
                        </a:rPr>
                        <a:t> [1] Totalmente en desacuerdo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14</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3</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715043900"/>
                  </a:ext>
                </a:extLst>
              </a:tr>
            </a:tbl>
          </a:graphicData>
        </a:graphic>
      </p:graphicFrame>
    </p:spTree>
    <p:extLst>
      <p:ext uri="{BB962C8B-B14F-4D97-AF65-F5344CB8AC3E}">
        <p14:creationId xmlns:p14="http://schemas.microsoft.com/office/powerpoint/2010/main" val="26057043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4 Rectángulo"/>
          <p:cNvSpPr/>
          <p:nvPr/>
        </p:nvSpPr>
        <p:spPr>
          <a:xfrm>
            <a:off x="1517650" y="720086"/>
            <a:ext cx="6089650" cy="400110"/>
          </a:xfrm>
          <a:prstGeom prst="rect">
            <a:avLst/>
          </a:prstGeom>
        </p:spPr>
        <p:txBody>
          <a:bodyPr wrap="square">
            <a:spAutoFit/>
          </a:bodyPr>
          <a:lstStyle/>
          <a:p>
            <a:pPr algn="ctr"/>
            <a:r>
              <a:rPr lang="es-CO" b="0" dirty="0">
                <a:solidFill>
                  <a:schemeClr val="tx1">
                    <a:lumMod val="85000"/>
                    <a:lumOff val="15000"/>
                  </a:schemeClr>
                </a:solidFill>
                <a:latin typeface="+mj-lt"/>
              </a:rPr>
              <a:t>Con una escala de 1 a 5 donde 1 es Totalmente en desacuerdo y 5  Totalmente de acuerdo, </a:t>
            </a:r>
            <a:r>
              <a:rPr lang="es-CO" dirty="0">
                <a:solidFill>
                  <a:schemeClr val="tx1">
                    <a:lumMod val="85000"/>
                    <a:lumOff val="15000"/>
                  </a:schemeClr>
                </a:solidFill>
                <a:latin typeface="+mj-lt"/>
              </a:rPr>
              <a:t>¿Qué tan de acuerdo está con las siguientes  afirmaciones a cerca de la EAAB – ESP</a:t>
            </a:r>
            <a:endParaRPr lang="es-CO" b="0" dirty="0">
              <a:solidFill>
                <a:schemeClr val="tx1">
                  <a:lumMod val="85000"/>
                  <a:lumOff val="15000"/>
                </a:schemeClr>
              </a:solidFill>
              <a:latin typeface="+mj-lt"/>
            </a:endParaRPr>
          </a:p>
        </p:txBody>
      </p:sp>
      <p:sp>
        <p:nvSpPr>
          <p:cNvPr id="13" name="CuadroTexto 12"/>
          <p:cNvSpPr txBox="1"/>
          <p:nvPr/>
        </p:nvSpPr>
        <p:spPr>
          <a:xfrm>
            <a:off x="1311753" y="162166"/>
            <a:ext cx="6523218" cy="584775"/>
          </a:xfrm>
          <a:prstGeom prst="rect">
            <a:avLst/>
          </a:prstGeom>
          <a:noFill/>
        </p:spPr>
        <p:txBody>
          <a:bodyPr wrap="square" rtlCol="0">
            <a:spAutoFit/>
          </a:bodyPr>
          <a:lstStyle/>
          <a:p>
            <a:r>
              <a:rPr lang="es-CO" sz="3200" dirty="0">
                <a:solidFill>
                  <a:srgbClr val="295FA9"/>
                </a:solidFill>
              </a:rPr>
              <a:t>Reputación y marca de la EAAB-ESP</a:t>
            </a:r>
          </a:p>
        </p:txBody>
      </p:sp>
      <p:graphicFrame>
        <p:nvGraphicFramePr>
          <p:cNvPr id="14" name="Tabla 13">
            <a:extLst>
              <a:ext uri="{FF2B5EF4-FFF2-40B4-BE49-F238E27FC236}">
                <a16:creationId xmlns:a16="http://schemas.microsoft.com/office/drawing/2014/main" id="{91EB6689-1ED2-4068-81BB-5D7C2EC9D966}"/>
              </a:ext>
            </a:extLst>
          </p:cNvPr>
          <p:cNvGraphicFramePr>
            <a:graphicFrameLocks noGrp="1"/>
          </p:cNvGraphicFramePr>
          <p:nvPr>
            <p:extLst>
              <p:ext uri="{D42A27DB-BD31-4B8C-83A1-F6EECF244321}">
                <p14:modId xmlns:p14="http://schemas.microsoft.com/office/powerpoint/2010/main" val="4169385009"/>
              </p:ext>
            </p:extLst>
          </p:nvPr>
        </p:nvGraphicFramePr>
        <p:xfrm>
          <a:off x="1541463" y="1157226"/>
          <a:ext cx="6096001" cy="1419225"/>
        </p:xfrm>
        <a:graphic>
          <a:graphicData uri="http://schemas.openxmlformats.org/drawingml/2006/table">
            <a:tbl>
              <a:tblPr firstRow="1" bandRow="1">
                <a:tableStyleId>{5C22544A-7EE6-4342-B048-85BDC9FD1C3A}</a:tableStyleId>
              </a:tblPr>
              <a:tblGrid>
                <a:gridCol w="3073067">
                  <a:extLst>
                    <a:ext uri="{9D8B030D-6E8A-4147-A177-3AD203B41FA5}">
                      <a16:colId xmlns:a16="http://schemas.microsoft.com/office/drawing/2014/main" val="93046408"/>
                    </a:ext>
                  </a:extLst>
                </a:gridCol>
                <a:gridCol w="1511467">
                  <a:extLst>
                    <a:ext uri="{9D8B030D-6E8A-4147-A177-3AD203B41FA5}">
                      <a16:colId xmlns:a16="http://schemas.microsoft.com/office/drawing/2014/main" val="4195887148"/>
                    </a:ext>
                  </a:extLst>
                </a:gridCol>
                <a:gridCol w="1511467">
                  <a:extLst>
                    <a:ext uri="{9D8B030D-6E8A-4147-A177-3AD203B41FA5}">
                      <a16:colId xmlns:a16="http://schemas.microsoft.com/office/drawing/2014/main" val="3388826850"/>
                    </a:ext>
                  </a:extLst>
                </a:gridCol>
              </a:tblGrid>
              <a:tr h="153612">
                <a:tc>
                  <a:txBody>
                    <a:bodyPr/>
                    <a:lstStyle/>
                    <a:p>
                      <a:pPr algn="r"/>
                      <a:r>
                        <a:rPr lang="es-MX" sz="1200" dirty="0">
                          <a:solidFill>
                            <a:schemeClr val="tx1"/>
                          </a:solidFill>
                          <a:latin typeface="Calibri" panose="020F0502020204030204" pitchFamily="34" charset="0"/>
                          <a:cs typeface="Calibri" panose="020F0502020204030204" pitchFamily="34" charset="0"/>
                        </a:rPr>
                        <a:t>Los servicios brindados son de buena calidad</a:t>
                      </a:r>
                    </a:p>
                    <a:p>
                      <a:pPr algn="r"/>
                      <a:r>
                        <a:rPr lang="es-MX" sz="1200" dirty="0">
                          <a:solidFill>
                            <a:schemeClr val="tx1"/>
                          </a:solidFill>
                          <a:latin typeface="Calibri" panose="020F0502020204030204" pitchFamily="34" charset="0"/>
                          <a:cs typeface="Calibri" panose="020F0502020204030204" pitchFamily="34" charset="0"/>
                        </a:rPr>
                        <a:t> (Valor Compromiso)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s-CO" sz="1200" dirty="0">
                          <a:solidFill>
                            <a:schemeClr val="tx1"/>
                          </a:solidFill>
                          <a:latin typeface="Calibri" panose="020F0502020204030204" pitchFamily="34" charset="0"/>
                          <a:cs typeface="Calibri" panose="020F0502020204030204" pitchFamily="34" charset="0"/>
                        </a:rPr>
                        <a:t>Total (casos)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200" dirty="0">
                          <a:solidFill>
                            <a:schemeClr val="tx1"/>
                          </a:solidFill>
                          <a:latin typeface="Calibri" panose="020F0502020204030204" pitchFamily="34" charset="0"/>
                          <a:cs typeface="Calibri" panose="020F0502020204030204" pitchFamily="34" charset="0"/>
                        </a:rPr>
                        <a:t>Total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28093495"/>
                  </a:ext>
                </a:extLst>
              </a:tr>
              <a:tr h="46175">
                <a:tc>
                  <a:txBody>
                    <a:bodyPr/>
                    <a:lstStyle/>
                    <a:p>
                      <a:pPr algn="r" fontAlgn="b"/>
                      <a:r>
                        <a:rPr lang="es-CO" sz="1200" b="0" i="0" u="none" strike="noStrike" dirty="0">
                          <a:solidFill>
                            <a:srgbClr val="000000"/>
                          </a:solidFill>
                          <a:effectLst/>
                          <a:latin typeface="Calibri" panose="020F0502020204030204" pitchFamily="34" charset="0"/>
                        </a:rPr>
                        <a:t> [5] Totalmente de acuerdo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173</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39</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546101133"/>
                  </a:ext>
                </a:extLst>
              </a:tr>
              <a:tr h="46175">
                <a:tc>
                  <a:txBody>
                    <a:bodyPr/>
                    <a:lstStyle/>
                    <a:p>
                      <a:pPr algn="r" fontAlgn="b"/>
                      <a:r>
                        <a:rPr lang="es-CO" sz="1200" b="0" i="0" u="none" strike="noStrike" dirty="0">
                          <a:solidFill>
                            <a:srgbClr val="000000"/>
                          </a:solidFill>
                          <a:effectLst/>
                          <a:latin typeface="Calibri" panose="020F0502020204030204" pitchFamily="34" charset="0"/>
                        </a:rPr>
                        <a:t> [4] De acuerdo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171</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38</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890887876"/>
                  </a:ext>
                </a:extLst>
              </a:tr>
              <a:tr h="46175">
                <a:tc>
                  <a:txBody>
                    <a:bodyPr/>
                    <a:lstStyle/>
                    <a:p>
                      <a:pPr algn="r" fontAlgn="b"/>
                      <a:r>
                        <a:rPr lang="es-MX" sz="1200" b="0" i="0" u="none" strike="noStrike" dirty="0">
                          <a:solidFill>
                            <a:srgbClr val="000000"/>
                          </a:solidFill>
                          <a:effectLst/>
                          <a:latin typeface="Calibri" panose="020F0502020204030204" pitchFamily="34" charset="0"/>
                        </a:rPr>
                        <a:t> [3] Ni de acuerdo Ni en desacuerdo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81</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18</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799911674"/>
                  </a:ext>
                </a:extLst>
              </a:tr>
              <a:tr h="46175">
                <a:tc>
                  <a:txBody>
                    <a:bodyPr/>
                    <a:lstStyle/>
                    <a:p>
                      <a:pPr algn="r" fontAlgn="b"/>
                      <a:r>
                        <a:rPr lang="es-CO" sz="1200" b="0" i="0" u="none" strike="noStrike" dirty="0">
                          <a:solidFill>
                            <a:srgbClr val="000000"/>
                          </a:solidFill>
                          <a:effectLst/>
                          <a:latin typeface="Calibri" panose="020F0502020204030204" pitchFamily="34" charset="0"/>
                        </a:rPr>
                        <a:t> [2] En desacuerdo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14</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3</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10394615"/>
                  </a:ext>
                </a:extLst>
              </a:tr>
              <a:tr h="46175">
                <a:tc>
                  <a:txBody>
                    <a:bodyPr/>
                    <a:lstStyle/>
                    <a:p>
                      <a:pPr algn="r" fontAlgn="b"/>
                      <a:r>
                        <a:rPr lang="es-CO" sz="1200" b="0" i="0" u="none" strike="noStrike" dirty="0">
                          <a:solidFill>
                            <a:srgbClr val="000000"/>
                          </a:solidFill>
                          <a:effectLst/>
                          <a:latin typeface="Calibri" panose="020F0502020204030204" pitchFamily="34" charset="0"/>
                        </a:rPr>
                        <a:t> [1] Totalmente en desacuerdo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9</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2</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832641465"/>
                  </a:ext>
                </a:extLst>
              </a:tr>
            </a:tbl>
          </a:graphicData>
        </a:graphic>
      </p:graphicFrame>
      <p:graphicFrame>
        <p:nvGraphicFramePr>
          <p:cNvPr id="15" name="Tabla 14">
            <a:extLst>
              <a:ext uri="{FF2B5EF4-FFF2-40B4-BE49-F238E27FC236}">
                <a16:creationId xmlns:a16="http://schemas.microsoft.com/office/drawing/2014/main" id="{D6C43018-AB13-4267-A2C1-9265857E37CD}"/>
              </a:ext>
            </a:extLst>
          </p:cNvPr>
          <p:cNvGraphicFramePr>
            <a:graphicFrameLocks noGrp="1"/>
          </p:cNvGraphicFramePr>
          <p:nvPr>
            <p:extLst>
              <p:ext uri="{D42A27DB-BD31-4B8C-83A1-F6EECF244321}">
                <p14:modId xmlns:p14="http://schemas.microsoft.com/office/powerpoint/2010/main" val="1377049182"/>
              </p:ext>
            </p:extLst>
          </p:nvPr>
        </p:nvGraphicFramePr>
        <p:xfrm>
          <a:off x="1541463" y="2972945"/>
          <a:ext cx="6096001" cy="1419225"/>
        </p:xfrm>
        <a:graphic>
          <a:graphicData uri="http://schemas.openxmlformats.org/drawingml/2006/table">
            <a:tbl>
              <a:tblPr firstRow="1" bandRow="1">
                <a:tableStyleId>{5C22544A-7EE6-4342-B048-85BDC9FD1C3A}</a:tableStyleId>
              </a:tblPr>
              <a:tblGrid>
                <a:gridCol w="3073067">
                  <a:extLst>
                    <a:ext uri="{9D8B030D-6E8A-4147-A177-3AD203B41FA5}">
                      <a16:colId xmlns:a16="http://schemas.microsoft.com/office/drawing/2014/main" val="3201192086"/>
                    </a:ext>
                  </a:extLst>
                </a:gridCol>
                <a:gridCol w="1511467">
                  <a:extLst>
                    <a:ext uri="{9D8B030D-6E8A-4147-A177-3AD203B41FA5}">
                      <a16:colId xmlns:a16="http://schemas.microsoft.com/office/drawing/2014/main" val="4173606886"/>
                    </a:ext>
                  </a:extLst>
                </a:gridCol>
                <a:gridCol w="1511467">
                  <a:extLst>
                    <a:ext uri="{9D8B030D-6E8A-4147-A177-3AD203B41FA5}">
                      <a16:colId xmlns:a16="http://schemas.microsoft.com/office/drawing/2014/main" val="1972385644"/>
                    </a:ext>
                  </a:extLst>
                </a:gridCol>
              </a:tblGrid>
              <a:tr h="153612">
                <a:tc>
                  <a:txBody>
                    <a:bodyPr/>
                    <a:lstStyle/>
                    <a:p>
                      <a:pPr algn="r"/>
                      <a:r>
                        <a:rPr lang="es-MX" sz="1200" dirty="0">
                          <a:solidFill>
                            <a:schemeClr val="tx1"/>
                          </a:solidFill>
                          <a:latin typeface="Calibri" panose="020F0502020204030204" pitchFamily="34" charset="0"/>
                          <a:cs typeface="Calibri" panose="020F0502020204030204" pitchFamily="34" charset="0"/>
                        </a:rPr>
                        <a:t>Es una empresa con visión empresarial </a:t>
                      </a:r>
                    </a:p>
                    <a:p>
                      <a:pPr algn="r"/>
                      <a:r>
                        <a:rPr lang="es-MX" sz="1200" dirty="0">
                          <a:solidFill>
                            <a:schemeClr val="tx1"/>
                          </a:solidFill>
                          <a:latin typeface="Calibri" panose="020F0502020204030204" pitchFamily="34" charset="0"/>
                          <a:cs typeface="Calibri" panose="020F0502020204030204" pitchFamily="34" charset="0"/>
                        </a:rPr>
                        <a:t>(Principio Gestión a resultados)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s-CO" sz="1200" dirty="0">
                          <a:solidFill>
                            <a:schemeClr val="tx1"/>
                          </a:solidFill>
                          <a:latin typeface="Calibri" panose="020F0502020204030204" pitchFamily="34" charset="0"/>
                          <a:cs typeface="Calibri" panose="020F0502020204030204" pitchFamily="34" charset="0"/>
                        </a:rPr>
                        <a:t>Total (casos)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200" dirty="0">
                          <a:solidFill>
                            <a:schemeClr val="tx1"/>
                          </a:solidFill>
                          <a:latin typeface="Calibri" panose="020F0502020204030204" pitchFamily="34" charset="0"/>
                          <a:cs typeface="Calibri" panose="020F0502020204030204" pitchFamily="34" charset="0"/>
                        </a:rPr>
                        <a:t>Total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64903282"/>
                  </a:ext>
                </a:extLst>
              </a:tr>
              <a:tr h="46175">
                <a:tc>
                  <a:txBody>
                    <a:bodyPr/>
                    <a:lstStyle/>
                    <a:p>
                      <a:pPr algn="r" fontAlgn="b"/>
                      <a:r>
                        <a:rPr lang="es-CO" sz="1200" b="0" i="0" u="none" strike="noStrike" dirty="0">
                          <a:solidFill>
                            <a:srgbClr val="000000"/>
                          </a:solidFill>
                          <a:effectLst/>
                          <a:latin typeface="Calibri" panose="020F0502020204030204" pitchFamily="34" charset="0"/>
                        </a:rPr>
                        <a:t> [5] Totalmente de acuerdo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171</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42</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148119984"/>
                  </a:ext>
                </a:extLst>
              </a:tr>
              <a:tr h="46175">
                <a:tc>
                  <a:txBody>
                    <a:bodyPr/>
                    <a:lstStyle/>
                    <a:p>
                      <a:pPr algn="r" fontAlgn="b"/>
                      <a:r>
                        <a:rPr lang="es-CO" sz="1200" b="0" i="0" u="none" strike="noStrike" dirty="0">
                          <a:solidFill>
                            <a:srgbClr val="000000"/>
                          </a:solidFill>
                          <a:effectLst/>
                          <a:latin typeface="Calibri" panose="020F0502020204030204" pitchFamily="34" charset="0"/>
                        </a:rPr>
                        <a:t> [4] De acuerdo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135</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33</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236966090"/>
                  </a:ext>
                </a:extLst>
              </a:tr>
              <a:tr h="46175">
                <a:tc>
                  <a:txBody>
                    <a:bodyPr/>
                    <a:lstStyle/>
                    <a:p>
                      <a:pPr algn="r" fontAlgn="b"/>
                      <a:r>
                        <a:rPr lang="es-MX" sz="1200" b="0" i="0" u="none" strike="noStrike" dirty="0">
                          <a:solidFill>
                            <a:srgbClr val="000000"/>
                          </a:solidFill>
                          <a:effectLst/>
                          <a:latin typeface="Calibri" panose="020F0502020204030204" pitchFamily="34" charset="0"/>
                        </a:rPr>
                        <a:t> [3] Ni de acuerdo Ni en desacuerdo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76</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18</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494658789"/>
                  </a:ext>
                </a:extLst>
              </a:tr>
              <a:tr h="46175">
                <a:tc>
                  <a:txBody>
                    <a:bodyPr/>
                    <a:lstStyle/>
                    <a:p>
                      <a:pPr algn="r" fontAlgn="b"/>
                      <a:r>
                        <a:rPr lang="es-CO" sz="1200" b="0" i="0" u="none" strike="noStrike" dirty="0">
                          <a:solidFill>
                            <a:srgbClr val="000000"/>
                          </a:solidFill>
                          <a:effectLst/>
                          <a:latin typeface="Calibri" panose="020F0502020204030204" pitchFamily="34" charset="0"/>
                        </a:rPr>
                        <a:t> [2] En desacuerdo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15</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4</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762044258"/>
                  </a:ext>
                </a:extLst>
              </a:tr>
              <a:tr h="46175">
                <a:tc>
                  <a:txBody>
                    <a:bodyPr/>
                    <a:lstStyle/>
                    <a:p>
                      <a:pPr algn="r" fontAlgn="b"/>
                      <a:r>
                        <a:rPr lang="es-CO" sz="1200" b="0" i="0" u="none" strike="noStrike" dirty="0">
                          <a:solidFill>
                            <a:srgbClr val="000000"/>
                          </a:solidFill>
                          <a:effectLst/>
                          <a:latin typeface="Calibri" panose="020F0502020204030204" pitchFamily="34" charset="0"/>
                        </a:rPr>
                        <a:t> [1] Totalmente en desacuerdo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13</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3</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715043900"/>
                  </a:ext>
                </a:extLst>
              </a:tr>
            </a:tbl>
          </a:graphicData>
        </a:graphic>
      </p:graphicFrame>
    </p:spTree>
    <p:extLst>
      <p:ext uri="{BB962C8B-B14F-4D97-AF65-F5344CB8AC3E}">
        <p14:creationId xmlns:p14="http://schemas.microsoft.com/office/powerpoint/2010/main" val="338006992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4 Rectángulo"/>
          <p:cNvSpPr/>
          <p:nvPr/>
        </p:nvSpPr>
        <p:spPr>
          <a:xfrm>
            <a:off x="1517650" y="720086"/>
            <a:ext cx="6089650" cy="400110"/>
          </a:xfrm>
          <a:prstGeom prst="rect">
            <a:avLst/>
          </a:prstGeom>
        </p:spPr>
        <p:txBody>
          <a:bodyPr wrap="square">
            <a:spAutoFit/>
          </a:bodyPr>
          <a:lstStyle/>
          <a:p>
            <a:pPr algn="ctr"/>
            <a:r>
              <a:rPr lang="es-CO" b="0" dirty="0">
                <a:solidFill>
                  <a:schemeClr val="tx1">
                    <a:lumMod val="85000"/>
                    <a:lumOff val="15000"/>
                  </a:schemeClr>
                </a:solidFill>
                <a:latin typeface="+mj-lt"/>
              </a:rPr>
              <a:t>Con una escala de 1 a 5 donde 1 es Totalmente en desacuerdo y 5  Totalmente de acuerdo, </a:t>
            </a:r>
            <a:r>
              <a:rPr lang="es-CO" dirty="0">
                <a:solidFill>
                  <a:schemeClr val="tx1">
                    <a:lumMod val="85000"/>
                    <a:lumOff val="15000"/>
                  </a:schemeClr>
                </a:solidFill>
                <a:latin typeface="+mj-lt"/>
              </a:rPr>
              <a:t>¿Qué tan de acuerdo está con las siguientes  afirmaciones a cerca de la EAAB – ESP</a:t>
            </a:r>
            <a:endParaRPr lang="es-CO" b="0" dirty="0">
              <a:solidFill>
                <a:schemeClr val="tx1">
                  <a:lumMod val="85000"/>
                  <a:lumOff val="15000"/>
                </a:schemeClr>
              </a:solidFill>
              <a:latin typeface="+mj-lt"/>
            </a:endParaRPr>
          </a:p>
        </p:txBody>
      </p:sp>
      <p:sp>
        <p:nvSpPr>
          <p:cNvPr id="13" name="CuadroTexto 12"/>
          <p:cNvSpPr txBox="1"/>
          <p:nvPr/>
        </p:nvSpPr>
        <p:spPr>
          <a:xfrm>
            <a:off x="1311753" y="162166"/>
            <a:ext cx="6523218" cy="584775"/>
          </a:xfrm>
          <a:prstGeom prst="rect">
            <a:avLst/>
          </a:prstGeom>
          <a:noFill/>
        </p:spPr>
        <p:txBody>
          <a:bodyPr wrap="square" rtlCol="0">
            <a:spAutoFit/>
          </a:bodyPr>
          <a:lstStyle/>
          <a:p>
            <a:r>
              <a:rPr lang="es-CO" sz="3200" dirty="0">
                <a:solidFill>
                  <a:srgbClr val="295FA9"/>
                </a:solidFill>
              </a:rPr>
              <a:t>Reputación y marca de la EAAB-ESP</a:t>
            </a:r>
          </a:p>
        </p:txBody>
      </p:sp>
      <p:graphicFrame>
        <p:nvGraphicFramePr>
          <p:cNvPr id="14" name="Tabla 13">
            <a:extLst>
              <a:ext uri="{FF2B5EF4-FFF2-40B4-BE49-F238E27FC236}">
                <a16:creationId xmlns:a16="http://schemas.microsoft.com/office/drawing/2014/main" id="{91EB6689-1ED2-4068-81BB-5D7C2EC9D966}"/>
              </a:ext>
            </a:extLst>
          </p:cNvPr>
          <p:cNvGraphicFramePr>
            <a:graphicFrameLocks noGrp="1"/>
          </p:cNvGraphicFramePr>
          <p:nvPr>
            <p:extLst>
              <p:ext uri="{D42A27DB-BD31-4B8C-83A1-F6EECF244321}">
                <p14:modId xmlns:p14="http://schemas.microsoft.com/office/powerpoint/2010/main" val="622885594"/>
              </p:ext>
            </p:extLst>
          </p:nvPr>
        </p:nvGraphicFramePr>
        <p:xfrm>
          <a:off x="1541463" y="1157226"/>
          <a:ext cx="6096001" cy="1602105"/>
        </p:xfrm>
        <a:graphic>
          <a:graphicData uri="http://schemas.openxmlformats.org/drawingml/2006/table">
            <a:tbl>
              <a:tblPr firstRow="1" bandRow="1">
                <a:tableStyleId>{5C22544A-7EE6-4342-B048-85BDC9FD1C3A}</a:tableStyleId>
              </a:tblPr>
              <a:tblGrid>
                <a:gridCol w="3073067">
                  <a:extLst>
                    <a:ext uri="{9D8B030D-6E8A-4147-A177-3AD203B41FA5}">
                      <a16:colId xmlns:a16="http://schemas.microsoft.com/office/drawing/2014/main" val="93046408"/>
                    </a:ext>
                  </a:extLst>
                </a:gridCol>
                <a:gridCol w="1511467">
                  <a:extLst>
                    <a:ext uri="{9D8B030D-6E8A-4147-A177-3AD203B41FA5}">
                      <a16:colId xmlns:a16="http://schemas.microsoft.com/office/drawing/2014/main" val="4195887148"/>
                    </a:ext>
                  </a:extLst>
                </a:gridCol>
                <a:gridCol w="1511467">
                  <a:extLst>
                    <a:ext uri="{9D8B030D-6E8A-4147-A177-3AD203B41FA5}">
                      <a16:colId xmlns:a16="http://schemas.microsoft.com/office/drawing/2014/main" val="3388826850"/>
                    </a:ext>
                  </a:extLst>
                </a:gridCol>
              </a:tblGrid>
              <a:tr h="153612">
                <a:tc>
                  <a:txBody>
                    <a:bodyPr/>
                    <a:lstStyle/>
                    <a:p>
                      <a:pPr algn="r"/>
                      <a:r>
                        <a:rPr lang="es-MX" sz="1200" dirty="0">
                          <a:solidFill>
                            <a:schemeClr val="tx1"/>
                          </a:solidFill>
                          <a:latin typeface="Calibri" panose="020F0502020204030204" pitchFamily="34" charset="0"/>
                          <a:cs typeface="Calibri" panose="020F0502020204030204" pitchFamily="34" charset="0"/>
                        </a:rPr>
                        <a:t>Es comprometida con el medio ambiente y el desarrollo sostenible (Principio Adaptación para la sostenibilidad)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s-CO" sz="1200" dirty="0">
                          <a:solidFill>
                            <a:schemeClr val="tx1"/>
                          </a:solidFill>
                          <a:latin typeface="Calibri" panose="020F0502020204030204" pitchFamily="34" charset="0"/>
                          <a:cs typeface="Calibri" panose="020F0502020204030204" pitchFamily="34" charset="0"/>
                        </a:rPr>
                        <a:t>Total (casos)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200" dirty="0">
                          <a:solidFill>
                            <a:schemeClr val="tx1"/>
                          </a:solidFill>
                          <a:latin typeface="Calibri" panose="020F0502020204030204" pitchFamily="34" charset="0"/>
                          <a:cs typeface="Calibri" panose="020F0502020204030204" pitchFamily="34" charset="0"/>
                        </a:rPr>
                        <a:t>Total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28093495"/>
                  </a:ext>
                </a:extLst>
              </a:tr>
              <a:tr h="46175">
                <a:tc>
                  <a:txBody>
                    <a:bodyPr/>
                    <a:lstStyle/>
                    <a:p>
                      <a:pPr algn="r" fontAlgn="b"/>
                      <a:r>
                        <a:rPr lang="es-CO" sz="1200" b="0" i="0" u="none" strike="noStrike" dirty="0">
                          <a:solidFill>
                            <a:srgbClr val="000000"/>
                          </a:solidFill>
                          <a:effectLst/>
                          <a:latin typeface="Calibri" panose="020F0502020204030204" pitchFamily="34" charset="0"/>
                        </a:rPr>
                        <a:t> [5] Totalmente de acuerdo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142</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33</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546101133"/>
                  </a:ext>
                </a:extLst>
              </a:tr>
              <a:tr h="46175">
                <a:tc>
                  <a:txBody>
                    <a:bodyPr/>
                    <a:lstStyle/>
                    <a:p>
                      <a:pPr algn="r" fontAlgn="b"/>
                      <a:r>
                        <a:rPr lang="es-CO" sz="1200" b="0" i="0" u="none" strike="noStrike" dirty="0">
                          <a:solidFill>
                            <a:srgbClr val="000000"/>
                          </a:solidFill>
                          <a:effectLst/>
                          <a:latin typeface="Calibri" panose="020F0502020204030204" pitchFamily="34" charset="0"/>
                        </a:rPr>
                        <a:t> [4] De acuerdo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154</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35</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890887876"/>
                  </a:ext>
                </a:extLst>
              </a:tr>
              <a:tr h="46175">
                <a:tc>
                  <a:txBody>
                    <a:bodyPr/>
                    <a:lstStyle/>
                    <a:p>
                      <a:pPr algn="r" fontAlgn="b"/>
                      <a:r>
                        <a:rPr lang="es-MX" sz="1200" b="0" i="0" u="none" strike="noStrike" dirty="0">
                          <a:solidFill>
                            <a:srgbClr val="000000"/>
                          </a:solidFill>
                          <a:effectLst/>
                          <a:latin typeface="Calibri" panose="020F0502020204030204" pitchFamily="34" charset="0"/>
                        </a:rPr>
                        <a:t> [3] Ni de acuerdo Ni en desacuerdo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90</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21</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799911674"/>
                  </a:ext>
                </a:extLst>
              </a:tr>
              <a:tr h="46175">
                <a:tc>
                  <a:txBody>
                    <a:bodyPr/>
                    <a:lstStyle/>
                    <a:p>
                      <a:pPr algn="r" fontAlgn="b"/>
                      <a:r>
                        <a:rPr lang="es-CO" sz="1200" b="0" i="0" u="none" strike="noStrike" dirty="0">
                          <a:solidFill>
                            <a:srgbClr val="000000"/>
                          </a:solidFill>
                          <a:effectLst/>
                          <a:latin typeface="Calibri" panose="020F0502020204030204" pitchFamily="34" charset="0"/>
                        </a:rPr>
                        <a:t> [2] En desacuerdo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27</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6</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10394615"/>
                  </a:ext>
                </a:extLst>
              </a:tr>
              <a:tr h="46175">
                <a:tc>
                  <a:txBody>
                    <a:bodyPr/>
                    <a:lstStyle/>
                    <a:p>
                      <a:pPr algn="r" fontAlgn="b"/>
                      <a:r>
                        <a:rPr lang="es-CO" sz="1200" b="0" i="0" u="none" strike="noStrike" dirty="0">
                          <a:solidFill>
                            <a:srgbClr val="000000"/>
                          </a:solidFill>
                          <a:effectLst/>
                          <a:latin typeface="Calibri" panose="020F0502020204030204" pitchFamily="34" charset="0"/>
                        </a:rPr>
                        <a:t> [1] Totalmente en desacuerdo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20</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5</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832641465"/>
                  </a:ext>
                </a:extLst>
              </a:tr>
            </a:tbl>
          </a:graphicData>
        </a:graphic>
      </p:graphicFrame>
      <p:graphicFrame>
        <p:nvGraphicFramePr>
          <p:cNvPr id="15" name="Tabla 14">
            <a:extLst>
              <a:ext uri="{FF2B5EF4-FFF2-40B4-BE49-F238E27FC236}">
                <a16:creationId xmlns:a16="http://schemas.microsoft.com/office/drawing/2014/main" id="{D6C43018-AB13-4267-A2C1-9265857E37CD}"/>
              </a:ext>
            </a:extLst>
          </p:cNvPr>
          <p:cNvGraphicFramePr>
            <a:graphicFrameLocks noGrp="1"/>
          </p:cNvGraphicFramePr>
          <p:nvPr>
            <p:extLst>
              <p:ext uri="{D42A27DB-BD31-4B8C-83A1-F6EECF244321}">
                <p14:modId xmlns:p14="http://schemas.microsoft.com/office/powerpoint/2010/main" val="3089194363"/>
              </p:ext>
            </p:extLst>
          </p:nvPr>
        </p:nvGraphicFramePr>
        <p:xfrm>
          <a:off x="1541463" y="2972945"/>
          <a:ext cx="6096001" cy="1419225"/>
        </p:xfrm>
        <a:graphic>
          <a:graphicData uri="http://schemas.openxmlformats.org/drawingml/2006/table">
            <a:tbl>
              <a:tblPr firstRow="1" bandRow="1">
                <a:tableStyleId>{5C22544A-7EE6-4342-B048-85BDC9FD1C3A}</a:tableStyleId>
              </a:tblPr>
              <a:tblGrid>
                <a:gridCol w="3073067">
                  <a:extLst>
                    <a:ext uri="{9D8B030D-6E8A-4147-A177-3AD203B41FA5}">
                      <a16:colId xmlns:a16="http://schemas.microsoft.com/office/drawing/2014/main" val="3201192086"/>
                    </a:ext>
                  </a:extLst>
                </a:gridCol>
                <a:gridCol w="1511467">
                  <a:extLst>
                    <a:ext uri="{9D8B030D-6E8A-4147-A177-3AD203B41FA5}">
                      <a16:colId xmlns:a16="http://schemas.microsoft.com/office/drawing/2014/main" val="4173606886"/>
                    </a:ext>
                  </a:extLst>
                </a:gridCol>
                <a:gridCol w="1511467">
                  <a:extLst>
                    <a:ext uri="{9D8B030D-6E8A-4147-A177-3AD203B41FA5}">
                      <a16:colId xmlns:a16="http://schemas.microsoft.com/office/drawing/2014/main" val="1972385644"/>
                    </a:ext>
                  </a:extLst>
                </a:gridCol>
              </a:tblGrid>
              <a:tr h="153612">
                <a:tc>
                  <a:txBody>
                    <a:bodyPr/>
                    <a:lstStyle/>
                    <a:p>
                      <a:pPr algn="r"/>
                      <a:r>
                        <a:rPr lang="es-MX" sz="1200" dirty="0">
                          <a:solidFill>
                            <a:schemeClr val="tx1"/>
                          </a:solidFill>
                          <a:latin typeface="Calibri" panose="020F0502020204030204" pitchFamily="34" charset="0"/>
                          <a:cs typeface="Calibri" panose="020F0502020204030204" pitchFamily="34" charset="0"/>
                        </a:rPr>
                        <a:t>Las personas que trabajan son diligentes </a:t>
                      </a:r>
                    </a:p>
                    <a:p>
                      <a:pPr algn="r"/>
                      <a:r>
                        <a:rPr lang="es-MX" sz="1200" dirty="0">
                          <a:solidFill>
                            <a:schemeClr val="tx1"/>
                          </a:solidFill>
                          <a:latin typeface="Calibri" panose="020F0502020204030204" pitchFamily="34" charset="0"/>
                          <a:cs typeface="Calibri" panose="020F0502020204030204" pitchFamily="34" charset="0"/>
                        </a:rPr>
                        <a:t>(Valor Diligencia)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s-CO" sz="1200" dirty="0">
                          <a:solidFill>
                            <a:schemeClr val="tx1"/>
                          </a:solidFill>
                          <a:latin typeface="Calibri" panose="020F0502020204030204" pitchFamily="34" charset="0"/>
                          <a:cs typeface="Calibri" panose="020F0502020204030204" pitchFamily="34" charset="0"/>
                        </a:rPr>
                        <a:t>Total (casos)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200" dirty="0">
                          <a:solidFill>
                            <a:schemeClr val="tx1"/>
                          </a:solidFill>
                          <a:latin typeface="Calibri" panose="020F0502020204030204" pitchFamily="34" charset="0"/>
                          <a:cs typeface="Calibri" panose="020F0502020204030204" pitchFamily="34" charset="0"/>
                        </a:rPr>
                        <a:t>Total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64903282"/>
                  </a:ext>
                </a:extLst>
              </a:tr>
              <a:tr h="46175">
                <a:tc>
                  <a:txBody>
                    <a:bodyPr/>
                    <a:lstStyle/>
                    <a:p>
                      <a:pPr algn="r" fontAlgn="b"/>
                      <a:r>
                        <a:rPr lang="es-CO" sz="1200" b="0" i="0" u="none" strike="noStrike" dirty="0">
                          <a:solidFill>
                            <a:srgbClr val="000000"/>
                          </a:solidFill>
                          <a:effectLst/>
                          <a:latin typeface="Calibri" panose="020F0502020204030204" pitchFamily="34" charset="0"/>
                        </a:rPr>
                        <a:t> [5] Totalmente de acuerdo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129</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30</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148119984"/>
                  </a:ext>
                </a:extLst>
              </a:tr>
              <a:tr h="46175">
                <a:tc>
                  <a:txBody>
                    <a:bodyPr/>
                    <a:lstStyle/>
                    <a:p>
                      <a:pPr algn="r" fontAlgn="b"/>
                      <a:r>
                        <a:rPr lang="es-CO" sz="1200" b="0" i="0" u="none" strike="noStrike" dirty="0">
                          <a:solidFill>
                            <a:srgbClr val="000000"/>
                          </a:solidFill>
                          <a:effectLst/>
                          <a:latin typeface="Calibri" panose="020F0502020204030204" pitchFamily="34" charset="0"/>
                        </a:rPr>
                        <a:t> [4] De acuerdo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162</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37</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236966090"/>
                  </a:ext>
                </a:extLst>
              </a:tr>
              <a:tr h="46175">
                <a:tc>
                  <a:txBody>
                    <a:bodyPr/>
                    <a:lstStyle/>
                    <a:p>
                      <a:pPr algn="r" fontAlgn="b"/>
                      <a:r>
                        <a:rPr lang="es-MX" sz="1200" b="0" i="0" u="none" strike="noStrike" dirty="0">
                          <a:solidFill>
                            <a:srgbClr val="000000"/>
                          </a:solidFill>
                          <a:effectLst/>
                          <a:latin typeface="Calibri" panose="020F0502020204030204" pitchFamily="34" charset="0"/>
                        </a:rPr>
                        <a:t> [3] Ni de acuerdo Ni en desacuerdo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106</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24</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494658789"/>
                  </a:ext>
                </a:extLst>
              </a:tr>
              <a:tr h="46175">
                <a:tc>
                  <a:txBody>
                    <a:bodyPr/>
                    <a:lstStyle/>
                    <a:p>
                      <a:pPr algn="r" fontAlgn="b"/>
                      <a:r>
                        <a:rPr lang="es-CO" sz="1200" b="0" i="0" u="none" strike="noStrike" dirty="0">
                          <a:solidFill>
                            <a:srgbClr val="000000"/>
                          </a:solidFill>
                          <a:effectLst/>
                          <a:latin typeface="Calibri" panose="020F0502020204030204" pitchFamily="34" charset="0"/>
                        </a:rPr>
                        <a:t> [2] En desacuerdo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26</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6</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762044258"/>
                  </a:ext>
                </a:extLst>
              </a:tr>
              <a:tr h="46175">
                <a:tc>
                  <a:txBody>
                    <a:bodyPr/>
                    <a:lstStyle/>
                    <a:p>
                      <a:pPr algn="r" fontAlgn="b"/>
                      <a:r>
                        <a:rPr lang="es-CO" sz="1200" b="0" i="0" u="none" strike="noStrike" dirty="0">
                          <a:solidFill>
                            <a:srgbClr val="000000"/>
                          </a:solidFill>
                          <a:effectLst/>
                          <a:latin typeface="Calibri" panose="020F0502020204030204" pitchFamily="34" charset="0"/>
                        </a:rPr>
                        <a:t> [1] Totalmente en desacuerdo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12</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3</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715043900"/>
                  </a:ext>
                </a:extLst>
              </a:tr>
            </a:tbl>
          </a:graphicData>
        </a:graphic>
      </p:graphicFrame>
    </p:spTree>
    <p:extLst>
      <p:ext uri="{BB962C8B-B14F-4D97-AF65-F5344CB8AC3E}">
        <p14:creationId xmlns:p14="http://schemas.microsoft.com/office/powerpoint/2010/main" val="200842904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4 Rectángulo"/>
          <p:cNvSpPr/>
          <p:nvPr/>
        </p:nvSpPr>
        <p:spPr>
          <a:xfrm>
            <a:off x="1517650" y="720086"/>
            <a:ext cx="6089650" cy="400110"/>
          </a:xfrm>
          <a:prstGeom prst="rect">
            <a:avLst/>
          </a:prstGeom>
        </p:spPr>
        <p:txBody>
          <a:bodyPr wrap="square">
            <a:spAutoFit/>
          </a:bodyPr>
          <a:lstStyle/>
          <a:p>
            <a:pPr algn="ctr"/>
            <a:r>
              <a:rPr lang="es-CO" b="0" dirty="0">
                <a:solidFill>
                  <a:schemeClr val="tx1">
                    <a:lumMod val="85000"/>
                    <a:lumOff val="15000"/>
                  </a:schemeClr>
                </a:solidFill>
                <a:latin typeface="+mj-lt"/>
              </a:rPr>
              <a:t>Con una escala de 1 a 5 donde 1 es Totalmente en desacuerdo y 5  Totalmente de acuerdo, </a:t>
            </a:r>
            <a:r>
              <a:rPr lang="es-CO" dirty="0">
                <a:solidFill>
                  <a:schemeClr val="tx1">
                    <a:lumMod val="85000"/>
                    <a:lumOff val="15000"/>
                  </a:schemeClr>
                </a:solidFill>
                <a:latin typeface="+mj-lt"/>
              </a:rPr>
              <a:t>¿Qué tan de acuerdo está con las siguientes  afirmaciones a cerca de la EAAB – ESP</a:t>
            </a:r>
            <a:endParaRPr lang="es-CO" b="0" dirty="0">
              <a:solidFill>
                <a:schemeClr val="tx1">
                  <a:lumMod val="85000"/>
                  <a:lumOff val="15000"/>
                </a:schemeClr>
              </a:solidFill>
              <a:latin typeface="+mj-lt"/>
            </a:endParaRPr>
          </a:p>
        </p:txBody>
      </p:sp>
      <p:sp>
        <p:nvSpPr>
          <p:cNvPr id="13" name="CuadroTexto 12"/>
          <p:cNvSpPr txBox="1"/>
          <p:nvPr/>
        </p:nvSpPr>
        <p:spPr>
          <a:xfrm>
            <a:off x="1311753" y="162166"/>
            <a:ext cx="6523218" cy="584775"/>
          </a:xfrm>
          <a:prstGeom prst="rect">
            <a:avLst/>
          </a:prstGeom>
          <a:noFill/>
        </p:spPr>
        <p:txBody>
          <a:bodyPr wrap="square" rtlCol="0">
            <a:spAutoFit/>
          </a:bodyPr>
          <a:lstStyle/>
          <a:p>
            <a:r>
              <a:rPr lang="es-CO" sz="3200" dirty="0">
                <a:solidFill>
                  <a:srgbClr val="295FA9"/>
                </a:solidFill>
              </a:rPr>
              <a:t>Reputación y marca de la EAAB-ESP</a:t>
            </a:r>
          </a:p>
        </p:txBody>
      </p:sp>
      <p:graphicFrame>
        <p:nvGraphicFramePr>
          <p:cNvPr id="14" name="Tabla 13">
            <a:extLst>
              <a:ext uri="{FF2B5EF4-FFF2-40B4-BE49-F238E27FC236}">
                <a16:creationId xmlns:a16="http://schemas.microsoft.com/office/drawing/2014/main" id="{91EB6689-1ED2-4068-81BB-5D7C2EC9D966}"/>
              </a:ext>
            </a:extLst>
          </p:cNvPr>
          <p:cNvGraphicFramePr>
            <a:graphicFrameLocks noGrp="1"/>
          </p:cNvGraphicFramePr>
          <p:nvPr>
            <p:extLst>
              <p:ext uri="{D42A27DB-BD31-4B8C-83A1-F6EECF244321}">
                <p14:modId xmlns:p14="http://schemas.microsoft.com/office/powerpoint/2010/main" val="92017757"/>
              </p:ext>
            </p:extLst>
          </p:nvPr>
        </p:nvGraphicFramePr>
        <p:xfrm>
          <a:off x="1541463" y="1157226"/>
          <a:ext cx="6096001" cy="1602105"/>
        </p:xfrm>
        <a:graphic>
          <a:graphicData uri="http://schemas.openxmlformats.org/drawingml/2006/table">
            <a:tbl>
              <a:tblPr firstRow="1" bandRow="1">
                <a:tableStyleId>{5C22544A-7EE6-4342-B048-85BDC9FD1C3A}</a:tableStyleId>
              </a:tblPr>
              <a:tblGrid>
                <a:gridCol w="3073067">
                  <a:extLst>
                    <a:ext uri="{9D8B030D-6E8A-4147-A177-3AD203B41FA5}">
                      <a16:colId xmlns:a16="http://schemas.microsoft.com/office/drawing/2014/main" val="93046408"/>
                    </a:ext>
                  </a:extLst>
                </a:gridCol>
                <a:gridCol w="1511467">
                  <a:extLst>
                    <a:ext uri="{9D8B030D-6E8A-4147-A177-3AD203B41FA5}">
                      <a16:colId xmlns:a16="http://schemas.microsoft.com/office/drawing/2014/main" val="4195887148"/>
                    </a:ext>
                  </a:extLst>
                </a:gridCol>
                <a:gridCol w="1511467">
                  <a:extLst>
                    <a:ext uri="{9D8B030D-6E8A-4147-A177-3AD203B41FA5}">
                      <a16:colId xmlns:a16="http://schemas.microsoft.com/office/drawing/2014/main" val="3388826850"/>
                    </a:ext>
                  </a:extLst>
                </a:gridCol>
              </a:tblGrid>
              <a:tr h="153612">
                <a:tc>
                  <a:txBody>
                    <a:bodyPr/>
                    <a:lstStyle/>
                    <a:p>
                      <a:pPr algn="r"/>
                      <a:r>
                        <a:rPr lang="es-MX" sz="1200" dirty="0">
                          <a:solidFill>
                            <a:schemeClr val="tx1"/>
                          </a:solidFill>
                          <a:latin typeface="Calibri" panose="020F0502020204030204" pitchFamily="34" charset="0"/>
                          <a:cs typeface="Calibri" panose="020F0502020204030204" pitchFamily="34" charset="0"/>
                        </a:rPr>
                        <a:t>Es una empresa que contribuye con el desarrollo del sector (Principio Adaptación para la sostenibilidad)</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s-CO" sz="1200" dirty="0">
                          <a:solidFill>
                            <a:schemeClr val="tx1"/>
                          </a:solidFill>
                          <a:latin typeface="Calibri" panose="020F0502020204030204" pitchFamily="34" charset="0"/>
                          <a:cs typeface="Calibri" panose="020F0502020204030204" pitchFamily="34" charset="0"/>
                        </a:rPr>
                        <a:t>Total (casos)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200" dirty="0">
                          <a:solidFill>
                            <a:schemeClr val="tx1"/>
                          </a:solidFill>
                          <a:latin typeface="Calibri" panose="020F0502020204030204" pitchFamily="34" charset="0"/>
                          <a:cs typeface="Calibri" panose="020F0502020204030204" pitchFamily="34" charset="0"/>
                        </a:rPr>
                        <a:t>Total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28093495"/>
                  </a:ext>
                </a:extLst>
              </a:tr>
              <a:tr h="46175">
                <a:tc>
                  <a:txBody>
                    <a:bodyPr/>
                    <a:lstStyle/>
                    <a:p>
                      <a:pPr algn="r" fontAlgn="b"/>
                      <a:r>
                        <a:rPr lang="es-CO" sz="1200" b="0" i="0" u="none" strike="noStrike" dirty="0">
                          <a:solidFill>
                            <a:srgbClr val="000000"/>
                          </a:solidFill>
                          <a:effectLst/>
                          <a:latin typeface="Calibri" panose="020F0502020204030204" pitchFamily="34" charset="0"/>
                        </a:rPr>
                        <a:t> [5] Totalmente de acuerdo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129</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29</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546101133"/>
                  </a:ext>
                </a:extLst>
              </a:tr>
              <a:tr h="46175">
                <a:tc>
                  <a:txBody>
                    <a:bodyPr/>
                    <a:lstStyle/>
                    <a:p>
                      <a:pPr algn="r" fontAlgn="b"/>
                      <a:r>
                        <a:rPr lang="es-CO" sz="1200" b="0" i="0" u="none" strike="noStrike" dirty="0">
                          <a:solidFill>
                            <a:srgbClr val="000000"/>
                          </a:solidFill>
                          <a:effectLst/>
                          <a:latin typeface="Calibri" panose="020F0502020204030204" pitchFamily="34" charset="0"/>
                        </a:rPr>
                        <a:t> [4] De acuerdo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145</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33</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890887876"/>
                  </a:ext>
                </a:extLst>
              </a:tr>
              <a:tr h="46175">
                <a:tc>
                  <a:txBody>
                    <a:bodyPr/>
                    <a:lstStyle/>
                    <a:p>
                      <a:pPr algn="r" fontAlgn="b"/>
                      <a:r>
                        <a:rPr lang="es-MX" sz="1200" b="0" i="0" u="none" strike="noStrike" dirty="0">
                          <a:solidFill>
                            <a:srgbClr val="000000"/>
                          </a:solidFill>
                          <a:effectLst/>
                          <a:latin typeface="Calibri" panose="020F0502020204030204" pitchFamily="34" charset="0"/>
                        </a:rPr>
                        <a:t> [3] Ni de acuerdo Ni en desacuerdo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103</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24</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799911674"/>
                  </a:ext>
                </a:extLst>
              </a:tr>
              <a:tr h="46175">
                <a:tc>
                  <a:txBody>
                    <a:bodyPr/>
                    <a:lstStyle/>
                    <a:p>
                      <a:pPr algn="r" fontAlgn="b"/>
                      <a:r>
                        <a:rPr lang="es-CO" sz="1200" b="0" i="0" u="none" strike="noStrike" dirty="0">
                          <a:solidFill>
                            <a:srgbClr val="000000"/>
                          </a:solidFill>
                          <a:effectLst/>
                          <a:latin typeface="Calibri" panose="020F0502020204030204" pitchFamily="34" charset="0"/>
                        </a:rPr>
                        <a:t> [2] En desacuerdo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37</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8</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10394615"/>
                  </a:ext>
                </a:extLst>
              </a:tr>
              <a:tr h="46175">
                <a:tc>
                  <a:txBody>
                    <a:bodyPr/>
                    <a:lstStyle/>
                    <a:p>
                      <a:pPr algn="r" fontAlgn="b"/>
                      <a:r>
                        <a:rPr lang="es-CO" sz="1200" b="0" i="0" u="none" strike="noStrike" dirty="0">
                          <a:solidFill>
                            <a:srgbClr val="000000"/>
                          </a:solidFill>
                          <a:effectLst/>
                          <a:latin typeface="Calibri" panose="020F0502020204030204" pitchFamily="34" charset="0"/>
                        </a:rPr>
                        <a:t> [1] Totalmente en desacuerdo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24</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6</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832641465"/>
                  </a:ext>
                </a:extLst>
              </a:tr>
            </a:tbl>
          </a:graphicData>
        </a:graphic>
      </p:graphicFrame>
      <p:graphicFrame>
        <p:nvGraphicFramePr>
          <p:cNvPr id="15" name="Tabla 14">
            <a:extLst>
              <a:ext uri="{FF2B5EF4-FFF2-40B4-BE49-F238E27FC236}">
                <a16:creationId xmlns:a16="http://schemas.microsoft.com/office/drawing/2014/main" id="{D6C43018-AB13-4267-A2C1-9265857E37CD}"/>
              </a:ext>
            </a:extLst>
          </p:cNvPr>
          <p:cNvGraphicFramePr>
            <a:graphicFrameLocks noGrp="1"/>
          </p:cNvGraphicFramePr>
          <p:nvPr>
            <p:extLst>
              <p:ext uri="{D42A27DB-BD31-4B8C-83A1-F6EECF244321}">
                <p14:modId xmlns:p14="http://schemas.microsoft.com/office/powerpoint/2010/main" val="707592412"/>
              </p:ext>
            </p:extLst>
          </p:nvPr>
        </p:nvGraphicFramePr>
        <p:xfrm>
          <a:off x="1541463" y="2972945"/>
          <a:ext cx="6096001" cy="1419225"/>
        </p:xfrm>
        <a:graphic>
          <a:graphicData uri="http://schemas.openxmlformats.org/drawingml/2006/table">
            <a:tbl>
              <a:tblPr firstRow="1" bandRow="1">
                <a:tableStyleId>{5C22544A-7EE6-4342-B048-85BDC9FD1C3A}</a:tableStyleId>
              </a:tblPr>
              <a:tblGrid>
                <a:gridCol w="3073067">
                  <a:extLst>
                    <a:ext uri="{9D8B030D-6E8A-4147-A177-3AD203B41FA5}">
                      <a16:colId xmlns:a16="http://schemas.microsoft.com/office/drawing/2014/main" val="3201192086"/>
                    </a:ext>
                  </a:extLst>
                </a:gridCol>
                <a:gridCol w="1511467">
                  <a:extLst>
                    <a:ext uri="{9D8B030D-6E8A-4147-A177-3AD203B41FA5}">
                      <a16:colId xmlns:a16="http://schemas.microsoft.com/office/drawing/2014/main" val="4173606886"/>
                    </a:ext>
                  </a:extLst>
                </a:gridCol>
                <a:gridCol w="1511467">
                  <a:extLst>
                    <a:ext uri="{9D8B030D-6E8A-4147-A177-3AD203B41FA5}">
                      <a16:colId xmlns:a16="http://schemas.microsoft.com/office/drawing/2014/main" val="1972385644"/>
                    </a:ext>
                  </a:extLst>
                </a:gridCol>
              </a:tblGrid>
              <a:tr h="153612">
                <a:tc>
                  <a:txBody>
                    <a:bodyPr/>
                    <a:lstStyle/>
                    <a:p>
                      <a:pPr algn="r"/>
                      <a:r>
                        <a:rPr lang="es-MX" sz="1200" dirty="0">
                          <a:solidFill>
                            <a:schemeClr val="tx1"/>
                          </a:solidFill>
                          <a:latin typeface="Calibri" panose="020F0502020204030204" pitchFamily="34" charset="0"/>
                          <a:cs typeface="Calibri" panose="020F0502020204030204" pitchFamily="34" charset="0"/>
                        </a:rPr>
                        <a:t>Es sincera, transparente y me inspira confianza (Valor Honestidad)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s-CO" sz="1200" dirty="0">
                          <a:solidFill>
                            <a:schemeClr val="tx1"/>
                          </a:solidFill>
                          <a:latin typeface="Calibri" panose="020F0502020204030204" pitchFamily="34" charset="0"/>
                          <a:cs typeface="Calibri" panose="020F0502020204030204" pitchFamily="34" charset="0"/>
                        </a:rPr>
                        <a:t>Total (casos)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200" dirty="0">
                          <a:solidFill>
                            <a:schemeClr val="tx1"/>
                          </a:solidFill>
                          <a:latin typeface="Calibri" panose="020F0502020204030204" pitchFamily="34" charset="0"/>
                          <a:cs typeface="Calibri" panose="020F0502020204030204" pitchFamily="34" charset="0"/>
                        </a:rPr>
                        <a:t>Total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64903282"/>
                  </a:ext>
                </a:extLst>
              </a:tr>
              <a:tr h="46175">
                <a:tc>
                  <a:txBody>
                    <a:bodyPr/>
                    <a:lstStyle/>
                    <a:p>
                      <a:pPr algn="r" fontAlgn="b"/>
                      <a:r>
                        <a:rPr lang="es-CO" sz="1200" b="0" i="0" u="none" strike="noStrike" dirty="0">
                          <a:solidFill>
                            <a:srgbClr val="000000"/>
                          </a:solidFill>
                          <a:effectLst/>
                          <a:latin typeface="Calibri" panose="020F0502020204030204" pitchFamily="34" charset="0"/>
                        </a:rPr>
                        <a:t> [5] Totalmente de acuerdo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123</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28</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148119984"/>
                  </a:ext>
                </a:extLst>
              </a:tr>
              <a:tr h="46175">
                <a:tc>
                  <a:txBody>
                    <a:bodyPr/>
                    <a:lstStyle/>
                    <a:p>
                      <a:pPr algn="r" fontAlgn="b"/>
                      <a:r>
                        <a:rPr lang="es-CO" sz="1200" b="0" i="0" u="none" strike="noStrike" dirty="0">
                          <a:solidFill>
                            <a:srgbClr val="000000"/>
                          </a:solidFill>
                          <a:effectLst/>
                          <a:latin typeface="Calibri" panose="020F0502020204030204" pitchFamily="34" charset="0"/>
                        </a:rPr>
                        <a:t> [4] De acuerdo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154</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34</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236966090"/>
                  </a:ext>
                </a:extLst>
              </a:tr>
              <a:tr h="46175">
                <a:tc>
                  <a:txBody>
                    <a:bodyPr/>
                    <a:lstStyle/>
                    <a:p>
                      <a:pPr algn="r" fontAlgn="b"/>
                      <a:r>
                        <a:rPr lang="es-MX" sz="1200" b="0" i="0" u="none" strike="noStrike" dirty="0">
                          <a:solidFill>
                            <a:srgbClr val="000000"/>
                          </a:solidFill>
                          <a:effectLst/>
                          <a:latin typeface="Calibri" panose="020F0502020204030204" pitchFamily="34" charset="0"/>
                        </a:rPr>
                        <a:t> [3] Ni de acuerdo Ni en desacuerdo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119</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27</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494658789"/>
                  </a:ext>
                </a:extLst>
              </a:tr>
              <a:tr h="46175">
                <a:tc>
                  <a:txBody>
                    <a:bodyPr/>
                    <a:lstStyle/>
                    <a:p>
                      <a:pPr algn="r" fontAlgn="b"/>
                      <a:r>
                        <a:rPr lang="es-CO" sz="1200" b="0" i="0" u="none" strike="noStrike" dirty="0">
                          <a:solidFill>
                            <a:srgbClr val="000000"/>
                          </a:solidFill>
                          <a:effectLst/>
                          <a:latin typeface="Calibri" panose="020F0502020204030204" pitchFamily="34" charset="0"/>
                        </a:rPr>
                        <a:t> [2] En desacuerdo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27</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6</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762044258"/>
                  </a:ext>
                </a:extLst>
              </a:tr>
              <a:tr h="46175">
                <a:tc>
                  <a:txBody>
                    <a:bodyPr/>
                    <a:lstStyle/>
                    <a:p>
                      <a:pPr algn="r" fontAlgn="b"/>
                      <a:r>
                        <a:rPr lang="es-CO" sz="1200" b="0" i="0" u="none" strike="noStrike" dirty="0">
                          <a:solidFill>
                            <a:srgbClr val="000000"/>
                          </a:solidFill>
                          <a:effectLst/>
                          <a:latin typeface="Calibri" panose="020F0502020204030204" pitchFamily="34" charset="0"/>
                        </a:rPr>
                        <a:t> [1] Totalmente en desacuerdo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24</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5</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715043900"/>
                  </a:ext>
                </a:extLst>
              </a:tr>
            </a:tbl>
          </a:graphicData>
        </a:graphic>
      </p:graphicFrame>
    </p:spTree>
    <p:extLst>
      <p:ext uri="{BB962C8B-B14F-4D97-AF65-F5344CB8AC3E}">
        <p14:creationId xmlns:p14="http://schemas.microsoft.com/office/powerpoint/2010/main" val="149673615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4 Rectángulo"/>
          <p:cNvSpPr/>
          <p:nvPr/>
        </p:nvSpPr>
        <p:spPr>
          <a:xfrm>
            <a:off x="1517650" y="720086"/>
            <a:ext cx="6089650" cy="400110"/>
          </a:xfrm>
          <a:prstGeom prst="rect">
            <a:avLst/>
          </a:prstGeom>
        </p:spPr>
        <p:txBody>
          <a:bodyPr wrap="square">
            <a:spAutoFit/>
          </a:bodyPr>
          <a:lstStyle/>
          <a:p>
            <a:pPr algn="ctr"/>
            <a:r>
              <a:rPr lang="es-CO" b="0" dirty="0">
                <a:solidFill>
                  <a:schemeClr val="tx1">
                    <a:lumMod val="85000"/>
                    <a:lumOff val="15000"/>
                  </a:schemeClr>
                </a:solidFill>
                <a:latin typeface="+mj-lt"/>
              </a:rPr>
              <a:t>Con una escala de 1 a 5 donde 1 es Totalmente en desacuerdo y 5  Totalmente de acuerdo, </a:t>
            </a:r>
            <a:r>
              <a:rPr lang="es-CO" dirty="0">
                <a:solidFill>
                  <a:schemeClr val="tx1">
                    <a:lumMod val="85000"/>
                    <a:lumOff val="15000"/>
                  </a:schemeClr>
                </a:solidFill>
                <a:latin typeface="+mj-lt"/>
              </a:rPr>
              <a:t>¿Qué tan de acuerdo está con las siguientes  afirmaciones a cerca de la EAAB – ESP</a:t>
            </a:r>
            <a:endParaRPr lang="es-CO" b="0" dirty="0">
              <a:solidFill>
                <a:schemeClr val="tx1">
                  <a:lumMod val="85000"/>
                  <a:lumOff val="15000"/>
                </a:schemeClr>
              </a:solidFill>
              <a:latin typeface="+mj-lt"/>
            </a:endParaRPr>
          </a:p>
        </p:txBody>
      </p:sp>
      <p:sp>
        <p:nvSpPr>
          <p:cNvPr id="13" name="CuadroTexto 12"/>
          <p:cNvSpPr txBox="1"/>
          <p:nvPr/>
        </p:nvSpPr>
        <p:spPr>
          <a:xfrm>
            <a:off x="1311753" y="162166"/>
            <a:ext cx="6523218" cy="584775"/>
          </a:xfrm>
          <a:prstGeom prst="rect">
            <a:avLst/>
          </a:prstGeom>
          <a:noFill/>
        </p:spPr>
        <p:txBody>
          <a:bodyPr wrap="square" rtlCol="0">
            <a:spAutoFit/>
          </a:bodyPr>
          <a:lstStyle/>
          <a:p>
            <a:r>
              <a:rPr lang="es-CO" sz="3200" dirty="0">
                <a:solidFill>
                  <a:srgbClr val="295FA9"/>
                </a:solidFill>
              </a:rPr>
              <a:t>Reputación y marca de la EAAB-ESP</a:t>
            </a:r>
          </a:p>
        </p:txBody>
      </p:sp>
      <p:graphicFrame>
        <p:nvGraphicFramePr>
          <p:cNvPr id="14" name="Tabla 13">
            <a:extLst>
              <a:ext uri="{FF2B5EF4-FFF2-40B4-BE49-F238E27FC236}">
                <a16:creationId xmlns:a16="http://schemas.microsoft.com/office/drawing/2014/main" id="{91EB6689-1ED2-4068-81BB-5D7C2EC9D966}"/>
              </a:ext>
            </a:extLst>
          </p:cNvPr>
          <p:cNvGraphicFramePr>
            <a:graphicFrameLocks noGrp="1"/>
          </p:cNvGraphicFramePr>
          <p:nvPr>
            <p:extLst>
              <p:ext uri="{D42A27DB-BD31-4B8C-83A1-F6EECF244321}">
                <p14:modId xmlns:p14="http://schemas.microsoft.com/office/powerpoint/2010/main" val="4223937503"/>
              </p:ext>
            </p:extLst>
          </p:nvPr>
        </p:nvGraphicFramePr>
        <p:xfrm>
          <a:off x="1541463" y="1157226"/>
          <a:ext cx="6096001" cy="1419225"/>
        </p:xfrm>
        <a:graphic>
          <a:graphicData uri="http://schemas.openxmlformats.org/drawingml/2006/table">
            <a:tbl>
              <a:tblPr firstRow="1" bandRow="1">
                <a:tableStyleId>{5C22544A-7EE6-4342-B048-85BDC9FD1C3A}</a:tableStyleId>
              </a:tblPr>
              <a:tblGrid>
                <a:gridCol w="3073067">
                  <a:extLst>
                    <a:ext uri="{9D8B030D-6E8A-4147-A177-3AD203B41FA5}">
                      <a16:colId xmlns:a16="http://schemas.microsoft.com/office/drawing/2014/main" val="93046408"/>
                    </a:ext>
                  </a:extLst>
                </a:gridCol>
                <a:gridCol w="1511467">
                  <a:extLst>
                    <a:ext uri="{9D8B030D-6E8A-4147-A177-3AD203B41FA5}">
                      <a16:colId xmlns:a16="http://schemas.microsoft.com/office/drawing/2014/main" val="4195887148"/>
                    </a:ext>
                  </a:extLst>
                </a:gridCol>
                <a:gridCol w="1511467">
                  <a:extLst>
                    <a:ext uri="{9D8B030D-6E8A-4147-A177-3AD203B41FA5}">
                      <a16:colId xmlns:a16="http://schemas.microsoft.com/office/drawing/2014/main" val="3388826850"/>
                    </a:ext>
                  </a:extLst>
                </a:gridCol>
              </a:tblGrid>
              <a:tr h="153612">
                <a:tc>
                  <a:txBody>
                    <a:bodyPr/>
                    <a:lstStyle/>
                    <a:p>
                      <a:pPr algn="r"/>
                      <a:r>
                        <a:rPr lang="es-MX" sz="1200" dirty="0">
                          <a:solidFill>
                            <a:schemeClr val="tx1"/>
                          </a:solidFill>
                          <a:latin typeface="Calibri" panose="020F0502020204030204" pitchFamily="34" charset="0"/>
                          <a:cs typeface="Calibri" panose="020F0502020204030204" pitchFamily="34" charset="0"/>
                        </a:rPr>
                        <a:t>Es una Empresa comprometida con sus usuarios (Principio Unión por el servicio)</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s-CO" sz="1200" dirty="0">
                          <a:solidFill>
                            <a:schemeClr val="tx1"/>
                          </a:solidFill>
                          <a:latin typeface="Calibri" panose="020F0502020204030204" pitchFamily="34" charset="0"/>
                          <a:cs typeface="Calibri" panose="020F0502020204030204" pitchFamily="34" charset="0"/>
                        </a:rPr>
                        <a:t>Total (casos)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200" dirty="0">
                          <a:solidFill>
                            <a:schemeClr val="tx1"/>
                          </a:solidFill>
                          <a:latin typeface="Calibri" panose="020F0502020204030204" pitchFamily="34" charset="0"/>
                          <a:cs typeface="Calibri" panose="020F0502020204030204" pitchFamily="34" charset="0"/>
                        </a:rPr>
                        <a:t>Total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28093495"/>
                  </a:ext>
                </a:extLst>
              </a:tr>
              <a:tr h="46175">
                <a:tc>
                  <a:txBody>
                    <a:bodyPr/>
                    <a:lstStyle/>
                    <a:p>
                      <a:pPr algn="r" fontAlgn="b"/>
                      <a:r>
                        <a:rPr lang="es-CO" sz="1200" b="0" i="0" u="none" strike="noStrike" dirty="0">
                          <a:solidFill>
                            <a:srgbClr val="000000"/>
                          </a:solidFill>
                          <a:effectLst/>
                          <a:latin typeface="Calibri" panose="020F0502020204030204" pitchFamily="34" charset="0"/>
                        </a:rPr>
                        <a:t> [5] Totalmente de acuerdo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120</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27</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546101133"/>
                  </a:ext>
                </a:extLst>
              </a:tr>
              <a:tr h="46175">
                <a:tc>
                  <a:txBody>
                    <a:bodyPr/>
                    <a:lstStyle/>
                    <a:p>
                      <a:pPr algn="r" fontAlgn="b"/>
                      <a:r>
                        <a:rPr lang="es-CO" sz="1200" b="0" i="0" u="none" strike="noStrike" dirty="0">
                          <a:solidFill>
                            <a:srgbClr val="000000"/>
                          </a:solidFill>
                          <a:effectLst/>
                          <a:latin typeface="Calibri" panose="020F0502020204030204" pitchFamily="34" charset="0"/>
                        </a:rPr>
                        <a:t> [4] De acuerdo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154</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35</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890887876"/>
                  </a:ext>
                </a:extLst>
              </a:tr>
              <a:tr h="46175">
                <a:tc>
                  <a:txBody>
                    <a:bodyPr/>
                    <a:lstStyle/>
                    <a:p>
                      <a:pPr algn="r" fontAlgn="b"/>
                      <a:r>
                        <a:rPr lang="es-MX" sz="1200" b="0" i="0" u="none" strike="noStrike" dirty="0">
                          <a:solidFill>
                            <a:srgbClr val="000000"/>
                          </a:solidFill>
                          <a:effectLst/>
                          <a:latin typeface="Calibri" panose="020F0502020204030204" pitchFamily="34" charset="0"/>
                        </a:rPr>
                        <a:t> [3] Ni de acuerdo Ni en desacuerdo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107</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24</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799911674"/>
                  </a:ext>
                </a:extLst>
              </a:tr>
              <a:tr h="46175">
                <a:tc>
                  <a:txBody>
                    <a:bodyPr/>
                    <a:lstStyle/>
                    <a:p>
                      <a:pPr algn="r" fontAlgn="b"/>
                      <a:r>
                        <a:rPr lang="es-CO" sz="1200" b="0" i="0" u="none" strike="noStrike" dirty="0">
                          <a:solidFill>
                            <a:srgbClr val="000000"/>
                          </a:solidFill>
                          <a:effectLst/>
                          <a:latin typeface="Calibri" panose="020F0502020204030204" pitchFamily="34" charset="0"/>
                        </a:rPr>
                        <a:t> [2] En desacuerdo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38</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9</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10394615"/>
                  </a:ext>
                </a:extLst>
              </a:tr>
              <a:tr h="46175">
                <a:tc>
                  <a:txBody>
                    <a:bodyPr/>
                    <a:lstStyle/>
                    <a:p>
                      <a:pPr algn="r" fontAlgn="b"/>
                      <a:r>
                        <a:rPr lang="es-CO" sz="1200" b="0" i="0" u="none" strike="noStrike" dirty="0">
                          <a:solidFill>
                            <a:srgbClr val="000000"/>
                          </a:solidFill>
                          <a:effectLst/>
                          <a:latin typeface="Calibri" panose="020F0502020204030204" pitchFamily="34" charset="0"/>
                        </a:rPr>
                        <a:t> [1] Totalmente en desacuerdo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24</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5</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832641465"/>
                  </a:ext>
                </a:extLst>
              </a:tr>
            </a:tbl>
          </a:graphicData>
        </a:graphic>
      </p:graphicFrame>
      <p:graphicFrame>
        <p:nvGraphicFramePr>
          <p:cNvPr id="15" name="Tabla 14">
            <a:extLst>
              <a:ext uri="{FF2B5EF4-FFF2-40B4-BE49-F238E27FC236}">
                <a16:creationId xmlns:a16="http://schemas.microsoft.com/office/drawing/2014/main" id="{D6C43018-AB13-4267-A2C1-9265857E37CD}"/>
              </a:ext>
            </a:extLst>
          </p:cNvPr>
          <p:cNvGraphicFramePr>
            <a:graphicFrameLocks noGrp="1"/>
          </p:cNvGraphicFramePr>
          <p:nvPr>
            <p:extLst>
              <p:ext uri="{D42A27DB-BD31-4B8C-83A1-F6EECF244321}">
                <p14:modId xmlns:p14="http://schemas.microsoft.com/office/powerpoint/2010/main" val="3009982476"/>
              </p:ext>
            </p:extLst>
          </p:nvPr>
        </p:nvGraphicFramePr>
        <p:xfrm>
          <a:off x="1541463" y="2972945"/>
          <a:ext cx="6096001" cy="1419225"/>
        </p:xfrm>
        <a:graphic>
          <a:graphicData uri="http://schemas.openxmlformats.org/drawingml/2006/table">
            <a:tbl>
              <a:tblPr firstRow="1" bandRow="1">
                <a:tableStyleId>{5C22544A-7EE6-4342-B048-85BDC9FD1C3A}</a:tableStyleId>
              </a:tblPr>
              <a:tblGrid>
                <a:gridCol w="3073067">
                  <a:extLst>
                    <a:ext uri="{9D8B030D-6E8A-4147-A177-3AD203B41FA5}">
                      <a16:colId xmlns:a16="http://schemas.microsoft.com/office/drawing/2014/main" val="3201192086"/>
                    </a:ext>
                  </a:extLst>
                </a:gridCol>
                <a:gridCol w="1511467">
                  <a:extLst>
                    <a:ext uri="{9D8B030D-6E8A-4147-A177-3AD203B41FA5}">
                      <a16:colId xmlns:a16="http://schemas.microsoft.com/office/drawing/2014/main" val="4173606886"/>
                    </a:ext>
                  </a:extLst>
                </a:gridCol>
                <a:gridCol w="1511467">
                  <a:extLst>
                    <a:ext uri="{9D8B030D-6E8A-4147-A177-3AD203B41FA5}">
                      <a16:colId xmlns:a16="http://schemas.microsoft.com/office/drawing/2014/main" val="1972385644"/>
                    </a:ext>
                  </a:extLst>
                </a:gridCol>
              </a:tblGrid>
              <a:tr h="153612">
                <a:tc>
                  <a:txBody>
                    <a:bodyPr/>
                    <a:lstStyle/>
                    <a:p>
                      <a:pPr algn="r"/>
                      <a:r>
                        <a:rPr lang="es-MX" sz="1200" dirty="0">
                          <a:solidFill>
                            <a:schemeClr val="tx1"/>
                          </a:solidFill>
                          <a:latin typeface="Calibri" panose="020F0502020204030204" pitchFamily="34" charset="0"/>
                          <a:cs typeface="Calibri" panose="020F0502020204030204" pitchFamily="34" charset="0"/>
                        </a:rPr>
                        <a:t>Es una empresa justa y respetuosa con sus usuarios (Valor Respeto)</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s-CO" sz="1200" dirty="0">
                          <a:solidFill>
                            <a:schemeClr val="tx1"/>
                          </a:solidFill>
                          <a:latin typeface="Calibri" panose="020F0502020204030204" pitchFamily="34" charset="0"/>
                          <a:cs typeface="Calibri" panose="020F0502020204030204" pitchFamily="34" charset="0"/>
                        </a:rPr>
                        <a:t>Total (casos)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200" dirty="0">
                          <a:solidFill>
                            <a:schemeClr val="tx1"/>
                          </a:solidFill>
                          <a:latin typeface="Calibri" panose="020F0502020204030204" pitchFamily="34" charset="0"/>
                          <a:cs typeface="Calibri" panose="020F0502020204030204" pitchFamily="34" charset="0"/>
                        </a:rPr>
                        <a:t>Total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64903282"/>
                  </a:ext>
                </a:extLst>
              </a:tr>
              <a:tr h="46175">
                <a:tc>
                  <a:txBody>
                    <a:bodyPr/>
                    <a:lstStyle/>
                    <a:p>
                      <a:pPr algn="r" fontAlgn="b"/>
                      <a:r>
                        <a:rPr lang="es-CO" sz="1200" b="0" i="0" u="none" strike="noStrike" dirty="0">
                          <a:solidFill>
                            <a:srgbClr val="000000"/>
                          </a:solidFill>
                          <a:effectLst/>
                          <a:latin typeface="Calibri" panose="020F0502020204030204" pitchFamily="34" charset="0"/>
                        </a:rPr>
                        <a:t> [5] Totalmente de acuerdo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118</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27</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148119984"/>
                  </a:ext>
                </a:extLst>
              </a:tr>
              <a:tr h="46175">
                <a:tc>
                  <a:txBody>
                    <a:bodyPr/>
                    <a:lstStyle/>
                    <a:p>
                      <a:pPr algn="r" fontAlgn="b"/>
                      <a:r>
                        <a:rPr lang="es-CO" sz="1200" b="0" i="0" u="none" strike="noStrike" dirty="0">
                          <a:solidFill>
                            <a:srgbClr val="000000"/>
                          </a:solidFill>
                          <a:effectLst/>
                          <a:latin typeface="Calibri" panose="020F0502020204030204" pitchFamily="34" charset="0"/>
                        </a:rPr>
                        <a:t> [4] De acuerdo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157</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35</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236966090"/>
                  </a:ext>
                </a:extLst>
              </a:tr>
              <a:tr h="46175">
                <a:tc>
                  <a:txBody>
                    <a:bodyPr/>
                    <a:lstStyle/>
                    <a:p>
                      <a:pPr algn="r" fontAlgn="b"/>
                      <a:r>
                        <a:rPr lang="es-MX" sz="1200" b="0" i="0" u="none" strike="noStrike" dirty="0">
                          <a:solidFill>
                            <a:srgbClr val="000000"/>
                          </a:solidFill>
                          <a:effectLst/>
                          <a:latin typeface="Calibri" panose="020F0502020204030204" pitchFamily="34" charset="0"/>
                        </a:rPr>
                        <a:t> [3] Ni de acuerdo Ni en desacuerdo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105</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24</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494658789"/>
                  </a:ext>
                </a:extLst>
              </a:tr>
              <a:tr h="46175">
                <a:tc>
                  <a:txBody>
                    <a:bodyPr/>
                    <a:lstStyle/>
                    <a:p>
                      <a:pPr algn="r" fontAlgn="b"/>
                      <a:r>
                        <a:rPr lang="es-CO" sz="1200" b="0" i="0" u="none" strike="noStrike" dirty="0">
                          <a:solidFill>
                            <a:srgbClr val="000000"/>
                          </a:solidFill>
                          <a:effectLst/>
                          <a:latin typeface="Calibri" panose="020F0502020204030204" pitchFamily="34" charset="0"/>
                        </a:rPr>
                        <a:t> [2] En desacuerdo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41</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9</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762044258"/>
                  </a:ext>
                </a:extLst>
              </a:tr>
              <a:tr h="46175">
                <a:tc>
                  <a:txBody>
                    <a:bodyPr/>
                    <a:lstStyle/>
                    <a:p>
                      <a:pPr algn="r" fontAlgn="b"/>
                      <a:r>
                        <a:rPr lang="es-CO" sz="1200" b="0" i="0" u="none" strike="noStrike" dirty="0">
                          <a:solidFill>
                            <a:srgbClr val="000000"/>
                          </a:solidFill>
                          <a:effectLst/>
                          <a:latin typeface="Calibri" panose="020F0502020204030204" pitchFamily="34" charset="0"/>
                        </a:rPr>
                        <a:t> [1] Totalmente en desacuerdo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23</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5</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715043900"/>
                  </a:ext>
                </a:extLst>
              </a:tr>
            </a:tbl>
          </a:graphicData>
        </a:graphic>
      </p:graphicFrame>
    </p:spTree>
    <p:extLst>
      <p:ext uri="{BB962C8B-B14F-4D97-AF65-F5344CB8AC3E}">
        <p14:creationId xmlns:p14="http://schemas.microsoft.com/office/powerpoint/2010/main" val="296269187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4 Rectángulo"/>
          <p:cNvSpPr/>
          <p:nvPr/>
        </p:nvSpPr>
        <p:spPr>
          <a:xfrm>
            <a:off x="1517650" y="720086"/>
            <a:ext cx="6089650" cy="400110"/>
          </a:xfrm>
          <a:prstGeom prst="rect">
            <a:avLst/>
          </a:prstGeom>
        </p:spPr>
        <p:txBody>
          <a:bodyPr wrap="square">
            <a:spAutoFit/>
          </a:bodyPr>
          <a:lstStyle/>
          <a:p>
            <a:pPr algn="ctr"/>
            <a:r>
              <a:rPr lang="es-CO" b="0" dirty="0">
                <a:solidFill>
                  <a:schemeClr val="tx1">
                    <a:lumMod val="85000"/>
                    <a:lumOff val="15000"/>
                  </a:schemeClr>
                </a:solidFill>
                <a:latin typeface="+mj-lt"/>
              </a:rPr>
              <a:t>Con una escala de 1 a 5 donde 1 es Totalmente en desacuerdo y 5  Totalmente de acuerdo, </a:t>
            </a:r>
            <a:r>
              <a:rPr lang="es-CO" dirty="0">
                <a:solidFill>
                  <a:schemeClr val="tx1">
                    <a:lumMod val="85000"/>
                    <a:lumOff val="15000"/>
                  </a:schemeClr>
                </a:solidFill>
                <a:latin typeface="+mj-lt"/>
              </a:rPr>
              <a:t>¿Qué tan de acuerdo está con las siguientes  afirmaciones a cerca de la EAAB – ESP</a:t>
            </a:r>
            <a:endParaRPr lang="es-CO" b="0" dirty="0">
              <a:solidFill>
                <a:schemeClr val="tx1">
                  <a:lumMod val="85000"/>
                  <a:lumOff val="15000"/>
                </a:schemeClr>
              </a:solidFill>
              <a:latin typeface="+mj-lt"/>
            </a:endParaRPr>
          </a:p>
        </p:txBody>
      </p:sp>
      <p:sp>
        <p:nvSpPr>
          <p:cNvPr id="13" name="CuadroTexto 12"/>
          <p:cNvSpPr txBox="1"/>
          <p:nvPr/>
        </p:nvSpPr>
        <p:spPr>
          <a:xfrm>
            <a:off x="1311753" y="162166"/>
            <a:ext cx="6523218" cy="584775"/>
          </a:xfrm>
          <a:prstGeom prst="rect">
            <a:avLst/>
          </a:prstGeom>
          <a:noFill/>
        </p:spPr>
        <p:txBody>
          <a:bodyPr wrap="square" rtlCol="0">
            <a:spAutoFit/>
          </a:bodyPr>
          <a:lstStyle/>
          <a:p>
            <a:r>
              <a:rPr lang="es-CO" sz="3200" dirty="0">
                <a:solidFill>
                  <a:srgbClr val="295FA9"/>
                </a:solidFill>
              </a:rPr>
              <a:t>Reputación y marca de la EAAB-ESP</a:t>
            </a:r>
          </a:p>
        </p:txBody>
      </p:sp>
      <p:graphicFrame>
        <p:nvGraphicFramePr>
          <p:cNvPr id="14" name="Tabla 13">
            <a:extLst>
              <a:ext uri="{FF2B5EF4-FFF2-40B4-BE49-F238E27FC236}">
                <a16:creationId xmlns:a16="http://schemas.microsoft.com/office/drawing/2014/main" id="{91EB6689-1ED2-4068-81BB-5D7C2EC9D966}"/>
              </a:ext>
            </a:extLst>
          </p:cNvPr>
          <p:cNvGraphicFramePr>
            <a:graphicFrameLocks noGrp="1"/>
          </p:cNvGraphicFramePr>
          <p:nvPr>
            <p:extLst>
              <p:ext uri="{D42A27DB-BD31-4B8C-83A1-F6EECF244321}">
                <p14:modId xmlns:p14="http://schemas.microsoft.com/office/powerpoint/2010/main" val="677275777"/>
              </p:ext>
            </p:extLst>
          </p:nvPr>
        </p:nvGraphicFramePr>
        <p:xfrm>
          <a:off x="1541463" y="1157226"/>
          <a:ext cx="6096001" cy="1784985"/>
        </p:xfrm>
        <a:graphic>
          <a:graphicData uri="http://schemas.openxmlformats.org/drawingml/2006/table">
            <a:tbl>
              <a:tblPr firstRow="1" bandRow="1">
                <a:tableStyleId>{5C22544A-7EE6-4342-B048-85BDC9FD1C3A}</a:tableStyleId>
              </a:tblPr>
              <a:tblGrid>
                <a:gridCol w="3073067">
                  <a:extLst>
                    <a:ext uri="{9D8B030D-6E8A-4147-A177-3AD203B41FA5}">
                      <a16:colId xmlns:a16="http://schemas.microsoft.com/office/drawing/2014/main" val="93046408"/>
                    </a:ext>
                  </a:extLst>
                </a:gridCol>
                <a:gridCol w="1511467">
                  <a:extLst>
                    <a:ext uri="{9D8B030D-6E8A-4147-A177-3AD203B41FA5}">
                      <a16:colId xmlns:a16="http://schemas.microsoft.com/office/drawing/2014/main" val="4195887148"/>
                    </a:ext>
                  </a:extLst>
                </a:gridCol>
                <a:gridCol w="1511467">
                  <a:extLst>
                    <a:ext uri="{9D8B030D-6E8A-4147-A177-3AD203B41FA5}">
                      <a16:colId xmlns:a16="http://schemas.microsoft.com/office/drawing/2014/main" val="3388826850"/>
                    </a:ext>
                  </a:extLst>
                </a:gridCol>
              </a:tblGrid>
              <a:tr h="153612">
                <a:tc>
                  <a:txBody>
                    <a:bodyPr/>
                    <a:lstStyle/>
                    <a:p>
                      <a:pPr algn="r"/>
                      <a:r>
                        <a:rPr lang="es-MX" sz="1200" dirty="0">
                          <a:solidFill>
                            <a:schemeClr val="tx1"/>
                          </a:solidFill>
                          <a:latin typeface="Calibri" panose="020F0502020204030204" pitchFamily="34" charset="0"/>
                          <a:cs typeface="Calibri" panose="020F0502020204030204" pitchFamily="34" charset="0"/>
                        </a:rPr>
                        <a:t>Trata de mejorar e innovar tecnológicamente de manera continua con aquello que hace y cómo lo hace (Principio Apropiación con innovación)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s-CO" sz="1200" dirty="0">
                          <a:solidFill>
                            <a:schemeClr val="tx1"/>
                          </a:solidFill>
                          <a:latin typeface="Calibri" panose="020F0502020204030204" pitchFamily="34" charset="0"/>
                          <a:cs typeface="Calibri" panose="020F0502020204030204" pitchFamily="34" charset="0"/>
                        </a:rPr>
                        <a:t>Total (casos)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200" dirty="0">
                          <a:solidFill>
                            <a:schemeClr val="tx1"/>
                          </a:solidFill>
                          <a:latin typeface="Calibri" panose="020F0502020204030204" pitchFamily="34" charset="0"/>
                          <a:cs typeface="Calibri" panose="020F0502020204030204" pitchFamily="34" charset="0"/>
                        </a:rPr>
                        <a:t>Total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28093495"/>
                  </a:ext>
                </a:extLst>
              </a:tr>
              <a:tr h="46175">
                <a:tc>
                  <a:txBody>
                    <a:bodyPr/>
                    <a:lstStyle/>
                    <a:p>
                      <a:pPr algn="r" fontAlgn="b"/>
                      <a:r>
                        <a:rPr lang="es-CO" sz="1200" b="0" i="0" u="none" strike="noStrike" dirty="0">
                          <a:solidFill>
                            <a:srgbClr val="000000"/>
                          </a:solidFill>
                          <a:effectLst/>
                          <a:latin typeface="Calibri" panose="020F0502020204030204" pitchFamily="34" charset="0"/>
                        </a:rPr>
                        <a:t> [5] Totalmente de acuerdo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105</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25</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546101133"/>
                  </a:ext>
                </a:extLst>
              </a:tr>
              <a:tr h="46175">
                <a:tc>
                  <a:txBody>
                    <a:bodyPr/>
                    <a:lstStyle/>
                    <a:p>
                      <a:pPr algn="r" fontAlgn="b"/>
                      <a:r>
                        <a:rPr lang="es-CO" sz="1200" b="0" i="0" u="none" strike="noStrike" dirty="0">
                          <a:solidFill>
                            <a:srgbClr val="000000"/>
                          </a:solidFill>
                          <a:effectLst/>
                          <a:latin typeface="Calibri" panose="020F0502020204030204" pitchFamily="34" charset="0"/>
                        </a:rPr>
                        <a:t> [4] De acuerdo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154</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36</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890887876"/>
                  </a:ext>
                </a:extLst>
              </a:tr>
              <a:tr h="46175">
                <a:tc>
                  <a:txBody>
                    <a:bodyPr/>
                    <a:lstStyle/>
                    <a:p>
                      <a:pPr algn="r" fontAlgn="b"/>
                      <a:r>
                        <a:rPr lang="es-MX" sz="1200" b="0" i="0" u="none" strike="noStrike" dirty="0">
                          <a:solidFill>
                            <a:srgbClr val="000000"/>
                          </a:solidFill>
                          <a:effectLst/>
                          <a:latin typeface="Calibri" panose="020F0502020204030204" pitchFamily="34" charset="0"/>
                        </a:rPr>
                        <a:t> [3] Ni de acuerdo Ni en desacuerdo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110</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26</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799911674"/>
                  </a:ext>
                </a:extLst>
              </a:tr>
              <a:tr h="46175">
                <a:tc>
                  <a:txBody>
                    <a:bodyPr/>
                    <a:lstStyle/>
                    <a:p>
                      <a:pPr algn="r" fontAlgn="b"/>
                      <a:r>
                        <a:rPr lang="es-CO" sz="1200" b="0" i="0" u="none" strike="noStrike" dirty="0">
                          <a:solidFill>
                            <a:srgbClr val="000000"/>
                          </a:solidFill>
                          <a:effectLst/>
                          <a:latin typeface="Calibri" panose="020F0502020204030204" pitchFamily="34" charset="0"/>
                        </a:rPr>
                        <a:t> [2] En desacuerdo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36</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8</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10394615"/>
                  </a:ext>
                </a:extLst>
              </a:tr>
              <a:tr h="46175">
                <a:tc>
                  <a:txBody>
                    <a:bodyPr/>
                    <a:lstStyle/>
                    <a:p>
                      <a:pPr algn="r" fontAlgn="b"/>
                      <a:r>
                        <a:rPr lang="es-CO" sz="1200" b="0" i="0" u="none" strike="noStrike" dirty="0">
                          <a:solidFill>
                            <a:srgbClr val="000000"/>
                          </a:solidFill>
                          <a:effectLst/>
                          <a:latin typeface="Calibri" panose="020F0502020204030204" pitchFamily="34" charset="0"/>
                        </a:rPr>
                        <a:t> [1] Totalmente en desacuerdo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22</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5</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832641465"/>
                  </a:ext>
                </a:extLst>
              </a:tr>
            </a:tbl>
          </a:graphicData>
        </a:graphic>
      </p:graphicFrame>
      <p:graphicFrame>
        <p:nvGraphicFramePr>
          <p:cNvPr id="15" name="Tabla 14">
            <a:extLst>
              <a:ext uri="{FF2B5EF4-FFF2-40B4-BE49-F238E27FC236}">
                <a16:creationId xmlns:a16="http://schemas.microsoft.com/office/drawing/2014/main" id="{D6C43018-AB13-4267-A2C1-9265857E37CD}"/>
              </a:ext>
            </a:extLst>
          </p:cNvPr>
          <p:cNvGraphicFramePr>
            <a:graphicFrameLocks noGrp="1"/>
          </p:cNvGraphicFramePr>
          <p:nvPr>
            <p:extLst>
              <p:ext uri="{D42A27DB-BD31-4B8C-83A1-F6EECF244321}">
                <p14:modId xmlns:p14="http://schemas.microsoft.com/office/powerpoint/2010/main" val="576721639"/>
              </p:ext>
            </p:extLst>
          </p:nvPr>
        </p:nvGraphicFramePr>
        <p:xfrm>
          <a:off x="1541463" y="3132438"/>
          <a:ext cx="6096001" cy="1419225"/>
        </p:xfrm>
        <a:graphic>
          <a:graphicData uri="http://schemas.openxmlformats.org/drawingml/2006/table">
            <a:tbl>
              <a:tblPr firstRow="1" bandRow="1">
                <a:tableStyleId>{5C22544A-7EE6-4342-B048-85BDC9FD1C3A}</a:tableStyleId>
              </a:tblPr>
              <a:tblGrid>
                <a:gridCol w="3073067">
                  <a:extLst>
                    <a:ext uri="{9D8B030D-6E8A-4147-A177-3AD203B41FA5}">
                      <a16:colId xmlns:a16="http://schemas.microsoft.com/office/drawing/2014/main" val="3201192086"/>
                    </a:ext>
                  </a:extLst>
                </a:gridCol>
                <a:gridCol w="1511467">
                  <a:extLst>
                    <a:ext uri="{9D8B030D-6E8A-4147-A177-3AD203B41FA5}">
                      <a16:colId xmlns:a16="http://schemas.microsoft.com/office/drawing/2014/main" val="4173606886"/>
                    </a:ext>
                  </a:extLst>
                </a:gridCol>
                <a:gridCol w="1511467">
                  <a:extLst>
                    <a:ext uri="{9D8B030D-6E8A-4147-A177-3AD203B41FA5}">
                      <a16:colId xmlns:a16="http://schemas.microsoft.com/office/drawing/2014/main" val="1972385644"/>
                    </a:ext>
                  </a:extLst>
                </a:gridCol>
              </a:tblGrid>
              <a:tr h="153612">
                <a:tc>
                  <a:txBody>
                    <a:bodyPr/>
                    <a:lstStyle/>
                    <a:p>
                      <a:pPr algn="r"/>
                      <a:r>
                        <a:rPr lang="es-MX" sz="1200" dirty="0">
                          <a:solidFill>
                            <a:schemeClr val="tx1"/>
                          </a:solidFill>
                          <a:latin typeface="Calibri" panose="020F0502020204030204" pitchFamily="34" charset="0"/>
                          <a:cs typeface="Calibri" panose="020F0502020204030204" pitchFamily="34" charset="0"/>
                        </a:rPr>
                        <a:t>Es una empresa que utiliza adecuadamente sus recursos (Valor Diligencia)</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s-CO" sz="1200" dirty="0">
                          <a:solidFill>
                            <a:schemeClr val="tx1"/>
                          </a:solidFill>
                          <a:latin typeface="Calibri" panose="020F0502020204030204" pitchFamily="34" charset="0"/>
                          <a:cs typeface="Calibri" panose="020F0502020204030204" pitchFamily="34" charset="0"/>
                        </a:rPr>
                        <a:t>Total (casos)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200" dirty="0">
                          <a:solidFill>
                            <a:schemeClr val="tx1"/>
                          </a:solidFill>
                          <a:latin typeface="Calibri" panose="020F0502020204030204" pitchFamily="34" charset="0"/>
                          <a:cs typeface="Calibri" panose="020F0502020204030204" pitchFamily="34" charset="0"/>
                        </a:rPr>
                        <a:t>Total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64903282"/>
                  </a:ext>
                </a:extLst>
              </a:tr>
              <a:tr h="46175">
                <a:tc>
                  <a:txBody>
                    <a:bodyPr/>
                    <a:lstStyle/>
                    <a:p>
                      <a:pPr algn="r" fontAlgn="b"/>
                      <a:r>
                        <a:rPr lang="es-CO" sz="1200" b="0" i="0" u="none" strike="noStrike" dirty="0">
                          <a:solidFill>
                            <a:srgbClr val="000000"/>
                          </a:solidFill>
                          <a:effectLst/>
                          <a:latin typeface="Calibri" panose="020F0502020204030204" pitchFamily="34" charset="0"/>
                        </a:rPr>
                        <a:t> [5] Totalmente de acuerdo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109</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28</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148119984"/>
                  </a:ext>
                </a:extLst>
              </a:tr>
              <a:tr h="46175">
                <a:tc>
                  <a:txBody>
                    <a:bodyPr/>
                    <a:lstStyle/>
                    <a:p>
                      <a:pPr algn="r" fontAlgn="b"/>
                      <a:r>
                        <a:rPr lang="es-CO" sz="1200" b="0" i="0" u="none" strike="noStrike" dirty="0">
                          <a:solidFill>
                            <a:srgbClr val="000000"/>
                          </a:solidFill>
                          <a:effectLst/>
                          <a:latin typeface="Calibri" panose="020F0502020204030204" pitchFamily="34" charset="0"/>
                        </a:rPr>
                        <a:t> [4] De acuerdo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122</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32</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236966090"/>
                  </a:ext>
                </a:extLst>
              </a:tr>
              <a:tr h="46175">
                <a:tc>
                  <a:txBody>
                    <a:bodyPr/>
                    <a:lstStyle/>
                    <a:p>
                      <a:pPr algn="r" fontAlgn="b"/>
                      <a:r>
                        <a:rPr lang="es-MX" sz="1200" b="0" i="0" u="none" strike="noStrike" dirty="0">
                          <a:solidFill>
                            <a:srgbClr val="000000"/>
                          </a:solidFill>
                          <a:effectLst/>
                          <a:latin typeface="Calibri" panose="020F0502020204030204" pitchFamily="34" charset="0"/>
                        </a:rPr>
                        <a:t> [3] Ni de acuerdo Ni en desacuerdo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101</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26</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494658789"/>
                  </a:ext>
                </a:extLst>
              </a:tr>
              <a:tr h="46175">
                <a:tc>
                  <a:txBody>
                    <a:bodyPr/>
                    <a:lstStyle/>
                    <a:p>
                      <a:pPr algn="r" fontAlgn="b"/>
                      <a:r>
                        <a:rPr lang="es-CO" sz="1200" b="0" i="0" u="none" strike="noStrike" dirty="0">
                          <a:solidFill>
                            <a:srgbClr val="000000"/>
                          </a:solidFill>
                          <a:effectLst/>
                          <a:latin typeface="Calibri" panose="020F0502020204030204" pitchFamily="34" charset="0"/>
                        </a:rPr>
                        <a:t> [2] En desacuerdo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33</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9</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762044258"/>
                  </a:ext>
                </a:extLst>
              </a:tr>
              <a:tr h="46175">
                <a:tc>
                  <a:txBody>
                    <a:bodyPr/>
                    <a:lstStyle/>
                    <a:p>
                      <a:pPr algn="r" fontAlgn="b"/>
                      <a:r>
                        <a:rPr lang="es-CO" sz="1200" b="0" i="0" u="none" strike="noStrike" dirty="0">
                          <a:solidFill>
                            <a:srgbClr val="000000"/>
                          </a:solidFill>
                          <a:effectLst/>
                          <a:latin typeface="Calibri" panose="020F0502020204030204" pitchFamily="34" charset="0"/>
                        </a:rPr>
                        <a:t> [1] Totalmente en desacuerdo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18</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5</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715043900"/>
                  </a:ext>
                </a:extLst>
              </a:tr>
            </a:tbl>
          </a:graphicData>
        </a:graphic>
      </p:graphicFrame>
    </p:spTree>
    <p:extLst>
      <p:ext uri="{BB962C8B-B14F-4D97-AF65-F5344CB8AC3E}">
        <p14:creationId xmlns:p14="http://schemas.microsoft.com/office/powerpoint/2010/main" val="217826145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4 Rectángulo"/>
          <p:cNvSpPr/>
          <p:nvPr/>
        </p:nvSpPr>
        <p:spPr>
          <a:xfrm>
            <a:off x="1517650" y="720086"/>
            <a:ext cx="6089650" cy="400110"/>
          </a:xfrm>
          <a:prstGeom prst="rect">
            <a:avLst/>
          </a:prstGeom>
        </p:spPr>
        <p:txBody>
          <a:bodyPr wrap="square">
            <a:spAutoFit/>
          </a:bodyPr>
          <a:lstStyle/>
          <a:p>
            <a:pPr algn="ctr"/>
            <a:r>
              <a:rPr lang="es-CO" b="0" dirty="0">
                <a:solidFill>
                  <a:schemeClr val="tx1">
                    <a:lumMod val="85000"/>
                    <a:lumOff val="15000"/>
                  </a:schemeClr>
                </a:solidFill>
                <a:latin typeface="+mj-lt"/>
              </a:rPr>
              <a:t>Con una escala de 1 a 5 donde 1 es Totalmente en desacuerdo y 5  Totalmente de acuerdo, </a:t>
            </a:r>
            <a:r>
              <a:rPr lang="es-CO" dirty="0">
                <a:solidFill>
                  <a:schemeClr val="tx1">
                    <a:lumMod val="85000"/>
                    <a:lumOff val="15000"/>
                  </a:schemeClr>
                </a:solidFill>
                <a:latin typeface="+mj-lt"/>
              </a:rPr>
              <a:t>¿Qué tan de acuerdo está con las siguientes  afirmaciones a cerca de la EAAB – ESP</a:t>
            </a:r>
            <a:endParaRPr lang="es-CO" b="0" dirty="0">
              <a:solidFill>
                <a:schemeClr val="tx1">
                  <a:lumMod val="85000"/>
                  <a:lumOff val="15000"/>
                </a:schemeClr>
              </a:solidFill>
              <a:latin typeface="+mj-lt"/>
            </a:endParaRPr>
          </a:p>
        </p:txBody>
      </p:sp>
      <p:sp>
        <p:nvSpPr>
          <p:cNvPr id="13" name="CuadroTexto 12"/>
          <p:cNvSpPr txBox="1"/>
          <p:nvPr/>
        </p:nvSpPr>
        <p:spPr>
          <a:xfrm>
            <a:off x="1311753" y="162166"/>
            <a:ext cx="6523218" cy="584775"/>
          </a:xfrm>
          <a:prstGeom prst="rect">
            <a:avLst/>
          </a:prstGeom>
          <a:noFill/>
        </p:spPr>
        <p:txBody>
          <a:bodyPr wrap="square" rtlCol="0">
            <a:spAutoFit/>
          </a:bodyPr>
          <a:lstStyle/>
          <a:p>
            <a:r>
              <a:rPr lang="es-CO" sz="3200" dirty="0">
                <a:solidFill>
                  <a:srgbClr val="295FA9"/>
                </a:solidFill>
              </a:rPr>
              <a:t>Reputación y marca de la EAAB-ESP</a:t>
            </a:r>
          </a:p>
        </p:txBody>
      </p:sp>
      <p:graphicFrame>
        <p:nvGraphicFramePr>
          <p:cNvPr id="14" name="Tabla 13">
            <a:extLst>
              <a:ext uri="{FF2B5EF4-FFF2-40B4-BE49-F238E27FC236}">
                <a16:creationId xmlns:a16="http://schemas.microsoft.com/office/drawing/2014/main" id="{91EB6689-1ED2-4068-81BB-5D7C2EC9D966}"/>
              </a:ext>
            </a:extLst>
          </p:cNvPr>
          <p:cNvGraphicFramePr>
            <a:graphicFrameLocks noGrp="1"/>
          </p:cNvGraphicFramePr>
          <p:nvPr>
            <p:extLst>
              <p:ext uri="{D42A27DB-BD31-4B8C-83A1-F6EECF244321}">
                <p14:modId xmlns:p14="http://schemas.microsoft.com/office/powerpoint/2010/main" val="413539310"/>
              </p:ext>
            </p:extLst>
          </p:nvPr>
        </p:nvGraphicFramePr>
        <p:xfrm>
          <a:off x="1541463" y="1157226"/>
          <a:ext cx="6096001" cy="1419225"/>
        </p:xfrm>
        <a:graphic>
          <a:graphicData uri="http://schemas.openxmlformats.org/drawingml/2006/table">
            <a:tbl>
              <a:tblPr firstRow="1" bandRow="1">
                <a:tableStyleId>{5C22544A-7EE6-4342-B048-85BDC9FD1C3A}</a:tableStyleId>
              </a:tblPr>
              <a:tblGrid>
                <a:gridCol w="3073067">
                  <a:extLst>
                    <a:ext uri="{9D8B030D-6E8A-4147-A177-3AD203B41FA5}">
                      <a16:colId xmlns:a16="http://schemas.microsoft.com/office/drawing/2014/main" val="93046408"/>
                    </a:ext>
                  </a:extLst>
                </a:gridCol>
                <a:gridCol w="1511467">
                  <a:extLst>
                    <a:ext uri="{9D8B030D-6E8A-4147-A177-3AD203B41FA5}">
                      <a16:colId xmlns:a16="http://schemas.microsoft.com/office/drawing/2014/main" val="4195887148"/>
                    </a:ext>
                  </a:extLst>
                </a:gridCol>
                <a:gridCol w="1511467">
                  <a:extLst>
                    <a:ext uri="{9D8B030D-6E8A-4147-A177-3AD203B41FA5}">
                      <a16:colId xmlns:a16="http://schemas.microsoft.com/office/drawing/2014/main" val="3388826850"/>
                    </a:ext>
                  </a:extLst>
                </a:gridCol>
              </a:tblGrid>
              <a:tr h="153612">
                <a:tc>
                  <a:txBody>
                    <a:bodyPr/>
                    <a:lstStyle/>
                    <a:p>
                      <a:pPr algn="r"/>
                      <a:r>
                        <a:rPr lang="es-MX" sz="1200" dirty="0">
                          <a:solidFill>
                            <a:schemeClr val="tx1"/>
                          </a:solidFill>
                          <a:latin typeface="Calibri" panose="020F0502020204030204" pitchFamily="34" charset="0"/>
                          <a:cs typeface="Calibri" panose="020F0502020204030204" pitchFamily="34" charset="0"/>
                        </a:rPr>
                        <a:t>Es una Empresa incluyente y solidaria </a:t>
                      </a:r>
                    </a:p>
                    <a:p>
                      <a:pPr algn="r"/>
                      <a:r>
                        <a:rPr lang="es-MX" sz="1200" dirty="0">
                          <a:solidFill>
                            <a:schemeClr val="tx1"/>
                          </a:solidFill>
                          <a:latin typeface="Calibri" panose="020F0502020204030204" pitchFamily="34" charset="0"/>
                          <a:cs typeface="Calibri" panose="020F0502020204030204" pitchFamily="34" charset="0"/>
                        </a:rPr>
                        <a:t>(Valor Justicia)</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s-CO" sz="1200" dirty="0">
                          <a:solidFill>
                            <a:schemeClr val="tx1"/>
                          </a:solidFill>
                          <a:latin typeface="Calibri" panose="020F0502020204030204" pitchFamily="34" charset="0"/>
                          <a:cs typeface="Calibri" panose="020F0502020204030204" pitchFamily="34" charset="0"/>
                        </a:rPr>
                        <a:t>Total (casos)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200" dirty="0">
                          <a:solidFill>
                            <a:schemeClr val="tx1"/>
                          </a:solidFill>
                          <a:latin typeface="Calibri" panose="020F0502020204030204" pitchFamily="34" charset="0"/>
                          <a:cs typeface="Calibri" panose="020F0502020204030204" pitchFamily="34" charset="0"/>
                        </a:rPr>
                        <a:t>Total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28093495"/>
                  </a:ext>
                </a:extLst>
              </a:tr>
              <a:tr h="46175">
                <a:tc>
                  <a:txBody>
                    <a:bodyPr/>
                    <a:lstStyle/>
                    <a:p>
                      <a:pPr algn="r" fontAlgn="b"/>
                      <a:r>
                        <a:rPr lang="es-CO" sz="1200" b="0" i="0" u="none" strike="noStrike" dirty="0">
                          <a:solidFill>
                            <a:srgbClr val="000000"/>
                          </a:solidFill>
                          <a:effectLst/>
                          <a:latin typeface="Calibri" panose="020F0502020204030204" pitchFamily="34" charset="0"/>
                        </a:rPr>
                        <a:t> [5] Totalmente de acuerdo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104</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24</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546101133"/>
                  </a:ext>
                </a:extLst>
              </a:tr>
              <a:tr h="46175">
                <a:tc>
                  <a:txBody>
                    <a:bodyPr/>
                    <a:lstStyle/>
                    <a:p>
                      <a:pPr algn="r" fontAlgn="b"/>
                      <a:r>
                        <a:rPr lang="es-CO" sz="1200" b="0" i="0" u="none" strike="noStrike" dirty="0">
                          <a:solidFill>
                            <a:srgbClr val="000000"/>
                          </a:solidFill>
                          <a:effectLst/>
                          <a:latin typeface="Calibri" panose="020F0502020204030204" pitchFamily="34" charset="0"/>
                        </a:rPr>
                        <a:t> [4] De acuerdo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138</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33</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890887876"/>
                  </a:ext>
                </a:extLst>
              </a:tr>
              <a:tr h="46175">
                <a:tc>
                  <a:txBody>
                    <a:bodyPr/>
                    <a:lstStyle/>
                    <a:p>
                      <a:pPr algn="r" fontAlgn="b"/>
                      <a:r>
                        <a:rPr lang="es-MX" sz="1200" b="0" i="0" u="none" strike="noStrike" dirty="0">
                          <a:solidFill>
                            <a:srgbClr val="000000"/>
                          </a:solidFill>
                          <a:effectLst/>
                          <a:latin typeface="Calibri" panose="020F0502020204030204" pitchFamily="34" charset="0"/>
                        </a:rPr>
                        <a:t> [3] Ni de acuerdo Ni en desacuerdo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106</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25</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799911674"/>
                  </a:ext>
                </a:extLst>
              </a:tr>
              <a:tr h="46175">
                <a:tc>
                  <a:txBody>
                    <a:bodyPr/>
                    <a:lstStyle/>
                    <a:p>
                      <a:pPr algn="r" fontAlgn="b"/>
                      <a:r>
                        <a:rPr lang="es-CO" sz="1200" b="0" i="0" u="none" strike="noStrike" dirty="0">
                          <a:solidFill>
                            <a:srgbClr val="000000"/>
                          </a:solidFill>
                          <a:effectLst/>
                          <a:latin typeface="Calibri" panose="020F0502020204030204" pitchFamily="34" charset="0"/>
                        </a:rPr>
                        <a:t> [2] En desacuerdo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50</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12</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10394615"/>
                  </a:ext>
                </a:extLst>
              </a:tr>
              <a:tr h="46175">
                <a:tc>
                  <a:txBody>
                    <a:bodyPr/>
                    <a:lstStyle/>
                    <a:p>
                      <a:pPr algn="r" fontAlgn="b"/>
                      <a:r>
                        <a:rPr lang="es-CO" sz="1200" b="0" i="0" u="none" strike="noStrike" dirty="0">
                          <a:solidFill>
                            <a:srgbClr val="000000"/>
                          </a:solidFill>
                          <a:effectLst/>
                          <a:latin typeface="Calibri" panose="020F0502020204030204" pitchFamily="34" charset="0"/>
                        </a:rPr>
                        <a:t> [1] Totalmente en desacuerdo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26</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6</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832641465"/>
                  </a:ext>
                </a:extLst>
              </a:tr>
            </a:tbl>
          </a:graphicData>
        </a:graphic>
      </p:graphicFrame>
      <p:graphicFrame>
        <p:nvGraphicFramePr>
          <p:cNvPr id="15" name="Tabla 14">
            <a:extLst>
              <a:ext uri="{FF2B5EF4-FFF2-40B4-BE49-F238E27FC236}">
                <a16:creationId xmlns:a16="http://schemas.microsoft.com/office/drawing/2014/main" id="{D6C43018-AB13-4267-A2C1-9265857E37CD}"/>
              </a:ext>
            </a:extLst>
          </p:cNvPr>
          <p:cNvGraphicFramePr>
            <a:graphicFrameLocks noGrp="1"/>
          </p:cNvGraphicFramePr>
          <p:nvPr>
            <p:extLst>
              <p:ext uri="{D42A27DB-BD31-4B8C-83A1-F6EECF244321}">
                <p14:modId xmlns:p14="http://schemas.microsoft.com/office/powerpoint/2010/main" val="2247218455"/>
              </p:ext>
            </p:extLst>
          </p:nvPr>
        </p:nvGraphicFramePr>
        <p:xfrm>
          <a:off x="1541463" y="3132438"/>
          <a:ext cx="6096001" cy="1602105"/>
        </p:xfrm>
        <a:graphic>
          <a:graphicData uri="http://schemas.openxmlformats.org/drawingml/2006/table">
            <a:tbl>
              <a:tblPr firstRow="1" bandRow="1">
                <a:tableStyleId>{5C22544A-7EE6-4342-B048-85BDC9FD1C3A}</a:tableStyleId>
              </a:tblPr>
              <a:tblGrid>
                <a:gridCol w="3073067">
                  <a:extLst>
                    <a:ext uri="{9D8B030D-6E8A-4147-A177-3AD203B41FA5}">
                      <a16:colId xmlns:a16="http://schemas.microsoft.com/office/drawing/2014/main" val="3201192086"/>
                    </a:ext>
                  </a:extLst>
                </a:gridCol>
                <a:gridCol w="1511467">
                  <a:extLst>
                    <a:ext uri="{9D8B030D-6E8A-4147-A177-3AD203B41FA5}">
                      <a16:colId xmlns:a16="http://schemas.microsoft.com/office/drawing/2014/main" val="4173606886"/>
                    </a:ext>
                  </a:extLst>
                </a:gridCol>
                <a:gridCol w="1511467">
                  <a:extLst>
                    <a:ext uri="{9D8B030D-6E8A-4147-A177-3AD203B41FA5}">
                      <a16:colId xmlns:a16="http://schemas.microsoft.com/office/drawing/2014/main" val="1972385644"/>
                    </a:ext>
                  </a:extLst>
                </a:gridCol>
              </a:tblGrid>
              <a:tr h="153612">
                <a:tc>
                  <a:txBody>
                    <a:bodyPr/>
                    <a:lstStyle/>
                    <a:p>
                      <a:pPr algn="r"/>
                      <a:r>
                        <a:rPr lang="es-MX" sz="1200" dirty="0">
                          <a:solidFill>
                            <a:schemeClr val="tx1"/>
                          </a:solidFill>
                          <a:latin typeface="Calibri" panose="020F0502020204030204" pitchFamily="34" charset="0"/>
                          <a:cs typeface="Calibri" panose="020F0502020204030204" pitchFamily="34" charset="0"/>
                        </a:rPr>
                        <a:t>Siento una profunda admiración y me identifico con la Empresa (Principio Amor y Orgullo)</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r>
                        <a:rPr lang="es-CO" sz="1200" dirty="0">
                          <a:solidFill>
                            <a:schemeClr val="tx1"/>
                          </a:solidFill>
                          <a:latin typeface="Calibri" panose="020F0502020204030204" pitchFamily="34" charset="0"/>
                          <a:cs typeface="Calibri" panose="020F0502020204030204" pitchFamily="34" charset="0"/>
                        </a:rPr>
                        <a:t>Total (casos)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200" dirty="0">
                          <a:solidFill>
                            <a:schemeClr val="tx1"/>
                          </a:solidFill>
                          <a:latin typeface="Calibri" panose="020F0502020204030204" pitchFamily="34" charset="0"/>
                          <a:cs typeface="Calibri" panose="020F0502020204030204" pitchFamily="34" charset="0"/>
                        </a:rPr>
                        <a:t>Total (%)</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64903282"/>
                  </a:ext>
                </a:extLst>
              </a:tr>
              <a:tr h="46175">
                <a:tc>
                  <a:txBody>
                    <a:bodyPr/>
                    <a:lstStyle/>
                    <a:p>
                      <a:pPr algn="r" fontAlgn="b"/>
                      <a:r>
                        <a:rPr lang="es-CO" sz="1200" b="0" i="0" u="none" strike="noStrike" dirty="0">
                          <a:solidFill>
                            <a:srgbClr val="000000"/>
                          </a:solidFill>
                          <a:effectLst/>
                          <a:latin typeface="Calibri" panose="020F0502020204030204" pitchFamily="34" charset="0"/>
                        </a:rPr>
                        <a:t> [5] Totalmente de acuerdo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115</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26</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148119984"/>
                  </a:ext>
                </a:extLst>
              </a:tr>
              <a:tr h="46175">
                <a:tc>
                  <a:txBody>
                    <a:bodyPr/>
                    <a:lstStyle/>
                    <a:p>
                      <a:pPr algn="r" fontAlgn="b"/>
                      <a:r>
                        <a:rPr lang="es-CO" sz="1200" b="0" i="0" u="none" strike="noStrike" dirty="0">
                          <a:solidFill>
                            <a:srgbClr val="000000"/>
                          </a:solidFill>
                          <a:effectLst/>
                          <a:latin typeface="Calibri" panose="020F0502020204030204" pitchFamily="34" charset="0"/>
                        </a:rPr>
                        <a:t> [4] De acuerdo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131</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29</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236966090"/>
                  </a:ext>
                </a:extLst>
              </a:tr>
              <a:tr h="46175">
                <a:tc>
                  <a:txBody>
                    <a:bodyPr/>
                    <a:lstStyle/>
                    <a:p>
                      <a:pPr algn="r" fontAlgn="b"/>
                      <a:r>
                        <a:rPr lang="es-MX" sz="1200" b="0" i="0" u="none" strike="noStrike" dirty="0">
                          <a:solidFill>
                            <a:srgbClr val="000000"/>
                          </a:solidFill>
                          <a:effectLst/>
                          <a:latin typeface="Calibri" panose="020F0502020204030204" pitchFamily="34" charset="0"/>
                        </a:rPr>
                        <a:t> [3] Ni de acuerdo Ni en desacuerdo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123</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28</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494658789"/>
                  </a:ext>
                </a:extLst>
              </a:tr>
              <a:tr h="46175">
                <a:tc>
                  <a:txBody>
                    <a:bodyPr/>
                    <a:lstStyle/>
                    <a:p>
                      <a:pPr algn="r" fontAlgn="b"/>
                      <a:r>
                        <a:rPr lang="es-CO" sz="1200" b="0" i="0" u="none" strike="noStrike" dirty="0">
                          <a:solidFill>
                            <a:srgbClr val="000000"/>
                          </a:solidFill>
                          <a:effectLst/>
                          <a:latin typeface="Calibri" panose="020F0502020204030204" pitchFamily="34" charset="0"/>
                        </a:rPr>
                        <a:t> [2] En desacuerdo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43</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10</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762044258"/>
                  </a:ext>
                </a:extLst>
              </a:tr>
              <a:tr h="46175">
                <a:tc>
                  <a:txBody>
                    <a:bodyPr/>
                    <a:lstStyle/>
                    <a:p>
                      <a:pPr algn="r" fontAlgn="b"/>
                      <a:r>
                        <a:rPr lang="es-CO" sz="1200" b="0" i="0" u="none" strike="noStrike" dirty="0">
                          <a:solidFill>
                            <a:srgbClr val="000000"/>
                          </a:solidFill>
                          <a:effectLst/>
                          <a:latin typeface="Calibri" panose="020F0502020204030204" pitchFamily="34" charset="0"/>
                        </a:rPr>
                        <a:t> [1] Totalmente en desacuerdo</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a:solidFill>
                            <a:srgbClr val="000000"/>
                          </a:solidFill>
                          <a:effectLst/>
                          <a:latin typeface="Calibri" panose="020F0502020204030204" pitchFamily="34" charset="0"/>
                        </a:rPr>
                        <a:t>31</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b"/>
                      <a:r>
                        <a:rPr lang="es-CO" sz="1200" b="0" i="0" u="none" strike="noStrike" dirty="0">
                          <a:solidFill>
                            <a:srgbClr val="000000"/>
                          </a:solidFill>
                          <a:effectLst/>
                          <a:latin typeface="Calibri" panose="020F0502020204030204" pitchFamily="34" charset="0"/>
                        </a:rPr>
                        <a:t>7</a:t>
                      </a: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715043900"/>
                  </a:ext>
                </a:extLst>
              </a:tr>
            </a:tbl>
          </a:graphicData>
        </a:graphic>
      </p:graphicFrame>
    </p:spTree>
    <p:extLst>
      <p:ext uri="{BB962C8B-B14F-4D97-AF65-F5344CB8AC3E}">
        <p14:creationId xmlns:p14="http://schemas.microsoft.com/office/powerpoint/2010/main" val="285054093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4294967295"/>
          </p:nvPr>
        </p:nvSpPr>
        <p:spPr>
          <a:xfrm>
            <a:off x="8648700" y="4951413"/>
            <a:ext cx="495300" cy="187325"/>
          </a:xfrm>
        </p:spPr>
        <p:txBody>
          <a:bodyPr/>
          <a:lstStyle/>
          <a:p>
            <a:pPr>
              <a:defRPr/>
            </a:pPr>
            <a:fld id="{D0AE95A2-70B1-4974-8E50-975CA7202948}" type="slidenum">
              <a:rPr lang="es-CO" altLang="es-CO" smtClean="0"/>
              <a:pPr>
                <a:defRPr/>
              </a:pPr>
              <a:t>89</a:t>
            </a:fld>
            <a:endParaRPr lang="es-CO" altLang="es-CO" dirty="0"/>
          </a:p>
        </p:txBody>
      </p:sp>
      <p:sp>
        <p:nvSpPr>
          <p:cNvPr id="9" name="8 Rectángulo"/>
          <p:cNvSpPr/>
          <p:nvPr/>
        </p:nvSpPr>
        <p:spPr>
          <a:xfrm>
            <a:off x="62431" y="1242235"/>
            <a:ext cx="4367583" cy="400110"/>
          </a:xfrm>
          <a:prstGeom prst="rect">
            <a:avLst/>
          </a:prstGeom>
        </p:spPr>
        <p:txBody>
          <a:bodyPr wrap="square">
            <a:spAutoFit/>
          </a:bodyPr>
          <a:lstStyle/>
          <a:p>
            <a:pPr algn="ctr"/>
            <a:r>
              <a:rPr lang="es-CO" b="0" dirty="0">
                <a:solidFill>
                  <a:srgbClr val="000000">
                    <a:lumMod val="85000"/>
                    <a:lumOff val="15000"/>
                  </a:srgbClr>
                </a:solidFill>
                <a:latin typeface="Century Gothic"/>
              </a:rPr>
              <a:t>¿Considera que el trabajo que realiza la </a:t>
            </a:r>
            <a:r>
              <a:rPr lang="es-CO" dirty="0">
                <a:solidFill>
                  <a:srgbClr val="000000">
                    <a:lumMod val="85000"/>
                    <a:lumOff val="15000"/>
                  </a:srgbClr>
                </a:solidFill>
                <a:latin typeface="Century Gothic"/>
              </a:rPr>
              <a:t>EAAB-ESP influye en el mejoramiento de su calidad de vida? </a:t>
            </a:r>
          </a:p>
        </p:txBody>
      </p:sp>
      <p:graphicFrame>
        <p:nvGraphicFramePr>
          <p:cNvPr id="10" name="6 Objeto"/>
          <p:cNvGraphicFramePr>
            <a:graphicFrameLocks/>
          </p:cNvGraphicFramePr>
          <p:nvPr>
            <p:extLst>
              <p:ext uri="{D42A27DB-BD31-4B8C-83A1-F6EECF244321}">
                <p14:modId xmlns:p14="http://schemas.microsoft.com/office/powerpoint/2010/main" val="3647373001"/>
              </p:ext>
            </p:extLst>
          </p:nvPr>
        </p:nvGraphicFramePr>
        <p:xfrm>
          <a:off x="709319" y="2079939"/>
          <a:ext cx="3130746" cy="2012905"/>
        </p:xfrm>
        <a:graphic>
          <a:graphicData uri="http://schemas.openxmlformats.org/drawingml/2006/chart">
            <c:chart xmlns:c="http://schemas.openxmlformats.org/drawingml/2006/chart" xmlns:r="http://schemas.openxmlformats.org/officeDocument/2006/relationships" r:id="rId2"/>
          </a:graphicData>
        </a:graphic>
      </p:graphicFrame>
      <p:pic>
        <p:nvPicPr>
          <p:cNvPr id="11" name="10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8410" y="2431733"/>
            <a:ext cx="1312565" cy="1309317"/>
          </a:xfrm>
          <a:prstGeom prst="rect">
            <a:avLst/>
          </a:prstGeom>
        </p:spPr>
      </p:pic>
      <p:sp>
        <p:nvSpPr>
          <p:cNvPr id="12" name="11 CuadroTexto"/>
          <p:cNvSpPr txBox="1"/>
          <p:nvPr/>
        </p:nvSpPr>
        <p:spPr>
          <a:xfrm>
            <a:off x="3185103" y="2822986"/>
            <a:ext cx="1358064" cy="618118"/>
          </a:xfrm>
          <a:prstGeom prst="rect">
            <a:avLst/>
          </a:prstGeom>
          <a:noFill/>
        </p:spPr>
        <p:txBody>
          <a:bodyPr wrap="none" rtlCol="0">
            <a:spAutoFit/>
          </a:bodyPr>
          <a:lstStyle/>
          <a:p>
            <a:pPr>
              <a:lnSpc>
                <a:spcPts val="1800"/>
              </a:lnSpc>
            </a:pPr>
            <a:r>
              <a:rPr lang="es-CO" sz="1050" b="0" dirty="0">
                <a:solidFill>
                  <a:srgbClr val="000000"/>
                </a:solidFill>
                <a:latin typeface="Century Gothic"/>
              </a:rPr>
              <a:t>Respondieron </a:t>
            </a:r>
            <a:r>
              <a:rPr lang="es-CO" sz="1600" dirty="0">
                <a:solidFill>
                  <a:srgbClr val="000000"/>
                </a:solidFill>
                <a:latin typeface="Century Gothic"/>
              </a:rPr>
              <a:t>Sí</a:t>
            </a:r>
            <a:r>
              <a:rPr lang="es-CO" sz="1050" dirty="0">
                <a:solidFill>
                  <a:srgbClr val="000000"/>
                </a:solidFill>
                <a:latin typeface="Century Gothic"/>
              </a:rPr>
              <a:t>: </a:t>
            </a:r>
          </a:p>
          <a:p>
            <a:pPr>
              <a:lnSpc>
                <a:spcPts val="2300"/>
              </a:lnSpc>
            </a:pPr>
            <a:r>
              <a:rPr lang="es-CO" sz="2400" dirty="0">
                <a:solidFill>
                  <a:srgbClr val="295FA9"/>
                </a:solidFill>
                <a:latin typeface="Century Gothic"/>
              </a:rPr>
              <a:t>84</a:t>
            </a:r>
            <a:r>
              <a:rPr lang="es-CO" sz="1600" dirty="0">
                <a:solidFill>
                  <a:srgbClr val="295FA9"/>
                </a:solidFill>
                <a:latin typeface="Century Gothic"/>
              </a:rPr>
              <a:t>%</a:t>
            </a:r>
            <a:endParaRPr lang="es-CO" sz="2400" dirty="0">
              <a:solidFill>
                <a:srgbClr val="295FA9"/>
              </a:solidFill>
              <a:latin typeface="Century Gothic"/>
            </a:endParaRPr>
          </a:p>
        </p:txBody>
      </p:sp>
      <p:sp>
        <p:nvSpPr>
          <p:cNvPr id="13" name="12 CuadroTexto"/>
          <p:cNvSpPr txBox="1"/>
          <p:nvPr/>
        </p:nvSpPr>
        <p:spPr>
          <a:xfrm>
            <a:off x="595831" y="1747384"/>
            <a:ext cx="1484702" cy="618118"/>
          </a:xfrm>
          <a:prstGeom prst="rect">
            <a:avLst/>
          </a:prstGeom>
          <a:noFill/>
        </p:spPr>
        <p:txBody>
          <a:bodyPr wrap="none" rtlCol="0">
            <a:spAutoFit/>
          </a:bodyPr>
          <a:lstStyle/>
          <a:p>
            <a:pPr algn="r">
              <a:lnSpc>
                <a:spcPts val="1800"/>
              </a:lnSpc>
            </a:pPr>
            <a:r>
              <a:rPr lang="es-CO" sz="1050" b="0" dirty="0">
                <a:solidFill>
                  <a:srgbClr val="000000"/>
                </a:solidFill>
                <a:latin typeface="Century Gothic"/>
              </a:rPr>
              <a:t>Respondieron </a:t>
            </a:r>
            <a:r>
              <a:rPr lang="es-CO" sz="1600" dirty="0">
                <a:solidFill>
                  <a:srgbClr val="000000"/>
                </a:solidFill>
                <a:latin typeface="Century Gothic"/>
              </a:rPr>
              <a:t>No</a:t>
            </a:r>
            <a:r>
              <a:rPr lang="es-CO" sz="1050" dirty="0">
                <a:solidFill>
                  <a:srgbClr val="000000"/>
                </a:solidFill>
                <a:latin typeface="Century Gothic"/>
              </a:rPr>
              <a:t>: </a:t>
            </a:r>
          </a:p>
          <a:p>
            <a:pPr algn="r">
              <a:lnSpc>
                <a:spcPts val="2300"/>
              </a:lnSpc>
            </a:pPr>
            <a:r>
              <a:rPr lang="es-CO" sz="2400" dirty="0">
                <a:solidFill>
                  <a:srgbClr val="808080">
                    <a:lumMod val="50000"/>
                  </a:srgbClr>
                </a:solidFill>
                <a:latin typeface="Century Gothic"/>
              </a:rPr>
              <a:t>16</a:t>
            </a:r>
            <a:r>
              <a:rPr lang="es-CO" sz="1600" dirty="0">
                <a:solidFill>
                  <a:srgbClr val="808080">
                    <a:lumMod val="50000"/>
                  </a:srgbClr>
                </a:solidFill>
                <a:latin typeface="Century Gothic"/>
              </a:rPr>
              <a:t>%</a:t>
            </a:r>
            <a:endParaRPr lang="es-CO" sz="2400" dirty="0">
              <a:solidFill>
                <a:srgbClr val="808080">
                  <a:lumMod val="50000"/>
                </a:srgbClr>
              </a:solidFill>
              <a:latin typeface="Century Gothic"/>
            </a:endParaRPr>
          </a:p>
        </p:txBody>
      </p:sp>
      <p:graphicFrame>
        <p:nvGraphicFramePr>
          <p:cNvPr id="14" name="Group 37"/>
          <p:cNvGraphicFramePr>
            <a:graphicFrameLocks noGrp="1"/>
          </p:cNvGraphicFramePr>
          <p:nvPr>
            <p:extLst>
              <p:ext uri="{D42A27DB-BD31-4B8C-83A1-F6EECF244321}">
                <p14:modId xmlns:p14="http://schemas.microsoft.com/office/powerpoint/2010/main" val="3837221720"/>
              </p:ext>
            </p:extLst>
          </p:nvPr>
        </p:nvGraphicFramePr>
        <p:xfrm>
          <a:off x="1455222" y="4309359"/>
          <a:ext cx="1577512" cy="178680"/>
        </p:xfrm>
        <a:graphic>
          <a:graphicData uri="http://schemas.openxmlformats.org/drawingml/2006/table">
            <a:tbl>
              <a:tblPr/>
              <a:tblGrid>
                <a:gridCol w="1240962">
                  <a:extLst>
                    <a:ext uri="{9D8B030D-6E8A-4147-A177-3AD203B41FA5}">
                      <a16:colId xmlns:a16="http://schemas.microsoft.com/office/drawing/2014/main" val="20000"/>
                    </a:ext>
                  </a:extLst>
                </a:gridCol>
                <a:gridCol w="336550">
                  <a:extLst>
                    <a:ext uri="{9D8B030D-6E8A-4147-A177-3AD203B41FA5}">
                      <a16:colId xmlns:a16="http://schemas.microsoft.com/office/drawing/2014/main" val="20001"/>
                    </a:ext>
                  </a:extLst>
                </a:gridCol>
              </a:tblGrid>
              <a:tr h="137728">
                <a:tc>
                  <a:txBody>
                    <a:bodyPr/>
                    <a:lstStyle>
                      <a:lvl1pPr marL="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1pPr>
                      <a:lvl2pPr marL="4572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2pPr>
                      <a:lvl3pPr marL="9144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3pPr>
                      <a:lvl4pPr marL="13716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4pPr>
                      <a:lvl5pPr marL="18288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5pPr>
                      <a:lvl6pPr marL="22860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6pPr>
                      <a:lvl7pPr marL="27432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7pPr>
                      <a:lvl8pPr marL="32004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8pPr>
                      <a:lvl9pPr marL="36576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s-CO" altLang="es-CO" sz="700" b="1" i="0" u="none" strike="noStrike" cap="none" normalizeH="0" baseline="0" dirty="0">
                          <a:ln>
                            <a:noFill/>
                          </a:ln>
                          <a:solidFill>
                            <a:schemeClr val="tx1"/>
                          </a:solidFill>
                          <a:effectLst/>
                          <a:latin typeface="+mj-lt"/>
                          <a:cs typeface="Arial" charset="0"/>
                        </a:rPr>
                        <a:t> Base: </a:t>
                      </a:r>
                      <a:r>
                        <a:rPr kumimoji="0" lang="es-CO" altLang="es-CO" sz="700" b="0" i="0" u="none" strike="noStrike" cap="none" normalizeH="0" baseline="0" dirty="0">
                          <a:ln>
                            <a:noFill/>
                          </a:ln>
                          <a:solidFill>
                            <a:schemeClr val="tx1"/>
                          </a:solidFill>
                          <a:effectLst/>
                          <a:latin typeface="+mj-lt"/>
                          <a:cs typeface="Arial" charset="0"/>
                        </a:rPr>
                        <a:t>Total encuestados</a:t>
                      </a:r>
                    </a:p>
                  </a:txBody>
                  <a:tcPr marL="72000" marR="72000" marT="36000" marB="36000" anchor="ctr" horzOverflow="overflow">
                    <a:lnL w="6350" cap="flat" cmpd="sng" algn="ctr">
                      <a:no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a:noFill/>
                    </a:lnTlToBr>
                    <a:lnBlToTr>
                      <a:noFill/>
                    </a:lnBlToTr>
                    <a:solidFill>
                      <a:srgbClr val="F8F8F8"/>
                    </a:solidFill>
                  </a:tcPr>
                </a:tc>
                <a:tc>
                  <a:txBody>
                    <a:bodyPr/>
                    <a:lstStyle>
                      <a:lvl1pPr marL="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1pPr>
                      <a:lvl2pPr marL="4572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2pPr>
                      <a:lvl3pPr marL="9144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3pPr>
                      <a:lvl4pPr marL="13716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4pPr>
                      <a:lvl5pPr marL="18288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5pPr>
                      <a:lvl6pPr marL="22860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6pPr>
                      <a:lvl7pPr marL="27432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7pPr>
                      <a:lvl8pPr marL="32004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8pPr>
                      <a:lvl9pPr marL="36576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altLang="es-CO" sz="700" b="1" i="0" u="none" strike="noStrike" cap="none" normalizeH="0" baseline="0" dirty="0">
                          <a:ln>
                            <a:noFill/>
                          </a:ln>
                          <a:solidFill>
                            <a:schemeClr val="tx1"/>
                          </a:solidFill>
                          <a:effectLst/>
                          <a:latin typeface="+mj-lt"/>
                          <a:cs typeface="Arial" charset="0"/>
                        </a:rPr>
                        <a:t>450</a:t>
                      </a:r>
                      <a:endParaRPr kumimoji="0" lang="es-CO" altLang="es-CO" sz="700" b="0" i="0" u="none" strike="noStrike" cap="none" normalizeH="0" baseline="0" dirty="0">
                        <a:ln>
                          <a:noFill/>
                        </a:ln>
                        <a:solidFill>
                          <a:schemeClr val="tx1"/>
                        </a:solidFill>
                        <a:effectLst/>
                        <a:latin typeface="+mj-lt"/>
                        <a:cs typeface="Arial" charset="0"/>
                      </a:endParaRPr>
                    </a:p>
                  </a:txBody>
                  <a:tcPr marL="72000" marR="72000" marT="36000" marB="36000" anchor="ctr" horzOverflow="overflow">
                    <a:lnL w="6350" cap="flat" cmpd="sng" algn="ctr">
                      <a:solidFill>
                        <a:srgbClr val="B2B2B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0"/>
                  </a:ext>
                </a:extLst>
              </a:tr>
            </a:tbl>
          </a:graphicData>
        </a:graphic>
      </p:graphicFrame>
      <p:sp>
        <p:nvSpPr>
          <p:cNvPr id="15" name="CuadroTexto 14"/>
          <p:cNvSpPr txBox="1"/>
          <p:nvPr/>
        </p:nvSpPr>
        <p:spPr>
          <a:xfrm>
            <a:off x="1311753" y="13307"/>
            <a:ext cx="7686774" cy="830997"/>
          </a:xfrm>
          <a:prstGeom prst="rect">
            <a:avLst/>
          </a:prstGeom>
          <a:noFill/>
        </p:spPr>
        <p:txBody>
          <a:bodyPr wrap="square" rtlCol="0">
            <a:spAutoFit/>
          </a:bodyPr>
          <a:lstStyle/>
          <a:p>
            <a:r>
              <a:rPr lang="es-MX" sz="2400" dirty="0">
                <a:solidFill>
                  <a:schemeClr val="bg1"/>
                </a:solidFill>
              </a:rPr>
              <a:t>¿Considera que el trabajo que realiza la EAAB-ESP influye en el mejoramiento de su calidad de vida? </a:t>
            </a:r>
          </a:p>
        </p:txBody>
      </p:sp>
      <p:sp>
        <p:nvSpPr>
          <p:cNvPr id="16" name="16 Rectángulo">
            <a:extLst>
              <a:ext uri="{FF2B5EF4-FFF2-40B4-BE49-F238E27FC236}">
                <a16:creationId xmlns:a16="http://schemas.microsoft.com/office/drawing/2014/main" id="{197D6140-0476-4CBE-A197-BF8AFBFE20EF}"/>
              </a:ext>
            </a:extLst>
          </p:cNvPr>
          <p:cNvSpPr/>
          <p:nvPr/>
        </p:nvSpPr>
        <p:spPr>
          <a:xfrm>
            <a:off x="5619317" y="1217031"/>
            <a:ext cx="3003086" cy="246221"/>
          </a:xfrm>
          <a:prstGeom prst="rect">
            <a:avLst/>
          </a:prstGeom>
        </p:spPr>
        <p:txBody>
          <a:bodyPr wrap="square">
            <a:spAutoFit/>
          </a:bodyPr>
          <a:lstStyle/>
          <a:p>
            <a:pPr algn="ctr"/>
            <a:r>
              <a:rPr lang="es-CO" dirty="0">
                <a:solidFill>
                  <a:srgbClr val="000000">
                    <a:lumMod val="85000"/>
                    <a:lumOff val="15000"/>
                  </a:srgbClr>
                </a:solidFill>
                <a:latin typeface="Century Gothic"/>
              </a:rPr>
              <a:t>¿Por qué razón? </a:t>
            </a:r>
          </a:p>
        </p:txBody>
      </p:sp>
      <p:graphicFrame>
        <p:nvGraphicFramePr>
          <p:cNvPr id="17" name="13 Tabla">
            <a:extLst>
              <a:ext uri="{FF2B5EF4-FFF2-40B4-BE49-F238E27FC236}">
                <a16:creationId xmlns:a16="http://schemas.microsoft.com/office/drawing/2014/main" id="{7326BB30-5C0C-4E0D-8115-BD9E5A8514C1}"/>
              </a:ext>
            </a:extLst>
          </p:cNvPr>
          <p:cNvGraphicFramePr>
            <a:graphicFrameLocks noGrp="1"/>
          </p:cNvGraphicFramePr>
          <p:nvPr>
            <p:extLst>
              <p:ext uri="{D42A27DB-BD31-4B8C-83A1-F6EECF244321}">
                <p14:modId xmlns:p14="http://schemas.microsoft.com/office/powerpoint/2010/main" val="453276721"/>
              </p:ext>
            </p:extLst>
          </p:nvPr>
        </p:nvGraphicFramePr>
        <p:xfrm>
          <a:off x="4991014" y="1691710"/>
          <a:ext cx="4259692" cy="2926605"/>
        </p:xfrm>
        <a:graphic>
          <a:graphicData uri="http://schemas.openxmlformats.org/drawingml/2006/table">
            <a:tbl>
              <a:tblPr/>
              <a:tblGrid>
                <a:gridCol w="2104087">
                  <a:extLst>
                    <a:ext uri="{9D8B030D-6E8A-4147-A177-3AD203B41FA5}">
                      <a16:colId xmlns:a16="http://schemas.microsoft.com/office/drawing/2014/main" val="20000"/>
                    </a:ext>
                  </a:extLst>
                </a:gridCol>
                <a:gridCol w="2155605">
                  <a:extLst>
                    <a:ext uri="{9D8B030D-6E8A-4147-A177-3AD203B41FA5}">
                      <a16:colId xmlns:a16="http://schemas.microsoft.com/office/drawing/2014/main" val="20001"/>
                    </a:ext>
                  </a:extLst>
                </a:gridCol>
              </a:tblGrid>
              <a:tr h="222770">
                <a:tc>
                  <a:txBody>
                    <a:bodyPr/>
                    <a:lstStyle/>
                    <a:p>
                      <a:pPr algn="r" fontAlgn="ctr"/>
                      <a:r>
                        <a:rPr lang="es-CO" sz="800" b="0" i="0" u="none" strike="noStrike" dirty="0">
                          <a:solidFill>
                            <a:srgbClr val="262626"/>
                          </a:solidFill>
                          <a:effectLst/>
                          <a:latin typeface="Century Gothic"/>
                        </a:rPr>
                        <a:t>Buena calidad del agua / servicio</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22770">
                <a:tc>
                  <a:txBody>
                    <a:bodyPr/>
                    <a:lstStyle/>
                    <a:p>
                      <a:pPr algn="r" fontAlgn="ctr"/>
                      <a:r>
                        <a:rPr lang="es-CO" sz="800" b="0" i="0" u="none" strike="noStrike" dirty="0">
                          <a:solidFill>
                            <a:srgbClr val="262626"/>
                          </a:solidFill>
                          <a:effectLst/>
                          <a:latin typeface="Century Gothic"/>
                        </a:rPr>
                        <a:t>Presta un servicio vital </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22770">
                <a:tc>
                  <a:txBody>
                    <a:bodyPr/>
                    <a:lstStyle/>
                    <a:p>
                      <a:pPr algn="r" fontAlgn="ctr"/>
                      <a:r>
                        <a:rPr lang="es-CO" sz="800" b="0" i="0" u="none" strike="noStrike" dirty="0">
                          <a:solidFill>
                            <a:srgbClr val="262626"/>
                          </a:solidFill>
                          <a:effectLst/>
                          <a:latin typeface="Century Gothic"/>
                        </a:rPr>
                        <a:t>Realiza mantenimiento continuo </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22770">
                <a:tc>
                  <a:txBody>
                    <a:bodyPr/>
                    <a:lstStyle/>
                    <a:p>
                      <a:pPr algn="r" fontAlgn="ctr"/>
                      <a:r>
                        <a:rPr lang="es-CO" sz="800" b="0" i="0" u="none" strike="noStrike" dirty="0">
                          <a:solidFill>
                            <a:srgbClr val="262626"/>
                          </a:solidFill>
                          <a:effectLst/>
                          <a:latin typeface="Century Gothic"/>
                        </a:rPr>
                        <a:t>No están pendientes de la comunidad </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22770">
                <a:tc>
                  <a:txBody>
                    <a:bodyPr/>
                    <a:lstStyle/>
                    <a:p>
                      <a:pPr algn="r" fontAlgn="ctr"/>
                      <a:r>
                        <a:rPr lang="es-CO" sz="800" b="0" i="0" u="none" strike="noStrike" dirty="0">
                          <a:solidFill>
                            <a:srgbClr val="262626"/>
                          </a:solidFill>
                          <a:effectLst/>
                          <a:latin typeface="Century Gothic"/>
                        </a:rPr>
                        <a:t>Continuidad del servicio / </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22770">
                <a:tc>
                  <a:txBody>
                    <a:bodyPr/>
                    <a:lstStyle/>
                    <a:p>
                      <a:pPr algn="r" fontAlgn="ctr"/>
                      <a:r>
                        <a:rPr lang="es-CO" sz="800" b="0" i="0" u="none" strike="noStrike" dirty="0">
                          <a:solidFill>
                            <a:srgbClr val="262626"/>
                          </a:solidFill>
                          <a:effectLst/>
                          <a:latin typeface="Century Gothic"/>
                        </a:rPr>
                        <a:t>Aseo que realizan </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22770">
                <a:tc>
                  <a:txBody>
                    <a:bodyPr/>
                    <a:lstStyle/>
                    <a:p>
                      <a:pPr algn="r" fontAlgn="ctr"/>
                      <a:r>
                        <a:rPr lang="es-CO" sz="800" b="0" i="0" u="none" strike="noStrike" dirty="0">
                          <a:solidFill>
                            <a:srgbClr val="262626"/>
                          </a:solidFill>
                          <a:effectLst/>
                          <a:latin typeface="Century Gothic"/>
                        </a:rPr>
                        <a:t>Cuidado del medio ambiente </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22770">
                <a:tc>
                  <a:txBody>
                    <a:bodyPr/>
                    <a:lstStyle/>
                    <a:p>
                      <a:pPr algn="r" fontAlgn="ctr"/>
                      <a:r>
                        <a:rPr lang="es-CO" sz="800" b="0" i="0" u="none" strike="noStrike" dirty="0">
                          <a:solidFill>
                            <a:srgbClr val="262626"/>
                          </a:solidFill>
                          <a:effectLst/>
                          <a:latin typeface="Century Gothic"/>
                        </a:rPr>
                        <a:t>Mala calidad del servicio </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22770">
                <a:tc>
                  <a:txBody>
                    <a:bodyPr/>
                    <a:lstStyle/>
                    <a:p>
                      <a:pPr algn="r" fontAlgn="ctr"/>
                      <a:r>
                        <a:rPr lang="es-CO" sz="800" b="0" i="0" u="none" strike="noStrike" dirty="0">
                          <a:solidFill>
                            <a:srgbClr val="262626"/>
                          </a:solidFill>
                          <a:effectLst/>
                          <a:latin typeface="Century Gothic"/>
                        </a:rPr>
                        <a:t>Agilidad en solución a inconvenientes </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24367">
                <a:tc>
                  <a:txBody>
                    <a:bodyPr/>
                    <a:lstStyle/>
                    <a:p>
                      <a:pPr algn="r" fontAlgn="ctr"/>
                      <a:r>
                        <a:rPr lang="es-CO" sz="800" b="0" i="0" u="none" strike="noStrike" dirty="0">
                          <a:solidFill>
                            <a:srgbClr val="262626"/>
                          </a:solidFill>
                          <a:effectLst/>
                          <a:latin typeface="Century Gothic"/>
                        </a:rPr>
                        <a:t>Está comprometido con el desarrollo de la ciudad </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22770">
                <a:tc>
                  <a:txBody>
                    <a:bodyPr/>
                    <a:lstStyle/>
                    <a:p>
                      <a:pPr algn="r" fontAlgn="ctr"/>
                      <a:r>
                        <a:rPr lang="es-CO" sz="800" b="0" i="0" u="none" strike="noStrike" dirty="0">
                          <a:solidFill>
                            <a:srgbClr val="262626"/>
                          </a:solidFill>
                          <a:effectLst/>
                          <a:latin typeface="Century Gothic"/>
                        </a:rPr>
                        <a:t>Proyectos que realizan en la comunidad</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22770">
                <a:tc>
                  <a:txBody>
                    <a:bodyPr/>
                    <a:lstStyle/>
                    <a:p>
                      <a:pPr algn="r" fontAlgn="ctr"/>
                      <a:r>
                        <a:rPr lang="es-CO" sz="800" b="0" i="0" u="none" strike="noStrike" dirty="0">
                          <a:solidFill>
                            <a:srgbClr val="262626"/>
                          </a:solidFill>
                          <a:effectLst/>
                          <a:latin typeface="Century Gothic"/>
                        </a:rPr>
                        <a:t>Amplia cobertura del servicio </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22770">
                <a:tc>
                  <a:txBody>
                    <a:bodyPr/>
                    <a:lstStyle/>
                    <a:p>
                      <a:pPr algn="r" fontAlgn="ctr"/>
                      <a:r>
                        <a:rPr lang="es-CO" sz="800" b="0" i="0" u="none" strike="noStrike" dirty="0">
                          <a:solidFill>
                            <a:srgbClr val="262626"/>
                          </a:solidFill>
                          <a:effectLst/>
                          <a:latin typeface="Century Gothic"/>
                        </a:rPr>
                        <a:t>No dan solución a inconvenientes </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bl>
          </a:graphicData>
        </a:graphic>
      </p:graphicFrame>
      <p:graphicFrame>
        <p:nvGraphicFramePr>
          <p:cNvPr id="18" name="14 Gráfico">
            <a:extLst>
              <a:ext uri="{FF2B5EF4-FFF2-40B4-BE49-F238E27FC236}">
                <a16:creationId xmlns:a16="http://schemas.microsoft.com/office/drawing/2014/main" id="{4799BED6-AC20-454B-BF55-CEC2F13FE6D0}"/>
              </a:ext>
            </a:extLst>
          </p:cNvPr>
          <p:cNvGraphicFramePr/>
          <p:nvPr>
            <p:extLst>
              <p:ext uri="{D42A27DB-BD31-4B8C-83A1-F6EECF244321}">
                <p14:modId xmlns:p14="http://schemas.microsoft.com/office/powerpoint/2010/main" val="1848496136"/>
              </p:ext>
            </p:extLst>
          </p:nvPr>
        </p:nvGraphicFramePr>
        <p:xfrm>
          <a:off x="7058741" y="1581462"/>
          <a:ext cx="2112295" cy="313811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Group 37">
            <a:extLst>
              <a:ext uri="{FF2B5EF4-FFF2-40B4-BE49-F238E27FC236}">
                <a16:creationId xmlns:a16="http://schemas.microsoft.com/office/drawing/2014/main" id="{BCAABE72-2B77-4917-9791-B516D7F5A337}"/>
              </a:ext>
            </a:extLst>
          </p:cNvPr>
          <p:cNvGraphicFramePr>
            <a:graphicFrameLocks noGrp="1"/>
          </p:cNvGraphicFramePr>
          <p:nvPr>
            <p:extLst>
              <p:ext uri="{D42A27DB-BD31-4B8C-83A1-F6EECF244321}">
                <p14:modId xmlns:p14="http://schemas.microsoft.com/office/powerpoint/2010/main" val="2017346062"/>
              </p:ext>
            </p:extLst>
          </p:nvPr>
        </p:nvGraphicFramePr>
        <p:xfrm>
          <a:off x="6086938" y="4772733"/>
          <a:ext cx="1615612" cy="178680"/>
        </p:xfrm>
        <a:graphic>
          <a:graphicData uri="http://schemas.openxmlformats.org/drawingml/2006/table">
            <a:tbl>
              <a:tblPr/>
              <a:tblGrid>
                <a:gridCol w="1279062">
                  <a:extLst>
                    <a:ext uri="{9D8B030D-6E8A-4147-A177-3AD203B41FA5}">
                      <a16:colId xmlns:a16="http://schemas.microsoft.com/office/drawing/2014/main" val="20000"/>
                    </a:ext>
                  </a:extLst>
                </a:gridCol>
                <a:gridCol w="336550">
                  <a:extLst>
                    <a:ext uri="{9D8B030D-6E8A-4147-A177-3AD203B41FA5}">
                      <a16:colId xmlns:a16="http://schemas.microsoft.com/office/drawing/2014/main" val="20001"/>
                    </a:ext>
                  </a:extLst>
                </a:gridCol>
              </a:tblGrid>
              <a:tr h="137728">
                <a:tc>
                  <a:txBody>
                    <a:bodyPr/>
                    <a:lstStyle>
                      <a:lvl1pPr marL="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1pPr>
                      <a:lvl2pPr marL="4572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2pPr>
                      <a:lvl3pPr marL="9144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3pPr>
                      <a:lvl4pPr marL="13716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4pPr>
                      <a:lvl5pPr marL="18288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5pPr>
                      <a:lvl6pPr marL="22860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6pPr>
                      <a:lvl7pPr marL="27432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7pPr>
                      <a:lvl8pPr marL="32004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8pPr>
                      <a:lvl9pPr marL="36576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s-CO" altLang="es-CO" sz="700" b="1" i="0" u="none" strike="noStrike" cap="none" normalizeH="0" baseline="0" dirty="0">
                          <a:ln>
                            <a:noFill/>
                          </a:ln>
                          <a:solidFill>
                            <a:schemeClr val="tx1"/>
                          </a:solidFill>
                          <a:effectLst/>
                          <a:latin typeface="+mj-lt"/>
                          <a:cs typeface="Arial" charset="0"/>
                        </a:rPr>
                        <a:t> Base: </a:t>
                      </a:r>
                      <a:r>
                        <a:rPr kumimoji="0" lang="es-CO" altLang="es-CO" sz="700" b="0" i="0" u="none" strike="noStrike" cap="none" normalizeH="0" baseline="0" dirty="0">
                          <a:ln>
                            <a:noFill/>
                          </a:ln>
                          <a:solidFill>
                            <a:schemeClr val="tx1"/>
                          </a:solidFill>
                          <a:effectLst/>
                          <a:latin typeface="+mj-lt"/>
                          <a:cs typeface="Arial" charset="0"/>
                        </a:rPr>
                        <a:t> Total entrevistados</a:t>
                      </a:r>
                    </a:p>
                  </a:txBody>
                  <a:tcPr marL="72000" marR="72000" marT="36000" marB="36000" anchor="ctr" horzOverflow="overflow">
                    <a:lnL w="6350" cap="flat" cmpd="sng" algn="ctr">
                      <a:no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a:noFill/>
                    </a:lnTlToBr>
                    <a:lnBlToTr>
                      <a:noFill/>
                    </a:lnBlToTr>
                    <a:solidFill>
                      <a:srgbClr val="F8F8F8"/>
                    </a:solidFill>
                  </a:tcPr>
                </a:tc>
                <a:tc>
                  <a:txBody>
                    <a:bodyPr/>
                    <a:lstStyle>
                      <a:lvl1pPr marL="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1pPr>
                      <a:lvl2pPr marL="4572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2pPr>
                      <a:lvl3pPr marL="9144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3pPr>
                      <a:lvl4pPr marL="13716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4pPr>
                      <a:lvl5pPr marL="18288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5pPr>
                      <a:lvl6pPr marL="22860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6pPr>
                      <a:lvl7pPr marL="27432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7pPr>
                      <a:lvl8pPr marL="32004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8pPr>
                      <a:lvl9pPr marL="36576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altLang="es-CO" sz="700" b="1" i="0" u="none" strike="noStrike" cap="none" normalizeH="0" baseline="0" dirty="0">
                          <a:ln>
                            <a:noFill/>
                          </a:ln>
                          <a:solidFill>
                            <a:schemeClr val="tx1"/>
                          </a:solidFill>
                          <a:effectLst/>
                          <a:latin typeface="+mj-lt"/>
                          <a:cs typeface="Arial" charset="0"/>
                        </a:rPr>
                        <a:t>450</a:t>
                      </a:r>
                      <a:endParaRPr kumimoji="0" lang="es-CO" altLang="es-CO" sz="700" b="0" i="0" u="none" strike="noStrike" cap="none" normalizeH="0" baseline="0" dirty="0">
                        <a:ln>
                          <a:noFill/>
                        </a:ln>
                        <a:solidFill>
                          <a:schemeClr val="tx1"/>
                        </a:solidFill>
                        <a:effectLst/>
                        <a:latin typeface="+mj-lt"/>
                        <a:cs typeface="Arial" charset="0"/>
                      </a:endParaRPr>
                    </a:p>
                  </a:txBody>
                  <a:tcPr marL="72000" marR="72000" marT="36000" marB="36000" anchor="ctr" horzOverflow="overflow">
                    <a:lnL w="6350" cap="flat" cmpd="sng" algn="ctr">
                      <a:solidFill>
                        <a:srgbClr val="B2B2B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0"/>
                  </a:ext>
                </a:extLst>
              </a:tr>
            </a:tbl>
          </a:graphicData>
        </a:graphic>
      </p:graphicFrame>
      <p:sp>
        <p:nvSpPr>
          <p:cNvPr id="3" name="Cerrar llave 2">
            <a:extLst>
              <a:ext uri="{FF2B5EF4-FFF2-40B4-BE49-F238E27FC236}">
                <a16:creationId xmlns:a16="http://schemas.microsoft.com/office/drawing/2014/main" id="{8C1798F3-C218-489E-A157-D6F9B730969E}"/>
              </a:ext>
            </a:extLst>
          </p:cNvPr>
          <p:cNvSpPr/>
          <p:nvPr/>
        </p:nvSpPr>
        <p:spPr bwMode="auto">
          <a:xfrm>
            <a:off x="4585845" y="2629875"/>
            <a:ext cx="155448" cy="91440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CO" sz="1000" b="1" i="0" u="none" strike="noStrike" cap="none" normalizeH="0" baseline="0">
              <a:ln>
                <a:noFill/>
              </a:ln>
              <a:solidFill>
                <a:schemeClr val="tx1"/>
              </a:solidFill>
              <a:effectLst/>
              <a:latin typeface="Calibri" pitchFamily="34" charset="0"/>
              <a:cs typeface="Arial" charset="0"/>
            </a:endParaRPr>
          </a:p>
        </p:txBody>
      </p:sp>
    </p:spTree>
    <p:extLst>
      <p:ext uri="{BB962C8B-B14F-4D97-AF65-F5344CB8AC3E}">
        <p14:creationId xmlns:p14="http://schemas.microsoft.com/office/powerpoint/2010/main" val="1004028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4"/>
          </p:nvPr>
        </p:nvSpPr>
        <p:spPr/>
        <p:txBody>
          <a:bodyPr/>
          <a:lstStyle/>
          <a:p>
            <a:pPr>
              <a:defRPr/>
            </a:pPr>
            <a:fld id="{D0AE95A2-70B1-4974-8E50-975CA7202948}" type="slidenum">
              <a:rPr lang="es-CO" altLang="es-CO" smtClean="0"/>
              <a:pPr>
                <a:defRPr/>
              </a:pPr>
              <a:t>9</a:t>
            </a:fld>
            <a:endParaRPr lang="es-CO" altLang="es-CO"/>
          </a:p>
        </p:txBody>
      </p:sp>
      <p:cxnSp>
        <p:nvCxnSpPr>
          <p:cNvPr id="10" name="9 Conector recto"/>
          <p:cNvCxnSpPr/>
          <p:nvPr/>
        </p:nvCxnSpPr>
        <p:spPr bwMode="auto">
          <a:xfrm>
            <a:off x="3139191" y="843060"/>
            <a:ext cx="0" cy="3436840"/>
          </a:xfrm>
          <a:prstGeom prst="line">
            <a:avLst/>
          </a:prstGeom>
          <a:solidFill>
            <a:schemeClr val="accent1"/>
          </a:solidFill>
          <a:ln w="6350" cap="flat" cmpd="sng" algn="ctr">
            <a:solidFill>
              <a:schemeClr val="bg1">
                <a:lumMod val="6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18" name="Group 37"/>
          <p:cNvGraphicFramePr>
            <a:graphicFrameLocks noGrp="1"/>
          </p:cNvGraphicFramePr>
          <p:nvPr/>
        </p:nvGraphicFramePr>
        <p:xfrm>
          <a:off x="3958342" y="4516462"/>
          <a:ext cx="1567987" cy="178680"/>
        </p:xfrm>
        <a:graphic>
          <a:graphicData uri="http://schemas.openxmlformats.org/drawingml/2006/table">
            <a:tbl>
              <a:tblPr/>
              <a:tblGrid>
                <a:gridCol w="1231437">
                  <a:extLst>
                    <a:ext uri="{9D8B030D-6E8A-4147-A177-3AD203B41FA5}">
                      <a16:colId xmlns:a16="http://schemas.microsoft.com/office/drawing/2014/main" val="20000"/>
                    </a:ext>
                  </a:extLst>
                </a:gridCol>
                <a:gridCol w="336550">
                  <a:extLst>
                    <a:ext uri="{9D8B030D-6E8A-4147-A177-3AD203B41FA5}">
                      <a16:colId xmlns:a16="http://schemas.microsoft.com/office/drawing/2014/main" val="20001"/>
                    </a:ext>
                  </a:extLst>
                </a:gridCol>
              </a:tblGrid>
              <a:tr h="137728">
                <a:tc>
                  <a:txBody>
                    <a:bodyPr/>
                    <a:lstStyle>
                      <a:lvl1pPr marL="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1pPr>
                      <a:lvl2pPr marL="4572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2pPr>
                      <a:lvl3pPr marL="9144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3pPr>
                      <a:lvl4pPr marL="13716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4pPr>
                      <a:lvl5pPr marL="18288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5pPr>
                      <a:lvl6pPr marL="22860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6pPr>
                      <a:lvl7pPr marL="27432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7pPr>
                      <a:lvl8pPr marL="32004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8pPr>
                      <a:lvl9pPr marL="36576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s-CO" altLang="es-CO" sz="700" b="1" i="0" u="none" strike="noStrike" cap="none" normalizeH="0" baseline="0" dirty="0">
                          <a:ln>
                            <a:noFill/>
                          </a:ln>
                          <a:solidFill>
                            <a:schemeClr val="tx1"/>
                          </a:solidFill>
                          <a:effectLst/>
                          <a:latin typeface="+mj-lt"/>
                          <a:cs typeface="Arial" charset="0"/>
                        </a:rPr>
                        <a:t> Base: </a:t>
                      </a:r>
                      <a:r>
                        <a:rPr kumimoji="0" lang="es-CO" altLang="es-CO" sz="700" b="0" i="0" u="none" strike="noStrike" cap="none" normalizeH="0" baseline="0" dirty="0">
                          <a:ln>
                            <a:noFill/>
                          </a:ln>
                          <a:solidFill>
                            <a:schemeClr val="tx1"/>
                          </a:solidFill>
                          <a:effectLst/>
                          <a:latin typeface="+mj-lt"/>
                          <a:cs typeface="Arial" charset="0"/>
                        </a:rPr>
                        <a:t>Total Encuestados</a:t>
                      </a:r>
                    </a:p>
                  </a:txBody>
                  <a:tcPr marL="72000" marR="72000" marT="36000" marB="36000" anchor="ctr" horzOverflow="overflow">
                    <a:lnL w="6350" cap="flat" cmpd="sng" algn="ctr">
                      <a:no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a:noFill/>
                    </a:lnTlToBr>
                    <a:lnBlToTr>
                      <a:noFill/>
                    </a:lnBlToTr>
                    <a:solidFill>
                      <a:srgbClr val="F8F8F8"/>
                    </a:solidFill>
                  </a:tcPr>
                </a:tc>
                <a:tc>
                  <a:txBody>
                    <a:bodyPr/>
                    <a:lstStyle>
                      <a:lvl1pPr marL="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1pPr>
                      <a:lvl2pPr marL="4572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2pPr>
                      <a:lvl3pPr marL="9144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3pPr>
                      <a:lvl4pPr marL="13716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4pPr>
                      <a:lvl5pPr marL="18288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5pPr>
                      <a:lvl6pPr marL="22860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6pPr>
                      <a:lvl7pPr marL="27432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7pPr>
                      <a:lvl8pPr marL="32004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8pPr>
                      <a:lvl9pPr marL="36576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altLang="es-CO" sz="700" b="1" i="0" u="none" strike="noStrike" cap="none" normalizeH="0" baseline="0" dirty="0">
                          <a:ln>
                            <a:noFill/>
                          </a:ln>
                          <a:solidFill>
                            <a:schemeClr val="tx1"/>
                          </a:solidFill>
                          <a:effectLst/>
                          <a:latin typeface="+mj-lt"/>
                          <a:cs typeface="Arial" charset="0"/>
                        </a:rPr>
                        <a:t>450</a:t>
                      </a:r>
                      <a:endParaRPr kumimoji="0" lang="es-CO" altLang="es-CO" sz="700" b="0" i="0" u="none" strike="noStrike" cap="none" normalizeH="0" baseline="0" dirty="0">
                        <a:ln>
                          <a:noFill/>
                        </a:ln>
                        <a:solidFill>
                          <a:schemeClr val="tx1"/>
                        </a:solidFill>
                        <a:effectLst/>
                        <a:latin typeface="+mj-lt"/>
                        <a:cs typeface="Arial" charset="0"/>
                      </a:endParaRPr>
                    </a:p>
                  </a:txBody>
                  <a:tcPr marL="72000" marR="72000" marT="36000" marB="36000" anchor="ctr" horzOverflow="overflow">
                    <a:lnL w="6350" cap="flat" cmpd="sng" algn="ctr">
                      <a:solidFill>
                        <a:srgbClr val="B2B2B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0"/>
                  </a:ext>
                </a:extLst>
              </a:tr>
            </a:tbl>
          </a:graphicData>
        </a:graphic>
      </p:graphicFrame>
      <p:sp>
        <p:nvSpPr>
          <p:cNvPr id="17" name="16 Rectángulo"/>
          <p:cNvSpPr/>
          <p:nvPr/>
        </p:nvSpPr>
        <p:spPr>
          <a:xfrm>
            <a:off x="203730" y="653069"/>
            <a:ext cx="2935461" cy="246221"/>
          </a:xfrm>
          <a:prstGeom prst="rect">
            <a:avLst/>
          </a:prstGeom>
        </p:spPr>
        <p:txBody>
          <a:bodyPr wrap="square">
            <a:spAutoFit/>
          </a:bodyPr>
          <a:lstStyle/>
          <a:p>
            <a:pPr algn="ctr"/>
            <a:r>
              <a:rPr lang="es-CO" dirty="0">
                <a:solidFill>
                  <a:srgbClr val="000000">
                    <a:lumMod val="85000"/>
                    <a:lumOff val="15000"/>
                  </a:srgbClr>
                </a:solidFill>
                <a:latin typeface="Century Gothic"/>
              </a:rPr>
              <a:t>Municipio </a:t>
            </a:r>
          </a:p>
        </p:txBody>
      </p:sp>
      <p:cxnSp>
        <p:nvCxnSpPr>
          <p:cNvPr id="12" name="11 Conector recto"/>
          <p:cNvCxnSpPr/>
          <p:nvPr/>
        </p:nvCxnSpPr>
        <p:spPr bwMode="auto">
          <a:xfrm flipV="1">
            <a:off x="333374" y="2561480"/>
            <a:ext cx="2657476" cy="10733"/>
          </a:xfrm>
          <a:prstGeom prst="line">
            <a:avLst/>
          </a:prstGeom>
          <a:solidFill>
            <a:schemeClr val="accent1"/>
          </a:solidFill>
          <a:ln w="6350" cap="flat" cmpd="sng" algn="ctr">
            <a:solidFill>
              <a:schemeClr val="bg1">
                <a:lumMod val="6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21 Rectángulo"/>
          <p:cNvSpPr/>
          <p:nvPr/>
        </p:nvSpPr>
        <p:spPr>
          <a:xfrm>
            <a:off x="4668942" y="653069"/>
            <a:ext cx="2863970" cy="246221"/>
          </a:xfrm>
          <a:prstGeom prst="rect">
            <a:avLst/>
          </a:prstGeom>
        </p:spPr>
        <p:txBody>
          <a:bodyPr wrap="square">
            <a:spAutoFit/>
          </a:bodyPr>
          <a:lstStyle/>
          <a:p>
            <a:pPr algn="ctr"/>
            <a:r>
              <a:rPr lang="es-CO" dirty="0">
                <a:solidFill>
                  <a:srgbClr val="000000">
                    <a:lumMod val="85000"/>
                    <a:lumOff val="15000"/>
                  </a:srgbClr>
                </a:solidFill>
                <a:latin typeface="Century Gothic"/>
              </a:rPr>
              <a:t>ESTRATO </a:t>
            </a:r>
          </a:p>
        </p:txBody>
      </p:sp>
      <p:graphicFrame>
        <p:nvGraphicFramePr>
          <p:cNvPr id="19" name="18 Tabla"/>
          <p:cNvGraphicFramePr>
            <a:graphicFrameLocks noGrp="1"/>
          </p:cNvGraphicFramePr>
          <p:nvPr/>
        </p:nvGraphicFramePr>
        <p:xfrm>
          <a:off x="295802" y="2977178"/>
          <a:ext cx="3518721" cy="1348405"/>
        </p:xfrm>
        <a:graphic>
          <a:graphicData uri="http://schemas.openxmlformats.org/drawingml/2006/table">
            <a:tbl>
              <a:tblPr/>
              <a:tblGrid>
                <a:gridCol w="1587261">
                  <a:extLst>
                    <a:ext uri="{9D8B030D-6E8A-4147-A177-3AD203B41FA5}">
                      <a16:colId xmlns:a16="http://schemas.microsoft.com/office/drawing/2014/main" val="20000"/>
                    </a:ext>
                  </a:extLst>
                </a:gridCol>
                <a:gridCol w="1931460">
                  <a:extLst>
                    <a:ext uri="{9D8B030D-6E8A-4147-A177-3AD203B41FA5}">
                      <a16:colId xmlns:a16="http://schemas.microsoft.com/office/drawing/2014/main" val="20001"/>
                    </a:ext>
                  </a:extLst>
                </a:gridCol>
              </a:tblGrid>
              <a:tr h="269681">
                <a:tc>
                  <a:txBody>
                    <a:bodyPr/>
                    <a:lstStyle/>
                    <a:p>
                      <a:pPr algn="r" fontAlgn="ctr"/>
                      <a:r>
                        <a:rPr lang="es-CO" sz="800" b="0" i="0" u="none" strike="noStrike" dirty="0">
                          <a:solidFill>
                            <a:srgbClr val="262626"/>
                          </a:solidFill>
                          <a:effectLst/>
                          <a:latin typeface="Century Gothic"/>
                        </a:rPr>
                        <a:t>Calidad del servicio (agua, aseo, alcantarillado)</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69681">
                <a:tc>
                  <a:txBody>
                    <a:bodyPr/>
                    <a:lstStyle/>
                    <a:p>
                      <a:pPr algn="r" fontAlgn="ctr"/>
                      <a:r>
                        <a:rPr lang="es-CO" sz="800" b="0" i="0" u="none" strike="noStrike" dirty="0">
                          <a:solidFill>
                            <a:srgbClr val="262626"/>
                          </a:solidFill>
                          <a:effectLst/>
                          <a:latin typeface="Century Gothic"/>
                        </a:rPr>
                        <a:t>Cobro del servicio</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69681">
                <a:tc>
                  <a:txBody>
                    <a:bodyPr/>
                    <a:lstStyle/>
                    <a:p>
                      <a:pPr algn="r" fontAlgn="ctr"/>
                      <a:r>
                        <a:rPr lang="es-CO" sz="800" b="0" i="0" u="none" strike="noStrike">
                          <a:solidFill>
                            <a:srgbClr val="262626"/>
                          </a:solidFill>
                          <a:effectLst/>
                          <a:latin typeface="Century Gothic"/>
                        </a:rPr>
                        <a:t>Baja presión / corte del agua</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69681">
                <a:tc>
                  <a:txBody>
                    <a:bodyPr/>
                    <a:lstStyle/>
                    <a:p>
                      <a:pPr algn="r" fontAlgn="ctr"/>
                      <a:r>
                        <a:rPr lang="es-CO" sz="800" b="0" i="0" u="none" strike="noStrike">
                          <a:solidFill>
                            <a:srgbClr val="262626"/>
                          </a:solidFill>
                          <a:effectLst/>
                          <a:latin typeface="Century Gothic"/>
                        </a:rPr>
                        <a:t>Obras / reparaciones / arreglos </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69681">
                <a:tc>
                  <a:txBody>
                    <a:bodyPr/>
                    <a:lstStyle/>
                    <a:p>
                      <a:pPr algn="r" fontAlgn="ctr"/>
                      <a:r>
                        <a:rPr lang="es-CO" sz="800" b="0" i="0" u="none" strike="noStrike">
                          <a:solidFill>
                            <a:srgbClr val="262626"/>
                          </a:solidFill>
                          <a:effectLst/>
                          <a:latin typeface="Century Gothic"/>
                        </a:rPr>
                        <a:t>Información clara / oportuna</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20" name="19 Gráfico"/>
          <p:cNvGraphicFramePr/>
          <p:nvPr/>
        </p:nvGraphicFramePr>
        <p:xfrm>
          <a:off x="1835346" y="2835842"/>
          <a:ext cx="2112295" cy="15294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22 Gráfico"/>
          <p:cNvGraphicFramePr/>
          <p:nvPr/>
        </p:nvGraphicFramePr>
        <p:xfrm>
          <a:off x="1016829" y="1053179"/>
          <a:ext cx="1309262" cy="11672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23 Tabla"/>
          <p:cNvGraphicFramePr>
            <a:graphicFrameLocks noGrp="1"/>
          </p:cNvGraphicFramePr>
          <p:nvPr/>
        </p:nvGraphicFramePr>
        <p:xfrm>
          <a:off x="841805" y="2220474"/>
          <a:ext cx="1594457" cy="177165"/>
        </p:xfrm>
        <a:graphic>
          <a:graphicData uri="http://schemas.openxmlformats.org/drawingml/2006/table">
            <a:tbl>
              <a:tblPr/>
              <a:tblGrid>
                <a:gridCol w="1594457">
                  <a:extLst>
                    <a:ext uri="{9D8B030D-6E8A-4147-A177-3AD203B41FA5}">
                      <a16:colId xmlns:a16="http://schemas.microsoft.com/office/drawing/2014/main" val="20000"/>
                    </a:ext>
                  </a:extLst>
                </a:gridCol>
              </a:tblGrid>
              <a:tr h="141631">
                <a:tc>
                  <a:txBody>
                    <a:bodyPr/>
                    <a:lstStyle/>
                    <a:p>
                      <a:pPr algn="ctr" fontAlgn="ctr"/>
                      <a:r>
                        <a:rPr lang="es-CO" sz="1100" b="0" i="0" u="none" strike="noStrike" dirty="0">
                          <a:solidFill>
                            <a:srgbClr val="262626"/>
                          </a:solidFill>
                          <a:effectLst/>
                          <a:latin typeface="+mn-lt"/>
                        </a:rPr>
                        <a:t>Bogotá</a:t>
                      </a:r>
                      <a:endParaRPr lang="es-CO" sz="1100" b="0" i="0" u="none" strike="noStrike" dirty="0">
                        <a:solidFill>
                          <a:srgbClr val="262626"/>
                        </a:solidFill>
                        <a:effectLst/>
                        <a:latin typeface="Century Gothic"/>
                      </a:endParaRP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29" name="28 Tabla"/>
          <p:cNvGraphicFramePr>
            <a:graphicFrameLocks noGrp="1"/>
          </p:cNvGraphicFramePr>
          <p:nvPr/>
        </p:nvGraphicFramePr>
        <p:xfrm>
          <a:off x="1161733" y="1482733"/>
          <a:ext cx="1043601" cy="375285"/>
        </p:xfrm>
        <a:graphic>
          <a:graphicData uri="http://schemas.openxmlformats.org/drawingml/2006/table">
            <a:tbl>
              <a:tblPr/>
              <a:tblGrid>
                <a:gridCol w="1043601">
                  <a:extLst>
                    <a:ext uri="{9D8B030D-6E8A-4147-A177-3AD203B41FA5}">
                      <a16:colId xmlns:a16="http://schemas.microsoft.com/office/drawing/2014/main" val="20000"/>
                    </a:ext>
                  </a:extLst>
                </a:gridCol>
              </a:tblGrid>
              <a:tr h="171450">
                <a:tc>
                  <a:txBody>
                    <a:bodyPr/>
                    <a:lstStyle/>
                    <a:p>
                      <a:pPr algn="ctr" fontAlgn="ctr"/>
                      <a:r>
                        <a:rPr lang="es-CO" sz="2400" b="1" i="0" u="none" strike="noStrike" dirty="0">
                          <a:solidFill>
                            <a:srgbClr val="0070C0"/>
                          </a:solidFill>
                          <a:effectLst/>
                          <a:latin typeface="Century Gothic"/>
                        </a:rPr>
                        <a:t>100</a:t>
                      </a:r>
                      <a:r>
                        <a:rPr lang="es-CO" sz="1400" b="1" i="0" u="none" strike="noStrike" dirty="0">
                          <a:solidFill>
                            <a:srgbClr val="0070C0"/>
                          </a:solidFill>
                          <a:effectLst/>
                          <a:latin typeface="Century Gothic"/>
                        </a:rPr>
                        <a:t>%</a:t>
                      </a: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30" name="29 Rectángulo"/>
          <p:cNvSpPr/>
          <p:nvPr/>
        </p:nvSpPr>
        <p:spPr>
          <a:xfrm>
            <a:off x="203730" y="2634269"/>
            <a:ext cx="2935461" cy="246221"/>
          </a:xfrm>
          <a:prstGeom prst="rect">
            <a:avLst/>
          </a:prstGeom>
        </p:spPr>
        <p:txBody>
          <a:bodyPr wrap="square">
            <a:spAutoFit/>
          </a:bodyPr>
          <a:lstStyle/>
          <a:p>
            <a:pPr algn="ctr"/>
            <a:r>
              <a:rPr lang="es-CO" dirty="0">
                <a:solidFill>
                  <a:srgbClr val="000000">
                    <a:lumMod val="85000"/>
                    <a:lumOff val="15000"/>
                  </a:srgbClr>
                </a:solidFill>
                <a:latin typeface="Century Gothic"/>
              </a:rPr>
              <a:t> ZONA </a:t>
            </a:r>
          </a:p>
        </p:txBody>
      </p:sp>
      <p:graphicFrame>
        <p:nvGraphicFramePr>
          <p:cNvPr id="31" name="30 Gráfico"/>
          <p:cNvGraphicFramePr/>
          <p:nvPr/>
        </p:nvGraphicFramePr>
        <p:xfrm>
          <a:off x="3308072" y="1047430"/>
          <a:ext cx="5585709" cy="11398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2" name="31 Tabla"/>
          <p:cNvGraphicFramePr>
            <a:graphicFrameLocks noGrp="1"/>
          </p:cNvGraphicFramePr>
          <p:nvPr/>
        </p:nvGraphicFramePr>
        <p:xfrm>
          <a:off x="3423074" y="2188499"/>
          <a:ext cx="5383536" cy="171450"/>
        </p:xfrm>
        <a:graphic>
          <a:graphicData uri="http://schemas.openxmlformats.org/drawingml/2006/table">
            <a:tbl>
              <a:tblPr/>
              <a:tblGrid>
                <a:gridCol w="897256">
                  <a:extLst>
                    <a:ext uri="{9D8B030D-6E8A-4147-A177-3AD203B41FA5}">
                      <a16:colId xmlns:a16="http://schemas.microsoft.com/office/drawing/2014/main" val="20000"/>
                    </a:ext>
                  </a:extLst>
                </a:gridCol>
                <a:gridCol w="897256">
                  <a:extLst>
                    <a:ext uri="{9D8B030D-6E8A-4147-A177-3AD203B41FA5}">
                      <a16:colId xmlns:a16="http://schemas.microsoft.com/office/drawing/2014/main" val="20002"/>
                    </a:ext>
                  </a:extLst>
                </a:gridCol>
                <a:gridCol w="897256">
                  <a:extLst>
                    <a:ext uri="{9D8B030D-6E8A-4147-A177-3AD203B41FA5}">
                      <a16:colId xmlns:a16="http://schemas.microsoft.com/office/drawing/2014/main" val="20003"/>
                    </a:ext>
                  </a:extLst>
                </a:gridCol>
                <a:gridCol w="897256">
                  <a:extLst>
                    <a:ext uri="{9D8B030D-6E8A-4147-A177-3AD203B41FA5}">
                      <a16:colId xmlns:a16="http://schemas.microsoft.com/office/drawing/2014/main" val="20004"/>
                    </a:ext>
                  </a:extLst>
                </a:gridCol>
                <a:gridCol w="897256">
                  <a:extLst>
                    <a:ext uri="{9D8B030D-6E8A-4147-A177-3AD203B41FA5}">
                      <a16:colId xmlns:a16="http://schemas.microsoft.com/office/drawing/2014/main" val="20005"/>
                    </a:ext>
                  </a:extLst>
                </a:gridCol>
                <a:gridCol w="897256">
                  <a:extLst>
                    <a:ext uri="{9D8B030D-6E8A-4147-A177-3AD203B41FA5}">
                      <a16:colId xmlns:a16="http://schemas.microsoft.com/office/drawing/2014/main" val="20001"/>
                    </a:ext>
                  </a:extLst>
                </a:gridCol>
              </a:tblGrid>
              <a:tr h="171450">
                <a:tc>
                  <a:txBody>
                    <a:bodyPr/>
                    <a:lstStyle/>
                    <a:p>
                      <a:pPr algn="ctr" fontAlgn="ctr"/>
                      <a:r>
                        <a:rPr lang="es-CO" sz="900" b="0" i="0" u="none" strike="noStrike" dirty="0">
                          <a:solidFill>
                            <a:srgbClr val="262626"/>
                          </a:solidFill>
                          <a:effectLst/>
                          <a:latin typeface="Century Gothic"/>
                        </a:rPr>
                        <a:t>Estrato 1</a:t>
                      </a:r>
                    </a:p>
                  </a:txBody>
                  <a:tcPr marL="9525" marR="9525" marT="9525" marB="0" anchor="ctr">
                    <a:lnL>
                      <a:noFill/>
                    </a:lnL>
                    <a:lnR>
                      <a:noFill/>
                    </a:lnR>
                    <a:lnT>
                      <a:noFill/>
                    </a:lnT>
                    <a:lnB>
                      <a:noFill/>
                    </a:lnB>
                  </a:tcPr>
                </a:tc>
                <a:tc>
                  <a:txBody>
                    <a:bodyPr/>
                    <a:lstStyle/>
                    <a:p>
                      <a:pPr algn="ctr" fontAlgn="ctr"/>
                      <a:r>
                        <a:rPr lang="es-CO" sz="900" b="0" i="0" u="none" strike="noStrike">
                          <a:solidFill>
                            <a:srgbClr val="262626"/>
                          </a:solidFill>
                          <a:effectLst/>
                          <a:latin typeface="Century Gothic"/>
                        </a:rPr>
                        <a:t>Estrato 2</a:t>
                      </a:r>
                    </a:p>
                  </a:txBody>
                  <a:tcPr marL="9525" marR="9525" marT="9525" marB="0" anchor="ctr">
                    <a:lnL>
                      <a:noFill/>
                    </a:lnL>
                    <a:lnR>
                      <a:noFill/>
                    </a:lnR>
                    <a:lnT>
                      <a:noFill/>
                    </a:lnT>
                    <a:lnB>
                      <a:noFill/>
                    </a:lnB>
                  </a:tcPr>
                </a:tc>
                <a:tc>
                  <a:txBody>
                    <a:bodyPr/>
                    <a:lstStyle/>
                    <a:p>
                      <a:pPr algn="ctr" fontAlgn="ctr"/>
                      <a:r>
                        <a:rPr lang="es-CO" sz="900" b="0" i="0" u="none" strike="noStrike">
                          <a:solidFill>
                            <a:srgbClr val="262626"/>
                          </a:solidFill>
                          <a:effectLst/>
                          <a:latin typeface="Century Gothic"/>
                        </a:rPr>
                        <a:t>Estrato 3</a:t>
                      </a:r>
                    </a:p>
                  </a:txBody>
                  <a:tcPr marL="9525" marR="9525" marT="9525" marB="0" anchor="ctr">
                    <a:lnL>
                      <a:noFill/>
                    </a:lnL>
                    <a:lnR>
                      <a:noFill/>
                    </a:lnR>
                    <a:lnT>
                      <a:noFill/>
                    </a:lnT>
                    <a:lnB>
                      <a:noFill/>
                    </a:lnB>
                  </a:tcPr>
                </a:tc>
                <a:tc>
                  <a:txBody>
                    <a:bodyPr/>
                    <a:lstStyle/>
                    <a:p>
                      <a:pPr algn="ctr" fontAlgn="ctr"/>
                      <a:r>
                        <a:rPr lang="es-CO" sz="900" b="0" i="0" u="none" strike="noStrike">
                          <a:solidFill>
                            <a:srgbClr val="262626"/>
                          </a:solidFill>
                          <a:effectLst/>
                          <a:latin typeface="Century Gothic"/>
                        </a:rPr>
                        <a:t>Estrato 4</a:t>
                      </a:r>
                    </a:p>
                  </a:txBody>
                  <a:tcPr marL="9525" marR="9525" marT="9525" marB="0" anchor="ctr">
                    <a:lnL>
                      <a:noFill/>
                    </a:lnL>
                    <a:lnR>
                      <a:noFill/>
                    </a:lnR>
                    <a:lnT>
                      <a:noFill/>
                    </a:lnT>
                    <a:lnB>
                      <a:noFill/>
                    </a:lnB>
                  </a:tcPr>
                </a:tc>
                <a:tc>
                  <a:txBody>
                    <a:bodyPr/>
                    <a:lstStyle/>
                    <a:p>
                      <a:pPr algn="ctr" fontAlgn="ctr"/>
                      <a:r>
                        <a:rPr lang="es-CO" sz="900" b="0" i="0" u="none" strike="noStrike">
                          <a:solidFill>
                            <a:srgbClr val="262626"/>
                          </a:solidFill>
                          <a:effectLst/>
                          <a:latin typeface="Century Gothic"/>
                        </a:rPr>
                        <a:t>Estrato 5</a:t>
                      </a:r>
                    </a:p>
                  </a:txBody>
                  <a:tcPr marL="9525" marR="9525" marT="9525" marB="0" anchor="ctr">
                    <a:lnL>
                      <a:noFill/>
                    </a:lnL>
                    <a:lnR>
                      <a:noFill/>
                    </a:lnR>
                    <a:lnT>
                      <a:noFill/>
                    </a:lnT>
                    <a:lnB>
                      <a:noFill/>
                    </a:lnB>
                  </a:tcPr>
                </a:tc>
                <a:tc>
                  <a:txBody>
                    <a:bodyPr/>
                    <a:lstStyle/>
                    <a:p>
                      <a:pPr algn="ctr" fontAlgn="ctr"/>
                      <a:r>
                        <a:rPr lang="es-CO" sz="900" b="0" i="0" u="none" strike="noStrike" dirty="0">
                          <a:solidFill>
                            <a:srgbClr val="262626"/>
                          </a:solidFill>
                          <a:effectLst/>
                          <a:latin typeface="Century Gothic"/>
                        </a:rPr>
                        <a:t>NS/NR</a:t>
                      </a: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33" name="32 Tabla"/>
          <p:cNvGraphicFramePr>
            <a:graphicFrameLocks noGrp="1"/>
          </p:cNvGraphicFramePr>
          <p:nvPr/>
        </p:nvGraphicFramePr>
        <p:xfrm>
          <a:off x="3468696" y="1325838"/>
          <a:ext cx="5358588" cy="283845"/>
        </p:xfrm>
        <a:graphic>
          <a:graphicData uri="http://schemas.openxmlformats.org/drawingml/2006/table">
            <a:tbl>
              <a:tblPr/>
              <a:tblGrid>
                <a:gridCol w="893098">
                  <a:extLst>
                    <a:ext uri="{9D8B030D-6E8A-4147-A177-3AD203B41FA5}">
                      <a16:colId xmlns:a16="http://schemas.microsoft.com/office/drawing/2014/main" val="20000"/>
                    </a:ext>
                  </a:extLst>
                </a:gridCol>
                <a:gridCol w="893098">
                  <a:extLst>
                    <a:ext uri="{9D8B030D-6E8A-4147-A177-3AD203B41FA5}">
                      <a16:colId xmlns:a16="http://schemas.microsoft.com/office/drawing/2014/main" val="20001"/>
                    </a:ext>
                  </a:extLst>
                </a:gridCol>
                <a:gridCol w="893098">
                  <a:extLst>
                    <a:ext uri="{9D8B030D-6E8A-4147-A177-3AD203B41FA5}">
                      <a16:colId xmlns:a16="http://schemas.microsoft.com/office/drawing/2014/main" val="20002"/>
                    </a:ext>
                  </a:extLst>
                </a:gridCol>
                <a:gridCol w="893098">
                  <a:extLst>
                    <a:ext uri="{9D8B030D-6E8A-4147-A177-3AD203B41FA5}">
                      <a16:colId xmlns:a16="http://schemas.microsoft.com/office/drawing/2014/main" val="20003"/>
                    </a:ext>
                  </a:extLst>
                </a:gridCol>
                <a:gridCol w="893098">
                  <a:extLst>
                    <a:ext uri="{9D8B030D-6E8A-4147-A177-3AD203B41FA5}">
                      <a16:colId xmlns:a16="http://schemas.microsoft.com/office/drawing/2014/main" val="20004"/>
                    </a:ext>
                  </a:extLst>
                </a:gridCol>
                <a:gridCol w="893098">
                  <a:extLst>
                    <a:ext uri="{9D8B030D-6E8A-4147-A177-3AD203B41FA5}">
                      <a16:colId xmlns:a16="http://schemas.microsoft.com/office/drawing/2014/main" val="20005"/>
                    </a:ext>
                  </a:extLst>
                </a:gridCol>
              </a:tblGrid>
              <a:tr h="171450">
                <a:tc>
                  <a:txBody>
                    <a:bodyPr/>
                    <a:lstStyle/>
                    <a:p>
                      <a:pPr algn="ctr" fontAlgn="ctr"/>
                      <a:r>
                        <a:rPr lang="es-CO" sz="1800" b="1" i="0" u="none" strike="noStrike" dirty="0">
                          <a:solidFill>
                            <a:srgbClr val="0070C0"/>
                          </a:solidFill>
                          <a:effectLst/>
                          <a:latin typeface="Century Gothic"/>
                        </a:rPr>
                        <a:t>57</a:t>
                      </a:r>
                      <a:r>
                        <a:rPr lang="es-CO" sz="1100" b="1" i="0" u="none" strike="noStrike" dirty="0">
                          <a:solidFill>
                            <a:srgbClr val="0070C0"/>
                          </a:solidFill>
                          <a:effectLst/>
                          <a:latin typeface="Century Gothic"/>
                        </a:rPr>
                        <a:t>%</a:t>
                      </a:r>
                    </a:p>
                  </a:txBody>
                  <a:tcPr marL="9525" marR="9525" marT="9525" marB="0" anchor="ctr">
                    <a:lnL>
                      <a:noFill/>
                    </a:lnL>
                    <a:lnR>
                      <a:noFill/>
                    </a:lnR>
                    <a:lnT>
                      <a:noFill/>
                    </a:lnT>
                    <a:lnB>
                      <a:noFill/>
                    </a:lnB>
                  </a:tcPr>
                </a:tc>
                <a:tc>
                  <a:txBody>
                    <a:bodyPr/>
                    <a:lstStyle/>
                    <a:p>
                      <a:pPr algn="ctr" fontAlgn="ctr"/>
                      <a:r>
                        <a:rPr lang="es-CO" sz="1800" b="1" i="0" u="none" strike="noStrike" dirty="0">
                          <a:solidFill>
                            <a:srgbClr val="0070C0"/>
                          </a:solidFill>
                          <a:effectLst/>
                          <a:latin typeface="Century Gothic"/>
                        </a:rPr>
                        <a:t>43</a:t>
                      </a:r>
                      <a:r>
                        <a:rPr lang="es-CO" sz="1100" b="1" i="0" u="none" strike="noStrike" dirty="0">
                          <a:solidFill>
                            <a:srgbClr val="0070C0"/>
                          </a:solidFill>
                          <a:effectLst/>
                          <a:latin typeface="Century Gothic"/>
                        </a:rPr>
                        <a:t>%</a:t>
                      </a:r>
                    </a:p>
                  </a:txBody>
                  <a:tcPr marL="9525" marR="9525" marT="9525" marB="0" anchor="ctr">
                    <a:lnL>
                      <a:noFill/>
                    </a:lnL>
                    <a:lnR>
                      <a:noFill/>
                    </a:lnR>
                    <a:lnT>
                      <a:noFill/>
                    </a:lnT>
                    <a:lnB>
                      <a:noFill/>
                    </a:lnB>
                  </a:tcPr>
                </a:tc>
                <a:tc>
                  <a:txBody>
                    <a:bodyPr/>
                    <a:lstStyle/>
                    <a:p>
                      <a:pPr algn="ctr" fontAlgn="ctr"/>
                      <a:r>
                        <a:rPr lang="es-CO" sz="1800" b="1" i="0" u="none" strike="noStrike" dirty="0">
                          <a:solidFill>
                            <a:srgbClr val="0070C0"/>
                          </a:solidFill>
                          <a:effectLst/>
                          <a:latin typeface="Century Gothic"/>
                        </a:rPr>
                        <a:t>29</a:t>
                      </a:r>
                      <a:r>
                        <a:rPr lang="es-CO" sz="1100" b="1" i="0" u="none" strike="noStrike" dirty="0">
                          <a:solidFill>
                            <a:srgbClr val="0070C0"/>
                          </a:solidFill>
                          <a:effectLst/>
                          <a:latin typeface="Century Gothic"/>
                        </a:rPr>
                        <a:t>%</a:t>
                      </a:r>
                    </a:p>
                  </a:txBody>
                  <a:tcPr marL="9525" marR="9525" marT="9525" marB="0" anchor="ctr">
                    <a:lnL>
                      <a:noFill/>
                    </a:lnL>
                    <a:lnR>
                      <a:noFill/>
                    </a:lnR>
                    <a:lnT>
                      <a:noFill/>
                    </a:lnT>
                    <a:lnB>
                      <a:noFill/>
                    </a:lnB>
                  </a:tcPr>
                </a:tc>
                <a:tc>
                  <a:txBody>
                    <a:bodyPr/>
                    <a:lstStyle/>
                    <a:p>
                      <a:pPr algn="ctr" fontAlgn="ctr"/>
                      <a:r>
                        <a:rPr lang="es-CO" sz="1800" b="1" i="0" u="none" strike="noStrike" dirty="0">
                          <a:solidFill>
                            <a:srgbClr val="0070C0"/>
                          </a:solidFill>
                          <a:effectLst/>
                          <a:latin typeface="Century Gothic"/>
                        </a:rPr>
                        <a:t>29</a:t>
                      </a:r>
                      <a:r>
                        <a:rPr lang="es-CO" sz="1100" b="1" i="0" u="none" strike="noStrike" dirty="0">
                          <a:solidFill>
                            <a:srgbClr val="0070C0"/>
                          </a:solidFill>
                          <a:effectLst/>
                          <a:latin typeface="Century Gothic"/>
                        </a:rPr>
                        <a:t>%</a:t>
                      </a:r>
                    </a:p>
                  </a:txBody>
                  <a:tcPr marL="9525" marR="9525" marT="9525" marB="0" anchor="ctr">
                    <a:lnL>
                      <a:noFill/>
                    </a:lnL>
                    <a:lnR>
                      <a:noFill/>
                    </a:lnR>
                    <a:lnT>
                      <a:noFill/>
                    </a:lnT>
                    <a:lnB>
                      <a:noFill/>
                    </a:lnB>
                  </a:tcPr>
                </a:tc>
                <a:tc>
                  <a:txBody>
                    <a:bodyPr/>
                    <a:lstStyle/>
                    <a:p>
                      <a:pPr algn="ctr" fontAlgn="ctr"/>
                      <a:r>
                        <a:rPr lang="es-CO" sz="1800" b="1" i="0" u="none" strike="noStrike" dirty="0">
                          <a:solidFill>
                            <a:srgbClr val="0070C0"/>
                          </a:solidFill>
                          <a:effectLst/>
                          <a:latin typeface="Century Gothic"/>
                        </a:rPr>
                        <a:t>29</a:t>
                      </a:r>
                      <a:r>
                        <a:rPr lang="es-CO" sz="1100" b="1" i="0" u="none" strike="noStrike" dirty="0">
                          <a:solidFill>
                            <a:srgbClr val="0070C0"/>
                          </a:solidFill>
                          <a:effectLst/>
                          <a:latin typeface="Century Gothic"/>
                        </a:rPr>
                        <a:t>%</a:t>
                      </a:r>
                    </a:p>
                  </a:txBody>
                  <a:tcPr marL="9525" marR="9525" marT="9525" marB="0" anchor="ctr">
                    <a:lnL>
                      <a:noFill/>
                    </a:lnL>
                    <a:lnR>
                      <a:noFill/>
                    </a:lnR>
                    <a:lnT>
                      <a:noFill/>
                    </a:lnT>
                    <a:lnB>
                      <a:noFill/>
                    </a:lnB>
                  </a:tcPr>
                </a:tc>
                <a:tc>
                  <a:txBody>
                    <a:bodyPr/>
                    <a:lstStyle/>
                    <a:p>
                      <a:pPr algn="ctr" fontAlgn="ctr"/>
                      <a:r>
                        <a:rPr lang="es-CO" sz="1800" b="1" i="0" u="none" strike="noStrike" dirty="0">
                          <a:solidFill>
                            <a:srgbClr val="0070C0"/>
                          </a:solidFill>
                          <a:effectLst/>
                          <a:latin typeface="Century Gothic"/>
                        </a:rPr>
                        <a:t>14</a:t>
                      </a:r>
                      <a:r>
                        <a:rPr lang="es-CO" sz="1100" b="1" i="0" u="none" strike="noStrike" dirty="0">
                          <a:solidFill>
                            <a:srgbClr val="0070C0"/>
                          </a:solidFill>
                          <a:effectLst/>
                          <a:latin typeface="Century Gothic"/>
                        </a:rPr>
                        <a:t>%</a:t>
                      </a: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bl>
          </a:graphicData>
        </a:graphic>
      </p:graphicFrame>
      <p:cxnSp>
        <p:nvCxnSpPr>
          <p:cNvPr id="35" name="34 Conector recto"/>
          <p:cNvCxnSpPr/>
          <p:nvPr/>
        </p:nvCxnSpPr>
        <p:spPr bwMode="auto">
          <a:xfrm flipV="1">
            <a:off x="3340204" y="2572213"/>
            <a:ext cx="5413271" cy="1"/>
          </a:xfrm>
          <a:prstGeom prst="line">
            <a:avLst/>
          </a:prstGeom>
          <a:solidFill>
            <a:schemeClr val="accent1"/>
          </a:solidFill>
          <a:ln w="6350" cap="flat" cmpd="sng" algn="ctr">
            <a:solidFill>
              <a:schemeClr val="bg1">
                <a:lumMod val="6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35 Rectángulo"/>
          <p:cNvSpPr/>
          <p:nvPr/>
        </p:nvSpPr>
        <p:spPr>
          <a:xfrm>
            <a:off x="4668942" y="2649163"/>
            <a:ext cx="2863970" cy="246221"/>
          </a:xfrm>
          <a:prstGeom prst="rect">
            <a:avLst/>
          </a:prstGeom>
        </p:spPr>
        <p:txBody>
          <a:bodyPr wrap="square">
            <a:spAutoFit/>
          </a:bodyPr>
          <a:lstStyle/>
          <a:p>
            <a:pPr algn="ctr"/>
            <a:r>
              <a:rPr lang="es-CO" dirty="0">
                <a:solidFill>
                  <a:srgbClr val="000000">
                    <a:lumMod val="85000"/>
                    <a:lumOff val="15000"/>
                  </a:srgbClr>
                </a:solidFill>
                <a:latin typeface="Century Gothic"/>
              </a:rPr>
              <a:t>F2 Clasificación </a:t>
            </a:r>
          </a:p>
        </p:txBody>
      </p:sp>
      <p:graphicFrame>
        <p:nvGraphicFramePr>
          <p:cNvPr id="37" name="36 Gráfico"/>
          <p:cNvGraphicFramePr/>
          <p:nvPr/>
        </p:nvGraphicFramePr>
        <p:xfrm>
          <a:off x="5392208" y="2935440"/>
          <a:ext cx="1309262" cy="116729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8" name="37 Tabla"/>
          <p:cNvGraphicFramePr>
            <a:graphicFrameLocks noGrp="1"/>
          </p:cNvGraphicFramePr>
          <p:nvPr/>
        </p:nvGraphicFramePr>
        <p:xfrm>
          <a:off x="5008614" y="4102735"/>
          <a:ext cx="2076450" cy="177165"/>
        </p:xfrm>
        <a:graphic>
          <a:graphicData uri="http://schemas.openxmlformats.org/drawingml/2006/table">
            <a:tbl>
              <a:tblPr/>
              <a:tblGrid>
                <a:gridCol w="2076450">
                  <a:extLst>
                    <a:ext uri="{9D8B030D-6E8A-4147-A177-3AD203B41FA5}">
                      <a16:colId xmlns:a16="http://schemas.microsoft.com/office/drawing/2014/main" val="20000"/>
                    </a:ext>
                  </a:extLst>
                </a:gridCol>
              </a:tblGrid>
              <a:tr h="141631">
                <a:tc>
                  <a:txBody>
                    <a:bodyPr/>
                    <a:lstStyle/>
                    <a:p>
                      <a:pPr algn="ctr" fontAlgn="ctr"/>
                      <a:r>
                        <a:rPr lang="es-CO" sz="1100" b="0" i="0" u="none" strike="noStrike" dirty="0">
                          <a:solidFill>
                            <a:srgbClr val="262626"/>
                          </a:solidFill>
                          <a:effectLst/>
                          <a:latin typeface="+mn-lt"/>
                        </a:rPr>
                        <a:t>Juntas de Acción Comunal </a:t>
                      </a:r>
                      <a:endParaRPr lang="es-CO" sz="1100" b="0" i="0" u="none" strike="noStrike" dirty="0">
                        <a:solidFill>
                          <a:srgbClr val="262626"/>
                        </a:solidFill>
                        <a:effectLst/>
                        <a:latin typeface="Century Gothic"/>
                      </a:endParaRP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39" name="38 Tabla"/>
          <p:cNvGraphicFramePr>
            <a:graphicFrameLocks noGrp="1"/>
          </p:cNvGraphicFramePr>
          <p:nvPr/>
        </p:nvGraphicFramePr>
        <p:xfrm>
          <a:off x="5537112" y="3364994"/>
          <a:ext cx="1043601" cy="375285"/>
        </p:xfrm>
        <a:graphic>
          <a:graphicData uri="http://schemas.openxmlformats.org/drawingml/2006/table">
            <a:tbl>
              <a:tblPr/>
              <a:tblGrid>
                <a:gridCol w="1043601">
                  <a:extLst>
                    <a:ext uri="{9D8B030D-6E8A-4147-A177-3AD203B41FA5}">
                      <a16:colId xmlns:a16="http://schemas.microsoft.com/office/drawing/2014/main" val="20000"/>
                    </a:ext>
                  </a:extLst>
                </a:gridCol>
              </a:tblGrid>
              <a:tr h="171450">
                <a:tc>
                  <a:txBody>
                    <a:bodyPr/>
                    <a:lstStyle/>
                    <a:p>
                      <a:pPr algn="ctr" fontAlgn="ctr"/>
                      <a:r>
                        <a:rPr lang="es-CO" sz="2400" b="1" i="0" u="none" strike="noStrike" dirty="0">
                          <a:solidFill>
                            <a:srgbClr val="0070C0"/>
                          </a:solidFill>
                          <a:effectLst/>
                          <a:latin typeface="Century Gothic"/>
                        </a:rPr>
                        <a:t>99</a:t>
                      </a:r>
                      <a:r>
                        <a:rPr lang="es-CO" sz="1400" b="1" i="0" u="none" strike="noStrike" dirty="0">
                          <a:solidFill>
                            <a:srgbClr val="0070C0"/>
                          </a:solidFill>
                          <a:effectLst/>
                          <a:latin typeface="Century Gothic"/>
                        </a:rPr>
                        <a:t>%</a:t>
                      </a: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25" name="CuadroTexto 24">
            <a:extLst>
              <a:ext uri="{FF2B5EF4-FFF2-40B4-BE49-F238E27FC236}">
                <a16:creationId xmlns:a16="http://schemas.microsoft.com/office/drawing/2014/main" id="{5E43B00B-9E39-494F-8B0D-85418A9C2FFB}"/>
              </a:ext>
            </a:extLst>
          </p:cNvPr>
          <p:cNvSpPr txBox="1"/>
          <p:nvPr/>
        </p:nvSpPr>
        <p:spPr>
          <a:xfrm>
            <a:off x="1320936" y="110082"/>
            <a:ext cx="6308246" cy="584775"/>
          </a:xfrm>
          <a:prstGeom prst="rect">
            <a:avLst/>
          </a:prstGeom>
          <a:noFill/>
        </p:spPr>
        <p:txBody>
          <a:bodyPr wrap="square" rtlCol="0">
            <a:spAutoFit/>
          </a:bodyPr>
          <a:lstStyle/>
          <a:p>
            <a:r>
              <a:rPr lang="es-CO" sz="3200" dirty="0">
                <a:solidFill>
                  <a:srgbClr val="295FA9"/>
                </a:solidFill>
              </a:rPr>
              <a:t>Demográficos</a:t>
            </a:r>
          </a:p>
        </p:txBody>
      </p:sp>
    </p:spTree>
    <p:extLst>
      <p:ext uri="{BB962C8B-B14F-4D97-AF65-F5344CB8AC3E}">
        <p14:creationId xmlns:p14="http://schemas.microsoft.com/office/powerpoint/2010/main" val="378477434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sz="quarter" idx="4294967295"/>
          </p:nvPr>
        </p:nvSpPr>
        <p:spPr>
          <a:xfrm>
            <a:off x="3790950" y="2372588"/>
            <a:ext cx="5353050" cy="70788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eaLnBrk="1" hangingPunct="1"/>
            <a:r>
              <a:rPr lang="es-CO" sz="4000" kern="1200" dirty="0">
                <a:solidFill>
                  <a:srgbClr val="3B89C9"/>
                </a:solidFill>
                <a:latin typeface="Calibri" pitchFamily="34" charset="0"/>
                <a:ea typeface="+mn-ea"/>
                <a:cs typeface="Arial" charset="0"/>
              </a:rPr>
              <a:t>Análisis cualitativo</a:t>
            </a:r>
          </a:p>
        </p:txBody>
      </p:sp>
    </p:spTree>
    <p:extLst>
      <p:ext uri="{BB962C8B-B14F-4D97-AF65-F5344CB8AC3E}">
        <p14:creationId xmlns:p14="http://schemas.microsoft.com/office/powerpoint/2010/main" val="57016321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4"/>
          </p:nvPr>
        </p:nvSpPr>
        <p:spPr/>
        <p:txBody>
          <a:bodyPr/>
          <a:lstStyle/>
          <a:p>
            <a:pPr>
              <a:defRPr/>
            </a:pPr>
            <a:fld id="{D0AE95A2-70B1-4974-8E50-975CA7202948}" type="slidenum">
              <a:rPr lang="es-CO" altLang="es-CO" smtClean="0"/>
              <a:pPr>
                <a:defRPr/>
              </a:pPr>
              <a:t>91</a:t>
            </a:fld>
            <a:endParaRPr lang="es-CO" altLang="es-CO"/>
          </a:p>
        </p:txBody>
      </p:sp>
      <p:graphicFrame>
        <p:nvGraphicFramePr>
          <p:cNvPr id="18" name="Group 37"/>
          <p:cNvGraphicFramePr>
            <a:graphicFrameLocks noGrp="1"/>
          </p:cNvGraphicFramePr>
          <p:nvPr/>
        </p:nvGraphicFramePr>
        <p:xfrm>
          <a:off x="3600197" y="4454944"/>
          <a:ext cx="1615612" cy="178680"/>
        </p:xfrm>
        <a:graphic>
          <a:graphicData uri="http://schemas.openxmlformats.org/drawingml/2006/table">
            <a:tbl>
              <a:tblPr/>
              <a:tblGrid>
                <a:gridCol w="1279062">
                  <a:extLst>
                    <a:ext uri="{9D8B030D-6E8A-4147-A177-3AD203B41FA5}">
                      <a16:colId xmlns:a16="http://schemas.microsoft.com/office/drawing/2014/main" val="20000"/>
                    </a:ext>
                  </a:extLst>
                </a:gridCol>
                <a:gridCol w="336550">
                  <a:extLst>
                    <a:ext uri="{9D8B030D-6E8A-4147-A177-3AD203B41FA5}">
                      <a16:colId xmlns:a16="http://schemas.microsoft.com/office/drawing/2014/main" val="20001"/>
                    </a:ext>
                  </a:extLst>
                </a:gridCol>
              </a:tblGrid>
              <a:tr h="137728">
                <a:tc>
                  <a:txBody>
                    <a:bodyPr/>
                    <a:lstStyle>
                      <a:lvl1pPr marL="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1pPr>
                      <a:lvl2pPr marL="4572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2pPr>
                      <a:lvl3pPr marL="9144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3pPr>
                      <a:lvl4pPr marL="13716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4pPr>
                      <a:lvl5pPr marL="18288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5pPr>
                      <a:lvl6pPr marL="22860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6pPr>
                      <a:lvl7pPr marL="27432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7pPr>
                      <a:lvl8pPr marL="32004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8pPr>
                      <a:lvl9pPr marL="36576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s-CO" altLang="es-CO" sz="700" b="1" i="0" u="none" strike="noStrike" cap="none" normalizeH="0" baseline="0" dirty="0">
                          <a:ln>
                            <a:noFill/>
                          </a:ln>
                          <a:solidFill>
                            <a:schemeClr val="tx1"/>
                          </a:solidFill>
                          <a:effectLst/>
                          <a:latin typeface="+mj-lt"/>
                          <a:cs typeface="Arial" charset="0"/>
                        </a:rPr>
                        <a:t> Base: </a:t>
                      </a:r>
                      <a:r>
                        <a:rPr kumimoji="0" lang="es-CO" altLang="es-CO" sz="700" b="0" i="0" u="none" strike="noStrike" cap="none" normalizeH="0" baseline="0" dirty="0">
                          <a:ln>
                            <a:noFill/>
                          </a:ln>
                          <a:solidFill>
                            <a:schemeClr val="tx1"/>
                          </a:solidFill>
                          <a:effectLst/>
                          <a:latin typeface="+mj-lt"/>
                          <a:cs typeface="Arial" charset="0"/>
                        </a:rPr>
                        <a:t> Total entrevistados</a:t>
                      </a:r>
                    </a:p>
                  </a:txBody>
                  <a:tcPr marL="72000" marR="72000" marT="36000" marB="36000" anchor="ctr" horzOverflow="overflow">
                    <a:lnL w="6350" cap="flat" cmpd="sng" algn="ctr">
                      <a:no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a:noFill/>
                    </a:lnTlToBr>
                    <a:lnBlToTr>
                      <a:noFill/>
                    </a:lnBlToTr>
                    <a:solidFill>
                      <a:srgbClr val="F8F8F8"/>
                    </a:solidFill>
                  </a:tcPr>
                </a:tc>
                <a:tc>
                  <a:txBody>
                    <a:bodyPr/>
                    <a:lstStyle>
                      <a:lvl1pPr marL="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1pPr>
                      <a:lvl2pPr marL="4572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2pPr>
                      <a:lvl3pPr marL="9144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3pPr>
                      <a:lvl4pPr marL="13716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4pPr>
                      <a:lvl5pPr marL="18288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5pPr>
                      <a:lvl6pPr marL="22860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6pPr>
                      <a:lvl7pPr marL="27432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7pPr>
                      <a:lvl8pPr marL="32004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8pPr>
                      <a:lvl9pPr marL="36576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altLang="es-CO" sz="700" b="1" i="0" u="none" strike="noStrike" cap="none" normalizeH="0" baseline="0" dirty="0">
                          <a:ln>
                            <a:noFill/>
                          </a:ln>
                          <a:solidFill>
                            <a:schemeClr val="tx1"/>
                          </a:solidFill>
                          <a:effectLst/>
                          <a:latin typeface="+mj-lt"/>
                          <a:cs typeface="Arial" charset="0"/>
                        </a:rPr>
                        <a:t>450</a:t>
                      </a:r>
                      <a:endParaRPr kumimoji="0" lang="es-CO" altLang="es-CO" sz="700" b="0" i="0" u="none" strike="noStrike" cap="none" normalizeH="0" baseline="0" dirty="0">
                        <a:ln>
                          <a:noFill/>
                        </a:ln>
                        <a:solidFill>
                          <a:schemeClr val="tx1"/>
                        </a:solidFill>
                        <a:effectLst/>
                        <a:latin typeface="+mj-lt"/>
                        <a:cs typeface="Arial" charset="0"/>
                      </a:endParaRPr>
                    </a:p>
                  </a:txBody>
                  <a:tcPr marL="72000" marR="72000" marT="36000" marB="36000" anchor="ctr" horzOverflow="overflow">
                    <a:lnL w="6350" cap="flat" cmpd="sng" algn="ctr">
                      <a:solidFill>
                        <a:srgbClr val="B2B2B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0"/>
                  </a:ext>
                </a:extLst>
              </a:tr>
            </a:tbl>
          </a:graphicData>
        </a:graphic>
      </p:graphicFrame>
      <p:sp>
        <p:nvSpPr>
          <p:cNvPr id="11" name="10 Rectángulo"/>
          <p:cNvSpPr/>
          <p:nvPr/>
        </p:nvSpPr>
        <p:spPr>
          <a:xfrm>
            <a:off x="2515599" y="872062"/>
            <a:ext cx="4217784" cy="400110"/>
          </a:xfrm>
          <a:prstGeom prst="rect">
            <a:avLst/>
          </a:prstGeom>
        </p:spPr>
        <p:txBody>
          <a:bodyPr wrap="square">
            <a:spAutoFit/>
          </a:bodyPr>
          <a:lstStyle/>
          <a:p>
            <a:pPr algn="ctr"/>
            <a:r>
              <a:rPr lang="es-CO" dirty="0">
                <a:solidFill>
                  <a:srgbClr val="000000">
                    <a:lumMod val="85000"/>
                    <a:lumOff val="15000"/>
                  </a:srgbClr>
                </a:solidFill>
                <a:latin typeface="Century Gothic"/>
              </a:rPr>
              <a:t>Para usted, ¿Qué es lo más importante que le brinda la EAAB-ESP a su comunidad? </a:t>
            </a:r>
          </a:p>
        </p:txBody>
      </p:sp>
      <p:graphicFrame>
        <p:nvGraphicFramePr>
          <p:cNvPr id="12" name="11 Tabla"/>
          <p:cNvGraphicFramePr>
            <a:graphicFrameLocks noGrp="1"/>
          </p:cNvGraphicFramePr>
          <p:nvPr>
            <p:extLst>
              <p:ext uri="{D42A27DB-BD31-4B8C-83A1-F6EECF244321}">
                <p14:modId xmlns:p14="http://schemas.microsoft.com/office/powerpoint/2010/main" val="1631956212"/>
              </p:ext>
            </p:extLst>
          </p:nvPr>
        </p:nvGraphicFramePr>
        <p:xfrm>
          <a:off x="2473691" y="1452953"/>
          <a:ext cx="4259692" cy="2767182"/>
        </p:xfrm>
        <a:graphic>
          <a:graphicData uri="http://schemas.openxmlformats.org/drawingml/2006/table">
            <a:tbl>
              <a:tblPr/>
              <a:tblGrid>
                <a:gridCol w="2104087">
                  <a:extLst>
                    <a:ext uri="{9D8B030D-6E8A-4147-A177-3AD203B41FA5}">
                      <a16:colId xmlns:a16="http://schemas.microsoft.com/office/drawing/2014/main" val="20000"/>
                    </a:ext>
                  </a:extLst>
                </a:gridCol>
                <a:gridCol w="2155605">
                  <a:extLst>
                    <a:ext uri="{9D8B030D-6E8A-4147-A177-3AD203B41FA5}">
                      <a16:colId xmlns:a16="http://schemas.microsoft.com/office/drawing/2014/main" val="20001"/>
                    </a:ext>
                  </a:extLst>
                </a:gridCol>
              </a:tblGrid>
              <a:tr h="251562">
                <a:tc>
                  <a:txBody>
                    <a:bodyPr/>
                    <a:lstStyle/>
                    <a:p>
                      <a:pPr algn="r" fontAlgn="ctr"/>
                      <a:r>
                        <a:rPr lang="es-CO" sz="800" b="0" i="0" u="none" strike="noStrike" dirty="0">
                          <a:solidFill>
                            <a:srgbClr val="262626"/>
                          </a:solidFill>
                          <a:effectLst/>
                          <a:latin typeface="Century Gothic"/>
                        </a:rPr>
                        <a:t>Suministro / servicio de agua</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51562">
                <a:tc>
                  <a:txBody>
                    <a:bodyPr/>
                    <a:lstStyle/>
                    <a:p>
                      <a:pPr algn="r" fontAlgn="ctr"/>
                      <a:r>
                        <a:rPr lang="es-CO" sz="800" b="0" i="0" u="none" strike="noStrike">
                          <a:solidFill>
                            <a:srgbClr val="262626"/>
                          </a:solidFill>
                          <a:effectLst/>
                          <a:latin typeface="Century Gothic"/>
                        </a:rPr>
                        <a:t>Calidad del servicio </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51562">
                <a:tc>
                  <a:txBody>
                    <a:bodyPr/>
                    <a:lstStyle/>
                    <a:p>
                      <a:pPr algn="r" fontAlgn="ctr"/>
                      <a:r>
                        <a:rPr lang="es-CO" sz="800" b="0" i="0" u="none" strike="noStrike">
                          <a:solidFill>
                            <a:srgbClr val="262626"/>
                          </a:solidFill>
                          <a:effectLst/>
                          <a:latin typeface="Century Gothic"/>
                        </a:rPr>
                        <a:t>Servicio de alcantarillado</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51562">
                <a:tc>
                  <a:txBody>
                    <a:bodyPr/>
                    <a:lstStyle/>
                    <a:p>
                      <a:pPr algn="r" fontAlgn="ctr"/>
                      <a:r>
                        <a:rPr lang="es-CO" sz="800" b="0" i="0" u="none" strike="noStrike">
                          <a:solidFill>
                            <a:srgbClr val="262626"/>
                          </a:solidFill>
                          <a:effectLst/>
                          <a:latin typeface="Century Gothic"/>
                        </a:rPr>
                        <a:t>Mantenimiento / limpieza</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51562">
                <a:tc>
                  <a:txBody>
                    <a:bodyPr/>
                    <a:lstStyle/>
                    <a:p>
                      <a:pPr algn="r" fontAlgn="ctr"/>
                      <a:r>
                        <a:rPr lang="es-CO" sz="800" b="0" i="0" u="none" strike="noStrike">
                          <a:solidFill>
                            <a:srgbClr val="262626"/>
                          </a:solidFill>
                          <a:effectLst/>
                          <a:latin typeface="Century Gothic"/>
                        </a:rPr>
                        <a:t>Servicio de aseo / recolección de basura</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51562">
                <a:tc>
                  <a:txBody>
                    <a:bodyPr/>
                    <a:lstStyle/>
                    <a:p>
                      <a:pPr algn="r" fontAlgn="ctr"/>
                      <a:r>
                        <a:rPr lang="es-CO" sz="800" b="0" i="0" u="none" strike="noStrike">
                          <a:solidFill>
                            <a:srgbClr val="262626"/>
                          </a:solidFill>
                          <a:effectLst/>
                          <a:latin typeface="Century Gothic"/>
                        </a:rPr>
                        <a:t>Comunicación con la comunidad</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51562">
                <a:tc>
                  <a:txBody>
                    <a:bodyPr/>
                    <a:lstStyle/>
                    <a:p>
                      <a:pPr algn="r" fontAlgn="ctr"/>
                      <a:r>
                        <a:rPr lang="es-CO" sz="800" b="0" i="0" u="none" strike="noStrike">
                          <a:solidFill>
                            <a:srgbClr val="262626"/>
                          </a:solidFill>
                          <a:effectLst/>
                          <a:latin typeface="Century Gothic"/>
                        </a:rPr>
                        <a:t>Calidad de la atención</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51562">
                <a:tc>
                  <a:txBody>
                    <a:bodyPr/>
                    <a:lstStyle/>
                    <a:p>
                      <a:pPr algn="r" fontAlgn="ctr"/>
                      <a:r>
                        <a:rPr lang="es-CO" sz="800" b="0" i="0" u="none" strike="noStrike">
                          <a:solidFill>
                            <a:srgbClr val="262626"/>
                          </a:solidFill>
                          <a:effectLst/>
                          <a:latin typeface="Century Gothic"/>
                        </a:rPr>
                        <a:t>Cuidado del medio ambiente</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51562">
                <a:tc>
                  <a:txBody>
                    <a:bodyPr/>
                    <a:lstStyle/>
                    <a:p>
                      <a:pPr algn="r" fontAlgn="ctr"/>
                      <a:r>
                        <a:rPr lang="es-CO" sz="800" b="0" i="0" u="none" strike="noStrike" dirty="0">
                          <a:solidFill>
                            <a:srgbClr val="262626"/>
                          </a:solidFill>
                          <a:effectLst/>
                          <a:latin typeface="Century Gothic"/>
                        </a:rPr>
                        <a:t>Cobro / tarifas</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51562">
                <a:tc>
                  <a:txBody>
                    <a:bodyPr/>
                    <a:lstStyle/>
                    <a:p>
                      <a:pPr algn="r" fontAlgn="ctr"/>
                      <a:r>
                        <a:rPr lang="es-CO" sz="800" b="0" i="0" u="none" strike="noStrike">
                          <a:solidFill>
                            <a:srgbClr val="262626"/>
                          </a:solidFill>
                          <a:effectLst/>
                          <a:latin typeface="Century Gothic"/>
                        </a:rPr>
                        <a:t>Otro</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51562">
                <a:tc>
                  <a:txBody>
                    <a:bodyPr/>
                    <a:lstStyle/>
                    <a:p>
                      <a:pPr algn="r" fontAlgn="ctr"/>
                      <a:r>
                        <a:rPr lang="es-CO" sz="800" b="0" i="0" u="none" strike="noStrike" dirty="0">
                          <a:solidFill>
                            <a:srgbClr val="262626"/>
                          </a:solidFill>
                          <a:effectLst/>
                          <a:latin typeface="Century Gothic"/>
                        </a:rPr>
                        <a:t>No sabe / no responde</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bl>
          </a:graphicData>
        </a:graphic>
      </p:graphicFrame>
      <p:graphicFrame>
        <p:nvGraphicFramePr>
          <p:cNvPr id="13" name="12 Gráfico"/>
          <p:cNvGraphicFramePr/>
          <p:nvPr>
            <p:extLst>
              <p:ext uri="{D42A27DB-BD31-4B8C-83A1-F6EECF244321}">
                <p14:modId xmlns:p14="http://schemas.microsoft.com/office/powerpoint/2010/main" val="1052074633"/>
              </p:ext>
            </p:extLst>
          </p:nvPr>
        </p:nvGraphicFramePr>
        <p:xfrm>
          <a:off x="4541418" y="1311620"/>
          <a:ext cx="2112295" cy="3543705"/>
        </p:xfrm>
        <a:graphic>
          <a:graphicData uri="http://schemas.openxmlformats.org/drawingml/2006/chart">
            <c:chart xmlns:c="http://schemas.openxmlformats.org/drawingml/2006/chart" xmlns:r="http://schemas.openxmlformats.org/officeDocument/2006/relationships" r:id="rId2"/>
          </a:graphicData>
        </a:graphic>
      </p:graphicFrame>
      <p:sp>
        <p:nvSpPr>
          <p:cNvPr id="19" name="CuadroTexto 18">
            <a:extLst>
              <a:ext uri="{FF2B5EF4-FFF2-40B4-BE49-F238E27FC236}">
                <a16:creationId xmlns:a16="http://schemas.microsoft.com/office/drawing/2014/main" id="{5153584B-2BC0-1942-8B37-A8D16C3E2051}"/>
              </a:ext>
            </a:extLst>
          </p:cNvPr>
          <p:cNvSpPr txBox="1"/>
          <p:nvPr/>
        </p:nvSpPr>
        <p:spPr>
          <a:xfrm>
            <a:off x="1372510" y="89897"/>
            <a:ext cx="6523218" cy="584775"/>
          </a:xfrm>
          <a:prstGeom prst="rect">
            <a:avLst/>
          </a:prstGeom>
          <a:noFill/>
        </p:spPr>
        <p:txBody>
          <a:bodyPr wrap="square" rtlCol="0">
            <a:spAutoFit/>
          </a:bodyPr>
          <a:lstStyle/>
          <a:p>
            <a:r>
              <a:rPr lang="es-CO" sz="3200" dirty="0">
                <a:solidFill>
                  <a:srgbClr val="295FA9"/>
                </a:solidFill>
              </a:rPr>
              <a:t>Análisis cualitativo</a:t>
            </a:r>
          </a:p>
        </p:txBody>
      </p:sp>
    </p:spTree>
    <p:extLst>
      <p:ext uri="{BB962C8B-B14F-4D97-AF65-F5344CB8AC3E}">
        <p14:creationId xmlns:p14="http://schemas.microsoft.com/office/powerpoint/2010/main" val="304583297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4"/>
          </p:nvPr>
        </p:nvSpPr>
        <p:spPr/>
        <p:txBody>
          <a:bodyPr/>
          <a:lstStyle/>
          <a:p>
            <a:pPr>
              <a:defRPr/>
            </a:pPr>
            <a:fld id="{D0AE95A2-70B1-4974-8E50-975CA7202948}" type="slidenum">
              <a:rPr lang="es-CO" altLang="es-CO" smtClean="0"/>
              <a:pPr>
                <a:defRPr/>
              </a:pPr>
              <a:t>92</a:t>
            </a:fld>
            <a:endParaRPr lang="es-CO" altLang="es-CO"/>
          </a:p>
        </p:txBody>
      </p:sp>
      <p:sp>
        <p:nvSpPr>
          <p:cNvPr id="17" name="16 Rectángulo"/>
          <p:cNvSpPr/>
          <p:nvPr/>
        </p:nvSpPr>
        <p:spPr>
          <a:xfrm>
            <a:off x="1070524" y="491479"/>
            <a:ext cx="3253826" cy="553998"/>
          </a:xfrm>
          <a:prstGeom prst="rect">
            <a:avLst/>
          </a:prstGeom>
        </p:spPr>
        <p:txBody>
          <a:bodyPr wrap="square">
            <a:spAutoFit/>
          </a:bodyPr>
          <a:lstStyle/>
          <a:p>
            <a:pPr algn="ctr"/>
            <a:r>
              <a:rPr lang="es-CO" dirty="0">
                <a:solidFill>
                  <a:srgbClr val="000000">
                    <a:lumMod val="85000"/>
                    <a:lumOff val="15000"/>
                  </a:srgbClr>
                </a:solidFill>
                <a:latin typeface="Century Gothic"/>
              </a:rPr>
              <a:t>¿Qué fortalezas tiene la EAAB-ESP en el relacionamiento y prestación de servicios con su comunidad? </a:t>
            </a:r>
          </a:p>
        </p:txBody>
      </p:sp>
      <p:graphicFrame>
        <p:nvGraphicFramePr>
          <p:cNvPr id="14" name="13 Tabla"/>
          <p:cNvGraphicFramePr>
            <a:graphicFrameLocks noGrp="1"/>
          </p:cNvGraphicFramePr>
          <p:nvPr/>
        </p:nvGraphicFramePr>
        <p:xfrm>
          <a:off x="460206" y="984552"/>
          <a:ext cx="4259692" cy="3272109"/>
        </p:xfrm>
        <a:graphic>
          <a:graphicData uri="http://schemas.openxmlformats.org/drawingml/2006/table">
            <a:tbl>
              <a:tblPr/>
              <a:tblGrid>
                <a:gridCol w="2104087">
                  <a:extLst>
                    <a:ext uri="{9D8B030D-6E8A-4147-A177-3AD203B41FA5}">
                      <a16:colId xmlns:a16="http://schemas.microsoft.com/office/drawing/2014/main" val="20000"/>
                    </a:ext>
                  </a:extLst>
                </a:gridCol>
                <a:gridCol w="2155605">
                  <a:extLst>
                    <a:ext uri="{9D8B030D-6E8A-4147-A177-3AD203B41FA5}">
                      <a16:colId xmlns:a16="http://schemas.microsoft.com/office/drawing/2014/main" val="20001"/>
                    </a:ext>
                  </a:extLst>
                </a:gridCol>
              </a:tblGrid>
              <a:tr h="251562">
                <a:tc>
                  <a:txBody>
                    <a:bodyPr/>
                    <a:lstStyle/>
                    <a:p>
                      <a:pPr algn="r" fontAlgn="ctr"/>
                      <a:r>
                        <a:rPr lang="es-CO" sz="800" b="0" i="0" u="none" strike="noStrike" dirty="0">
                          <a:solidFill>
                            <a:srgbClr val="262626"/>
                          </a:solidFill>
                          <a:effectLst/>
                          <a:latin typeface="Century Gothic"/>
                        </a:rPr>
                        <a:t>Calidad del servicio </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51562">
                <a:tc>
                  <a:txBody>
                    <a:bodyPr/>
                    <a:lstStyle/>
                    <a:p>
                      <a:pPr algn="r" fontAlgn="ctr"/>
                      <a:r>
                        <a:rPr lang="es-CO" sz="800" b="0" i="0" u="none" strike="noStrike">
                          <a:solidFill>
                            <a:srgbClr val="262626"/>
                          </a:solidFill>
                          <a:effectLst/>
                          <a:latin typeface="Century Gothic"/>
                        </a:rPr>
                        <a:t>Suministro / servicio de agua</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51562">
                <a:tc>
                  <a:txBody>
                    <a:bodyPr/>
                    <a:lstStyle/>
                    <a:p>
                      <a:pPr algn="r" fontAlgn="ctr"/>
                      <a:r>
                        <a:rPr lang="es-CO" sz="800" b="0" i="0" u="none" strike="noStrike">
                          <a:solidFill>
                            <a:srgbClr val="262626"/>
                          </a:solidFill>
                          <a:effectLst/>
                          <a:latin typeface="Century Gothic"/>
                        </a:rPr>
                        <a:t>Comunicación con la comunidad</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51562">
                <a:tc>
                  <a:txBody>
                    <a:bodyPr/>
                    <a:lstStyle/>
                    <a:p>
                      <a:pPr algn="r" fontAlgn="ctr"/>
                      <a:r>
                        <a:rPr lang="es-CO" sz="800" b="0" i="0" u="none" strike="noStrike">
                          <a:solidFill>
                            <a:srgbClr val="262626"/>
                          </a:solidFill>
                          <a:effectLst/>
                          <a:latin typeface="Century Gothic"/>
                        </a:rPr>
                        <a:t>Personal idóneo / capacitado</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51562">
                <a:tc>
                  <a:txBody>
                    <a:bodyPr/>
                    <a:lstStyle/>
                    <a:p>
                      <a:pPr algn="r" fontAlgn="ctr"/>
                      <a:r>
                        <a:rPr lang="es-CO" sz="800" b="0" i="0" u="none" strike="noStrike">
                          <a:solidFill>
                            <a:srgbClr val="262626"/>
                          </a:solidFill>
                          <a:effectLst/>
                          <a:latin typeface="Century Gothic"/>
                        </a:rPr>
                        <a:t>Experiencia / trayectoria</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51562">
                <a:tc>
                  <a:txBody>
                    <a:bodyPr/>
                    <a:lstStyle/>
                    <a:p>
                      <a:pPr algn="r" fontAlgn="ctr"/>
                      <a:r>
                        <a:rPr lang="es-CO" sz="800" b="0" i="0" u="none" strike="noStrike">
                          <a:solidFill>
                            <a:srgbClr val="262626"/>
                          </a:solidFill>
                          <a:effectLst/>
                          <a:latin typeface="Century Gothic"/>
                        </a:rPr>
                        <a:t>Mantenimiento / limpieza</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51562">
                <a:tc>
                  <a:txBody>
                    <a:bodyPr/>
                    <a:lstStyle/>
                    <a:p>
                      <a:pPr algn="r" fontAlgn="ctr"/>
                      <a:r>
                        <a:rPr lang="es-CO" sz="800" b="0" i="0" u="none" strike="noStrike">
                          <a:solidFill>
                            <a:srgbClr val="262626"/>
                          </a:solidFill>
                          <a:effectLst/>
                          <a:latin typeface="Century Gothic"/>
                        </a:rPr>
                        <a:t>Calidad de la atención</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51562">
                <a:tc>
                  <a:txBody>
                    <a:bodyPr/>
                    <a:lstStyle/>
                    <a:p>
                      <a:pPr algn="r" fontAlgn="ctr"/>
                      <a:r>
                        <a:rPr lang="es-CO" sz="800" b="0" i="0" u="none" strike="noStrike">
                          <a:solidFill>
                            <a:srgbClr val="262626"/>
                          </a:solidFill>
                          <a:effectLst/>
                          <a:latin typeface="Century Gothic"/>
                        </a:rPr>
                        <a:t>Agilidad en la solución de inconvenientes / arreglos</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51562">
                <a:tc>
                  <a:txBody>
                    <a:bodyPr/>
                    <a:lstStyle/>
                    <a:p>
                      <a:pPr algn="r" fontAlgn="ctr"/>
                      <a:r>
                        <a:rPr lang="es-CO" sz="800" b="0" i="0" u="none" strike="noStrike">
                          <a:solidFill>
                            <a:srgbClr val="262626"/>
                          </a:solidFill>
                          <a:effectLst/>
                          <a:latin typeface="Century Gothic"/>
                        </a:rPr>
                        <a:t>Compromiso</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51562">
                <a:tc>
                  <a:txBody>
                    <a:bodyPr/>
                    <a:lstStyle/>
                    <a:p>
                      <a:pPr algn="r" fontAlgn="ctr"/>
                      <a:r>
                        <a:rPr lang="es-CO" sz="800" b="0" i="0" u="none" strike="noStrike">
                          <a:solidFill>
                            <a:srgbClr val="262626"/>
                          </a:solidFill>
                          <a:effectLst/>
                          <a:latin typeface="Century Gothic"/>
                        </a:rPr>
                        <a:t>Solidez</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51562">
                <a:tc>
                  <a:txBody>
                    <a:bodyPr/>
                    <a:lstStyle/>
                    <a:p>
                      <a:pPr algn="r" fontAlgn="ctr"/>
                      <a:r>
                        <a:rPr lang="es-CO" sz="800" b="0" i="0" u="none" strike="noStrike">
                          <a:solidFill>
                            <a:srgbClr val="262626"/>
                          </a:solidFill>
                          <a:effectLst/>
                          <a:latin typeface="Century Gothic"/>
                        </a:rPr>
                        <a:t>Variedad de canales de comunicación </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51562">
                <a:tc>
                  <a:txBody>
                    <a:bodyPr/>
                    <a:lstStyle/>
                    <a:p>
                      <a:pPr algn="r" fontAlgn="ctr"/>
                      <a:r>
                        <a:rPr lang="es-CO" sz="800" b="0" i="0" u="none" strike="noStrike">
                          <a:solidFill>
                            <a:srgbClr val="262626"/>
                          </a:solidFill>
                          <a:effectLst/>
                          <a:latin typeface="Century Gothic"/>
                        </a:rPr>
                        <a:t>Servicio de alcantarillado</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51562">
                <a:tc>
                  <a:txBody>
                    <a:bodyPr/>
                    <a:lstStyle/>
                    <a:p>
                      <a:pPr algn="r" fontAlgn="ctr"/>
                      <a:r>
                        <a:rPr lang="es-CO" sz="800" b="0" i="0" u="none" strike="noStrike" dirty="0">
                          <a:solidFill>
                            <a:srgbClr val="262626"/>
                          </a:solidFill>
                          <a:effectLst/>
                          <a:latin typeface="Century Gothic"/>
                        </a:rPr>
                        <a:t>No</a:t>
                      </a:r>
                      <a:r>
                        <a:rPr lang="es-CO" sz="800" b="0" i="0" u="none" strike="noStrike" baseline="0" dirty="0">
                          <a:solidFill>
                            <a:srgbClr val="262626"/>
                          </a:solidFill>
                          <a:effectLst/>
                          <a:latin typeface="Century Gothic"/>
                        </a:rPr>
                        <a:t> </a:t>
                      </a:r>
                      <a:r>
                        <a:rPr lang="es-CO" sz="800" b="0" i="0" u="none" strike="noStrike" dirty="0">
                          <a:solidFill>
                            <a:srgbClr val="262626"/>
                          </a:solidFill>
                          <a:effectLst/>
                          <a:latin typeface="Century Gothic"/>
                        </a:rPr>
                        <a:t>sabe/ Nada</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bl>
          </a:graphicData>
        </a:graphic>
      </p:graphicFrame>
      <p:graphicFrame>
        <p:nvGraphicFramePr>
          <p:cNvPr id="15" name="14 Gráfico"/>
          <p:cNvGraphicFramePr/>
          <p:nvPr/>
        </p:nvGraphicFramePr>
        <p:xfrm>
          <a:off x="2527933" y="843219"/>
          <a:ext cx="2112295" cy="35437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Group 37"/>
          <p:cNvGraphicFramePr>
            <a:graphicFrameLocks noGrp="1"/>
          </p:cNvGraphicFramePr>
          <p:nvPr/>
        </p:nvGraphicFramePr>
        <p:xfrm>
          <a:off x="3600197" y="4454944"/>
          <a:ext cx="1615612" cy="178680"/>
        </p:xfrm>
        <a:graphic>
          <a:graphicData uri="http://schemas.openxmlformats.org/drawingml/2006/table">
            <a:tbl>
              <a:tblPr/>
              <a:tblGrid>
                <a:gridCol w="1279062">
                  <a:extLst>
                    <a:ext uri="{9D8B030D-6E8A-4147-A177-3AD203B41FA5}">
                      <a16:colId xmlns:a16="http://schemas.microsoft.com/office/drawing/2014/main" val="20000"/>
                    </a:ext>
                  </a:extLst>
                </a:gridCol>
                <a:gridCol w="336550">
                  <a:extLst>
                    <a:ext uri="{9D8B030D-6E8A-4147-A177-3AD203B41FA5}">
                      <a16:colId xmlns:a16="http://schemas.microsoft.com/office/drawing/2014/main" val="20001"/>
                    </a:ext>
                  </a:extLst>
                </a:gridCol>
              </a:tblGrid>
              <a:tr h="137728">
                <a:tc>
                  <a:txBody>
                    <a:bodyPr/>
                    <a:lstStyle>
                      <a:lvl1pPr marL="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1pPr>
                      <a:lvl2pPr marL="4572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2pPr>
                      <a:lvl3pPr marL="9144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3pPr>
                      <a:lvl4pPr marL="13716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4pPr>
                      <a:lvl5pPr marL="18288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5pPr>
                      <a:lvl6pPr marL="22860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6pPr>
                      <a:lvl7pPr marL="27432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7pPr>
                      <a:lvl8pPr marL="32004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8pPr>
                      <a:lvl9pPr marL="36576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s-CO" altLang="es-CO" sz="700" b="1" i="0" u="none" strike="noStrike" cap="none" normalizeH="0" baseline="0" dirty="0">
                          <a:ln>
                            <a:noFill/>
                          </a:ln>
                          <a:solidFill>
                            <a:schemeClr val="tx1"/>
                          </a:solidFill>
                          <a:effectLst/>
                          <a:latin typeface="+mj-lt"/>
                          <a:cs typeface="Arial" charset="0"/>
                        </a:rPr>
                        <a:t> Base: </a:t>
                      </a:r>
                      <a:r>
                        <a:rPr kumimoji="0" lang="es-CO" altLang="es-CO" sz="700" b="0" i="0" u="none" strike="noStrike" cap="none" normalizeH="0" baseline="0" dirty="0">
                          <a:ln>
                            <a:noFill/>
                          </a:ln>
                          <a:solidFill>
                            <a:schemeClr val="tx1"/>
                          </a:solidFill>
                          <a:effectLst/>
                          <a:latin typeface="+mj-lt"/>
                          <a:cs typeface="Arial" charset="0"/>
                        </a:rPr>
                        <a:t> Total entrevistados</a:t>
                      </a:r>
                    </a:p>
                  </a:txBody>
                  <a:tcPr marL="72000" marR="72000" marT="36000" marB="36000" anchor="ctr" horzOverflow="overflow">
                    <a:lnL w="6350" cap="flat" cmpd="sng" algn="ctr">
                      <a:no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a:noFill/>
                    </a:lnTlToBr>
                    <a:lnBlToTr>
                      <a:noFill/>
                    </a:lnBlToTr>
                    <a:solidFill>
                      <a:srgbClr val="F8F8F8"/>
                    </a:solidFill>
                  </a:tcPr>
                </a:tc>
                <a:tc>
                  <a:txBody>
                    <a:bodyPr/>
                    <a:lstStyle>
                      <a:lvl1pPr marL="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1pPr>
                      <a:lvl2pPr marL="4572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2pPr>
                      <a:lvl3pPr marL="9144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3pPr>
                      <a:lvl4pPr marL="13716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4pPr>
                      <a:lvl5pPr marL="18288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5pPr>
                      <a:lvl6pPr marL="22860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6pPr>
                      <a:lvl7pPr marL="27432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7pPr>
                      <a:lvl8pPr marL="32004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8pPr>
                      <a:lvl9pPr marL="36576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altLang="es-CO" sz="700" b="1" i="0" u="none" strike="noStrike" cap="none" normalizeH="0" baseline="0" dirty="0">
                          <a:ln>
                            <a:noFill/>
                          </a:ln>
                          <a:solidFill>
                            <a:schemeClr val="tx1"/>
                          </a:solidFill>
                          <a:effectLst/>
                          <a:latin typeface="+mj-lt"/>
                          <a:cs typeface="Arial" charset="0"/>
                        </a:rPr>
                        <a:t>450</a:t>
                      </a:r>
                      <a:endParaRPr kumimoji="0" lang="es-CO" altLang="es-CO" sz="700" b="0" i="0" u="none" strike="noStrike" cap="none" normalizeH="0" baseline="0" dirty="0">
                        <a:ln>
                          <a:noFill/>
                        </a:ln>
                        <a:solidFill>
                          <a:schemeClr val="tx1"/>
                        </a:solidFill>
                        <a:effectLst/>
                        <a:latin typeface="+mj-lt"/>
                        <a:cs typeface="Arial" charset="0"/>
                      </a:endParaRPr>
                    </a:p>
                  </a:txBody>
                  <a:tcPr marL="72000" marR="72000" marT="36000" marB="36000" anchor="ctr" horzOverflow="overflow">
                    <a:lnL w="6350" cap="flat" cmpd="sng" algn="ctr">
                      <a:solidFill>
                        <a:srgbClr val="B2B2B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0"/>
                  </a:ext>
                </a:extLst>
              </a:tr>
            </a:tbl>
          </a:graphicData>
        </a:graphic>
      </p:graphicFrame>
      <p:sp>
        <p:nvSpPr>
          <p:cNvPr id="11" name="10 Rectángulo"/>
          <p:cNvSpPr/>
          <p:nvPr/>
        </p:nvSpPr>
        <p:spPr>
          <a:xfrm>
            <a:off x="4864564" y="491479"/>
            <a:ext cx="4112802" cy="400110"/>
          </a:xfrm>
          <a:prstGeom prst="rect">
            <a:avLst/>
          </a:prstGeom>
        </p:spPr>
        <p:txBody>
          <a:bodyPr wrap="square">
            <a:spAutoFit/>
          </a:bodyPr>
          <a:lstStyle/>
          <a:p>
            <a:pPr algn="ctr"/>
            <a:r>
              <a:rPr lang="es-CO" dirty="0">
                <a:solidFill>
                  <a:srgbClr val="000000">
                    <a:lumMod val="85000"/>
                    <a:lumOff val="15000"/>
                  </a:srgbClr>
                </a:solidFill>
                <a:latin typeface="Century Gothic"/>
              </a:rPr>
              <a:t>¿En qué debe mejorar la EAAB-ESP en el relacionamiento y prestación de servicios a su comunidad? </a:t>
            </a:r>
          </a:p>
        </p:txBody>
      </p:sp>
      <p:cxnSp>
        <p:nvCxnSpPr>
          <p:cNvPr id="16" name="15 Conector recto"/>
          <p:cNvCxnSpPr/>
          <p:nvPr/>
        </p:nvCxnSpPr>
        <p:spPr bwMode="auto">
          <a:xfrm>
            <a:off x="4567941" y="843060"/>
            <a:ext cx="0" cy="3436840"/>
          </a:xfrm>
          <a:prstGeom prst="line">
            <a:avLst/>
          </a:prstGeom>
          <a:solidFill>
            <a:schemeClr val="accent1"/>
          </a:solidFill>
          <a:ln w="6350" cap="flat" cmpd="sng" algn="ctr">
            <a:solidFill>
              <a:schemeClr val="bg1">
                <a:lumMod val="6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19" name="18 Tabla"/>
          <p:cNvGraphicFramePr>
            <a:graphicFrameLocks noGrp="1"/>
          </p:cNvGraphicFramePr>
          <p:nvPr/>
        </p:nvGraphicFramePr>
        <p:xfrm>
          <a:off x="4963978" y="984552"/>
          <a:ext cx="4259692" cy="3272109"/>
        </p:xfrm>
        <a:graphic>
          <a:graphicData uri="http://schemas.openxmlformats.org/drawingml/2006/table">
            <a:tbl>
              <a:tblPr/>
              <a:tblGrid>
                <a:gridCol w="2104087">
                  <a:extLst>
                    <a:ext uri="{9D8B030D-6E8A-4147-A177-3AD203B41FA5}">
                      <a16:colId xmlns:a16="http://schemas.microsoft.com/office/drawing/2014/main" val="20000"/>
                    </a:ext>
                  </a:extLst>
                </a:gridCol>
                <a:gridCol w="2155605">
                  <a:extLst>
                    <a:ext uri="{9D8B030D-6E8A-4147-A177-3AD203B41FA5}">
                      <a16:colId xmlns:a16="http://schemas.microsoft.com/office/drawing/2014/main" val="20001"/>
                    </a:ext>
                  </a:extLst>
                </a:gridCol>
              </a:tblGrid>
              <a:tr h="251562">
                <a:tc>
                  <a:txBody>
                    <a:bodyPr/>
                    <a:lstStyle/>
                    <a:p>
                      <a:pPr algn="r" fontAlgn="ctr"/>
                      <a:r>
                        <a:rPr lang="es-CO" sz="800" b="0" i="0" u="none" strike="noStrike" dirty="0">
                          <a:solidFill>
                            <a:srgbClr val="262626"/>
                          </a:solidFill>
                          <a:effectLst/>
                          <a:latin typeface="Century Gothic"/>
                        </a:rPr>
                        <a:t>Comunicación con la comunidad</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51562">
                <a:tc>
                  <a:txBody>
                    <a:bodyPr/>
                    <a:lstStyle/>
                    <a:p>
                      <a:pPr algn="r" fontAlgn="ctr"/>
                      <a:r>
                        <a:rPr lang="es-CO" sz="800" b="0" i="0" u="none" strike="noStrike">
                          <a:solidFill>
                            <a:srgbClr val="262626"/>
                          </a:solidFill>
                          <a:effectLst/>
                          <a:latin typeface="Century Gothic"/>
                        </a:rPr>
                        <a:t>Agilidad en la solución de inconvenientes / arreglos</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51562">
                <a:tc>
                  <a:txBody>
                    <a:bodyPr/>
                    <a:lstStyle/>
                    <a:p>
                      <a:pPr algn="r" fontAlgn="ctr"/>
                      <a:r>
                        <a:rPr lang="es-CO" sz="800" b="0" i="0" u="none" strike="noStrike">
                          <a:solidFill>
                            <a:srgbClr val="262626"/>
                          </a:solidFill>
                          <a:effectLst/>
                          <a:latin typeface="Century Gothic"/>
                        </a:rPr>
                        <a:t>Calidad del servicio </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51562">
                <a:tc>
                  <a:txBody>
                    <a:bodyPr/>
                    <a:lstStyle/>
                    <a:p>
                      <a:pPr algn="r" fontAlgn="ctr"/>
                      <a:r>
                        <a:rPr lang="es-CO" sz="800" b="0" i="0" u="none" strike="noStrike">
                          <a:solidFill>
                            <a:srgbClr val="262626"/>
                          </a:solidFill>
                          <a:effectLst/>
                          <a:latin typeface="Century Gothic"/>
                        </a:rPr>
                        <a:t>Mantenimiento / limpieza</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51562">
                <a:tc>
                  <a:txBody>
                    <a:bodyPr/>
                    <a:lstStyle/>
                    <a:p>
                      <a:pPr algn="r" fontAlgn="ctr"/>
                      <a:r>
                        <a:rPr lang="es-CO" sz="800" b="0" i="0" u="none" strike="noStrike">
                          <a:solidFill>
                            <a:srgbClr val="262626"/>
                          </a:solidFill>
                          <a:effectLst/>
                          <a:latin typeface="Century Gothic"/>
                        </a:rPr>
                        <a:t>Calidad de la información </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51562">
                <a:tc>
                  <a:txBody>
                    <a:bodyPr/>
                    <a:lstStyle/>
                    <a:p>
                      <a:pPr algn="r" fontAlgn="ctr"/>
                      <a:r>
                        <a:rPr lang="es-CO" sz="800" b="0" i="0" u="none" strike="noStrike">
                          <a:solidFill>
                            <a:srgbClr val="262626"/>
                          </a:solidFill>
                          <a:effectLst/>
                          <a:latin typeface="Century Gothic"/>
                        </a:rPr>
                        <a:t>Cobro / tarifas</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51562">
                <a:tc>
                  <a:txBody>
                    <a:bodyPr/>
                    <a:lstStyle/>
                    <a:p>
                      <a:pPr algn="r" fontAlgn="ctr"/>
                      <a:r>
                        <a:rPr lang="es-CO" sz="800" b="0" i="0" u="none" strike="noStrike">
                          <a:solidFill>
                            <a:srgbClr val="262626"/>
                          </a:solidFill>
                          <a:effectLst/>
                          <a:latin typeface="Century Gothic"/>
                        </a:rPr>
                        <a:t>Calidad de la atención</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51562">
                <a:tc>
                  <a:txBody>
                    <a:bodyPr/>
                    <a:lstStyle/>
                    <a:p>
                      <a:pPr algn="r" fontAlgn="ctr"/>
                      <a:r>
                        <a:rPr lang="es-CO" sz="800" b="0" i="0" u="none" strike="noStrike">
                          <a:solidFill>
                            <a:srgbClr val="262626"/>
                          </a:solidFill>
                          <a:effectLst/>
                          <a:latin typeface="Century Gothic"/>
                        </a:rPr>
                        <a:t>Servicio de alcantarillado</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51562">
                <a:tc>
                  <a:txBody>
                    <a:bodyPr/>
                    <a:lstStyle/>
                    <a:p>
                      <a:pPr algn="r" fontAlgn="ctr"/>
                      <a:r>
                        <a:rPr lang="es-CO" sz="800" b="0" i="0" u="none" strike="noStrike">
                          <a:solidFill>
                            <a:srgbClr val="262626"/>
                          </a:solidFill>
                          <a:effectLst/>
                          <a:latin typeface="Century Gothic"/>
                        </a:rPr>
                        <a:t>Variedad de canales de comunicación </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51562">
                <a:tc>
                  <a:txBody>
                    <a:bodyPr/>
                    <a:lstStyle/>
                    <a:p>
                      <a:pPr algn="r" fontAlgn="ctr"/>
                      <a:r>
                        <a:rPr lang="es-CO" sz="800" b="0" i="0" u="none" strike="noStrike">
                          <a:solidFill>
                            <a:srgbClr val="262626"/>
                          </a:solidFill>
                          <a:effectLst/>
                          <a:latin typeface="Century Gothic"/>
                        </a:rPr>
                        <a:t>Cuidado del medio ambiente</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51562">
                <a:tc>
                  <a:txBody>
                    <a:bodyPr/>
                    <a:lstStyle/>
                    <a:p>
                      <a:pPr algn="r" fontAlgn="ctr"/>
                      <a:r>
                        <a:rPr lang="es-CO" sz="800" b="0" i="0" u="none" strike="noStrike">
                          <a:solidFill>
                            <a:srgbClr val="262626"/>
                          </a:solidFill>
                          <a:effectLst/>
                          <a:latin typeface="Century Gothic"/>
                        </a:rPr>
                        <a:t>Finalización / entrega de las obras </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51562">
                <a:tc>
                  <a:txBody>
                    <a:bodyPr/>
                    <a:lstStyle/>
                    <a:p>
                      <a:pPr algn="r" fontAlgn="ctr"/>
                      <a:r>
                        <a:rPr lang="es-CO" sz="800" b="0" i="0" u="none" strike="noStrike">
                          <a:solidFill>
                            <a:srgbClr val="262626"/>
                          </a:solidFill>
                          <a:effectLst/>
                          <a:latin typeface="Century Gothic"/>
                        </a:rPr>
                        <a:t>Suministro / servicio de agua</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51562">
                <a:tc>
                  <a:txBody>
                    <a:bodyPr/>
                    <a:lstStyle/>
                    <a:p>
                      <a:pPr algn="r" fontAlgn="ctr"/>
                      <a:r>
                        <a:rPr lang="es-CO" sz="800" b="0" i="0" u="none" strike="noStrike" dirty="0">
                          <a:solidFill>
                            <a:srgbClr val="262626"/>
                          </a:solidFill>
                          <a:effectLst/>
                          <a:latin typeface="+mn-lt"/>
                        </a:rPr>
                        <a:t>No sabe / no responde</a:t>
                      </a:r>
                      <a:endParaRPr lang="es-CO" sz="800" b="0" i="0" u="none" strike="noStrike" dirty="0">
                        <a:solidFill>
                          <a:srgbClr val="262626"/>
                        </a:solidFill>
                        <a:effectLst/>
                        <a:latin typeface="Century Gothic"/>
                      </a:endParaRP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bl>
          </a:graphicData>
        </a:graphic>
      </p:graphicFrame>
      <p:graphicFrame>
        <p:nvGraphicFramePr>
          <p:cNvPr id="20" name="19 Gráfico"/>
          <p:cNvGraphicFramePr/>
          <p:nvPr/>
        </p:nvGraphicFramePr>
        <p:xfrm>
          <a:off x="7031705" y="843219"/>
          <a:ext cx="2112295" cy="3543705"/>
        </p:xfrm>
        <a:graphic>
          <a:graphicData uri="http://schemas.openxmlformats.org/drawingml/2006/chart">
            <c:chart xmlns:c="http://schemas.openxmlformats.org/drawingml/2006/chart" xmlns:r="http://schemas.openxmlformats.org/officeDocument/2006/relationships" r:id="rId3"/>
          </a:graphicData>
        </a:graphic>
      </p:graphicFrame>
      <p:sp>
        <p:nvSpPr>
          <p:cNvPr id="12" name="CuadroTexto 11">
            <a:extLst>
              <a:ext uri="{FF2B5EF4-FFF2-40B4-BE49-F238E27FC236}">
                <a16:creationId xmlns:a16="http://schemas.microsoft.com/office/drawing/2014/main" id="{0BC85447-072F-594F-BD61-4A47A8EFA19D}"/>
              </a:ext>
            </a:extLst>
          </p:cNvPr>
          <p:cNvSpPr txBox="1"/>
          <p:nvPr/>
        </p:nvSpPr>
        <p:spPr>
          <a:xfrm>
            <a:off x="1378619" y="36723"/>
            <a:ext cx="6523218" cy="584775"/>
          </a:xfrm>
          <a:prstGeom prst="rect">
            <a:avLst/>
          </a:prstGeom>
          <a:noFill/>
        </p:spPr>
        <p:txBody>
          <a:bodyPr wrap="square" rtlCol="0">
            <a:spAutoFit/>
          </a:bodyPr>
          <a:lstStyle/>
          <a:p>
            <a:r>
              <a:rPr lang="es-CO" sz="3200" dirty="0">
                <a:solidFill>
                  <a:srgbClr val="295FA9"/>
                </a:solidFill>
              </a:rPr>
              <a:t>Análisis cualitativo</a:t>
            </a:r>
          </a:p>
        </p:txBody>
      </p:sp>
    </p:spTree>
    <p:extLst>
      <p:ext uri="{BB962C8B-B14F-4D97-AF65-F5344CB8AC3E}">
        <p14:creationId xmlns:p14="http://schemas.microsoft.com/office/powerpoint/2010/main" val="283353644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4"/>
          </p:nvPr>
        </p:nvSpPr>
        <p:spPr/>
        <p:txBody>
          <a:bodyPr/>
          <a:lstStyle/>
          <a:p>
            <a:pPr>
              <a:defRPr/>
            </a:pPr>
            <a:fld id="{D0AE95A2-70B1-4974-8E50-975CA7202948}" type="slidenum">
              <a:rPr lang="es-CO" altLang="es-CO" smtClean="0"/>
              <a:pPr>
                <a:defRPr/>
              </a:pPr>
              <a:t>93</a:t>
            </a:fld>
            <a:endParaRPr lang="es-CO" altLang="es-CO"/>
          </a:p>
        </p:txBody>
      </p:sp>
      <p:sp>
        <p:nvSpPr>
          <p:cNvPr id="17" name="16 Rectángulo"/>
          <p:cNvSpPr/>
          <p:nvPr/>
        </p:nvSpPr>
        <p:spPr>
          <a:xfrm>
            <a:off x="2527933" y="596998"/>
            <a:ext cx="4112802" cy="400110"/>
          </a:xfrm>
          <a:prstGeom prst="rect">
            <a:avLst/>
          </a:prstGeom>
        </p:spPr>
        <p:txBody>
          <a:bodyPr wrap="square">
            <a:spAutoFit/>
          </a:bodyPr>
          <a:lstStyle/>
          <a:p>
            <a:pPr algn="ctr"/>
            <a:r>
              <a:rPr lang="es-CO" dirty="0">
                <a:solidFill>
                  <a:srgbClr val="000000">
                    <a:lumMod val="85000"/>
                    <a:lumOff val="15000"/>
                  </a:srgbClr>
                </a:solidFill>
                <a:latin typeface="Century Gothic"/>
              </a:rPr>
              <a:t>¿Qué servicios adicionales le gustaría encontrar que no presta actualmente la EAAB-ESP? </a:t>
            </a:r>
          </a:p>
        </p:txBody>
      </p:sp>
      <p:graphicFrame>
        <p:nvGraphicFramePr>
          <p:cNvPr id="14" name="13 Tabla"/>
          <p:cNvGraphicFramePr>
            <a:graphicFrameLocks noGrp="1"/>
          </p:cNvGraphicFramePr>
          <p:nvPr/>
        </p:nvGraphicFramePr>
        <p:xfrm>
          <a:off x="1123950" y="1138441"/>
          <a:ext cx="5126467" cy="3272109"/>
        </p:xfrm>
        <a:graphic>
          <a:graphicData uri="http://schemas.openxmlformats.org/drawingml/2006/table">
            <a:tbl>
              <a:tblPr/>
              <a:tblGrid>
                <a:gridCol w="2970862">
                  <a:extLst>
                    <a:ext uri="{9D8B030D-6E8A-4147-A177-3AD203B41FA5}">
                      <a16:colId xmlns:a16="http://schemas.microsoft.com/office/drawing/2014/main" val="20000"/>
                    </a:ext>
                  </a:extLst>
                </a:gridCol>
                <a:gridCol w="2155605">
                  <a:extLst>
                    <a:ext uri="{9D8B030D-6E8A-4147-A177-3AD203B41FA5}">
                      <a16:colId xmlns:a16="http://schemas.microsoft.com/office/drawing/2014/main" val="20001"/>
                    </a:ext>
                  </a:extLst>
                </a:gridCol>
              </a:tblGrid>
              <a:tr h="251562">
                <a:tc>
                  <a:txBody>
                    <a:bodyPr/>
                    <a:lstStyle/>
                    <a:p>
                      <a:pPr algn="r" fontAlgn="ctr"/>
                      <a:r>
                        <a:rPr lang="es-CO" sz="800" b="0" i="0" u="none" strike="noStrike" dirty="0">
                          <a:solidFill>
                            <a:srgbClr val="262626"/>
                          </a:solidFill>
                          <a:effectLst/>
                          <a:latin typeface="Century Gothic"/>
                        </a:rPr>
                        <a:t>Aseo urbano / recolección de basura</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51562">
                <a:tc>
                  <a:txBody>
                    <a:bodyPr/>
                    <a:lstStyle/>
                    <a:p>
                      <a:pPr algn="r" fontAlgn="ctr"/>
                      <a:r>
                        <a:rPr lang="es-CO" sz="800" b="0" i="0" u="none" strike="noStrike" dirty="0">
                          <a:solidFill>
                            <a:srgbClr val="262626"/>
                          </a:solidFill>
                          <a:effectLst/>
                          <a:latin typeface="Century Gothic"/>
                        </a:rPr>
                        <a:t>Mantenimiento / limpieza (alcantarillado, caños... etc.)</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51562">
                <a:tc>
                  <a:txBody>
                    <a:bodyPr/>
                    <a:lstStyle/>
                    <a:p>
                      <a:pPr algn="r" fontAlgn="ctr"/>
                      <a:r>
                        <a:rPr lang="es-CO" sz="800" b="0" i="0" u="none" strike="noStrike" dirty="0">
                          <a:solidFill>
                            <a:srgbClr val="262626"/>
                          </a:solidFill>
                          <a:effectLst/>
                          <a:latin typeface="Century Gothic"/>
                        </a:rPr>
                        <a:t>Capacitaciones / talleres cuidado del medio ambiente (manejo de residuos, cuidado del agua… etc.)</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51562">
                <a:tc>
                  <a:txBody>
                    <a:bodyPr/>
                    <a:lstStyle/>
                    <a:p>
                      <a:pPr algn="r" fontAlgn="ctr"/>
                      <a:r>
                        <a:rPr lang="es-CO" sz="800" b="0" i="0" u="none" strike="noStrike">
                          <a:solidFill>
                            <a:srgbClr val="262626"/>
                          </a:solidFill>
                          <a:effectLst/>
                          <a:latin typeface="Century Gothic"/>
                        </a:rPr>
                        <a:t>Siembra y cuidado de arboles</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51562">
                <a:tc>
                  <a:txBody>
                    <a:bodyPr/>
                    <a:lstStyle/>
                    <a:p>
                      <a:pPr algn="r" fontAlgn="ctr"/>
                      <a:r>
                        <a:rPr lang="es-CO" sz="800" b="0" i="0" u="none" strike="noStrike" dirty="0">
                          <a:solidFill>
                            <a:srgbClr val="262626"/>
                          </a:solidFill>
                          <a:effectLst/>
                          <a:latin typeface="Century Gothic"/>
                        </a:rPr>
                        <a:t>Mayor comunicación / acercamiento a la comunidad</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51562">
                <a:tc>
                  <a:txBody>
                    <a:bodyPr/>
                    <a:lstStyle/>
                    <a:p>
                      <a:pPr algn="r" fontAlgn="ctr"/>
                      <a:r>
                        <a:rPr lang="es-CO" sz="800" b="0" i="0" u="none" strike="noStrike" dirty="0">
                          <a:solidFill>
                            <a:srgbClr val="262626"/>
                          </a:solidFill>
                          <a:effectLst/>
                          <a:latin typeface="Century Gothic"/>
                        </a:rPr>
                        <a:t>Más canales de comunicación </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51562">
                <a:tc>
                  <a:txBody>
                    <a:bodyPr/>
                    <a:lstStyle/>
                    <a:p>
                      <a:pPr algn="r" fontAlgn="ctr"/>
                      <a:r>
                        <a:rPr lang="es-CO" sz="800" b="0" i="0" u="none" strike="noStrike" dirty="0">
                          <a:solidFill>
                            <a:srgbClr val="262626"/>
                          </a:solidFill>
                          <a:effectLst/>
                          <a:latin typeface="Century Gothic"/>
                        </a:rPr>
                        <a:t>Calidad del servicio </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51562">
                <a:tc>
                  <a:txBody>
                    <a:bodyPr/>
                    <a:lstStyle/>
                    <a:p>
                      <a:pPr algn="r" fontAlgn="ctr"/>
                      <a:r>
                        <a:rPr lang="es-CO" sz="800" b="0" i="0" u="none" strike="noStrike">
                          <a:solidFill>
                            <a:srgbClr val="262626"/>
                          </a:solidFill>
                          <a:effectLst/>
                          <a:latin typeface="Century Gothic"/>
                        </a:rPr>
                        <a:t>Créditos financieros </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51562">
                <a:tc>
                  <a:txBody>
                    <a:bodyPr/>
                    <a:lstStyle/>
                    <a:p>
                      <a:pPr algn="r" fontAlgn="ctr"/>
                      <a:r>
                        <a:rPr lang="es-CO" sz="800" b="0" i="0" u="none" strike="noStrike" dirty="0">
                          <a:solidFill>
                            <a:srgbClr val="262626"/>
                          </a:solidFill>
                          <a:effectLst/>
                          <a:latin typeface="Century Gothic"/>
                        </a:rPr>
                        <a:t>Ampliar la cobertura de puntos de atención</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51562">
                <a:tc>
                  <a:txBody>
                    <a:bodyPr/>
                    <a:lstStyle/>
                    <a:p>
                      <a:pPr algn="r" fontAlgn="ctr"/>
                      <a:r>
                        <a:rPr lang="es-CO" sz="800" b="0" i="0" u="none" strike="noStrike" dirty="0">
                          <a:solidFill>
                            <a:srgbClr val="262626"/>
                          </a:solidFill>
                          <a:effectLst/>
                          <a:latin typeface="Century Gothic"/>
                        </a:rPr>
                        <a:t>Mantenimiento y reparación de tuberías internas </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51562">
                <a:tc>
                  <a:txBody>
                    <a:bodyPr/>
                    <a:lstStyle/>
                    <a:p>
                      <a:pPr algn="r" fontAlgn="ctr"/>
                      <a:r>
                        <a:rPr lang="es-CO" sz="800" b="0" i="0" u="none" strike="noStrike" dirty="0">
                          <a:solidFill>
                            <a:srgbClr val="262626"/>
                          </a:solidFill>
                          <a:effectLst/>
                          <a:latin typeface="Century Gothic"/>
                        </a:rPr>
                        <a:t>Otro</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51562">
                <a:tc>
                  <a:txBody>
                    <a:bodyPr/>
                    <a:lstStyle/>
                    <a:p>
                      <a:pPr algn="r" fontAlgn="ctr"/>
                      <a:r>
                        <a:rPr lang="es-CO" sz="800" b="0" i="0" u="none" strike="noStrike" dirty="0">
                          <a:solidFill>
                            <a:srgbClr val="262626"/>
                          </a:solidFill>
                          <a:effectLst/>
                          <a:latin typeface="Century Gothic"/>
                        </a:rPr>
                        <a:t>Ninguno / nada</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51562">
                <a:tc>
                  <a:txBody>
                    <a:bodyPr/>
                    <a:lstStyle/>
                    <a:p>
                      <a:pPr algn="r" fontAlgn="ctr"/>
                      <a:r>
                        <a:rPr lang="es-CO" sz="800" b="0" i="0" u="none" strike="noStrike" dirty="0">
                          <a:solidFill>
                            <a:srgbClr val="262626"/>
                          </a:solidFill>
                          <a:effectLst/>
                          <a:latin typeface="Century Gothic"/>
                        </a:rPr>
                        <a:t>No sabe / no responde</a:t>
                      </a:r>
                    </a:p>
                  </a:txBody>
                  <a:tcPr marL="9525" marR="9525" marT="9525" marB="0" anchor="ctr">
                    <a:lnL>
                      <a:noFill/>
                    </a:lnL>
                    <a:lnR w="6350" cap="flat" cmpd="sng" algn="ctr">
                      <a:noFill/>
                      <a:prstDash val="sysDash"/>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25" marR="9525" marT="9525" marB="0" anchor="ctr">
                    <a:lnL w="6350" cap="flat" cmpd="sng" algn="ctr">
                      <a:noFill/>
                      <a:prstDash val="sysDash"/>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bl>
          </a:graphicData>
        </a:graphic>
      </p:graphicFrame>
      <p:graphicFrame>
        <p:nvGraphicFramePr>
          <p:cNvPr id="15" name="14 Gráfico"/>
          <p:cNvGraphicFramePr/>
          <p:nvPr/>
        </p:nvGraphicFramePr>
        <p:xfrm>
          <a:off x="4058452" y="997108"/>
          <a:ext cx="2112295" cy="35437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Group 37"/>
          <p:cNvGraphicFramePr>
            <a:graphicFrameLocks noGrp="1"/>
          </p:cNvGraphicFramePr>
          <p:nvPr/>
        </p:nvGraphicFramePr>
        <p:xfrm>
          <a:off x="3600197" y="4654969"/>
          <a:ext cx="1615612" cy="178680"/>
        </p:xfrm>
        <a:graphic>
          <a:graphicData uri="http://schemas.openxmlformats.org/drawingml/2006/table">
            <a:tbl>
              <a:tblPr/>
              <a:tblGrid>
                <a:gridCol w="1279062">
                  <a:extLst>
                    <a:ext uri="{9D8B030D-6E8A-4147-A177-3AD203B41FA5}">
                      <a16:colId xmlns:a16="http://schemas.microsoft.com/office/drawing/2014/main" val="20000"/>
                    </a:ext>
                  </a:extLst>
                </a:gridCol>
                <a:gridCol w="336550">
                  <a:extLst>
                    <a:ext uri="{9D8B030D-6E8A-4147-A177-3AD203B41FA5}">
                      <a16:colId xmlns:a16="http://schemas.microsoft.com/office/drawing/2014/main" val="20001"/>
                    </a:ext>
                  </a:extLst>
                </a:gridCol>
              </a:tblGrid>
              <a:tr h="137728">
                <a:tc>
                  <a:txBody>
                    <a:bodyPr/>
                    <a:lstStyle>
                      <a:lvl1pPr marL="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1pPr>
                      <a:lvl2pPr marL="4572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2pPr>
                      <a:lvl3pPr marL="9144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3pPr>
                      <a:lvl4pPr marL="13716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4pPr>
                      <a:lvl5pPr marL="18288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5pPr>
                      <a:lvl6pPr marL="22860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6pPr>
                      <a:lvl7pPr marL="27432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7pPr>
                      <a:lvl8pPr marL="32004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8pPr>
                      <a:lvl9pPr marL="36576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s-CO" altLang="es-CO" sz="700" b="1" i="0" u="none" strike="noStrike" cap="none" normalizeH="0" baseline="0" dirty="0">
                          <a:ln>
                            <a:noFill/>
                          </a:ln>
                          <a:solidFill>
                            <a:schemeClr val="tx1"/>
                          </a:solidFill>
                          <a:effectLst/>
                          <a:latin typeface="+mj-lt"/>
                          <a:cs typeface="Arial" charset="0"/>
                        </a:rPr>
                        <a:t> Base: </a:t>
                      </a:r>
                      <a:r>
                        <a:rPr kumimoji="0" lang="es-CO" altLang="es-CO" sz="700" b="0" i="0" u="none" strike="noStrike" cap="none" normalizeH="0" baseline="0" dirty="0">
                          <a:ln>
                            <a:noFill/>
                          </a:ln>
                          <a:solidFill>
                            <a:schemeClr val="tx1"/>
                          </a:solidFill>
                          <a:effectLst/>
                          <a:latin typeface="+mj-lt"/>
                          <a:cs typeface="Arial" charset="0"/>
                        </a:rPr>
                        <a:t> Total entrevistados</a:t>
                      </a:r>
                    </a:p>
                  </a:txBody>
                  <a:tcPr marL="72000" marR="72000" marT="36000" marB="36000" anchor="ctr" horzOverflow="overflow">
                    <a:lnL w="6350" cap="flat" cmpd="sng" algn="ctr">
                      <a:no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a:noFill/>
                    </a:lnTlToBr>
                    <a:lnBlToTr>
                      <a:noFill/>
                    </a:lnBlToTr>
                    <a:solidFill>
                      <a:srgbClr val="F8F8F8"/>
                    </a:solidFill>
                  </a:tcPr>
                </a:tc>
                <a:tc>
                  <a:txBody>
                    <a:bodyPr/>
                    <a:lstStyle>
                      <a:lvl1pPr marL="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1pPr>
                      <a:lvl2pPr marL="4572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2pPr>
                      <a:lvl3pPr marL="9144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3pPr>
                      <a:lvl4pPr marL="13716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4pPr>
                      <a:lvl5pPr marL="18288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5pPr>
                      <a:lvl6pPr marL="22860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6pPr>
                      <a:lvl7pPr marL="27432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7pPr>
                      <a:lvl8pPr marL="32004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8pPr>
                      <a:lvl9pPr marL="36576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altLang="es-CO" sz="700" b="1" i="0" u="none" strike="noStrike" cap="none" normalizeH="0" baseline="0" dirty="0">
                          <a:ln>
                            <a:noFill/>
                          </a:ln>
                          <a:solidFill>
                            <a:schemeClr val="tx1"/>
                          </a:solidFill>
                          <a:effectLst/>
                          <a:latin typeface="+mj-lt"/>
                          <a:cs typeface="Arial" charset="0"/>
                        </a:rPr>
                        <a:t>450</a:t>
                      </a:r>
                      <a:endParaRPr kumimoji="0" lang="es-CO" altLang="es-CO" sz="700" b="0" i="0" u="none" strike="noStrike" cap="none" normalizeH="0" baseline="0" dirty="0">
                        <a:ln>
                          <a:noFill/>
                        </a:ln>
                        <a:solidFill>
                          <a:schemeClr val="tx1"/>
                        </a:solidFill>
                        <a:effectLst/>
                        <a:latin typeface="+mj-lt"/>
                        <a:cs typeface="Arial" charset="0"/>
                      </a:endParaRPr>
                    </a:p>
                  </a:txBody>
                  <a:tcPr marL="72000" marR="72000" marT="36000" marB="36000" anchor="ctr" horzOverflow="overflow">
                    <a:lnL w="6350" cap="flat" cmpd="sng" algn="ctr">
                      <a:solidFill>
                        <a:srgbClr val="B2B2B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0"/>
                  </a:ext>
                </a:extLst>
              </a:tr>
            </a:tbl>
          </a:graphicData>
        </a:graphic>
      </p:graphicFrame>
      <p:sp>
        <p:nvSpPr>
          <p:cNvPr id="8" name="CuadroTexto 7">
            <a:extLst>
              <a:ext uri="{FF2B5EF4-FFF2-40B4-BE49-F238E27FC236}">
                <a16:creationId xmlns:a16="http://schemas.microsoft.com/office/drawing/2014/main" id="{78A5F293-1423-8F4E-A958-AE5F9F91B00D}"/>
              </a:ext>
            </a:extLst>
          </p:cNvPr>
          <p:cNvSpPr txBox="1"/>
          <p:nvPr/>
        </p:nvSpPr>
        <p:spPr>
          <a:xfrm>
            <a:off x="1372510" y="89897"/>
            <a:ext cx="6523218" cy="584775"/>
          </a:xfrm>
          <a:prstGeom prst="rect">
            <a:avLst/>
          </a:prstGeom>
          <a:noFill/>
        </p:spPr>
        <p:txBody>
          <a:bodyPr wrap="square" rtlCol="0">
            <a:spAutoFit/>
          </a:bodyPr>
          <a:lstStyle/>
          <a:p>
            <a:r>
              <a:rPr lang="es-CO" sz="3200" dirty="0">
                <a:solidFill>
                  <a:srgbClr val="295FA9"/>
                </a:solidFill>
              </a:rPr>
              <a:t>Análisis cualitativo</a:t>
            </a:r>
          </a:p>
        </p:txBody>
      </p:sp>
    </p:spTree>
    <p:extLst>
      <p:ext uri="{BB962C8B-B14F-4D97-AF65-F5344CB8AC3E}">
        <p14:creationId xmlns:p14="http://schemas.microsoft.com/office/powerpoint/2010/main" val="233174227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Título"/>
          <p:cNvSpPr>
            <a:spLocks noGrp="1"/>
          </p:cNvSpPr>
          <p:nvPr>
            <p:ph type="ctrTitle" sz="quarter"/>
          </p:nvPr>
        </p:nvSpPr>
        <p:spPr bwMode="auto">
          <a:xfrm>
            <a:off x="2592044" y="2121915"/>
            <a:ext cx="5888355" cy="110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rgbClr val="5F5F5F"/>
                </a:solidFill>
                <a:latin typeface="Century Gothic" panose="020B0502020202020204" pitchFamily="34" charset="0"/>
                <a:ea typeface="+mj-ea"/>
                <a:cs typeface="+mj-cs"/>
              </a:defRPr>
            </a:lvl1pPr>
            <a:lvl2pPr algn="ctr" rtl="0" eaLnBrk="0" fontAlgn="base" hangingPunct="0">
              <a:spcBef>
                <a:spcPct val="0"/>
              </a:spcBef>
              <a:spcAft>
                <a:spcPct val="0"/>
              </a:spcAft>
              <a:defRPr sz="2000" b="1">
                <a:solidFill>
                  <a:srgbClr val="333333"/>
                </a:solidFill>
                <a:latin typeface="Candara" pitchFamily="34" charset="0"/>
                <a:cs typeface="Arial" charset="0"/>
              </a:defRPr>
            </a:lvl2pPr>
            <a:lvl3pPr algn="ctr" rtl="0" eaLnBrk="0" fontAlgn="base" hangingPunct="0">
              <a:spcBef>
                <a:spcPct val="0"/>
              </a:spcBef>
              <a:spcAft>
                <a:spcPct val="0"/>
              </a:spcAft>
              <a:defRPr sz="2000" b="1">
                <a:solidFill>
                  <a:srgbClr val="333333"/>
                </a:solidFill>
                <a:latin typeface="Candara" pitchFamily="34" charset="0"/>
                <a:cs typeface="Arial" charset="0"/>
              </a:defRPr>
            </a:lvl3pPr>
            <a:lvl4pPr algn="ctr" rtl="0" eaLnBrk="0" fontAlgn="base" hangingPunct="0">
              <a:spcBef>
                <a:spcPct val="0"/>
              </a:spcBef>
              <a:spcAft>
                <a:spcPct val="0"/>
              </a:spcAft>
              <a:defRPr sz="2000" b="1">
                <a:solidFill>
                  <a:srgbClr val="333333"/>
                </a:solidFill>
                <a:latin typeface="Candara" pitchFamily="34" charset="0"/>
                <a:cs typeface="Arial" charset="0"/>
              </a:defRPr>
            </a:lvl4pPr>
            <a:lvl5pPr algn="ctr" rtl="0" eaLnBrk="0" fontAlgn="base" hangingPunct="0">
              <a:spcBef>
                <a:spcPct val="0"/>
              </a:spcBef>
              <a:spcAft>
                <a:spcPct val="0"/>
              </a:spcAft>
              <a:defRPr sz="2000" b="1">
                <a:solidFill>
                  <a:srgbClr val="333333"/>
                </a:solidFill>
                <a:latin typeface="Candara" pitchFamily="34" charset="0"/>
                <a:cs typeface="Arial" charset="0"/>
              </a:defRPr>
            </a:lvl5pPr>
            <a:lvl6pPr marL="457200" algn="ctr" rtl="0" fontAlgn="base">
              <a:spcBef>
                <a:spcPct val="0"/>
              </a:spcBef>
              <a:spcAft>
                <a:spcPct val="0"/>
              </a:spcAft>
              <a:defRPr sz="2000" b="1">
                <a:solidFill>
                  <a:srgbClr val="333333"/>
                </a:solidFill>
                <a:latin typeface="Candara" pitchFamily="34" charset="0"/>
                <a:cs typeface="Arial" charset="0"/>
              </a:defRPr>
            </a:lvl6pPr>
            <a:lvl7pPr marL="914400" algn="ctr" rtl="0" fontAlgn="base">
              <a:spcBef>
                <a:spcPct val="0"/>
              </a:spcBef>
              <a:spcAft>
                <a:spcPct val="0"/>
              </a:spcAft>
              <a:defRPr sz="2000" b="1">
                <a:solidFill>
                  <a:srgbClr val="333333"/>
                </a:solidFill>
                <a:latin typeface="Candara" pitchFamily="34" charset="0"/>
                <a:cs typeface="Arial" charset="0"/>
              </a:defRPr>
            </a:lvl7pPr>
            <a:lvl8pPr marL="1371600" algn="ctr" rtl="0" fontAlgn="base">
              <a:spcBef>
                <a:spcPct val="0"/>
              </a:spcBef>
              <a:spcAft>
                <a:spcPct val="0"/>
              </a:spcAft>
              <a:defRPr sz="2000" b="1">
                <a:solidFill>
                  <a:srgbClr val="333333"/>
                </a:solidFill>
                <a:latin typeface="Candara" pitchFamily="34" charset="0"/>
                <a:cs typeface="Arial" charset="0"/>
              </a:defRPr>
            </a:lvl8pPr>
            <a:lvl9pPr marL="1828800" algn="ctr" rtl="0" fontAlgn="base">
              <a:spcBef>
                <a:spcPct val="0"/>
              </a:spcBef>
              <a:spcAft>
                <a:spcPct val="0"/>
              </a:spcAft>
              <a:defRPr sz="2000" b="1">
                <a:solidFill>
                  <a:srgbClr val="333333"/>
                </a:solidFill>
                <a:latin typeface="Candara" pitchFamily="34" charset="0"/>
                <a:cs typeface="Arial" charset="0"/>
              </a:defRPr>
            </a:lvl9pPr>
          </a:lstStyle>
          <a:p>
            <a:r>
              <a:rPr lang="es-CO" sz="2800" dirty="0"/>
              <a:t>Conclusiones, recomendaciones y propuesta de plan de mejoramiento</a:t>
            </a:r>
          </a:p>
        </p:txBody>
      </p:sp>
    </p:spTree>
    <p:extLst>
      <p:ext uri="{BB962C8B-B14F-4D97-AF65-F5344CB8AC3E}">
        <p14:creationId xmlns:p14="http://schemas.microsoft.com/office/powerpoint/2010/main" val="163257450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1318055" y="1928601"/>
          <a:ext cx="6155741" cy="2774891"/>
        </p:xfrm>
        <a:graphic>
          <a:graphicData uri="http://schemas.openxmlformats.org/drawingml/2006/table">
            <a:tbl>
              <a:tblPr/>
              <a:tblGrid>
                <a:gridCol w="3434643">
                  <a:extLst>
                    <a:ext uri="{9D8B030D-6E8A-4147-A177-3AD203B41FA5}">
                      <a16:colId xmlns:a16="http://schemas.microsoft.com/office/drawing/2014/main" val="20000"/>
                    </a:ext>
                  </a:extLst>
                </a:gridCol>
                <a:gridCol w="2429072">
                  <a:extLst>
                    <a:ext uri="{9D8B030D-6E8A-4147-A177-3AD203B41FA5}">
                      <a16:colId xmlns:a16="http://schemas.microsoft.com/office/drawing/2014/main" val="20001"/>
                    </a:ext>
                  </a:extLst>
                </a:gridCol>
                <a:gridCol w="292026">
                  <a:extLst>
                    <a:ext uri="{9D8B030D-6E8A-4147-A177-3AD203B41FA5}">
                      <a16:colId xmlns:a16="http://schemas.microsoft.com/office/drawing/2014/main" val="20002"/>
                    </a:ext>
                  </a:extLst>
                </a:gridCol>
              </a:tblGrid>
              <a:tr h="396413">
                <a:tc>
                  <a:txBody>
                    <a:bodyPr/>
                    <a:lstStyle/>
                    <a:p>
                      <a:pPr marL="0" algn="r" defTabSz="914400" rtl="0" eaLnBrk="1" fontAlgn="b" latinLnBrk="0" hangingPunct="1"/>
                      <a:r>
                        <a:rPr lang="es-CO" sz="900" b="0" i="0" u="none" strike="noStrike" kern="1200" dirty="0">
                          <a:solidFill>
                            <a:srgbClr val="000000"/>
                          </a:solidFill>
                          <a:effectLst/>
                          <a:latin typeface="Century Gothic" panose="020B0502020202020204" pitchFamily="34" charset="0"/>
                          <a:ea typeface="+mn-ea"/>
                          <a:cs typeface="+mn-cs"/>
                        </a:rPr>
                        <a:t>Necesidades y Expectativas</a:t>
                      </a:r>
                    </a:p>
                  </a:txBody>
                  <a:tcPr marL="7142" marR="7142" marT="7142" marB="0" anchor="ctr">
                    <a:lnL>
                      <a:noFill/>
                    </a:lnL>
                    <a:lnR w="6350" cap="flat" cmpd="sng" algn="ctr">
                      <a:noFill/>
                      <a:prstDash val="sysDash"/>
                      <a:round/>
                      <a:headEnd type="none" w="med" len="med"/>
                      <a:tailEnd type="none" w="med" len="med"/>
                    </a:lnR>
                    <a:lnT>
                      <a:noFill/>
                    </a:lnT>
                    <a:lnB w="6350" cap="flat" cmpd="sng" algn="ctr">
                      <a:solidFill>
                        <a:schemeClr val="bg1">
                          <a:lumMod val="75000"/>
                        </a:schemeClr>
                      </a:solidFill>
                      <a:prstDash val="sysDash"/>
                      <a:round/>
                      <a:headEnd type="none" w="med" len="med"/>
                      <a:tailEnd type="none" w="med" len="med"/>
                    </a:lnB>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19" marR="9519" marT="9519" marB="0" anchor="ctr">
                    <a:lnL w="6350" cap="flat" cmpd="sng" algn="ctr">
                      <a:noFill/>
                      <a:prstDash val="sysDash"/>
                      <a:round/>
                      <a:headEnd type="none" w="med" len="med"/>
                      <a:tailEnd type="none" w="med" len="med"/>
                    </a:lnL>
                    <a:lnR w="3175" cap="flat" cmpd="sng" algn="ctr">
                      <a:solidFill>
                        <a:schemeClr val="bg1">
                          <a:lumMod val="50000"/>
                        </a:schemeClr>
                      </a:solidFill>
                      <a:prstDash val="solid"/>
                      <a:round/>
                      <a:headEnd type="none" w="med" len="med"/>
                      <a:tailEnd type="none" w="med" len="med"/>
                    </a:lnR>
                    <a:lnT>
                      <a:noFill/>
                    </a:lnT>
                    <a:lnB w="6350" cap="flat" cmpd="sng" algn="ctr">
                      <a:solidFill>
                        <a:schemeClr val="bg1">
                          <a:lumMod val="75000"/>
                        </a:schemeClr>
                      </a:solidFill>
                      <a:prstDash val="sysDash"/>
                      <a:round/>
                      <a:headEnd type="none" w="med" len="med"/>
                      <a:tailEnd type="none" w="med" len="med"/>
                    </a:lnB>
                  </a:tcPr>
                </a:tc>
                <a:tc>
                  <a:txBody>
                    <a:bodyPr/>
                    <a:lstStyle/>
                    <a:p>
                      <a:pPr algn="ctr" fontAlgn="ctr"/>
                      <a:r>
                        <a:rPr lang="es-CO" sz="1000" b="1" i="0" u="none" strike="noStrike" dirty="0">
                          <a:solidFill>
                            <a:srgbClr val="FF0000"/>
                          </a:solidFill>
                          <a:effectLst/>
                          <a:latin typeface="Wingdings"/>
                        </a:rPr>
                        <a:t>l</a:t>
                      </a:r>
                    </a:p>
                  </a:txBody>
                  <a:tcPr marL="9519" marR="9519" marT="9519" marB="0" anchor="ctr">
                    <a:lnL w="3175" cap="flat" cmpd="sng" algn="ctr">
                      <a:solidFill>
                        <a:schemeClr val="bg1">
                          <a:lumMod val="50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a:noFill/>
                    </a:lnT>
                    <a:lnB w="6350" cap="flat" cmpd="sng" algn="ctr">
                      <a:solidFill>
                        <a:schemeClr val="bg1">
                          <a:lumMod val="75000"/>
                        </a:schemeClr>
                      </a:solidFill>
                      <a:prstDash val="sysDash"/>
                      <a:round/>
                      <a:headEnd type="none" w="med" len="med"/>
                      <a:tailEnd type="none" w="med" len="med"/>
                    </a:lnB>
                    <a:noFill/>
                  </a:tcPr>
                </a:tc>
                <a:extLst>
                  <a:ext uri="{0D108BD9-81ED-4DB2-BD59-A6C34878D82A}">
                    <a16:rowId xmlns:a16="http://schemas.microsoft.com/office/drawing/2014/main" val="10000"/>
                  </a:ext>
                </a:extLst>
              </a:tr>
              <a:tr h="396413">
                <a:tc>
                  <a:txBody>
                    <a:bodyPr/>
                    <a:lstStyle/>
                    <a:p>
                      <a:pPr marL="0" algn="r" defTabSz="914400" rtl="0" eaLnBrk="1" fontAlgn="b" latinLnBrk="0" hangingPunct="1"/>
                      <a:r>
                        <a:rPr lang="es-MX" sz="900" b="0" i="0" u="none" strike="noStrike" kern="1200" dirty="0">
                          <a:solidFill>
                            <a:srgbClr val="000000"/>
                          </a:solidFill>
                          <a:effectLst/>
                          <a:latin typeface="Century Gothic" panose="020B0502020202020204" pitchFamily="34" charset="0"/>
                          <a:ea typeface="+mn-ea"/>
                          <a:cs typeface="+mn-cs"/>
                        </a:rPr>
                        <a:t>Rendición de cuentas -  Canales de información</a:t>
                      </a:r>
                    </a:p>
                  </a:txBody>
                  <a:tcPr marL="7142" marR="7142" marT="7142" marB="0" anchor="ctr">
                    <a:lnL>
                      <a:noFill/>
                    </a:lnL>
                    <a:lnR w="6350" cap="flat" cmpd="sng" algn="ctr">
                      <a:no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19" marR="9519" marT="9519" marB="0" anchor="ctr">
                    <a:lnL w="6350" cap="flat" cmpd="sng" algn="ctr">
                      <a:noFill/>
                      <a:prstDash val="sysDash"/>
                      <a:round/>
                      <a:headEnd type="none" w="med" len="med"/>
                      <a:tailEnd type="none" w="med" len="med"/>
                    </a:lnL>
                    <a:lnR w="3175"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ctr" fontAlgn="ctr"/>
                      <a:r>
                        <a:rPr kumimoji="0" lang="es-ES" altLang="es-CO" sz="1100" b="1" i="0" u="none" strike="noStrike" cap="none" normalizeH="0" baseline="0" dirty="0">
                          <a:ln>
                            <a:noFill/>
                          </a:ln>
                          <a:solidFill>
                            <a:srgbClr val="FF0000"/>
                          </a:solidFill>
                          <a:effectLst/>
                          <a:latin typeface="Wingdings" pitchFamily="2" charset="2"/>
                          <a:cs typeface="Calibri Light" pitchFamily="34" charset="0"/>
                        </a:rPr>
                        <a:t>l</a:t>
                      </a:r>
                      <a:endParaRPr lang="es-CO" sz="1000" b="1" i="0" u="none" strike="noStrike" dirty="0">
                        <a:solidFill>
                          <a:srgbClr val="FF0000"/>
                        </a:solidFill>
                        <a:effectLst/>
                        <a:latin typeface="Wingdings"/>
                      </a:endParaRPr>
                    </a:p>
                  </a:txBody>
                  <a:tcPr marL="9519" marR="9519" marT="9519" marB="0" anchor="ctr">
                    <a:lnL w="3175" cap="flat" cmpd="sng" algn="ctr">
                      <a:solidFill>
                        <a:schemeClr val="bg1">
                          <a:lumMod val="50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extLst>
                  <a:ext uri="{0D108BD9-81ED-4DB2-BD59-A6C34878D82A}">
                    <a16:rowId xmlns:a16="http://schemas.microsoft.com/office/drawing/2014/main" val="10001"/>
                  </a:ext>
                </a:extLst>
              </a:tr>
              <a:tr h="396413">
                <a:tc>
                  <a:txBody>
                    <a:bodyPr/>
                    <a:lstStyle/>
                    <a:p>
                      <a:pPr marL="0" algn="r" defTabSz="914400" rtl="0" eaLnBrk="1" fontAlgn="b" latinLnBrk="0" hangingPunct="1"/>
                      <a:r>
                        <a:rPr lang="es-MX" sz="900" b="0" i="0" u="none" strike="noStrike" kern="1200" dirty="0">
                          <a:solidFill>
                            <a:srgbClr val="000000"/>
                          </a:solidFill>
                          <a:effectLst/>
                          <a:latin typeface="Century Gothic" panose="020B0502020202020204" pitchFamily="34" charset="0"/>
                          <a:ea typeface="+mn-ea"/>
                          <a:cs typeface="+mn-cs"/>
                        </a:rPr>
                        <a:t>Rendición de cuentas -  Espacios de diálogo</a:t>
                      </a:r>
                    </a:p>
                  </a:txBody>
                  <a:tcPr marL="7142" marR="7142" marT="7142" marB="0" anchor="ctr">
                    <a:lnL>
                      <a:noFill/>
                    </a:lnL>
                    <a:lnR w="6350" cap="flat" cmpd="sng" algn="ctr">
                      <a:no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19" marR="9519" marT="9519" marB="0" anchor="ctr">
                    <a:lnL w="6350" cap="flat" cmpd="sng" algn="ctr">
                      <a:noFill/>
                      <a:prstDash val="sysDash"/>
                      <a:round/>
                      <a:headEnd type="none" w="med" len="med"/>
                      <a:tailEnd type="none" w="med" len="med"/>
                    </a:lnL>
                    <a:lnR w="3175"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ctr" fontAlgn="ctr"/>
                      <a:r>
                        <a:rPr lang="es-CO" sz="1000" b="1" i="0" u="none" strike="noStrike" dirty="0">
                          <a:solidFill>
                            <a:srgbClr val="FFCC00"/>
                          </a:solidFill>
                          <a:effectLst/>
                          <a:latin typeface="Wingdings"/>
                        </a:rPr>
                        <a:t>l</a:t>
                      </a:r>
                    </a:p>
                  </a:txBody>
                  <a:tcPr marL="9519" marR="9519" marT="9519" marB="0" anchor="ctr">
                    <a:lnL w="3175" cap="flat" cmpd="sng" algn="ctr">
                      <a:solidFill>
                        <a:schemeClr val="bg1">
                          <a:lumMod val="50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extLst>
                  <a:ext uri="{0D108BD9-81ED-4DB2-BD59-A6C34878D82A}">
                    <a16:rowId xmlns:a16="http://schemas.microsoft.com/office/drawing/2014/main" val="10002"/>
                  </a:ext>
                </a:extLst>
              </a:tr>
              <a:tr h="396413">
                <a:tc>
                  <a:txBody>
                    <a:bodyPr/>
                    <a:lstStyle/>
                    <a:p>
                      <a:pPr marL="0" algn="r" defTabSz="914400" rtl="0" eaLnBrk="1" fontAlgn="b" latinLnBrk="0" hangingPunct="1"/>
                      <a:r>
                        <a:rPr lang="es-CO" sz="900" b="0" i="0" u="none" strike="noStrike" kern="1200" dirty="0">
                          <a:solidFill>
                            <a:srgbClr val="000000"/>
                          </a:solidFill>
                          <a:effectLst/>
                          <a:latin typeface="Century Gothic" panose="020B0502020202020204" pitchFamily="34" charset="0"/>
                          <a:ea typeface="+mn-ea"/>
                          <a:cs typeface="+mn-cs"/>
                        </a:rPr>
                        <a:t>Sostenibilidad Ambiental</a:t>
                      </a:r>
                    </a:p>
                  </a:txBody>
                  <a:tcPr marL="7142" marR="7142" marT="7142" marB="0" anchor="ctr">
                    <a:lnL>
                      <a:noFill/>
                    </a:lnL>
                    <a:lnR w="6350" cap="flat" cmpd="sng" algn="ctr">
                      <a:no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19" marR="9519" marT="9519" marB="0" anchor="ctr">
                    <a:lnL w="6350" cap="flat" cmpd="sng" algn="ctr">
                      <a:noFill/>
                      <a:prstDash val="sysDash"/>
                      <a:round/>
                      <a:headEnd type="none" w="med" len="med"/>
                      <a:tailEnd type="none" w="med" len="med"/>
                    </a:lnL>
                    <a:lnR w="3175"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ctr" fontAlgn="ctr"/>
                      <a:r>
                        <a:rPr lang="es-CO" sz="1000" b="1" i="0" u="none" strike="noStrike" dirty="0">
                          <a:solidFill>
                            <a:srgbClr val="FF0000"/>
                          </a:solidFill>
                          <a:effectLst/>
                          <a:latin typeface="Wingdings"/>
                        </a:rPr>
                        <a:t>l</a:t>
                      </a:r>
                    </a:p>
                  </a:txBody>
                  <a:tcPr marL="9519" marR="9519" marT="9519" marB="0" anchor="ctr">
                    <a:lnL w="3175" cap="flat" cmpd="sng" algn="ctr">
                      <a:solidFill>
                        <a:schemeClr val="bg1">
                          <a:lumMod val="50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extLst>
                  <a:ext uri="{0D108BD9-81ED-4DB2-BD59-A6C34878D82A}">
                    <a16:rowId xmlns:a16="http://schemas.microsoft.com/office/drawing/2014/main" val="10003"/>
                  </a:ext>
                </a:extLst>
              </a:tr>
              <a:tr h="396413">
                <a:tc>
                  <a:txBody>
                    <a:bodyPr/>
                    <a:lstStyle/>
                    <a:p>
                      <a:pPr marL="0" algn="r" defTabSz="914400" rtl="0" eaLnBrk="1" fontAlgn="b" latinLnBrk="0" hangingPunct="1"/>
                      <a:r>
                        <a:rPr lang="es-CO" sz="900" b="0" i="0" u="none" strike="noStrike" kern="1200" dirty="0">
                          <a:solidFill>
                            <a:srgbClr val="000000"/>
                          </a:solidFill>
                          <a:effectLst/>
                          <a:latin typeface="Century Gothic" panose="020B0502020202020204" pitchFamily="34" charset="0"/>
                          <a:ea typeface="+mn-ea"/>
                          <a:cs typeface="+mn-cs"/>
                        </a:rPr>
                        <a:t>Reputación y marca</a:t>
                      </a:r>
                    </a:p>
                  </a:txBody>
                  <a:tcPr marL="7142" marR="7142" marT="7142" marB="0" anchor="ctr">
                    <a:lnL>
                      <a:noFill/>
                    </a:lnL>
                    <a:lnR w="6350" cap="flat" cmpd="sng" algn="ctr">
                      <a:no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19" marR="9519" marT="9519" marB="0" anchor="ctr">
                    <a:lnL w="6350" cap="flat" cmpd="sng" algn="ctr">
                      <a:noFill/>
                      <a:prstDash val="sysDash"/>
                      <a:round/>
                      <a:headEnd type="none" w="med" len="med"/>
                      <a:tailEnd type="none" w="med" len="med"/>
                    </a:lnL>
                    <a:lnR w="3175"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ctr" fontAlgn="ctr"/>
                      <a:r>
                        <a:rPr lang="es-CO" sz="1000" b="1" i="0" u="none" strike="noStrike" dirty="0">
                          <a:solidFill>
                            <a:srgbClr val="FF0000"/>
                          </a:solidFill>
                          <a:effectLst/>
                          <a:latin typeface="Wingdings"/>
                        </a:rPr>
                        <a:t>l</a:t>
                      </a:r>
                    </a:p>
                  </a:txBody>
                  <a:tcPr marL="9519" marR="9519" marT="9519" marB="0" anchor="ctr">
                    <a:lnL w="3175" cap="flat" cmpd="sng" algn="ctr">
                      <a:solidFill>
                        <a:schemeClr val="bg1">
                          <a:lumMod val="50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extLst>
                  <a:ext uri="{0D108BD9-81ED-4DB2-BD59-A6C34878D82A}">
                    <a16:rowId xmlns:a16="http://schemas.microsoft.com/office/drawing/2014/main" val="10004"/>
                  </a:ext>
                </a:extLst>
              </a:tr>
              <a:tr h="396413">
                <a:tc>
                  <a:txBody>
                    <a:bodyPr/>
                    <a:lstStyle/>
                    <a:p>
                      <a:pPr marL="0" algn="r" defTabSz="914400" rtl="0" eaLnBrk="1" fontAlgn="b" latinLnBrk="0" hangingPunct="1"/>
                      <a:r>
                        <a:rPr lang="es-CO" sz="900" b="0" i="0" u="none" strike="noStrike" kern="1200" dirty="0">
                          <a:solidFill>
                            <a:srgbClr val="000000"/>
                          </a:solidFill>
                          <a:effectLst/>
                          <a:latin typeface="Century Gothic" panose="020B0502020202020204" pitchFamily="34" charset="0"/>
                          <a:ea typeface="+mn-ea"/>
                          <a:cs typeface="+mn-cs"/>
                        </a:rPr>
                        <a:t>Participación ciudadana</a:t>
                      </a:r>
                    </a:p>
                  </a:txBody>
                  <a:tcPr marL="7142" marR="7142" marT="7142" marB="0" anchor="ctr">
                    <a:lnL>
                      <a:noFill/>
                    </a:lnL>
                    <a:lnR w="6350" cap="flat" cmpd="sng" algn="ctr">
                      <a:no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19" marR="9519" marT="9519" marB="0" anchor="ctr">
                    <a:lnL w="6350" cap="flat" cmpd="sng" algn="ctr">
                      <a:noFill/>
                      <a:prstDash val="sysDash"/>
                      <a:round/>
                      <a:headEnd type="none" w="med" len="med"/>
                      <a:tailEnd type="none" w="med" len="med"/>
                    </a:lnL>
                    <a:lnR w="3175"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ctr" fontAlgn="ctr"/>
                      <a:r>
                        <a:rPr lang="es-CO" sz="1000" b="1" i="0" u="none" strike="noStrike" dirty="0">
                          <a:solidFill>
                            <a:srgbClr val="FF0000"/>
                          </a:solidFill>
                          <a:effectLst/>
                          <a:latin typeface="Wingdings"/>
                        </a:rPr>
                        <a:t>l</a:t>
                      </a:r>
                    </a:p>
                  </a:txBody>
                  <a:tcPr marL="9519" marR="9519" marT="9519" marB="0" anchor="ctr">
                    <a:lnL w="3175" cap="flat" cmpd="sng" algn="ctr">
                      <a:solidFill>
                        <a:schemeClr val="bg1">
                          <a:lumMod val="50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extLst>
                  <a:ext uri="{0D108BD9-81ED-4DB2-BD59-A6C34878D82A}">
                    <a16:rowId xmlns:a16="http://schemas.microsoft.com/office/drawing/2014/main" val="10006"/>
                  </a:ext>
                </a:extLst>
              </a:tr>
              <a:tr h="396413">
                <a:tc>
                  <a:txBody>
                    <a:bodyPr/>
                    <a:lstStyle/>
                    <a:p>
                      <a:pPr marL="0" algn="r" defTabSz="914400" rtl="0" eaLnBrk="1" fontAlgn="b" latinLnBrk="0" hangingPunct="1"/>
                      <a:r>
                        <a:rPr lang="es-CO" sz="900" b="0" i="0" u="none" strike="noStrike" kern="1200" dirty="0">
                          <a:solidFill>
                            <a:srgbClr val="000000"/>
                          </a:solidFill>
                          <a:effectLst/>
                          <a:latin typeface="Century Gothic" panose="020B0502020202020204" pitchFamily="34" charset="0"/>
                          <a:ea typeface="+mn-ea"/>
                          <a:cs typeface="+mn-cs"/>
                        </a:rPr>
                        <a:t>PQRS</a:t>
                      </a:r>
                    </a:p>
                  </a:txBody>
                  <a:tcPr marL="7142" marR="7142" marT="7142" marB="0" anchor="ctr">
                    <a:lnL>
                      <a:noFill/>
                    </a:lnL>
                    <a:lnR w="6350" cap="flat" cmpd="sng" algn="ctr">
                      <a:noFill/>
                      <a:prstDash val="sysDash"/>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r" fontAlgn="ctr">
                        <a:lnSpc>
                          <a:spcPts val="900"/>
                        </a:lnSpc>
                      </a:pPr>
                      <a:endParaRPr lang="es-CO" sz="900" b="0" i="0" u="none" strike="noStrike" dirty="0">
                        <a:solidFill>
                          <a:schemeClr val="tx1">
                            <a:lumMod val="85000"/>
                            <a:lumOff val="15000"/>
                          </a:schemeClr>
                        </a:solidFill>
                        <a:effectLst/>
                        <a:latin typeface="Century Gothic"/>
                      </a:endParaRPr>
                    </a:p>
                  </a:txBody>
                  <a:tcPr marL="9519" marR="9519" marT="9519" marB="0" anchor="ctr">
                    <a:lnL w="6350" cap="flat" cmpd="sng" algn="ctr">
                      <a:noFill/>
                      <a:prstDash val="sysDash"/>
                      <a:round/>
                      <a:headEnd type="none" w="med" len="med"/>
                      <a:tailEnd type="none" w="med" len="med"/>
                    </a:lnL>
                    <a:lnR w="3175"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tcPr>
                </a:tc>
                <a:tc>
                  <a:txBody>
                    <a:bodyPr/>
                    <a:lstStyle/>
                    <a:p>
                      <a:pPr algn="ctr" fontAlgn="ctr"/>
                      <a:r>
                        <a:rPr lang="es-CO" sz="1000" b="1" i="0" u="none" strike="noStrike" dirty="0">
                          <a:solidFill>
                            <a:srgbClr val="FF0000"/>
                          </a:solidFill>
                          <a:effectLst/>
                          <a:latin typeface="Wingdings"/>
                        </a:rPr>
                        <a:t>l</a:t>
                      </a:r>
                    </a:p>
                  </a:txBody>
                  <a:tcPr marL="9519" marR="9519" marT="9519" marB="0" anchor="ctr">
                    <a:lnL w="3175" cap="flat" cmpd="sng" algn="ctr">
                      <a:solidFill>
                        <a:schemeClr val="bg1">
                          <a:lumMod val="50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75000"/>
                        </a:schemeClr>
                      </a:solidFill>
                      <a:prstDash val="sysDash"/>
                      <a:round/>
                      <a:headEnd type="none" w="med" len="med"/>
                      <a:tailEnd type="none" w="med" len="med"/>
                    </a:lnT>
                    <a:lnB w="6350" cap="flat" cmpd="sng" algn="ctr">
                      <a:solidFill>
                        <a:schemeClr val="bg1">
                          <a:lumMod val="75000"/>
                        </a:schemeClr>
                      </a:solidFill>
                      <a:prstDash val="sysDash"/>
                      <a:round/>
                      <a:headEnd type="none" w="med" len="med"/>
                      <a:tailEnd type="none" w="med" len="med"/>
                    </a:lnB>
                    <a:noFill/>
                  </a:tcPr>
                </a:tc>
                <a:extLst>
                  <a:ext uri="{0D108BD9-81ED-4DB2-BD59-A6C34878D82A}">
                    <a16:rowId xmlns:a16="http://schemas.microsoft.com/office/drawing/2014/main" val="10007"/>
                  </a:ext>
                </a:extLst>
              </a:tr>
            </a:tbl>
          </a:graphicData>
        </a:graphic>
      </p:graphicFrame>
      <p:graphicFrame>
        <p:nvGraphicFramePr>
          <p:cNvPr id="4" name="3 Gráfico"/>
          <p:cNvGraphicFramePr/>
          <p:nvPr/>
        </p:nvGraphicFramePr>
        <p:xfrm>
          <a:off x="4755682" y="1723447"/>
          <a:ext cx="2504120" cy="29800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oup 37"/>
          <p:cNvGraphicFramePr>
            <a:graphicFrameLocks noGrp="1"/>
          </p:cNvGraphicFramePr>
          <p:nvPr/>
        </p:nvGraphicFramePr>
        <p:xfrm>
          <a:off x="3756712" y="4847216"/>
          <a:ext cx="1576538" cy="178636"/>
        </p:xfrm>
        <a:graphic>
          <a:graphicData uri="http://schemas.openxmlformats.org/drawingml/2006/table">
            <a:tbl>
              <a:tblPr/>
              <a:tblGrid>
                <a:gridCol w="1240196">
                  <a:extLst>
                    <a:ext uri="{9D8B030D-6E8A-4147-A177-3AD203B41FA5}">
                      <a16:colId xmlns:a16="http://schemas.microsoft.com/office/drawing/2014/main" val="20000"/>
                    </a:ext>
                  </a:extLst>
                </a:gridCol>
                <a:gridCol w="336342">
                  <a:extLst>
                    <a:ext uri="{9D8B030D-6E8A-4147-A177-3AD203B41FA5}">
                      <a16:colId xmlns:a16="http://schemas.microsoft.com/office/drawing/2014/main" val="20001"/>
                    </a:ext>
                  </a:extLst>
                </a:gridCol>
              </a:tblGrid>
              <a:tr h="178603">
                <a:tc>
                  <a:txBody>
                    <a:bodyPr/>
                    <a:lstStyle>
                      <a:lvl1pPr marL="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1pPr>
                      <a:lvl2pPr marL="4572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2pPr>
                      <a:lvl3pPr marL="9144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3pPr>
                      <a:lvl4pPr marL="13716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4pPr>
                      <a:lvl5pPr marL="18288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5pPr>
                      <a:lvl6pPr marL="22860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6pPr>
                      <a:lvl7pPr marL="27432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7pPr>
                      <a:lvl8pPr marL="32004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8pPr>
                      <a:lvl9pPr marL="36576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s-CO" altLang="es-CO" sz="700" b="1" i="0" u="none" strike="noStrike" cap="none" normalizeH="0" baseline="0" dirty="0">
                          <a:ln>
                            <a:noFill/>
                          </a:ln>
                          <a:solidFill>
                            <a:schemeClr val="tx1"/>
                          </a:solidFill>
                          <a:effectLst/>
                          <a:latin typeface="+mj-lt"/>
                          <a:cs typeface="Arial" charset="0"/>
                        </a:rPr>
                        <a:t> Base: </a:t>
                      </a:r>
                      <a:r>
                        <a:rPr kumimoji="0" lang="es-CO" altLang="es-CO" sz="700" b="0" i="0" u="none" strike="noStrike" cap="none" normalizeH="0" baseline="0" dirty="0">
                          <a:ln>
                            <a:noFill/>
                          </a:ln>
                          <a:solidFill>
                            <a:schemeClr val="tx1"/>
                          </a:solidFill>
                          <a:effectLst/>
                          <a:latin typeface="+mj-lt"/>
                          <a:cs typeface="Arial" charset="0"/>
                        </a:rPr>
                        <a:t>Total encuestados</a:t>
                      </a:r>
                    </a:p>
                  </a:txBody>
                  <a:tcPr marL="71956" marR="71956" marT="35978" marB="35978" anchor="ctr" horzOverflow="overflow">
                    <a:lnL w="6350" cap="flat" cmpd="sng" algn="ctr">
                      <a:no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a:noFill/>
                    </a:lnTlToBr>
                    <a:lnBlToTr>
                      <a:noFill/>
                    </a:lnBlToTr>
                    <a:solidFill>
                      <a:srgbClr val="F8F8F8"/>
                    </a:solidFill>
                  </a:tcPr>
                </a:tc>
                <a:tc>
                  <a:txBody>
                    <a:bodyPr/>
                    <a:lstStyle>
                      <a:lvl1pPr marL="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1pPr>
                      <a:lvl2pPr marL="4572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2pPr>
                      <a:lvl3pPr marL="9144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3pPr>
                      <a:lvl4pPr marL="13716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4pPr>
                      <a:lvl5pPr marL="1828800" algn="l" defTabSz="914400" rtl="0" eaLnBrk="1" latinLnBrk="0" hangingPunct="1">
                        <a:spcBef>
                          <a:spcPct val="20000"/>
                        </a:spcBef>
                        <a:buFont typeface="Arial" charset="0"/>
                        <a:defRPr sz="1000" b="1" kern="1200">
                          <a:solidFill>
                            <a:srgbClr val="333333"/>
                          </a:solidFill>
                          <a:latin typeface="Calibri" pitchFamily="34" charset="0"/>
                          <a:ea typeface=""/>
                          <a:cs typeface="Arial" charset="0"/>
                        </a:defRPr>
                      </a:lvl5pPr>
                      <a:lvl6pPr marL="22860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6pPr>
                      <a:lvl7pPr marL="27432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7pPr>
                      <a:lvl8pPr marL="32004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8pPr>
                      <a:lvl9pPr marL="3657600" algn="l" defTabSz="914400" rtl="0" eaLnBrk="1" fontAlgn="base" latinLnBrk="0" hangingPunct="1">
                        <a:spcBef>
                          <a:spcPct val="20000"/>
                        </a:spcBef>
                        <a:spcAft>
                          <a:spcPct val="0"/>
                        </a:spcAft>
                        <a:buFont typeface="Arial" charset="0"/>
                        <a:defRPr sz="1000" b="1" kern="1200">
                          <a:solidFill>
                            <a:srgbClr val="333333"/>
                          </a:solidFill>
                          <a:latin typeface="Calibri" pitchFamily="34" charset="0"/>
                          <a:ea typeface=""/>
                          <a:cs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CO" altLang="es-CO" sz="700" b="1" i="0" u="none" strike="noStrike" cap="none" normalizeH="0" baseline="0" dirty="0">
                          <a:ln>
                            <a:noFill/>
                          </a:ln>
                          <a:solidFill>
                            <a:schemeClr val="tx1"/>
                          </a:solidFill>
                          <a:effectLst/>
                          <a:latin typeface="+mj-lt"/>
                          <a:cs typeface="Arial" charset="0"/>
                        </a:rPr>
                        <a:t>450</a:t>
                      </a:r>
                      <a:endParaRPr kumimoji="0" lang="es-CO" altLang="es-CO" sz="700" b="0" i="0" u="none" strike="noStrike" cap="none" normalizeH="0" baseline="0" dirty="0">
                        <a:ln>
                          <a:noFill/>
                        </a:ln>
                        <a:solidFill>
                          <a:schemeClr val="tx1"/>
                        </a:solidFill>
                        <a:effectLst/>
                        <a:latin typeface="+mj-lt"/>
                        <a:cs typeface="Arial" charset="0"/>
                      </a:endParaRPr>
                    </a:p>
                  </a:txBody>
                  <a:tcPr marL="71956" marR="71956" marT="35978" marB="35978" anchor="ctr" horzOverflow="overflow">
                    <a:lnL w="6350" cap="flat" cmpd="sng" algn="ctr">
                      <a:solidFill>
                        <a:srgbClr val="B2B2B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FFFFFF">
                          <a:lumMod val="50000"/>
                        </a:srgbClr>
                      </a:solidFill>
                      <a:prstDash val="solid"/>
                      <a:round/>
                      <a:headEnd type="none" w="med" len="med"/>
                      <a:tailEnd type="none" w="med" len="med"/>
                    </a:lnT>
                    <a:lnB w="6350" cap="flat" cmpd="sng" algn="ctr">
                      <a:solidFill>
                        <a:srgbClr val="FFFFFF">
                          <a:lumMod val="50000"/>
                        </a:srgbClr>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0"/>
                  </a:ext>
                </a:extLst>
              </a:tr>
            </a:tbl>
          </a:graphicData>
        </a:graphic>
      </p:graphicFrame>
      <p:sp>
        <p:nvSpPr>
          <p:cNvPr id="10" name="AutoShape 190"/>
          <p:cNvSpPr>
            <a:spLocks noChangeArrowheads="1"/>
          </p:cNvSpPr>
          <p:nvPr/>
        </p:nvSpPr>
        <p:spPr bwMode="auto">
          <a:xfrm>
            <a:off x="8213064" y="369796"/>
            <a:ext cx="785890" cy="464852"/>
          </a:xfrm>
          <a:prstGeom prst="roundRect">
            <a:avLst>
              <a:gd name="adj" fmla="val 16667"/>
            </a:avLst>
          </a:prstGeom>
          <a:solidFill>
            <a:srgbClr val="EAEAEA">
              <a:alpha val="72940"/>
            </a:srgbClr>
          </a:solidFill>
          <a:ln w="3175">
            <a:solidFill>
              <a:srgbClr val="969696"/>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1000">
                <a:solidFill>
                  <a:schemeClr val="tx1"/>
                </a:solidFill>
                <a:latin typeface="Calibri Light" pitchFamily="34" charset="0"/>
                <a:cs typeface="Calibri Light" pitchFamily="34" charset="0"/>
              </a:defRPr>
            </a:lvl1pPr>
            <a:lvl2pPr marL="742950" indent="-285750">
              <a:spcBef>
                <a:spcPct val="20000"/>
              </a:spcBef>
              <a:buChar char="–"/>
              <a:defRPr sz="1000">
                <a:solidFill>
                  <a:schemeClr val="tx1"/>
                </a:solidFill>
                <a:latin typeface="Calibri Light" pitchFamily="34" charset="0"/>
                <a:cs typeface="Calibri Light" pitchFamily="34" charset="0"/>
              </a:defRPr>
            </a:lvl2pPr>
            <a:lvl3pPr marL="1143000" indent="-228600">
              <a:spcBef>
                <a:spcPct val="20000"/>
              </a:spcBef>
              <a:buChar char="•"/>
              <a:defRPr sz="1000">
                <a:solidFill>
                  <a:schemeClr val="tx1"/>
                </a:solidFill>
                <a:latin typeface="Calibri Light" pitchFamily="34" charset="0"/>
                <a:cs typeface="Calibri Light" pitchFamily="34" charset="0"/>
              </a:defRPr>
            </a:lvl3pPr>
            <a:lvl4pPr marL="1600200" indent="-228600">
              <a:spcBef>
                <a:spcPct val="20000"/>
              </a:spcBef>
              <a:buChar char="–"/>
              <a:defRPr sz="1000">
                <a:solidFill>
                  <a:schemeClr val="tx1"/>
                </a:solidFill>
                <a:latin typeface="Calibri Light" pitchFamily="34" charset="0"/>
                <a:cs typeface="Calibri Light" pitchFamily="34" charset="0"/>
              </a:defRPr>
            </a:lvl4pPr>
            <a:lvl5pPr marL="2057400" indent="-228600">
              <a:spcBef>
                <a:spcPct val="20000"/>
              </a:spcBef>
              <a:buChar char="»"/>
              <a:defRPr sz="1000">
                <a:solidFill>
                  <a:schemeClr val="tx1"/>
                </a:solidFill>
                <a:latin typeface="Calibri Light" pitchFamily="34" charset="0"/>
                <a:cs typeface="Calibri Light" pitchFamily="34" charset="0"/>
              </a:defRPr>
            </a:lvl5pPr>
            <a:lvl6pPr marL="25146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6pPr>
            <a:lvl7pPr marL="29718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7pPr>
            <a:lvl8pPr marL="34290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8pPr>
            <a:lvl9pPr marL="38862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9pPr>
          </a:lstStyle>
          <a:p>
            <a:pPr defTabSz="914103">
              <a:spcBef>
                <a:spcPct val="0"/>
              </a:spcBef>
              <a:buNone/>
            </a:pPr>
            <a:endParaRPr lang="es-CO" altLang="es-CO" sz="1799">
              <a:solidFill>
                <a:prstClr val="black"/>
              </a:solidFill>
              <a:latin typeface="Arial" charset="0"/>
            </a:endParaRPr>
          </a:p>
        </p:txBody>
      </p:sp>
      <p:graphicFrame>
        <p:nvGraphicFramePr>
          <p:cNvPr id="11" name="Group 504"/>
          <p:cNvGraphicFramePr>
            <a:graphicFrameLocks noGrp="1"/>
          </p:cNvGraphicFramePr>
          <p:nvPr/>
        </p:nvGraphicFramePr>
        <p:xfrm>
          <a:off x="8206719" y="369795"/>
          <a:ext cx="820793" cy="477915"/>
        </p:xfrm>
        <a:graphic>
          <a:graphicData uri="http://schemas.openxmlformats.org/drawingml/2006/table">
            <a:tbl>
              <a:tblPr/>
              <a:tblGrid>
                <a:gridCol w="158652">
                  <a:extLst>
                    <a:ext uri="{9D8B030D-6E8A-4147-A177-3AD203B41FA5}">
                      <a16:colId xmlns:a16="http://schemas.microsoft.com/office/drawing/2014/main" val="20000"/>
                    </a:ext>
                  </a:extLst>
                </a:gridCol>
                <a:gridCol w="662141">
                  <a:extLst>
                    <a:ext uri="{9D8B030D-6E8A-4147-A177-3AD203B41FA5}">
                      <a16:colId xmlns:a16="http://schemas.microsoft.com/office/drawing/2014/main" val="20001"/>
                    </a:ext>
                  </a:extLst>
                </a:gridCol>
              </a:tblGrid>
              <a:tr h="173021">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altLang="es-CO" sz="900" b="1" i="0" u="none" strike="noStrike" cap="none" normalizeH="0" baseline="0" dirty="0">
                          <a:ln>
                            <a:noFill/>
                          </a:ln>
                          <a:solidFill>
                            <a:srgbClr val="008000"/>
                          </a:solidFill>
                          <a:effectLst/>
                          <a:latin typeface="Wingdings" pitchFamily="2" charset="2"/>
                          <a:cs typeface="Calibri Light" pitchFamily="34" charset="0"/>
                        </a:rPr>
                        <a:t>l</a:t>
                      </a:r>
                      <a:endParaRPr kumimoji="0" lang="es-ES" altLang="es-CO" sz="900" b="0" i="0" u="none" strike="noStrike" cap="none" normalizeH="0" baseline="0" dirty="0">
                        <a:ln>
                          <a:noFill/>
                        </a:ln>
                        <a:solidFill>
                          <a:schemeClr val="tx1"/>
                        </a:solidFill>
                        <a:effectLst/>
                        <a:latin typeface="Calibri Light" pitchFamily="34" charset="0"/>
                        <a:cs typeface="Calibri Light" pitchFamily="34" charset="0"/>
                      </a:endParaRPr>
                    </a:p>
                  </a:txBody>
                  <a:tcPr marL="35978" marR="35978" marT="17930" marB="17930" anchor="ctr" horzOverflow="overflow">
                    <a:lnL>
                      <a:noFill/>
                    </a:lnL>
                    <a:lnR>
                      <a:noFill/>
                    </a:lnR>
                    <a:lnT>
                      <a:noFill/>
                    </a:lnT>
                    <a:lnB>
                      <a:noFill/>
                    </a:lnB>
                    <a:lnTlToBr>
                      <a:noFill/>
                    </a:lnTlToBr>
                    <a:lnBlToTr>
                      <a:noFill/>
                    </a:lnBlToTr>
                    <a:noFill/>
                  </a:tcPr>
                </a:tc>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80000"/>
                        </a:lnSpc>
                        <a:spcBef>
                          <a:spcPct val="0"/>
                        </a:spcBef>
                        <a:spcAft>
                          <a:spcPct val="0"/>
                        </a:spcAft>
                        <a:buClrTx/>
                        <a:buSzTx/>
                        <a:buFontTx/>
                        <a:buNone/>
                        <a:tabLst/>
                      </a:pPr>
                      <a:r>
                        <a:rPr kumimoji="0" lang="es-ES" altLang="es-CO" sz="7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T2B</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&gt;= 90</a:t>
                      </a:r>
                    </a:p>
                  </a:txBody>
                  <a:tcPr marL="35978" marR="35978" marT="17930" marB="1793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152447">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ctr" defTabSz="914400" rtl="0" eaLnBrk="1" fontAlgn="ctr" latinLnBrk="0" hangingPunct="1">
                        <a:lnSpc>
                          <a:spcPct val="80000"/>
                        </a:lnSpc>
                        <a:spcBef>
                          <a:spcPct val="0"/>
                        </a:spcBef>
                        <a:spcAft>
                          <a:spcPct val="0"/>
                        </a:spcAft>
                        <a:buClrTx/>
                        <a:buSzTx/>
                        <a:buFontTx/>
                        <a:buNone/>
                        <a:tabLst/>
                      </a:pPr>
                      <a:r>
                        <a:rPr kumimoji="0" lang="es-ES" altLang="es-CO" sz="900" b="1" i="0" u="none" strike="noStrike" cap="none" normalizeH="0" baseline="0" dirty="0">
                          <a:ln>
                            <a:noFill/>
                          </a:ln>
                          <a:solidFill>
                            <a:srgbClr val="FFC000"/>
                          </a:solidFill>
                          <a:effectLst/>
                          <a:latin typeface="Wingdings" pitchFamily="2" charset="2"/>
                          <a:cs typeface="Calibri Light" pitchFamily="34" charset="0"/>
                        </a:rPr>
                        <a:t>l</a:t>
                      </a:r>
                      <a:endParaRPr kumimoji="0" lang="es-ES" altLang="es-CO" sz="900" b="0" i="0" u="none" strike="noStrike" cap="none" normalizeH="0" baseline="0" dirty="0">
                        <a:ln>
                          <a:noFill/>
                        </a:ln>
                        <a:solidFill>
                          <a:schemeClr val="tx1"/>
                        </a:solidFill>
                        <a:effectLst/>
                        <a:latin typeface="Calibri Light" pitchFamily="34" charset="0"/>
                        <a:cs typeface="Calibri Light" pitchFamily="34" charset="0"/>
                      </a:endParaRPr>
                    </a:p>
                  </a:txBody>
                  <a:tcPr marL="35978" marR="35978" marT="17930" marB="17930" anchor="ctr" horzOverflow="overflow">
                    <a:lnL>
                      <a:noFill/>
                    </a:lnL>
                    <a:lnR>
                      <a:noFill/>
                    </a:lnR>
                    <a:lnT>
                      <a:noFill/>
                    </a:lnT>
                    <a:lnB>
                      <a:noFill/>
                    </a:lnB>
                    <a:lnTlToBr>
                      <a:noFill/>
                    </a:lnTlToBr>
                    <a:lnBlToTr>
                      <a:noFill/>
                    </a:lnBlToTr>
                    <a:noFill/>
                  </a:tcPr>
                </a:tc>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80000"/>
                        </a:lnSpc>
                        <a:spcBef>
                          <a:spcPct val="0"/>
                        </a:spcBef>
                        <a:spcAft>
                          <a:spcPct val="0"/>
                        </a:spcAft>
                        <a:buClrTx/>
                        <a:buSzTx/>
                        <a:buFontTx/>
                        <a:buNone/>
                        <a:tabLst/>
                      </a:pP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75&gt; </a:t>
                      </a:r>
                      <a:r>
                        <a:rPr kumimoji="0" lang="es-ES" altLang="es-CO" sz="7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T2B</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&lt;</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89</a:t>
                      </a:r>
                    </a:p>
                  </a:txBody>
                  <a:tcPr marL="35978" marR="35978" marT="17930" marB="1793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152447">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ctr" defTabSz="914400" rtl="0" eaLnBrk="1" fontAlgn="ctr" latinLnBrk="0" hangingPunct="1">
                        <a:lnSpc>
                          <a:spcPct val="80000"/>
                        </a:lnSpc>
                        <a:spcBef>
                          <a:spcPct val="0"/>
                        </a:spcBef>
                        <a:spcAft>
                          <a:spcPct val="0"/>
                        </a:spcAft>
                        <a:buClrTx/>
                        <a:buSzTx/>
                        <a:buFontTx/>
                        <a:buNone/>
                        <a:tabLst/>
                      </a:pPr>
                      <a:r>
                        <a:rPr kumimoji="0" lang="es-ES" altLang="es-CO" sz="900" b="1" i="0" u="none" strike="noStrike" cap="none" normalizeH="0" baseline="0" dirty="0">
                          <a:ln>
                            <a:noFill/>
                          </a:ln>
                          <a:solidFill>
                            <a:srgbClr val="FF0000"/>
                          </a:solidFill>
                          <a:effectLst/>
                          <a:latin typeface="Wingdings" pitchFamily="2" charset="2"/>
                          <a:cs typeface="Calibri Light" pitchFamily="34" charset="0"/>
                        </a:rPr>
                        <a:t>l</a:t>
                      </a:r>
                      <a:endParaRPr kumimoji="0" lang="es-ES" altLang="es-CO" sz="900" b="0" i="0" u="none" strike="noStrike" cap="none" normalizeH="0" baseline="0" dirty="0">
                        <a:ln>
                          <a:noFill/>
                        </a:ln>
                        <a:solidFill>
                          <a:schemeClr val="tx1"/>
                        </a:solidFill>
                        <a:effectLst/>
                        <a:latin typeface="Calibri Light" pitchFamily="34" charset="0"/>
                        <a:cs typeface="Calibri Light" pitchFamily="34" charset="0"/>
                      </a:endParaRPr>
                    </a:p>
                  </a:txBody>
                  <a:tcPr marL="35978" marR="35978" marT="17930" marB="17930" anchor="ctr" horzOverflow="overflow">
                    <a:lnL>
                      <a:noFill/>
                    </a:lnL>
                    <a:lnR>
                      <a:noFill/>
                    </a:lnR>
                    <a:lnT>
                      <a:noFill/>
                    </a:lnT>
                    <a:lnB>
                      <a:noFill/>
                    </a:lnB>
                    <a:lnTlToBr>
                      <a:noFill/>
                    </a:lnTlToBr>
                    <a:lnBlToTr>
                      <a:noFill/>
                    </a:lnBlToTr>
                    <a:noFill/>
                  </a:tcPr>
                </a:tc>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80000"/>
                        </a:lnSpc>
                        <a:spcBef>
                          <a:spcPct val="0"/>
                        </a:spcBef>
                        <a:spcAft>
                          <a:spcPct val="0"/>
                        </a:spcAft>
                        <a:buClrTx/>
                        <a:buSzTx/>
                        <a:buFontTx/>
                        <a:buNone/>
                        <a:tabLst/>
                      </a:pPr>
                      <a:r>
                        <a:rPr kumimoji="0" lang="es-ES" altLang="es-CO" sz="7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T2B</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&lt;=74</a:t>
                      </a:r>
                    </a:p>
                  </a:txBody>
                  <a:tcPr marL="35978" marR="35978" marT="17930" marB="1793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2" name="Group 198"/>
          <p:cNvGraphicFramePr>
            <a:graphicFrameLocks noGrp="1"/>
          </p:cNvGraphicFramePr>
          <p:nvPr/>
        </p:nvGraphicFramePr>
        <p:xfrm>
          <a:off x="7924320" y="509410"/>
          <a:ext cx="301439" cy="198316"/>
        </p:xfrm>
        <a:graphic>
          <a:graphicData uri="http://schemas.openxmlformats.org/drawingml/2006/table">
            <a:tbl>
              <a:tblPr/>
              <a:tblGrid>
                <a:gridCol w="301439">
                  <a:extLst>
                    <a:ext uri="{9D8B030D-6E8A-4147-A177-3AD203B41FA5}">
                      <a16:colId xmlns:a16="http://schemas.microsoft.com/office/drawing/2014/main" val="20000"/>
                    </a:ext>
                  </a:extLst>
                </a:gridCol>
              </a:tblGrid>
              <a:tr h="198316">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altLang="es-CO" sz="1300" b="1" i="0" u="none" strike="noStrike" cap="none" normalizeH="0" baseline="0" dirty="0">
                          <a:ln>
                            <a:noFill/>
                          </a:ln>
                          <a:solidFill>
                            <a:schemeClr val="tx1"/>
                          </a:solidFill>
                          <a:effectLst/>
                          <a:latin typeface="Calibri Light" pitchFamily="34" charset="0"/>
                          <a:cs typeface="Calibri" pitchFamily="34" charset="0"/>
                        </a:rPr>
                        <a:t>%</a:t>
                      </a:r>
                    </a:p>
                  </a:txBody>
                  <a:tcPr marL="89945" marR="89945"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3" name="CuadroTexto 12"/>
          <p:cNvSpPr txBox="1"/>
          <p:nvPr/>
        </p:nvSpPr>
        <p:spPr>
          <a:xfrm>
            <a:off x="1312759" y="162910"/>
            <a:ext cx="6521205" cy="584647"/>
          </a:xfrm>
          <a:prstGeom prst="rect">
            <a:avLst/>
          </a:prstGeom>
          <a:noFill/>
        </p:spPr>
        <p:txBody>
          <a:bodyPr wrap="square" rtlCol="0">
            <a:spAutoFit/>
          </a:bodyPr>
          <a:lstStyle/>
          <a:p>
            <a:pPr defTabSz="914103"/>
            <a:r>
              <a:rPr lang="es-CO" sz="3199" dirty="0">
                <a:solidFill>
                  <a:srgbClr val="295FA9"/>
                </a:solidFill>
              </a:rPr>
              <a:t>Resumen percepción general</a:t>
            </a:r>
          </a:p>
        </p:txBody>
      </p:sp>
      <p:sp>
        <p:nvSpPr>
          <p:cNvPr id="14" name="5 Rectángulo redondeado">
            <a:extLst>
              <a:ext uri="{FF2B5EF4-FFF2-40B4-BE49-F238E27FC236}">
                <a16:creationId xmlns:a16="http://schemas.microsoft.com/office/drawing/2014/main" id="{A8706435-1D8F-466B-BF98-0D74B57ED592}"/>
              </a:ext>
            </a:extLst>
          </p:cNvPr>
          <p:cNvSpPr/>
          <p:nvPr/>
        </p:nvSpPr>
        <p:spPr bwMode="auto">
          <a:xfrm>
            <a:off x="3127398" y="834648"/>
            <a:ext cx="2880343" cy="264698"/>
          </a:xfrm>
          <a:prstGeom prst="roundRect">
            <a:avLst>
              <a:gd name="adj" fmla="val 33334"/>
            </a:avLst>
          </a:prstGeom>
          <a:solidFill>
            <a:srgbClr val="F8F8F8"/>
          </a:solidFill>
          <a:ln w="6350" cap="flat" cmpd="sng" algn="ctr">
            <a:solidFill>
              <a:schemeClr val="bg1">
                <a:lumMod val="65000"/>
              </a:schemeClr>
            </a:solidFill>
            <a:prstDash val="solid"/>
            <a:round/>
            <a:headEnd type="none" w="med" len="med"/>
            <a:tailEnd type="none" w="med" len="med"/>
          </a:ln>
          <a:effectLst/>
        </p:spPr>
        <p:txBody>
          <a:bodyPr vert="horz" wrap="square" lIns="91384" tIns="45692" rIns="91384" bIns="45692" numCol="1" rtlCol="0" anchor="t" anchorCtr="0" compatLnSpc="1">
            <a:prstTxWarp prst="textNoShape">
              <a:avLst/>
            </a:prstTxWarp>
          </a:bodyPr>
          <a:lstStyle/>
          <a:p>
            <a:pPr defTabSz="914103"/>
            <a:endParaRPr lang="es-CO">
              <a:solidFill>
                <a:prstClr val="black"/>
              </a:solidFill>
            </a:endParaRPr>
          </a:p>
        </p:txBody>
      </p:sp>
      <p:graphicFrame>
        <p:nvGraphicFramePr>
          <p:cNvPr id="15" name="6 Tabla">
            <a:extLst>
              <a:ext uri="{FF2B5EF4-FFF2-40B4-BE49-F238E27FC236}">
                <a16:creationId xmlns:a16="http://schemas.microsoft.com/office/drawing/2014/main" id="{DB2702F3-B644-4026-88AC-CF4EDE2605C5}"/>
              </a:ext>
            </a:extLst>
          </p:cNvPr>
          <p:cNvGraphicFramePr>
            <a:graphicFrameLocks noGrp="1"/>
          </p:cNvGraphicFramePr>
          <p:nvPr/>
        </p:nvGraphicFramePr>
        <p:xfrm>
          <a:off x="3239262" y="869790"/>
          <a:ext cx="2812903" cy="190383"/>
        </p:xfrm>
        <a:graphic>
          <a:graphicData uri="http://schemas.openxmlformats.org/drawingml/2006/table">
            <a:tbl>
              <a:tblPr/>
              <a:tblGrid>
                <a:gridCol w="196730">
                  <a:extLst>
                    <a:ext uri="{9D8B030D-6E8A-4147-A177-3AD203B41FA5}">
                      <a16:colId xmlns:a16="http://schemas.microsoft.com/office/drawing/2014/main" val="20000"/>
                    </a:ext>
                  </a:extLst>
                </a:gridCol>
                <a:gridCol w="2616173">
                  <a:extLst>
                    <a:ext uri="{9D8B030D-6E8A-4147-A177-3AD203B41FA5}">
                      <a16:colId xmlns:a16="http://schemas.microsoft.com/office/drawing/2014/main" val="20001"/>
                    </a:ext>
                  </a:extLst>
                </a:gridCol>
              </a:tblGrid>
              <a:tr h="190383">
                <a:tc>
                  <a:txBody>
                    <a:bodyPr/>
                    <a:lstStyle/>
                    <a:p>
                      <a:pPr algn="l" fontAlgn="ctr"/>
                      <a:endParaRPr lang="es-CO" sz="800" b="0" i="0" u="none" strike="noStrike" dirty="0">
                        <a:solidFill>
                          <a:srgbClr val="000000"/>
                        </a:solidFill>
                        <a:effectLst/>
                        <a:latin typeface="+mj-lt"/>
                      </a:endParaRPr>
                    </a:p>
                  </a:txBody>
                  <a:tcPr marL="9519" marR="9519" marT="9519" marB="0" anchor="ctr">
                    <a:lnL>
                      <a:noFill/>
                    </a:lnL>
                    <a:lnR>
                      <a:noFill/>
                    </a:lnR>
                    <a:lnT>
                      <a:noFill/>
                    </a:lnT>
                    <a:lnB>
                      <a:noFill/>
                    </a:lnB>
                    <a:solidFill>
                      <a:srgbClr val="295FA9"/>
                    </a:solidFill>
                  </a:tcPr>
                </a:tc>
                <a:tc>
                  <a:txBody>
                    <a:bodyPr/>
                    <a:lstStyle/>
                    <a:p>
                      <a:pPr algn="l" fontAlgn="ctr"/>
                      <a:r>
                        <a:rPr lang="es-CO" sz="800" b="1" i="0" u="none" strike="noStrike" dirty="0">
                          <a:solidFill>
                            <a:srgbClr val="000000"/>
                          </a:solidFill>
                          <a:effectLst/>
                          <a:latin typeface="+mj-lt"/>
                        </a:rPr>
                        <a:t> T2B: </a:t>
                      </a:r>
                      <a:r>
                        <a:rPr lang="es-CO" sz="800" b="0" i="0" u="none" strike="noStrike" dirty="0">
                          <a:solidFill>
                            <a:srgbClr val="000000"/>
                          </a:solidFill>
                          <a:effectLst/>
                          <a:latin typeface="+mj-lt"/>
                        </a:rPr>
                        <a:t> [5] Totalmente de acuerdo </a:t>
                      </a:r>
                      <a:r>
                        <a:rPr lang="es-CO" sz="800" b="1" i="0" u="none" strike="noStrike" dirty="0">
                          <a:solidFill>
                            <a:srgbClr val="000000"/>
                          </a:solidFill>
                          <a:effectLst/>
                          <a:latin typeface="+mj-lt"/>
                        </a:rPr>
                        <a:t>+</a:t>
                      </a:r>
                      <a:r>
                        <a:rPr lang="es-CO" sz="800" b="0" i="0" u="none" strike="noStrike" dirty="0">
                          <a:solidFill>
                            <a:srgbClr val="000000"/>
                          </a:solidFill>
                          <a:effectLst/>
                          <a:latin typeface="+mj-lt"/>
                        </a:rPr>
                        <a:t> [4] De acuerdo</a:t>
                      </a:r>
                    </a:p>
                  </a:txBody>
                  <a:tcPr marL="9519" marR="9519" marT="9519" marB="0" anchor="ctr">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16" name="CuadroTexto 15">
            <a:extLst>
              <a:ext uri="{FF2B5EF4-FFF2-40B4-BE49-F238E27FC236}">
                <a16:creationId xmlns:a16="http://schemas.microsoft.com/office/drawing/2014/main" id="{86C203DA-C725-48B5-97F1-1427A3B4855D}"/>
              </a:ext>
            </a:extLst>
          </p:cNvPr>
          <p:cNvSpPr txBox="1"/>
          <p:nvPr/>
        </p:nvSpPr>
        <p:spPr>
          <a:xfrm>
            <a:off x="2995509" y="1233437"/>
            <a:ext cx="3454516" cy="707886"/>
          </a:xfrm>
          <a:prstGeom prst="rect">
            <a:avLst/>
          </a:prstGeom>
          <a:noFill/>
        </p:spPr>
        <p:txBody>
          <a:bodyPr wrap="square" rtlCol="0">
            <a:spAutoFit/>
          </a:bodyPr>
          <a:lstStyle/>
          <a:p>
            <a:pPr algn="ctr" defTabSz="914103"/>
            <a:r>
              <a:rPr lang="es-ES" sz="2000" dirty="0">
                <a:solidFill>
                  <a:prstClr val="black">
                    <a:lumMod val="65000"/>
                    <a:lumOff val="35000"/>
                  </a:prstClr>
                </a:solidFill>
              </a:rPr>
              <a:t>Percepción general Comunidad 66%</a:t>
            </a:r>
            <a:endParaRPr lang="es-CO" sz="2000" dirty="0">
              <a:solidFill>
                <a:prstClr val="black">
                  <a:lumMod val="65000"/>
                  <a:lumOff val="35000"/>
                </a:prstClr>
              </a:solidFill>
            </a:endParaRPr>
          </a:p>
        </p:txBody>
      </p:sp>
      <p:sp>
        <p:nvSpPr>
          <p:cNvPr id="17" name="CuadroTexto 16">
            <a:extLst>
              <a:ext uri="{FF2B5EF4-FFF2-40B4-BE49-F238E27FC236}">
                <a16:creationId xmlns:a16="http://schemas.microsoft.com/office/drawing/2014/main" id="{579EE04E-CDFB-46C6-8818-6431666804E5}"/>
              </a:ext>
            </a:extLst>
          </p:cNvPr>
          <p:cNvSpPr txBox="1"/>
          <p:nvPr/>
        </p:nvSpPr>
        <p:spPr>
          <a:xfrm>
            <a:off x="5004392" y="1609553"/>
            <a:ext cx="390173" cy="246221"/>
          </a:xfrm>
          <a:prstGeom prst="rect">
            <a:avLst/>
          </a:prstGeom>
          <a:noFill/>
        </p:spPr>
        <p:txBody>
          <a:bodyPr wrap="square">
            <a:spAutoFit/>
          </a:bodyPr>
          <a:lstStyle/>
          <a:p>
            <a:pPr defTabSz="914103"/>
            <a:r>
              <a:rPr lang="es-CO" dirty="0">
                <a:solidFill>
                  <a:srgbClr val="FF0000"/>
                </a:solidFill>
                <a:latin typeface="Wingdings"/>
              </a:rPr>
              <a:t>l</a:t>
            </a:r>
            <a:endParaRPr lang="es-CO" dirty="0">
              <a:solidFill>
                <a:prstClr val="black"/>
              </a:solidFill>
            </a:endParaRPr>
          </a:p>
        </p:txBody>
      </p:sp>
    </p:spTree>
    <p:extLst>
      <p:ext uri="{BB962C8B-B14F-4D97-AF65-F5344CB8AC3E}">
        <p14:creationId xmlns:p14="http://schemas.microsoft.com/office/powerpoint/2010/main" val="406242113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935A8DC7-54EE-354E-8884-A6898476AC7E}"/>
              </a:ext>
            </a:extLst>
          </p:cNvPr>
          <p:cNvSpPr txBox="1"/>
          <p:nvPr/>
        </p:nvSpPr>
        <p:spPr>
          <a:xfrm>
            <a:off x="7561731" y="4920373"/>
            <a:ext cx="0" cy="0"/>
          </a:xfrm>
          <a:prstGeom prst="rect">
            <a:avLst/>
          </a:prstGeom>
        </p:spPr>
        <p:txBody>
          <a:bodyPr vert="horz" wrap="none" lIns="91396" tIns="45698" rIns="91396" bIns="45698" rtlCol="0" anchor="t">
            <a:noAutofit/>
          </a:bodyPr>
          <a:lstStyle/>
          <a:p>
            <a:endParaRPr lang="es-CL" sz="6597" dirty="0">
              <a:solidFill>
                <a:schemeClr val="bg1"/>
              </a:solidFill>
              <a:latin typeface="Titillium WebThin"/>
              <a:cs typeface="Titillium WebLight"/>
            </a:endParaRPr>
          </a:p>
        </p:txBody>
      </p:sp>
      <p:graphicFrame>
        <p:nvGraphicFramePr>
          <p:cNvPr id="9" name="3 Marcador de contenido">
            <a:extLst>
              <a:ext uri="{FF2B5EF4-FFF2-40B4-BE49-F238E27FC236}">
                <a16:creationId xmlns:a16="http://schemas.microsoft.com/office/drawing/2014/main" id="{F2A2455F-7AC9-4BEF-B664-82E889AD9764}"/>
              </a:ext>
            </a:extLst>
          </p:cNvPr>
          <p:cNvGraphicFramePr>
            <a:graphicFrameLocks/>
          </p:cNvGraphicFramePr>
          <p:nvPr/>
        </p:nvGraphicFramePr>
        <p:xfrm>
          <a:off x="234043" y="1577567"/>
          <a:ext cx="8574717" cy="3309553"/>
        </p:xfrm>
        <a:graphic>
          <a:graphicData uri="http://schemas.openxmlformats.org/drawingml/2006/table">
            <a:tbl>
              <a:tblPr firstRow="1" bandRow="1"/>
              <a:tblGrid>
                <a:gridCol w="2858239">
                  <a:extLst>
                    <a:ext uri="{9D8B030D-6E8A-4147-A177-3AD203B41FA5}">
                      <a16:colId xmlns:a16="http://schemas.microsoft.com/office/drawing/2014/main" val="20000"/>
                    </a:ext>
                  </a:extLst>
                </a:gridCol>
                <a:gridCol w="2858239">
                  <a:extLst>
                    <a:ext uri="{9D8B030D-6E8A-4147-A177-3AD203B41FA5}">
                      <a16:colId xmlns:a16="http://schemas.microsoft.com/office/drawing/2014/main" val="20001"/>
                    </a:ext>
                  </a:extLst>
                </a:gridCol>
                <a:gridCol w="2858239">
                  <a:extLst>
                    <a:ext uri="{9D8B030D-6E8A-4147-A177-3AD203B41FA5}">
                      <a16:colId xmlns:a16="http://schemas.microsoft.com/office/drawing/2014/main" val="20002"/>
                    </a:ext>
                  </a:extLst>
                </a:gridCol>
              </a:tblGrid>
              <a:tr h="348290">
                <a:tc>
                  <a:txBody>
                    <a:bodyPr/>
                    <a:lstStyle>
                      <a:lvl1pPr marL="0" algn="l" defTabSz="342900" rtl="0" eaLnBrk="1" latinLnBrk="0" hangingPunct="1">
                        <a:defRPr sz="1350" b="1" kern="1200">
                          <a:solidFill>
                            <a:schemeClr val="lt1"/>
                          </a:solidFill>
                          <a:latin typeface="Calibri"/>
                        </a:defRPr>
                      </a:lvl1pPr>
                      <a:lvl2pPr marL="342900" algn="l" defTabSz="342900" rtl="0" eaLnBrk="1" latinLnBrk="0" hangingPunct="1">
                        <a:defRPr sz="1350" b="1" kern="1200">
                          <a:solidFill>
                            <a:schemeClr val="lt1"/>
                          </a:solidFill>
                          <a:latin typeface="Calibri"/>
                        </a:defRPr>
                      </a:lvl2pPr>
                      <a:lvl3pPr marL="685800" algn="l" defTabSz="342900" rtl="0" eaLnBrk="1" latinLnBrk="0" hangingPunct="1">
                        <a:defRPr sz="1350" b="1" kern="1200">
                          <a:solidFill>
                            <a:schemeClr val="lt1"/>
                          </a:solidFill>
                          <a:latin typeface="Calibri"/>
                        </a:defRPr>
                      </a:lvl3pPr>
                      <a:lvl4pPr marL="1028700" algn="l" defTabSz="342900" rtl="0" eaLnBrk="1" latinLnBrk="0" hangingPunct="1">
                        <a:defRPr sz="1350" b="1" kern="1200">
                          <a:solidFill>
                            <a:schemeClr val="lt1"/>
                          </a:solidFill>
                          <a:latin typeface="Calibri"/>
                        </a:defRPr>
                      </a:lvl4pPr>
                      <a:lvl5pPr marL="1371600" algn="l" defTabSz="342900" rtl="0" eaLnBrk="1" latinLnBrk="0" hangingPunct="1">
                        <a:defRPr sz="1350" b="1" kern="1200">
                          <a:solidFill>
                            <a:schemeClr val="lt1"/>
                          </a:solidFill>
                          <a:latin typeface="Calibri"/>
                        </a:defRPr>
                      </a:lvl5pPr>
                      <a:lvl6pPr marL="1714500" algn="l" defTabSz="342900" rtl="0" eaLnBrk="1" latinLnBrk="0" hangingPunct="1">
                        <a:defRPr sz="1350" b="1" kern="1200">
                          <a:solidFill>
                            <a:schemeClr val="lt1"/>
                          </a:solidFill>
                          <a:latin typeface="Calibri"/>
                        </a:defRPr>
                      </a:lvl6pPr>
                      <a:lvl7pPr marL="2057400" algn="l" defTabSz="342900" rtl="0" eaLnBrk="1" latinLnBrk="0" hangingPunct="1">
                        <a:defRPr sz="1350" b="1" kern="1200">
                          <a:solidFill>
                            <a:schemeClr val="lt1"/>
                          </a:solidFill>
                          <a:latin typeface="Calibri"/>
                        </a:defRPr>
                      </a:lvl7pPr>
                      <a:lvl8pPr marL="2400300" algn="l" defTabSz="342900" rtl="0" eaLnBrk="1" latinLnBrk="0" hangingPunct="1">
                        <a:defRPr sz="1350" b="1" kern="1200">
                          <a:solidFill>
                            <a:schemeClr val="lt1"/>
                          </a:solidFill>
                          <a:latin typeface="Calibri"/>
                        </a:defRPr>
                      </a:lvl8pPr>
                      <a:lvl9pPr marL="2743200" algn="l" defTabSz="342900" rtl="0" eaLnBrk="1" latinLnBrk="0" hangingPunct="1">
                        <a:defRPr sz="1350" b="1" kern="1200">
                          <a:solidFill>
                            <a:schemeClr val="lt1"/>
                          </a:solidFill>
                          <a:latin typeface="Calibri"/>
                        </a:defRPr>
                      </a:lvl9pPr>
                    </a:lstStyle>
                    <a:p>
                      <a:pPr algn="ctr"/>
                      <a:r>
                        <a:rPr lang="es-CO" sz="1100" dirty="0">
                          <a:latin typeface="Century Gothic" panose="020B0502020202020204" pitchFamily="34" charset="0"/>
                        </a:rPr>
                        <a:t>Máxima Oportunidad de Mejoramiento</a:t>
                      </a:r>
                    </a:p>
                  </a:txBody>
                  <a:tcPr marL="34261" marR="34261" marT="17114" marB="17114"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ap="flat" cmpd="sng" algn="ctr">
                      <a:solidFill>
                        <a:sysClr val="window" lastClr="FFFFFF">
                          <a:lumMod val="95000"/>
                        </a:sysClr>
                      </a:solidFill>
                      <a:prstDash val="solid"/>
                      <a:round/>
                      <a:headEnd type="none" w="med" len="med"/>
                      <a:tailEnd type="none" w="med" len="med"/>
                    </a:lnT>
                    <a:lnB w="127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342900" rtl="0" eaLnBrk="1" latinLnBrk="0" hangingPunct="1">
                        <a:defRPr sz="1350" b="1" kern="1200">
                          <a:solidFill>
                            <a:schemeClr val="lt1"/>
                          </a:solidFill>
                          <a:latin typeface="Calibri"/>
                        </a:defRPr>
                      </a:lvl1pPr>
                      <a:lvl2pPr marL="342900" algn="l" defTabSz="342900" rtl="0" eaLnBrk="1" latinLnBrk="0" hangingPunct="1">
                        <a:defRPr sz="1350" b="1" kern="1200">
                          <a:solidFill>
                            <a:schemeClr val="lt1"/>
                          </a:solidFill>
                          <a:latin typeface="Calibri"/>
                        </a:defRPr>
                      </a:lvl2pPr>
                      <a:lvl3pPr marL="685800" algn="l" defTabSz="342900" rtl="0" eaLnBrk="1" latinLnBrk="0" hangingPunct="1">
                        <a:defRPr sz="1350" b="1" kern="1200">
                          <a:solidFill>
                            <a:schemeClr val="lt1"/>
                          </a:solidFill>
                          <a:latin typeface="Calibri"/>
                        </a:defRPr>
                      </a:lvl3pPr>
                      <a:lvl4pPr marL="1028700" algn="l" defTabSz="342900" rtl="0" eaLnBrk="1" latinLnBrk="0" hangingPunct="1">
                        <a:defRPr sz="1350" b="1" kern="1200">
                          <a:solidFill>
                            <a:schemeClr val="lt1"/>
                          </a:solidFill>
                          <a:latin typeface="Calibri"/>
                        </a:defRPr>
                      </a:lvl4pPr>
                      <a:lvl5pPr marL="1371600" algn="l" defTabSz="342900" rtl="0" eaLnBrk="1" latinLnBrk="0" hangingPunct="1">
                        <a:defRPr sz="1350" b="1" kern="1200">
                          <a:solidFill>
                            <a:schemeClr val="lt1"/>
                          </a:solidFill>
                          <a:latin typeface="Calibri"/>
                        </a:defRPr>
                      </a:lvl5pPr>
                      <a:lvl6pPr marL="1714500" algn="l" defTabSz="342900" rtl="0" eaLnBrk="1" latinLnBrk="0" hangingPunct="1">
                        <a:defRPr sz="1350" b="1" kern="1200">
                          <a:solidFill>
                            <a:schemeClr val="lt1"/>
                          </a:solidFill>
                          <a:latin typeface="Calibri"/>
                        </a:defRPr>
                      </a:lvl6pPr>
                      <a:lvl7pPr marL="2057400" algn="l" defTabSz="342900" rtl="0" eaLnBrk="1" latinLnBrk="0" hangingPunct="1">
                        <a:defRPr sz="1350" b="1" kern="1200">
                          <a:solidFill>
                            <a:schemeClr val="lt1"/>
                          </a:solidFill>
                          <a:latin typeface="Calibri"/>
                        </a:defRPr>
                      </a:lvl7pPr>
                      <a:lvl8pPr marL="2400300" algn="l" defTabSz="342900" rtl="0" eaLnBrk="1" latinLnBrk="0" hangingPunct="1">
                        <a:defRPr sz="1350" b="1" kern="1200">
                          <a:solidFill>
                            <a:schemeClr val="lt1"/>
                          </a:solidFill>
                          <a:latin typeface="Calibri"/>
                        </a:defRPr>
                      </a:lvl8pPr>
                      <a:lvl9pPr marL="2743200" algn="l" defTabSz="342900" rtl="0" eaLnBrk="1" latinLnBrk="0" hangingPunct="1">
                        <a:defRPr sz="1350" b="1" kern="1200">
                          <a:solidFill>
                            <a:schemeClr val="lt1"/>
                          </a:solidFill>
                          <a:latin typeface="Calibri"/>
                        </a:defRPr>
                      </a:lvl9pPr>
                    </a:lstStyle>
                    <a:p>
                      <a:pPr algn="ctr"/>
                      <a:r>
                        <a:rPr lang="es-CO" sz="1100" dirty="0">
                          <a:solidFill>
                            <a:schemeClr val="tx1"/>
                          </a:solidFill>
                          <a:latin typeface="Century Gothic" panose="020B0502020202020204" pitchFamily="34" charset="0"/>
                        </a:rPr>
                        <a:t>Prioridad Secundaria de Mejoramiento</a:t>
                      </a:r>
                    </a:p>
                  </a:txBody>
                  <a:tcPr marL="34261" marR="34261" marT="17114" marB="17114"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ap="flat" cmpd="sng" algn="ctr">
                      <a:solidFill>
                        <a:sysClr val="window" lastClr="FFFFFF">
                          <a:lumMod val="95000"/>
                        </a:sysClr>
                      </a:solidFill>
                      <a:prstDash val="solid"/>
                      <a:round/>
                      <a:headEnd type="none" w="med" len="med"/>
                      <a:tailEnd type="none" w="med" len="med"/>
                    </a:lnT>
                    <a:lnB w="127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342900" rtl="0" eaLnBrk="1" latinLnBrk="0" hangingPunct="1">
                        <a:defRPr sz="1350" b="1" kern="1200">
                          <a:solidFill>
                            <a:schemeClr val="lt1"/>
                          </a:solidFill>
                          <a:latin typeface="Calibri"/>
                        </a:defRPr>
                      </a:lvl1pPr>
                      <a:lvl2pPr marL="342900" algn="l" defTabSz="342900" rtl="0" eaLnBrk="1" latinLnBrk="0" hangingPunct="1">
                        <a:defRPr sz="1350" b="1" kern="1200">
                          <a:solidFill>
                            <a:schemeClr val="lt1"/>
                          </a:solidFill>
                          <a:latin typeface="Calibri"/>
                        </a:defRPr>
                      </a:lvl2pPr>
                      <a:lvl3pPr marL="685800" algn="l" defTabSz="342900" rtl="0" eaLnBrk="1" latinLnBrk="0" hangingPunct="1">
                        <a:defRPr sz="1350" b="1" kern="1200">
                          <a:solidFill>
                            <a:schemeClr val="lt1"/>
                          </a:solidFill>
                          <a:latin typeface="Calibri"/>
                        </a:defRPr>
                      </a:lvl3pPr>
                      <a:lvl4pPr marL="1028700" algn="l" defTabSz="342900" rtl="0" eaLnBrk="1" latinLnBrk="0" hangingPunct="1">
                        <a:defRPr sz="1350" b="1" kern="1200">
                          <a:solidFill>
                            <a:schemeClr val="lt1"/>
                          </a:solidFill>
                          <a:latin typeface="Calibri"/>
                        </a:defRPr>
                      </a:lvl4pPr>
                      <a:lvl5pPr marL="1371600" algn="l" defTabSz="342900" rtl="0" eaLnBrk="1" latinLnBrk="0" hangingPunct="1">
                        <a:defRPr sz="1350" b="1" kern="1200">
                          <a:solidFill>
                            <a:schemeClr val="lt1"/>
                          </a:solidFill>
                          <a:latin typeface="Calibri"/>
                        </a:defRPr>
                      </a:lvl5pPr>
                      <a:lvl6pPr marL="1714500" algn="l" defTabSz="342900" rtl="0" eaLnBrk="1" latinLnBrk="0" hangingPunct="1">
                        <a:defRPr sz="1350" b="1" kern="1200">
                          <a:solidFill>
                            <a:schemeClr val="lt1"/>
                          </a:solidFill>
                          <a:latin typeface="Calibri"/>
                        </a:defRPr>
                      </a:lvl6pPr>
                      <a:lvl7pPr marL="2057400" algn="l" defTabSz="342900" rtl="0" eaLnBrk="1" latinLnBrk="0" hangingPunct="1">
                        <a:defRPr sz="1350" b="1" kern="1200">
                          <a:solidFill>
                            <a:schemeClr val="lt1"/>
                          </a:solidFill>
                          <a:latin typeface="Calibri"/>
                        </a:defRPr>
                      </a:lvl7pPr>
                      <a:lvl8pPr marL="2400300" algn="l" defTabSz="342900" rtl="0" eaLnBrk="1" latinLnBrk="0" hangingPunct="1">
                        <a:defRPr sz="1350" b="1" kern="1200">
                          <a:solidFill>
                            <a:schemeClr val="lt1"/>
                          </a:solidFill>
                          <a:latin typeface="Calibri"/>
                        </a:defRPr>
                      </a:lvl8pPr>
                      <a:lvl9pPr marL="2743200" algn="l" defTabSz="342900" rtl="0" eaLnBrk="1" latinLnBrk="0" hangingPunct="1">
                        <a:defRPr sz="1350" b="1" kern="1200">
                          <a:solidFill>
                            <a:schemeClr val="lt1"/>
                          </a:solidFill>
                          <a:latin typeface="Calibri"/>
                        </a:defRPr>
                      </a:lvl9pPr>
                    </a:lstStyle>
                    <a:p>
                      <a:pPr algn="ctr"/>
                      <a:r>
                        <a:rPr lang="es-CO" sz="1100" dirty="0">
                          <a:latin typeface="Century Gothic" panose="020B0502020202020204" pitchFamily="34" charset="0"/>
                        </a:rPr>
                        <a:t>Fortaleza de Apalancamiento</a:t>
                      </a:r>
                    </a:p>
                  </a:txBody>
                  <a:tcPr marL="34261" marR="34261" marT="17114" marB="17114"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ap="flat" cmpd="sng" algn="ctr">
                      <a:solidFill>
                        <a:sysClr val="window" lastClr="FFFFFF">
                          <a:lumMod val="95000"/>
                        </a:sysClr>
                      </a:solidFill>
                      <a:prstDash val="solid"/>
                      <a:round/>
                      <a:headEnd type="none" w="med" len="med"/>
                      <a:tailEnd type="none" w="med" len="med"/>
                    </a:lnT>
                    <a:lnB w="127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rgbClr val="008000"/>
                    </a:solidFill>
                  </a:tcPr>
                </a:tc>
                <a:extLst>
                  <a:ext uri="{0D108BD9-81ED-4DB2-BD59-A6C34878D82A}">
                    <a16:rowId xmlns:a16="http://schemas.microsoft.com/office/drawing/2014/main" val="10000"/>
                  </a:ext>
                </a:extLst>
              </a:tr>
              <a:tr h="2961263">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285750" indent="-285750" algn="l">
                        <a:buClr>
                          <a:srgbClr val="FF0000"/>
                        </a:buClr>
                        <a:buFont typeface="Arial" panose="020B0604020202020204" pitchFamily="34" charset="0"/>
                        <a:buChar char="•"/>
                      </a:pPr>
                      <a:r>
                        <a:rPr lang="es-CO" sz="1100" dirty="0">
                          <a:latin typeface="Century Gothic" panose="020B0502020202020204" pitchFamily="34" charset="0"/>
                        </a:rPr>
                        <a:t>la interacción que tiene la EAAB-ESP con los líderes o gestores comunitarios?</a:t>
                      </a:r>
                    </a:p>
                  </a:txBody>
                  <a:tcPr marL="34261" marR="34261" marT="17114" marB="17114"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ap="flat" cmpd="sng" algn="ctr">
                      <a:solidFill>
                        <a:sysClr val="window" lastClr="FFFFFF">
                          <a:lumMod val="95000"/>
                        </a:sysClr>
                      </a:solidFill>
                      <a:prstDash val="solid"/>
                      <a:round/>
                      <a:headEnd type="none" w="med" len="med"/>
                      <a:tailEnd type="none" w="med" len="med"/>
                    </a:lnT>
                    <a:lnB w="127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171450" indent="-171450" algn="l">
                        <a:buFont typeface="Arial" panose="020B0604020202020204" pitchFamily="34" charset="0"/>
                        <a:buChar char="•"/>
                      </a:pPr>
                      <a:r>
                        <a:rPr lang="es-CO" sz="1100" dirty="0">
                          <a:latin typeface="Century Gothic" panose="020B0502020202020204" pitchFamily="34" charset="0"/>
                        </a:rPr>
                        <a:t>la calidad, continuidad y presión del agua potable que la EAAB-ESP suministra a la comunidad a la que usted representa? </a:t>
                      </a:r>
                    </a:p>
                  </a:txBody>
                  <a:tcPr marL="34261" marR="34261" marT="17114" marB="17114"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ap="flat" cmpd="sng" algn="ctr">
                      <a:solidFill>
                        <a:sysClr val="window" lastClr="FFFFFF">
                          <a:lumMod val="95000"/>
                        </a:sysClr>
                      </a:solidFill>
                      <a:prstDash val="solid"/>
                      <a:round/>
                      <a:headEnd type="none" w="med" len="med"/>
                      <a:tailEnd type="none" w="med" len="med"/>
                    </a:lnT>
                    <a:lnB w="127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171450" indent="-171450" algn="l">
                        <a:buClr>
                          <a:srgbClr val="008000"/>
                        </a:buClr>
                        <a:buFont typeface="Arial" panose="020B0604020202020204" pitchFamily="34" charset="0"/>
                        <a:buChar char="•"/>
                      </a:pPr>
                      <a:endParaRPr lang="es-CO" sz="1100" dirty="0">
                        <a:latin typeface="Century Gothic" panose="020B0502020202020204" pitchFamily="34" charset="0"/>
                      </a:endParaRPr>
                    </a:p>
                  </a:txBody>
                  <a:tcPr marL="34261" marR="34261" marT="17114" marB="17114"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ap="flat" cmpd="sng" algn="ctr">
                      <a:solidFill>
                        <a:sysClr val="window" lastClr="FFFFFF">
                          <a:lumMod val="95000"/>
                        </a:sysClr>
                      </a:solidFill>
                      <a:prstDash val="solid"/>
                      <a:round/>
                      <a:headEnd type="none" w="med" len="med"/>
                      <a:tailEnd type="none" w="med" len="med"/>
                    </a:lnT>
                    <a:lnB w="127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16" name="AutoShape 190"/>
          <p:cNvSpPr>
            <a:spLocks noChangeArrowheads="1"/>
          </p:cNvSpPr>
          <p:nvPr/>
        </p:nvSpPr>
        <p:spPr bwMode="auto">
          <a:xfrm>
            <a:off x="8215312" y="368435"/>
            <a:ext cx="786375" cy="465138"/>
          </a:xfrm>
          <a:prstGeom prst="roundRect">
            <a:avLst>
              <a:gd name="adj" fmla="val 16667"/>
            </a:avLst>
          </a:prstGeom>
          <a:solidFill>
            <a:srgbClr val="EAEAEA">
              <a:alpha val="72940"/>
            </a:srgbClr>
          </a:solidFill>
          <a:ln w="3175">
            <a:solidFill>
              <a:srgbClr val="969696"/>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1000">
                <a:solidFill>
                  <a:schemeClr val="tx1"/>
                </a:solidFill>
                <a:latin typeface="Calibri Light" pitchFamily="34" charset="0"/>
                <a:cs typeface="Calibri Light" pitchFamily="34" charset="0"/>
              </a:defRPr>
            </a:lvl1pPr>
            <a:lvl2pPr marL="742950" indent="-285750">
              <a:spcBef>
                <a:spcPct val="20000"/>
              </a:spcBef>
              <a:buChar char="–"/>
              <a:defRPr sz="1000">
                <a:solidFill>
                  <a:schemeClr val="tx1"/>
                </a:solidFill>
                <a:latin typeface="Calibri Light" pitchFamily="34" charset="0"/>
                <a:cs typeface="Calibri Light" pitchFamily="34" charset="0"/>
              </a:defRPr>
            </a:lvl2pPr>
            <a:lvl3pPr marL="1143000" indent="-228600">
              <a:spcBef>
                <a:spcPct val="20000"/>
              </a:spcBef>
              <a:buChar char="•"/>
              <a:defRPr sz="1000">
                <a:solidFill>
                  <a:schemeClr val="tx1"/>
                </a:solidFill>
                <a:latin typeface="Calibri Light" pitchFamily="34" charset="0"/>
                <a:cs typeface="Calibri Light" pitchFamily="34" charset="0"/>
              </a:defRPr>
            </a:lvl3pPr>
            <a:lvl4pPr marL="1600200" indent="-228600">
              <a:spcBef>
                <a:spcPct val="20000"/>
              </a:spcBef>
              <a:buChar char="–"/>
              <a:defRPr sz="1000">
                <a:solidFill>
                  <a:schemeClr val="tx1"/>
                </a:solidFill>
                <a:latin typeface="Calibri Light" pitchFamily="34" charset="0"/>
                <a:cs typeface="Calibri Light" pitchFamily="34" charset="0"/>
              </a:defRPr>
            </a:lvl4pPr>
            <a:lvl5pPr marL="2057400" indent="-228600">
              <a:spcBef>
                <a:spcPct val="20000"/>
              </a:spcBef>
              <a:buChar char="»"/>
              <a:defRPr sz="1000">
                <a:solidFill>
                  <a:schemeClr val="tx1"/>
                </a:solidFill>
                <a:latin typeface="Calibri Light" pitchFamily="34" charset="0"/>
                <a:cs typeface="Calibri Light" pitchFamily="34" charset="0"/>
              </a:defRPr>
            </a:lvl5pPr>
            <a:lvl6pPr marL="25146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6pPr>
            <a:lvl7pPr marL="29718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7pPr>
            <a:lvl8pPr marL="34290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8pPr>
            <a:lvl9pPr marL="38862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9pPr>
          </a:lstStyle>
          <a:p>
            <a:pPr eaLnBrk="1" hangingPunct="1">
              <a:spcBef>
                <a:spcPct val="0"/>
              </a:spcBef>
              <a:buFontTx/>
              <a:buNone/>
            </a:pPr>
            <a:endParaRPr lang="es-CO" altLang="es-CO" sz="1800">
              <a:latin typeface="Arial" charset="0"/>
            </a:endParaRPr>
          </a:p>
        </p:txBody>
      </p:sp>
      <p:graphicFrame>
        <p:nvGraphicFramePr>
          <p:cNvPr id="20" name="Group 504"/>
          <p:cNvGraphicFramePr>
            <a:graphicFrameLocks noGrp="1"/>
          </p:cNvGraphicFramePr>
          <p:nvPr/>
        </p:nvGraphicFramePr>
        <p:xfrm>
          <a:off x="8208963" y="368435"/>
          <a:ext cx="821300" cy="477978"/>
        </p:xfrm>
        <a:graphic>
          <a:graphicData uri="http://schemas.openxmlformats.org/drawingml/2006/table">
            <a:tbl>
              <a:tblPr/>
              <a:tblGrid>
                <a:gridCol w="158750">
                  <a:extLst>
                    <a:ext uri="{9D8B030D-6E8A-4147-A177-3AD203B41FA5}">
                      <a16:colId xmlns:a16="http://schemas.microsoft.com/office/drawing/2014/main" val="20000"/>
                    </a:ext>
                  </a:extLst>
                </a:gridCol>
                <a:gridCol w="662550">
                  <a:extLst>
                    <a:ext uri="{9D8B030D-6E8A-4147-A177-3AD203B41FA5}">
                      <a16:colId xmlns:a16="http://schemas.microsoft.com/office/drawing/2014/main" val="20001"/>
                    </a:ext>
                  </a:extLst>
                </a:gridCol>
              </a:tblGrid>
              <a:tr h="173041">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altLang="es-CO" sz="900" b="1" i="0" u="none" strike="noStrike" cap="none" normalizeH="0" baseline="0" dirty="0">
                          <a:ln>
                            <a:noFill/>
                          </a:ln>
                          <a:solidFill>
                            <a:srgbClr val="008000"/>
                          </a:solidFill>
                          <a:effectLst/>
                          <a:latin typeface="Wingdings" pitchFamily="2" charset="2"/>
                          <a:cs typeface="Calibri Light" pitchFamily="34" charset="0"/>
                        </a:rPr>
                        <a:t>l</a:t>
                      </a:r>
                      <a:endParaRPr kumimoji="0" lang="es-ES" altLang="es-CO" sz="900" b="0" i="0" u="none" strike="noStrike" cap="none" normalizeH="0" baseline="0" dirty="0">
                        <a:ln>
                          <a:noFill/>
                        </a:ln>
                        <a:solidFill>
                          <a:schemeClr val="tx1"/>
                        </a:solidFill>
                        <a:effectLst/>
                        <a:latin typeface="Calibri Light" pitchFamily="34" charset="0"/>
                        <a:cs typeface="Calibri Light" pitchFamily="34" charset="0"/>
                      </a:endParaRPr>
                    </a:p>
                  </a:txBody>
                  <a:tcPr marL="36000" marR="36000" marT="17941" marB="17941" anchor="ctr" horzOverflow="overflow">
                    <a:lnL>
                      <a:noFill/>
                    </a:lnL>
                    <a:lnR>
                      <a:noFill/>
                    </a:lnR>
                    <a:lnT>
                      <a:noFill/>
                    </a:lnT>
                    <a:lnB>
                      <a:noFill/>
                    </a:lnB>
                    <a:lnTlToBr>
                      <a:noFill/>
                    </a:lnTlToBr>
                    <a:lnBlToTr>
                      <a:noFill/>
                    </a:lnBlToTr>
                    <a:noFill/>
                  </a:tcPr>
                </a:tc>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80000"/>
                        </a:lnSpc>
                        <a:spcBef>
                          <a:spcPct val="0"/>
                        </a:spcBef>
                        <a:spcAft>
                          <a:spcPct val="0"/>
                        </a:spcAft>
                        <a:buClrTx/>
                        <a:buSzTx/>
                        <a:buFontTx/>
                        <a:buNone/>
                        <a:tabLst/>
                      </a:pPr>
                      <a:r>
                        <a:rPr kumimoji="0" lang="es-ES" altLang="es-CO" sz="7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T2B</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&gt;= 90</a:t>
                      </a:r>
                    </a:p>
                  </a:txBody>
                  <a:tcPr marL="36000" marR="36000" marT="17941" marB="1794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146048">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ctr" defTabSz="914400" rtl="0" eaLnBrk="1" fontAlgn="ctr" latinLnBrk="0" hangingPunct="1">
                        <a:lnSpc>
                          <a:spcPct val="80000"/>
                        </a:lnSpc>
                        <a:spcBef>
                          <a:spcPct val="0"/>
                        </a:spcBef>
                        <a:spcAft>
                          <a:spcPct val="0"/>
                        </a:spcAft>
                        <a:buClrTx/>
                        <a:buSzTx/>
                        <a:buFontTx/>
                        <a:buNone/>
                        <a:tabLst/>
                      </a:pPr>
                      <a:r>
                        <a:rPr kumimoji="0" lang="es-ES" altLang="es-CO" sz="900" b="1" i="0" u="none" strike="noStrike" cap="none" normalizeH="0" baseline="0" dirty="0">
                          <a:ln>
                            <a:noFill/>
                          </a:ln>
                          <a:solidFill>
                            <a:srgbClr val="FFC000"/>
                          </a:solidFill>
                          <a:effectLst/>
                          <a:latin typeface="Wingdings" pitchFamily="2" charset="2"/>
                          <a:cs typeface="Calibri Light" pitchFamily="34" charset="0"/>
                        </a:rPr>
                        <a:t>l</a:t>
                      </a:r>
                      <a:endParaRPr kumimoji="0" lang="es-ES" altLang="es-CO" sz="900" b="0" i="0" u="none" strike="noStrike" cap="none" normalizeH="0" baseline="0" dirty="0">
                        <a:ln>
                          <a:noFill/>
                        </a:ln>
                        <a:solidFill>
                          <a:schemeClr val="tx1"/>
                        </a:solidFill>
                        <a:effectLst/>
                        <a:latin typeface="Calibri Light" pitchFamily="34" charset="0"/>
                        <a:cs typeface="Calibri Light" pitchFamily="34" charset="0"/>
                      </a:endParaRPr>
                    </a:p>
                  </a:txBody>
                  <a:tcPr marL="36000" marR="36000" marT="17941" marB="17941" anchor="ctr" horzOverflow="overflow">
                    <a:lnL>
                      <a:noFill/>
                    </a:lnL>
                    <a:lnR>
                      <a:noFill/>
                    </a:lnR>
                    <a:lnT>
                      <a:noFill/>
                    </a:lnT>
                    <a:lnB>
                      <a:noFill/>
                    </a:lnB>
                    <a:lnTlToBr>
                      <a:noFill/>
                    </a:lnTlToBr>
                    <a:lnBlToTr>
                      <a:noFill/>
                    </a:lnBlToTr>
                    <a:noFill/>
                  </a:tcPr>
                </a:tc>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80000"/>
                        </a:lnSpc>
                        <a:spcBef>
                          <a:spcPct val="0"/>
                        </a:spcBef>
                        <a:spcAft>
                          <a:spcPct val="0"/>
                        </a:spcAft>
                        <a:buClrTx/>
                        <a:buSzTx/>
                        <a:buFontTx/>
                        <a:buNone/>
                        <a:tabLst/>
                      </a:pP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75&gt; </a:t>
                      </a:r>
                      <a:r>
                        <a:rPr kumimoji="0" lang="es-ES" altLang="es-CO" sz="7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T2B</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&lt;</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89</a:t>
                      </a:r>
                    </a:p>
                  </a:txBody>
                  <a:tcPr marL="36000" marR="36000" marT="17941" marB="1794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146048">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ctr" defTabSz="914400" rtl="0" eaLnBrk="1" fontAlgn="ctr" latinLnBrk="0" hangingPunct="1">
                        <a:lnSpc>
                          <a:spcPct val="80000"/>
                        </a:lnSpc>
                        <a:spcBef>
                          <a:spcPct val="0"/>
                        </a:spcBef>
                        <a:spcAft>
                          <a:spcPct val="0"/>
                        </a:spcAft>
                        <a:buClrTx/>
                        <a:buSzTx/>
                        <a:buFontTx/>
                        <a:buNone/>
                        <a:tabLst/>
                      </a:pPr>
                      <a:r>
                        <a:rPr kumimoji="0" lang="es-ES" altLang="es-CO" sz="900" b="1" i="0" u="none" strike="noStrike" cap="none" normalizeH="0" baseline="0" dirty="0">
                          <a:ln>
                            <a:noFill/>
                          </a:ln>
                          <a:solidFill>
                            <a:srgbClr val="FF0000"/>
                          </a:solidFill>
                          <a:effectLst/>
                          <a:latin typeface="Wingdings" pitchFamily="2" charset="2"/>
                          <a:cs typeface="Calibri Light" pitchFamily="34" charset="0"/>
                        </a:rPr>
                        <a:t>l</a:t>
                      </a:r>
                      <a:endParaRPr kumimoji="0" lang="es-ES" altLang="es-CO" sz="900" b="0" i="0" u="none" strike="noStrike" cap="none" normalizeH="0" baseline="0" dirty="0">
                        <a:ln>
                          <a:noFill/>
                        </a:ln>
                        <a:solidFill>
                          <a:schemeClr val="tx1"/>
                        </a:solidFill>
                        <a:effectLst/>
                        <a:latin typeface="Calibri Light" pitchFamily="34" charset="0"/>
                        <a:cs typeface="Calibri Light" pitchFamily="34" charset="0"/>
                      </a:endParaRPr>
                    </a:p>
                  </a:txBody>
                  <a:tcPr marL="36000" marR="36000" marT="17941" marB="17941" anchor="ctr" horzOverflow="overflow">
                    <a:lnL>
                      <a:noFill/>
                    </a:lnL>
                    <a:lnR>
                      <a:noFill/>
                    </a:lnR>
                    <a:lnT>
                      <a:noFill/>
                    </a:lnT>
                    <a:lnB>
                      <a:noFill/>
                    </a:lnB>
                    <a:lnTlToBr>
                      <a:noFill/>
                    </a:lnTlToBr>
                    <a:lnBlToTr>
                      <a:noFill/>
                    </a:lnBlToTr>
                    <a:noFill/>
                  </a:tcPr>
                </a:tc>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80000"/>
                        </a:lnSpc>
                        <a:spcBef>
                          <a:spcPct val="0"/>
                        </a:spcBef>
                        <a:spcAft>
                          <a:spcPct val="0"/>
                        </a:spcAft>
                        <a:buClrTx/>
                        <a:buSzTx/>
                        <a:buFontTx/>
                        <a:buNone/>
                        <a:tabLst/>
                      </a:pPr>
                      <a:r>
                        <a:rPr kumimoji="0" lang="es-ES" altLang="es-CO" sz="7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T2B</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&lt;=74</a:t>
                      </a:r>
                    </a:p>
                  </a:txBody>
                  <a:tcPr marL="36000" marR="36000" marT="17941" marB="1794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21" name="Group 198"/>
          <p:cNvGraphicFramePr>
            <a:graphicFrameLocks noGrp="1"/>
          </p:cNvGraphicFramePr>
          <p:nvPr/>
        </p:nvGraphicFramePr>
        <p:xfrm>
          <a:off x="7926388" y="508135"/>
          <a:ext cx="301625" cy="198438"/>
        </p:xfrm>
        <a:graphic>
          <a:graphicData uri="http://schemas.openxmlformats.org/drawingml/2006/table">
            <a:tbl>
              <a:tblPr/>
              <a:tblGrid>
                <a:gridCol w="301625">
                  <a:extLst>
                    <a:ext uri="{9D8B030D-6E8A-4147-A177-3AD203B41FA5}">
                      <a16:colId xmlns:a16="http://schemas.microsoft.com/office/drawing/2014/main" val="20000"/>
                    </a:ext>
                  </a:extLst>
                </a:gridCol>
              </a:tblGrid>
              <a:tr h="198438">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altLang="es-CO" sz="1300" b="1" i="0" u="none" strike="noStrike" cap="none" normalizeH="0" baseline="0" dirty="0">
                          <a:ln>
                            <a:noFill/>
                          </a:ln>
                          <a:solidFill>
                            <a:schemeClr val="tx1"/>
                          </a:solidFill>
                          <a:effectLst/>
                          <a:latin typeface="Calibri Light" pitchFamily="34" charset="0"/>
                          <a:cs typeface="Calibri" pitchFamily="34" charset="0"/>
                        </a:rPr>
                        <a:t>%</a:t>
                      </a:r>
                    </a:p>
                  </a:txBody>
                  <a:tcPr marL="90000" marR="9000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6" name="CuadroTexto 5"/>
          <p:cNvSpPr txBox="1"/>
          <p:nvPr/>
        </p:nvSpPr>
        <p:spPr>
          <a:xfrm>
            <a:off x="1377044" y="603304"/>
            <a:ext cx="2919845" cy="246221"/>
          </a:xfrm>
          <a:prstGeom prst="rect">
            <a:avLst/>
          </a:prstGeom>
          <a:noFill/>
        </p:spPr>
        <p:txBody>
          <a:bodyPr wrap="square" rtlCol="0">
            <a:spAutoFit/>
          </a:bodyPr>
          <a:lstStyle/>
          <a:p>
            <a:r>
              <a:rPr lang="es-CO" dirty="0"/>
              <a:t>Necesidades y expectativas</a:t>
            </a:r>
          </a:p>
        </p:txBody>
      </p:sp>
      <p:sp>
        <p:nvSpPr>
          <p:cNvPr id="10" name="4 Título">
            <a:extLst>
              <a:ext uri="{FF2B5EF4-FFF2-40B4-BE49-F238E27FC236}">
                <a16:creationId xmlns:a16="http://schemas.microsoft.com/office/drawing/2014/main" id="{51CCCD07-49F5-4336-B4DC-95E167C85F00}"/>
              </a:ext>
            </a:extLst>
          </p:cNvPr>
          <p:cNvSpPr txBox="1">
            <a:spLocks/>
          </p:cNvSpPr>
          <p:nvPr/>
        </p:nvSpPr>
        <p:spPr>
          <a:xfrm>
            <a:off x="1377044" y="164402"/>
            <a:ext cx="6572002" cy="644471"/>
          </a:xfrm>
          <a:prstGeom prst="rect">
            <a:avLst/>
          </a:prstGeom>
        </p:spPr>
        <p:txBody>
          <a:bodyPr vert="horz" lIns="68580" tIns="34290" rIns="68580" bIns="34290" rtlCol="0" anchor="ctr">
            <a:noAutofit/>
          </a:bodyPr>
          <a:lstStyle>
            <a:lvl1pPr>
              <a:lnSpc>
                <a:spcPct val="90000"/>
              </a:lnSpc>
              <a:spcBef>
                <a:spcPct val="0"/>
              </a:spcBef>
              <a:buNone/>
              <a:defRPr sz="2400" b="1">
                <a:solidFill>
                  <a:srgbClr val="2F375A"/>
                </a:solidFill>
                <a:latin typeface="Century Gothic" panose="020B0502020202020204" pitchFamily="34" charset="0"/>
                <a:ea typeface="+mj-ea"/>
                <a:cs typeface="+mj-cs"/>
              </a:defRPr>
            </a:lvl1pPr>
          </a:lstStyle>
          <a:p>
            <a:r>
              <a:rPr lang="es-CO" sz="1800" dirty="0"/>
              <a:t>Atributos de prioridades</a:t>
            </a:r>
          </a:p>
        </p:txBody>
      </p:sp>
    </p:spTree>
    <p:extLst>
      <p:ext uri="{BB962C8B-B14F-4D97-AF65-F5344CB8AC3E}">
        <p14:creationId xmlns:p14="http://schemas.microsoft.com/office/powerpoint/2010/main" val="145916703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935A8DC7-54EE-354E-8884-A6898476AC7E}"/>
              </a:ext>
            </a:extLst>
          </p:cNvPr>
          <p:cNvSpPr txBox="1"/>
          <p:nvPr/>
        </p:nvSpPr>
        <p:spPr>
          <a:xfrm>
            <a:off x="7561731" y="4920373"/>
            <a:ext cx="0" cy="0"/>
          </a:xfrm>
          <a:prstGeom prst="rect">
            <a:avLst/>
          </a:prstGeom>
        </p:spPr>
        <p:txBody>
          <a:bodyPr vert="horz" wrap="none" lIns="91396" tIns="45698" rIns="91396" bIns="45698" rtlCol="0" anchor="t">
            <a:noAutofit/>
          </a:bodyPr>
          <a:lstStyle/>
          <a:p>
            <a:endParaRPr lang="es-CL" sz="6597" dirty="0">
              <a:solidFill>
                <a:schemeClr val="bg1"/>
              </a:solidFill>
              <a:latin typeface="Titillium WebThin"/>
              <a:cs typeface="Titillium WebLight"/>
            </a:endParaRPr>
          </a:p>
        </p:txBody>
      </p:sp>
      <p:graphicFrame>
        <p:nvGraphicFramePr>
          <p:cNvPr id="9" name="3 Marcador de contenido">
            <a:extLst>
              <a:ext uri="{FF2B5EF4-FFF2-40B4-BE49-F238E27FC236}">
                <a16:creationId xmlns:a16="http://schemas.microsoft.com/office/drawing/2014/main" id="{F2A2455F-7AC9-4BEF-B664-82E889AD9764}"/>
              </a:ext>
            </a:extLst>
          </p:cNvPr>
          <p:cNvGraphicFramePr>
            <a:graphicFrameLocks/>
          </p:cNvGraphicFramePr>
          <p:nvPr/>
        </p:nvGraphicFramePr>
        <p:xfrm>
          <a:off x="195943" y="973273"/>
          <a:ext cx="8574717" cy="3841998"/>
        </p:xfrm>
        <a:graphic>
          <a:graphicData uri="http://schemas.openxmlformats.org/drawingml/2006/table">
            <a:tbl>
              <a:tblPr firstRow="1" bandRow="1"/>
              <a:tblGrid>
                <a:gridCol w="2858239">
                  <a:extLst>
                    <a:ext uri="{9D8B030D-6E8A-4147-A177-3AD203B41FA5}">
                      <a16:colId xmlns:a16="http://schemas.microsoft.com/office/drawing/2014/main" val="20000"/>
                    </a:ext>
                  </a:extLst>
                </a:gridCol>
                <a:gridCol w="2858239">
                  <a:extLst>
                    <a:ext uri="{9D8B030D-6E8A-4147-A177-3AD203B41FA5}">
                      <a16:colId xmlns:a16="http://schemas.microsoft.com/office/drawing/2014/main" val="20001"/>
                    </a:ext>
                  </a:extLst>
                </a:gridCol>
                <a:gridCol w="2858239">
                  <a:extLst>
                    <a:ext uri="{9D8B030D-6E8A-4147-A177-3AD203B41FA5}">
                      <a16:colId xmlns:a16="http://schemas.microsoft.com/office/drawing/2014/main" val="20002"/>
                    </a:ext>
                  </a:extLst>
                </a:gridCol>
              </a:tblGrid>
              <a:tr h="348290">
                <a:tc>
                  <a:txBody>
                    <a:bodyPr/>
                    <a:lstStyle>
                      <a:lvl1pPr marL="0" algn="l" defTabSz="342900" rtl="0" eaLnBrk="1" latinLnBrk="0" hangingPunct="1">
                        <a:defRPr sz="1350" b="1" kern="1200">
                          <a:solidFill>
                            <a:schemeClr val="lt1"/>
                          </a:solidFill>
                          <a:latin typeface="Calibri"/>
                        </a:defRPr>
                      </a:lvl1pPr>
                      <a:lvl2pPr marL="342900" algn="l" defTabSz="342900" rtl="0" eaLnBrk="1" latinLnBrk="0" hangingPunct="1">
                        <a:defRPr sz="1350" b="1" kern="1200">
                          <a:solidFill>
                            <a:schemeClr val="lt1"/>
                          </a:solidFill>
                          <a:latin typeface="Calibri"/>
                        </a:defRPr>
                      </a:lvl2pPr>
                      <a:lvl3pPr marL="685800" algn="l" defTabSz="342900" rtl="0" eaLnBrk="1" latinLnBrk="0" hangingPunct="1">
                        <a:defRPr sz="1350" b="1" kern="1200">
                          <a:solidFill>
                            <a:schemeClr val="lt1"/>
                          </a:solidFill>
                          <a:latin typeface="Calibri"/>
                        </a:defRPr>
                      </a:lvl3pPr>
                      <a:lvl4pPr marL="1028700" algn="l" defTabSz="342900" rtl="0" eaLnBrk="1" latinLnBrk="0" hangingPunct="1">
                        <a:defRPr sz="1350" b="1" kern="1200">
                          <a:solidFill>
                            <a:schemeClr val="lt1"/>
                          </a:solidFill>
                          <a:latin typeface="Calibri"/>
                        </a:defRPr>
                      </a:lvl4pPr>
                      <a:lvl5pPr marL="1371600" algn="l" defTabSz="342900" rtl="0" eaLnBrk="1" latinLnBrk="0" hangingPunct="1">
                        <a:defRPr sz="1350" b="1" kern="1200">
                          <a:solidFill>
                            <a:schemeClr val="lt1"/>
                          </a:solidFill>
                          <a:latin typeface="Calibri"/>
                        </a:defRPr>
                      </a:lvl5pPr>
                      <a:lvl6pPr marL="1714500" algn="l" defTabSz="342900" rtl="0" eaLnBrk="1" latinLnBrk="0" hangingPunct="1">
                        <a:defRPr sz="1350" b="1" kern="1200">
                          <a:solidFill>
                            <a:schemeClr val="lt1"/>
                          </a:solidFill>
                          <a:latin typeface="Calibri"/>
                        </a:defRPr>
                      </a:lvl6pPr>
                      <a:lvl7pPr marL="2057400" algn="l" defTabSz="342900" rtl="0" eaLnBrk="1" latinLnBrk="0" hangingPunct="1">
                        <a:defRPr sz="1350" b="1" kern="1200">
                          <a:solidFill>
                            <a:schemeClr val="lt1"/>
                          </a:solidFill>
                          <a:latin typeface="Calibri"/>
                        </a:defRPr>
                      </a:lvl7pPr>
                      <a:lvl8pPr marL="2400300" algn="l" defTabSz="342900" rtl="0" eaLnBrk="1" latinLnBrk="0" hangingPunct="1">
                        <a:defRPr sz="1350" b="1" kern="1200">
                          <a:solidFill>
                            <a:schemeClr val="lt1"/>
                          </a:solidFill>
                          <a:latin typeface="Calibri"/>
                        </a:defRPr>
                      </a:lvl8pPr>
                      <a:lvl9pPr marL="2743200" algn="l" defTabSz="342900" rtl="0" eaLnBrk="1" latinLnBrk="0" hangingPunct="1">
                        <a:defRPr sz="1350" b="1" kern="1200">
                          <a:solidFill>
                            <a:schemeClr val="lt1"/>
                          </a:solidFill>
                          <a:latin typeface="Calibri"/>
                        </a:defRPr>
                      </a:lvl9pPr>
                    </a:lstStyle>
                    <a:p>
                      <a:pPr algn="ctr"/>
                      <a:r>
                        <a:rPr lang="es-CO" sz="1100" dirty="0">
                          <a:latin typeface="Century Gothic" panose="020B0502020202020204" pitchFamily="34" charset="0"/>
                        </a:rPr>
                        <a:t>Máxima Oportunidad de Mejoramiento</a:t>
                      </a:r>
                    </a:p>
                  </a:txBody>
                  <a:tcPr marL="34261" marR="34261" marT="17114" marB="17114"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ap="flat" cmpd="sng" algn="ctr">
                      <a:solidFill>
                        <a:sysClr val="window" lastClr="FFFFFF">
                          <a:lumMod val="95000"/>
                        </a:sysClr>
                      </a:solidFill>
                      <a:prstDash val="solid"/>
                      <a:round/>
                      <a:headEnd type="none" w="med" len="med"/>
                      <a:tailEnd type="none" w="med" len="med"/>
                    </a:lnT>
                    <a:lnB w="127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342900" rtl="0" eaLnBrk="1" latinLnBrk="0" hangingPunct="1">
                        <a:defRPr sz="1350" b="1" kern="1200">
                          <a:solidFill>
                            <a:schemeClr val="lt1"/>
                          </a:solidFill>
                          <a:latin typeface="Calibri"/>
                        </a:defRPr>
                      </a:lvl1pPr>
                      <a:lvl2pPr marL="342900" algn="l" defTabSz="342900" rtl="0" eaLnBrk="1" latinLnBrk="0" hangingPunct="1">
                        <a:defRPr sz="1350" b="1" kern="1200">
                          <a:solidFill>
                            <a:schemeClr val="lt1"/>
                          </a:solidFill>
                          <a:latin typeface="Calibri"/>
                        </a:defRPr>
                      </a:lvl2pPr>
                      <a:lvl3pPr marL="685800" algn="l" defTabSz="342900" rtl="0" eaLnBrk="1" latinLnBrk="0" hangingPunct="1">
                        <a:defRPr sz="1350" b="1" kern="1200">
                          <a:solidFill>
                            <a:schemeClr val="lt1"/>
                          </a:solidFill>
                          <a:latin typeface="Calibri"/>
                        </a:defRPr>
                      </a:lvl3pPr>
                      <a:lvl4pPr marL="1028700" algn="l" defTabSz="342900" rtl="0" eaLnBrk="1" latinLnBrk="0" hangingPunct="1">
                        <a:defRPr sz="1350" b="1" kern="1200">
                          <a:solidFill>
                            <a:schemeClr val="lt1"/>
                          </a:solidFill>
                          <a:latin typeface="Calibri"/>
                        </a:defRPr>
                      </a:lvl4pPr>
                      <a:lvl5pPr marL="1371600" algn="l" defTabSz="342900" rtl="0" eaLnBrk="1" latinLnBrk="0" hangingPunct="1">
                        <a:defRPr sz="1350" b="1" kern="1200">
                          <a:solidFill>
                            <a:schemeClr val="lt1"/>
                          </a:solidFill>
                          <a:latin typeface="Calibri"/>
                        </a:defRPr>
                      </a:lvl5pPr>
                      <a:lvl6pPr marL="1714500" algn="l" defTabSz="342900" rtl="0" eaLnBrk="1" latinLnBrk="0" hangingPunct="1">
                        <a:defRPr sz="1350" b="1" kern="1200">
                          <a:solidFill>
                            <a:schemeClr val="lt1"/>
                          </a:solidFill>
                          <a:latin typeface="Calibri"/>
                        </a:defRPr>
                      </a:lvl6pPr>
                      <a:lvl7pPr marL="2057400" algn="l" defTabSz="342900" rtl="0" eaLnBrk="1" latinLnBrk="0" hangingPunct="1">
                        <a:defRPr sz="1350" b="1" kern="1200">
                          <a:solidFill>
                            <a:schemeClr val="lt1"/>
                          </a:solidFill>
                          <a:latin typeface="Calibri"/>
                        </a:defRPr>
                      </a:lvl7pPr>
                      <a:lvl8pPr marL="2400300" algn="l" defTabSz="342900" rtl="0" eaLnBrk="1" latinLnBrk="0" hangingPunct="1">
                        <a:defRPr sz="1350" b="1" kern="1200">
                          <a:solidFill>
                            <a:schemeClr val="lt1"/>
                          </a:solidFill>
                          <a:latin typeface="Calibri"/>
                        </a:defRPr>
                      </a:lvl8pPr>
                      <a:lvl9pPr marL="2743200" algn="l" defTabSz="342900" rtl="0" eaLnBrk="1" latinLnBrk="0" hangingPunct="1">
                        <a:defRPr sz="1350" b="1" kern="1200">
                          <a:solidFill>
                            <a:schemeClr val="lt1"/>
                          </a:solidFill>
                          <a:latin typeface="Calibri"/>
                        </a:defRPr>
                      </a:lvl9pPr>
                    </a:lstStyle>
                    <a:p>
                      <a:pPr algn="ctr"/>
                      <a:r>
                        <a:rPr lang="es-CO" sz="1100" dirty="0">
                          <a:solidFill>
                            <a:schemeClr val="tx1"/>
                          </a:solidFill>
                          <a:latin typeface="Century Gothic" panose="020B0502020202020204" pitchFamily="34" charset="0"/>
                        </a:rPr>
                        <a:t>Prioridad Secundaria de Mejoramiento</a:t>
                      </a:r>
                    </a:p>
                  </a:txBody>
                  <a:tcPr marL="34261" marR="34261" marT="17114" marB="17114"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ap="flat" cmpd="sng" algn="ctr">
                      <a:solidFill>
                        <a:sysClr val="window" lastClr="FFFFFF">
                          <a:lumMod val="95000"/>
                        </a:sysClr>
                      </a:solidFill>
                      <a:prstDash val="solid"/>
                      <a:round/>
                      <a:headEnd type="none" w="med" len="med"/>
                      <a:tailEnd type="none" w="med" len="med"/>
                    </a:lnT>
                    <a:lnB w="127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342900" rtl="0" eaLnBrk="1" latinLnBrk="0" hangingPunct="1">
                        <a:defRPr sz="1350" b="1" kern="1200">
                          <a:solidFill>
                            <a:schemeClr val="lt1"/>
                          </a:solidFill>
                          <a:latin typeface="Calibri"/>
                        </a:defRPr>
                      </a:lvl1pPr>
                      <a:lvl2pPr marL="342900" algn="l" defTabSz="342900" rtl="0" eaLnBrk="1" latinLnBrk="0" hangingPunct="1">
                        <a:defRPr sz="1350" b="1" kern="1200">
                          <a:solidFill>
                            <a:schemeClr val="lt1"/>
                          </a:solidFill>
                          <a:latin typeface="Calibri"/>
                        </a:defRPr>
                      </a:lvl2pPr>
                      <a:lvl3pPr marL="685800" algn="l" defTabSz="342900" rtl="0" eaLnBrk="1" latinLnBrk="0" hangingPunct="1">
                        <a:defRPr sz="1350" b="1" kern="1200">
                          <a:solidFill>
                            <a:schemeClr val="lt1"/>
                          </a:solidFill>
                          <a:latin typeface="Calibri"/>
                        </a:defRPr>
                      </a:lvl3pPr>
                      <a:lvl4pPr marL="1028700" algn="l" defTabSz="342900" rtl="0" eaLnBrk="1" latinLnBrk="0" hangingPunct="1">
                        <a:defRPr sz="1350" b="1" kern="1200">
                          <a:solidFill>
                            <a:schemeClr val="lt1"/>
                          </a:solidFill>
                          <a:latin typeface="Calibri"/>
                        </a:defRPr>
                      </a:lvl4pPr>
                      <a:lvl5pPr marL="1371600" algn="l" defTabSz="342900" rtl="0" eaLnBrk="1" latinLnBrk="0" hangingPunct="1">
                        <a:defRPr sz="1350" b="1" kern="1200">
                          <a:solidFill>
                            <a:schemeClr val="lt1"/>
                          </a:solidFill>
                          <a:latin typeface="Calibri"/>
                        </a:defRPr>
                      </a:lvl5pPr>
                      <a:lvl6pPr marL="1714500" algn="l" defTabSz="342900" rtl="0" eaLnBrk="1" latinLnBrk="0" hangingPunct="1">
                        <a:defRPr sz="1350" b="1" kern="1200">
                          <a:solidFill>
                            <a:schemeClr val="lt1"/>
                          </a:solidFill>
                          <a:latin typeface="Calibri"/>
                        </a:defRPr>
                      </a:lvl6pPr>
                      <a:lvl7pPr marL="2057400" algn="l" defTabSz="342900" rtl="0" eaLnBrk="1" latinLnBrk="0" hangingPunct="1">
                        <a:defRPr sz="1350" b="1" kern="1200">
                          <a:solidFill>
                            <a:schemeClr val="lt1"/>
                          </a:solidFill>
                          <a:latin typeface="Calibri"/>
                        </a:defRPr>
                      </a:lvl7pPr>
                      <a:lvl8pPr marL="2400300" algn="l" defTabSz="342900" rtl="0" eaLnBrk="1" latinLnBrk="0" hangingPunct="1">
                        <a:defRPr sz="1350" b="1" kern="1200">
                          <a:solidFill>
                            <a:schemeClr val="lt1"/>
                          </a:solidFill>
                          <a:latin typeface="Calibri"/>
                        </a:defRPr>
                      </a:lvl8pPr>
                      <a:lvl9pPr marL="2743200" algn="l" defTabSz="342900" rtl="0" eaLnBrk="1" latinLnBrk="0" hangingPunct="1">
                        <a:defRPr sz="1350" b="1" kern="1200">
                          <a:solidFill>
                            <a:schemeClr val="lt1"/>
                          </a:solidFill>
                          <a:latin typeface="Calibri"/>
                        </a:defRPr>
                      </a:lvl9pPr>
                    </a:lstStyle>
                    <a:p>
                      <a:pPr algn="ctr"/>
                      <a:r>
                        <a:rPr lang="es-CO" sz="1100" dirty="0">
                          <a:latin typeface="Century Gothic" panose="020B0502020202020204" pitchFamily="34" charset="0"/>
                        </a:rPr>
                        <a:t>Fortaleza de Apalancamiento</a:t>
                      </a:r>
                    </a:p>
                  </a:txBody>
                  <a:tcPr marL="34261" marR="34261" marT="17114" marB="17114"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ap="flat" cmpd="sng" algn="ctr">
                      <a:solidFill>
                        <a:sysClr val="window" lastClr="FFFFFF">
                          <a:lumMod val="95000"/>
                        </a:sysClr>
                      </a:solidFill>
                      <a:prstDash val="solid"/>
                      <a:round/>
                      <a:headEnd type="none" w="med" len="med"/>
                      <a:tailEnd type="none" w="med" len="med"/>
                    </a:lnT>
                    <a:lnB w="127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rgbClr val="008000"/>
                    </a:solidFill>
                  </a:tcPr>
                </a:tc>
                <a:extLst>
                  <a:ext uri="{0D108BD9-81ED-4DB2-BD59-A6C34878D82A}">
                    <a16:rowId xmlns:a16="http://schemas.microsoft.com/office/drawing/2014/main" val="10000"/>
                  </a:ext>
                </a:extLst>
              </a:tr>
              <a:tr h="2961263">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285750" indent="-285750" algn="l">
                        <a:buClr>
                          <a:srgbClr val="FF0000"/>
                        </a:buClr>
                        <a:buFont typeface="Arial" panose="020B0604020202020204" pitchFamily="34" charset="0"/>
                        <a:buChar char="•"/>
                      </a:pPr>
                      <a:r>
                        <a:rPr lang="es-CO" sz="800" dirty="0">
                          <a:latin typeface="Century Gothic" panose="020B0502020202020204" pitchFamily="34" charset="0"/>
                        </a:rPr>
                        <a:t>la posibilidad de actuar como veedor ciudadano en las obras y proyectos realizados por la EAAB-ESP? (la veeduría ciudadana  es un mecanismo de control social, mediante el cual los ciudadanos vigilan, fiscalizan y controlan la administración y gestión de proyectos y obras públicas) </a:t>
                      </a:r>
                    </a:p>
                    <a:p>
                      <a:pPr marL="285750" indent="-285750" algn="l">
                        <a:buClr>
                          <a:srgbClr val="FF0000"/>
                        </a:buClr>
                        <a:buFont typeface="Arial" panose="020B0604020202020204" pitchFamily="34" charset="0"/>
                        <a:buChar char="•"/>
                      </a:pPr>
                      <a:r>
                        <a:rPr lang="es-CO" sz="800" dirty="0">
                          <a:latin typeface="Century Gothic" panose="020B0502020202020204" pitchFamily="34" charset="0"/>
                        </a:rPr>
                        <a:t>la claridad y calidad de la información proporcionada por parte de la EAAB-ESP al momento de realizar los eventos de diálogo con su comunidad? </a:t>
                      </a:r>
                    </a:p>
                    <a:p>
                      <a:pPr marL="285750" indent="-285750" algn="l">
                        <a:buClr>
                          <a:srgbClr val="FF0000"/>
                        </a:buClr>
                        <a:buFont typeface="Arial" panose="020B0604020202020204" pitchFamily="34" charset="0"/>
                        <a:buChar char="•"/>
                      </a:pPr>
                      <a:r>
                        <a:rPr lang="es-CO" sz="800" dirty="0">
                          <a:latin typeface="Century Gothic" panose="020B0502020202020204" pitchFamily="34" charset="0"/>
                        </a:rPr>
                        <a:t>Los eventos de diálogo con la comunidad, convocados por la EAAB-ESP cuando va a realizar alguna obra pública en su territorio? </a:t>
                      </a:r>
                    </a:p>
                    <a:p>
                      <a:pPr marL="285750" indent="-285750" algn="l">
                        <a:buClr>
                          <a:srgbClr val="FF0000"/>
                        </a:buClr>
                        <a:buFont typeface="Arial" panose="020B0604020202020204" pitchFamily="34" charset="0"/>
                        <a:buChar char="•"/>
                      </a:pPr>
                      <a:r>
                        <a:rPr lang="es-CO" sz="800" dirty="0">
                          <a:latin typeface="Century Gothic" panose="020B0502020202020204" pitchFamily="34" charset="0"/>
                        </a:rPr>
                        <a:t>la expansión que realiza la EAAB-ESP con respecto a cobertura en su comunidad?</a:t>
                      </a:r>
                    </a:p>
                    <a:p>
                      <a:pPr marL="285750" indent="-285750" algn="l">
                        <a:buClr>
                          <a:srgbClr val="FF0000"/>
                        </a:buClr>
                        <a:buFont typeface="Arial" panose="020B0604020202020204" pitchFamily="34" charset="0"/>
                        <a:buChar char="•"/>
                      </a:pPr>
                      <a:r>
                        <a:rPr lang="es-CO" sz="800" dirty="0">
                          <a:latin typeface="Century Gothic" panose="020B0502020202020204" pitchFamily="34" charset="0"/>
                        </a:rPr>
                        <a:t>el cumplimiento de los compromisos formales y propuestas establecidas con su comunidad</a:t>
                      </a:r>
                    </a:p>
                    <a:p>
                      <a:pPr marL="285750" indent="-285750" algn="l">
                        <a:buClr>
                          <a:srgbClr val="FF0000"/>
                        </a:buClr>
                        <a:buFont typeface="Arial" panose="020B0604020202020204" pitchFamily="34" charset="0"/>
                        <a:buChar char="•"/>
                      </a:pPr>
                      <a:r>
                        <a:rPr lang="es-CO" sz="800" dirty="0">
                          <a:latin typeface="Century Gothic" panose="020B0502020202020204" pitchFamily="34" charset="0"/>
                        </a:rPr>
                        <a:t>la prioridad con que se realizan las obras o proyectos en su comunidad de acuerdo a sus necesidades?</a:t>
                      </a:r>
                    </a:p>
                    <a:p>
                      <a:pPr marL="285750" indent="-285750" algn="l">
                        <a:buClr>
                          <a:srgbClr val="FF0000"/>
                        </a:buClr>
                        <a:buFont typeface="Arial" panose="020B0604020202020204" pitchFamily="34" charset="0"/>
                        <a:buChar char="•"/>
                      </a:pPr>
                      <a:r>
                        <a:rPr lang="es-CO" sz="800" dirty="0">
                          <a:latin typeface="Century Gothic" panose="020B0502020202020204" pitchFamily="34" charset="0"/>
                        </a:rPr>
                        <a:t>las campañas realizadas en su comunidad frente al cuidado, mantenimiento y mejora de los cuerpos de agua (Ríos, Quebradas, uso eficiente del agua e...) </a:t>
                      </a:r>
                    </a:p>
                    <a:p>
                      <a:pPr marL="285750" indent="-285750" algn="l">
                        <a:buClr>
                          <a:srgbClr val="FF0000"/>
                        </a:buClr>
                        <a:buFont typeface="Arial" panose="020B0604020202020204" pitchFamily="34" charset="0"/>
                        <a:buChar char="•"/>
                      </a:pPr>
                      <a:r>
                        <a:rPr lang="es-CO" sz="800" dirty="0">
                          <a:latin typeface="Century Gothic" panose="020B0502020202020204" pitchFamily="34" charset="0"/>
                        </a:rPr>
                        <a:t>el cumplimiento de la duración de las obras o proyectos realizados en su comunidad?</a:t>
                      </a:r>
                    </a:p>
                    <a:p>
                      <a:pPr marL="285750" indent="-285750" algn="l">
                        <a:buClr>
                          <a:srgbClr val="FF0000"/>
                        </a:buClr>
                        <a:buFont typeface="Arial" panose="020B0604020202020204" pitchFamily="34" charset="0"/>
                        <a:buChar char="•"/>
                      </a:pPr>
                      <a:endParaRPr lang="es-CO" sz="1100" dirty="0">
                        <a:latin typeface="Century Gothic" panose="020B0502020202020204" pitchFamily="34" charset="0"/>
                      </a:endParaRPr>
                    </a:p>
                  </a:txBody>
                  <a:tcPr marL="34261" marR="34261" marT="17114" marB="17114"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ap="flat" cmpd="sng" algn="ctr">
                      <a:solidFill>
                        <a:sysClr val="window" lastClr="FFFFFF">
                          <a:lumMod val="95000"/>
                        </a:sysClr>
                      </a:solidFill>
                      <a:prstDash val="solid"/>
                      <a:round/>
                      <a:headEnd type="none" w="med" len="med"/>
                      <a:tailEnd type="none" w="med" len="med"/>
                    </a:lnT>
                    <a:lnB w="127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171450" indent="-171450" algn="l">
                        <a:buFont typeface="Arial" panose="020B0604020202020204" pitchFamily="34" charset="0"/>
                        <a:buChar char="•"/>
                      </a:pPr>
                      <a:endParaRPr lang="es-CO" sz="1100" dirty="0">
                        <a:latin typeface="Century Gothic" panose="020B0502020202020204" pitchFamily="34" charset="0"/>
                      </a:endParaRPr>
                    </a:p>
                  </a:txBody>
                  <a:tcPr marL="34261" marR="34261" marT="17114" marB="17114"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ap="flat" cmpd="sng" algn="ctr">
                      <a:solidFill>
                        <a:sysClr val="window" lastClr="FFFFFF">
                          <a:lumMod val="95000"/>
                        </a:sysClr>
                      </a:solidFill>
                      <a:prstDash val="solid"/>
                      <a:round/>
                      <a:headEnd type="none" w="med" len="med"/>
                      <a:tailEnd type="none" w="med" len="med"/>
                    </a:lnT>
                    <a:lnB w="127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171450" indent="-171450" algn="l">
                        <a:buClr>
                          <a:srgbClr val="008000"/>
                        </a:buClr>
                        <a:buFont typeface="Arial" panose="020B0604020202020204" pitchFamily="34" charset="0"/>
                        <a:buChar char="•"/>
                      </a:pPr>
                      <a:endParaRPr lang="es-CO" sz="1100" dirty="0">
                        <a:latin typeface="Century Gothic" panose="020B0502020202020204" pitchFamily="34" charset="0"/>
                      </a:endParaRPr>
                    </a:p>
                  </a:txBody>
                  <a:tcPr marL="34261" marR="34261" marT="17114" marB="17114"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ap="flat" cmpd="sng" algn="ctr">
                      <a:solidFill>
                        <a:sysClr val="window" lastClr="FFFFFF">
                          <a:lumMod val="95000"/>
                        </a:sysClr>
                      </a:solidFill>
                      <a:prstDash val="solid"/>
                      <a:round/>
                      <a:headEnd type="none" w="med" len="med"/>
                      <a:tailEnd type="none" w="med" len="med"/>
                    </a:lnT>
                    <a:lnB w="127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16" name="AutoShape 190"/>
          <p:cNvSpPr>
            <a:spLocks noChangeArrowheads="1"/>
          </p:cNvSpPr>
          <p:nvPr/>
        </p:nvSpPr>
        <p:spPr bwMode="auto">
          <a:xfrm>
            <a:off x="8215312" y="368435"/>
            <a:ext cx="786375" cy="465138"/>
          </a:xfrm>
          <a:prstGeom prst="roundRect">
            <a:avLst>
              <a:gd name="adj" fmla="val 16667"/>
            </a:avLst>
          </a:prstGeom>
          <a:solidFill>
            <a:srgbClr val="EAEAEA">
              <a:alpha val="72940"/>
            </a:srgbClr>
          </a:solidFill>
          <a:ln w="3175">
            <a:solidFill>
              <a:srgbClr val="969696"/>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1000">
                <a:solidFill>
                  <a:schemeClr val="tx1"/>
                </a:solidFill>
                <a:latin typeface="Calibri Light" pitchFamily="34" charset="0"/>
                <a:cs typeface="Calibri Light" pitchFamily="34" charset="0"/>
              </a:defRPr>
            </a:lvl1pPr>
            <a:lvl2pPr marL="742950" indent="-285750">
              <a:spcBef>
                <a:spcPct val="20000"/>
              </a:spcBef>
              <a:buChar char="–"/>
              <a:defRPr sz="1000">
                <a:solidFill>
                  <a:schemeClr val="tx1"/>
                </a:solidFill>
                <a:latin typeface="Calibri Light" pitchFamily="34" charset="0"/>
                <a:cs typeface="Calibri Light" pitchFamily="34" charset="0"/>
              </a:defRPr>
            </a:lvl2pPr>
            <a:lvl3pPr marL="1143000" indent="-228600">
              <a:spcBef>
                <a:spcPct val="20000"/>
              </a:spcBef>
              <a:buChar char="•"/>
              <a:defRPr sz="1000">
                <a:solidFill>
                  <a:schemeClr val="tx1"/>
                </a:solidFill>
                <a:latin typeface="Calibri Light" pitchFamily="34" charset="0"/>
                <a:cs typeface="Calibri Light" pitchFamily="34" charset="0"/>
              </a:defRPr>
            </a:lvl3pPr>
            <a:lvl4pPr marL="1600200" indent="-228600">
              <a:spcBef>
                <a:spcPct val="20000"/>
              </a:spcBef>
              <a:buChar char="–"/>
              <a:defRPr sz="1000">
                <a:solidFill>
                  <a:schemeClr val="tx1"/>
                </a:solidFill>
                <a:latin typeface="Calibri Light" pitchFamily="34" charset="0"/>
                <a:cs typeface="Calibri Light" pitchFamily="34" charset="0"/>
              </a:defRPr>
            </a:lvl4pPr>
            <a:lvl5pPr marL="2057400" indent="-228600">
              <a:spcBef>
                <a:spcPct val="20000"/>
              </a:spcBef>
              <a:buChar char="»"/>
              <a:defRPr sz="1000">
                <a:solidFill>
                  <a:schemeClr val="tx1"/>
                </a:solidFill>
                <a:latin typeface="Calibri Light" pitchFamily="34" charset="0"/>
                <a:cs typeface="Calibri Light" pitchFamily="34" charset="0"/>
              </a:defRPr>
            </a:lvl5pPr>
            <a:lvl6pPr marL="25146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6pPr>
            <a:lvl7pPr marL="29718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7pPr>
            <a:lvl8pPr marL="34290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8pPr>
            <a:lvl9pPr marL="38862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9pPr>
          </a:lstStyle>
          <a:p>
            <a:pPr eaLnBrk="1" hangingPunct="1">
              <a:spcBef>
                <a:spcPct val="0"/>
              </a:spcBef>
              <a:buFontTx/>
              <a:buNone/>
            </a:pPr>
            <a:endParaRPr lang="es-CO" altLang="es-CO" sz="1800">
              <a:latin typeface="Arial" charset="0"/>
            </a:endParaRPr>
          </a:p>
        </p:txBody>
      </p:sp>
      <p:graphicFrame>
        <p:nvGraphicFramePr>
          <p:cNvPr id="20" name="Group 504"/>
          <p:cNvGraphicFramePr>
            <a:graphicFrameLocks noGrp="1"/>
          </p:cNvGraphicFramePr>
          <p:nvPr/>
        </p:nvGraphicFramePr>
        <p:xfrm>
          <a:off x="8208963" y="368435"/>
          <a:ext cx="821300" cy="477978"/>
        </p:xfrm>
        <a:graphic>
          <a:graphicData uri="http://schemas.openxmlformats.org/drawingml/2006/table">
            <a:tbl>
              <a:tblPr/>
              <a:tblGrid>
                <a:gridCol w="158750">
                  <a:extLst>
                    <a:ext uri="{9D8B030D-6E8A-4147-A177-3AD203B41FA5}">
                      <a16:colId xmlns:a16="http://schemas.microsoft.com/office/drawing/2014/main" val="20000"/>
                    </a:ext>
                  </a:extLst>
                </a:gridCol>
                <a:gridCol w="662550">
                  <a:extLst>
                    <a:ext uri="{9D8B030D-6E8A-4147-A177-3AD203B41FA5}">
                      <a16:colId xmlns:a16="http://schemas.microsoft.com/office/drawing/2014/main" val="20001"/>
                    </a:ext>
                  </a:extLst>
                </a:gridCol>
              </a:tblGrid>
              <a:tr h="173041">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altLang="es-CO" sz="900" b="1" i="0" u="none" strike="noStrike" cap="none" normalizeH="0" baseline="0" dirty="0">
                          <a:ln>
                            <a:noFill/>
                          </a:ln>
                          <a:solidFill>
                            <a:srgbClr val="008000"/>
                          </a:solidFill>
                          <a:effectLst/>
                          <a:latin typeface="Wingdings" pitchFamily="2" charset="2"/>
                          <a:cs typeface="Calibri Light" pitchFamily="34" charset="0"/>
                        </a:rPr>
                        <a:t>l</a:t>
                      </a:r>
                      <a:endParaRPr kumimoji="0" lang="es-ES" altLang="es-CO" sz="900" b="0" i="0" u="none" strike="noStrike" cap="none" normalizeH="0" baseline="0" dirty="0">
                        <a:ln>
                          <a:noFill/>
                        </a:ln>
                        <a:solidFill>
                          <a:schemeClr val="tx1"/>
                        </a:solidFill>
                        <a:effectLst/>
                        <a:latin typeface="Calibri Light" pitchFamily="34" charset="0"/>
                        <a:cs typeface="Calibri Light" pitchFamily="34" charset="0"/>
                      </a:endParaRPr>
                    </a:p>
                  </a:txBody>
                  <a:tcPr marL="36000" marR="36000" marT="17941" marB="17941" anchor="ctr" horzOverflow="overflow">
                    <a:lnL>
                      <a:noFill/>
                    </a:lnL>
                    <a:lnR>
                      <a:noFill/>
                    </a:lnR>
                    <a:lnT>
                      <a:noFill/>
                    </a:lnT>
                    <a:lnB>
                      <a:noFill/>
                    </a:lnB>
                    <a:lnTlToBr>
                      <a:noFill/>
                    </a:lnTlToBr>
                    <a:lnBlToTr>
                      <a:noFill/>
                    </a:lnBlToTr>
                    <a:noFill/>
                  </a:tcPr>
                </a:tc>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80000"/>
                        </a:lnSpc>
                        <a:spcBef>
                          <a:spcPct val="0"/>
                        </a:spcBef>
                        <a:spcAft>
                          <a:spcPct val="0"/>
                        </a:spcAft>
                        <a:buClrTx/>
                        <a:buSzTx/>
                        <a:buFontTx/>
                        <a:buNone/>
                        <a:tabLst/>
                      </a:pPr>
                      <a:r>
                        <a:rPr kumimoji="0" lang="es-ES" altLang="es-CO" sz="7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T2B</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&gt;= 90</a:t>
                      </a:r>
                    </a:p>
                  </a:txBody>
                  <a:tcPr marL="36000" marR="36000" marT="17941" marB="1794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146048">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ctr" defTabSz="914400" rtl="0" eaLnBrk="1" fontAlgn="ctr" latinLnBrk="0" hangingPunct="1">
                        <a:lnSpc>
                          <a:spcPct val="80000"/>
                        </a:lnSpc>
                        <a:spcBef>
                          <a:spcPct val="0"/>
                        </a:spcBef>
                        <a:spcAft>
                          <a:spcPct val="0"/>
                        </a:spcAft>
                        <a:buClrTx/>
                        <a:buSzTx/>
                        <a:buFontTx/>
                        <a:buNone/>
                        <a:tabLst/>
                      </a:pPr>
                      <a:r>
                        <a:rPr kumimoji="0" lang="es-ES" altLang="es-CO" sz="900" b="1" i="0" u="none" strike="noStrike" cap="none" normalizeH="0" baseline="0" dirty="0">
                          <a:ln>
                            <a:noFill/>
                          </a:ln>
                          <a:solidFill>
                            <a:srgbClr val="FFC000"/>
                          </a:solidFill>
                          <a:effectLst/>
                          <a:latin typeface="Wingdings" pitchFamily="2" charset="2"/>
                          <a:cs typeface="Calibri Light" pitchFamily="34" charset="0"/>
                        </a:rPr>
                        <a:t>l</a:t>
                      </a:r>
                      <a:endParaRPr kumimoji="0" lang="es-ES" altLang="es-CO" sz="900" b="0" i="0" u="none" strike="noStrike" cap="none" normalizeH="0" baseline="0" dirty="0">
                        <a:ln>
                          <a:noFill/>
                        </a:ln>
                        <a:solidFill>
                          <a:schemeClr val="tx1"/>
                        </a:solidFill>
                        <a:effectLst/>
                        <a:latin typeface="Calibri Light" pitchFamily="34" charset="0"/>
                        <a:cs typeface="Calibri Light" pitchFamily="34" charset="0"/>
                      </a:endParaRPr>
                    </a:p>
                  </a:txBody>
                  <a:tcPr marL="36000" marR="36000" marT="17941" marB="17941" anchor="ctr" horzOverflow="overflow">
                    <a:lnL>
                      <a:noFill/>
                    </a:lnL>
                    <a:lnR>
                      <a:noFill/>
                    </a:lnR>
                    <a:lnT>
                      <a:noFill/>
                    </a:lnT>
                    <a:lnB>
                      <a:noFill/>
                    </a:lnB>
                    <a:lnTlToBr>
                      <a:noFill/>
                    </a:lnTlToBr>
                    <a:lnBlToTr>
                      <a:noFill/>
                    </a:lnBlToTr>
                    <a:noFill/>
                  </a:tcPr>
                </a:tc>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80000"/>
                        </a:lnSpc>
                        <a:spcBef>
                          <a:spcPct val="0"/>
                        </a:spcBef>
                        <a:spcAft>
                          <a:spcPct val="0"/>
                        </a:spcAft>
                        <a:buClrTx/>
                        <a:buSzTx/>
                        <a:buFontTx/>
                        <a:buNone/>
                        <a:tabLst/>
                      </a:pP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75&gt; </a:t>
                      </a:r>
                      <a:r>
                        <a:rPr kumimoji="0" lang="es-ES" altLang="es-CO" sz="7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T2B</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&lt;</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89</a:t>
                      </a:r>
                    </a:p>
                  </a:txBody>
                  <a:tcPr marL="36000" marR="36000" marT="17941" marB="1794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146048">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ctr" defTabSz="914400" rtl="0" eaLnBrk="1" fontAlgn="ctr" latinLnBrk="0" hangingPunct="1">
                        <a:lnSpc>
                          <a:spcPct val="80000"/>
                        </a:lnSpc>
                        <a:spcBef>
                          <a:spcPct val="0"/>
                        </a:spcBef>
                        <a:spcAft>
                          <a:spcPct val="0"/>
                        </a:spcAft>
                        <a:buClrTx/>
                        <a:buSzTx/>
                        <a:buFontTx/>
                        <a:buNone/>
                        <a:tabLst/>
                      </a:pPr>
                      <a:r>
                        <a:rPr kumimoji="0" lang="es-ES" altLang="es-CO" sz="900" b="1" i="0" u="none" strike="noStrike" cap="none" normalizeH="0" baseline="0" dirty="0">
                          <a:ln>
                            <a:noFill/>
                          </a:ln>
                          <a:solidFill>
                            <a:srgbClr val="FF0000"/>
                          </a:solidFill>
                          <a:effectLst/>
                          <a:latin typeface="Wingdings" pitchFamily="2" charset="2"/>
                          <a:cs typeface="Calibri Light" pitchFamily="34" charset="0"/>
                        </a:rPr>
                        <a:t>l</a:t>
                      </a:r>
                      <a:endParaRPr kumimoji="0" lang="es-ES" altLang="es-CO" sz="900" b="0" i="0" u="none" strike="noStrike" cap="none" normalizeH="0" baseline="0" dirty="0">
                        <a:ln>
                          <a:noFill/>
                        </a:ln>
                        <a:solidFill>
                          <a:schemeClr val="tx1"/>
                        </a:solidFill>
                        <a:effectLst/>
                        <a:latin typeface="Calibri Light" pitchFamily="34" charset="0"/>
                        <a:cs typeface="Calibri Light" pitchFamily="34" charset="0"/>
                      </a:endParaRPr>
                    </a:p>
                  </a:txBody>
                  <a:tcPr marL="36000" marR="36000" marT="17941" marB="17941" anchor="ctr" horzOverflow="overflow">
                    <a:lnL>
                      <a:noFill/>
                    </a:lnL>
                    <a:lnR>
                      <a:noFill/>
                    </a:lnR>
                    <a:lnT>
                      <a:noFill/>
                    </a:lnT>
                    <a:lnB>
                      <a:noFill/>
                    </a:lnB>
                    <a:lnTlToBr>
                      <a:noFill/>
                    </a:lnTlToBr>
                    <a:lnBlToTr>
                      <a:noFill/>
                    </a:lnBlToTr>
                    <a:noFill/>
                  </a:tcPr>
                </a:tc>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80000"/>
                        </a:lnSpc>
                        <a:spcBef>
                          <a:spcPct val="0"/>
                        </a:spcBef>
                        <a:spcAft>
                          <a:spcPct val="0"/>
                        </a:spcAft>
                        <a:buClrTx/>
                        <a:buSzTx/>
                        <a:buFontTx/>
                        <a:buNone/>
                        <a:tabLst/>
                      </a:pPr>
                      <a:r>
                        <a:rPr kumimoji="0" lang="es-ES" altLang="es-CO" sz="7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T2B</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&lt;=74</a:t>
                      </a:r>
                    </a:p>
                  </a:txBody>
                  <a:tcPr marL="36000" marR="36000" marT="17941" marB="1794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21" name="Group 198"/>
          <p:cNvGraphicFramePr>
            <a:graphicFrameLocks noGrp="1"/>
          </p:cNvGraphicFramePr>
          <p:nvPr/>
        </p:nvGraphicFramePr>
        <p:xfrm>
          <a:off x="7926388" y="508135"/>
          <a:ext cx="301625" cy="198438"/>
        </p:xfrm>
        <a:graphic>
          <a:graphicData uri="http://schemas.openxmlformats.org/drawingml/2006/table">
            <a:tbl>
              <a:tblPr/>
              <a:tblGrid>
                <a:gridCol w="301625">
                  <a:extLst>
                    <a:ext uri="{9D8B030D-6E8A-4147-A177-3AD203B41FA5}">
                      <a16:colId xmlns:a16="http://schemas.microsoft.com/office/drawing/2014/main" val="20000"/>
                    </a:ext>
                  </a:extLst>
                </a:gridCol>
              </a:tblGrid>
              <a:tr h="198438">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altLang="es-CO" sz="1300" b="1" i="0" u="none" strike="noStrike" cap="none" normalizeH="0" baseline="0" dirty="0">
                          <a:ln>
                            <a:noFill/>
                          </a:ln>
                          <a:solidFill>
                            <a:schemeClr val="tx1"/>
                          </a:solidFill>
                          <a:effectLst/>
                          <a:latin typeface="Calibri Light" pitchFamily="34" charset="0"/>
                          <a:cs typeface="Calibri" pitchFamily="34" charset="0"/>
                        </a:rPr>
                        <a:t>%</a:t>
                      </a:r>
                    </a:p>
                  </a:txBody>
                  <a:tcPr marL="90000" marR="9000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6" name="CuadroTexto 5"/>
          <p:cNvSpPr txBox="1"/>
          <p:nvPr/>
        </p:nvSpPr>
        <p:spPr>
          <a:xfrm>
            <a:off x="1377044" y="603304"/>
            <a:ext cx="2919845" cy="246221"/>
          </a:xfrm>
          <a:prstGeom prst="rect">
            <a:avLst/>
          </a:prstGeom>
          <a:noFill/>
        </p:spPr>
        <p:txBody>
          <a:bodyPr wrap="square" rtlCol="0">
            <a:spAutoFit/>
          </a:bodyPr>
          <a:lstStyle/>
          <a:p>
            <a:r>
              <a:rPr lang="es-CO" dirty="0"/>
              <a:t>Participación ciudadana y comunitaria</a:t>
            </a:r>
          </a:p>
        </p:txBody>
      </p:sp>
      <p:sp>
        <p:nvSpPr>
          <p:cNvPr id="10" name="4 Título">
            <a:extLst>
              <a:ext uri="{FF2B5EF4-FFF2-40B4-BE49-F238E27FC236}">
                <a16:creationId xmlns:a16="http://schemas.microsoft.com/office/drawing/2014/main" id="{51CCCD07-49F5-4336-B4DC-95E167C85F00}"/>
              </a:ext>
            </a:extLst>
          </p:cNvPr>
          <p:cNvSpPr txBox="1">
            <a:spLocks/>
          </p:cNvSpPr>
          <p:nvPr/>
        </p:nvSpPr>
        <p:spPr>
          <a:xfrm>
            <a:off x="1377044" y="164402"/>
            <a:ext cx="6572002" cy="644471"/>
          </a:xfrm>
          <a:prstGeom prst="rect">
            <a:avLst/>
          </a:prstGeom>
        </p:spPr>
        <p:txBody>
          <a:bodyPr vert="horz" lIns="68580" tIns="34290" rIns="68580" bIns="34290" rtlCol="0" anchor="ctr">
            <a:noAutofit/>
          </a:bodyPr>
          <a:lstStyle>
            <a:lvl1pPr>
              <a:lnSpc>
                <a:spcPct val="90000"/>
              </a:lnSpc>
              <a:spcBef>
                <a:spcPct val="0"/>
              </a:spcBef>
              <a:buNone/>
              <a:defRPr sz="2400" b="1">
                <a:solidFill>
                  <a:srgbClr val="2F375A"/>
                </a:solidFill>
                <a:latin typeface="Century Gothic" panose="020B0502020202020204" pitchFamily="34" charset="0"/>
                <a:ea typeface="+mj-ea"/>
                <a:cs typeface="+mj-cs"/>
              </a:defRPr>
            </a:lvl1pPr>
          </a:lstStyle>
          <a:p>
            <a:r>
              <a:rPr lang="es-CO" sz="1800" dirty="0"/>
              <a:t>Atributos de prioridades</a:t>
            </a:r>
          </a:p>
        </p:txBody>
      </p:sp>
    </p:spTree>
    <p:extLst>
      <p:ext uri="{BB962C8B-B14F-4D97-AF65-F5344CB8AC3E}">
        <p14:creationId xmlns:p14="http://schemas.microsoft.com/office/powerpoint/2010/main" val="316953144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935A8DC7-54EE-354E-8884-A6898476AC7E}"/>
              </a:ext>
            </a:extLst>
          </p:cNvPr>
          <p:cNvSpPr txBox="1"/>
          <p:nvPr/>
        </p:nvSpPr>
        <p:spPr>
          <a:xfrm>
            <a:off x="7561731" y="4920373"/>
            <a:ext cx="0" cy="0"/>
          </a:xfrm>
          <a:prstGeom prst="rect">
            <a:avLst/>
          </a:prstGeom>
        </p:spPr>
        <p:txBody>
          <a:bodyPr vert="horz" wrap="none" lIns="91396" tIns="45698" rIns="91396" bIns="45698" rtlCol="0" anchor="t">
            <a:noAutofit/>
          </a:bodyPr>
          <a:lstStyle/>
          <a:p>
            <a:endParaRPr lang="es-CL" sz="6597" dirty="0">
              <a:solidFill>
                <a:schemeClr val="bg1"/>
              </a:solidFill>
              <a:latin typeface="Titillium WebThin"/>
              <a:cs typeface="Titillium WebLight"/>
            </a:endParaRPr>
          </a:p>
        </p:txBody>
      </p:sp>
      <p:graphicFrame>
        <p:nvGraphicFramePr>
          <p:cNvPr id="9" name="3 Marcador de contenido">
            <a:extLst>
              <a:ext uri="{FF2B5EF4-FFF2-40B4-BE49-F238E27FC236}">
                <a16:creationId xmlns:a16="http://schemas.microsoft.com/office/drawing/2014/main" id="{F2A2455F-7AC9-4BEF-B664-82E889AD9764}"/>
              </a:ext>
            </a:extLst>
          </p:cNvPr>
          <p:cNvGraphicFramePr>
            <a:graphicFrameLocks/>
          </p:cNvGraphicFramePr>
          <p:nvPr/>
        </p:nvGraphicFramePr>
        <p:xfrm>
          <a:off x="234043" y="1577567"/>
          <a:ext cx="8574717" cy="3309553"/>
        </p:xfrm>
        <a:graphic>
          <a:graphicData uri="http://schemas.openxmlformats.org/drawingml/2006/table">
            <a:tbl>
              <a:tblPr firstRow="1" bandRow="1"/>
              <a:tblGrid>
                <a:gridCol w="2858239">
                  <a:extLst>
                    <a:ext uri="{9D8B030D-6E8A-4147-A177-3AD203B41FA5}">
                      <a16:colId xmlns:a16="http://schemas.microsoft.com/office/drawing/2014/main" val="20000"/>
                    </a:ext>
                  </a:extLst>
                </a:gridCol>
                <a:gridCol w="2858239">
                  <a:extLst>
                    <a:ext uri="{9D8B030D-6E8A-4147-A177-3AD203B41FA5}">
                      <a16:colId xmlns:a16="http://schemas.microsoft.com/office/drawing/2014/main" val="20001"/>
                    </a:ext>
                  </a:extLst>
                </a:gridCol>
                <a:gridCol w="2858239">
                  <a:extLst>
                    <a:ext uri="{9D8B030D-6E8A-4147-A177-3AD203B41FA5}">
                      <a16:colId xmlns:a16="http://schemas.microsoft.com/office/drawing/2014/main" val="20002"/>
                    </a:ext>
                  </a:extLst>
                </a:gridCol>
              </a:tblGrid>
              <a:tr h="348290">
                <a:tc>
                  <a:txBody>
                    <a:bodyPr/>
                    <a:lstStyle>
                      <a:lvl1pPr marL="0" algn="l" defTabSz="342900" rtl="0" eaLnBrk="1" latinLnBrk="0" hangingPunct="1">
                        <a:defRPr sz="1350" b="1" kern="1200">
                          <a:solidFill>
                            <a:schemeClr val="lt1"/>
                          </a:solidFill>
                          <a:latin typeface="Calibri"/>
                        </a:defRPr>
                      </a:lvl1pPr>
                      <a:lvl2pPr marL="342900" algn="l" defTabSz="342900" rtl="0" eaLnBrk="1" latinLnBrk="0" hangingPunct="1">
                        <a:defRPr sz="1350" b="1" kern="1200">
                          <a:solidFill>
                            <a:schemeClr val="lt1"/>
                          </a:solidFill>
                          <a:latin typeface="Calibri"/>
                        </a:defRPr>
                      </a:lvl2pPr>
                      <a:lvl3pPr marL="685800" algn="l" defTabSz="342900" rtl="0" eaLnBrk="1" latinLnBrk="0" hangingPunct="1">
                        <a:defRPr sz="1350" b="1" kern="1200">
                          <a:solidFill>
                            <a:schemeClr val="lt1"/>
                          </a:solidFill>
                          <a:latin typeface="Calibri"/>
                        </a:defRPr>
                      </a:lvl3pPr>
                      <a:lvl4pPr marL="1028700" algn="l" defTabSz="342900" rtl="0" eaLnBrk="1" latinLnBrk="0" hangingPunct="1">
                        <a:defRPr sz="1350" b="1" kern="1200">
                          <a:solidFill>
                            <a:schemeClr val="lt1"/>
                          </a:solidFill>
                          <a:latin typeface="Calibri"/>
                        </a:defRPr>
                      </a:lvl4pPr>
                      <a:lvl5pPr marL="1371600" algn="l" defTabSz="342900" rtl="0" eaLnBrk="1" latinLnBrk="0" hangingPunct="1">
                        <a:defRPr sz="1350" b="1" kern="1200">
                          <a:solidFill>
                            <a:schemeClr val="lt1"/>
                          </a:solidFill>
                          <a:latin typeface="Calibri"/>
                        </a:defRPr>
                      </a:lvl5pPr>
                      <a:lvl6pPr marL="1714500" algn="l" defTabSz="342900" rtl="0" eaLnBrk="1" latinLnBrk="0" hangingPunct="1">
                        <a:defRPr sz="1350" b="1" kern="1200">
                          <a:solidFill>
                            <a:schemeClr val="lt1"/>
                          </a:solidFill>
                          <a:latin typeface="Calibri"/>
                        </a:defRPr>
                      </a:lvl6pPr>
                      <a:lvl7pPr marL="2057400" algn="l" defTabSz="342900" rtl="0" eaLnBrk="1" latinLnBrk="0" hangingPunct="1">
                        <a:defRPr sz="1350" b="1" kern="1200">
                          <a:solidFill>
                            <a:schemeClr val="lt1"/>
                          </a:solidFill>
                          <a:latin typeface="Calibri"/>
                        </a:defRPr>
                      </a:lvl7pPr>
                      <a:lvl8pPr marL="2400300" algn="l" defTabSz="342900" rtl="0" eaLnBrk="1" latinLnBrk="0" hangingPunct="1">
                        <a:defRPr sz="1350" b="1" kern="1200">
                          <a:solidFill>
                            <a:schemeClr val="lt1"/>
                          </a:solidFill>
                          <a:latin typeface="Calibri"/>
                        </a:defRPr>
                      </a:lvl8pPr>
                      <a:lvl9pPr marL="2743200" algn="l" defTabSz="342900" rtl="0" eaLnBrk="1" latinLnBrk="0" hangingPunct="1">
                        <a:defRPr sz="1350" b="1" kern="1200">
                          <a:solidFill>
                            <a:schemeClr val="lt1"/>
                          </a:solidFill>
                          <a:latin typeface="Calibri"/>
                        </a:defRPr>
                      </a:lvl9pPr>
                    </a:lstStyle>
                    <a:p>
                      <a:pPr algn="ctr"/>
                      <a:r>
                        <a:rPr lang="es-CO" sz="1100" dirty="0">
                          <a:latin typeface="Century Gothic" panose="020B0502020202020204" pitchFamily="34" charset="0"/>
                        </a:rPr>
                        <a:t>Máxima Oportunidad de Mejoramiento</a:t>
                      </a:r>
                    </a:p>
                  </a:txBody>
                  <a:tcPr marL="34261" marR="34261" marT="17114" marB="17114"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ap="flat" cmpd="sng" algn="ctr">
                      <a:solidFill>
                        <a:sysClr val="window" lastClr="FFFFFF">
                          <a:lumMod val="95000"/>
                        </a:sysClr>
                      </a:solidFill>
                      <a:prstDash val="solid"/>
                      <a:round/>
                      <a:headEnd type="none" w="med" len="med"/>
                      <a:tailEnd type="none" w="med" len="med"/>
                    </a:lnT>
                    <a:lnB w="127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342900" rtl="0" eaLnBrk="1" latinLnBrk="0" hangingPunct="1">
                        <a:defRPr sz="1350" b="1" kern="1200">
                          <a:solidFill>
                            <a:schemeClr val="lt1"/>
                          </a:solidFill>
                          <a:latin typeface="Calibri"/>
                        </a:defRPr>
                      </a:lvl1pPr>
                      <a:lvl2pPr marL="342900" algn="l" defTabSz="342900" rtl="0" eaLnBrk="1" latinLnBrk="0" hangingPunct="1">
                        <a:defRPr sz="1350" b="1" kern="1200">
                          <a:solidFill>
                            <a:schemeClr val="lt1"/>
                          </a:solidFill>
                          <a:latin typeface="Calibri"/>
                        </a:defRPr>
                      </a:lvl2pPr>
                      <a:lvl3pPr marL="685800" algn="l" defTabSz="342900" rtl="0" eaLnBrk="1" latinLnBrk="0" hangingPunct="1">
                        <a:defRPr sz="1350" b="1" kern="1200">
                          <a:solidFill>
                            <a:schemeClr val="lt1"/>
                          </a:solidFill>
                          <a:latin typeface="Calibri"/>
                        </a:defRPr>
                      </a:lvl3pPr>
                      <a:lvl4pPr marL="1028700" algn="l" defTabSz="342900" rtl="0" eaLnBrk="1" latinLnBrk="0" hangingPunct="1">
                        <a:defRPr sz="1350" b="1" kern="1200">
                          <a:solidFill>
                            <a:schemeClr val="lt1"/>
                          </a:solidFill>
                          <a:latin typeface="Calibri"/>
                        </a:defRPr>
                      </a:lvl4pPr>
                      <a:lvl5pPr marL="1371600" algn="l" defTabSz="342900" rtl="0" eaLnBrk="1" latinLnBrk="0" hangingPunct="1">
                        <a:defRPr sz="1350" b="1" kern="1200">
                          <a:solidFill>
                            <a:schemeClr val="lt1"/>
                          </a:solidFill>
                          <a:latin typeface="Calibri"/>
                        </a:defRPr>
                      </a:lvl5pPr>
                      <a:lvl6pPr marL="1714500" algn="l" defTabSz="342900" rtl="0" eaLnBrk="1" latinLnBrk="0" hangingPunct="1">
                        <a:defRPr sz="1350" b="1" kern="1200">
                          <a:solidFill>
                            <a:schemeClr val="lt1"/>
                          </a:solidFill>
                          <a:latin typeface="Calibri"/>
                        </a:defRPr>
                      </a:lvl6pPr>
                      <a:lvl7pPr marL="2057400" algn="l" defTabSz="342900" rtl="0" eaLnBrk="1" latinLnBrk="0" hangingPunct="1">
                        <a:defRPr sz="1350" b="1" kern="1200">
                          <a:solidFill>
                            <a:schemeClr val="lt1"/>
                          </a:solidFill>
                          <a:latin typeface="Calibri"/>
                        </a:defRPr>
                      </a:lvl7pPr>
                      <a:lvl8pPr marL="2400300" algn="l" defTabSz="342900" rtl="0" eaLnBrk="1" latinLnBrk="0" hangingPunct="1">
                        <a:defRPr sz="1350" b="1" kern="1200">
                          <a:solidFill>
                            <a:schemeClr val="lt1"/>
                          </a:solidFill>
                          <a:latin typeface="Calibri"/>
                        </a:defRPr>
                      </a:lvl8pPr>
                      <a:lvl9pPr marL="2743200" algn="l" defTabSz="342900" rtl="0" eaLnBrk="1" latinLnBrk="0" hangingPunct="1">
                        <a:defRPr sz="1350" b="1" kern="1200">
                          <a:solidFill>
                            <a:schemeClr val="lt1"/>
                          </a:solidFill>
                          <a:latin typeface="Calibri"/>
                        </a:defRPr>
                      </a:lvl9pPr>
                    </a:lstStyle>
                    <a:p>
                      <a:pPr algn="ctr"/>
                      <a:r>
                        <a:rPr lang="es-CO" sz="1100" dirty="0">
                          <a:solidFill>
                            <a:schemeClr val="tx1"/>
                          </a:solidFill>
                          <a:latin typeface="Century Gothic" panose="020B0502020202020204" pitchFamily="34" charset="0"/>
                        </a:rPr>
                        <a:t>Prioridad Secundaria de Mejoramiento</a:t>
                      </a:r>
                    </a:p>
                  </a:txBody>
                  <a:tcPr marL="34261" marR="34261" marT="17114" marB="17114"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ap="flat" cmpd="sng" algn="ctr">
                      <a:solidFill>
                        <a:sysClr val="window" lastClr="FFFFFF">
                          <a:lumMod val="95000"/>
                        </a:sysClr>
                      </a:solidFill>
                      <a:prstDash val="solid"/>
                      <a:round/>
                      <a:headEnd type="none" w="med" len="med"/>
                      <a:tailEnd type="none" w="med" len="med"/>
                    </a:lnT>
                    <a:lnB w="127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342900" rtl="0" eaLnBrk="1" latinLnBrk="0" hangingPunct="1">
                        <a:defRPr sz="1350" b="1" kern="1200">
                          <a:solidFill>
                            <a:schemeClr val="lt1"/>
                          </a:solidFill>
                          <a:latin typeface="Calibri"/>
                        </a:defRPr>
                      </a:lvl1pPr>
                      <a:lvl2pPr marL="342900" algn="l" defTabSz="342900" rtl="0" eaLnBrk="1" latinLnBrk="0" hangingPunct="1">
                        <a:defRPr sz="1350" b="1" kern="1200">
                          <a:solidFill>
                            <a:schemeClr val="lt1"/>
                          </a:solidFill>
                          <a:latin typeface="Calibri"/>
                        </a:defRPr>
                      </a:lvl2pPr>
                      <a:lvl3pPr marL="685800" algn="l" defTabSz="342900" rtl="0" eaLnBrk="1" latinLnBrk="0" hangingPunct="1">
                        <a:defRPr sz="1350" b="1" kern="1200">
                          <a:solidFill>
                            <a:schemeClr val="lt1"/>
                          </a:solidFill>
                          <a:latin typeface="Calibri"/>
                        </a:defRPr>
                      </a:lvl3pPr>
                      <a:lvl4pPr marL="1028700" algn="l" defTabSz="342900" rtl="0" eaLnBrk="1" latinLnBrk="0" hangingPunct="1">
                        <a:defRPr sz="1350" b="1" kern="1200">
                          <a:solidFill>
                            <a:schemeClr val="lt1"/>
                          </a:solidFill>
                          <a:latin typeface="Calibri"/>
                        </a:defRPr>
                      </a:lvl4pPr>
                      <a:lvl5pPr marL="1371600" algn="l" defTabSz="342900" rtl="0" eaLnBrk="1" latinLnBrk="0" hangingPunct="1">
                        <a:defRPr sz="1350" b="1" kern="1200">
                          <a:solidFill>
                            <a:schemeClr val="lt1"/>
                          </a:solidFill>
                          <a:latin typeface="Calibri"/>
                        </a:defRPr>
                      </a:lvl5pPr>
                      <a:lvl6pPr marL="1714500" algn="l" defTabSz="342900" rtl="0" eaLnBrk="1" latinLnBrk="0" hangingPunct="1">
                        <a:defRPr sz="1350" b="1" kern="1200">
                          <a:solidFill>
                            <a:schemeClr val="lt1"/>
                          </a:solidFill>
                          <a:latin typeface="Calibri"/>
                        </a:defRPr>
                      </a:lvl6pPr>
                      <a:lvl7pPr marL="2057400" algn="l" defTabSz="342900" rtl="0" eaLnBrk="1" latinLnBrk="0" hangingPunct="1">
                        <a:defRPr sz="1350" b="1" kern="1200">
                          <a:solidFill>
                            <a:schemeClr val="lt1"/>
                          </a:solidFill>
                          <a:latin typeface="Calibri"/>
                        </a:defRPr>
                      </a:lvl7pPr>
                      <a:lvl8pPr marL="2400300" algn="l" defTabSz="342900" rtl="0" eaLnBrk="1" latinLnBrk="0" hangingPunct="1">
                        <a:defRPr sz="1350" b="1" kern="1200">
                          <a:solidFill>
                            <a:schemeClr val="lt1"/>
                          </a:solidFill>
                          <a:latin typeface="Calibri"/>
                        </a:defRPr>
                      </a:lvl8pPr>
                      <a:lvl9pPr marL="2743200" algn="l" defTabSz="342900" rtl="0" eaLnBrk="1" latinLnBrk="0" hangingPunct="1">
                        <a:defRPr sz="1350" b="1" kern="1200">
                          <a:solidFill>
                            <a:schemeClr val="lt1"/>
                          </a:solidFill>
                          <a:latin typeface="Calibri"/>
                        </a:defRPr>
                      </a:lvl9pPr>
                    </a:lstStyle>
                    <a:p>
                      <a:pPr algn="ctr"/>
                      <a:r>
                        <a:rPr lang="es-CO" sz="1100" dirty="0">
                          <a:latin typeface="Century Gothic" panose="020B0502020202020204" pitchFamily="34" charset="0"/>
                        </a:rPr>
                        <a:t>Fortaleza de Apalancamiento</a:t>
                      </a:r>
                    </a:p>
                  </a:txBody>
                  <a:tcPr marL="34261" marR="34261" marT="17114" marB="17114"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ap="flat" cmpd="sng" algn="ctr">
                      <a:solidFill>
                        <a:sysClr val="window" lastClr="FFFFFF">
                          <a:lumMod val="95000"/>
                        </a:sysClr>
                      </a:solidFill>
                      <a:prstDash val="solid"/>
                      <a:round/>
                      <a:headEnd type="none" w="med" len="med"/>
                      <a:tailEnd type="none" w="med" len="med"/>
                    </a:lnT>
                    <a:lnB w="127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rgbClr val="008000"/>
                    </a:solidFill>
                  </a:tcPr>
                </a:tc>
                <a:extLst>
                  <a:ext uri="{0D108BD9-81ED-4DB2-BD59-A6C34878D82A}">
                    <a16:rowId xmlns:a16="http://schemas.microsoft.com/office/drawing/2014/main" val="10000"/>
                  </a:ext>
                </a:extLst>
              </a:tr>
              <a:tr h="2961263">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285750" indent="-285750" algn="l">
                        <a:buClr>
                          <a:srgbClr val="FF0000"/>
                        </a:buClr>
                        <a:buFont typeface="Arial" panose="020B0604020202020204" pitchFamily="34" charset="0"/>
                        <a:buChar char="•"/>
                      </a:pPr>
                      <a:r>
                        <a:rPr lang="es-CO" sz="1100" dirty="0">
                          <a:latin typeface="Century Gothic" panose="020B0502020202020204" pitchFamily="34" charset="0"/>
                        </a:rPr>
                        <a:t>el nivel del conocimiento por parte del servidor público que atendió su última </a:t>
                      </a:r>
                      <a:r>
                        <a:rPr lang="es-CO" sz="1100" dirty="0" err="1">
                          <a:latin typeface="Century Gothic" panose="020B0502020202020204" pitchFamily="34" charset="0"/>
                        </a:rPr>
                        <a:t>PQRS</a:t>
                      </a:r>
                      <a:r>
                        <a:rPr lang="es-CO" sz="1100" dirty="0">
                          <a:latin typeface="Century Gothic" panose="020B0502020202020204" pitchFamily="34" charset="0"/>
                        </a:rPr>
                        <a:t>? </a:t>
                      </a:r>
                    </a:p>
                    <a:p>
                      <a:pPr marL="285750" indent="-285750" algn="l">
                        <a:buClr>
                          <a:srgbClr val="FF0000"/>
                        </a:buClr>
                        <a:buFont typeface="Arial" panose="020B0604020202020204" pitchFamily="34" charset="0"/>
                        <a:buChar char="•"/>
                      </a:pPr>
                      <a:r>
                        <a:rPr lang="es-CO" sz="1100" dirty="0">
                          <a:latin typeface="Century Gothic" panose="020B0502020202020204" pitchFamily="34" charset="0"/>
                        </a:rPr>
                        <a:t>la claridad en la información por parte del servidor público que atendió su última </a:t>
                      </a:r>
                      <a:r>
                        <a:rPr lang="es-CO" sz="1100" dirty="0" err="1">
                          <a:latin typeface="Century Gothic" panose="020B0502020202020204" pitchFamily="34" charset="0"/>
                        </a:rPr>
                        <a:t>PQRS</a:t>
                      </a:r>
                      <a:r>
                        <a:rPr lang="es-CO" sz="1100" dirty="0">
                          <a:latin typeface="Century Gothic" panose="020B0502020202020204" pitchFamily="34" charset="0"/>
                        </a:rPr>
                        <a:t>? </a:t>
                      </a:r>
                    </a:p>
                    <a:p>
                      <a:pPr marL="285750" indent="-285750" algn="l">
                        <a:buClr>
                          <a:srgbClr val="FF0000"/>
                        </a:buClr>
                        <a:buFont typeface="Arial" panose="020B0604020202020204" pitchFamily="34" charset="0"/>
                        <a:buChar char="•"/>
                      </a:pPr>
                      <a:r>
                        <a:rPr lang="es-CO" sz="1100" dirty="0">
                          <a:latin typeface="Century Gothic" panose="020B0502020202020204" pitchFamily="34" charset="0"/>
                        </a:rPr>
                        <a:t>el tiempo de respuesta que le dieron a su última </a:t>
                      </a:r>
                      <a:r>
                        <a:rPr lang="es-CO" sz="1100" dirty="0" err="1">
                          <a:latin typeface="Century Gothic" panose="020B0502020202020204" pitchFamily="34" charset="0"/>
                        </a:rPr>
                        <a:t>PQRS</a:t>
                      </a:r>
                      <a:r>
                        <a:rPr lang="es-CO" sz="1100" dirty="0">
                          <a:latin typeface="Century Gothic" panose="020B0502020202020204" pitchFamily="34" charset="0"/>
                        </a:rPr>
                        <a:t>? </a:t>
                      </a:r>
                    </a:p>
                    <a:p>
                      <a:pPr marL="285750" indent="-285750" algn="l">
                        <a:buClr>
                          <a:srgbClr val="FF0000"/>
                        </a:buClr>
                        <a:buFont typeface="Arial" panose="020B0604020202020204" pitchFamily="34" charset="0"/>
                        <a:buChar char="•"/>
                      </a:pPr>
                      <a:r>
                        <a:rPr lang="es-CO" sz="1100" dirty="0">
                          <a:latin typeface="Century Gothic" panose="020B0502020202020204" pitchFamily="34" charset="0"/>
                        </a:rPr>
                        <a:t>la solución definitiva que le dieron a su última </a:t>
                      </a:r>
                      <a:r>
                        <a:rPr lang="es-CO" sz="1100" dirty="0" err="1">
                          <a:latin typeface="Century Gothic" panose="020B0502020202020204" pitchFamily="34" charset="0"/>
                        </a:rPr>
                        <a:t>PQRS</a:t>
                      </a:r>
                      <a:r>
                        <a:rPr lang="es-CO" sz="1100" dirty="0">
                          <a:latin typeface="Century Gothic" panose="020B0502020202020204" pitchFamily="34" charset="0"/>
                        </a:rPr>
                        <a:t>? </a:t>
                      </a:r>
                    </a:p>
                  </a:txBody>
                  <a:tcPr marL="34261" marR="34261" marT="17114" marB="17114"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ap="flat" cmpd="sng" algn="ctr">
                      <a:solidFill>
                        <a:sysClr val="window" lastClr="FFFFFF">
                          <a:lumMod val="95000"/>
                        </a:sysClr>
                      </a:solidFill>
                      <a:prstDash val="solid"/>
                      <a:round/>
                      <a:headEnd type="none" w="med" len="med"/>
                      <a:tailEnd type="none" w="med" len="med"/>
                    </a:lnT>
                    <a:lnB w="127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171450" indent="-171450" algn="l">
                        <a:buFont typeface="Arial" panose="020B0604020202020204" pitchFamily="34" charset="0"/>
                        <a:buChar char="•"/>
                      </a:pPr>
                      <a:r>
                        <a:rPr lang="es-CO" sz="1100" dirty="0">
                          <a:latin typeface="Century Gothic" panose="020B0502020202020204" pitchFamily="34" charset="0"/>
                        </a:rPr>
                        <a:t>la amabilidad y respeto con que le atendieron su última </a:t>
                      </a:r>
                      <a:r>
                        <a:rPr lang="es-CO" sz="1100" dirty="0" err="1">
                          <a:latin typeface="Century Gothic" panose="020B0502020202020204" pitchFamily="34" charset="0"/>
                        </a:rPr>
                        <a:t>PQRS</a:t>
                      </a:r>
                      <a:r>
                        <a:rPr lang="es-CO" sz="1100" dirty="0">
                          <a:latin typeface="Century Gothic" panose="020B0502020202020204" pitchFamily="34" charset="0"/>
                        </a:rPr>
                        <a:t>? </a:t>
                      </a:r>
                    </a:p>
                  </a:txBody>
                  <a:tcPr marL="34261" marR="34261" marT="17114" marB="17114"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ap="flat" cmpd="sng" algn="ctr">
                      <a:solidFill>
                        <a:sysClr val="window" lastClr="FFFFFF">
                          <a:lumMod val="95000"/>
                        </a:sysClr>
                      </a:solidFill>
                      <a:prstDash val="solid"/>
                      <a:round/>
                      <a:headEnd type="none" w="med" len="med"/>
                      <a:tailEnd type="none" w="med" len="med"/>
                    </a:lnT>
                    <a:lnB w="127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171450" indent="-171450" algn="l">
                        <a:buClr>
                          <a:srgbClr val="008000"/>
                        </a:buClr>
                        <a:buFont typeface="Arial" panose="020B0604020202020204" pitchFamily="34" charset="0"/>
                        <a:buChar char="•"/>
                      </a:pPr>
                      <a:endParaRPr lang="es-CO" sz="1100" dirty="0">
                        <a:latin typeface="Century Gothic" panose="020B0502020202020204" pitchFamily="34" charset="0"/>
                      </a:endParaRPr>
                    </a:p>
                  </a:txBody>
                  <a:tcPr marL="34261" marR="34261" marT="17114" marB="17114"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ap="flat" cmpd="sng" algn="ctr">
                      <a:solidFill>
                        <a:sysClr val="window" lastClr="FFFFFF">
                          <a:lumMod val="95000"/>
                        </a:sysClr>
                      </a:solidFill>
                      <a:prstDash val="solid"/>
                      <a:round/>
                      <a:headEnd type="none" w="med" len="med"/>
                      <a:tailEnd type="none" w="med" len="med"/>
                    </a:lnT>
                    <a:lnB w="127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16" name="AutoShape 190"/>
          <p:cNvSpPr>
            <a:spLocks noChangeArrowheads="1"/>
          </p:cNvSpPr>
          <p:nvPr/>
        </p:nvSpPr>
        <p:spPr bwMode="auto">
          <a:xfrm>
            <a:off x="8215312" y="368435"/>
            <a:ext cx="786375" cy="465138"/>
          </a:xfrm>
          <a:prstGeom prst="roundRect">
            <a:avLst>
              <a:gd name="adj" fmla="val 16667"/>
            </a:avLst>
          </a:prstGeom>
          <a:solidFill>
            <a:srgbClr val="EAEAEA">
              <a:alpha val="72940"/>
            </a:srgbClr>
          </a:solidFill>
          <a:ln w="3175">
            <a:solidFill>
              <a:srgbClr val="969696"/>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1000">
                <a:solidFill>
                  <a:schemeClr val="tx1"/>
                </a:solidFill>
                <a:latin typeface="Calibri Light" pitchFamily="34" charset="0"/>
                <a:cs typeface="Calibri Light" pitchFamily="34" charset="0"/>
              </a:defRPr>
            </a:lvl1pPr>
            <a:lvl2pPr marL="742950" indent="-285750">
              <a:spcBef>
                <a:spcPct val="20000"/>
              </a:spcBef>
              <a:buChar char="–"/>
              <a:defRPr sz="1000">
                <a:solidFill>
                  <a:schemeClr val="tx1"/>
                </a:solidFill>
                <a:latin typeface="Calibri Light" pitchFamily="34" charset="0"/>
                <a:cs typeface="Calibri Light" pitchFamily="34" charset="0"/>
              </a:defRPr>
            </a:lvl2pPr>
            <a:lvl3pPr marL="1143000" indent="-228600">
              <a:spcBef>
                <a:spcPct val="20000"/>
              </a:spcBef>
              <a:buChar char="•"/>
              <a:defRPr sz="1000">
                <a:solidFill>
                  <a:schemeClr val="tx1"/>
                </a:solidFill>
                <a:latin typeface="Calibri Light" pitchFamily="34" charset="0"/>
                <a:cs typeface="Calibri Light" pitchFamily="34" charset="0"/>
              </a:defRPr>
            </a:lvl3pPr>
            <a:lvl4pPr marL="1600200" indent="-228600">
              <a:spcBef>
                <a:spcPct val="20000"/>
              </a:spcBef>
              <a:buChar char="–"/>
              <a:defRPr sz="1000">
                <a:solidFill>
                  <a:schemeClr val="tx1"/>
                </a:solidFill>
                <a:latin typeface="Calibri Light" pitchFamily="34" charset="0"/>
                <a:cs typeface="Calibri Light" pitchFamily="34" charset="0"/>
              </a:defRPr>
            </a:lvl4pPr>
            <a:lvl5pPr marL="2057400" indent="-228600">
              <a:spcBef>
                <a:spcPct val="20000"/>
              </a:spcBef>
              <a:buChar char="»"/>
              <a:defRPr sz="1000">
                <a:solidFill>
                  <a:schemeClr val="tx1"/>
                </a:solidFill>
                <a:latin typeface="Calibri Light" pitchFamily="34" charset="0"/>
                <a:cs typeface="Calibri Light" pitchFamily="34" charset="0"/>
              </a:defRPr>
            </a:lvl5pPr>
            <a:lvl6pPr marL="25146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6pPr>
            <a:lvl7pPr marL="29718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7pPr>
            <a:lvl8pPr marL="34290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8pPr>
            <a:lvl9pPr marL="38862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9pPr>
          </a:lstStyle>
          <a:p>
            <a:pPr eaLnBrk="1" hangingPunct="1">
              <a:spcBef>
                <a:spcPct val="0"/>
              </a:spcBef>
              <a:buFontTx/>
              <a:buNone/>
            </a:pPr>
            <a:endParaRPr lang="es-CO" altLang="es-CO" sz="1800">
              <a:latin typeface="Arial" charset="0"/>
            </a:endParaRPr>
          </a:p>
        </p:txBody>
      </p:sp>
      <p:graphicFrame>
        <p:nvGraphicFramePr>
          <p:cNvPr id="20" name="Group 504"/>
          <p:cNvGraphicFramePr>
            <a:graphicFrameLocks noGrp="1"/>
          </p:cNvGraphicFramePr>
          <p:nvPr/>
        </p:nvGraphicFramePr>
        <p:xfrm>
          <a:off x="8208963" y="368435"/>
          <a:ext cx="821300" cy="477978"/>
        </p:xfrm>
        <a:graphic>
          <a:graphicData uri="http://schemas.openxmlformats.org/drawingml/2006/table">
            <a:tbl>
              <a:tblPr/>
              <a:tblGrid>
                <a:gridCol w="158750">
                  <a:extLst>
                    <a:ext uri="{9D8B030D-6E8A-4147-A177-3AD203B41FA5}">
                      <a16:colId xmlns:a16="http://schemas.microsoft.com/office/drawing/2014/main" val="20000"/>
                    </a:ext>
                  </a:extLst>
                </a:gridCol>
                <a:gridCol w="662550">
                  <a:extLst>
                    <a:ext uri="{9D8B030D-6E8A-4147-A177-3AD203B41FA5}">
                      <a16:colId xmlns:a16="http://schemas.microsoft.com/office/drawing/2014/main" val="20001"/>
                    </a:ext>
                  </a:extLst>
                </a:gridCol>
              </a:tblGrid>
              <a:tr h="173041">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altLang="es-CO" sz="900" b="1" i="0" u="none" strike="noStrike" cap="none" normalizeH="0" baseline="0" dirty="0">
                          <a:ln>
                            <a:noFill/>
                          </a:ln>
                          <a:solidFill>
                            <a:srgbClr val="008000"/>
                          </a:solidFill>
                          <a:effectLst/>
                          <a:latin typeface="Wingdings" pitchFamily="2" charset="2"/>
                          <a:cs typeface="Calibri Light" pitchFamily="34" charset="0"/>
                        </a:rPr>
                        <a:t>l</a:t>
                      </a:r>
                      <a:endParaRPr kumimoji="0" lang="es-ES" altLang="es-CO" sz="900" b="0" i="0" u="none" strike="noStrike" cap="none" normalizeH="0" baseline="0" dirty="0">
                        <a:ln>
                          <a:noFill/>
                        </a:ln>
                        <a:solidFill>
                          <a:schemeClr val="tx1"/>
                        </a:solidFill>
                        <a:effectLst/>
                        <a:latin typeface="Calibri Light" pitchFamily="34" charset="0"/>
                        <a:cs typeface="Calibri Light" pitchFamily="34" charset="0"/>
                      </a:endParaRPr>
                    </a:p>
                  </a:txBody>
                  <a:tcPr marL="36000" marR="36000" marT="17941" marB="17941" anchor="ctr" horzOverflow="overflow">
                    <a:lnL>
                      <a:noFill/>
                    </a:lnL>
                    <a:lnR>
                      <a:noFill/>
                    </a:lnR>
                    <a:lnT>
                      <a:noFill/>
                    </a:lnT>
                    <a:lnB>
                      <a:noFill/>
                    </a:lnB>
                    <a:lnTlToBr>
                      <a:noFill/>
                    </a:lnTlToBr>
                    <a:lnBlToTr>
                      <a:noFill/>
                    </a:lnBlToTr>
                    <a:noFill/>
                  </a:tcPr>
                </a:tc>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80000"/>
                        </a:lnSpc>
                        <a:spcBef>
                          <a:spcPct val="0"/>
                        </a:spcBef>
                        <a:spcAft>
                          <a:spcPct val="0"/>
                        </a:spcAft>
                        <a:buClrTx/>
                        <a:buSzTx/>
                        <a:buFontTx/>
                        <a:buNone/>
                        <a:tabLst/>
                      </a:pPr>
                      <a:r>
                        <a:rPr kumimoji="0" lang="es-ES" altLang="es-CO" sz="7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T2B</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&gt;= 90</a:t>
                      </a:r>
                    </a:p>
                  </a:txBody>
                  <a:tcPr marL="36000" marR="36000" marT="17941" marB="1794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146048">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ctr" defTabSz="914400" rtl="0" eaLnBrk="1" fontAlgn="ctr" latinLnBrk="0" hangingPunct="1">
                        <a:lnSpc>
                          <a:spcPct val="80000"/>
                        </a:lnSpc>
                        <a:spcBef>
                          <a:spcPct val="0"/>
                        </a:spcBef>
                        <a:spcAft>
                          <a:spcPct val="0"/>
                        </a:spcAft>
                        <a:buClrTx/>
                        <a:buSzTx/>
                        <a:buFontTx/>
                        <a:buNone/>
                        <a:tabLst/>
                      </a:pPr>
                      <a:r>
                        <a:rPr kumimoji="0" lang="es-ES" altLang="es-CO" sz="900" b="1" i="0" u="none" strike="noStrike" cap="none" normalizeH="0" baseline="0" dirty="0">
                          <a:ln>
                            <a:noFill/>
                          </a:ln>
                          <a:solidFill>
                            <a:srgbClr val="FFC000"/>
                          </a:solidFill>
                          <a:effectLst/>
                          <a:latin typeface="Wingdings" pitchFamily="2" charset="2"/>
                          <a:cs typeface="Calibri Light" pitchFamily="34" charset="0"/>
                        </a:rPr>
                        <a:t>l</a:t>
                      </a:r>
                      <a:endParaRPr kumimoji="0" lang="es-ES" altLang="es-CO" sz="900" b="0" i="0" u="none" strike="noStrike" cap="none" normalizeH="0" baseline="0" dirty="0">
                        <a:ln>
                          <a:noFill/>
                        </a:ln>
                        <a:solidFill>
                          <a:schemeClr val="tx1"/>
                        </a:solidFill>
                        <a:effectLst/>
                        <a:latin typeface="Calibri Light" pitchFamily="34" charset="0"/>
                        <a:cs typeface="Calibri Light" pitchFamily="34" charset="0"/>
                      </a:endParaRPr>
                    </a:p>
                  </a:txBody>
                  <a:tcPr marL="36000" marR="36000" marT="17941" marB="17941" anchor="ctr" horzOverflow="overflow">
                    <a:lnL>
                      <a:noFill/>
                    </a:lnL>
                    <a:lnR>
                      <a:noFill/>
                    </a:lnR>
                    <a:lnT>
                      <a:noFill/>
                    </a:lnT>
                    <a:lnB>
                      <a:noFill/>
                    </a:lnB>
                    <a:lnTlToBr>
                      <a:noFill/>
                    </a:lnTlToBr>
                    <a:lnBlToTr>
                      <a:noFill/>
                    </a:lnBlToTr>
                    <a:noFill/>
                  </a:tcPr>
                </a:tc>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80000"/>
                        </a:lnSpc>
                        <a:spcBef>
                          <a:spcPct val="0"/>
                        </a:spcBef>
                        <a:spcAft>
                          <a:spcPct val="0"/>
                        </a:spcAft>
                        <a:buClrTx/>
                        <a:buSzTx/>
                        <a:buFontTx/>
                        <a:buNone/>
                        <a:tabLst/>
                      </a:pP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75&gt; </a:t>
                      </a:r>
                      <a:r>
                        <a:rPr kumimoji="0" lang="es-ES" altLang="es-CO" sz="7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T2B</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&lt;</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89</a:t>
                      </a:r>
                    </a:p>
                  </a:txBody>
                  <a:tcPr marL="36000" marR="36000" marT="17941" marB="1794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146048">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ctr" defTabSz="914400" rtl="0" eaLnBrk="1" fontAlgn="ctr" latinLnBrk="0" hangingPunct="1">
                        <a:lnSpc>
                          <a:spcPct val="80000"/>
                        </a:lnSpc>
                        <a:spcBef>
                          <a:spcPct val="0"/>
                        </a:spcBef>
                        <a:spcAft>
                          <a:spcPct val="0"/>
                        </a:spcAft>
                        <a:buClrTx/>
                        <a:buSzTx/>
                        <a:buFontTx/>
                        <a:buNone/>
                        <a:tabLst/>
                      </a:pPr>
                      <a:r>
                        <a:rPr kumimoji="0" lang="es-ES" altLang="es-CO" sz="900" b="1" i="0" u="none" strike="noStrike" cap="none" normalizeH="0" baseline="0" dirty="0">
                          <a:ln>
                            <a:noFill/>
                          </a:ln>
                          <a:solidFill>
                            <a:srgbClr val="FF0000"/>
                          </a:solidFill>
                          <a:effectLst/>
                          <a:latin typeface="Wingdings" pitchFamily="2" charset="2"/>
                          <a:cs typeface="Calibri Light" pitchFamily="34" charset="0"/>
                        </a:rPr>
                        <a:t>l</a:t>
                      </a:r>
                      <a:endParaRPr kumimoji="0" lang="es-ES" altLang="es-CO" sz="900" b="0" i="0" u="none" strike="noStrike" cap="none" normalizeH="0" baseline="0" dirty="0">
                        <a:ln>
                          <a:noFill/>
                        </a:ln>
                        <a:solidFill>
                          <a:schemeClr val="tx1"/>
                        </a:solidFill>
                        <a:effectLst/>
                        <a:latin typeface="Calibri Light" pitchFamily="34" charset="0"/>
                        <a:cs typeface="Calibri Light" pitchFamily="34" charset="0"/>
                      </a:endParaRPr>
                    </a:p>
                  </a:txBody>
                  <a:tcPr marL="36000" marR="36000" marT="17941" marB="17941" anchor="ctr" horzOverflow="overflow">
                    <a:lnL>
                      <a:noFill/>
                    </a:lnL>
                    <a:lnR>
                      <a:noFill/>
                    </a:lnR>
                    <a:lnT>
                      <a:noFill/>
                    </a:lnT>
                    <a:lnB>
                      <a:noFill/>
                    </a:lnB>
                    <a:lnTlToBr>
                      <a:noFill/>
                    </a:lnTlToBr>
                    <a:lnBlToTr>
                      <a:noFill/>
                    </a:lnBlToTr>
                    <a:noFill/>
                  </a:tcPr>
                </a:tc>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80000"/>
                        </a:lnSpc>
                        <a:spcBef>
                          <a:spcPct val="0"/>
                        </a:spcBef>
                        <a:spcAft>
                          <a:spcPct val="0"/>
                        </a:spcAft>
                        <a:buClrTx/>
                        <a:buSzTx/>
                        <a:buFontTx/>
                        <a:buNone/>
                        <a:tabLst/>
                      </a:pPr>
                      <a:r>
                        <a:rPr kumimoji="0" lang="es-ES" altLang="es-CO" sz="7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T2B</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&lt;=74</a:t>
                      </a:r>
                    </a:p>
                  </a:txBody>
                  <a:tcPr marL="36000" marR="36000" marT="17941" marB="1794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21" name="Group 198"/>
          <p:cNvGraphicFramePr>
            <a:graphicFrameLocks noGrp="1"/>
          </p:cNvGraphicFramePr>
          <p:nvPr/>
        </p:nvGraphicFramePr>
        <p:xfrm>
          <a:off x="7926388" y="508135"/>
          <a:ext cx="301625" cy="198438"/>
        </p:xfrm>
        <a:graphic>
          <a:graphicData uri="http://schemas.openxmlformats.org/drawingml/2006/table">
            <a:tbl>
              <a:tblPr/>
              <a:tblGrid>
                <a:gridCol w="301625">
                  <a:extLst>
                    <a:ext uri="{9D8B030D-6E8A-4147-A177-3AD203B41FA5}">
                      <a16:colId xmlns:a16="http://schemas.microsoft.com/office/drawing/2014/main" val="20000"/>
                    </a:ext>
                  </a:extLst>
                </a:gridCol>
              </a:tblGrid>
              <a:tr h="198438">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altLang="es-CO" sz="1300" b="1" i="0" u="none" strike="noStrike" cap="none" normalizeH="0" baseline="0" dirty="0">
                          <a:ln>
                            <a:noFill/>
                          </a:ln>
                          <a:solidFill>
                            <a:schemeClr val="tx1"/>
                          </a:solidFill>
                          <a:effectLst/>
                          <a:latin typeface="Calibri Light" pitchFamily="34" charset="0"/>
                          <a:cs typeface="Calibri" pitchFamily="34" charset="0"/>
                        </a:rPr>
                        <a:t>%</a:t>
                      </a:r>
                    </a:p>
                  </a:txBody>
                  <a:tcPr marL="90000" marR="9000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6" name="CuadroTexto 5"/>
          <p:cNvSpPr txBox="1"/>
          <p:nvPr/>
        </p:nvSpPr>
        <p:spPr>
          <a:xfrm>
            <a:off x="1377044" y="603304"/>
            <a:ext cx="2919845" cy="246221"/>
          </a:xfrm>
          <a:prstGeom prst="rect">
            <a:avLst/>
          </a:prstGeom>
          <a:noFill/>
        </p:spPr>
        <p:txBody>
          <a:bodyPr wrap="square" rtlCol="0">
            <a:spAutoFit/>
          </a:bodyPr>
          <a:lstStyle/>
          <a:p>
            <a:r>
              <a:rPr lang="es-CO" dirty="0" err="1"/>
              <a:t>PQRS</a:t>
            </a:r>
            <a:endParaRPr lang="es-CO" dirty="0"/>
          </a:p>
        </p:txBody>
      </p:sp>
      <p:sp>
        <p:nvSpPr>
          <p:cNvPr id="10" name="4 Título">
            <a:extLst>
              <a:ext uri="{FF2B5EF4-FFF2-40B4-BE49-F238E27FC236}">
                <a16:creationId xmlns:a16="http://schemas.microsoft.com/office/drawing/2014/main" id="{51CCCD07-49F5-4336-B4DC-95E167C85F00}"/>
              </a:ext>
            </a:extLst>
          </p:cNvPr>
          <p:cNvSpPr txBox="1">
            <a:spLocks/>
          </p:cNvSpPr>
          <p:nvPr/>
        </p:nvSpPr>
        <p:spPr>
          <a:xfrm>
            <a:off x="1377044" y="164402"/>
            <a:ext cx="6572002" cy="644471"/>
          </a:xfrm>
          <a:prstGeom prst="rect">
            <a:avLst/>
          </a:prstGeom>
        </p:spPr>
        <p:txBody>
          <a:bodyPr vert="horz" lIns="68580" tIns="34290" rIns="68580" bIns="34290" rtlCol="0" anchor="ctr">
            <a:noAutofit/>
          </a:bodyPr>
          <a:lstStyle>
            <a:lvl1pPr>
              <a:lnSpc>
                <a:spcPct val="90000"/>
              </a:lnSpc>
              <a:spcBef>
                <a:spcPct val="0"/>
              </a:spcBef>
              <a:buNone/>
              <a:defRPr sz="2400" b="1">
                <a:solidFill>
                  <a:srgbClr val="2F375A"/>
                </a:solidFill>
                <a:latin typeface="Century Gothic" panose="020B0502020202020204" pitchFamily="34" charset="0"/>
                <a:ea typeface="+mj-ea"/>
                <a:cs typeface="+mj-cs"/>
              </a:defRPr>
            </a:lvl1pPr>
          </a:lstStyle>
          <a:p>
            <a:r>
              <a:rPr lang="es-CO" sz="1800" dirty="0"/>
              <a:t>Atributos de prioridades</a:t>
            </a:r>
          </a:p>
        </p:txBody>
      </p:sp>
    </p:spTree>
    <p:extLst>
      <p:ext uri="{BB962C8B-B14F-4D97-AF65-F5344CB8AC3E}">
        <p14:creationId xmlns:p14="http://schemas.microsoft.com/office/powerpoint/2010/main" val="380051263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935A8DC7-54EE-354E-8884-A6898476AC7E}"/>
              </a:ext>
            </a:extLst>
          </p:cNvPr>
          <p:cNvSpPr txBox="1"/>
          <p:nvPr/>
        </p:nvSpPr>
        <p:spPr>
          <a:xfrm>
            <a:off x="7561731" y="4920373"/>
            <a:ext cx="0" cy="0"/>
          </a:xfrm>
          <a:prstGeom prst="rect">
            <a:avLst/>
          </a:prstGeom>
        </p:spPr>
        <p:txBody>
          <a:bodyPr vert="horz" wrap="none" lIns="91396" tIns="45698" rIns="91396" bIns="45698" rtlCol="0" anchor="t">
            <a:noAutofit/>
          </a:bodyPr>
          <a:lstStyle/>
          <a:p>
            <a:endParaRPr lang="es-CL" sz="6597" dirty="0">
              <a:solidFill>
                <a:schemeClr val="bg1"/>
              </a:solidFill>
              <a:latin typeface="Titillium WebThin"/>
              <a:cs typeface="Titillium WebLight"/>
            </a:endParaRPr>
          </a:p>
        </p:txBody>
      </p:sp>
      <p:graphicFrame>
        <p:nvGraphicFramePr>
          <p:cNvPr id="9" name="3 Marcador de contenido">
            <a:extLst>
              <a:ext uri="{FF2B5EF4-FFF2-40B4-BE49-F238E27FC236}">
                <a16:creationId xmlns:a16="http://schemas.microsoft.com/office/drawing/2014/main" id="{F2A2455F-7AC9-4BEF-B664-82E889AD9764}"/>
              </a:ext>
            </a:extLst>
          </p:cNvPr>
          <p:cNvGraphicFramePr>
            <a:graphicFrameLocks/>
          </p:cNvGraphicFramePr>
          <p:nvPr/>
        </p:nvGraphicFramePr>
        <p:xfrm>
          <a:off x="234043" y="1577567"/>
          <a:ext cx="8574717" cy="3309553"/>
        </p:xfrm>
        <a:graphic>
          <a:graphicData uri="http://schemas.openxmlformats.org/drawingml/2006/table">
            <a:tbl>
              <a:tblPr firstRow="1" bandRow="1"/>
              <a:tblGrid>
                <a:gridCol w="2858239">
                  <a:extLst>
                    <a:ext uri="{9D8B030D-6E8A-4147-A177-3AD203B41FA5}">
                      <a16:colId xmlns:a16="http://schemas.microsoft.com/office/drawing/2014/main" val="20000"/>
                    </a:ext>
                  </a:extLst>
                </a:gridCol>
                <a:gridCol w="2858239">
                  <a:extLst>
                    <a:ext uri="{9D8B030D-6E8A-4147-A177-3AD203B41FA5}">
                      <a16:colId xmlns:a16="http://schemas.microsoft.com/office/drawing/2014/main" val="20001"/>
                    </a:ext>
                  </a:extLst>
                </a:gridCol>
                <a:gridCol w="2858239">
                  <a:extLst>
                    <a:ext uri="{9D8B030D-6E8A-4147-A177-3AD203B41FA5}">
                      <a16:colId xmlns:a16="http://schemas.microsoft.com/office/drawing/2014/main" val="20002"/>
                    </a:ext>
                  </a:extLst>
                </a:gridCol>
              </a:tblGrid>
              <a:tr h="348290">
                <a:tc>
                  <a:txBody>
                    <a:bodyPr/>
                    <a:lstStyle>
                      <a:lvl1pPr marL="0" algn="l" defTabSz="342900" rtl="0" eaLnBrk="1" latinLnBrk="0" hangingPunct="1">
                        <a:defRPr sz="1350" b="1" kern="1200">
                          <a:solidFill>
                            <a:schemeClr val="lt1"/>
                          </a:solidFill>
                          <a:latin typeface="Calibri"/>
                        </a:defRPr>
                      </a:lvl1pPr>
                      <a:lvl2pPr marL="342900" algn="l" defTabSz="342900" rtl="0" eaLnBrk="1" latinLnBrk="0" hangingPunct="1">
                        <a:defRPr sz="1350" b="1" kern="1200">
                          <a:solidFill>
                            <a:schemeClr val="lt1"/>
                          </a:solidFill>
                          <a:latin typeface="Calibri"/>
                        </a:defRPr>
                      </a:lvl2pPr>
                      <a:lvl3pPr marL="685800" algn="l" defTabSz="342900" rtl="0" eaLnBrk="1" latinLnBrk="0" hangingPunct="1">
                        <a:defRPr sz="1350" b="1" kern="1200">
                          <a:solidFill>
                            <a:schemeClr val="lt1"/>
                          </a:solidFill>
                          <a:latin typeface="Calibri"/>
                        </a:defRPr>
                      </a:lvl3pPr>
                      <a:lvl4pPr marL="1028700" algn="l" defTabSz="342900" rtl="0" eaLnBrk="1" latinLnBrk="0" hangingPunct="1">
                        <a:defRPr sz="1350" b="1" kern="1200">
                          <a:solidFill>
                            <a:schemeClr val="lt1"/>
                          </a:solidFill>
                          <a:latin typeface="Calibri"/>
                        </a:defRPr>
                      </a:lvl4pPr>
                      <a:lvl5pPr marL="1371600" algn="l" defTabSz="342900" rtl="0" eaLnBrk="1" latinLnBrk="0" hangingPunct="1">
                        <a:defRPr sz="1350" b="1" kern="1200">
                          <a:solidFill>
                            <a:schemeClr val="lt1"/>
                          </a:solidFill>
                          <a:latin typeface="Calibri"/>
                        </a:defRPr>
                      </a:lvl5pPr>
                      <a:lvl6pPr marL="1714500" algn="l" defTabSz="342900" rtl="0" eaLnBrk="1" latinLnBrk="0" hangingPunct="1">
                        <a:defRPr sz="1350" b="1" kern="1200">
                          <a:solidFill>
                            <a:schemeClr val="lt1"/>
                          </a:solidFill>
                          <a:latin typeface="Calibri"/>
                        </a:defRPr>
                      </a:lvl6pPr>
                      <a:lvl7pPr marL="2057400" algn="l" defTabSz="342900" rtl="0" eaLnBrk="1" latinLnBrk="0" hangingPunct="1">
                        <a:defRPr sz="1350" b="1" kern="1200">
                          <a:solidFill>
                            <a:schemeClr val="lt1"/>
                          </a:solidFill>
                          <a:latin typeface="Calibri"/>
                        </a:defRPr>
                      </a:lvl7pPr>
                      <a:lvl8pPr marL="2400300" algn="l" defTabSz="342900" rtl="0" eaLnBrk="1" latinLnBrk="0" hangingPunct="1">
                        <a:defRPr sz="1350" b="1" kern="1200">
                          <a:solidFill>
                            <a:schemeClr val="lt1"/>
                          </a:solidFill>
                          <a:latin typeface="Calibri"/>
                        </a:defRPr>
                      </a:lvl8pPr>
                      <a:lvl9pPr marL="2743200" algn="l" defTabSz="342900" rtl="0" eaLnBrk="1" latinLnBrk="0" hangingPunct="1">
                        <a:defRPr sz="1350" b="1" kern="1200">
                          <a:solidFill>
                            <a:schemeClr val="lt1"/>
                          </a:solidFill>
                          <a:latin typeface="Calibri"/>
                        </a:defRPr>
                      </a:lvl9pPr>
                    </a:lstStyle>
                    <a:p>
                      <a:pPr algn="ctr"/>
                      <a:r>
                        <a:rPr lang="es-CO" sz="1100" dirty="0">
                          <a:latin typeface="Century Gothic" panose="020B0502020202020204" pitchFamily="34" charset="0"/>
                        </a:rPr>
                        <a:t>Máxima Oportunidad de Mejoramiento</a:t>
                      </a:r>
                    </a:p>
                  </a:txBody>
                  <a:tcPr marL="34261" marR="34261" marT="17114" marB="17114"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ap="flat" cmpd="sng" algn="ctr">
                      <a:solidFill>
                        <a:sysClr val="window" lastClr="FFFFFF">
                          <a:lumMod val="95000"/>
                        </a:sysClr>
                      </a:solidFill>
                      <a:prstDash val="solid"/>
                      <a:round/>
                      <a:headEnd type="none" w="med" len="med"/>
                      <a:tailEnd type="none" w="med" len="med"/>
                    </a:lnT>
                    <a:lnB w="127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342900" rtl="0" eaLnBrk="1" latinLnBrk="0" hangingPunct="1">
                        <a:defRPr sz="1350" b="1" kern="1200">
                          <a:solidFill>
                            <a:schemeClr val="lt1"/>
                          </a:solidFill>
                          <a:latin typeface="Calibri"/>
                        </a:defRPr>
                      </a:lvl1pPr>
                      <a:lvl2pPr marL="342900" algn="l" defTabSz="342900" rtl="0" eaLnBrk="1" latinLnBrk="0" hangingPunct="1">
                        <a:defRPr sz="1350" b="1" kern="1200">
                          <a:solidFill>
                            <a:schemeClr val="lt1"/>
                          </a:solidFill>
                          <a:latin typeface="Calibri"/>
                        </a:defRPr>
                      </a:lvl2pPr>
                      <a:lvl3pPr marL="685800" algn="l" defTabSz="342900" rtl="0" eaLnBrk="1" latinLnBrk="0" hangingPunct="1">
                        <a:defRPr sz="1350" b="1" kern="1200">
                          <a:solidFill>
                            <a:schemeClr val="lt1"/>
                          </a:solidFill>
                          <a:latin typeface="Calibri"/>
                        </a:defRPr>
                      </a:lvl3pPr>
                      <a:lvl4pPr marL="1028700" algn="l" defTabSz="342900" rtl="0" eaLnBrk="1" latinLnBrk="0" hangingPunct="1">
                        <a:defRPr sz="1350" b="1" kern="1200">
                          <a:solidFill>
                            <a:schemeClr val="lt1"/>
                          </a:solidFill>
                          <a:latin typeface="Calibri"/>
                        </a:defRPr>
                      </a:lvl4pPr>
                      <a:lvl5pPr marL="1371600" algn="l" defTabSz="342900" rtl="0" eaLnBrk="1" latinLnBrk="0" hangingPunct="1">
                        <a:defRPr sz="1350" b="1" kern="1200">
                          <a:solidFill>
                            <a:schemeClr val="lt1"/>
                          </a:solidFill>
                          <a:latin typeface="Calibri"/>
                        </a:defRPr>
                      </a:lvl5pPr>
                      <a:lvl6pPr marL="1714500" algn="l" defTabSz="342900" rtl="0" eaLnBrk="1" latinLnBrk="0" hangingPunct="1">
                        <a:defRPr sz="1350" b="1" kern="1200">
                          <a:solidFill>
                            <a:schemeClr val="lt1"/>
                          </a:solidFill>
                          <a:latin typeface="Calibri"/>
                        </a:defRPr>
                      </a:lvl6pPr>
                      <a:lvl7pPr marL="2057400" algn="l" defTabSz="342900" rtl="0" eaLnBrk="1" latinLnBrk="0" hangingPunct="1">
                        <a:defRPr sz="1350" b="1" kern="1200">
                          <a:solidFill>
                            <a:schemeClr val="lt1"/>
                          </a:solidFill>
                          <a:latin typeface="Calibri"/>
                        </a:defRPr>
                      </a:lvl7pPr>
                      <a:lvl8pPr marL="2400300" algn="l" defTabSz="342900" rtl="0" eaLnBrk="1" latinLnBrk="0" hangingPunct="1">
                        <a:defRPr sz="1350" b="1" kern="1200">
                          <a:solidFill>
                            <a:schemeClr val="lt1"/>
                          </a:solidFill>
                          <a:latin typeface="Calibri"/>
                        </a:defRPr>
                      </a:lvl8pPr>
                      <a:lvl9pPr marL="2743200" algn="l" defTabSz="342900" rtl="0" eaLnBrk="1" latinLnBrk="0" hangingPunct="1">
                        <a:defRPr sz="1350" b="1" kern="1200">
                          <a:solidFill>
                            <a:schemeClr val="lt1"/>
                          </a:solidFill>
                          <a:latin typeface="Calibri"/>
                        </a:defRPr>
                      </a:lvl9pPr>
                    </a:lstStyle>
                    <a:p>
                      <a:pPr algn="ctr"/>
                      <a:r>
                        <a:rPr lang="es-CO" sz="1100" dirty="0">
                          <a:solidFill>
                            <a:schemeClr val="tx1"/>
                          </a:solidFill>
                          <a:latin typeface="Century Gothic" panose="020B0502020202020204" pitchFamily="34" charset="0"/>
                        </a:rPr>
                        <a:t>Prioridad Secundaria de Mejoramiento</a:t>
                      </a:r>
                    </a:p>
                  </a:txBody>
                  <a:tcPr marL="34261" marR="34261" marT="17114" marB="17114"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ap="flat" cmpd="sng" algn="ctr">
                      <a:solidFill>
                        <a:sysClr val="window" lastClr="FFFFFF">
                          <a:lumMod val="95000"/>
                        </a:sysClr>
                      </a:solidFill>
                      <a:prstDash val="solid"/>
                      <a:round/>
                      <a:headEnd type="none" w="med" len="med"/>
                      <a:tailEnd type="none" w="med" len="med"/>
                    </a:lnT>
                    <a:lnB w="127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342900" rtl="0" eaLnBrk="1" latinLnBrk="0" hangingPunct="1">
                        <a:defRPr sz="1350" b="1" kern="1200">
                          <a:solidFill>
                            <a:schemeClr val="lt1"/>
                          </a:solidFill>
                          <a:latin typeface="Calibri"/>
                        </a:defRPr>
                      </a:lvl1pPr>
                      <a:lvl2pPr marL="342900" algn="l" defTabSz="342900" rtl="0" eaLnBrk="1" latinLnBrk="0" hangingPunct="1">
                        <a:defRPr sz="1350" b="1" kern="1200">
                          <a:solidFill>
                            <a:schemeClr val="lt1"/>
                          </a:solidFill>
                          <a:latin typeface="Calibri"/>
                        </a:defRPr>
                      </a:lvl2pPr>
                      <a:lvl3pPr marL="685800" algn="l" defTabSz="342900" rtl="0" eaLnBrk="1" latinLnBrk="0" hangingPunct="1">
                        <a:defRPr sz="1350" b="1" kern="1200">
                          <a:solidFill>
                            <a:schemeClr val="lt1"/>
                          </a:solidFill>
                          <a:latin typeface="Calibri"/>
                        </a:defRPr>
                      </a:lvl3pPr>
                      <a:lvl4pPr marL="1028700" algn="l" defTabSz="342900" rtl="0" eaLnBrk="1" latinLnBrk="0" hangingPunct="1">
                        <a:defRPr sz="1350" b="1" kern="1200">
                          <a:solidFill>
                            <a:schemeClr val="lt1"/>
                          </a:solidFill>
                          <a:latin typeface="Calibri"/>
                        </a:defRPr>
                      </a:lvl4pPr>
                      <a:lvl5pPr marL="1371600" algn="l" defTabSz="342900" rtl="0" eaLnBrk="1" latinLnBrk="0" hangingPunct="1">
                        <a:defRPr sz="1350" b="1" kern="1200">
                          <a:solidFill>
                            <a:schemeClr val="lt1"/>
                          </a:solidFill>
                          <a:latin typeface="Calibri"/>
                        </a:defRPr>
                      </a:lvl5pPr>
                      <a:lvl6pPr marL="1714500" algn="l" defTabSz="342900" rtl="0" eaLnBrk="1" latinLnBrk="0" hangingPunct="1">
                        <a:defRPr sz="1350" b="1" kern="1200">
                          <a:solidFill>
                            <a:schemeClr val="lt1"/>
                          </a:solidFill>
                          <a:latin typeface="Calibri"/>
                        </a:defRPr>
                      </a:lvl6pPr>
                      <a:lvl7pPr marL="2057400" algn="l" defTabSz="342900" rtl="0" eaLnBrk="1" latinLnBrk="0" hangingPunct="1">
                        <a:defRPr sz="1350" b="1" kern="1200">
                          <a:solidFill>
                            <a:schemeClr val="lt1"/>
                          </a:solidFill>
                          <a:latin typeface="Calibri"/>
                        </a:defRPr>
                      </a:lvl7pPr>
                      <a:lvl8pPr marL="2400300" algn="l" defTabSz="342900" rtl="0" eaLnBrk="1" latinLnBrk="0" hangingPunct="1">
                        <a:defRPr sz="1350" b="1" kern="1200">
                          <a:solidFill>
                            <a:schemeClr val="lt1"/>
                          </a:solidFill>
                          <a:latin typeface="Calibri"/>
                        </a:defRPr>
                      </a:lvl8pPr>
                      <a:lvl9pPr marL="2743200" algn="l" defTabSz="342900" rtl="0" eaLnBrk="1" latinLnBrk="0" hangingPunct="1">
                        <a:defRPr sz="1350" b="1" kern="1200">
                          <a:solidFill>
                            <a:schemeClr val="lt1"/>
                          </a:solidFill>
                          <a:latin typeface="Calibri"/>
                        </a:defRPr>
                      </a:lvl9pPr>
                    </a:lstStyle>
                    <a:p>
                      <a:pPr algn="ctr"/>
                      <a:r>
                        <a:rPr lang="es-CO" sz="1100" dirty="0">
                          <a:latin typeface="Century Gothic" panose="020B0502020202020204" pitchFamily="34" charset="0"/>
                        </a:rPr>
                        <a:t>Fortaleza de Apalancamiento</a:t>
                      </a:r>
                    </a:p>
                  </a:txBody>
                  <a:tcPr marL="34261" marR="34261" marT="17114" marB="17114"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ap="flat" cmpd="sng" algn="ctr">
                      <a:solidFill>
                        <a:sysClr val="window" lastClr="FFFFFF">
                          <a:lumMod val="95000"/>
                        </a:sysClr>
                      </a:solidFill>
                      <a:prstDash val="solid"/>
                      <a:round/>
                      <a:headEnd type="none" w="med" len="med"/>
                      <a:tailEnd type="none" w="med" len="med"/>
                    </a:lnT>
                    <a:lnB w="127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solidFill>
                      <a:srgbClr val="008000"/>
                    </a:solidFill>
                  </a:tcPr>
                </a:tc>
                <a:extLst>
                  <a:ext uri="{0D108BD9-81ED-4DB2-BD59-A6C34878D82A}">
                    <a16:rowId xmlns:a16="http://schemas.microsoft.com/office/drawing/2014/main" val="10000"/>
                  </a:ext>
                </a:extLst>
              </a:tr>
              <a:tr h="2961263">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285750" indent="-285750" algn="l">
                        <a:buClr>
                          <a:srgbClr val="FF0000"/>
                        </a:buClr>
                        <a:buFont typeface="Arial" panose="020B0604020202020204" pitchFamily="34" charset="0"/>
                        <a:buChar char="•"/>
                      </a:pPr>
                      <a:r>
                        <a:rPr lang="es-CO" sz="1100" dirty="0">
                          <a:latin typeface="Century Gothic" panose="020B0502020202020204" pitchFamily="34" charset="0"/>
                        </a:rPr>
                        <a:t>El conocimiento de las personas con que se relaciona </a:t>
                      </a:r>
                    </a:p>
                    <a:p>
                      <a:pPr marL="285750" indent="-285750" algn="l">
                        <a:buClr>
                          <a:srgbClr val="FF0000"/>
                        </a:buClr>
                        <a:buFont typeface="Arial" panose="020B0604020202020204" pitchFamily="34" charset="0"/>
                        <a:buChar char="•"/>
                      </a:pPr>
                      <a:r>
                        <a:rPr lang="es-CO" sz="1100" dirty="0">
                          <a:latin typeface="Century Gothic" panose="020B0502020202020204" pitchFamily="34" charset="0"/>
                        </a:rPr>
                        <a:t>la claridad de la información proporcionada </a:t>
                      </a:r>
                    </a:p>
                    <a:p>
                      <a:pPr marL="285750" indent="-285750" algn="l">
                        <a:buClr>
                          <a:srgbClr val="FF0000"/>
                        </a:buClr>
                        <a:buFont typeface="Arial" panose="020B0604020202020204" pitchFamily="34" charset="0"/>
                        <a:buChar char="•"/>
                      </a:pPr>
                      <a:r>
                        <a:rPr lang="es-CO" sz="1100" dirty="0">
                          <a:latin typeface="Century Gothic" panose="020B0502020202020204" pitchFamily="34" charset="0"/>
                        </a:rPr>
                        <a:t>la información y conocimientos compartidos </a:t>
                      </a:r>
                    </a:p>
                    <a:p>
                      <a:pPr marL="285750" indent="-285750" algn="l">
                        <a:buClr>
                          <a:srgbClr val="FF0000"/>
                        </a:buClr>
                        <a:buFont typeface="Arial" panose="020B0604020202020204" pitchFamily="34" charset="0"/>
                        <a:buChar char="•"/>
                      </a:pPr>
                      <a:r>
                        <a:rPr lang="es-CO" sz="1100" dirty="0">
                          <a:latin typeface="Century Gothic" panose="020B0502020202020204" pitchFamily="34" charset="0"/>
                        </a:rPr>
                        <a:t>la atención y claridad en la información recibida con la gestión o trámite que realizó para su comunidad? </a:t>
                      </a:r>
                    </a:p>
                    <a:p>
                      <a:pPr marL="285750" indent="-285750" algn="l">
                        <a:buClr>
                          <a:srgbClr val="FF0000"/>
                        </a:buClr>
                        <a:buFont typeface="Arial" panose="020B0604020202020204" pitchFamily="34" charset="0"/>
                        <a:buChar char="•"/>
                      </a:pPr>
                      <a:r>
                        <a:rPr lang="es-CO" sz="1100" dirty="0">
                          <a:latin typeface="Century Gothic" panose="020B0502020202020204" pitchFamily="34" charset="0"/>
                        </a:rPr>
                        <a:t>el tiempo de respuesta de su trámite o gestión? </a:t>
                      </a:r>
                    </a:p>
                    <a:p>
                      <a:pPr marL="285750" indent="-285750" algn="l">
                        <a:buClr>
                          <a:srgbClr val="FF0000"/>
                        </a:buClr>
                        <a:buFont typeface="Arial" panose="020B0604020202020204" pitchFamily="34" charset="0"/>
                        <a:buChar char="•"/>
                      </a:pPr>
                      <a:r>
                        <a:rPr lang="es-CO" sz="1100" dirty="0">
                          <a:latin typeface="Century Gothic" panose="020B0502020202020204" pitchFamily="34" charset="0"/>
                        </a:rPr>
                        <a:t>la frecuencia de la información que ve o recibe por parte de la </a:t>
                      </a:r>
                      <a:r>
                        <a:rPr lang="es-CO" sz="1100" dirty="0" err="1">
                          <a:latin typeface="Century Gothic" panose="020B0502020202020204" pitchFamily="34" charset="0"/>
                        </a:rPr>
                        <a:t>EAAB</a:t>
                      </a:r>
                      <a:r>
                        <a:rPr lang="es-CO" sz="1100" dirty="0">
                          <a:latin typeface="Century Gothic" panose="020B0502020202020204" pitchFamily="34" charset="0"/>
                        </a:rPr>
                        <a:t>–</a:t>
                      </a:r>
                      <a:r>
                        <a:rPr lang="es-CO" sz="1100" dirty="0" err="1">
                          <a:latin typeface="Century Gothic" panose="020B0502020202020204" pitchFamily="34" charset="0"/>
                        </a:rPr>
                        <a:t>ESP</a:t>
                      </a:r>
                      <a:r>
                        <a:rPr lang="es-CO" sz="1100" dirty="0">
                          <a:latin typeface="Century Gothic" panose="020B0502020202020204" pitchFamily="34" charset="0"/>
                        </a:rPr>
                        <a:t>? </a:t>
                      </a:r>
                    </a:p>
                  </a:txBody>
                  <a:tcPr marL="34261" marR="34261" marT="17114" marB="17114"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ap="flat" cmpd="sng" algn="ctr">
                      <a:solidFill>
                        <a:sysClr val="window" lastClr="FFFFFF">
                          <a:lumMod val="95000"/>
                        </a:sysClr>
                      </a:solidFill>
                      <a:prstDash val="solid"/>
                      <a:round/>
                      <a:headEnd type="none" w="med" len="med"/>
                      <a:tailEnd type="none" w="med" len="med"/>
                    </a:lnT>
                    <a:lnB w="127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171450" indent="-171450" algn="l">
                        <a:buFont typeface="Arial" panose="020B0604020202020204" pitchFamily="34" charset="0"/>
                        <a:buChar char="•"/>
                      </a:pPr>
                      <a:r>
                        <a:rPr lang="es-CO" sz="1100" dirty="0">
                          <a:latin typeface="Century Gothic" panose="020B0502020202020204" pitchFamily="34" charset="0"/>
                        </a:rPr>
                        <a:t>el contenido de la información que vio o recibió por parte de la </a:t>
                      </a:r>
                      <a:r>
                        <a:rPr lang="es-CO" sz="1100" dirty="0" err="1">
                          <a:latin typeface="Century Gothic" panose="020B0502020202020204" pitchFamily="34" charset="0"/>
                        </a:rPr>
                        <a:t>EAAB</a:t>
                      </a:r>
                      <a:r>
                        <a:rPr lang="es-CO" sz="1100" dirty="0">
                          <a:latin typeface="Century Gothic" panose="020B0502020202020204" pitchFamily="34" charset="0"/>
                        </a:rPr>
                        <a:t>–</a:t>
                      </a:r>
                      <a:r>
                        <a:rPr lang="es-CO" sz="1100" dirty="0" err="1">
                          <a:latin typeface="Century Gothic" panose="020B0502020202020204" pitchFamily="34" charset="0"/>
                        </a:rPr>
                        <a:t>ESP</a:t>
                      </a:r>
                      <a:r>
                        <a:rPr lang="es-CO" sz="1100" dirty="0">
                          <a:latin typeface="Century Gothic" panose="020B0502020202020204" pitchFamily="34" charset="0"/>
                        </a:rPr>
                        <a:t>? </a:t>
                      </a:r>
                    </a:p>
                  </a:txBody>
                  <a:tcPr marL="34261" marR="34261" marT="17114" marB="17114"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ap="flat" cmpd="sng" algn="ctr">
                      <a:solidFill>
                        <a:sysClr val="window" lastClr="FFFFFF">
                          <a:lumMod val="95000"/>
                        </a:sysClr>
                      </a:solidFill>
                      <a:prstDash val="solid"/>
                      <a:round/>
                      <a:headEnd type="none" w="med" len="med"/>
                      <a:tailEnd type="none" w="med" len="med"/>
                    </a:lnT>
                    <a:lnB w="127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171450" indent="-171450" algn="l">
                        <a:buClr>
                          <a:srgbClr val="008000"/>
                        </a:buClr>
                        <a:buFont typeface="Arial" panose="020B0604020202020204" pitchFamily="34" charset="0"/>
                        <a:buChar char="•"/>
                      </a:pPr>
                      <a:endParaRPr lang="es-CO" sz="1100" dirty="0">
                        <a:latin typeface="Century Gothic" panose="020B0502020202020204" pitchFamily="34" charset="0"/>
                      </a:endParaRPr>
                    </a:p>
                  </a:txBody>
                  <a:tcPr marL="34261" marR="34261" marT="17114" marB="17114"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ap="flat" cmpd="sng" algn="ctr">
                      <a:solidFill>
                        <a:sysClr val="window" lastClr="FFFFFF">
                          <a:lumMod val="95000"/>
                        </a:sysClr>
                      </a:solidFill>
                      <a:prstDash val="solid"/>
                      <a:round/>
                      <a:headEnd type="none" w="med" len="med"/>
                      <a:tailEnd type="none" w="med" len="med"/>
                    </a:lnT>
                    <a:lnB w="12700" cap="flat" cmpd="sng" algn="ctr">
                      <a:solidFill>
                        <a:sysClr val="window" lastClr="FFFFFF">
                          <a:lumMod val="9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16" name="AutoShape 190"/>
          <p:cNvSpPr>
            <a:spLocks noChangeArrowheads="1"/>
          </p:cNvSpPr>
          <p:nvPr/>
        </p:nvSpPr>
        <p:spPr bwMode="auto">
          <a:xfrm>
            <a:off x="8215312" y="368435"/>
            <a:ext cx="786375" cy="465138"/>
          </a:xfrm>
          <a:prstGeom prst="roundRect">
            <a:avLst>
              <a:gd name="adj" fmla="val 16667"/>
            </a:avLst>
          </a:prstGeom>
          <a:solidFill>
            <a:srgbClr val="EAEAEA">
              <a:alpha val="72940"/>
            </a:srgbClr>
          </a:solidFill>
          <a:ln w="3175">
            <a:solidFill>
              <a:srgbClr val="969696"/>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1000">
                <a:solidFill>
                  <a:schemeClr val="tx1"/>
                </a:solidFill>
                <a:latin typeface="Calibri Light" pitchFamily="34" charset="0"/>
                <a:cs typeface="Calibri Light" pitchFamily="34" charset="0"/>
              </a:defRPr>
            </a:lvl1pPr>
            <a:lvl2pPr marL="742950" indent="-285750">
              <a:spcBef>
                <a:spcPct val="20000"/>
              </a:spcBef>
              <a:buChar char="–"/>
              <a:defRPr sz="1000">
                <a:solidFill>
                  <a:schemeClr val="tx1"/>
                </a:solidFill>
                <a:latin typeface="Calibri Light" pitchFamily="34" charset="0"/>
                <a:cs typeface="Calibri Light" pitchFamily="34" charset="0"/>
              </a:defRPr>
            </a:lvl2pPr>
            <a:lvl3pPr marL="1143000" indent="-228600">
              <a:spcBef>
                <a:spcPct val="20000"/>
              </a:spcBef>
              <a:buChar char="•"/>
              <a:defRPr sz="1000">
                <a:solidFill>
                  <a:schemeClr val="tx1"/>
                </a:solidFill>
                <a:latin typeface="Calibri Light" pitchFamily="34" charset="0"/>
                <a:cs typeface="Calibri Light" pitchFamily="34" charset="0"/>
              </a:defRPr>
            </a:lvl3pPr>
            <a:lvl4pPr marL="1600200" indent="-228600">
              <a:spcBef>
                <a:spcPct val="20000"/>
              </a:spcBef>
              <a:buChar char="–"/>
              <a:defRPr sz="1000">
                <a:solidFill>
                  <a:schemeClr val="tx1"/>
                </a:solidFill>
                <a:latin typeface="Calibri Light" pitchFamily="34" charset="0"/>
                <a:cs typeface="Calibri Light" pitchFamily="34" charset="0"/>
              </a:defRPr>
            </a:lvl4pPr>
            <a:lvl5pPr marL="2057400" indent="-228600">
              <a:spcBef>
                <a:spcPct val="20000"/>
              </a:spcBef>
              <a:buChar char="»"/>
              <a:defRPr sz="1000">
                <a:solidFill>
                  <a:schemeClr val="tx1"/>
                </a:solidFill>
                <a:latin typeface="Calibri Light" pitchFamily="34" charset="0"/>
                <a:cs typeface="Calibri Light" pitchFamily="34" charset="0"/>
              </a:defRPr>
            </a:lvl5pPr>
            <a:lvl6pPr marL="25146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6pPr>
            <a:lvl7pPr marL="29718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7pPr>
            <a:lvl8pPr marL="34290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8pPr>
            <a:lvl9pPr marL="3886200" indent="-228600" eaLnBrk="0" fontAlgn="base" hangingPunct="0">
              <a:spcBef>
                <a:spcPct val="20000"/>
              </a:spcBef>
              <a:spcAft>
                <a:spcPct val="0"/>
              </a:spcAft>
              <a:buChar char="»"/>
              <a:defRPr sz="1000">
                <a:solidFill>
                  <a:schemeClr val="tx1"/>
                </a:solidFill>
                <a:latin typeface="Calibri Light" pitchFamily="34" charset="0"/>
                <a:cs typeface="Calibri Light" pitchFamily="34" charset="0"/>
              </a:defRPr>
            </a:lvl9pPr>
          </a:lstStyle>
          <a:p>
            <a:pPr eaLnBrk="1" hangingPunct="1">
              <a:spcBef>
                <a:spcPct val="0"/>
              </a:spcBef>
              <a:buFontTx/>
              <a:buNone/>
            </a:pPr>
            <a:endParaRPr lang="es-CO" altLang="es-CO" sz="1800">
              <a:latin typeface="Arial" charset="0"/>
            </a:endParaRPr>
          </a:p>
        </p:txBody>
      </p:sp>
      <p:graphicFrame>
        <p:nvGraphicFramePr>
          <p:cNvPr id="20" name="Group 504"/>
          <p:cNvGraphicFramePr>
            <a:graphicFrameLocks noGrp="1"/>
          </p:cNvGraphicFramePr>
          <p:nvPr/>
        </p:nvGraphicFramePr>
        <p:xfrm>
          <a:off x="8208963" y="368435"/>
          <a:ext cx="821300" cy="477978"/>
        </p:xfrm>
        <a:graphic>
          <a:graphicData uri="http://schemas.openxmlformats.org/drawingml/2006/table">
            <a:tbl>
              <a:tblPr/>
              <a:tblGrid>
                <a:gridCol w="158750">
                  <a:extLst>
                    <a:ext uri="{9D8B030D-6E8A-4147-A177-3AD203B41FA5}">
                      <a16:colId xmlns:a16="http://schemas.microsoft.com/office/drawing/2014/main" val="20000"/>
                    </a:ext>
                  </a:extLst>
                </a:gridCol>
                <a:gridCol w="662550">
                  <a:extLst>
                    <a:ext uri="{9D8B030D-6E8A-4147-A177-3AD203B41FA5}">
                      <a16:colId xmlns:a16="http://schemas.microsoft.com/office/drawing/2014/main" val="20001"/>
                    </a:ext>
                  </a:extLst>
                </a:gridCol>
              </a:tblGrid>
              <a:tr h="173041">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altLang="es-CO" sz="900" b="1" i="0" u="none" strike="noStrike" cap="none" normalizeH="0" baseline="0" dirty="0">
                          <a:ln>
                            <a:noFill/>
                          </a:ln>
                          <a:solidFill>
                            <a:srgbClr val="008000"/>
                          </a:solidFill>
                          <a:effectLst/>
                          <a:latin typeface="Wingdings" pitchFamily="2" charset="2"/>
                          <a:cs typeface="Calibri Light" pitchFamily="34" charset="0"/>
                        </a:rPr>
                        <a:t>l</a:t>
                      </a:r>
                      <a:endParaRPr kumimoji="0" lang="es-ES" altLang="es-CO" sz="900" b="0" i="0" u="none" strike="noStrike" cap="none" normalizeH="0" baseline="0" dirty="0">
                        <a:ln>
                          <a:noFill/>
                        </a:ln>
                        <a:solidFill>
                          <a:schemeClr val="tx1"/>
                        </a:solidFill>
                        <a:effectLst/>
                        <a:latin typeface="Calibri Light" pitchFamily="34" charset="0"/>
                        <a:cs typeface="Calibri Light" pitchFamily="34" charset="0"/>
                      </a:endParaRPr>
                    </a:p>
                  </a:txBody>
                  <a:tcPr marL="36000" marR="36000" marT="17941" marB="17941" anchor="ctr" horzOverflow="overflow">
                    <a:lnL>
                      <a:noFill/>
                    </a:lnL>
                    <a:lnR>
                      <a:noFill/>
                    </a:lnR>
                    <a:lnT>
                      <a:noFill/>
                    </a:lnT>
                    <a:lnB>
                      <a:noFill/>
                    </a:lnB>
                    <a:lnTlToBr>
                      <a:noFill/>
                    </a:lnTlToBr>
                    <a:lnBlToTr>
                      <a:noFill/>
                    </a:lnBlToTr>
                    <a:noFill/>
                  </a:tcPr>
                </a:tc>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80000"/>
                        </a:lnSpc>
                        <a:spcBef>
                          <a:spcPct val="0"/>
                        </a:spcBef>
                        <a:spcAft>
                          <a:spcPct val="0"/>
                        </a:spcAft>
                        <a:buClrTx/>
                        <a:buSzTx/>
                        <a:buFontTx/>
                        <a:buNone/>
                        <a:tabLst/>
                      </a:pPr>
                      <a:r>
                        <a:rPr kumimoji="0" lang="es-ES" altLang="es-CO" sz="7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T2B</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&gt;= 90</a:t>
                      </a:r>
                    </a:p>
                  </a:txBody>
                  <a:tcPr marL="36000" marR="36000" marT="17941" marB="1794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146048">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ctr" defTabSz="914400" rtl="0" eaLnBrk="1" fontAlgn="ctr" latinLnBrk="0" hangingPunct="1">
                        <a:lnSpc>
                          <a:spcPct val="80000"/>
                        </a:lnSpc>
                        <a:spcBef>
                          <a:spcPct val="0"/>
                        </a:spcBef>
                        <a:spcAft>
                          <a:spcPct val="0"/>
                        </a:spcAft>
                        <a:buClrTx/>
                        <a:buSzTx/>
                        <a:buFontTx/>
                        <a:buNone/>
                        <a:tabLst/>
                      </a:pPr>
                      <a:r>
                        <a:rPr kumimoji="0" lang="es-ES" altLang="es-CO" sz="900" b="1" i="0" u="none" strike="noStrike" cap="none" normalizeH="0" baseline="0" dirty="0">
                          <a:ln>
                            <a:noFill/>
                          </a:ln>
                          <a:solidFill>
                            <a:srgbClr val="FFC000"/>
                          </a:solidFill>
                          <a:effectLst/>
                          <a:latin typeface="Wingdings" pitchFamily="2" charset="2"/>
                          <a:cs typeface="Calibri Light" pitchFamily="34" charset="0"/>
                        </a:rPr>
                        <a:t>l</a:t>
                      </a:r>
                      <a:endParaRPr kumimoji="0" lang="es-ES" altLang="es-CO" sz="900" b="0" i="0" u="none" strike="noStrike" cap="none" normalizeH="0" baseline="0" dirty="0">
                        <a:ln>
                          <a:noFill/>
                        </a:ln>
                        <a:solidFill>
                          <a:schemeClr val="tx1"/>
                        </a:solidFill>
                        <a:effectLst/>
                        <a:latin typeface="Calibri Light" pitchFamily="34" charset="0"/>
                        <a:cs typeface="Calibri Light" pitchFamily="34" charset="0"/>
                      </a:endParaRPr>
                    </a:p>
                  </a:txBody>
                  <a:tcPr marL="36000" marR="36000" marT="17941" marB="17941" anchor="ctr" horzOverflow="overflow">
                    <a:lnL>
                      <a:noFill/>
                    </a:lnL>
                    <a:lnR>
                      <a:noFill/>
                    </a:lnR>
                    <a:lnT>
                      <a:noFill/>
                    </a:lnT>
                    <a:lnB>
                      <a:noFill/>
                    </a:lnB>
                    <a:lnTlToBr>
                      <a:noFill/>
                    </a:lnTlToBr>
                    <a:lnBlToTr>
                      <a:noFill/>
                    </a:lnBlToTr>
                    <a:noFill/>
                  </a:tcPr>
                </a:tc>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80000"/>
                        </a:lnSpc>
                        <a:spcBef>
                          <a:spcPct val="0"/>
                        </a:spcBef>
                        <a:spcAft>
                          <a:spcPct val="0"/>
                        </a:spcAft>
                        <a:buClrTx/>
                        <a:buSzTx/>
                        <a:buFontTx/>
                        <a:buNone/>
                        <a:tabLst/>
                      </a:pP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75&gt; </a:t>
                      </a:r>
                      <a:r>
                        <a:rPr kumimoji="0" lang="es-ES" altLang="es-CO" sz="7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T2B</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&lt;</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89</a:t>
                      </a:r>
                    </a:p>
                  </a:txBody>
                  <a:tcPr marL="36000" marR="36000" marT="17941" marB="1794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146048">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ctr" defTabSz="914400" rtl="0" eaLnBrk="1" fontAlgn="ctr" latinLnBrk="0" hangingPunct="1">
                        <a:lnSpc>
                          <a:spcPct val="80000"/>
                        </a:lnSpc>
                        <a:spcBef>
                          <a:spcPct val="0"/>
                        </a:spcBef>
                        <a:spcAft>
                          <a:spcPct val="0"/>
                        </a:spcAft>
                        <a:buClrTx/>
                        <a:buSzTx/>
                        <a:buFontTx/>
                        <a:buNone/>
                        <a:tabLst/>
                      </a:pPr>
                      <a:r>
                        <a:rPr kumimoji="0" lang="es-ES" altLang="es-CO" sz="900" b="1" i="0" u="none" strike="noStrike" cap="none" normalizeH="0" baseline="0" dirty="0">
                          <a:ln>
                            <a:noFill/>
                          </a:ln>
                          <a:solidFill>
                            <a:srgbClr val="FF0000"/>
                          </a:solidFill>
                          <a:effectLst/>
                          <a:latin typeface="Wingdings" pitchFamily="2" charset="2"/>
                          <a:cs typeface="Calibri Light" pitchFamily="34" charset="0"/>
                        </a:rPr>
                        <a:t>l</a:t>
                      </a:r>
                      <a:endParaRPr kumimoji="0" lang="es-ES" altLang="es-CO" sz="900" b="0" i="0" u="none" strike="noStrike" cap="none" normalizeH="0" baseline="0" dirty="0">
                        <a:ln>
                          <a:noFill/>
                        </a:ln>
                        <a:solidFill>
                          <a:schemeClr val="tx1"/>
                        </a:solidFill>
                        <a:effectLst/>
                        <a:latin typeface="Calibri Light" pitchFamily="34" charset="0"/>
                        <a:cs typeface="Calibri Light" pitchFamily="34" charset="0"/>
                      </a:endParaRPr>
                    </a:p>
                  </a:txBody>
                  <a:tcPr marL="36000" marR="36000" marT="17941" marB="17941" anchor="ctr" horzOverflow="overflow">
                    <a:lnL>
                      <a:noFill/>
                    </a:lnL>
                    <a:lnR>
                      <a:noFill/>
                    </a:lnR>
                    <a:lnT>
                      <a:noFill/>
                    </a:lnT>
                    <a:lnB>
                      <a:noFill/>
                    </a:lnB>
                    <a:lnTlToBr>
                      <a:noFill/>
                    </a:lnTlToBr>
                    <a:lnBlToTr>
                      <a:noFill/>
                    </a:lnBlToTr>
                    <a:noFill/>
                  </a:tcPr>
                </a:tc>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80000"/>
                        </a:lnSpc>
                        <a:spcBef>
                          <a:spcPct val="0"/>
                        </a:spcBef>
                        <a:spcAft>
                          <a:spcPct val="0"/>
                        </a:spcAft>
                        <a:buClrTx/>
                        <a:buSzTx/>
                        <a:buFontTx/>
                        <a:buNone/>
                        <a:tabLst/>
                      </a:pPr>
                      <a:r>
                        <a:rPr kumimoji="0" lang="es-ES" altLang="es-CO" sz="7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T2B</a:t>
                      </a:r>
                      <a:r>
                        <a:rPr kumimoji="0" lang="es-ES" altLang="es-CO" sz="7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s-ES" altLang="es-CO" sz="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&lt;=74</a:t>
                      </a:r>
                    </a:p>
                  </a:txBody>
                  <a:tcPr marL="36000" marR="36000" marT="17941" marB="1794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21" name="Group 198"/>
          <p:cNvGraphicFramePr>
            <a:graphicFrameLocks noGrp="1"/>
          </p:cNvGraphicFramePr>
          <p:nvPr/>
        </p:nvGraphicFramePr>
        <p:xfrm>
          <a:off x="7926388" y="508135"/>
          <a:ext cx="301625" cy="198438"/>
        </p:xfrm>
        <a:graphic>
          <a:graphicData uri="http://schemas.openxmlformats.org/drawingml/2006/table">
            <a:tbl>
              <a:tblPr/>
              <a:tblGrid>
                <a:gridCol w="301625">
                  <a:extLst>
                    <a:ext uri="{9D8B030D-6E8A-4147-A177-3AD203B41FA5}">
                      <a16:colId xmlns:a16="http://schemas.microsoft.com/office/drawing/2014/main" val="20000"/>
                    </a:ext>
                  </a:extLst>
                </a:gridCol>
              </a:tblGrid>
              <a:tr h="198438">
                <a:tc>
                  <a:txBody>
                    <a:bodyPr/>
                    <a:lstStyle>
                      <a:lvl1pPr>
                        <a:spcBef>
                          <a:spcPct val="20000"/>
                        </a:spcBef>
                        <a:defRPr sz="900">
                          <a:solidFill>
                            <a:schemeClr val="tx1"/>
                          </a:solidFill>
                          <a:latin typeface="Calibri Light" pitchFamily="34" charset="0"/>
                          <a:cs typeface="Calibri Light" pitchFamily="34" charset="0"/>
                        </a:defRPr>
                      </a:lvl1pPr>
                      <a:lvl2pPr marL="742950" indent="-285750">
                        <a:spcBef>
                          <a:spcPct val="20000"/>
                        </a:spcBef>
                        <a:defRPr sz="900">
                          <a:solidFill>
                            <a:schemeClr val="tx1"/>
                          </a:solidFill>
                          <a:latin typeface="Calibri Light" pitchFamily="34" charset="0"/>
                          <a:cs typeface="Calibri Light" pitchFamily="34" charset="0"/>
                        </a:defRPr>
                      </a:lvl2pPr>
                      <a:lvl3pPr marL="1143000" indent="-228600">
                        <a:spcBef>
                          <a:spcPct val="20000"/>
                        </a:spcBef>
                        <a:defRPr sz="900">
                          <a:solidFill>
                            <a:schemeClr val="tx1"/>
                          </a:solidFill>
                          <a:latin typeface="Calibri Light" pitchFamily="34" charset="0"/>
                          <a:cs typeface="Calibri Light" pitchFamily="34" charset="0"/>
                        </a:defRPr>
                      </a:lvl3pPr>
                      <a:lvl4pPr marL="1600200" indent="-228600">
                        <a:spcBef>
                          <a:spcPct val="20000"/>
                        </a:spcBef>
                        <a:defRPr sz="900">
                          <a:solidFill>
                            <a:schemeClr val="tx1"/>
                          </a:solidFill>
                          <a:latin typeface="Calibri Light" pitchFamily="34" charset="0"/>
                          <a:cs typeface="Calibri Light" pitchFamily="34" charset="0"/>
                        </a:defRPr>
                      </a:lvl4pPr>
                      <a:lvl5pPr marL="2057400" indent="-228600">
                        <a:spcBef>
                          <a:spcPct val="20000"/>
                        </a:spcBef>
                        <a:defRPr sz="900">
                          <a:solidFill>
                            <a:schemeClr val="tx1"/>
                          </a:solidFill>
                          <a:latin typeface="Calibri Light" pitchFamily="34" charset="0"/>
                          <a:cs typeface="Calibri Light" pitchFamily="34" charset="0"/>
                        </a:defRPr>
                      </a:lvl5pPr>
                      <a:lvl6pPr marL="2514600" indent="-228600" fontAlgn="base">
                        <a:spcBef>
                          <a:spcPct val="20000"/>
                        </a:spcBef>
                        <a:spcAft>
                          <a:spcPct val="0"/>
                        </a:spcAft>
                        <a:defRPr sz="900">
                          <a:solidFill>
                            <a:schemeClr val="tx1"/>
                          </a:solidFill>
                          <a:latin typeface="Calibri Light" pitchFamily="34" charset="0"/>
                          <a:cs typeface="Calibri Light" pitchFamily="34" charset="0"/>
                        </a:defRPr>
                      </a:lvl6pPr>
                      <a:lvl7pPr marL="2971800" indent="-228600" fontAlgn="base">
                        <a:spcBef>
                          <a:spcPct val="20000"/>
                        </a:spcBef>
                        <a:spcAft>
                          <a:spcPct val="0"/>
                        </a:spcAft>
                        <a:defRPr sz="900">
                          <a:solidFill>
                            <a:schemeClr val="tx1"/>
                          </a:solidFill>
                          <a:latin typeface="Calibri Light" pitchFamily="34" charset="0"/>
                          <a:cs typeface="Calibri Light" pitchFamily="34" charset="0"/>
                        </a:defRPr>
                      </a:lvl7pPr>
                      <a:lvl8pPr marL="3429000" indent="-228600" fontAlgn="base">
                        <a:spcBef>
                          <a:spcPct val="20000"/>
                        </a:spcBef>
                        <a:spcAft>
                          <a:spcPct val="0"/>
                        </a:spcAft>
                        <a:defRPr sz="900">
                          <a:solidFill>
                            <a:schemeClr val="tx1"/>
                          </a:solidFill>
                          <a:latin typeface="Calibri Light" pitchFamily="34" charset="0"/>
                          <a:cs typeface="Calibri Light" pitchFamily="34" charset="0"/>
                        </a:defRPr>
                      </a:lvl8pPr>
                      <a:lvl9pPr marL="3886200" indent="-228600" fontAlgn="base">
                        <a:spcBef>
                          <a:spcPct val="20000"/>
                        </a:spcBef>
                        <a:spcAft>
                          <a:spcPct val="0"/>
                        </a:spcAft>
                        <a:defRPr sz="900">
                          <a:solidFill>
                            <a:schemeClr val="tx1"/>
                          </a:solidFill>
                          <a:latin typeface="Calibri Light" pitchFamily="34" charset="0"/>
                          <a:cs typeface="Calibri Light"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s-ES" altLang="es-CO" sz="1300" b="1" i="0" u="none" strike="noStrike" cap="none" normalizeH="0" baseline="0" dirty="0">
                          <a:ln>
                            <a:noFill/>
                          </a:ln>
                          <a:solidFill>
                            <a:schemeClr val="tx1"/>
                          </a:solidFill>
                          <a:effectLst/>
                          <a:latin typeface="Calibri Light" pitchFamily="34" charset="0"/>
                          <a:cs typeface="Calibri" pitchFamily="34" charset="0"/>
                        </a:rPr>
                        <a:t>%</a:t>
                      </a:r>
                    </a:p>
                  </a:txBody>
                  <a:tcPr marL="90000" marR="90000"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6" name="CuadroTexto 5"/>
          <p:cNvSpPr txBox="1"/>
          <p:nvPr/>
        </p:nvSpPr>
        <p:spPr>
          <a:xfrm>
            <a:off x="1377044" y="603304"/>
            <a:ext cx="2919845" cy="246221"/>
          </a:xfrm>
          <a:prstGeom prst="rect">
            <a:avLst/>
          </a:prstGeom>
          <a:noFill/>
        </p:spPr>
        <p:txBody>
          <a:bodyPr wrap="square" rtlCol="0">
            <a:spAutoFit/>
          </a:bodyPr>
          <a:lstStyle/>
          <a:p>
            <a:r>
              <a:rPr lang="es-CO" dirty="0"/>
              <a:t>Rendición de cuentas – canales de información</a:t>
            </a:r>
          </a:p>
        </p:txBody>
      </p:sp>
      <p:sp>
        <p:nvSpPr>
          <p:cNvPr id="13" name="4 Título">
            <a:extLst>
              <a:ext uri="{FF2B5EF4-FFF2-40B4-BE49-F238E27FC236}">
                <a16:creationId xmlns:a16="http://schemas.microsoft.com/office/drawing/2014/main" id="{51CCCD07-49F5-4336-B4DC-95E167C85F00}"/>
              </a:ext>
            </a:extLst>
          </p:cNvPr>
          <p:cNvSpPr txBox="1">
            <a:spLocks/>
          </p:cNvSpPr>
          <p:nvPr/>
        </p:nvSpPr>
        <p:spPr>
          <a:xfrm>
            <a:off x="1377044" y="164402"/>
            <a:ext cx="6572002" cy="644471"/>
          </a:xfrm>
          <a:prstGeom prst="rect">
            <a:avLst/>
          </a:prstGeom>
        </p:spPr>
        <p:txBody>
          <a:bodyPr vert="horz" lIns="68580" tIns="34290" rIns="68580" bIns="34290" rtlCol="0" anchor="ctr">
            <a:noAutofit/>
          </a:bodyPr>
          <a:lstStyle>
            <a:lvl1pPr>
              <a:lnSpc>
                <a:spcPct val="90000"/>
              </a:lnSpc>
              <a:spcBef>
                <a:spcPct val="0"/>
              </a:spcBef>
              <a:buNone/>
              <a:defRPr sz="2400" b="1">
                <a:solidFill>
                  <a:srgbClr val="2F375A"/>
                </a:solidFill>
                <a:latin typeface="Century Gothic" panose="020B0502020202020204" pitchFamily="34" charset="0"/>
                <a:ea typeface="+mj-ea"/>
                <a:cs typeface="+mj-cs"/>
              </a:defRPr>
            </a:lvl1pPr>
          </a:lstStyle>
          <a:p>
            <a:r>
              <a:rPr lang="es-CO" sz="1800" dirty="0"/>
              <a:t>Atributos de prioridades</a:t>
            </a:r>
          </a:p>
        </p:txBody>
      </p:sp>
    </p:spTree>
    <p:extLst>
      <p:ext uri="{BB962C8B-B14F-4D97-AF65-F5344CB8AC3E}">
        <p14:creationId xmlns:p14="http://schemas.microsoft.com/office/powerpoint/2010/main" val="676820627"/>
      </p:ext>
    </p:extLst>
  </p:cSld>
  <p:clrMapOvr>
    <a:masterClrMapping/>
  </p:clrMapOvr>
</p:sld>
</file>

<file path=ppt/theme/theme1.xml><?xml version="1.0" encoding="utf-8"?>
<a:theme xmlns:a="http://schemas.openxmlformats.org/drawingml/2006/main" name="Diseño predeterminado">
  <a:themeElements>
    <a:clrScheme name="Personalizado 1">
      <a:dk1>
        <a:sysClr val="windowText" lastClr="000000"/>
      </a:dk1>
      <a:lt1>
        <a:sysClr val="window" lastClr="FFFFFF"/>
      </a:lt1>
      <a:dk2>
        <a:srgbClr val="323232"/>
      </a:dk2>
      <a:lt2>
        <a:srgbClr val="AA3E2A"/>
      </a:lt2>
      <a:accent1>
        <a:srgbClr val="3D7478"/>
      </a:accent1>
      <a:accent2>
        <a:srgbClr val="F1AE2F"/>
      </a:accent2>
      <a:accent3>
        <a:srgbClr val="7E9C90"/>
      </a:accent3>
      <a:accent4>
        <a:srgbClr val="85B541"/>
      </a:accent4>
      <a:accent5>
        <a:srgbClr val="EDAE0E"/>
      </a:accent5>
      <a:accent6>
        <a:srgbClr val="E27023"/>
      </a:accent6>
      <a:hlink>
        <a:srgbClr val="695FC9"/>
      </a:hlink>
      <a:folHlink>
        <a:srgbClr val="201A5B"/>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CO" altLang="es-CO" sz="1000" b="1" i="0" u="none" strike="noStrike" cap="none" normalizeH="0" baseline="0" smtClean="0">
            <a:ln>
              <a:noFill/>
            </a:ln>
            <a:solidFill>
              <a:schemeClr val="tx1"/>
            </a:solidFill>
            <a:effectLst/>
            <a:latin typeface="Calibri"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CO" altLang="es-CO" sz="1000" b="1" i="0" u="none" strike="noStrike" cap="none" normalizeH="0" baseline="0" smtClean="0">
            <a:ln>
              <a:noFill/>
            </a:ln>
            <a:solidFill>
              <a:schemeClr val="tx1"/>
            </a:solidFill>
            <a:effectLst/>
            <a:latin typeface="Calibri" pitchFamily="34" charset="0"/>
            <a:cs typeface="Arial"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iseño predeterminado">
  <a:themeElements>
    <a:clrScheme name="Personalizado 1">
      <a:dk1>
        <a:sysClr val="windowText" lastClr="000000"/>
      </a:dk1>
      <a:lt1>
        <a:sysClr val="window" lastClr="FFFFFF"/>
      </a:lt1>
      <a:dk2>
        <a:srgbClr val="323232"/>
      </a:dk2>
      <a:lt2>
        <a:srgbClr val="AA3E2A"/>
      </a:lt2>
      <a:accent1>
        <a:srgbClr val="3D7478"/>
      </a:accent1>
      <a:accent2>
        <a:srgbClr val="F1AE2F"/>
      </a:accent2>
      <a:accent3>
        <a:srgbClr val="7E9C90"/>
      </a:accent3>
      <a:accent4>
        <a:srgbClr val="85B541"/>
      </a:accent4>
      <a:accent5>
        <a:srgbClr val="EDAE0E"/>
      </a:accent5>
      <a:accent6>
        <a:srgbClr val="E27023"/>
      </a:accent6>
      <a:hlink>
        <a:srgbClr val="695FC9"/>
      </a:hlink>
      <a:folHlink>
        <a:srgbClr val="201A5B"/>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CO" altLang="es-CO" sz="1000" b="1" i="0" u="none" strike="noStrike" cap="none" normalizeH="0" baseline="0" smtClean="0">
            <a:ln>
              <a:noFill/>
            </a:ln>
            <a:solidFill>
              <a:schemeClr val="tx1"/>
            </a:solidFill>
            <a:effectLst/>
            <a:latin typeface="Calibri"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CO" altLang="es-CO" sz="1000" b="1" i="0" u="none" strike="noStrike" cap="none" normalizeH="0" baseline="0" smtClean="0">
            <a:ln>
              <a:noFill/>
            </a:ln>
            <a:solidFill>
              <a:schemeClr val="tx1"/>
            </a:solidFill>
            <a:effectLst/>
            <a:latin typeface="Calibri" pitchFamily="34" charset="0"/>
            <a:cs typeface="Arial"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iseño predeterminado">
  <a:themeElements>
    <a:clrScheme name="Personalizado 1">
      <a:dk1>
        <a:sysClr val="windowText" lastClr="000000"/>
      </a:dk1>
      <a:lt1>
        <a:sysClr val="window" lastClr="FFFFFF"/>
      </a:lt1>
      <a:dk2>
        <a:srgbClr val="323232"/>
      </a:dk2>
      <a:lt2>
        <a:srgbClr val="AA3E2A"/>
      </a:lt2>
      <a:accent1>
        <a:srgbClr val="3D7478"/>
      </a:accent1>
      <a:accent2>
        <a:srgbClr val="F1AE2F"/>
      </a:accent2>
      <a:accent3>
        <a:srgbClr val="7E9C90"/>
      </a:accent3>
      <a:accent4>
        <a:srgbClr val="85B541"/>
      </a:accent4>
      <a:accent5>
        <a:srgbClr val="EDAE0E"/>
      </a:accent5>
      <a:accent6>
        <a:srgbClr val="E27023"/>
      </a:accent6>
      <a:hlink>
        <a:srgbClr val="695FC9"/>
      </a:hlink>
      <a:folHlink>
        <a:srgbClr val="201A5B"/>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CO" altLang="es-CO" sz="1000" b="1" i="0" u="none" strike="noStrike" cap="none" normalizeH="0" baseline="0" smtClean="0">
            <a:ln>
              <a:noFill/>
            </a:ln>
            <a:solidFill>
              <a:schemeClr val="tx1"/>
            </a:solidFill>
            <a:effectLst/>
            <a:latin typeface="Calibri"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CO" altLang="es-CO" sz="1000" b="1" i="0" u="none" strike="noStrike" cap="none" normalizeH="0" baseline="0" smtClean="0">
            <a:ln>
              <a:noFill/>
            </a:ln>
            <a:solidFill>
              <a:schemeClr val="tx1"/>
            </a:solidFill>
            <a:effectLst/>
            <a:latin typeface="Calibri" pitchFamily="34" charset="0"/>
            <a:cs typeface="Arial"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ersonalizado 15">
    <a:dk1>
      <a:srgbClr val="000000"/>
    </a:dk1>
    <a:lt1>
      <a:srgbClr val="FFFFFF"/>
    </a:lt1>
    <a:dk2>
      <a:srgbClr val="000000"/>
    </a:dk2>
    <a:lt2>
      <a:srgbClr val="808080"/>
    </a:lt2>
    <a:accent1>
      <a:srgbClr val="1F7575"/>
    </a:accent1>
    <a:accent2>
      <a:srgbClr val="D89700"/>
    </a:accent2>
    <a:accent3>
      <a:srgbClr val="5D8DC1"/>
    </a:accent3>
    <a:accent4>
      <a:srgbClr val="000000"/>
    </a:accent4>
    <a:accent5>
      <a:srgbClr val="DAEDEF"/>
    </a:accent5>
    <a:accent6>
      <a:srgbClr val="2D2D8A"/>
    </a:accent6>
    <a:hlink>
      <a:srgbClr val="009999"/>
    </a:hlink>
    <a:folHlink>
      <a:srgbClr val="99CC0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Personalizado 15">
    <a:dk1>
      <a:srgbClr val="000000"/>
    </a:dk1>
    <a:lt1>
      <a:srgbClr val="FFFFFF"/>
    </a:lt1>
    <a:dk2>
      <a:srgbClr val="000000"/>
    </a:dk2>
    <a:lt2>
      <a:srgbClr val="808080"/>
    </a:lt2>
    <a:accent1>
      <a:srgbClr val="1F7575"/>
    </a:accent1>
    <a:accent2>
      <a:srgbClr val="D89700"/>
    </a:accent2>
    <a:accent3>
      <a:srgbClr val="5D8DC1"/>
    </a:accent3>
    <a:accent4>
      <a:srgbClr val="000000"/>
    </a:accent4>
    <a:accent5>
      <a:srgbClr val="DAEDEF"/>
    </a:accent5>
    <a:accent6>
      <a:srgbClr val="2D2D8A"/>
    </a:accent6>
    <a:hlink>
      <a:srgbClr val="009999"/>
    </a:hlink>
    <a:folHlink>
      <a:srgbClr val="99CC0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Personalizado 15">
    <a:dk1>
      <a:srgbClr val="000000"/>
    </a:dk1>
    <a:lt1>
      <a:srgbClr val="FFFFFF"/>
    </a:lt1>
    <a:dk2>
      <a:srgbClr val="000000"/>
    </a:dk2>
    <a:lt2>
      <a:srgbClr val="808080"/>
    </a:lt2>
    <a:accent1>
      <a:srgbClr val="1F7575"/>
    </a:accent1>
    <a:accent2>
      <a:srgbClr val="D89700"/>
    </a:accent2>
    <a:accent3>
      <a:srgbClr val="5D8DC1"/>
    </a:accent3>
    <a:accent4>
      <a:srgbClr val="000000"/>
    </a:accent4>
    <a:accent5>
      <a:srgbClr val="DAEDEF"/>
    </a:accent5>
    <a:accent6>
      <a:srgbClr val="2D2D8A"/>
    </a:accent6>
    <a:hlink>
      <a:srgbClr val="009999"/>
    </a:hlink>
    <a:folHlink>
      <a:srgbClr val="99CC0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Personalizado 15">
    <a:dk1>
      <a:srgbClr val="000000"/>
    </a:dk1>
    <a:lt1>
      <a:srgbClr val="FFFFFF"/>
    </a:lt1>
    <a:dk2>
      <a:srgbClr val="000000"/>
    </a:dk2>
    <a:lt2>
      <a:srgbClr val="808080"/>
    </a:lt2>
    <a:accent1>
      <a:srgbClr val="1F7575"/>
    </a:accent1>
    <a:accent2>
      <a:srgbClr val="D89700"/>
    </a:accent2>
    <a:accent3>
      <a:srgbClr val="5D8DC1"/>
    </a:accent3>
    <a:accent4>
      <a:srgbClr val="000000"/>
    </a:accent4>
    <a:accent5>
      <a:srgbClr val="DAEDEF"/>
    </a:accent5>
    <a:accent6>
      <a:srgbClr val="2D2D8A"/>
    </a:accent6>
    <a:hlink>
      <a:srgbClr val="009999"/>
    </a:hlink>
    <a:folHlink>
      <a:srgbClr val="99CC0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Personalizado 15">
    <a:dk1>
      <a:srgbClr val="000000"/>
    </a:dk1>
    <a:lt1>
      <a:srgbClr val="FFFFFF"/>
    </a:lt1>
    <a:dk2>
      <a:srgbClr val="000000"/>
    </a:dk2>
    <a:lt2>
      <a:srgbClr val="808080"/>
    </a:lt2>
    <a:accent1>
      <a:srgbClr val="1F7575"/>
    </a:accent1>
    <a:accent2>
      <a:srgbClr val="D89700"/>
    </a:accent2>
    <a:accent3>
      <a:srgbClr val="5D8DC1"/>
    </a:accent3>
    <a:accent4>
      <a:srgbClr val="000000"/>
    </a:accent4>
    <a:accent5>
      <a:srgbClr val="DAEDEF"/>
    </a:accent5>
    <a:accent6>
      <a:srgbClr val="2D2D8A"/>
    </a:accent6>
    <a:hlink>
      <a:srgbClr val="009999"/>
    </a:hlink>
    <a:folHlink>
      <a:srgbClr val="99CC0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Personalizado 15">
    <a:dk1>
      <a:srgbClr val="000000"/>
    </a:dk1>
    <a:lt1>
      <a:srgbClr val="FFFFFF"/>
    </a:lt1>
    <a:dk2>
      <a:srgbClr val="000000"/>
    </a:dk2>
    <a:lt2>
      <a:srgbClr val="808080"/>
    </a:lt2>
    <a:accent1>
      <a:srgbClr val="1F7575"/>
    </a:accent1>
    <a:accent2>
      <a:srgbClr val="D89700"/>
    </a:accent2>
    <a:accent3>
      <a:srgbClr val="5D8DC1"/>
    </a:accent3>
    <a:accent4>
      <a:srgbClr val="000000"/>
    </a:accent4>
    <a:accent5>
      <a:srgbClr val="DAEDEF"/>
    </a:accent5>
    <a:accent6>
      <a:srgbClr val="2D2D8A"/>
    </a:accent6>
    <a:hlink>
      <a:srgbClr val="009999"/>
    </a:hlink>
    <a:folHlink>
      <a:srgbClr val="99CC0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8895</TotalTime>
  <Words>12129</Words>
  <Application>Microsoft Office PowerPoint</Application>
  <PresentationFormat>Personalizado</PresentationFormat>
  <Paragraphs>2319</Paragraphs>
  <Slides>107</Slides>
  <Notes>11</Notes>
  <HiddenSlides>33</HiddenSlides>
  <MMClips>0</MMClips>
  <ScaleCrop>false</ScaleCrop>
  <HeadingPairs>
    <vt:vector size="8" baseType="variant">
      <vt:variant>
        <vt:lpstr>Fuentes usadas</vt:lpstr>
      </vt:variant>
      <vt:variant>
        <vt:i4>8</vt:i4>
      </vt:variant>
      <vt:variant>
        <vt:lpstr>Tema</vt:lpstr>
      </vt:variant>
      <vt:variant>
        <vt:i4>3</vt:i4>
      </vt:variant>
      <vt:variant>
        <vt:lpstr>Servidores OLE incrustados</vt:lpstr>
      </vt:variant>
      <vt:variant>
        <vt:i4>2</vt:i4>
      </vt:variant>
      <vt:variant>
        <vt:lpstr>Títulos de diapositiva</vt:lpstr>
      </vt:variant>
      <vt:variant>
        <vt:i4>107</vt:i4>
      </vt:variant>
    </vt:vector>
  </HeadingPairs>
  <TitlesOfParts>
    <vt:vector size="120" baseType="lpstr">
      <vt:lpstr>Arial</vt:lpstr>
      <vt:lpstr>Calibri</vt:lpstr>
      <vt:lpstr>Calibri Light</vt:lpstr>
      <vt:lpstr>Candara</vt:lpstr>
      <vt:lpstr>Century Gothic</vt:lpstr>
      <vt:lpstr>Titillium WebThin</vt:lpstr>
      <vt:lpstr>Webdings</vt:lpstr>
      <vt:lpstr>Wingdings</vt:lpstr>
      <vt:lpstr>Diseño predeterminado</vt:lpstr>
      <vt:lpstr>1_Diseño predeterminado</vt:lpstr>
      <vt:lpstr>2_Diseño predeterminado</vt:lpstr>
      <vt:lpstr>Document</vt:lpstr>
      <vt:lpstr>Worksheet</vt:lpstr>
      <vt:lpstr>Informe de Resultados  Percepción / satisfacción Comunidad</vt:lpstr>
      <vt:lpstr>Presentación de PowerPoint</vt:lpstr>
      <vt:lpstr>Presentación de PowerPoint</vt:lpstr>
      <vt:lpstr>Presentación de PowerPoint</vt:lpstr>
      <vt:lpstr>Presentación de PowerPoint</vt:lpstr>
      <vt:lpstr>Presentación de PowerPoint</vt:lpstr>
      <vt:lpstr>Demográficos e Identificación</vt:lpstr>
      <vt:lpstr>Presentación de PowerPoint</vt:lpstr>
      <vt:lpstr>Presentación de PowerPoint</vt:lpstr>
      <vt:lpstr>Presentación de PowerPoint</vt:lpstr>
      <vt:lpstr>Percepción general </vt:lpstr>
      <vt:lpstr>Necesidades y expectativas</vt:lpstr>
      <vt:lpstr>Percepción general </vt:lpstr>
      <vt:lpstr>Presentación de PowerPoint</vt:lpstr>
      <vt:lpstr>Presentación de PowerPoint</vt:lpstr>
      <vt:lpstr>Presentación de PowerPoint</vt:lpstr>
      <vt:lpstr>Presentación de PowerPoint</vt:lpstr>
      <vt:lpstr>Presentación de PowerPoint</vt:lpstr>
      <vt:lpstr>Participación ciudadana y comunitaria</vt:lpstr>
      <vt:lpstr>Percepción general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PQRS (Preguntas, quejas, reclamos, solicitudes)</vt:lpstr>
      <vt:lpstr>Percepción general </vt:lpstr>
      <vt:lpstr>Presentación de PowerPoint</vt:lpstr>
      <vt:lpstr>Presentación de PowerPoint</vt:lpstr>
      <vt:lpstr>Presentación de PowerPoint</vt:lpstr>
      <vt:lpstr>Presentación de PowerPoint</vt:lpstr>
      <vt:lpstr>Presentación de PowerPoint</vt:lpstr>
      <vt:lpstr>Presentación de PowerPoint</vt:lpstr>
      <vt:lpstr>Rendición de cuentas – canales de información</vt:lpstr>
      <vt:lpstr>Percepción general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Rendición de cuentas - espacios de diálogo</vt:lpstr>
      <vt:lpstr>Percepción general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Sostenibilidad ambiental</vt:lpstr>
      <vt:lpstr>Percepción general </vt:lpstr>
      <vt:lpstr>Presentación de PowerPoint</vt:lpstr>
      <vt:lpstr>Presentación de PowerPoint</vt:lpstr>
      <vt:lpstr>Presentación de PowerPoint</vt:lpstr>
      <vt:lpstr>Presentación de PowerPoint</vt:lpstr>
      <vt:lpstr>Presentación de PowerPoint</vt:lpstr>
      <vt:lpstr>Reputación y marca</vt:lpstr>
      <vt:lpstr>Percepción general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Análisis cualitativo</vt:lpstr>
      <vt:lpstr>Presentación de PowerPoint</vt:lpstr>
      <vt:lpstr>Presentación de PowerPoint</vt:lpstr>
      <vt:lpstr>Presentación de PowerPoint</vt:lpstr>
      <vt:lpstr>Conclusiones, recomendaciones y propuesta de plan de mejoramiento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ctoro</dc:creator>
  <cp:lastModifiedBy>María Cristina</cp:lastModifiedBy>
  <cp:revision>691</cp:revision>
  <dcterms:created xsi:type="dcterms:W3CDTF">2016-02-24T22:06:12Z</dcterms:created>
  <dcterms:modified xsi:type="dcterms:W3CDTF">2022-09-22T14:28:22Z</dcterms:modified>
</cp:coreProperties>
</file>