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6" r:id="rId4"/>
    <p:sldId id="277" r:id="rId5"/>
    <p:sldId id="279" r:id="rId6"/>
    <p:sldId id="291" r:id="rId7"/>
    <p:sldId id="290" r:id="rId8"/>
    <p:sldId id="29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Vasquez Balanta" initials="EVB" lastIdx="1" clrIdx="0">
    <p:extLst>
      <p:ext uri="{19B8F6BF-5375-455C-9EA6-DF929625EA0E}">
        <p15:presenceInfo xmlns:p15="http://schemas.microsoft.com/office/powerpoint/2012/main" userId="20e1d2fb25cbd9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1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UENEBULAFSAP\msdesarrollo$\MDR\PQRS\REP_PQR_CONS_LOC_2021_2022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UENEBULAFSAP\msdesarrollo$\MDR\PQRS\REP_PQR_CONS_LOC_2021_2022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6785458378591E-2"/>
          <c:y val="3.976700131101342E-2"/>
          <c:w val="0.88350527941324719"/>
          <c:h val="0.77303578787047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'TD mensual'!$J$5</c:f>
              <c:strCache>
                <c:ptCount val="1"/>
                <c:pt idx="0">
                  <c:v>01. PETICION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mensual'!$I$6:$I$21</c:f>
              <c:strCache>
                <c:ptCount val="16"/>
                <c:pt idx="0">
                  <c:v>2021/1</c:v>
                </c:pt>
                <c:pt idx="1">
                  <c:v>2021/2</c:v>
                </c:pt>
                <c:pt idx="2">
                  <c:v>2021/3</c:v>
                </c:pt>
                <c:pt idx="3">
                  <c:v>2021/4</c:v>
                </c:pt>
                <c:pt idx="4">
                  <c:v>2021/5</c:v>
                </c:pt>
                <c:pt idx="5">
                  <c:v>2021/6</c:v>
                </c:pt>
                <c:pt idx="6">
                  <c:v>2021/7</c:v>
                </c:pt>
                <c:pt idx="7">
                  <c:v>2021/8</c:v>
                </c:pt>
                <c:pt idx="8">
                  <c:v>2021/9</c:v>
                </c:pt>
                <c:pt idx="9">
                  <c:v>2021/10</c:v>
                </c:pt>
                <c:pt idx="10">
                  <c:v>2021/11</c:v>
                </c:pt>
                <c:pt idx="11">
                  <c:v>2021/12</c:v>
                </c:pt>
                <c:pt idx="12">
                  <c:v>2022/1</c:v>
                </c:pt>
                <c:pt idx="13">
                  <c:v>2022/2</c:v>
                </c:pt>
                <c:pt idx="14">
                  <c:v>2022/3</c:v>
                </c:pt>
                <c:pt idx="15">
                  <c:v>2022/4</c:v>
                </c:pt>
              </c:strCache>
            </c:strRef>
          </c:cat>
          <c:val>
            <c:numRef>
              <c:f>'TD mensual'!$J$6:$J$21</c:f>
              <c:numCache>
                <c:formatCode>_(* #,##0_);_(* \(#,##0\);_(* "-"_);_(@_)</c:formatCode>
                <c:ptCount val="16"/>
                <c:pt idx="0">
                  <c:v>897</c:v>
                </c:pt>
                <c:pt idx="1">
                  <c:v>979</c:v>
                </c:pt>
                <c:pt idx="2">
                  <c:v>1479</c:v>
                </c:pt>
                <c:pt idx="3">
                  <c:v>1194</c:v>
                </c:pt>
                <c:pt idx="4">
                  <c:v>1269</c:v>
                </c:pt>
                <c:pt idx="5">
                  <c:v>1302</c:v>
                </c:pt>
                <c:pt idx="6">
                  <c:v>1440</c:v>
                </c:pt>
                <c:pt idx="7">
                  <c:v>1475</c:v>
                </c:pt>
                <c:pt idx="8">
                  <c:v>1544</c:v>
                </c:pt>
                <c:pt idx="9">
                  <c:v>1779</c:v>
                </c:pt>
                <c:pt idx="10">
                  <c:v>1704</c:v>
                </c:pt>
                <c:pt idx="11">
                  <c:v>1459</c:v>
                </c:pt>
                <c:pt idx="12">
                  <c:v>1464</c:v>
                </c:pt>
                <c:pt idx="13">
                  <c:v>1546</c:v>
                </c:pt>
                <c:pt idx="14">
                  <c:v>2704</c:v>
                </c:pt>
                <c:pt idx="15">
                  <c:v>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F-4589-8B59-4042B854E5B8}"/>
            </c:ext>
          </c:extLst>
        </c:ser>
        <c:ser>
          <c:idx val="1"/>
          <c:order val="1"/>
          <c:tx>
            <c:strRef>
              <c:f>'TD mensual'!$K$5</c:f>
              <c:strCache>
                <c:ptCount val="1"/>
                <c:pt idx="0">
                  <c:v>02. QUEJA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103891568548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DF-4589-8B59-4042B854E5B8}"/>
                </c:ext>
              </c:extLst>
            </c:dLbl>
            <c:dLbl>
              <c:idx val="1"/>
              <c:layout>
                <c:manualLayout>
                  <c:x val="0"/>
                  <c:y val="-1.20519457842745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DF-4589-8B59-4042B854E5B8}"/>
                </c:ext>
              </c:extLst>
            </c:dLbl>
            <c:dLbl>
              <c:idx val="2"/>
              <c:layout>
                <c:manualLayout>
                  <c:x val="0"/>
                  <c:y val="-1.8077918676411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DF-4589-8B59-4042B854E5B8}"/>
                </c:ext>
              </c:extLst>
            </c:dLbl>
            <c:dLbl>
              <c:idx val="3"/>
              <c:layout>
                <c:manualLayout>
                  <c:x val="0"/>
                  <c:y val="-3.61558373528233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DF-4589-8B59-4042B854E5B8}"/>
                </c:ext>
              </c:extLst>
            </c:dLbl>
            <c:dLbl>
              <c:idx val="4"/>
              <c:layout>
                <c:manualLayout>
                  <c:x val="0"/>
                  <c:y val="-1.8077918676411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DF-4589-8B59-4042B854E5B8}"/>
                </c:ext>
              </c:extLst>
            </c:dLbl>
            <c:dLbl>
              <c:idx val="5"/>
              <c:layout>
                <c:manualLayout>
                  <c:x val="1.2210828120094042E-3"/>
                  <c:y val="-1.5064932230343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DF-4589-8B59-4042B854E5B8}"/>
                </c:ext>
              </c:extLst>
            </c:dLbl>
            <c:dLbl>
              <c:idx val="6"/>
              <c:layout>
                <c:manualLayout>
                  <c:x val="-8.9545038448770864E-17"/>
                  <c:y val="-1.8077918676411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DF-4589-8B59-4042B854E5B8}"/>
                </c:ext>
              </c:extLst>
            </c:dLbl>
            <c:dLbl>
              <c:idx val="7"/>
              <c:layout>
                <c:manualLayout>
                  <c:x val="-1.2210828120095831E-3"/>
                  <c:y val="-1.5064932230343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DF-4589-8B59-4042B854E5B8}"/>
                </c:ext>
              </c:extLst>
            </c:dLbl>
            <c:dLbl>
              <c:idx val="8"/>
              <c:layout>
                <c:manualLayout>
                  <c:x val="-8.9545038448770864E-17"/>
                  <c:y val="-1.80779186764117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DF-4589-8B59-4042B854E5B8}"/>
                </c:ext>
              </c:extLst>
            </c:dLbl>
            <c:dLbl>
              <c:idx val="9"/>
              <c:layout>
                <c:manualLayout>
                  <c:x val="0"/>
                  <c:y val="-1.50649322303430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DF-4589-8B59-4042B854E5B8}"/>
                </c:ext>
              </c:extLst>
            </c:dLbl>
            <c:dLbl>
              <c:idx val="10"/>
              <c:layout>
                <c:manualLayout>
                  <c:x val="1.2210828120094042E-3"/>
                  <c:y val="-1.8077918676411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DF-4589-8B59-4042B854E5B8}"/>
                </c:ext>
              </c:extLst>
            </c:dLbl>
            <c:dLbl>
              <c:idx val="11"/>
              <c:layout>
                <c:manualLayout>
                  <c:x val="9.2973352226689821E-4"/>
                  <c:y val="-1.66161365054144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DF-4589-8B59-4042B854E5B8}"/>
                </c:ext>
              </c:extLst>
            </c:dLbl>
            <c:dLbl>
              <c:idx val="12"/>
              <c:layout>
                <c:manualLayout>
                  <c:x val="0"/>
                  <c:y val="-1.64863398612658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DF-4589-8B59-4042B854E5B8}"/>
                </c:ext>
              </c:extLst>
            </c:dLbl>
            <c:dLbl>
              <c:idx val="13"/>
              <c:layout>
                <c:manualLayout>
                  <c:x val="0"/>
                  <c:y val="-2.32000053585314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DF-4589-8B59-4042B854E5B8}"/>
                </c:ext>
              </c:extLst>
            </c:dLbl>
            <c:dLbl>
              <c:idx val="15"/>
              <c:layout>
                <c:manualLayout>
                  <c:x val="-1.5251159441831879E-16"/>
                  <c:y val="-1.2746480039463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17DF-4589-8B59-4042B854E5B8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mensual'!$I$6:$I$21</c:f>
              <c:strCache>
                <c:ptCount val="16"/>
                <c:pt idx="0">
                  <c:v>2021/1</c:v>
                </c:pt>
                <c:pt idx="1">
                  <c:v>2021/2</c:v>
                </c:pt>
                <c:pt idx="2">
                  <c:v>2021/3</c:v>
                </c:pt>
                <c:pt idx="3">
                  <c:v>2021/4</c:v>
                </c:pt>
                <c:pt idx="4">
                  <c:v>2021/5</c:v>
                </c:pt>
                <c:pt idx="5">
                  <c:v>2021/6</c:v>
                </c:pt>
                <c:pt idx="6">
                  <c:v>2021/7</c:v>
                </c:pt>
                <c:pt idx="7">
                  <c:v>2021/8</c:v>
                </c:pt>
                <c:pt idx="8">
                  <c:v>2021/9</c:v>
                </c:pt>
                <c:pt idx="9">
                  <c:v>2021/10</c:v>
                </c:pt>
                <c:pt idx="10">
                  <c:v>2021/11</c:v>
                </c:pt>
                <c:pt idx="11">
                  <c:v>2021/12</c:v>
                </c:pt>
                <c:pt idx="12">
                  <c:v>2022/1</c:v>
                </c:pt>
                <c:pt idx="13">
                  <c:v>2022/2</c:v>
                </c:pt>
                <c:pt idx="14">
                  <c:v>2022/3</c:v>
                </c:pt>
                <c:pt idx="15">
                  <c:v>2022/4</c:v>
                </c:pt>
              </c:strCache>
            </c:strRef>
          </c:cat>
          <c:val>
            <c:numRef>
              <c:f>'TD mensual'!$K$6:$K$21</c:f>
              <c:numCache>
                <c:formatCode>_(* #,##0_);_(* \(#,##0\);_(* "-"_);_(@_)</c:formatCode>
                <c:ptCount val="16"/>
                <c:pt idx="0">
                  <c:v>32</c:v>
                </c:pt>
                <c:pt idx="1">
                  <c:v>31</c:v>
                </c:pt>
                <c:pt idx="2">
                  <c:v>32</c:v>
                </c:pt>
                <c:pt idx="3">
                  <c:v>16</c:v>
                </c:pt>
                <c:pt idx="4">
                  <c:v>23</c:v>
                </c:pt>
                <c:pt idx="5">
                  <c:v>51</c:v>
                </c:pt>
                <c:pt idx="6">
                  <c:v>34</c:v>
                </c:pt>
                <c:pt idx="7">
                  <c:v>46</c:v>
                </c:pt>
                <c:pt idx="8">
                  <c:v>45</c:v>
                </c:pt>
                <c:pt idx="9">
                  <c:v>50</c:v>
                </c:pt>
                <c:pt idx="10">
                  <c:v>71</c:v>
                </c:pt>
                <c:pt idx="11">
                  <c:v>52</c:v>
                </c:pt>
                <c:pt idx="12">
                  <c:v>57</c:v>
                </c:pt>
                <c:pt idx="13">
                  <c:v>56</c:v>
                </c:pt>
                <c:pt idx="14">
                  <c:v>182</c:v>
                </c:pt>
                <c:pt idx="1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7DF-4589-8B59-4042B854E5B8}"/>
            </c:ext>
          </c:extLst>
        </c:ser>
        <c:ser>
          <c:idx val="2"/>
          <c:order val="2"/>
          <c:tx>
            <c:strRef>
              <c:f>'TD mensual'!$L$5</c:f>
              <c:strCache>
                <c:ptCount val="1"/>
                <c:pt idx="0">
                  <c:v>03. RECLAMO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mensual'!$I$6:$I$21</c:f>
              <c:strCache>
                <c:ptCount val="16"/>
                <c:pt idx="0">
                  <c:v>2021/1</c:v>
                </c:pt>
                <c:pt idx="1">
                  <c:v>2021/2</c:v>
                </c:pt>
                <c:pt idx="2">
                  <c:v>2021/3</c:v>
                </c:pt>
                <c:pt idx="3">
                  <c:v>2021/4</c:v>
                </c:pt>
                <c:pt idx="4">
                  <c:v>2021/5</c:v>
                </c:pt>
                <c:pt idx="5">
                  <c:v>2021/6</c:v>
                </c:pt>
                <c:pt idx="6">
                  <c:v>2021/7</c:v>
                </c:pt>
                <c:pt idx="7">
                  <c:v>2021/8</c:v>
                </c:pt>
                <c:pt idx="8">
                  <c:v>2021/9</c:v>
                </c:pt>
                <c:pt idx="9">
                  <c:v>2021/10</c:v>
                </c:pt>
                <c:pt idx="10">
                  <c:v>2021/11</c:v>
                </c:pt>
                <c:pt idx="11">
                  <c:v>2021/12</c:v>
                </c:pt>
                <c:pt idx="12">
                  <c:v>2022/1</c:v>
                </c:pt>
                <c:pt idx="13">
                  <c:v>2022/2</c:v>
                </c:pt>
                <c:pt idx="14">
                  <c:v>2022/3</c:v>
                </c:pt>
                <c:pt idx="15">
                  <c:v>2022/4</c:v>
                </c:pt>
              </c:strCache>
            </c:strRef>
          </c:cat>
          <c:val>
            <c:numRef>
              <c:f>'TD mensual'!$L$6:$L$21</c:f>
              <c:numCache>
                <c:formatCode>_(* #,##0_);_(* \(#,##0\);_(* "-"_);_(@_)</c:formatCode>
                <c:ptCount val="16"/>
                <c:pt idx="0">
                  <c:v>11514</c:v>
                </c:pt>
                <c:pt idx="1">
                  <c:v>7794</c:v>
                </c:pt>
                <c:pt idx="2">
                  <c:v>12524</c:v>
                </c:pt>
                <c:pt idx="3">
                  <c:v>8829</c:v>
                </c:pt>
                <c:pt idx="4">
                  <c:v>9645</c:v>
                </c:pt>
                <c:pt idx="5">
                  <c:v>8916</c:v>
                </c:pt>
                <c:pt idx="6">
                  <c:v>8592</c:v>
                </c:pt>
                <c:pt idx="7">
                  <c:v>9403</c:v>
                </c:pt>
                <c:pt idx="8">
                  <c:v>10392</c:v>
                </c:pt>
                <c:pt idx="9">
                  <c:v>13427</c:v>
                </c:pt>
                <c:pt idx="10">
                  <c:v>10386</c:v>
                </c:pt>
                <c:pt idx="11">
                  <c:v>8758</c:v>
                </c:pt>
                <c:pt idx="12">
                  <c:v>8107</c:v>
                </c:pt>
                <c:pt idx="13">
                  <c:v>9617</c:v>
                </c:pt>
                <c:pt idx="14">
                  <c:v>8126</c:v>
                </c:pt>
                <c:pt idx="15">
                  <c:v>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7DF-4589-8B59-4042B854E5B8}"/>
            </c:ext>
          </c:extLst>
        </c:ser>
        <c:ser>
          <c:idx val="3"/>
          <c:order val="3"/>
          <c:tx>
            <c:strRef>
              <c:f>'TD mensual'!$M$5</c:f>
              <c:strCache>
                <c:ptCount val="1"/>
                <c:pt idx="0">
                  <c:v>04. RECURSO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973352226689821E-4"/>
                  <c:y val="8.46427409852148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DF-4589-8B59-4042B854E5B8}"/>
                </c:ext>
              </c:extLst>
            </c:dLbl>
            <c:dLbl>
              <c:idx val="2"/>
              <c:layout>
                <c:manualLayout>
                  <c:x val="0"/>
                  <c:y val="1.0156905206323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DF-4589-8B59-4042B854E5B8}"/>
                </c:ext>
              </c:extLst>
            </c:dLbl>
            <c:dLbl>
              <c:idx val="4"/>
              <c:layout>
                <c:manualLayout>
                  <c:x val="-9.2973352226689821E-4"/>
                  <c:y val="-1.9044616721673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DF-4589-8B59-4042B854E5B8}"/>
                </c:ext>
              </c:extLst>
            </c:dLbl>
            <c:dLbl>
              <c:idx val="5"/>
              <c:layout>
                <c:manualLayout>
                  <c:x val="2.7094960370551286E-4"/>
                  <c:y val="9.63966729102065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DF-4589-8B59-4042B854E5B8}"/>
                </c:ext>
              </c:extLst>
            </c:dLbl>
            <c:dLbl>
              <c:idx val="9"/>
              <c:layout>
                <c:manualLayout>
                  <c:x val="0"/>
                  <c:y val="1.2442796726410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DF-4589-8B59-4042B854E5B8}"/>
                </c:ext>
              </c:extLst>
            </c:dLbl>
            <c:dLbl>
              <c:idx val="10"/>
              <c:layout>
                <c:manualLayout>
                  <c:x val="0"/>
                  <c:y val="2.874030060143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DF-4589-8B59-4042B854E5B8}"/>
                </c:ext>
              </c:extLst>
            </c:dLbl>
            <c:dLbl>
              <c:idx val="11"/>
              <c:layout>
                <c:manualLayout>
                  <c:x val="0"/>
                  <c:y val="-3.53987721945139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DF-4589-8B59-4042B854E5B8}"/>
                </c:ext>
              </c:extLst>
            </c:dLbl>
            <c:dLbl>
              <c:idx val="13"/>
              <c:layout>
                <c:manualLayout>
                  <c:x val="-1.6253692249521296E-3"/>
                  <c:y val="-1.62983970384064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7DF-4589-8B59-4042B854E5B8}"/>
                </c:ext>
              </c:extLst>
            </c:dLbl>
            <c:dLbl>
              <c:idx val="14"/>
              <c:layout>
                <c:manualLayout>
                  <c:x val="-1.2360591844920982E-16"/>
                  <c:y val="1.943454863752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7DF-4589-8B59-4042B854E5B8}"/>
                </c:ext>
              </c:extLst>
            </c:dLbl>
            <c:dLbl>
              <c:idx val="22"/>
              <c:layout>
                <c:manualLayout>
                  <c:x val="0"/>
                  <c:y val="3.7147587296830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7DF-4589-8B59-4042B854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mensual'!$I$6:$I$21</c:f>
              <c:strCache>
                <c:ptCount val="16"/>
                <c:pt idx="0">
                  <c:v>2021/1</c:v>
                </c:pt>
                <c:pt idx="1">
                  <c:v>2021/2</c:v>
                </c:pt>
                <c:pt idx="2">
                  <c:v>2021/3</c:v>
                </c:pt>
                <c:pt idx="3">
                  <c:v>2021/4</c:v>
                </c:pt>
                <c:pt idx="4">
                  <c:v>2021/5</c:v>
                </c:pt>
                <c:pt idx="5">
                  <c:v>2021/6</c:v>
                </c:pt>
                <c:pt idx="6">
                  <c:v>2021/7</c:v>
                </c:pt>
                <c:pt idx="7">
                  <c:v>2021/8</c:v>
                </c:pt>
                <c:pt idx="8">
                  <c:v>2021/9</c:v>
                </c:pt>
                <c:pt idx="9">
                  <c:v>2021/10</c:v>
                </c:pt>
                <c:pt idx="10">
                  <c:v>2021/11</c:v>
                </c:pt>
                <c:pt idx="11">
                  <c:v>2021/12</c:v>
                </c:pt>
                <c:pt idx="12">
                  <c:v>2022/1</c:v>
                </c:pt>
                <c:pt idx="13">
                  <c:v>2022/2</c:v>
                </c:pt>
                <c:pt idx="14">
                  <c:v>2022/3</c:v>
                </c:pt>
                <c:pt idx="15">
                  <c:v>2022/4</c:v>
                </c:pt>
              </c:strCache>
            </c:strRef>
          </c:cat>
          <c:val>
            <c:numRef>
              <c:f>'TD mensual'!$M$6:$M$21</c:f>
              <c:numCache>
                <c:formatCode>_(* #,##0_);_(* \(#,##0\);_(* "-"_);_(@_)</c:formatCode>
                <c:ptCount val="16"/>
                <c:pt idx="0">
                  <c:v>1398</c:v>
                </c:pt>
                <c:pt idx="1">
                  <c:v>1300</c:v>
                </c:pt>
                <c:pt idx="2">
                  <c:v>1767</c:v>
                </c:pt>
                <c:pt idx="3">
                  <c:v>1500</c:v>
                </c:pt>
                <c:pt idx="4">
                  <c:v>1585</c:v>
                </c:pt>
                <c:pt idx="5">
                  <c:v>1559</c:v>
                </c:pt>
                <c:pt idx="6">
                  <c:v>1452</c:v>
                </c:pt>
                <c:pt idx="7">
                  <c:v>1718</c:v>
                </c:pt>
                <c:pt idx="8">
                  <c:v>1959</c:v>
                </c:pt>
                <c:pt idx="9">
                  <c:v>1833</c:v>
                </c:pt>
                <c:pt idx="10">
                  <c:v>2164</c:v>
                </c:pt>
                <c:pt idx="11">
                  <c:v>1791</c:v>
                </c:pt>
                <c:pt idx="12">
                  <c:v>1557</c:v>
                </c:pt>
                <c:pt idx="13">
                  <c:v>1796</c:v>
                </c:pt>
                <c:pt idx="14">
                  <c:v>2619</c:v>
                </c:pt>
                <c:pt idx="15">
                  <c:v>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7DF-4589-8B59-4042B854E5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591784"/>
        <c:axId val="413592112"/>
      </c:barChart>
      <c:lineChart>
        <c:grouping val="standard"/>
        <c:varyColors val="0"/>
        <c:ser>
          <c:idx val="5"/>
          <c:order val="4"/>
          <c:tx>
            <c:strRef>
              <c:f>'TD mensual'!$N$5</c:f>
              <c:strCache>
                <c:ptCount val="1"/>
                <c:pt idx="0">
                  <c:v>05. SOLICITUD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628439952753753E-3"/>
                  <c:y val="1.9434548637526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7DF-4589-8B59-4042B854E5B8}"/>
                </c:ext>
              </c:extLst>
            </c:dLbl>
            <c:dLbl>
              <c:idx val="1"/>
              <c:layout>
                <c:manualLayout>
                  <c:x val="8.1324118876651124E-3"/>
                  <c:y val="-3.5550847789745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7DF-4589-8B59-4042B854E5B8}"/>
                </c:ext>
              </c:extLst>
            </c:dLbl>
            <c:dLbl>
              <c:idx val="2"/>
              <c:layout>
                <c:manualLayout>
                  <c:x val="-4.1163171394824113E-3"/>
                  <c:y val="5.275091773042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7DF-4589-8B59-4042B854E5B8}"/>
                </c:ext>
              </c:extLst>
            </c:dLbl>
            <c:dLbl>
              <c:idx val="3"/>
              <c:layout>
                <c:manualLayout>
                  <c:x val="5.421607925110092E-3"/>
                  <c:y val="3.5550847789745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7DF-4589-8B59-4042B854E5B8}"/>
                </c:ext>
              </c:extLst>
            </c:dLbl>
            <c:dLbl>
              <c:idx val="4"/>
              <c:layout>
                <c:manualLayout>
                  <c:x val="5.5952487931052513E-3"/>
                  <c:y val="8.7179356546450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7DF-4589-8B59-4042B854E5B8}"/>
                </c:ext>
              </c:extLst>
            </c:dLbl>
            <c:dLbl>
              <c:idx val="5"/>
              <c:layout>
                <c:manualLayout>
                  <c:x val="-2.0331029719162846E-3"/>
                  <c:y val="-2.310805106333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7DF-4589-8B59-4042B854E5B8}"/>
                </c:ext>
              </c:extLst>
            </c:dLbl>
            <c:dLbl>
              <c:idx val="6"/>
              <c:layout>
                <c:manualLayout>
                  <c:x val="-2.1600996639979771E-2"/>
                  <c:y val="-2.8694292941225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7DF-4589-8B59-4042B854E5B8}"/>
                </c:ext>
              </c:extLst>
            </c:dLbl>
            <c:dLbl>
              <c:idx val="7"/>
              <c:layout>
                <c:manualLayout>
                  <c:x val="-8.846871962923563E-3"/>
                  <c:y val="-2.522416629063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7DF-4589-8B59-4042B854E5B8}"/>
                </c:ext>
              </c:extLst>
            </c:dLbl>
            <c:dLbl>
              <c:idx val="8"/>
              <c:layout>
                <c:manualLayout>
                  <c:x val="2.0331029719162846E-3"/>
                  <c:y val="-2.522416629063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7DF-4589-8B59-4042B854E5B8}"/>
                </c:ext>
              </c:extLst>
            </c:dLbl>
            <c:dLbl>
              <c:idx val="9"/>
              <c:layout>
                <c:manualLayout>
                  <c:x val="-1.0165514859581422E-2"/>
                  <c:y val="-2.844067823179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7DF-4589-8B59-4042B854E5B8}"/>
                </c:ext>
              </c:extLst>
            </c:dLbl>
            <c:dLbl>
              <c:idx val="11"/>
              <c:layout>
                <c:manualLayout>
                  <c:x val="-4.2022069794598309E-3"/>
                  <c:y val="-3.221592633192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7DF-4589-8B59-4042B854E5B8}"/>
                </c:ext>
              </c:extLst>
            </c:dLbl>
            <c:dLbl>
              <c:idx val="12"/>
              <c:layout>
                <c:manualLayout>
                  <c:x val="-3.3789637106747157E-3"/>
                  <c:y val="-2.866084155295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7DF-4589-8B59-4042B854E5B8}"/>
                </c:ext>
              </c:extLst>
            </c:dLbl>
            <c:dLbl>
              <c:idx val="13"/>
              <c:layout>
                <c:manualLayout>
                  <c:x val="-1.2590869270174491E-2"/>
                  <c:y val="3.162095751646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7DF-4589-8B59-4042B854E5B8}"/>
                </c:ext>
              </c:extLst>
            </c:dLbl>
            <c:dLbl>
              <c:idx val="14"/>
              <c:layout>
                <c:manualLayout>
                  <c:x val="-9.2134630244882186E-3"/>
                  <c:y val="-1.952414074793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7DF-4589-8B59-4042B854E5B8}"/>
                </c:ext>
              </c:extLst>
            </c:dLbl>
            <c:dLbl>
              <c:idx val="15"/>
              <c:layout>
                <c:manualLayout>
                  <c:x val="-1.481874170213668E-2"/>
                  <c:y val="2.317609176272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7DF-4589-8B59-4042B854E5B8}"/>
                </c:ext>
              </c:extLst>
            </c:dLbl>
            <c:dLbl>
              <c:idx val="16"/>
              <c:layout>
                <c:manualLayout>
                  <c:x val="-2.41015230424209E-2"/>
                  <c:y val="6.1561949967015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07763715079938E-2"/>
                      <c:h val="5.2740207873119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B-17DF-4589-8B59-4042B854E5B8}"/>
                </c:ext>
              </c:extLst>
            </c:dLbl>
            <c:dLbl>
              <c:idx val="17"/>
              <c:layout>
                <c:manualLayout>
                  <c:x val="-4.9395805673790143E-3"/>
                  <c:y val="5.721643276150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7DF-4589-8B59-4042B854E5B8}"/>
                </c:ext>
              </c:extLst>
            </c:dLbl>
            <c:dLbl>
              <c:idx val="18"/>
              <c:layout>
                <c:manualLayout>
                  <c:x val="-4.1163171394825318E-3"/>
                  <c:y val="4.924919499578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7DF-4589-8B59-4042B854E5B8}"/>
                </c:ext>
              </c:extLst>
            </c:dLbl>
            <c:dLbl>
              <c:idx val="19"/>
              <c:layout>
                <c:manualLayout>
                  <c:x val="-1.2319815765400774E-2"/>
                  <c:y val="6.952827528817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7DF-4589-8B59-4042B854E5B8}"/>
                </c:ext>
              </c:extLst>
            </c:dLbl>
            <c:dLbl>
              <c:idx val="20"/>
              <c:layout>
                <c:manualLayout>
                  <c:x val="-1.2632464139752416E-2"/>
                  <c:y val="-2.317609176272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7DF-4589-8B59-4042B854E5B8}"/>
                </c:ext>
              </c:extLst>
            </c:dLbl>
            <c:dLbl>
              <c:idx val="21"/>
              <c:layout>
                <c:manualLayout>
                  <c:x val="-9.9255075383769265E-3"/>
                  <c:y val="-2.317609176272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7DF-4589-8B59-4042B854E5B8}"/>
                </c:ext>
              </c:extLst>
            </c:dLbl>
            <c:dLbl>
              <c:idx val="22"/>
              <c:layout>
                <c:manualLayout>
                  <c:x val="-3.472448763702643E-2"/>
                  <c:y val="4.85776141573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7DF-4589-8B59-4042B854E5B8}"/>
                </c:ext>
              </c:extLst>
            </c:dLbl>
            <c:dLbl>
              <c:idx val="23"/>
              <c:layout>
                <c:manualLayout>
                  <c:x val="-1.9158338006635446E-2"/>
                  <c:y val="4.572010744225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7DF-4589-8B59-4042B854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mensual'!$I$6:$I$21</c:f>
              <c:strCache>
                <c:ptCount val="16"/>
                <c:pt idx="0">
                  <c:v>2021/1</c:v>
                </c:pt>
                <c:pt idx="1">
                  <c:v>2021/2</c:v>
                </c:pt>
                <c:pt idx="2">
                  <c:v>2021/3</c:v>
                </c:pt>
                <c:pt idx="3">
                  <c:v>2021/4</c:v>
                </c:pt>
                <c:pt idx="4">
                  <c:v>2021/5</c:v>
                </c:pt>
                <c:pt idx="5">
                  <c:v>2021/6</c:v>
                </c:pt>
                <c:pt idx="6">
                  <c:v>2021/7</c:v>
                </c:pt>
                <c:pt idx="7">
                  <c:v>2021/8</c:v>
                </c:pt>
                <c:pt idx="8">
                  <c:v>2021/9</c:v>
                </c:pt>
                <c:pt idx="9">
                  <c:v>2021/10</c:v>
                </c:pt>
                <c:pt idx="10">
                  <c:v>2021/11</c:v>
                </c:pt>
                <c:pt idx="11">
                  <c:v>2021/12</c:v>
                </c:pt>
                <c:pt idx="12">
                  <c:v>2022/1</c:v>
                </c:pt>
                <c:pt idx="13">
                  <c:v>2022/2</c:v>
                </c:pt>
                <c:pt idx="14">
                  <c:v>2022/3</c:v>
                </c:pt>
                <c:pt idx="15">
                  <c:v>2022/4</c:v>
                </c:pt>
              </c:strCache>
            </c:strRef>
          </c:cat>
          <c:val>
            <c:numRef>
              <c:f>'TD mensual'!$N$6:$N$21</c:f>
              <c:numCache>
                <c:formatCode>_(* #,##0_);_(* \(#,##0\);_(* "-"_);_(@_)</c:formatCode>
                <c:ptCount val="16"/>
                <c:pt idx="0">
                  <c:v>56386</c:v>
                </c:pt>
                <c:pt idx="1">
                  <c:v>52669</c:v>
                </c:pt>
                <c:pt idx="2">
                  <c:v>63953</c:v>
                </c:pt>
                <c:pt idx="3">
                  <c:v>57033</c:v>
                </c:pt>
                <c:pt idx="4">
                  <c:v>64627</c:v>
                </c:pt>
                <c:pt idx="5">
                  <c:v>70369</c:v>
                </c:pt>
                <c:pt idx="6">
                  <c:v>70106</c:v>
                </c:pt>
                <c:pt idx="7">
                  <c:v>75479</c:v>
                </c:pt>
                <c:pt idx="8">
                  <c:v>74711</c:v>
                </c:pt>
                <c:pt idx="9">
                  <c:v>73549</c:v>
                </c:pt>
                <c:pt idx="10">
                  <c:v>73059</c:v>
                </c:pt>
                <c:pt idx="11">
                  <c:v>65320</c:v>
                </c:pt>
                <c:pt idx="12">
                  <c:v>62108</c:v>
                </c:pt>
                <c:pt idx="13">
                  <c:v>65537</c:v>
                </c:pt>
                <c:pt idx="14">
                  <c:v>73768</c:v>
                </c:pt>
                <c:pt idx="15">
                  <c:v>62490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17DF-4589-8B59-4042B854E5B8}"/>
            </c:ext>
          </c:extLst>
        </c:ser>
        <c:ser>
          <c:idx val="4"/>
          <c:order val="5"/>
          <c:tx>
            <c:strRef>
              <c:f>'TD mensual'!$O$5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32732979192765E-4"/>
                  <c:y val="-2.2177290678287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7DF-4589-8B59-4042B854E5B8}"/>
                </c:ext>
              </c:extLst>
            </c:dLbl>
            <c:dLbl>
              <c:idx val="1"/>
              <c:layout>
                <c:manualLayout>
                  <c:x val="-1.9524403967604846E-2"/>
                  <c:y val="-5.078564459112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7DF-4589-8B59-4042B854E5B8}"/>
                </c:ext>
              </c:extLst>
            </c:dLbl>
            <c:dLbl>
              <c:idx val="2"/>
              <c:layout>
                <c:manualLayout>
                  <c:x val="-5.4063419370795453E-3"/>
                  <c:y val="3.55515476095833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618423528551032E-2"/>
                      <c:h val="3.9075087116678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6-17DF-4589-8B59-4042B854E5B8}"/>
                </c:ext>
              </c:extLst>
            </c:dLbl>
            <c:dLbl>
              <c:idx val="3"/>
              <c:layout>
                <c:manualLayout>
                  <c:x val="3.9888496399808253E-3"/>
                  <c:y val="1.8399965609720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7DF-4589-8B59-4042B854E5B8}"/>
                </c:ext>
              </c:extLst>
            </c:dLbl>
            <c:dLbl>
              <c:idx val="4"/>
              <c:layout>
                <c:manualLayout>
                  <c:x val="-9.4569478517879026E-3"/>
                  <c:y val="-2.920264207182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7DF-4589-8B59-4042B854E5B8}"/>
                </c:ext>
              </c:extLst>
            </c:dLbl>
            <c:dLbl>
              <c:idx val="5"/>
              <c:layout>
                <c:manualLayout>
                  <c:x val="0"/>
                  <c:y val="-2.327675377093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7DF-4589-8B59-4042B854E5B8}"/>
                </c:ext>
              </c:extLst>
            </c:dLbl>
            <c:dLbl>
              <c:idx val="6"/>
              <c:layout>
                <c:manualLayout>
                  <c:x val="-6.5081346558682873E-3"/>
                  <c:y val="-3.385709639408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7DF-4589-8B59-4042B854E5B8}"/>
                </c:ext>
              </c:extLst>
            </c:dLbl>
            <c:dLbl>
              <c:idx val="7"/>
              <c:layout>
                <c:manualLayout>
                  <c:x val="-9.2973352226683001E-4"/>
                  <c:y val="-2.116068524630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7DF-4589-8B59-4042B854E5B8}"/>
                </c:ext>
              </c:extLst>
            </c:dLbl>
            <c:dLbl>
              <c:idx val="8"/>
              <c:layout>
                <c:manualLayout>
                  <c:x val="0"/>
                  <c:y val="-2.116068524630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7DF-4589-8B59-4042B854E5B8}"/>
                </c:ext>
              </c:extLst>
            </c:dLbl>
            <c:dLbl>
              <c:idx val="9"/>
              <c:layout>
                <c:manualLayout>
                  <c:x val="-5.4139132027509786E-3"/>
                  <c:y val="-1.158804588136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7DF-4589-8B59-4042B854E5B8}"/>
                </c:ext>
              </c:extLst>
            </c:dLbl>
            <c:dLbl>
              <c:idx val="11"/>
              <c:layout>
                <c:manualLayout>
                  <c:x val="-9.9115123860089668E-17"/>
                  <c:y val="-1.777542389487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7DF-4589-8B59-4042B854E5B8}"/>
                </c:ext>
              </c:extLst>
            </c:dLbl>
            <c:dLbl>
              <c:idx val="16"/>
              <c:layout>
                <c:manualLayout>
                  <c:x val="-1.2074390791422302E-16"/>
                  <c:y val="3.054000500182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7DF-4589-8B59-4042B854E5B8}"/>
                </c:ext>
              </c:extLst>
            </c:dLbl>
            <c:dLbl>
              <c:idx val="17"/>
              <c:layout>
                <c:manualLayout>
                  <c:x val="-6.5861074231718577E-3"/>
                  <c:y val="-1.388182045537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7DF-4589-8B59-4042B854E5B8}"/>
                </c:ext>
              </c:extLst>
            </c:dLbl>
            <c:dLbl>
              <c:idx val="18"/>
              <c:layout>
                <c:manualLayout>
                  <c:x val="-4.9395805673788928E-3"/>
                  <c:y val="-2.65556317051980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7DF-4589-8B59-4042B854E5B8}"/>
                </c:ext>
              </c:extLst>
            </c:dLbl>
            <c:dLbl>
              <c:idx val="19"/>
              <c:layout>
                <c:manualLayout>
                  <c:x val="-2.0239697328872701E-2"/>
                  <c:y val="-1.738206882204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7DF-4589-8B59-4042B854E5B8}"/>
                </c:ext>
              </c:extLst>
            </c:dLbl>
            <c:dLbl>
              <c:idx val="20"/>
              <c:layout>
                <c:manualLayout>
                  <c:x val="-1.7144059693441762E-2"/>
                  <c:y val="-6.0837240877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7DF-4589-8B59-4042B854E5B8}"/>
                </c:ext>
              </c:extLst>
            </c:dLbl>
            <c:dLbl>
              <c:idx val="21"/>
              <c:layout>
                <c:manualLayout>
                  <c:x val="-1.8046377342503393E-2"/>
                  <c:y val="-2.8970114703405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7DF-4589-8B59-4042B854E5B8}"/>
                </c:ext>
              </c:extLst>
            </c:dLbl>
            <c:dLbl>
              <c:idx val="22"/>
              <c:layout>
                <c:manualLayout>
                  <c:x val="-1.2696458746048236E-2"/>
                  <c:y val="-3.7147587296830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17DF-4589-8B59-4042B854E5B8}"/>
                </c:ext>
              </c:extLst>
            </c:dLbl>
            <c:dLbl>
              <c:idx val="23"/>
              <c:layout>
                <c:manualLayout>
                  <c:x val="-1.1973961254147045E-2"/>
                  <c:y val="-5.7150134302815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7DF-4589-8B59-4042B854E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mensual'!$I$6:$I$21</c:f>
              <c:strCache>
                <c:ptCount val="16"/>
                <c:pt idx="0">
                  <c:v>2021/1</c:v>
                </c:pt>
                <c:pt idx="1">
                  <c:v>2021/2</c:v>
                </c:pt>
                <c:pt idx="2">
                  <c:v>2021/3</c:v>
                </c:pt>
                <c:pt idx="3">
                  <c:v>2021/4</c:v>
                </c:pt>
                <c:pt idx="4">
                  <c:v>2021/5</c:v>
                </c:pt>
                <c:pt idx="5">
                  <c:v>2021/6</c:v>
                </c:pt>
                <c:pt idx="6">
                  <c:v>2021/7</c:v>
                </c:pt>
                <c:pt idx="7">
                  <c:v>2021/8</c:v>
                </c:pt>
                <c:pt idx="8">
                  <c:v>2021/9</c:v>
                </c:pt>
                <c:pt idx="9">
                  <c:v>2021/10</c:v>
                </c:pt>
                <c:pt idx="10">
                  <c:v>2021/11</c:v>
                </c:pt>
                <c:pt idx="11">
                  <c:v>2021/12</c:v>
                </c:pt>
                <c:pt idx="12">
                  <c:v>2022/1</c:v>
                </c:pt>
                <c:pt idx="13">
                  <c:v>2022/2</c:v>
                </c:pt>
                <c:pt idx="14">
                  <c:v>2022/3</c:v>
                </c:pt>
                <c:pt idx="15">
                  <c:v>2022/4</c:v>
                </c:pt>
              </c:strCache>
            </c:strRef>
          </c:cat>
          <c:val>
            <c:numRef>
              <c:f>'TD mensual'!$O$6:$O$21</c:f>
              <c:numCache>
                <c:formatCode>_(* #,##0_);_(* \(#,##0\);_(* "-"_);_(@_)</c:formatCode>
                <c:ptCount val="16"/>
                <c:pt idx="0">
                  <c:v>69611</c:v>
                </c:pt>
                <c:pt idx="1">
                  <c:v>61768</c:v>
                </c:pt>
                <c:pt idx="2">
                  <c:v>78480</c:v>
                </c:pt>
                <c:pt idx="3">
                  <c:v>67644</c:v>
                </c:pt>
                <c:pt idx="4">
                  <c:v>76075</c:v>
                </c:pt>
                <c:pt idx="5">
                  <c:v>81154</c:v>
                </c:pt>
                <c:pt idx="6">
                  <c:v>80635</c:v>
                </c:pt>
                <c:pt idx="7">
                  <c:v>87010</c:v>
                </c:pt>
                <c:pt idx="8">
                  <c:v>87579</c:v>
                </c:pt>
                <c:pt idx="9">
                  <c:v>89728</c:v>
                </c:pt>
                <c:pt idx="10">
                  <c:v>85437</c:v>
                </c:pt>
                <c:pt idx="11">
                  <c:v>75001</c:v>
                </c:pt>
                <c:pt idx="12">
                  <c:v>71097</c:v>
                </c:pt>
                <c:pt idx="13">
                  <c:v>78552</c:v>
                </c:pt>
                <c:pt idx="14">
                  <c:v>87399</c:v>
                </c:pt>
                <c:pt idx="15">
                  <c:v>72709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17DF-4589-8B59-4042B854E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436392"/>
        <c:axId val="1562432128"/>
      </c:lineChart>
      <c:catAx>
        <c:axId val="41359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3592112"/>
        <c:crosses val="autoZero"/>
        <c:auto val="1"/>
        <c:lblAlgn val="ctr"/>
        <c:lblOffset val="100"/>
        <c:noMultiLvlLbl val="0"/>
      </c:catAx>
      <c:valAx>
        <c:axId val="413592112"/>
        <c:scaling>
          <c:orientation val="minMax"/>
          <c:max val="18000"/>
          <c:min val="0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3591784"/>
        <c:crosses val="autoZero"/>
        <c:crossBetween val="between"/>
      </c:valAx>
      <c:valAx>
        <c:axId val="1562432128"/>
        <c:scaling>
          <c:orientation val="minMax"/>
        </c:scaling>
        <c:delete val="0"/>
        <c:axPos val="r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2436392"/>
        <c:crosses val="max"/>
        <c:crossBetween val="between"/>
      </c:valAx>
      <c:catAx>
        <c:axId val="1562436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243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ysClr val="windowText" lastClr="000000"/>
                </a:solidFill>
              </a:rPr>
              <a:t>HOMOLOGACIÓN CONTACTOS</a:t>
            </a:r>
            <a:r>
              <a:rPr lang="es-CO" b="1" baseline="0">
                <a:solidFill>
                  <a:sysClr val="windowText" lastClr="000000"/>
                </a:solidFill>
              </a:rPr>
              <a:t> EN EL SISTEMA COMERCIAL EAAB</a:t>
            </a:r>
            <a:endParaRPr lang="es-CO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'contactos operacion suit'!$T$2</c:f>
              <c:strCache>
                <c:ptCount val="1"/>
                <c:pt idx="0">
                  <c:v>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'contactos operacion suit'!$S$3:$S$12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suit'!$T$3:$T$12</c:f>
              <c:numCache>
                <c:formatCode>_(* #,##0_);_(* \(#,##0\);_(* "-"_);_(@_)</c:formatCode>
                <c:ptCount val="10"/>
                <c:pt idx="0">
                  <c:v>188</c:v>
                </c:pt>
                <c:pt idx="1">
                  <c:v>413</c:v>
                </c:pt>
                <c:pt idx="2">
                  <c:v>38</c:v>
                </c:pt>
                <c:pt idx="3">
                  <c:v>37</c:v>
                </c:pt>
                <c:pt idx="4">
                  <c:v>2065</c:v>
                </c:pt>
                <c:pt idx="5">
                  <c:v>207</c:v>
                </c:pt>
                <c:pt idx="6">
                  <c:v>1354</c:v>
                </c:pt>
                <c:pt idx="7">
                  <c:v>201</c:v>
                </c:pt>
                <c:pt idx="8">
                  <c:v>1654</c:v>
                </c:pt>
                <c:pt idx="9">
                  <c:v>1545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C36-97D3-FBB279483A87}"/>
            </c:ext>
          </c:extLst>
        </c:ser>
        <c:ser>
          <c:idx val="1"/>
          <c:order val="1"/>
          <c:tx>
            <c:strRef>
              <c:f>'contactos operacion suit'!$U$2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'contactos operacion suit'!$S$3:$S$12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suit'!$U$3:$U$12</c:f>
              <c:numCache>
                <c:formatCode>_(* #,##0_);_(* \(#,##0\);_(* "-"_);_(@_)</c:formatCode>
                <c:ptCount val="10"/>
                <c:pt idx="0">
                  <c:v>199</c:v>
                </c:pt>
                <c:pt idx="1">
                  <c:v>539</c:v>
                </c:pt>
                <c:pt idx="2">
                  <c:v>64</c:v>
                </c:pt>
                <c:pt idx="3">
                  <c:v>48</c:v>
                </c:pt>
                <c:pt idx="4">
                  <c:v>2128</c:v>
                </c:pt>
                <c:pt idx="5">
                  <c:v>279</c:v>
                </c:pt>
                <c:pt idx="6">
                  <c:v>1461</c:v>
                </c:pt>
                <c:pt idx="7">
                  <c:v>293</c:v>
                </c:pt>
                <c:pt idx="8">
                  <c:v>1901</c:v>
                </c:pt>
                <c:pt idx="9">
                  <c:v>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C36-97D3-FBB279483A87}"/>
            </c:ext>
          </c:extLst>
        </c:ser>
        <c:ser>
          <c:idx val="2"/>
          <c:order val="2"/>
          <c:tx>
            <c:strRef>
              <c:f>'contactos operacion suit'!$V$2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'contactos operacion suit'!$S$3:$S$12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suit'!$V$3:$V$12</c:f>
              <c:numCache>
                <c:formatCode>_(* #,##0_);_(* \(#,##0\);_(* "-"_);_(@_)</c:formatCode>
                <c:ptCount val="10"/>
                <c:pt idx="0">
                  <c:v>698</c:v>
                </c:pt>
                <c:pt idx="1">
                  <c:v>353</c:v>
                </c:pt>
                <c:pt idx="2">
                  <c:v>79</c:v>
                </c:pt>
                <c:pt idx="3">
                  <c:v>40</c:v>
                </c:pt>
                <c:pt idx="4">
                  <c:v>2608</c:v>
                </c:pt>
                <c:pt idx="5">
                  <c:v>387</c:v>
                </c:pt>
                <c:pt idx="6">
                  <c:v>1826</c:v>
                </c:pt>
                <c:pt idx="7">
                  <c:v>481</c:v>
                </c:pt>
                <c:pt idx="8">
                  <c:v>3461</c:v>
                </c:pt>
                <c:pt idx="9">
                  <c:v>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C36-97D3-FBB279483A87}"/>
            </c:ext>
          </c:extLst>
        </c:ser>
        <c:ser>
          <c:idx val="3"/>
          <c:order val="3"/>
          <c:tx>
            <c:strRef>
              <c:f>'contactos operacion suit'!$W$2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'contactos operacion suit'!$S$3:$S$12</c:f>
              <c:strCache>
                <c:ptCount val="10"/>
                <c:pt idx="0">
                  <c:v>Suspesión del Servicio Público</c:v>
                </c:pt>
                <c:pt idx="1">
                  <c:v>Independización del servicio Público</c:v>
                </c:pt>
                <c:pt idx="2">
                  <c:v>Viabilidad y Disponibilidad de servicios públicos</c:v>
                </c:pt>
                <c:pt idx="3">
                  <c:v>Instalación temporal del servicio público</c:v>
                </c:pt>
                <c:pt idx="4">
                  <c:v>Restablecimiento del servicio público</c:v>
                </c:pt>
                <c:pt idx="5">
                  <c:v>Cambio de la Clase de uso de un inmueble al cual se le presta el servicio público</c:v>
                </c:pt>
                <c:pt idx="6">
                  <c:v>Cambios en la factura del servicio público</c:v>
                </c:pt>
                <c:pt idx="7">
                  <c:v>Conexión a los servicios públicos</c:v>
                </c:pt>
                <c:pt idx="8">
                  <c:v>Instalación, mantenimiento o reparación de medidores</c:v>
                </c:pt>
                <c:pt idx="9">
                  <c:v>Duplicado de recibos de pago</c:v>
                </c:pt>
              </c:strCache>
            </c:strRef>
          </c:cat>
          <c:val>
            <c:numRef>
              <c:f>'contactos operacion suit'!$W$3:$W$12</c:f>
              <c:numCache>
                <c:formatCode>_(* #,##0_);_(* \(#,##0\);_(* "-"_);_(@_)</c:formatCode>
                <c:ptCount val="10"/>
                <c:pt idx="0">
                  <c:v>163</c:v>
                </c:pt>
                <c:pt idx="1">
                  <c:v>453</c:v>
                </c:pt>
                <c:pt idx="2">
                  <c:v>72</c:v>
                </c:pt>
                <c:pt idx="3">
                  <c:v>53</c:v>
                </c:pt>
                <c:pt idx="4">
                  <c:v>1971</c:v>
                </c:pt>
                <c:pt idx="5">
                  <c:v>145</c:v>
                </c:pt>
                <c:pt idx="6">
                  <c:v>1459</c:v>
                </c:pt>
                <c:pt idx="7">
                  <c:v>285</c:v>
                </c:pt>
                <c:pt idx="8">
                  <c:v>1863</c:v>
                </c:pt>
                <c:pt idx="9">
                  <c:v>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C36-97D3-FBB279483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9326968"/>
        <c:axId val="849331232"/>
      </c:barChart>
      <c:catAx>
        <c:axId val="84932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9331232"/>
        <c:crosses val="autoZero"/>
        <c:auto val="1"/>
        <c:lblAlgn val="ctr"/>
        <c:lblOffset val="100"/>
        <c:noMultiLvlLbl val="0"/>
      </c:catAx>
      <c:valAx>
        <c:axId val="84933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932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62917-31B3-443D-8FE4-DB74E5BB20A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2B9C6A4-F6A0-49F5-A1AB-24BAD5B26638}">
      <dgm:prSet phldrT="[Texto]" custT="1"/>
      <dgm:spPr/>
      <dgm:t>
        <a:bodyPr/>
        <a:lstStyle/>
        <a:p>
          <a:r>
            <a:rPr lang="es-MX" sz="2800" b="1" dirty="0">
              <a:latin typeface="Century Gothic" panose="020B0502020202020204" pitchFamily="34" charset="0"/>
            </a:rPr>
            <a:t>Escrito</a:t>
          </a:r>
          <a:r>
            <a:rPr lang="es-MX" sz="2000" b="1" dirty="0">
              <a:latin typeface="Century Gothic" panose="020B0502020202020204" pitchFamily="34" charset="0"/>
            </a:rPr>
            <a:t> </a:t>
          </a:r>
        </a:p>
        <a:p>
          <a:r>
            <a:rPr lang="es-MX" sz="2000" dirty="0">
              <a:latin typeface="Century Gothic" panose="020B0502020202020204" pitchFamily="34" charset="0"/>
            </a:rPr>
            <a:t> se registraron 52.945</a:t>
          </a:r>
          <a:r>
            <a:rPr lang="es-CO" sz="2000" b="0" i="0" u="none" dirty="0">
              <a:latin typeface="Century Gothic" panose="020B0502020202020204" pitchFamily="34" charset="0"/>
            </a:rPr>
            <a:t> contactos equivalente al 16%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BF2A9DFD-AB4D-434D-966F-98A6C779065C}" type="parTrans" cxnId="{D68B9A32-2C77-4E87-9A54-204B72CC900D}">
      <dgm:prSet/>
      <dgm:spPr/>
      <dgm:t>
        <a:bodyPr/>
        <a:lstStyle/>
        <a:p>
          <a:endParaRPr lang="es-CO"/>
        </a:p>
      </dgm:t>
    </dgm:pt>
    <dgm:pt modelId="{A46FB56E-F87A-4BD4-8419-78B07C37A5DE}" type="sibTrans" cxnId="{D68B9A32-2C77-4E87-9A54-204B72CC900D}">
      <dgm:prSet/>
      <dgm:spPr/>
      <dgm:t>
        <a:bodyPr/>
        <a:lstStyle/>
        <a:p>
          <a:endParaRPr lang="es-CO"/>
        </a:p>
      </dgm:t>
    </dgm:pt>
    <dgm:pt modelId="{139FA86B-0C5B-495E-80AF-FFAC5E445ECC}">
      <dgm:prSet phldrT="[Texto]" custT="1"/>
      <dgm:spPr/>
      <dgm:t>
        <a:bodyPr/>
        <a:lstStyle/>
        <a:p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Verbal </a:t>
          </a:r>
        </a:p>
        <a:p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155.993 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contactos equivalente al 47%</a:t>
          </a:r>
        </a:p>
      </dgm:t>
    </dgm:pt>
    <dgm:pt modelId="{6C39631E-1479-4F1E-B8D6-362CC5690887}" type="parTrans" cxnId="{254072E0-C989-4311-9BF5-11D64F0CA8D4}">
      <dgm:prSet/>
      <dgm:spPr/>
      <dgm:t>
        <a:bodyPr/>
        <a:lstStyle/>
        <a:p>
          <a:endParaRPr lang="es-CO"/>
        </a:p>
      </dgm:t>
    </dgm:pt>
    <dgm:pt modelId="{8736E541-A06C-42E0-99F8-ED563124A3B7}" type="sibTrans" cxnId="{254072E0-C989-4311-9BF5-11D64F0CA8D4}">
      <dgm:prSet/>
      <dgm:spPr/>
      <dgm:t>
        <a:bodyPr/>
        <a:lstStyle/>
        <a:p>
          <a:endParaRPr lang="es-CO"/>
        </a:p>
      </dgm:t>
    </dgm:pt>
    <dgm:pt modelId="{9F694976-84BC-467D-B337-A718D08A44D4}">
      <dgm:prSet phldrT="[Texto]"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Telefónico</a:t>
          </a: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119.830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 contactos equivalente al 36%</a:t>
          </a:r>
        </a:p>
      </dgm:t>
    </dgm:pt>
    <dgm:pt modelId="{B0D2271F-6DAE-4B49-ABF7-01CD9E4E49EE}" type="parTrans" cxnId="{E49D5E8F-3E45-4B17-8C92-E4B3C0338891}">
      <dgm:prSet/>
      <dgm:spPr/>
      <dgm:t>
        <a:bodyPr/>
        <a:lstStyle/>
        <a:p>
          <a:endParaRPr lang="es-CO"/>
        </a:p>
      </dgm:t>
    </dgm:pt>
    <dgm:pt modelId="{A0349F98-F9FF-4A7C-BF36-7973A90F2BCD}" type="sibTrans" cxnId="{E49D5E8F-3E45-4B17-8C92-E4B3C0338891}">
      <dgm:prSet/>
      <dgm:spPr/>
      <dgm:t>
        <a:bodyPr/>
        <a:lstStyle/>
        <a:p>
          <a:endParaRPr lang="es-CO"/>
        </a:p>
      </dgm:t>
    </dgm:pt>
    <dgm:pt modelId="{F05DFCB4-8DF9-4349-9513-31ECD2ECCCBD}" type="pres">
      <dgm:prSet presAssocID="{37862917-31B3-443D-8FE4-DB74E5BB20A2}" presName="Name0" presStyleCnt="0">
        <dgm:presLayoutVars>
          <dgm:dir/>
          <dgm:resizeHandles val="exact"/>
        </dgm:presLayoutVars>
      </dgm:prSet>
      <dgm:spPr/>
    </dgm:pt>
    <dgm:pt modelId="{C46F7D9F-AAEE-4072-A4CB-41F41883CD55}" type="pres">
      <dgm:prSet presAssocID="{37862917-31B3-443D-8FE4-DB74E5BB20A2}" presName="bkgdShp" presStyleLbl="alignAccFollowNode1" presStyleIdx="0" presStyleCnt="1" custLinFactNeighborX="3761"/>
      <dgm:spPr>
        <a:solidFill>
          <a:schemeClr val="accent5">
            <a:alpha val="90000"/>
          </a:schemeClr>
        </a:solidFill>
      </dgm:spPr>
    </dgm:pt>
    <dgm:pt modelId="{5C46051B-E68F-4B95-84DC-57AC3B695379}" type="pres">
      <dgm:prSet presAssocID="{37862917-31B3-443D-8FE4-DB74E5BB20A2}" presName="linComp" presStyleCnt="0"/>
      <dgm:spPr/>
    </dgm:pt>
    <dgm:pt modelId="{5F47A981-EEF5-4A6B-8B58-0736D21662D4}" type="pres">
      <dgm:prSet presAssocID="{B2B9C6A4-F6A0-49F5-A1AB-24BAD5B26638}" presName="compNode" presStyleCnt="0"/>
      <dgm:spPr/>
    </dgm:pt>
    <dgm:pt modelId="{13E67C7C-AD14-4215-809A-8F60183BB6C5}" type="pres">
      <dgm:prSet presAssocID="{B2B9C6A4-F6A0-49F5-A1AB-24BAD5B26638}" presName="node" presStyleLbl="node1" presStyleIdx="0" presStyleCnt="3" custScaleX="111645">
        <dgm:presLayoutVars>
          <dgm:bulletEnabled val="1"/>
        </dgm:presLayoutVars>
      </dgm:prSet>
      <dgm:spPr/>
    </dgm:pt>
    <dgm:pt modelId="{19804C18-3E5C-4A7E-9962-82CF603F76FC}" type="pres">
      <dgm:prSet presAssocID="{B2B9C6A4-F6A0-49F5-A1AB-24BAD5B26638}" presName="invisiNode" presStyleLbl="node1" presStyleIdx="0" presStyleCnt="3"/>
      <dgm:spPr/>
    </dgm:pt>
    <dgm:pt modelId="{A85CB03C-AA4E-455C-9046-3647360B7FCF}" type="pres">
      <dgm:prSet presAssocID="{B2B9C6A4-F6A0-49F5-A1AB-24BAD5B26638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B9AFB1F-86E7-4B67-9210-9FA45D90077C}" type="pres">
      <dgm:prSet presAssocID="{A46FB56E-F87A-4BD4-8419-78B07C37A5DE}" presName="sibTrans" presStyleLbl="sibTrans2D1" presStyleIdx="0" presStyleCnt="0"/>
      <dgm:spPr/>
    </dgm:pt>
    <dgm:pt modelId="{B0EDE092-AA50-4109-B042-156815FA7656}" type="pres">
      <dgm:prSet presAssocID="{139FA86B-0C5B-495E-80AF-FFAC5E445ECC}" presName="compNode" presStyleCnt="0"/>
      <dgm:spPr/>
    </dgm:pt>
    <dgm:pt modelId="{6EDF3D99-758E-4A8C-A671-D84B45BF7CE4}" type="pres">
      <dgm:prSet presAssocID="{139FA86B-0C5B-495E-80AF-FFAC5E445ECC}" presName="node" presStyleLbl="node1" presStyleIdx="1" presStyleCnt="3" custScaleX="111019" custScaleY="103132" custLinFactNeighborX="1833" custLinFactNeighborY="-1643">
        <dgm:presLayoutVars>
          <dgm:bulletEnabled val="1"/>
        </dgm:presLayoutVars>
      </dgm:prSet>
      <dgm:spPr/>
    </dgm:pt>
    <dgm:pt modelId="{77C54B71-137E-4746-B316-3A6B8BD43B8A}" type="pres">
      <dgm:prSet presAssocID="{139FA86B-0C5B-495E-80AF-FFAC5E445ECC}" presName="invisiNode" presStyleLbl="node1" presStyleIdx="1" presStyleCnt="3"/>
      <dgm:spPr/>
    </dgm:pt>
    <dgm:pt modelId="{389EDD37-037B-4B9E-9CC8-2E2D478A2199}" type="pres">
      <dgm:prSet presAssocID="{139FA86B-0C5B-495E-80AF-FFAC5E445ECC}" presName="imagNode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BDEDED3-9750-491D-AA61-DB4F3270F007}" type="pres">
      <dgm:prSet presAssocID="{8736E541-A06C-42E0-99F8-ED563124A3B7}" presName="sibTrans" presStyleLbl="sibTrans2D1" presStyleIdx="0" presStyleCnt="0"/>
      <dgm:spPr/>
    </dgm:pt>
    <dgm:pt modelId="{4F79BE73-5283-43A7-B0DD-0E4546A3A56E}" type="pres">
      <dgm:prSet presAssocID="{9F694976-84BC-467D-B337-A718D08A44D4}" presName="compNode" presStyleCnt="0"/>
      <dgm:spPr/>
    </dgm:pt>
    <dgm:pt modelId="{4FE91FAC-B02A-4218-8D68-616B17A213F9}" type="pres">
      <dgm:prSet presAssocID="{9F694976-84BC-467D-B337-A718D08A44D4}" presName="node" presStyleLbl="node1" presStyleIdx="2" presStyleCnt="3" custScaleX="122396">
        <dgm:presLayoutVars>
          <dgm:bulletEnabled val="1"/>
        </dgm:presLayoutVars>
      </dgm:prSet>
      <dgm:spPr/>
    </dgm:pt>
    <dgm:pt modelId="{B9D3DA81-EC1C-47A1-8F5B-65C030674E14}" type="pres">
      <dgm:prSet presAssocID="{9F694976-84BC-467D-B337-A718D08A44D4}" presName="invisiNode" presStyleLbl="node1" presStyleIdx="2" presStyleCnt="3"/>
      <dgm:spPr/>
    </dgm:pt>
    <dgm:pt modelId="{1C29B4FC-4127-4D3B-B700-EA696AEF52F8}" type="pres">
      <dgm:prSet presAssocID="{9F694976-84BC-467D-B337-A718D08A44D4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B6830D0A-D0B5-4EC9-B68D-5B609516546C}" type="presOf" srcId="{B2B9C6A4-F6A0-49F5-A1AB-24BAD5B26638}" destId="{13E67C7C-AD14-4215-809A-8F60183BB6C5}" srcOrd="0" destOrd="0" presId="urn:microsoft.com/office/officeart/2005/8/layout/pList2"/>
    <dgm:cxn modelId="{1E826230-5A63-419A-9927-F7A9129EE989}" type="presOf" srcId="{8736E541-A06C-42E0-99F8-ED563124A3B7}" destId="{6BDEDED3-9750-491D-AA61-DB4F3270F007}" srcOrd="0" destOrd="0" presId="urn:microsoft.com/office/officeart/2005/8/layout/pList2"/>
    <dgm:cxn modelId="{D68B9A32-2C77-4E87-9A54-204B72CC900D}" srcId="{37862917-31B3-443D-8FE4-DB74E5BB20A2}" destId="{B2B9C6A4-F6A0-49F5-A1AB-24BAD5B26638}" srcOrd="0" destOrd="0" parTransId="{BF2A9DFD-AB4D-434D-966F-98A6C779065C}" sibTransId="{A46FB56E-F87A-4BD4-8419-78B07C37A5DE}"/>
    <dgm:cxn modelId="{D26A8364-247B-4023-A854-6A9BDE33CBC2}" type="presOf" srcId="{37862917-31B3-443D-8FE4-DB74E5BB20A2}" destId="{F05DFCB4-8DF9-4349-9513-31ECD2ECCCBD}" srcOrd="0" destOrd="0" presId="urn:microsoft.com/office/officeart/2005/8/layout/pList2"/>
    <dgm:cxn modelId="{F5E41247-9331-4F03-A619-AA7354785209}" type="presOf" srcId="{139FA86B-0C5B-495E-80AF-FFAC5E445ECC}" destId="{6EDF3D99-758E-4A8C-A671-D84B45BF7CE4}" srcOrd="0" destOrd="0" presId="urn:microsoft.com/office/officeart/2005/8/layout/pList2"/>
    <dgm:cxn modelId="{2BFDAC6A-7753-4606-BE76-B90E665E0D13}" type="presOf" srcId="{9F694976-84BC-467D-B337-A718D08A44D4}" destId="{4FE91FAC-B02A-4218-8D68-616B17A213F9}" srcOrd="0" destOrd="0" presId="urn:microsoft.com/office/officeart/2005/8/layout/pList2"/>
    <dgm:cxn modelId="{E49D5E8F-3E45-4B17-8C92-E4B3C0338891}" srcId="{37862917-31B3-443D-8FE4-DB74E5BB20A2}" destId="{9F694976-84BC-467D-B337-A718D08A44D4}" srcOrd="2" destOrd="0" parTransId="{B0D2271F-6DAE-4B49-ABF7-01CD9E4E49EE}" sibTransId="{A0349F98-F9FF-4A7C-BF36-7973A90F2BCD}"/>
    <dgm:cxn modelId="{6BA649C8-140A-47FC-B0F5-664FC33A023C}" type="presOf" srcId="{A46FB56E-F87A-4BD4-8419-78B07C37A5DE}" destId="{FB9AFB1F-86E7-4B67-9210-9FA45D90077C}" srcOrd="0" destOrd="0" presId="urn:microsoft.com/office/officeart/2005/8/layout/pList2"/>
    <dgm:cxn modelId="{254072E0-C989-4311-9BF5-11D64F0CA8D4}" srcId="{37862917-31B3-443D-8FE4-DB74E5BB20A2}" destId="{139FA86B-0C5B-495E-80AF-FFAC5E445ECC}" srcOrd="1" destOrd="0" parTransId="{6C39631E-1479-4F1E-B8D6-362CC5690887}" sibTransId="{8736E541-A06C-42E0-99F8-ED563124A3B7}"/>
    <dgm:cxn modelId="{8A89CB8A-3DEF-40E4-AAFB-C8A217065BC3}" type="presParOf" srcId="{F05DFCB4-8DF9-4349-9513-31ECD2ECCCBD}" destId="{C46F7D9F-AAEE-4072-A4CB-41F41883CD55}" srcOrd="0" destOrd="0" presId="urn:microsoft.com/office/officeart/2005/8/layout/pList2"/>
    <dgm:cxn modelId="{0C7C843E-5466-4805-A793-35AFF1296568}" type="presParOf" srcId="{F05DFCB4-8DF9-4349-9513-31ECD2ECCCBD}" destId="{5C46051B-E68F-4B95-84DC-57AC3B695379}" srcOrd="1" destOrd="0" presId="urn:microsoft.com/office/officeart/2005/8/layout/pList2"/>
    <dgm:cxn modelId="{D5E1AA75-BB53-4A29-9725-17D136B01F53}" type="presParOf" srcId="{5C46051B-E68F-4B95-84DC-57AC3B695379}" destId="{5F47A981-EEF5-4A6B-8B58-0736D21662D4}" srcOrd="0" destOrd="0" presId="urn:microsoft.com/office/officeart/2005/8/layout/pList2"/>
    <dgm:cxn modelId="{E9BBD512-0678-44D7-B685-BF89E4AEA3DB}" type="presParOf" srcId="{5F47A981-EEF5-4A6B-8B58-0736D21662D4}" destId="{13E67C7C-AD14-4215-809A-8F60183BB6C5}" srcOrd="0" destOrd="0" presId="urn:microsoft.com/office/officeart/2005/8/layout/pList2"/>
    <dgm:cxn modelId="{E59E9782-FA51-49FB-88A2-924D7CE45DD9}" type="presParOf" srcId="{5F47A981-EEF5-4A6B-8B58-0736D21662D4}" destId="{19804C18-3E5C-4A7E-9962-82CF603F76FC}" srcOrd="1" destOrd="0" presId="urn:microsoft.com/office/officeart/2005/8/layout/pList2"/>
    <dgm:cxn modelId="{5BC386FE-3CB7-40D2-AE2B-ED2159D29721}" type="presParOf" srcId="{5F47A981-EEF5-4A6B-8B58-0736D21662D4}" destId="{A85CB03C-AA4E-455C-9046-3647360B7FCF}" srcOrd="2" destOrd="0" presId="urn:microsoft.com/office/officeart/2005/8/layout/pList2"/>
    <dgm:cxn modelId="{B424C7F7-F6E9-4AFA-84FC-7623B048504F}" type="presParOf" srcId="{5C46051B-E68F-4B95-84DC-57AC3B695379}" destId="{FB9AFB1F-86E7-4B67-9210-9FA45D90077C}" srcOrd="1" destOrd="0" presId="urn:microsoft.com/office/officeart/2005/8/layout/pList2"/>
    <dgm:cxn modelId="{DD860C40-A773-4C97-989A-5B30D3C666F9}" type="presParOf" srcId="{5C46051B-E68F-4B95-84DC-57AC3B695379}" destId="{B0EDE092-AA50-4109-B042-156815FA7656}" srcOrd="2" destOrd="0" presId="urn:microsoft.com/office/officeart/2005/8/layout/pList2"/>
    <dgm:cxn modelId="{4B48D13B-943C-46D1-AD54-A1098B256566}" type="presParOf" srcId="{B0EDE092-AA50-4109-B042-156815FA7656}" destId="{6EDF3D99-758E-4A8C-A671-D84B45BF7CE4}" srcOrd="0" destOrd="0" presId="urn:microsoft.com/office/officeart/2005/8/layout/pList2"/>
    <dgm:cxn modelId="{2EF73477-1F0A-4900-B3DA-B81286F8DAAE}" type="presParOf" srcId="{B0EDE092-AA50-4109-B042-156815FA7656}" destId="{77C54B71-137E-4746-B316-3A6B8BD43B8A}" srcOrd="1" destOrd="0" presId="urn:microsoft.com/office/officeart/2005/8/layout/pList2"/>
    <dgm:cxn modelId="{A2203B67-7832-4B14-B3D5-35CB86C38AD3}" type="presParOf" srcId="{B0EDE092-AA50-4109-B042-156815FA7656}" destId="{389EDD37-037B-4B9E-9CC8-2E2D478A2199}" srcOrd="2" destOrd="0" presId="urn:microsoft.com/office/officeart/2005/8/layout/pList2"/>
    <dgm:cxn modelId="{049C4923-C92D-447F-9D5F-858AAB987922}" type="presParOf" srcId="{5C46051B-E68F-4B95-84DC-57AC3B695379}" destId="{6BDEDED3-9750-491D-AA61-DB4F3270F007}" srcOrd="3" destOrd="0" presId="urn:microsoft.com/office/officeart/2005/8/layout/pList2"/>
    <dgm:cxn modelId="{6D618B63-4682-4207-B1B8-68E3845D63D1}" type="presParOf" srcId="{5C46051B-E68F-4B95-84DC-57AC3B695379}" destId="{4F79BE73-5283-43A7-B0DD-0E4546A3A56E}" srcOrd="4" destOrd="0" presId="urn:microsoft.com/office/officeart/2005/8/layout/pList2"/>
    <dgm:cxn modelId="{26E51E9D-9285-41F5-BC60-2ED57EBA4AB8}" type="presParOf" srcId="{4F79BE73-5283-43A7-B0DD-0E4546A3A56E}" destId="{4FE91FAC-B02A-4218-8D68-616B17A213F9}" srcOrd="0" destOrd="0" presId="urn:microsoft.com/office/officeart/2005/8/layout/pList2"/>
    <dgm:cxn modelId="{47B1349D-CA1F-4238-BD1F-83F0E07CEED8}" type="presParOf" srcId="{4F79BE73-5283-43A7-B0DD-0E4546A3A56E}" destId="{B9D3DA81-EC1C-47A1-8F5B-65C030674E14}" srcOrd="1" destOrd="0" presId="urn:microsoft.com/office/officeart/2005/8/layout/pList2"/>
    <dgm:cxn modelId="{E08BECF1-49F9-4C30-8001-4F69E4144358}" type="presParOf" srcId="{4F79BE73-5283-43A7-B0DD-0E4546A3A56E}" destId="{1C29B4FC-4127-4D3B-B700-EA696AEF52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7D9F-AAEE-4072-A4CB-41F41883CD55}">
      <dsp:nvSpPr>
        <dsp:cNvPr id="0" name=""/>
        <dsp:cNvSpPr/>
      </dsp:nvSpPr>
      <dsp:spPr>
        <a:xfrm>
          <a:off x="0" y="0"/>
          <a:ext cx="7588375" cy="2193266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CB03C-AA4E-455C-9046-3647360B7FCF}">
      <dsp:nvSpPr>
        <dsp:cNvPr id="0" name=""/>
        <dsp:cNvSpPr/>
      </dsp:nvSpPr>
      <dsp:spPr>
        <a:xfrm>
          <a:off x="344814" y="292435"/>
          <a:ext cx="1952024" cy="16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67C7C-AD14-4215-809A-8F60183BB6C5}">
      <dsp:nvSpPr>
        <dsp:cNvPr id="0" name=""/>
        <dsp:cNvSpPr/>
      </dsp:nvSpPr>
      <dsp:spPr>
        <a:xfrm rot="10800000">
          <a:off x="231157" y="2193266"/>
          <a:ext cx="2179337" cy="2680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latin typeface="Century Gothic" panose="020B0502020202020204" pitchFamily="34" charset="0"/>
            </a:rPr>
            <a:t>Escrito</a:t>
          </a:r>
          <a:r>
            <a:rPr lang="es-MX" sz="2000" b="1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 se registraron 52.945</a:t>
          </a:r>
          <a:r>
            <a:rPr lang="es-CO" sz="2000" b="0" i="0" u="none" kern="1200" dirty="0">
              <a:latin typeface="Century Gothic" panose="020B0502020202020204" pitchFamily="34" charset="0"/>
            </a:rPr>
            <a:t> contactos equivalente al 16%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 rot="10800000">
        <a:off x="298179" y="2193266"/>
        <a:ext cx="2045293" cy="2613637"/>
      </dsp:txXfrm>
    </dsp:sp>
    <dsp:sp modelId="{389EDD37-037B-4B9E-9CC8-2E2D478A2199}">
      <dsp:nvSpPr>
        <dsp:cNvPr id="0" name=""/>
        <dsp:cNvSpPr/>
      </dsp:nvSpPr>
      <dsp:spPr>
        <a:xfrm>
          <a:off x="2713244" y="271445"/>
          <a:ext cx="1952024" cy="16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F3D99-758E-4A8C-A671-D84B45BF7CE4}">
      <dsp:nvSpPr>
        <dsp:cNvPr id="0" name=""/>
        <dsp:cNvSpPr/>
      </dsp:nvSpPr>
      <dsp:spPr>
        <a:xfrm rot="10800000">
          <a:off x="2641478" y="2086254"/>
          <a:ext cx="2167117" cy="276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Verbal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155.993 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contactos equivalente al 47%</a:t>
          </a:r>
        </a:p>
      </dsp:txBody>
      <dsp:txXfrm rot="10800000">
        <a:off x="2708124" y="2086254"/>
        <a:ext cx="2033825" cy="2697971"/>
      </dsp:txXfrm>
    </dsp:sp>
    <dsp:sp modelId="{1C29B4FC-4127-4D3B-B700-EA696AEF52F8}">
      <dsp:nvSpPr>
        <dsp:cNvPr id="0" name=""/>
        <dsp:cNvSpPr/>
      </dsp:nvSpPr>
      <dsp:spPr>
        <a:xfrm>
          <a:off x="5186605" y="292435"/>
          <a:ext cx="1952024" cy="160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91FAC-B02A-4218-8D68-616B17A213F9}">
      <dsp:nvSpPr>
        <dsp:cNvPr id="0" name=""/>
        <dsp:cNvSpPr/>
      </dsp:nvSpPr>
      <dsp:spPr>
        <a:xfrm rot="10800000">
          <a:off x="4968017" y="2193266"/>
          <a:ext cx="2389199" cy="2680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Telefónico</a:t>
          </a: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registraron 119.830</a:t>
          </a:r>
          <a:r>
            <a:rPr lang="es-CO" sz="2000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  contactos equivalente al 36%</a:t>
          </a:r>
        </a:p>
      </dsp:txBody>
      <dsp:txXfrm rot="10800000">
        <a:off x="5041493" y="2193266"/>
        <a:ext cx="2242247" cy="260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989" y="208447"/>
            <a:ext cx="9144000" cy="4218259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EMPRESA DE ACUEDUCTO Y ALCANTARILLADO DE BOGOTÁ E.S.P. </a:t>
            </a:r>
            <a:br>
              <a:rPr lang="es-CO" sz="8800" b="1" dirty="0">
                <a:solidFill>
                  <a:schemeClr val="bg1"/>
                </a:solidFill>
              </a:rPr>
            </a:br>
            <a:endParaRPr lang="en-US" sz="8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AECBDD-B599-4882-ABD8-3A0C1AB54642}"/>
              </a:ext>
            </a:extLst>
          </p:cNvPr>
          <p:cNvSpPr txBox="1"/>
          <p:nvPr/>
        </p:nvSpPr>
        <p:spPr>
          <a:xfrm>
            <a:off x="0" y="3580320"/>
            <a:ext cx="73755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MÁS CERCA DE NUESTROS USUARIOS</a:t>
            </a:r>
          </a:p>
          <a:p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CONSOLIDADO PQRS MES DE ABRIL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CANALES DE ATENCIÓN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10" name="Gráfico 9" descr="Centro de llamadas">
            <a:extLst>
              <a:ext uri="{FF2B5EF4-FFF2-40B4-BE49-F238E27FC236}">
                <a16:creationId xmlns:a16="http://schemas.microsoft.com/office/drawing/2014/main" id="{B3891542-3AA1-44D5-AEBE-47A1E7C39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855" y="917086"/>
            <a:ext cx="954276" cy="9542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7FDC72-E3FA-4C0A-BD4F-282CAFED0DD1}"/>
              </a:ext>
            </a:extLst>
          </p:cNvPr>
          <p:cNvPicPr/>
          <p:nvPr/>
        </p:nvPicPr>
        <p:blipFill rotWithShape="1">
          <a:blip r:embed="rId5"/>
          <a:srcRect l="34962" t="12272" r="57740" b="76756"/>
          <a:stretch/>
        </p:blipFill>
        <p:spPr bwMode="auto">
          <a:xfrm>
            <a:off x="1543750" y="1089852"/>
            <a:ext cx="954277" cy="76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22993-F619-4DBF-9B41-556AF2E95A55}"/>
              </a:ext>
            </a:extLst>
          </p:cNvPr>
          <p:cNvSpPr txBox="1"/>
          <p:nvPr/>
        </p:nvSpPr>
        <p:spPr>
          <a:xfrm>
            <a:off x="1" y="1934898"/>
            <a:ext cx="318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Contact</a:t>
            </a:r>
            <a:r>
              <a:rPr lang="es-E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Center</a:t>
            </a:r>
          </a:p>
          <a:p>
            <a:pPr algn="ctr"/>
            <a:r>
              <a:rPr lang="es-E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Llamadas, chat, videollamada</a:t>
            </a:r>
          </a:p>
          <a:p>
            <a:pPr algn="ctr"/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7*24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13" name="Gráfico 12" descr="Internet">
            <a:extLst>
              <a:ext uri="{FF2B5EF4-FFF2-40B4-BE49-F238E27FC236}">
                <a16:creationId xmlns:a16="http://schemas.microsoft.com/office/drawing/2014/main" id="{AD2BA1A8-5031-4C93-9F0F-672A8E4A2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5893" y="726351"/>
            <a:ext cx="1153482" cy="115348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BB86DAE-1D3F-4AFA-80ED-C555507929D1}"/>
              </a:ext>
            </a:extLst>
          </p:cNvPr>
          <p:cNvSpPr txBox="1"/>
          <p:nvPr/>
        </p:nvSpPr>
        <p:spPr>
          <a:xfrm>
            <a:off x="5158699" y="948219"/>
            <a:ext cx="129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WWW.</a:t>
            </a:r>
          </a:p>
        </p:txBody>
      </p:sp>
      <p:pic>
        <p:nvPicPr>
          <p:cNvPr id="16" name="Gráfico 15" descr="Correo electrónico">
            <a:extLst>
              <a:ext uri="{FF2B5EF4-FFF2-40B4-BE49-F238E27FC236}">
                <a16:creationId xmlns:a16="http://schemas.microsoft.com/office/drawing/2014/main" id="{768FEC58-BE33-4E54-B648-213ED8972F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0105" y="827384"/>
            <a:ext cx="923330" cy="92333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BF2C457-3661-4BD4-BAA4-48C512E75918}"/>
              </a:ext>
            </a:extLst>
          </p:cNvPr>
          <p:cNvSpPr txBox="1"/>
          <p:nvPr/>
        </p:nvSpPr>
        <p:spPr>
          <a:xfrm>
            <a:off x="9222880" y="895794"/>
            <a:ext cx="25892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CORREOS ELECTRONICOS CORPORATIVOS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5A982C0-8E76-48B1-A84E-7168E59D9C5C}"/>
              </a:ext>
            </a:extLst>
          </p:cNvPr>
          <p:cNvSpPr txBox="1"/>
          <p:nvPr/>
        </p:nvSpPr>
        <p:spPr>
          <a:xfrm>
            <a:off x="3624870" y="1897529"/>
            <a:ext cx="3067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WEB</a:t>
            </a:r>
          </a:p>
          <a:p>
            <a:pPr algn="ctr"/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Recepción PQR a través de la página web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E75D4BA-89D8-40F2-9EB8-A09C34D636ED}"/>
              </a:ext>
            </a:extLst>
          </p:cNvPr>
          <p:cNvSpPr txBox="1"/>
          <p:nvPr/>
        </p:nvSpPr>
        <p:spPr>
          <a:xfrm>
            <a:off x="7434470" y="1934898"/>
            <a:ext cx="4625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Recepción de algunas tipologías de solicitudes por correo electrónico . </a:t>
            </a:r>
            <a:r>
              <a:rPr lang="es-ES" sz="18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Ej</a:t>
            </a:r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: Acuerdos de pago y recuperación de consumos</a:t>
            </a:r>
          </a:p>
        </p:txBody>
      </p:sp>
      <p:pic>
        <p:nvPicPr>
          <p:cNvPr id="26" name="Gráfico 25" descr="Usuarios">
            <a:extLst>
              <a:ext uri="{FF2B5EF4-FFF2-40B4-BE49-F238E27FC236}">
                <a16:creationId xmlns:a16="http://schemas.microsoft.com/office/drawing/2014/main" id="{1B69480B-29B0-4595-8012-A976B452C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5416" y="3261199"/>
            <a:ext cx="1545905" cy="1545905"/>
          </a:xfrm>
          <a:prstGeom prst="rect">
            <a:avLst/>
          </a:prstGeom>
        </p:spPr>
      </p:pic>
      <p:pic>
        <p:nvPicPr>
          <p:cNvPr id="27" name="Gráfico 26" descr="Sala de juntas">
            <a:extLst>
              <a:ext uri="{FF2B5EF4-FFF2-40B4-BE49-F238E27FC236}">
                <a16:creationId xmlns:a16="http://schemas.microsoft.com/office/drawing/2014/main" id="{DC11F4C4-ABC8-4E39-82C2-A8672EF8B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1221" y="2870196"/>
            <a:ext cx="1786685" cy="154590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F993A60-3BCA-43E7-BA53-8D2CB55B5C6B}"/>
              </a:ext>
            </a:extLst>
          </p:cNvPr>
          <p:cNvSpPr txBox="1"/>
          <p:nvPr/>
        </p:nvSpPr>
        <p:spPr>
          <a:xfrm>
            <a:off x="132522" y="4384801"/>
            <a:ext cx="4449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Clientes Preferenciales</a:t>
            </a:r>
            <a:endParaRPr lang="es-ES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Atención por un staff de Profesionales quienes recepcionan y atienden las solicitudes de Grandes consumidores y entidades oficiales por diversos canales corporativos para tal fin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98B8B18-8722-4C97-88D0-93AB115F517C}"/>
              </a:ext>
            </a:extLst>
          </p:cNvPr>
          <p:cNvSpPr txBox="1"/>
          <p:nvPr/>
        </p:nvSpPr>
        <p:spPr>
          <a:xfrm>
            <a:off x="6692527" y="4070525"/>
            <a:ext cx="53044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Atención presencial</a:t>
            </a:r>
          </a:p>
          <a:p>
            <a:pPr algn="just"/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Red Cade: </a:t>
            </a:r>
            <a:r>
              <a:rPr lang="es-ES" sz="18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Supercade</a:t>
            </a:r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 Suba - 20 de Julio -CAD - Bosa – Américas, Manitas, Engativá Servitá, Toberín, Santa Lucía, Candelaria,  </a:t>
            </a:r>
          </a:p>
          <a:p>
            <a:pPr algn="just"/>
            <a:r>
              <a:rPr lang="es-E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Centro Nariño Zona 3 </a:t>
            </a:r>
            <a:r>
              <a:rPr lang="es-ES" dirty="0">
                <a:latin typeface="Century Gothic" panose="020B0502020202020204" pitchFamily="34" charset="0"/>
                <a:cs typeface="Calibri" panose="020F0502020204030204" pitchFamily="34" charset="0"/>
              </a:rPr>
              <a:t>y </a:t>
            </a:r>
            <a:r>
              <a:rPr lang="es-MX" dirty="0">
                <a:latin typeface="Century Gothic" panose="020B0502020202020204" pitchFamily="34" charset="0"/>
                <a:cs typeface="Calibri" panose="020F0502020204030204" pitchFamily="34" charset="0"/>
              </a:rPr>
              <a:t>Punto de Atención UNISUR - Zona 5</a:t>
            </a:r>
            <a:endParaRPr lang="es-ES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PUNTOS DE ATENCIÓN</a:t>
            </a:r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0345A2-06CE-4D65-9ED3-A788D36D6D1C}"/>
              </a:ext>
            </a:extLst>
          </p:cNvPr>
          <p:cNvSpPr txBox="1"/>
          <p:nvPr/>
        </p:nvSpPr>
        <p:spPr>
          <a:xfrm>
            <a:off x="4544279" y="1204126"/>
            <a:ext cx="2562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Century Gothic" panose="020B0502020202020204" pitchFamily="34" charset="0"/>
              </a:rPr>
              <a:t>HORARIO RED CADES:</a:t>
            </a:r>
            <a:r>
              <a:rPr lang="es-MX" sz="1400" dirty="0">
                <a:latin typeface="Century Gothic" panose="020B0502020202020204" pitchFamily="34" charset="0"/>
              </a:rPr>
              <a:t> lunes a viernes desde las 7.00 a.m. hasta las 4:00 p.m., sábados desde las 8.00 a.m. hasta las 12.00 m.</a:t>
            </a:r>
          </a:p>
          <a:p>
            <a:pPr algn="just"/>
            <a:endParaRPr lang="es-MX" sz="1400" b="1" dirty="0">
              <a:latin typeface="Century Gothic" panose="020B0502020202020204" pitchFamily="34" charset="0"/>
            </a:endParaRPr>
          </a:p>
          <a:p>
            <a:pPr algn="just"/>
            <a:endParaRPr lang="es-MX" sz="1400" b="1" dirty="0">
              <a:latin typeface="Century Gothic" panose="020B0502020202020204" pitchFamily="34" charset="0"/>
            </a:endParaRPr>
          </a:p>
          <a:p>
            <a:pPr algn="just"/>
            <a:endParaRPr lang="es-MX" sz="1400" b="1" dirty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>
                <a:latin typeface="Century Gothic" panose="020B0502020202020204" pitchFamily="34" charset="0"/>
              </a:rPr>
              <a:t>HORARIO PUNTOS PROPIOS:</a:t>
            </a:r>
            <a:r>
              <a:rPr lang="es-MX" sz="1400" dirty="0">
                <a:latin typeface="Century Gothic" panose="020B0502020202020204" pitchFamily="34" charset="0"/>
              </a:rPr>
              <a:t> Horario de Atención: Lunes a Viernes de 8.00 a.m. a 4:30 p.m.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BFB904FC-92FF-4059-B4AC-EB867A6EB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63537"/>
              </p:ext>
            </p:extLst>
          </p:nvPr>
        </p:nvGraphicFramePr>
        <p:xfrm>
          <a:off x="8253314" y="1409655"/>
          <a:ext cx="3576221" cy="220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931">
                  <a:extLst>
                    <a:ext uri="{9D8B030D-6E8A-4147-A177-3AD203B41FA5}">
                      <a16:colId xmlns:a16="http://schemas.microsoft.com/office/drawing/2014/main" val="1139809110"/>
                    </a:ext>
                  </a:extLst>
                </a:gridCol>
                <a:gridCol w="1387145">
                  <a:extLst>
                    <a:ext uri="{9D8B030D-6E8A-4147-A177-3AD203B41FA5}">
                      <a16:colId xmlns:a16="http://schemas.microsoft.com/office/drawing/2014/main" val="3335262008"/>
                    </a:ext>
                  </a:extLst>
                </a:gridCol>
                <a:gridCol w="1387145">
                  <a:extLst>
                    <a:ext uri="{9D8B030D-6E8A-4147-A177-3AD203B41FA5}">
                      <a16:colId xmlns:a16="http://schemas.microsoft.com/office/drawing/2014/main" val="553339963"/>
                    </a:ext>
                  </a:extLst>
                </a:gridCol>
              </a:tblGrid>
              <a:tr h="645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effectLst/>
                          <a:latin typeface="Century Gothic" panose="020B0502020202020204" pitchFamily="34" charset="0"/>
                        </a:rPr>
                        <a:t>ZONA</a:t>
                      </a:r>
                      <a:endParaRPr lang="es-CO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effectLst/>
                          <a:latin typeface="Century Gothic" panose="020B0502020202020204" pitchFamily="34" charset="0"/>
                        </a:rPr>
                        <a:t>PUNTO DE ATENCIÓN</a:t>
                      </a:r>
                      <a:endParaRPr lang="es-CO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effectLst/>
                          <a:latin typeface="Century Gothic" panose="020B0502020202020204" pitchFamily="34" charset="0"/>
                        </a:rPr>
                        <a:t>DIRECCIÓN</a:t>
                      </a:r>
                      <a:endParaRPr lang="es-CO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292178436"/>
                  </a:ext>
                </a:extLst>
              </a:tr>
              <a:tr h="76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CO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Punto de Atención Centro Nariño</a:t>
                      </a: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effectLst/>
                          <a:latin typeface="Century Gothic" panose="020B0502020202020204" pitchFamily="34" charset="0"/>
                        </a:rPr>
                        <a:t>Calle 22C # 40 - 99</a:t>
                      </a:r>
                      <a:endParaRPr lang="es-CO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533086670"/>
                  </a:ext>
                </a:extLst>
              </a:tr>
              <a:tr h="79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Punto de Atención UNISUR - Zona 5</a:t>
                      </a:r>
                      <a:endParaRPr lang="es-CO" sz="10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Carrera 4 No. 28 -10 (Soacha)</a:t>
                      </a: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46527255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6507991-F2E8-4B55-8589-3F9AB4173D37}"/>
              </a:ext>
            </a:extLst>
          </p:cNvPr>
          <p:cNvSpPr txBox="1"/>
          <p:nvPr/>
        </p:nvSpPr>
        <p:spPr>
          <a:xfrm>
            <a:off x="4544279" y="4473917"/>
            <a:ext cx="7551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* Actualmente los puntos propios de la EAAB-ESP se encuentran en remodelación</a:t>
            </a:r>
            <a:endParaRPr lang="es-CO" sz="1600" b="1" dirty="0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260FAC4-AD68-4CE5-A874-7C619994E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14329"/>
              </p:ext>
            </p:extLst>
          </p:nvPr>
        </p:nvGraphicFramePr>
        <p:xfrm>
          <a:off x="96647" y="786333"/>
          <a:ext cx="3842276" cy="524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4648345" imgH="6343534" progId="Excel.Sheet.12">
                  <p:embed/>
                </p:oleObj>
              </mc:Choice>
              <mc:Fallback>
                <p:oleObj name="Worksheet" r:id="rId4" imgW="4648345" imgH="63435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47" y="786333"/>
                        <a:ext cx="3842276" cy="524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-21138" y="614098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-21138" y="105668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Comportamiento General de las PQR 2021 – 2022	</a:t>
            </a:r>
            <a:endParaRPr lang="en-US" sz="28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28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B1235-5026-4BD0-90AA-2491F4BDE839}"/>
              </a:ext>
            </a:extLst>
          </p:cNvPr>
          <p:cNvSpPr txBox="1"/>
          <p:nvPr/>
        </p:nvSpPr>
        <p:spPr>
          <a:xfrm>
            <a:off x="0" y="4643464"/>
            <a:ext cx="11934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En esta gráfica general de las PQRS presentadas en el  año 2021 y  comparada con lo que va del año 2022 (abril), en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promedio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se evidencia que presenta disminución en las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reclamaciones 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 facturación, presentando un descenso del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-19%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; esto obedece a que el promedio del año 2021 presentó picos desbordados y que no se ha normalizado su comportamiento de promedios de años como el 2019 que era de 5,500 reclamos promedio 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El promedio mensual de las PQRS de este año (Corte abril) es de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77.439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PQRS, y comparado con el año anterior (Corte a abril) fue de 69.376, por lo tanto se evidencia un aumento del 11,6%, esto obedece a que se han recibido en promedio 8.064 más PQRS.</a:t>
            </a:r>
          </a:p>
          <a:p>
            <a:pPr algn="just"/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115265F-973D-41E5-BD84-2D0DBD2BC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471744"/>
              </p:ext>
            </p:extLst>
          </p:nvPr>
        </p:nvGraphicFramePr>
        <p:xfrm>
          <a:off x="-21138" y="575953"/>
          <a:ext cx="12213138" cy="398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459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Comportamiento PQRS Por Clase y actividad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829AC50-5635-48DD-B43D-AE52A9A44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72453"/>
              </p:ext>
            </p:extLst>
          </p:nvPr>
        </p:nvGraphicFramePr>
        <p:xfrm>
          <a:off x="387163" y="1036542"/>
          <a:ext cx="4597400" cy="2511702"/>
        </p:xfrm>
        <a:graphic>
          <a:graphicData uri="http://schemas.openxmlformats.org/drawingml/2006/table">
            <a:tbl>
              <a:tblPr firstRow="1" firstCol="1" bandRow="1"/>
              <a:tblGrid>
                <a:gridCol w="1512034">
                  <a:extLst>
                    <a:ext uri="{9D8B030D-6E8A-4147-A177-3AD203B41FA5}">
                      <a16:colId xmlns:a16="http://schemas.microsoft.com/office/drawing/2014/main" val="4196081092"/>
                    </a:ext>
                  </a:extLst>
                </a:gridCol>
                <a:gridCol w="1512034">
                  <a:extLst>
                    <a:ext uri="{9D8B030D-6E8A-4147-A177-3AD203B41FA5}">
                      <a16:colId xmlns:a16="http://schemas.microsoft.com/office/drawing/2014/main" val="3965518587"/>
                    </a:ext>
                  </a:extLst>
                </a:gridCol>
                <a:gridCol w="1573332">
                  <a:extLst>
                    <a:ext uri="{9D8B030D-6E8A-4147-A177-3AD203B41FA5}">
                      <a16:colId xmlns:a16="http://schemas.microsoft.com/office/drawing/2014/main" val="936962474"/>
                    </a:ext>
                  </a:extLst>
                </a:gridCol>
              </a:tblGrid>
              <a:tr h="83723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PETICIONES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Verificación funcionamiento del medidor con 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5.147 registros equivalente al 73%,  del total de Peticiones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873401"/>
                  </a:ext>
                </a:extLst>
              </a:tr>
              <a:tr h="8372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47472"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Servicio a Solicitud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1.248 registros equivalente al 18% del total de Peticiones.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6471887"/>
                  </a:ext>
                </a:extLst>
              </a:tr>
              <a:tr h="8372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total de Peticiones a ABRIL para el 2021 fue de 4.549 V/S 7.037 para el 2022, marca una Variación en el aumento del 55%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68578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2E548-5634-4EF4-BC86-FABD74810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8115"/>
              </p:ext>
            </p:extLst>
          </p:nvPr>
        </p:nvGraphicFramePr>
        <p:xfrm>
          <a:off x="387163" y="3996367"/>
          <a:ext cx="4597401" cy="1907892"/>
        </p:xfrm>
        <a:graphic>
          <a:graphicData uri="http://schemas.openxmlformats.org/drawingml/2006/table">
            <a:tbl>
              <a:tblPr/>
              <a:tblGrid>
                <a:gridCol w="1492139">
                  <a:extLst>
                    <a:ext uri="{9D8B030D-6E8A-4147-A177-3AD203B41FA5}">
                      <a16:colId xmlns:a16="http://schemas.microsoft.com/office/drawing/2014/main" val="4124422354"/>
                    </a:ext>
                  </a:extLst>
                </a:gridCol>
                <a:gridCol w="1552631">
                  <a:extLst>
                    <a:ext uri="{9D8B030D-6E8A-4147-A177-3AD203B41FA5}">
                      <a16:colId xmlns:a16="http://schemas.microsoft.com/office/drawing/2014/main" val="4110372747"/>
                    </a:ext>
                  </a:extLst>
                </a:gridCol>
                <a:gridCol w="1552631">
                  <a:extLst>
                    <a:ext uri="{9D8B030D-6E8A-4147-A177-3AD203B41FA5}">
                      <a16:colId xmlns:a16="http://schemas.microsoft.com/office/drawing/2014/main" val="2758528704"/>
                    </a:ext>
                  </a:extLst>
                </a:gridCol>
              </a:tblGrid>
              <a:tr h="815603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RECLAMOS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Revisiones internas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28.944 registros equivalente al 88% del total de Reclamos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93214"/>
                  </a:ext>
                </a:extLst>
              </a:tr>
              <a:tr h="5554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promedio histórico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 registros equivalente al  3% del total de reclamos.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25552"/>
                  </a:ext>
                </a:extLst>
              </a:tr>
              <a:tr h="5368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Disminución del  -19% entre el año 2022 y el 2021, con 7.862 reclamos menos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7751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8DF94DF-0CB7-4F18-AB07-913CCAEED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76216"/>
              </p:ext>
            </p:extLst>
          </p:nvPr>
        </p:nvGraphicFramePr>
        <p:xfrm>
          <a:off x="6385469" y="942371"/>
          <a:ext cx="4597400" cy="1399184"/>
        </p:xfrm>
        <a:graphic>
          <a:graphicData uri="http://schemas.openxmlformats.org/drawingml/2006/table">
            <a:tbl>
              <a:tblPr/>
              <a:tblGrid>
                <a:gridCol w="1515350">
                  <a:extLst>
                    <a:ext uri="{9D8B030D-6E8A-4147-A177-3AD203B41FA5}">
                      <a16:colId xmlns:a16="http://schemas.microsoft.com/office/drawing/2014/main" val="2864926867"/>
                    </a:ext>
                  </a:extLst>
                </a:gridCol>
                <a:gridCol w="1126250">
                  <a:extLst>
                    <a:ext uri="{9D8B030D-6E8A-4147-A177-3AD203B41FA5}">
                      <a16:colId xmlns:a16="http://schemas.microsoft.com/office/drawing/2014/main" val="615895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113470151"/>
                    </a:ext>
                  </a:extLst>
                </a:gridCol>
              </a:tblGrid>
              <a:tr h="6995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QUEJAS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Quejas Contra la actuación de un funcionario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 de ABRIL de 2022 fue de 340 registros.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97572"/>
                  </a:ext>
                </a:extLst>
              </a:tr>
              <a:tr h="6995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registros a corte ABRIL 2021: 111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registros a corte ABRIL 2022: 340</a:t>
                      </a:r>
                    </a:p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Aumentó 206% entre el año 2021 y el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766816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6CB2BBE-E917-4DE9-87FF-B3D8D9DEE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99972"/>
              </p:ext>
            </p:extLst>
          </p:nvPr>
        </p:nvGraphicFramePr>
        <p:xfrm>
          <a:off x="6385469" y="2397365"/>
          <a:ext cx="4597400" cy="1664225"/>
        </p:xfrm>
        <a:graphic>
          <a:graphicData uri="http://schemas.openxmlformats.org/drawingml/2006/table">
            <a:tbl>
              <a:tblPr/>
              <a:tblGrid>
                <a:gridCol w="1512034">
                  <a:extLst>
                    <a:ext uri="{9D8B030D-6E8A-4147-A177-3AD203B41FA5}">
                      <a16:colId xmlns:a16="http://schemas.microsoft.com/office/drawing/2014/main" val="2901927129"/>
                    </a:ext>
                  </a:extLst>
                </a:gridCol>
                <a:gridCol w="1512034">
                  <a:extLst>
                    <a:ext uri="{9D8B030D-6E8A-4147-A177-3AD203B41FA5}">
                      <a16:colId xmlns:a16="http://schemas.microsoft.com/office/drawing/2014/main" val="970413888"/>
                    </a:ext>
                  </a:extLst>
                </a:gridCol>
                <a:gridCol w="1573332">
                  <a:extLst>
                    <a:ext uri="{9D8B030D-6E8A-4147-A177-3AD203B41FA5}">
                      <a16:colId xmlns:a16="http://schemas.microsoft.com/office/drawing/2014/main" val="4031748234"/>
                    </a:ext>
                  </a:extLst>
                </a:gridCol>
              </a:tblGrid>
              <a:tr h="41082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RECURSOS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 de Reposición y Subsidiario de Apelación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registros equivalente al 63% del total.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65253"/>
                  </a:ext>
                </a:extLst>
              </a:tr>
              <a:tr h="5704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Fallo Recurso de Reposición y Subsidiario de Apelación</a:t>
                      </a:r>
                    </a:p>
                    <a:p>
                      <a:pPr algn="l" rtl="0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 registros equivalente al  20% del total.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36411"/>
                  </a:ext>
                </a:extLst>
              </a:tr>
              <a:tr h="471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 del  31% en toda la tipología relacionada con Recursos entre el año 2022 y el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67464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511B37A3-47CD-4CEC-89C3-1039969D3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76698"/>
              </p:ext>
            </p:extLst>
          </p:nvPr>
        </p:nvGraphicFramePr>
        <p:xfrm>
          <a:off x="6385469" y="4044580"/>
          <a:ext cx="4597400" cy="1834206"/>
        </p:xfrm>
        <a:graphic>
          <a:graphicData uri="http://schemas.openxmlformats.org/drawingml/2006/table">
            <a:tbl>
              <a:tblPr/>
              <a:tblGrid>
                <a:gridCol w="1512034">
                  <a:extLst>
                    <a:ext uri="{9D8B030D-6E8A-4147-A177-3AD203B41FA5}">
                      <a16:colId xmlns:a16="http://schemas.microsoft.com/office/drawing/2014/main" val="2486657013"/>
                    </a:ext>
                  </a:extLst>
                </a:gridCol>
                <a:gridCol w="1512034">
                  <a:extLst>
                    <a:ext uri="{9D8B030D-6E8A-4147-A177-3AD203B41FA5}">
                      <a16:colId xmlns:a16="http://schemas.microsoft.com/office/drawing/2014/main" val="1541211336"/>
                    </a:ext>
                  </a:extLst>
                </a:gridCol>
                <a:gridCol w="1573332">
                  <a:extLst>
                    <a:ext uri="{9D8B030D-6E8A-4147-A177-3AD203B41FA5}">
                      <a16:colId xmlns:a16="http://schemas.microsoft.com/office/drawing/2014/main" val="1126297007"/>
                    </a:ext>
                  </a:extLst>
                </a:gridCol>
              </a:tblGrid>
              <a:tr h="66487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9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50800" dir="5400000" sx="130000" sy="130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SOLICITUDES</a:t>
                      </a:r>
                    </a:p>
                  </a:txBody>
                  <a:tcPr marL="9525" marR="9525" marT="9525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EAAB-ESP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171.141 registros equivalente al 65% del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098192"/>
                  </a:ext>
                </a:extLst>
              </a:tr>
              <a:tr h="6648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22.919 registros  equivalente al  9% del total.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603768"/>
                  </a:ext>
                </a:extLst>
              </a:tr>
              <a:tr h="5044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Aumento del  17% entre el año 2022 y el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3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0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Canales de Atención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2D03BA-2C90-427C-96DC-E7C76E435D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0419" y="807301"/>
            <a:ext cx="1651884" cy="15342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51FB074D-43CA-445A-A81F-EE5114603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710665"/>
              </p:ext>
            </p:extLst>
          </p:nvPr>
        </p:nvGraphicFramePr>
        <p:xfrm>
          <a:off x="4526060" y="992037"/>
          <a:ext cx="7588375" cy="487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519A7-08C2-41DC-B8F8-F08B6D4F1821}"/>
              </a:ext>
            </a:extLst>
          </p:cNvPr>
          <p:cNvSpPr txBox="1"/>
          <p:nvPr/>
        </p:nvSpPr>
        <p:spPr>
          <a:xfrm>
            <a:off x="77565" y="4678507"/>
            <a:ext cx="4334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Century Gothic" panose="020B0502020202020204" pitchFamily="34" charset="0"/>
              </a:rPr>
              <a:t>*</a:t>
            </a:r>
            <a:r>
              <a:rPr lang="es-MX" sz="1100" dirty="0">
                <a:latin typeface="Century Gothic" panose="020B0502020202020204" pitchFamily="34" charset="0"/>
              </a:rPr>
              <a:t>Es importante aclarar que los datos del canal telefónico son todos aquellos que ameritan generación de contacto en Sistema de Información Comercial.</a:t>
            </a:r>
          </a:p>
          <a:p>
            <a:pPr algn="just"/>
            <a:r>
              <a:rPr lang="es-MX" sz="1100" dirty="0">
                <a:latin typeface="Century Gothic" panose="020B0502020202020204" pitchFamily="34" charset="0"/>
              </a:rPr>
              <a:t>No todas las llamadas que entran a la línea 116 son registradas en SAP, ejemplo horarios de atención, datos de apertura de caminatas ecológicas, etc. 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1653EA8-C871-40F0-B0AD-5BE77021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01105"/>
              </p:ext>
            </p:extLst>
          </p:nvPr>
        </p:nvGraphicFramePr>
        <p:xfrm>
          <a:off x="77565" y="3200114"/>
          <a:ext cx="4600761" cy="1414416"/>
        </p:xfrm>
        <a:graphic>
          <a:graphicData uri="http://schemas.openxmlformats.org/drawingml/2006/table">
            <a:tbl>
              <a:tblPr/>
              <a:tblGrid>
                <a:gridCol w="940487">
                  <a:extLst>
                    <a:ext uri="{9D8B030D-6E8A-4147-A177-3AD203B41FA5}">
                      <a16:colId xmlns:a16="http://schemas.microsoft.com/office/drawing/2014/main" val="1725534217"/>
                    </a:ext>
                  </a:extLst>
                </a:gridCol>
                <a:gridCol w="762557">
                  <a:extLst>
                    <a:ext uri="{9D8B030D-6E8A-4147-A177-3AD203B41FA5}">
                      <a16:colId xmlns:a16="http://schemas.microsoft.com/office/drawing/2014/main" val="1655220019"/>
                    </a:ext>
                  </a:extLst>
                </a:gridCol>
                <a:gridCol w="762557">
                  <a:extLst>
                    <a:ext uri="{9D8B030D-6E8A-4147-A177-3AD203B41FA5}">
                      <a16:colId xmlns:a16="http://schemas.microsoft.com/office/drawing/2014/main" val="574234936"/>
                    </a:ext>
                  </a:extLst>
                </a:gridCol>
                <a:gridCol w="1067580">
                  <a:extLst>
                    <a:ext uri="{9D8B030D-6E8A-4147-A177-3AD203B41FA5}">
                      <a16:colId xmlns:a16="http://schemas.microsoft.com/office/drawing/2014/main" val="155262850"/>
                    </a:ext>
                  </a:extLst>
                </a:gridCol>
                <a:gridCol w="1067580">
                  <a:extLst>
                    <a:ext uri="{9D8B030D-6E8A-4147-A177-3AD203B41FA5}">
                      <a16:colId xmlns:a16="http://schemas.microsoft.com/office/drawing/2014/main" val="27414229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PROCENTAJE DEL TOTAL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VARIACIÓN % 2021 V/S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38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9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82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83733"/>
                  </a:ext>
                </a:extLst>
              </a:tr>
              <a:tr h="2714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7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23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Comportamiento PQRS Por Clase y actividad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BF6286-49EB-4AD8-BF2E-D79212662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36" y="803795"/>
            <a:ext cx="5781675" cy="268605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0A05D96-D02C-4912-96F6-B664252A8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31186"/>
              </p:ext>
            </p:extLst>
          </p:nvPr>
        </p:nvGraphicFramePr>
        <p:xfrm>
          <a:off x="1771148" y="3489845"/>
          <a:ext cx="80962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043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B3E9C351-0D69-42E2-9B87-BF98DF1FB6E2}"/>
              </a:ext>
            </a:extLst>
          </p:cNvPr>
          <p:cNvCxnSpPr>
            <a:cxnSpLocks/>
          </p:cNvCxnSpPr>
          <p:nvPr/>
        </p:nvCxnSpPr>
        <p:spPr>
          <a:xfrm>
            <a:off x="0" y="718873"/>
            <a:ext cx="6539276" cy="0"/>
          </a:xfrm>
          <a:prstGeom prst="straightConnector1">
            <a:avLst/>
          </a:prstGeom>
          <a:ln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A05FEA7-C2FD-43A7-A342-CC5951C1B04D}"/>
              </a:ext>
            </a:extLst>
          </p:cNvPr>
          <p:cNvSpPr txBox="1">
            <a:spLocks/>
          </p:cNvSpPr>
          <p:nvPr/>
        </p:nvSpPr>
        <p:spPr>
          <a:xfrm>
            <a:off x="77566" y="135224"/>
            <a:ext cx="9144000" cy="90131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005095"/>
                </a:solidFill>
                <a:latin typeface="Century Gothic"/>
                <a:ea typeface="+mj-lt"/>
                <a:cs typeface="+mj-lt"/>
              </a:rPr>
              <a:t>Información de Interés para nuestros usuarios</a:t>
            </a:r>
            <a:endParaRPr lang="es-CO" sz="2800" dirty="0">
              <a:solidFill>
                <a:srgbClr val="005095"/>
              </a:solidFill>
              <a:cs typeface="Calibri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F43791-0E2A-4B0F-9954-86206771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9" y="756655"/>
            <a:ext cx="4267200" cy="24098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D08D3A-17FB-4B48-995A-4304792E5652}"/>
              </a:ext>
            </a:extLst>
          </p:cNvPr>
          <p:cNvSpPr txBox="1"/>
          <p:nvPr/>
        </p:nvSpPr>
        <p:spPr>
          <a:xfrm>
            <a:off x="4899859" y="1115910"/>
            <a:ext cx="675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Acueducto de Bogotá ha sembrado más de 20 mil árboles en las cuencas de los ríos.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AF67E1-4241-48C7-9E53-3CB5F60086A8}"/>
              </a:ext>
            </a:extLst>
          </p:cNvPr>
          <p:cNvSpPr txBox="1"/>
          <p:nvPr/>
        </p:nvSpPr>
        <p:spPr>
          <a:xfrm>
            <a:off x="4889889" y="2165102"/>
            <a:ext cx="6951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i="1" dirty="0"/>
              <a:t>Siembras de árboles, una tarea permanente para la protección del agua y el ambiente en Bogotá que hace parte del programa de modernización sostenible de la EAAB. 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8A3F39-8CDD-40D7-8112-154B8C271ED7}"/>
              </a:ext>
            </a:extLst>
          </p:cNvPr>
          <p:cNvSpPr txBox="1"/>
          <p:nvPr/>
        </p:nvSpPr>
        <p:spPr>
          <a:xfrm>
            <a:off x="220579" y="3306334"/>
            <a:ext cx="11630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dirty="0">
                <a:effectLst/>
              </a:rPr>
              <a:t>Durante 2022, la EAAB tiene proyectado completar la meta de 47 mil árboles sembrados en las rondas de las cuatro cuencas abastecedoras de la ciudad.  </a:t>
            </a:r>
          </a:p>
          <a:p>
            <a:pPr algn="just" rtl="0"/>
            <a:r>
              <a:rPr lang="es-MX" dirty="0">
                <a:effectLst/>
              </a:rPr>
              <a:t>Este proyecto, que se viene adelantando desde 2019, completa más de 20 mil individuos sembrados en las cuencas Torca, Salitre, Fucha y Tunjuelo.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A94DD7-95FB-46B3-8D8F-0A3342D9643F}"/>
              </a:ext>
            </a:extLst>
          </p:cNvPr>
          <p:cNvSpPr txBox="1"/>
          <p:nvPr/>
        </p:nvSpPr>
        <p:spPr>
          <a:xfrm>
            <a:off x="220580" y="4461851"/>
            <a:ext cx="1163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Con estos nuevos planes se espera llegar plantar a 2023, cerca de 53 mil árboles adicionales de especies nativas. 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7A044C-B75E-4339-A073-CEB0D12B2A71}"/>
              </a:ext>
            </a:extLst>
          </p:cNvPr>
          <p:cNvSpPr txBox="1"/>
          <p:nvPr/>
        </p:nvSpPr>
        <p:spPr>
          <a:xfrm>
            <a:off x="155436" y="4896559"/>
            <a:ext cx="11760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Con el total de árboles sembrados se busca garantizar la defensa y mejoramiento de las zonas de ronda de los cuerpos de agua, </a:t>
            </a:r>
            <a:r>
              <a:rPr lang="es-MX" i="1" dirty="0"/>
              <a:t>“esta es un ejemplo de los aportes que desde la EAAB hacemos para reducir los efectos del cambio climático; además, para captar y recargar las fuentes hídricas”</a:t>
            </a:r>
            <a:r>
              <a:rPr lang="es-MX" dirty="0"/>
              <a:t>, señaló la gerente general de la empresa, Cristina Arango.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026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1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4479</TotalTime>
  <Words>1016</Words>
  <Application>Microsoft Office PowerPoint</Application>
  <PresentationFormat>Panorámica</PresentationFormat>
  <Paragraphs>160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Hoja de cálculo de Microsoft Excel</vt:lpstr>
      <vt:lpstr>EMPRESA DE ACUEDUCTO Y ALCANTARILLADO DE BOGOTÁ E.S.P.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Vasquez Balanta</dc:creator>
  <cp:lastModifiedBy>Hugo Mauricio D Vivero Rodriguez</cp:lastModifiedBy>
  <cp:revision>171</cp:revision>
  <dcterms:created xsi:type="dcterms:W3CDTF">2020-08-10T12:19:35Z</dcterms:created>
  <dcterms:modified xsi:type="dcterms:W3CDTF">2022-05-13T15:00:01Z</dcterms:modified>
</cp:coreProperties>
</file>